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7" r:id="rId1"/>
  </p:sldMasterIdLst>
  <p:notesMasterIdLst>
    <p:notesMasterId r:id="rId40"/>
  </p:notesMasterIdLst>
  <p:handoutMasterIdLst>
    <p:handoutMasterId r:id="rId41"/>
  </p:handoutMasterIdLst>
  <p:sldIdLst>
    <p:sldId id="800" r:id="rId2"/>
    <p:sldId id="848" r:id="rId3"/>
    <p:sldId id="849" r:id="rId4"/>
    <p:sldId id="857" r:id="rId5"/>
    <p:sldId id="858" r:id="rId6"/>
    <p:sldId id="860" r:id="rId7"/>
    <p:sldId id="861" r:id="rId8"/>
    <p:sldId id="862" r:id="rId9"/>
    <p:sldId id="863" r:id="rId10"/>
    <p:sldId id="869" r:id="rId11"/>
    <p:sldId id="856" r:id="rId12"/>
    <p:sldId id="846" r:id="rId13"/>
    <p:sldId id="847" r:id="rId14"/>
    <p:sldId id="805" r:id="rId15"/>
    <p:sldId id="806" r:id="rId16"/>
    <p:sldId id="807" r:id="rId17"/>
    <p:sldId id="808" r:id="rId18"/>
    <p:sldId id="809" r:id="rId19"/>
    <p:sldId id="810" r:id="rId20"/>
    <p:sldId id="811" r:id="rId21"/>
    <p:sldId id="814" r:id="rId22"/>
    <p:sldId id="815" r:id="rId23"/>
    <p:sldId id="826" r:id="rId24"/>
    <p:sldId id="827" r:id="rId25"/>
    <p:sldId id="828" r:id="rId26"/>
    <p:sldId id="829" r:id="rId27"/>
    <p:sldId id="835" r:id="rId28"/>
    <p:sldId id="834" r:id="rId29"/>
    <p:sldId id="840" r:id="rId30"/>
    <p:sldId id="841" r:id="rId31"/>
    <p:sldId id="842" r:id="rId32"/>
    <p:sldId id="843" r:id="rId33"/>
    <p:sldId id="866" r:id="rId34"/>
    <p:sldId id="831" r:id="rId35"/>
    <p:sldId id="836" r:id="rId36"/>
    <p:sldId id="837" r:id="rId37"/>
    <p:sldId id="867" r:id="rId38"/>
    <p:sldId id="865" r:id="rId39"/>
  </p:sldIdLst>
  <p:sldSz cx="9144000" cy="6858000" type="screen4x3"/>
  <p:notesSz cx="7045325" cy="9345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  <p15:guide id="3" orient="horz" pos="2944">
          <p15:clr>
            <a:srgbClr val="A4A3A4"/>
          </p15:clr>
        </p15:guide>
        <p15:guide id="4" pos="22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21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23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52" d="100"/>
          <a:sy n="52" d="100"/>
        </p:scale>
        <p:origin x="-2814" y="-90"/>
      </p:cViewPr>
      <p:guideLst>
        <p:guide orient="horz" pos="2928"/>
        <p:guide pos="2209"/>
        <p:guide orient="horz" pos="2944"/>
        <p:guide pos="22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017" cy="467600"/>
          </a:xfrm>
          <a:prstGeom prst="rect">
            <a:avLst/>
          </a:prstGeom>
        </p:spPr>
        <p:txBody>
          <a:bodyPr vert="horz" lIns="93071" tIns="46535" rIns="93071" bIns="46535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1713" y="0"/>
            <a:ext cx="3052017" cy="467600"/>
          </a:xfrm>
          <a:prstGeom prst="rect">
            <a:avLst/>
          </a:prstGeom>
        </p:spPr>
        <p:txBody>
          <a:bodyPr vert="horz" lIns="93071" tIns="46535" rIns="93071" bIns="46535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12/6/2011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417"/>
            <a:ext cx="3052017" cy="467600"/>
          </a:xfrm>
          <a:prstGeom prst="rect">
            <a:avLst/>
          </a:prstGeom>
        </p:spPr>
        <p:txBody>
          <a:bodyPr vert="horz" lIns="93071" tIns="46535" rIns="93071" bIns="4653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1713" y="8876417"/>
            <a:ext cx="3052017" cy="467600"/>
          </a:xfrm>
          <a:prstGeom prst="rect">
            <a:avLst/>
          </a:prstGeom>
        </p:spPr>
        <p:txBody>
          <a:bodyPr vert="horz" wrap="square" lIns="93071" tIns="46535" rIns="93071" bIns="4653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B2818E7-87FD-45D9-AF9A-098D00C2E2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04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017" cy="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1" tIns="46535" rIns="93071" bIns="465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1713" y="0"/>
            <a:ext cx="3052017" cy="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1" tIns="46535" rIns="93071" bIns="465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72013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576" y="4439805"/>
            <a:ext cx="5639769" cy="42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1" tIns="46535" rIns="93071" bIns="46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6417"/>
            <a:ext cx="3052017" cy="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1" tIns="46535" rIns="93071" bIns="4653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1713" y="8876417"/>
            <a:ext cx="3052017" cy="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1" tIns="46535" rIns="93071" bIns="465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panose="020B0604020202020204" pitchFamily="34" charset="0"/>
              </a:defRPr>
            </a:lvl1pPr>
          </a:lstStyle>
          <a:p>
            <a:fld id="{E489560D-A1F6-48D5-892E-A4358CB0A7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375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700088"/>
            <a:ext cx="4673600" cy="35052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0357" indent="-284016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9256" indent="-226575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5596" indent="-226575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0342" indent="-226575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09873" indent="-22657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69405" indent="-22657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937" indent="-22657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8469" indent="-22657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C721882-F6CF-4034-BD2A-44C6A2EFBE50}" type="slidenum">
              <a:rPr lang="en-US" altLang="en-US" u="none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u="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4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5144" indent="-285612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7234" indent="-228171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6766" indent="-228171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66298" indent="-228171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25829" indent="-22817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5361" indent="-22817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4893" indent="-22817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04425" indent="-22817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44AE12A-7304-4AFA-BEA0-A8A684F9F170}" type="slidenum">
              <a:rPr lang="en-US" altLang="en-US" u="none">
                <a:latin typeface="Arial" panose="020B0604020202020204" pitchFamily="34" charset="0"/>
              </a:rPr>
              <a:pPr/>
              <a:t>2</a:t>
            </a:fld>
            <a:endParaRPr lang="en-US" altLang="en-US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5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CA3D-43DD-498E-B8AB-1CC63945B0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99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CDD01-7B4C-4BCD-9361-C05B684184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63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9B1A-A26A-497C-8293-0D1A695065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09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7DE24-48CB-4F1D-8D00-81BEA69C4B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31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B28B-C0B5-49F7-ACC1-A34B1FB2F4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735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DB4D0-22C7-4F83-8656-7A0A34087C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86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BF96D-711A-47DA-9B82-FAA2F50904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73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CE199-1D9B-4DF0-A541-077D48B83D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6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CCADA-AA7E-406C-BEC4-0AD707DC0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363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54D55A-3413-4F71-AA74-2EF27ED184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04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3747A-81DC-4C22-B928-32A051EF16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375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AAP/EEO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44C104FE-1E14-468C-887C-4C77B0159952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2" r:id="rId2"/>
    <p:sldLayoutId id="2147485168" r:id="rId3"/>
    <p:sldLayoutId id="2147485163" r:id="rId4"/>
    <p:sldLayoutId id="2147485164" r:id="rId5"/>
    <p:sldLayoutId id="2147485165" r:id="rId6"/>
    <p:sldLayoutId id="2147485169" r:id="rId7"/>
    <p:sldLayoutId id="2147485170" r:id="rId8"/>
    <p:sldLayoutId id="2147485171" r:id="rId9"/>
    <p:sldLayoutId id="2147485166" r:id="rId10"/>
    <p:sldLayoutId id="214748517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udson@sctlaw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sctlaw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ol.gov/oasam/boc/osdbu/sbrefa/poster/matrix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077200" cy="3733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Overtime Law Changes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Navigating an Uncertain Future</a:t>
            </a:r>
            <a:b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457200" y="4572000"/>
            <a:ext cx="8229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1CADE4"/>
              </a:buClr>
              <a:buSzPct val="68000"/>
              <a:buFont typeface="Wingdings 3" panose="05040102010807070707" pitchFamily="18" charset="2"/>
              <a:buNone/>
            </a:pPr>
            <a:r>
              <a:rPr lang="en-US" altLang="en-US" b="1" u="none" dirty="0">
                <a:solidFill>
                  <a:srgbClr val="000000"/>
                </a:solidFill>
                <a:latin typeface="Calibri" panose="020F0502020204030204" pitchFamily="34" charset="0"/>
              </a:rPr>
              <a:t>Peyton H. Keaton IV, Esq.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1CADE4"/>
              </a:buClr>
              <a:buSzPct val="68000"/>
              <a:buFont typeface="Wingdings 3" panose="05040102010807070707" pitchFamily="18" charset="2"/>
              <a:buNone/>
            </a:pPr>
            <a:r>
              <a:rPr lang="en-US" altLang="en-US" b="1" u="none" dirty="0">
                <a:solidFill>
                  <a:srgbClr val="000000"/>
                </a:solidFill>
                <a:latin typeface="Calibri" panose="020F0502020204030204" pitchFamily="34" charset="0"/>
              </a:rPr>
              <a:t>407-316-0393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1CADE4"/>
              </a:buClr>
              <a:buSzPct val="68000"/>
              <a:buFont typeface="Wingdings 3" panose="05040102010807070707" pitchFamily="18" charset="2"/>
              <a:buNone/>
            </a:pPr>
            <a:r>
              <a:rPr lang="en-US" altLang="en-US" b="1" u="none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pkeaton@sctlaw.com</a:t>
            </a:r>
            <a:r>
              <a:rPr lang="en-US" altLang="en-US" b="1" u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1CADE4"/>
              </a:buClr>
              <a:buSzPct val="68000"/>
              <a:buFont typeface="Wingdings 3" panose="05040102010807070707" pitchFamily="18" charset="2"/>
              <a:buNone/>
            </a:pPr>
            <a:r>
              <a:rPr lang="en-US" altLang="en-US" b="1" u="none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www.sctlaw.com</a:t>
            </a:r>
            <a:endParaRPr lang="en-US" altLang="en-US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Clr>
                <a:srgbClr val="1CADE4"/>
              </a:buClr>
              <a:buSzPct val="68000"/>
              <a:buFont typeface="Wingdings 3" panose="05040102010807070707" pitchFamily="18" charset="2"/>
              <a:buNone/>
            </a:pPr>
            <a:endParaRPr lang="en-US" altLang="en-US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1CADE4"/>
              </a:buClr>
              <a:buSzPct val="68000"/>
              <a:buFont typeface="Wingdings 3" panose="05040102010807070707" pitchFamily="18" charset="2"/>
              <a:buNone/>
            </a:pPr>
            <a:endParaRPr lang="en-US" altLang="en-US" b="1" u="none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196" name="Picture 2" descr="Description: cid:image002.jpg@01C8C0DC.596469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4532313"/>
            <a:ext cx="45720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160462"/>
          </a:xfr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Related Occupations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16229" y="1752600"/>
            <a:ext cx="7543800" cy="4098925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duty is: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en-US" alt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systems analysis techniques and 	procedures, including consulting with users, to determine 	hardware, software, or system functional specifications.</a:t>
            </a:r>
          </a:p>
          <a:p>
            <a:pPr algn="just"/>
            <a:r>
              <a:rPr lang="en-US" alt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The design, development, documentation, analysis, 	creation, 	testing, or modification of computer systems or programs, 	including prototypes, based on and related to user or system 	design specifications;</a:t>
            </a:r>
          </a:p>
          <a:p>
            <a:pPr algn="just"/>
            <a:r>
              <a:rPr lang="en-US" alt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en-US" altLang="en-US" sz="2400" spc="-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design, documentation, testing, creation or modification of 	computer programs related to machine operating systems</a:t>
            </a:r>
          </a:p>
          <a:p>
            <a:pPr algn="just"/>
            <a:r>
              <a:rPr lang="en-US" alt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A combination of the above requiring the same level of skills.</a:t>
            </a:r>
            <a:endParaRPr lang="en-US" altLang="en-US" sz="2400" spc="-2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spc="-2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886200" y="6492875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7DED6B8-9F79-4141-9657-CF75299D8479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02225"/>
          </a:xfrm>
        </p:spPr>
        <p:txBody>
          <a:bodyPr/>
          <a:lstStyle/>
          <a:p>
            <a:pPr algn="just">
              <a:defRPr/>
            </a:pPr>
            <a:endParaRPr lang="en-US" b="1" dirty="0"/>
          </a:p>
          <a:p>
            <a:pPr algn="just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Labor Compliance Review</a:t>
            </a:r>
          </a:p>
          <a:p>
            <a:pPr marL="368300" indent="0" algn="just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Complaint</a:t>
            </a:r>
          </a:p>
          <a:p>
            <a:pPr marL="368300" indent="0" algn="just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Review</a:t>
            </a:r>
          </a:p>
          <a:p>
            <a:pPr marL="368300" indent="0" algn="just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Competitor Complaint</a:t>
            </a:r>
          </a:p>
          <a:p>
            <a:pPr marL="107950" indent="0" algn="just"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Lawsuits – Damages Available in FLSA Litigation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347663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Pay for Up to 3 Years.</a:t>
            </a:r>
          </a:p>
          <a:p>
            <a:pPr marL="0" lvl="1" indent="347663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Liquidated Damages</a:t>
            </a:r>
          </a:p>
          <a:p>
            <a:pPr marL="0" lvl="1" indent="347663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Attorneys’ Fees and Costs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703262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FLSA Exposure Sources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460875" y="6477000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9A68363-D72C-4831-B4ED-5B0A1429FFA3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167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185557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New Regulations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Date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Final Rule is effective </a:t>
            </a:r>
            <a:r>
              <a:rPr lang="en-US" altLang="en-US" sz="2400" b="1" u="sng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1, 2016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Salary Level. 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salary for exempt employees more than doubles from $23,660 to $</a:t>
            </a:r>
            <a:r>
              <a:rPr lang="en-US" altLang="en-US" sz="2400" b="1" u="sng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47,476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annually.</a:t>
            </a:r>
          </a:p>
          <a:p>
            <a:pPr algn="just"/>
            <a:r>
              <a:rPr lang="en-US" altLang="en-US" sz="2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Incentives, Commissions and Non-Discretionary Bonuses in Salary. 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Employers may use commissions, incentive pay and nondiscretionary bonuses to satisfy up to 10% of the new salary level. These additional payments must be made on at least a quarterly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basis. </a:t>
            </a:r>
          </a:p>
          <a:p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886200" y="640080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734FD6-AF4B-4B47-B222-BE5CAFDBEA17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92662"/>
            <a:ext cx="2143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New Regulations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Highly-Compensated Exemption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Final Rule increases the salary threshold for highly compensated employees from $100,000 to $134,004 annually.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Update Every Three Years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minimum salary level will increase every three years with the first increase set for January 1, 2020.</a:t>
            </a:r>
          </a:p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810000" y="640080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AE0E58C-4C9F-4BEC-8722-19B7581B9655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82" y="4572000"/>
            <a:ext cx="21399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Catch-up Payments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●</a:t>
            </a:r>
            <a:r>
              <a:rPr lang="en-US" altLang="en-US" sz="2400" dirty="0"/>
              <a:t>	</a:t>
            </a:r>
            <a:r>
              <a:rPr lang="en-US" altLang="en-US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employee does not earn enough from the 	nondiscretionary bonus, commission, or incentive 	payments 	in a given quarter to meet the standard salary level – an 	employer may make a “catch-up” payment within 	one pay 	period of the end of the quarter.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Any such “catch-up” payment will count only toward 	the prior quarter’s salary amount and not toward the 	salary amount in the quarter in which it is paid.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3E9C9F7-805A-42BB-A9B0-107B26C47AC0}" type="slidenum">
              <a:rPr lang="en-US" altLang="en-US">
                <a:solidFill>
                  <a:srgbClr val="FFFFFF"/>
                </a:solidFill>
              </a:rPr>
              <a:pPr/>
              <a:t>14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70060"/>
            <a:ext cx="2143125" cy="120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Compensated Employees (HCE)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●	</a:t>
            </a:r>
            <a:r>
              <a:rPr lang="en-US" alt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HCE’s must continue to receive at least the full standard salary 	level amount ($913 per week) each pay period on a salary or fee 	basis without regard to the payment of 	nondiscretionary bonuses and 	incentive payments (No Change to this principle).</a:t>
            </a:r>
          </a:p>
          <a:p>
            <a:pPr algn="just"/>
            <a:r>
              <a:rPr lang="en-US" alt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Nondiscretionary bonuses and incentive payments 	(including 	commissions) may be counted towards the highly 	compensated	employees’ total annual compensation requirement ($134,004).  	(No change in this principle).</a:t>
            </a:r>
          </a:p>
          <a:p>
            <a:pPr algn="just"/>
            <a:r>
              <a:rPr lang="en-US" alt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The HCE test </a:t>
            </a:r>
            <a:r>
              <a:rPr lang="en-US" altLang="en-US" u="sng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</a:t>
            </a:r>
            <a:r>
              <a:rPr lang="en-US" alt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 employers to credit nondiscretionary 	bonuses or incentive payments (including commissions) towards 	the standard salary level weekly requirement.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886200" y="640080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437A31C-A1B6-4392-9BC6-1B7CC127ACF7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02263"/>
            <a:ext cx="3457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Updates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●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three years beginning January 1, 2020, the 	standard salary and annual compensation levels will 	be automatically updated.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At least 150 days before the effective date, the 	Secretary will publish a notice in the Federal Register 	of the updated salary and total annual compensation 	amounts that will be required.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886200" y="6456299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07C6C00-357B-48A2-8A7A-D99F362203CE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6765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Salary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Salary Level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Updated to equal the 40th percentile of weekly earnings of full-time salaried workers in the lowest-wage Census Region.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733800" y="640080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4AF6DDA-7230-4DF0-8A2A-716C2477EF35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1"/>
            <a:ext cx="480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HCE Compensation Level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compensated employees – updated to equal the 90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 of annualized earnings of full-time salaried workers nationally.</a:t>
            </a:r>
          </a:p>
          <a:p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778250" y="640080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EE59D30-A80D-49BA-B2A2-2B65B4EE5C52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4191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Basis Test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●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 receives a predetermined amount of 	compensation 	each pay period (on a weekly or less 	frequent basis).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The compensation cannot be reduced because of 	variations in the quality or quantity of the work 	performed.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Need not be paid for any workweek when no work is 	performed.</a:t>
            </a:r>
          </a:p>
          <a:p>
            <a:endParaRPr lang="en-US" altLang="en-US" sz="24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40080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D6195A3-D591-4A4E-A5C1-978C6836DDC3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51693"/>
            <a:ext cx="24669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873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2400" dirty="0"/>
              <a:t>	 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Coverage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Minimum Wage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Overtime Pay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Youth Employment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Recordkeeping</a:t>
            </a: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287338"/>
            <a:ext cx="7451725" cy="8556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Provisions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419600" y="6492875"/>
            <a:ext cx="533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fld id="{139BDB59-A2C8-4073-82BC-B9DA6B45E3A0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Deductions from Salary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400" dirty="0"/>
              <a:t>●	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employee is not paid on a salary basis if 	deductions from the predetermined salary are made for 	absences occasioned by the employer or by the operating 	requirements of the businesses.</a:t>
            </a:r>
          </a:p>
          <a:p>
            <a:pPr marL="0" indent="0" algn="just">
              <a:buFont typeface="Calibri" panose="020F0502020204030204" pitchFamily="34" charset="0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If the employee is ready, willing and able to work, 	deductions may not be made for time when work is 	not available.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886200" y="640080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5D2CED-6BE2-44D3-961C-C982D0ADABFB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048000" cy="140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Improper Deductions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●</a:t>
            </a:r>
            <a:r>
              <a:rPr lang="en-US" sz="2400" dirty="0"/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actual practice of making improper deductions 	from salary will result in the loss of the exemption.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During the time period in which improper deductions were 		   made.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For employees in the same job classifications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Working for the same managers responsible for the actual 	      	   improper deduction.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" lvl="1" indent="0" algn="just">
              <a:buFont typeface="Calibri" panose="020F0502020204030204" pitchFamily="34" charset="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or inadvertent improper deductions, 	however, 	will not result in the loss of exempt status if the 	employer reimburses the employee.</a:t>
            </a:r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endParaRPr lang="en-US" altLang="en-US" dirty="0"/>
          </a:p>
          <a:p>
            <a:pPr marL="200025" lvl="1" indent="0">
              <a:buFont typeface="Calibri" panose="020F050202020403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267199" y="6400800"/>
            <a:ext cx="36360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94B7477-DA9E-4739-A547-C205A7D44904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Harbor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exemption will not be lost if the employer: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Has 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communicated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policy prohibiting 	improper deductions and including a complaint 	mechanism.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Reimburses employees for any improper deductions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Makes a good faith commitment to comply in the 	future.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" lvl="1" indent="0">
              <a:buFont typeface="Calibri" panose="020F050202020403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employer willfully violates the policy by continuing to make improper deductions after receiving employee complaints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186237" y="6474587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0D05B9A-C111-4C4E-BEAB-C68574463B08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20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Recordkeeping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/>
              <a:t>●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FLSA requires that all employers subject to any 	provision of the Act make, keep, and preserve 	certain records.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Time clocks are not required and records need not be 	kept in 	any particular form.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Nonetheless, every covered employer must keep 	certain records for each non-exempt worker.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90231" y="649287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6930C28-2905-429A-962D-A74410794A76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4800600"/>
            <a:ext cx="3648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160462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Recordkeeping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is a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listing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some of the basic records that an employer must maintain: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Employee’s full name and social security number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Address, including zip code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Birthdate if younger than 19.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Sex and Occupations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Time/day of week employee’s workweek begins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Hours worked each day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Total hours worked each workweek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 Fact Sheet 21:  Recordkeeping Requirements Under the FLSA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90231" y="649287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8E480F-8EC5-4BDD-B159-C0A36B2F4924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1160462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Posting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/>
              <a:t>●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employers must post a notice explaining the 	FLSA, as prescribed by the Wage and Hour Division, 	in a conspicuous place such as a lunch room or 	employee lounge area.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Available electronically for downloading 	and printing at: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www.dol.gov/oasam/boc/osdbu/sbrefa/poster/matrix.htm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dirty="0"/>
          </a:p>
          <a:p>
            <a:pPr algn="just"/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90231" y="6468491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8C98D6E-DD83-4D83-BAB2-BB30F9BC8E01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327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Errors to Avoid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●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that all employees paid a salary are not 	due overtime.</a:t>
            </a:r>
          </a:p>
          <a:p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Improperly applying an exemption</a:t>
            </a:r>
          </a:p>
          <a:p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Failing to pay for all hours an employee is “suffered 	or permitted” to work</a:t>
            </a:r>
          </a:p>
          <a:p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Limiting the number of hours employees are allowed 	to record.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52131" y="6492875"/>
            <a:ext cx="4841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0CEBBA3-E5EF-441E-A490-F82D17606438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438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Errors to Avoid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/>
              <a:t>●</a:t>
            </a:r>
            <a:r>
              <a:rPr lang="en-US" altLang="en-US" dirty="0"/>
              <a:t>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Failing to include all pay required to be included in 	calculating the regular rate for overtime pay.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Failing to add all hours worked in separate 	establishments for the same employer when 	calculating overtime due.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Making improper deductions from wages that cut 	into the required minimum wage or overtime.  	Examples:  shortages, 	drive-offs, damage, tools, and 	uniforms.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Treating an employee as an independent contractor.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Confusing Federal law and State law.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724400" y="649287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4566B1-F83B-4967-944C-0A63404E23D0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"/>
            <a:ext cx="914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FLSA Does Not Require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/>
              <a:t>●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Vacation, holiday, severance, or sick pay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Meal or rest periods, holidays off, or vacations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Premium pay for weekend or holiday work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A discharge notice, reason for discharge, or 	immediate payment of final wages to terminated 	employees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615561" y="647763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447D113-24BF-4F17-A5F4-21806E5FA2E5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590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Unexpected Challenges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wisdom holds that there are two alternatives to address those employees below the new salary threshold: (1) increase the salary of employees below $47,476 to at least this new threshold, or (2) convert employees below the new threshold to nonexempt status and pay overtime for hours worked over 40 per week.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and operational impact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these changes, there may be some unexpected consequences or challenges - here is a review of some of these:</a:t>
            </a:r>
          </a:p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177506" y="6456299"/>
            <a:ext cx="4841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836BB51-4685-49BB-B541-62BE3126A898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38925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Relationship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4873625"/>
          </a:xfrm>
        </p:spPr>
        <p:txBody>
          <a:bodyPr>
            <a:noAutofit/>
          </a:bodyPr>
          <a:lstStyle/>
          <a:p>
            <a:pPr marL="109537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u="sng" dirty="0"/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must be an employment relationship between 	the 	“employer” and the “employee.”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●	Employees vs. Independent Contractors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765425" y="6459538"/>
            <a:ext cx="3616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fld id="{69E3E607-E516-45A1-957C-11B1F7B7D963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54102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Unexpected Challenges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Employees to Non-Exempt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will now be required to maintain an accurate 	record of hours worked. Besides the logistics of the 	change, there may be a negative employee relations 	impact or perception of a change to his/her “status.”</a:t>
            </a:r>
          </a:p>
          <a:p>
            <a:pPr algn="just"/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These employees will be eligible to receive overtime 	for hours worked over 40 in a workweek; this may 	result in changes to remote work policies or other 	flexible 	work arrangements that are suitable for exempt 	employees, but less desirable for 	nonexempt employees.  </a:t>
            </a:r>
          </a:p>
          <a:p>
            <a:pPr algn="just"/>
            <a:endParaRPr lang="en-US" altLang="en-US" dirty="0"/>
          </a:p>
          <a:p>
            <a:endParaRPr lang="en-US" altLang="en-US" u="sng" dirty="0"/>
          </a:p>
          <a:p>
            <a:endParaRPr lang="en-US" altLang="en-US" u="sng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94225" y="6465443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94FFCB7-D2E3-457A-86E9-E10B9652FAC6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Unexpected Challenges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u="sng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Employees to Non-Exempt (continued)</a:t>
            </a:r>
          </a:p>
          <a:p>
            <a:pPr algn="just"/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If benefit programs, officer status or other perks are 	tied to an employee’s exempt status, you may be 	required 	to make adjustments to these policies.</a:t>
            </a:r>
          </a:p>
          <a:p>
            <a:pPr algn="just"/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 Any commissions, incentive pay or nondiscretionary 	bonuses paid to these employees will be subject to 	additional overtime pay requirements.</a:t>
            </a:r>
          </a:p>
          <a:p>
            <a:pPr algn="just"/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The </a:t>
            </a:r>
            <a:r>
              <a:rPr lang="en-US" altLang="en-US" sz="24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Fluctuating Workweek Method of Pay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a 	more viable option now – this pay plan will permit 	the employer to retain the current salary level and pay 	overtime at a ½ time rate instead of 1½ time rate. </a:t>
            </a:r>
          </a:p>
          <a:p>
            <a:pPr algn="just"/>
            <a:endParaRPr lang="en-US" altLang="en-US" dirty="0"/>
          </a:p>
          <a:p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90231" y="6400800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39C5988-14F1-4374-B377-1E4FC2C33B3E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1236662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Unexpected Challenges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Salary to the New Threshold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Does increasing salary levels result in an increase in 	PTO, vacation or short-term leave liability? </a:t>
            </a: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Will your matching levels for 401k or other benefits 	increase?</a:t>
            </a:r>
          </a:p>
          <a:p>
            <a:pPr algn="just"/>
            <a:endParaRPr lang="en-US" altLang="en-US" dirty="0"/>
          </a:p>
          <a:p>
            <a:endParaRPr lang="en-US" altLang="en-US" u="sng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6400800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92446BB-5021-42D6-8CD5-BEB27B0D22B5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80" y="4572000"/>
            <a:ext cx="2143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1236661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Unexpected Challenges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/>
              <a:t>●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salary level for some employees might 	affect the integrity of your salary administration 	program. As an example, if an employee currently 	earning $40,000 per year is increased to $47,476 per 	year, what changes, if any, should be made for 	other employees earning slightly more – say 	$50,000? 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Would 	the changes result in a compression of salary 	levels or would it cause a ripple effect by 	increasing salaries throughout the organization? </a:t>
            </a:r>
          </a:p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634230" y="649287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676F7A7-2BCB-48D7-AC65-4C759C9E3101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20" y="5212142"/>
            <a:ext cx="239979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Comprehensive Plan Moving Forward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/>
              <a:t>● 	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that you confer with legal counsel 	regarding a plan to address these challenges. In  addition 	to 	the benefits of attorney-client confidentiality, there is a 	belief that the December 1</a:t>
            </a:r>
            <a:r>
              <a:rPr lang="en-US" altLang="en-US" sz="24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changes may spark a new 	wave of  FLSA 	lawsuits. </a:t>
            </a:r>
          </a:p>
          <a:p>
            <a:pPr algn="just"/>
            <a:r>
              <a:rPr lang="en-US" alt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These lawsuits may focus on what, if any, steps an 	employer took to comply with these changes and the 	good faith efforts it took to be in 	compliance. </a:t>
            </a:r>
          </a:p>
          <a:p>
            <a:endParaRPr lang="en-US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68006" y="6456299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0E9EFC4-CB0E-4058-BA3F-6F0473BA3428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12" y="4868768"/>
            <a:ext cx="3486150" cy="10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Comprehensive Plan Moving Forward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plan of action may include: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en-US" alt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financial impact of either increasing 	the salary levels of certain employees or converting these 	individuals to overtime eligible employees.</a:t>
            </a:r>
          </a:p>
          <a:p>
            <a:pPr algn="just"/>
            <a:r>
              <a:rPr lang="en-US" alt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en-US" altLang="en-US" sz="24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revisions to pay plans, policies, benefit programs, 	timekeeping systems, employment agreements or handbooks as a 	result of these changes.</a:t>
            </a:r>
          </a:p>
          <a:p>
            <a:pPr algn="just"/>
            <a:r>
              <a:rPr lang="en-US" altLang="en-US" sz="2400" dirty="0"/>
              <a:t>	</a:t>
            </a:r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229101" y="6483731"/>
            <a:ext cx="36512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DAC3443-35B8-40CD-AA54-2AFDD9A53F35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32004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Comprehensive Plan Moving Forward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●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sure that pay plans relying on incentives, 	commissions or nondiscretionary bonuses to cover 	up to 10% of the required salary are 	properly written 	and implemented.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Assessing  the impact these substantive changes will 	have on your employee relations and compensation 	programs.</a:t>
            </a:r>
          </a:p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94225" y="647763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AB3734B-F6A1-4BEE-A5F7-5D9367B0D1B5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457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Comprehensive Plan Moving Forward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● 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 communication component that will permit 	pay changes to be communicated to employees in a 	proactive and positive manner.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	Consider the future of salary reviews and increases 	given that automatic adjustments to the minimum 	salary level will be made every three years.</a:t>
            </a:r>
          </a:p>
          <a:p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257547" y="6400800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DEFDA0C-B8D9-4A47-947C-D3D0BE614178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399"/>
            <a:ext cx="261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218812" y="6400800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15B4316-65DF-4EE5-B873-D9EFF7063552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86000"/>
            <a:ext cx="3425825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509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FLSA Exemptions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6263"/>
            <a:ext cx="8229600" cy="4022725"/>
          </a:xfrm>
        </p:spPr>
        <p:txBody>
          <a:bodyPr rtlCol="0">
            <a:normAutofit fontScale="92500"/>
          </a:bodyPr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an </a:t>
            </a:r>
            <a:r>
              <a:rPr lang="en-US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exemption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applies, employees must: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	Receive at least the applicable current minimum wage.  	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(Federal Min. Wage: $7.25; Fla. Min. Wage: $8.05)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	Receive OT pay for hours worked over 40 in a workweek.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	Maintain true and accurate time records.</a:t>
            </a:r>
          </a:p>
          <a:p>
            <a:pPr marL="246062" indent="0" algn="just" eaLnBrk="1" fontAlgn="auto" hangingPunct="1">
              <a:buFont typeface="Calibri" panose="020F0502020204030204" pitchFamily="34" charset="0"/>
              <a:buNone/>
              <a:defRPr/>
            </a:pP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Exemptions are to be “narrowly construed against the employer.”</a:t>
            </a:r>
          </a:p>
          <a:p>
            <a:pPr marL="91440" indent="-91440" algn="just" eaLnBrk="1" fontAlgn="auto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462626" y="6477000"/>
            <a:ext cx="261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fld id="{F622F416-4A2B-4FD9-91D7-BF95B5F30486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19938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FLSA Exemptions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4550" y="1066800"/>
            <a:ext cx="7613650" cy="5330825"/>
          </a:xfrm>
        </p:spPr>
        <p:txBody>
          <a:bodyPr rtlCol="0">
            <a:normAutofit fontScale="70000" lnSpcReduction="20000"/>
          </a:bodyPr>
          <a:lstStyle/>
          <a:p>
            <a:pPr marL="91440" indent="-91440" algn="just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just" eaLnBrk="1" fontAlgn="auto" hangingPunct="1">
              <a:buFont typeface="Wingdings" panose="05000000000000000000" pitchFamily="2" charset="2"/>
              <a:buChar char="Ø"/>
              <a:defRPr/>
            </a:pPr>
            <a:endParaRPr lang="en-US" altLang="en-US" sz="2400" b="1" u="sng" dirty="0">
              <a:solidFill>
                <a:schemeClr val="tx1"/>
              </a:solidFill>
            </a:endParaRPr>
          </a:p>
          <a:p>
            <a:pPr marL="0" indent="0" algn="just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3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541 Exemptions</a:t>
            </a:r>
            <a:r>
              <a:rPr lang="en-US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 eaLnBrk="1" fontAlgn="auto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</a:t>
            </a:r>
          </a:p>
          <a:p>
            <a:pPr marL="457200" indent="-457200" algn="just" eaLnBrk="1" fontAlgn="auto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</a:p>
          <a:p>
            <a:pPr marL="457200" indent="-457200" algn="just" eaLnBrk="1" fontAlgn="auto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</a:p>
          <a:p>
            <a:pPr marL="457200" indent="-457200" algn="just" eaLnBrk="1" fontAlgn="auto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Sales</a:t>
            </a:r>
          </a:p>
          <a:p>
            <a:pPr marL="457200" indent="-457200" algn="just" eaLnBrk="1" fontAlgn="auto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Related Occupation</a:t>
            </a:r>
          </a:p>
          <a:p>
            <a:pPr marL="457200" indent="-457200" algn="just" eaLnBrk="1" fontAlgn="auto" hangingPunct="1">
              <a:buFont typeface="Calibri" panose="020F0502020204030204" pitchFamily="34" charset="0"/>
              <a:buAutoNum type="arabicPeriod"/>
              <a:defRPr/>
            </a:pPr>
            <a:r>
              <a:rPr lang="en-US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compensated</a:t>
            </a:r>
          </a:p>
          <a:p>
            <a:pPr marL="201168" lvl="1" indent="0" algn="just" eaLnBrk="1" fontAlgn="auto" hangingPunct="1">
              <a:buFont typeface="Calibri" panose="020F0502020204030204" pitchFamily="34" charset="0"/>
              <a:buNone/>
              <a:defRPr/>
            </a:pPr>
            <a:endParaRPr lang="en-US" altLang="en-US" sz="3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just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 There is a </a:t>
            </a:r>
            <a:r>
              <a:rPr lang="en-US" altLang="en-US" sz="3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Duties</a:t>
            </a:r>
            <a:r>
              <a:rPr lang="en-US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and </a:t>
            </a:r>
            <a:r>
              <a:rPr lang="en-US" altLang="en-US" sz="3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Salary Basis </a:t>
            </a:r>
            <a:r>
              <a:rPr lang="en-US" alt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Outside Sales exemption does not have a minimum salary requirement.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91440" indent="-91440" eaLnBrk="1" fontAlgn="auto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7" indent="0" eaLnBrk="1" fontAlgn="auto" hangingPunct="1">
              <a:buFont typeface="Wingdings 3" panose="050401020108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419600" y="6477000"/>
            <a:ext cx="261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AFF3A62-E79C-4F21-B860-3D9EC82E653B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822325" y="1846263"/>
            <a:ext cx="7559675" cy="4022725"/>
          </a:xfrm>
        </p:spPr>
        <p:txBody>
          <a:bodyPr/>
          <a:lstStyle/>
          <a:p>
            <a:pPr algn="just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altLang="en-US" sz="2400" spc="-1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duty is management of the enterprise or of a 	customarily recognized department or subdivision</a:t>
            </a:r>
          </a:p>
          <a:p>
            <a:pPr algn="just" eaLnBrk="1" hangingPunct="1"/>
            <a:r>
              <a:rPr lang="en-US" altLang="en-US" sz="2400" spc="-1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Customarily and regularly directs the work of two or more other 	employees.</a:t>
            </a:r>
          </a:p>
          <a:p>
            <a:pPr algn="just" eaLnBrk="1" hangingPunct="1"/>
            <a:r>
              <a:rPr lang="en-US" altLang="en-US" sz="2400" spc="-1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US" altLang="en-US" sz="2400" spc="-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authority to hire or fire other employees or 	recommendations as to the hiring, firing, advancement, promotion 	or other change of status of other employees given particular  	weight.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68375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Exemption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495800" y="649287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07F12CD-1A50-46C3-84F8-126FD6BADE43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1"/>
            <a:ext cx="2743200" cy="11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Primary duty is the performance of office or non-	manual work directly related to the management or 	general business operations of the employer or the 	employer’s customers </a:t>
            </a:r>
          </a:p>
          <a:p>
            <a:pPr algn="just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Primary duty includes the exercise of discretion and 	independent judgment with respect to matters of 	significance.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87338"/>
            <a:ext cx="7451725" cy="1084262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Exemption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0" y="649287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BECEEC9-857F-4DA0-80F9-C976168A6C38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27717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altLang="en-US" sz="24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duty is the performance of work requiring 	knowledge of an advanced type in a field of science or 	learning customarily acquired by a prolonged course of 	specialized intellectual instruction.</a:t>
            </a:r>
          </a:p>
          <a:p>
            <a:pPr algn="just" eaLnBrk="1" hangingPunct="1"/>
            <a:r>
              <a:rPr lang="en-US" altLang="en-US" sz="24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Primary duty is the performance of work requiring 	invention, 	imagination, originality, or talent in a recognized field of 	artistic or creative endeavor.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87338"/>
            <a:ext cx="7451725" cy="968375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Exemption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495800" y="6492875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679D477-471C-4CC5-82E1-A2D048E08DBD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434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duty is: (1) making sales, or (2) obtaining 	orders or 	contracts for services or facilities for consideration paid 	by customer.</a:t>
            </a:r>
          </a:p>
          <a:p>
            <a:pPr algn="just" eaLnBrk="1" hangingPunct="1">
              <a:defRPr/>
            </a:pPr>
            <a:r>
              <a:rPr lang="en-US"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Customarily and regularly engaged away from the 	employer’s place(s) of business in performing such 	primary	duty.</a:t>
            </a:r>
          </a:p>
          <a:p>
            <a:pPr algn="just" eaLnBrk="1" hangingPunct="1"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Salary Requirement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87338"/>
            <a:ext cx="7451725" cy="1084262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Sales Exemption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0" y="6400800"/>
            <a:ext cx="4079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1DD390-D559-488D-B8EA-F0CF893E8D30}" type="slidenum"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466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9475</TotalTime>
  <Words>594</Words>
  <Application>Microsoft Office PowerPoint</Application>
  <PresentationFormat>On-screen Show (4:3)</PresentationFormat>
  <Paragraphs>230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Century Schoolbook</vt:lpstr>
      <vt:lpstr>Times New Roman</vt:lpstr>
      <vt:lpstr>Verdana</vt:lpstr>
      <vt:lpstr>Wingdings</vt:lpstr>
      <vt:lpstr>Wingdings 3</vt:lpstr>
      <vt:lpstr>Retrospect</vt:lpstr>
      <vt:lpstr>Overtime Law Changes  Navigating an Uncertain Future  </vt:lpstr>
      <vt:lpstr>Major Provisions</vt:lpstr>
      <vt:lpstr>Employment Relationship</vt:lpstr>
      <vt:lpstr>FLSA Exemptions</vt:lpstr>
      <vt:lpstr>FLSA Exemptions</vt:lpstr>
      <vt:lpstr>Executive Exemption</vt:lpstr>
      <vt:lpstr>Administrative Exemption</vt:lpstr>
      <vt:lpstr>Professional Exemption</vt:lpstr>
      <vt:lpstr>Outside Sales Exemption</vt:lpstr>
      <vt:lpstr>Computer Related Occupations</vt:lpstr>
      <vt:lpstr>FLSA Exposure Sources</vt:lpstr>
      <vt:lpstr>Overview of New Regulations</vt:lpstr>
      <vt:lpstr>Overview of New Regulations</vt:lpstr>
      <vt:lpstr>Catch-up Payments</vt:lpstr>
      <vt:lpstr>Highly Compensated Employees (HCE)</vt:lpstr>
      <vt:lpstr>Automatic Updates</vt:lpstr>
      <vt:lpstr>Updating the Standard Salary Level</vt:lpstr>
      <vt:lpstr>Updating HCE Compensation Level</vt:lpstr>
      <vt:lpstr>Salary Basis Test</vt:lpstr>
      <vt:lpstr>Deductions from Salary</vt:lpstr>
      <vt:lpstr>Effect of Improper Deductions</vt:lpstr>
      <vt:lpstr>Safe Harbor </vt:lpstr>
      <vt:lpstr>Recordkeeping</vt:lpstr>
      <vt:lpstr>Recordkeeping</vt:lpstr>
      <vt:lpstr>Required Posting</vt:lpstr>
      <vt:lpstr>Common Errors to Avoid</vt:lpstr>
      <vt:lpstr>Common Errors to Avoid</vt:lpstr>
      <vt:lpstr>The FLSA Does Not Require</vt:lpstr>
      <vt:lpstr>Some Unexpected Challenges</vt:lpstr>
      <vt:lpstr>Some Unexpected Challenges</vt:lpstr>
      <vt:lpstr>Some Unexpected Challenges</vt:lpstr>
      <vt:lpstr>Some Unexpected Challenges</vt:lpstr>
      <vt:lpstr>Some Unexpected Challenges</vt:lpstr>
      <vt:lpstr>Develop a Comprehensive Plan Moving Forward</vt:lpstr>
      <vt:lpstr>Develop a Comprehensive Plan Moving Forward</vt:lpstr>
      <vt:lpstr>Develop a Comprehensive Plan Moving Forward</vt:lpstr>
      <vt:lpstr>Develop a Comprehensive Plan Moving Forward</vt:lpstr>
      <vt:lpstr>The End</vt:lpstr>
    </vt:vector>
  </TitlesOfParts>
  <Company>General Dynamics OTS - Redmond Operations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MANAGER’S PERSPECTIVE HOW COMPLIANCE WITH EMPLOYMENT LAWS IS PART OF YOUR JOB</dc:title>
  <dc:creator>nsingleton</dc:creator>
  <cp:lastModifiedBy>Amy Jones</cp:lastModifiedBy>
  <cp:revision>480</cp:revision>
  <cp:lastPrinted>2016-10-21T14:57:17Z</cp:lastPrinted>
  <dcterms:created xsi:type="dcterms:W3CDTF">2004-06-04T19:11:32Z</dcterms:created>
  <dcterms:modified xsi:type="dcterms:W3CDTF">2016-11-10T21:22:23Z</dcterms:modified>
</cp:coreProperties>
</file>