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drawings/drawing1.xml" ContentType="application/vnd.openxmlformats-officedocument.drawingml.chartshapes+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76" r:id="rId2"/>
  </p:sldMasterIdLst>
  <p:notesMasterIdLst>
    <p:notesMasterId r:id="rId50"/>
  </p:notesMasterIdLst>
  <p:sldIdLst>
    <p:sldId id="256" r:id="rId3"/>
    <p:sldId id="417" r:id="rId4"/>
    <p:sldId id="335" r:id="rId5"/>
    <p:sldId id="418" r:id="rId6"/>
    <p:sldId id="330" r:id="rId7"/>
    <p:sldId id="459" r:id="rId8"/>
    <p:sldId id="419" r:id="rId9"/>
    <p:sldId id="420" r:id="rId10"/>
    <p:sldId id="421" r:id="rId11"/>
    <p:sldId id="422" r:id="rId12"/>
    <p:sldId id="423" r:id="rId13"/>
    <p:sldId id="424" r:id="rId14"/>
    <p:sldId id="425" r:id="rId15"/>
    <p:sldId id="426" r:id="rId16"/>
    <p:sldId id="427" r:id="rId17"/>
    <p:sldId id="428" r:id="rId18"/>
    <p:sldId id="429" r:id="rId19"/>
    <p:sldId id="430" r:id="rId20"/>
    <p:sldId id="431" r:id="rId21"/>
    <p:sldId id="432" r:id="rId22"/>
    <p:sldId id="433" r:id="rId23"/>
    <p:sldId id="440" r:id="rId24"/>
    <p:sldId id="434" r:id="rId25"/>
    <p:sldId id="438" r:id="rId26"/>
    <p:sldId id="439" r:id="rId27"/>
    <p:sldId id="441" r:id="rId28"/>
    <p:sldId id="442" r:id="rId29"/>
    <p:sldId id="436" r:id="rId30"/>
    <p:sldId id="435" r:id="rId31"/>
    <p:sldId id="437" r:id="rId32"/>
    <p:sldId id="445" r:id="rId33"/>
    <p:sldId id="446" r:id="rId34"/>
    <p:sldId id="447" r:id="rId35"/>
    <p:sldId id="443" r:id="rId36"/>
    <p:sldId id="444" r:id="rId37"/>
    <p:sldId id="448" r:id="rId38"/>
    <p:sldId id="450" r:id="rId39"/>
    <p:sldId id="449" r:id="rId40"/>
    <p:sldId id="451" r:id="rId41"/>
    <p:sldId id="452" r:id="rId42"/>
    <p:sldId id="454" r:id="rId43"/>
    <p:sldId id="453" r:id="rId44"/>
    <p:sldId id="455" r:id="rId45"/>
    <p:sldId id="456" r:id="rId46"/>
    <p:sldId id="457" r:id="rId47"/>
    <p:sldId id="458" r:id="rId48"/>
    <p:sldId id="388" r:id="rId49"/>
  </p:sldIdLst>
  <p:sldSz cx="9144000" cy="6858000" type="screen4x3"/>
  <p:notesSz cx="7023100" cy="9309100"/>
  <p:defaultText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053" autoAdjust="0"/>
    <p:restoredTop sz="94563" autoAdjust="0"/>
  </p:normalViewPr>
  <p:slideViewPr>
    <p:cSldViewPr>
      <p:cViewPr varScale="1">
        <p:scale>
          <a:sx n="107" d="100"/>
          <a:sy n="107" d="100"/>
        </p:scale>
        <p:origin x="-120" y="-2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50" Type="http://schemas.openxmlformats.org/officeDocument/2006/relationships/notesMaster" Target="notesMasters/notes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 Id="rId2" Type="http://schemas.openxmlformats.org/officeDocument/2006/relationships/chartUserShapes" Target="../drawings/drawing1.xml"/></Relationships>
</file>

<file path=ppt/charts/_rels/chart19.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hwfilprt01\Users\LHerceg\CRT\2013%20Technology%20Survey\CRT%20Technology%20Survey%20Chart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I:\CRT\2013%20Technology%20Survey\Appendix%20B%20-%20CRT%20Technology%20Survey%20Charts%20and%20Verbatim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hwfilprt01\Users\LHerceg\CRT\2013%20Technology%20Survey\Appendix%20B%20-%20CRT%20Technology%20Survey%20Charts%20and%20Verbatim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Which of the following best describes your current role?</a:t>
            </a:r>
          </a:p>
        </c:rich>
      </c:tx>
      <c:layout/>
      <c:overlay val="0"/>
    </c:title>
    <c:autoTitleDeleted val="0"/>
    <c:plotArea>
      <c:layout/>
      <c:pieChart>
        <c:varyColors val="1"/>
        <c:ser>
          <c:idx val="0"/>
          <c:order val="0"/>
          <c:tx>
            <c:strRef>
              <c:f>Profile!$B$1</c:f>
              <c:strCache>
                <c:ptCount val="1"/>
                <c:pt idx="0">
                  <c:v>Frequency</c:v>
                </c:pt>
              </c:strCache>
            </c:strRef>
          </c:tx>
          <c:dLbls>
            <c:txPr>
              <a:bodyPr/>
              <a:lstStyle/>
              <a:p>
                <a:pPr>
                  <a:defRPr b="1"/>
                </a:pPr>
                <a:endParaRPr lang="en-US"/>
              </a:p>
            </c:txPr>
            <c:showLegendKey val="0"/>
            <c:showVal val="0"/>
            <c:showCatName val="0"/>
            <c:showSerName val="0"/>
            <c:showPercent val="1"/>
            <c:showBubbleSize val="0"/>
            <c:showLeaderLines val="1"/>
          </c:dLbls>
          <c:cat>
            <c:strRef>
              <c:f>Profile!$A$2:$A$9</c:f>
              <c:strCache>
                <c:ptCount val="8"/>
                <c:pt idx="0">
                  <c:v>Manager (some selling), NOT Broker of Record</c:v>
                </c:pt>
                <c:pt idx="1">
                  <c:v>Manager (no selling), NOT Broker of Record</c:v>
                </c:pt>
                <c:pt idx="2">
                  <c:v>Sales Agent</c:v>
                </c:pt>
                <c:pt idx="3">
                  <c:v>Associate Broker/Broker-Associate</c:v>
                </c:pt>
                <c:pt idx="4">
                  <c:v>Broker of Record (some selling)</c:v>
                </c:pt>
                <c:pt idx="5">
                  <c:v>Broker of Record (no selling)</c:v>
                </c:pt>
                <c:pt idx="6">
                  <c:v>Broker (NOT Broker of Record)</c:v>
                </c:pt>
                <c:pt idx="7">
                  <c:v>Other </c:v>
                </c:pt>
              </c:strCache>
            </c:strRef>
          </c:cat>
          <c:val>
            <c:numRef>
              <c:f>Profile!$B$2:$B$9</c:f>
              <c:numCache>
                <c:formatCode>0%</c:formatCode>
                <c:ptCount val="8"/>
                <c:pt idx="0">
                  <c:v>0.0352170352170352</c:v>
                </c:pt>
                <c:pt idx="1">
                  <c:v>0.00737100737100737</c:v>
                </c:pt>
                <c:pt idx="2">
                  <c:v>0.541359541359541</c:v>
                </c:pt>
                <c:pt idx="3">
                  <c:v>0.168714168714169</c:v>
                </c:pt>
                <c:pt idx="4">
                  <c:v>0.131040131040131</c:v>
                </c:pt>
                <c:pt idx="5">
                  <c:v>0.0163800163800164</c:v>
                </c:pt>
                <c:pt idx="6">
                  <c:v>0.0327600327600328</c:v>
                </c:pt>
                <c:pt idx="7">
                  <c:v>0.0671580671580672</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spPr>
    <a:ln>
      <a:noFill/>
    </a:ln>
  </c:spPr>
  <c:txPr>
    <a:bodyPr/>
    <a:lstStyle/>
    <a:p>
      <a:pPr>
        <a:defRPr sz="1050">
          <a:latin typeface="Arial" pitchFamily="34" charset="0"/>
          <a:cs typeface="Arial"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Which is your primary web browser?</a:t>
            </a:r>
          </a:p>
        </c:rich>
      </c:tx>
      <c:overlay val="0"/>
    </c:title>
    <c:autoTitleDeleted val="0"/>
    <c:plotArea>
      <c:layout/>
      <c:barChart>
        <c:barDir val="col"/>
        <c:grouping val="clustered"/>
        <c:varyColors val="0"/>
        <c:ser>
          <c:idx val="0"/>
          <c:order val="0"/>
          <c:tx>
            <c:strRef>
              <c:f>'Q6 Web Browser'!$B$1</c:f>
              <c:strCache>
                <c:ptCount val="1"/>
                <c:pt idx="0">
                  <c:v>2012</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'Q6 Web Browser'!$A$2:$A$8</c:f>
              <c:strCache>
                <c:ptCount val="7"/>
                <c:pt idx="0">
                  <c:v>Internet Explorer (6, 7, 8, 9)</c:v>
                </c:pt>
                <c:pt idx="1">
                  <c:v>Google Chrome</c:v>
                </c:pt>
                <c:pt idx="2">
                  <c:v>Mozilla Firefox</c:v>
                </c:pt>
                <c:pt idx="3">
                  <c:v>Safari</c:v>
                </c:pt>
                <c:pt idx="4">
                  <c:v>Don’t know/not sure</c:v>
                </c:pt>
                <c:pt idx="5">
                  <c:v>Other</c:v>
                </c:pt>
                <c:pt idx="6">
                  <c:v>AOL</c:v>
                </c:pt>
              </c:strCache>
            </c:strRef>
          </c:cat>
          <c:val>
            <c:numRef>
              <c:f>'Q6 Web Browser'!$B$2:$B$8</c:f>
              <c:numCache>
                <c:formatCode>0%</c:formatCode>
                <c:ptCount val="7"/>
                <c:pt idx="0">
                  <c:v>0.5</c:v>
                </c:pt>
                <c:pt idx="1">
                  <c:v>0.21</c:v>
                </c:pt>
                <c:pt idx="2">
                  <c:v>0.13</c:v>
                </c:pt>
                <c:pt idx="3">
                  <c:v>0.08</c:v>
                </c:pt>
                <c:pt idx="4">
                  <c:v>0.03</c:v>
                </c:pt>
                <c:pt idx="5">
                  <c:v>0.03</c:v>
                </c:pt>
                <c:pt idx="6">
                  <c:v>0.02</c:v>
                </c:pt>
              </c:numCache>
            </c:numRef>
          </c:val>
        </c:ser>
        <c:ser>
          <c:idx val="1"/>
          <c:order val="1"/>
          <c:tx>
            <c:strRef>
              <c:f>'Q6 Web Browser'!$C$1</c:f>
              <c:strCache>
                <c:ptCount val="1"/>
                <c:pt idx="0">
                  <c:v>2011</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'Q6 Web Browser'!$A$2:$A$8</c:f>
              <c:strCache>
                <c:ptCount val="7"/>
                <c:pt idx="0">
                  <c:v>Internet Explorer (6, 7, 8, 9)</c:v>
                </c:pt>
                <c:pt idx="1">
                  <c:v>Google Chrome</c:v>
                </c:pt>
                <c:pt idx="2">
                  <c:v>Mozilla Firefox</c:v>
                </c:pt>
                <c:pt idx="3">
                  <c:v>Safari</c:v>
                </c:pt>
                <c:pt idx="4">
                  <c:v>Don’t know/not sure</c:v>
                </c:pt>
                <c:pt idx="5">
                  <c:v>Other</c:v>
                </c:pt>
                <c:pt idx="6">
                  <c:v>AOL</c:v>
                </c:pt>
              </c:strCache>
            </c:strRef>
          </c:cat>
          <c:val>
            <c:numRef>
              <c:f>'Q6 Web Browser'!$C$2:$C$8</c:f>
              <c:numCache>
                <c:formatCode>0%</c:formatCode>
                <c:ptCount val="7"/>
                <c:pt idx="0">
                  <c:v>0.58</c:v>
                </c:pt>
                <c:pt idx="1">
                  <c:v>0.14</c:v>
                </c:pt>
                <c:pt idx="2">
                  <c:v>0.2</c:v>
                </c:pt>
                <c:pt idx="3">
                  <c:v>0.05</c:v>
                </c:pt>
                <c:pt idx="5">
                  <c:v>0.01</c:v>
                </c:pt>
                <c:pt idx="6">
                  <c:v>0.02</c:v>
                </c:pt>
              </c:numCache>
            </c:numRef>
          </c:val>
        </c:ser>
        <c:dLbls>
          <c:showLegendKey val="0"/>
          <c:showVal val="1"/>
          <c:showCatName val="0"/>
          <c:showSerName val="0"/>
          <c:showPercent val="0"/>
          <c:showBubbleSize val="0"/>
        </c:dLbls>
        <c:gapWidth val="150"/>
        <c:overlap val="-25"/>
        <c:axId val="2090967592"/>
        <c:axId val="2090964600"/>
      </c:barChart>
      <c:catAx>
        <c:axId val="2090967592"/>
        <c:scaling>
          <c:orientation val="minMax"/>
        </c:scaling>
        <c:delete val="0"/>
        <c:axPos val="b"/>
        <c:majorTickMark val="none"/>
        <c:minorTickMark val="none"/>
        <c:tickLblPos val="nextTo"/>
        <c:crossAx val="2090964600"/>
        <c:crosses val="autoZero"/>
        <c:auto val="1"/>
        <c:lblAlgn val="ctr"/>
        <c:lblOffset val="100"/>
        <c:noMultiLvlLbl val="0"/>
      </c:catAx>
      <c:valAx>
        <c:axId val="2090964600"/>
        <c:scaling>
          <c:orientation val="minMax"/>
        </c:scaling>
        <c:delete val="1"/>
        <c:axPos val="l"/>
        <c:numFmt formatCode="0%" sourceLinked="1"/>
        <c:majorTickMark val="out"/>
        <c:minorTickMark val="none"/>
        <c:tickLblPos val="nextTo"/>
        <c:crossAx val="2090967592"/>
        <c:crosses val="autoZero"/>
        <c:crossBetween val="between"/>
      </c:valAx>
    </c:plotArea>
    <c:legend>
      <c:legendPos val="t"/>
      <c:overlay val="0"/>
    </c:legend>
    <c:plotVisOnly val="1"/>
    <c:dispBlanksAs val="gap"/>
    <c:showDLblsOverMax val="0"/>
  </c:chart>
  <c:spPr>
    <a:ln>
      <a:noFill/>
    </a:ln>
  </c:spPr>
  <c:txPr>
    <a:bodyPr/>
    <a:lstStyle/>
    <a:p>
      <a:pPr>
        <a:defRPr sz="1600">
          <a:latin typeface="Arial" pitchFamily="34" charset="0"/>
          <a:cs typeface="Arial"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a:t>What is your primary desktop email client?</a:t>
            </a:r>
          </a:p>
        </c:rich>
      </c:tx>
      <c:overlay val="0"/>
    </c:title>
    <c:autoTitleDeleted val="0"/>
    <c:plotArea>
      <c:layout/>
      <c:barChart>
        <c:barDir val="bar"/>
        <c:grouping val="clustered"/>
        <c:varyColors val="0"/>
        <c:ser>
          <c:idx val="0"/>
          <c:order val="0"/>
          <c:tx>
            <c:strRef>
              <c:f>'Q7 Email Client'!$B$1</c:f>
              <c:strCache>
                <c:ptCount val="1"/>
                <c:pt idx="0">
                  <c:v>2012</c:v>
                </c:pt>
              </c:strCache>
            </c:strRef>
          </c:tx>
          <c:invertIfNegative val="0"/>
          <c:dLbls>
            <c:txPr>
              <a:bodyPr/>
              <a:lstStyle/>
              <a:p>
                <a:pPr>
                  <a:defRPr sz="1200" b="1"/>
                </a:pPr>
                <a:endParaRPr lang="en-US"/>
              </a:p>
            </c:txPr>
            <c:showLegendKey val="0"/>
            <c:showVal val="1"/>
            <c:showCatName val="0"/>
            <c:showSerName val="0"/>
            <c:showPercent val="0"/>
            <c:showBubbleSize val="0"/>
            <c:showLeaderLines val="0"/>
          </c:dLbls>
          <c:cat>
            <c:strRef>
              <c:f>'Q7 Email Client'!$A$2:$A$13</c:f>
              <c:strCache>
                <c:ptCount val="12"/>
                <c:pt idx="0">
                  <c:v>Gmail/Google</c:v>
                </c:pt>
                <c:pt idx="1">
                  <c:v>Outlook</c:v>
                </c:pt>
                <c:pt idx="2">
                  <c:v>Yahoo</c:v>
                </c:pt>
                <c:pt idx="3">
                  <c:v>My company’s email</c:v>
                </c:pt>
                <c:pt idx="4">
                  <c:v>Outlook Express/Windows Live Mail/Windows Mail</c:v>
                </c:pt>
                <c:pt idx="5">
                  <c:v>AOL</c:v>
                </c:pt>
                <c:pt idx="6">
                  <c:v>Internet Service Provider email (e.g., AT&amp;T, Comcast, RCN)</c:v>
                </c:pt>
                <c:pt idx="7">
                  <c:v>Other</c:v>
                </c:pt>
                <c:pt idx="8">
                  <c:v>Hotmail</c:v>
                </c:pt>
                <c:pt idx="9">
                  <c:v>Apple Mail</c:v>
                </c:pt>
                <c:pt idx="10">
                  <c:v>Mozilla Thunderbird</c:v>
                </c:pt>
                <c:pt idx="11">
                  <c:v>Lotus Notes</c:v>
                </c:pt>
              </c:strCache>
            </c:strRef>
          </c:cat>
          <c:val>
            <c:numRef>
              <c:f>'Q7 Email Client'!$B$2:$B$13</c:f>
              <c:numCache>
                <c:formatCode>0%</c:formatCode>
                <c:ptCount val="12"/>
                <c:pt idx="0">
                  <c:v>0.27</c:v>
                </c:pt>
                <c:pt idx="1">
                  <c:v>0.23</c:v>
                </c:pt>
                <c:pt idx="2">
                  <c:v>0.11</c:v>
                </c:pt>
                <c:pt idx="3">
                  <c:v>0.09</c:v>
                </c:pt>
                <c:pt idx="4">
                  <c:v>0.06</c:v>
                </c:pt>
                <c:pt idx="5">
                  <c:v>0.05</c:v>
                </c:pt>
                <c:pt idx="6">
                  <c:v>0.05</c:v>
                </c:pt>
                <c:pt idx="7">
                  <c:v>0.05</c:v>
                </c:pt>
                <c:pt idx="8">
                  <c:v>0.04</c:v>
                </c:pt>
                <c:pt idx="9">
                  <c:v>0.02</c:v>
                </c:pt>
                <c:pt idx="10">
                  <c:v>0.01</c:v>
                </c:pt>
                <c:pt idx="11">
                  <c:v>0.0</c:v>
                </c:pt>
              </c:numCache>
            </c:numRef>
          </c:val>
        </c:ser>
        <c:ser>
          <c:idx val="1"/>
          <c:order val="1"/>
          <c:tx>
            <c:strRef>
              <c:f>'Q7 Email Client'!$C$1</c:f>
              <c:strCache>
                <c:ptCount val="1"/>
                <c:pt idx="0">
                  <c:v>2011</c:v>
                </c:pt>
              </c:strCache>
            </c:strRef>
          </c:tx>
          <c:invertIfNegative val="0"/>
          <c:dLbls>
            <c:txPr>
              <a:bodyPr/>
              <a:lstStyle/>
              <a:p>
                <a:pPr>
                  <a:defRPr sz="1200" b="1"/>
                </a:pPr>
                <a:endParaRPr lang="en-US"/>
              </a:p>
            </c:txPr>
            <c:showLegendKey val="0"/>
            <c:showVal val="1"/>
            <c:showCatName val="0"/>
            <c:showSerName val="0"/>
            <c:showPercent val="0"/>
            <c:showBubbleSize val="0"/>
            <c:showLeaderLines val="0"/>
          </c:dLbls>
          <c:cat>
            <c:strRef>
              <c:f>'Q7 Email Client'!$A$2:$A$13</c:f>
              <c:strCache>
                <c:ptCount val="12"/>
                <c:pt idx="0">
                  <c:v>Gmail/Google</c:v>
                </c:pt>
                <c:pt idx="1">
                  <c:v>Outlook</c:v>
                </c:pt>
                <c:pt idx="2">
                  <c:v>Yahoo</c:v>
                </c:pt>
                <c:pt idx="3">
                  <c:v>My company’s email</c:v>
                </c:pt>
                <c:pt idx="4">
                  <c:v>Outlook Express/Windows Live Mail/Windows Mail</c:v>
                </c:pt>
                <c:pt idx="5">
                  <c:v>AOL</c:v>
                </c:pt>
                <c:pt idx="6">
                  <c:v>Internet Service Provider email (e.g., AT&amp;T, Comcast, RCN)</c:v>
                </c:pt>
                <c:pt idx="7">
                  <c:v>Other</c:v>
                </c:pt>
                <c:pt idx="8">
                  <c:v>Hotmail</c:v>
                </c:pt>
                <c:pt idx="9">
                  <c:v>Apple Mail</c:v>
                </c:pt>
                <c:pt idx="10">
                  <c:v>Mozilla Thunderbird</c:v>
                </c:pt>
                <c:pt idx="11">
                  <c:v>Lotus Notes</c:v>
                </c:pt>
              </c:strCache>
            </c:strRef>
          </c:cat>
          <c:val>
            <c:numRef>
              <c:f>'Q7 Email Client'!$C$2:$C$13</c:f>
              <c:numCache>
                <c:formatCode>0%</c:formatCode>
                <c:ptCount val="12"/>
                <c:pt idx="0">
                  <c:v>0.26</c:v>
                </c:pt>
                <c:pt idx="1">
                  <c:v>0.27</c:v>
                </c:pt>
                <c:pt idx="2">
                  <c:v>0.12</c:v>
                </c:pt>
                <c:pt idx="3">
                  <c:v>0.08</c:v>
                </c:pt>
                <c:pt idx="4">
                  <c:v>0.09</c:v>
                </c:pt>
                <c:pt idx="5">
                  <c:v>0.04</c:v>
                </c:pt>
                <c:pt idx="6">
                  <c:v>0.04</c:v>
                </c:pt>
                <c:pt idx="7">
                  <c:v>0.05</c:v>
                </c:pt>
                <c:pt idx="8">
                  <c:v>0.03</c:v>
                </c:pt>
                <c:pt idx="9">
                  <c:v>0.03</c:v>
                </c:pt>
              </c:numCache>
            </c:numRef>
          </c:val>
        </c:ser>
        <c:dLbls>
          <c:showLegendKey val="0"/>
          <c:showVal val="1"/>
          <c:showCatName val="0"/>
          <c:showSerName val="0"/>
          <c:showPercent val="0"/>
          <c:showBubbleSize val="0"/>
        </c:dLbls>
        <c:gapWidth val="150"/>
        <c:axId val="2090916920"/>
        <c:axId val="2090913896"/>
      </c:barChart>
      <c:catAx>
        <c:axId val="2090916920"/>
        <c:scaling>
          <c:orientation val="maxMin"/>
        </c:scaling>
        <c:delete val="0"/>
        <c:axPos val="l"/>
        <c:majorTickMark val="none"/>
        <c:minorTickMark val="none"/>
        <c:tickLblPos val="nextTo"/>
        <c:txPr>
          <a:bodyPr/>
          <a:lstStyle/>
          <a:p>
            <a:pPr>
              <a:defRPr sz="1600"/>
            </a:pPr>
            <a:endParaRPr lang="en-US"/>
          </a:p>
        </c:txPr>
        <c:crossAx val="2090913896"/>
        <c:crosses val="autoZero"/>
        <c:auto val="1"/>
        <c:lblAlgn val="ctr"/>
        <c:lblOffset val="100"/>
        <c:noMultiLvlLbl val="0"/>
      </c:catAx>
      <c:valAx>
        <c:axId val="2090913896"/>
        <c:scaling>
          <c:orientation val="minMax"/>
        </c:scaling>
        <c:delete val="1"/>
        <c:axPos val="t"/>
        <c:numFmt formatCode="0%" sourceLinked="1"/>
        <c:majorTickMark val="out"/>
        <c:minorTickMark val="none"/>
        <c:tickLblPos val="nextTo"/>
        <c:crossAx val="2090916920"/>
        <c:crosses val="autoZero"/>
        <c:crossBetween val="between"/>
      </c:valAx>
    </c:plotArea>
    <c:legend>
      <c:legendPos val="t"/>
      <c:overlay val="0"/>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Which of the following do you plan on purchasing or replacing in the next 12 months?</a:t>
            </a:r>
          </a:p>
        </c:rich>
      </c:tx>
      <c:overlay val="0"/>
    </c:title>
    <c:autoTitleDeleted val="0"/>
    <c:plotArea>
      <c:layout/>
      <c:barChart>
        <c:barDir val="bar"/>
        <c:grouping val="clustered"/>
        <c:varyColors val="0"/>
        <c:ser>
          <c:idx val="0"/>
          <c:order val="0"/>
          <c:tx>
            <c:strRef>
              <c:f>'Q8 Plan to Purchase'!$B$1</c:f>
              <c:strCache>
                <c:ptCount val="1"/>
                <c:pt idx="0">
                  <c:v>2012</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'Q8 Plan to Purchase'!$A$2:$A$17</c:f>
              <c:strCache>
                <c:ptCount val="16"/>
                <c:pt idx="0">
                  <c:v>None of these</c:v>
                </c:pt>
                <c:pt idx="1">
                  <c:v>iPad</c:v>
                </c:pt>
                <c:pt idx="2">
                  <c:v>Smartphone</c:v>
                </c:pt>
                <c:pt idx="3">
                  <c:v>Digital Camera</c:v>
                </c:pt>
                <c:pt idx="4">
                  <c:v>Android tablet</c:v>
                </c:pt>
                <c:pt idx="5">
                  <c:v>Windows Laptop</c:v>
                </c:pt>
                <c:pt idx="6">
                  <c:v>Mac Laptop</c:v>
                </c:pt>
                <c:pt idx="7">
                  <c:v>Windows Desktop </c:v>
                </c:pt>
                <c:pt idx="8">
                  <c:v>Other</c:v>
                </c:pt>
                <c:pt idx="9">
                  <c:v>Video Camera</c:v>
                </c:pt>
                <c:pt idx="10">
                  <c:v>GPS</c:v>
                </c:pt>
                <c:pt idx="11">
                  <c:v>Microsoft Surface tablet</c:v>
                </c:pt>
                <c:pt idx="12">
                  <c:v>Wireless Card</c:v>
                </c:pt>
                <c:pt idx="13">
                  <c:v>Mac Desktop Computer</c:v>
                </c:pt>
                <c:pt idx="14">
                  <c:v>Netbook</c:v>
                </c:pt>
                <c:pt idx="15">
                  <c:v>Amazon Kindle tablet</c:v>
                </c:pt>
              </c:strCache>
            </c:strRef>
          </c:cat>
          <c:val>
            <c:numRef>
              <c:f>'Q8 Plan to Purchase'!$B$2:$B$17</c:f>
              <c:numCache>
                <c:formatCode>0%</c:formatCode>
                <c:ptCount val="16"/>
                <c:pt idx="0">
                  <c:v>0.33</c:v>
                </c:pt>
                <c:pt idx="1">
                  <c:v>0.2</c:v>
                </c:pt>
                <c:pt idx="2">
                  <c:v>0.18</c:v>
                </c:pt>
                <c:pt idx="3">
                  <c:v>0.1</c:v>
                </c:pt>
                <c:pt idx="4">
                  <c:v>0.1</c:v>
                </c:pt>
                <c:pt idx="5">
                  <c:v>0.09</c:v>
                </c:pt>
                <c:pt idx="6">
                  <c:v>0.07</c:v>
                </c:pt>
                <c:pt idx="7">
                  <c:v>0.06</c:v>
                </c:pt>
                <c:pt idx="8">
                  <c:v>0.06</c:v>
                </c:pt>
                <c:pt idx="9">
                  <c:v>0.04</c:v>
                </c:pt>
                <c:pt idx="10">
                  <c:v>0.03</c:v>
                </c:pt>
                <c:pt idx="11">
                  <c:v>0.03</c:v>
                </c:pt>
                <c:pt idx="12">
                  <c:v>0.03</c:v>
                </c:pt>
                <c:pt idx="13">
                  <c:v>0.02</c:v>
                </c:pt>
                <c:pt idx="14">
                  <c:v>0.01</c:v>
                </c:pt>
                <c:pt idx="15">
                  <c:v>0.01</c:v>
                </c:pt>
              </c:numCache>
            </c:numRef>
          </c:val>
        </c:ser>
        <c:ser>
          <c:idx val="1"/>
          <c:order val="1"/>
          <c:tx>
            <c:strRef>
              <c:f>'Q8 Plan to Purchase'!$C$1</c:f>
              <c:strCache>
                <c:ptCount val="1"/>
                <c:pt idx="0">
                  <c:v>2011</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'Q8 Plan to Purchase'!$A$2:$A$17</c:f>
              <c:strCache>
                <c:ptCount val="16"/>
                <c:pt idx="0">
                  <c:v>None of these</c:v>
                </c:pt>
                <c:pt idx="1">
                  <c:v>iPad</c:v>
                </c:pt>
                <c:pt idx="2">
                  <c:v>Smartphone</c:v>
                </c:pt>
                <c:pt idx="3">
                  <c:v>Digital Camera</c:v>
                </c:pt>
                <c:pt idx="4">
                  <c:v>Android tablet</c:v>
                </c:pt>
                <c:pt idx="5">
                  <c:v>Windows Laptop</c:v>
                </c:pt>
                <c:pt idx="6">
                  <c:v>Mac Laptop</c:v>
                </c:pt>
                <c:pt idx="7">
                  <c:v>Windows Desktop </c:v>
                </c:pt>
                <c:pt idx="8">
                  <c:v>Other</c:v>
                </c:pt>
                <c:pt idx="9">
                  <c:v>Video Camera</c:v>
                </c:pt>
                <c:pt idx="10">
                  <c:v>GPS</c:v>
                </c:pt>
                <c:pt idx="11">
                  <c:v>Microsoft Surface tablet</c:v>
                </c:pt>
                <c:pt idx="12">
                  <c:v>Wireless Card</c:v>
                </c:pt>
                <c:pt idx="13">
                  <c:v>Mac Desktop Computer</c:v>
                </c:pt>
                <c:pt idx="14">
                  <c:v>Netbook</c:v>
                </c:pt>
                <c:pt idx="15">
                  <c:v>Amazon Kindle tablet</c:v>
                </c:pt>
              </c:strCache>
            </c:strRef>
          </c:cat>
          <c:val>
            <c:numRef>
              <c:f>'Q8 Plan to Purchase'!$C$2:$C$17</c:f>
              <c:numCache>
                <c:formatCode>0%</c:formatCode>
                <c:ptCount val="16"/>
                <c:pt idx="0">
                  <c:v>0.15</c:v>
                </c:pt>
                <c:pt idx="1">
                  <c:v>0.29</c:v>
                </c:pt>
                <c:pt idx="2">
                  <c:v>0.38</c:v>
                </c:pt>
                <c:pt idx="3">
                  <c:v>0.17</c:v>
                </c:pt>
                <c:pt idx="5">
                  <c:v>0.16</c:v>
                </c:pt>
                <c:pt idx="6">
                  <c:v>0.07</c:v>
                </c:pt>
                <c:pt idx="7">
                  <c:v>0.06</c:v>
                </c:pt>
                <c:pt idx="8">
                  <c:v>0.04</c:v>
                </c:pt>
                <c:pt idx="9">
                  <c:v>0.08</c:v>
                </c:pt>
                <c:pt idx="10">
                  <c:v>0.08</c:v>
                </c:pt>
                <c:pt idx="12">
                  <c:v>0.05</c:v>
                </c:pt>
                <c:pt idx="13">
                  <c:v>0.02</c:v>
                </c:pt>
                <c:pt idx="14">
                  <c:v>0.03</c:v>
                </c:pt>
              </c:numCache>
            </c:numRef>
          </c:val>
        </c:ser>
        <c:dLbls>
          <c:showLegendKey val="0"/>
          <c:showVal val="1"/>
          <c:showCatName val="0"/>
          <c:showSerName val="0"/>
          <c:showPercent val="0"/>
          <c:showBubbleSize val="0"/>
        </c:dLbls>
        <c:gapWidth val="150"/>
        <c:overlap val="-25"/>
        <c:axId val="2090867480"/>
        <c:axId val="2090864488"/>
      </c:barChart>
      <c:catAx>
        <c:axId val="2090867480"/>
        <c:scaling>
          <c:orientation val="maxMin"/>
        </c:scaling>
        <c:delete val="0"/>
        <c:axPos val="l"/>
        <c:majorTickMark val="none"/>
        <c:minorTickMark val="none"/>
        <c:tickLblPos val="nextTo"/>
        <c:crossAx val="2090864488"/>
        <c:crosses val="autoZero"/>
        <c:auto val="1"/>
        <c:lblAlgn val="ctr"/>
        <c:lblOffset val="100"/>
        <c:noMultiLvlLbl val="0"/>
      </c:catAx>
      <c:valAx>
        <c:axId val="2090864488"/>
        <c:scaling>
          <c:orientation val="minMax"/>
        </c:scaling>
        <c:delete val="1"/>
        <c:axPos val="t"/>
        <c:numFmt formatCode="0%" sourceLinked="1"/>
        <c:majorTickMark val="out"/>
        <c:minorTickMark val="none"/>
        <c:tickLblPos val="nextTo"/>
        <c:crossAx val="2090867480"/>
        <c:crosses val="autoZero"/>
        <c:crossBetween val="between"/>
      </c:valAx>
    </c:plotArea>
    <c:legend>
      <c:legendPos val="t"/>
      <c:overlay val="0"/>
    </c:legend>
    <c:plotVisOnly val="1"/>
    <c:dispBlanksAs val="gap"/>
    <c:showDLblsOverMax val="0"/>
  </c:chart>
  <c:txPr>
    <a:bodyPr/>
    <a:lstStyle/>
    <a:p>
      <a:pPr>
        <a:defRPr sz="1400">
          <a:latin typeface="Arial" pitchFamily="34" charset="0"/>
          <a:cs typeface="Arial" pitchFamily="34"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What operating system (OS) does your business smartphone run?</a:t>
            </a:r>
          </a:p>
        </c:rich>
      </c:tx>
      <c:overlay val="0"/>
    </c:title>
    <c:autoTitleDeleted val="0"/>
    <c:plotArea>
      <c:layout/>
      <c:barChart>
        <c:barDir val="col"/>
        <c:grouping val="clustered"/>
        <c:varyColors val="0"/>
        <c:ser>
          <c:idx val="0"/>
          <c:order val="0"/>
          <c:tx>
            <c:strRef>
              <c:f>'Q9 OS for Phone'!$B$1</c:f>
              <c:strCache>
                <c:ptCount val="1"/>
                <c:pt idx="0">
                  <c:v>2012</c:v>
                </c:pt>
              </c:strCache>
            </c:strRef>
          </c:tx>
          <c:invertIfNegative val="0"/>
          <c:cat>
            <c:strRef>
              <c:f>'Q9 OS for Phone'!$A$2:$A$9</c:f>
              <c:strCache>
                <c:ptCount val="8"/>
                <c:pt idx="0">
                  <c:v>iPhone OS</c:v>
                </c:pt>
                <c:pt idx="1">
                  <c:v>Android OS</c:v>
                </c:pt>
                <c:pt idx="2">
                  <c:v>Don’t use a smartphone</c:v>
                </c:pt>
                <c:pt idx="3">
                  <c:v>BlackBerry (RIM) OS</c:v>
                </c:pt>
                <c:pt idx="4">
                  <c:v>Not Sure</c:v>
                </c:pt>
                <c:pt idx="5">
                  <c:v>Windows Mobile OS</c:v>
                </c:pt>
                <c:pt idx="6">
                  <c:v>Other, please specify:</c:v>
                </c:pt>
                <c:pt idx="7">
                  <c:v>Palm/Web OS</c:v>
                </c:pt>
              </c:strCache>
            </c:strRef>
          </c:cat>
          <c:val>
            <c:numRef>
              <c:f>'Q9 OS for Phone'!$B$2:$B$9</c:f>
              <c:numCache>
                <c:formatCode>0%</c:formatCode>
                <c:ptCount val="8"/>
                <c:pt idx="0">
                  <c:v>0.45</c:v>
                </c:pt>
                <c:pt idx="1">
                  <c:v>0.37</c:v>
                </c:pt>
                <c:pt idx="2">
                  <c:v>0.08</c:v>
                </c:pt>
                <c:pt idx="3">
                  <c:v>0.05</c:v>
                </c:pt>
                <c:pt idx="4">
                  <c:v>0.02</c:v>
                </c:pt>
                <c:pt idx="5">
                  <c:v>0.01</c:v>
                </c:pt>
                <c:pt idx="6">
                  <c:v>0.01</c:v>
                </c:pt>
                <c:pt idx="7">
                  <c:v>0.0</c:v>
                </c:pt>
              </c:numCache>
            </c:numRef>
          </c:val>
        </c:ser>
        <c:ser>
          <c:idx val="1"/>
          <c:order val="1"/>
          <c:tx>
            <c:strRef>
              <c:f>'Q9 OS for Phone'!$C$1</c:f>
              <c:strCache>
                <c:ptCount val="1"/>
                <c:pt idx="0">
                  <c:v>2011</c:v>
                </c:pt>
              </c:strCache>
            </c:strRef>
          </c:tx>
          <c:invertIfNegative val="0"/>
          <c:cat>
            <c:strRef>
              <c:f>'Q9 OS for Phone'!$A$2:$A$9</c:f>
              <c:strCache>
                <c:ptCount val="8"/>
                <c:pt idx="0">
                  <c:v>iPhone OS</c:v>
                </c:pt>
                <c:pt idx="1">
                  <c:v>Android OS</c:v>
                </c:pt>
                <c:pt idx="2">
                  <c:v>Don’t use a smartphone</c:v>
                </c:pt>
                <c:pt idx="3">
                  <c:v>BlackBerry (RIM) OS</c:v>
                </c:pt>
                <c:pt idx="4">
                  <c:v>Not Sure</c:v>
                </c:pt>
                <c:pt idx="5">
                  <c:v>Windows Mobile OS</c:v>
                </c:pt>
                <c:pt idx="6">
                  <c:v>Other, please specify:</c:v>
                </c:pt>
                <c:pt idx="7">
                  <c:v>Palm/Web OS</c:v>
                </c:pt>
              </c:strCache>
            </c:strRef>
          </c:cat>
          <c:val>
            <c:numRef>
              <c:f>'Q9 OS for Phone'!$C$2:$C$9</c:f>
              <c:numCache>
                <c:formatCode>0%</c:formatCode>
                <c:ptCount val="8"/>
                <c:pt idx="0">
                  <c:v>0.28</c:v>
                </c:pt>
                <c:pt idx="1">
                  <c:v>0.35</c:v>
                </c:pt>
                <c:pt idx="2">
                  <c:v>0.12</c:v>
                </c:pt>
                <c:pt idx="3">
                  <c:v>0.18</c:v>
                </c:pt>
                <c:pt idx="4">
                  <c:v>0.02</c:v>
                </c:pt>
                <c:pt idx="5">
                  <c:v>0.02</c:v>
                </c:pt>
                <c:pt idx="6">
                  <c:v>0.01</c:v>
                </c:pt>
                <c:pt idx="7">
                  <c:v>0.02</c:v>
                </c:pt>
              </c:numCache>
            </c:numRef>
          </c:val>
        </c:ser>
        <c:dLbls>
          <c:showLegendKey val="0"/>
          <c:showVal val="1"/>
          <c:showCatName val="0"/>
          <c:showSerName val="0"/>
          <c:showPercent val="0"/>
          <c:showBubbleSize val="0"/>
        </c:dLbls>
        <c:gapWidth val="150"/>
        <c:overlap val="-25"/>
        <c:axId val="2092224424"/>
        <c:axId val="2092227400"/>
      </c:barChart>
      <c:catAx>
        <c:axId val="2092224424"/>
        <c:scaling>
          <c:orientation val="minMax"/>
        </c:scaling>
        <c:delete val="0"/>
        <c:axPos val="b"/>
        <c:majorTickMark val="none"/>
        <c:minorTickMark val="none"/>
        <c:tickLblPos val="nextTo"/>
        <c:crossAx val="2092227400"/>
        <c:crosses val="autoZero"/>
        <c:auto val="1"/>
        <c:lblAlgn val="ctr"/>
        <c:lblOffset val="100"/>
        <c:noMultiLvlLbl val="0"/>
      </c:catAx>
      <c:valAx>
        <c:axId val="2092227400"/>
        <c:scaling>
          <c:orientation val="minMax"/>
        </c:scaling>
        <c:delete val="1"/>
        <c:axPos val="l"/>
        <c:numFmt formatCode="0%" sourceLinked="1"/>
        <c:majorTickMark val="out"/>
        <c:minorTickMark val="none"/>
        <c:tickLblPos val="nextTo"/>
        <c:crossAx val="2092224424"/>
        <c:crosses val="autoZero"/>
        <c:crossBetween val="between"/>
      </c:valAx>
    </c:plotArea>
    <c:legend>
      <c:legendPos val="t"/>
      <c:overlay val="0"/>
    </c:legend>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How much did you spend on technology NOT related to your business in the last 12 months?</a:t>
            </a:r>
          </a:p>
        </c:rich>
      </c:tx>
      <c:overlay val="0"/>
    </c:title>
    <c:autoTitleDeleted val="0"/>
    <c:plotArea>
      <c:layout/>
      <c:barChart>
        <c:barDir val="bar"/>
        <c:grouping val="clustered"/>
        <c:varyColors val="0"/>
        <c:ser>
          <c:idx val="0"/>
          <c:order val="0"/>
          <c:tx>
            <c:strRef>
              <c:f>'Q10 Spent Tech Not RE'!$B$1</c:f>
              <c:strCache>
                <c:ptCount val="1"/>
                <c:pt idx="0">
                  <c:v>2013</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'Q10 Spent Tech Not RE'!$A$2:$A$9</c:f>
              <c:strCache>
                <c:ptCount val="8"/>
                <c:pt idx="0">
                  <c:v>Less than $100</c:v>
                </c:pt>
                <c:pt idx="1">
                  <c:v>$100-$250</c:v>
                </c:pt>
                <c:pt idx="2">
                  <c:v>$251-500</c:v>
                </c:pt>
                <c:pt idx="3">
                  <c:v>$501-$1,000</c:v>
                </c:pt>
                <c:pt idx="4">
                  <c:v>$1,001-$2,000</c:v>
                </c:pt>
                <c:pt idx="5">
                  <c:v>$2,001-$3,000</c:v>
                </c:pt>
                <c:pt idx="6">
                  <c:v>$3,001-$5,000</c:v>
                </c:pt>
                <c:pt idx="7">
                  <c:v>More than $5,000</c:v>
                </c:pt>
              </c:strCache>
            </c:strRef>
          </c:cat>
          <c:val>
            <c:numRef>
              <c:f>'Q10 Spent Tech Not RE'!$B$2:$B$9</c:f>
              <c:numCache>
                <c:formatCode>0%</c:formatCode>
                <c:ptCount val="8"/>
                <c:pt idx="0">
                  <c:v>0.31</c:v>
                </c:pt>
                <c:pt idx="1">
                  <c:v>0.16</c:v>
                </c:pt>
                <c:pt idx="2">
                  <c:v>0.15</c:v>
                </c:pt>
                <c:pt idx="3">
                  <c:v>0.19</c:v>
                </c:pt>
                <c:pt idx="4">
                  <c:v>0.11</c:v>
                </c:pt>
                <c:pt idx="5">
                  <c:v>0.05</c:v>
                </c:pt>
                <c:pt idx="6">
                  <c:v>0.02</c:v>
                </c:pt>
                <c:pt idx="7">
                  <c:v>0.01</c:v>
                </c:pt>
              </c:numCache>
            </c:numRef>
          </c:val>
        </c:ser>
        <c:dLbls>
          <c:showLegendKey val="0"/>
          <c:showVal val="1"/>
          <c:showCatName val="0"/>
          <c:showSerName val="0"/>
          <c:showPercent val="0"/>
          <c:showBubbleSize val="0"/>
        </c:dLbls>
        <c:gapWidth val="150"/>
        <c:overlap val="-25"/>
        <c:axId val="2092260040"/>
        <c:axId val="2092268024"/>
      </c:barChart>
      <c:catAx>
        <c:axId val="2092260040"/>
        <c:scaling>
          <c:orientation val="maxMin"/>
        </c:scaling>
        <c:delete val="0"/>
        <c:axPos val="l"/>
        <c:majorTickMark val="none"/>
        <c:minorTickMark val="none"/>
        <c:tickLblPos val="nextTo"/>
        <c:crossAx val="2092268024"/>
        <c:crosses val="autoZero"/>
        <c:auto val="1"/>
        <c:lblAlgn val="ctr"/>
        <c:lblOffset val="100"/>
        <c:noMultiLvlLbl val="0"/>
      </c:catAx>
      <c:valAx>
        <c:axId val="2092268024"/>
        <c:scaling>
          <c:orientation val="minMax"/>
        </c:scaling>
        <c:delete val="1"/>
        <c:axPos val="t"/>
        <c:numFmt formatCode="0%" sourceLinked="1"/>
        <c:majorTickMark val="out"/>
        <c:minorTickMark val="none"/>
        <c:tickLblPos val="nextTo"/>
        <c:crossAx val="2092260040"/>
        <c:crosses val="autoZero"/>
        <c:crossBetween val="between"/>
      </c:valAx>
    </c:plotArea>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For use in your real estate business, how much did you spend on technology in the last 12 months?</a:t>
            </a:r>
          </a:p>
        </c:rich>
      </c:tx>
      <c:overlay val="0"/>
    </c:title>
    <c:autoTitleDeleted val="0"/>
    <c:plotArea>
      <c:layout/>
      <c:barChart>
        <c:barDir val="bar"/>
        <c:grouping val="clustered"/>
        <c:varyColors val="0"/>
        <c:ser>
          <c:idx val="0"/>
          <c:order val="0"/>
          <c:tx>
            <c:strRef>
              <c:f>'Q11 Spent Tech RE'!$B$1</c:f>
              <c:strCache>
                <c:ptCount val="1"/>
                <c:pt idx="0">
                  <c:v>2012</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'Q11 Spent Tech RE'!$A$2:$A$9</c:f>
              <c:strCache>
                <c:ptCount val="8"/>
                <c:pt idx="0">
                  <c:v>Less than $100</c:v>
                </c:pt>
                <c:pt idx="1">
                  <c:v>$100-$250</c:v>
                </c:pt>
                <c:pt idx="2">
                  <c:v>$251-500</c:v>
                </c:pt>
                <c:pt idx="3">
                  <c:v>$501-$1,000</c:v>
                </c:pt>
                <c:pt idx="4">
                  <c:v>$1,001-$2,000</c:v>
                </c:pt>
                <c:pt idx="5">
                  <c:v>$2,001-$3,000</c:v>
                </c:pt>
                <c:pt idx="6">
                  <c:v>$3,001-$5,000</c:v>
                </c:pt>
                <c:pt idx="7">
                  <c:v>More than $5,000</c:v>
                </c:pt>
              </c:strCache>
            </c:strRef>
          </c:cat>
          <c:val>
            <c:numRef>
              <c:f>'Q11 Spent Tech RE'!$B$2:$B$9</c:f>
              <c:numCache>
                <c:formatCode>0%</c:formatCode>
                <c:ptCount val="8"/>
                <c:pt idx="0">
                  <c:v>0.07</c:v>
                </c:pt>
                <c:pt idx="1">
                  <c:v>0.09</c:v>
                </c:pt>
                <c:pt idx="2">
                  <c:v>0.15</c:v>
                </c:pt>
                <c:pt idx="3">
                  <c:v>0.27</c:v>
                </c:pt>
                <c:pt idx="4">
                  <c:v>0.23</c:v>
                </c:pt>
                <c:pt idx="5">
                  <c:v>0.11</c:v>
                </c:pt>
                <c:pt idx="6">
                  <c:v>0.06</c:v>
                </c:pt>
                <c:pt idx="7">
                  <c:v>0.03</c:v>
                </c:pt>
              </c:numCache>
            </c:numRef>
          </c:val>
        </c:ser>
        <c:ser>
          <c:idx val="1"/>
          <c:order val="1"/>
          <c:tx>
            <c:strRef>
              <c:f>'Q11 Spent Tech RE'!$C$1</c:f>
              <c:strCache>
                <c:ptCount val="1"/>
                <c:pt idx="0">
                  <c:v>2011</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'Q11 Spent Tech RE'!$A$2:$A$9</c:f>
              <c:strCache>
                <c:ptCount val="8"/>
                <c:pt idx="0">
                  <c:v>Less than $100</c:v>
                </c:pt>
                <c:pt idx="1">
                  <c:v>$100-$250</c:v>
                </c:pt>
                <c:pt idx="2">
                  <c:v>$251-500</c:v>
                </c:pt>
                <c:pt idx="3">
                  <c:v>$501-$1,000</c:v>
                </c:pt>
                <c:pt idx="4">
                  <c:v>$1,001-$2,000</c:v>
                </c:pt>
                <c:pt idx="5">
                  <c:v>$2,001-$3,000</c:v>
                </c:pt>
                <c:pt idx="6">
                  <c:v>$3,001-$5,000</c:v>
                </c:pt>
                <c:pt idx="7">
                  <c:v>More than $5,000</c:v>
                </c:pt>
              </c:strCache>
            </c:strRef>
          </c:cat>
          <c:val>
            <c:numRef>
              <c:f>'Q11 Spent Tech RE'!$C$2:$C$9</c:f>
              <c:numCache>
                <c:formatCode>0%</c:formatCode>
                <c:ptCount val="8"/>
                <c:pt idx="0">
                  <c:v>0.09</c:v>
                </c:pt>
                <c:pt idx="1">
                  <c:v>0.1</c:v>
                </c:pt>
                <c:pt idx="2">
                  <c:v>0.19</c:v>
                </c:pt>
                <c:pt idx="3">
                  <c:v>0.29</c:v>
                </c:pt>
                <c:pt idx="4">
                  <c:v>0.21</c:v>
                </c:pt>
                <c:pt idx="5">
                  <c:v>0.07</c:v>
                </c:pt>
                <c:pt idx="6">
                  <c:v>0.04</c:v>
                </c:pt>
                <c:pt idx="7">
                  <c:v>0.02</c:v>
                </c:pt>
              </c:numCache>
            </c:numRef>
          </c:val>
        </c:ser>
        <c:dLbls>
          <c:showLegendKey val="0"/>
          <c:showVal val="1"/>
          <c:showCatName val="0"/>
          <c:showSerName val="0"/>
          <c:showPercent val="0"/>
          <c:showBubbleSize val="0"/>
        </c:dLbls>
        <c:gapWidth val="150"/>
        <c:overlap val="-25"/>
        <c:axId val="2088956616"/>
        <c:axId val="2088953624"/>
      </c:barChart>
      <c:catAx>
        <c:axId val="2088956616"/>
        <c:scaling>
          <c:orientation val="maxMin"/>
        </c:scaling>
        <c:delete val="0"/>
        <c:axPos val="l"/>
        <c:majorTickMark val="none"/>
        <c:minorTickMark val="none"/>
        <c:tickLblPos val="nextTo"/>
        <c:crossAx val="2088953624"/>
        <c:crosses val="autoZero"/>
        <c:auto val="1"/>
        <c:lblAlgn val="ctr"/>
        <c:lblOffset val="100"/>
        <c:noMultiLvlLbl val="0"/>
      </c:catAx>
      <c:valAx>
        <c:axId val="2088953624"/>
        <c:scaling>
          <c:orientation val="minMax"/>
        </c:scaling>
        <c:delete val="1"/>
        <c:axPos val="t"/>
        <c:numFmt formatCode="0%" sourceLinked="1"/>
        <c:majorTickMark val="out"/>
        <c:minorTickMark val="none"/>
        <c:tickLblPos val="nextTo"/>
        <c:crossAx val="2088956616"/>
        <c:crosses val="autoZero"/>
        <c:crossBetween val="between"/>
      </c:valAx>
    </c:plotArea>
    <c:legend>
      <c:legendPos val="t"/>
      <c:overlay val="0"/>
    </c:legend>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For use in your real estate business, how much did you spend on technology in the last 12 months?  Agents vs. Brokers</a:t>
            </a:r>
          </a:p>
        </c:rich>
      </c:tx>
      <c:overlay val="0"/>
    </c:title>
    <c:autoTitleDeleted val="0"/>
    <c:plotArea>
      <c:layout/>
      <c:barChart>
        <c:barDir val="bar"/>
        <c:grouping val="clustered"/>
        <c:varyColors val="0"/>
        <c:ser>
          <c:idx val="0"/>
          <c:order val="0"/>
          <c:tx>
            <c:strRef>
              <c:f>'Q11 Spent Tech RE'!$C$26</c:f>
              <c:strCache>
                <c:ptCount val="1"/>
                <c:pt idx="0">
                  <c:v>Agents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'Q11 Spent Tech RE'!$B$27:$B$34</c:f>
              <c:strCache>
                <c:ptCount val="8"/>
                <c:pt idx="0">
                  <c:v>Less than $100</c:v>
                </c:pt>
                <c:pt idx="1">
                  <c:v>$100-$250</c:v>
                </c:pt>
                <c:pt idx="2">
                  <c:v>$251-500</c:v>
                </c:pt>
                <c:pt idx="3">
                  <c:v>$501-$1,000</c:v>
                </c:pt>
                <c:pt idx="4">
                  <c:v>$1,001-$2,000</c:v>
                </c:pt>
                <c:pt idx="5">
                  <c:v>$2,001-$3,000</c:v>
                </c:pt>
                <c:pt idx="6">
                  <c:v>$3,001-$5,000</c:v>
                </c:pt>
                <c:pt idx="7">
                  <c:v>More than $5,000</c:v>
                </c:pt>
              </c:strCache>
            </c:strRef>
          </c:cat>
          <c:val>
            <c:numRef>
              <c:f>'Q11 Spent Tech RE'!$C$27:$C$34</c:f>
              <c:numCache>
                <c:formatCode>0%</c:formatCode>
                <c:ptCount val="8"/>
                <c:pt idx="0">
                  <c:v>0.068</c:v>
                </c:pt>
                <c:pt idx="1">
                  <c:v>0.096</c:v>
                </c:pt>
                <c:pt idx="2">
                  <c:v>0.149</c:v>
                </c:pt>
                <c:pt idx="3">
                  <c:v>0.276</c:v>
                </c:pt>
                <c:pt idx="4">
                  <c:v>0.221</c:v>
                </c:pt>
                <c:pt idx="5">
                  <c:v>0.111</c:v>
                </c:pt>
                <c:pt idx="6">
                  <c:v>0.056</c:v>
                </c:pt>
                <c:pt idx="7">
                  <c:v>0.023</c:v>
                </c:pt>
              </c:numCache>
            </c:numRef>
          </c:val>
        </c:ser>
        <c:ser>
          <c:idx val="1"/>
          <c:order val="1"/>
          <c:tx>
            <c:strRef>
              <c:f>'Q11 Spent Tech RE'!$D$26</c:f>
              <c:strCache>
                <c:ptCount val="1"/>
                <c:pt idx="0">
                  <c:v>Brokers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'Q11 Spent Tech RE'!$B$27:$B$34</c:f>
              <c:strCache>
                <c:ptCount val="8"/>
                <c:pt idx="0">
                  <c:v>Less than $100</c:v>
                </c:pt>
                <c:pt idx="1">
                  <c:v>$100-$250</c:v>
                </c:pt>
                <c:pt idx="2">
                  <c:v>$251-500</c:v>
                </c:pt>
                <c:pt idx="3">
                  <c:v>$501-$1,000</c:v>
                </c:pt>
                <c:pt idx="4">
                  <c:v>$1,001-$2,000</c:v>
                </c:pt>
                <c:pt idx="5">
                  <c:v>$2,001-$3,000</c:v>
                </c:pt>
                <c:pt idx="6">
                  <c:v>$3,001-$5,000</c:v>
                </c:pt>
                <c:pt idx="7">
                  <c:v>More than $5,000</c:v>
                </c:pt>
              </c:strCache>
            </c:strRef>
          </c:cat>
          <c:val>
            <c:numRef>
              <c:f>'Q11 Spent Tech RE'!$D$27:$D$34</c:f>
              <c:numCache>
                <c:formatCode>0%</c:formatCode>
                <c:ptCount val="8"/>
                <c:pt idx="0">
                  <c:v>0.056</c:v>
                </c:pt>
                <c:pt idx="1">
                  <c:v>0.044</c:v>
                </c:pt>
                <c:pt idx="2">
                  <c:v>0.15</c:v>
                </c:pt>
                <c:pt idx="3">
                  <c:v>0.222</c:v>
                </c:pt>
                <c:pt idx="4">
                  <c:v>0.272</c:v>
                </c:pt>
                <c:pt idx="5">
                  <c:v>0.122</c:v>
                </c:pt>
                <c:pt idx="6">
                  <c:v>0.05</c:v>
                </c:pt>
                <c:pt idx="7">
                  <c:v>0.083</c:v>
                </c:pt>
              </c:numCache>
            </c:numRef>
          </c:val>
        </c:ser>
        <c:dLbls>
          <c:showLegendKey val="0"/>
          <c:showVal val="1"/>
          <c:showCatName val="0"/>
          <c:showSerName val="0"/>
          <c:showPercent val="0"/>
          <c:showBubbleSize val="0"/>
        </c:dLbls>
        <c:gapWidth val="150"/>
        <c:overlap val="-25"/>
        <c:axId val="2092299704"/>
        <c:axId val="2092302680"/>
      </c:barChart>
      <c:catAx>
        <c:axId val="2092299704"/>
        <c:scaling>
          <c:orientation val="maxMin"/>
        </c:scaling>
        <c:delete val="0"/>
        <c:axPos val="l"/>
        <c:majorTickMark val="none"/>
        <c:minorTickMark val="none"/>
        <c:tickLblPos val="nextTo"/>
        <c:crossAx val="2092302680"/>
        <c:crosses val="autoZero"/>
        <c:auto val="1"/>
        <c:lblAlgn val="ctr"/>
        <c:lblOffset val="100"/>
        <c:noMultiLvlLbl val="0"/>
      </c:catAx>
      <c:valAx>
        <c:axId val="2092302680"/>
        <c:scaling>
          <c:orientation val="minMax"/>
        </c:scaling>
        <c:delete val="1"/>
        <c:axPos val="t"/>
        <c:numFmt formatCode="0%" sourceLinked="1"/>
        <c:majorTickMark val="out"/>
        <c:minorTickMark val="none"/>
        <c:tickLblPos val="nextTo"/>
        <c:crossAx val="2092299704"/>
        <c:crosses val="autoZero"/>
        <c:crossBetween val="between"/>
      </c:valAx>
    </c:plotArea>
    <c:legend>
      <c:legendPos val="t"/>
      <c:overlay val="0"/>
    </c:legend>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How valuable is the technology supplied by your broker? </a:t>
            </a:r>
          </a:p>
        </c:rich>
      </c:tx>
      <c:overlay val="0"/>
    </c:title>
    <c:autoTitleDeleted val="0"/>
    <c:plotArea>
      <c:layout/>
      <c:barChart>
        <c:barDir val="col"/>
        <c:grouping val="clustered"/>
        <c:varyColors val="0"/>
        <c:ser>
          <c:idx val="0"/>
          <c:order val="0"/>
          <c:tx>
            <c:strRef>
              <c:f>'Q14 Value of Broker-Prov Tech'!$B$1</c:f>
              <c:strCache>
                <c:ptCount val="1"/>
                <c:pt idx="0">
                  <c:v>2012</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'Q14 Value of Broker-Prov Tech'!$A$2:$A$7</c:f>
              <c:strCache>
                <c:ptCount val="6"/>
                <c:pt idx="0">
                  <c:v>Exceptional value</c:v>
                </c:pt>
                <c:pt idx="1">
                  <c:v>Reasonable value</c:v>
                </c:pt>
                <c:pt idx="2">
                  <c:v>Neutral value/no opinion</c:v>
                </c:pt>
                <c:pt idx="3">
                  <c:v>Not enough value</c:v>
                </c:pt>
                <c:pt idx="4">
                  <c:v>Poor value</c:v>
                </c:pt>
                <c:pt idx="5">
                  <c:v>My broker does not provide technology.</c:v>
                </c:pt>
              </c:strCache>
            </c:strRef>
          </c:cat>
          <c:val>
            <c:numRef>
              <c:f>'Q14 Value of Broker-Prov Tech'!$B$2:$B$7</c:f>
              <c:numCache>
                <c:formatCode>0%</c:formatCode>
                <c:ptCount val="6"/>
                <c:pt idx="0">
                  <c:v>0.26</c:v>
                </c:pt>
                <c:pt idx="1">
                  <c:v>0.34</c:v>
                </c:pt>
                <c:pt idx="2">
                  <c:v>0.16</c:v>
                </c:pt>
                <c:pt idx="3">
                  <c:v>0.08</c:v>
                </c:pt>
                <c:pt idx="4">
                  <c:v>0.04</c:v>
                </c:pt>
                <c:pt idx="5">
                  <c:v>0.12</c:v>
                </c:pt>
              </c:numCache>
            </c:numRef>
          </c:val>
        </c:ser>
        <c:ser>
          <c:idx val="1"/>
          <c:order val="1"/>
          <c:tx>
            <c:strRef>
              <c:f>'Q14 Value of Broker-Prov Tech'!$C$1</c:f>
              <c:strCache>
                <c:ptCount val="1"/>
                <c:pt idx="0">
                  <c:v>2011</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'Q14 Value of Broker-Prov Tech'!$A$2:$A$7</c:f>
              <c:strCache>
                <c:ptCount val="6"/>
                <c:pt idx="0">
                  <c:v>Exceptional value</c:v>
                </c:pt>
                <c:pt idx="1">
                  <c:v>Reasonable value</c:v>
                </c:pt>
                <c:pt idx="2">
                  <c:v>Neutral value/no opinion</c:v>
                </c:pt>
                <c:pt idx="3">
                  <c:v>Not enough value</c:v>
                </c:pt>
                <c:pt idx="4">
                  <c:v>Poor value</c:v>
                </c:pt>
                <c:pt idx="5">
                  <c:v>My broker does not provide technology.</c:v>
                </c:pt>
              </c:strCache>
            </c:strRef>
          </c:cat>
          <c:val>
            <c:numRef>
              <c:f>'Q14 Value of Broker-Prov Tech'!$C$2:$C$7</c:f>
              <c:numCache>
                <c:formatCode>0%</c:formatCode>
                <c:ptCount val="6"/>
                <c:pt idx="0">
                  <c:v>0.28</c:v>
                </c:pt>
                <c:pt idx="1">
                  <c:v>0.3</c:v>
                </c:pt>
                <c:pt idx="2">
                  <c:v>0.16</c:v>
                </c:pt>
                <c:pt idx="3">
                  <c:v>0.08</c:v>
                </c:pt>
                <c:pt idx="4">
                  <c:v>0.05</c:v>
                </c:pt>
                <c:pt idx="5">
                  <c:v>0.15</c:v>
                </c:pt>
              </c:numCache>
            </c:numRef>
          </c:val>
        </c:ser>
        <c:dLbls>
          <c:showLegendKey val="0"/>
          <c:showVal val="1"/>
          <c:showCatName val="0"/>
          <c:showSerName val="0"/>
          <c:showPercent val="0"/>
          <c:showBubbleSize val="0"/>
        </c:dLbls>
        <c:gapWidth val="150"/>
        <c:overlap val="-25"/>
        <c:axId val="2092360152"/>
        <c:axId val="2092363128"/>
      </c:barChart>
      <c:catAx>
        <c:axId val="2092360152"/>
        <c:scaling>
          <c:orientation val="minMax"/>
        </c:scaling>
        <c:delete val="0"/>
        <c:axPos val="b"/>
        <c:majorTickMark val="none"/>
        <c:minorTickMark val="none"/>
        <c:tickLblPos val="nextTo"/>
        <c:crossAx val="2092363128"/>
        <c:crosses val="autoZero"/>
        <c:auto val="1"/>
        <c:lblAlgn val="ctr"/>
        <c:lblOffset val="100"/>
        <c:noMultiLvlLbl val="0"/>
      </c:catAx>
      <c:valAx>
        <c:axId val="2092363128"/>
        <c:scaling>
          <c:orientation val="minMax"/>
        </c:scaling>
        <c:delete val="1"/>
        <c:axPos val="l"/>
        <c:numFmt formatCode="0%" sourceLinked="1"/>
        <c:majorTickMark val="out"/>
        <c:minorTickMark val="none"/>
        <c:tickLblPos val="nextTo"/>
        <c:crossAx val="2092360152"/>
        <c:crosses val="autoZero"/>
        <c:crossBetween val="between"/>
      </c:valAx>
    </c:plotArea>
    <c:legend>
      <c:legendPos val="t"/>
      <c:overlay val="0"/>
    </c:legend>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What is the monthly technology fee paid to your broker?</a:t>
            </a:r>
          </a:p>
        </c:rich>
      </c:tx>
      <c:overlay val="0"/>
    </c:title>
    <c:autoTitleDeleted val="0"/>
    <c:plotArea>
      <c:layout/>
      <c:barChart>
        <c:barDir val="bar"/>
        <c:grouping val="clustered"/>
        <c:varyColors val="0"/>
        <c:ser>
          <c:idx val="0"/>
          <c:order val="0"/>
          <c:tx>
            <c:strRef>
              <c:f>'Q15 Tech Fee to Broker'!$B$1</c:f>
              <c:strCache>
                <c:ptCount val="1"/>
                <c:pt idx="0">
                  <c:v>Frequency</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'Q15 Tech Fee to Broker'!$A$2:$A$10</c:f>
              <c:strCache>
                <c:ptCount val="9"/>
                <c:pt idx="0">
                  <c:v>No fee</c:v>
                </c:pt>
                <c:pt idx="1">
                  <c:v>Less than $20</c:v>
                </c:pt>
                <c:pt idx="2">
                  <c:v>$21-$40</c:v>
                </c:pt>
                <c:pt idx="3">
                  <c:v>$41-$60</c:v>
                </c:pt>
                <c:pt idx="4">
                  <c:v>$61-$80</c:v>
                </c:pt>
                <c:pt idx="5">
                  <c:v>$81-$100</c:v>
                </c:pt>
                <c:pt idx="6">
                  <c:v>$101-$150</c:v>
                </c:pt>
                <c:pt idx="7">
                  <c:v>$151-$200</c:v>
                </c:pt>
                <c:pt idx="8">
                  <c:v>More than $200</c:v>
                </c:pt>
              </c:strCache>
            </c:strRef>
          </c:cat>
          <c:val>
            <c:numRef>
              <c:f>'Q15 Tech Fee to Broker'!$B$2:$B$10</c:f>
              <c:numCache>
                <c:formatCode>0%</c:formatCode>
                <c:ptCount val="9"/>
                <c:pt idx="0">
                  <c:v>0.57</c:v>
                </c:pt>
                <c:pt idx="1">
                  <c:v>0.06</c:v>
                </c:pt>
                <c:pt idx="2">
                  <c:v>0.13</c:v>
                </c:pt>
                <c:pt idx="3">
                  <c:v>0.1</c:v>
                </c:pt>
                <c:pt idx="4">
                  <c:v>0.03</c:v>
                </c:pt>
                <c:pt idx="5">
                  <c:v>0.05</c:v>
                </c:pt>
                <c:pt idx="6">
                  <c:v>0.03</c:v>
                </c:pt>
                <c:pt idx="7">
                  <c:v>0.01</c:v>
                </c:pt>
                <c:pt idx="8">
                  <c:v>0.02</c:v>
                </c:pt>
              </c:numCache>
            </c:numRef>
          </c:val>
        </c:ser>
        <c:dLbls>
          <c:showLegendKey val="0"/>
          <c:showVal val="1"/>
          <c:showCatName val="0"/>
          <c:showSerName val="0"/>
          <c:showPercent val="0"/>
          <c:showBubbleSize val="0"/>
        </c:dLbls>
        <c:gapWidth val="150"/>
        <c:overlap val="-25"/>
        <c:axId val="2092399848"/>
        <c:axId val="2092407752"/>
      </c:barChart>
      <c:catAx>
        <c:axId val="2092399848"/>
        <c:scaling>
          <c:orientation val="maxMin"/>
        </c:scaling>
        <c:delete val="0"/>
        <c:axPos val="l"/>
        <c:majorTickMark val="none"/>
        <c:minorTickMark val="none"/>
        <c:tickLblPos val="nextTo"/>
        <c:crossAx val="2092407752"/>
        <c:crosses val="autoZero"/>
        <c:auto val="1"/>
        <c:lblAlgn val="ctr"/>
        <c:lblOffset val="100"/>
        <c:noMultiLvlLbl val="0"/>
      </c:catAx>
      <c:valAx>
        <c:axId val="2092407752"/>
        <c:scaling>
          <c:orientation val="minMax"/>
        </c:scaling>
        <c:delete val="1"/>
        <c:axPos val="t"/>
        <c:numFmt formatCode="0%" sourceLinked="1"/>
        <c:majorTickMark val="out"/>
        <c:minorTickMark val="none"/>
        <c:tickLblPos val="nextTo"/>
        <c:crossAx val="2092399848"/>
        <c:crosses val="autoZero"/>
        <c:crossBetween val="between"/>
      </c:valAx>
    </c:plotArea>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Do you want your broker to expand the amount of technology they offer you?</a:t>
            </a:r>
          </a:p>
        </c:rich>
      </c:tx>
      <c:overlay val="0"/>
    </c:title>
    <c:autoTitleDeleted val="0"/>
    <c:plotArea>
      <c:layout/>
      <c:pieChart>
        <c:varyColors val="1"/>
        <c:ser>
          <c:idx val="0"/>
          <c:order val="0"/>
          <c:tx>
            <c:strRef>
              <c:f>'Q16 Broker Expand'!$B$1</c:f>
              <c:strCache>
                <c:ptCount val="1"/>
                <c:pt idx="0">
                  <c:v>Frequency</c:v>
                </c:pt>
              </c:strCache>
            </c:strRef>
          </c:tx>
          <c:dLbls>
            <c:txPr>
              <a:bodyPr/>
              <a:lstStyle/>
              <a:p>
                <a:pPr>
                  <a:defRPr b="1"/>
                </a:pPr>
                <a:endParaRPr lang="en-US"/>
              </a:p>
            </c:txPr>
            <c:showLegendKey val="0"/>
            <c:showVal val="0"/>
            <c:showCatName val="0"/>
            <c:showSerName val="0"/>
            <c:showPercent val="1"/>
            <c:showBubbleSize val="0"/>
            <c:showLeaderLines val="1"/>
          </c:dLbls>
          <c:cat>
            <c:strRef>
              <c:f>'Q16 Broker Expand'!$A$2:$A$4</c:f>
              <c:strCache>
                <c:ptCount val="3"/>
                <c:pt idx="0">
                  <c:v>Yes</c:v>
                </c:pt>
                <c:pt idx="1">
                  <c:v>No</c:v>
                </c:pt>
                <c:pt idx="2">
                  <c:v>No opinion</c:v>
                </c:pt>
              </c:strCache>
            </c:strRef>
          </c:cat>
          <c:val>
            <c:numRef>
              <c:f>'Q16 Broker Expand'!$B$2:$B$4</c:f>
              <c:numCache>
                <c:formatCode>0%</c:formatCode>
                <c:ptCount val="3"/>
                <c:pt idx="0">
                  <c:v>0.49</c:v>
                </c:pt>
                <c:pt idx="1">
                  <c:v>0.19</c:v>
                </c:pt>
                <c:pt idx="2">
                  <c:v>0.32</c:v>
                </c:pt>
              </c:numCache>
            </c:numRef>
          </c:val>
        </c:ser>
        <c:dLbls>
          <c:showLegendKey val="0"/>
          <c:showVal val="0"/>
          <c:showCatName val="0"/>
          <c:showSerName val="0"/>
          <c:showPercent val="1"/>
          <c:showBubbleSize val="0"/>
          <c:showLeaderLines val="1"/>
        </c:dLbls>
        <c:firstSliceAng val="0"/>
      </c:pieChart>
    </c:plotArea>
    <c:legend>
      <c:legendPos val="r"/>
      <c:overlay val="0"/>
    </c:legend>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How many hours per week do you typically work?</a:t>
            </a:r>
          </a:p>
        </c:rich>
      </c:tx>
      <c:layout/>
      <c:overlay val="0"/>
    </c:title>
    <c:autoTitleDeleted val="0"/>
    <c:plotArea>
      <c:layout/>
      <c:pieChart>
        <c:varyColors val="1"/>
        <c:ser>
          <c:idx val="0"/>
          <c:order val="0"/>
          <c:tx>
            <c:strRef>
              <c:f>Profile!$B$21</c:f>
              <c:strCache>
                <c:ptCount val="1"/>
                <c:pt idx="0">
                  <c:v>Frequency</c:v>
                </c:pt>
              </c:strCache>
            </c:strRef>
          </c:tx>
          <c:dLbls>
            <c:txPr>
              <a:bodyPr/>
              <a:lstStyle/>
              <a:p>
                <a:pPr>
                  <a:defRPr sz="1200" b="1"/>
                </a:pPr>
                <a:endParaRPr lang="en-US"/>
              </a:p>
            </c:txPr>
            <c:showLegendKey val="0"/>
            <c:showVal val="0"/>
            <c:showCatName val="0"/>
            <c:showSerName val="0"/>
            <c:showPercent val="1"/>
            <c:showBubbleSize val="0"/>
            <c:showLeaderLines val="1"/>
          </c:dLbls>
          <c:cat>
            <c:strRef>
              <c:f>Profile!$A$22:$A$28</c:f>
              <c:strCache>
                <c:ptCount val="7"/>
                <c:pt idx="0">
                  <c:v>10 hours or less</c:v>
                </c:pt>
                <c:pt idx="1">
                  <c:v>11-20 hours</c:v>
                </c:pt>
                <c:pt idx="2">
                  <c:v>21-30 hours</c:v>
                </c:pt>
                <c:pt idx="3">
                  <c:v>31-40 hours</c:v>
                </c:pt>
                <c:pt idx="4">
                  <c:v>41-50 hours</c:v>
                </c:pt>
                <c:pt idx="5">
                  <c:v>51-60 hours</c:v>
                </c:pt>
                <c:pt idx="6">
                  <c:v>61 or more hours</c:v>
                </c:pt>
              </c:strCache>
            </c:strRef>
          </c:cat>
          <c:val>
            <c:numRef>
              <c:f>Profile!$B$22:$B$28</c:f>
              <c:numCache>
                <c:formatCode>0%</c:formatCode>
                <c:ptCount val="7"/>
                <c:pt idx="0">
                  <c:v>0.04</c:v>
                </c:pt>
                <c:pt idx="1">
                  <c:v>0.08</c:v>
                </c:pt>
                <c:pt idx="2">
                  <c:v>0.15</c:v>
                </c:pt>
                <c:pt idx="3">
                  <c:v>0.22</c:v>
                </c:pt>
                <c:pt idx="4">
                  <c:v>0.27</c:v>
                </c:pt>
                <c:pt idx="5">
                  <c:v>0.15</c:v>
                </c:pt>
                <c:pt idx="6">
                  <c:v>0.1</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sz="1050" b="1"/>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How would you rate the value of your MLS system for the price you pay?</a:t>
            </a:r>
          </a:p>
        </c:rich>
      </c:tx>
      <c:layout>
        <c:manualLayout>
          <c:xMode val="edge"/>
          <c:yMode val="edge"/>
          <c:x val="0.106263779527559"/>
          <c:y val="0.025974025974026"/>
        </c:manualLayout>
      </c:layout>
      <c:overlay val="0"/>
    </c:title>
    <c:autoTitleDeleted val="0"/>
    <c:plotArea>
      <c:layout/>
      <c:barChart>
        <c:barDir val="col"/>
        <c:grouping val="clustered"/>
        <c:varyColors val="0"/>
        <c:ser>
          <c:idx val="0"/>
          <c:order val="0"/>
          <c:tx>
            <c:strRef>
              <c:f>'Q18 Rate MLS'!$B$1</c:f>
              <c:strCache>
                <c:ptCount val="1"/>
                <c:pt idx="0">
                  <c:v>All REALTORS®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'Q18 Rate MLS'!$A$2:$A$6</c:f>
              <c:strCache>
                <c:ptCount val="5"/>
                <c:pt idx="0">
                  <c:v>Exceptional value</c:v>
                </c:pt>
                <c:pt idx="1">
                  <c:v>Reasonable value</c:v>
                </c:pt>
                <c:pt idx="2">
                  <c:v>Neutral value/no opinion</c:v>
                </c:pt>
                <c:pt idx="3">
                  <c:v>Not enough value</c:v>
                </c:pt>
                <c:pt idx="4">
                  <c:v>Poor value</c:v>
                </c:pt>
              </c:strCache>
            </c:strRef>
          </c:cat>
          <c:val>
            <c:numRef>
              <c:f>'Q18 Rate MLS'!$B$2:$B$6</c:f>
              <c:numCache>
                <c:formatCode>0%</c:formatCode>
                <c:ptCount val="5"/>
                <c:pt idx="0">
                  <c:v>0.22</c:v>
                </c:pt>
                <c:pt idx="1">
                  <c:v>0.5</c:v>
                </c:pt>
                <c:pt idx="2">
                  <c:v>0.14</c:v>
                </c:pt>
                <c:pt idx="3">
                  <c:v>0.1</c:v>
                </c:pt>
                <c:pt idx="4">
                  <c:v>0.04</c:v>
                </c:pt>
              </c:numCache>
            </c:numRef>
          </c:val>
        </c:ser>
        <c:ser>
          <c:idx val="1"/>
          <c:order val="1"/>
          <c:tx>
            <c:strRef>
              <c:f>'Q18 Rate MLS'!$C$1</c:f>
              <c:strCache>
                <c:ptCount val="1"/>
                <c:pt idx="0">
                  <c:v>Brokers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'Q18 Rate MLS'!$A$2:$A$6</c:f>
              <c:strCache>
                <c:ptCount val="5"/>
                <c:pt idx="0">
                  <c:v>Exceptional value</c:v>
                </c:pt>
                <c:pt idx="1">
                  <c:v>Reasonable value</c:v>
                </c:pt>
                <c:pt idx="2">
                  <c:v>Neutral value/no opinion</c:v>
                </c:pt>
                <c:pt idx="3">
                  <c:v>Not enough value</c:v>
                </c:pt>
                <c:pt idx="4">
                  <c:v>Poor value</c:v>
                </c:pt>
              </c:strCache>
            </c:strRef>
          </c:cat>
          <c:val>
            <c:numRef>
              <c:f>'Q18 Rate MLS'!$C$2:$C$6</c:f>
              <c:numCache>
                <c:formatCode>0%</c:formatCode>
                <c:ptCount val="5"/>
                <c:pt idx="0">
                  <c:v>0.22</c:v>
                </c:pt>
                <c:pt idx="1">
                  <c:v>0.44</c:v>
                </c:pt>
                <c:pt idx="2">
                  <c:v>0.2</c:v>
                </c:pt>
                <c:pt idx="3">
                  <c:v>0.1</c:v>
                </c:pt>
                <c:pt idx="4">
                  <c:v>0.04</c:v>
                </c:pt>
              </c:numCache>
            </c:numRef>
          </c:val>
        </c:ser>
        <c:ser>
          <c:idx val="2"/>
          <c:order val="2"/>
          <c:tx>
            <c:strRef>
              <c:f>'Q18 Rate MLS'!$D$1</c:f>
              <c:strCache>
                <c:ptCount val="1"/>
                <c:pt idx="0">
                  <c:v>Agents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'Q18 Rate MLS'!$A$2:$A$6</c:f>
              <c:strCache>
                <c:ptCount val="5"/>
                <c:pt idx="0">
                  <c:v>Exceptional value</c:v>
                </c:pt>
                <c:pt idx="1">
                  <c:v>Reasonable value</c:v>
                </c:pt>
                <c:pt idx="2">
                  <c:v>Neutral value/no opinion</c:v>
                </c:pt>
                <c:pt idx="3">
                  <c:v>Not enough value</c:v>
                </c:pt>
                <c:pt idx="4">
                  <c:v>Poor value</c:v>
                </c:pt>
              </c:strCache>
            </c:strRef>
          </c:cat>
          <c:val>
            <c:numRef>
              <c:f>'Q18 Rate MLS'!$D$2:$D$6</c:f>
              <c:numCache>
                <c:formatCode>0%</c:formatCode>
                <c:ptCount val="5"/>
                <c:pt idx="0">
                  <c:v>0.22</c:v>
                </c:pt>
                <c:pt idx="1">
                  <c:v>0.51</c:v>
                </c:pt>
                <c:pt idx="2">
                  <c:v>0.13</c:v>
                </c:pt>
                <c:pt idx="3">
                  <c:v>0.1</c:v>
                </c:pt>
                <c:pt idx="4">
                  <c:v>0.04</c:v>
                </c:pt>
              </c:numCache>
            </c:numRef>
          </c:val>
        </c:ser>
        <c:dLbls>
          <c:showLegendKey val="0"/>
          <c:showVal val="1"/>
          <c:showCatName val="0"/>
          <c:showSerName val="0"/>
          <c:showPercent val="0"/>
          <c:showBubbleSize val="0"/>
        </c:dLbls>
        <c:gapWidth val="150"/>
        <c:overlap val="-25"/>
        <c:axId val="2092523032"/>
        <c:axId val="2092526088"/>
      </c:barChart>
      <c:catAx>
        <c:axId val="2092523032"/>
        <c:scaling>
          <c:orientation val="minMax"/>
        </c:scaling>
        <c:delete val="0"/>
        <c:axPos val="b"/>
        <c:majorTickMark val="none"/>
        <c:minorTickMark val="none"/>
        <c:tickLblPos val="nextTo"/>
        <c:crossAx val="2092526088"/>
        <c:crosses val="autoZero"/>
        <c:auto val="1"/>
        <c:lblAlgn val="ctr"/>
        <c:lblOffset val="100"/>
        <c:noMultiLvlLbl val="0"/>
      </c:catAx>
      <c:valAx>
        <c:axId val="2092526088"/>
        <c:scaling>
          <c:orientation val="minMax"/>
        </c:scaling>
        <c:delete val="1"/>
        <c:axPos val="l"/>
        <c:numFmt formatCode="0%" sourceLinked="1"/>
        <c:majorTickMark val="out"/>
        <c:minorTickMark val="none"/>
        <c:tickLblPos val="nextTo"/>
        <c:crossAx val="2092523032"/>
        <c:crosses val="autoZero"/>
        <c:crossBetween val="between"/>
      </c:valAx>
    </c:plotArea>
    <c:legend>
      <c:legendPos val="t"/>
      <c:overlay val="0"/>
    </c:legend>
    <c:plotVisOnly val="1"/>
    <c:dispBlanksAs val="gap"/>
    <c:showDLblsOverMax val="0"/>
  </c:chart>
  <c:spPr>
    <a:ln>
      <a:noFill/>
    </a:ln>
  </c:spPr>
  <c:txPr>
    <a:bodyPr/>
    <a:lstStyle/>
    <a:p>
      <a:pPr>
        <a:defRPr sz="1200">
          <a:latin typeface="Arial" pitchFamily="34" charset="0"/>
          <a:cs typeface="Arial" pitchFamily="34" charset="0"/>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About what percentage of your time do you spend corresponding with </a:t>
            </a:r>
            <a:r>
              <a:rPr lang="en-US" dirty="0" smtClean="0"/>
              <a:t>and </a:t>
            </a:r>
            <a:r>
              <a:rPr lang="en-US" dirty="0"/>
              <a:t>doing work for your clients on mobile devices?</a:t>
            </a:r>
          </a:p>
        </c:rich>
      </c:tx>
      <c:overlay val="0"/>
    </c:title>
    <c:autoTitleDeleted val="0"/>
    <c:plotArea>
      <c:layout/>
      <c:barChart>
        <c:barDir val="col"/>
        <c:grouping val="clustered"/>
        <c:varyColors val="0"/>
        <c:ser>
          <c:idx val="0"/>
          <c:order val="0"/>
          <c:tx>
            <c:strRef>
              <c:f>'Q12 % on Mobile'!$B$1</c:f>
              <c:strCache>
                <c:ptCount val="1"/>
                <c:pt idx="0">
                  <c:v>Frequency</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'Q12 % on Mobile'!$A$2:$A$12</c:f>
              <c:strCache>
                <c:ptCount val="11"/>
                <c:pt idx="0">
                  <c:v>0%</c:v>
                </c:pt>
                <c:pt idx="1">
                  <c:v>1-10%</c:v>
                </c:pt>
                <c:pt idx="2">
                  <c:v>11-20%</c:v>
                </c:pt>
                <c:pt idx="3">
                  <c:v>21-30%</c:v>
                </c:pt>
                <c:pt idx="4">
                  <c:v>31-40%</c:v>
                </c:pt>
                <c:pt idx="5">
                  <c:v>41-50%</c:v>
                </c:pt>
                <c:pt idx="6">
                  <c:v>51-60%</c:v>
                </c:pt>
                <c:pt idx="7">
                  <c:v>61-70%</c:v>
                </c:pt>
                <c:pt idx="8">
                  <c:v>71-80%</c:v>
                </c:pt>
                <c:pt idx="9">
                  <c:v>81-90%</c:v>
                </c:pt>
                <c:pt idx="10">
                  <c:v>91-100%</c:v>
                </c:pt>
              </c:strCache>
            </c:strRef>
          </c:cat>
          <c:val>
            <c:numRef>
              <c:f>'Q12 % on Mobile'!$B$2:$B$12</c:f>
              <c:numCache>
                <c:formatCode>0%</c:formatCode>
                <c:ptCount val="11"/>
                <c:pt idx="0">
                  <c:v>0.05</c:v>
                </c:pt>
                <c:pt idx="1">
                  <c:v>0.06</c:v>
                </c:pt>
                <c:pt idx="2">
                  <c:v>0.11</c:v>
                </c:pt>
                <c:pt idx="3">
                  <c:v>0.13</c:v>
                </c:pt>
                <c:pt idx="4">
                  <c:v>0.12</c:v>
                </c:pt>
                <c:pt idx="5">
                  <c:v>0.11</c:v>
                </c:pt>
                <c:pt idx="6">
                  <c:v>0.09</c:v>
                </c:pt>
                <c:pt idx="7">
                  <c:v>0.08</c:v>
                </c:pt>
                <c:pt idx="8">
                  <c:v>0.12</c:v>
                </c:pt>
                <c:pt idx="9">
                  <c:v>0.09</c:v>
                </c:pt>
                <c:pt idx="10">
                  <c:v>0.04</c:v>
                </c:pt>
              </c:numCache>
            </c:numRef>
          </c:val>
        </c:ser>
        <c:dLbls>
          <c:showLegendKey val="0"/>
          <c:showVal val="1"/>
          <c:showCatName val="0"/>
          <c:showSerName val="0"/>
          <c:showPercent val="0"/>
          <c:showBubbleSize val="0"/>
        </c:dLbls>
        <c:gapWidth val="150"/>
        <c:overlap val="-25"/>
        <c:axId val="2092568328"/>
        <c:axId val="2092570904"/>
      </c:barChart>
      <c:catAx>
        <c:axId val="2092568328"/>
        <c:scaling>
          <c:orientation val="minMax"/>
        </c:scaling>
        <c:delete val="0"/>
        <c:axPos val="b"/>
        <c:majorTickMark val="none"/>
        <c:minorTickMark val="none"/>
        <c:tickLblPos val="nextTo"/>
        <c:txPr>
          <a:bodyPr/>
          <a:lstStyle/>
          <a:p>
            <a:pPr>
              <a:defRPr sz="1300" b="1"/>
            </a:pPr>
            <a:endParaRPr lang="en-US"/>
          </a:p>
        </c:txPr>
        <c:crossAx val="2092570904"/>
        <c:crosses val="autoZero"/>
        <c:auto val="1"/>
        <c:lblAlgn val="ctr"/>
        <c:lblOffset val="100"/>
        <c:noMultiLvlLbl val="0"/>
      </c:catAx>
      <c:valAx>
        <c:axId val="2092570904"/>
        <c:scaling>
          <c:orientation val="minMax"/>
        </c:scaling>
        <c:delete val="1"/>
        <c:axPos val="l"/>
        <c:numFmt formatCode="0%" sourceLinked="1"/>
        <c:majorTickMark val="out"/>
        <c:minorTickMark val="none"/>
        <c:tickLblPos val="nextTo"/>
        <c:crossAx val="2092568328"/>
        <c:crosses val="autoZero"/>
        <c:crossBetween val="between"/>
      </c:valAx>
    </c:plotArea>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Which of the following activities do you engage in for work purposes using a mobile device?</a:t>
            </a:r>
          </a:p>
        </c:rich>
      </c:tx>
      <c:overlay val="0"/>
    </c:title>
    <c:autoTitleDeleted val="0"/>
    <c:plotArea>
      <c:layout/>
      <c:barChart>
        <c:barDir val="bar"/>
        <c:grouping val="clustered"/>
        <c:varyColors val="0"/>
        <c:ser>
          <c:idx val="0"/>
          <c:order val="0"/>
          <c:tx>
            <c:strRef>
              <c:f>'Q13Mobile Activities'!$B$1</c:f>
              <c:strCache>
                <c:ptCount val="1"/>
                <c:pt idx="0">
                  <c:v>Frequency</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'Q13Mobile Activities'!$A$2:$A$10</c:f>
              <c:strCache>
                <c:ptCount val="9"/>
                <c:pt idx="0">
                  <c:v>Communicate with clients</c:v>
                </c:pt>
                <c:pt idx="1">
                  <c:v>Take / post photos</c:v>
                </c:pt>
                <c:pt idx="2">
                  <c:v>Read / Consume news</c:v>
                </c:pt>
                <c:pt idx="3">
                  <c:v>Manage documents</c:v>
                </c:pt>
                <c:pt idx="4">
                  <c:v>CRM (Customer Relationship Management)</c:v>
                </c:pt>
                <c:pt idx="5">
                  <c:v>Take / post videos</c:v>
                </c:pt>
                <c:pt idx="6">
                  <c:v>Create listings</c:v>
                </c:pt>
                <c:pt idx="7">
                  <c:v>Other, please specify:</c:v>
                </c:pt>
                <c:pt idx="8">
                  <c:v>I rarely use a mobile device for work.  </c:v>
                </c:pt>
              </c:strCache>
            </c:strRef>
          </c:cat>
          <c:val>
            <c:numRef>
              <c:f>'Q13Mobile Activities'!$B$2:$B$10</c:f>
              <c:numCache>
                <c:formatCode>0%</c:formatCode>
                <c:ptCount val="9"/>
                <c:pt idx="0">
                  <c:v>0.94</c:v>
                </c:pt>
                <c:pt idx="1">
                  <c:v>0.6</c:v>
                </c:pt>
                <c:pt idx="2">
                  <c:v>0.59</c:v>
                </c:pt>
                <c:pt idx="3">
                  <c:v>0.37</c:v>
                </c:pt>
                <c:pt idx="4">
                  <c:v>0.32</c:v>
                </c:pt>
                <c:pt idx="5">
                  <c:v>0.22</c:v>
                </c:pt>
                <c:pt idx="6">
                  <c:v>0.1</c:v>
                </c:pt>
                <c:pt idx="7">
                  <c:v>0.04</c:v>
                </c:pt>
                <c:pt idx="8">
                  <c:v>0.03</c:v>
                </c:pt>
              </c:numCache>
            </c:numRef>
          </c:val>
        </c:ser>
        <c:dLbls>
          <c:showLegendKey val="0"/>
          <c:showVal val="1"/>
          <c:showCatName val="0"/>
          <c:showSerName val="0"/>
          <c:showPercent val="0"/>
          <c:showBubbleSize val="0"/>
        </c:dLbls>
        <c:gapWidth val="150"/>
        <c:overlap val="-25"/>
        <c:axId val="2092606312"/>
        <c:axId val="2092614312"/>
      </c:barChart>
      <c:catAx>
        <c:axId val="2092606312"/>
        <c:scaling>
          <c:orientation val="maxMin"/>
        </c:scaling>
        <c:delete val="0"/>
        <c:axPos val="l"/>
        <c:majorTickMark val="none"/>
        <c:minorTickMark val="none"/>
        <c:tickLblPos val="nextTo"/>
        <c:crossAx val="2092614312"/>
        <c:crosses val="autoZero"/>
        <c:auto val="1"/>
        <c:lblAlgn val="ctr"/>
        <c:lblOffset val="100"/>
        <c:noMultiLvlLbl val="0"/>
      </c:catAx>
      <c:valAx>
        <c:axId val="2092614312"/>
        <c:scaling>
          <c:orientation val="minMax"/>
        </c:scaling>
        <c:delete val="1"/>
        <c:axPos val="t"/>
        <c:numFmt formatCode="0%" sourceLinked="1"/>
        <c:majorTickMark val="out"/>
        <c:minorTickMark val="none"/>
        <c:tickLblPos val="nextTo"/>
        <c:crossAx val="2092606312"/>
        <c:crosses val="autoZero"/>
        <c:crossBetween val="between"/>
      </c:valAx>
    </c:plotArea>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What are the  most important functions that REALTOR® associations can offer electronically via the web?</a:t>
            </a:r>
          </a:p>
        </c:rich>
      </c:tx>
      <c:overlay val="0"/>
    </c:title>
    <c:autoTitleDeleted val="0"/>
    <c:plotArea>
      <c:layout/>
      <c:barChart>
        <c:barDir val="col"/>
        <c:grouping val="clustered"/>
        <c:varyColors val="0"/>
        <c:ser>
          <c:idx val="0"/>
          <c:order val="0"/>
          <c:tx>
            <c:strRef>
              <c:f>'Q22 Most Imp Assocs'!$B$1</c:f>
              <c:strCache>
                <c:ptCount val="1"/>
                <c:pt idx="0">
                  <c:v>Frequency</c:v>
                </c:pt>
              </c:strCache>
            </c:strRef>
          </c:tx>
          <c:invertIfNegative val="0"/>
          <c:dLbls>
            <c:txPr>
              <a:bodyPr/>
              <a:lstStyle/>
              <a:p>
                <a:pPr>
                  <a:defRPr sz="1200" b="1">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'Q22 Most Imp Assocs'!$A$2:$A$10</c:f>
              <c:strCache>
                <c:ptCount val="9"/>
                <c:pt idx="0">
                  <c:v>Class Registration</c:v>
                </c:pt>
                <c:pt idx="1">
                  <c:v>Industry News</c:v>
                </c:pt>
                <c:pt idx="2">
                  <c:v>Dues Payment</c:v>
                </c:pt>
                <c:pt idx="3">
                  <c:v>Tips (Business/Sales)</c:v>
                </c:pt>
                <c:pt idx="4">
                  <c:v>Event registration</c:v>
                </c:pt>
                <c:pt idx="5">
                  <c:v>Maintain profile information</c:v>
                </c:pt>
                <c:pt idx="6">
                  <c:v>Email</c:v>
                </c:pt>
                <c:pt idx="7">
                  <c:v>RPAC Donations</c:v>
                </c:pt>
                <c:pt idx="8">
                  <c:v>Other, please specify:</c:v>
                </c:pt>
              </c:strCache>
            </c:strRef>
          </c:cat>
          <c:val>
            <c:numRef>
              <c:f>'Q22 Most Imp Assocs'!$B$2:$B$10</c:f>
              <c:numCache>
                <c:formatCode>0%</c:formatCode>
                <c:ptCount val="9"/>
                <c:pt idx="0">
                  <c:v>0.73</c:v>
                </c:pt>
                <c:pt idx="1">
                  <c:v>0.7</c:v>
                </c:pt>
                <c:pt idx="2">
                  <c:v>0.69</c:v>
                </c:pt>
                <c:pt idx="3">
                  <c:v>0.65</c:v>
                </c:pt>
                <c:pt idx="4">
                  <c:v>0.62</c:v>
                </c:pt>
                <c:pt idx="5">
                  <c:v>0.55</c:v>
                </c:pt>
                <c:pt idx="6">
                  <c:v>0.41</c:v>
                </c:pt>
                <c:pt idx="7">
                  <c:v>0.19</c:v>
                </c:pt>
                <c:pt idx="8">
                  <c:v>0.06</c:v>
                </c:pt>
              </c:numCache>
            </c:numRef>
          </c:val>
        </c:ser>
        <c:dLbls>
          <c:showLegendKey val="0"/>
          <c:showVal val="1"/>
          <c:showCatName val="0"/>
          <c:showSerName val="0"/>
          <c:showPercent val="0"/>
          <c:showBubbleSize val="0"/>
        </c:dLbls>
        <c:gapWidth val="150"/>
        <c:overlap val="-25"/>
        <c:axId val="2092656856"/>
        <c:axId val="2092664952"/>
      </c:barChart>
      <c:catAx>
        <c:axId val="2092656856"/>
        <c:scaling>
          <c:orientation val="minMax"/>
        </c:scaling>
        <c:delete val="0"/>
        <c:axPos val="b"/>
        <c:majorTickMark val="none"/>
        <c:minorTickMark val="none"/>
        <c:tickLblPos val="nextTo"/>
        <c:txPr>
          <a:bodyPr/>
          <a:lstStyle/>
          <a:p>
            <a:pPr>
              <a:defRPr sz="1100"/>
            </a:pPr>
            <a:endParaRPr lang="en-US"/>
          </a:p>
        </c:txPr>
        <c:crossAx val="2092664952"/>
        <c:crosses val="autoZero"/>
        <c:auto val="1"/>
        <c:lblAlgn val="ctr"/>
        <c:lblOffset val="100"/>
        <c:noMultiLvlLbl val="0"/>
      </c:catAx>
      <c:valAx>
        <c:axId val="2092664952"/>
        <c:scaling>
          <c:orientation val="minMax"/>
        </c:scaling>
        <c:delete val="1"/>
        <c:axPos val="l"/>
        <c:numFmt formatCode="0%" sourceLinked="1"/>
        <c:majorTickMark val="out"/>
        <c:minorTickMark val="none"/>
        <c:tickLblPos val="nextTo"/>
        <c:crossAx val="2092656856"/>
        <c:crosses val="autoZero"/>
        <c:crossBetween val="between"/>
      </c:valAx>
    </c:plotArea>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Below are some general device types you might use to access your local or state association’s website.  Please rank these from 1 to </a:t>
            </a:r>
            <a:r>
              <a:rPr lang="en-US" b="1" dirty="0" smtClean="0"/>
              <a:t>3,</a:t>
            </a:r>
            <a:r>
              <a:rPr lang="en-US" b="1" baseline="0" dirty="0" smtClean="0"/>
              <a:t> where 1…used MOST often and 3…LEAST often</a:t>
            </a:r>
            <a:endParaRPr lang="en-US" b="1" dirty="0"/>
          </a:p>
        </c:rich>
      </c:tx>
      <c:overlay val="0"/>
    </c:title>
    <c:autoTitleDeleted val="0"/>
    <c:plotArea>
      <c:layout/>
      <c:barChart>
        <c:barDir val="col"/>
        <c:grouping val="clustered"/>
        <c:varyColors val="0"/>
        <c:ser>
          <c:idx val="0"/>
          <c:order val="0"/>
          <c:tx>
            <c:strRef>
              <c:f>'Q22a Device Types'!$A$2</c:f>
              <c:strCache>
                <c:ptCount val="1"/>
                <c:pt idx="0">
                  <c:v>Smart Phone</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numRef>
              <c:f>'Q22a Device Types'!$B$1:$D$1</c:f>
              <c:numCache>
                <c:formatCode>General</c:formatCode>
                <c:ptCount val="3"/>
                <c:pt idx="0">
                  <c:v>1.0</c:v>
                </c:pt>
                <c:pt idx="1">
                  <c:v>2.0</c:v>
                </c:pt>
                <c:pt idx="2">
                  <c:v>3.0</c:v>
                </c:pt>
              </c:numCache>
            </c:numRef>
          </c:cat>
          <c:val>
            <c:numRef>
              <c:f>'Q22a Device Types'!$B$2:$D$2</c:f>
              <c:numCache>
                <c:formatCode>0%</c:formatCode>
                <c:ptCount val="3"/>
                <c:pt idx="0">
                  <c:v>0.118</c:v>
                </c:pt>
                <c:pt idx="1">
                  <c:v>0.546</c:v>
                </c:pt>
                <c:pt idx="2">
                  <c:v>0.336</c:v>
                </c:pt>
              </c:numCache>
            </c:numRef>
          </c:val>
        </c:ser>
        <c:ser>
          <c:idx val="1"/>
          <c:order val="1"/>
          <c:tx>
            <c:strRef>
              <c:f>'Q22a Device Types'!$A$3</c:f>
              <c:strCache>
                <c:ptCount val="1"/>
                <c:pt idx="0">
                  <c:v>Desktop/Laptop</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numRef>
              <c:f>'Q22a Device Types'!$B$1:$D$1</c:f>
              <c:numCache>
                <c:formatCode>General</c:formatCode>
                <c:ptCount val="3"/>
                <c:pt idx="0">
                  <c:v>1.0</c:v>
                </c:pt>
                <c:pt idx="1">
                  <c:v>2.0</c:v>
                </c:pt>
                <c:pt idx="2">
                  <c:v>3.0</c:v>
                </c:pt>
              </c:numCache>
            </c:numRef>
          </c:cat>
          <c:val>
            <c:numRef>
              <c:f>'Q22a Device Types'!$B$3:$D$3</c:f>
              <c:numCache>
                <c:formatCode>0%</c:formatCode>
                <c:ptCount val="3"/>
                <c:pt idx="0">
                  <c:v>0.827</c:v>
                </c:pt>
                <c:pt idx="1">
                  <c:v>0.111</c:v>
                </c:pt>
                <c:pt idx="2">
                  <c:v>0.062</c:v>
                </c:pt>
              </c:numCache>
            </c:numRef>
          </c:val>
        </c:ser>
        <c:ser>
          <c:idx val="2"/>
          <c:order val="2"/>
          <c:tx>
            <c:strRef>
              <c:f>'Q22a Device Types'!$A$4</c:f>
              <c:strCache>
                <c:ptCount val="1"/>
                <c:pt idx="0">
                  <c:v>Tablet</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numRef>
              <c:f>'Q22a Device Types'!$B$1:$D$1</c:f>
              <c:numCache>
                <c:formatCode>General</c:formatCode>
                <c:ptCount val="3"/>
                <c:pt idx="0">
                  <c:v>1.0</c:v>
                </c:pt>
                <c:pt idx="1">
                  <c:v>2.0</c:v>
                </c:pt>
                <c:pt idx="2">
                  <c:v>3.0</c:v>
                </c:pt>
              </c:numCache>
            </c:numRef>
          </c:cat>
          <c:val>
            <c:numRef>
              <c:f>'Q22a Device Types'!$B$4:$D$4</c:f>
              <c:numCache>
                <c:formatCode>0%</c:formatCode>
                <c:ptCount val="3"/>
                <c:pt idx="0">
                  <c:v>0.055</c:v>
                </c:pt>
                <c:pt idx="1">
                  <c:v>0.343</c:v>
                </c:pt>
                <c:pt idx="2">
                  <c:v>0.601</c:v>
                </c:pt>
              </c:numCache>
            </c:numRef>
          </c:val>
        </c:ser>
        <c:dLbls>
          <c:showLegendKey val="0"/>
          <c:showVal val="1"/>
          <c:showCatName val="0"/>
          <c:showSerName val="0"/>
          <c:showPercent val="0"/>
          <c:showBubbleSize val="0"/>
        </c:dLbls>
        <c:gapWidth val="150"/>
        <c:overlap val="-25"/>
        <c:axId val="2092719048"/>
        <c:axId val="2092722168"/>
      </c:barChart>
      <c:catAx>
        <c:axId val="2092719048"/>
        <c:scaling>
          <c:orientation val="minMax"/>
        </c:scaling>
        <c:delete val="0"/>
        <c:axPos val="b"/>
        <c:numFmt formatCode="General" sourceLinked="1"/>
        <c:majorTickMark val="none"/>
        <c:minorTickMark val="none"/>
        <c:tickLblPos val="nextTo"/>
        <c:crossAx val="2092722168"/>
        <c:crosses val="autoZero"/>
        <c:auto val="1"/>
        <c:lblAlgn val="ctr"/>
        <c:lblOffset val="100"/>
        <c:noMultiLvlLbl val="0"/>
      </c:catAx>
      <c:valAx>
        <c:axId val="2092722168"/>
        <c:scaling>
          <c:orientation val="minMax"/>
        </c:scaling>
        <c:delete val="1"/>
        <c:axPos val="l"/>
        <c:numFmt formatCode="0%" sourceLinked="1"/>
        <c:majorTickMark val="out"/>
        <c:minorTickMark val="none"/>
        <c:tickLblPos val="nextTo"/>
        <c:crossAx val="2092719048"/>
        <c:crosses val="autoZero"/>
        <c:crossBetween val="between"/>
      </c:valAx>
    </c:plotArea>
    <c:legend>
      <c:legendPos val="t"/>
      <c:overlay val="0"/>
    </c:legend>
    <c:plotVisOnly val="1"/>
    <c:dispBlanksAs val="gap"/>
    <c:showDLblsOverMax val="0"/>
  </c:chart>
  <c:spPr>
    <a:ln>
      <a:noFill/>
    </a:ln>
  </c:spPr>
  <c:txPr>
    <a:bodyPr/>
    <a:lstStyle/>
    <a:p>
      <a:pPr>
        <a:defRPr sz="1400" b="0">
          <a:latin typeface="Arial" pitchFamily="34" charset="0"/>
          <a:cs typeface="Arial" pitchFamily="34" charset="0"/>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How comfortable are you using social media?</a:t>
            </a:r>
          </a:p>
        </c:rich>
      </c:tx>
      <c:overlay val="0"/>
    </c:title>
    <c:autoTitleDeleted val="0"/>
    <c:plotArea>
      <c:layout/>
      <c:barChart>
        <c:barDir val="col"/>
        <c:grouping val="clustered"/>
        <c:varyColors val="0"/>
        <c:ser>
          <c:idx val="0"/>
          <c:order val="0"/>
          <c:tx>
            <c:strRef>
              <c:f>'Q23 Social Media Comfort'!$C$22</c:f>
              <c:strCache>
                <c:ptCount val="1"/>
                <c:pt idx="0">
                  <c:v>Brokers 2012</c:v>
                </c:pt>
              </c:strCache>
            </c:strRef>
          </c:tx>
          <c:invertIfNegative val="0"/>
          <c:cat>
            <c:strRef>
              <c:f>'Q23 Social Media Comfort'!$B$23:$B$28</c:f>
              <c:strCache>
                <c:ptCount val="6"/>
                <c:pt idx="0">
                  <c:v>Extremely comfortable</c:v>
                </c:pt>
                <c:pt idx="1">
                  <c:v>Comfortable</c:v>
                </c:pt>
                <c:pt idx="2">
                  <c:v>Somewhat comfortable</c:v>
                </c:pt>
                <c:pt idx="3">
                  <c:v>Uncomfortable</c:v>
                </c:pt>
                <c:pt idx="4">
                  <c:v>Extremely uncomfortable</c:v>
                </c:pt>
                <c:pt idx="5">
                  <c:v>I do not use social media.</c:v>
                </c:pt>
              </c:strCache>
            </c:strRef>
          </c:cat>
          <c:val>
            <c:numRef>
              <c:f>'Q23 Social Media Comfort'!$C$23:$C$28</c:f>
              <c:numCache>
                <c:formatCode>0%</c:formatCode>
                <c:ptCount val="6"/>
                <c:pt idx="0">
                  <c:v>0.183</c:v>
                </c:pt>
                <c:pt idx="1">
                  <c:v>0.272</c:v>
                </c:pt>
                <c:pt idx="2">
                  <c:v>0.239</c:v>
                </c:pt>
                <c:pt idx="3">
                  <c:v>0.156</c:v>
                </c:pt>
                <c:pt idx="4">
                  <c:v>0.017</c:v>
                </c:pt>
                <c:pt idx="5">
                  <c:v>0.133</c:v>
                </c:pt>
              </c:numCache>
            </c:numRef>
          </c:val>
        </c:ser>
        <c:ser>
          <c:idx val="1"/>
          <c:order val="1"/>
          <c:tx>
            <c:strRef>
              <c:f>'Q23 Social Media Comfort'!$D$22</c:f>
              <c:strCache>
                <c:ptCount val="1"/>
                <c:pt idx="0">
                  <c:v>Brokers 2011</c:v>
                </c:pt>
              </c:strCache>
            </c:strRef>
          </c:tx>
          <c:invertIfNegative val="0"/>
          <c:cat>
            <c:strRef>
              <c:f>'Q23 Social Media Comfort'!$B$23:$B$28</c:f>
              <c:strCache>
                <c:ptCount val="6"/>
                <c:pt idx="0">
                  <c:v>Extremely comfortable</c:v>
                </c:pt>
                <c:pt idx="1">
                  <c:v>Comfortable</c:v>
                </c:pt>
                <c:pt idx="2">
                  <c:v>Somewhat comfortable</c:v>
                </c:pt>
                <c:pt idx="3">
                  <c:v>Uncomfortable</c:v>
                </c:pt>
                <c:pt idx="4">
                  <c:v>Extremely uncomfortable</c:v>
                </c:pt>
                <c:pt idx="5">
                  <c:v>I do not use social media.</c:v>
                </c:pt>
              </c:strCache>
            </c:strRef>
          </c:cat>
          <c:val>
            <c:numRef>
              <c:f>'Q23 Social Media Comfort'!$D$23:$D$28</c:f>
              <c:numCache>
                <c:formatCode>0%</c:formatCode>
                <c:ptCount val="6"/>
                <c:pt idx="0">
                  <c:v>0.25</c:v>
                </c:pt>
                <c:pt idx="1">
                  <c:v>0.3</c:v>
                </c:pt>
                <c:pt idx="2">
                  <c:v>0.31</c:v>
                </c:pt>
                <c:pt idx="3">
                  <c:v>0.04</c:v>
                </c:pt>
                <c:pt idx="4">
                  <c:v>0.02</c:v>
                </c:pt>
                <c:pt idx="5">
                  <c:v>0.1</c:v>
                </c:pt>
              </c:numCache>
            </c:numRef>
          </c:val>
        </c:ser>
        <c:ser>
          <c:idx val="2"/>
          <c:order val="2"/>
          <c:tx>
            <c:strRef>
              <c:f>'Q23 Social Media Comfort'!$E$22</c:f>
              <c:strCache>
                <c:ptCount val="1"/>
                <c:pt idx="0">
                  <c:v>Agents 2012</c:v>
                </c:pt>
              </c:strCache>
            </c:strRef>
          </c:tx>
          <c:invertIfNegative val="0"/>
          <c:cat>
            <c:strRef>
              <c:f>'Q23 Social Media Comfort'!$B$23:$B$28</c:f>
              <c:strCache>
                <c:ptCount val="6"/>
                <c:pt idx="0">
                  <c:v>Extremely comfortable</c:v>
                </c:pt>
                <c:pt idx="1">
                  <c:v>Comfortable</c:v>
                </c:pt>
                <c:pt idx="2">
                  <c:v>Somewhat comfortable</c:v>
                </c:pt>
                <c:pt idx="3">
                  <c:v>Uncomfortable</c:v>
                </c:pt>
                <c:pt idx="4">
                  <c:v>Extremely uncomfortable</c:v>
                </c:pt>
                <c:pt idx="5">
                  <c:v>I do not use social media.</c:v>
                </c:pt>
              </c:strCache>
            </c:strRef>
          </c:cat>
          <c:val>
            <c:numRef>
              <c:f>'Q23 Social Media Comfort'!$E$23:$E$28</c:f>
              <c:numCache>
                <c:formatCode>0%</c:formatCode>
                <c:ptCount val="6"/>
                <c:pt idx="0">
                  <c:v>0.209</c:v>
                </c:pt>
                <c:pt idx="1">
                  <c:v>0.292</c:v>
                </c:pt>
                <c:pt idx="2">
                  <c:v>0.271</c:v>
                </c:pt>
                <c:pt idx="3">
                  <c:v>0.112</c:v>
                </c:pt>
                <c:pt idx="4">
                  <c:v>0.017</c:v>
                </c:pt>
                <c:pt idx="5">
                  <c:v>0.1</c:v>
                </c:pt>
              </c:numCache>
            </c:numRef>
          </c:val>
        </c:ser>
        <c:ser>
          <c:idx val="3"/>
          <c:order val="3"/>
          <c:tx>
            <c:strRef>
              <c:f>'Q23 Social Media Comfort'!$F$22</c:f>
              <c:strCache>
                <c:ptCount val="1"/>
                <c:pt idx="0">
                  <c:v>Agents 2011</c:v>
                </c:pt>
              </c:strCache>
            </c:strRef>
          </c:tx>
          <c:invertIfNegative val="0"/>
          <c:cat>
            <c:strRef>
              <c:f>'Q23 Social Media Comfort'!$B$23:$B$28</c:f>
              <c:strCache>
                <c:ptCount val="6"/>
                <c:pt idx="0">
                  <c:v>Extremely comfortable</c:v>
                </c:pt>
                <c:pt idx="1">
                  <c:v>Comfortable</c:v>
                </c:pt>
                <c:pt idx="2">
                  <c:v>Somewhat comfortable</c:v>
                </c:pt>
                <c:pt idx="3">
                  <c:v>Uncomfortable</c:v>
                </c:pt>
                <c:pt idx="4">
                  <c:v>Extremely uncomfortable</c:v>
                </c:pt>
                <c:pt idx="5">
                  <c:v>I do not use social media.</c:v>
                </c:pt>
              </c:strCache>
            </c:strRef>
          </c:cat>
          <c:val>
            <c:numRef>
              <c:f>'Q23 Social Media Comfort'!$F$23:$F$28</c:f>
              <c:numCache>
                <c:formatCode>0%</c:formatCode>
                <c:ptCount val="6"/>
                <c:pt idx="0">
                  <c:v>0.33</c:v>
                </c:pt>
                <c:pt idx="1">
                  <c:v>0.3</c:v>
                </c:pt>
                <c:pt idx="2">
                  <c:v>0.21</c:v>
                </c:pt>
                <c:pt idx="3">
                  <c:v>0.08</c:v>
                </c:pt>
                <c:pt idx="4">
                  <c:v>0.01</c:v>
                </c:pt>
                <c:pt idx="5">
                  <c:v>0.07</c:v>
                </c:pt>
              </c:numCache>
            </c:numRef>
          </c:val>
        </c:ser>
        <c:dLbls>
          <c:showLegendKey val="0"/>
          <c:showVal val="1"/>
          <c:showCatName val="0"/>
          <c:showSerName val="0"/>
          <c:showPercent val="0"/>
          <c:showBubbleSize val="0"/>
        </c:dLbls>
        <c:gapWidth val="150"/>
        <c:overlap val="-25"/>
        <c:axId val="2088863752"/>
        <c:axId val="2088860760"/>
      </c:barChart>
      <c:catAx>
        <c:axId val="2088863752"/>
        <c:scaling>
          <c:orientation val="minMax"/>
        </c:scaling>
        <c:delete val="0"/>
        <c:axPos val="b"/>
        <c:majorTickMark val="none"/>
        <c:minorTickMark val="none"/>
        <c:tickLblPos val="nextTo"/>
        <c:crossAx val="2088860760"/>
        <c:crosses val="autoZero"/>
        <c:auto val="1"/>
        <c:lblAlgn val="ctr"/>
        <c:lblOffset val="100"/>
        <c:noMultiLvlLbl val="0"/>
      </c:catAx>
      <c:valAx>
        <c:axId val="2088860760"/>
        <c:scaling>
          <c:orientation val="minMax"/>
        </c:scaling>
        <c:delete val="1"/>
        <c:axPos val="l"/>
        <c:numFmt formatCode="0%" sourceLinked="1"/>
        <c:majorTickMark val="out"/>
        <c:minorTickMark val="none"/>
        <c:tickLblPos val="nextTo"/>
        <c:crossAx val="2088863752"/>
        <c:crosses val="autoZero"/>
        <c:crossBetween val="between"/>
      </c:valAx>
    </c:plotArea>
    <c:legend>
      <c:legendPos val="t"/>
      <c:overlay val="0"/>
    </c:legend>
    <c:plotVisOnly val="1"/>
    <c:dispBlanksAs val="gap"/>
    <c:showDLblsOverMax val="0"/>
  </c:chart>
  <c:spPr>
    <a:ln>
      <a:noFill/>
    </a:ln>
  </c:spPr>
  <c:txPr>
    <a:bodyPr/>
    <a:lstStyle/>
    <a:p>
      <a:pPr>
        <a:defRPr sz="1200">
          <a:latin typeface="Arial" pitchFamily="34" charset="0"/>
          <a:cs typeface="Arial" pitchFamily="34" charset="0"/>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For real estate business purposes, which of the following do you participate in?</a:t>
            </a:r>
          </a:p>
        </c:rich>
      </c:tx>
      <c:overlay val="0"/>
    </c:title>
    <c:autoTitleDeleted val="0"/>
    <c:plotArea>
      <c:layout/>
      <c:barChart>
        <c:barDir val="col"/>
        <c:grouping val="clustered"/>
        <c:varyColors val="0"/>
        <c:ser>
          <c:idx val="0"/>
          <c:order val="0"/>
          <c:tx>
            <c:strRef>
              <c:f>'Q24 Social Media Use'!$C$19</c:f>
              <c:strCache>
                <c:ptCount val="1"/>
                <c:pt idx="0">
                  <c:v>Brokers</c:v>
                </c:pt>
              </c:strCache>
            </c:strRef>
          </c:tx>
          <c:invertIfNegative val="0"/>
          <c:dLbls>
            <c:txPr>
              <a:bodyPr/>
              <a:lstStyle/>
              <a:p>
                <a:pPr>
                  <a:defRPr sz="1200" b="1"/>
                </a:pPr>
                <a:endParaRPr lang="en-US"/>
              </a:p>
            </c:txPr>
            <c:showLegendKey val="0"/>
            <c:showVal val="1"/>
            <c:showCatName val="0"/>
            <c:showSerName val="0"/>
            <c:showPercent val="0"/>
            <c:showBubbleSize val="0"/>
            <c:showLeaderLines val="0"/>
          </c:dLbls>
          <c:cat>
            <c:strRef>
              <c:f>'Q24 Social Media Use'!$B$20:$B$30</c:f>
              <c:strCache>
                <c:ptCount val="11"/>
                <c:pt idx="0">
                  <c:v>Facebook </c:v>
                </c:pt>
                <c:pt idx="1">
                  <c:v>LinkedIn </c:v>
                </c:pt>
                <c:pt idx="2">
                  <c:v>Youtube.com </c:v>
                </c:pt>
                <c:pt idx="3">
                  <c:v>Google+  </c:v>
                </c:pt>
                <c:pt idx="4">
                  <c:v>Twitter.com </c:v>
                </c:pt>
                <c:pt idx="5">
                  <c:v>My own blog </c:v>
                </c:pt>
                <c:pt idx="6">
                  <c:v>Real Estate blogs </c:v>
                </c:pt>
                <c:pt idx="7">
                  <c:v>None of the above </c:v>
                </c:pt>
                <c:pt idx="8">
                  <c:v>Flickr </c:v>
                </c:pt>
                <c:pt idx="9">
                  <c:v>Klout </c:v>
                </c:pt>
                <c:pt idx="10">
                  <c:v>Empire Ave </c:v>
                </c:pt>
              </c:strCache>
            </c:strRef>
          </c:cat>
          <c:val>
            <c:numRef>
              <c:f>'Q24 Social Media Use'!$C$20:$C$30</c:f>
              <c:numCache>
                <c:formatCode>0%</c:formatCode>
                <c:ptCount val="11"/>
                <c:pt idx="0">
                  <c:v>0.699</c:v>
                </c:pt>
                <c:pt idx="1">
                  <c:v>0.647</c:v>
                </c:pt>
                <c:pt idx="2">
                  <c:v>0.288</c:v>
                </c:pt>
                <c:pt idx="3">
                  <c:v>0.282</c:v>
                </c:pt>
                <c:pt idx="4">
                  <c:v>0.282</c:v>
                </c:pt>
                <c:pt idx="5">
                  <c:v>0.192</c:v>
                </c:pt>
                <c:pt idx="6">
                  <c:v>0.186</c:v>
                </c:pt>
                <c:pt idx="7">
                  <c:v>0.147</c:v>
                </c:pt>
                <c:pt idx="8">
                  <c:v>0.032</c:v>
                </c:pt>
                <c:pt idx="9">
                  <c:v>0.032</c:v>
                </c:pt>
                <c:pt idx="10">
                  <c:v>0.0</c:v>
                </c:pt>
              </c:numCache>
            </c:numRef>
          </c:val>
        </c:ser>
        <c:ser>
          <c:idx val="1"/>
          <c:order val="1"/>
          <c:tx>
            <c:strRef>
              <c:f>'Q24 Social Media Use'!$D$19</c:f>
              <c:strCache>
                <c:ptCount val="1"/>
                <c:pt idx="0">
                  <c:v>Agents</c:v>
                </c:pt>
              </c:strCache>
            </c:strRef>
          </c:tx>
          <c:invertIfNegative val="0"/>
          <c:dLbls>
            <c:txPr>
              <a:bodyPr/>
              <a:lstStyle/>
              <a:p>
                <a:pPr>
                  <a:defRPr sz="1200" b="1"/>
                </a:pPr>
                <a:endParaRPr lang="en-US"/>
              </a:p>
            </c:txPr>
            <c:showLegendKey val="0"/>
            <c:showVal val="1"/>
            <c:showCatName val="0"/>
            <c:showSerName val="0"/>
            <c:showPercent val="0"/>
            <c:showBubbleSize val="0"/>
            <c:showLeaderLines val="0"/>
          </c:dLbls>
          <c:cat>
            <c:strRef>
              <c:f>'Q24 Social Media Use'!$B$20:$B$30</c:f>
              <c:strCache>
                <c:ptCount val="11"/>
                <c:pt idx="0">
                  <c:v>Facebook </c:v>
                </c:pt>
                <c:pt idx="1">
                  <c:v>LinkedIn </c:v>
                </c:pt>
                <c:pt idx="2">
                  <c:v>Youtube.com </c:v>
                </c:pt>
                <c:pt idx="3">
                  <c:v>Google+  </c:v>
                </c:pt>
                <c:pt idx="4">
                  <c:v>Twitter.com </c:v>
                </c:pt>
                <c:pt idx="5">
                  <c:v>My own blog </c:v>
                </c:pt>
                <c:pt idx="6">
                  <c:v>Real Estate blogs </c:v>
                </c:pt>
                <c:pt idx="7">
                  <c:v>None of the above </c:v>
                </c:pt>
                <c:pt idx="8">
                  <c:v>Flickr </c:v>
                </c:pt>
                <c:pt idx="9">
                  <c:v>Klout </c:v>
                </c:pt>
                <c:pt idx="10">
                  <c:v>Empire Ave </c:v>
                </c:pt>
              </c:strCache>
            </c:strRef>
          </c:cat>
          <c:val>
            <c:numRef>
              <c:f>'Q24 Social Media Use'!$D$20:$D$30</c:f>
              <c:numCache>
                <c:formatCode>0%</c:formatCode>
                <c:ptCount val="11"/>
                <c:pt idx="0">
                  <c:v>0.769</c:v>
                </c:pt>
                <c:pt idx="1">
                  <c:v>0.728</c:v>
                </c:pt>
                <c:pt idx="2">
                  <c:v>0.276</c:v>
                </c:pt>
                <c:pt idx="3">
                  <c:v>0.262</c:v>
                </c:pt>
                <c:pt idx="4">
                  <c:v>0.262</c:v>
                </c:pt>
                <c:pt idx="5">
                  <c:v>0.146</c:v>
                </c:pt>
                <c:pt idx="6">
                  <c:v>0.185</c:v>
                </c:pt>
                <c:pt idx="7">
                  <c:v>0.104</c:v>
                </c:pt>
                <c:pt idx="8">
                  <c:v>0.029</c:v>
                </c:pt>
                <c:pt idx="9">
                  <c:v>0.029</c:v>
                </c:pt>
                <c:pt idx="10">
                  <c:v>0.001</c:v>
                </c:pt>
              </c:numCache>
            </c:numRef>
          </c:val>
        </c:ser>
        <c:dLbls>
          <c:showLegendKey val="0"/>
          <c:showVal val="1"/>
          <c:showCatName val="0"/>
          <c:showSerName val="0"/>
          <c:showPercent val="0"/>
          <c:showBubbleSize val="0"/>
        </c:dLbls>
        <c:gapWidth val="150"/>
        <c:overlap val="-25"/>
        <c:axId val="2088798424"/>
        <c:axId val="2088795400"/>
      </c:barChart>
      <c:catAx>
        <c:axId val="2088798424"/>
        <c:scaling>
          <c:orientation val="minMax"/>
        </c:scaling>
        <c:delete val="0"/>
        <c:axPos val="b"/>
        <c:majorTickMark val="none"/>
        <c:minorTickMark val="none"/>
        <c:tickLblPos val="nextTo"/>
        <c:txPr>
          <a:bodyPr/>
          <a:lstStyle/>
          <a:p>
            <a:pPr>
              <a:defRPr sz="1400"/>
            </a:pPr>
            <a:endParaRPr lang="en-US"/>
          </a:p>
        </c:txPr>
        <c:crossAx val="2088795400"/>
        <c:crosses val="autoZero"/>
        <c:auto val="1"/>
        <c:lblAlgn val="ctr"/>
        <c:lblOffset val="100"/>
        <c:noMultiLvlLbl val="0"/>
      </c:catAx>
      <c:valAx>
        <c:axId val="2088795400"/>
        <c:scaling>
          <c:orientation val="minMax"/>
        </c:scaling>
        <c:delete val="1"/>
        <c:axPos val="l"/>
        <c:numFmt formatCode="0%" sourceLinked="1"/>
        <c:majorTickMark val="out"/>
        <c:minorTickMark val="none"/>
        <c:tickLblPos val="nextTo"/>
        <c:crossAx val="2088798424"/>
        <c:crosses val="autoZero"/>
        <c:crossBetween val="between"/>
      </c:valAx>
    </c:plotArea>
    <c:legend>
      <c:legendPos val="t"/>
      <c:overlay val="0"/>
      <c:txPr>
        <a:bodyPr/>
        <a:lstStyle/>
        <a:p>
          <a:pPr>
            <a:defRPr sz="1400"/>
          </a:pPr>
          <a:endParaRPr lang="en-US"/>
        </a:p>
      </c:txPr>
    </c:legend>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How important are each of the following in generating your leads</a:t>
            </a:r>
            <a:r>
              <a:rPr lang="en-US" dirty="0" smtClean="0"/>
              <a:t>?</a:t>
            </a:r>
          </a:p>
          <a:p>
            <a:pPr>
              <a:defRPr/>
            </a:pPr>
            <a:r>
              <a:rPr lang="en-US" sz="1100" b="0" dirty="0" smtClean="0"/>
              <a:t>Asked of Agents &amp; Broker</a:t>
            </a:r>
            <a:r>
              <a:rPr lang="en-US" sz="1100" b="0" baseline="0" dirty="0" smtClean="0"/>
              <a:t> Associates</a:t>
            </a:r>
            <a:endParaRPr lang="en-US" sz="1100" b="0" dirty="0"/>
          </a:p>
        </c:rich>
      </c:tx>
      <c:overlay val="0"/>
    </c:title>
    <c:autoTitleDeleted val="0"/>
    <c:plotArea>
      <c:layout/>
      <c:barChart>
        <c:barDir val="col"/>
        <c:grouping val="stacked"/>
        <c:varyColors val="0"/>
        <c:ser>
          <c:idx val="0"/>
          <c:order val="0"/>
          <c:tx>
            <c:strRef>
              <c:f>'Q27 Imp Lead Generation'!$B$1</c:f>
              <c:strCache>
                <c:ptCount val="1"/>
                <c:pt idx="0">
                  <c:v>1 - Not at all important</c:v>
                </c:pt>
              </c:strCache>
            </c:strRef>
          </c:tx>
          <c:invertIfNegative val="0"/>
          <c:cat>
            <c:strRef>
              <c:f>'Q27 Imp Lead Generation'!$A$2:$A$12</c:f>
              <c:strCache>
                <c:ptCount val="11"/>
                <c:pt idx="0">
                  <c:v>Referrals</c:v>
                </c:pt>
                <c:pt idx="1">
                  <c:v>Repeat business</c:v>
                </c:pt>
                <c:pt idx="2">
                  <c:v>Community involvement/activities</c:v>
                </c:pt>
                <c:pt idx="3">
                  <c:v>Open Houses</c:v>
                </c:pt>
                <c:pt idx="4">
                  <c:v>Floor Time</c:v>
                </c:pt>
                <c:pt idx="5">
                  <c:v>Direct mail campaigns</c:v>
                </c:pt>
                <c:pt idx="6">
                  <c:v>Telemarketing</c:v>
                </c:pt>
                <c:pt idx="7">
                  <c:v>Personal Advertising</c:v>
                </c:pt>
                <c:pt idx="8">
                  <c:v>Internet</c:v>
                </c:pt>
                <c:pt idx="9">
                  <c:v>Social Networking Sites (Facebook; LinkedIn, etc.)</c:v>
                </c:pt>
                <c:pt idx="10">
                  <c:v>Blogs</c:v>
                </c:pt>
              </c:strCache>
            </c:strRef>
          </c:cat>
          <c:val>
            <c:numRef>
              <c:f>'Q27 Imp Lead Generation'!$B$2:$B$12</c:f>
              <c:numCache>
                <c:formatCode>0%</c:formatCode>
                <c:ptCount val="11"/>
                <c:pt idx="0">
                  <c:v>0.01</c:v>
                </c:pt>
                <c:pt idx="1">
                  <c:v>0.006</c:v>
                </c:pt>
                <c:pt idx="2">
                  <c:v>0.047</c:v>
                </c:pt>
                <c:pt idx="3">
                  <c:v>0.162</c:v>
                </c:pt>
                <c:pt idx="4">
                  <c:v>0.272</c:v>
                </c:pt>
                <c:pt idx="5">
                  <c:v>0.146</c:v>
                </c:pt>
                <c:pt idx="6">
                  <c:v>0.41</c:v>
                </c:pt>
                <c:pt idx="7">
                  <c:v>0.093</c:v>
                </c:pt>
                <c:pt idx="8">
                  <c:v>0.028</c:v>
                </c:pt>
                <c:pt idx="9">
                  <c:v>0.116</c:v>
                </c:pt>
                <c:pt idx="10">
                  <c:v>0.293</c:v>
                </c:pt>
              </c:numCache>
            </c:numRef>
          </c:val>
        </c:ser>
        <c:ser>
          <c:idx val="1"/>
          <c:order val="1"/>
          <c:tx>
            <c:strRef>
              <c:f>'Q27 Imp Lead Generation'!$C$1</c:f>
              <c:strCache>
                <c:ptCount val="1"/>
                <c:pt idx="0">
                  <c:v>2 - Not very important</c:v>
                </c:pt>
              </c:strCache>
            </c:strRef>
          </c:tx>
          <c:invertIfNegative val="0"/>
          <c:cat>
            <c:strRef>
              <c:f>'Q27 Imp Lead Generation'!$A$2:$A$12</c:f>
              <c:strCache>
                <c:ptCount val="11"/>
                <c:pt idx="0">
                  <c:v>Referrals</c:v>
                </c:pt>
                <c:pt idx="1">
                  <c:v>Repeat business</c:v>
                </c:pt>
                <c:pt idx="2">
                  <c:v>Community involvement/activities</c:v>
                </c:pt>
                <c:pt idx="3">
                  <c:v>Open Houses</c:v>
                </c:pt>
                <c:pt idx="4">
                  <c:v>Floor Time</c:v>
                </c:pt>
                <c:pt idx="5">
                  <c:v>Direct mail campaigns</c:v>
                </c:pt>
                <c:pt idx="6">
                  <c:v>Telemarketing</c:v>
                </c:pt>
                <c:pt idx="7">
                  <c:v>Personal Advertising</c:v>
                </c:pt>
                <c:pt idx="8">
                  <c:v>Internet</c:v>
                </c:pt>
                <c:pt idx="9">
                  <c:v>Social Networking Sites (Facebook; LinkedIn, etc.)</c:v>
                </c:pt>
                <c:pt idx="10">
                  <c:v>Blogs</c:v>
                </c:pt>
              </c:strCache>
            </c:strRef>
          </c:cat>
          <c:val>
            <c:numRef>
              <c:f>'Q27 Imp Lead Generation'!$C$2:$C$12</c:f>
              <c:numCache>
                <c:formatCode>0%</c:formatCode>
                <c:ptCount val="11"/>
                <c:pt idx="0">
                  <c:v>0.008</c:v>
                </c:pt>
                <c:pt idx="1">
                  <c:v>0.01</c:v>
                </c:pt>
                <c:pt idx="2">
                  <c:v>0.108</c:v>
                </c:pt>
                <c:pt idx="3">
                  <c:v>0.208</c:v>
                </c:pt>
                <c:pt idx="4">
                  <c:v>0.178</c:v>
                </c:pt>
                <c:pt idx="5">
                  <c:v>0.222</c:v>
                </c:pt>
                <c:pt idx="6">
                  <c:v>0.251</c:v>
                </c:pt>
                <c:pt idx="7">
                  <c:v>0.148</c:v>
                </c:pt>
                <c:pt idx="8">
                  <c:v>0.043</c:v>
                </c:pt>
                <c:pt idx="9">
                  <c:v>0.147</c:v>
                </c:pt>
                <c:pt idx="10">
                  <c:v>0.208</c:v>
                </c:pt>
              </c:numCache>
            </c:numRef>
          </c:val>
        </c:ser>
        <c:ser>
          <c:idx val="2"/>
          <c:order val="2"/>
          <c:tx>
            <c:strRef>
              <c:f>'Q27 Imp Lead Generation'!$D$1</c:f>
              <c:strCache>
                <c:ptCount val="1"/>
                <c:pt idx="0">
                  <c:v>3 - Somewhat important</c:v>
                </c:pt>
              </c:strCache>
            </c:strRef>
          </c:tx>
          <c:invertIfNegative val="0"/>
          <c:dLbls>
            <c:dLbl>
              <c:idx val="0"/>
              <c:layout>
                <c:manualLayout>
                  <c:x val="0.036697247706422"/>
                  <c:y val="-0.0029004022423991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'Q27 Imp Lead Generation'!$A$2:$A$12</c:f>
              <c:strCache>
                <c:ptCount val="11"/>
                <c:pt idx="0">
                  <c:v>Referrals</c:v>
                </c:pt>
                <c:pt idx="1">
                  <c:v>Repeat business</c:v>
                </c:pt>
                <c:pt idx="2">
                  <c:v>Community involvement/activities</c:v>
                </c:pt>
                <c:pt idx="3">
                  <c:v>Open Houses</c:v>
                </c:pt>
                <c:pt idx="4">
                  <c:v>Floor Time</c:v>
                </c:pt>
                <c:pt idx="5">
                  <c:v>Direct mail campaigns</c:v>
                </c:pt>
                <c:pt idx="6">
                  <c:v>Telemarketing</c:v>
                </c:pt>
                <c:pt idx="7">
                  <c:v>Personal Advertising</c:v>
                </c:pt>
                <c:pt idx="8">
                  <c:v>Internet</c:v>
                </c:pt>
                <c:pt idx="9">
                  <c:v>Social Networking Sites (Facebook; LinkedIn, etc.)</c:v>
                </c:pt>
                <c:pt idx="10">
                  <c:v>Blogs</c:v>
                </c:pt>
              </c:strCache>
            </c:strRef>
          </c:cat>
          <c:val>
            <c:numRef>
              <c:f>'Q27 Imp Lead Generation'!$D$2:$D$12</c:f>
              <c:numCache>
                <c:formatCode>0%</c:formatCode>
                <c:ptCount val="11"/>
                <c:pt idx="0">
                  <c:v>0.026</c:v>
                </c:pt>
                <c:pt idx="1">
                  <c:v>0.022</c:v>
                </c:pt>
                <c:pt idx="2">
                  <c:v>0.283</c:v>
                </c:pt>
                <c:pt idx="3">
                  <c:v>0.279</c:v>
                </c:pt>
                <c:pt idx="4">
                  <c:v>0.19</c:v>
                </c:pt>
                <c:pt idx="5">
                  <c:v>0.291</c:v>
                </c:pt>
                <c:pt idx="6">
                  <c:v>0.12</c:v>
                </c:pt>
                <c:pt idx="7">
                  <c:v>0.244</c:v>
                </c:pt>
                <c:pt idx="8">
                  <c:v>0.132</c:v>
                </c:pt>
                <c:pt idx="9">
                  <c:v>0.227</c:v>
                </c:pt>
                <c:pt idx="10">
                  <c:v>0.201</c:v>
                </c:pt>
              </c:numCache>
            </c:numRef>
          </c:val>
        </c:ser>
        <c:ser>
          <c:idx val="3"/>
          <c:order val="3"/>
          <c:tx>
            <c:strRef>
              <c:f>'Q27 Imp Lead Generation'!$E$1</c:f>
              <c:strCache>
                <c:ptCount val="1"/>
                <c:pt idx="0">
                  <c:v>4 - Important</c:v>
                </c:pt>
              </c:strCache>
            </c:strRef>
          </c:tx>
          <c:invertIfNegative val="0"/>
          <c:dLbls>
            <c:dLbl>
              <c:idx val="1"/>
              <c:layout>
                <c:manualLayout>
                  <c:x val="0.0305810397553517"/>
                  <c:y val="-0.00580080448479835"/>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'Q27 Imp Lead Generation'!$A$2:$A$12</c:f>
              <c:strCache>
                <c:ptCount val="11"/>
                <c:pt idx="0">
                  <c:v>Referrals</c:v>
                </c:pt>
                <c:pt idx="1">
                  <c:v>Repeat business</c:v>
                </c:pt>
                <c:pt idx="2">
                  <c:v>Community involvement/activities</c:v>
                </c:pt>
                <c:pt idx="3">
                  <c:v>Open Houses</c:v>
                </c:pt>
                <c:pt idx="4">
                  <c:v>Floor Time</c:v>
                </c:pt>
                <c:pt idx="5">
                  <c:v>Direct mail campaigns</c:v>
                </c:pt>
                <c:pt idx="6">
                  <c:v>Telemarketing</c:v>
                </c:pt>
                <c:pt idx="7">
                  <c:v>Personal Advertising</c:v>
                </c:pt>
                <c:pt idx="8">
                  <c:v>Internet</c:v>
                </c:pt>
                <c:pt idx="9">
                  <c:v>Social Networking Sites (Facebook; LinkedIn, etc.)</c:v>
                </c:pt>
                <c:pt idx="10">
                  <c:v>Blogs</c:v>
                </c:pt>
              </c:strCache>
            </c:strRef>
          </c:cat>
          <c:val>
            <c:numRef>
              <c:f>'Q27 Imp Lead Generation'!$E$2:$E$12</c:f>
              <c:numCache>
                <c:formatCode>0%</c:formatCode>
                <c:ptCount val="11"/>
                <c:pt idx="0">
                  <c:v>0.084</c:v>
                </c:pt>
                <c:pt idx="1">
                  <c:v>0.092</c:v>
                </c:pt>
                <c:pt idx="2">
                  <c:v>0.346</c:v>
                </c:pt>
                <c:pt idx="3">
                  <c:v>0.176</c:v>
                </c:pt>
                <c:pt idx="4">
                  <c:v>0.15</c:v>
                </c:pt>
                <c:pt idx="5">
                  <c:v>0.189</c:v>
                </c:pt>
                <c:pt idx="6">
                  <c:v>0.084</c:v>
                </c:pt>
                <c:pt idx="7">
                  <c:v>0.261</c:v>
                </c:pt>
                <c:pt idx="8">
                  <c:v>0.242</c:v>
                </c:pt>
                <c:pt idx="9">
                  <c:v>0.236</c:v>
                </c:pt>
                <c:pt idx="10">
                  <c:v>0.104</c:v>
                </c:pt>
              </c:numCache>
            </c:numRef>
          </c:val>
        </c:ser>
        <c:ser>
          <c:idx val="4"/>
          <c:order val="4"/>
          <c:tx>
            <c:strRef>
              <c:f>'Q27 Imp Lead Generation'!$F$1</c:f>
              <c:strCache>
                <c:ptCount val="1"/>
                <c:pt idx="0">
                  <c:v>5 - Very important</c:v>
                </c:pt>
              </c:strCache>
            </c:strRef>
          </c:tx>
          <c:invertIfNegative val="0"/>
          <c:cat>
            <c:strRef>
              <c:f>'Q27 Imp Lead Generation'!$A$2:$A$12</c:f>
              <c:strCache>
                <c:ptCount val="11"/>
                <c:pt idx="0">
                  <c:v>Referrals</c:v>
                </c:pt>
                <c:pt idx="1">
                  <c:v>Repeat business</c:v>
                </c:pt>
                <c:pt idx="2">
                  <c:v>Community involvement/activities</c:v>
                </c:pt>
                <c:pt idx="3">
                  <c:v>Open Houses</c:v>
                </c:pt>
                <c:pt idx="4">
                  <c:v>Floor Time</c:v>
                </c:pt>
                <c:pt idx="5">
                  <c:v>Direct mail campaigns</c:v>
                </c:pt>
                <c:pt idx="6">
                  <c:v>Telemarketing</c:v>
                </c:pt>
                <c:pt idx="7">
                  <c:v>Personal Advertising</c:v>
                </c:pt>
                <c:pt idx="8">
                  <c:v>Internet</c:v>
                </c:pt>
                <c:pt idx="9">
                  <c:v>Social Networking Sites (Facebook; LinkedIn, etc.)</c:v>
                </c:pt>
                <c:pt idx="10">
                  <c:v>Blogs</c:v>
                </c:pt>
              </c:strCache>
            </c:strRef>
          </c:cat>
          <c:val>
            <c:numRef>
              <c:f>'Q27 Imp Lead Generation'!$F$2:$F$12</c:f>
              <c:numCache>
                <c:formatCode>0%</c:formatCode>
                <c:ptCount val="11"/>
                <c:pt idx="0">
                  <c:v>0.863</c:v>
                </c:pt>
                <c:pt idx="1">
                  <c:v>0.855</c:v>
                </c:pt>
                <c:pt idx="2">
                  <c:v>0.198</c:v>
                </c:pt>
                <c:pt idx="3">
                  <c:v>0.155</c:v>
                </c:pt>
                <c:pt idx="4">
                  <c:v>0.118</c:v>
                </c:pt>
                <c:pt idx="5">
                  <c:v>0.113</c:v>
                </c:pt>
                <c:pt idx="6">
                  <c:v>0.048</c:v>
                </c:pt>
                <c:pt idx="7">
                  <c:v>0.222</c:v>
                </c:pt>
                <c:pt idx="8">
                  <c:v>0.522</c:v>
                </c:pt>
                <c:pt idx="9">
                  <c:v>0.229</c:v>
                </c:pt>
                <c:pt idx="10">
                  <c:v>0.067</c:v>
                </c:pt>
              </c:numCache>
            </c:numRef>
          </c:val>
        </c:ser>
        <c:ser>
          <c:idx val="5"/>
          <c:order val="5"/>
          <c:tx>
            <c:strRef>
              <c:f>'Q27 Imp Lead Generation'!$G$1</c:f>
              <c:strCache>
                <c:ptCount val="1"/>
                <c:pt idx="0">
                  <c:v>Not applicable</c:v>
                </c:pt>
              </c:strCache>
            </c:strRef>
          </c:tx>
          <c:invertIfNegative val="0"/>
          <c:cat>
            <c:strRef>
              <c:f>'Q27 Imp Lead Generation'!$A$2:$A$12</c:f>
              <c:strCache>
                <c:ptCount val="11"/>
                <c:pt idx="0">
                  <c:v>Referrals</c:v>
                </c:pt>
                <c:pt idx="1">
                  <c:v>Repeat business</c:v>
                </c:pt>
                <c:pt idx="2">
                  <c:v>Community involvement/activities</c:v>
                </c:pt>
                <c:pt idx="3">
                  <c:v>Open Houses</c:v>
                </c:pt>
                <c:pt idx="4">
                  <c:v>Floor Time</c:v>
                </c:pt>
                <c:pt idx="5">
                  <c:v>Direct mail campaigns</c:v>
                </c:pt>
                <c:pt idx="6">
                  <c:v>Telemarketing</c:v>
                </c:pt>
                <c:pt idx="7">
                  <c:v>Personal Advertising</c:v>
                </c:pt>
                <c:pt idx="8">
                  <c:v>Internet</c:v>
                </c:pt>
                <c:pt idx="9">
                  <c:v>Social Networking Sites (Facebook; LinkedIn, etc.)</c:v>
                </c:pt>
                <c:pt idx="10">
                  <c:v>Blogs</c:v>
                </c:pt>
              </c:strCache>
            </c:strRef>
          </c:cat>
          <c:val>
            <c:numRef>
              <c:f>'Q27 Imp Lead Generation'!$G$2:$G$12</c:f>
              <c:numCache>
                <c:formatCode>0%</c:formatCode>
                <c:ptCount val="11"/>
                <c:pt idx="0">
                  <c:v>0.007</c:v>
                </c:pt>
                <c:pt idx="1">
                  <c:v>0.015</c:v>
                </c:pt>
                <c:pt idx="2">
                  <c:v>0.018</c:v>
                </c:pt>
                <c:pt idx="3">
                  <c:v>0.02</c:v>
                </c:pt>
                <c:pt idx="4">
                  <c:v>0.092</c:v>
                </c:pt>
                <c:pt idx="5">
                  <c:v>0.04</c:v>
                </c:pt>
                <c:pt idx="6">
                  <c:v>0.087</c:v>
                </c:pt>
                <c:pt idx="7">
                  <c:v>0.032</c:v>
                </c:pt>
                <c:pt idx="8">
                  <c:v>0.032</c:v>
                </c:pt>
                <c:pt idx="9">
                  <c:v>0.045</c:v>
                </c:pt>
                <c:pt idx="10">
                  <c:v>0.127</c:v>
                </c:pt>
              </c:numCache>
            </c:numRef>
          </c:val>
        </c:ser>
        <c:dLbls>
          <c:showLegendKey val="0"/>
          <c:showVal val="1"/>
          <c:showCatName val="0"/>
          <c:showSerName val="0"/>
          <c:showPercent val="0"/>
          <c:showBubbleSize val="0"/>
        </c:dLbls>
        <c:gapWidth val="95"/>
        <c:overlap val="100"/>
        <c:axId val="2093281080"/>
        <c:axId val="2093284088"/>
      </c:barChart>
      <c:catAx>
        <c:axId val="2093281080"/>
        <c:scaling>
          <c:orientation val="minMax"/>
        </c:scaling>
        <c:delete val="0"/>
        <c:axPos val="b"/>
        <c:majorTickMark val="none"/>
        <c:minorTickMark val="none"/>
        <c:tickLblPos val="nextTo"/>
        <c:txPr>
          <a:bodyPr/>
          <a:lstStyle/>
          <a:p>
            <a:pPr>
              <a:defRPr b="0"/>
            </a:pPr>
            <a:endParaRPr lang="en-US"/>
          </a:p>
        </c:txPr>
        <c:crossAx val="2093284088"/>
        <c:crosses val="autoZero"/>
        <c:auto val="1"/>
        <c:lblAlgn val="ctr"/>
        <c:lblOffset val="100"/>
        <c:noMultiLvlLbl val="0"/>
      </c:catAx>
      <c:valAx>
        <c:axId val="2093284088"/>
        <c:scaling>
          <c:orientation val="minMax"/>
        </c:scaling>
        <c:delete val="1"/>
        <c:axPos val="l"/>
        <c:numFmt formatCode="0%" sourceLinked="1"/>
        <c:majorTickMark val="out"/>
        <c:minorTickMark val="none"/>
        <c:tickLblPos val="nextTo"/>
        <c:crossAx val="2093281080"/>
        <c:crosses val="autoZero"/>
        <c:crossBetween val="between"/>
      </c:valAx>
    </c:plotArea>
    <c:legend>
      <c:legendPos val="t"/>
      <c:overlay val="0"/>
      <c:txPr>
        <a:bodyPr/>
        <a:lstStyle/>
        <a:p>
          <a:pPr>
            <a:defRPr b="0"/>
          </a:pPr>
          <a:endParaRPr lang="en-US"/>
        </a:p>
      </c:txPr>
    </c:legend>
    <c:plotVisOnly val="1"/>
    <c:dispBlanksAs val="gap"/>
    <c:showDLblsOverMax val="0"/>
  </c:chart>
  <c:spPr>
    <a:ln>
      <a:noFill/>
    </a:ln>
  </c:spPr>
  <c:txPr>
    <a:bodyPr/>
    <a:lstStyle/>
    <a:p>
      <a:pPr>
        <a:defRPr sz="1100" b="1">
          <a:latin typeface="Arial" pitchFamily="34" charset="0"/>
          <a:cs typeface="Arial" pitchFamily="34" charset="0"/>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What percent of your business is from referral clients?</a:t>
            </a:r>
          </a:p>
        </c:rich>
      </c:tx>
      <c:overlay val="0"/>
    </c:title>
    <c:autoTitleDeleted val="0"/>
    <c:plotArea>
      <c:layout/>
      <c:barChart>
        <c:barDir val="col"/>
        <c:grouping val="clustered"/>
        <c:varyColors val="0"/>
        <c:ser>
          <c:idx val="0"/>
          <c:order val="0"/>
          <c:tx>
            <c:strRef>
              <c:f>'% of Biz Referral Clients'!$C$2</c:f>
              <c:strCache>
                <c:ptCount val="1"/>
                <c:pt idx="0">
                  <c:v>2012</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 of Biz Referral Clients'!$B$3:$B$7</c:f>
              <c:strCache>
                <c:ptCount val="5"/>
                <c:pt idx="0">
                  <c:v>1-20%</c:v>
                </c:pt>
                <c:pt idx="1">
                  <c:v>21-40%</c:v>
                </c:pt>
                <c:pt idx="2">
                  <c:v>41-60%</c:v>
                </c:pt>
                <c:pt idx="3">
                  <c:v>61-80%</c:v>
                </c:pt>
                <c:pt idx="4">
                  <c:v>81-100%</c:v>
                </c:pt>
              </c:strCache>
            </c:strRef>
          </c:cat>
          <c:val>
            <c:numRef>
              <c:f>'% of Biz Referral Clients'!$C$3:$C$7</c:f>
              <c:numCache>
                <c:formatCode>0%</c:formatCode>
                <c:ptCount val="5"/>
                <c:pt idx="0">
                  <c:v>0.21</c:v>
                </c:pt>
                <c:pt idx="1">
                  <c:v>0.22</c:v>
                </c:pt>
                <c:pt idx="2">
                  <c:v>0.19</c:v>
                </c:pt>
                <c:pt idx="3">
                  <c:v>0.25</c:v>
                </c:pt>
                <c:pt idx="4">
                  <c:v>0.13</c:v>
                </c:pt>
              </c:numCache>
            </c:numRef>
          </c:val>
        </c:ser>
        <c:ser>
          <c:idx val="1"/>
          <c:order val="1"/>
          <c:tx>
            <c:strRef>
              <c:f>'% of Biz Referral Clients'!$D$2</c:f>
              <c:strCache>
                <c:ptCount val="1"/>
                <c:pt idx="0">
                  <c:v>2011</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 of Biz Referral Clients'!$B$3:$B$7</c:f>
              <c:strCache>
                <c:ptCount val="5"/>
                <c:pt idx="0">
                  <c:v>1-20%</c:v>
                </c:pt>
                <c:pt idx="1">
                  <c:v>21-40%</c:v>
                </c:pt>
                <c:pt idx="2">
                  <c:v>41-60%</c:v>
                </c:pt>
                <c:pt idx="3">
                  <c:v>61-80%</c:v>
                </c:pt>
                <c:pt idx="4">
                  <c:v>81-100%</c:v>
                </c:pt>
              </c:strCache>
            </c:strRef>
          </c:cat>
          <c:val>
            <c:numRef>
              <c:f>'% of Biz Referral Clients'!$D$3:$D$7</c:f>
              <c:numCache>
                <c:formatCode>0%</c:formatCode>
                <c:ptCount val="5"/>
                <c:pt idx="0">
                  <c:v>0.19</c:v>
                </c:pt>
                <c:pt idx="1">
                  <c:v>0.22</c:v>
                </c:pt>
                <c:pt idx="2">
                  <c:v>0.16</c:v>
                </c:pt>
                <c:pt idx="3">
                  <c:v>0.18</c:v>
                </c:pt>
                <c:pt idx="4">
                  <c:v>0.16</c:v>
                </c:pt>
              </c:numCache>
            </c:numRef>
          </c:val>
        </c:ser>
        <c:dLbls>
          <c:showLegendKey val="0"/>
          <c:showVal val="1"/>
          <c:showCatName val="0"/>
          <c:showSerName val="0"/>
          <c:showPercent val="0"/>
          <c:showBubbleSize val="0"/>
        </c:dLbls>
        <c:gapWidth val="150"/>
        <c:overlap val="-25"/>
        <c:axId val="2093332376"/>
        <c:axId val="2093335352"/>
      </c:barChart>
      <c:catAx>
        <c:axId val="2093332376"/>
        <c:scaling>
          <c:orientation val="minMax"/>
        </c:scaling>
        <c:delete val="0"/>
        <c:axPos val="b"/>
        <c:majorTickMark val="none"/>
        <c:minorTickMark val="none"/>
        <c:tickLblPos val="nextTo"/>
        <c:crossAx val="2093335352"/>
        <c:crosses val="autoZero"/>
        <c:auto val="1"/>
        <c:lblAlgn val="ctr"/>
        <c:lblOffset val="100"/>
        <c:noMultiLvlLbl val="0"/>
      </c:catAx>
      <c:valAx>
        <c:axId val="2093335352"/>
        <c:scaling>
          <c:orientation val="minMax"/>
        </c:scaling>
        <c:delete val="1"/>
        <c:axPos val="l"/>
        <c:numFmt formatCode="0%" sourceLinked="1"/>
        <c:majorTickMark val="out"/>
        <c:minorTickMark val="none"/>
        <c:tickLblPos val="nextTo"/>
        <c:crossAx val="2093332376"/>
        <c:crosses val="autoZero"/>
        <c:crossBetween val="between"/>
      </c:valAx>
    </c:plotArea>
    <c:legend>
      <c:legendPos val="t"/>
      <c:overlay val="0"/>
    </c:legend>
    <c:plotVisOnly val="1"/>
    <c:dispBlanksAs val="gap"/>
    <c:showDLblsOverMax val="0"/>
  </c:chart>
  <c:spPr>
    <a:ln>
      <a:noFill/>
    </a:ln>
  </c:spPr>
  <c:txPr>
    <a:bodyPr/>
    <a:lstStyle/>
    <a:p>
      <a:pPr>
        <a:defRPr sz="1400">
          <a:latin typeface="Arial" pitchFamily="34" charset="0"/>
          <a:cs typeface="Arial" pitchFamily="34" charset="0"/>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What are the web sites where your listings are displayed?  </a:t>
            </a:r>
            <a:endParaRPr lang="en-US" dirty="0" smtClean="0"/>
          </a:p>
          <a:p>
            <a:pPr>
              <a:defRPr/>
            </a:pPr>
            <a:r>
              <a:rPr lang="en-US" sz="1200" dirty="0" smtClean="0"/>
              <a:t>Asked of Agents and Broker Associates Only*</a:t>
            </a:r>
            <a:endParaRPr lang="en-US" sz="1200" dirty="0"/>
          </a:p>
        </c:rich>
      </c:tx>
      <c:overlay val="0"/>
    </c:title>
    <c:autoTitleDeleted val="0"/>
    <c:plotArea>
      <c:layout/>
      <c:barChart>
        <c:barDir val="bar"/>
        <c:grouping val="clustered"/>
        <c:varyColors val="0"/>
        <c:ser>
          <c:idx val="0"/>
          <c:order val="0"/>
          <c:tx>
            <c:strRef>
              <c:f>'Q31 Listings Displayed'!$B$1</c:f>
              <c:strCache>
                <c:ptCount val="1"/>
                <c:pt idx="0">
                  <c:v>Frequency</c:v>
                </c:pt>
              </c:strCache>
            </c:strRef>
          </c:tx>
          <c:invertIfNegative val="0"/>
          <c:dLbls>
            <c:txPr>
              <a:bodyPr/>
              <a:lstStyle/>
              <a:p>
                <a:pPr>
                  <a:defRPr sz="1100" b="1"/>
                </a:pPr>
                <a:endParaRPr lang="en-US"/>
              </a:p>
            </c:txPr>
            <c:showLegendKey val="0"/>
            <c:showVal val="1"/>
            <c:showCatName val="0"/>
            <c:showSerName val="0"/>
            <c:showPercent val="0"/>
            <c:showBubbleSize val="0"/>
            <c:showLeaderLines val="0"/>
          </c:dLbls>
          <c:cat>
            <c:strRef>
              <c:f>'Q31 Listings Displayed'!$A$2:$A$16</c:f>
              <c:strCache>
                <c:ptCount val="15"/>
                <c:pt idx="0">
                  <c:v>REALTOR.com®</c:v>
                </c:pt>
                <c:pt idx="1">
                  <c:v>Zillow</c:v>
                </c:pt>
                <c:pt idx="2">
                  <c:v>Trulia</c:v>
                </c:pt>
                <c:pt idx="3">
                  <c:v>Broker site</c:v>
                </c:pt>
                <c:pt idx="4">
                  <c:v>My own site</c:v>
                </c:pt>
                <c:pt idx="5">
                  <c:v>IDX sites</c:v>
                </c:pt>
                <c:pt idx="6">
                  <c:v>Local Association of REALTORS® site</c:v>
                </c:pt>
                <c:pt idx="7">
                  <c:v>Craigslist</c:v>
                </c:pt>
                <c:pt idx="8">
                  <c:v>Facebook</c:v>
                </c:pt>
                <c:pt idx="9">
                  <c:v>Yahoo</c:v>
                </c:pt>
                <c:pt idx="10">
                  <c:v>Franchise (national) site</c:v>
                </c:pt>
                <c:pt idx="11">
                  <c:v>Local newspaper site</c:v>
                </c:pt>
                <c:pt idx="12">
                  <c:v>Other broker VOW sites</c:v>
                </c:pt>
                <c:pt idx="13">
                  <c:v>Magazine site</c:v>
                </c:pt>
                <c:pt idx="14">
                  <c:v>Other, specify:</c:v>
                </c:pt>
              </c:strCache>
            </c:strRef>
          </c:cat>
          <c:val>
            <c:numRef>
              <c:f>'Q31 Listings Displayed'!$B$2:$B$16</c:f>
              <c:numCache>
                <c:formatCode>0%</c:formatCode>
                <c:ptCount val="15"/>
                <c:pt idx="0">
                  <c:v>0.78</c:v>
                </c:pt>
                <c:pt idx="1">
                  <c:v>0.73</c:v>
                </c:pt>
                <c:pt idx="2">
                  <c:v>0.73</c:v>
                </c:pt>
                <c:pt idx="3">
                  <c:v>0.66</c:v>
                </c:pt>
                <c:pt idx="4">
                  <c:v>0.57</c:v>
                </c:pt>
                <c:pt idx="5">
                  <c:v>0.54</c:v>
                </c:pt>
                <c:pt idx="6">
                  <c:v>0.5</c:v>
                </c:pt>
                <c:pt idx="7">
                  <c:v>0.41</c:v>
                </c:pt>
                <c:pt idx="8">
                  <c:v>0.41</c:v>
                </c:pt>
                <c:pt idx="9">
                  <c:v>0.39</c:v>
                </c:pt>
                <c:pt idx="10">
                  <c:v>0.29</c:v>
                </c:pt>
                <c:pt idx="11">
                  <c:v>0.29</c:v>
                </c:pt>
                <c:pt idx="12">
                  <c:v>0.21</c:v>
                </c:pt>
                <c:pt idx="13">
                  <c:v>0.13</c:v>
                </c:pt>
                <c:pt idx="14">
                  <c:v>0.08</c:v>
                </c:pt>
              </c:numCache>
            </c:numRef>
          </c:val>
        </c:ser>
        <c:dLbls>
          <c:showLegendKey val="0"/>
          <c:showVal val="1"/>
          <c:showCatName val="0"/>
          <c:showSerName val="0"/>
          <c:showPercent val="0"/>
          <c:showBubbleSize val="0"/>
        </c:dLbls>
        <c:gapWidth val="150"/>
        <c:overlap val="-25"/>
        <c:axId val="2093385448"/>
        <c:axId val="2093393640"/>
      </c:barChart>
      <c:catAx>
        <c:axId val="2093385448"/>
        <c:scaling>
          <c:orientation val="maxMin"/>
        </c:scaling>
        <c:delete val="0"/>
        <c:axPos val="l"/>
        <c:majorTickMark val="none"/>
        <c:minorTickMark val="none"/>
        <c:tickLblPos val="nextTo"/>
        <c:txPr>
          <a:bodyPr/>
          <a:lstStyle/>
          <a:p>
            <a:pPr>
              <a:defRPr sz="1100" baseline="0"/>
            </a:pPr>
            <a:endParaRPr lang="en-US"/>
          </a:p>
        </c:txPr>
        <c:crossAx val="2093393640"/>
        <c:crosses val="autoZero"/>
        <c:auto val="1"/>
        <c:lblAlgn val="ctr"/>
        <c:lblOffset val="100"/>
        <c:noMultiLvlLbl val="0"/>
      </c:catAx>
      <c:valAx>
        <c:axId val="2093393640"/>
        <c:scaling>
          <c:orientation val="minMax"/>
        </c:scaling>
        <c:delete val="1"/>
        <c:axPos val="t"/>
        <c:numFmt formatCode="0%" sourceLinked="1"/>
        <c:majorTickMark val="out"/>
        <c:minorTickMark val="none"/>
        <c:tickLblPos val="nextTo"/>
        <c:crossAx val="2093385448"/>
        <c:crosses val="autoZero"/>
        <c:crossBetween val="between"/>
      </c:valAx>
    </c:plotArea>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Which of the following best represents your age?</a:t>
            </a:r>
          </a:p>
        </c:rich>
      </c:tx>
      <c:layout/>
      <c:overlay val="0"/>
    </c:title>
    <c:autoTitleDeleted val="0"/>
    <c:plotArea>
      <c:layout/>
      <c:pieChart>
        <c:varyColors val="1"/>
        <c:ser>
          <c:idx val="0"/>
          <c:order val="0"/>
          <c:dLbls>
            <c:txPr>
              <a:bodyPr/>
              <a:lstStyle/>
              <a:p>
                <a:pPr>
                  <a:defRPr sz="1200" b="1"/>
                </a:pPr>
                <a:endParaRPr lang="en-US"/>
              </a:p>
            </c:txPr>
            <c:showLegendKey val="0"/>
            <c:showVal val="0"/>
            <c:showCatName val="0"/>
            <c:showSerName val="0"/>
            <c:showPercent val="1"/>
            <c:showBubbleSize val="0"/>
            <c:showLeaderLines val="1"/>
          </c:dLbls>
          <c:cat>
            <c:strRef>
              <c:f>Profile!$A$35:$A$45</c:f>
              <c:strCache>
                <c:ptCount val="11"/>
                <c:pt idx="0">
                  <c:v>25 or younger</c:v>
                </c:pt>
                <c:pt idx="1">
                  <c:v>26-30 </c:v>
                </c:pt>
                <c:pt idx="2">
                  <c:v>31-35 </c:v>
                </c:pt>
                <c:pt idx="3">
                  <c:v>36-40</c:v>
                </c:pt>
                <c:pt idx="4">
                  <c:v>41-45</c:v>
                </c:pt>
                <c:pt idx="5">
                  <c:v>46-50</c:v>
                </c:pt>
                <c:pt idx="6">
                  <c:v>51-55</c:v>
                </c:pt>
                <c:pt idx="7">
                  <c:v>56-60</c:v>
                </c:pt>
                <c:pt idx="8">
                  <c:v>61-65</c:v>
                </c:pt>
                <c:pt idx="9">
                  <c:v>66-70</c:v>
                </c:pt>
                <c:pt idx="10">
                  <c:v>71+</c:v>
                </c:pt>
              </c:strCache>
            </c:strRef>
          </c:cat>
          <c:val>
            <c:numRef>
              <c:f>Profile!$B$35:$B$45</c:f>
              <c:numCache>
                <c:formatCode>0%</c:formatCode>
                <c:ptCount val="11"/>
                <c:pt idx="0">
                  <c:v>0.01</c:v>
                </c:pt>
                <c:pt idx="1">
                  <c:v>0.02</c:v>
                </c:pt>
                <c:pt idx="2">
                  <c:v>0.04</c:v>
                </c:pt>
                <c:pt idx="3">
                  <c:v>0.04</c:v>
                </c:pt>
                <c:pt idx="4">
                  <c:v>0.09</c:v>
                </c:pt>
                <c:pt idx="5">
                  <c:v>0.11</c:v>
                </c:pt>
                <c:pt idx="6">
                  <c:v>0.16</c:v>
                </c:pt>
                <c:pt idx="7">
                  <c:v>0.19</c:v>
                </c:pt>
                <c:pt idx="8">
                  <c:v>0.15</c:v>
                </c:pt>
                <c:pt idx="9">
                  <c:v>0.1</c:v>
                </c:pt>
                <c:pt idx="10">
                  <c:v>0.07</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sz="11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How much do you spend annually on your web site?</a:t>
            </a:r>
          </a:p>
        </c:rich>
      </c:tx>
      <c:overlay val="0"/>
    </c:title>
    <c:autoTitleDeleted val="0"/>
    <c:plotArea>
      <c:layout>
        <c:manualLayout>
          <c:layoutTarget val="inner"/>
          <c:xMode val="edge"/>
          <c:yMode val="edge"/>
          <c:x val="0.00771604938271605"/>
          <c:y val="0.10126607489312"/>
          <c:w val="0.966049382716049"/>
          <c:h val="0.70000629546326"/>
        </c:manualLayout>
      </c:layout>
      <c:barChart>
        <c:barDir val="col"/>
        <c:grouping val="clustered"/>
        <c:varyColors val="0"/>
        <c:ser>
          <c:idx val="0"/>
          <c:order val="0"/>
          <c:tx>
            <c:strRef>
              <c:f>'Q34 Website Annual Spend'!$C$15</c:f>
              <c:strCache>
                <c:ptCount val="1"/>
                <c:pt idx="0">
                  <c:v>Brokers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'Q34 Website Annual Spend'!$B$16:$B$22</c:f>
              <c:strCache>
                <c:ptCount val="7"/>
                <c:pt idx="0">
                  <c:v>$0-$100</c:v>
                </c:pt>
                <c:pt idx="1">
                  <c:v>$101-$500</c:v>
                </c:pt>
                <c:pt idx="2">
                  <c:v>$501-$1,000</c:v>
                </c:pt>
                <c:pt idx="3">
                  <c:v>$1,001-$2,000</c:v>
                </c:pt>
                <c:pt idx="4">
                  <c:v>$2,001-$5,000</c:v>
                </c:pt>
                <c:pt idx="5">
                  <c:v>$5,001+</c:v>
                </c:pt>
                <c:pt idx="6">
                  <c:v>Don’t know/Not sure</c:v>
                </c:pt>
              </c:strCache>
            </c:strRef>
          </c:cat>
          <c:val>
            <c:numRef>
              <c:f>'Q34 Website Annual Spend'!$C$16:$C$22</c:f>
              <c:numCache>
                <c:formatCode>0%</c:formatCode>
                <c:ptCount val="7"/>
                <c:pt idx="0">
                  <c:v>0.119</c:v>
                </c:pt>
                <c:pt idx="1">
                  <c:v>0.287</c:v>
                </c:pt>
                <c:pt idx="2">
                  <c:v>0.231</c:v>
                </c:pt>
                <c:pt idx="3">
                  <c:v>0.182</c:v>
                </c:pt>
                <c:pt idx="4">
                  <c:v>0.077</c:v>
                </c:pt>
                <c:pt idx="5">
                  <c:v>0.063</c:v>
                </c:pt>
                <c:pt idx="6">
                  <c:v>0.042</c:v>
                </c:pt>
              </c:numCache>
            </c:numRef>
          </c:val>
        </c:ser>
        <c:ser>
          <c:idx val="1"/>
          <c:order val="1"/>
          <c:tx>
            <c:strRef>
              <c:f>'Q34 Website Annual Spend'!$D$15</c:f>
              <c:strCache>
                <c:ptCount val="1"/>
                <c:pt idx="0">
                  <c:v>Agents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'Q34 Website Annual Spend'!$B$16:$B$22</c:f>
              <c:strCache>
                <c:ptCount val="7"/>
                <c:pt idx="0">
                  <c:v>$0-$100</c:v>
                </c:pt>
                <c:pt idx="1">
                  <c:v>$101-$500</c:v>
                </c:pt>
                <c:pt idx="2">
                  <c:v>$501-$1,000</c:v>
                </c:pt>
                <c:pt idx="3">
                  <c:v>$1,001-$2,000</c:v>
                </c:pt>
                <c:pt idx="4">
                  <c:v>$2,001-$5,000</c:v>
                </c:pt>
                <c:pt idx="5">
                  <c:v>$5,001+</c:v>
                </c:pt>
                <c:pt idx="6">
                  <c:v>Don’t know/Not sure</c:v>
                </c:pt>
              </c:strCache>
            </c:strRef>
          </c:cat>
          <c:val>
            <c:numRef>
              <c:f>'Q34 Website Annual Spend'!$D$16:$D$22</c:f>
              <c:numCache>
                <c:formatCode>0%</c:formatCode>
                <c:ptCount val="7"/>
                <c:pt idx="0">
                  <c:v>0.3</c:v>
                </c:pt>
                <c:pt idx="1">
                  <c:v>0.328</c:v>
                </c:pt>
                <c:pt idx="2">
                  <c:v>0.164</c:v>
                </c:pt>
                <c:pt idx="3">
                  <c:v>0.108</c:v>
                </c:pt>
                <c:pt idx="4">
                  <c:v>0.031</c:v>
                </c:pt>
                <c:pt idx="5">
                  <c:v>0.016</c:v>
                </c:pt>
                <c:pt idx="6">
                  <c:v>0.054</c:v>
                </c:pt>
              </c:numCache>
            </c:numRef>
          </c:val>
        </c:ser>
        <c:dLbls>
          <c:showLegendKey val="0"/>
          <c:showVal val="1"/>
          <c:showCatName val="0"/>
          <c:showSerName val="0"/>
          <c:showPercent val="0"/>
          <c:showBubbleSize val="0"/>
        </c:dLbls>
        <c:gapWidth val="150"/>
        <c:overlap val="-25"/>
        <c:axId val="2093457368"/>
        <c:axId val="2093460376"/>
      </c:barChart>
      <c:catAx>
        <c:axId val="2093457368"/>
        <c:scaling>
          <c:orientation val="minMax"/>
        </c:scaling>
        <c:delete val="0"/>
        <c:axPos val="b"/>
        <c:majorTickMark val="none"/>
        <c:minorTickMark val="none"/>
        <c:tickLblPos val="nextTo"/>
        <c:txPr>
          <a:bodyPr/>
          <a:lstStyle/>
          <a:p>
            <a:pPr>
              <a:defRPr sz="1300"/>
            </a:pPr>
            <a:endParaRPr lang="en-US"/>
          </a:p>
        </c:txPr>
        <c:crossAx val="2093460376"/>
        <c:crosses val="autoZero"/>
        <c:auto val="1"/>
        <c:lblAlgn val="ctr"/>
        <c:lblOffset val="100"/>
        <c:noMultiLvlLbl val="0"/>
      </c:catAx>
      <c:valAx>
        <c:axId val="2093460376"/>
        <c:scaling>
          <c:orientation val="minMax"/>
        </c:scaling>
        <c:delete val="1"/>
        <c:axPos val="l"/>
        <c:numFmt formatCode="0%" sourceLinked="1"/>
        <c:majorTickMark val="out"/>
        <c:minorTickMark val="none"/>
        <c:tickLblPos val="nextTo"/>
        <c:crossAx val="2093457368"/>
        <c:crosses val="autoZero"/>
        <c:crossBetween val="between"/>
      </c:valAx>
    </c:plotArea>
    <c:legend>
      <c:legendPos val="t"/>
      <c:overlay val="0"/>
    </c:legend>
    <c:plotVisOnly val="1"/>
    <c:dispBlanksAs val="gap"/>
    <c:showDLblsOverMax val="0"/>
  </c:chart>
  <c:spPr>
    <a:ln>
      <a:noFill/>
    </a:ln>
  </c:spPr>
  <c:txPr>
    <a:bodyPr/>
    <a:lstStyle/>
    <a:p>
      <a:pPr>
        <a:defRPr sz="1200">
          <a:latin typeface="Arial" pitchFamily="34" charset="0"/>
          <a:cs typeface="Arial" pitchFamily="34" charset="0"/>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How much time is invested on your website on a monthly basis?</a:t>
            </a:r>
          </a:p>
        </c:rich>
      </c:tx>
      <c:overlay val="0"/>
    </c:title>
    <c:autoTitleDeleted val="0"/>
    <c:plotArea>
      <c:layout/>
      <c:barChart>
        <c:barDir val="bar"/>
        <c:grouping val="clustered"/>
        <c:varyColors val="0"/>
        <c:ser>
          <c:idx val="0"/>
          <c:order val="0"/>
          <c:tx>
            <c:strRef>
              <c:f>'Q35 Time Invested Site'!$B$1</c:f>
              <c:strCache>
                <c:ptCount val="1"/>
                <c:pt idx="0">
                  <c:v>Frequency</c:v>
                </c:pt>
              </c:strCache>
            </c:strRef>
          </c:tx>
          <c:invertIfNegative val="0"/>
          <c:dLbls>
            <c:txPr>
              <a:bodyPr/>
              <a:lstStyle/>
              <a:p>
                <a:pPr>
                  <a:defRPr sz="1200" b="1"/>
                </a:pPr>
                <a:endParaRPr lang="en-US"/>
              </a:p>
            </c:txPr>
            <c:showLegendKey val="0"/>
            <c:showVal val="1"/>
            <c:showCatName val="0"/>
            <c:showSerName val="0"/>
            <c:showPercent val="0"/>
            <c:showBubbleSize val="0"/>
            <c:showLeaderLines val="0"/>
          </c:dLbls>
          <c:cat>
            <c:strRef>
              <c:f>'Q35 Time Invested Site'!$A$2:$A$8</c:f>
              <c:strCache>
                <c:ptCount val="7"/>
                <c:pt idx="0">
                  <c:v>Up to 5 hours</c:v>
                </c:pt>
                <c:pt idx="1">
                  <c:v>6-15 hours</c:v>
                </c:pt>
                <c:pt idx="2">
                  <c:v>16-25 hours</c:v>
                </c:pt>
                <c:pt idx="3">
                  <c:v>26-35 hours</c:v>
                </c:pt>
                <c:pt idx="4">
                  <c:v>36-45 hours</c:v>
                </c:pt>
                <c:pt idx="5">
                  <c:v>More than 45 hours</c:v>
                </c:pt>
                <c:pt idx="6">
                  <c:v>Not sure</c:v>
                </c:pt>
              </c:strCache>
            </c:strRef>
          </c:cat>
          <c:val>
            <c:numRef>
              <c:f>'Q35 Time Invested Site'!$B$2:$B$8</c:f>
              <c:numCache>
                <c:formatCode>0%</c:formatCode>
                <c:ptCount val="7"/>
                <c:pt idx="0">
                  <c:v>0.52</c:v>
                </c:pt>
                <c:pt idx="1">
                  <c:v>0.22</c:v>
                </c:pt>
                <c:pt idx="2">
                  <c:v>0.07</c:v>
                </c:pt>
                <c:pt idx="3">
                  <c:v>0.03</c:v>
                </c:pt>
                <c:pt idx="4">
                  <c:v>0.01</c:v>
                </c:pt>
                <c:pt idx="5">
                  <c:v>0.02</c:v>
                </c:pt>
                <c:pt idx="6">
                  <c:v>0.13</c:v>
                </c:pt>
              </c:numCache>
            </c:numRef>
          </c:val>
        </c:ser>
        <c:dLbls>
          <c:showLegendKey val="0"/>
          <c:showVal val="0"/>
          <c:showCatName val="0"/>
          <c:showSerName val="0"/>
          <c:showPercent val="0"/>
          <c:showBubbleSize val="0"/>
        </c:dLbls>
        <c:gapWidth val="150"/>
        <c:axId val="2092769944"/>
        <c:axId val="2092772952"/>
      </c:barChart>
      <c:catAx>
        <c:axId val="2092769944"/>
        <c:scaling>
          <c:orientation val="maxMin"/>
        </c:scaling>
        <c:delete val="0"/>
        <c:axPos val="l"/>
        <c:majorTickMark val="out"/>
        <c:minorTickMark val="none"/>
        <c:tickLblPos val="nextTo"/>
        <c:txPr>
          <a:bodyPr/>
          <a:lstStyle/>
          <a:p>
            <a:pPr>
              <a:defRPr sz="1200" baseline="0"/>
            </a:pPr>
            <a:endParaRPr lang="en-US"/>
          </a:p>
        </c:txPr>
        <c:crossAx val="2092772952"/>
        <c:crosses val="autoZero"/>
        <c:auto val="1"/>
        <c:lblAlgn val="ctr"/>
        <c:lblOffset val="100"/>
        <c:noMultiLvlLbl val="0"/>
      </c:catAx>
      <c:valAx>
        <c:axId val="2092772952"/>
        <c:scaling>
          <c:orientation val="minMax"/>
        </c:scaling>
        <c:delete val="0"/>
        <c:axPos val="t"/>
        <c:numFmt formatCode="0%" sourceLinked="1"/>
        <c:majorTickMark val="out"/>
        <c:minorTickMark val="none"/>
        <c:tickLblPos val="nextTo"/>
        <c:crossAx val="2092769944"/>
        <c:crosses val="autoZero"/>
        <c:crossBetween val="between"/>
      </c:valAx>
    </c:plotArea>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In general, what kind of return on investment do you receive from your website?</a:t>
            </a:r>
          </a:p>
        </c:rich>
      </c:tx>
      <c:overlay val="0"/>
    </c:title>
    <c:autoTitleDeleted val="0"/>
    <c:plotArea>
      <c:layout/>
      <c:barChart>
        <c:barDir val="col"/>
        <c:grouping val="clustered"/>
        <c:varyColors val="0"/>
        <c:ser>
          <c:idx val="0"/>
          <c:order val="0"/>
          <c:tx>
            <c:strRef>
              <c:f>'Q36 ROI Website'!$C$3</c:f>
              <c:strCache>
                <c:ptCount val="1"/>
                <c:pt idx="0">
                  <c:v>Brokers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'Q36 ROI Website'!$B$4:$B$9</c:f>
              <c:strCache>
                <c:ptCount val="6"/>
                <c:pt idx="0">
                  <c:v>Excellent</c:v>
                </c:pt>
                <c:pt idx="1">
                  <c:v>Good</c:v>
                </c:pt>
                <c:pt idx="2">
                  <c:v>Fair</c:v>
                </c:pt>
                <c:pt idx="3">
                  <c:v>Not good enough</c:v>
                </c:pt>
                <c:pt idx="4">
                  <c:v>Poor</c:v>
                </c:pt>
                <c:pt idx="5">
                  <c:v>Not Sure</c:v>
                </c:pt>
              </c:strCache>
            </c:strRef>
          </c:cat>
          <c:val>
            <c:numRef>
              <c:f>'Q36 ROI Website'!$C$4:$C$9</c:f>
              <c:numCache>
                <c:formatCode>0%</c:formatCode>
                <c:ptCount val="6"/>
                <c:pt idx="0">
                  <c:v>0.196</c:v>
                </c:pt>
                <c:pt idx="1">
                  <c:v>0.238</c:v>
                </c:pt>
                <c:pt idx="2">
                  <c:v>0.196</c:v>
                </c:pt>
                <c:pt idx="3">
                  <c:v>0.238</c:v>
                </c:pt>
                <c:pt idx="4">
                  <c:v>0.07</c:v>
                </c:pt>
                <c:pt idx="5">
                  <c:v>0.063</c:v>
                </c:pt>
              </c:numCache>
            </c:numRef>
          </c:val>
        </c:ser>
        <c:ser>
          <c:idx val="1"/>
          <c:order val="1"/>
          <c:tx>
            <c:strRef>
              <c:f>'Q36 ROI Website'!$D$3</c:f>
              <c:strCache>
                <c:ptCount val="1"/>
                <c:pt idx="0">
                  <c:v>Agents</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strRef>
              <c:f>'Q36 ROI Website'!$B$4:$B$9</c:f>
              <c:strCache>
                <c:ptCount val="6"/>
                <c:pt idx="0">
                  <c:v>Excellent</c:v>
                </c:pt>
                <c:pt idx="1">
                  <c:v>Good</c:v>
                </c:pt>
                <c:pt idx="2">
                  <c:v>Fair</c:v>
                </c:pt>
                <c:pt idx="3">
                  <c:v>Not good enough</c:v>
                </c:pt>
                <c:pt idx="4">
                  <c:v>Poor</c:v>
                </c:pt>
                <c:pt idx="5">
                  <c:v>Not Sure</c:v>
                </c:pt>
              </c:strCache>
            </c:strRef>
          </c:cat>
          <c:val>
            <c:numRef>
              <c:f>'Q36 ROI Website'!$D$4:$D$9</c:f>
              <c:numCache>
                <c:formatCode>0%</c:formatCode>
                <c:ptCount val="6"/>
                <c:pt idx="0">
                  <c:v>0.109</c:v>
                </c:pt>
                <c:pt idx="1">
                  <c:v>0.214</c:v>
                </c:pt>
                <c:pt idx="2">
                  <c:v>0.242</c:v>
                </c:pt>
                <c:pt idx="3">
                  <c:v>0.229</c:v>
                </c:pt>
                <c:pt idx="4">
                  <c:v>0.125</c:v>
                </c:pt>
                <c:pt idx="5">
                  <c:v>0.08</c:v>
                </c:pt>
              </c:numCache>
            </c:numRef>
          </c:val>
        </c:ser>
        <c:dLbls>
          <c:showLegendKey val="0"/>
          <c:showVal val="1"/>
          <c:showCatName val="0"/>
          <c:showSerName val="0"/>
          <c:showPercent val="0"/>
          <c:showBubbleSize val="0"/>
        </c:dLbls>
        <c:gapWidth val="150"/>
        <c:overlap val="-25"/>
        <c:axId val="2093506296"/>
        <c:axId val="2093509272"/>
      </c:barChart>
      <c:catAx>
        <c:axId val="2093506296"/>
        <c:scaling>
          <c:orientation val="minMax"/>
        </c:scaling>
        <c:delete val="0"/>
        <c:axPos val="b"/>
        <c:majorTickMark val="none"/>
        <c:minorTickMark val="none"/>
        <c:tickLblPos val="nextTo"/>
        <c:crossAx val="2093509272"/>
        <c:crosses val="autoZero"/>
        <c:auto val="1"/>
        <c:lblAlgn val="ctr"/>
        <c:lblOffset val="100"/>
        <c:noMultiLvlLbl val="0"/>
      </c:catAx>
      <c:valAx>
        <c:axId val="2093509272"/>
        <c:scaling>
          <c:orientation val="minMax"/>
        </c:scaling>
        <c:delete val="1"/>
        <c:axPos val="l"/>
        <c:numFmt formatCode="0%" sourceLinked="1"/>
        <c:majorTickMark val="out"/>
        <c:minorTickMark val="none"/>
        <c:tickLblPos val="nextTo"/>
        <c:crossAx val="2093506296"/>
        <c:crosses val="autoZero"/>
        <c:crossBetween val="between"/>
      </c:valAx>
    </c:plotArea>
    <c:legend>
      <c:legendPos val="t"/>
      <c:overlay val="0"/>
    </c:legend>
    <c:plotVisOnly val="1"/>
    <c:dispBlanksAs val="gap"/>
    <c:showDLblsOverMax val="0"/>
  </c:chart>
  <c:spPr>
    <a:ln>
      <a:noFill/>
    </a:ln>
  </c:spPr>
  <c:txPr>
    <a:bodyPr/>
    <a:lstStyle/>
    <a:p>
      <a:pPr>
        <a:defRPr sz="1100">
          <a:latin typeface="Arial" pitchFamily="34" charset="0"/>
          <a:cs typeface="Arial" pitchFamily="34" charset="0"/>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About Your Website</a:t>
            </a:r>
          </a:p>
          <a:p>
            <a:pPr>
              <a:defRPr/>
            </a:pPr>
            <a:r>
              <a:rPr lang="en-US"/>
              <a:t>(Percentages are "yes" responses to each question)</a:t>
            </a:r>
          </a:p>
        </c:rich>
      </c:tx>
      <c:overlay val="0"/>
    </c:title>
    <c:autoTitleDeleted val="0"/>
    <c:plotArea>
      <c:layout/>
      <c:barChart>
        <c:barDir val="col"/>
        <c:grouping val="clustered"/>
        <c:varyColors val="0"/>
        <c:ser>
          <c:idx val="0"/>
          <c:order val="0"/>
          <c:tx>
            <c:strRef>
              <c:f>'Q37 Website'!$D$20</c:f>
              <c:strCache>
                <c:ptCount val="1"/>
                <c:pt idx="0">
                  <c:v>Brokers 2012</c:v>
                </c:pt>
              </c:strCache>
            </c:strRef>
          </c:tx>
          <c:invertIfNegative val="0"/>
          <c:cat>
            <c:strRef>
              <c:f>'Q37 Website'!$C$21:$C$23</c:f>
              <c:strCache>
                <c:ptCount val="3"/>
                <c:pt idx="0">
                  <c:v>Do consumers have to register to access listing information on your web site?  </c:v>
                </c:pt>
                <c:pt idx="1">
                  <c:v>Do you have listing search capabilities on your web site?   </c:v>
                </c:pt>
                <c:pt idx="2">
                  <c:v>Are you satisfied with the amount of web leads you receive?   </c:v>
                </c:pt>
              </c:strCache>
            </c:strRef>
          </c:cat>
          <c:val>
            <c:numRef>
              <c:f>'Q37 Website'!$D$21:$D$23</c:f>
              <c:numCache>
                <c:formatCode>0%</c:formatCode>
                <c:ptCount val="3"/>
                <c:pt idx="0">
                  <c:v>0.2</c:v>
                </c:pt>
                <c:pt idx="1">
                  <c:v>0.8</c:v>
                </c:pt>
                <c:pt idx="2">
                  <c:v>0.32</c:v>
                </c:pt>
              </c:numCache>
            </c:numRef>
          </c:val>
        </c:ser>
        <c:ser>
          <c:idx val="1"/>
          <c:order val="1"/>
          <c:tx>
            <c:strRef>
              <c:f>'Q37 Website'!$E$20</c:f>
              <c:strCache>
                <c:ptCount val="1"/>
                <c:pt idx="0">
                  <c:v>Brokers 2011</c:v>
                </c:pt>
              </c:strCache>
            </c:strRef>
          </c:tx>
          <c:invertIfNegative val="0"/>
          <c:cat>
            <c:strRef>
              <c:f>'Q37 Website'!$C$21:$C$23</c:f>
              <c:strCache>
                <c:ptCount val="3"/>
                <c:pt idx="0">
                  <c:v>Do consumers have to register to access listing information on your web site?  </c:v>
                </c:pt>
                <c:pt idx="1">
                  <c:v>Do you have listing search capabilities on your web site?   </c:v>
                </c:pt>
                <c:pt idx="2">
                  <c:v>Are you satisfied with the amount of web leads you receive?   </c:v>
                </c:pt>
              </c:strCache>
            </c:strRef>
          </c:cat>
          <c:val>
            <c:numRef>
              <c:f>'Q37 Website'!$E$21:$E$23</c:f>
              <c:numCache>
                <c:formatCode>0%</c:formatCode>
                <c:ptCount val="3"/>
                <c:pt idx="0">
                  <c:v>0.26</c:v>
                </c:pt>
                <c:pt idx="1">
                  <c:v>0.85</c:v>
                </c:pt>
                <c:pt idx="2">
                  <c:v>0.33</c:v>
                </c:pt>
              </c:numCache>
            </c:numRef>
          </c:val>
        </c:ser>
        <c:ser>
          <c:idx val="2"/>
          <c:order val="2"/>
          <c:tx>
            <c:strRef>
              <c:f>'Q37 Website'!$F$20</c:f>
              <c:strCache>
                <c:ptCount val="1"/>
                <c:pt idx="0">
                  <c:v>Agents 2012</c:v>
                </c:pt>
              </c:strCache>
            </c:strRef>
          </c:tx>
          <c:invertIfNegative val="0"/>
          <c:cat>
            <c:strRef>
              <c:f>'Q37 Website'!$C$21:$C$23</c:f>
              <c:strCache>
                <c:ptCount val="3"/>
                <c:pt idx="0">
                  <c:v>Do consumers have to register to access listing information on your web site?  </c:v>
                </c:pt>
                <c:pt idx="1">
                  <c:v>Do you have listing search capabilities on your web site?   </c:v>
                </c:pt>
                <c:pt idx="2">
                  <c:v>Are you satisfied with the amount of web leads you receive?   </c:v>
                </c:pt>
              </c:strCache>
            </c:strRef>
          </c:cat>
          <c:val>
            <c:numRef>
              <c:f>'Q37 Website'!$F$21:$F$23</c:f>
              <c:numCache>
                <c:formatCode>0%</c:formatCode>
                <c:ptCount val="3"/>
                <c:pt idx="0">
                  <c:v>0.38</c:v>
                </c:pt>
                <c:pt idx="1">
                  <c:v>0.91</c:v>
                </c:pt>
                <c:pt idx="2">
                  <c:v>0.26</c:v>
                </c:pt>
              </c:numCache>
            </c:numRef>
          </c:val>
        </c:ser>
        <c:ser>
          <c:idx val="3"/>
          <c:order val="3"/>
          <c:tx>
            <c:strRef>
              <c:f>'Q37 Website'!$G$20</c:f>
              <c:strCache>
                <c:ptCount val="1"/>
                <c:pt idx="0">
                  <c:v>Agents 2011</c:v>
                </c:pt>
              </c:strCache>
            </c:strRef>
          </c:tx>
          <c:invertIfNegative val="0"/>
          <c:cat>
            <c:strRef>
              <c:f>'Q37 Website'!$C$21:$C$23</c:f>
              <c:strCache>
                <c:ptCount val="3"/>
                <c:pt idx="0">
                  <c:v>Do consumers have to register to access listing information on your web site?  </c:v>
                </c:pt>
                <c:pt idx="1">
                  <c:v>Do you have listing search capabilities on your web site?   </c:v>
                </c:pt>
                <c:pt idx="2">
                  <c:v>Are you satisfied with the amount of web leads you receive?   </c:v>
                </c:pt>
              </c:strCache>
            </c:strRef>
          </c:cat>
          <c:val>
            <c:numRef>
              <c:f>'Q37 Website'!$G$21:$G$23</c:f>
              <c:numCache>
                <c:formatCode>0%</c:formatCode>
                <c:ptCount val="3"/>
                <c:pt idx="0">
                  <c:v>0.28</c:v>
                </c:pt>
                <c:pt idx="1">
                  <c:v>0.83</c:v>
                </c:pt>
                <c:pt idx="2">
                  <c:v>0.28</c:v>
                </c:pt>
              </c:numCache>
            </c:numRef>
          </c:val>
        </c:ser>
        <c:dLbls>
          <c:showLegendKey val="0"/>
          <c:showVal val="1"/>
          <c:showCatName val="0"/>
          <c:showSerName val="0"/>
          <c:showPercent val="0"/>
          <c:showBubbleSize val="0"/>
        </c:dLbls>
        <c:gapWidth val="150"/>
        <c:overlap val="-25"/>
        <c:axId val="2093581384"/>
        <c:axId val="2093584392"/>
      </c:barChart>
      <c:catAx>
        <c:axId val="2093581384"/>
        <c:scaling>
          <c:orientation val="minMax"/>
        </c:scaling>
        <c:delete val="0"/>
        <c:axPos val="b"/>
        <c:majorTickMark val="none"/>
        <c:minorTickMark val="none"/>
        <c:tickLblPos val="nextTo"/>
        <c:txPr>
          <a:bodyPr/>
          <a:lstStyle/>
          <a:p>
            <a:pPr>
              <a:defRPr b="0"/>
            </a:pPr>
            <a:endParaRPr lang="en-US"/>
          </a:p>
        </c:txPr>
        <c:crossAx val="2093584392"/>
        <c:crosses val="autoZero"/>
        <c:auto val="1"/>
        <c:lblAlgn val="ctr"/>
        <c:lblOffset val="100"/>
        <c:noMultiLvlLbl val="0"/>
      </c:catAx>
      <c:valAx>
        <c:axId val="2093584392"/>
        <c:scaling>
          <c:orientation val="minMax"/>
        </c:scaling>
        <c:delete val="1"/>
        <c:axPos val="l"/>
        <c:numFmt formatCode="0%" sourceLinked="1"/>
        <c:majorTickMark val="none"/>
        <c:minorTickMark val="none"/>
        <c:tickLblPos val="nextTo"/>
        <c:crossAx val="2093581384"/>
        <c:crosses val="autoZero"/>
        <c:crossBetween val="between"/>
      </c:valAx>
    </c:plotArea>
    <c:legend>
      <c:legendPos val="t"/>
      <c:overlay val="0"/>
      <c:txPr>
        <a:bodyPr/>
        <a:lstStyle/>
        <a:p>
          <a:pPr>
            <a:defRPr b="0"/>
          </a:pPr>
          <a:endParaRPr lang="en-US"/>
        </a:p>
      </c:txPr>
    </c:legend>
    <c:plotVisOnly val="1"/>
    <c:dispBlanksAs val="gap"/>
    <c:showDLblsOverMax val="0"/>
  </c:chart>
  <c:spPr>
    <a:ln>
      <a:noFill/>
    </a:ln>
  </c:spPr>
  <c:txPr>
    <a:bodyPr/>
    <a:lstStyle/>
    <a:p>
      <a:pPr>
        <a:defRPr sz="1400" b="1">
          <a:latin typeface="Arial" pitchFamily="34" charset="0"/>
          <a:cs typeface="Arial"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How long have you been in the real estate business (in any capacity)?</a:t>
            </a:r>
          </a:p>
        </c:rich>
      </c:tx>
      <c:layout/>
      <c:overlay val="0"/>
    </c:title>
    <c:autoTitleDeleted val="0"/>
    <c:plotArea>
      <c:layout/>
      <c:pieChart>
        <c:varyColors val="1"/>
        <c:ser>
          <c:idx val="0"/>
          <c:order val="0"/>
          <c:dLbls>
            <c:txPr>
              <a:bodyPr/>
              <a:lstStyle/>
              <a:p>
                <a:pPr>
                  <a:defRPr sz="1200" b="1"/>
                </a:pPr>
                <a:endParaRPr lang="en-US"/>
              </a:p>
            </c:txPr>
            <c:showLegendKey val="0"/>
            <c:showVal val="0"/>
            <c:showCatName val="0"/>
            <c:showSerName val="0"/>
            <c:showPercent val="1"/>
            <c:showBubbleSize val="0"/>
            <c:showLeaderLines val="1"/>
          </c:dLbls>
          <c:cat>
            <c:strRef>
              <c:f>Profile!$A$50:$A$56</c:f>
              <c:strCache>
                <c:ptCount val="7"/>
                <c:pt idx="0">
                  <c:v>Less than one year</c:v>
                </c:pt>
                <c:pt idx="1">
                  <c:v>1 to 2 years</c:v>
                </c:pt>
                <c:pt idx="2">
                  <c:v>3 to 5 years</c:v>
                </c:pt>
                <c:pt idx="3">
                  <c:v>6 to 10 years</c:v>
                </c:pt>
                <c:pt idx="4">
                  <c:v>11 to 15 years</c:v>
                </c:pt>
                <c:pt idx="5">
                  <c:v>16 to 20 years</c:v>
                </c:pt>
                <c:pt idx="6">
                  <c:v>More than 20 years</c:v>
                </c:pt>
              </c:strCache>
            </c:strRef>
          </c:cat>
          <c:val>
            <c:numRef>
              <c:f>Profile!$B$50:$B$56</c:f>
              <c:numCache>
                <c:formatCode>0%</c:formatCode>
                <c:ptCount val="7"/>
                <c:pt idx="0">
                  <c:v>0.05</c:v>
                </c:pt>
                <c:pt idx="1">
                  <c:v>0.05</c:v>
                </c:pt>
                <c:pt idx="2">
                  <c:v>0.1</c:v>
                </c:pt>
                <c:pt idx="3">
                  <c:v>0.25</c:v>
                </c:pt>
                <c:pt idx="4">
                  <c:v>0.17</c:v>
                </c:pt>
                <c:pt idx="5">
                  <c:v>0.1</c:v>
                </c:pt>
                <c:pt idx="6">
                  <c:v>0.28</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sz="11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smtClean="0"/>
              <a:t>How many transaction sides did you</a:t>
            </a:r>
            <a:r>
              <a:rPr lang="en-US" sz="1400" baseline="0" dirty="0" smtClean="0"/>
              <a:t> complete in the last 12 months?</a:t>
            </a:r>
            <a:endParaRPr lang="en-US" sz="1400" dirty="0"/>
          </a:p>
        </c:rich>
      </c:tx>
      <c:overlay val="0"/>
    </c:title>
    <c:autoTitleDeleted val="0"/>
    <c:plotArea>
      <c:layout>
        <c:manualLayout>
          <c:layoutTarget val="inner"/>
          <c:xMode val="edge"/>
          <c:yMode val="edge"/>
          <c:x val="0.186007655293088"/>
          <c:y val="0.191964129483815"/>
          <c:w val="0.534583552055993"/>
          <c:h val="0.740575553055868"/>
        </c:manualLayout>
      </c:layout>
      <c:pieChart>
        <c:varyColors val="1"/>
        <c:ser>
          <c:idx val="0"/>
          <c:order val="0"/>
          <c:tx>
            <c:strRef>
              <c:f>Profile!$B$67</c:f>
              <c:strCache>
                <c:ptCount val="1"/>
                <c:pt idx="0">
                  <c:v>Frequency</c:v>
                </c:pt>
              </c:strCache>
            </c:strRef>
          </c:tx>
          <c:dLbls>
            <c:txPr>
              <a:bodyPr/>
              <a:lstStyle/>
              <a:p>
                <a:pPr>
                  <a:defRPr sz="1200" b="1"/>
                </a:pPr>
                <a:endParaRPr lang="en-US"/>
              </a:p>
            </c:txPr>
            <c:showLegendKey val="0"/>
            <c:showVal val="0"/>
            <c:showCatName val="0"/>
            <c:showSerName val="0"/>
            <c:showPercent val="1"/>
            <c:showBubbleSize val="0"/>
            <c:showLeaderLines val="1"/>
          </c:dLbls>
          <c:cat>
            <c:strRef>
              <c:f>Profile!$A$68:$A$74</c:f>
              <c:strCache>
                <c:ptCount val="7"/>
                <c:pt idx="0">
                  <c:v>0</c:v>
                </c:pt>
                <c:pt idx="1">
                  <c:v>1 to 10</c:v>
                </c:pt>
                <c:pt idx="2">
                  <c:v>11 to 20</c:v>
                </c:pt>
                <c:pt idx="3">
                  <c:v>21 to 30</c:v>
                </c:pt>
                <c:pt idx="4">
                  <c:v>31 to 40</c:v>
                </c:pt>
                <c:pt idx="5">
                  <c:v>41 to 50</c:v>
                </c:pt>
                <c:pt idx="6">
                  <c:v>51+</c:v>
                </c:pt>
              </c:strCache>
            </c:strRef>
          </c:cat>
          <c:val>
            <c:numRef>
              <c:f>Profile!$B$68:$B$74</c:f>
              <c:numCache>
                <c:formatCode>0%</c:formatCode>
                <c:ptCount val="7"/>
                <c:pt idx="0">
                  <c:v>0.06</c:v>
                </c:pt>
                <c:pt idx="1">
                  <c:v>0.42</c:v>
                </c:pt>
                <c:pt idx="2">
                  <c:v>0.28</c:v>
                </c:pt>
                <c:pt idx="3">
                  <c:v>0.12</c:v>
                </c:pt>
                <c:pt idx="4">
                  <c:v>0.06</c:v>
                </c:pt>
                <c:pt idx="5">
                  <c:v>0.04</c:v>
                </c:pt>
                <c:pt idx="6">
                  <c:v>0.04</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73751749781277"/>
          <c:y val="0.310056867891514"/>
          <c:w val="0.170692694663167"/>
          <c:h val="0.535441819772529"/>
        </c:manualLayout>
      </c:layout>
      <c:overlay val="0"/>
      <c:txPr>
        <a:bodyPr/>
        <a:lstStyle/>
        <a:p>
          <a:pPr>
            <a:defRPr sz="1200"/>
          </a:pPr>
          <a:endParaRPr lang="en-US"/>
        </a:p>
      </c:txPr>
    </c:legend>
    <c:plotVisOnly val="1"/>
    <c:dispBlanksAs val="gap"/>
    <c:showDLblsOverMax val="0"/>
  </c:chart>
  <c:txPr>
    <a:bodyPr/>
    <a:lstStyle/>
    <a:p>
      <a:pPr>
        <a:defRPr>
          <a:latin typeface="Arial" pitchFamily="34" charset="0"/>
          <a:cs typeface="Arial"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How many agents are in your office?</a:t>
            </a:r>
          </a:p>
        </c:rich>
      </c:tx>
      <c:overlay val="0"/>
    </c:title>
    <c:autoTitleDeleted val="0"/>
    <c:plotArea>
      <c:layout/>
      <c:pieChart>
        <c:varyColors val="1"/>
        <c:ser>
          <c:idx val="0"/>
          <c:order val="0"/>
          <c:tx>
            <c:strRef>
              <c:f>Profile!$B$85</c:f>
              <c:strCache>
                <c:ptCount val="1"/>
                <c:pt idx="0">
                  <c:v>Frequency</c:v>
                </c:pt>
              </c:strCache>
            </c:strRef>
          </c:tx>
          <c:dLbls>
            <c:txPr>
              <a:bodyPr/>
              <a:lstStyle/>
              <a:p>
                <a:pPr>
                  <a:defRPr sz="1200" b="1"/>
                </a:pPr>
                <a:endParaRPr lang="en-US"/>
              </a:p>
            </c:txPr>
            <c:showLegendKey val="0"/>
            <c:showVal val="0"/>
            <c:showCatName val="0"/>
            <c:showSerName val="0"/>
            <c:showPercent val="1"/>
            <c:showBubbleSize val="0"/>
            <c:showLeaderLines val="1"/>
          </c:dLbls>
          <c:cat>
            <c:strRef>
              <c:f>Profile!$A$86:$A$95</c:f>
              <c:strCache>
                <c:ptCount val="10"/>
                <c:pt idx="0">
                  <c:v>0</c:v>
                </c:pt>
                <c:pt idx="1">
                  <c:v>1 to 5</c:v>
                </c:pt>
                <c:pt idx="2">
                  <c:v>6 to 10</c:v>
                </c:pt>
                <c:pt idx="3">
                  <c:v>11 to 25</c:v>
                </c:pt>
                <c:pt idx="4">
                  <c:v>26 to 50</c:v>
                </c:pt>
                <c:pt idx="5">
                  <c:v>51 to 100</c:v>
                </c:pt>
                <c:pt idx="6">
                  <c:v>101 to 250</c:v>
                </c:pt>
                <c:pt idx="7">
                  <c:v>251 to 500</c:v>
                </c:pt>
                <c:pt idx="8">
                  <c:v>501 to 1000</c:v>
                </c:pt>
                <c:pt idx="9">
                  <c:v>More than 1000</c:v>
                </c:pt>
              </c:strCache>
            </c:strRef>
          </c:cat>
          <c:val>
            <c:numRef>
              <c:f>Profile!$B$86:$B$95</c:f>
              <c:numCache>
                <c:formatCode>0%</c:formatCode>
                <c:ptCount val="10"/>
                <c:pt idx="0">
                  <c:v>0.03</c:v>
                </c:pt>
                <c:pt idx="1">
                  <c:v>0.2</c:v>
                </c:pt>
                <c:pt idx="2">
                  <c:v>0.1</c:v>
                </c:pt>
                <c:pt idx="3">
                  <c:v>0.18</c:v>
                </c:pt>
                <c:pt idx="4">
                  <c:v>0.17</c:v>
                </c:pt>
                <c:pt idx="5">
                  <c:v>0.17</c:v>
                </c:pt>
                <c:pt idx="6">
                  <c:v>0.11</c:v>
                </c:pt>
                <c:pt idx="7">
                  <c:v>0.02</c:v>
                </c:pt>
                <c:pt idx="8">
                  <c:v>0.01</c:v>
                </c:pt>
                <c:pt idx="9">
                  <c:v>0.0</c:v>
                </c:pt>
              </c:numCache>
            </c:numRef>
          </c:val>
        </c:ser>
        <c:dLbls>
          <c:showLegendKey val="0"/>
          <c:showVal val="0"/>
          <c:showCatName val="0"/>
          <c:showSerName val="0"/>
          <c:showPercent val="1"/>
          <c:showBubbleSize val="0"/>
          <c:showLeaderLines val="1"/>
        </c:dLbls>
        <c:firstSliceAng val="0"/>
      </c:pieChart>
    </c:plotArea>
    <c:legend>
      <c:legendPos val="r"/>
      <c:overlay val="0"/>
      <c:txPr>
        <a:bodyPr/>
        <a:lstStyle/>
        <a:p>
          <a:pPr>
            <a:defRPr sz="12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Which of the following best describes the firm where you work?</a:t>
            </a:r>
          </a:p>
        </c:rich>
      </c:tx>
      <c:overlay val="0"/>
    </c:title>
    <c:autoTitleDeleted val="0"/>
    <c:plotArea>
      <c:layout/>
      <c:pieChart>
        <c:varyColors val="1"/>
        <c:ser>
          <c:idx val="0"/>
          <c:order val="0"/>
          <c:tx>
            <c:strRef>
              <c:f>Profile!$B$100</c:f>
              <c:strCache>
                <c:ptCount val="1"/>
                <c:pt idx="0">
                  <c:v>Frequency</c:v>
                </c:pt>
              </c:strCache>
            </c:strRef>
          </c:tx>
          <c:dLbls>
            <c:txPr>
              <a:bodyPr/>
              <a:lstStyle/>
              <a:p>
                <a:pPr>
                  <a:defRPr sz="1200" b="1"/>
                </a:pPr>
                <a:endParaRPr lang="en-US"/>
              </a:p>
            </c:txPr>
            <c:showLegendKey val="0"/>
            <c:showVal val="0"/>
            <c:showCatName val="0"/>
            <c:showSerName val="0"/>
            <c:showPercent val="1"/>
            <c:showBubbleSize val="0"/>
            <c:showLeaderLines val="1"/>
          </c:dLbls>
          <c:cat>
            <c:strRef>
              <c:f>Profile!$A$101:$A$105</c:f>
              <c:strCache>
                <c:ptCount val="5"/>
                <c:pt idx="0">
                  <c:v>Independent, non-franchised company</c:v>
                </c:pt>
                <c:pt idx="1">
                  <c:v>Independent, franchised  company</c:v>
                </c:pt>
                <c:pt idx="2">
                  <c:v>Subsidiary of national or regional corporation, non-franchised company</c:v>
                </c:pt>
                <c:pt idx="3">
                  <c:v>Subsidiary of national or regional corporation, franchised company</c:v>
                </c:pt>
                <c:pt idx="4">
                  <c:v>Other</c:v>
                </c:pt>
              </c:strCache>
            </c:strRef>
          </c:cat>
          <c:val>
            <c:numRef>
              <c:f>Profile!$B$101:$B$105</c:f>
              <c:numCache>
                <c:formatCode>0%</c:formatCode>
                <c:ptCount val="5"/>
                <c:pt idx="0">
                  <c:v>0.49</c:v>
                </c:pt>
                <c:pt idx="1">
                  <c:v>0.32</c:v>
                </c:pt>
                <c:pt idx="2">
                  <c:v>0.05</c:v>
                </c:pt>
                <c:pt idx="3">
                  <c:v>0.13</c:v>
                </c:pt>
                <c:pt idx="4">
                  <c:v>0.01</c:v>
                </c:pt>
              </c:numCache>
            </c:numRef>
          </c:val>
        </c:ser>
        <c:dLbls>
          <c:showLegendKey val="0"/>
          <c:showVal val="0"/>
          <c:showCatName val="0"/>
          <c:showSerName val="0"/>
          <c:showPercent val="1"/>
          <c:showBubbleSize val="0"/>
          <c:showLeaderLines val="1"/>
        </c:dLbls>
        <c:firstSliceAng val="0"/>
      </c:pieChart>
    </c:plotArea>
    <c:legend>
      <c:legendPos val="r"/>
      <c:overlay val="0"/>
      <c:txPr>
        <a:bodyPr/>
        <a:lstStyle/>
        <a:p>
          <a:pPr>
            <a:defRPr sz="11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Where do you learn about technology for real estate?</a:t>
            </a:r>
          </a:p>
        </c:rich>
      </c:tx>
      <c:overlay val="0"/>
    </c:title>
    <c:autoTitleDeleted val="0"/>
    <c:plotArea>
      <c:layout/>
      <c:barChart>
        <c:barDir val="bar"/>
        <c:grouping val="clustered"/>
        <c:varyColors val="0"/>
        <c:ser>
          <c:idx val="0"/>
          <c:order val="0"/>
          <c:tx>
            <c:strRef>
              <c:f>'Q2 Learn About Tech'!$B$1</c:f>
              <c:strCache>
                <c:ptCount val="1"/>
                <c:pt idx="0">
                  <c:v>2012</c:v>
                </c:pt>
              </c:strCache>
            </c:strRef>
          </c:tx>
          <c:invertIfNegative val="0"/>
          <c:dLbls>
            <c:txPr>
              <a:bodyPr/>
              <a:lstStyle/>
              <a:p>
                <a:pPr>
                  <a:defRPr sz="1200" b="1"/>
                </a:pPr>
                <a:endParaRPr lang="en-US"/>
              </a:p>
            </c:txPr>
            <c:showLegendKey val="0"/>
            <c:showVal val="1"/>
            <c:showCatName val="0"/>
            <c:showSerName val="0"/>
            <c:showPercent val="0"/>
            <c:showBubbleSize val="0"/>
            <c:showLeaderLines val="0"/>
          </c:dLbls>
          <c:cat>
            <c:strRef>
              <c:f>'Q2 Learn About Tech'!$A$2:$A$17</c:f>
              <c:strCache>
                <c:ptCount val="16"/>
                <c:pt idx="0">
                  <c:v>Colleagues</c:v>
                </c:pt>
                <c:pt idx="1">
                  <c:v>Real estate news web sites</c:v>
                </c:pt>
                <c:pt idx="2">
                  <c:v>NAR</c:v>
                </c:pt>
                <c:pt idx="3">
                  <c:v>Friends</c:v>
                </c:pt>
                <c:pt idx="4">
                  <c:v>Broker</c:v>
                </c:pt>
                <c:pt idx="5">
                  <c:v>Real estate conferences</c:v>
                </c:pt>
                <c:pt idx="6">
                  <c:v>Local association newsletter</c:v>
                </c:pt>
                <c:pt idx="7">
                  <c:v>Magazine advertisements</c:v>
                </c:pt>
                <c:pt idx="8">
                  <c:v>Local association meeting</c:v>
                </c:pt>
                <c:pt idx="9">
                  <c:v>Real estate blogs</c:v>
                </c:pt>
                <c:pt idx="10">
                  <c:v>State association newsletter</c:v>
                </c:pt>
                <c:pt idx="11">
                  <c:v>Trade shows</c:v>
                </c:pt>
                <c:pt idx="12">
                  <c:v>Other</c:v>
                </c:pt>
                <c:pt idx="13">
                  <c:v>State association meeting</c:v>
                </c:pt>
                <c:pt idx="14">
                  <c:v>Direct mail</c:v>
                </c:pt>
                <c:pt idx="15">
                  <c:v>Don’t Know</c:v>
                </c:pt>
              </c:strCache>
            </c:strRef>
          </c:cat>
          <c:val>
            <c:numRef>
              <c:f>'Q2 Learn About Tech'!$B$2:$B$17</c:f>
              <c:numCache>
                <c:formatCode>0%</c:formatCode>
                <c:ptCount val="16"/>
                <c:pt idx="0">
                  <c:v>0.54</c:v>
                </c:pt>
                <c:pt idx="1">
                  <c:v>0.45</c:v>
                </c:pt>
                <c:pt idx="2">
                  <c:v>0.43</c:v>
                </c:pt>
                <c:pt idx="3">
                  <c:v>0.42</c:v>
                </c:pt>
                <c:pt idx="4">
                  <c:v>0.35</c:v>
                </c:pt>
                <c:pt idx="5">
                  <c:v>0.32</c:v>
                </c:pt>
                <c:pt idx="6">
                  <c:v>0.28</c:v>
                </c:pt>
                <c:pt idx="7">
                  <c:v>0.28</c:v>
                </c:pt>
                <c:pt idx="8">
                  <c:v>0.26</c:v>
                </c:pt>
                <c:pt idx="9">
                  <c:v>0.23</c:v>
                </c:pt>
                <c:pt idx="10">
                  <c:v>0.2</c:v>
                </c:pt>
                <c:pt idx="11">
                  <c:v>0.19</c:v>
                </c:pt>
                <c:pt idx="12">
                  <c:v>0.12</c:v>
                </c:pt>
                <c:pt idx="13">
                  <c:v>0.1</c:v>
                </c:pt>
                <c:pt idx="14">
                  <c:v>0.1</c:v>
                </c:pt>
                <c:pt idx="15">
                  <c:v>0.01</c:v>
                </c:pt>
              </c:numCache>
            </c:numRef>
          </c:val>
        </c:ser>
        <c:ser>
          <c:idx val="1"/>
          <c:order val="1"/>
          <c:tx>
            <c:strRef>
              <c:f>'Q2 Learn About Tech'!$C$1</c:f>
              <c:strCache>
                <c:ptCount val="1"/>
                <c:pt idx="0">
                  <c:v>2011</c:v>
                </c:pt>
              </c:strCache>
            </c:strRef>
          </c:tx>
          <c:invertIfNegative val="0"/>
          <c:dLbls>
            <c:txPr>
              <a:bodyPr/>
              <a:lstStyle/>
              <a:p>
                <a:pPr>
                  <a:defRPr sz="1200" b="1"/>
                </a:pPr>
                <a:endParaRPr lang="en-US"/>
              </a:p>
            </c:txPr>
            <c:showLegendKey val="0"/>
            <c:showVal val="1"/>
            <c:showCatName val="0"/>
            <c:showSerName val="0"/>
            <c:showPercent val="0"/>
            <c:showBubbleSize val="0"/>
            <c:showLeaderLines val="0"/>
          </c:dLbls>
          <c:cat>
            <c:strRef>
              <c:f>'Q2 Learn About Tech'!$A$2:$A$17</c:f>
              <c:strCache>
                <c:ptCount val="16"/>
                <c:pt idx="0">
                  <c:v>Colleagues</c:v>
                </c:pt>
                <c:pt idx="1">
                  <c:v>Real estate news web sites</c:v>
                </c:pt>
                <c:pt idx="2">
                  <c:v>NAR</c:v>
                </c:pt>
                <c:pt idx="3">
                  <c:v>Friends</c:v>
                </c:pt>
                <c:pt idx="4">
                  <c:v>Broker</c:v>
                </c:pt>
                <c:pt idx="5">
                  <c:v>Real estate conferences</c:v>
                </c:pt>
                <c:pt idx="6">
                  <c:v>Local association newsletter</c:v>
                </c:pt>
                <c:pt idx="7">
                  <c:v>Magazine advertisements</c:v>
                </c:pt>
                <c:pt idx="8">
                  <c:v>Local association meeting</c:v>
                </c:pt>
                <c:pt idx="9">
                  <c:v>Real estate blogs</c:v>
                </c:pt>
                <c:pt idx="10">
                  <c:v>State association newsletter</c:v>
                </c:pt>
                <c:pt idx="11">
                  <c:v>Trade shows</c:v>
                </c:pt>
                <c:pt idx="12">
                  <c:v>Other</c:v>
                </c:pt>
                <c:pt idx="13">
                  <c:v>State association meeting</c:v>
                </c:pt>
                <c:pt idx="14">
                  <c:v>Direct mail</c:v>
                </c:pt>
                <c:pt idx="15">
                  <c:v>Don’t Know</c:v>
                </c:pt>
              </c:strCache>
            </c:strRef>
          </c:cat>
          <c:val>
            <c:numRef>
              <c:f>'Q2 Learn About Tech'!$C$2:$C$17</c:f>
              <c:numCache>
                <c:formatCode>0%</c:formatCode>
                <c:ptCount val="16"/>
                <c:pt idx="0">
                  <c:v>0.62</c:v>
                </c:pt>
                <c:pt idx="1">
                  <c:v>0.55</c:v>
                </c:pt>
                <c:pt idx="2">
                  <c:v>0.47</c:v>
                </c:pt>
                <c:pt idx="3">
                  <c:v>0.42</c:v>
                </c:pt>
                <c:pt idx="4">
                  <c:v>0.4</c:v>
                </c:pt>
                <c:pt idx="5">
                  <c:v>0.32</c:v>
                </c:pt>
                <c:pt idx="6">
                  <c:v>0.36</c:v>
                </c:pt>
                <c:pt idx="7">
                  <c:v>0.33</c:v>
                </c:pt>
                <c:pt idx="8">
                  <c:v>0.26</c:v>
                </c:pt>
                <c:pt idx="9">
                  <c:v>0.31</c:v>
                </c:pt>
                <c:pt idx="10">
                  <c:v>0.29</c:v>
                </c:pt>
                <c:pt idx="11">
                  <c:v>0.19</c:v>
                </c:pt>
                <c:pt idx="12">
                  <c:v>0.14</c:v>
                </c:pt>
                <c:pt idx="13">
                  <c:v>0.09</c:v>
                </c:pt>
                <c:pt idx="14">
                  <c:v>0.11</c:v>
                </c:pt>
              </c:numCache>
            </c:numRef>
          </c:val>
        </c:ser>
        <c:dLbls>
          <c:showLegendKey val="0"/>
          <c:showVal val="1"/>
          <c:showCatName val="0"/>
          <c:showSerName val="0"/>
          <c:showPercent val="0"/>
          <c:showBubbleSize val="0"/>
        </c:dLbls>
        <c:gapWidth val="150"/>
        <c:overlap val="-25"/>
        <c:axId val="2091107256"/>
        <c:axId val="2091104232"/>
      </c:barChart>
      <c:catAx>
        <c:axId val="2091107256"/>
        <c:scaling>
          <c:orientation val="maxMin"/>
        </c:scaling>
        <c:delete val="0"/>
        <c:axPos val="l"/>
        <c:majorTickMark val="none"/>
        <c:minorTickMark val="none"/>
        <c:tickLblPos val="nextTo"/>
        <c:txPr>
          <a:bodyPr/>
          <a:lstStyle/>
          <a:p>
            <a:pPr>
              <a:defRPr sz="1100"/>
            </a:pPr>
            <a:endParaRPr lang="en-US"/>
          </a:p>
        </c:txPr>
        <c:crossAx val="2091104232"/>
        <c:crosses val="autoZero"/>
        <c:auto val="1"/>
        <c:lblAlgn val="ctr"/>
        <c:lblOffset val="100"/>
        <c:noMultiLvlLbl val="0"/>
      </c:catAx>
      <c:valAx>
        <c:axId val="2091104232"/>
        <c:scaling>
          <c:orientation val="minMax"/>
        </c:scaling>
        <c:delete val="1"/>
        <c:axPos val="t"/>
        <c:numFmt formatCode="0%" sourceLinked="1"/>
        <c:majorTickMark val="out"/>
        <c:minorTickMark val="none"/>
        <c:tickLblPos val="nextTo"/>
        <c:crossAx val="2091107256"/>
        <c:crosses val="autoZero"/>
        <c:crossBetween val="between"/>
      </c:valAx>
    </c:plotArea>
    <c:legend>
      <c:legendPos val="t"/>
      <c:overlay val="0"/>
      <c:txPr>
        <a:bodyPr/>
        <a:lstStyle/>
        <a:p>
          <a:pPr>
            <a:defRPr sz="1200"/>
          </a:pPr>
          <a:endParaRPr lang="en-US"/>
        </a:p>
      </c:txPr>
    </c:legend>
    <c:plotVisOnly val="1"/>
    <c:dispBlanksAs val="gap"/>
    <c:showDLblsOverMax val="0"/>
  </c:chart>
  <c:spPr>
    <a:ln>
      <a:noFill/>
    </a:ln>
  </c:spPr>
  <c:txPr>
    <a:bodyPr/>
    <a:lstStyle/>
    <a:p>
      <a:pPr>
        <a:defRPr>
          <a:latin typeface="Arial" pitchFamily="34" charset="0"/>
          <a:cs typeface="Arial" pitchFamily="34" charset="0"/>
        </a:defRPr>
      </a:pPr>
      <a:endParaRPr lang="en-US"/>
    </a:p>
  </c:txPr>
  <c:externalData r:id="rId1">
    <c:autoUpdate val="1"/>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What operating system do you primarily use?</a:t>
            </a:r>
          </a:p>
        </c:rich>
      </c:tx>
      <c:overlay val="0"/>
    </c:title>
    <c:autoTitleDeleted val="0"/>
    <c:plotArea>
      <c:layout/>
      <c:barChart>
        <c:barDir val="col"/>
        <c:grouping val="clustered"/>
        <c:varyColors val="0"/>
        <c:ser>
          <c:idx val="0"/>
          <c:order val="0"/>
          <c:tx>
            <c:strRef>
              <c:f>'Q5 Operating Systems'!$B$1</c:f>
              <c:strCache>
                <c:ptCount val="1"/>
                <c:pt idx="0">
                  <c:v>2012</c:v>
                </c:pt>
              </c:strCache>
            </c:strRef>
          </c:tx>
          <c:invertIfNegative val="0"/>
          <c:cat>
            <c:strRef>
              <c:f>'Q5 Operating Systems'!$A$2:$A$9</c:f>
              <c:strCache>
                <c:ptCount val="8"/>
                <c:pt idx="0">
                  <c:v>Windows 7</c:v>
                </c:pt>
                <c:pt idx="1">
                  <c:v>Windows XP </c:v>
                </c:pt>
                <c:pt idx="2">
                  <c:v>MAC OS X</c:v>
                </c:pt>
                <c:pt idx="3">
                  <c:v>Windows Vista</c:v>
                </c:pt>
                <c:pt idx="4">
                  <c:v>Other</c:v>
                </c:pt>
                <c:pt idx="5">
                  <c:v>Don’t know/not sure</c:v>
                </c:pt>
                <c:pt idx="6">
                  <c:v>Windows 2000</c:v>
                </c:pt>
                <c:pt idx="7">
                  <c:v>Linux</c:v>
                </c:pt>
              </c:strCache>
            </c:strRef>
          </c:cat>
          <c:val>
            <c:numRef>
              <c:f>'Q5 Operating Systems'!$B$2:$B$9</c:f>
              <c:numCache>
                <c:formatCode>0%</c:formatCode>
                <c:ptCount val="8"/>
                <c:pt idx="0">
                  <c:v>0.47</c:v>
                </c:pt>
                <c:pt idx="1">
                  <c:v>0.24</c:v>
                </c:pt>
                <c:pt idx="2">
                  <c:v>0.11</c:v>
                </c:pt>
                <c:pt idx="3">
                  <c:v>0.11</c:v>
                </c:pt>
                <c:pt idx="4">
                  <c:v>0.04</c:v>
                </c:pt>
                <c:pt idx="5">
                  <c:v>0.02</c:v>
                </c:pt>
                <c:pt idx="6">
                  <c:v>0.01</c:v>
                </c:pt>
                <c:pt idx="7">
                  <c:v>0.0</c:v>
                </c:pt>
              </c:numCache>
            </c:numRef>
          </c:val>
        </c:ser>
        <c:ser>
          <c:idx val="1"/>
          <c:order val="1"/>
          <c:tx>
            <c:strRef>
              <c:f>'Q5 Operating Systems'!$C$1</c:f>
              <c:strCache>
                <c:ptCount val="1"/>
                <c:pt idx="0">
                  <c:v>2011</c:v>
                </c:pt>
              </c:strCache>
            </c:strRef>
          </c:tx>
          <c:invertIfNegative val="0"/>
          <c:cat>
            <c:strRef>
              <c:f>'Q5 Operating Systems'!$A$2:$A$9</c:f>
              <c:strCache>
                <c:ptCount val="8"/>
                <c:pt idx="0">
                  <c:v>Windows 7</c:v>
                </c:pt>
                <c:pt idx="1">
                  <c:v>Windows XP </c:v>
                </c:pt>
                <c:pt idx="2">
                  <c:v>MAC OS X</c:v>
                </c:pt>
                <c:pt idx="3">
                  <c:v>Windows Vista</c:v>
                </c:pt>
                <c:pt idx="4">
                  <c:v>Other</c:v>
                </c:pt>
                <c:pt idx="5">
                  <c:v>Don’t know/not sure</c:v>
                </c:pt>
                <c:pt idx="6">
                  <c:v>Windows 2000</c:v>
                </c:pt>
                <c:pt idx="7">
                  <c:v>Linux</c:v>
                </c:pt>
              </c:strCache>
            </c:strRef>
          </c:cat>
          <c:val>
            <c:numRef>
              <c:f>'Q5 Operating Systems'!$C$2:$C$9</c:f>
              <c:numCache>
                <c:formatCode>0%</c:formatCode>
                <c:ptCount val="8"/>
                <c:pt idx="0">
                  <c:v>0.38</c:v>
                </c:pt>
                <c:pt idx="1">
                  <c:v>0.32</c:v>
                </c:pt>
                <c:pt idx="2">
                  <c:v>0.11</c:v>
                </c:pt>
                <c:pt idx="3">
                  <c:v>0.16</c:v>
                </c:pt>
                <c:pt idx="4">
                  <c:v>0.0</c:v>
                </c:pt>
                <c:pt idx="5">
                  <c:v>0.0</c:v>
                </c:pt>
                <c:pt idx="6">
                  <c:v>0.03</c:v>
                </c:pt>
                <c:pt idx="7">
                  <c:v>0.0</c:v>
                </c:pt>
              </c:numCache>
            </c:numRef>
          </c:val>
        </c:ser>
        <c:dLbls>
          <c:showLegendKey val="0"/>
          <c:showVal val="1"/>
          <c:showCatName val="0"/>
          <c:showSerName val="0"/>
          <c:showPercent val="0"/>
          <c:showBubbleSize val="0"/>
        </c:dLbls>
        <c:gapWidth val="150"/>
        <c:overlap val="-25"/>
        <c:axId val="2091015608"/>
        <c:axId val="2091012584"/>
      </c:barChart>
      <c:catAx>
        <c:axId val="2091015608"/>
        <c:scaling>
          <c:orientation val="minMax"/>
        </c:scaling>
        <c:delete val="0"/>
        <c:axPos val="b"/>
        <c:majorTickMark val="none"/>
        <c:minorTickMark val="none"/>
        <c:tickLblPos val="nextTo"/>
        <c:txPr>
          <a:bodyPr/>
          <a:lstStyle/>
          <a:p>
            <a:pPr>
              <a:defRPr sz="1400"/>
            </a:pPr>
            <a:endParaRPr lang="en-US"/>
          </a:p>
        </c:txPr>
        <c:crossAx val="2091012584"/>
        <c:crosses val="autoZero"/>
        <c:auto val="1"/>
        <c:lblAlgn val="ctr"/>
        <c:lblOffset val="100"/>
        <c:noMultiLvlLbl val="0"/>
      </c:catAx>
      <c:valAx>
        <c:axId val="2091012584"/>
        <c:scaling>
          <c:orientation val="minMax"/>
        </c:scaling>
        <c:delete val="1"/>
        <c:axPos val="l"/>
        <c:numFmt formatCode="0%" sourceLinked="1"/>
        <c:majorTickMark val="out"/>
        <c:minorTickMark val="none"/>
        <c:tickLblPos val="nextTo"/>
        <c:crossAx val="2091015608"/>
        <c:crosses val="autoZero"/>
        <c:crossBetween val="between"/>
      </c:valAx>
    </c:plotArea>
    <c:legend>
      <c:legendPos val="t"/>
      <c:overlay val="0"/>
    </c:legend>
    <c:plotVisOnly val="1"/>
    <c:dispBlanksAs val="gap"/>
    <c:showDLblsOverMax val="0"/>
  </c:chart>
  <c:spPr>
    <a:ln>
      <a:noFill/>
    </a:ln>
  </c:spPr>
  <c:txPr>
    <a:bodyPr/>
    <a:lstStyle/>
    <a:p>
      <a:pPr>
        <a:defRPr sz="1200" b="1">
          <a:latin typeface="Arial" pitchFamily="34" charset="0"/>
          <a:cs typeface="Arial" pitchFamily="34" charset="0"/>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0.11111</cdr:x>
      <cdr:y>0.05882</cdr:y>
    </cdr:from>
    <cdr:to>
      <cdr:x>0.87879</cdr:x>
      <cdr:y>0.11765</cdr:y>
    </cdr:to>
    <cdr:sp macro="" textlink="">
      <cdr:nvSpPr>
        <cdr:cNvPr id="2" name="TextBox 1"/>
        <cdr:cNvSpPr txBox="1"/>
      </cdr:nvSpPr>
      <cdr:spPr>
        <a:xfrm xmlns:a="http://schemas.openxmlformats.org/drawingml/2006/main">
          <a:off x="838200" y="304800"/>
          <a:ext cx="5791200" cy="304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i="1" dirty="0" smtClean="0">
              <a:latin typeface="Arial" pitchFamily="34" charset="0"/>
              <a:cs typeface="Arial" pitchFamily="34" charset="0"/>
            </a:rPr>
            <a:t>Question asked of Agents and Broker-Associates</a:t>
          </a:r>
          <a:endParaRPr lang="en-US" sz="1200" i="1" dirty="0">
            <a:latin typeface="Arial" pitchFamily="34" charset="0"/>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19D4E423-5C62-46F7-B5C5-6F45B94B6E1F}" type="datetimeFigureOut">
              <a:rPr lang="en-US" smtClean="0"/>
              <a:pPr/>
              <a:t>5/9/13</a:t>
            </a:fld>
            <a:endParaRPr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smtClean="0"/>
              <a:t>Click to edit Master text styles</a:t>
            </a:r>
          </a:p>
          <a:p>
            <a:pPr lvl="1"/>
            <a:r>
              <a:rPr smtClean="0"/>
              <a:t>Second level</a:t>
            </a:r>
          </a:p>
          <a:p>
            <a:pPr lvl="2"/>
            <a:r>
              <a:rPr smtClean="0"/>
              <a:t>Third level</a:t>
            </a:r>
          </a:p>
          <a:p>
            <a:pPr lvl="3"/>
            <a:r>
              <a:rPr smtClean="0"/>
              <a:t>Fourth level</a:t>
            </a:r>
          </a:p>
          <a:p>
            <a:pPr lvl="4"/>
            <a:r>
              <a:rPr smtClean="0"/>
              <a:t>Fifth level</a:t>
            </a:r>
            <a:endParaRP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ADE38B73-3EE3-4D84-B09C-ED5A2E3A2140}" type="slidenum">
              <a:rPr smtClean="0"/>
              <a:pPr/>
              <a:t>‹#›</a:t>
            </a:fld>
            <a:endParaRPr dirty="0"/>
          </a:p>
        </p:txBody>
      </p:sp>
    </p:spTree>
    <p:extLst>
      <p:ext uri="{BB962C8B-B14F-4D97-AF65-F5344CB8AC3E}">
        <p14:creationId xmlns:p14="http://schemas.microsoft.com/office/powerpoint/2010/main" val="3706838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dirty="0"/>
          </a:p>
        </p:txBody>
      </p:sp>
      <p:sp>
        <p:nvSpPr>
          <p:cNvPr id="4" name="Slide Number Placeholder 3"/>
          <p:cNvSpPr>
            <a:spLocks noGrp="1"/>
          </p:cNvSpPr>
          <p:nvPr>
            <p:ph type="sldNum" sz="quarter" idx="10"/>
          </p:nvPr>
        </p:nvSpPr>
        <p:spPr/>
        <p:txBody>
          <a:bodyPr/>
          <a:lstStyle/>
          <a:p>
            <a:fld id="{ADE38B73-3EE3-4D84-B09C-ED5A2E3A2140}" type="slidenum">
              <a:rPr smtClean="0"/>
              <a:pPr/>
              <a:t>1</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PPT_temp_A.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lstStyle>
            <a:lvl1pPr>
              <a:defRPr b="1">
                <a:latin typeface="Garamond"/>
                <a:cs typeface="Garamond"/>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100" baseline="0">
                <a:solidFill>
                  <a:srgbClr val="1854A6"/>
                </a:solidFill>
                <a:latin typeface="Garamond"/>
                <a:cs typeface="Garamond"/>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Tree>
    <p:extLst>
      <p:ext uri="{BB962C8B-B14F-4D97-AF65-F5344CB8AC3E}">
        <p14:creationId xmlns:p14="http://schemas.microsoft.com/office/powerpoint/2010/main" val="2066321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baseline="0">
                <a:solidFill>
                  <a:schemeClr val="tx1"/>
                </a:solidFill>
                <a:effectLst/>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baseline="0">
                <a:solidFill>
                  <a:schemeClr val="tx1"/>
                </a:solidFill>
                <a:latin typeface="Arial" pitchFamily="34" charset="0"/>
                <a:cs typeface="Arial" pitchFamily="34" charset="0"/>
              </a:defRPr>
            </a:lvl1pPr>
            <a:lvl2pPr>
              <a:defRPr sz="2000" baseline="0">
                <a:solidFill>
                  <a:schemeClr val="tx1"/>
                </a:solidFill>
                <a:latin typeface="Arial" pitchFamily="34" charset="0"/>
                <a:cs typeface="Arial" pitchFamily="34" charset="0"/>
              </a:defRPr>
            </a:lvl2pPr>
            <a:lvl3pPr>
              <a:defRPr sz="1800" baseline="0">
                <a:solidFill>
                  <a:schemeClr val="tx1"/>
                </a:solidFill>
                <a:latin typeface="Arial" pitchFamily="34" charset="0"/>
                <a:cs typeface="Arial" pitchFamily="34" charset="0"/>
              </a:defRPr>
            </a:lvl3pPr>
            <a:lvl4pPr>
              <a:defRPr sz="1600" baseline="0">
                <a:solidFill>
                  <a:schemeClr val="tx1"/>
                </a:solidFill>
                <a:latin typeface="Arial" pitchFamily="34" charset="0"/>
                <a:cs typeface="Arial" pitchFamily="34" charset="0"/>
              </a:defRPr>
            </a:lvl4pPr>
            <a:lvl5pPr>
              <a:defRPr sz="1400" baseline="0">
                <a:solidFill>
                  <a:schemeClr val="tx1"/>
                </a:solidFill>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baseline="0">
                <a:solidFill>
                  <a:schemeClr val="tx1"/>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baseline="0">
                <a:solidFill>
                  <a:schemeClr val="tx1"/>
                </a:solidFill>
                <a:effectLst/>
                <a:latin typeface="Arial" pitchFamily="34" charset="0"/>
                <a:cs typeface="Arial" pitchFamily="34" charset="0"/>
              </a:defRPr>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05000" y="731519"/>
            <a:ext cx="6400800" cy="3474720"/>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atin typeface="Arial" pitchFamily="34" charset="0"/>
                <a:cs typeface="Arial" pitchFamily="34" charset="0"/>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effectLst/>
                <a:latin typeface="Arial" pitchFamily="34" charset="0"/>
                <a:cs typeface="Arial" pitchFamily="34" charset="0"/>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extLst>
      <p:ext uri="{BB962C8B-B14F-4D97-AF65-F5344CB8AC3E}">
        <p14:creationId xmlns:p14="http://schemas.microsoft.com/office/powerpoint/2010/main" val="659957405"/>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effectLst/>
                <a:latin typeface="Arial" pitchFamily="34" charset="0"/>
                <a:cs typeface="Arial" pitchFamily="34" charset="0"/>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extLst>
      <p:ext uri="{BB962C8B-B14F-4D97-AF65-F5344CB8AC3E}">
        <p14:creationId xmlns:p14="http://schemas.microsoft.com/office/powerpoint/2010/main" val="2739960678"/>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effectLst/>
                <a:latin typeface="Arial" pitchFamily="34" charset="0"/>
                <a:cs typeface="Arial" pitchFamily="34" charset="0"/>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extLst>
      <p:ext uri="{BB962C8B-B14F-4D97-AF65-F5344CB8AC3E}">
        <p14:creationId xmlns:p14="http://schemas.microsoft.com/office/powerpoint/2010/main" val="3960903915"/>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5" name="Text Box 20"/>
          <p:cNvSpPr txBox="1">
            <a:spLocks noChangeArrowheads="1"/>
          </p:cNvSpPr>
          <p:nvPr/>
        </p:nvSpPr>
        <p:spPr bwMode="auto">
          <a:xfrm>
            <a:off x="4876800" y="5715000"/>
            <a:ext cx="403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en-US" dirty="0" smtClean="0">
              <a:latin typeface="Arial" pitchFamily="34" charset="0"/>
              <a:cs typeface="Arial" pitchFamily="34" charset="0"/>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7400" y="5551932"/>
            <a:ext cx="2865863" cy="783336"/>
          </a:xfrm>
          <a:prstGeom prst="rect">
            <a:avLst/>
          </a:prstGeom>
        </p:spPr>
      </p:pic>
    </p:spTree>
    <p:extLst>
      <p:ext uri="{BB962C8B-B14F-4D97-AF65-F5344CB8AC3E}">
        <p14:creationId xmlns:p14="http://schemas.microsoft.com/office/powerpoint/2010/main" val="247110996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PPT_temp_B.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lvl1pPr>
              <a:defRPr sz="3000">
                <a:solidFill>
                  <a:schemeClr val="tx1"/>
                </a:solidFill>
                <a:latin typeface="Garamond"/>
                <a:cs typeface="Garamond"/>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981200"/>
            <a:ext cx="7772400" cy="3429000"/>
          </a:xfrm>
        </p:spPr>
        <p:txBody>
          <a:bodyPr/>
          <a:lstStyle>
            <a:lvl1pPr>
              <a:defRPr sz="2100">
                <a:solidFill>
                  <a:srgbClr val="1854A6"/>
                </a:solidFill>
                <a:latin typeface="Garamond"/>
                <a:cs typeface="Garamond"/>
              </a:defRPr>
            </a:lvl1pPr>
            <a:lvl2pPr>
              <a:defRPr sz="2100">
                <a:solidFill>
                  <a:srgbClr val="1854A6"/>
                </a:solidFill>
                <a:latin typeface="Garamond"/>
                <a:cs typeface="Garamond"/>
              </a:defRPr>
            </a:lvl2pPr>
            <a:lvl3pPr>
              <a:defRPr sz="2100">
                <a:solidFill>
                  <a:srgbClr val="1854A6"/>
                </a:solidFill>
                <a:latin typeface="Garamond"/>
                <a:cs typeface="Garamond"/>
              </a:defRPr>
            </a:lvl3pPr>
            <a:lvl4pPr>
              <a:defRPr sz="2100">
                <a:solidFill>
                  <a:srgbClr val="1854A6"/>
                </a:solidFill>
                <a:latin typeface="Garamond"/>
                <a:cs typeface="Garamond"/>
              </a:defRPr>
            </a:lvl4pPr>
            <a:lvl5pPr>
              <a:defRPr sz="2100">
                <a:solidFill>
                  <a:srgbClr val="1854A6"/>
                </a:solidFill>
                <a:latin typeface="Garamond"/>
                <a:cs typeface="Garamon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7"/>
          <p:cNvSpPr>
            <a:spLocks noGrp="1"/>
          </p:cNvSpPr>
          <p:nvPr>
            <p:ph type="dt" sz="half" idx="10"/>
          </p:nvPr>
        </p:nvSpPr>
        <p:spPr>
          <a:xfrm>
            <a:off x="685800" y="6248400"/>
            <a:ext cx="533400" cy="457200"/>
          </a:xfrm>
        </p:spPr>
        <p:txBody>
          <a:bodyPr/>
          <a:lstStyle/>
          <a:p>
            <a:endParaRPr lang="en-US" dirty="0">
              <a:solidFill>
                <a:srgbClr val="000000"/>
              </a:solidFill>
            </a:endParaRPr>
          </a:p>
        </p:txBody>
      </p:sp>
    </p:spTree>
    <p:extLst>
      <p:ext uri="{BB962C8B-B14F-4D97-AF65-F5344CB8AC3E}">
        <p14:creationId xmlns:p14="http://schemas.microsoft.com/office/powerpoint/2010/main" val="2298565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753495" y="4056192"/>
            <a:ext cx="5637010" cy="882119"/>
          </a:xfrm>
        </p:spPr>
        <p:txBody>
          <a:bodyPr>
            <a:normAutofit/>
          </a:bodyPr>
          <a:lstStyle>
            <a:lvl1pPr marL="0" indent="0" algn="l">
              <a:buNone/>
              <a:defRPr sz="2200">
                <a:solidFill>
                  <a:schemeClr val="tx2"/>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n-US" dirty="0"/>
          </a:p>
        </p:txBody>
      </p:sp>
      <p:sp>
        <p:nvSpPr>
          <p:cNvPr id="6" name="Slide Number Placeholder 5"/>
          <p:cNvSpPr>
            <a:spLocks noGrp="1"/>
          </p:cNvSpPr>
          <p:nvPr>
            <p:ph type="sldNum" sz="quarter" idx="12"/>
          </p:nvPr>
        </p:nvSpPr>
        <p:spPr/>
        <p:txBody>
          <a:bodyPr/>
          <a:lstStyle/>
          <a:p>
            <a:fld id="{C00EEECC-6B18-48B7-B0B4-C9E746772545}" type="slidenum">
              <a:rPr lang="en-US" smtClean="0"/>
              <a:t>‹#›</a:t>
            </a:fld>
            <a:endParaRPr lang="en-US" dirty="0"/>
          </a:p>
        </p:txBody>
      </p:sp>
      <p:sp>
        <p:nvSpPr>
          <p:cNvPr id="2" name="Title 1"/>
          <p:cNvSpPr>
            <a:spLocks noGrp="1"/>
          </p:cNvSpPr>
          <p:nvPr>
            <p:ph type="ctrTitle"/>
          </p:nvPr>
        </p:nvSpPr>
        <p:spPr>
          <a:xfrm>
            <a:off x="1066800" y="2002144"/>
            <a:ext cx="7175351" cy="1793167"/>
          </a:xfrm>
          <a:effectLst/>
        </p:spPr>
        <p:txBody>
          <a:bodyPr>
            <a:noAutofit/>
          </a:bodyPr>
          <a:lstStyle>
            <a:lvl1pPr marL="640080" indent="-457200" algn="l">
              <a:defRPr sz="5400" baseline="0">
                <a:solidFill>
                  <a:schemeClr val="tx1"/>
                </a:solidFill>
                <a:effectLst/>
                <a:latin typeface="Arial" pitchFamily="34" charset="0"/>
                <a:cs typeface="Arial" pitchFamily="34" charset="0"/>
              </a:defRPr>
            </a:lvl1pPr>
          </a:lstStyle>
          <a:p>
            <a:r>
              <a:rPr lang="en-US" dirty="0"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10200" y="304800"/>
            <a:ext cx="3345366" cy="914400"/>
          </a:xfrm>
          <a:prstGeom prst="rect">
            <a:avLst/>
          </a:prstGeom>
        </p:spPr>
      </p:pic>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C11A98-AD17-4162-B819-50E90BC663BD}" type="slidenum">
              <a:rPr lang="en-US" smtClean="0"/>
              <a:pPr/>
              <a:t>‹#›</a:t>
            </a:fld>
            <a:endParaRPr lang="en-US" dirty="0"/>
          </a:p>
        </p:txBody>
      </p:sp>
      <p:sp>
        <p:nvSpPr>
          <p:cNvPr id="8" name="Title 7"/>
          <p:cNvSpPr>
            <a:spLocks noGrp="1"/>
          </p:cNvSpPr>
          <p:nvPr>
            <p:ph type="title"/>
          </p:nvPr>
        </p:nvSpPr>
        <p:spPr/>
        <p:txBody>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10" name="Content Placeholder 9"/>
          <p:cNvSpPr>
            <a:spLocks noGrp="1"/>
          </p:cNvSpPr>
          <p:nvPr>
            <p:ph sz="quarter" idx="13"/>
          </p:nvPr>
        </p:nvSpPr>
        <p:spPr>
          <a:xfrm>
            <a:off x="1066800" y="1447800"/>
            <a:ext cx="6400800" cy="3474720"/>
          </a:xfrm>
        </p:spPr>
        <p:txBody>
          <a:bodyPr/>
          <a:lstStyle>
            <a:lvl1pPr>
              <a:defRPr baseline="0">
                <a:solidFill>
                  <a:schemeClr val="tx1"/>
                </a:solidFill>
                <a:latin typeface="Arial" pitchFamily="34" charset="0"/>
                <a:cs typeface="Arial" pitchFamily="34" charset="0"/>
              </a:defRPr>
            </a:lvl1pPr>
            <a:lvl2pPr>
              <a:defRPr baseline="0">
                <a:solidFill>
                  <a:schemeClr val="tx1"/>
                </a:solidFill>
                <a:latin typeface="Arial" pitchFamily="34" charset="0"/>
                <a:cs typeface="Arial" pitchFamily="34" charset="0"/>
              </a:defRPr>
            </a:lvl2pPr>
            <a:lvl3pPr>
              <a:defRPr baseline="0">
                <a:solidFill>
                  <a:schemeClr val="tx1"/>
                </a:solidFill>
                <a:latin typeface="Arial" pitchFamily="34" charset="0"/>
                <a:cs typeface="Arial" pitchFamily="34" charset="0"/>
              </a:defRPr>
            </a:lvl3pPr>
            <a:lvl4pPr>
              <a:defRPr baseline="0">
                <a:solidFill>
                  <a:schemeClr val="tx1"/>
                </a:solidFill>
                <a:latin typeface="Arial" pitchFamily="34" charset="0"/>
                <a:cs typeface="Arial" pitchFamily="34" charset="0"/>
              </a:defRPr>
            </a:lvl4pPr>
            <a:lvl5pPr>
              <a:defRPr baseline="0">
                <a:solidFill>
                  <a:schemeClr val="tx1"/>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solidFill>
                  <a:schemeClr val="tx1"/>
                </a:solidFill>
                <a:effectLst/>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baseline="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
        <p:nvSpPr>
          <p:cNvPr id="8" name="Title 7"/>
          <p:cNvSpPr>
            <a:spLocks noGrp="1"/>
          </p:cNvSpPr>
          <p:nvPr>
            <p:ph type="title"/>
          </p:nvPr>
        </p:nvSpPr>
        <p:spPr/>
        <p:txBody>
          <a:bodyPr/>
          <a:lstStyle>
            <a:lvl1pPr>
              <a:defRPr>
                <a:effectLst/>
                <a:latin typeface="Arial" pitchFamily="34" charset="0"/>
                <a:cs typeface="Arial" pitchFamily="34" charset="0"/>
              </a:defRPr>
            </a:lvl1pPr>
          </a:lstStyle>
          <a:p>
            <a:r>
              <a:rPr lang="en-US" smtClean="0"/>
              <a:t>Click to edit Master title style</a:t>
            </a:r>
            <a:endParaRPr lang="en-US" dirty="0"/>
          </a:p>
        </p:txBody>
      </p:sp>
      <p:sp>
        <p:nvSpPr>
          <p:cNvPr id="9" name="Content Placeholder 8"/>
          <p:cNvSpPr>
            <a:spLocks noGrp="1"/>
          </p:cNvSpPr>
          <p:nvPr>
            <p:ph sz="quarter" idx="13"/>
          </p:nvPr>
        </p:nvSpPr>
        <p:spPr>
          <a:xfrm>
            <a:off x="1066800" y="1524000"/>
            <a:ext cx="3346704" cy="347472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8200" y="1600200"/>
            <a:ext cx="3346704" cy="347472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Arial" pitchFamily="34" charset="0"/>
                <a:ea typeface="+mj-ea"/>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438400"/>
            <a:ext cx="3346704" cy="2743200"/>
          </a:xfrm>
        </p:spPr>
        <p:txBody>
          <a:bodyPr>
            <a:normAutofit/>
          </a:bodyPr>
          <a:lstStyle>
            <a:lvl1pPr>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Arial" pitchFamily="34" charset="0"/>
                <a:ea typeface="+mj-ea"/>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9" name="Slide Number Placeholder 8"/>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
        <p:nvSpPr>
          <p:cNvPr id="10" name="Title 9"/>
          <p:cNvSpPr>
            <a:spLocks noGrp="1"/>
          </p:cNvSpPr>
          <p:nvPr>
            <p:ph type="title"/>
          </p:nvPr>
        </p:nvSpPr>
        <p:spPr/>
        <p:txBody>
          <a:bodyPr/>
          <a:lstStyle>
            <a:lvl1pPr>
              <a:defRPr>
                <a:effectLst/>
                <a:latin typeface="Arial" pitchFamily="34" charset="0"/>
                <a:cs typeface="Arial" pitchFamily="34" charset="0"/>
              </a:defRPr>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effectLst/>
                <a:latin typeface="Arial" pitchFamily="34" charset="0"/>
                <a:cs typeface="Arial" pitchFamily="34" charset="0"/>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4" name="Slide Number Placeholder 3"/>
          <p:cNvSpPr>
            <a:spLocks noGrp="1"/>
          </p:cNvSpPr>
          <p:nvPr>
            <p:ph type="sldNum" sz="quarter" idx="12"/>
          </p:nvPr>
        </p:nvSpPr>
        <p:spPr/>
        <p:txBody>
          <a:bodyPr/>
          <a:lstStyle>
            <a:lvl1pPr>
              <a:defRPr>
                <a:latin typeface="Arial" pitchFamily="34" charset="0"/>
                <a:cs typeface="Arial" pitchFamily="34" charset="0"/>
              </a:defRPr>
            </a:lvl1pPr>
          </a:lstStyle>
          <a:p>
            <a:fld id="{A5C11A98-AD17-4162-B819-50E90BC663BD}"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slideLayout" Target="../slideLayouts/slideLayout14.xml"/><Relationship Id="rId13" Type="http://schemas.openxmlformats.org/officeDocument/2006/relationships/slideLayout" Target="../slideLayouts/slideLayout15.xml"/><Relationship Id="rId14" Type="http://schemas.openxmlformats.org/officeDocument/2006/relationships/slideLayout" Target="../slideLayouts/slideLayout16.xml"/><Relationship Id="rId15"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pitchFamily="-108" charset="0"/>
                <a:ea typeface="ＭＳ Ｐゴシック" pitchFamily="-108" charset="-128"/>
                <a:cs typeface="ＭＳ Ｐゴシック" pitchFamily="-108" charset="-128"/>
              </a:defRPr>
            </a:lvl1pPr>
          </a:lstStyle>
          <a:p>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pitchFamily="-108" charset="0"/>
                <a:ea typeface="ＭＳ Ｐゴシック" pitchFamily="-108" charset="-128"/>
                <a:cs typeface="ＭＳ Ｐゴシック" pitchFamily="-108" charset="-128"/>
              </a:defRPr>
            </a:lvl1pPr>
          </a:lstStyle>
          <a:p>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Arial" pitchFamily="-108" charset="0"/>
                <a:ea typeface="ＭＳ Ｐゴシック" pitchFamily="-108" charset="-128"/>
                <a:cs typeface="ＭＳ Ｐゴシック" pitchFamily="-108" charset="-128"/>
              </a:defRPr>
            </a:lvl1pPr>
          </a:lstStyle>
          <a:p>
            <a:fld id="{A5C11A98-AD17-4162-B819-50E90BC663BD}"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82746833"/>
      </p:ext>
    </p:extLst>
  </p:cSld>
  <p:clrMap bg1="lt1" tx1="dk1" bg2="lt2" tx2="dk2" accent1="accent1" accent2="accent2" accent3="accent3" accent4="accent4" accent5="accent5" accent6="accent6" hlink="hlink" folHlink="folHlink"/>
  <p:sldLayoutIdLst>
    <p:sldLayoutId id="2147483674" r:id="rId1"/>
    <p:sldLayoutId id="2147483675" r:id="rId2"/>
  </p:sldLayoutIdLst>
  <p:timing>
    <p:tnLst>
      <p:par>
        <p:cTn xmlns:p14="http://schemas.microsoft.com/office/powerpoint/2010/mai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2pPr>
      <a:lvl3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3pPr>
      <a:lvl4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4pPr>
      <a:lvl5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5pPr>
      <a:lvl6pPr marL="4572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6pPr>
      <a:lvl7pPr marL="9144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7pPr>
      <a:lvl8pPr marL="13716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8pPr>
      <a:lvl9pPr marL="18288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bg2">
                <a:tint val="98000"/>
                <a:shade val="90000"/>
                <a:satMod val="160000"/>
                <a:lumMod val="100000"/>
              </a:schemeClr>
            </a:gs>
            <a:gs pos="60000">
              <a:schemeClr val="bg2">
                <a:tint val="95000"/>
                <a:shade val="100000"/>
                <a:satMod val="130000"/>
                <a:lumMod val="130000"/>
              </a:schemeClr>
            </a:gs>
            <a:gs pos="100000">
              <a:schemeClr val="bg2">
                <a:tint val="97000"/>
                <a:shade val="100000"/>
                <a:hueMod val="100000"/>
                <a:satMod val="140000"/>
                <a:lumMod val="80000"/>
              </a:schemeClr>
            </a:gs>
          </a:gsLst>
          <a:path path="circle">
            <a:fillToRect l="20000" t="10000" r="20000" b="60000"/>
          </a:path>
        </a:grad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315744" y="152400"/>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46860"/>
            <a:ext cx="7924799"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5C11A98-AD17-4162-B819-50E90BC663BD}" type="slidenum">
              <a:rPr lang="en-US" smtClean="0"/>
              <a:pPr/>
              <a:t>‹#›</a:t>
            </a:fld>
            <a:endParaRPr lang="en-US" dirty="0"/>
          </a:p>
        </p:txBody>
      </p:sp>
      <p:sp>
        <p:nvSpPr>
          <p:cNvPr id="13" name="Rectangle 23"/>
          <p:cNvSpPr>
            <a:spLocks noChangeAspect="1" noChangeArrowheads="1"/>
          </p:cNvSpPr>
          <p:nvPr/>
        </p:nvSpPr>
        <p:spPr bwMode="auto">
          <a:xfrm>
            <a:off x="0" y="0"/>
            <a:ext cx="381000" cy="228600"/>
          </a:xfrm>
          <a:prstGeom prst="rect">
            <a:avLst/>
          </a:prstGeom>
          <a:solidFill>
            <a:srgbClr val="FFCC6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14" name="Rectangle 24"/>
          <p:cNvSpPr>
            <a:spLocks noChangeArrowheads="1"/>
          </p:cNvSpPr>
          <p:nvPr/>
        </p:nvSpPr>
        <p:spPr bwMode="auto">
          <a:xfrm>
            <a:off x="0" y="0"/>
            <a:ext cx="304800" cy="228600"/>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timing>
    <p:tnLst>
      <p:par>
        <p:cTn xmlns:p14="http://schemas.microsoft.com/office/powerpoint/2010/main" id="1" dur="indefinite" restart="never" nodeType="tmRoot"/>
      </p:par>
    </p:tnLst>
  </p:timing>
  <p:hf hdr="0" ftr="0" dt="0"/>
  <p:txStyles>
    <p:titleStyle>
      <a:lvl1pPr marL="0" indent="0" algn="ctr" defTabSz="914400" rtl="0" eaLnBrk="1" latinLnBrk="0" hangingPunct="1">
        <a:spcBef>
          <a:spcPct val="0"/>
        </a:spcBef>
        <a:buClrTx/>
        <a:buSzPct val="128000"/>
        <a:buFont typeface="Georgia" pitchFamily="18" charset="0"/>
        <a:buNone/>
        <a:defRPr sz="4600" b="1" i="0" kern="1200" baseline="0">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Tx/>
        <a:buSzPct val="130000"/>
        <a:buFont typeface="Arial" pitchFamily="34" charset="0"/>
        <a:buChar char="•"/>
        <a:defRPr sz="2200" kern="1200" baseline="0">
          <a:solidFill>
            <a:schemeClr val="tx1"/>
          </a:solidFill>
          <a:latin typeface="+mn-lt"/>
          <a:ea typeface="+mn-ea"/>
          <a:cs typeface="+mn-cs"/>
        </a:defRPr>
      </a:lvl1pPr>
      <a:lvl2pPr marL="548640" indent="-182880" algn="l" defTabSz="914400" rtl="0" eaLnBrk="1" latinLnBrk="0" hangingPunct="1">
        <a:spcBef>
          <a:spcPct val="20000"/>
        </a:spcBef>
        <a:spcAft>
          <a:spcPts val="300"/>
        </a:spcAft>
        <a:buClrTx/>
        <a:buSzPct val="130000"/>
        <a:buFont typeface="Arial" pitchFamily="34" charset="0"/>
        <a:buChar char="•"/>
        <a:defRPr sz="2000" kern="1200" baseline="0">
          <a:solidFill>
            <a:schemeClr val="tx1"/>
          </a:solidFill>
          <a:latin typeface="+mn-lt"/>
          <a:ea typeface="+mn-ea"/>
          <a:cs typeface="+mn-cs"/>
        </a:defRPr>
      </a:lvl2pPr>
      <a:lvl3pPr marL="822960" indent="-182880" algn="l" defTabSz="914400" rtl="0" eaLnBrk="1" latinLnBrk="0" hangingPunct="1">
        <a:spcBef>
          <a:spcPct val="20000"/>
        </a:spcBef>
        <a:spcAft>
          <a:spcPts val="300"/>
        </a:spcAft>
        <a:buClrTx/>
        <a:buSzPct val="130000"/>
        <a:buFont typeface="Arial" pitchFamily="34" charset="0"/>
        <a:buChar char="•"/>
        <a:defRPr sz="1800" kern="1200" baseline="0">
          <a:solidFill>
            <a:schemeClr val="tx1"/>
          </a:solidFill>
          <a:latin typeface="+mn-lt"/>
          <a:ea typeface="+mn-ea"/>
          <a:cs typeface="+mn-cs"/>
        </a:defRPr>
      </a:lvl3pPr>
      <a:lvl4pPr marL="1097280" indent="-182880" algn="l" defTabSz="914400" rtl="0" eaLnBrk="1" latinLnBrk="0" hangingPunct="1">
        <a:spcBef>
          <a:spcPct val="20000"/>
        </a:spcBef>
        <a:spcAft>
          <a:spcPts val="300"/>
        </a:spcAft>
        <a:buClrTx/>
        <a:buSzPct val="130000"/>
        <a:buFont typeface="Arial" pitchFamily="34" charset="0"/>
        <a:buChar char="•"/>
        <a:defRPr sz="1600" kern="1200" baseline="0">
          <a:solidFill>
            <a:schemeClr val="tx1"/>
          </a:solidFill>
          <a:latin typeface="+mn-lt"/>
          <a:ea typeface="+mn-ea"/>
          <a:cs typeface="+mn-cs"/>
        </a:defRPr>
      </a:lvl4pPr>
      <a:lvl5pPr marL="1389888" indent="-182880" algn="l" defTabSz="914400" rtl="0" eaLnBrk="1" latinLnBrk="0" hangingPunct="1">
        <a:spcBef>
          <a:spcPct val="20000"/>
        </a:spcBef>
        <a:spcAft>
          <a:spcPts val="300"/>
        </a:spcAft>
        <a:buClrTx/>
        <a:buSzPct val="130000"/>
        <a:buFont typeface="Arial" pitchFamily="34" charset="0"/>
        <a:buChar char="•"/>
        <a:defRPr sz="1400" kern="1200" baseline="0">
          <a:solidFill>
            <a:schemeClr val="tx1"/>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realtor.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7.xml"/></Relationships>
</file>

<file path=ppt/slides/_rels/slide4.xml.rels><?xml version="1.0" encoding="UTF-8" standalone="yes"?>
<Relationships xmlns="http://schemas.openxmlformats.org/package/2006/relationships"><Relationship Id="rId3" Type="http://schemas.openxmlformats.org/officeDocument/2006/relationships/slide" Target="slide11.xml"/><Relationship Id="rId4" Type="http://schemas.openxmlformats.org/officeDocument/2006/relationships/slide" Target="slide22.xml"/><Relationship Id="rId5" Type="http://schemas.openxmlformats.org/officeDocument/2006/relationships/slide" Target="slide26.xml"/><Relationship Id="rId6" Type="http://schemas.openxmlformats.org/officeDocument/2006/relationships/slide" Target="slide28.xml"/><Relationship Id="rId7" Type="http://schemas.openxmlformats.org/officeDocument/2006/relationships/slide" Target="slide31.xml"/><Relationship Id="rId8" Type="http://schemas.openxmlformats.org/officeDocument/2006/relationships/slide" Target="slide34.xml"/><Relationship Id="rId9" Type="http://schemas.openxmlformats.org/officeDocument/2006/relationships/slide" Target="slide38.xml"/><Relationship Id="rId10" Type="http://schemas.openxmlformats.org/officeDocument/2006/relationships/slide" Target="slide43.xml"/><Relationship Id="rId1" Type="http://schemas.openxmlformats.org/officeDocument/2006/relationships/slideLayout" Target="../slideLayouts/slideLayout4.xml"/><Relationship Id="rId2" Type="http://schemas.openxmlformats.org/officeDocument/2006/relationships/slide" Target="slide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1.xml"/><Relationship Id="rId3" Type="http://schemas.openxmlformats.org/officeDocument/2006/relationships/chart" Target="../charts/chart3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lherceg@realtors.org" TargetMode="External"/><Relationship Id="rId3" Type="http://schemas.openxmlformats.org/officeDocument/2006/relationships/hyperlink" Target="mailto:mlombardi@realtors.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 Id="rId3"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5.xml"/><Relationship Id="rId3"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a:spLocks noGrp="1"/>
          </p:cNvSpPr>
          <p:nvPr>
            <p:ph type="ctrTitle"/>
          </p:nvPr>
        </p:nvSpPr>
        <p:spPr>
          <a:xfrm>
            <a:off x="609600" y="2590800"/>
            <a:ext cx="7772400" cy="1295400"/>
          </a:xfrm>
        </p:spPr>
        <p:txBody>
          <a:bodyPr/>
          <a:lstStyle/>
          <a:p>
            <a:pPr algn="ctr"/>
            <a:r>
              <a:rPr lang="en-US" sz="4000" i="1" dirty="0" smtClean="0"/>
              <a:t>REALTOR® Technology Survey Report 2012</a:t>
            </a:r>
            <a:endParaRPr sz="4000" i="1"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581400" y="6477635"/>
            <a:ext cx="1828800" cy="365125"/>
          </a:xfrm>
        </p:spPr>
        <p:txBody>
          <a:bodyPr/>
          <a:lstStyle/>
          <a:p>
            <a:fld id="{A5C11A98-AD17-4162-B819-50E90BC663BD}" type="slidenum">
              <a:rPr lang="en-US" smtClean="0"/>
              <a:pPr/>
              <a:t>10</a:t>
            </a:fld>
            <a:endParaRPr lang="en-US" dirty="0"/>
          </a:p>
        </p:txBody>
      </p:sp>
      <p:sp>
        <p:nvSpPr>
          <p:cNvPr id="2" name="Title 1"/>
          <p:cNvSpPr>
            <a:spLocks noGrp="1"/>
          </p:cNvSpPr>
          <p:nvPr>
            <p:ph type="title"/>
          </p:nvPr>
        </p:nvSpPr>
        <p:spPr>
          <a:xfrm>
            <a:off x="259080" y="228600"/>
            <a:ext cx="7772400" cy="381000"/>
          </a:xfrm>
        </p:spPr>
        <p:txBody>
          <a:bodyPr/>
          <a:lstStyle/>
          <a:p>
            <a:r>
              <a:rPr lang="en-US" sz="3200" b="1" i="1" u="sng" dirty="0" smtClean="0"/>
              <a:t>Respondent Profile</a:t>
            </a:r>
            <a:endParaRPr lang="en-US" sz="3200" b="1" u="sng" dirty="0"/>
          </a:p>
        </p:txBody>
      </p:sp>
      <p:sp>
        <p:nvSpPr>
          <p:cNvPr id="3" name="Content Placeholder 2"/>
          <p:cNvSpPr>
            <a:spLocks noGrp="1"/>
          </p:cNvSpPr>
          <p:nvPr>
            <p:ph sz="quarter" idx="13"/>
          </p:nvPr>
        </p:nvSpPr>
        <p:spPr>
          <a:xfrm>
            <a:off x="487680" y="685800"/>
            <a:ext cx="7924800" cy="5867400"/>
          </a:xfrm>
        </p:spPr>
        <p:txBody>
          <a:bodyPr>
            <a:normAutofit/>
          </a:bodyPr>
          <a:lstStyle/>
          <a:p>
            <a:endParaRPr lang="en-US" sz="1800" dirty="0"/>
          </a:p>
          <a:p>
            <a:pPr marL="0" indent="0">
              <a:buNone/>
            </a:pPr>
            <a:endParaRPr lang="en-US" sz="1900" b="1" dirty="0"/>
          </a:p>
          <a:p>
            <a:pPr marL="45720" indent="0">
              <a:buNone/>
            </a:pPr>
            <a:endParaRPr lang="en-US" sz="1800" dirty="0"/>
          </a:p>
          <a:p>
            <a:pPr marL="45720" indent="0">
              <a:buNone/>
            </a:pPr>
            <a:endParaRPr lang="en-US" sz="1800" dirty="0" smtClean="0">
              <a:solidFill>
                <a:schemeClr val="tx1"/>
              </a:solidFill>
            </a:endParaRPr>
          </a:p>
          <a:p>
            <a:pPr marL="45720" indent="0">
              <a:buNone/>
            </a:pPr>
            <a:endParaRPr lang="en-US" sz="1800" dirty="0" smtClean="0">
              <a:solidFill>
                <a:schemeClr val="tx1"/>
              </a:solidFill>
            </a:endParaRPr>
          </a:p>
        </p:txBody>
      </p:sp>
      <p:sp>
        <p:nvSpPr>
          <p:cNvPr id="5" name="TextBox 4"/>
          <p:cNvSpPr txBox="1"/>
          <p:nvPr/>
        </p:nvSpPr>
        <p:spPr>
          <a:xfrm>
            <a:off x="487680" y="800100"/>
            <a:ext cx="3810000" cy="2031325"/>
          </a:xfrm>
          <a:prstGeom prst="rect">
            <a:avLst/>
          </a:prstGeom>
          <a:noFill/>
        </p:spPr>
        <p:txBody>
          <a:bodyPr wrap="square" rtlCol="0">
            <a:spAutoFit/>
          </a:bodyPr>
          <a:lstStyle/>
          <a:p>
            <a:r>
              <a:rPr lang="en-US" sz="1400" b="1" dirty="0" smtClean="0">
                <a:latin typeface="Arial" pitchFamily="34" charset="0"/>
                <a:cs typeface="Arial" pitchFamily="34" charset="0"/>
              </a:rPr>
              <a:t>Firm Type</a:t>
            </a:r>
          </a:p>
          <a:p>
            <a:r>
              <a:rPr lang="en-US" sz="1400" dirty="0" smtClean="0">
                <a:latin typeface="Arial" pitchFamily="34" charset="0"/>
                <a:cs typeface="Arial" pitchFamily="34" charset="0"/>
              </a:rPr>
              <a:t>49% work at a firm described as an “independent, non-franchised company.”  This is unchanged from 2011.</a:t>
            </a:r>
          </a:p>
          <a:p>
            <a:endParaRPr lang="en-US" sz="1400" dirty="0">
              <a:latin typeface="Arial" pitchFamily="34" charset="0"/>
              <a:cs typeface="Arial" pitchFamily="34" charset="0"/>
            </a:endParaRPr>
          </a:p>
          <a:p>
            <a:r>
              <a:rPr lang="en-US" sz="1400" b="1" dirty="0" smtClean="0">
                <a:latin typeface="Arial" pitchFamily="34" charset="0"/>
                <a:cs typeface="Arial" pitchFamily="34" charset="0"/>
              </a:rPr>
              <a:t>State</a:t>
            </a:r>
          </a:p>
          <a:p>
            <a:r>
              <a:rPr lang="en-US" sz="1400" dirty="0" smtClean="0">
                <a:latin typeface="Arial" pitchFamily="34" charset="0"/>
                <a:cs typeface="Arial" pitchFamily="34" charset="0"/>
              </a:rPr>
              <a:t>The largest proportions of REALTORS® do business primarily in California (12%), Florida (8%), and Texas (5%).  </a:t>
            </a:r>
          </a:p>
        </p:txBody>
      </p:sp>
      <p:graphicFrame>
        <p:nvGraphicFramePr>
          <p:cNvPr id="8" name="Chart 7"/>
          <p:cNvGraphicFramePr>
            <a:graphicFrameLocks/>
          </p:cNvGraphicFramePr>
          <p:nvPr>
            <p:extLst>
              <p:ext uri="{D42A27DB-BD31-4B8C-83A1-F6EECF244321}">
                <p14:modId xmlns:p14="http://schemas.microsoft.com/office/powerpoint/2010/main" val="2781896110"/>
              </p:ext>
            </p:extLst>
          </p:nvPr>
        </p:nvGraphicFramePr>
        <p:xfrm>
          <a:off x="30480" y="2971800"/>
          <a:ext cx="4267200" cy="3962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07405486"/>
              </p:ext>
            </p:extLst>
          </p:nvPr>
        </p:nvGraphicFramePr>
        <p:xfrm>
          <a:off x="5029200" y="152400"/>
          <a:ext cx="3581400" cy="6537960"/>
        </p:xfrm>
        <a:graphic>
          <a:graphicData uri="http://schemas.openxmlformats.org/drawingml/2006/table">
            <a:tbl>
              <a:tblPr>
                <a:tableStyleId>{5C22544A-7EE6-4342-B048-85BDC9FD1C3A}</a:tableStyleId>
              </a:tblPr>
              <a:tblGrid>
                <a:gridCol w="982111"/>
                <a:gridCol w="857398"/>
                <a:gridCol w="1013289"/>
                <a:gridCol w="728602"/>
              </a:tblGrid>
              <a:tr h="325752">
                <a:tc>
                  <a:txBody>
                    <a:bodyPr/>
                    <a:lstStyle/>
                    <a:p>
                      <a:pPr algn="l" fontAlgn="ctr"/>
                      <a:r>
                        <a:rPr lang="en-US" sz="900" b="1" u="none" strike="noStrike" dirty="0" smtClean="0">
                          <a:effectLst/>
                          <a:latin typeface="Arial" pitchFamily="34" charset="0"/>
                          <a:cs typeface="Arial" pitchFamily="34" charset="0"/>
                        </a:rPr>
                        <a:t>State</a:t>
                      </a:r>
                      <a:endParaRPr lang="en-US" sz="900" b="1" i="0" u="none" strike="noStrike" dirty="0">
                        <a:solidFill>
                          <a:srgbClr val="3C4184"/>
                        </a:solidFill>
                        <a:effectLst/>
                        <a:latin typeface="Arial" pitchFamily="34" charset="0"/>
                        <a:cs typeface="Arial" pitchFamily="34" charset="0"/>
                      </a:endParaRPr>
                    </a:p>
                  </a:txBody>
                  <a:tcPr marL="45720" marR="45720" anchor="ctr"/>
                </a:tc>
                <a:tc>
                  <a:txBody>
                    <a:bodyPr/>
                    <a:lstStyle/>
                    <a:p>
                      <a:pPr algn="l" fontAlgn="ctr"/>
                      <a:r>
                        <a:rPr lang="en-US" sz="900" b="1" i="0" u="none" strike="noStrike" dirty="0" smtClean="0">
                          <a:solidFill>
                            <a:schemeClr val="dk1"/>
                          </a:solidFill>
                          <a:effectLst/>
                          <a:latin typeface="Arial" pitchFamily="34" charset="0"/>
                          <a:cs typeface="Arial" pitchFamily="34" charset="0"/>
                        </a:rPr>
                        <a:t>%</a:t>
                      </a:r>
                      <a:r>
                        <a:rPr lang="en-US" sz="900" b="1" i="0" u="none" strike="noStrike" baseline="0" dirty="0" smtClean="0">
                          <a:solidFill>
                            <a:schemeClr val="dk1"/>
                          </a:solidFill>
                          <a:effectLst/>
                          <a:latin typeface="Arial" pitchFamily="34" charset="0"/>
                          <a:cs typeface="Arial" pitchFamily="34" charset="0"/>
                        </a:rPr>
                        <a:t> of All Responses</a:t>
                      </a:r>
                      <a:endParaRPr lang="en-US" sz="900" b="1" i="0" u="none" strike="noStrike" dirty="0">
                        <a:solidFill>
                          <a:srgbClr val="3C4184"/>
                        </a:solidFill>
                        <a:effectLst/>
                        <a:latin typeface="Arial" pitchFamily="34" charset="0"/>
                        <a:cs typeface="Arial" pitchFamily="34" charset="0"/>
                      </a:endParaRPr>
                    </a:p>
                  </a:txBody>
                  <a:tcPr marL="45720" marR="45720" anchor="ctr"/>
                </a:tc>
                <a:tc>
                  <a:txBody>
                    <a:bodyPr/>
                    <a:lstStyle/>
                    <a:p>
                      <a:pPr algn="l" fontAlgn="ctr"/>
                      <a:r>
                        <a:rPr lang="en-US" sz="900" b="1" u="none" strike="noStrike" dirty="0" smtClean="0">
                          <a:effectLst/>
                          <a:latin typeface="Arial" pitchFamily="34" charset="0"/>
                          <a:cs typeface="Arial" pitchFamily="34" charset="0"/>
                        </a:rPr>
                        <a:t>State</a:t>
                      </a:r>
                      <a:endParaRPr lang="en-US" sz="900" b="1" i="0" u="none" strike="noStrike" dirty="0">
                        <a:solidFill>
                          <a:srgbClr val="3C4184"/>
                        </a:solidFill>
                        <a:effectLst/>
                        <a:latin typeface="Arial" pitchFamily="34" charset="0"/>
                        <a:cs typeface="Arial" pitchFamily="34" charset="0"/>
                      </a:endParaRPr>
                    </a:p>
                  </a:txBody>
                  <a:tcPr marL="45720" marR="45720" anchor="ctr"/>
                </a:tc>
                <a:tc>
                  <a:txBody>
                    <a:bodyPr/>
                    <a:lstStyle/>
                    <a:p>
                      <a:pPr algn="l" fontAlgn="ctr"/>
                      <a:r>
                        <a:rPr lang="en-US" sz="900" b="1" i="0" u="none" strike="noStrike" dirty="0" smtClean="0">
                          <a:solidFill>
                            <a:schemeClr val="dk1"/>
                          </a:solidFill>
                          <a:effectLst/>
                          <a:latin typeface="Arial" pitchFamily="34" charset="0"/>
                          <a:cs typeface="Arial" pitchFamily="34" charset="0"/>
                        </a:rPr>
                        <a:t>%</a:t>
                      </a:r>
                      <a:r>
                        <a:rPr lang="en-US" sz="900" b="1" i="0" u="none" strike="noStrike" baseline="0" dirty="0" smtClean="0">
                          <a:solidFill>
                            <a:schemeClr val="dk1"/>
                          </a:solidFill>
                          <a:effectLst/>
                          <a:latin typeface="Arial" pitchFamily="34" charset="0"/>
                          <a:cs typeface="Arial" pitchFamily="34" charset="0"/>
                        </a:rPr>
                        <a:t> of All Responses</a:t>
                      </a:r>
                      <a:endParaRPr lang="en-US" sz="900" b="1" i="0" u="none" strike="noStrike" dirty="0">
                        <a:solidFill>
                          <a:srgbClr val="3C4184"/>
                        </a:solidFill>
                        <a:effectLst/>
                        <a:latin typeface="Arial" pitchFamily="34" charset="0"/>
                        <a:cs typeface="Arial" pitchFamily="34" charset="0"/>
                      </a:endParaRPr>
                    </a:p>
                  </a:txBody>
                  <a:tcPr marL="45720" marR="45720" anchor="ctr"/>
                </a:tc>
              </a:tr>
              <a:tr h="203595">
                <a:tc>
                  <a:txBody>
                    <a:bodyPr/>
                    <a:lstStyle/>
                    <a:p>
                      <a:pPr algn="l" fontAlgn="ctr"/>
                      <a:r>
                        <a:rPr lang="en-US" sz="900" u="none" strike="noStrike" dirty="0">
                          <a:effectLst/>
                          <a:latin typeface="Arial" pitchFamily="34" charset="0"/>
                          <a:cs typeface="Arial" pitchFamily="34" charset="0"/>
                        </a:rPr>
                        <a:t>Alabama</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dirty="0">
                          <a:effectLst/>
                          <a:latin typeface="Arial" pitchFamily="34" charset="0"/>
                          <a:cs typeface="Arial" pitchFamily="34" charset="0"/>
                        </a:rPr>
                        <a:t>1%</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Montana</a:t>
                      </a:r>
                    </a:p>
                  </a:txBody>
                  <a:tcPr marL="45720" marR="45720" anchor="ctr"/>
                </a:tc>
                <a:tc>
                  <a:txBody>
                    <a:bodyPr/>
                    <a:lstStyle/>
                    <a:p>
                      <a:pPr algn="r" fontAlgn="ctr"/>
                      <a:r>
                        <a:rPr lang="en-US" sz="900" b="0" i="0" u="none" strike="noStrike">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u="none" strike="noStrike" dirty="0">
                          <a:effectLst/>
                          <a:latin typeface="Arial" pitchFamily="34" charset="0"/>
                          <a:cs typeface="Arial" pitchFamily="34" charset="0"/>
                        </a:rPr>
                        <a:t>Alaska</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dirty="0">
                          <a:effectLst/>
                          <a:latin typeface="Arial" pitchFamily="34" charset="0"/>
                          <a:cs typeface="Arial" pitchFamily="34" charset="0"/>
                        </a:rPr>
                        <a:t>0%</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Nebraska</a:t>
                      </a:r>
                    </a:p>
                  </a:txBody>
                  <a:tcPr marL="45720" marR="45720" anchor="ctr"/>
                </a:tc>
                <a:tc>
                  <a:txBody>
                    <a:bodyPr/>
                    <a:lstStyle/>
                    <a:p>
                      <a:pPr algn="r" fontAlgn="ctr"/>
                      <a:r>
                        <a:rPr lang="en-US" sz="900" b="0" i="0" u="none" strike="noStrike">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b="1" u="none" strike="noStrike" dirty="0">
                          <a:effectLst/>
                          <a:latin typeface="Arial" pitchFamily="34" charset="0"/>
                          <a:cs typeface="Arial" pitchFamily="34" charset="0"/>
                        </a:rPr>
                        <a:t>Arizona</a:t>
                      </a:r>
                      <a:endParaRPr lang="en-US" sz="900" b="1" i="0" u="none" strike="noStrike" dirty="0">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b="1" u="none" strike="noStrike" dirty="0">
                          <a:effectLst/>
                          <a:latin typeface="Arial" pitchFamily="34" charset="0"/>
                          <a:cs typeface="Arial" pitchFamily="34" charset="0"/>
                        </a:rPr>
                        <a:t>5%</a:t>
                      </a:r>
                      <a:endParaRPr lang="en-US" sz="900" b="1"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a:solidFill>
                            <a:srgbClr val="000000"/>
                          </a:solidFill>
                          <a:effectLst/>
                          <a:latin typeface="Arial" pitchFamily="34" charset="0"/>
                          <a:cs typeface="Arial" pitchFamily="34" charset="0"/>
                        </a:rPr>
                        <a:t>Nevada</a:t>
                      </a:r>
                    </a:p>
                  </a:txBody>
                  <a:tcPr marL="45720" marR="45720" anchor="ctr"/>
                </a:tc>
                <a:tc>
                  <a:txBody>
                    <a:bodyPr/>
                    <a:lstStyle/>
                    <a:p>
                      <a:pPr algn="r" fontAlgn="ctr"/>
                      <a:r>
                        <a:rPr lang="en-US" sz="900" b="0" i="0" u="none" strike="noStrike">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u="none" strike="noStrike">
                          <a:effectLst/>
                          <a:latin typeface="Arial" pitchFamily="34" charset="0"/>
                          <a:cs typeface="Arial" pitchFamily="34" charset="0"/>
                        </a:rPr>
                        <a:t>Arkansas</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dirty="0">
                          <a:effectLst/>
                          <a:latin typeface="Arial" pitchFamily="34" charset="0"/>
                          <a:cs typeface="Arial" pitchFamily="34" charset="0"/>
                        </a:rPr>
                        <a:t>0%</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a:solidFill>
                            <a:srgbClr val="000000"/>
                          </a:solidFill>
                          <a:effectLst/>
                          <a:latin typeface="Arial" pitchFamily="34" charset="0"/>
                          <a:cs typeface="Arial" pitchFamily="34" charset="0"/>
                        </a:rPr>
                        <a:t>New Hampshire</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b="1" u="none" strike="noStrike" dirty="0">
                          <a:effectLst/>
                          <a:latin typeface="Arial" pitchFamily="34" charset="0"/>
                          <a:cs typeface="Arial" pitchFamily="34" charset="0"/>
                        </a:rPr>
                        <a:t>California</a:t>
                      </a:r>
                      <a:endParaRPr lang="en-US" sz="900" b="1" i="0" u="none" strike="noStrike" dirty="0">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b="1" u="none" strike="noStrike" dirty="0">
                          <a:effectLst/>
                          <a:latin typeface="Arial" pitchFamily="34" charset="0"/>
                          <a:cs typeface="Arial" pitchFamily="34" charset="0"/>
                        </a:rPr>
                        <a:t>12%</a:t>
                      </a:r>
                      <a:endParaRPr lang="en-US" sz="900" b="1"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New Jersey</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4%</a:t>
                      </a:r>
                    </a:p>
                  </a:txBody>
                  <a:tcPr marL="45720" marR="45720" anchor="ctr"/>
                </a:tc>
              </a:tr>
              <a:tr h="203595">
                <a:tc>
                  <a:txBody>
                    <a:bodyPr/>
                    <a:lstStyle/>
                    <a:p>
                      <a:pPr algn="l" fontAlgn="ctr"/>
                      <a:r>
                        <a:rPr lang="en-US" sz="900" u="none" strike="noStrike">
                          <a:effectLst/>
                          <a:latin typeface="Arial" pitchFamily="34" charset="0"/>
                          <a:cs typeface="Arial" pitchFamily="34" charset="0"/>
                        </a:rPr>
                        <a:t>Colorado</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3%</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New Mexico</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u="none" strike="noStrike">
                          <a:effectLst/>
                          <a:latin typeface="Arial" pitchFamily="34" charset="0"/>
                          <a:cs typeface="Arial" pitchFamily="34" charset="0"/>
                        </a:rPr>
                        <a:t>Connecticut</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dirty="0">
                          <a:effectLst/>
                          <a:latin typeface="Arial" pitchFamily="34" charset="0"/>
                          <a:cs typeface="Arial" pitchFamily="34" charset="0"/>
                        </a:rPr>
                        <a:t>2%</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New York</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3%</a:t>
                      </a:r>
                    </a:p>
                  </a:txBody>
                  <a:tcPr marL="45720" marR="45720" anchor="ctr"/>
                </a:tc>
              </a:tr>
              <a:tr h="203595">
                <a:tc>
                  <a:txBody>
                    <a:bodyPr/>
                    <a:lstStyle/>
                    <a:p>
                      <a:pPr algn="l" fontAlgn="ctr"/>
                      <a:r>
                        <a:rPr lang="en-US" sz="900" u="none" strike="noStrike">
                          <a:effectLst/>
                          <a:latin typeface="Arial" pitchFamily="34" charset="0"/>
                          <a:cs typeface="Arial" pitchFamily="34" charset="0"/>
                        </a:rPr>
                        <a:t>Delaware</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dirty="0">
                          <a:effectLst/>
                          <a:latin typeface="Arial" pitchFamily="34" charset="0"/>
                          <a:cs typeface="Arial" pitchFamily="34" charset="0"/>
                        </a:rPr>
                        <a:t>0%</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North Carolina</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2%</a:t>
                      </a:r>
                    </a:p>
                  </a:txBody>
                  <a:tcPr marL="45720" marR="45720" anchor="ctr"/>
                </a:tc>
              </a:tr>
              <a:tr h="203595">
                <a:tc>
                  <a:txBody>
                    <a:bodyPr/>
                    <a:lstStyle/>
                    <a:p>
                      <a:pPr algn="l" fontAlgn="ctr"/>
                      <a:r>
                        <a:rPr lang="en-US" sz="900" u="none" strike="noStrike" dirty="0" smtClean="0">
                          <a:effectLst/>
                          <a:latin typeface="Arial" pitchFamily="34" charset="0"/>
                          <a:cs typeface="Arial" pitchFamily="34" charset="0"/>
                        </a:rPr>
                        <a:t>DC</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dirty="0">
                          <a:effectLst/>
                          <a:latin typeface="Arial" pitchFamily="34" charset="0"/>
                          <a:cs typeface="Arial" pitchFamily="34" charset="0"/>
                        </a:rPr>
                        <a:t>0%</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North Dakota</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0%</a:t>
                      </a:r>
                    </a:p>
                  </a:txBody>
                  <a:tcPr marL="45720" marR="45720" anchor="ctr"/>
                </a:tc>
              </a:tr>
              <a:tr h="203595">
                <a:tc>
                  <a:txBody>
                    <a:bodyPr/>
                    <a:lstStyle/>
                    <a:p>
                      <a:pPr algn="l" fontAlgn="ctr"/>
                      <a:r>
                        <a:rPr lang="en-US" sz="900" b="1" u="none" strike="noStrike" dirty="0">
                          <a:effectLst/>
                          <a:latin typeface="Arial" pitchFamily="34" charset="0"/>
                          <a:cs typeface="Arial" pitchFamily="34" charset="0"/>
                        </a:rPr>
                        <a:t>Florida</a:t>
                      </a:r>
                      <a:endParaRPr lang="en-US" sz="900" b="1" i="0" u="none" strike="noStrike" dirty="0">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b="1" u="none" strike="noStrike" dirty="0">
                          <a:effectLst/>
                          <a:latin typeface="Arial" pitchFamily="34" charset="0"/>
                          <a:cs typeface="Arial" pitchFamily="34" charset="0"/>
                        </a:rPr>
                        <a:t>8%</a:t>
                      </a:r>
                      <a:endParaRPr lang="en-US" sz="900" b="1"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Ohio</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3%</a:t>
                      </a:r>
                    </a:p>
                  </a:txBody>
                  <a:tcPr marL="45720" marR="45720" anchor="ctr"/>
                </a:tc>
              </a:tr>
              <a:tr h="203595">
                <a:tc>
                  <a:txBody>
                    <a:bodyPr/>
                    <a:lstStyle/>
                    <a:p>
                      <a:pPr algn="l" fontAlgn="ctr"/>
                      <a:r>
                        <a:rPr lang="en-US" sz="900" u="none" strike="noStrike">
                          <a:effectLst/>
                          <a:latin typeface="Arial" pitchFamily="34" charset="0"/>
                          <a:cs typeface="Arial" pitchFamily="34" charset="0"/>
                        </a:rPr>
                        <a:t>Georgia</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3%</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Oklahoma</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u="none" strike="noStrike">
                          <a:effectLst/>
                          <a:latin typeface="Arial" pitchFamily="34" charset="0"/>
                          <a:cs typeface="Arial" pitchFamily="34" charset="0"/>
                        </a:rPr>
                        <a:t>Guam</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0%</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a:solidFill>
                            <a:srgbClr val="000000"/>
                          </a:solidFill>
                          <a:effectLst/>
                          <a:latin typeface="Arial" pitchFamily="34" charset="0"/>
                          <a:cs typeface="Arial" pitchFamily="34" charset="0"/>
                        </a:rPr>
                        <a:t>Oregon</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u="none" strike="noStrike" dirty="0">
                          <a:effectLst/>
                          <a:latin typeface="Arial" pitchFamily="34" charset="0"/>
                          <a:cs typeface="Arial" pitchFamily="34" charset="0"/>
                        </a:rPr>
                        <a:t>Hawaii</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1%</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Pennsylvania</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4%</a:t>
                      </a:r>
                    </a:p>
                  </a:txBody>
                  <a:tcPr marL="45720" marR="45720" anchor="ctr"/>
                </a:tc>
              </a:tr>
              <a:tr h="203595">
                <a:tc>
                  <a:txBody>
                    <a:bodyPr/>
                    <a:lstStyle/>
                    <a:p>
                      <a:pPr algn="l" fontAlgn="ctr"/>
                      <a:r>
                        <a:rPr lang="en-US" sz="900" u="none" strike="noStrike">
                          <a:effectLst/>
                          <a:latin typeface="Arial" pitchFamily="34" charset="0"/>
                          <a:cs typeface="Arial" pitchFamily="34" charset="0"/>
                        </a:rPr>
                        <a:t>Idaho</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1%</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Puerto Rico</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0%</a:t>
                      </a:r>
                    </a:p>
                  </a:txBody>
                  <a:tcPr marL="45720" marR="45720" anchor="ctr"/>
                </a:tc>
              </a:tr>
              <a:tr h="203595">
                <a:tc>
                  <a:txBody>
                    <a:bodyPr/>
                    <a:lstStyle/>
                    <a:p>
                      <a:pPr algn="l" fontAlgn="ctr"/>
                      <a:r>
                        <a:rPr lang="en-US" sz="900" u="none" strike="noStrike">
                          <a:effectLst/>
                          <a:latin typeface="Arial" pitchFamily="34" charset="0"/>
                          <a:cs typeface="Arial" pitchFamily="34" charset="0"/>
                        </a:rPr>
                        <a:t>Illinois</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4%</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Rhode Island</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0%</a:t>
                      </a:r>
                    </a:p>
                  </a:txBody>
                  <a:tcPr marL="45720" marR="45720" anchor="ctr"/>
                </a:tc>
              </a:tr>
              <a:tr h="203595">
                <a:tc>
                  <a:txBody>
                    <a:bodyPr/>
                    <a:lstStyle/>
                    <a:p>
                      <a:pPr algn="l" fontAlgn="ctr"/>
                      <a:r>
                        <a:rPr lang="en-US" sz="900" u="none" strike="noStrike">
                          <a:effectLst/>
                          <a:latin typeface="Arial" pitchFamily="34" charset="0"/>
                          <a:cs typeface="Arial" pitchFamily="34" charset="0"/>
                        </a:rPr>
                        <a:t>Indiana</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2%</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South Carolina</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u="none" strike="noStrike">
                          <a:effectLst/>
                          <a:latin typeface="Arial" pitchFamily="34" charset="0"/>
                          <a:cs typeface="Arial" pitchFamily="34" charset="0"/>
                        </a:rPr>
                        <a:t>Iowa</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1%</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South Dakota</a:t>
                      </a:r>
                    </a:p>
                  </a:txBody>
                  <a:tcPr marL="45720" marR="45720" anchor="ctr"/>
                </a:tc>
                <a:tc>
                  <a:txBody>
                    <a:bodyPr/>
                    <a:lstStyle/>
                    <a:p>
                      <a:pPr algn="r" fontAlgn="ctr"/>
                      <a:r>
                        <a:rPr lang="en-US" sz="900" b="0" i="0" u="none" strike="noStrike">
                          <a:solidFill>
                            <a:srgbClr val="000000"/>
                          </a:solidFill>
                          <a:effectLst/>
                          <a:latin typeface="Arial" pitchFamily="34" charset="0"/>
                          <a:cs typeface="Arial" pitchFamily="34" charset="0"/>
                        </a:rPr>
                        <a:t>0%</a:t>
                      </a:r>
                    </a:p>
                  </a:txBody>
                  <a:tcPr marL="45720" marR="45720" anchor="ctr"/>
                </a:tc>
              </a:tr>
              <a:tr h="210077">
                <a:tc>
                  <a:txBody>
                    <a:bodyPr/>
                    <a:lstStyle/>
                    <a:p>
                      <a:pPr algn="l" fontAlgn="ctr"/>
                      <a:r>
                        <a:rPr lang="en-US" sz="900" u="none" strike="noStrike">
                          <a:effectLst/>
                          <a:latin typeface="Arial" pitchFamily="34" charset="0"/>
                          <a:cs typeface="Arial" pitchFamily="34" charset="0"/>
                        </a:rPr>
                        <a:t>Kansas</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1%</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Tennessee</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2%</a:t>
                      </a:r>
                    </a:p>
                  </a:txBody>
                  <a:tcPr marL="45720" marR="45720" anchor="ctr"/>
                </a:tc>
              </a:tr>
              <a:tr h="203595">
                <a:tc>
                  <a:txBody>
                    <a:bodyPr/>
                    <a:lstStyle/>
                    <a:p>
                      <a:pPr algn="l" fontAlgn="ctr"/>
                      <a:r>
                        <a:rPr lang="en-US" sz="900" u="none" strike="noStrike">
                          <a:effectLst/>
                          <a:latin typeface="Arial" pitchFamily="34" charset="0"/>
                          <a:cs typeface="Arial" pitchFamily="34" charset="0"/>
                        </a:rPr>
                        <a:t>Kentucky</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1%</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1" i="0" u="none" strike="noStrike" dirty="0">
                          <a:solidFill>
                            <a:srgbClr val="000000"/>
                          </a:solidFill>
                          <a:effectLst/>
                          <a:latin typeface="Arial" pitchFamily="34" charset="0"/>
                          <a:cs typeface="Arial" pitchFamily="34" charset="0"/>
                        </a:rPr>
                        <a:t>Texas</a:t>
                      </a:r>
                    </a:p>
                  </a:txBody>
                  <a:tcPr marL="45720" marR="45720" anchor="ctr"/>
                </a:tc>
                <a:tc>
                  <a:txBody>
                    <a:bodyPr/>
                    <a:lstStyle/>
                    <a:p>
                      <a:pPr algn="r" fontAlgn="ctr"/>
                      <a:r>
                        <a:rPr lang="en-US" sz="900" b="1" i="0" u="none" strike="noStrike" dirty="0">
                          <a:solidFill>
                            <a:srgbClr val="000000"/>
                          </a:solidFill>
                          <a:effectLst/>
                          <a:latin typeface="Arial" pitchFamily="34" charset="0"/>
                          <a:cs typeface="Arial" pitchFamily="34" charset="0"/>
                        </a:rPr>
                        <a:t>5%</a:t>
                      </a:r>
                    </a:p>
                  </a:txBody>
                  <a:tcPr marL="45720" marR="45720" anchor="ctr"/>
                </a:tc>
              </a:tr>
              <a:tr h="203595">
                <a:tc>
                  <a:txBody>
                    <a:bodyPr/>
                    <a:lstStyle/>
                    <a:p>
                      <a:pPr algn="l" fontAlgn="ctr"/>
                      <a:r>
                        <a:rPr lang="en-US" sz="900" u="none" strike="noStrike">
                          <a:effectLst/>
                          <a:latin typeface="Arial" pitchFamily="34" charset="0"/>
                          <a:cs typeface="Arial" pitchFamily="34" charset="0"/>
                        </a:rPr>
                        <a:t>Louisiana</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1%</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Utah</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u="none" strike="noStrike">
                          <a:effectLst/>
                          <a:latin typeface="Arial" pitchFamily="34" charset="0"/>
                          <a:cs typeface="Arial" pitchFamily="34" charset="0"/>
                        </a:rPr>
                        <a:t>Maine</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0%</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Vermont</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0%</a:t>
                      </a:r>
                    </a:p>
                  </a:txBody>
                  <a:tcPr marL="45720" marR="45720" anchor="ctr"/>
                </a:tc>
              </a:tr>
              <a:tr h="203595">
                <a:tc>
                  <a:txBody>
                    <a:bodyPr/>
                    <a:lstStyle/>
                    <a:p>
                      <a:pPr algn="l" fontAlgn="ctr"/>
                      <a:r>
                        <a:rPr lang="en-US" sz="900" u="none" strike="noStrike">
                          <a:effectLst/>
                          <a:latin typeface="Arial" pitchFamily="34" charset="0"/>
                          <a:cs typeface="Arial" pitchFamily="34" charset="0"/>
                        </a:rPr>
                        <a:t>Maryland</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2%</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Virginia</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4%</a:t>
                      </a:r>
                    </a:p>
                  </a:txBody>
                  <a:tcPr marL="45720" marR="45720" anchor="ctr"/>
                </a:tc>
              </a:tr>
              <a:tr h="203595">
                <a:tc>
                  <a:txBody>
                    <a:bodyPr/>
                    <a:lstStyle/>
                    <a:p>
                      <a:pPr algn="l" fontAlgn="ctr"/>
                      <a:r>
                        <a:rPr lang="en-US" sz="900" u="none" strike="noStrike">
                          <a:effectLst/>
                          <a:latin typeface="Arial" pitchFamily="34" charset="0"/>
                          <a:cs typeface="Arial" pitchFamily="34" charset="0"/>
                        </a:rPr>
                        <a:t>Massachusetts</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2%</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Virgin Islands</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0%</a:t>
                      </a:r>
                    </a:p>
                  </a:txBody>
                  <a:tcPr marL="45720" marR="45720" anchor="ctr"/>
                </a:tc>
              </a:tr>
              <a:tr h="203595">
                <a:tc>
                  <a:txBody>
                    <a:bodyPr/>
                    <a:lstStyle/>
                    <a:p>
                      <a:pPr algn="l" fontAlgn="ctr"/>
                      <a:r>
                        <a:rPr lang="en-US" sz="900" u="none" strike="noStrike">
                          <a:effectLst/>
                          <a:latin typeface="Arial" pitchFamily="34" charset="0"/>
                          <a:cs typeface="Arial" pitchFamily="34" charset="0"/>
                        </a:rPr>
                        <a:t>Michigan</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2%</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a:solidFill>
                            <a:srgbClr val="000000"/>
                          </a:solidFill>
                          <a:effectLst/>
                          <a:latin typeface="Arial" pitchFamily="34" charset="0"/>
                          <a:cs typeface="Arial" pitchFamily="34" charset="0"/>
                        </a:rPr>
                        <a:t>Washington</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3%</a:t>
                      </a:r>
                    </a:p>
                  </a:txBody>
                  <a:tcPr marL="45720" marR="45720" anchor="ctr"/>
                </a:tc>
              </a:tr>
              <a:tr h="203595">
                <a:tc>
                  <a:txBody>
                    <a:bodyPr/>
                    <a:lstStyle/>
                    <a:p>
                      <a:pPr algn="l" fontAlgn="ctr"/>
                      <a:r>
                        <a:rPr lang="en-US" sz="900" u="none" strike="noStrike">
                          <a:effectLst/>
                          <a:latin typeface="Arial" pitchFamily="34" charset="0"/>
                          <a:cs typeface="Arial" pitchFamily="34" charset="0"/>
                        </a:rPr>
                        <a:t>Minnesota</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2%</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West Virginia</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0%</a:t>
                      </a:r>
                    </a:p>
                  </a:txBody>
                  <a:tcPr marL="45720" marR="45720" anchor="ctr"/>
                </a:tc>
              </a:tr>
              <a:tr h="203595">
                <a:tc>
                  <a:txBody>
                    <a:bodyPr/>
                    <a:lstStyle/>
                    <a:p>
                      <a:pPr algn="l" fontAlgn="ctr"/>
                      <a:r>
                        <a:rPr lang="en-US" sz="900" u="none" strike="noStrike">
                          <a:effectLst/>
                          <a:latin typeface="Arial" pitchFamily="34" charset="0"/>
                          <a:cs typeface="Arial" pitchFamily="34" charset="0"/>
                        </a:rPr>
                        <a:t>Mississippi</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a:effectLst/>
                          <a:latin typeface="Arial" pitchFamily="34" charset="0"/>
                          <a:cs typeface="Arial" pitchFamily="34" charset="0"/>
                        </a:rPr>
                        <a:t>1%</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dirty="0">
                          <a:solidFill>
                            <a:srgbClr val="000000"/>
                          </a:solidFill>
                          <a:effectLst/>
                          <a:latin typeface="Arial" pitchFamily="34" charset="0"/>
                          <a:cs typeface="Arial" pitchFamily="34" charset="0"/>
                        </a:rPr>
                        <a:t>Wisconsin</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1%</a:t>
                      </a:r>
                    </a:p>
                  </a:txBody>
                  <a:tcPr marL="45720" marR="45720" anchor="ctr"/>
                </a:tc>
              </a:tr>
              <a:tr h="203595">
                <a:tc>
                  <a:txBody>
                    <a:bodyPr/>
                    <a:lstStyle/>
                    <a:p>
                      <a:pPr algn="l" fontAlgn="ctr"/>
                      <a:r>
                        <a:rPr lang="en-US" sz="900" u="none" strike="noStrike">
                          <a:effectLst/>
                          <a:latin typeface="Arial" pitchFamily="34" charset="0"/>
                          <a:cs typeface="Arial" pitchFamily="34" charset="0"/>
                        </a:rPr>
                        <a:t>Missouri</a:t>
                      </a:r>
                      <a:endParaRPr lang="en-US" sz="900" b="0" i="0" u="none" strike="noStrike">
                        <a:solidFill>
                          <a:srgbClr val="000000"/>
                        </a:solidFill>
                        <a:effectLst/>
                        <a:latin typeface="Arial" pitchFamily="34" charset="0"/>
                        <a:cs typeface="Arial" pitchFamily="34" charset="0"/>
                      </a:endParaRPr>
                    </a:p>
                  </a:txBody>
                  <a:tcPr marL="45720" marR="45720" anchor="ctr"/>
                </a:tc>
                <a:tc>
                  <a:txBody>
                    <a:bodyPr/>
                    <a:lstStyle/>
                    <a:p>
                      <a:pPr algn="r" fontAlgn="ctr"/>
                      <a:r>
                        <a:rPr lang="en-US" sz="900" u="none" strike="noStrike" dirty="0">
                          <a:effectLst/>
                          <a:latin typeface="Arial" pitchFamily="34" charset="0"/>
                          <a:cs typeface="Arial" pitchFamily="34" charset="0"/>
                        </a:rPr>
                        <a:t>2%</a:t>
                      </a:r>
                      <a:endParaRPr lang="en-US" sz="900" b="0" i="0" u="none" strike="noStrike" dirty="0">
                        <a:solidFill>
                          <a:srgbClr val="000000"/>
                        </a:solidFill>
                        <a:effectLst/>
                        <a:latin typeface="Arial" pitchFamily="34" charset="0"/>
                        <a:cs typeface="Arial" pitchFamily="34" charset="0"/>
                      </a:endParaRPr>
                    </a:p>
                  </a:txBody>
                  <a:tcPr marL="45720" marR="45720" anchor="ctr"/>
                </a:tc>
                <a:tc>
                  <a:txBody>
                    <a:bodyPr/>
                    <a:lstStyle/>
                    <a:p>
                      <a:pPr algn="l" fontAlgn="ctr"/>
                      <a:r>
                        <a:rPr lang="en-US" sz="900" b="0" i="0" u="none" strike="noStrike">
                          <a:solidFill>
                            <a:srgbClr val="000000"/>
                          </a:solidFill>
                          <a:effectLst/>
                          <a:latin typeface="Arial" pitchFamily="34" charset="0"/>
                          <a:cs typeface="Arial" pitchFamily="34" charset="0"/>
                        </a:rPr>
                        <a:t>Wyoming</a:t>
                      </a:r>
                    </a:p>
                  </a:txBody>
                  <a:tcPr marL="45720" marR="45720" anchor="ctr"/>
                </a:tc>
                <a:tc>
                  <a:txBody>
                    <a:bodyPr/>
                    <a:lstStyle/>
                    <a:p>
                      <a:pPr algn="r" fontAlgn="ctr"/>
                      <a:r>
                        <a:rPr lang="en-US" sz="900" b="0" i="0" u="none" strike="noStrike" dirty="0">
                          <a:solidFill>
                            <a:srgbClr val="000000"/>
                          </a:solidFill>
                          <a:effectLst/>
                          <a:latin typeface="Arial" pitchFamily="34" charset="0"/>
                          <a:cs typeface="Arial" pitchFamily="34" charset="0"/>
                        </a:rPr>
                        <a:t>0%</a:t>
                      </a:r>
                    </a:p>
                  </a:txBody>
                  <a:tcPr marL="45720" marR="45720" anchor="ctr"/>
                </a:tc>
              </a:tr>
            </a:tbl>
          </a:graphicData>
        </a:graphic>
      </p:graphicFrame>
    </p:spTree>
    <p:extLst>
      <p:ext uri="{BB962C8B-B14F-4D97-AF65-F5344CB8AC3E}">
        <p14:creationId xmlns:p14="http://schemas.microsoft.com/office/powerpoint/2010/main" val="5198532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i="1" dirty="0" smtClean="0"/>
              <a:t>Technology in General</a:t>
            </a: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11</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422156047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12</a:t>
            </a:fld>
            <a:endParaRPr lang="en-US" dirty="0"/>
          </a:p>
        </p:txBody>
      </p:sp>
      <p:sp>
        <p:nvSpPr>
          <p:cNvPr id="3" name="Title 2"/>
          <p:cNvSpPr>
            <a:spLocks noGrp="1"/>
          </p:cNvSpPr>
          <p:nvPr>
            <p:ph type="title"/>
          </p:nvPr>
        </p:nvSpPr>
        <p:spPr>
          <a:xfrm>
            <a:off x="381000" y="152400"/>
            <a:ext cx="8229600" cy="1143000"/>
          </a:xfrm>
        </p:spPr>
        <p:txBody>
          <a:bodyPr/>
          <a:lstStyle/>
          <a:p>
            <a:r>
              <a:rPr lang="en-US" i="1" u="sng" dirty="0" smtClean="0"/>
              <a:t>Technology in General			</a:t>
            </a:r>
            <a:endParaRPr lang="en-US" i="1" u="sng" dirty="0"/>
          </a:p>
        </p:txBody>
      </p:sp>
      <p:sp>
        <p:nvSpPr>
          <p:cNvPr id="7" name="TextBox 6"/>
          <p:cNvSpPr txBox="1"/>
          <p:nvPr/>
        </p:nvSpPr>
        <p:spPr>
          <a:xfrm>
            <a:off x="6019799" y="3352800"/>
            <a:ext cx="2793569" cy="2462213"/>
          </a:xfrm>
          <a:prstGeom prst="rect">
            <a:avLst/>
          </a:prstGeom>
          <a:solidFill>
            <a:schemeClr val="bg2">
              <a:lumMod val="90000"/>
            </a:schemeClr>
          </a:solidFill>
        </p:spPr>
        <p:txBody>
          <a:bodyPr wrap="square" rtlCol="0">
            <a:spAutoFit/>
          </a:bodyPr>
          <a:lstStyle/>
          <a:p>
            <a:r>
              <a:rPr lang="en-US" sz="1400" dirty="0" smtClean="0">
                <a:latin typeface="Arial" pitchFamily="34" charset="0"/>
                <a:cs typeface="Arial" pitchFamily="34" charset="0"/>
              </a:rPr>
              <a:t>Colleagues, real estate news web sites, NAR and friends remain the four ways that REALTORS® most often learn about new technology for real estate. </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The following were mentioned most often under “other”: classes, company meetings, and internet searches. </a:t>
            </a:r>
            <a:endParaRPr lang="en-US" sz="1400" dirty="0">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3570643625"/>
              </p:ext>
            </p:extLst>
          </p:nvPr>
        </p:nvGraphicFramePr>
        <p:xfrm>
          <a:off x="457200" y="762000"/>
          <a:ext cx="8077200" cy="5867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2958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13</a:t>
            </a:fld>
            <a:endParaRPr lang="en-US" dirty="0"/>
          </a:p>
        </p:txBody>
      </p:sp>
      <p:sp>
        <p:nvSpPr>
          <p:cNvPr id="7" name="TextBox 6"/>
          <p:cNvSpPr txBox="1"/>
          <p:nvPr/>
        </p:nvSpPr>
        <p:spPr>
          <a:xfrm>
            <a:off x="304801" y="914400"/>
            <a:ext cx="8508568" cy="5355312"/>
          </a:xfrm>
          <a:prstGeom prst="rect">
            <a:avLst/>
          </a:prstGeom>
          <a:noFill/>
        </p:spPr>
        <p:txBody>
          <a:bodyPr wrap="square" rtlCol="0">
            <a:spAutoFit/>
          </a:bodyPr>
          <a:lstStyle/>
          <a:p>
            <a:r>
              <a:rPr lang="en-US" dirty="0" smtClean="0">
                <a:latin typeface="Arial" pitchFamily="34" charset="0"/>
                <a:cs typeface="Arial" pitchFamily="34" charset="0"/>
              </a:rPr>
              <a:t>Respondents were asked to list the three most valuable technology tools that they used in the last year (excluding email and cell phone).  The most common responses were:</a:t>
            </a:r>
          </a:p>
          <a:p>
            <a:endParaRPr lang="en-US" dirty="0">
              <a:latin typeface="Arial" pitchFamily="34" charset="0"/>
              <a:cs typeface="Arial" pitchFamily="34" charset="0"/>
            </a:endParaRPr>
          </a:p>
          <a:p>
            <a:pPr marL="285750" indent="-285750">
              <a:buFont typeface="Arial" pitchFamily="34" charset="0"/>
              <a:buChar char="•"/>
            </a:pPr>
            <a:r>
              <a:rPr lang="en-US" dirty="0" smtClean="0">
                <a:latin typeface="Arial" pitchFamily="34" charset="0"/>
                <a:cs typeface="Arial" pitchFamily="34" charset="0"/>
              </a:rPr>
              <a:t>Real Estate software for forms and contracts such as </a:t>
            </a:r>
            <a:r>
              <a:rPr lang="en-US" dirty="0" err="1" smtClean="0">
                <a:latin typeface="Arial" pitchFamily="34" charset="0"/>
                <a:cs typeface="Arial" pitchFamily="34" charset="0"/>
              </a:rPr>
              <a:t>DocuSign</a:t>
            </a:r>
            <a:r>
              <a:rPr lang="en-US" dirty="0" smtClean="0">
                <a:latin typeface="Arial" pitchFamily="34" charset="0"/>
                <a:cs typeface="Arial" pitchFamily="34" charset="0"/>
              </a:rPr>
              <a:t>, </a:t>
            </a:r>
            <a:r>
              <a:rPr lang="en-US" dirty="0" err="1" smtClean="0">
                <a:latin typeface="Arial" pitchFamily="34" charset="0"/>
                <a:cs typeface="Arial" pitchFamily="34" charset="0"/>
              </a:rPr>
              <a:t>ZipForms</a:t>
            </a:r>
            <a:r>
              <a:rPr lang="en-US" dirty="0" smtClean="0">
                <a:latin typeface="Arial" pitchFamily="34" charset="0"/>
                <a:cs typeface="Arial" pitchFamily="34" charset="0"/>
              </a:rPr>
              <a:t>, </a:t>
            </a:r>
            <a:r>
              <a:rPr lang="en-US" dirty="0" err="1" smtClean="0">
                <a:latin typeface="Arial" pitchFamily="34" charset="0"/>
                <a:cs typeface="Arial" pitchFamily="34" charset="0"/>
              </a:rPr>
              <a:t>DotLoop</a:t>
            </a:r>
            <a:r>
              <a:rPr lang="en-US" dirty="0" smtClean="0">
                <a:latin typeface="Arial" pitchFamily="34" charset="0"/>
                <a:cs typeface="Arial" pitchFamily="34" charset="0"/>
              </a:rPr>
              <a:t>, and </a:t>
            </a:r>
            <a:r>
              <a:rPr lang="en-US" dirty="0" err="1" smtClean="0">
                <a:latin typeface="Arial" pitchFamily="34" charset="0"/>
                <a:cs typeface="Arial" pitchFamily="34" charset="0"/>
              </a:rPr>
              <a:t>FormSimplicity</a:t>
            </a:r>
            <a:r>
              <a:rPr lang="en-US" dirty="0" smtClean="0">
                <a:latin typeface="Arial" pitchFamily="34" charset="0"/>
                <a:cs typeface="Arial" pitchFamily="34" charset="0"/>
              </a:rPr>
              <a:t>;</a:t>
            </a:r>
          </a:p>
          <a:p>
            <a:pPr marL="285750" indent="-285750">
              <a:buFont typeface="Arial" pitchFamily="34" charset="0"/>
              <a:buChar char="•"/>
            </a:pPr>
            <a:r>
              <a:rPr lang="en-US" dirty="0" smtClean="0">
                <a:latin typeface="Arial" pitchFamily="34" charset="0"/>
                <a:cs typeface="Arial" pitchFamily="34" charset="0"/>
              </a:rPr>
              <a:t>Software and desktop tools such as Visual Tour, </a:t>
            </a:r>
            <a:r>
              <a:rPr lang="en-US" dirty="0">
                <a:latin typeface="Arial" pitchFamily="34" charset="0"/>
                <a:cs typeface="Arial" pitchFamily="34" charset="0"/>
              </a:rPr>
              <a:t>Adobe </a:t>
            </a:r>
            <a:r>
              <a:rPr lang="en-US" dirty="0" smtClean="0">
                <a:latin typeface="Arial" pitchFamily="34" charset="0"/>
                <a:cs typeface="Arial" pitchFamily="34" charset="0"/>
              </a:rPr>
              <a:t>Acrobat, and </a:t>
            </a:r>
            <a:r>
              <a:rPr lang="en-US" dirty="0" err="1" smtClean="0">
                <a:latin typeface="Arial" pitchFamily="34" charset="0"/>
                <a:cs typeface="Arial" pitchFamily="34" charset="0"/>
              </a:rPr>
              <a:t>AppFolio</a:t>
            </a:r>
            <a:r>
              <a:rPr lang="en-US" dirty="0" smtClean="0">
                <a:latin typeface="Arial" pitchFamily="34" charset="0"/>
                <a:cs typeface="Arial" pitchFamily="34" charset="0"/>
              </a:rPr>
              <a:t> (property management software - new this year);</a:t>
            </a:r>
          </a:p>
          <a:p>
            <a:pPr marL="285750" indent="-285750">
              <a:buFont typeface="Arial" pitchFamily="34" charset="0"/>
              <a:buChar char="•"/>
            </a:pPr>
            <a:r>
              <a:rPr lang="en-US" dirty="0" smtClean="0">
                <a:latin typeface="Arial" pitchFamily="34" charset="0"/>
                <a:cs typeface="Arial" pitchFamily="34" charset="0"/>
              </a:rPr>
              <a:t>Mobile apps such as  </a:t>
            </a:r>
            <a:r>
              <a:rPr lang="en-US" dirty="0" err="1" smtClean="0">
                <a:latin typeface="Arial" pitchFamily="34" charset="0"/>
                <a:cs typeface="Arial" pitchFamily="34" charset="0"/>
              </a:rPr>
              <a:t>Dropbox</a:t>
            </a:r>
            <a:r>
              <a:rPr lang="en-US" dirty="0" smtClean="0">
                <a:latin typeface="Arial" pitchFamily="34" charset="0"/>
                <a:cs typeface="Arial" pitchFamily="34" charset="0"/>
              </a:rPr>
              <a:t>, e-Key apps, </a:t>
            </a:r>
            <a:r>
              <a:rPr lang="en-US" dirty="0" err="1" smtClean="0">
                <a:latin typeface="Arial" pitchFamily="34" charset="0"/>
                <a:cs typeface="Arial" pitchFamily="34" charset="0"/>
              </a:rPr>
              <a:t>Evernote</a:t>
            </a:r>
            <a:r>
              <a:rPr lang="en-US" dirty="0" smtClean="0">
                <a:latin typeface="Arial" pitchFamily="34" charset="0"/>
                <a:cs typeface="Arial" pitchFamily="34" charset="0"/>
              </a:rPr>
              <a:t> (new this year), Google Maps;</a:t>
            </a:r>
          </a:p>
          <a:p>
            <a:pPr marL="285750" indent="-285750">
              <a:buFont typeface="Arial" pitchFamily="34" charset="0"/>
              <a:buChar char="•"/>
            </a:pPr>
            <a:r>
              <a:rPr lang="en-US" dirty="0" smtClean="0">
                <a:latin typeface="Arial" pitchFamily="34" charset="0"/>
                <a:cs typeface="Arial" pitchFamily="34" charset="0"/>
              </a:rPr>
              <a:t>Electronic tablets (</a:t>
            </a:r>
            <a:r>
              <a:rPr lang="en-US" dirty="0" err="1" smtClean="0">
                <a:latin typeface="Arial" pitchFamily="34" charset="0"/>
                <a:cs typeface="Arial" pitchFamily="34" charset="0"/>
              </a:rPr>
              <a:t>iPad</a:t>
            </a:r>
            <a:r>
              <a:rPr lang="en-US" dirty="0" smtClean="0">
                <a:latin typeface="Arial" pitchFamily="34" charset="0"/>
                <a:cs typeface="Arial" pitchFamily="34" charset="0"/>
              </a:rPr>
              <a:t>, </a:t>
            </a:r>
            <a:r>
              <a:rPr lang="en-US" dirty="0" err="1" smtClean="0">
                <a:latin typeface="Arial" pitchFamily="34" charset="0"/>
                <a:cs typeface="Arial" pitchFamily="34" charset="0"/>
              </a:rPr>
              <a:t>Kurio</a:t>
            </a:r>
            <a:r>
              <a:rPr lang="en-US" dirty="0" smtClean="0">
                <a:latin typeface="Arial" pitchFamily="34" charset="0"/>
                <a:cs typeface="Arial" pitchFamily="34" charset="0"/>
              </a:rPr>
              <a:t>);</a:t>
            </a:r>
          </a:p>
          <a:p>
            <a:pPr marL="285750" indent="-285750">
              <a:buFont typeface="Arial" pitchFamily="34" charset="0"/>
              <a:buChar char="•"/>
            </a:pPr>
            <a:r>
              <a:rPr lang="en-US" dirty="0" smtClean="0">
                <a:latin typeface="Arial" pitchFamily="34" charset="0"/>
                <a:cs typeface="Arial" pitchFamily="34" charset="0"/>
              </a:rPr>
              <a:t>Databases and property listing sites such as local MLSs, Realist (public records database), </a:t>
            </a:r>
            <a:r>
              <a:rPr lang="en-US" dirty="0" err="1" smtClean="0">
                <a:latin typeface="Arial" pitchFamily="34" charset="0"/>
                <a:cs typeface="Arial" pitchFamily="34" charset="0"/>
              </a:rPr>
              <a:t>Trulia</a:t>
            </a:r>
            <a:r>
              <a:rPr lang="en-US" dirty="0" smtClean="0">
                <a:latin typeface="Arial" pitchFamily="34" charset="0"/>
                <a:cs typeface="Arial" pitchFamily="34" charset="0"/>
              </a:rPr>
              <a:t>, Zillow and REALTOR.com®;</a:t>
            </a:r>
          </a:p>
          <a:p>
            <a:pPr marL="285750" indent="-285750">
              <a:buFont typeface="Arial" pitchFamily="34" charset="0"/>
              <a:buChar char="•"/>
            </a:pPr>
            <a:r>
              <a:rPr lang="en-US" dirty="0" smtClean="0">
                <a:latin typeface="Arial" pitchFamily="34" charset="0"/>
                <a:cs typeface="Arial" pitchFamily="34" charset="0"/>
              </a:rPr>
              <a:t>CRM solutions like Top Producer and e-Edge (Keller Williams);</a:t>
            </a:r>
          </a:p>
          <a:p>
            <a:pPr marL="285750" indent="-285750">
              <a:buFont typeface="Arial" pitchFamily="34" charset="0"/>
              <a:buChar char="•"/>
            </a:pPr>
            <a:r>
              <a:rPr lang="en-US" dirty="0" smtClean="0">
                <a:latin typeface="Arial" pitchFamily="34" charset="0"/>
                <a:cs typeface="Arial" pitchFamily="34" charset="0"/>
              </a:rPr>
              <a:t>Social media sites like Facebook and Twitter.</a:t>
            </a:r>
          </a:p>
          <a:p>
            <a:pPr marL="285750" indent="-285750">
              <a:buFont typeface="Arial" pitchFamily="34" charset="0"/>
              <a:buChar char="•"/>
            </a:pPr>
            <a:endParaRPr lang="en-US" dirty="0">
              <a:latin typeface="Arial" pitchFamily="34" charset="0"/>
              <a:cs typeface="Arial" pitchFamily="34" charset="0"/>
            </a:endParaRPr>
          </a:p>
          <a:p>
            <a:r>
              <a:rPr lang="en-US" dirty="0" smtClean="0">
                <a:latin typeface="Arial" pitchFamily="34" charset="0"/>
                <a:cs typeface="Arial" pitchFamily="34" charset="0"/>
              </a:rPr>
              <a:t>REALTORS® tended to emphasize tools that allow them to conduct business smoothly and conveniently, wherever they need to.  They also value tools that make them look technologically savvy to their clients.</a:t>
            </a:r>
            <a:endParaRPr lang="en-US" dirty="0">
              <a:latin typeface="Arial" pitchFamily="34" charset="0"/>
              <a:cs typeface="Arial" pitchFamily="34" charset="0"/>
            </a:endParaRPr>
          </a:p>
        </p:txBody>
      </p:sp>
      <p:sp>
        <p:nvSpPr>
          <p:cNvPr id="8" name="Title 2"/>
          <p:cNvSpPr>
            <a:spLocks noGrp="1"/>
          </p:cNvSpPr>
          <p:nvPr>
            <p:ph type="title"/>
          </p:nvPr>
        </p:nvSpPr>
        <p:spPr>
          <a:xfrm>
            <a:off x="381000" y="152400"/>
            <a:ext cx="8229600" cy="533400"/>
          </a:xfrm>
        </p:spPr>
        <p:txBody>
          <a:bodyPr/>
          <a:lstStyle/>
          <a:p>
            <a:r>
              <a:rPr lang="en-US" i="1" u="sng" dirty="0" smtClean="0"/>
              <a:t>Technology in General			</a:t>
            </a:r>
            <a:endParaRPr lang="en-US" i="1" u="sng" dirty="0"/>
          </a:p>
        </p:txBody>
      </p:sp>
    </p:spTree>
    <p:extLst>
      <p:ext uri="{BB962C8B-B14F-4D97-AF65-F5344CB8AC3E}">
        <p14:creationId xmlns:p14="http://schemas.microsoft.com/office/powerpoint/2010/main" val="2908807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14</a:t>
            </a:fld>
            <a:endParaRPr lang="en-US" dirty="0"/>
          </a:p>
        </p:txBody>
      </p:sp>
      <p:sp>
        <p:nvSpPr>
          <p:cNvPr id="7" name="TextBox 6"/>
          <p:cNvSpPr txBox="1"/>
          <p:nvPr/>
        </p:nvSpPr>
        <p:spPr>
          <a:xfrm>
            <a:off x="487680" y="990598"/>
            <a:ext cx="7848600" cy="830997"/>
          </a:xfrm>
          <a:prstGeom prst="rect">
            <a:avLst/>
          </a:prstGeom>
          <a:noFill/>
        </p:spPr>
        <p:txBody>
          <a:bodyPr wrap="square" rtlCol="0">
            <a:spAutoFit/>
          </a:bodyPr>
          <a:lstStyle/>
          <a:p>
            <a:r>
              <a:rPr lang="en-US" sz="1600" dirty="0" smtClean="0">
                <a:latin typeface="Arial" pitchFamily="34" charset="0"/>
                <a:cs typeface="Arial" pitchFamily="34" charset="0"/>
              </a:rPr>
              <a:t>83% of REALTORS® use Windows operating systems, down slightly from 89% in 2011.  Use of Windows 7 has increased, while use of all other Windows programs is down.  Use of MAC OS X has held steady at 11%. </a:t>
            </a:r>
            <a:endParaRPr lang="en-US" sz="1600" dirty="0">
              <a:latin typeface="Arial" pitchFamily="34" charset="0"/>
              <a:cs typeface="Arial" pitchFamily="34" charset="0"/>
            </a:endParaRPr>
          </a:p>
        </p:txBody>
      </p:sp>
      <p:sp>
        <p:nvSpPr>
          <p:cNvPr id="8" name="Title 2"/>
          <p:cNvSpPr>
            <a:spLocks noGrp="1"/>
          </p:cNvSpPr>
          <p:nvPr>
            <p:ph type="title"/>
          </p:nvPr>
        </p:nvSpPr>
        <p:spPr>
          <a:xfrm>
            <a:off x="381000" y="152400"/>
            <a:ext cx="8229600" cy="533400"/>
          </a:xfrm>
        </p:spPr>
        <p:txBody>
          <a:bodyPr/>
          <a:lstStyle/>
          <a:p>
            <a:r>
              <a:rPr lang="en-US" i="1" u="sng" dirty="0" smtClean="0"/>
              <a:t>Technology in General			</a:t>
            </a:r>
            <a:endParaRPr lang="en-US" i="1" u="sng" dirty="0"/>
          </a:p>
        </p:txBody>
      </p:sp>
      <p:graphicFrame>
        <p:nvGraphicFramePr>
          <p:cNvPr id="6" name="Chart 5"/>
          <p:cNvGraphicFramePr>
            <a:graphicFrameLocks/>
          </p:cNvGraphicFramePr>
          <p:nvPr>
            <p:extLst>
              <p:ext uri="{D42A27DB-BD31-4B8C-83A1-F6EECF244321}">
                <p14:modId xmlns:p14="http://schemas.microsoft.com/office/powerpoint/2010/main" val="1471325559"/>
              </p:ext>
            </p:extLst>
          </p:nvPr>
        </p:nvGraphicFramePr>
        <p:xfrm>
          <a:off x="838200" y="2057400"/>
          <a:ext cx="7498080" cy="3962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121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15</a:t>
            </a:fld>
            <a:endParaRPr lang="en-US" dirty="0"/>
          </a:p>
        </p:txBody>
      </p:sp>
      <p:sp>
        <p:nvSpPr>
          <p:cNvPr id="7" name="TextBox 6"/>
          <p:cNvSpPr txBox="1"/>
          <p:nvPr/>
        </p:nvSpPr>
        <p:spPr>
          <a:xfrm>
            <a:off x="487680" y="838200"/>
            <a:ext cx="7848600" cy="1077218"/>
          </a:xfrm>
          <a:prstGeom prst="rect">
            <a:avLst/>
          </a:prstGeom>
          <a:noFill/>
        </p:spPr>
        <p:txBody>
          <a:bodyPr wrap="square" rtlCol="0">
            <a:spAutoFit/>
          </a:bodyPr>
          <a:lstStyle/>
          <a:p>
            <a:r>
              <a:rPr lang="en-US" sz="1600" dirty="0" smtClean="0">
                <a:latin typeface="Arial" pitchFamily="34" charset="0"/>
                <a:cs typeface="Arial" pitchFamily="34" charset="0"/>
              </a:rPr>
              <a:t>While use of Internet Explorer is down 8% from 2011, it is still the most commonly used web browser.  However, Google Chrome use has increased by 50% since 2011, while Mozilla Firefox use has decreased by the same amount.  (Virtually all of the “other” browsers mentioned were actually options in the survey.)  </a:t>
            </a:r>
            <a:endParaRPr lang="en-US" sz="1600" dirty="0">
              <a:latin typeface="Arial" pitchFamily="34" charset="0"/>
              <a:cs typeface="Arial" pitchFamily="34" charset="0"/>
            </a:endParaRPr>
          </a:p>
        </p:txBody>
      </p:sp>
      <p:sp>
        <p:nvSpPr>
          <p:cNvPr id="8" name="Title 2"/>
          <p:cNvSpPr>
            <a:spLocks noGrp="1"/>
          </p:cNvSpPr>
          <p:nvPr>
            <p:ph type="title"/>
          </p:nvPr>
        </p:nvSpPr>
        <p:spPr>
          <a:xfrm>
            <a:off x="381000" y="152400"/>
            <a:ext cx="8229600" cy="533400"/>
          </a:xfrm>
        </p:spPr>
        <p:txBody>
          <a:bodyPr/>
          <a:lstStyle/>
          <a:p>
            <a:r>
              <a:rPr lang="en-US" i="1" u="sng" dirty="0" smtClean="0"/>
              <a:t>Technology in General			</a:t>
            </a:r>
            <a:endParaRPr lang="en-US" i="1" u="sng" dirty="0"/>
          </a:p>
        </p:txBody>
      </p:sp>
      <p:graphicFrame>
        <p:nvGraphicFramePr>
          <p:cNvPr id="9" name="Chart 8"/>
          <p:cNvGraphicFramePr>
            <a:graphicFrameLocks/>
          </p:cNvGraphicFramePr>
          <p:nvPr>
            <p:extLst>
              <p:ext uri="{D42A27DB-BD31-4B8C-83A1-F6EECF244321}">
                <p14:modId xmlns:p14="http://schemas.microsoft.com/office/powerpoint/2010/main" val="4218998723"/>
              </p:ext>
            </p:extLst>
          </p:nvPr>
        </p:nvGraphicFramePr>
        <p:xfrm>
          <a:off x="838200" y="2057400"/>
          <a:ext cx="73914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265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16</a:t>
            </a:fld>
            <a:endParaRPr lang="en-US" dirty="0"/>
          </a:p>
        </p:txBody>
      </p:sp>
      <p:sp>
        <p:nvSpPr>
          <p:cNvPr id="7" name="TextBox 6"/>
          <p:cNvSpPr txBox="1"/>
          <p:nvPr/>
        </p:nvSpPr>
        <p:spPr>
          <a:xfrm>
            <a:off x="5486400" y="4038600"/>
            <a:ext cx="3459480" cy="1600438"/>
          </a:xfrm>
          <a:prstGeom prst="rect">
            <a:avLst/>
          </a:prstGeom>
          <a:solidFill>
            <a:schemeClr val="bg2">
              <a:lumMod val="90000"/>
            </a:schemeClr>
          </a:solidFill>
        </p:spPr>
        <p:txBody>
          <a:bodyPr wrap="square" rtlCol="0">
            <a:spAutoFit/>
          </a:bodyPr>
          <a:lstStyle/>
          <a:p>
            <a:r>
              <a:rPr lang="en-US" sz="1400" dirty="0" smtClean="0">
                <a:latin typeface="Arial" pitchFamily="34" charset="0"/>
                <a:cs typeface="Arial" pitchFamily="34" charset="0"/>
              </a:rPr>
              <a:t>Gmail has surpassed Outlook as the email client used most often among REALTORS®.  Windows 8 was specified most often under “other.”</a:t>
            </a:r>
          </a:p>
          <a:p>
            <a:endParaRPr lang="en-US" sz="1400" dirty="0">
              <a:latin typeface="Arial" pitchFamily="34" charset="0"/>
              <a:cs typeface="Arial" pitchFamily="34" charset="0"/>
            </a:endParaRPr>
          </a:p>
          <a:p>
            <a:r>
              <a:rPr lang="en-US" sz="1400" i="1" dirty="0" smtClean="0">
                <a:latin typeface="Arial" pitchFamily="34" charset="0"/>
                <a:cs typeface="Arial" pitchFamily="34" charset="0"/>
              </a:rPr>
              <a:t>Please note that Mozilla Thunderbird and </a:t>
            </a:r>
            <a:r>
              <a:rPr lang="en-US" sz="1400" i="1" dirty="0" err="1" smtClean="0">
                <a:latin typeface="Arial" pitchFamily="34" charset="0"/>
                <a:cs typeface="Arial" pitchFamily="34" charset="0"/>
              </a:rPr>
              <a:t>LotusNotes</a:t>
            </a:r>
            <a:r>
              <a:rPr lang="en-US" sz="1400" i="1" dirty="0" smtClean="0">
                <a:latin typeface="Arial" pitchFamily="34" charset="0"/>
                <a:cs typeface="Arial" pitchFamily="34" charset="0"/>
              </a:rPr>
              <a:t> were not options in 2011.</a:t>
            </a:r>
            <a:endParaRPr lang="en-US" sz="1400" i="1" dirty="0">
              <a:latin typeface="Arial" pitchFamily="34" charset="0"/>
              <a:cs typeface="Arial" pitchFamily="34" charset="0"/>
            </a:endParaRPr>
          </a:p>
        </p:txBody>
      </p:sp>
      <p:sp>
        <p:nvSpPr>
          <p:cNvPr id="9" name="Title 2"/>
          <p:cNvSpPr>
            <a:spLocks noGrp="1"/>
          </p:cNvSpPr>
          <p:nvPr>
            <p:ph type="title"/>
          </p:nvPr>
        </p:nvSpPr>
        <p:spPr>
          <a:xfrm>
            <a:off x="381000" y="152400"/>
            <a:ext cx="8229600" cy="533400"/>
          </a:xfrm>
        </p:spPr>
        <p:txBody>
          <a:bodyPr/>
          <a:lstStyle/>
          <a:p>
            <a:r>
              <a:rPr lang="en-US" i="1" u="sng" dirty="0" smtClean="0"/>
              <a:t>Technology in General			</a:t>
            </a:r>
            <a:endParaRPr lang="en-US" i="1" u="sng" dirty="0"/>
          </a:p>
        </p:txBody>
      </p:sp>
      <p:graphicFrame>
        <p:nvGraphicFramePr>
          <p:cNvPr id="6" name="Chart 5"/>
          <p:cNvGraphicFramePr>
            <a:graphicFrameLocks/>
          </p:cNvGraphicFramePr>
          <p:nvPr>
            <p:extLst>
              <p:ext uri="{D42A27DB-BD31-4B8C-83A1-F6EECF244321}">
                <p14:modId xmlns:p14="http://schemas.microsoft.com/office/powerpoint/2010/main" val="2062459168"/>
              </p:ext>
            </p:extLst>
          </p:nvPr>
        </p:nvGraphicFramePr>
        <p:xfrm>
          <a:off x="609600" y="838200"/>
          <a:ext cx="7543800" cy="579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3768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17</a:t>
            </a:fld>
            <a:endParaRPr lang="en-US" dirty="0"/>
          </a:p>
        </p:txBody>
      </p:sp>
      <p:sp>
        <p:nvSpPr>
          <p:cNvPr id="7" name="TextBox 6"/>
          <p:cNvSpPr txBox="1"/>
          <p:nvPr/>
        </p:nvSpPr>
        <p:spPr>
          <a:xfrm>
            <a:off x="5181600" y="3886200"/>
            <a:ext cx="3459480" cy="2246769"/>
          </a:xfrm>
          <a:prstGeom prst="rect">
            <a:avLst/>
          </a:prstGeom>
          <a:solidFill>
            <a:schemeClr val="bg2">
              <a:lumMod val="90000"/>
            </a:schemeClr>
          </a:solidFill>
        </p:spPr>
        <p:txBody>
          <a:bodyPr wrap="square" rtlCol="0">
            <a:spAutoFit/>
          </a:bodyPr>
          <a:lstStyle/>
          <a:p>
            <a:r>
              <a:rPr lang="en-US" sz="1400" dirty="0" smtClean="0">
                <a:latin typeface="Arial" pitchFamily="34" charset="0"/>
                <a:cs typeface="Arial" pitchFamily="34" charset="0"/>
              </a:rPr>
              <a:t>As in 2011, one-third of REALTORS® plan to purchase a tablet (</a:t>
            </a:r>
            <a:r>
              <a:rPr lang="en-US" sz="1400" dirty="0" err="1" smtClean="0">
                <a:latin typeface="Arial" pitchFamily="34" charset="0"/>
                <a:cs typeface="Arial" pitchFamily="34" charset="0"/>
              </a:rPr>
              <a:t>iPad</a:t>
            </a:r>
            <a:r>
              <a:rPr lang="en-US" sz="1400" dirty="0" smtClean="0">
                <a:latin typeface="Arial" pitchFamily="34" charset="0"/>
                <a:cs typeface="Arial" pitchFamily="34" charset="0"/>
              </a:rPr>
              <a:t>, Android, Surface, or Amazon Kindle).  However, REALTORS® are twice as likely in 2012 than in 2011 to say they don’t plan to buy any new technology in the next 12 months.  </a:t>
            </a:r>
          </a:p>
          <a:p>
            <a:endParaRPr lang="en-US" sz="1400" i="1" dirty="0">
              <a:latin typeface="Arial" pitchFamily="34" charset="0"/>
              <a:cs typeface="Arial" pitchFamily="34" charset="0"/>
            </a:endParaRPr>
          </a:p>
          <a:p>
            <a:r>
              <a:rPr lang="en-US" sz="1400" dirty="0" smtClean="0">
                <a:latin typeface="Arial" pitchFamily="34" charset="0"/>
                <a:cs typeface="Arial" pitchFamily="34" charset="0"/>
              </a:rPr>
              <a:t>Mentioned most often under “other” was, “I already have most of these.”</a:t>
            </a:r>
            <a:endParaRPr lang="en-US" sz="1400" dirty="0">
              <a:latin typeface="Arial" pitchFamily="34" charset="0"/>
              <a:cs typeface="Arial" pitchFamily="34" charset="0"/>
            </a:endParaRPr>
          </a:p>
        </p:txBody>
      </p:sp>
      <p:sp>
        <p:nvSpPr>
          <p:cNvPr id="8" name="Title 2"/>
          <p:cNvSpPr>
            <a:spLocks noGrp="1"/>
          </p:cNvSpPr>
          <p:nvPr>
            <p:ph type="title"/>
          </p:nvPr>
        </p:nvSpPr>
        <p:spPr>
          <a:xfrm>
            <a:off x="381000" y="152400"/>
            <a:ext cx="8229600" cy="533400"/>
          </a:xfrm>
        </p:spPr>
        <p:txBody>
          <a:bodyPr/>
          <a:lstStyle/>
          <a:p>
            <a:r>
              <a:rPr lang="en-US" i="1" u="sng" dirty="0" smtClean="0"/>
              <a:t>Technology in General			</a:t>
            </a:r>
            <a:endParaRPr lang="en-US" i="1" u="sng" dirty="0"/>
          </a:p>
        </p:txBody>
      </p:sp>
      <p:graphicFrame>
        <p:nvGraphicFramePr>
          <p:cNvPr id="9" name="Chart 8"/>
          <p:cNvGraphicFramePr>
            <a:graphicFrameLocks/>
          </p:cNvGraphicFramePr>
          <p:nvPr>
            <p:extLst>
              <p:ext uri="{D42A27DB-BD31-4B8C-83A1-F6EECF244321}">
                <p14:modId xmlns:p14="http://schemas.microsoft.com/office/powerpoint/2010/main" val="663898720"/>
              </p:ext>
            </p:extLst>
          </p:nvPr>
        </p:nvGraphicFramePr>
        <p:xfrm>
          <a:off x="762000" y="933450"/>
          <a:ext cx="7620000" cy="5619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0590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18</a:t>
            </a:fld>
            <a:endParaRPr lang="en-US" dirty="0"/>
          </a:p>
        </p:txBody>
      </p:sp>
      <p:sp>
        <p:nvSpPr>
          <p:cNvPr id="7" name="TextBox 6"/>
          <p:cNvSpPr txBox="1"/>
          <p:nvPr/>
        </p:nvSpPr>
        <p:spPr>
          <a:xfrm>
            <a:off x="487680" y="838200"/>
            <a:ext cx="7848600" cy="954107"/>
          </a:xfrm>
          <a:prstGeom prst="rect">
            <a:avLst/>
          </a:prstGeom>
          <a:noFill/>
        </p:spPr>
        <p:txBody>
          <a:bodyPr wrap="square" rtlCol="0">
            <a:spAutoFit/>
          </a:bodyPr>
          <a:lstStyle/>
          <a:p>
            <a:r>
              <a:rPr lang="en-US" sz="1400" dirty="0" smtClean="0">
                <a:latin typeface="Arial" pitchFamily="34" charset="0"/>
                <a:cs typeface="Arial" pitchFamily="34" charset="0"/>
              </a:rPr>
              <a:t>Use of iPhones among REALTORS® has almost doubled in the past two years, jumping from 28% to 45%.  Android use has held steady at 37%, and Blackberry use has dropped from 18% to 5%.  Smartphone use in generally is up from 78% to 92%; virtually all REALTORS® now use smartphones in their business.   Most of the few “other” comments were “don’t have a </a:t>
            </a:r>
            <a:r>
              <a:rPr lang="en-US" sz="1200" dirty="0" smtClean="0">
                <a:latin typeface="Arial" pitchFamily="34" charset="0"/>
                <a:cs typeface="Arial" pitchFamily="34" charset="0"/>
              </a:rPr>
              <a:t>smartphone</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p:txBody>
      </p:sp>
      <p:sp>
        <p:nvSpPr>
          <p:cNvPr id="9" name="Title 2"/>
          <p:cNvSpPr>
            <a:spLocks noGrp="1"/>
          </p:cNvSpPr>
          <p:nvPr>
            <p:ph type="title"/>
          </p:nvPr>
        </p:nvSpPr>
        <p:spPr>
          <a:xfrm>
            <a:off x="381000" y="152400"/>
            <a:ext cx="8229600" cy="533400"/>
          </a:xfrm>
        </p:spPr>
        <p:txBody>
          <a:bodyPr/>
          <a:lstStyle/>
          <a:p>
            <a:r>
              <a:rPr lang="en-US" i="1" u="sng" dirty="0" smtClean="0"/>
              <a:t>Technology in General			</a:t>
            </a:r>
            <a:endParaRPr lang="en-US" i="1" u="sng" dirty="0"/>
          </a:p>
        </p:txBody>
      </p:sp>
      <p:graphicFrame>
        <p:nvGraphicFramePr>
          <p:cNvPr id="6" name="Chart 5"/>
          <p:cNvGraphicFramePr>
            <a:graphicFrameLocks/>
          </p:cNvGraphicFramePr>
          <p:nvPr>
            <p:extLst>
              <p:ext uri="{D42A27DB-BD31-4B8C-83A1-F6EECF244321}">
                <p14:modId xmlns:p14="http://schemas.microsoft.com/office/powerpoint/2010/main" val="4283885002"/>
              </p:ext>
            </p:extLst>
          </p:nvPr>
        </p:nvGraphicFramePr>
        <p:xfrm>
          <a:off x="762000" y="2057400"/>
          <a:ext cx="76962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2209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19</a:t>
            </a:fld>
            <a:endParaRPr lang="en-US" dirty="0"/>
          </a:p>
        </p:txBody>
      </p:sp>
      <p:sp>
        <p:nvSpPr>
          <p:cNvPr id="7" name="TextBox 6"/>
          <p:cNvSpPr txBox="1"/>
          <p:nvPr/>
        </p:nvSpPr>
        <p:spPr>
          <a:xfrm>
            <a:off x="5181600" y="4038600"/>
            <a:ext cx="3459480" cy="2308324"/>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REALTORS® spent a median of </a:t>
            </a:r>
            <a:r>
              <a:rPr lang="en-US" sz="1600" b="1" dirty="0" smtClean="0">
                <a:latin typeface="Arial" pitchFamily="34" charset="0"/>
                <a:cs typeface="Arial" pitchFamily="34" charset="0"/>
              </a:rPr>
              <a:t>$300 </a:t>
            </a:r>
            <a:r>
              <a:rPr lang="en-US" sz="1600" dirty="0" smtClean="0">
                <a:latin typeface="Arial" pitchFamily="34" charset="0"/>
                <a:cs typeface="Arial" pitchFamily="34" charset="0"/>
              </a:rPr>
              <a:t>in the last 12 months on technology NOT related to their real estate business.  31% spent less than $100.  (This question was not asked in 2011.  There were no significant differences between Agents/Associate Brokers and Brokers for this question.) </a:t>
            </a:r>
            <a:endParaRPr lang="en-US" sz="1600" dirty="0">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396238467"/>
              </p:ext>
            </p:extLst>
          </p:nvPr>
        </p:nvGraphicFramePr>
        <p:xfrm>
          <a:off x="417163" y="1080569"/>
          <a:ext cx="8260080" cy="5294769"/>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2"/>
          <p:cNvSpPr>
            <a:spLocks noGrp="1"/>
          </p:cNvSpPr>
          <p:nvPr>
            <p:ph type="title"/>
          </p:nvPr>
        </p:nvSpPr>
        <p:spPr>
          <a:xfrm>
            <a:off x="381000" y="152400"/>
            <a:ext cx="8229600" cy="533400"/>
          </a:xfrm>
        </p:spPr>
        <p:txBody>
          <a:bodyPr/>
          <a:lstStyle/>
          <a:p>
            <a:r>
              <a:rPr lang="en-US" i="1" u="sng" dirty="0" smtClean="0"/>
              <a:t>Technology in General			</a:t>
            </a:r>
            <a:endParaRPr lang="en-US" i="1" u="sng" dirty="0"/>
          </a:p>
        </p:txBody>
      </p:sp>
    </p:spTree>
    <p:extLst>
      <p:ext uri="{BB962C8B-B14F-4D97-AF65-F5344CB8AC3E}">
        <p14:creationId xmlns:p14="http://schemas.microsoft.com/office/powerpoint/2010/main" val="3933599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01000" y="6248400"/>
            <a:ext cx="990600" cy="457200"/>
          </a:xfrm>
        </p:spPr>
        <p:txBody>
          <a:bodyPr/>
          <a:lstStyle/>
          <a:p>
            <a:fld id="{A5C11A98-AD17-4162-B819-50E90BC663BD}" type="slidenum">
              <a:rPr lang="en-US" smtClean="0"/>
              <a:pPr/>
              <a:t>2</a:t>
            </a:fld>
            <a:endParaRPr lang="en-US" dirty="0"/>
          </a:p>
        </p:txBody>
      </p:sp>
      <p:sp>
        <p:nvSpPr>
          <p:cNvPr id="3" name="Content Placeholder 2"/>
          <p:cNvSpPr>
            <a:spLocks noGrp="1"/>
          </p:cNvSpPr>
          <p:nvPr>
            <p:ph sz="quarter" idx="13"/>
          </p:nvPr>
        </p:nvSpPr>
        <p:spPr>
          <a:xfrm>
            <a:off x="533400" y="381000"/>
            <a:ext cx="7772400" cy="4724400"/>
          </a:xfrm>
        </p:spPr>
        <p:txBody>
          <a:bodyPr>
            <a:noAutofit/>
          </a:bodyPr>
          <a:lstStyle/>
          <a:p>
            <a:pPr marL="0" indent="0">
              <a:spcBef>
                <a:spcPts val="0"/>
              </a:spcBef>
              <a:spcAft>
                <a:spcPts val="0"/>
              </a:spcAft>
              <a:buNone/>
            </a:pPr>
            <a:r>
              <a:rPr lang="en-US" sz="1800" dirty="0" smtClean="0"/>
              <a:t>The NATIONAL ASSOCIATION OF REALTORS® is the world’s largest trade association, representing over 1 million members.</a:t>
            </a:r>
          </a:p>
          <a:p>
            <a:pPr marL="0" indent="0">
              <a:spcBef>
                <a:spcPts val="0"/>
              </a:spcBef>
              <a:spcAft>
                <a:spcPts val="0"/>
              </a:spcAft>
              <a:buNone/>
            </a:pPr>
            <a:endParaRPr lang="en-US" sz="1800" dirty="0"/>
          </a:p>
          <a:p>
            <a:pPr marL="0" indent="0">
              <a:spcBef>
                <a:spcPts val="0"/>
              </a:spcBef>
              <a:spcAft>
                <a:spcPts val="0"/>
              </a:spcAft>
              <a:buNone/>
            </a:pPr>
            <a:r>
              <a:rPr lang="en-US" sz="1800" dirty="0" smtClean="0"/>
              <a:t>The term REALTOR® is a registered collective membership mark that identifies a real estate professional who is a member of the </a:t>
            </a:r>
            <a:r>
              <a:rPr lang="en-US" sz="1800" dirty="0"/>
              <a:t>NATIONAL ASSOCIATION OF REALTORS</a:t>
            </a:r>
            <a:r>
              <a:rPr lang="en-US" sz="1800" dirty="0" smtClean="0"/>
              <a:t>® (NAR) and subscribes to its strict Code of Ethics.</a:t>
            </a:r>
          </a:p>
          <a:p>
            <a:pPr marL="0" indent="0">
              <a:spcBef>
                <a:spcPts val="0"/>
              </a:spcBef>
              <a:spcAft>
                <a:spcPts val="0"/>
              </a:spcAft>
              <a:buNone/>
            </a:pPr>
            <a:endParaRPr lang="en-US" sz="1800" dirty="0"/>
          </a:p>
          <a:p>
            <a:pPr marL="0" indent="0">
              <a:spcBef>
                <a:spcPts val="0"/>
              </a:spcBef>
              <a:spcAft>
                <a:spcPts val="0"/>
              </a:spcAft>
              <a:buNone/>
            </a:pPr>
            <a:r>
              <a:rPr lang="en-US" sz="1800" dirty="0" smtClean="0"/>
              <a:t>For more information about NAR, visit </a:t>
            </a:r>
            <a:r>
              <a:rPr lang="en-US" sz="1800" dirty="0" smtClean="0">
                <a:hlinkClick r:id="rId2"/>
              </a:rPr>
              <a:t>www.REALTOR.org</a:t>
            </a:r>
            <a:r>
              <a:rPr lang="en-US" sz="1800" dirty="0" smtClean="0"/>
              <a:t>.</a:t>
            </a:r>
          </a:p>
          <a:p>
            <a:pPr marL="0" indent="0">
              <a:spcBef>
                <a:spcPts val="0"/>
              </a:spcBef>
              <a:spcAft>
                <a:spcPts val="0"/>
              </a:spcAft>
              <a:buNone/>
            </a:pPr>
            <a:endParaRPr lang="en-US" sz="1800" dirty="0"/>
          </a:p>
          <a:p>
            <a:pPr marL="0" indent="0">
              <a:spcBef>
                <a:spcPts val="0"/>
              </a:spcBef>
              <a:spcAft>
                <a:spcPts val="0"/>
              </a:spcAft>
              <a:buNone/>
            </a:pPr>
            <a:r>
              <a:rPr lang="en-US" sz="1800" dirty="0" smtClean="0"/>
              <a:t>The Center for REALTOR® Technology is a department within NAR.  Its purpose is to serve the REALTOR® membership as an industry advocate, an implementation consultant, and a technology resource.  One of the major surveys carried out by CRT is the </a:t>
            </a:r>
            <a:r>
              <a:rPr lang="en-US" sz="1800" i="1" dirty="0" smtClean="0"/>
              <a:t>REALTOR® Technology Survey</a:t>
            </a:r>
            <a:r>
              <a:rPr lang="en-US" sz="1800" dirty="0" smtClean="0"/>
              <a:t>.  It is conducted annually among a random sample of REALTORS® who have provided a valid email address. </a:t>
            </a:r>
          </a:p>
          <a:p>
            <a:pPr marL="0" indent="0">
              <a:spcBef>
                <a:spcPts val="0"/>
              </a:spcBef>
              <a:spcAft>
                <a:spcPts val="0"/>
              </a:spcAft>
              <a:buNone/>
            </a:pPr>
            <a:endParaRPr lang="en-US" sz="1800" dirty="0"/>
          </a:p>
        </p:txBody>
      </p:sp>
      <p:sp>
        <p:nvSpPr>
          <p:cNvPr id="2" name="TextBox 1"/>
          <p:cNvSpPr txBox="1"/>
          <p:nvPr/>
        </p:nvSpPr>
        <p:spPr>
          <a:xfrm>
            <a:off x="381000" y="6045815"/>
            <a:ext cx="6892849" cy="276999"/>
          </a:xfrm>
          <a:prstGeom prst="rect">
            <a:avLst/>
          </a:prstGeom>
          <a:noFill/>
        </p:spPr>
        <p:txBody>
          <a:bodyPr wrap="none" rtlCol="0">
            <a:spAutoFit/>
          </a:bodyPr>
          <a:lstStyle/>
          <a:p>
            <a:r>
              <a:rPr lang="en-US" sz="1200" dirty="0" smtClean="0">
                <a:latin typeface="Arial" pitchFamily="34" charset="0"/>
                <a:cs typeface="Arial" pitchFamily="34" charset="0"/>
              </a:rPr>
              <a:t>430 N. Michigan Avenue  |    Chicago, IL 60611-4087   |  1-800-874-6500    |   http://www.realtor.org</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296045971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20</a:t>
            </a:fld>
            <a:endParaRPr lang="en-US" dirty="0"/>
          </a:p>
        </p:txBody>
      </p:sp>
      <p:sp>
        <p:nvSpPr>
          <p:cNvPr id="7" name="TextBox 6"/>
          <p:cNvSpPr txBox="1"/>
          <p:nvPr/>
        </p:nvSpPr>
        <p:spPr>
          <a:xfrm>
            <a:off x="5334000" y="4648200"/>
            <a:ext cx="3459480" cy="1815882"/>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REALTORS® overall spent a median of $852 in the last 12 months on technology for use in their real estate business, up significantly from a  median of $707 in 2011.  50% spent more than $500 but less than $2,000.</a:t>
            </a:r>
            <a:endParaRPr lang="en-US" sz="1600" dirty="0">
              <a:latin typeface="Arial" pitchFamily="34" charset="0"/>
              <a:cs typeface="Arial" pitchFamily="34" charset="0"/>
            </a:endParaRPr>
          </a:p>
        </p:txBody>
      </p:sp>
      <p:sp>
        <p:nvSpPr>
          <p:cNvPr id="8" name="Title 2"/>
          <p:cNvSpPr>
            <a:spLocks noGrp="1"/>
          </p:cNvSpPr>
          <p:nvPr>
            <p:ph type="title"/>
          </p:nvPr>
        </p:nvSpPr>
        <p:spPr>
          <a:xfrm>
            <a:off x="381000" y="152400"/>
            <a:ext cx="8229600" cy="533400"/>
          </a:xfrm>
        </p:spPr>
        <p:txBody>
          <a:bodyPr/>
          <a:lstStyle/>
          <a:p>
            <a:r>
              <a:rPr lang="en-US" i="1" u="sng" dirty="0" smtClean="0"/>
              <a:t>Technology in General			</a:t>
            </a:r>
            <a:endParaRPr lang="en-US" i="1" u="sng" dirty="0"/>
          </a:p>
        </p:txBody>
      </p:sp>
      <p:graphicFrame>
        <p:nvGraphicFramePr>
          <p:cNvPr id="9" name="Chart 8"/>
          <p:cNvGraphicFramePr>
            <a:graphicFrameLocks/>
          </p:cNvGraphicFramePr>
          <p:nvPr>
            <p:extLst>
              <p:ext uri="{D42A27DB-BD31-4B8C-83A1-F6EECF244321}">
                <p14:modId xmlns:p14="http://schemas.microsoft.com/office/powerpoint/2010/main" val="3689906385"/>
              </p:ext>
            </p:extLst>
          </p:nvPr>
        </p:nvGraphicFramePr>
        <p:xfrm>
          <a:off x="609600" y="914400"/>
          <a:ext cx="8001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6042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21</a:t>
            </a:fld>
            <a:endParaRPr lang="en-US" dirty="0"/>
          </a:p>
        </p:txBody>
      </p:sp>
      <p:sp>
        <p:nvSpPr>
          <p:cNvPr id="3" name="Title 2"/>
          <p:cNvSpPr>
            <a:spLocks noGrp="1"/>
          </p:cNvSpPr>
          <p:nvPr>
            <p:ph type="title"/>
          </p:nvPr>
        </p:nvSpPr>
        <p:spPr>
          <a:xfrm>
            <a:off x="381000" y="152400"/>
            <a:ext cx="6512511" cy="1143000"/>
          </a:xfrm>
        </p:spPr>
        <p:txBody>
          <a:bodyPr/>
          <a:lstStyle/>
          <a:p>
            <a:r>
              <a:rPr lang="en-US" i="1" dirty="0" smtClean="0"/>
              <a:t>Technology in General</a:t>
            </a:r>
            <a:endParaRPr lang="en-US" i="1" dirty="0"/>
          </a:p>
        </p:txBody>
      </p:sp>
      <p:sp>
        <p:nvSpPr>
          <p:cNvPr id="7" name="TextBox 6"/>
          <p:cNvSpPr txBox="1"/>
          <p:nvPr/>
        </p:nvSpPr>
        <p:spPr>
          <a:xfrm>
            <a:off x="5410200" y="4953000"/>
            <a:ext cx="3459480" cy="1323439"/>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Agents spent a median of </a:t>
            </a:r>
            <a:r>
              <a:rPr lang="en-US" sz="1600" b="1" dirty="0" smtClean="0">
                <a:latin typeface="Arial" pitchFamily="34" charset="0"/>
                <a:cs typeface="Arial" pitchFamily="34" charset="0"/>
              </a:rPr>
              <a:t>$822 </a:t>
            </a:r>
            <a:r>
              <a:rPr lang="en-US" sz="1600" dirty="0" smtClean="0">
                <a:latin typeface="Arial" pitchFamily="34" charset="0"/>
                <a:cs typeface="Arial" pitchFamily="34" charset="0"/>
              </a:rPr>
              <a:t>in the last 12 months on technology for use in their real estate business, while Brokers spent a median </a:t>
            </a:r>
            <a:r>
              <a:rPr lang="en-US" sz="1600" b="1" dirty="0" smtClean="0">
                <a:latin typeface="Arial" pitchFamily="34" charset="0"/>
                <a:cs typeface="Arial" pitchFamily="34" charset="0"/>
              </a:rPr>
              <a:t>$1,112.  </a:t>
            </a:r>
            <a:endParaRPr lang="en-US" sz="1600" b="1" dirty="0">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2191399184"/>
              </p:ext>
            </p:extLst>
          </p:nvPr>
        </p:nvGraphicFramePr>
        <p:xfrm>
          <a:off x="457200" y="820519"/>
          <a:ext cx="81534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1609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i="1" dirty="0" smtClean="0"/>
              <a:t>Broker-Provided Technology</a:t>
            </a: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22</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368177328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23</a:t>
            </a:fld>
            <a:endParaRPr lang="en-US" dirty="0"/>
          </a:p>
        </p:txBody>
      </p:sp>
      <p:sp>
        <p:nvSpPr>
          <p:cNvPr id="3" name="Title 2"/>
          <p:cNvSpPr>
            <a:spLocks noGrp="1"/>
          </p:cNvSpPr>
          <p:nvPr>
            <p:ph type="title"/>
          </p:nvPr>
        </p:nvSpPr>
        <p:spPr>
          <a:xfrm>
            <a:off x="381000" y="152400"/>
            <a:ext cx="7955280" cy="685800"/>
          </a:xfrm>
        </p:spPr>
        <p:txBody>
          <a:bodyPr/>
          <a:lstStyle/>
          <a:p>
            <a:r>
              <a:rPr lang="en-US" i="1" u="sng" dirty="0" smtClean="0"/>
              <a:t>Broker-Provided Technology	</a:t>
            </a:r>
            <a:endParaRPr lang="en-US" i="1" u="sng" dirty="0"/>
          </a:p>
        </p:txBody>
      </p:sp>
      <p:sp>
        <p:nvSpPr>
          <p:cNvPr id="7" name="TextBox 6"/>
          <p:cNvSpPr txBox="1"/>
          <p:nvPr/>
        </p:nvSpPr>
        <p:spPr>
          <a:xfrm>
            <a:off x="487680" y="838200"/>
            <a:ext cx="7848600" cy="584775"/>
          </a:xfrm>
          <a:prstGeom prst="rect">
            <a:avLst/>
          </a:prstGeom>
          <a:noFill/>
        </p:spPr>
        <p:txBody>
          <a:bodyPr wrap="square" rtlCol="0">
            <a:spAutoFit/>
          </a:bodyPr>
          <a:lstStyle/>
          <a:p>
            <a:r>
              <a:rPr lang="en-US" sz="1600" dirty="0" smtClean="0">
                <a:latin typeface="Arial" pitchFamily="34" charset="0"/>
                <a:cs typeface="Arial" pitchFamily="34" charset="0"/>
              </a:rPr>
              <a:t>60% of Agents and Broker-Associates find reasonable or exceptional value in the technology supplied by their brokers.  This is essentially unchanged from 2011.  </a:t>
            </a:r>
            <a:endParaRPr lang="en-US" sz="1600" dirty="0">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2564014650"/>
              </p:ext>
            </p:extLst>
          </p:nvPr>
        </p:nvGraphicFramePr>
        <p:xfrm>
          <a:off x="838200" y="1752600"/>
          <a:ext cx="749808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2957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24</a:t>
            </a:fld>
            <a:endParaRPr lang="en-US" dirty="0"/>
          </a:p>
        </p:txBody>
      </p:sp>
      <p:sp>
        <p:nvSpPr>
          <p:cNvPr id="7" name="TextBox 6"/>
          <p:cNvSpPr txBox="1"/>
          <p:nvPr/>
        </p:nvSpPr>
        <p:spPr>
          <a:xfrm>
            <a:off x="4572000" y="2743200"/>
            <a:ext cx="3459480" cy="830997"/>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Over half of agents and associate brokers pay no monthly technology fee to their brokers.    </a:t>
            </a:r>
            <a:endParaRPr lang="en-US" sz="1600" dirty="0">
              <a:latin typeface="Arial" pitchFamily="34" charset="0"/>
              <a:cs typeface="Arial"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540423371"/>
              </p:ext>
            </p:extLst>
          </p:nvPr>
        </p:nvGraphicFramePr>
        <p:xfrm>
          <a:off x="914400" y="1371600"/>
          <a:ext cx="75438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2"/>
          <p:cNvSpPr>
            <a:spLocks noGrp="1"/>
          </p:cNvSpPr>
          <p:nvPr>
            <p:ph type="title"/>
          </p:nvPr>
        </p:nvSpPr>
        <p:spPr>
          <a:xfrm>
            <a:off x="381000" y="152400"/>
            <a:ext cx="7955280" cy="685800"/>
          </a:xfrm>
        </p:spPr>
        <p:txBody>
          <a:bodyPr/>
          <a:lstStyle/>
          <a:p>
            <a:r>
              <a:rPr lang="en-US" i="1" u="sng" dirty="0" smtClean="0"/>
              <a:t>Broker-Provided Technology	</a:t>
            </a:r>
            <a:endParaRPr lang="en-US" i="1" u="sng" dirty="0"/>
          </a:p>
        </p:txBody>
      </p:sp>
    </p:spTree>
    <p:extLst>
      <p:ext uri="{BB962C8B-B14F-4D97-AF65-F5344CB8AC3E}">
        <p14:creationId xmlns:p14="http://schemas.microsoft.com/office/powerpoint/2010/main" val="2665581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25</a:t>
            </a:fld>
            <a:endParaRPr lang="en-US" dirty="0"/>
          </a:p>
        </p:txBody>
      </p:sp>
      <p:sp>
        <p:nvSpPr>
          <p:cNvPr id="7" name="TextBox 6"/>
          <p:cNvSpPr txBox="1"/>
          <p:nvPr/>
        </p:nvSpPr>
        <p:spPr>
          <a:xfrm>
            <a:off x="762000" y="1127760"/>
            <a:ext cx="4343400" cy="830997"/>
          </a:xfrm>
          <a:prstGeom prst="rect">
            <a:avLst/>
          </a:prstGeom>
          <a:noFill/>
        </p:spPr>
        <p:txBody>
          <a:bodyPr wrap="square" rtlCol="0">
            <a:spAutoFit/>
          </a:bodyPr>
          <a:lstStyle/>
          <a:p>
            <a:r>
              <a:rPr lang="en-US" sz="1600" dirty="0" smtClean="0">
                <a:latin typeface="Arial" pitchFamily="34" charset="0"/>
                <a:cs typeface="Arial" pitchFamily="34" charset="0"/>
              </a:rPr>
              <a:t>About half (49%) of Agents and Broker-Associates would like their broker to expand the amount of technology they offer them.      </a:t>
            </a:r>
            <a:endParaRPr lang="en-US" sz="1600" dirty="0">
              <a:latin typeface="Arial" pitchFamily="34" charset="0"/>
              <a:cs typeface="Arial" pitchFamily="34" charset="0"/>
            </a:endParaRPr>
          </a:p>
        </p:txBody>
      </p:sp>
      <p:sp>
        <p:nvSpPr>
          <p:cNvPr id="8" name="TextBox 1"/>
          <p:cNvSpPr txBox="1"/>
          <p:nvPr/>
        </p:nvSpPr>
        <p:spPr>
          <a:xfrm>
            <a:off x="-190500" y="5638800"/>
            <a:ext cx="5791200" cy="3048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i="1" dirty="0" smtClean="0">
                <a:latin typeface="Arial" pitchFamily="34" charset="0"/>
                <a:cs typeface="Arial" pitchFamily="34" charset="0"/>
              </a:rPr>
              <a:t>Question asked of Agents and Broker-Associates</a:t>
            </a:r>
            <a:endParaRPr lang="en-US" sz="1200" i="1" dirty="0">
              <a:latin typeface="Arial" pitchFamily="34" charset="0"/>
              <a:cs typeface="Arial"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1246940790"/>
              </p:ext>
            </p:extLst>
          </p:nvPr>
        </p:nvGraphicFramePr>
        <p:xfrm>
          <a:off x="190500" y="1973997"/>
          <a:ext cx="5029200" cy="374100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5760720" y="1551295"/>
            <a:ext cx="3230880" cy="3293209"/>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These REALTORS® were asked what they expect from their brokers’ technology offerings.  Cited most often were: </a:t>
            </a:r>
          </a:p>
          <a:p>
            <a:pPr marL="285750" indent="-285750">
              <a:buFont typeface="Arial" pitchFamily="34" charset="0"/>
              <a:buChar char="•"/>
            </a:pPr>
            <a:r>
              <a:rPr lang="en-US" sz="1600" dirty="0" smtClean="0">
                <a:latin typeface="Arial" pitchFamily="34" charset="0"/>
                <a:cs typeface="Arial" pitchFamily="34" charset="0"/>
              </a:rPr>
              <a:t>a good CRM database</a:t>
            </a:r>
          </a:p>
          <a:p>
            <a:pPr marL="285750" indent="-285750">
              <a:buFont typeface="Arial" pitchFamily="34" charset="0"/>
              <a:buChar char="•"/>
            </a:pPr>
            <a:r>
              <a:rPr lang="en-US" sz="1600" dirty="0" smtClean="0">
                <a:latin typeface="Arial" pitchFamily="34" charset="0"/>
                <a:cs typeface="Arial" pitchFamily="34" charset="0"/>
              </a:rPr>
              <a:t>a more professional website</a:t>
            </a:r>
          </a:p>
          <a:p>
            <a:pPr marL="285750" indent="-285750">
              <a:buFont typeface="Arial" pitchFamily="34" charset="0"/>
              <a:buChar char="•"/>
            </a:pPr>
            <a:r>
              <a:rPr lang="en-US" sz="1600" dirty="0" smtClean="0">
                <a:latin typeface="Arial" pitchFamily="34" charset="0"/>
                <a:cs typeface="Arial" pitchFamily="34" charset="0"/>
              </a:rPr>
              <a:t>technology that allows access to all tools at once</a:t>
            </a:r>
            <a:endParaRPr lang="en-US" sz="1600" dirty="0">
              <a:latin typeface="Arial" pitchFamily="34" charset="0"/>
              <a:cs typeface="Arial" pitchFamily="34" charset="0"/>
            </a:endParaRPr>
          </a:p>
          <a:p>
            <a:pPr marL="285750" indent="-285750">
              <a:buFont typeface="Arial" pitchFamily="34" charset="0"/>
              <a:buChar char="•"/>
            </a:pPr>
            <a:r>
              <a:rPr lang="en-US" sz="1600" dirty="0" smtClean="0">
                <a:latin typeface="Arial" pitchFamily="34" charset="0"/>
                <a:cs typeface="Arial" pitchFamily="34" charset="0"/>
              </a:rPr>
              <a:t>Cutting-edge technology</a:t>
            </a:r>
          </a:p>
          <a:p>
            <a:pPr marL="285750" indent="-285750">
              <a:buFont typeface="Arial" pitchFamily="34" charset="0"/>
              <a:buChar char="•"/>
            </a:pPr>
            <a:r>
              <a:rPr lang="en-US" sz="1600" dirty="0" smtClean="0">
                <a:latin typeface="Arial" pitchFamily="34" charset="0"/>
                <a:cs typeface="Arial" pitchFamily="34" charset="0"/>
              </a:rPr>
              <a:t>Keeping agents up to date on technology trends</a:t>
            </a:r>
          </a:p>
          <a:p>
            <a:pPr marL="285750" indent="-285750">
              <a:buFont typeface="Arial" pitchFamily="34" charset="0"/>
              <a:buChar char="•"/>
            </a:pPr>
            <a:r>
              <a:rPr lang="en-US" sz="1600" dirty="0" smtClean="0">
                <a:latin typeface="Arial" pitchFamily="34" charset="0"/>
                <a:cs typeface="Arial" pitchFamily="34" charset="0"/>
              </a:rPr>
              <a:t>More technology support/training</a:t>
            </a:r>
          </a:p>
        </p:txBody>
      </p:sp>
      <p:sp>
        <p:nvSpPr>
          <p:cNvPr id="11" name="Title 2"/>
          <p:cNvSpPr>
            <a:spLocks noGrp="1"/>
          </p:cNvSpPr>
          <p:nvPr>
            <p:ph type="title"/>
          </p:nvPr>
        </p:nvSpPr>
        <p:spPr>
          <a:xfrm>
            <a:off x="381000" y="152400"/>
            <a:ext cx="7955280" cy="685800"/>
          </a:xfrm>
        </p:spPr>
        <p:txBody>
          <a:bodyPr/>
          <a:lstStyle/>
          <a:p>
            <a:r>
              <a:rPr lang="en-US" i="1" u="sng" dirty="0" smtClean="0"/>
              <a:t>Broker-Provided Technology	</a:t>
            </a:r>
            <a:endParaRPr lang="en-US" i="1" u="sng" dirty="0"/>
          </a:p>
        </p:txBody>
      </p:sp>
    </p:spTree>
    <p:extLst>
      <p:ext uri="{BB962C8B-B14F-4D97-AF65-F5344CB8AC3E}">
        <p14:creationId xmlns:p14="http://schemas.microsoft.com/office/powerpoint/2010/main" val="1382586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smtClean="0"/>
              <a:t/>
            </a:r>
            <a:br>
              <a:rPr lang="en-US" sz="3200" smtClean="0"/>
            </a:br>
            <a:r>
              <a:rPr lang="en-US" sz="3200" i="1" smtClean="0"/>
              <a:t>MLS-Provided </a:t>
            </a:r>
            <a:r>
              <a:rPr lang="en-US" sz="3200" i="1" dirty="0" smtClean="0"/>
              <a:t>Technology</a:t>
            </a: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26</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167846781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27</a:t>
            </a:fld>
            <a:endParaRPr lang="en-US" dirty="0"/>
          </a:p>
        </p:txBody>
      </p:sp>
      <p:sp>
        <p:nvSpPr>
          <p:cNvPr id="3" name="Title 2"/>
          <p:cNvSpPr>
            <a:spLocks noGrp="1"/>
          </p:cNvSpPr>
          <p:nvPr>
            <p:ph type="title"/>
          </p:nvPr>
        </p:nvSpPr>
        <p:spPr>
          <a:xfrm>
            <a:off x="381000" y="152400"/>
            <a:ext cx="7955280" cy="685800"/>
          </a:xfrm>
        </p:spPr>
        <p:txBody>
          <a:bodyPr/>
          <a:lstStyle/>
          <a:p>
            <a:r>
              <a:rPr lang="en-US" i="1" u="sng" dirty="0" smtClean="0"/>
              <a:t>MLS-Provided Technology		</a:t>
            </a:r>
            <a:endParaRPr lang="en-US" i="1" u="sng" dirty="0"/>
          </a:p>
        </p:txBody>
      </p:sp>
      <p:sp>
        <p:nvSpPr>
          <p:cNvPr id="7" name="TextBox 6"/>
          <p:cNvSpPr txBox="1"/>
          <p:nvPr/>
        </p:nvSpPr>
        <p:spPr>
          <a:xfrm>
            <a:off x="5917461" y="3352800"/>
            <a:ext cx="3124200" cy="1384995"/>
          </a:xfrm>
          <a:prstGeom prst="rect">
            <a:avLst/>
          </a:prstGeom>
          <a:solidFill>
            <a:schemeClr val="bg2">
              <a:lumMod val="90000"/>
            </a:schemeClr>
          </a:solidFill>
        </p:spPr>
        <p:txBody>
          <a:bodyPr wrap="square" rtlCol="0">
            <a:spAutoFit/>
          </a:bodyPr>
          <a:lstStyle/>
          <a:p>
            <a:r>
              <a:rPr lang="en-US" sz="1400" dirty="0" smtClean="0">
                <a:latin typeface="Arial" pitchFamily="34" charset="0"/>
                <a:cs typeface="Arial" pitchFamily="34" charset="0"/>
              </a:rPr>
              <a:t>50% of all REALTORS® find </a:t>
            </a:r>
            <a:r>
              <a:rPr lang="en-US" sz="1400" u="sng" dirty="0" smtClean="0">
                <a:latin typeface="Arial" pitchFamily="34" charset="0"/>
                <a:cs typeface="Arial" pitchFamily="34" charset="0"/>
              </a:rPr>
              <a:t>reasonable value</a:t>
            </a:r>
            <a:r>
              <a:rPr lang="en-US" sz="1400" dirty="0" smtClean="0">
                <a:latin typeface="Arial" pitchFamily="34" charset="0"/>
                <a:cs typeface="Arial" pitchFamily="34" charset="0"/>
              </a:rPr>
              <a:t> in their MLS; 22% find </a:t>
            </a:r>
            <a:r>
              <a:rPr lang="en-US" sz="1400" u="sng" dirty="0" smtClean="0">
                <a:latin typeface="Arial" pitchFamily="34" charset="0"/>
                <a:cs typeface="Arial" pitchFamily="34" charset="0"/>
              </a:rPr>
              <a:t>exceptional value</a:t>
            </a:r>
            <a:r>
              <a:rPr lang="en-US" sz="1400" dirty="0" smtClean="0">
                <a:latin typeface="Arial" pitchFamily="34" charset="0"/>
                <a:cs typeface="Arial" pitchFamily="34" charset="0"/>
              </a:rPr>
              <a:t> in it.  There are no significant differences in the ratings for this between Agents and Brokers.*</a:t>
            </a:r>
            <a:endParaRPr lang="en-US" sz="1400" dirty="0">
              <a:latin typeface="Arial" pitchFamily="34" charset="0"/>
              <a:cs typeface="Arial"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2431163859"/>
              </p:ext>
            </p:extLst>
          </p:nvPr>
        </p:nvGraphicFramePr>
        <p:xfrm>
          <a:off x="381000" y="2874005"/>
          <a:ext cx="7848600"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142999" y="6059165"/>
            <a:ext cx="7441461" cy="261610"/>
          </a:xfrm>
          <a:prstGeom prst="rect">
            <a:avLst/>
          </a:prstGeom>
          <a:noFill/>
        </p:spPr>
        <p:txBody>
          <a:bodyPr wrap="none" rtlCol="0">
            <a:spAutoFit/>
          </a:bodyPr>
          <a:lstStyle/>
          <a:p>
            <a:r>
              <a:rPr lang="en-US" sz="1100" i="1" dirty="0">
                <a:latin typeface="Arial" pitchFamily="34" charset="0"/>
                <a:cs typeface="Arial" pitchFamily="34" charset="0"/>
              </a:rPr>
              <a:t>*</a:t>
            </a:r>
            <a:r>
              <a:rPr lang="en-US" sz="1100" i="1" dirty="0" smtClean="0">
                <a:latin typeface="Arial" pitchFamily="34" charset="0"/>
                <a:cs typeface="Arial" pitchFamily="34" charset="0"/>
              </a:rPr>
              <a:t>In 2011, “Not enough value” was phrased “Fair value.”  Therefore, direct comparison with 2011 data is not possible.</a:t>
            </a:r>
            <a:endParaRPr lang="en-US" sz="1100" i="1" dirty="0">
              <a:latin typeface="Arial" pitchFamily="34" charset="0"/>
              <a:cs typeface="Arial" pitchFamily="34" charset="0"/>
            </a:endParaRPr>
          </a:p>
        </p:txBody>
      </p:sp>
      <p:sp>
        <p:nvSpPr>
          <p:cNvPr id="8" name="TextBox 7"/>
          <p:cNvSpPr txBox="1"/>
          <p:nvPr/>
        </p:nvSpPr>
        <p:spPr>
          <a:xfrm>
            <a:off x="533400" y="838200"/>
            <a:ext cx="3124200" cy="1600438"/>
          </a:xfrm>
          <a:prstGeom prst="rect">
            <a:avLst/>
          </a:prstGeom>
          <a:solidFill>
            <a:schemeClr val="bg2">
              <a:lumMod val="90000"/>
            </a:schemeClr>
          </a:solidFill>
        </p:spPr>
        <p:txBody>
          <a:bodyPr wrap="square" rtlCol="0">
            <a:spAutoFit/>
          </a:bodyPr>
          <a:lstStyle/>
          <a:p>
            <a:r>
              <a:rPr lang="en-US" sz="1400" dirty="0" smtClean="0">
                <a:latin typeface="Arial" pitchFamily="34" charset="0"/>
                <a:cs typeface="Arial" pitchFamily="34" charset="0"/>
              </a:rPr>
              <a:t>The most valuable tools provided by MLSs cited most often are: Comps/CMAs, auto-emails to clients/auto-prospecting, education, public records, property history information, IMAPP, Realist, RPR, statistics, and tax information. </a:t>
            </a:r>
            <a:endParaRPr lang="en-US" sz="1400" dirty="0">
              <a:latin typeface="Arial" pitchFamily="34" charset="0"/>
              <a:cs typeface="Arial" pitchFamily="34" charset="0"/>
            </a:endParaRPr>
          </a:p>
        </p:txBody>
      </p:sp>
      <p:sp>
        <p:nvSpPr>
          <p:cNvPr id="10" name="TextBox 9"/>
          <p:cNvSpPr txBox="1"/>
          <p:nvPr/>
        </p:nvSpPr>
        <p:spPr>
          <a:xfrm>
            <a:off x="4191000" y="838200"/>
            <a:ext cx="3886200" cy="1600438"/>
          </a:xfrm>
          <a:prstGeom prst="rect">
            <a:avLst/>
          </a:prstGeom>
          <a:solidFill>
            <a:schemeClr val="bg2">
              <a:lumMod val="90000"/>
            </a:schemeClr>
          </a:solidFill>
        </p:spPr>
        <p:txBody>
          <a:bodyPr wrap="square" rtlCol="0">
            <a:spAutoFit/>
          </a:bodyPr>
          <a:lstStyle/>
          <a:p>
            <a:r>
              <a:rPr lang="en-US" sz="1400" dirty="0" smtClean="0">
                <a:latin typeface="Arial" pitchFamily="34" charset="0"/>
                <a:cs typeface="Arial" pitchFamily="34" charset="0"/>
              </a:rPr>
              <a:t>65% of REALTORS® would like their MLS to expand the technology and services offered.  </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Suggestions for improvement include: better accessibility/better mobile capabilities; better mobile apps; improved CMA software; more ease of use.</a:t>
            </a:r>
            <a:endParaRPr lang="en-US" sz="1400" dirty="0">
              <a:latin typeface="Arial" pitchFamily="34" charset="0"/>
              <a:cs typeface="Arial" pitchFamily="34" charset="0"/>
            </a:endParaRPr>
          </a:p>
        </p:txBody>
      </p:sp>
    </p:spTree>
    <p:extLst>
      <p:ext uri="{BB962C8B-B14F-4D97-AF65-F5344CB8AC3E}">
        <p14:creationId xmlns:p14="http://schemas.microsoft.com/office/powerpoint/2010/main" val="22957149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i="1" dirty="0" smtClean="0"/>
              <a:t>Mobile Use in Business</a:t>
            </a: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28</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4434833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29</a:t>
            </a:fld>
            <a:endParaRPr lang="en-US" dirty="0"/>
          </a:p>
        </p:txBody>
      </p:sp>
      <p:sp>
        <p:nvSpPr>
          <p:cNvPr id="3" name="Title 2"/>
          <p:cNvSpPr>
            <a:spLocks noGrp="1"/>
          </p:cNvSpPr>
          <p:nvPr>
            <p:ph type="title"/>
          </p:nvPr>
        </p:nvSpPr>
        <p:spPr>
          <a:xfrm>
            <a:off x="381000" y="152400"/>
            <a:ext cx="8305800" cy="1143000"/>
          </a:xfrm>
        </p:spPr>
        <p:txBody>
          <a:bodyPr/>
          <a:lstStyle/>
          <a:p>
            <a:r>
              <a:rPr lang="en-US" i="1" u="sng" dirty="0" smtClean="0"/>
              <a:t>Mobile Use in Business			</a:t>
            </a:r>
            <a:endParaRPr lang="en-US" i="1" u="sng" dirty="0"/>
          </a:p>
        </p:txBody>
      </p:sp>
      <p:sp>
        <p:nvSpPr>
          <p:cNvPr id="7" name="TextBox 6"/>
          <p:cNvSpPr txBox="1"/>
          <p:nvPr/>
        </p:nvSpPr>
        <p:spPr>
          <a:xfrm>
            <a:off x="487680" y="807719"/>
            <a:ext cx="7848600" cy="830997"/>
          </a:xfrm>
          <a:prstGeom prst="rect">
            <a:avLst/>
          </a:prstGeom>
          <a:noFill/>
        </p:spPr>
        <p:txBody>
          <a:bodyPr wrap="square" rtlCol="0">
            <a:spAutoFit/>
          </a:bodyPr>
          <a:lstStyle/>
          <a:p>
            <a:r>
              <a:rPr lang="en-US" sz="1600" dirty="0" smtClean="0">
                <a:latin typeface="Arial" pitchFamily="34" charset="0"/>
                <a:cs typeface="Arial" pitchFamily="34" charset="0"/>
              </a:rPr>
              <a:t>REALTORS® spend a median 44% of their time corresponding with and doing work for their clients on mobile devices.  42% spend more than half their work time on mobile devices.  (This question was not asked in 2011.)</a:t>
            </a:r>
            <a:endParaRPr lang="en-US" sz="1600" dirty="0">
              <a:latin typeface="Arial" pitchFamily="34" charset="0"/>
              <a:cs typeface="Arial"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1125392609"/>
              </p:ext>
            </p:extLst>
          </p:nvPr>
        </p:nvGraphicFramePr>
        <p:xfrm>
          <a:off x="487680" y="2057400"/>
          <a:ext cx="784860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295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86600" y="6319688"/>
            <a:ext cx="1828800" cy="365125"/>
          </a:xfrm>
        </p:spPr>
        <p:txBody>
          <a:bodyPr/>
          <a:lstStyle/>
          <a:p>
            <a:fld id="{A5C11A98-AD17-4162-B819-50E90BC663BD}" type="slidenum">
              <a:rPr lang="en-US" smtClean="0"/>
              <a:pPr/>
              <a:t>3</a:t>
            </a:fld>
            <a:endParaRPr lang="en-US" dirty="0"/>
          </a:p>
        </p:txBody>
      </p:sp>
      <p:sp>
        <p:nvSpPr>
          <p:cNvPr id="3" name="Content Placeholder 2"/>
          <p:cNvSpPr>
            <a:spLocks noGrp="1"/>
          </p:cNvSpPr>
          <p:nvPr>
            <p:ph sz="quarter" idx="13"/>
          </p:nvPr>
        </p:nvSpPr>
        <p:spPr>
          <a:xfrm>
            <a:off x="533400" y="381000"/>
            <a:ext cx="7772400" cy="5334000"/>
          </a:xfrm>
        </p:spPr>
        <p:txBody>
          <a:bodyPr>
            <a:noAutofit/>
          </a:bodyPr>
          <a:lstStyle/>
          <a:p>
            <a:pPr marL="0" indent="0">
              <a:spcBef>
                <a:spcPts val="0"/>
              </a:spcBef>
              <a:spcAft>
                <a:spcPts val="0"/>
              </a:spcAft>
              <a:buNone/>
            </a:pPr>
            <a:r>
              <a:rPr lang="en-US" sz="1600" dirty="0" smtClean="0"/>
              <a:t>This report summarizes national findings collected in January 2013 among sales agents, associate brokers, brokers, broker-owners, and managers regarding REALTOR® practices in 2012.  These groups account for 1,139 completed surveys.  (82 respondents listed “other” roles in real estate; these were screened out of the survey.) This number is large enough for overall responses to be statistically valid and reflective of the general population of REALTORS® to a margin of error of </a:t>
            </a:r>
            <a:r>
              <a:rPr lang="en-US" sz="1600" dirty="0"/>
              <a:t> </a:t>
            </a:r>
            <a:r>
              <a:rPr lang="en-US" sz="1600" dirty="0" smtClean="0"/>
              <a:t>    +/-2.9% at a 95% level of confidence. Respondents were asked to look back </a:t>
            </a:r>
            <a:r>
              <a:rPr lang="en-US" sz="1600" smtClean="0"/>
              <a:t>12 months (into 2012) </a:t>
            </a:r>
            <a:r>
              <a:rPr lang="en-US" sz="1600" dirty="0" smtClean="0"/>
              <a:t>and tell us about their real estate business experiences with technology.</a:t>
            </a:r>
          </a:p>
          <a:p>
            <a:pPr marL="0" indent="0">
              <a:spcBef>
                <a:spcPts val="0"/>
              </a:spcBef>
              <a:spcAft>
                <a:spcPts val="0"/>
              </a:spcAft>
              <a:buNone/>
            </a:pPr>
            <a:endParaRPr lang="en-US" sz="1600" dirty="0"/>
          </a:p>
          <a:p>
            <a:pPr marL="0" indent="0">
              <a:spcBef>
                <a:spcPts val="0"/>
              </a:spcBef>
              <a:spcAft>
                <a:spcPts val="0"/>
              </a:spcAft>
              <a:buNone/>
            </a:pPr>
            <a:r>
              <a:rPr lang="en-US" sz="1600" dirty="0" smtClean="0"/>
              <a:t>The purpose of this survey report is to provide a broad picture of REALTORS®’ technology characteristics and needs.   Key topics covered are:</a:t>
            </a:r>
          </a:p>
          <a:p>
            <a:pPr marL="0" indent="0">
              <a:spcBef>
                <a:spcPts val="0"/>
              </a:spcBef>
              <a:spcAft>
                <a:spcPts val="0"/>
              </a:spcAft>
              <a:buNone/>
            </a:pPr>
            <a:endParaRPr lang="en-US" sz="1600" dirty="0"/>
          </a:p>
          <a:p>
            <a:pPr marL="285750" indent="-285750">
              <a:spcBef>
                <a:spcPts val="0"/>
              </a:spcBef>
              <a:spcAft>
                <a:spcPts val="0"/>
              </a:spcAft>
            </a:pPr>
            <a:r>
              <a:rPr lang="en-US" sz="1600" dirty="0" smtClean="0"/>
              <a:t>Respondent Profile</a:t>
            </a:r>
          </a:p>
          <a:p>
            <a:pPr marL="285750" indent="-285750">
              <a:spcBef>
                <a:spcPts val="0"/>
              </a:spcBef>
              <a:spcAft>
                <a:spcPts val="0"/>
              </a:spcAft>
            </a:pPr>
            <a:r>
              <a:rPr lang="en-US" sz="1600" dirty="0" smtClean="0"/>
              <a:t>Technology in General</a:t>
            </a:r>
          </a:p>
          <a:p>
            <a:pPr marL="285750" indent="-285750">
              <a:spcBef>
                <a:spcPts val="0"/>
              </a:spcBef>
              <a:spcAft>
                <a:spcPts val="0"/>
              </a:spcAft>
            </a:pPr>
            <a:r>
              <a:rPr lang="en-US" sz="1600" dirty="0" smtClean="0"/>
              <a:t>Broker-Provided Technology</a:t>
            </a:r>
          </a:p>
          <a:p>
            <a:pPr marL="285750" indent="-285750">
              <a:spcBef>
                <a:spcPts val="0"/>
              </a:spcBef>
              <a:spcAft>
                <a:spcPts val="0"/>
              </a:spcAft>
            </a:pPr>
            <a:r>
              <a:rPr lang="en-US" sz="1600" dirty="0" smtClean="0"/>
              <a:t>MLS-Provided Technology</a:t>
            </a:r>
          </a:p>
          <a:p>
            <a:pPr marL="285750" indent="-285750">
              <a:spcBef>
                <a:spcPts val="0"/>
              </a:spcBef>
              <a:spcAft>
                <a:spcPts val="0"/>
              </a:spcAft>
            </a:pPr>
            <a:r>
              <a:rPr lang="en-US" sz="1600" dirty="0"/>
              <a:t>Mobile Use in </a:t>
            </a:r>
            <a:r>
              <a:rPr lang="en-US" sz="1600" dirty="0" smtClean="0"/>
              <a:t>Business</a:t>
            </a:r>
          </a:p>
          <a:p>
            <a:pPr marL="285750" indent="-285750">
              <a:spcBef>
                <a:spcPts val="0"/>
              </a:spcBef>
              <a:spcAft>
                <a:spcPts val="0"/>
              </a:spcAft>
            </a:pPr>
            <a:r>
              <a:rPr lang="en-US" sz="1600" dirty="0" smtClean="0"/>
              <a:t>Technology and REALTOR® Associations</a:t>
            </a:r>
            <a:endParaRPr lang="en-US" sz="1600" dirty="0"/>
          </a:p>
          <a:p>
            <a:pPr marL="285750" indent="-285750">
              <a:spcBef>
                <a:spcPts val="0"/>
              </a:spcBef>
              <a:spcAft>
                <a:spcPts val="0"/>
              </a:spcAft>
            </a:pPr>
            <a:r>
              <a:rPr lang="en-US" sz="1600" dirty="0" smtClean="0"/>
              <a:t>Social Media &amp; Networking</a:t>
            </a:r>
          </a:p>
          <a:p>
            <a:pPr marL="285750" indent="-285750">
              <a:spcBef>
                <a:spcPts val="0"/>
              </a:spcBef>
              <a:spcAft>
                <a:spcPts val="0"/>
              </a:spcAft>
            </a:pPr>
            <a:r>
              <a:rPr lang="en-US" sz="1600" dirty="0" smtClean="0"/>
              <a:t>Lead Generation &amp; Listings</a:t>
            </a:r>
          </a:p>
          <a:p>
            <a:pPr marL="285750" indent="-285750">
              <a:spcBef>
                <a:spcPts val="0"/>
              </a:spcBef>
              <a:spcAft>
                <a:spcPts val="0"/>
              </a:spcAft>
            </a:pPr>
            <a:r>
              <a:rPr lang="en-US" sz="1600" dirty="0" smtClean="0"/>
              <a:t>Real Estate Websites</a:t>
            </a:r>
          </a:p>
          <a:p>
            <a:pPr marL="285750" indent="-285750">
              <a:spcBef>
                <a:spcPts val="0"/>
              </a:spcBef>
              <a:spcAft>
                <a:spcPts val="0"/>
              </a:spcAft>
            </a:pPr>
            <a:endParaRPr lang="en-US" sz="1800" dirty="0"/>
          </a:p>
        </p:txBody>
      </p:sp>
      <p:sp>
        <p:nvSpPr>
          <p:cNvPr id="6" name="TextBox 5"/>
          <p:cNvSpPr txBox="1"/>
          <p:nvPr/>
        </p:nvSpPr>
        <p:spPr>
          <a:xfrm>
            <a:off x="381000" y="6045815"/>
            <a:ext cx="6892849" cy="276999"/>
          </a:xfrm>
          <a:prstGeom prst="rect">
            <a:avLst/>
          </a:prstGeom>
          <a:noFill/>
        </p:spPr>
        <p:txBody>
          <a:bodyPr wrap="none" rtlCol="0">
            <a:spAutoFit/>
          </a:bodyPr>
          <a:lstStyle/>
          <a:p>
            <a:r>
              <a:rPr lang="en-US" sz="1200" dirty="0" smtClean="0">
                <a:latin typeface="Arial" pitchFamily="34" charset="0"/>
                <a:cs typeface="Arial" pitchFamily="34" charset="0"/>
              </a:rPr>
              <a:t>430 N. Michigan Avenue  |    Chicago, IL 60611-4087   |  1-800-874-6500    |   http://www.realtor.org</a:t>
            </a:r>
            <a:endParaRPr lang="en-US" sz="1200" dirty="0">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30</a:t>
            </a:fld>
            <a:endParaRPr lang="en-US" dirty="0"/>
          </a:p>
        </p:txBody>
      </p:sp>
      <p:sp>
        <p:nvSpPr>
          <p:cNvPr id="7" name="TextBox 6"/>
          <p:cNvSpPr txBox="1"/>
          <p:nvPr/>
        </p:nvSpPr>
        <p:spPr>
          <a:xfrm>
            <a:off x="487680" y="807719"/>
            <a:ext cx="7848600" cy="830997"/>
          </a:xfrm>
          <a:prstGeom prst="rect">
            <a:avLst/>
          </a:prstGeom>
          <a:noFill/>
        </p:spPr>
        <p:txBody>
          <a:bodyPr wrap="square" rtlCol="0">
            <a:spAutoFit/>
          </a:bodyPr>
          <a:lstStyle/>
          <a:p>
            <a:r>
              <a:rPr lang="en-US" sz="1600" dirty="0" smtClean="0">
                <a:latin typeface="Arial" pitchFamily="34" charset="0"/>
                <a:cs typeface="Arial" pitchFamily="34" charset="0"/>
              </a:rPr>
              <a:t>The vast majority (94%) of REALTORS® communicate with clients using a mobile device. Over half take/post photos (60%) and read/consume news (59%).  (This question was not asked in 2011.)</a:t>
            </a:r>
            <a:endParaRPr lang="en-US" sz="1600" dirty="0">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4182509699"/>
              </p:ext>
            </p:extLst>
          </p:nvPr>
        </p:nvGraphicFramePr>
        <p:xfrm>
          <a:off x="609600" y="1638716"/>
          <a:ext cx="7924800" cy="4609684"/>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2"/>
          <p:cNvSpPr txBox="1">
            <a:spLocks/>
          </p:cNvSpPr>
          <p:nvPr/>
        </p:nvSpPr>
        <p:spPr>
          <a:xfrm>
            <a:off x="381000" y="152400"/>
            <a:ext cx="8305800" cy="11430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i="1" u="sng" smtClean="0"/>
              <a:t>Mobile Use in Business			</a:t>
            </a:r>
            <a:endParaRPr lang="en-US" i="1" u="sng"/>
          </a:p>
        </p:txBody>
      </p:sp>
    </p:spTree>
    <p:extLst>
      <p:ext uri="{BB962C8B-B14F-4D97-AF65-F5344CB8AC3E}">
        <p14:creationId xmlns:p14="http://schemas.microsoft.com/office/powerpoint/2010/main" val="217999997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i="1" dirty="0" smtClean="0"/>
              <a:t>Technology and REALTOR® Associations</a:t>
            </a: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31</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208172040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32</a:t>
            </a:fld>
            <a:endParaRPr lang="en-US" dirty="0"/>
          </a:p>
        </p:txBody>
      </p:sp>
      <p:sp>
        <p:nvSpPr>
          <p:cNvPr id="3" name="Title 2"/>
          <p:cNvSpPr>
            <a:spLocks noGrp="1"/>
          </p:cNvSpPr>
          <p:nvPr>
            <p:ph type="title"/>
          </p:nvPr>
        </p:nvSpPr>
        <p:spPr>
          <a:xfrm>
            <a:off x="381000" y="152400"/>
            <a:ext cx="8305800" cy="655319"/>
          </a:xfrm>
        </p:spPr>
        <p:txBody>
          <a:bodyPr/>
          <a:lstStyle/>
          <a:p>
            <a:pPr marL="0" indent="0"/>
            <a:r>
              <a:rPr lang="en-US" sz="2400" i="1" u="sng" dirty="0" smtClean="0"/>
              <a:t>Technology and REALTOR® Associations – Most Important Functions to Offer Via Web</a:t>
            </a:r>
            <a:endParaRPr lang="en-US" sz="2400" i="1" u="sng" dirty="0"/>
          </a:p>
        </p:txBody>
      </p:sp>
      <p:sp>
        <p:nvSpPr>
          <p:cNvPr id="7" name="TextBox 6"/>
          <p:cNvSpPr txBox="1"/>
          <p:nvPr/>
        </p:nvSpPr>
        <p:spPr>
          <a:xfrm>
            <a:off x="487680" y="1066800"/>
            <a:ext cx="7848600" cy="1384995"/>
          </a:xfrm>
          <a:prstGeom prst="rect">
            <a:avLst/>
          </a:prstGeom>
          <a:noFill/>
        </p:spPr>
        <p:txBody>
          <a:bodyPr wrap="square" rtlCol="0">
            <a:spAutoFit/>
          </a:bodyPr>
          <a:lstStyle/>
          <a:p>
            <a:r>
              <a:rPr lang="en-US" sz="1400" dirty="0" smtClean="0">
                <a:latin typeface="Arial" pitchFamily="34" charset="0"/>
                <a:cs typeface="Arial" pitchFamily="34" charset="0"/>
              </a:rPr>
              <a:t>The three most important functions that REALTORS® feel REALTOR® associations can offer electronically via the web are:</a:t>
            </a:r>
          </a:p>
          <a:p>
            <a:endParaRPr lang="en-US" sz="1400" dirty="0" smtClean="0">
              <a:latin typeface="Arial" pitchFamily="34" charset="0"/>
              <a:cs typeface="Arial" pitchFamily="34" charset="0"/>
            </a:endParaRPr>
          </a:p>
          <a:p>
            <a:pPr marL="285750" indent="-285750">
              <a:buFont typeface="Arial" pitchFamily="34" charset="0"/>
              <a:buChar char="•"/>
            </a:pPr>
            <a:r>
              <a:rPr lang="en-US" sz="1400" dirty="0" smtClean="0">
                <a:latin typeface="Arial" pitchFamily="34" charset="0"/>
                <a:cs typeface="Arial" pitchFamily="34" charset="0"/>
              </a:rPr>
              <a:t>Class registration (73%);</a:t>
            </a:r>
          </a:p>
          <a:p>
            <a:pPr marL="285750" indent="-285750">
              <a:buFont typeface="Arial" pitchFamily="34" charset="0"/>
              <a:buChar char="•"/>
            </a:pPr>
            <a:r>
              <a:rPr lang="en-US" sz="1400" dirty="0" smtClean="0">
                <a:latin typeface="Arial" pitchFamily="34" charset="0"/>
                <a:cs typeface="Arial" pitchFamily="34" charset="0"/>
              </a:rPr>
              <a:t>Industry news (70%);</a:t>
            </a:r>
          </a:p>
          <a:p>
            <a:pPr marL="285750" indent="-285750">
              <a:buFont typeface="Arial" pitchFamily="34" charset="0"/>
              <a:buChar char="•"/>
            </a:pPr>
            <a:r>
              <a:rPr lang="en-US" sz="1400" dirty="0" smtClean="0">
                <a:latin typeface="Arial" pitchFamily="34" charset="0"/>
                <a:cs typeface="Arial" pitchFamily="34" charset="0"/>
              </a:rPr>
              <a:t>Dues payment (69%).</a:t>
            </a:r>
            <a:endParaRPr lang="en-US" sz="1400" dirty="0">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917331759"/>
              </p:ext>
            </p:extLst>
          </p:nvPr>
        </p:nvGraphicFramePr>
        <p:xfrm>
          <a:off x="609600" y="2514600"/>
          <a:ext cx="8122920" cy="373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404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33</a:t>
            </a:fld>
            <a:endParaRPr lang="en-US" dirty="0"/>
          </a:p>
        </p:txBody>
      </p:sp>
      <p:sp>
        <p:nvSpPr>
          <p:cNvPr id="3" name="Title 2"/>
          <p:cNvSpPr>
            <a:spLocks noGrp="1"/>
          </p:cNvSpPr>
          <p:nvPr>
            <p:ph type="title"/>
          </p:nvPr>
        </p:nvSpPr>
        <p:spPr>
          <a:xfrm>
            <a:off x="381000" y="152400"/>
            <a:ext cx="8305800" cy="655319"/>
          </a:xfrm>
        </p:spPr>
        <p:txBody>
          <a:bodyPr/>
          <a:lstStyle/>
          <a:p>
            <a:pPr marL="0" indent="0"/>
            <a:r>
              <a:rPr lang="en-US" sz="2400" i="1" u="sng" dirty="0" smtClean="0"/>
              <a:t>Technology and REALTOR® Associations – Devices Used to Access Association Websites</a:t>
            </a:r>
            <a:endParaRPr lang="en-US" sz="2400" i="1" u="sng" dirty="0"/>
          </a:p>
        </p:txBody>
      </p:sp>
      <p:graphicFrame>
        <p:nvGraphicFramePr>
          <p:cNvPr id="6" name="Chart 5"/>
          <p:cNvGraphicFramePr>
            <a:graphicFrameLocks/>
          </p:cNvGraphicFramePr>
          <p:nvPr>
            <p:extLst>
              <p:ext uri="{D42A27DB-BD31-4B8C-83A1-F6EECF244321}">
                <p14:modId xmlns:p14="http://schemas.microsoft.com/office/powerpoint/2010/main" val="3564719436"/>
              </p:ext>
            </p:extLst>
          </p:nvPr>
        </p:nvGraphicFramePr>
        <p:xfrm>
          <a:off x="1066800" y="2057400"/>
          <a:ext cx="662940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28601" y="1047988"/>
            <a:ext cx="8763000" cy="923330"/>
          </a:xfrm>
          <a:prstGeom prst="rect">
            <a:avLst/>
          </a:prstGeom>
          <a:noFill/>
        </p:spPr>
        <p:txBody>
          <a:bodyPr wrap="square" rtlCol="0">
            <a:spAutoFit/>
          </a:bodyPr>
          <a:lstStyle/>
          <a:p>
            <a:r>
              <a:rPr lang="en-US" dirty="0" smtClean="0">
                <a:latin typeface="Arial" pitchFamily="34" charset="0"/>
                <a:cs typeface="Arial" pitchFamily="34" charset="0"/>
              </a:rPr>
              <a:t>REALTORS® use Desktops/Laptops most often (83% rank this #1) to access their local or state association websites.  They cite smartphones second most often (55% rank #2) and tablets third (60% rank #3).</a:t>
            </a:r>
            <a:endParaRPr lang="en-US" dirty="0">
              <a:latin typeface="Arial" pitchFamily="34" charset="0"/>
              <a:cs typeface="Arial" pitchFamily="34" charset="0"/>
            </a:endParaRPr>
          </a:p>
        </p:txBody>
      </p:sp>
    </p:spTree>
    <p:extLst>
      <p:ext uri="{BB962C8B-B14F-4D97-AF65-F5344CB8AC3E}">
        <p14:creationId xmlns:p14="http://schemas.microsoft.com/office/powerpoint/2010/main" val="773535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i="1" dirty="0" smtClean="0"/>
              <a:t>Social Media &amp; Networking</a:t>
            </a: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34</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415638003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35</a:t>
            </a:fld>
            <a:endParaRPr lang="en-US" dirty="0"/>
          </a:p>
        </p:txBody>
      </p:sp>
      <p:sp>
        <p:nvSpPr>
          <p:cNvPr id="3" name="Title 2"/>
          <p:cNvSpPr>
            <a:spLocks noGrp="1"/>
          </p:cNvSpPr>
          <p:nvPr>
            <p:ph type="title"/>
          </p:nvPr>
        </p:nvSpPr>
        <p:spPr>
          <a:xfrm>
            <a:off x="381000" y="152400"/>
            <a:ext cx="7955280" cy="685800"/>
          </a:xfrm>
        </p:spPr>
        <p:txBody>
          <a:bodyPr/>
          <a:lstStyle/>
          <a:p>
            <a:r>
              <a:rPr lang="en-US" i="1" u="sng" dirty="0" smtClean="0"/>
              <a:t>Social Media &amp; Networking		</a:t>
            </a:r>
            <a:endParaRPr lang="en-US" i="1" u="sng" dirty="0"/>
          </a:p>
        </p:txBody>
      </p:sp>
      <p:sp>
        <p:nvSpPr>
          <p:cNvPr id="5" name="TextBox 4"/>
          <p:cNvSpPr txBox="1"/>
          <p:nvPr/>
        </p:nvSpPr>
        <p:spPr>
          <a:xfrm>
            <a:off x="685800" y="838200"/>
            <a:ext cx="4114799" cy="1815882"/>
          </a:xfrm>
          <a:prstGeom prst="rect">
            <a:avLst/>
          </a:prstGeom>
          <a:noFill/>
        </p:spPr>
        <p:txBody>
          <a:bodyPr wrap="square" rtlCol="0">
            <a:spAutoFit/>
          </a:bodyPr>
          <a:lstStyle/>
          <a:p>
            <a:r>
              <a:rPr lang="en-US" sz="1400" dirty="0" smtClean="0">
                <a:latin typeface="Arial" pitchFamily="34" charset="0"/>
                <a:cs typeface="Arial" pitchFamily="34" charset="0"/>
              </a:rPr>
              <a:t>89% of all REALTORS® use social media in some way, and 80% use it for their real estate business.</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The average REALTOR® is comfortable using social media: 29% say they are comfortable with it and 20% say they are extremely comfortable.  Only 11% of REALTORS® overall do not use it.</a:t>
            </a:r>
          </a:p>
        </p:txBody>
      </p:sp>
      <p:sp>
        <p:nvSpPr>
          <p:cNvPr id="7" name="TextBox 6"/>
          <p:cNvSpPr txBox="1"/>
          <p:nvPr/>
        </p:nvSpPr>
        <p:spPr>
          <a:xfrm>
            <a:off x="4800599" y="838200"/>
            <a:ext cx="4114799" cy="1384995"/>
          </a:xfrm>
          <a:prstGeom prst="rect">
            <a:avLst/>
          </a:prstGeom>
          <a:solidFill>
            <a:schemeClr val="bg2">
              <a:lumMod val="90000"/>
            </a:schemeClr>
          </a:solidFill>
        </p:spPr>
        <p:txBody>
          <a:bodyPr wrap="square" rtlCol="0">
            <a:spAutoFit/>
          </a:bodyPr>
          <a:lstStyle/>
          <a:p>
            <a:r>
              <a:rPr lang="en-US" sz="1400" dirty="0" smtClean="0">
                <a:latin typeface="Arial" pitchFamily="34" charset="0"/>
                <a:cs typeface="Arial" pitchFamily="34" charset="0"/>
              </a:rPr>
              <a:t>Brokers and Agents are equally as likely to be comfortable using social media, but the comfort level has decreased among both groups in the past two years.  Brokers in particular appear to be less comfortable with social media than two years ago.</a:t>
            </a:r>
          </a:p>
        </p:txBody>
      </p:sp>
      <p:graphicFrame>
        <p:nvGraphicFramePr>
          <p:cNvPr id="8" name="Chart 7"/>
          <p:cNvGraphicFramePr>
            <a:graphicFrameLocks/>
          </p:cNvGraphicFramePr>
          <p:nvPr>
            <p:extLst>
              <p:ext uri="{D42A27DB-BD31-4B8C-83A1-F6EECF244321}">
                <p14:modId xmlns:p14="http://schemas.microsoft.com/office/powerpoint/2010/main" val="157424583"/>
              </p:ext>
            </p:extLst>
          </p:nvPr>
        </p:nvGraphicFramePr>
        <p:xfrm>
          <a:off x="533400" y="2743200"/>
          <a:ext cx="81534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0628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36</a:t>
            </a:fld>
            <a:endParaRPr lang="en-US" dirty="0"/>
          </a:p>
        </p:txBody>
      </p:sp>
      <p:sp>
        <p:nvSpPr>
          <p:cNvPr id="7" name="TextBox 6"/>
          <p:cNvSpPr txBox="1"/>
          <p:nvPr/>
        </p:nvSpPr>
        <p:spPr>
          <a:xfrm>
            <a:off x="487680" y="807719"/>
            <a:ext cx="7848600" cy="1077218"/>
          </a:xfrm>
          <a:prstGeom prst="rect">
            <a:avLst/>
          </a:prstGeom>
          <a:noFill/>
        </p:spPr>
        <p:txBody>
          <a:bodyPr wrap="square" rtlCol="0">
            <a:spAutoFit/>
          </a:bodyPr>
          <a:lstStyle/>
          <a:p>
            <a:r>
              <a:rPr lang="en-US" sz="1600" dirty="0" smtClean="0">
                <a:latin typeface="Arial" pitchFamily="34" charset="0"/>
                <a:cs typeface="Arial" pitchFamily="34" charset="0"/>
              </a:rPr>
              <a:t>Facebook and LinkedIn continue to be the social media tools that REALTORS® use most, although use of both has decreased somewhat since 2011.  Brokers are slightly more likely than Agents to say they do not use any of these social media tools.</a:t>
            </a:r>
            <a:endParaRPr lang="en-US" sz="1600" dirty="0">
              <a:latin typeface="Arial" pitchFamily="34" charset="0"/>
              <a:cs typeface="Arial" pitchFamily="34" charset="0"/>
            </a:endParaRPr>
          </a:p>
        </p:txBody>
      </p:sp>
      <p:sp>
        <p:nvSpPr>
          <p:cNvPr id="9" name="Title 2"/>
          <p:cNvSpPr txBox="1">
            <a:spLocks/>
          </p:cNvSpPr>
          <p:nvPr/>
        </p:nvSpPr>
        <p:spPr>
          <a:xfrm>
            <a:off x="381000" y="152400"/>
            <a:ext cx="8305800" cy="11430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i="1" u="sng" dirty="0"/>
              <a:t>Social Media &amp; Networking		</a:t>
            </a:r>
          </a:p>
        </p:txBody>
      </p:sp>
      <p:graphicFrame>
        <p:nvGraphicFramePr>
          <p:cNvPr id="6" name="Chart 5"/>
          <p:cNvGraphicFramePr>
            <a:graphicFrameLocks/>
          </p:cNvGraphicFramePr>
          <p:nvPr>
            <p:extLst>
              <p:ext uri="{D42A27DB-BD31-4B8C-83A1-F6EECF244321}">
                <p14:modId xmlns:p14="http://schemas.microsoft.com/office/powerpoint/2010/main" val="1895263910"/>
              </p:ext>
            </p:extLst>
          </p:nvPr>
        </p:nvGraphicFramePr>
        <p:xfrm>
          <a:off x="381000" y="1884937"/>
          <a:ext cx="8305800" cy="39824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28600" y="5865475"/>
            <a:ext cx="7247497" cy="261610"/>
          </a:xfrm>
          <a:prstGeom prst="rect">
            <a:avLst/>
          </a:prstGeom>
          <a:noFill/>
        </p:spPr>
        <p:txBody>
          <a:bodyPr wrap="none" rtlCol="0">
            <a:spAutoFit/>
          </a:bodyPr>
          <a:lstStyle/>
          <a:p>
            <a:r>
              <a:rPr lang="en-US" sz="1100" i="1" dirty="0" smtClean="0">
                <a:latin typeface="Arial" pitchFamily="34" charset="0"/>
                <a:cs typeface="Arial" pitchFamily="34" charset="0"/>
              </a:rPr>
              <a:t>Because “None of the above” was not included as an option in 2011, 2011 and 2012 results cannot be compared.</a:t>
            </a:r>
            <a:endParaRPr lang="en-US" sz="1100" i="1" dirty="0">
              <a:latin typeface="Arial" pitchFamily="34" charset="0"/>
              <a:cs typeface="Arial" pitchFamily="34" charset="0"/>
            </a:endParaRPr>
          </a:p>
        </p:txBody>
      </p:sp>
    </p:spTree>
    <p:extLst>
      <p:ext uri="{BB962C8B-B14F-4D97-AF65-F5344CB8AC3E}">
        <p14:creationId xmlns:p14="http://schemas.microsoft.com/office/powerpoint/2010/main" val="29643460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37</a:t>
            </a:fld>
            <a:endParaRPr lang="en-US" dirty="0"/>
          </a:p>
        </p:txBody>
      </p:sp>
      <p:sp>
        <p:nvSpPr>
          <p:cNvPr id="7" name="TextBox 6"/>
          <p:cNvSpPr txBox="1"/>
          <p:nvPr/>
        </p:nvSpPr>
        <p:spPr>
          <a:xfrm>
            <a:off x="304801" y="762000"/>
            <a:ext cx="8508568" cy="5909310"/>
          </a:xfrm>
          <a:prstGeom prst="rect">
            <a:avLst/>
          </a:prstGeom>
          <a:noFill/>
        </p:spPr>
        <p:txBody>
          <a:bodyPr wrap="square" rtlCol="0">
            <a:spAutoFit/>
          </a:bodyPr>
          <a:lstStyle/>
          <a:p>
            <a:r>
              <a:rPr lang="en-US" dirty="0" smtClean="0">
                <a:latin typeface="Arial" pitchFamily="34" charset="0"/>
                <a:cs typeface="Arial" pitchFamily="34" charset="0"/>
              </a:rPr>
              <a:t>The 20% of all REALTORS® who do not use social media for their real estate business were asked what their reasons were for this.  The reasons cited most often were:</a:t>
            </a:r>
          </a:p>
          <a:p>
            <a:endParaRPr lang="en-US" dirty="0" smtClean="0">
              <a:latin typeface="Arial" pitchFamily="34" charset="0"/>
              <a:cs typeface="Arial" pitchFamily="34" charset="0"/>
            </a:endParaRPr>
          </a:p>
          <a:p>
            <a:pPr marL="285750" indent="-285750">
              <a:buFont typeface="Arial" pitchFamily="34" charset="0"/>
              <a:buChar char="•"/>
            </a:pPr>
            <a:r>
              <a:rPr lang="en-US" dirty="0" smtClean="0">
                <a:latin typeface="Arial" pitchFamily="34" charset="0"/>
                <a:cs typeface="Arial" pitchFamily="34" charset="0"/>
              </a:rPr>
              <a:t>Concern about security/don’t trust it</a:t>
            </a:r>
          </a:p>
          <a:p>
            <a:pPr marL="285750" indent="-285750">
              <a:buFont typeface="Arial" pitchFamily="34" charset="0"/>
              <a:buChar char="•"/>
            </a:pPr>
            <a:r>
              <a:rPr lang="en-US" dirty="0" smtClean="0">
                <a:latin typeface="Arial" pitchFamily="34" charset="0"/>
                <a:cs typeface="Arial" pitchFamily="34" charset="0"/>
              </a:rPr>
              <a:t>Too busy/don’t have time</a:t>
            </a:r>
          </a:p>
          <a:p>
            <a:pPr marL="285750" indent="-285750">
              <a:buFont typeface="Arial" pitchFamily="34" charset="0"/>
              <a:buChar char="•"/>
            </a:pPr>
            <a:r>
              <a:rPr lang="en-US" dirty="0" smtClean="0">
                <a:latin typeface="Arial" pitchFamily="34" charset="0"/>
                <a:cs typeface="Arial" pitchFamily="34" charset="0"/>
              </a:rPr>
              <a:t>Don’t know how</a:t>
            </a:r>
          </a:p>
          <a:p>
            <a:pPr marL="285750" indent="-285750">
              <a:buFont typeface="Arial" pitchFamily="34" charset="0"/>
              <a:buChar char="•"/>
            </a:pPr>
            <a:r>
              <a:rPr lang="en-US" dirty="0" smtClean="0">
                <a:latin typeface="Arial" pitchFamily="34" charset="0"/>
                <a:cs typeface="Arial" pitchFamily="34" charset="0"/>
              </a:rPr>
              <a:t>Don’t see the value/ROI</a:t>
            </a:r>
          </a:p>
          <a:p>
            <a:pPr marL="285750" indent="-285750">
              <a:buFont typeface="Arial" pitchFamily="34" charset="0"/>
              <a:buChar char="•"/>
            </a:pPr>
            <a:r>
              <a:rPr lang="en-US" dirty="0" smtClean="0">
                <a:latin typeface="Arial" pitchFamily="34" charset="0"/>
                <a:cs typeface="Arial" pitchFamily="34" charset="0"/>
              </a:rPr>
              <a:t>Prefer personal contact</a:t>
            </a:r>
          </a:p>
          <a:p>
            <a:pPr marL="285750" indent="-285750">
              <a:buFont typeface="Arial" pitchFamily="34" charset="0"/>
              <a:buChar char="•"/>
            </a:pPr>
            <a:r>
              <a:rPr lang="en-US" dirty="0" smtClean="0">
                <a:latin typeface="Arial" pitchFamily="34" charset="0"/>
                <a:cs typeface="Arial" pitchFamily="34" charset="0"/>
              </a:rPr>
              <a:t>Not interested.</a:t>
            </a:r>
          </a:p>
          <a:p>
            <a:pPr marL="285750" indent="-285750">
              <a:buFont typeface="Arial" pitchFamily="34" charset="0"/>
              <a:buChar char="•"/>
            </a:pPr>
            <a:endParaRPr lang="en-US" dirty="0">
              <a:latin typeface="Arial" pitchFamily="34" charset="0"/>
              <a:cs typeface="Arial" pitchFamily="34" charset="0"/>
            </a:endParaRPr>
          </a:p>
          <a:p>
            <a:r>
              <a:rPr lang="en-US" dirty="0" smtClean="0">
                <a:latin typeface="Arial" pitchFamily="34" charset="0"/>
                <a:cs typeface="Arial" pitchFamily="34" charset="0"/>
              </a:rPr>
              <a:t>REALTORS® who do use social media in their businesses cite the following reasons </a:t>
            </a:r>
            <a:r>
              <a:rPr lang="en-US" dirty="0">
                <a:latin typeface="Arial" pitchFamily="34" charset="0"/>
                <a:cs typeface="Arial" pitchFamily="34" charset="0"/>
              </a:rPr>
              <a:t>for doing so most often :</a:t>
            </a:r>
            <a:endParaRPr lang="en-US" dirty="0" smtClean="0">
              <a:latin typeface="Arial" pitchFamily="34" charset="0"/>
              <a:cs typeface="Arial" pitchFamily="34" charset="0"/>
            </a:endParaRPr>
          </a:p>
          <a:p>
            <a:endParaRPr lang="en-US" dirty="0">
              <a:latin typeface="Arial" pitchFamily="34" charset="0"/>
              <a:cs typeface="Arial" pitchFamily="34" charset="0"/>
            </a:endParaRPr>
          </a:p>
          <a:p>
            <a:pPr marL="285750" indent="-285750">
              <a:buFont typeface="Arial" pitchFamily="34" charset="0"/>
              <a:buChar char="•"/>
            </a:pPr>
            <a:r>
              <a:rPr lang="en-US" dirty="0" smtClean="0">
                <a:latin typeface="Arial" pitchFamily="34" charset="0"/>
                <a:cs typeface="Arial" pitchFamily="34" charset="0"/>
              </a:rPr>
              <a:t>Visibility/Exposure/Marketing</a:t>
            </a:r>
          </a:p>
          <a:p>
            <a:pPr marL="285750" indent="-285750">
              <a:buFont typeface="Arial" pitchFamily="34" charset="0"/>
              <a:buChar char="•"/>
            </a:pPr>
            <a:r>
              <a:rPr lang="en-US" dirty="0" smtClean="0">
                <a:latin typeface="Arial" pitchFamily="34" charset="0"/>
                <a:cs typeface="Arial" pitchFamily="34" charset="0"/>
              </a:rPr>
              <a:t>Free advertising</a:t>
            </a:r>
          </a:p>
          <a:p>
            <a:pPr marL="285750" indent="-285750">
              <a:buFont typeface="Arial" pitchFamily="34" charset="0"/>
              <a:buChar char="•"/>
            </a:pPr>
            <a:r>
              <a:rPr lang="en-US" dirty="0" smtClean="0">
                <a:latin typeface="Arial" pitchFamily="34" charset="0"/>
                <a:cs typeface="Arial" pitchFamily="34" charset="0"/>
              </a:rPr>
              <a:t>Easy communication/allows them to stay in touch with multiple clients at once</a:t>
            </a:r>
          </a:p>
          <a:p>
            <a:pPr marL="285750" indent="-285750">
              <a:buFont typeface="Arial" pitchFamily="34" charset="0"/>
              <a:buChar char="•"/>
            </a:pPr>
            <a:r>
              <a:rPr lang="en-US" dirty="0" smtClean="0">
                <a:latin typeface="Arial" pitchFamily="34" charset="0"/>
                <a:cs typeface="Arial" pitchFamily="34" charset="0"/>
              </a:rPr>
              <a:t>Clients expect it</a:t>
            </a:r>
          </a:p>
          <a:p>
            <a:pPr marL="285750" indent="-285750">
              <a:buFont typeface="Arial" pitchFamily="34" charset="0"/>
              <a:buChar char="•"/>
            </a:pPr>
            <a:r>
              <a:rPr lang="en-US" dirty="0" smtClean="0">
                <a:latin typeface="Arial" pitchFamily="34" charset="0"/>
                <a:cs typeface="Arial" pitchFamily="34" charset="0"/>
              </a:rPr>
              <a:t>Building relationships/networking</a:t>
            </a:r>
          </a:p>
          <a:p>
            <a:pPr marL="285750" indent="-285750">
              <a:buFont typeface="Arial" pitchFamily="34" charset="0"/>
              <a:buChar char="•"/>
            </a:pPr>
            <a:r>
              <a:rPr lang="en-US" dirty="0" smtClean="0">
                <a:latin typeface="Arial" pitchFamily="34" charset="0"/>
                <a:cs typeface="Arial" pitchFamily="34" charset="0"/>
              </a:rPr>
              <a:t>Promoting listings.</a:t>
            </a:r>
          </a:p>
          <a:p>
            <a:pPr marL="285750" indent="-285750">
              <a:buFont typeface="Arial" pitchFamily="34" charset="0"/>
              <a:buChar char="•"/>
            </a:pPr>
            <a:endParaRPr lang="en-US" dirty="0">
              <a:latin typeface="Arial" pitchFamily="34" charset="0"/>
              <a:cs typeface="Arial" pitchFamily="34" charset="0"/>
            </a:endParaRPr>
          </a:p>
        </p:txBody>
      </p:sp>
      <p:sp>
        <p:nvSpPr>
          <p:cNvPr id="8" name="Title 2"/>
          <p:cNvSpPr>
            <a:spLocks noGrp="1"/>
          </p:cNvSpPr>
          <p:nvPr>
            <p:ph type="title"/>
          </p:nvPr>
        </p:nvSpPr>
        <p:spPr>
          <a:xfrm>
            <a:off x="381000" y="152400"/>
            <a:ext cx="8229600" cy="533400"/>
          </a:xfrm>
        </p:spPr>
        <p:txBody>
          <a:bodyPr/>
          <a:lstStyle/>
          <a:p>
            <a:r>
              <a:rPr lang="en-US" i="1" u="sng" dirty="0"/>
              <a:t>Social Media &amp; Networking		</a:t>
            </a:r>
          </a:p>
        </p:txBody>
      </p:sp>
    </p:spTree>
    <p:extLst>
      <p:ext uri="{BB962C8B-B14F-4D97-AF65-F5344CB8AC3E}">
        <p14:creationId xmlns:p14="http://schemas.microsoft.com/office/powerpoint/2010/main" val="2925882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i="1" dirty="0" smtClean="0"/>
              <a:t>Lead Generation &amp; Listings</a:t>
            </a: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38</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3661618048"/>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39</a:t>
            </a:fld>
            <a:endParaRPr lang="en-US" dirty="0"/>
          </a:p>
        </p:txBody>
      </p:sp>
      <p:sp>
        <p:nvSpPr>
          <p:cNvPr id="7" name="TextBox 6"/>
          <p:cNvSpPr txBox="1"/>
          <p:nvPr/>
        </p:nvSpPr>
        <p:spPr>
          <a:xfrm>
            <a:off x="487680" y="807719"/>
            <a:ext cx="4236720" cy="1169551"/>
          </a:xfrm>
          <a:prstGeom prst="rect">
            <a:avLst/>
          </a:prstGeom>
          <a:noFill/>
        </p:spPr>
        <p:txBody>
          <a:bodyPr wrap="square" rtlCol="0">
            <a:spAutoFit/>
          </a:bodyPr>
          <a:lstStyle/>
          <a:p>
            <a:r>
              <a:rPr lang="en-US" sz="1400" dirty="0" smtClean="0">
                <a:latin typeface="Arial" pitchFamily="34" charset="0"/>
                <a:cs typeface="Arial" pitchFamily="34" charset="0"/>
              </a:rPr>
              <a:t>Referrals, repeat business and the Internet remain the top three most important methods of generating leads.  Internet, however, is rated significantly less important than in 2011; 52% considered this “very important” in 2012, versus 61% in 2011.</a:t>
            </a:r>
            <a:endParaRPr lang="en-US" sz="1400" dirty="0">
              <a:latin typeface="Arial" pitchFamily="34" charset="0"/>
              <a:cs typeface="Arial" pitchFamily="34" charset="0"/>
            </a:endParaRPr>
          </a:p>
        </p:txBody>
      </p:sp>
      <p:sp>
        <p:nvSpPr>
          <p:cNvPr id="9" name="Title 2"/>
          <p:cNvSpPr txBox="1">
            <a:spLocks/>
          </p:cNvSpPr>
          <p:nvPr/>
        </p:nvSpPr>
        <p:spPr>
          <a:xfrm>
            <a:off x="381000" y="152400"/>
            <a:ext cx="8305800" cy="6858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i="1" u="sng" dirty="0" smtClean="0"/>
              <a:t>Lead Generation &amp; Listings		</a:t>
            </a:r>
            <a:endParaRPr lang="en-US" i="1" u="sng" dirty="0"/>
          </a:p>
        </p:txBody>
      </p:sp>
      <p:graphicFrame>
        <p:nvGraphicFramePr>
          <p:cNvPr id="8" name="Chart 7"/>
          <p:cNvGraphicFramePr>
            <a:graphicFrameLocks/>
          </p:cNvGraphicFramePr>
          <p:nvPr>
            <p:extLst>
              <p:ext uri="{D42A27DB-BD31-4B8C-83A1-F6EECF244321}">
                <p14:modId xmlns:p14="http://schemas.microsoft.com/office/powerpoint/2010/main" val="2472869708"/>
              </p:ext>
            </p:extLst>
          </p:nvPr>
        </p:nvGraphicFramePr>
        <p:xfrm>
          <a:off x="381000" y="2209800"/>
          <a:ext cx="8305800" cy="4378703"/>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4800599" y="838200"/>
            <a:ext cx="4114799" cy="1384995"/>
          </a:xfrm>
          <a:prstGeom prst="rect">
            <a:avLst/>
          </a:prstGeom>
          <a:solidFill>
            <a:schemeClr val="bg2">
              <a:lumMod val="90000"/>
            </a:schemeClr>
          </a:solidFill>
        </p:spPr>
        <p:txBody>
          <a:bodyPr wrap="square" rtlCol="0">
            <a:spAutoFit/>
          </a:bodyPr>
          <a:lstStyle/>
          <a:p>
            <a:r>
              <a:rPr lang="en-US" sz="1400" dirty="0" smtClean="0">
                <a:latin typeface="Arial" pitchFamily="34" charset="0"/>
                <a:cs typeface="Arial" pitchFamily="34" charset="0"/>
              </a:rPr>
              <a:t>82% of agents and brokers are in charge of marketing their own listings.</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81% pay for the marketing involved with their listings.  This is a small but measurable increase from 2011 (75%).</a:t>
            </a:r>
          </a:p>
        </p:txBody>
      </p:sp>
    </p:spTree>
    <p:extLst>
      <p:ext uri="{BB962C8B-B14F-4D97-AF65-F5344CB8AC3E}">
        <p14:creationId xmlns:p14="http://schemas.microsoft.com/office/powerpoint/2010/main" val="140989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273849" y="6334928"/>
            <a:ext cx="1828800" cy="365125"/>
          </a:xfrm>
        </p:spPr>
        <p:txBody>
          <a:bodyPr/>
          <a:lstStyle/>
          <a:p>
            <a:fld id="{A5C11A98-AD17-4162-B819-50E90BC663BD}" type="slidenum">
              <a:rPr lang="en-US" smtClean="0"/>
              <a:pPr/>
              <a:t>4</a:t>
            </a:fld>
            <a:endParaRPr lang="en-US" dirty="0"/>
          </a:p>
        </p:txBody>
      </p:sp>
      <p:sp>
        <p:nvSpPr>
          <p:cNvPr id="3" name="Content Placeholder 2"/>
          <p:cNvSpPr>
            <a:spLocks noGrp="1"/>
          </p:cNvSpPr>
          <p:nvPr>
            <p:ph sz="quarter" idx="13"/>
          </p:nvPr>
        </p:nvSpPr>
        <p:spPr>
          <a:xfrm>
            <a:off x="533400" y="380999"/>
            <a:ext cx="7772400" cy="5664815"/>
          </a:xfrm>
        </p:spPr>
        <p:txBody>
          <a:bodyPr>
            <a:noAutofit/>
          </a:bodyPr>
          <a:lstStyle/>
          <a:p>
            <a:pPr marL="0" indent="0" algn="ctr">
              <a:spcBef>
                <a:spcPts val="0"/>
              </a:spcBef>
              <a:spcAft>
                <a:spcPts val="0"/>
              </a:spcAft>
              <a:buNone/>
            </a:pPr>
            <a:r>
              <a:rPr lang="en-US" sz="2400" dirty="0" smtClean="0"/>
              <a:t>Table of Contents</a:t>
            </a:r>
          </a:p>
          <a:p>
            <a:pPr marL="0" indent="0" algn="ctr">
              <a:spcBef>
                <a:spcPts val="0"/>
              </a:spcBef>
              <a:spcAft>
                <a:spcPts val="0"/>
              </a:spcAft>
              <a:buNone/>
            </a:pPr>
            <a:r>
              <a:rPr lang="en-US" sz="1800" u="sng" dirty="0"/>
              <a:t>	</a:t>
            </a:r>
            <a:r>
              <a:rPr lang="en-US" sz="1800" u="sng" dirty="0" smtClean="0"/>
              <a:t>							</a:t>
            </a:r>
          </a:p>
          <a:p>
            <a:pPr marL="320040" lvl="1" indent="0">
              <a:spcBef>
                <a:spcPts val="0"/>
              </a:spcBef>
              <a:spcAft>
                <a:spcPts val="0"/>
              </a:spcAft>
              <a:buNone/>
            </a:pPr>
            <a:r>
              <a:rPr lang="en-US" sz="1800" dirty="0">
                <a:hlinkClick r:id="rId2" action="ppaction://hlinksldjump"/>
              </a:rPr>
              <a:t>Respondent Profile</a:t>
            </a:r>
            <a:endParaRPr lang="en-US" sz="1800" dirty="0"/>
          </a:p>
          <a:p>
            <a:pPr marL="320040" lvl="1" indent="0">
              <a:spcBef>
                <a:spcPts val="0"/>
              </a:spcBef>
              <a:spcAft>
                <a:spcPts val="0"/>
              </a:spcAft>
              <a:buNone/>
            </a:pPr>
            <a:endParaRPr lang="en-US" sz="1800" dirty="0" smtClean="0"/>
          </a:p>
          <a:p>
            <a:pPr marL="320040" lvl="1" indent="0">
              <a:spcBef>
                <a:spcPts val="0"/>
              </a:spcBef>
              <a:spcAft>
                <a:spcPts val="0"/>
              </a:spcAft>
              <a:buNone/>
            </a:pPr>
            <a:r>
              <a:rPr lang="en-US" sz="1800" dirty="0" smtClean="0">
                <a:hlinkClick r:id="rId3" action="ppaction://hlinksldjump"/>
              </a:rPr>
              <a:t>Technology in General</a:t>
            </a:r>
            <a:endParaRPr lang="en-US" sz="1800" dirty="0" smtClean="0"/>
          </a:p>
          <a:p>
            <a:pPr marL="320040" lvl="1" indent="0">
              <a:spcBef>
                <a:spcPts val="0"/>
              </a:spcBef>
              <a:spcAft>
                <a:spcPts val="0"/>
              </a:spcAft>
              <a:buNone/>
            </a:pPr>
            <a:endParaRPr lang="en-US" sz="1800" dirty="0"/>
          </a:p>
          <a:p>
            <a:pPr marL="320040" lvl="1" indent="0">
              <a:spcBef>
                <a:spcPts val="0"/>
              </a:spcBef>
              <a:spcAft>
                <a:spcPts val="0"/>
              </a:spcAft>
              <a:buNone/>
            </a:pPr>
            <a:r>
              <a:rPr lang="en-US" sz="1800" dirty="0" smtClean="0">
                <a:hlinkClick r:id="rId4" action="ppaction://hlinksldjump"/>
              </a:rPr>
              <a:t>Broker-Provided Technology</a:t>
            </a:r>
            <a:endParaRPr lang="en-US" sz="1800" dirty="0" smtClean="0"/>
          </a:p>
          <a:p>
            <a:pPr marL="320040" lvl="1" indent="0">
              <a:spcBef>
                <a:spcPts val="0"/>
              </a:spcBef>
              <a:spcAft>
                <a:spcPts val="0"/>
              </a:spcAft>
              <a:buNone/>
            </a:pPr>
            <a:endParaRPr lang="en-US" sz="1800" dirty="0" smtClean="0"/>
          </a:p>
          <a:p>
            <a:pPr marL="320040" lvl="1" indent="0">
              <a:spcBef>
                <a:spcPts val="0"/>
              </a:spcBef>
              <a:spcAft>
                <a:spcPts val="0"/>
              </a:spcAft>
              <a:buNone/>
            </a:pPr>
            <a:r>
              <a:rPr lang="en-US" sz="1800" dirty="0">
                <a:hlinkClick r:id="rId5" action="ppaction://hlinksldjump"/>
              </a:rPr>
              <a:t>MLS-Provided Technology</a:t>
            </a:r>
            <a:endParaRPr lang="en-US" sz="1800" dirty="0"/>
          </a:p>
          <a:p>
            <a:pPr marL="320040" lvl="1" indent="0">
              <a:spcBef>
                <a:spcPts val="0"/>
              </a:spcBef>
              <a:spcAft>
                <a:spcPts val="0"/>
              </a:spcAft>
              <a:buNone/>
            </a:pPr>
            <a:endParaRPr lang="en-US" sz="1800" dirty="0" smtClean="0"/>
          </a:p>
          <a:p>
            <a:pPr marL="320040" lvl="1" indent="0">
              <a:spcBef>
                <a:spcPts val="0"/>
              </a:spcBef>
              <a:spcAft>
                <a:spcPts val="0"/>
              </a:spcAft>
              <a:buNone/>
            </a:pPr>
            <a:r>
              <a:rPr lang="en-US" sz="1800" dirty="0" smtClean="0">
                <a:hlinkClick r:id="rId6" action="ppaction://hlinksldjump"/>
              </a:rPr>
              <a:t>Mobile Use in Business</a:t>
            </a:r>
            <a:endParaRPr lang="en-US" sz="1800" dirty="0" smtClean="0"/>
          </a:p>
          <a:p>
            <a:pPr marL="320040" lvl="1" indent="0">
              <a:spcBef>
                <a:spcPts val="0"/>
              </a:spcBef>
              <a:spcAft>
                <a:spcPts val="0"/>
              </a:spcAft>
              <a:buNone/>
            </a:pPr>
            <a:endParaRPr lang="en-US" sz="1800" dirty="0"/>
          </a:p>
          <a:p>
            <a:pPr marL="320040" lvl="1" indent="0">
              <a:spcBef>
                <a:spcPts val="0"/>
              </a:spcBef>
              <a:spcAft>
                <a:spcPts val="0"/>
              </a:spcAft>
              <a:buNone/>
            </a:pPr>
            <a:r>
              <a:rPr lang="en-US" sz="1800" dirty="0" smtClean="0">
                <a:hlinkClick r:id="rId7" action="ppaction://hlinksldjump"/>
              </a:rPr>
              <a:t>Technology and REALTOR® Associations</a:t>
            </a:r>
            <a:endParaRPr lang="en-US" sz="1800" dirty="0" smtClean="0"/>
          </a:p>
          <a:p>
            <a:pPr marL="320040" lvl="1" indent="0">
              <a:spcBef>
                <a:spcPts val="0"/>
              </a:spcBef>
              <a:spcAft>
                <a:spcPts val="0"/>
              </a:spcAft>
              <a:buNone/>
            </a:pPr>
            <a:endParaRPr lang="en-US" sz="1800" dirty="0" smtClean="0"/>
          </a:p>
          <a:p>
            <a:pPr marL="320040" lvl="1" indent="0">
              <a:spcBef>
                <a:spcPts val="0"/>
              </a:spcBef>
              <a:spcAft>
                <a:spcPts val="0"/>
              </a:spcAft>
              <a:buNone/>
            </a:pPr>
            <a:r>
              <a:rPr lang="en-US" sz="1800" dirty="0" smtClean="0">
                <a:hlinkClick r:id="rId8" action="ppaction://hlinksldjump"/>
              </a:rPr>
              <a:t>Social Media &amp; Networking</a:t>
            </a:r>
            <a:endParaRPr lang="en-US" sz="1800" dirty="0" smtClean="0"/>
          </a:p>
          <a:p>
            <a:pPr marL="320040" lvl="1" indent="0">
              <a:spcBef>
                <a:spcPts val="0"/>
              </a:spcBef>
              <a:spcAft>
                <a:spcPts val="0"/>
              </a:spcAft>
              <a:buNone/>
            </a:pPr>
            <a:endParaRPr lang="en-US" sz="1800" dirty="0" smtClean="0"/>
          </a:p>
          <a:p>
            <a:pPr marL="320040" lvl="1" indent="0">
              <a:spcBef>
                <a:spcPts val="0"/>
              </a:spcBef>
              <a:spcAft>
                <a:spcPts val="0"/>
              </a:spcAft>
              <a:buNone/>
            </a:pPr>
            <a:r>
              <a:rPr lang="en-US" sz="1800" dirty="0" smtClean="0">
                <a:hlinkClick r:id="rId9" action="ppaction://hlinksldjump"/>
              </a:rPr>
              <a:t>Lead Generation &amp; Listings</a:t>
            </a:r>
            <a:endParaRPr lang="en-US" sz="1800" dirty="0" smtClean="0"/>
          </a:p>
          <a:p>
            <a:pPr marL="320040" lvl="1" indent="0">
              <a:spcBef>
                <a:spcPts val="0"/>
              </a:spcBef>
              <a:spcAft>
                <a:spcPts val="0"/>
              </a:spcAft>
              <a:buNone/>
            </a:pPr>
            <a:endParaRPr lang="en-US" sz="1800" dirty="0" smtClean="0"/>
          </a:p>
          <a:p>
            <a:pPr marL="320040" lvl="1" indent="0">
              <a:spcBef>
                <a:spcPts val="0"/>
              </a:spcBef>
              <a:spcAft>
                <a:spcPts val="0"/>
              </a:spcAft>
              <a:buNone/>
            </a:pPr>
            <a:r>
              <a:rPr lang="en-US" sz="1800" dirty="0" smtClean="0">
                <a:hlinkClick r:id="rId10" action="ppaction://hlinksldjump"/>
              </a:rPr>
              <a:t>Real Estate Websites</a:t>
            </a:r>
            <a:endParaRPr lang="en-US" sz="1800" dirty="0" smtClean="0"/>
          </a:p>
          <a:p>
            <a:pPr marL="285750" indent="-285750">
              <a:spcBef>
                <a:spcPts val="0"/>
              </a:spcBef>
              <a:spcAft>
                <a:spcPts val="0"/>
              </a:spcAft>
            </a:pPr>
            <a:endParaRPr lang="en-US" sz="1800" dirty="0"/>
          </a:p>
        </p:txBody>
      </p:sp>
      <p:sp>
        <p:nvSpPr>
          <p:cNvPr id="5" name="TextBox 4"/>
          <p:cNvSpPr txBox="1"/>
          <p:nvPr/>
        </p:nvSpPr>
        <p:spPr>
          <a:xfrm>
            <a:off x="381000" y="6045815"/>
            <a:ext cx="6892849" cy="276999"/>
          </a:xfrm>
          <a:prstGeom prst="rect">
            <a:avLst/>
          </a:prstGeom>
          <a:noFill/>
        </p:spPr>
        <p:txBody>
          <a:bodyPr wrap="none" rtlCol="0">
            <a:spAutoFit/>
          </a:bodyPr>
          <a:lstStyle/>
          <a:p>
            <a:r>
              <a:rPr lang="en-US" sz="1200" dirty="0" smtClean="0">
                <a:latin typeface="Arial" pitchFamily="34" charset="0"/>
                <a:cs typeface="Arial" pitchFamily="34" charset="0"/>
              </a:rPr>
              <a:t>430 N. Michigan Avenue  |    Chicago, IL 60611-4087   |  1-800-874-6500    |   http://www.realtor.org</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val="241966235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40</a:t>
            </a:fld>
            <a:endParaRPr lang="en-US" dirty="0"/>
          </a:p>
        </p:txBody>
      </p:sp>
      <p:sp>
        <p:nvSpPr>
          <p:cNvPr id="9" name="Title 2"/>
          <p:cNvSpPr txBox="1">
            <a:spLocks/>
          </p:cNvSpPr>
          <p:nvPr/>
        </p:nvSpPr>
        <p:spPr>
          <a:xfrm>
            <a:off x="381000" y="152400"/>
            <a:ext cx="8305800" cy="6858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i="1" u="sng" dirty="0" smtClean="0"/>
              <a:t>Lead Generation &amp; Listings		</a:t>
            </a:r>
            <a:endParaRPr lang="en-US" i="1" u="sng" dirty="0"/>
          </a:p>
        </p:txBody>
      </p:sp>
      <p:sp>
        <p:nvSpPr>
          <p:cNvPr id="10" name="TextBox 9"/>
          <p:cNvSpPr txBox="1"/>
          <p:nvPr/>
        </p:nvSpPr>
        <p:spPr>
          <a:xfrm>
            <a:off x="685800" y="838200"/>
            <a:ext cx="4114799" cy="1323439"/>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Agents and broker associates receive an average of 50% of their business from referral clients.  The median is also 50%; this is essentially unchanged from 52% in 2011.</a:t>
            </a:r>
          </a:p>
        </p:txBody>
      </p:sp>
      <p:graphicFrame>
        <p:nvGraphicFramePr>
          <p:cNvPr id="6" name="Chart 5"/>
          <p:cNvGraphicFramePr>
            <a:graphicFrameLocks/>
          </p:cNvGraphicFramePr>
          <p:nvPr>
            <p:extLst>
              <p:ext uri="{D42A27DB-BD31-4B8C-83A1-F6EECF244321}">
                <p14:modId xmlns:p14="http://schemas.microsoft.com/office/powerpoint/2010/main" val="2241997573"/>
              </p:ext>
            </p:extLst>
          </p:nvPr>
        </p:nvGraphicFramePr>
        <p:xfrm>
          <a:off x="1143000" y="2286000"/>
          <a:ext cx="7162800" cy="381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8029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41</a:t>
            </a:fld>
            <a:endParaRPr lang="en-US" dirty="0"/>
          </a:p>
        </p:txBody>
      </p:sp>
      <p:sp>
        <p:nvSpPr>
          <p:cNvPr id="7" name="TextBox 6"/>
          <p:cNvSpPr txBox="1"/>
          <p:nvPr/>
        </p:nvSpPr>
        <p:spPr>
          <a:xfrm>
            <a:off x="304801" y="762000"/>
            <a:ext cx="8508568" cy="4801314"/>
          </a:xfrm>
          <a:prstGeom prst="rect">
            <a:avLst/>
          </a:prstGeom>
          <a:noFill/>
        </p:spPr>
        <p:txBody>
          <a:bodyPr wrap="square" rtlCol="0">
            <a:spAutoFit/>
          </a:bodyPr>
          <a:lstStyle/>
          <a:p>
            <a:r>
              <a:rPr lang="en-US" dirty="0" smtClean="0">
                <a:latin typeface="Arial" pitchFamily="34" charset="0"/>
                <a:cs typeface="Arial" pitchFamily="34" charset="0"/>
              </a:rPr>
              <a:t>Agents and Associate Brokers were asked what the single best marketing software is for generating new leads.   Many of the responses were “don’t know/haven’t found one yet,” but the others mentioned most often were:</a:t>
            </a:r>
          </a:p>
          <a:p>
            <a:endParaRPr lang="en-US" dirty="0" smtClean="0">
              <a:latin typeface="Arial" pitchFamily="34" charset="0"/>
              <a:cs typeface="Arial" pitchFamily="34" charset="0"/>
            </a:endParaRPr>
          </a:p>
          <a:p>
            <a:pPr marL="285750" indent="-285750">
              <a:buFont typeface="Arial" pitchFamily="34" charset="0"/>
              <a:buChar char="•"/>
            </a:pPr>
            <a:r>
              <a:rPr lang="en-US" dirty="0" err="1" smtClean="0">
                <a:latin typeface="Arial" pitchFamily="34" charset="0"/>
                <a:cs typeface="Arial" pitchFamily="34" charset="0"/>
              </a:rPr>
              <a:t>Trulia</a:t>
            </a:r>
            <a:endParaRPr lang="en-US" dirty="0" smtClean="0">
              <a:latin typeface="Arial" pitchFamily="34" charset="0"/>
              <a:cs typeface="Arial" pitchFamily="34" charset="0"/>
            </a:endParaRPr>
          </a:p>
          <a:p>
            <a:pPr marL="285750" indent="-285750">
              <a:buFont typeface="Arial" pitchFamily="34" charset="0"/>
              <a:buChar char="•"/>
            </a:pPr>
            <a:r>
              <a:rPr lang="en-US" dirty="0" smtClean="0">
                <a:latin typeface="Arial" pitchFamily="34" charset="0"/>
                <a:cs typeface="Arial" pitchFamily="34" charset="0"/>
              </a:rPr>
              <a:t>Zillow</a:t>
            </a:r>
          </a:p>
          <a:p>
            <a:pPr marL="285750" indent="-285750">
              <a:buFont typeface="Arial" pitchFamily="34" charset="0"/>
              <a:buChar char="•"/>
            </a:pPr>
            <a:r>
              <a:rPr lang="en-US" dirty="0" smtClean="0">
                <a:latin typeface="Arial" pitchFamily="34" charset="0"/>
                <a:cs typeface="Arial" pitchFamily="34" charset="0"/>
              </a:rPr>
              <a:t>Personal website</a:t>
            </a:r>
          </a:p>
          <a:p>
            <a:pPr marL="285750" indent="-285750">
              <a:buFont typeface="Arial" pitchFamily="34" charset="0"/>
              <a:buChar char="•"/>
            </a:pPr>
            <a:r>
              <a:rPr lang="en-US" dirty="0" smtClean="0">
                <a:latin typeface="Arial" pitchFamily="34" charset="0"/>
                <a:cs typeface="Arial" pitchFamily="34" charset="0"/>
              </a:rPr>
              <a:t>REALTOR.com®</a:t>
            </a:r>
          </a:p>
          <a:p>
            <a:pPr marL="285750" indent="-285750">
              <a:buFont typeface="Arial" pitchFamily="34" charset="0"/>
              <a:buChar char="•"/>
            </a:pPr>
            <a:r>
              <a:rPr lang="en-US" dirty="0" smtClean="0">
                <a:latin typeface="Arial" pitchFamily="34" charset="0"/>
                <a:cs typeface="Arial" pitchFamily="34" charset="0"/>
              </a:rPr>
              <a:t>Allpropertymanagement.com</a:t>
            </a:r>
          </a:p>
          <a:p>
            <a:pPr marL="285750" indent="-285750">
              <a:buFont typeface="Arial" pitchFamily="34" charset="0"/>
              <a:buChar char="•"/>
            </a:pPr>
            <a:r>
              <a:rPr lang="en-US" dirty="0" smtClean="0">
                <a:latin typeface="Arial" pitchFamily="34" charset="0"/>
                <a:cs typeface="Arial" pitchFamily="34" charset="0"/>
              </a:rPr>
              <a:t>Boomtown</a:t>
            </a:r>
          </a:p>
          <a:p>
            <a:pPr marL="285750" indent="-285750">
              <a:buFont typeface="Arial" pitchFamily="34" charset="0"/>
              <a:buChar char="•"/>
            </a:pPr>
            <a:r>
              <a:rPr lang="en-US" dirty="0" err="1" smtClean="0">
                <a:latin typeface="Arial" pitchFamily="34" charset="0"/>
                <a:cs typeface="Arial" pitchFamily="34" charset="0"/>
              </a:rPr>
              <a:t>Buffini’s</a:t>
            </a:r>
            <a:r>
              <a:rPr lang="en-US" dirty="0" smtClean="0">
                <a:latin typeface="Arial" pitchFamily="34" charset="0"/>
                <a:cs typeface="Arial" pitchFamily="34" charset="0"/>
              </a:rPr>
              <a:t> CRM system</a:t>
            </a:r>
          </a:p>
          <a:p>
            <a:pPr marL="285750" indent="-285750">
              <a:buFont typeface="Arial" pitchFamily="34" charset="0"/>
              <a:buChar char="•"/>
            </a:pPr>
            <a:r>
              <a:rPr lang="en-US" dirty="0" smtClean="0">
                <a:latin typeface="Arial" pitchFamily="34" charset="0"/>
                <a:cs typeface="Arial" pitchFamily="34" charset="0"/>
              </a:rPr>
              <a:t>Company website</a:t>
            </a:r>
          </a:p>
          <a:p>
            <a:pPr marL="285750" indent="-285750">
              <a:buFont typeface="Arial" pitchFamily="34" charset="0"/>
              <a:buChar char="•"/>
            </a:pPr>
            <a:r>
              <a:rPr lang="en-US" dirty="0" smtClean="0">
                <a:latin typeface="Arial" pitchFamily="34" charset="0"/>
                <a:cs typeface="Arial" pitchFamily="34" charset="0"/>
              </a:rPr>
              <a:t>Constant Contact (e-marketing tool)</a:t>
            </a:r>
          </a:p>
          <a:p>
            <a:pPr marL="285750" indent="-285750">
              <a:buFont typeface="Arial" pitchFamily="34" charset="0"/>
              <a:buChar char="•"/>
            </a:pPr>
            <a:r>
              <a:rPr lang="en-US" dirty="0" smtClean="0">
                <a:latin typeface="Arial" pitchFamily="34" charset="0"/>
                <a:cs typeface="Arial" pitchFamily="34" charset="0"/>
              </a:rPr>
              <a:t>Craigslist</a:t>
            </a:r>
          </a:p>
          <a:p>
            <a:pPr marL="285750" indent="-285750">
              <a:buFont typeface="Arial" pitchFamily="34" charset="0"/>
              <a:buChar char="•"/>
            </a:pPr>
            <a:r>
              <a:rPr lang="en-US" dirty="0" smtClean="0">
                <a:latin typeface="Arial" pitchFamily="34" charset="0"/>
                <a:cs typeface="Arial" pitchFamily="34" charset="0"/>
              </a:rPr>
              <a:t>E-Edge</a:t>
            </a:r>
          </a:p>
          <a:p>
            <a:pPr marL="285750" indent="-285750">
              <a:buFont typeface="Arial" pitchFamily="34" charset="0"/>
              <a:buChar char="•"/>
            </a:pPr>
            <a:r>
              <a:rPr lang="en-US" dirty="0" smtClean="0">
                <a:latin typeface="Arial" pitchFamily="34" charset="0"/>
                <a:cs typeface="Arial" pitchFamily="34" charset="0"/>
              </a:rPr>
              <a:t>Facebook</a:t>
            </a:r>
          </a:p>
          <a:p>
            <a:pPr marL="285750" indent="-285750">
              <a:buFont typeface="Arial" pitchFamily="34" charset="0"/>
              <a:buChar char="•"/>
            </a:pPr>
            <a:r>
              <a:rPr lang="en-US" dirty="0" smtClean="0">
                <a:latin typeface="Arial" pitchFamily="34" charset="0"/>
                <a:cs typeface="Arial" pitchFamily="34" charset="0"/>
              </a:rPr>
              <a:t>Market Leader</a:t>
            </a:r>
          </a:p>
        </p:txBody>
      </p:sp>
      <p:sp>
        <p:nvSpPr>
          <p:cNvPr id="8" name="Title 2"/>
          <p:cNvSpPr>
            <a:spLocks noGrp="1"/>
          </p:cNvSpPr>
          <p:nvPr>
            <p:ph type="title"/>
          </p:nvPr>
        </p:nvSpPr>
        <p:spPr>
          <a:xfrm>
            <a:off x="381000" y="152400"/>
            <a:ext cx="8229600" cy="533400"/>
          </a:xfrm>
        </p:spPr>
        <p:txBody>
          <a:bodyPr/>
          <a:lstStyle/>
          <a:p>
            <a:r>
              <a:rPr lang="en-US" i="1" u="sng" dirty="0" smtClean="0"/>
              <a:t>Lead Generation &amp; Listings		</a:t>
            </a:r>
            <a:endParaRPr lang="en-US" i="1" u="sng" dirty="0"/>
          </a:p>
        </p:txBody>
      </p:sp>
    </p:spTree>
    <p:extLst>
      <p:ext uri="{BB962C8B-B14F-4D97-AF65-F5344CB8AC3E}">
        <p14:creationId xmlns:p14="http://schemas.microsoft.com/office/powerpoint/2010/main" val="22754949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42</a:t>
            </a:fld>
            <a:endParaRPr lang="en-US" dirty="0"/>
          </a:p>
        </p:txBody>
      </p:sp>
      <p:sp>
        <p:nvSpPr>
          <p:cNvPr id="9" name="Title 2"/>
          <p:cNvSpPr txBox="1">
            <a:spLocks/>
          </p:cNvSpPr>
          <p:nvPr/>
        </p:nvSpPr>
        <p:spPr>
          <a:xfrm>
            <a:off x="381000" y="152400"/>
            <a:ext cx="8305800" cy="6858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i="1" u="sng" dirty="0" smtClean="0"/>
              <a:t>Lead Generation &amp; Listings		</a:t>
            </a:r>
            <a:endParaRPr lang="en-US" i="1" u="sng" dirty="0"/>
          </a:p>
        </p:txBody>
      </p:sp>
      <p:sp>
        <p:nvSpPr>
          <p:cNvPr id="10" name="TextBox 9"/>
          <p:cNvSpPr txBox="1"/>
          <p:nvPr/>
        </p:nvSpPr>
        <p:spPr>
          <a:xfrm>
            <a:off x="434341" y="838200"/>
            <a:ext cx="7642859" cy="738664"/>
          </a:xfrm>
          <a:prstGeom prst="rect">
            <a:avLst/>
          </a:prstGeom>
          <a:noFill/>
        </p:spPr>
        <p:txBody>
          <a:bodyPr wrap="square" rtlCol="0">
            <a:spAutoFit/>
          </a:bodyPr>
          <a:lstStyle/>
          <a:p>
            <a:r>
              <a:rPr lang="en-US" sz="1400" dirty="0" smtClean="0">
                <a:latin typeface="Arial" pitchFamily="34" charset="0"/>
                <a:cs typeface="Arial" pitchFamily="34" charset="0"/>
              </a:rPr>
              <a:t>REALTOR.com®, Zillow and </a:t>
            </a:r>
            <a:r>
              <a:rPr lang="en-US" sz="1400" dirty="0" err="1" smtClean="0">
                <a:latin typeface="Arial" pitchFamily="34" charset="0"/>
                <a:cs typeface="Arial" pitchFamily="34" charset="0"/>
              </a:rPr>
              <a:t>Trulia</a:t>
            </a:r>
            <a:r>
              <a:rPr lang="en-US" sz="1400" dirty="0" smtClean="0">
                <a:latin typeface="Arial" pitchFamily="34" charset="0"/>
                <a:cs typeface="Arial" pitchFamily="34" charset="0"/>
              </a:rPr>
              <a:t> are the top three websites where agents and broker associates display their listings.   Majorities also display their listings on their broker’s site, their own websites, and on IDX sites.</a:t>
            </a:r>
          </a:p>
        </p:txBody>
      </p:sp>
      <p:graphicFrame>
        <p:nvGraphicFramePr>
          <p:cNvPr id="6" name="Chart 5"/>
          <p:cNvGraphicFramePr>
            <a:graphicFrameLocks/>
          </p:cNvGraphicFramePr>
          <p:nvPr>
            <p:extLst>
              <p:ext uri="{D42A27DB-BD31-4B8C-83A1-F6EECF244321}">
                <p14:modId xmlns:p14="http://schemas.microsoft.com/office/powerpoint/2010/main" val="4120910269"/>
              </p:ext>
            </p:extLst>
          </p:nvPr>
        </p:nvGraphicFramePr>
        <p:xfrm>
          <a:off x="571500" y="1495543"/>
          <a:ext cx="7924800" cy="464736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6440" y="6189375"/>
            <a:ext cx="4667960" cy="400110"/>
          </a:xfrm>
          <a:prstGeom prst="rect">
            <a:avLst/>
          </a:prstGeom>
          <a:noFill/>
        </p:spPr>
        <p:txBody>
          <a:bodyPr wrap="square" rtlCol="0">
            <a:spAutoFit/>
          </a:bodyPr>
          <a:lstStyle/>
          <a:p>
            <a:r>
              <a:rPr lang="en-US" sz="1000" i="1" dirty="0" smtClean="0">
                <a:latin typeface="Arial" pitchFamily="34" charset="0"/>
                <a:cs typeface="Arial" pitchFamily="34" charset="0"/>
              </a:rPr>
              <a:t>*This question was asked of all respondents (including Brokers) in 2011; therefore comparison with 2011 results is not possible.</a:t>
            </a:r>
            <a:endParaRPr lang="en-US" sz="1000" i="1" dirty="0">
              <a:latin typeface="Arial" pitchFamily="34" charset="0"/>
              <a:cs typeface="Arial" pitchFamily="34" charset="0"/>
            </a:endParaRPr>
          </a:p>
        </p:txBody>
      </p:sp>
    </p:spTree>
    <p:extLst>
      <p:ext uri="{BB962C8B-B14F-4D97-AF65-F5344CB8AC3E}">
        <p14:creationId xmlns:p14="http://schemas.microsoft.com/office/powerpoint/2010/main" val="26876916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i="1" dirty="0" smtClean="0"/>
              <a:t>Real Estate Websites</a:t>
            </a: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43</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45802648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44</a:t>
            </a:fld>
            <a:endParaRPr lang="en-US" dirty="0"/>
          </a:p>
        </p:txBody>
      </p:sp>
      <p:sp>
        <p:nvSpPr>
          <p:cNvPr id="9" name="Title 2"/>
          <p:cNvSpPr txBox="1">
            <a:spLocks/>
          </p:cNvSpPr>
          <p:nvPr/>
        </p:nvSpPr>
        <p:spPr>
          <a:xfrm>
            <a:off x="381000" y="152400"/>
            <a:ext cx="8305800" cy="6858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i="1" u="sng" dirty="0" smtClean="0"/>
              <a:t>Real Estate Websites			</a:t>
            </a:r>
            <a:endParaRPr lang="en-US" i="1" u="sng" dirty="0"/>
          </a:p>
        </p:txBody>
      </p:sp>
      <p:sp>
        <p:nvSpPr>
          <p:cNvPr id="10" name="TextBox 9"/>
          <p:cNvSpPr txBox="1"/>
          <p:nvPr/>
        </p:nvSpPr>
        <p:spPr>
          <a:xfrm>
            <a:off x="685800" y="990600"/>
            <a:ext cx="7620000" cy="584775"/>
          </a:xfrm>
          <a:prstGeom prst="rect">
            <a:avLst/>
          </a:prstGeom>
          <a:noFill/>
        </p:spPr>
        <p:txBody>
          <a:bodyPr wrap="square" rtlCol="0">
            <a:spAutoFit/>
          </a:bodyPr>
          <a:lstStyle/>
          <a:p>
            <a:r>
              <a:rPr lang="en-US" sz="1600" dirty="0" smtClean="0">
                <a:latin typeface="Arial" pitchFamily="34" charset="0"/>
                <a:cs typeface="Arial" pitchFamily="34" charset="0"/>
              </a:rPr>
              <a:t>72% of agents and broker associates have real estate agent websites. 79% of brokers and managers have company web sites.</a:t>
            </a:r>
          </a:p>
        </p:txBody>
      </p:sp>
      <p:sp>
        <p:nvSpPr>
          <p:cNvPr id="6" name="TextBox 5"/>
          <p:cNvSpPr txBox="1"/>
          <p:nvPr/>
        </p:nvSpPr>
        <p:spPr>
          <a:xfrm>
            <a:off x="5638800" y="2529840"/>
            <a:ext cx="2819398" cy="1323439"/>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Brokers spend a median of $697 per year on their websites; agents and broker associates spend a median $303.</a:t>
            </a:r>
          </a:p>
        </p:txBody>
      </p:sp>
      <p:graphicFrame>
        <p:nvGraphicFramePr>
          <p:cNvPr id="7" name="Chart 6"/>
          <p:cNvGraphicFramePr>
            <a:graphicFrameLocks/>
          </p:cNvGraphicFramePr>
          <p:nvPr>
            <p:extLst>
              <p:ext uri="{D42A27DB-BD31-4B8C-83A1-F6EECF244321}">
                <p14:modId xmlns:p14="http://schemas.microsoft.com/office/powerpoint/2010/main" val="3544729961"/>
              </p:ext>
            </p:extLst>
          </p:nvPr>
        </p:nvGraphicFramePr>
        <p:xfrm>
          <a:off x="457200" y="1828800"/>
          <a:ext cx="8229600" cy="43682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5746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45</a:t>
            </a:fld>
            <a:endParaRPr lang="en-US" dirty="0"/>
          </a:p>
        </p:txBody>
      </p:sp>
      <p:sp>
        <p:nvSpPr>
          <p:cNvPr id="9" name="Title 2"/>
          <p:cNvSpPr txBox="1">
            <a:spLocks/>
          </p:cNvSpPr>
          <p:nvPr/>
        </p:nvSpPr>
        <p:spPr>
          <a:xfrm>
            <a:off x="381000" y="152400"/>
            <a:ext cx="8305800" cy="6858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i="1" u="sng" dirty="0"/>
              <a:t>Real Estate Websites			</a:t>
            </a:r>
          </a:p>
        </p:txBody>
      </p:sp>
      <p:sp>
        <p:nvSpPr>
          <p:cNvPr id="10" name="TextBox 9"/>
          <p:cNvSpPr txBox="1"/>
          <p:nvPr/>
        </p:nvSpPr>
        <p:spPr>
          <a:xfrm>
            <a:off x="533400" y="1402080"/>
            <a:ext cx="3276600" cy="830997"/>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Brokers rate the ROI of their websites significantly higher than agents and associate brokers.</a:t>
            </a:r>
          </a:p>
        </p:txBody>
      </p:sp>
      <p:sp>
        <p:nvSpPr>
          <p:cNvPr id="6" name="TextBox 5"/>
          <p:cNvSpPr txBox="1"/>
          <p:nvPr/>
        </p:nvSpPr>
        <p:spPr>
          <a:xfrm>
            <a:off x="5486400" y="4343400"/>
            <a:ext cx="2819398" cy="2308324"/>
          </a:xfrm>
          <a:prstGeom prst="rect">
            <a:avLst/>
          </a:prstGeom>
          <a:solidFill>
            <a:schemeClr val="bg2">
              <a:lumMod val="90000"/>
            </a:schemeClr>
          </a:solidFill>
        </p:spPr>
        <p:txBody>
          <a:bodyPr wrap="square" rtlCol="0">
            <a:spAutoFit/>
          </a:bodyPr>
          <a:lstStyle/>
          <a:p>
            <a:r>
              <a:rPr lang="en-US" sz="1600" dirty="0" smtClean="0">
                <a:latin typeface="Arial" pitchFamily="34" charset="0"/>
                <a:cs typeface="Arial" pitchFamily="34" charset="0"/>
              </a:rPr>
              <a:t>52% of REALTORS® overall spend up to 5 hours per month on their websites, versus 48% in 2011. </a:t>
            </a:r>
            <a:r>
              <a:rPr lang="en-US" sz="1600" i="1" dirty="0" smtClean="0">
                <a:latin typeface="Arial" pitchFamily="34" charset="0"/>
                <a:cs typeface="Arial" pitchFamily="34" charset="0"/>
              </a:rPr>
              <a:t>(There was no measurable difference between brokers and agents/associate brokers in terms of time spent.)  </a:t>
            </a:r>
          </a:p>
        </p:txBody>
      </p:sp>
      <p:graphicFrame>
        <p:nvGraphicFramePr>
          <p:cNvPr id="8" name="Chart 7"/>
          <p:cNvGraphicFramePr>
            <a:graphicFrameLocks/>
          </p:cNvGraphicFramePr>
          <p:nvPr>
            <p:extLst>
              <p:ext uri="{D42A27DB-BD31-4B8C-83A1-F6EECF244321}">
                <p14:modId xmlns:p14="http://schemas.microsoft.com/office/powerpoint/2010/main" val="1236846706"/>
              </p:ext>
            </p:extLst>
          </p:nvPr>
        </p:nvGraphicFramePr>
        <p:xfrm>
          <a:off x="0" y="3200400"/>
          <a:ext cx="4191000" cy="320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3777249080"/>
              </p:ext>
            </p:extLst>
          </p:nvPr>
        </p:nvGraphicFramePr>
        <p:xfrm>
          <a:off x="3947160" y="1143000"/>
          <a:ext cx="496824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42651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5C11A98-AD17-4162-B819-50E90BC663BD}" type="slidenum">
              <a:rPr lang="en-US" smtClean="0"/>
              <a:pPr/>
              <a:t>46</a:t>
            </a:fld>
            <a:endParaRPr lang="en-US" dirty="0"/>
          </a:p>
        </p:txBody>
      </p:sp>
      <p:sp>
        <p:nvSpPr>
          <p:cNvPr id="9" name="Title 2"/>
          <p:cNvSpPr txBox="1">
            <a:spLocks/>
          </p:cNvSpPr>
          <p:nvPr/>
        </p:nvSpPr>
        <p:spPr>
          <a:xfrm>
            <a:off x="381000" y="152400"/>
            <a:ext cx="8305800" cy="6858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Tx/>
              <a:buSzPct val="128000"/>
              <a:buFont typeface="Georgia" pitchFamily="18" charset="0"/>
              <a:buNone/>
              <a:defRPr lang="en-US" sz="3600" b="1" i="0" kern="1200" baseline="0" dirty="0">
                <a:solidFill>
                  <a:schemeClr val="tx1"/>
                </a:solidFill>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i="1" u="sng" dirty="0"/>
              <a:t>Real Estate Websites			</a:t>
            </a:r>
          </a:p>
        </p:txBody>
      </p:sp>
      <p:sp>
        <p:nvSpPr>
          <p:cNvPr id="10" name="TextBox 9"/>
          <p:cNvSpPr txBox="1"/>
          <p:nvPr/>
        </p:nvSpPr>
        <p:spPr>
          <a:xfrm>
            <a:off x="723900" y="838200"/>
            <a:ext cx="7620000" cy="1815882"/>
          </a:xfrm>
          <a:prstGeom prst="rect">
            <a:avLst/>
          </a:prstGeom>
          <a:noFill/>
        </p:spPr>
        <p:txBody>
          <a:bodyPr wrap="square" rtlCol="0">
            <a:spAutoFit/>
          </a:bodyPr>
          <a:lstStyle/>
          <a:p>
            <a:r>
              <a:rPr lang="en-US" sz="1400" dirty="0" smtClean="0">
                <a:latin typeface="Arial" pitchFamily="34" charset="0"/>
                <a:cs typeface="Arial" pitchFamily="34" charset="0"/>
              </a:rPr>
              <a:t>While slightly fewer broker websites require consumers to register to access listing information than in 2011, more agent/broker associate </a:t>
            </a:r>
            <a:r>
              <a:rPr lang="en-US" sz="1400" smtClean="0">
                <a:latin typeface="Arial" pitchFamily="34" charset="0"/>
                <a:cs typeface="Arial" pitchFamily="34" charset="0"/>
              </a:rPr>
              <a:t>websites require </a:t>
            </a:r>
            <a:r>
              <a:rPr lang="en-US" sz="1400" dirty="0" smtClean="0">
                <a:latin typeface="Arial" pitchFamily="34" charset="0"/>
                <a:cs typeface="Arial" pitchFamily="34" charset="0"/>
              </a:rPr>
              <a:t>this.</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Significantly more agents/broker associates say their sites have listing search capabilities than do brokers.  </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Satisfaction with the amount of web leads has held steady since 2011, and there are no significant differences between agents and brokers for this question.</a:t>
            </a:r>
          </a:p>
        </p:txBody>
      </p:sp>
      <p:graphicFrame>
        <p:nvGraphicFramePr>
          <p:cNvPr id="6" name="Chart 5"/>
          <p:cNvGraphicFramePr>
            <a:graphicFrameLocks/>
          </p:cNvGraphicFramePr>
          <p:nvPr>
            <p:extLst>
              <p:ext uri="{D42A27DB-BD31-4B8C-83A1-F6EECF244321}">
                <p14:modId xmlns:p14="http://schemas.microsoft.com/office/powerpoint/2010/main" val="2685018582"/>
              </p:ext>
            </p:extLst>
          </p:nvPr>
        </p:nvGraphicFramePr>
        <p:xfrm>
          <a:off x="457200" y="2654082"/>
          <a:ext cx="8458200" cy="32133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267208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486400"/>
          </a:xfrm>
        </p:spPr>
        <p:txBody>
          <a:bodyPr/>
          <a:lstStyle/>
          <a:p>
            <a:pPr algn="l"/>
            <a:r>
              <a:rPr lang="en-US" sz="1400" u="sng" dirty="0" smtClean="0"/>
              <a:t>C</a:t>
            </a:r>
            <a:r>
              <a:rPr lang="en-US" sz="1400" u="sng" cap="small" dirty="0" smtClean="0"/>
              <a:t>ontact Information for This Report</a:t>
            </a:r>
            <a:r>
              <a:rPr lang="en-US" sz="1400" dirty="0" smtClean="0"/>
              <a:t/>
            </a:r>
            <a:br>
              <a:rPr lang="en-US" sz="1400" dirty="0" smtClean="0"/>
            </a:br>
            <a:r>
              <a:rPr lang="en-US" sz="1400" cap="small" dirty="0" smtClean="0"/>
              <a:t>  </a:t>
            </a:r>
            <a:r>
              <a:rPr lang="en-US" sz="1400" dirty="0" smtClean="0"/>
              <a:t/>
            </a:r>
            <a:br>
              <a:rPr lang="en-US" sz="1400" dirty="0" smtClean="0"/>
            </a:br>
            <a:r>
              <a:rPr lang="en-US" sz="1400" cap="small" dirty="0" smtClean="0"/>
              <a:t>National Association of REALTORS®</a:t>
            </a:r>
            <a:r>
              <a:rPr lang="en-US" sz="1400" dirty="0" smtClean="0"/>
              <a:t/>
            </a:r>
            <a:br>
              <a:rPr lang="en-US" sz="1400" dirty="0" smtClean="0"/>
            </a:br>
            <a:r>
              <a:rPr lang="en-US" sz="1400" dirty="0" smtClean="0"/>
              <a:t>Marketing Research Department</a:t>
            </a:r>
            <a:br>
              <a:rPr lang="en-US" sz="1400" dirty="0" smtClean="0"/>
            </a:br>
            <a:r>
              <a:rPr lang="en-US" sz="1400" dirty="0" smtClean="0"/>
              <a:t>430 North Michigan Avenue</a:t>
            </a:r>
            <a:br>
              <a:rPr lang="en-US" sz="1400" dirty="0" smtClean="0"/>
            </a:br>
            <a:r>
              <a:rPr lang="en-US" sz="1400" dirty="0" smtClean="0"/>
              <a:t>Chicago, IL 60611</a:t>
            </a:r>
            <a:br>
              <a:rPr lang="en-US" sz="1400" dirty="0" smtClean="0"/>
            </a:br>
            <a:r>
              <a:rPr lang="en-US" sz="1400" cap="small" dirty="0" smtClean="0"/>
              <a:t> </a:t>
            </a:r>
            <a:r>
              <a:rPr lang="en-US" sz="1400" dirty="0" smtClean="0"/>
              <a:t/>
            </a:r>
            <a:br>
              <a:rPr lang="en-US" sz="1400" dirty="0" smtClean="0"/>
            </a:br>
            <a:r>
              <a:rPr lang="en-US" sz="1400" cap="small" dirty="0" smtClean="0"/>
              <a:t>Lisa Herceg</a:t>
            </a:r>
            <a:r>
              <a:rPr lang="en-US" sz="1400" dirty="0" smtClean="0"/>
              <a:t/>
            </a:r>
            <a:br>
              <a:rPr lang="en-US" sz="1400" dirty="0" smtClean="0"/>
            </a:br>
            <a:r>
              <a:rPr lang="en-US" sz="1400" dirty="0" smtClean="0"/>
              <a:t>Manager, Marketing Research</a:t>
            </a:r>
            <a:br>
              <a:rPr lang="en-US" sz="1400" dirty="0" smtClean="0"/>
            </a:br>
            <a:r>
              <a:rPr lang="en-US" sz="1400" dirty="0" smtClean="0"/>
              <a:t>Marketing Research</a:t>
            </a:r>
            <a:br>
              <a:rPr lang="en-US" sz="1400" dirty="0" smtClean="0"/>
            </a:br>
            <a:r>
              <a:rPr lang="en-US" sz="1400" dirty="0" smtClean="0"/>
              <a:t>312-329-8563</a:t>
            </a:r>
            <a:br>
              <a:rPr lang="en-US" sz="1400" dirty="0" smtClean="0"/>
            </a:br>
            <a:r>
              <a:rPr lang="en-US" sz="1400" u="sng" dirty="0" smtClean="0">
                <a:hlinkClick r:id="rId2"/>
              </a:rPr>
              <a:t>lherceg@realtors.org</a:t>
            </a:r>
            <a:r>
              <a:rPr lang="en-US" sz="1400" dirty="0" smtClean="0"/>
              <a:t/>
            </a:r>
            <a:br>
              <a:rPr lang="en-US" sz="1400" dirty="0" smtClean="0"/>
            </a:br>
            <a:r>
              <a:rPr lang="en-US" sz="1400" cap="small" dirty="0" smtClean="0"/>
              <a:t> </a:t>
            </a:r>
            <a:r>
              <a:rPr lang="en-US" sz="1400" dirty="0" smtClean="0"/>
              <a:t/>
            </a:r>
            <a:br>
              <a:rPr lang="en-US" sz="1400" dirty="0" smtClean="0"/>
            </a:br>
            <a:r>
              <a:rPr lang="en-US" sz="1400" cap="small" dirty="0" smtClean="0"/>
              <a:t>Matt Lombardi</a:t>
            </a:r>
            <a:r>
              <a:rPr lang="en-US" sz="1400" dirty="0" smtClean="0"/>
              <a:t/>
            </a:r>
            <a:br>
              <a:rPr lang="en-US" sz="1400" dirty="0" smtClean="0"/>
            </a:br>
            <a:r>
              <a:rPr lang="en-US" sz="1400" dirty="0" smtClean="0"/>
              <a:t>Vice President</a:t>
            </a:r>
            <a:br>
              <a:rPr lang="en-US" sz="1400" dirty="0" smtClean="0"/>
            </a:br>
            <a:r>
              <a:rPr lang="en-US" sz="1400" dirty="0" smtClean="0"/>
              <a:t>Marketing, Promotions &amp; Marketing Research</a:t>
            </a:r>
            <a:br>
              <a:rPr lang="en-US" sz="1400" dirty="0" smtClean="0"/>
            </a:br>
            <a:r>
              <a:rPr lang="en-US" sz="1400" dirty="0" smtClean="0"/>
              <a:t>312-329-8521</a:t>
            </a:r>
            <a:br>
              <a:rPr lang="en-US" sz="1400" dirty="0" smtClean="0"/>
            </a:br>
            <a:r>
              <a:rPr lang="en-US" sz="1400" u="sng" dirty="0" smtClean="0">
                <a:hlinkClick r:id="rId3"/>
              </a:rPr>
              <a:t>mlombardi@realtors.org</a:t>
            </a:r>
            <a:r>
              <a:rPr lang="en-US" sz="3200" dirty="0" smtClean="0"/>
              <a:t/>
            </a:r>
            <a:br>
              <a:rPr lang="en-US" sz="3200" dirty="0" smtClean="0"/>
            </a:br>
            <a:endParaRPr lang="en-US" sz="3200" dirty="0"/>
          </a:p>
        </p:txBody>
      </p:sp>
      <p:sp>
        <p:nvSpPr>
          <p:cNvPr id="3" name="Slide Number Placeholder 5"/>
          <p:cNvSpPr txBox="1">
            <a:spLocks/>
          </p:cNvSpPr>
          <p:nvPr/>
        </p:nvSpPr>
        <p:spPr>
          <a:xfrm>
            <a:off x="685800" y="6248400"/>
            <a:ext cx="457200" cy="381000"/>
          </a:xfrm>
          <a:prstGeom prst="rect">
            <a:avLst/>
          </a:prstGeom>
        </p:spPr>
        <p:txBody>
          <a:bodyPr/>
          <a:lstStyle/>
          <a:p>
            <a:pPr>
              <a:defRPr/>
            </a:pPr>
            <a:fld id="{4FEB2206-873A-4869-A1C8-3AD9857D2C0C}" type="slidenum">
              <a:rPr lang="en-US" sz="1000" smtClean="0">
                <a:solidFill>
                  <a:srgbClr val="000000"/>
                </a:solidFill>
                <a:latin typeface="Garamond" pitchFamily="18" charset="0"/>
              </a:rPr>
              <a:pPr>
                <a:defRPr/>
              </a:pPr>
              <a:t>47</a:t>
            </a:fld>
            <a:endParaRPr lang="en-US" sz="1000" dirty="0">
              <a:solidFill>
                <a:srgbClr val="000000"/>
              </a:solidFill>
              <a:latin typeface="Garamond" pitchFamily="18" charset="0"/>
            </a:endParaRPr>
          </a:p>
        </p:txBody>
      </p:sp>
    </p:spTree>
    <p:extLst>
      <p:ext uri="{BB962C8B-B14F-4D97-AF65-F5344CB8AC3E}">
        <p14:creationId xmlns:p14="http://schemas.microsoft.com/office/powerpoint/2010/main" val="25103239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C11A98-AD17-4162-B819-50E90BC663BD}" type="slidenum">
              <a:rPr lang="en-US" smtClean="0"/>
              <a:pPr/>
              <a:t>5</a:t>
            </a:fld>
            <a:endParaRPr lang="en-US" dirty="0"/>
          </a:p>
        </p:txBody>
      </p:sp>
      <p:sp>
        <p:nvSpPr>
          <p:cNvPr id="2" name="Title 1"/>
          <p:cNvSpPr>
            <a:spLocks noGrp="1"/>
          </p:cNvSpPr>
          <p:nvPr>
            <p:ph type="title"/>
          </p:nvPr>
        </p:nvSpPr>
        <p:spPr>
          <a:xfrm>
            <a:off x="685800" y="152400"/>
            <a:ext cx="7772400" cy="381000"/>
          </a:xfrm>
        </p:spPr>
        <p:txBody>
          <a:bodyPr/>
          <a:lstStyle/>
          <a:p>
            <a:r>
              <a:rPr lang="en-US" sz="3200" b="1" i="1" u="sng" dirty="0" smtClean="0"/>
              <a:t>Report Highlights				</a:t>
            </a:r>
            <a:r>
              <a:rPr lang="en-US" sz="3200" b="1" u="sng" dirty="0" smtClean="0"/>
              <a:t>	</a:t>
            </a:r>
            <a:endParaRPr lang="en-US" sz="3200" b="1" u="sng" dirty="0"/>
          </a:p>
        </p:txBody>
      </p:sp>
      <p:sp>
        <p:nvSpPr>
          <p:cNvPr id="3" name="Content Placeholder 2"/>
          <p:cNvSpPr>
            <a:spLocks noGrp="1"/>
          </p:cNvSpPr>
          <p:nvPr>
            <p:ph sz="quarter" idx="13"/>
          </p:nvPr>
        </p:nvSpPr>
        <p:spPr>
          <a:xfrm>
            <a:off x="609600" y="685800"/>
            <a:ext cx="7772400" cy="5867400"/>
          </a:xfrm>
        </p:spPr>
        <p:txBody>
          <a:bodyPr>
            <a:normAutofit fontScale="92500" lnSpcReduction="20000"/>
          </a:bodyPr>
          <a:lstStyle/>
          <a:p>
            <a:pPr marL="342900" indent="-342900"/>
            <a:r>
              <a:rPr lang="en-US" sz="1900" dirty="0" smtClean="0"/>
              <a:t>REALTORS® tend to find the most value in technology tools that allow them to conduct business quickly and conveniently, wherever they need to.  Forms software, mobile apps, electronic tablets, property databases and CRM solutions topped the list of most valuable tools this year.</a:t>
            </a:r>
          </a:p>
          <a:p>
            <a:pPr marL="0" indent="0">
              <a:buNone/>
            </a:pPr>
            <a:endParaRPr lang="en-US" sz="1900" dirty="0" smtClean="0"/>
          </a:p>
          <a:p>
            <a:pPr marL="342900" indent="-342900"/>
            <a:r>
              <a:rPr lang="en-US" sz="1900" dirty="0" smtClean="0"/>
              <a:t>While Apple </a:t>
            </a:r>
            <a:r>
              <a:rPr lang="en-US" sz="1900" dirty="0" err="1" smtClean="0"/>
              <a:t>iPads</a:t>
            </a:r>
            <a:r>
              <a:rPr lang="en-US" sz="1900" dirty="0" smtClean="0"/>
              <a:t> are still the technology tool REALTORS® most often plan to purchase in the next 12 months, one-third do not plan to purchase any of the listed tools.   However, REALTORS® still report spending more on technology for their businesses in 2012 than in 2010.  Given the list of most valuable tools, this money may have been spent on software, databases and CRM solutions as opposed to new devices.</a:t>
            </a:r>
          </a:p>
          <a:p>
            <a:pPr marL="0" indent="0">
              <a:buNone/>
            </a:pPr>
            <a:endParaRPr lang="en-US" sz="1900" dirty="0" smtClean="0"/>
          </a:p>
          <a:p>
            <a:pPr marL="342900" indent="-342900"/>
            <a:r>
              <a:rPr lang="en-US" sz="1900" dirty="0" smtClean="0"/>
              <a:t>REALTORS® spend a median 44% of their time corresponding with and doing work for their clients on mobile devices.  94% communicate with clients using a mobile device.</a:t>
            </a:r>
          </a:p>
          <a:p>
            <a:pPr marL="0" indent="0">
              <a:buNone/>
            </a:pPr>
            <a:endParaRPr lang="en-US" sz="1900" dirty="0" smtClean="0"/>
          </a:p>
          <a:p>
            <a:pPr marL="342900" indent="-342900"/>
            <a:r>
              <a:rPr lang="en-US" sz="1900" dirty="0" smtClean="0"/>
              <a:t>Almost half of REALTORS® now use Apple iPhones.  iPhone use among REALTORS® has almost doubled since 2011, jumping from 28% to 45%.  Android use has held steady at 37%, while Blackberry use has dropped from 18% to 5%.  Virtually all REALTORS® (92%) now use smartphones of some kind in their businesses.</a:t>
            </a:r>
          </a:p>
          <a:p>
            <a:pPr marL="0" indent="0">
              <a:buNone/>
            </a:pPr>
            <a:endParaRPr lang="en-US" sz="19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C11A98-AD17-4162-B819-50E90BC663BD}" type="slidenum">
              <a:rPr lang="en-US" smtClean="0"/>
              <a:pPr/>
              <a:t>6</a:t>
            </a:fld>
            <a:endParaRPr lang="en-US" dirty="0"/>
          </a:p>
        </p:txBody>
      </p:sp>
      <p:sp>
        <p:nvSpPr>
          <p:cNvPr id="2" name="Title 1"/>
          <p:cNvSpPr>
            <a:spLocks noGrp="1"/>
          </p:cNvSpPr>
          <p:nvPr>
            <p:ph type="title"/>
          </p:nvPr>
        </p:nvSpPr>
        <p:spPr>
          <a:xfrm>
            <a:off x="685800" y="152400"/>
            <a:ext cx="7772400" cy="381000"/>
          </a:xfrm>
        </p:spPr>
        <p:txBody>
          <a:bodyPr/>
          <a:lstStyle/>
          <a:p>
            <a:r>
              <a:rPr lang="en-US" sz="3200" b="1" i="1" u="sng" dirty="0" smtClean="0"/>
              <a:t>Report Highlights	(Continued)	</a:t>
            </a:r>
            <a:r>
              <a:rPr lang="en-US" sz="3200" b="1" u="sng" dirty="0" smtClean="0"/>
              <a:t>	</a:t>
            </a:r>
            <a:endParaRPr lang="en-US" sz="3200" b="1" u="sng" dirty="0"/>
          </a:p>
        </p:txBody>
      </p:sp>
      <p:sp>
        <p:nvSpPr>
          <p:cNvPr id="3" name="Content Placeholder 2"/>
          <p:cNvSpPr>
            <a:spLocks noGrp="1"/>
          </p:cNvSpPr>
          <p:nvPr>
            <p:ph sz="quarter" idx="13"/>
          </p:nvPr>
        </p:nvSpPr>
        <p:spPr>
          <a:xfrm>
            <a:off x="609600" y="685800"/>
            <a:ext cx="7772400" cy="5867400"/>
          </a:xfrm>
        </p:spPr>
        <p:txBody>
          <a:bodyPr>
            <a:normAutofit fontScale="92500" lnSpcReduction="10000"/>
          </a:bodyPr>
          <a:lstStyle/>
          <a:p>
            <a:pPr marL="342900" indent="-342900"/>
            <a:r>
              <a:rPr lang="en-US" sz="1900" dirty="0" smtClean="0"/>
              <a:t>Agents and associate brokers find more value in the technology supplied by their MLSs than in that provided by their brokers, and are more interested in their MLSs expanding the technology services offered than in expanded broker-provided technology.</a:t>
            </a:r>
          </a:p>
          <a:p>
            <a:pPr marL="0" indent="0">
              <a:buNone/>
            </a:pPr>
            <a:endParaRPr lang="en-US" sz="1900" dirty="0" smtClean="0"/>
          </a:p>
          <a:p>
            <a:pPr marL="342900" indent="-342900"/>
            <a:r>
              <a:rPr lang="en-US" sz="1900" dirty="0" smtClean="0"/>
              <a:t>REALTORS® are most likely to access their state and local association websites using desktop computers rather than smartphones or tablets.</a:t>
            </a:r>
          </a:p>
          <a:p>
            <a:pPr marL="0" indent="0">
              <a:buNone/>
            </a:pPr>
            <a:endParaRPr lang="en-US" sz="1900" dirty="0" smtClean="0"/>
          </a:p>
          <a:p>
            <a:pPr marL="342900" indent="-342900"/>
            <a:r>
              <a:rPr lang="en-US" sz="1900" dirty="0" smtClean="0"/>
              <a:t>89% of all REALTORS® use social media, and 80% use it for their real estate business.  However, brokers appear to be less comfortable with social media than in 2011, and are more likely than agents and associate brokers to say they do not use it for their businesses.   </a:t>
            </a:r>
          </a:p>
          <a:p>
            <a:pPr marL="0" indent="0">
              <a:buNone/>
            </a:pPr>
            <a:endParaRPr lang="en-US" sz="1900" dirty="0" smtClean="0"/>
          </a:p>
          <a:p>
            <a:pPr marL="342900" indent="-342900"/>
            <a:r>
              <a:rPr lang="en-US" sz="1900" dirty="0" smtClean="0"/>
              <a:t>Referrals, repeat business and the Internet remain the top three most important methods of generating leads.  The Internet, however, is rated significantly* less important as a </a:t>
            </a:r>
            <a:r>
              <a:rPr lang="en-US" sz="1900" dirty="0"/>
              <a:t>lead-generating method than in </a:t>
            </a:r>
            <a:r>
              <a:rPr lang="en-US" sz="1900" dirty="0" smtClean="0"/>
              <a:t>2011.</a:t>
            </a:r>
          </a:p>
          <a:p>
            <a:pPr marL="0" indent="0">
              <a:buNone/>
            </a:pPr>
            <a:endParaRPr lang="en-US" sz="1900" dirty="0" smtClean="0"/>
          </a:p>
          <a:p>
            <a:pPr marL="342900" indent="-342900"/>
            <a:r>
              <a:rPr lang="en-US" sz="1900" dirty="0" smtClean="0"/>
              <a:t>REALTOR.com® remains the web site where REALTORS® most often display their listings.  </a:t>
            </a:r>
            <a:endParaRPr lang="en-US" sz="1900" dirty="0"/>
          </a:p>
        </p:txBody>
      </p:sp>
      <p:sp>
        <p:nvSpPr>
          <p:cNvPr id="5" name="TextBox 4"/>
          <p:cNvSpPr txBox="1"/>
          <p:nvPr/>
        </p:nvSpPr>
        <p:spPr>
          <a:xfrm>
            <a:off x="228600" y="6456730"/>
            <a:ext cx="8485464" cy="276999"/>
          </a:xfrm>
          <a:prstGeom prst="rect">
            <a:avLst/>
          </a:prstGeom>
          <a:noFill/>
        </p:spPr>
        <p:txBody>
          <a:bodyPr wrap="none" rtlCol="0">
            <a:spAutoFit/>
          </a:bodyPr>
          <a:lstStyle/>
          <a:p>
            <a:r>
              <a:rPr lang="en-US" sz="1200" i="1" dirty="0" smtClean="0">
                <a:latin typeface="Arial" pitchFamily="34" charset="0"/>
                <a:cs typeface="Arial" pitchFamily="34" charset="0"/>
              </a:rPr>
              <a:t>*”Significant” in this case refers to a difference measureable by statistical tests and does not necessarily mean “important.”</a:t>
            </a:r>
            <a:endParaRPr lang="en-US" sz="1200" i="1" dirty="0">
              <a:latin typeface="Arial" pitchFamily="34" charset="0"/>
              <a:cs typeface="Arial" pitchFamily="34" charset="0"/>
            </a:endParaRPr>
          </a:p>
        </p:txBody>
      </p:sp>
    </p:spTree>
    <p:extLst>
      <p:ext uri="{BB962C8B-B14F-4D97-AF65-F5344CB8AC3E}">
        <p14:creationId xmlns:p14="http://schemas.microsoft.com/office/powerpoint/2010/main" val="35565680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C11A98-AD17-4162-B819-50E90BC663BD}" type="slidenum">
              <a:rPr lang="en-US" smtClean="0"/>
              <a:pPr/>
              <a:t>7</a:t>
            </a:fld>
            <a:endParaRPr lang="en-US" dirty="0"/>
          </a:p>
        </p:txBody>
      </p:sp>
      <p:sp>
        <p:nvSpPr>
          <p:cNvPr id="2" name="Title 1"/>
          <p:cNvSpPr>
            <a:spLocks noGrp="1"/>
          </p:cNvSpPr>
          <p:nvPr>
            <p:ph type="title"/>
          </p:nvPr>
        </p:nvSpPr>
        <p:spPr>
          <a:xfrm>
            <a:off x="304800" y="152400"/>
            <a:ext cx="7772400" cy="381000"/>
          </a:xfrm>
        </p:spPr>
        <p:txBody>
          <a:bodyPr/>
          <a:lstStyle/>
          <a:p>
            <a:r>
              <a:rPr lang="en-US" sz="3200" b="1" i="1" u="sng" dirty="0" smtClean="0"/>
              <a:t>Respondent Profile	</a:t>
            </a:r>
            <a:r>
              <a:rPr lang="en-US" sz="3200" b="1" u="sng" dirty="0" smtClean="0"/>
              <a:t>			</a:t>
            </a:r>
            <a:endParaRPr lang="en-US" sz="3200" b="1" u="sng" dirty="0"/>
          </a:p>
        </p:txBody>
      </p:sp>
      <p:sp>
        <p:nvSpPr>
          <p:cNvPr id="3" name="Content Placeholder 2"/>
          <p:cNvSpPr>
            <a:spLocks noGrp="1"/>
          </p:cNvSpPr>
          <p:nvPr>
            <p:ph sz="quarter" idx="13"/>
          </p:nvPr>
        </p:nvSpPr>
        <p:spPr>
          <a:xfrm>
            <a:off x="609600" y="685800"/>
            <a:ext cx="7772400" cy="5867400"/>
          </a:xfrm>
        </p:spPr>
        <p:txBody>
          <a:bodyPr>
            <a:normAutofit/>
          </a:bodyPr>
          <a:lstStyle/>
          <a:p>
            <a:endParaRPr lang="en-US" sz="1800" dirty="0"/>
          </a:p>
          <a:p>
            <a:pPr marL="0" indent="0">
              <a:buNone/>
            </a:pPr>
            <a:endParaRPr lang="en-US" sz="1900" b="1" dirty="0"/>
          </a:p>
          <a:p>
            <a:pPr marL="45720" indent="0">
              <a:buNone/>
            </a:pPr>
            <a:endParaRPr lang="en-US" sz="1800" dirty="0"/>
          </a:p>
          <a:p>
            <a:pPr marL="45720" indent="0">
              <a:buNone/>
            </a:pPr>
            <a:endParaRPr lang="en-US" sz="1800" dirty="0" smtClean="0">
              <a:solidFill>
                <a:schemeClr val="tx1"/>
              </a:solidFill>
            </a:endParaRPr>
          </a:p>
          <a:p>
            <a:pPr marL="45720" indent="0">
              <a:buNone/>
            </a:pPr>
            <a:endParaRPr lang="en-US" sz="1800" dirty="0" smtClean="0">
              <a:solidFill>
                <a:schemeClr val="tx1"/>
              </a:solidFill>
            </a:endParaRPr>
          </a:p>
        </p:txBody>
      </p:sp>
      <p:sp>
        <p:nvSpPr>
          <p:cNvPr id="5" name="TextBox 4"/>
          <p:cNvSpPr txBox="1"/>
          <p:nvPr/>
        </p:nvSpPr>
        <p:spPr>
          <a:xfrm>
            <a:off x="457200" y="815340"/>
            <a:ext cx="8305800" cy="1815882"/>
          </a:xfrm>
          <a:prstGeom prst="rect">
            <a:avLst/>
          </a:prstGeom>
          <a:noFill/>
        </p:spPr>
        <p:txBody>
          <a:bodyPr wrap="square" rtlCol="0">
            <a:spAutoFit/>
          </a:bodyPr>
          <a:lstStyle/>
          <a:p>
            <a:r>
              <a:rPr lang="en-US" sz="1600" b="1" dirty="0" smtClean="0">
                <a:latin typeface="Arial" pitchFamily="34" charset="0"/>
                <a:cs typeface="Arial" pitchFamily="34" charset="0"/>
              </a:rPr>
              <a:t>Current Role</a:t>
            </a:r>
          </a:p>
          <a:p>
            <a:r>
              <a:rPr lang="en-US" sz="1600" dirty="0" smtClean="0">
                <a:latin typeface="Arial" pitchFamily="34" charset="0"/>
                <a:cs typeface="Arial" pitchFamily="34" charset="0"/>
              </a:rPr>
              <a:t>54% of survey respondents describe their current role as sales agents.  This is slightly down from 60% in 2011.</a:t>
            </a:r>
          </a:p>
          <a:p>
            <a:endParaRPr lang="en-US" sz="1600" dirty="0">
              <a:latin typeface="Arial" pitchFamily="34" charset="0"/>
              <a:cs typeface="Arial" pitchFamily="34" charset="0"/>
            </a:endParaRPr>
          </a:p>
          <a:p>
            <a:r>
              <a:rPr lang="en-US" sz="1600" b="1" dirty="0" smtClean="0">
                <a:latin typeface="Arial" pitchFamily="34" charset="0"/>
                <a:cs typeface="Arial" pitchFamily="34" charset="0"/>
              </a:rPr>
              <a:t>Full- or part-time?</a:t>
            </a:r>
          </a:p>
          <a:p>
            <a:r>
              <a:rPr lang="en-US" sz="1600" dirty="0" smtClean="0">
                <a:latin typeface="Arial" pitchFamily="34" charset="0"/>
                <a:cs typeface="Arial" pitchFamily="34" charset="0"/>
              </a:rPr>
              <a:t>REALTORS® work a median of 41 hours per week in real estate.  As in 2011, 52% indicate that they work over 40 hours per week.</a:t>
            </a:r>
            <a:endParaRPr lang="en-US" sz="1600" dirty="0">
              <a:latin typeface="Arial" pitchFamily="34" charset="0"/>
              <a:cs typeface="Arial"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783329878"/>
              </p:ext>
            </p:extLst>
          </p:nvPr>
        </p:nvGraphicFramePr>
        <p:xfrm>
          <a:off x="152400" y="2667000"/>
          <a:ext cx="4886325" cy="36337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973107822"/>
              </p:ext>
            </p:extLst>
          </p:nvPr>
        </p:nvGraphicFramePr>
        <p:xfrm>
          <a:off x="4800600" y="2717364"/>
          <a:ext cx="4343400" cy="36072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332337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C11A98-AD17-4162-B819-50E90BC663BD}" type="slidenum">
              <a:rPr lang="en-US" smtClean="0"/>
              <a:pPr/>
              <a:t>8</a:t>
            </a:fld>
            <a:endParaRPr lang="en-US" dirty="0"/>
          </a:p>
        </p:txBody>
      </p:sp>
      <p:sp>
        <p:nvSpPr>
          <p:cNvPr id="2" name="Title 1"/>
          <p:cNvSpPr>
            <a:spLocks noGrp="1"/>
          </p:cNvSpPr>
          <p:nvPr>
            <p:ph type="title"/>
          </p:nvPr>
        </p:nvSpPr>
        <p:spPr>
          <a:xfrm>
            <a:off x="167641" y="152400"/>
            <a:ext cx="7772400" cy="381000"/>
          </a:xfrm>
        </p:spPr>
        <p:txBody>
          <a:bodyPr/>
          <a:lstStyle/>
          <a:p>
            <a:r>
              <a:rPr lang="en-US" sz="3200" b="1" i="1" u="sng" dirty="0" smtClean="0"/>
              <a:t>Respondent Profile	</a:t>
            </a:r>
            <a:r>
              <a:rPr lang="en-US" sz="3200" b="1" u="sng" dirty="0" smtClean="0"/>
              <a:t>			</a:t>
            </a:r>
            <a:endParaRPr lang="en-US" sz="3200" b="1" u="sng" dirty="0"/>
          </a:p>
        </p:txBody>
      </p:sp>
      <p:sp>
        <p:nvSpPr>
          <p:cNvPr id="3" name="Content Placeholder 2"/>
          <p:cNvSpPr>
            <a:spLocks noGrp="1"/>
          </p:cNvSpPr>
          <p:nvPr>
            <p:ph sz="quarter" idx="13"/>
          </p:nvPr>
        </p:nvSpPr>
        <p:spPr>
          <a:xfrm>
            <a:off x="457200" y="685800"/>
            <a:ext cx="7924800" cy="5867400"/>
          </a:xfrm>
        </p:spPr>
        <p:txBody>
          <a:bodyPr>
            <a:normAutofit/>
          </a:bodyPr>
          <a:lstStyle/>
          <a:p>
            <a:endParaRPr lang="en-US" sz="1800" dirty="0"/>
          </a:p>
          <a:p>
            <a:pPr marL="0" indent="0">
              <a:buNone/>
            </a:pPr>
            <a:endParaRPr lang="en-US" sz="1900" b="1" dirty="0"/>
          </a:p>
          <a:p>
            <a:pPr marL="45720" indent="0">
              <a:buNone/>
            </a:pPr>
            <a:endParaRPr lang="en-US" sz="1800" dirty="0"/>
          </a:p>
          <a:p>
            <a:pPr marL="45720" indent="0">
              <a:buNone/>
            </a:pPr>
            <a:endParaRPr lang="en-US" sz="1800" dirty="0" smtClean="0">
              <a:solidFill>
                <a:schemeClr val="tx1"/>
              </a:solidFill>
            </a:endParaRPr>
          </a:p>
          <a:p>
            <a:pPr marL="45720" indent="0">
              <a:buNone/>
            </a:pPr>
            <a:endParaRPr lang="en-US" sz="1800" dirty="0" smtClean="0">
              <a:solidFill>
                <a:schemeClr val="tx1"/>
              </a:solidFill>
            </a:endParaRPr>
          </a:p>
        </p:txBody>
      </p:sp>
      <p:sp>
        <p:nvSpPr>
          <p:cNvPr id="5" name="TextBox 4"/>
          <p:cNvSpPr txBox="1"/>
          <p:nvPr/>
        </p:nvSpPr>
        <p:spPr>
          <a:xfrm>
            <a:off x="457200" y="800100"/>
            <a:ext cx="8305800" cy="1754326"/>
          </a:xfrm>
          <a:prstGeom prst="rect">
            <a:avLst/>
          </a:prstGeom>
          <a:noFill/>
        </p:spPr>
        <p:txBody>
          <a:bodyPr wrap="square" rtlCol="0">
            <a:spAutoFit/>
          </a:bodyPr>
          <a:lstStyle/>
          <a:p>
            <a:r>
              <a:rPr lang="en-US" sz="1200" b="1" dirty="0" smtClean="0">
                <a:latin typeface="Arial" pitchFamily="34" charset="0"/>
                <a:cs typeface="Arial" pitchFamily="34" charset="0"/>
              </a:rPr>
              <a:t>Age</a:t>
            </a:r>
          </a:p>
          <a:p>
            <a:r>
              <a:rPr lang="en-US" sz="1200" dirty="0" smtClean="0">
                <a:latin typeface="Arial" pitchFamily="34" charset="0"/>
                <a:cs typeface="Arial" pitchFamily="34" charset="0"/>
              </a:rPr>
              <a:t>The median age of respondents is 57 years old.  11% are 40 years old or under; 89% are over 40 years old.  These respondents are considerably older than those in 2011, when the median reported age was 47 (42% reported being 40 or under).*  However, it should be noted that this age is much closer to the median age reported in the </a:t>
            </a:r>
            <a:r>
              <a:rPr lang="en-US" sz="1200" i="1" dirty="0" smtClean="0">
                <a:latin typeface="Arial" pitchFamily="34" charset="0"/>
                <a:cs typeface="Arial" pitchFamily="34" charset="0"/>
              </a:rPr>
              <a:t>2012 NAR Member Profile </a:t>
            </a:r>
            <a:r>
              <a:rPr lang="en-US" sz="1200" dirty="0" smtClean="0">
                <a:latin typeface="Arial" pitchFamily="34" charset="0"/>
                <a:cs typeface="Arial" pitchFamily="34" charset="0"/>
              </a:rPr>
              <a:t>(56 years).</a:t>
            </a:r>
          </a:p>
          <a:p>
            <a:endParaRPr lang="en-US" sz="1200" dirty="0">
              <a:latin typeface="Arial" pitchFamily="34" charset="0"/>
              <a:cs typeface="Arial" pitchFamily="34" charset="0"/>
            </a:endParaRPr>
          </a:p>
          <a:p>
            <a:r>
              <a:rPr lang="en-US" sz="1200" b="1" dirty="0" smtClean="0">
                <a:latin typeface="Arial" pitchFamily="34" charset="0"/>
                <a:cs typeface="Arial" pitchFamily="34" charset="0"/>
              </a:rPr>
              <a:t>Years in Real Estate</a:t>
            </a:r>
          </a:p>
          <a:p>
            <a:r>
              <a:rPr lang="en-US" sz="1200" dirty="0" smtClean="0">
                <a:latin typeface="Arial" pitchFamily="34" charset="0"/>
                <a:cs typeface="Arial" pitchFamily="34" charset="0"/>
              </a:rPr>
              <a:t>The median number of years in real estate for REALTORS® is 13.  Over half (55%) have been in the business over 10 years.  20% joined the real estate business in the past 5 years; this is down significantly from 36% in 2011.* </a:t>
            </a:r>
          </a:p>
        </p:txBody>
      </p:sp>
      <p:sp>
        <p:nvSpPr>
          <p:cNvPr id="8" name="TextBox 7"/>
          <p:cNvSpPr txBox="1"/>
          <p:nvPr/>
        </p:nvSpPr>
        <p:spPr>
          <a:xfrm>
            <a:off x="152401" y="5898327"/>
            <a:ext cx="4457699" cy="707886"/>
          </a:xfrm>
          <a:prstGeom prst="rect">
            <a:avLst/>
          </a:prstGeom>
          <a:noFill/>
        </p:spPr>
        <p:txBody>
          <a:bodyPr wrap="square" rtlCol="0">
            <a:spAutoFit/>
          </a:bodyPr>
          <a:lstStyle/>
          <a:p>
            <a:r>
              <a:rPr lang="en-US" sz="1000" dirty="0" smtClean="0">
                <a:latin typeface="Arial" pitchFamily="34" charset="0"/>
                <a:cs typeface="Arial" pitchFamily="34" charset="0"/>
              </a:rPr>
              <a:t>*In 2011, the survey was both sent to a random sample of REALTORS® and posted on social media sites and at realtor.org; the 2012 was sent only to a random sample of REALTORS® overall.  This difference may account for the shift here in age and experience level.</a:t>
            </a:r>
            <a:endParaRPr lang="en-US" sz="1000" dirty="0">
              <a:latin typeface="Arial" pitchFamily="34" charset="0"/>
              <a:cs typeface="Arial"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429710336"/>
              </p:ext>
            </p:extLst>
          </p:nvPr>
        </p:nvGraphicFramePr>
        <p:xfrm>
          <a:off x="152399" y="2819400"/>
          <a:ext cx="4457700"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2313857101"/>
              </p:ext>
            </p:extLst>
          </p:nvPr>
        </p:nvGraphicFramePr>
        <p:xfrm>
          <a:off x="4495800" y="3201055"/>
          <a:ext cx="4572000" cy="3124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96811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C11A98-AD17-4162-B819-50E90BC663BD}" type="slidenum">
              <a:rPr lang="en-US" smtClean="0"/>
              <a:pPr/>
              <a:t>9</a:t>
            </a:fld>
            <a:endParaRPr lang="en-US" dirty="0"/>
          </a:p>
        </p:txBody>
      </p:sp>
      <p:sp>
        <p:nvSpPr>
          <p:cNvPr id="2" name="Title 1"/>
          <p:cNvSpPr>
            <a:spLocks noGrp="1"/>
          </p:cNvSpPr>
          <p:nvPr>
            <p:ph type="title"/>
          </p:nvPr>
        </p:nvSpPr>
        <p:spPr>
          <a:xfrm>
            <a:off x="228600" y="228600"/>
            <a:ext cx="7772400" cy="381000"/>
          </a:xfrm>
        </p:spPr>
        <p:txBody>
          <a:bodyPr/>
          <a:lstStyle/>
          <a:p>
            <a:r>
              <a:rPr lang="en-US" sz="3200" b="1" i="1" u="sng" dirty="0" smtClean="0"/>
              <a:t>Respondent Profile	</a:t>
            </a:r>
            <a:r>
              <a:rPr lang="en-US" sz="3200" b="1" u="sng" dirty="0" smtClean="0"/>
              <a:t>			</a:t>
            </a:r>
            <a:endParaRPr lang="en-US" sz="3200" b="1" u="sng" dirty="0"/>
          </a:p>
        </p:txBody>
      </p:sp>
      <p:sp>
        <p:nvSpPr>
          <p:cNvPr id="3" name="Content Placeholder 2"/>
          <p:cNvSpPr>
            <a:spLocks noGrp="1"/>
          </p:cNvSpPr>
          <p:nvPr>
            <p:ph sz="quarter" idx="13"/>
          </p:nvPr>
        </p:nvSpPr>
        <p:spPr>
          <a:xfrm>
            <a:off x="457200" y="685800"/>
            <a:ext cx="7924800" cy="5867400"/>
          </a:xfrm>
        </p:spPr>
        <p:txBody>
          <a:bodyPr>
            <a:normAutofit/>
          </a:bodyPr>
          <a:lstStyle/>
          <a:p>
            <a:endParaRPr lang="en-US" sz="1800" dirty="0"/>
          </a:p>
          <a:p>
            <a:pPr marL="0" indent="0">
              <a:buNone/>
            </a:pPr>
            <a:endParaRPr lang="en-US" sz="1900" b="1" dirty="0"/>
          </a:p>
          <a:p>
            <a:pPr marL="45720" indent="0">
              <a:buNone/>
            </a:pPr>
            <a:endParaRPr lang="en-US" sz="1800" dirty="0"/>
          </a:p>
          <a:p>
            <a:pPr marL="45720" indent="0">
              <a:buNone/>
            </a:pPr>
            <a:endParaRPr lang="en-US" sz="1800" dirty="0" smtClean="0">
              <a:solidFill>
                <a:schemeClr val="tx1"/>
              </a:solidFill>
            </a:endParaRPr>
          </a:p>
          <a:p>
            <a:pPr marL="45720" indent="0">
              <a:buNone/>
            </a:pPr>
            <a:endParaRPr lang="en-US" sz="1800" dirty="0" smtClean="0">
              <a:solidFill>
                <a:schemeClr val="tx1"/>
              </a:solidFill>
            </a:endParaRPr>
          </a:p>
        </p:txBody>
      </p:sp>
      <p:sp>
        <p:nvSpPr>
          <p:cNvPr id="5" name="TextBox 4"/>
          <p:cNvSpPr txBox="1"/>
          <p:nvPr/>
        </p:nvSpPr>
        <p:spPr>
          <a:xfrm>
            <a:off x="457200" y="800100"/>
            <a:ext cx="8305800" cy="1600438"/>
          </a:xfrm>
          <a:prstGeom prst="rect">
            <a:avLst/>
          </a:prstGeom>
          <a:noFill/>
        </p:spPr>
        <p:txBody>
          <a:bodyPr wrap="square" rtlCol="0">
            <a:spAutoFit/>
          </a:bodyPr>
          <a:lstStyle/>
          <a:p>
            <a:r>
              <a:rPr lang="en-US" sz="1400" b="1" dirty="0" smtClean="0">
                <a:latin typeface="Arial" pitchFamily="34" charset="0"/>
                <a:cs typeface="Arial" pitchFamily="34" charset="0"/>
              </a:rPr>
              <a:t>Transactions Completed</a:t>
            </a:r>
          </a:p>
          <a:p>
            <a:r>
              <a:rPr lang="en-US" sz="1400" dirty="0" smtClean="0">
                <a:latin typeface="Arial" pitchFamily="34" charset="0"/>
                <a:cs typeface="Arial" pitchFamily="34" charset="0"/>
              </a:rPr>
              <a:t>REALTORS® completed a median of 12 transaction sides in the last 12 months.  48% completed 10 or fewer.  This is similar to 2011, when 42% reported 9 or fewer.</a:t>
            </a:r>
          </a:p>
          <a:p>
            <a:endParaRPr lang="en-US" sz="1400" dirty="0">
              <a:latin typeface="Arial" pitchFamily="34" charset="0"/>
              <a:cs typeface="Arial" pitchFamily="34" charset="0"/>
            </a:endParaRPr>
          </a:p>
          <a:p>
            <a:r>
              <a:rPr lang="en-US" sz="1400" b="1" dirty="0" smtClean="0">
                <a:latin typeface="Arial" pitchFamily="34" charset="0"/>
                <a:cs typeface="Arial" pitchFamily="34" charset="0"/>
              </a:rPr>
              <a:t>Number of Agents in the Office</a:t>
            </a:r>
          </a:p>
          <a:p>
            <a:r>
              <a:rPr lang="en-US" sz="1400" dirty="0" smtClean="0">
                <a:latin typeface="Arial" pitchFamily="34" charset="0"/>
                <a:cs typeface="Arial" pitchFamily="34" charset="0"/>
              </a:rPr>
              <a:t>30% belong to an office with 1-10 agents (essentially unchanged  from 28% in 2011).  51% are in offices with 24 or fewer.</a:t>
            </a:r>
            <a:endParaRPr lang="en-US" sz="1400" b="1" dirty="0" smtClean="0">
              <a:latin typeface="Arial" pitchFamily="34" charset="0"/>
              <a:cs typeface="Arial"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3182901986"/>
              </p:ext>
            </p:extLst>
          </p:nvPr>
        </p:nvGraphicFramePr>
        <p:xfrm>
          <a:off x="68580" y="2895600"/>
          <a:ext cx="4572000" cy="320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09410352"/>
              </p:ext>
            </p:extLst>
          </p:nvPr>
        </p:nvGraphicFramePr>
        <p:xfrm>
          <a:off x="4267200" y="3048000"/>
          <a:ext cx="464820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895671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RPresentatio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Inquisite Theme">
  <a:themeElements>
    <a:clrScheme name="Inquisite">
      <a:dk1>
        <a:sysClr val="windowText" lastClr="000000"/>
      </a:dk1>
      <a:lt1>
        <a:sysClr val="window" lastClr="FFFFFF"/>
      </a:lt1>
      <a:dk2>
        <a:srgbClr val="000000"/>
      </a:dk2>
      <a:lt2>
        <a:srgbClr val="DFEDF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quisite">
      <a:majorFont>
        <a:latin typeface="Arial"/>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nquis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13495</TotalTime>
  <Words>3912</Words>
  <Application>Microsoft Macintosh PowerPoint</Application>
  <PresentationFormat>On-screen Show (4:3)</PresentationFormat>
  <Paragraphs>437</Paragraphs>
  <Slides>47</Slides>
  <Notes>1</Notes>
  <HiddenSlides>0</HiddenSlides>
  <MMClips>0</MMClips>
  <ScaleCrop>false</ScaleCrop>
  <HeadingPairs>
    <vt:vector size="4" baseType="variant">
      <vt:variant>
        <vt:lpstr>Theme</vt:lpstr>
      </vt:variant>
      <vt:variant>
        <vt:i4>2</vt:i4>
      </vt:variant>
      <vt:variant>
        <vt:lpstr>Slide Titles</vt:lpstr>
      </vt:variant>
      <vt:variant>
        <vt:i4>47</vt:i4>
      </vt:variant>
    </vt:vector>
  </HeadingPairs>
  <TitlesOfParts>
    <vt:vector size="49" baseType="lpstr">
      <vt:lpstr>1_Blank Presentation</vt:lpstr>
      <vt:lpstr>MRPresentation</vt:lpstr>
      <vt:lpstr>REALTOR® Technology Survey Report 2012</vt:lpstr>
      <vt:lpstr>PowerPoint Presentation</vt:lpstr>
      <vt:lpstr>PowerPoint Presentation</vt:lpstr>
      <vt:lpstr>PowerPoint Presentation</vt:lpstr>
      <vt:lpstr>Report Highlights     </vt:lpstr>
      <vt:lpstr>Report Highlights (Continued)  </vt:lpstr>
      <vt:lpstr>Respondent Profile    </vt:lpstr>
      <vt:lpstr>Respondent Profile    </vt:lpstr>
      <vt:lpstr>Respondent Profile    </vt:lpstr>
      <vt:lpstr>Respondent Profile</vt:lpstr>
      <vt:lpstr>     Technology in General</vt:lpstr>
      <vt:lpstr>Technology in General   </vt:lpstr>
      <vt:lpstr>Technology in General   </vt:lpstr>
      <vt:lpstr>Technology in General   </vt:lpstr>
      <vt:lpstr>Technology in General   </vt:lpstr>
      <vt:lpstr>Technology in General   </vt:lpstr>
      <vt:lpstr>Technology in General   </vt:lpstr>
      <vt:lpstr>Technology in General   </vt:lpstr>
      <vt:lpstr>Technology in General   </vt:lpstr>
      <vt:lpstr>Technology in General   </vt:lpstr>
      <vt:lpstr>Technology in General</vt:lpstr>
      <vt:lpstr>     Broker-Provided Technology</vt:lpstr>
      <vt:lpstr>Broker-Provided Technology </vt:lpstr>
      <vt:lpstr>Broker-Provided Technology </vt:lpstr>
      <vt:lpstr>Broker-Provided Technology </vt:lpstr>
      <vt:lpstr>     MLS-Provided Technology</vt:lpstr>
      <vt:lpstr>MLS-Provided Technology  </vt:lpstr>
      <vt:lpstr>     Mobile Use in Business</vt:lpstr>
      <vt:lpstr>Mobile Use in Business   </vt:lpstr>
      <vt:lpstr>PowerPoint Presentation</vt:lpstr>
      <vt:lpstr>     Technology and REALTOR® Associations</vt:lpstr>
      <vt:lpstr>Technology and REALTOR® Associations – Most Important Functions to Offer Via Web</vt:lpstr>
      <vt:lpstr>Technology and REALTOR® Associations – Devices Used to Access Association Websites</vt:lpstr>
      <vt:lpstr>     Social Media &amp; Networking</vt:lpstr>
      <vt:lpstr>Social Media &amp; Networking  </vt:lpstr>
      <vt:lpstr>PowerPoint Presentation</vt:lpstr>
      <vt:lpstr>Social Media &amp; Networking  </vt:lpstr>
      <vt:lpstr>     Lead Generation &amp; Listings</vt:lpstr>
      <vt:lpstr>PowerPoint Presentation</vt:lpstr>
      <vt:lpstr>PowerPoint Presentation</vt:lpstr>
      <vt:lpstr>Lead Generation &amp; Listings  </vt:lpstr>
      <vt:lpstr>PowerPoint Presentation</vt:lpstr>
      <vt:lpstr>     Real Estate Websites</vt:lpstr>
      <vt:lpstr>PowerPoint Presentation</vt:lpstr>
      <vt:lpstr>PowerPoint Presentation</vt:lpstr>
      <vt:lpstr>PowerPoint Presentation</vt:lpstr>
      <vt:lpstr>Contact Information for This Report    National Association of REALTORS® Marketing Research Department 430 North Michigan Avenue Chicago, IL 60611   Lisa Herceg Manager, Marketing Research Marketing Research 312-329-8563 lherceg@realtors.org   Matt Lombardi Vice President Marketing, Promotions &amp; Marketing Research 312-329-8521 mlombardi@realtors.org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RFCU Survey</dc:title>
  <dc:creator>Owner</dc:creator>
  <cp:lastModifiedBy>Chad Curry</cp:lastModifiedBy>
  <cp:revision>1415</cp:revision>
  <cp:lastPrinted>2013-02-25T16:32:56Z</cp:lastPrinted>
  <dcterms:modified xsi:type="dcterms:W3CDTF">2013-05-09T14:25:58Z</dcterms:modified>
</cp:coreProperties>
</file>