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54"/>
  </p:notesMasterIdLst>
  <p:sldIdLst>
    <p:sldId id="257" r:id="rId2"/>
    <p:sldId id="258" r:id="rId3"/>
    <p:sldId id="335" r:id="rId4"/>
    <p:sldId id="259" r:id="rId5"/>
    <p:sldId id="260" r:id="rId6"/>
    <p:sldId id="261" r:id="rId7"/>
    <p:sldId id="262" r:id="rId8"/>
    <p:sldId id="263" r:id="rId9"/>
    <p:sldId id="327" r:id="rId10"/>
    <p:sldId id="264" r:id="rId11"/>
    <p:sldId id="320" r:id="rId12"/>
    <p:sldId id="321" r:id="rId13"/>
    <p:sldId id="322" r:id="rId14"/>
    <p:sldId id="309" r:id="rId15"/>
    <p:sldId id="266" r:id="rId16"/>
    <p:sldId id="336" r:id="rId17"/>
    <p:sldId id="268" r:id="rId18"/>
    <p:sldId id="311" r:id="rId19"/>
    <p:sldId id="328" r:id="rId20"/>
    <p:sldId id="270" r:id="rId21"/>
    <p:sldId id="271" r:id="rId22"/>
    <p:sldId id="274" r:id="rId23"/>
    <p:sldId id="275" r:id="rId24"/>
    <p:sldId id="276" r:id="rId25"/>
    <p:sldId id="277" r:id="rId26"/>
    <p:sldId id="278" r:id="rId27"/>
    <p:sldId id="280" r:id="rId28"/>
    <p:sldId id="281" r:id="rId29"/>
    <p:sldId id="282" r:id="rId30"/>
    <p:sldId id="283" r:id="rId31"/>
    <p:sldId id="329" r:id="rId32"/>
    <p:sldId id="288" r:id="rId33"/>
    <p:sldId id="289" r:id="rId34"/>
    <p:sldId id="290" r:id="rId35"/>
    <p:sldId id="291" r:id="rId36"/>
    <p:sldId id="292" r:id="rId37"/>
    <p:sldId id="293" r:id="rId38"/>
    <p:sldId id="294" r:id="rId39"/>
    <p:sldId id="295" r:id="rId40"/>
    <p:sldId id="315" r:id="rId41"/>
    <p:sldId id="314" r:id="rId42"/>
    <p:sldId id="337" r:id="rId43"/>
    <p:sldId id="330" r:id="rId44"/>
    <p:sldId id="301" r:id="rId45"/>
    <p:sldId id="334" r:id="rId46"/>
    <p:sldId id="298" r:id="rId47"/>
    <p:sldId id="331" r:id="rId48"/>
    <p:sldId id="299" r:id="rId49"/>
    <p:sldId id="305" r:id="rId50"/>
    <p:sldId id="307" r:id="rId51"/>
    <p:sldId id="308" r:id="rId52"/>
    <p:sldId id="333" r:id="rId5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00" autoAdjust="0"/>
    <p:restoredTop sz="98464" autoAdjust="0"/>
  </p:normalViewPr>
  <p:slideViewPr>
    <p:cSldViewPr>
      <p:cViewPr varScale="1">
        <p:scale>
          <a:sx n="115" d="100"/>
          <a:sy n="115" d="100"/>
        </p:scale>
        <p:origin x="-30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652" tIns="48326" rIns="96652" bIns="48326" rtlCol="0"/>
          <a:lstStyle>
            <a:lvl1pPr algn="l">
              <a:defRPr sz="1200"/>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6652" tIns="48326" rIns="96652" bIns="48326" rtlCol="0"/>
          <a:lstStyle>
            <a:lvl1pPr algn="r">
              <a:defRPr sz="1200"/>
            </a:lvl1pPr>
          </a:lstStyle>
          <a:p>
            <a:fld id="{CCD626C4-4A83-48DC-9A5B-A690B26BBEBB}" type="datetimeFigureOut">
              <a:rPr lang="en-US" smtClean="0"/>
              <a:pPr/>
              <a:t>4/5/2016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2" tIns="48326" rIns="96652" bIns="48326" rtlCol="0" anchor="ctr"/>
          <a:lstStyle/>
          <a:p>
            <a:endParaRPr lang="en-US" dirty="0"/>
          </a:p>
        </p:txBody>
      </p:sp>
      <p:sp>
        <p:nvSpPr>
          <p:cNvPr id="5" name="Notes Placeholder 4"/>
          <p:cNvSpPr>
            <a:spLocks noGrp="1"/>
          </p:cNvSpPr>
          <p:nvPr>
            <p:ph type="body" sz="quarter" idx="3"/>
          </p:nvPr>
        </p:nvSpPr>
        <p:spPr>
          <a:xfrm>
            <a:off x="731520" y="4560572"/>
            <a:ext cx="5852160" cy="4320540"/>
          </a:xfrm>
          <a:prstGeom prst="rect">
            <a:avLst/>
          </a:prstGeom>
        </p:spPr>
        <p:txBody>
          <a:bodyPr vert="horz" lIns="96652" tIns="48326" rIns="96652"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20" cy="480060"/>
          </a:xfrm>
          <a:prstGeom prst="rect">
            <a:avLst/>
          </a:prstGeom>
        </p:spPr>
        <p:txBody>
          <a:bodyPr vert="horz" lIns="96652" tIns="48326" rIns="96652" bIns="483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6652" tIns="48326" rIns="96652" bIns="48326" rtlCol="0" anchor="b"/>
          <a:lstStyle>
            <a:lvl1pPr algn="r">
              <a:defRPr sz="1200"/>
            </a:lvl1pPr>
          </a:lstStyle>
          <a:p>
            <a:fld id="{11B877E3-CC9E-4668-A3A6-9014F216E8CD}" type="slidenum">
              <a:rPr lang="en-US" smtClean="0"/>
              <a:pPr/>
              <a:t>‹#›</a:t>
            </a:fld>
            <a:endParaRPr lang="en-US" dirty="0"/>
          </a:p>
        </p:txBody>
      </p:sp>
    </p:spTree>
    <p:extLst>
      <p:ext uri="{BB962C8B-B14F-4D97-AF65-F5344CB8AC3E}">
        <p14:creationId xmlns:p14="http://schemas.microsoft.com/office/powerpoint/2010/main" val="379079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B877E3-CC9E-4668-A3A6-9014F216E8CD}" type="slidenum">
              <a:rPr lang="en-US" smtClean="0"/>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F68C95-8A49-458C-A292-900D6A55F02A}"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DE6A422-2F53-44C9-A567-ACBFA288BEAA}" type="datetime1">
              <a:rPr lang="en-US" smtClean="0"/>
              <a:pPr/>
              <a:t>4/5/2016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2A80E27-4846-4C4A-8707-744F5B20E2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FAB57A-80E4-43B6-A8DE-E31ED568AC93}" type="datetime1">
              <a:rPr lang="en-US" smtClean="0"/>
              <a:pPr/>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80E27-4846-4C4A-8707-744F5B20E2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93A82A-E99D-4F32-ACBB-40833EC3A6A9}" type="datetime1">
              <a:rPr lang="en-US" smtClean="0"/>
              <a:pPr/>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80E27-4846-4C4A-8707-744F5B20E2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FFBF88-7004-4AE8-8880-9B7330110EED}" type="datetime1">
              <a:rPr lang="en-US" smtClean="0"/>
              <a:pPr/>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80E27-4846-4C4A-8707-744F5B20E2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CC8539-35DF-4072-AD16-A36EE8EC8EAC}" type="datetime1">
              <a:rPr lang="en-US" smtClean="0"/>
              <a:pPr/>
              <a:t>4/5/2016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A80E27-4846-4C4A-8707-744F5B20E2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79F39A-1524-4046-ADE8-0FAD25B9BF97}" type="datetime1">
              <a:rPr lang="en-US" smtClean="0"/>
              <a:pPr/>
              <a:t>4/5/2016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80E27-4846-4C4A-8707-744F5B20E2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15DDF16-96D2-4183-B77D-EE72C0DF43AB}" type="datetime1">
              <a:rPr lang="en-US" smtClean="0"/>
              <a:pPr/>
              <a:t>4/5/2016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A80E27-4846-4C4A-8707-744F5B20E2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00110E-167B-42D1-8FC6-B98969DF63E4}" type="datetime1">
              <a:rPr lang="en-US" smtClean="0"/>
              <a:pPr/>
              <a:t>4/5/2016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A80E27-4846-4C4A-8707-744F5B20E2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A4C61-F9E6-4900-A7F8-F129D9D7ED8E}" type="datetime1">
              <a:rPr lang="en-US" smtClean="0"/>
              <a:pPr/>
              <a:t>4/5/2016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A80E27-4846-4C4A-8707-744F5B20E2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29CFCF-DAE9-4DD6-A4E5-1012722B0BAB}" type="datetime1">
              <a:rPr lang="en-US" smtClean="0"/>
              <a:pPr/>
              <a:t>4/5/2016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A80E27-4846-4C4A-8707-744F5B20E2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134626-A971-4B03-AEC8-2A316BB139FB}" type="datetime1">
              <a:rPr lang="en-US" smtClean="0"/>
              <a:pPr/>
              <a:t>4/5/2016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62A80E27-4846-4C4A-8707-744F5B20E23E}"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E0422E5-6C47-47F3-98AC-6238C830BDBE}" type="datetime1">
              <a:rPr lang="en-US" smtClean="0"/>
              <a:pPr/>
              <a:t>4/5/2016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A80E27-4846-4C4A-8707-744F5B20E23E}"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nar.org/contact_us/bnar_officers_and_directors/index.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mailto:lgleason@bnar.org" TargetMode="External"/><Relationship Id="rId13" Type="http://schemas.openxmlformats.org/officeDocument/2006/relationships/hyperlink" Target="mailto:pnalbone@bnar.org" TargetMode="External"/><Relationship Id="rId3" Type="http://schemas.openxmlformats.org/officeDocument/2006/relationships/hyperlink" Target="mailto:pcimino@bnar.org" TargetMode="External"/><Relationship Id="rId7" Type="http://schemas.openxmlformats.org/officeDocument/2006/relationships/hyperlink" Target="http://www.bnar.org/" TargetMode="External"/><Relationship Id="rId12" Type="http://schemas.openxmlformats.org/officeDocument/2006/relationships/hyperlink" Target="mailto:smiller@bnar.org" TargetMode="External"/><Relationship Id="rId2" Type="http://schemas.openxmlformats.org/officeDocument/2006/relationships/hyperlink" Target="mailto:pbushley@bnar.org" TargetMode="External"/><Relationship Id="rId16" Type="http://schemas.openxmlformats.org/officeDocument/2006/relationships/hyperlink" Target="mailto:bwoolston@bnar.org" TargetMode="External"/><Relationship Id="rId1" Type="http://schemas.openxmlformats.org/officeDocument/2006/relationships/slideLayout" Target="../slideLayouts/slideLayout2.xml"/><Relationship Id="rId6" Type="http://schemas.openxmlformats.org/officeDocument/2006/relationships/hyperlink" Target="mailto:dfahey@bnar.org" TargetMode="External"/><Relationship Id="rId11" Type="http://schemas.openxmlformats.org/officeDocument/2006/relationships/hyperlink" Target="mailto:dlocche@bnar.org" TargetMode="External"/><Relationship Id="rId5" Type="http://schemas.openxmlformats.org/officeDocument/2006/relationships/hyperlink" Target="mailto:afachko@bnar.org" TargetMode="External"/><Relationship Id="rId15" Type="http://schemas.openxmlformats.org/officeDocument/2006/relationships/hyperlink" Target="mailto:mwinters@bnar.org" TargetMode="External"/><Relationship Id="rId10" Type="http://schemas.openxmlformats.org/officeDocument/2006/relationships/hyperlink" Target="mailto:jleonardi@bnar.org" TargetMode="External"/><Relationship Id="rId4" Type="http://schemas.openxmlformats.org/officeDocument/2006/relationships/hyperlink" Target="mailto:kdever@bnar.org" TargetMode="External"/><Relationship Id="rId9" Type="http://schemas.openxmlformats.org/officeDocument/2006/relationships/hyperlink" Target="mailto:skaiser@bnar.org" TargetMode="External"/><Relationship Id="rId14" Type="http://schemas.openxmlformats.org/officeDocument/2006/relationships/hyperlink" Target="mailto:dnorman@bnar.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4724400" cy="51054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2016 BNAR </a:t>
            </a:r>
            <a:br>
              <a:rPr lang="en-US" dirty="0" smtClean="0"/>
            </a:br>
            <a:r>
              <a:rPr lang="en-US" dirty="0" smtClean="0"/>
              <a:t>Officer </a:t>
            </a:r>
            <a:br>
              <a:rPr lang="en-US" dirty="0" smtClean="0"/>
            </a:br>
            <a:r>
              <a:rPr lang="en-US" dirty="0" smtClean="0"/>
              <a:t>and </a:t>
            </a:r>
            <a:br>
              <a:rPr lang="en-US" dirty="0" smtClean="0"/>
            </a:br>
            <a:r>
              <a:rPr lang="en-US" dirty="0" smtClean="0"/>
              <a:t>Director </a:t>
            </a:r>
            <a:br>
              <a:rPr lang="en-US" dirty="0" smtClean="0"/>
            </a:br>
            <a:r>
              <a:rPr lang="en-US" dirty="0" smtClean="0"/>
              <a:t>Workshop</a:t>
            </a:r>
            <a:br>
              <a:rPr lang="en-US" dirty="0" smtClean="0"/>
            </a:br>
            <a:endParaRPr lang="en-US" i="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4953000" y="1447800"/>
            <a:ext cx="3359150" cy="4335592"/>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685800"/>
          </a:xfrm>
        </p:spPr>
        <p:txBody>
          <a:bodyPr>
            <a:normAutofit/>
          </a:bodyPr>
          <a:lstStyle/>
          <a:p>
            <a:r>
              <a:rPr lang="en-US" sz="4000" dirty="0" smtClean="0"/>
              <a:t>Officer and Director Organization Chart</a:t>
            </a:r>
            <a:endParaRPr lang="en-US" sz="4000" dirty="0"/>
          </a:p>
        </p:txBody>
      </p:sp>
      <p:sp>
        <p:nvSpPr>
          <p:cNvPr id="4" name="TextBox 3"/>
          <p:cNvSpPr txBox="1"/>
          <p:nvPr/>
        </p:nvSpPr>
        <p:spPr>
          <a:xfrm>
            <a:off x="2667000" y="1676400"/>
            <a:ext cx="4419600" cy="2339102"/>
          </a:xfrm>
          <a:prstGeom prst="rect">
            <a:avLst/>
          </a:prstGeom>
          <a:noFill/>
        </p:spPr>
        <p:txBody>
          <a:bodyPr wrap="square" rtlCol="0">
            <a:spAutoFit/>
          </a:bodyPr>
          <a:lstStyle/>
          <a:p>
            <a:r>
              <a:rPr lang="en-US" b="1" dirty="0" smtClean="0"/>
              <a:t>         Executive Committee</a:t>
            </a:r>
            <a:endParaRPr lang="en-US" sz="1600" dirty="0" smtClean="0"/>
          </a:p>
          <a:p>
            <a:r>
              <a:rPr lang="en-US" sz="1600" dirty="0" smtClean="0"/>
              <a:t>Sharon Ciminelli – President</a:t>
            </a:r>
          </a:p>
          <a:p>
            <a:r>
              <a:rPr lang="en-US" sz="1600" dirty="0" smtClean="0"/>
              <a:t>Dawn Brown – President Elect</a:t>
            </a:r>
          </a:p>
          <a:p>
            <a:r>
              <a:rPr lang="en-US" sz="1600" dirty="0" smtClean="0"/>
              <a:t>Rebecca Vandorn – Secretary/Treasurer</a:t>
            </a:r>
          </a:p>
          <a:p>
            <a:r>
              <a:rPr lang="en-US" sz="1600" dirty="0" smtClean="0"/>
              <a:t>Eric Winklhofer – Vice President</a:t>
            </a:r>
          </a:p>
          <a:p>
            <a:r>
              <a:rPr lang="en-US" sz="1600" dirty="0" smtClean="0"/>
              <a:t>Joe Rivellino – Immediate Past President</a:t>
            </a:r>
          </a:p>
          <a:p>
            <a:r>
              <a:rPr lang="en-US" sz="1600" dirty="0" smtClean="0"/>
              <a:t>t/b/a	    – Presidents Advisor</a:t>
            </a:r>
          </a:p>
          <a:p>
            <a:r>
              <a:rPr lang="en-US" sz="1600" dirty="0" smtClean="0"/>
              <a:t>John B. Leonardi – Chief Executive Officer</a:t>
            </a:r>
          </a:p>
          <a:p>
            <a:r>
              <a:rPr lang="en-US" sz="1600" dirty="0" smtClean="0"/>
              <a:t>                         </a:t>
            </a:r>
            <a:r>
              <a:rPr lang="en-US" sz="1600" b="1" dirty="0" smtClean="0"/>
              <a:t>Directors</a:t>
            </a:r>
            <a:endParaRPr lang="en-US" sz="1600" b="1" dirty="0"/>
          </a:p>
        </p:txBody>
      </p:sp>
      <p:sp>
        <p:nvSpPr>
          <p:cNvPr id="6" name="TextBox 5"/>
          <p:cNvSpPr txBox="1"/>
          <p:nvPr/>
        </p:nvSpPr>
        <p:spPr>
          <a:xfrm>
            <a:off x="1752600" y="3976255"/>
            <a:ext cx="2819400" cy="2062103"/>
          </a:xfrm>
          <a:prstGeom prst="rect">
            <a:avLst/>
          </a:prstGeom>
          <a:noFill/>
        </p:spPr>
        <p:txBody>
          <a:bodyPr wrap="square" rtlCol="0">
            <a:spAutoFit/>
          </a:bodyPr>
          <a:lstStyle/>
          <a:p>
            <a:r>
              <a:rPr lang="en-US" sz="1600" dirty="0" smtClean="0"/>
              <a:t>Annabelle Aquilina</a:t>
            </a:r>
          </a:p>
          <a:p>
            <a:r>
              <a:rPr lang="en-US" sz="1600" dirty="0" smtClean="0"/>
              <a:t>Ann Edwards</a:t>
            </a:r>
          </a:p>
          <a:p>
            <a:r>
              <a:rPr lang="en-US" sz="1600" dirty="0" smtClean="0"/>
              <a:t>Shelia Ferrentino</a:t>
            </a:r>
          </a:p>
          <a:p>
            <a:r>
              <a:rPr lang="en-US" sz="1600" dirty="0" smtClean="0"/>
              <a:t>Margaret Fisher</a:t>
            </a:r>
          </a:p>
          <a:p>
            <a:r>
              <a:rPr lang="en-US" sz="1600" dirty="0" smtClean="0"/>
              <a:t>Eric Hauser</a:t>
            </a:r>
          </a:p>
          <a:p>
            <a:r>
              <a:rPr lang="en-US" sz="1600" dirty="0" smtClean="0"/>
              <a:t>William Higgins</a:t>
            </a:r>
          </a:p>
          <a:p>
            <a:r>
              <a:rPr lang="en-US" sz="1600" dirty="0" smtClean="0"/>
              <a:t>Peter Hunt-Director at Large</a:t>
            </a:r>
          </a:p>
          <a:p>
            <a:r>
              <a:rPr lang="en-US" sz="1600" dirty="0" smtClean="0"/>
              <a:t>John </a:t>
            </a:r>
            <a:r>
              <a:rPr lang="en-US" sz="1600" dirty="0" err="1" smtClean="0"/>
              <a:t>Kopera</a:t>
            </a:r>
            <a:endParaRPr lang="en-US" sz="1600" dirty="0" smtClean="0"/>
          </a:p>
        </p:txBody>
      </p:sp>
      <p:sp>
        <p:nvSpPr>
          <p:cNvPr id="7" name="TextBox 6"/>
          <p:cNvSpPr txBox="1"/>
          <p:nvPr/>
        </p:nvSpPr>
        <p:spPr>
          <a:xfrm>
            <a:off x="4800600" y="4038600"/>
            <a:ext cx="3886200" cy="1815882"/>
          </a:xfrm>
          <a:prstGeom prst="rect">
            <a:avLst/>
          </a:prstGeom>
          <a:noFill/>
        </p:spPr>
        <p:txBody>
          <a:bodyPr wrap="square" rtlCol="0">
            <a:spAutoFit/>
          </a:bodyPr>
          <a:lstStyle/>
          <a:p>
            <a:r>
              <a:rPr lang="en-US" sz="1600" dirty="0" smtClean="0"/>
              <a:t>Mary Lou Mattioli</a:t>
            </a:r>
          </a:p>
          <a:p>
            <a:r>
              <a:rPr lang="en-US" sz="1600" dirty="0" smtClean="0"/>
              <a:t>Donna Littlefield</a:t>
            </a:r>
          </a:p>
          <a:p>
            <a:r>
              <a:rPr lang="en-US" sz="1600" dirty="0" smtClean="0"/>
              <a:t>Elaine McCune-Regional Director (NF)</a:t>
            </a:r>
          </a:p>
          <a:p>
            <a:r>
              <a:rPr lang="en-US" sz="1600" dirty="0" smtClean="0"/>
              <a:t>Curtis Neureuter</a:t>
            </a:r>
          </a:p>
          <a:p>
            <a:r>
              <a:rPr lang="en-US" sz="1600" dirty="0" smtClean="0"/>
              <a:t>James Roberts</a:t>
            </a:r>
          </a:p>
          <a:p>
            <a:r>
              <a:rPr lang="en-US" sz="1600" dirty="0" smtClean="0"/>
              <a:t>Christie Rothschild–2ndPP</a:t>
            </a:r>
          </a:p>
          <a:p>
            <a:r>
              <a:rPr lang="en-US" sz="1600" dirty="0" smtClean="0"/>
              <a:t>Matthew Whitehead–Director at Large</a:t>
            </a:r>
          </a:p>
        </p:txBody>
      </p:sp>
      <p:sp>
        <p:nvSpPr>
          <p:cNvPr id="9" name="TextBox 8"/>
          <p:cNvSpPr txBox="1"/>
          <p:nvPr/>
        </p:nvSpPr>
        <p:spPr>
          <a:xfrm>
            <a:off x="1143000" y="6248400"/>
            <a:ext cx="7391400" cy="246221"/>
          </a:xfrm>
          <a:prstGeom prst="rect">
            <a:avLst/>
          </a:prstGeom>
          <a:noFill/>
        </p:spPr>
        <p:txBody>
          <a:bodyPr wrap="square" rtlCol="0">
            <a:spAutoFit/>
          </a:bodyPr>
          <a:lstStyle/>
          <a:p>
            <a:r>
              <a:rPr lang="en-US" sz="1000" b="1" u="sng" dirty="0" smtClean="0">
                <a:solidFill>
                  <a:schemeClr val="tx1">
                    <a:lumMod val="75000"/>
                    <a:lumOff val="25000"/>
                  </a:schemeClr>
                </a:solidFill>
                <a:hlinkClick r:id="rId3"/>
              </a:rPr>
              <a:t>http://www.bnar.org/contact_us/bnar_officers_and_directors/index.html</a:t>
            </a:r>
            <a:endParaRPr lang="en-US" sz="1000" b="1" dirty="0">
              <a:solidFill>
                <a:schemeClr val="tx1">
                  <a:lumMod val="75000"/>
                  <a:lumOff val="25000"/>
                </a:schemeClr>
              </a:solidFill>
            </a:endParaRPr>
          </a:p>
        </p:txBody>
      </p:sp>
      <p:sp>
        <p:nvSpPr>
          <p:cNvPr id="12" name="Slide Number Placeholder 11"/>
          <p:cNvSpPr>
            <a:spLocks noGrp="1"/>
          </p:cNvSpPr>
          <p:nvPr>
            <p:ph type="sldNum" sz="quarter" idx="12"/>
          </p:nvPr>
        </p:nvSpPr>
        <p:spPr/>
        <p:txBody>
          <a:bodyPr/>
          <a:lstStyle/>
          <a:p>
            <a:fld id="{62A80E27-4846-4C4A-8707-744F5B20E23E}" type="slidenum">
              <a:rPr lang="en-US" smtClean="0"/>
              <a:pPr/>
              <a:t>10</a:t>
            </a:fld>
            <a:endParaRPr lang="en-US" dirty="0"/>
          </a:p>
        </p:txBody>
      </p:sp>
      <p:sp>
        <p:nvSpPr>
          <p:cNvPr id="13" name="Date Placeholder 12"/>
          <p:cNvSpPr>
            <a:spLocks noGrp="1"/>
          </p:cNvSpPr>
          <p:nvPr>
            <p:ph type="dt" sz="half" idx="10"/>
          </p:nvPr>
        </p:nvSpPr>
        <p:spPr/>
        <p:txBody>
          <a:bodyPr/>
          <a:lstStyle/>
          <a:p>
            <a:r>
              <a:rPr lang="en-US" dirty="0" smtClean="0"/>
              <a:t>Rev.</a:t>
            </a:r>
            <a:fld id="{61DD4F6A-0E86-47DB-BB9C-8BAA48F8BBBC}" type="datetime1">
              <a:rPr lang="en-US" smtClean="0"/>
              <a:pPr/>
              <a:t>4/5/2016</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143000"/>
          </a:xfrm>
        </p:spPr>
        <p:txBody>
          <a:bodyPr>
            <a:normAutofit/>
          </a:bodyPr>
          <a:lstStyle/>
          <a:p>
            <a:r>
              <a:rPr lang="en-US" sz="4000" dirty="0" smtClean="0"/>
              <a:t>Contact Information –Page 1</a:t>
            </a:r>
            <a:endParaRPr lang="en-US" sz="4000" dirty="0"/>
          </a:p>
        </p:txBody>
      </p:sp>
      <p:sp>
        <p:nvSpPr>
          <p:cNvPr id="1025" name="Rectangle 1"/>
          <p:cNvSpPr>
            <a:spLocks noChangeArrowheads="1"/>
          </p:cNvSpPr>
          <p:nvPr/>
        </p:nvSpPr>
        <p:spPr bwMode="auto">
          <a:xfrm>
            <a:off x="914400" y="1600200"/>
            <a:ext cx="7772400" cy="4801314"/>
          </a:xfrm>
          <a:prstGeom prst="rect">
            <a:avLst/>
          </a:prstGeom>
          <a:noFill/>
          <a:ln w="9525">
            <a:noFill/>
            <a:miter lim="800000"/>
            <a:headEnd/>
            <a:tailEnd/>
          </a:ln>
          <a:effectLst/>
        </p:spPr>
        <p:txBody>
          <a:bodyPr vert="horz" wrap="square" lIns="91440" tIns="45720" rIns="91440" bIns="45720" numCol="3" anchor="ctr" anchorCtr="0" compatLnSpc="1">
            <a:prstTxWarp prst="textNoShape">
              <a:avLst/>
            </a:prstTxWarp>
            <a:spAutoFit/>
          </a:bodyPr>
          <a:lstStyle/>
          <a:p>
            <a:r>
              <a:rPr lang="en-US" sz="900" dirty="0" smtClean="0"/>
              <a:t> </a:t>
            </a:r>
          </a:p>
          <a:p>
            <a:r>
              <a:rPr lang="en-US" sz="900" dirty="0" smtClean="0"/>
              <a:t>Annabelle Aquilina – 2015 – 17</a:t>
            </a:r>
          </a:p>
          <a:p>
            <a:r>
              <a:rPr lang="en-US" sz="900" dirty="0" smtClean="0"/>
              <a:t>Hunt Real Estate ERA</a:t>
            </a:r>
          </a:p>
          <a:p>
            <a:r>
              <a:rPr lang="en-US" sz="900" dirty="0" smtClean="0"/>
              <a:t>4363 Main Street</a:t>
            </a:r>
          </a:p>
          <a:p>
            <a:r>
              <a:rPr lang="en-US" sz="900" dirty="0" smtClean="0"/>
              <a:t>Amherst, NY  14226</a:t>
            </a:r>
          </a:p>
          <a:p>
            <a:r>
              <a:rPr lang="en-US" sz="900" dirty="0" smtClean="0"/>
              <a:t>832-4838  c-432-0331</a:t>
            </a:r>
          </a:p>
          <a:p>
            <a:r>
              <a:rPr lang="en-US" sz="900" dirty="0" smtClean="0"/>
              <a:t>Annabelle.aquilina@huntrealestate.com</a:t>
            </a:r>
          </a:p>
          <a:p>
            <a:r>
              <a:rPr lang="en-US" sz="900" dirty="0" smtClean="0"/>
              <a:t> </a:t>
            </a:r>
          </a:p>
          <a:p>
            <a:r>
              <a:rPr lang="en-US" sz="900" b="1" dirty="0" smtClean="0"/>
              <a:t>Dawn Brown – 2014-16 - PE</a:t>
            </a:r>
            <a:endParaRPr lang="en-US" sz="900" dirty="0" smtClean="0"/>
          </a:p>
          <a:p>
            <a:r>
              <a:rPr lang="en-US" sz="900" dirty="0" err="1" smtClean="0"/>
              <a:t>RealtyUSA</a:t>
            </a:r>
            <a:r>
              <a:rPr lang="en-US" sz="900" dirty="0" smtClean="0"/>
              <a:t/>
            </a:r>
            <a:br>
              <a:rPr lang="en-US" sz="900" dirty="0" smtClean="0"/>
            </a:br>
            <a:r>
              <a:rPr lang="en-US" sz="900" dirty="0" smtClean="0"/>
              <a:t>6000 Sheridan Drive</a:t>
            </a:r>
          </a:p>
          <a:p>
            <a:r>
              <a:rPr lang="en-US" sz="900" dirty="0" smtClean="0"/>
              <a:t>Williamsville, NY  14221</a:t>
            </a:r>
          </a:p>
          <a:p>
            <a:r>
              <a:rPr lang="en-US" sz="900" dirty="0" smtClean="0"/>
              <a:t>634-4200  c-866-4509</a:t>
            </a:r>
            <a:br>
              <a:rPr lang="en-US" sz="900" dirty="0" smtClean="0"/>
            </a:br>
            <a:r>
              <a:rPr lang="en-US" sz="900" dirty="0" smtClean="0"/>
              <a:t>dbrown@realtyusa.com</a:t>
            </a:r>
          </a:p>
          <a:p>
            <a:r>
              <a:rPr lang="en-US" sz="900" dirty="0" smtClean="0"/>
              <a:t/>
            </a:r>
            <a:br>
              <a:rPr lang="en-US" sz="900" dirty="0" smtClean="0"/>
            </a:br>
            <a:r>
              <a:rPr lang="en-US" sz="900" b="1" dirty="0" smtClean="0"/>
              <a:t>Sharon Ciminelli – 2012 -14 - P</a:t>
            </a:r>
            <a:endParaRPr lang="en-US" sz="900" dirty="0" smtClean="0"/>
          </a:p>
          <a:p>
            <a:r>
              <a:rPr lang="en-US" sz="900" dirty="0" smtClean="0"/>
              <a:t>MJ Peterson Real Estate</a:t>
            </a:r>
          </a:p>
          <a:p>
            <a:r>
              <a:rPr lang="en-US" sz="900" dirty="0" smtClean="0"/>
              <a:t>501 John James Audubon Pkwy</a:t>
            </a:r>
          </a:p>
          <a:p>
            <a:r>
              <a:rPr lang="en-US" sz="900" dirty="0" smtClean="0"/>
              <a:t>Amherst, NY  14228</a:t>
            </a:r>
          </a:p>
          <a:p>
            <a:r>
              <a:rPr lang="en-US" sz="900" dirty="0" smtClean="0"/>
              <a:t>689-7800  c-510-7489</a:t>
            </a:r>
          </a:p>
          <a:p>
            <a:r>
              <a:rPr lang="en-US" sz="900" dirty="0" smtClean="0"/>
              <a:t>ciminelli17@gmail.com</a:t>
            </a:r>
          </a:p>
          <a:p>
            <a:r>
              <a:rPr lang="en-US" sz="900" dirty="0" smtClean="0"/>
              <a:t>                                                                                        Ann Edwards – 2016 - 2018</a:t>
            </a:r>
          </a:p>
          <a:p>
            <a:r>
              <a:rPr lang="en-US" sz="900" dirty="0" smtClean="0"/>
              <a:t>Realty Edge</a:t>
            </a:r>
          </a:p>
          <a:p>
            <a:r>
              <a:rPr lang="en-US" sz="900" dirty="0" smtClean="0"/>
              <a:t>4043 Maple Road – Suite 207</a:t>
            </a:r>
          </a:p>
          <a:p>
            <a:r>
              <a:rPr lang="en-US" sz="900" dirty="0" smtClean="0"/>
              <a:t>Amherst, NY  14226</a:t>
            </a:r>
          </a:p>
          <a:p>
            <a:r>
              <a:rPr lang="en-US" sz="900" dirty="0" smtClean="0"/>
              <a:t>834-3343  Fax:  834-3345</a:t>
            </a:r>
            <a:br>
              <a:rPr lang="en-US" sz="900" dirty="0" smtClean="0"/>
            </a:br>
            <a:r>
              <a:rPr lang="en-US" sz="900" dirty="0" smtClean="0"/>
              <a:t>c-864-0777</a:t>
            </a:r>
          </a:p>
          <a:p>
            <a:r>
              <a:rPr lang="en-US" sz="900" dirty="0" smtClean="0"/>
              <a:t>ann@annedwards.com</a:t>
            </a:r>
          </a:p>
          <a:p>
            <a:r>
              <a:rPr lang="en-US" sz="900" dirty="0" smtClean="0"/>
              <a:t> </a:t>
            </a:r>
          </a:p>
          <a:p>
            <a:endParaRPr lang="en-US" sz="900" dirty="0" smtClean="0"/>
          </a:p>
          <a:p>
            <a:endParaRPr lang="en-US" sz="900" dirty="0" smtClean="0"/>
          </a:p>
          <a:p>
            <a:endParaRPr lang="en-US" sz="900" dirty="0" smtClean="0"/>
          </a:p>
          <a:p>
            <a:endParaRPr lang="en-US" sz="900" dirty="0" smtClean="0"/>
          </a:p>
          <a:p>
            <a:endParaRPr lang="en-US" sz="900" dirty="0" smtClean="0"/>
          </a:p>
          <a:p>
            <a:r>
              <a:rPr lang="en-US" sz="900" dirty="0" smtClean="0"/>
              <a:t>Shelia Ferrentino – 2014 -16</a:t>
            </a:r>
            <a:br>
              <a:rPr lang="en-US" sz="900" dirty="0" smtClean="0"/>
            </a:br>
            <a:r>
              <a:rPr lang="en-US" sz="900" dirty="0" err="1" smtClean="0"/>
              <a:t>RealtyUSA</a:t>
            </a:r>
            <a:endParaRPr lang="en-US" sz="900" dirty="0" smtClean="0"/>
          </a:p>
          <a:p>
            <a:r>
              <a:rPr lang="en-US" sz="900" dirty="0" smtClean="0"/>
              <a:t>2139 Grand Island Boulevard</a:t>
            </a:r>
          </a:p>
          <a:p>
            <a:r>
              <a:rPr lang="en-US" sz="900" dirty="0" smtClean="0"/>
              <a:t>Grand Island, NY  14072</a:t>
            </a:r>
            <a:br>
              <a:rPr lang="en-US" sz="900" dirty="0" smtClean="0"/>
            </a:br>
            <a:r>
              <a:rPr lang="en-US" sz="900" dirty="0" smtClean="0"/>
              <a:t>773-1900  Fax: 773-1987</a:t>
            </a:r>
          </a:p>
          <a:p>
            <a:r>
              <a:rPr lang="en-US" sz="900" dirty="0" smtClean="0"/>
              <a:t>c-863-9592</a:t>
            </a:r>
            <a:br>
              <a:rPr lang="en-US" sz="900" dirty="0" smtClean="0"/>
            </a:br>
            <a:r>
              <a:rPr lang="en-US" sz="900" dirty="0" smtClean="0"/>
              <a:t>sferrentino@realtyusa.com</a:t>
            </a:r>
            <a:br>
              <a:rPr lang="en-US" sz="900" dirty="0" smtClean="0"/>
            </a:br>
            <a:endParaRPr lang="en-US" sz="900" dirty="0" smtClean="0"/>
          </a:p>
          <a:p>
            <a:r>
              <a:rPr lang="en-US" sz="900" dirty="0" smtClean="0"/>
              <a:t>Margaret Fisher – 2015 – 17</a:t>
            </a:r>
          </a:p>
          <a:p>
            <a:r>
              <a:rPr lang="en-US" sz="900" dirty="0" err="1" smtClean="0"/>
              <a:t>RealtyUSA</a:t>
            </a:r>
            <a:endParaRPr lang="en-US" sz="900" dirty="0" smtClean="0"/>
          </a:p>
          <a:p>
            <a:r>
              <a:rPr lang="en-US" sz="900" dirty="0" smtClean="0"/>
              <a:t>3674 Commerce Place</a:t>
            </a:r>
          </a:p>
          <a:p>
            <a:r>
              <a:rPr lang="en-US" sz="900" dirty="0" smtClean="0"/>
              <a:t>Hamburg, NY  14075</a:t>
            </a:r>
          </a:p>
          <a:p>
            <a:r>
              <a:rPr lang="en-US" sz="900" dirty="0" smtClean="0"/>
              <a:t>648-7700  c-913-2443</a:t>
            </a:r>
          </a:p>
          <a:p>
            <a:r>
              <a:rPr lang="en-US" sz="900" dirty="0" smtClean="0"/>
              <a:t>mfisher@realtyusa.com</a:t>
            </a:r>
          </a:p>
          <a:p>
            <a:r>
              <a:rPr lang="en-US" sz="900" dirty="0" smtClean="0"/>
              <a:t> </a:t>
            </a:r>
          </a:p>
          <a:p>
            <a:r>
              <a:rPr lang="en-US" sz="900" dirty="0" smtClean="0"/>
              <a:t>Eric Hauser – 2014 – 16</a:t>
            </a:r>
          </a:p>
          <a:p>
            <a:r>
              <a:rPr lang="en-US" sz="900" dirty="0" smtClean="0"/>
              <a:t>MJ Peterson Real Estate</a:t>
            </a:r>
          </a:p>
          <a:p>
            <a:r>
              <a:rPr lang="en-US" sz="900" dirty="0" smtClean="0"/>
              <a:t>501 John James Audubon Pkwy</a:t>
            </a:r>
          </a:p>
          <a:p>
            <a:r>
              <a:rPr lang="en-US" sz="900" dirty="0" smtClean="0"/>
              <a:t>Amherst, NY  14228</a:t>
            </a:r>
          </a:p>
          <a:p>
            <a:r>
              <a:rPr lang="en-US" sz="900" dirty="0" smtClean="0"/>
              <a:t>689-7800  c-870-2234</a:t>
            </a:r>
          </a:p>
          <a:p>
            <a:r>
              <a:rPr lang="en-US" sz="900" dirty="0" smtClean="0"/>
              <a:t>eric@erichauser.com</a:t>
            </a:r>
          </a:p>
          <a:p>
            <a:endParaRPr lang="en-US" sz="900" dirty="0" smtClean="0"/>
          </a:p>
          <a:p>
            <a:r>
              <a:rPr lang="en-US" sz="900" dirty="0" smtClean="0"/>
              <a:t>William Higgins – 2016-2018</a:t>
            </a:r>
          </a:p>
          <a:p>
            <a:r>
              <a:rPr lang="en-US" sz="900" dirty="0" smtClean="0"/>
              <a:t>MJ Peterson Real Estate Corp.</a:t>
            </a:r>
          </a:p>
          <a:p>
            <a:r>
              <a:rPr lang="en-US" sz="900" dirty="0" smtClean="0"/>
              <a:t>501 John James Audubon Pkwy</a:t>
            </a:r>
          </a:p>
          <a:p>
            <a:r>
              <a:rPr lang="en-US" sz="900" dirty="0" smtClean="0"/>
              <a:t>Amherst, NY  14228</a:t>
            </a:r>
          </a:p>
          <a:p>
            <a:r>
              <a:rPr lang="en-US" sz="900" dirty="0" smtClean="0"/>
              <a:t>689-7800  Fax:  636-6808</a:t>
            </a:r>
          </a:p>
          <a:p>
            <a:r>
              <a:rPr lang="en-US" sz="900" dirty="0" smtClean="0"/>
              <a:t>c-208-0750</a:t>
            </a:r>
          </a:p>
          <a:p>
            <a:r>
              <a:rPr lang="en-US" sz="900" dirty="0" smtClean="0"/>
              <a:t>bhiggins@mjpcorp.com</a:t>
            </a:r>
          </a:p>
          <a:p>
            <a:r>
              <a:rPr lang="en-US" sz="900" dirty="0" smtClean="0"/>
              <a:t> </a:t>
            </a:r>
          </a:p>
          <a:p>
            <a:endParaRPr lang="en-US" sz="900" dirty="0" smtClean="0"/>
          </a:p>
          <a:p>
            <a:endParaRPr lang="en-US" sz="900" dirty="0" smtClean="0"/>
          </a:p>
          <a:p>
            <a:endParaRPr lang="en-US" sz="900" dirty="0" smtClean="0"/>
          </a:p>
          <a:p>
            <a:endParaRPr lang="en-US" sz="900" dirty="0" smtClean="0"/>
          </a:p>
          <a:p>
            <a:r>
              <a:rPr lang="en-US" sz="900" dirty="0" smtClean="0"/>
              <a:t>Peter F. Hunt - 2016 - DL</a:t>
            </a:r>
          </a:p>
          <a:p>
            <a:r>
              <a:rPr lang="en-US" sz="900" dirty="0" smtClean="0"/>
              <a:t>Hunt Real Estate Corp.</a:t>
            </a:r>
          </a:p>
          <a:p>
            <a:r>
              <a:rPr lang="en-US" sz="900" dirty="0" smtClean="0"/>
              <a:t>430 Dick Road</a:t>
            </a:r>
          </a:p>
          <a:p>
            <a:r>
              <a:rPr lang="en-US" sz="900" dirty="0" smtClean="0"/>
              <a:t>Depew, NY  14043</a:t>
            </a:r>
          </a:p>
          <a:p>
            <a:r>
              <a:rPr lang="en-US" sz="900" dirty="0" smtClean="0"/>
              <a:t>633-9400</a:t>
            </a:r>
          </a:p>
          <a:p>
            <a:r>
              <a:rPr lang="en-US" sz="900" dirty="0" smtClean="0"/>
              <a:t>peter.hunt@huntrealestate.com</a:t>
            </a:r>
          </a:p>
          <a:p>
            <a:endParaRPr lang="en-US" sz="900" dirty="0" smtClean="0"/>
          </a:p>
          <a:p>
            <a:r>
              <a:rPr lang="en-US" sz="900" dirty="0" smtClean="0"/>
              <a:t>John </a:t>
            </a:r>
            <a:r>
              <a:rPr lang="en-US" sz="900" dirty="0" err="1" smtClean="0"/>
              <a:t>Kopera</a:t>
            </a:r>
            <a:r>
              <a:rPr lang="en-US" sz="900" dirty="0" smtClean="0"/>
              <a:t> – 2016-2018</a:t>
            </a:r>
          </a:p>
          <a:p>
            <a:r>
              <a:rPr lang="en-US" sz="900" dirty="0" smtClean="0"/>
              <a:t>Realty USA WNY Inc.</a:t>
            </a:r>
          </a:p>
          <a:p>
            <a:r>
              <a:rPr lang="en-US" sz="900" dirty="0" smtClean="0"/>
              <a:t>2427 Sheridan Drive</a:t>
            </a:r>
          </a:p>
          <a:p>
            <a:r>
              <a:rPr lang="en-US" sz="900" dirty="0" smtClean="0"/>
              <a:t>Tonawanda, NY  14150</a:t>
            </a:r>
          </a:p>
          <a:p>
            <a:r>
              <a:rPr lang="en-US" sz="900" dirty="0" smtClean="0"/>
              <a:t>837-7500  Fax:  837-1174</a:t>
            </a:r>
          </a:p>
          <a:p>
            <a:r>
              <a:rPr lang="en-US" sz="900" dirty="0" smtClean="0"/>
              <a:t>c – 870-4525</a:t>
            </a:r>
          </a:p>
          <a:p>
            <a:r>
              <a:rPr lang="en-US" sz="1000" dirty="0" smtClean="0"/>
              <a:t>jkoera@realtyusa.com</a:t>
            </a:r>
          </a:p>
          <a:p>
            <a:r>
              <a:rPr lang="en-US" sz="900" dirty="0" smtClean="0"/>
              <a:t> </a:t>
            </a:r>
          </a:p>
          <a:p>
            <a:r>
              <a:rPr lang="en-US" sz="900" dirty="0" smtClean="0"/>
              <a:t>Donna Littlefield – 2016-2018</a:t>
            </a:r>
          </a:p>
          <a:p>
            <a:r>
              <a:rPr lang="en-US" sz="900" dirty="0" smtClean="0"/>
              <a:t>Realty USA WNY Inc.</a:t>
            </a:r>
          </a:p>
          <a:p>
            <a:r>
              <a:rPr lang="en-US" sz="900" dirty="0" smtClean="0"/>
              <a:t>3195 Niagara Falls Blvd</a:t>
            </a:r>
          </a:p>
          <a:p>
            <a:r>
              <a:rPr lang="en-US" sz="900" dirty="0" smtClean="0"/>
              <a:t>Amherst, NY  14228</a:t>
            </a:r>
          </a:p>
          <a:p>
            <a:r>
              <a:rPr lang="en-US" sz="900" dirty="0" smtClean="0"/>
              <a:t>691-5800  Fax:  691-6121</a:t>
            </a:r>
          </a:p>
          <a:p>
            <a:r>
              <a:rPr lang="en-US" sz="900" dirty="0" smtClean="0"/>
              <a:t>c- 578-1788</a:t>
            </a:r>
          </a:p>
          <a:p>
            <a:r>
              <a:rPr lang="en-US" sz="900" dirty="0" smtClean="0"/>
              <a:t>dlittlefield@mjpeterson.com</a:t>
            </a:r>
          </a:p>
          <a:p>
            <a:endParaRPr lang="en-US" sz="900" dirty="0" smtClean="0"/>
          </a:p>
          <a:p>
            <a:pPr marL="0" marR="0" lvl="0" indent="0" algn="l" defTabSz="914400" rtl="0" eaLnBrk="0" fontAlgn="base" latinLnBrk="0" hangingPunct="0">
              <a:lnSpc>
                <a:spcPct val="100000"/>
              </a:lnSpc>
              <a:spcBef>
                <a:spcPct val="0"/>
              </a:spcBef>
              <a:spcAft>
                <a:spcPct val="0"/>
              </a:spcAft>
              <a:buClrTx/>
              <a:buSzTx/>
              <a:buFontTx/>
              <a:buNone/>
              <a:tabLst>
                <a:tab pos="657225" algn="l"/>
              </a:tabLst>
            </a:pPr>
            <a:r>
              <a:rPr kumimoji="0" lang="en-US" sz="900" b="1"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a:r>
            <a:br>
              <a:rPr kumimoji="0" lang="en-US" sz="900" b="1"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br>
            <a:endParaRPr kumimoji="0" lang="en-US" sz="900" b="1"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62A80E27-4846-4C4A-8707-744F5B20E23E}" type="slidenum">
              <a:rPr lang="en-US" smtClean="0"/>
              <a:pPr/>
              <a:t>11</a:t>
            </a:fld>
            <a:endParaRPr lang="en-US" dirty="0"/>
          </a:p>
        </p:txBody>
      </p:sp>
      <p:sp>
        <p:nvSpPr>
          <p:cNvPr id="9" name="Date Placeholder 8"/>
          <p:cNvSpPr>
            <a:spLocks noGrp="1"/>
          </p:cNvSpPr>
          <p:nvPr>
            <p:ph type="dt" sz="half" idx="10"/>
          </p:nvPr>
        </p:nvSpPr>
        <p:spPr/>
        <p:txBody>
          <a:bodyPr/>
          <a:lstStyle/>
          <a:p>
            <a:r>
              <a:rPr lang="en-US" dirty="0" smtClean="0"/>
              <a:t>Rev. </a:t>
            </a:r>
            <a:fld id="{020341AC-86EF-41DE-A59C-F6C626EAB860}" type="datetime1">
              <a:rPr lang="en-US" smtClean="0"/>
              <a:pPr/>
              <a:t>4/5/2016</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p:spPr>
        <p:txBody>
          <a:bodyPr>
            <a:normAutofit/>
          </a:bodyPr>
          <a:lstStyle/>
          <a:p>
            <a:r>
              <a:rPr lang="en-US" sz="4000" dirty="0" smtClean="0"/>
              <a:t>Contact Information-Page 2</a:t>
            </a:r>
            <a:endParaRPr lang="en-US" sz="4000" dirty="0"/>
          </a:p>
        </p:txBody>
      </p:sp>
      <p:sp>
        <p:nvSpPr>
          <p:cNvPr id="73729" name="Rectangle 1"/>
          <p:cNvSpPr>
            <a:spLocks noChangeArrowheads="1"/>
          </p:cNvSpPr>
          <p:nvPr/>
        </p:nvSpPr>
        <p:spPr bwMode="auto">
          <a:xfrm>
            <a:off x="762000" y="1371600"/>
            <a:ext cx="7696200" cy="4755002"/>
          </a:xfrm>
          <a:prstGeom prst="rect">
            <a:avLst/>
          </a:prstGeom>
          <a:noFill/>
          <a:ln w="9525">
            <a:noFill/>
            <a:miter lim="800000"/>
            <a:headEnd/>
            <a:tailEnd/>
          </a:ln>
          <a:effectLst/>
        </p:spPr>
        <p:txBody>
          <a:bodyPr vert="horz" wrap="square" lIns="549102" tIns="365010" rIns="347553" bIns="92046" numCol="3"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552450" algn="l"/>
              </a:tabLst>
            </a:pPr>
            <a:endParaRPr kumimoji="0" lang="en-US" sz="900" b="1"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52450" algn="l"/>
              </a:tabLst>
            </a:pPr>
            <a:endParaRPr lang="en-US" sz="900" b="1" dirty="0" smtClean="0">
              <a:solidFill>
                <a:srgbClr val="FF0000"/>
              </a:solidFill>
              <a:latin typeface="Arial" pitchFamily="34" charset="0"/>
              <a:ea typeface="Times New Roman" pitchFamily="18" charset="0"/>
              <a:cs typeface="Times New Roman" pitchFamily="18" charset="0"/>
            </a:endParaRPr>
          </a:p>
          <a:p>
            <a:r>
              <a:rPr lang="en-US" sz="900" dirty="0" smtClean="0"/>
              <a:t>Mary Lou Mattioli – 2014-2016</a:t>
            </a:r>
          </a:p>
          <a:p>
            <a:r>
              <a:rPr lang="en-US" sz="900" dirty="0" smtClean="0"/>
              <a:t>Century 21 Winklhofer</a:t>
            </a:r>
          </a:p>
          <a:p>
            <a:r>
              <a:rPr lang="en-US" sz="900" dirty="0" smtClean="0"/>
              <a:t>8450 Main Street</a:t>
            </a:r>
          </a:p>
          <a:p>
            <a:r>
              <a:rPr lang="en-US" sz="900" dirty="0" smtClean="0"/>
              <a:t>Williamsville, NY  14221</a:t>
            </a:r>
          </a:p>
          <a:p>
            <a:r>
              <a:rPr lang="en-US" sz="900" dirty="0" smtClean="0"/>
              <a:t>634-6220  c-622-5800</a:t>
            </a:r>
          </a:p>
          <a:p>
            <a:r>
              <a:rPr lang="en-US" sz="900" dirty="0" smtClean="0"/>
              <a:t>Marylou.mattioli@century21.com</a:t>
            </a:r>
          </a:p>
          <a:p>
            <a:r>
              <a:rPr lang="en-US" sz="900" dirty="0" smtClean="0"/>
              <a:t> </a:t>
            </a:r>
          </a:p>
          <a:p>
            <a:r>
              <a:rPr lang="en-US" sz="900" dirty="0" smtClean="0"/>
              <a:t>Elaine McCune – 2016 -  RD</a:t>
            </a:r>
            <a:br>
              <a:rPr lang="en-US" sz="900" dirty="0" smtClean="0"/>
            </a:br>
            <a:r>
              <a:rPr lang="en-US" sz="900" dirty="0" smtClean="0"/>
              <a:t>MJ Peterson Real Estate</a:t>
            </a:r>
            <a:br>
              <a:rPr lang="en-US" sz="900" dirty="0" smtClean="0"/>
            </a:br>
            <a:r>
              <a:rPr lang="en-US" sz="900" dirty="0" smtClean="0"/>
              <a:t>501 John James Audubon Pkwy</a:t>
            </a:r>
            <a:br>
              <a:rPr lang="en-US" sz="900" dirty="0" smtClean="0"/>
            </a:br>
            <a:r>
              <a:rPr lang="en-US" sz="900" dirty="0" smtClean="0"/>
              <a:t>Amherst, NY  14228</a:t>
            </a:r>
          </a:p>
          <a:p>
            <a:r>
              <a:rPr lang="en-US" sz="900" dirty="0" smtClean="0"/>
              <a:t>689-7800  </a:t>
            </a:r>
          </a:p>
          <a:p>
            <a:r>
              <a:rPr lang="en-US" sz="900" dirty="0" smtClean="0"/>
              <a:t>elainemccunerealtor@gmail.com</a:t>
            </a:r>
          </a:p>
          <a:p>
            <a:r>
              <a:rPr lang="en-US" sz="900" dirty="0" smtClean="0"/>
              <a:t> </a:t>
            </a:r>
          </a:p>
          <a:p>
            <a:r>
              <a:rPr lang="en-US" sz="900" dirty="0" smtClean="0"/>
              <a:t>Curtis </a:t>
            </a:r>
            <a:r>
              <a:rPr lang="en-US" sz="900" dirty="0" err="1" smtClean="0"/>
              <a:t>Neureuter</a:t>
            </a:r>
            <a:r>
              <a:rPr lang="en-US" sz="900" dirty="0" smtClean="0"/>
              <a:t> - 2015 - 17</a:t>
            </a:r>
          </a:p>
          <a:p>
            <a:r>
              <a:rPr lang="en-US" sz="900" dirty="0" err="1" smtClean="0"/>
              <a:t>RealtyUSA</a:t>
            </a:r>
            <a:endParaRPr lang="en-US" sz="900" dirty="0" smtClean="0"/>
          </a:p>
          <a:p>
            <a:r>
              <a:rPr lang="en-US" sz="900" dirty="0" smtClean="0"/>
              <a:t>6505 East Quaker Street</a:t>
            </a:r>
          </a:p>
          <a:p>
            <a:r>
              <a:rPr lang="en-US" sz="900" dirty="0" smtClean="0"/>
              <a:t>Orchard Park, NY   14127</a:t>
            </a:r>
          </a:p>
          <a:p>
            <a:r>
              <a:rPr lang="en-US" sz="900" dirty="0" smtClean="0"/>
              <a:t>662-2000  c-868-2076</a:t>
            </a:r>
          </a:p>
          <a:p>
            <a:r>
              <a:rPr lang="en-US" sz="900" dirty="0" smtClean="0"/>
              <a:t>cneureuter@realtyusa.com</a:t>
            </a:r>
          </a:p>
          <a:p>
            <a:r>
              <a:rPr lang="en-US" sz="900" b="1" dirty="0" smtClean="0"/>
              <a:t> </a:t>
            </a:r>
            <a:endParaRPr lang="en-US" sz="900" dirty="0" smtClean="0"/>
          </a:p>
          <a:p>
            <a:r>
              <a:rPr lang="en-US" sz="900" b="1" dirty="0" smtClean="0"/>
              <a:t> Joe Rivellino - 2011 - IPP</a:t>
            </a:r>
            <a:endParaRPr lang="en-US" sz="900" dirty="0" smtClean="0"/>
          </a:p>
          <a:p>
            <a:r>
              <a:rPr lang="en-US" sz="900" dirty="0" smtClean="0"/>
              <a:t>Rivellino Realty</a:t>
            </a:r>
          </a:p>
          <a:p>
            <a:r>
              <a:rPr lang="en-US" sz="900" dirty="0" smtClean="0"/>
              <a:t>250 North Main Street</a:t>
            </a:r>
          </a:p>
          <a:p>
            <a:r>
              <a:rPr lang="en-US" sz="900" dirty="0" smtClean="0"/>
              <a:t>Warsaw, NY  14569</a:t>
            </a:r>
          </a:p>
          <a:p>
            <a:r>
              <a:rPr lang="en-US" sz="900" dirty="0" smtClean="0"/>
              <a:t>585-786-3614  f- 585-786-8295</a:t>
            </a:r>
          </a:p>
          <a:p>
            <a:r>
              <a:rPr lang="en-US" sz="900" dirty="0" smtClean="0"/>
              <a:t>joe@r-realty.net</a:t>
            </a:r>
          </a:p>
          <a:p>
            <a:r>
              <a:rPr lang="en-US" sz="900" dirty="0" smtClean="0"/>
              <a:t> </a:t>
            </a:r>
          </a:p>
          <a:p>
            <a:endParaRPr lang="en-US" sz="900" b="1" dirty="0" smtClean="0"/>
          </a:p>
          <a:p>
            <a:endParaRPr lang="en-US" sz="900" b="1" dirty="0" smtClean="0"/>
          </a:p>
          <a:p>
            <a:endParaRPr lang="en-US" sz="900" b="1" dirty="0" smtClean="0"/>
          </a:p>
          <a:p>
            <a:r>
              <a:rPr lang="en-US" sz="900" b="1" dirty="0" smtClean="0"/>
              <a:t>Christie Rothschild – 2011-13- PP</a:t>
            </a:r>
            <a:endParaRPr lang="en-US" sz="900" dirty="0" smtClean="0"/>
          </a:p>
          <a:p>
            <a:r>
              <a:rPr lang="en-US" sz="900" dirty="0" smtClean="0"/>
              <a:t>MJ Peterson Real Estate</a:t>
            </a:r>
          </a:p>
          <a:p>
            <a:r>
              <a:rPr lang="en-US" sz="900" dirty="0" smtClean="0"/>
              <a:t>501 John James Audubon Pkwy</a:t>
            </a:r>
          </a:p>
          <a:p>
            <a:r>
              <a:rPr lang="en-US" sz="900" dirty="0" smtClean="0"/>
              <a:t>Amherst, NY  14228</a:t>
            </a:r>
          </a:p>
          <a:p>
            <a:r>
              <a:rPr lang="en-US" sz="900" dirty="0" smtClean="0"/>
              <a:t>689-7800   c-479-5638</a:t>
            </a:r>
          </a:p>
          <a:p>
            <a:r>
              <a:rPr lang="en-US" sz="900" dirty="0" smtClean="0"/>
              <a:t>VM: 743-5832</a:t>
            </a:r>
          </a:p>
          <a:p>
            <a:r>
              <a:rPr lang="en-US" sz="900" dirty="0" smtClean="0"/>
              <a:t>crothschild@mjpeterson.com</a:t>
            </a:r>
            <a:br>
              <a:rPr lang="en-US" sz="900" dirty="0" smtClean="0"/>
            </a:br>
            <a:r>
              <a:rPr lang="en-US" sz="900" dirty="0" smtClean="0"/>
              <a:t/>
            </a:r>
            <a:br>
              <a:rPr lang="en-US" sz="900" dirty="0" smtClean="0"/>
            </a:br>
            <a:r>
              <a:rPr lang="en-US" sz="900" b="1" dirty="0" smtClean="0"/>
              <a:t>Rebecca VanDorn – 2015</a:t>
            </a:r>
            <a:r>
              <a:rPr lang="en-US" sz="900" dirty="0" smtClean="0"/>
              <a:t>- </a:t>
            </a:r>
            <a:r>
              <a:rPr lang="en-US" sz="900" b="1" dirty="0" smtClean="0"/>
              <a:t>S/T</a:t>
            </a:r>
            <a:endParaRPr lang="en-US" sz="900" dirty="0" smtClean="0"/>
          </a:p>
          <a:p>
            <a:r>
              <a:rPr lang="en-US" sz="900" dirty="0" err="1" smtClean="0"/>
              <a:t>Letchworth</a:t>
            </a:r>
            <a:r>
              <a:rPr lang="en-US" sz="900" dirty="0" smtClean="0"/>
              <a:t> Valley Realty LLC</a:t>
            </a:r>
          </a:p>
          <a:p>
            <a:r>
              <a:rPr lang="en-US" sz="900" dirty="0" smtClean="0"/>
              <a:t>59 North Main Street</a:t>
            </a:r>
          </a:p>
          <a:p>
            <a:r>
              <a:rPr lang="en-US" sz="900" dirty="0" smtClean="0"/>
              <a:t>Castile, NY  14427</a:t>
            </a:r>
          </a:p>
          <a:p>
            <a:r>
              <a:rPr lang="en-US" sz="900" dirty="0" smtClean="0"/>
              <a:t>585-493-2337  c-585-764-7733</a:t>
            </a:r>
          </a:p>
          <a:p>
            <a:r>
              <a:rPr lang="en-US" sz="900" dirty="0" smtClean="0"/>
              <a:t>Rebecca@letchworthrealty.com</a:t>
            </a:r>
          </a:p>
          <a:p>
            <a:pPr marL="0" marR="0" lvl="0" indent="0" algn="l" defTabSz="914400" rtl="0" eaLnBrk="0" fontAlgn="base" latinLnBrk="0" hangingPunct="0">
              <a:lnSpc>
                <a:spcPct val="100000"/>
              </a:lnSpc>
              <a:spcBef>
                <a:spcPct val="0"/>
              </a:spcBef>
              <a:spcAft>
                <a:spcPct val="0"/>
              </a:spcAft>
              <a:buClrTx/>
              <a:buSzTx/>
              <a:buFontTx/>
              <a:buNone/>
              <a:tabLst>
                <a:tab pos="552450" algn="l"/>
              </a:tabLst>
            </a:pPr>
            <a:endParaRPr kumimoji="0" lang="en-US" sz="9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endParaRPr>
          </a:p>
          <a:p>
            <a:r>
              <a:rPr lang="en-US" sz="900" dirty="0" smtClean="0"/>
              <a:t>Matt Whitehead – 2016 – DL</a:t>
            </a:r>
          </a:p>
          <a:p>
            <a:r>
              <a:rPr lang="en-US" sz="900" dirty="0" err="1" smtClean="0"/>
              <a:t>RealtyUSA</a:t>
            </a:r>
            <a:r>
              <a:rPr lang="en-US" sz="900" dirty="0" smtClean="0"/>
              <a:t> </a:t>
            </a:r>
          </a:p>
          <a:p>
            <a:r>
              <a:rPr lang="en-US" sz="900" dirty="0" smtClean="0"/>
              <a:t>174 Slade Avenue</a:t>
            </a:r>
          </a:p>
          <a:p>
            <a:r>
              <a:rPr lang="en-US" sz="900" dirty="0" smtClean="0"/>
              <a:t>West Seneca, NY  14224</a:t>
            </a:r>
          </a:p>
          <a:p>
            <a:r>
              <a:rPr lang="en-US" sz="900" dirty="0" smtClean="0"/>
              <a:t>825-0600</a:t>
            </a:r>
          </a:p>
          <a:p>
            <a:r>
              <a:rPr lang="en-US" sz="900" dirty="0" smtClean="0"/>
              <a:t>mattwhitehead@realtyusa.com</a:t>
            </a:r>
          </a:p>
          <a:p>
            <a:r>
              <a:rPr lang="en-US" sz="900" dirty="0" smtClean="0"/>
              <a:t> </a:t>
            </a:r>
          </a:p>
          <a:p>
            <a:r>
              <a:rPr lang="en-US" sz="900" b="1" dirty="0" smtClean="0"/>
              <a:t>Eric Winklhofer – 2015 – 17 - VP</a:t>
            </a:r>
            <a:endParaRPr lang="en-US" sz="900" dirty="0" smtClean="0"/>
          </a:p>
          <a:p>
            <a:r>
              <a:rPr lang="en-US" sz="900" dirty="0" smtClean="0"/>
              <a:t>Century 21 Winklhofer</a:t>
            </a:r>
          </a:p>
          <a:p>
            <a:r>
              <a:rPr lang="en-US" sz="900" dirty="0" smtClean="0"/>
              <a:t>8450 Main Street</a:t>
            </a:r>
          </a:p>
          <a:p>
            <a:r>
              <a:rPr lang="en-US" sz="900" dirty="0" smtClean="0"/>
              <a:t>Williamsville, NY  14221</a:t>
            </a:r>
          </a:p>
          <a:p>
            <a:r>
              <a:rPr lang="en-US" sz="900" dirty="0" smtClean="0"/>
              <a:t>634-6220 </a:t>
            </a:r>
            <a:r>
              <a:rPr lang="en-US" sz="900" dirty="0" err="1" smtClean="0"/>
              <a:t>vm</a:t>
            </a:r>
            <a:r>
              <a:rPr lang="en-US" sz="900" dirty="0" smtClean="0"/>
              <a:t> 743-3816</a:t>
            </a:r>
          </a:p>
          <a:p>
            <a:r>
              <a:rPr lang="en-US" sz="900" dirty="0" smtClean="0"/>
              <a:t>eric.winklhofer@century21.com</a:t>
            </a:r>
          </a:p>
          <a:p>
            <a:r>
              <a:rPr lang="en-US" sz="900" dirty="0" smtClean="0"/>
              <a:t> </a:t>
            </a:r>
          </a:p>
          <a:p>
            <a:r>
              <a:rPr lang="en-US" sz="900" dirty="0" smtClean="0"/>
              <a:t> </a:t>
            </a:r>
          </a:p>
          <a:p>
            <a:endParaRPr lang="en-US" sz="900" b="1" dirty="0" smtClean="0"/>
          </a:p>
          <a:p>
            <a:r>
              <a:rPr lang="en-US" sz="900" b="1" dirty="0" smtClean="0"/>
              <a:t>John B. Leonardi – CEO</a:t>
            </a:r>
            <a:endParaRPr lang="en-US" sz="900" dirty="0" smtClean="0"/>
          </a:p>
          <a:p>
            <a:r>
              <a:rPr lang="en-US" sz="900" dirty="0" smtClean="0"/>
              <a:t>Buffalo Niagara Assoc of REALTORS®</a:t>
            </a:r>
          </a:p>
          <a:p>
            <a:r>
              <a:rPr lang="en-US" sz="900" dirty="0" smtClean="0"/>
              <a:t>200 John James Audubon Pkwy</a:t>
            </a:r>
          </a:p>
          <a:p>
            <a:r>
              <a:rPr lang="en-US" sz="900" dirty="0" smtClean="0"/>
              <a:t>Suite 201</a:t>
            </a:r>
          </a:p>
          <a:p>
            <a:r>
              <a:rPr lang="en-US" sz="900" dirty="0" smtClean="0"/>
              <a:t>Amherst, NY  14228</a:t>
            </a:r>
          </a:p>
          <a:p>
            <a:r>
              <a:rPr lang="en-US" sz="900" dirty="0" smtClean="0"/>
              <a:t>636-9000  c-909-6258</a:t>
            </a:r>
          </a:p>
          <a:p>
            <a:r>
              <a:rPr lang="en-US" sz="900" dirty="0" smtClean="0"/>
              <a:t>VM: 743-7208</a:t>
            </a:r>
          </a:p>
          <a:p>
            <a:r>
              <a:rPr lang="en-US" sz="900" dirty="0" smtClean="0"/>
              <a:t>jleonardi@bnar.org</a:t>
            </a:r>
          </a:p>
          <a:p>
            <a:r>
              <a:rPr lang="en-US" sz="900" dirty="0" smtClean="0"/>
              <a:t> </a:t>
            </a:r>
          </a:p>
          <a:p>
            <a:r>
              <a:rPr lang="en-US" sz="900" dirty="0" smtClean="0"/>
              <a:t> </a:t>
            </a:r>
          </a:p>
          <a:p>
            <a:r>
              <a:rPr lang="en-US" sz="900" dirty="0" smtClean="0"/>
              <a:t> </a:t>
            </a:r>
          </a:p>
          <a:p>
            <a:r>
              <a:rPr lang="en-US" sz="900" dirty="0" smtClean="0"/>
              <a:t>P – President</a:t>
            </a:r>
          </a:p>
          <a:p>
            <a:r>
              <a:rPr lang="en-US" sz="900" dirty="0" smtClean="0"/>
              <a:t>PE – President Elect</a:t>
            </a:r>
          </a:p>
          <a:p>
            <a:r>
              <a:rPr lang="en-US" sz="900" dirty="0" smtClean="0"/>
              <a:t>S/T – Secretary Treasurer</a:t>
            </a:r>
          </a:p>
          <a:p>
            <a:r>
              <a:rPr lang="en-US" sz="900" dirty="0" smtClean="0"/>
              <a:t>VP – Vice President</a:t>
            </a:r>
          </a:p>
          <a:p>
            <a:r>
              <a:rPr lang="en-US" sz="900" dirty="0" smtClean="0"/>
              <a:t>IPP – Immediate Past President</a:t>
            </a:r>
          </a:p>
          <a:p>
            <a:r>
              <a:rPr lang="en-US" sz="900" dirty="0" smtClean="0"/>
              <a:t>PP – Past President</a:t>
            </a:r>
          </a:p>
          <a:p>
            <a:r>
              <a:rPr lang="en-US" sz="900" dirty="0" smtClean="0"/>
              <a:t>ADV – Presidents Advisor</a:t>
            </a:r>
          </a:p>
          <a:p>
            <a:r>
              <a:rPr lang="en-US" sz="900" dirty="0" smtClean="0"/>
              <a:t>DL – Director at Large</a:t>
            </a:r>
          </a:p>
          <a:p>
            <a:r>
              <a:rPr lang="en-US" sz="900" dirty="0" smtClean="0"/>
              <a:t>RD – Regional Director</a:t>
            </a:r>
          </a:p>
          <a:p>
            <a:r>
              <a:rPr lang="en-US" sz="900" dirty="0" smtClean="0"/>
              <a:t>CEO – Chief Executive Officer</a:t>
            </a:r>
          </a:p>
          <a:p>
            <a:r>
              <a:rPr lang="en-US" sz="900" dirty="0" smtClean="0"/>
              <a:t/>
            </a:r>
            <a:br>
              <a:rPr lang="en-US" sz="900" dirty="0" smtClean="0"/>
            </a:b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r>
            <a:b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62A80E27-4846-4C4A-8707-744F5B20E23E}" type="slidenum">
              <a:rPr lang="en-US" smtClean="0"/>
              <a:pPr/>
              <a:t>12</a:t>
            </a:fld>
            <a:endParaRPr lang="en-US" dirty="0"/>
          </a:p>
        </p:txBody>
      </p:sp>
      <p:sp>
        <p:nvSpPr>
          <p:cNvPr id="8" name="Date Placeholder 7"/>
          <p:cNvSpPr>
            <a:spLocks noGrp="1"/>
          </p:cNvSpPr>
          <p:nvPr>
            <p:ph type="dt" sz="half" idx="10"/>
          </p:nvPr>
        </p:nvSpPr>
        <p:spPr/>
        <p:txBody>
          <a:bodyPr/>
          <a:lstStyle/>
          <a:p>
            <a:r>
              <a:rPr lang="en-US" dirty="0" smtClean="0"/>
              <a:t>Rev. </a:t>
            </a:r>
            <a:fld id="{501B6E10-1F07-4810-8B9C-8E5B881C8E74}" type="datetime1">
              <a:rPr lang="en-US" smtClean="0"/>
              <a:pPr/>
              <a:t>4/5/2016</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77200" cy="1143000"/>
          </a:xfrm>
        </p:spPr>
        <p:txBody>
          <a:bodyPr>
            <a:noAutofit/>
          </a:bodyPr>
          <a:lstStyle/>
          <a:p>
            <a:r>
              <a:rPr lang="en-US" sz="4000" dirty="0" smtClean="0"/>
              <a:t>New York State Association of REALTORS Directors</a:t>
            </a:r>
            <a:endParaRPr lang="en-US" sz="4000" dirty="0"/>
          </a:p>
        </p:txBody>
      </p:sp>
      <p:sp>
        <p:nvSpPr>
          <p:cNvPr id="74753" name="Rectangle 1"/>
          <p:cNvSpPr>
            <a:spLocks noChangeArrowheads="1"/>
          </p:cNvSpPr>
          <p:nvPr/>
        </p:nvSpPr>
        <p:spPr bwMode="auto">
          <a:xfrm>
            <a:off x="1544445" y="1676400"/>
            <a:ext cx="586740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t> </a:t>
            </a:r>
            <a:endParaRPr lang="en-US" sz="1100" dirty="0" smtClean="0"/>
          </a:p>
          <a:p>
            <a:r>
              <a:rPr lang="en-US" sz="1100" b="1" dirty="0" smtClean="0"/>
              <a:t>January 2016</a:t>
            </a:r>
            <a:endParaRPr lang="en-US" sz="1100" dirty="0" smtClean="0"/>
          </a:p>
          <a:p>
            <a:r>
              <a:rPr lang="en-US" sz="1100" dirty="0" smtClean="0"/>
              <a:t> </a:t>
            </a:r>
          </a:p>
          <a:p>
            <a:r>
              <a:rPr lang="en-US" sz="1100" dirty="0" smtClean="0"/>
              <a:t>Margaret Hartman			Past President			</a:t>
            </a:r>
          </a:p>
          <a:p>
            <a:r>
              <a:rPr lang="en-US" sz="1100" dirty="0" smtClean="0"/>
              <a:t>Gary Kenline				Past President</a:t>
            </a:r>
          </a:p>
          <a:p>
            <a:r>
              <a:rPr lang="en-US" sz="1100" dirty="0" smtClean="0"/>
              <a:t>Joseph Whittington			Past President</a:t>
            </a:r>
          </a:p>
          <a:p>
            <a:r>
              <a:rPr lang="en-US" sz="1100" dirty="0" smtClean="0"/>
              <a:t>William Lester				Past President</a:t>
            </a:r>
          </a:p>
          <a:p>
            <a:r>
              <a:rPr lang="en-US" sz="1100" dirty="0" smtClean="0"/>
              <a:t> 	</a:t>
            </a:r>
          </a:p>
          <a:p>
            <a:r>
              <a:rPr lang="en-US" sz="1100" dirty="0" smtClean="0"/>
              <a:t>Larry Lentini				Regional Vice President - 2016</a:t>
            </a:r>
          </a:p>
          <a:p>
            <a:r>
              <a:rPr lang="en-US" sz="1100" dirty="0" smtClean="0"/>
              <a:t>		</a:t>
            </a:r>
          </a:p>
          <a:p>
            <a:r>
              <a:rPr lang="en-US" sz="1100" dirty="0" smtClean="0"/>
              <a:t>Sharon Ciminelli			BNAR President - 2015</a:t>
            </a:r>
            <a:br>
              <a:rPr lang="en-US" sz="1100" dirty="0" smtClean="0"/>
            </a:br>
            <a:r>
              <a:rPr lang="en-US" sz="1100" dirty="0" smtClean="0"/>
              <a:t>	(automatically is a NYSAR Director by virtue of local Board President)</a:t>
            </a:r>
          </a:p>
          <a:p>
            <a:r>
              <a:rPr lang="en-US" sz="1100" dirty="0" smtClean="0"/>
              <a:t> </a:t>
            </a:r>
          </a:p>
          <a:p>
            <a:r>
              <a:rPr lang="en-US" sz="1100" dirty="0" smtClean="0"/>
              <a:t> Joe Rivellino				2017* - appointment 1 year</a:t>
            </a:r>
          </a:p>
          <a:p>
            <a:r>
              <a:rPr lang="en-US" sz="1100" dirty="0" smtClean="0"/>
              <a:t>Michael Johnson			2017</a:t>
            </a:r>
          </a:p>
          <a:p>
            <a:r>
              <a:rPr lang="en-US" sz="1100" dirty="0" smtClean="0"/>
              <a:t>Christie Rothschild			2017</a:t>
            </a:r>
          </a:p>
          <a:p>
            <a:r>
              <a:rPr lang="en-US" sz="1100" dirty="0" smtClean="0"/>
              <a:t>miriam treger				2017</a:t>
            </a:r>
            <a:br>
              <a:rPr lang="en-US" sz="1100" dirty="0" smtClean="0"/>
            </a:br>
            <a:r>
              <a:rPr lang="en-US" sz="1100" dirty="0" smtClean="0"/>
              <a:t>Louis Vinci				2017</a:t>
            </a:r>
          </a:p>
          <a:p>
            <a:r>
              <a:rPr lang="en-US" sz="1100" dirty="0" smtClean="0"/>
              <a:t>Charlene Zoratti			2017</a:t>
            </a:r>
          </a:p>
          <a:p>
            <a:r>
              <a:rPr lang="en-US" sz="1100" dirty="0" smtClean="0"/>
              <a:t> </a:t>
            </a:r>
          </a:p>
          <a:p>
            <a:r>
              <a:rPr lang="en-US" sz="1100" dirty="0" smtClean="0"/>
              <a:t>Alice Miranda	 			2018</a:t>
            </a:r>
          </a:p>
          <a:p>
            <a:r>
              <a:rPr lang="en-US" sz="1100" dirty="0" smtClean="0"/>
              <a:t>Amy Winklhofer			2018</a:t>
            </a:r>
          </a:p>
          <a:p>
            <a:r>
              <a:rPr lang="en-US" sz="1100" dirty="0" smtClean="0"/>
              <a:t> </a:t>
            </a:r>
          </a:p>
          <a:p>
            <a:pPr algn="ctr"/>
            <a:r>
              <a:rPr lang="en-US" sz="1100" b="1" dirty="0" smtClean="0"/>
              <a:t>NATIONAL ASSOCIATION OF REALTORS DIRECTOR</a:t>
            </a:r>
            <a:endParaRPr lang="en-US" sz="1100" dirty="0" smtClean="0"/>
          </a:p>
          <a:p>
            <a:r>
              <a:rPr lang="en-US" sz="1100" dirty="0" smtClean="0"/>
              <a:t> </a:t>
            </a:r>
          </a:p>
          <a:p>
            <a:pPr algn="ctr"/>
            <a:r>
              <a:rPr lang="en-US" sz="1100" dirty="0" smtClean="0"/>
              <a:t>  Sharon Ciminelli- Large Board Representative</a:t>
            </a:r>
            <a:endParaRPr lang="en-US" sz="1100" dirty="0"/>
          </a:p>
        </p:txBody>
      </p:sp>
      <p:sp>
        <p:nvSpPr>
          <p:cNvPr id="7" name="Slide Number Placeholder 6"/>
          <p:cNvSpPr>
            <a:spLocks noGrp="1"/>
          </p:cNvSpPr>
          <p:nvPr>
            <p:ph type="sldNum" sz="quarter" idx="12"/>
          </p:nvPr>
        </p:nvSpPr>
        <p:spPr/>
        <p:txBody>
          <a:bodyPr/>
          <a:lstStyle/>
          <a:p>
            <a:fld id="{62A80E27-4846-4C4A-8707-744F5B20E23E}" type="slidenum">
              <a:rPr lang="en-US" smtClean="0"/>
              <a:pPr/>
              <a:t>13</a:t>
            </a:fld>
            <a:endParaRPr lang="en-US" dirty="0"/>
          </a:p>
        </p:txBody>
      </p:sp>
      <p:sp>
        <p:nvSpPr>
          <p:cNvPr id="8" name="Date Placeholder 7"/>
          <p:cNvSpPr>
            <a:spLocks noGrp="1"/>
          </p:cNvSpPr>
          <p:nvPr>
            <p:ph type="dt" sz="half" idx="10"/>
          </p:nvPr>
        </p:nvSpPr>
        <p:spPr/>
        <p:txBody>
          <a:bodyPr/>
          <a:lstStyle/>
          <a:p>
            <a:r>
              <a:rPr lang="en-US" dirty="0" smtClean="0"/>
              <a:t>Rev. </a:t>
            </a:r>
            <a:fld id="{9E490167-E706-4FD1-A12C-9992B7C41965}" type="datetime1">
              <a:rPr lang="en-US" smtClean="0"/>
              <a:pPr/>
              <a:t>4/5/2016</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667512"/>
          </a:xfrm>
        </p:spPr>
        <p:txBody>
          <a:bodyPr>
            <a:normAutofit/>
          </a:bodyPr>
          <a:lstStyle/>
          <a:p>
            <a:r>
              <a:rPr lang="en-US" sz="4000" dirty="0" smtClean="0"/>
              <a:t>Staff List</a:t>
            </a:r>
            <a:endParaRPr lang="en-US" sz="4000" dirty="0"/>
          </a:p>
        </p:txBody>
      </p:sp>
      <p:sp>
        <p:nvSpPr>
          <p:cNvPr id="3" name="Content Placeholder 2"/>
          <p:cNvSpPr>
            <a:spLocks noGrp="1"/>
          </p:cNvSpPr>
          <p:nvPr>
            <p:ph idx="1"/>
          </p:nvPr>
        </p:nvSpPr>
        <p:spPr>
          <a:xfrm>
            <a:off x="533400" y="1905000"/>
            <a:ext cx="8305800" cy="4495800"/>
          </a:xfrm>
        </p:spPr>
        <p:txBody>
          <a:bodyPr numCol="3">
            <a:normAutofit fontScale="25000" lnSpcReduction="20000"/>
          </a:bodyPr>
          <a:lstStyle/>
          <a:p>
            <a:endParaRPr lang="en-US" b="1" dirty="0" smtClean="0"/>
          </a:p>
          <a:p>
            <a:endParaRPr lang="en-US" b="1" dirty="0" smtClean="0"/>
          </a:p>
          <a:p>
            <a:r>
              <a:rPr lang="en-US" b="1" dirty="0" smtClean="0"/>
              <a:t>Patti Jo Bushley</a:t>
            </a:r>
            <a:endParaRPr lang="en-US" dirty="0" smtClean="0"/>
          </a:p>
          <a:p>
            <a:r>
              <a:rPr lang="en-US" b="1" dirty="0" smtClean="0"/>
              <a:t>Financial Assistant </a:t>
            </a:r>
            <a:endParaRPr lang="en-US" dirty="0" smtClean="0"/>
          </a:p>
          <a:p>
            <a:r>
              <a:rPr lang="en-US" dirty="0" smtClean="0"/>
              <a:t>Accounts Payable / Receivable </a:t>
            </a:r>
          </a:p>
          <a:p>
            <a:r>
              <a:rPr lang="en-US" dirty="0" smtClean="0"/>
              <a:t>Billing – BNAR/REIS/Voice Mail/</a:t>
            </a:r>
            <a:r>
              <a:rPr lang="en-US" dirty="0" err="1" smtClean="0"/>
              <a:t>Instanet</a:t>
            </a:r>
            <a:r>
              <a:rPr lang="en-US" dirty="0" smtClean="0"/>
              <a:t> </a:t>
            </a:r>
          </a:p>
          <a:p>
            <a:r>
              <a:rPr lang="en-US" dirty="0" smtClean="0"/>
              <a:t>Direct:  636-9115</a:t>
            </a:r>
          </a:p>
          <a:p>
            <a:r>
              <a:rPr lang="en-US" u="sng" dirty="0" smtClean="0">
                <a:hlinkClick r:id="rId2"/>
              </a:rPr>
              <a:t>pbushley@bnar.org</a:t>
            </a:r>
            <a:endParaRPr lang="en-US" dirty="0" smtClean="0"/>
          </a:p>
          <a:p>
            <a:r>
              <a:rPr lang="en-US" dirty="0" smtClean="0"/>
              <a:t> </a:t>
            </a:r>
          </a:p>
          <a:p>
            <a:r>
              <a:rPr lang="en-US" b="1" dirty="0" smtClean="0"/>
              <a:t>Peter Cimino</a:t>
            </a:r>
            <a:endParaRPr lang="en-US" dirty="0" smtClean="0"/>
          </a:p>
          <a:p>
            <a:r>
              <a:rPr lang="en-US" b="1" dirty="0" smtClean="0"/>
              <a:t>Director of Information Technology</a:t>
            </a:r>
            <a:endParaRPr lang="en-US" dirty="0" smtClean="0"/>
          </a:p>
          <a:p>
            <a:r>
              <a:rPr lang="en-US" dirty="0" smtClean="0"/>
              <a:t>Website Support (bnar.org) </a:t>
            </a:r>
          </a:p>
          <a:p>
            <a:r>
              <a:rPr lang="en-US" dirty="0" smtClean="0"/>
              <a:t>MLS Statistics / Real Estate Market Data</a:t>
            </a:r>
          </a:p>
          <a:p>
            <a:r>
              <a:rPr lang="en-US" dirty="0" smtClean="0"/>
              <a:t>Direct:  636-9119</a:t>
            </a:r>
          </a:p>
          <a:p>
            <a:r>
              <a:rPr lang="en-US" u="sng" dirty="0" smtClean="0">
                <a:hlinkClick r:id="rId3"/>
              </a:rPr>
              <a:t>pcimino@bnar.org</a:t>
            </a:r>
            <a:endParaRPr lang="en-US" dirty="0" smtClean="0"/>
          </a:p>
          <a:p>
            <a:r>
              <a:rPr lang="en-US" b="1" dirty="0" smtClean="0"/>
              <a:t> </a:t>
            </a:r>
            <a:endParaRPr lang="en-US" dirty="0" smtClean="0"/>
          </a:p>
          <a:p>
            <a:r>
              <a:rPr lang="en-US" b="1" dirty="0" smtClean="0"/>
              <a:t>Kelly Dever</a:t>
            </a:r>
            <a:br>
              <a:rPr lang="en-US" b="1" dirty="0" smtClean="0"/>
            </a:br>
            <a:r>
              <a:rPr lang="en-US" b="1" dirty="0" smtClean="0"/>
              <a:t>Member Services</a:t>
            </a:r>
            <a:r>
              <a:rPr lang="en-US" dirty="0" smtClean="0"/>
              <a:t/>
            </a:r>
            <a:br>
              <a:rPr lang="en-US" dirty="0" smtClean="0"/>
            </a:br>
            <a:r>
              <a:rPr lang="en-US" dirty="0" smtClean="0"/>
              <a:t>Store/Sales </a:t>
            </a:r>
            <a:br>
              <a:rPr lang="en-US" dirty="0" smtClean="0"/>
            </a:br>
            <a:r>
              <a:rPr lang="en-US" dirty="0" smtClean="0"/>
              <a:t>Member Services </a:t>
            </a:r>
            <a:br>
              <a:rPr lang="en-US" dirty="0" smtClean="0"/>
            </a:br>
            <a:r>
              <a:rPr lang="en-US" dirty="0" err="1" smtClean="0"/>
              <a:t>Keybox</a:t>
            </a:r>
            <a:r>
              <a:rPr lang="en-US" dirty="0" smtClean="0"/>
              <a:t> Program</a:t>
            </a:r>
            <a:br>
              <a:rPr lang="en-US" dirty="0" smtClean="0"/>
            </a:br>
            <a:r>
              <a:rPr lang="en-US" dirty="0" smtClean="0">
                <a:hlinkClick r:id="rId4"/>
              </a:rPr>
              <a:t>kdever@bnar.org</a:t>
            </a:r>
            <a:endParaRPr lang="en-US" dirty="0" smtClean="0"/>
          </a:p>
          <a:p>
            <a:endParaRPr lang="en-US" b="1" dirty="0" smtClean="0"/>
          </a:p>
          <a:p>
            <a:r>
              <a:rPr lang="en-US" b="1" dirty="0" smtClean="0"/>
              <a:t>Annette Fachko</a:t>
            </a:r>
            <a:endParaRPr lang="en-US" dirty="0" smtClean="0"/>
          </a:p>
          <a:p>
            <a:r>
              <a:rPr lang="en-US" b="1" dirty="0" smtClean="0"/>
              <a:t>MLS Director / General Manager</a:t>
            </a:r>
            <a:endParaRPr lang="en-US" dirty="0" smtClean="0"/>
          </a:p>
          <a:p>
            <a:r>
              <a:rPr lang="en-US" dirty="0" smtClean="0"/>
              <a:t>Direct:  636-9117</a:t>
            </a:r>
          </a:p>
          <a:p>
            <a:r>
              <a:rPr lang="en-US" u="sng" dirty="0" smtClean="0">
                <a:hlinkClick r:id="rId5"/>
              </a:rPr>
              <a:t>afachko@bnar.org</a:t>
            </a:r>
            <a:endParaRPr lang="en-US" dirty="0" smtClean="0"/>
          </a:p>
          <a:p>
            <a:r>
              <a:rPr lang="en-US" dirty="0" smtClean="0"/>
              <a:t> </a:t>
            </a:r>
          </a:p>
          <a:p>
            <a:r>
              <a:rPr lang="en-US" b="1" dirty="0" smtClean="0"/>
              <a:t>Doreen Fahey</a:t>
            </a:r>
            <a:endParaRPr lang="en-US" dirty="0" smtClean="0"/>
          </a:p>
          <a:p>
            <a:r>
              <a:rPr lang="en-US" b="1" dirty="0" smtClean="0"/>
              <a:t>Education and Events Director </a:t>
            </a:r>
            <a:endParaRPr lang="en-US" dirty="0" smtClean="0"/>
          </a:p>
          <a:p>
            <a:r>
              <a:rPr lang="en-US" dirty="0" smtClean="0"/>
              <a:t>Education / Events / Agents' Day</a:t>
            </a:r>
            <a:r>
              <a:rPr lang="en-US" b="1" dirty="0" smtClean="0"/>
              <a:t> /</a:t>
            </a:r>
            <a:r>
              <a:rPr lang="en-US" dirty="0" smtClean="0"/>
              <a:t>YPN</a:t>
            </a:r>
          </a:p>
          <a:p>
            <a:r>
              <a:rPr lang="en-US" dirty="0" smtClean="0"/>
              <a:t>Housing Opportunities </a:t>
            </a:r>
          </a:p>
          <a:p>
            <a:r>
              <a:rPr lang="en-US" dirty="0" smtClean="0"/>
              <a:t>Direct:  636-9114</a:t>
            </a:r>
          </a:p>
          <a:p>
            <a:r>
              <a:rPr lang="en-US" u="sng" dirty="0" smtClean="0">
                <a:hlinkClick r:id="rId6"/>
              </a:rPr>
              <a:t>dfahey@bnar.org</a:t>
            </a:r>
            <a:endParaRPr lang="en-US" dirty="0" smtClean="0"/>
          </a:p>
          <a:p>
            <a:r>
              <a:rPr lang="en-US" dirty="0" smtClean="0"/>
              <a:t> </a:t>
            </a:r>
          </a:p>
          <a:p>
            <a:endParaRPr lang="en-US" b="1" dirty="0" smtClean="0"/>
          </a:p>
          <a:p>
            <a:endParaRPr lang="en-US" b="1" dirty="0" smtClean="0"/>
          </a:p>
          <a:p>
            <a:pPr>
              <a:buNone/>
            </a:pPr>
            <a:r>
              <a:rPr lang="en-US" sz="2800" b="1" dirty="0" smtClean="0"/>
              <a:t>      On </a:t>
            </a:r>
            <a:r>
              <a:rPr lang="en-US" sz="2800" b="1" dirty="0" smtClean="0">
                <a:hlinkClick r:id="rId7"/>
              </a:rPr>
              <a:t>www.bnar.org</a:t>
            </a:r>
            <a:r>
              <a:rPr lang="en-US" sz="2800" b="1" dirty="0" smtClean="0"/>
              <a:t>  under Contact Us tab, Click on Staff</a:t>
            </a:r>
          </a:p>
          <a:p>
            <a:pPr>
              <a:buNone/>
            </a:pPr>
            <a:r>
              <a:rPr lang="en-US" sz="2800" b="1" dirty="0" smtClean="0"/>
              <a:t>      or http://www.bnar.org/contact_us/staff/index.html</a:t>
            </a:r>
            <a:endParaRPr lang="en-US" sz="2800"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Lynn Gleason</a:t>
            </a:r>
            <a:endParaRPr lang="en-US" dirty="0" smtClean="0"/>
          </a:p>
          <a:p>
            <a:r>
              <a:rPr lang="en-US" b="1" dirty="0" smtClean="0"/>
              <a:t>Genesee Valley Regional Liaison</a:t>
            </a:r>
            <a:endParaRPr lang="en-US" dirty="0" smtClean="0"/>
          </a:p>
          <a:p>
            <a:r>
              <a:rPr lang="en-US" dirty="0" smtClean="0"/>
              <a:t>Monitors Listings for Compliance</a:t>
            </a:r>
          </a:p>
          <a:p>
            <a:r>
              <a:rPr lang="en-US" dirty="0" smtClean="0"/>
              <a:t>Store/Sales, Member Services</a:t>
            </a:r>
          </a:p>
          <a:p>
            <a:r>
              <a:rPr lang="en-US" dirty="0" smtClean="0"/>
              <a:t>Keybox Program</a:t>
            </a:r>
          </a:p>
          <a:p>
            <a:r>
              <a:rPr lang="en-US" dirty="0" smtClean="0"/>
              <a:t>Direct: 585-243-4190</a:t>
            </a:r>
          </a:p>
          <a:p>
            <a:r>
              <a:rPr lang="en-US" u="sng" dirty="0" smtClean="0">
                <a:hlinkClick r:id="rId8"/>
              </a:rPr>
              <a:t>lgleason@bnar.org</a:t>
            </a:r>
            <a:endParaRPr lang="en-US" dirty="0" smtClean="0"/>
          </a:p>
          <a:p>
            <a:pPr>
              <a:buNone/>
            </a:pPr>
            <a:endParaRPr lang="en-US" dirty="0" smtClean="0"/>
          </a:p>
          <a:p>
            <a:r>
              <a:rPr lang="en-US" b="1" dirty="0" smtClean="0"/>
              <a:t>Sheryl Kaiser</a:t>
            </a:r>
            <a:endParaRPr lang="en-US" dirty="0" smtClean="0"/>
          </a:p>
          <a:p>
            <a:r>
              <a:rPr lang="en-US" b="1" dirty="0" smtClean="0"/>
              <a:t>Networking &amp; Corporate Affairs Assistant</a:t>
            </a:r>
            <a:endParaRPr lang="en-US" dirty="0" smtClean="0"/>
          </a:p>
          <a:p>
            <a:r>
              <a:rPr lang="en-US" dirty="0" smtClean="0"/>
              <a:t>Governance / Board of Directors </a:t>
            </a:r>
          </a:p>
          <a:p>
            <a:r>
              <a:rPr lang="en-US" dirty="0" smtClean="0"/>
              <a:t>Store/Sales, Member Services</a:t>
            </a:r>
          </a:p>
          <a:p>
            <a:r>
              <a:rPr lang="en-US" dirty="0" smtClean="0"/>
              <a:t>Keybox Program</a:t>
            </a:r>
          </a:p>
          <a:p>
            <a:r>
              <a:rPr lang="en-US" dirty="0" smtClean="0"/>
              <a:t>Direct 923-4151</a:t>
            </a:r>
          </a:p>
          <a:p>
            <a:r>
              <a:rPr lang="en-US" u="sng" dirty="0" smtClean="0">
                <a:hlinkClick r:id="rId9"/>
              </a:rPr>
              <a:t>skaiser@bnar.org</a:t>
            </a:r>
            <a:endParaRPr lang="en-US" dirty="0" smtClean="0"/>
          </a:p>
          <a:p>
            <a:r>
              <a:rPr lang="en-US" dirty="0" smtClean="0"/>
              <a:t> </a:t>
            </a:r>
          </a:p>
          <a:p>
            <a:r>
              <a:rPr lang="en-US" b="1" dirty="0" smtClean="0"/>
              <a:t>John L. Leonardi</a:t>
            </a:r>
            <a:endParaRPr lang="en-US" dirty="0" smtClean="0"/>
          </a:p>
          <a:p>
            <a:r>
              <a:rPr lang="en-US" b="1" dirty="0" smtClean="0"/>
              <a:t>Chief Executive Officer</a:t>
            </a:r>
            <a:endParaRPr lang="en-US" dirty="0" smtClean="0"/>
          </a:p>
          <a:p>
            <a:r>
              <a:rPr lang="en-US" dirty="0" smtClean="0"/>
              <a:t>Direct: 636-3699</a:t>
            </a:r>
          </a:p>
          <a:p>
            <a:r>
              <a:rPr lang="en-US" u="sng" dirty="0" smtClean="0">
                <a:hlinkClick r:id="rId10"/>
              </a:rPr>
              <a:t>jleonardi@bnar.org</a:t>
            </a:r>
            <a:endParaRPr lang="en-US" dirty="0" smtClean="0"/>
          </a:p>
          <a:p>
            <a:r>
              <a:rPr lang="en-US" dirty="0" smtClean="0"/>
              <a:t> </a:t>
            </a:r>
          </a:p>
          <a:p>
            <a:r>
              <a:rPr lang="en-US" b="1" dirty="0" smtClean="0"/>
              <a:t>Daniel Locche</a:t>
            </a:r>
            <a:endParaRPr lang="en-US" dirty="0" smtClean="0"/>
          </a:p>
          <a:p>
            <a:r>
              <a:rPr lang="en-US" b="1" dirty="0" smtClean="0"/>
              <a:t>Public Affairs Director </a:t>
            </a:r>
            <a:endParaRPr lang="en-US" dirty="0" smtClean="0"/>
          </a:p>
          <a:p>
            <a:r>
              <a:rPr lang="en-US" dirty="0" smtClean="0"/>
              <a:t>Legislative/Public Affairs/RPAC </a:t>
            </a:r>
          </a:p>
          <a:p>
            <a:r>
              <a:rPr lang="en-US" dirty="0" smtClean="0"/>
              <a:t>Direct:  923-4152</a:t>
            </a:r>
          </a:p>
          <a:p>
            <a:r>
              <a:rPr lang="en-US" u="sng" dirty="0" smtClean="0">
                <a:hlinkClick r:id="rId11"/>
              </a:rPr>
              <a:t>dlocche@bnar.org</a:t>
            </a:r>
            <a:endParaRPr lang="en-US" dirty="0" smtClean="0"/>
          </a:p>
          <a:p>
            <a:r>
              <a:rPr lang="en-US" dirty="0" smtClean="0"/>
              <a:t> </a:t>
            </a:r>
          </a:p>
          <a:p>
            <a:r>
              <a:rPr lang="en-US" b="1" dirty="0" smtClean="0"/>
              <a:t>Susan Miller</a:t>
            </a:r>
            <a:r>
              <a:rPr lang="en-US" dirty="0" smtClean="0"/>
              <a:t/>
            </a:r>
            <a:br>
              <a:rPr lang="en-US" dirty="0" smtClean="0"/>
            </a:br>
            <a:r>
              <a:rPr lang="en-US" b="1" dirty="0" smtClean="0"/>
              <a:t>Southern Tier Liaison</a:t>
            </a:r>
            <a:endParaRPr lang="en-US" dirty="0" smtClean="0"/>
          </a:p>
          <a:p>
            <a:r>
              <a:rPr lang="en-US" dirty="0" smtClean="0"/>
              <a:t>MLS Southern Tier Contact</a:t>
            </a:r>
          </a:p>
          <a:p>
            <a:r>
              <a:rPr lang="en-US" dirty="0" smtClean="0"/>
              <a:t>716-307-4078</a:t>
            </a:r>
          </a:p>
          <a:p>
            <a:r>
              <a:rPr lang="en-US" u="sng" dirty="0" smtClean="0">
                <a:hlinkClick r:id="rId12"/>
              </a:rPr>
              <a:t>smiller@bnar.org</a:t>
            </a:r>
            <a:endParaRPr lang="en-US" dirty="0" smtClean="0"/>
          </a:p>
          <a:p>
            <a:r>
              <a:rPr lang="en-US"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Pamela Nalbone</a:t>
            </a:r>
            <a:endParaRPr lang="en-US" dirty="0" smtClean="0"/>
          </a:p>
          <a:p>
            <a:r>
              <a:rPr lang="en-US" b="1" dirty="0" smtClean="0"/>
              <a:t>Professional Standards and Benefits Coordinator</a:t>
            </a:r>
            <a:br>
              <a:rPr lang="en-US" b="1" dirty="0" smtClean="0"/>
            </a:br>
            <a:r>
              <a:rPr lang="en-US" dirty="0" smtClean="0"/>
              <a:t>Professional Standards / Grievance/Mediation</a:t>
            </a:r>
          </a:p>
          <a:p>
            <a:r>
              <a:rPr lang="en-US" dirty="0" smtClean="0"/>
              <a:t>REALTOR Issues / Forms &amp; Contracts </a:t>
            </a:r>
          </a:p>
          <a:p>
            <a:r>
              <a:rPr lang="en-US" dirty="0" smtClean="0"/>
              <a:t>MLS Rule Enforcement</a:t>
            </a:r>
          </a:p>
          <a:p>
            <a:r>
              <a:rPr lang="en-US" u="sng" dirty="0" smtClean="0">
                <a:hlinkClick r:id="rId13"/>
              </a:rPr>
              <a:t>pnalbone@bnar.org</a:t>
            </a:r>
            <a:endParaRPr lang="en-US" dirty="0" smtClean="0"/>
          </a:p>
          <a:p>
            <a:r>
              <a:rPr lang="en-US" dirty="0" smtClean="0"/>
              <a:t> </a:t>
            </a:r>
          </a:p>
          <a:p>
            <a:pPr>
              <a:buNone/>
            </a:pPr>
            <a:r>
              <a:rPr lang="en-US" b="1" dirty="0" smtClean="0"/>
              <a:t>	Marcia A. Nawotka</a:t>
            </a:r>
            <a:endParaRPr lang="en-US" dirty="0" smtClean="0"/>
          </a:p>
          <a:p>
            <a:r>
              <a:rPr lang="en-US" b="1" dirty="0" smtClean="0"/>
              <a:t>Education Assistant </a:t>
            </a:r>
            <a:endParaRPr lang="en-US" dirty="0" smtClean="0"/>
          </a:p>
          <a:p>
            <a:r>
              <a:rPr lang="en-US" dirty="0" smtClean="0"/>
              <a:t>Education </a:t>
            </a:r>
            <a:br>
              <a:rPr lang="en-US" dirty="0" smtClean="0"/>
            </a:br>
            <a:r>
              <a:rPr lang="en-US" dirty="0" smtClean="0"/>
              <a:t>Event Registration </a:t>
            </a:r>
          </a:p>
          <a:p>
            <a:r>
              <a:rPr lang="en-US" dirty="0" smtClean="0"/>
              <a:t>Direct:  636-9122 </a:t>
            </a:r>
          </a:p>
          <a:p>
            <a:r>
              <a:rPr lang="en-US" u="sng" dirty="0" smtClean="0"/>
              <a:t>mnawotka@bnar.org</a:t>
            </a:r>
            <a:endParaRPr lang="en-US" dirty="0" smtClean="0"/>
          </a:p>
          <a:p>
            <a:endParaRPr lang="en-US" b="1" dirty="0" smtClean="0"/>
          </a:p>
          <a:p>
            <a:r>
              <a:rPr lang="en-US" b="1" dirty="0" smtClean="0"/>
              <a:t>Debbie Norman</a:t>
            </a:r>
            <a:endParaRPr lang="en-US" dirty="0" smtClean="0"/>
          </a:p>
          <a:p>
            <a:r>
              <a:rPr lang="en-US" b="1" dirty="0" smtClean="0"/>
              <a:t>Communications &amp; Corporate Affairs Director</a:t>
            </a:r>
            <a:endParaRPr lang="en-US" dirty="0" smtClean="0"/>
          </a:p>
          <a:p>
            <a:r>
              <a:rPr lang="en-US" dirty="0" smtClean="0"/>
              <a:t>Communications / Public Relations / Membership</a:t>
            </a:r>
          </a:p>
          <a:p>
            <a:r>
              <a:rPr lang="en-US" dirty="0" smtClean="0"/>
              <a:t>Governance / Board of Directors / Executive </a:t>
            </a:r>
          </a:p>
          <a:p>
            <a:r>
              <a:rPr lang="en-US" dirty="0" smtClean="0"/>
              <a:t>Equal Opportunity</a:t>
            </a:r>
          </a:p>
          <a:p>
            <a:r>
              <a:rPr lang="en-US" dirty="0" smtClean="0"/>
              <a:t>Direct: 636-9118</a:t>
            </a:r>
          </a:p>
          <a:p>
            <a:r>
              <a:rPr lang="en-US" u="sng" dirty="0" smtClean="0">
                <a:hlinkClick r:id="rId14"/>
              </a:rPr>
              <a:t>dnorman@bnar.org</a:t>
            </a:r>
            <a:endParaRPr lang="en-US" dirty="0" smtClean="0"/>
          </a:p>
          <a:p>
            <a:r>
              <a:rPr lang="en-US" b="1" dirty="0" smtClean="0"/>
              <a:t> </a:t>
            </a:r>
            <a:endParaRPr lang="en-US" dirty="0" smtClean="0"/>
          </a:p>
          <a:p>
            <a:r>
              <a:rPr lang="en-US" b="1" dirty="0" smtClean="0"/>
              <a:t>Michelle Winters</a:t>
            </a:r>
            <a:endParaRPr lang="en-US" dirty="0" smtClean="0"/>
          </a:p>
          <a:p>
            <a:r>
              <a:rPr lang="en-US" b="1" dirty="0" smtClean="0"/>
              <a:t>Membership Coordinator </a:t>
            </a:r>
            <a:endParaRPr lang="en-US" dirty="0" smtClean="0"/>
          </a:p>
          <a:p>
            <a:r>
              <a:rPr lang="en-US" dirty="0" smtClean="0"/>
              <a:t>Membership Data / Applications </a:t>
            </a:r>
          </a:p>
          <a:p>
            <a:r>
              <a:rPr lang="en-US" dirty="0" smtClean="0"/>
              <a:t>Voice Mail Program</a:t>
            </a:r>
          </a:p>
          <a:p>
            <a:r>
              <a:rPr lang="en-US" dirty="0" smtClean="0"/>
              <a:t>Direct:  923-7421</a:t>
            </a:r>
          </a:p>
          <a:p>
            <a:r>
              <a:rPr lang="en-US" u="sng" dirty="0" smtClean="0">
                <a:hlinkClick r:id="rId15"/>
              </a:rPr>
              <a:t>mwinters@bnar.org</a:t>
            </a:r>
            <a:endParaRPr lang="en-US" dirty="0" smtClean="0"/>
          </a:p>
          <a:p>
            <a:r>
              <a:rPr lang="en-US" dirty="0" smtClean="0"/>
              <a:t> </a:t>
            </a:r>
          </a:p>
          <a:p>
            <a:r>
              <a:rPr lang="en-US" b="1" dirty="0" smtClean="0"/>
              <a:t>Brian Woolston</a:t>
            </a:r>
            <a:endParaRPr lang="en-US" dirty="0" smtClean="0"/>
          </a:p>
          <a:p>
            <a:r>
              <a:rPr lang="en-US" b="1" dirty="0" smtClean="0"/>
              <a:t>Financial Director</a:t>
            </a:r>
            <a:endParaRPr lang="en-US" dirty="0" smtClean="0"/>
          </a:p>
          <a:p>
            <a:r>
              <a:rPr lang="en-US" dirty="0" smtClean="0"/>
              <a:t>Accounts Payable / Receivable </a:t>
            </a:r>
          </a:p>
          <a:p>
            <a:r>
              <a:rPr lang="en-US" dirty="0" smtClean="0"/>
              <a:t>BNAR / REIS Budget, Payroll</a:t>
            </a:r>
          </a:p>
          <a:p>
            <a:r>
              <a:rPr lang="en-US" dirty="0" smtClean="0"/>
              <a:t>Direct:  636-9116</a:t>
            </a:r>
          </a:p>
          <a:p>
            <a:r>
              <a:rPr lang="en-US" u="sng" dirty="0" smtClean="0">
                <a:hlinkClick r:id="rId16"/>
              </a:rPr>
              <a:t>bwoolston@bnar.org</a:t>
            </a:r>
            <a:endParaRPr lang="en-US" dirty="0" smtClean="0"/>
          </a:p>
          <a:p>
            <a:pPr>
              <a:buNone/>
            </a:pPr>
            <a:endParaRPr lang="en-US" dirty="0" smtClean="0"/>
          </a:p>
          <a:p>
            <a:pPr>
              <a:buNone/>
            </a:pPr>
            <a:r>
              <a:rPr lang="en-US" dirty="0" smtClean="0"/>
              <a:t> </a:t>
            </a:r>
            <a:endParaRPr lang="en-US" dirty="0"/>
          </a:p>
        </p:txBody>
      </p:sp>
      <p:sp>
        <p:nvSpPr>
          <p:cNvPr id="6" name="TextBox 5"/>
          <p:cNvSpPr txBox="1"/>
          <p:nvPr/>
        </p:nvSpPr>
        <p:spPr>
          <a:xfrm>
            <a:off x="457200" y="1447800"/>
            <a:ext cx="8077200" cy="307777"/>
          </a:xfrm>
          <a:prstGeom prst="rect">
            <a:avLst/>
          </a:prstGeom>
          <a:noFill/>
        </p:spPr>
        <p:txBody>
          <a:bodyPr wrap="square" rtlCol="0">
            <a:spAutoFit/>
          </a:bodyPr>
          <a:lstStyle/>
          <a:p>
            <a:pPr algn="ctr"/>
            <a:r>
              <a:rPr lang="en-US" sz="1400" b="1" dirty="0" smtClean="0"/>
              <a:t>BUFFALO NIAGARA ASSOCIATION OF REALTORS®, INC.</a:t>
            </a:r>
          </a:p>
        </p:txBody>
      </p:sp>
      <p:sp>
        <p:nvSpPr>
          <p:cNvPr id="10" name="Slide Number Placeholder 9"/>
          <p:cNvSpPr>
            <a:spLocks noGrp="1"/>
          </p:cNvSpPr>
          <p:nvPr>
            <p:ph type="sldNum" sz="quarter" idx="12"/>
          </p:nvPr>
        </p:nvSpPr>
        <p:spPr/>
        <p:txBody>
          <a:bodyPr/>
          <a:lstStyle/>
          <a:p>
            <a:fld id="{62A80E27-4846-4C4A-8707-744F5B20E23E}" type="slidenum">
              <a:rPr lang="en-US" smtClean="0"/>
              <a:pPr/>
              <a:t>14</a:t>
            </a:fld>
            <a:endParaRPr lang="en-US" dirty="0"/>
          </a:p>
        </p:txBody>
      </p:sp>
      <p:sp>
        <p:nvSpPr>
          <p:cNvPr id="11" name="Date Placeholder 10"/>
          <p:cNvSpPr>
            <a:spLocks noGrp="1"/>
          </p:cNvSpPr>
          <p:nvPr>
            <p:ph type="dt" sz="half" idx="10"/>
          </p:nvPr>
        </p:nvSpPr>
        <p:spPr>
          <a:xfrm>
            <a:off x="381000" y="6356350"/>
            <a:ext cx="2133600" cy="365125"/>
          </a:xfrm>
        </p:spPr>
        <p:txBody>
          <a:bodyPr/>
          <a:lstStyle/>
          <a:p>
            <a:r>
              <a:rPr lang="en-US" dirty="0" smtClean="0"/>
              <a:t>Rev. </a:t>
            </a:r>
            <a:fld id="{12097715-1BEF-465F-A6EA-1B61F8CE028B}" type="datetime1">
              <a:rPr lang="en-US" smtClean="0"/>
              <a:pPr/>
              <a:t>4/5/2016</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152400"/>
            <a:ext cx="8229600" cy="819912"/>
          </a:xfrm>
        </p:spPr>
        <p:txBody>
          <a:bodyPr>
            <a:normAutofit/>
          </a:bodyPr>
          <a:lstStyle/>
          <a:p>
            <a:r>
              <a:rPr lang="en-US" sz="4000" dirty="0" smtClean="0"/>
              <a:t>Staff Responsibilities:</a:t>
            </a:r>
            <a:endParaRPr lang="en-US" sz="4000" dirty="0"/>
          </a:p>
        </p:txBody>
      </p:sp>
      <p:graphicFrame>
        <p:nvGraphicFramePr>
          <p:cNvPr id="6" name="Table 5"/>
          <p:cNvGraphicFramePr>
            <a:graphicFrameLocks noGrp="1"/>
          </p:cNvGraphicFramePr>
          <p:nvPr/>
        </p:nvGraphicFramePr>
        <p:xfrm>
          <a:off x="362413" y="1055640"/>
          <a:ext cx="8382001" cy="5511592"/>
        </p:xfrm>
        <a:graphic>
          <a:graphicData uri="http://schemas.openxmlformats.org/drawingml/2006/table">
            <a:tbl>
              <a:tblPr/>
              <a:tblGrid>
                <a:gridCol w="1275590"/>
                <a:gridCol w="1175544"/>
                <a:gridCol w="1225053"/>
                <a:gridCol w="1613760"/>
                <a:gridCol w="1563222"/>
                <a:gridCol w="1528832"/>
              </a:tblGrid>
              <a:tr h="156603">
                <a:tc>
                  <a:txBody>
                    <a:bodyPr/>
                    <a:lstStyle/>
                    <a:p>
                      <a:pPr algn="ctr" fontAlgn="ctr"/>
                      <a:r>
                        <a:rPr lang="en-US" sz="1000" b="1" i="0" u="none" strike="noStrike" baseline="0" dirty="0">
                          <a:solidFill>
                            <a:srgbClr val="000000"/>
                          </a:solidFill>
                          <a:latin typeface="Calibri"/>
                        </a:rPr>
                        <a:t>MLS</a:t>
                      </a:r>
                    </a:p>
                  </a:txBody>
                  <a:tcPr marL="6824" marR="6824" marT="6824" marB="0" anchor="ctr">
                    <a:lnL>
                      <a:noFill/>
                    </a:lnL>
                    <a:lnR>
                      <a:noFill/>
                    </a:lnR>
                    <a:lnT>
                      <a:noFill/>
                    </a:lnT>
                    <a:lnB>
                      <a:noFill/>
                    </a:lnB>
                  </a:tcPr>
                </a:tc>
                <a:tc>
                  <a:txBody>
                    <a:bodyPr/>
                    <a:lstStyle/>
                    <a:p>
                      <a:pPr algn="ctr" fontAlgn="ctr"/>
                      <a:r>
                        <a:rPr lang="en-US" sz="1000" b="1" i="0" u="none" strike="noStrike" baseline="0" dirty="0">
                          <a:solidFill>
                            <a:srgbClr val="000000"/>
                          </a:solidFill>
                          <a:latin typeface="Calibri"/>
                        </a:rPr>
                        <a:t>Financial</a:t>
                      </a:r>
                    </a:p>
                  </a:txBody>
                  <a:tcPr marL="6824" marR="6824" marT="6824" marB="0" anchor="ctr">
                    <a:lnL>
                      <a:noFill/>
                    </a:lnL>
                    <a:lnR>
                      <a:noFill/>
                    </a:lnR>
                    <a:lnT>
                      <a:noFill/>
                    </a:lnT>
                    <a:lnB>
                      <a:noFill/>
                    </a:lnB>
                  </a:tcPr>
                </a:tc>
                <a:tc>
                  <a:txBody>
                    <a:bodyPr/>
                    <a:lstStyle/>
                    <a:p>
                      <a:pPr algn="ctr" fontAlgn="ctr"/>
                      <a:r>
                        <a:rPr lang="en-US" sz="1000" b="1" i="0" u="none" strike="noStrike" baseline="0" dirty="0">
                          <a:solidFill>
                            <a:srgbClr val="000000"/>
                          </a:solidFill>
                          <a:latin typeface="Calibri"/>
                        </a:rPr>
                        <a:t>Membership</a:t>
                      </a:r>
                    </a:p>
                  </a:txBody>
                  <a:tcPr marL="6824" marR="6824" marT="6824" marB="0" anchor="ctr">
                    <a:lnL>
                      <a:noFill/>
                    </a:lnL>
                    <a:lnR>
                      <a:noFill/>
                    </a:lnR>
                    <a:lnT>
                      <a:noFill/>
                    </a:lnT>
                    <a:lnB>
                      <a:noFill/>
                    </a:lnB>
                  </a:tcPr>
                </a:tc>
                <a:tc>
                  <a:txBody>
                    <a:bodyPr/>
                    <a:lstStyle/>
                    <a:p>
                      <a:pPr algn="ctr" fontAlgn="ctr"/>
                      <a:r>
                        <a:rPr lang="en-US" sz="1000" b="1" i="0" u="none" strike="noStrike" baseline="0" dirty="0">
                          <a:solidFill>
                            <a:srgbClr val="000000"/>
                          </a:solidFill>
                          <a:latin typeface="Calibri"/>
                        </a:rPr>
                        <a:t>Communications</a:t>
                      </a:r>
                    </a:p>
                  </a:txBody>
                  <a:tcPr marL="6824" marR="6824" marT="6824" marB="0" anchor="ctr">
                    <a:lnL>
                      <a:noFill/>
                    </a:lnL>
                    <a:lnR>
                      <a:noFill/>
                    </a:lnR>
                    <a:lnT>
                      <a:noFill/>
                    </a:lnT>
                    <a:lnB>
                      <a:noFill/>
                    </a:lnB>
                  </a:tcPr>
                </a:tc>
                <a:tc>
                  <a:txBody>
                    <a:bodyPr/>
                    <a:lstStyle/>
                    <a:p>
                      <a:pPr algn="ctr" fontAlgn="ctr"/>
                      <a:r>
                        <a:rPr lang="en-US" sz="1000" b="1" i="0" u="none" strike="noStrike" baseline="0" dirty="0">
                          <a:solidFill>
                            <a:srgbClr val="000000"/>
                          </a:solidFill>
                          <a:latin typeface="Calibri"/>
                        </a:rPr>
                        <a:t>Professional Conduct</a:t>
                      </a:r>
                    </a:p>
                  </a:txBody>
                  <a:tcPr marL="6824" marR="6824" marT="6824" marB="0" anchor="ctr">
                    <a:lnL>
                      <a:noFill/>
                    </a:lnL>
                    <a:lnR>
                      <a:noFill/>
                    </a:lnR>
                    <a:lnT>
                      <a:noFill/>
                    </a:lnT>
                    <a:lnB>
                      <a:noFill/>
                    </a:lnB>
                  </a:tcPr>
                </a:tc>
                <a:tc>
                  <a:txBody>
                    <a:bodyPr/>
                    <a:lstStyle/>
                    <a:p>
                      <a:pPr algn="ctr" fontAlgn="ctr"/>
                      <a:r>
                        <a:rPr lang="en-US" sz="1000" b="1" i="0" u="none" strike="noStrike" baseline="0" dirty="0">
                          <a:solidFill>
                            <a:srgbClr val="000000"/>
                          </a:solidFill>
                          <a:latin typeface="Calibri"/>
                        </a:rPr>
                        <a:t>Governance</a:t>
                      </a:r>
                    </a:p>
                  </a:txBody>
                  <a:tcPr marL="6824" marR="6824" marT="6824" marB="0" anchor="ctr">
                    <a:lnL>
                      <a:noFill/>
                    </a:lnL>
                    <a:lnR>
                      <a:noFill/>
                    </a:lnR>
                    <a:lnT>
                      <a:noFill/>
                    </a:lnT>
                    <a:lnB>
                      <a:noFill/>
                    </a:lnB>
                  </a:tcPr>
                </a:tc>
              </a:tr>
              <a:tr h="156603">
                <a:tc>
                  <a:txBody>
                    <a:bodyPr/>
                    <a:lstStyle/>
                    <a:p>
                      <a:pPr algn="l" fontAlgn="ctr"/>
                      <a:r>
                        <a:rPr lang="en-US" sz="1000" b="0" i="0" u="none" strike="noStrike" baseline="0" dirty="0">
                          <a:solidFill>
                            <a:srgbClr val="000000"/>
                          </a:solidFill>
                          <a:latin typeface="Calibri"/>
                        </a:rPr>
                        <a:t>Alliance</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Budgeting</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BNAR &amp; REIS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MLX MOTD</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Grievance</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By-laws</a:t>
                      </a:r>
                    </a:p>
                  </a:txBody>
                  <a:tcPr marL="6824" marR="6824" marT="6824" marB="0" anchor="ctr">
                    <a:lnL>
                      <a:noFill/>
                    </a:lnL>
                    <a:lnR>
                      <a:noFill/>
                    </a:lnR>
                    <a:lnT>
                      <a:noFill/>
                    </a:lnT>
                    <a:lnB>
                      <a:noFill/>
                    </a:lnB>
                  </a:tcPr>
                </a:tc>
              </a:tr>
              <a:tr h="156603">
                <a:tc>
                  <a:txBody>
                    <a:bodyPr/>
                    <a:lstStyle/>
                    <a:p>
                      <a:pPr algn="l" fontAlgn="ctr"/>
                      <a:r>
                        <a:rPr lang="en-US" sz="1000" b="0" i="0" u="none" strike="noStrike" baseline="0" dirty="0">
                          <a:solidFill>
                            <a:srgbClr val="000000"/>
                          </a:solidFill>
                          <a:latin typeface="Calibri"/>
                        </a:rPr>
                        <a:t>2FindYour Home</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P &amp; L</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Voice Mail</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BNAR News &amp; Events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Mediation</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Standing Rules</a:t>
                      </a:r>
                    </a:p>
                  </a:txBody>
                  <a:tcPr marL="6824" marR="6824" marT="6824" marB="0" anchor="ctr">
                    <a:lnL>
                      <a:noFill/>
                    </a:lnL>
                    <a:lnR>
                      <a:noFill/>
                    </a:lnR>
                    <a:lnT>
                      <a:noFill/>
                    </a:lnT>
                    <a:lnB>
                      <a:noFill/>
                    </a:lnB>
                  </a:tcPr>
                </a:tc>
              </a:tr>
              <a:tr h="156603">
                <a:tc>
                  <a:txBody>
                    <a:bodyPr/>
                    <a:lstStyle/>
                    <a:p>
                      <a:pPr algn="l" fontAlgn="ctr"/>
                      <a:r>
                        <a:rPr lang="en-US" sz="1000" b="0" i="0" u="none" strike="noStrike" baseline="0" dirty="0">
                          <a:solidFill>
                            <a:srgbClr val="000000"/>
                          </a:solidFill>
                          <a:latin typeface="Calibri"/>
                        </a:rPr>
                        <a:t>2FYH - Open Houses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Accts Payable</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MLS Admins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Key Communicator</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Professional Standards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Leadership Development</a:t>
                      </a:r>
                    </a:p>
                  </a:txBody>
                  <a:tcPr marL="6824" marR="6824" marT="6824" marB="0" anchor="ctr">
                    <a:lnL>
                      <a:noFill/>
                    </a:lnL>
                    <a:lnR>
                      <a:noFill/>
                    </a:lnR>
                    <a:lnT>
                      <a:noFill/>
                    </a:lnT>
                    <a:lnB>
                      <a:noFill/>
                    </a:lnB>
                  </a:tcPr>
                </a:tc>
              </a:tr>
              <a:tr h="156603">
                <a:tc>
                  <a:txBody>
                    <a:bodyPr/>
                    <a:lstStyle/>
                    <a:p>
                      <a:pPr algn="l" fontAlgn="ctr"/>
                      <a:r>
                        <a:rPr lang="en-US" sz="1000" b="0" i="0" u="none" strike="noStrike" baseline="0" dirty="0">
                          <a:solidFill>
                            <a:srgbClr val="000000"/>
                          </a:solidFill>
                          <a:latin typeface="Calibri"/>
                        </a:rPr>
                        <a:t>Rules/Regs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Accts Receivable</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Supra</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BNAR Website</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Realtor Issues/Best Practices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BOD Meeting Management</a:t>
                      </a:r>
                    </a:p>
                  </a:txBody>
                  <a:tcPr marL="6824" marR="6824" marT="6824" marB="0" anchor="ctr">
                    <a:lnL>
                      <a:noFill/>
                    </a:lnL>
                    <a:lnR>
                      <a:noFill/>
                    </a:lnR>
                    <a:lnT>
                      <a:noFill/>
                    </a:lnT>
                    <a:lnB>
                      <a:noFill/>
                    </a:lnB>
                  </a:tcPr>
                </a:tc>
              </a:tr>
              <a:tr h="313206">
                <a:tc>
                  <a:txBody>
                    <a:bodyPr/>
                    <a:lstStyle/>
                    <a:p>
                      <a:pPr algn="l" fontAlgn="ctr"/>
                      <a:r>
                        <a:rPr lang="en-US" sz="1000" b="0" i="0" u="none" strike="noStrike" baseline="0" dirty="0">
                          <a:solidFill>
                            <a:srgbClr val="000000"/>
                          </a:solidFill>
                          <a:latin typeface="Calibri"/>
                        </a:rPr>
                        <a:t>MLS Membership Agreements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Banking</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Health Insurance</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Voice Mail</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Contracts (now REIS???)</a:t>
                      </a:r>
                    </a:p>
                  </a:txBody>
                  <a:tcPr marL="6824" marR="6824" marT="6824" marB="0" anchor="ctr">
                    <a:lnL>
                      <a:noFill/>
                    </a:lnL>
                    <a:lnR>
                      <a:noFill/>
                    </a:lnR>
                    <a:lnT>
                      <a:noFill/>
                    </a:lnT>
                    <a:lnB>
                      <a:noFill/>
                    </a:lnB>
                  </a:tcPr>
                </a:tc>
                <a:tc>
                  <a:txBody>
                    <a:bodyPr/>
                    <a:lstStyle/>
                    <a:p>
                      <a:pPr algn="l" fontAlgn="ctr"/>
                      <a:r>
                        <a:rPr lang="en-US" sz="1000" b="0" i="0" u="none" strike="noStrike" baseline="0" dirty="0" smtClean="0">
                          <a:solidFill>
                            <a:srgbClr val="000000"/>
                          </a:solidFill>
                          <a:latin typeface="Calibri"/>
                        </a:rPr>
                        <a:t>Core Standards</a:t>
                      </a: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r>
              <a:tr h="156603">
                <a:tc>
                  <a:txBody>
                    <a:bodyPr/>
                    <a:lstStyle/>
                    <a:p>
                      <a:pPr algn="l" fontAlgn="ctr"/>
                      <a:r>
                        <a:rPr lang="en-US" sz="1000" b="0" i="0" u="none" strike="noStrike" baseline="0" dirty="0">
                          <a:solidFill>
                            <a:srgbClr val="000000"/>
                          </a:solidFill>
                          <a:latin typeface="Calibri"/>
                        </a:rPr>
                        <a:t>Copyrights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HR, Pension &amp; Payroll</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Discounts/  Products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PR Campaigns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Fair Housing</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r>
              <a:tr h="156603">
                <a:tc>
                  <a:txBody>
                    <a:bodyPr/>
                    <a:lstStyle/>
                    <a:p>
                      <a:pPr algn="l" fontAlgn="ctr"/>
                      <a:r>
                        <a:rPr lang="en-US" sz="1000" b="0" i="0" u="none" strike="noStrike" baseline="0" dirty="0">
                          <a:solidFill>
                            <a:srgbClr val="000000"/>
                          </a:solidFill>
                          <a:latin typeface="Calibri"/>
                        </a:rPr>
                        <a:t>Data Agreements/ RETS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Inventory</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Surveys</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r>
              <a:tr h="156603">
                <a:tc>
                  <a:txBody>
                    <a:bodyPr/>
                    <a:lstStyle/>
                    <a:p>
                      <a:pPr algn="l" fontAlgn="ctr"/>
                      <a:r>
                        <a:rPr lang="en-US" sz="1000" b="0" i="0" u="none" strike="noStrike" baseline="0" dirty="0">
                          <a:solidFill>
                            <a:srgbClr val="000000"/>
                          </a:solidFill>
                          <a:latin typeface="Calibri"/>
                        </a:rPr>
                        <a:t>Statistics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Store</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Promote Benefits/Issues, etc.</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r>
              <a:tr h="313206">
                <a:tc>
                  <a:txBody>
                    <a:bodyPr/>
                    <a:lstStyle/>
                    <a:p>
                      <a:pPr algn="l" fontAlgn="ctr"/>
                      <a:r>
                        <a:rPr lang="en-US" sz="1000" b="0" i="0" u="none" strike="noStrike" baseline="0" dirty="0">
                          <a:solidFill>
                            <a:srgbClr val="000000"/>
                          </a:solidFill>
                          <a:latin typeface="Calibri"/>
                        </a:rPr>
                        <a:t>Instanet Use/Design/  Troubleshoot</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Investments</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BNAR Advertising</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r>
              <a:tr h="313206">
                <a:tc>
                  <a:txBody>
                    <a:bodyPr/>
                    <a:lstStyle/>
                    <a:p>
                      <a:pPr algn="l" fontAlgn="ctr"/>
                      <a:r>
                        <a:rPr lang="en-US" sz="1000" b="0" i="0" u="none" strike="noStrike" baseline="0" dirty="0">
                          <a:solidFill>
                            <a:srgbClr val="000000"/>
                          </a:solidFill>
                          <a:latin typeface="Calibri"/>
                        </a:rPr>
                        <a:t>Realist Use/Design/  Troubleshoot</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Month-End</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News Releases </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r>
              <a:tr h="313206">
                <a:tc>
                  <a:txBody>
                    <a:bodyPr/>
                    <a:lstStyle/>
                    <a:p>
                      <a:pPr algn="l" fontAlgn="ctr"/>
                      <a:r>
                        <a:rPr lang="en-US" sz="1000" b="0" i="0" u="none" strike="noStrike" baseline="0" dirty="0">
                          <a:solidFill>
                            <a:srgbClr val="000000"/>
                          </a:solidFill>
                          <a:latin typeface="Calibri"/>
                        </a:rPr>
                        <a:t>MLX Use/Design/  Troubleshoot</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Fixed Assets</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Calendar of Events</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r>
              <a:tr h="313206">
                <a:tc>
                  <a:txBody>
                    <a:bodyPr/>
                    <a:lstStyle/>
                    <a:p>
                      <a:pPr algn="l" fontAlgn="ctr"/>
                      <a:r>
                        <a:rPr lang="en-US" sz="1000" b="0" i="0" u="none" strike="noStrike" baseline="0" dirty="0">
                          <a:solidFill>
                            <a:srgbClr val="000000"/>
                          </a:solidFill>
                          <a:latin typeface="Calibri"/>
                        </a:rPr>
                        <a:t>Compliance Tool (Listing check)</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e-commerce (NAR)</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Target Marketing</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r>
              <a:tr h="156603">
                <a:tc>
                  <a:txBody>
                    <a:bodyPr/>
                    <a:lstStyle/>
                    <a:p>
                      <a:pPr algn="l" fontAlgn="ctr"/>
                      <a:r>
                        <a:rPr lang="en-US" sz="1000" b="0" i="0" u="none" strike="noStrike" baseline="0" dirty="0">
                          <a:solidFill>
                            <a:srgbClr val="000000"/>
                          </a:solidFill>
                          <a:latin typeface="Calibri"/>
                        </a:rPr>
                        <a:t>MLX Security</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voice mail ratios</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Office Visits</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r>
              <a:tr h="156603">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Travel</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r>
              <a:tr h="150731">
                <a:tc>
                  <a:txBody>
                    <a:bodyPr/>
                    <a:lstStyle/>
                    <a:p>
                      <a:pPr algn="l" fontAlgn="ctr"/>
                      <a:r>
                        <a:rPr lang="en-US" sz="1000" b="0" i="0" u="none" strike="noStrike" baseline="0" dirty="0">
                          <a:solidFill>
                            <a:srgbClr val="000000"/>
                          </a:solidFill>
                          <a:latin typeface="Calibri"/>
                        </a:rPr>
                        <a:t> </a:t>
                      </a:r>
                    </a:p>
                  </a:txBody>
                  <a:tcPr marL="6824" marR="6824" marT="6824" marB="0" anchor="ctr">
                    <a:lnL>
                      <a:noFill/>
                    </a:lnL>
                    <a:lnR>
                      <a:noFill/>
                    </a:lnR>
                    <a:lnT>
                      <a:noFill/>
                    </a:lnT>
                    <a:lnB>
                      <a:noFill/>
                    </a:lnB>
                    <a:solidFill>
                      <a:srgbClr val="BFBFBF"/>
                    </a:solidFill>
                  </a:tcPr>
                </a:tc>
                <a:tc>
                  <a:txBody>
                    <a:bodyPr/>
                    <a:lstStyle/>
                    <a:p>
                      <a:pPr algn="l" fontAlgn="ctr"/>
                      <a:r>
                        <a:rPr lang="en-US" sz="1000" b="0" i="0" u="none" strike="noStrike" baseline="0" dirty="0">
                          <a:solidFill>
                            <a:srgbClr val="000000"/>
                          </a:solidFill>
                          <a:latin typeface="Calibri"/>
                        </a:rPr>
                        <a:t> </a:t>
                      </a:r>
                    </a:p>
                  </a:txBody>
                  <a:tcPr marL="6824" marR="6824" marT="6824" marB="0" anchor="ctr">
                    <a:lnL>
                      <a:noFill/>
                    </a:lnL>
                    <a:lnR>
                      <a:noFill/>
                    </a:lnR>
                    <a:lnT>
                      <a:noFill/>
                    </a:lnT>
                    <a:lnB>
                      <a:noFill/>
                    </a:lnB>
                    <a:solidFill>
                      <a:srgbClr val="BFBFBF"/>
                    </a:solidFill>
                  </a:tcPr>
                </a:tc>
                <a:tc>
                  <a:txBody>
                    <a:bodyPr/>
                    <a:lstStyle/>
                    <a:p>
                      <a:pPr algn="l" fontAlgn="ctr"/>
                      <a:r>
                        <a:rPr lang="en-US" sz="1000" b="0" i="0" u="none" strike="noStrike" baseline="0" dirty="0">
                          <a:solidFill>
                            <a:srgbClr val="000000"/>
                          </a:solidFill>
                          <a:latin typeface="Calibri"/>
                        </a:rPr>
                        <a:t> </a:t>
                      </a:r>
                    </a:p>
                  </a:txBody>
                  <a:tcPr marL="6824" marR="6824" marT="6824" marB="0" anchor="ctr">
                    <a:lnL>
                      <a:noFill/>
                    </a:lnL>
                    <a:lnR>
                      <a:noFill/>
                    </a:lnR>
                    <a:lnT>
                      <a:noFill/>
                    </a:lnT>
                    <a:lnB>
                      <a:noFill/>
                    </a:lnB>
                    <a:solidFill>
                      <a:srgbClr val="BFBFBF"/>
                    </a:solidFill>
                  </a:tcPr>
                </a:tc>
                <a:tc>
                  <a:txBody>
                    <a:bodyPr/>
                    <a:lstStyle/>
                    <a:p>
                      <a:pPr algn="l" fontAlgn="ctr"/>
                      <a:r>
                        <a:rPr lang="en-US" sz="1000" b="0" i="0" u="none" strike="noStrike" baseline="0" dirty="0">
                          <a:solidFill>
                            <a:srgbClr val="000000"/>
                          </a:solidFill>
                          <a:latin typeface="Calibri"/>
                        </a:rPr>
                        <a:t> </a:t>
                      </a:r>
                    </a:p>
                  </a:txBody>
                  <a:tcPr marL="6824" marR="6824" marT="6824" marB="0" anchor="ctr">
                    <a:lnL>
                      <a:noFill/>
                    </a:lnL>
                    <a:lnR>
                      <a:noFill/>
                    </a:lnR>
                    <a:lnT>
                      <a:noFill/>
                    </a:lnT>
                    <a:lnB>
                      <a:noFill/>
                    </a:lnB>
                    <a:solidFill>
                      <a:srgbClr val="BFBFBF"/>
                    </a:solidFill>
                  </a:tcPr>
                </a:tc>
                <a:tc>
                  <a:txBody>
                    <a:bodyPr/>
                    <a:lstStyle/>
                    <a:p>
                      <a:pPr algn="l" fontAlgn="ctr"/>
                      <a:r>
                        <a:rPr lang="en-US" sz="1000" b="0" i="0" u="none" strike="noStrike" baseline="0" dirty="0">
                          <a:solidFill>
                            <a:srgbClr val="000000"/>
                          </a:solidFill>
                          <a:latin typeface="Calibri"/>
                        </a:rPr>
                        <a:t> </a:t>
                      </a:r>
                    </a:p>
                  </a:txBody>
                  <a:tcPr marL="6824" marR="6824" marT="6824" marB="0" anchor="ctr">
                    <a:lnL>
                      <a:noFill/>
                    </a:lnL>
                    <a:lnR>
                      <a:noFill/>
                    </a:lnR>
                    <a:lnT>
                      <a:noFill/>
                    </a:lnT>
                    <a:lnB>
                      <a:noFill/>
                    </a:lnB>
                    <a:solidFill>
                      <a:srgbClr val="BFBFBF"/>
                    </a:solidFill>
                  </a:tcPr>
                </a:tc>
                <a:tc>
                  <a:txBody>
                    <a:bodyPr/>
                    <a:lstStyle/>
                    <a:p>
                      <a:pPr algn="l" fontAlgn="ctr"/>
                      <a:r>
                        <a:rPr lang="en-US" sz="1000" b="0" i="0" u="none" strike="noStrike" baseline="0" dirty="0">
                          <a:solidFill>
                            <a:srgbClr val="000000"/>
                          </a:solidFill>
                          <a:latin typeface="Calibri"/>
                        </a:rPr>
                        <a:t> </a:t>
                      </a:r>
                    </a:p>
                  </a:txBody>
                  <a:tcPr marL="6824" marR="6824" marT="6824" marB="0" anchor="ctr">
                    <a:lnL>
                      <a:noFill/>
                    </a:lnL>
                    <a:lnR>
                      <a:noFill/>
                    </a:lnR>
                    <a:lnT>
                      <a:noFill/>
                    </a:lnT>
                    <a:lnB>
                      <a:noFill/>
                    </a:lnB>
                    <a:solidFill>
                      <a:srgbClr val="BFBFBF"/>
                    </a:solidFill>
                  </a:tcPr>
                </a:tc>
              </a:tr>
              <a:tr h="156603">
                <a:tc>
                  <a:txBody>
                    <a:bodyPr/>
                    <a:lstStyle/>
                    <a:p>
                      <a:pPr algn="ctr" fontAlgn="ctr"/>
                      <a:r>
                        <a:rPr lang="en-US" sz="1000" b="1" i="0" u="none" strike="noStrike" baseline="0" dirty="0">
                          <a:solidFill>
                            <a:srgbClr val="000000"/>
                          </a:solidFill>
                          <a:latin typeface="Calibri"/>
                        </a:rPr>
                        <a:t>Education</a:t>
                      </a:r>
                    </a:p>
                  </a:txBody>
                  <a:tcPr marL="6824" marR="6824" marT="6824" marB="0" anchor="ctr">
                    <a:lnL>
                      <a:noFill/>
                    </a:lnL>
                    <a:lnR>
                      <a:noFill/>
                    </a:lnR>
                    <a:lnT>
                      <a:noFill/>
                    </a:lnT>
                    <a:lnB>
                      <a:noFill/>
                    </a:lnB>
                  </a:tcPr>
                </a:tc>
                <a:tc>
                  <a:txBody>
                    <a:bodyPr/>
                    <a:lstStyle/>
                    <a:p>
                      <a:pPr algn="ctr" fontAlgn="ctr"/>
                      <a:r>
                        <a:rPr lang="en-US" sz="1000" b="1" i="0" u="none" strike="noStrike" baseline="0" dirty="0">
                          <a:solidFill>
                            <a:srgbClr val="000000"/>
                          </a:solidFill>
                          <a:latin typeface="Calibri"/>
                        </a:rPr>
                        <a:t>Networking Events</a:t>
                      </a:r>
                    </a:p>
                  </a:txBody>
                  <a:tcPr marL="6824" marR="6824" marT="6824" marB="0" anchor="ctr">
                    <a:lnL>
                      <a:noFill/>
                    </a:lnL>
                    <a:lnR>
                      <a:noFill/>
                    </a:lnR>
                    <a:lnT>
                      <a:noFill/>
                    </a:lnT>
                    <a:lnB>
                      <a:noFill/>
                    </a:lnB>
                  </a:tcPr>
                </a:tc>
                <a:tc>
                  <a:txBody>
                    <a:bodyPr/>
                    <a:lstStyle/>
                    <a:p>
                      <a:pPr algn="ctr" fontAlgn="ctr"/>
                      <a:r>
                        <a:rPr lang="en-US" sz="1000" b="1" i="0" u="none" strike="noStrike" baseline="0" dirty="0">
                          <a:solidFill>
                            <a:srgbClr val="000000"/>
                          </a:solidFill>
                          <a:latin typeface="Calibri"/>
                        </a:rPr>
                        <a:t>IT</a:t>
                      </a:r>
                    </a:p>
                  </a:txBody>
                  <a:tcPr marL="6824" marR="6824" marT="6824" marB="0" anchor="ctr">
                    <a:lnL>
                      <a:noFill/>
                    </a:lnL>
                    <a:lnR>
                      <a:noFill/>
                    </a:lnR>
                    <a:lnT>
                      <a:noFill/>
                    </a:lnT>
                    <a:lnB>
                      <a:noFill/>
                    </a:lnB>
                  </a:tcPr>
                </a:tc>
                <a:tc>
                  <a:txBody>
                    <a:bodyPr/>
                    <a:lstStyle/>
                    <a:p>
                      <a:pPr algn="ctr" fontAlgn="ctr"/>
                      <a:r>
                        <a:rPr lang="en-US" sz="1000" b="1" i="0" u="none" strike="noStrike" baseline="0" dirty="0">
                          <a:solidFill>
                            <a:srgbClr val="000000"/>
                          </a:solidFill>
                          <a:latin typeface="Calibri"/>
                        </a:rPr>
                        <a:t>Community</a:t>
                      </a:r>
                    </a:p>
                  </a:txBody>
                  <a:tcPr marL="6824" marR="6824" marT="6824" marB="0" anchor="ctr">
                    <a:lnL>
                      <a:noFill/>
                    </a:lnL>
                    <a:lnR>
                      <a:noFill/>
                    </a:lnR>
                    <a:lnT>
                      <a:noFill/>
                    </a:lnT>
                    <a:lnB>
                      <a:noFill/>
                    </a:lnB>
                  </a:tcPr>
                </a:tc>
                <a:tc gridSpan="2">
                  <a:txBody>
                    <a:bodyPr/>
                    <a:lstStyle/>
                    <a:p>
                      <a:pPr algn="ctr" fontAlgn="ctr"/>
                      <a:r>
                        <a:rPr lang="en-US" sz="1000" b="1" i="0" u="none" strike="noStrike" baseline="0" dirty="0">
                          <a:solidFill>
                            <a:srgbClr val="000000"/>
                          </a:solidFill>
                          <a:latin typeface="Calibri"/>
                        </a:rPr>
                        <a:t>Public Affairs</a:t>
                      </a:r>
                    </a:p>
                  </a:txBody>
                  <a:tcPr marL="6824" marR="6824" marT="6824" marB="0" anchor="ctr">
                    <a:lnL>
                      <a:noFill/>
                    </a:lnL>
                    <a:lnR>
                      <a:noFill/>
                    </a:lnR>
                    <a:lnT>
                      <a:noFill/>
                    </a:lnT>
                    <a:lnB>
                      <a:noFill/>
                    </a:lnB>
                  </a:tcPr>
                </a:tc>
                <a:tc hMerge="1">
                  <a:txBody>
                    <a:bodyPr/>
                    <a:lstStyle/>
                    <a:p>
                      <a:endParaRPr lang="en-US"/>
                    </a:p>
                  </a:txBody>
                  <a:tcPr/>
                </a:tc>
              </a:tr>
              <a:tr h="156603">
                <a:tc>
                  <a:txBody>
                    <a:bodyPr/>
                    <a:lstStyle/>
                    <a:p>
                      <a:pPr algn="l" fontAlgn="ctr"/>
                      <a:r>
                        <a:rPr lang="en-US" sz="1000" b="0" i="0" u="none" strike="noStrike" baseline="0" dirty="0">
                          <a:solidFill>
                            <a:srgbClr val="000000"/>
                          </a:solidFill>
                          <a:latin typeface="Calibri"/>
                        </a:rPr>
                        <a:t>Salesperson's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Agent's Day</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Network</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Habitat for Humanity</a:t>
                      </a:r>
                    </a:p>
                  </a:txBody>
                  <a:tcPr marL="6824" marR="6824" marT="6824" marB="0" anchor="ctr">
                    <a:lnL>
                      <a:noFill/>
                    </a:lnL>
                    <a:lnR>
                      <a:noFill/>
                    </a:lnR>
                    <a:lnT>
                      <a:noFill/>
                    </a:lnT>
                    <a:lnB>
                      <a:noFill/>
                    </a:lnB>
                  </a:tcPr>
                </a:tc>
                <a:tc gridSpan="2">
                  <a:txBody>
                    <a:bodyPr/>
                    <a:lstStyle/>
                    <a:p>
                      <a:pPr algn="l" fontAlgn="ctr"/>
                      <a:r>
                        <a:rPr lang="en-US" sz="1000" b="0" i="0" u="none" strike="noStrike" baseline="0" dirty="0">
                          <a:solidFill>
                            <a:srgbClr val="000000"/>
                          </a:solidFill>
                          <a:latin typeface="Calibri"/>
                        </a:rPr>
                        <a:t>Network with Public Officials</a:t>
                      </a:r>
                    </a:p>
                  </a:txBody>
                  <a:tcPr marL="6824" marR="6824" marT="6824" marB="0" anchor="ctr">
                    <a:lnL>
                      <a:noFill/>
                    </a:lnL>
                    <a:lnR>
                      <a:noFill/>
                    </a:lnR>
                    <a:lnT>
                      <a:noFill/>
                    </a:lnT>
                    <a:lnB>
                      <a:noFill/>
                    </a:lnB>
                  </a:tcPr>
                </a:tc>
                <a:tc hMerge="1">
                  <a:txBody>
                    <a:bodyPr/>
                    <a:lstStyle/>
                    <a:p>
                      <a:endParaRPr lang="en-US"/>
                    </a:p>
                  </a:txBody>
                  <a:tcPr/>
                </a:tc>
              </a:tr>
              <a:tr h="156603">
                <a:tc>
                  <a:txBody>
                    <a:bodyPr/>
                    <a:lstStyle/>
                    <a:p>
                      <a:pPr algn="l" fontAlgn="ctr"/>
                      <a:r>
                        <a:rPr lang="en-US" sz="1000" b="0" i="0" u="none" strike="noStrike" baseline="0" dirty="0">
                          <a:solidFill>
                            <a:srgbClr val="000000"/>
                          </a:solidFill>
                          <a:latin typeface="Calibri"/>
                        </a:rPr>
                        <a:t>C.E</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Election </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Stations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Connecticut Garden</a:t>
                      </a:r>
                    </a:p>
                  </a:txBody>
                  <a:tcPr marL="6824" marR="6824" marT="6824" marB="0" anchor="ctr">
                    <a:lnL>
                      <a:noFill/>
                    </a:lnL>
                    <a:lnR>
                      <a:noFill/>
                    </a:lnR>
                    <a:lnT>
                      <a:noFill/>
                    </a:lnT>
                    <a:lnB>
                      <a:noFill/>
                    </a:lnB>
                  </a:tcPr>
                </a:tc>
                <a:tc gridSpan="2">
                  <a:txBody>
                    <a:bodyPr/>
                    <a:lstStyle/>
                    <a:p>
                      <a:pPr algn="l" fontAlgn="ctr"/>
                      <a:r>
                        <a:rPr lang="en-US" sz="1000" b="0" i="0" u="none" strike="noStrike" baseline="0" dirty="0">
                          <a:solidFill>
                            <a:srgbClr val="000000"/>
                          </a:solidFill>
                          <a:latin typeface="Calibri"/>
                        </a:rPr>
                        <a:t>Inform Members on Issues political &amp; legislative</a:t>
                      </a:r>
                    </a:p>
                  </a:txBody>
                  <a:tcPr marL="6824" marR="6824" marT="6824" marB="0" anchor="ctr">
                    <a:lnL>
                      <a:noFill/>
                    </a:lnL>
                    <a:lnR>
                      <a:noFill/>
                    </a:lnR>
                    <a:lnT>
                      <a:noFill/>
                    </a:lnT>
                    <a:lnB>
                      <a:noFill/>
                    </a:lnB>
                  </a:tcPr>
                </a:tc>
                <a:tc hMerge="1">
                  <a:txBody>
                    <a:bodyPr/>
                    <a:lstStyle/>
                    <a:p>
                      <a:endParaRPr lang="en-US"/>
                    </a:p>
                  </a:txBody>
                  <a:tcPr/>
                </a:tc>
              </a:tr>
              <a:tr h="156603">
                <a:tc>
                  <a:txBody>
                    <a:bodyPr/>
                    <a:lstStyle/>
                    <a:p>
                      <a:pPr algn="l" fontAlgn="ctr"/>
                      <a:r>
                        <a:rPr lang="en-US" sz="1000" b="0" i="0" u="none" strike="noStrike" baseline="0" dirty="0">
                          <a:solidFill>
                            <a:srgbClr val="000000"/>
                          </a:solidFill>
                          <a:latin typeface="Calibri"/>
                        </a:rPr>
                        <a:t>Orientation</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Regional Meetings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Security</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Citybration</a:t>
                      </a:r>
                    </a:p>
                  </a:txBody>
                  <a:tcPr marL="6824" marR="6824" marT="6824" marB="0" anchor="ctr">
                    <a:lnL>
                      <a:noFill/>
                    </a:lnL>
                    <a:lnR>
                      <a:noFill/>
                    </a:lnR>
                    <a:lnT>
                      <a:noFill/>
                    </a:lnT>
                    <a:lnB>
                      <a:noFill/>
                    </a:lnB>
                  </a:tcPr>
                </a:tc>
                <a:tc gridSpan="2">
                  <a:txBody>
                    <a:bodyPr/>
                    <a:lstStyle/>
                    <a:p>
                      <a:pPr algn="l" fontAlgn="ctr"/>
                      <a:r>
                        <a:rPr lang="en-US" sz="1000" b="0" i="0" u="none" strike="noStrike" baseline="0" dirty="0">
                          <a:solidFill>
                            <a:srgbClr val="000000"/>
                          </a:solidFill>
                          <a:latin typeface="Calibri"/>
                        </a:rPr>
                        <a:t>Resource on Political &amp; Legislative Issues to members</a:t>
                      </a:r>
                    </a:p>
                  </a:txBody>
                  <a:tcPr marL="6824" marR="6824" marT="6824" marB="0" anchor="ctr">
                    <a:lnL>
                      <a:noFill/>
                    </a:lnL>
                    <a:lnR>
                      <a:noFill/>
                    </a:lnR>
                    <a:lnT>
                      <a:noFill/>
                    </a:lnT>
                    <a:lnB>
                      <a:noFill/>
                    </a:lnB>
                  </a:tcPr>
                </a:tc>
                <a:tc hMerge="1">
                  <a:txBody>
                    <a:bodyPr/>
                    <a:lstStyle/>
                    <a:p>
                      <a:endParaRPr lang="en-US"/>
                    </a:p>
                  </a:txBody>
                  <a:tcPr/>
                </a:tc>
              </a:tr>
              <a:tr h="322993">
                <a:tc>
                  <a:txBody>
                    <a:bodyPr/>
                    <a:lstStyle/>
                    <a:p>
                      <a:pPr algn="l" fontAlgn="ctr"/>
                      <a:r>
                        <a:rPr lang="en-US" sz="1000" b="0" i="0" u="none" strike="noStrike" baseline="0" dirty="0">
                          <a:solidFill>
                            <a:srgbClr val="000000"/>
                          </a:solidFill>
                          <a:latin typeface="Calibri"/>
                        </a:rPr>
                        <a:t>LNL</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YPN</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Phones/  Internet</a:t>
                      </a:r>
                    </a:p>
                  </a:txBody>
                  <a:tcPr marL="6824" marR="6824" marT="6824" marB="0" anchor="ctr">
                    <a:lnL>
                      <a:noFill/>
                    </a:lnL>
                    <a:lnR>
                      <a:noFill/>
                    </a:lnR>
                    <a:lnT>
                      <a:noFill/>
                    </a:lnT>
                    <a:lnB>
                      <a:noFill/>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baseline="0" dirty="0" smtClean="0">
                          <a:solidFill>
                            <a:srgbClr val="000000"/>
                          </a:solidFill>
                          <a:latin typeface="Calibri"/>
                        </a:rPr>
                        <a:t>WNY Heroes</a:t>
                      </a:r>
                    </a:p>
                    <a:p>
                      <a:pPr algn="l" fontAlgn="ctr"/>
                      <a:r>
                        <a:rPr lang="en-US" sz="1000" b="0" i="0" u="none" strike="noStrike" baseline="0" dirty="0" smtClean="0">
                          <a:solidFill>
                            <a:srgbClr val="000000"/>
                          </a:solidFill>
                          <a:latin typeface="Calibri"/>
                        </a:rPr>
                        <a:t>Mercy Fight Central &amp; WNY</a:t>
                      </a: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gridSpan="2">
                  <a:txBody>
                    <a:bodyPr/>
                    <a:lstStyle/>
                    <a:p>
                      <a:pPr algn="l" fontAlgn="ctr"/>
                      <a:r>
                        <a:rPr lang="en-US" sz="1000" b="0" i="0" u="none" strike="noStrike" baseline="0" dirty="0">
                          <a:solidFill>
                            <a:srgbClr val="000000"/>
                          </a:solidFill>
                          <a:latin typeface="Calibri"/>
                        </a:rPr>
                        <a:t>Resource on Political &amp; Legislative Issues to elected and appointed officials.</a:t>
                      </a:r>
                    </a:p>
                  </a:txBody>
                  <a:tcPr marL="6824" marR="6824" marT="6824" marB="0" anchor="ctr">
                    <a:lnL>
                      <a:noFill/>
                    </a:lnL>
                    <a:lnR>
                      <a:noFill/>
                    </a:lnR>
                    <a:lnT>
                      <a:noFill/>
                    </a:lnT>
                    <a:lnB>
                      <a:noFill/>
                    </a:lnB>
                  </a:tcPr>
                </a:tc>
                <a:tc hMerge="1">
                  <a:txBody>
                    <a:bodyPr/>
                    <a:lstStyle/>
                    <a:p>
                      <a:endParaRPr lang="en-US"/>
                    </a:p>
                  </a:txBody>
                  <a:tcPr/>
                </a:tc>
              </a:tr>
              <a:tr h="322993">
                <a:tc>
                  <a:txBody>
                    <a:bodyPr/>
                    <a:lstStyle/>
                    <a:p>
                      <a:pPr algn="l" fontAlgn="ctr"/>
                      <a:r>
                        <a:rPr lang="en-US" sz="1000" b="0" i="0" u="none" strike="noStrike" baseline="0" dirty="0">
                          <a:solidFill>
                            <a:srgbClr val="000000"/>
                          </a:solidFill>
                          <a:latin typeface="Calibri"/>
                        </a:rPr>
                        <a:t>Webinars</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Printers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Day of Caring (United Way)</a:t>
                      </a:r>
                    </a:p>
                  </a:txBody>
                  <a:tcPr marL="6824" marR="6824" marT="6824" marB="0" anchor="ctr">
                    <a:lnL>
                      <a:noFill/>
                    </a:lnL>
                    <a:lnR>
                      <a:noFill/>
                    </a:lnR>
                    <a:lnT>
                      <a:noFill/>
                    </a:lnT>
                    <a:lnB>
                      <a:noFill/>
                    </a:lnB>
                  </a:tcPr>
                </a:tc>
                <a:tc gridSpan="2">
                  <a:txBody>
                    <a:bodyPr/>
                    <a:lstStyle/>
                    <a:p>
                      <a:pPr algn="l" fontAlgn="ctr"/>
                      <a:r>
                        <a:rPr lang="en-US" sz="1000" b="0" i="0" u="none" strike="noStrike" baseline="0" dirty="0">
                          <a:solidFill>
                            <a:srgbClr val="000000"/>
                          </a:solidFill>
                          <a:latin typeface="Calibri"/>
                        </a:rPr>
                        <a:t>Receive feedback from Membership regarding </a:t>
                      </a:r>
                      <a:r>
                        <a:rPr lang="en-US" sz="1000" b="0" i="0" u="none" strike="noStrike" baseline="0" dirty="0" smtClean="0">
                          <a:solidFill>
                            <a:srgbClr val="000000"/>
                          </a:solidFill>
                          <a:latin typeface="Calibri"/>
                        </a:rPr>
                        <a:t>political </a:t>
                      </a:r>
                      <a:r>
                        <a:rPr lang="en-US" sz="1000" b="0" i="0" u="none" strike="noStrike" baseline="0" dirty="0">
                          <a:solidFill>
                            <a:srgbClr val="000000"/>
                          </a:solidFill>
                          <a:latin typeface="Calibri"/>
                        </a:rPr>
                        <a:t>&amp; legislative Issues</a:t>
                      </a:r>
                    </a:p>
                  </a:txBody>
                  <a:tcPr marL="6824" marR="6824" marT="6824" marB="0" anchor="ctr">
                    <a:lnL>
                      <a:noFill/>
                    </a:lnL>
                    <a:lnR>
                      <a:noFill/>
                    </a:lnR>
                    <a:lnT>
                      <a:noFill/>
                    </a:lnT>
                    <a:lnB>
                      <a:noFill/>
                    </a:lnB>
                  </a:tcPr>
                </a:tc>
                <a:tc hMerge="1">
                  <a:txBody>
                    <a:bodyPr/>
                    <a:lstStyle/>
                    <a:p>
                      <a:endParaRPr lang="en-US"/>
                    </a:p>
                  </a:txBody>
                  <a:tcPr/>
                </a:tc>
              </a:tr>
              <a:tr h="156603">
                <a:tc>
                  <a:txBody>
                    <a:bodyPr/>
                    <a:lstStyle/>
                    <a:p>
                      <a:pPr algn="l" fontAlgn="ctr"/>
                      <a:r>
                        <a:rPr lang="en-US" sz="1000" b="0" i="0" u="none" strike="noStrike" baseline="0" dirty="0">
                          <a:solidFill>
                            <a:srgbClr val="000000"/>
                          </a:solidFill>
                          <a:latin typeface="Calibri"/>
                        </a:rPr>
                        <a:t>Faculty Review</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BNAR     Website</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Salvation Army</a:t>
                      </a:r>
                    </a:p>
                  </a:txBody>
                  <a:tcPr marL="6824" marR="6824" marT="6824" marB="0" anchor="ctr">
                    <a:lnL>
                      <a:noFill/>
                    </a:lnL>
                    <a:lnR>
                      <a:noFill/>
                    </a:lnR>
                    <a:lnT>
                      <a:noFill/>
                    </a:lnT>
                    <a:lnB>
                      <a:noFill/>
                    </a:lnB>
                  </a:tcPr>
                </a:tc>
                <a:tc gridSpan="2">
                  <a:txBody>
                    <a:bodyPr/>
                    <a:lstStyle/>
                    <a:p>
                      <a:pPr algn="l" fontAlgn="ctr"/>
                      <a:r>
                        <a:rPr lang="en-US" sz="1000" b="0" i="0" u="none" strike="noStrike" baseline="0" dirty="0">
                          <a:solidFill>
                            <a:srgbClr val="000000"/>
                          </a:solidFill>
                          <a:latin typeface="Calibri"/>
                        </a:rPr>
                        <a:t>PRPAC (RPAC</a:t>
                      </a:r>
                      <a:r>
                        <a:rPr lang="en-US" sz="1000" b="0" i="0" u="none" strike="noStrike" baseline="0" dirty="0" smtClean="0">
                          <a:solidFill>
                            <a:srgbClr val="000000"/>
                          </a:solidFill>
                          <a:latin typeface="Calibri"/>
                        </a:rPr>
                        <a:t>)</a:t>
                      </a:r>
                    </a:p>
                    <a:p>
                      <a:pPr algn="l" fontAlgn="ctr"/>
                      <a:r>
                        <a:rPr lang="en-US" sz="1000" b="0" i="0" u="none" strike="noStrike" baseline="0" dirty="0" smtClean="0">
                          <a:solidFill>
                            <a:srgbClr val="000000"/>
                          </a:solidFill>
                          <a:latin typeface="Calibri"/>
                        </a:rPr>
                        <a:t>Independent Expenditure (IE)</a:t>
                      </a: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hMerge="1">
                  <a:txBody>
                    <a:bodyPr/>
                    <a:lstStyle/>
                    <a:p>
                      <a:endParaRPr lang="en-US"/>
                    </a:p>
                  </a:txBody>
                  <a:tcPr/>
                </a:tc>
              </a:tr>
              <a:tr h="156603">
                <a:tc>
                  <a:txBody>
                    <a:bodyPr/>
                    <a:lstStyle/>
                    <a:p>
                      <a:pPr algn="l" fontAlgn="ctr"/>
                      <a:r>
                        <a:rPr lang="en-US" sz="1000" b="0" i="0" u="none" strike="noStrike" baseline="0" dirty="0">
                          <a:solidFill>
                            <a:srgbClr val="000000"/>
                          </a:solidFill>
                          <a:latin typeface="Calibri"/>
                        </a:rPr>
                        <a:t>Designations</a:t>
                      </a: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Surveys</a:t>
                      </a: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St. Lukes Mission of Mercy</a:t>
                      </a:r>
                    </a:p>
                  </a:txBody>
                  <a:tcPr marL="6824" marR="6824" marT="6824" marB="0" anchor="ctr">
                    <a:lnL>
                      <a:noFill/>
                    </a:lnL>
                    <a:lnR>
                      <a:noFill/>
                    </a:lnR>
                    <a:lnT>
                      <a:noFill/>
                    </a:lnT>
                    <a:lnB>
                      <a:noFill/>
                    </a:lnB>
                  </a:tcPr>
                </a:tc>
                <a:tc gridSpan="2">
                  <a:txBody>
                    <a:bodyPr/>
                    <a:lstStyle/>
                    <a:p>
                      <a:pPr algn="ctr"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hMerge="1">
                  <a:txBody>
                    <a:bodyPr/>
                    <a:lstStyle/>
                    <a:p>
                      <a:endParaRPr lang="en-US"/>
                    </a:p>
                  </a:txBody>
                  <a:tcPr/>
                </a:tc>
              </a:tr>
              <a:tr h="156603">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Hardware</a:t>
                      </a:r>
                    </a:p>
                  </a:txBody>
                  <a:tcPr marL="6824" marR="6824" marT="6824" marB="0" anchor="ctr">
                    <a:lnL>
                      <a:noFill/>
                    </a:lnL>
                    <a:lnR>
                      <a:noFill/>
                    </a:lnR>
                    <a:lnT>
                      <a:noFill/>
                    </a:lnT>
                    <a:lnB>
                      <a:noFill/>
                    </a:lnB>
                  </a:tcPr>
                </a:tc>
                <a:tc>
                  <a:txBody>
                    <a:bodyPr/>
                    <a:lstStyle/>
                    <a:p>
                      <a:r>
                        <a:rPr kumimoji="0" lang="en-US" sz="1000" b="0" i="0" u="none" strike="noStrike" kern="1200" baseline="0" dirty="0" smtClean="0">
                          <a:solidFill>
                            <a:srgbClr val="000000"/>
                          </a:solidFill>
                          <a:latin typeface="Calibri"/>
                          <a:ea typeface="+mn-ea"/>
                          <a:cs typeface="+mn-cs"/>
                        </a:rPr>
                        <a:t>Meals on Wheels</a:t>
                      </a:r>
                      <a:endParaRPr kumimoji="0" lang="en-US" sz="1000" b="0" i="0" u="none" strike="noStrike" kern="1200" baseline="0" dirty="0">
                        <a:solidFill>
                          <a:srgbClr val="000000"/>
                        </a:solidFill>
                        <a:latin typeface="Calibri"/>
                        <a:ea typeface="+mn-ea"/>
                        <a:cs typeface="+mn-cs"/>
                      </a:endParaRPr>
                    </a:p>
                  </a:txBody>
                  <a:tcPr marL="6824" marR="6824" marT="6824" marB="0" anchor="ctr">
                    <a:lnL>
                      <a:noFill/>
                    </a:lnL>
                    <a:lnR>
                      <a:noFill/>
                    </a:lnR>
                    <a:lnT>
                      <a:noFill/>
                    </a:lnT>
                    <a:lnB>
                      <a:noFill/>
                    </a:lnB>
                  </a:tcPr>
                </a:tc>
                <a:tc gridSpan="2">
                  <a:txBody>
                    <a:bodyPr/>
                    <a:lstStyle/>
                    <a:p>
                      <a:pPr algn="ctr"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hMerge="1">
                  <a:txBody>
                    <a:bodyPr/>
                    <a:lstStyle/>
                    <a:p>
                      <a:endParaRPr lang="en-US"/>
                    </a:p>
                  </a:txBody>
                  <a:tcPr/>
                </a:tc>
              </a:tr>
              <a:tr h="156603">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a:txBody>
                    <a:bodyPr/>
                    <a:lstStyle/>
                    <a:p>
                      <a:pPr algn="l" fontAlgn="ctr"/>
                      <a:r>
                        <a:rPr lang="en-US" sz="1000" b="0" i="0" u="none" strike="noStrike" baseline="0" dirty="0">
                          <a:solidFill>
                            <a:srgbClr val="000000"/>
                          </a:solidFill>
                          <a:latin typeface="Calibri"/>
                        </a:rPr>
                        <a:t>Software</a:t>
                      </a:r>
                    </a:p>
                  </a:txBody>
                  <a:tcPr marL="6824" marR="6824" marT="6824" marB="0" anchor="ctr">
                    <a:lnL>
                      <a:noFill/>
                    </a:lnL>
                    <a:lnR>
                      <a:noFill/>
                    </a:lnR>
                    <a:lnT>
                      <a:noFill/>
                    </a:lnT>
                    <a:lnB>
                      <a:noFill/>
                    </a:lnB>
                  </a:tcPr>
                </a:tc>
                <a:tc>
                  <a:txBody>
                    <a:bodyPr/>
                    <a:lstStyle/>
                    <a:p>
                      <a:endParaRPr lang="en-US" dirty="0"/>
                    </a:p>
                  </a:txBody>
                  <a:tcPr marL="6824" marR="6824" marT="6824" marB="0" anchor="ctr">
                    <a:lnL>
                      <a:noFill/>
                    </a:lnL>
                    <a:lnR>
                      <a:noFill/>
                    </a:lnR>
                    <a:lnT>
                      <a:noFill/>
                    </a:lnT>
                    <a:lnB>
                      <a:noFill/>
                    </a:lnB>
                  </a:tcPr>
                </a:tc>
                <a:tc gridSpan="2">
                  <a:txBody>
                    <a:bodyPr/>
                    <a:lstStyle/>
                    <a:p>
                      <a:pPr algn="ctr" fontAlgn="ctr"/>
                      <a:endParaRPr lang="en-US" sz="1000" b="0" i="0" u="none" strike="noStrike" baseline="0" dirty="0">
                        <a:solidFill>
                          <a:srgbClr val="000000"/>
                        </a:solidFill>
                        <a:latin typeface="Calibri"/>
                      </a:endParaRPr>
                    </a:p>
                  </a:txBody>
                  <a:tcPr marL="6824" marR="6824" marT="6824" marB="0" anchor="ctr">
                    <a:lnL>
                      <a:noFill/>
                    </a:lnL>
                    <a:lnR>
                      <a:noFill/>
                    </a:lnR>
                    <a:lnT>
                      <a:noFill/>
                    </a:lnT>
                    <a:lnB>
                      <a:noFill/>
                    </a:lnB>
                  </a:tcPr>
                </a:tc>
                <a:tc hMerge="1">
                  <a:txBody>
                    <a:bodyPr/>
                    <a:lstStyle/>
                    <a:p>
                      <a:endParaRPr lang="en-US"/>
                    </a:p>
                  </a:txBody>
                  <a:tcPr/>
                </a:tc>
              </a:tr>
            </a:tbl>
          </a:graphicData>
        </a:graphic>
      </p:graphicFrame>
      <p:sp>
        <p:nvSpPr>
          <p:cNvPr id="10" name="Slide Number Placeholder 9"/>
          <p:cNvSpPr>
            <a:spLocks noGrp="1"/>
          </p:cNvSpPr>
          <p:nvPr>
            <p:ph type="sldNum" sz="quarter" idx="12"/>
          </p:nvPr>
        </p:nvSpPr>
        <p:spPr/>
        <p:txBody>
          <a:bodyPr/>
          <a:lstStyle/>
          <a:p>
            <a:fld id="{62A80E27-4846-4C4A-8707-744F5B20E23E}" type="slidenum">
              <a:rPr lang="en-US" smtClean="0"/>
              <a:pPr/>
              <a:t>15</a:t>
            </a:fld>
            <a:endParaRPr lang="en-US" dirty="0"/>
          </a:p>
        </p:txBody>
      </p:sp>
      <p:sp>
        <p:nvSpPr>
          <p:cNvPr id="11" name="Date Placeholder 10"/>
          <p:cNvSpPr>
            <a:spLocks noGrp="1"/>
          </p:cNvSpPr>
          <p:nvPr>
            <p:ph type="dt" sz="half" idx="10"/>
          </p:nvPr>
        </p:nvSpPr>
        <p:spPr/>
        <p:txBody>
          <a:bodyPr/>
          <a:lstStyle/>
          <a:p>
            <a:r>
              <a:rPr lang="en-US" dirty="0" smtClean="0"/>
              <a:t>Rev. </a:t>
            </a:r>
            <a:fld id="{4AEEC1EB-AAEC-4616-BE0D-B084D8091FAA}" type="datetime1">
              <a:rPr lang="en-US" smtClean="0"/>
              <a:pPr/>
              <a:t>4/5/2016</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endParaRPr lang="en-US" dirty="0" smtClean="0"/>
          </a:p>
          <a:p>
            <a:pPr algn="ctr"/>
            <a:r>
              <a:rPr lang="en-US" dirty="0" smtClean="0"/>
              <a:t>Committees</a:t>
            </a:r>
            <a:endParaRPr lang="en-US" dirty="0"/>
          </a:p>
        </p:txBody>
      </p:sp>
      <p:sp>
        <p:nvSpPr>
          <p:cNvPr id="4" name="Date Placeholder 3"/>
          <p:cNvSpPr>
            <a:spLocks noGrp="1"/>
          </p:cNvSpPr>
          <p:nvPr>
            <p:ph type="dt" sz="half" idx="10"/>
          </p:nvPr>
        </p:nvSpPr>
        <p:spPr/>
        <p:txBody>
          <a:bodyPr/>
          <a:lstStyle/>
          <a:p>
            <a:fld id="{73FFBF88-7004-4AE8-8880-9B7330110EED}" type="datetime1">
              <a:rPr lang="en-US" smtClean="0"/>
              <a:pPr/>
              <a:t>4/5/2016</a:t>
            </a:fld>
            <a:endParaRPr lang="en-US" dirty="0"/>
          </a:p>
        </p:txBody>
      </p:sp>
      <p:sp>
        <p:nvSpPr>
          <p:cNvPr id="5" name="Slide Number Placeholder 4"/>
          <p:cNvSpPr>
            <a:spLocks noGrp="1"/>
          </p:cNvSpPr>
          <p:nvPr>
            <p:ph type="sldNum" sz="quarter" idx="12"/>
          </p:nvPr>
        </p:nvSpPr>
        <p:spPr/>
        <p:txBody>
          <a:bodyPr/>
          <a:lstStyle/>
          <a:p>
            <a:fld id="{62A80E27-4846-4C4A-8707-744F5B20E23E}"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743712"/>
          </a:xfrm>
        </p:spPr>
        <p:txBody>
          <a:bodyPr>
            <a:normAutofit/>
          </a:bodyPr>
          <a:lstStyle/>
          <a:p>
            <a:r>
              <a:rPr lang="en-US" sz="4000" dirty="0" smtClean="0"/>
              <a:t>Committee Structure</a:t>
            </a:r>
            <a:endParaRPr lang="en-US" sz="4000" dirty="0"/>
          </a:p>
        </p:txBody>
      </p:sp>
      <p:sp>
        <p:nvSpPr>
          <p:cNvPr id="5" name="Content Placeholder 2"/>
          <p:cNvSpPr txBox="1">
            <a:spLocks/>
          </p:cNvSpPr>
          <p:nvPr/>
        </p:nvSpPr>
        <p:spPr>
          <a:xfrm>
            <a:off x="533400" y="1447800"/>
            <a:ext cx="8077200" cy="4724400"/>
          </a:xfrm>
          <a:prstGeom prst="rect">
            <a:avLst/>
          </a:prstGeom>
        </p:spPr>
        <p:txBody>
          <a:bodyPr>
            <a:normAutofit/>
          </a:bodyPr>
          <a:lstStyle/>
          <a:p>
            <a:endParaRPr lang="en-US" sz="1200" dirty="0" smtClean="0"/>
          </a:p>
          <a:p>
            <a:endParaRPr lang="en-US" sz="1200" dirty="0" smtClean="0"/>
          </a:p>
          <a:p>
            <a:endParaRPr lang="en-US" sz="1200" dirty="0" smtClean="0"/>
          </a:p>
        </p:txBody>
      </p:sp>
      <p:sp>
        <p:nvSpPr>
          <p:cNvPr id="9" name="Slide Number Placeholder 8"/>
          <p:cNvSpPr>
            <a:spLocks noGrp="1"/>
          </p:cNvSpPr>
          <p:nvPr>
            <p:ph type="sldNum" sz="quarter" idx="12"/>
          </p:nvPr>
        </p:nvSpPr>
        <p:spPr/>
        <p:txBody>
          <a:bodyPr/>
          <a:lstStyle/>
          <a:p>
            <a:fld id="{62A80E27-4846-4C4A-8707-744F5B20E23E}" type="slidenum">
              <a:rPr lang="en-US" smtClean="0"/>
              <a:pPr/>
              <a:t>17</a:t>
            </a:fld>
            <a:endParaRPr lang="en-US" dirty="0"/>
          </a:p>
        </p:txBody>
      </p:sp>
      <p:sp>
        <p:nvSpPr>
          <p:cNvPr id="10" name="Date Placeholder 9"/>
          <p:cNvSpPr>
            <a:spLocks noGrp="1"/>
          </p:cNvSpPr>
          <p:nvPr>
            <p:ph type="dt" sz="half" idx="10"/>
          </p:nvPr>
        </p:nvSpPr>
        <p:spPr/>
        <p:txBody>
          <a:bodyPr/>
          <a:lstStyle/>
          <a:p>
            <a:r>
              <a:rPr lang="en-US" dirty="0" smtClean="0"/>
              <a:t>Rev. </a:t>
            </a:r>
            <a:fld id="{D87AC323-D0DD-49A0-A8AA-BAC19FE9A1E7}" type="datetime1">
              <a:rPr lang="en-US" smtClean="0"/>
              <a:pPr/>
              <a:t>4/5/2016</a:t>
            </a:fld>
            <a:endParaRPr lang="en-US" dirty="0"/>
          </a:p>
        </p:txBody>
      </p:sp>
      <p:sp>
        <p:nvSpPr>
          <p:cNvPr id="6" name="TextBox 5"/>
          <p:cNvSpPr txBox="1"/>
          <p:nvPr/>
        </p:nvSpPr>
        <p:spPr>
          <a:xfrm>
            <a:off x="3352800" y="1828800"/>
            <a:ext cx="2362200" cy="369332"/>
          </a:xfrm>
          <a:prstGeom prst="rect">
            <a:avLst/>
          </a:prstGeom>
          <a:noFill/>
          <a:ln>
            <a:solidFill>
              <a:schemeClr val="tx1"/>
            </a:solidFill>
          </a:ln>
        </p:spPr>
        <p:txBody>
          <a:bodyPr wrap="square" rtlCol="0">
            <a:spAutoFit/>
          </a:bodyPr>
          <a:lstStyle/>
          <a:p>
            <a:pPr algn="ctr"/>
            <a:r>
              <a:rPr lang="en-US" b="1" dirty="0" smtClean="0"/>
              <a:t>Board of  Directors</a:t>
            </a:r>
            <a:endParaRPr lang="en-US" b="1" dirty="0"/>
          </a:p>
        </p:txBody>
      </p:sp>
      <p:sp>
        <p:nvSpPr>
          <p:cNvPr id="8" name="TextBox 7"/>
          <p:cNvSpPr txBox="1"/>
          <p:nvPr/>
        </p:nvSpPr>
        <p:spPr>
          <a:xfrm>
            <a:off x="2590800" y="2514600"/>
            <a:ext cx="3810000" cy="830997"/>
          </a:xfrm>
          <a:prstGeom prst="rect">
            <a:avLst/>
          </a:prstGeom>
          <a:noFill/>
          <a:ln>
            <a:solidFill>
              <a:schemeClr val="tx1"/>
            </a:solidFill>
          </a:ln>
        </p:spPr>
        <p:txBody>
          <a:bodyPr wrap="square" rtlCol="0">
            <a:spAutoFit/>
          </a:bodyPr>
          <a:lstStyle/>
          <a:p>
            <a:pPr algn="ctr"/>
            <a:r>
              <a:rPr lang="en-US" sz="1200" b="1" dirty="0" smtClean="0"/>
              <a:t>Executive</a:t>
            </a:r>
          </a:p>
          <a:p>
            <a:pPr algn="ctr"/>
            <a:r>
              <a:rPr lang="en-US" sz="1200" dirty="0" smtClean="0"/>
              <a:t>President – President-Elect  - Secretary-Treasurer</a:t>
            </a:r>
          </a:p>
          <a:p>
            <a:pPr algn="ctr"/>
            <a:r>
              <a:rPr lang="en-US" sz="1200" dirty="0" smtClean="0"/>
              <a:t>Vice President – Immediate Past President </a:t>
            </a:r>
          </a:p>
          <a:p>
            <a:pPr algn="ctr"/>
            <a:r>
              <a:rPr lang="en-US" sz="1200" dirty="0" smtClean="0"/>
              <a:t>President’s Advisor</a:t>
            </a:r>
            <a:endParaRPr lang="en-US" sz="1200" dirty="0"/>
          </a:p>
        </p:txBody>
      </p:sp>
      <p:sp>
        <p:nvSpPr>
          <p:cNvPr id="12" name="TextBox 11"/>
          <p:cNvSpPr txBox="1"/>
          <p:nvPr/>
        </p:nvSpPr>
        <p:spPr>
          <a:xfrm>
            <a:off x="533400" y="2743200"/>
            <a:ext cx="1295400" cy="461665"/>
          </a:xfrm>
          <a:prstGeom prst="rect">
            <a:avLst/>
          </a:prstGeom>
          <a:noFill/>
          <a:ln>
            <a:solidFill>
              <a:schemeClr val="tx1"/>
            </a:solidFill>
          </a:ln>
        </p:spPr>
        <p:txBody>
          <a:bodyPr wrap="square" rtlCol="0">
            <a:spAutoFit/>
          </a:bodyPr>
          <a:lstStyle/>
          <a:p>
            <a:pPr algn="ctr"/>
            <a:r>
              <a:rPr lang="en-US" sz="1200" b="1" dirty="0" smtClean="0"/>
              <a:t>Investment Task Force</a:t>
            </a:r>
            <a:endParaRPr lang="en-US" sz="1200" dirty="0"/>
          </a:p>
        </p:txBody>
      </p:sp>
      <p:sp>
        <p:nvSpPr>
          <p:cNvPr id="13" name="TextBox 12"/>
          <p:cNvSpPr txBox="1"/>
          <p:nvPr/>
        </p:nvSpPr>
        <p:spPr>
          <a:xfrm>
            <a:off x="7010400" y="2743200"/>
            <a:ext cx="1295400" cy="461665"/>
          </a:xfrm>
          <a:prstGeom prst="rect">
            <a:avLst/>
          </a:prstGeom>
          <a:noFill/>
          <a:ln>
            <a:solidFill>
              <a:schemeClr val="tx1"/>
            </a:solidFill>
          </a:ln>
        </p:spPr>
        <p:txBody>
          <a:bodyPr wrap="square" rtlCol="0">
            <a:spAutoFit/>
          </a:bodyPr>
          <a:lstStyle/>
          <a:p>
            <a:pPr algn="ctr"/>
            <a:r>
              <a:rPr lang="en-US" sz="1200" b="1" dirty="0" smtClean="0"/>
              <a:t>Nominating Task Force</a:t>
            </a:r>
            <a:endParaRPr lang="en-US" sz="1200" dirty="0"/>
          </a:p>
        </p:txBody>
      </p:sp>
      <p:sp>
        <p:nvSpPr>
          <p:cNvPr id="14" name="TextBox 13"/>
          <p:cNvSpPr txBox="1"/>
          <p:nvPr/>
        </p:nvSpPr>
        <p:spPr>
          <a:xfrm>
            <a:off x="304800" y="3810000"/>
            <a:ext cx="1905000" cy="1754326"/>
          </a:xfrm>
          <a:prstGeom prst="rect">
            <a:avLst/>
          </a:prstGeom>
          <a:noFill/>
          <a:ln>
            <a:solidFill>
              <a:schemeClr val="tx1"/>
            </a:solidFill>
          </a:ln>
        </p:spPr>
        <p:txBody>
          <a:bodyPr wrap="square" rtlCol="0">
            <a:spAutoFit/>
          </a:bodyPr>
          <a:lstStyle/>
          <a:p>
            <a:pPr algn="ctr"/>
            <a:r>
              <a:rPr lang="en-US" sz="1200" b="1" dirty="0" smtClean="0"/>
              <a:t>Professional Standards</a:t>
            </a:r>
          </a:p>
          <a:p>
            <a:pPr algn="ctr"/>
            <a:endParaRPr lang="en-US" sz="1200" dirty="0" smtClean="0"/>
          </a:p>
          <a:p>
            <a:r>
              <a:rPr lang="en-US" sz="1200" dirty="0" smtClean="0"/>
              <a:t>  Professional Standards</a:t>
            </a:r>
          </a:p>
          <a:p>
            <a:r>
              <a:rPr lang="en-US" sz="1200" dirty="0" smtClean="0"/>
              <a:t>  Grievance</a:t>
            </a:r>
          </a:p>
          <a:p>
            <a:r>
              <a:rPr lang="en-US" sz="1200" dirty="0" smtClean="0"/>
              <a:t>  Mediation</a:t>
            </a:r>
          </a:p>
          <a:p>
            <a:endParaRPr lang="en-US" sz="1200" dirty="0" smtClean="0"/>
          </a:p>
          <a:p>
            <a:endParaRPr lang="en-US" sz="1200" dirty="0" smtClean="0"/>
          </a:p>
          <a:p>
            <a:endParaRPr lang="en-US" sz="1200" dirty="0" smtClean="0"/>
          </a:p>
          <a:p>
            <a:endParaRPr lang="en-US" sz="1200" dirty="0" smtClean="0"/>
          </a:p>
        </p:txBody>
      </p:sp>
      <p:sp>
        <p:nvSpPr>
          <p:cNvPr id="15" name="TextBox 14"/>
          <p:cNvSpPr txBox="1"/>
          <p:nvPr/>
        </p:nvSpPr>
        <p:spPr>
          <a:xfrm>
            <a:off x="2362200" y="3810000"/>
            <a:ext cx="2133600" cy="1754326"/>
          </a:xfrm>
          <a:prstGeom prst="rect">
            <a:avLst/>
          </a:prstGeom>
          <a:noFill/>
          <a:ln>
            <a:solidFill>
              <a:schemeClr val="tx1"/>
            </a:solidFill>
          </a:ln>
        </p:spPr>
        <p:txBody>
          <a:bodyPr wrap="square" rtlCol="0">
            <a:spAutoFit/>
          </a:bodyPr>
          <a:lstStyle/>
          <a:p>
            <a:pPr algn="ctr"/>
            <a:r>
              <a:rPr lang="en-US" sz="1200" b="1" dirty="0" smtClean="0"/>
              <a:t>Government Affairs</a:t>
            </a:r>
          </a:p>
          <a:p>
            <a:pPr algn="ctr"/>
            <a:endParaRPr lang="en-US" sz="1200" b="1" dirty="0" smtClean="0"/>
          </a:p>
          <a:p>
            <a:r>
              <a:rPr lang="en-US" sz="1200" dirty="0" smtClean="0"/>
              <a:t>      Government Affairs</a:t>
            </a:r>
          </a:p>
          <a:p>
            <a:r>
              <a:rPr lang="en-US" sz="1200" dirty="0" smtClean="0"/>
              <a:t>      RPAC</a:t>
            </a:r>
          </a:p>
          <a:p>
            <a:r>
              <a:rPr lang="en-US" sz="1200" dirty="0" smtClean="0"/>
              <a:t>      Housing Opportunities</a:t>
            </a:r>
          </a:p>
          <a:p>
            <a:endParaRPr lang="en-US" sz="1200" dirty="0" smtClean="0"/>
          </a:p>
          <a:p>
            <a:endParaRPr lang="en-US" sz="1200" dirty="0" smtClean="0"/>
          </a:p>
          <a:p>
            <a:endParaRPr lang="en-US" sz="1200" dirty="0" smtClean="0"/>
          </a:p>
          <a:p>
            <a:endParaRPr lang="en-US" sz="1200" dirty="0" smtClean="0"/>
          </a:p>
        </p:txBody>
      </p:sp>
      <p:sp>
        <p:nvSpPr>
          <p:cNvPr id="16" name="TextBox 15"/>
          <p:cNvSpPr txBox="1"/>
          <p:nvPr/>
        </p:nvSpPr>
        <p:spPr>
          <a:xfrm>
            <a:off x="4572000" y="3810000"/>
            <a:ext cx="2133600" cy="1754326"/>
          </a:xfrm>
          <a:prstGeom prst="rect">
            <a:avLst/>
          </a:prstGeom>
          <a:noFill/>
          <a:ln>
            <a:solidFill>
              <a:schemeClr val="tx1"/>
            </a:solidFill>
          </a:ln>
        </p:spPr>
        <p:txBody>
          <a:bodyPr wrap="square" rtlCol="0">
            <a:spAutoFit/>
          </a:bodyPr>
          <a:lstStyle/>
          <a:p>
            <a:pPr algn="ctr"/>
            <a:r>
              <a:rPr lang="en-US" sz="1200" b="1" dirty="0" smtClean="0"/>
              <a:t>Professional Development</a:t>
            </a:r>
          </a:p>
          <a:p>
            <a:endParaRPr lang="en-US" sz="1200" dirty="0" smtClean="0"/>
          </a:p>
          <a:p>
            <a:r>
              <a:rPr lang="en-US" sz="1200" dirty="0" smtClean="0"/>
              <a:t>   Continuing Education/ </a:t>
            </a:r>
          </a:p>
          <a:p>
            <a:r>
              <a:rPr lang="en-US" sz="1200" dirty="0" smtClean="0"/>
              <a:t>      Faculty Review</a:t>
            </a:r>
          </a:p>
          <a:p>
            <a:r>
              <a:rPr lang="en-US" sz="1200" dirty="0" smtClean="0"/>
              <a:t>   Realtor Issues</a:t>
            </a:r>
          </a:p>
          <a:p>
            <a:r>
              <a:rPr lang="en-US" sz="1200" dirty="0" smtClean="0"/>
              <a:t>   Forms/Contracts</a:t>
            </a:r>
          </a:p>
          <a:p>
            <a:r>
              <a:rPr lang="en-US" sz="1200" dirty="0" smtClean="0"/>
              <a:t>   Technology</a:t>
            </a:r>
          </a:p>
          <a:p>
            <a:endParaRPr lang="en-US" sz="1200" dirty="0" smtClean="0"/>
          </a:p>
          <a:p>
            <a:endParaRPr lang="en-US" sz="1200" dirty="0" smtClean="0"/>
          </a:p>
        </p:txBody>
      </p:sp>
      <p:sp>
        <p:nvSpPr>
          <p:cNvPr id="17" name="TextBox 16"/>
          <p:cNvSpPr txBox="1"/>
          <p:nvPr/>
        </p:nvSpPr>
        <p:spPr>
          <a:xfrm>
            <a:off x="6858000" y="3810000"/>
            <a:ext cx="1752600" cy="1754326"/>
          </a:xfrm>
          <a:prstGeom prst="rect">
            <a:avLst/>
          </a:prstGeom>
          <a:noFill/>
          <a:ln>
            <a:solidFill>
              <a:schemeClr val="tx1"/>
            </a:solidFill>
          </a:ln>
        </p:spPr>
        <p:txBody>
          <a:bodyPr wrap="square" rtlCol="0">
            <a:spAutoFit/>
          </a:bodyPr>
          <a:lstStyle/>
          <a:p>
            <a:pPr algn="ctr"/>
            <a:r>
              <a:rPr lang="en-US" sz="1200" b="1" dirty="0" smtClean="0"/>
              <a:t>Member Relations</a:t>
            </a:r>
          </a:p>
          <a:p>
            <a:endParaRPr lang="en-US" sz="1200" dirty="0" smtClean="0"/>
          </a:p>
          <a:p>
            <a:r>
              <a:rPr lang="en-US" sz="1200" dirty="0" smtClean="0"/>
              <a:t>       Agents’ Day</a:t>
            </a:r>
          </a:p>
          <a:p>
            <a:r>
              <a:rPr lang="en-US" sz="1200" dirty="0" smtClean="0"/>
              <a:t>       Golf Event</a:t>
            </a:r>
          </a:p>
          <a:p>
            <a:r>
              <a:rPr lang="en-US" sz="1200" dirty="0" smtClean="0"/>
              <a:t>       Get </a:t>
            </a:r>
            <a:r>
              <a:rPr lang="en-US" sz="1200" dirty="0" err="1" smtClean="0"/>
              <a:t>Wired’n</a:t>
            </a:r>
            <a:endParaRPr lang="en-US" sz="1200" dirty="0" smtClean="0"/>
          </a:p>
          <a:p>
            <a:r>
              <a:rPr lang="en-US" sz="1200" dirty="0" smtClean="0"/>
              <a:t>       Inaugural</a:t>
            </a:r>
          </a:p>
          <a:p>
            <a:r>
              <a:rPr lang="en-US" sz="1200" dirty="0" smtClean="0"/>
              <a:t>       Member Forum</a:t>
            </a:r>
          </a:p>
          <a:p>
            <a:r>
              <a:rPr lang="en-US" sz="1200" dirty="0" smtClean="0"/>
              <a:t>       Annual Meeting</a:t>
            </a:r>
          </a:p>
          <a:p>
            <a:r>
              <a:rPr lang="en-US" sz="1200" dirty="0" smtClean="0"/>
              <a:t>       YPN  </a:t>
            </a:r>
          </a:p>
        </p:txBody>
      </p:sp>
      <p:cxnSp>
        <p:nvCxnSpPr>
          <p:cNvPr id="23" name="Straight Connector 22"/>
          <p:cNvCxnSpPr/>
          <p:nvPr/>
        </p:nvCxnSpPr>
        <p:spPr>
          <a:xfrm>
            <a:off x="4495800" y="2209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828800" y="3048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400800" y="3048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295400" y="3276600"/>
            <a:ext cx="1295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4" idx="0"/>
          </p:cNvCxnSpPr>
          <p:nvPr/>
        </p:nvCxnSpPr>
        <p:spPr>
          <a:xfrm flipV="1">
            <a:off x="1257300" y="3581400"/>
            <a:ext cx="381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00800" y="3276600"/>
            <a:ext cx="1295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0"/>
          </p:cNvCxnSpPr>
          <p:nvPr/>
        </p:nvCxnSpPr>
        <p:spPr>
          <a:xfrm flipH="1" flipV="1">
            <a:off x="7696200" y="3581400"/>
            <a:ext cx="381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15" idx="0"/>
          </p:cNvCxnSpPr>
          <p:nvPr/>
        </p:nvCxnSpPr>
        <p:spPr>
          <a:xfrm flipH="1">
            <a:off x="3429000" y="3352800"/>
            <a:ext cx="152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16" idx="0"/>
          </p:cNvCxnSpPr>
          <p:nvPr/>
        </p:nvCxnSpPr>
        <p:spPr>
          <a:xfrm>
            <a:off x="5410200" y="3352800"/>
            <a:ext cx="228600" cy="457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Committee Chairs/Co-Chairs/Vice Chairs</a:t>
            </a:r>
            <a:endParaRPr lang="en-US" sz="4000" dirty="0"/>
          </a:p>
        </p:txBody>
      </p:sp>
      <p:sp>
        <p:nvSpPr>
          <p:cNvPr id="3" name="TextBox 2"/>
          <p:cNvSpPr txBox="1"/>
          <p:nvPr/>
        </p:nvSpPr>
        <p:spPr>
          <a:xfrm>
            <a:off x="1371600" y="2438400"/>
            <a:ext cx="7391400" cy="954107"/>
          </a:xfrm>
          <a:prstGeom prst="rect">
            <a:avLst/>
          </a:prstGeom>
          <a:noFill/>
        </p:spPr>
        <p:txBody>
          <a:bodyPr wrap="square" rtlCol="0">
            <a:spAutoFit/>
          </a:bodyPr>
          <a:lstStyle/>
          <a:p>
            <a:pPr>
              <a:buClr>
                <a:srgbClr val="0070C0"/>
              </a:buClr>
              <a:buFont typeface="Wingdings" pitchFamily="2" charset="2"/>
              <a:buChar char="§"/>
            </a:pPr>
            <a:r>
              <a:rPr lang="en-US" sz="2800" dirty="0" smtClean="0"/>
              <a:t> TBA</a:t>
            </a:r>
          </a:p>
          <a:p>
            <a:pPr>
              <a:buClr>
                <a:srgbClr val="0070C0"/>
              </a:buClr>
              <a:buFont typeface="Wingdings" pitchFamily="2" charset="2"/>
              <a:buChar char="§"/>
            </a:pPr>
            <a:r>
              <a:rPr lang="en-US" sz="2800" dirty="0" smtClean="0"/>
              <a:t> Standing Rules Under Construction</a:t>
            </a:r>
            <a:endParaRPr lang="en-US" sz="2800" dirty="0"/>
          </a:p>
        </p:txBody>
      </p:sp>
      <p:sp>
        <p:nvSpPr>
          <p:cNvPr id="7" name="Slide Number Placeholder 6"/>
          <p:cNvSpPr>
            <a:spLocks noGrp="1"/>
          </p:cNvSpPr>
          <p:nvPr>
            <p:ph type="sldNum" sz="quarter" idx="12"/>
          </p:nvPr>
        </p:nvSpPr>
        <p:spPr/>
        <p:txBody>
          <a:bodyPr/>
          <a:lstStyle/>
          <a:p>
            <a:fld id="{62A80E27-4846-4C4A-8707-744F5B20E23E}" type="slidenum">
              <a:rPr lang="en-US" smtClean="0"/>
              <a:pPr/>
              <a:t>18</a:t>
            </a:fld>
            <a:endParaRPr lang="en-US" dirty="0"/>
          </a:p>
        </p:txBody>
      </p:sp>
      <p:sp>
        <p:nvSpPr>
          <p:cNvPr id="8" name="Date Placeholder 7"/>
          <p:cNvSpPr>
            <a:spLocks noGrp="1"/>
          </p:cNvSpPr>
          <p:nvPr>
            <p:ph type="dt" sz="half" idx="10"/>
          </p:nvPr>
        </p:nvSpPr>
        <p:spPr/>
        <p:txBody>
          <a:bodyPr/>
          <a:lstStyle/>
          <a:p>
            <a:r>
              <a:rPr lang="en-US" dirty="0" smtClean="0"/>
              <a:t>Rev. </a:t>
            </a:r>
            <a:fld id="{14350754-228C-4A18-AC02-509280EF7B26}" type="datetime1">
              <a:rPr lang="en-US" smtClean="0"/>
              <a:pPr/>
              <a:t>4/5/2016</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182112"/>
          </a:xfrm>
        </p:spPr>
        <p:txBody>
          <a:bodyPr>
            <a:normAutofit/>
          </a:bodyPr>
          <a:lstStyle/>
          <a:p>
            <a:pPr algn="ct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BNAR and REIS Relationship</a:t>
            </a:r>
            <a:endParaRPr lang="en-US" sz="4000" dirty="0"/>
          </a:p>
        </p:txBody>
      </p:sp>
      <p:sp>
        <p:nvSpPr>
          <p:cNvPr id="6" name="Slide Number Placeholder 5"/>
          <p:cNvSpPr>
            <a:spLocks noGrp="1"/>
          </p:cNvSpPr>
          <p:nvPr>
            <p:ph type="sldNum" sz="quarter" idx="12"/>
          </p:nvPr>
        </p:nvSpPr>
        <p:spPr/>
        <p:txBody>
          <a:bodyPr/>
          <a:lstStyle/>
          <a:p>
            <a:fld id="{62A80E27-4846-4C4A-8707-744F5B20E23E}" type="slidenum">
              <a:rPr lang="en-US" smtClean="0"/>
              <a:pPr/>
              <a:t>19</a:t>
            </a:fld>
            <a:endParaRPr lang="en-US" dirty="0"/>
          </a:p>
        </p:txBody>
      </p:sp>
      <p:sp>
        <p:nvSpPr>
          <p:cNvPr id="7" name="Date Placeholder 6"/>
          <p:cNvSpPr>
            <a:spLocks noGrp="1"/>
          </p:cNvSpPr>
          <p:nvPr>
            <p:ph type="dt" sz="half" idx="10"/>
          </p:nvPr>
        </p:nvSpPr>
        <p:spPr/>
        <p:txBody>
          <a:bodyPr/>
          <a:lstStyle/>
          <a:p>
            <a:r>
              <a:rPr lang="en-US" dirty="0" smtClean="0"/>
              <a:t>Rev. </a:t>
            </a:r>
            <a:fld id="{CC5437D7-6779-4903-8639-F6E51F82E694}" type="datetime1">
              <a:rPr lang="en-US" smtClean="0"/>
              <a:pPr/>
              <a:t>4/5/2016</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609600"/>
          </a:xfrm>
        </p:spPr>
        <p:txBody>
          <a:bodyPr>
            <a:normAutofit fontScale="90000"/>
          </a:bodyPr>
          <a:lstStyle/>
          <a:p>
            <a:r>
              <a:rPr lang="en-US" dirty="0" smtClean="0"/>
              <a:t>Contents</a:t>
            </a:r>
            <a:endParaRPr lang="en-US" dirty="0"/>
          </a:p>
        </p:txBody>
      </p:sp>
      <p:sp>
        <p:nvSpPr>
          <p:cNvPr id="7" name="TextBox 6"/>
          <p:cNvSpPr txBox="1"/>
          <p:nvPr/>
        </p:nvSpPr>
        <p:spPr>
          <a:xfrm>
            <a:off x="457200" y="914400"/>
            <a:ext cx="4343400" cy="5791200"/>
          </a:xfrm>
          <a:prstGeom prst="rect">
            <a:avLst/>
          </a:prstGeom>
          <a:noFill/>
        </p:spPr>
        <p:txBody>
          <a:bodyPr wrap="square" rtlCol="0">
            <a:normAutofit/>
          </a:bodyPr>
          <a:lstStyle/>
          <a:p>
            <a:pPr marL="342900" indent="-342900">
              <a:buNone/>
            </a:pPr>
            <a:r>
              <a:rPr lang="en-US" sz="1600" b="1" dirty="0" smtClean="0">
                <a:solidFill>
                  <a:srgbClr val="002060"/>
                </a:solidFill>
              </a:rPr>
              <a:t>Chief Executive Officer </a:t>
            </a:r>
            <a:r>
              <a:rPr lang="en-US" sz="1300" dirty="0" smtClean="0">
                <a:solidFill>
                  <a:srgbClr val="002060"/>
                </a:solidFill>
              </a:rPr>
              <a:t>	</a:t>
            </a:r>
          </a:p>
          <a:p>
            <a:pPr marL="708660" lvl="1" indent="-342900">
              <a:buNone/>
            </a:pPr>
            <a:r>
              <a:rPr lang="en-US" sz="1400" dirty="0" smtClean="0">
                <a:solidFill>
                  <a:srgbClr val="002060"/>
                </a:solidFill>
              </a:rPr>
              <a:t>Overview</a:t>
            </a:r>
          </a:p>
          <a:p>
            <a:pPr marL="708660" lvl="1" indent="-342900">
              <a:buNone/>
            </a:pPr>
            <a:r>
              <a:rPr lang="en-US" sz="1400" dirty="0" smtClean="0">
                <a:solidFill>
                  <a:srgbClr val="002060"/>
                </a:solidFill>
              </a:rPr>
              <a:t>Director Relationship</a:t>
            </a:r>
          </a:p>
          <a:p>
            <a:pPr marL="708660" lvl="1" indent="-342900">
              <a:buNone/>
            </a:pPr>
            <a:r>
              <a:rPr lang="en-US" sz="1400" dirty="0" smtClean="0">
                <a:solidFill>
                  <a:srgbClr val="002060"/>
                </a:solidFill>
              </a:rPr>
              <a:t>Job Description Responsibilities</a:t>
            </a:r>
          </a:p>
          <a:p>
            <a:pPr marL="708660" lvl="1" indent="-342900">
              <a:buNone/>
            </a:pPr>
            <a:r>
              <a:rPr lang="en-US" sz="1400" dirty="0" smtClean="0">
                <a:solidFill>
                  <a:srgbClr val="002060"/>
                </a:solidFill>
              </a:rPr>
              <a:t>Community Involvement</a:t>
            </a:r>
          </a:p>
          <a:p>
            <a:pPr marL="708660" lvl="1" indent="-342900">
              <a:buNone/>
            </a:pPr>
            <a:r>
              <a:rPr lang="en-US" sz="1400" dirty="0" smtClean="0">
                <a:solidFill>
                  <a:srgbClr val="002060"/>
                </a:solidFill>
              </a:rPr>
              <a:t>Association Management vs. Brokerage</a:t>
            </a:r>
          </a:p>
          <a:p>
            <a:pPr marL="342900" indent="-342900">
              <a:buNone/>
            </a:pPr>
            <a:r>
              <a:rPr lang="en-US" sz="1600" b="1" dirty="0" smtClean="0">
                <a:solidFill>
                  <a:srgbClr val="002060"/>
                </a:solidFill>
              </a:rPr>
              <a:t>BNAR Team</a:t>
            </a:r>
          </a:p>
          <a:p>
            <a:pPr marL="708660" lvl="1" indent="-342900">
              <a:buNone/>
            </a:pPr>
            <a:r>
              <a:rPr lang="en-US" sz="1400" dirty="0" smtClean="0">
                <a:solidFill>
                  <a:srgbClr val="002060"/>
                </a:solidFill>
              </a:rPr>
              <a:t>Board of Directors</a:t>
            </a:r>
            <a:endParaRPr lang="en-US" sz="1400" b="1" dirty="0" smtClean="0">
              <a:solidFill>
                <a:srgbClr val="002060"/>
              </a:solidFill>
            </a:endParaRPr>
          </a:p>
          <a:p>
            <a:pPr marL="708660" lvl="1" indent="-342900">
              <a:buNone/>
            </a:pPr>
            <a:r>
              <a:rPr lang="en-US" sz="1300" dirty="0" smtClean="0">
                <a:solidFill>
                  <a:srgbClr val="002060"/>
                </a:solidFill>
              </a:rPr>
              <a:t>Contact Information</a:t>
            </a:r>
          </a:p>
          <a:p>
            <a:pPr marL="708660" lvl="1" indent="-342900">
              <a:buNone/>
            </a:pPr>
            <a:r>
              <a:rPr lang="en-US" sz="1400" dirty="0" smtClean="0">
                <a:solidFill>
                  <a:srgbClr val="002060"/>
                </a:solidFill>
              </a:rPr>
              <a:t>NYSAR Directors</a:t>
            </a:r>
          </a:p>
          <a:p>
            <a:pPr marL="342900" indent="-342900">
              <a:buNone/>
            </a:pPr>
            <a:r>
              <a:rPr lang="en-US" sz="1600" dirty="0" smtClean="0">
                <a:solidFill>
                  <a:srgbClr val="002060"/>
                </a:solidFill>
              </a:rPr>
              <a:t>	Staff List</a:t>
            </a:r>
          </a:p>
          <a:p>
            <a:pPr marL="342900" indent="-342900">
              <a:buNone/>
            </a:pPr>
            <a:r>
              <a:rPr lang="en-US" sz="1600" dirty="0" smtClean="0">
                <a:solidFill>
                  <a:srgbClr val="002060"/>
                </a:solidFill>
              </a:rPr>
              <a:t>	Staff Responsibilities</a:t>
            </a:r>
          </a:p>
          <a:p>
            <a:pPr marL="342900" indent="-342900">
              <a:buNone/>
            </a:pPr>
            <a:r>
              <a:rPr lang="en-US" sz="1600" b="1" dirty="0" smtClean="0">
                <a:solidFill>
                  <a:srgbClr val="002060"/>
                </a:solidFill>
              </a:rPr>
              <a:t>Committees</a:t>
            </a:r>
          </a:p>
          <a:p>
            <a:pPr marL="708660" lvl="1" indent="-342900">
              <a:buNone/>
            </a:pPr>
            <a:r>
              <a:rPr lang="en-US" sz="1400" dirty="0" smtClean="0">
                <a:solidFill>
                  <a:srgbClr val="002060"/>
                </a:solidFill>
              </a:rPr>
              <a:t>Committee Structure</a:t>
            </a:r>
          </a:p>
          <a:p>
            <a:pPr marL="708660" lvl="1" indent="-342900">
              <a:buNone/>
            </a:pPr>
            <a:r>
              <a:rPr lang="en-US" sz="1400" dirty="0" smtClean="0">
                <a:solidFill>
                  <a:srgbClr val="002060"/>
                </a:solidFill>
              </a:rPr>
              <a:t>Chairs, Co Chairs &amp; Vice Chairs</a:t>
            </a:r>
          </a:p>
          <a:p>
            <a:pPr marL="708660" lvl="1" indent="-342900">
              <a:buNone/>
            </a:pPr>
            <a:r>
              <a:rPr lang="en-US" sz="1400" dirty="0" smtClean="0">
                <a:solidFill>
                  <a:srgbClr val="002060"/>
                </a:solidFill>
              </a:rPr>
              <a:t>Committee Standing Rules</a:t>
            </a:r>
          </a:p>
          <a:p>
            <a:pPr marL="342900" indent="-342900">
              <a:buNone/>
            </a:pPr>
            <a:r>
              <a:rPr lang="en-US" sz="1600" b="1" dirty="0" smtClean="0">
                <a:solidFill>
                  <a:srgbClr val="002060"/>
                </a:solidFill>
              </a:rPr>
              <a:t>BNAR and REIS Relationship</a:t>
            </a:r>
          </a:p>
          <a:p>
            <a:pPr marL="708660" lvl="1" indent="-342900">
              <a:buNone/>
            </a:pPr>
            <a:r>
              <a:rPr lang="en-US" sz="1400" dirty="0" smtClean="0">
                <a:solidFill>
                  <a:srgbClr val="002060"/>
                </a:solidFill>
              </a:rPr>
              <a:t>Management Agreement</a:t>
            </a:r>
          </a:p>
          <a:p>
            <a:pPr marL="342900" indent="-342900">
              <a:buNone/>
            </a:pPr>
            <a:r>
              <a:rPr lang="en-US" sz="1600" b="1" dirty="0" smtClean="0">
                <a:solidFill>
                  <a:srgbClr val="002060"/>
                </a:solidFill>
              </a:rPr>
              <a:t>Understanding BNAR Financials</a:t>
            </a:r>
          </a:p>
          <a:p>
            <a:pPr marL="342900" indent="-342900">
              <a:buNone/>
            </a:pPr>
            <a:r>
              <a:rPr lang="en-US" sz="1600" b="1" dirty="0" smtClean="0">
                <a:solidFill>
                  <a:srgbClr val="002060"/>
                </a:solidFill>
              </a:rPr>
              <a:t>	</a:t>
            </a:r>
            <a:r>
              <a:rPr lang="en-US" sz="1400" dirty="0" smtClean="0">
                <a:solidFill>
                  <a:srgbClr val="002060"/>
                </a:solidFill>
              </a:rPr>
              <a:t>Contracts and Obligations</a:t>
            </a:r>
          </a:p>
          <a:p>
            <a:pPr marL="708660" lvl="1" indent="-342900">
              <a:buNone/>
            </a:pPr>
            <a:r>
              <a:rPr lang="en-US" sz="1400" dirty="0" smtClean="0">
                <a:solidFill>
                  <a:srgbClr val="002060"/>
                </a:solidFill>
              </a:rPr>
              <a:t>Budget Process</a:t>
            </a:r>
          </a:p>
          <a:p>
            <a:pPr marL="708660" lvl="1" indent="-342900">
              <a:buNone/>
            </a:pPr>
            <a:r>
              <a:rPr lang="en-US" sz="1400" dirty="0" smtClean="0">
                <a:solidFill>
                  <a:srgbClr val="002060"/>
                </a:solidFill>
              </a:rPr>
              <a:t>2016 Budget</a:t>
            </a:r>
          </a:p>
          <a:p>
            <a:pPr marL="708660" lvl="1" indent="-342900">
              <a:buNone/>
            </a:pPr>
            <a:r>
              <a:rPr lang="en-US" sz="1400" dirty="0" smtClean="0">
                <a:solidFill>
                  <a:srgbClr val="002060"/>
                </a:solidFill>
              </a:rPr>
              <a:t>2015 P &amp; L</a:t>
            </a:r>
          </a:p>
          <a:p>
            <a:pPr marL="708660" lvl="1" indent="-342900">
              <a:buNone/>
            </a:pPr>
            <a:r>
              <a:rPr lang="en-US" sz="1400" dirty="0" smtClean="0">
                <a:solidFill>
                  <a:srgbClr val="002060"/>
                </a:solidFill>
              </a:rPr>
              <a:t>2015 Balance Sheet</a:t>
            </a:r>
          </a:p>
          <a:p>
            <a:pPr marL="708660" lvl="1" indent="-342900">
              <a:buNone/>
            </a:pPr>
            <a:r>
              <a:rPr lang="en-US" sz="1400" dirty="0" smtClean="0">
                <a:solidFill>
                  <a:srgbClr val="002060"/>
                </a:solidFill>
              </a:rPr>
              <a:t>Annual Review</a:t>
            </a:r>
          </a:p>
        </p:txBody>
      </p:sp>
      <p:sp>
        <p:nvSpPr>
          <p:cNvPr id="8" name="TextBox 7"/>
          <p:cNvSpPr txBox="1"/>
          <p:nvPr/>
        </p:nvSpPr>
        <p:spPr>
          <a:xfrm>
            <a:off x="4419600" y="762000"/>
            <a:ext cx="4724400" cy="6096000"/>
          </a:xfrm>
          <a:prstGeom prst="rect">
            <a:avLst/>
          </a:prstGeom>
          <a:noFill/>
        </p:spPr>
        <p:txBody>
          <a:bodyPr wrap="square" rtlCol="0">
            <a:normAutofit/>
          </a:bodyPr>
          <a:lstStyle/>
          <a:p>
            <a:pPr marL="342900" indent="-342900">
              <a:buNone/>
            </a:pPr>
            <a:r>
              <a:rPr lang="en-US" sz="1600" b="1" dirty="0" smtClean="0">
                <a:solidFill>
                  <a:schemeClr val="accent6">
                    <a:lumMod val="75000"/>
                  </a:schemeClr>
                </a:solidFill>
              </a:rPr>
              <a:t>Director Responsibilities</a:t>
            </a:r>
            <a:endParaRPr lang="en-US" sz="1600" b="1" dirty="0" smtClean="0">
              <a:solidFill>
                <a:srgbClr val="FF0000"/>
              </a:solidFill>
            </a:endParaRPr>
          </a:p>
          <a:p>
            <a:pPr marL="342900" indent="-342900">
              <a:buNone/>
            </a:pPr>
            <a:r>
              <a:rPr lang="en-US" sz="1500" dirty="0" smtClean="0">
                <a:solidFill>
                  <a:schemeClr val="accent6">
                    <a:lumMod val="75000"/>
                  </a:schemeClr>
                </a:solidFill>
              </a:rPr>
              <a:t>	Duties of Directors </a:t>
            </a:r>
          </a:p>
          <a:p>
            <a:pPr marL="708660" lvl="1" indent="-342900">
              <a:buNone/>
            </a:pPr>
            <a:r>
              <a:rPr lang="en-US" sz="1500" dirty="0" smtClean="0">
                <a:solidFill>
                  <a:schemeClr val="accent6">
                    <a:lumMod val="75000"/>
                  </a:schemeClr>
                </a:solidFill>
              </a:rPr>
              <a:t>Right From The Start</a:t>
            </a:r>
          </a:p>
          <a:p>
            <a:pPr marL="708660" lvl="1" indent="-342900">
              <a:buNone/>
            </a:pPr>
            <a:r>
              <a:rPr lang="en-US" sz="1500" dirty="0" smtClean="0">
                <a:solidFill>
                  <a:srgbClr val="002060"/>
                </a:solidFill>
              </a:rPr>
              <a:t>Proprietary Information</a:t>
            </a:r>
          </a:p>
          <a:p>
            <a:pPr marL="708660" lvl="1" indent="-342900">
              <a:buNone/>
            </a:pPr>
            <a:r>
              <a:rPr lang="en-US" sz="1500" dirty="0" smtClean="0">
                <a:solidFill>
                  <a:srgbClr val="002060"/>
                </a:solidFill>
              </a:rPr>
              <a:t>Confidentiality, Solidarity &amp; Conduct</a:t>
            </a:r>
          </a:p>
          <a:p>
            <a:pPr marL="342900" indent="-342900">
              <a:buNone/>
            </a:pPr>
            <a:r>
              <a:rPr lang="en-US" sz="1500" dirty="0" smtClean="0">
                <a:solidFill>
                  <a:srgbClr val="002060"/>
                </a:solidFill>
              </a:rPr>
              <a:t>	Assoc. </a:t>
            </a:r>
            <a:r>
              <a:rPr lang="en-US" sz="1500" dirty="0" err="1" smtClean="0">
                <a:solidFill>
                  <a:srgbClr val="002060"/>
                </a:solidFill>
              </a:rPr>
              <a:t>AntiTrust</a:t>
            </a:r>
            <a:r>
              <a:rPr lang="en-US" sz="1500" dirty="0" smtClean="0">
                <a:solidFill>
                  <a:srgbClr val="002060"/>
                </a:solidFill>
              </a:rPr>
              <a:t> &amp; Compliance Policies</a:t>
            </a:r>
          </a:p>
          <a:p>
            <a:pPr marL="342900" indent="-342900">
              <a:buNone/>
            </a:pPr>
            <a:r>
              <a:rPr lang="en-US" sz="1500" dirty="0" smtClean="0">
                <a:solidFill>
                  <a:srgbClr val="002060"/>
                </a:solidFill>
              </a:rPr>
              <a:t>	Sign In Sheet</a:t>
            </a:r>
          </a:p>
          <a:p>
            <a:pPr marL="342900" indent="-342900">
              <a:buNone/>
            </a:pPr>
            <a:r>
              <a:rPr lang="en-US" sz="1500" dirty="0" smtClean="0">
                <a:solidFill>
                  <a:srgbClr val="002060"/>
                </a:solidFill>
              </a:rPr>
              <a:t>	Roberts Rules of Order</a:t>
            </a:r>
          </a:p>
          <a:p>
            <a:pPr marL="342900" indent="-342900">
              <a:buNone/>
            </a:pPr>
            <a:r>
              <a:rPr lang="en-US" sz="1500" dirty="0" smtClean="0">
                <a:solidFill>
                  <a:srgbClr val="002060"/>
                </a:solidFill>
              </a:rPr>
              <a:t>	Sample Agenda </a:t>
            </a:r>
          </a:p>
          <a:p>
            <a:pPr marL="342900" indent="-342900">
              <a:buNone/>
            </a:pPr>
            <a:r>
              <a:rPr lang="en-US" sz="1500" dirty="0" smtClean="0">
                <a:solidFill>
                  <a:srgbClr val="002060"/>
                </a:solidFill>
              </a:rPr>
              <a:t>	</a:t>
            </a:r>
            <a:r>
              <a:rPr lang="en-US" sz="1500" dirty="0" smtClean="0">
                <a:solidFill>
                  <a:schemeClr val="accent6">
                    <a:lumMod val="75000"/>
                  </a:schemeClr>
                </a:solidFill>
              </a:rPr>
              <a:t>RPAC</a:t>
            </a:r>
          </a:p>
          <a:p>
            <a:pPr marL="342900" indent="-342900">
              <a:buNone/>
            </a:pPr>
            <a:r>
              <a:rPr lang="en-US" sz="1500" b="1" dirty="0" smtClean="0">
                <a:solidFill>
                  <a:srgbClr val="002060"/>
                </a:solidFill>
              </a:rPr>
              <a:t>Governing /Reference Documents</a:t>
            </a:r>
          </a:p>
          <a:p>
            <a:pPr marL="342900" indent="-342900">
              <a:buNone/>
            </a:pPr>
            <a:r>
              <a:rPr lang="en-US" sz="1500" b="1" dirty="0" smtClean="0">
                <a:solidFill>
                  <a:srgbClr val="002060"/>
                </a:solidFill>
              </a:rPr>
              <a:t>	</a:t>
            </a:r>
            <a:r>
              <a:rPr lang="en-US" sz="1400" dirty="0" smtClean="0">
                <a:solidFill>
                  <a:srgbClr val="002060"/>
                </a:solidFill>
              </a:rPr>
              <a:t>Standing Rules</a:t>
            </a:r>
          </a:p>
          <a:p>
            <a:pPr marL="342900" indent="-342900">
              <a:buNone/>
            </a:pPr>
            <a:r>
              <a:rPr lang="en-US" sz="1400" dirty="0" smtClean="0">
                <a:solidFill>
                  <a:srgbClr val="002060"/>
                </a:solidFill>
              </a:rPr>
              <a:t>	Bylaws and Appendices</a:t>
            </a:r>
          </a:p>
          <a:p>
            <a:pPr marL="342900" indent="-342900">
              <a:buNone/>
            </a:pPr>
            <a:r>
              <a:rPr lang="en-US" sz="1400" dirty="0" smtClean="0">
                <a:solidFill>
                  <a:srgbClr val="002060"/>
                </a:solidFill>
              </a:rPr>
              <a:t>	Articles of  Incorporation</a:t>
            </a:r>
          </a:p>
          <a:p>
            <a:pPr marL="342900" indent="-342900">
              <a:buNone/>
            </a:pPr>
            <a:r>
              <a:rPr lang="en-US" sz="1400" dirty="0" smtClean="0">
                <a:solidFill>
                  <a:srgbClr val="002060"/>
                </a:solidFill>
              </a:rPr>
              <a:t>	Strategic Plan</a:t>
            </a:r>
          </a:p>
          <a:p>
            <a:pPr marL="342900" indent="-342900">
              <a:buNone/>
            </a:pPr>
            <a:r>
              <a:rPr lang="en-US" sz="1400" dirty="0" smtClean="0">
                <a:solidFill>
                  <a:srgbClr val="002060"/>
                </a:solidFill>
              </a:rPr>
              <a:t>	Code of Ethics</a:t>
            </a:r>
          </a:p>
          <a:p>
            <a:pPr marL="342900" indent="-342900">
              <a:buNone/>
            </a:pPr>
            <a:r>
              <a:rPr lang="en-US" sz="1600" b="1" dirty="0" smtClean="0">
                <a:solidFill>
                  <a:srgbClr val="002060"/>
                </a:solidFill>
              </a:rPr>
              <a:t>NAR Core Standards</a:t>
            </a:r>
          </a:p>
          <a:p>
            <a:pPr marL="342900" indent="-342900">
              <a:buNone/>
            </a:pPr>
            <a:r>
              <a:rPr lang="en-US" sz="1600" b="1" dirty="0" smtClean="0">
                <a:solidFill>
                  <a:srgbClr val="002060"/>
                </a:solidFill>
              </a:rPr>
              <a:t>Vision and Mission Statements</a:t>
            </a:r>
          </a:p>
          <a:p>
            <a:pPr marL="342900" indent="-342900">
              <a:buNone/>
            </a:pPr>
            <a:r>
              <a:rPr lang="en-US" sz="1600" b="1" dirty="0" smtClean="0">
                <a:solidFill>
                  <a:srgbClr val="002060"/>
                </a:solidFill>
              </a:rPr>
              <a:t>BNAR History</a:t>
            </a:r>
          </a:p>
          <a:p>
            <a:pPr marL="342900" indent="-342900">
              <a:buNone/>
            </a:pPr>
            <a:r>
              <a:rPr lang="en-US" sz="1300" dirty="0" smtClean="0">
                <a:solidFill>
                  <a:srgbClr val="002060"/>
                </a:solidFill>
              </a:rPr>
              <a:t>	The First</a:t>
            </a:r>
            <a:r>
              <a:rPr lang="en-US" sz="1500" dirty="0" smtClean="0">
                <a:solidFill>
                  <a:schemeClr val="accent6">
                    <a:lumMod val="75000"/>
                  </a:schemeClr>
                </a:solidFill>
              </a:rPr>
              <a:t> 111 </a:t>
            </a:r>
            <a:r>
              <a:rPr lang="en-US" sz="1300" dirty="0" smtClean="0">
                <a:solidFill>
                  <a:srgbClr val="002060"/>
                </a:solidFill>
              </a:rPr>
              <a:t>Years</a:t>
            </a:r>
          </a:p>
          <a:p>
            <a:pPr marL="342900" indent="-342900">
              <a:buNone/>
            </a:pPr>
            <a:r>
              <a:rPr lang="en-US" sz="1300" dirty="0" smtClean="0">
                <a:solidFill>
                  <a:srgbClr val="002060"/>
                </a:solidFill>
              </a:rPr>
              <a:t>	BNAR History</a:t>
            </a:r>
          </a:p>
          <a:p>
            <a:pPr marL="342900" indent="-342900">
              <a:buNone/>
            </a:pPr>
            <a:r>
              <a:rPr lang="en-US" sz="1600" b="1" dirty="0" smtClean="0">
                <a:solidFill>
                  <a:srgbClr val="002060"/>
                </a:solidFill>
              </a:rPr>
              <a:t>Conclusion</a:t>
            </a:r>
          </a:p>
          <a:p>
            <a:pPr marL="342900" indent="-342900">
              <a:buNone/>
            </a:pPr>
            <a:r>
              <a:rPr lang="en-US" sz="1600" b="1" dirty="0" smtClean="0">
                <a:solidFill>
                  <a:srgbClr val="002060"/>
                </a:solidFill>
              </a:rPr>
              <a:t>Questions and Answers</a:t>
            </a:r>
          </a:p>
          <a:p>
            <a:pPr marL="342900" indent="-342900">
              <a:buNone/>
            </a:pPr>
            <a:r>
              <a:rPr lang="en-US" sz="1600" dirty="0" smtClean="0">
                <a:solidFill>
                  <a:srgbClr val="002060"/>
                </a:solidFill>
              </a:rPr>
              <a:t>Notes</a:t>
            </a:r>
          </a:p>
          <a:p>
            <a:pPr marL="342900" indent="-342900">
              <a:buNone/>
            </a:pPr>
            <a:r>
              <a:rPr lang="en-US" sz="1600" dirty="0" smtClean="0">
                <a:solidFill>
                  <a:srgbClr val="002060"/>
                </a:solidFill>
              </a:rPr>
              <a:t>Misc</a:t>
            </a:r>
          </a:p>
        </p:txBody>
      </p:sp>
      <p:sp>
        <p:nvSpPr>
          <p:cNvPr id="11" name="Slide Number Placeholder 10"/>
          <p:cNvSpPr>
            <a:spLocks noGrp="1"/>
          </p:cNvSpPr>
          <p:nvPr>
            <p:ph type="sldNum" sz="quarter" idx="12"/>
          </p:nvPr>
        </p:nvSpPr>
        <p:spPr>
          <a:xfrm>
            <a:off x="457200" y="6356350"/>
            <a:ext cx="8305800" cy="365125"/>
          </a:xfrm>
        </p:spPr>
        <p:txBody>
          <a:bodyPr/>
          <a:lstStyle/>
          <a:p>
            <a:fld id="{DBC5D95B-0594-4CCD-8FF6-802E8539FCC4}" type="slidenum">
              <a:rPr lang="en-US" smtClean="0"/>
              <a:pPr/>
              <a:t>2</a:t>
            </a:fld>
            <a:endParaRPr lang="en-US" dirty="0"/>
          </a:p>
        </p:txBody>
      </p:sp>
      <p:sp>
        <p:nvSpPr>
          <p:cNvPr id="12" name="Date Placeholder 11"/>
          <p:cNvSpPr>
            <a:spLocks noGrp="1"/>
          </p:cNvSpPr>
          <p:nvPr>
            <p:ph type="dt" sz="half" idx="10"/>
          </p:nvPr>
        </p:nvSpPr>
        <p:spPr/>
        <p:txBody>
          <a:bodyPr/>
          <a:lstStyle/>
          <a:p>
            <a:r>
              <a:rPr lang="en-US" dirty="0" smtClean="0"/>
              <a:t>Rev. </a:t>
            </a:r>
            <a:fld id="{90040F5A-B80A-4EF8-9AE9-51E11DC2D84D}" type="datetime1">
              <a:rPr lang="en-US" smtClean="0"/>
              <a:pPr/>
              <a:t>4/5/2016</a:t>
            </a:fld>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BNAR and REIS Relationship</a:t>
            </a:r>
            <a:endParaRPr lang="en-US" sz="4000" dirty="0"/>
          </a:p>
        </p:txBody>
      </p:sp>
      <p:sp>
        <p:nvSpPr>
          <p:cNvPr id="3" name="Content Placeholder 2"/>
          <p:cNvSpPr>
            <a:spLocks noGrp="1"/>
          </p:cNvSpPr>
          <p:nvPr>
            <p:ph idx="1"/>
          </p:nvPr>
        </p:nvSpPr>
        <p:spPr/>
        <p:txBody>
          <a:bodyPr>
            <a:normAutofit/>
          </a:bodyPr>
          <a:lstStyle/>
          <a:p>
            <a:r>
              <a:rPr lang="en-US" dirty="0" smtClean="0"/>
              <a:t>Management Agreement  - Nov 1 2015 – Oct 31 2017</a:t>
            </a:r>
            <a:endParaRPr lang="en-US" dirty="0" smtClean="0">
              <a:solidFill>
                <a:srgbClr val="FF0000"/>
              </a:solidFill>
            </a:endParaRPr>
          </a:p>
          <a:p>
            <a:pPr lvl="1"/>
            <a:r>
              <a:rPr lang="en-US" dirty="0" smtClean="0"/>
              <a:t>Trained Staff for day to day operations</a:t>
            </a:r>
          </a:p>
          <a:p>
            <a:pPr lvl="1"/>
            <a:r>
              <a:rPr lang="en-US" dirty="0" smtClean="0"/>
              <a:t>Use of Computers, telephones, faxes, proper equipment </a:t>
            </a:r>
          </a:p>
          <a:p>
            <a:pPr lvl="1"/>
            <a:r>
              <a:rPr lang="en-US" dirty="0" smtClean="0"/>
              <a:t>Newsletters/communications to the members</a:t>
            </a:r>
          </a:p>
          <a:p>
            <a:pPr lvl="1"/>
            <a:r>
              <a:rPr lang="en-US" dirty="0" smtClean="0"/>
              <a:t>Use of facility</a:t>
            </a:r>
          </a:p>
          <a:p>
            <a:pPr lvl="1"/>
            <a:r>
              <a:rPr lang="en-US" dirty="0" smtClean="0"/>
              <a:t>Dedicated services by the CEO and other staff to perform supervisory and administrative functions </a:t>
            </a:r>
          </a:p>
          <a:p>
            <a:pPr lvl="1"/>
            <a:r>
              <a:rPr lang="en-US" dirty="0" smtClean="0"/>
              <a:t>Maintain order within the MLS system</a:t>
            </a:r>
          </a:p>
          <a:p>
            <a:pPr lvl="1"/>
            <a:r>
              <a:rPr lang="en-US" dirty="0" smtClean="0"/>
              <a:t>Current Fee Received = $XXX,XXX/year</a:t>
            </a:r>
          </a:p>
          <a:p>
            <a:pPr lvl="1"/>
            <a:r>
              <a:rPr lang="en-US" dirty="0" smtClean="0"/>
              <a:t>See Staff Responsibilities Tab </a:t>
            </a:r>
          </a:p>
          <a:p>
            <a:pPr lvl="1"/>
            <a:endParaRPr lang="en-US" dirty="0"/>
          </a:p>
        </p:txBody>
      </p:sp>
      <p:sp>
        <p:nvSpPr>
          <p:cNvPr id="8" name="Slide Number Placeholder 7"/>
          <p:cNvSpPr>
            <a:spLocks noGrp="1"/>
          </p:cNvSpPr>
          <p:nvPr>
            <p:ph type="sldNum" sz="quarter" idx="12"/>
          </p:nvPr>
        </p:nvSpPr>
        <p:spPr/>
        <p:txBody>
          <a:bodyPr/>
          <a:lstStyle/>
          <a:p>
            <a:fld id="{62A80E27-4846-4C4A-8707-744F5B20E23E}" type="slidenum">
              <a:rPr lang="en-US" smtClean="0"/>
              <a:pPr/>
              <a:t>20</a:t>
            </a:fld>
            <a:endParaRPr lang="en-US" dirty="0"/>
          </a:p>
        </p:txBody>
      </p:sp>
      <p:sp>
        <p:nvSpPr>
          <p:cNvPr id="9" name="Date Placeholder 8"/>
          <p:cNvSpPr>
            <a:spLocks noGrp="1"/>
          </p:cNvSpPr>
          <p:nvPr>
            <p:ph type="dt" sz="half" idx="10"/>
          </p:nvPr>
        </p:nvSpPr>
        <p:spPr/>
        <p:txBody>
          <a:bodyPr/>
          <a:lstStyle/>
          <a:p>
            <a:r>
              <a:rPr lang="en-US" dirty="0" smtClean="0"/>
              <a:t>Rev. </a:t>
            </a:r>
            <a:fld id="{C3CB1F13-06F7-4283-9707-010368EBF444}" type="datetime1">
              <a:rPr lang="en-US" smtClean="0"/>
              <a:pPr/>
              <a:t>4/5/2016</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105912"/>
          </a:xfrm>
        </p:spPr>
        <p:txBody>
          <a:bodyPr>
            <a:normAutofit/>
          </a:bodyPr>
          <a:lstStyle/>
          <a:p>
            <a:r>
              <a:rPr lang="en-US" sz="4000" dirty="0" smtClean="0"/>
              <a:t>Understanding BNAR Financials </a:t>
            </a:r>
            <a:endParaRPr lang="en-US" sz="4000" dirty="0"/>
          </a:p>
        </p:txBody>
      </p:sp>
      <p:sp>
        <p:nvSpPr>
          <p:cNvPr id="7" name="Slide Number Placeholder 6"/>
          <p:cNvSpPr>
            <a:spLocks noGrp="1"/>
          </p:cNvSpPr>
          <p:nvPr>
            <p:ph type="sldNum" sz="quarter" idx="12"/>
          </p:nvPr>
        </p:nvSpPr>
        <p:spPr/>
        <p:txBody>
          <a:bodyPr/>
          <a:lstStyle/>
          <a:p>
            <a:fld id="{62A80E27-4846-4C4A-8707-744F5B20E23E}" type="slidenum">
              <a:rPr lang="en-US" smtClean="0"/>
              <a:pPr/>
              <a:t>21</a:t>
            </a:fld>
            <a:endParaRPr lang="en-US" dirty="0"/>
          </a:p>
        </p:txBody>
      </p:sp>
      <p:sp>
        <p:nvSpPr>
          <p:cNvPr id="8" name="Date Placeholder 7"/>
          <p:cNvSpPr>
            <a:spLocks noGrp="1"/>
          </p:cNvSpPr>
          <p:nvPr>
            <p:ph type="dt" sz="half" idx="10"/>
          </p:nvPr>
        </p:nvSpPr>
        <p:spPr/>
        <p:txBody>
          <a:bodyPr/>
          <a:lstStyle/>
          <a:p>
            <a:r>
              <a:rPr lang="en-US" dirty="0" smtClean="0"/>
              <a:t>Rev. </a:t>
            </a:r>
            <a:fld id="{5569AF9F-C19B-4707-9C2E-555661A82C7B}" type="datetime1">
              <a:rPr lang="en-US" smtClean="0"/>
              <a:pPr/>
              <a:t>4/5/2016</a:t>
            </a:fld>
            <a:endParaRPr lang="en-US" dirty="0"/>
          </a:p>
        </p:txBody>
      </p:sp>
      <p:sp>
        <p:nvSpPr>
          <p:cNvPr id="5" name="Content Placeholder 2"/>
          <p:cNvSpPr txBox="1">
            <a:spLocks/>
          </p:cNvSpPr>
          <p:nvPr/>
        </p:nvSpPr>
        <p:spPr>
          <a:xfrm>
            <a:off x="457200" y="2209800"/>
            <a:ext cx="8229600" cy="41148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Contracts and Obligations</a:t>
            </a:r>
            <a:endParaRPr lang="en-US" sz="4000" dirty="0"/>
          </a:p>
        </p:txBody>
      </p:sp>
      <p:sp>
        <p:nvSpPr>
          <p:cNvPr id="3" name="Content Placeholder 2"/>
          <p:cNvSpPr>
            <a:spLocks noGrp="1"/>
          </p:cNvSpPr>
          <p:nvPr>
            <p:ph idx="1"/>
          </p:nvPr>
        </p:nvSpPr>
        <p:spPr>
          <a:xfrm>
            <a:off x="457200" y="2209800"/>
            <a:ext cx="8305800" cy="3931920"/>
          </a:xfrm>
        </p:spPr>
        <p:txBody>
          <a:bodyPr>
            <a:normAutofit/>
          </a:bodyPr>
          <a:lstStyle/>
          <a:p>
            <a:pPr>
              <a:buNone/>
            </a:pPr>
            <a:r>
              <a:rPr lang="en-US" sz="1800" b="1" dirty="0" smtClean="0"/>
              <a:t>Vendor                    Term	         Expires             Service                         Monthly</a:t>
            </a:r>
          </a:p>
          <a:p>
            <a:pPr>
              <a:buNone/>
            </a:pPr>
            <a:r>
              <a:rPr lang="en-US" sz="1800" b="1" dirty="0" smtClean="0"/>
              <a:t>Commitment </a:t>
            </a:r>
          </a:p>
          <a:p>
            <a:pPr>
              <a:buNone/>
            </a:pPr>
            <a:r>
              <a:rPr lang="en-US" sz="1800" b="1" dirty="0" smtClean="0"/>
              <a:t>		</a:t>
            </a:r>
            <a:r>
              <a:rPr lang="en-US" sz="2000" dirty="0" smtClean="0"/>
              <a:t> </a:t>
            </a:r>
          </a:p>
          <a:p>
            <a:pPr>
              <a:buNone/>
            </a:pPr>
            <a:r>
              <a:rPr lang="en-US" sz="2000" dirty="0" smtClean="0"/>
              <a:t> </a:t>
            </a:r>
            <a:r>
              <a:rPr lang="en-US" sz="2000" dirty="0" smtClean="0">
                <a:latin typeface="+mj-lt"/>
              </a:rPr>
              <a:t>Vendor A	    5 Years         7/2018           Office Space                $9,840.00 </a:t>
            </a:r>
          </a:p>
          <a:p>
            <a:pPr>
              <a:buNone/>
            </a:pPr>
            <a:r>
              <a:rPr lang="en-US" sz="2000" dirty="0" smtClean="0">
                <a:latin typeface="+mj-lt"/>
              </a:rPr>
              <a:t> Vendor B                  N/A                 N/A       Membership System         $1001.59 </a:t>
            </a:r>
          </a:p>
          <a:p>
            <a:pPr>
              <a:buNone/>
            </a:pPr>
            <a:r>
              <a:rPr lang="en-US" sz="2000" dirty="0" smtClean="0">
                <a:latin typeface="+mj-lt"/>
              </a:rPr>
              <a:t>  Vendor C                 3 Years         3/2017              Copier                        $1,829.98 </a:t>
            </a:r>
          </a:p>
          <a:p>
            <a:pPr>
              <a:buNone/>
            </a:pPr>
            <a:r>
              <a:rPr lang="en-US" sz="2000" dirty="0" smtClean="0">
                <a:latin typeface="+mj-lt"/>
              </a:rPr>
              <a:t>  Vendor D                 N/A                N/A                 Website                      $   150.00 </a:t>
            </a:r>
          </a:p>
          <a:p>
            <a:pPr>
              <a:buNone/>
            </a:pPr>
            <a:r>
              <a:rPr lang="en-US" sz="2000" dirty="0" smtClean="0">
                <a:latin typeface="+mj-lt"/>
              </a:rPr>
              <a:t>  Vendor E	  3 Years         8/2017             Telephone                    $1,080.83</a:t>
            </a:r>
            <a:endParaRPr lang="en-US" sz="2000" dirty="0">
              <a:latin typeface="+mj-lt"/>
            </a:endParaRPr>
          </a:p>
        </p:txBody>
      </p:sp>
      <p:sp>
        <p:nvSpPr>
          <p:cNvPr id="8" name="Slide Number Placeholder 7"/>
          <p:cNvSpPr>
            <a:spLocks noGrp="1"/>
          </p:cNvSpPr>
          <p:nvPr>
            <p:ph type="sldNum" sz="quarter" idx="12"/>
          </p:nvPr>
        </p:nvSpPr>
        <p:spPr/>
        <p:txBody>
          <a:bodyPr/>
          <a:lstStyle/>
          <a:p>
            <a:fld id="{62A80E27-4846-4C4A-8707-744F5B20E23E}" type="slidenum">
              <a:rPr lang="en-US" smtClean="0"/>
              <a:pPr/>
              <a:t>22</a:t>
            </a:fld>
            <a:endParaRPr lang="en-US" dirty="0"/>
          </a:p>
        </p:txBody>
      </p:sp>
      <p:sp>
        <p:nvSpPr>
          <p:cNvPr id="9" name="Date Placeholder 8"/>
          <p:cNvSpPr>
            <a:spLocks noGrp="1"/>
          </p:cNvSpPr>
          <p:nvPr>
            <p:ph type="dt" sz="half" idx="10"/>
          </p:nvPr>
        </p:nvSpPr>
        <p:spPr/>
        <p:txBody>
          <a:bodyPr/>
          <a:lstStyle/>
          <a:p>
            <a:r>
              <a:rPr lang="en-US" dirty="0" smtClean="0"/>
              <a:t>Rev. </a:t>
            </a:r>
            <a:fld id="{CEA83169-F902-43EA-9E34-BE4560053BF1}" type="datetime1">
              <a:rPr lang="en-US" smtClean="0"/>
              <a:pPr/>
              <a:t>4/5/2016</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Budget Process</a:t>
            </a:r>
            <a:endParaRPr lang="en-US" sz="4000" dirty="0"/>
          </a:p>
        </p:txBody>
      </p:sp>
      <p:sp>
        <p:nvSpPr>
          <p:cNvPr id="3" name="Content Placeholder 2"/>
          <p:cNvSpPr>
            <a:spLocks noGrp="1"/>
          </p:cNvSpPr>
          <p:nvPr>
            <p:ph idx="1"/>
          </p:nvPr>
        </p:nvSpPr>
        <p:spPr>
          <a:xfrm>
            <a:off x="457200" y="1935480"/>
            <a:ext cx="7543800" cy="4389120"/>
          </a:xfrm>
        </p:spPr>
        <p:txBody>
          <a:bodyPr>
            <a:normAutofit/>
          </a:bodyPr>
          <a:lstStyle/>
          <a:p>
            <a:r>
              <a:rPr lang="en-US" dirty="0" smtClean="0"/>
              <a:t>CEO/Finance Director review August financial with Accountants</a:t>
            </a:r>
          </a:p>
          <a:p>
            <a:r>
              <a:rPr lang="en-US" dirty="0" smtClean="0"/>
              <a:t>Based on Accountants recommendations and membership numbers build a budget</a:t>
            </a:r>
          </a:p>
          <a:p>
            <a:r>
              <a:rPr lang="en-US" dirty="0" smtClean="0"/>
              <a:t>Present proposed budget to incoming President, make necessary adjustments</a:t>
            </a:r>
          </a:p>
          <a:p>
            <a:r>
              <a:rPr lang="en-US" dirty="0" smtClean="0"/>
              <a:t>Present final budget to Executive</a:t>
            </a:r>
          </a:p>
          <a:p>
            <a:r>
              <a:rPr lang="en-US" dirty="0" smtClean="0"/>
              <a:t>Incoming President presents budget to Directors for approval</a:t>
            </a:r>
          </a:p>
          <a:p>
            <a:endParaRPr lang="en-US" dirty="0"/>
          </a:p>
        </p:txBody>
      </p:sp>
      <p:sp>
        <p:nvSpPr>
          <p:cNvPr id="8" name="Slide Number Placeholder 7"/>
          <p:cNvSpPr>
            <a:spLocks noGrp="1"/>
          </p:cNvSpPr>
          <p:nvPr>
            <p:ph type="sldNum" sz="quarter" idx="12"/>
          </p:nvPr>
        </p:nvSpPr>
        <p:spPr/>
        <p:txBody>
          <a:bodyPr/>
          <a:lstStyle/>
          <a:p>
            <a:fld id="{62A80E27-4846-4C4A-8707-744F5B20E23E}" type="slidenum">
              <a:rPr lang="en-US" smtClean="0"/>
              <a:pPr/>
              <a:t>23</a:t>
            </a:fld>
            <a:endParaRPr lang="en-US" dirty="0"/>
          </a:p>
        </p:txBody>
      </p:sp>
      <p:sp>
        <p:nvSpPr>
          <p:cNvPr id="9" name="Date Placeholder 8"/>
          <p:cNvSpPr>
            <a:spLocks noGrp="1"/>
          </p:cNvSpPr>
          <p:nvPr>
            <p:ph type="dt" sz="half" idx="10"/>
          </p:nvPr>
        </p:nvSpPr>
        <p:spPr/>
        <p:txBody>
          <a:bodyPr/>
          <a:lstStyle/>
          <a:p>
            <a:r>
              <a:rPr lang="en-US" dirty="0" smtClean="0"/>
              <a:t>Rev. </a:t>
            </a:r>
            <a:fld id="{24F984E6-4A54-480D-8E1D-2DE13D46643F}" type="datetime1">
              <a:rPr lang="en-US" smtClean="0"/>
              <a:pPr/>
              <a:t>4/5/2016</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chor="ctr" anchorCtr="0">
            <a:noAutofit/>
          </a:bodyPr>
          <a:lstStyle/>
          <a:p>
            <a:r>
              <a:rPr lang="en-US" sz="4000" dirty="0" smtClean="0"/>
              <a:t>2016 Budget </a:t>
            </a:r>
            <a:endParaRPr lang="en-US" sz="4000" dirty="0"/>
          </a:p>
        </p:txBody>
      </p:sp>
      <p:graphicFrame>
        <p:nvGraphicFramePr>
          <p:cNvPr id="7" name="Content Placeholder 6"/>
          <p:cNvGraphicFramePr>
            <a:graphicFrameLocks noGrp="1"/>
          </p:cNvGraphicFramePr>
          <p:nvPr>
            <p:ph idx="1"/>
          </p:nvPr>
        </p:nvGraphicFramePr>
        <p:xfrm>
          <a:off x="381000" y="1474471"/>
          <a:ext cx="8124825" cy="4316730"/>
        </p:xfrm>
        <a:graphic>
          <a:graphicData uri="http://schemas.openxmlformats.org/drawingml/2006/table">
            <a:tbl>
              <a:tblPr firstRow="1" bandRow="1">
                <a:tableStyleId>{5C22544A-7EE6-4342-B048-85BDC9FD1C3A}</a:tableStyleId>
              </a:tblPr>
              <a:tblGrid>
                <a:gridCol w="47625"/>
                <a:gridCol w="104775"/>
                <a:gridCol w="1800225"/>
                <a:gridCol w="1028700"/>
                <a:gridCol w="1028700"/>
                <a:gridCol w="1028700"/>
                <a:gridCol w="1028700"/>
                <a:gridCol w="1028700"/>
                <a:gridCol w="1028700"/>
              </a:tblGrid>
              <a:tr h="423536">
                <a:tc>
                  <a:txBody>
                    <a:bodyPr/>
                    <a:lstStyle/>
                    <a:p>
                      <a:pPr algn="ctr" fontAlgn="b"/>
                      <a:endParaRPr lang="en-US" sz="800" b="1" i="0" u="none" strike="noStrike" dirty="0">
                        <a:solidFill>
                          <a:srgbClr val="000000"/>
                        </a:solidFill>
                        <a:latin typeface="Arial"/>
                      </a:endParaRPr>
                    </a:p>
                  </a:txBody>
                  <a:tcPr marL="9525" marR="9525" marT="9525" marB="0" anchor="b"/>
                </a:tc>
                <a:tc gridSpan="2">
                  <a:txBody>
                    <a:bodyPr/>
                    <a:lstStyle/>
                    <a:p>
                      <a:pPr algn="ctr" fontAlgn="b"/>
                      <a:endParaRPr lang="en-US" sz="800" b="1" i="0" u="none" strike="noStrike" dirty="0">
                        <a:solidFill>
                          <a:srgbClr val="000000"/>
                        </a:solidFill>
                        <a:latin typeface="Arial"/>
                      </a:endParaRPr>
                    </a:p>
                  </a:txBody>
                  <a:tcPr marL="9525" marR="9525" marT="9525" marB="0" anchor="b"/>
                </a:tc>
                <a:tc hMerge="1">
                  <a:txBody>
                    <a:bodyPr/>
                    <a:lstStyle/>
                    <a:p>
                      <a:endParaRPr lang="en-US"/>
                    </a:p>
                  </a:txBody>
                  <a:tcPr/>
                </a:tc>
                <a:tc>
                  <a:txBody>
                    <a:bodyPr/>
                    <a:lstStyle/>
                    <a:p>
                      <a:pPr algn="ctr" fontAlgn="b"/>
                      <a:r>
                        <a:rPr lang="en-US" sz="800" b="1" i="0" u="none" strike="noStrike">
                          <a:solidFill>
                            <a:srgbClr val="000000"/>
                          </a:solidFill>
                          <a:latin typeface="Arial"/>
                        </a:rPr>
                        <a:t>Jan - Dec 14</a:t>
                      </a:r>
                    </a:p>
                  </a:txBody>
                  <a:tcPr marL="9525" marR="9525" marT="9525" marB="0" anchor="b"/>
                </a:tc>
                <a:tc>
                  <a:txBody>
                    <a:bodyPr/>
                    <a:lstStyle/>
                    <a:p>
                      <a:pPr algn="ctr" fontAlgn="b"/>
                      <a:r>
                        <a:rPr lang="en-US" sz="800" b="1" i="0" u="none" strike="noStrike">
                          <a:solidFill>
                            <a:srgbClr val="000000"/>
                          </a:solidFill>
                          <a:latin typeface="Arial"/>
                        </a:rPr>
                        <a:t>Jan - Aug 15</a:t>
                      </a:r>
                    </a:p>
                  </a:txBody>
                  <a:tcPr marL="9525" marR="9525" marT="9525" marB="0" anchor="b"/>
                </a:tc>
                <a:tc>
                  <a:txBody>
                    <a:bodyPr/>
                    <a:lstStyle/>
                    <a:p>
                      <a:pPr algn="ctr" fontAlgn="b"/>
                      <a:r>
                        <a:rPr lang="en-US" sz="800" b="1" i="0" u="none" strike="noStrike">
                          <a:solidFill>
                            <a:srgbClr val="000000"/>
                          </a:solidFill>
                          <a:latin typeface="Arial"/>
                        </a:rPr>
                        <a:t>2015 Budget</a:t>
                      </a:r>
                    </a:p>
                  </a:txBody>
                  <a:tcPr marL="9525" marR="9525" marT="9525" marB="0" anchor="b"/>
                </a:tc>
                <a:tc>
                  <a:txBody>
                    <a:bodyPr/>
                    <a:lstStyle/>
                    <a:p>
                      <a:pPr algn="ctr" fontAlgn="b"/>
                      <a:r>
                        <a:rPr lang="en-US" sz="800" b="1" i="0" u="none" strike="noStrike">
                          <a:solidFill>
                            <a:srgbClr val="000000"/>
                          </a:solidFill>
                          <a:latin typeface="Arial"/>
                        </a:rPr>
                        <a:t>2016 Budget</a:t>
                      </a:r>
                    </a:p>
                  </a:txBody>
                  <a:tcPr marL="9525" marR="9525" marT="9525" marB="0" anchor="b"/>
                </a:tc>
                <a:tc>
                  <a:txBody>
                    <a:bodyPr/>
                    <a:lstStyle/>
                    <a:p>
                      <a:pPr algn="ctr" fontAlgn="b"/>
                      <a:r>
                        <a:rPr lang="en-US" sz="1100" b="0" i="0" u="none" strike="noStrike">
                          <a:solidFill>
                            <a:srgbClr val="000000"/>
                          </a:solidFill>
                          <a:latin typeface="Calibri"/>
                        </a:rPr>
                        <a:t>+ / -</a:t>
                      </a:r>
                    </a:p>
                  </a:txBody>
                  <a:tcPr marL="9525" marR="9525" marT="9525" marB="0" anchor="b"/>
                </a:tc>
                <a:tc>
                  <a:txBody>
                    <a:bodyPr/>
                    <a:lstStyle/>
                    <a:p>
                      <a:pPr algn="ctr" fontAlgn="b"/>
                      <a:r>
                        <a:rPr lang="en-US" sz="800" b="0" i="0" u="none" strike="noStrike">
                          <a:solidFill>
                            <a:srgbClr val="000000"/>
                          </a:solidFill>
                          <a:latin typeface="Arial"/>
                        </a:rPr>
                        <a:t>% of Total Budget</a:t>
                      </a:r>
                    </a:p>
                  </a:txBody>
                  <a:tcPr marL="9525" marR="9525" marT="9525" marB="0" anchor="b"/>
                </a:tc>
              </a:tr>
              <a:tr h="186064">
                <a:tc gridSpan="3">
                  <a:txBody>
                    <a:bodyPr/>
                    <a:lstStyle/>
                    <a:p>
                      <a:pPr algn="l" fontAlgn="b"/>
                      <a:r>
                        <a:rPr lang="en-US" sz="800" b="1" i="0" u="none" strike="noStrike" dirty="0" smtClean="0">
                          <a:solidFill>
                            <a:srgbClr val="000000"/>
                          </a:solidFill>
                          <a:latin typeface="Arial"/>
                        </a:rPr>
                        <a:t>Ordinary</a:t>
                      </a:r>
                      <a:r>
                        <a:rPr lang="en-US" sz="800" b="1" i="0" u="none" strike="noStrike" baseline="0" dirty="0" smtClean="0">
                          <a:solidFill>
                            <a:srgbClr val="000000"/>
                          </a:solidFill>
                          <a:latin typeface="Arial"/>
                        </a:rPr>
                        <a:t> Income Expense</a:t>
                      </a:r>
                      <a:endParaRPr lang="en-US" sz="800" b="1" i="0" u="none" strike="noStrike" dirty="0">
                        <a:solidFill>
                          <a:srgbClr val="000000"/>
                        </a:solidFill>
                        <a:latin typeface="Arial"/>
                      </a:endParaRPr>
                    </a:p>
                  </a:txBody>
                  <a:tcPr marL="9525" marR="9525" marT="9525" marB="0" anchor="b"/>
                </a:tc>
                <a:tc hMerge="1">
                  <a:txBody>
                    <a:bodyPr/>
                    <a:lstStyle/>
                    <a:p>
                      <a:pPr algn="l" fontAlgn="b"/>
                      <a:endParaRPr lang="en-US" sz="800" b="1" i="0" u="none" strike="noStrike" dirty="0">
                        <a:solidFill>
                          <a:srgbClr val="000000"/>
                        </a:solidFill>
                        <a:latin typeface="Arial"/>
                      </a:endParaRPr>
                    </a:p>
                  </a:txBody>
                  <a:tcPr marL="9525" marR="9525" marT="9525" marB="0" anchor="b"/>
                </a:tc>
                <a:tc hMerge="1">
                  <a:txBody>
                    <a:bodyPr/>
                    <a:lstStyle/>
                    <a:p>
                      <a:endParaRPr lang="en-US"/>
                    </a:p>
                  </a:txBody>
                  <a:tcPr/>
                </a:tc>
                <a:tc>
                  <a:txBody>
                    <a:bodyPr/>
                    <a:lstStyle/>
                    <a:p>
                      <a:pPr algn="l" fontAlgn="b"/>
                      <a:endParaRPr lang="en-US" sz="800" b="0" i="0" u="none" strike="noStrike">
                        <a:solidFill>
                          <a:srgbClr val="000000"/>
                        </a:solidFill>
                        <a:latin typeface="Arial"/>
                      </a:endParaRPr>
                    </a:p>
                  </a:txBody>
                  <a:tcPr marL="9525" marR="9525" marT="9525" marB="0" anchor="b"/>
                </a:tc>
                <a:tc>
                  <a:txBody>
                    <a:bodyPr/>
                    <a:lstStyle/>
                    <a:p>
                      <a:pPr algn="l" fontAlgn="b"/>
                      <a:endParaRPr lang="en-US" sz="800" b="0" i="0" u="none" strike="noStrike">
                        <a:solidFill>
                          <a:srgbClr val="000000"/>
                        </a:solidFill>
                        <a:latin typeface="Arial"/>
                      </a:endParaRPr>
                    </a:p>
                  </a:txBody>
                  <a:tcPr marL="9525" marR="9525" marT="9525" marB="0" anchor="b"/>
                </a:tc>
                <a:tc>
                  <a:txBody>
                    <a:bodyPr/>
                    <a:lstStyle/>
                    <a:p>
                      <a:pPr algn="l" fontAlgn="b"/>
                      <a:endParaRPr lang="en-US" sz="800" b="0" i="0" u="none" strike="noStrike">
                        <a:solidFill>
                          <a:srgbClr val="000000"/>
                        </a:solidFill>
                        <a:latin typeface="Arial"/>
                      </a:endParaRPr>
                    </a:p>
                  </a:txBody>
                  <a:tcPr marL="9525" marR="9525" marT="9525" marB="0" anchor="b"/>
                </a:tc>
                <a:tc>
                  <a:txBody>
                    <a:bodyPr/>
                    <a:lstStyle/>
                    <a:p>
                      <a:pPr algn="l" fontAlgn="b"/>
                      <a:endParaRPr lang="en-US" sz="800" b="0" i="0" u="none" strike="noStrike">
                        <a:solidFill>
                          <a:srgbClr val="000000"/>
                        </a:solidFill>
                        <a:latin typeface="Arial"/>
                      </a:endParaRPr>
                    </a:p>
                  </a:txBody>
                  <a:tcPr marL="9525" marR="9525" marT="9525" marB="0" anchor="b"/>
                </a:tc>
                <a:tc>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l" fontAlgn="b"/>
                      <a:endParaRPr lang="en-US" sz="1100" b="0" i="0" u="none" strike="noStrike" dirty="0">
                        <a:solidFill>
                          <a:srgbClr val="000000"/>
                        </a:solidFill>
                        <a:latin typeface="Calibri"/>
                      </a:endParaRPr>
                    </a:p>
                  </a:txBody>
                  <a:tcPr marL="9525" marR="9525" marT="9525" marB="0" anchor="b"/>
                </a:tc>
              </a:tr>
              <a:tr h="152400">
                <a:tc gridSpan="3">
                  <a:txBody>
                    <a:bodyPr/>
                    <a:lstStyle/>
                    <a:p>
                      <a:pPr algn="l" fontAlgn="b"/>
                      <a:r>
                        <a:rPr lang="en-US" sz="800" b="1" i="0" u="none" strike="noStrike" dirty="0" smtClean="0">
                          <a:solidFill>
                            <a:srgbClr val="000000"/>
                          </a:solidFill>
                          <a:latin typeface="Arial"/>
                        </a:rPr>
                        <a:t>  Income</a:t>
                      </a:r>
                      <a:endParaRPr lang="en-US" sz="800" b="1" i="0" u="none" strike="noStrike" dirty="0">
                        <a:solidFill>
                          <a:srgbClr val="000000"/>
                        </a:solidFill>
                        <a:latin typeface="Arial"/>
                      </a:endParaRPr>
                    </a:p>
                  </a:txBody>
                  <a:tcPr marL="9525" marR="9525" marT="9525" marB="0" anchor="b"/>
                </a:tc>
                <a:tc hMerge="1">
                  <a:txBody>
                    <a:bodyPr/>
                    <a:lstStyle/>
                    <a:p>
                      <a:pPr algn="l" fontAlgn="b"/>
                      <a:endParaRPr lang="en-US" sz="800" b="1" i="0" u="none" strike="noStrike" dirty="0">
                        <a:solidFill>
                          <a:srgbClr val="000000"/>
                        </a:solidFill>
                        <a:latin typeface="Arial"/>
                      </a:endParaRPr>
                    </a:p>
                  </a:txBody>
                  <a:tcPr marL="9525" marR="9525" marT="9525" marB="0" anchor="b"/>
                </a:tc>
                <a:tc hMerge="1">
                  <a:txBody>
                    <a:bodyPr/>
                    <a:lstStyle/>
                    <a:p>
                      <a:endParaRPr lang="en-US"/>
                    </a:p>
                  </a:txBody>
                  <a:tcPr/>
                </a:tc>
                <a:tc>
                  <a:txBody>
                    <a:bodyPr/>
                    <a:lstStyle/>
                    <a:p>
                      <a:pPr algn="l" fontAlgn="b"/>
                      <a:endParaRPr lang="en-US" sz="800" b="0" i="0" u="none" strike="noStrike">
                        <a:solidFill>
                          <a:srgbClr val="000000"/>
                        </a:solidFill>
                        <a:latin typeface="Arial"/>
                      </a:endParaRPr>
                    </a:p>
                  </a:txBody>
                  <a:tcPr marL="9525" marR="9525" marT="9525" marB="0" anchor="b"/>
                </a:tc>
                <a:tc>
                  <a:txBody>
                    <a:bodyPr/>
                    <a:lstStyle/>
                    <a:p>
                      <a:pPr algn="l" fontAlgn="b"/>
                      <a:endParaRPr lang="en-US" sz="800" b="0" i="0" u="none" strike="noStrike">
                        <a:solidFill>
                          <a:srgbClr val="000000"/>
                        </a:solidFill>
                        <a:latin typeface="Arial"/>
                      </a:endParaRPr>
                    </a:p>
                  </a:txBody>
                  <a:tcPr marL="9525" marR="9525" marT="9525" marB="0" anchor="b"/>
                </a:tc>
                <a:tc>
                  <a:txBody>
                    <a:bodyPr/>
                    <a:lstStyle/>
                    <a:p>
                      <a:pPr algn="l" fontAlgn="b"/>
                      <a:endParaRPr lang="en-US" sz="800" b="0" i="0" u="none" strike="noStrike">
                        <a:solidFill>
                          <a:srgbClr val="000000"/>
                        </a:solidFill>
                        <a:latin typeface="Arial"/>
                      </a:endParaRPr>
                    </a:p>
                  </a:txBody>
                  <a:tcPr marL="9525" marR="9525" marT="9525" marB="0" anchor="b"/>
                </a:tc>
                <a:tc>
                  <a:txBody>
                    <a:bodyPr/>
                    <a:lstStyle/>
                    <a:p>
                      <a:pPr algn="l" fontAlgn="b"/>
                      <a:endParaRPr lang="en-US" sz="800" b="0" i="0" u="none" strike="noStrike">
                        <a:solidFill>
                          <a:srgbClr val="000000"/>
                        </a:solidFill>
                        <a:latin typeface="Arial"/>
                      </a:endParaRPr>
                    </a:p>
                  </a:txBody>
                  <a:tcPr marL="9525" marR="9525" marT="9525" marB="0" anchor="b"/>
                </a:tc>
                <a:tc>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l" fontAlgn="b"/>
                      <a:endParaRPr lang="en-US" sz="1100" b="0" i="0" u="none" strike="noStrike" dirty="0">
                        <a:solidFill>
                          <a:srgbClr val="000000"/>
                        </a:solidFill>
                        <a:latin typeface="Calibri"/>
                      </a:endParaRPr>
                    </a:p>
                  </a:txBody>
                  <a:tcPr marL="9525" marR="9525" marT="9525" marB="0" anchor="b"/>
                </a:tc>
              </a:tr>
              <a:tr h="127635">
                <a:tc gridSpan="2">
                  <a:txBody>
                    <a:bodyPr/>
                    <a:lstStyle/>
                    <a:p>
                      <a:pPr algn="l" fontAlgn="b"/>
                      <a:endParaRPr lang="en-US" sz="800" b="1" i="0" u="none" strike="noStrike">
                        <a:solidFill>
                          <a:srgbClr val="000000"/>
                        </a:solidFill>
                        <a:latin typeface="Arial"/>
                      </a:endParaRPr>
                    </a:p>
                  </a:txBody>
                  <a:tcPr marL="9525" marR="9525" marT="9525" marB="0" anchor="b"/>
                </a:tc>
                <a:tc hMerge="1">
                  <a:txBody>
                    <a:bodyPr/>
                    <a:lstStyle/>
                    <a:p>
                      <a:pPr algn="l" fontAlgn="b"/>
                      <a:endParaRPr lang="en-US" sz="800" b="1" i="0" u="none" strike="noStrike">
                        <a:solidFill>
                          <a:srgbClr val="000000"/>
                        </a:solidFill>
                        <a:latin typeface="Arial"/>
                      </a:endParaRPr>
                    </a:p>
                  </a:txBody>
                  <a:tcPr marL="9525" marR="9525" marT="9525" marB="0" anchor="b"/>
                </a:tc>
                <a:tc>
                  <a:txBody>
                    <a:bodyPr/>
                    <a:lstStyle/>
                    <a:p>
                      <a:pPr algn="l" fontAlgn="b"/>
                      <a:r>
                        <a:rPr lang="en-US" sz="800" b="1" i="0" u="none" strike="noStrike" dirty="0">
                          <a:solidFill>
                            <a:srgbClr val="000000"/>
                          </a:solidFill>
                          <a:latin typeface="Arial"/>
                        </a:rPr>
                        <a:t>410100 · Local Dues</a:t>
                      </a: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6%</a:t>
                      </a:r>
                    </a:p>
                  </a:txBody>
                  <a:tcPr marL="9525" marR="9525" marT="9525" marB="0" anchor="b"/>
                </a:tc>
                <a:tc>
                  <a:txBody>
                    <a:bodyPr/>
                    <a:lstStyle/>
                    <a:p>
                      <a:pPr algn="r" fontAlgn="b"/>
                      <a:r>
                        <a:rPr lang="en-US" sz="1100" b="0" i="0" u="none" strike="noStrike" dirty="0">
                          <a:solidFill>
                            <a:srgbClr val="000000"/>
                          </a:solidFill>
                          <a:latin typeface="Calibri"/>
                        </a:rPr>
                        <a:t>57%</a:t>
                      </a:r>
                    </a:p>
                  </a:txBody>
                  <a:tcPr marL="9525" marR="9525" marT="9525" marB="0" anchor="b"/>
                </a:tc>
              </a:tr>
              <a:tr h="102870">
                <a:tc gridSpan="2">
                  <a:txBody>
                    <a:bodyPr/>
                    <a:lstStyle/>
                    <a:p>
                      <a:pPr algn="l" fontAlgn="b"/>
                      <a:endParaRPr lang="en-US" sz="800" b="1" i="0" u="none" strike="noStrike">
                        <a:solidFill>
                          <a:srgbClr val="000000"/>
                        </a:solidFill>
                        <a:latin typeface="Arial"/>
                      </a:endParaRPr>
                    </a:p>
                  </a:txBody>
                  <a:tcPr marL="9525" marR="9525" marT="9525" marB="0" anchor="b"/>
                </a:tc>
                <a:tc hMerge="1">
                  <a:txBody>
                    <a:bodyPr/>
                    <a:lstStyle/>
                    <a:p>
                      <a:pPr algn="l" fontAlgn="b"/>
                      <a:endParaRPr lang="en-US" sz="800" b="1" i="0" u="none" strike="noStrike">
                        <a:solidFill>
                          <a:srgbClr val="000000"/>
                        </a:solidFill>
                        <a:latin typeface="Arial"/>
                      </a:endParaRPr>
                    </a:p>
                  </a:txBody>
                  <a:tcPr marL="9525" marR="9525" marT="9525" marB="0" anchor="b"/>
                </a:tc>
                <a:tc>
                  <a:txBody>
                    <a:bodyPr/>
                    <a:lstStyle/>
                    <a:p>
                      <a:pPr algn="l" fontAlgn="b"/>
                      <a:r>
                        <a:rPr lang="en-US" sz="800" b="1" i="0" u="none" strike="noStrike">
                          <a:solidFill>
                            <a:srgbClr val="000000"/>
                          </a:solidFill>
                          <a:latin typeface="Arial"/>
                        </a:rPr>
                        <a:t>410200 · Processing Fees</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3%</a:t>
                      </a:r>
                    </a:p>
                  </a:txBody>
                  <a:tcPr marL="9525" marR="9525" marT="9525" marB="0" anchor="b"/>
                </a:tc>
                <a:tc>
                  <a:txBody>
                    <a:bodyPr/>
                    <a:lstStyle/>
                    <a:p>
                      <a:pPr algn="r" fontAlgn="b"/>
                      <a:r>
                        <a:rPr lang="en-US" sz="1100" b="0" i="0" u="none" strike="noStrike" dirty="0">
                          <a:solidFill>
                            <a:srgbClr val="000000"/>
                          </a:solidFill>
                          <a:latin typeface="Calibri"/>
                        </a:rPr>
                        <a:t>5%</a:t>
                      </a:r>
                    </a:p>
                  </a:txBody>
                  <a:tcPr marL="9525" marR="9525" marT="9525" marB="0" anchor="b"/>
                </a:tc>
              </a:tr>
              <a:tr h="154305">
                <a:tc gridSpan="2">
                  <a:txBody>
                    <a:bodyPr/>
                    <a:lstStyle/>
                    <a:p>
                      <a:pPr algn="l" fontAlgn="b"/>
                      <a:endParaRPr lang="en-US" sz="800" b="1" i="0" u="none" strike="noStrike">
                        <a:solidFill>
                          <a:srgbClr val="000000"/>
                        </a:solidFill>
                        <a:latin typeface="Arial"/>
                      </a:endParaRPr>
                    </a:p>
                  </a:txBody>
                  <a:tcPr marL="9525" marR="9525" marT="9525" marB="0" anchor="b"/>
                </a:tc>
                <a:tc hMerge="1">
                  <a:txBody>
                    <a:bodyPr/>
                    <a:lstStyle/>
                    <a:p>
                      <a:pPr algn="l" fontAlgn="b"/>
                      <a:endParaRPr lang="en-US" sz="800" b="1" i="0" u="none" strike="noStrike">
                        <a:solidFill>
                          <a:srgbClr val="000000"/>
                        </a:solidFill>
                        <a:latin typeface="Arial"/>
                      </a:endParaRPr>
                    </a:p>
                  </a:txBody>
                  <a:tcPr marL="9525" marR="9525" marT="9525" marB="0" anchor="b"/>
                </a:tc>
                <a:tc>
                  <a:txBody>
                    <a:bodyPr/>
                    <a:lstStyle/>
                    <a:p>
                      <a:pPr algn="l" fontAlgn="b"/>
                      <a:r>
                        <a:rPr lang="en-US" sz="800" b="1" i="0" u="none" strike="noStrike">
                          <a:solidFill>
                            <a:srgbClr val="000000"/>
                          </a:solidFill>
                          <a:latin typeface="Arial"/>
                        </a:rPr>
                        <a:t>420200 · Continuing Education</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0%</a:t>
                      </a:r>
                    </a:p>
                  </a:txBody>
                  <a:tcPr marL="9525" marR="9525" marT="9525" marB="0" anchor="b"/>
                </a:tc>
                <a:tc>
                  <a:txBody>
                    <a:bodyPr/>
                    <a:lstStyle/>
                    <a:p>
                      <a:pPr algn="r" fontAlgn="b"/>
                      <a:r>
                        <a:rPr lang="en-US" sz="1100" b="0" i="0" u="none" strike="noStrike" dirty="0">
                          <a:solidFill>
                            <a:srgbClr val="000000"/>
                          </a:solidFill>
                          <a:latin typeface="Calibri"/>
                        </a:rPr>
                        <a:t>3%</a:t>
                      </a:r>
                    </a:p>
                  </a:txBody>
                  <a:tcPr marL="9525" marR="9525" marT="9525" marB="0" anchor="b"/>
                </a:tc>
              </a:tr>
              <a:tr h="129540">
                <a:tc gridSpan="2">
                  <a:txBody>
                    <a:bodyPr/>
                    <a:lstStyle/>
                    <a:p>
                      <a:pPr algn="l" fontAlgn="b"/>
                      <a:endParaRPr lang="en-US" sz="800" b="1" i="0" u="none" strike="noStrike">
                        <a:solidFill>
                          <a:srgbClr val="000000"/>
                        </a:solidFill>
                        <a:latin typeface="Arial"/>
                      </a:endParaRPr>
                    </a:p>
                  </a:txBody>
                  <a:tcPr marL="9525" marR="9525" marT="9525" marB="0" anchor="b"/>
                </a:tc>
                <a:tc hMerge="1">
                  <a:txBody>
                    <a:bodyPr/>
                    <a:lstStyle/>
                    <a:p>
                      <a:pPr algn="l" fontAlgn="b"/>
                      <a:endParaRPr lang="en-US" sz="800" b="1" i="0" u="none" strike="noStrike">
                        <a:solidFill>
                          <a:srgbClr val="000000"/>
                        </a:solidFill>
                        <a:latin typeface="Arial"/>
                      </a:endParaRPr>
                    </a:p>
                  </a:txBody>
                  <a:tcPr marL="9525" marR="9525" marT="9525" marB="0" anchor="b"/>
                </a:tc>
                <a:tc>
                  <a:txBody>
                    <a:bodyPr/>
                    <a:lstStyle/>
                    <a:p>
                      <a:pPr algn="l" fontAlgn="b"/>
                      <a:r>
                        <a:rPr lang="en-US" sz="800" b="1" i="0" u="none" strike="noStrike">
                          <a:solidFill>
                            <a:srgbClr val="000000"/>
                          </a:solidFill>
                          <a:latin typeface="Arial"/>
                        </a:rPr>
                        <a:t>420300 · Health Insurance</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0%</a:t>
                      </a:r>
                    </a:p>
                  </a:txBody>
                  <a:tcPr marL="9525" marR="9525" marT="9525" marB="0" anchor="b"/>
                </a:tc>
                <a:tc>
                  <a:txBody>
                    <a:bodyPr/>
                    <a:lstStyle/>
                    <a:p>
                      <a:pPr algn="r" fontAlgn="b"/>
                      <a:r>
                        <a:rPr lang="en-US" sz="1100" b="0" i="0" u="none" strike="noStrike" dirty="0">
                          <a:solidFill>
                            <a:srgbClr val="000000"/>
                          </a:solidFill>
                          <a:latin typeface="Calibri"/>
                        </a:rPr>
                        <a:t>0%</a:t>
                      </a:r>
                    </a:p>
                  </a:txBody>
                  <a:tcPr marL="9525" marR="9525" marT="9525" marB="0" anchor="b"/>
                </a:tc>
              </a:tr>
              <a:tr h="104775">
                <a:tc gridSpan="2">
                  <a:txBody>
                    <a:bodyPr/>
                    <a:lstStyle/>
                    <a:p>
                      <a:pPr algn="l" fontAlgn="b"/>
                      <a:endParaRPr lang="en-US" sz="800" b="1" i="0" u="none" strike="noStrike">
                        <a:solidFill>
                          <a:srgbClr val="000000"/>
                        </a:solidFill>
                        <a:latin typeface="Arial"/>
                      </a:endParaRPr>
                    </a:p>
                  </a:txBody>
                  <a:tcPr marL="9525" marR="9525" marT="9525" marB="0" anchor="b"/>
                </a:tc>
                <a:tc hMerge="1">
                  <a:txBody>
                    <a:bodyPr/>
                    <a:lstStyle/>
                    <a:p>
                      <a:pPr algn="l" fontAlgn="b"/>
                      <a:endParaRPr lang="en-US" sz="800" b="1" i="0" u="none" strike="noStrike">
                        <a:solidFill>
                          <a:srgbClr val="000000"/>
                        </a:solidFill>
                        <a:latin typeface="Arial"/>
                      </a:endParaRPr>
                    </a:p>
                  </a:txBody>
                  <a:tcPr marL="9525" marR="9525" marT="9525" marB="0" anchor="b"/>
                </a:tc>
                <a:tc>
                  <a:txBody>
                    <a:bodyPr/>
                    <a:lstStyle/>
                    <a:p>
                      <a:pPr algn="l" fontAlgn="b"/>
                      <a:r>
                        <a:rPr lang="en-US" sz="800" b="1" i="0" u="none" strike="noStrike">
                          <a:solidFill>
                            <a:srgbClr val="000000"/>
                          </a:solidFill>
                          <a:latin typeface="Arial"/>
                        </a:rPr>
                        <a:t>420400 · Store Items</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14%</a:t>
                      </a:r>
                    </a:p>
                  </a:txBody>
                  <a:tcPr marL="9525" marR="9525" marT="9525" marB="0" anchor="b"/>
                </a:tc>
                <a:tc>
                  <a:txBody>
                    <a:bodyPr/>
                    <a:lstStyle/>
                    <a:p>
                      <a:pPr algn="r" fontAlgn="b"/>
                      <a:r>
                        <a:rPr lang="en-US" sz="1100" b="0" i="0" u="none" strike="noStrike" dirty="0">
                          <a:solidFill>
                            <a:srgbClr val="000000"/>
                          </a:solidFill>
                          <a:latin typeface="Calibri"/>
                        </a:rPr>
                        <a:t>2%</a:t>
                      </a:r>
                    </a:p>
                  </a:txBody>
                  <a:tcPr marL="9525" marR="9525" marT="9525" marB="0" anchor="b"/>
                </a:tc>
              </a:tr>
              <a:tr h="80010">
                <a:tc gridSpan="2">
                  <a:txBody>
                    <a:bodyPr/>
                    <a:lstStyle/>
                    <a:p>
                      <a:pPr algn="l" fontAlgn="b"/>
                      <a:endParaRPr lang="en-US" sz="800" b="1" i="0" u="none" strike="noStrike">
                        <a:solidFill>
                          <a:srgbClr val="000000"/>
                        </a:solidFill>
                        <a:latin typeface="Arial"/>
                      </a:endParaRPr>
                    </a:p>
                  </a:txBody>
                  <a:tcPr marL="9525" marR="9525" marT="9525" marB="0" anchor="b"/>
                </a:tc>
                <a:tc hMerge="1">
                  <a:txBody>
                    <a:bodyPr/>
                    <a:lstStyle/>
                    <a:p>
                      <a:pPr algn="l" fontAlgn="b"/>
                      <a:endParaRPr lang="en-US" sz="800" b="1" i="0" u="none" strike="noStrike">
                        <a:solidFill>
                          <a:srgbClr val="000000"/>
                        </a:solidFill>
                        <a:latin typeface="Arial"/>
                      </a:endParaRPr>
                    </a:p>
                  </a:txBody>
                  <a:tcPr marL="9525" marR="9525" marT="9525" marB="0" anchor="b"/>
                </a:tc>
                <a:tc>
                  <a:txBody>
                    <a:bodyPr/>
                    <a:lstStyle/>
                    <a:p>
                      <a:pPr algn="l" fontAlgn="b"/>
                      <a:r>
                        <a:rPr lang="en-US" sz="800" b="1" i="0" u="none" strike="noStrike">
                          <a:solidFill>
                            <a:srgbClr val="000000"/>
                          </a:solidFill>
                          <a:latin typeface="Arial"/>
                        </a:rPr>
                        <a:t>420500 · Supra Income</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25%</a:t>
                      </a:r>
                    </a:p>
                  </a:txBody>
                  <a:tcPr marL="9525" marR="9525" marT="9525" marB="0" anchor="b"/>
                </a:tc>
                <a:tc>
                  <a:txBody>
                    <a:bodyPr/>
                    <a:lstStyle/>
                    <a:p>
                      <a:pPr algn="r" fontAlgn="b"/>
                      <a:r>
                        <a:rPr lang="en-US" sz="1100" b="0" i="0" u="none" strike="noStrike" dirty="0">
                          <a:solidFill>
                            <a:srgbClr val="000000"/>
                          </a:solidFill>
                          <a:latin typeface="Calibri"/>
                        </a:rPr>
                        <a:t>6%</a:t>
                      </a:r>
                    </a:p>
                  </a:txBody>
                  <a:tcPr marL="9525" marR="9525" marT="9525" marB="0" anchor="b"/>
                </a:tc>
              </a:tr>
              <a:tr h="131445">
                <a:tc gridSpan="2">
                  <a:txBody>
                    <a:bodyPr/>
                    <a:lstStyle/>
                    <a:p>
                      <a:pPr algn="l" fontAlgn="b"/>
                      <a:endParaRPr lang="en-US" sz="800" b="1" i="0" u="none" strike="noStrike">
                        <a:solidFill>
                          <a:srgbClr val="000000"/>
                        </a:solidFill>
                        <a:latin typeface="Arial"/>
                      </a:endParaRPr>
                    </a:p>
                  </a:txBody>
                  <a:tcPr marL="9525" marR="9525" marT="9525" marB="0" anchor="b"/>
                </a:tc>
                <a:tc hMerge="1">
                  <a:txBody>
                    <a:bodyPr/>
                    <a:lstStyle/>
                    <a:p>
                      <a:pPr algn="l" fontAlgn="b"/>
                      <a:endParaRPr lang="en-US" sz="800" b="1" i="0" u="none" strike="noStrike">
                        <a:solidFill>
                          <a:srgbClr val="000000"/>
                        </a:solidFill>
                        <a:latin typeface="Arial"/>
                      </a:endParaRPr>
                    </a:p>
                  </a:txBody>
                  <a:tcPr marL="9525" marR="9525" marT="9525" marB="0" anchor="b"/>
                </a:tc>
                <a:tc>
                  <a:txBody>
                    <a:bodyPr/>
                    <a:lstStyle/>
                    <a:p>
                      <a:pPr algn="l" fontAlgn="b"/>
                      <a:r>
                        <a:rPr lang="en-US" sz="800" b="1" i="0" u="none" strike="noStrike">
                          <a:solidFill>
                            <a:srgbClr val="000000"/>
                          </a:solidFill>
                          <a:latin typeface="Arial"/>
                        </a:rPr>
                        <a:t>420600 · Professional Standards</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400%</a:t>
                      </a:r>
                    </a:p>
                  </a:txBody>
                  <a:tcPr marL="9525" marR="9525" marT="9525" marB="0" anchor="b"/>
                </a:tc>
                <a:tc>
                  <a:txBody>
                    <a:bodyPr/>
                    <a:lstStyle/>
                    <a:p>
                      <a:pPr algn="r" fontAlgn="b"/>
                      <a:r>
                        <a:rPr lang="en-US" sz="1100" b="0" i="0" u="none" strike="noStrike" dirty="0">
                          <a:solidFill>
                            <a:srgbClr val="000000"/>
                          </a:solidFill>
                          <a:latin typeface="Calibri"/>
                        </a:rPr>
                        <a:t>0%</a:t>
                      </a:r>
                    </a:p>
                  </a:txBody>
                  <a:tcPr marL="9525" marR="9525" marT="9525" marB="0" anchor="b"/>
                </a:tc>
              </a:tr>
              <a:tr h="106680">
                <a:tc gridSpan="2">
                  <a:txBody>
                    <a:bodyPr/>
                    <a:lstStyle/>
                    <a:p>
                      <a:pPr algn="l" fontAlgn="b"/>
                      <a:endParaRPr lang="en-US" sz="800" b="1" i="0" u="none" strike="noStrike">
                        <a:solidFill>
                          <a:srgbClr val="000000"/>
                        </a:solidFill>
                        <a:latin typeface="Arial"/>
                      </a:endParaRPr>
                    </a:p>
                  </a:txBody>
                  <a:tcPr marL="9525" marR="9525" marT="9525" marB="0" anchor="b"/>
                </a:tc>
                <a:tc hMerge="1">
                  <a:txBody>
                    <a:bodyPr/>
                    <a:lstStyle/>
                    <a:p>
                      <a:pPr algn="l" fontAlgn="b"/>
                      <a:endParaRPr lang="en-US" sz="800" b="1" i="0" u="none" strike="noStrike">
                        <a:solidFill>
                          <a:srgbClr val="000000"/>
                        </a:solidFill>
                        <a:latin typeface="Arial"/>
                      </a:endParaRPr>
                    </a:p>
                  </a:txBody>
                  <a:tcPr marL="9525" marR="9525" marT="9525" marB="0" anchor="b"/>
                </a:tc>
                <a:tc>
                  <a:txBody>
                    <a:bodyPr/>
                    <a:lstStyle/>
                    <a:p>
                      <a:pPr algn="l" fontAlgn="b"/>
                      <a:r>
                        <a:rPr lang="en-US" sz="800" b="1" i="0" u="none" strike="noStrike">
                          <a:solidFill>
                            <a:srgbClr val="000000"/>
                          </a:solidFill>
                          <a:latin typeface="Arial"/>
                        </a:rPr>
                        <a:t>430200 · Agents' Day</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7%</a:t>
                      </a:r>
                    </a:p>
                  </a:txBody>
                  <a:tcPr marL="9525" marR="9525" marT="9525" marB="0" anchor="b"/>
                </a:tc>
                <a:tc>
                  <a:txBody>
                    <a:bodyPr/>
                    <a:lstStyle/>
                    <a:p>
                      <a:pPr algn="r" fontAlgn="b"/>
                      <a:r>
                        <a:rPr lang="en-US" sz="1100" b="0" i="0" u="none" strike="noStrike" dirty="0">
                          <a:solidFill>
                            <a:srgbClr val="000000"/>
                          </a:solidFill>
                          <a:latin typeface="Calibri"/>
                        </a:rPr>
                        <a:t>2%</a:t>
                      </a:r>
                    </a:p>
                  </a:txBody>
                  <a:tcPr marL="9525" marR="9525" marT="9525" marB="0" anchor="b"/>
                </a:tc>
              </a:tr>
              <a:tr h="81915">
                <a:tc gridSpan="2">
                  <a:txBody>
                    <a:bodyPr/>
                    <a:lstStyle/>
                    <a:p>
                      <a:pPr algn="l" fontAlgn="b"/>
                      <a:endParaRPr lang="en-US" sz="800" b="1" i="0" u="none" strike="noStrike">
                        <a:solidFill>
                          <a:srgbClr val="000000"/>
                        </a:solidFill>
                        <a:latin typeface="Arial"/>
                      </a:endParaRPr>
                    </a:p>
                  </a:txBody>
                  <a:tcPr marL="9525" marR="9525" marT="9525" marB="0" anchor="b"/>
                </a:tc>
                <a:tc hMerge="1">
                  <a:txBody>
                    <a:bodyPr/>
                    <a:lstStyle/>
                    <a:p>
                      <a:pPr algn="l" fontAlgn="b"/>
                      <a:endParaRPr lang="en-US" sz="800" b="1" i="0" u="none" strike="noStrike">
                        <a:solidFill>
                          <a:srgbClr val="000000"/>
                        </a:solidFill>
                        <a:latin typeface="Arial"/>
                      </a:endParaRPr>
                    </a:p>
                  </a:txBody>
                  <a:tcPr marL="9525" marR="9525" marT="9525" marB="0" anchor="b"/>
                </a:tc>
                <a:tc>
                  <a:txBody>
                    <a:bodyPr/>
                    <a:lstStyle/>
                    <a:p>
                      <a:pPr algn="l" fontAlgn="b"/>
                      <a:r>
                        <a:rPr lang="en-US" sz="800" b="1" i="0" u="none" strike="noStrike">
                          <a:solidFill>
                            <a:srgbClr val="000000"/>
                          </a:solidFill>
                          <a:latin typeface="Arial"/>
                        </a:rPr>
                        <a:t>430300 · Special Events - Other</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11%</a:t>
                      </a:r>
                    </a:p>
                  </a:txBody>
                  <a:tcPr marL="9525" marR="9525" marT="9525" marB="0" anchor="b"/>
                </a:tc>
                <a:tc>
                  <a:txBody>
                    <a:bodyPr/>
                    <a:lstStyle/>
                    <a:p>
                      <a:pPr algn="r" fontAlgn="b"/>
                      <a:r>
                        <a:rPr lang="en-US" sz="1100" b="0" i="0" u="none" strike="noStrike" dirty="0">
                          <a:solidFill>
                            <a:srgbClr val="000000"/>
                          </a:solidFill>
                          <a:latin typeface="Calibri"/>
                        </a:rPr>
                        <a:t>2%</a:t>
                      </a:r>
                    </a:p>
                  </a:txBody>
                  <a:tcPr marL="9525" marR="9525" marT="9525" marB="0" anchor="b"/>
                </a:tc>
              </a:tr>
              <a:tr h="133350">
                <a:tc gridSpan="2">
                  <a:txBody>
                    <a:bodyPr/>
                    <a:lstStyle/>
                    <a:p>
                      <a:pPr algn="l" fontAlgn="b"/>
                      <a:endParaRPr lang="en-US" sz="800" b="1" i="0" u="none" strike="noStrike">
                        <a:solidFill>
                          <a:srgbClr val="000000"/>
                        </a:solidFill>
                        <a:latin typeface="Arial"/>
                      </a:endParaRPr>
                    </a:p>
                  </a:txBody>
                  <a:tcPr marL="9525" marR="9525" marT="9525" marB="0" anchor="b"/>
                </a:tc>
                <a:tc hMerge="1">
                  <a:txBody>
                    <a:bodyPr/>
                    <a:lstStyle/>
                    <a:p>
                      <a:pPr algn="l" fontAlgn="b"/>
                      <a:endParaRPr lang="en-US" sz="800" b="1" i="0" u="none" strike="noStrike">
                        <a:solidFill>
                          <a:srgbClr val="000000"/>
                        </a:solidFill>
                        <a:latin typeface="Arial"/>
                      </a:endParaRPr>
                    </a:p>
                  </a:txBody>
                  <a:tcPr marL="9525" marR="9525" marT="9525" marB="0" anchor="b"/>
                </a:tc>
                <a:tc>
                  <a:txBody>
                    <a:bodyPr/>
                    <a:lstStyle/>
                    <a:p>
                      <a:pPr algn="l" fontAlgn="b"/>
                      <a:r>
                        <a:rPr lang="en-US" sz="800" b="1" i="0" u="none" strike="noStrike">
                          <a:solidFill>
                            <a:srgbClr val="000000"/>
                          </a:solidFill>
                          <a:latin typeface="Arial"/>
                        </a:rPr>
                        <a:t>430301 · Inaugural Ball Income</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-33%</a:t>
                      </a:r>
                    </a:p>
                  </a:txBody>
                  <a:tcPr marL="9525" marR="9525" marT="9525" marB="0" anchor="b"/>
                </a:tc>
                <a:tc>
                  <a:txBody>
                    <a:bodyPr/>
                    <a:lstStyle/>
                    <a:p>
                      <a:pPr algn="r" fontAlgn="b"/>
                      <a:r>
                        <a:rPr lang="en-US" sz="1100" b="0" i="0" u="none" strike="noStrike" dirty="0">
                          <a:solidFill>
                            <a:srgbClr val="000000"/>
                          </a:solidFill>
                          <a:latin typeface="Calibri"/>
                        </a:rPr>
                        <a:t>1%</a:t>
                      </a:r>
                    </a:p>
                  </a:txBody>
                  <a:tcPr marL="9525" marR="9525" marT="9525" marB="0" anchor="b"/>
                </a:tc>
              </a:tr>
              <a:tr h="108585">
                <a:tc gridSpan="2">
                  <a:txBody>
                    <a:bodyPr/>
                    <a:lstStyle/>
                    <a:p>
                      <a:pPr algn="l" fontAlgn="b"/>
                      <a:endParaRPr lang="en-US" sz="800" b="1" i="0" u="none" strike="noStrike">
                        <a:solidFill>
                          <a:srgbClr val="000000"/>
                        </a:solidFill>
                        <a:latin typeface="Arial"/>
                      </a:endParaRPr>
                    </a:p>
                  </a:txBody>
                  <a:tcPr marL="9525" marR="9525" marT="9525" marB="0" anchor="b"/>
                </a:tc>
                <a:tc hMerge="1">
                  <a:txBody>
                    <a:bodyPr/>
                    <a:lstStyle/>
                    <a:p>
                      <a:pPr algn="l" fontAlgn="b"/>
                      <a:endParaRPr lang="en-US" sz="800" b="1" i="0" u="none" strike="noStrike">
                        <a:solidFill>
                          <a:srgbClr val="000000"/>
                        </a:solidFill>
                        <a:latin typeface="Arial"/>
                      </a:endParaRPr>
                    </a:p>
                  </a:txBody>
                  <a:tcPr marL="9525" marR="9525" marT="9525" marB="0" anchor="b"/>
                </a:tc>
                <a:tc>
                  <a:txBody>
                    <a:bodyPr/>
                    <a:lstStyle/>
                    <a:p>
                      <a:pPr algn="l" fontAlgn="b"/>
                      <a:r>
                        <a:rPr lang="en-US" sz="800" b="1" i="0" u="none" strike="noStrike">
                          <a:solidFill>
                            <a:srgbClr val="000000"/>
                          </a:solidFill>
                          <a:latin typeface="Arial"/>
                        </a:rPr>
                        <a:t>440100 · Management Fees</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3%</a:t>
                      </a:r>
                    </a:p>
                  </a:txBody>
                  <a:tcPr marL="9525" marR="9525" marT="9525" marB="0" anchor="b"/>
                </a:tc>
                <a:tc>
                  <a:txBody>
                    <a:bodyPr/>
                    <a:lstStyle/>
                    <a:p>
                      <a:pPr algn="r" fontAlgn="b"/>
                      <a:r>
                        <a:rPr lang="en-US" sz="1100" b="0" i="0" u="none" strike="noStrike" dirty="0">
                          <a:solidFill>
                            <a:srgbClr val="000000"/>
                          </a:solidFill>
                          <a:latin typeface="Calibri"/>
                        </a:rPr>
                        <a:t>21%</a:t>
                      </a:r>
                    </a:p>
                  </a:txBody>
                  <a:tcPr marL="9525" marR="9525" marT="9525" marB="0" anchor="b"/>
                </a:tc>
              </a:tr>
              <a:tr h="83820">
                <a:tc gridSpan="2">
                  <a:txBody>
                    <a:bodyPr/>
                    <a:lstStyle/>
                    <a:p>
                      <a:pPr algn="l" fontAlgn="b"/>
                      <a:endParaRPr lang="en-US" sz="800" b="1" i="0" u="none" strike="noStrike">
                        <a:solidFill>
                          <a:srgbClr val="000000"/>
                        </a:solidFill>
                        <a:latin typeface="Arial"/>
                      </a:endParaRPr>
                    </a:p>
                  </a:txBody>
                  <a:tcPr marL="9525" marR="9525" marT="9525" marB="0" anchor="b"/>
                </a:tc>
                <a:tc hMerge="1">
                  <a:txBody>
                    <a:bodyPr/>
                    <a:lstStyle/>
                    <a:p>
                      <a:pPr algn="l" fontAlgn="b"/>
                      <a:endParaRPr lang="en-US" sz="800" b="1" i="0" u="none" strike="noStrike">
                        <a:solidFill>
                          <a:srgbClr val="000000"/>
                        </a:solidFill>
                        <a:latin typeface="Arial"/>
                      </a:endParaRPr>
                    </a:p>
                  </a:txBody>
                  <a:tcPr marL="9525" marR="9525" marT="9525" marB="0" anchor="b"/>
                </a:tc>
                <a:tc>
                  <a:txBody>
                    <a:bodyPr/>
                    <a:lstStyle/>
                    <a:p>
                      <a:pPr algn="l" fontAlgn="b"/>
                      <a:r>
                        <a:rPr lang="en-US" sz="800" b="1" i="0" u="none" strike="noStrike">
                          <a:solidFill>
                            <a:srgbClr val="000000"/>
                          </a:solidFill>
                          <a:latin typeface="Arial"/>
                        </a:rPr>
                        <a:t>440200 · Returned Check Charge</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-25%</a:t>
                      </a:r>
                    </a:p>
                  </a:txBody>
                  <a:tcPr marL="9525" marR="9525" marT="9525" marB="0" anchor="b"/>
                </a:tc>
                <a:tc>
                  <a:txBody>
                    <a:bodyPr/>
                    <a:lstStyle/>
                    <a:p>
                      <a:pPr algn="r" fontAlgn="b"/>
                      <a:r>
                        <a:rPr lang="en-US" sz="1100" b="0" i="0" u="none" strike="noStrike" dirty="0">
                          <a:solidFill>
                            <a:srgbClr val="000000"/>
                          </a:solidFill>
                          <a:latin typeface="Calibri"/>
                        </a:rPr>
                        <a:t>0%</a:t>
                      </a:r>
                    </a:p>
                  </a:txBody>
                  <a:tcPr marL="9525" marR="9525" marT="9525" marB="0" anchor="b"/>
                </a:tc>
              </a:tr>
              <a:tr h="135255">
                <a:tc gridSpan="2">
                  <a:txBody>
                    <a:bodyPr/>
                    <a:lstStyle/>
                    <a:p>
                      <a:pPr algn="l" fontAlgn="b"/>
                      <a:endParaRPr lang="en-US" sz="800" b="1" i="0" u="none" strike="noStrike">
                        <a:solidFill>
                          <a:srgbClr val="000000"/>
                        </a:solidFill>
                        <a:latin typeface="Arial"/>
                      </a:endParaRPr>
                    </a:p>
                  </a:txBody>
                  <a:tcPr marL="9525" marR="9525" marT="9525" marB="0" anchor="b"/>
                </a:tc>
                <a:tc hMerge="1">
                  <a:txBody>
                    <a:bodyPr/>
                    <a:lstStyle/>
                    <a:p>
                      <a:pPr algn="l" fontAlgn="b"/>
                      <a:endParaRPr lang="en-US" sz="800" b="1" i="0" u="none" strike="noStrike">
                        <a:solidFill>
                          <a:srgbClr val="000000"/>
                        </a:solidFill>
                        <a:latin typeface="Arial"/>
                      </a:endParaRPr>
                    </a:p>
                  </a:txBody>
                  <a:tcPr marL="9525" marR="9525" marT="9525" marB="0" anchor="b"/>
                </a:tc>
                <a:tc>
                  <a:txBody>
                    <a:bodyPr/>
                    <a:lstStyle/>
                    <a:p>
                      <a:pPr algn="l" fontAlgn="b"/>
                      <a:r>
                        <a:rPr lang="en-US" sz="800" b="1" i="0" u="none" strike="noStrike">
                          <a:solidFill>
                            <a:srgbClr val="000000"/>
                          </a:solidFill>
                          <a:latin typeface="Arial"/>
                        </a:rPr>
                        <a:t>440400 · Interest Income</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0%</a:t>
                      </a:r>
                    </a:p>
                  </a:txBody>
                  <a:tcPr marL="9525" marR="9525" marT="9525" marB="0" anchor="b"/>
                </a:tc>
                <a:tc>
                  <a:txBody>
                    <a:bodyPr/>
                    <a:lstStyle/>
                    <a:p>
                      <a:pPr algn="r" fontAlgn="b"/>
                      <a:r>
                        <a:rPr lang="en-US" sz="1100" b="0" i="0" u="none" strike="noStrike" dirty="0">
                          <a:solidFill>
                            <a:srgbClr val="000000"/>
                          </a:solidFill>
                          <a:latin typeface="Calibri"/>
                        </a:rPr>
                        <a:t>1%</a:t>
                      </a:r>
                    </a:p>
                  </a:txBody>
                  <a:tcPr marL="9525" marR="9525" marT="9525" marB="0" anchor="b"/>
                </a:tc>
              </a:tr>
              <a:tr h="110490">
                <a:tc gridSpan="2">
                  <a:txBody>
                    <a:bodyPr/>
                    <a:lstStyle/>
                    <a:p>
                      <a:pPr algn="l" fontAlgn="b"/>
                      <a:endParaRPr lang="en-US" sz="800" b="1" i="0" u="none" strike="noStrike">
                        <a:solidFill>
                          <a:srgbClr val="000000"/>
                        </a:solidFill>
                        <a:latin typeface="Arial"/>
                      </a:endParaRPr>
                    </a:p>
                  </a:txBody>
                  <a:tcPr marL="9525" marR="9525" marT="9525" marB="0" anchor="b"/>
                </a:tc>
                <a:tc hMerge="1">
                  <a:txBody>
                    <a:bodyPr/>
                    <a:lstStyle/>
                    <a:p>
                      <a:pPr algn="l" fontAlgn="b"/>
                      <a:endParaRPr lang="en-US" sz="800" b="1" i="0" u="none" strike="noStrike">
                        <a:solidFill>
                          <a:srgbClr val="000000"/>
                        </a:solidFill>
                        <a:latin typeface="Arial"/>
                      </a:endParaRPr>
                    </a:p>
                  </a:txBody>
                  <a:tcPr marL="9525" marR="9525" marT="9525" marB="0" anchor="b"/>
                </a:tc>
                <a:tc>
                  <a:txBody>
                    <a:bodyPr/>
                    <a:lstStyle/>
                    <a:p>
                      <a:pPr algn="l" fontAlgn="b"/>
                      <a:r>
                        <a:rPr lang="en-US" sz="800" b="1" i="0" u="none" strike="noStrike">
                          <a:solidFill>
                            <a:srgbClr val="000000"/>
                          </a:solidFill>
                          <a:latin typeface="Arial"/>
                        </a:rPr>
                        <a:t>470000 · Unrealized Gain/Loss</a:t>
                      </a: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r" fontAlgn="b"/>
                      <a:r>
                        <a:rPr lang="en-US" sz="1100" b="0" i="0" u="none" strike="noStrike" dirty="0">
                          <a:solidFill>
                            <a:srgbClr val="000000"/>
                          </a:solidFill>
                          <a:latin typeface="Calibri"/>
                        </a:rPr>
                        <a:t>0%</a:t>
                      </a:r>
                    </a:p>
                  </a:txBody>
                  <a:tcPr marL="9525" marR="9525" marT="9525" marB="0" anchor="b"/>
                </a:tc>
              </a:tr>
              <a:tr h="238125">
                <a:tc gridSpan="3">
                  <a:txBody>
                    <a:bodyPr/>
                    <a:lstStyle/>
                    <a:p>
                      <a:pPr algn="l" fontAlgn="b"/>
                      <a:r>
                        <a:rPr lang="en-US" sz="800" b="1" i="0" u="none" strike="noStrike" dirty="0">
                          <a:solidFill>
                            <a:srgbClr val="000000"/>
                          </a:solidFill>
                          <a:latin typeface="Arial"/>
                        </a:rPr>
                        <a:t>Total Income</a:t>
                      </a:r>
                    </a:p>
                  </a:txBody>
                  <a:tcPr marL="9525" marR="9525" marT="9525" marB="0" anchor="b"/>
                </a:tc>
                <a:tc hMerge="1">
                  <a:txBody>
                    <a:bodyPr/>
                    <a:lstStyle/>
                    <a:p>
                      <a:pPr algn="l" fontAlgn="b"/>
                      <a:endParaRPr lang="en-US" sz="800" b="1" i="0" u="none" strike="noStrike" dirty="0">
                        <a:solidFill>
                          <a:srgbClr val="000000"/>
                        </a:solidFill>
                        <a:latin typeface="Arial"/>
                      </a:endParaRPr>
                    </a:p>
                  </a:txBody>
                  <a:tcPr marL="9525" marR="9525" marT="9525" marB="0" anchor="b"/>
                </a:tc>
                <a:tc hMerge="1">
                  <a:txBody>
                    <a:bodyPr/>
                    <a:lstStyle/>
                    <a:p>
                      <a:endParaRPr lang="en-US"/>
                    </a:p>
                  </a:txBody>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dirty="0">
                          <a:solidFill>
                            <a:srgbClr val="000000"/>
                          </a:solidFill>
                          <a:latin typeface="Calibri"/>
                        </a:rPr>
                        <a:t>5%</a:t>
                      </a:r>
                    </a:p>
                  </a:txBody>
                  <a:tcPr marL="9525" marR="9525" marT="9525" marB="0" anchor="b"/>
                </a:tc>
                <a:tc>
                  <a:txBody>
                    <a:bodyPr/>
                    <a:lstStyle/>
                    <a:p>
                      <a:pPr algn="r" fontAlgn="b"/>
                      <a:r>
                        <a:rPr lang="en-US" sz="1100" b="0" i="0" u="none" strike="noStrike" dirty="0">
                          <a:solidFill>
                            <a:srgbClr val="000000"/>
                          </a:solidFill>
                          <a:latin typeface="Calibri"/>
                        </a:rPr>
                        <a:t>100%</a:t>
                      </a:r>
                    </a:p>
                  </a:txBody>
                  <a:tcPr marL="9525" marR="9525" marT="9525" marB="0" anchor="b"/>
                </a:tc>
              </a:tr>
              <a:tr h="99060">
                <a:tc gridSpan="3">
                  <a:txBody>
                    <a:bodyPr/>
                    <a:lstStyle/>
                    <a:p>
                      <a:pPr algn="l" fontAlgn="b"/>
                      <a:r>
                        <a:rPr lang="en-US" sz="800" b="1" i="0" u="none" strike="noStrike" dirty="0" smtClean="0">
                          <a:solidFill>
                            <a:srgbClr val="000000"/>
                          </a:solidFill>
                          <a:latin typeface="Arial"/>
                        </a:rPr>
                        <a:t>Cost of Goods Sold</a:t>
                      </a:r>
                      <a:endParaRPr lang="en-US" sz="800" b="1" i="0" u="none" strike="noStrike" dirty="0">
                        <a:solidFill>
                          <a:srgbClr val="000000"/>
                        </a:solidFill>
                        <a:latin typeface="Arial"/>
                      </a:endParaRPr>
                    </a:p>
                  </a:txBody>
                  <a:tcPr marL="9525" marR="9525" marT="9525" marB="0" anchor="b"/>
                </a:tc>
                <a:tc hMerge="1">
                  <a:txBody>
                    <a:bodyPr/>
                    <a:lstStyle/>
                    <a:p>
                      <a:pPr algn="l" fontAlgn="b"/>
                      <a:endParaRPr lang="en-US" sz="800" b="1" i="0" u="none" strike="noStrike" dirty="0">
                        <a:solidFill>
                          <a:srgbClr val="000000"/>
                        </a:solidFill>
                        <a:latin typeface="Arial"/>
                      </a:endParaRPr>
                    </a:p>
                  </a:txBody>
                  <a:tcPr marL="9525" marR="9525" marT="9525" marB="0" anchor="b"/>
                </a:tc>
                <a:tc hMerge="1">
                  <a:txBody>
                    <a:bodyPr/>
                    <a:lstStyle/>
                    <a:p>
                      <a:endParaRPr lang="en-US"/>
                    </a:p>
                  </a:txBody>
                  <a:tcPr/>
                </a:tc>
                <a:tc>
                  <a:txBody>
                    <a:bodyPr/>
                    <a:lstStyle/>
                    <a:p>
                      <a:pPr algn="l" fontAlgn="b"/>
                      <a:endParaRPr lang="en-US" sz="800" b="0" i="0" u="none" strike="noStrike">
                        <a:solidFill>
                          <a:srgbClr val="000000"/>
                        </a:solidFill>
                        <a:latin typeface="Arial"/>
                      </a:endParaRPr>
                    </a:p>
                  </a:txBody>
                  <a:tcPr marL="9525" marR="9525" marT="9525" marB="0" anchor="b"/>
                </a:tc>
                <a:tc>
                  <a:txBody>
                    <a:bodyPr/>
                    <a:lstStyle/>
                    <a:p>
                      <a:pPr algn="l" fontAlgn="b"/>
                      <a:endParaRPr lang="en-US" sz="800" b="0" i="0" u="none" strike="noStrike">
                        <a:solidFill>
                          <a:srgbClr val="000000"/>
                        </a:solidFill>
                        <a:latin typeface="Arial"/>
                      </a:endParaRPr>
                    </a:p>
                  </a:txBody>
                  <a:tcPr marL="9525" marR="9525" marT="9525" marB="0" anchor="b"/>
                </a:tc>
                <a:tc>
                  <a:txBody>
                    <a:bodyPr/>
                    <a:lstStyle/>
                    <a:p>
                      <a:pPr algn="l" fontAlgn="b"/>
                      <a:endParaRPr lang="en-US" sz="800" b="0" i="0" u="none" strike="noStrike">
                        <a:solidFill>
                          <a:srgbClr val="000000"/>
                        </a:solidFill>
                        <a:latin typeface="Arial"/>
                      </a:endParaRPr>
                    </a:p>
                  </a:txBody>
                  <a:tcPr marL="9525" marR="9525" marT="9525" marB="0" anchor="b"/>
                </a:tc>
                <a:tc>
                  <a:txBody>
                    <a:bodyPr/>
                    <a:lstStyle/>
                    <a:p>
                      <a:pPr algn="l" fontAlgn="b"/>
                      <a:endParaRPr lang="en-US" sz="800" b="0" i="0" u="none" strike="noStrike">
                        <a:solidFill>
                          <a:srgbClr val="000000"/>
                        </a:solidFill>
                        <a:latin typeface="Arial"/>
                      </a:endParaRPr>
                    </a:p>
                  </a:txBody>
                  <a:tcPr marL="9525" marR="9525" marT="9525" marB="0" anchor="b"/>
                </a:tc>
                <a:tc>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l" fontAlgn="b"/>
                      <a:endParaRPr lang="en-US" sz="1100" b="0" i="0" u="none" strike="noStrike" dirty="0">
                        <a:solidFill>
                          <a:srgbClr val="000000"/>
                        </a:solidFill>
                        <a:latin typeface="Calibri"/>
                      </a:endParaRPr>
                    </a:p>
                  </a:txBody>
                  <a:tcPr marL="9525" marR="9525" marT="9525" marB="0" anchor="b"/>
                </a:tc>
              </a:tr>
              <a:tr h="280035">
                <a:tc>
                  <a:txBody>
                    <a:bodyPr/>
                    <a:lstStyle/>
                    <a:p>
                      <a:pPr algn="l" fontAlgn="b"/>
                      <a:endParaRPr lang="en-US" sz="800" b="1" i="0" u="none" strike="noStrike">
                        <a:solidFill>
                          <a:srgbClr val="000000"/>
                        </a:solidFill>
                        <a:latin typeface="Arial"/>
                      </a:endParaRPr>
                    </a:p>
                  </a:txBody>
                  <a:tcPr marL="9525" marR="9525" marT="9525" marB="0" anchor="b"/>
                </a:tc>
                <a:tc gridSpan="2">
                  <a:txBody>
                    <a:bodyPr/>
                    <a:lstStyle/>
                    <a:p>
                      <a:pPr algn="l" fontAlgn="b"/>
                      <a:r>
                        <a:rPr lang="en-US" sz="800" b="1" i="0" u="none" strike="noStrike">
                          <a:solidFill>
                            <a:srgbClr val="000000"/>
                          </a:solidFill>
                          <a:latin typeface="Arial"/>
                        </a:rPr>
                        <a:t>500000 · COGS</a:t>
                      </a:r>
                    </a:p>
                  </a:txBody>
                  <a:tcPr marL="9525" marR="9525" marT="9525" marB="0" anchor="b"/>
                </a:tc>
                <a:tc hMerge="1">
                  <a:txBody>
                    <a:bodyPr/>
                    <a:lstStyle/>
                    <a:p>
                      <a:endParaRPr lang="en-US"/>
                    </a:p>
                  </a:txBody>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-52%</a:t>
                      </a:r>
                    </a:p>
                  </a:txBody>
                  <a:tcPr marL="9525" marR="9525" marT="9525" marB="0" anchor="b"/>
                </a:tc>
                <a:tc>
                  <a:txBody>
                    <a:bodyPr/>
                    <a:lstStyle/>
                    <a:p>
                      <a:pPr algn="l" fontAlgn="b"/>
                      <a:endParaRPr lang="en-US" sz="1100" b="0" i="0" u="none" strike="noStrike" dirty="0">
                        <a:solidFill>
                          <a:srgbClr val="000000"/>
                        </a:solidFill>
                        <a:latin typeface="Calibri"/>
                      </a:endParaRPr>
                    </a:p>
                  </a:txBody>
                  <a:tcPr marL="9525" marR="9525" marT="9525" marB="0" anchor="b"/>
                </a:tc>
              </a:tr>
              <a:tr h="102870">
                <a:tc gridSpan="3">
                  <a:txBody>
                    <a:bodyPr/>
                    <a:lstStyle/>
                    <a:p>
                      <a:pPr algn="l" fontAlgn="b"/>
                      <a:r>
                        <a:rPr lang="en-US" sz="800" b="1" i="0" u="none" strike="noStrike" dirty="0" smtClean="0">
                          <a:solidFill>
                            <a:srgbClr val="000000"/>
                          </a:solidFill>
                          <a:latin typeface="Arial"/>
                        </a:rPr>
                        <a:t> Total COGS</a:t>
                      </a:r>
                      <a:endParaRPr lang="en-US" sz="800" b="1" i="0" u="none" strike="noStrike" dirty="0">
                        <a:solidFill>
                          <a:srgbClr val="000000"/>
                        </a:solidFill>
                        <a:latin typeface="Arial"/>
                      </a:endParaRPr>
                    </a:p>
                  </a:txBody>
                  <a:tcPr marL="9525" marR="9525" marT="9525" marB="0" anchor="b"/>
                </a:tc>
                <a:tc hMerge="1">
                  <a:txBody>
                    <a:bodyPr/>
                    <a:lstStyle/>
                    <a:p>
                      <a:pPr algn="l" fontAlgn="b"/>
                      <a:endParaRPr lang="en-US" sz="800" b="1" i="0" u="none" strike="noStrike" dirty="0">
                        <a:solidFill>
                          <a:srgbClr val="000000"/>
                        </a:solidFill>
                        <a:latin typeface="Arial"/>
                      </a:endParaRPr>
                    </a:p>
                  </a:txBody>
                  <a:tcPr marL="9525" marR="9525" marT="9525" marB="0" anchor="b"/>
                </a:tc>
                <a:tc hMerge="1">
                  <a:txBody>
                    <a:bodyPr/>
                    <a:lstStyle/>
                    <a:p>
                      <a:endParaRPr lang="en-US"/>
                    </a:p>
                  </a:txBody>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-52%</a:t>
                      </a:r>
                    </a:p>
                  </a:txBody>
                  <a:tcPr marL="9525" marR="9525" marT="9525" marB="0" anchor="b"/>
                </a:tc>
                <a:tc>
                  <a:txBody>
                    <a:bodyPr/>
                    <a:lstStyle/>
                    <a:p>
                      <a:pPr algn="l" fontAlgn="b"/>
                      <a:endParaRPr lang="en-US" sz="1100" b="0" i="0" u="none" strike="noStrike" dirty="0">
                        <a:solidFill>
                          <a:srgbClr val="000000"/>
                        </a:solidFill>
                        <a:latin typeface="Calibri"/>
                      </a:endParaRPr>
                    </a:p>
                  </a:txBody>
                  <a:tcPr marL="9525" marR="9525" marT="9525" marB="0" anchor="b"/>
                </a:tc>
              </a:tr>
              <a:tr h="127635">
                <a:tc gridSpan="3">
                  <a:txBody>
                    <a:bodyPr/>
                    <a:lstStyle/>
                    <a:p>
                      <a:pPr algn="l" fontAlgn="b"/>
                      <a:r>
                        <a:rPr lang="en-US" sz="800" b="1" i="0" u="none" strike="noStrike" dirty="0" smtClean="0">
                          <a:solidFill>
                            <a:srgbClr val="000000"/>
                          </a:solidFill>
                          <a:latin typeface="Arial"/>
                        </a:rPr>
                        <a:t>Gross Profit</a:t>
                      </a:r>
                      <a:endParaRPr lang="en-US" sz="800" b="1" i="0" u="none" strike="noStrike" dirty="0">
                        <a:solidFill>
                          <a:srgbClr val="000000"/>
                        </a:solidFill>
                        <a:latin typeface="Arial"/>
                      </a:endParaRPr>
                    </a:p>
                  </a:txBody>
                  <a:tcPr marL="9525" marR="9525" marT="9525" marB="0" anchor="b"/>
                </a:tc>
                <a:tc hMerge="1">
                  <a:txBody>
                    <a:bodyPr/>
                    <a:lstStyle/>
                    <a:p>
                      <a:pPr algn="l" fontAlgn="b"/>
                      <a:endParaRPr lang="en-US" sz="800" b="1" i="0" u="none" strike="noStrike" dirty="0">
                        <a:solidFill>
                          <a:srgbClr val="000000"/>
                        </a:solidFill>
                        <a:latin typeface="Arial"/>
                      </a:endParaRPr>
                    </a:p>
                  </a:txBody>
                  <a:tcPr marL="9525" marR="9525" marT="9525" marB="0" anchor="b"/>
                </a:tc>
                <a:tc hMerge="1">
                  <a:txBody>
                    <a:bodyPr/>
                    <a:lstStyle/>
                    <a:p>
                      <a:endParaRPr lang="en-US"/>
                    </a:p>
                  </a:txBody>
                  <a:tcPr/>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c>
                  <a:txBody>
                    <a:bodyPr/>
                    <a:lstStyle/>
                    <a:p>
                      <a:pPr algn="r" fontAlgn="b"/>
                      <a:r>
                        <a:rPr lang="en-US" sz="1100" b="0" i="0" u="none" strike="noStrike">
                          <a:solidFill>
                            <a:srgbClr val="000000"/>
                          </a:solidFill>
                          <a:latin typeface="Calibri"/>
                        </a:rPr>
                        <a:t>6%</a:t>
                      </a:r>
                    </a:p>
                  </a:txBody>
                  <a:tcPr marL="9525" marR="9525" marT="9525" marB="0" anchor="b"/>
                </a:tc>
                <a:tc>
                  <a:txBody>
                    <a:bodyPr/>
                    <a:lstStyle/>
                    <a:p>
                      <a:pPr algn="l" fontAlgn="b"/>
                      <a:endParaRPr lang="en-US" sz="1100" b="0" i="0" u="none" strike="noStrike" dirty="0">
                        <a:solidFill>
                          <a:srgbClr val="000000"/>
                        </a:solidFill>
                        <a:latin typeface="Calibri"/>
                      </a:endParaRPr>
                    </a:p>
                  </a:txBody>
                  <a:tcPr marL="9525" marR="9525" marT="9525" marB="0" anchor="b"/>
                </a:tc>
              </a:tr>
            </a:tbl>
          </a:graphicData>
        </a:graphic>
      </p:graphicFrame>
      <p:sp>
        <p:nvSpPr>
          <p:cNvPr id="9" name="Slide Number Placeholder 8"/>
          <p:cNvSpPr>
            <a:spLocks noGrp="1"/>
          </p:cNvSpPr>
          <p:nvPr>
            <p:ph type="sldNum" sz="quarter" idx="12"/>
          </p:nvPr>
        </p:nvSpPr>
        <p:spPr/>
        <p:txBody>
          <a:bodyPr/>
          <a:lstStyle/>
          <a:p>
            <a:fld id="{62A80E27-4846-4C4A-8707-744F5B20E23E}" type="slidenum">
              <a:rPr lang="en-US" smtClean="0"/>
              <a:pPr/>
              <a:t>24</a:t>
            </a:fld>
            <a:endParaRPr lang="en-US" dirty="0"/>
          </a:p>
        </p:txBody>
      </p:sp>
      <p:sp>
        <p:nvSpPr>
          <p:cNvPr id="10" name="Date Placeholder 9"/>
          <p:cNvSpPr>
            <a:spLocks noGrp="1"/>
          </p:cNvSpPr>
          <p:nvPr>
            <p:ph type="dt" sz="half" idx="10"/>
          </p:nvPr>
        </p:nvSpPr>
        <p:spPr/>
        <p:txBody>
          <a:bodyPr/>
          <a:lstStyle/>
          <a:p>
            <a:r>
              <a:rPr lang="en-US" dirty="0" smtClean="0"/>
              <a:t>Rev. </a:t>
            </a:r>
            <a:fld id="{31F01685-6AFD-425D-8094-DEA792B2F797}" type="datetime1">
              <a:rPr lang="en-US" smtClean="0"/>
              <a:pPr/>
              <a:t>4/5/2016</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US" sz="4400" dirty="0" smtClean="0"/>
              <a:t>2016 Budget </a:t>
            </a:r>
            <a:r>
              <a:rPr lang="en-US" sz="3100" dirty="0" smtClean="0"/>
              <a:t>(Continued)</a:t>
            </a:r>
            <a:endParaRPr lang="en-US" sz="3100" dirty="0"/>
          </a:p>
        </p:txBody>
      </p:sp>
      <p:graphicFrame>
        <p:nvGraphicFramePr>
          <p:cNvPr id="5" name="Content Placeholder 4"/>
          <p:cNvGraphicFramePr>
            <a:graphicFrameLocks noGrp="1"/>
          </p:cNvGraphicFramePr>
          <p:nvPr>
            <p:ph idx="1"/>
          </p:nvPr>
        </p:nvGraphicFramePr>
        <p:xfrm>
          <a:off x="609601" y="1066801"/>
          <a:ext cx="7543799" cy="5395391"/>
        </p:xfrm>
        <a:graphic>
          <a:graphicData uri="http://schemas.openxmlformats.org/drawingml/2006/table">
            <a:tbl>
              <a:tblPr firstRow="1" bandRow="1">
                <a:tableStyleId>{5C22544A-7EE6-4342-B048-85BDC9FD1C3A}</a:tableStyleId>
              </a:tblPr>
              <a:tblGrid>
                <a:gridCol w="457200"/>
                <a:gridCol w="2362200"/>
                <a:gridCol w="838200"/>
                <a:gridCol w="990600"/>
                <a:gridCol w="914400"/>
                <a:gridCol w="895978"/>
                <a:gridCol w="482321"/>
                <a:gridCol w="602900"/>
              </a:tblGrid>
              <a:tr h="0">
                <a:tc gridSpan="2">
                  <a:txBody>
                    <a:bodyPr/>
                    <a:lstStyle/>
                    <a:p>
                      <a:pPr algn="l" fontAlgn="b"/>
                      <a:r>
                        <a:rPr lang="en-US" sz="800" b="1" i="0" u="none" strike="noStrike" dirty="0">
                          <a:solidFill>
                            <a:srgbClr val="000000"/>
                          </a:solidFill>
                          <a:latin typeface="Arial"/>
                        </a:rPr>
                        <a:t>Expense</a:t>
                      </a:r>
                    </a:p>
                  </a:txBody>
                  <a:tcPr marL="9525" marR="9525" marT="9525" marB="0" anchor="b">
                    <a:noFill/>
                  </a:tcPr>
                </a:tc>
                <a:tc hMerge="1">
                  <a:txBody>
                    <a:bodyPr/>
                    <a:lstStyle/>
                    <a:p>
                      <a:endParaRPr lang="en-US"/>
                    </a:p>
                  </a:txBody>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1100" b="0" i="0" u="none" strike="noStrike">
                        <a:solidFill>
                          <a:srgbClr val="000000"/>
                        </a:solidFill>
                        <a:latin typeface="Calibri"/>
                      </a:endParaRPr>
                    </a:p>
                  </a:txBody>
                  <a:tcPr marL="9525" marR="9525" marT="9525" marB="0" anchor="b">
                    <a:noFill/>
                  </a:tcPr>
                </a:tc>
                <a:tc>
                  <a:txBody>
                    <a:bodyPr/>
                    <a:lstStyle/>
                    <a:p>
                      <a:pPr algn="l" fontAlgn="b"/>
                      <a:endParaRPr lang="en-US" sz="1100" b="0" i="0" u="none" strike="noStrike">
                        <a:solidFill>
                          <a:srgbClr val="000000"/>
                        </a:solidFill>
                        <a:latin typeface="Calibri"/>
                      </a:endParaRP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510200 · Membership Processing</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0.37%</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520200 · Education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5%</a:t>
                      </a:r>
                    </a:p>
                  </a:txBody>
                  <a:tcPr marL="9525" marR="9525" marT="9525" marB="0" anchor="b">
                    <a:noFill/>
                  </a:tcPr>
                </a:tc>
                <a:tc>
                  <a:txBody>
                    <a:bodyPr/>
                    <a:lstStyle/>
                    <a:p>
                      <a:pPr algn="r" fontAlgn="b"/>
                      <a:r>
                        <a:rPr lang="en-US" sz="1100" b="0" i="0" u="none" strike="noStrike">
                          <a:solidFill>
                            <a:srgbClr val="000000"/>
                          </a:solidFill>
                          <a:latin typeface="Calibri"/>
                        </a:rPr>
                        <a:t>1.04%</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520202 · Instructors Fees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18%</a:t>
                      </a:r>
                    </a:p>
                  </a:txBody>
                  <a:tcPr marL="9525" marR="9525" marT="9525" marB="0" anchor="b">
                    <a:noFill/>
                  </a:tcPr>
                </a:tc>
                <a:tc>
                  <a:txBody>
                    <a:bodyPr/>
                    <a:lstStyle/>
                    <a:p>
                      <a:pPr algn="r" fontAlgn="b"/>
                      <a:r>
                        <a:rPr lang="en-US" sz="1100" b="0" i="0" u="none" strike="noStrike">
                          <a:solidFill>
                            <a:srgbClr val="000000"/>
                          </a:solidFill>
                          <a:latin typeface="Calibri"/>
                        </a:rPr>
                        <a:t>0.61%</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520500 · Lockbox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0.03%</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520600 · Professional Standards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a:t>
                      </a:r>
                    </a:p>
                  </a:txBody>
                  <a:tcPr marL="9525" marR="9525" marT="9525" marB="0" anchor="b">
                    <a:noFill/>
                  </a:tcPr>
                </a:tc>
                <a:tc>
                  <a:txBody>
                    <a:bodyPr/>
                    <a:lstStyle/>
                    <a:p>
                      <a:pPr algn="r" fontAlgn="b"/>
                      <a:r>
                        <a:rPr lang="en-US" sz="1100" b="0" i="0" u="none" strike="noStrike">
                          <a:solidFill>
                            <a:srgbClr val="000000"/>
                          </a:solidFill>
                          <a:latin typeface="Calibri"/>
                        </a:rPr>
                        <a:t>0.47%</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520700 · Legal Counseling Service Exp</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0.06%</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530100 · Housing Opportunities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0.25%</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530110 · Housing Opps Foundation</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25%</a:t>
                      </a:r>
                    </a:p>
                  </a:txBody>
                  <a:tcPr marL="9525" marR="9525" marT="9525" marB="0" anchor="b">
                    <a:noFill/>
                  </a:tcPr>
                </a:tc>
                <a:tc>
                  <a:txBody>
                    <a:bodyPr/>
                    <a:lstStyle/>
                    <a:p>
                      <a:pPr algn="r" fontAlgn="b"/>
                      <a:r>
                        <a:rPr lang="en-US" sz="1100" b="0" i="0" u="none" strike="noStrike">
                          <a:solidFill>
                            <a:srgbClr val="000000"/>
                          </a:solidFill>
                          <a:latin typeface="Calibri"/>
                        </a:rPr>
                        <a:t>0.15%</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530200 · Agent's Day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a:t>
                      </a:r>
                    </a:p>
                  </a:txBody>
                  <a:tcPr marL="9525" marR="9525" marT="9525" marB="0" anchor="b">
                    <a:noFill/>
                  </a:tcPr>
                </a:tc>
                <a:tc>
                  <a:txBody>
                    <a:bodyPr/>
                    <a:lstStyle/>
                    <a:p>
                      <a:pPr algn="r" fontAlgn="b"/>
                      <a:r>
                        <a:rPr lang="en-US" sz="1100" b="0" i="0" u="none" strike="noStrike">
                          <a:solidFill>
                            <a:srgbClr val="000000"/>
                          </a:solidFill>
                          <a:latin typeface="Calibri"/>
                        </a:rPr>
                        <a:t>1.84%</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530300 · Special Events - Other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1.53%</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530301 · Inaugural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2.15%</a:t>
                      </a:r>
                    </a:p>
                  </a:txBody>
                  <a:tcPr marL="9525" marR="9525" marT="9525" marB="0" anchor="b">
                    <a:noFill/>
                  </a:tcPr>
                </a:tc>
              </a:tr>
              <a:tr h="198160">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540100 · Management Services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0.40%</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540200 · Bank Charges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18%</a:t>
                      </a:r>
                    </a:p>
                  </a:txBody>
                  <a:tcPr marL="9525" marR="9525" marT="9525" marB="0" anchor="b">
                    <a:noFill/>
                  </a:tcPr>
                </a:tc>
                <a:tc>
                  <a:txBody>
                    <a:bodyPr/>
                    <a:lstStyle/>
                    <a:p>
                      <a:pPr algn="r" fontAlgn="b"/>
                      <a:r>
                        <a:rPr lang="en-US" sz="1100" b="0" i="0" u="none" strike="noStrike">
                          <a:solidFill>
                            <a:srgbClr val="000000"/>
                          </a:solidFill>
                          <a:latin typeface="Calibri"/>
                        </a:rPr>
                        <a:t>2.89%</a:t>
                      </a:r>
                    </a:p>
                  </a:txBody>
                  <a:tcPr marL="9525" marR="9525" marT="9525" marB="0" anchor="b">
                    <a:noFill/>
                  </a:tcPr>
                </a:tc>
              </a:tr>
              <a:tr h="220866">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540300 · Miscellaneous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0.31%</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540401 · Printing</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-25%</a:t>
                      </a:r>
                    </a:p>
                  </a:txBody>
                  <a:tcPr marL="9525" marR="9525" marT="9525" marB="0" anchor="b">
                    <a:noFill/>
                  </a:tcPr>
                </a:tc>
                <a:tc>
                  <a:txBody>
                    <a:bodyPr/>
                    <a:lstStyle/>
                    <a:p>
                      <a:pPr algn="r" fontAlgn="b"/>
                      <a:r>
                        <a:rPr lang="en-US" sz="1100" b="0" i="0" u="none" strike="noStrike">
                          <a:solidFill>
                            <a:srgbClr val="000000"/>
                          </a:solidFill>
                          <a:latin typeface="Calibri"/>
                        </a:rPr>
                        <a:t>0.31%</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dirty="0">
                          <a:solidFill>
                            <a:srgbClr val="000000"/>
                          </a:solidFill>
                          <a:latin typeface="Arial"/>
                        </a:rPr>
                        <a:t>540402 · Postage &amp; Delivery</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13%</a:t>
                      </a:r>
                    </a:p>
                  </a:txBody>
                  <a:tcPr marL="9525" marR="9525" marT="9525" marB="0" anchor="b">
                    <a:noFill/>
                  </a:tcPr>
                </a:tc>
                <a:tc>
                  <a:txBody>
                    <a:bodyPr/>
                    <a:lstStyle/>
                    <a:p>
                      <a:pPr algn="r" fontAlgn="b"/>
                      <a:r>
                        <a:rPr lang="en-US" sz="1100" b="0" i="0" u="none" strike="noStrike">
                          <a:solidFill>
                            <a:srgbClr val="000000"/>
                          </a:solidFill>
                          <a:latin typeface="Calibri"/>
                        </a:rPr>
                        <a:t>0.28%</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540403 · Telephone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a:t>
                      </a:r>
                    </a:p>
                  </a:txBody>
                  <a:tcPr marL="9525" marR="9525" marT="9525" marB="0" anchor="b">
                    <a:noFill/>
                  </a:tcPr>
                </a:tc>
                <a:tc>
                  <a:txBody>
                    <a:bodyPr/>
                    <a:lstStyle/>
                    <a:p>
                      <a:pPr algn="r" fontAlgn="b"/>
                      <a:r>
                        <a:rPr lang="en-US" sz="1100" b="0" i="0" u="none" strike="noStrike">
                          <a:solidFill>
                            <a:srgbClr val="000000"/>
                          </a:solidFill>
                          <a:latin typeface="Calibri"/>
                        </a:rPr>
                        <a:t>1.41%</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540404 · Office Supplies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11%</a:t>
                      </a:r>
                    </a:p>
                  </a:txBody>
                  <a:tcPr marL="9525" marR="9525" marT="9525" marB="0" anchor="b">
                    <a:noFill/>
                  </a:tcPr>
                </a:tc>
                <a:tc>
                  <a:txBody>
                    <a:bodyPr/>
                    <a:lstStyle/>
                    <a:p>
                      <a:pPr algn="r" fontAlgn="b"/>
                      <a:r>
                        <a:rPr lang="en-US" sz="1100" b="0" i="0" u="none" strike="noStrike">
                          <a:solidFill>
                            <a:srgbClr val="000000"/>
                          </a:solidFill>
                          <a:latin typeface="Calibri"/>
                        </a:rPr>
                        <a:t>0.49%</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540405 · Library</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0.02%</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540406 · Organizational Dues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0.09%</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540407 · General Insurance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23%</a:t>
                      </a:r>
                    </a:p>
                  </a:txBody>
                  <a:tcPr marL="9525" marR="9525" marT="9525" marB="0" anchor="b">
                    <a:noFill/>
                  </a:tcPr>
                </a:tc>
                <a:tc>
                  <a:txBody>
                    <a:bodyPr/>
                    <a:lstStyle/>
                    <a:p>
                      <a:pPr algn="r" fontAlgn="b"/>
                      <a:r>
                        <a:rPr lang="en-US" sz="1100" b="0" i="0" u="none" strike="noStrike">
                          <a:solidFill>
                            <a:srgbClr val="000000"/>
                          </a:solidFill>
                          <a:latin typeface="Calibri"/>
                        </a:rPr>
                        <a:t>0.98%</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540408 · Equipment/Leases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132%</a:t>
                      </a:r>
                    </a:p>
                  </a:txBody>
                  <a:tcPr marL="9525" marR="9525" marT="9525" marB="0" anchor="b">
                    <a:noFill/>
                  </a:tcPr>
                </a:tc>
                <a:tc>
                  <a:txBody>
                    <a:bodyPr/>
                    <a:lstStyle/>
                    <a:p>
                      <a:pPr algn="r" fontAlgn="b"/>
                      <a:r>
                        <a:rPr lang="en-US" sz="1100" b="0" i="0" u="none" strike="noStrike">
                          <a:solidFill>
                            <a:srgbClr val="000000"/>
                          </a:solidFill>
                          <a:latin typeface="Calibri"/>
                        </a:rPr>
                        <a:t>2.21%</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540409 · Equipment Maintenance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4%</a:t>
                      </a:r>
                    </a:p>
                  </a:txBody>
                  <a:tcPr marL="9525" marR="9525" marT="9525" marB="0" anchor="b">
                    <a:noFill/>
                  </a:tcPr>
                </a:tc>
                <a:tc>
                  <a:txBody>
                    <a:bodyPr/>
                    <a:lstStyle/>
                    <a:p>
                      <a:pPr algn="r" fontAlgn="b"/>
                      <a:r>
                        <a:rPr lang="en-US" sz="1100" b="0" i="0" u="none" strike="noStrike">
                          <a:solidFill>
                            <a:srgbClr val="000000"/>
                          </a:solidFill>
                          <a:latin typeface="Calibri"/>
                        </a:rPr>
                        <a:t>1.23%</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540410 · Equipment Depreciation</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1.47%</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540501 · Payroll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54%</a:t>
                      </a:r>
                    </a:p>
                  </a:txBody>
                  <a:tcPr marL="9525" marR="9525" marT="9525" marB="0" anchor="b">
                    <a:noFill/>
                  </a:tcPr>
                </a:tc>
                <a:tc>
                  <a:txBody>
                    <a:bodyPr/>
                    <a:lstStyle/>
                    <a:p>
                      <a:pPr algn="r" fontAlgn="b"/>
                      <a:r>
                        <a:rPr lang="en-US" sz="1100" b="0" i="0" u="none" strike="noStrike">
                          <a:solidFill>
                            <a:srgbClr val="000000"/>
                          </a:solidFill>
                          <a:latin typeface="Calibri"/>
                        </a:rPr>
                        <a:t>0.61%</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540502 · Accounting</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5%</a:t>
                      </a:r>
                    </a:p>
                  </a:txBody>
                  <a:tcPr marL="9525" marR="9525" marT="9525" marB="0" anchor="b">
                    <a:noFill/>
                  </a:tcPr>
                </a:tc>
                <a:tc>
                  <a:txBody>
                    <a:bodyPr/>
                    <a:lstStyle/>
                    <a:p>
                      <a:pPr algn="r" fontAlgn="b"/>
                      <a:r>
                        <a:rPr lang="en-US" sz="1100" b="0" i="0" u="none" strike="noStrike">
                          <a:solidFill>
                            <a:srgbClr val="000000"/>
                          </a:solidFill>
                          <a:latin typeface="Calibri"/>
                        </a:rPr>
                        <a:t>0.84%</a:t>
                      </a:r>
                    </a:p>
                  </a:txBody>
                  <a:tcPr marL="9525" marR="9525" marT="9525" marB="0" anchor="b">
                    <a:noFill/>
                  </a:tcPr>
                </a:tc>
              </a:tr>
              <a:tr h="191968">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540503 · Legal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dirty="0">
                          <a:solidFill>
                            <a:srgbClr val="000000"/>
                          </a:solidFill>
                          <a:latin typeface="Calibri"/>
                        </a:rPr>
                        <a:t>1.84%</a:t>
                      </a:r>
                    </a:p>
                  </a:txBody>
                  <a:tcPr marL="9525" marR="9525" marT="9525" marB="0" anchor="b">
                    <a:noFill/>
                  </a:tcPr>
                </a:tc>
              </a:tr>
            </a:tbl>
          </a:graphicData>
        </a:graphic>
      </p:graphicFrame>
      <p:sp>
        <p:nvSpPr>
          <p:cNvPr id="9" name="Slide Number Placeholder 8"/>
          <p:cNvSpPr>
            <a:spLocks noGrp="1"/>
          </p:cNvSpPr>
          <p:nvPr>
            <p:ph type="sldNum" sz="quarter" idx="12"/>
          </p:nvPr>
        </p:nvSpPr>
        <p:spPr/>
        <p:txBody>
          <a:bodyPr/>
          <a:lstStyle/>
          <a:p>
            <a:fld id="{62A80E27-4846-4C4A-8707-744F5B20E23E}" type="slidenum">
              <a:rPr lang="en-US" smtClean="0"/>
              <a:pPr/>
              <a:t>25</a:t>
            </a:fld>
            <a:endParaRPr lang="en-US" dirty="0"/>
          </a:p>
        </p:txBody>
      </p:sp>
      <p:sp>
        <p:nvSpPr>
          <p:cNvPr id="11" name="Date Placeholder 10"/>
          <p:cNvSpPr>
            <a:spLocks noGrp="1"/>
          </p:cNvSpPr>
          <p:nvPr>
            <p:ph type="dt" sz="half" idx="10"/>
          </p:nvPr>
        </p:nvSpPr>
        <p:spPr/>
        <p:txBody>
          <a:bodyPr/>
          <a:lstStyle/>
          <a:p>
            <a:r>
              <a:rPr lang="en-US" dirty="0" smtClean="0"/>
              <a:t>Rev. </a:t>
            </a:r>
            <a:fld id="{02FAEF8B-E0F0-4F99-BA65-719B941B61EC}" type="datetime1">
              <a:rPr lang="en-US" smtClean="0"/>
              <a:pPr/>
              <a:t>4/5/2016</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780288"/>
          </a:xfrm>
        </p:spPr>
        <p:txBody>
          <a:bodyPr>
            <a:normAutofit/>
          </a:bodyPr>
          <a:lstStyle/>
          <a:p>
            <a:r>
              <a:rPr lang="en-US" sz="4000" dirty="0" smtClean="0"/>
              <a:t>2016 Budget </a:t>
            </a:r>
            <a:r>
              <a:rPr lang="en-US" sz="2800" dirty="0" smtClean="0"/>
              <a:t>(Continued)</a:t>
            </a:r>
            <a:endParaRPr lang="en-US" sz="2800" dirty="0"/>
          </a:p>
        </p:txBody>
      </p:sp>
      <p:graphicFrame>
        <p:nvGraphicFramePr>
          <p:cNvPr id="5" name="Content Placeholder 4"/>
          <p:cNvGraphicFramePr>
            <a:graphicFrameLocks noGrp="1"/>
          </p:cNvGraphicFramePr>
          <p:nvPr>
            <p:ph idx="1"/>
          </p:nvPr>
        </p:nvGraphicFramePr>
        <p:xfrm>
          <a:off x="457200" y="1066800"/>
          <a:ext cx="8229600" cy="5410207"/>
        </p:xfrm>
        <a:graphic>
          <a:graphicData uri="http://schemas.openxmlformats.org/drawingml/2006/table">
            <a:tbl>
              <a:tblPr firstRow="1" bandRow="1">
                <a:tableStyleId>{5C22544A-7EE6-4342-B048-85BDC9FD1C3A}</a:tableStyleId>
              </a:tblPr>
              <a:tblGrid>
                <a:gridCol w="76200"/>
                <a:gridCol w="2286000"/>
                <a:gridCol w="1066800"/>
                <a:gridCol w="1143000"/>
                <a:gridCol w="990600"/>
                <a:gridCol w="1066800"/>
                <a:gridCol w="818419"/>
                <a:gridCol w="781781"/>
              </a:tblGrid>
              <a:tr h="185313">
                <a:tc>
                  <a:txBody>
                    <a:bodyPr/>
                    <a:lstStyle/>
                    <a:p>
                      <a:pPr algn="l" fontAlgn="b"/>
                      <a:endParaRPr lang="en-US" sz="800" b="1" i="0" u="none" strike="noStrike" dirty="0">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540601 · Salaries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3%</a:t>
                      </a:r>
                    </a:p>
                  </a:txBody>
                  <a:tcPr marL="9525" marR="9525" marT="9525" marB="0" anchor="b">
                    <a:noFill/>
                  </a:tcPr>
                </a:tc>
                <a:tc>
                  <a:txBody>
                    <a:bodyPr/>
                    <a:lstStyle/>
                    <a:p>
                      <a:pPr algn="r" fontAlgn="b"/>
                      <a:r>
                        <a:rPr lang="en-US" sz="1100" b="0" i="0" u="none" strike="noStrike">
                          <a:solidFill>
                            <a:srgbClr val="000000"/>
                          </a:solidFill>
                          <a:latin typeface="Calibri"/>
                        </a:rPr>
                        <a:t>40.97%</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540602 · FICA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4%</a:t>
                      </a:r>
                    </a:p>
                  </a:txBody>
                  <a:tcPr marL="9525" marR="9525" marT="9525" marB="0" anchor="b">
                    <a:noFill/>
                  </a:tcPr>
                </a:tc>
                <a:tc>
                  <a:txBody>
                    <a:bodyPr/>
                    <a:lstStyle/>
                    <a:p>
                      <a:pPr algn="r" fontAlgn="b"/>
                      <a:r>
                        <a:rPr lang="en-US" sz="1100" b="0" i="0" u="none" strike="noStrike">
                          <a:solidFill>
                            <a:srgbClr val="000000"/>
                          </a:solidFill>
                          <a:latin typeface="Calibri"/>
                        </a:rPr>
                        <a:t>3.26%</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540603 · Employment Insurance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50%</a:t>
                      </a:r>
                    </a:p>
                  </a:txBody>
                  <a:tcPr marL="9525" marR="9525" marT="9525" marB="0" anchor="b">
                    <a:noFill/>
                  </a:tcPr>
                </a:tc>
                <a:tc>
                  <a:txBody>
                    <a:bodyPr/>
                    <a:lstStyle/>
                    <a:p>
                      <a:pPr algn="r" fontAlgn="b"/>
                      <a:r>
                        <a:rPr lang="en-US" sz="1100" b="0" i="0" u="none" strike="noStrike">
                          <a:solidFill>
                            <a:srgbClr val="000000"/>
                          </a:solidFill>
                          <a:latin typeface="Calibri"/>
                        </a:rPr>
                        <a:t>0.37%</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540604 · Staff Health Insurance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29%</a:t>
                      </a:r>
                    </a:p>
                  </a:txBody>
                  <a:tcPr marL="9525" marR="9525" marT="9525" marB="0" anchor="b">
                    <a:noFill/>
                  </a:tcPr>
                </a:tc>
                <a:tc>
                  <a:txBody>
                    <a:bodyPr/>
                    <a:lstStyle/>
                    <a:p>
                      <a:pPr algn="r" fontAlgn="b"/>
                      <a:r>
                        <a:rPr lang="en-US" sz="1100" b="0" i="0" u="none" strike="noStrike">
                          <a:solidFill>
                            <a:srgbClr val="000000"/>
                          </a:solidFill>
                          <a:latin typeface="Calibri"/>
                        </a:rPr>
                        <a:t>3.56%</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540605 · 401K</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8%</a:t>
                      </a:r>
                    </a:p>
                  </a:txBody>
                  <a:tcPr marL="9525" marR="9525" marT="9525" marB="0" anchor="b">
                    <a:noFill/>
                  </a:tcPr>
                </a:tc>
                <a:tc>
                  <a:txBody>
                    <a:bodyPr/>
                    <a:lstStyle/>
                    <a:p>
                      <a:pPr algn="r" fontAlgn="b"/>
                      <a:r>
                        <a:rPr lang="en-US" sz="1100" b="0" i="0" u="none" strike="noStrike">
                          <a:solidFill>
                            <a:srgbClr val="000000"/>
                          </a:solidFill>
                          <a:latin typeface="Calibri"/>
                        </a:rPr>
                        <a:t>3.99%</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540607 · CEO Benefits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0.56%</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540608 · Staff Development</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0.31%</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540700 · Public Affairs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1.23%</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540701 · PAD Local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0.28%</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540702 · PAD Travel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0.28%</a:t>
                      </a:r>
                    </a:p>
                  </a:txBody>
                  <a:tcPr marL="9525" marR="9525" marT="9525" marB="0" anchor="b">
                    <a:noFill/>
                  </a:tcPr>
                </a:tc>
              </a:tr>
              <a:tr h="192539">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540800 · Committees - Other</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3%</a:t>
                      </a:r>
                    </a:p>
                  </a:txBody>
                  <a:tcPr marL="9525" marR="9525" marT="9525" marB="0" anchor="b">
                    <a:noFill/>
                  </a:tcPr>
                </a:tc>
                <a:tc>
                  <a:txBody>
                    <a:bodyPr/>
                    <a:lstStyle/>
                    <a:p>
                      <a:pPr algn="r" fontAlgn="b"/>
                      <a:r>
                        <a:rPr lang="en-US" sz="1100" b="0" i="0" u="none" strike="noStrike">
                          <a:solidFill>
                            <a:srgbClr val="000000"/>
                          </a:solidFill>
                          <a:latin typeface="Calibri"/>
                        </a:rPr>
                        <a:t>0.43%</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540801 · Regional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0.28%</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540900 · Key Communicator</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0.09%</a:t>
                      </a:r>
                    </a:p>
                  </a:txBody>
                  <a:tcPr marL="9525" marR="9525" marT="9525" marB="0" anchor="b">
                    <a:noFill/>
                  </a:tcPr>
                </a:tc>
              </a:tr>
              <a:tr h="192539">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541000 · Public Relations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10%</a:t>
                      </a:r>
                    </a:p>
                  </a:txBody>
                  <a:tcPr marL="9525" marR="9525" marT="9525" marB="0" anchor="b">
                    <a:noFill/>
                  </a:tcPr>
                </a:tc>
                <a:tc>
                  <a:txBody>
                    <a:bodyPr/>
                    <a:lstStyle/>
                    <a:p>
                      <a:pPr algn="r" fontAlgn="b"/>
                      <a:r>
                        <a:rPr lang="en-US" sz="1100" b="0" i="0" u="none" strike="noStrike">
                          <a:solidFill>
                            <a:srgbClr val="000000"/>
                          </a:solidFill>
                          <a:latin typeface="Calibri"/>
                        </a:rPr>
                        <a:t>1.41%</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541100 · Directors' Meetings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2.46%</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541200 · Education Foundation</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25%</a:t>
                      </a:r>
                    </a:p>
                  </a:txBody>
                  <a:tcPr marL="9525" marR="9525" marT="9525" marB="0" anchor="b">
                    <a:noFill/>
                  </a:tcPr>
                </a:tc>
                <a:tc>
                  <a:txBody>
                    <a:bodyPr/>
                    <a:lstStyle/>
                    <a:p>
                      <a:pPr algn="r" fontAlgn="b"/>
                      <a:r>
                        <a:rPr lang="en-US" sz="1100" b="0" i="0" u="none" strike="noStrike">
                          <a:solidFill>
                            <a:srgbClr val="000000"/>
                          </a:solidFill>
                          <a:latin typeface="Calibri"/>
                        </a:rPr>
                        <a:t>0.15%</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541300 · Membership Seminars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16%</a:t>
                      </a:r>
                    </a:p>
                  </a:txBody>
                  <a:tcPr marL="9525" marR="9525" marT="9525" marB="0" anchor="b">
                    <a:noFill/>
                  </a:tcPr>
                </a:tc>
                <a:tc>
                  <a:txBody>
                    <a:bodyPr/>
                    <a:lstStyle/>
                    <a:p>
                      <a:pPr algn="r" fontAlgn="b"/>
                      <a:r>
                        <a:rPr lang="en-US" sz="1100" b="0" i="0" u="none" strike="noStrike">
                          <a:solidFill>
                            <a:srgbClr val="000000"/>
                          </a:solidFill>
                          <a:latin typeface="Calibri"/>
                        </a:rPr>
                        <a:t>0.89%</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541501 · Director Travel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a:t>
                      </a:r>
                    </a:p>
                  </a:txBody>
                  <a:tcPr marL="9525" marR="9525" marT="9525" marB="0" anchor="b">
                    <a:noFill/>
                  </a:tcPr>
                </a:tc>
                <a:tc>
                  <a:txBody>
                    <a:bodyPr/>
                    <a:lstStyle/>
                    <a:p>
                      <a:pPr algn="r" fontAlgn="b"/>
                      <a:r>
                        <a:rPr lang="en-US" sz="1100" b="0" i="0" u="none" strike="noStrike">
                          <a:solidFill>
                            <a:srgbClr val="000000"/>
                          </a:solidFill>
                          <a:latin typeface="Calibri"/>
                        </a:rPr>
                        <a:t>4.91%</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541502 · Director Local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25%</a:t>
                      </a:r>
                    </a:p>
                  </a:txBody>
                  <a:tcPr marL="9525" marR="9525" marT="9525" marB="0" anchor="b">
                    <a:noFill/>
                  </a:tcPr>
                </a:tc>
                <a:tc>
                  <a:txBody>
                    <a:bodyPr/>
                    <a:lstStyle/>
                    <a:p>
                      <a:pPr algn="r" fontAlgn="b"/>
                      <a:r>
                        <a:rPr lang="en-US" sz="1100" b="0" i="0" u="none" strike="noStrike">
                          <a:solidFill>
                            <a:srgbClr val="000000"/>
                          </a:solidFill>
                          <a:latin typeface="Calibri"/>
                        </a:rPr>
                        <a:t>0.31%</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541503 · Staff Travel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9%</a:t>
                      </a:r>
                    </a:p>
                  </a:txBody>
                  <a:tcPr marL="9525" marR="9525" marT="9525" marB="0" anchor="b">
                    <a:noFill/>
                  </a:tcPr>
                </a:tc>
                <a:tc>
                  <a:txBody>
                    <a:bodyPr/>
                    <a:lstStyle/>
                    <a:p>
                      <a:pPr algn="r" fontAlgn="b"/>
                      <a:r>
                        <a:rPr lang="en-US" sz="1100" b="0" i="0" u="none" strike="noStrike">
                          <a:solidFill>
                            <a:srgbClr val="000000"/>
                          </a:solidFill>
                          <a:latin typeface="Calibri"/>
                        </a:rPr>
                        <a:t>0.74%</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541504 · Staff Local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0.25%</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541505 · CEO Travel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10%</a:t>
                      </a:r>
                    </a:p>
                  </a:txBody>
                  <a:tcPr marL="9525" marR="9525" marT="9525" marB="0" anchor="b">
                    <a:noFill/>
                  </a:tcPr>
                </a:tc>
                <a:tc>
                  <a:txBody>
                    <a:bodyPr/>
                    <a:lstStyle/>
                    <a:p>
                      <a:pPr algn="r" fontAlgn="b"/>
                      <a:r>
                        <a:rPr lang="en-US" sz="1100" b="0" i="0" u="none" strike="noStrike">
                          <a:solidFill>
                            <a:srgbClr val="000000"/>
                          </a:solidFill>
                          <a:latin typeface="Calibri"/>
                        </a:rPr>
                        <a:t>1.01%</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541506 · CEO Local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0.18%</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550100 · Rent</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7.58%</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550300 · Office Maintenance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0.21%</a:t>
                      </a:r>
                    </a:p>
                  </a:txBody>
                  <a:tcPr marL="9525" marR="9525" marT="9525" marB="0" anchor="b">
                    <a:noFill/>
                  </a:tcPr>
                </a:tc>
              </a:tr>
              <a:tr h="185313">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a:solidFill>
                            <a:srgbClr val="000000"/>
                          </a:solidFill>
                          <a:latin typeface="Arial"/>
                        </a:rPr>
                        <a:t>570000 · Investment Fees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r" fontAlgn="b"/>
                      <a:r>
                        <a:rPr lang="en-US" sz="1100" b="0" i="0" u="none" strike="noStrike">
                          <a:solidFill>
                            <a:srgbClr val="000000"/>
                          </a:solidFill>
                          <a:latin typeface="Calibri"/>
                        </a:rPr>
                        <a:t>0.40%</a:t>
                      </a:r>
                    </a:p>
                  </a:txBody>
                  <a:tcPr marL="9525" marR="9525" marT="9525" marB="0" anchor="b">
                    <a:noFill/>
                  </a:tcPr>
                </a:tc>
              </a:tr>
              <a:tr h="192539">
                <a:tc gridSpan="2">
                  <a:txBody>
                    <a:bodyPr/>
                    <a:lstStyle/>
                    <a:p>
                      <a:pPr algn="l" fontAlgn="b"/>
                      <a:r>
                        <a:rPr lang="en-US" sz="800" b="1" i="0" u="none" strike="noStrike">
                          <a:solidFill>
                            <a:srgbClr val="000000"/>
                          </a:solidFill>
                          <a:latin typeface="Arial"/>
                        </a:rPr>
                        <a:t>Total Expense</a:t>
                      </a:r>
                    </a:p>
                  </a:txBody>
                  <a:tcPr marL="9525" marR="9525" marT="9525" marB="0" anchor="b">
                    <a:noFill/>
                  </a:tcPr>
                </a:tc>
                <a:tc hMerge="1">
                  <a:txBody>
                    <a:bodyPr/>
                    <a:lstStyle/>
                    <a:p>
                      <a:endParaRPr lang="en-US"/>
                    </a:p>
                  </a:txBody>
                  <a:tcPr>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a:t>
                      </a:r>
                    </a:p>
                  </a:txBody>
                  <a:tcPr marL="9525" marR="9525" marT="9525" marB="0" anchor="b">
                    <a:noFill/>
                  </a:tcPr>
                </a:tc>
                <a:tc>
                  <a:txBody>
                    <a:bodyPr/>
                    <a:lstStyle/>
                    <a:p>
                      <a:pPr algn="r" fontAlgn="b"/>
                      <a:r>
                        <a:rPr lang="en-US" sz="1100" b="0" i="0" u="none" strike="noStrike">
                          <a:solidFill>
                            <a:srgbClr val="000000"/>
                          </a:solidFill>
                          <a:latin typeface="Calibri"/>
                        </a:rPr>
                        <a:t>100%</a:t>
                      </a:r>
                    </a:p>
                  </a:txBody>
                  <a:tcPr marL="9525" marR="9525" marT="9525" marB="0" anchor="b">
                    <a:noFill/>
                  </a:tcPr>
                </a:tc>
              </a:tr>
              <a:tr h="192539">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dirty="0" smtClean="0">
                          <a:solidFill>
                            <a:srgbClr val="000000"/>
                          </a:solidFill>
                          <a:latin typeface="Arial"/>
                        </a:rPr>
                        <a:t>Net Ordinary Income</a:t>
                      </a:r>
                      <a:endParaRPr lang="en-US" sz="800" b="1"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l" fontAlgn="b"/>
                      <a:endParaRPr lang="en-US" sz="1100" b="0" i="0" u="none" strike="noStrike">
                        <a:solidFill>
                          <a:srgbClr val="000000"/>
                        </a:solidFill>
                        <a:latin typeface="Calibri"/>
                      </a:endParaRPr>
                    </a:p>
                  </a:txBody>
                  <a:tcPr marL="9525" marR="9525" marT="9525" marB="0" anchor="b">
                    <a:noFill/>
                  </a:tcPr>
                </a:tc>
              </a:tr>
              <a:tr h="192539">
                <a:tc>
                  <a:txBody>
                    <a:bodyPr/>
                    <a:lstStyle/>
                    <a:p>
                      <a:pPr algn="l" fontAlgn="b"/>
                      <a:endParaRPr lang="en-US" sz="800" b="1" i="0" u="none" strike="noStrike">
                        <a:solidFill>
                          <a:srgbClr val="000000"/>
                        </a:solidFill>
                        <a:latin typeface="Arial"/>
                      </a:endParaRPr>
                    </a:p>
                  </a:txBody>
                  <a:tcPr marL="9525" marR="9525" marT="9525" marB="0" anchor="b">
                    <a:noFill/>
                  </a:tcPr>
                </a:tc>
                <a:tc>
                  <a:txBody>
                    <a:bodyPr/>
                    <a:lstStyle/>
                    <a:p>
                      <a:pPr algn="l" fontAlgn="b"/>
                      <a:r>
                        <a:rPr lang="en-US" sz="800" b="1" i="0" u="none" strike="noStrike" dirty="0" smtClean="0">
                          <a:solidFill>
                            <a:srgbClr val="000000"/>
                          </a:solidFill>
                          <a:latin typeface="Arial"/>
                        </a:rPr>
                        <a:t>Net Income</a:t>
                      </a:r>
                      <a:endParaRPr lang="en-US" sz="800" b="1"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c>
                  <a:txBody>
                    <a:bodyPr/>
                    <a:lstStyle/>
                    <a:p>
                      <a:pPr algn="l" fontAlgn="b"/>
                      <a:endParaRPr lang="en-US" sz="800" b="1" i="0" u="none" strike="noStrike" dirty="0">
                        <a:solidFill>
                          <a:srgbClr val="000000"/>
                        </a:solidFill>
                        <a:latin typeface="Arial"/>
                      </a:endParaRPr>
                    </a:p>
                  </a:txBody>
                  <a:tcPr marL="9525" marR="9525" marT="9525" marB="0" anchor="b">
                    <a:noFill/>
                  </a:tcPr>
                </a:tc>
              </a:tr>
            </a:tbl>
          </a:graphicData>
        </a:graphic>
      </p:graphicFrame>
      <p:sp>
        <p:nvSpPr>
          <p:cNvPr id="9" name="Slide Number Placeholder 8"/>
          <p:cNvSpPr>
            <a:spLocks noGrp="1"/>
          </p:cNvSpPr>
          <p:nvPr>
            <p:ph type="sldNum" sz="quarter" idx="12"/>
          </p:nvPr>
        </p:nvSpPr>
        <p:spPr/>
        <p:txBody>
          <a:bodyPr/>
          <a:lstStyle/>
          <a:p>
            <a:fld id="{62A80E27-4846-4C4A-8707-744F5B20E23E}" type="slidenum">
              <a:rPr lang="en-US" smtClean="0"/>
              <a:pPr/>
              <a:t>26</a:t>
            </a:fld>
            <a:endParaRPr lang="en-US" dirty="0"/>
          </a:p>
        </p:txBody>
      </p:sp>
      <p:sp>
        <p:nvSpPr>
          <p:cNvPr id="10" name="Date Placeholder 9"/>
          <p:cNvSpPr>
            <a:spLocks noGrp="1"/>
          </p:cNvSpPr>
          <p:nvPr>
            <p:ph type="dt" sz="half" idx="10"/>
          </p:nvPr>
        </p:nvSpPr>
        <p:spPr/>
        <p:txBody>
          <a:bodyPr/>
          <a:lstStyle/>
          <a:p>
            <a:r>
              <a:rPr lang="en-US" dirty="0" smtClean="0"/>
              <a:t>Rev. </a:t>
            </a:r>
            <a:fld id="{3201FF2E-77F4-440A-AE5C-5FE3610B0904}" type="datetime1">
              <a:rPr lang="en-US" smtClean="0"/>
              <a:pPr/>
              <a:t>4/5/2016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Autofit/>
          </a:bodyPr>
          <a:lstStyle/>
          <a:p>
            <a:r>
              <a:rPr lang="en-US" sz="4000" dirty="0" smtClean="0"/>
              <a:t>Profit &amp; Loss</a:t>
            </a:r>
            <a:endParaRPr lang="en-US" sz="4000" dirty="0"/>
          </a:p>
        </p:txBody>
      </p:sp>
      <p:sp>
        <p:nvSpPr>
          <p:cNvPr id="9" name="Slide Number Placeholder 8"/>
          <p:cNvSpPr>
            <a:spLocks noGrp="1"/>
          </p:cNvSpPr>
          <p:nvPr>
            <p:ph type="sldNum" sz="quarter" idx="12"/>
          </p:nvPr>
        </p:nvSpPr>
        <p:spPr/>
        <p:txBody>
          <a:bodyPr/>
          <a:lstStyle/>
          <a:p>
            <a:fld id="{62A80E27-4846-4C4A-8707-744F5B20E23E}" type="slidenum">
              <a:rPr lang="en-US" smtClean="0"/>
              <a:pPr/>
              <a:t>27</a:t>
            </a:fld>
            <a:endParaRPr lang="en-US" dirty="0"/>
          </a:p>
        </p:txBody>
      </p:sp>
      <p:sp>
        <p:nvSpPr>
          <p:cNvPr id="10" name="Date Placeholder 9"/>
          <p:cNvSpPr>
            <a:spLocks noGrp="1"/>
          </p:cNvSpPr>
          <p:nvPr>
            <p:ph type="dt" sz="half" idx="10"/>
          </p:nvPr>
        </p:nvSpPr>
        <p:spPr/>
        <p:txBody>
          <a:bodyPr/>
          <a:lstStyle/>
          <a:p>
            <a:r>
              <a:rPr lang="en-US" dirty="0" smtClean="0"/>
              <a:t>Rev. </a:t>
            </a:r>
            <a:fld id="{8C3649A6-1562-4D12-B881-92679F0E4501}" type="datetime1">
              <a:rPr lang="en-US" smtClean="0"/>
              <a:pPr/>
              <a:t>4/5/2016</a:t>
            </a:fld>
            <a:endParaRPr lang="en-US" dirty="0"/>
          </a:p>
        </p:txBody>
      </p:sp>
      <p:sp>
        <p:nvSpPr>
          <p:cNvPr id="7" name="Rectangle 6"/>
          <p:cNvSpPr/>
          <p:nvPr/>
        </p:nvSpPr>
        <p:spPr>
          <a:xfrm rot="20367676">
            <a:off x="2162371" y="3144239"/>
            <a:ext cx="4190988" cy="923330"/>
          </a:xfrm>
          <a:prstGeom prst="rect">
            <a:avLst/>
          </a:prstGeom>
          <a:noFill/>
        </p:spPr>
        <p:txBody>
          <a:bodyPr wrap="squar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Sample</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graphicFrame>
        <p:nvGraphicFramePr>
          <p:cNvPr id="6" name="Content Placeholder 5"/>
          <p:cNvGraphicFramePr>
            <a:graphicFrameLocks noGrp="1"/>
          </p:cNvGraphicFramePr>
          <p:nvPr>
            <p:ph idx="1"/>
          </p:nvPr>
        </p:nvGraphicFramePr>
        <p:xfrm>
          <a:off x="381000" y="1143007"/>
          <a:ext cx="8305800" cy="5267814"/>
        </p:xfrm>
        <a:graphic>
          <a:graphicData uri="http://schemas.openxmlformats.org/drawingml/2006/table">
            <a:tbl>
              <a:tblPr firstRow="1" bandRow="1">
                <a:tableStyleId>{5C22544A-7EE6-4342-B048-85BDC9FD1C3A}</a:tableStyleId>
              </a:tblPr>
              <a:tblGrid>
                <a:gridCol w="1505730"/>
                <a:gridCol w="1008870"/>
                <a:gridCol w="1219200"/>
                <a:gridCol w="990600"/>
                <a:gridCol w="914400"/>
                <a:gridCol w="869839"/>
                <a:gridCol w="680007"/>
                <a:gridCol w="680007"/>
                <a:gridCol w="437147"/>
              </a:tblGrid>
              <a:tr h="251696">
                <a:tc>
                  <a:txBody>
                    <a:bodyPr/>
                    <a:lstStyle/>
                    <a:p>
                      <a:pPr algn="ctr" fontAlgn="b"/>
                      <a:endParaRPr lang="en-US" sz="800" b="1" i="0" u="none" strike="noStrike" dirty="0">
                        <a:solidFill>
                          <a:srgbClr val="000000"/>
                        </a:solidFill>
                        <a:latin typeface="Arial"/>
                      </a:endParaRPr>
                    </a:p>
                  </a:txBody>
                  <a:tcPr marL="9525" marR="9525" marT="9525" marB="0" anchor="b">
                    <a:noFill/>
                  </a:tcPr>
                </a:tc>
                <a:tc>
                  <a:txBody>
                    <a:bodyPr/>
                    <a:lstStyle/>
                    <a:p>
                      <a:pPr algn="ctr" fontAlgn="b"/>
                      <a:r>
                        <a:rPr lang="en-US" sz="800" b="1" i="0" u="none" strike="noStrike">
                          <a:solidFill>
                            <a:srgbClr val="000000"/>
                          </a:solidFill>
                          <a:latin typeface="Arial"/>
                        </a:rPr>
                        <a:t>Sep 15</a:t>
                      </a:r>
                    </a:p>
                  </a:txBody>
                  <a:tcPr marL="9525" marR="9525" marT="9525" marB="0" anchor="b">
                    <a:noFill/>
                  </a:tcPr>
                </a:tc>
                <a:tc>
                  <a:txBody>
                    <a:bodyPr/>
                    <a:lstStyle/>
                    <a:p>
                      <a:pPr algn="ctr" fontAlgn="b"/>
                      <a:r>
                        <a:rPr lang="en-US" sz="800" b="1" i="0" u="none" strike="noStrike">
                          <a:solidFill>
                            <a:srgbClr val="000000"/>
                          </a:solidFill>
                          <a:latin typeface="Arial"/>
                        </a:rPr>
                        <a:t>Budget</a:t>
                      </a:r>
                    </a:p>
                  </a:txBody>
                  <a:tcPr marL="9525" marR="9525" marT="9525" marB="0" anchor="b">
                    <a:noFill/>
                  </a:tcPr>
                </a:tc>
                <a:tc>
                  <a:txBody>
                    <a:bodyPr/>
                    <a:lstStyle/>
                    <a:p>
                      <a:pPr algn="ctr" fontAlgn="b"/>
                      <a:r>
                        <a:rPr lang="en-US" sz="800" b="1" i="0" u="none" strike="noStrike">
                          <a:solidFill>
                            <a:srgbClr val="000000"/>
                          </a:solidFill>
                          <a:latin typeface="Arial"/>
                        </a:rPr>
                        <a:t>Variance</a:t>
                      </a:r>
                    </a:p>
                  </a:txBody>
                  <a:tcPr marL="9525" marR="9525" marT="9525" marB="0" anchor="b">
                    <a:noFill/>
                  </a:tcPr>
                </a:tc>
                <a:tc>
                  <a:txBody>
                    <a:bodyPr/>
                    <a:lstStyle/>
                    <a:p>
                      <a:pPr algn="ctr" fontAlgn="b"/>
                      <a:r>
                        <a:rPr lang="en-US" sz="800" b="1" i="0" u="none" strike="noStrike">
                          <a:solidFill>
                            <a:srgbClr val="000000"/>
                          </a:solidFill>
                          <a:latin typeface="Arial"/>
                        </a:rPr>
                        <a:t>Jan - Sep 15</a:t>
                      </a:r>
                    </a:p>
                  </a:txBody>
                  <a:tcPr marL="9525" marR="9525" marT="9525" marB="0" anchor="b">
                    <a:noFill/>
                  </a:tcPr>
                </a:tc>
                <a:tc>
                  <a:txBody>
                    <a:bodyPr/>
                    <a:lstStyle/>
                    <a:p>
                      <a:pPr algn="ctr" fontAlgn="b"/>
                      <a:r>
                        <a:rPr lang="en-US" sz="800" b="1" i="0" u="none" strike="noStrike">
                          <a:solidFill>
                            <a:srgbClr val="000000"/>
                          </a:solidFill>
                          <a:latin typeface="Arial"/>
                        </a:rPr>
                        <a:t>YTD Budget</a:t>
                      </a:r>
                    </a:p>
                  </a:txBody>
                  <a:tcPr marL="9525" marR="9525" marT="9525" marB="0" anchor="b">
                    <a:noFill/>
                  </a:tcPr>
                </a:tc>
                <a:tc>
                  <a:txBody>
                    <a:bodyPr/>
                    <a:lstStyle/>
                    <a:p>
                      <a:pPr algn="ctr" fontAlgn="b"/>
                      <a:r>
                        <a:rPr lang="en-US" sz="800" b="1" i="0" u="none" strike="noStrike">
                          <a:solidFill>
                            <a:srgbClr val="000000"/>
                          </a:solidFill>
                          <a:latin typeface="Arial"/>
                        </a:rPr>
                        <a:t>Variance</a:t>
                      </a:r>
                    </a:p>
                  </a:txBody>
                  <a:tcPr marL="9525" marR="9525" marT="9525" marB="0" anchor="b">
                    <a:noFill/>
                  </a:tcPr>
                </a:tc>
                <a:tc>
                  <a:txBody>
                    <a:bodyPr/>
                    <a:lstStyle/>
                    <a:p>
                      <a:pPr algn="ctr" fontAlgn="b"/>
                      <a:r>
                        <a:rPr lang="en-US" sz="800" b="1" i="0" u="none" strike="noStrike">
                          <a:solidFill>
                            <a:srgbClr val="000000"/>
                          </a:solidFill>
                          <a:latin typeface="Arial"/>
                        </a:rPr>
                        <a:t>Annual Budget</a:t>
                      </a:r>
                    </a:p>
                  </a:txBody>
                  <a:tcPr marL="9525" marR="9525" marT="9525" marB="0" anchor="b">
                    <a:noFill/>
                  </a:tcPr>
                </a:tc>
                <a:tc>
                  <a:txBody>
                    <a:bodyPr/>
                    <a:lstStyle/>
                    <a:p>
                      <a:pPr algn="r" fontAlgn="b"/>
                      <a:r>
                        <a:rPr lang="en-US" sz="1100" b="0" i="0" u="none" strike="noStrike">
                          <a:solidFill>
                            <a:srgbClr val="000000"/>
                          </a:solidFill>
                          <a:latin typeface="Calibri"/>
                        </a:rPr>
                        <a:t>94 Em</a:t>
                      </a:r>
                    </a:p>
                  </a:txBody>
                  <a:tcPr marL="9525" marR="9525" marT="9525" marB="0" anchor="b">
                    <a:noFill/>
                  </a:tcPr>
                </a:tc>
              </a:tr>
              <a:tr h="217062">
                <a:tc>
                  <a:txBody>
                    <a:bodyPr/>
                    <a:lstStyle/>
                    <a:p>
                      <a:pPr algn="l" fontAlgn="b"/>
                      <a:r>
                        <a:rPr lang="en-US" sz="800" b="1" i="0" u="none" strike="noStrike">
                          <a:solidFill>
                            <a:srgbClr val="000000"/>
                          </a:solidFill>
                          <a:latin typeface="Arial"/>
                        </a:rPr>
                        <a:t>Ordinary Income/Expense</a:t>
                      </a: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2976</a:t>
                      </a:r>
                    </a:p>
                  </a:txBody>
                  <a:tcPr marL="9525" marR="9525" marT="9525" marB="0" anchor="b">
                    <a:noFill/>
                  </a:tcPr>
                </a:tc>
              </a:tr>
              <a:tr h="217062">
                <a:tc>
                  <a:txBody>
                    <a:bodyPr/>
                    <a:lstStyle/>
                    <a:p>
                      <a:pPr algn="l" fontAlgn="b"/>
                      <a:r>
                        <a:rPr lang="en-US" sz="800" b="1" i="0" u="none" strike="noStrike">
                          <a:solidFill>
                            <a:srgbClr val="000000"/>
                          </a:solidFill>
                          <a:latin typeface="Arial"/>
                        </a:rPr>
                        <a:t>Income</a:t>
                      </a:r>
                    </a:p>
                  </a:txBody>
                  <a:tcPr marL="9525" marR="9525" marT="9525" marB="0" anchor="b">
                    <a:noFill/>
                  </a:tcPr>
                </a:tc>
                <a:tc>
                  <a:txBody>
                    <a:bodyPr/>
                    <a:lstStyle/>
                    <a:p>
                      <a:pPr algn="l" fontAlgn="b"/>
                      <a:endParaRPr lang="en-US" sz="800" b="0" i="0" u="none" strike="noStrike" dirty="0">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1100" b="0" i="0" u="none" strike="noStrike">
                        <a:solidFill>
                          <a:srgbClr val="000000"/>
                        </a:solidFill>
                        <a:latin typeface="Calibri"/>
                      </a:endParaRPr>
                    </a:p>
                  </a:txBody>
                  <a:tcPr marL="9525" marR="9525" marT="9525" marB="0" anchor="b">
                    <a:noFill/>
                  </a:tcPr>
                </a:tc>
              </a:tr>
              <a:tr h="217062">
                <a:tc>
                  <a:txBody>
                    <a:bodyPr/>
                    <a:lstStyle/>
                    <a:p>
                      <a:pPr algn="l" fontAlgn="b"/>
                      <a:r>
                        <a:rPr lang="en-US" sz="800" b="1" i="0" u="none" strike="noStrike">
                          <a:solidFill>
                            <a:srgbClr val="000000"/>
                          </a:solidFill>
                          <a:latin typeface="Arial"/>
                        </a:rPr>
                        <a:t>410100 · Local Dues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80%</a:t>
                      </a:r>
                    </a:p>
                  </a:txBody>
                  <a:tcPr marL="9525" marR="9525" marT="9525" marB="0" anchor="b">
                    <a:noFill/>
                  </a:tcPr>
                </a:tc>
              </a:tr>
              <a:tr h="217062">
                <a:tc>
                  <a:txBody>
                    <a:bodyPr/>
                    <a:lstStyle/>
                    <a:p>
                      <a:pPr algn="l" fontAlgn="b"/>
                      <a:r>
                        <a:rPr lang="en-US" sz="800" b="1" i="0" u="none" strike="noStrike">
                          <a:solidFill>
                            <a:srgbClr val="000000"/>
                          </a:solidFill>
                          <a:latin typeface="Arial"/>
                        </a:rPr>
                        <a:t>410200 · Processing Fees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95%</a:t>
                      </a:r>
                    </a:p>
                  </a:txBody>
                  <a:tcPr marL="9525" marR="9525" marT="9525" marB="0" anchor="b">
                    <a:noFill/>
                  </a:tcPr>
                </a:tc>
              </a:tr>
              <a:tr h="251696">
                <a:tc>
                  <a:txBody>
                    <a:bodyPr/>
                    <a:lstStyle/>
                    <a:p>
                      <a:pPr algn="l" fontAlgn="b"/>
                      <a:r>
                        <a:rPr lang="en-US" sz="800" b="1" i="0" u="none" strike="noStrike">
                          <a:solidFill>
                            <a:srgbClr val="000000"/>
                          </a:solidFill>
                          <a:latin typeface="Arial"/>
                        </a:rPr>
                        <a:t>420200 · Continuing Education</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70%</a:t>
                      </a:r>
                    </a:p>
                  </a:txBody>
                  <a:tcPr marL="9525" marR="9525" marT="9525" marB="0" anchor="b">
                    <a:noFill/>
                  </a:tcPr>
                </a:tc>
              </a:tr>
              <a:tr h="217062">
                <a:tc>
                  <a:txBody>
                    <a:bodyPr/>
                    <a:lstStyle/>
                    <a:p>
                      <a:pPr algn="l" fontAlgn="b"/>
                      <a:r>
                        <a:rPr lang="en-US" sz="800" b="1" i="0" u="none" strike="noStrike">
                          <a:solidFill>
                            <a:srgbClr val="000000"/>
                          </a:solidFill>
                          <a:latin typeface="Arial"/>
                        </a:rPr>
                        <a:t>420300 · Health Insurance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78%</a:t>
                      </a:r>
                    </a:p>
                  </a:txBody>
                  <a:tcPr marL="9525" marR="9525" marT="9525" marB="0" anchor="b">
                    <a:noFill/>
                  </a:tcPr>
                </a:tc>
              </a:tr>
              <a:tr h="217062">
                <a:tc>
                  <a:txBody>
                    <a:bodyPr/>
                    <a:lstStyle/>
                    <a:p>
                      <a:pPr algn="l" fontAlgn="b"/>
                      <a:r>
                        <a:rPr lang="en-US" sz="800" b="1" i="0" u="none" strike="noStrike">
                          <a:solidFill>
                            <a:srgbClr val="000000"/>
                          </a:solidFill>
                          <a:latin typeface="Arial"/>
                        </a:rPr>
                        <a:t>420400 · Store Items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86%</a:t>
                      </a:r>
                    </a:p>
                  </a:txBody>
                  <a:tcPr marL="9525" marR="9525" marT="9525" marB="0" anchor="b">
                    <a:noFill/>
                  </a:tcPr>
                </a:tc>
              </a:tr>
              <a:tr h="217062">
                <a:tc>
                  <a:txBody>
                    <a:bodyPr/>
                    <a:lstStyle/>
                    <a:p>
                      <a:pPr algn="l" fontAlgn="b"/>
                      <a:r>
                        <a:rPr lang="en-US" sz="800" b="1" i="0" u="none" strike="noStrike">
                          <a:solidFill>
                            <a:srgbClr val="000000"/>
                          </a:solidFill>
                          <a:latin typeface="Arial"/>
                        </a:rPr>
                        <a:t>420500 · Supra Income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104%</a:t>
                      </a:r>
                    </a:p>
                  </a:txBody>
                  <a:tcPr marL="9525" marR="9525" marT="9525" marB="0" anchor="b">
                    <a:noFill/>
                  </a:tcPr>
                </a:tc>
              </a:tr>
              <a:tr h="251696">
                <a:tc>
                  <a:txBody>
                    <a:bodyPr/>
                    <a:lstStyle/>
                    <a:p>
                      <a:pPr algn="l" fontAlgn="b"/>
                      <a:r>
                        <a:rPr lang="en-US" sz="800" b="1" i="0" u="none" strike="noStrike">
                          <a:solidFill>
                            <a:srgbClr val="000000"/>
                          </a:solidFill>
                          <a:latin typeface="Arial"/>
                        </a:rPr>
                        <a:t>420600 · Professional Standards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450%</a:t>
                      </a:r>
                    </a:p>
                  </a:txBody>
                  <a:tcPr marL="9525" marR="9525" marT="9525" marB="0" anchor="b">
                    <a:noFill/>
                  </a:tcPr>
                </a:tc>
              </a:tr>
              <a:tr h="217062">
                <a:tc>
                  <a:txBody>
                    <a:bodyPr/>
                    <a:lstStyle/>
                    <a:p>
                      <a:pPr algn="l" fontAlgn="b"/>
                      <a:r>
                        <a:rPr lang="en-US" sz="800" b="1" i="0" u="none" strike="noStrike">
                          <a:solidFill>
                            <a:srgbClr val="000000"/>
                          </a:solidFill>
                          <a:latin typeface="Arial"/>
                        </a:rPr>
                        <a:t>430200 · Agents' Day</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107%</a:t>
                      </a:r>
                    </a:p>
                  </a:txBody>
                  <a:tcPr marL="9525" marR="9525" marT="9525" marB="0" anchor="b">
                    <a:noFill/>
                  </a:tcPr>
                </a:tc>
              </a:tr>
              <a:tr h="251696">
                <a:tc>
                  <a:txBody>
                    <a:bodyPr/>
                    <a:lstStyle/>
                    <a:p>
                      <a:pPr algn="l" fontAlgn="b"/>
                      <a:r>
                        <a:rPr lang="en-US" sz="800" b="1" i="0" u="none" strike="noStrike">
                          <a:solidFill>
                            <a:srgbClr val="000000"/>
                          </a:solidFill>
                          <a:latin typeface="Arial"/>
                        </a:rPr>
                        <a:t>430300 · Special Events - Other</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82%</a:t>
                      </a:r>
                    </a:p>
                  </a:txBody>
                  <a:tcPr marL="9525" marR="9525" marT="9525" marB="0" anchor="b">
                    <a:noFill/>
                  </a:tcPr>
                </a:tc>
              </a:tr>
              <a:tr h="251696">
                <a:tc>
                  <a:txBody>
                    <a:bodyPr/>
                    <a:lstStyle/>
                    <a:p>
                      <a:pPr algn="l" fontAlgn="b"/>
                      <a:r>
                        <a:rPr lang="en-US" sz="800" b="1" i="0" u="none" strike="noStrike">
                          <a:solidFill>
                            <a:srgbClr val="000000"/>
                          </a:solidFill>
                          <a:latin typeface="Arial"/>
                        </a:rPr>
                        <a:t>430301 · Inaugural Ball Income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17%</a:t>
                      </a:r>
                    </a:p>
                  </a:txBody>
                  <a:tcPr marL="9525" marR="9525" marT="9525" marB="0" anchor="b">
                    <a:noFill/>
                  </a:tcPr>
                </a:tc>
              </a:tr>
              <a:tr h="217062">
                <a:tc>
                  <a:txBody>
                    <a:bodyPr/>
                    <a:lstStyle/>
                    <a:p>
                      <a:pPr algn="l" fontAlgn="b"/>
                      <a:r>
                        <a:rPr lang="en-US" sz="800" b="1" i="0" u="none" strike="noStrike">
                          <a:solidFill>
                            <a:srgbClr val="000000"/>
                          </a:solidFill>
                          <a:latin typeface="Arial"/>
                        </a:rPr>
                        <a:t>440100 · Management Fees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75%</a:t>
                      </a:r>
                    </a:p>
                  </a:txBody>
                  <a:tcPr marL="9525" marR="9525" marT="9525" marB="0" anchor="b">
                    <a:noFill/>
                  </a:tcPr>
                </a:tc>
              </a:tr>
              <a:tr h="251696">
                <a:tc>
                  <a:txBody>
                    <a:bodyPr/>
                    <a:lstStyle/>
                    <a:p>
                      <a:pPr algn="l" fontAlgn="b"/>
                      <a:r>
                        <a:rPr lang="en-US" sz="800" b="1" i="0" u="none" strike="noStrike">
                          <a:solidFill>
                            <a:srgbClr val="000000"/>
                          </a:solidFill>
                          <a:latin typeface="Arial"/>
                        </a:rPr>
                        <a:t>440200 · Returned Check Charge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87%</a:t>
                      </a:r>
                    </a:p>
                  </a:txBody>
                  <a:tcPr marL="9525" marR="9525" marT="9525" marB="0" anchor="b">
                    <a:noFill/>
                  </a:tcPr>
                </a:tc>
              </a:tr>
              <a:tr h="219396">
                <a:tc>
                  <a:txBody>
                    <a:bodyPr/>
                    <a:lstStyle/>
                    <a:p>
                      <a:pPr algn="l" fontAlgn="b"/>
                      <a:r>
                        <a:rPr lang="en-US" sz="800" b="1" i="0" u="none" strike="noStrike">
                          <a:solidFill>
                            <a:srgbClr val="000000"/>
                          </a:solidFill>
                          <a:latin typeface="Arial"/>
                        </a:rPr>
                        <a:t>440400 · Interest Income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85%</a:t>
                      </a:r>
                    </a:p>
                  </a:txBody>
                  <a:tcPr marL="9525" marR="9525" marT="9525" marB="0" anchor="b">
                    <a:noFill/>
                  </a:tcPr>
                </a:tc>
              </a:tr>
              <a:tr h="217062">
                <a:tc>
                  <a:txBody>
                    <a:bodyPr/>
                    <a:lstStyle/>
                    <a:p>
                      <a:pPr algn="l" fontAlgn="b"/>
                      <a:r>
                        <a:rPr lang="en-US" sz="800" b="1" i="0" u="none" strike="noStrike">
                          <a:solidFill>
                            <a:srgbClr val="000000"/>
                          </a:solidFill>
                          <a:latin typeface="Arial"/>
                        </a:rPr>
                        <a:t>470000 · Unrealized Gain/Loss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l" fontAlgn="b"/>
                      <a:endParaRPr lang="en-US" sz="1100" b="0" i="0" u="none" strike="noStrike">
                        <a:solidFill>
                          <a:srgbClr val="000000"/>
                        </a:solidFill>
                        <a:latin typeface="Calibri"/>
                      </a:endParaRPr>
                    </a:p>
                  </a:txBody>
                  <a:tcPr marL="9525" marR="9525" marT="9525" marB="0" anchor="b">
                    <a:noFill/>
                  </a:tcPr>
                </a:tc>
              </a:tr>
              <a:tr h="249738">
                <a:tc>
                  <a:txBody>
                    <a:bodyPr/>
                    <a:lstStyle/>
                    <a:p>
                      <a:pPr algn="l" fontAlgn="b"/>
                      <a:r>
                        <a:rPr lang="en-US" sz="800" b="1" i="0" u="none" strike="noStrike">
                          <a:solidFill>
                            <a:srgbClr val="000000"/>
                          </a:solidFill>
                          <a:latin typeface="Arial"/>
                        </a:rPr>
                        <a:t>Total Income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80%</a:t>
                      </a:r>
                    </a:p>
                  </a:txBody>
                  <a:tcPr marL="9525" marR="9525" marT="9525" marB="0" anchor="b">
                    <a:noFill/>
                  </a:tcPr>
                </a:tc>
              </a:tr>
              <a:tr h="217062">
                <a:tc>
                  <a:txBody>
                    <a:bodyPr/>
                    <a:lstStyle/>
                    <a:p>
                      <a:pPr algn="l" fontAlgn="b"/>
                      <a:r>
                        <a:rPr lang="en-US" sz="800" b="1" i="0" u="none" strike="noStrike">
                          <a:solidFill>
                            <a:srgbClr val="000000"/>
                          </a:solidFill>
                          <a:latin typeface="Arial"/>
                        </a:rPr>
                        <a:t>Cost of Goods Sold</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l" fontAlgn="b"/>
                      <a:endParaRPr lang="en-US" sz="1100" b="0" i="0" u="none" strike="noStrike">
                        <a:solidFill>
                          <a:srgbClr val="000000"/>
                        </a:solidFill>
                        <a:latin typeface="Calibri"/>
                      </a:endParaRPr>
                    </a:p>
                  </a:txBody>
                  <a:tcPr marL="9525" marR="9525" marT="9525" marB="0" anchor="b">
                    <a:noFill/>
                  </a:tcPr>
                </a:tc>
              </a:tr>
              <a:tr h="217062">
                <a:tc>
                  <a:txBody>
                    <a:bodyPr/>
                    <a:lstStyle/>
                    <a:p>
                      <a:pPr algn="l" fontAlgn="b"/>
                      <a:r>
                        <a:rPr lang="en-US" sz="800" b="1" i="0" u="none" strike="noStrike">
                          <a:solidFill>
                            <a:srgbClr val="000000"/>
                          </a:solidFill>
                          <a:latin typeface="Arial"/>
                        </a:rPr>
                        <a:t>500000 · COGS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33%</a:t>
                      </a:r>
                    </a:p>
                  </a:txBody>
                  <a:tcPr marL="9525" marR="9525" marT="9525" marB="0" anchor="b">
                    <a:noFill/>
                  </a:tcPr>
                </a:tc>
              </a:tr>
              <a:tr h="219396">
                <a:tc>
                  <a:txBody>
                    <a:bodyPr/>
                    <a:lstStyle/>
                    <a:p>
                      <a:pPr algn="l" fontAlgn="b"/>
                      <a:r>
                        <a:rPr lang="en-US" sz="800" b="1" i="0" u="none" strike="noStrike">
                          <a:solidFill>
                            <a:srgbClr val="000000"/>
                          </a:solidFill>
                          <a:latin typeface="Arial"/>
                        </a:rPr>
                        <a:t>Total COGS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33%</a:t>
                      </a:r>
                    </a:p>
                  </a:txBody>
                  <a:tcPr marL="9525" marR="9525" marT="9525" marB="0" anchor="b">
                    <a:noFill/>
                  </a:tcPr>
                </a:tc>
              </a:tr>
              <a:tr h="454350">
                <a:tc>
                  <a:txBody>
                    <a:bodyPr/>
                    <a:lstStyle/>
                    <a:p>
                      <a:pPr algn="l" fontAlgn="b"/>
                      <a:r>
                        <a:rPr lang="en-US" sz="800" b="1" i="0" u="none" strike="noStrike">
                          <a:solidFill>
                            <a:srgbClr val="000000"/>
                          </a:solidFill>
                          <a:latin typeface="Arial"/>
                        </a:rPr>
                        <a:t>Gross Profit</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dirty="0">
                          <a:solidFill>
                            <a:srgbClr val="000000"/>
                          </a:solidFill>
                          <a:latin typeface="Calibri"/>
                        </a:rPr>
                        <a:t>81%</a:t>
                      </a:r>
                    </a:p>
                  </a:txBody>
                  <a:tcPr marL="9525" marR="9525" marT="9525" marB="0" anchor="b">
                    <a:no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627888"/>
          </a:xfrm>
        </p:spPr>
        <p:txBody>
          <a:bodyPr>
            <a:noAutofit/>
          </a:bodyPr>
          <a:lstStyle/>
          <a:p>
            <a:r>
              <a:rPr lang="en-US" sz="4000" dirty="0" smtClean="0"/>
              <a:t>P &amp; L Budget Performance</a:t>
            </a:r>
            <a:endParaRPr lang="en-US" sz="4000" dirty="0"/>
          </a:p>
        </p:txBody>
      </p:sp>
      <p:sp>
        <p:nvSpPr>
          <p:cNvPr id="9" name="Slide Number Placeholder 8"/>
          <p:cNvSpPr>
            <a:spLocks noGrp="1"/>
          </p:cNvSpPr>
          <p:nvPr>
            <p:ph type="sldNum" sz="quarter" idx="12"/>
          </p:nvPr>
        </p:nvSpPr>
        <p:spPr/>
        <p:txBody>
          <a:bodyPr/>
          <a:lstStyle/>
          <a:p>
            <a:fld id="{62A80E27-4846-4C4A-8707-744F5B20E23E}" type="slidenum">
              <a:rPr lang="en-US" smtClean="0"/>
              <a:pPr/>
              <a:t>28</a:t>
            </a:fld>
            <a:endParaRPr lang="en-US" dirty="0"/>
          </a:p>
        </p:txBody>
      </p:sp>
      <p:sp>
        <p:nvSpPr>
          <p:cNvPr id="10" name="Date Placeholder 9"/>
          <p:cNvSpPr>
            <a:spLocks noGrp="1"/>
          </p:cNvSpPr>
          <p:nvPr>
            <p:ph type="dt" sz="half" idx="10"/>
          </p:nvPr>
        </p:nvSpPr>
        <p:spPr/>
        <p:txBody>
          <a:bodyPr/>
          <a:lstStyle/>
          <a:p>
            <a:r>
              <a:rPr lang="en-US" dirty="0" smtClean="0"/>
              <a:t>Rev. </a:t>
            </a:r>
            <a:fld id="{428EB742-68E1-4DC1-B277-09766EF3053C}" type="datetime1">
              <a:rPr lang="en-US" smtClean="0"/>
              <a:pPr/>
              <a:t>4/5/2016</a:t>
            </a:fld>
            <a:endParaRPr lang="en-US" dirty="0"/>
          </a:p>
        </p:txBody>
      </p:sp>
      <p:sp>
        <p:nvSpPr>
          <p:cNvPr id="8" name="Rectangle 7"/>
          <p:cNvSpPr/>
          <p:nvPr/>
        </p:nvSpPr>
        <p:spPr>
          <a:xfrm rot="20367676">
            <a:off x="2467172" y="3220439"/>
            <a:ext cx="4190988" cy="923330"/>
          </a:xfrm>
          <a:prstGeom prst="rect">
            <a:avLst/>
          </a:prstGeom>
          <a:noFill/>
        </p:spPr>
        <p:txBody>
          <a:bodyPr wrap="squar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Sample</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graphicFrame>
        <p:nvGraphicFramePr>
          <p:cNvPr id="5" name="Content Placeholder 4"/>
          <p:cNvGraphicFramePr>
            <a:graphicFrameLocks noGrp="1"/>
          </p:cNvGraphicFramePr>
          <p:nvPr>
            <p:ph idx="1"/>
          </p:nvPr>
        </p:nvGraphicFramePr>
        <p:xfrm>
          <a:off x="533400" y="1185459"/>
          <a:ext cx="8077200" cy="5300109"/>
        </p:xfrm>
        <a:graphic>
          <a:graphicData uri="http://schemas.openxmlformats.org/drawingml/2006/table">
            <a:tbl>
              <a:tblPr firstRow="1" bandRow="1">
                <a:tableStyleId>{5C22544A-7EE6-4342-B048-85BDC9FD1C3A}</a:tableStyleId>
              </a:tblPr>
              <a:tblGrid>
                <a:gridCol w="2297186"/>
                <a:gridCol w="933694"/>
                <a:gridCol w="807720"/>
                <a:gridCol w="747890"/>
                <a:gridCol w="822677"/>
                <a:gridCol w="747890"/>
                <a:gridCol w="673100"/>
                <a:gridCol w="598310"/>
                <a:gridCol w="448733"/>
              </a:tblGrid>
              <a:tr h="252910">
                <a:tc>
                  <a:txBody>
                    <a:bodyPr/>
                    <a:lstStyle/>
                    <a:p>
                      <a:pPr algn="l" fontAlgn="b"/>
                      <a:r>
                        <a:rPr lang="en-US" sz="800" b="1" i="0" u="none" strike="noStrike" dirty="0">
                          <a:solidFill>
                            <a:srgbClr val="000000"/>
                          </a:solidFill>
                          <a:latin typeface="Arial"/>
                        </a:rPr>
                        <a:t>Expense</a:t>
                      </a: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800" b="0" i="0" u="none" strike="noStrike">
                        <a:solidFill>
                          <a:srgbClr val="000000"/>
                        </a:solidFill>
                        <a:latin typeface="Arial"/>
                      </a:endParaRPr>
                    </a:p>
                  </a:txBody>
                  <a:tcPr marL="9525" marR="9525" marT="9525" marB="0" anchor="b">
                    <a:noFill/>
                  </a:tcPr>
                </a:tc>
                <a:tc>
                  <a:txBody>
                    <a:bodyPr/>
                    <a:lstStyle/>
                    <a:p>
                      <a:pPr algn="l" fontAlgn="b"/>
                      <a:endParaRPr lang="en-US" sz="1100" b="0" i="0" u="none" strike="noStrike">
                        <a:solidFill>
                          <a:srgbClr val="000000"/>
                        </a:solidFill>
                        <a:latin typeface="Calibri"/>
                      </a:endParaRPr>
                    </a:p>
                  </a:txBody>
                  <a:tcPr marL="9525" marR="9525" marT="9525" marB="0" anchor="b">
                    <a:noFill/>
                  </a:tcPr>
                </a:tc>
              </a:tr>
              <a:tr h="169848">
                <a:tc>
                  <a:txBody>
                    <a:bodyPr/>
                    <a:lstStyle/>
                    <a:p>
                      <a:pPr algn="l" fontAlgn="b"/>
                      <a:r>
                        <a:rPr lang="en-US" sz="800" b="1" i="0" u="none" strike="noStrike">
                          <a:solidFill>
                            <a:srgbClr val="000000"/>
                          </a:solidFill>
                          <a:latin typeface="Arial"/>
                        </a:rPr>
                        <a:t>510200 · Membership Processing</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72%</a:t>
                      </a:r>
                    </a:p>
                  </a:txBody>
                  <a:tcPr marL="9525" marR="9525" marT="9525" marB="0" anchor="b">
                    <a:noFill/>
                  </a:tcPr>
                </a:tc>
              </a:tr>
              <a:tr h="169848">
                <a:tc>
                  <a:txBody>
                    <a:bodyPr/>
                    <a:lstStyle/>
                    <a:p>
                      <a:pPr algn="l" fontAlgn="b"/>
                      <a:r>
                        <a:rPr lang="en-US" sz="800" b="1" i="0" u="none" strike="noStrike" dirty="0">
                          <a:solidFill>
                            <a:srgbClr val="000000"/>
                          </a:solidFill>
                          <a:latin typeface="Arial"/>
                        </a:rPr>
                        <a:t>520200 · Education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75%</a:t>
                      </a:r>
                    </a:p>
                  </a:txBody>
                  <a:tcPr marL="9525" marR="9525" marT="9525" marB="0" anchor="b">
                    <a:noFill/>
                  </a:tcPr>
                </a:tc>
              </a:tr>
              <a:tr h="205369">
                <a:tc>
                  <a:txBody>
                    <a:bodyPr/>
                    <a:lstStyle/>
                    <a:p>
                      <a:pPr algn="l" fontAlgn="b"/>
                      <a:r>
                        <a:rPr lang="en-US" sz="800" b="1" i="0" u="none" strike="noStrike">
                          <a:solidFill>
                            <a:srgbClr val="000000"/>
                          </a:solidFill>
                          <a:latin typeface="Arial"/>
                        </a:rPr>
                        <a:t>520202 · Instructors Fees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62%</a:t>
                      </a:r>
                    </a:p>
                  </a:txBody>
                  <a:tcPr marL="9525" marR="9525" marT="9525" marB="0" anchor="b">
                    <a:noFill/>
                  </a:tcPr>
                </a:tc>
              </a:tr>
              <a:tr h="169848">
                <a:tc>
                  <a:txBody>
                    <a:bodyPr/>
                    <a:lstStyle/>
                    <a:p>
                      <a:pPr algn="l" fontAlgn="b"/>
                      <a:r>
                        <a:rPr lang="en-US" sz="800" b="1" i="0" u="none" strike="noStrike">
                          <a:solidFill>
                            <a:srgbClr val="000000"/>
                          </a:solidFill>
                          <a:latin typeface="Arial"/>
                        </a:rPr>
                        <a:t>520500 · Lockbox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152%</a:t>
                      </a:r>
                    </a:p>
                  </a:txBody>
                  <a:tcPr marL="9525" marR="9525" marT="9525" marB="0" anchor="b">
                    <a:noFill/>
                  </a:tcPr>
                </a:tc>
              </a:tr>
              <a:tr h="236050">
                <a:tc>
                  <a:txBody>
                    <a:bodyPr/>
                    <a:lstStyle/>
                    <a:p>
                      <a:pPr algn="l" fontAlgn="b"/>
                      <a:r>
                        <a:rPr lang="en-US" sz="800" b="1" i="0" u="none" strike="noStrike">
                          <a:solidFill>
                            <a:srgbClr val="000000"/>
                          </a:solidFill>
                          <a:latin typeface="Arial"/>
                        </a:rPr>
                        <a:t>520600 · Professional Standards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69%</a:t>
                      </a:r>
                    </a:p>
                  </a:txBody>
                  <a:tcPr marL="9525" marR="9525" marT="9525" marB="0" anchor="b">
                    <a:noFill/>
                  </a:tcPr>
                </a:tc>
              </a:tr>
              <a:tr h="236050">
                <a:tc>
                  <a:txBody>
                    <a:bodyPr/>
                    <a:lstStyle/>
                    <a:p>
                      <a:pPr algn="l" fontAlgn="b"/>
                      <a:r>
                        <a:rPr lang="en-US" sz="800" b="1" i="0" u="none" strike="noStrike">
                          <a:solidFill>
                            <a:srgbClr val="000000"/>
                          </a:solidFill>
                          <a:latin typeface="Arial"/>
                        </a:rPr>
                        <a:t>520700 · Legal Counseling Service Exp</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r>
              <a:tr h="236050">
                <a:tc>
                  <a:txBody>
                    <a:bodyPr/>
                    <a:lstStyle/>
                    <a:p>
                      <a:pPr algn="l" fontAlgn="b"/>
                      <a:r>
                        <a:rPr lang="en-US" sz="800" b="1" i="0" u="none" strike="noStrike">
                          <a:solidFill>
                            <a:srgbClr val="000000"/>
                          </a:solidFill>
                          <a:latin typeface="Arial"/>
                        </a:rPr>
                        <a:t>530100 · Housing Opportunities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60%</a:t>
                      </a:r>
                    </a:p>
                  </a:txBody>
                  <a:tcPr marL="9525" marR="9525" marT="9525" marB="0" anchor="b">
                    <a:noFill/>
                  </a:tcPr>
                </a:tc>
              </a:tr>
              <a:tr h="169848">
                <a:tc>
                  <a:txBody>
                    <a:bodyPr/>
                    <a:lstStyle/>
                    <a:p>
                      <a:pPr algn="l" fontAlgn="b"/>
                      <a:r>
                        <a:rPr lang="en-US" sz="800" b="1" i="0" u="none" strike="noStrike">
                          <a:solidFill>
                            <a:srgbClr val="000000"/>
                          </a:solidFill>
                          <a:latin typeface="Arial"/>
                        </a:rPr>
                        <a:t>530110 · Housing Opps Foundation</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125%</a:t>
                      </a:r>
                    </a:p>
                  </a:txBody>
                  <a:tcPr marL="9525" marR="9525" marT="9525" marB="0" anchor="b">
                    <a:noFill/>
                  </a:tcPr>
                </a:tc>
              </a:tr>
              <a:tr h="169848">
                <a:tc>
                  <a:txBody>
                    <a:bodyPr/>
                    <a:lstStyle/>
                    <a:p>
                      <a:pPr algn="l" fontAlgn="b"/>
                      <a:r>
                        <a:rPr lang="en-US" sz="800" b="1" i="0" u="none" strike="noStrike">
                          <a:solidFill>
                            <a:srgbClr val="000000"/>
                          </a:solidFill>
                          <a:latin typeface="Arial"/>
                        </a:rPr>
                        <a:t>530200 · Agent's Day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96%</a:t>
                      </a:r>
                    </a:p>
                  </a:txBody>
                  <a:tcPr marL="9525" marR="9525" marT="9525" marB="0" anchor="b">
                    <a:noFill/>
                  </a:tcPr>
                </a:tc>
              </a:tr>
              <a:tr h="236050">
                <a:tc>
                  <a:txBody>
                    <a:bodyPr/>
                    <a:lstStyle/>
                    <a:p>
                      <a:pPr algn="l" fontAlgn="b"/>
                      <a:r>
                        <a:rPr lang="en-US" sz="800" b="1" i="0" u="none" strike="noStrike" dirty="0">
                          <a:solidFill>
                            <a:srgbClr val="000000"/>
                          </a:solidFill>
                          <a:latin typeface="Arial"/>
                        </a:rPr>
                        <a:t>530300 · Special Events - Other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105%</a:t>
                      </a:r>
                    </a:p>
                  </a:txBody>
                  <a:tcPr marL="9525" marR="9525" marT="9525" marB="0" anchor="b">
                    <a:noFill/>
                  </a:tcPr>
                </a:tc>
              </a:tr>
              <a:tr h="169848">
                <a:tc>
                  <a:txBody>
                    <a:bodyPr/>
                    <a:lstStyle/>
                    <a:p>
                      <a:pPr algn="l" fontAlgn="b"/>
                      <a:r>
                        <a:rPr lang="en-US" sz="800" b="1" i="0" u="none" strike="noStrike">
                          <a:solidFill>
                            <a:srgbClr val="000000"/>
                          </a:solidFill>
                          <a:latin typeface="Arial"/>
                        </a:rPr>
                        <a:t>530301 · Inaugural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67%</a:t>
                      </a:r>
                    </a:p>
                  </a:txBody>
                  <a:tcPr marL="9525" marR="9525" marT="9525" marB="0" anchor="b">
                    <a:noFill/>
                  </a:tcPr>
                </a:tc>
              </a:tr>
              <a:tr h="169848">
                <a:tc>
                  <a:txBody>
                    <a:bodyPr/>
                    <a:lstStyle/>
                    <a:p>
                      <a:pPr algn="l" fontAlgn="b"/>
                      <a:r>
                        <a:rPr lang="en-US" sz="800" b="1" i="0" u="none" strike="noStrike">
                          <a:solidFill>
                            <a:srgbClr val="000000"/>
                          </a:solidFill>
                          <a:latin typeface="Arial"/>
                        </a:rPr>
                        <a:t>540100 · Management Services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68%</a:t>
                      </a:r>
                    </a:p>
                  </a:txBody>
                  <a:tcPr marL="9525" marR="9525" marT="9525" marB="0" anchor="b">
                    <a:noFill/>
                  </a:tcPr>
                </a:tc>
              </a:tr>
              <a:tr h="169848">
                <a:tc>
                  <a:txBody>
                    <a:bodyPr/>
                    <a:lstStyle/>
                    <a:p>
                      <a:pPr algn="l" fontAlgn="b"/>
                      <a:r>
                        <a:rPr lang="en-US" sz="800" b="1" i="0" u="none" strike="noStrike" dirty="0">
                          <a:solidFill>
                            <a:srgbClr val="000000"/>
                          </a:solidFill>
                          <a:latin typeface="Arial"/>
                        </a:rPr>
                        <a:t>540200 · Bank Charges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75%</a:t>
                      </a:r>
                    </a:p>
                  </a:txBody>
                  <a:tcPr marL="9525" marR="9525" marT="9525" marB="0" anchor="b">
                    <a:noFill/>
                  </a:tcPr>
                </a:tc>
              </a:tr>
              <a:tr h="169848">
                <a:tc>
                  <a:txBody>
                    <a:bodyPr/>
                    <a:lstStyle/>
                    <a:p>
                      <a:pPr algn="l" fontAlgn="b"/>
                      <a:r>
                        <a:rPr lang="en-US" sz="800" b="1" i="0" u="none" strike="noStrike" dirty="0">
                          <a:solidFill>
                            <a:srgbClr val="000000"/>
                          </a:solidFill>
                          <a:latin typeface="Arial"/>
                        </a:rPr>
                        <a:t>540300 · Miscellaneous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32%</a:t>
                      </a:r>
                    </a:p>
                  </a:txBody>
                  <a:tcPr marL="9525" marR="9525" marT="9525" marB="0" anchor="b">
                    <a:noFill/>
                  </a:tcPr>
                </a:tc>
              </a:tr>
              <a:tr h="169848">
                <a:tc>
                  <a:txBody>
                    <a:bodyPr/>
                    <a:lstStyle/>
                    <a:p>
                      <a:pPr algn="l" fontAlgn="b"/>
                      <a:r>
                        <a:rPr lang="en-US" sz="800" b="1" i="0" u="none" strike="noStrike">
                          <a:solidFill>
                            <a:srgbClr val="000000"/>
                          </a:solidFill>
                          <a:latin typeface="Arial"/>
                        </a:rPr>
                        <a:t>540401 · Printing</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77%</a:t>
                      </a:r>
                    </a:p>
                  </a:txBody>
                  <a:tcPr marL="9525" marR="9525" marT="9525" marB="0" anchor="b">
                    <a:noFill/>
                  </a:tcPr>
                </a:tc>
              </a:tr>
              <a:tr h="169848">
                <a:tc>
                  <a:txBody>
                    <a:bodyPr/>
                    <a:lstStyle/>
                    <a:p>
                      <a:pPr algn="l" fontAlgn="b"/>
                      <a:r>
                        <a:rPr lang="en-US" sz="800" b="1" i="0" u="none" strike="noStrike">
                          <a:solidFill>
                            <a:srgbClr val="000000"/>
                          </a:solidFill>
                          <a:latin typeface="Arial"/>
                        </a:rPr>
                        <a:t>540402 · Postage &amp; Delivery</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86%</a:t>
                      </a:r>
                    </a:p>
                  </a:txBody>
                  <a:tcPr marL="9525" marR="9525" marT="9525" marB="0" anchor="b">
                    <a:noFill/>
                  </a:tcPr>
                </a:tc>
              </a:tr>
              <a:tr h="169848">
                <a:tc>
                  <a:txBody>
                    <a:bodyPr/>
                    <a:lstStyle/>
                    <a:p>
                      <a:pPr algn="l" fontAlgn="b"/>
                      <a:r>
                        <a:rPr lang="en-US" sz="800" b="1" i="0" u="none" strike="noStrike">
                          <a:solidFill>
                            <a:srgbClr val="000000"/>
                          </a:solidFill>
                          <a:latin typeface="Arial"/>
                        </a:rPr>
                        <a:t>540403 · Telephone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72%</a:t>
                      </a:r>
                    </a:p>
                  </a:txBody>
                  <a:tcPr marL="9525" marR="9525" marT="9525" marB="0" anchor="b">
                    <a:noFill/>
                  </a:tcPr>
                </a:tc>
              </a:tr>
              <a:tr h="169848">
                <a:tc>
                  <a:txBody>
                    <a:bodyPr/>
                    <a:lstStyle/>
                    <a:p>
                      <a:pPr algn="l" fontAlgn="b"/>
                      <a:r>
                        <a:rPr lang="en-US" sz="800" b="1" i="0" u="none" strike="noStrike">
                          <a:solidFill>
                            <a:srgbClr val="000000"/>
                          </a:solidFill>
                          <a:latin typeface="Arial"/>
                        </a:rPr>
                        <a:t>540404 · Office Supplies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54%</a:t>
                      </a:r>
                    </a:p>
                  </a:txBody>
                  <a:tcPr marL="9525" marR="9525" marT="9525" marB="0" anchor="b">
                    <a:noFill/>
                  </a:tcPr>
                </a:tc>
              </a:tr>
              <a:tr h="169848">
                <a:tc>
                  <a:txBody>
                    <a:bodyPr/>
                    <a:lstStyle/>
                    <a:p>
                      <a:pPr algn="l" fontAlgn="b"/>
                      <a:r>
                        <a:rPr lang="en-US" sz="800" b="1" i="0" u="none" strike="noStrike">
                          <a:solidFill>
                            <a:srgbClr val="000000"/>
                          </a:solidFill>
                          <a:latin typeface="Arial"/>
                        </a:rPr>
                        <a:t>540405 · Library</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r>
              <a:tr h="169848">
                <a:tc>
                  <a:txBody>
                    <a:bodyPr/>
                    <a:lstStyle/>
                    <a:p>
                      <a:pPr algn="l" fontAlgn="b"/>
                      <a:r>
                        <a:rPr lang="en-US" sz="800" b="1" i="0" u="none" strike="noStrike">
                          <a:solidFill>
                            <a:srgbClr val="000000"/>
                          </a:solidFill>
                          <a:latin typeface="Arial"/>
                        </a:rPr>
                        <a:t>540406 · Organizational Dues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0%</a:t>
                      </a:r>
                    </a:p>
                  </a:txBody>
                  <a:tcPr marL="9525" marR="9525" marT="9525" marB="0" anchor="b">
                    <a:noFill/>
                  </a:tcPr>
                </a:tc>
              </a:tr>
              <a:tr h="169848">
                <a:tc>
                  <a:txBody>
                    <a:bodyPr/>
                    <a:lstStyle/>
                    <a:p>
                      <a:pPr algn="l" fontAlgn="b"/>
                      <a:r>
                        <a:rPr lang="en-US" sz="800" b="1" i="0" u="none" strike="noStrike">
                          <a:solidFill>
                            <a:srgbClr val="000000"/>
                          </a:solidFill>
                          <a:latin typeface="Arial"/>
                        </a:rPr>
                        <a:t>540407 · General Insurance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75%</a:t>
                      </a:r>
                    </a:p>
                  </a:txBody>
                  <a:tcPr marL="9525" marR="9525" marT="9525" marB="0" anchor="b">
                    <a:noFill/>
                  </a:tcPr>
                </a:tc>
              </a:tr>
              <a:tr h="169848">
                <a:tc>
                  <a:txBody>
                    <a:bodyPr/>
                    <a:lstStyle/>
                    <a:p>
                      <a:pPr algn="l" fontAlgn="b"/>
                      <a:r>
                        <a:rPr lang="en-US" sz="800" b="1" i="0" u="none" strike="noStrike">
                          <a:solidFill>
                            <a:srgbClr val="000000"/>
                          </a:solidFill>
                          <a:latin typeface="Arial"/>
                        </a:rPr>
                        <a:t>540408 · Equipment/Leases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63%</a:t>
                      </a:r>
                    </a:p>
                  </a:txBody>
                  <a:tcPr marL="9525" marR="9525" marT="9525" marB="0" anchor="b">
                    <a:noFill/>
                  </a:tcPr>
                </a:tc>
              </a:tr>
              <a:tr h="169848">
                <a:tc>
                  <a:txBody>
                    <a:bodyPr/>
                    <a:lstStyle/>
                    <a:p>
                      <a:pPr algn="l" fontAlgn="b"/>
                      <a:r>
                        <a:rPr lang="en-US" sz="800" b="1" i="0" u="none" strike="noStrike">
                          <a:solidFill>
                            <a:srgbClr val="000000"/>
                          </a:solidFill>
                          <a:latin typeface="Arial"/>
                        </a:rPr>
                        <a:t>540409 · Equipment Maintenance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74%</a:t>
                      </a:r>
                    </a:p>
                  </a:txBody>
                  <a:tcPr marL="9525" marR="9525" marT="9525" marB="0" anchor="b">
                    <a:noFill/>
                  </a:tcPr>
                </a:tc>
              </a:tr>
              <a:tr h="169848">
                <a:tc>
                  <a:txBody>
                    <a:bodyPr/>
                    <a:lstStyle/>
                    <a:p>
                      <a:pPr algn="l" fontAlgn="b"/>
                      <a:r>
                        <a:rPr lang="en-US" sz="800" b="1" i="0" u="none" strike="noStrike">
                          <a:solidFill>
                            <a:srgbClr val="000000"/>
                          </a:solidFill>
                          <a:latin typeface="Arial"/>
                        </a:rPr>
                        <a:t>540410 · Equipment Depreciation</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75%</a:t>
                      </a:r>
                    </a:p>
                  </a:txBody>
                  <a:tcPr marL="9525" marR="9525" marT="9525" marB="0" anchor="b">
                    <a:noFill/>
                  </a:tcPr>
                </a:tc>
              </a:tr>
              <a:tr h="169848">
                <a:tc>
                  <a:txBody>
                    <a:bodyPr/>
                    <a:lstStyle/>
                    <a:p>
                      <a:pPr algn="l" fontAlgn="b"/>
                      <a:r>
                        <a:rPr lang="en-US" sz="800" b="1" i="0" u="none" strike="noStrike">
                          <a:solidFill>
                            <a:srgbClr val="000000"/>
                          </a:solidFill>
                          <a:latin typeface="Arial"/>
                        </a:rPr>
                        <a:t>540501 · Payroll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59%</a:t>
                      </a:r>
                    </a:p>
                  </a:txBody>
                  <a:tcPr marL="9525" marR="9525" marT="9525" marB="0" anchor="b">
                    <a:noFill/>
                  </a:tcPr>
                </a:tc>
              </a:tr>
              <a:tr h="169848">
                <a:tc>
                  <a:txBody>
                    <a:bodyPr/>
                    <a:lstStyle/>
                    <a:p>
                      <a:pPr algn="l" fontAlgn="b"/>
                      <a:r>
                        <a:rPr lang="en-US" sz="800" b="1" i="0" u="none" strike="noStrike">
                          <a:solidFill>
                            <a:srgbClr val="000000"/>
                          </a:solidFill>
                          <a:latin typeface="Arial"/>
                        </a:rPr>
                        <a:t>540502 · Accounting</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105%</a:t>
                      </a:r>
                    </a:p>
                  </a:txBody>
                  <a:tcPr marL="9525" marR="9525" marT="9525" marB="0" anchor="b">
                    <a:noFill/>
                  </a:tcPr>
                </a:tc>
              </a:tr>
              <a:tr h="169848">
                <a:tc>
                  <a:txBody>
                    <a:bodyPr/>
                    <a:lstStyle/>
                    <a:p>
                      <a:pPr algn="l" fontAlgn="b"/>
                      <a:r>
                        <a:rPr lang="en-US" sz="800" b="1" i="0" u="none" strike="noStrike">
                          <a:solidFill>
                            <a:srgbClr val="000000"/>
                          </a:solidFill>
                          <a:latin typeface="Arial"/>
                        </a:rPr>
                        <a:t>540503 · Legal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dirty="0">
                          <a:solidFill>
                            <a:srgbClr val="000000"/>
                          </a:solidFill>
                          <a:latin typeface="Calibri"/>
                        </a:rPr>
                        <a:t>75%</a:t>
                      </a:r>
                    </a:p>
                  </a:txBody>
                  <a:tcPr marL="9525" marR="9525" marT="9525" marB="0" anchor="b">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591312"/>
          </a:xfrm>
        </p:spPr>
        <p:txBody>
          <a:bodyPr>
            <a:noAutofit/>
          </a:bodyPr>
          <a:lstStyle/>
          <a:p>
            <a:r>
              <a:rPr lang="en-US" sz="4000" dirty="0" smtClean="0"/>
              <a:t>P &amp; L Budget Performance</a:t>
            </a:r>
            <a:endParaRPr lang="en-US" sz="4000" dirty="0"/>
          </a:p>
        </p:txBody>
      </p:sp>
      <p:sp>
        <p:nvSpPr>
          <p:cNvPr id="9" name="Slide Number Placeholder 8"/>
          <p:cNvSpPr>
            <a:spLocks noGrp="1"/>
          </p:cNvSpPr>
          <p:nvPr>
            <p:ph type="sldNum" sz="quarter" idx="12"/>
          </p:nvPr>
        </p:nvSpPr>
        <p:spPr/>
        <p:txBody>
          <a:bodyPr/>
          <a:lstStyle/>
          <a:p>
            <a:fld id="{62A80E27-4846-4C4A-8707-744F5B20E23E}" type="slidenum">
              <a:rPr lang="en-US" smtClean="0"/>
              <a:pPr/>
              <a:t>29</a:t>
            </a:fld>
            <a:endParaRPr lang="en-US" dirty="0"/>
          </a:p>
        </p:txBody>
      </p:sp>
      <p:sp>
        <p:nvSpPr>
          <p:cNvPr id="10" name="Date Placeholder 9"/>
          <p:cNvSpPr>
            <a:spLocks noGrp="1"/>
          </p:cNvSpPr>
          <p:nvPr>
            <p:ph type="dt" sz="half" idx="10"/>
          </p:nvPr>
        </p:nvSpPr>
        <p:spPr/>
        <p:txBody>
          <a:bodyPr/>
          <a:lstStyle/>
          <a:p>
            <a:r>
              <a:rPr lang="en-US" dirty="0" smtClean="0"/>
              <a:t>Rev. </a:t>
            </a:r>
            <a:fld id="{0B962727-2E55-42E7-8204-DE8C7C164099}" type="datetime1">
              <a:rPr lang="en-US" smtClean="0"/>
              <a:pPr/>
              <a:t>4/5/2016</a:t>
            </a:fld>
            <a:endParaRPr lang="en-US" dirty="0"/>
          </a:p>
        </p:txBody>
      </p:sp>
      <p:sp>
        <p:nvSpPr>
          <p:cNvPr id="14" name="Rectangle 13"/>
          <p:cNvSpPr/>
          <p:nvPr/>
        </p:nvSpPr>
        <p:spPr>
          <a:xfrm rot="20367676">
            <a:off x="3000571" y="3906239"/>
            <a:ext cx="4190988" cy="923330"/>
          </a:xfrm>
          <a:prstGeom prst="rect">
            <a:avLst/>
          </a:prstGeom>
          <a:noFill/>
        </p:spPr>
        <p:txBody>
          <a:bodyPr wrap="squar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Sample</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graphicFrame>
        <p:nvGraphicFramePr>
          <p:cNvPr id="5" name="Content Placeholder 4"/>
          <p:cNvGraphicFramePr>
            <a:graphicFrameLocks noGrp="1"/>
          </p:cNvGraphicFramePr>
          <p:nvPr>
            <p:ph idx="1"/>
          </p:nvPr>
        </p:nvGraphicFramePr>
        <p:xfrm>
          <a:off x="457200" y="1142999"/>
          <a:ext cx="8305796" cy="5411586"/>
        </p:xfrm>
        <a:graphic>
          <a:graphicData uri="http://schemas.openxmlformats.org/drawingml/2006/table">
            <a:tbl>
              <a:tblPr firstRow="1" bandRow="1">
                <a:tableStyleId>{5C22544A-7EE6-4342-B048-85BDC9FD1C3A}</a:tableStyleId>
              </a:tblPr>
              <a:tblGrid>
                <a:gridCol w="2114205"/>
                <a:gridCol w="755072"/>
                <a:gridCol w="755072"/>
                <a:gridCol w="755072"/>
                <a:gridCol w="830580"/>
                <a:gridCol w="906087"/>
                <a:gridCol w="755072"/>
                <a:gridCol w="755072"/>
                <a:gridCol w="679564"/>
              </a:tblGrid>
              <a:tr h="209377">
                <a:tc>
                  <a:txBody>
                    <a:bodyPr/>
                    <a:lstStyle/>
                    <a:p>
                      <a:pPr algn="l" fontAlgn="b"/>
                      <a:r>
                        <a:rPr lang="en-US" sz="800" b="1" i="0" u="none" strike="noStrike" dirty="0">
                          <a:solidFill>
                            <a:srgbClr val="000000"/>
                          </a:solidFill>
                          <a:latin typeface="Arial"/>
                        </a:rPr>
                        <a:t>540601 · Salaries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67%</a:t>
                      </a:r>
                    </a:p>
                  </a:txBody>
                  <a:tcPr marL="9525" marR="9525" marT="9525" marB="0" anchor="b">
                    <a:noFill/>
                  </a:tcPr>
                </a:tc>
              </a:tr>
              <a:tr h="171469">
                <a:tc>
                  <a:txBody>
                    <a:bodyPr/>
                    <a:lstStyle/>
                    <a:p>
                      <a:pPr algn="l" fontAlgn="b"/>
                      <a:r>
                        <a:rPr lang="en-US" sz="800" b="1" i="0" u="none" strike="noStrike">
                          <a:solidFill>
                            <a:srgbClr val="000000"/>
                          </a:solidFill>
                          <a:latin typeface="Arial"/>
                        </a:rPr>
                        <a:t>540602 · FICA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69%</a:t>
                      </a:r>
                    </a:p>
                  </a:txBody>
                  <a:tcPr marL="9525" marR="9525" marT="9525" marB="0" anchor="b">
                    <a:noFill/>
                  </a:tcPr>
                </a:tc>
              </a:tr>
              <a:tr h="171469">
                <a:tc>
                  <a:txBody>
                    <a:bodyPr/>
                    <a:lstStyle/>
                    <a:p>
                      <a:pPr algn="l" fontAlgn="b"/>
                      <a:r>
                        <a:rPr lang="en-US" sz="800" b="1" i="0" u="none" strike="noStrike" dirty="0">
                          <a:solidFill>
                            <a:srgbClr val="000000"/>
                          </a:solidFill>
                          <a:latin typeface="Arial"/>
                        </a:rPr>
                        <a:t>540603 · Employment Insurance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106%</a:t>
                      </a:r>
                    </a:p>
                  </a:txBody>
                  <a:tcPr marL="9525" marR="9525" marT="9525" marB="0" anchor="b">
                    <a:noFill/>
                  </a:tcPr>
                </a:tc>
              </a:tr>
              <a:tr h="171469">
                <a:tc>
                  <a:txBody>
                    <a:bodyPr/>
                    <a:lstStyle/>
                    <a:p>
                      <a:pPr algn="l" fontAlgn="b"/>
                      <a:r>
                        <a:rPr lang="en-US" sz="800" b="1" i="0" u="none" strike="noStrike">
                          <a:solidFill>
                            <a:srgbClr val="000000"/>
                          </a:solidFill>
                          <a:latin typeface="Arial"/>
                        </a:rPr>
                        <a:t>540604 · Staff Health Insurance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91%</a:t>
                      </a:r>
                    </a:p>
                  </a:txBody>
                  <a:tcPr marL="9525" marR="9525" marT="9525" marB="0" anchor="b">
                    <a:noFill/>
                  </a:tcPr>
                </a:tc>
              </a:tr>
              <a:tr h="171469">
                <a:tc>
                  <a:txBody>
                    <a:bodyPr/>
                    <a:lstStyle/>
                    <a:p>
                      <a:pPr algn="l" fontAlgn="b"/>
                      <a:r>
                        <a:rPr lang="en-US" sz="800" b="1" i="0" u="none" strike="noStrike">
                          <a:solidFill>
                            <a:srgbClr val="000000"/>
                          </a:solidFill>
                          <a:latin typeface="Arial"/>
                        </a:rPr>
                        <a:t>540605 · 401K</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75%</a:t>
                      </a:r>
                    </a:p>
                  </a:txBody>
                  <a:tcPr marL="9525" marR="9525" marT="9525" marB="0" anchor="b">
                    <a:noFill/>
                  </a:tcPr>
                </a:tc>
              </a:tr>
              <a:tr h="171469">
                <a:tc>
                  <a:txBody>
                    <a:bodyPr/>
                    <a:lstStyle/>
                    <a:p>
                      <a:pPr algn="l" fontAlgn="b"/>
                      <a:r>
                        <a:rPr lang="en-US" sz="800" b="1" i="0" u="none" strike="noStrike">
                          <a:solidFill>
                            <a:srgbClr val="000000"/>
                          </a:solidFill>
                          <a:latin typeface="Arial"/>
                        </a:rPr>
                        <a:t>540607 · CEO Benefits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75%</a:t>
                      </a:r>
                    </a:p>
                  </a:txBody>
                  <a:tcPr marL="9525" marR="9525" marT="9525" marB="0" anchor="b">
                    <a:noFill/>
                  </a:tcPr>
                </a:tc>
              </a:tr>
              <a:tr h="171469">
                <a:tc>
                  <a:txBody>
                    <a:bodyPr/>
                    <a:lstStyle/>
                    <a:p>
                      <a:pPr algn="l" fontAlgn="b"/>
                      <a:r>
                        <a:rPr lang="en-US" sz="800" b="1" i="0" u="none" strike="noStrike">
                          <a:solidFill>
                            <a:srgbClr val="000000"/>
                          </a:solidFill>
                          <a:latin typeface="Arial"/>
                        </a:rPr>
                        <a:t>540608 · Staff Development</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62%</a:t>
                      </a:r>
                    </a:p>
                  </a:txBody>
                  <a:tcPr marL="9525" marR="9525" marT="9525" marB="0" anchor="b">
                    <a:noFill/>
                  </a:tcPr>
                </a:tc>
              </a:tr>
              <a:tr h="171469">
                <a:tc>
                  <a:txBody>
                    <a:bodyPr/>
                    <a:lstStyle/>
                    <a:p>
                      <a:pPr algn="l" fontAlgn="b"/>
                      <a:r>
                        <a:rPr lang="en-US" sz="800" b="1" i="0" u="none" strike="noStrike" dirty="0">
                          <a:solidFill>
                            <a:srgbClr val="000000"/>
                          </a:solidFill>
                          <a:latin typeface="Arial"/>
                        </a:rPr>
                        <a:t>540700 · Public Affairs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85%</a:t>
                      </a:r>
                    </a:p>
                  </a:txBody>
                  <a:tcPr marL="9525" marR="9525" marT="9525" marB="0" anchor="b">
                    <a:noFill/>
                  </a:tcPr>
                </a:tc>
              </a:tr>
              <a:tr h="171469">
                <a:tc>
                  <a:txBody>
                    <a:bodyPr/>
                    <a:lstStyle/>
                    <a:p>
                      <a:pPr algn="l" fontAlgn="b"/>
                      <a:r>
                        <a:rPr lang="en-US" sz="800" b="1" i="0" u="none" strike="noStrike">
                          <a:solidFill>
                            <a:srgbClr val="000000"/>
                          </a:solidFill>
                          <a:latin typeface="Arial"/>
                        </a:rPr>
                        <a:t>540701 · PAD Local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116%</a:t>
                      </a:r>
                    </a:p>
                  </a:txBody>
                  <a:tcPr marL="9525" marR="9525" marT="9525" marB="0" anchor="b">
                    <a:noFill/>
                  </a:tcPr>
                </a:tc>
              </a:tr>
              <a:tr h="171469">
                <a:tc>
                  <a:txBody>
                    <a:bodyPr/>
                    <a:lstStyle/>
                    <a:p>
                      <a:pPr algn="l" fontAlgn="b"/>
                      <a:r>
                        <a:rPr lang="en-US" sz="800" b="1" i="0" u="none" strike="noStrike">
                          <a:solidFill>
                            <a:srgbClr val="000000"/>
                          </a:solidFill>
                          <a:latin typeface="Arial"/>
                        </a:rPr>
                        <a:t>540702 · PAD Travel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71%</a:t>
                      </a:r>
                    </a:p>
                  </a:txBody>
                  <a:tcPr marL="9525" marR="9525" marT="9525" marB="0" anchor="b">
                    <a:noFill/>
                  </a:tcPr>
                </a:tc>
              </a:tr>
              <a:tr h="171469">
                <a:tc>
                  <a:txBody>
                    <a:bodyPr/>
                    <a:lstStyle/>
                    <a:p>
                      <a:pPr algn="l" fontAlgn="b"/>
                      <a:r>
                        <a:rPr lang="en-US" sz="800" b="1" i="0" u="none" strike="noStrike">
                          <a:solidFill>
                            <a:srgbClr val="000000"/>
                          </a:solidFill>
                          <a:latin typeface="Arial"/>
                        </a:rPr>
                        <a:t>540800 · Committees - Other</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dirty="0">
                          <a:solidFill>
                            <a:srgbClr val="000000"/>
                          </a:solidFill>
                          <a:latin typeface="Calibri"/>
                        </a:rPr>
                        <a:t>41%</a:t>
                      </a:r>
                    </a:p>
                  </a:txBody>
                  <a:tcPr marL="9525" marR="9525" marT="9525" marB="0" anchor="b">
                    <a:noFill/>
                  </a:tcPr>
                </a:tc>
              </a:tr>
              <a:tr h="171469">
                <a:tc>
                  <a:txBody>
                    <a:bodyPr/>
                    <a:lstStyle/>
                    <a:p>
                      <a:pPr algn="l" fontAlgn="b"/>
                      <a:r>
                        <a:rPr lang="en-US" sz="800" b="1" i="0" u="none" strike="noStrike">
                          <a:solidFill>
                            <a:srgbClr val="000000"/>
                          </a:solidFill>
                          <a:latin typeface="Arial"/>
                        </a:rPr>
                        <a:t>540801 · Regional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46%</a:t>
                      </a:r>
                    </a:p>
                  </a:txBody>
                  <a:tcPr marL="9525" marR="9525" marT="9525" marB="0" anchor="b">
                    <a:noFill/>
                  </a:tcPr>
                </a:tc>
              </a:tr>
              <a:tr h="171469">
                <a:tc>
                  <a:txBody>
                    <a:bodyPr/>
                    <a:lstStyle/>
                    <a:p>
                      <a:pPr algn="l" fontAlgn="b"/>
                      <a:r>
                        <a:rPr lang="en-US" sz="800" b="1" i="0" u="none" strike="noStrike">
                          <a:solidFill>
                            <a:srgbClr val="000000"/>
                          </a:solidFill>
                          <a:latin typeface="Arial"/>
                        </a:rPr>
                        <a:t>540900 · Key Communicator</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11%</a:t>
                      </a:r>
                    </a:p>
                  </a:txBody>
                  <a:tcPr marL="9525" marR="9525" marT="9525" marB="0" anchor="b">
                    <a:noFill/>
                  </a:tcPr>
                </a:tc>
              </a:tr>
              <a:tr h="171469">
                <a:tc>
                  <a:txBody>
                    <a:bodyPr/>
                    <a:lstStyle/>
                    <a:p>
                      <a:pPr algn="l" fontAlgn="b"/>
                      <a:r>
                        <a:rPr lang="en-US" sz="800" b="1" i="0" u="none" strike="noStrike">
                          <a:solidFill>
                            <a:srgbClr val="000000"/>
                          </a:solidFill>
                          <a:latin typeface="Arial"/>
                        </a:rPr>
                        <a:t>541000 · Public Relations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96%</a:t>
                      </a:r>
                    </a:p>
                  </a:txBody>
                  <a:tcPr marL="9525" marR="9525" marT="9525" marB="0" anchor="b">
                    <a:noFill/>
                  </a:tcPr>
                </a:tc>
              </a:tr>
              <a:tr h="171469">
                <a:tc>
                  <a:txBody>
                    <a:bodyPr/>
                    <a:lstStyle/>
                    <a:p>
                      <a:pPr algn="l" fontAlgn="b"/>
                      <a:r>
                        <a:rPr lang="en-US" sz="800" b="1" i="0" u="none" strike="noStrike">
                          <a:solidFill>
                            <a:srgbClr val="000000"/>
                          </a:solidFill>
                          <a:latin typeface="Arial"/>
                        </a:rPr>
                        <a:t>541100 · Directors' Meetings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solidFill>
                      <a:schemeClr val="bg1">
                        <a:lumMod val="85000"/>
                      </a:schemeClr>
                    </a:solid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69%</a:t>
                      </a:r>
                    </a:p>
                  </a:txBody>
                  <a:tcPr marL="9525" marR="9525" marT="9525" marB="0" anchor="b">
                    <a:noFill/>
                  </a:tcPr>
                </a:tc>
              </a:tr>
              <a:tr h="171469">
                <a:tc>
                  <a:txBody>
                    <a:bodyPr/>
                    <a:lstStyle/>
                    <a:p>
                      <a:pPr algn="l" fontAlgn="b"/>
                      <a:r>
                        <a:rPr lang="en-US" sz="800" b="1" i="0" u="none" strike="noStrike">
                          <a:solidFill>
                            <a:srgbClr val="000000"/>
                          </a:solidFill>
                          <a:latin typeface="Arial"/>
                        </a:rPr>
                        <a:t>541200 · Education Foundation</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125%</a:t>
                      </a:r>
                    </a:p>
                  </a:txBody>
                  <a:tcPr marL="9525" marR="9525" marT="9525" marB="0" anchor="b">
                    <a:noFill/>
                  </a:tcPr>
                </a:tc>
              </a:tr>
              <a:tr h="171469">
                <a:tc>
                  <a:txBody>
                    <a:bodyPr/>
                    <a:lstStyle/>
                    <a:p>
                      <a:pPr algn="l" fontAlgn="b"/>
                      <a:r>
                        <a:rPr lang="en-US" sz="800" b="1" i="0" u="none" strike="noStrike">
                          <a:solidFill>
                            <a:srgbClr val="000000"/>
                          </a:solidFill>
                          <a:latin typeface="Arial"/>
                        </a:rPr>
                        <a:t>541300 · Membership Seminars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78%</a:t>
                      </a:r>
                    </a:p>
                  </a:txBody>
                  <a:tcPr marL="9525" marR="9525" marT="9525" marB="0" anchor="b">
                    <a:noFill/>
                  </a:tcPr>
                </a:tc>
              </a:tr>
              <a:tr h="171469">
                <a:tc>
                  <a:txBody>
                    <a:bodyPr/>
                    <a:lstStyle/>
                    <a:p>
                      <a:pPr algn="l" fontAlgn="b"/>
                      <a:r>
                        <a:rPr lang="en-US" sz="800" b="1" i="0" u="none" strike="noStrike">
                          <a:solidFill>
                            <a:srgbClr val="000000"/>
                          </a:solidFill>
                          <a:latin typeface="Arial"/>
                        </a:rPr>
                        <a:t>541501 · Director Travel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50%</a:t>
                      </a:r>
                    </a:p>
                  </a:txBody>
                  <a:tcPr marL="9525" marR="9525" marT="9525" marB="0" anchor="b">
                    <a:noFill/>
                  </a:tcPr>
                </a:tc>
              </a:tr>
              <a:tr h="171469">
                <a:tc>
                  <a:txBody>
                    <a:bodyPr/>
                    <a:lstStyle/>
                    <a:p>
                      <a:pPr algn="l" fontAlgn="b"/>
                      <a:r>
                        <a:rPr lang="en-US" sz="800" b="1" i="0" u="none" strike="noStrike">
                          <a:solidFill>
                            <a:srgbClr val="000000"/>
                          </a:solidFill>
                          <a:latin typeface="Arial"/>
                        </a:rPr>
                        <a:t>541502 · Director Local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66%</a:t>
                      </a:r>
                    </a:p>
                  </a:txBody>
                  <a:tcPr marL="9525" marR="9525" marT="9525" marB="0" anchor="b">
                    <a:noFill/>
                  </a:tcPr>
                </a:tc>
              </a:tr>
              <a:tr h="171469">
                <a:tc>
                  <a:txBody>
                    <a:bodyPr/>
                    <a:lstStyle/>
                    <a:p>
                      <a:pPr algn="l" fontAlgn="b"/>
                      <a:r>
                        <a:rPr lang="en-US" sz="800" b="1" i="0" u="none" strike="noStrike">
                          <a:solidFill>
                            <a:srgbClr val="000000"/>
                          </a:solidFill>
                          <a:latin typeface="Arial"/>
                        </a:rPr>
                        <a:t>541503 · Staff Travel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55%</a:t>
                      </a:r>
                    </a:p>
                  </a:txBody>
                  <a:tcPr marL="9525" marR="9525" marT="9525" marB="0" anchor="b">
                    <a:noFill/>
                  </a:tcPr>
                </a:tc>
              </a:tr>
              <a:tr h="171469">
                <a:tc>
                  <a:txBody>
                    <a:bodyPr/>
                    <a:lstStyle/>
                    <a:p>
                      <a:pPr algn="l" fontAlgn="b"/>
                      <a:r>
                        <a:rPr lang="en-US" sz="800" b="1" i="0" u="none" strike="noStrike">
                          <a:solidFill>
                            <a:srgbClr val="000000"/>
                          </a:solidFill>
                          <a:latin typeface="Arial"/>
                        </a:rPr>
                        <a:t>541504 · Staff Local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dirty="0">
                          <a:solidFill>
                            <a:srgbClr val="000000"/>
                          </a:solidFill>
                          <a:latin typeface="Calibri"/>
                        </a:rPr>
                        <a:t>63%</a:t>
                      </a:r>
                    </a:p>
                  </a:txBody>
                  <a:tcPr marL="9525" marR="9525" marT="9525" marB="0" anchor="b">
                    <a:noFill/>
                  </a:tcPr>
                </a:tc>
              </a:tr>
              <a:tr h="171469">
                <a:tc>
                  <a:txBody>
                    <a:bodyPr/>
                    <a:lstStyle/>
                    <a:p>
                      <a:pPr algn="l" fontAlgn="b"/>
                      <a:r>
                        <a:rPr lang="en-US" sz="800" b="1" i="0" u="none" strike="noStrike">
                          <a:solidFill>
                            <a:srgbClr val="000000"/>
                          </a:solidFill>
                          <a:latin typeface="Arial"/>
                        </a:rPr>
                        <a:t>541505 · CEO Travel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dirty="0">
                          <a:solidFill>
                            <a:srgbClr val="000000"/>
                          </a:solidFill>
                          <a:latin typeface="Calibri"/>
                        </a:rPr>
                        <a:t>59%</a:t>
                      </a:r>
                    </a:p>
                  </a:txBody>
                  <a:tcPr marL="9525" marR="9525" marT="9525" marB="0" anchor="b">
                    <a:noFill/>
                  </a:tcPr>
                </a:tc>
              </a:tr>
              <a:tr h="171469">
                <a:tc>
                  <a:txBody>
                    <a:bodyPr/>
                    <a:lstStyle/>
                    <a:p>
                      <a:pPr algn="l" fontAlgn="b"/>
                      <a:r>
                        <a:rPr lang="en-US" sz="800" b="1" i="0" u="none" strike="noStrike">
                          <a:solidFill>
                            <a:srgbClr val="000000"/>
                          </a:solidFill>
                          <a:latin typeface="Arial"/>
                        </a:rPr>
                        <a:t>541506 · CEO Local</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dirty="0">
                          <a:solidFill>
                            <a:srgbClr val="000000"/>
                          </a:solidFill>
                          <a:latin typeface="Calibri"/>
                        </a:rPr>
                        <a:t>47%</a:t>
                      </a:r>
                    </a:p>
                  </a:txBody>
                  <a:tcPr marL="9525" marR="9525" marT="9525" marB="0" anchor="b">
                    <a:noFill/>
                  </a:tcPr>
                </a:tc>
              </a:tr>
              <a:tr h="171469">
                <a:tc>
                  <a:txBody>
                    <a:bodyPr/>
                    <a:lstStyle/>
                    <a:p>
                      <a:pPr algn="l" fontAlgn="b"/>
                      <a:r>
                        <a:rPr lang="en-US" sz="800" b="1" i="0" u="none" strike="noStrike">
                          <a:solidFill>
                            <a:srgbClr val="000000"/>
                          </a:solidFill>
                          <a:latin typeface="Arial"/>
                        </a:rPr>
                        <a:t>550100 · Rent</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dirty="0">
                          <a:solidFill>
                            <a:srgbClr val="000000"/>
                          </a:solidFill>
                          <a:latin typeface="Calibri"/>
                        </a:rPr>
                        <a:t>73%</a:t>
                      </a:r>
                    </a:p>
                  </a:txBody>
                  <a:tcPr marL="9525" marR="9525" marT="9525" marB="0" anchor="b">
                    <a:noFill/>
                  </a:tcPr>
                </a:tc>
              </a:tr>
              <a:tr h="171469">
                <a:tc>
                  <a:txBody>
                    <a:bodyPr/>
                    <a:lstStyle/>
                    <a:p>
                      <a:pPr algn="l" fontAlgn="b"/>
                      <a:r>
                        <a:rPr lang="en-US" sz="800" b="1" i="0" u="none" strike="noStrike">
                          <a:solidFill>
                            <a:srgbClr val="000000"/>
                          </a:solidFill>
                          <a:latin typeface="Arial"/>
                        </a:rPr>
                        <a:t>550300 · Office Maintenance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dirty="0">
                          <a:solidFill>
                            <a:srgbClr val="000000"/>
                          </a:solidFill>
                          <a:latin typeface="Calibri"/>
                        </a:rPr>
                        <a:t>73%</a:t>
                      </a:r>
                    </a:p>
                  </a:txBody>
                  <a:tcPr marL="9525" marR="9525" marT="9525" marB="0" anchor="b">
                    <a:noFill/>
                  </a:tcPr>
                </a:tc>
              </a:tr>
              <a:tr h="171469">
                <a:tc>
                  <a:txBody>
                    <a:bodyPr/>
                    <a:lstStyle/>
                    <a:p>
                      <a:pPr algn="l" fontAlgn="b"/>
                      <a:r>
                        <a:rPr lang="en-US" sz="800" b="1" i="0" u="none" strike="noStrike">
                          <a:solidFill>
                            <a:srgbClr val="000000"/>
                          </a:solidFill>
                          <a:latin typeface="Arial"/>
                        </a:rPr>
                        <a:t>570000 · Investment Fees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dirty="0">
                          <a:solidFill>
                            <a:srgbClr val="000000"/>
                          </a:solidFill>
                          <a:latin typeface="Calibri"/>
                        </a:rPr>
                        <a:t>74%</a:t>
                      </a:r>
                    </a:p>
                  </a:txBody>
                  <a:tcPr marL="9525" marR="9525" marT="9525" marB="0" anchor="b">
                    <a:noFill/>
                  </a:tcPr>
                </a:tc>
              </a:tr>
              <a:tr h="209377">
                <a:tc>
                  <a:txBody>
                    <a:bodyPr/>
                    <a:lstStyle/>
                    <a:p>
                      <a:pPr algn="l" fontAlgn="b"/>
                      <a:r>
                        <a:rPr lang="en-US" sz="800" b="1" i="0" u="none" strike="noStrike">
                          <a:solidFill>
                            <a:srgbClr val="000000"/>
                          </a:solidFill>
                          <a:latin typeface="Arial"/>
                        </a:rPr>
                        <a:t>Total Expense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dirty="0">
                          <a:solidFill>
                            <a:srgbClr val="000000"/>
                          </a:solidFill>
                          <a:latin typeface="Calibri"/>
                        </a:rPr>
                        <a:t>71%</a:t>
                      </a:r>
                    </a:p>
                  </a:txBody>
                  <a:tcPr marL="9525" marR="9525" marT="9525" marB="0" anchor="b">
                    <a:noFill/>
                  </a:tcPr>
                </a:tc>
              </a:tr>
              <a:tr h="171469">
                <a:tc>
                  <a:txBody>
                    <a:bodyPr/>
                    <a:lstStyle/>
                    <a:p>
                      <a:pPr algn="l" fontAlgn="b"/>
                      <a:r>
                        <a:rPr lang="en-US" sz="800" b="1" i="0" u="none" strike="noStrike">
                          <a:solidFill>
                            <a:srgbClr val="000000"/>
                          </a:solidFill>
                          <a:latin typeface="Arial"/>
                        </a:rPr>
                        <a:t>Net Ordinary Income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377%</a:t>
                      </a:r>
                    </a:p>
                  </a:txBody>
                  <a:tcPr marL="9525" marR="9525" marT="9525" marB="0" anchor="b">
                    <a:noFill/>
                  </a:tcPr>
                </a:tc>
              </a:tr>
              <a:tr h="171469">
                <a:tc>
                  <a:txBody>
                    <a:bodyPr/>
                    <a:lstStyle/>
                    <a:p>
                      <a:pPr algn="l" fontAlgn="b"/>
                      <a:r>
                        <a:rPr lang="en-US" sz="800" b="1" i="0" u="none" strike="noStrike">
                          <a:solidFill>
                            <a:srgbClr val="000000"/>
                          </a:solidFill>
                          <a:latin typeface="Arial"/>
                        </a:rPr>
                        <a:t>Net Income</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a:solidFill>
                            <a:srgbClr val="000000"/>
                          </a:solidFill>
                          <a:latin typeface="Calibri"/>
                        </a:rPr>
                        <a:t>377%</a:t>
                      </a:r>
                    </a:p>
                  </a:txBody>
                  <a:tcPr marL="9525" marR="9525" marT="9525" marB="0" anchor="b">
                    <a:noFill/>
                  </a:tcPr>
                </a:tc>
              </a:tr>
              <a:tr h="209377">
                <a:tc>
                  <a:txBody>
                    <a:bodyPr/>
                    <a:lstStyle/>
                    <a:p>
                      <a:pPr algn="l" fontAlgn="b"/>
                      <a:r>
                        <a:rPr lang="en-US" sz="800" b="1" i="0" u="none" strike="noStrike" dirty="0">
                          <a:solidFill>
                            <a:srgbClr val="000000"/>
                          </a:solidFill>
                          <a:latin typeface="Arial"/>
                        </a:rPr>
                        <a:t>540601 · Salaries</a:t>
                      </a: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noFill/>
                  </a:tcPr>
                </a:tc>
                <a:tc>
                  <a:txBody>
                    <a:bodyPr/>
                    <a:lstStyle/>
                    <a:p>
                      <a:pPr algn="r" fontAlgn="b"/>
                      <a:r>
                        <a:rPr lang="en-US" sz="1100" b="0" i="0" u="none" strike="noStrike" dirty="0">
                          <a:solidFill>
                            <a:srgbClr val="000000"/>
                          </a:solidFill>
                          <a:latin typeface="Calibri"/>
                        </a:rPr>
                        <a:t>67%</a:t>
                      </a:r>
                    </a:p>
                  </a:txBody>
                  <a:tcPr marL="9525" marR="9525" marT="9525" marB="0" anchor="b">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endParaRPr lang="en-US" dirty="0" smtClean="0"/>
          </a:p>
          <a:p>
            <a:pPr algn="ctr"/>
            <a:r>
              <a:rPr lang="en-US" dirty="0" smtClean="0"/>
              <a:t>Chief Executive Officer</a:t>
            </a:r>
            <a:endParaRPr lang="en-US" dirty="0"/>
          </a:p>
        </p:txBody>
      </p:sp>
      <p:sp>
        <p:nvSpPr>
          <p:cNvPr id="4" name="Date Placeholder 3"/>
          <p:cNvSpPr>
            <a:spLocks noGrp="1"/>
          </p:cNvSpPr>
          <p:nvPr>
            <p:ph type="dt" sz="half" idx="10"/>
          </p:nvPr>
        </p:nvSpPr>
        <p:spPr/>
        <p:txBody>
          <a:bodyPr/>
          <a:lstStyle/>
          <a:p>
            <a:fld id="{73FFBF88-7004-4AE8-8880-9B7330110EED}" type="datetime1">
              <a:rPr lang="en-US" smtClean="0"/>
              <a:pPr/>
              <a:t>4/5/2016</a:t>
            </a:fld>
            <a:endParaRPr lang="en-US" dirty="0"/>
          </a:p>
        </p:txBody>
      </p:sp>
      <p:sp>
        <p:nvSpPr>
          <p:cNvPr id="5" name="Slide Number Placeholder 4"/>
          <p:cNvSpPr>
            <a:spLocks noGrp="1"/>
          </p:cNvSpPr>
          <p:nvPr>
            <p:ph type="sldNum" sz="quarter" idx="12"/>
          </p:nvPr>
        </p:nvSpPr>
        <p:spPr/>
        <p:txBody>
          <a:bodyPr/>
          <a:lstStyle/>
          <a:p>
            <a:fld id="{62A80E27-4846-4C4A-8707-744F5B20E23E}"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048000"/>
            <a:ext cx="7162800" cy="923330"/>
          </a:xfrm>
          <a:prstGeom prst="rect">
            <a:avLst/>
          </a:prstGeom>
          <a:noFill/>
        </p:spPr>
        <p:txBody>
          <a:bodyPr wrap="square" lIns="91440" tIns="45720" rIns="91440" bIns="45720">
            <a:spAutoFit/>
          </a:bodyPr>
          <a:lstStyle/>
          <a:p>
            <a:pPr algn="ctr"/>
            <a:r>
              <a:rPr lang="en-US" sz="5400" b="0" cap="none" spc="600" dirty="0" smtClean="0">
                <a:ln w="18415" cmpd="sng">
                  <a:solidFill>
                    <a:srgbClr val="FFFFFF"/>
                  </a:solidFill>
                  <a:prstDash val="solid"/>
                </a:ln>
                <a:solidFill>
                  <a:schemeClr val="bg1">
                    <a:lumMod val="85000"/>
                  </a:schemeClr>
                </a:solidFill>
                <a:effectLst>
                  <a:outerShdw blurRad="63500" dir="3600000" algn="tl" rotWithShape="0">
                    <a:srgbClr val="000000">
                      <a:alpha val="70000"/>
                    </a:srgbClr>
                  </a:outerShdw>
                </a:effectLst>
              </a:rPr>
              <a:t>Sample</a:t>
            </a:r>
            <a:endParaRPr lang="en-US" sz="5400" b="0" cap="none" spc="600" dirty="0">
              <a:ln w="18415" cmpd="sng">
                <a:solidFill>
                  <a:srgbClr val="FFFFFF"/>
                </a:solidFill>
                <a:prstDash val="solid"/>
              </a:ln>
              <a:solidFill>
                <a:schemeClr val="bg1">
                  <a:lumMod val="85000"/>
                </a:schemeClr>
              </a:solidFill>
              <a:effectLst>
                <a:outerShdw blurRad="63500" dir="3600000" algn="tl" rotWithShape="0">
                  <a:srgbClr val="000000">
                    <a:alpha val="70000"/>
                  </a:srgbClr>
                </a:outerShdw>
              </a:effectLst>
            </a:endParaRPr>
          </a:p>
        </p:txBody>
      </p:sp>
      <p:sp>
        <p:nvSpPr>
          <p:cNvPr id="2" name="Title 1"/>
          <p:cNvSpPr>
            <a:spLocks noGrp="1"/>
          </p:cNvSpPr>
          <p:nvPr>
            <p:ph type="title"/>
          </p:nvPr>
        </p:nvSpPr>
        <p:spPr>
          <a:xfrm>
            <a:off x="457200" y="457200"/>
            <a:ext cx="8229600" cy="762000"/>
          </a:xfrm>
        </p:spPr>
        <p:txBody>
          <a:bodyPr>
            <a:normAutofit/>
          </a:bodyPr>
          <a:lstStyle/>
          <a:p>
            <a:r>
              <a:rPr lang="en-US" sz="4000" dirty="0" smtClean="0"/>
              <a:t>Summary Balance Sheet</a:t>
            </a:r>
            <a:endParaRPr lang="en-US" sz="4000" dirty="0"/>
          </a:p>
        </p:txBody>
      </p:sp>
      <p:graphicFrame>
        <p:nvGraphicFramePr>
          <p:cNvPr id="8" name="Content Placeholder 7"/>
          <p:cNvGraphicFramePr>
            <a:graphicFrameLocks noGrp="1"/>
          </p:cNvGraphicFramePr>
          <p:nvPr>
            <p:ph idx="1"/>
          </p:nvPr>
        </p:nvGraphicFramePr>
        <p:xfrm>
          <a:off x="1905000" y="1219200"/>
          <a:ext cx="3505200" cy="5014543"/>
        </p:xfrm>
        <a:graphic>
          <a:graphicData uri="http://schemas.openxmlformats.org/drawingml/2006/table">
            <a:tbl>
              <a:tblPr firstRow="1" bandRow="1">
                <a:tableStyleId>{5C22544A-7EE6-4342-B048-85BDC9FD1C3A}</a:tableStyleId>
              </a:tblPr>
              <a:tblGrid>
                <a:gridCol w="1968574"/>
                <a:gridCol w="1536626"/>
              </a:tblGrid>
              <a:tr h="276847">
                <a:tc>
                  <a:txBody>
                    <a:bodyPr/>
                    <a:lstStyle/>
                    <a:p>
                      <a:pPr algn="ctr" fontAlgn="b"/>
                      <a:endParaRPr lang="en-US" sz="800" b="1" i="0" u="none" strike="noStrike" dirty="0">
                        <a:solidFill>
                          <a:srgbClr val="000000"/>
                        </a:solidFill>
                        <a:latin typeface="Arial"/>
                      </a:endParaRPr>
                    </a:p>
                  </a:txBody>
                  <a:tcPr marL="9525" marR="9525" marT="9525" marB="0" anchor="b"/>
                </a:tc>
                <a:tc>
                  <a:txBody>
                    <a:bodyPr/>
                    <a:lstStyle/>
                    <a:p>
                      <a:pPr algn="ctr" fontAlgn="b"/>
                      <a:r>
                        <a:rPr lang="en-US" sz="800" b="1" i="0" u="none" strike="noStrike">
                          <a:solidFill>
                            <a:srgbClr val="000000"/>
                          </a:solidFill>
                          <a:latin typeface="Arial"/>
                        </a:rPr>
                        <a:t>Sep 30, 15</a:t>
                      </a:r>
                    </a:p>
                  </a:txBody>
                  <a:tcPr marL="9525" marR="9525" marT="9525" marB="0" anchor="b"/>
                </a:tc>
              </a:tr>
              <a:tr h="180353">
                <a:tc>
                  <a:txBody>
                    <a:bodyPr/>
                    <a:lstStyle/>
                    <a:p>
                      <a:pPr algn="l" fontAlgn="b"/>
                      <a:r>
                        <a:rPr lang="en-US" sz="800" b="1" i="0" u="none" strike="noStrike" dirty="0">
                          <a:solidFill>
                            <a:srgbClr val="000000"/>
                          </a:solidFill>
                          <a:latin typeface="Arial"/>
                        </a:rPr>
                        <a:t>ASSETS</a:t>
                      </a:r>
                    </a:p>
                  </a:txBody>
                  <a:tcPr marL="9525" marR="9525" marT="9525" marB="0" anchor="b"/>
                </a:tc>
                <a:tc>
                  <a:txBody>
                    <a:bodyPr/>
                    <a:lstStyle/>
                    <a:p>
                      <a:pPr algn="l" fontAlgn="b"/>
                      <a:endParaRPr lang="en-US" sz="800" b="0" i="0" u="none" strike="noStrike" dirty="0">
                        <a:solidFill>
                          <a:srgbClr val="000000"/>
                        </a:solidFill>
                        <a:latin typeface="Arial"/>
                      </a:endParaRPr>
                    </a:p>
                  </a:txBody>
                  <a:tcPr marL="9525" marR="9525" marT="9525" marB="0" anchor="b"/>
                </a:tc>
              </a:tr>
              <a:tr h="228600">
                <a:tc>
                  <a:txBody>
                    <a:bodyPr/>
                    <a:lstStyle/>
                    <a:p>
                      <a:pPr algn="l" fontAlgn="b"/>
                      <a:r>
                        <a:rPr lang="en-US" sz="800" b="1" i="0" u="none" strike="noStrike">
                          <a:solidFill>
                            <a:srgbClr val="000000"/>
                          </a:solidFill>
                          <a:latin typeface="Arial"/>
                        </a:rPr>
                        <a:t>Current Assets</a:t>
                      </a:r>
                    </a:p>
                  </a:txBody>
                  <a:tcPr marL="9525" marR="9525" marT="9525" marB="0" anchor="b"/>
                </a:tc>
                <a:tc>
                  <a:txBody>
                    <a:bodyPr/>
                    <a:lstStyle/>
                    <a:p>
                      <a:pPr algn="l" fontAlgn="b"/>
                      <a:endParaRPr lang="en-US" sz="800" b="0" i="0" u="none" strike="noStrike" dirty="0">
                        <a:solidFill>
                          <a:srgbClr val="000000"/>
                        </a:solidFill>
                        <a:latin typeface="Arial"/>
                      </a:endParaRPr>
                    </a:p>
                  </a:txBody>
                  <a:tcPr marL="9525" marR="9525" marT="9525" marB="0" anchor="b"/>
                </a:tc>
              </a:tr>
              <a:tr h="228600">
                <a:tc>
                  <a:txBody>
                    <a:bodyPr/>
                    <a:lstStyle/>
                    <a:p>
                      <a:pPr algn="l" fontAlgn="b"/>
                      <a:r>
                        <a:rPr lang="en-US" sz="800" b="1" i="0" u="none" strike="noStrike" dirty="0">
                          <a:solidFill>
                            <a:srgbClr val="000000"/>
                          </a:solidFill>
                          <a:latin typeface="Arial"/>
                        </a:rPr>
                        <a:t>Checking/Savings</a:t>
                      </a:r>
                    </a:p>
                  </a:txBody>
                  <a:tcPr marL="9525" marR="9525" marT="9525" marB="0" anchor="b"/>
                </a:tc>
                <a:tc>
                  <a:txBody>
                    <a:bodyPr/>
                    <a:lstStyle/>
                    <a:p>
                      <a:pPr algn="l" fontAlgn="b"/>
                      <a:endParaRPr lang="en-US" sz="800" b="0" i="0" u="none" strike="noStrike" dirty="0">
                        <a:solidFill>
                          <a:srgbClr val="000000"/>
                        </a:solidFill>
                        <a:latin typeface="Arial"/>
                      </a:endParaRPr>
                    </a:p>
                  </a:txBody>
                  <a:tcPr marL="9525" marR="9525" marT="9525" marB="0" anchor="b"/>
                </a:tc>
              </a:tr>
              <a:tr h="228600">
                <a:tc>
                  <a:txBody>
                    <a:bodyPr/>
                    <a:lstStyle/>
                    <a:p>
                      <a:pPr algn="l" fontAlgn="b"/>
                      <a:r>
                        <a:rPr lang="en-US" sz="800" b="1" i="0" u="none" strike="noStrike">
                          <a:solidFill>
                            <a:srgbClr val="000000"/>
                          </a:solidFill>
                          <a:latin typeface="Arial"/>
                        </a:rPr>
                        <a:t>110101 · RAP Deposit in Transit</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152400">
                <a:tc>
                  <a:txBody>
                    <a:bodyPr/>
                    <a:lstStyle/>
                    <a:p>
                      <a:pPr algn="l" fontAlgn="b"/>
                      <a:r>
                        <a:rPr lang="en-US" sz="800" b="1" i="0" u="none" strike="noStrike">
                          <a:solidFill>
                            <a:srgbClr val="000000"/>
                          </a:solidFill>
                          <a:latin typeface="Arial"/>
                        </a:rPr>
                        <a:t>110301 · First Niagara Checking</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152400">
                <a:tc>
                  <a:txBody>
                    <a:bodyPr/>
                    <a:lstStyle/>
                    <a:p>
                      <a:pPr algn="l" fontAlgn="b"/>
                      <a:r>
                        <a:rPr lang="en-US" sz="800" b="1" i="0" u="none" strike="noStrike">
                          <a:solidFill>
                            <a:srgbClr val="000000"/>
                          </a:solidFill>
                          <a:latin typeface="Arial"/>
                        </a:rPr>
                        <a:t>110303 · First Niagara Bond Portfolio</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152400">
                <a:tc>
                  <a:txBody>
                    <a:bodyPr/>
                    <a:lstStyle/>
                    <a:p>
                      <a:pPr algn="l" fontAlgn="b"/>
                      <a:r>
                        <a:rPr lang="en-US" sz="800" b="1" i="0" u="none" strike="noStrike">
                          <a:solidFill>
                            <a:srgbClr val="000000"/>
                          </a:solidFill>
                          <a:latin typeface="Arial"/>
                        </a:rPr>
                        <a:t>110304 · First Niagara Money Market 2</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76200">
                <a:tc>
                  <a:txBody>
                    <a:bodyPr/>
                    <a:lstStyle/>
                    <a:p>
                      <a:pPr algn="l" fontAlgn="b"/>
                      <a:r>
                        <a:rPr lang="en-US" sz="800" b="1" i="0" u="none" strike="noStrike">
                          <a:solidFill>
                            <a:srgbClr val="000000"/>
                          </a:solidFill>
                          <a:latin typeface="Arial"/>
                        </a:rPr>
                        <a:t>110305 · First Niagara Payroll</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173355">
                <a:tc>
                  <a:txBody>
                    <a:bodyPr/>
                    <a:lstStyle/>
                    <a:p>
                      <a:pPr algn="l" fontAlgn="b"/>
                      <a:r>
                        <a:rPr lang="en-US" sz="800" b="1" i="0" u="none" strike="noStrike">
                          <a:solidFill>
                            <a:srgbClr val="000000"/>
                          </a:solidFill>
                          <a:latin typeface="Arial"/>
                        </a:rPr>
                        <a:t>110307 · REALTORS FCU Savings</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152400">
                <a:tc>
                  <a:txBody>
                    <a:bodyPr/>
                    <a:lstStyle/>
                    <a:p>
                      <a:pPr algn="l" fontAlgn="b"/>
                      <a:r>
                        <a:rPr lang="en-US" sz="800" b="1" i="0" u="none" strike="noStrike">
                          <a:solidFill>
                            <a:srgbClr val="000000"/>
                          </a:solidFill>
                          <a:latin typeface="Arial"/>
                        </a:rPr>
                        <a:t>110308 · First Niagara Investment acct</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304800">
                <a:tc>
                  <a:txBody>
                    <a:bodyPr/>
                    <a:lstStyle/>
                    <a:p>
                      <a:pPr algn="l" fontAlgn="b"/>
                      <a:r>
                        <a:rPr lang="en-US" sz="800" b="1" i="0" u="none" strike="noStrike" dirty="0">
                          <a:solidFill>
                            <a:srgbClr val="000000"/>
                          </a:solidFill>
                          <a:latin typeface="Arial"/>
                        </a:rPr>
                        <a:t>Other Current Assets</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173355">
                <a:tc>
                  <a:txBody>
                    <a:bodyPr/>
                    <a:lstStyle/>
                    <a:p>
                      <a:pPr algn="l" fontAlgn="b"/>
                      <a:r>
                        <a:rPr lang="en-US" sz="800" b="1" i="0" u="none" strike="noStrike">
                          <a:solidFill>
                            <a:srgbClr val="000000"/>
                          </a:solidFill>
                          <a:latin typeface="Arial"/>
                        </a:rPr>
                        <a:t>Total Current Assets</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152400">
                <a:tc>
                  <a:txBody>
                    <a:bodyPr/>
                    <a:lstStyle/>
                    <a:p>
                      <a:pPr algn="l" fontAlgn="b"/>
                      <a:r>
                        <a:rPr lang="en-US" sz="800" b="1" i="0" u="none" strike="noStrike" dirty="0">
                          <a:solidFill>
                            <a:srgbClr val="000000"/>
                          </a:solidFill>
                          <a:latin typeface="Arial"/>
                        </a:rPr>
                        <a:t>Fixed Assets</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228600">
                <a:tc>
                  <a:txBody>
                    <a:bodyPr/>
                    <a:lstStyle/>
                    <a:p>
                      <a:pPr algn="l" fontAlgn="b"/>
                      <a:r>
                        <a:rPr lang="en-US" sz="800" b="1" i="0" u="none" strike="noStrike">
                          <a:solidFill>
                            <a:srgbClr val="000000"/>
                          </a:solidFill>
                          <a:latin typeface="Arial"/>
                        </a:rPr>
                        <a:t>TOTAL ASSETS</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276847">
                <a:tc>
                  <a:txBody>
                    <a:bodyPr/>
                    <a:lstStyle/>
                    <a:p>
                      <a:pPr algn="l" fontAlgn="b"/>
                      <a:r>
                        <a:rPr lang="en-US" sz="800" b="1" i="0" u="none" strike="noStrike">
                          <a:solidFill>
                            <a:srgbClr val="000000"/>
                          </a:solidFill>
                          <a:latin typeface="Arial"/>
                        </a:rPr>
                        <a:t>LIABILITIES &amp; EQUITY</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276847">
                <a:tc>
                  <a:txBody>
                    <a:bodyPr/>
                    <a:lstStyle/>
                    <a:p>
                      <a:pPr algn="l" fontAlgn="b"/>
                      <a:r>
                        <a:rPr lang="en-US" sz="800" b="1" i="0" u="none" strike="noStrike" dirty="0">
                          <a:solidFill>
                            <a:srgbClr val="000000"/>
                          </a:solidFill>
                          <a:latin typeface="Arial"/>
                        </a:rPr>
                        <a:t>Liabilities</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55906">
                <a:tc>
                  <a:txBody>
                    <a:bodyPr/>
                    <a:lstStyle/>
                    <a:p>
                      <a:pPr algn="l" fontAlgn="b"/>
                      <a:r>
                        <a:rPr lang="en-US" sz="800" b="1" i="0" u="none" strike="noStrike">
                          <a:solidFill>
                            <a:srgbClr val="000000"/>
                          </a:solidFill>
                          <a:latin typeface="Arial"/>
                        </a:rPr>
                        <a:t>Current Liabilities</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153061">
                <a:tc>
                  <a:txBody>
                    <a:bodyPr/>
                    <a:lstStyle/>
                    <a:p>
                      <a:pPr algn="l" fontAlgn="b"/>
                      <a:r>
                        <a:rPr lang="en-US" sz="800" b="1" i="0" u="none" strike="noStrike" dirty="0">
                          <a:solidFill>
                            <a:srgbClr val="000000"/>
                          </a:solidFill>
                          <a:latin typeface="Arial"/>
                        </a:rPr>
                        <a:t>Accounts Payable</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152400">
                <a:tc>
                  <a:txBody>
                    <a:bodyPr/>
                    <a:lstStyle/>
                    <a:p>
                      <a:pPr algn="l" fontAlgn="b"/>
                      <a:r>
                        <a:rPr lang="en-US" sz="800" b="1" i="0" u="none" strike="noStrike">
                          <a:solidFill>
                            <a:srgbClr val="000000"/>
                          </a:solidFill>
                          <a:latin typeface="Arial"/>
                        </a:rPr>
                        <a:t>Other Current Liabilities</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276847">
                <a:tc>
                  <a:txBody>
                    <a:bodyPr/>
                    <a:lstStyle/>
                    <a:p>
                      <a:pPr algn="l" fontAlgn="b"/>
                      <a:r>
                        <a:rPr lang="en-US" sz="800" b="1" i="0" u="none" strike="noStrike">
                          <a:solidFill>
                            <a:srgbClr val="000000"/>
                          </a:solidFill>
                          <a:latin typeface="Arial"/>
                        </a:rPr>
                        <a:t>Total Current Liabilities</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276847">
                <a:tc>
                  <a:txBody>
                    <a:bodyPr/>
                    <a:lstStyle/>
                    <a:p>
                      <a:pPr algn="l" fontAlgn="b"/>
                      <a:r>
                        <a:rPr lang="en-US" sz="800" b="1" i="0" u="none" strike="noStrike">
                          <a:solidFill>
                            <a:srgbClr val="000000"/>
                          </a:solidFill>
                          <a:latin typeface="Arial"/>
                        </a:rPr>
                        <a:t>Total Liabilities</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276847">
                <a:tc>
                  <a:txBody>
                    <a:bodyPr/>
                    <a:lstStyle/>
                    <a:p>
                      <a:pPr algn="l" fontAlgn="b"/>
                      <a:r>
                        <a:rPr lang="en-US" sz="800" b="1" i="0" u="none" strike="noStrike">
                          <a:solidFill>
                            <a:srgbClr val="000000"/>
                          </a:solidFill>
                          <a:latin typeface="Arial"/>
                        </a:rPr>
                        <a:t>Equity</a:t>
                      </a:r>
                    </a:p>
                  </a:txBody>
                  <a:tcPr marL="9525" marR="9525" marT="9525" marB="0" anchor="b"/>
                </a:tc>
                <a:tc>
                  <a:txBody>
                    <a:bodyPr/>
                    <a:lstStyle/>
                    <a:p>
                      <a:pPr algn="r" fontAlgn="b"/>
                      <a:r>
                        <a:rPr lang="en-US" sz="800" b="0" i="0" u="none" strike="noStrike"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r h="276847">
                <a:tc>
                  <a:txBody>
                    <a:bodyPr/>
                    <a:lstStyle/>
                    <a:p>
                      <a:pPr algn="l" fontAlgn="b"/>
                      <a:r>
                        <a:rPr lang="en-US" sz="800" b="1" i="0" u="none" strike="noStrike" dirty="0">
                          <a:solidFill>
                            <a:srgbClr val="000000"/>
                          </a:solidFill>
                          <a:latin typeface="Arial"/>
                        </a:rPr>
                        <a:t>TOTAL LIABILITIES &amp; EQUITY</a:t>
                      </a:r>
                    </a:p>
                  </a:txBody>
                  <a:tcPr marL="9525" marR="9525" marT="9525" marB="0" anchor="b"/>
                </a:tc>
                <a:tc>
                  <a:txBody>
                    <a:bodyPr/>
                    <a:lstStyle/>
                    <a:p>
                      <a:pPr algn="r" fontAlgn="b"/>
                      <a:r>
                        <a:rPr lang="en-US" sz="800" b="0" i="0" u="none" strike="noStrike" dirty="0" smtClean="0">
                          <a:solidFill>
                            <a:srgbClr val="000000"/>
                          </a:solidFill>
                          <a:latin typeface="Arial"/>
                        </a:rPr>
                        <a:t>$000,000</a:t>
                      </a:r>
                      <a:endParaRPr lang="en-US" sz="800" b="0" i="0" u="none" strike="noStrike" dirty="0">
                        <a:solidFill>
                          <a:srgbClr val="000000"/>
                        </a:solidFill>
                        <a:latin typeface="Arial"/>
                      </a:endParaRPr>
                    </a:p>
                  </a:txBody>
                  <a:tcPr marL="9525" marR="9525" marT="9525" marB="0" anchor="b"/>
                </a:tc>
              </a:tr>
            </a:tbl>
          </a:graphicData>
        </a:graphic>
      </p:graphicFrame>
      <p:sp>
        <p:nvSpPr>
          <p:cNvPr id="9" name="Slide Number Placeholder 8"/>
          <p:cNvSpPr>
            <a:spLocks noGrp="1"/>
          </p:cNvSpPr>
          <p:nvPr>
            <p:ph type="sldNum" sz="quarter" idx="12"/>
          </p:nvPr>
        </p:nvSpPr>
        <p:spPr/>
        <p:txBody>
          <a:bodyPr/>
          <a:lstStyle/>
          <a:p>
            <a:fld id="{62A80E27-4846-4C4A-8707-744F5B20E23E}" type="slidenum">
              <a:rPr lang="en-US" smtClean="0"/>
              <a:pPr/>
              <a:t>30</a:t>
            </a:fld>
            <a:endParaRPr lang="en-US" dirty="0"/>
          </a:p>
        </p:txBody>
      </p:sp>
      <p:sp>
        <p:nvSpPr>
          <p:cNvPr id="10" name="Date Placeholder 9"/>
          <p:cNvSpPr>
            <a:spLocks noGrp="1"/>
          </p:cNvSpPr>
          <p:nvPr>
            <p:ph type="dt" sz="half" idx="10"/>
          </p:nvPr>
        </p:nvSpPr>
        <p:spPr/>
        <p:txBody>
          <a:bodyPr/>
          <a:lstStyle/>
          <a:p>
            <a:r>
              <a:rPr lang="en-US" dirty="0" smtClean="0"/>
              <a:t>Rev. </a:t>
            </a:r>
            <a:fld id="{12FC496D-D706-4CA5-B2AF-C6ABA8D6CCAC}" type="datetime1">
              <a:rPr lang="en-US" smtClean="0"/>
              <a:pPr/>
              <a:t>4/5/2016</a:t>
            </a:fld>
            <a:endParaRPr lang="en-US" dirty="0"/>
          </a:p>
        </p:txBody>
      </p:sp>
      <p:sp>
        <p:nvSpPr>
          <p:cNvPr id="7" name="Rectangle 6"/>
          <p:cNvSpPr/>
          <p:nvPr/>
        </p:nvSpPr>
        <p:spPr>
          <a:xfrm rot="20367676">
            <a:off x="1752600" y="2819400"/>
            <a:ext cx="4190988" cy="923330"/>
          </a:xfrm>
          <a:prstGeom prst="rect">
            <a:avLst/>
          </a:prstGeom>
          <a:noFill/>
        </p:spPr>
        <p:txBody>
          <a:bodyPr wrap="square" lIns="91440" tIns="45720" rIns="91440" bIns="45720">
            <a:spAutoFit/>
          </a:bodyPr>
          <a:lstStyle/>
          <a:p>
            <a:pPr algn="ct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Sample</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3258312"/>
          </a:xfrm>
        </p:spPr>
        <p:txBody>
          <a:bodyPr>
            <a:normAutofit/>
          </a:bodyPr>
          <a:lstStyle/>
          <a:p>
            <a:pPr algn="ctr"/>
            <a:r>
              <a:rPr lang="en-US" sz="4000" dirty="0" smtClean="0"/>
              <a:t>Director Responsibilities</a:t>
            </a:r>
            <a:endParaRPr lang="en-US" sz="4000" dirty="0"/>
          </a:p>
        </p:txBody>
      </p:sp>
      <p:sp>
        <p:nvSpPr>
          <p:cNvPr id="3" name="Content Placeholder 2"/>
          <p:cNvSpPr>
            <a:spLocks noGrp="1"/>
          </p:cNvSpPr>
          <p:nvPr>
            <p:ph idx="1"/>
          </p:nvPr>
        </p:nvSpPr>
        <p:spPr/>
        <p:txBody>
          <a:bodyPr/>
          <a:lstStyle/>
          <a:p>
            <a:pPr>
              <a:buNone/>
            </a:pPr>
            <a:endParaRPr lang="en-US" dirty="0" smtClean="0"/>
          </a:p>
        </p:txBody>
      </p:sp>
      <p:sp>
        <p:nvSpPr>
          <p:cNvPr id="7" name="Slide Number Placeholder 6"/>
          <p:cNvSpPr>
            <a:spLocks noGrp="1"/>
          </p:cNvSpPr>
          <p:nvPr>
            <p:ph type="sldNum" sz="quarter" idx="12"/>
          </p:nvPr>
        </p:nvSpPr>
        <p:spPr/>
        <p:txBody>
          <a:bodyPr/>
          <a:lstStyle/>
          <a:p>
            <a:fld id="{62A80E27-4846-4C4A-8707-744F5B20E23E}" type="slidenum">
              <a:rPr lang="en-US" smtClean="0"/>
              <a:pPr/>
              <a:t>31</a:t>
            </a:fld>
            <a:endParaRPr lang="en-US" dirty="0"/>
          </a:p>
        </p:txBody>
      </p:sp>
      <p:sp>
        <p:nvSpPr>
          <p:cNvPr id="8" name="Date Placeholder 7"/>
          <p:cNvSpPr>
            <a:spLocks noGrp="1"/>
          </p:cNvSpPr>
          <p:nvPr>
            <p:ph type="dt" sz="half" idx="10"/>
          </p:nvPr>
        </p:nvSpPr>
        <p:spPr/>
        <p:txBody>
          <a:bodyPr/>
          <a:lstStyle/>
          <a:p>
            <a:r>
              <a:rPr lang="en-US" dirty="0" smtClean="0"/>
              <a:t>Rev. </a:t>
            </a:r>
            <a:fld id="{30F99C6B-595F-40AD-B3EA-3EF97F2E7866}" type="datetime1">
              <a:rPr lang="en-US" smtClean="0"/>
              <a:pPr/>
              <a:t>4/5/2016</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dirty="0" smtClean="0"/>
              <a:t>Director Responsibilities</a:t>
            </a:r>
            <a:endParaRPr lang="en-US" sz="4000" dirty="0"/>
          </a:p>
        </p:txBody>
      </p:sp>
      <p:sp>
        <p:nvSpPr>
          <p:cNvPr id="3" name="Content Placeholder 2"/>
          <p:cNvSpPr>
            <a:spLocks noGrp="1"/>
          </p:cNvSpPr>
          <p:nvPr>
            <p:ph idx="1"/>
          </p:nvPr>
        </p:nvSpPr>
        <p:spPr/>
        <p:txBody>
          <a:bodyPr>
            <a:normAutofit fontScale="55000" lnSpcReduction="20000"/>
          </a:bodyPr>
          <a:lstStyle/>
          <a:p>
            <a:pPr>
              <a:buNone/>
            </a:pPr>
            <a:r>
              <a:rPr lang="en-US" b="1" dirty="0"/>
              <a:t>DUTIES OF </a:t>
            </a:r>
            <a:r>
              <a:rPr lang="en-US" b="1" dirty="0" smtClean="0"/>
              <a:t>THE DIRECTORS:</a:t>
            </a:r>
            <a:endParaRPr lang="en-US" dirty="0"/>
          </a:p>
          <a:p>
            <a:pPr>
              <a:buNone/>
            </a:pPr>
            <a:r>
              <a:rPr lang="en-US" dirty="0"/>
              <a:t> </a:t>
            </a:r>
          </a:p>
          <a:p>
            <a:pPr lvl="0">
              <a:buNone/>
            </a:pPr>
            <a:r>
              <a:rPr lang="en-US" dirty="0" smtClean="0"/>
              <a:t>To </a:t>
            </a:r>
            <a:r>
              <a:rPr lang="en-US" dirty="0"/>
              <a:t>give final approval on the year's calendar of events.</a:t>
            </a:r>
          </a:p>
          <a:p>
            <a:pPr>
              <a:buNone/>
            </a:pPr>
            <a:r>
              <a:rPr lang="en-US" dirty="0"/>
              <a:t> </a:t>
            </a:r>
          </a:p>
          <a:p>
            <a:pPr lvl="0">
              <a:buNone/>
            </a:pPr>
            <a:r>
              <a:rPr lang="en-US" dirty="0"/>
              <a:t>To give final approval on all new projects, programs and/or standing committees.</a:t>
            </a:r>
          </a:p>
          <a:p>
            <a:pPr>
              <a:buNone/>
            </a:pPr>
            <a:r>
              <a:rPr lang="en-US" dirty="0"/>
              <a:t> </a:t>
            </a:r>
          </a:p>
          <a:p>
            <a:pPr lvl="0">
              <a:buNone/>
            </a:pPr>
            <a:r>
              <a:rPr lang="en-US" dirty="0"/>
              <a:t>To give final approval on the year's annual proposed budget.</a:t>
            </a:r>
          </a:p>
          <a:p>
            <a:pPr>
              <a:buNone/>
            </a:pPr>
            <a:r>
              <a:rPr lang="en-US" dirty="0"/>
              <a:t> </a:t>
            </a:r>
          </a:p>
          <a:p>
            <a:pPr lvl="0">
              <a:buNone/>
            </a:pPr>
            <a:r>
              <a:rPr lang="en-US" dirty="0"/>
              <a:t>To give final approval of deletions of any projects, programs and/or standing committees.</a:t>
            </a:r>
          </a:p>
          <a:p>
            <a:pPr>
              <a:buNone/>
            </a:pPr>
            <a:r>
              <a:rPr lang="en-US" dirty="0"/>
              <a:t> </a:t>
            </a:r>
          </a:p>
          <a:p>
            <a:pPr lvl="0">
              <a:buNone/>
            </a:pPr>
            <a:r>
              <a:rPr lang="en-US" dirty="0"/>
              <a:t>To give final approval of any changes of established format or policy</a:t>
            </a:r>
            <a:r>
              <a:rPr lang="en-US" dirty="0" smtClean="0"/>
              <a:t>.</a:t>
            </a:r>
          </a:p>
          <a:p>
            <a:pPr lvl="0">
              <a:buNone/>
            </a:pPr>
            <a:r>
              <a:rPr lang="en-US" dirty="0"/>
              <a:t> </a:t>
            </a:r>
          </a:p>
          <a:p>
            <a:pPr lvl="0">
              <a:buNone/>
            </a:pPr>
            <a:r>
              <a:rPr lang="en-US" dirty="0"/>
              <a:t>To give approval on all changes to the bylaws; including those mandated by NAR </a:t>
            </a:r>
          </a:p>
          <a:p>
            <a:pPr>
              <a:buNone/>
            </a:pPr>
            <a:r>
              <a:rPr lang="en-US" dirty="0"/>
              <a:t> </a:t>
            </a:r>
          </a:p>
          <a:p>
            <a:pPr lvl="0">
              <a:buNone/>
            </a:pPr>
            <a:r>
              <a:rPr lang="en-US" dirty="0"/>
              <a:t>To give final approval on all changes to the Standing Rules.</a:t>
            </a:r>
          </a:p>
          <a:p>
            <a:pPr>
              <a:buNone/>
            </a:pPr>
            <a:r>
              <a:rPr lang="en-US" dirty="0"/>
              <a:t> </a:t>
            </a:r>
          </a:p>
          <a:p>
            <a:pPr lvl="0">
              <a:buNone/>
            </a:pPr>
            <a:r>
              <a:rPr lang="en-US" dirty="0"/>
              <a:t>To give final approval on sale items and/or fund-raisers bearing the name of this organization.</a:t>
            </a:r>
          </a:p>
          <a:p>
            <a:pPr>
              <a:buNone/>
            </a:pPr>
            <a:r>
              <a:rPr lang="en-US" dirty="0"/>
              <a:t> </a:t>
            </a:r>
          </a:p>
          <a:p>
            <a:pPr lvl="0">
              <a:buNone/>
            </a:pPr>
            <a:r>
              <a:rPr lang="en-US" dirty="0"/>
              <a:t>To give final approval on solicitations for co-sponsorships bearing the name of this association.</a:t>
            </a:r>
          </a:p>
          <a:p>
            <a:pPr>
              <a:buNone/>
            </a:pPr>
            <a:r>
              <a:rPr lang="en-US" dirty="0"/>
              <a:t> </a:t>
            </a:r>
          </a:p>
        </p:txBody>
      </p:sp>
      <p:sp>
        <p:nvSpPr>
          <p:cNvPr id="8" name="Slide Number Placeholder 7"/>
          <p:cNvSpPr>
            <a:spLocks noGrp="1"/>
          </p:cNvSpPr>
          <p:nvPr>
            <p:ph type="sldNum" sz="quarter" idx="12"/>
          </p:nvPr>
        </p:nvSpPr>
        <p:spPr/>
        <p:txBody>
          <a:bodyPr/>
          <a:lstStyle/>
          <a:p>
            <a:fld id="{62A80E27-4846-4C4A-8707-744F5B20E23E}" type="slidenum">
              <a:rPr lang="en-US" smtClean="0"/>
              <a:pPr/>
              <a:t>32</a:t>
            </a:fld>
            <a:endParaRPr lang="en-US" dirty="0"/>
          </a:p>
        </p:txBody>
      </p:sp>
      <p:sp>
        <p:nvSpPr>
          <p:cNvPr id="9" name="Date Placeholder 8"/>
          <p:cNvSpPr>
            <a:spLocks noGrp="1"/>
          </p:cNvSpPr>
          <p:nvPr>
            <p:ph type="dt" sz="half" idx="10"/>
          </p:nvPr>
        </p:nvSpPr>
        <p:spPr/>
        <p:txBody>
          <a:bodyPr/>
          <a:lstStyle/>
          <a:p>
            <a:r>
              <a:rPr lang="en-US" dirty="0" smtClean="0"/>
              <a:t>Rev. </a:t>
            </a:r>
            <a:fld id="{FC186786-AF29-4F74-B00E-3110C1F50F5C}" type="datetime1">
              <a:rPr lang="en-US" smtClean="0"/>
              <a:pPr/>
              <a:t>4/5/2016</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Director Responsibilities</a:t>
            </a:r>
            <a:endParaRPr lang="en-US" sz="4000" dirty="0"/>
          </a:p>
        </p:txBody>
      </p:sp>
      <p:sp>
        <p:nvSpPr>
          <p:cNvPr id="3" name="Content Placeholder 2"/>
          <p:cNvSpPr>
            <a:spLocks noGrp="1"/>
          </p:cNvSpPr>
          <p:nvPr>
            <p:ph idx="1"/>
          </p:nvPr>
        </p:nvSpPr>
        <p:spPr/>
        <p:txBody>
          <a:bodyPr>
            <a:normAutofit fontScale="55000" lnSpcReduction="20000"/>
          </a:bodyPr>
          <a:lstStyle/>
          <a:p>
            <a:pPr>
              <a:buNone/>
            </a:pPr>
            <a:r>
              <a:rPr lang="en-US" b="1" dirty="0"/>
              <a:t>DUTIES OF THE </a:t>
            </a:r>
            <a:r>
              <a:rPr lang="en-US" b="1" dirty="0" smtClean="0"/>
              <a:t>DIRECTORS CONTINUED:</a:t>
            </a:r>
            <a:endParaRPr lang="en-US" dirty="0"/>
          </a:p>
          <a:p>
            <a:pPr>
              <a:buNone/>
            </a:pPr>
            <a:r>
              <a:rPr lang="en-US" dirty="0"/>
              <a:t>  </a:t>
            </a:r>
          </a:p>
          <a:p>
            <a:pPr lvl="0">
              <a:buNone/>
            </a:pPr>
            <a:r>
              <a:rPr lang="en-US" dirty="0"/>
              <a:t>To give final approval on non-budgeted donations and/or solicitations requested from this association.</a:t>
            </a:r>
          </a:p>
          <a:p>
            <a:pPr algn="just">
              <a:buNone/>
            </a:pPr>
            <a:r>
              <a:rPr lang="en-US" dirty="0"/>
              <a:t> </a:t>
            </a:r>
          </a:p>
          <a:p>
            <a:pPr lvl="0">
              <a:buNone/>
            </a:pPr>
            <a:r>
              <a:rPr lang="en-US" dirty="0"/>
              <a:t>To give approval on all agreements and/or contracts which shall bind or attempt to bind this association.</a:t>
            </a:r>
          </a:p>
          <a:p>
            <a:pPr>
              <a:buNone/>
            </a:pPr>
            <a:r>
              <a:rPr lang="en-US" dirty="0"/>
              <a:t> </a:t>
            </a:r>
          </a:p>
          <a:p>
            <a:pPr lvl="0">
              <a:buNone/>
            </a:pPr>
            <a:r>
              <a:rPr lang="en-US" dirty="0"/>
              <a:t>To give final approval on all forms bearing the name of this organization.</a:t>
            </a:r>
          </a:p>
          <a:p>
            <a:pPr>
              <a:buNone/>
            </a:pPr>
            <a:r>
              <a:rPr lang="en-US" dirty="0"/>
              <a:t> </a:t>
            </a:r>
          </a:p>
          <a:p>
            <a:pPr lvl="0">
              <a:buNone/>
            </a:pPr>
            <a:r>
              <a:rPr lang="en-US" dirty="0"/>
              <a:t>To give final approval on all monies deemed necessary for special committees and/or functions of this association, above and beyond what has been budgeted.</a:t>
            </a:r>
          </a:p>
          <a:p>
            <a:pPr>
              <a:buNone/>
            </a:pPr>
            <a:r>
              <a:rPr lang="en-US" dirty="0"/>
              <a:t> </a:t>
            </a:r>
          </a:p>
          <a:p>
            <a:pPr lvl="0">
              <a:buNone/>
            </a:pPr>
            <a:r>
              <a:rPr lang="en-US" dirty="0"/>
              <a:t>To give final approval on Honorary Membership to this organization with a two-thirds (2/3) vote.</a:t>
            </a:r>
          </a:p>
          <a:p>
            <a:pPr>
              <a:buNone/>
            </a:pPr>
            <a:r>
              <a:rPr lang="en-US" dirty="0"/>
              <a:t> </a:t>
            </a:r>
          </a:p>
          <a:p>
            <a:pPr>
              <a:buNone/>
            </a:pPr>
            <a:r>
              <a:rPr lang="en-US" dirty="0" smtClean="0"/>
              <a:t>To </a:t>
            </a:r>
            <a:r>
              <a:rPr lang="en-US" dirty="0"/>
              <a:t>give final approval on all directors appointments and assignments or Chairpersonships</a:t>
            </a:r>
            <a:r>
              <a:rPr lang="en-US" dirty="0" smtClean="0"/>
              <a:t>.</a:t>
            </a:r>
            <a:r>
              <a:rPr lang="en-US" dirty="0"/>
              <a:t>	   </a:t>
            </a:r>
            <a:endParaRPr lang="en-US" dirty="0" smtClean="0"/>
          </a:p>
          <a:p>
            <a:pPr>
              <a:buNone/>
            </a:pPr>
            <a:r>
              <a:rPr lang="en-US" dirty="0"/>
              <a:t>	</a:t>
            </a:r>
            <a:endParaRPr lang="en-US" dirty="0" smtClean="0"/>
          </a:p>
          <a:p>
            <a:pPr>
              <a:buNone/>
            </a:pPr>
            <a:r>
              <a:rPr lang="en-US" dirty="0" smtClean="0"/>
              <a:t>To </a:t>
            </a:r>
            <a:r>
              <a:rPr lang="en-US" dirty="0"/>
              <a:t>sign the Board Members' Statement of Responsibilities and Conduct, the Association Anti-  </a:t>
            </a:r>
            <a:br>
              <a:rPr lang="en-US" dirty="0"/>
            </a:br>
            <a:r>
              <a:rPr lang="en-US" dirty="0"/>
              <a:t>   trust Compliance Policies and Procedures and the </a:t>
            </a:r>
            <a:r>
              <a:rPr lang="en-US" dirty="0" smtClean="0"/>
              <a:t>Antitrust </a:t>
            </a:r>
            <a:r>
              <a:rPr lang="en-US" dirty="0"/>
              <a:t>Avoidance Sign In Sheet at each</a:t>
            </a:r>
            <a:br>
              <a:rPr lang="en-US" dirty="0"/>
            </a:br>
            <a:r>
              <a:rPr lang="en-US" dirty="0"/>
              <a:t>   meeting of the Board of Directors, 2005.  ( Note:  The forms  are part of the Standing Rules</a:t>
            </a:r>
            <a:br>
              <a:rPr lang="en-US" dirty="0"/>
            </a:br>
            <a:r>
              <a:rPr lang="en-US" dirty="0"/>
              <a:t>   and are listed in the Directors Manual in the forms section and on the BNAR website</a:t>
            </a:r>
            <a:r>
              <a:rPr lang="en-US" dirty="0" smtClean="0"/>
              <a:t>.)</a:t>
            </a:r>
          </a:p>
          <a:p>
            <a:pPr>
              <a:buNone/>
            </a:pPr>
            <a:endParaRPr lang="en-US" dirty="0"/>
          </a:p>
          <a:p>
            <a:pPr>
              <a:buNone/>
            </a:pPr>
            <a:r>
              <a:rPr lang="en-US" dirty="0" smtClean="0"/>
              <a:t>To </a:t>
            </a:r>
            <a:r>
              <a:rPr lang="en-US" dirty="0"/>
              <a:t>attend all Association sponsored events, whenever possible. 2006</a:t>
            </a:r>
          </a:p>
          <a:p>
            <a:pPr>
              <a:buNone/>
            </a:pPr>
            <a:endParaRPr lang="en-US" dirty="0"/>
          </a:p>
        </p:txBody>
      </p:sp>
      <p:sp>
        <p:nvSpPr>
          <p:cNvPr id="8" name="Slide Number Placeholder 7"/>
          <p:cNvSpPr>
            <a:spLocks noGrp="1"/>
          </p:cNvSpPr>
          <p:nvPr>
            <p:ph type="sldNum" sz="quarter" idx="12"/>
          </p:nvPr>
        </p:nvSpPr>
        <p:spPr/>
        <p:txBody>
          <a:bodyPr/>
          <a:lstStyle/>
          <a:p>
            <a:fld id="{62A80E27-4846-4C4A-8707-744F5B20E23E}" type="slidenum">
              <a:rPr lang="en-US" smtClean="0"/>
              <a:pPr/>
              <a:t>33</a:t>
            </a:fld>
            <a:endParaRPr lang="en-US" dirty="0"/>
          </a:p>
        </p:txBody>
      </p:sp>
      <p:sp>
        <p:nvSpPr>
          <p:cNvPr id="9" name="Date Placeholder 8"/>
          <p:cNvSpPr>
            <a:spLocks noGrp="1"/>
          </p:cNvSpPr>
          <p:nvPr>
            <p:ph type="dt" sz="half" idx="10"/>
          </p:nvPr>
        </p:nvSpPr>
        <p:spPr/>
        <p:txBody>
          <a:bodyPr/>
          <a:lstStyle/>
          <a:p>
            <a:r>
              <a:rPr lang="en-US" dirty="0" smtClean="0"/>
              <a:t>Rev. </a:t>
            </a:r>
            <a:fld id="{092AC00C-7F7F-4905-81D5-83AFC5376455}" type="datetime1">
              <a:rPr lang="en-US" smtClean="0"/>
              <a:pPr/>
              <a:t>4/5/2016</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Right From The Start</a:t>
            </a:r>
            <a:endParaRPr lang="en-US" sz="4000" dirty="0"/>
          </a:p>
        </p:txBody>
      </p:sp>
      <p:sp>
        <p:nvSpPr>
          <p:cNvPr id="3" name="Content Placeholder 2"/>
          <p:cNvSpPr>
            <a:spLocks noGrp="1"/>
          </p:cNvSpPr>
          <p:nvPr>
            <p:ph idx="1"/>
          </p:nvPr>
        </p:nvSpPr>
        <p:spPr/>
        <p:txBody>
          <a:bodyPr/>
          <a:lstStyle/>
          <a:p>
            <a:r>
              <a:rPr lang="en-US" dirty="0" smtClean="0"/>
              <a:t>Responsibilities of Directors from the NYS Attorney General – 2016</a:t>
            </a:r>
          </a:p>
          <a:p>
            <a:pPr>
              <a:buNone/>
            </a:pPr>
            <a:endParaRPr lang="en-US" dirty="0" smtClean="0"/>
          </a:p>
          <a:p>
            <a:endParaRPr lang="en-US" dirty="0" smtClean="0"/>
          </a:p>
          <a:p>
            <a:pPr>
              <a:buNone/>
            </a:pPr>
            <a:endParaRPr lang="en-US" dirty="0" smtClean="0"/>
          </a:p>
        </p:txBody>
      </p:sp>
      <p:sp>
        <p:nvSpPr>
          <p:cNvPr id="8" name="Slide Number Placeholder 7"/>
          <p:cNvSpPr>
            <a:spLocks noGrp="1"/>
          </p:cNvSpPr>
          <p:nvPr>
            <p:ph type="sldNum" sz="quarter" idx="12"/>
          </p:nvPr>
        </p:nvSpPr>
        <p:spPr/>
        <p:txBody>
          <a:bodyPr/>
          <a:lstStyle/>
          <a:p>
            <a:fld id="{62A80E27-4846-4C4A-8707-744F5B20E23E}" type="slidenum">
              <a:rPr lang="en-US" smtClean="0"/>
              <a:pPr/>
              <a:t>34</a:t>
            </a:fld>
            <a:endParaRPr lang="en-US" dirty="0"/>
          </a:p>
        </p:txBody>
      </p:sp>
      <p:sp>
        <p:nvSpPr>
          <p:cNvPr id="9" name="Date Placeholder 8"/>
          <p:cNvSpPr>
            <a:spLocks noGrp="1"/>
          </p:cNvSpPr>
          <p:nvPr>
            <p:ph type="dt" sz="half" idx="10"/>
          </p:nvPr>
        </p:nvSpPr>
        <p:spPr/>
        <p:txBody>
          <a:bodyPr/>
          <a:lstStyle/>
          <a:p>
            <a:r>
              <a:rPr lang="en-US" dirty="0" smtClean="0"/>
              <a:t>Rev. </a:t>
            </a:r>
            <a:fld id="{CDD58114-125C-477F-B159-19C28277B3D8}" type="datetime1">
              <a:rPr lang="en-US" smtClean="0"/>
              <a:pPr/>
              <a:t>4/5/2016</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p>
            <a:r>
              <a:rPr lang="en-US" sz="4000" dirty="0" smtClean="0"/>
              <a:t>Proprietary Information</a:t>
            </a:r>
            <a:endParaRPr lang="en-US" sz="4000" dirty="0"/>
          </a:p>
        </p:txBody>
      </p:sp>
      <p:sp>
        <p:nvSpPr>
          <p:cNvPr id="3" name="Content Placeholder 2"/>
          <p:cNvSpPr>
            <a:spLocks noGrp="1"/>
          </p:cNvSpPr>
          <p:nvPr>
            <p:ph idx="1"/>
          </p:nvPr>
        </p:nvSpPr>
        <p:spPr>
          <a:xfrm>
            <a:off x="457200" y="2286000"/>
            <a:ext cx="8229600" cy="4038600"/>
          </a:xfrm>
        </p:spPr>
        <p:txBody>
          <a:bodyPr>
            <a:normAutofit lnSpcReduction="10000"/>
          </a:bodyPr>
          <a:lstStyle/>
          <a:p>
            <a:r>
              <a:rPr lang="en-US" dirty="0" smtClean="0"/>
              <a:t>What does it mean?</a:t>
            </a:r>
          </a:p>
          <a:p>
            <a:pPr lvl="2"/>
            <a:r>
              <a:rPr lang="en-US" dirty="0" smtClean="0"/>
              <a:t>Generally Unknown to the Public</a:t>
            </a:r>
          </a:p>
          <a:p>
            <a:pPr lvl="2"/>
            <a:r>
              <a:rPr lang="en-US" dirty="0" smtClean="0"/>
              <a:t>Access to Information</a:t>
            </a:r>
          </a:p>
          <a:p>
            <a:pPr lvl="2"/>
            <a:r>
              <a:rPr lang="en-US" dirty="0" smtClean="0"/>
              <a:t>Applies to BNAR, its Directors, Past Presidents, Members, Employees and Contractors</a:t>
            </a:r>
          </a:p>
          <a:p>
            <a:pPr lvl="2"/>
            <a:r>
              <a:rPr lang="en-US" dirty="0" smtClean="0"/>
              <a:t>Potential to Do Harm if Disclosed</a:t>
            </a:r>
          </a:p>
          <a:p>
            <a:endParaRPr lang="en-US" dirty="0" smtClean="0"/>
          </a:p>
          <a:p>
            <a:r>
              <a:rPr lang="en-US" dirty="0" smtClean="0"/>
              <a:t>What does it not include?</a:t>
            </a:r>
          </a:p>
          <a:p>
            <a:pPr lvl="2"/>
            <a:r>
              <a:rPr lang="en-US" dirty="0" smtClean="0"/>
              <a:t>Disclosure due to Legal process</a:t>
            </a:r>
          </a:p>
          <a:p>
            <a:pPr lvl="2"/>
            <a:r>
              <a:rPr lang="en-US" dirty="0" smtClean="0"/>
              <a:t>Rights to Disclosure</a:t>
            </a:r>
            <a:endParaRPr lang="en-US" dirty="0"/>
          </a:p>
        </p:txBody>
      </p:sp>
      <p:sp>
        <p:nvSpPr>
          <p:cNvPr id="8" name="Slide Number Placeholder 7"/>
          <p:cNvSpPr>
            <a:spLocks noGrp="1"/>
          </p:cNvSpPr>
          <p:nvPr>
            <p:ph type="sldNum" sz="quarter" idx="12"/>
          </p:nvPr>
        </p:nvSpPr>
        <p:spPr/>
        <p:txBody>
          <a:bodyPr/>
          <a:lstStyle/>
          <a:p>
            <a:fld id="{62A80E27-4846-4C4A-8707-744F5B20E23E}" type="slidenum">
              <a:rPr lang="en-US" smtClean="0"/>
              <a:pPr/>
              <a:t>35</a:t>
            </a:fld>
            <a:endParaRPr lang="en-US" dirty="0"/>
          </a:p>
        </p:txBody>
      </p:sp>
      <p:sp>
        <p:nvSpPr>
          <p:cNvPr id="9" name="Date Placeholder 8"/>
          <p:cNvSpPr>
            <a:spLocks noGrp="1"/>
          </p:cNvSpPr>
          <p:nvPr>
            <p:ph type="dt" sz="half" idx="10"/>
          </p:nvPr>
        </p:nvSpPr>
        <p:spPr/>
        <p:txBody>
          <a:bodyPr/>
          <a:lstStyle/>
          <a:p>
            <a:r>
              <a:rPr lang="en-US" dirty="0" smtClean="0"/>
              <a:t>Rev. </a:t>
            </a:r>
            <a:fld id="{88D78049-B0DA-4AA6-B13B-01FD1772D3C7}" type="datetime1">
              <a:rPr lang="en-US" smtClean="0"/>
              <a:pPr/>
              <a:t>4/5/2016</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a:bodyPr>
          <a:lstStyle/>
          <a:p>
            <a:r>
              <a:rPr lang="en-US" sz="4000" dirty="0" smtClean="0"/>
              <a:t>Confidentiality, Solidarity and Conduct </a:t>
            </a:r>
            <a:endParaRPr lang="en-US" sz="4000" dirty="0">
              <a:solidFill>
                <a:srgbClr val="FF0000"/>
              </a:solidFill>
            </a:endParaRPr>
          </a:p>
        </p:txBody>
      </p:sp>
      <p:sp>
        <p:nvSpPr>
          <p:cNvPr id="3" name="Content Placeholder 2"/>
          <p:cNvSpPr>
            <a:spLocks noGrp="1"/>
          </p:cNvSpPr>
          <p:nvPr>
            <p:ph idx="1"/>
          </p:nvPr>
        </p:nvSpPr>
        <p:spPr>
          <a:xfrm>
            <a:off x="457200" y="2057400"/>
            <a:ext cx="8229600" cy="4495800"/>
          </a:xfrm>
        </p:spPr>
        <p:txBody>
          <a:bodyPr>
            <a:normAutofit fontScale="55000" lnSpcReduction="20000"/>
          </a:bodyPr>
          <a:lstStyle/>
          <a:p>
            <a:pPr>
              <a:buNone/>
            </a:pPr>
            <a:endParaRPr lang="en-US" dirty="0"/>
          </a:p>
          <a:p>
            <a:pPr>
              <a:buNone/>
            </a:pPr>
            <a:r>
              <a:rPr lang="en-US" dirty="0"/>
              <a:t>	</a:t>
            </a:r>
            <a:r>
              <a:rPr lang="en-US" dirty="0" smtClean="0"/>
              <a:t>a</a:t>
            </a:r>
            <a:r>
              <a:rPr lang="en-US" dirty="0"/>
              <a:t>.   The </a:t>
            </a:r>
            <a:r>
              <a:rPr lang="en-US" dirty="0" smtClean="0"/>
              <a:t>Policy Regarding Confidential Information, </a:t>
            </a:r>
            <a:r>
              <a:rPr lang="en-US" dirty="0"/>
              <a:t>Statement of Responsibilities and Conduct, and the  Association Antitrust Compliance Policies and Procedures will be signed each year by all the members of the Executive Committee, Board of Directors and Past Presidents attending BNAR Board of Directors meetings and the </a:t>
            </a:r>
            <a:r>
              <a:rPr lang="en-US" dirty="0" smtClean="0"/>
              <a:t>Antitrust </a:t>
            </a:r>
            <a:r>
              <a:rPr lang="en-US" dirty="0"/>
              <a:t>Avoidance Sign In Sheet at each meeting. 2005</a:t>
            </a:r>
          </a:p>
          <a:p>
            <a:pPr>
              <a:buNone/>
            </a:pPr>
            <a:r>
              <a:rPr lang="en-US" dirty="0"/>
              <a:t> </a:t>
            </a:r>
          </a:p>
          <a:p>
            <a:pPr>
              <a:buNone/>
            </a:pPr>
            <a:r>
              <a:rPr lang="en-US" dirty="0"/>
              <a:t>	</a:t>
            </a:r>
            <a:r>
              <a:rPr lang="en-US" dirty="0" smtClean="0"/>
              <a:t>b.   Solidarity </a:t>
            </a:r>
            <a:r>
              <a:rPr lang="en-US" dirty="0"/>
              <a:t>- as a governing entity of the Association, it is our responsibility to vote on issues that make our association effective and strong and in our member’s best interest. However, from time to time votes may be unanimous and other times the vote may be split.  Whatever the outcome on a specific issue, it is important to note that when the vote has concluded, regardless of the way an individual may have voted, it is the entity that approved or denied an issue and when we leave the Board room we are unanimous in our decisions. 2006</a:t>
            </a:r>
          </a:p>
          <a:p>
            <a:pPr>
              <a:buNone/>
            </a:pPr>
            <a:r>
              <a:rPr lang="en-US" dirty="0"/>
              <a:t> </a:t>
            </a:r>
          </a:p>
          <a:p>
            <a:pPr lvl="0">
              <a:buNone/>
            </a:pPr>
            <a:r>
              <a:rPr lang="en-US" dirty="0" smtClean="0"/>
              <a:t>	c.  Conduct </a:t>
            </a:r>
            <a:r>
              <a:rPr lang="en-US" dirty="0"/>
              <a:t>- the image of the BNAR is portrayed by every Director's dress and conduct and either strengthens or weakens the Association's professional image. While at Board of Directors meetings, or on office travel of the Association where one may be recognized as a Director of BNAR, it is expected that Directors will exercise maturity, professionalism and good judgment in appearance and action. 2006</a:t>
            </a:r>
          </a:p>
          <a:p>
            <a:pPr>
              <a:buNone/>
            </a:pPr>
            <a:r>
              <a:rPr lang="en-US" dirty="0"/>
              <a:t> </a:t>
            </a:r>
          </a:p>
          <a:p>
            <a:pPr>
              <a:buNone/>
            </a:pPr>
            <a:r>
              <a:rPr lang="en-US" dirty="0" smtClean="0"/>
              <a:t>	Note</a:t>
            </a:r>
            <a:r>
              <a:rPr lang="en-US" dirty="0"/>
              <a:t>:   Standing Rules on Policy and Procedures for Board of Directors meetings are </a:t>
            </a:r>
            <a:r>
              <a:rPr lang="en-US" dirty="0" smtClean="0"/>
              <a:t>found </a:t>
            </a:r>
            <a:r>
              <a:rPr lang="en-US" dirty="0"/>
              <a:t>in </a:t>
            </a:r>
            <a:r>
              <a:rPr lang="en-US" dirty="0" smtClean="0"/>
              <a:t/>
            </a:r>
            <a:br>
              <a:rPr lang="en-US" dirty="0" smtClean="0"/>
            </a:br>
            <a:r>
              <a:rPr lang="en-US" dirty="0" smtClean="0"/>
              <a:t>             the </a:t>
            </a:r>
            <a:r>
              <a:rPr lang="en-US" dirty="0"/>
              <a:t>Directors Manual under the meetings and calendar section and </a:t>
            </a:r>
            <a:r>
              <a:rPr lang="en-US" dirty="0" smtClean="0"/>
              <a:t>on the </a:t>
            </a:r>
            <a:r>
              <a:rPr lang="en-US" dirty="0"/>
              <a:t>BNAR website.</a:t>
            </a:r>
          </a:p>
          <a:p>
            <a:endParaRPr lang="en-US" dirty="0"/>
          </a:p>
        </p:txBody>
      </p:sp>
      <p:sp>
        <p:nvSpPr>
          <p:cNvPr id="8" name="Slide Number Placeholder 7"/>
          <p:cNvSpPr>
            <a:spLocks noGrp="1"/>
          </p:cNvSpPr>
          <p:nvPr>
            <p:ph type="sldNum" sz="quarter" idx="12"/>
          </p:nvPr>
        </p:nvSpPr>
        <p:spPr/>
        <p:txBody>
          <a:bodyPr/>
          <a:lstStyle/>
          <a:p>
            <a:fld id="{62A80E27-4846-4C4A-8707-744F5B20E23E}" type="slidenum">
              <a:rPr lang="en-US" smtClean="0"/>
              <a:pPr/>
              <a:t>36</a:t>
            </a:fld>
            <a:endParaRPr lang="en-US" dirty="0"/>
          </a:p>
        </p:txBody>
      </p:sp>
      <p:sp>
        <p:nvSpPr>
          <p:cNvPr id="9" name="Date Placeholder 8"/>
          <p:cNvSpPr>
            <a:spLocks noGrp="1"/>
          </p:cNvSpPr>
          <p:nvPr>
            <p:ph type="dt" sz="half" idx="10"/>
          </p:nvPr>
        </p:nvSpPr>
        <p:spPr/>
        <p:txBody>
          <a:bodyPr/>
          <a:lstStyle/>
          <a:p>
            <a:r>
              <a:rPr lang="en-US" dirty="0" smtClean="0"/>
              <a:t>Rev. </a:t>
            </a:r>
            <a:fld id="{6DF79B14-F108-46A0-B5B4-A4EBF72D356B}" type="datetime1">
              <a:rPr lang="en-US" smtClean="0"/>
              <a:pPr/>
              <a:t>4/5/2016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5486400"/>
          </a:xfrm>
        </p:spPr>
        <p:txBody>
          <a:bodyPr>
            <a:normAutofit/>
          </a:bodyPr>
          <a:lstStyle/>
          <a:p>
            <a:pPr>
              <a:buNone/>
            </a:pPr>
            <a:r>
              <a:rPr lang="en-US" sz="1800" b="1" dirty="0" smtClean="0">
                <a:solidFill>
                  <a:schemeClr val="bg2">
                    <a:lumMod val="25000"/>
                  </a:schemeClr>
                </a:solidFill>
              </a:rPr>
              <a:t>     Policy Regarding Confidential Information </a:t>
            </a:r>
          </a:p>
          <a:p>
            <a:pPr>
              <a:buNone/>
            </a:pPr>
            <a:r>
              <a:rPr lang="en-US" sz="1800" b="1" dirty="0" smtClean="0">
                <a:solidFill>
                  <a:schemeClr val="bg2">
                    <a:lumMod val="25000"/>
                  </a:schemeClr>
                </a:solidFill>
              </a:rPr>
              <a:t> </a:t>
            </a:r>
            <a:r>
              <a:rPr lang="en-US" sz="1800" dirty="0" smtClean="0">
                <a:solidFill>
                  <a:schemeClr val="bg2">
                    <a:lumMod val="25000"/>
                  </a:schemeClr>
                </a:solidFill>
              </a:rPr>
              <a:t>    </a:t>
            </a:r>
            <a:r>
              <a:rPr lang="en-US" sz="1800" b="1" dirty="0" smtClean="0"/>
              <a:t>Article I – Policy Statement</a:t>
            </a:r>
          </a:p>
          <a:p>
            <a:pPr>
              <a:buNone/>
            </a:pPr>
            <a:r>
              <a:rPr lang="en-US" sz="800" dirty="0" smtClean="0"/>
              <a:t>		</a:t>
            </a:r>
            <a:r>
              <a:rPr lang="en-US" sz="1200" dirty="0" smtClean="0"/>
              <a:t> Service as an officer, director or volunteer committee member, and past presidents when they participate in meetings of the Board of Directors or related activities and/or given access to Confidential Information, as hereafter defined  (collectively referred to as a “Leader”) for the Buffalo Niagara Association of REALTORS®, Inc. (“BNAR”), gives rise to certain ethical and legal obligations to BNAR.  One such obligation is the fiduciary duty which  the Leader owes to BNAR.  This fiduciary duty requires the exercise of reasonable care in performing functions for BNAR, exhibiting honesty and good faith, and includes the responsibilities of both care and loyalty to BNAR.  Pursuant to their fiduciary duties of loyalty and care, Leaders, and in particular officers, directors and past Presidents, are required to protect and hold Confidential Information, obtained due to their status as  Leaders of BNAR, absent the express or implied permission of the Board of Directors or a legal requirement to disclose such information.  Accordingly, it is the policy of BNAR that: </a:t>
            </a:r>
          </a:p>
          <a:p>
            <a:pPr>
              <a:buNone/>
            </a:pPr>
            <a:r>
              <a:rPr lang="en-US" sz="1200" dirty="0" smtClean="0"/>
              <a:t>				</a:t>
            </a:r>
          </a:p>
          <a:p>
            <a:pPr marL="678942" lvl="1" indent="-285750">
              <a:buAutoNum type="romanLcParenBoth"/>
            </a:pPr>
            <a:r>
              <a:rPr lang="en-US" sz="1200" dirty="0" smtClean="0"/>
              <a:t>no Leader shall use Confidential Information for his or her own personal benefit or to benefit persons or entities outside of BNAR; and</a:t>
            </a:r>
          </a:p>
          <a:p>
            <a:pPr marL="678942" lvl="1" indent="-285750">
              <a:buAutoNum type="romanLcParenBoth"/>
            </a:pPr>
            <a:r>
              <a:rPr lang="en-US" sz="1200" dirty="0" smtClean="0"/>
              <a:t>(ii) no Leader shall disclose Confidential Information outside BNAR, either during or after his or her service as a Leader of BNAR, except with authorization of the Board of Directors or as may be otherwise required by law.</a:t>
            </a:r>
          </a:p>
          <a:p>
            <a:pPr>
              <a:buNone/>
            </a:pPr>
            <a:r>
              <a:rPr lang="en-US" sz="1200" dirty="0" smtClean="0"/>
              <a:t> </a:t>
            </a:r>
          </a:p>
          <a:p>
            <a:pPr>
              <a:buNone/>
            </a:pPr>
            <a:r>
              <a:rPr lang="en-US" sz="1200" dirty="0" smtClean="0"/>
              <a:t>		To protect the confidentiality of members of the Board of Directors, employees and BNAR, no information concerning other members of the Board of Directors, past Presidents, employees or BNAR business and its affairs shall be discussed with anyone except when necessary for the purpose of daily business.  Care shall be exercised at all times to prevent the unauthorized disclosure of Confidential Information, especially in public settings or through the use of electronic devices.</a:t>
            </a:r>
          </a:p>
          <a:p>
            <a:pPr>
              <a:buNone/>
            </a:pPr>
            <a:r>
              <a:rPr lang="en-US" sz="1200" dirty="0" smtClean="0"/>
              <a:t> </a:t>
            </a:r>
          </a:p>
          <a:p>
            <a:pPr>
              <a:buNone/>
            </a:pPr>
            <a:r>
              <a:rPr lang="en-US" sz="1200" dirty="0" smtClean="0"/>
              <a:t>		The foregoing policy shall apply equally to all Executive Committee, other committee members, officers and employees of BNAR who manage or have access to Confidential Information.  </a:t>
            </a:r>
            <a:endParaRPr lang="en-US" sz="1200" dirty="0"/>
          </a:p>
        </p:txBody>
      </p:sp>
      <p:sp>
        <p:nvSpPr>
          <p:cNvPr id="5" name="Rectangle 4"/>
          <p:cNvSpPr/>
          <p:nvPr/>
        </p:nvSpPr>
        <p:spPr>
          <a:xfrm>
            <a:off x="381000" y="381000"/>
            <a:ext cx="8305800" cy="707886"/>
          </a:xfrm>
          <a:prstGeom prst="rect">
            <a:avLst/>
          </a:prstGeom>
        </p:spPr>
        <p:txBody>
          <a:bodyPr wrap="square">
            <a:spAutoFit/>
          </a:bodyPr>
          <a:lstStyle/>
          <a:p>
            <a:r>
              <a:rPr lang="en-US" sz="4000" dirty="0" smtClean="0">
                <a:solidFill>
                  <a:schemeClr val="tx2"/>
                </a:solidFill>
                <a:latin typeface="+mj-lt"/>
                <a:ea typeface="+mj-ea"/>
                <a:cs typeface="+mj-cs"/>
              </a:rPr>
              <a:t>Confidentiality, Solidarity and Conduct</a:t>
            </a:r>
          </a:p>
        </p:txBody>
      </p:sp>
      <p:sp>
        <p:nvSpPr>
          <p:cNvPr id="9" name="Slide Number Placeholder 8"/>
          <p:cNvSpPr>
            <a:spLocks noGrp="1"/>
          </p:cNvSpPr>
          <p:nvPr>
            <p:ph type="sldNum" sz="quarter" idx="12"/>
          </p:nvPr>
        </p:nvSpPr>
        <p:spPr/>
        <p:txBody>
          <a:bodyPr/>
          <a:lstStyle/>
          <a:p>
            <a:fld id="{62A80E27-4846-4C4A-8707-744F5B20E23E}" type="slidenum">
              <a:rPr lang="en-US" smtClean="0"/>
              <a:pPr/>
              <a:t>37</a:t>
            </a:fld>
            <a:endParaRPr lang="en-US" dirty="0"/>
          </a:p>
        </p:txBody>
      </p:sp>
      <p:sp>
        <p:nvSpPr>
          <p:cNvPr id="10" name="Date Placeholder 9"/>
          <p:cNvSpPr>
            <a:spLocks noGrp="1"/>
          </p:cNvSpPr>
          <p:nvPr>
            <p:ph type="dt" sz="half" idx="10"/>
          </p:nvPr>
        </p:nvSpPr>
        <p:spPr/>
        <p:txBody>
          <a:bodyPr/>
          <a:lstStyle/>
          <a:p>
            <a:r>
              <a:rPr lang="en-US" dirty="0" smtClean="0"/>
              <a:t>Rev. </a:t>
            </a:r>
            <a:fld id="{4F4A2AB0-1519-400C-83C8-A6EC580D5674}" type="datetime1">
              <a:rPr lang="en-US" smtClean="0"/>
              <a:pPr/>
              <a:t>4/5/2016</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lnSpcReduction="10000"/>
          </a:bodyPr>
          <a:lstStyle/>
          <a:p>
            <a:pPr>
              <a:buNone/>
            </a:pPr>
            <a:r>
              <a:rPr lang="en-US" sz="1900" b="1" dirty="0" smtClean="0"/>
              <a:t>Article II – Definition of Confidential Information</a:t>
            </a:r>
            <a:endParaRPr lang="en-US" sz="1900" dirty="0" smtClean="0"/>
          </a:p>
          <a:p>
            <a:pPr>
              <a:buNone/>
            </a:pPr>
            <a:r>
              <a:rPr lang="en-US" sz="2800" b="1" dirty="0" smtClean="0"/>
              <a:t> </a:t>
            </a:r>
            <a:r>
              <a:rPr lang="en-US" sz="2800" dirty="0" smtClean="0"/>
              <a:t>		</a:t>
            </a:r>
            <a:r>
              <a:rPr lang="en-US" sz="1200" dirty="0" smtClean="0"/>
              <a:t>Confidential Information means information, in any form whatsoever, whether oral, visual, digital, written, on paper or in electronic format or in electronic devices or electronic storage media that is generally unknown to the public to which a Leader gains access by reason of being a Leader of the BNAR and includes, but is not limited to, information relating to any directors, officers, past Presidents, employees, agents and contractors of the BNAR and/or WNYREIS, and all present or potential strategic, business or marketing plans, operational costs, revenues, expenses, tax matters, financial projections or trends, investments, sales and financial data and strategies, compensation agreements, salaries and employment benefits, employment evaluations and/or other considerations and determinations to hire, terminate or suspend employees, actual or proposed employee disciplinary proceedings, legal and/or regulatory matters, litigation or potential litigation, insurance claims and/or any other claims whatsoever that the BNAR and/or WNYREIS now have or may have in the future.</a:t>
            </a:r>
          </a:p>
          <a:p>
            <a:pPr lvl="2">
              <a:buNone/>
            </a:pPr>
            <a:endParaRPr lang="en-US" sz="1200" dirty="0" smtClean="0"/>
          </a:p>
          <a:p>
            <a:pPr lvl="2">
              <a:buNone/>
            </a:pPr>
            <a:r>
              <a:rPr lang="en-US" sz="1200" dirty="0" smtClean="0"/>
              <a:t>Confidential Information  may also include non-public information that might be of use to competitors or harmful to BNAR or its members if disclosed, such as: </a:t>
            </a:r>
          </a:p>
          <a:p>
            <a:pPr lvl="3">
              <a:buNone/>
            </a:pPr>
            <a:r>
              <a:rPr lang="en-US" sz="1200" dirty="0" smtClean="0"/>
              <a:t>(</a:t>
            </a:r>
            <a:r>
              <a:rPr lang="en-US" sz="1200" dirty="0" err="1" smtClean="0"/>
              <a:t>i</a:t>
            </a:r>
            <a:r>
              <a:rPr lang="en-US" sz="1200" dirty="0" smtClean="0"/>
              <a:t>)  non-public information about BNAR’s financial condition, prospects or plans, its marketing and sales programs and research and development information;  </a:t>
            </a:r>
          </a:p>
          <a:p>
            <a:pPr lvl="3">
              <a:buNone/>
            </a:pPr>
            <a:r>
              <a:rPr lang="en-US" sz="1200" dirty="0" smtClean="0"/>
              <a:t>(ii)  non-public information concerning possible transactions with other companies or information about BNAR’s members, suppliers or joint venture partners, which BNAR is under an obligation to maintain as confidential; and </a:t>
            </a:r>
          </a:p>
          <a:p>
            <a:pPr lvl="3">
              <a:buNone/>
            </a:pPr>
            <a:r>
              <a:rPr lang="en-US" sz="1200" dirty="0" smtClean="0"/>
              <a:t>(iii)  non-public information about discussions and deliberations relating to business  issues and decisions, between and among employees, officers, directors and past Presidents. </a:t>
            </a:r>
          </a:p>
          <a:p>
            <a:pPr>
              <a:buNone/>
            </a:pPr>
            <a:r>
              <a:rPr lang="en-US" sz="1200" dirty="0" smtClean="0"/>
              <a:t>	</a:t>
            </a:r>
          </a:p>
          <a:p>
            <a:pPr>
              <a:buNone/>
            </a:pPr>
            <a:r>
              <a:rPr lang="en-US" sz="1200" dirty="0" smtClean="0"/>
              <a:t>		This duty of care to maintain and protect Confidential Information may yield when a Leader is required to disclose it by legal process or as part of his or her participation in any governmental or regulatory investigation; provided, however, that he or she will give the BNAR and/or WNYREIS, as the case may be,  prompt written notice of the obligation of disclosure so that BNAR and/or WNYREIS may seek a protective order or knowingly waive their respective rights to such disclosure.</a:t>
            </a:r>
          </a:p>
          <a:p>
            <a:pPr>
              <a:lnSpc>
                <a:spcPct val="150000"/>
              </a:lnSpc>
              <a:buNone/>
            </a:pPr>
            <a:endParaRPr lang="en-US" sz="1200" dirty="0" smtClean="0"/>
          </a:p>
          <a:p>
            <a:pPr>
              <a:buNone/>
            </a:pPr>
            <a:endParaRPr lang="en-US" sz="2400" dirty="0" smtClean="0"/>
          </a:p>
          <a:p>
            <a:pPr>
              <a:buNone/>
            </a:pPr>
            <a:endParaRPr lang="en-US" dirty="0"/>
          </a:p>
        </p:txBody>
      </p:sp>
      <p:sp>
        <p:nvSpPr>
          <p:cNvPr id="7" name="Slide Number Placeholder 6"/>
          <p:cNvSpPr>
            <a:spLocks noGrp="1"/>
          </p:cNvSpPr>
          <p:nvPr>
            <p:ph type="sldNum" sz="quarter" idx="12"/>
          </p:nvPr>
        </p:nvSpPr>
        <p:spPr/>
        <p:txBody>
          <a:bodyPr/>
          <a:lstStyle/>
          <a:p>
            <a:fld id="{62A80E27-4846-4C4A-8707-744F5B20E23E}" type="slidenum">
              <a:rPr lang="en-US" smtClean="0"/>
              <a:pPr/>
              <a:t>38</a:t>
            </a:fld>
            <a:endParaRPr lang="en-US" dirty="0"/>
          </a:p>
        </p:txBody>
      </p:sp>
      <p:sp>
        <p:nvSpPr>
          <p:cNvPr id="8" name="Date Placeholder 7"/>
          <p:cNvSpPr>
            <a:spLocks noGrp="1"/>
          </p:cNvSpPr>
          <p:nvPr>
            <p:ph type="dt" sz="half" idx="10"/>
          </p:nvPr>
        </p:nvSpPr>
        <p:spPr/>
        <p:txBody>
          <a:bodyPr/>
          <a:lstStyle/>
          <a:p>
            <a:r>
              <a:rPr lang="en-US" dirty="0" smtClean="0"/>
              <a:t>Rev. </a:t>
            </a:r>
            <a:fld id="{23FC128C-6511-4E05-BFCD-9B5426276BD4}" type="datetime1">
              <a:rPr lang="en-US" smtClean="0"/>
              <a:pPr/>
              <a:t>4/5/2016</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Autofit/>
          </a:bodyPr>
          <a:lstStyle/>
          <a:p>
            <a:pPr>
              <a:buNone/>
            </a:pPr>
            <a:endParaRPr lang="en-US" sz="1000" b="1" dirty="0" smtClean="0"/>
          </a:p>
          <a:p>
            <a:pPr>
              <a:buNone/>
            </a:pPr>
            <a:r>
              <a:rPr lang="en-US" sz="1800" b="1" dirty="0" smtClean="0"/>
              <a:t>Article III – Violations</a:t>
            </a:r>
            <a:endParaRPr lang="en-US" sz="1800" dirty="0" smtClean="0"/>
          </a:p>
          <a:p>
            <a:pPr>
              <a:buNone/>
            </a:pPr>
            <a:r>
              <a:rPr lang="en-US" sz="1000" b="1" dirty="0" smtClean="0"/>
              <a:t> 	</a:t>
            </a:r>
            <a:br>
              <a:rPr lang="en-US" sz="1000" b="1" dirty="0" smtClean="0"/>
            </a:br>
            <a:r>
              <a:rPr lang="en-US" sz="1200" dirty="0" smtClean="0"/>
              <a:t> 	Any  Leader who divulges Confidential Information, whether during or after his/her term of service or employment, is subject to appropriate discipline, including dismissal or removal from the Board of Directors, exclusion from any of its meetings or any committees of the BNAR.  Leaders recognize that BNAR has a proprietary interest in any such Confidential Information and would be irreparably damaged as a result of any disclosure or dissemination thereof.  Except as otherwise allowed by law, any such disciplinary action shall be determined by the Board of Directors, only after it has provided the Leader, who is the subject thereof, with an opportunity for a hearing, in accordance with due process of law and the BNAR By-Laws.</a:t>
            </a:r>
          </a:p>
          <a:p>
            <a:pPr>
              <a:buNone/>
            </a:pPr>
            <a:r>
              <a:rPr lang="en-US" sz="1200" dirty="0" smtClean="0"/>
              <a:t> </a:t>
            </a:r>
          </a:p>
          <a:p>
            <a:pPr>
              <a:buNone/>
            </a:pPr>
            <a:r>
              <a:rPr lang="en-US" sz="1800" b="1" dirty="0" smtClean="0"/>
              <a:t>Article IV – Acknowledgement Statement</a:t>
            </a:r>
            <a:endParaRPr lang="en-US" sz="1800" dirty="0" smtClean="0"/>
          </a:p>
          <a:p>
            <a:pPr>
              <a:buNone/>
            </a:pPr>
            <a:r>
              <a:rPr lang="en-US" sz="1000" dirty="0" smtClean="0"/>
              <a:t> </a:t>
            </a:r>
          </a:p>
          <a:p>
            <a:pPr>
              <a:buNone/>
            </a:pPr>
            <a:r>
              <a:rPr lang="en-US" sz="1000" dirty="0" smtClean="0"/>
              <a:t>	</a:t>
            </a:r>
            <a:r>
              <a:rPr lang="en-US" sz="1200" dirty="0" smtClean="0"/>
              <a:t>  </a:t>
            </a:r>
          </a:p>
          <a:p>
            <a:pPr>
              <a:buNone/>
            </a:pPr>
            <a:r>
              <a:rPr lang="en-US" sz="1200" dirty="0" smtClean="0"/>
              <a:t>		Each Leader shall be required from time to time at the Board of Director’s discretion to sign a statement, substantially in the form attached hereto, which affirms such person:</a:t>
            </a:r>
          </a:p>
          <a:p>
            <a:pPr>
              <a:buNone/>
            </a:pPr>
            <a:r>
              <a:rPr lang="en-US" sz="1200" dirty="0" smtClean="0"/>
              <a:t>		a.	Has received a copy of this policy regarding confidential information;</a:t>
            </a:r>
          </a:p>
          <a:p>
            <a:pPr>
              <a:buNone/>
            </a:pPr>
            <a:r>
              <a:rPr lang="en-US" sz="1200" dirty="0" smtClean="0"/>
              <a:t>		b.	Has read and understands the policy; and</a:t>
            </a:r>
          </a:p>
          <a:p>
            <a:pPr>
              <a:buNone/>
            </a:pPr>
            <a:r>
              <a:rPr lang="en-US" sz="1200" dirty="0" smtClean="0"/>
              <a:t>		c.	Has agreed to comply with the policy. </a:t>
            </a:r>
            <a:br>
              <a:rPr lang="en-US" sz="1200" dirty="0" smtClean="0"/>
            </a:br>
            <a:endParaRPr lang="en-US" sz="1200" dirty="0" smtClean="0"/>
          </a:p>
          <a:p>
            <a:pPr>
              <a:buNone/>
            </a:pPr>
            <a:r>
              <a:rPr lang="en-US" sz="1000" dirty="0" smtClean="0"/>
              <a:t> </a:t>
            </a:r>
          </a:p>
        </p:txBody>
      </p:sp>
      <p:sp>
        <p:nvSpPr>
          <p:cNvPr id="5" name="Content Placeholder 2"/>
          <p:cNvSpPr txBox="1">
            <a:spLocks/>
          </p:cNvSpPr>
          <p:nvPr/>
        </p:nvSpPr>
        <p:spPr>
          <a:xfrm>
            <a:off x="457200" y="914400"/>
            <a:ext cx="8229600" cy="54102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62A80E27-4846-4C4A-8707-744F5B20E23E}" type="slidenum">
              <a:rPr lang="en-US" smtClean="0"/>
              <a:pPr/>
              <a:t>39</a:t>
            </a:fld>
            <a:endParaRPr lang="en-US" dirty="0"/>
          </a:p>
        </p:txBody>
      </p:sp>
      <p:sp>
        <p:nvSpPr>
          <p:cNvPr id="10" name="Date Placeholder 9"/>
          <p:cNvSpPr>
            <a:spLocks noGrp="1"/>
          </p:cNvSpPr>
          <p:nvPr>
            <p:ph type="dt" sz="half" idx="10"/>
          </p:nvPr>
        </p:nvSpPr>
        <p:spPr/>
        <p:txBody>
          <a:bodyPr/>
          <a:lstStyle/>
          <a:p>
            <a:r>
              <a:rPr lang="en-US" dirty="0" smtClean="0"/>
              <a:t>Rev. </a:t>
            </a:r>
            <a:fld id="{6E01C566-BC72-4424-9738-569FEA686EC9}" type="datetime1">
              <a:rPr lang="en-US" smtClean="0"/>
              <a:pPr/>
              <a:t>4/5/2016</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Overview</a:t>
            </a:r>
            <a:endParaRPr lang="en-US" sz="4000" dirty="0"/>
          </a:p>
        </p:txBody>
      </p:sp>
      <p:sp>
        <p:nvSpPr>
          <p:cNvPr id="3" name="Content Placeholder 2"/>
          <p:cNvSpPr>
            <a:spLocks noGrp="1"/>
          </p:cNvSpPr>
          <p:nvPr>
            <p:ph idx="1"/>
          </p:nvPr>
        </p:nvSpPr>
        <p:spPr/>
        <p:txBody>
          <a:bodyPr/>
          <a:lstStyle/>
          <a:p>
            <a:r>
              <a:rPr lang="en-US" dirty="0" smtClean="0"/>
              <a:t>Creating a Better Understanding of BNAR</a:t>
            </a:r>
          </a:p>
          <a:p>
            <a:r>
              <a:rPr lang="en-US" dirty="0" smtClean="0"/>
              <a:t>Race for Relevance</a:t>
            </a:r>
          </a:p>
          <a:p>
            <a:r>
              <a:rPr lang="en-US" dirty="0" smtClean="0"/>
              <a:t> New Direction</a:t>
            </a:r>
            <a:endParaRPr lang="en-US" dirty="0"/>
          </a:p>
        </p:txBody>
      </p:sp>
      <p:sp>
        <p:nvSpPr>
          <p:cNvPr id="8" name="Slide Number Placeholder 7"/>
          <p:cNvSpPr>
            <a:spLocks noGrp="1"/>
          </p:cNvSpPr>
          <p:nvPr>
            <p:ph type="sldNum" sz="quarter" idx="12"/>
          </p:nvPr>
        </p:nvSpPr>
        <p:spPr/>
        <p:txBody>
          <a:bodyPr/>
          <a:lstStyle/>
          <a:p>
            <a:fld id="{62A80E27-4846-4C4A-8707-744F5B20E23E}" type="slidenum">
              <a:rPr lang="en-US" smtClean="0"/>
              <a:pPr/>
              <a:t>4</a:t>
            </a:fld>
            <a:endParaRPr lang="en-US" dirty="0"/>
          </a:p>
        </p:txBody>
      </p:sp>
      <p:sp>
        <p:nvSpPr>
          <p:cNvPr id="9" name="Date Placeholder 8"/>
          <p:cNvSpPr>
            <a:spLocks noGrp="1"/>
          </p:cNvSpPr>
          <p:nvPr>
            <p:ph type="dt" sz="half" idx="10"/>
          </p:nvPr>
        </p:nvSpPr>
        <p:spPr/>
        <p:txBody>
          <a:bodyPr/>
          <a:lstStyle/>
          <a:p>
            <a:r>
              <a:rPr lang="en-US" dirty="0" smtClean="0"/>
              <a:t>Rev. </a:t>
            </a:r>
            <a:fld id="{8811F4C1-6177-4593-A79A-543AF9CD8BC9}" type="datetime1">
              <a:rPr lang="en-US" smtClean="0"/>
              <a:pPr/>
              <a:t>4/5/2016</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850"/>
            <a:ext cx="8229600" cy="1504950"/>
          </a:xfrm>
        </p:spPr>
        <p:txBody>
          <a:bodyPr>
            <a:normAutofit/>
          </a:bodyPr>
          <a:lstStyle/>
          <a:p>
            <a:r>
              <a:rPr lang="en-US" sz="4000" dirty="0" smtClean="0"/>
              <a:t>Confidentiality, Solidarity and Conduct</a:t>
            </a:r>
            <a:endParaRPr lang="en-US" sz="4000" dirty="0"/>
          </a:p>
        </p:txBody>
      </p:sp>
      <p:sp>
        <p:nvSpPr>
          <p:cNvPr id="3" name="Content Placeholder 2"/>
          <p:cNvSpPr>
            <a:spLocks noGrp="1"/>
          </p:cNvSpPr>
          <p:nvPr>
            <p:ph idx="1"/>
          </p:nvPr>
        </p:nvSpPr>
        <p:spPr>
          <a:xfrm>
            <a:off x="457200" y="2590800"/>
            <a:ext cx="8153400" cy="3703320"/>
          </a:xfrm>
        </p:spPr>
        <p:txBody>
          <a:bodyPr/>
          <a:lstStyle/>
          <a:p>
            <a:r>
              <a:rPr lang="en-US" dirty="0" smtClean="0"/>
              <a:t>Association Antitrust Compliance Policies and Procedures</a:t>
            </a:r>
            <a:endParaRPr lang="en-US" dirty="0"/>
          </a:p>
        </p:txBody>
      </p:sp>
      <p:sp>
        <p:nvSpPr>
          <p:cNvPr id="8" name="Slide Number Placeholder 7"/>
          <p:cNvSpPr>
            <a:spLocks noGrp="1"/>
          </p:cNvSpPr>
          <p:nvPr>
            <p:ph type="sldNum" sz="quarter" idx="12"/>
          </p:nvPr>
        </p:nvSpPr>
        <p:spPr/>
        <p:txBody>
          <a:bodyPr/>
          <a:lstStyle/>
          <a:p>
            <a:fld id="{62A80E27-4846-4C4A-8707-744F5B20E23E}" type="slidenum">
              <a:rPr lang="en-US" smtClean="0"/>
              <a:pPr/>
              <a:t>40</a:t>
            </a:fld>
            <a:endParaRPr lang="en-US" dirty="0"/>
          </a:p>
        </p:txBody>
      </p:sp>
      <p:sp>
        <p:nvSpPr>
          <p:cNvPr id="9" name="Date Placeholder 8"/>
          <p:cNvSpPr>
            <a:spLocks noGrp="1"/>
          </p:cNvSpPr>
          <p:nvPr>
            <p:ph type="dt" sz="half" idx="10"/>
          </p:nvPr>
        </p:nvSpPr>
        <p:spPr/>
        <p:txBody>
          <a:bodyPr/>
          <a:lstStyle/>
          <a:p>
            <a:r>
              <a:rPr lang="en-US" dirty="0" smtClean="0"/>
              <a:t>Rev. </a:t>
            </a:r>
            <a:fld id="{4B0340BA-3910-4AAD-B65A-CDAAF29E2028}" type="datetime1">
              <a:rPr lang="en-US" smtClean="0"/>
              <a:pPr/>
              <a:t>4/5/2016</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000" dirty="0" smtClean="0"/>
              <a:t>Confidentiality, Solidarity and Conduct</a:t>
            </a:r>
            <a:endParaRPr lang="en-US" sz="4000" dirty="0"/>
          </a:p>
        </p:txBody>
      </p:sp>
      <p:sp>
        <p:nvSpPr>
          <p:cNvPr id="3" name="Content Placeholder 2"/>
          <p:cNvSpPr>
            <a:spLocks noGrp="1"/>
          </p:cNvSpPr>
          <p:nvPr>
            <p:ph idx="1"/>
          </p:nvPr>
        </p:nvSpPr>
        <p:spPr/>
        <p:txBody>
          <a:bodyPr/>
          <a:lstStyle/>
          <a:p>
            <a:r>
              <a:rPr lang="en-US" dirty="0" smtClean="0"/>
              <a:t>Sign In Sheet</a:t>
            </a:r>
          </a:p>
          <a:p>
            <a:pPr lvl="1"/>
            <a:r>
              <a:rPr lang="en-US" dirty="0" smtClean="0"/>
              <a:t>Antitrust Avoidance, Confidentiality and Conflict of Interest</a:t>
            </a:r>
            <a:endParaRPr lang="en-US" dirty="0"/>
          </a:p>
        </p:txBody>
      </p:sp>
      <p:sp>
        <p:nvSpPr>
          <p:cNvPr id="8" name="Slide Number Placeholder 7"/>
          <p:cNvSpPr>
            <a:spLocks noGrp="1"/>
          </p:cNvSpPr>
          <p:nvPr>
            <p:ph type="sldNum" sz="quarter" idx="12"/>
          </p:nvPr>
        </p:nvSpPr>
        <p:spPr/>
        <p:txBody>
          <a:bodyPr/>
          <a:lstStyle/>
          <a:p>
            <a:fld id="{62A80E27-4846-4C4A-8707-744F5B20E23E}" type="slidenum">
              <a:rPr lang="en-US" smtClean="0"/>
              <a:pPr/>
              <a:t>41</a:t>
            </a:fld>
            <a:endParaRPr lang="en-US" dirty="0"/>
          </a:p>
        </p:txBody>
      </p:sp>
      <p:sp>
        <p:nvSpPr>
          <p:cNvPr id="9" name="Date Placeholder 8"/>
          <p:cNvSpPr>
            <a:spLocks noGrp="1"/>
          </p:cNvSpPr>
          <p:nvPr>
            <p:ph type="dt" sz="half" idx="10"/>
          </p:nvPr>
        </p:nvSpPr>
        <p:spPr/>
        <p:txBody>
          <a:bodyPr/>
          <a:lstStyle/>
          <a:p>
            <a:r>
              <a:rPr lang="en-US" dirty="0" smtClean="0"/>
              <a:t>Rev. </a:t>
            </a:r>
            <a:fld id="{8D1B0130-085E-4B95-981F-77F914A49220}" type="datetime1">
              <a:rPr lang="en-US" smtClean="0"/>
              <a:pPr/>
              <a:t>4/5/2016</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2801112"/>
          </a:xfrm>
        </p:spPr>
        <p:txBody>
          <a:bodyPr>
            <a:normAutofit/>
          </a:bodyPr>
          <a:lstStyle/>
          <a:p>
            <a:pPr algn="ctr"/>
            <a:r>
              <a:rPr lang="en-US" dirty="0" smtClean="0"/>
              <a:t>Governing/Reference Documents</a:t>
            </a:r>
            <a:endParaRPr lang="en-US" dirty="0"/>
          </a:p>
        </p:txBody>
      </p:sp>
      <p:sp>
        <p:nvSpPr>
          <p:cNvPr id="3" name="Content Placeholder 2"/>
          <p:cNvSpPr>
            <a:spLocks noGrp="1"/>
          </p:cNvSpPr>
          <p:nvPr>
            <p:ph idx="1"/>
          </p:nvPr>
        </p:nvSpPr>
        <p:spPr>
          <a:xfrm flipV="1">
            <a:off x="457200" y="6324600"/>
            <a:ext cx="8229600" cy="228600"/>
          </a:xfrm>
        </p:spPr>
        <p:txBody>
          <a:bodyPr>
            <a:normAutofit fontScale="47500" lnSpcReduction="20000"/>
          </a:bodyPr>
          <a:lstStyle/>
          <a:p>
            <a:endParaRPr lang="en-US" sz="2400" dirty="0"/>
          </a:p>
        </p:txBody>
      </p:sp>
      <p:sp>
        <p:nvSpPr>
          <p:cNvPr id="4" name="Date Placeholder 3"/>
          <p:cNvSpPr>
            <a:spLocks noGrp="1"/>
          </p:cNvSpPr>
          <p:nvPr>
            <p:ph type="dt" sz="half" idx="10"/>
          </p:nvPr>
        </p:nvSpPr>
        <p:spPr/>
        <p:txBody>
          <a:bodyPr/>
          <a:lstStyle/>
          <a:p>
            <a:fld id="{73FFBF88-7004-4AE8-8880-9B7330110EED}" type="datetime1">
              <a:rPr lang="en-US" smtClean="0"/>
              <a:pPr/>
              <a:t>4/5/2016</a:t>
            </a:fld>
            <a:endParaRPr lang="en-US" dirty="0"/>
          </a:p>
        </p:txBody>
      </p:sp>
      <p:sp>
        <p:nvSpPr>
          <p:cNvPr id="5" name="Slide Number Placeholder 4"/>
          <p:cNvSpPr>
            <a:spLocks noGrp="1"/>
          </p:cNvSpPr>
          <p:nvPr>
            <p:ph type="sldNum" sz="quarter" idx="12"/>
          </p:nvPr>
        </p:nvSpPr>
        <p:spPr/>
        <p:txBody>
          <a:bodyPr/>
          <a:lstStyle/>
          <a:p>
            <a:fld id="{62A80E27-4846-4C4A-8707-744F5B20E23E}"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Governing Documents</a:t>
            </a:r>
            <a:endParaRPr lang="en-US" sz="4000" dirty="0"/>
          </a:p>
        </p:txBody>
      </p:sp>
      <p:sp>
        <p:nvSpPr>
          <p:cNvPr id="3" name="Content Placeholder 2"/>
          <p:cNvSpPr>
            <a:spLocks noGrp="1"/>
          </p:cNvSpPr>
          <p:nvPr>
            <p:ph idx="1"/>
          </p:nvPr>
        </p:nvSpPr>
        <p:spPr/>
        <p:txBody>
          <a:bodyPr/>
          <a:lstStyle/>
          <a:p>
            <a:r>
              <a:rPr lang="en-US" dirty="0" smtClean="0"/>
              <a:t>Standing Rules</a:t>
            </a:r>
          </a:p>
          <a:p>
            <a:r>
              <a:rPr lang="en-US" dirty="0" smtClean="0"/>
              <a:t>Bylaws and Appendices</a:t>
            </a:r>
          </a:p>
          <a:p>
            <a:r>
              <a:rPr lang="en-US" dirty="0" smtClean="0"/>
              <a:t>Article of Incorporation**</a:t>
            </a:r>
          </a:p>
          <a:p>
            <a:r>
              <a:rPr lang="en-US" dirty="0" smtClean="0"/>
              <a:t>Strategic Plan</a:t>
            </a:r>
          </a:p>
          <a:p>
            <a:r>
              <a:rPr lang="en-US" dirty="0" smtClean="0"/>
              <a:t>Insurance**</a:t>
            </a:r>
          </a:p>
          <a:p>
            <a:r>
              <a:rPr lang="en-US" dirty="0" smtClean="0"/>
              <a:t>Code of Ethics</a:t>
            </a:r>
          </a:p>
          <a:p>
            <a:endParaRPr lang="en-US" dirty="0" smtClean="0"/>
          </a:p>
          <a:p>
            <a:pPr>
              <a:buNone/>
            </a:pPr>
            <a:endParaRPr lang="en-US" dirty="0" smtClean="0"/>
          </a:p>
        </p:txBody>
      </p:sp>
      <p:sp>
        <p:nvSpPr>
          <p:cNvPr id="7" name="Slide Number Placeholder 6"/>
          <p:cNvSpPr>
            <a:spLocks noGrp="1"/>
          </p:cNvSpPr>
          <p:nvPr>
            <p:ph type="sldNum" sz="quarter" idx="12"/>
          </p:nvPr>
        </p:nvSpPr>
        <p:spPr/>
        <p:txBody>
          <a:bodyPr/>
          <a:lstStyle/>
          <a:p>
            <a:fld id="{62A80E27-4846-4C4A-8707-744F5B20E23E}" type="slidenum">
              <a:rPr lang="en-US" smtClean="0"/>
              <a:pPr/>
              <a:t>43</a:t>
            </a:fld>
            <a:endParaRPr lang="en-US" dirty="0"/>
          </a:p>
        </p:txBody>
      </p:sp>
      <p:sp>
        <p:nvSpPr>
          <p:cNvPr id="8" name="Date Placeholder 7"/>
          <p:cNvSpPr>
            <a:spLocks noGrp="1"/>
          </p:cNvSpPr>
          <p:nvPr>
            <p:ph type="dt" sz="half" idx="10"/>
          </p:nvPr>
        </p:nvSpPr>
        <p:spPr/>
        <p:txBody>
          <a:bodyPr/>
          <a:lstStyle/>
          <a:p>
            <a:r>
              <a:rPr lang="en-US" dirty="0" smtClean="0"/>
              <a:t>Rev. </a:t>
            </a:r>
            <a:fld id="{7BA3CF9C-90E8-481A-A010-B2202711DF37}" type="datetime1">
              <a:rPr lang="en-US" smtClean="0"/>
              <a:pPr/>
              <a:t>4/5/2016</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819912"/>
          </a:xfrm>
        </p:spPr>
        <p:txBody>
          <a:bodyPr>
            <a:normAutofit/>
          </a:bodyPr>
          <a:lstStyle/>
          <a:p>
            <a:r>
              <a:rPr lang="en-US" sz="3200" dirty="0" smtClean="0"/>
              <a:t>Reference Documents</a:t>
            </a:r>
            <a:endParaRPr lang="en-US" sz="3200" dirty="0"/>
          </a:p>
        </p:txBody>
      </p:sp>
      <p:sp>
        <p:nvSpPr>
          <p:cNvPr id="4" name="Content Placeholder 2"/>
          <p:cNvSpPr txBox="1">
            <a:spLocks/>
          </p:cNvSpPr>
          <p:nvPr/>
        </p:nvSpPr>
        <p:spPr>
          <a:xfrm>
            <a:off x="457200" y="1828800"/>
            <a:ext cx="8305800" cy="4572000"/>
          </a:xfrm>
          <a:prstGeom prst="rect">
            <a:avLst/>
          </a:prstGeom>
        </p:spPr>
        <p:txBody>
          <a:bodyPr/>
          <a:lstStyle/>
          <a:p>
            <a:r>
              <a:rPr lang="en-US" b="1" dirty="0" smtClean="0">
                <a:solidFill>
                  <a:schemeClr val="tx2"/>
                </a:solidFill>
              </a:rPr>
              <a:t>Articles of Incorporation**</a:t>
            </a:r>
          </a:p>
          <a:p>
            <a:endParaRPr lang="en-US" dirty="0" smtClean="0"/>
          </a:p>
          <a:p>
            <a:r>
              <a:rPr lang="en-US" b="1" dirty="0" smtClean="0">
                <a:solidFill>
                  <a:schemeClr val="tx2"/>
                </a:solidFill>
              </a:rPr>
              <a:t>Bylaws	</a:t>
            </a:r>
            <a:r>
              <a:rPr lang="en-US" dirty="0" smtClean="0"/>
              <a:t>  	</a:t>
            </a:r>
            <a:br>
              <a:rPr lang="en-US" dirty="0" smtClean="0"/>
            </a:br>
            <a:r>
              <a:rPr lang="en-US" dirty="0" smtClean="0"/>
              <a:t>    http://www.bnar.org/downloads/govbylaws</a:t>
            </a:r>
          </a:p>
          <a:p>
            <a:endParaRPr lang="en-US" dirty="0" smtClean="0"/>
          </a:p>
          <a:p>
            <a:r>
              <a:rPr lang="en-US" b="1" dirty="0" smtClean="0">
                <a:solidFill>
                  <a:schemeClr val="tx2"/>
                </a:solidFill>
              </a:rPr>
              <a:t>Code of Ethics and  Standards of Practice</a:t>
            </a:r>
            <a:r>
              <a:rPr lang="en-US" dirty="0" smtClean="0"/>
              <a:t/>
            </a:r>
            <a:br>
              <a:rPr lang="en-US" dirty="0" smtClean="0"/>
            </a:br>
            <a:r>
              <a:rPr lang="en-US" dirty="0" smtClean="0"/>
              <a:t>    http://www.bnar.org/downloads/ethcodeofethics</a:t>
            </a:r>
          </a:p>
          <a:p>
            <a:endParaRPr lang="en-US" dirty="0" smtClean="0"/>
          </a:p>
          <a:p>
            <a:r>
              <a:rPr lang="en-US" b="1" dirty="0" smtClean="0">
                <a:solidFill>
                  <a:schemeClr val="tx2"/>
                </a:solidFill>
              </a:rPr>
              <a:t>Director and Officer Travel Documents</a:t>
            </a:r>
            <a:r>
              <a:rPr lang="en-US" dirty="0" smtClean="0"/>
              <a:t/>
            </a:r>
            <a:br>
              <a:rPr lang="en-US" dirty="0" smtClean="0"/>
            </a:br>
            <a:r>
              <a:rPr lang="en-US" dirty="0" smtClean="0"/>
              <a:t>    </a:t>
            </a:r>
            <a:r>
              <a:rPr lang="en-US" dirty="0" smtClean="0">
                <a:solidFill>
                  <a:schemeClr val="tx2"/>
                </a:solidFill>
              </a:rPr>
              <a:t>Travel Policy </a:t>
            </a:r>
            <a:r>
              <a:rPr lang="en-US" dirty="0" smtClean="0"/>
              <a:t>–  http://bnar.org/downloads/govtravelpolicy</a:t>
            </a:r>
          </a:p>
          <a:p>
            <a:r>
              <a:rPr lang="en-US" dirty="0" smtClean="0"/>
              <a:t>    </a:t>
            </a:r>
            <a:r>
              <a:rPr lang="en-US" dirty="0" smtClean="0">
                <a:solidFill>
                  <a:schemeClr val="tx2"/>
                </a:solidFill>
              </a:rPr>
              <a:t>Business Expense Report  </a:t>
            </a:r>
            <a:r>
              <a:rPr lang="en-US" dirty="0" smtClean="0"/>
              <a:t>- http://www.bnar.org/downloads/govtravel forms</a:t>
            </a:r>
            <a:br>
              <a:rPr lang="en-US" dirty="0" smtClean="0"/>
            </a:br>
            <a:r>
              <a:rPr lang="en-US" dirty="0" smtClean="0"/>
              <a:t/>
            </a:r>
            <a:br>
              <a:rPr lang="en-US" dirty="0" smtClean="0"/>
            </a:br>
            <a:r>
              <a:rPr lang="en-US" b="1" dirty="0" smtClean="0">
                <a:solidFill>
                  <a:schemeClr val="tx2"/>
                </a:solidFill>
              </a:rPr>
              <a:t>Fee Structure</a:t>
            </a:r>
          </a:p>
          <a:p>
            <a:r>
              <a:rPr lang="en-US" sz="1600" dirty="0" smtClean="0"/>
              <a:t>    http://www.bnar.org/services/membership_categories_applications_and_fees/index.html</a:t>
            </a:r>
            <a:r>
              <a:rPr lang="en-US" dirty="0" smtClean="0"/>
              <a:t>	</a:t>
            </a:r>
          </a:p>
          <a:p>
            <a:endParaRPr lang="en-US" sz="3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62A80E27-4846-4C4A-8707-744F5B20E23E}" type="slidenum">
              <a:rPr lang="en-US" smtClean="0"/>
              <a:pPr/>
              <a:t>44</a:t>
            </a:fld>
            <a:endParaRPr lang="en-US" dirty="0"/>
          </a:p>
        </p:txBody>
      </p:sp>
      <p:sp>
        <p:nvSpPr>
          <p:cNvPr id="10" name="Date Placeholder 9"/>
          <p:cNvSpPr>
            <a:spLocks noGrp="1"/>
          </p:cNvSpPr>
          <p:nvPr>
            <p:ph type="dt" sz="half" idx="10"/>
          </p:nvPr>
        </p:nvSpPr>
        <p:spPr/>
        <p:txBody>
          <a:bodyPr/>
          <a:lstStyle/>
          <a:p>
            <a:r>
              <a:rPr lang="en-US" dirty="0" smtClean="0"/>
              <a:t>Rev. </a:t>
            </a:r>
            <a:fld id="{5FF021C0-8083-4825-A391-45756542759F}" type="datetime1">
              <a:rPr lang="en-US" smtClean="0"/>
              <a:pPr/>
              <a:t>4/5/2016</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91312"/>
          </a:xfrm>
        </p:spPr>
        <p:txBody>
          <a:bodyPr>
            <a:normAutofit fontScale="90000"/>
          </a:bodyPr>
          <a:lstStyle/>
          <a:p>
            <a:endParaRPr lang="en-US" dirty="0"/>
          </a:p>
        </p:txBody>
      </p:sp>
      <p:sp>
        <p:nvSpPr>
          <p:cNvPr id="3" name="Date Placeholder 2"/>
          <p:cNvSpPr>
            <a:spLocks noGrp="1"/>
          </p:cNvSpPr>
          <p:nvPr>
            <p:ph type="dt" sz="half" idx="10"/>
          </p:nvPr>
        </p:nvSpPr>
        <p:spPr/>
        <p:txBody>
          <a:bodyPr/>
          <a:lstStyle/>
          <a:p>
            <a:fld id="{C300110E-167B-42D1-8FC6-B98969DF63E4}" type="datetime1">
              <a:rPr lang="en-US" smtClean="0"/>
              <a:pPr/>
              <a:t>4/5/2016</a:t>
            </a:fld>
            <a:endParaRPr lang="en-US" dirty="0"/>
          </a:p>
        </p:txBody>
      </p:sp>
      <p:sp>
        <p:nvSpPr>
          <p:cNvPr id="4" name="Slide Number Placeholder 3"/>
          <p:cNvSpPr>
            <a:spLocks noGrp="1"/>
          </p:cNvSpPr>
          <p:nvPr>
            <p:ph type="sldNum" sz="quarter" idx="12"/>
          </p:nvPr>
        </p:nvSpPr>
        <p:spPr/>
        <p:txBody>
          <a:bodyPr/>
          <a:lstStyle/>
          <a:p>
            <a:fld id="{62A80E27-4846-4C4A-8707-744F5B20E23E}" type="slidenum">
              <a:rPr lang="en-US" smtClean="0"/>
              <a:pPr/>
              <a:t>45</a:t>
            </a:fld>
            <a:endParaRPr lang="en-US" dirty="0"/>
          </a:p>
        </p:txBody>
      </p:sp>
      <p:sp>
        <p:nvSpPr>
          <p:cNvPr id="5" name="Rectangle 4"/>
          <p:cNvSpPr/>
          <p:nvPr/>
        </p:nvSpPr>
        <p:spPr>
          <a:xfrm>
            <a:off x="685800" y="1600200"/>
            <a:ext cx="8305800" cy="3970318"/>
          </a:xfrm>
          <a:prstGeom prst="rect">
            <a:avLst/>
          </a:prstGeom>
        </p:spPr>
        <p:txBody>
          <a:bodyPr wrap="square">
            <a:spAutoFit/>
          </a:bodyPr>
          <a:lstStyle/>
          <a:p>
            <a:r>
              <a:rPr lang="en-US" b="1" dirty="0" smtClean="0">
                <a:solidFill>
                  <a:schemeClr val="tx2"/>
                </a:solidFill>
              </a:rPr>
              <a:t>Member Survey</a:t>
            </a:r>
            <a:r>
              <a:rPr lang="en-US" dirty="0" smtClean="0"/>
              <a:t>	</a:t>
            </a:r>
            <a:br>
              <a:rPr lang="en-US" dirty="0" smtClean="0"/>
            </a:br>
            <a:r>
              <a:rPr lang="en-US" dirty="0" smtClean="0"/>
              <a:t>    http://www.bnar.org/downloads/membershipsurveyjune2014					</a:t>
            </a:r>
          </a:p>
          <a:p>
            <a:r>
              <a:rPr lang="en-US" b="1" dirty="0" smtClean="0">
                <a:solidFill>
                  <a:schemeClr val="tx2"/>
                </a:solidFill>
              </a:rPr>
              <a:t>Minutes of 2015 Director Meetings</a:t>
            </a:r>
            <a:r>
              <a:rPr lang="en-US" dirty="0" smtClean="0"/>
              <a:t>	</a:t>
            </a:r>
            <a:br>
              <a:rPr lang="en-US" dirty="0" smtClean="0"/>
            </a:br>
            <a:r>
              <a:rPr lang="en-US" dirty="0" smtClean="0"/>
              <a:t>    http://www.bnar.org/downloads/gov_2015_bodmin </a:t>
            </a:r>
          </a:p>
          <a:p>
            <a:r>
              <a:rPr lang="en-US" dirty="0" smtClean="0"/>
              <a:t>		</a:t>
            </a:r>
          </a:p>
          <a:p>
            <a:r>
              <a:rPr lang="en-US" b="1" dirty="0" smtClean="0">
                <a:solidFill>
                  <a:schemeClr val="tx2"/>
                </a:solidFill>
              </a:rPr>
              <a:t>Right from the Start – Responsibilities of Directors</a:t>
            </a:r>
            <a:br>
              <a:rPr lang="en-US" b="1" dirty="0" smtClean="0">
                <a:solidFill>
                  <a:schemeClr val="tx2"/>
                </a:solidFill>
              </a:rPr>
            </a:br>
            <a:r>
              <a:rPr lang="en-US" b="1" dirty="0" smtClean="0">
                <a:solidFill>
                  <a:schemeClr val="tx2"/>
                </a:solidFill>
              </a:rPr>
              <a:t>     </a:t>
            </a:r>
            <a:r>
              <a:rPr lang="en-US" dirty="0" smtClean="0"/>
              <a:t>http://www.bnar.org/downloads/gov_roberts</a:t>
            </a:r>
          </a:p>
          <a:p>
            <a:endParaRPr lang="en-US" b="1" dirty="0" smtClean="0">
              <a:solidFill>
                <a:schemeClr val="tx2"/>
              </a:solidFill>
            </a:endParaRPr>
          </a:p>
          <a:p>
            <a:r>
              <a:rPr lang="en-US" b="1" dirty="0" smtClean="0">
                <a:solidFill>
                  <a:schemeClr val="tx2"/>
                </a:solidFill>
              </a:rPr>
              <a:t>Roberts Rules of Order</a:t>
            </a:r>
            <a:r>
              <a:rPr lang="en-US" dirty="0" smtClean="0"/>
              <a:t>  - http://robertsrules.com</a:t>
            </a:r>
          </a:p>
          <a:p>
            <a:r>
              <a:rPr lang="en-US" dirty="0" smtClean="0"/>
              <a:t>     Chart of Motions -  http://www.bnar.org/downloads/gov_motions 	</a:t>
            </a:r>
          </a:p>
          <a:p>
            <a:r>
              <a:rPr lang="en-US" dirty="0" smtClean="0"/>
              <a:t>			</a:t>
            </a:r>
            <a:br>
              <a:rPr lang="en-US" dirty="0" smtClean="0"/>
            </a:br>
            <a:r>
              <a:rPr lang="en-US" b="1" dirty="0" smtClean="0">
                <a:solidFill>
                  <a:schemeClr val="tx2"/>
                </a:solidFill>
              </a:rPr>
              <a:t>Standing Rules</a:t>
            </a:r>
            <a:r>
              <a:rPr lang="en-US" dirty="0" smtClean="0"/>
              <a:t>	 </a:t>
            </a:r>
            <a:br>
              <a:rPr lang="en-US" dirty="0" smtClean="0"/>
            </a:br>
            <a:r>
              <a:rPr lang="en-US" dirty="0" smtClean="0"/>
              <a:t>     http://www.bnar.org/downloads/govstandingrules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305800" cy="838200"/>
          </a:xfrm>
        </p:spPr>
        <p:txBody>
          <a:bodyPr>
            <a:noAutofit/>
          </a:bodyPr>
          <a:lstStyle/>
          <a:p>
            <a:r>
              <a:rPr lang="en-US" sz="4000" dirty="0" smtClean="0"/>
              <a:t>NAR Core Standards</a:t>
            </a:r>
            <a:endParaRPr lang="en-US" sz="4000" dirty="0"/>
          </a:p>
        </p:txBody>
      </p:sp>
      <p:sp>
        <p:nvSpPr>
          <p:cNvPr id="5" name="Content Placeholder 2"/>
          <p:cNvSpPr txBox="1">
            <a:spLocks/>
          </p:cNvSpPr>
          <p:nvPr/>
        </p:nvSpPr>
        <p:spPr>
          <a:xfrm>
            <a:off x="457200" y="1935480"/>
            <a:ext cx="8229600" cy="438912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381000" y="914400"/>
            <a:ext cx="8229600" cy="5410200"/>
          </a:xfrm>
          <a:prstGeom prst="rect">
            <a:avLst/>
          </a:prstGeom>
        </p:spPr>
        <p:txBody>
          <a:bodyPr/>
          <a:lstStyle/>
          <a:p>
            <a:pPr marL="731520" lvl="1" indent="-274320">
              <a:spcBef>
                <a:spcPct val="20000"/>
              </a:spcBef>
              <a:buClr>
                <a:schemeClr val="accent3"/>
              </a:buClr>
              <a:buSzPct val="95000"/>
              <a:buFont typeface="Wingdings 2"/>
              <a:buChar char=""/>
            </a:pPr>
            <a:r>
              <a:rPr lang="en-US" sz="2600" dirty="0" smtClean="0"/>
              <a:t>May 2015 – June 2016</a:t>
            </a:r>
          </a:p>
          <a:p>
            <a:pPr marL="1188720" lvl="2" indent="-274320">
              <a:spcBef>
                <a:spcPct val="20000"/>
              </a:spcBef>
              <a:buClr>
                <a:schemeClr val="accent3"/>
              </a:buClr>
              <a:buSzPct val="95000"/>
              <a:buFont typeface="Wingdings 2"/>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Organizational</a:t>
            </a:r>
            <a:r>
              <a:rPr kumimoji="0" lang="en-US" sz="2000" b="0" i="0" u="none" strike="noStrike" kern="1200" cap="none" spc="0" normalizeH="0" noProof="0" dirty="0" smtClean="0">
                <a:ln>
                  <a:noFill/>
                </a:ln>
                <a:solidFill>
                  <a:schemeClr val="tx1"/>
                </a:solidFill>
                <a:effectLst/>
                <a:uLnTx/>
                <a:uFillTx/>
                <a:latin typeface="+mn-lt"/>
                <a:ea typeface="+mn-ea"/>
                <a:cs typeface="+mn-cs"/>
              </a:rPr>
              <a:t> Alignment</a:t>
            </a:r>
          </a:p>
          <a:p>
            <a:pPr marL="1645920" lvl="3" indent="-274320">
              <a:spcBef>
                <a:spcPct val="20000"/>
              </a:spcBef>
              <a:buClr>
                <a:schemeClr val="accent3"/>
              </a:buClr>
              <a:buSzPct val="95000"/>
              <a:buFont typeface="Wingdings 2"/>
              <a:buChar char=""/>
            </a:pPr>
            <a:r>
              <a:rPr lang="en-US" baseline="0" dirty="0" smtClean="0"/>
              <a:t>Governing</a:t>
            </a:r>
            <a:r>
              <a:rPr lang="en-US" dirty="0" smtClean="0"/>
              <a:t> Documents</a:t>
            </a:r>
          </a:p>
          <a:p>
            <a:pPr marL="1645920" lvl="3" indent="-274320">
              <a:spcBef>
                <a:spcPct val="20000"/>
              </a:spcBef>
              <a:buClr>
                <a:schemeClr val="accent3"/>
              </a:buClr>
              <a:buSzPct val="95000"/>
              <a:buFont typeface="Wingdings 2"/>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Legal</a:t>
            </a:r>
            <a:r>
              <a:rPr kumimoji="0" lang="en-US" b="0" i="0" u="none" strike="noStrike" kern="1200" cap="none" spc="0" normalizeH="0" noProof="0" dirty="0" smtClean="0">
                <a:ln>
                  <a:noFill/>
                </a:ln>
                <a:solidFill>
                  <a:schemeClr val="tx1"/>
                </a:solidFill>
                <a:effectLst/>
                <a:uLnTx/>
                <a:uFillTx/>
                <a:latin typeface="+mn-lt"/>
                <a:ea typeface="+mn-ea"/>
                <a:cs typeface="+mn-cs"/>
              </a:rPr>
              <a:t> Status</a:t>
            </a:r>
          </a:p>
          <a:p>
            <a:pPr marL="1645920" lvl="3" indent="-274320">
              <a:spcBef>
                <a:spcPct val="20000"/>
              </a:spcBef>
              <a:buClr>
                <a:schemeClr val="accent3"/>
              </a:buClr>
              <a:buSzPct val="95000"/>
              <a:buFont typeface="Wingdings 2"/>
              <a:buChar char=""/>
            </a:pPr>
            <a:r>
              <a:rPr lang="en-US" baseline="0" dirty="0" smtClean="0"/>
              <a:t>Due</a:t>
            </a:r>
            <a:r>
              <a:rPr lang="en-US" dirty="0" smtClean="0"/>
              <a:t>s Collection</a:t>
            </a:r>
          </a:p>
          <a:p>
            <a:pPr marL="1645920" lvl="3" indent="-274320">
              <a:spcBef>
                <a:spcPct val="20000"/>
              </a:spcBef>
              <a:buClr>
                <a:schemeClr val="accent3"/>
              </a:buClr>
              <a:buSzPct val="95000"/>
              <a:buFont typeface="Wingdings 2"/>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Administrative</a:t>
            </a:r>
            <a:r>
              <a:rPr kumimoji="0" lang="en-US" b="0" i="0" u="none" strike="noStrike" kern="1200" cap="none" spc="0" normalizeH="0" noProof="0" dirty="0" smtClean="0">
                <a:ln>
                  <a:noFill/>
                </a:ln>
                <a:solidFill>
                  <a:schemeClr val="tx1"/>
                </a:solidFill>
                <a:effectLst/>
                <a:uLnTx/>
                <a:uFillTx/>
                <a:latin typeface="+mn-lt"/>
                <a:ea typeface="+mn-ea"/>
                <a:cs typeface="+mn-cs"/>
              </a:rPr>
              <a:t> Support</a:t>
            </a:r>
          </a:p>
          <a:p>
            <a:pPr marL="1645920" lvl="3" indent="-274320">
              <a:spcBef>
                <a:spcPct val="20000"/>
              </a:spcBef>
              <a:buClr>
                <a:schemeClr val="accent3"/>
              </a:buClr>
              <a:buSzPct val="95000"/>
              <a:buFont typeface="Wingdings 2"/>
              <a:buChar char=""/>
            </a:pPr>
            <a:r>
              <a:rPr lang="en-US" baseline="0" dirty="0" smtClean="0"/>
              <a:t>Communication</a:t>
            </a:r>
            <a:r>
              <a:rPr lang="en-US" dirty="0" smtClean="0"/>
              <a:t> Process</a:t>
            </a:r>
          </a:p>
          <a:p>
            <a:pPr marL="1645920" lvl="3" indent="-274320">
              <a:spcBef>
                <a:spcPct val="20000"/>
              </a:spcBef>
              <a:buClr>
                <a:schemeClr val="accent3"/>
              </a:buClr>
              <a:buSzPct val="95000"/>
              <a:buFont typeface="Wingdings 2"/>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Orientation</a:t>
            </a:r>
          </a:p>
          <a:p>
            <a:pPr marL="1645920" lvl="3" indent="-274320">
              <a:spcBef>
                <a:spcPct val="20000"/>
              </a:spcBef>
              <a:buClr>
                <a:schemeClr val="accent3"/>
              </a:buClr>
              <a:buSzPct val="95000"/>
              <a:buFont typeface="Wingdings 2"/>
              <a:buChar char=""/>
            </a:pPr>
            <a:r>
              <a:rPr lang="en-US" noProof="0" dirty="0" smtClean="0"/>
              <a:t>Enforcement of the Code of Ethics</a:t>
            </a:r>
          </a:p>
          <a:p>
            <a:pPr marL="1645920" lvl="3" indent="-274320">
              <a:spcBef>
                <a:spcPct val="20000"/>
              </a:spcBef>
              <a:buClr>
                <a:schemeClr val="accent3"/>
              </a:buClr>
              <a:buSzPct val="95000"/>
              <a:buFont typeface="Wingdings 2"/>
              <a:buChar char=""/>
            </a:pPr>
            <a:r>
              <a:rPr kumimoji="0" lang="en-US" b="0" i="0" u="none" strike="noStrike" kern="1200" cap="none" spc="0" normalizeH="0" baseline="0" dirty="0" smtClean="0">
                <a:ln>
                  <a:noFill/>
                </a:ln>
                <a:solidFill>
                  <a:schemeClr val="tx1"/>
                </a:solidFill>
                <a:effectLst/>
                <a:uLnTx/>
                <a:uFillTx/>
                <a:latin typeface="+mn-lt"/>
                <a:ea typeface="+mn-ea"/>
                <a:cs typeface="+mn-cs"/>
              </a:rPr>
              <a:t>Advocacy</a:t>
            </a:r>
            <a:r>
              <a:rPr kumimoji="0" lang="en-US" b="0" i="0" u="none" strike="noStrike" kern="1200" cap="none" spc="0" normalizeH="0" dirty="0" smtClean="0">
                <a:ln>
                  <a:noFill/>
                </a:ln>
                <a:solidFill>
                  <a:schemeClr val="tx1"/>
                </a:solidFill>
                <a:effectLst/>
                <a:uLnTx/>
                <a:uFillTx/>
                <a:latin typeface="+mn-lt"/>
                <a:ea typeface="+mn-ea"/>
                <a:cs typeface="+mn-cs"/>
              </a:rPr>
              <a:t> </a:t>
            </a:r>
          </a:p>
          <a:p>
            <a:pPr marL="1645920" lvl="3" indent="-274320">
              <a:spcBef>
                <a:spcPct val="20000"/>
              </a:spcBef>
              <a:buClr>
                <a:schemeClr val="accent3"/>
              </a:buClr>
              <a:buSzPct val="95000"/>
              <a:buFont typeface="Wingdings 2"/>
              <a:buChar char=""/>
            </a:pPr>
            <a:r>
              <a:rPr lang="en-US" baseline="0" noProof="0" dirty="0" smtClean="0"/>
              <a:t>Consumer</a:t>
            </a:r>
            <a:r>
              <a:rPr lang="en-US" noProof="0" dirty="0" smtClean="0"/>
              <a:t> Outreach</a:t>
            </a:r>
          </a:p>
          <a:p>
            <a:pPr marL="1645920" lvl="3" indent="-274320">
              <a:spcBef>
                <a:spcPct val="20000"/>
              </a:spcBef>
              <a:buClr>
                <a:schemeClr val="accent3"/>
              </a:buClr>
              <a:buSzPct val="95000"/>
              <a:buFont typeface="Wingdings 2"/>
              <a:buChar char=""/>
            </a:pPr>
            <a:r>
              <a:rPr kumimoji="0" lang="en-US" b="0" i="0" u="none" strike="noStrike" kern="1200" cap="none" spc="0" normalizeH="0" baseline="0" dirty="0" smtClean="0">
                <a:ln>
                  <a:noFill/>
                </a:ln>
                <a:solidFill>
                  <a:schemeClr val="tx1"/>
                </a:solidFill>
                <a:effectLst/>
                <a:uLnTx/>
                <a:uFillTx/>
                <a:latin typeface="+mn-lt"/>
                <a:ea typeface="+mn-ea"/>
                <a:cs typeface="+mn-cs"/>
              </a:rPr>
              <a:t>Unification Efforts</a:t>
            </a:r>
            <a:r>
              <a:rPr kumimoji="0" lang="en-US" b="0" i="0" u="none" strike="noStrike" kern="1200" cap="none" spc="0" normalizeH="0" dirty="0" smtClean="0">
                <a:ln>
                  <a:noFill/>
                </a:ln>
                <a:solidFill>
                  <a:schemeClr val="tx1"/>
                </a:solidFill>
                <a:effectLst/>
                <a:uLnTx/>
                <a:uFillTx/>
                <a:latin typeface="+mn-lt"/>
                <a:ea typeface="+mn-ea"/>
                <a:cs typeface="+mn-cs"/>
              </a:rPr>
              <a:t> and Support of REALTOR</a:t>
            </a:r>
            <a:r>
              <a:rPr lang="en-US" dirty="0" smtClean="0">
                <a:solidFill>
                  <a:srgbClr val="000000"/>
                </a:solidFill>
                <a:latin typeface="Book Antiqua" pitchFamily="18" charset="0"/>
              </a:rPr>
              <a:t>®</a:t>
            </a:r>
            <a:r>
              <a:rPr kumimoji="0" lang="en-US" b="0" i="0" u="none" strike="noStrike" kern="1200" cap="none" spc="0" normalizeH="0" dirty="0" smtClean="0">
                <a:ln>
                  <a:noFill/>
                </a:ln>
                <a:solidFill>
                  <a:schemeClr val="tx1"/>
                </a:solidFill>
                <a:effectLst/>
                <a:uLnTx/>
                <a:uFillTx/>
                <a:latin typeface="+mn-lt"/>
                <a:ea typeface="+mn-ea"/>
                <a:cs typeface="+mn-cs"/>
              </a:rPr>
              <a:t> Organization</a:t>
            </a:r>
          </a:p>
          <a:p>
            <a:pPr marL="1645920" lvl="3" indent="-274320">
              <a:spcBef>
                <a:spcPct val="20000"/>
              </a:spcBef>
              <a:buClr>
                <a:schemeClr val="accent3"/>
              </a:buClr>
              <a:buSzPct val="95000"/>
              <a:buFont typeface="Wingdings 2"/>
              <a:buChar char=""/>
            </a:pPr>
            <a:r>
              <a:rPr lang="en-US" baseline="0" noProof="0" dirty="0" smtClean="0"/>
              <a:t>Technology</a:t>
            </a:r>
          </a:p>
          <a:p>
            <a:pPr marL="1645920" lvl="3" indent="-274320">
              <a:spcBef>
                <a:spcPct val="20000"/>
              </a:spcBef>
              <a:buClr>
                <a:schemeClr val="accent3"/>
              </a:buClr>
              <a:buSzPct val="95000"/>
              <a:buFont typeface="Wingdings 2"/>
              <a:buChar char=""/>
            </a:pPr>
            <a:r>
              <a:rPr kumimoji="0" lang="en-US" b="0" i="0" u="none" strike="noStrike" kern="1200" cap="none" spc="0" normalizeH="0" dirty="0" smtClean="0">
                <a:ln>
                  <a:noFill/>
                </a:ln>
                <a:solidFill>
                  <a:schemeClr val="tx1"/>
                </a:solidFill>
                <a:effectLst/>
                <a:uLnTx/>
                <a:uFillTx/>
                <a:latin typeface="+mn-lt"/>
                <a:ea typeface="+mn-ea"/>
                <a:cs typeface="+mn-cs"/>
              </a:rPr>
              <a:t>Financial Solvency</a:t>
            </a:r>
          </a:p>
          <a:p>
            <a:pPr marL="2103120" lvl="4" indent="-274320">
              <a:spcBef>
                <a:spcPct val="20000"/>
              </a:spcBef>
              <a:buClr>
                <a:schemeClr val="accent3"/>
              </a:buClr>
              <a:buSzPct val="95000"/>
            </a:pPr>
            <a:endParaRPr kumimoji="0" lang="en-US" sz="2600" b="0" i="0" u="none" strike="noStrike" kern="1200" cap="none" spc="0" normalizeH="0" baseline="0" noProof="0" dirty="0" smtClean="0">
              <a:ln>
                <a:noFill/>
              </a:ln>
              <a:solidFill>
                <a:srgbClr val="FF000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9"/>
          <p:cNvSpPr>
            <a:spLocks noGrp="1"/>
          </p:cNvSpPr>
          <p:nvPr>
            <p:ph type="sldNum" sz="quarter" idx="12"/>
          </p:nvPr>
        </p:nvSpPr>
        <p:spPr/>
        <p:txBody>
          <a:bodyPr/>
          <a:lstStyle/>
          <a:p>
            <a:fld id="{62A80E27-4846-4C4A-8707-744F5B20E23E}" type="slidenum">
              <a:rPr lang="en-US" smtClean="0"/>
              <a:pPr/>
              <a:t>46</a:t>
            </a:fld>
            <a:endParaRPr lang="en-US" dirty="0"/>
          </a:p>
        </p:txBody>
      </p:sp>
      <p:sp>
        <p:nvSpPr>
          <p:cNvPr id="11" name="Date Placeholder 10"/>
          <p:cNvSpPr>
            <a:spLocks noGrp="1"/>
          </p:cNvSpPr>
          <p:nvPr>
            <p:ph type="dt" sz="half" idx="10"/>
          </p:nvPr>
        </p:nvSpPr>
        <p:spPr/>
        <p:txBody>
          <a:bodyPr/>
          <a:lstStyle/>
          <a:p>
            <a:r>
              <a:rPr lang="en-US" dirty="0" smtClean="0"/>
              <a:t>Rev. </a:t>
            </a:r>
            <a:fld id="{BD3C4590-1893-4EC3-870F-24C97DBFB3E3}" type="datetime1">
              <a:rPr lang="en-US" smtClean="0"/>
              <a:pPr/>
              <a:t>4/5/2016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182112"/>
          </a:xfrm>
        </p:spPr>
        <p:txBody>
          <a:bodyPr>
            <a:normAutofit/>
          </a:bodyPr>
          <a:lstStyle/>
          <a:p>
            <a:pPr algn="ctr"/>
            <a:r>
              <a:rPr lang="en-US" sz="4000" dirty="0" smtClean="0"/>
              <a:t>Vision and Mission Statements</a:t>
            </a:r>
            <a:endParaRPr lang="en-US" sz="4000" dirty="0"/>
          </a:p>
        </p:txBody>
      </p:sp>
      <p:sp>
        <p:nvSpPr>
          <p:cNvPr id="6" name="Slide Number Placeholder 5"/>
          <p:cNvSpPr>
            <a:spLocks noGrp="1"/>
          </p:cNvSpPr>
          <p:nvPr>
            <p:ph type="sldNum" sz="quarter" idx="12"/>
          </p:nvPr>
        </p:nvSpPr>
        <p:spPr/>
        <p:txBody>
          <a:bodyPr/>
          <a:lstStyle/>
          <a:p>
            <a:fld id="{62A80E27-4846-4C4A-8707-744F5B20E23E}" type="slidenum">
              <a:rPr lang="en-US" smtClean="0"/>
              <a:pPr/>
              <a:t>47</a:t>
            </a:fld>
            <a:endParaRPr lang="en-US" dirty="0"/>
          </a:p>
        </p:txBody>
      </p:sp>
      <p:sp>
        <p:nvSpPr>
          <p:cNvPr id="7" name="Date Placeholder 6"/>
          <p:cNvSpPr>
            <a:spLocks noGrp="1"/>
          </p:cNvSpPr>
          <p:nvPr>
            <p:ph type="dt" sz="half" idx="10"/>
          </p:nvPr>
        </p:nvSpPr>
        <p:spPr/>
        <p:txBody>
          <a:bodyPr/>
          <a:lstStyle/>
          <a:p>
            <a:r>
              <a:rPr lang="en-US" dirty="0" smtClean="0"/>
              <a:t>Rev. </a:t>
            </a:r>
            <a:fld id="{79F2E4E4-5FB1-484E-ABCC-0D5835ACAF30}" type="datetime1">
              <a:rPr lang="en-US" smtClean="0"/>
              <a:pPr/>
              <a:t>4/5/2016</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533400" y="2453058"/>
            <a:ext cx="7924800" cy="2862322"/>
          </a:xfrm>
          <a:prstGeom prst="rect">
            <a:avLst/>
          </a:prstGeom>
          <a:solidFill>
            <a:srgbClr val="F2F2F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31838" algn="l"/>
              </a:tabLst>
            </a:pPr>
            <a:r>
              <a:rPr kumimoji="0" lang="en-US" sz="2000" b="1" i="0" u="none" strike="noStrike" cap="none" normalizeH="0" baseline="0" dirty="0" smtClean="0">
                <a:ln>
                  <a:noFill/>
                </a:ln>
                <a:solidFill>
                  <a:srgbClr val="000000"/>
                </a:solidFill>
                <a:effectLst/>
                <a:latin typeface="Arial" pitchFamily="34" charset="0"/>
                <a:ea typeface="Times New Roman" pitchFamily="18" charset="0"/>
              </a:rPr>
              <a:t>VISION</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731838" algn="l"/>
              </a:tabLst>
            </a:pPr>
            <a:r>
              <a:rPr kumimoji="0" lang="en-US" sz="2000" b="1" i="1" u="none" strike="noStrike" cap="none" normalizeH="0" baseline="0" dirty="0" smtClean="0" bmk="_Toc318512881">
                <a:ln>
                  <a:noFill/>
                </a:ln>
                <a:solidFill>
                  <a:srgbClr val="000000"/>
                </a:solidFill>
                <a:effectLst/>
                <a:latin typeface="Arial" pitchFamily="34" charset="0"/>
                <a:ea typeface="Times New Roman" pitchFamily="18" charset="0"/>
              </a:rPr>
              <a:t>The BNAR will support and maintain an orderly marketplace for the effective exchange of real estate while promoting uncompromising ethical principles among its members.</a:t>
            </a:r>
            <a:endParaRPr kumimoji="0" lang="en-US" sz="2000" b="0" i="0" u="none" strike="noStrike" cap="none" normalizeH="0" baseline="0" dirty="0" smtClean="0" bmk="_Toc318512881">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731838" algn="l"/>
              </a:tabLst>
            </a:pPr>
            <a:endParaRPr lang="en-US" sz="2000" dirty="0" smtClean="0" bmk="_Toc318512881">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731838" algn="l"/>
              </a:tabLst>
            </a:pPr>
            <a:r>
              <a:rPr kumimoji="0" lang="en-US" sz="2000" b="1" i="0" u="none" strike="noStrike" cap="none" normalizeH="0" baseline="0" dirty="0" smtClean="0" bmk="_Toc318512881">
                <a:ln>
                  <a:noFill/>
                </a:ln>
                <a:solidFill>
                  <a:srgbClr val="000000"/>
                </a:solidFill>
                <a:effectLst/>
                <a:latin typeface="Arial" pitchFamily="34" charset="0"/>
                <a:ea typeface="Times New Roman" pitchFamily="18" charset="0"/>
              </a:rPr>
              <a:t>MISSION</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731838" algn="l"/>
              </a:tabLst>
            </a:pPr>
            <a:r>
              <a:rPr kumimoji="0" lang="en-US" sz="2000" b="1" i="1" u="none" strike="noStrike" cap="none" normalizeH="0" baseline="0" dirty="0" smtClean="0">
                <a:ln>
                  <a:noFill/>
                </a:ln>
                <a:solidFill>
                  <a:srgbClr val="000000"/>
                </a:solidFill>
                <a:effectLst/>
                <a:latin typeface="Arial" pitchFamily="34" charset="0"/>
                <a:ea typeface="Times New Roman" pitchFamily="18" charset="0"/>
              </a:rPr>
              <a:t>To assist members to become successful, profitable and knowledgeable, and to promote professionalism and </a:t>
            </a:r>
            <a:br>
              <a:rPr kumimoji="0" lang="en-US" sz="2000" b="1" i="1" u="none" strike="noStrike" cap="none" normalizeH="0" baseline="0" dirty="0" smtClean="0">
                <a:ln>
                  <a:noFill/>
                </a:ln>
                <a:solidFill>
                  <a:srgbClr val="000000"/>
                </a:solidFill>
                <a:effectLst/>
                <a:latin typeface="Arial" pitchFamily="34" charset="0"/>
                <a:ea typeface="Times New Roman" pitchFamily="18" charset="0"/>
              </a:rPr>
            </a:br>
            <a:r>
              <a:rPr kumimoji="0" lang="en-US" sz="2000" b="1" i="1" u="none" strike="noStrike" cap="none" normalizeH="0" baseline="0" dirty="0" smtClean="0">
                <a:ln>
                  <a:noFill/>
                </a:ln>
                <a:solidFill>
                  <a:srgbClr val="000000"/>
                </a:solidFill>
                <a:effectLst/>
                <a:latin typeface="Arial" pitchFamily="34" charset="0"/>
                <a:ea typeface="Times New Roman" pitchFamily="18" charset="0"/>
              </a:rPr>
              <a:t>real property rights. </a:t>
            </a:r>
            <a:endParaRPr kumimoji="0" lang="en-US" sz="2000" b="0" i="0" u="none" strike="noStrike" cap="none" normalizeH="0" baseline="0" dirty="0" smtClean="0">
              <a:ln>
                <a:noFill/>
              </a:ln>
              <a:solidFill>
                <a:schemeClr val="tx1"/>
              </a:solidFill>
              <a:effectLst/>
              <a:latin typeface="Arial" pitchFamily="34" charset="0"/>
            </a:endParaRPr>
          </a:p>
        </p:txBody>
      </p:sp>
      <p:sp>
        <p:nvSpPr>
          <p:cNvPr id="5" name="Title 4"/>
          <p:cNvSpPr>
            <a:spLocks noGrp="1"/>
          </p:cNvSpPr>
          <p:nvPr>
            <p:ph type="title"/>
          </p:nvPr>
        </p:nvSpPr>
        <p:spPr/>
        <p:txBody>
          <a:bodyPr>
            <a:normAutofit/>
          </a:bodyPr>
          <a:lstStyle/>
          <a:p>
            <a:r>
              <a:rPr lang="en-US" sz="4000" dirty="0" smtClean="0"/>
              <a:t>Vision &amp; Mission Statements</a:t>
            </a:r>
            <a:endParaRPr lang="en-US" sz="4000" dirty="0"/>
          </a:p>
        </p:txBody>
      </p:sp>
      <p:sp>
        <p:nvSpPr>
          <p:cNvPr id="9" name="Slide Number Placeholder 8"/>
          <p:cNvSpPr>
            <a:spLocks noGrp="1"/>
          </p:cNvSpPr>
          <p:nvPr>
            <p:ph type="sldNum" sz="quarter" idx="12"/>
          </p:nvPr>
        </p:nvSpPr>
        <p:spPr/>
        <p:txBody>
          <a:bodyPr/>
          <a:lstStyle/>
          <a:p>
            <a:fld id="{62A80E27-4846-4C4A-8707-744F5B20E23E}" type="slidenum">
              <a:rPr lang="en-US" smtClean="0"/>
              <a:pPr/>
              <a:t>48</a:t>
            </a:fld>
            <a:endParaRPr lang="en-US" dirty="0"/>
          </a:p>
        </p:txBody>
      </p:sp>
      <p:sp>
        <p:nvSpPr>
          <p:cNvPr id="10" name="Date Placeholder 9"/>
          <p:cNvSpPr>
            <a:spLocks noGrp="1"/>
          </p:cNvSpPr>
          <p:nvPr>
            <p:ph type="dt" sz="half" idx="10"/>
          </p:nvPr>
        </p:nvSpPr>
        <p:spPr/>
        <p:txBody>
          <a:bodyPr/>
          <a:lstStyle/>
          <a:p>
            <a:r>
              <a:rPr lang="en-US" dirty="0" smtClean="0"/>
              <a:t>Rev. </a:t>
            </a:r>
            <a:fld id="{22C8A0DB-91DB-49FC-8989-09ED1EE617D3}" type="datetime1">
              <a:rPr lang="en-US" smtClean="0"/>
              <a:pPr/>
              <a:t>4/5/2016</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BNAR History </a:t>
            </a:r>
            <a:endParaRPr lang="en-US" sz="4000" dirty="0"/>
          </a:p>
        </p:txBody>
      </p:sp>
      <p:sp>
        <p:nvSpPr>
          <p:cNvPr id="4" name="Content Placeholder 2"/>
          <p:cNvSpPr txBox="1">
            <a:spLocks/>
          </p:cNvSpPr>
          <p:nvPr/>
        </p:nvSpPr>
        <p:spPr>
          <a:xfrm>
            <a:off x="609600" y="2362200"/>
            <a:ext cx="7924800" cy="327660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The First 111 Years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t>www.bnar.org  under “about us”, click on History</a:t>
            </a:r>
          </a:p>
          <a:p>
            <a:pPr marL="731520" lvl="1" indent="-274320">
              <a:spcBef>
                <a:spcPct val="20000"/>
              </a:spcBef>
              <a:buClr>
                <a:schemeClr val="accent3"/>
              </a:buClr>
              <a:buSzPct val="95000"/>
              <a:defRPr/>
            </a:pPr>
            <a:r>
              <a:rPr lang="en-US" sz="2600" dirty="0" smtClean="0"/>
              <a:t>Or  </a:t>
            </a:r>
          </a:p>
          <a:p>
            <a:pPr marL="731520" lvl="1" indent="-274320">
              <a:spcBef>
                <a:spcPct val="20000"/>
              </a:spcBef>
              <a:buClr>
                <a:schemeClr val="accent3"/>
              </a:buClr>
              <a:buSzPct val="95000"/>
              <a:defRPr/>
            </a:pPr>
            <a:r>
              <a:rPr lang="en-US" sz="2600" dirty="0" smtClean="0"/>
              <a:t>http://www.bnar.org/about_us/history/index.html  </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62A80E27-4846-4C4A-8707-744F5B20E23E}" type="slidenum">
              <a:rPr lang="en-US" smtClean="0"/>
              <a:pPr/>
              <a:t>49</a:t>
            </a:fld>
            <a:endParaRPr lang="en-US" dirty="0"/>
          </a:p>
        </p:txBody>
      </p:sp>
      <p:sp>
        <p:nvSpPr>
          <p:cNvPr id="10" name="Date Placeholder 9"/>
          <p:cNvSpPr>
            <a:spLocks noGrp="1"/>
          </p:cNvSpPr>
          <p:nvPr>
            <p:ph type="dt" sz="half" idx="10"/>
          </p:nvPr>
        </p:nvSpPr>
        <p:spPr/>
        <p:txBody>
          <a:bodyPr/>
          <a:lstStyle/>
          <a:p>
            <a:r>
              <a:rPr lang="en-US" dirty="0" smtClean="0"/>
              <a:t>Rev. </a:t>
            </a:r>
            <a:fld id="{2D32C2E4-7944-4746-A456-81BADF4EDFA7}" type="datetime1">
              <a:rPr lang="en-US" smtClean="0"/>
              <a:pPr/>
              <a:t>4/5/2016</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CEO – Director Relationship</a:t>
            </a:r>
            <a:endParaRPr lang="en-US" sz="4000" dirty="0"/>
          </a:p>
        </p:txBody>
      </p:sp>
      <p:sp>
        <p:nvSpPr>
          <p:cNvPr id="3" name="Content Placeholder 2"/>
          <p:cNvSpPr>
            <a:spLocks noGrp="1"/>
          </p:cNvSpPr>
          <p:nvPr>
            <p:ph idx="1"/>
          </p:nvPr>
        </p:nvSpPr>
        <p:spPr/>
        <p:txBody>
          <a:bodyPr/>
          <a:lstStyle/>
          <a:p>
            <a:endParaRPr lang="en-US" dirty="0" smtClean="0"/>
          </a:p>
          <a:p>
            <a:r>
              <a:rPr lang="en-US" dirty="0" smtClean="0"/>
              <a:t>Trust</a:t>
            </a:r>
          </a:p>
          <a:p>
            <a:endParaRPr lang="en-US" dirty="0"/>
          </a:p>
          <a:p>
            <a:r>
              <a:rPr lang="en-US" dirty="0" smtClean="0"/>
              <a:t>Confidence</a:t>
            </a:r>
          </a:p>
          <a:p>
            <a:endParaRPr lang="en-US" dirty="0"/>
          </a:p>
          <a:p>
            <a:r>
              <a:rPr lang="en-US" dirty="0" smtClean="0"/>
              <a:t>Teamwork</a:t>
            </a:r>
          </a:p>
          <a:p>
            <a:endParaRPr lang="en-US" dirty="0"/>
          </a:p>
        </p:txBody>
      </p:sp>
      <p:sp>
        <p:nvSpPr>
          <p:cNvPr id="8" name="Slide Number Placeholder 7"/>
          <p:cNvSpPr>
            <a:spLocks noGrp="1"/>
          </p:cNvSpPr>
          <p:nvPr>
            <p:ph type="sldNum" sz="quarter" idx="12"/>
          </p:nvPr>
        </p:nvSpPr>
        <p:spPr/>
        <p:txBody>
          <a:bodyPr/>
          <a:lstStyle/>
          <a:p>
            <a:fld id="{62A80E27-4846-4C4A-8707-744F5B20E23E}" type="slidenum">
              <a:rPr lang="en-US" smtClean="0"/>
              <a:pPr/>
              <a:t>5</a:t>
            </a:fld>
            <a:endParaRPr lang="en-US" dirty="0"/>
          </a:p>
        </p:txBody>
      </p:sp>
      <p:sp>
        <p:nvSpPr>
          <p:cNvPr id="9" name="Date Placeholder 8"/>
          <p:cNvSpPr>
            <a:spLocks noGrp="1"/>
          </p:cNvSpPr>
          <p:nvPr>
            <p:ph type="dt" sz="half" idx="10"/>
          </p:nvPr>
        </p:nvSpPr>
        <p:spPr/>
        <p:txBody>
          <a:bodyPr/>
          <a:lstStyle/>
          <a:p>
            <a:r>
              <a:rPr lang="en-US" dirty="0" smtClean="0"/>
              <a:t>Rev. </a:t>
            </a:r>
            <a:fld id="{71862ED3-4788-4286-8BA6-C532CA11F905}" type="datetime1">
              <a:rPr lang="en-US" smtClean="0"/>
              <a:pPr/>
              <a:t>4/5/2016</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Conclusion</a:t>
            </a:r>
            <a:endParaRPr lang="en-US" sz="4000" dirty="0"/>
          </a:p>
        </p:txBody>
      </p:sp>
      <p:sp>
        <p:nvSpPr>
          <p:cNvPr id="3" name="Content Placeholder 2"/>
          <p:cNvSpPr>
            <a:spLocks noGrp="1"/>
          </p:cNvSpPr>
          <p:nvPr>
            <p:ph idx="1"/>
          </p:nvPr>
        </p:nvSpPr>
        <p:spPr>
          <a:xfrm>
            <a:off x="762000" y="2286000"/>
            <a:ext cx="8229600" cy="4038600"/>
          </a:xfrm>
        </p:spPr>
        <p:txBody>
          <a:bodyPr/>
          <a:lstStyle/>
          <a:p>
            <a:r>
              <a:rPr lang="en-US" sz="2800" dirty="0" smtClean="0"/>
              <a:t>Moving Forward as Unified Team</a:t>
            </a:r>
          </a:p>
          <a:p>
            <a:endParaRPr lang="en-US" dirty="0" smtClean="0"/>
          </a:p>
        </p:txBody>
      </p:sp>
      <p:sp>
        <p:nvSpPr>
          <p:cNvPr id="8" name="Slide Number Placeholder 7"/>
          <p:cNvSpPr>
            <a:spLocks noGrp="1"/>
          </p:cNvSpPr>
          <p:nvPr>
            <p:ph type="sldNum" sz="quarter" idx="12"/>
          </p:nvPr>
        </p:nvSpPr>
        <p:spPr/>
        <p:txBody>
          <a:bodyPr/>
          <a:lstStyle/>
          <a:p>
            <a:fld id="{62A80E27-4846-4C4A-8707-744F5B20E23E}" type="slidenum">
              <a:rPr lang="en-US" smtClean="0"/>
              <a:pPr/>
              <a:t>50</a:t>
            </a:fld>
            <a:endParaRPr lang="en-US" dirty="0"/>
          </a:p>
        </p:txBody>
      </p:sp>
      <p:sp>
        <p:nvSpPr>
          <p:cNvPr id="9" name="Date Placeholder 8"/>
          <p:cNvSpPr>
            <a:spLocks noGrp="1"/>
          </p:cNvSpPr>
          <p:nvPr>
            <p:ph type="dt" sz="half" idx="10"/>
          </p:nvPr>
        </p:nvSpPr>
        <p:spPr/>
        <p:txBody>
          <a:bodyPr/>
          <a:lstStyle/>
          <a:p>
            <a:r>
              <a:rPr lang="en-US" dirty="0" smtClean="0"/>
              <a:t>Rev. </a:t>
            </a:r>
            <a:fld id="{F0DABE97-4BB2-4877-9528-E349C20D7B52}" type="datetime1">
              <a:rPr lang="en-US" smtClean="0"/>
              <a:pPr/>
              <a:t>4/5/2016</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 and Answers</a:t>
            </a:r>
            <a:endParaRPr lang="en-US" sz="4000" dirty="0"/>
          </a:p>
        </p:txBody>
      </p:sp>
      <p:sp>
        <p:nvSpPr>
          <p:cNvPr id="3" name="Content Placeholder 2"/>
          <p:cNvSpPr>
            <a:spLocks noGrp="1"/>
          </p:cNvSpPr>
          <p:nvPr>
            <p:ph idx="1"/>
          </p:nvPr>
        </p:nvSpPr>
        <p:spPr>
          <a:xfrm>
            <a:off x="685800" y="2438400"/>
            <a:ext cx="8229600" cy="3886200"/>
          </a:xfrm>
        </p:spPr>
        <p:txBody>
          <a:bodyPr/>
          <a:lstStyle/>
          <a:p>
            <a:r>
              <a:rPr lang="en-US" sz="2800" dirty="0" smtClean="0"/>
              <a:t>Please </a:t>
            </a:r>
            <a:r>
              <a:rPr lang="en-US" sz="2800" dirty="0"/>
              <a:t>f</a:t>
            </a:r>
            <a:r>
              <a:rPr lang="en-US" sz="2800" dirty="0" smtClean="0"/>
              <a:t>eel </a:t>
            </a:r>
            <a:r>
              <a:rPr lang="en-US" sz="2800" dirty="0"/>
              <a:t>f</a:t>
            </a:r>
            <a:r>
              <a:rPr lang="en-US" sz="2800" dirty="0" smtClean="0"/>
              <a:t>ree to ask questions about any issue regarding our Association.</a:t>
            </a:r>
            <a:endParaRPr lang="en-US" sz="2800" dirty="0"/>
          </a:p>
          <a:p>
            <a:pPr lvl="4" algn="ctr">
              <a:buNone/>
            </a:pPr>
            <a:endParaRPr lang="en-US" dirty="0" smtClean="0"/>
          </a:p>
          <a:p>
            <a:endParaRPr lang="en-US" dirty="0"/>
          </a:p>
          <a:p>
            <a:endParaRPr lang="en-US" dirty="0"/>
          </a:p>
        </p:txBody>
      </p:sp>
      <p:sp>
        <p:nvSpPr>
          <p:cNvPr id="8" name="Slide Number Placeholder 7"/>
          <p:cNvSpPr>
            <a:spLocks noGrp="1"/>
          </p:cNvSpPr>
          <p:nvPr>
            <p:ph type="sldNum" sz="quarter" idx="12"/>
          </p:nvPr>
        </p:nvSpPr>
        <p:spPr/>
        <p:txBody>
          <a:bodyPr/>
          <a:lstStyle/>
          <a:p>
            <a:fld id="{62A80E27-4846-4C4A-8707-744F5B20E23E}" type="slidenum">
              <a:rPr lang="en-US" smtClean="0"/>
              <a:pPr/>
              <a:t>51</a:t>
            </a:fld>
            <a:endParaRPr lang="en-US" dirty="0"/>
          </a:p>
        </p:txBody>
      </p:sp>
      <p:sp>
        <p:nvSpPr>
          <p:cNvPr id="9" name="Date Placeholder 8"/>
          <p:cNvSpPr>
            <a:spLocks noGrp="1"/>
          </p:cNvSpPr>
          <p:nvPr>
            <p:ph type="dt" sz="half" idx="10"/>
          </p:nvPr>
        </p:nvSpPr>
        <p:spPr/>
        <p:txBody>
          <a:bodyPr/>
          <a:lstStyle/>
          <a:p>
            <a:r>
              <a:rPr lang="en-US" dirty="0" smtClean="0"/>
              <a:t>Rev. </a:t>
            </a:r>
            <a:fld id="{BBE94EE0-9234-4068-AC19-8A81F532AE82}" type="datetime1">
              <a:rPr lang="en-US" smtClean="0"/>
              <a:pPr/>
              <a:t>4/5/2016</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4876800" cy="4876800"/>
          </a:xfrm>
        </p:spPr>
        <p:txBody>
          <a:bodyPr>
            <a:normAutofit fontScale="90000"/>
          </a:bodyPr>
          <a:lstStyle/>
          <a:p>
            <a:pPr algn="ctr"/>
            <a:r>
              <a:rPr lang="en-US" dirty="0" smtClean="0"/>
              <a:t>2016</a:t>
            </a:r>
            <a:br>
              <a:rPr lang="en-US" dirty="0" smtClean="0"/>
            </a:br>
            <a:r>
              <a:rPr lang="en-US" dirty="0" smtClean="0"/>
              <a:t>BNAR Officer </a:t>
            </a:r>
            <a:br>
              <a:rPr lang="en-US" dirty="0" smtClean="0"/>
            </a:br>
            <a:r>
              <a:rPr lang="en-US" dirty="0" smtClean="0"/>
              <a:t>and </a:t>
            </a:r>
            <a:br>
              <a:rPr lang="en-US" dirty="0" smtClean="0"/>
            </a:br>
            <a:r>
              <a:rPr lang="en-US" dirty="0" smtClean="0"/>
              <a:t>Director</a:t>
            </a:r>
            <a:br>
              <a:rPr lang="en-US" dirty="0" smtClean="0"/>
            </a:br>
            <a:r>
              <a:rPr lang="en-US" dirty="0" smtClean="0"/>
              <a:t>Workshop</a:t>
            </a:r>
            <a:br>
              <a:rPr lang="en-US" dirty="0" smtClean="0"/>
            </a:br>
            <a:endParaRPr lang="en-US" i="1"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4953000" y="1295400"/>
            <a:ext cx="3359150" cy="433559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458200" cy="1219200"/>
          </a:xfrm>
        </p:spPr>
        <p:txBody>
          <a:bodyPr>
            <a:normAutofit/>
          </a:bodyPr>
          <a:lstStyle/>
          <a:p>
            <a:r>
              <a:rPr lang="en-US" sz="4400" dirty="0" smtClean="0"/>
              <a:t>CEO–Job Description/Responsibilities</a:t>
            </a:r>
            <a:r>
              <a:rPr lang="en-US" dirty="0" smtClean="0"/>
              <a:t/>
            </a:r>
            <a:br>
              <a:rPr lang="en-US" dirty="0" smtClean="0"/>
            </a:br>
            <a:r>
              <a:rPr lang="en-US" sz="2000" dirty="0" smtClean="0"/>
              <a:t>Reference: Appendix A Section 1  Bylaws</a:t>
            </a:r>
            <a:endParaRPr lang="en-US" dirty="0"/>
          </a:p>
        </p:txBody>
      </p:sp>
      <p:sp>
        <p:nvSpPr>
          <p:cNvPr id="3" name="Content Placeholder 2"/>
          <p:cNvSpPr>
            <a:spLocks noGrp="1"/>
          </p:cNvSpPr>
          <p:nvPr>
            <p:ph idx="1"/>
          </p:nvPr>
        </p:nvSpPr>
        <p:spPr>
          <a:xfrm>
            <a:off x="457200" y="2133600"/>
            <a:ext cx="8229600" cy="4343400"/>
          </a:xfrm>
        </p:spPr>
        <p:txBody>
          <a:bodyPr>
            <a:normAutofit fontScale="92500" lnSpcReduction="20000"/>
          </a:bodyPr>
          <a:lstStyle/>
          <a:p>
            <a:r>
              <a:rPr lang="en-US" dirty="0" smtClean="0"/>
              <a:t>Financial Management</a:t>
            </a:r>
          </a:p>
          <a:p>
            <a:r>
              <a:rPr lang="en-US" dirty="0" smtClean="0"/>
              <a:t>Additional Services and Revenue Sources</a:t>
            </a:r>
          </a:p>
          <a:p>
            <a:r>
              <a:rPr lang="en-US" dirty="0" smtClean="0"/>
              <a:t>Development, Organizational and Utilization of Staff</a:t>
            </a:r>
          </a:p>
          <a:p>
            <a:r>
              <a:rPr lang="en-US" dirty="0" smtClean="0"/>
              <a:t>Member Data/Input and Strategic Planning</a:t>
            </a:r>
          </a:p>
          <a:p>
            <a:r>
              <a:rPr lang="en-US" dirty="0" smtClean="0"/>
              <a:t>Legal Integrity/Risk Management </a:t>
            </a:r>
          </a:p>
          <a:p>
            <a:r>
              <a:rPr lang="en-US" dirty="0" smtClean="0"/>
              <a:t>Government Affairs</a:t>
            </a:r>
          </a:p>
          <a:p>
            <a:r>
              <a:rPr lang="en-US" dirty="0" smtClean="0"/>
              <a:t>Fulfillment Management Agreement with WNYREIS</a:t>
            </a:r>
          </a:p>
          <a:p>
            <a:r>
              <a:rPr lang="en-US" dirty="0" smtClean="0"/>
              <a:t>Leadership Communication</a:t>
            </a:r>
          </a:p>
          <a:p>
            <a:r>
              <a:rPr lang="en-US" dirty="0" smtClean="0"/>
              <a:t>Outreach to Firms and Members</a:t>
            </a:r>
          </a:p>
          <a:p>
            <a:r>
              <a:rPr lang="en-US" dirty="0" smtClean="0"/>
              <a:t>Community Involvement</a:t>
            </a:r>
          </a:p>
          <a:p>
            <a:r>
              <a:rPr lang="en-US" dirty="0" smtClean="0"/>
              <a:t>NAR Core Standards</a:t>
            </a:r>
          </a:p>
          <a:p>
            <a:endParaRPr lang="en-US" dirty="0"/>
          </a:p>
        </p:txBody>
      </p:sp>
      <p:sp>
        <p:nvSpPr>
          <p:cNvPr id="8" name="Slide Number Placeholder 7"/>
          <p:cNvSpPr>
            <a:spLocks noGrp="1"/>
          </p:cNvSpPr>
          <p:nvPr>
            <p:ph type="sldNum" sz="quarter" idx="12"/>
          </p:nvPr>
        </p:nvSpPr>
        <p:spPr/>
        <p:txBody>
          <a:bodyPr/>
          <a:lstStyle/>
          <a:p>
            <a:fld id="{62A80E27-4846-4C4A-8707-744F5B20E23E}" type="slidenum">
              <a:rPr lang="en-US" smtClean="0"/>
              <a:pPr/>
              <a:t>6</a:t>
            </a:fld>
            <a:endParaRPr lang="en-US" dirty="0"/>
          </a:p>
        </p:txBody>
      </p:sp>
      <p:sp>
        <p:nvSpPr>
          <p:cNvPr id="9" name="Date Placeholder 8"/>
          <p:cNvSpPr>
            <a:spLocks noGrp="1"/>
          </p:cNvSpPr>
          <p:nvPr>
            <p:ph type="dt" sz="half" idx="10"/>
          </p:nvPr>
        </p:nvSpPr>
        <p:spPr/>
        <p:txBody>
          <a:bodyPr/>
          <a:lstStyle/>
          <a:p>
            <a:r>
              <a:rPr lang="en-US" dirty="0" smtClean="0"/>
              <a:t>Rev. </a:t>
            </a:r>
            <a:fld id="{AEA06ECF-179D-486C-93AE-908D356AEE5E}" type="datetime1">
              <a:rPr lang="en-US" smtClean="0"/>
              <a:pPr/>
              <a:t>4/5/2016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CEO – Community Involvement</a:t>
            </a:r>
            <a:endParaRPr lang="en-US" sz="4000" dirty="0"/>
          </a:p>
        </p:txBody>
      </p:sp>
      <p:sp>
        <p:nvSpPr>
          <p:cNvPr id="3" name="Content Placeholder 2"/>
          <p:cNvSpPr>
            <a:spLocks noGrp="1"/>
          </p:cNvSpPr>
          <p:nvPr>
            <p:ph idx="1"/>
          </p:nvPr>
        </p:nvSpPr>
        <p:spPr/>
        <p:txBody>
          <a:bodyPr>
            <a:normAutofit/>
          </a:bodyPr>
          <a:lstStyle/>
          <a:p>
            <a:r>
              <a:rPr lang="en-US" dirty="0" smtClean="0"/>
              <a:t>Salvation Army</a:t>
            </a:r>
          </a:p>
          <a:p>
            <a:r>
              <a:rPr lang="en-US" dirty="0" smtClean="0"/>
              <a:t>Mortgage Brokers Western New York Chapter</a:t>
            </a:r>
          </a:p>
          <a:p>
            <a:r>
              <a:rPr lang="en-US" dirty="0" smtClean="0"/>
              <a:t>Special Olympics</a:t>
            </a:r>
          </a:p>
          <a:p>
            <a:r>
              <a:rPr lang="en-US" dirty="0" smtClean="0"/>
              <a:t>Erie County Clerk</a:t>
            </a:r>
          </a:p>
          <a:p>
            <a:r>
              <a:rPr lang="en-US" dirty="0" smtClean="0"/>
              <a:t>WNY Heroes, Inc.</a:t>
            </a:r>
          </a:p>
          <a:p>
            <a:r>
              <a:rPr lang="en-US" dirty="0" smtClean="0"/>
              <a:t>Mercy Flight</a:t>
            </a:r>
          </a:p>
          <a:p>
            <a:r>
              <a:rPr lang="en-US" dirty="0" smtClean="0"/>
              <a:t>Buffalo Niagara Partnership</a:t>
            </a:r>
          </a:p>
        </p:txBody>
      </p:sp>
      <p:sp>
        <p:nvSpPr>
          <p:cNvPr id="8" name="Slide Number Placeholder 7"/>
          <p:cNvSpPr>
            <a:spLocks noGrp="1"/>
          </p:cNvSpPr>
          <p:nvPr>
            <p:ph type="sldNum" sz="quarter" idx="12"/>
          </p:nvPr>
        </p:nvSpPr>
        <p:spPr/>
        <p:txBody>
          <a:bodyPr/>
          <a:lstStyle/>
          <a:p>
            <a:fld id="{62A80E27-4846-4C4A-8707-744F5B20E23E}" type="slidenum">
              <a:rPr lang="en-US" smtClean="0"/>
              <a:pPr/>
              <a:t>7</a:t>
            </a:fld>
            <a:endParaRPr lang="en-US" dirty="0"/>
          </a:p>
        </p:txBody>
      </p:sp>
      <p:sp>
        <p:nvSpPr>
          <p:cNvPr id="9" name="Date Placeholder 8"/>
          <p:cNvSpPr>
            <a:spLocks noGrp="1"/>
          </p:cNvSpPr>
          <p:nvPr>
            <p:ph type="dt" sz="half" idx="10"/>
          </p:nvPr>
        </p:nvSpPr>
        <p:spPr/>
        <p:txBody>
          <a:bodyPr/>
          <a:lstStyle/>
          <a:p>
            <a:r>
              <a:rPr lang="en-US" dirty="0" smtClean="0"/>
              <a:t>Rev. </a:t>
            </a:r>
            <a:fld id="{F816B619-729C-4CB2-B661-FB95E58E3C18}" type="datetime1">
              <a:rPr lang="en-US" smtClean="0"/>
              <a:pPr/>
              <a:t>4/5/2016</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19200"/>
          </a:xfrm>
        </p:spPr>
        <p:txBody>
          <a:bodyPr>
            <a:normAutofit/>
          </a:bodyPr>
          <a:lstStyle/>
          <a:p>
            <a:r>
              <a:rPr lang="en-US" sz="4000" dirty="0" smtClean="0"/>
              <a:t>Association Management vs. Brokerage</a:t>
            </a:r>
            <a:endParaRPr lang="en-US" sz="4000" dirty="0"/>
          </a:p>
        </p:txBody>
      </p:sp>
      <p:sp>
        <p:nvSpPr>
          <p:cNvPr id="3" name="Content Placeholder 2"/>
          <p:cNvSpPr>
            <a:spLocks noGrp="1"/>
          </p:cNvSpPr>
          <p:nvPr>
            <p:ph idx="1"/>
          </p:nvPr>
        </p:nvSpPr>
        <p:spPr>
          <a:xfrm>
            <a:off x="457200" y="2133600"/>
            <a:ext cx="8229600" cy="4191000"/>
          </a:xfrm>
        </p:spPr>
        <p:txBody>
          <a:bodyPr>
            <a:normAutofit/>
          </a:bodyPr>
          <a:lstStyle/>
          <a:p>
            <a:r>
              <a:rPr lang="en-US" dirty="0" smtClean="0"/>
              <a:t>Brokerage</a:t>
            </a:r>
          </a:p>
          <a:p>
            <a:pPr lvl="1"/>
            <a:r>
              <a:rPr lang="en-US" dirty="0" smtClean="0"/>
              <a:t>Unlimited Income</a:t>
            </a:r>
          </a:p>
          <a:p>
            <a:pPr lvl="2"/>
            <a:r>
              <a:rPr lang="en-US" dirty="0" smtClean="0"/>
              <a:t>Multiple sources (Mortgage, Title, other services)</a:t>
            </a:r>
          </a:p>
          <a:p>
            <a:pPr lvl="1"/>
            <a:r>
              <a:rPr lang="en-US" dirty="0" smtClean="0"/>
              <a:t>RE Sales</a:t>
            </a:r>
          </a:p>
          <a:p>
            <a:r>
              <a:rPr lang="en-US" dirty="0" smtClean="0"/>
              <a:t>Trade Organization Management </a:t>
            </a:r>
          </a:p>
          <a:p>
            <a:pPr lvl="1"/>
            <a:r>
              <a:rPr lang="en-US" dirty="0" smtClean="0"/>
              <a:t>Limited income</a:t>
            </a:r>
          </a:p>
          <a:p>
            <a:pPr lvl="2"/>
            <a:r>
              <a:rPr lang="en-US" dirty="0" smtClean="0"/>
              <a:t>Dues income </a:t>
            </a:r>
          </a:p>
          <a:p>
            <a:pPr lvl="2"/>
            <a:r>
              <a:rPr lang="en-US" dirty="0" smtClean="0"/>
              <a:t>Management Fees</a:t>
            </a:r>
          </a:p>
          <a:p>
            <a:pPr lvl="1"/>
            <a:r>
              <a:rPr lang="en-US" dirty="0" smtClean="0"/>
              <a:t>Member driven</a:t>
            </a:r>
          </a:p>
          <a:p>
            <a:pPr lvl="1"/>
            <a:endParaRPr lang="en-US" dirty="0" smtClean="0"/>
          </a:p>
          <a:p>
            <a:pPr lvl="1"/>
            <a:endParaRPr lang="en-US" dirty="0"/>
          </a:p>
        </p:txBody>
      </p:sp>
      <p:sp>
        <p:nvSpPr>
          <p:cNvPr id="8" name="Slide Number Placeholder 7"/>
          <p:cNvSpPr>
            <a:spLocks noGrp="1"/>
          </p:cNvSpPr>
          <p:nvPr>
            <p:ph type="sldNum" sz="quarter" idx="12"/>
          </p:nvPr>
        </p:nvSpPr>
        <p:spPr/>
        <p:txBody>
          <a:bodyPr/>
          <a:lstStyle/>
          <a:p>
            <a:fld id="{62A80E27-4846-4C4A-8707-744F5B20E23E}" type="slidenum">
              <a:rPr lang="en-US" smtClean="0"/>
              <a:pPr/>
              <a:t>8</a:t>
            </a:fld>
            <a:endParaRPr lang="en-US" dirty="0"/>
          </a:p>
        </p:txBody>
      </p:sp>
      <p:sp>
        <p:nvSpPr>
          <p:cNvPr id="9" name="Date Placeholder 8"/>
          <p:cNvSpPr>
            <a:spLocks noGrp="1"/>
          </p:cNvSpPr>
          <p:nvPr>
            <p:ph type="dt" sz="half" idx="10"/>
          </p:nvPr>
        </p:nvSpPr>
        <p:spPr/>
        <p:txBody>
          <a:bodyPr/>
          <a:lstStyle/>
          <a:p>
            <a:r>
              <a:rPr lang="en-US" dirty="0" smtClean="0"/>
              <a:t>Rev. </a:t>
            </a:r>
            <a:fld id="{5CBD1CD9-E90F-4B1C-A65F-F320C8631074}" type="datetime1">
              <a:rPr lang="en-US" smtClean="0"/>
              <a:pPr/>
              <a:t>4/5/2016</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000"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r>
              <a:rPr lang="en-US" dirty="0" smtClean="0"/>
              <a:t>BNAR Team</a:t>
            </a:r>
            <a:endParaRPr lang="en-US" dirty="0"/>
          </a:p>
        </p:txBody>
      </p:sp>
      <p:sp>
        <p:nvSpPr>
          <p:cNvPr id="8" name="Slide Number Placeholder 7"/>
          <p:cNvSpPr>
            <a:spLocks noGrp="1"/>
          </p:cNvSpPr>
          <p:nvPr>
            <p:ph type="sldNum" sz="quarter" idx="12"/>
          </p:nvPr>
        </p:nvSpPr>
        <p:spPr/>
        <p:txBody>
          <a:bodyPr/>
          <a:lstStyle/>
          <a:p>
            <a:fld id="{62A80E27-4846-4C4A-8707-744F5B20E23E}" type="slidenum">
              <a:rPr lang="en-US" smtClean="0"/>
              <a:pPr/>
              <a:t>9</a:t>
            </a:fld>
            <a:endParaRPr lang="en-US" dirty="0"/>
          </a:p>
        </p:txBody>
      </p:sp>
      <p:sp>
        <p:nvSpPr>
          <p:cNvPr id="9" name="Date Placeholder 8"/>
          <p:cNvSpPr>
            <a:spLocks noGrp="1"/>
          </p:cNvSpPr>
          <p:nvPr>
            <p:ph type="dt" sz="half" idx="10"/>
          </p:nvPr>
        </p:nvSpPr>
        <p:spPr/>
        <p:txBody>
          <a:bodyPr/>
          <a:lstStyle/>
          <a:p>
            <a:r>
              <a:rPr lang="en-US" dirty="0" smtClean="0"/>
              <a:t>Rev. </a:t>
            </a:r>
            <a:fld id="{7A487560-91C0-41B1-BF2B-26C4840A8AD6}" type="datetime1">
              <a:rPr lang="en-US" smtClean="0"/>
              <a:pPr/>
              <a:t>4/5/2016</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9">
      <a:dk1>
        <a:sysClr val="windowText" lastClr="000000"/>
      </a:dk1>
      <a:lt1>
        <a:srgbClr val="FFFFFF"/>
      </a:lt1>
      <a:dk2>
        <a:srgbClr val="4F271C"/>
      </a:dk2>
      <a:lt2>
        <a:srgbClr val="E7DEC9"/>
      </a:lt2>
      <a:accent1>
        <a:srgbClr val="E7DEC9"/>
      </a:accent1>
      <a:accent2>
        <a:srgbClr val="2C7188"/>
      </a:accent2>
      <a:accent3>
        <a:srgbClr val="3C97B6"/>
      </a:accent3>
      <a:accent4>
        <a:srgbClr val="EAA7A7"/>
      </a:accent4>
      <a:accent5>
        <a:srgbClr val="D4EAF0"/>
      </a:accent5>
      <a:accent6>
        <a:srgbClr val="475A8D"/>
      </a:accent6>
      <a:hlink>
        <a:srgbClr val="BF654C"/>
      </a:hlink>
      <a:folHlink>
        <a:srgbClr val="FAAE7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30590</TotalTime>
  <Words>4110</Words>
  <Application>Microsoft Office PowerPoint</Application>
  <PresentationFormat>On-screen Show (4:3)</PresentationFormat>
  <Paragraphs>2152</Paragraphs>
  <Slides>52</Slides>
  <Notes>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Flow</vt:lpstr>
      <vt:lpstr>    2016 BNAR  Officer  and  Director  Workshop </vt:lpstr>
      <vt:lpstr>Contents</vt:lpstr>
      <vt:lpstr>PowerPoint Presentation</vt:lpstr>
      <vt:lpstr>Overview</vt:lpstr>
      <vt:lpstr>CEO – Director Relationship</vt:lpstr>
      <vt:lpstr>CEO–Job Description/Responsibilities Reference: Appendix A Section 1  Bylaws</vt:lpstr>
      <vt:lpstr>CEO – Community Involvement</vt:lpstr>
      <vt:lpstr>Association Management vs. Brokerage</vt:lpstr>
      <vt:lpstr>PowerPoint Presentation</vt:lpstr>
      <vt:lpstr>Officer and Director Organization Chart</vt:lpstr>
      <vt:lpstr>Contact Information –Page 1</vt:lpstr>
      <vt:lpstr>Contact Information-Page 2</vt:lpstr>
      <vt:lpstr>New York State Association of REALTORS Directors</vt:lpstr>
      <vt:lpstr>Staff List</vt:lpstr>
      <vt:lpstr>Staff Responsibilities:</vt:lpstr>
      <vt:lpstr>PowerPoint Presentation</vt:lpstr>
      <vt:lpstr>Committee Structure</vt:lpstr>
      <vt:lpstr>Committee Chairs/Co-Chairs/Vice Chairs</vt:lpstr>
      <vt:lpstr>   BNAR and REIS Relationship</vt:lpstr>
      <vt:lpstr>BNAR and REIS Relationship</vt:lpstr>
      <vt:lpstr>Understanding BNAR Financials </vt:lpstr>
      <vt:lpstr>Contracts and Obligations</vt:lpstr>
      <vt:lpstr>Budget Process</vt:lpstr>
      <vt:lpstr>2016 Budget </vt:lpstr>
      <vt:lpstr>2016 Budget (Continued)</vt:lpstr>
      <vt:lpstr>2016 Budget (Continued)</vt:lpstr>
      <vt:lpstr>Profit &amp; Loss</vt:lpstr>
      <vt:lpstr>P &amp; L Budget Performance</vt:lpstr>
      <vt:lpstr>P &amp; L Budget Performance</vt:lpstr>
      <vt:lpstr>Summary Balance Sheet</vt:lpstr>
      <vt:lpstr>Director Responsibilities</vt:lpstr>
      <vt:lpstr>Director Responsibilities</vt:lpstr>
      <vt:lpstr>Director Responsibilities</vt:lpstr>
      <vt:lpstr>Right From The Start</vt:lpstr>
      <vt:lpstr>Proprietary Information</vt:lpstr>
      <vt:lpstr>Confidentiality, Solidarity and Conduct </vt:lpstr>
      <vt:lpstr>PowerPoint Presentation</vt:lpstr>
      <vt:lpstr>PowerPoint Presentation</vt:lpstr>
      <vt:lpstr>PowerPoint Presentation</vt:lpstr>
      <vt:lpstr>Confidentiality, Solidarity and Conduct</vt:lpstr>
      <vt:lpstr>Confidentiality, Solidarity and Conduct</vt:lpstr>
      <vt:lpstr>Governing/Reference Documents</vt:lpstr>
      <vt:lpstr>Governing Documents</vt:lpstr>
      <vt:lpstr>Reference Documents</vt:lpstr>
      <vt:lpstr>PowerPoint Presentation</vt:lpstr>
      <vt:lpstr>NAR Core Standards</vt:lpstr>
      <vt:lpstr>Vision and Mission Statements</vt:lpstr>
      <vt:lpstr>Vision &amp; Mission Statements</vt:lpstr>
      <vt:lpstr>BNAR History </vt:lpstr>
      <vt:lpstr>Conclusion</vt:lpstr>
      <vt:lpstr>Questions and Answers</vt:lpstr>
      <vt:lpstr>2016 BNAR Officer  and  Director Workshop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BNAR Officer &amp;  Director Workshop</dc:title>
  <dc:creator>Sheryl Kaiser</dc:creator>
  <cp:lastModifiedBy>Neal Ryan Shaw</cp:lastModifiedBy>
  <cp:revision>219</cp:revision>
  <dcterms:created xsi:type="dcterms:W3CDTF">2013-11-15T15:56:03Z</dcterms:created>
  <dcterms:modified xsi:type="dcterms:W3CDTF">2016-04-05T20:04:46Z</dcterms:modified>
</cp:coreProperties>
</file>