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1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1A970-6BB6-9E48-9914-0B0A77DD99E4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086C9-F7A6-4843-A981-AACA6531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53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086C9-F7A6-4843-A981-AACA6531DF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3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8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6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2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7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726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627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9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3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952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4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59F8C-FEAD-EE4E-A8AF-6E050C4F307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8A318-7B1C-4149-8480-F86F7157A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10 Facts</a:t>
            </a:r>
            <a:endParaRPr lang="en-US" sz="9600" b="1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on Global Migration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9735671" y="6548718"/>
            <a:ext cx="239357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© RawPixel.com – Fotolia.com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1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9</a:t>
            </a:r>
            <a:r>
              <a:rPr lang="en-US" sz="3600" dirty="0" smtClean="0">
                <a:latin typeface="+mn-lt"/>
              </a:rPr>
              <a:t>. The paradox of China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920740" y="1827848"/>
            <a:ext cx="5433060" cy="34163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Although China is second only to Mexico in the number of emigrants it produces, China’s foreign-born, as a share of its population, is among the smallest in the world. </a:t>
            </a:r>
          </a:p>
          <a:p>
            <a:endParaRPr lang="en-US" sz="2400" dirty="0"/>
          </a:p>
          <a:p>
            <a:r>
              <a:rPr lang="en-US" sz="2400" dirty="0" smtClean="0"/>
              <a:t>According to U.N. data, there are only about 850,000 immigrants in China as of 2013.†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44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10. “Managed” labor migration policies tend to grow the influx of permanent residents.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920740" y="1804988"/>
            <a:ext cx="5433060" cy="19389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In Australia, Canada, and New Zealand, labor migration accounts for a high share of their immigrant populations, because of residency requirements targeting highly skilled workers and investors.†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61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Reference:</a:t>
            </a:r>
          </a:p>
          <a:p>
            <a:pPr marL="0" indent="0">
              <a:buNone/>
            </a:pPr>
            <a:r>
              <a:rPr lang="en-US" sz="2400" dirty="0" smtClean="0"/>
              <a:t>† 10 Facts on Global Migration, </a:t>
            </a:r>
            <a:r>
              <a:rPr lang="en-US" sz="2400" i="1" dirty="0" smtClean="0"/>
              <a:t>Global Perspectives</a:t>
            </a:r>
            <a:r>
              <a:rPr lang="en-US" sz="2400" dirty="0" smtClean="0"/>
              <a:t>, February, 2015.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©2016 National Association of REALTORS®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90" y="4973320"/>
            <a:ext cx="3950208" cy="15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4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1. Most diverse immigrant population: United Kingdom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2" y="1919288"/>
            <a:ext cx="4708477" cy="3154680"/>
          </a:xfrm>
        </p:spPr>
      </p:pic>
      <p:sp>
        <p:nvSpPr>
          <p:cNvPr id="5" name="TextBox 4"/>
          <p:cNvSpPr txBox="1"/>
          <p:nvPr/>
        </p:nvSpPr>
        <p:spPr>
          <a:xfrm>
            <a:off x="5909310" y="1816418"/>
            <a:ext cx="5444490" cy="34163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Great </a:t>
            </a:r>
            <a:r>
              <a:rPr lang="en-US" sz="2400" dirty="0"/>
              <a:t>Britain has the greatest diversity of </a:t>
            </a:r>
            <a:r>
              <a:rPr lang="en-US" sz="2400" dirty="0" smtClean="0"/>
              <a:t>foreign-born </a:t>
            </a:r>
            <a:r>
              <a:rPr lang="en-US" sz="2400" dirty="0"/>
              <a:t>residents. Forty-three different countries have over 50,000 people living in the </a:t>
            </a:r>
            <a:r>
              <a:rPr lang="en-US" sz="2400" dirty="0" smtClean="0"/>
              <a:t>UK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Each </a:t>
            </a:r>
            <a:r>
              <a:rPr lang="en-US" sz="2400" dirty="0"/>
              <a:t>continent is well represented except South America, where Brazil is the only country with over 50,000 emigrants to the U.K</a:t>
            </a:r>
            <a:r>
              <a:rPr lang="en-US" sz="2400" dirty="0" smtClean="0"/>
              <a:t>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899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2</a:t>
            </a:r>
            <a:r>
              <a:rPr lang="en-US" sz="3600" dirty="0" smtClean="0">
                <a:latin typeface="+mn-lt"/>
              </a:rPr>
              <a:t>. Most diverse emigrant population: France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909310" y="1827848"/>
            <a:ext cx="5257800" cy="34163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French immigrants are living in more countries than those of any other </a:t>
            </a:r>
            <a:r>
              <a:rPr lang="en-US" sz="2400" dirty="0" smtClean="0"/>
              <a:t>nation </a:t>
            </a:r>
            <a:r>
              <a:rPr lang="en-US" sz="2400" dirty="0" smtClean="0"/>
              <a:t>in the world. </a:t>
            </a:r>
          </a:p>
          <a:p>
            <a:endParaRPr lang="en-US" sz="2400" dirty="0"/>
          </a:p>
          <a:p>
            <a:r>
              <a:rPr lang="en-US" sz="2400" dirty="0" smtClean="0"/>
              <a:t>According to U.N. data, 83 countries have at least 1,000 French-born inhabitants within their borders. Spain and the United States are the leading destinations.†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27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3</a:t>
            </a:r>
            <a:r>
              <a:rPr lang="en-US" sz="3600" dirty="0" smtClean="0">
                <a:latin typeface="+mn-lt"/>
              </a:rPr>
              <a:t>. Highest share of immigrant population: Persian Gulf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2" y="1919288"/>
            <a:ext cx="4708477" cy="3154680"/>
          </a:xfrm>
        </p:spPr>
      </p:pic>
      <p:sp>
        <p:nvSpPr>
          <p:cNvPr id="5" name="TextBox 4"/>
          <p:cNvSpPr txBox="1"/>
          <p:nvPr/>
        </p:nvSpPr>
        <p:spPr>
          <a:xfrm>
            <a:off x="5920740" y="1816418"/>
            <a:ext cx="5433060" cy="26776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Several nations in the Persian Gulf have immigrant populations that outnumber the native-born: the United Arab Emirates, Qatar, Kuwait, and Bahrain. </a:t>
            </a:r>
          </a:p>
          <a:p>
            <a:endParaRPr lang="en-US" sz="2400" dirty="0"/>
          </a:p>
          <a:p>
            <a:r>
              <a:rPr lang="en-US" sz="2400" dirty="0" smtClean="0"/>
              <a:t>This area is a magnet for immigrants who come to work and play.†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670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 Most emigrants living abroad: India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897880" y="1804988"/>
            <a:ext cx="5455920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Fourteen million native-born Indians live in other countries, double the number that did in 1990. </a:t>
            </a:r>
          </a:p>
          <a:p>
            <a:endParaRPr lang="en-US" sz="2400" dirty="0"/>
          </a:p>
          <a:p>
            <a:r>
              <a:rPr lang="en-US" sz="2400" dirty="0" smtClean="0"/>
              <a:t>Mexico is a very close second, with 13.2 million living outside its borders.†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36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5</a:t>
            </a:r>
            <a:r>
              <a:rPr lang="en-US" sz="3600" dirty="0" smtClean="0">
                <a:latin typeface="+mn-lt"/>
              </a:rPr>
              <a:t>. Most traveled migration path: Mexico to USA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2" y="1925154"/>
            <a:ext cx="4722574" cy="3154679"/>
          </a:xfrm>
        </p:spPr>
      </p:pic>
      <p:sp>
        <p:nvSpPr>
          <p:cNvPr id="5" name="TextBox 4"/>
          <p:cNvSpPr txBox="1"/>
          <p:nvPr/>
        </p:nvSpPr>
        <p:spPr>
          <a:xfrm>
            <a:off x="5920740" y="1793558"/>
            <a:ext cx="5433060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In 2013, there were 13 million Mexican immigrants living in the United States of America. </a:t>
            </a:r>
          </a:p>
          <a:p>
            <a:endParaRPr lang="en-US" sz="2400" dirty="0"/>
          </a:p>
          <a:p>
            <a:r>
              <a:rPr lang="en-US" sz="2400" dirty="0" smtClean="0"/>
              <a:t>That’s more than the entire immigrant population anywhere else in the world.†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48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6</a:t>
            </a:r>
            <a:r>
              <a:rPr lang="en-US" sz="3600" dirty="0" smtClean="0">
                <a:latin typeface="+mn-lt"/>
              </a:rPr>
              <a:t>. European country with the most immigrants: Germany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897880" y="1804988"/>
            <a:ext cx="5455920" cy="30469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With an immigrant population of 9.85 million, Germany tops all other European countries. </a:t>
            </a:r>
          </a:p>
          <a:p>
            <a:endParaRPr lang="en-US" sz="2400" dirty="0"/>
          </a:p>
          <a:p>
            <a:r>
              <a:rPr lang="en-US" sz="2400" dirty="0" smtClean="0"/>
              <a:t>About 1.5 million are from Turkey, having moved to Germany under work programs in the 1960s and 1970s, and later deciding to stay.†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290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7</a:t>
            </a:r>
            <a:r>
              <a:rPr lang="en-US" sz="3600" dirty="0" smtClean="0">
                <a:latin typeface="+mn-lt"/>
              </a:rPr>
              <a:t>. Intra-EU migration has grown while immigration to the EU from non-EU countries has fallen.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897880" y="1816418"/>
            <a:ext cx="5455920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Migration between EU states grew by double digits in 2012 and 2013, mostly to Germany, France, and the UK. </a:t>
            </a:r>
          </a:p>
          <a:p>
            <a:endParaRPr lang="en-US" sz="2400" dirty="0"/>
          </a:p>
          <a:p>
            <a:r>
              <a:rPr lang="en-US" sz="2400" dirty="0" smtClean="0"/>
              <a:t>Sweden and Finland reached new highs in absolute numbers of immigrants.†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52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 Spain on a roller coaster ride</a:t>
            </a:r>
            <a:endParaRPr lang="en-US" sz="36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83" y="1919288"/>
            <a:ext cx="4708477" cy="3154679"/>
          </a:xfrm>
        </p:spPr>
      </p:pic>
      <p:sp>
        <p:nvSpPr>
          <p:cNvPr id="5" name="TextBox 4"/>
          <p:cNvSpPr txBox="1"/>
          <p:nvPr/>
        </p:nvSpPr>
        <p:spPr>
          <a:xfrm>
            <a:off x="5909310" y="1804988"/>
            <a:ext cx="5444490" cy="34163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The 1990-2013 immigrant population in Spain went from one million to six million, drawn from Europe, North Africa, and Latin America by Spain’s pre-recession booming economy. </a:t>
            </a:r>
          </a:p>
          <a:p>
            <a:endParaRPr lang="en-US" sz="2400" dirty="0"/>
          </a:p>
          <a:p>
            <a:r>
              <a:rPr lang="en-US" sz="2400" dirty="0" smtClean="0"/>
              <a:t>However, from </a:t>
            </a:r>
            <a:r>
              <a:rPr lang="en-US" sz="2400" dirty="0" smtClean="0"/>
              <a:t>2007-2013</a:t>
            </a:r>
            <a:r>
              <a:rPr lang="en-US" sz="2400" smtClean="0"/>
              <a:t>, </a:t>
            </a:r>
            <a:r>
              <a:rPr lang="en-US" sz="2400" smtClean="0"/>
              <a:t>immigrants </a:t>
            </a:r>
            <a:r>
              <a:rPr lang="en-US" sz="2400" dirty="0" smtClean="0"/>
              <a:t>obtaining permanent residency fell from 692,000 to 275,000.†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47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531</Words>
  <Application>Microsoft Macintosh PowerPoint</Application>
  <PresentationFormat>Widescreen</PresentationFormat>
  <Paragraphs>49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10 Facts</vt:lpstr>
      <vt:lpstr>1. Most diverse immigrant population: United Kingdom</vt:lpstr>
      <vt:lpstr>2. Most diverse emigrant population: France</vt:lpstr>
      <vt:lpstr>3. Highest share of immigrant population: Persian Gulf</vt:lpstr>
      <vt:lpstr>4. Most emigrants living abroad: India</vt:lpstr>
      <vt:lpstr>5. Most traveled migration path: Mexico to USA</vt:lpstr>
      <vt:lpstr>6. European country with the most immigrants: Germany</vt:lpstr>
      <vt:lpstr>7. Intra-EU migration has grown while immigration to the EU from non-EU countries has fallen.</vt:lpstr>
      <vt:lpstr>8. Spain on a roller coaster ride</vt:lpstr>
      <vt:lpstr>9. The paradox of China</vt:lpstr>
      <vt:lpstr>10. “Managed” labor migration policies tend to grow the influx of permanent residents.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Facts on Global Migration</dc:title>
  <dc:creator>Helana Neumann</dc:creator>
  <cp:lastModifiedBy>Helana Neumann</cp:lastModifiedBy>
  <cp:revision>25</cp:revision>
  <dcterms:created xsi:type="dcterms:W3CDTF">2016-01-06T21:34:13Z</dcterms:created>
  <dcterms:modified xsi:type="dcterms:W3CDTF">2016-02-17T21:39:07Z</dcterms:modified>
</cp:coreProperties>
</file>