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9" r:id="rId2"/>
    <p:sldId id="264" r:id="rId3"/>
    <p:sldId id="270" r:id="rId4"/>
    <p:sldId id="271" r:id="rId5"/>
    <p:sldId id="285" r:id="rId6"/>
    <p:sldId id="299" r:id="rId7"/>
    <p:sldId id="302" r:id="rId8"/>
    <p:sldId id="301" r:id="rId9"/>
    <p:sldId id="29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74082" autoAdjust="0"/>
  </p:normalViewPr>
  <p:slideViewPr>
    <p:cSldViewPr>
      <p:cViewPr varScale="1">
        <p:scale>
          <a:sx n="83" d="100"/>
          <a:sy n="83" d="100"/>
        </p:scale>
        <p:origin x="-17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A9E9FD29-0AB6-4601-B3FF-1C04B1CDC5C7}" type="datetimeFigureOut">
              <a:rPr lang="en-US" smtClean="0"/>
              <a:t>12/12/2014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2766" tIns="46383" rIns="92766" bIns="463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937C164C-E7AA-482A-91B8-7F84BD29D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5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917D2E-0803-40F6-9608-DE145F12776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9558F8-B9FA-495B-B38F-88560BB010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C00D6-2137-4DA5-ADCD-627EEB29C0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6D6729-4B9A-4E29-AA1D-F55F9AEB5E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examples of improper .REALTOR domains</a:t>
            </a:r>
            <a:r>
              <a:rPr lang="en-US" baseline="0" dirty="0" smtClean="0"/>
              <a:t>, which violate various rules.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Js.REALTOR</a:t>
            </a:r>
            <a:r>
              <a:rPr lang="en-US" baseline="0" dirty="0" smtClean="0"/>
              <a:t> is improper because it consists solely of initials – instead it should incorporate a full first or last name.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</a:t>
            </a:r>
            <a:r>
              <a:rPr lang="en-US" baseline="0" dirty="0" err="1" smtClean="0"/>
              <a:t>janesmiththebest.REALTOR</a:t>
            </a:r>
            <a:r>
              <a:rPr lang="en-US" baseline="0" dirty="0" smtClean="0"/>
              <a:t>” and “</a:t>
            </a:r>
            <a:r>
              <a:rPr lang="en-US" baseline="0" dirty="0" err="1" smtClean="0"/>
              <a:t>smithteam.REALTOR</a:t>
            </a:r>
            <a:r>
              <a:rPr lang="en-US" baseline="0" dirty="0" smtClean="0"/>
              <a:t>” feature generic/descriptive wording adjacent to the .REALTOR TLD.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 “</a:t>
            </a:r>
            <a:r>
              <a:rPr lang="en-US" baseline="0" dirty="0" err="1" smtClean="0"/>
              <a:t>janesmithrealtor.REALTOR</a:t>
            </a:r>
            <a:r>
              <a:rPr lang="en-US" baseline="0" dirty="0" smtClean="0"/>
              <a:t>” incorporates the REALTOR® mark in the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C164C-E7AA-482A-91B8-7F84BD29D4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5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examples of improper .REALTOR domains</a:t>
            </a:r>
            <a:r>
              <a:rPr lang="en-US" baseline="0" dirty="0" smtClean="0"/>
              <a:t>, which violate various rules.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Js.REALTOR</a:t>
            </a:r>
            <a:r>
              <a:rPr lang="en-US" baseline="0" dirty="0" smtClean="0"/>
              <a:t> is improper because it consists solely of initials – instead it should incorporate a full first or last name.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</a:t>
            </a:r>
            <a:r>
              <a:rPr lang="en-US" baseline="0" dirty="0" err="1" smtClean="0"/>
              <a:t>janesmiththebest.REALTOR</a:t>
            </a:r>
            <a:r>
              <a:rPr lang="en-US" baseline="0" dirty="0" smtClean="0"/>
              <a:t>” and “</a:t>
            </a:r>
            <a:r>
              <a:rPr lang="en-US" baseline="0" dirty="0" err="1" smtClean="0"/>
              <a:t>smithteam.REALTOR</a:t>
            </a:r>
            <a:r>
              <a:rPr lang="en-US" baseline="0" dirty="0" smtClean="0"/>
              <a:t>” feature generic/descriptive wording adjacent to the .REALTOR TLD.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 “</a:t>
            </a:r>
            <a:r>
              <a:rPr lang="en-US" baseline="0" dirty="0" err="1" smtClean="0"/>
              <a:t>janesmithrealtor.REALTOR</a:t>
            </a:r>
            <a:r>
              <a:rPr lang="en-US" baseline="0" dirty="0" smtClean="0"/>
              <a:t>” incorporates the REALTOR® mark in the domain.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C164C-E7AA-482A-91B8-7F84BD29D4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51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C164C-E7AA-482A-91B8-7F84BD29D47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9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this concludes my presentation.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C164C-E7AA-482A-91B8-7F84BD29D47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3"/>
            <a:ext cx="7772400" cy="1470025"/>
          </a:xfrm>
        </p:spPr>
        <p:txBody>
          <a:bodyPr/>
          <a:lstStyle>
            <a:lvl1pPr>
              <a:defRPr b="1"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100" baseline="0">
                <a:solidFill>
                  <a:srgbClr val="1854A6"/>
                </a:solidFill>
                <a:latin typeface="Garamond"/>
                <a:cs typeface="Garamon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5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96F18-A69A-442A-A2C3-CBDB4795226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424-F6AF-4D31-9F81-9309E20A93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0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269A-0654-40A7-80C3-3AC318ADEC99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26B93-2C7C-43A3-9EC8-3AB3B0C2A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2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7768B-6DB5-44E6-B202-36BA76521F9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801E5-9BDD-474F-9E18-EBE67B5044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3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>
                <a:latin typeface="Garamond"/>
                <a:cs typeface="Garamond"/>
              </a:defRPr>
            </a:lvl1pPr>
          </a:lstStyle>
          <a:p>
            <a:pPr>
              <a:defRPr/>
            </a:pPr>
            <a:fld id="{A7D24AAB-3BC5-4F54-A11A-63372B3E3F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pPr>
              <a:defRPr/>
            </a:pPr>
            <a:fld id="{13AE9CD5-C7EC-4C3E-8108-1374C7094B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_temp_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429000"/>
          </a:xfrm>
        </p:spPr>
        <p:txBody>
          <a:bodyPr/>
          <a:lstStyle>
            <a:lvl1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1pPr>
            <a:lvl2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2pPr>
            <a:lvl3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3pPr>
            <a:lvl4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4pPr>
            <a:lvl5pPr>
              <a:defRPr sz="2100">
                <a:solidFill>
                  <a:srgbClr val="1854A6"/>
                </a:solidFill>
                <a:latin typeface="Garamond"/>
                <a:cs typeface="Garamon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95400" y="6248400"/>
            <a:ext cx="914400" cy="381000"/>
          </a:xfrm>
        </p:spPr>
        <p:txBody>
          <a:bodyPr/>
          <a:lstStyle>
            <a:lvl1pPr algn="l">
              <a:defRPr sz="1200">
                <a:latin typeface="Garamond"/>
                <a:cs typeface="Garamond"/>
              </a:defRPr>
            </a:lvl1pPr>
          </a:lstStyle>
          <a:p>
            <a:pPr>
              <a:defRPr/>
            </a:pPr>
            <a:fld id="{7512303F-1E80-4CD3-96FA-8575A7FF09DA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2590800" cy="381000"/>
          </a:xfrm>
        </p:spPr>
        <p:txBody>
          <a:bodyPr/>
          <a:lstStyle>
            <a:lvl1pPr algn="l">
              <a:defRPr sz="1200">
                <a:latin typeface="Garamond"/>
                <a:cs typeface="Garamond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457200" cy="381000"/>
          </a:xfrm>
        </p:spPr>
        <p:txBody>
          <a:bodyPr/>
          <a:lstStyle>
            <a:lvl1pPr algn="l">
              <a:defRPr sz="1200">
                <a:latin typeface="Garamond" pitchFamily="-112" charset="0"/>
                <a:ea typeface="Garamond" pitchFamily="-112" charset="0"/>
                <a:cs typeface="Garamond" pitchFamily="-112" charset="0"/>
              </a:defRPr>
            </a:lvl1pPr>
          </a:lstStyle>
          <a:p>
            <a:pPr>
              <a:defRPr/>
            </a:pPr>
            <a:fld id="{0850DD00-9035-48B1-B898-D52499B303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5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18D-C728-4F58-809B-8920D8BAA28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1BB33-E9EE-44B2-86E1-87C4CBAFD1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9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6D4C4-A13A-4C58-9D0A-005FD1AD592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DF21-CA3F-44AB-80C5-7EF0265F56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1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41BB-626E-41F2-AEFF-92F3075E086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F4C22-C277-426F-8DE5-2E372B7A03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6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AFF8A-7D1E-4FCD-897B-0E39479ACC0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41BD-0A67-4FDC-A124-788B16B35B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3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D9665-DA64-4510-A53E-8017326DF91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962D-EC62-431D-85DD-F6E61D30B7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1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007E-2751-4EAD-9EF7-7D638DBB6BB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5411-33EB-4510-A6EC-0ECC46098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83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362A7-A064-431C-A0F9-1C9ABA63EC5B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ADCB9-D73A-4F44-9108-89A76721AE7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5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altor.org/logos-and-trademark-rules/trademark-use-on-social-media" TargetMode="External"/><Relationship Id="rId3" Type="http://schemas.openxmlformats.org/officeDocument/2006/relationships/hyperlink" Target="http://www.realtor.org/" TargetMode="External"/><Relationship Id="rId7" Type="http://schemas.openxmlformats.org/officeDocument/2006/relationships/hyperlink" Target="http://www.realtor.org/logos-and-trademark-rules/logo-trademark-fa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altor.org/videos/why-nar-protects-the-realtor-trademark" TargetMode="External"/><Relationship Id="rId5" Type="http://schemas.openxmlformats.org/officeDocument/2006/relationships/hyperlink" Target="http://www.realtor.org/logos-and-trademark-rules/make-our-marks-remarkable" TargetMode="External"/><Relationship Id="rId4" Type="http://schemas.openxmlformats.org/officeDocument/2006/relationships/hyperlink" Target="http://www.realtor.org/membership-marks-manua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tor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echt@realtors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aramond" pitchFamily="18" charset="0"/>
              </a:rPr>
              <a:t>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2390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>
                <a:solidFill>
                  <a:schemeClr val="tx2"/>
                </a:solidFill>
                <a:latin typeface="Garamond" pitchFamily="18" charset="0"/>
              </a:rPr>
              <a:t>Real·tor </a:t>
            </a:r>
            <a:r>
              <a:rPr lang="en-US" altLang="en-US" sz="3600" dirty="0" smtClean="0">
                <a:solidFill>
                  <a:schemeClr val="tx2"/>
                </a:solidFill>
                <a:latin typeface="Garamond" pitchFamily="18" charset="0"/>
              </a:rPr>
              <a:t>(re'al-tôr')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	a registered  collective membership mark which may be used by real estate professionals who are members of the NATIONAL ASSOCIATION of REALTORS</a:t>
            </a:r>
            <a:r>
              <a:rPr lang="en-US" alt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®</a:t>
            </a: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 and subscribe to its Code of Ethics.</a:t>
            </a:r>
          </a:p>
        </p:txBody>
      </p:sp>
    </p:spTree>
    <p:extLst>
      <p:ext uri="{BB962C8B-B14F-4D97-AF65-F5344CB8AC3E}">
        <p14:creationId xmlns:p14="http://schemas.microsoft.com/office/powerpoint/2010/main" val="26023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10207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aramond" pitchFamily="18" charset="0"/>
              </a:rPr>
              <a:t>Proper Use by Members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010400" cy="4114800"/>
          </a:xfrm>
        </p:spPr>
        <p:txBody>
          <a:bodyPr/>
          <a:lstStyle/>
          <a:p>
            <a:pPr eaLnBrk="1" hangingPunct="1"/>
            <a:endParaRPr lang="en-US" altLang="en-US" sz="2400" dirty="0" smtClean="0">
              <a:latin typeface="Garamond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In connection with their name</a:t>
            </a:r>
          </a:p>
          <a:p>
            <a:pPr lvl="2" eaLnBrk="1" hangingPunct="1">
              <a:buSzPct val="62000"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Sarah Smith, REALTOR</a:t>
            </a:r>
            <a:r>
              <a:rPr lang="en-US" alt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®</a:t>
            </a: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pPr lvl="2" eaLnBrk="1" hangingPunct="1">
              <a:buSzPct val="62000"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John Doe, REALTOR®</a:t>
            </a:r>
          </a:p>
          <a:p>
            <a:pPr algn="ctr" eaLnBrk="1" hangingPunct="1">
              <a:buFontTx/>
              <a:buNone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In connection with the full legal name of their real estate business</a:t>
            </a:r>
          </a:p>
          <a:p>
            <a:pPr lvl="2" eaLnBrk="1" hangingPunct="1">
              <a:buSzPct val="62000"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Smith Realty, REALTORS</a:t>
            </a:r>
            <a:r>
              <a:rPr lang="en-US" alt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®</a:t>
            </a: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  </a:t>
            </a:r>
          </a:p>
          <a:p>
            <a:pPr lvl="2" eaLnBrk="1" hangingPunct="1">
              <a:buSzPct val="62000"/>
              <a:buFont typeface="Courier New" panose="02070309020205020404" pitchFamily="49" charset="0"/>
              <a:buChar char="o"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Sunshine, Inc., REALTORS</a:t>
            </a:r>
            <a:r>
              <a:rPr lang="en-US" altLang="en-US" sz="2400" baseline="30000" dirty="0" smtClean="0">
                <a:solidFill>
                  <a:schemeClr val="tx2"/>
                </a:solidFill>
                <a:latin typeface="Garamond" pitchFamily="18" charset="0"/>
              </a:rPr>
              <a:t>® </a:t>
            </a:r>
          </a:p>
        </p:txBody>
      </p:sp>
    </p:spTree>
    <p:extLst>
      <p:ext uri="{BB962C8B-B14F-4D97-AF65-F5344CB8AC3E}">
        <p14:creationId xmlns:p14="http://schemas.microsoft.com/office/powerpoint/2010/main" val="40862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aramond" pitchFamily="18" charset="0"/>
              </a:rPr>
              <a:t>Examples of Proper Use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4191000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www.tsmithrealtor.com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www.smithrealtyrealtors.com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jdoerealtor@gmail.com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0" indent="0" eaLnBrk="1" hangingPunct="1">
              <a:buNone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76800" y="19050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400" kern="0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 err="1" smtClean="0">
                <a:solidFill>
                  <a:schemeClr val="tx2"/>
                </a:solidFill>
                <a:latin typeface="Garamond"/>
                <a:cs typeface="Garamond"/>
              </a:rPr>
              <a:t>r</a:t>
            </a:r>
            <a:r>
              <a:rPr lang="en-US" sz="2400" kern="0" dirty="0" err="1" smtClean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ealtorjanechicago</a:t>
            </a: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 err="1">
                <a:solidFill>
                  <a:schemeClr val="tx2"/>
                </a:solidFill>
                <a:latin typeface="Garamond"/>
                <a:cs typeface="Garamond"/>
              </a:rPr>
              <a:t>j</a:t>
            </a:r>
            <a:r>
              <a:rPr lang="en-US" sz="2400" kern="0" dirty="0" err="1" smtClean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anesmithrealtor</a:t>
            </a: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realtor_jane_number1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endParaRPr lang="en-US" sz="2400" kern="0" dirty="0">
              <a:solidFill>
                <a:srgbClr val="1854A6"/>
              </a:solidFill>
              <a:latin typeface="Garamond"/>
              <a:ea typeface="+mn-ea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063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aramond" pitchFamily="18" charset="0"/>
              </a:rPr>
              <a:t>Examples of Improper Use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899138"/>
            <a:ext cx="4191000" cy="4495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floridarealtorsmith@gmail.com</a:t>
            </a:r>
          </a:p>
          <a:p>
            <a:pPr eaLnBrk="1" hangingPunct="1">
              <a:buFontTx/>
              <a:buNone/>
            </a:pPr>
            <a:endParaRPr lang="en-US" altLang="en-US" sz="2400" dirty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www.bestrealtor.com</a:t>
            </a:r>
          </a:p>
          <a:p>
            <a:pPr eaLnBrk="1" hangingPunct="1">
              <a:buFont typeface="Courier New" pitchFamily="49" charset="0"/>
              <a:buChar char="o"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Garamond" pitchFamily="18" charset="0"/>
              </a:rPr>
              <a:t>www.commercialrealtors.com</a:t>
            </a:r>
          </a:p>
          <a:p>
            <a:pPr eaLnBrk="1" hangingPunct="1">
              <a:buFontTx/>
              <a:buNone/>
            </a:pPr>
            <a:endParaRPr lang="en-US" altLang="en-US" sz="2400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181600" y="1905000"/>
            <a:ext cx="373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400" kern="0" dirty="0" smtClean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 err="1" smtClean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REALTOR_mom</a:t>
            </a: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JaneChicagoRealtor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solidFill>
                <a:schemeClr val="tx2"/>
              </a:solidFill>
              <a:latin typeface="Garamond"/>
              <a:ea typeface="+mn-ea"/>
              <a:cs typeface="Garamond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2"/>
                </a:solidFill>
                <a:latin typeface="Garamond"/>
                <a:ea typeface="+mn-ea"/>
                <a:cs typeface="Garamond"/>
              </a:rPr>
              <a:t>Number1realtor</a:t>
            </a:r>
          </a:p>
        </p:txBody>
      </p:sp>
    </p:spTree>
    <p:extLst>
      <p:ext uri="{BB962C8B-B14F-4D97-AF65-F5344CB8AC3E}">
        <p14:creationId xmlns:p14="http://schemas.microsoft.com/office/powerpoint/2010/main" val="13241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.REALTOR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2"/>
                </a:solidFill>
              </a:rPr>
              <a:t>janesmith.REALTOR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2"/>
                </a:solidFill>
              </a:rPr>
              <a:t>jsmith.REALTOR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2"/>
                </a:solidFill>
              </a:rPr>
              <a:t>chicagojane.REALTOR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2"/>
                </a:solidFill>
              </a:rPr>
              <a:t>sunnysiderealty.REALTOR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Improper .REALTOR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js.REALTOR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janesmiththebest.REALTOR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2"/>
                </a:solidFill>
              </a:rPr>
              <a:t>janesmithrealtor.REALTOR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2"/>
                </a:solidFill>
              </a:rPr>
              <a:t>s</a:t>
            </a:r>
            <a:r>
              <a:rPr lang="en-US" sz="2800" dirty="0" err="1" smtClean="0">
                <a:solidFill>
                  <a:schemeClr val="tx2"/>
                </a:solidFill>
              </a:rPr>
              <a:t>unnyside.REALTOR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Trademark Resources Available through </a:t>
            </a:r>
            <a:r>
              <a:rPr lang="en-US" sz="3500" dirty="0" smtClean="0">
                <a:hlinkClick r:id="rId3"/>
              </a:rPr>
              <a:t>www.REALTOR.org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Membership </a:t>
            </a:r>
            <a:r>
              <a:rPr lang="en-US" sz="1600" dirty="0">
                <a:solidFill>
                  <a:schemeClr val="tx1"/>
                </a:solidFill>
              </a:rPr>
              <a:t>Marks </a:t>
            </a:r>
            <a:r>
              <a:rPr lang="en-US" sz="1600" dirty="0" smtClean="0">
                <a:solidFill>
                  <a:schemeClr val="tx1"/>
                </a:solidFill>
              </a:rPr>
              <a:t>Manual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www.realtor.org/membership-marks-manual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“Make Our </a:t>
            </a:r>
            <a:r>
              <a:rPr lang="en-US" sz="1600" dirty="0">
                <a:solidFill>
                  <a:schemeClr val="tx1"/>
                </a:solidFill>
              </a:rPr>
              <a:t>Marks Remarkable” Video: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www.realtor.org/logos-and-trademark-rules/make-our-marks-remarkable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“Why NAR Protects the REALTOR® Trademark” Video: </a:t>
            </a:r>
            <a:r>
              <a:rPr lang="en-US" sz="1600" dirty="0" smtClean="0">
                <a:solidFill>
                  <a:schemeClr val="tx1"/>
                </a:solidFill>
                <a:hlinkClick r:id="rId6"/>
              </a:rPr>
              <a:t>http</a:t>
            </a:r>
            <a:r>
              <a:rPr lang="en-US" sz="1600" dirty="0">
                <a:solidFill>
                  <a:schemeClr val="tx1"/>
                </a:solidFill>
                <a:hlinkClick r:id="rId6"/>
              </a:rPr>
              <a:t>://</a:t>
            </a:r>
            <a:r>
              <a:rPr lang="en-US" sz="1600" dirty="0" smtClean="0">
                <a:solidFill>
                  <a:schemeClr val="tx1"/>
                </a:solidFill>
                <a:hlinkClick r:id="rId6"/>
              </a:rPr>
              <a:t>www.realtor.org/videos/why-nar-protects-the-realtor-trademark</a:t>
            </a:r>
            <a:r>
              <a:rPr lang="en-US" sz="1600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Trademark Frequently </a:t>
            </a:r>
            <a:r>
              <a:rPr lang="en-US" sz="1600" dirty="0">
                <a:solidFill>
                  <a:schemeClr val="tx1"/>
                </a:solidFill>
              </a:rPr>
              <a:t>Asked Questions:  </a:t>
            </a:r>
            <a:r>
              <a:rPr lang="en-US" sz="1600" dirty="0">
                <a:solidFill>
                  <a:schemeClr val="tx1"/>
                </a:solidFill>
                <a:hlinkClick r:id="rId7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7"/>
              </a:rPr>
              <a:t>www.realtor.org/logos-and-trademark-rules/logo-trademark-faq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Trademark Use on </a:t>
            </a:r>
            <a:r>
              <a:rPr lang="en-US" sz="1600" dirty="0">
                <a:solidFill>
                  <a:schemeClr val="tx1"/>
                </a:solidFill>
              </a:rPr>
              <a:t>Social Media: </a:t>
            </a:r>
            <a:r>
              <a:rPr lang="en-US" sz="1600" dirty="0">
                <a:solidFill>
                  <a:schemeClr val="tx1"/>
                </a:solidFill>
                <a:hlinkClick r:id="rId8"/>
              </a:rPr>
              <a:t>http://</a:t>
            </a:r>
            <a:r>
              <a:rPr lang="en-US" sz="1600" dirty="0" smtClean="0">
                <a:solidFill>
                  <a:schemeClr val="tx1"/>
                </a:solidFill>
                <a:hlinkClick r:id="rId8"/>
              </a:rPr>
              <a:t>www.realtor.org/logos-and-trademark-rules/trademark-use-on-social-media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All of the slides from today’s presentation are available via the link below and on the Law &amp; Policy page of </a:t>
            </a:r>
            <a:r>
              <a:rPr lang="en-US" sz="5400" dirty="0" smtClean="0">
                <a:solidFill>
                  <a:schemeClr val="tx1"/>
                </a:solidFill>
                <a:hlinkClick r:id="rId2"/>
              </a:rPr>
              <a:t>www.realtor.org</a:t>
            </a:r>
            <a:r>
              <a:rPr lang="en-US" sz="5400" dirty="0" smtClean="0">
                <a:solidFill>
                  <a:schemeClr val="tx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11232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chemeClr val="tx2"/>
                </a:solidFill>
              </a:rPr>
              <a:t>Chloe Hecht</a:t>
            </a:r>
          </a:p>
          <a:p>
            <a:pPr marL="0" indent="0" algn="ctr">
              <a:buNone/>
            </a:pPr>
            <a:r>
              <a:rPr lang="en-US" sz="3500" b="1" smtClean="0">
                <a:solidFill>
                  <a:schemeClr val="tx2"/>
                </a:solidFill>
                <a:hlinkClick r:id="rId3"/>
              </a:rPr>
              <a:t>checht@realtors.org</a:t>
            </a:r>
            <a:r>
              <a:rPr lang="en-US" sz="3500" b="1" smtClean="0">
                <a:solidFill>
                  <a:schemeClr val="tx2"/>
                </a:solidFill>
              </a:rPr>
              <a:t> </a:t>
            </a:r>
            <a:endParaRPr lang="en-US" sz="35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2011</TotalTime>
  <Words>313</Words>
  <Application>Microsoft Office PowerPoint</Application>
  <PresentationFormat>On-screen Show (4:3)</PresentationFormat>
  <Paragraphs>87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Definition</vt:lpstr>
      <vt:lpstr>Proper Use by Members</vt:lpstr>
      <vt:lpstr>Examples of Proper Use</vt:lpstr>
      <vt:lpstr>Examples of Improper Use</vt:lpstr>
      <vt:lpstr>Proper .REALTOR Domains</vt:lpstr>
      <vt:lpstr>Improper .REALTOR Domains</vt:lpstr>
      <vt:lpstr>Trademark Resources Available through www.REALTOR.org </vt:lpstr>
      <vt:lpstr> </vt:lpstr>
      <vt:lpstr>THANK YOU</vt:lpstr>
    </vt:vector>
  </TitlesOfParts>
  <Company>National Association of Realtors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Hecht</dc:creator>
  <cp:lastModifiedBy>Meghan Brozanic</cp:lastModifiedBy>
  <cp:revision>94</cp:revision>
  <cp:lastPrinted>2014-11-17T20:51:53Z</cp:lastPrinted>
  <dcterms:created xsi:type="dcterms:W3CDTF">2014-09-15T20:39:37Z</dcterms:created>
  <dcterms:modified xsi:type="dcterms:W3CDTF">2014-12-12T14:46:54Z</dcterms:modified>
</cp:coreProperties>
</file>