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79" r:id="rId2"/>
    <p:sldId id="264" r:id="rId3"/>
    <p:sldId id="270" r:id="rId4"/>
    <p:sldId id="271" r:id="rId5"/>
    <p:sldId id="285" r:id="rId6"/>
    <p:sldId id="299" r:id="rId7"/>
    <p:sldId id="302" r:id="rId8"/>
    <p:sldId id="301" r:id="rId9"/>
    <p:sldId id="29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74082" autoAdjust="0"/>
  </p:normalViewPr>
  <p:slideViewPr>
    <p:cSldViewPr>
      <p:cViewPr varScale="1">
        <p:scale>
          <a:sx n="83" d="100"/>
          <a:sy n="83" d="100"/>
        </p:scale>
        <p:origin x="-178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33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766" tIns="46383" rIns="92766" bIns="4638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2766" tIns="46383" rIns="92766" bIns="46383" rtlCol="0"/>
          <a:lstStyle>
            <a:lvl1pPr algn="r">
              <a:defRPr sz="1200"/>
            </a:lvl1pPr>
          </a:lstStyle>
          <a:p>
            <a:fld id="{A9E9FD29-0AB6-4601-B3FF-1C04B1CDC5C7}" type="datetimeFigureOut">
              <a:rPr lang="en-US" smtClean="0"/>
              <a:t>12/12/2014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66" tIns="46383" rIns="92766" bIns="4638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3"/>
            <a:ext cx="5608320" cy="4183380"/>
          </a:xfrm>
          <a:prstGeom prst="rect">
            <a:avLst/>
          </a:prstGeom>
        </p:spPr>
        <p:txBody>
          <a:bodyPr vert="horz" lIns="92766" tIns="46383" rIns="92766" bIns="463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2766" tIns="46383" rIns="92766" bIns="4638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2766" tIns="46383" rIns="92766" bIns="46383" rtlCol="0" anchor="b"/>
          <a:lstStyle>
            <a:lvl1pPr algn="r">
              <a:defRPr sz="1200"/>
            </a:lvl1pPr>
          </a:lstStyle>
          <a:p>
            <a:fld id="{937C164C-E7AA-482A-91B8-7F84BD29D47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658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917D2E-0803-40F6-9608-DE145F12776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9558F8-B9FA-495B-B38F-88560BB010D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0C00D6-2137-4DA5-ADCD-627EEB29C0B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6D6729-4B9A-4E29-AA1D-F55F9AEB5E0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are some examples of improper .REALTOR domains</a:t>
            </a:r>
            <a:r>
              <a:rPr lang="en-US" baseline="0" dirty="0" smtClean="0"/>
              <a:t>, which violate various rules.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Js.REALTOR</a:t>
            </a:r>
            <a:r>
              <a:rPr lang="en-US" baseline="0" dirty="0" smtClean="0"/>
              <a:t> is improper because it consists solely of initials – instead it should incorporate a full first or last name.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“</a:t>
            </a:r>
            <a:r>
              <a:rPr lang="en-US" baseline="0" dirty="0" err="1" smtClean="0"/>
              <a:t>janesmiththebest.REALTOR</a:t>
            </a:r>
            <a:r>
              <a:rPr lang="en-US" baseline="0" dirty="0" smtClean="0"/>
              <a:t>” and “</a:t>
            </a:r>
            <a:r>
              <a:rPr lang="en-US" baseline="0" dirty="0" err="1" smtClean="0"/>
              <a:t>smithteam.REALTOR</a:t>
            </a:r>
            <a:r>
              <a:rPr lang="en-US" baseline="0" dirty="0" smtClean="0"/>
              <a:t>” feature generic/descriptive wording adjacent to the .REALTOR TLD.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Finally “</a:t>
            </a:r>
            <a:r>
              <a:rPr lang="en-US" baseline="0" dirty="0" err="1" smtClean="0"/>
              <a:t>janesmithrealtor.REALTOR</a:t>
            </a:r>
            <a:r>
              <a:rPr lang="en-US" baseline="0" dirty="0" smtClean="0"/>
              <a:t>” incorporates the REALTOR® mark in the domain.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C164C-E7AA-482A-91B8-7F84BD29D47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651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are some examples of improper .REALTOR domains</a:t>
            </a:r>
            <a:r>
              <a:rPr lang="en-US" baseline="0" dirty="0" smtClean="0"/>
              <a:t>, which violate various rules. 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Js.REALTOR</a:t>
            </a:r>
            <a:r>
              <a:rPr lang="en-US" baseline="0" dirty="0" smtClean="0"/>
              <a:t> is improper because it consists solely of initials – instead it should incorporate a full first or last name.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“</a:t>
            </a:r>
            <a:r>
              <a:rPr lang="en-US" baseline="0" dirty="0" err="1" smtClean="0"/>
              <a:t>janesmiththebest.REALTOR</a:t>
            </a:r>
            <a:r>
              <a:rPr lang="en-US" baseline="0" dirty="0" smtClean="0"/>
              <a:t>” and “</a:t>
            </a:r>
            <a:r>
              <a:rPr lang="en-US" baseline="0" dirty="0" err="1" smtClean="0"/>
              <a:t>smithteam.REALTOR</a:t>
            </a:r>
            <a:r>
              <a:rPr lang="en-US" baseline="0" dirty="0" smtClean="0"/>
              <a:t>” feature generic/descriptive wording adjacent to the .REALTOR TLD.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Finally “</a:t>
            </a:r>
            <a:r>
              <a:rPr lang="en-US" baseline="0" dirty="0" err="1" smtClean="0"/>
              <a:t>janesmithrealtor.REALTOR</a:t>
            </a:r>
            <a:r>
              <a:rPr lang="en-US" baseline="0" dirty="0" smtClean="0"/>
              <a:t>” incorporates the REALTOR® mark in the domain.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C164C-E7AA-482A-91B8-7F84BD29D47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651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C164C-E7AA-482A-91B8-7F84BD29D47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96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this concludes my presentation.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C164C-E7AA-482A-91B8-7F84BD29D47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707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PT_temp_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3"/>
            <a:ext cx="7772400" cy="1470025"/>
          </a:xfrm>
        </p:spPr>
        <p:txBody>
          <a:bodyPr/>
          <a:lstStyle>
            <a:lvl1pPr>
              <a:defRPr b="1">
                <a:latin typeface="Garamond"/>
                <a:cs typeface="Garamond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100" baseline="0">
                <a:solidFill>
                  <a:srgbClr val="1854A6"/>
                </a:solidFill>
                <a:latin typeface="Garamond"/>
                <a:cs typeface="Garamond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257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0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96F18-A69A-442A-A2C3-CBDB4795226A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12/12/2014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31424-F6AF-4D31-9F81-9309E20A93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209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3269A-0654-40A7-80C3-3AC318ADEC99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12/12/2014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26B93-2C7C-43A3-9EC8-3AB3B0C2A2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7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2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2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7768B-6DB5-44E6-B202-36BA76521F90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12/12/2014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801E5-9BDD-474F-9E18-EBE67B5044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139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PT_temp_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="1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429000"/>
          </a:xfrm>
        </p:spPr>
        <p:txBody>
          <a:bodyPr/>
          <a:lstStyle>
            <a:lvl1pPr>
              <a:defRPr sz="2100">
                <a:solidFill>
                  <a:srgbClr val="1854A6"/>
                </a:solidFill>
                <a:latin typeface="Garamond"/>
                <a:cs typeface="Garamond"/>
              </a:defRPr>
            </a:lvl1pPr>
            <a:lvl2pPr>
              <a:defRPr sz="2100">
                <a:solidFill>
                  <a:srgbClr val="1854A6"/>
                </a:solidFill>
                <a:latin typeface="Garamond"/>
                <a:cs typeface="Garamond"/>
              </a:defRPr>
            </a:lvl2pPr>
            <a:lvl3pPr>
              <a:defRPr sz="2100">
                <a:solidFill>
                  <a:srgbClr val="1854A6"/>
                </a:solidFill>
                <a:latin typeface="Garamond"/>
                <a:cs typeface="Garamond"/>
              </a:defRPr>
            </a:lvl3pPr>
            <a:lvl4pPr>
              <a:defRPr sz="2100">
                <a:solidFill>
                  <a:srgbClr val="1854A6"/>
                </a:solidFill>
                <a:latin typeface="Garamond"/>
                <a:cs typeface="Garamond"/>
              </a:defRPr>
            </a:lvl4pPr>
            <a:lvl5pPr>
              <a:defRPr sz="2100">
                <a:solidFill>
                  <a:srgbClr val="1854A6"/>
                </a:solidFill>
                <a:latin typeface="Garamond"/>
                <a:cs typeface="Garamond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95400" y="6248400"/>
            <a:ext cx="914400" cy="381000"/>
          </a:xfrm>
        </p:spPr>
        <p:txBody>
          <a:bodyPr/>
          <a:lstStyle>
            <a:lvl1pPr algn="l">
              <a:defRPr sz="1200">
                <a:latin typeface="Garamond"/>
                <a:cs typeface="Garamond"/>
              </a:defRPr>
            </a:lvl1pPr>
          </a:lstStyle>
          <a:p>
            <a:pPr>
              <a:defRPr/>
            </a:pPr>
            <a:fld id="{A7D24AAB-3BC5-4F54-A11A-63372B3E3F6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12/12/2014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2590800" cy="381000"/>
          </a:xfrm>
        </p:spPr>
        <p:txBody>
          <a:bodyPr/>
          <a:lstStyle>
            <a:lvl1pPr algn="l">
              <a:defRPr sz="1200">
                <a:latin typeface="Garamond"/>
                <a:cs typeface="Garamond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" y="6248400"/>
            <a:ext cx="457200" cy="381000"/>
          </a:xfrm>
        </p:spPr>
        <p:txBody>
          <a:bodyPr/>
          <a:lstStyle>
            <a:lvl1pPr algn="l">
              <a:defRPr sz="1200">
                <a:latin typeface="Garamond" pitchFamily="-112" charset="0"/>
                <a:ea typeface="Garamond" pitchFamily="-112" charset="0"/>
                <a:cs typeface="Garamond" pitchFamily="-112" charset="0"/>
              </a:defRPr>
            </a:lvl1pPr>
          </a:lstStyle>
          <a:p>
            <a:pPr>
              <a:defRPr/>
            </a:pPr>
            <a:fld id="{13AE9CD5-C7EC-4C3E-8108-1374C7094B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931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PT_temp_r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429000"/>
          </a:xfrm>
        </p:spPr>
        <p:txBody>
          <a:bodyPr/>
          <a:lstStyle>
            <a:lvl1pPr>
              <a:defRPr sz="2100">
                <a:solidFill>
                  <a:srgbClr val="1854A6"/>
                </a:solidFill>
                <a:latin typeface="Garamond"/>
                <a:cs typeface="Garamond"/>
              </a:defRPr>
            </a:lvl1pPr>
            <a:lvl2pPr>
              <a:defRPr sz="2100">
                <a:solidFill>
                  <a:srgbClr val="1854A6"/>
                </a:solidFill>
                <a:latin typeface="Garamond"/>
                <a:cs typeface="Garamond"/>
              </a:defRPr>
            </a:lvl2pPr>
            <a:lvl3pPr>
              <a:defRPr sz="2100">
                <a:solidFill>
                  <a:srgbClr val="1854A6"/>
                </a:solidFill>
                <a:latin typeface="Garamond"/>
                <a:cs typeface="Garamond"/>
              </a:defRPr>
            </a:lvl3pPr>
            <a:lvl4pPr>
              <a:defRPr sz="2100">
                <a:solidFill>
                  <a:srgbClr val="1854A6"/>
                </a:solidFill>
                <a:latin typeface="Garamond"/>
                <a:cs typeface="Garamond"/>
              </a:defRPr>
            </a:lvl4pPr>
            <a:lvl5pPr>
              <a:defRPr sz="2100">
                <a:solidFill>
                  <a:srgbClr val="1854A6"/>
                </a:solidFill>
                <a:latin typeface="Garamond"/>
                <a:cs typeface="Garamond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95400" y="6248400"/>
            <a:ext cx="914400" cy="381000"/>
          </a:xfrm>
        </p:spPr>
        <p:txBody>
          <a:bodyPr/>
          <a:lstStyle>
            <a:lvl1pPr algn="l">
              <a:defRPr sz="1200">
                <a:latin typeface="Garamond"/>
                <a:cs typeface="Garamond"/>
              </a:defRPr>
            </a:lvl1pPr>
          </a:lstStyle>
          <a:p>
            <a:pPr>
              <a:defRPr/>
            </a:pPr>
            <a:fld id="{7512303F-1E80-4CD3-96FA-8575A7FF09DA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12/12/2014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2590800" cy="381000"/>
          </a:xfrm>
        </p:spPr>
        <p:txBody>
          <a:bodyPr/>
          <a:lstStyle>
            <a:lvl1pPr algn="l">
              <a:defRPr sz="1200">
                <a:latin typeface="Garamond"/>
                <a:cs typeface="Garamond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" y="6248400"/>
            <a:ext cx="457200" cy="381000"/>
          </a:xfrm>
        </p:spPr>
        <p:txBody>
          <a:bodyPr/>
          <a:lstStyle>
            <a:lvl1pPr algn="l">
              <a:defRPr sz="1200">
                <a:latin typeface="Garamond" pitchFamily="-112" charset="0"/>
                <a:ea typeface="Garamond" pitchFamily="-112" charset="0"/>
                <a:cs typeface="Garamond" pitchFamily="-112" charset="0"/>
              </a:defRPr>
            </a:lvl1pPr>
          </a:lstStyle>
          <a:p>
            <a:pPr>
              <a:defRPr/>
            </a:pPr>
            <a:fld id="{0850DD00-9035-48B1-B898-D52499B303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351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B018D-C728-4F58-809B-8920D8BAA280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12/12/2014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1BB33-E9EE-44B2-86E1-87C4CBAFD1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599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6D4C4-A13A-4C58-9D0A-005FD1AD592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12/12/2014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2DF21-CA3F-44AB-80C5-7EF0265F561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81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4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4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341BB-626E-41F2-AEFF-92F3075E086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12/12/2014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F4C22-C277-426F-8DE5-2E372B7A03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262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AFF8A-7D1E-4FCD-897B-0E39479ACC0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12/12/2014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641BD-0A67-4FDC-A124-788B16B35B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432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D9665-DA64-4510-A53E-8017326DF91C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12/12/2014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4962D-EC62-431D-85DD-F6E61D30B7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517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4" y="273054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B007E-2751-4EAD-9EF7-7D638DBB6BB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12/12/2014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85411-33EB-4510-A6EC-0ECC460986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83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B362A7-A064-431C-A0F9-1C9ABA63EC5B}" type="datetimeFigureOut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12/12/2014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8" charset="0"/>
                <a:ea typeface="ＭＳ Ｐゴシック" pitchFamily="-108" charset="-128"/>
                <a:cs typeface="ＭＳ Ｐゴシック" pitchFamily="-108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8ADCB9-D73A-4F44-9108-89A76721AE7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959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ealtor.org/logos-and-trademark-rules/trademark-use-on-social-media" TargetMode="External"/><Relationship Id="rId3" Type="http://schemas.openxmlformats.org/officeDocument/2006/relationships/hyperlink" Target="http://www.realtor.org/" TargetMode="External"/><Relationship Id="rId7" Type="http://schemas.openxmlformats.org/officeDocument/2006/relationships/hyperlink" Target="http://www.realtor.org/logos-and-trademark-rules/logo-trademark-faq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altor.org/videos/why-nar-protects-the-realtor-trademark" TargetMode="External"/><Relationship Id="rId5" Type="http://schemas.openxmlformats.org/officeDocument/2006/relationships/hyperlink" Target="http://www.realtor.org/logos-and-trademark-rules/make-our-marks-remarkable" TargetMode="External"/><Relationship Id="rId4" Type="http://schemas.openxmlformats.org/officeDocument/2006/relationships/hyperlink" Target="http://www.realtor.org/membership-marks-manua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altor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checht@realtors.or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Garamond" pitchFamily="18" charset="0"/>
              </a:rPr>
              <a:t>Definition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066800" y="1981200"/>
            <a:ext cx="7239000" cy="3429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b="1" dirty="0" smtClean="0">
                <a:solidFill>
                  <a:schemeClr val="tx2"/>
                </a:solidFill>
                <a:latin typeface="Garamond" pitchFamily="18" charset="0"/>
              </a:rPr>
              <a:t>Real·tor </a:t>
            </a:r>
            <a:r>
              <a:rPr lang="en-US" altLang="en-US" sz="3600" dirty="0" smtClean="0">
                <a:solidFill>
                  <a:schemeClr val="tx2"/>
                </a:solidFill>
                <a:latin typeface="Garamond" pitchFamily="18" charset="0"/>
              </a:rPr>
              <a:t>(re'al-tôr') </a:t>
            </a:r>
          </a:p>
          <a:p>
            <a:pPr eaLnBrk="1" hangingPunct="1">
              <a:buFontTx/>
              <a:buNone/>
            </a:pPr>
            <a:r>
              <a:rPr lang="en-US" altLang="en-US" sz="2400" dirty="0" smtClean="0">
                <a:solidFill>
                  <a:schemeClr val="tx2"/>
                </a:solidFill>
                <a:latin typeface="Garamond" pitchFamily="18" charset="0"/>
              </a:rPr>
              <a:t>	a registered  collective membership mark which may be used by real estate professionals who are members of the NATIONAL ASSOCIATION of REALTORS</a:t>
            </a:r>
            <a:r>
              <a:rPr lang="en-US" altLang="en-US" sz="2400" baseline="30000" dirty="0" smtClean="0">
                <a:solidFill>
                  <a:schemeClr val="tx2"/>
                </a:solidFill>
                <a:latin typeface="Garamond" pitchFamily="18" charset="0"/>
              </a:rPr>
              <a:t>®</a:t>
            </a:r>
            <a:r>
              <a:rPr lang="en-US" altLang="en-US" sz="2400" dirty="0" smtClean="0">
                <a:solidFill>
                  <a:schemeClr val="tx2"/>
                </a:solidFill>
                <a:latin typeface="Garamond" pitchFamily="18" charset="0"/>
              </a:rPr>
              <a:t> and subscribe to its Code of Ethics.</a:t>
            </a:r>
          </a:p>
        </p:txBody>
      </p:sp>
    </p:spTree>
    <p:extLst>
      <p:ext uri="{BB962C8B-B14F-4D97-AF65-F5344CB8AC3E}">
        <p14:creationId xmlns:p14="http://schemas.microsoft.com/office/powerpoint/2010/main" val="260231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467600" cy="1020763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Garamond" pitchFamily="18" charset="0"/>
              </a:rPr>
              <a:t>Proper Use by Members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010400" cy="4114800"/>
          </a:xfrm>
        </p:spPr>
        <p:txBody>
          <a:bodyPr/>
          <a:lstStyle/>
          <a:p>
            <a:pPr eaLnBrk="1" hangingPunct="1"/>
            <a:endParaRPr lang="en-US" altLang="en-US" sz="2400" dirty="0" smtClean="0">
              <a:latin typeface="Garamond" pitchFamily="18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chemeClr val="tx2"/>
                </a:solidFill>
                <a:latin typeface="Garamond" pitchFamily="18" charset="0"/>
              </a:rPr>
              <a:t>In connection with their name</a:t>
            </a:r>
          </a:p>
          <a:p>
            <a:pPr lvl="2" eaLnBrk="1" hangingPunct="1">
              <a:buSzPct val="62000"/>
              <a:buFont typeface="Courier New" panose="02070309020205020404" pitchFamily="49" charset="0"/>
              <a:buChar char="o"/>
            </a:pPr>
            <a:r>
              <a:rPr lang="en-US" altLang="en-US" sz="2400" dirty="0" smtClean="0">
                <a:solidFill>
                  <a:schemeClr val="tx2"/>
                </a:solidFill>
                <a:latin typeface="Garamond" pitchFamily="18" charset="0"/>
              </a:rPr>
              <a:t>Sarah Smith, REALTOR</a:t>
            </a:r>
            <a:r>
              <a:rPr lang="en-US" altLang="en-US" sz="2400" baseline="30000" dirty="0" smtClean="0">
                <a:solidFill>
                  <a:schemeClr val="tx2"/>
                </a:solidFill>
                <a:latin typeface="Garamond" pitchFamily="18" charset="0"/>
              </a:rPr>
              <a:t>®</a:t>
            </a:r>
            <a:r>
              <a:rPr lang="en-US" altLang="en-US" sz="2400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</a:p>
          <a:p>
            <a:pPr lvl="2" eaLnBrk="1" hangingPunct="1">
              <a:buSzPct val="62000"/>
              <a:buFont typeface="Courier New" panose="02070309020205020404" pitchFamily="49" charset="0"/>
              <a:buChar char="o"/>
            </a:pPr>
            <a:r>
              <a:rPr lang="en-US" altLang="en-US" sz="2400" dirty="0" smtClean="0">
                <a:solidFill>
                  <a:schemeClr val="tx2"/>
                </a:solidFill>
                <a:latin typeface="Garamond" pitchFamily="18" charset="0"/>
              </a:rPr>
              <a:t>John Doe, REALTOR®</a:t>
            </a:r>
          </a:p>
          <a:p>
            <a:pPr algn="ctr" eaLnBrk="1" hangingPunct="1">
              <a:buFontTx/>
              <a:buNone/>
            </a:pPr>
            <a:endParaRPr lang="en-US" altLang="en-US" sz="24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chemeClr val="tx2"/>
                </a:solidFill>
                <a:latin typeface="Garamond" pitchFamily="18" charset="0"/>
              </a:rPr>
              <a:t>In connection with the full legal name of their real estate business</a:t>
            </a:r>
          </a:p>
          <a:p>
            <a:pPr lvl="2" eaLnBrk="1" hangingPunct="1">
              <a:buSzPct val="62000"/>
              <a:buFont typeface="Courier New" panose="02070309020205020404" pitchFamily="49" charset="0"/>
              <a:buChar char="o"/>
            </a:pPr>
            <a:r>
              <a:rPr lang="en-US" altLang="en-US" sz="2400" dirty="0" smtClean="0">
                <a:solidFill>
                  <a:schemeClr val="tx2"/>
                </a:solidFill>
                <a:latin typeface="Garamond" pitchFamily="18" charset="0"/>
              </a:rPr>
              <a:t>Smith Realty, REALTORS</a:t>
            </a:r>
            <a:r>
              <a:rPr lang="en-US" altLang="en-US" sz="2400" baseline="30000" dirty="0" smtClean="0">
                <a:solidFill>
                  <a:schemeClr val="tx2"/>
                </a:solidFill>
                <a:latin typeface="Garamond" pitchFamily="18" charset="0"/>
              </a:rPr>
              <a:t>®</a:t>
            </a:r>
            <a:r>
              <a:rPr lang="en-US" altLang="en-US" sz="2400" dirty="0" smtClean="0">
                <a:solidFill>
                  <a:schemeClr val="tx2"/>
                </a:solidFill>
                <a:latin typeface="Garamond" pitchFamily="18" charset="0"/>
              </a:rPr>
              <a:t>  </a:t>
            </a:r>
          </a:p>
          <a:p>
            <a:pPr lvl="2" eaLnBrk="1" hangingPunct="1">
              <a:buSzPct val="62000"/>
              <a:buFont typeface="Courier New" panose="02070309020205020404" pitchFamily="49" charset="0"/>
              <a:buChar char="o"/>
            </a:pPr>
            <a:r>
              <a:rPr lang="en-US" altLang="en-US" sz="2400" dirty="0" smtClean="0">
                <a:solidFill>
                  <a:schemeClr val="tx2"/>
                </a:solidFill>
                <a:latin typeface="Garamond" pitchFamily="18" charset="0"/>
              </a:rPr>
              <a:t>Sunshine, Inc., REALTORS</a:t>
            </a:r>
            <a:r>
              <a:rPr lang="en-US" altLang="en-US" sz="2400" baseline="30000" dirty="0" smtClean="0">
                <a:solidFill>
                  <a:schemeClr val="tx2"/>
                </a:solidFill>
                <a:latin typeface="Garamond" pitchFamily="18" charset="0"/>
              </a:rPr>
              <a:t>® </a:t>
            </a:r>
          </a:p>
        </p:txBody>
      </p:sp>
    </p:spTree>
    <p:extLst>
      <p:ext uri="{BB962C8B-B14F-4D97-AF65-F5344CB8AC3E}">
        <p14:creationId xmlns:p14="http://schemas.microsoft.com/office/powerpoint/2010/main" val="408624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Garamond" pitchFamily="18" charset="0"/>
              </a:rPr>
              <a:t>Examples of Proper Use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4191000" cy="4495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24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400" dirty="0" smtClean="0">
                <a:solidFill>
                  <a:schemeClr val="tx2"/>
                </a:solidFill>
                <a:latin typeface="Garamond" pitchFamily="18" charset="0"/>
              </a:rPr>
              <a:t>www.tsmithrealtor.com</a:t>
            </a:r>
          </a:p>
          <a:p>
            <a:pPr eaLnBrk="1" hangingPunct="1">
              <a:buFont typeface="Courier New" pitchFamily="49" charset="0"/>
              <a:buChar char="o"/>
            </a:pPr>
            <a:endParaRPr lang="en-US" altLang="en-US" sz="24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400" dirty="0" smtClean="0">
                <a:solidFill>
                  <a:schemeClr val="tx2"/>
                </a:solidFill>
                <a:latin typeface="Garamond" pitchFamily="18" charset="0"/>
              </a:rPr>
              <a:t>www.smithrealtyrealtors.com</a:t>
            </a:r>
          </a:p>
          <a:p>
            <a:pPr eaLnBrk="1" hangingPunct="1">
              <a:buFont typeface="Courier New" pitchFamily="49" charset="0"/>
              <a:buChar char="o"/>
            </a:pPr>
            <a:endParaRPr lang="en-US" altLang="en-US" sz="24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400" dirty="0" smtClean="0">
                <a:solidFill>
                  <a:schemeClr val="tx2"/>
                </a:solidFill>
                <a:latin typeface="Garamond" pitchFamily="18" charset="0"/>
              </a:rPr>
              <a:t>jdoerealtor@gmail.com</a:t>
            </a:r>
          </a:p>
          <a:p>
            <a:pPr eaLnBrk="1" hangingPunct="1">
              <a:buFont typeface="Courier New" pitchFamily="49" charset="0"/>
              <a:buChar char="o"/>
            </a:pPr>
            <a:endParaRPr lang="en-US" altLang="en-US" sz="24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marL="0" indent="0" eaLnBrk="1" hangingPunct="1">
              <a:buNone/>
            </a:pPr>
            <a:endParaRPr lang="en-US" altLang="en-US" sz="2400" dirty="0" smtClean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876800" y="1905000"/>
            <a:ext cx="4038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en-US" sz="2400" kern="0" dirty="0" smtClean="0">
              <a:solidFill>
                <a:schemeClr val="tx2"/>
              </a:solidFill>
              <a:latin typeface="Garamond"/>
              <a:cs typeface="Garamond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kern="0" dirty="0" err="1" smtClean="0">
                <a:solidFill>
                  <a:schemeClr val="tx2"/>
                </a:solidFill>
                <a:latin typeface="Garamond"/>
                <a:cs typeface="Garamond"/>
              </a:rPr>
              <a:t>r</a:t>
            </a:r>
            <a:r>
              <a:rPr lang="en-US" sz="2400" kern="0" dirty="0" err="1" smtClean="0">
                <a:solidFill>
                  <a:schemeClr val="tx2"/>
                </a:solidFill>
                <a:latin typeface="Garamond"/>
                <a:ea typeface="+mn-ea"/>
                <a:cs typeface="Garamond"/>
              </a:rPr>
              <a:t>ealtorjanechicago</a:t>
            </a:r>
            <a:endParaRPr lang="en-US" sz="2400" kern="0" dirty="0">
              <a:solidFill>
                <a:schemeClr val="tx2"/>
              </a:solidFill>
              <a:latin typeface="Garamond"/>
              <a:ea typeface="+mn-ea"/>
              <a:cs typeface="Garamond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400" kern="0" dirty="0">
              <a:solidFill>
                <a:schemeClr val="tx2"/>
              </a:solidFill>
              <a:latin typeface="Garamond"/>
              <a:ea typeface="+mn-ea"/>
              <a:cs typeface="Garamond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kern="0" dirty="0" err="1">
                <a:solidFill>
                  <a:schemeClr val="tx2"/>
                </a:solidFill>
                <a:latin typeface="Garamond"/>
                <a:cs typeface="Garamond"/>
              </a:rPr>
              <a:t>j</a:t>
            </a:r>
            <a:r>
              <a:rPr lang="en-US" sz="2400" kern="0" dirty="0" err="1" smtClean="0">
                <a:solidFill>
                  <a:schemeClr val="tx2"/>
                </a:solidFill>
                <a:latin typeface="Garamond"/>
                <a:ea typeface="+mn-ea"/>
                <a:cs typeface="Garamond"/>
              </a:rPr>
              <a:t>anesmithrealtor</a:t>
            </a:r>
            <a:endParaRPr lang="en-US" sz="2400" kern="0" dirty="0">
              <a:solidFill>
                <a:schemeClr val="tx2"/>
              </a:solidFill>
              <a:latin typeface="Garamond"/>
              <a:ea typeface="+mn-ea"/>
              <a:cs typeface="Garamond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400" kern="0" dirty="0">
              <a:solidFill>
                <a:schemeClr val="tx2"/>
              </a:solidFill>
              <a:latin typeface="Garamond"/>
              <a:ea typeface="+mn-ea"/>
              <a:cs typeface="Garamond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kern="0" dirty="0">
                <a:solidFill>
                  <a:schemeClr val="tx2"/>
                </a:solidFill>
                <a:latin typeface="Garamond"/>
                <a:ea typeface="+mn-ea"/>
                <a:cs typeface="Garamond"/>
              </a:rPr>
              <a:t>realtor_jane_number1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kern="0" dirty="0">
              <a:solidFill>
                <a:schemeClr val="tx2"/>
              </a:solidFill>
              <a:latin typeface="Garamond"/>
              <a:ea typeface="+mn-ea"/>
              <a:cs typeface="Garamond"/>
            </a:endParaRPr>
          </a:p>
          <a:p>
            <a:pPr marL="342900" indent="-342900">
              <a:spcBef>
                <a:spcPct val="20000"/>
              </a:spcBef>
              <a:buFont typeface="Courier New" pitchFamily="49" charset="0"/>
              <a:buChar char="o"/>
              <a:defRPr/>
            </a:pPr>
            <a:endParaRPr lang="en-US" sz="2400" kern="0" dirty="0">
              <a:solidFill>
                <a:srgbClr val="1854A6"/>
              </a:solidFill>
              <a:latin typeface="Garamond"/>
              <a:ea typeface="+mn-ea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80630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Garamond" pitchFamily="18" charset="0"/>
              </a:rPr>
              <a:t>Examples of Improper Use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85800" y="1899138"/>
            <a:ext cx="4191000" cy="4495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24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400" dirty="0" smtClean="0">
                <a:solidFill>
                  <a:schemeClr val="tx2"/>
                </a:solidFill>
                <a:latin typeface="Garamond" pitchFamily="18" charset="0"/>
              </a:rPr>
              <a:t>floridarealtorsmith@gmail.com</a:t>
            </a:r>
          </a:p>
          <a:p>
            <a:pPr eaLnBrk="1" hangingPunct="1">
              <a:buFontTx/>
              <a:buNone/>
            </a:pPr>
            <a:endParaRPr lang="en-US" altLang="en-US" sz="2400" dirty="0">
              <a:solidFill>
                <a:schemeClr val="tx2"/>
              </a:solidFill>
              <a:latin typeface="Garamond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400" dirty="0" smtClean="0">
                <a:solidFill>
                  <a:schemeClr val="tx2"/>
                </a:solidFill>
                <a:latin typeface="Garamond" pitchFamily="18" charset="0"/>
              </a:rPr>
              <a:t>www.bestrealtor.com</a:t>
            </a:r>
          </a:p>
          <a:p>
            <a:pPr eaLnBrk="1" hangingPunct="1">
              <a:buFont typeface="Courier New" pitchFamily="49" charset="0"/>
              <a:buChar char="o"/>
            </a:pPr>
            <a:endParaRPr lang="en-US" altLang="en-US" sz="2400" dirty="0" smtClean="0">
              <a:solidFill>
                <a:schemeClr val="tx2"/>
              </a:solidFill>
              <a:latin typeface="Garamond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2400" dirty="0" smtClean="0">
                <a:solidFill>
                  <a:schemeClr val="tx2"/>
                </a:solidFill>
                <a:latin typeface="Garamond" pitchFamily="18" charset="0"/>
              </a:rPr>
              <a:t>www.commercialrealtors.com</a:t>
            </a:r>
          </a:p>
          <a:p>
            <a:pPr eaLnBrk="1" hangingPunct="1">
              <a:buFontTx/>
              <a:buNone/>
            </a:pPr>
            <a:endParaRPr lang="en-US" altLang="en-US" sz="2400" dirty="0" smtClean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181600" y="1905000"/>
            <a:ext cx="3733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en-US" sz="2400" kern="0" dirty="0" smtClean="0">
              <a:solidFill>
                <a:schemeClr val="tx2"/>
              </a:solidFill>
              <a:latin typeface="Garamond"/>
              <a:ea typeface="+mn-ea"/>
              <a:cs typeface="Garamond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kern="0" dirty="0" err="1" smtClean="0">
                <a:solidFill>
                  <a:schemeClr val="tx2"/>
                </a:solidFill>
                <a:latin typeface="Garamond"/>
                <a:ea typeface="+mn-ea"/>
                <a:cs typeface="Garamond"/>
              </a:rPr>
              <a:t>REALTOR_mom</a:t>
            </a:r>
            <a:endParaRPr lang="en-US" sz="2400" kern="0" dirty="0">
              <a:solidFill>
                <a:schemeClr val="tx2"/>
              </a:solidFill>
              <a:latin typeface="Garamond"/>
              <a:ea typeface="+mn-ea"/>
              <a:cs typeface="Garamond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400" kern="0" dirty="0">
              <a:solidFill>
                <a:schemeClr val="tx2"/>
              </a:solidFill>
              <a:latin typeface="Garamond"/>
              <a:ea typeface="+mn-ea"/>
              <a:cs typeface="Garamond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kern="0" dirty="0">
                <a:solidFill>
                  <a:schemeClr val="tx2"/>
                </a:solidFill>
                <a:latin typeface="Garamond"/>
                <a:ea typeface="+mn-ea"/>
                <a:cs typeface="Garamond"/>
              </a:rPr>
              <a:t>JaneChicagoRealtor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kern="0" dirty="0">
              <a:solidFill>
                <a:schemeClr val="tx2"/>
              </a:solidFill>
              <a:latin typeface="Garamond"/>
              <a:ea typeface="+mn-ea"/>
              <a:cs typeface="Garamond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kern="0" dirty="0">
                <a:solidFill>
                  <a:schemeClr val="tx2"/>
                </a:solidFill>
                <a:latin typeface="Garamond"/>
                <a:ea typeface="+mn-ea"/>
                <a:cs typeface="Garamond"/>
              </a:rPr>
              <a:t>Number1realtor</a:t>
            </a:r>
          </a:p>
        </p:txBody>
      </p:sp>
    </p:spTree>
    <p:extLst>
      <p:ext uri="{BB962C8B-B14F-4D97-AF65-F5344CB8AC3E}">
        <p14:creationId xmlns:p14="http://schemas.microsoft.com/office/powerpoint/2010/main" val="132414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 .REALTOR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800" dirty="0" err="1" smtClean="0">
                <a:solidFill>
                  <a:schemeClr val="tx2"/>
                </a:solidFill>
              </a:rPr>
              <a:t>janesmith.REALTOR</a:t>
            </a:r>
            <a:endParaRPr lang="en-US" sz="2800" dirty="0" smtClean="0">
              <a:solidFill>
                <a:schemeClr val="tx2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800" dirty="0" err="1" smtClean="0">
                <a:solidFill>
                  <a:schemeClr val="tx2"/>
                </a:solidFill>
              </a:rPr>
              <a:t>jsmith.REALTOR</a:t>
            </a:r>
            <a:endParaRPr lang="en-US" sz="2800" dirty="0" smtClean="0">
              <a:solidFill>
                <a:schemeClr val="tx2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800" dirty="0" err="1" smtClean="0">
                <a:solidFill>
                  <a:schemeClr val="tx2"/>
                </a:solidFill>
              </a:rPr>
              <a:t>chicagojane.REALTOR</a:t>
            </a:r>
            <a:endParaRPr lang="en-US" sz="2800" dirty="0" smtClean="0">
              <a:solidFill>
                <a:schemeClr val="tx2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800" dirty="0" err="1" smtClean="0">
                <a:solidFill>
                  <a:schemeClr val="tx2"/>
                </a:solidFill>
              </a:rPr>
              <a:t>sunnysiderealty.REALTOR</a:t>
            </a:r>
            <a:endParaRPr lang="en-US" sz="2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59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Improper .REALTOR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js.REALTOR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janesmiththebest.REALTOR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800" dirty="0" err="1" smtClean="0">
                <a:solidFill>
                  <a:schemeClr val="tx2"/>
                </a:solidFill>
              </a:rPr>
              <a:t>janesmithrealtor.REALTOR</a:t>
            </a:r>
            <a:endParaRPr lang="en-US" sz="2800" dirty="0" smtClean="0">
              <a:solidFill>
                <a:schemeClr val="tx2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800" dirty="0" err="1">
                <a:solidFill>
                  <a:schemeClr val="tx2"/>
                </a:solidFill>
              </a:rPr>
              <a:t>s</a:t>
            </a:r>
            <a:r>
              <a:rPr lang="en-US" sz="2800" dirty="0" err="1" smtClean="0">
                <a:solidFill>
                  <a:schemeClr val="tx2"/>
                </a:solidFill>
              </a:rPr>
              <a:t>unnyside.REALTOR</a:t>
            </a:r>
            <a:endParaRPr lang="en-US" sz="2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Trademark Resources Available through </a:t>
            </a:r>
            <a:r>
              <a:rPr lang="en-US" sz="3500" dirty="0" smtClean="0">
                <a:hlinkClick r:id="rId3"/>
              </a:rPr>
              <a:t>www.REALTOR.org</a:t>
            </a:r>
            <a:r>
              <a:rPr lang="en-US" sz="3500" dirty="0" smtClean="0"/>
              <a:t> 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Membership </a:t>
            </a:r>
            <a:r>
              <a:rPr lang="en-US" sz="1600" dirty="0">
                <a:solidFill>
                  <a:schemeClr val="tx1"/>
                </a:solidFill>
              </a:rPr>
              <a:t>Marks </a:t>
            </a:r>
            <a:r>
              <a:rPr lang="en-US" sz="1600" dirty="0" smtClean="0">
                <a:solidFill>
                  <a:schemeClr val="tx1"/>
                </a:solidFill>
              </a:rPr>
              <a:t>Manual</a:t>
            </a:r>
            <a:r>
              <a:rPr lang="en-US" sz="1600" dirty="0">
                <a:solidFill>
                  <a:schemeClr val="tx1"/>
                </a:solidFill>
              </a:rPr>
              <a:t>: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http://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www.realtor.org/membership-marks-manual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“Make Our </a:t>
            </a:r>
            <a:r>
              <a:rPr lang="en-US" sz="1600" dirty="0">
                <a:solidFill>
                  <a:schemeClr val="tx1"/>
                </a:solidFill>
              </a:rPr>
              <a:t>Marks Remarkable” Video: </a:t>
            </a:r>
            <a:r>
              <a:rPr lang="en-US" sz="1600" dirty="0">
                <a:solidFill>
                  <a:schemeClr val="tx1"/>
                </a:solidFill>
                <a:hlinkClick r:id="rId5"/>
              </a:rPr>
              <a:t>http://</a:t>
            </a:r>
            <a:r>
              <a:rPr lang="en-US" sz="1600" dirty="0" smtClean="0">
                <a:solidFill>
                  <a:schemeClr val="tx1"/>
                </a:solidFill>
                <a:hlinkClick r:id="rId5"/>
              </a:rPr>
              <a:t>www.realtor.org/logos-and-trademark-rules/make-our-marks-remarkable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“Why NAR Protects the REALTOR® Trademark” Video: </a:t>
            </a:r>
            <a:r>
              <a:rPr lang="en-US" sz="1600" dirty="0" smtClean="0">
                <a:solidFill>
                  <a:schemeClr val="tx1"/>
                </a:solidFill>
                <a:hlinkClick r:id="rId6"/>
              </a:rPr>
              <a:t>http</a:t>
            </a:r>
            <a:r>
              <a:rPr lang="en-US" sz="1600" dirty="0">
                <a:solidFill>
                  <a:schemeClr val="tx1"/>
                </a:solidFill>
                <a:hlinkClick r:id="rId6"/>
              </a:rPr>
              <a:t>://</a:t>
            </a:r>
            <a:r>
              <a:rPr lang="en-US" sz="1600" dirty="0" smtClean="0">
                <a:solidFill>
                  <a:schemeClr val="tx1"/>
                </a:solidFill>
                <a:hlinkClick r:id="rId6"/>
              </a:rPr>
              <a:t>www.realtor.org/videos/why-nar-protects-the-realtor-trademark</a:t>
            </a:r>
            <a:r>
              <a:rPr lang="en-US" sz="1600" dirty="0" smtClean="0">
                <a:solidFill>
                  <a:schemeClr val="tx1"/>
                </a:solidFill>
              </a:rPr>
              <a:t>   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Trademark Frequently </a:t>
            </a:r>
            <a:r>
              <a:rPr lang="en-US" sz="1600" dirty="0">
                <a:solidFill>
                  <a:schemeClr val="tx1"/>
                </a:solidFill>
              </a:rPr>
              <a:t>Asked Questions:  </a:t>
            </a:r>
            <a:r>
              <a:rPr lang="en-US" sz="1600" dirty="0">
                <a:solidFill>
                  <a:schemeClr val="tx1"/>
                </a:solidFill>
                <a:hlinkClick r:id="rId7"/>
              </a:rPr>
              <a:t>http://</a:t>
            </a:r>
            <a:r>
              <a:rPr lang="en-US" sz="1600" dirty="0" smtClean="0">
                <a:solidFill>
                  <a:schemeClr val="tx1"/>
                </a:solidFill>
                <a:hlinkClick r:id="rId7"/>
              </a:rPr>
              <a:t>www.realtor.org/logos-and-trademark-rules/logo-trademark-faq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Trademark Use on </a:t>
            </a:r>
            <a:r>
              <a:rPr lang="en-US" sz="1600" dirty="0">
                <a:solidFill>
                  <a:schemeClr val="tx1"/>
                </a:solidFill>
              </a:rPr>
              <a:t>Social Media: </a:t>
            </a:r>
            <a:r>
              <a:rPr lang="en-US" sz="1600" dirty="0">
                <a:solidFill>
                  <a:schemeClr val="tx1"/>
                </a:solidFill>
                <a:hlinkClick r:id="rId8"/>
              </a:rPr>
              <a:t>http://</a:t>
            </a:r>
            <a:r>
              <a:rPr lang="en-US" sz="1600" dirty="0" smtClean="0">
                <a:solidFill>
                  <a:schemeClr val="tx1"/>
                </a:solidFill>
                <a:hlinkClick r:id="rId8"/>
              </a:rPr>
              <a:t>www.realtor.org/logos-and-trademark-rules/trademark-use-on-social-media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31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267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5400" dirty="0" smtClean="0">
                <a:solidFill>
                  <a:schemeClr val="tx1"/>
                </a:solidFill>
              </a:rPr>
              <a:t>All of the slides from today’s presentation are available via the link below and on the Law &amp; Policy page of </a:t>
            </a:r>
            <a:r>
              <a:rPr lang="en-US" sz="5400" dirty="0" smtClean="0">
                <a:solidFill>
                  <a:schemeClr val="tx1"/>
                </a:solidFill>
                <a:hlinkClick r:id="rId2"/>
              </a:rPr>
              <a:t>www.realtor.org</a:t>
            </a:r>
            <a:r>
              <a:rPr lang="en-US" sz="5400" dirty="0" smtClean="0">
                <a:solidFill>
                  <a:schemeClr val="tx1"/>
                </a:solidFill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11232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2800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3500" b="1" dirty="0" smtClean="0">
                <a:solidFill>
                  <a:schemeClr val="tx2"/>
                </a:solidFill>
              </a:rPr>
              <a:t>Chloe Hecht</a:t>
            </a:r>
          </a:p>
          <a:p>
            <a:pPr marL="0" indent="0" algn="ctr">
              <a:buNone/>
            </a:pPr>
            <a:r>
              <a:rPr lang="en-US" sz="3500" b="1" smtClean="0">
                <a:solidFill>
                  <a:schemeClr val="tx2"/>
                </a:solidFill>
                <a:hlinkClick r:id="rId3"/>
              </a:rPr>
              <a:t>checht@realtors.org</a:t>
            </a:r>
            <a:r>
              <a:rPr lang="en-US" sz="3500" b="1" smtClean="0">
                <a:solidFill>
                  <a:schemeClr val="tx2"/>
                </a:solidFill>
              </a:rPr>
              <a:t> </a:t>
            </a:r>
            <a:endParaRPr lang="en-US" sz="35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38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  <a:ea typeface="ＭＳ Ｐゴシック" pitchFamily="-108" charset="-128"/>
            <a:cs typeface="ＭＳ Ｐゴシック" pitchFamily="-10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  <a:ea typeface="ＭＳ Ｐゴシック" pitchFamily="-108" charset="-128"/>
            <a:cs typeface="ＭＳ Ｐゴシック" pitchFamily="-10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2011</TotalTime>
  <Words>313</Words>
  <Application>Microsoft Office PowerPoint</Application>
  <PresentationFormat>On-screen Show (4:3)</PresentationFormat>
  <Paragraphs>87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Definition</vt:lpstr>
      <vt:lpstr>Proper Use by Members</vt:lpstr>
      <vt:lpstr>Examples of Proper Use</vt:lpstr>
      <vt:lpstr>Examples of Improper Use</vt:lpstr>
      <vt:lpstr>Proper .REALTOR Domains</vt:lpstr>
      <vt:lpstr>Improper .REALTOR Domains</vt:lpstr>
      <vt:lpstr>Trademark Resources Available through www.REALTOR.org </vt:lpstr>
      <vt:lpstr> </vt:lpstr>
      <vt:lpstr>THANK YOU</vt:lpstr>
    </vt:vector>
  </TitlesOfParts>
  <Company>National Association of Realtors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Chloe Hecht</dc:creator>
  <cp:lastModifiedBy>Meghan Brozanic</cp:lastModifiedBy>
  <cp:revision>94</cp:revision>
  <cp:lastPrinted>2014-11-17T20:51:53Z</cp:lastPrinted>
  <dcterms:created xsi:type="dcterms:W3CDTF">2014-09-15T20:39:37Z</dcterms:created>
  <dcterms:modified xsi:type="dcterms:W3CDTF">2014-12-12T14:46:54Z</dcterms:modified>
</cp:coreProperties>
</file>