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4" r:id="rId3"/>
    <p:sldId id="260" r:id="rId4"/>
    <p:sldId id="259" r:id="rId5"/>
    <p:sldId id="261" r:id="rId6"/>
    <p:sldId id="263" r:id="rId7"/>
    <p:sldId id="262" r:id="rId8"/>
    <p:sldId id="265" r:id="rId9"/>
    <p:sldId id="268" r:id="rId10"/>
    <p:sldId id="267" r:id="rId11"/>
    <p:sldId id="258" r:id="rId12"/>
    <p:sldId id="257" r:id="rId13"/>
    <p:sldId id="274" r:id="rId14"/>
    <p:sldId id="275" r:id="rId15"/>
    <p:sldId id="270" r:id="rId16"/>
    <p:sldId id="276" r:id="rId17"/>
    <p:sldId id="271" r:id="rId18"/>
    <p:sldId id="272" r:id="rId19"/>
    <p:sldId id="273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4A6"/>
    <a:srgbClr val="2D8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0" autoAdjust="0"/>
    <p:restoredTop sz="94602"/>
  </p:normalViewPr>
  <p:slideViewPr>
    <p:cSldViewPr>
      <p:cViewPr varScale="1">
        <p:scale>
          <a:sx n="122" d="100"/>
          <a:sy n="122" d="100"/>
        </p:scale>
        <p:origin x="18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temp_A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>
            <a:lvl1pPr>
              <a:defRPr b="1">
                <a:latin typeface="Garamond"/>
                <a:cs typeface="Garamon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100" baseline="0">
                <a:solidFill>
                  <a:srgbClr val="1854A6"/>
                </a:solidFill>
                <a:latin typeface="Garamond"/>
                <a:cs typeface="Garamond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Month Date Year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D6DF-6E4E-0F4D-A5CF-D8BBDF724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03FDB-E6D1-214F-85AD-D1FBEB3623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1D24F-98EC-1B4B-A783-73D8D5BC1D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temp_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429000"/>
          </a:xfrm>
        </p:spPr>
        <p:txBody>
          <a:bodyPr/>
          <a:lstStyle>
            <a:lvl1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1pPr>
            <a:lvl2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2pPr>
            <a:lvl3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3pPr>
            <a:lvl4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4pPr>
            <a:lvl5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914400" cy="381000"/>
          </a:xfrm>
        </p:spPr>
        <p:txBody>
          <a:bodyPr/>
          <a:lstStyle>
            <a:lvl1pPr algn="l">
              <a:defRPr sz="1200" dirty="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2590800" cy="381000"/>
          </a:xfrm>
        </p:spPr>
        <p:txBody>
          <a:bodyPr/>
          <a:lstStyle>
            <a:lvl1pPr algn="l">
              <a:defRPr sz="1200" dirty="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" y="6248400"/>
            <a:ext cx="457200" cy="381000"/>
          </a:xfrm>
        </p:spPr>
        <p:txBody>
          <a:bodyPr/>
          <a:lstStyle>
            <a:lvl1pPr algn="l">
              <a:defRPr sz="1200" smtClean="0">
                <a:latin typeface="Garamond" pitchFamily="-112" charset="0"/>
                <a:ea typeface="Garamond" pitchFamily="-112" charset="0"/>
                <a:cs typeface="Garamond" pitchFamily="-112" charset="0"/>
              </a:defRPr>
            </a:lvl1pPr>
          </a:lstStyle>
          <a:p>
            <a:fld id="{75FC3A82-6059-D24D-B6CB-A1EB3113CF3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_temp_r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429000"/>
          </a:xfrm>
        </p:spPr>
        <p:txBody>
          <a:bodyPr/>
          <a:lstStyle>
            <a:lvl1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1pPr>
            <a:lvl2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2pPr>
            <a:lvl3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3pPr>
            <a:lvl4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4pPr>
            <a:lvl5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914400" cy="381000"/>
          </a:xfrm>
        </p:spPr>
        <p:txBody>
          <a:bodyPr/>
          <a:lstStyle>
            <a:lvl1pPr algn="l">
              <a:defRPr sz="1200" dirty="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2590800" cy="381000"/>
          </a:xfrm>
        </p:spPr>
        <p:txBody>
          <a:bodyPr/>
          <a:lstStyle>
            <a:lvl1pPr algn="l">
              <a:defRPr sz="1200" dirty="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" y="6248400"/>
            <a:ext cx="457200" cy="381000"/>
          </a:xfrm>
        </p:spPr>
        <p:txBody>
          <a:bodyPr/>
          <a:lstStyle>
            <a:lvl1pPr algn="l">
              <a:defRPr sz="1200" smtClean="0">
                <a:latin typeface="Garamond" pitchFamily="-112" charset="0"/>
                <a:ea typeface="Garamond" pitchFamily="-112" charset="0"/>
                <a:cs typeface="Garamond" pitchFamily="-112" charset="0"/>
              </a:defRPr>
            </a:lvl1pPr>
          </a:lstStyle>
          <a:p>
            <a:fld id="{75FC3A82-6059-D24D-B6CB-A1EB3113CF3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565A-D420-5849-9793-8EAD04C477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6C5C-D2A4-7942-80D8-AA0366B094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AEEE7-0C82-C24A-9215-EC6DEC302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58E3-C88D-5449-835A-01F519557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2B92-E0BD-BC4C-A1C9-C10B9E2027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E06E-5BE0-8B4A-AB13-FB2D07BE4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46AE9865-B2B2-D340-9FCE-089BCA933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-112" charset="0"/>
                <a:ea typeface="Garamond" pitchFamily="-112" charset="0"/>
                <a:cs typeface="Garamond" pitchFamily="-112" charset="0"/>
              </a:rPr>
              <a:t>STRATEGIC INITIATIVES UPDATE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4191000"/>
            <a:ext cx="5181600" cy="914400"/>
          </a:xfrm>
        </p:spPr>
        <p:txBody>
          <a:bodyPr/>
          <a:lstStyle/>
          <a:p>
            <a:pPr algn="r" eaLnBrk="1" hangingPunct="1"/>
            <a:r>
              <a:rPr lang="en-US" sz="4400" dirty="0" smtClean="0">
                <a:latin typeface="Garamond" pitchFamily="-112" charset="0"/>
                <a:ea typeface="Garamond" pitchFamily="-112" charset="0"/>
                <a:cs typeface="Garamond" pitchFamily="-112" charset="0"/>
              </a:rPr>
              <a:t>Dale Stinton, CEO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Consumer Outreach – Political (SCI)</a:t>
            </a:r>
            <a:br>
              <a:rPr lang="en-US" b="1" dirty="0" smtClean="0"/>
            </a:br>
            <a:r>
              <a:rPr lang="en-US" sz="2800" b="1" dirty="0" smtClean="0"/>
              <a:t>Implementation began in 2012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839200" cy="4191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/>
              <a:t>Consumer Outreach </a:t>
            </a:r>
            <a:r>
              <a:rPr lang="en-US" sz="3200" dirty="0" smtClean="0"/>
              <a:t>Campaign</a:t>
            </a:r>
          </a:p>
          <a:p>
            <a:pPr marL="0" indent="0" algn="ctr">
              <a:buNone/>
            </a:pPr>
            <a:endParaRPr lang="en-US" sz="800" dirty="0" smtClean="0"/>
          </a:p>
          <a:p>
            <a:r>
              <a:rPr lang="en-US" sz="3000" dirty="0" smtClean="0"/>
              <a:t>3 billion emails/web ads annually to 75 million Home Owners</a:t>
            </a:r>
          </a:p>
          <a:p>
            <a:r>
              <a:rPr lang="en-US" sz="3000" dirty="0" smtClean="0"/>
              <a:t>REALTOR® Party Consumer Database – 7.3mm Consumers (target was 10% of homeowners)</a:t>
            </a:r>
          </a:p>
          <a:p>
            <a:r>
              <a:rPr lang="en-US" sz="3000" dirty="0" smtClean="0"/>
              <a:t>Last Call-For-Action 150,000 members, 603,000 consumers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906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b="1" dirty="0" smtClean="0"/>
              <a:t>NewCo (Technology Venture) (SCI and SUB)</a:t>
            </a:r>
            <a:br>
              <a:rPr lang="en-US" b="1" dirty="0" smtClean="0"/>
            </a:br>
            <a:r>
              <a:rPr lang="en-US" sz="2800" b="1" dirty="0" smtClean="0"/>
              <a:t>Implementation began in 2009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/>
              <a:t>Second Century Ventures (SCV</a:t>
            </a:r>
            <a:r>
              <a:rPr lang="en-US" sz="3200" dirty="0" smtClean="0"/>
              <a:t>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3200" dirty="0" smtClean="0"/>
              <a:t>Direct investment in 4 companies</a:t>
            </a:r>
          </a:p>
          <a:p>
            <a:r>
              <a:rPr lang="en-US" sz="3200" dirty="0" smtClean="0"/>
              <a:t>23 REach (incubator) companies</a:t>
            </a:r>
          </a:p>
          <a:p>
            <a:r>
              <a:rPr lang="en-US" sz="3200" dirty="0" smtClean="0"/>
              <a:t>Over 1,200 companies evaluated</a:t>
            </a:r>
          </a:p>
          <a:p>
            <a:r>
              <a:rPr lang="en-US" sz="3200" dirty="0" smtClean="0"/>
              <a:t>Return on Investment – 635%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Paid from Annual Dues </a:t>
            </a:r>
            <a:r>
              <a:rPr lang="en-US" sz="3200" u="sng" dirty="0"/>
              <a:t>$ -0-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517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1143000"/>
          </a:xfrm>
        </p:spPr>
        <p:txBody>
          <a:bodyPr/>
          <a:lstStyle/>
          <a:p>
            <a:r>
              <a:rPr lang="en-US" b="1" dirty="0" smtClean="0"/>
              <a:t>National RE Gateway Information (SCI and SUB)</a:t>
            </a:r>
            <a:br>
              <a:rPr lang="en-US" b="1" dirty="0" smtClean="0"/>
            </a:br>
            <a:r>
              <a:rPr lang="en-US" sz="2800" b="1" dirty="0" smtClean="0"/>
              <a:t>Implementation began in 2010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/>
              <a:t>REALTORS® Property Resource (RPR</a:t>
            </a:r>
            <a:r>
              <a:rPr lang="en-US" sz="3200" dirty="0" smtClean="0"/>
              <a:t>)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sz="3000" dirty="0" smtClean="0"/>
              <a:t>634 MLS / 882,000 Members</a:t>
            </a:r>
          </a:p>
          <a:p>
            <a:r>
              <a:rPr lang="en-US" sz="3000" dirty="0" smtClean="0"/>
              <a:t>84% of all active Residential Listings</a:t>
            </a:r>
          </a:p>
          <a:p>
            <a:r>
              <a:rPr lang="en-US" sz="3000" dirty="0" smtClean="0"/>
              <a:t>99% of Public Records/Tax Assessment Data</a:t>
            </a:r>
          </a:p>
          <a:p>
            <a:r>
              <a:rPr lang="en-US" sz="3000" dirty="0" smtClean="0"/>
              <a:t>Mobile APP surpassed 100,000 downloads</a:t>
            </a:r>
          </a:p>
          <a:p>
            <a:r>
              <a:rPr lang="en-US" sz="3000" dirty="0" smtClean="0"/>
              <a:t>Usage ranges from 2% to over 40 %</a:t>
            </a:r>
          </a:p>
          <a:p>
            <a:pPr marL="0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Paid from Annual Dues </a:t>
            </a:r>
            <a:r>
              <a:rPr lang="en-US" sz="2800" u="sng" dirty="0"/>
              <a:t>$ </a:t>
            </a:r>
            <a:r>
              <a:rPr lang="en-US" sz="2800" u="sng" dirty="0" smtClean="0"/>
              <a:t>22</a:t>
            </a:r>
            <a:endParaRPr lang="en-US" sz="2800" u="sng" dirty="0"/>
          </a:p>
          <a:p>
            <a:pPr marL="0" indent="0">
              <a:buNone/>
            </a:pP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91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5600" dirty="0" smtClean="0"/>
              <a:t>TRANSLATING ALL OF</a:t>
            </a:r>
          </a:p>
          <a:p>
            <a:pPr marL="0" indent="0" algn="ctr">
              <a:buNone/>
            </a:pPr>
            <a:r>
              <a:rPr lang="en-US" sz="5600" dirty="0" smtClean="0"/>
              <a:t>THIS TO</a:t>
            </a:r>
          </a:p>
          <a:p>
            <a:pPr marL="0" indent="0" algn="ctr">
              <a:buNone/>
            </a:pPr>
            <a:r>
              <a:rPr lang="en-US" sz="5600" dirty="0" smtClean="0"/>
              <a:t>‘THE BIG PICTURE’</a:t>
            </a: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9950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91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THE ‘REALTOR®’ BRAND</a:t>
            </a:r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           </a:t>
            </a:r>
            <a:r>
              <a:rPr lang="en-US" sz="6000" dirty="0" smtClean="0"/>
              <a:t>3.6B		2005</a:t>
            </a:r>
          </a:p>
          <a:p>
            <a:pPr marL="0" indent="0">
              <a:buNone/>
            </a:pPr>
            <a:r>
              <a:rPr lang="en-US" sz="6000" dirty="0"/>
              <a:t>	</a:t>
            </a:r>
            <a:r>
              <a:rPr lang="en-US" sz="6000" dirty="0" smtClean="0"/>
              <a:t>	5.0B		2015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026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1143000"/>
          </a:xfrm>
        </p:spPr>
        <p:txBody>
          <a:bodyPr/>
          <a:lstStyle/>
          <a:p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		</a:t>
            </a:r>
            <a:r>
              <a:rPr lang="en-US" sz="6000" dirty="0" smtClean="0"/>
              <a:t>30% 			1980</a:t>
            </a:r>
          </a:p>
          <a:p>
            <a:pPr marL="0" indent="0">
              <a:buNone/>
            </a:pPr>
            <a:r>
              <a:rPr lang="en-US" sz="1000" dirty="0" smtClean="0"/>
              <a:t>		</a:t>
            </a:r>
          </a:p>
          <a:p>
            <a:pPr marL="0" indent="0">
              <a:buNone/>
            </a:pPr>
            <a:r>
              <a:rPr lang="en-US" sz="5400" dirty="0"/>
              <a:t>	</a:t>
            </a:r>
            <a:r>
              <a:rPr lang="en-US" sz="5400" dirty="0" smtClean="0"/>
              <a:t>	</a:t>
            </a:r>
            <a:r>
              <a:rPr lang="en-US" sz="6000" dirty="0" smtClean="0"/>
              <a:t>50% 			2013</a:t>
            </a:r>
          </a:p>
          <a:p>
            <a:pPr marL="0" indent="0">
              <a:buNone/>
            </a:pPr>
            <a:r>
              <a:rPr lang="en-US" sz="1000" dirty="0" smtClean="0"/>
              <a:t>		</a:t>
            </a:r>
          </a:p>
          <a:p>
            <a:pPr marL="0" indent="0">
              <a:buNone/>
            </a:pPr>
            <a:r>
              <a:rPr lang="en-US" sz="5400" dirty="0"/>
              <a:t>	</a:t>
            </a:r>
            <a:r>
              <a:rPr lang="en-US" sz="5400" dirty="0" smtClean="0"/>
              <a:t>	</a:t>
            </a:r>
            <a:r>
              <a:rPr lang="en-US" sz="6000" dirty="0" smtClean="0"/>
              <a:t>90% 			2014</a:t>
            </a: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MY MESSAGE TO YOU: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 smtClean="0"/>
              <a:t>YOU ARE THE </a:t>
            </a:r>
            <a:r>
              <a:rPr lang="en-US" sz="4800" u="sng" dirty="0" smtClean="0"/>
              <a:t>BEST</a:t>
            </a:r>
          </a:p>
          <a:p>
            <a:pPr marL="0" indent="0" algn="ctr">
              <a:buNone/>
            </a:pPr>
            <a:r>
              <a:rPr lang="en-US" sz="4800" dirty="0" smtClean="0"/>
              <a:t>- DON’T LET ANYONE TELL</a:t>
            </a:r>
          </a:p>
          <a:p>
            <a:pPr marL="0" indent="0" algn="ctr">
              <a:buNone/>
            </a:pPr>
            <a:r>
              <a:rPr lang="en-US" sz="4800" dirty="0" smtClean="0"/>
              <a:t>YOU DIFFERENT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90995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One Ship Drives East And Another Drives West With The Self-Same Winds That Blow </a:t>
            </a:r>
          </a:p>
          <a:p>
            <a:pPr marL="0" indent="0" algn="ctr">
              <a:buNone/>
            </a:pPr>
            <a:r>
              <a:rPr lang="en-US" sz="3600" dirty="0" smtClean="0"/>
              <a:t>“Tis The Set Of The Sails </a:t>
            </a:r>
          </a:p>
          <a:p>
            <a:pPr marL="0" indent="0" algn="ctr">
              <a:buNone/>
            </a:pPr>
            <a:r>
              <a:rPr lang="en-US" sz="3600" dirty="0" smtClean="0"/>
              <a:t>And Not The Gales</a:t>
            </a:r>
          </a:p>
          <a:p>
            <a:pPr marL="0" indent="0" algn="ctr">
              <a:buNone/>
            </a:pPr>
            <a:r>
              <a:rPr lang="en-US" sz="3600" dirty="0" smtClean="0"/>
              <a:t>Which Tells Us The Way To Go.”</a:t>
            </a:r>
          </a:p>
          <a:p>
            <a:pPr marL="0" indent="0">
              <a:buNone/>
            </a:pPr>
            <a:r>
              <a:rPr lang="en-US" sz="3600" dirty="0" smtClean="0"/>
              <a:t>David </a:t>
            </a:r>
            <a:r>
              <a:rPr lang="en-US" sz="3600" dirty="0" err="1" smtClean="0"/>
              <a:t>McCulloush</a:t>
            </a:r>
            <a:r>
              <a:rPr lang="en-US" sz="3600" dirty="0" smtClean="0"/>
              <a:t> ‘The Wright Brothers’</a:t>
            </a: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3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5000" dirty="0" smtClean="0"/>
              <a:t>8 Years Ago You Set Our Sails</a:t>
            </a:r>
          </a:p>
          <a:p>
            <a:pPr marL="0" indent="0" algn="ctr">
              <a:buNone/>
            </a:pPr>
            <a:r>
              <a:rPr lang="en-US" sz="5000" dirty="0" smtClean="0"/>
              <a:t>And We Took Many Journeys</a:t>
            </a:r>
          </a:p>
          <a:p>
            <a:pPr marL="0" indent="0" algn="ctr">
              <a:buNone/>
            </a:pPr>
            <a:r>
              <a:rPr lang="en-US" sz="5000" dirty="0" smtClean="0"/>
              <a:t>_______</a:t>
            </a:r>
          </a:p>
          <a:p>
            <a:pPr marL="0" indent="0" algn="ctr">
              <a:buNone/>
            </a:pPr>
            <a:r>
              <a:rPr lang="en-US" sz="5000" dirty="0" smtClean="0"/>
              <a:t>We Now Ask You To</a:t>
            </a:r>
          </a:p>
          <a:p>
            <a:pPr marL="0" indent="0" algn="ctr">
              <a:buNone/>
            </a:pPr>
            <a:r>
              <a:rPr lang="en-US" sz="5000" dirty="0" smtClean="0"/>
              <a:t>Set Those Sails Again!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18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419600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7200" dirty="0" smtClean="0"/>
              <a:t>Thank You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66138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REALTOR® eCommerce Network (n/a)</a:t>
            </a:r>
            <a:br>
              <a:rPr lang="en-US" b="1" dirty="0" smtClean="0"/>
            </a:br>
            <a:r>
              <a:rPr lang="en-US" sz="2800" b="1" dirty="0" smtClean="0"/>
              <a:t>Implementation began in 1999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eCommerce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sz="3200" dirty="0" smtClean="0"/>
              <a:t>2014 volume $700,000,000</a:t>
            </a:r>
          </a:p>
          <a:p>
            <a:r>
              <a:rPr lang="en-US" sz="3200" dirty="0" smtClean="0"/>
              <a:t>3 million transactions/year</a:t>
            </a:r>
          </a:p>
          <a:p>
            <a:r>
              <a:rPr lang="en-US" sz="3200" dirty="0" smtClean="0"/>
              <a:t>All major credit card companies</a:t>
            </a:r>
          </a:p>
          <a:p>
            <a:r>
              <a:rPr lang="en-US" sz="3200" dirty="0" smtClean="0"/>
              <a:t>Conservative estimated annual savings (3%) translates to $20mm plus/year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 smtClean="0"/>
              <a:t>Paid from Annual Dues </a:t>
            </a:r>
            <a:r>
              <a:rPr lang="en-US" sz="3200" u="sng" dirty="0" smtClean="0"/>
              <a:t>$ -0- 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31499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SentriLock </a:t>
            </a:r>
            <a:r>
              <a:rPr lang="en-US" b="1" u="sng" dirty="0" smtClean="0"/>
              <a:t>Buy-Back</a:t>
            </a:r>
            <a:r>
              <a:rPr lang="en-US" b="1" dirty="0" smtClean="0"/>
              <a:t> (SCI and SUB)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SentriLock</a:t>
            </a:r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3200" dirty="0" smtClean="0"/>
              <a:t>Acquired 100% Ownership in 2011</a:t>
            </a:r>
          </a:p>
          <a:p>
            <a:r>
              <a:rPr lang="en-US" sz="3000" dirty="0" smtClean="0"/>
              <a:t>Produced One Millionth Box in 2014</a:t>
            </a:r>
          </a:p>
          <a:p>
            <a:r>
              <a:rPr lang="en-US" sz="3000" dirty="0" smtClean="0"/>
              <a:t>30% Market share (target was 15%)</a:t>
            </a:r>
          </a:p>
          <a:p>
            <a:r>
              <a:rPr lang="en-US" sz="3000" dirty="0" smtClean="0"/>
              <a:t>Serving 305,000 Professionals in 286 Boards</a:t>
            </a:r>
          </a:p>
          <a:p>
            <a:r>
              <a:rPr lang="en-US" sz="3000" dirty="0" smtClean="0"/>
              <a:t>SentriLock Financing &amp; Credit Union Financing available</a:t>
            </a:r>
          </a:p>
          <a:p>
            <a:r>
              <a:rPr lang="en-US" sz="3000" dirty="0" smtClean="0"/>
              <a:t>Royalties &amp; Sponsorships to NAR $350,000</a:t>
            </a: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Paid </a:t>
            </a:r>
            <a:r>
              <a:rPr lang="en-US" sz="3000" dirty="0"/>
              <a:t>from Annual Dues </a:t>
            </a:r>
            <a:r>
              <a:rPr lang="en-US" sz="3000" u="sng" dirty="0"/>
              <a:t>$ -0- 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962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 smtClean="0"/>
              <a:t>Commercial Partnership (SCI)</a:t>
            </a:r>
            <a:br>
              <a:rPr lang="en-US" b="1" dirty="0" smtClean="0"/>
            </a:br>
            <a:r>
              <a:rPr lang="en-US" b="1" dirty="0"/>
              <a:t>ePropertyData (ePD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524000"/>
            <a:ext cx="8851187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 smtClean="0"/>
              <a:t>Xceligent</a:t>
            </a:r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3200" dirty="0" smtClean="0"/>
              <a:t>Merged with Xceligent in 2012</a:t>
            </a:r>
            <a:endParaRPr lang="en-US" sz="800" dirty="0" smtClean="0"/>
          </a:p>
          <a:p>
            <a:r>
              <a:rPr lang="en-US" sz="3000" dirty="0" smtClean="0"/>
              <a:t>One Board Seat</a:t>
            </a:r>
          </a:p>
          <a:p>
            <a:r>
              <a:rPr lang="en-US" sz="3000" dirty="0" smtClean="0"/>
              <a:t>Competitive National Commercial Listings Platform</a:t>
            </a:r>
          </a:p>
          <a:p>
            <a:r>
              <a:rPr lang="en-US" sz="3000" dirty="0" smtClean="0"/>
              <a:t>25,000 Commercial users in 46 markets</a:t>
            </a:r>
          </a:p>
          <a:p>
            <a:r>
              <a:rPr lang="en-US" sz="3000" dirty="0" smtClean="0"/>
              <a:t>Commercial Search – 430,000 listings</a:t>
            </a:r>
          </a:p>
          <a:p>
            <a:pPr marL="0" indent="0">
              <a:buNone/>
            </a:pPr>
            <a:r>
              <a:rPr lang="en-US" sz="3200" dirty="0" smtClean="0"/>
              <a:t>Paid </a:t>
            </a:r>
            <a:r>
              <a:rPr lang="en-US" sz="3200" dirty="0"/>
              <a:t>from Annual Dues </a:t>
            </a:r>
            <a:r>
              <a:rPr lang="en-US" sz="3200" u="sng" dirty="0"/>
              <a:t>$ -0-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401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Domain Dominance (SCI)</a:t>
            </a:r>
            <a:br>
              <a:rPr lang="en-US" b="1" dirty="0" smtClean="0"/>
            </a:br>
            <a:r>
              <a:rPr lang="en-US" sz="2800" b="1" dirty="0" smtClean="0"/>
              <a:t>Implementation began in 2006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/>
              <a:t>Top Level </a:t>
            </a:r>
            <a:r>
              <a:rPr lang="en-US" sz="3200" dirty="0" smtClean="0"/>
              <a:t>Domains</a:t>
            </a:r>
          </a:p>
          <a:p>
            <a:pPr marL="0" indent="0" algn="ctr">
              <a:buNone/>
            </a:pPr>
            <a:endParaRPr lang="en-US" sz="800" dirty="0"/>
          </a:p>
          <a:p>
            <a:pPr marL="914400" indent="0">
              <a:buNone/>
            </a:pPr>
            <a:r>
              <a:rPr lang="en-US" sz="3200" dirty="0" smtClean="0"/>
              <a:t>.Launched October, 2014</a:t>
            </a:r>
          </a:p>
          <a:p>
            <a:pPr marL="914400" indent="0">
              <a:buNone/>
            </a:pPr>
            <a:r>
              <a:rPr lang="en-US" sz="3200" dirty="0" smtClean="0"/>
              <a:t>.REALTOR 100,000+ Domains Secured</a:t>
            </a:r>
          </a:p>
          <a:p>
            <a:pPr marL="914400" indent="0">
              <a:buNone/>
            </a:pPr>
            <a:r>
              <a:rPr lang="en-US" sz="3200" dirty="0" smtClean="0"/>
              <a:t>.REALESTATE (tbd)</a:t>
            </a:r>
          </a:p>
          <a:p>
            <a:pPr marL="914400" indent="0">
              <a:buNone/>
            </a:pPr>
            <a:r>
              <a:rPr lang="en-US" sz="3200" dirty="0" smtClean="0"/>
              <a:t>.MLS (</a:t>
            </a:r>
            <a:r>
              <a:rPr lang="en-US" sz="3200" dirty="0" err="1" smtClean="0"/>
              <a:t>tbd</a:t>
            </a:r>
            <a:r>
              <a:rPr lang="en-US" sz="3200" dirty="0" smtClean="0"/>
              <a:t>)</a:t>
            </a:r>
          </a:p>
          <a:p>
            <a:pPr marL="914400" indent="0">
              <a:buNone/>
            </a:pPr>
            <a:endParaRPr lang="en-US" sz="800" dirty="0"/>
          </a:p>
          <a:p>
            <a:pPr marL="914400" indent="0">
              <a:buNone/>
            </a:pPr>
            <a:r>
              <a:rPr lang="en-US" sz="3200" dirty="0"/>
              <a:t>Paid from Annual Dues </a:t>
            </a:r>
            <a:r>
              <a:rPr lang="en-US" sz="3200" u="sng" dirty="0"/>
              <a:t>$ -0- </a:t>
            </a:r>
          </a:p>
          <a:p>
            <a:pPr marL="91440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692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Credit Union (SCI)</a:t>
            </a:r>
            <a:br>
              <a:rPr lang="en-US" b="1" dirty="0" smtClean="0"/>
            </a:br>
            <a:r>
              <a:rPr lang="en-US" sz="2800" b="1" dirty="0" smtClean="0"/>
              <a:t>Implementation began in 2007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709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/>
              <a:t>REALTORS® Federal Credit Union (RFCU</a:t>
            </a:r>
            <a:r>
              <a:rPr lang="en-US" sz="3200" dirty="0" smtClean="0"/>
              <a:t>)</a:t>
            </a:r>
          </a:p>
          <a:p>
            <a:pPr marL="0" indent="0" algn="ctr">
              <a:buNone/>
            </a:pPr>
            <a:r>
              <a:rPr lang="en-US" sz="2400" dirty="0" smtClean="0"/>
              <a:t>(A Division of Northwest Federal Credit Union)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sz="2600" dirty="0" smtClean="0"/>
              <a:t>345 State/Local Association Accounts</a:t>
            </a:r>
          </a:p>
          <a:p>
            <a:r>
              <a:rPr lang="en-US" sz="2600" dirty="0" smtClean="0"/>
              <a:t>Membership Participation – 12,000 mbrs</a:t>
            </a:r>
          </a:p>
          <a:p>
            <a:r>
              <a:rPr lang="en-US" sz="2600" dirty="0"/>
              <a:t>New Credit Card offered November, 2014</a:t>
            </a:r>
          </a:p>
          <a:p>
            <a:r>
              <a:rPr lang="en-US" sz="2600" dirty="0" smtClean="0"/>
              <a:t>2014 Loans to REALTORS® - $17.6m</a:t>
            </a:r>
          </a:p>
          <a:p>
            <a:r>
              <a:rPr lang="en-US" sz="2600" dirty="0" smtClean="0"/>
              <a:t>2014 Loans to Brokers, Associations - $7.8m</a:t>
            </a:r>
          </a:p>
          <a:p>
            <a:r>
              <a:rPr lang="en-US" sz="2600" dirty="0"/>
              <a:t>2015 Royalties/Sponsorships to NAR $</a:t>
            </a:r>
            <a:r>
              <a:rPr lang="en-US" sz="2600" dirty="0" smtClean="0"/>
              <a:t>575,000</a:t>
            </a:r>
            <a:endParaRPr lang="en-US" sz="2600" dirty="0"/>
          </a:p>
          <a:p>
            <a:pPr marL="0" indent="0">
              <a:buNone/>
            </a:pPr>
            <a:r>
              <a:rPr lang="en-US" sz="2800" dirty="0" smtClean="0"/>
              <a:t>Paid </a:t>
            </a:r>
            <a:r>
              <a:rPr lang="en-US" sz="2800" dirty="0"/>
              <a:t>from Annual Dues </a:t>
            </a:r>
            <a:r>
              <a:rPr lang="en-US" sz="2800" u="sng" dirty="0"/>
              <a:t>$ -0-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45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en-US" b="1" dirty="0" smtClean="0"/>
              <a:t>Membership System Alternative (SCI and SUB)</a:t>
            </a:r>
            <a:br>
              <a:rPr lang="en-US" b="1" dirty="0" smtClean="0"/>
            </a:br>
            <a:r>
              <a:rPr lang="en-US" sz="2800" b="1" dirty="0" smtClean="0"/>
              <a:t>Implementation began in 2011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 smtClean="0"/>
              <a:t>RAMCO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sz="3200" dirty="0" smtClean="0"/>
              <a:t>Signed Contracts -132 Associations</a:t>
            </a:r>
          </a:p>
          <a:p>
            <a:r>
              <a:rPr lang="en-US" sz="3200" dirty="0" smtClean="0"/>
              <a:t>Representing 243,000 Members</a:t>
            </a:r>
          </a:p>
          <a:p>
            <a:r>
              <a:rPr lang="en-US" sz="3200" dirty="0" smtClean="0"/>
              <a:t>Annual Growth – 25%/yr</a:t>
            </a:r>
          </a:p>
          <a:p>
            <a:r>
              <a:rPr lang="en-US" sz="3200" dirty="0" smtClean="0"/>
              <a:t>Customer Support Satisfaction Rating – 94%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Paid from Annual Dues </a:t>
            </a:r>
            <a:r>
              <a:rPr lang="en-US" sz="3200" u="sng" dirty="0"/>
              <a:t>$ -0-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622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REBAC (SUB)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19200"/>
            <a:ext cx="8610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Now Known As …</a:t>
            </a:r>
            <a:br>
              <a:rPr lang="en-US" sz="3200" dirty="0"/>
            </a:br>
            <a:r>
              <a:rPr lang="en-US" sz="3200" dirty="0"/>
              <a:t>Center for Real Estate </a:t>
            </a:r>
            <a:r>
              <a:rPr lang="en-US" sz="3200" dirty="0" smtClean="0"/>
              <a:t>Education/ REALTOR</a:t>
            </a:r>
            <a:r>
              <a:rPr lang="en-US" sz="3200" dirty="0"/>
              <a:t>® </a:t>
            </a:r>
            <a:r>
              <a:rPr lang="en-US" sz="3200" dirty="0" smtClean="0"/>
              <a:t>University (</a:t>
            </a:r>
            <a:r>
              <a:rPr lang="en-US" sz="3200" dirty="0"/>
              <a:t>CSRE/RU</a:t>
            </a:r>
            <a:r>
              <a:rPr lang="en-US" sz="3200" dirty="0" smtClean="0"/>
              <a:t>) (1997/2010)</a:t>
            </a:r>
          </a:p>
          <a:p>
            <a:pPr marL="0" indent="0" algn="ctr">
              <a:buNone/>
            </a:pPr>
            <a:endParaRPr lang="en-US" sz="11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Paid </a:t>
            </a:r>
            <a:r>
              <a:rPr lang="en-US" sz="3200" dirty="0"/>
              <a:t>from Annual Dues </a:t>
            </a:r>
            <a:r>
              <a:rPr lang="en-US" sz="3200" u="sng" dirty="0"/>
              <a:t>$ -0- 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05047"/>
              </p:ext>
            </p:extLst>
          </p:nvPr>
        </p:nvGraphicFramePr>
        <p:xfrm>
          <a:off x="304800" y="2971800"/>
          <a:ext cx="8458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1752600">
                <a:tc>
                  <a:txBody>
                    <a:bodyPr/>
                    <a:lstStyle/>
                    <a:p>
                      <a:pPr marL="231775" lvl="2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REBAC  	      29,000 Members</a:t>
                      </a:r>
                    </a:p>
                    <a:p>
                      <a:pPr marL="231775" lvl="2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SRES		13,600 Members</a:t>
                      </a:r>
                    </a:p>
                    <a:p>
                      <a:pPr marL="231775" lvl="2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GREEN	      4,150 Members</a:t>
                      </a:r>
                    </a:p>
                    <a:p>
                      <a:pPr marL="231775" lvl="2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err="1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ePro</a:t>
                      </a: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		      37,500 Members</a:t>
                      </a:r>
                    </a:p>
                    <a:p>
                      <a:endParaRPr lang="en-US" b="0" dirty="0">
                        <a:solidFill>
                          <a:srgbClr val="1854A6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31775" lvl="2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SFR		      53,000 Members</a:t>
                      </a:r>
                    </a:p>
                    <a:p>
                      <a:pPr marL="231775" lvl="2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BPOR	      5,500 Members</a:t>
                      </a:r>
                    </a:p>
                    <a:p>
                      <a:pPr marL="231775" lvl="2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MRP		      3,300 Members</a:t>
                      </a:r>
                    </a:p>
                    <a:p>
                      <a:endParaRPr lang="en-US" b="0" dirty="0">
                        <a:solidFill>
                          <a:srgbClr val="1854A6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709003"/>
              </p:ext>
            </p:extLst>
          </p:nvPr>
        </p:nvGraphicFramePr>
        <p:xfrm>
          <a:off x="533399" y="4648200"/>
          <a:ext cx="8229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613"/>
                <a:gridCol w="5058987"/>
              </a:tblGrid>
              <a:tr h="12954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REALTOR®</a:t>
                      </a:r>
                      <a:r>
                        <a:rPr lang="en-US" sz="2400" b="0" baseline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 University</a:t>
                      </a:r>
                      <a:endParaRPr lang="en-US" sz="2400" b="0" dirty="0">
                        <a:solidFill>
                          <a:srgbClr val="1854A6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22 Masters Degrees Conferred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70 Students Currently Admitted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Accreditation </a:t>
                      </a:r>
                      <a:r>
                        <a:rPr lang="en-US" sz="2400" b="0" dirty="0" smtClean="0">
                          <a:solidFill>
                            <a:srgbClr val="1854A6"/>
                          </a:solidFill>
                          <a:latin typeface="Garamond" panose="02020404030301010803" pitchFamily="18" charset="0"/>
                        </a:rPr>
                        <a:t>(2016)</a:t>
                      </a:r>
                      <a:endParaRPr lang="en-US" sz="2400" b="0" dirty="0">
                        <a:solidFill>
                          <a:srgbClr val="1854A6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381000" y="4648200"/>
            <a:ext cx="838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9336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b="1" dirty="0" smtClean="0"/>
              <a:t>Consumer Outreach-Public Relations (SCI)</a:t>
            </a:r>
            <a:br>
              <a:rPr lang="en-US" b="1" dirty="0" smtClean="0"/>
            </a:br>
            <a:r>
              <a:rPr lang="en-US" sz="2800" b="1" dirty="0" smtClean="0"/>
              <a:t>Implementation began in 2009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Consumer Advertising Campaign/</a:t>
            </a:r>
          </a:p>
          <a:p>
            <a:pPr marL="0" indent="0" algn="ctr">
              <a:buNone/>
            </a:pPr>
            <a:r>
              <a:rPr lang="en-US" sz="3200" dirty="0" err="1" smtClean="0"/>
              <a:t>HouseLogic</a:t>
            </a:r>
            <a:r>
              <a:rPr lang="en-US" sz="3200" dirty="0" smtClean="0"/>
              <a:t> </a:t>
            </a:r>
            <a:r>
              <a:rPr lang="en-US" sz="3200" dirty="0"/>
              <a:t>/ RET </a:t>
            </a:r>
            <a:r>
              <a:rPr lang="en-US" sz="3200" dirty="0" smtClean="0"/>
              <a:t>Radio</a:t>
            </a:r>
          </a:p>
          <a:p>
            <a:r>
              <a:rPr lang="en-US" sz="3200" dirty="0" smtClean="0"/>
              <a:t>3.9 billion impressions annually</a:t>
            </a:r>
          </a:p>
          <a:p>
            <a:r>
              <a:rPr lang="en-US" sz="3200" dirty="0" err="1" smtClean="0"/>
              <a:t>HouseLogic</a:t>
            </a:r>
            <a:r>
              <a:rPr lang="en-US" sz="3200" dirty="0" smtClean="0"/>
              <a:t> – 1 million visits/mo, 350,000 Social Media Followers</a:t>
            </a:r>
          </a:p>
          <a:p>
            <a:r>
              <a:rPr lang="en-US" sz="3200" dirty="0" smtClean="0"/>
              <a:t>RET Radio </a:t>
            </a:r>
            <a:r>
              <a:rPr lang="en-US" sz="3200" dirty="0"/>
              <a:t>- 176 major markets, all 50 states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- 1.5 million listeners/mo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- 300,000 digital listeners/mo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0536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340</Words>
  <Application>Microsoft Macintosh PowerPoint</Application>
  <PresentationFormat>On-screen Show (4:3)</PresentationFormat>
  <Paragraphs>152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Garamond</vt:lpstr>
      <vt:lpstr>ＭＳ Ｐゴシック</vt:lpstr>
      <vt:lpstr>Blank Presentation</vt:lpstr>
      <vt:lpstr>STRATEGIC INITIATIVES UPDATE</vt:lpstr>
      <vt:lpstr>REALTOR® eCommerce Network (n/a) Implementation began in 1999</vt:lpstr>
      <vt:lpstr>SentriLock Buy-Back (SCI and SUB)</vt:lpstr>
      <vt:lpstr>Commercial Partnership (SCI) ePropertyData (ePD)</vt:lpstr>
      <vt:lpstr>Domain Dominance (SCI) Implementation began in 2006</vt:lpstr>
      <vt:lpstr>Credit Union (SCI) Implementation began in 2007</vt:lpstr>
      <vt:lpstr>Membership System Alternative (SCI and SUB) Implementation began in 2011</vt:lpstr>
      <vt:lpstr>REBAC (SUB)</vt:lpstr>
      <vt:lpstr>Consumer Outreach-Public Relations (SCI) Implementation began in 2009</vt:lpstr>
      <vt:lpstr>Consumer Outreach – Political (SCI) Implementation began in 2012</vt:lpstr>
      <vt:lpstr>NewCo (Technology Venture) (SCI and SUB) Implementation began in 2009</vt:lpstr>
      <vt:lpstr>National RE Gateway Information (SCI and SUB) Implementation began in 2010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Maddock Douglas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Maddock Douglas</dc:creator>
  <cp:lastModifiedBy>Microsoft Office User</cp:lastModifiedBy>
  <cp:revision>59</cp:revision>
  <cp:lastPrinted>2015-05-15T11:17:05Z</cp:lastPrinted>
  <dcterms:created xsi:type="dcterms:W3CDTF">2010-07-15T19:22:44Z</dcterms:created>
  <dcterms:modified xsi:type="dcterms:W3CDTF">2015-05-17T03:54:28Z</dcterms:modified>
</cp:coreProperties>
</file>