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9325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2" autoAdjust="0"/>
  </p:normalViewPr>
  <p:slideViewPr>
    <p:cSldViewPr snapToGrid="0">
      <p:cViewPr varScale="1">
        <p:scale>
          <a:sx n="102" d="100"/>
          <a:sy n="102" d="100"/>
        </p:scale>
        <p:origin x="-16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D0CDE-DB8E-4F8A-9182-CE4F9B08559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73AA-783D-471C-9999-600EFDA9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5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DC1A6-F9ED-4887-A196-44B8842E7D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6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997511"/>
            <a:ext cx="9144000" cy="45720"/>
          </a:xfrm>
          <a:prstGeom prst="rect">
            <a:avLst/>
          </a:prstGeom>
          <a:solidFill>
            <a:srgbClr val="19315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041442"/>
            <a:ext cx="9144000" cy="45720"/>
          </a:xfrm>
          <a:prstGeom prst="rect">
            <a:avLst/>
          </a:prstGeom>
          <a:solidFill>
            <a:srgbClr val="6CACDF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6155260"/>
            <a:ext cx="9144000" cy="702740"/>
          </a:xfrm>
          <a:prstGeom prst="rect">
            <a:avLst/>
          </a:prstGeom>
          <a:solidFill>
            <a:srgbClr val="19315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4779" y="4542626"/>
            <a:ext cx="4294444" cy="304699"/>
          </a:xfrm>
        </p:spPr>
        <p:txBody>
          <a:bodyPr wrap="none">
            <a:sp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8" y="2540694"/>
            <a:ext cx="7175351" cy="1793167"/>
          </a:xfrm>
          <a:effectLst/>
        </p:spPr>
        <p:txBody>
          <a:bodyPr anchor="b" anchorCtr="0">
            <a:noAutofit/>
          </a:bodyPr>
          <a:lstStyle>
            <a:lvl1pPr marL="182880" indent="0" algn="ctr">
              <a:buFontTx/>
              <a:buNone/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429823"/>
            <a:ext cx="19875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68" y="5833264"/>
            <a:ext cx="65246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88" y="5833264"/>
            <a:ext cx="6524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08" y="5833264"/>
            <a:ext cx="6524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70" y="5833264"/>
            <a:ext cx="6524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 userDrawn="1"/>
        </p:nvSpPr>
        <p:spPr>
          <a:xfrm>
            <a:off x="2353405" y="6535545"/>
            <a:ext cx="60523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Advocacy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3615817" y="6535545"/>
            <a:ext cx="635046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Education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5061420" y="6535545"/>
            <a:ext cx="29848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Data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5956355" y="6535545"/>
            <a:ext cx="1062535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Forms/Contracts</a:t>
            </a:r>
            <a:endParaRPr lang="en-US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3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24A7-DD7B-496E-9ECE-E1575BE9C8F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1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0" y="1405467"/>
            <a:ext cx="7467600" cy="46143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8824A7-DD7B-496E-9ECE-E1575BE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667" y="2429947"/>
            <a:ext cx="5966666" cy="1665356"/>
          </a:xfrm>
          <a:effectLst/>
        </p:spPr>
        <p:txBody>
          <a:bodyPr anchor="b"/>
          <a:lstStyle>
            <a:lvl1pPr algn="ctr">
              <a:defRPr sz="46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6753" y="4417895"/>
            <a:ext cx="5970494" cy="83546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24A7-DD7B-496E-9ECE-E1575BE9C8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155260"/>
            <a:ext cx="9144000" cy="702740"/>
          </a:xfrm>
          <a:prstGeom prst="rect">
            <a:avLst/>
          </a:prstGeom>
          <a:solidFill>
            <a:srgbClr val="19315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2329789" y="5833264"/>
            <a:ext cx="4484422" cy="652463"/>
            <a:chOff x="2278630" y="5833264"/>
            <a:chExt cx="4484422" cy="652463"/>
          </a:xfrm>
        </p:grpSpPr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630" y="5833264"/>
              <a:ext cx="652463" cy="652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950" y="5833264"/>
              <a:ext cx="652463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270" y="5833264"/>
              <a:ext cx="652463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589" y="5833264"/>
              <a:ext cx="652463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9144000" cy="1329267"/>
          </a:xfrm>
          <a:prstGeom prst="rect">
            <a:avLst/>
          </a:prstGeom>
          <a:solidFill>
            <a:srgbClr val="19315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5556" r="25833" b="80247"/>
          <a:stretch/>
        </p:blipFill>
        <p:spPr>
          <a:xfrm>
            <a:off x="2362200" y="177800"/>
            <a:ext cx="4419600" cy="973667"/>
          </a:xfrm>
          <a:prstGeom prst="rect">
            <a:avLst/>
          </a:prstGeom>
        </p:spPr>
      </p:pic>
      <p:sp>
        <p:nvSpPr>
          <p:cNvPr id="14" name="Rectangle 22"/>
          <p:cNvSpPr>
            <a:spLocks noChangeAspect="1"/>
          </p:cNvSpPr>
          <p:nvPr userDrawn="1"/>
        </p:nvSpPr>
        <p:spPr>
          <a:xfrm rot="2700000">
            <a:off x="202354" y="1148276"/>
            <a:ext cx="365760" cy="365760"/>
          </a:xfrm>
          <a:custGeom>
            <a:avLst/>
            <a:gdLst>
              <a:gd name="connsiteX0" fmla="*/ 0 w 623493"/>
              <a:gd name="connsiteY0" fmla="*/ 0 h 623493"/>
              <a:gd name="connsiteX1" fmla="*/ 623493 w 623493"/>
              <a:gd name="connsiteY1" fmla="*/ 0 h 623493"/>
              <a:gd name="connsiteX2" fmla="*/ 623493 w 623493"/>
              <a:gd name="connsiteY2" fmla="*/ 623493 h 623493"/>
              <a:gd name="connsiteX3" fmla="*/ 0 w 623493"/>
              <a:gd name="connsiteY3" fmla="*/ 623493 h 623493"/>
              <a:gd name="connsiteX4" fmla="*/ 0 w 623493"/>
              <a:gd name="connsiteY4" fmla="*/ 0 h 623493"/>
              <a:gd name="connsiteX0" fmla="*/ 0 w 623493"/>
              <a:gd name="connsiteY0" fmla="*/ 0 h 623493"/>
              <a:gd name="connsiteX1" fmla="*/ 623493 w 623493"/>
              <a:gd name="connsiteY1" fmla="*/ 0 h 623493"/>
              <a:gd name="connsiteX2" fmla="*/ 0 w 623493"/>
              <a:gd name="connsiteY2" fmla="*/ 623493 h 623493"/>
              <a:gd name="connsiteX3" fmla="*/ 0 w 623493"/>
              <a:gd name="connsiteY3" fmla="*/ 0 h 6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493" h="623493">
                <a:moveTo>
                  <a:pt x="0" y="0"/>
                </a:moveTo>
                <a:lnTo>
                  <a:pt x="623493" y="0"/>
                </a:lnTo>
                <a:lnTo>
                  <a:pt x="0" y="623493"/>
                </a:lnTo>
                <a:lnTo>
                  <a:pt x="0" y="0"/>
                </a:lnTo>
                <a:close/>
              </a:path>
            </a:pathLst>
          </a:custGeom>
          <a:solidFill>
            <a:srgbClr val="6CACDF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15" name="Rectangle 22"/>
          <p:cNvSpPr>
            <a:spLocks noChangeAspect="1"/>
          </p:cNvSpPr>
          <p:nvPr userDrawn="1"/>
        </p:nvSpPr>
        <p:spPr>
          <a:xfrm rot="2700000">
            <a:off x="8575887" y="1148276"/>
            <a:ext cx="365760" cy="365760"/>
          </a:xfrm>
          <a:custGeom>
            <a:avLst/>
            <a:gdLst>
              <a:gd name="connsiteX0" fmla="*/ 0 w 623493"/>
              <a:gd name="connsiteY0" fmla="*/ 0 h 623493"/>
              <a:gd name="connsiteX1" fmla="*/ 623493 w 623493"/>
              <a:gd name="connsiteY1" fmla="*/ 0 h 623493"/>
              <a:gd name="connsiteX2" fmla="*/ 623493 w 623493"/>
              <a:gd name="connsiteY2" fmla="*/ 623493 h 623493"/>
              <a:gd name="connsiteX3" fmla="*/ 0 w 623493"/>
              <a:gd name="connsiteY3" fmla="*/ 623493 h 623493"/>
              <a:gd name="connsiteX4" fmla="*/ 0 w 623493"/>
              <a:gd name="connsiteY4" fmla="*/ 0 h 623493"/>
              <a:gd name="connsiteX0" fmla="*/ 0 w 623493"/>
              <a:gd name="connsiteY0" fmla="*/ 0 h 623493"/>
              <a:gd name="connsiteX1" fmla="*/ 623493 w 623493"/>
              <a:gd name="connsiteY1" fmla="*/ 0 h 623493"/>
              <a:gd name="connsiteX2" fmla="*/ 0 w 623493"/>
              <a:gd name="connsiteY2" fmla="*/ 623493 h 623493"/>
              <a:gd name="connsiteX3" fmla="*/ 0 w 623493"/>
              <a:gd name="connsiteY3" fmla="*/ 0 h 6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493" h="623493">
                <a:moveTo>
                  <a:pt x="0" y="0"/>
                </a:moveTo>
                <a:lnTo>
                  <a:pt x="623493" y="0"/>
                </a:lnTo>
                <a:lnTo>
                  <a:pt x="0" y="623493"/>
                </a:lnTo>
                <a:lnTo>
                  <a:pt x="0" y="0"/>
                </a:lnTo>
                <a:close/>
              </a:path>
            </a:pathLst>
          </a:custGeom>
          <a:solidFill>
            <a:srgbClr val="6CACDF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8468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8824A7-DD7B-496E-9ECE-E1575BE9C8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845820" y="1656035"/>
            <a:ext cx="3566160" cy="4423032"/>
          </a:xfrm>
        </p:spPr>
        <p:txBody>
          <a:bodyPr>
            <a:normAutofit/>
          </a:bodyPr>
          <a:lstStyle>
            <a:lvl1pPr marL="257175" indent="-257175">
              <a:defRPr sz="2400"/>
            </a:lvl1pPr>
            <a:lvl2pPr marL="490538" indent="-228600">
              <a:defRPr sz="2400"/>
            </a:lvl2pPr>
            <a:lvl3pPr marL="693738" indent="-211138">
              <a:defRPr sz="2000"/>
            </a:lvl3pPr>
            <a:lvl4pPr marL="855663" indent="-152400">
              <a:tabLst>
                <a:tab pos="871538" algn="l"/>
              </a:tabLst>
              <a:defRPr sz="2000"/>
            </a:lvl4pPr>
            <a:lvl5pPr marL="1033463" indent="-177800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32020" y="1656035"/>
            <a:ext cx="3566160" cy="4423032"/>
          </a:xfrm>
        </p:spPr>
        <p:txBody>
          <a:bodyPr>
            <a:normAutofit/>
          </a:bodyPr>
          <a:lstStyle>
            <a:lvl1pPr marL="257175" indent="-257175">
              <a:defRPr sz="2400"/>
            </a:lvl1pPr>
            <a:lvl2pPr marL="525463" indent="-238125">
              <a:defRPr lang="en-US" sz="24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711200" indent="-195263">
              <a:defRPr lang="en-US" sz="20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855663" indent="-152400">
              <a:tabLst/>
              <a:defRPr sz="2000"/>
            </a:lvl4pPr>
            <a:lvl5pPr marL="1033463" indent="-177800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1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-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820" y="1575100"/>
            <a:ext cx="356616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820" y="2367263"/>
            <a:ext cx="3566160" cy="3474720"/>
          </a:xfrm>
        </p:spPr>
        <p:txBody>
          <a:bodyPr>
            <a:normAutofit/>
          </a:bodyPr>
          <a:lstStyle>
            <a:lvl1pPr marL="257175" indent="-257175">
              <a:defRPr sz="2400"/>
            </a:lvl1pPr>
            <a:lvl2pPr marL="490538" indent="-228600">
              <a:defRPr sz="2400"/>
            </a:lvl2pPr>
            <a:lvl3pPr marL="693738" indent="-211138">
              <a:defRPr sz="2000"/>
            </a:lvl3pPr>
            <a:lvl4pPr marL="855663" indent="-152400">
              <a:tabLst>
                <a:tab pos="871538" algn="l"/>
              </a:tabLst>
              <a:defRPr sz="2000"/>
            </a:lvl4pPr>
            <a:lvl5pPr marL="1033463" indent="-177800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2020" y="1575100"/>
            <a:ext cx="356616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2020" y="2367263"/>
            <a:ext cx="3566160" cy="3474720"/>
          </a:xfrm>
        </p:spPr>
        <p:txBody>
          <a:bodyPr>
            <a:normAutofit/>
          </a:bodyPr>
          <a:lstStyle>
            <a:lvl1pPr marL="257175" indent="-257175">
              <a:defRPr sz="2400"/>
            </a:lvl1pPr>
            <a:lvl2pPr marL="525463" indent="-238125">
              <a:defRPr lang="en-US" sz="24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711200" indent="-195263">
              <a:defRPr lang="en-US" sz="20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855663" indent="-152400">
              <a:tabLst/>
              <a:defRPr sz="2000"/>
            </a:lvl4pPr>
            <a:lvl5pPr marL="1033463" indent="-177800"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24A7-DD7B-496E-9ECE-E1575BE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9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245" y="2753890"/>
            <a:ext cx="3243356" cy="2163020"/>
          </a:xfrm>
        </p:spPr>
        <p:txBody>
          <a:bodyPr anchor="ctr" anchorCtr="0"/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24A7-DD7B-496E-9ECE-E1575BE9C8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786385" y="1926823"/>
            <a:ext cx="4806114" cy="3817154"/>
          </a:xfrm>
          <a:prstGeom prst="hexagon">
            <a:avLst>
              <a:gd name="adj" fmla="val 24740"/>
              <a:gd name="vf" fmla="val 115470"/>
            </a:avLst>
          </a:prstGeom>
          <a:solidFill>
            <a:schemeClr val="bg2">
              <a:lumMod val="90000"/>
            </a:schemeClr>
          </a:solidFill>
          <a:ln w="44450">
            <a:solidFill>
              <a:schemeClr val="accent1"/>
            </a:solidFill>
          </a:ln>
          <a:effectLst>
            <a:innerShdw blurRad="177800" dist="127000">
              <a:prstClr val="black">
                <a:alpha val="85000"/>
              </a:prstClr>
            </a:innerShdw>
          </a:effectLst>
          <a:scene3d>
            <a:camera prst="orthographicFront"/>
            <a:lightRig rig="balanced" dir="t"/>
          </a:scene3d>
          <a:sp3d/>
        </p:spPr>
        <p:txBody>
          <a:bodyPr>
            <a:normAutofit/>
            <a:flatTx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4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4A7-DD7B-496E-9ECE-E1575BE9C8F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578600"/>
            <a:ext cx="9144000" cy="279400"/>
          </a:xfrm>
          <a:prstGeom prst="rect">
            <a:avLst/>
          </a:prstGeom>
          <a:solidFill>
            <a:srgbClr val="19315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solidFill>
            <a:srgbClr val="19315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5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666958" y="617315"/>
            <a:ext cx="170916" cy="153824"/>
          </a:xfrm>
          <a:prstGeom prst="rect">
            <a:avLst/>
          </a:prstGeom>
          <a:solidFill>
            <a:srgbClr val="19315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447883" y="617315"/>
            <a:ext cx="170916" cy="153824"/>
          </a:xfrm>
          <a:prstGeom prst="rect">
            <a:avLst/>
          </a:prstGeom>
          <a:solidFill>
            <a:srgbClr val="6CACDF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886033" y="617315"/>
            <a:ext cx="170916" cy="153824"/>
          </a:xfrm>
          <a:prstGeom prst="rect">
            <a:avLst/>
          </a:prstGeom>
          <a:solidFill>
            <a:srgbClr val="FDAE1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-1"/>
            <a:ext cx="9144000" cy="1007533"/>
          </a:xfrm>
          <a:prstGeom prst="rect">
            <a:avLst/>
          </a:prstGeom>
          <a:solidFill>
            <a:srgbClr val="19315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 noChangeAspect="1"/>
          </p:cNvSpPr>
          <p:nvPr userDrawn="1"/>
        </p:nvSpPr>
        <p:spPr>
          <a:xfrm rot="2700000">
            <a:off x="202354" y="818063"/>
            <a:ext cx="365760" cy="365760"/>
          </a:xfrm>
          <a:custGeom>
            <a:avLst/>
            <a:gdLst>
              <a:gd name="connsiteX0" fmla="*/ 0 w 623493"/>
              <a:gd name="connsiteY0" fmla="*/ 0 h 623493"/>
              <a:gd name="connsiteX1" fmla="*/ 623493 w 623493"/>
              <a:gd name="connsiteY1" fmla="*/ 0 h 623493"/>
              <a:gd name="connsiteX2" fmla="*/ 623493 w 623493"/>
              <a:gd name="connsiteY2" fmla="*/ 623493 h 623493"/>
              <a:gd name="connsiteX3" fmla="*/ 0 w 623493"/>
              <a:gd name="connsiteY3" fmla="*/ 623493 h 623493"/>
              <a:gd name="connsiteX4" fmla="*/ 0 w 623493"/>
              <a:gd name="connsiteY4" fmla="*/ 0 h 623493"/>
              <a:gd name="connsiteX0" fmla="*/ 0 w 623493"/>
              <a:gd name="connsiteY0" fmla="*/ 0 h 623493"/>
              <a:gd name="connsiteX1" fmla="*/ 623493 w 623493"/>
              <a:gd name="connsiteY1" fmla="*/ 0 h 623493"/>
              <a:gd name="connsiteX2" fmla="*/ 0 w 623493"/>
              <a:gd name="connsiteY2" fmla="*/ 623493 h 623493"/>
              <a:gd name="connsiteX3" fmla="*/ 0 w 623493"/>
              <a:gd name="connsiteY3" fmla="*/ 0 h 6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493" h="623493">
                <a:moveTo>
                  <a:pt x="0" y="0"/>
                </a:moveTo>
                <a:lnTo>
                  <a:pt x="623493" y="0"/>
                </a:lnTo>
                <a:lnTo>
                  <a:pt x="0" y="623493"/>
                </a:lnTo>
                <a:lnTo>
                  <a:pt x="0" y="0"/>
                </a:lnTo>
                <a:close/>
              </a:path>
            </a:pathLst>
          </a:custGeom>
          <a:solidFill>
            <a:srgbClr val="FDAE1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5" name="Rectangle 22"/>
          <p:cNvSpPr>
            <a:spLocks noChangeAspect="1"/>
          </p:cNvSpPr>
          <p:nvPr userDrawn="1"/>
        </p:nvSpPr>
        <p:spPr>
          <a:xfrm rot="2700000">
            <a:off x="8575887" y="818063"/>
            <a:ext cx="365760" cy="365760"/>
          </a:xfrm>
          <a:custGeom>
            <a:avLst/>
            <a:gdLst>
              <a:gd name="connsiteX0" fmla="*/ 0 w 623493"/>
              <a:gd name="connsiteY0" fmla="*/ 0 h 623493"/>
              <a:gd name="connsiteX1" fmla="*/ 623493 w 623493"/>
              <a:gd name="connsiteY1" fmla="*/ 0 h 623493"/>
              <a:gd name="connsiteX2" fmla="*/ 623493 w 623493"/>
              <a:gd name="connsiteY2" fmla="*/ 623493 h 623493"/>
              <a:gd name="connsiteX3" fmla="*/ 0 w 623493"/>
              <a:gd name="connsiteY3" fmla="*/ 623493 h 623493"/>
              <a:gd name="connsiteX4" fmla="*/ 0 w 623493"/>
              <a:gd name="connsiteY4" fmla="*/ 0 h 623493"/>
              <a:gd name="connsiteX0" fmla="*/ 0 w 623493"/>
              <a:gd name="connsiteY0" fmla="*/ 0 h 623493"/>
              <a:gd name="connsiteX1" fmla="*/ 623493 w 623493"/>
              <a:gd name="connsiteY1" fmla="*/ 0 h 623493"/>
              <a:gd name="connsiteX2" fmla="*/ 0 w 623493"/>
              <a:gd name="connsiteY2" fmla="*/ 623493 h 623493"/>
              <a:gd name="connsiteX3" fmla="*/ 0 w 623493"/>
              <a:gd name="connsiteY3" fmla="*/ 0 h 6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493" h="623493">
                <a:moveTo>
                  <a:pt x="0" y="0"/>
                </a:moveTo>
                <a:lnTo>
                  <a:pt x="623493" y="0"/>
                </a:lnTo>
                <a:lnTo>
                  <a:pt x="0" y="623493"/>
                </a:lnTo>
                <a:lnTo>
                  <a:pt x="0" y="0"/>
                </a:lnTo>
                <a:close/>
              </a:path>
            </a:pathLst>
          </a:custGeom>
          <a:solidFill>
            <a:srgbClr val="FDAE1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578600"/>
            <a:ext cx="9144000" cy="279400"/>
          </a:xfrm>
          <a:prstGeom prst="rect">
            <a:avLst/>
          </a:prstGeom>
          <a:solidFill>
            <a:srgbClr val="19315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362" y="77274"/>
            <a:ext cx="75438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292" y="1528294"/>
            <a:ext cx="6096000" cy="36575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0613" y="6604127"/>
            <a:ext cx="227626" cy="215444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>
              <a:defRPr lang="en-US" sz="1400" b="1" smtClean="0">
                <a:solidFill>
                  <a:schemeClr val="tx1"/>
                </a:solidFill>
                <a:effectLst/>
              </a:defRPr>
            </a:lvl1pPr>
          </a:lstStyle>
          <a:p>
            <a:pPr algn="r"/>
            <a:fld id="{61361817-B7F0-4FE4-A0B6-036F99F2F7B3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997511"/>
            <a:ext cx="9144000" cy="45720"/>
          </a:xfrm>
          <a:prstGeom prst="rect">
            <a:avLst/>
          </a:prstGeom>
          <a:solidFill>
            <a:srgbClr val="FDAE17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041442"/>
            <a:ext cx="9144000" cy="45720"/>
          </a:xfrm>
          <a:prstGeom prst="rect">
            <a:avLst/>
          </a:prstGeom>
          <a:solidFill>
            <a:srgbClr val="6CACDF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363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SzPct val="100000"/>
        <a:buFontTx/>
        <a:buBlip>
          <a:blip r:embed="rId10"/>
        </a:buBlip>
        <a:defRPr sz="3600" kern="12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44525" indent="-296863" algn="l" defTabSz="9144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SzPct val="100000"/>
        <a:buFontTx/>
        <a:buBlip>
          <a:blip r:embed="rId11"/>
        </a:buBlip>
        <a:defRPr sz="3200" kern="1200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906463" indent="-274638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SzPct val="100000"/>
        <a:buFontTx/>
        <a:buBlip>
          <a:blip r:embed="rId12"/>
        </a:buBlip>
        <a:defRPr sz="2800" kern="1200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158875" indent="-2444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SzPct val="100000"/>
        <a:buFont typeface="Palatino Linotype" panose="02040502050505030304" pitchFamily="18" charset="0"/>
        <a:buChar char="»"/>
        <a:defRPr sz="2800" kern="1200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1377950" indent="-2317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SzPct val="100000"/>
        <a:buFont typeface="Palatino Linotype" panose="02040502050505030304" pitchFamily="18" charset="0"/>
        <a:buChar char="–"/>
        <a:defRPr sz="2400" kern="1200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1012" y="2704172"/>
            <a:ext cx="8404527" cy="2100346"/>
          </a:xfrm>
        </p:spPr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/>
            </a:r>
            <a:br>
              <a:rPr lang="en-US" dirty="0" smtClean="0">
                <a:latin typeface="Baskerville"/>
                <a:cs typeface="Baskerville"/>
              </a:rPr>
            </a:br>
            <a:r>
              <a:rPr lang="en-US" sz="6000" dirty="0" smtClean="0">
                <a:latin typeface="Baskerville"/>
                <a:cs typeface="Baskerville"/>
              </a:rPr>
              <a:t>New Jersey Realtors</a:t>
            </a:r>
            <a:r>
              <a:rPr lang="en-US" sz="6000" baseline="30000" dirty="0" smtClean="0">
                <a:latin typeface="Baskerville"/>
                <a:cs typeface="Baskerville"/>
              </a:rPr>
              <a:t>®</a:t>
            </a:r>
            <a:r>
              <a:rPr lang="en-US" sz="6000" dirty="0" smtClean="0">
                <a:latin typeface="Baskerville"/>
                <a:cs typeface="Baskerville"/>
              </a:rPr>
              <a:t> </a:t>
            </a:r>
            <a:br>
              <a:rPr lang="en-US" sz="6000" dirty="0" smtClean="0">
                <a:latin typeface="Baskerville"/>
                <a:cs typeface="Baskerville"/>
              </a:rPr>
            </a:br>
            <a:r>
              <a:rPr lang="en-US" sz="6000" dirty="0" smtClean="0">
                <a:latin typeface="Baskerville"/>
                <a:cs typeface="Baskerville"/>
              </a:rPr>
              <a:t>and Boys &amp; Girls Club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62000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4946" y="572798"/>
            <a:ext cx="689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Baskerville"/>
                <a:cs typeface="Baskerville"/>
              </a:rPr>
              <a:t>2016 Partnership:</a:t>
            </a:r>
            <a:br>
              <a:rPr lang="en-US" sz="2200" dirty="0" smtClean="0">
                <a:solidFill>
                  <a:schemeClr val="bg2"/>
                </a:solidFill>
                <a:latin typeface="Baskerville"/>
                <a:cs typeface="Baskerville"/>
              </a:rPr>
            </a:br>
            <a:r>
              <a:rPr lang="en-US" sz="2200" dirty="0" smtClean="0">
                <a:solidFill>
                  <a:schemeClr val="bg2"/>
                </a:solidFill>
                <a:latin typeface="Baskerville"/>
                <a:cs typeface="Baskerville"/>
              </a:rPr>
              <a:t>Fundraiser, Drives, and Community</a:t>
            </a:r>
            <a:endParaRPr lang="en-US" sz="2200" dirty="0">
              <a:solidFill>
                <a:schemeClr val="bg2"/>
              </a:solidFill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9266" y="2004790"/>
            <a:ext cx="63377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93157"/>
                </a:solidFill>
              </a:rPr>
              <a:t>New statewide YPN: first event was a Boys &amp; Girls Club fundraiser held at the Meadowlands </a:t>
            </a:r>
            <a:r>
              <a:rPr lang="en-US" dirty="0" smtClean="0">
                <a:solidFill>
                  <a:srgbClr val="193157"/>
                </a:solidFill>
              </a:rPr>
              <a:t>Racetrack</a:t>
            </a:r>
            <a:br>
              <a:rPr lang="en-US" dirty="0" smtClean="0">
                <a:solidFill>
                  <a:srgbClr val="193157"/>
                </a:solidFill>
              </a:rPr>
            </a:br>
            <a:endParaRPr lang="en-US" dirty="0" smtClean="0">
              <a:solidFill>
                <a:srgbClr val="193157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93157"/>
                </a:solidFill>
              </a:rPr>
              <a:t>NJ Realtors</a:t>
            </a:r>
            <a:r>
              <a:rPr lang="en-US" baseline="30000" dirty="0" smtClean="0">
                <a:solidFill>
                  <a:srgbClr val="193157"/>
                </a:solidFill>
              </a:rPr>
              <a:t>®</a:t>
            </a:r>
            <a:r>
              <a:rPr lang="en-US" dirty="0" smtClean="0">
                <a:solidFill>
                  <a:srgbClr val="193157"/>
                </a:solidFill>
              </a:rPr>
              <a:t>’ board of directors and members donated hundreds of items – sunscreen, bathing suits, flip flops, towels and more – to support swim programs at Clifton, Paterson, Lodi, and Trenton Boys &amp; Girls </a:t>
            </a:r>
            <a:r>
              <a:rPr lang="en-US" dirty="0" smtClean="0">
                <a:solidFill>
                  <a:srgbClr val="193157"/>
                </a:solidFill>
              </a:rPr>
              <a:t>Clubs</a:t>
            </a:r>
            <a:br>
              <a:rPr lang="en-US" dirty="0" smtClean="0">
                <a:solidFill>
                  <a:srgbClr val="193157"/>
                </a:solidFill>
              </a:rPr>
            </a:br>
            <a:endParaRPr lang="en-US" dirty="0" smtClean="0">
              <a:solidFill>
                <a:srgbClr val="193157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93157"/>
                </a:solidFill>
              </a:rPr>
              <a:t>R</a:t>
            </a:r>
            <a:r>
              <a:rPr lang="en-US" dirty="0" smtClean="0">
                <a:solidFill>
                  <a:srgbClr val="193157"/>
                </a:solidFill>
              </a:rPr>
              <a:t>elationship with Mercer County Boys &amp; Girls Club, our new neighbor in Trenton – working to help </a:t>
            </a:r>
            <a:r>
              <a:rPr lang="en-US" dirty="0" smtClean="0">
                <a:solidFill>
                  <a:srgbClr val="193157"/>
                </a:solidFill>
              </a:rPr>
              <a:t>fund </a:t>
            </a:r>
            <a:r>
              <a:rPr lang="en-US" dirty="0" smtClean="0">
                <a:solidFill>
                  <a:srgbClr val="193157"/>
                </a:solidFill>
              </a:rPr>
              <a:t>a community garden</a:t>
            </a:r>
            <a:endParaRPr lang="en-US" dirty="0">
              <a:solidFill>
                <a:srgbClr val="193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1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946" y="572798"/>
            <a:ext cx="689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Baskerville"/>
                <a:cs typeface="Baskerville"/>
              </a:rPr>
              <a:t>2016 Partnership:</a:t>
            </a:r>
            <a:br>
              <a:rPr lang="en-US" sz="2200" dirty="0" smtClean="0">
                <a:solidFill>
                  <a:schemeClr val="bg2"/>
                </a:solidFill>
                <a:latin typeface="Baskerville"/>
                <a:cs typeface="Baskerville"/>
              </a:rPr>
            </a:br>
            <a:r>
              <a:rPr lang="en-US" sz="2200" dirty="0" smtClean="0">
                <a:solidFill>
                  <a:schemeClr val="bg2"/>
                </a:solidFill>
                <a:latin typeface="Baskerville"/>
                <a:cs typeface="Baskerville"/>
              </a:rPr>
              <a:t>Fundraiser, Drives, and Community</a:t>
            </a:r>
            <a:endParaRPr lang="en-US" sz="2200" dirty="0">
              <a:solidFill>
                <a:schemeClr val="bg2"/>
              </a:solidFill>
              <a:latin typeface="Baskerville"/>
              <a:cs typeface="Baskerville"/>
            </a:endParaRPr>
          </a:p>
        </p:txBody>
      </p:sp>
      <p:pic>
        <p:nvPicPr>
          <p:cNvPr id="5" name="Picture 4" descr="Screen Shot 2016-10-10 at 3.3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97" y="2993192"/>
            <a:ext cx="5067722" cy="3514378"/>
          </a:xfrm>
          <a:prstGeom prst="rect">
            <a:avLst/>
          </a:prstGeom>
        </p:spPr>
      </p:pic>
      <p:pic>
        <p:nvPicPr>
          <p:cNvPr id="6" name="Picture 5" descr="Screen Shot 2016-10-10 at 3.31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3" y="1658461"/>
            <a:ext cx="5361825" cy="28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6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 Jersey Realtors">
  <a:themeElements>
    <a:clrScheme name="NJAR">
      <a:dk1>
        <a:sysClr val="windowText" lastClr="000000"/>
      </a:dk1>
      <a:lt1>
        <a:srgbClr val="FFFFFF"/>
      </a:lt1>
      <a:dk2>
        <a:srgbClr val="193157"/>
      </a:dk2>
      <a:lt2>
        <a:srgbClr val="FFFFFF"/>
      </a:lt2>
      <a:accent1>
        <a:srgbClr val="6CACDF"/>
      </a:accent1>
      <a:accent2>
        <a:srgbClr val="FDAF17"/>
      </a:accent2>
      <a:accent3>
        <a:srgbClr val="CC3300"/>
      </a:accent3>
      <a:accent4>
        <a:srgbClr val="B9C2D1"/>
      </a:accent4>
      <a:accent5>
        <a:srgbClr val="003600"/>
      </a:accent5>
      <a:accent6>
        <a:srgbClr val="7BE1E1"/>
      </a:accent6>
      <a:hlink>
        <a:srgbClr val="0000CC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4039</TotalTime>
  <Words>25</Words>
  <Application>Microsoft Macintosh PowerPoint</Application>
  <PresentationFormat>On-screen Show (4:3)</PresentationFormat>
  <Paragraphs>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New Jersey Realtors</vt:lpstr>
      <vt:lpstr> New Jersey Realtors®  and Boys &amp; Girls Club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</dc:creator>
  <cp:lastModifiedBy>Allison Rosen</cp:lastModifiedBy>
  <cp:revision>270</cp:revision>
  <dcterms:created xsi:type="dcterms:W3CDTF">2014-09-29T15:37:32Z</dcterms:created>
  <dcterms:modified xsi:type="dcterms:W3CDTF">2016-10-25T18:38:25Z</dcterms:modified>
</cp:coreProperties>
</file>