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6" r:id="rId1"/>
  </p:sldMasterIdLst>
  <p:notesMasterIdLst>
    <p:notesMasterId r:id="rId16"/>
  </p:notesMasterIdLst>
  <p:sldIdLst>
    <p:sldId id="259" r:id="rId2"/>
    <p:sldId id="287" r:id="rId3"/>
    <p:sldId id="295" r:id="rId4"/>
    <p:sldId id="288" r:id="rId5"/>
    <p:sldId id="296" r:id="rId6"/>
    <p:sldId id="289" r:id="rId7"/>
    <p:sldId id="290" r:id="rId8"/>
    <p:sldId id="261" r:id="rId9"/>
    <p:sldId id="297" r:id="rId10"/>
    <p:sldId id="298" r:id="rId11"/>
    <p:sldId id="299" r:id="rId12"/>
    <p:sldId id="300" r:id="rId13"/>
    <p:sldId id="301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35" autoAdjust="0"/>
  </p:normalViewPr>
  <p:slideViewPr>
    <p:cSldViewPr snapToGrid="0" snapToObjects="1">
      <p:cViewPr varScale="1">
        <p:scale>
          <a:sx n="105" d="100"/>
          <a:sy n="105" d="100"/>
        </p:scale>
        <p:origin x="456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F903-13F1-674C-B626-E064BE446D19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487FC-FCBE-F445-88B1-08B02D8D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87FC-FCBE-F445-88B1-08B02D8D24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E53-2812-E14D-8B96-28B91B81E9DF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22E8-F850-1247-9B25-1BBBCA170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E53-2812-E14D-8B96-28B91B81E9DF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22E8-F850-1247-9B25-1BBBCA170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411078" y="1600200"/>
            <a:ext cx="6513722" cy="48737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AC1E53-2812-E14D-8B96-28B91B81E9DF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B322E8-F850-1247-9B25-1BBBCA170C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E53-2812-E14D-8B96-28B91B81E9DF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22E8-F850-1247-9B25-1BBBCA170C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427658" y="1600200"/>
            <a:ext cx="3145898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81462" y="1600200"/>
            <a:ext cx="3246386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E53-2812-E14D-8B96-28B91B81E9DF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22E8-F850-1247-9B25-1BBBCA170C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AC1E53-2812-E14D-8B96-28B91B81E9DF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B322E8-F850-1247-9B25-1BBBCA170C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1E53-2812-E14D-8B96-28B91B81E9DF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22E8-F850-1247-9B25-1BBBCA170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AC1E53-2812-E14D-8B96-28B91B81E9DF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B322E8-F850-1247-9B25-1BBBCA170C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AC1E53-2812-E14D-8B96-28B91B81E9DF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B322E8-F850-1247-9B25-1BBBCA170C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455617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69182" y="1600200"/>
            <a:ext cx="6455618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AC1E53-2812-E14D-8B96-28B91B81E9DF}" type="datetimeFigureOut">
              <a:rPr lang="en-US" smtClean="0"/>
              <a:pPr/>
              <a:t>10/24/14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B322E8-F850-1247-9B25-1BBBCA170C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NJ REALTORS Logo Horiz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916317"/>
            <a:ext cx="2746780" cy="557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1" i="1" kern="1200" cap="none" baseline="0">
          <a:solidFill>
            <a:schemeClr val="tx2"/>
          </a:solidFill>
          <a:latin typeface="Aurulent Sans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Baskerville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Baskerville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Baskerville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Baskerville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Baskerville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455617" cy="1143000"/>
          </a:xfrm>
        </p:spPr>
        <p:txBody>
          <a:bodyPr/>
          <a:lstStyle/>
          <a:p>
            <a:r>
              <a:rPr lang="en-US" dirty="0" smtClean="0"/>
              <a:t>New Name and Logo</a:t>
            </a:r>
            <a:endParaRPr lang="en-US" dirty="0"/>
          </a:p>
        </p:txBody>
      </p:sp>
      <p:sp>
        <p:nvSpPr>
          <p:cNvPr id="4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REBRANDING</a:t>
            </a:r>
            <a:endParaRPr lang="en-US" dirty="0"/>
          </a:p>
        </p:txBody>
      </p:sp>
      <p:pic>
        <p:nvPicPr>
          <p:cNvPr id="6" name="Picture 5" descr="NJ REALTORS Logo Ho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3545114"/>
            <a:ext cx="6547656" cy="1329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7316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End-of-Year Campaign: Oct. 9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RPAC</a:t>
            </a:r>
            <a:endParaRPr lang="en-US" dirty="0"/>
          </a:p>
        </p:txBody>
      </p:sp>
      <p:pic>
        <p:nvPicPr>
          <p:cNvPr id="10" name="Picture 9" descr="rpac-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412">
            <a:off x="2261653" y="2544860"/>
            <a:ext cx="6982903" cy="6156592"/>
          </a:xfrm>
          <a:prstGeom prst="rect">
            <a:avLst/>
          </a:prstGeom>
        </p:spPr>
      </p:pic>
      <p:pic>
        <p:nvPicPr>
          <p:cNvPr id="3" name="Picture 2" descr="RPAC Email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34" y="1221619"/>
            <a:ext cx="6144381" cy="46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7316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End-of-Year Campaign: Oct. 9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RPAC</a:t>
            </a:r>
            <a:endParaRPr lang="en-US" dirty="0"/>
          </a:p>
        </p:txBody>
      </p:sp>
      <p:pic>
        <p:nvPicPr>
          <p:cNvPr id="10" name="Picture 9" descr="rpac-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412">
            <a:off x="2261653" y="2544860"/>
            <a:ext cx="6982903" cy="615659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411078" y="1600200"/>
            <a:ext cx="6513722" cy="4873752"/>
          </a:xfrm>
        </p:spPr>
        <p:txBody>
          <a:bodyPr/>
          <a:lstStyle/>
          <a:p>
            <a:r>
              <a:rPr lang="en-US" dirty="0" smtClean="0"/>
              <a:t>Subject: Tax on Commissions</a:t>
            </a:r>
          </a:p>
          <a:p>
            <a:r>
              <a:rPr lang="en-US" dirty="0" smtClean="0"/>
              <a:t>Sent to members who had not yet invested their fair share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23,702 emails sent</a:t>
            </a:r>
          </a:p>
          <a:p>
            <a:pPr lvl="1"/>
            <a:r>
              <a:rPr lang="en-US" dirty="0" smtClean="0"/>
              <a:t>36.13 percent open rate</a:t>
            </a:r>
          </a:p>
          <a:p>
            <a:pPr lvl="1"/>
            <a:r>
              <a:rPr lang="en-US" dirty="0" smtClean="0"/>
              <a:t>142 click </a:t>
            </a:r>
            <a:r>
              <a:rPr lang="en-US" dirty="0" err="1" smtClean="0"/>
              <a:t>throughs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7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7316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End-of-Year Campaign: Oct. 9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RPAC</a:t>
            </a:r>
            <a:endParaRPr lang="en-US" dirty="0"/>
          </a:p>
        </p:txBody>
      </p:sp>
      <p:pic>
        <p:nvPicPr>
          <p:cNvPr id="10" name="Picture 9" descr="rpac-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412">
            <a:off x="2261653" y="2544860"/>
            <a:ext cx="6982903" cy="6156592"/>
          </a:xfrm>
          <a:prstGeom prst="rect">
            <a:avLst/>
          </a:prstGeom>
        </p:spPr>
      </p:pic>
      <p:pic>
        <p:nvPicPr>
          <p:cNvPr id="4" name="Picture 3" descr="RPAC Email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76" y="1532517"/>
            <a:ext cx="6071810" cy="45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7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7316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End-of-Year Campaign: Oct. 9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RPAC</a:t>
            </a:r>
            <a:endParaRPr lang="en-US" dirty="0"/>
          </a:p>
        </p:txBody>
      </p:sp>
      <p:pic>
        <p:nvPicPr>
          <p:cNvPr id="10" name="Picture 9" descr="rpac-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412">
            <a:off x="2261653" y="2544860"/>
            <a:ext cx="6982903" cy="615659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411078" y="1600200"/>
            <a:ext cx="6513722" cy="4873752"/>
          </a:xfrm>
        </p:spPr>
        <p:txBody>
          <a:bodyPr/>
          <a:lstStyle/>
          <a:p>
            <a:r>
              <a:rPr lang="en-US" dirty="0" smtClean="0"/>
              <a:t>Subject: You’re So Close…</a:t>
            </a:r>
          </a:p>
          <a:p>
            <a:r>
              <a:rPr lang="en-US" dirty="0" smtClean="0"/>
              <a:t>Sent to members who clicked on the link in the Oct. 7 email, but did not invest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41emails sent</a:t>
            </a:r>
          </a:p>
          <a:p>
            <a:pPr lvl="1"/>
            <a:r>
              <a:rPr lang="en-US" dirty="0" smtClean="0"/>
              <a:t>56.41 percent open rate</a:t>
            </a:r>
          </a:p>
          <a:p>
            <a:pPr lvl="1"/>
            <a:r>
              <a:rPr lang="en-US" dirty="0" smtClean="0"/>
              <a:t>3 click </a:t>
            </a:r>
            <a:r>
              <a:rPr lang="en-US" dirty="0" err="1" smtClean="0"/>
              <a:t>throughs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0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731678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End-of-Year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1078" y="1442965"/>
            <a:ext cx="6513722" cy="4873752"/>
          </a:xfrm>
        </p:spPr>
        <p:txBody>
          <a:bodyPr/>
          <a:lstStyle/>
          <a:p>
            <a:r>
              <a:rPr lang="en-US" dirty="0" smtClean="0"/>
              <a:t>Between </a:t>
            </a:r>
            <a:r>
              <a:rPr lang="en-US" dirty="0" smtClean="0"/>
              <a:t>Oct. 3 and 6, there were only 4 contributors</a:t>
            </a:r>
          </a:p>
          <a:p>
            <a:r>
              <a:rPr lang="en-US" dirty="0"/>
              <a:t>Between the campaign from Oct. 7 to 9, we had 100 additional contributors, totaling $11,310</a:t>
            </a:r>
          </a:p>
          <a:p>
            <a:r>
              <a:rPr lang="en-US" dirty="0" smtClean="0"/>
              <a:t>Member </a:t>
            </a:r>
            <a:r>
              <a:rPr lang="en-US" dirty="0" smtClean="0"/>
              <a:t>participation prior to the campaign was at 30.41 percent, just shy of participation goal</a:t>
            </a:r>
          </a:p>
          <a:p>
            <a:r>
              <a:rPr lang="en-US" dirty="0" smtClean="0"/>
              <a:t>The campaign push worked and we met the participation goal</a:t>
            </a:r>
          </a:p>
          <a:p>
            <a:r>
              <a:rPr lang="en-US" dirty="0" smtClean="0"/>
              <a:t>For comparison’s sake, in 2013, </a:t>
            </a:r>
            <a:r>
              <a:rPr lang="en-US" smtClean="0"/>
              <a:t>we had just </a:t>
            </a:r>
            <a:r>
              <a:rPr lang="en-US" dirty="0" smtClean="0"/>
              <a:t>26 percent participation</a:t>
            </a:r>
          </a:p>
          <a:p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RPAC</a:t>
            </a:r>
            <a:endParaRPr lang="en-US" dirty="0"/>
          </a:p>
        </p:txBody>
      </p:sp>
      <p:pic>
        <p:nvPicPr>
          <p:cNvPr id="10" name="Picture 9" descr="rpac-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412">
            <a:off x="2261653" y="2544860"/>
            <a:ext cx="6982903" cy="615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8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455617" cy="1143000"/>
          </a:xfrm>
        </p:spPr>
        <p:txBody>
          <a:bodyPr/>
          <a:lstStyle/>
          <a:p>
            <a:r>
              <a:rPr lang="en-US" dirty="0" smtClean="0"/>
              <a:t>Soft Rollout</a:t>
            </a:r>
            <a:endParaRPr lang="en-US" dirty="0"/>
          </a:p>
        </p:txBody>
      </p:sp>
      <p:sp>
        <p:nvSpPr>
          <p:cNvPr id="4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REBRANDING</a:t>
            </a:r>
            <a:endParaRPr lang="en-US" dirty="0"/>
          </a:p>
        </p:txBody>
      </p:sp>
      <p:pic>
        <p:nvPicPr>
          <p:cNvPr id="6" name="Picture 5" descr="Screen Shot 2014-10-22 at 4.0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79" y="1417638"/>
            <a:ext cx="6759826" cy="40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455617" cy="1143000"/>
          </a:xfrm>
        </p:spPr>
        <p:txBody>
          <a:bodyPr/>
          <a:lstStyle/>
          <a:p>
            <a:r>
              <a:rPr lang="en-US" dirty="0" smtClean="0"/>
              <a:t>Soft Rollout</a:t>
            </a:r>
            <a:endParaRPr lang="en-US" dirty="0"/>
          </a:p>
        </p:txBody>
      </p:sp>
      <p:sp>
        <p:nvSpPr>
          <p:cNvPr id="4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REBRANDING</a:t>
            </a:r>
            <a:endParaRPr lang="en-US" dirty="0"/>
          </a:p>
        </p:txBody>
      </p:sp>
      <p:pic>
        <p:nvPicPr>
          <p:cNvPr id="3" name="Picture 2" descr="ACE-Marketing Piece 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46" y="1417638"/>
            <a:ext cx="3299252" cy="4269620"/>
          </a:xfrm>
          <a:prstGeom prst="rect">
            <a:avLst/>
          </a:prstGeom>
        </p:spPr>
      </p:pic>
      <p:pic>
        <p:nvPicPr>
          <p:cNvPr id="5" name="Picture 4" descr="professional standards flyer - updat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75" y="822476"/>
            <a:ext cx="314036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6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455617" cy="1143000"/>
          </a:xfrm>
        </p:spPr>
        <p:txBody>
          <a:bodyPr/>
          <a:lstStyle/>
          <a:p>
            <a:r>
              <a:rPr lang="en-US" dirty="0" smtClean="0"/>
              <a:t>Old Website</a:t>
            </a:r>
            <a:endParaRPr lang="en-US" dirty="0"/>
          </a:p>
        </p:txBody>
      </p:sp>
      <p:sp>
        <p:nvSpPr>
          <p:cNvPr id="4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REBRANDING</a:t>
            </a:r>
            <a:endParaRPr lang="en-US" dirty="0"/>
          </a:p>
        </p:txBody>
      </p:sp>
      <p:pic>
        <p:nvPicPr>
          <p:cNvPr id="7" name="Picture 6" descr="Screen Shot 2014-10-22 at 4.2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79" y="1514400"/>
            <a:ext cx="5759021" cy="42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6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455617" cy="1143000"/>
          </a:xfrm>
        </p:spPr>
        <p:txBody>
          <a:bodyPr/>
          <a:lstStyle/>
          <a:p>
            <a:r>
              <a:rPr lang="en-US" dirty="0" smtClean="0"/>
              <a:t>New Site to be Launched</a:t>
            </a:r>
            <a:br>
              <a:rPr lang="en-US" dirty="0" smtClean="0"/>
            </a:br>
            <a:r>
              <a:rPr lang="en-US" dirty="0" smtClean="0"/>
              <a:t>December 2014</a:t>
            </a:r>
            <a:endParaRPr lang="en-US" dirty="0"/>
          </a:p>
        </p:txBody>
      </p:sp>
      <p:sp>
        <p:nvSpPr>
          <p:cNvPr id="4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REBRANDING</a:t>
            </a:r>
            <a:endParaRPr lang="en-US" dirty="0"/>
          </a:p>
        </p:txBody>
      </p:sp>
      <p:pic>
        <p:nvPicPr>
          <p:cNvPr id="6" name="Picture 5" descr="Screen Shot 2014-10-22 at 4.2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48" y="1768110"/>
            <a:ext cx="5647453" cy="34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455617" cy="1143000"/>
          </a:xfrm>
        </p:spPr>
        <p:txBody>
          <a:bodyPr/>
          <a:lstStyle/>
          <a:p>
            <a:r>
              <a:rPr lang="en-US" dirty="0" smtClean="0"/>
              <a:t>Trade Show Booth </a:t>
            </a:r>
            <a:endParaRPr lang="en-US" dirty="0"/>
          </a:p>
        </p:txBody>
      </p:sp>
      <p:sp>
        <p:nvSpPr>
          <p:cNvPr id="4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REBRANDING</a:t>
            </a:r>
            <a:endParaRPr lang="en-US" dirty="0"/>
          </a:p>
        </p:txBody>
      </p:sp>
      <p:pic>
        <p:nvPicPr>
          <p:cNvPr id="7" name="Picture 6" descr="NJ_Realtors_2020_1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81" y="1417638"/>
            <a:ext cx="6389953" cy="40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455617" cy="1143000"/>
          </a:xfrm>
        </p:spPr>
        <p:txBody>
          <a:bodyPr/>
          <a:lstStyle/>
          <a:p>
            <a:r>
              <a:rPr lang="en-US" dirty="0" smtClean="0"/>
              <a:t>Value Proposition</a:t>
            </a:r>
            <a:endParaRPr lang="en-US" dirty="0"/>
          </a:p>
        </p:txBody>
      </p:sp>
      <p:sp>
        <p:nvSpPr>
          <p:cNvPr id="4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REBRANDING</a:t>
            </a:r>
            <a:endParaRPr lang="en-US" dirty="0"/>
          </a:p>
        </p:txBody>
      </p:sp>
      <p:pic>
        <p:nvPicPr>
          <p:cNvPr id="6" name="Picture 5" descr="ValueProp_NJAR_FLYER_8.5x11_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23" y="1417638"/>
            <a:ext cx="3459239" cy="51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7316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End-of-Year Campaign: Oct. 7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RPAC</a:t>
            </a:r>
            <a:endParaRPr lang="en-US" dirty="0"/>
          </a:p>
        </p:txBody>
      </p:sp>
      <p:pic>
        <p:nvPicPr>
          <p:cNvPr id="10" name="Picture 9" descr="rpac-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412">
            <a:off x="2261653" y="2544860"/>
            <a:ext cx="6982903" cy="6156592"/>
          </a:xfrm>
          <a:prstGeom prst="rect">
            <a:avLst/>
          </a:prstGeom>
        </p:spPr>
      </p:pic>
      <p:pic>
        <p:nvPicPr>
          <p:cNvPr id="6" name="Picture 5" descr="RPAC Email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82" y="1211268"/>
            <a:ext cx="6273397" cy="4705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182" y="274638"/>
            <a:ext cx="67316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End-of-Year Campaign: Oct. 7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 rot="16200000">
            <a:off x="-1655219" y="2576118"/>
            <a:ext cx="5507182" cy="117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6600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Bebas Neue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Baskerville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RPAC</a:t>
            </a:r>
            <a:endParaRPr lang="en-US" dirty="0"/>
          </a:p>
        </p:txBody>
      </p:sp>
      <p:pic>
        <p:nvPicPr>
          <p:cNvPr id="10" name="Picture 9" descr="rpac-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412">
            <a:off x="2261653" y="2544860"/>
            <a:ext cx="6982903" cy="615659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411078" y="1600200"/>
            <a:ext cx="6513722" cy="4873752"/>
          </a:xfrm>
        </p:spPr>
        <p:txBody>
          <a:bodyPr/>
          <a:lstStyle/>
          <a:p>
            <a:r>
              <a:rPr lang="en-US" dirty="0" smtClean="0"/>
              <a:t>Subject: LAST CHANCE: Only 2 Days Left!</a:t>
            </a:r>
          </a:p>
          <a:p>
            <a:r>
              <a:rPr lang="en-US" dirty="0" smtClean="0"/>
              <a:t>Sent to members who had not yet invested their fair share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23,729 emails sent</a:t>
            </a:r>
          </a:p>
          <a:p>
            <a:pPr lvl="1"/>
            <a:r>
              <a:rPr lang="en-US" dirty="0" smtClean="0"/>
              <a:t>26.08 percent open rate</a:t>
            </a:r>
          </a:p>
          <a:p>
            <a:pPr lvl="1"/>
            <a:r>
              <a:rPr lang="en-US" dirty="0" smtClean="0"/>
              <a:t>50 click </a:t>
            </a:r>
            <a:r>
              <a:rPr lang="en-US" dirty="0" err="1" smtClean="0"/>
              <a:t>throughs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01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2003</TotalTime>
  <Words>262</Words>
  <Application>Microsoft Macintosh PowerPoint</Application>
  <PresentationFormat>On-screen Show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New Name and Logo</vt:lpstr>
      <vt:lpstr>Soft Rollout</vt:lpstr>
      <vt:lpstr>Soft Rollout</vt:lpstr>
      <vt:lpstr>Old Website</vt:lpstr>
      <vt:lpstr>New Site to be Launched December 2014</vt:lpstr>
      <vt:lpstr>Trade Show Booth </vt:lpstr>
      <vt:lpstr>Value Proposition</vt:lpstr>
      <vt:lpstr>End-of-Year Campaign: Oct. 7</vt:lpstr>
      <vt:lpstr>End-of-Year Campaign: Oct. 7</vt:lpstr>
      <vt:lpstr>End-of-Year Campaign: Oct. 9</vt:lpstr>
      <vt:lpstr>End-of-Year Campaign: Oct. 9</vt:lpstr>
      <vt:lpstr>End-of-Year Campaign: Oct. 9</vt:lpstr>
      <vt:lpstr>End-of-Year Campaign: Oct. 9</vt:lpstr>
      <vt:lpstr> End-of-Year Campaign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Alignment</dc:title>
  <dc:creator>Mary Pilaar</dc:creator>
  <cp:lastModifiedBy>Allison Rosen</cp:lastModifiedBy>
  <cp:revision>39</cp:revision>
  <cp:lastPrinted>2014-10-02T20:40:05Z</cp:lastPrinted>
  <dcterms:created xsi:type="dcterms:W3CDTF">2014-09-24T01:56:47Z</dcterms:created>
  <dcterms:modified xsi:type="dcterms:W3CDTF">2014-10-24T15:54:56Z</dcterms:modified>
</cp:coreProperties>
</file>