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1" r:id="rId2"/>
    <p:sldId id="260" r:id="rId3"/>
    <p:sldId id="274" r:id="rId4"/>
    <p:sldId id="266" r:id="rId5"/>
    <p:sldId id="259" r:id="rId6"/>
    <p:sldId id="277" r:id="rId7"/>
    <p:sldId id="276" r:id="rId8"/>
    <p:sldId id="27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790" autoAdjust="0"/>
  </p:normalViewPr>
  <p:slideViewPr>
    <p:cSldViewPr>
      <p:cViewPr>
        <p:scale>
          <a:sx n="66" d="100"/>
          <a:sy n="66" d="100"/>
        </p:scale>
        <p:origin x="-142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54E83F-6AF4-44F0-B4F0-8282F68A6A44}" type="doc">
      <dgm:prSet loTypeId="urn:microsoft.com/office/officeart/2005/8/layout/hList7#1" loCatId="list" qsTypeId="urn:microsoft.com/office/officeart/2005/8/quickstyle/3d1" qsCatId="3D" csTypeId="urn:microsoft.com/office/officeart/2005/8/colors/accent1_2" csCatId="accent1" phldr="1"/>
      <dgm:spPr/>
    </dgm:pt>
    <dgm:pt modelId="{62078633-FADD-43A4-9024-26FE4FB2E853}">
      <dgm:prSet phldrT="[Text]"/>
      <dgm:spPr/>
      <dgm:t>
        <a:bodyPr/>
        <a:lstStyle/>
        <a:p>
          <a:r>
            <a:rPr lang="en-US" dirty="0" smtClean="0"/>
            <a:t>Educate &amp; Empower REALTORS® </a:t>
          </a:r>
          <a:endParaRPr lang="en-US" dirty="0"/>
        </a:p>
      </dgm:t>
    </dgm:pt>
    <dgm:pt modelId="{B7A71511-A099-4110-9840-885BCFDE8E9B}" type="parTrans" cxnId="{7CB7FAB7-4223-4055-8B61-E7FC69FBAE0E}">
      <dgm:prSet/>
      <dgm:spPr/>
      <dgm:t>
        <a:bodyPr/>
        <a:lstStyle/>
        <a:p>
          <a:endParaRPr lang="en-US"/>
        </a:p>
      </dgm:t>
    </dgm:pt>
    <dgm:pt modelId="{B14176E1-232F-455C-ADA3-8465C95ACD25}" type="sibTrans" cxnId="{7CB7FAB7-4223-4055-8B61-E7FC69FBAE0E}">
      <dgm:prSet/>
      <dgm:spPr/>
      <dgm:t>
        <a:bodyPr/>
        <a:lstStyle/>
        <a:p>
          <a:endParaRPr lang="en-US"/>
        </a:p>
      </dgm:t>
    </dgm:pt>
    <dgm:pt modelId="{17CE6C77-D55B-4E24-BEB7-92A18D1C4D47}">
      <dgm:prSet phldrT="[Text]"/>
      <dgm:spPr/>
      <dgm:t>
        <a:bodyPr/>
        <a:lstStyle/>
        <a:p>
          <a:r>
            <a:rPr lang="en-US" dirty="0" smtClean="0"/>
            <a:t>Educate &amp; Establish Consumer Culture</a:t>
          </a:r>
          <a:endParaRPr lang="en-US" dirty="0"/>
        </a:p>
      </dgm:t>
    </dgm:pt>
    <dgm:pt modelId="{4A8FB999-6AF2-49F8-B267-6E86C374F04E}" type="parTrans" cxnId="{8A85C0FA-718B-4A8F-A021-73F7A16CB295}">
      <dgm:prSet/>
      <dgm:spPr/>
      <dgm:t>
        <a:bodyPr/>
        <a:lstStyle/>
        <a:p>
          <a:endParaRPr lang="en-US"/>
        </a:p>
      </dgm:t>
    </dgm:pt>
    <dgm:pt modelId="{DE715BB6-B3C1-4337-BDE1-A8C121E53058}" type="sibTrans" cxnId="{8A85C0FA-718B-4A8F-A021-73F7A16CB295}">
      <dgm:prSet/>
      <dgm:spPr/>
      <dgm:t>
        <a:bodyPr/>
        <a:lstStyle/>
        <a:p>
          <a:endParaRPr lang="en-US"/>
        </a:p>
      </dgm:t>
    </dgm:pt>
    <dgm:pt modelId="{EFD989DF-A338-403E-96EA-44D35EDA1AED}">
      <dgm:prSet phldrT="[Text]"/>
      <dgm:spPr/>
      <dgm:t>
        <a:bodyPr/>
        <a:lstStyle/>
        <a:p>
          <a:r>
            <a:rPr lang="en-US" dirty="0" smtClean="0"/>
            <a:t>Increase TREPAC Investments &amp; Encourage Activism</a:t>
          </a:r>
          <a:endParaRPr lang="en-US" dirty="0"/>
        </a:p>
      </dgm:t>
    </dgm:pt>
    <dgm:pt modelId="{CA4CAC59-D95F-45A4-8ACE-A7E3181E5B48}" type="parTrans" cxnId="{0848D466-58C0-4485-991B-F341F6C7F6EE}">
      <dgm:prSet/>
      <dgm:spPr/>
      <dgm:t>
        <a:bodyPr/>
        <a:lstStyle/>
        <a:p>
          <a:endParaRPr lang="en-US"/>
        </a:p>
      </dgm:t>
    </dgm:pt>
    <dgm:pt modelId="{104EF837-CCFF-4CA6-9B2B-B0003982B4E5}" type="sibTrans" cxnId="{0848D466-58C0-4485-991B-F341F6C7F6EE}">
      <dgm:prSet/>
      <dgm:spPr/>
      <dgm:t>
        <a:bodyPr/>
        <a:lstStyle/>
        <a:p>
          <a:endParaRPr lang="en-US"/>
        </a:p>
      </dgm:t>
    </dgm:pt>
    <dgm:pt modelId="{4EC0A0B9-8A88-4D7B-8F27-9B37A9129202}" type="pres">
      <dgm:prSet presAssocID="{1054E83F-6AF4-44F0-B4F0-8282F68A6A44}" presName="Name0" presStyleCnt="0">
        <dgm:presLayoutVars>
          <dgm:dir/>
          <dgm:resizeHandles val="exact"/>
        </dgm:presLayoutVars>
      </dgm:prSet>
      <dgm:spPr/>
    </dgm:pt>
    <dgm:pt modelId="{326E5123-C370-4C53-B7FE-7CA036797BD2}" type="pres">
      <dgm:prSet presAssocID="{1054E83F-6AF4-44F0-B4F0-8282F68A6A44}" presName="fgShape" presStyleLbl="fgShp" presStyleIdx="0" presStyleCnt="1" custScaleY="146154"/>
      <dgm:spPr/>
    </dgm:pt>
    <dgm:pt modelId="{40194580-9F10-4A4F-906C-04365F92BDBA}" type="pres">
      <dgm:prSet presAssocID="{1054E83F-6AF4-44F0-B4F0-8282F68A6A44}" presName="linComp" presStyleCnt="0"/>
      <dgm:spPr/>
    </dgm:pt>
    <dgm:pt modelId="{72C31EF5-E432-4315-9E90-B8982859A198}" type="pres">
      <dgm:prSet presAssocID="{62078633-FADD-43A4-9024-26FE4FB2E853}" presName="compNode" presStyleCnt="0"/>
      <dgm:spPr/>
    </dgm:pt>
    <dgm:pt modelId="{29D579C8-0FD2-47D1-8A50-CBF922F22CB4}" type="pres">
      <dgm:prSet presAssocID="{62078633-FADD-43A4-9024-26FE4FB2E853}" presName="bkgdShape" presStyleLbl="node1" presStyleIdx="0" presStyleCnt="3"/>
      <dgm:spPr/>
      <dgm:t>
        <a:bodyPr/>
        <a:lstStyle/>
        <a:p>
          <a:endParaRPr lang="en-US"/>
        </a:p>
      </dgm:t>
    </dgm:pt>
    <dgm:pt modelId="{EB8240FA-EAB5-4780-9A57-E15EE99DA0F7}" type="pres">
      <dgm:prSet presAssocID="{62078633-FADD-43A4-9024-26FE4FB2E853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1EA140-5932-40A0-BEC4-BCD24DEFD14F}" type="pres">
      <dgm:prSet presAssocID="{62078633-FADD-43A4-9024-26FE4FB2E853}" presName="invisiNode" presStyleLbl="node1" presStyleIdx="0" presStyleCnt="3"/>
      <dgm:spPr/>
    </dgm:pt>
    <dgm:pt modelId="{7CC584AE-8EB2-433C-A56A-E15BD08F76D0}" type="pres">
      <dgm:prSet presAssocID="{62078633-FADD-43A4-9024-26FE4FB2E853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CD5CF97-D8AC-4352-9204-A2CFD9BB487A}" type="pres">
      <dgm:prSet presAssocID="{B14176E1-232F-455C-ADA3-8465C95ACD2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71A8797-8A00-428A-BA13-8F0E8908C3EB}" type="pres">
      <dgm:prSet presAssocID="{17CE6C77-D55B-4E24-BEB7-92A18D1C4D47}" presName="compNode" presStyleCnt="0"/>
      <dgm:spPr/>
    </dgm:pt>
    <dgm:pt modelId="{7CC981AA-7E29-48B0-8BAE-7EAEB3927314}" type="pres">
      <dgm:prSet presAssocID="{17CE6C77-D55B-4E24-BEB7-92A18D1C4D47}" presName="bkgdShape" presStyleLbl="node1" presStyleIdx="1" presStyleCnt="3" custLinFactNeighborX="-1021" custLinFactNeighborY="-1538"/>
      <dgm:spPr/>
      <dgm:t>
        <a:bodyPr/>
        <a:lstStyle/>
        <a:p>
          <a:endParaRPr lang="en-US"/>
        </a:p>
      </dgm:t>
    </dgm:pt>
    <dgm:pt modelId="{21CF4952-D294-4DC2-B06F-824AADE73EDF}" type="pres">
      <dgm:prSet presAssocID="{17CE6C77-D55B-4E24-BEB7-92A18D1C4D4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FD9704-9E0F-4237-8262-66876A3436E5}" type="pres">
      <dgm:prSet presAssocID="{17CE6C77-D55B-4E24-BEB7-92A18D1C4D47}" presName="invisiNode" presStyleLbl="node1" presStyleIdx="1" presStyleCnt="3"/>
      <dgm:spPr/>
    </dgm:pt>
    <dgm:pt modelId="{337962C5-1B1C-47C1-9103-383C14A2BC4F}" type="pres">
      <dgm:prSet presAssocID="{17CE6C77-D55B-4E24-BEB7-92A18D1C4D47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4BEBE00-F9E6-46C4-B134-E2872DEB7543}" type="pres">
      <dgm:prSet presAssocID="{DE715BB6-B3C1-4337-BDE1-A8C121E5305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27F2324-047E-412A-8ED5-91F5D1B56F49}" type="pres">
      <dgm:prSet presAssocID="{EFD989DF-A338-403E-96EA-44D35EDA1AED}" presName="compNode" presStyleCnt="0"/>
      <dgm:spPr/>
    </dgm:pt>
    <dgm:pt modelId="{D31D2183-28A2-4A19-8FB0-F2B3D3386632}" type="pres">
      <dgm:prSet presAssocID="{EFD989DF-A338-403E-96EA-44D35EDA1AED}" presName="bkgdShape" presStyleLbl="node1" presStyleIdx="2" presStyleCnt="3"/>
      <dgm:spPr/>
      <dgm:t>
        <a:bodyPr/>
        <a:lstStyle/>
        <a:p>
          <a:endParaRPr lang="en-US"/>
        </a:p>
      </dgm:t>
    </dgm:pt>
    <dgm:pt modelId="{6B87897F-96D1-48C5-A748-64C19BF0D945}" type="pres">
      <dgm:prSet presAssocID="{EFD989DF-A338-403E-96EA-44D35EDA1AE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4C512B-1BDA-4E04-8294-B5B3B75703FA}" type="pres">
      <dgm:prSet presAssocID="{EFD989DF-A338-403E-96EA-44D35EDA1AED}" presName="invisiNode" presStyleLbl="node1" presStyleIdx="2" presStyleCnt="3"/>
      <dgm:spPr/>
    </dgm:pt>
    <dgm:pt modelId="{57E7E18D-6A5A-4F99-A384-8044306EE4F5}" type="pres">
      <dgm:prSet presAssocID="{EFD989DF-A338-403E-96EA-44D35EDA1AED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CB7FAB7-4223-4055-8B61-E7FC69FBAE0E}" srcId="{1054E83F-6AF4-44F0-B4F0-8282F68A6A44}" destId="{62078633-FADD-43A4-9024-26FE4FB2E853}" srcOrd="0" destOrd="0" parTransId="{B7A71511-A099-4110-9840-885BCFDE8E9B}" sibTransId="{B14176E1-232F-455C-ADA3-8465C95ACD25}"/>
    <dgm:cxn modelId="{DD7C8ACE-A414-42C3-B1EA-E3C7FB99C36B}" type="presOf" srcId="{62078633-FADD-43A4-9024-26FE4FB2E853}" destId="{29D579C8-0FD2-47D1-8A50-CBF922F22CB4}" srcOrd="0" destOrd="0" presId="urn:microsoft.com/office/officeart/2005/8/layout/hList7#1"/>
    <dgm:cxn modelId="{E7CC882E-4581-4F8F-8120-338B7A891B96}" type="presOf" srcId="{B14176E1-232F-455C-ADA3-8465C95ACD25}" destId="{CCD5CF97-D8AC-4352-9204-A2CFD9BB487A}" srcOrd="0" destOrd="0" presId="urn:microsoft.com/office/officeart/2005/8/layout/hList7#1"/>
    <dgm:cxn modelId="{8A85C0FA-718B-4A8F-A021-73F7A16CB295}" srcId="{1054E83F-6AF4-44F0-B4F0-8282F68A6A44}" destId="{17CE6C77-D55B-4E24-BEB7-92A18D1C4D47}" srcOrd="1" destOrd="0" parTransId="{4A8FB999-6AF2-49F8-B267-6E86C374F04E}" sibTransId="{DE715BB6-B3C1-4337-BDE1-A8C121E53058}"/>
    <dgm:cxn modelId="{EBB604DA-1E76-4176-9CF9-A1100CF067C0}" type="presOf" srcId="{EFD989DF-A338-403E-96EA-44D35EDA1AED}" destId="{6B87897F-96D1-48C5-A748-64C19BF0D945}" srcOrd="1" destOrd="0" presId="urn:microsoft.com/office/officeart/2005/8/layout/hList7#1"/>
    <dgm:cxn modelId="{D464E895-8785-4576-AE36-6FE0D4796D4E}" type="presOf" srcId="{17CE6C77-D55B-4E24-BEB7-92A18D1C4D47}" destId="{7CC981AA-7E29-48B0-8BAE-7EAEB3927314}" srcOrd="0" destOrd="0" presId="urn:microsoft.com/office/officeart/2005/8/layout/hList7#1"/>
    <dgm:cxn modelId="{41A22433-DD5D-4643-963F-77D75A171315}" type="presOf" srcId="{DE715BB6-B3C1-4337-BDE1-A8C121E53058}" destId="{54BEBE00-F9E6-46C4-B134-E2872DEB7543}" srcOrd="0" destOrd="0" presId="urn:microsoft.com/office/officeart/2005/8/layout/hList7#1"/>
    <dgm:cxn modelId="{00217819-E916-4B94-8D3F-899F881A65CD}" type="presOf" srcId="{62078633-FADD-43A4-9024-26FE4FB2E853}" destId="{EB8240FA-EAB5-4780-9A57-E15EE99DA0F7}" srcOrd="1" destOrd="0" presId="urn:microsoft.com/office/officeart/2005/8/layout/hList7#1"/>
    <dgm:cxn modelId="{F8450258-EA56-45E3-B7BA-50F71E08B0F0}" type="presOf" srcId="{EFD989DF-A338-403E-96EA-44D35EDA1AED}" destId="{D31D2183-28A2-4A19-8FB0-F2B3D3386632}" srcOrd="0" destOrd="0" presId="urn:microsoft.com/office/officeart/2005/8/layout/hList7#1"/>
    <dgm:cxn modelId="{E6E82538-E884-4FE2-AA81-6A0BD9808BDB}" type="presOf" srcId="{1054E83F-6AF4-44F0-B4F0-8282F68A6A44}" destId="{4EC0A0B9-8A88-4D7B-8F27-9B37A9129202}" srcOrd="0" destOrd="0" presId="urn:microsoft.com/office/officeart/2005/8/layout/hList7#1"/>
    <dgm:cxn modelId="{9CBAA828-D6CD-4BDC-82D3-B7E12AD0E092}" type="presOf" srcId="{17CE6C77-D55B-4E24-BEB7-92A18D1C4D47}" destId="{21CF4952-D294-4DC2-B06F-824AADE73EDF}" srcOrd="1" destOrd="0" presId="urn:microsoft.com/office/officeart/2005/8/layout/hList7#1"/>
    <dgm:cxn modelId="{0848D466-58C0-4485-991B-F341F6C7F6EE}" srcId="{1054E83F-6AF4-44F0-B4F0-8282F68A6A44}" destId="{EFD989DF-A338-403E-96EA-44D35EDA1AED}" srcOrd="2" destOrd="0" parTransId="{CA4CAC59-D95F-45A4-8ACE-A7E3181E5B48}" sibTransId="{104EF837-CCFF-4CA6-9B2B-B0003982B4E5}"/>
    <dgm:cxn modelId="{CFC06434-5615-4E84-867C-8951208656E3}" type="presParOf" srcId="{4EC0A0B9-8A88-4D7B-8F27-9B37A9129202}" destId="{326E5123-C370-4C53-B7FE-7CA036797BD2}" srcOrd="0" destOrd="0" presId="urn:microsoft.com/office/officeart/2005/8/layout/hList7#1"/>
    <dgm:cxn modelId="{E581D1FF-825F-4267-9E17-712366A8706D}" type="presParOf" srcId="{4EC0A0B9-8A88-4D7B-8F27-9B37A9129202}" destId="{40194580-9F10-4A4F-906C-04365F92BDBA}" srcOrd="1" destOrd="0" presId="urn:microsoft.com/office/officeart/2005/8/layout/hList7#1"/>
    <dgm:cxn modelId="{5F979020-4601-4F9E-93B7-2EBEB1B1F628}" type="presParOf" srcId="{40194580-9F10-4A4F-906C-04365F92BDBA}" destId="{72C31EF5-E432-4315-9E90-B8982859A198}" srcOrd="0" destOrd="0" presId="urn:microsoft.com/office/officeart/2005/8/layout/hList7#1"/>
    <dgm:cxn modelId="{2DB02748-4FAF-4FA0-B829-E877AB6688DF}" type="presParOf" srcId="{72C31EF5-E432-4315-9E90-B8982859A198}" destId="{29D579C8-0FD2-47D1-8A50-CBF922F22CB4}" srcOrd="0" destOrd="0" presId="urn:microsoft.com/office/officeart/2005/8/layout/hList7#1"/>
    <dgm:cxn modelId="{14DD87DB-C61C-4B26-A4CC-1AB144D9DFF7}" type="presParOf" srcId="{72C31EF5-E432-4315-9E90-B8982859A198}" destId="{EB8240FA-EAB5-4780-9A57-E15EE99DA0F7}" srcOrd="1" destOrd="0" presId="urn:microsoft.com/office/officeart/2005/8/layout/hList7#1"/>
    <dgm:cxn modelId="{A6873262-B607-42F7-8790-3779CBF0A876}" type="presParOf" srcId="{72C31EF5-E432-4315-9E90-B8982859A198}" destId="{8F1EA140-5932-40A0-BEC4-BCD24DEFD14F}" srcOrd="2" destOrd="0" presId="urn:microsoft.com/office/officeart/2005/8/layout/hList7#1"/>
    <dgm:cxn modelId="{57AD970D-D279-4763-9B60-DEC06BE31AF0}" type="presParOf" srcId="{72C31EF5-E432-4315-9E90-B8982859A198}" destId="{7CC584AE-8EB2-433C-A56A-E15BD08F76D0}" srcOrd="3" destOrd="0" presId="urn:microsoft.com/office/officeart/2005/8/layout/hList7#1"/>
    <dgm:cxn modelId="{91CCE434-29D8-4489-AD11-8DCE9D9C703A}" type="presParOf" srcId="{40194580-9F10-4A4F-906C-04365F92BDBA}" destId="{CCD5CF97-D8AC-4352-9204-A2CFD9BB487A}" srcOrd="1" destOrd="0" presId="urn:microsoft.com/office/officeart/2005/8/layout/hList7#1"/>
    <dgm:cxn modelId="{A882E18F-4ACF-437A-AA2B-EDCB2A75FB59}" type="presParOf" srcId="{40194580-9F10-4A4F-906C-04365F92BDBA}" destId="{071A8797-8A00-428A-BA13-8F0E8908C3EB}" srcOrd="2" destOrd="0" presId="urn:microsoft.com/office/officeart/2005/8/layout/hList7#1"/>
    <dgm:cxn modelId="{E7CB81A5-6E96-49F1-A647-1229E3ABA76D}" type="presParOf" srcId="{071A8797-8A00-428A-BA13-8F0E8908C3EB}" destId="{7CC981AA-7E29-48B0-8BAE-7EAEB3927314}" srcOrd="0" destOrd="0" presId="urn:microsoft.com/office/officeart/2005/8/layout/hList7#1"/>
    <dgm:cxn modelId="{61EF9AE2-1BBB-4EEA-96E2-55F9D096D735}" type="presParOf" srcId="{071A8797-8A00-428A-BA13-8F0E8908C3EB}" destId="{21CF4952-D294-4DC2-B06F-824AADE73EDF}" srcOrd="1" destOrd="0" presId="urn:microsoft.com/office/officeart/2005/8/layout/hList7#1"/>
    <dgm:cxn modelId="{84B9AD5C-5ADD-4AA2-8202-3696ECE03AE0}" type="presParOf" srcId="{071A8797-8A00-428A-BA13-8F0E8908C3EB}" destId="{B8FD9704-9E0F-4237-8262-66876A3436E5}" srcOrd="2" destOrd="0" presId="urn:microsoft.com/office/officeart/2005/8/layout/hList7#1"/>
    <dgm:cxn modelId="{000ACA51-BB83-4C65-8111-105AC5D9602D}" type="presParOf" srcId="{071A8797-8A00-428A-BA13-8F0E8908C3EB}" destId="{337962C5-1B1C-47C1-9103-383C14A2BC4F}" srcOrd="3" destOrd="0" presId="urn:microsoft.com/office/officeart/2005/8/layout/hList7#1"/>
    <dgm:cxn modelId="{49E15988-4177-4927-B0AF-416367D4DD0E}" type="presParOf" srcId="{40194580-9F10-4A4F-906C-04365F92BDBA}" destId="{54BEBE00-F9E6-46C4-B134-E2872DEB7543}" srcOrd="3" destOrd="0" presId="urn:microsoft.com/office/officeart/2005/8/layout/hList7#1"/>
    <dgm:cxn modelId="{50360214-E8BE-46ED-8AA4-FA214BB1D6B5}" type="presParOf" srcId="{40194580-9F10-4A4F-906C-04365F92BDBA}" destId="{E27F2324-047E-412A-8ED5-91F5D1B56F49}" srcOrd="4" destOrd="0" presId="urn:microsoft.com/office/officeart/2005/8/layout/hList7#1"/>
    <dgm:cxn modelId="{743CDC3F-CECE-4AD3-B5BC-0BFDE2CE8868}" type="presParOf" srcId="{E27F2324-047E-412A-8ED5-91F5D1B56F49}" destId="{D31D2183-28A2-4A19-8FB0-F2B3D3386632}" srcOrd="0" destOrd="0" presId="urn:microsoft.com/office/officeart/2005/8/layout/hList7#1"/>
    <dgm:cxn modelId="{37E7C187-D9A6-4838-8444-7587E0E4D34C}" type="presParOf" srcId="{E27F2324-047E-412A-8ED5-91F5D1B56F49}" destId="{6B87897F-96D1-48C5-A748-64C19BF0D945}" srcOrd="1" destOrd="0" presId="urn:microsoft.com/office/officeart/2005/8/layout/hList7#1"/>
    <dgm:cxn modelId="{0DB20C5F-4170-40BC-BF6A-5290A2057690}" type="presParOf" srcId="{E27F2324-047E-412A-8ED5-91F5D1B56F49}" destId="{5E4C512B-1BDA-4E04-8294-B5B3B75703FA}" srcOrd="2" destOrd="0" presId="urn:microsoft.com/office/officeart/2005/8/layout/hList7#1"/>
    <dgm:cxn modelId="{9D781C0D-FAAF-4254-B3DE-986E1EC29F5A}" type="presParOf" srcId="{E27F2324-047E-412A-8ED5-91F5D1B56F49}" destId="{57E7E18D-6A5A-4F99-A384-8044306EE4F5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579C8-0FD2-47D1-8A50-CBF922F22CB4}">
      <dsp:nvSpPr>
        <dsp:cNvPr id="0" name=""/>
        <dsp:cNvSpPr/>
      </dsp:nvSpPr>
      <dsp:spPr>
        <a:xfrm>
          <a:off x="1599" y="0"/>
          <a:ext cx="2489150" cy="4953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Educate &amp; Empower REALTORS® </a:t>
          </a:r>
          <a:endParaRPr lang="en-US" sz="2500" kern="1200" dirty="0"/>
        </a:p>
      </dsp:txBody>
      <dsp:txXfrm>
        <a:off x="1599" y="1981200"/>
        <a:ext cx="2489150" cy="1981200"/>
      </dsp:txXfrm>
    </dsp:sp>
    <dsp:sp modelId="{7CC584AE-8EB2-433C-A56A-E15BD08F76D0}">
      <dsp:nvSpPr>
        <dsp:cNvPr id="0" name=""/>
        <dsp:cNvSpPr/>
      </dsp:nvSpPr>
      <dsp:spPr>
        <a:xfrm>
          <a:off x="421500" y="297180"/>
          <a:ext cx="1649349" cy="164934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CC981AA-7E29-48B0-8BAE-7EAEB3927314}">
      <dsp:nvSpPr>
        <dsp:cNvPr id="0" name=""/>
        <dsp:cNvSpPr/>
      </dsp:nvSpPr>
      <dsp:spPr>
        <a:xfrm>
          <a:off x="2540010" y="0"/>
          <a:ext cx="2489150" cy="4953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Educate &amp; Establish Consumer Culture</a:t>
          </a:r>
          <a:endParaRPr lang="en-US" sz="2500" kern="1200" dirty="0"/>
        </a:p>
      </dsp:txBody>
      <dsp:txXfrm>
        <a:off x="2540010" y="1981200"/>
        <a:ext cx="2489150" cy="1981200"/>
      </dsp:txXfrm>
    </dsp:sp>
    <dsp:sp modelId="{337962C5-1B1C-47C1-9103-383C14A2BC4F}">
      <dsp:nvSpPr>
        <dsp:cNvPr id="0" name=""/>
        <dsp:cNvSpPr/>
      </dsp:nvSpPr>
      <dsp:spPr>
        <a:xfrm>
          <a:off x="2985325" y="297180"/>
          <a:ext cx="1649349" cy="164934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31D2183-28A2-4A19-8FB0-F2B3D3386632}">
      <dsp:nvSpPr>
        <dsp:cNvPr id="0" name=""/>
        <dsp:cNvSpPr/>
      </dsp:nvSpPr>
      <dsp:spPr>
        <a:xfrm>
          <a:off x="5129249" y="0"/>
          <a:ext cx="2489150" cy="4953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Increase TREPAC Investments &amp; Encourage Activism</a:t>
          </a:r>
          <a:endParaRPr lang="en-US" sz="2500" kern="1200" dirty="0"/>
        </a:p>
      </dsp:txBody>
      <dsp:txXfrm>
        <a:off x="5129249" y="1981200"/>
        <a:ext cx="2489150" cy="1981200"/>
      </dsp:txXfrm>
    </dsp:sp>
    <dsp:sp modelId="{57E7E18D-6A5A-4F99-A384-8044306EE4F5}">
      <dsp:nvSpPr>
        <dsp:cNvPr id="0" name=""/>
        <dsp:cNvSpPr/>
      </dsp:nvSpPr>
      <dsp:spPr>
        <a:xfrm>
          <a:off x="5549150" y="297180"/>
          <a:ext cx="1649349" cy="164934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26E5123-C370-4C53-B7FE-7CA036797BD2}">
      <dsp:nvSpPr>
        <dsp:cNvPr id="0" name=""/>
        <dsp:cNvSpPr/>
      </dsp:nvSpPr>
      <dsp:spPr>
        <a:xfrm>
          <a:off x="304800" y="3790949"/>
          <a:ext cx="7010400" cy="1085851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84727-562C-443C-AD02-0A07A0EC4390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2D86C-8B9E-4919-9E24-6131BBA970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48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2D86C-8B9E-4919-9E24-6131BBA970C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2D86C-8B9E-4919-9E24-6131BBA970C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2D86C-8B9E-4919-9E24-6131BBA970C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2D86C-8B9E-4919-9E24-6131BBA970C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2D86C-8B9E-4919-9E24-6131BBA970C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2D86C-8B9E-4919-9E24-6131BBA970C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2D86C-8B9E-4919-9E24-6131BBA970C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2D86C-8B9E-4919-9E24-6131BBA970C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C6A8F-6CE3-4612-BD18-AC7A32CB0AE7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A2856-7778-4315-A7E1-F9C02ECFD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C6A8F-6CE3-4612-BD18-AC7A32CB0AE7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A2856-7778-4315-A7E1-F9C02ECFD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C6A8F-6CE3-4612-BD18-AC7A32CB0AE7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A2856-7778-4315-A7E1-F9C02ECFD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C6A8F-6CE3-4612-BD18-AC7A32CB0AE7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A2856-7778-4315-A7E1-F9C02ECFD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C6A8F-6CE3-4612-BD18-AC7A32CB0AE7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A2856-7778-4315-A7E1-F9C02ECFD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C6A8F-6CE3-4612-BD18-AC7A32CB0AE7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A2856-7778-4315-A7E1-F9C02ECFD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C6A8F-6CE3-4612-BD18-AC7A32CB0AE7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A2856-7778-4315-A7E1-F9C02ECFD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C6A8F-6CE3-4612-BD18-AC7A32CB0AE7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A2856-7778-4315-A7E1-F9C02ECFD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C6A8F-6CE3-4612-BD18-AC7A32CB0AE7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A2856-7778-4315-A7E1-F9C02ECFD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C6A8F-6CE3-4612-BD18-AC7A32CB0AE7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A2856-7778-4315-A7E1-F9C02ECFD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C6A8F-6CE3-4612-BD18-AC7A32CB0AE7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A2856-7778-4315-A7E1-F9C02ECFD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6A8F-6CE3-4612-BD18-AC7A32CB0AE7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A2856-7778-4315-A7E1-F9C02ECFD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://www.voicefortexas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EPAC - Austin, T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609600"/>
            <a:ext cx="2590800" cy="2590801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7e87a648-4d59-4a15-912b-5aa5f63dee08" descr="CDB480F5-99D7-469C-B8E5-1B53ED18614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3505200"/>
            <a:ext cx="710929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C0000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Benefits for REALTORS®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smtClean="0"/>
              <a:t>Enhance REALTOR® Image </a:t>
            </a:r>
            <a:r>
              <a:rPr lang="en-US" sz="3000" dirty="0" smtClean="0"/>
              <a:t>– Illustrates our relevance and reach as most influential PAC in Texas.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3000" b="1" dirty="0" smtClean="0"/>
              <a:t>Enhance REALTOR® Influence </a:t>
            </a:r>
            <a:r>
              <a:rPr lang="en-US" sz="3000" dirty="0" smtClean="0"/>
              <a:t>– Expands our influence at public policy table by growing our reach and leadership position.</a:t>
            </a:r>
            <a:endParaRPr lang="en-US" sz="3000" dirty="0"/>
          </a:p>
        </p:txBody>
      </p:sp>
      <p:pic>
        <p:nvPicPr>
          <p:cNvPr id="4" name="Picture 2" descr="TREPAC - Austin, T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14999"/>
            <a:ext cx="1143000" cy="1143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09600" y="457200"/>
          <a:ext cx="7620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TREPAC - Austin, TX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01000" y="5714999"/>
            <a:ext cx="1143000" cy="1143001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0" y="5715000"/>
            <a:ext cx="80772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TREPAC Goals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zuehlke\Desktop\TREPAC homepage cap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81000"/>
            <a:ext cx="6354790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19200" y="58674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hlinkClick r:id="rId4"/>
              </a:rPr>
              <a:t>www.VoiceForTexas.com</a:t>
            </a:r>
            <a:endParaRPr lang="en-US" sz="3600" b="1" dirty="0"/>
          </a:p>
        </p:txBody>
      </p:sp>
      <p:pic>
        <p:nvPicPr>
          <p:cNvPr id="7" name="Picture 2" descr="TREPAC - Austin, T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00" y="5714999"/>
            <a:ext cx="1143000" cy="1143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zuehlke\Pictures\announcement fro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80085">
            <a:off x="486467" y="661176"/>
            <a:ext cx="2938508" cy="4046803"/>
          </a:xfrm>
          <a:prstGeom prst="rect">
            <a:avLst/>
          </a:prstGeom>
          <a:ln w="3175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Users\lzuehlke\Pictures\infographi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46982">
            <a:off x="4944242" y="188092"/>
            <a:ext cx="3267075" cy="4119562"/>
          </a:xfrm>
          <a:prstGeom prst="rect">
            <a:avLst/>
          </a:prstGeom>
          <a:noFill/>
        </p:spPr>
      </p:pic>
      <p:pic>
        <p:nvPicPr>
          <p:cNvPr id="2051" name="Picture 3" descr="C:\Users\lzuehlke\Pictures\palm car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4267200"/>
            <a:ext cx="5776780" cy="2357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C0000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Major Investor Program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en-US" sz="3000" dirty="0" smtClean="0"/>
              <a:t>Major investor launch at BOLC in October.</a:t>
            </a:r>
          </a:p>
          <a:p>
            <a:pPr>
              <a:lnSpc>
                <a:spcPct val="160000"/>
              </a:lnSpc>
            </a:pPr>
            <a:r>
              <a:rPr lang="en-US" sz="3000" dirty="0" smtClean="0"/>
              <a:t>Program benefits Major Investors and the PAC by helping you leverage your networks</a:t>
            </a:r>
          </a:p>
          <a:p>
            <a:pPr>
              <a:lnSpc>
                <a:spcPct val="160000"/>
              </a:lnSpc>
            </a:pPr>
            <a:r>
              <a:rPr lang="en-US" sz="3000" dirty="0" smtClean="0"/>
              <a:t>Each Major Investor gets 50 client contact opportunities 4 times a year – 200 client touches</a:t>
            </a:r>
          </a:p>
          <a:p>
            <a:pPr>
              <a:lnSpc>
                <a:spcPct val="160000"/>
              </a:lnSpc>
            </a:pPr>
            <a:r>
              <a:rPr lang="en-US" sz="3000" dirty="0" smtClean="0"/>
              <a:t>Accomplished via auto-generated postcards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5" name="Picture 2" descr="TREPAC - Austin, T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14999"/>
            <a:ext cx="1143000" cy="1143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bd194207-f1d1-4c21-b7ea-77fc991cd28c" descr="7C68240B-0675-4E8A-A500-26704FF29C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57200"/>
            <a:ext cx="6626213" cy="56035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001000" y="0"/>
            <a:ext cx="1143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TREPAC - Austin, T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714999"/>
            <a:ext cx="1143000" cy="1143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EPAC - Austin, T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609600"/>
            <a:ext cx="2590800" cy="2590801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7e87a648-4d59-4a15-912b-5aa5f63dee08" descr="CDB480F5-99D7-469C-B8E5-1B53ED18614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3505200"/>
            <a:ext cx="710929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955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1531</TotalTime>
  <Words>92</Words>
  <Application>Microsoft Office PowerPoint</Application>
  <PresentationFormat>On-screen Show (4:3)</PresentationFormat>
  <Paragraphs>27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Benefits for REALTORS®</vt:lpstr>
      <vt:lpstr>PowerPoint Presentation</vt:lpstr>
      <vt:lpstr>PowerPoint Presentation</vt:lpstr>
      <vt:lpstr>PowerPoint Presentation</vt:lpstr>
      <vt:lpstr>Major Investor Program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Engaging the Public in Advocating for Private Property Rights</dc:title>
  <dc:creator>sarmijo</dc:creator>
  <cp:lastModifiedBy>Leslie Cantu</cp:lastModifiedBy>
  <cp:revision>98</cp:revision>
  <dcterms:created xsi:type="dcterms:W3CDTF">2013-02-07T22:30:57Z</dcterms:created>
  <dcterms:modified xsi:type="dcterms:W3CDTF">2013-10-25T21:35:25Z</dcterms:modified>
</cp:coreProperties>
</file>