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3" r:id="rId4"/>
    <p:sldMasterId id="2147483673" r:id="rId5"/>
  </p:sldMasterIdLst>
  <p:notesMasterIdLst>
    <p:notesMasterId r:id="rId98"/>
  </p:notesMasterIdLst>
  <p:sldIdLst>
    <p:sldId id="324" r:id="rId6"/>
    <p:sldId id="258" r:id="rId7"/>
    <p:sldId id="675" r:id="rId8"/>
    <p:sldId id="605" r:id="rId9"/>
    <p:sldId id="259" r:id="rId10"/>
    <p:sldId id="606" r:id="rId11"/>
    <p:sldId id="607" r:id="rId12"/>
    <p:sldId id="260" r:id="rId13"/>
    <p:sldId id="261" r:id="rId14"/>
    <p:sldId id="262" r:id="rId15"/>
    <p:sldId id="263" r:id="rId16"/>
    <p:sldId id="677" r:id="rId17"/>
    <p:sldId id="676" r:id="rId18"/>
    <p:sldId id="678" r:id="rId19"/>
    <p:sldId id="608" r:id="rId20"/>
    <p:sldId id="609" r:id="rId21"/>
    <p:sldId id="283" r:id="rId22"/>
    <p:sldId id="611" r:id="rId23"/>
    <p:sldId id="289" r:id="rId24"/>
    <p:sldId id="285" r:id="rId25"/>
    <p:sldId id="284" r:id="rId26"/>
    <p:sldId id="286" r:id="rId27"/>
    <p:sldId id="615" r:id="rId28"/>
    <p:sldId id="288" r:id="rId29"/>
    <p:sldId id="287" r:id="rId30"/>
    <p:sldId id="290" r:id="rId31"/>
    <p:sldId id="291" r:id="rId32"/>
    <p:sldId id="292" r:id="rId33"/>
    <p:sldId id="293" r:id="rId34"/>
    <p:sldId id="270" r:id="rId35"/>
    <p:sldId id="623" r:id="rId36"/>
    <p:sldId id="296" r:id="rId37"/>
    <p:sldId id="625" r:id="rId38"/>
    <p:sldId id="681" r:id="rId39"/>
    <p:sldId id="280" r:id="rId40"/>
    <p:sldId id="629" r:id="rId41"/>
    <p:sldId id="267" r:id="rId42"/>
    <p:sldId id="268" r:id="rId43"/>
    <p:sldId id="269" r:id="rId44"/>
    <p:sldId id="630" r:id="rId45"/>
    <p:sldId id="631" r:id="rId46"/>
    <p:sldId id="316" r:id="rId47"/>
    <p:sldId id="633" r:id="rId48"/>
    <p:sldId id="294" r:id="rId49"/>
    <p:sldId id="323" r:id="rId50"/>
    <p:sldId id="319" r:id="rId51"/>
    <p:sldId id="637" r:id="rId52"/>
    <p:sldId id="281" r:id="rId53"/>
    <p:sldId id="638" r:id="rId54"/>
    <p:sldId id="639" r:id="rId55"/>
    <p:sldId id="640" r:id="rId56"/>
    <p:sldId id="641" r:id="rId57"/>
    <p:sldId id="272" r:id="rId58"/>
    <p:sldId id="643" r:id="rId59"/>
    <p:sldId id="644" r:id="rId60"/>
    <p:sldId id="645" r:id="rId61"/>
    <p:sldId id="275" r:id="rId62"/>
    <p:sldId id="276" r:id="rId63"/>
    <p:sldId id="648" r:id="rId64"/>
    <p:sldId id="649" r:id="rId65"/>
    <p:sldId id="650" r:id="rId66"/>
    <p:sldId id="651" r:id="rId67"/>
    <p:sldId id="652" r:id="rId68"/>
    <p:sldId id="654" r:id="rId69"/>
    <p:sldId id="277" r:id="rId70"/>
    <p:sldId id="273" r:id="rId71"/>
    <p:sldId id="670" r:id="rId72"/>
    <p:sldId id="274" r:id="rId73"/>
    <p:sldId id="671" r:id="rId74"/>
    <p:sldId id="672" r:id="rId75"/>
    <p:sldId id="673" r:id="rId76"/>
    <p:sldId id="657" r:id="rId77"/>
    <p:sldId id="658" r:id="rId78"/>
    <p:sldId id="297" r:id="rId79"/>
    <p:sldId id="298" r:id="rId80"/>
    <p:sldId id="300" r:id="rId81"/>
    <p:sldId id="301" r:id="rId82"/>
    <p:sldId id="662" r:id="rId83"/>
    <p:sldId id="321" r:id="rId84"/>
    <p:sldId id="309" r:id="rId85"/>
    <p:sldId id="665" r:id="rId86"/>
    <p:sldId id="666" r:id="rId87"/>
    <p:sldId id="311" r:id="rId88"/>
    <p:sldId id="679" r:id="rId89"/>
    <p:sldId id="304" r:id="rId90"/>
    <p:sldId id="306" r:id="rId91"/>
    <p:sldId id="307" r:id="rId92"/>
    <p:sldId id="308" r:id="rId93"/>
    <p:sldId id="322" r:id="rId94"/>
    <p:sldId id="680" r:id="rId95"/>
    <p:sldId id="669" r:id="rId96"/>
    <p:sldId id="318" r:id="rId9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a Missitzis" initials="LM" lastIdx="1" clrIdx="0">
    <p:extLst>
      <p:ext uri="{19B8F6BF-5375-455C-9EA6-DF929625EA0E}">
        <p15:presenceInfo xmlns:p15="http://schemas.microsoft.com/office/powerpoint/2012/main" userId="Laura Missitzis" providerId="None"/>
      </p:ext>
    </p:extLst>
  </p:cmAuthor>
  <p:cmAuthor id="2" name="Jane Lee" initials="JL" lastIdx="1" clrIdx="1">
    <p:extLst>
      <p:ext uri="{19B8F6BF-5375-455C-9EA6-DF929625EA0E}">
        <p15:presenceInfo xmlns:p15="http://schemas.microsoft.com/office/powerpoint/2012/main" userId="c1e53a94e075c57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C85E"/>
    <a:srgbClr val="B32532"/>
    <a:srgbClr val="0060A0"/>
    <a:srgbClr val="EBA636"/>
    <a:srgbClr val="1F3C75"/>
    <a:srgbClr val="009200"/>
    <a:srgbClr val="ED7D31"/>
    <a:srgbClr val="4DC0E3"/>
    <a:srgbClr val="1737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16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960" y="114"/>
      </p:cViewPr>
      <p:guideLst>
        <p:guide orient="horz" pos="220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6" d="100"/>
        <a:sy n="116" d="100"/>
      </p:scale>
      <p:origin x="0" y="-358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slide" Target="slides/slide79.xml"/><Relationship Id="rId89" Type="http://schemas.openxmlformats.org/officeDocument/2006/relationships/slide" Target="slides/slide84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10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90" Type="http://schemas.openxmlformats.org/officeDocument/2006/relationships/slide" Target="slides/slide85.xml"/><Relationship Id="rId95" Type="http://schemas.openxmlformats.org/officeDocument/2006/relationships/slide" Target="slides/slide90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103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91" Type="http://schemas.openxmlformats.org/officeDocument/2006/relationships/slide" Target="slides/slide86.xml"/><Relationship Id="rId96" Type="http://schemas.openxmlformats.org/officeDocument/2006/relationships/slide" Target="slides/slide9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94" Type="http://schemas.openxmlformats.org/officeDocument/2006/relationships/slide" Target="slides/slide89.xml"/><Relationship Id="rId99" Type="http://schemas.openxmlformats.org/officeDocument/2006/relationships/commentAuthors" Target="commentAuthors.xml"/><Relationship Id="rId10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slide" Target="slides/slide92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2" Type="http://schemas.openxmlformats.org/officeDocument/2006/relationships/customXml" Target="../customXml/item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slide" Target="slides/slide82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56" Type="http://schemas.openxmlformats.org/officeDocument/2006/relationships/slide" Target="slides/slide51.xml"/><Relationship Id="rId77" Type="http://schemas.openxmlformats.org/officeDocument/2006/relationships/slide" Target="slides/slide72.xml"/><Relationship Id="rId100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93" Type="http://schemas.openxmlformats.org/officeDocument/2006/relationships/slide" Target="slides/slide88.xml"/><Relationship Id="rId98" Type="http://schemas.openxmlformats.org/officeDocument/2006/relationships/notesMaster" Target="notesMasters/notesMaster1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055264065146219"/>
          <c:y val="6.9940476190476178E-2"/>
          <c:w val="0.78363694471077017"/>
          <c:h val="0.9122023809523809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9200"/>
            </a:solidFill>
          </c:spPr>
          <c:explosion val="10"/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213-4614-8A9E-EC9A7A7694EB}"/>
              </c:ext>
            </c:extLst>
          </c:dPt>
          <c:dPt>
            <c:idx val="1"/>
            <c:bubble3D val="0"/>
            <c:spPr>
              <a:solidFill>
                <a:srgbClr val="0092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213-4614-8A9E-EC9A7A7694EB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6E5FE311-D5E2-4344-A21A-8E8E7020333D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 </a:t>
                    </a:r>
                    <a:fld id="{9349D5BC-F9A3-484C-AD4F-FD41B013B88A}" type="VALUE">
                      <a:rPr lang="en-US" baseline="0"/>
                      <a:pPr/>
                      <a:t>[VALUE]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213-4614-8A9E-EC9A7A7694EB}"/>
                </c:ext>
              </c:extLst>
            </c:dLbl>
            <c:dLbl>
              <c:idx val="1"/>
              <c:layout>
                <c:manualLayout>
                  <c:x val="0.26237861206946445"/>
                  <c:y val="-0.24880073584551932"/>
                </c:manualLayout>
              </c:layout>
              <c:tx>
                <c:rich>
                  <a:bodyPr/>
                  <a:lstStyle/>
                  <a:p>
                    <a:fld id="{66E51C41-0EBB-4BCE-BF49-29795166A484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 </a:t>
                    </a:r>
                    <a:fld id="{7C99A998-081E-4DDD-94A4-74D97A6A9E79}" type="VALUE">
                      <a:rPr lang="en-US" baseline="0"/>
                      <a:pPr/>
                      <a:t>[VALUE]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213-4614-8A9E-EC9A7A7694EB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0.23</c:v>
                </c:pt>
                <c:pt idx="1">
                  <c:v>0.72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13-4614-8A9E-EC9A7A7694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1912440847083218"/>
          <c:y val="3.3222129285121416E-2"/>
          <c:w val="0.65940381439718776"/>
          <c:h val="0.9000669788071362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0B248F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Suburban</c:v>
                </c:pt>
                <c:pt idx="1">
                  <c:v>Metro/Urban</c:v>
                </c:pt>
                <c:pt idx="2">
                  <c:v>Rural</c:v>
                </c:pt>
                <c:pt idx="3">
                  <c:v>Small Town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0.23</c:v>
                </c:pt>
                <c:pt idx="1">
                  <c:v>0.21</c:v>
                </c:pt>
                <c:pt idx="2">
                  <c:v>0.23</c:v>
                </c:pt>
                <c:pt idx="3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B9-4C84-A14B-B14B463450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3"/>
        <c:overlap val="40"/>
        <c:axId val="495528688"/>
        <c:axId val="495530656"/>
      </c:barChart>
      <c:catAx>
        <c:axId val="4955286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5530656"/>
        <c:crosses val="autoZero"/>
        <c:auto val="1"/>
        <c:lblAlgn val="ctr"/>
        <c:lblOffset val="100"/>
        <c:noMultiLvlLbl val="0"/>
      </c:catAx>
      <c:valAx>
        <c:axId val="49553065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95528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09200"/>
            </a:solidFill>
          </c:spPr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71F-4D5D-8F9C-CDBDC8FA4E80}"/>
              </c:ext>
            </c:extLst>
          </c:dPt>
          <c:dPt>
            <c:idx val="1"/>
            <c:bubble3D val="0"/>
            <c:spPr>
              <a:solidFill>
                <a:srgbClr val="0092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71F-4D5D-8F9C-CDBDC8FA4E80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0F6782C0-26E5-4BB5-BD72-D6794BA0D372}" type="CATEGORYNAME">
                      <a:rPr lang="en-US" b="1">
                        <a:solidFill>
                          <a:schemeClr val="bg1"/>
                        </a:solidFill>
                      </a:rPr>
                      <a:pPr/>
                      <a:t>[CATEGORY NAME]</a:t>
                    </a:fld>
                    <a:r>
                      <a:rPr lang="en-US" b="1" baseline="0" dirty="0">
                        <a:solidFill>
                          <a:schemeClr val="bg1"/>
                        </a:solidFill>
                      </a:rPr>
                      <a:t> </a:t>
                    </a:r>
                  </a:p>
                  <a:p>
                    <a:fld id="{AE57A538-AB3F-447F-ACF3-DC73DA9CAD04}" type="VALUE">
                      <a:rPr lang="en-US" b="1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71F-4D5D-8F9C-CDBDC8FA4E8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42E07D39-CA97-4F55-A911-17AFE7408D69}" type="CATEGORYNAME">
                      <a:rPr lang="en-US" b="1">
                        <a:solidFill>
                          <a:schemeClr val="bg1"/>
                        </a:solidFill>
                      </a:rPr>
                      <a:pPr/>
                      <a:t>[CATEGORY NAME]</a:t>
                    </a:fld>
                    <a:endParaRPr lang="en-US" b="1" baseline="0" dirty="0">
                      <a:solidFill>
                        <a:schemeClr val="bg1"/>
                      </a:solidFill>
                    </a:endParaRPr>
                  </a:p>
                  <a:p>
                    <a:fld id="{A5BCFBE0-7D0F-4900-830F-F1F8413ADF4B}" type="VALUE">
                      <a:rPr lang="en-US" b="1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71F-4D5D-8F9C-CDBDC8FA4E80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0.39</c:v>
                </c:pt>
                <c:pt idx="1">
                  <c:v>0.61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71F-4D5D-8F9C-CDBDC8FA4E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3.8914225692703856E-2"/>
          <c:w val="0.94461290087255501"/>
          <c:h val="0.787515764857573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B248F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Men</c:v>
                </c:pt>
                <c:pt idx="1">
                  <c:v>Women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0.15</c:v>
                </c:pt>
                <c:pt idx="1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A0-4579-8073-64301E6400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9"/>
        <c:overlap val="-27"/>
        <c:axId val="631457976"/>
        <c:axId val="631448792"/>
      </c:barChart>
      <c:catAx>
        <c:axId val="631457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1448792"/>
        <c:crosses val="autoZero"/>
        <c:auto val="1"/>
        <c:lblAlgn val="ctr"/>
        <c:lblOffset val="100"/>
        <c:noMultiLvlLbl val="0"/>
      </c:catAx>
      <c:valAx>
        <c:axId val="631448792"/>
        <c:scaling>
          <c:orientation val="minMax"/>
        </c:scaling>
        <c:delete val="1"/>
        <c:axPos val="l"/>
        <c:majorGridlines>
          <c:spPr>
            <a:ln w="12700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31457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2.5071669190957547E-3"/>
          <c:w val="1"/>
          <c:h val="0.9574903530759442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B248F"/>
            </a:solidFill>
            <a:ln w="50800">
              <a:solidFill>
                <a:schemeClr val="bg1"/>
              </a:solidFill>
            </a:ln>
          </c:spPr>
          <c:explosion val="10"/>
          <c:dPt>
            <c:idx val="0"/>
            <c:bubble3D val="0"/>
            <c:spPr>
              <a:solidFill>
                <a:srgbClr val="0B248F"/>
              </a:solidFill>
              <a:ln w="50800">
                <a:solidFill>
                  <a:schemeClr val="bg1"/>
                </a:solidFill>
              </a:ln>
              <a:effectLst/>
              <a:sp3d contourW="50800"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F3E-4776-A7CE-11C436BA464A}"/>
              </c:ext>
            </c:extLst>
          </c:dPt>
          <c:dPt>
            <c:idx val="1"/>
            <c:bubble3D val="0"/>
            <c:spPr>
              <a:solidFill>
                <a:srgbClr val="0B248F"/>
              </a:solidFill>
              <a:ln w="50800">
                <a:solidFill>
                  <a:schemeClr val="bg1"/>
                </a:solidFill>
              </a:ln>
              <a:effectLst/>
              <a:sp3d contourW="50800"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F3E-4776-A7CE-11C436BA464A}"/>
              </c:ext>
            </c:extLst>
          </c:dPt>
          <c:dPt>
            <c:idx val="2"/>
            <c:bubble3D val="0"/>
            <c:spPr>
              <a:solidFill>
                <a:srgbClr val="0B248F"/>
              </a:solidFill>
              <a:ln w="50800">
                <a:solidFill>
                  <a:schemeClr val="bg1"/>
                </a:solidFill>
              </a:ln>
              <a:effectLst/>
              <a:sp3d contourW="50800"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F3E-4776-A7CE-11C436BA464A}"/>
              </c:ext>
            </c:extLst>
          </c:dPt>
          <c:dLbls>
            <c:dLbl>
              <c:idx val="0"/>
              <c:layout>
                <c:manualLayout>
                  <c:x val="-0.20126859142607167"/>
                  <c:y val="-0.17920870127454544"/>
                </c:manualLayout>
              </c:layout>
              <c:tx>
                <c:rich>
                  <a:bodyPr/>
                  <a:lstStyle/>
                  <a:p>
                    <a:fld id="{CC9BF046-DE1F-4E03-BD6D-6189E90ED6D4}" type="CATEGORYNAME">
                      <a:rPr lang="en-US"/>
                      <a:pPr/>
                      <a:t>[CATEGORY NAME]</a:t>
                    </a:fld>
                    <a:endParaRPr lang="en-US" baseline="0" dirty="0"/>
                  </a:p>
                  <a:p>
                    <a:fld id="{2E99A10F-61A7-490F-A15A-2A4CA6D625F4}" type="VALUE">
                      <a:rPr lang="en-US" baseline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F3E-4776-A7CE-11C436BA464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C654D81E-0A7B-4A40-B327-FE74296C3C19}" type="CATEGORYNAME">
                      <a:rPr lang="en-US"/>
                      <a:pPr/>
                      <a:t>[CATEGORY NAME]</a:t>
                    </a:fld>
                    <a:endParaRPr lang="en-US" baseline="0" dirty="0"/>
                  </a:p>
                  <a:p>
                    <a:fld id="{C93CBCCA-DCDB-44F4-A501-D036D4F8D8BF}" type="VALUE">
                      <a:rPr lang="en-US" baseline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F3E-4776-A7CE-11C436BA464A}"/>
                </c:ext>
              </c:extLst>
            </c:dLbl>
            <c:dLbl>
              <c:idx val="2"/>
              <c:layout>
                <c:manualLayout>
                  <c:x val="0.17648404185697258"/>
                  <c:y val="5.1827379845235881E-2"/>
                </c:manualLayout>
              </c:layout>
              <c:tx>
                <c:rich>
                  <a:bodyPr/>
                  <a:lstStyle/>
                  <a:p>
                    <a:fld id="{5DF0BF60-9C0A-4039-860E-25A55BAC5F14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 </a:t>
                    </a:r>
                  </a:p>
                  <a:p>
                    <a:fld id="{9EC4E174-E375-4F0F-BEAE-8F1D22F6FB2E}" type="VALUE">
                      <a:rPr lang="en-US" baseline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359580052493438"/>
                      <c:h val="0.2696290916391356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F3E-4776-A7CE-11C436BA464A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Don't Know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0.55000000000000004</c:v>
                </c:pt>
                <c:pt idx="1">
                  <c:v>0.15</c:v>
                </c:pt>
                <c:pt idx="2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F3E-4776-A7CE-11C436BA46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2525252525252523E-2"/>
          <c:y val="0.10256410256410256"/>
          <c:w val="0.93939393939393945"/>
          <c:h val="0.86813186813186816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B248F"/>
            </a:solidFill>
            <a:ln w="57150">
              <a:solidFill>
                <a:schemeClr val="bg1"/>
              </a:solidFill>
            </a:ln>
          </c:spPr>
          <c:explosion val="11"/>
          <c:dLbls>
            <c:dLbl>
              <c:idx val="0"/>
              <c:layout>
                <c:manualLayout>
                  <c:x val="-0.21554334563346589"/>
                  <c:y val="-0.2147917894273452"/>
                </c:manualLayout>
              </c:layout>
              <c:tx>
                <c:rich>
                  <a:bodyPr/>
                  <a:lstStyle/>
                  <a:p>
                    <a:fld id="{C97C139C-BD13-4DD3-82AD-1724FAFFC044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 </a:t>
                    </a:r>
                    <a:fld id="{9573E659-ED90-4940-91AA-074259B64C4B}" type="VALUE">
                      <a:rPr lang="en-US" baseline="0"/>
                      <a:pPr/>
                      <a:t>[VALUE]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17AD-4319-A679-D16801276A16}"/>
                </c:ext>
              </c:extLst>
            </c:dLbl>
            <c:dLbl>
              <c:idx val="1"/>
              <c:layout>
                <c:manualLayout>
                  <c:x val="0.1113041746362603"/>
                  <c:y val="-0.15808202219695117"/>
                </c:manualLayout>
              </c:layout>
              <c:tx>
                <c:rich>
                  <a:bodyPr/>
                  <a:lstStyle/>
                  <a:p>
                    <a:fld id="{6DD20EFB-FEA1-4208-A778-0D8160BB6B63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 </a:t>
                    </a:r>
                    <a:fld id="{B909DB40-EB2D-488E-9B0D-F68B5D803A0C}" type="VALUE">
                      <a:rPr lang="en-US" baseline="0"/>
                      <a:pPr/>
                      <a:t>[VALUE]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7AD-4319-A679-D16801276A16}"/>
                </c:ext>
              </c:extLst>
            </c:dLbl>
            <c:dLbl>
              <c:idx val="2"/>
              <c:layout>
                <c:manualLayout>
                  <c:x val="0.23777118334940936"/>
                  <c:y val="0.13879196623258788"/>
                </c:manualLayout>
              </c:layout>
              <c:tx>
                <c:rich>
                  <a:bodyPr/>
                  <a:lstStyle/>
                  <a:p>
                    <a:fld id="{1FAF6C8C-F285-4515-885F-B3FD9EFFDA9C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 </a:t>
                    </a:r>
                    <a:fld id="{B906BF50-6D9F-4DFC-BD34-173CD8368900}" type="VALUE">
                      <a:rPr lang="en-US" baseline="0"/>
                      <a:pPr/>
                      <a:t>[VALUE]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964088697711213"/>
                      <c:h val="0.2902200686452655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17AD-4319-A679-D16801276A16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Don't know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0.67</c:v>
                </c:pt>
                <c:pt idx="1">
                  <c:v>0.08</c:v>
                </c:pt>
                <c:pt idx="2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7AD-4319-A679-D16801276A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596DA4-176D-4995-B8A2-2550B1DEBF98}" type="datetimeFigureOut">
              <a:rPr lang="en-US" smtClean="0"/>
              <a:t>9/7/2021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5A1319-1975-4C22-BD9B-C361B4E0ED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278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4B2FC73-DBFF-AF48-B57A-82ED95839E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B79F4F-E625-4242-8BC6-4477018D96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75212" y="2230329"/>
            <a:ext cx="7349002" cy="17282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400" b="1"/>
            </a:lvl1pPr>
          </a:lstStyle>
          <a:p>
            <a:r>
              <a:rPr lang="en-US" dirty="0"/>
              <a:t>Real Estate Safety Matters:</a:t>
            </a:r>
            <a:br>
              <a:rPr lang="en-US" dirty="0"/>
            </a:br>
            <a:r>
              <a:rPr lang="en-US" dirty="0"/>
              <a:t>Safe Business = Smart Business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2501244-333A-DC41-8FBD-E13AD247629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772" y="4994526"/>
            <a:ext cx="1163053" cy="13745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FC162F1-37B2-074B-800C-D445AC1BBC1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643" y="5174696"/>
            <a:ext cx="2564297" cy="10141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57C8D1-46D4-41F5-98AD-328C8C7C7184}"/>
              </a:ext>
            </a:extLst>
          </p:cNvPr>
          <p:cNvSpPr txBox="1"/>
          <p:nvPr userDrawn="1"/>
        </p:nvSpPr>
        <p:spPr>
          <a:xfrm>
            <a:off x="9980305" y="6369042"/>
            <a:ext cx="1984917" cy="379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105E2FB-B46A-4D88-A354-6800D812B651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283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BD024830-9AEB-9C40-92CA-95A2F7FD94F9}"/>
              </a:ext>
            </a:extLst>
          </p:cNvPr>
          <p:cNvSpPr/>
          <p:nvPr userDrawn="1"/>
        </p:nvSpPr>
        <p:spPr>
          <a:xfrm>
            <a:off x="-294289" y="529125"/>
            <a:ext cx="12067190" cy="113150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DA5BEE-7EEE-884E-8A45-577A3EECC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1050" y="529125"/>
            <a:ext cx="9331850" cy="1113501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0060A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39229-71EE-E646-B2E4-DC2706613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1049" y="1950356"/>
            <a:ext cx="9331851" cy="4236799"/>
          </a:xfrm>
          <a:prstGeom prst="rect">
            <a:avLst/>
          </a:prstGeom>
        </p:spPr>
        <p:txBody>
          <a:bodyPr/>
          <a:lstStyle>
            <a:lvl1pPr>
              <a:buClr>
                <a:srgbClr val="B32532"/>
              </a:buClr>
              <a:defRPr/>
            </a:lvl1pPr>
            <a:lvl2pPr>
              <a:buClr>
                <a:srgbClr val="0060A0"/>
              </a:buClr>
              <a:defRPr/>
            </a:lvl2pPr>
            <a:lvl3pPr>
              <a:buClr>
                <a:srgbClr val="9CC85E"/>
              </a:buClr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2A13A5A-983F-5448-A6D3-7D24875AA8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97" y="2382992"/>
            <a:ext cx="1746097" cy="176338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AD33B5F-CA8B-6444-B448-87AC72C709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98" y="4565490"/>
            <a:ext cx="1746097" cy="17633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A6093CF-1321-BE45-BF78-0901F53B810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54" y="200495"/>
            <a:ext cx="1754740" cy="1763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395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BD024830-9AEB-9C40-92CA-95A2F7FD94F9}"/>
              </a:ext>
            </a:extLst>
          </p:cNvPr>
          <p:cNvSpPr/>
          <p:nvPr userDrawn="1"/>
        </p:nvSpPr>
        <p:spPr>
          <a:xfrm>
            <a:off x="-294289" y="529125"/>
            <a:ext cx="12067190" cy="113150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DA5BEE-7EEE-884E-8A45-577A3EECC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1050" y="529125"/>
            <a:ext cx="9331850" cy="1113501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0060A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39229-71EE-E646-B2E4-DC2706613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1049" y="1950356"/>
            <a:ext cx="9331851" cy="4236799"/>
          </a:xfrm>
          <a:prstGeom prst="rect">
            <a:avLst/>
          </a:prstGeom>
        </p:spPr>
        <p:txBody>
          <a:bodyPr/>
          <a:lstStyle>
            <a:lvl1pPr>
              <a:buClr>
                <a:srgbClr val="B32532"/>
              </a:buClr>
              <a:defRPr/>
            </a:lvl1pPr>
            <a:lvl2pPr>
              <a:buClr>
                <a:srgbClr val="0060A0"/>
              </a:buClr>
              <a:defRPr/>
            </a:lvl2pPr>
            <a:lvl3pPr>
              <a:buClr>
                <a:srgbClr val="9CC85E"/>
              </a:buClr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3229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2B1F3A98-6771-804A-896C-14B4526A09BE}"/>
              </a:ext>
            </a:extLst>
          </p:cNvPr>
          <p:cNvSpPr/>
          <p:nvPr userDrawn="1"/>
        </p:nvSpPr>
        <p:spPr>
          <a:xfrm>
            <a:off x="-294289" y="529125"/>
            <a:ext cx="12067190" cy="113150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2998162-7779-6D40-9C72-EE77F213F1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54" y="200495"/>
            <a:ext cx="1754740" cy="17633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7A3A8A1-2FEE-AF4F-982B-C241C96EB2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97" y="2382992"/>
            <a:ext cx="1746097" cy="176338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4C84D57-869F-8945-9A53-C64FCAF5ABD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98" y="4565490"/>
            <a:ext cx="1746097" cy="176338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AD0BA-87F1-D940-95BD-94577AEFAA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41049" y="1828801"/>
            <a:ext cx="4550059" cy="4348162"/>
          </a:xfrm>
          <a:prstGeom prst="rect">
            <a:avLst/>
          </a:prstGeom>
        </p:spPr>
        <p:txBody>
          <a:bodyPr/>
          <a:lstStyle>
            <a:lvl1pPr>
              <a:buClr>
                <a:srgbClr val="B32532"/>
              </a:buClr>
              <a:defRPr/>
            </a:lvl1pPr>
            <a:lvl2pPr>
              <a:buClr>
                <a:srgbClr val="0060A0"/>
              </a:buClr>
              <a:defRPr/>
            </a:lvl2pPr>
            <a:lvl3pPr>
              <a:buClr>
                <a:srgbClr val="9CC85E"/>
              </a:buClr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6B132FC-DF78-2D48-BE18-03DA5D0B11D6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232856" y="1828801"/>
            <a:ext cx="4550059" cy="4348162"/>
          </a:xfrm>
          <a:prstGeom prst="rect">
            <a:avLst/>
          </a:prstGeom>
        </p:spPr>
        <p:txBody>
          <a:bodyPr/>
          <a:lstStyle>
            <a:lvl1pPr>
              <a:buClr>
                <a:srgbClr val="B32532"/>
              </a:buClr>
              <a:defRPr/>
            </a:lvl1pPr>
            <a:lvl2pPr>
              <a:buClr>
                <a:srgbClr val="0060A0"/>
              </a:buClr>
              <a:defRPr/>
            </a:lvl2pPr>
            <a:lvl3pPr>
              <a:buClr>
                <a:srgbClr val="9CC85E"/>
              </a:buClr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FE739C7-EE2B-A348-8FDF-4B9A26B62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1050" y="529125"/>
            <a:ext cx="9331850" cy="1113501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0060A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79573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2B1F3A98-6771-804A-896C-14B4526A09BE}"/>
              </a:ext>
            </a:extLst>
          </p:cNvPr>
          <p:cNvSpPr/>
          <p:nvPr userDrawn="1"/>
        </p:nvSpPr>
        <p:spPr>
          <a:xfrm>
            <a:off x="-294289" y="529125"/>
            <a:ext cx="12067190" cy="113150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AD0BA-87F1-D940-95BD-94577AEFAA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41049" y="1828801"/>
            <a:ext cx="4550059" cy="4348162"/>
          </a:xfrm>
          <a:prstGeom prst="rect">
            <a:avLst/>
          </a:prstGeom>
        </p:spPr>
        <p:txBody>
          <a:bodyPr/>
          <a:lstStyle>
            <a:lvl1pPr>
              <a:buClr>
                <a:srgbClr val="B32532"/>
              </a:buClr>
              <a:defRPr/>
            </a:lvl1pPr>
            <a:lvl2pPr>
              <a:buClr>
                <a:srgbClr val="0060A0"/>
              </a:buClr>
              <a:defRPr/>
            </a:lvl2pPr>
            <a:lvl3pPr>
              <a:buClr>
                <a:srgbClr val="9CC85E"/>
              </a:buClr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6B132FC-DF78-2D48-BE18-03DA5D0B11D6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232856" y="1828801"/>
            <a:ext cx="4550059" cy="4348162"/>
          </a:xfrm>
          <a:prstGeom prst="rect">
            <a:avLst/>
          </a:prstGeom>
        </p:spPr>
        <p:txBody>
          <a:bodyPr/>
          <a:lstStyle>
            <a:lvl1pPr>
              <a:buClr>
                <a:srgbClr val="B32532"/>
              </a:buClr>
              <a:defRPr/>
            </a:lvl1pPr>
            <a:lvl2pPr>
              <a:buClr>
                <a:srgbClr val="0060A0"/>
              </a:buClr>
              <a:defRPr/>
            </a:lvl2pPr>
            <a:lvl3pPr>
              <a:buClr>
                <a:srgbClr val="9CC85E"/>
              </a:buClr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FE739C7-EE2B-A348-8FDF-4B9A26B62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1050" y="529125"/>
            <a:ext cx="9331850" cy="1113501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0060A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68233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CF4C5-4380-0E42-9409-F5D36875E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60A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914061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2794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E003C2E9-E724-E340-A705-D1B6CBDE99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" r="553"/>
          <a:stretch/>
        </p:blipFill>
        <p:spPr>
          <a:xfrm>
            <a:off x="0" y="0"/>
            <a:ext cx="12192000" cy="68930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DA5BEE-7EEE-884E-8A45-577A3EECC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1050" y="836855"/>
            <a:ext cx="9331850" cy="11135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F3C7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39229-71EE-E646-B2E4-DC2706613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1049" y="2245489"/>
            <a:ext cx="9331851" cy="39416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187588-C113-429A-9427-5348B768BF1A}"/>
              </a:ext>
            </a:extLst>
          </p:cNvPr>
          <p:cNvSpPr txBox="1"/>
          <p:nvPr userDrawn="1"/>
        </p:nvSpPr>
        <p:spPr>
          <a:xfrm>
            <a:off x="10037409" y="6446543"/>
            <a:ext cx="1984917" cy="379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105E2FB-B46A-4D88-A354-6800D812B651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438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E003C2E9-E724-E340-A705-D1B6CBDE99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" r="553"/>
          <a:stretch/>
        </p:blipFill>
        <p:spPr>
          <a:xfrm>
            <a:off x="0" y="0"/>
            <a:ext cx="12192000" cy="68930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DA5BEE-7EEE-884E-8A45-577A3EECC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1050" y="836855"/>
            <a:ext cx="9331850" cy="11135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F3C7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39229-71EE-E646-B2E4-DC2706613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1049" y="2245489"/>
            <a:ext cx="9331851" cy="39416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9D1077-8299-42BE-979D-07865E932EA9}"/>
              </a:ext>
            </a:extLst>
          </p:cNvPr>
          <p:cNvSpPr txBox="1"/>
          <p:nvPr userDrawn="1"/>
        </p:nvSpPr>
        <p:spPr>
          <a:xfrm>
            <a:off x="9902939" y="6471929"/>
            <a:ext cx="1984917" cy="379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105E2FB-B46A-4D88-A354-6800D812B651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662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E2F6018-E224-7E4D-81EB-D3C5C868AC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" r="553"/>
          <a:stretch/>
        </p:blipFill>
        <p:spPr>
          <a:xfrm>
            <a:off x="0" y="0"/>
            <a:ext cx="12192000" cy="689307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AD0BA-87F1-D940-95BD-94577AEFAA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41049" y="2281953"/>
            <a:ext cx="4550059" cy="38950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AB0CF75-98A2-9641-A4C6-AF595DFE180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222841" y="2289741"/>
            <a:ext cx="4550059" cy="38950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8485B62-3054-A440-ADD3-7EBD7980D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1050" y="836855"/>
            <a:ext cx="9331850" cy="11135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F3C7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245A6E-782A-46B1-B5C0-A2D452CFD8EB}"/>
              </a:ext>
            </a:extLst>
          </p:cNvPr>
          <p:cNvSpPr txBox="1"/>
          <p:nvPr userDrawn="1"/>
        </p:nvSpPr>
        <p:spPr>
          <a:xfrm>
            <a:off x="10010515" y="6477961"/>
            <a:ext cx="1984917" cy="379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105E2FB-B46A-4D88-A354-6800D812B651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345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E2F6018-E224-7E4D-81EB-D3C5C868AC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" r="553"/>
          <a:stretch/>
        </p:blipFill>
        <p:spPr>
          <a:xfrm>
            <a:off x="0" y="-17538"/>
            <a:ext cx="12192000" cy="689307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AD0BA-87F1-D940-95BD-94577AEFAA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41049" y="2281953"/>
            <a:ext cx="4550059" cy="38950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AB0CF75-98A2-9641-A4C6-AF595DFE180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222841" y="2289741"/>
            <a:ext cx="4550059" cy="38950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8485B62-3054-A440-ADD3-7EBD7980D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1050" y="836855"/>
            <a:ext cx="9331850" cy="11135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F3C7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2F7F72-8D54-41C0-9200-9B75B1A047F8}"/>
              </a:ext>
            </a:extLst>
          </p:cNvPr>
          <p:cNvSpPr txBox="1"/>
          <p:nvPr userDrawn="1"/>
        </p:nvSpPr>
        <p:spPr>
          <a:xfrm>
            <a:off x="10037409" y="6420788"/>
            <a:ext cx="1984917" cy="379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105E2FB-B46A-4D88-A354-6800D812B651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485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1048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6179173"/>
            <a:ext cx="12185650" cy="579437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Course Version XX.XX | Date XX/XX</a:t>
            </a:r>
          </a:p>
        </p:txBody>
      </p:sp>
    </p:spTree>
    <p:extLst>
      <p:ext uri="{BB962C8B-B14F-4D97-AF65-F5344CB8AC3E}">
        <p14:creationId xmlns:p14="http://schemas.microsoft.com/office/powerpoint/2010/main" val="312907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366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12363"/>
            <a:ext cx="10515600" cy="668147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92873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040312" y="6205825"/>
            <a:ext cx="2111375" cy="3023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 sz="2000" dirty="0"/>
              <a:t>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086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9AEF6-00FD-4AA2-9029-EFF8F4BCA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055690"/>
          </a:xfrm>
          <a:prstGeom prst="rect">
            <a:avLst/>
          </a:prstGeom>
        </p:spPr>
        <p:txBody>
          <a:bodyPr anchor="ctr"/>
          <a:lstStyle>
            <a:lvl1pPr algn="ctr">
              <a:defRPr b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BD330-8A3F-4DD5-8E2A-DEFC97F0E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53526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88173C"/>
              </a:buClr>
              <a:buFont typeface="Wingdings" pitchFamily="2" charset="2"/>
              <a:buChar char="§"/>
              <a:defRPr/>
            </a:lvl1pPr>
            <a:lvl2pPr>
              <a:buClr>
                <a:srgbClr val="124C5E"/>
              </a:buCl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E5B8B8-6C7C-9446-A9C6-608B696A61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9330" y="5987549"/>
            <a:ext cx="2444469" cy="707858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E0CE49A-A722-4A46-8C3F-2EA100B1B419}"/>
              </a:ext>
            </a:extLst>
          </p:cNvPr>
          <p:cNvCxnSpPr>
            <a:cxnSpLocks/>
          </p:cNvCxnSpPr>
          <p:nvPr userDrawn="1"/>
        </p:nvCxnSpPr>
        <p:spPr>
          <a:xfrm>
            <a:off x="-1205711" y="500062"/>
            <a:ext cx="9054988" cy="0"/>
          </a:xfrm>
          <a:prstGeom prst="line">
            <a:avLst/>
          </a:prstGeom>
          <a:ln w="76200">
            <a:solidFill>
              <a:srgbClr val="88173C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3879A53-9407-9A46-BA25-D56069D73BE0}"/>
              </a:ext>
            </a:extLst>
          </p:cNvPr>
          <p:cNvCxnSpPr>
            <a:cxnSpLocks/>
          </p:cNvCxnSpPr>
          <p:nvPr userDrawn="1"/>
        </p:nvCxnSpPr>
        <p:spPr>
          <a:xfrm>
            <a:off x="4661013" y="1563297"/>
            <a:ext cx="9054988" cy="0"/>
          </a:xfrm>
          <a:prstGeom prst="line">
            <a:avLst/>
          </a:prstGeom>
          <a:ln w="76200">
            <a:solidFill>
              <a:srgbClr val="124C5E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28EFD01-CFA4-D749-80FF-4962360B42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6174483"/>
            <a:ext cx="1812925" cy="34908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###</a:t>
            </a:r>
          </a:p>
        </p:txBody>
      </p:sp>
    </p:spTree>
    <p:extLst>
      <p:ext uri="{BB962C8B-B14F-4D97-AF65-F5344CB8AC3E}">
        <p14:creationId xmlns:p14="http://schemas.microsoft.com/office/powerpoint/2010/main" val="1770068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79F4F-E625-4242-8BC6-4477018D96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38425" y="2351195"/>
            <a:ext cx="7156888" cy="172821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4000" b="1" i="0" u="none" strike="noStrike" smtClean="0">
                <a:solidFill>
                  <a:srgbClr val="0060A0"/>
                </a:solidFill>
                <a:effectLst/>
              </a:defRPr>
            </a:lvl1pPr>
          </a:lstStyle>
          <a:p>
            <a:r>
              <a:rPr lang="en-US" dirty="0"/>
              <a:t>Putting REALTOR® Safety First: Safety Strategies for the Modern REALTOR®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2501244-333A-DC41-8FBD-E13AD24762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529" y="5161579"/>
            <a:ext cx="1163053" cy="13745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FC162F1-37B2-074B-800C-D445AC1BBC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01313" y="5341749"/>
            <a:ext cx="2366408" cy="1014175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420E5EA7-9211-DC49-ACA5-4DDC7FE857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9" b="13162"/>
          <a:stretch/>
        </p:blipFill>
        <p:spPr>
          <a:xfrm>
            <a:off x="-1" y="3812001"/>
            <a:ext cx="2657361" cy="3045999"/>
          </a:xfrm>
          <a:prstGeom prst="rect">
            <a:avLst/>
          </a:prstGeom>
        </p:spPr>
      </p:pic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624C37C7-A6BC-C944-A1B3-B189D667A2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9" t="31059" r="1"/>
          <a:stretch/>
        </p:blipFill>
        <p:spPr>
          <a:xfrm>
            <a:off x="-1" y="-1"/>
            <a:ext cx="3068541" cy="2411833"/>
          </a:xfrm>
          <a:prstGeom prst="rect">
            <a:avLst/>
          </a:prstGeom>
        </p:spPr>
      </p:pic>
      <p:pic>
        <p:nvPicPr>
          <p:cNvPr id="12" name="Picture 11" descr="A picture containing indoor&#10;&#10;Description automatically generated">
            <a:extLst>
              <a:ext uri="{FF2B5EF4-FFF2-40B4-BE49-F238E27FC236}">
                <a16:creationId xmlns:a16="http://schemas.microsoft.com/office/drawing/2014/main" id="{779B477B-0932-FB40-8DF0-97FA4F03B6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82" r="25233"/>
          <a:stretch/>
        </p:blipFill>
        <p:spPr>
          <a:xfrm>
            <a:off x="9385476" y="0"/>
            <a:ext cx="2806524" cy="321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652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A0E2B45-E7CF-4FA0-81D3-8099AE2F3D09}"/>
              </a:ext>
            </a:extLst>
          </p:cNvPr>
          <p:cNvSpPr txBox="1"/>
          <p:nvPr userDrawn="1"/>
        </p:nvSpPr>
        <p:spPr>
          <a:xfrm>
            <a:off x="9889491" y="6356851"/>
            <a:ext cx="1984917" cy="379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105E2FB-B46A-4D88-A354-6800D812B651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339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9" r:id="rId3"/>
    <p:sldLayoutId id="2147483667" r:id="rId4"/>
    <p:sldLayoutId id="2147483668" r:id="rId5"/>
    <p:sldLayoutId id="2147483670" r:id="rId6"/>
    <p:sldLayoutId id="2147483671" r:id="rId7"/>
    <p:sldLayoutId id="2147483672" r:id="rId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1F3C75"/>
          </a:solidFill>
          <a:latin typeface="+mn-lt"/>
          <a:ea typeface="+mj-ea"/>
          <a:cs typeface="Arial" panose="020B0604020202020204" pitchFamily="34" charset="0"/>
        </a:defRPr>
      </a:lvl1pPr>
    </p:titleStyle>
    <p:bodyStyle>
      <a:lvl1pPr marL="347663" indent="-339725" algn="l" defTabSz="914400" rtl="0" eaLnBrk="1" latinLnBrk="0" hangingPunct="1">
        <a:lnSpc>
          <a:spcPct val="90000"/>
        </a:lnSpc>
        <a:spcBef>
          <a:spcPts val="1000"/>
        </a:spcBef>
        <a:buClr>
          <a:srgbClr val="E5702A"/>
        </a:buClr>
        <a:buSzPct val="70000"/>
        <a:buFont typeface=".Lucida Grande UI Regular"/>
        <a:buChar char="►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30238" indent="-282575" algn="l" defTabSz="914400" rtl="0" eaLnBrk="1" latinLnBrk="0" hangingPunct="1">
        <a:lnSpc>
          <a:spcPct val="90000"/>
        </a:lnSpc>
        <a:spcBef>
          <a:spcPts val="500"/>
        </a:spcBef>
        <a:buClr>
          <a:srgbClr val="14438A"/>
        </a:buClr>
        <a:buFont typeface="Wingdings" pitchFamily="2" charset="2"/>
        <a:buChar char="§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1912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80" r:id="rId3"/>
    <p:sldLayoutId id="2147483677" r:id="rId4"/>
    <p:sldLayoutId id="2147483681" r:id="rId5"/>
    <p:sldLayoutId id="2147483678" r:id="rId6"/>
    <p:sldLayoutId id="2147483679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1F3C75"/>
          </a:solidFill>
          <a:latin typeface="+mn-lt"/>
          <a:ea typeface="+mj-ea"/>
          <a:cs typeface="Arial" panose="020B0604020202020204" pitchFamily="34" charset="0"/>
        </a:defRPr>
      </a:lvl1pPr>
    </p:titleStyle>
    <p:bodyStyle>
      <a:lvl1pPr marL="347663" indent="-339725" algn="l" defTabSz="914400" rtl="0" eaLnBrk="1" latinLnBrk="0" hangingPunct="1">
        <a:lnSpc>
          <a:spcPct val="90000"/>
        </a:lnSpc>
        <a:spcBef>
          <a:spcPts val="1000"/>
        </a:spcBef>
        <a:buClr>
          <a:srgbClr val="E5702A"/>
        </a:buClr>
        <a:buSzPct val="70000"/>
        <a:buFont typeface=".Lucida Grande UI Regular"/>
        <a:buChar char="►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30238" indent="-282575" algn="l" defTabSz="914400" rtl="0" eaLnBrk="1" latinLnBrk="0" hangingPunct="1">
        <a:lnSpc>
          <a:spcPct val="90000"/>
        </a:lnSpc>
        <a:spcBef>
          <a:spcPts val="500"/>
        </a:spcBef>
        <a:buClr>
          <a:srgbClr val="14438A"/>
        </a:buClr>
        <a:buFont typeface="Wingdings" pitchFamily="2" charset="2"/>
        <a:buChar char="§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3560E-6938-1F44-AD70-8878422138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9952" y="2082114"/>
            <a:ext cx="7972096" cy="2189274"/>
          </a:xfrm>
        </p:spPr>
        <p:txBody>
          <a:bodyPr>
            <a:normAutofit/>
          </a:bodyPr>
          <a:lstStyle/>
          <a:p>
            <a:r>
              <a:rPr lang="en-US" dirty="0"/>
              <a:t>Putting REALTOR® Safety First: </a:t>
            </a:r>
            <a:br>
              <a:rPr lang="en-US" dirty="0"/>
            </a:br>
            <a:r>
              <a:rPr lang="en-US" b="0" dirty="0">
                <a:solidFill>
                  <a:schemeClr val="bg2">
                    <a:lumMod val="25000"/>
                  </a:schemeClr>
                </a:solidFill>
              </a:rPr>
              <a:t>Safety Strategies for the </a:t>
            </a:r>
            <a:br>
              <a:rPr lang="en-US" b="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b="0" dirty="0">
                <a:solidFill>
                  <a:schemeClr val="bg2">
                    <a:lumMod val="25000"/>
                  </a:schemeClr>
                </a:solidFill>
              </a:rPr>
              <a:t>Modern REALTOR®</a:t>
            </a:r>
          </a:p>
        </p:txBody>
      </p:sp>
    </p:spTree>
    <p:extLst>
      <p:ext uri="{BB962C8B-B14F-4D97-AF65-F5344CB8AC3E}">
        <p14:creationId xmlns:p14="http://schemas.microsoft.com/office/powerpoint/2010/main" val="61190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What Do Others Say?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20092" y="2411426"/>
            <a:ext cx="518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>
                <a:latin typeface="Corbel" panose="020B0503020204020204" pitchFamily="34" charset="0"/>
              </a:rPr>
              <a:t>Felt threatened on the job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DCFA589-9443-4510-8329-6F1181BFFA07}"/>
              </a:ext>
            </a:extLst>
          </p:cNvPr>
          <p:cNvSpPr txBox="1"/>
          <p:nvPr/>
        </p:nvSpPr>
        <p:spPr>
          <a:xfrm>
            <a:off x="6580751" y="2992033"/>
            <a:ext cx="482175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algn="ctr"/>
            <a:r>
              <a:rPr lang="en-US" sz="2400" b="1" dirty="0">
                <a:solidFill>
                  <a:srgbClr val="009200"/>
                </a:solidFill>
                <a:sym typeface="Wingdings 3" panose="05040102010807070707" pitchFamily="18" charset="2"/>
              </a:rPr>
              <a:t></a:t>
            </a:r>
            <a:endParaRPr lang="en-US" sz="2400" dirty="0">
              <a:solidFill>
                <a:srgbClr val="009200"/>
              </a:solidFill>
            </a:endParaRPr>
          </a:p>
          <a:p>
            <a:pPr marL="914400" algn="ctr"/>
            <a:r>
              <a:rPr lang="en-US" sz="2400" b="1" dirty="0">
                <a:solidFill>
                  <a:srgbClr val="009200"/>
                </a:solidFill>
                <a:sym typeface="Wingdings 3" panose="05040102010807070707" pitchFamily="18" charset="2"/>
              </a:rPr>
              <a:t></a:t>
            </a:r>
            <a:endParaRPr lang="en-US" sz="2400" dirty="0">
              <a:solidFill>
                <a:srgbClr val="009200"/>
              </a:solidFill>
            </a:endParaRPr>
          </a:p>
          <a:p>
            <a:pPr marL="914400" algn="ctr"/>
            <a:r>
              <a:rPr lang="en-US" sz="2400" b="1" dirty="0">
                <a:solidFill>
                  <a:srgbClr val="009200"/>
                </a:solidFill>
                <a:sym typeface="Wingdings 3" panose="05040102010807070707" pitchFamily="18" charset="2"/>
              </a:rPr>
              <a:t></a:t>
            </a:r>
            <a:endParaRPr lang="en-US" sz="2400" dirty="0">
              <a:solidFill>
                <a:srgbClr val="009200"/>
              </a:solidFill>
            </a:endParaRPr>
          </a:p>
          <a:p>
            <a:pPr marL="914400" algn="ctr"/>
            <a:r>
              <a:rPr lang="en-US" sz="2400" b="1" dirty="0">
                <a:solidFill>
                  <a:srgbClr val="009200"/>
                </a:solidFill>
                <a:sym typeface="Wingdings 3" panose="05040102010807070707" pitchFamily="18" charset="2"/>
              </a:rPr>
              <a:t></a:t>
            </a:r>
            <a:endParaRPr lang="en-US" sz="2400" dirty="0">
              <a:solidFill>
                <a:srgbClr val="009200"/>
              </a:solidFill>
            </a:endParaRPr>
          </a:p>
          <a:p>
            <a:pPr marL="914400" algn="ctr"/>
            <a:r>
              <a:rPr lang="en-US" sz="2400" b="1" dirty="0">
                <a:solidFill>
                  <a:srgbClr val="009200"/>
                </a:solidFill>
                <a:sym typeface="Wingdings 3" panose="05040102010807070707" pitchFamily="18" charset="2"/>
              </a:rPr>
              <a:t></a:t>
            </a:r>
            <a:endParaRPr lang="en-US" sz="2400" dirty="0">
              <a:solidFill>
                <a:srgbClr val="009200"/>
              </a:solidFill>
            </a:endParaRPr>
          </a:p>
          <a:p>
            <a:pPr marL="914400" algn="ctr"/>
            <a:r>
              <a:rPr lang="en-US" sz="2400" b="1" dirty="0">
                <a:solidFill>
                  <a:srgbClr val="009200"/>
                </a:solidFill>
                <a:sym typeface="Wingdings 3" panose="05040102010807070707" pitchFamily="18" charset="2"/>
              </a:rPr>
              <a:t></a:t>
            </a:r>
            <a:endParaRPr lang="en-US" sz="2400" dirty="0">
              <a:solidFill>
                <a:srgbClr val="009200"/>
              </a:solidFill>
            </a:endParaRPr>
          </a:p>
          <a:p>
            <a:pPr marL="914400" algn="ctr"/>
            <a:r>
              <a:rPr lang="en-US" sz="2400" b="1" dirty="0">
                <a:solidFill>
                  <a:srgbClr val="009200"/>
                </a:solidFill>
                <a:sym typeface="Wingdings 3" panose="05040102010807070707" pitchFamily="18" charset="2"/>
              </a:rPr>
              <a:t></a:t>
            </a:r>
            <a:endParaRPr lang="en-US" sz="2400" dirty="0">
              <a:solidFill>
                <a:srgbClr val="009200"/>
              </a:solidFill>
            </a:endParaRPr>
          </a:p>
          <a:p>
            <a:pPr marL="914400" algn="ctr"/>
            <a:r>
              <a:rPr lang="en-US" sz="2400" b="1" dirty="0">
                <a:solidFill>
                  <a:srgbClr val="009200"/>
                </a:solidFill>
                <a:sym typeface="Wingdings 3" panose="05040102010807070707" pitchFamily="18" charset="2"/>
              </a:rPr>
              <a:t></a:t>
            </a:r>
            <a:endParaRPr lang="en-US" sz="2400" dirty="0">
              <a:solidFill>
                <a:srgbClr val="009200"/>
              </a:solidFill>
            </a:endParaRPr>
          </a:p>
          <a:p>
            <a:pPr marL="914400" algn="ctr"/>
            <a:r>
              <a:rPr lang="en-US" sz="2400" b="1" dirty="0">
                <a:solidFill>
                  <a:srgbClr val="009200"/>
                </a:solidFill>
                <a:sym typeface="Wingdings 3" panose="05040102010807070707" pitchFamily="18" charset="2"/>
              </a:rPr>
              <a:t></a:t>
            </a:r>
            <a:r>
              <a:rPr lang="en-US" sz="2400" b="1" dirty="0">
                <a:solidFill>
                  <a:srgbClr val="FF0000"/>
                </a:solidFill>
                <a:sym typeface="Wingdings 3" panose="05040102010807070707" pitchFamily="18" charset="2"/>
              </a:rPr>
              <a:t>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CCFB0926-BCC3-2C4F-92CD-9D421BE7990A}"/>
              </a:ext>
            </a:extLst>
          </p:cNvPr>
          <p:cNvSpPr txBox="1">
            <a:spLocks/>
          </p:cNvSpPr>
          <p:nvPr/>
        </p:nvSpPr>
        <p:spPr>
          <a:xfrm>
            <a:off x="9836150" y="6287886"/>
            <a:ext cx="1936750" cy="396875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7663" indent="-33972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5702A"/>
              </a:buClr>
              <a:buSzPct val="70000"/>
              <a:buFont typeface=".Lucida Grande UI Regular"/>
              <a:buChar char="►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238" indent="-2825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438A"/>
              </a:buClr>
              <a:buFont typeface="Wingdings" pitchFamily="2" charset="2"/>
              <a:buChar char="§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38" indent="0">
              <a:buNone/>
            </a:pP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D4CAB6F-3167-B441-9A3D-5C01999A7347}"/>
              </a:ext>
            </a:extLst>
          </p:cNvPr>
          <p:cNvSpPr/>
          <p:nvPr/>
        </p:nvSpPr>
        <p:spPr>
          <a:xfrm>
            <a:off x="7847636" y="2055696"/>
            <a:ext cx="33414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Have been the victim of a crime while on the job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2E09FB61-B3F3-4108-8D5F-9EB5663FE0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841970"/>
              </p:ext>
            </p:extLst>
          </p:nvPr>
        </p:nvGraphicFramePr>
        <p:xfrm>
          <a:off x="2211424" y="2702025"/>
          <a:ext cx="3998937" cy="3706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14854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B659F-E3F7-1942-A755-0F8DFC81C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What Do Others Say?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DD22DB9-252F-6543-898C-ECA0CC045B42}"/>
              </a:ext>
            </a:extLst>
          </p:cNvPr>
          <p:cNvSpPr/>
          <p:nvPr/>
        </p:nvSpPr>
        <p:spPr>
          <a:xfrm>
            <a:off x="672353" y="2225894"/>
            <a:ext cx="5261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Feared for personal safety or </a:t>
            </a:r>
            <a:br>
              <a:rPr lang="en-US" sz="2000" b="1" dirty="0"/>
            </a:br>
            <a:r>
              <a:rPr lang="en-US" sz="2000" b="1" dirty="0"/>
              <a:t>safety of personal information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CF7F436-4BCD-C540-B3F5-6BB79F3FB1DF}"/>
              </a:ext>
            </a:extLst>
          </p:cNvPr>
          <p:cNvSpPr/>
          <p:nvPr/>
        </p:nvSpPr>
        <p:spPr>
          <a:xfrm>
            <a:off x="8366780" y="2162032"/>
            <a:ext cx="20588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/>
              <a:t>When and Where</a:t>
            </a:r>
            <a:endParaRPr lang="en-US" sz="2000" dirty="0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0CD33EEC-D1E0-4C07-9555-EDD7A3AFA2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7870303"/>
              </p:ext>
            </p:extLst>
          </p:nvPr>
        </p:nvGraphicFramePr>
        <p:xfrm>
          <a:off x="474336" y="3209318"/>
          <a:ext cx="5459505" cy="3121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32CB43C-B790-4992-806D-DE858E35FB26}"/>
              </a:ext>
            </a:extLst>
          </p:cNvPr>
          <p:cNvSpPr txBox="1"/>
          <p:nvPr/>
        </p:nvSpPr>
        <p:spPr>
          <a:xfrm>
            <a:off x="6387354" y="2582158"/>
            <a:ext cx="5661211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1200"/>
              </a:spcAft>
              <a:buClr>
                <a:srgbClr val="ED7D31"/>
              </a:buClr>
              <a:buFont typeface="Wingdings 3" panose="05040102010807070707" pitchFamily="18" charset="2"/>
              <a:buChar char=""/>
            </a:pPr>
            <a:r>
              <a:rPr lang="en-US" sz="2000" b="1" dirty="0">
                <a:solidFill>
                  <a:srgbClr val="0B248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35% After a threatening email, text message, phone call, or voicemail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Clr>
                <a:srgbClr val="ED7D31"/>
              </a:buClr>
              <a:buFont typeface="Wingdings 3" panose="05040102010807070707" pitchFamily="18" charset="2"/>
              <a:buChar char=""/>
            </a:pPr>
            <a:r>
              <a:rPr lang="en-US" sz="2000" b="1" dirty="0">
                <a:solidFill>
                  <a:srgbClr val="0B248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17%</a:t>
            </a:r>
            <a:r>
              <a:rPr lang="en-US" sz="2000" b="1" dirty="0">
                <a:solidFill>
                  <a:srgbClr val="0B248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0B248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During an open house</a:t>
            </a:r>
            <a:endParaRPr lang="en-US" sz="2000" b="1" dirty="0">
              <a:solidFill>
                <a:srgbClr val="0B248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Clr>
                <a:srgbClr val="ED7D31"/>
              </a:buClr>
              <a:buFont typeface="Wingdings 3" panose="05040102010807070707" pitchFamily="18" charset="2"/>
              <a:buChar char=""/>
            </a:pPr>
            <a:r>
              <a:rPr lang="en-US" sz="2000" b="1" dirty="0">
                <a:solidFill>
                  <a:srgbClr val="0B248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7% Meeting a new client for the first time at a secluded location/property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Clr>
                <a:srgbClr val="ED7D31"/>
              </a:buClr>
              <a:buFont typeface="Wingdings 3" panose="05040102010807070707" pitchFamily="18" charset="2"/>
              <a:buChar char=""/>
            </a:pPr>
            <a:r>
              <a:rPr lang="en-US" sz="2000" b="1" dirty="0">
                <a:solidFill>
                  <a:srgbClr val="0B248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7%</a:t>
            </a:r>
            <a:r>
              <a:rPr lang="en-US" sz="2000" b="1" dirty="0">
                <a:solidFill>
                  <a:srgbClr val="0B248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0B248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Driving a client 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Clr>
                <a:srgbClr val="ED7D31"/>
              </a:buClr>
              <a:buFont typeface="Wingdings 3" panose="05040102010807070707" pitchFamily="18" charset="2"/>
              <a:buChar char=""/>
            </a:pPr>
            <a:r>
              <a:rPr lang="en-US" sz="2000" b="1" dirty="0">
                <a:solidFill>
                  <a:srgbClr val="0B248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7% During a showing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Clr>
                <a:srgbClr val="ED7D31"/>
              </a:buClr>
              <a:buFont typeface="Wingdings 3" panose="05040102010807070707" pitchFamily="18" charset="2"/>
              <a:buChar char=""/>
            </a:pPr>
            <a:r>
              <a:rPr lang="en-US" sz="2000" b="1" dirty="0">
                <a:solidFill>
                  <a:srgbClr val="0B248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3% </a:t>
            </a:r>
            <a:r>
              <a:rPr lang="en-US" sz="2000" b="1" dirty="0">
                <a:solidFill>
                  <a:srgbClr val="0B248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Meeting a new client for the first time in a public place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89619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BD41BD-2FB1-49B3-BE94-976A56728E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91835" y="1837486"/>
            <a:ext cx="4550059" cy="4348162"/>
          </a:xfrm>
        </p:spPr>
        <p:txBody>
          <a:bodyPr/>
          <a:lstStyle/>
          <a:p>
            <a:pPr marL="7938" indent="0" algn="ctr">
              <a:buNone/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Meets unknown prospects at the real estate office or a neutral location first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938" indent="0">
              <a:buNone/>
            </a:pPr>
            <a:endParaRPr lang="en-US" sz="20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EFB6E35-A57E-49EB-87A9-986649A94FD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863263" y="1837486"/>
            <a:ext cx="4550059" cy="4348162"/>
          </a:xfrm>
        </p:spPr>
        <p:txBody>
          <a:bodyPr/>
          <a:lstStyle/>
          <a:p>
            <a:pPr marL="7938" indent="0" algn="ctr">
              <a:buNone/>
            </a:pPr>
            <a:r>
              <a:rPr lang="en-US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More women than men have</a:t>
            </a:r>
            <a:br>
              <a:rPr lang="en-US" sz="2000" b="1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 feared for their safety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0A6BE90-E347-48E4-A38A-256C946CE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What Do Others Say?</a:t>
            </a:r>
            <a:endParaRPr lang="en-US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A4B03963-EE03-4E62-8AF8-07A3904FC9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6066022"/>
              </p:ext>
            </p:extLst>
          </p:nvPr>
        </p:nvGraphicFramePr>
        <p:xfrm>
          <a:off x="697398" y="2944907"/>
          <a:ext cx="5044496" cy="3361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1B7EC805-C573-46B3-B728-87027314DF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7682068"/>
              </p:ext>
            </p:extLst>
          </p:nvPr>
        </p:nvGraphicFramePr>
        <p:xfrm>
          <a:off x="6764360" y="2922060"/>
          <a:ext cx="5044496" cy="3263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45105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FBE6745-1DF3-4E00-8FF6-1CC8A3B9A4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9929" y="1831982"/>
            <a:ext cx="4550059" cy="4348162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58% Use a smartphone app to track whereabouts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49%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Carry a self-defense weapon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38% Have taken a self-defense course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29%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Participated in a REALTOR® safety course </a:t>
            </a:r>
            <a:endParaRPr lang="en-US" sz="2400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94740316-643B-4678-9289-A331C8BEE43C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702724" y="1830392"/>
            <a:ext cx="4550059" cy="4348162"/>
          </a:xfrm>
          <a:prstGeom prst="rect">
            <a:avLst/>
          </a:prstGeom>
        </p:spPr>
        <p:txBody>
          <a:bodyPr/>
          <a:lstStyle/>
          <a:p>
            <a:pPr marL="7938" indent="0" algn="ctr">
              <a:buNone/>
            </a:pPr>
            <a:r>
              <a:rPr lang="en-US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most common types of </a:t>
            </a:r>
            <a:br>
              <a:rPr lang="en-US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self-defense weapons </a:t>
            </a:r>
            <a:endParaRPr lang="en-US" sz="2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090F5B0-7C3A-4529-924D-0D4A06533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What Do Others Say?</a:t>
            </a:r>
            <a:endParaRPr lang="en-US" dirty="0"/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7C858806-F64A-4B55-AEF3-8A5FF8956A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9113056"/>
              </p:ext>
            </p:extLst>
          </p:nvPr>
        </p:nvGraphicFramePr>
        <p:xfrm>
          <a:off x="6337249" y="2850776"/>
          <a:ext cx="5281010" cy="3352160"/>
        </p:xfrm>
        <a:graphic>
          <a:graphicData uri="http://schemas.openxmlformats.org/drawingml/2006/table">
            <a:tbl>
              <a:tblPr firstRow="1" firstCol="1" bandRow="1"/>
              <a:tblGrid>
                <a:gridCol w="3358532">
                  <a:extLst>
                    <a:ext uri="{9D8B030D-6E8A-4147-A177-3AD203B41FA5}">
                      <a16:colId xmlns:a16="http://schemas.microsoft.com/office/drawing/2014/main" val="610116163"/>
                    </a:ext>
                  </a:extLst>
                </a:gridCol>
                <a:gridCol w="147564">
                  <a:extLst>
                    <a:ext uri="{9D8B030D-6E8A-4147-A177-3AD203B41FA5}">
                      <a16:colId xmlns:a16="http://schemas.microsoft.com/office/drawing/2014/main" val="1875401726"/>
                    </a:ext>
                  </a:extLst>
                </a:gridCol>
                <a:gridCol w="887457">
                  <a:extLst>
                    <a:ext uri="{9D8B030D-6E8A-4147-A177-3AD203B41FA5}">
                      <a16:colId xmlns:a16="http://schemas.microsoft.com/office/drawing/2014/main" val="267717568"/>
                    </a:ext>
                  </a:extLst>
                </a:gridCol>
                <a:gridCol w="887457">
                  <a:extLst>
                    <a:ext uri="{9D8B030D-6E8A-4147-A177-3AD203B41FA5}">
                      <a16:colId xmlns:a16="http://schemas.microsoft.com/office/drawing/2014/main" val="159284770"/>
                    </a:ext>
                  </a:extLst>
                </a:gridCol>
              </a:tblGrid>
              <a:tr h="551330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en-US" sz="1100" b="1" dirty="0">
                          <a:solidFill>
                            <a:srgbClr val="0B248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B248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Women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B248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6122044"/>
                  </a:ext>
                </a:extLst>
              </a:tr>
              <a:tr h="466805">
                <a:tc gridSpan="2"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90065" algn="l"/>
                        </a:tabLst>
                      </a:pPr>
                      <a:r>
                        <a:rPr lang="en-US" sz="2000" b="1" dirty="0">
                          <a:solidFill>
                            <a:srgbClr val="0B248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Pepper spray	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B248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B248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4137178"/>
                  </a:ext>
                </a:extLst>
              </a:tr>
              <a:tr h="466805">
                <a:tc gridSpan="2"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en-US" sz="2000" b="1" dirty="0">
                          <a:solidFill>
                            <a:srgbClr val="0B248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Firearm	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B248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B248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8853564"/>
                  </a:ext>
                </a:extLst>
              </a:tr>
              <a:tr h="466805">
                <a:tc gridSpan="2"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en-US" sz="2000" b="1" dirty="0">
                          <a:solidFill>
                            <a:srgbClr val="0B248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Pocket knife	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B248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B248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2618301"/>
                  </a:ext>
                </a:extLst>
              </a:tr>
              <a:tr h="466805">
                <a:tc gridSpan="2"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en-US" sz="2000" b="1" dirty="0">
                          <a:solidFill>
                            <a:srgbClr val="0B248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Taser	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B248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B248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353313"/>
                  </a:ext>
                </a:extLst>
              </a:tr>
              <a:tr h="466805">
                <a:tc gridSpan="2"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en-US" sz="2000" b="1" dirty="0">
                          <a:solidFill>
                            <a:srgbClr val="0B248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Baton/club	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B248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B248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8986563"/>
                  </a:ext>
                </a:extLst>
              </a:tr>
              <a:tr h="466805">
                <a:tc gridSpan="2"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866900" algn="l"/>
                        </a:tabLst>
                      </a:pPr>
                      <a:r>
                        <a:rPr lang="en-US" sz="2000" b="1" dirty="0">
                          <a:solidFill>
                            <a:srgbClr val="0B248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Battery operated noisemaker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solidFill>
                            <a:srgbClr val="0B248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solidFill>
                            <a:srgbClr val="0B248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14441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9493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1BA4E-9959-48BA-A0B5-32C7079FA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What Do Others Say?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A9C348-9F97-48FE-B00C-3C3000FD98DD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819056" y="1816608"/>
            <a:ext cx="4549775" cy="4348163"/>
          </a:xfrm>
          <a:prstGeom prst="rect">
            <a:avLst/>
          </a:prstGeom>
        </p:spPr>
        <p:txBody>
          <a:bodyPr/>
          <a:lstStyle/>
          <a:p>
            <a:pPr marL="7938" indent="0" algn="ctr">
              <a:buNone/>
            </a:pPr>
            <a:r>
              <a:rPr lang="en-US" sz="2000" b="1" dirty="0">
                <a:solidFill>
                  <a:srgbClr val="0B248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 estate brokerage has standard procedures for agent safety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D8D086B-CB06-4BFF-B48F-66526B0267D5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7021177" y="1816607"/>
            <a:ext cx="4549775" cy="4348163"/>
          </a:xfrm>
          <a:prstGeom prst="rect">
            <a:avLst/>
          </a:prstGeom>
        </p:spPr>
        <p:txBody>
          <a:bodyPr/>
          <a:lstStyle/>
          <a:p>
            <a:pPr marL="7938" indent="0" algn="ctr">
              <a:buNone/>
            </a:pPr>
            <a:r>
              <a:rPr lang="en-US" sz="2000" b="1" dirty="0">
                <a:solidFill>
                  <a:srgbClr val="0B248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Real estate office has standard procedures for safeguarding and proper disposal of client data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B8DCB95-D2FC-47BE-A06B-5CF0C1001A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3798866"/>
              </p:ext>
            </p:extLst>
          </p:nvPr>
        </p:nvGraphicFramePr>
        <p:xfrm>
          <a:off x="419100" y="3361459"/>
          <a:ext cx="5349688" cy="3025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30A9CA4-92A3-4BDA-897C-C6D48C11E5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863325"/>
              </p:ext>
            </p:extLst>
          </p:nvPr>
        </p:nvGraphicFramePr>
        <p:xfrm>
          <a:off x="6621220" y="3133165"/>
          <a:ext cx="5148454" cy="3348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303191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B6A24-1FB4-4917-9B2E-763610608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Crime Equation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53CAAC5-E987-4C65-8494-11025FC65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0074" y="1974740"/>
            <a:ext cx="9331851" cy="4236799"/>
          </a:xfrm>
        </p:spPr>
        <p:txBody>
          <a:bodyPr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5400" b="1" dirty="0"/>
              <a:t>Motive </a:t>
            </a:r>
          </a:p>
          <a:p>
            <a:pPr marL="0" indent="0"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5400" b="1" u="sng" dirty="0"/>
              <a:t>+ Opportunity </a:t>
            </a:r>
          </a:p>
          <a:p>
            <a:pPr marL="0" indent="0"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5400" b="1" dirty="0"/>
              <a:t>= Crime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017028-408C-4800-8999-EA4E277CAA70}"/>
              </a:ext>
            </a:extLst>
          </p:cNvPr>
          <p:cNvSpPr/>
          <p:nvPr/>
        </p:nvSpPr>
        <p:spPr>
          <a:xfrm>
            <a:off x="1926389" y="5451386"/>
            <a:ext cx="88355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>
                <a:solidFill>
                  <a:srgbClr val="1F3C75"/>
                </a:solidFill>
              </a:rPr>
              <a:t>Remove part of the equation, lessen likelihood of a crime</a:t>
            </a:r>
          </a:p>
        </p:txBody>
      </p:sp>
    </p:spTree>
    <p:extLst>
      <p:ext uri="{BB962C8B-B14F-4D97-AF65-F5344CB8AC3E}">
        <p14:creationId xmlns:p14="http://schemas.microsoft.com/office/powerpoint/2010/main" val="2219474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A69BA-58EB-4618-9049-50F33A923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Understanding the Criminal Mind and Motivation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257C49A-D37D-4A4C-927C-33AE82A18A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2752478"/>
              </p:ext>
            </p:extLst>
          </p:nvPr>
        </p:nvGraphicFramePr>
        <p:xfrm>
          <a:off x="1109382" y="2187183"/>
          <a:ext cx="10663518" cy="4141692"/>
        </p:xfrm>
        <a:graphic>
          <a:graphicData uri="http://schemas.openxmlformats.org/drawingml/2006/table">
            <a:tbl>
              <a:tblPr firstRow="1" firstCol="1" bandRow="1"/>
              <a:tblGrid>
                <a:gridCol w="2795651">
                  <a:extLst>
                    <a:ext uri="{9D8B030D-6E8A-4147-A177-3AD203B41FA5}">
                      <a16:colId xmlns:a16="http://schemas.microsoft.com/office/drawing/2014/main" val="2112518410"/>
                    </a:ext>
                  </a:extLst>
                </a:gridCol>
                <a:gridCol w="3737422">
                  <a:extLst>
                    <a:ext uri="{9D8B030D-6E8A-4147-A177-3AD203B41FA5}">
                      <a16:colId xmlns:a16="http://schemas.microsoft.com/office/drawing/2014/main" val="3813771368"/>
                    </a:ext>
                  </a:extLst>
                </a:gridCol>
                <a:gridCol w="4130445">
                  <a:extLst>
                    <a:ext uri="{9D8B030D-6E8A-4147-A177-3AD203B41FA5}">
                      <a16:colId xmlns:a16="http://schemas.microsoft.com/office/drawing/2014/main" val="883645123"/>
                    </a:ext>
                  </a:extLst>
                </a:gridCol>
              </a:tblGrid>
              <a:tr h="511672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Predator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24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Thief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24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276494"/>
                  </a:ext>
                </a:extLst>
              </a:tr>
              <a:tr h="726004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Motive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Power, control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Profit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1596617"/>
                  </a:ext>
                </a:extLst>
              </a:tr>
              <a:tr h="726004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Crime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Assault, rape, murder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Burglary, robbery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2031450"/>
                  </a:ext>
                </a:extLst>
              </a:tr>
              <a:tr h="726004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Emotional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411030"/>
                  </a:ext>
                </a:extLst>
              </a:tr>
              <a:tr h="726004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Goal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Isolate the victim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 isolated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2505063"/>
                  </a:ext>
                </a:extLst>
              </a:tr>
              <a:tr h="726004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Decision-making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Fulfill emotional needs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Potential profit versus risk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75816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41738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Sharpen Your Safety Sense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altLang="en-US" dirty="0"/>
              <a:t>All of us have a built-in safety sense, our survival instinct</a:t>
            </a:r>
          </a:p>
          <a:p>
            <a:r>
              <a:rPr lang="en-US" altLang="en-US" dirty="0"/>
              <a:t>What does instinct feel like?</a:t>
            </a:r>
          </a:p>
        </p:txBody>
      </p:sp>
      <p:pic>
        <p:nvPicPr>
          <p:cNvPr id="5" name="Picture 2" descr="C:\Users\kshort\Downloads\iStock_000026534249Medium.jpg"/>
          <p:cNvPicPr>
            <a:picLocks noGrp="1" noChangeAspect="1" noChangeArrowheads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" b="3333"/>
          <a:stretch>
            <a:fillRect/>
          </a:stretch>
        </p:blipFill>
        <p:spPr bwMode="auto">
          <a:xfrm>
            <a:off x="9834563" y="2878138"/>
            <a:ext cx="2357437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C303EE3F-3D8D-4988-AF65-652E170A32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6139199"/>
              </p:ext>
            </p:extLst>
          </p:nvPr>
        </p:nvGraphicFramePr>
        <p:xfrm>
          <a:off x="2441049" y="3641260"/>
          <a:ext cx="6855281" cy="230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2796">
                  <a:extLst>
                    <a:ext uri="{9D8B030D-6E8A-4147-A177-3AD203B41FA5}">
                      <a16:colId xmlns:a16="http://schemas.microsoft.com/office/drawing/2014/main" val="1579564692"/>
                    </a:ext>
                  </a:extLst>
                </a:gridCol>
                <a:gridCol w="3562485">
                  <a:extLst>
                    <a:ext uri="{9D8B030D-6E8A-4147-A177-3AD203B41FA5}">
                      <a16:colId xmlns:a16="http://schemas.microsoft.com/office/drawing/2014/main" val="986272102"/>
                    </a:ext>
                  </a:extLst>
                </a:gridCol>
              </a:tblGrid>
              <a:tr h="1882553">
                <a:tc>
                  <a:txBody>
                    <a:bodyPr/>
                    <a:lstStyle/>
                    <a:p>
                      <a:pPr marL="342900" indent="-342900" algn="l" defTabSz="914400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kern="1200" dirty="0">
                          <a:solidFill>
                            <a:srgbClr val="1F3C7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Nagging feeling</a:t>
                      </a:r>
                    </a:p>
                    <a:p>
                      <a:pPr marL="342900" indent="-342900" algn="l" defTabSz="914400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kern="1200" dirty="0">
                          <a:solidFill>
                            <a:srgbClr val="1F3C7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Wonder—What if?</a:t>
                      </a:r>
                    </a:p>
                    <a:p>
                      <a:pPr marL="342900" indent="-342900" algn="l" defTabSz="914400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kern="1200" dirty="0">
                          <a:solidFill>
                            <a:srgbClr val="1F3C7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Anxiety</a:t>
                      </a:r>
                    </a:p>
                    <a:p>
                      <a:pPr marL="342900" indent="-342900" algn="l" defTabSz="914400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kern="1200" dirty="0">
                          <a:solidFill>
                            <a:srgbClr val="1F3C7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Hunches</a:t>
                      </a:r>
                    </a:p>
                    <a:p>
                      <a:pPr marL="342900" indent="-342900" algn="l" defTabSz="914400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kern="1200" dirty="0">
                          <a:solidFill>
                            <a:srgbClr val="1F3C7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Gut feeling</a:t>
                      </a:r>
                    </a:p>
                    <a:p>
                      <a:pPr marL="342900" indent="-342900" algn="l" defTabSz="914400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kern="1200" dirty="0">
                          <a:solidFill>
                            <a:srgbClr val="1F3C7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Curiosity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l" defTabSz="914400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kern="1200" dirty="0">
                          <a:solidFill>
                            <a:srgbClr val="1F3C7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Doubt</a:t>
                      </a:r>
                    </a:p>
                    <a:p>
                      <a:pPr marL="342900" indent="-342900" algn="l" defTabSz="914400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kern="1200" dirty="0">
                          <a:solidFill>
                            <a:srgbClr val="1F3C7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Hesitation</a:t>
                      </a:r>
                    </a:p>
                    <a:p>
                      <a:pPr marL="342900" indent="-342900" algn="l" defTabSz="914400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kern="1200" dirty="0">
                          <a:solidFill>
                            <a:srgbClr val="1F3C7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Suspicion</a:t>
                      </a:r>
                    </a:p>
                    <a:p>
                      <a:pPr marL="342900" indent="-342900" algn="l" defTabSz="914400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kern="1200" dirty="0">
                          <a:solidFill>
                            <a:srgbClr val="1F3C7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Apprehension</a:t>
                      </a:r>
                    </a:p>
                    <a:p>
                      <a:pPr marL="342900" indent="-342900" algn="l" defTabSz="914400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kern="1200" dirty="0">
                          <a:solidFill>
                            <a:srgbClr val="1F3C7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Fear </a:t>
                      </a:r>
                    </a:p>
                    <a:p>
                      <a:pPr marL="342900" indent="-342900" algn="l" defTabSz="914400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kern="1200" dirty="0">
                          <a:solidFill>
                            <a:srgbClr val="1F3C7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Dark humor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59377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09133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54081-C713-4816-BC64-9699B743D2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63098" y="2000933"/>
            <a:ext cx="4550059" cy="4348162"/>
          </a:xfrm>
        </p:spPr>
        <p:txBody>
          <a:bodyPr/>
          <a:lstStyle/>
          <a:p>
            <a:r>
              <a:rPr lang="en-US" dirty="0"/>
              <a:t>Take 2 seconds when you</a:t>
            </a:r>
          </a:p>
          <a:p>
            <a:pPr lvl="1"/>
            <a:r>
              <a:rPr lang="en-US" dirty="0"/>
              <a:t>Arrive at your destination</a:t>
            </a:r>
          </a:p>
          <a:p>
            <a:pPr lvl="1"/>
            <a:r>
              <a:rPr lang="en-US" dirty="0"/>
              <a:t>Step out of your car</a:t>
            </a:r>
          </a:p>
          <a:p>
            <a:pPr lvl="1"/>
            <a:r>
              <a:rPr lang="en-US" dirty="0"/>
              <a:t>Walk toward the property</a:t>
            </a:r>
          </a:p>
          <a:p>
            <a:pPr lvl="1"/>
            <a:r>
              <a:rPr lang="en-US" dirty="0"/>
              <a:t>Arrive at the door</a:t>
            </a:r>
          </a:p>
          <a:p>
            <a:pPr lvl="1"/>
            <a:r>
              <a:rPr lang="en-US" dirty="0"/>
              <a:t>Enter the property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EECE64-D294-422F-BA5B-3665E9D37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10-Second Safety Scan</a:t>
            </a:r>
          </a:p>
        </p:txBody>
      </p:sp>
      <p:sp>
        <p:nvSpPr>
          <p:cNvPr id="5" name="Text Box 13">
            <a:extLst>
              <a:ext uri="{FF2B5EF4-FFF2-40B4-BE49-F238E27FC236}">
                <a16:creationId xmlns:a16="http://schemas.microsoft.com/office/drawing/2014/main" id="{A03E2878-AC26-4DE4-A9AE-DEF65C1E0023}"/>
              </a:ext>
            </a:extLst>
          </p:cNvPr>
          <p:cNvSpPr txBox="1"/>
          <p:nvPr/>
        </p:nvSpPr>
        <p:spPr>
          <a:xfrm>
            <a:off x="7493777" y="2000933"/>
            <a:ext cx="3757295" cy="3775656"/>
          </a:xfrm>
          <a:prstGeom prst="rect">
            <a:avLst/>
          </a:prstGeom>
          <a:solidFill>
            <a:srgbClr val="D9D9D9"/>
          </a:solidFill>
          <a:ln w="28575">
            <a:solidFill>
              <a:srgbClr val="0B248F"/>
            </a:solidFill>
          </a:ln>
          <a:effectLst>
            <a:outerShdw blurRad="177800" dist="165100" dir="2700000" algn="t" rotWithShape="0">
              <a:prstClr val="black">
                <a:alpha val="55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ts val="1400"/>
              </a:lnSpc>
              <a:spcBef>
                <a:spcPts val="600"/>
              </a:spcBef>
              <a:spcAft>
                <a:spcPts val="1200"/>
              </a:spcAft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4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 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POWDER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4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arking your car</a:t>
            </a:r>
          </a:p>
          <a:p>
            <a:pPr marL="0" marR="0">
              <a:lnSpc>
                <a:spcPts val="14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 of your car</a:t>
            </a:r>
          </a:p>
          <a:p>
            <a:pPr marL="0" marR="0">
              <a:lnSpc>
                <a:spcPts val="14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alking to the property</a:t>
            </a:r>
          </a:p>
          <a:p>
            <a:pPr marL="0" marR="0">
              <a:lnSpc>
                <a:spcPts val="14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oor </a:t>
            </a:r>
          </a:p>
          <a:p>
            <a:pPr marL="0" marR="0">
              <a:lnSpc>
                <a:spcPts val="14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ntering the property</a:t>
            </a:r>
          </a:p>
          <a:p>
            <a:pPr marL="0" marR="0">
              <a:lnSpc>
                <a:spcPts val="14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everse the scan steps when leaving</a:t>
            </a:r>
          </a:p>
        </p:txBody>
      </p:sp>
    </p:spTree>
    <p:extLst>
      <p:ext uri="{BB962C8B-B14F-4D97-AF65-F5344CB8AC3E}">
        <p14:creationId xmlns:p14="http://schemas.microsoft.com/office/powerpoint/2010/main" val="42722987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How We Respond to Threats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074" y="2194196"/>
            <a:ext cx="9331851" cy="4236799"/>
          </a:xfrm>
        </p:spPr>
        <p:txBody>
          <a:bodyPr numCol="2" spcCol="1371600"/>
          <a:lstStyle/>
          <a:p>
            <a:r>
              <a:rPr lang="en-US" altLang="en-US" b="1" dirty="0"/>
              <a:t>Denial and delay:</a:t>
            </a:r>
            <a:br>
              <a:rPr lang="en-US" altLang="en-US" dirty="0"/>
            </a:br>
            <a:r>
              <a:rPr lang="en-US" altLang="en-US" i="1" dirty="0"/>
              <a:t>This can’t be happening! </a:t>
            </a:r>
          </a:p>
          <a:p>
            <a:r>
              <a:rPr lang="en-US" altLang="en-US" b="1" dirty="0"/>
              <a:t>Deliberation:</a:t>
            </a:r>
            <a:br>
              <a:rPr lang="en-US" altLang="en-US" dirty="0"/>
            </a:br>
            <a:r>
              <a:rPr lang="en-US" altLang="en-US" i="1" dirty="0"/>
              <a:t>What should I do? </a:t>
            </a:r>
          </a:p>
          <a:p>
            <a:r>
              <a:rPr lang="en-US" altLang="en-US" b="1" dirty="0"/>
              <a:t>Decision:</a:t>
            </a:r>
            <a:br>
              <a:rPr lang="en-US" altLang="en-US" dirty="0"/>
            </a:br>
            <a:r>
              <a:rPr lang="en-US" altLang="en-US" i="1" dirty="0"/>
              <a:t>Okay. Here goes!</a:t>
            </a:r>
          </a:p>
          <a:p>
            <a:r>
              <a:rPr lang="en-US" altLang="en-US" b="1" dirty="0"/>
              <a:t>Recycle through denial, delay, deliberation.</a:t>
            </a:r>
          </a:p>
          <a:p>
            <a:endParaRPr lang="en-US" altLang="en-US" b="1" dirty="0"/>
          </a:p>
          <a:p>
            <a:r>
              <a:rPr lang="en-US" altLang="en-US" b="1" dirty="0"/>
              <a:t>Physical responses:</a:t>
            </a:r>
          </a:p>
          <a:p>
            <a:pPr marL="798513" lvl="1" indent="-404813"/>
            <a:r>
              <a:rPr lang="en-US" altLang="en-US" dirty="0"/>
              <a:t>Stress hormones</a:t>
            </a:r>
          </a:p>
          <a:p>
            <a:pPr marL="798513" lvl="1" indent="-404813"/>
            <a:r>
              <a:rPr lang="en-US" altLang="en-US" dirty="0"/>
              <a:t>Heart rate increases</a:t>
            </a:r>
          </a:p>
          <a:p>
            <a:pPr marL="798513" lvl="1" indent="-404813"/>
            <a:r>
              <a:rPr lang="en-US" altLang="en-US" dirty="0"/>
              <a:t>Dissociation </a:t>
            </a:r>
          </a:p>
          <a:p>
            <a:pPr marL="798513" lvl="1" indent="-404813"/>
            <a:r>
              <a:rPr lang="en-US" altLang="en-US" dirty="0"/>
              <a:t>Shutting down: negative panic</a:t>
            </a:r>
          </a:p>
          <a:p>
            <a:r>
              <a:rPr lang="en-US" altLang="en-US" b="1" dirty="0"/>
              <a:t>What can we do?</a:t>
            </a:r>
          </a:p>
          <a:p>
            <a:pPr marL="798513" lvl="1" indent="-404813"/>
            <a:r>
              <a:rPr lang="en-US" altLang="en-US" dirty="0"/>
              <a:t>Confidence </a:t>
            </a:r>
          </a:p>
          <a:p>
            <a:pPr marL="798513" lvl="1" indent="-404813"/>
            <a:r>
              <a:rPr lang="en-US" altLang="en-US" dirty="0"/>
              <a:t>Preparation</a:t>
            </a:r>
          </a:p>
        </p:txBody>
      </p:sp>
    </p:spTree>
    <p:extLst>
      <p:ext uri="{BB962C8B-B14F-4D97-AF65-F5344CB8AC3E}">
        <p14:creationId xmlns:p14="http://schemas.microsoft.com/office/powerpoint/2010/main" val="3568796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1050" y="529125"/>
            <a:ext cx="9331850" cy="1113501"/>
          </a:xfrm>
        </p:spPr>
        <p:txBody>
          <a:bodyPr/>
          <a:lstStyle/>
          <a:p>
            <a:r>
              <a:rPr lang="en-US" altLang="en-US" dirty="0"/>
              <a:t>Learning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1049" y="1950356"/>
            <a:ext cx="9331851" cy="4236799"/>
          </a:xfrm>
        </p:spPr>
        <p:txBody>
          <a:bodyPr>
            <a:normAutofit/>
          </a:bodyPr>
          <a:lstStyle/>
          <a:p>
            <a:r>
              <a:rPr lang="en-US" altLang="en-US" dirty="0"/>
              <a:t>Understand exposure to risks</a:t>
            </a:r>
          </a:p>
          <a:p>
            <a:r>
              <a:rPr lang="en-US" altLang="en-US" dirty="0"/>
              <a:t>Follow safety best practices</a:t>
            </a:r>
          </a:p>
          <a:p>
            <a:r>
              <a:rPr lang="en-US" altLang="en-US" dirty="0"/>
              <a:t>Assess a potentially dangerous situation and take appropriate action</a:t>
            </a:r>
          </a:p>
          <a:p>
            <a:r>
              <a:rPr lang="en-US" altLang="en-US" dirty="0"/>
              <a:t>Safeguard your own and your clients’ personal data</a:t>
            </a:r>
          </a:p>
          <a:p>
            <a:r>
              <a:rPr lang="en-US" altLang="en-US" dirty="0"/>
              <a:t>Encourage all to follow safety best practices and company safety policies</a:t>
            </a:r>
          </a:p>
        </p:txBody>
      </p:sp>
    </p:spTree>
    <p:extLst>
      <p:ext uri="{BB962C8B-B14F-4D97-AF65-F5344CB8AC3E}">
        <p14:creationId xmlns:p14="http://schemas.microsoft.com/office/powerpoint/2010/main" val="7858357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The Strongest Defense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1993" y="2182004"/>
            <a:ext cx="9331851" cy="4236799"/>
          </a:xfrm>
          <a:prstGeom prst="rect">
            <a:avLst/>
          </a:prstGeom>
        </p:spPr>
        <p:txBody>
          <a:bodyPr/>
          <a:lstStyle/>
          <a:p>
            <a:pPr marL="0" indent="0" algn="ctr">
              <a:spcAft>
                <a:spcPts val="1800"/>
              </a:spcAft>
              <a:buNone/>
            </a:pPr>
            <a:r>
              <a:rPr lang="en-US" altLang="en-US" sz="3600" dirty="0"/>
              <a:t>“The strongest defense is a plan of what you will do to avoid high-risk situations and what you will do if you find yourself in danger.”</a:t>
            </a:r>
          </a:p>
          <a:p>
            <a:pPr marL="0" indent="0" algn="ctr">
              <a:buNone/>
            </a:pPr>
            <a:r>
              <a:rPr lang="en-US" altLang="en-US" sz="2400" dirty="0"/>
              <a:t>Amanda Ripley, </a:t>
            </a:r>
            <a:r>
              <a:rPr lang="en-US" altLang="en-US" sz="2400" i="1" dirty="0"/>
              <a:t>The Unthinkable, Who Survives When Disaster Strikes—and Why.</a:t>
            </a:r>
          </a:p>
        </p:txBody>
      </p:sp>
    </p:spTree>
    <p:extLst>
      <p:ext uri="{BB962C8B-B14F-4D97-AF65-F5344CB8AC3E}">
        <p14:creationId xmlns:p14="http://schemas.microsoft.com/office/powerpoint/2010/main" val="30068447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Fight or Flight?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68741" y="2092076"/>
            <a:ext cx="9331851" cy="4236799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sz="3600" b="1" dirty="0"/>
              <a:t>Depends on a combination of factors: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/>
              <a:t>Physical capability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/>
              <a:t>Proximity of the attacker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/>
              <a:t>Presence of a weapon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/>
              <a:t>Knowledge of self-defense</a:t>
            </a:r>
          </a:p>
        </p:txBody>
      </p:sp>
    </p:spTree>
    <p:extLst>
      <p:ext uri="{BB962C8B-B14F-4D97-AF65-F5344CB8AC3E}">
        <p14:creationId xmlns:p14="http://schemas.microsoft.com/office/powerpoint/2010/main" val="24662901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41050" y="529125"/>
            <a:ext cx="9331850" cy="1113501"/>
          </a:xfrm>
        </p:spPr>
        <p:txBody>
          <a:bodyPr>
            <a:normAutofit/>
          </a:bodyPr>
          <a:lstStyle/>
          <a:p>
            <a:r>
              <a:rPr lang="en-US" altLang="en-US" dirty="0"/>
              <a:t>Escape the Situation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83207" y="2093912"/>
            <a:ext cx="9331325" cy="4235450"/>
          </a:xfrm>
        </p:spPr>
        <p:txBody>
          <a:bodyPr anchor="t">
            <a:normAutofit/>
          </a:bodyPr>
          <a:lstStyle/>
          <a:p>
            <a:r>
              <a:rPr lang="en-US" altLang="en-US" dirty="0"/>
              <a:t>If threatened––act  decisively and escape unharmed</a:t>
            </a:r>
          </a:p>
          <a:p>
            <a:r>
              <a:rPr lang="en-US" altLang="en-US" dirty="0"/>
              <a:t>Don’t apologize or announce intention</a:t>
            </a:r>
          </a:p>
          <a:p>
            <a:r>
              <a:rPr lang="en-US" altLang="en-US" dirty="0"/>
              <a:t>Running away is as courageous as fighting back </a:t>
            </a:r>
          </a:p>
          <a:p>
            <a:r>
              <a:rPr lang="en-US" altLang="en-US" dirty="0"/>
              <a:t>Can you make an escape?</a:t>
            </a: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512134" y="2560320"/>
            <a:ext cx="2769634" cy="310896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87481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8937C-A762-42AA-9C63-8373D2EE0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You Escape?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E3152-DD90-489C-A38D-F5C73C122F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Fitness level and stamina</a:t>
            </a:r>
          </a:p>
          <a:p>
            <a:r>
              <a:rPr lang="en-US" dirty="0"/>
              <a:t>Clothing</a:t>
            </a:r>
          </a:p>
          <a:p>
            <a:r>
              <a:rPr lang="en-US" dirty="0"/>
              <a:t>Terrain and obstacles</a:t>
            </a:r>
          </a:p>
          <a:p>
            <a:r>
              <a:rPr lang="en-US" dirty="0"/>
              <a:t>Safe location to </a:t>
            </a:r>
            <a:r>
              <a:rPr lang="en-US"/>
              <a:t>run 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2375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Should You Try to Defend Yourself?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441050" y="2442809"/>
            <a:ext cx="5535169" cy="2794946"/>
          </a:xfrm>
        </p:spPr>
        <p:txBody>
          <a:bodyPr anchor="t"/>
          <a:lstStyle/>
          <a:p>
            <a:pPr marL="0" indent="0" fontAlgn="auto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None/>
              <a:defRPr/>
            </a:pPr>
            <a:r>
              <a:rPr lang="en-US" sz="3600" b="1" dirty="0"/>
              <a:t>Fighting back: </a:t>
            </a:r>
            <a:br>
              <a:rPr lang="en-US" sz="3600" b="1" dirty="0"/>
            </a:br>
            <a:r>
              <a:rPr lang="en-US" dirty="0"/>
              <a:t>A conscious decision when escaping is not an option</a:t>
            </a:r>
          </a:p>
        </p:txBody>
      </p:sp>
      <p:pic>
        <p:nvPicPr>
          <p:cNvPr id="8" name="Picture Placeholder 9"/>
          <p:cNvPicPr>
            <a:picLocks noGrp="1" noChangeAspect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0" r="24450"/>
          <a:stretch/>
        </p:blipFill>
        <p:spPr>
          <a:xfrm>
            <a:off x="9448800" y="1980254"/>
            <a:ext cx="2743200" cy="372005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643088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Can You Diffuse the Situation?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1050" y="2092076"/>
            <a:ext cx="9331851" cy="4236799"/>
          </a:xfrm>
        </p:spPr>
        <p:txBody>
          <a:bodyPr>
            <a:normAutofit/>
          </a:bodyPr>
          <a:lstStyle/>
          <a:p>
            <a:r>
              <a:rPr lang="en-US" altLang="en-US" dirty="0"/>
              <a:t>Buy time to assess the situation, decide what to do</a:t>
            </a:r>
          </a:p>
          <a:p>
            <a:r>
              <a:rPr lang="en-US" altLang="en-US" dirty="0"/>
              <a:t>Create a distraction and escape</a:t>
            </a:r>
          </a:p>
          <a:p>
            <a:r>
              <a:rPr lang="en-US" altLang="en-US" dirty="0"/>
              <a:t>On the other hand,</a:t>
            </a:r>
          </a:p>
          <a:p>
            <a:pPr lvl="1"/>
            <a:r>
              <a:rPr lang="en-US" altLang="en-US" dirty="0"/>
              <a:t>May trigger the predator’s emotions </a:t>
            </a:r>
          </a:p>
          <a:p>
            <a:pPr lvl="1"/>
            <a:r>
              <a:rPr lang="en-US" altLang="en-US" dirty="0"/>
              <a:t>May justify an attack (in the predator’s mind)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3205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41050" y="2066057"/>
            <a:ext cx="8531750" cy="4262818"/>
          </a:xfrm>
        </p:spPr>
        <p:txBody>
          <a:bodyPr numCol="2" spcCol="1371600">
            <a:normAutofit/>
          </a:bodyPr>
          <a:lstStyle/>
          <a:p>
            <a:r>
              <a:rPr lang="en-US" dirty="0"/>
              <a:t>Benefits </a:t>
            </a:r>
          </a:p>
          <a:p>
            <a:pPr lvl="1"/>
            <a:r>
              <a:rPr lang="en-US" dirty="0"/>
              <a:t>Rehearse simulated confrontations</a:t>
            </a:r>
          </a:p>
          <a:p>
            <a:pPr lvl="1"/>
            <a:r>
              <a:rPr lang="en-US" dirty="0"/>
              <a:t>Learn to recognize and evaluate threats </a:t>
            </a:r>
          </a:p>
          <a:p>
            <a:pPr lvl="1"/>
            <a:r>
              <a:rPr lang="en-US" dirty="0"/>
              <a:t>Improve fitness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Gain confidence to:</a:t>
            </a:r>
          </a:p>
          <a:p>
            <a:pPr lvl="1"/>
            <a:r>
              <a:rPr lang="en-US" dirty="0"/>
              <a:t>Handle threats</a:t>
            </a:r>
          </a:p>
          <a:p>
            <a:pPr lvl="1"/>
            <a:r>
              <a:rPr lang="en-US" dirty="0"/>
              <a:t>Choose right response</a:t>
            </a:r>
          </a:p>
          <a:p>
            <a:pPr lvl="1"/>
            <a:r>
              <a:rPr lang="en-US" dirty="0"/>
              <a:t>Defend yourself </a:t>
            </a:r>
          </a:p>
          <a:p>
            <a:pPr lvl="1"/>
            <a:r>
              <a:rPr lang="en-US" dirty="0"/>
              <a:t>Calm fear responses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Should You Take a Self-Defense Class?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9805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41050" y="529125"/>
            <a:ext cx="9331850" cy="1113501"/>
          </a:xfrm>
        </p:spPr>
        <p:txBody>
          <a:bodyPr>
            <a:normAutofit/>
          </a:bodyPr>
          <a:lstStyle/>
          <a:p>
            <a:r>
              <a:rPr lang="en-US" altLang="en-US"/>
              <a:t>Choosing a Self-Defense Class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441049" y="1950356"/>
            <a:ext cx="9331851" cy="4236799"/>
          </a:xfrm>
        </p:spPr>
        <p:txBody>
          <a:bodyPr>
            <a:normAutofit/>
          </a:bodyPr>
          <a:lstStyle/>
          <a:p>
            <a:r>
              <a:rPr lang="en-US"/>
              <a:t>Ask family, friends, and colleagues </a:t>
            </a:r>
          </a:p>
          <a:p>
            <a:r>
              <a:rPr lang="en-US"/>
              <a:t>Observe a class</a:t>
            </a:r>
          </a:p>
          <a:p>
            <a:r>
              <a:rPr lang="en-US"/>
              <a:t>Ask about the training goals</a:t>
            </a:r>
          </a:p>
          <a:p>
            <a:r>
              <a:rPr lang="en-US"/>
              <a:t>Match your fitness level</a:t>
            </a:r>
          </a:p>
          <a:p>
            <a:r>
              <a:rPr lang="en-US"/>
              <a:t>Choose group instruction</a:t>
            </a:r>
          </a:p>
          <a:p>
            <a:r>
              <a:rPr lang="en-US"/>
              <a:t>Check for safety precautions</a:t>
            </a:r>
          </a:p>
          <a:p>
            <a:r>
              <a:rPr lang="en-US"/>
              <a:t>No-pressure environment</a:t>
            </a:r>
            <a:endParaRPr lang="en-US" dirty="0"/>
          </a:p>
        </p:txBody>
      </p:sp>
      <p:pic>
        <p:nvPicPr>
          <p:cNvPr id="6" name="Picture 2" descr="C:\Users\kshort\Downloads\iStock_000012425763Medium (1).jpg"/>
          <p:cNvPicPr>
            <a:picLocks noGrp="1" noChangeAspect="1" noChangeArrowheads="1"/>
          </p:cNvPicPr>
          <p:nvPr>
            <p:ph type="pic" sz="quarter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3" r="19060"/>
          <a:stretch/>
        </p:blipFill>
        <p:spPr bwMode="auto">
          <a:xfrm>
            <a:off x="9142413" y="2036763"/>
            <a:ext cx="3049587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39619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Should Your Arm Yourself?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Personal choice</a:t>
            </a:r>
          </a:p>
          <a:p>
            <a:r>
              <a:rPr lang="en-US" altLang="en-US" dirty="0"/>
              <a:t>Comply with all state and local laws </a:t>
            </a:r>
          </a:p>
          <a:p>
            <a:r>
              <a:rPr lang="en-US" altLang="en-US" dirty="0"/>
              <a:t>Follow best practices for firearm safety</a:t>
            </a:r>
          </a:p>
          <a:p>
            <a:r>
              <a:rPr lang="en-US" altLang="en-US" dirty="0"/>
              <a:t>Learn to use the weapon for self-defense</a:t>
            </a:r>
          </a:p>
          <a:p>
            <a:r>
              <a:rPr lang="en-US" altLang="en-US" dirty="0"/>
              <a:t>Consider other options for self-defense weapons: sprays, baton, Taser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6600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Learn to Use Weapons for Self-Defense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94925" y="1999488"/>
            <a:ext cx="7717300" cy="4210692"/>
          </a:xfrm>
        </p:spPr>
        <p:txBody>
          <a:bodyPr>
            <a:normAutofit/>
          </a:bodyPr>
          <a:lstStyle/>
          <a:p>
            <a:r>
              <a:rPr lang="en-US" dirty="0"/>
              <a:t>A weapon is a liability if an attacker can take it away and use it against you</a:t>
            </a:r>
          </a:p>
          <a:p>
            <a:r>
              <a:rPr lang="en-US" dirty="0"/>
              <a:t>Learn how to use it properly for self-defense</a:t>
            </a:r>
          </a:p>
          <a:p>
            <a:r>
              <a:rPr lang="en-US" dirty="0"/>
              <a:t>Know and comply with your state’s weapons laws</a:t>
            </a:r>
          </a:p>
        </p:txBody>
      </p:sp>
      <p:pic>
        <p:nvPicPr>
          <p:cNvPr id="5" name="Picture 2" descr="C:\Users\kshort\Downloads\iStock_000025846994Medium.jpg"/>
          <p:cNvPicPr>
            <a:picLocks noGrp="1" noChangeAspect="1" noChangeArrowheads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9" r="19079"/>
          <a:stretch>
            <a:fillRect/>
          </a:stretch>
        </p:blipFill>
        <p:spPr bwMode="auto">
          <a:xfrm>
            <a:off x="9680448" y="2511425"/>
            <a:ext cx="2511552" cy="3406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0887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867AE-0E38-42FC-927B-602DEF606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1050" y="529125"/>
            <a:ext cx="9331850" cy="1113501"/>
          </a:xfrm>
        </p:spPr>
        <p:txBody>
          <a:bodyPr/>
          <a:lstStyle/>
          <a:p>
            <a:r>
              <a:rPr lang="en-US" dirty="0"/>
              <a:t>NAR’s Safety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FE2C6-68DD-4F40-8423-40AC49DF7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1049" y="1950356"/>
            <a:ext cx="9331851" cy="4236799"/>
          </a:xfrm>
          <a:noFill/>
        </p:spPr>
        <p:txBody>
          <a:bodyPr>
            <a:normAutofit/>
          </a:bodyPr>
          <a:lstStyle/>
          <a:p>
            <a:r>
              <a:rPr lang="en-US" dirty="0"/>
              <a:t>Reduce the number of safety incidents that occur in the industry</a:t>
            </a:r>
          </a:p>
          <a:p>
            <a:r>
              <a:rPr lang="en-US" dirty="0"/>
              <a:t>Every REALTOR® comes home safely to their family every night</a:t>
            </a:r>
          </a:p>
          <a:p>
            <a:r>
              <a:rPr lang="en-US" dirty="0"/>
              <a:t>www.nar.realtor/safety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6E9C2356-A9D7-4A20-BF08-64C05312E2F8}"/>
              </a:ext>
            </a:extLst>
          </p:cNvPr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6" t="3348" r="17091" b="-2"/>
          <a:stretch>
            <a:fillRect/>
          </a:stretch>
        </p:blipFill>
        <p:spPr bwMode="auto">
          <a:xfrm>
            <a:off x="7971504" y="3609785"/>
            <a:ext cx="3141405" cy="2411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7046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Your Smartphone—Your Personal Safety Tool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GPS tracking</a:t>
            </a:r>
          </a:p>
          <a:p>
            <a:r>
              <a:rPr lang="en-US" dirty="0"/>
              <a:t>Texting</a:t>
            </a:r>
          </a:p>
          <a:p>
            <a:r>
              <a:rPr lang="en-US" dirty="0"/>
              <a:t>Alerts and alarms</a:t>
            </a:r>
          </a:p>
          <a:p>
            <a:r>
              <a:rPr lang="en-US" dirty="0"/>
              <a:t>Photo sharing</a:t>
            </a:r>
          </a:p>
          <a:p>
            <a:r>
              <a:rPr lang="en-US" dirty="0"/>
              <a:t>Surveillance</a:t>
            </a:r>
          </a:p>
          <a:p>
            <a:r>
              <a:rPr lang="en-US" dirty="0"/>
              <a:t>Call blockers</a:t>
            </a:r>
          </a:p>
        </p:txBody>
      </p:sp>
      <p:pic>
        <p:nvPicPr>
          <p:cNvPr id="18" name="Picture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1" r="29051"/>
          <a:stretch>
            <a:fillRect/>
          </a:stretch>
        </p:blipFill>
        <p:spPr>
          <a:xfrm>
            <a:off x="9750951" y="1832542"/>
            <a:ext cx="2454213" cy="3902651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5533419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AB37B-341F-4F1F-A28A-87A69ADB0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You Know the Caller?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B4022-A709-42C9-B67C-C7503076F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1049" y="2092076"/>
            <a:ext cx="8389511" cy="4236799"/>
          </a:xfrm>
        </p:spPr>
        <p:txBody>
          <a:bodyPr/>
          <a:lstStyle/>
          <a:p>
            <a:r>
              <a:rPr lang="en-US" dirty="0"/>
              <a:t>You can be tricked into a conversation with someone you don’t know</a:t>
            </a:r>
          </a:p>
          <a:p>
            <a:r>
              <a:rPr lang="en-US" dirty="0"/>
              <a:t>Scammers feed off your reactions </a:t>
            </a:r>
          </a:p>
          <a:p>
            <a:r>
              <a:rPr lang="en-US" dirty="0"/>
              <a:t>Listen to your instincts</a:t>
            </a:r>
          </a:p>
          <a:p>
            <a:r>
              <a:rPr lang="en-US" dirty="0"/>
              <a:t>If you don’t remember the caller, you’ve probably never met</a:t>
            </a:r>
          </a:p>
        </p:txBody>
      </p:sp>
    </p:spTree>
    <p:extLst>
      <p:ext uri="{BB962C8B-B14F-4D97-AF65-F5344CB8AC3E}">
        <p14:creationId xmlns:p14="http://schemas.microsoft.com/office/powerpoint/2010/main" val="33661883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Calls to 911––You Should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Where do 911 calls go?</a:t>
            </a:r>
          </a:p>
          <a:p>
            <a:r>
              <a:rPr lang="en-US" dirty="0"/>
              <a:t>Response time?</a:t>
            </a:r>
          </a:p>
          <a:p>
            <a:r>
              <a:rPr lang="en-US" dirty="0"/>
              <a:t>Can the emergency system locate you?</a:t>
            </a:r>
          </a:p>
          <a:p>
            <a:r>
              <a:rPr lang="en-US" dirty="0"/>
              <a:t>Is the system GPS enabled?</a:t>
            </a:r>
          </a:p>
          <a:p>
            <a:r>
              <a:rPr lang="en-US" dirty="0"/>
              <a:t>Can the emergency operator call back?</a:t>
            </a:r>
          </a:p>
          <a:p>
            <a:r>
              <a:rPr lang="en-US" dirty="0"/>
              <a:t>Can police provide extra patrols during open-house events or around vacant properties?</a:t>
            </a:r>
          </a:p>
          <a:p>
            <a:r>
              <a:rPr lang="en-US" dirty="0"/>
              <a:t>How/when should you report non-emergencies? </a:t>
            </a:r>
          </a:p>
        </p:txBody>
      </p:sp>
    </p:spTree>
    <p:extLst>
      <p:ext uri="{BB962C8B-B14F-4D97-AF65-F5344CB8AC3E}">
        <p14:creationId xmlns:p14="http://schemas.microsoft.com/office/powerpoint/2010/main" val="30258029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AAD6430-6A27-4329-88A6-A77E767D0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1050" y="529125"/>
            <a:ext cx="9331850" cy="1113501"/>
          </a:xfrm>
        </p:spPr>
        <p:txBody>
          <a:bodyPr/>
          <a:lstStyle/>
          <a:p>
            <a:r>
              <a:rPr lang="en-US" dirty="0"/>
              <a:t>8 Criteria for Choosing Safety Products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8C7396D-FBF7-4A24-9665-0CEF10E97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1575" y="1951038"/>
            <a:ext cx="9331325" cy="4378324"/>
          </a:xfrm>
        </p:spPr>
        <p:txBody>
          <a:bodyPr/>
          <a:lstStyle/>
          <a:p>
            <a:r>
              <a:rPr lang="en-US" dirty="0"/>
              <a:t>Supports behavioral and cultural change</a:t>
            </a:r>
          </a:p>
          <a:p>
            <a:r>
              <a:rPr lang="en-US" dirty="0"/>
              <a:t>Designed for prevention</a:t>
            </a:r>
          </a:p>
          <a:p>
            <a:r>
              <a:rPr lang="en-US" dirty="0"/>
              <a:t>Rooted in behavioral science</a:t>
            </a:r>
          </a:p>
          <a:p>
            <a:r>
              <a:rPr lang="en-US" dirty="0"/>
              <a:t>Alerts emergency contacts based on proximity</a:t>
            </a:r>
          </a:p>
          <a:p>
            <a:r>
              <a:rPr lang="en-US" dirty="0"/>
              <a:t>Two types of alerts: uncomfortable vs. emergency</a:t>
            </a:r>
          </a:p>
          <a:p>
            <a:r>
              <a:rPr lang="en-US" dirty="0"/>
              <a:t>Unobtrusive––will not make legitimate prospects uncomfortable</a:t>
            </a:r>
          </a:p>
          <a:p>
            <a:r>
              <a:rPr lang="en-US" dirty="0"/>
              <a:t>Helps identify “red flags”</a:t>
            </a:r>
          </a:p>
          <a:p>
            <a:r>
              <a:rPr lang="en-US" dirty="0"/>
              <a:t>Integrated with 911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1518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Auto Safety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Drive separately or be the driver</a:t>
            </a:r>
          </a:p>
          <a:p>
            <a:r>
              <a:rPr lang="en-US" dirty="0"/>
              <a:t>Keep your car in top operating condition</a:t>
            </a:r>
          </a:p>
          <a:p>
            <a:r>
              <a:rPr lang="en-US" dirty="0"/>
              <a:t>Store breakdown essentials in trunk </a:t>
            </a:r>
          </a:p>
          <a:p>
            <a:r>
              <a:rPr lang="en-US" dirty="0"/>
              <a:t>Know where you are going</a:t>
            </a:r>
          </a:p>
          <a:p>
            <a:r>
              <a:rPr lang="en-US" dirty="0"/>
              <a:t>Avoid aggressive drivers or road rage situations</a:t>
            </a:r>
          </a:p>
          <a:p>
            <a:r>
              <a:rPr lang="en-US" dirty="0"/>
              <a:t>No texting or multitasking while driving</a:t>
            </a:r>
          </a:p>
          <a:p>
            <a:pPr lvl="1"/>
            <a:r>
              <a:rPr lang="en-US" dirty="0"/>
              <a:t>The average time your eyes are off the road while texting is 5 seconds (enough time to cover the length of a football field–– blindfolded)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5911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Parking Lot Safety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441049" y="1950356"/>
            <a:ext cx="8775591" cy="4236799"/>
          </a:xfrm>
        </p:spPr>
        <p:txBody>
          <a:bodyPr>
            <a:normAutofit/>
          </a:bodyPr>
          <a:lstStyle/>
          <a:p>
            <a:r>
              <a:rPr lang="en-US"/>
              <a:t>Keep keys out and </a:t>
            </a:r>
            <a:r>
              <a:rPr lang="en-US" dirty="0"/>
              <a:t>ready to open the car door</a:t>
            </a:r>
          </a:p>
          <a:p>
            <a:r>
              <a:rPr lang="en-US" dirty="0"/>
              <a:t>Unlock only the driver-side door</a:t>
            </a:r>
          </a:p>
          <a:p>
            <a:r>
              <a:rPr lang="en-US" dirty="0"/>
              <a:t>Check the back seat</a:t>
            </a:r>
          </a:p>
          <a:p>
            <a:r>
              <a:rPr lang="en-US" dirty="0"/>
              <a:t>Lock all doors immediately upon entering and get moving</a:t>
            </a:r>
          </a:p>
          <a:p>
            <a:r>
              <a:rPr lang="en-US" dirty="0"/>
              <a:t>Keep car keys on a separate key ring from house and office keys</a:t>
            </a:r>
          </a:p>
        </p:txBody>
      </p:sp>
    </p:spTree>
    <p:extLst>
      <p:ext uri="{BB962C8B-B14F-4D97-AF65-F5344CB8AC3E}">
        <p14:creationId xmlns:p14="http://schemas.microsoft.com/office/powerpoint/2010/main" val="28705396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90CD3-08CA-4BEC-AD10-3988809F8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Safety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4BB5F-20C3-46F6-8711-1FCE80788E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Know who is calling</a:t>
            </a:r>
          </a:p>
          <a:p>
            <a:r>
              <a:rPr lang="en-US" dirty="0"/>
              <a:t>Keep your cell phone ready to use</a:t>
            </a:r>
          </a:p>
          <a:p>
            <a:r>
              <a:rPr lang="en-US" dirty="0"/>
              <a:t>Personal location devices––GPS wearables</a:t>
            </a:r>
          </a:p>
          <a:p>
            <a:r>
              <a:rPr lang="en-US" dirty="0"/>
              <a:t>Know where you are going</a:t>
            </a:r>
          </a:p>
          <a:p>
            <a:r>
              <a:rPr lang="en-US" dirty="0"/>
              <a:t>Roadside service</a:t>
            </a:r>
          </a:p>
          <a:p>
            <a:r>
              <a:rPr lang="en-US" dirty="0"/>
              <a:t>Cold weather essentials</a:t>
            </a:r>
          </a:p>
          <a:p>
            <a:r>
              <a:rPr lang="en-US" b="1" dirty="0"/>
              <a:t>Stalking is a predatory crime</a:t>
            </a:r>
          </a:p>
        </p:txBody>
      </p:sp>
    </p:spTree>
    <p:extLst>
      <p:ext uri="{BB962C8B-B14F-4D97-AF65-F5344CB8AC3E}">
        <p14:creationId xmlns:p14="http://schemas.microsoft.com/office/powerpoint/2010/main" val="19421002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altLang="en-US" sz="6000" b="0" dirty="0">
                <a:solidFill>
                  <a:schemeClr val="bg2">
                    <a:lumMod val="25000"/>
                  </a:schemeClr>
                </a:solidFill>
              </a:rPr>
              <a:t>Module 2: </a:t>
            </a:r>
            <a:br>
              <a:rPr lang="en-US" altLang="en-US" sz="6000" dirty="0"/>
            </a:br>
            <a:r>
              <a:rPr lang="en-US" altLang="en-US" sz="6000" dirty="0"/>
              <a:t>Your Office Safety Team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7567456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Safety: An Essential Business System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10787" y="2001163"/>
            <a:ext cx="8715838" cy="4236799"/>
          </a:xfrm>
        </p:spPr>
        <p:txBody>
          <a:bodyPr/>
          <a:lstStyle/>
          <a:p>
            <a:r>
              <a:rPr lang="en-US" altLang="en-US" dirty="0"/>
              <a:t>Think about safety as an essential business system</a:t>
            </a:r>
          </a:p>
          <a:p>
            <a:r>
              <a:rPr lang="en-US" altLang="en-US" dirty="0"/>
              <a:t>Safety systems remind us to apply precautions consistently</a:t>
            </a:r>
          </a:p>
        </p:txBody>
      </p:sp>
      <p:pic>
        <p:nvPicPr>
          <p:cNvPr id="5" name="Picture 2" descr="C:\Users\kshort\Downloads\iStock_000042917438Medium.jpg"/>
          <p:cNvPicPr>
            <a:picLocks noGrp="1" noChangeAspect="1" noChangeArrowheads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5" b="4705"/>
          <a:stretch>
            <a:fillRect/>
          </a:stretch>
        </p:blipFill>
        <p:spPr bwMode="auto">
          <a:xfrm>
            <a:off x="9693275" y="2424113"/>
            <a:ext cx="2498725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87558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Safety Systems = Professionalism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392099" y="2001163"/>
            <a:ext cx="7407801" cy="4236799"/>
          </a:xfrm>
        </p:spPr>
        <p:txBody>
          <a:bodyPr/>
          <a:lstStyle/>
          <a:p>
            <a:r>
              <a:rPr lang="en-US" altLang="en-US" dirty="0"/>
              <a:t>Safety systems demonstrate your professionalism.</a:t>
            </a:r>
          </a:p>
          <a:p>
            <a:r>
              <a:rPr lang="en-US" altLang="en-US" dirty="0"/>
              <a:t>Prospective clients will appreciate and respect you for taking steps to ensure everyone’s safety.</a:t>
            </a:r>
            <a:endParaRPr lang="en-US" dirty="0"/>
          </a:p>
        </p:txBody>
      </p:sp>
      <p:pic>
        <p:nvPicPr>
          <p:cNvPr id="7" name="Picture 2" descr="C:\Users\kshort\Downloads\iStock_000057545008Medium.jpg"/>
          <p:cNvPicPr>
            <a:picLocks noGrp="1" noChangeAspect="1" noChangeArrowheads="1"/>
          </p:cNvPicPr>
          <p:nvPr>
            <p:ph type="pic" sz="quarter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8" r="6748" b="14015"/>
          <a:stretch/>
        </p:blipFill>
        <p:spPr bwMode="auto">
          <a:xfrm>
            <a:off x="9848850" y="2376488"/>
            <a:ext cx="2343150" cy="348615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5779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7843389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560F7-1D6E-4E4A-A2A3-F0C1F6996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Assessing Our Safety Best Practices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6DB5D-10E4-48AA-A41B-FDAEF6432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9945" y="2029116"/>
            <a:ext cx="4886343" cy="4236799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Strengthen your office safety culture</a:t>
            </a:r>
          </a:p>
          <a:p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Best practices must be adopted and followed by everyone</a:t>
            </a:r>
          </a:p>
          <a:p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Inconsistency could be seen as discriminatory</a:t>
            </a:r>
          </a:p>
          <a:p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Everyone or no one?</a:t>
            </a:r>
          </a:p>
          <a:p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On your own</a:t>
            </a:r>
          </a:p>
          <a:p>
            <a:pPr marL="7938" indent="0">
              <a:buNone/>
            </a:pP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10BB846-B961-44F6-B0E1-C9407F15C70D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7223125" y="2029116"/>
            <a:ext cx="4549775" cy="4348163"/>
          </a:xfrm>
          <a:prstGeom prst="rect">
            <a:avLst/>
          </a:prstGeom>
        </p:spPr>
        <p:txBody>
          <a:bodyPr/>
          <a:lstStyle/>
          <a:p>
            <a:pPr marL="7938" indent="0">
              <a:buNone/>
            </a:pPr>
            <a:r>
              <a:rPr lang="en-US" b="1" dirty="0"/>
              <a:t>A Special Message For Men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 may underestimate the possibility of becoming crime victims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Ignoring safety precautions puts others at risk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7661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984C0-6AEE-4FA0-942E-8E50783D0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Our Safety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0032F-48FB-4AFB-BB82-BB3A6AD7C6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out what agents and employees do day-to-day</a:t>
            </a:r>
          </a:p>
          <a:p>
            <a:r>
              <a:rPr lang="en-US" dirty="0"/>
              <a:t>Use the checklists in this manual to take stock</a:t>
            </a:r>
          </a:p>
          <a:p>
            <a:pPr lvl="1"/>
            <a:r>
              <a:rPr lang="en-US" dirty="0"/>
              <a:t>Smartphone Safety Checklist </a:t>
            </a:r>
          </a:p>
          <a:p>
            <a:pPr lvl="1"/>
            <a:r>
              <a:rPr lang="en-US" dirty="0"/>
              <a:t>Agent’s Property-Showing Safety Checklist </a:t>
            </a:r>
          </a:p>
          <a:p>
            <a:pPr lvl="1"/>
            <a:r>
              <a:rPr lang="en-US" dirty="0"/>
              <a:t>Open-House and Model-Home Safety Checklist </a:t>
            </a:r>
          </a:p>
          <a:p>
            <a:pPr lvl="1"/>
            <a:r>
              <a:rPr lang="en-US" dirty="0"/>
              <a:t>Listing Appointment Safety Checklist</a:t>
            </a:r>
          </a:p>
          <a:p>
            <a:r>
              <a:rPr lang="en-US" dirty="0"/>
              <a:t>Tap into the online REALTOR® Safety program resources at www.nar.realtor/safety </a:t>
            </a:r>
          </a:p>
        </p:txBody>
      </p:sp>
    </p:spTree>
    <p:extLst>
      <p:ext uri="{BB962C8B-B14F-4D97-AF65-F5344CB8AC3E}">
        <p14:creationId xmlns:p14="http://schemas.microsoft.com/office/powerpoint/2010/main" val="32681512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Every Day Is Safety Awareness Day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441049" y="1780033"/>
            <a:ext cx="5636151" cy="3015487"/>
          </a:xfrm>
        </p:spPr>
        <p:txBody>
          <a:bodyPr anchor="ctr"/>
          <a:lstStyle/>
          <a:p>
            <a:r>
              <a:rPr lang="en-US" altLang="en-US" dirty="0"/>
              <a:t>Talk about safety</a:t>
            </a:r>
          </a:p>
          <a:p>
            <a:r>
              <a:rPr lang="en-US" altLang="en-US" dirty="0"/>
              <a:t>Share what you have learned</a:t>
            </a:r>
          </a:p>
          <a:p>
            <a:r>
              <a:rPr lang="en-US" altLang="en-US" dirty="0"/>
              <a:t>Help your colleagues stay safe</a:t>
            </a:r>
          </a:p>
        </p:txBody>
      </p:sp>
    </p:spTree>
    <p:extLst>
      <p:ext uri="{BB962C8B-B14F-4D97-AF65-F5344CB8AC3E}">
        <p14:creationId xmlns:p14="http://schemas.microsoft.com/office/powerpoint/2010/main" val="29399064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F5CE9-1571-41DE-B713-61A602DFE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Safety as Teamwork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68D080-E4D0-4049-9604-562CD8112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1049" y="1950356"/>
            <a:ext cx="9031623" cy="4236799"/>
          </a:xfrm>
        </p:spPr>
        <p:txBody>
          <a:bodyPr/>
          <a:lstStyle/>
          <a:p>
            <a:pPr marL="7938" indent="0">
              <a:buNone/>
            </a:pPr>
            <a:r>
              <a:rPr lang="en-US" sz="3600" b="1" dirty="0"/>
              <a:t>Use the Buddy System When</a:t>
            </a:r>
          </a:p>
          <a:p>
            <a:r>
              <a:rPr lang="en-US" dirty="0"/>
              <a:t>The property is vacant</a:t>
            </a:r>
          </a:p>
          <a:p>
            <a:r>
              <a:rPr lang="en-US" dirty="0"/>
              <a:t>There is poor cell phone service at the property</a:t>
            </a:r>
          </a:p>
          <a:p>
            <a:r>
              <a:rPr lang="en-US" dirty="0"/>
              <a:t>You have an uncomfortable feeling prior to the appointment</a:t>
            </a:r>
          </a:p>
          <a:p>
            <a:r>
              <a:rPr lang="en-US" dirty="0"/>
              <a:t>You haven’t closed a deal in a while</a:t>
            </a:r>
          </a:p>
          <a:p>
            <a:r>
              <a:rPr lang="en-US" dirty="0"/>
              <a:t>A medical emergency may occur </a:t>
            </a:r>
          </a:p>
        </p:txBody>
      </p:sp>
    </p:spTree>
    <p:extLst>
      <p:ext uri="{BB962C8B-B14F-4D97-AF65-F5344CB8AC3E}">
        <p14:creationId xmlns:p14="http://schemas.microsoft.com/office/powerpoint/2010/main" val="41658664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Office Policy on Weapons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Work with an attorney to develop an office policy</a:t>
            </a:r>
          </a:p>
          <a:p>
            <a:r>
              <a:rPr lang="en-US" altLang="en-US" dirty="0"/>
              <a:t>Weapons policies should cover:</a:t>
            </a:r>
          </a:p>
          <a:p>
            <a:pPr lvl="1"/>
            <a:r>
              <a:rPr lang="en-US" altLang="en-US" dirty="0"/>
              <a:t>State laws regarding concealed carry</a:t>
            </a:r>
          </a:p>
          <a:p>
            <a:pPr lvl="1"/>
            <a:r>
              <a:rPr lang="en-US" altLang="en-US" dirty="0"/>
              <a:t>Licensing and registration requirements </a:t>
            </a:r>
          </a:p>
          <a:p>
            <a:pPr lvl="1"/>
            <a:r>
              <a:rPr lang="en-US" altLang="en-US" dirty="0"/>
              <a:t>Storage in or near office premises </a:t>
            </a:r>
          </a:p>
          <a:p>
            <a:pPr lvl="1"/>
            <a:r>
              <a:rPr lang="en-US" altLang="en-US" dirty="0"/>
              <a:t>Transportation in vehicles </a:t>
            </a:r>
          </a:p>
          <a:p>
            <a:r>
              <a:rPr lang="en-US" altLang="en-US" dirty="0"/>
              <a:t>Employers cannot require employees to carry a weapon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4135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29790-2C0A-4D1A-9EB3-A2B0E9616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REALTOR® Safety Network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E7A570-3E80-4805-AED0-203B73E80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6569" y="1980836"/>
            <a:ext cx="9331851" cy="4236799"/>
          </a:xfrm>
        </p:spPr>
        <p:txBody>
          <a:bodyPr>
            <a:noAutofit/>
          </a:bodyPr>
          <a:lstStyle/>
          <a:p>
            <a:r>
              <a:rPr lang="en-US" dirty="0"/>
              <a:t>REALTOR® Safety Alerts via social media when a physical or cyberthreat to REALTORS® warrants national attention</a:t>
            </a:r>
          </a:p>
          <a:p>
            <a:pPr lvl="1"/>
            <a:r>
              <a:rPr lang="en-US" dirty="0"/>
              <a:t>Widespread threat affecting REALTORS®</a:t>
            </a:r>
          </a:p>
          <a:p>
            <a:pPr lvl="1"/>
            <a:r>
              <a:rPr lang="en-US" dirty="0"/>
              <a:t>REALTOR® or an immediate family member is missing, and the family </a:t>
            </a:r>
            <a:br>
              <a:rPr lang="en-US" dirty="0"/>
            </a:br>
            <a:r>
              <a:rPr lang="en-US" dirty="0"/>
              <a:t>seeks assistance</a:t>
            </a:r>
          </a:p>
          <a:p>
            <a:pPr lvl="1"/>
            <a:r>
              <a:rPr lang="en-US" dirty="0"/>
              <a:t>Fraudulent use of association name or the names of its programs</a:t>
            </a:r>
          </a:p>
          <a:p>
            <a:r>
              <a:rPr lang="en-US" dirty="0"/>
              <a:t>Alerts issued via </a:t>
            </a:r>
            <a:r>
              <a:rPr lang="en-US" dirty="0" err="1"/>
              <a:t>Facebook.com</a:t>
            </a:r>
            <a:r>
              <a:rPr lang="en-US" dirty="0"/>
              <a:t>/</a:t>
            </a:r>
            <a:r>
              <a:rPr lang="en-US" dirty="0" err="1"/>
              <a:t>nardotrealtor</a:t>
            </a:r>
            <a:r>
              <a:rPr lang="en-US" dirty="0"/>
              <a:t> and other social media, communications directors, and AEs</a:t>
            </a:r>
          </a:p>
          <a:p>
            <a:r>
              <a:rPr lang="en-US" b="1" dirty="0"/>
              <a:t>Report an incident at </a:t>
            </a:r>
            <a:r>
              <a:rPr lang="en-US" b="1" dirty="0" err="1"/>
              <a:t>www.nar.realtor</a:t>
            </a:r>
            <a:r>
              <a:rPr lang="en-US" b="1" dirty="0"/>
              <a:t>/safety/realtor-safety-alert-submission-form</a:t>
            </a:r>
          </a:p>
        </p:txBody>
      </p:sp>
    </p:spTree>
    <p:extLst>
      <p:ext uri="{BB962C8B-B14F-4D97-AF65-F5344CB8AC3E}">
        <p14:creationId xmlns:p14="http://schemas.microsoft.com/office/powerpoint/2010/main" val="35263503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BA24B-9C23-499F-BE8D-6FB7863DA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Active Shooter Situation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DDCC35A-95BC-2746-B667-44155E869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7697" y="2182368"/>
            <a:ext cx="4718304" cy="4053555"/>
          </a:xfrm>
        </p:spPr>
        <p:txBody>
          <a:bodyPr>
            <a:normAutofit/>
          </a:bodyPr>
          <a:lstStyle/>
          <a:p>
            <a:r>
              <a:rPr lang="en-US" dirty="0"/>
              <a:t>Three choices for action:</a:t>
            </a:r>
          </a:p>
          <a:p>
            <a:pPr lvl="1"/>
            <a:r>
              <a:rPr lang="en-US" dirty="0"/>
              <a:t>Run to a place of safety</a:t>
            </a:r>
          </a:p>
          <a:p>
            <a:pPr lvl="1"/>
            <a:r>
              <a:rPr lang="en-US" dirty="0"/>
              <a:t>Hide and deny access</a:t>
            </a:r>
          </a:p>
          <a:p>
            <a:pPr lvl="1"/>
            <a:r>
              <a:rPr lang="en-US" dirty="0"/>
              <a:t>Fight––the last resort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Choose the best option and</a:t>
            </a:r>
            <a:br>
              <a:rPr lang="en-US" dirty="0"/>
            </a:br>
            <a:r>
              <a:rPr lang="en-US" dirty="0"/>
              <a:t>commit to taking action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D3CD598-D596-BA42-A1CD-E655126FC109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372676" y="2197269"/>
            <a:ext cx="5242179" cy="36195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>
                <a:srgbClr val="C00000"/>
              </a:buClr>
            </a:pPr>
            <a:r>
              <a:rPr lang="en-US" dirty="0"/>
              <a:t>Role of Law Enforcement</a:t>
            </a:r>
          </a:p>
          <a:p>
            <a:pPr lvl="1"/>
            <a:r>
              <a:rPr lang="en-US" dirty="0"/>
              <a:t>First task is to end the incident</a:t>
            </a:r>
          </a:p>
          <a:p>
            <a:pPr lvl="1"/>
            <a:r>
              <a:rPr lang="en-US" dirty="0"/>
              <a:t>May have to pass up injured</a:t>
            </a:r>
          </a:p>
          <a:p>
            <a:pPr lvl="1"/>
            <a:r>
              <a:rPr lang="en-US" dirty="0"/>
              <a:t>Follow law enforcement instructions</a:t>
            </a:r>
          </a:p>
          <a:p>
            <a:pPr lvl="1"/>
            <a:r>
              <a:rPr lang="en-US" dirty="0"/>
              <a:t>Keep your hands visible and empty with fingers spread</a:t>
            </a:r>
          </a:p>
          <a:p>
            <a:pPr lvl="1"/>
            <a:r>
              <a:rPr lang="en-US" dirty="0"/>
              <a:t>Don’t yell, scream, or point</a:t>
            </a:r>
          </a:p>
        </p:txBody>
      </p:sp>
    </p:spTree>
    <p:extLst>
      <p:ext uri="{BB962C8B-B14F-4D97-AF65-F5344CB8AC3E}">
        <p14:creationId xmlns:p14="http://schemas.microsoft.com/office/powerpoint/2010/main" val="751829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5AE5F-BAAE-4B5C-8C22-411556590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Safety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A678D-B1A4-4D0D-BEE8-2F19482218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Office distress code (e.g., “I’m going to the bank”)</a:t>
            </a:r>
          </a:p>
          <a:p>
            <a:r>
              <a:rPr lang="en-US" dirty="0"/>
              <a:t>Keep your ID handy</a:t>
            </a:r>
          </a:p>
          <a:p>
            <a:r>
              <a:rPr lang="en-US" dirty="0"/>
              <a:t>Working alone––keep doors locked</a:t>
            </a:r>
          </a:p>
          <a:p>
            <a:r>
              <a:rPr lang="en-US" dirty="0"/>
              <a:t>Sign out and in</a:t>
            </a:r>
          </a:p>
        </p:txBody>
      </p:sp>
    </p:spTree>
    <p:extLst>
      <p:ext uri="{BB962C8B-B14F-4D97-AF65-F5344CB8AC3E}">
        <p14:creationId xmlns:p14="http://schemas.microsoft.com/office/powerpoint/2010/main" val="16298804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altLang="en-US" sz="6000" b="0" dirty="0">
                <a:solidFill>
                  <a:schemeClr val="bg2">
                    <a:lumMod val="25000"/>
                  </a:schemeClr>
                </a:solidFill>
              </a:rPr>
              <a:t>Module 3: </a:t>
            </a:r>
            <a:br>
              <a:rPr lang="en-US" altLang="en-US" sz="6000" b="0" dirty="0"/>
            </a:br>
            <a:r>
              <a:rPr lang="en-US" altLang="en-US" sz="6000" dirty="0"/>
              <a:t>Safety With Buyers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8226020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497CF-C117-45E1-9655-C59B7F281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First Meetings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353E1-F5F7-477A-9430-37E8A81011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CITO––Come Into The Office</a:t>
            </a:r>
          </a:p>
          <a:p>
            <a:r>
              <a:rPr lang="en-US" dirty="0"/>
              <a:t>Standard office policy</a:t>
            </a:r>
          </a:p>
          <a:p>
            <a:pPr lvl="1"/>
            <a:r>
              <a:rPr lang="en-US" dirty="0"/>
              <a:t>Prospect Identification Form </a:t>
            </a:r>
          </a:p>
          <a:p>
            <a:pPr lvl="1"/>
            <a:r>
              <a:rPr lang="en-US" dirty="0"/>
              <a:t>Photocopy the ID and attach it to the form</a:t>
            </a:r>
          </a:p>
          <a:p>
            <a:pPr lvl="1"/>
            <a:r>
              <a:rPr lang="en-US" dirty="0"/>
              <a:t>Snap a photo of the prospect’s ID and send it to the office</a:t>
            </a:r>
          </a:p>
          <a:p>
            <a:r>
              <a:rPr lang="en-US" dirty="0"/>
              <a:t>Be wary of email contacts who refuse to provide a full name</a:t>
            </a:r>
          </a:p>
        </p:txBody>
      </p:sp>
    </p:spTree>
    <p:extLst>
      <p:ext uri="{BB962C8B-B14F-4D97-AF65-F5344CB8AC3E}">
        <p14:creationId xmlns:p14="http://schemas.microsoft.com/office/powerpoint/2010/main" val="3332015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14C91F-89F5-4A40-A843-BEE90D5DDE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en-US" sz="4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Module 1: </a:t>
            </a:r>
            <a:br>
              <a:rPr lang="en-US" altLang="en-US" sz="4800" dirty="0"/>
            </a:br>
            <a:r>
              <a:rPr lang="en-US" altLang="en-US" sz="4800" dirty="0"/>
              <a:t>Your Personal Safety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92652289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4AD5A-912F-4721-8B9F-E284CD03D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Equal Professional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06A81-D391-4548-BB56-589FF10E17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Procedures or forms used to collect information from prospects must be applied consistently</a:t>
            </a:r>
          </a:p>
          <a:p>
            <a:r>
              <a:rPr lang="en-US"/>
              <a:t>Inconsistent application could be viewed as discriminatory</a:t>
            </a:r>
          </a:p>
          <a:p>
            <a:pPr marL="7938" indent="0">
              <a:buNone/>
            </a:pPr>
            <a:endParaRPr lang="en-US"/>
          </a:p>
          <a:p>
            <a:pPr marL="290513" lvl="1" indent="0">
              <a:spcAft>
                <a:spcPts val="1200"/>
              </a:spcAft>
              <a:buNone/>
            </a:pPr>
            <a:r>
              <a:rPr lang="en-US" i="1"/>
              <a:t>REALTORS® shall not deny equal professional services to any person for reasons of race, color, religion, sex, handicap, familial status, national origin, sexual orientation, or gender identity. </a:t>
            </a:r>
          </a:p>
          <a:p>
            <a:pPr marL="290513" lvl="1" indent="0">
              <a:buNone/>
            </a:pPr>
            <a:r>
              <a:rPr lang="en-US" sz="2000" i="1"/>
              <a:t>National Association of REALTORS®, Code of Ethics, Article 10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178473244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DAC92-BED2-4E84-825C-CEA4A61DA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Checks? Yes or No?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84DBD-BE04-48BA-A9BC-F16BC0CEE0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national database with complete and accurate criminal records</a:t>
            </a:r>
          </a:p>
          <a:p>
            <a:r>
              <a:rPr lang="en-US" dirty="0"/>
              <a:t>Inconsistent classification and delayed reporting</a:t>
            </a:r>
          </a:p>
          <a:p>
            <a:r>
              <a:rPr lang="en-US" dirty="0"/>
              <a:t>Percentage of crimes reported</a:t>
            </a:r>
          </a:p>
          <a:p>
            <a:pPr lvl="1"/>
            <a:r>
              <a:rPr lang="en-US" dirty="0"/>
              <a:t>46% robberies</a:t>
            </a:r>
          </a:p>
          <a:p>
            <a:pPr lvl="1"/>
            <a:r>
              <a:rPr lang="en-US" dirty="0"/>
              <a:t>37% simple assaults</a:t>
            </a:r>
          </a:p>
          <a:p>
            <a:pPr lvl="1"/>
            <a:r>
              <a:rPr lang="en-US" dirty="0"/>
              <a:t>52% aggravated assaults</a:t>
            </a:r>
          </a:p>
          <a:p>
            <a:pPr lvl="1"/>
            <a:r>
              <a:rPr lang="en-US" dirty="0"/>
              <a:t>33% rape and sexual assaults</a:t>
            </a:r>
          </a:p>
        </p:txBody>
      </p:sp>
    </p:spTree>
    <p:extLst>
      <p:ext uri="{BB962C8B-B14F-4D97-AF65-F5344CB8AC3E}">
        <p14:creationId xmlns:p14="http://schemas.microsoft.com/office/powerpoint/2010/main" val="418146307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B53A-C137-48D0-84DF-C8E250A77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Knows Your Location?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48918-F396-42A2-8AF1-EB879F215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1049" y="1950356"/>
            <a:ext cx="9331851" cy="4378519"/>
          </a:xfrm>
        </p:spPr>
        <p:txBody>
          <a:bodyPr/>
          <a:lstStyle/>
          <a:p>
            <a:r>
              <a:rPr lang="en-US" dirty="0"/>
              <a:t>Office should know your property showing itinerary</a:t>
            </a:r>
          </a:p>
          <a:p>
            <a:r>
              <a:rPr lang="en-US" dirty="0"/>
              <a:t>Take a showing buddy</a:t>
            </a:r>
          </a:p>
          <a:p>
            <a:r>
              <a:rPr lang="en-US" dirty="0"/>
              <a:t>Calls and alerts</a:t>
            </a:r>
          </a:p>
          <a:p>
            <a:pPr lvl="1"/>
            <a:r>
              <a:rPr lang="en-US" dirty="0"/>
              <a:t>Call or text the office to confirm your arrival </a:t>
            </a:r>
          </a:p>
          <a:p>
            <a:pPr lvl="1"/>
            <a:r>
              <a:rPr lang="en-US" dirty="0"/>
              <a:t>Ask for a call back </a:t>
            </a:r>
          </a:p>
          <a:p>
            <a:pPr lvl="1"/>
            <a:r>
              <a:rPr lang="en-US" dirty="0"/>
              <a:t>Set an alarm</a:t>
            </a:r>
          </a:p>
          <a:p>
            <a:r>
              <a:rPr lang="en-US" dirty="0"/>
              <a:t>Ask the prospect to step outside while you secure the property</a:t>
            </a:r>
          </a:p>
          <a:p>
            <a:r>
              <a:rPr lang="en-US" dirty="0"/>
              <a:t>Notify office when showing is finished and state where you are going next</a:t>
            </a:r>
          </a:p>
        </p:txBody>
      </p:sp>
    </p:spTree>
    <p:extLst>
      <p:ext uri="{BB962C8B-B14F-4D97-AF65-F5344CB8AC3E}">
        <p14:creationId xmlns:p14="http://schemas.microsoft.com/office/powerpoint/2010/main" val="383377727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Distress Codes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441050" y="2451100"/>
            <a:ext cx="6103510" cy="3336925"/>
          </a:xfrm>
        </p:spPr>
        <p:txBody>
          <a:bodyPr>
            <a:normAutofit/>
          </a:bodyPr>
          <a:lstStyle/>
          <a:p>
            <a:r>
              <a:rPr lang="en-US" altLang="en-US" dirty="0"/>
              <a:t>Secret word or phrase to signal danger (e.g., “</a:t>
            </a:r>
            <a:r>
              <a:rPr lang="en-US" dirty="0"/>
              <a:t>Could you email me the easement file?”)</a:t>
            </a:r>
            <a:endParaRPr lang="en-US" altLang="en-US" dirty="0"/>
          </a:p>
          <a:p>
            <a:r>
              <a:rPr lang="en-US" altLang="en-US" dirty="0"/>
              <a:t>What code words do you use?</a:t>
            </a:r>
          </a:p>
        </p:txBody>
      </p:sp>
      <p:pic>
        <p:nvPicPr>
          <p:cNvPr id="5" name="Picture 3" descr="C:\Users\kshort\Downloads\iStock_000026028829Medium.jpg"/>
          <p:cNvPicPr>
            <a:picLocks noGrp="1" noChangeAspect="1" noChangeArrowheads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4" b="5084"/>
          <a:stretch>
            <a:fillRect/>
          </a:stretch>
        </p:blipFill>
        <p:spPr bwMode="auto">
          <a:xfrm flipH="1">
            <a:off x="9731375" y="2451100"/>
            <a:ext cx="2460625" cy="333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553383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F0613-92AD-4CBC-910F-C18D768B9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Arriving at the Property––Prepare the Home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E5325D-0870-4E7F-B921-B950831AE2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Turn on all the lights </a:t>
            </a:r>
          </a:p>
          <a:p>
            <a:r>
              <a:rPr lang="en-US" dirty="0"/>
              <a:t>Open drapes and blinds</a:t>
            </a:r>
          </a:p>
          <a:p>
            <a:r>
              <a:rPr lang="en-US" dirty="0"/>
              <a:t>Unlock exterior doors </a:t>
            </a:r>
          </a:p>
          <a:p>
            <a:r>
              <a:rPr lang="en-US" dirty="0"/>
              <a:t>Open interior doors</a:t>
            </a:r>
          </a:p>
          <a:p>
            <a:r>
              <a:rPr lang="en-US" dirty="0"/>
              <a:t>Open garage door</a:t>
            </a:r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E46AE63-FDB5-475C-A863-155A5855093D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7223125" y="1950356"/>
            <a:ext cx="4549775" cy="4348163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B32532"/>
              </a:buClr>
            </a:pPr>
            <a:r>
              <a:rPr lang="en-US" dirty="0"/>
              <a:t>Clear obstructions </a:t>
            </a:r>
          </a:p>
          <a:p>
            <a:pPr>
              <a:buClr>
                <a:srgbClr val="B32532"/>
              </a:buClr>
            </a:pPr>
            <a:r>
              <a:rPr lang="en-US" dirty="0"/>
              <a:t>Put away dangerous objects </a:t>
            </a:r>
          </a:p>
          <a:p>
            <a:pPr>
              <a:buClr>
                <a:srgbClr val="B32532"/>
              </a:buClr>
            </a:pPr>
            <a:r>
              <a:rPr lang="en-US" dirty="0"/>
              <a:t>Position surveillance cameras </a:t>
            </a:r>
          </a:p>
        </p:txBody>
      </p:sp>
    </p:spTree>
    <p:extLst>
      <p:ext uri="{BB962C8B-B14F-4D97-AF65-F5344CB8AC3E}">
        <p14:creationId xmlns:p14="http://schemas.microsoft.com/office/powerpoint/2010/main" val="276159469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FF8B0-4BF4-45C7-B3A3-BDBB665EA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the Tome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382CB-43B5-4D78-BEFF-452CEB9A9C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and where you greet the arriving prospect </a:t>
            </a:r>
          </a:p>
          <a:p>
            <a:r>
              <a:rPr lang="en-US" dirty="0"/>
              <a:t>Set an authoritative and in-control tone</a:t>
            </a:r>
          </a:p>
          <a:p>
            <a:r>
              <a:rPr lang="en-US" dirty="0"/>
              <a:t>Maintain a social distance of about 5–7 feet from a prospect</a:t>
            </a:r>
          </a:p>
        </p:txBody>
      </p:sp>
    </p:spTree>
    <p:extLst>
      <p:ext uri="{BB962C8B-B14F-4D97-AF65-F5344CB8AC3E}">
        <p14:creationId xmlns:p14="http://schemas.microsoft.com/office/powerpoint/2010/main" val="67800564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097618-0635-4508-8779-64A3514C3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28553" y="1828804"/>
            <a:ext cx="4550059" cy="4348162"/>
          </a:xfrm>
        </p:spPr>
        <p:txBody>
          <a:bodyPr/>
          <a:lstStyle/>
          <a:p>
            <a:pPr lvl="0"/>
            <a:r>
              <a:rPr lang="en-US" dirty="0"/>
              <a:t>Bedrooms and bathrooms </a:t>
            </a:r>
          </a:p>
          <a:p>
            <a:pPr lvl="0"/>
            <a:r>
              <a:rPr lang="en-US" dirty="0"/>
              <a:t>Closets and pantries</a:t>
            </a:r>
          </a:p>
          <a:p>
            <a:pPr lvl="0"/>
            <a:r>
              <a:rPr lang="en-US" dirty="0"/>
              <a:t>Out buildings</a:t>
            </a:r>
          </a:p>
          <a:p>
            <a:pPr lvl="0"/>
            <a:r>
              <a:rPr lang="en-US" dirty="0"/>
              <a:t>Garages</a:t>
            </a:r>
          </a:p>
          <a:p>
            <a:pPr lvl="0"/>
            <a:r>
              <a:rPr lang="en-US" dirty="0"/>
              <a:t>Basements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C4BA127-4D37-4F27-A38D-8A249E28EF88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893615" y="1828804"/>
            <a:ext cx="4550059" cy="4348162"/>
          </a:xfrm>
        </p:spPr>
        <p:txBody>
          <a:bodyPr/>
          <a:lstStyle/>
          <a:p>
            <a:r>
              <a:rPr lang="en-US" dirty="0"/>
              <a:t>Stairs</a:t>
            </a:r>
          </a:p>
          <a:p>
            <a:pPr lvl="1"/>
            <a:r>
              <a:rPr lang="en-US" dirty="0"/>
              <a:t>Prospect goes up or down the stairs first </a:t>
            </a:r>
          </a:p>
          <a:p>
            <a:pPr lvl="1"/>
            <a:r>
              <a:rPr lang="en-US" dirty="0"/>
              <a:t>Maintain a four-stair difference</a:t>
            </a:r>
          </a:p>
          <a:p>
            <a:pPr lvl="1"/>
            <a:r>
              <a:rPr lang="en-US" dirty="0"/>
              <a:t>Prospect moves away from the top or bottom of the stairs before you complete the ascent or descent</a:t>
            </a:r>
          </a:p>
          <a:p>
            <a:pPr lvl="1"/>
            <a:r>
              <a:rPr lang="en-US" dirty="0"/>
              <a:t>Keep a grip on the handrail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7EA168-02EF-4320-A9AA-67CEA8325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Risky Locations</a:t>
            </a:r>
          </a:p>
        </p:txBody>
      </p:sp>
    </p:spTree>
    <p:extLst>
      <p:ext uri="{BB962C8B-B14F-4D97-AF65-F5344CB8AC3E}">
        <p14:creationId xmlns:p14="http://schemas.microsoft.com/office/powerpoint/2010/main" val="337763684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Showing Vacant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Learn the house before you show it</a:t>
            </a:r>
          </a:p>
          <a:p>
            <a:r>
              <a:rPr lang="en-US" altLang="en-US" dirty="0"/>
              <a:t>Squatter inside? Leave immediately and call the police.</a:t>
            </a:r>
          </a:p>
          <a:p>
            <a:r>
              <a:rPr lang="en-US" altLang="en-US" dirty="0"/>
              <a:t>Angry former homeowner? Apologize for the disturbance and leave.</a:t>
            </a:r>
          </a:p>
          <a:p>
            <a:pPr lvl="1"/>
            <a:r>
              <a:rPr lang="en-US" altLang="en-US" dirty="0"/>
              <a:t> Call lender, asset management company, or listing agent</a:t>
            </a:r>
          </a:p>
          <a:p>
            <a:r>
              <a:rPr lang="en-US" altLang="en-US" dirty="0"/>
              <a:t>Meet the neighbors</a:t>
            </a:r>
          </a:p>
          <a:p>
            <a:r>
              <a:rPr lang="en-US" altLang="en-US" dirty="0"/>
              <a:t>No after-dark showings</a:t>
            </a:r>
          </a:p>
        </p:txBody>
      </p:sp>
    </p:spTree>
    <p:extLst>
      <p:ext uri="{BB962C8B-B14F-4D97-AF65-F5344CB8AC3E}">
        <p14:creationId xmlns:p14="http://schemas.microsoft.com/office/powerpoint/2010/main" val="98530166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41050" y="529125"/>
            <a:ext cx="9331850" cy="1113501"/>
          </a:xfrm>
        </p:spPr>
        <p:txBody>
          <a:bodyPr>
            <a:normAutofit/>
          </a:bodyPr>
          <a:lstStyle/>
          <a:p>
            <a:r>
              <a:rPr lang="en-US" altLang="en-US" dirty="0"/>
              <a:t>Commercial  Properties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441049" y="1950356"/>
            <a:ext cx="9331851" cy="4236799"/>
          </a:xfrm>
        </p:spPr>
        <p:txBody>
          <a:bodyPr>
            <a:normAutofit/>
          </a:bodyPr>
          <a:lstStyle/>
          <a:p>
            <a:r>
              <a:rPr lang="en-US" altLang="en-US" dirty="0"/>
              <a:t>Schedule showings of vacant commercial sites during daylight hours</a:t>
            </a:r>
          </a:p>
          <a:p>
            <a:r>
              <a:rPr lang="en-US" altLang="en-US" dirty="0"/>
              <a:t>Thick walls and remote locations may interfere with cell phone reception</a:t>
            </a:r>
          </a:p>
        </p:txBody>
      </p:sp>
    </p:spTree>
    <p:extLst>
      <p:ext uri="{BB962C8B-B14F-4D97-AF65-F5344CB8AC3E}">
        <p14:creationId xmlns:p14="http://schemas.microsoft.com/office/powerpoint/2010/main" val="424266253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008B0-7071-4207-877D-1F31B4963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Showing a Property After Dark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6B264-1966-4432-9691-AEFD250701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Ineffective way to show a property</a:t>
            </a:r>
          </a:p>
          <a:p>
            <a:r>
              <a:rPr lang="en-US" dirty="0"/>
              <a:t>Turn on all lights as you go through </a:t>
            </a:r>
          </a:p>
          <a:p>
            <a:r>
              <a:rPr lang="en-US" dirty="0"/>
              <a:t>Open all shades, curtains, or blinds</a:t>
            </a:r>
          </a:p>
          <a:p>
            <a:r>
              <a:rPr lang="en-US" dirty="0"/>
              <a:t>Advise your supervisor of the appointment time </a:t>
            </a:r>
          </a:p>
          <a:p>
            <a:r>
              <a:rPr lang="en-US" dirty="0"/>
              <a:t>Take a showing buddy</a:t>
            </a:r>
          </a:p>
        </p:txBody>
      </p:sp>
    </p:spTree>
    <p:extLst>
      <p:ext uri="{BB962C8B-B14F-4D97-AF65-F5344CB8AC3E}">
        <p14:creationId xmlns:p14="http://schemas.microsoft.com/office/powerpoint/2010/main" val="3116221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30D16-2AE8-4185-886B-CB97A1046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Spheres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0CBF9D-F0D6-4AE9-87AA-F491A19CA5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Your personal safety</a:t>
            </a:r>
          </a:p>
          <a:p>
            <a:pPr lvl="0"/>
            <a:r>
              <a:rPr lang="en-US" dirty="0"/>
              <a:t>Your office and colleagues</a:t>
            </a:r>
          </a:p>
          <a:p>
            <a:pPr lvl="0"/>
            <a:r>
              <a:rPr lang="en-US" dirty="0"/>
              <a:t>Buyers</a:t>
            </a:r>
          </a:p>
          <a:p>
            <a:pPr lvl="0"/>
            <a:r>
              <a:rPr lang="en-US" dirty="0"/>
              <a:t>Sellers</a:t>
            </a:r>
          </a:p>
          <a:p>
            <a:pPr lvl="0"/>
            <a:r>
              <a:rPr lang="en-US" dirty="0"/>
              <a:t>Online</a:t>
            </a:r>
          </a:p>
          <a:p>
            <a:pPr lvl="0"/>
            <a:r>
              <a:rPr lang="en-US" dirty="0"/>
              <a:t>Your home and family</a:t>
            </a:r>
          </a:p>
          <a:p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happens in one safety sphere can impact others</a:t>
            </a:r>
            <a:endParaRPr lang="en-US" b="1" dirty="0"/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89542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E6127-70E9-4374-BE0A-C88EEBA58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 Flags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A5C82B-EA12-409D-BA37-0D2B5F34BD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an attack imminent?</a:t>
            </a:r>
          </a:p>
          <a:p>
            <a:r>
              <a:rPr lang="en-US" dirty="0"/>
              <a:t>Predator “testing the waters” </a:t>
            </a:r>
          </a:p>
          <a:p>
            <a:r>
              <a:rPr lang="en-US" dirty="0"/>
              <a:t>Attempt to isolate the victim </a:t>
            </a:r>
          </a:p>
          <a:p>
            <a:r>
              <a:rPr lang="en-US" dirty="0"/>
              <a:t>Escalation from professional to personal</a:t>
            </a:r>
          </a:p>
          <a:p>
            <a:r>
              <a:rPr lang="en-US" dirty="0"/>
              <a:t>Invasion of body space</a:t>
            </a:r>
          </a:p>
          <a:p>
            <a:r>
              <a:rPr lang="en-US" dirty="0"/>
              <a:t>Uninvited touching</a:t>
            </a:r>
          </a:p>
          <a:p>
            <a:r>
              <a:rPr lang="en-US" dirty="0"/>
              <a:t>Personal questions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5992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FA429-45FD-40EB-9F80-5F5D66538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Body Language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B8874-24FE-4EB7-B0F6-0563EA6424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8153" y="2286920"/>
            <a:ext cx="5313063" cy="3897980"/>
          </a:xfrm>
        </p:spPr>
        <p:txBody>
          <a:bodyPr/>
          <a:lstStyle/>
          <a:p>
            <a:r>
              <a:rPr lang="en-US" dirty="0"/>
              <a:t>Looking out the window</a:t>
            </a:r>
          </a:p>
          <a:p>
            <a:pPr marL="347663" lvl="1" indent="-339725">
              <a:spcBef>
                <a:spcPts val="1000"/>
              </a:spcBef>
              <a:buClr>
                <a:srgbClr val="B32532"/>
              </a:buClr>
              <a:buSzPct val="70000"/>
              <a:buFont typeface=".Lucida Grande UI Regular"/>
              <a:buChar char="►"/>
            </a:pPr>
            <a:r>
              <a:rPr lang="en-US" sz="2800" dirty="0"/>
              <a:t>Lack of eye contact</a:t>
            </a:r>
          </a:p>
          <a:p>
            <a:pPr marL="347663" lvl="1" indent="-339725">
              <a:spcBef>
                <a:spcPts val="1000"/>
              </a:spcBef>
              <a:buClr>
                <a:srgbClr val="B32532"/>
              </a:buClr>
              <a:buSzPct val="70000"/>
              <a:buFont typeface=".Lucida Grande UI Regular"/>
              <a:buChar char="►"/>
            </a:pPr>
            <a:r>
              <a:rPr lang="en-US" sz="2800" dirty="0"/>
              <a:t>Hands in the pockets </a:t>
            </a:r>
          </a:p>
          <a:p>
            <a:pPr marL="347663" lvl="1" indent="-339725">
              <a:spcBef>
                <a:spcPts val="1000"/>
              </a:spcBef>
              <a:buClr>
                <a:srgbClr val="B32532"/>
              </a:buClr>
              <a:buSzPct val="70000"/>
              <a:buFont typeface=".Lucida Grande UI Regular"/>
              <a:buChar char="►"/>
            </a:pPr>
            <a:r>
              <a:rPr lang="en-US" sz="2800" dirty="0"/>
              <a:t>Cool weather clothing in warm weather</a:t>
            </a:r>
          </a:p>
          <a:p>
            <a:pPr marL="347663" lvl="1" indent="-339725">
              <a:spcBef>
                <a:spcPts val="1000"/>
              </a:spcBef>
              <a:buClr>
                <a:srgbClr val="B32532"/>
              </a:buClr>
              <a:buSzPct val="70000"/>
              <a:buFont typeface=".Lucida Grande UI Regular"/>
              <a:buChar char="►"/>
            </a:pPr>
            <a:r>
              <a:rPr lang="en-US" sz="2800" dirty="0"/>
              <a:t>Dilated pupils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D18DCB-E594-4D46-9948-11400E05CC43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861937" y="2296191"/>
            <a:ext cx="4549775" cy="3895725"/>
          </a:xfrm>
          <a:prstGeom prst="rect">
            <a:avLst/>
          </a:prstGeom>
        </p:spPr>
        <p:txBody>
          <a:bodyPr/>
          <a:lstStyle/>
          <a:p>
            <a:pPr marL="347663" lvl="1" indent="-339725">
              <a:spcBef>
                <a:spcPts val="1000"/>
              </a:spcBef>
              <a:buClr>
                <a:srgbClr val="B32532"/>
              </a:buClr>
              <a:buSzPct val="70000"/>
              <a:buFont typeface=".Lucida Grande UI Regular"/>
              <a:buChar char="►"/>
            </a:pPr>
            <a:r>
              <a:rPr lang="en-US" sz="2800" dirty="0"/>
              <a:t>Changes in breathing or facial expression</a:t>
            </a:r>
          </a:p>
          <a:p>
            <a:pPr marL="347663" lvl="1" indent="-339725">
              <a:spcBef>
                <a:spcPts val="1000"/>
              </a:spcBef>
              <a:buClr>
                <a:srgbClr val="B32532"/>
              </a:buClr>
              <a:buSzPct val="70000"/>
              <a:buFont typeface=".Lucida Grande UI Regular"/>
              <a:buChar char="►"/>
            </a:pPr>
            <a:r>
              <a:rPr lang="en-US" sz="2800" dirty="0"/>
              <a:t>Visible veins </a:t>
            </a:r>
          </a:p>
          <a:p>
            <a:pPr marL="347663" lvl="1" indent="-339725">
              <a:spcBef>
                <a:spcPts val="1000"/>
              </a:spcBef>
              <a:buClr>
                <a:srgbClr val="B32532"/>
              </a:buClr>
              <a:buSzPct val="70000"/>
              <a:buFont typeface=".Lucida Grande UI Regular"/>
              <a:buChar char="►"/>
            </a:pPr>
            <a:r>
              <a:rPr lang="en-US" sz="2800" dirty="0"/>
              <a:t>Wiping hands </a:t>
            </a:r>
          </a:p>
          <a:p>
            <a:pPr marL="347663" lvl="1" indent="-339725">
              <a:spcBef>
                <a:spcPts val="1000"/>
              </a:spcBef>
              <a:buClr>
                <a:srgbClr val="B32532"/>
              </a:buClr>
              <a:buSzPct val="70000"/>
              <a:buFont typeface=".Lucida Grande UI Regular"/>
              <a:buChar char="►"/>
            </a:pPr>
            <a:r>
              <a:rPr lang="en-US" sz="2800" dirty="0"/>
              <a:t>Fidgeting</a:t>
            </a:r>
          </a:p>
        </p:txBody>
      </p:sp>
    </p:spTree>
    <p:extLst>
      <p:ext uri="{BB962C8B-B14F-4D97-AF65-F5344CB8AC3E}">
        <p14:creationId xmlns:p14="http://schemas.microsoft.com/office/powerpoint/2010/main" val="29926002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12FF7-081B-4748-8A3F-ACB8D66BC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Verbal Signals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931A8-CC54-493A-BBC0-F8FC2F426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interest in you than in the house</a:t>
            </a:r>
          </a:p>
          <a:p>
            <a:pPr marL="347663" lvl="1" indent="-339725">
              <a:spcBef>
                <a:spcPts val="1000"/>
              </a:spcBef>
              <a:buClr>
                <a:srgbClr val="B32532"/>
              </a:buClr>
              <a:buSzPct val="70000"/>
              <a:buFont typeface=".Lucida Grande UI Regular"/>
              <a:buChar char="►"/>
            </a:pPr>
            <a:r>
              <a:rPr lang="en-US" sz="2800" dirty="0"/>
              <a:t>Issuing orders </a:t>
            </a:r>
          </a:p>
          <a:p>
            <a:pPr marL="347663" lvl="1" indent="-339725">
              <a:spcBef>
                <a:spcPts val="1000"/>
              </a:spcBef>
              <a:buClr>
                <a:srgbClr val="B32532"/>
              </a:buClr>
              <a:buSzPct val="70000"/>
              <a:buFont typeface=".Lucida Grande UI Regular"/>
              <a:buChar char="►"/>
            </a:pPr>
            <a:r>
              <a:rPr lang="en-US" sz="2800" dirty="0"/>
              <a:t>Asking you to move closer</a:t>
            </a:r>
          </a:p>
          <a:p>
            <a:pPr marL="347663" lvl="1" indent="-339725">
              <a:spcBef>
                <a:spcPts val="1000"/>
              </a:spcBef>
              <a:buClr>
                <a:srgbClr val="B32532"/>
              </a:buClr>
              <a:buSzPct val="70000"/>
              <a:buFont typeface=".Lucida Grande UI Regular"/>
              <a:buChar char="►"/>
            </a:pPr>
            <a:r>
              <a:rPr lang="en-US" sz="2800" dirty="0"/>
              <a:t>Sharing excessive personal information</a:t>
            </a:r>
          </a:p>
          <a:p>
            <a:pPr marL="347663" lvl="1" indent="-339725">
              <a:spcBef>
                <a:spcPts val="1000"/>
              </a:spcBef>
              <a:buClr>
                <a:srgbClr val="B32532"/>
              </a:buClr>
              <a:buSzPct val="70000"/>
              <a:buFont typeface=".Lucida Grande UI Regular"/>
              <a:buChar char="►"/>
            </a:pPr>
            <a:r>
              <a:rPr lang="en-US" sz="2800" dirty="0"/>
              <a:t>Suggestive language that is too familiar or intimate</a:t>
            </a:r>
          </a:p>
          <a:p>
            <a:pPr marL="347663" lvl="1" indent="-339725">
              <a:spcBef>
                <a:spcPts val="1000"/>
              </a:spcBef>
              <a:buClr>
                <a:srgbClr val="B32532"/>
              </a:buClr>
              <a:buSzPct val="70000"/>
              <a:buFont typeface=".Lucida Grande UI Regular"/>
              <a:buChar char="►"/>
            </a:pPr>
            <a:r>
              <a:rPr lang="en-US" sz="2800" dirty="0"/>
              <a:t>Inappropriate compliments</a:t>
            </a:r>
          </a:p>
          <a:p>
            <a:pPr marL="347663" lvl="1" indent="-339725">
              <a:spcBef>
                <a:spcPts val="1000"/>
              </a:spcBef>
              <a:buClr>
                <a:srgbClr val="B32532"/>
              </a:buClr>
              <a:buSzPct val="70000"/>
              <a:buFont typeface=".Lucida Grande UI Regular"/>
              <a:buChar char="►"/>
            </a:pPr>
            <a:r>
              <a:rPr lang="en-US" sz="2800" dirty="0"/>
              <a:t>Speaking louder, faster, or in a sharper tone</a:t>
            </a:r>
          </a:p>
        </p:txBody>
      </p:sp>
    </p:spTree>
    <p:extLst>
      <p:ext uri="{BB962C8B-B14F-4D97-AF65-F5344CB8AC3E}">
        <p14:creationId xmlns:p14="http://schemas.microsoft.com/office/powerpoint/2010/main" val="305142373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0026BE-E798-466E-BD6A-FF446859C5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41049" y="1828801"/>
            <a:ext cx="4550059" cy="4348162"/>
          </a:xfrm>
        </p:spPr>
        <p:txBody>
          <a:bodyPr/>
          <a:lstStyle/>
          <a:p>
            <a:r>
              <a:rPr lang="en-US" dirty="0"/>
              <a:t>Quick exit</a:t>
            </a:r>
          </a:p>
          <a:p>
            <a:r>
              <a:rPr lang="en-US" dirty="0"/>
              <a:t>Carry essentials only</a:t>
            </a:r>
          </a:p>
          <a:p>
            <a:r>
              <a:rPr lang="en-US" dirty="0"/>
              <a:t>Take a photo</a:t>
            </a:r>
          </a:p>
          <a:p>
            <a:r>
              <a:rPr lang="en-US" dirty="0"/>
              <a:t>Check your surroundings</a:t>
            </a:r>
          </a:p>
          <a:p>
            <a:r>
              <a:rPr lang="en-US" dirty="0"/>
              <a:t>Lock up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D8AF28D-C4C1-4328-96D9-993331D8C71E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232856" y="1828801"/>
            <a:ext cx="4550059" cy="4348162"/>
          </a:xfrm>
        </p:spPr>
        <p:txBody>
          <a:bodyPr/>
          <a:lstStyle/>
          <a:p>
            <a:r>
              <a:rPr lang="en-US" dirty="0"/>
              <a:t>Use your car key fob</a:t>
            </a:r>
          </a:p>
          <a:p>
            <a:r>
              <a:rPr lang="en-US" dirty="0"/>
              <a:t>Don’t say vacant</a:t>
            </a:r>
          </a:p>
          <a:p>
            <a:r>
              <a:rPr lang="en-US" dirty="0"/>
              <a:t>Wear flat-heeled shoes</a:t>
            </a:r>
          </a:p>
          <a:p>
            <a:r>
              <a:rPr lang="en-US" dirty="0"/>
              <a:t>Evaluate the risk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C4A29D-FD2E-4FF0-9D82-5D6F0E474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1050" y="529125"/>
            <a:ext cx="9331850" cy="1113501"/>
          </a:xfrm>
        </p:spPr>
        <p:txBody>
          <a:bodyPr/>
          <a:lstStyle/>
          <a:p>
            <a:r>
              <a:rPr lang="en-US" dirty="0"/>
              <a:t>More Safety Tips</a:t>
            </a:r>
          </a:p>
        </p:txBody>
      </p:sp>
    </p:spTree>
    <p:extLst>
      <p:ext uri="{BB962C8B-B14F-4D97-AF65-F5344CB8AC3E}">
        <p14:creationId xmlns:p14="http://schemas.microsoft.com/office/powerpoint/2010/main" val="280869374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altLang="en-US" sz="6000" b="0" dirty="0">
                <a:solidFill>
                  <a:schemeClr val="bg2">
                    <a:lumMod val="25000"/>
                  </a:schemeClr>
                </a:solidFill>
              </a:rPr>
              <a:t>Module 4: </a:t>
            </a:r>
            <a:br>
              <a:rPr lang="en-US" altLang="en-US" sz="6000" b="0" dirty="0"/>
            </a:br>
            <a:r>
              <a:rPr lang="en-US" altLang="en-US" sz="6000" dirty="0"/>
              <a:t>Safety with Sellers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84908746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41050" y="529125"/>
            <a:ext cx="9331850" cy="1113501"/>
          </a:xfrm>
        </p:spPr>
        <p:txBody>
          <a:bodyPr>
            <a:normAutofit/>
          </a:bodyPr>
          <a:lstStyle/>
          <a:p>
            <a:r>
              <a:rPr lang="en-US" altLang="en-US" dirty="0"/>
              <a:t>Listing Appointment Safety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67712" y="2194560"/>
            <a:ext cx="7144511" cy="3991928"/>
          </a:xfrm>
        </p:spPr>
        <p:txBody>
          <a:bodyPr>
            <a:normAutofit/>
          </a:bodyPr>
          <a:lstStyle/>
          <a:p>
            <a:r>
              <a:rPr lang="en-US" altLang="en-US" dirty="0"/>
              <a:t>Could be a lure</a:t>
            </a:r>
          </a:p>
          <a:p>
            <a:r>
              <a:rPr lang="en-US" altLang="en-US" dirty="0"/>
              <a:t>Who referred the caller?</a:t>
            </a:r>
          </a:p>
          <a:p>
            <a:r>
              <a:rPr lang="en-US" altLang="en-US" dirty="0"/>
              <a:t>Check out the property, prospect, and  neighborhood </a:t>
            </a:r>
          </a:p>
          <a:p>
            <a:r>
              <a:rPr lang="en-US" altLang="en-US" dirty="0"/>
              <a:t>Use the Evaluate, Assess, React Worksheet</a:t>
            </a:r>
          </a:p>
          <a:p>
            <a:r>
              <a:rPr lang="en-US" altLang="en-US" dirty="0"/>
              <a:t>Watch for “red flags”</a:t>
            </a:r>
          </a:p>
          <a:p>
            <a:r>
              <a:rPr lang="en-US" altLang="en-US" dirty="0"/>
              <a:t>If it doesn’t feel right, leave immediately</a:t>
            </a:r>
          </a:p>
        </p:txBody>
      </p:sp>
      <p:pic>
        <p:nvPicPr>
          <p:cNvPr id="5" name="Picture 2" descr="C:\Users\kshort\Downloads\iStock_000040659394Medium.jpg"/>
          <p:cNvPicPr>
            <a:picLocks noGrp="1" noChangeAspect="1" noChangeArrowheads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0" b="4750"/>
          <a:stretch>
            <a:fillRect/>
          </a:stretch>
        </p:blipFill>
        <p:spPr bwMode="auto">
          <a:xfrm>
            <a:off x="9717088" y="2384425"/>
            <a:ext cx="2474912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950269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Showing Safety for Sellers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Include seller safety awareness in listing presentation</a:t>
            </a:r>
          </a:p>
          <a:p>
            <a:r>
              <a:rPr lang="en-US" dirty="0"/>
              <a:t>Provide tips and suggestions for safeguarding valuables and information</a:t>
            </a:r>
          </a:p>
          <a:p>
            <a:r>
              <a:rPr lang="en-US" dirty="0"/>
              <a:t>Caution that other agents may not take the same precautions </a:t>
            </a:r>
          </a:p>
        </p:txBody>
      </p:sp>
    </p:spTree>
    <p:extLst>
      <p:ext uri="{BB962C8B-B14F-4D97-AF65-F5344CB8AC3E}">
        <p14:creationId xmlns:p14="http://schemas.microsoft.com/office/powerpoint/2010/main" val="80258782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832F2-D0B2-4592-B02E-F1D1866D7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Staging for Safety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260BF5-BF47-4FDF-B89F-56D52A505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Remove obstacles</a:t>
            </a:r>
          </a:p>
          <a:p>
            <a:r>
              <a:rPr lang="en-US" dirty="0"/>
              <a:t>Secure or temporarily remove pets </a:t>
            </a:r>
          </a:p>
          <a:p>
            <a:r>
              <a:rPr lang="en-US" dirty="0"/>
              <a:t>Safeguard valuables, personal information––credit cards, bills, checkbooks, mail, bank statements, family photos, and schedules</a:t>
            </a:r>
          </a:p>
          <a:p>
            <a:r>
              <a:rPr lang="en-US" dirty="0"/>
              <a:t>Lock up firearms, ammunition, weapons, and knives, including the kitchen knife block</a:t>
            </a:r>
          </a:p>
          <a:p>
            <a:r>
              <a:rPr lang="en-US" dirty="0"/>
              <a:t>Increase security while on the market</a:t>
            </a:r>
          </a:p>
        </p:txBody>
      </p:sp>
    </p:spTree>
    <p:extLst>
      <p:ext uri="{BB962C8B-B14F-4D97-AF65-F5344CB8AC3E}">
        <p14:creationId xmlns:p14="http://schemas.microsoft.com/office/powerpoint/2010/main" val="139746267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Open </a:t>
            </a:r>
            <a:r>
              <a:rPr lang="en-US" altLang="en-US"/>
              <a:t>House and </a:t>
            </a:r>
            <a:r>
              <a:rPr lang="en-US" altLang="en-US" dirty="0"/>
              <a:t>Model Home Safety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No opportunity to screen prospects</a:t>
            </a:r>
          </a:p>
          <a:p>
            <a:r>
              <a:rPr lang="en-US" altLang="en-US" dirty="0"/>
              <a:t>Model homes in isolated locations</a:t>
            </a:r>
          </a:p>
          <a:p>
            <a:r>
              <a:rPr lang="en-US" altLang="en-US" dirty="0"/>
              <a:t>Use the buddy system</a:t>
            </a:r>
          </a:p>
          <a:p>
            <a:r>
              <a:rPr lang="en-US" altLang="en-US" dirty="0"/>
              <a:t>Familiarize yourself with the property––inside and outside</a:t>
            </a:r>
          </a:p>
          <a:p>
            <a:r>
              <a:rPr lang="en-US" altLang="en-US" dirty="0"/>
              <a:t>Keep office, family, or a friend informed of your whereabouts and schedule</a:t>
            </a:r>
          </a:p>
        </p:txBody>
      </p:sp>
    </p:spTree>
    <p:extLst>
      <p:ext uri="{BB962C8B-B14F-4D97-AF65-F5344CB8AC3E}">
        <p14:creationId xmlns:p14="http://schemas.microsoft.com/office/powerpoint/2010/main" val="289620060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4C5A3-9964-427F-89F3-7CE46A093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the Open House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C0DD9-481C-4BA6-8AB5-F540CF76BA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Carry only essentials</a:t>
            </a:r>
          </a:p>
          <a:p>
            <a:r>
              <a:rPr lang="en-US" dirty="0"/>
              <a:t>Familiarize yourself with the house and note confined areas to avoid</a:t>
            </a:r>
          </a:p>
          <a:p>
            <a:r>
              <a:rPr lang="en-US" dirty="0"/>
              <a:t>Plan two escape routes</a:t>
            </a:r>
          </a:p>
          <a:p>
            <a:r>
              <a:rPr lang="en-US" dirty="0"/>
              <a:t>Unlock the deadbolt locks for quick access to the outside</a:t>
            </a:r>
          </a:p>
          <a:p>
            <a:r>
              <a:rPr lang="en-US" dirty="0"/>
              <a:t>Check around the outside of the house </a:t>
            </a:r>
          </a:p>
          <a:p>
            <a:r>
              <a:rPr lang="en-US" dirty="0"/>
              <a:t>Keep basement and garage exits locked from inside </a:t>
            </a:r>
          </a:p>
          <a:p>
            <a:r>
              <a:rPr lang="en-US" dirty="0"/>
              <a:t>Check mobile phone strength and signal </a:t>
            </a:r>
          </a:p>
          <a:p>
            <a:r>
              <a:rPr lang="en-US" dirty="0"/>
              <a:t>Complete safety routine before admitting any visitors</a:t>
            </a:r>
          </a:p>
        </p:txBody>
      </p:sp>
    </p:spTree>
    <p:extLst>
      <p:ext uri="{BB962C8B-B14F-4D97-AF65-F5344CB8AC3E}">
        <p14:creationId xmlns:p14="http://schemas.microsoft.com/office/powerpoint/2010/main" val="2479087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77B1D-4201-4370-B052-A3B6FC26D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Five Key 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EBCA4-E8DE-4853-803D-F0F086D6A9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Strategy</a:t>
            </a:r>
          </a:p>
          <a:p>
            <a:r>
              <a:rPr lang="en-US" dirty="0"/>
              <a:t>Best practices</a:t>
            </a:r>
          </a:p>
          <a:p>
            <a:r>
              <a:rPr lang="en-US" dirty="0"/>
              <a:t>Learn from webinars and videos</a:t>
            </a:r>
          </a:p>
          <a:p>
            <a:r>
              <a:rPr lang="en-US" dirty="0"/>
              <a:t>Learn and use personal protection resources</a:t>
            </a:r>
          </a:p>
          <a:p>
            <a:r>
              <a:rPr lang="en-US" dirty="0"/>
              <a:t>Improve safety culture</a:t>
            </a:r>
          </a:p>
        </p:txBody>
      </p:sp>
    </p:spTree>
    <p:extLst>
      <p:ext uri="{BB962C8B-B14F-4D97-AF65-F5344CB8AC3E}">
        <p14:creationId xmlns:p14="http://schemas.microsoft.com/office/powerpoint/2010/main" val="428078300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386DF-F17D-4DEA-921E-648A3EC03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Visitor Sign-in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BE90D-B09E-4190-AFF5-B7C11320B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Require sign-in </a:t>
            </a:r>
          </a:p>
          <a:p>
            <a:r>
              <a:rPr lang="en-US" dirty="0"/>
              <a:t>Ask for identification</a:t>
            </a:r>
          </a:p>
          <a:p>
            <a:r>
              <a:rPr lang="en-US" dirty="0"/>
              <a:t>State in publicity that identification is required</a:t>
            </a:r>
          </a:p>
          <a:p>
            <a:r>
              <a:rPr lang="en-US" dirty="0"/>
              <a:t>Maintain separate sign-in and registration lists at model homes</a:t>
            </a:r>
          </a:p>
        </p:txBody>
      </p:sp>
    </p:spTree>
    <p:extLst>
      <p:ext uri="{BB962C8B-B14F-4D97-AF65-F5344CB8AC3E}">
        <p14:creationId xmlns:p14="http://schemas.microsoft.com/office/powerpoint/2010/main" val="200884694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96F8F-9AD9-4151-94D5-4347A1320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Closing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FDE72-9C8D-44D5-9F7F-5BABA5394E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vulnerable time––never assume the home is vacant </a:t>
            </a:r>
          </a:p>
          <a:p>
            <a:r>
              <a:rPr lang="en-US" dirty="0"/>
              <a:t>Ask for help from a colleague, friend, or family at closing time</a:t>
            </a:r>
          </a:p>
          <a:p>
            <a:r>
              <a:rPr lang="en-US" dirty="0"/>
              <a:t>Inform a contact when you begin closing</a:t>
            </a:r>
          </a:p>
          <a:p>
            <a:r>
              <a:rPr lang="en-US" dirty="0"/>
              <a:t>Lock front door first </a:t>
            </a:r>
          </a:p>
          <a:p>
            <a:r>
              <a:rPr lang="en-US" dirty="0"/>
              <a:t>Check all window locks</a:t>
            </a:r>
          </a:p>
          <a:p>
            <a:r>
              <a:rPr lang="en-US" dirty="0"/>
              <a:t>Go from the top floor to the bottom and the back to the front, locking the doors behind you</a:t>
            </a:r>
          </a:p>
          <a:p>
            <a:r>
              <a:rPr lang="en-US" dirty="0"/>
              <a:t>Check the backyard and garage </a:t>
            </a:r>
          </a:p>
        </p:txBody>
      </p:sp>
    </p:spTree>
    <p:extLst>
      <p:ext uri="{BB962C8B-B14F-4D97-AF65-F5344CB8AC3E}">
        <p14:creationId xmlns:p14="http://schemas.microsoft.com/office/powerpoint/2010/main" val="32200947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50CC9-2629-4F03-BB1B-9E3DBCD4D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1050" y="529125"/>
            <a:ext cx="9331850" cy="1113501"/>
          </a:xfrm>
        </p:spPr>
        <p:txBody>
          <a:bodyPr/>
          <a:lstStyle/>
          <a:p>
            <a:r>
              <a:rPr lang="en-US" dirty="0"/>
              <a:t>Photograph and Virtual Tours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06763-EB97-47F0-BADD-C23FE1BAE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1049" y="1950356"/>
            <a:ext cx="9331851" cy="4236799"/>
          </a:xfrm>
        </p:spPr>
        <p:txBody>
          <a:bodyPr/>
          <a:lstStyle/>
          <a:p>
            <a:r>
              <a:rPr lang="en-US" dirty="0"/>
              <a:t>Virtual tours can be used to case a home </a:t>
            </a:r>
          </a:p>
          <a:p>
            <a:r>
              <a:rPr lang="en-US" dirty="0"/>
              <a:t>Items that will be removed for showing should be kept out of sight when shooting a video tour</a:t>
            </a:r>
          </a:p>
          <a:p>
            <a:r>
              <a:rPr lang="en-US" altLang="en-US" dirty="0"/>
              <a:t>Geotagging</a:t>
            </a:r>
          </a:p>
          <a:p>
            <a:pPr lvl="1"/>
            <a:r>
              <a:rPr lang="en-US" altLang="en-US" dirty="0"/>
              <a:t>Embeds GPS metadata with digital photos</a:t>
            </a:r>
          </a:p>
          <a:p>
            <a:pPr lvl="1"/>
            <a:r>
              <a:rPr lang="en-US" altLang="en-US" dirty="0"/>
              <a:t>Location data posted with photo</a:t>
            </a:r>
          </a:p>
          <a:p>
            <a:pPr lvl="1"/>
            <a:r>
              <a:rPr lang="en-US" altLang="en-US" dirty="0"/>
              <a:t>Disable metadata on phones, cameras, but not GPS location tracking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53857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54B78-6AF9-4488-AAC7-112A22A06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Safety Tips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4F2C76-D225-4BF3-812A-533507D65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799" y="1896855"/>
            <a:ext cx="5201176" cy="4212051"/>
          </a:xfrm>
        </p:spPr>
        <p:txBody>
          <a:bodyPr/>
          <a:lstStyle/>
          <a:p>
            <a:r>
              <a:rPr lang="en-US" sz="2400" dirty="0"/>
              <a:t>Warn owners (and children) not to show their home by themselves</a:t>
            </a:r>
          </a:p>
          <a:p>
            <a:r>
              <a:rPr lang="en-US" sz="2400" dirty="0"/>
              <a:t>Know the agent</a:t>
            </a:r>
          </a:p>
          <a:p>
            <a:r>
              <a:rPr lang="en-US" sz="2400" dirty="0"/>
              <a:t>Lock up personal information</a:t>
            </a:r>
          </a:p>
          <a:p>
            <a:r>
              <a:rPr lang="en-US" sz="2400" dirty="0"/>
              <a:t>Lock up prescription medicines</a:t>
            </a:r>
          </a:p>
          <a:p>
            <a:r>
              <a:rPr lang="en-US" sz="2400" dirty="0"/>
              <a:t>Take a tour from a “stranger’s viewpoint”</a:t>
            </a:r>
          </a:p>
          <a:p>
            <a:r>
              <a:rPr lang="en-US" sz="2400" dirty="0"/>
              <a:t>Protect children’s identity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03A7554-C64A-438C-9FA1-12122E072DCC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7223125" y="1896855"/>
            <a:ext cx="4549775" cy="4348163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B32532"/>
              </a:buClr>
            </a:pPr>
            <a:r>
              <a:rPr lang="en-US" sz="2400" dirty="0"/>
              <a:t>Identification required</a:t>
            </a:r>
          </a:p>
          <a:p>
            <a:pPr>
              <a:buClr>
                <a:srgbClr val="B32532"/>
              </a:buClr>
            </a:pPr>
            <a:r>
              <a:rPr lang="en-US" sz="2400" dirty="0"/>
              <a:t>Inform neighbors</a:t>
            </a:r>
          </a:p>
          <a:p>
            <a:pPr>
              <a:buClr>
                <a:srgbClr val="B32532"/>
              </a:buClr>
            </a:pPr>
            <a:r>
              <a:rPr lang="en-US" sz="2400" dirty="0"/>
              <a:t>Control open house traffic</a:t>
            </a:r>
          </a:p>
          <a:p>
            <a:pPr>
              <a:buClr>
                <a:srgbClr val="B32532"/>
              </a:buClr>
            </a:pPr>
            <a:r>
              <a:rPr lang="en-US" sz="2400" dirty="0"/>
              <a:t>Watch out for the “white glove” test</a:t>
            </a:r>
          </a:p>
          <a:p>
            <a:pPr>
              <a:buClr>
                <a:srgbClr val="B32532"/>
              </a:buClr>
            </a:pPr>
            <a:r>
              <a:rPr lang="en-US" sz="2400" dirty="0"/>
              <a:t>Perform post-showing check</a:t>
            </a:r>
          </a:p>
          <a:p>
            <a:pPr>
              <a:buClr>
                <a:srgbClr val="B32532"/>
              </a:buClr>
            </a:pPr>
            <a:r>
              <a:rPr lang="en-US" sz="2400" dirty="0"/>
              <a:t>Place a “not for rent” sign in the window</a:t>
            </a:r>
          </a:p>
          <a:p>
            <a:pPr>
              <a:buClr>
                <a:srgbClr val="B32532"/>
              </a:buClr>
            </a:pPr>
            <a:r>
              <a:rPr lang="en-US" sz="2400" dirty="0"/>
              <a:t>Increase surveillance</a:t>
            </a:r>
          </a:p>
        </p:txBody>
      </p:sp>
    </p:spTree>
    <p:extLst>
      <p:ext uri="{BB962C8B-B14F-4D97-AF65-F5344CB8AC3E}">
        <p14:creationId xmlns:p14="http://schemas.microsoft.com/office/powerpoint/2010/main" val="140672766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altLang="en-US" sz="6000" b="0" dirty="0">
                <a:solidFill>
                  <a:schemeClr val="bg2">
                    <a:lumMod val="25000"/>
                  </a:schemeClr>
                </a:solidFill>
              </a:rPr>
              <a:t>Module 5: </a:t>
            </a:r>
            <a:br>
              <a:rPr lang="en-US" altLang="en-US" sz="6000" b="0" dirty="0"/>
            </a:br>
            <a:r>
              <a:rPr lang="en-US" altLang="en-US" sz="6000" dirty="0"/>
              <a:t>Internet Safety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20341885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Email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Not a secure communication channel</a:t>
            </a:r>
          </a:p>
          <a:p>
            <a:r>
              <a:rPr lang="en-US" altLang="en-US" dirty="0"/>
              <a:t>How many emails do you receive every day?</a:t>
            </a:r>
          </a:p>
          <a:p>
            <a:r>
              <a:rPr lang="en-US" altLang="en-US" dirty="0"/>
              <a:t>Every email passes through 3rd-party servers </a:t>
            </a:r>
          </a:p>
          <a:p>
            <a:r>
              <a:rPr lang="en-US" altLang="en-US" dirty="0"/>
              <a:t>No control after it’s sent</a:t>
            </a:r>
          </a:p>
          <a:p>
            <a:r>
              <a:rPr lang="en-US" altLang="en-US" dirty="0"/>
              <a:t>Most serious security threats originate from human behavior</a:t>
            </a:r>
          </a:p>
        </p:txBody>
      </p:sp>
    </p:spTree>
    <p:extLst>
      <p:ext uri="{BB962C8B-B14F-4D97-AF65-F5344CB8AC3E}">
        <p14:creationId xmlns:p14="http://schemas.microsoft.com/office/powerpoint/2010/main" val="378687667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Just One Click!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One click on a “phishy” website or email can:</a:t>
            </a:r>
          </a:p>
          <a:p>
            <a:pPr lvl="1"/>
            <a:r>
              <a:rPr lang="en-US" dirty="0"/>
              <a:t>Result in a data breach that exposes confidential client, customer, and employee information</a:t>
            </a:r>
          </a:p>
          <a:p>
            <a:pPr lvl="1"/>
            <a:r>
              <a:rPr lang="en-US" dirty="0"/>
              <a:t>Unleash malware, viruses, worms, Trojan horses, spyware, and/or ransomware</a:t>
            </a:r>
          </a:p>
          <a:p>
            <a:r>
              <a:rPr lang="en-US" dirty="0"/>
              <a:t>Most viruses and malware infect computers when users click on links or fall for scams</a:t>
            </a:r>
          </a:p>
          <a:p>
            <a:r>
              <a:rPr lang="en-US" dirty="0"/>
              <a:t>Interconnections between people and devices increase the risks exponentially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17149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Phishing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4F6F42-3DA0-4345-B3F3-242C2729E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Spear phishing:</a:t>
            </a:r>
            <a:br>
              <a:rPr lang="en-US" dirty="0"/>
            </a:br>
            <a:r>
              <a:rPr lang="en-US" dirty="0"/>
              <a:t>Involves targeting a specific victim (e.g., accountant or personnel employee)</a:t>
            </a:r>
          </a:p>
          <a:p>
            <a:r>
              <a:rPr lang="en-US" b="1" dirty="0"/>
              <a:t>Whale phishing: </a:t>
            </a:r>
            <a:br>
              <a:rPr lang="en-US" dirty="0"/>
            </a:br>
            <a:r>
              <a:rPr lang="en-US" dirty="0"/>
              <a:t>Targets “big-fish” victims in upper levels of a company</a:t>
            </a:r>
          </a:p>
          <a:p>
            <a:r>
              <a:rPr lang="en-US" b="1" dirty="0"/>
              <a:t>Angler phishing: </a:t>
            </a:r>
            <a:br>
              <a:rPr lang="en-US" dirty="0"/>
            </a:br>
            <a:r>
              <a:rPr lang="en-US" dirty="0"/>
              <a:t>Targets social media users</a:t>
            </a:r>
          </a:p>
          <a:p>
            <a:r>
              <a:rPr lang="en-US" b="1" dirty="0"/>
              <a:t>Typo squatters: </a:t>
            </a:r>
            <a:br>
              <a:rPr lang="en-US" dirty="0"/>
            </a:br>
            <a:r>
              <a:rPr lang="en-US" dirty="0"/>
              <a:t>Rely on mistyped URLs or titles of websites</a:t>
            </a:r>
          </a:p>
        </p:txBody>
      </p:sp>
    </p:spTree>
    <p:extLst>
      <p:ext uri="{BB962C8B-B14F-4D97-AF65-F5344CB8AC3E}">
        <p14:creationId xmlns:p14="http://schemas.microsoft.com/office/powerpoint/2010/main" val="423042195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98DDA-C059-4BBF-99A7-DFE1C0075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1050" y="529125"/>
            <a:ext cx="9331850" cy="1113501"/>
          </a:xfrm>
        </p:spPr>
        <p:txBody>
          <a:bodyPr/>
          <a:lstStyle/>
          <a:p>
            <a:r>
              <a:rPr lang="en-US" dirty="0"/>
              <a:t>Wire Fraud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DF21B76-4BF1-44C9-8A5D-8510A085BC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1049" y="1950356"/>
            <a:ext cx="9331851" cy="4236799"/>
          </a:xfrm>
        </p:spPr>
        <p:txBody>
          <a:bodyPr>
            <a:normAutofit/>
          </a:bodyPr>
          <a:lstStyle/>
          <a:p>
            <a:r>
              <a:rPr lang="en-US" dirty="0"/>
              <a:t>Combines phishing with wire transfer fraud</a:t>
            </a:r>
          </a:p>
          <a:p>
            <a:r>
              <a:rPr lang="en-US" dirty="0"/>
              <a:t>Urgent email impersonates the real estate professional or others (loan officer, accountant, attorney, contractor, etc.)</a:t>
            </a:r>
          </a:p>
          <a:p>
            <a:r>
              <a:rPr lang="en-US" dirty="0"/>
              <a:t>Asks for quick wire transfer to the scammer’s account to secure the transaction</a:t>
            </a:r>
          </a:p>
          <a:p>
            <a:r>
              <a:rPr lang="en-US" dirty="0"/>
              <a:t>Wired funds withdrawn and account closed before fraud is discovered</a:t>
            </a:r>
          </a:p>
        </p:txBody>
      </p:sp>
    </p:spTree>
    <p:extLst>
      <p:ext uri="{BB962C8B-B14F-4D97-AF65-F5344CB8AC3E}">
        <p14:creationId xmlns:p14="http://schemas.microsoft.com/office/powerpoint/2010/main" val="248613379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3E157-67ED-4503-BC80-B77871F93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Use Your Tech Smarts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25EC62-BAC6-42FA-ACE1-742142DF5E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Don’t click on links or open attachments from unknown senders</a:t>
            </a:r>
          </a:p>
          <a:p>
            <a:r>
              <a:rPr lang="en-US" dirty="0"/>
              <a:t>Be suspicious of anonymous e-cards</a:t>
            </a:r>
          </a:p>
          <a:p>
            <a:r>
              <a:rPr lang="en-US" dirty="0"/>
              <a:t>Verify the requestor’s identity and query independently before sharing confidential information</a:t>
            </a:r>
          </a:p>
          <a:p>
            <a:r>
              <a:rPr lang="en-US" dirty="0"/>
              <a:t>Watch for tipoffs in phishing emails </a:t>
            </a:r>
          </a:p>
          <a:p>
            <a:r>
              <a:rPr lang="en-US" dirty="0"/>
              <a:t>Look for https: in the URL </a:t>
            </a:r>
          </a:p>
          <a:p>
            <a:r>
              <a:rPr lang="en-US" dirty="0"/>
              <a:t>Secure passwords and password manager</a:t>
            </a:r>
          </a:p>
          <a:p>
            <a:r>
              <a:rPr lang="en-US" dirty="0"/>
              <a:t>Avoid unsecured networks</a:t>
            </a:r>
          </a:p>
          <a:p>
            <a:r>
              <a:rPr lang="en-US" dirty="0"/>
              <a:t>Adjust privacy settings</a:t>
            </a:r>
          </a:p>
        </p:txBody>
      </p:sp>
    </p:spTree>
    <p:extLst>
      <p:ext uri="{BB962C8B-B14F-4D97-AF65-F5344CB8AC3E}">
        <p14:creationId xmlns:p14="http://schemas.microsoft.com/office/powerpoint/2010/main" val="2450432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 High-Risk Business?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87 real estate professionals met with fatal injuries in 2019 per U.S. Bureau of Labor Statistics</a:t>
            </a:r>
          </a:p>
          <a:p>
            <a:r>
              <a:rPr lang="en-US" altLang="en-US" dirty="0"/>
              <a:t>One-third </a:t>
            </a:r>
            <a:r>
              <a:rPr lang="en-US" dirty="0"/>
              <a:t>caused by “violence and other injuries”</a:t>
            </a:r>
          </a:p>
          <a:p>
            <a:r>
              <a:rPr lang="en-US" dirty="0"/>
              <a:t>Many incidents are never reported</a:t>
            </a:r>
          </a:p>
          <a:p>
            <a:r>
              <a:rPr lang="en-US" dirty="0"/>
              <a:t>When one real estate professional is harmed, all suffer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8860105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1050" y="529125"/>
            <a:ext cx="9331850" cy="1113501"/>
          </a:xfrm>
        </p:spPr>
        <p:txBody>
          <a:bodyPr>
            <a:normAutofit/>
          </a:bodyPr>
          <a:lstStyle/>
          <a:p>
            <a:r>
              <a:rPr lang="en-US" altLang="en-US" dirty="0"/>
              <a:t>Smart Passwords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1049" y="1950356"/>
            <a:ext cx="9331851" cy="4236799"/>
          </a:xfrm>
        </p:spPr>
        <p:txBody>
          <a:bodyPr>
            <a:normAutofit/>
          </a:bodyPr>
          <a:lstStyle/>
          <a:p>
            <a:r>
              <a:rPr lang="en-US" altLang="en-US" dirty="0"/>
              <a:t>Purpose: slow down and discourage hackers </a:t>
            </a:r>
          </a:p>
          <a:p>
            <a:r>
              <a:rPr lang="en-US" altLang="en-US" dirty="0"/>
              <a:t>Social media profiles can make guessing easy</a:t>
            </a:r>
          </a:p>
          <a:p>
            <a:r>
              <a:rPr lang="en-US" altLang="en-US" dirty="0"/>
              <a:t>Secure passwords:</a:t>
            </a:r>
          </a:p>
          <a:p>
            <a:pPr lvl="1"/>
            <a:r>
              <a:rPr lang="en-US" altLang="en-US" dirty="0"/>
              <a:t>Random combinations</a:t>
            </a:r>
          </a:p>
          <a:p>
            <a:pPr lvl="1"/>
            <a:r>
              <a:rPr lang="en-US" altLang="en-US" dirty="0"/>
              <a:t>Acronyms</a:t>
            </a:r>
          </a:p>
          <a:p>
            <a:pPr lvl="1"/>
            <a:r>
              <a:rPr lang="en-US" altLang="en-US" dirty="0"/>
              <a:t>Picture, Action, Object (PAO)</a:t>
            </a:r>
          </a:p>
          <a:p>
            <a:pPr lvl="1"/>
            <a:r>
              <a:rPr lang="en-US" altLang="en-US" dirty="0"/>
              <a:t>www.howsecureismypassword.net</a:t>
            </a:r>
          </a:p>
          <a:p>
            <a:r>
              <a:rPr lang="en-US" altLang="en-US" dirty="0"/>
              <a:t>Use a password management app</a:t>
            </a:r>
          </a:p>
        </p:txBody>
      </p:sp>
    </p:spTree>
    <p:extLst>
      <p:ext uri="{BB962C8B-B14F-4D97-AF65-F5344CB8AC3E}">
        <p14:creationId xmlns:p14="http://schemas.microsoft.com/office/powerpoint/2010/main" val="355859702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38B61-3AF8-4A61-8721-7C9920EF6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Five Best Practices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A79CF86-4438-4E15-8989-B2A7811E80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dirty="0"/>
              <a:t>Take stock</a:t>
            </a:r>
          </a:p>
          <a:p>
            <a:r>
              <a:rPr lang="en-US" dirty="0"/>
              <a:t>Scale down</a:t>
            </a:r>
          </a:p>
          <a:p>
            <a:r>
              <a:rPr lang="en-US" dirty="0"/>
              <a:t>Lock it</a:t>
            </a:r>
          </a:p>
          <a:p>
            <a:r>
              <a:rPr lang="en-US" dirty="0"/>
              <a:t>Pitch it</a:t>
            </a:r>
          </a:p>
          <a:p>
            <a:r>
              <a:rPr lang="en-US" dirty="0"/>
              <a:t>Plan ahead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59904E-F3D0-44E8-BED7-1780E45E9970}"/>
              </a:ext>
            </a:extLst>
          </p:cNvPr>
          <p:cNvSpPr/>
          <p:nvPr/>
        </p:nvSpPr>
        <p:spPr>
          <a:xfrm>
            <a:off x="5998464" y="2499095"/>
            <a:ext cx="54516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z="2400" dirty="0"/>
              <a:t>Free Data Security Toolkit at </a:t>
            </a:r>
            <a:br>
              <a:rPr lang="en-US" sz="2400" dirty="0"/>
            </a:br>
            <a:r>
              <a:rPr lang="en-US" sz="2400" b="1" u="sng" dirty="0">
                <a:solidFill>
                  <a:srgbClr val="1F3C75"/>
                </a:solidFill>
              </a:rPr>
              <a:t>www.nar.realtor/data-privacy-security/nars-data-security-and-privacy-toolkit</a:t>
            </a:r>
            <a:endParaRPr lang="en-US" sz="2400" u="sng" dirty="0">
              <a:solidFill>
                <a:srgbClr val="1F3C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47437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8A213-2EDE-4A56-B206-EF5063CA2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Safety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5F0A9-1BFC-4470-B7F4-98250D7741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Practice safe </a:t>
            </a:r>
            <a:r>
              <a:rPr lang="en-US" dirty="0"/>
              <a:t>online shopping</a:t>
            </a:r>
          </a:p>
          <a:p>
            <a:r>
              <a:rPr lang="en-US" dirty="0"/>
              <a:t>Shield your computer from viruses</a:t>
            </a:r>
          </a:p>
          <a:p>
            <a:r>
              <a:rPr lang="en-US" dirty="0"/>
              <a:t>Rules of thumb for scaling down client data</a:t>
            </a:r>
          </a:p>
          <a:p>
            <a:r>
              <a:rPr lang="en-US" dirty="0"/>
              <a:t>Download a free data security toolkit</a:t>
            </a:r>
          </a:p>
        </p:txBody>
      </p:sp>
    </p:spTree>
    <p:extLst>
      <p:ext uri="{BB962C8B-B14F-4D97-AF65-F5344CB8AC3E}">
        <p14:creationId xmlns:p14="http://schemas.microsoft.com/office/powerpoint/2010/main" val="245837970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45220" y="2351195"/>
            <a:ext cx="5901559" cy="172821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altLang="en-US" sz="5400" b="0" dirty="0">
                <a:solidFill>
                  <a:schemeClr val="bg2">
                    <a:lumMod val="25000"/>
                  </a:schemeClr>
                </a:solidFill>
              </a:rPr>
              <a:t>Module </a:t>
            </a:r>
            <a:r>
              <a:rPr lang="en-US" altLang="en-US" sz="5400" b="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6</a:t>
            </a:r>
            <a:r>
              <a:rPr lang="en-US" altLang="en-US" sz="5400" b="0" dirty="0">
                <a:solidFill>
                  <a:schemeClr val="bg2">
                    <a:lumMod val="25000"/>
                  </a:schemeClr>
                </a:solidFill>
              </a:rPr>
              <a:t>: </a:t>
            </a:r>
            <a:br>
              <a:rPr lang="en-US" altLang="en-US" sz="5400" dirty="0"/>
            </a:br>
            <a:r>
              <a:rPr lang="en-US" altLang="en-US" sz="5400" dirty="0"/>
              <a:t>Safety for Your Home and Family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73933539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9E20F-BC64-43AD-9D80-4E67E12E9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You Oversharing?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CFD79D-FD73-4B36-95F2-F467F79E1A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Target for identity theft, phishing, and even stalking</a:t>
            </a:r>
          </a:p>
          <a:p>
            <a:pPr lvl="1"/>
            <a:r>
              <a:rPr lang="en-US" dirty="0"/>
              <a:t>Details about relationships, family matters, or personal dramas</a:t>
            </a:r>
          </a:p>
          <a:p>
            <a:pPr lvl="1"/>
            <a:r>
              <a:rPr lang="en-US" dirty="0"/>
              <a:t>Rants and emotional venting</a:t>
            </a:r>
          </a:p>
          <a:p>
            <a:pPr lvl="1"/>
            <a:r>
              <a:rPr lang="en-US" dirty="0"/>
              <a:t>Embarrassing photos of yourself or others</a:t>
            </a:r>
          </a:p>
          <a:p>
            <a:pPr lvl="1"/>
            <a:r>
              <a:rPr lang="en-US" dirty="0"/>
              <a:t>Photos of restaurant meals or spa and salon appointments </a:t>
            </a:r>
          </a:p>
          <a:p>
            <a:pPr lvl="1"/>
            <a:r>
              <a:rPr lang="en-US" dirty="0"/>
              <a:t>Photos of your children and information about their activities</a:t>
            </a:r>
          </a:p>
          <a:p>
            <a:pPr lvl="1"/>
            <a:r>
              <a:rPr lang="en-US" dirty="0"/>
              <a:t>Vacation photos while away from home </a:t>
            </a:r>
          </a:p>
          <a:p>
            <a:pPr lvl="0"/>
            <a:r>
              <a:rPr lang="en-US" dirty="0"/>
              <a:t>The Internet is forever</a:t>
            </a:r>
          </a:p>
        </p:txBody>
      </p:sp>
    </p:spTree>
    <p:extLst>
      <p:ext uri="{BB962C8B-B14F-4D97-AF65-F5344CB8AC3E}">
        <p14:creationId xmlns:p14="http://schemas.microsoft.com/office/powerpoint/2010/main" val="82949824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Social Media Safety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en-US" dirty="0"/>
              <a:t>Keep business and personal separate</a:t>
            </a:r>
          </a:p>
          <a:p>
            <a:r>
              <a:rPr lang="en-US" altLang="en-US" dirty="0"/>
              <a:t>Watch what you say</a:t>
            </a:r>
          </a:p>
          <a:p>
            <a:r>
              <a:rPr lang="en-US" altLang="en-US" dirty="0"/>
              <a:t>Use privacy controls</a:t>
            </a:r>
          </a:p>
          <a:p>
            <a:r>
              <a:rPr lang="en-US" altLang="en-US" dirty="0"/>
              <a:t>Control friend requests</a:t>
            </a:r>
          </a:p>
          <a:p>
            <a:r>
              <a:rPr lang="en-US" altLang="en-US" dirty="0"/>
              <a:t>Don’t reveal too much information in profiles</a:t>
            </a:r>
          </a:p>
          <a:p>
            <a:r>
              <a:rPr lang="en-US" altLang="en-US" dirty="0"/>
              <a:t>Tweets are forever</a:t>
            </a:r>
            <a:endParaRPr lang="en-US" dirty="0"/>
          </a:p>
        </p:txBody>
      </p:sp>
      <p:pic>
        <p:nvPicPr>
          <p:cNvPr id="5" name="Picture Placeholder 6"/>
          <p:cNvPicPr>
            <a:picLocks noGrp="1" noChangeAspect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" b="143"/>
          <a:stretch>
            <a:fillRect/>
          </a:stretch>
        </p:blipFill>
        <p:spPr>
          <a:xfrm>
            <a:off x="9744075" y="2244725"/>
            <a:ext cx="2447925" cy="34671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31347657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41050" y="529125"/>
            <a:ext cx="9331850" cy="1113501"/>
          </a:xfrm>
        </p:spPr>
        <p:txBody>
          <a:bodyPr>
            <a:normAutofit/>
          </a:bodyPr>
          <a:lstStyle/>
          <a:p>
            <a:r>
              <a:rPr lang="en-US" altLang="en-US" dirty="0"/>
              <a:t>Identity Theft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441049" y="1950356"/>
            <a:ext cx="9331851" cy="4236799"/>
          </a:xfrm>
        </p:spPr>
        <p:txBody>
          <a:bodyPr>
            <a:normAutofit/>
          </a:bodyPr>
          <a:lstStyle/>
          <a:p>
            <a:r>
              <a:rPr lang="en-US" dirty="0"/>
              <a:t>First line of defense: </a:t>
            </a:r>
            <a:br>
              <a:rPr lang="en-US" dirty="0"/>
            </a:br>
            <a:r>
              <a:rPr lang="en-US" dirty="0"/>
              <a:t>Vigilance and caution</a:t>
            </a:r>
          </a:p>
          <a:p>
            <a:r>
              <a:rPr lang="en-US" dirty="0"/>
              <a:t>Use secure https: connections</a:t>
            </a:r>
          </a:p>
          <a:p>
            <a:r>
              <a:rPr lang="en-US" dirty="0"/>
              <a:t>Look for the padlock icon in URL field</a:t>
            </a:r>
          </a:p>
          <a:p>
            <a:r>
              <a:rPr lang="en-US" dirty="0"/>
              <a:t>Check bills and statements</a:t>
            </a:r>
          </a:p>
        </p:txBody>
      </p:sp>
      <p:pic>
        <p:nvPicPr>
          <p:cNvPr id="5" name="Picture 2" descr="C:\Users\kshort\Downloads\iStock_000038986974Medium.jpg"/>
          <p:cNvPicPr>
            <a:picLocks noGrp="1" noChangeAspect="1" noChangeArrowheads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" r="566"/>
          <a:stretch>
            <a:fillRect/>
          </a:stretch>
        </p:blipFill>
        <p:spPr bwMode="auto">
          <a:xfrm>
            <a:off x="9553575" y="2308225"/>
            <a:ext cx="2638425" cy="352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104882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Cleaning Up Identity Theft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Place a fraud alert at one of the three credit bureaus:</a:t>
            </a:r>
          </a:p>
          <a:p>
            <a:pPr lvl="1"/>
            <a:r>
              <a:rPr lang="en-US" altLang="en-US" dirty="0"/>
              <a:t>Equifax</a:t>
            </a:r>
          </a:p>
          <a:p>
            <a:pPr lvl="1"/>
            <a:r>
              <a:rPr lang="en-US" altLang="en-US" dirty="0"/>
              <a:t>Experian</a:t>
            </a:r>
          </a:p>
          <a:p>
            <a:pPr lvl="1"/>
            <a:r>
              <a:rPr lang="en-US" altLang="en-US" dirty="0"/>
              <a:t>TransUnion</a:t>
            </a:r>
          </a:p>
          <a:p>
            <a:r>
              <a:rPr lang="en-US" altLang="en-US" dirty="0"/>
              <a:t>Order credit reports from all three bureaus</a:t>
            </a:r>
          </a:p>
          <a:p>
            <a:r>
              <a:rPr lang="en-US" altLang="en-US" dirty="0"/>
              <a:t>Create an Identity Theft Report</a:t>
            </a:r>
          </a:p>
        </p:txBody>
      </p:sp>
    </p:spTree>
    <p:extLst>
      <p:ext uri="{BB962C8B-B14F-4D97-AF65-F5344CB8AC3E}">
        <p14:creationId xmlns:p14="http://schemas.microsoft.com/office/powerpoint/2010/main" val="245992933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Trash or Treasure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Shred any documents with personal information:</a:t>
            </a:r>
          </a:p>
          <a:p>
            <a:pPr lvl="1"/>
            <a:r>
              <a:rPr lang="en-US" altLang="en-US" dirty="0"/>
              <a:t>Unwanted credit card applications</a:t>
            </a:r>
          </a:p>
          <a:p>
            <a:pPr lvl="1"/>
            <a:r>
              <a:rPr lang="en-US" altLang="en-US" dirty="0"/>
              <a:t>“Convenience checks" </a:t>
            </a:r>
          </a:p>
          <a:p>
            <a:pPr lvl="1"/>
            <a:r>
              <a:rPr lang="en-US" altLang="en-US" dirty="0"/>
              <a:t>Credit card receipts and statements</a:t>
            </a:r>
          </a:p>
          <a:p>
            <a:pPr lvl="1"/>
            <a:r>
              <a:rPr lang="en-US" altLang="en-US" dirty="0"/>
              <a:t>Outdated financial records</a:t>
            </a:r>
          </a:p>
          <a:p>
            <a:r>
              <a:rPr lang="en-US" altLang="en-US" dirty="0"/>
              <a:t>Remove address labels from shipping boxes before discarding</a:t>
            </a:r>
          </a:p>
        </p:txBody>
      </p:sp>
    </p:spTree>
    <p:extLst>
      <p:ext uri="{BB962C8B-B14F-4D97-AF65-F5344CB8AC3E}">
        <p14:creationId xmlns:p14="http://schemas.microsoft.com/office/powerpoint/2010/main" val="85403631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60261-7D33-4D22-B74B-A2BFB914E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Child Identity Theft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45FE-DFAD-4E29-8784-97F0AE8B6E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Fast-growing area of identity crime</a:t>
            </a:r>
          </a:p>
          <a:p>
            <a:r>
              <a:rPr lang="en-US" dirty="0"/>
              <a:t>May not be discovered for many years</a:t>
            </a:r>
          </a:p>
          <a:p>
            <a:r>
              <a:rPr lang="en-US" dirty="0"/>
              <a:t>Tip-offs:</a:t>
            </a:r>
          </a:p>
          <a:p>
            <a:pPr lvl="1"/>
            <a:r>
              <a:rPr lang="en-US" dirty="0"/>
              <a:t>Unpaid balances from collection agencies</a:t>
            </a:r>
          </a:p>
          <a:p>
            <a:pPr lvl="1"/>
            <a:r>
              <a:rPr lang="en-US" dirty="0"/>
              <a:t>Credit card and loan offers addressed to child</a:t>
            </a:r>
          </a:p>
          <a:p>
            <a:pPr lvl="1"/>
            <a:r>
              <a:rPr lang="en-US" dirty="0"/>
              <a:t>Warning pop-up when e-filing your taxes and listing child as a dependent </a:t>
            </a:r>
          </a:p>
          <a:p>
            <a:pPr lvl="1"/>
            <a:r>
              <a:rPr lang="en-US" dirty="0"/>
              <a:t>IRS notification stating that your child owes taxes</a:t>
            </a:r>
          </a:p>
          <a:p>
            <a:r>
              <a:rPr lang="en-US" dirty="0"/>
              <a:t>Create a credit report for the child and place a freeze on it</a:t>
            </a:r>
          </a:p>
          <a:p>
            <a:r>
              <a:rPr lang="en-US" dirty="0"/>
              <a:t>Interactive toys and baby monitors can be accessed by hackers</a:t>
            </a:r>
          </a:p>
        </p:txBody>
      </p:sp>
    </p:spTree>
    <p:extLst>
      <p:ext uri="{BB962C8B-B14F-4D97-AF65-F5344CB8AC3E}">
        <p14:creationId xmlns:p14="http://schemas.microsoft.com/office/powerpoint/2010/main" val="4153116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Image of success </a:t>
            </a:r>
          </a:p>
          <a:p>
            <a:r>
              <a:rPr lang="en-US" altLang="en-US" dirty="0"/>
              <a:t>Meeting unknown prospects at properties</a:t>
            </a:r>
          </a:p>
          <a:p>
            <a:r>
              <a:rPr lang="en-US" altLang="en-US" dirty="0"/>
              <a:t>Working at unfamiliar properties at odd hours</a:t>
            </a:r>
          </a:p>
          <a:p>
            <a:r>
              <a:rPr lang="en-US" altLang="en-US" dirty="0"/>
              <a:t>Sitting open houses alone </a:t>
            </a:r>
          </a:p>
          <a:p>
            <a:r>
              <a:rPr lang="en-US" altLang="en-US" dirty="0"/>
              <a:t>Entering vacant properties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4"/>
          </p:nvPr>
        </p:nvSpPr>
        <p:spPr>
          <a:xfrm>
            <a:off x="7222841" y="1828802"/>
            <a:ext cx="4550059" cy="4348162"/>
          </a:xfrm>
        </p:spPr>
        <p:txBody>
          <a:bodyPr>
            <a:noAutofit/>
          </a:bodyPr>
          <a:lstStyle/>
          <a:p>
            <a:r>
              <a:rPr lang="en-US" altLang="en-US" dirty="0"/>
              <a:t>Driving with strangers while multitasking</a:t>
            </a:r>
          </a:p>
          <a:p>
            <a:r>
              <a:rPr lang="en-US" altLang="en-US" dirty="0"/>
              <a:t>Public visibility</a:t>
            </a:r>
          </a:p>
          <a:p>
            <a:r>
              <a:rPr lang="en-US" altLang="en-US" dirty="0"/>
              <a:t>Many ways for prospects to make contact</a:t>
            </a:r>
          </a:p>
          <a:p>
            <a:r>
              <a:rPr lang="en-US" altLang="en-US" dirty="0"/>
              <a:t>Handling client’s personal information</a:t>
            </a:r>
          </a:p>
          <a:p>
            <a:r>
              <a:rPr lang="en-US" altLang="en-US" dirty="0"/>
              <a:t>Who would harm me?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Why Is Real Estate Risky?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96446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971B1-66F7-4EB1-A576-D947CD122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at Home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EA2EC-7414-44F4-9F1C-A5904F6FF7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Install security cameras, motion sensor outdoor lights, smart doorbell, and smart locks</a:t>
            </a:r>
          </a:p>
          <a:p>
            <a:r>
              <a:rPr lang="en-US" dirty="0"/>
              <a:t>Get to know your neighbors</a:t>
            </a:r>
          </a:p>
          <a:p>
            <a:r>
              <a:rPr lang="en-US" dirty="0"/>
              <a:t>Check in with family and friends</a:t>
            </a:r>
          </a:p>
          <a:p>
            <a:r>
              <a:rPr lang="en-US" dirty="0"/>
              <a:t>Keep the garage closed and secured</a:t>
            </a:r>
          </a:p>
          <a:p>
            <a:r>
              <a:rPr lang="en-US" dirty="0"/>
              <a:t>Keep trees and bushes trimmed</a:t>
            </a:r>
          </a:p>
        </p:txBody>
      </p:sp>
    </p:spTree>
    <p:extLst>
      <p:ext uri="{BB962C8B-B14F-4D97-AF65-F5344CB8AC3E}">
        <p14:creationId xmlns:p14="http://schemas.microsoft.com/office/powerpoint/2010/main" val="416662496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FDB18-703F-40D4-A085-F83780C09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1050" y="529125"/>
            <a:ext cx="9331850" cy="1113501"/>
          </a:xfrm>
        </p:spPr>
        <p:txBody>
          <a:bodyPr/>
          <a:lstStyle/>
          <a:p>
            <a:r>
              <a:rPr lang="en-US" dirty="0"/>
              <a:t>More Safety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525CE-1B10-409D-AA29-E53ACC791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1049" y="1950356"/>
            <a:ext cx="9331851" cy="4236799"/>
          </a:xfrm>
        </p:spPr>
        <p:txBody>
          <a:bodyPr/>
          <a:lstStyle/>
          <a:p>
            <a:r>
              <a:rPr lang="en-US" dirty="0"/>
              <a:t>Keep your profile photo professional</a:t>
            </a:r>
          </a:p>
          <a:p>
            <a:r>
              <a:rPr lang="en-US" dirty="0"/>
              <a:t>Keep personal profiles private</a:t>
            </a:r>
          </a:p>
          <a:p>
            <a:r>
              <a:rPr lang="en-US" dirty="0"/>
              <a:t>Check security of doors and locks (and change locks if necessary)</a:t>
            </a:r>
          </a:p>
          <a:p>
            <a:r>
              <a:rPr lang="en-US" dirty="0"/>
              <a:t>Keep track of keys</a:t>
            </a:r>
          </a:p>
          <a:p>
            <a:r>
              <a:rPr lang="en-US" dirty="0"/>
              <a:t>Monitor your financial accounts</a:t>
            </a:r>
          </a:p>
        </p:txBody>
      </p:sp>
    </p:spTree>
    <p:extLst>
      <p:ext uri="{BB962C8B-B14F-4D97-AF65-F5344CB8AC3E}">
        <p14:creationId xmlns:p14="http://schemas.microsoft.com/office/powerpoint/2010/main" val="28492838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en-US" sz="4400" dirty="0"/>
              <a:t>Thank you for participating in this course!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8107682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E964E94198CE459CA3B005DA1C39A0" ma:contentTypeVersion="13" ma:contentTypeDescription="Create a new document." ma:contentTypeScope="" ma:versionID="077a07d236e0298cde90d5c902f15e04">
  <xsd:schema xmlns:xsd="http://www.w3.org/2001/XMLSchema" xmlns:xs="http://www.w3.org/2001/XMLSchema" xmlns:p="http://schemas.microsoft.com/office/2006/metadata/properties" xmlns:ns3="c01b2296-26d6-433c-a81e-4e95230aecfa" xmlns:ns4="7cdbff3a-cd3f-4207-8518-886fd6981823" targetNamespace="http://schemas.microsoft.com/office/2006/metadata/properties" ma:root="true" ma:fieldsID="6c1b15a2b587a60c67d1971f3193970f" ns3:_="" ns4:_="">
    <xsd:import namespace="c01b2296-26d6-433c-a81e-4e95230aecfa"/>
    <xsd:import namespace="7cdbff3a-cd3f-4207-8518-886fd698182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1b2296-26d6-433c-a81e-4e95230aec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dbff3a-cd3f-4207-8518-886fd6981823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75D7993-DE93-4A85-B102-88F9464742B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99899EF-91FF-4C4C-88F1-B0D5FC576F04}">
  <ds:schemaRefs>
    <ds:schemaRef ds:uri="http://www.w3.org/XML/1998/namespace"/>
    <ds:schemaRef ds:uri="http://purl.org/dc/terms/"/>
    <ds:schemaRef ds:uri="7cdbff3a-cd3f-4207-8518-886fd6981823"/>
    <ds:schemaRef ds:uri="http://purl.org/dc/dcmitype/"/>
    <ds:schemaRef ds:uri="c01b2296-26d6-433c-a81e-4e95230aecf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15993673-35B1-4ABF-B857-A557A7213D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01b2296-26d6-433c-a81e-4e95230aecfa"/>
    <ds:schemaRef ds:uri="7cdbff3a-cd3f-4207-8518-886fd698182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4345</TotalTime>
  <Words>3592</Words>
  <Application>Microsoft Office PowerPoint</Application>
  <PresentationFormat>Widescreen</PresentationFormat>
  <Paragraphs>647</Paragraphs>
  <Slides>92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92</vt:i4>
      </vt:variant>
    </vt:vector>
  </HeadingPairs>
  <TitlesOfParts>
    <vt:vector size="101" baseType="lpstr">
      <vt:lpstr>.Lucida Grande UI Regular</vt:lpstr>
      <vt:lpstr>Arial</vt:lpstr>
      <vt:lpstr>Calibri</vt:lpstr>
      <vt:lpstr>Corbel</vt:lpstr>
      <vt:lpstr>Times New Roman</vt:lpstr>
      <vt:lpstr>Wingdings</vt:lpstr>
      <vt:lpstr>Wingdings 3</vt:lpstr>
      <vt:lpstr>Custom Design</vt:lpstr>
      <vt:lpstr>1_Custom Design</vt:lpstr>
      <vt:lpstr>Putting REALTOR® Safety First:  Safety Strategies for the  Modern REALTOR®</vt:lpstr>
      <vt:lpstr>Learning Goals</vt:lpstr>
      <vt:lpstr>NAR’s Safety Program</vt:lpstr>
      <vt:lpstr>PowerPoint Presentation</vt:lpstr>
      <vt:lpstr>Module 1:  Your Personal Safety</vt:lpstr>
      <vt:lpstr>Safety Spheres</vt:lpstr>
      <vt:lpstr>Five Key Actions</vt:lpstr>
      <vt:lpstr>A High-Risk Business?</vt:lpstr>
      <vt:lpstr>Why Is Real Estate Risky?</vt:lpstr>
      <vt:lpstr>What Do Others Say?</vt:lpstr>
      <vt:lpstr>What Do Others Say?</vt:lpstr>
      <vt:lpstr>What Do Others Say?</vt:lpstr>
      <vt:lpstr>What Do Others Say?</vt:lpstr>
      <vt:lpstr>What Do Others Say?</vt:lpstr>
      <vt:lpstr>The Crime Equation</vt:lpstr>
      <vt:lpstr>Understanding the Criminal Mind and Motivation</vt:lpstr>
      <vt:lpstr>Sharpen Your Safety Sense</vt:lpstr>
      <vt:lpstr>10-Second Safety Scan</vt:lpstr>
      <vt:lpstr>How We Respond to Threats</vt:lpstr>
      <vt:lpstr>The Strongest Defense</vt:lpstr>
      <vt:lpstr>Fight or Flight?</vt:lpstr>
      <vt:lpstr>Escape the Situation</vt:lpstr>
      <vt:lpstr>Can You Escape?</vt:lpstr>
      <vt:lpstr>Should You Try to Defend Yourself?</vt:lpstr>
      <vt:lpstr>Can You Diffuse the Situation?</vt:lpstr>
      <vt:lpstr>Should You Take a Self-Defense Class?</vt:lpstr>
      <vt:lpstr>Choosing a Self-Defense Class</vt:lpstr>
      <vt:lpstr>Should Your Arm Yourself?</vt:lpstr>
      <vt:lpstr>Learn to Use Weapons for Self-Defense </vt:lpstr>
      <vt:lpstr>Your Smartphone—Your Personal Safety Tool</vt:lpstr>
      <vt:lpstr>Do You Know the Caller?</vt:lpstr>
      <vt:lpstr>Calls to 911––You Should Know</vt:lpstr>
      <vt:lpstr>8 Criteria for Choosing Safety Products</vt:lpstr>
      <vt:lpstr>Auto Safety</vt:lpstr>
      <vt:lpstr>Parking Lot Safety</vt:lpstr>
      <vt:lpstr>More Safety Tips</vt:lpstr>
      <vt:lpstr>Module 2:  Your Office Safety Team</vt:lpstr>
      <vt:lpstr>Safety: An Essential Business System</vt:lpstr>
      <vt:lpstr>Safety Systems = Professionalism</vt:lpstr>
      <vt:lpstr>Assessing Our Safety Best Practices</vt:lpstr>
      <vt:lpstr>Planning Our Safety Strategies</vt:lpstr>
      <vt:lpstr>Every Day Is Safety Awareness Day </vt:lpstr>
      <vt:lpstr>Safety as Teamwork</vt:lpstr>
      <vt:lpstr>Office Policy on Weapons</vt:lpstr>
      <vt:lpstr>REALTOR® Safety Network</vt:lpstr>
      <vt:lpstr>Active Shooter Situation</vt:lpstr>
      <vt:lpstr>More Safety Tips</vt:lpstr>
      <vt:lpstr>Module 3:  Safety With Buyers</vt:lpstr>
      <vt:lpstr>First Meetings</vt:lpstr>
      <vt:lpstr>Equal Professional Services</vt:lpstr>
      <vt:lpstr>Background Checks? Yes or No?</vt:lpstr>
      <vt:lpstr>Who Knows Your Location?</vt:lpstr>
      <vt:lpstr>Distress Codes</vt:lpstr>
      <vt:lpstr>Arriving at the Property––Prepare the Home</vt:lpstr>
      <vt:lpstr>Set the Tome</vt:lpstr>
      <vt:lpstr>Risky Locations</vt:lpstr>
      <vt:lpstr>Showing Vacant Properties</vt:lpstr>
      <vt:lpstr>Commercial  Properties</vt:lpstr>
      <vt:lpstr>Showing a Property After Dark</vt:lpstr>
      <vt:lpstr>Red Flags</vt:lpstr>
      <vt:lpstr>Body Language</vt:lpstr>
      <vt:lpstr>Verbal Signals</vt:lpstr>
      <vt:lpstr>More Safety Tips</vt:lpstr>
      <vt:lpstr>Module 4:  Safety with Sellers</vt:lpstr>
      <vt:lpstr>Listing Appointment Safety</vt:lpstr>
      <vt:lpstr>Showing Safety for Sellers</vt:lpstr>
      <vt:lpstr>Staging for Safety</vt:lpstr>
      <vt:lpstr>Open House and Model Home Safety </vt:lpstr>
      <vt:lpstr>Before the Open House</vt:lpstr>
      <vt:lpstr>Visitor Sign-in</vt:lpstr>
      <vt:lpstr>Closing Up</vt:lpstr>
      <vt:lpstr>Photograph and Virtual Tours</vt:lpstr>
      <vt:lpstr>More Safety Tips</vt:lpstr>
      <vt:lpstr>Module 5:  Internet Safety</vt:lpstr>
      <vt:lpstr>Email Security</vt:lpstr>
      <vt:lpstr>Just One Click!</vt:lpstr>
      <vt:lpstr>Phishing</vt:lpstr>
      <vt:lpstr>Wire Fraud</vt:lpstr>
      <vt:lpstr>Use Your Tech Smarts</vt:lpstr>
      <vt:lpstr>Smart Passwords</vt:lpstr>
      <vt:lpstr>Five Best Practices</vt:lpstr>
      <vt:lpstr>More Safety Tips</vt:lpstr>
      <vt:lpstr>Module 6:  Safety for Your Home and Family</vt:lpstr>
      <vt:lpstr>Are You Oversharing?</vt:lpstr>
      <vt:lpstr>Social Media Safety</vt:lpstr>
      <vt:lpstr>Identity Theft</vt:lpstr>
      <vt:lpstr>Cleaning Up Identity Theft</vt:lpstr>
      <vt:lpstr>Trash or Treasure</vt:lpstr>
      <vt:lpstr>Child Identity Theft</vt:lpstr>
      <vt:lpstr>Safety at Home </vt:lpstr>
      <vt:lpstr>More Safety Tips</vt:lpstr>
      <vt:lpstr>Thank you for participating in this course!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CRD</dc:creator>
  <cp:lastModifiedBy>Bira de Aquino</cp:lastModifiedBy>
  <cp:revision>235</cp:revision>
  <dcterms:created xsi:type="dcterms:W3CDTF">2017-04-25T00:12:58Z</dcterms:created>
  <dcterms:modified xsi:type="dcterms:W3CDTF">2021-09-07T17:58:22Z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0x010100CDE964E94198CE459CA3B005DA1C39A0</vt:lpwstr>
  </property>
</Properties>
</file>