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3" r:id="rId4"/>
    <p:sldMasterId id="2147483673" r:id="rId5"/>
  </p:sldMasterIdLst>
  <p:notesMasterIdLst>
    <p:notesMasterId r:id="rId41"/>
  </p:notesMasterIdLst>
  <p:sldIdLst>
    <p:sldId id="324" r:id="rId6"/>
    <p:sldId id="675" r:id="rId7"/>
    <p:sldId id="605" r:id="rId8"/>
    <p:sldId id="259" r:id="rId9"/>
    <p:sldId id="606" r:id="rId10"/>
    <p:sldId id="607" r:id="rId11"/>
    <p:sldId id="260" r:id="rId12"/>
    <p:sldId id="261" r:id="rId13"/>
    <p:sldId id="262" r:id="rId14"/>
    <p:sldId id="263" r:id="rId15"/>
    <p:sldId id="677" r:id="rId16"/>
    <p:sldId id="676" r:id="rId17"/>
    <p:sldId id="678" r:id="rId18"/>
    <p:sldId id="608" r:id="rId19"/>
    <p:sldId id="609" r:id="rId20"/>
    <p:sldId id="283" r:id="rId21"/>
    <p:sldId id="611" r:id="rId22"/>
    <p:sldId id="289" r:id="rId23"/>
    <p:sldId id="285" r:id="rId24"/>
    <p:sldId id="284" r:id="rId25"/>
    <p:sldId id="286" r:id="rId26"/>
    <p:sldId id="615" r:id="rId27"/>
    <p:sldId id="288" r:id="rId28"/>
    <p:sldId id="287" r:id="rId29"/>
    <p:sldId id="290" r:id="rId30"/>
    <p:sldId id="291" r:id="rId31"/>
    <p:sldId id="292" r:id="rId32"/>
    <p:sldId id="293" r:id="rId33"/>
    <p:sldId id="270" r:id="rId34"/>
    <p:sldId id="623" r:id="rId35"/>
    <p:sldId id="296" r:id="rId36"/>
    <p:sldId id="682" r:id="rId37"/>
    <p:sldId id="681" r:id="rId38"/>
    <p:sldId id="280" r:id="rId39"/>
    <p:sldId id="31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Missitzis" initials="LM" lastIdx="1" clrIdx="0">
    <p:extLst>
      <p:ext uri="{19B8F6BF-5375-455C-9EA6-DF929625EA0E}">
        <p15:presenceInfo xmlns:p15="http://schemas.microsoft.com/office/powerpoint/2012/main" userId="Laura Missitzis" providerId="None"/>
      </p:ext>
    </p:extLst>
  </p:cmAuthor>
  <p:cmAuthor id="2" name="Jane Lee" initials="JL" lastIdx="1" clrIdx="1">
    <p:extLst>
      <p:ext uri="{19B8F6BF-5375-455C-9EA6-DF929625EA0E}">
        <p15:presenceInfo xmlns:p15="http://schemas.microsoft.com/office/powerpoint/2012/main" userId="c1e53a94e075c57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C85E"/>
    <a:srgbClr val="B32532"/>
    <a:srgbClr val="0060A0"/>
    <a:srgbClr val="EBA636"/>
    <a:srgbClr val="1F3C75"/>
    <a:srgbClr val="009200"/>
    <a:srgbClr val="ED7D31"/>
    <a:srgbClr val="4DC0E3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16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960" y="114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-358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ommentAuthors" Target="comment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055264065146219"/>
          <c:y val="6.9940476190476178E-2"/>
          <c:w val="0.78363694471077017"/>
          <c:h val="0.912202380952380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9200"/>
            </a:solidFill>
          </c:spPr>
          <c:explosion val="1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13-4614-8A9E-EC9A7A7694EB}"/>
              </c:ext>
            </c:extLst>
          </c:dPt>
          <c:dPt>
            <c:idx val="1"/>
            <c:bubble3D val="0"/>
            <c:spPr>
              <a:solidFill>
                <a:srgbClr val="0092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13-4614-8A9E-EC9A7A7694E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E5FE311-D5E2-4344-A21A-8E8E7020333D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9349D5BC-F9A3-484C-AD4F-FD41B013B88A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213-4614-8A9E-EC9A7A7694EB}"/>
                </c:ext>
              </c:extLst>
            </c:dLbl>
            <c:dLbl>
              <c:idx val="1"/>
              <c:layout>
                <c:manualLayout>
                  <c:x val="0.26237861206946445"/>
                  <c:y val="-0.24880073584551932"/>
                </c:manualLayout>
              </c:layout>
              <c:tx>
                <c:rich>
                  <a:bodyPr/>
                  <a:lstStyle/>
                  <a:p>
                    <a:fld id="{66E51C41-0EBB-4BCE-BF49-29795166A48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7C99A998-081E-4DDD-94A4-74D97A6A9E79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213-4614-8A9E-EC9A7A7694E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0.23</c:v>
                </c:pt>
                <c:pt idx="1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13-4614-8A9E-EC9A7A769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912440847083218"/>
          <c:y val="3.3222129285121416E-2"/>
          <c:w val="0.65940381439718776"/>
          <c:h val="0.900066978807136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0B248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Suburban</c:v>
                </c:pt>
                <c:pt idx="1">
                  <c:v>Metro/Urban</c:v>
                </c:pt>
                <c:pt idx="2">
                  <c:v>Rural</c:v>
                </c:pt>
                <c:pt idx="3">
                  <c:v>Small Town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0.23</c:v>
                </c:pt>
                <c:pt idx="1">
                  <c:v>0.21</c:v>
                </c:pt>
                <c:pt idx="2">
                  <c:v>0.23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B9-4C84-A14B-B14B463450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40"/>
        <c:axId val="495528688"/>
        <c:axId val="495530656"/>
      </c:barChart>
      <c:catAx>
        <c:axId val="495528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530656"/>
        <c:crosses val="autoZero"/>
        <c:auto val="1"/>
        <c:lblAlgn val="ctr"/>
        <c:lblOffset val="100"/>
        <c:noMultiLvlLbl val="0"/>
      </c:catAx>
      <c:valAx>
        <c:axId val="4955306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9552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9200"/>
            </a:solidFill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1F-4D5D-8F9C-CDBDC8FA4E80}"/>
              </c:ext>
            </c:extLst>
          </c:dPt>
          <c:dPt>
            <c:idx val="1"/>
            <c:bubble3D val="0"/>
            <c:spPr>
              <a:solidFill>
                <a:srgbClr val="0092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1F-4D5D-8F9C-CDBDC8FA4E8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F6782C0-26E5-4BB5-BD72-D6794BA0D372}" type="CATEGORYNAME">
                      <a:rPr lang="en-US" b="1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="1" baseline="0" dirty="0">
                        <a:solidFill>
                          <a:schemeClr val="bg1"/>
                        </a:solidFill>
                      </a:rPr>
                      <a:t> </a:t>
                    </a:r>
                  </a:p>
                  <a:p>
                    <a:fld id="{AE57A538-AB3F-447F-ACF3-DC73DA9CAD04}" type="VALUE">
                      <a:rPr lang="en-US" b="1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71F-4D5D-8F9C-CDBDC8FA4E8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2E07D39-CA97-4F55-A911-17AFE7408D69}" type="CATEGORYNAME">
                      <a:rPr lang="en-US" b="1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endParaRPr lang="en-US" b="1" baseline="0" dirty="0">
                      <a:solidFill>
                        <a:schemeClr val="bg1"/>
                      </a:solidFill>
                    </a:endParaRPr>
                  </a:p>
                  <a:p>
                    <a:fld id="{A5BCFBE0-7D0F-4900-830F-F1F8413ADF4B}" type="VALUE">
                      <a:rPr lang="en-US" b="1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71F-4D5D-8F9C-CDBDC8FA4E8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0.39</c:v>
                </c:pt>
                <c:pt idx="1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F-4D5D-8F9C-CDBDC8FA4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B248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A0-4579-8073-64301E640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27"/>
        <c:axId val="631457976"/>
        <c:axId val="631448792"/>
      </c:barChart>
      <c:catAx>
        <c:axId val="631457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1448792"/>
        <c:crosses val="autoZero"/>
        <c:auto val="1"/>
        <c:lblAlgn val="ctr"/>
        <c:lblOffset val="100"/>
        <c:noMultiLvlLbl val="0"/>
      </c:catAx>
      <c:valAx>
        <c:axId val="631448792"/>
        <c:scaling>
          <c:orientation val="minMax"/>
        </c:scaling>
        <c:delete val="1"/>
        <c:axPos val="l"/>
        <c:majorGridlines>
          <c:spPr>
            <a:ln w="1270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31457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5071669190957547E-3"/>
          <c:w val="1"/>
          <c:h val="0.9574903530759442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B248F"/>
            </a:solidFill>
            <a:ln w="50800">
              <a:solidFill>
                <a:schemeClr val="bg1"/>
              </a:solidFill>
            </a:ln>
          </c:spPr>
          <c:explosion val="10"/>
          <c:dPt>
            <c:idx val="0"/>
            <c:bubble3D val="0"/>
            <c:spPr>
              <a:solidFill>
                <a:srgbClr val="0B248F"/>
              </a:solidFill>
              <a:ln w="50800">
                <a:solidFill>
                  <a:schemeClr val="bg1"/>
                </a:solidFill>
              </a:ln>
              <a:effectLst/>
              <a:sp3d contourW="508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F3E-4776-A7CE-11C436BA464A}"/>
              </c:ext>
            </c:extLst>
          </c:dPt>
          <c:dPt>
            <c:idx val="1"/>
            <c:bubble3D val="0"/>
            <c:spPr>
              <a:solidFill>
                <a:srgbClr val="0B248F"/>
              </a:solidFill>
              <a:ln w="50800">
                <a:solidFill>
                  <a:schemeClr val="bg1"/>
                </a:solidFill>
              </a:ln>
              <a:effectLst/>
              <a:sp3d contourW="508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F3E-4776-A7CE-11C436BA464A}"/>
              </c:ext>
            </c:extLst>
          </c:dPt>
          <c:dPt>
            <c:idx val="2"/>
            <c:bubble3D val="0"/>
            <c:spPr>
              <a:solidFill>
                <a:srgbClr val="0B248F"/>
              </a:solidFill>
              <a:ln w="50800">
                <a:solidFill>
                  <a:schemeClr val="bg1"/>
                </a:solidFill>
              </a:ln>
              <a:effectLst/>
              <a:sp3d contourW="50800"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F3E-4776-A7CE-11C436BA464A}"/>
              </c:ext>
            </c:extLst>
          </c:dPt>
          <c:dLbls>
            <c:dLbl>
              <c:idx val="0"/>
              <c:layout>
                <c:manualLayout>
                  <c:x val="-0.20126859142607167"/>
                  <c:y val="-0.17920870127454544"/>
                </c:manualLayout>
              </c:layout>
              <c:tx>
                <c:rich>
                  <a:bodyPr/>
                  <a:lstStyle/>
                  <a:p>
                    <a:fld id="{CC9BF046-DE1F-4E03-BD6D-6189E90ED6D4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2E99A10F-61A7-490F-A15A-2A4CA6D625F4}" type="VALUE">
                      <a:rPr lang="en-US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F3E-4776-A7CE-11C436BA464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654D81E-0A7B-4A40-B327-FE74296C3C19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C93CBCCA-DCDB-44F4-A501-D036D4F8D8BF}" type="VALUE">
                      <a:rPr lang="en-US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F3E-4776-A7CE-11C436BA464A}"/>
                </c:ext>
              </c:extLst>
            </c:dLbl>
            <c:dLbl>
              <c:idx val="2"/>
              <c:layout>
                <c:manualLayout>
                  <c:x val="0.17648404185697258"/>
                  <c:y val="5.1827379845235881E-2"/>
                </c:manualLayout>
              </c:layout>
              <c:tx>
                <c:rich>
                  <a:bodyPr/>
                  <a:lstStyle/>
                  <a:p>
                    <a:fld id="{5DF0BF60-9C0A-4039-860E-25A55BAC5F1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</a:p>
                  <a:p>
                    <a:fld id="{9EC4E174-E375-4F0F-BEAE-8F1D22F6FB2E}" type="VALUE">
                      <a:rPr lang="en-US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59580052493438"/>
                      <c:h val="0.269629091639135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F3E-4776-A7CE-11C436BA464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0.55000000000000004</c:v>
                </c:pt>
                <c:pt idx="1">
                  <c:v>0.15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F3E-4776-A7CE-11C436BA4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525252525252523E-2"/>
          <c:y val="0.10256410256410256"/>
          <c:w val="0.93939393939393945"/>
          <c:h val="0.8681318681318681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B248F"/>
            </a:solidFill>
            <a:ln w="57150">
              <a:solidFill>
                <a:schemeClr val="bg1"/>
              </a:solidFill>
            </a:ln>
          </c:spPr>
          <c:explosion val="11"/>
          <c:dLbls>
            <c:dLbl>
              <c:idx val="0"/>
              <c:layout>
                <c:manualLayout>
                  <c:x val="-0.21554334563346589"/>
                  <c:y val="-0.2147917894273452"/>
                </c:manualLayout>
              </c:layout>
              <c:tx>
                <c:rich>
                  <a:bodyPr/>
                  <a:lstStyle/>
                  <a:p>
                    <a:fld id="{C97C139C-BD13-4DD3-82AD-1724FAFFC044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9573E659-ED90-4940-91AA-074259B64C4B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7AD-4319-A679-D16801276A16}"/>
                </c:ext>
              </c:extLst>
            </c:dLbl>
            <c:dLbl>
              <c:idx val="1"/>
              <c:layout>
                <c:manualLayout>
                  <c:x val="0.1113041746362603"/>
                  <c:y val="-0.15808202219695117"/>
                </c:manualLayout>
              </c:layout>
              <c:tx>
                <c:rich>
                  <a:bodyPr/>
                  <a:lstStyle/>
                  <a:p>
                    <a:fld id="{6DD20EFB-FEA1-4208-A778-0D8160BB6B63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B909DB40-EB2D-488E-9B0D-F68B5D803A0C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7AD-4319-A679-D16801276A16}"/>
                </c:ext>
              </c:extLst>
            </c:dLbl>
            <c:dLbl>
              <c:idx val="2"/>
              <c:layout>
                <c:manualLayout>
                  <c:x val="0.23777118334940936"/>
                  <c:y val="0.13879196623258788"/>
                </c:manualLayout>
              </c:layout>
              <c:tx>
                <c:rich>
                  <a:bodyPr/>
                  <a:lstStyle/>
                  <a:p>
                    <a:fld id="{1FAF6C8C-F285-4515-885F-B3FD9EFFDA9C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B906BF50-6D9F-4DFC-BD34-173CD8368900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64088697711213"/>
                      <c:h val="0.290220068645265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7AD-4319-A679-D16801276A1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0.67</c:v>
                </c:pt>
                <c:pt idx="1">
                  <c:v>0.08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AD-4319-A679-D16801276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96DA4-176D-4995-B8A2-2550B1DEBF98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A1319-1975-4C22-BD9B-C361B4E0ED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7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B2FC73-DBFF-AF48-B57A-82ED95839E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B79F4F-E625-4242-8BC6-4477018D96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5212" y="2230329"/>
            <a:ext cx="7349002" cy="17282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 b="1"/>
            </a:lvl1pPr>
          </a:lstStyle>
          <a:p>
            <a:r>
              <a:rPr lang="en-US" dirty="0"/>
              <a:t>Real Estate Safety Matters:</a:t>
            </a:r>
            <a:br>
              <a:rPr lang="en-US" dirty="0"/>
            </a:br>
            <a:r>
              <a:rPr lang="en-US" dirty="0"/>
              <a:t>Safe Business = Smart Business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501244-333A-DC41-8FBD-E13AD24762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72" y="4994526"/>
            <a:ext cx="1163053" cy="1374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C162F1-37B2-074B-800C-D445AC1BBC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643" y="5174696"/>
            <a:ext cx="2564297" cy="1014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57C8D1-46D4-41F5-98AD-328C8C7C7184}"/>
              </a:ext>
            </a:extLst>
          </p:cNvPr>
          <p:cNvSpPr txBox="1"/>
          <p:nvPr userDrawn="1"/>
        </p:nvSpPr>
        <p:spPr>
          <a:xfrm>
            <a:off x="9980305" y="6369042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83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D024830-9AEB-9C40-92CA-95A2F7FD94F9}"/>
              </a:ext>
            </a:extLst>
          </p:cNvPr>
          <p:cNvSpPr/>
          <p:nvPr userDrawn="1"/>
        </p:nvSpPr>
        <p:spPr>
          <a:xfrm>
            <a:off x="-294289" y="529125"/>
            <a:ext cx="12067190" cy="11315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A5BEE-7EEE-884E-8A45-577A3EEC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6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39229-71EE-E646-B2E4-DC270661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236799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2A13A5A-983F-5448-A6D3-7D24875AA8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7" y="2382992"/>
            <a:ext cx="1746097" cy="17633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D33B5F-CA8B-6444-B448-87AC72C709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8" y="4565490"/>
            <a:ext cx="1746097" cy="17633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6093CF-1321-BE45-BF78-0901F53B81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54" y="200495"/>
            <a:ext cx="1754740" cy="176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9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D024830-9AEB-9C40-92CA-95A2F7FD94F9}"/>
              </a:ext>
            </a:extLst>
          </p:cNvPr>
          <p:cNvSpPr/>
          <p:nvPr userDrawn="1"/>
        </p:nvSpPr>
        <p:spPr>
          <a:xfrm>
            <a:off x="-294289" y="529125"/>
            <a:ext cx="12067190" cy="11315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A5BEE-7EEE-884E-8A45-577A3EEC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6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39229-71EE-E646-B2E4-DC270661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236799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3229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B1F3A98-6771-804A-896C-14B4526A09BE}"/>
              </a:ext>
            </a:extLst>
          </p:cNvPr>
          <p:cNvSpPr/>
          <p:nvPr userDrawn="1"/>
        </p:nvSpPr>
        <p:spPr>
          <a:xfrm>
            <a:off x="-294289" y="529125"/>
            <a:ext cx="12067190" cy="11315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2998162-7779-6D40-9C72-EE77F213F1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54" y="200495"/>
            <a:ext cx="1754740" cy="1763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A3A8A1-2FEE-AF4F-982B-C241C96EB2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7" y="2382992"/>
            <a:ext cx="1746097" cy="17633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C84D57-869F-8945-9A53-C64FCAF5AB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8" y="4565490"/>
            <a:ext cx="1746097" cy="17633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D0BA-87F1-D940-95BD-94577AEFA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1049" y="1828801"/>
            <a:ext cx="4550059" cy="4348162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B132FC-DF78-2D48-BE18-03DA5D0B11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232856" y="1828801"/>
            <a:ext cx="4550059" cy="4348162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FE739C7-EE2B-A348-8FDF-4B9A26B6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6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9573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B1F3A98-6771-804A-896C-14B4526A09BE}"/>
              </a:ext>
            </a:extLst>
          </p:cNvPr>
          <p:cNvSpPr/>
          <p:nvPr userDrawn="1"/>
        </p:nvSpPr>
        <p:spPr>
          <a:xfrm>
            <a:off x="-294289" y="529125"/>
            <a:ext cx="12067190" cy="11315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D0BA-87F1-D940-95BD-94577AEFA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1049" y="1828801"/>
            <a:ext cx="4550059" cy="4348162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B132FC-DF78-2D48-BE18-03DA5D0B11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232856" y="1828801"/>
            <a:ext cx="4550059" cy="4348162"/>
          </a:xfrm>
          <a:prstGeom prst="rect">
            <a:avLst/>
          </a:prstGeom>
        </p:spPr>
        <p:txBody>
          <a:bodyPr/>
          <a:lstStyle>
            <a:lvl1pPr>
              <a:buClr>
                <a:srgbClr val="B32532"/>
              </a:buClr>
              <a:defRPr/>
            </a:lvl1pPr>
            <a:lvl2pPr>
              <a:buClr>
                <a:srgbClr val="0060A0"/>
              </a:buClr>
              <a:defRPr/>
            </a:lvl2pPr>
            <a:lvl3pPr>
              <a:buClr>
                <a:srgbClr val="9CC85E"/>
              </a:buClr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FE739C7-EE2B-A348-8FDF-4B9A26B6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6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823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CF4C5-4380-0E42-9409-F5D36875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6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1406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79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003C2E9-E724-E340-A705-D1B6CBDE99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r="553"/>
          <a:stretch/>
        </p:blipFill>
        <p:spPr>
          <a:xfrm>
            <a:off x="0" y="0"/>
            <a:ext cx="12192000" cy="6893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DA5BEE-7EEE-884E-8A45-577A3EEC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836855"/>
            <a:ext cx="9331850" cy="1113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3C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39229-71EE-E646-B2E4-DC270661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2245489"/>
            <a:ext cx="9331851" cy="39416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187588-C113-429A-9427-5348B768BF1A}"/>
              </a:ext>
            </a:extLst>
          </p:cNvPr>
          <p:cNvSpPr txBox="1"/>
          <p:nvPr userDrawn="1"/>
        </p:nvSpPr>
        <p:spPr>
          <a:xfrm>
            <a:off x="10037409" y="6446543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43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003C2E9-E724-E340-A705-D1B6CBDE99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r="553"/>
          <a:stretch/>
        </p:blipFill>
        <p:spPr>
          <a:xfrm>
            <a:off x="0" y="0"/>
            <a:ext cx="12192000" cy="6893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DA5BEE-7EEE-884E-8A45-577A3EEC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836855"/>
            <a:ext cx="9331850" cy="1113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3C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39229-71EE-E646-B2E4-DC270661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2245489"/>
            <a:ext cx="9331851" cy="39416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D1077-8299-42BE-979D-07865E932EA9}"/>
              </a:ext>
            </a:extLst>
          </p:cNvPr>
          <p:cNvSpPr txBox="1"/>
          <p:nvPr userDrawn="1"/>
        </p:nvSpPr>
        <p:spPr>
          <a:xfrm>
            <a:off x="9902939" y="6471929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6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E2F6018-E224-7E4D-81EB-D3C5C868A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r="553"/>
          <a:stretch/>
        </p:blipFill>
        <p:spPr>
          <a:xfrm>
            <a:off x="0" y="0"/>
            <a:ext cx="12192000" cy="68930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D0BA-87F1-D940-95BD-94577AEFA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1049" y="2281953"/>
            <a:ext cx="4550059" cy="38950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AB0CF75-98A2-9641-A4C6-AF595DFE18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222841" y="2289741"/>
            <a:ext cx="4550059" cy="38950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8485B62-3054-A440-ADD3-7EBD7980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836855"/>
            <a:ext cx="9331850" cy="1113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3C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245A6E-782A-46B1-B5C0-A2D452CFD8EB}"/>
              </a:ext>
            </a:extLst>
          </p:cNvPr>
          <p:cNvSpPr txBox="1"/>
          <p:nvPr userDrawn="1"/>
        </p:nvSpPr>
        <p:spPr>
          <a:xfrm>
            <a:off x="10010515" y="6477961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4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E2F6018-E224-7E4D-81EB-D3C5C868A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r="553"/>
          <a:stretch/>
        </p:blipFill>
        <p:spPr>
          <a:xfrm>
            <a:off x="0" y="-17538"/>
            <a:ext cx="12192000" cy="68930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D0BA-87F1-D940-95BD-94577AEFA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1049" y="2281953"/>
            <a:ext cx="4550059" cy="38950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AB0CF75-98A2-9641-A4C6-AF595DFE18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222841" y="2289741"/>
            <a:ext cx="4550059" cy="38950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8485B62-3054-A440-ADD3-7EBD7980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836855"/>
            <a:ext cx="9331850" cy="1113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3C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2F7F72-8D54-41C0-9200-9B75B1A047F8}"/>
              </a:ext>
            </a:extLst>
          </p:cNvPr>
          <p:cNvSpPr txBox="1"/>
          <p:nvPr userDrawn="1"/>
        </p:nvSpPr>
        <p:spPr>
          <a:xfrm>
            <a:off x="10037409" y="6420788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8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4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179173"/>
            <a:ext cx="12185650" cy="57943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Course Version XX.XX | Date XX/XX</a:t>
            </a:r>
          </a:p>
        </p:txBody>
      </p:sp>
    </p:spTree>
    <p:extLst>
      <p:ext uri="{BB962C8B-B14F-4D97-AF65-F5344CB8AC3E}">
        <p14:creationId xmlns:p14="http://schemas.microsoft.com/office/powerpoint/2010/main" val="31290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3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2363"/>
            <a:ext cx="10515600" cy="66814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2873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40312" y="6205825"/>
            <a:ext cx="2111375" cy="30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sz="2000" dirty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8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9AEF6-00FD-4AA2-9029-EFF8F4BCA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055690"/>
          </a:xfrm>
          <a:prstGeom prst="rect">
            <a:avLst/>
          </a:prstGeom>
        </p:spPr>
        <p:txBody>
          <a:bodyPr anchor="ctr"/>
          <a:lstStyle>
            <a:lvl1pPr algn="ctr">
              <a:defRPr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BD330-8A3F-4DD5-8E2A-DEFC97F0E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5352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88173C"/>
              </a:buClr>
              <a:buFont typeface="Wingdings" pitchFamily="2" charset="2"/>
              <a:buChar char="§"/>
              <a:defRPr/>
            </a:lvl1pPr>
            <a:lvl2pPr>
              <a:buClr>
                <a:srgbClr val="124C5E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E5B8B8-6C7C-9446-A9C6-608B696A61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9330" y="5987549"/>
            <a:ext cx="2444469" cy="70785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0CE49A-A722-4A46-8C3F-2EA100B1B419}"/>
              </a:ext>
            </a:extLst>
          </p:cNvPr>
          <p:cNvCxnSpPr>
            <a:cxnSpLocks/>
          </p:cNvCxnSpPr>
          <p:nvPr userDrawn="1"/>
        </p:nvCxnSpPr>
        <p:spPr>
          <a:xfrm>
            <a:off x="-1205711" y="500062"/>
            <a:ext cx="9054988" cy="0"/>
          </a:xfrm>
          <a:prstGeom prst="line">
            <a:avLst/>
          </a:prstGeom>
          <a:ln w="76200">
            <a:solidFill>
              <a:srgbClr val="88173C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879A53-9407-9A46-BA25-D56069D73BE0}"/>
              </a:ext>
            </a:extLst>
          </p:cNvPr>
          <p:cNvCxnSpPr>
            <a:cxnSpLocks/>
          </p:cNvCxnSpPr>
          <p:nvPr userDrawn="1"/>
        </p:nvCxnSpPr>
        <p:spPr>
          <a:xfrm>
            <a:off x="4661013" y="1563297"/>
            <a:ext cx="9054988" cy="0"/>
          </a:xfrm>
          <a:prstGeom prst="line">
            <a:avLst/>
          </a:prstGeom>
          <a:ln w="76200">
            <a:solidFill>
              <a:srgbClr val="124C5E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8EFD01-CFA4-D749-80FF-4962360B42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174483"/>
            <a:ext cx="1812925" cy="3490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###</a:t>
            </a:r>
          </a:p>
        </p:txBody>
      </p:sp>
    </p:spTree>
    <p:extLst>
      <p:ext uri="{BB962C8B-B14F-4D97-AF65-F5344CB8AC3E}">
        <p14:creationId xmlns:p14="http://schemas.microsoft.com/office/powerpoint/2010/main" val="177006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79F4F-E625-4242-8BC6-4477018D96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38425" y="2351195"/>
            <a:ext cx="7156888" cy="17282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000" b="1" i="0" u="none" strike="noStrike" smtClean="0">
                <a:solidFill>
                  <a:srgbClr val="0060A0"/>
                </a:solidFill>
                <a:effectLst/>
              </a:defRPr>
            </a:lvl1pPr>
          </a:lstStyle>
          <a:p>
            <a:r>
              <a:rPr lang="en-US" dirty="0"/>
              <a:t>Putting REALTOR® Safety First: Safety Strategies for the Modern REALTOR®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501244-333A-DC41-8FBD-E13AD24762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529" y="5161579"/>
            <a:ext cx="1163053" cy="1374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C162F1-37B2-074B-800C-D445AC1BBC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1313" y="5341749"/>
            <a:ext cx="2366408" cy="1014175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20E5EA7-9211-DC49-ACA5-4DDC7FE857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9" b="13162"/>
          <a:stretch/>
        </p:blipFill>
        <p:spPr>
          <a:xfrm>
            <a:off x="-1" y="3812001"/>
            <a:ext cx="2657361" cy="3045999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624C37C7-A6BC-C944-A1B3-B189D667A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9" t="31059" r="1"/>
          <a:stretch/>
        </p:blipFill>
        <p:spPr>
          <a:xfrm>
            <a:off x="-1" y="-1"/>
            <a:ext cx="3068541" cy="2411833"/>
          </a:xfrm>
          <a:prstGeom prst="rect">
            <a:avLst/>
          </a:prstGeom>
        </p:spPr>
      </p:pic>
      <p:pic>
        <p:nvPicPr>
          <p:cNvPr id="12" name="Picture 11" descr="A picture containing indoor&#10;&#10;Description automatically generated">
            <a:extLst>
              <a:ext uri="{FF2B5EF4-FFF2-40B4-BE49-F238E27FC236}">
                <a16:creationId xmlns:a16="http://schemas.microsoft.com/office/drawing/2014/main" id="{779B477B-0932-FB40-8DF0-97FA4F03B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2" r="25233"/>
          <a:stretch/>
        </p:blipFill>
        <p:spPr>
          <a:xfrm>
            <a:off x="9385476" y="0"/>
            <a:ext cx="2806524" cy="321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5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A0E2B45-E7CF-4FA0-81D3-8099AE2F3D09}"/>
              </a:ext>
            </a:extLst>
          </p:cNvPr>
          <p:cNvSpPr txBox="1"/>
          <p:nvPr userDrawn="1"/>
        </p:nvSpPr>
        <p:spPr>
          <a:xfrm>
            <a:off x="9889491" y="6356851"/>
            <a:ext cx="1984917" cy="37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05E2FB-B46A-4D88-A354-6800D812B651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3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9" r:id="rId3"/>
    <p:sldLayoutId id="2147483667" r:id="rId4"/>
    <p:sldLayoutId id="2147483668" r:id="rId5"/>
    <p:sldLayoutId id="2147483670" r:id="rId6"/>
    <p:sldLayoutId id="2147483671" r:id="rId7"/>
    <p:sldLayoutId id="2147483672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F3C75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47663" indent="-339725" algn="l" defTabSz="914400" rtl="0" eaLnBrk="1" latinLnBrk="0" hangingPunct="1">
        <a:lnSpc>
          <a:spcPct val="90000"/>
        </a:lnSpc>
        <a:spcBef>
          <a:spcPts val="1000"/>
        </a:spcBef>
        <a:buClr>
          <a:srgbClr val="E5702A"/>
        </a:buClr>
        <a:buSzPct val="70000"/>
        <a:buFont typeface=".Lucida Grande UI Regular"/>
        <a:buChar char="►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2575" algn="l" defTabSz="914400" rtl="0" eaLnBrk="1" latinLnBrk="0" hangingPunct="1">
        <a:lnSpc>
          <a:spcPct val="90000"/>
        </a:lnSpc>
        <a:spcBef>
          <a:spcPts val="500"/>
        </a:spcBef>
        <a:buClr>
          <a:srgbClr val="14438A"/>
        </a:buClr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91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0" r:id="rId3"/>
    <p:sldLayoutId id="2147483677" r:id="rId4"/>
    <p:sldLayoutId id="2147483681" r:id="rId5"/>
    <p:sldLayoutId id="2147483678" r:id="rId6"/>
    <p:sldLayoutId id="2147483679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F3C75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47663" indent="-339725" algn="l" defTabSz="914400" rtl="0" eaLnBrk="1" latinLnBrk="0" hangingPunct="1">
        <a:lnSpc>
          <a:spcPct val="90000"/>
        </a:lnSpc>
        <a:spcBef>
          <a:spcPts val="1000"/>
        </a:spcBef>
        <a:buClr>
          <a:srgbClr val="E5702A"/>
        </a:buClr>
        <a:buSzPct val="70000"/>
        <a:buFont typeface=".Lucida Grande UI Regular"/>
        <a:buChar char="►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2575" algn="l" defTabSz="914400" rtl="0" eaLnBrk="1" latinLnBrk="0" hangingPunct="1">
        <a:lnSpc>
          <a:spcPct val="90000"/>
        </a:lnSpc>
        <a:spcBef>
          <a:spcPts val="500"/>
        </a:spcBef>
        <a:buClr>
          <a:srgbClr val="14438A"/>
        </a:buClr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3560E-6938-1F44-AD70-887842213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9952" y="2082114"/>
            <a:ext cx="7972096" cy="2189274"/>
          </a:xfrm>
        </p:spPr>
        <p:txBody>
          <a:bodyPr>
            <a:normAutofit/>
          </a:bodyPr>
          <a:lstStyle/>
          <a:p>
            <a:r>
              <a:rPr lang="en-US" dirty="0"/>
              <a:t>Putting REALTOR® Safety First: </a:t>
            </a:r>
            <a:br>
              <a:rPr lang="en-US" dirty="0"/>
            </a:br>
            <a:r>
              <a:rPr lang="en-US" b="0" dirty="0">
                <a:solidFill>
                  <a:schemeClr val="bg2">
                    <a:lumMod val="25000"/>
                  </a:schemeClr>
                </a:solidFill>
              </a:rPr>
              <a:t>Safety Strategies for the </a:t>
            </a:r>
            <a:br>
              <a:rPr lang="en-US" b="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b="0" dirty="0">
                <a:solidFill>
                  <a:schemeClr val="bg2">
                    <a:lumMod val="25000"/>
                  </a:schemeClr>
                </a:solidFill>
              </a:rPr>
              <a:t>Modern REALTOR®</a:t>
            </a:r>
          </a:p>
        </p:txBody>
      </p:sp>
    </p:spTree>
    <p:extLst>
      <p:ext uri="{BB962C8B-B14F-4D97-AF65-F5344CB8AC3E}">
        <p14:creationId xmlns:p14="http://schemas.microsoft.com/office/powerpoint/2010/main" val="61190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659F-E3F7-1942-A755-0F8DFC81C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What Do Others Say?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D22DB9-252F-6543-898C-ECA0CC045B42}"/>
              </a:ext>
            </a:extLst>
          </p:cNvPr>
          <p:cNvSpPr/>
          <p:nvPr/>
        </p:nvSpPr>
        <p:spPr>
          <a:xfrm>
            <a:off x="672353" y="2225894"/>
            <a:ext cx="5261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Feared for personal safety or </a:t>
            </a:r>
            <a:br>
              <a:rPr lang="en-US" sz="2000" b="1" dirty="0"/>
            </a:br>
            <a:r>
              <a:rPr lang="en-US" sz="2000" b="1" dirty="0"/>
              <a:t>safety of personal information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F7F436-4BCD-C540-B3F5-6BB79F3FB1DF}"/>
              </a:ext>
            </a:extLst>
          </p:cNvPr>
          <p:cNvSpPr/>
          <p:nvPr/>
        </p:nvSpPr>
        <p:spPr>
          <a:xfrm>
            <a:off x="8366780" y="2162032"/>
            <a:ext cx="20588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When and Where</a:t>
            </a:r>
            <a:endParaRPr lang="en-US" sz="2000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CD33EEC-D1E0-4C07-9555-EDD7A3AFA2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7870303"/>
              </p:ext>
            </p:extLst>
          </p:nvPr>
        </p:nvGraphicFramePr>
        <p:xfrm>
          <a:off x="474336" y="3209318"/>
          <a:ext cx="5459505" cy="3121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32CB43C-B790-4992-806D-DE858E35FB26}"/>
              </a:ext>
            </a:extLst>
          </p:cNvPr>
          <p:cNvSpPr txBox="1"/>
          <p:nvPr/>
        </p:nvSpPr>
        <p:spPr>
          <a:xfrm>
            <a:off x="6387354" y="2582158"/>
            <a:ext cx="5661211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35% After a threatening email, text message, phone call, or voicemail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17%</a:t>
            </a:r>
            <a:r>
              <a:rPr lang="en-US" sz="2000" b="1" dirty="0">
                <a:solidFill>
                  <a:srgbClr val="0B248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 an open house</a:t>
            </a:r>
            <a:endParaRPr lang="en-US" sz="2000" b="1" dirty="0">
              <a:solidFill>
                <a:srgbClr val="0B248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7% Meeting a new client for the first time at a secluded location/property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7%</a:t>
            </a:r>
            <a:r>
              <a:rPr lang="en-US" sz="2000" b="1" dirty="0">
                <a:solidFill>
                  <a:srgbClr val="0B248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Driving a client 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7% During a showing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Clr>
                <a:srgbClr val="ED7D31"/>
              </a:buClr>
              <a:buFont typeface="Wingdings 3" panose="05040102010807070707" pitchFamily="18" charset="2"/>
              <a:buChar char=""/>
            </a:pPr>
            <a:r>
              <a:rPr lang="en-US" sz="2000" b="1" dirty="0">
                <a:solidFill>
                  <a:srgbClr val="0B248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3% </a:t>
            </a: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a new client for the first time in a public place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9619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BD41BD-2FB1-49B3-BE94-976A56728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1835" y="1837486"/>
            <a:ext cx="4550059" cy="4348162"/>
          </a:xfrm>
        </p:spPr>
        <p:txBody>
          <a:bodyPr/>
          <a:lstStyle/>
          <a:p>
            <a:pPr marL="7938" indent="0" algn="ctr"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Meets unknown prospects at the real estate office or a neutral location first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938" indent="0">
              <a:buNone/>
            </a:pPr>
            <a:endParaRPr lang="en-US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FB6E35-A57E-49EB-87A9-986649A94FD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106975" y="1837486"/>
            <a:ext cx="4550059" cy="4348162"/>
          </a:xfrm>
        </p:spPr>
        <p:txBody>
          <a:bodyPr/>
          <a:lstStyle/>
          <a:p>
            <a:pPr marL="7938" indent="0" algn="ctr">
              <a:buNone/>
            </a:pPr>
            <a: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More women than men have</a:t>
            </a:r>
            <a:b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 feared for their safety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A6BE90-E347-48E4-A38A-256C946CE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What Do Others Say?</a:t>
            </a: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4B03963-EE03-4E62-8AF8-07A3904FC9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6066022"/>
              </p:ext>
            </p:extLst>
          </p:nvPr>
        </p:nvGraphicFramePr>
        <p:xfrm>
          <a:off x="697398" y="2944907"/>
          <a:ext cx="5044496" cy="3361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B7EC805-C573-46B3-B728-87027314DF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0883268"/>
              </p:ext>
            </p:extLst>
          </p:nvPr>
        </p:nvGraphicFramePr>
        <p:xfrm>
          <a:off x="6764360" y="2922060"/>
          <a:ext cx="5044496" cy="3263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5105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BE6745-1DF3-4E00-8FF6-1CC8A3B9A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9929" y="1831982"/>
            <a:ext cx="4550059" cy="434816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58% Use a smartphone app to track whereabouts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49%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Carry a self-defense weapon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38% Have taken a self-defense course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29%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Participated in a REALTOR® safety course </a:t>
            </a:r>
            <a:endParaRPr lang="en-US" sz="2400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4740316-643B-4678-9289-A331C8BEE43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702724" y="1830392"/>
            <a:ext cx="4550059" cy="4348162"/>
          </a:xfrm>
          <a:prstGeom prst="rect">
            <a:avLst/>
          </a:prstGeom>
        </p:spPr>
        <p:txBody>
          <a:bodyPr/>
          <a:lstStyle/>
          <a:p>
            <a:pPr marL="7938" indent="0" algn="ctr">
              <a:buNone/>
            </a:pP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most common types of </a:t>
            </a:r>
            <a:b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self-defense weapons 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90F5B0-7C3A-4529-924D-0D4A0653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What Do Others Say?</a:t>
            </a:r>
            <a:endParaRPr lang="en-US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C858806-F64A-4B55-AEF3-8A5FF8956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113056"/>
              </p:ext>
            </p:extLst>
          </p:nvPr>
        </p:nvGraphicFramePr>
        <p:xfrm>
          <a:off x="6337249" y="2850776"/>
          <a:ext cx="5281010" cy="3352160"/>
        </p:xfrm>
        <a:graphic>
          <a:graphicData uri="http://schemas.openxmlformats.org/drawingml/2006/table">
            <a:tbl>
              <a:tblPr firstRow="1" firstCol="1" bandRow="1"/>
              <a:tblGrid>
                <a:gridCol w="3358532">
                  <a:extLst>
                    <a:ext uri="{9D8B030D-6E8A-4147-A177-3AD203B41FA5}">
                      <a16:colId xmlns:a16="http://schemas.microsoft.com/office/drawing/2014/main" val="610116163"/>
                    </a:ext>
                  </a:extLst>
                </a:gridCol>
                <a:gridCol w="147564">
                  <a:extLst>
                    <a:ext uri="{9D8B030D-6E8A-4147-A177-3AD203B41FA5}">
                      <a16:colId xmlns:a16="http://schemas.microsoft.com/office/drawing/2014/main" val="1875401726"/>
                    </a:ext>
                  </a:extLst>
                </a:gridCol>
                <a:gridCol w="887457">
                  <a:extLst>
                    <a:ext uri="{9D8B030D-6E8A-4147-A177-3AD203B41FA5}">
                      <a16:colId xmlns:a16="http://schemas.microsoft.com/office/drawing/2014/main" val="267717568"/>
                    </a:ext>
                  </a:extLst>
                </a:gridCol>
                <a:gridCol w="887457">
                  <a:extLst>
                    <a:ext uri="{9D8B030D-6E8A-4147-A177-3AD203B41FA5}">
                      <a16:colId xmlns:a16="http://schemas.microsoft.com/office/drawing/2014/main" val="159284770"/>
                    </a:ext>
                  </a:extLst>
                </a:gridCol>
              </a:tblGrid>
              <a:tr h="55133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n-US" sz="11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Women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122044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90065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Pepper spray	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137178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Firearm	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853564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Pocket knife	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618301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Taser	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353313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66900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Baton/club	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986563"/>
                  </a:ext>
                </a:extLst>
              </a:tr>
              <a:tr h="466805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66900" algn="l"/>
                        </a:tabLs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Battery operated noisemaker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0B248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444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493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1BA4E-9959-48BA-A0B5-32C7079FA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Do Others Say?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A9C348-9F97-48FE-B00C-3C3000FD98D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19056" y="1816608"/>
            <a:ext cx="4549775" cy="4348163"/>
          </a:xfrm>
          <a:prstGeom prst="rect">
            <a:avLst/>
          </a:prstGeom>
        </p:spPr>
        <p:txBody>
          <a:bodyPr/>
          <a:lstStyle/>
          <a:p>
            <a:pPr marL="7938" indent="0" algn="ctr">
              <a:buNone/>
            </a:pPr>
            <a:r>
              <a:rPr lang="en-US" sz="2000" b="1" dirty="0">
                <a:solidFill>
                  <a:srgbClr val="0B24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 estate brokerage has standard procedures for agent safety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8D086B-CB06-4BFF-B48F-66526B0267D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021177" y="1816607"/>
            <a:ext cx="4549775" cy="4348163"/>
          </a:xfrm>
          <a:prstGeom prst="rect">
            <a:avLst/>
          </a:prstGeom>
        </p:spPr>
        <p:txBody>
          <a:bodyPr/>
          <a:lstStyle/>
          <a:p>
            <a:pPr marL="7938" indent="0" algn="ctr">
              <a:buNone/>
            </a:pPr>
            <a:r>
              <a:rPr lang="en-US" sz="2000" b="1" dirty="0">
                <a:solidFill>
                  <a:srgbClr val="0B248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Real estate office has standard procedures for safeguarding and proper disposal of client data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B8DCB95-D2FC-47BE-A06B-5CF0C1001A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3798866"/>
              </p:ext>
            </p:extLst>
          </p:nvPr>
        </p:nvGraphicFramePr>
        <p:xfrm>
          <a:off x="419100" y="3361459"/>
          <a:ext cx="5349688" cy="3025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30A9CA4-92A3-4BDA-897C-C6D48C11E5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863325"/>
              </p:ext>
            </p:extLst>
          </p:nvPr>
        </p:nvGraphicFramePr>
        <p:xfrm>
          <a:off x="6621220" y="3133165"/>
          <a:ext cx="5148454" cy="3348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0319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B6A24-1FB4-4917-9B2E-763610608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Crime Equation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3CAAC5-E987-4C65-8494-11025FC65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0074" y="1974740"/>
            <a:ext cx="9331851" cy="4236799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5400" b="1" dirty="0"/>
              <a:t>Motive </a:t>
            </a: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5400" b="1" u="sng" dirty="0"/>
              <a:t>+ Opportunity </a:t>
            </a: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5400" b="1" dirty="0"/>
              <a:t>= Crime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017028-408C-4800-8999-EA4E277CAA70}"/>
              </a:ext>
            </a:extLst>
          </p:cNvPr>
          <p:cNvSpPr/>
          <p:nvPr/>
        </p:nvSpPr>
        <p:spPr>
          <a:xfrm>
            <a:off x="1926389" y="5451386"/>
            <a:ext cx="8835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1F3C75"/>
                </a:solidFill>
              </a:rPr>
              <a:t>Remove part of the equation, lessen likelihood of a crime</a:t>
            </a:r>
          </a:p>
        </p:txBody>
      </p:sp>
    </p:spTree>
    <p:extLst>
      <p:ext uri="{BB962C8B-B14F-4D97-AF65-F5344CB8AC3E}">
        <p14:creationId xmlns:p14="http://schemas.microsoft.com/office/powerpoint/2010/main" val="221947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A69BA-58EB-4618-9049-50F33A92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the Criminal Mind and Motivation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57C49A-D37D-4A4C-927C-33AE82A18A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752478"/>
              </p:ext>
            </p:extLst>
          </p:nvPr>
        </p:nvGraphicFramePr>
        <p:xfrm>
          <a:off x="1109382" y="2187183"/>
          <a:ext cx="10663518" cy="4141692"/>
        </p:xfrm>
        <a:graphic>
          <a:graphicData uri="http://schemas.openxmlformats.org/drawingml/2006/table">
            <a:tbl>
              <a:tblPr firstRow="1" firstCol="1" bandRow="1"/>
              <a:tblGrid>
                <a:gridCol w="2795651">
                  <a:extLst>
                    <a:ext uri="{9D8B030D-6E8A-4147-A177-3AD203B41FA5}">
                      <a16:colId xmlns:a16="http://schemas.microsoft.com/office/drawing/2014/main" val="2112518410"/>
                    </a:ext>
                  </a:extLst>
                </a:gridCol>
                <a:gridCol w="3737422">
                  <a:extLst>
                    <a:ext uri="{9D8B030D-6E8A-4147-A177-3AD203B41FA5}">
                      <a16:colId xmlns:a16="http://schemas.microsoft.com/office/drawing/2014/main" val="3813771368"/>
                    </a:ext>
                  </a:extLst>
                </a:gridCol>
                <a:gridCol w="4130445">
                  <a:extLst>
                    <a:ext uri="{9D8B030D-6E8A-4147-A177-3AD203B41FA5}">
                      <a16:colId xmlns:a16="http://schemas.microsoft.com/office/drawing/2014/main" val="883645123"/>
                    </a:ext>
                  </a:extLst>
                </a:gridCol>
              </a:tblGrid>
              <a:tr h="511672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Predator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4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Thief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24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276494"/>
                  </a:ext>
                </a:extLst>
              </a:tr>
              <a:tr h="7260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Motive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Power, control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Profit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596617"/>
                  </a:ext>
                </a:extLst>
              </a:tr>
              <a:tr h="7260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Crime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Assault, rape, murder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Burglary, robbery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031450"/>
                  </a:ext>
                </a:extLst>
              </a:tr>
              <a:tr h="7260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Emotional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11030"/>
                  </a:ext>
                </a:extLst>
              </a:tr>
              <a:tr h="7260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Isolate the victim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 isolated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505063"/>
                  </a:ext>
                </a:extLst>
              </a:tr>
              <a:tr h="72600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Decision-making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Fulfill emotional needs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Potential profit versus risk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581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173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Sharpen Your Safety Sense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altLang="en-US" dirty="0"/>
              <a:t>All of us have a built-in safety sense, our survival instinct</a:t>
            </a:r>
          </a:p>
          <a:p>
            <a:r>
              <a:rPr lang="en-US" altLang="en-US" dirty="0"/>
              <a:t>What does instinct feel like?</a:t>
            </a:r>
          </a:p>
        </p:txBody>
      </p:sp>
      <p:pic>
        <p:nvPicPr>
          <p:cNvPr id="5" name="Picture 2" descr="C:\Users\kshort\Downloads\iStock_000026534249Medium.jp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3333"/>
          <a:stretch>
            <a:fillRect/>
          </a:stretch>
        </p:blipFill>
        <p:spPr bwMode="auto">
          <a:xfrm>
            <a:off x="9834563" y="2878138"/>
            <a:ext cx="2357437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303EE3F-3D8D-4988-AF65-652E170A3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139199"/>
              </p:ext>
            </p:extLst>
          </p:nvPr>
        </p:nvGraphicFramePr>
        <p:xfrm>
          <a:off x="2441049" y="3641260"/>
          <a:ext cx="6855281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2796">
                  <a:extLst>
                    <a:ext uri="{9D8B030D-6E8A-4147-A177-3AD203B41FA5}">
                      <a16:colId xmlns:a16="http://schemas.microsoft.com/office/drawing/2014/main" val="1579564692"/>
                    </a:ext>
                  </a:extLst>
                </a:gridCol>
                <a:gridCol w="3562485">
                  <a:extLst>
                    <a:ext uri="{9D8B030D-6E8A-4147-A177-3AD203B41FA5}">
                      <a16:colId xmlns:a16="http://schemas.microsoft.com/office/drawing/2014/main" val="986272102"/>
                    </a:ext>
                  </a:extLst>
                </a:gridCol>
              </a:tblGrid>
              <a:tr h="1882553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Nagging feeling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Wonder—What if?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Anxiety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Hunches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Gut feeling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Curiosity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Doubt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Hesitation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Suspicion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Apprehension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Fear </a:t>
                      </a:r>
                    </a:p>
                    <a:p>
                      <a:pPr marL="342900" indent="-34290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 dirty="0">
                          <a:solidFill>
                            <a:srgbClr val="1F3C7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Dark humor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937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913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54081-C713-4816-BC64-9699B743D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3098" y="2000933"/>
            <a:ext cx="4550059" cy="4348162"/>
          </a:xfrm>
        </p:spPr>
        <p:txBody>
          <a:bodyPr/>
          <a:lstStyle/>
          <a:p>
            <a:r>
              <a:rPr lang="en-US" dirty="0"/>
              <a:t>Take 2 seconds when you</a:t>
            </a:r>
          </a:p>
          <a:p>
            <a:pPr lvl="1"/>
            <a:r>
              <a:rPr lang="en-US" dirty="0"/>
              <a:t>Arrive at your destination</a:t>
            </a:r>
          </a:p>
          <a:p>
            <a:pPr lvl="1"/>
            <a:r>
              <a:rPr lang="en-US" dirty="0"/>
              <a:t>Step out of your car</a:t>
            </a:r>
          </a:p>
          <a:p>
            <a:pPr lvl="1"/>
            <a:r>
              <a:rPr lang="en-US" dirty="0"/>
              <a:t>Walk toward the property</a:t>
            </a:r>
          </a:p>
          <a:p>
            <a:pPr lvl="1"/>
            <a:r>
              <a:rPr lang="en-US" dirty="0"/>
              <a:t>Arrive at the door</a:t>
            </a:r>
          </a:p>
          <a:p>
            <a:pPr lvl="1"/>
            <a:r>
              <a:rPr lang="en-US" dirty="0"/>
              <a:t>Enter the property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EECE64-D294-422F-BA5B-3665E9D37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10-Second Safety Scan</a:t>
            </a:r>
            <a:endParaRPr lang="en-US" dirty="0"/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A03E2878-AC26-4DE4-A9AE-DEF65C1E0023}"/>
              </a:ext>
            </a:extLst>
          </p:cNvPr>
          <p:cNvSpPr txBox="1"/>
          <p:nvPr/>
        </p:nvSpPr>
        <p:spPr>
          <a:xfrm>
            <a:off x="7493777" y="2000933"/>
            <a:ext cx="3757295" cy="3775656"/>
          </a:xfrm>
          <a:prstGeom prst="rect">
            <a:avLst/>
          </a:prstGeom>
          <a:solidFill>
            <a:srgbClr val="D9D9D9"/>
          </a:solidFill>
          <a:ln w="28575">
            <a:solidFill>
              <a:srgbClr val="0B248F"/>
            </a:solidFill>
          </a:ln>
          <a:effectLst>
            <a:outerShdw blurRad="177800" dist="165100" dir="2700000" algn="t" rotWithShape="0">
              <a:prstClr val="black">
                <a:alpha val="5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POWDER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arking your car</a:t>
            </a: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 of your car</a:t>
            </a: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alking to the property</a:t>
            </a: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oor </a:t>
            </a: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ntering the property</a:t>
            </a:r>
          </a:p>
          <a:p>
            <a:pPr marL="0" marR="0">
              <a:lnSpc>
                <a:spcPts val="14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everse the scan steps when leaving</a:t>
            </a:r>
          </a:p>
        </p:txBody>
      </p:sp>
    </p:spTree>
    <p:extLst>
      <p:ext uri="{BB962C8B-B14F-4D97-AF65-F5344CB8AC3E}">
        <p14:creationId xmlns:p14="http://schemas.microsoft.com/office/powerpoint/2010/main" val="4272298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How We Respond to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74" y="2194196"/>
            <a:ext cx="9331851" cy="4236799"/>
          </a:xfrm>
        </p:spPr>
        <p:txBody>
          <a:bodyPr numCol="2" spcCol="1371600"/>
          <a:lstStyle/>
          <a:p>
            <a:r>
              <a:rPr lang="en-US" altLang="en-US" b="1" dirty="0"/>
              <a:t>Denial and delay:</a:t>
            </a:r>
            <a:br>
              <a:rPr lang="en-US" altLang="en-US" dirty="0"/>
            </a:br>
            <a:r>
              <a:rPr lang="en-US" altLang="en-US" i="1" dirty="0"/>
              <a:t>This can’t be happening! </a:t>
            </a:r>
          </a:p>
          <a:p>
            <a:r>
              <a:rPr lang="en-US" altLang="en-US" b="1" dirty="0"/>
              <a:t>Deliberation:</a:t>
            </a:r>
            <a:br>
              <a:rPr lang="en-US" altLang="en-US" dirty="0"/>
            </a:br>
            <a:r>
              <a:rPr lang="en-US" altLang="en-US" i="1" dirty="0"/>
              <a:t>What should I do? </a:t>
            </a:r>
          </a:p>
          <a:p>
            <a:r>
              <a:rPr lang="en-US" altLang="en-US" b="1" dirty="0"/>
              <a:t>Decision:</a:t>
            </a:r>
            <a:br>
              <a:rPr lang="en-US" altLang="en-US" dirty="0"/>
            </a:br>
            <a:r>
              <a:rPr lang="en-US" altLang="en-US" i="1" dirty="0"/>
              <a:t>Okay. Here goes!</a:t>
            </a:r>
          </a:p>
          <a:p>
            <a:r>
              <a:rPr lang="en-US" altLang="en-US" b="1" dirty="0"/>
              <a:t>Recycle through denial, delay, deliberation.</a:t>
            </a:r>
          </a:p>
          <a:p>
            <a:endParaRPr lang="en-US" altLang="en-US" b="1" dirty="0"/>
          </a:p>
          <a:p>
            <a:r>
              <a:rPr lang="en-US" altLang="en-US" b="1" dirty="0"/>
              <a:t>Physical responses:</a:t>
            </a:r>
          </a:p>
          <a:p>
            <a:pPr marL="798513" lvl="1" indent="-404813"/>
            <a:r>
              <a:rPr lang="en-US" altLang="en-US" dirty="0"/>
              <a:t>Stress hormones</a:t>
            </a:r>
          </a:p>
          <a:p>
            <a:pPr marL="798513" lvl="1" indent="-404813"/>
            <a:r>
              <a:rPr lang="en-US" altLang="en-US" dirty="0"/>
              <a:t>Heart rate increases</a:t>
            </a:r>
          </a:p>
          <a:p>
            <a:pPr marL="798513" lvl="1" indent="-404813"/>
            <a:r>
              <a:rPr lang="en-US" altLang="en-US" dirty="0"/>
              <a:t>Dissociation </a:t>
            </a:r>
          </a:p>
          <a:p>
            <a:pPr marL="798513" lvl="1" indent="-404813"/>
            <a:r>
              <a:rPr lang="en-US" altLang="en-US" dirty="0"/>
              <a:t>Shutting down: negative panic</a:t>
            </a:r>
          </a:p>
          <a:p>
            <a:r>
              <a:rPr lang="en-US" altLang="en-US" b="1" dirty="0"/>
              <a:t>What can we do?</a:t>
            </a:r>
          </a:p>
          <a:p>
            <a:pPr marL="798513" lvl="1" indent="-404813"/>
            <a:r>
              <a:rPr lang="en-US" altLang="en-US" dirty="0"/>
              <a:t>Confidence </a:t>
            </a:r>
          </a:p>
          <a:p>
            <a:pPr marL="798513" lvl="1" indent="-404813"/>
            <a:r>
              <a:rPr lang="en-US" altLang="en-US" dirty="0"/>
              <a:t>Preparation</a:t>
            </a:r>
          </a:p>
        </p:txBody>
      </p:sp>
    </p:spTree>
    <p:extLst>
      <p:ext uri="{BB962C8B-B14F-4D97-AF65-F5344CB8AC3E}">
        <p14:creationId xmlns:p14="http://schemas.microsoft.com/office/powerpoint/2010/main" val="3568796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The Strongest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1993" y="2182004"/>
            <a:ext cx="9331851" cy="4236799"/>
          </a:xfrm>
          <a:prstGeom prst="rect">
            <a:avLst/>
          </a:prstGeom>
        </p:spPr>
        <p:txBody>
          <a:bodyPr/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altLang="en-US" sz="3600" dirty="0"/>
              <a:t>“The strongest defense is a plan of what you will do to avoid high-risk situations and what you will do if you find yourself in danger.”</a:t>
            </a:r>
          </a:p>
          <a:p>
            <a:pPr marL="0" indent="0" algn="ctr">
              <a:buNone/>
            </a:pPr>
            <a:r>
              <a:rPr lang="en-US" altLang="en-US" sz="2400" dirty="0"/>
              <a:t>Amanda Ripley, </a:t>
            </a:r>
            <a:r>
              <a:rPr lang="en-US" altLang="en-US" sz="2400" i="1" dirty="0"/>
              <a:t>The Unthinkable, Who Survives When Disaster Strikes—and Why.</a:t>
            </a:r>
          </a:p>
        </p:txBody>
      </p:sp>
    </p:spTree>
    <p:extLst>
      <p:ext uri="{BB962C8B-B14F-4D97-AF65-F5344CB8AC3E}">
        <p14:creationId xmlns:p14="http://schemas.microsoft.com/office/powerpoint/2010/main" val="3006844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867AE-0E38-42FC-927B-602DEF606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</p:spPr>
        <p:txBody>
          <a:bodyPr/>
          <a:lstStyle/>
          <a:p>
            <a:r>
              <a:rPr lang="en-US" dirty="0"/>
              <a:t>NAR’s Safety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FE2C6-68DD-4F40-8423-40AC49DF7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236799"/>
          </a:xfrm>
          <a:noFill/>
        </p:spPr>
        <p:txBody>
          <a:bodyPr>
            <a:normAutofit/>
          </a:bodyPr>
          <a:lstStyle/>
          <a:p>
            <a:r>
              <a:rPr lang="en-US" dirty="0"/>
              <a:t>Reduce the number of safety incidents that occur in the industry</a:t>
            </a:r>
          </a:p>
          <a:p>
            <a:r>
              <a:rPr lang="en-US" dirty="0"/>
              <a:t>Every REALTOR® comes home safely to their family every night</a:t>
            </a:r>
          </a:p>
          <a:p>
            <a:r>
              <a:rPr lang="en-US" dirty="0"/>
              <a:t>www.nar.realtor/safety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E9C2356-A9D7-4A20-BF08-64C05312E2F8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6" t="3348" r="17091" b="-2"/>
          <a:stretch>
            <a:fillRect/>
          </a:stretch>
        </p:blipFill>
        <p:spPr bwMode="auto">
          <a:xfrm>
            <a:off x="7971504" y="3609785"/>
            <a:ext cx="3141405" cy="2411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04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Fight or Flight?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68741" y="2092076"/>
            <a:ext cx="9331851" cy="423679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3600" b="1" dirty="0"/>
              <a:t>Depends on a combination of factors: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Physical capability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Proximity of the attacker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Presence of a weapon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Knowledge of self-defense</a:t>
            </a:r>
          </a:p>
        </p:txBody>
      </p:sp>
    </p:spTree>
    <p:extLst>
      <p:ext uri="{BB962C8B-B14F-4D97-AF65-F5344CB8AC3E}">
        <p14:creationId xmlns:p14="http://schemas.microsoft.com/office/powerpoint/2010/main" val="2466290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</p:spPr>
        <p:txBody>
          <a:bodyPr>
            <a:normAutofit/>
          </a:bodyPr>
          <a:lstStyle/>
          <a:p>
            <a:r>
              <a:rPr lang="en-US" altLang="en-US" dirty="0"/>
              <a:t>Escape the Situation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83207" y="2093912"/>
            <a:ext cx="9331325" cy="4235450"/>
          </a:xfrm>
        </p:spPr>
        <p:txBody>
          <a:bodyPr anchor="t">
            <a:normAutofit/>
          </a:bodyPr>
          <a:lstStyle/>
          <a:p>
            <a:r>
              <a:rPr lang="en-US" altLang="en-US" dirty="0"/>
              <a:t>If threatened––act  decisively and escape unharmed</a:t>
            </a:r>
          </a:p>
          <a:p>
            <a:r>
              <a:rPr lang="en-US" altLang="en-US" dirty="0"/>
              <a:t>Don’t apologize or announce intention</a:t>
            </a:r>
          </a:p>
          <a:p>
            <a:r>
              <a:rPr lang="en-US" altLang="en-US" dirty="0"/>
              <a:t>Running away is as courageous as fighting back </a:t>
            </a:r>
          </a:p>
          <a:p>
            <a:r>
              <a:rPr lang="en-US" altLang="en-US" dirty="0"/>
              <a:t>Can you make an escape?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12134" y="2560320"/>
            <a:ext cx="2769634" cy="310896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748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937C-A762-42AA-9C63-8373D2EE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Escape?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E3152-DD90-489C-A38D-F5C73C122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Fitness level and stamina</a:t>
            </a:r>
          </a:p>
          <a:p>
            <a:r>
              <a:rPr lang="en-US" dirty="0"/>
              <a:t>Clothing</a:t>
            </a:r>
          </a:p>
          <a:p>
            <a:r>
              <a:rPr lang="en-US" dirty="0"/>
              <a:t>Terrain and obstacles</a:t>
            </a:r>
          </a:p>
          <a:p>
            <a:r>
              <a:rPr lang="en-US" dirty="0"/>
              <a:t>Safe location to </a:t>
            </a:r>
            <a:r>
              <a:rPr lang="en-US"/>
              <a:t>run 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237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Should You Try to Defend Yourself?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41050" y="2442809"/>
            <a:ext cx="5535169" cy="2794946"/>
          </a:xfrm>
        </p:spPr>
        <p:txBody>
          <a:bodyPr anchor="t"/>
          <a:lstStyle/>
          <a:p>
            <a:pPr marL="0" indent="0" fontAlgn="auto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en-US" sz="3600" b="1" dirty="0"/>
              <a:t>Fighting back: </a:t>
            </a:r>
            <a:br>
              <a:rPr lang="en-US" sz="3600" b="1" dirty="0"/>
            </a:br>
            <a:r>
              <a:rPr lang="en-US" dirty="0"/>
              <a:t>A conscious decision when escaping is not an option</a:t>
            </a:r>
          </a:p>
        </p:txBody>
      </p:sp>
      <p:pic>
        <p:nvPicPr>
          <p:cNvPr id="8" name="Picture Placeholder 9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0" r="24450"/>
          <a:stretch/>
        </p:blipFill>
        <p:spPr>
          <a:xfrm>
            <a:off x="9448800" y="1980254"/>
            <a:ext cx="2743200" cy="37200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64308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Can You Diffuse the Situation?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1050" y="2092076"/>
            <a:ext cx="9331851" cy="4236799"/>
          </a:xfrm>
        </p:spPr>
        <p:txBody>
          <a:bodyPr>
            <a:normAutofit/>
          </a:bodyPr>
          <a:lstStyle/>
          <a:p>
            <a:r>
              <a:rPr lang="en-US" altLang="en-US" dirty="0"/>
              <a:t>Buy time to assess the situation, decide what to do</a:t>
            </a:r>
          </a:p>
          <a:p>
            <a:r>
              <a:rPr lang="en-US" altLang="en-US" dirty="0"/>
              <a:t>Create a distraction and escape</a:t>
            </a:r>
          </a:p>
          <a:p>
            <a:r>
              <a:rPr lang="en-US" altLang="en-US" dirty="0"/>
              <a:t>On the other hand,</a:t>
            </a:r>
          </a:p>
          <a:p>
            <a:pPr lvl="1"/>
            <a:r>
              <a:rPr lang="en-US" altLang="en-US" dirty="0"/>
              <a:t>May trigger the attacker’s emotions </a:t>
            </a:r>
          </a:p>
          <a:p>
            <a:pPr lvl="1"/>
            <a:r>
              <a:rPr lang="en-US" altLang="en-US" dirty="0"/>
              <a:t>May justify an attack (in the </a:t>
            </a:r>
            <a:r>
              <a:rPr lang="en-US" altLang="en-US"/>
              <a:t>predator’s mind)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320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1050" y="2066057"/>
            <a:ext cx="8336679" cy="4348162"/>
          </a:xfrm>
        </p:spPr>
        <p:txBody>
          <a:bodyPr numCol="2" spcCol="1371600">
            <a:normAutofit/>
          </a:bodyPr>
          <a:lstStyle/>
          <a:p>
            <a:r>
              <a:rPr lang="en-US" dirty="0"/>
              <a:t>Benefits </a:t>
            </a:r>
          </a:p>
          <a:p>
            <a:pPr lvl="1"/>
            <a:r>
              <a:rPr lang="en-US" dirty="0"/>
              <a:t>Rehearse simulated confrontations</a:t>
            </a:r>
          </a:p>
          <a:p>
            <a:pPr lvl="1"/>
            <a:r>
              <a:rPr lang="en-US" dirty="0"/>
              <a:t>Learn to recognize and evaluate threats </a:t>
            </a:r>
          </a:p>
          <a:p>
            <a:pPr lvl="1"/>
            <a:r>
              <a:rPr lang="en-US" dirty="0"/>
              <a:t>Improve fitness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Gain confidence to:</a:t>
            </a:r>
          </a:p>
          <a:p>
            <a:pPr lvl="1"/>
            <a:r>
              <a:rPr lang="en-US" dirty="0"/>
              <a:t>Handle threats</a:t>
            </a:r>
          </a:p>
          <a:p>
            <a:pPr lvl="1"/>
            <a:r>
              <a:rPr lang="en-US" dirty="0"/>
              <a:t>Choose right response</a:t>
            </a:r>
          </a:p>
          <a:p>
            <a:pPr lvl="1"/>
            <a:r>
              <a:rPr lang="en-US" dirty="0"/>
              <a:t>Defend yourself </a:t>
            </a:r>
          </a:p>
          <a:p>
            <a:pPr lvl="1"/>
            <a:r>
              <a:rPr lang="en-US" dirty="0"/>
              <a:t>Calm fear responses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Should You Take a Self-Defense Class?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80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</p:spPr>
        <p:txBody>
          <a:bodyPr>
            <a:normAutofit/>
          </a:bodyPr>
          <a:lstStyle/>
          <a:p>
            <a:r>
              <a:rPr lang="en-US" altLang="en-US"/>
              <a:t>Choosing a Self-Defense Class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41049" y="1950356"/>
            <a:ext cx="9331851" cy="4236799"/>
          </a:xfrm>
        </p:spPr>
        <p:txBody>
          <a:bodyPr>
            <a:normAutofit/>
          </a:bodyPr>
          <a:lstStyle/>
          <a:p>
            <a:r>
              <a:rPr lang="en-US"/>
              <a:t>Ask family, friends, and colleagues </a:t>
            </a:r>
          </a:p>
          <a:p>
            <a:r>
              <a:rPr lang="en-US"/>
              <a:t>Observe a class</a:t>
            </a:r>
          </a:p>
          <a:p>
            <a:r>
              <a:rPr lang="en-US"/>
              <a:t>Ask about the training goals</a:t>
            </a:r>
          </a:p>
          <a:p>
            <a:r>
              <a:rPr lang="en-US"/>
              <a:t>Match your fitness level</a:t>
            </a:r>
          </a:p>
          <a:p>
            <a:r>
              <a:rPr lang="en-US"/>
              <a:t>Choose group instruction</a:t>
            </a:r>
          </a:p>
          <a:p>
            <a:r>
              <a:rPr lang="en-US"/>
              <a:t>Check for safety precautions</a:t>
            </a:r>
          </a:p>
          <a:p>
            <a:r>
              <a:rPr lang="en-US"/>
              <a:t>No-pressure environment</a:t>
            </a:r>
            <a:endParaRPr lang="en-US" dirty="0"/>
          </a:p>
        </p:txBody>
      </p:sp>
      <p:pic>
        <p:nvPicPr>
          <p:cNvPr id="6" name="Picture 2" descr="C:\Users\kshort\Downloads\iStock_000012425763Medium (1).jpg"/>
          <p:cNvPicPr>
            <a:picLocks noGrp="1" noChangeAspect="1" noChangeArrowheads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3" r="19060"/>
          <a:stretch/>
        </p:blipFill>
        <p:spPr bwMode="auto">
          <a:xfrm>
            <a:off x="9142413" y="2036763"/>
            <a:ext cx="3049587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961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Should Your Arm Yourself?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Personal choice</a:t>
            </a:r>
          </a:p>
          <a:p>
            <a:r>
              <a:rPr lang="en-US" altLang="en-US" dirty="0"/>
              <a:t>Comply with all state and local laws </a:t>
            </a:r>
          </a:p>
          <a:p>
            <a:r>
              <a:rPr lang="en-US" altLang="en-US" dirty="0"/>
              <a:t>Follow best practices for firearm safety</a:t>
            </a:r>
          </a:p>
          <a:p>
            <a:r>
              <a:rPr lang="en-US" altLang="en-US" dirty="0"/>
              <a:t>Learn to use the weapon for self-defense</a:t>
            </a:r>
          </a:p>
          <a:p>
            <a:r>
              <a:rPr lang="en-US" altLang="en-US" dirty="0"/>
              <a:t>Consider other options for self-defense weapons: sprays, baton, Taser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60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Learn to Use Weapons for Self-Defense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94925" y="1999488"/>
            <a:ext cx="7717300" cy="4210692"/>
          </a:xfrm>
        </p:spPr>
        <p:txBody>
          <a:bodyPr>
            <a:normAutofit/>
          </a:bodyPr>
          <a:lstStyle/>
          <a:p>
            <a:r>
              <a:rPr lang="en-US" dirty="0"/>
              <a:t>A weapon is a liability if an attacker can take it away and use it against you</a:t>
            </a:r>
          </a:p>
          <a:p>
            <a:r>
              <a:rPr lang="en-US" dirty="0"/>
              <a:t>Learn how to use it properly for self-defense</a:t>
            </a:r>
          </a:p>
          <a:p>
            <a:r>
              <a:rPr lang="en-US" dirty="0"/>
              <a:t>Know and comply with your state’s weapons laws</a:t>
            </a:r>
          </a:p>
        </p:txBody>
      </p:sp>
      <p:pic>
        <p:nvPicPr>
          <p:cNvPr id="5" name="Picture 2" descr="C:\Users\kshort\Downloads\iStock_000025846994Medium.jp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9" r="19079"/>
          <a:stretch>
            <a:fillRect/>
          </a:stretch>
        </p:blipFill>
        <p:spPr bwMode="auto">
          <a:xfrm>
            <a:off x="9680448" y="2511425"/>
            <a:ext cx="2511552" cy="340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887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Your Smartphone—Your Personal Safety Tool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GPS tracking</a:t>
            </a:r>
          </a:p>
          <a:p>
            <a:r>
              <a:rPr lang="en-US" dirty="0"/>
              <a:t>Texting</a:t>
            </a:r>
          </a:p>
          <a:p>
            <a:r>
              <a:rPr lang="en-US" dirty="0"/>
              <a:t>Alerts and alarms</a:t>
            </a:r>
          </a:p>
          <a:p>
            <a:r>
              <a:rPr lang="en-US" dirty="0"/>
              <a:t>Photo sharing</a:t>
            </a:r>
          </a:p>
          <a:p>
            <a:r>
              <a:rPr lang="en-US" dirty="0"/>
              <a:t>Surveillance</a:t>
            </a:r>
          </a:p>
          <a:p>
            <a:r>
              <a:rPr lang="en-US" dirty="0"/>
              <a:t>Call blockers</a:t>
            </a:r>
          </a:p>
        </p:txBody>
      </p:sp>
      <p:pic>
        <p:nvPicPr>
          <p:cNvPr id="18" name="Picture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1" r="29051"/>
          <a:stretch>
            <a:fillRect/>
          </a:stretch>
        </p:blipFill>
        <p:spPr>
          <a:xfrm>
            <a:off x="9750951" y="1832542"/>
            <a:ext cx="2454213" cy="390265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53341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84338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AB37B-341F-4F1F-A28A-87A69ADB0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Know the Caller?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B4022-A709-42C9-B67C-C7503076F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049" y="2092076"/>
            <a:ext cx="8389511" cy="4236799"/>
          </a:xfrm>
        </p:spPr>
        <p:txBody>
          <a:bodyPr/>
          <a:lstStyle/>
          <a:p>
            <a:r>
              <a:rPr lang="en-US" dirty="0"/>
              <a:t>You can be tricked into a conversation with someone you don’t know</a:t>
            </a:r>
          </a:p>
          <a:p>
            <a:r>
              <a:rPr lang="en-US" dirty="0"/>
              <a:t>Scammers feed off your reactions </a:t>
            </a:r>
          </a:p>
          <a:p>
            <a:r>
              <a:rPr lang="en-US" dirty="0"/>
              <a:t>Listen to your instincts</a:t>
            </a:r>
          </a:p>
          <a:p>
            <a:r>
              <a:rPr lang="en-US" dirty="0"/>
              <a:t>If you don’t remember the caller, you’ve probably never met</a:t>
            </a:r>
          </a:p>
        </p:txBody>
      </p:sp>
    </p:spTree>
    <p:extLst>
      <p:ext uri="{BB962C8B-B14F-4D97-AF65-F5344CB8AC3E}">
        <p14:creationId xmlns:p14="http://schemas.microsoft.com/office/powerpoint/2010/main" val="3366188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Calls to 911––You Should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Where do 911 calls go?</a:t>
            </a:r>
          </a:p>
          <a:p>
            <a:r>
              <a:rPr lang="en-US" dirty="0"/>
              <a:t>Response time?</a:t>
            </a:r>
          </a:p>
          <a:p>
            <a:r>
              <a:rPr lang="en-US" dirty="0"/>
              <a:t>Can the emergency system locate you?</a:t>
            </a:r>
          </a:p>
          <a:p>
            <a:r>
              <a:rPr lang="en-US" dirty="0"/>
              <a:t>Is the system GPS enabled?</a:t>
            </a:r>
          </a:p>
          <a:p>
            <a:r>
              <a:rPr lang="en-US" dirty="0"/>
              <a:t>Can the emergency operator call back?</a:t>
            </a:r>
          </a:p>
          <a:p>
            <a:r>
              <a:rPr lang="en-US" dirty="0"/>
              <a:t>Can police provide extra patrols during open-house events or around </a:t>
            </a:r>
            <a:r>
              <a:rPr lang="en-US"/>
              <a:t>vacant properties?</a:t>
            </a:r>
            <a:endParaRPr lang="en-US" dirty="0"/>
          </a:p>
          <a:p>
            <a:r>
              <a:rPr lang="en-US" dirty="0"/>
              <a:t>How/when should you report non-emergencies? </a:t>
            </a:r>
          </a:p>
        </p:txBody>
      </p:sp>
    </p:spTree>
    <p:extLst>
      <p:ext uri="{BB962C8B-B14F-4D97-AF65-F5344CB8AC3E}">
        <p14:creationId xmlns:p14="http://schemas.microsoft.com/office/powerpoint/2010/main" val="30258029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AD6430-6A27-4329-88A6-A77E767D0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50" y="529125"/>
            <a:ext cx="9331850" cy="1113501"/>
          </a:xfrm>
        </p:spPr>
        <p:txBody>
          <a:bodyPr/>
          <a:lstStyle/>
          <a:p>
            <a:r>
              <a:rPr lang="en-US" dirty="0"/>
              <a:t>8 Criteria for Choosing Safety Products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C7396D-FBF7-4A24-9665-0CEF10E97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1575" y="1951038"/>
            <a:ext cx="9331325" cy="4378324"/>
          </a:xfrm>
        </p:spPr>
        <p:txBody>
          <a:bodyPr/>
          <a:lstStyle/>
          <a:p>
            <a:r>
              <a:rPr lang="en-US" dirty="0"/>
              <a:t>Supports behavioral and cultural change</a:t>
            </a:r>
          </a:p>
          <a:p>
            <a:r>
              <a:rPr lang="en-US" dirty="0"/>
              <a:t>Designed for prevention</a:t>
            </a:r>
          </a:p>
          <a:p>
            <a:r>
              <a:rPr lang="en-US" dirty="0"/>
              <a:t>Rooted in behavioral science</a:t>
            </a:r>
          </a:p>
          <a:p>
            <a:r>
              <a:rPr lang="en-US" dirty="0"/>
              <a:t>Alerts emergency contacts based on proximity</a:t>
            </a:r>
          </a:p>
          <a:p>
            <a:r>
              <a:rPr lang="en-US" dirty="0"/>
              <a:t>Two types of alerts: uncomfortable vs. emergency</a:t>
            </a:r>
          </a:p>
          <a:p>
            <a:r>
              <a:rPr lang="en-US" dirty="0"/>
              <a:t>Unobtrusive––will not make legitimate prospects uncomfortable</a:t>
            </a:r>
          </a:p>
          <a:p>
            <a:r>
              <a:rPr lang="en-US" dirty="0"/>
              <a:t>Helps identify “red flags”</a:t>
            </a:r>
          </a:p>
          <a:p>
            <a:r>
              <a:rPr lang="en-US" dirty="0"/>
              <a:t>Integrated with 911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941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Auto Safety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Drive separately or be the driver</a:t>
            </a:r>
          </a:p>
          <a:p>
            <a:r>
              <a:rPr lang="en-US" dirty="0"/>
              <a:t>Keep your car in top operating condition</a:t>
            </a:r>
          </a:p>
          <a:p>
            <a:r>
              <a:rPr lang="en-US" dirty="0"/>
              <a:t>Store breakdown essentials in trunk </a:t>
            </a:r>
          </a:p>
          <a:p>
            <a:r>
              <a:rPr lang="en-US" dirty="0"/>
              <a:t>Know where you are going</a:t>
            </a:r>
          </a:p>
          <a:p>
            <a:r>
              <a:rPr lang="en-US" dirty="0"/>
              <a:t>Avoid aggressive drivers or road rage situations</a:t>
            </a:r>
          </a:p>
          <a:p>
            <a:r>
              <a:rPr lang="en-US" dirty="0"/>
              <a:t>No texting or multitasking while driving</a:t>
            </a:r>
          </a:p>
          <a:p>
            <a:pPr lvl="1"/>
            <a:r>
              <a:rPr lang="en-US" dirty="0"/>
              <a:t>The average time your eyes are off the road while texting is 5 seconds (enough time to cover the length of a football field–– blindfolded)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591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Parking Lot Safety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41049" y="1950356"/>
            <a:ext cx="8775591" cy="4236799"/>
          </a:xfrm>
        </p:spPr>
        <p:txBody>
          <a:bodyPr>
            <a:normAutofit/>
          </a:bodyPr>
          <a:lstStyle/>
          <a:p>
            <a:r>
              <a:rPr lang="en-US"/>
              <a:t>Keep keys out and </a:t>
            </a:r>
            <a:r>
              <a:rPr lang="en-US" dirty="0"/>
              <a:t>ready to open the car door</a:t>
            </a:r>
          </a:p>
          <a:p>
            <a:r>
              <a:rPr lang="en-US" dirty="0"/>
              <a:t>Unlock only the driver-side door</a:t>
            </a:r>
          </a:p>
          <a:p>
            <a:r>
              <a:rPr lang="en-US" dirty="0"/>
              <a:t>Check the back seat</a:t>
            </a:r>
          </a:p>
          <a:p>
            <a:r>
              <a:rPr lang="en-US" dirty="0"/>
              <a:t>Lock all doors immediately upon entering and get moving</a:t>
            </a:r>
          </a:p>
          <a:p>
            <a:r>
              <a:rPr lang="en-US" dirty="0"/>
              <a:t>Keep car keys on a separate key ring from house and office keys</a:t>
            </a:r>
          </a:p>
        </p:txBody>
      </p:sp>
    </p:spTree>
    <p:extLst>
      <p:ext uri="{BB962C8B-B14F-4D97-AF65-F5344CB8AC3E}">
        <p14:creationId xmlns:p14="http://schemas.microsoft.com/office/powerpoint/2010/main" val="28705396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sz="4400" dirty="0"/>
              <a:t>Thank you for participating in this course!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1076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4C91F-89F5-4A40-A843-BEE90D5DDE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4800" dirty="0"/>
              <a:t>Your Personal Safety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26522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0D16-2AE8-4185-886B-CB97A1046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Spheres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0CBF9D-F0D6-4AE9-87AA-F491A19CA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Your personal safety</a:t>
            </a:r>
          </a:p>
          <a:p>
            <a:pPr lvl="0"/>
            <a:r>
              <a:rPr lang="en-US" dirty="0"/>
              <a:t>Your office and colleagues</a:t>
            </a:r>
          </a:p>
          <a:p>
            <a:pPr lvl="0"/>
            <a:r>
              <a:rPr lang="en-US" dirty="0"/>
              <a:t>Buyers</a:t>
            </a:r>
          </a:p>
          <a:p>
            <a:pPr lvl="0"/>
            <a:r>
              <a:rPr lang="en-US" dirty="0"/>
              <a:t>Sellers</a:t>
            </a:r>
          </a:p>
          <a:p>
            <a:pPr lvl="0"/>
            <a:r>
              <a:rPr lang="en-US" dirty="0"/>
              <a:t>Online</a:t>
            </a:r>
          </a:p>
          <a:p>
            <a:pPr lvl="0"/>
            <a:r>
              <a:rPr lang="en-US" dirty="0"/>
              <a:t>Your home and family</a:t>
            </a:r>
          </a:p>
          <a:p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happens in one safety sphere can impact others</a:t>
            </a:r>
            <a:endParaRPr lang="en-US" b="1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895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77B1D-4201-4370-B052-A3B6FC26D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Key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EBCA4-E8DE-4853-803D-F0F086D6A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  <a:p>
            <a:r>
              <a:rPr lang="en-US" dirty="0"/>
              <a:t>Best practices</a:t>
            </a:r>
          </a:p>
          <a:p>
            <a:r>
              <a:rPr lang="en-US" dirty="0"/>
              <a:t>Learn from webinars and videos</a:t>
            </a:r>
          </a:p>
          <a:p>
            <a:r>
              <a:rPr lang="en-US" dirty="0"/>
              <a:t>Learn and use personal protection resources</a:t>
            </a:r>
          </a:p>
          <a:p>
            <a:r>
              <a:rPr lang="en-US" dirty="0"/>
              <a:t>Improve safety culture</a:t>
            </a:r>
          </a:p>
        </p:txBody>
      </p:sp>
    </p:spTree>
    <p:extLst>
      <p:ext uri="{BB962C8B-B14F-4D97-AF65-F5344CB8AC3E}">
        <p14:creationId xmlns:p14="http://schemas.microsoft.com/office/powerpoint/2010/main" val="4280783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 High-Risk Business?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87 real estate professionals met with fatal injuries in 2019 per U.S. Bureau of Labor Statistics</a:t>
            </a:r>
          </a:p>
          <a:p>
            <a:r>
              <a:rPr lang="en-US" altLang="en-US" dirty="0"/>
              <a:t>One-third </a:t>
            </a:r>
            <a:r>
              <a:rPr lang="en-US" dirty="0"/>
              <a:t>caused by “violence and other injuries”</a:t>
            </a:r>
          </a:p>
          <a:p>
            <a:r>
              <a:rPr lang="en-US" dirty="0"/>
              <a:t>Many incidents are never reported</a:t>
            </a:r>
          </a:p>
          <a:p>
            <a:r>
              <a:rPr lang="en-US" dirty="0"/>
              <a:t>When one real estate professional is harmed, all suffer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8601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Image of success </a:t>
            </a:r>
          </a:p>
          <a:p>
            <a:r>
              <a:rPr lang="en-US" altLang="en-US" dirty="0"/>
              <a:t>Meeting unknown prospects at properties</a:t>
            </a:r>
          </a:p>
          <a:p>
            <a:r>
              <a:rPr lang="en-US" altLang="en-US"/>
              <a:t>Working at </a:t>
            </a:r>
            <a:r>
              <a:rPr lang="en-US" altLang="en-US" dirty="0"/>
              <a:t>unfamiliar properties at odd hours</a:t>
            </a:r>
          </a:p>
          <a:p>
            <a:r>
              <a:rPr lang="en-US" altLang="en-US" dirty="0"/>
              <a:t>Sitting open houses alone </a:t>
            </a:r>
          </a:p>
          <a:p>
            <a:r>
              <a:rPr lang="en-US" altLang="en-US" dirty="0"/>
              <a:t>Entering vacant properties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>
          <a:xfrm>
            <a:off x="7222841" y="1828802"/>
            <a:ext cx="4550059" cy="4348162"/>
          </a:xfrm>
        </p:spPr>
        <p:txBody>
          <a:bodyPr>
            <a:noAutofit/>
          </a:bodyPr>
          <a:lstStyle/>
          <a:p>
            <a:r>
              <a:rPr lang="en-US" altLang="en-US" dirty="0"/>
              <a:t>Driving with strangers while multitasking</a:t>
            </a:r>
          </a:p>
          <a:p>
            <a:r>
              <a:rPr lang="en-US" altLang="en-US" dirty="0"/>
              <a:t>Public visibility</a:t>
            </a:r>
          </a:p>
          <a:p>
            <a:r>
              <a:rPr lang="en-US" altLang="en-US" dirty="0"/>
              <a:t>Many ways </a:t>
            </a:r>
            <a:r>
              <a:rPr lang="en-US" altLang="en-US"/>
              <a:t>for prospects </a:t>
            </a:r>
            <a:r>
              <a:rPr lang="en-US" altLang="en-US" dirty="0"/>
              <a:t>to make contact</a:t>
            </a:r>
          </a:p>
          <a:p>
            <a:r>
              <a:rPr lang="en-US" altLang="en-US" dirty="0"/>
              <a:t>Handling client’s personal information</a:t>
            </a:r>
          </a:p>
          <a:p>
            <a:r>
              <a:rPr lang="en-US" altLang="en-US" dirty="0"/>
              <a:t>Who would harm me?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Is Real Estate Risky?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964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Do Others Say?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20092" y="2411426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latin typeface="Corbel" panose="020B0503020204020204" pitchFamily="34" charset="0"/>
              </a:rPr>
              <a:t>Felt threatened on the job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CFA589-9443-4510-8329-6F1181BFFA07}"/>
              </a:ext>
            </a:extLst>
          </p:cNvPr>
          <p:cNvSpPr txBox="1"/>
          <p:nvPr/>
        </p:nvSpPr>
        <p:spPr>
          <a:xfrm>
            <a:off x="6580751" y="2992033"/>
            <a:ext cx="48217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</a:t>
            </a:r>
            <a:endParaRPr lang="en-US" sz="2400" dirty="0">
              <a:solidFill>
                <a:srgbClr val="009200"/>
              </a:solidFill>
            </a:endParaRPr>
          </a:p>
          <a:p>
            <a:pPr marL="914400" algn="ctr"/>
            <a:r>
              <a:rPr lang="en-US" sz="2400" b="1" dirty="0">
                <a:solidFill>
                  <a:srgbClr val="009200"/>
                </a:solidFill>
                <a:sym typeface="Wingdings 3" panose="05040102010807070707" pitchFamily="18" charset="2"/>
              </a:rPr>
              <a:t></a:t>
            </a:r>
            <a:r>
              <a:rPr lang="en-US" sz="2400" b="1" dirty="0">
                <a:solidFill>
                  <a:srgbClr val="FF0000"/>
                </a:solidFill>
                <a:sym typeface="Wingdings 3" panose="05040102010807070707" pitchFamily="18" charset="2"/>
              </a:rPr>
              <a:t>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CFB0926-BCC3-2C4F-92CD-9D421BE7990A}"/>
              </a:ext>
            </a:extLst>
          </p:cNvPr>
          <p:cNvSpPr txBox="1">
            <a:spLocks/>
          </p:cNvSpPr>
          <p:nvPr/>
        </p:nvSpPr>
        <p:spPr>
          <a:xfrm>
            <a:off x="9836150" y="6287886"/>
            <a:ext cx="1936750" cy="39687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7663" indent="-3397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5702A"/>
              </a:buClr>
              <a:buSzPct val="70000"/>
              <a:buFont typeface=".Lucida Grande UI Regular"/>
              <a:buChar char="►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825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438A"/>
              </a:buClr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0">
              <a:buNone/>
            </a:pP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4CAB6F-3167-B441-9A3D-5C01999A7347}"/>
              </a:ext>
            </a:extLst>
          </p:cNvPr>
          <p:cNvSpPr/>
          <p:nvPr/>
        </p:nvSpPr>
        <p:spPr>
          <a:xfrm>
            <a:off x="7847636" y="2055696"/>
            <a:ext cx="3341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Have been the victim of a crime while on the job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E09FB61-B3F3-4108-8D5F-9EB5663FE0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841970"/>
              </p:ext>
            </p:extLst>
          </p:nvPr>
        </p:nvGraphicFramePr>
        <p:xfrm>
          <a:off x="2211424" y="2702025"/>
          <a:ext cx="3998937" cy="3706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485452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E964E94198CE459CA3B005DA1C39A0" ma:contentTypeVersion="13" ma:contentTypeDescription="Create a new document." ma:contentTypeScope="" ma:versionID="077a07d236e0298cde90d5c902f15e04">
  <xsd:schema xmlns:xsd="http://www.w3.org/2001/XMLSchema" xmlns:xs="http://www.w3.org/2001/XMLSchema" xmlns:p="http://schemas.microsoft.com/office/2006/metadata/properties" xmlns:ns3="c01b2296-26d6-433c-a81e-4e95230aecfa" xmlns:ns4="7cdbff3a-cd3f-4207-8518-886fd6981823" targetNamespace="http://schemas.microsoft.com/office/2006/metadata/properties" ma:root="true" ma:fieldsID="6c1b15a2b587a60c67d1971f3193970f" ns3:_="" ns4:_="">
    <xsd:import namespace="c01b2296-26d6-433c-a81e-4e95230aecfa"/>
    <xsd:import namespace="7cdbff3a-cd3f-4207-8518-886fd69818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b2296-26d6-433c-a81e-4e95230aec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dbff3a-cd3f-4207-8518-886fd698182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5D7993-DE93-4A85-B102-88F9464742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9899EF-91FF-4C4C-88F1-B0D5FC576F04}">
  <ds:schemaRefs>
    <ds:schemaRef ds:uri="c01b2296-26d6-433c-a81e-4e95230aecfa"/>
    <ds:schemaRef ds:uri="http://schemas.microsoft.com/office/2006/documentManagement/types"/>
    <ds:schemaRef ds:uri="http://www.w3.org/XML/1998/namespace"/>
    <ds:schemaRef ds:uri="7cdbff3a-cd3f-4207-8518-886fd6981823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F1BBBEE-1A49-4000-BD13-DDF9FAD46B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1b2296-26d6-433c-a81e-4e95230aecfa"/>
    <ds:schemaRef ds:uri="7cdbff3a-cd3f-4207-8518-886fd69818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3988</TotalTime>
  <Words>1285</Words>
  <Application>Microsoft Office PowerPoint</Application>
  <PresentationFormat>Widescreen</PresentationFormat>
  <Paragraphs>277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.Lucida Grande UI Regular</vt:lpstr>
      <vt:lpstr>Arial</vt:lpstr>
      <vt:lpstr>Calibri</vt:lpstr>
      <vt:lpstr>Corbel</vt:lpstr>
      <vt:lpstr>Times New Roman</vt:lpstr>
      <vt:lpstr>Wingdings</vt:lpstr>
      <vt:lpstr>Wingdings 3</vt:lpstr>
      <vt:lpstr>Custom Design</vt:lpstr>
      <vt:lpstr>1_Custom Design</vt:lpstr>
      <vt:lpstr>Putting REALTOR® Safety First:  Safety Strategies for the  Modern REALTOR®</vt:lpstr>
      <vt:lpstr>NAR’s Safety Program</vt:lpstr>
      <vt:lpstr>PowerPoint Presentation</vt:lpstr>
      <vt:lpstr>Your Personal Safety</vt:lpstr>
      <vt:lpstr>Safety Spheres</vt:lpstr>
      <vt:lpstr>Five Key Actions</vt:lpstr>
      <vt:lpstr>A High-Risk Business?</vt:lpstr>
      <vt:lpstr>Why Is Real Estate Risky?</vt:lpstr>
      <vt:lpstr>What Do Others Say?</vt:lpstr>
      <vt:lpstr>What Do Others Say?</vt:lpstr>
      <vt:lpstr>What Do Others Say?</vt:lpstr>
      <vt:lpstr>What Do Others Say?</vt:lpstr>
      <vt:lpstr>What Do Others Say?</vt:lpstr>
      <vt:lpstr>The Crime Equation</vt:lpstr>
      <vt:lpstr>Understanding the Criminal Mind and Motivation</vt:lpstr>
      <vt:lpstr>Sharpen Your Safety Sense</vt:lpstr>
      <vt:lpstr>10-Second Safety Scan</vt:lpstr>
      <vt:lpstr>How We Respond to Threats</vt:lpstr>
      <vt:lpstr>The Strongest Defense</vt:lpstr>
      <vt:lpstr>Fight or Flight?</vt:lpstr>
      <vt:lpstr>Escape the Situation</vt:lpstr>
      <vt:lpstr>Can You Escape?</vt:lpstr>
      <vt:lpstr>Should You Try to Defend Yourself?</vt:lpstr>
      <vt:lpstr>Can You Diffuse the Situation?</vt:lpstr>
      <vt:lpstr>Should You Take a Self-Defense Class?</vt:lpstr>
      <vt:lpstr>Choosing a Self-Defense Class</vt:lpstr>
      <vt:lpstr>Should Your Arm Yourself?</vt:lpstr>
      <vt:lpstr>Learn to Use Weapons for Self-Defense </vt:lpstr>
      <vt:lpstr>Your Smartphone—Your Personal Safety Tool</vt:lpstr>
      <vt:lpstr>Do You Know the Caller?</vt:lpstr>
      <vt:lpstr>Calls to 911––You Should Know</vt:lpstr>
      <vt:lpstr>8 Criteria for Choosing Safety Products</vt:lpstr>
      <vt:lpstr>Auto Safety</vt:lpstr>
      <vt:lpstr>Parking Lot Safety</vt:lpstr>
      <vt:lpstr>Thank you for participating in this course!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CRD</dc:creator>
  <cp:lastModifiedBy>Bira de Aquino</cp:lastModifiedBy>
  <cp:revision>219</cp:revision>
  <dcterms:created xsi:type="dcterms:W3CDTF">2017-04-25T00:12:58Z</dcterms:created>
  <dcterms:modified xsi:type="dcterms:W3CDTF">2021-09-07T18:01:34Z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0x010100CDE964E94198CE459CA3B005DA1C39A0</vt:lpwstr>
  </property>
</Properties>
</file>