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56" r:id="rId2"/>
    <p:sldId id="302" r:id="rId3"/>
    <p:sldId id="291" r:id="rId4"/>
    <p:sldId id="292" r:id="rId5"/>
    <p:sldId id="293" r:id="rId6"/>
    <p:sldId id="294" r:id="rId7"/>
    <p:sldId id="289" r:id="rId8"/>
    <p:sldId id="295" r:id="rId9"/>
    <p:sldId id="296" r:id="rId10"/>
    <p:sldId id="297" r:id="rId11"/>
    <p:sldId id="298" r:id="rId12"/>
    <p:sldId id="299" r:id="rId13"/>
    <p:sldId id="303" r:id="rId14"/>
    <p:sldId id="300" r:id="rId15"/>
    <p:sldId id="301" r:id="rId16"/>
    <p:sldId id="304" r:id="rId17"/>
    <p:sldId id="305" r:id="rId18"/>
    <p:sldId id="306" r:id="rId19"/>
    <p:sldId id="307" r:id="rId20"/>
    <p:sldId id="311" r:id="rId21"/>
    <p:sldId id="308" r:id="rId22"/>
    <p:sldId id="309" r:id="rId23"/>
    <p:sldId id="310" r:id="rId24"/>
    <p:sldId id="312" r:id="rId25"/>
    <p:sldId id="313" r:id="rId26"/>
    <p:sldId id="314" r:id="rId27"/>
    <p:sldId id="315" r:id="rId28"/>
    <p:sldId id="316" r:id="rId29"/>
    <p:sldId id="317" r:id="rId30"/>
    <p:sldId id="342"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9" r:id="rId44"/>
    <p:sldId id="331" r:id="rId45"/>
    <p:sldId id="330" r:id="rId46"/>
    <p:sldId id="332" r:id="rId47"/>
    <p:sldId id="333" r:id="rId48"/>
    <p:sldId id="334" r:id="rId49"/>
    <p:sldId id="335" r:id="rId50"/>
    <p:sldId id="336" r:id="rId51"/>
    <p:sldId id="337" r:id="rId52"/>
    <p:sldId id="338" r:id="rId53"/>
    <p:sldId id="340" r:id="rId54"/>
    <p:sldId id="341" r:id="rId55"/>
    <p:sldId id="26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595"/>
    <a:srgbClr val="0D2237"/>
    <a:srgbClr val="F58786"/>
    <a:srgbClr val="F58785"/>
    <a:srgbClr val="6EC59B"/>
    <a:srgbClr val="BED7E9"/>
    <a:srgbClr val="006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5"/>
    <p:restoredTop sz="94649"/>
  </p:normalViewPr>
  <p:slideViewPr>
    <p:cSldViewPr snapToGrid="0" snapToObjects="1">
      <p:cViewPr varScale="1">
        <p:scale>
          <a:sx n="107" d="100"/>
          <a:sy n="107" d="100"/>
        </p:scale>
        <p:origin x="1120"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5/24/22</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5/23/22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0E0EA7-D572-D34E-BC9F-5473021F3C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Right Triangle 3">
            <a:extLst>
              <a:ext uri="{FF2B5EF4-FFF2-40B4-BE49-F238E27FC236}">
                <a16:creationId xmlns:a16="http://schemas.microsoft.com/office/drawing/2014/main" id="{607225B3-FD7D-BD40-8D05-518A4AB3B115}"/>
              </a:ext>
            </a:extLst>
          </p:cNvPr>
          <p:cNvSpPr/>
          <p:nvPr userDrawn="1"/>
        </p:nvSpPr>
        <p:spPr>
          <a:xfrm>
            <a:off x="-10510"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0BE856D4-8FAC-3549-887E-B5B601843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6552" y="5725598"/>
            <a:ext cx="2722178" cy="892835"/>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mirror&#10;&#10;Description automatically generated">
            <a:extLst>
              <a:ext uri="{FF2B5EF4-FFF2-40B4-BE49-F238E27FC236}">
                <a16:creationId xmlns:a16="http://schemas.microsoft.com/office/drawing/2014/main" id="{641ABE5C-6EFE-CF4F-93F3-D794A6E278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9E3718B8-8603-4147-9B03-000C4B212AB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r>
              <a:rPr lang="en-US" dirty="0"/>
              <a:t>1</a:t>
            </a:r>
          </a:p>
        </p:txBody>
      </p:sp>
      <p:pic>
        <p:nvPicPr>
          <p:cNvPr id="7" name="Picture 6">
            <a:extLst>
              <a:ext uri="{FF2B5EF4-FFF2-40B4-BE49-F238E27FC236}">
                <a16:creationId xmlns:a16="http://schemas.microsoft.com/office/drawing/2014/main" id="{4DCC5D2E-4063-7B4D-8CE5-8EB2F549AC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baseball&#10;&#10;Description automatically generated">
            <a:extLst>
              <a:ext uri="{FF2B5EF4-FFF2-40B4-BE49-F238E27FC236}">
                <a16:creationId xmlns:a16="http://schemas.microsoft.com/office/drawing/2014/main" id="{42C7C5CB-123A-1044-A1A2-A7473F9EA4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E41D1BB-6589-EC4C-8011-76EE3346B9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C5F9C1B3-1747-004C-82C6-61A137E37844}"/>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BFBFFD8-1235-284B-9B41-EF4186B2E0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EDC792F6-75E5-064F-B333-AB6E4C55B9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A490E2FF-6D21-804D-8B29-9F3EAC225559}"/>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
        <p:nvSpPr>
          <p:cNvPr id="7" name="Right Triangle 6">
            <a:extLst>
              <a:ext uri="{FF2B5EF4-FFF2-40B4-BE49-F238E27FC236}">
                <a16:creationId xmlns:a16="http://schemas.microsoft.com/office/drawing/2014/main" id="{4004D488-F1DF-3543-A8CD-138B1D9AF495}"/>
              </a:ext>
            </a:extLst>
          </p:cNvPr>
          <p:cNvSpPr/>
          <p:nvPr userDrawn="1"/>
        </p:nvSpPr>
        <p:spPr>
          <a:xfrm rot="10800000">
            <a:off x="8973781" y="0"/>
            <a:ext cx="3226676" cy="322667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2D3DF82-7AF6-E04F-84E5-722F1EB5B995}"/>
              </a:ext>
            </a:extLst>
          </p:cNvPr>
          <p:cNvSpPr>
            <a:spLocks noGrp="1"/>
          </p:cNvSpPr>
          <p:nvPr>
            <p:ph type="pic" idx="1"/>
          </p:nvPr>
        </p:nvSpPr>
        <p:spPr>
          <a:xfrm>
            <a:off x="0" y="0"/>
            <a:ext cx="12192000"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04540E36-B5F1-B84F-929C-D074FC4D1A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17" y="11151"/>
            <a:ext cx="12192000" cy="6858000"/>
          </a:xfrm>
          <a:prstGeom prst="rect">
            <a:avLst/>
          </a:prstGeom>
        </p:spPr>
      </p:pic>
      <p:pic>
        <p:nvPicPr>
          <p:cNvPr id="7" name="Picture 6">
            <a:extLst>
              <a:ext uri="{FF2B5EF4-FFF2-40B4-BE49-F238E27FC236}">
                <a16:creationId xmlns:a16="http://schemas.microsoft.com/office/drawing/2014/main" id="{2D1316B1-1F2B-144A-9360-EFE7F33361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30CE579C-F280-324B-93F5-CB8CC3AB8860}"/>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tx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A picture containing man, white, flying, blue&#10;&#10;Description automatically generated">
            <a:extLst>
              <a:ext uri="{FF2B5EF4-FFF2-40B4-BE49-F238E27FC236}">
                <a16:creationId xmlns:a16="http://schemas.microsoft.com/office/drawing/2014/main" id="{10BF759A-4223-AE4E-B317-C070972910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CF607AB-4DE9-A24E-B038-6794B76DE4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8" name="Slide Number Placeholder 5">
            <a:extLst>
              <a:ext uri="{FF2B5EF4-FFF2-40B4-BE49-F238E27FC236}">
                <a16:creationId xmlns:a16="http://schemas.microsoft.com/office/drawing/2014/main" id="{04B90B46-5223-C342-A1F9-E8E4B8950E7C}"/>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FFC786F1-481D-AB4B-9560-D6F1CA71FBF8}"/>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pic>
        <p:nvPicPr>
          <p:cNvPr id="7" name="Picture 6">
            <a:extLst>
              <a:ext uri="{FF2B5EF4-FFF2-40B4-BE49-F238E27FC236}">
                <a16:creationId xmlns:a16="http://schemas.microsoft.com/office/drawing/2014/main" id="{91142A6A-22F3-E846-BD20-26066DAF3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B2498A-500A-6045-9FDD-FE7EAA9D6947}"/>
              </a:ext>
            </a:extLst>
          </p:cNvPr>
          <p:cNvSpPr>
            <a:spLocks noGrp="1"/>
          </p:cNvSpPr>
          <p:nvPr>
            <p:ph type="pic" idx="1"/>
          </p:nvPr>
        </p:nvSpPr>
        <p:spPr>
          <a:xfrm>
            <a:off x="978568" y="1351547"/>
            <a:ext cx="10234863" cy="415490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2DFE6548-62DA-2D40-B47D-8596D8B82D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2000" cy="6858000"/>
          </a:xfrm>
          <a:prstGeom prst="rect">
            <a:avLst/>
          </a:prstGeom>
        </p:spPr>
      </p:pic>
      <p:sp>
        <p:nvSpPr>
          <p:cNvPr id="6" name="Slide Number Placeholder 5">
            <a:extLst>
              <a:ext uri="{FF2B5EF4-FFF2-40B4-BE49-F238E27FC236}">
                <a16:creationId xmlns:a16="http://schemas.microsoft.com/office/drawing/2014/main" id="{A94EE884-D354-F240-B2A2-E7ECA9C6836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8" name="Picture 7">
            <a:extLst>
              <a:ext uri="{FF2B5EF4-FFF2-40B4-BE49-F238E27FC236}">
                <a16:creationId xmlns:a16="http://schemas.microsoft.com/office/drawing/2014/main" id="{B172D425-481C-7447-A0DE-70DA62EBAE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
        <p:nvSpPr>
          <p:cNvPr id="5" name="Right Triangle 4">
            <a:extLst>
              <a:ext uri="{FF2B5EF4-FFF2-40B4-BE49-F238E27FC236}">
                <a16:creationId xmlns:a16="http://schemas.microsoft.com/office/drawing/2014/main" id="{E5A6DA78-44F3-1A41-A356-B3EE8C9BFF0E}"/>
              </a:ext>
            </a:extLst>
          </p:cNvPr>
          <p:cNvSpPr/>
          <p:nvPr userDrawn="1"/>
        </p:nvSpPr>
        <p:spPr>
          <a:xfrm rot="16200000">
            <a:off x="6931572"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2526053835"/>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A picture containing meter&#10;&#10;Description automatically generated">
            <a:extLst>
              <a:ext uri="{FF2B5EF4-FFF2-40B4-BE49-F238E27FC236}">
                <a16:creationId xmlns:a16="http://schemas.microsoft.com/office/drawing/2014/main" id="{60539DF5-C211-ED41-A2F5-8D8BBCA79A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610600" y="63565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65" r:id="rId22"/>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1153514" y="1149821"/>
            <a:ext cx="6713193" cy="954107"/>
          </a:xfrm>
          <a:prstGeom prst="rect">
            <a:avLst/>
          </a:prstGeom>
          <a:noFill/>
        </p:spPr>
        <p:txBody>
          <a:bodyPr wrap="square" rtlCol="0">
            <a:spAutoFit/>
          </a:bodyPr>
          <a:lstStyle/>
          <a:p>
            <a:r>
              <a:rPr lang="en-US" sz="2800" b="1" dirty="0">
                <a:solidFill>
                  <a:schemeClr val="bg1"/>
                </a:solidFill>
                <a:latin typeface="Montserrat" pitchFamily="2" charset="77"/>
              </a:rPr>
              <a:t>The REALTOR</a:t>
            </a:r>
            <a:r>
              <a:rPr lang="en-US" sz="2800" b="1" baseline="30000" dirty="0">
                <a:solidFill>
                  <a:schemeClr val="bg1"/>
                </a:solidFill>
                <a:latin typeface="Montserrat" pitchFamily="2" charset="77"/>
              </a:rPr>
              <a:t>®</a:t>
            </a:r>
            <a:r>
              <a:rPr lang="en-US" sz="2800" b="1" dirty="0">
                <a:solidFill>
                  <a:schemeClr val="bg1"/>
                </a:solidFill>
                <a:latin typeface="Montserrat" pitchFamily="2" charset="77"/>
              </a:rPr>
              <a:t> Code of Ethics </a:t>
            </a:r>
          </a:p>
          <a:p>
            <a:r>
              <a:rPr lang="en-US" sz="2800" b="1" dirty="0">
                <a:solidFill>
                  <a:schemeClr val="bg1"/>
                </a:solidFill>
                <a:latin typeface="Montserrat" pitchFamily="2" charset="77"/>
              </a:rPr>
              <a:t>New Member Orientation Program</a:t>
            </a: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1958C-CB47-2B40-A3B7-573C36899754}"/>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Preamble</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493AECD4-1548-FE4B-ADED-124D0571E043}"/>
              </a:ext>
            </a:extLst>
          </p:cNvPr>
          <p:cNvSpPr/>
          <p:nvPr/>
        </p:nvSpPr>
        <p:spPr>
          <a:xfrm>
            <a:off x="1060363" y="1535764"/>
            <a:ext cx="9335494" cy="2122953"/>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Identify and take steps to eliminate practices which may damage the public or which might discredit or bring dishonor to the real estate profession.</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Urge exclusive representation of clients.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Do not attempt to gain any unfair advantage over competitors.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Refrain from making unsolicited comments about other practitioners.</a:t>
            </a: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69350088"/>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E6D333F-6050-A142-AD85-357E9DFD167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88068" y="1177492"/>
            <a:ext cx="1868475" cy="3626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61621A-DFD4-7A46-915C-AC9B36AD8D5A}"/>
              </a:ext>
            </a:extLst>
          </p:cNvPr>
          <p:cNvSpPr/>
          <p:nvPr/>
        </p:nvSpPr>
        <p:spPr>
          <a:xfrm>
            <a:off x="9241971" y="4972623"/>
            <a:ext cx="2982685" cy="415498"/>
          </a:xfrm>
          <a:prstGeom prst="rect">
            <a:avLst/>
          </a:prstGeom>
        </p:spPr>
        <p:txBody>
          <a:bodyPr wrap="square">
            <a:spAutoFit/>
          </a:bodyPr>
          <a:lstStyle/>
          <a:p>
            <a:r>
              <a:rPr lang="en-US" sz="1050" dirty="0">
                <a:solidFill>
                  <a:schemeClr val="bg1"/>
                </a:solidFill>
                <a:latin typeface="Montserrat" pitchFamily="2" charset="77"/>
              </a:rPr>
              <a:t>Charles N. Chadbourn of Minneapolis, who coined the term REALTOR</a:t>
            </a:r>
            <a:r>
              <a:rPr lang="en-US" sz="1050" baseline="30000" dirty="0">
                <a:solidFill>
                  <a:schemeClr val="bg1"/>
                </a:solidFill>
                <a:latin typeface="Montserrat" pitchFamily="2" charset="77"/>
              </a:rPr>
              <a:t>®</a:t>
            </a:r>
            <a:r>
              <a:rPr lang="en-US" sz="1050" dirty="0">
                <a:solidFill>
                  <a:schemeClr val="bg1"/>
                </a:solidFill>
                <a:latin typeface="Montserrat" pitchFamily="2" charset="77"/>
              </a:rPr>
              <a:t> in 1916. </a:t>
            </a:r>
          </a:p>
        </p:txBody>
      </p:sp>
      <p:sp>
        <p:nvSpPr>
          <p:cNvPr id="9" name="TextBox 8">
            <a:extLst>
              <a:ext uri="{FF2B5EF4-FFF2-40B4-BE49-F238E27FC236}">
                <a16:creationId xmlns:a16="http://schemas.microsoft.com/office/drawing/2014/main" id="{52FDABD2-420C-C44A-A2BF-E49F80412BC9}"/>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Preamble</a:t>
            </a:r>
            <a:endParaRPr lang="en-US" sz="4000" b="1" dirty="0">
              <a:solidFill>
                <a:srgbClr val="FF9595"/>
              </a:solidFill>
              <a:latin typeface="Montserrat" pitchFamily="2" charset="77"/>
              <a:ea typeface="Montserrat"/>
              <a:cs typeface="Montserrat"/>
              <a:sym typeface="Montserrat"/>
            </a:endParaRPr>
          </a:p>
        </p:txBody>
      </p:sp>
      <p:sp>
        <p:nvSpPr>
          <p:cNvPr id="10" name="Rectangle 9">
            <a:extLst>
              <a:ext uri="{FF2B5EF4-FFF2-40B4-BE49-F238E27FC236}">
                <a16:creationId xmlns:a16="http://schemas.microsoft.com/office/drawing/2014/main" id="{3587F248-D6E6-3F41-973C-8F138063AA1B}"/>
              </a:ext>
            </a:extLst>
          </p:cNvPr>
          <p:cNvSpPr/>
          <p:nvPr/>
        </p:nvSpPr>
        <p:spPr>
          <a:xfrm>
            <a:off x="1060363" y="1535764"/>
            <a:ext cx="7746180" cy="2953950"/>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If an opinion is sought about a competitor (or the REALTOR</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 believes comment is necessary), the opinion should be offered in an objective, professional manner.</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The term REALTOR</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 stands for competency, fairness, high integrity, moral conduct in business relations.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No inducement of profit and no instruction from clients can justify departure from these ideals.</a:t>
            </a:r>
          </a:p>
        </p:txBody>
      </p:sp>
    </p:spTree>
    <p:extLst>
      <p:ext uri="{BB962C8B-B14F-4D97-AF65-F5344CB8AC3E}">
        <p14:creationId xmlns:p14="http://schemas.microsoft.com/office/powerpoint/2010/main" val="214634657"/>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building&#10;&#10;Description automatically generated">
            <a:extLst>
              <a:ext uri="{FF2B5EF4-FFF2-40B4-BE49-F238E27FC236}">
                <a16:creationId xmlns:a16="http://schemas.microsoft.com/office/drawing/2014/main" id="{28651945-B49C-9947-8922-6342255F42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6629" y="1842060"/>
            <a:ext cx="9775371" cy="5383036"/>
          </a:xfrm>
          <a:prstGeom prst="rect">
            <a:avLst/>
          </a:prstGeom>
        </p:spPr>
      </p:pic>
      <p:pic>
        <p:nvPicPr>
          <p:cNvPr id="13" name="Picture 12" descr="A person standing posing for the camera&#10;&#10;Description automatically generated">
            <a:extLst>
              <a:ext uri="{FF2B5EF4-FFF2-40B4-BE49-F238E27FC236}">
                <a16:creationId xmlns:a16="http://schemas.microsoft.com/office/drawing/2014/main" id="{3DCF6D7B-C411-1D43-A101-BF34DFB13E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2999" y="2073456"/>
            <a:ext cx="8694315" cy="5796209"/>
          </a:xfrm>
          <a:prstGeom prst="rect">
            <a:avLst/>
          </a:prstGeom>
        </p:spPr>
      </p:pic>
      <p:sp>
        <p:nvSpPr>
          <p:cNvPr id="14" name="TextBox 13">
            <a:extLst>
              <a:ext uri="{FF2B5EF4-FFF2-40B4-BE49-F238E27FC236}">
                <a16:creationId xmlns:a16="http://schemas.microsoft.com/office/drawing/2014/main" id="{E3BC42B8-0F48-D54F-98C1-85E4AA866514}"/>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Preamble</a:t>
            </a:r>
            <a:endParaRPr lang="en-US" sz="4000" b="1" dirty="0">
              <a:solidFill>
                <a:srgbClr val="FF9595"/>
              </a:solidFill>
              <a:latin typeface="Montserrat" pitchFamily="2" charset="77"/>
              <a:ea typeface="Montserrat"/>
              <a:cs typeface="Montserrat"/>
              <a:sym typeface="Montserrat"/>
            </a:endParaRPr>
          </a:p>
        </p:txBody>
      </p:sp>
      <p:sp>
        <p:nvSpPr>
          <p:cNvPr id="15" name="Rectangle 14">
            <a:extLst>
              <a:ext uri="{FF2B5EF4-FFF2-40B4-BE49-F238E27FC236}">
                <a16:creationId xmlns:a16="http://schemas.microsoft.com/office/drawing/2014/main" id="{A66460CB-68D3-E945-8E99-590A083F787D}"/>
              </a:ext>
            </a:extLst>
          </p:cNvPr>
          <p:cNvSpPr/>
          <p:nvPr/>
        </p:nvSpPr>
        <p:spPr>
          <a:xfrm>
            <a:off x="1060363" y="1535764"/>
            <a:ext cx="7746180" cy="460960"/>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The Preamble can not be the basis for disciplining a REALTOR</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a:t>
            </a:r>
          </a:p>
        </p:txBody>
      </p:sp>
    </p:spTree>
    <p:extLst>
      <p:ext uri="{BB962C8B-B14F-4D97-AF65-F5344CB8AC3E}">
        <p14:creationId xmlns:p14="http://schemas.microsoft.com/office/powerpoint/2010/main" val="3042117048"/>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5159574" y="1865871"/>
            <a:ext cx="4985660" cy="707886"/>
          </a:xfrm>
          <a:prstGeom prst="rect">
            <a:avLst/>
          </a:prstGeom>
          <a:noFill/>
        </p:spPr>
        <p:txBody>
          <a:bodyPr wrap="none" rtlCol="0">
            <a:spAutoFit/>
          </a:bodyPr>
          <a:lstStyle/>
          <a:p>
            <a:pPr algn="ctr"/>
            <a:r>
              <a:rPr lang="en-US" altLang="en-US" sz="4000" b="1" dirty="0">
                <a:solidFill>
                  <a:srgbClr val="0D2237"/>
                </a:solidFill>
                <a:latin typeface="Montserrat" pitchFamily="2" charset="77"/>
              </a:rPr>
              <a:t>BUSINESS ETHICS</a:t>
            </a:r>
          </a:p>
        </p:txBody>
      </p:sp>
    </p:spTree>
    <p:extLst>
      <p:ext uri="{BB962C8B-B14F-4D97-AF65-F5344CB8AC3E}">
        <p14:creationId xmlns:p14="http://schemas.microsoft.com/office/powerpoint/2010/main" val="3907383589"/>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508BFC-13BF-8D4F-8B4D-C04B1C0DBD26}"/>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Business Ethics</a:t>
            </a:r>
            <a:endParaRPr lang="en-US" sz="4000" b="1" dirty="0">
              <a:solidFill>
                <a:srgbClr val="FF9595"/>
              </a:solidFill>
              <a:latin typeface="Montserrat" pitchFamily="2" charset="77"/>
              <a:ea typeface="Montserrat"/>
              <a:cs typeface="Montserrat"/>
              <a:sym typeface="Montserrat"/>
            </a:endParaRPr>
          </a:p>
        </p:txBody>
      </p:sp>
      <p:sp>
        <p:nvSpPr>
          <p:cNvPr id="6" name="Rectangle 5">
            <a:extLst>
              <a:ext uri="{FF2B5EF4-FFF2-40B4-BE49-F238E27FC236}">
                <a16:creationId xmlns:a16="http://schemas.microsoft.com/office/drawing/2014/main" id="{5CF2514C-197B-414E-B2A5-173EEC8DB743}"/>
              </a:ext>
            </a:extLst>
          </p:cNvPr>
          <p:cNvSpPr/>
          <p:nvPr/>
        </p:nvSpPr>
        <p:spPr>
          <a:xfrm>
            <a:off x="1060363" y="1535764"/>
            <a:ext cx="7746180" cy="2122953"/>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Industry codes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Company policies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Individual moral values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Business ethics and legal standards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Business ethics and the REALTOR</a:t>
            </a:r>
            <a:r>
              <a:rPr lang="en-US" altLang="en-US" baseline="30000" dirty="0">
                <a:solidFill>
                  <a:schemeClr val="bg1"/>
                </a:solidFill>
                <a:latin typeface="Montserrat" pitchFamily="2" charset="77"/>
                <a:cs typeface="Arial" panose="020B0604020202020204" pitchFamily="34" charset="0"/>
              </a:rPr>
              <a:t>®</a:t>
            </a:r>
            <a:r>
              <a:rPr lang="en-US" altLang="en-US" dirty="0">
                <a:solidFill>
                  <a:schemeClr val="bg1"/>
                </a:solidFill>
                <a:latin typeface="Montserrat" pitchFamily="2" charset="77"/>
                <a:cs typeface="Arial" panose="020B0604020202020204" pitchFamily="34" charset="0"/>
              </a:rPr>
              <a:t> Code of Ethics</a:t>
            </a:r>
            <a:endParaRPr lang="en-US" altLang="en-US" dirty="0">
              <a:solidFill>
                <a:schemeClr val="bg1"/>
              </a:solidFill>
              <a:latin typeface="Montserrat" pitchFamily="2" charset="77"/>
            </a:endParaRPr>
          </a:p>
        </p:txBody>
      </p:sp>
    </p:spTree>
    <p:extLst>
      <p:ext uri="{BB962C8B-B14F-4D97-AF65-F5344CB8AC3E}">
        <p14:creationId xmlns:p14="http://schemas.microsoft.com/office/powerpoint/2010/main" val="1299311194"/>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lose-up of REALTOR® Code of Ethics Title &amp; Preamble">
            <a:extLst>
              <a:ext uri="{FF2B5EF4-FFF2-40B4-BE49-F238E27FC236}">
                <a16:creationId xmlns:a16="http://schemas.microsoft.com/office/drawing/2014/main" id="{F0B9AB3D-E988-C94B-81A9-CAAB2A78EBD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449697"/>
            <a:ext cx="12192000" cy="34083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D6F9463-E352-D143-A5E1-5F58E68518A2}"/>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Business Ethics</a:t>
            </a:r>
            <a:endParaRPr lang="en-US" sz="4000" b="1" dirty="0">
              <a:solidFill>
                <a:srgbClr val="FF9595"/>
              </a:solidFill>
              <a:latin typeface="Montserrat" pitchFamily="2" charset="77"/>
              <a:ea typeface="Montserrat"/>
              <a:cs typeface="Montserrat"/>
              <a:sym typeface="Montserrat"/>
            </a:endParaRPr>
          </a:p>
        </p:txBody>
      </p:sp>
      <p:sp>
        <p:nvSpPr>
          <p:cNvPr id="14" name="Rectangle 13">
            <a:extLst>
              <a:ext uri="{FF2B5EF4-FFF2-40B4-BE49-F238E27FC236}">
                <a16:creationId xmlns:a16="http://schemas.microsoft.com/office/drawing/2014/main" id="{5623B677-E5A0-D148-96E0-E2819270F230}"/>
              </a:ext>
            </a:extLst>
          </p:cNvPr>
          <p:cNvSpPr/>
          <p:nvPr/>
        </p:nvSpPr>
        <p:spPr>
          <a:xfrm>
            <a:off x="1060363" y="1535764"/>
            <a:ext cx="7746180" cy="1291957"/>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All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 regardless of their specialty in the real estate business (appraisal, property management, etc.) are bound by the duties in the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 Code of Ethics.</a:t>
            </a:r>
          </a:p>
        </p:txBody>
      </p:sp>
    </p:spTree>
    <p:extLst>
      <p:ext uri="{BB962C8B-B14F-4D97-AF65-F5344CB8AC3E}">
        <p14:creationId xmlns:p14="http://schemas.microsoft.com/office/powerpoint/2010/main" val="922135817"/>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4011830" y="1865871"/>
            <a:ext cx="7281160" cy="707886"/>
          </a:xfrm>
          <a:prstGeom prst="rect">
            <a:avLst/>
          </a:prstGeom>
          <a:noFill/>
        </p:spPr>
        <p:txBody>
          <a:bodyPr wrap="none" rtlCol="0">
            <a:spAutoFit/>
          </a:bodyPr>
          <a:lstStyle/>
          <a:p>
            <a:pPr algn="ctr"/>
            <a:r>
              <a:rPr lang="en-US" altLang="en-US" sz="4000" b="1" dirty="0">
                <a:solidFill>
                  <a:srgbClr val="0D2237"/>
                </a:solidFill>
                <a:latin typeface="Montserrat" pitchFamily="2" charset="77"/>
              </a:rPr>
              <a:t>STRUCTURE OF THE CODE</a:t>
            </a:r>
          </a:p>
        </p:txBody>
      </p:sp>
    </p:spTree>
    <p:extLst>
      <p:ext uri="{BB962C8B-B14F-4D97-AF65-F5344CB8AC3E}">
        <p14:creationId xmlns:p14="http://schemas.microsoft.com/office/powerpoint/2010/main" val="784616939"/>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tanding on top of a grass covered field&#10;&#10;Description automatically generated">
            <a:extLst>
              <a:ext uri="{FF2B5EF4-FFF2-40B4-BE49-F238E27FC236}">
                <a16:creationId xmlns:a16="http://schemas.microsoft.com/office/drawing/2014/main" id="{11753AC3-C45E-A74A-8708-096A288CD2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5645" y="3348958"/>
            <a:ext cx="2670748" cy="2823075"/>
          </a:xfrm>
          <a:prstGeom prst="rect">
            <a:avLst/>
          </a:prstGeom>
        </p:spPr>
      </p:pic>
      <p:pic>
        <p:nvPicPr>
          <p:cNvPr id="14" name="Picture 13" descr="A person walking down the street talking on a cell phone&#10;&#10;Description automatically generated">
            <a:extLst>
              <a:ext uri="{FF2B5EF4-FFF2-40B4-BE49-F238E27FC236}">
                <a16:creationId xmlns:a16="http://schemas.microsoft.com/office/drawing/2014/main" id="{1DA86BED-95D5-9547-A3A1-69E271A192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6166" y="3348958"/>
            <a:ext cx="2670748" cy="2823075"/>
          </a:xfrm>
          <a:prstGeom prst="rect">
            <a:avLst/>
          </a:prstGeom>
        </p:spPr>
      </p:pic>
      <p:pic>
        <p:nvPicPr>
          <p:cNvPr id="15" name="Picture 14" descr="A person standing in front of a crowd&#10;&#10;Description automatically generated">
            <a:extLst>
              <a:ext uri="{FF2B5EF4-FFF2-40B4-BE49-F238E27FC236}">
                <a16:creationId xmlns:a16="http://schemas.microsoft.com/office/drawing/2014/main" id="{1A5D9F90-8E5B-4049-8BC5-78148B3F8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0904" y="3348958"/>
            <a:ext cx="2670748" cy="2823075"/>
          </a:xfrm>
          <a:prstGeom prst="rect">
            <a:avLst/>
          </a:prstGeom>
        </p:spPr>
      </p:pic>
      <p:sp>
        <p:nvSpPr>
          <p:cNvPr id="18" name="TextBox 17">
            <a:extLst>
              <a:ext uri="{FF2B5EF4-FFF2-40B4-BE49-F238E27FC236}">
                <a16:creationId xmlns:a16="http://schemas.microsoft.com/office/drawing/2014/main" id="{E8CA29F6-C411-2640-8232-882371C9D299}"/>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Three Major Sections</a:t>
            </a:r>
            <a:endParaRPr lang="en-US" sz="4000" b="1" dirty="0">
              <a:solidFill>
                <a:srgbClr val="FF9595"/>
              </a:solidFill>
              <a:latin typeface="Montserrat" pitchFamily="2" charset="77"/>
              <a:ea typeface="Montserrat"/>
              <a:cs typeface="Montserrat"/>
              <a:sym typeface="Montserrat"/>
            </a:endParaRPr>
          </a:p>
        </p:txBody>
      </p:sp>
      <p:sp>
        <p:nvSpPr>
          <p:cNvPr id="20" name="Rectangle 19">
            <a:extLst>
              <a:ext uri="{FF2B5EF4-FFF2-40B4-BE49-F238E27FC236}">
                <a16:creationId xmlns:a16="http://schemas.microsoft.com/office/drawing/2014/main" id="{CF94895A-320D-2D48-A94F-1F08432E7728}"/>
              </a:ext>
            </a:extLst>
          </p:cNvPr>
          <p:cNvSpPr/>
          <p:nvPr/>
        </p:nvSpPr>
        <p:spPr>
          <a:xfrm>
            <a:off x="1060363" y="1535764"/>
            <a:ext cx="7746180" cy="1291957"/>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Duties to Clients and Customers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Duties to the Public</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Duties to REALTORS</a:t>
            </a:r>
            <a:r>
              <a:rPr lang="en-US" altLang="en-US" baseline="30000" dirty="0">
                <a:solidFill>
                  <a:schemeClr val="bg1"/>
                </a:solidFill>
                <a:latin typeface="Montserrat" pitchFamily="2" charset="77"/>
              </a:rPr>
              <a:t>®</a:t>
            </a:r>
          </a:p>
        </p:txBody>
      </p:sp>
    </p:spTree>
    <p:extLst>
      <p:ext uri="{BB962C8B-B14F-4D97-AF65-F5344CB8AC3E}">
        <p14:creationId xmlns:p14="http://schemas.microsoft.com/office/powerpoint/2010/main" val="1009537452"/>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BD39A1-8DAD-A947-B16A-79E3E46DFF47}"/>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Structure of the Code of Ethics</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6234D850-6863-D742-8457-1569B87EFDE5}"/>
              </a:ext>
            </a:extLst>
          </p:cNvPr>
          <p:cNvSpPr/>
          <p:nvPr/>
        </p:nvSpPr>
        <p:spPr>
          <a:xfrm>
            <a:off x="1060363" y="1535764"/>
            <a:ext cx="9591160" cy="2000099"/>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Three Sections</a:t>
            </a:r>
          </a:p>
          <a:p>
            <a:pPr>
              <a:lnSpc>
                <a:spcPct val="150000"/>
              </a:lnSpc>
              <a:buClr>
                <a:srgbClr val="F58785"/>
              </a:buClr>
            </a:pPr>
            <a:r>
              <a:rPr lang="en-US" altLang="en-US" dirty="0">
                <a:solidFill>
                  <a:schemeClr val="bg1"/>
                </a:solidFill>
                <a:latin typeface="Montserrat" pitchFamily="2" charset="77"/>
              </a:rPr>
              <a:t>	- Broad statements of ethical principles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Standards of Practice</a:t>
            </a:r>
          </a:p>
          <a:p>
            <a:pPr>
              <a:lnSpc>
                <a:spcPct val="150000"/>
              </a:lnSpc>
              <a:buClr>
                <a:srgbClr val="F58785"/>
              </a:buClr>
            </a:pPr>
            <a:r>
              <a:rPr lang="en-US" altLang="en-US" dirty="0">
                <a:solidFill>
                  <a:schemeClr val="bg1"/>
                </a:solidFill>
                <a:latin typeface="Montserrat" pitchFamily="2" charset="77"/>
              </a:rPr>
              <a:t>	- Support, interpret, and amplify the Articles under which they are stated</a:t>
            </a:r>
          </a:p>
          <a:p>
            <a:pPr marL="285750" indent="-285750">
              <a:lnSpc>
                <a:spcPct val="150000"/>
              </a:lnSpc>
              <a:buClr>
                <a:srgbClr val="F58785"/>
              </a:buClr>
              <a:buFont typeface="Wingdings" pitchFamily="2" charset="2"/>
              <a:buChar char="§"/>
            </a:pPr>
            <a:endParaRPr lang="en-US" altLang="en-US" baseline="30000" dirty="0">
              <a:solidFill>
                <a:schemeClr val="bg1"/>
              </a:solidFill>
              <a:latin typeface="Montserrat" pitchFamily="2" charset="77"/>
            </a:endParaRPr>
          </a:p>
        </p:txBody>
      </p:sp>
    </p:spTree>
    <p:extLst>
      <p:ext uri="{BB962C8B-B14F-4D97-AF65-F5344CB8AC3E}">
        <p14:creationId xmlns:p14="http://schemas.microsoft.com/office/powerpoint/2010/main" val="2683431987"/>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AEC1B-8F1A-7D4B-A80F-D4691EE95987}"/>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Structure of the Code of Ethics</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CE95C91B-2A47-474A-92DC-4404C5137B3D}"/>
              </a:ext>
            </a:extLst>
          </p:cNvPr>
          <p:cNvSpPr/>
          <p:nvPr/>
        </p:nvSpPr>
        <p:spPr>
          <a:xfrm>
            <a:off x="1060362" y="1535764"/>
            <a:ext cx="9672952" cy="2831096"/>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Case Interpretations</a:t>
            </a:r>
          </a:p>
          <a:p>
            <a:pPr lvl="1">
              <a:lnSpc>
                <a:spcPct val="150000"/>
              </a:lnSpc>
            </a:pPr>
            <a:r>
              <a:rPr lang="en-US" altLang="en-US" dirty="0">
                <a:solidFill>
                  <a:schemeClr val="bg1"/>
                </a:solidFill>
                <a:latin typeface="Montserrat" pitchFamily="2" charset="77"/>
              </a:rPr>
              <a:t>	- Specific fact situations to which the Articles and/or Standards of Practice </a:t>
            </a:r>
          </a:p>
          <a:p>
            <a:pPr lvl="1">
              <a:lnSpc>
                <a:spcPct val="150000"/>
              </a:lnSpc>
            </a:pPr>
            <a:r>
              <a:rPr lang="en-US" altLang="en-US" dirty="0">
                <a:solidFill>
                  <a:schemeClr val="bg1"/>
                </a:solidFill>
                <a:latin typeface="Montserrat" pitchFamily="2" charset="77"/>
              </a:rPr>
              <a:t>	     are applied</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Standards of Practice</a:t>
            </a:r>
          </a:p>
          <a:p>
            <a:pPr>
              <a:lnSpc>
                <a:spcPct val="150000"/>
              </a:lnSpc>
            </a:pPr>
            <a:r>
              <a:rPr lang="en-US" altLang="en-US" dirty="0">
                <a:solidFill>
                  <a:schemeClr val="bg1"/>
                </a:solidFill>
                <a:latin typeface="Montserrat" pitchFamily="2" charset="77"/>
              </a:rPr>
              <a:t>	- Only Articles of the Code can be violated, though Standards of Practice  </a:t>
            </a:r>
          </a:p>
          <a:p>
            <a:pPr>
              <a:lnSpc>
                <a:spcPct val="150000"/>
              </a:lnSpc>
            </a:pPr>
            <a:r>
              <a:rPr lang="en-US" altLang="en-US" dirty="0">
                <a:solidFill>
                  <a:schemeClr val="bg1"/>
                </a:solidFill>
                <a:latin typeface="Montserrat" pitchFamily="2" charset="77"/>
              </a:rPr>
              <a:t>      	     can be cited in support of an alleged violation</a:t>
            </a:r>
          </a:p>
          <a:p>
            <a:pPr marL="285750" indent="-285750">
              <a:lnSpc>
                <a:spcPct val="150000"/>
              </a:lnSpc>
              <a:buClr>
                <a:srgbClr val="F58785"/>
              </a:buClr>
              <a:buFont typeface="Wingdings" pitchFamily="2" charset="2"/>
              <a:buChar char="§"/>
            </a:pPr>
            <a:endParaRPr lang="en-US" altLang="en-US" baseline="30000" dirty="0">
              <a:solidFill>
                <a:schemeClr val="bg1"/>
              </a:solidFill>
              <a:latin typeface="Montserrat" pitchFamily="2" charset="77"/>
            </a:endParaRPr>
          </a:p>
        </p:txBody>
      </p:sp>
    </p:spTree>
    <p:extLst>
      <p:ext uri="{BB962C8B-B14F-4D97-AF65-F5344CB8AC3E}">
        <p14:creationId xmlns:p14="http://schemas.microsoft.com/office/powerpoint/2010/main" val="302181954"/>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2559408" y="1865871"/>
            <a:ext cx="8640726" cy="707886"/>
          </a:xfrm>
          <a:prstGeom prst="rect">
            <a:avLst/>
          </a:prstGeom>
          <a:noFill/>
        </p:spPr>
        <p:txBody>
          <a:bodyPr wrap="square" rtlCol="0">
            <a:spAutoFit/>
          </a:bodyPr>
          <a:lstStyle/>
          <a:p>
            <a:pPr algn="ctr"/>
            <a:r>
              <a:rPr lang="en-US" altLang="en-US" sz="4000" b="1" dirty="0">
                <a:solidFill>
                  <a:srgbClr val="0D2237"/>
                </a:solidFill>
                <a:latin typeface="Montserrat" pitchFamily="2" charset="77"/>
              </a:rPr>
              <a:t>HISTORY AND BACKGROUND</a:t>
            </a:r>
          </a:p>
        </p:txBody>
      </p:sp>
    </p:spTree>
    <p:extLst>
      <p:ext uri="{BB962C8B-B14F-4D97-AF65-F5344CB8AC3E}">
        <p14:creationId xmlns:p14="http://schemas.microsoft.com/office/powerpoint/2010/main" val="1161845954"/>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4609752" y="1865871"/>
            <a:ext cx="6085320" cy="707886"/>
          </a:xfrm>
          <a:prstGeom prst="rect">
            <a:avLst/>
          </a:prstGeom>
          <a:noFill/>
        </p:spPr>
        <p:txBody>
          <a:bodyPr wrap="none" rtlCol="0">
            <a:spAutoFit/>
          </a:bodyPr>
          <a:lstStyle/>
          <a:p>
            <a:pPr algn="ctr"/>
            <a:r>
              <a:rPr lang="en-US" altLang="en-US" sz="4000" b="1" dirty="0">
                <a:solidFill>
                  <a:srgbClr val="0D2237"/>
                </a:solidFill>
                <a:latin typeface="Montserrat" pitchFamily="2" charset="77"/>
              </a:rPr>
              <a:t>ETHICS/ARBITRATION</a:t>
            </a:r>
          </a:p>
        </p:txBody>
      </p:sp>
    </p:spTree>
    <p:extLst>
      <p:ext uri="{BB962C8B-B14F-4D97-AF65-F5344CB8AC3E}">
        <p14:creationId xmlns:p14="http://schemas.microsoft.com/office/powerpoint/2010/main" val="2454395421"/>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D03C49D6-4A37-5B4A-8098-1E8D0EEBA0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9285" y="3348960"/>
            <a:ext cx="2667106" cy="2823075"/>
          </a:xfrm>
          <a:prstGeom prst="rect">
            <a:avLst/>
          </a:prstGeom>
        </p:spPr>
      </p:pic>
      <p:pic>
        <p:nvPicPr>
          <p:cNvPr id="12" name="Picture 11" descr="A building with grass and trees&#10;&#10;Description automatically generated">
            <a:extLst>
              <a:ext uri="{FF2B5EF4-FFF2-40B4-BE49-F238E27FC236}">
                <a16:creationId xmlns:a16="http://schemas.microsoft.com/office/drawing/2014/main" id="{E0E0DCB4-A783-7A4F-B826-9605E6904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0019" y="3348958"/>
            <a:ext cx="2681633" cy="2823075"/>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B94B62C9-93E0-A04A-A2C1-B7701E0E56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5281" y="3348958"/>
            <a:ext cx="2681633" cy="2823075"/>
          </a:xfrm>
          <a:prstGeom prst="rect">
            <a:avLst/>
          </a:prstGeom>
        </p:spPr>
      </p:pic>
      <p:sp>
        <p:nvSpPr>
          <p:cNvPr id="19" name="TextBox 18">
            <a:extLst>
              <a:ext uri="{FF2B5EF4-FFF2-40B4-BE49-F238E27FC236}">
                <a16:creationId xmlns:a16="http://schemas.microsoft.com/office/drawing/2014/main" id="{CDDCEA47-005C-B74D-B8FF-FD763EECB473}"/>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Pathways of Professionalism</a:t>
            </a:r>
            <a:endParaRPr lang="en-US" sz="4000" b="1" dirty="0">
              <a:solidFill>
                <a:srgbClr val="FF9595"/>
              </a:solidFill>
              <a:latin typeface="Montserrat" pitchFamily="2" charset="77"/>
              <a:ea typeface="Montserrat"/>
              <a:cs typeface="Montserrat"/>
              <a:sym typeface="Montserrat"/>
            </a:endParaRPr>
          </a:p>
        </p:txBody>
      </p:sp>
      <p:sp>
        <p:nvSpPr>
          <p:cNvPr id="22" name="Rectangle 21">
            <a:extLst>
              <a:ext uri="{FF2B5EF4-FFF2-40B4-BE49-F238E27FC236}">
                <a16:creationId xmlns:a16="http://schemas.microsoft.com/office/drawing/2014/main" id="{ADACD0E2-00AB-644D-93D8-CCD09035C341}"/>
              </a:ext>
            </a:extLst>
          </p:cNvPr>
          <p:cNvSpPr/>
          <p:nvPr/>
        </p:nvSpPr>
        <p:spPr>
          <a:xfrm>
            <a:off x="1060362" y="1535764"/>
            <a:ext cx="9672952" cy="1615827"/>
          </a:xfrm>
          <a:prstGeom prst="rect">
            <a:avLst/>
          </a:prstGeom>
        </p:spPr>
        <p:txBody>
          <a:bodyPr wrap="square">
            <a:spAutoFit/>
          </a:bodyPr>
          <a:lstStyle/>
          <a:p>
            <a:pPr>
              <a:buClr>
                <a:srgbClr val="F58785"/>
              </a:buClr>
            </a:pPr>
            <a:r>
              <a:rPr lang="en-US" altLang="en-US" dirty="0">
                <a:solidFill>
                  <a:schemeClr val="bg1"/>
                </a:solidFill>
                <a:latin typeface="Montserrat" pitchFamily="2" charset="77"/>
              </a:rPr>
              <a:t>Three major sections:</a:t>
            </a:r>
          </a:p>
          <a:p>
            <a:pPr>
              <a:buClr>
                <a:srgbClr val="F58785"/>
              </a:buClr>
            </a:pPr>
            <a:endParaRPr lang="en-US" altLang="en-US" dirty="0">
              <a:solidFill>
                <a:schemeClr val="bg1"/>
              </a:solidFill>
              <a:latin typeface="Montserrat" pitchFamily="2" charset="77"/>
            </a:endParaRP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Respect for public</a:t>
            </a:r>
          </a:p>
          <a:p>
            <a:pPr marL="285750" indent="-285750">
              <a:buClr>
                <a:srgbClr val="F58785"/>
              </a:buClr>
              <a:buFont typeface="Wingdings" pitchFamily="2" charset="2"/>
              <a:buChar char="§"/>
            </a:pPr>
            <a:r>
              <a:rPr lang="en-US" dirty="0">
                <a:solidFill>
                  <a:schemeClr val="bg1"/>
                </a:solidFill>
                <a:latin typeface="Montserrat" panose="02000505000000020004" pitchFamily="2" charset="77"/>
              </a:rPr>
              <a:t>Respect for property</a:t>
            </a:r>
          </a:p>
          <a:p>
            <a:pPr marL="285750" indent="-285750">
              <a:buClr>
                <a:srgbClr val="F58785"/>
              </a:buClr>
              <a:buFont typeface="Wingdings" pitchFamily="2" charset="2"/>
              <a:buChar char="§"/>
            </a:pPr>
            <a:r>
              <a:rPr lang="en-US" dirty="0">
                <a:solidFill>
                  <a:schemeClr val="bg1"/>
                </a:solidFill>
                <a:latin typeface="Montserrat" panose="02000505000000020004" pitchFamily="2" charset="77"/>
              </a:rPr>
              <a:t>Respect for peers</a:t>
            </a:r>
          </a:p>
        </p:txBody>
      </p:sp>
    </p:spTree>
    <p:extLst>
      <p:ext uri="{BB962C8B-B14F-4D97-AF65-F5344CB8AC3E}">
        <p14:creationId xmlns:p14="http://schemas.microsoft.com/office/powerpoint/2010/main" val="2601977296"/>
      </p:ext>
    </p:extLst>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78CF2D-5238-1B48-94ED-EBD7D0EE367E}"/>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Ethics or Arbitration</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B999334D-AD7C-DD40-A73B-1541D1711944}"/>
              </a:ext>
            </a:extLst>
          </p:cNvPr>
          <p:cNvSpPr/>
          <p:nvPr/>
        </p:nvSpPr>
        <p:spPr>
          <a:xfrm>
            <a:off x="1060362" y="1535764"/>
            <a:ext cx="9672952" cy="2862322"/>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Ethics: Basic Issue</a:t>
            </a:r>
          </a:p>
          <a:p>
            <a:pPr lvl="1">
              <a:lnSpc>
                <a:spcPct val="150000"/>
              </a:lnSpc>
            </a:pPr>
            <a:r>
              <a:rPr lang="en-US" altLang="en-US" dirty="0">
                <a:solidFill>
                  <a:schemeClr val="bg1"/>
                </a:solidFill>
                <a:latin typeface="Montserrat" pitchFamily="2" charset="77"/>
              </a:rPr>
              <a:t>	- Is there a possible violation of the Code of Ethics?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Arbitration: Basic Issue</a:t>
            </a:r>
          </a:p>
          <a:p>
            <a:pPr lvl="1">
              <a:lnSpc>
                <a:spcPct val="150000"/>
              </a:lnSpc>
            </a:pPr>
            <a:r>
              <a:rPr lang="en-US" altLang="en-US" dirty="0">
                <a:solidFill>
                  <a:schemeClr val="bg1"/>
                </a:solidFill>
                <a:latin typeface="Montserrat" pitchFamily="2" charset="77"/>
              </a:rPr>
              <a:t>	- Is there an arbitrable issue, that is, a money dispute?</a:t>
            </a:r>
          </a:p>
          <a:p>
            <a:pPr lvl="1">
              <a:lnSpc>
                <a:spcPct val="150000"/>
              </a:lnSpc>
            </a:pPr>
            <a:r>
              <a:rPr lang="en-US" altLang="en-US" dirty="0">
                <a:solidFill>
                  <a:schemeClr val="bg1"/>
                </a:solidFill>
                <a:latin typeface="Montserrat" pitchFamily="2" charset="77"/>
              </a:rPr>
              <a:t>	- Typically a dispute over which REALTOR</a:t>
            </a:r>
            <a:r>
              <a:rPr lang="en-US" altLang="en-US" baseline="30000" dirty="0">
                <a:solidFill>
                  <a:schemeClr val="bg1"/>
                </a:solidFill>
                <a:latin typeface="Montserrat" pitchFamily="2" charset="77"/>
              </a:rPr>
              <a:t> ®</a:t>
            </a:r>
            <a:r>
              <a:rPr lang="en-US" altLang="en-US" dirty="0">
                <a:solidFill>
                  <a:schemeClr val="bg1"/>
                </a:solidFill>
                <a:latin typeface="Montserrat" pitchFamily="2" charset="77"/>
              </a:rPr>
              <a:t> is entitled to the cooperative 	     commission in a transaction.</a:t>
            </a:r>
          </a:p>
          <a:p>
            <a:pPr lvl="1"/>
            <a:endParaRPr lang="en-US" altLang="en-US" dirty="0"/>
          </a:p>
        </p:txBody>
      </p:sp>
    </p:spTree>
    <p:extLst>
      <p:ext uri="{BB962C8B-B14F-4D97-AF65-F5344CB8AC3E}">
        <p14:creationId xmlns:p14="http://schemas.microsoft.com/office/powerpoint/2010/main" val="3866587754"/>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computer&#10;&#10;Description automatically generated">
            <a:extLst>
              <a:ext uri="{FF2B5EF4-FFF2-40B4-BE49-F238E27FC236}">
                <a16:creationId xmlns:a16="http://schemas.microsoft.com/office/drawing/2014/main" id="{8B62994C-E8B5-7542-B6AC-EE6255C6F7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779045"/>
            <a:ext cx="12192000" cy="4078955"/>
          </a:xfrm>
          <a:prstGeom prst="rect">
            <a:avLst/>
          </a:prstGeom>
        </p:spPr>
      </p:pic>
      <p:sp>
        <p:nvSpPr>
          <p:cNvPr id="13" name="TextBox 12">
            <a:extLst>
              <a:ext uri="{FF2B5EF4-FFF2-40B4-BE49-F238E27FC236}">
                <a16:creationId xmlns:a16="http://schemas.microsoft.com/office/drawing/2014/main" id="{D5B22D3E-D3A7-E747-8812-B6BE703B22B6}"/>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Ethics Enforcement Process</a:t>
            </a:r>
            <a:endParaRPr lang="en-US" sz="4000" b="1" dirty="0">
              <a:solidFill>
                <a:srgbClr val="FF9595"/>
              </a:solidFill>
              <a:latin typeface="Montserrat" pitchFamily="2" charset="77"/>
              <a:ea typeface="Montserrat"/>
              <a:cs typeface="Montserrat"/>
              <a:sym typeface="Montserrat"/>
            </a:endParaRPr>
          </a:p>
        </p:txBody>
      </p:sp>
      <p:sp>
        <p:nvSpPr>
          <p:cNvPr id="16" name="Rectangle 15">
            <a:extLst>
              <a:ext uri="{FF2B5EF4-FFF2-40B4-BE49-F238E27FC236}">
                <a16:creationId xmlns:a16="http://schemas.microsoft.com/office/drawing/2014/main" id="{152FCAFE-E8EA-304B-BEA2-C297E68E45B7}"/>
              </a:ext>
            </a:extLst>
          </p:cNvPr>
          <p:cNvSpPr/>
          <p:nvPr/>
        </p:nvSpPr>
        <p:spPr>
          <a:xfrm>
            <a:off x="1060362" y="1535764"/>
            <a:ext cx="9672952" cy="784830"/>
          </a:xfrm>
          <a:prstGeom prst="rect">
            <a:avLst/>
          </a:prstGeom>
        </p:spPr>
        <p:txBody>
          <a:bodyPr wrap="square">
            <a:spAutoFit/>
          </a:bodyPr>
          <a:lstStyle/>
          <a:p>
            <a:pPr marL="742950" lvl="1" indent="-285750">
              <a:lnSpc>
                <a:spcPct val="150000"/>
              </a:lnSpc>
              <a:buClr>
                <a:srgbClr val="F58785"/>
              </a:buClr>
              <a:buFont typeface="Wingdings" pitchFamily="2" charset="2"/>
              <a:buChar char="§"/>
            </a:pPr>
            <a:r>
              <a:rPr lang="en-US" altLang="en-US" dirty="0">
                <a:solidFill>
                  <a:schemeClr val="bg1"/>
                </a:solidFill>
                <a:latin typeface="Montserrat" pitchFamily="2" charset="77"/>
              </a:rPr>
              <a:t>Who can file a complaint?</a:t>
            </a:r>
          </a:p>
          <a:p>
            <a:pPr lvl="1"/>
            <a:endParaRPr lang="en-US" altLang="en-US" dirty="0"/>
          </a:p>
        </p:txBody>
      </p:sp>
    </p:spTree>
    <p:extLst>
      <p:ext uri="{BB962C8B-B14F-4D97-AF65-F5344CB8AC3E}">
        <p14:creationId xmlns:p14="http://schemas.microsoft.com/office/powerpoint/2010/main" val="3739520925"/>
      </p:ext>
    </p:extLst>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DAF5-EDB2-334A-8FE4-5E16F48187A8}"/>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The Grievance Committee</a:t>
            </a:r>
          </a:p>
        </p:txBody>
      </p:sp>
      <p:sp>
        <p:nvSpPr>
          <p:cNvPr id="5" name="Rectangle 4">
            <a:extLst>
              <a:ext uri="{FF2B5EF4-FFF2-40B4-BE49-F238E27FC236}">
                <a16:creationId xmlns:a16="http://schemas.microsoft.com/office/drawing/2014/main" id="{F8ABF7DE-03E2-3446-BB72-EAC965AFE074}"/>
              </a:ext>
            </a:extLst>
          </p:cNvPr>
          <p:cNvSpPr/>
          <p:nvPr/>
        </p:nvSpPr>
        <p:spPr>
          <a:xfrm>
            <a:off x="1060361" y="1535764"/>
            <a:ext cx="9945095" cy="2446824"/>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a:t>
            </a:r>
            <a:r>
              <a:rPr lang="en-US" dirty="0">
                <a:solidFill>
                  <a:schemeClr val="bg1"/>
                </a:solidFill>
                <a:latin typeface="Montserrat" pitchFamily="2" charset="77"/>
              </a:rPr>
              <a:t> screening committee comprised of members of the Association appointed to the committee.</a:t>
            </a:r>
          </a:p>
          <a:p>
            <a:pPr marL="285750" indent="-285750">
              <a:lnSpc>
                <a:spcPct val="150000"/>
              </a:lnSpc>
              <a:buClr>
                <a:srgbClr val="F58785"/>
              </a:buClr>
              <a:buFont typeface="Wingdings" pitchFamily="2" charset="2"/>
              <a:buChar char="§"/>
            </a:pPr>
            <a:r>
              <a:rPr lang="en-US" dirty="0">
                <a:solidFill>
                  <a:schemeClr val="bg1"/>
                </a:solidFill>
                <a:latin typeface="Montserrat" pitchFamily="2" charset="77"/>
              </a:rPr>
              <a:t>Key question for the Grievance Committee:</a:t>
            </a:r>
          </a:p>
          <a:p>
            <a:pPr>
              <a:defRPr/>
            </a:pPr>
            <a:r>
              <a:rPr lang="en-US" b="1" i="1" dirty="0">
                <a:solidFill>
                  <a:schemeClr val="bg1"/>
                </a:solidFill>
                <a:effectLst>
                  <a:outerShdw blurRad="38100" dist="38100" dir="2700000" algn="tl">
                    <a:srgbClr val="C0C0C0"/>
                  </a:outerShdw>
                </a:effectLst>
                <a:latin typeface="Montserrat" pitchFamily="2" charset="77"/>
              </a:rPr>
              <a:t>	</a:t>
            </a:r>
          </a:p>
          <a:p>
            <a:pPr>
              <a:defRPr/>
            </a:pPr>
            <a:r>
              <a:rPr lang="en-US" b="1" i="1" dirty="0">
                <a:solidFill>
                  <a:schemeClr val="bg1"/>
                </a:solidFill>
                <a:effectLst>
                  <a:outerShdw blurRad="38100" dist="38100" dir="2700000" algn="tl">
                    <a:srgbClr val="C0C0C0"/>
                  </a:outerShdw>
                </a:effectLst>
                <a:latin typeface="Montserrat" pitchFamily="2" charset="77"/>
              </a:rPr>
              <a:t>	</a:t>
            </a:r>
            <a:r>
              <a:rPr lang="en-US" b="1" i="1" dirty="0">
                <a:solidFill>
                  <a:schemeClr val="bg1"/>
                </a:solidFill>
                <a:latin typeface="Montserrat" pitchFamily="2" charset="77"/>
              </a:rPr>
              <a:t>If the allegations in the complaint were taken as true on their face, is it 	possible that a violation of the Code of Ethics occurred?</a:t>
            </a:r>
            <a:endParaRPr lang="en-US" altLang="en-US" b="1" i="1" dirty="0">
              <a:solidFill>
                <a:schemeClr val="bg1"/>
              </a:solidFill>
              <a:latin typeface="Montserrat" pitchFamily="2" charset="77"/>
            </a:endParaRPr>
          </a:p>
          <a:p>
            <a:pPr lvl="1"/>
            <a:endParaRPr lang="en-US" altLang="en-US" dirty="0"/>
          </a:p>
        </p:txBody>
      </p:sp>
    </p:spTree>
    <p:extLst>
      <p:ext uri="{BB962C8B-B14F-4D97-AF65-F5344CB8AC3E}">
        <p14:creationId xmlns:p14="http://schemas.microsoft.com/office/powerpoint/2010/main" val="2744757176"/>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5023DF2-859E-6C42-B9F5-5538CDABE021}"/>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Professional Standards </a:t>
            </a:r>
          </a:p>
          <a:p>
            <a:pPr>
              <a:buClr>
                <a:srgbClr val="000000"/>
              </a:buClr>
              <a:buSzPts val="2500"/>
            </a:pPr>
            <a:r>
              <a:rPr lang="en-US" altLang="en-US" sz="4000" b="1" dirty="0">
                <a:solidFill>
                  <a:srgbClr val="FF9595"/>
                </a:solidFill>
                <a:latin typeface="Montserrat" pitchFamily="2" charset="77"/>
              </a:rPr>
              <a:t>Hearing Panel</a:t>
            </a:r>
            <a:endParaRPr lang="en-US" sz="4000" b="1" dirty="0">
              <a:solidFill>
                <a:srgbClr val="FF9595"/>
              </a:solidFill>
              <a:latin typeface="Montserrat" pitchFamily="2" charset="77"/>
              <a:ea typeface="Montserrat"/>
              <a:cs typeface="Montserrat"/>
              <a:sym typeface="Montserrat"/>
            </a:endParaRPr>
          </a:p>
        </p:txBody>
      </p:sp>
      <p:sp>
        <p:nvSpPr>
          <p:cNvPr id="16" name="Rectangle 15">
            <a:extLst>
              <a:ext uri="{FF2B5EF4-FFF2-40B4-BE49-F238E27FC236}">
                <a16:creationId xmlns:a16="http://schemas.microsoft.com/office/drawing/2014/main" id="{1DD291AB-AB44-B445-887A-747335D50C08}"/>
              </a:ext>
            </a:extLst>
          </p:cNvPr>
          <p:cNvSpPr/>
          <p:nvPr/>
        </p:nvSpPr>
        <p:spPr>
          <a:xfrm>
            <a:off x="1060363" y="2243650"/>
            <a:ext cx="7746180" cy="2031325"/>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Function is to conduct a full “due process” hearing with </a:t>
            </a:r>
          </a:p>
          <a:p>
            <a:pPr>
              <a:lnSpc>
                <a:spcPct val="150000"/>
              </a:lnSpc>
              <a:buClr>
                <a:srgbClr val="F58785"/>
              </a:buClr>
            </a:pPr>
            <a:r>
              <a:rPr lang="en-US" altLang="en-US" dirty="0">
                <a:solidFill>
                  <a:schemeClr val="bg1"/>
                </a:solidFill>
                <a:latin typeface="Montserrat" pitchFamily="2" charset="77"/>
              </a:rPr>
              <a:t>     sworn testimony, witnesses and evidence.</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Hearing Panel is comprised of members of the Professional Standards Committee.</a:t>
            </a: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189300727"/>
      </p:ext>
    </p:extLst>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BDC572-6A63-6C42-B27A-D283523FA290}"/>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Professional Standards </a:t>
            </a:r>
          </a:p>
          <a:p>
            <a:pPr>
              <a:buClr>
                <a:srgbClr val="000000"/>
              </a:buClr>
              <a:buSzPts val="2500"/>
            </a:pPr>
            <a:r>
              <a:rPr lang="en-US" altLang="en-US" sz="4000" b="1" dirty="0">
                <a:solidFill>
                  <a:srgbClr val="FF9595"/>
                </a:solidFill>
                <a:latin typeface="Montserrat" pitchFamily="2" charset="77"/>
              </a:rPr>
              <a:t>Hearing Panel</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ABB5D45A-EFC6-D645-B82A-DD98B5F84FA2}"/>
              </a:ext>
            </a:extLst>
          </p:cNvPr>
          <p:cNvSpPr/>
          <p:nvPr/>
        </p:nvSpPr>
        <p:spPr>
          <a:xfrm>
            <a:off x="1060363" y="2243650"/>
            <a:ext cx="9335494" cy="2446824"/>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After conducting a hearing, the Hearing Panel decides whether there was a violation of the Code of Ethics, proven by clear, strong and convincing proof.</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If the Hearing Panel finds a violation of the Code of Ethics, the Panel then determines the discipline to be imposed on the violator (respondent).</a:t>
            </a:r>
          </a:p>
          <a:p>
            <a:pPr marL="285750" indent="-285750">
              <a:lnSpc>
                <a:spcPct val="150000"/>
              </a:lnSpc>
              <a:buClr>
                <a:srgbClr val="F58785"/>
              </a:buClr>
              <a:buFont typeface="Wingdings" pitchFamily="2" charset="2"/>
              <a:buChar char="§"/>
            </a:pPr>
            <a:endParaRPr lang="en-US" altLang="en-US" dirty="0">
              <a:solidFill>
                <a:schemeClr val="bg1"/>
              </a:solidFill>
              <a:latin typeface="Montserrat" pitchFamily="2" charset="77"/>
            </a:endParaRP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047441991"/>
      </p:ext>
    </p:extLst>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940BD-C4DE-E84E-8FA7-CC7A8DE53472}"/>
              </a:ext>
            </a:extLst>
          </p:cNvPr>
          <p:cNvSpPr txBox="1"/>
          <p:nvPr/>
        </p:nvSpPr>
        <p:spPr>
          <a:xfrm>
            <a:off x="1060363" y="600551"/>
            <a:ext cx="9591161" cy="1425262"/>
          </a:xfrm>
          <a:prstGeom prst="rect">
            <a:avLst/>
          </a:prstGeom>
          <a:noFill/>
        </p:spPr>
        <p:txBody>
          <a:bodyPr wrap="square" rtlCol="0">
            <a:spAutoFit/>
          </a:bodyPr>
          <a:lstStyle/>
          <a:p>
            <a:pPr>
              <a:lnSpc>
                <a:spcPct val="150000"/>
              </a:lnSpc>
              <a:buClr>
                <a:srgbClr val="000000"/>
              </a:buClr>
              <a:buSzPts val="2500"/>
            </a:pPr>
            <a:r>
              <a:rPr lang="en-US" altLang="en-US" sz="4000" b="1" dirty="0">
                <a:solidFill>
                  <a:srgbClr val="FF9595"/>
                </a:solidFill>
                <a:latin typeface="Montserrat" pitchFamily="2" charset="77"/>
              </a:rPr>
              <a:t>Authorized Discipline</a:t>
            </a:r>
            <a:br>
              <a:rPr lang="en-US" altLang="en-US" sz="4000" b="1" dirty="0">
                <a:solidFill>
                  <a:srgbClr val="FF9595"/>
                </a:solidFill>
                <a:latin typeface="Montserrat" pitchFamily="2" charset="77"/>
              </a:rPr>
            </a:br>
            <a:r>
              <a:rPr lang="en-US" altLang="en-US" sz="2000" dirty="0">
                <a:solidFill>
                  <a:srgbClr val="FF9595"/>
                </a:solidFill>
                <a:latin typeface="Montserrat" pitchFamily="2" charset="77"/>
              </a:rPr>
              <a:t>(and administrative processing fees)</a:t>
            </a:r>
            <a:endParaRPr lang="en-US" sz="2000"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E5D2E5E2-D926-4845-B3FA-278A9197DD34}"/>
              </a:ext>
            </a:extLst>
          </p:cNvPr>
          <p:cNvSpPr/>
          <p:nvPr/>
        </p:nvSpPr>
        <p:spPr>
          <a:xfrm>
            <a:off x="1060363" y="2243650"/>
            <a:ext cx="9335494" cy="4524315"/>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Letter of Warning</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Letter of Reprimand</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Education</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Fine not to exceed $15,000</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Probation for one year or less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Suspension for not less than 30 days nor more than one year</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Expulsion from membership for period of one to three years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Suspension or termination of MLS privileges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Administrative processing fee (if found in violation) not to exceed $500</a:t>
            </a:r>
            <a:br>
              <a:rPr lang="en-US" altLang="en-US" dirty="0">
                <a:solidFill>
                  <a:schemeClr val="bg1"/>
                </a:solidFill>
                <a:latin typeface="Montserrat" pitchFamily="2" charset="77"/>
              </a:rPr>
            </a:br>
            <a:r>
              <a:rPr lang="en-US" altLang="en-US" dirty="0">
                <a:solidFill>
                  <a:schemeClr val="bg1"/>
                </a:solidFill>
                <a:latin typeface="Montserrat" pitchFamily="2" charset="77"/>
              </a:rPr>
              <a:t> (“Court Costs”)</a:t>
            </a: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213463135"/>
      </p:ext>
    </p:extLst>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15EB8E-15CD-8C4F-9495-39F585BECE01}"/>
              </a:ext>
            </a:extLst>
          </p:cNvPr>
          <p:cNvSpPr txBox="1"/>
          <p:nvPr/>
        </p:nvSpPr>
        <p:spPr>
          <a:xfrm>
            <a:off x="1060363" y="600551"/>
            <a:ext cx="9591161" cy="1425262"/>
          </a:xfrm>
          <a:prstGeom prst="rect">
            <a:avLst/>
          </a:prstGeom>
          <a:noFill/>
        </p:spPr>
        <p:txBody>
          <a:bodyPr wrap="square" rtlCol="0">
            <a:spAutoFit/>
          </a:bodyPr>
          <a:lstStyle/>
          <a:p>
            <a:pPr>
              <a:lnSpc>
                <a:spcPct val="150000"/>
              </a:lnSpc>
              <a:buClr>
                <a:srgbClr val="000000"/>
              </a:buClr>
              <a:buSzPts val="2500"/>
            </a:pPr>
            <a:r>
              <a:rPr lang="en-US" altLang="en-US" sz="4000" b="1" dirty="0">
                <a:solidFill>
                  <a:srgbClr val="FF9595"/>
                </a:solidFill>
                <a:latin typeface="Montserrat" pitchFamily="2" charset="77"/>
              </a:rPr>
              <a:t>Authorized Discipline</a:t>
            </a:r>
            <a:br>
              <a:rPr lang="en-US" altLang="en-US" sz="4000" b="1" dirty="0">
                <a:solidFill>
                  <a:srgbClr val="FF9595"/>
                </a:solidFill>
                <a:latin typeface="Montserrat" pitchFamily="2" charset="77"/>
              </a:rPr>
            </a:br>
            <a:r>
              <a:rPr lang="en-US" altLang="en-US" sz="2000" dirty="0">
                <a:solidFill>
                  <a:srgbClr val="FF9595"/>
                </a:solidFill>
                <a:latin typeface="Montserrat" pitchFamily="2" charset="77"/>
              </a:rPr>
              <a:t>(and administrative processing fees)</a:t>
            </a:r>
            <a:endParaRPr lang="en-US" sz="2000" dirty="0">
              <a:solidFill>
                <a:srgbClr val="FF9595"/>
              </a:solidFill>
              <a:latin typeface="Montserrat" pitchFamily="2" charset="77"/>
              <a:ea typeface="Montserrat"/>
              <a:cs typeface="Montserrat"/>
              <a:sym typeface="Montserrat"/>
            </a:endParaRPr>
          </a:p>
        </p:txBody>
      </p:sp>
      <p:sp>
        <p:nvSpPr>
          <p:cNvPr id="6" name="Rectangle 5">
            <a:extLst>
              <a:ext uri="{FF2B5EF4-FFF2-40B4-BE49-F238E27FC236}">
                <a16:creationId xmlns:a16="http://schemas.microsoft.com/office/drawing/2014/main" id="{AC502895-A38E-4040-9E22-55BC56811A74}"/>
              </a:ext>
            </a:extLst>
          </p:cNvPr>
          <p:cNvSpPr/>
          <p:nvPr/>
        </p:nvSpPr>
        <p:spPr>
          <a:xfrm>
            <a:off x="1060363" y="2243650"/>
            <a:ext cx="9335494" cy="2122953"/>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An administrative processing fee is not considered discipline.  </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It is charged as part of the association’s adopted policy for enforcing the Code of Ethics.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It is not to be used on a case-by-case basis, but rather as an overall policy of the association.</a:t>
            </a: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99090328"/>
      </p:ext>
    </p:extLst>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8C50157B-CB3B-8247-B204-FA8F83C8B4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5" name="TextBox 14">
            <a:extLst>
              <a:ext uri="{FF2B5EF4-FFF2-40B4-BE49-F238E27FC236}">
                <a16:creationId xmlns:a16="http://schemas.microsoft.com/office/drawing/2014/main" id="{148D72D5-CB17-D34D-822B-CEB1F5A89B6C}"/>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Authorized Process</a:t>
            </a:r>
            <a:endParaRPr lang="en-US" sz="4000" b="1" dirty="0">
              <a:solidFill>
                <a:srgbClr val="FF9595"/>
              </a:solidFill>
              <a:latin typeface="Montserrat" pitchFamily="2" charset="77"/>
              <a:ea typeface="Montserrat"/>
              <a:cs typeface="Montserrat"/>
              <a:sym typeface="Montserrat"/>
            </a:endParaRPr>
          </a:p>
        </p:txBody>
      </p:sp>
      <p:sp>
        <p:nvSpPr>
          <p:cNvPr id="16" name="Rectangle 15">
            <a:extLst>
              <a:ext uri="{FF2B5EF4-FFF2-40B4-BE49-F238E27FC236}">
                <a16:creationId xmlns:a16="http://schemas.microsoft.com/office/drawing/2014/main" id="{6F12921D-81C4-5142-92A0-568382085731}"/>
              </a:ext>
            </a:extLst>
          </p:cNvPr>
          <p:cNvSpPr/>
          <p:nvPr/>
        </p:nvSpPr>
        <p:spPr>
          <a:xfrm>
            <a:off x="1060362" y="1535764"/>
            <a:ext cx="9672952" cy="2031325"/>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Request filed</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Arbitration is conducted under Article 17 of the Code of Ethics and the state arbitration statute (if any).</a:t>
            </a:r>
          </a:p>
          <a:p>
            <a:pPr marL="285750" indent="-285750">
              <a:lnSpc>
                <a:spcPct val="150000"/>
              </a:lnSpc>
              <a:buClr>
                <a:srgbClr val="F58785"/>
              </a:buClr>
              <a:buFont typeface="Wingdings" pitchFamily="2" charset="2"/>
              <a:buChar char="§"/>
            </a:pPr>
            <a:r>
              <a:rPr lang="en-US" altLang="en-US" b="1" i="1" dirty="0">
                <a:solidFill>
                  <a:schemeClr val="bg1"/>
                </a:solidFill>
                <a:latin typeface="Montserrat" pitchFamily="2" charset="77"/>
              </a:rPr>
              <a:t>Arbitrate, Don’t Litigate!</a:t>
            </a:r>
          </a:p>
          <a:p>
            <a:pPr lvl="1"/>
            <a:endParaRPr lang="en-US" altLang="en-US" dirty="0"/>
          </a:p>
        </p:txBody>
      </p:sp>
    </p:spTree>
    <p:extLst>
      <p:ext uri="{BB962C8B-B14F-4D97-AF65-F5344CB8AC3E}">
        <p14:creationId xmlns:p14="http://schemas.microsoft.com/office/powerpoint/2010/main" val="1072540641"/>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0D0632-3A5C-134E-A5C0-C6C0C0E67DC1}"/>
              </a:ext>
            </a:extLst>
          </p:cNvPr>
          <p:cNvSpPr txBox="1"/>
          <p:nvPr/>
        </p:nvSpPr>
        <p:spPr>
          <a:xfrm>
            <a:off x="1060363" y="1177492"/>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History and Background </a:t>
            </a:r>
          </a:p>
          <a:p>
            <a:pPr>
              <a:buClr>
                <a:srgbClr val="000000"/>
              </a:buClr>
              <a:buSzPts val="2500"/>
            </a:pPr>
            <a:r>
              <a:rPr lang="en-US" altLang="en-US" sz="4000" b="1" dirty="0">
                <a:solidFill>
                  <a:srgbClr val="FF9595"/>
                </a:solidFill>
                <a:latin typeface="Montserrat" pitchFamily="2" charset="77"/>
              </a:rPr>
              <a:t>of the Code of Ethics</a:t>
            </a:r>
            <a:endParaRPr lang="en-US" sz="4000" b="1" dirty="0">
              <a:solidFill>
                <a:srgbClr val="FF9595"/>
              </a:solidFill>
              <a:latin typeface="Montserrat" pitchFamily="2" charset="77"/>
              <a:ea typeface="Montserrat"/>
              <a:cs typeface="Montserrat"/>
              <a:sym typeface="Montserrat"/>
            </a:endParaRPr>
          </a:p>
        </p:txBody>
      </p:sp>
      <p:sp>
        <p:nvSpPr>
          <p:cNvPr id="8" name="Rectangle 7">
            <a:extLst>
              <a:ext uri="{FF2B5EF4-FFF2-40B4-BE49-F238E27FC236}">
                <a16:creationId xmlns:a16="http://schemas.microsoft.com/office/drawing/2014/main" id="{DCE23993-9157-A14D-9B3F-F5B2BE158A64}"/>
              </a:ext>
            </a:extLst>
          </p:cNvPr>
          <p:cNvSpPr/>
          <p:nvPr/>
        </p:nvSpPr>
        <p:spPr>
          <a:xfrm>
            <a:off x="1060363" y="2820591"/>
            <a:ext cx="8071280" cy="923330"/>
          </a:xfrm>
          <a:prstGeom prst="rect">
            <a:avLst/>
          </a:prstGeom>
        </p:spPr>
        <p:txBody>
          <a:bodyPr wrap="square">
            <a:spAutoFit/>
          </a:bodyPr>
          <a:lstStyle/>
          <a:p>
            <a:pPr marL="285750" indent="-285750">
              <a:buClr>
                <a:srgbClr val="F58785"/>
              </a:buClr>
              <a:buFont typeface="Wingdings" pitchFamily="2" charset="2"/>
              <a:buChar char="§"/>
            </a:pPr>
            <a:r>
              <a:rPr lang="en-US" altLang="en-US" dirty="0">
                <a:solidFill>
                  <a:schemeClr val="bg1"/>
                </a:solidFill>
                <a:latin typeface="Montserrat" pitchFamily="2" charset="77"/>
              </a:rPr>
              <a:t>The NATIONAL ASSOCIATION OF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sym typeface="Symbol" pitchFamily="2" charset="2"/>
              </a:rPr>
              <a:t> </a:t>
            </a:r>
            <a:r>
              <a:rPr lang="en-US" altLang="en-US" dirty="0">
                <a:solidFill>
                  <a:schemeClr val="bg1"/>
                </a:solidFill>
                <a:latin typeface="Montserrat" pitchFamily="2" charset="77"/>
              </a:rPr>
              <a:t>formed in 1908.</a:t>
            </a:r>
          </a:p>
          <a:p>
            <a:pPr marL="285750" indent="-285750">
              <a:buClr>
                <a:srgbClr val="F58785"/>
              </a:buClr>
              <a:buFont typeface="Wingdings" pitchFamily="2" charset="2"/>
              <a:buChar char="§"/>
            </a:pPr>
            <a:endParaRPr lang="en-US" dirty="0">
              <a:solidFill>
                <a:schemeClr val="bg1"/>
              </a:solidFill>
              <a:latin typeface="Montserrat" panose="02000505000000020004" pitchFamily="2" charset="77"/>
            </a:endParaRPr>
          </a:p>
          <a:p>
            <a:pPr marL="285750" indent="-285750">
              <a:buClr>
                <a:srgbClr val="F58785"/>
              </a:buClr>
              <a:buFont typeface="Wingdings" pitchFamily="2" charset="2"/>
              <a:buChar char="§"/>
            </a:pPr>
            <a:endParaRPr lang="en-US" dirty="0">
              <a:solidFill>
                <a:schemeClr val="bg1"/>
              </a:solidFill>
              <a:latin typeface="Montserrat" panose="02000505000000020004" pitchFamily="2" charset="77"/>
            </a:endParaRPr>
          </a:p>
        </p:txBody>
      </p:sp>
      <p:pic>
        <p:nvPicPr>
          <p:cNvPr id="1026" name="Picture 2">
            <a:extLst>
              <a:ext uri="{FF2B5EF4-FFF2-40B4-BE49-F238E27FC236}">
                <a16:creationId xmlns:a16="http://schemas.microsoft.com/office/drawing/2014/main" id="{601007BD-B768-6542-9646-6740291203D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2181" y="3276595"/>
            <a:ext cx="11407935" cy="247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06500"/>
      </p:ext>
    </p:extLst>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F0D815-39C7-AE4D-9DBC-6F063DE1F8C2}"/>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Authorized Process</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FFF71C50-B9B2-7044-BEFF-D7E39C6B60E2}"/>
              </a:ext>
            </a:extLst>
          </p:cNvPr>
          <p:cNvSpPr/>
          <p:nvPr/>
        </p:nvSpPr>
        <p:spPr>
          <a:xfrm>
            <a:off x="1060362" y="1535764"/>
            <a:ext cx="9672952" cy="2446824"/>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Article 17 provides that arbitration occurs under the following circumstances:</a:t>
            </a:r>
          </a:p>
          <a:p>
            <a:pPr lvl="1">
              <a:lnSpc>
                <a:spcPct val="150000"/>
              </a:lnSpc>
            </a:pPr>
            <a:r>
              <a:rPr lang="en-US" altLang="en-US" dirty="0">
                <a:solidFill>
                  <a:schemeClr val="bg1"/>
                </a:solidFill>
                <a:latin typeface="Montserrat" pitchFamily="2" charset="77"/>
              </a:rPr>
              <a:t>	- Contractual disputes or specific non-contractual disputes</a:t>
            </a:r>
          </a:p>
          <a:p>
            <a:pPr lvl="1">
              <a:lnSpc>
                <a:spcPct val="150000"/>
              </a:lnSpc>
            </a:pPr>
            <a:r>
              <a:rPr lang="en-US" altLang="en-US" dirty="0">
                <a:solidFill>
                  <a:schemeClr val="bg1"/>
                </a:solidFill>
                <a:latin typeface="Montserrat" pitchFamily="2" charset="77"/>
              </a:rPr>
              <a:t>   		(see Standard of Practice 17-4);</a:t>
            </a:r>
          </a:p>
          <a:p>
            <a:pPr>
              <a:lnSpc>
                <a:spcPct val="150000"/>
              </a:lnSpc>
              <a:buClr>
                <a:srgbClr val="F58785"/>
              </a:buClr>
            </a:pPr>
            <a:r>
              <a:rPr lang="en-US" altLang="en-US" dirty="0">
                <a:solidFill>
                  <a:schemeClr val="bg1"/>
                </a:solidFill>
                <a:latin typeface="Montserrat" pitchFamily="2" charset="77"/>
              </a:rPr>
              <a:t>	- Between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 (principals) associated with different firms;</a:t>
            </a:r>
          </a:p>
          <a:p>
            <a:pPr>
              <a:lnSpc>
                <a:spcPct val="150000"/>
              </a:lnSpc>
              <a:buClr>
                <a:srgbClr val="F58785"/>
              </a:buClr>
            </a:pPr>
            <a:r>
              <a:rPr lang="en-US" altLang="en-US" dirty="0">
                <a:solidFill>
                  <a:schemeClr val="bg1"/>
                </a:solidFill>
                <a:latin typeface="Montserrat" pitchFamily="2" charset="77"/>
              </a:rPr>
              <a:t>	- Arising out of their relationship as REALTORS</a:t>
            </a:r>
            <a:r>
              <a:rPr lang="en-US" altLang="en-US" baseline="30000" dirty="0">
                <a:solidFill>
                  <a:schemeClr val="bg1"/>
                </a:solidFill>
                <a:latin typeface="Montserrat" pitchFamily="2" charset="77"/>
              </a:rPr>
              <a:t>®</a:t>
            </a:r>
          </a:p>
          <a:p>
            <a:pPr lvl="1"/>
            <a:endParaRPr lang="en-US" altLang="en-US" dirty="0"/>
          </a:p>
        </p:txBody>
      </p:sp>
    </p:spTree>
    <p:extLst>
      <p:ext uri="{BB962C8B-B14F-4D97-AF65-F5344CB8AC3E}">
        <p14:creationId xmlns:p14="http://schemas.microsoft.com/office/powerpoint/2010/main" val="2272986574"/>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96FD2D-22CE-E049-A37D-7544EE4B8C35}"/>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Grievance Committee</a:t>
            </a:r>
          </a:p>
        </p:txBody>
      </p:sp>
      <p:sp>
        <p:nvSpPr>
          <p:cNvPr id="5" name="Rectangle 4">
            <a:extLst>
              <a:ext uri="{FF2B5EF4-FFF2-40B4-BE49-F238E27FC236}">
                <a16:creationId xmlns:a16="http://schemas.microsoft.com/office/drawing/2014/main" id="{DF8A509B-62DC-2243-9E30-CD61E98DC959}"/>
              </a:ext>
            </a:extLst>
          </p:cNvPr>
          <p:cNvSpPr/>
          <p:nvPr/>
        </p:nvSpPr>
        <p:spPr>
          <a:xfrm>
            <a:off x="1060362" y="1535764"/>
            <a:ext cx="9672952" cy="3277820"/>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dirty="0">
                <a:solidFill>
                  <a:schemeClr val="bg1"/>
                </a:solidFill>
                <a:latin typeface="Montserrat" pitchFamily="2" charset="77"/>
              </a:rPr>
              <a:t>Committee performs a screening function similar to review of </a:t>
            </a:r>
          </a:p>
          <a:p>
            <a:pPr>
              <a:lnSpc>
                <a:spcPct val="150000"/>
              </a:lnSpc>
              <a:buClr>
                <a:srgbClr val="F58785"/>
              </a:buClr>
            </a:pPr>
            <a:r>
              <a:rPr lang="en-US" dirty="0">
                <a:solidFill>
                  <a:schemeClr val="bg1"/>
                </a:solidFill>
                <a:latin typeface="Montserrat" pitchFamily="2" charset="77"/>
              </a:rPr>
              <a:t>     ethics complaints.</a:t>
            </a:r>
          </a:p>
          <a:p>
            <a:pPr marL="285750" indent="-285750">
              <a:lnSpc>
                <a:spcPct val="150000"/>
              </a:lnSpc>
              <a:buClr>
                <a:srgbClr val="F58785"/>
              </a:buClr>
              <a:buFont typeface="Wingdings" pitchFamily="2" charset="2"/>
              <a:buChar char="§"/>
            </a:pPr>
            <a:r>
              <a:rPr lang="en-US" dirty="0">
                <a:solidFill>
                  <a:schemeClr val="bg1"/>
                </a:solidFill>
                <a:latin typeface="Montserrat" pitchFamily="2" charset="77"/>
              </a:rPr>
              <a:t>Key question for the Grievance Committee:</a:t>
            </a:r>
          </a:p>
          <a:p>
            <a:pPr>
              <a:lnSpc>
                <a:spcPct val="150000"/>
              </a:lnSpc>
              <a:defRPr/>
            </a:pPr>
            <a:r>
              <a:rPr lang="en-US" b="1" i="1" dirty="0">
                <a:solidFill>
                  <a:schemeClr val="bg1"/>
                </a:solidFill>
                <a:effectLst>
                  <a:outerShdw blurRad="38100" dist="38100" dir="2700000" algn="tl">
                    <a:srgbClr val="C0C0C0"/>
                  </a:outerShdw>
                </a:effectLst>
                <a:latin typeface="Montserrat" pitchFamily="2" charset="77"/>
              </a:rPr>
              <a:t>	</a:t>
            </a:r>
            <a:r>
              <a:rPr lang="en-US" b="1" i="1" dirty="0">
                <a:solidFill>
                  <a:schemeClr val="bg1"/>
                </a:solidFill>
                <a:latin typeface="Montserrat" pitchFamily="2" charset="77"/>
              </a:rPr>
              <a:t>If the allegations in the request for arbitration were taken as true on 	their face, is the matter at issue related to a real estate transaction 	and is it properly arbitrable, i.e. is there some basis on which an award 	could be based?</a:t>
            </a:r>
            <a:endParaRPr lang="en-US" dirty="0">
              <a:solidFill>
                <a:schemeClr val="bg1"/>
              </a:solidFill>
              <a:latin typeface="Montserrat" pitchFamily="2" charset="77"/>
            </a:endParaRPr>
          </a:p>
          <a:p>
            <a:pPr lvl="1"/>
            <a:endParaRPr lang="en-US" altLang="en-US" dirty="0"/>
          </a:p>
        </p:txBody>
      </p:sp>
    </p:spTree>
    <p:extLst>
      <p:ext uri="{BB962C8B-B14F-4D97-AF65-F5344CB8AC3E}">
        <p14:creationId xmlns:p14="http://schemas.microsoft.com/office/powerpoint/2010/main" val="1439857174"/>
      </p:ext>
    </p:extLst>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5983527" y="1865871"/>
            <a:ext cx="3337773" cy="707886"/>
          </a:xfrm>
          <a:prstGeom prst="rect">
            <a:avLst/>
          </a:prstGeom>
          <a:noFill/>
        </p:spPr>
        <p:txBody>
          <a:bodyPr wrap="none" rtlCol="0">
            <a:spAutoFit/>
          </a:bodyPr>
          <a:lstStyle/>
          <a:p>
            <a:pPr algn="ctr"/>
            <a:r>
              <a:rPr lang="en-US" altLang="en-US" sz="4000" b="1" dirty="0">
                <a:solidFill>
                  <a:srgbClr val="0D2237"/>
                </a:solidFill>
                <a:latin typeface="Montserrat" pitchFamily="2" charset="77"/>
              </a:rPr>
              <a:t>MEDIATION</a:t>
            </a:r>
          </a:p>
        </p:txBody>
      </p:sp>
    </p:spTree>
    <p:extLst>
      <p:ext uri="{BB962C8B-B14F-4D97-AF65-F5344CB8AC3E}">
        <p14:creationId xmlns:p14="http://schemas.microsoft.com/office/powerpoint/2010/main" val="2299301113"/>
      </p:ext>
    </p:extLst>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634B465-FBAC-3D46-9F6B-2573306062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500" y="3592286"/>
            <a:ext cx="12309000" cy="3265714"/>
          </a:xfrm>
          <a:prstGeom prst="rect">
            <a:avLst/>
          </a:prstGeom>
        </p:spPr>
      </p:pic>
      <p:sp>
        <p:nvSpPr>
          <p:cNvPr id="11" name="TextBox 10">
            <a:extLst>
              <a:ext uri="{FF2B5EF4-FFF2-40B4-BE49-F238E27FC236}">
                <a16:creationId xmlns:a16="http://schemas.microsoft.com/office/drawing/2014/main" id="{BC917983-4405-8442-A0E5-D8889EA5F7B3}"/>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Mediation</a:t>
            </a:r>
          </a:p>
        </p:txBody>
      </p:sp>
      <p:sp>
        <p:nvSpPr>
          <p:cNvPr id="12" name="Rectangle 11">
            <a:extLst>
              <a:ext uri="{FF2B5EF4-FFF2-40B4-BE49-F238E27FC236}">
                <a16:creationId xmlns:a16="http://schemas.microsoft.com/office/drawing/2014/main" id="{69F182A1-3223-D945-B798-3B3FE5F3CC24}"/>
              </a:ext>
            </a:extLst>
          </p:cNvPr>
          <p:cNvSpPr/>
          <p:nvPr/>
        </p:nvSpPr>
        <p:spPr>
          <a:xfrm>
            <a:off x="1060362" y="1535764"/>
            <a:ext cx="9672952" cy="1615827"/>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 voluntary process in which disputing parties meet with a mediator appointed by the Association to create a mutually acceptable resolution of the dispute, rather than having a decision imposed by an arbitration hearing panel.</a:t>
            </a:r>
          </a:p>
          <a:p>
            <a:pPr lvl="1"/>
            <a:endParaRPr lang="en-US" altLang="en-US" dirty="0"/>
          </a:p>
        </p:txBody>
      </p:sp>
    </p:spTree>
    <p:extLst>
      <p:ext uri="{BB962C8B-B14F-4D97-AF65-F5344CB8AC3E}">
        <p14:creationId xmlns:p14="http://schemas.microsoft.com/office/powerpoint/2010/main" val="3609858150"/>
      </p:ext>
    </p:extLst>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A76F6-FC3A-3E40-BD44-ADE87C8A1B3D}"/>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Mediation</a:t>
            </a:r>
          </a:p>
        </p:txBody>
      </p:sp>
      <p:sp>
        <p:nvSpPr>
          <p:cNvPr id="5" name="Rectangle 4">
            <a:extLst>
              <a:ext uri="{FF2B5EF4-FFF2-40B4-BE49-F238E27FC236}">
                <a16:creationId xmlns:a16="http://schemas.microsoft.com/office/drawing/2014/main" id="{361BAC56-190C-054D-BBEE-1C171621CBC5}"/>
              </a:ext>
            </a:extLst>
          </p:cNvPr>
          <p:cNvSpPr/>
          <p:nvPr/>
        </p:nvSpPr>
        <p:spPr>
          <a:xfrm>
            <a:off x="1060362" y="1535764"/>
            <a:ext cx="9672952" cy="2031325"/>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Mediation can occur before or after the Grievance Committee reviews requests for arbitration, depending on local Association policy.</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If a dispute is resolved in mediation, the parties sign an agreement spelling out the terms of the settlement, and no arbitration hearing is held.</a:t>
            </a:r>
          </a:p>
          <a:p>
            <a:pPr lvl="1"/>
            <a:endParaRPr lang="en-US" altLang="en-US" dirty="0"/>
          </a:p>
        </p:txBody>
      </p:sp>
    </p:spTree>
    <p:extLst>
      <p:ext uri="{BB962C8B-B14F-4D97-AF65-F5344CB8AC3E}">
        <p14:creationId xmlns:p14="http://schemas.microsoft.com/office/powerpoint/2010/main" val="3364414005"/>
      </p:ext>
    </p:extLst>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next to a window&#10;&#10;Description automatically generated">
            <a:extLst>
              <a:ext uri="{FF2B5EF4-FFF2-40B4-BE49-F238E27FC236}">
                <a16:creationId xmlns:a16="http://schemas.microsoft.com/office/drawing/2014/main" id="{7271284B-B0D9-1C46-936B-9915C6A3C4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23" y="3167742"/>
            <a:ext cx="12248795" cy="3690258"/>
          </a:xfrm>
          <a:prstGeom prst="rect">
            <a:avLst/>
          </a:prstGeom>
        </p:spPr>
      </p:pic>
      <p:sp>
        <p:nvSpPr>
          <p:cNvPr id="12" name="TextBox 11">
            <a:extLst>
              <a:ext uri="{FF2B5EF4-FFF2-40B4-BE49-F238E27FC236}">
                <a16:creationId xmlns:a16="http://schemas.microsoft.com/office/drawing/2014/main" id="{361089A1-4C3A-D249-B603-F7189F6758E4}"/>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Mediation</a:t>
            </a:r>
          </a:p>
        </p:txBody>
      </p:sp>
      <p:sp>
        <p:nvSpPr>
          <p:cNvPr id="13" name="Rectangle 12">
            <a:extLst>
              <a:ext uri="{FF2B5EF4-FFF2-40B4-BE49-F238E27FC236}">
                <a16:creationId xmlns:a16="http://schemas.microsoft.com/office/drawing/2014/main" id="{9FF3A2C0-7F2A-FA48-AB37-5647EF0002B6}"/>
              </a:ext>
            </a:extLst>
          </p:cNvPr>
          <p:cNvSpPr/>
          <p:nvPr/>
        </p:nvSpPr>
        <p:spPr>
          <a:xfrm>
            <a:off x="1060362" y="1535764"/>
            <a:ext cx="9672952" cy="1200329"/>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Mediation is the preferred dispute resolution system of the </a:t>
            </a:r>
          </a:p>
          <a:p>
            <a:pPr>
              <a:lnSpc>
                <a:spcPct val="150000"/>
              </a:lnSpc>
              <a:buClr>
                <a:srgbClr val="F58785"/>
              </a:buClr>
            </a:pPr>
            <a:r>
              <a:rPr lang="en-US" altLang="en-US" dirty="0">
                <a:solidFill>
                  <a:schemeClr val="bg1"/>
                </a:solidFill>
                <a:latin typeface="Montserrat" pitchFamily="2" charset="77"/>
              </a:rPr>
              <a:t>     NATIONAL ASSOCIATION OF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a:t>
            </a:r>
          </a:p>
          <a:p>
            <a:pPr lvl="1"/>
            <a:endParaRPr lang="en-US" altLang="en-US" dirty="0"/>
          </a:p>
        </p:txBody>
      </p:sp>
    </p:spTree>
    <p:extLst>
      <p:ext uri="{BB962C8B-B14F-4D97-AF65-F5344CB8AC3E}">
        <p14:creationId xmlns:p14="http://schemas.microsoft.com/office/powerpoint/2010/main" val="4254044234"/>
      </p:ext>
    </p:extLst>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657F5CB-4281-3343-970B-0220A026E88C}"/>
              </a:ext>
            </a:extLst>
          </p:cNvPr>
          <p:cNvGraphicFramePr>
            <a:graphicFrameLocks noGrp="1"/>
          </p:cNvGraphicFramePr>
          <p:nvPr>
            <p:extLst>
              <p:ext uri="{D42A27DB-BD31-4B8C-83A1-F6EECF244321}">
                <p14:modId xmlns:p14="http://schemas.microsoft.com/office/powerpoint/2010/main" val="1006757381"/>
              </p:ext>
            </p:extLst>
          </p:nvPr>
        </p:nvGraphicFramePr>
        <p:xfrm>
          <a:off x="1791943" y="2276618"/>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30393685"/>
                    </a:ext>
                  </a:extLst>
                </a:gridCol>
                <a:gridCol w="4064000">
                  <a:extLst>
                    <a:ext uri="{9D8B030D-6E8A-4147-A177-3AD203B41FA5}">
                      <a16:colId xmlns:a16="http://schemas.microsoft.com/office/drawing/2014/main" val="1977631441"/>
                    </a:ext>
                  </a:extLst>
                </a:gridCol>
              </a:tblGrid>
              <a:tr h="370840">
                <a:tc>
                  <a:txBody>
                    <a:bodyPr/>
                    <a:lstStyle/>
                    <a:p>
                      <a:pPr algn="ctr"/>
                      <a:r>
                        <a:rPr lang="en-US" dirty="0">
                          <a:latin typeface="Montserrat" pitchFamily="2" charset="77"/>
                        </a:rPr>
                        <a:t>Mediation</a:t>
                      </a:r>
                    </a:p>
                  </a:txBody>
                  <a:tcPr/>
                </a:tc>
                <a:tc>
                  <a:txBody>
                    <a:bodyPr/>
                    <a:lstStyle/>
                    <a:p>
                      <a:pPr algn="ctr"/>
                      <a:r>
                        <a:rPr lang="en-US" dirty="0">
                          <a:latin typeface="Montserrat" pitchFamily="2" charset="77"/>
                        </a:rPr>
                        <a:t>Arbitration</a:t>
                      </a:r>
                    </a:p>
                  </a:txBody>
                  <a:tcPr/>
                </a:tc>
                <a:extLst>
                  <a:ext uri="{0D108BD9-81ED-4DB2-BD59-A6C34878D82A}">
                    <a16:rowId xmlns:a16="http://schemas.microsoft.com/office/drawing/2014/main" val="194119330"/>
                  </a:ext>
                </a:extLst>
              </a:tr>
              <a:tr h="370840">
                <a:tc>
                  <a:txBody>
                    <a:bodyPr/>
                    <a:lstStyle/>
                    <a:p>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Low-cost</a:t>
                      </a:r>
                      <a:endParaRPr lang="en-US" dirty="0">
                        <a:latin typeface="Montserrat"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Moderate cost</a:t>
                      </a:r>
                    </a:p>
                  </a:txBody>
                  <a:tcPr/>
                </a:tc>
                <a:extLst>
                  <a:ext uri="{0D108BD9-81ED-4DB2-BD59-A6C34878D82A}">
                    <a16:rowId xmlns:a16="http://schemas.microsoft.com/office/drawing/2014/main" val="3389608842"/>
                  </a:ext>
                </a:extLst>
              </a:tr>
              <a:tr h="370840">
                <a:tc>
                  <a:txBody>
                    <a:bodyPr/>
                    <a:lstStyle/>
                    <a:p>
                      <a:r>
                        <a:rPr lang="en-US" dirty="0">
                          <a:latin typeface="Montserrat" pitchFamily="2" charset="77"/>
                        </a:rPr>
                        <a:t>Little delay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Moderate delay</a:t>
                      </a:r>
                    </a:p>
                  </a:txBody>
                  <a:tcPr/>
                </a:tc>
                <a:extLst>
                  <a:ext uri="{0D108BD9-81ED-4DB2-BD59-A6C34878D82A}">
                    <a16:rowId xmlns:a16="http://schemas.microsoft.com/office/drawing/2014/main" val="26286756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Maximum range – solutions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Win/lose/split</a:t>
                      </a:r>
                    </a:p>
                  </a:txBody>
                  <a:tcPr/>
                </a:tc>
                <a:extLst>
                  <a:ext uri="{0D108BD9-81ED-4DB2-BD59-A6C34878D82A}">
                    <a16:rowId xmlns:a16="http://schemas.microsoft.com/office/drawing/2014/main" val="1545325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Parties control 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Arbitrators control outcome</a:t>
                      </a:r>
                    </a:p>
                  </a:txBody>
                  <a:tcPr/>
                </a:tc>
                <a:extLst>
                  <a:ext uri="{0D108BD9-81ED-4DB2-BD59-A6C34878D82A}">
                    <a16:rowId xmlns:a16="http://schemas.microsoft.com/office/drawing/2014/main" val="3150432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Uncertain closure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Definite closure</a:t>
                      </a:r>
                    </a:p>
                  </a:txBody>
                  <a:tcPr/>
                </a:tc>
                <a:extLst>
                  <a:ext uri="{0D108BD9-81ED-4DB2-BD59-A6C34878D82A}">
                    <a16:rowId xmlns:a16="http://schemas.microsoft.com/office/drawing/2014/main" val="10236101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Maintain/improve relationship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ontserrat" pitchFamily="2" charset="77"/>
                          <a:ea typeface="Times New Roman" pitchFamily="18" charset="0"/>
                          <a:cs typeface="Arial" charset="0"/>
                        </a:rPr>
                        <a:t>May harm relationship</a:t>
                      </a:r>
                    </a:p>
                  </a:txBody>
                  <a:tcPr/>
                </a:tc>
                <a:extLst>
                  <a:ext uri="{0D108BD9-81ED-4DB2-BD59-A6C34878D82A}">
                    <a16:rowId xmlns:a16="http://schemas.microsoft.com/office/drawing/2014/main" val="1184070736"/>
                  </a:ext>
                </a:extLst>
              </a:tr>
            </a:tbl>
          </a:graphicData>
        </a:graphic>
      </p:graphicFrame>
      <p:sp>
        <p:nvSpPr>
          <p:cNvPr id="4" name="TextBox 3">
            <a:extLst>
              <a:ext uri="{FF2B5EF4-FFF2-40B4-BE49-F238E27FC236}">
                <a16:creationId xmlns:a16="http://schemas.microsoft.com/office/drawing/2014/main" id="{253F029D-A241-0E43-A797-2817AF583F5D}"/>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Mediation</a:t>
            </a:r>
          </a:p>
        </p:txBody>
      </p:sp>
    </p:spTree>
    <p:extLst>
      <p:ext uri="{BB962C8B-B14F-4D97-AF65-F5344CB8AC3E}">
        <p14:creationId xmlns:p14="http://schemas.microsoft.com/office/powerpoint/2010/main" val="3168772702"/>
      </p:ext>
    </p:extLst>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2036BD3-B21F-2C40-945F-A7889E09C949}"/>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Professional Standards </a:t>
            </a:r>
          </a:p>
          <a:p>
            <a:pPr>
              <a:buClr>
                <a:srgbClr val="000000"/>
              </a:buClr>
              <a:buSzPts val="2500"/>
            </a:pPr>
            <a:r>
              <a:rPr lang="en-US" altLang="en-US" sz="4000" b="1" dirty="0">
                <a:solidFill>
                  <a:srgbClr val="FF9595"/>
                </a:solidFill>
                <a:latin typeface="Montserrat" pitchFamily="2" charset="77"/>
              </a:rPr>
              <a:t>Hearing Panel</a:t>
            </a:r>
            <a:endParaRPr lang="en-US" sz="4000" b="1" dirty="0">
              <a:solidFill>
                <a:srgbClr val="FF9595"/>
              </a:solidFill>
              <a:latin typeface="Montserrat" pitchFamily="2" charset="77"/>
              <a:ea typeface="Montserrat"/>
              <a:cs typeface="Montserrat"/>
              <a:sym typeface="Montserrat"/>
            </a:endParaRPr>
          </a:p>
        </p:txBody>
      </p:sp>
      <p:sp>
        <p:nvSpPr>
          <p:cNvPr id="11" name="Rectangle 10">
            <a:extLst>
              <a:ext uri="{FF2B5EF4-FFF2-40B4-BE49-F238E27FC236}">
                <a16:creationId xmlns:a16="http://schemas.microsoft.com/office/drawing/2014/main" id="{48387FD8-2C7A-6842-B7EB-59BDDFB8F755}"/>
              </a:ext>
            </a:extLst>
          </p:cNvPr>
          <p:cNvSpPr/>
          <p:nvPr/>
        </p:nvSpPr>
        <p:spPr>
          <a:xfrm>
            <a:off x="1060363" y="2243650"/>
            <a:ext cx="7746180" cy="2031325"/>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Function is to conduct a full “due process” hearing with </a:t>
            </a:r>
          </a:p>
          <a:p>
            <a:pPr>
              <a:lnSpc>
                <a:spcPct val="150000"/>
              </a:lnSpc>
              <a:buClr>
                <a:srgbClr val="F58785"/>
              </a:buClr>
            </a:pPr>
            <a:r>
              <a:rPr lang="en-US" altLang="en-US" dirty="0">
                <a:solidFill>
                  <a:schemeClr val="bg1"/>
                </a:solidFill>
                <a:latin typeface="Montserrat" pitchFamily="2" charset="77"/>
              </a:rPr>
              <a:t>     sworn testimony, witnesses and evidence.</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Hearing Panel is comprised of members of the Professional Standards Committee.</a:t>
            </a: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291921830"/>
      </p:ext>
    </p:extLst>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6100E06-1C52-264A-9F31-CBADBDFF2BB4}"/>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Professional Standards </a:t>
            </a:r>
          </a:p>
          <a:p>
            <a:pPr>
              <a:buClr>
                <a:srgbClr val="000000"/>
              </a:buClr>
              <a:buSzPts val="2500"/>
            </a:pPr>
            <a:r>
              <a:rPr lang="en-US" altLang="en-US" sz="4000" b="1" dirty="0">
                <a:solidFill>
                  <a:srgbClr val="FF9595"/>
                </a:solidFill>
                <a:latin typeface="Montserrat" pitchFamily="2" charset="77"/>
              </a:rPr>
              <a:t>Hearing Panel</a:t>
            </a:r>
            <a:endParaRPr lang="en-US" sz="4000" b="1" dirty="0">
              <a:solidFill>
                <a:srgbClr val="FF9595"/>
              </a:solidFill>
              <a:latin typeface="Montserrat" pitchFamily="2" charset="77"/>
              <a:ea typeface="Montserrat"/>
              <a:cs typeface="Montserrat"/>
              <a:sym typeface="Montserrat"/>
            </a:endParaRPr>
          </a:p>
        </p:txBody>
      </p:sp>
      <p:sp>
        <p:nvSpPr>
          <p:cNvPr id="10" name="Rectangle 9">
            <a:extLst>
              <a:ext uri="{FF2B5EF4-FFF2-40B4-BE49-F238E27FC236}">
                <a16:creationId xmlns:a16="http://schemas.microsoft.com/office/drawing/2014/main" id="{57A7F1D1-3184-F043-A13A-B91F8DEDF171}"/>
              </a:ext>
            </a:extLst>
          </p:cNvPr>
          <p:cNvSpPr/>
          <p:nvPr/>
        </p:nvSpPr>
        <p:spPr>
          <a:xfrm>
            <a:off x="1060362" y="2243650"/>
            <a:ext cx="9161323" cy="1615827"/>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dirty="0">
                <a:solidFill>
                  <a:schemeClr val="bg1"/>
                </a:solidFill>
                <a:latin typeface="Montserrat" pitchFamily="2" charset="77"/>
              </a:rPr>
              <a:t>After the hearing, the Hearing Panel decides which REALTOR</a:t>
            </a:r>
            <a:r>
              <a:rPr lang="en-US" baseline="30000" dirty="0">
                <a:solidFill>
                  <a:schemeClr val="bg1"/>
                </a:solidFill>
                <a:latin typeface="Montserrat" pitchFamily="2" charset="77"/>
              </a:rPr>
              <a:t>®</a:t>
            </a:r>
            <a:r>
              <a:rPr lang="en-US" dirty="0">
                <a:solidFill>
                  <a:schemeClr val="bg1"/>
                </a:solidFill>
                <a:latin typeface="Montserrat" pitchFamily="2" charset="77"/>
              </a:rPr>
              <a:t> is entitled to the award (typically a disputed commission in a transaction), proven by a </a:t>
            </a:r>
            <a:r>
              <a:rPr lang="en-US" b="1" i="1" dirty="0">
                <a:solidFill>
                  <a:schemeClr val="bg1"/>
                </a:solidFill>
                <a:latin typeface="Montserrat" pitchFamily="2" charset="77"/>
              </a:rPr>
              <a:t>preponderance of the evidence.</a:t>
            </a:r>
            <a:endParaRPr lang="en-US" altLang="en-US" b="1" i="1" dirty="0">
              <a:solidFill>
                <a:schemeClr val="bg1"/>
              </a:solidFill>
              <a:latin typeface="Montserrat" pitchFamily="2" charset="77"/>
            </a:endParaRP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88961908"/>
      </p:ext>
    </p:extLst>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iece of paper&#10;&#10;Description automatically generated">
            <a:extLst>
              <a:ext uri="{FF2B5EF4-FFF2-40B4-BE49-F238E27FC236}">
                <a16:creationId xmlns:a16="http://schemas.microsoft.com/office/drawing/2014/main" id="{30FC23E1-3E19-5E4F-873C-A5D2E19D41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537857"/>
            <a:ext cx="12192000" cy="3320143"/>
          </a:xfrm>
          <a:prstGeom prst="rect">
            <a:avLst/>
          </a:prstGeom>
        </p:spPr>
      </p:pic>
      <p:sp>
        <p:nvSpPr>
          <p:cNvPr id="15" name="TextBox 14">
            <a:extLst>
              <a:ext uri="{FF2B5EF4-FFF2-40B4-BE49-F238E27FC236}">
                <a16:creationId xmlns:a16="http://schemas.microsoft.com/office/drawing/2014/main" id="{D69587D9-A3B1-2C45-A07E-4F19DABA8183}"/>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Payment of the Award</a:t>
            </a:r>
          </a:p>
        </p:txBody>
      </p:sp>
      <p:sp>
        <p:nvSpPr>
          <p:cNvPr id="16" name="Rectangle 15">
            <a:extLst>
              <a:ext uri="{FF2B5EF4-FFF2-40B4-BE49-F238E27FC236}">
                <a16:creationId xmlns:a16="http://schemas.microsoft.com/office/drawing/2014/main" id="{AB1C32FA-98C9-6E41-B294-917A694697B7}"/>
              </a:ext>
            </a:extLst>
          </p:cNvPr>
          <p:cNvSpPr/>
          <p:nvPr/>
        </p:nvSpPr>
        <p:spPr>
          <a:xfrm>
            <a:off x="1060362" y="1535764"/>
            <a:ext cx="9672952" cy="2031325"/>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Generally, the award of the Panel in an arbitration case can be judicially enforced if not paid by the non-prevailing party.</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Some associations have procedures requiring that awards by deposited with the association pending review of the hearing process or during legal challenge.</a:t>
            </a:r>
          </a:p>
          <a:p>
            <a:pPr lvl="1"/>
            <a:endParaRPr lang="en-US" altLang="en-US" dirty="0"/>
          </a:p>
        </p:txBody>
      </p:sp>
    </p:spTree>
    <p:extLst>
      <p:ext uri="{BB962C8B-B14F-4D97-AF65-F5344CB8AC3E}">
        <p14:creationId xmlns:p14="http://schemas.microsoft.com/office/powerpoint/2010/main" val="135888998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0D0632-3A5C-134E-A5C0-C6C0C0E67DC1}"/>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History and Background </a:t>
            </a:r>
          </a:p>
          <a:p>
            <a:pPr>
              <a:buClr>
                <a:srgbClr val="000000"/>
              </a:buClr>
              <a:buSzPts val="2500"/>
            </a:pPr>
            <a:r>
              <a:rPr lang="en-US" altLang="en-US" sz="4000" b="1" dirty="0">
                <a:solidFill>
                  <a:srgbClr val="FF9595"/>
                </a:solidFill>
                <a:latin typeface="Montserrat" pitchFamily="2" charset="77"/>
              </a:rPr>
              <a:t>of the Code of Ethics</a:t>
            </a:r>
            <a:endParaRPr lang="en-US" sz="4000" b="1" dirty="0">
              <a:solidFill>
                <a:srgbClr val="FF9595"/>
              </a:solidFill>
              <a:latin typeface="Montserrat" pitchFamily="2" charset="77"/>
              <a:ea typeface="Montserrat"/>
              <a:cs typeface="Montserrat"/>
              <a:sym typeface="Montserrat"/>
            </a:endParaRPr>
          </a:p>
        </p:txBody>
      </p:sp>
      <p:sp>
        <p:nvSpPr>
          <p:cNvPr id="8" name="Rectangle 7">
            <a:extLst>
              <a:ext uri="{FF2B5EF4-FFF2-40B4-BE49-F238E27FC236}">
                <a16:creationId xmlns:a16="http://schemas.microsoft.com/office/drawing/2014/main" id="{DCE23993-9157-A14D-9B3F-F5B2BE158A64}"/>
              </a:ext>
            </a:extLst>
          </p:cNvPr>
          <p:cNvSpPr/>
          <p:nvPr/>
        </p:nvSpPr>
        <p:spPr>
          <a:xfrm>
            <a:off x="1060363" y="2243650"/>
            <a:ext cx="7746180" cy="2446824"/>
          </a:xfrm>
          <a:prstGeom prst="rect">
            <a:avLst/>
          </a:prstGeom>
        </p:spPr>
        <p:txBody>
          <a:bodyPr wrap="square">
            <a:spAutoFit/>
          </a:bodyPr>
          <a:lstStyle/>
          <a:p>
            <a:pPr>
              <a:buClr>
                <a:srgbClr val="F58785"/>
              </a:buClr>
            </a:pPr>
            <a:r>
              <a:rPr lang="en-US" altLang="en-US" dirty="0">
                <a:solidFill>
                  <a:schemeClr val="bg1"/>
                </a:solidFill>
                <a:latin typeface="Montserrat" pitchFamily="2" charset="77"/>
              </a:rPr>
              <a:t>At that time…</a:t>
            </a:r>
          </a:p>
          <a:p>
            <a:pPr>
              <a:buClr>
                <a:srgbClr val="F58785"/>
              </a:buClr>
            </a:pPr>
            <a:endParaRPr lang="en-US" altLang="en-US" dirty="0">
              <a:solidFill>
                <a:schemeClr val="bg1"/>
              </a:solidFill>
              <a:latin typeface="Montserrat" pitchFamily="2" charset="77"/>
            </a:endParaRP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No license laws.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Real estate industry had a history of speculation, exploitation, and disorder.</a:t>
            </a:r>
          </a:p>
          <a:p>
            <a:pPr marL="285750" indent="-285750">
              <a:buClr>
                <a:srgbClr val="F58785"/>
              </a:buClr>
              <a:buFont typeface="Wingdings" pitchFamily="2" charset="2"/>
              <a:buChar char="§"/>
            </a:pPr>
            <a:endParaRPr lang="en-US" dirty="0">
              <a:solidFill>
                <a:schemeClr val="bg1"/>
              </a:solidFill>
              <a:latin typeface="Montserrat" panose="02000505000000020004" pitchFamily="2" charset="77"/>
            </a:endParaRPr>
          </a:p>
          <a:p>
            <a:pPr marL="285750" indent="-285750">
              <a:buClr>
                <a:srgbClr val="F58785"/>
              </a:buClr>
              <a:buFont typeface="Wingdings" pitchFamily="2" charset="2"/>
              <a:buChar char="§"/>
            </a:pPr>
            <a:endParaRPr lang="en-US" dirty="0">
              <a:solidFill>
                <a:schemeClr val="bg1"/>
              </a:solidFill>
              <a:latin typeface="Montserrat" panose="02000505000000020004" pitchFamily="2" charset="77"/>
            </a:endParaRPr>
          </a:p>
        </p:txBody>
      </p:sp>
      <p:pic>
        <p:nvPicPr>
          <p:cNvPr id="4100" name="Picture 4" descr="300+ Best 1920s house images in 2020 | 1920s house, vintage house, vintage  house plans">
            <a:extLst>
              <a:ext uri="{FF2B5EF4-FFF2-40B4-BE49-F238E27FC236}">
                <a16:creationId xmlns:a16="http://schemas.microsoft.com/office/drawing/2014/main" id="{AD732E66-F9DF-7941-A4DF-4F0BD8388B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0225597">
            <a:off x="8663168" y="1550911"/>
            <a:ext cx="2148524" cy="30680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1926 Sears Special Supplement::The Manchester | Sears Kit Ho… | Flickr">
            <a:extLst>
              <a:ext uri="{FF2B5EF4-FFF2-40B4-BE49-F238E27FC236}">
                <a16:creationId xmlns:a16="http://schemas.microsoft.com/office/drawing/2014/main" id="{43FFEAEE-517D-5E4A-962D-E25525A9EE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19708">
            <a:off x="10353938" y="743498"/>
            <a:ext cx="2110000" cy="28202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1928 Modern English Revival House &amp; Plan | Cottage floor plans, Cottage  house plans, House plans">
            <a:extLst>
              <a:ext uri="{FF2B5EF4-FFF2-40B4-BE49-F238E27FC236}">
                <a16:creationId xmlns:a16="http://schemas.microsoft.com/office/drawing/2014/main" id="{C21077D2-416F-6443-896E-750F884E93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46605">
            <a:off x="10040555" y="3912838"/>
            <a:ext cx="2334563" cy="316550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300+ Best 1920s house images in 2020 | 1920s house, vintage house, vintage  house plans">
            <a:extLst>
              <a:ext uri="{FF2B5EF4-FFF2-40B4-BE49-F238E27FC236}">
                <a16:creationId xmlns:a16="http://schemas.microsoft.com/office/drawing/2014/main" id="{EFDE5B0C-33E3-9747-A990-9A8B312A49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828708">
            <a:off x="5716349" y="4250183"/>
            <a:ext cx="2370778" cy="313424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ears, Roebuck Kit House - Modern Home No. 264B233 - The Savoy | Kit homes,  Vintage house plans, Craftsman house">
            <a:extLst>
              <a:ext uri="{FF2B5EF4-FFF2-40B4-BE49-F238E27FC236}">
                <a16:creationId xmlns:a16="http://schemas.microsoft.com/office/drawing/2014/main" id="{588611FB-EDF1-F242-84E6-FCEB484028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766192">
            <a:off x="8028786" y="4319251"/>
            <a:ext cx="2459369" cy="366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00680"/>
      </p:ext>
    </p:extLst>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53EFE6-5774-C64A-AD4C-059AB8A387B4}"/>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sz="4000" b="1" dirty="0">
                <a:solidFill>
                  <a:srgbClr val="FF9595"/>
                </a:solidFill>
                <a:latin typeface="Montserrat" pitchFamily="2" charset="77"/>
                <a:ea typeface="Montserrat"/>
                <a:cs typeface="Montserrat"/>
                <a:sym typeface="Montserrat"/>
              </a:rPr>
              <a:t>NAR’s Arbitration Guidelines</a:t>
            </a:r>
          </a:p>
        </p:txBody>
      </p:sp>
      <p:sp>
        <p:nvSpPr>
          <p:cNvPr id="5" name="Rectangle 4">
            <a:extLst>
              <a:ext uri="{FF2B5EF4-FFF2-40B4-BE49-F238E27FC236}">
                <a16:creationId xmlns:a16="http://schemas.microsoft.com/office/drawing/2014/main" id="{6B036634-6076-9449-8A54-8774FA5D3ED4}"/>
              </a:ext>
            </a:extLst>
          </p:cNvPr>
          <p:cNvSpPr/>
          <p:nvPr/>
        </p:nvSpPr>
        <p:spPr>
          <a:xfrm>
            <a:off x="1060362" y="1535764"/>
            <a:ext cx="9672952" cy="2953950"/>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Found in the </a:t>
            </a:r>
            <a:r>
              <a:rPr lang="en-US" altLang="en-US" i="1" dirty="0">
                <a:solidFill>
                  <a:schemeClr val="bg1"/>
                </a:solidFill>
                <a:latin typeface="Montserrat" pitchFamily="2" charset="77"/>
              </a:rPr>
              <a:t>Code of Ethics and Arbitration Manual</a:t>
            </a:r>
            <a:r>
              <a:rPr lang="en-US" altLang="en-US" dirty="0">
                <a:solidFill>
                  <a:schemeClr val="bg1"/>
                </a:solidFill>
                <a:latin typeface="Montserrat" pitchFamily="2" charset="77"/>
              </a:rPr>
              <a:t>.</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Guidance to Hearing Panels as to how to determine procuring cause in arbitration hearings.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Also referred to as “Suggested Factors for Consideration by a Hearing </a:t>
            </a:r>
          </a:p>
          <a:p>
            <a:pPr>
              <a:lnSpc>
                <a:spcPct val="150000"/>
              </a:lnSpc>
              <a:buClr>
                <a:srgbClr val="F58785"/>
              </a:buClr>
            </a:pPr>
            <a:r>
              <a:rPr lang="en-US" altLang="en-US" dirty="0">
                <a:solidFill>
                  <a:schemeClr val="bg1"/>
                </a:solidFill>
                <a:latin typeface="Montserrat" pitchFamily="2" charset="77"/>
              </a:rPr>
              <a:t>     Panel in Arbitration.”</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Guidelines focus on “procuring cause” as the basis for resolving most commission disputes between brokers.</a:t>
            </a:r>
          </a:p>
        </p:txBody>
      </p:sp>
    </p:spTree>
    <p:extLst>
      <p:ext uri="{BB962C8B-B14F-4D97-AF65-F5344CB8AC3E}">
        <p14:creationId xmlns:p14="http://schemas.microsoft.com/office/powerpoint/2010/main" val="995789699"/>
      </p:ext>
    </p:extLst>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FBC5D-4067-124D-A223-01B4CBF03ED5}"/>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Key Factors in a Procuring </a:t>
            </a:r>
          </a:p>
          <a:p>
            <a:pPr>
              <a:buClr>
                <a:srgbClr val="000000"/>
              </a:buClr>
              <a:buSzPts val="2500"/>
            </a:pPr>
            <a:r>
              <a:rPr lang="en-US" altLang="en-US" sz="4000" b="1" dirty="0">
                <a:solidFill>
                  <a:srgbClr val="FF9595"/>
                </a:solidFill>
                <a:latin typeface="Montserrat" pitchFamily="2" charset="77"/>
              </a:rPr>
              <a:t>Cause Dispute</a:t>
            </a:r>
            <a:endParaRPr lang="en-US" sz="4000" b="1" dirty="0">
              <a:solidFill>
                <a:srgbClr val="FF9595"/>
              </a:solidFill>
              <a:latin typeface="Montserrat" pitchFamily="2" charset="77"/>
              <a:ea typeface="Montserrat"/>
              <a:cs typeface="Montserrat"/>
              <a:sym typeface="Montserrat"/>
            </a:endParaRPr>
          </a:p>
        </p:txBody>
      </p:sp>
      <p:sp>
        <p:nvSpPr>
          <p:cNvPr id="10" name="Rectangle 9">
            <a:extLst>
              <a:ext uri="{FF2B5EF4-FFF2-40B4-BE49-F238E27FC236}">
                <a16:creationId xmlns:a16="http://schemas.microsoft.com/office/drawing/2014/main" id="{161D98F9-7092-8945-9A10-32016AC1688F}"/>
              </a:ext>
            </a:extLst>
          </p:cNvPr>
          <p:cNvSpPr/>
          <p:nvPr/>
        </p:nvSpPr>
        <p:spPr>
          <a:xfrm>
            <a:off x="1060362" y="2243650"/>
            <a:ext cx="9934209" cy="2446824"/>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No predetermined rule of entitlement may be established by an association.</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Hearing Panels should consider the entire course of events.</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Matters such as the first showing of the property, the writing of the successful offer or the existence of an agency relationship with the buyer are not, in themselves, exclusive determiners of procuring cause/entitlement.</a:t>
            </a: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158817014"/>
      </p:ext>
    </p:extLst>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2D5A9D-771F-F643-AEE8-D4EB7471F98D}"/>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Key Factors in a Procuring </a:t>
            </a:r>
          </a:p>
          <a:p>
            <a:pPr>
              <a:buClr>
                <a:srgbClr val="000000"/>
              </a:buClr>
              <a:buSzPts val="2500"/>
            </a:pPr>
            <a:r>
              <a:rPr lang="en-US" altLang="en-US" sz="4000" b="1" dirty="0">
                <a:solidFill>
                  <a:srgbClr val="FF9595"/>
                </a:solidFill>
                <a:latin typeface="Montserrat" pitchFamily="2" charset="77"/>
              </a:rPr>
              <a:t>Cause Dispute</a:t>
            </a:r>
            <a:endParaRPr lang="en-US" sz="4000" b="1" dirty="0">
              <a:solidFill>
                <a:srgbClr val="FF9595"/>
              </a:solidFill>
              <a:latin typeface="Montserrat" pitchFamily="2" charset="77"/>
              <a:ea typeface="Montserrat"/>
              <a:cs typeface="Montserrat"/>
              <a:sym typeface="Montserrat"/>
            </a:endParaRPr>
          </a:p>
        </p:txBody>
      </p:sp>
      <p:sp>
        <p:nvSpPr>
          <p:cNvPr id="6" name="Rectangle 5">
            <a:extLst>
              <a:ext uri="{FF2B5EF4-FFF2-40B4-BE49-F238E27FC236}">
                <a16:creationId xmlns:a16="http://schemas.microsoft.com/office/drawing/2014/main" id="{DA18548D-E8AC-C04E-AE00-FF7B7F2B2313}"/>
              </a:ext>
            </a:extLst>
          </p:cNvPr>
          <p:cNvSpPr/>
          <p:nvPr/>
        </p:nvSpPr>
        <p:spPr>
          <a:xfrm>
            <a:off x="1060362" y="2243650"/>
            <a:ext cx="9934209" cy="2446824"/>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The key concepts of procuring cause are referenced in this definition from </a:t>
            </a:r>
            <a:r>
              <a:rPr lang="en-US" altLang="en-US" i="1" dirty="0">
                <a:solidFill>
                  <a:schemeClr val="bg1"/>
                </a:solidFill>
                <a:latin typeface="Montserrat" pitchFamily="2" charset="77"/>
              </a:rPr>
              <a:t>Black’s Law Dictionary, </a:t>
            </a:r>
            <a:r>
              <a:rPr lang="en-US" altLang="en-US" dirty="0">
                <a:solidFill>
                  <a:schemeClr val="bg1"/>
                </a:solidFill>
                <a:latin typeface="Montserrat" pitchFamily="2" charset="77"/>
              </a:rPr>
              <a:t>Fifth Edition:</a:t>
            </a:r>
          </a:p>
          <a:p>
            <a:pPr>
              <a:lnSpc>
                <a:spcPct val="150000"/>
              </a:lnSpc>
              <a:buClr>
                <a:srgbClr val="F58785"/>
              </a:buClr>
            </a:pPr>
            <a:r>
              <a:rPr lang="en-US" altLang="en-US" dirty="0">
                <a:solidFill>
                  <a:schemeClr val="bg1"/>
                </a:solidFill>
                <a:latin typeface="Montserrat" pitchFamily="2" charset="77"/>
              </a:rPr>
              <a:t> 	</a:t>
            </a:r>
            <a:r>
              <a:rPr lang="en-US" altLang="en-US" b="1" i="1" dirty="0">
                <a:solidFill>
                  <a:schemeClr val="bg1"/>
                </a:solidFill>
                <a:latin typeface="Montserrat" pitchFamily="2" charset="77"/>
              </a:rPr>
              <a:t>“The proximate cause; the cause originating a series of events which, 	without break in their continuity, result in the accomplishment of the 	prime object.”</a:t>
            </a:r>
            <a:endParaRPr lang="en-US" altLang="en-US" i="1" dirty="0">
              <a:solidFill>
                <a:schemeClr val="bg1"/>
              </a:solidFill>
              <a:latin typeface="Montserrat" pitchFamily="2" charset="77"/>
            </a:endParaRP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350670374"/>
      </p:ext>
    </p:extLst>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4682698" y="1865871"/>
            <a:ext cx="5939446" cy="1323439"/>
          </a:xfrm>
          <a:prstGeom prst="rect">
            <a:avLst/>
          </a:prstGeom>
          <a:noFill/>
        </p:spPr>
        <p:txBody>
          <a:bodyPr wrap="none" rtlCol="0">
            <a:spAutoFit/>
          </a:bodyPr>
          <a:lstStyle/>
          <a:p>
            <a:pPr algn="ctr"/>
            <a:r>
              <a:rPr lang="en-US" altLang="en-US" sz="4000" b="1" dirty="0">
                <a:solidFill>
                  <a:srgbClr val="0D2237"/>
                </a:solidFill>
                <a:latin typeface="Montserrat" pitchFamily="2" charset="77"/>
              </a:rPr>
              <a:t>ARTICLES FROM THE </a:t>
            </a:r>
          </a:p>
          <a:p>
            <a:pPr algn="ctr"/>
            <a:r>
              <a:rPr lang="en-US" altLang="en-US" sz="4000" b="1" dirty="0">
                <a:solidFill>
                  <a:srgbClr val="0D2237"/>
                </a:solidFill>
                <a:latin typeface="Montserrat" pitchFamily="2" charset="77"/>
              </a:rPr>
              <a:t>CODE OF ETHICS</a:t>
            </a:r>
          </a:p>
        </p:txBody>
      </p:sp>
    </p:spTree>
    <p:extLst>
      <p:ext uri="{BB962C8B-B14F-4D97-AF65-F5344CB8AC3E}">
        <p14:creationId xmlns:p14="http://schemas.microsoft.com/office/powerpoint/2010/main" val="3056393537"/>
      </p:ext>
    </p:extLst>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46BC3C4F-00D5-304A-A3E4-63D3917D1A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8069" y="0"/>
            <a:ext cx="10290300" cy="6858000"/>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One</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646331"/>
          </a:xfrm>
          <a:prstGeom prst="rect">
            <a:avLst/>
          </a:prstGeom>
          <a:noFill/>
        </p:spPr>
        <p:txBody>
          <a:bodyPr wrap="square" rtlCol="0">
            <a:spAutoFit/>
          </a:bodyPr>
          <a:lstStyle/>
          <a:p>
            <a:pPr marL="342900" indent="-342900">
              <a:buClr>
                <a:srgbClr val="026CB7"/>
              </a:buClr>
              <a:buFont typeface="Wingdings" pitchFamily="2" charset="2"/>
              <a:buChar char="ü"/>
            </a:pPr>
            <a:r>
              <a:rPr lang="en-US" b="1" i="1" dirty="0">
                <a:solidFill>
                  <a:schemeClr val="bg1"/>
                </a:solidFill>
                <a:latin typeface="Montserrat" panose="02000505000000020004" pitchFamily="2" charset="77"/>
              </a:rPr>
              <a:t>Protect and promote </a:t>
            </a:r>
            <a:r>
              <a:rPr lang="en-US" dirty="0">
                <a:solidFill>
                  <a:schemeClr val="bg1"/>
                </a:solidFill>
                <a:latin typeface="Montserrat" panose="02000505000000020004" pitchFamily="2" charset="77"/>
              </a:rPr>
              <a:t>the interests of </a:t>
            </a:r>
          </a:p>
          <a:p>
            <a:pPr>
              <a:buClr>
                <a:srgbClr val="026CB7"/>
              </a:buClr>
            </a:pPr>
            <a:r>
              <a:rPr lang="en-US" dirty="0">
                <a:solidFill>
                  <a:schemeClr val="bg1"/>
                </a:solidFill>
                <a:latin typeface="Montserrat" panose="02000505000000020004" pitchFamily="2" charset="77"/>
              </a:rPr>
              <a:t>     the client.</a:t>
            </a:r>
          </a:p>
        </p:txBody>
      </p:sp>
      <p:sp>
        <p:nvSpPr>
          <p:cNvPr id="7" name="TextBox 6">
            <a:extLst>
              <a:ext uri="{FF2B5EF4-FFF2-40B4-BE49-F238E27FC236}">
                <a16:creationId xmlns:a16="http://schemas.microsoft.com/office/drawing/2014/main" id="{40F6DDE6-7000-1F49-8798-C31EDEE8AFD5}"/>
              </a:ext>
            </a:extLst>
          </p:cNvPr>
          <p:cNvSpPr txBox="1"/>
          <p:nvPr/>
        </p:nvSpPr>
        <p:spPr>
          <a:xfrm>
            <a:off x="6095999" y="2758584"/>
            <a:ext cx="5395785" cy="738664"/>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This obligation to the client is primary;</a:t>
            </a: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sp>
        <p:nvSpPr>
          <p:cNvPr id="8" name="TextBox 7">
            <a:extLst>
              <a:ext uri="{FF2B5EF4-FFF2-40B4-BE49-F238E27FC236}">
                <a16:creationId xmlns:a16="http://schemas.microsoft.com/office/drawing/2014/main" id="{37A424AE-26ED-4C4D-AE1D-C645358FD094}"/>
              </a:ext>
            </a:extLst>
          </p:cNvPr>
          <p:cNvSpPr txBox="1"/>
          <p:nvPr/>
        </p:nvSpPr>
        <p:spPr>
          <a:xfrm>
            <a:off x="6095999" y="3429000"/>
            <a:ext cx="5980770" cy="1015663"/>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But must </a:t>
            </a:r>
            <a:r>
              <a:rPr lang="en-US" b="1" i="1" dirty="0">
                <a:solidFill>
                  <a:schemeClr val="bg1"/>
                </a:solidFill>
                <a:latin typeface="Montserrat" pitchFamily="2" charset="77"/>
              </a:rPr>
              <a:t>treat all parties honestly</a:t>
            </a:r>
            <a:r>
              <a:rPr lang="en-US" dirty="0">
                <a:solidFill>
                  <a:schemeClr val="bg1"/>
                </a:solidFill>
                <a:latin typeface="Montserrat" pitchFamily="2" charset="77"/>
              </a:rPr>
              <a:t>, regardless of agency or non-agency relationship.</a:t>
            </a: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9" name="TextBox 8">
            <a:extLst>
              <a:ext uri="{FF2B5EF4-FFF2-40B4-BE49-F238E27FC236}">
                <a16:creationId xmlns:a16="http://schemas.microsoft.com/office/drawing/2014/main" id="{1F4FCCA0-93E3-AD49-ABF2-52A9B5858D9E}"/>
              </a:ext>
            </a:extLst>
          </p:cNvPr>
          <p:cNvSpPr txBox="1"/>
          <p:nvPr/>
        </p:nvSpPr>
        <p:spPr>
          <a:xfrm>
            <a:off x="6095999" y="4363315"/>
            <a:ext cx="5395785" cy="923330"/>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Standard of Practice 1-2 defines terms such as “client,” “customer,” “agent,” </a:t>
            </a:r>
          </a:p>
          <a:p>
            <a:pPr>
              <a:buClr>
                <a:srgbClr val="026CB7"/>
              </a:buClr>
            </a:pPr>
            <a:r>
              <a:rPr lang="en-US" dirty="0">
                <a:solidFill>
                  <a:schemeClr val="bg1"/>
                </a:solidFill>
                <a:latin typeface="Montserrat" pitchFamily="2" charset="77"/>
              </a:rPr>
              <a:t>      and “broker.”</a:t>
            </a:r>
          </a:p>
        </p:txBody>
      </p:sp>
    </p:spTree>
    <p:extLst>
      <p:ext uri="{BB962C8B-B14F-4D97-AF65-F5344CB8AC3E}">
        <p14:creationId xmlns:p14="http://schemas.microsoft.com/office/powerpoint/2010/main" val="1121469212"/>
      </p:ext>
    </p:extLst>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94314"/>
            <a:ext cx="5112444"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Article Two</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941999"/>
            <a:ext cx="2677887" cy="369332"/>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anose="02000505000000020004" pitchFamily="2" charset="77"/>
              </a:rPr>
              <a:t>DISCLOSE</a:t>
            </a:r>
          </a:p>
        </p:txBody>
      </p:sp>
      <p:sp>
        <p:nvSpPr>
          <p:cNvPr id="7" name="TextBox 6">
            <a:extLst>
              <a:ext uri="{FF2B5EF4-FFF2-40B4-BE49-F238E27FC236}">
                <a16:creationId xmlns:a16="http://schemas.microsoft.com/office/drawing/2014/main" id="{40F6DDE6-7000-1F49-8798-C31EDEE8AFD5}"/>
              </a:ext>
            </a:extLst>
          </p:cNvPr>
          <p:cNvSpPr txBox="1"/>
          <p:nvPr/>
        </p:nvSpPr>
        <p:spPr>
          <a:xfrm>
            <a:off x="6095999" y="2535796"/>
            <a:ext cx="2677887" cy="369332"/>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anose="02000505000000020004" pitchFamily="2" charset="77"/>
              </a:rPr>
              <a:t>DISCLOSE</a:t>
            </a:r>
          </a:p>
        </p:txBody>
      </p:sp>
      <p:sp>
        <p:nvSpPr>
          <p:cNvPr id="8" name="TextBox 7">
            <a:extLst>
              <a:ext uri="{FF2B5EF4-FFF2-40B4-BE49-F238E27FC236}">
                <a16:creationId xmlns:a16="http://schemas.microsoft.com/office/drawing/2014/main" id="{37A424AE-26ED-4C4D-AE1D-C645358FD094}"/>
              </a:ext>
            </a:extLst>
          </p:cNvPr>
          <p:cNvSpPr txBox="1"/>
          <p:nvPr/>
        </p:nvSpPr>
        <p:spPr>
          <a:xfrm>
            <a:off x="6095998" y="3129593"/>
            <a:ext cx="2677887" cy="369332"/>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anose="02000505000000020004" pitchFamily="2" charset="77"/>
              </a:rPr>
              <a:t>DISCLOSE</a:t>
            </a: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030D4155-F721-FE11-5D5C-7AD40B099D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335493" cy="6858000"/>
          </a:xfrm>
          <a:prstGeom prst="rect">
            <a:avLst/>
          </a:prstGeom>
        </p:spPr>
      </p:pic>
    </p:spTree>
    <p:extLst>
      <p:ext uri="{BB962C8B-B14F-4D97-AF65-F5344CB8AC3E}">
        <p14:creationId xmlns:p14="http://schemas.microsoft.com/office/powerpoint/2010/main" val="3442593238"/>
      </p:ext>
    </p:extLst>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down the street&#10;&#10;Description automatically generated">
            <a:extLst>
              <a:ext uri="{FF2B5EF4-FFF2-40B4-BE49-F238E27FC236}">
                <a16:creationId xmlns:a16="http://schemas.microsoft.com/office/drawing/2014/main" id="{F3D725D6-B8A4-6947-8ADE-A7CD54085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1246" y="-3324578"/>
            <a:ext cx="19250286" cy="12837791"/>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Two</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1200329"/>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Avoid </a:t>
            </a:r>
            <a:r>
              <a:rPr lang="en-US" b="1" i="1" dirty="0">
                <a:solidFill>
                  <a:schemeClr val="bg1"/>
                </a:solidFill>
                <a:latin typeface="Montserrat" pitchFamily="2" charset="77"/>
              </a:rPr>
              <a:t>exaggeration, misrepresentation, and concealment </a:t>
            </a:r>
            <a:r>
              <a:rPr lang="en-US" dirty="0">
                <a:solidFill>
                  <a:schemeClr val="bg1"/>
                </a:solidFill>
                <a:latin typeface="Montserrat" pitchFamily="2" charset="77"/>
              </a:rPr>
              <a:t>of pertinent facts about the property or the transaction;</a:t>
            </a:r>
          </a:p>
          <a:p>
            <a:pPr marL="342900" indent="-342900">
              <a:buClr>
                <a:srgbClr val="026CB7"/>
              </a:buClr>
              <a:buFont typeface="Wingdings" pitchFamily="2" charset="2"/>
              <a:buChar char="ü"/>
            </a:pPr>
            <a:endParaRPr lang="en-US" dirty="0">
              <a:solidFill>
                <a:schemeClr val="bg1"/>
              </a:solidFill>
              <a:latin typeface="Montserrat" pitchFamily="2" charset="77"/>
            </a:endParaRPr>
          </a:p>
        </p:txBody>
      </p:sp>
      <p:sp>
        <p:nvSpPr>
          <p:cNvPr id="7" name="TextBox 6">
            <a:extLst>
              <a:ext uri="{FF2B5EF4-FFF2-40B4-BE49-F238E27FC236}">
                <a16:creationId xmlns:a16="http://schemas.microsoft.com/office/drawing/2014/main" id="{40F6DDE6-7000-1F49-8798-C31EDEE8AFD5}"/>
              </a:ext>
            </a:extLst>
          </p:cNvPr>
          <p:cNvSpPr txBox="1"/>
          <p:nvPr/>
        </p:nvSpPr>
        <p:spPr>
          <a:xfrm>
            <a:off x="6095999" y="2944495"/>
            <a:ext cx="5395785" cy="1846659"/>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But there is no obligation to discover latent defects, matters outside scope of license, or matters confidential under agency or non-agency relationships.</a:t>
            </a:r>
          </a:p>
          <a:p>
            <a:pPr marL="342900" indent="-342900">
              <a:buClr>
                <a:srgbClr val="026CB7"/>
              </a:buClr>
              <a:buFont typeface="Wingdings" pitchFamily="2" charset="2"/>
              <a:buChar char="ü"/>
            </a:pPr>
            <a:endParaRPr lang="en-US" dirty="0">
              <a:solidFill>
                <a:schemeClr val="bg1"/>
              </a:solidFill>
              <a:latin typeface="Montserrat" pitchFamily="2" charset="77"/>
            </a:endParaRP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4085964252"/>
      </p:ext>
    </p:extLst>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DE1F9D0E-6F43-B543-89EE-A4A9CAA677C8}"/>
              </a:ext>
            </a:extLst>
          </p:cNvPr>
          <p:cNvPicPr>
            <a:picLocks noChangeAspect="1"/>
          </p:cNvPicPr>
          <p:nvPr/>
        </p:nvPicPr>
        <p:blipFill>
          <a:blip r:embed="rId2"/>
          <a:stretch>
            <a:fillRect/>
          </a:stretch>
        </p:blipFill>
        <p:spPr>
          <a:xfrm>
            <a:off x="-4233334" y="0"/>
            <a:ext cx="10329333" cy="6858000"/>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Nine</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646331"/>
          </a:xfrm>
          <a:prstGeom prst="rect">
            <a:avLst/>
          </a:prstGeom>
          <a:noFill/>
        </p:spPr>
        <p:txBody>
          <a:bodyPr wrap="square" rtlCol="0">
            <a:spAutoFit/>
          </a:bodyPr>
          <a:lstStyle/>
          <a:p>
            <a:pPr marL="342900" indent="-342900">
              <a:buClr>
                <a:srgbClr val="026CB7"/>
              </a:buClr>
              <a:buFont typeface="Wingdings" pitchFamily="2" charset="2"/>
              <a:buChar char="ü"/>
            </a:pPr>
            <a:r>
              <a:rPr lang="en-US" altLang="en-US" dirty="0">
                <a:solidFill>
                  <a:schemeClr val="bg1"/>
                </a:solidFill>
                <a:latin typeface="Montserrat" pitchFamily="2" charset="77"/>
              </a:rPr>
              <a:t>Agreements shall be in writing    whenever possible;</a:t>
            </a:r>
          </a:p>
        </p:txBody>
      </p:sp>
      <p:sp>
        <p:nvSpPr>
          <p:cNvPr id="7" name="TextBox 6">
            <a:extLst>
              <a:ext uri="{FF2B5EF4-FFF2-40B4-BE49-F238E27FC236}">
                <a16:creationId xmlns:a16="http://schemas.microsoft.com/office/drawing/2014/main" id="{40F6DDE6-7000-1F49-8798-C31EDEE8AFD5}"/>
              </a:ext>
            </a:extLst>
          </p:cNvPr>
          <p:cNvSpPr txBox="1"/>
          <p:nvPr/>
        </p:nvSpPr>
        <p:spPr>
          <a:xfrm>
            <a:off x="6095999" y="2758584"/>
            <a:ext cx="5395785" cy="1015663"/>
          </a:xfrm>
          <a:prstGeom prst="rect">
            <a:avLst/>
          </a:prstGeom>
          <a:noFill/>
        </p:spPr>
        <p:txBody>
          <a:bodyPr wrap="square" rtlCol="0">
            <a:spAutoFit/>
          </a:bodyPr>
          <a:lstStyle/>
          <a:p>
            <a:pPr marL="342900" indent="-342900">
              <a:buClr>
                <a:srgbClr val="026CB7"/>
              </a:buClr>
              <a:buFont typeface="Wingdings" pitchFamily="2" charset="2"/>
              <a:buChar char="ü"/>
            </a:pPr>
            <a:r>
              <a:rPr lang="en-US" altLang="en-US" dirty="0">
                <a:solidFill>
                  <a:schemeClr val="bg1"/>
                </a:solidFill>
                <a:latin typeface="Montserrat" pitchFamily="2" charset="77"/>
              </a:rPr>
              <a:t>In clear and understandable language;</a:t>
            </a:r>
          </a:p>
          <a:p>
            <a:pPr marL="342900" indent="-342900">
              <a:buClr>
                <a:srgbClr val="026CB7"/>
              </a:buClr>
              <a:buFont typeface="Wingdings" pitchFamily="2" charset="2"/>
              <a:buChar char="ü"/>
            </a:pPr>
            <a:endParaRPr lang="en-US" dirty="0">
              <a:solidFill>
                <a:schemeClr val="bg1"/>
              </a:solidFill>
              <a:latin typeface="Montserrat" pitchFamily="2" charset="77"/>
            </a:endParaRP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sp>
        <p:nvSpPr>
          <p:cNvPr id="8" name="TextBox 7">
            <a:extLst>
              <a:ext uri="{FF2B5EF4-FFF2-40B4-BE49-F238E27FC236}">
                <a16:creationId xmlns:a16="http://schemas.microsoft.com/office/drawing/2014/main" id="{37A424AE-26ED-4C4D-AE1D-C645358FD094}"/>
              </a:ext>
            </a:extLst>
          </p:cNvPr>
          <p:cNvSpPr txBox="1"/>
          <p:nvPr/>
        </p:nvSpPr>
        <p:spPr>
          <a:xfrm>
            <a:off x="6095999" y="3429000"/>
            <a:ext cx="5395785" cy="923330"/>
          </a:xfrm>
          <a:prstGeom prst="rect">
            <a:avLst/>
          </a:prstGeom>
          <a:noFill/>
        </p:spPr>
        <p:txBody>
          <a:bodyPr wrap="square" rtlCol="0">
            <a:spAutoFit/>
          </a:bodyPr>
          <a:lstStyle/>
          <a:p>
            <a:pPr marL="342900" indent="-342900">
              <a:buClr>
                <a:srgbClr val="026CB7"/>
              </a:buClr>
              <a:buFont typeface="Wingdings" pitchFamily="2" charset="2"/>
              <a:buChar char="ü"/>
            </a:pPr>
            <a:r>
              <a:rPr lang="en-US" altLang="en-US" dirty="0">
                <a:solidFill>
                  <a:schemeClr val="bg1"/>
                </a:solidFill>
                <a:latin typeface="Montserrat" pitchFamily="2" charset="77"/>
              </a:rPr>
              <a:t>Expressing the specific terms, </a:t>
            </a:r>
          </a:p>
          <a:p>
            <a:pPr>
              <a:buClr>
                <a:srgbClr val="026CB7"/>
              </a:buClr>
            </a:pPr>
            <a:r>
              <a:rPr lang="en-US" altLang="en-US" dirty="0">
                <a:solidFill>
                  <a:schemeClr val="bg1"/>
                </a:solidFill>
                <a:latin typeface="Montserrat" pitchFamily="2" charset="77"/>
              </a:rPr>
              <a:t>      conditions, obligations and commitments              </a:t>
            </a:r>
          </a:p>
          <a:p>
            <a:pPr>
              <a:buClr>
                <a:srgbClr val="026CB7"/>
              </a:buClr>
            </a:pPr>
            <a:r>
              <a:rPr lang="en-US" altLang="en-US" dirty="0">
                <a:solidFill>
                  <a:schemeClr val="bg1"/>
                </a:solidFill>
                <a:latin typeface="Montserrat" pitchFamily="2" charset="77"/>
              </a:rPr>
              <a:t>      of the parties.</a:t>
            </a:r>
            <a:endParaRPr lang="en-US" dirty="0">
              <a:solidFill>
                <a:schemeClr val="bg1"/>
              </a:solidFill>
              <a:latin typeface="Montserrat" pitchFamily="2" charset="77"/>
            </a:endParaRP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9" name="TextBox 8">
            <a:extLst>
              <a:ext uri="{FF2B5EF4-FFF2-40B4-BE49-F238E27FC236}">
                <a16:creationId xmlns:a16="http://schemas.microsoft.com/office/drawing/2014/main" id="{1F4FCCA0-93E3-AD49-ABF2-52A9B5858D9E}"/>
              </a:ext>
            </a:extLst>
          </p:cNvPr>
          <p:cNvSpPr txBox="1"/>
          <p:nvPr/>
        </p:nvSpPr>
        <p:spPr>
          <a:xfrm>
            <a:off x="6095999" y="4565417"/>
            <a:ext cx="5395785" cy="1200329"/>
          </a:xfrm>
          <a:prstGeom prst="rect">
            <a:avLst/>
          </a:prstGeom>
          <a:noFill/>
        </p:spPr>
        <p:txBody>
          <a:bodyPr wrap="square" rtlCol="0">
            <a:spAutoFit/>
          </a:bodyPr>
          <a:lstStyle/>
          <a:p>
            <a:pPr marL="342900" indent="-342900">
              <a:buClr>
                <a:srgbClr val="026CB7"/>
              </a:buClr>
              <a:buFont typeface="Wingdings" pitchFamily="2" charset="2"/>
              <a:buChar char="ü"/>
            </a:pPr>
            <a:r>
              <a:rPr lang="en-US" altLang="en-US" dirty="0">
                <a:solidFill>
                  <a:schemeClr val="bg1"/>
                </a:solidFill>
                <a:latin typeface="Montserrat" pitchFamily="2" charset="77"/>
              </a:rPr>
              <a:t>A copy of each agreement shall be furnished to each party upon their signing or initialing.</a:t>
            </a:r>
          </a:p>
          <a:p>
            <a:pPr marL="342900" indent="-342900">
              <a:buClr>
                <a:srgbClr val="026CB7"/>
              </a:buClr>
              <a:buFont typeface="Wingdings" pitchFamily="2" charset="2"/>
              <a:buChar char="ü"/>
            </a:pPr>
            <a:endParaRPr lang="en-US" dirty="0">
              <a:solidFill>
                <a:schemeClr val="bg1"/>
              </a:solidFill>
              <a:latin typeface="Montserrat" pitchFamily="2" charset="77"/>
            </a:endParaRPr>
          </a:p>
        </p:txBody>
      </p:sp>
    </p:spTree>
    <p:extLst>
      <p:ext uri="{BB962C8B-B14F-4D97-AF65-F5344CB8AC3E}">
        <p14:creationId xmlns:p14="http://schemas.microsoft.com/office/powerpoint/2010/main" val="1728859826"/>
      </p:ext>
    </p:extLst>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rson, table, holding&#10;&#10;Description automatically generated">
            <a:extLst>
              <a:ext uri="{FF2B5EF4-FFF2-40B4-BE49-F238E27FC236}">
                <a16:creationId xmlns:a16="http://schemas.microsoft.com/office/drawing/2014/main" id="{F7A3365B-EE75-FD44-AE28-9D52FE678588}"/>
              </a:ext>
            </a:extLst>
          </p:cNvPr>
          <p:cNvPicPr>
            <a:picLocks noChangeAspect="1"/>
          </p:cNvPicPr>
          <p:nvPr/>
        </p:nvPicPr>
        <p:blipFill>
          <a:blip r:embed="rId2"/>
          <a:stretch>
            <a:fillRect/>
          </a:stretch>
        </p:blipFill>
        <p:spPr>
          <a:xfrm>
            <a:off x="-3341915" y="-15258"/>
            <a:ext cx="10352314" cy="6873258"/>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Nine</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1707455"/>
          </a:xfrm>
          <a:prstGeom prst="rect">
            <a:avLst/>
          </a:prstGeom>
          <a:noFill/>
        </p:spPr>
        <p:txBody>
          <a:bodyPr wrap="square" rtlCol="0">
            <a:spAutoFit/>
          </a:bodyPr>
          <a:lstStyle/>
          <a:p>
            <a:pPr marL="342900" indent="-342900">
              <a:lnSpc>
                <a:spcPct val="150000"/>
              </a:lnSpc>
              <a:buClr>
                <a:srgbClr val="026CB7"/>
              </a:buClr>
              <a:buFont typeface="Wingdings" pitchFamily="2" charset="2"/>
              <a:buChar char="ü"/>
            </a:pPr>
            <a:r>
              <a:rPr lang="en-US" altLang="en-US" dirty="0">
                <a:solidFill>
                  <a:schemeClr val="bg1"/>
                </a:solidFill>
                <a:latin typeface="Montserrat" pitchFamily="2" charset="77"/>
              </a:rPr>
              <a:t>Standard of Practice 9-1 requires that reasonable care be used to keep documents current by use of written extensions and amendments.</a:t>
            </a: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924290926"/>
      </p:ext>
    </p:extLst>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room&#10;&#10;Description automatically generated">
            <a:extLst>
              <a:ext uri="{FF2B5EF4-FFF2-40B4-BE49-F238E27FC236}">
                <a16:creationId xmlns:a16="http://schemas.microsoft.com/office/drawing/2014/main" id="{BF2F9C08-869B-7D4E-BEF8-552666573D30}"/>
              </a:ext>
            </a:extLst>
          </p:cNvPr>
          <p:cNvPicPr>
            <a:picLocks noChangeAspect="1"/>
          </p:cNvPicPr>
          <p:nvPr/>
        </p:nvPicPr>
        <p:blipFill>
          <a:blip r:embed="rId2"/>
          <a:stretch>
            <a:fillRect/>
          </a:stretch>
        </p:blipFill>
        <p:spPr>
          <a:xfrm>
            <a:off x="-2983261" y="0"/>
            <a:ext cx="10329333" cy="6858000"/>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Twelve</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876458"/>
          </a:xfrm>
          <a:prstGeom prst="rect">
            <a:avLst/>
          </a:prstGeom>
          <a:noFill/>
        </p:spPr>
        <p:txBody>
          <a:bodyPr wrap="square" rtlCol="0">
            <a:spAutoFit/>
          </a:bodyPr>
          <a:lstStyle/>
          <a:p>
            <a:pPr marL="342900" indent="-342900">
              <a:lnSpc>
                <a:spcPct val="150000"/>
              </a:lnSpc>
              <a:buClr>
                <a:srgbClr val="026CB7"/>
              </a:buClr>
              <a:buFont typeface="Wingdings" pitchFamily="2" charset="2"/>
              <a:buChar char="ü"/>
            </a:pPr>
            <a:r>
              <a:rPr lang="en-US" altLang="en-US" b="1" i="1" dirty="0">
                <a:solidFill>
                  <a:schemeClr val="bg1"/>
                </a:solidFill>
                <a:latin typeface="Montserrat" pitchFamily="2" charset="77"/>
              </a:rPr>
              <a:t>Truth and Honesty </a:t>
            </a:r>
            <a:r>
              <a:rPr lang="en-US" altLang="en-US" dirty="0">
                <a:solidFill>
                  <a:schemeClr val="bg1"/>
                </a:solidFill>
                <a:latin typeface="Montserrat" pitchFamily="2" charset="77"/>
              </a:rPr>
              <a:t>in real estate communications.</a:t>
            </a: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282422644"/>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1FF9A72-6823-D74F-B758-A42F900510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07295">
            <a:off x="9065063" y="466421"/>
            <a:ext cx="2725724" cy="5171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29916F-F10E-B949-B85D-F7A2C6010194}"/>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History and Background </a:t>
            </a:r>
          </a:p>
          <a:p>
            <a:pPr>
              <a:buClr>
                <a:srgbClr val="000000"/>
              </a:buClr>
              <a:buSzPts val="2500"/>
            </a:pPr>
            <a:r>
              <a:rPr lang="en-US" altLang="en-US" sz="4000" b="1" dirty="0">
                <a:solidFill>
                  <a:srgbClr val="FF9595"/>
                </a:solidFill>
                <a:latin typeface="Montserrat" pitchFamily="2" charset="77"/>
              </a:rPr>
              <a:t>of the Code of Ethics</a:t>
            </a:r>
            <a:endParaRPr lang="en-US" sz="4000" b="1" dirty="0">
              <a:solidFill>
                <a:srgbClr val="FF9595"/>
              </a:solidFill>
              <a:latin typeface="Montserrat" pitchFamily="2" charset="77"/>
              <a:ea typeface="Montserrat"/>
              <a:cs typeface="Montserrat"/>
              <a:sym typeface="Montserrat"/>
            </a:endParaRPr>
          </a:p>
        </p:txBody>
      </p:sp>
      <p:sp>
        <p:nvSpPr>
          <p:cNvPr id="9" name="Rectangle 8">
            <a:extLst>
              <a:ext uri="{FF2B5EF4-FFF2-40B4-BE49-F238E27FC236}">
                <a16:creationId xmlns:a16="http://schemas.microsoft.com/office/drawing/2014/main" id="{8BF9DEE6-298B-E64D-8277-22C730232FD7}"/>
              </a:ext>
            </a:extLst>
          </p:cNvPr>
          <p:cNvSpPr/>
          <p:nvPr/>
        </p:nvSpPr>
        <p:spPr>
          <a:xfrm>
            <a:off x="1060363" y="2243650"/>
            <a:ext cx="7746180" cy="1615827"/>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Code was adopted in 1913 to establish a professional standard of conduct.</a:t>
            </a:r>
            <a:endParaRPr lang="en-US" dirty="0">
              <a:solidFill>
                <a:schemeClr val="bg1"/>
              </a:solidFill>
              <a:latin typeface="Montserrat" panose="02000505000000020004" pitchFamily="2" charset="77"/>
            </a:endParaRP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Code of Ethics formed the basis for many license laws.</a:t>
            </a:r>
            <a:endParaRPr lang="en-US" dirty="0">
              <a:solidFill>
                <a:schemeClr val="bg1"/>
              </a:solidFill>
              <a:latin typeface="Montserrat" panose="02000505000000020004" pitchFamily="2" charset="77"/>
            </a:endParaRPr>
          </a:p>
          <a:p>
            <a:pPr marL="285750" indent="-285750">
              <a:buClr>
                <a:srgbClr val="F58785"/>
              </a:buClr>
              <a:buFont typeface="Wingdings" pitchFamily="2" charset="2"/>
              <a:buChar cha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292714253"/>
      </p:ext>
    </p:extLst>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a room&#10;&#10;Description automatically generated">
            <a:extLst>
              <a:ext uri="{FF2B5EF4-FFF2-40B4-BE49-F238E27FC236}">
                <a16:creationId xmlns:a16="http://schemas.microsoft.com/office/drawing/2014/main" id="{1A963448-D51C-5648-9273-15E1EA958E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1216" y="0"/>
            <a:ext cx="10287000" cy="6858000"/>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Twelve</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646331"/>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Be honest and truthful in your real </a:t>
            </a:r>
          </a:p>
          <a:p>
            <a:pPr>
              <a:buClr>
                <a:srgbClr val="026CB7"/>
              </a:buClr>
            </a:pPr>
            <a:r>
              <a:rPr lang="en-US" dirty="0">
                <a:solidFill>
                  <a:schemeClr val="bg1"/>
                </a:solidFill>
                <a:latin typeface="Montserrat" pitchFamily="2" charset="77"/>
              </a:rPr>
              <a:t>      estate communications.</a:t>
            </a:r>
          </a:p>
        </p:txBody>
      </p:sp>
      <p:sp>
        <p:nvSpPr>
          <p:cNvPr id="7" name="TextBox 6">
            <a:extLst>
              <a:ext uri="{FF2B5EF4-FFF2-40B4-BE49-F238E27FC236}">
                <a16:creationId xmlns:a16="http://schemas.microsoft.com/office/drawing/2014/main" id="{40F6DDE6-7000-1F49-8798-C31EDEE8AFD5}"/>
              </a:ext>
            </a:extLst>
          </p:cNvPr>
          <p:cNvSpPr txBox="1"/>
          <p:nvPr/>
        </p:nvSpPr>
        <p:spPr>
          <a:xfrm>
            <a:off x="6095999" y="2758584"/>
            <a:ext cx="5395785" cy="1846659"/>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Present a </a:t>
            </a:r>
            <a:r>
              <a:rPr lang="en-US" b="1" i="1" dirty="0">
                <a:solidFill>
                  <a:schemeClr val="bg1"/>
                </a:solidFill>
                <a:latin typeface="Montserrat" pitchFamily="2" charset="77"/>
              </a:rPr>
              <a:t>“true picture” </a:t>
            </a:r>
            <a:r>
              <a:rPr lang="en-US" dirty="0">
                <a:solidFill>
                  <a:schemeClr val="bg1"/>
                </a:solidFill>
                <a:latin typeface="Montserrat" pitchFamily="2" charset="77"/>
              </a:rPr>
              <a:t>in your advertising, marketing, and </a:t>
            </a:r>
          </a:p>
          <a:p>
            <a:pPr>
              <a:buClr>
                <a:srgbClr val="026CB7"/>
              </a:buClr>
            </a:pPr>
            <a:r>
              <a:rPr lang="en-US" dirty="0">
                <a:solidFill>
                  <a:schemeClr val="bg1"/>
                </a:solidFill>
                <a:latin typeface="Montserrat" pitchFamily="2" charset="77"/>
              </a:rPr>
              <a:t>      other representations.</a:t>
            </a:r>
          </a:p>
          <a:p>
            <a:pPr marL="342900" indent="-342900">
              <a:buClr>
                <a:srgbClr val="026CB7"/>
              </a:buClr>
              <a:buFont typeface="Wingdings" pitchFamily="2" charset="2"/>
              <a:buChar char="ü"/>
            </a:pPr>
            <a:endParaRPr lang="en-US" altLang="en-US" dirty="0">
              <a:solidFill>
                <a:schemeClr val="bg1"/>
              </a:solidFill>
              <a:latin typeface="Montserrat" pitchFamily="2" charset="77"/>
            </a:endParaRPr>
          </a:p>
          <a:p>
            <a:pPr marL="342900" indent="-342900">
              <a:buClr>
                <a:srgbClr val="026CB7"/>
              </a:buClr>
              <a:buFont typeface="Wingdings" pitchFamily="2" charset="2"/>
              <a:buChar char="ü"/>
            </a:pPr>
            <a:endParaRPr lang="en-US" dirty="0">
              <a:solidFill>
                <a:schemeClr val="bg1"/>
              </a:solidFill>
              <a:latin typeface="Montserrat" pitchFamily="2" charset="77"/>
            </a:endParaRP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sp>
        <p:nvSpPr>
          <p:cNvPr id="8" name="TextBox 7">
            <a:extLst>
              <a:ext uri="{FF2B5EF4-FFF2-40B4-BE49-F238E27FC236}">
                <a16:creationId xmlns:a16="http://schemas.microsoft.com/office/drawing/2014/main" id="{37A424AE-26ED-4C4D-AE1D-C645358FD094}"/>
              </a:ext>
            </a:extLst>
          </p:cNvPr>
          <p:cNvSpPr txBox="1"/>
          <p:nvPr/>
        </p:nvSpPr>
        <p:spPr>
          <a:xfrm>
            <a:off x="6095999" y="3900177"/>
            <a:ext cx="5395785" cy="923330"/>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REALTORS</a:t>
            </a:r>
            <a:r>
              <a:rPr lang="en-US" baseline="30000" dirty="0">
                <a:solidFill>
                  <a:schemeClr val="bg1"/>
                </a:solidFill>
                <a:latin typeface="Montserrat" pitchFamily="2" charset="77"/>
              </a:rPr>
              <a:t>®</a:t>
            </a:r>
            <a:r>
              <a:rPr lang="en-US" dirty="0">
                <a:solidFill>
                  <a:schemeClr val="bg1"/>
                </a:solidFill>
                <a:latin typeface="Montserrat" pitchFamily="2" charset="77"/>
              </a:rPr>
              <a:t> must ensure that their </a:t>
            </a:r>
          </a:p>
          <a:p>
            <a:pPr>
              <a:buClr>
                <a:srgbClr val="026CB7"/>
              </a:buClr>
            </a:pPr>
            <a:r>
              <a:rPr lang="en-US" dirty="0">
                <a:solidFill>
                  <a:schemeClr val="bg1"/>
                </a:solidFill>
                <a:latin typeface="Montserrat" pitchFamily="2" charset="77"/>
              </a:rPr>
              <a:t>      status as real estate professionals in                </a:t>
            </a:r>
          </a:p>
          <a:p>
            <a:pPr>
              <a:buClr>
                <a:srgbClr val="026CB7"/>
              </a:buClr>
            </a:pPr>
            <a:r>
              <a:rPr lang="en-US" dirty="0">
                <a:solidFill>
                  <a:schemeClr val="bg1"/>
                </a:solidFill>
                <a:latin typeface="Montserrat" pitchFamily="2" charset="77"/>
              </a:rPr>
              <a:t>      readily apparent.</a:t>
            </a:r>
          </a:p>
        </p:txBody>
      </p:sp>
      <p:sp>
        <p:nvSpPr>
          <p:cNvPr id="9" name="TextBox 8">
            <a:extLst>
              <a:ext uri="{FF2B5EF4-FFF2-40B4-BE49-F238E27FC236}">
                <a16:creationId xmlns:a16="http://schemas.microsoft.com/office/drawing/2014/main" id="{1F4FCCA0-93E3-AD49-ABF2-52A9B5858D9E}"/>
              </a:ext>
            </a:extLst>
          </p:cNvPr>
          <p:cNvSpPr txBox="1"/>
          <p:nvPr/>
        </p:nvSpPr>
        <p:spPr>
          <a:xfrm>
            <a:off x="6095999" y="5036583"/>
            <a:ext cx="5395785" cy="1754326"/>
          </a:xfrm>
          <a:prstGeom prst="rect">
            <a:avLst/>
          </a:prstGeom>
          <a:noFill/>
        </p:spPr>
        <p:txBody>
          <a:bodyPr wrap="square" rtlCol="0">
            <a:spAutoFit/>
          </a:bodyPr>
          <a:lstStyle/>
          <a:p>
            <a:pPr marL="342900" indent="-342900">
              <a:buClr>
                <a:srgbClr val="026CB7"/>
              </a:buClr>
              <a:buFont typeface="Wingdings" pitchFamily="2" charset="2"/>
              <a:buChar char="ü"/>
            </a:pPr>
            <a:r>
              <a:rPr lang="en-US" dirty="0">
                <a:solidFill>
                  <a:schemeClr val="bg1"/>
                </a:solidFill>
                <a:latin typeface="Montserrat" pitchFamily="2" charset="77"/>
              </a:rPr>
              <a:t>Recipients of all real estate communications must be notified that those communications are from a real estate professional.</a:t>
            </a:r>
          </a:p>
          <a:p>
            <a:pPr marL="342900" indent="-342900">
              <a:buClr>
                <a:srgbClr val="026CB7"/>
              </a:buClr>
              <a:buFont typeface="Wingdings" pitchFamily="2" charset="2"/>
              <a:buChar char="ü"/>
            </a:pPr>
            <a:endParaRPr lang="en-US" altLang="en-US" dirty="0">
              <a:solidFill>
                <a:schemeClr val="bg1"/>
              </a:solidFill>
              <a:latin typeface="Montserrat" pitchFamily="2" charset="77"/>
            </a:endParaRPr>
          </a:p>
          <a:p>
            <a:pPr marL="342900" indent="-342900">
              <a:buClr>
                <a:srgbClr val="026CB7"/>
              </a:buClr>
              <a:buFont typeface="Wingdings" pitchFamily="2" charset="2"/>
              <a:buChar char="ü"/>
            </a:pPr>
            <a:endParaRPr lang="en-US" dirty="0">
              <a:solidFill>
                <a:schemeClr val="bg1"/>
              </a:solidFill>
              <a:latin typeface="Montserrat" pitchFamily="2" charset="77"/>
            </a:endParaRP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3462879493"/>
      </p:ext>
    </p:extLst>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uilding&#10;&#10;Description automatically generated">
            <a:extLst>
              <a:ext uri="{FF2B5EF4-FFF2-40B4-BE49-F238E27FC236}">
                <a16:creationId xmlns:a16="http://schemas.microsoft.com/office/drawing/2014/main" id="{0D6134E1-DAEE-6444-9D1B-690860EB4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3305" y="0"/>
            <a:ext cx="10287000" cy="6858000"/>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Sixteen</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1707455"/>
          </a:xfrm>
          <a:prstGeom prst="rect">
            <a:avLst/>
          </a:prstGeom>
          <a:noFill/>
        </p:spPr>
        <p:txBody>
          <a:bodyPr wrap="square" rtlCol="0">
            <a:spAutoFit/>
          </a:bodyPr>
          <a:lstStyle/>
          <a:p>
            <a:pPr marL="342900" indent="-342900">
              <a:lnSpc>
                <a:spcPct val="150000"/>
              </a:lnSpc>
              <a:buClr>
                <a:srgbClr val="026CB7"/>
              </a:buClr>
              <a:buFont typeface="Wingdings" pitchFamily="2" charset="2"/>
              <a:buChar char="ü"/>
            </a:pPr>
            <a:r>
              <a:rPr lang="en-US" altLang="en-US" dirty="0">
                <a:solidFill>
                  <a:schemeClr val="bg1"/>
                </a:solidFill>
                <a:latin typeface="Montserrat" pitchFamily="2" charset="77"/>
              </a:rPr>
              <a:t>Do not engage in any practice or take any action inconsistent with the agency or other exclusive relationship that other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 have with clients.</a:t>
            </a: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Tree>
    <p:extLst>
      <p:ext uri="{BB962C8B-B14F-4D97-AF65-F5344CB8AC3E}">
        <p14:creationId xmlns:p14="http://schemas.microsoft.com/office/powerpoint/2010/main" val="3151836856"/>
      </p:ext>
    </p:extLst>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computer sitting on top of a table&#10;&#10;Description automatically generated">
            <a:extLst>
              <a:ext uri="{FF2B5EF4-FFF2-40B4-BE49-F238E27FC236}">
                <a16:creationId xmlns:a16="http://schemas.microsoft.com/office/drawing/2014/main" id="{1646EDC0-DC69-A843-B2F7-30A12A407916}"/>
              </a:ext>
            </a:extLst>
          </p:cNvPr>
          <p:cNvPicPr>
            <a:picLocks noChangeAspect="1"/>
          </p:cNvPicPr>
          <p:nvPr/>
        </p:nvPicPr>
        <p:blipFill>
          <a:blip r:embed="rId2"/>
          <a:stretch>
            <a:fillRect/>
          </a:stretch>
        </p:blipFill>
        <p:spPr>
          <a:xfrm>
            <a:off x="-2090062" y="0"/>
            <a:ext cx="13329634" cy="6858000"/>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6211617" y="1106420"/>
            <a:ext cx="5112444" cy="523220"/>
          </a:xfrm>
          <a:prstGeom prst="rect">
            <a:avLst/>
          </a:prstGeom>
          <a:noFill/>
        </p:spPr>
        <p:txBody>
          <a:bodyPr wrap="square" rtlCol="0">
            <a:spAutoFit/>
          </a:bodyPr>
          <a:lstStyle/>
          <a:p>
            <a:r>
              <a:rPr lang="en-US" sz="2800" b="1" dirty="0">
                <a:solidFill>
                  <a:srgbClr val="FF9595"/>
                </a:solidFill>
                <a:latin typeface="Montserrat" panose="02000505000000020004" pitchFamily="2" charset="77"/>
              </a:rPr>
              <a:t>Article Sixteen</a:t>
            </a: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1893989"/>
            <a:ext cx="5395785" cy="880369"/>
          </a:xfrm>
          <a:prstGeom prst="rect">
            <a:avLst/>
          </a:prstGeom>
          <a:noFill/>
        </p:spPr>
        <p:txBody>
          <a:bodyPr wrap="square" rtlCol="0">
            <a:spAutoFit/>
          </a:bodyPr>
          <a:lstStyle/>
          <a:p>
            <a:pPr marL="342900" indent="-342900">
              <a:lnSpc>
                <a:spcPct val="150000"/>
              </a:lnSpc>
              <a:buClr>
                <a:srgbClr val="026CB7"/>
              </a:buClr>
              <a:buFont typeface="Wingdings" pitchFamily="2" charset="2"/>
              <a:buChar char="ü"/>
            </a:pPr>
            <a:r>
              <a:rPr lang="en-US" altLang="en-US" dirty="0">
                <a:solidFill>
                  <a:schemeClr val="bg1"/>
                </a:solidFill>
                <a:latin typeface="Montserrat" pitchFamily="2" charset="77"/>
              </a:rPr>
              <a:t>Examples of issues covered by Article 16 and its Standards of Practice:</a:t>
            </a:r>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1354" y="6255832"/>
            <a:ext cx="1505415" cy="468352"/>
          </a:xfrm>
          <a:prstGeom prst="rect">
            <a:avLst/>
          </a:prstGeom>
        </p:spPr>
      </p:pic>
      <p:sp>
        <p:nvSpPr>
          <p:cNvPr id="2" name="Rectangle 1">
            <a:extLst>
              <a:ext uri="{FF2B5EF4-FFF2-40B4-BE49-F238E27FC236}">
                <a16:creationId xmlns:a16="http://schemas.microsoft.com/office/drawing/2014/main" id="{750491C0-EBC5-234E-86D5-E655567B282F}"/>
              </a:ext>
            </a:extLst>
          </p:cNvPr>
          <p:cNvSpPr/>
          <p:nvPr/>
        </p:nvSpPr>
        <p:spPr>
          <a:xfrm>
            <a:off x="6633864" y="2854456"/>
            <a:ext cx="5395785" cy="3923446"/>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sz="1500" dirty="0">
                <a:solidFill>
                  <a:schemeClr val="bg1"/>
                </a:solidFill>
                <a:latin typeface="Montserrat" pitchFamily="2" charset="77"/>
              </a:rPr>
              <a:t>Innovative or aggressive business practices</a:t>
            </a:r>
          </a:p>
          <a:p>
            <a:pPr marL="285750" indent="-285750">
              <a:lnSpc>
                <a:spcPct val="150000"/>
              </a:lnSpc>
              <a:buClr>
                <a:srgbClr val="F58785"/>
              </a:buClr>
              <a:buFont typeface="Wingdings" pitchFamily="2" charset="2"/>
              <a:buChar char="§"/>
            </a:pPr>
            <a:r>
              <a:rPr lang="en-US" altLang="en-US" sz="1500" dirty="0">
                <a:solidFill>
                  <a:schemeClr val="bg1"/>
                </a:solidFill>
                <a:latin typeface="Montserrat" pitchFamily="2" charset="77"/>
              </a:rPr>
              <a:t>Advertising/solicitations which may be received by other REALTORS</a:t>
            </a:r>
            <a:r>
              <a:rPr lang="en-US" altLang="en-US" sz="1500" baseline="30000" dirty="0">
                <a:solidFill>
                  <a:schemeClr val="bg1"/>
                </a:solidFill>
                <a:latin typeface="Montserrat" pitchFamily="2" charset="77"/>
              </a:rPr>
              <a:t>®</a:t>
            </a:r>
            <a:r>
              <a:rPr lang="en-US" altLang="en-US" sz="1500" dirty="0">
                <a:solidFill>
                  <a:schemeClr val="bg1"/>
                </a:solidFill>
                <a:latin typeface="Montserrat" pitchFamily="2" charset="77"/>
              </a:rPr>
              <a:t> clients</a:t>
            </a:r>
          </a:p>
          <a:p>
            <a:pPr marL="285750" indent="-285750">
              <a:lnSpc>
                <a:spcPct val="150000"/>
              </a:lnSpc>
              <a:buClr>
                <a:srgbClr val="F58785"/>
              </a:buClr>
              <a:buFont typeface="Wingdings" pitchFamily="2" charset="2"/>
              <a:buChar char="§"/>
            </a:pPr>
            <a:r>
              <a:rPr lang="en-US" altLang="en-US" sz="1500" dirty="0">
                <a:solidFill>
                  <a:schemeClr val="bg1"/>
                </a:solidFill>
                <a:latin typeface="Montserrat" pitchFamily="2" charset="77"/>
              </a:rPr>
              <a:t>Solicitation of listings and agency relationships of clients of other brokers</a:t>
            </a:r>
          </a:p>
          <a:p>
            <a:pPr marL="285750" indent="-285750">
              <a:lnSpc>
                <a:spcPct val="150000"/>
              </a:lnSpc>
              <a:buClr>
                <a:srgbClr val="F58785"/>
              </a:buClr>
              <a:buFont typeface="Wingdings" pitchFamily="2" charset="2"/>
              <a:buChar char="§"/>
            </a:pPr>
            <a:r>
              <a:rPr lang="en-US" altLang="en-US" sz="1500" dirty="0">
                <a:solidFill>
                  <a:schemeClr val="bg1"/>
                </a:solidFill>
                <a:latin typeface="Montserrat" pitchFamily="2" charset="77"/>
              </a:rPr>
              <a:t>Dealing with other brokers’ clients</a:t>
            </a:r>
          </a:p>
          <a:p>
            <a:pPr marL="285750" indent="-285750">
              <a:lnSpc>
                <a:spcPct val="150000"/>
              </a:lnSpc>
              <a:buClr>
                <a:srgbClr val="F58785"/>
              </a:buClr>
              <a:buFont typeface="Wingdings" pitchFamily="2" charset="2"/>
              <a:buChar char="§"/>
            </a:pPr>
            <a:r>
              <a:rPr lang="en-US" altLang="en-US" sz="1500" dirty="0">
                <a:solidFill>
                  <a:schemeClr val="bg1"/>
                </a:solidFill>
                <a:latin typeface="Montserrat" pitchFamily="2" charset="77"/>
              </a:rPr>
              <a:t>Obligations when entering into </a:t>
            </a:r>
          </a:p>
          <a:p>
            <a:pPr>
              <a:lnSpc>
                <a:spcPct val="150000"/>
              </a:lnSpc>
              <a:buClr>
                <a:srgbClr val="F58785"/>
              </a:buClr>
            </a:pPr>
            <a:r>
              <a:rPr lang="en-US" altLang="en-US" sz="1500" dirty="0">
                <a:solidFill>
                  <a:schemeClr val="bg1"/>
                </a:solidFill>
                <a:latin typeface="Montserrat" pitchFamily="2" charset="77"/>
              </a:rPr>
              <a:t>      exclusive relationships</a:t>
            </a:r>
          </a:p>
          <a:p>
            <a:pPr marL="285750" indent="-285750">
              <a:lnSpc>
                <a:spcPct val="150000"/>
              </a:lnSpc>
              <a:buClr>
                <a:srgbClr val="F58785"/>
              </a:buClr>
              <a:buFont typeface="Wingdings" pitchFamily="2" charset="2"/>
              <a:buChar char="§"/>
            </a:pPr>
            <a:r>
              <a:rPr lang="en-US" altLang="en-US" sz="1500" dirty="0">
                <a:solidFill>
                  <a:schemeClr val="bg1"/>
                </a:solidFill>
                <a:latin typeface="Montserrat" pitchFamily="2" charset="77"/>
              </a:rPr>
              <a:t>Agency and/or brokerage relationship disclosure</a:t>
            </a:r>
          </a:p>
          <a:p>
            <a:pPr marL="285750" indent="-285750">
              <a:lnSpc>
                <a:spcPct val="150000"/>
              </a:lnSpc>
              <a:buClr>
                <a:srgbClr val="F58785"/>
              </a:buClr>
              <a:buFont typeface="Wingdings" pitchFamily="2" charset="2"/>
              <a:buChar char="§"/>
            </a:pPr>
            <a:endParaRPr lang="en-US" altLang="en-US" sz="1500" dirty="0"/>
          </a:p>
          <a:p>
            <a:pPr marL="285750" indent="-285750">
              <a:lnSpc>
                <a:spcPct val="150000"/>
              </a:lnSpc>
              <a:buClr>
                <a:srgbClr val="F58785"/>
              </a:buClr>
              <a:buFont typeface="Wingdings" pitchFamily="2" charset="2"/>
              <a:buChar char="§"/>
            </a:pPr>
            <a:endParaRPr lang="en-US" altLang="en-US" dirty="0">
              <a:solidFill>
                <a:schemeClr val="bg1"/>
              </a:solidFill>
              <a:latin typeface="Montserrat" pitchFamily="2" charset="77"/>
            </a:endParaRPr>
          </a:p>
        </p:txBody>
      </p:sp>
    </p:spTree>
    <p:extLst>
      <p:ext uri="{BB962C8B-B14F-4D97-AF65-F5344CB8AC3E}">
        <p14:creationId xmlns:p14="http://schemas.microsoft.com/office/powerpoint/2010/main" val="4202787434"/>
      </p:ext>
    </p:extLst>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5094672" y="1865871"/>
            <a:ext cx="5115503" cy="707886"/>
          </a:xfrm>
          <a:prstGeom prst="rect">
            <a:avLst/>
          </a:prstGeom>
          <a:noFill/>
        </p:spPr>
        <p:txBody>
          <a:bodyPr wrap="none" rtlCol="0">
            <a:spAutoFit/>
          </a:bodyPr>
          <a:lstStyle/>
          <a:p>
            <a:pPr algn="ctr"/>
            <a:r>
              <a:rPr lang="en-US" altLang="en-US" sz="4000" b="1" dirty="0">
                <a:solidFill>
                  <a:srgbClr val="0D2237"/>
                </a:solidFill>
                <a:latin typeface="Montserrat" pitchFamily="2" charset="77"/>
              </a:rPr>
              <a:t>IN CONCLUSION…</a:t>
            </a:r>
          </a:p>
        </p:txBody>
      </p:sp>
    </p:spTree>
    <p:extLst>
      <p:ext uri="{BB962C8B-B14F-4D97-AF65-F5344CB8AC3E}">
        <p14:creationId xmlns:p14="http://schemas.microsoft.com/office/powerpoint/2010/main" val="1928447052"/>
      </p:ext>
    </p:extLst>
  </p:cSld>
  <p:clrMapOvr>
    <a:masterClrMapping/>
  </p:clrMapOvr>
  <p:transition>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kitchen&#10;&#10;Description automatically generated">
            <a:extLst>
              <a:ext uri="{FF2B5EF4-FFF2-40B4-BE49-F238E27FC236}">
                <a16:creationId xmlns:a16="http://schemas.microsoft.com/office/drawing/2014/main" id="{58B65139-4C7F-6B4D-9B3D-AF78C77F95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9287" y="3739729"/>
            <a:ext cx="2667105" cy="2432276"/>
          </a:xfrm>
          <a:prstGeom prst="rect">
            <a:avLst/>
          </a:prstGeom>
        </p:spPr>
      </p:pic>
      <p:pic>
        <p:nvPicPr>
          <p:cNvPr id="12" name="Picture 11" descr="A group of people standing in front of a building&#10;&#10;Description automatically generated">
            <a:extLst>
              <a:ext uri="{FF2B5EF4-FFF2-40B4-BE49-F238E27FC236}">
                <a16:creationId xmlns:a16="http://schemas.microsoft.com/office/drawing/2014/main" id="{EDCF5C9F-6410-9D43-874C-B82C0401E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4575" y="3739729"/>
            <a:ext cx="2692520" cy="2432304"/>
          </a:xfrm>
          <a:prstGeom prst="rect">
            <a:avLst/>
          </a:prstGeom>
        </p:spPr>
      </p:pic>
      <p:pic>
        <p:nvPicPr>
          <p:cNvPr id="14" name="Picture 13" descr="A group of people sitting in a room&#10;&#10;Description automatically generated">
            <a:extLst>
              <a:ext uri="{FF2B5EF4-FFF2-40B4-BE49-F238E27FC236}">
                <a16:creationId xmlns:a16="http://schemas.microsoft.com/office/drawing/2014/main" id="{36323F3D-0873-B24F-B995-6A343C9486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5279" y="3739729"/>
            <a:ext cx="2681634" cy="2432276"/>
          </a:xfrm>
          <a:prstGeom prst="rect">
            <a:avLst/>
          </a:prstGeom>
        </p:spPr>
      </p:pic>
      <p:sp>
        <p:nvSpPr>
          <p:cNvPr id="17" name="TextBox 16">
            <a:extLst>
              <a:ext uri="{FF2B5EF4-FFF2-40B4-BE49-F238E27FC236}">
                <a16:creationId xmlns:a16="http://schemas.microsoft.com/office/drawing/2014/main" id="{D29E7899-574B-1847-97BE-50A9864790D1}"/>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REALTOR</a:t>
            </a:r>
            <a:r>
              <a:rPr lang="en-US" altLang="en-US" sz="4000" b="1" baseline="30000" dirty="0">
                <a:solidFill>
                  <a:srgbClr val="FF9595"/>
                </a:solidFill>
                <a:latin typeface="Symbol" pitchFamily="2" charset="2"/>
              </a:rPr>
              <a:t></a:t>
            </a:r>
            <a:r>
              <a:rPr lang="en-US" altLang="en-US" sz="4000" b="1" dirty="0">
                <a:solidFill>
                  <a:srgbClr val="FF9595"/>
                </a:solidFill>
                <a:latin typeface="Montserrat" pitchFamily="2" charset="77"/>
              </a:rPr>
              <a:t> Code of Ethics…</a:t>
            </a:r>
            <a:endParaRPr lang="en-US" sz="4000" b="1" dirty="0">
              <a:solidFill>
                <a:srgbClr val="FF9595"/>
              </a:solidFill>
              <a:latin typeface="Montserrat" pitchFamily="2" charset="77"/>
              <a:ea typeface="Montserrat"/>
              <a:cs typeface="Montserrat"/>
              <a:sym typeface="Montserrat"/>
            </a:endParaRPr>
          </a:p>
        </p:txBody>
      </p:sp>
      <p:sp>
        <p:nvSpPr>
          <p:cNvPr id="18" name="Rectangle 17">
            <a:extLst>
              <a:ext uri="{FF2B5EF4-FFF2-40B4-BE49-F238E27FC236}">
                <a16:creationId xmlns:a16="http://schemas.microsoft.com/office/drawing/2014/main" id="{3947D921-D24B-7D42-AD7E-7E0A5FEC091E}"/>
              </a:ext>
            </a:extLst>
          </p:cNvPr>
          <p:cNvSpPr/>
          <p:nvPr/>
        </p:nvSpPr>
        <p:spPr>
          <a:xfrm>
            <a:off x="1060362" y="1535764"/>
            <a:ext cx="9672952" cy="2122953"/>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Protects the buying and selling public.</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Promotes a competitive real estate marketplace.</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Enhances the integrity of the industry.</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Is your promise of performance.</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Is your promise of professionalism.</a:t>
            </a:r>
          </a:p>
        </p:txBody>
      </p:sp>
    </p:spTree>
    <p:extLst>
      <p:ext uri="{BB962C8B-B14F-4D97-AF65-F5344CB8AC3E}">
        <p14:creationId xmlns:p14="http://schemas.microsoft.com/office/powerpoint/2010/main" val="1893755739"/>
      </p:ext>
    </p:extLst>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62185"/>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2B6D91-875B-554B-9748-0468FFD0F56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3655" y="3213121"/>
            <a:ext cx="2489867" cy="35273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7EDC01-7091-BF4A-B59E-74456DB9591C}"/>
              </a:ext>
            </a:extLst>
          </p:cNvPr>
          <p:cNvSpPr/>
          <p:nvPr/>
        </p:nvSpPr>
        <p:spPr>
          <a:xfrm>
            <a:off x="3999184" y="6009304"/>
            <a:ext cx="3713518" cy="630942"/>
          </a:xfrm>
          <a:prstGeom prst="rect">
            <a:avLst/>
          </a:prstGeom>
        </p:spPr>
        <p:txBody>
          <a:bodyPr wrap="square">
            <a:spAutoFit/>
          </a:bodyPr>
          <a:lstStyle/>
          <a:p>
            <a:pPr>
              <a:lnSpc>
                <a:spcPct val="150000"/>
              </a:lnSpc>
              <a:buClr>
                <a:srgbClr val="F58785"/>
              </a:buClr>
            </a:pPr>
            <a:r>
              <a:rPr lang="en-US" sz="1400" dirty="0">
                <a:solidFill>
                  <a:schemeClr val="bg1"/>
                </a:solidFill>
              </a:rPr>
              <a:t>NAR Executive Vice President </a:t>
            </a:r>
          </a:p>
          <a:p>
            <a:pPr>
              <a:buClr>
                <a:srgbClr val="F58785"/>
              </a:buClr>
            </a:pPr>
            <a:r>
              <a:rPr lang="en-US" sz="1400" dirty="0">
                <a:solidFill>
                  <a:schemeClr val="bg1"/>
                </a:solidFill>
              </a:rPr>
              <a:t>Herbert U. Nelson in 1935</a:t>
            </a:r>
            <a:endParaRPr lang="en-US" sz="1400" dirty="0">
              <a:solidFill>
                <a:schemeClr val="bg1"/>
              </a:solidFill>
              <a:latin typeface="Montserrat" pitchFamily="2" charset="77"/>
            </a:endParaRPr>
          </a:p>
        </p:txBody>
      </p:sp>
      <p:sp>
        <p:nvSpPr>
          <p:cNvPr id="9" name="TextBox 8">
            <a:extLst>
              <a:ext uri="{FF2B5EF4-FFF2-40B4-BE49-F238E27FC236}">
                <a16:creationId xmlns:a16="http://schemas.microsoft.com/office/drawing/2014/main" id="{0B52BE02-B720-A649-A5CD-AD39D29ED4F6}"/>
              </a:ext>
            </a:extLst>
          </p:cNvPr>
          <p:cNvSpPr txBox="1"/>
          <p:nvPr/>
        </p:nvSpPr>
        <p:spPr>
          <a:xfrm>
            <a:off x="1060363" y="600551"/>
            <a:ext cx="9591161" cy="1323439"/>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History and Background </a:t>
            </a:r>
          </a:p>
          <a:p>
            <a:pPr>
              <a:buClr>
                <a:srgbClr val="000000"/>
              </a:buClr>
              <a:buSzPts val="2500"/>
            </a:pPr>
            <a:r>
              <a:rPr lang="en-US" altLang="en-US" sz="4000" b="1" dirty="0">
                <a:solidFill>
                  <a:srgbClr val="FF9595"/>
                </a:solidFill>
                <a:latin typeface="Montserrat" pitchFamily="2" charset="77"/>
              </a:rPr>
              <a:t>of the Code of Ethics</a:t>
            </a:r>
            <a:endParaRPr lang="en-US" sz="4000" b="1" dirty="0">
              <a:solidFill>
                <a:srgbClr val="FF9595"/>
              </a:solidFill>
              <a:latin typeface="Montserrat" pitchFamily="2" charset="77"/>
              <a:ea typeface="Montserrat"/>
              <a:cs typeface="Montserrat"/>
              <a:sym typeface="Montserrat"/>
            </a:endParaRPr>
          </a:p>
        </p:txBody>
      </p:sp>
      <p:sp>
        <p:nvSpPr>
          <p:cNvPr id="10" name="Rectangle 9">
            <a:extLst>
              <a:ext uri="{FF2B5EF4-FFF2-40B4-BE49-F238E27FC236}">
                <a16:creationId xmlns:a16="http://schemas.microsoft.com/office/drawing/2014/main" id="{BCE4BC82-9BDF-E045-95A9-FA9076084511}"/>
              </a:ext>
            </a:extLst>
          </p:cNvPr>
          <p:cNvSpPr/>
          <p:nvPr/>
        </p:nvSpPr>
        <p:spPr>
          <a:xfrm>
            <a:off x="1060363" y="2243650"/>
            <a:ext cx="7746180" cy="1200329"/>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From its inception, the Code of Ethics required arbitration of monetary disputes between REALTORS</a:t>
            </a:r>
            <a:r>
              <a:rPr lang="en-US" altLang="en-US" baseline="30000" dirty="0">
                <a:solidFill>
                  <a:schemeClr val="bg1"/>
                </a:solidFill>
                <a:latin typeface="Montserrat" pitchFamily="2" charset="77"/>
              </a:rPr>
              <a:t>®</a:t>
            </a:r>
            <a:r>
              <a:rPr lang="en-US" altLang="en-US" dirty="0">
                <a:solidFill>
                  <a:schemeClr val="bg1"/>
                </a:solidFill>
                <a:latin typeface="Montserrat" pitchFamily="2" charset="77"/>
              </a:rPr>
              <a:t>.</a:t>
            </a:r>
            <a:endParaRPr lang="en-US" dirty="0">
              <a:solidFill>
                <a:schemeClr val="bg1"/>
              </a:solidFill>
              <a:latin typeface="Montserrat" panose="02000505000000020004" pitchFamily="2" charset="77"/>
            </a:endParaRPr>
          </a:p>
          <a:p>
            <a:pPr>
              <a:buClr>
                <a:srgbClr val="F58785"/>
              </a:buCl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672276753"/>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27936-9726-3D44-AED2-0D9A31139A76}"/>
              </a:ext>
            </a:extLst>
          </p:cNvPr>
          <p:cNvSpPr txBox="1"/>
          <p:nvPr/>
        </p:nvSpPr>
        <p:spPr>
          <a:xfrm>
            <a:off x="5214873" y="1865871"/>
            <a:ext cx="4875053" cy="1363258"/>
          </a:xfrm>
          <a:prstGeom prst="rect">
            <a:avLst/>
          </a:prstGeom>
          <a:noFill/>
        </p:spPr>
        <p:txBody>
          <a:bodyPr wrap="none" rtlCol="0">
            <a:spAutoFit/>
          </a:bodyPr>
          <a:lstStyle/>
          <a:p>
            <a:pPr algn="ctr"/>
            <a:r>
              <a:rPr lang="en-US" altLang="en-US" sz="4000" b="1" dirty="0">
                <a:solidFill>
                  <a:srgbClr val="0D2237"/>
                </a:solidFill>
                <a:latin typeface="Montserrat" pitchFamily="2" charset="77"/>
              </a:rPr>
              <a:t>THE PREAMBLE</a:t>
            </a:r>
          </a:p>
          <a:p>
            <a:pPr algn="ctr">
              <a:lnSpc>
                <a:spcPct val="150000"/>
              </a:lnSpc>
            </a:pPr>
            <a:r>
              <a:rPr lang="en-US" altLang="en-US" sz="3200" b="1" i="1" dirty="0">
                <a:solidFill>
                  <a:srgbClr val="0D2237"/>
                </a:solidFill>
                <a:latin typeface="Montserrat" pitchFamily="2" charset="77"/>
              </a:rPr>
              <a:t>Under all is the land…</a:t>
            </a:r>
          </a:p>
        </p:txBody>
      </p:sp>
    </p:spTree>
    <p:extLst>
      <p:ext uri="{BB962C8B-B14F-4D97-AF65-F5344CB8AC3E}">
        <p14:creationId xmlns:p14="http://schemas.microsoft.com/office/powerpoint/2010/main" val="1983735275"/>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BE5CC5-DB5A-3B42-B8C6-48FA61C585E4}"/>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Preamble</a:t>
            </a:r>
            <a:endParaRPr lang="en-US" sz="4000" b="1" dirty="0">
              <a:solidFill>
                <a:srgbClr val="FF9595"/>
              </a:solidFill>
              <a:latin typeface="Montserrat" pitchFamily="2" charset="77"/>
              <a:ea typeface="Montserrat"/>
              <a:cs typeface="Montserrat"/>
              <a:sym typeface="Montserrat"/>
            </a:endParaRPr>
          </a:p>
        </p:txBody>
      </p:sp>
      <p:sp>
        <p:nvSpPr>
          <p:cNvPr id="5" name="Rectangle 4">
            <a:extLst>
              <a:ext uri="{FF2B5EF4-FFF2-40B4-BE49-F238E27FC236}">
                <a16:creationId xmlns:a16="http://schemas.microsoft.com/office/drawing/2014/main" id="{2EC35535-F91D-3C4B-8007-41BDB7F0D587}"/>
              </a:ext>
            </a:extLst>
          </p:cNvPr>
          <p:cNvSpPr/>
          <p:nvPr/>
        </p:nvSpPr>
        <p:spPr>
          <a:xfrm>
            <a:off x="1060363" y="1535764"/>
            <a:ext cx="8867408" cy="1615827"/>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The Golden Rule</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Widely allocated ownership” and “widest distribution of land ownership”</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Maintain and improve the standards of their calling.</a:t>
            </a:r>
            <a:endParaRPr lang="en-US" dirty="0">
              <a:solidFill>
                <a:schemeClr val="bg1"/>
              </a:solidFill>
              <a:latin typeface="Montserrat" panose="02000505000000020004" pitchFamily="2" charset="77"/>
            </a:endParaRPr>
          </a:p>
          <a:p>
            <a:pPr marL="285750" indent="-285750">
              <a:buClr>
                <a:srgbClr val="F58785"/>
              </a:buClr>
              <a:buFont typeface="Wingdings" pitchFamily="2" charset="2"/>
              <a:buChar char="§"/>
            </a:pP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353581598"/>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a suit and tie&#10;&#10;Description automatically generated">
            <a:extLst>
              <a:ext uri="{FF2B5EF4-FFF2-40B4-BE49-F238E27FC236}">
                <a16:creationId xmlns:a16="http://schemas.microsoft.com/office/drawing/2014/main" id="{A4F058B3-3A7F-1544-A711-194578E912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766457"/>
            <a:ext cx="12192000" cy="3091543"/>
          </a:xfrm>
          <a:prstGeom prst="rect">
            <a:avLst/>
          </a:prstGeom>
        </p:spPr>
      </p:pic>
      <p:sp>
        <p:nvSpPr>
          <p:cNvPr id="16" name="TextBox 15">
            <a:extLst>
              <a:ext uri="{FF2B5EF4-FFF2-40B4-BE49-F238E27FC236}">
                <a16:creationId xmlns:a16="http://schemas.microsoft.com/office/drawing/2014/main" id="{17CBB4C5-37CE-9647-8FC0-A96D30C0FADC}"/>
              </a:ext>
            </a:extLst>
          </p:cNvPr>
          <p:cNvSpPr txBox="1"/>
          <p:nvPr/>
        </p:nvSpPr>
        <p:spPr>
          <a:xfrm>
            <a:off x="1060363" y="600551"/>
            <a:ext cx="9591161" cy="707886"/>
          </a:xfrm>
          <a:prstGeom prst="rect">
            <a:avLst/>
          </a:prstGeom>
          <a:noFill/>
        </p:spPr>
        <p:txBody>
          <a:bodyPr wrap="square" rtlCol="0">
            <a:spAutoFit/>
          </a:bodyPr>
          <a:lstStyle/>
          <a:p>
            <a:pPr>
              <a:buClr>
                <a:srgbClr val="000000"/>
              </a:buClr>
              <a:buSzPts val="2500"/>
            </a:pPr>
            <a:r>
              <a:rPr lang="en-US" altLang="en-US" sz="4000" b="1" dirty="0">
                <a:solidFill>
                  <a:srgbClr val="FF9595"/>
                </a:solidFill>
                <a:latin typeface="Montserrat" pitchFamily="2" charset="77"/>
              </a:rPr>
              <a:t>The Preamble</a:t>
            </a:r>
            <a:endParaRPr lang="en-US" sz="4000" b="1" dirty="0">
              <a:solidFill>
                <a:srgbClr val="FF9595"/>
              </a:solidFill>
              <a:latin typeface="Montserrat" pitchFamily="2" charset="77"/>
              <a:ea typeface="Montserrat"/>
              <a:cs typeface="Montserrat"/>
              <a:sym typeface="Montserrat"/>
            </a:endParaRPr>
          </a:p>
        </p:txBody>
      </p:sp>
      <p:sp>
        <p:nvSpPr>
          <p:cNvPr id="17" name="Rectangle 16">
            <a:extLst>
              <a:ext uri="{FF2B5EF4-FFF2-40B4-BE49-F238E27FC236}">
                <a16:creationId xmlns:a16="http://schemas.microsoft.com/office/drawing/2014/main" id="{CF491AAF-8E6B-2242-9663-FB4D0F0500D8}"/>
              </a:ext>
            </a:extLst>
          </p:cNvPr>
          <p:cNvSpPr/>
          <p:nvPr/>
        </p:nvSpPr>
        <p:spPr>
          <a:xfrm>
            <a:off x="1060363" y="1535764"/>
            <a:ext cx="9591160" cy="2122953"/>
          </a:xfrm>
          <a:prstGeom prst="rect">
            <a:avLst/>
          </a:prstGeom>
        </p:spPr>
        <p:txBody>
          <a:bodyPr wrap="square">
            <a:spAutoFit/>
          </a:bodyPr>
          <a:lstStyle/>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Share with fellow REALTORS</a:t>
            </a:r>
            <a:r>
              <a:rPr lang="en-US" altLang="en-US" baseline="30000" dirty="0">
                <a:solidFill>
                  <a:schemeClr val="bg1"/>
                </a:solidFill>
                <a:latin typeface="Montserrat" pitchFamily="2" charset="77"/>
                <a:sym typeface="Symbol" pitchFamily="2" charset="2"/>
              </a:rPr>
              <a:t></a:t>
            </a:r>
            <a:r>
              <a:rPr lang="en-US" altLang="en-US" dirty="0">
                <a:solidFill>
                  <a:schemeClr val="bg1"/>
                </a:solidFill>
                <a:latin typeface="Montserrat" pitchFamily="2" charset="77"/>
              </a:rPr>
              <a:t> a common responsibility for the integrity and honor of the real estate profession.</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Strive to become and remain informed on issues affecting </a:t>
            </a:r>
          </a:p>
          <a:p>
            <a:pPr>
              <a:lnSpc>
                <a:spcPct val="150000"/>
              </a:lnSpc>
              <a:buClr>
                <a:srgbClr val="F58785"/>
              </a:buClr>
            </a:pPr>
            <a:r>
              <a:rPr lang="en-US" altLang="en-US" dirty="0">
                <a:solidFill>
                  <a:schemeClr val="bg1"/>
                </a:solidFill>
                <a:latin typeface="Montserrat" pitchFamily="2" charset="77"/>
              </a:rPr>
              <a:t>     real estate.</a:t>
            </a:r>
          </a:p>
          <a:p>
            <a:pPr marL="285750" indent="-285750">
              <a:lnSpc>
                <a:spcPct val="150000"/>
              </a:lnSpc>
              <a:buClr>
                <a:srgbClr val="F58785"/>
              </a:buClr>
              <a:buFont typeface="Wingdings" pitchFamily="2" charset="2"/>
              <a:buChar char="§"/>
            </a:pPr>
            <a:r>
              <a:rPr lang="en-US" altLang="en-US" dirty="0">
                <a:solidFill>
                  <a:schemeClr val="bg1"/>
                </a:solidFill>
                <a:latin typeface="Montserrat" pitchFamily="2" charset="77"/>
              </a:rPr>
              <a:t>Willingly share the fruit of your experience and study with others</a:t>
            </a: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2083519615"/>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13063</TotalTime>
  <Words>1907</Words>
  <Application>Microsoft Macintosh PowerPoint</Application>
  <PresentationFormat>Widescreen</PresentationFormat>
  <Paragraphs>233</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Montserrat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Rachel Sedlacek</cp:lastModifiedBy>
  <cp:revision>115</cp:revision>
  <cp:lastPrinted>2019-04-07T22:38:40Z</cp:lastPrinted>
  <dcterms:created xsi:type="dcterms:W3CDTF">2019-04-05T16:55:57Z</dcterms:created>
  <dcterms:modified xsi:type="dcterms:W3CDTF">2022-05-24T14:47:06Z</dcterms:modified>
</cp:coreProperties>
</file>