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Montserrat" panose="000005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9fR+Wr0kmn/qyfO5xPPn1f+cp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Galbraith" userId="a7c60461-c6eb-4c0c-a55a-fd19aa3761a4" providerId="ADAL" clId="{E7287A57-8A8C-4D11-A1AB-CE7EF6866051}"/>
    <pc:docChg chg="modSld">
      <pc:chgData name="Jennifer Galbraith" userId="a7c60461-c6eb-4c0c-a55a-fd19aa3761a4" providerId="ADAL" clId="{E7287A57-8A8C-4D11-A1AB-CE7EF6866051}" dt="2023-07-06T17:52:59.736" v="4" actId="20577"/>
      <pc:docMkLst>
        <pc:docMk/>
      </pc:docMkLst>
      <pc:sldChg chg="modSp mod">
        <pc:chgData name="Jennifer Galbraith" userId="a7c60461-c6eb-4c0c-a55a-fd19aa3761a4" providerId="ADAL" clId="{E7287A57-8A8C-4D11-A1AB-CE7EF6866051}" dt="2023-07-06T17:52:48.392" v="0" actId="20577"/>
        <pc:sldMkLst>
          <pc:docMk/>
          <pc:sldMk cId="0" sldId="268"/>
        </pc:sldMkLst>
        <pc:spChg chg="mod">
          <ac:chgData name="Jennifer Galbraith" userId="a7c60461-c6eb-4c0c-a55a-fd19aa3761a4" providerId="ADAL" clId="{E7287A57-8A8C-4D11-A1AB-CE7EF6866051}" dt="2023-07-06T17:52:48.392" v="0" actId="20577"/>
          <ac:spMkLst>
            <pc:docMk/>
            <pc:sldMk cId="0" sldId="268"/>
            <ac:spMk id="262" creationId="{00000000-0000-0000-0000-000000000000}"/>
          </ac:spMkLst>
        </pc:spChg>
      </pc:sldChg>
      <pc:sldChg chg="modSp mod">
        <pc:chgData name="Jennifer Galbraith" userId="a7c60461-c6eb-4c0c-a55a-fd19aa3761a4" providerId="ADAL" clId="{E7287A57-8A8C-4D11-A1AB-CE7EF6866051}" dt="2023-07-06T17:52:59.736" v="4" actId="20577"/>
        <pc:sldMkLst>
          <pc:docMk/>
          <pc:sldMk cId="0" sldId="281"/>
        </pc:sldMkLst>
        <pc:spChg chg="mod">
          <ac:chgData name="Jennifer Galbraith" userId="a7c60461-c6eb-4c0c-a55a-fd19aa3761a4" providerId="ADAL" clId="{E7287A57-8A8C-4D11-A1AB-CE7EF6866051}" dt="2023-07-06T17:52:59.736" v="4" actId="20577"/>
          <ac:spMkLst>
            <pc:docMk/>
            <pc:sldMk cId="0" sldId="281"/>
            <ac:spMk id="43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771fdfef0_0_1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25771fdfef0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5771fdfef0_0_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25771fdfef0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5771fdfef0_0_1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25771fdfef0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5771fdfef0_0_1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25771fdfef0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5771fdfef0_0_1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25771fdfef0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5771fdfef0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25771fdfef0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5771fdfef0_0_2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5771fdfef0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5771fdfef0_0_2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25771fdfef0_0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5771fdfef0_0_2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25771fdfef0_0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5771fdfef0_0_3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25771fdfef0_0_3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771fdfef0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25771fdfef0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5771fdfef0_0_3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g25771fdfef0_0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5771fdfef0_0_3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25771fdfef0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5771fdfef0_0_3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25771fdfef0_0_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5771fdfef0_0_3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g25771fdfef0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5771fdfef0_0_4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g25771fdfef0_0_4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5771fdfef0_0_4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g25771fdfef0_0_4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5771fdfef0_0_4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25771fdfef0_0_4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5771fdfef0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25771fdfef0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5771fdfef0_0_2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25771fdfef0_0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5771fdfef0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25771fdfef0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5771fdfef0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25771fdfef0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5771fdfef0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25771fdfef0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771fdfef0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25771fdfef0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5771fdfef0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25771fdfef0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4"/>
        <p:cNvGrpSpPr/>
        <p:nvPr/>
      </p:nvGrpSpPr>
      <p:grpSpPr>
        <a:xfrm>
          <a:off x="0" y="0"/>
          <a:ext cx="0" cy="0"/>
          <a:chOff x="0" y="0"/>
          <a:chExt cx="0" cy="0"/>
        </a:xfrm>
      </p:grpSpPr>
      <p:grpSp>
        <p:nvGrpSpPr>
          <p:cNvPr id="85" name="Google Shape;85;p14"/>
          <p:cNvGrpSpPr/>
          <p:nvPr/>
        </p:nvGrpSpPr>
        <p:grpSpPr>
          <a:xfrm>
            <a:off x="-755389" y="1545379"/>
            <a:ext cx="12947389" cy="5933329"/>
            <a:chOff x="-755389" y="1545379"/>
            <a:chExt cx="12947389" cy="5933329"/>
          </a:xfrm>
        </p:grpSpPr>
        <p:grpSp>
          <p:nvGrpSpPr>
            <p:cNvPr id="86" name="Google Shape;86;p14"/>
            <p:cNvGrpSpPr/>
            <p:nvPr/>
          </p:nvGrpSpPr>
          <p:grpSpPr>
            <a:xfrm>
              <a:off x="0" y="1545379"/>
              <a:ext cx="12192000" cy="379094"/>
              <a:chOff x="0" y="1545379"/>
              <a:chExt cx="12192000" cy="379094"/>
            </a:xfrm>
          </p:grpSpPr>
          <p:pic>
            <p:nvPicPr>
              <p:cNvPr id="87" name="Google Shape;87;p14" descr="A picture containing text, screenshot, font, logo&#10;&#10;Description automatically generated"/>
              <p:cNvPicPr preferRelativeResize="0"/>
              <p:nvPr/>
            </p:nvPicPr>
            <p:blipFill rotWithShape="1">
              <a:blip r:embed="rId2">
                <a:alphaModFix/>
              </a:blip>
              <a:srcRect t="76120"/>
              <a:stretch/>
            </p:blipFill>
            <p:spPr>
              <a:xfrm>
                <a:off x="3302000" y="1545380"/>
                <a:ext cx="8890000" cy="379093"/>
              </a:xfrm>
              <a:prstGeom prst="rect">
                <a:avLst/>
              </a:prstGeom>
              <a:noFill/>
              <a:ln>
                <a:noFill/>
              </a:ln>
            </p:spPr>
          </p:pic>
          <p:pic>
            <p:nvPicPr>
              <p:cNvPr id="88" name="Google Shape;88;p14" descr="A picture containing text, screenshot, font, logo&#10;&#10;Description automatically generated"/>
              <p:cNvPicPr preferRelativeResize="0"/>
              <p:nvPr/>
            </p:nvPicPr>
            <p:blipFill rotWithShape="1">
              <a:blip r:embed="rId2">
                <a:alphaModFix/>
              </a:blip>
              <a:srcRect t="76120"/>
              <a:stretch/>
            </p:blipFill>
            <p:spPr>
              <a:xfrm>
                <a:off x="0" y="1545379"/>
                <a:ext cx="8890000" cy="379093"/>
              </a:xfrm>
              <a:prstGeom prst="rect">
                <a:avLst/>
              </a:prstGeom>
              <a:noFill/>
              <a:ln>
                <a:noFill/>
              </a:ln>
            </p:spPr>
          </p:pic>
        </p:grpSp>
        <p:sp>
          <p:nvSpPr>
            <p:cNvPr id="89" name="Google Shape;89;p14"/>
            <p:cNvSpPr/>
            <p:nvPr/>
          </p:nvSpPr>
          <p:spPr>
            <a:xfrm>
              <a:off x="0" y="4317818"/>
              <a:ext cx="2629989" cy="2540182"/>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0" name="Google Shape;90;p14"/>
            <p:cNvPicPr preferRelativeResize="0"/>
            <p:nvPr/>
          </p:nvPicPr>
          <p:blipFill rotWithShape="1">
            <a:blip r:embed="rId3">
              <a:alphaModFix/>
            </a:blip>
            <a:srcRect/>
            <a:stretch/>
          </p:blipFill>
          <p:spPr>
            <a:xfrm>
              <a:off x="0" y="5772150"/>
              <a:ext cx="2266950" cy="1085850"/>
            </a:xfrm>
            <a:prstGeom prst="rect">
              <a:avLst/>
            </a:prstGeom>
            <a:noFill/>
            <a:ln>
              <a:noFill/>
            </a:ln>
          </p:spPr>
        </p:pic>
        <p:sp>
          <p:nvSpPr>
            <p:cNvPr id="91" name="Google Shape;91;p14"/>
            <p:cNvSpPr/>
            <p:nvPr/>
          </p:nvSpPr>
          <p:spPr>
            <a:xfrm rot="2642085">
              <a:off x="-1193075" y="4674869"/>
              <a:ext cx="5590903" cy="10014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ransition>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92"/>
        <p:cNvGrpSpPr/>
        <p:nvPr/>
      </p:nvGrpSpPr>
      <p:grpSpPr>
        <a:xfrm>
          <a:off x="0" y="0"/>
          <a:ext cx="0" cy="0"/>
          <a:chOff x="0" y="0"/>
          <a:chExt cx="0" cy="0"/>
        </a:xfrm>
      </p:grpSpPr>
      <p:pic>
        <p:nvPicPr>
          <p:cNvPr id="93" name="Google Shape;93;p1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4" name="Google Shape;94;p15"/>
          <p:cNvSpPr/>
          <p:nvPr/>
        </p:nvSpPr>
        <p:spPr>
          <a:xfrm>
            <a:off x="0" y="1680518"/>
            <a:ext cx="12192000" cy="123567"/>
          </a:xfrm>
          <a:prstGeom prst="rect">
            <a:avLst/>
          </a:prstGeom>
          <a:solidFill>
            <a:srgbClr val="0079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15"/>
          <p:cNvSpPr/>
          <p:nvPr/>
        </p:nvSpPr>
        <p:spPr>
          <a:xfrm>
            <a:off x="9799608" y="6064370"/>
            <a:ext cx="2208362" cy="71599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5183188" y="987425"/>
            <a:ext cx="6172200" cy="4873625"/>
          </a:xfrm>
          <a:prstGeom prst="rect">
            <a:avLst/>
          </a:prstGeom>
          <a:noFill/>
          <a:ln>
            <a:noFill/>
          </a:ln>
        </p:spPr>
      </p:sp>
      <p:sp>
        <p:nvSpPr>
          <p:cNvPr id="68" name="Google Shape;68;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avis.com/en/association/A009701" TargetMode="External"/><Relationship Id="rId5" Type="http://schemas.openxmlformats.org/officeDocument/2006/relationships/hyperlink" Target="https://www.nar.realtor/realtor-benefits-program/travel-automotive/avi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nar.realtor/realtor-benefits-program/home-lifestyle/ge-appliances-store#rbnav" TargetMode="External"/><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13.png"/><Relationship Id="rId4" Type="http://schemas.openxmlformats.org/officeDocument/2006/relationships/hyperlink" Target="https://www.myapstore.com/GEStore/Appliances/RegistrationNAR?AuthCode=NAREXT2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ar.realtor/realtor-benefits-program/home-lifestyle/1-800-got-junk#rbnav" TargetMode="External"/><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14.png"/><Relationship Id="rId4" Type="http://schemas.openxmlformats.org/officeDocument/2006/relationships/hyperlink" Target="https://www.1800gotjunk.com/us_en/NA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ar.realtor/realtor-benefits-program/travel-automotive/hertz" TargetMode="External"/><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15.png"/><Relationship Id="rId4" Type="http://schemas.openxmlformats.org/officeDocument/2006/relationships/hyperlink" Target="https://www.hertz.com/rentacar/rental-car-deals/na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ar.realtor/realtor-benefits-program/technology/lenovo" TargetMode="External"/><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16.png"/><Relationship Id="rId4" Type="http://schemas.openxmlformats.org/officeDocument/2006/relationships/hyperlink" Target="https://www.lenovo.com/us/vipmembers/naroffer/en/pc/?orgRef=https%253A%252F%252Fwww.nar.realtor%252F&amp;referer=https://www.nar.realtor/&amp;returnUrl=https://www.lenovo.com/us/vipmembers/naroffer/en/pc/&amp;referer=https%3A%2F%2Fwww.nar.realtor%2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libertymutual.com/nar" TargetMode="External"/><Relationship Id="rId5" Type="http://schemas.openxmlformats.org/officeDocument/2006/relationships/hyperlink" Target="https://www.nar.realtor/realtor-benefits-program/insurance/liberty-mutual"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www.nar.realtor/realtor-benefits-program/travel-automotive/nar-travel-club" TargetMode="External"/><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18.png"/><Relationship Id="rId4" Type="http://schemas.openxmlformats.org/officeDocument/2006/relationships/hyperlink" Target="https://nartravelclub.com/v6/register?refer=NAR60&amp;utm_campaign=Prospecting_Evergreen_NAR_FY23&amp;utm_source=NAR_web&amp;utm_medium=partner-website_engagement&amp;utm_content=image_membershi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ar.realtor/realtor-benefits-program/business-marketing/placester" TargetMode="External"/><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19.png"/><Relationship Id="rId4" Type="http://schemas.openxmlformats.org/officeDocument/2006/relationships/hyperlink" Target="https://placester.com/use-cases/na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hyperlink" Target="https://www.nar.realtor/realtor-benefits-program/business-marketing/realtor-team-store#rbnav" TargetMode="External"/><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narteamstore.realtor/REALTORbenefi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arcadiapublishingltd.com/nar.html" TargetMode="External"/><Relationship Id="rId5" Type="http://schemas.openxmlformats.org/officeDocument/2006/relationships/hyperlink" Target="https://www.nar.realtor/realtor-benefits-program/business-marketing/arcadia-publishing"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nar.realtor/realtor-benefits-program/insurance/realtors-insurance-place" TargetMode="External"/><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realtorsinsuranceplace.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nar.realtor/realtor-benefits-program/business-marketing/realestateagents-com-by-referralexchange" TargetMode="External"/><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www.realestateagents.com/agent/sign-up?utm_source=NAR-email-3-2023-signu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nar.realtor/realtor-benefits-program/business-marketing/rental-beast#rbnav" TargetMode="External"/><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rentalbeast.com/partners/realtor-benefi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nar.realtor/realtor-benefits-program/technology/resaas#rbnav" TargetMode="External"/><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resaas.com/nar-member-discoun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ar.realtor/realtor-benefits-program/technology/securus-id#rbnav" TargetMode="External"/><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nar.securusid.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nar.realtor/realtor-benefits-program/technology/sentrilock#rbnav" TargetMode="External"/><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www.sentrilock.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nar.realtor/realtor-benefits-program/insurance/victor-insurance-managers-llc#rbnav" TargetMode="External"/><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www.victorinsuranceus.com/N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info.backatyou.com/nar/" TargetMode="External"/><Relationship Id="rId5" Type="http://schemas.openxmlformats.org/officeDocument/2006/relationships/hyperlink" Target="https://www.nar.realtor/realtor-benefits-program/business-marketing/back-at-you"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bosscathome.com/nar/" TargetMode="External"/><Relationship Id="rId5" Type="http://schemas.openxmlformats.org/officeDocument/2006/relationships/hyperlink" Target="https://www.nar.realtor/realtor-benefits-program/home-lifestyle/bosscat"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nar.realtor/realtor-benefits-program/travel-automotive/budget" TargetMode="External"/><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hyperlink" Target="https://www.budget.com/en/association/Y49060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ar.realtor/realtor-benefits-program/education/buffini-company" TargetMode="External"/><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9.png"/><Relationship Id="rId4" Type="http://schemas.openxmlformats.org/officeDocument/2006/relationships/hyperlink" Target="https://win.buffiniandcompany.com/partners/nar/100-days-to-greatnes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ar.realtor/realtor-benefits-program/technology/dell" TargetMode="External"/><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10.png"/><Relationship Id="rId4" Type="http://schemas.openxmlformats.org/officeDocument/2006/relationships/hyperlink" Target="https://www.dell.com/en-us/lp/national-association-of-realtor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ar.realtor/realtor-benefits-program/business-marketing/docusign" TargetMode="External"/><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11.png"/><Relationship Id="rId4" Type="http://schemas.openxmlformats.org/officeDocument/2006/relationships/hyperlink" Target="https://go.docusign.com/NA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ar.realtor/realtor-benefits-program/business-marketing/fedex-office#rbnav" TargetMode="External"/><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12.png"/><Relationship Id="rId4" Type="http://schemas.openxmlformats.org/officeDocument/2006/relationships/hyperlink" Target="https://www.fedex.com/en-us/discount-programs/bh15246213.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pSp>
        <p:nvGrpSpPr>
          <p:cNvPr id="100" name="Google Shape;100;p1"/>
          <p:cNvGrpSpPr/>
          <p:nvPr/>
        </p:nvGrpSpPr>
        <p:grpSpPr>
          <a:xfrm>
            <a:off x="0" y="1545379"/>
            <a:ext cx="12192000" cy="5312621"/>
            <a:chOff x="0" y="1545379"/>
            <a:chExt cx="12192000" cy="5312621"/>
          </a:xfrm>
        </p:grpSpPr>
        <p:grpSp>
          <p:nvGrpSpPr>
            <p:cNvPr id="101" name="Google Shape;101;p1"/>
            <p:cNvGrpSpPr/>
            <p:nvPr/>
          </p:nvGrpSpPr>
          <p:grpSpPr>
            <a:xfrm>
              <a:off x="0" y="1545379"/>
              <a:ext cx="12192000" cy="379094"/>
              <a:chOff x="0" y="1545379"/>
              <a:chExt cx="12192000" cy="379094"/>
            </a:xfrm>
          </p:grpSpPr>
          <p:pic>
            <p:nvPicPr>
              <p:cNvPr id="102" name="Google Shape;102;p1" descr="A picture containing text, screenshot, font, logo&#10;&#10;Description automatically generated"/>
              <p:cNvPicPr preferRelativeResize="0"/>
              <p:nvPr/>
            </p:nvPicPr>
            <p:blipFill rotWithShape="1">
              <a:blip r:embed="rId3">
                <a:alphaModFix/>
              </a:blip>
              <a:srcRect t="76120"/>
              <a:stretch/>
            </p:blipFill>
            <p:spPr>
              <a:xfrm>
                <a:off x="3302000" y="1545380"/>
                <a:ext cx="8890000" cy="379093"/>
              </a:xfrm>
              <a:prstGeom prst="rect">
                <a:avLst/>
              </a:prstGeom>
              <a:noFill/>
              <a:ln>
                <a:noFill/>
              </a:ln>
            </p:spPr>
          </p:pic>
          <p:pic>
            <p:nvPicPr>
              <p:cNvPr id="103" name="Google Shape;103;p1" descr="A picture containing text, screenshot, font, logo&#10;&#10;Description automatically generated"/>
              <p:cNvPicPr preferRelativeResize="0"/>
              <p:nvPr/>
            </p:nvPicPr>
            <p:blipFill rotWithShape="1">
              <a:blip r:embed="rId3">
                <a:alphaModFix/>
              </a:blip>
              <a:srcRect t="76120"/>
              <a:stretch/>
            </p:blipFill>
            <p:spPr>
              <a:xfrm>
                <a:off x="0" y="1545379"/>
                <a:ext cx="8890000" cy="379093"/>
              </a:xfrm>
              <a:prstGeom prst="rect">
                <a:avLst/>
              </a:prstGeom>
              <a:noFill/>
              <a:ln>
                <a:noFill/>
              </a:ln>
            </p:spPr>
          </p:pic>
        </p:grpSp>
        <p:sp>
          <p:nvSpPr>
            <p:cNvPr id="104" name="Google Shape;104;p1"/>
            <p:cNvSpPr/>
            <p:nvPr/>
          </p:nvSpPr>
          <p:spPr>
            <a:xfrm>
              <a:off x="0" y="3558746"/>
              <a:ext cx="3472249" cy="3299254"/>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5" name="Google Shape;105;p1"/>
            <p:cNvPicPr preferRelativeResize="0"/>
            <p:nvPr/>
          </p:nvPicPr>
          <p:blipFill rotWithShape="1">
            <a:blip r:embed="rId4">
              <a:alphaModFix/>
            </a:blip>
            <a:srcRect/>
            <a:stretch/>
          </p:blipFill>
          <p:spPr>
            <a:xfrm>
              <a:off x="0" y="5609968"/>
              <a:ext cx="2605540" cy="1248032"/>
            </a:xfrm>
            <a:prstGeom prst="rect">
              <a:avLst/>
            </a:prstGeom>
            <a:noFill/>
            <a:ln>
              <a:noFill/>
            </a:ln>
          </p:spPr>
        </p:pic>
      </p:grpSp>
      <p:sp>
        <p:nvSpPr>
          <p:cNvPr id="106" name="Google Shape;106;p1"/>
          <p:cNvSpPr/>
          <p:nvPr/>
        </p:nvSpPr>
        <p:spPr>
          <a:xfrm>
            <a:off x="0" y="3018230"/>
            <a:ext cx="3954163" cy="3839770"/>
          </a:xfrm>
          <a:custGeom>
            <a:avLst/>
            <a:gdLst/>
            <a:ahLst/>
            <a:cxnLst/>
            <a:rect l="l" t="t" r="r" b="b"/>
            <a:pathLst>
              <a:path w="3941806" h="3941806" extrusionOk="0">
                <a:moveTo>
                  <a:pt x="0" y="1173892"/>
                </a:moveTo>
                <a:lnTo>
                  <a:pt x="0" y="0"/>
                </a:lnTo>
                <a:lnTo>
                  <a:pt x="3941806" y="3941806"/>
                </a:lnTo>
                <a:lnTo>
                  <a:pt x="3015048" y="3941806"/>
                </a:lnTo>
                <a:lnTo>
                  <a:pt x="86496" y="1013254"/>
                </a:lnTo>
                <a:lnTo>
                  <a:pt x="0" y="926758"/>
                </a:lnTo>
                <a:lnTo>
                  <a:pt x="0" y="790833"/>
                </a:lnTo>
                <a:lnTo>
                  <a:pt x="0" y="729049"/>
                </a:ln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1"/>
          <p:cNvSpPr/>
          <p:nvPr/>
        </p:nvSpPr>
        <p:spPr>
          <a:xfrm>
            <a:off x="2864397" y="3595609"/>
            <a:ext cx="8741134" cy="30469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0" i="0" u="none" strike="noStrike" cap="none">
                <a:solidFill>
                  <a:srgbClr val="333333"/>
                </a:solidFill>
                <a:latin typeface="Montserrat"/>
                <a:ea typeface="Montserrat"/>
                <a:cs typeface="Montserrat"/>
                <a:sym typeface="Montserrat"/>
              </a:rPr>
              <a:t>Avis Rent-A-Car System LLC and its subsidiaries operate one of the world's best-known travel brands with 5,000+ locations in more than 165 countries. </a:t>
            </a:r>
            <a:endParaRPr sz="2800" b="0" i="0" u="none" strike="noStrike" cap="none">
              <a:solidFill>
                <a:schemeClr val="dk1"/>
              </a:solidFill>
              <a:latin typeface="Montserrat"/>
              <a:ea typeface="Montserrat"/>
              <a:cs typeface="Montserrat"/>
              <a:sym typeface="Montserrat"/>
            </a:endParaRPr>
          </a:p>
          <a:p>
            <a:pPr marL="0" marR="0" lvl="0" indent="0" algn="l" rtl="0">
              <a:spcBef>
                <a:spcPts val="0"/>
              </a:spcBef>
              <a:spcAft>
                <a:spcPts val="0"/>
              </a:spcAft>
              <a:buNone/>
            </a:pPr>
            <a:r>
              <a:rPr lang="en-US" sz="2800" b="0" i="0" u="none" strike="noStrike" cap="none">
                <a:solidFill>
                  <a:srgbClr val="333333"/>
                </a:solidFill>
                <a:latin typeface="Montserrat"/>
                <a:ea typeface="Montserrat"/>
                <a:cs typeface="Montserrat"/>
                <a:sym typeface="Montserrat"/>
              </a:rPr>
              <a:t> </a:t>
            </a:r>
            <a:endParaRPr sz="2800" b="0" i="0" u="none" strike="noStrike" cap="none">
              <a:solidFill>
                <a:schemeClr val="dk1"/>
              </a:solidFill>
              <a:latin typeface="Montserrat"/>
              <a:ea typeface="Montserrat"/>
              <a:cs typeface="Montserrat"/>
              <a:sym typeface="Montserrat"/>
            </a:endParaRPr>
          </a:p>
          <a:p>
            <a:pPr marL="457200" marR="0" lvl="0" indent="0" algn="l" rtl="0">
              <a:spcBef>
                <a:spcPts val="0"/>
              </a:spcBef>
              <a:spcAft>
                <a:spcPts val="0"/>
              </a:spcAft>
              <a:buNone/>
            </a:pPr>
            <a:r>
              <a:rPr lang="en-US" sz="2800" b="0" i="0" u="sng" strike="noStrike" cap="none">
                <a:solidFill>
                  <a:srgbClr val="0000FF"/>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Learn more</a:t>
            </a:r>
            <a:r>
              <a:rPr lang="en-US" sz="2800" b="0" i="0" u="none" strike="noStrike" cap="none">
                <a:solidFill>
                  <a:srgbClr val="333333"/>
                </a:solidFill>
                <a:latin typeface="Montserrat"/>
                <a:ea typeface="Montserrat"/>
                <a:cs typeface="Montserrat"/>
                <a:sym typeface="Montserrat"/>
              </a:rPr>
              <a:t> | </a:t>
            </a:r>
            <a:r>
              <a:rPr lang="en-US" sz="2800" b="0" i="0" u="sng" strike="noStrike" cap="none">
                <a:solidFill>
                  <a:srgbClr val="0000FF"/>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Get the offer</a:t>
            </a:r>
            <a:r>
              <a:rPr lang="en-US" sz="2800" b="0" i="0" u="none" strike="noStrike" cap="none">
                <a:solidFill>
                  <a:srgbClr val="333333"/>
                </a:solidFill>
                <a:latin typeface="Montserrat"/>
                <a:ea typeface="Montserrat"/>
                <a:cs typeface="Montserrat"/>
                <a:sym typeface="Montserrat"/>
              </a:rPr>
              <a:t> </a:t>
            </a:r>
            <a:endParaRPr sz="2800" b="0" i="0" u="none" strike="noStrike" cap="none">
              <a:solidFill>
                <a:schemeClr val="dk1"/>
              </a:solidFill>
              <a:latin typeface="Montserrat"/>
              <a:ea typeface="Montserrat"/>
              <a:cs typeface="Montserrat"/>
              <a:sym typeface="Montserrat"/>
            </a:endParaRPr>
          </a:p>
          <a:p>
            <a:pPr marL="0" marR="0" lvl="0" indent="0" algn="l" rtl="0">
              <a:spcBef>
                <a:spcPts val="0"/>
              </a:spcBef>
              <a:spcAft>
                <a:spcPts val="0"/>
              </a:spcAft>
              <a:buNone/>
            </a:pPr>
            <a:endParaRPr sz="2400">
              <a:solidFill>
                <a:schemeClr val="dk2"/>
              </a:solidFill>
              <a:latin typeface="Montserrat"/>
              <a:ea typeface="Montserrat"/>
              <a:cs typeface="Montserrat"/>
              <a:sym typeface="Montserrat"/>
            </a:endParaRPr>
          </a:p>
        </p:txBody>
      </p:sp>
      <p:sp>
        <p:nvSpPr>
          <p:cNvPr id="108" name="Google Shape;108;p1"/>
          <p:cNvSpPr txBox="1"/>
          <p:nvPr/>
        </p:nvSpPr>
        <p:spPr>
          <a:xfrm>
            <a:off x="2911288" y="2056766"/>
            <a:ext cx="10429574" cy="1323439"/>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3200" b="1">
                <a:solidFill>
                  <a:schemeClr val="accent1"/>
                </a:solidFill>
                <a:latin typeface="Montserrat"/>
                <a:ea typeface="Montserrat"/>
                <a:cs typeface="Montserrat"/>
                <a:sym typeface="Montserrat"/>
              </a:rPr>
              <a:t>Save up to 35% Off on Your Car Rentals </a:t>
            </a:r>
            <a:endParaRPr/>
          </a:p>
          <a:p>
            <a:pPr marL="0" marR="0" lvl="0" indent="0" algn="l" rtl="0">
              <a:spcBef>
                <a:spcPts val="0"/>
              </a:spcBef>
              <a:spcAft>
                <a:spcPts val="0"/>
              </a:spcAft>
              <a:buNone/>
            </a:pPr>
            <a:r>
              <a:rPr lang="en-US" sz="3200" b="1">
                <a:solidFill>
                  <a:schemeClr val="accent1"/>
                </a:solidFill>
                <a:latin typeface="Montserrat"/>
                <a:ea typeface="Montserrat"/>
                <a:cs typeface="Montserrat"/>
                <a:sym typeface="Montserrat"/>
              </a:rPr>
              <a:t>with Avis </a:t>
            </a:r>
            <a:endParaRPr/>
          </a:p>
          <a:p>
            <a:pPr marL="0" marR="0" lvl="0" indent="0" algn="l" rtl="0">
              <a:spcBef>
                <a:spcPts val="0"/>
              </a:spcBef>
              <a:spcAft>
                <a:spcPts val="0"/>
              </a:spcAft>
              <a:buNone/>
            </a:pPr>
            <a:endParaRPr sz="3200" b="1">
              <a:solidFill>
                <a:schemeClr val="accent1"/>
              </a:solidFill>
              <a:latin typeface="Montserrat"/>
              <a:ea typeface="Montserrat"/>
              <a:cs typeface="Montserrat"/>
              <a:sym typeface="Montserrat"/>
            </a:endParaRPr>
          </a:p>
        </p:txBody>
      </p:sp>
      <p:pic>
        <p:nvPicPr>
          <p:cNvPr id="109" name="Google Shape;109;p1" descr="A picture containing text, font, screenshot, logo&#10;&#10;Description automatically generated"/>
          <p:cNvPicPr preferRelativeResize="0"/>
          <p:nvPr/>
        </p:nvPicPr>
        <p:blipFill rotWithShape="1">
          <a:blip r:embed="rId7">
            <a:alphaModFix/>
          </a:blip>
          <a:srcRect/>
          <a:stretch/>
        </p:blipFill>
        <p:spPr>
          <a:xfrm>
            <a:off x="1302770" y="336973"/>
            <a:ext cx="8890000" cy="1587500"/>
          </a:xfrm>
          <a:prstGeom prst="rect">
            <a:avLst/>
          </a:prstGeom>
          <a:noFill/>
          <a:ln>
            <a:noFill/>
          </a:ln>
        </p:spPr>
      </p:pic>
    </p:spTree>
  </p:cSld>
  <p:clrMapOvr>
    <a:masterClrMapping/>
  </p:clrMapOvr>
  <p:transition>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5771fdfef0_0_122"/>
          <p:cNvSpPr/>
          <p:nvPr/>
        </p:nvSpPr>
        <p:spPr>
          <a:xfrm>
            <a:off x="3450897" y="3014721"/>
            <a:ext cx="8741100" cy="3047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a:solidFill>
                  <a:srgbClr val="333333"/>
                </a:solidFill>
                <a:latin typeface="Montserrat"/>
                <a:ea typeface="Montserrat"/>
                <a:cs typeface="Montserrat"/>
                <a:sym typeface="Montserrat"/>
              </a:rPr>
              <a:t>Help boost your clients’ home value – and your value to them – by sharing top-of-the-line products at member-only pricing from the GE Appliances family of brands including Profile™, Cafe™, GE®, Monogram®, Haier, and Hotpoint®.</a:t>
            </a: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3"/>
              </a:rPr>
              <a:t>Learn more</a:t>
            </a:r>
            <a:r>
              <a:rPr lang="en-US" sz="2500">
                <a:solidFill>
                  <a:srgbClr val="333333"/>
                </a:solidFill>
                <a:latin typeface="Montserrat"/>
                <a:ea typeface="Montserrat"/>
                <a:cs typeface="Montserrat"/>
                <a:sym typeface="Montserrat"/>
              </a:rPr>
              <a:t> | </a:t>
            </a:r>
            <a:r>
              <a:rPr lang="en-US" sz="2500" u="sng">
                <a:solidFill>
                  <a:schemeClr val="hlink"/>
                </a:solidFill>
                <a:latin typeface="Montserrat"/>
                <a:ea typeface="Montserrat"/>
                <a:cs typeface="Montserrat"/>
                <a:sym typeface="Montserrat"/>
                <a:hlinkClick r:id="rId4"/>
              </a:rPr>
              <a:t>Get the offer</a:t>
            </a:r>
            <a:endParaRPr sz="2500">
              <a:solidFill>
                <a:srgbClr val="333333"/>
              </a:solidFill>
              <a:latin typeface="Montserrat"/>
              <a:ea typeface="Montserrat"/>
              <a:cs typeface="Montserrat"/>
              <a:sym typeface="Montserrat"/>
            </a:endParaRPr>
          </a:p>
        </p:txBody>
      </p:sp>
      <p:sp>
        <p:nvSpPr>
          <p:cNvPr id="223" name="Google Shape;223;g25771fdfef0_0_122"/>
          <p:cNvSpPr txBox="1"/>
          <p:nvPr/>
        </p:nvSpPr>
        <p:spPr>
          <a:xfrm>
            <a:off x="3450898" y="19818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Enjoy Exclusive Member-Only Pricing at the GE Appliances Store</a:t>
            </a:r>
            <a:endParaRPr sz="2700" b="1">
              <a:solidFill>
                <a:schemeClr val="accent1"/>
              </a:solidFill>
              <a:latin typeface="Montserrat"/>
              <a:ea typeface="Montserrat"/>
              <a:cs typeface="Montserrat"/>
              <a:sym typeface="Montserrat"/>
            </a:endParaRPr>
          </a:p>
        </p:txBody>
      </p:sp>
      <p:pic>
        <p:nvPicPr>
          <p:cNvPr id="224" name="Google Shape;224;g25771fdfef0_0_122"/>
          <p:cNvPicPr preferRelativeResize="0"/>
          <p:nvPr/>
        </p:nvPicPr>
        <p:blipFill>
          <a:blip r:embed="rId5">
            <a:alphaModFix/>
          </a:blip>
          <a:stretch>
            <a:fillRect/>
          </a:stretch>
        </p:blipFill>
        <p:spPr>
          <a:xfrm>
            <a:off x="1845863" y="249600"/>
            <a:ext cx="8284275" cy="1176000"/>
          </a:xfrm>
          <a:prstGeom prst="rect">
            <a:avLst/>
          </a:prstGeom>
          <a:noFill/>
          <a:ln>
            <a:noFill/>
          </a:ln>
        </p:spPr>
      </p:pic>
      <p:grpSp>
        <p:nvGrpSpPr>
          <p:cNvPr id="225" name="Google Shape;225;g25771fdfef0_0_122"/>
          <p:cNvGrpSpPr/>
          <p:nvPr/>
        </p:nvGrpSpPr>
        <p:grpSpPr>
          <a:xfrm>
            <a:off x="0" y="1545379"/>
            <a:ext cx="12192000" cy="5312767"/>
            <a:chOff x="0" y="1545379"/>
            <a:chExt cx="12192000" cy="5312767"/>
          </a:xfrm>
        </p:grpSpPr>
        <p:grpSp>
          <p:nvGrpSpPr>
            <p:cNvPr id="226" name="Google Shape;226;g25771fdfef0_0_122"/>
            <p:cNvGrpSpPr/>
            <p:nvPr/>
          </p:nvGrpSpPr>
          <p:grpSpPr>
            <a:xfrm>
              <a:off x="0" y="1545379"/>
              <a:ext cx="12192000" cy="379094"/>
              <a:chOff x="0" y="1545379"/>
              <a:chExt cx="12192000" cy="379094"/>
            </a:xfrm>
          </p:grpSpPr>
          <p:pic>
            <p:nvPicPr>
              <p:cNvPr id="227" name="Google Shape;227;g25771fdfef0_0_122" descr="A picture containing text, screenshot, font, logo&#10;&#10;Description automatically generated"/>
              <p:cNvPicPr preferRelativeResize="0"/>
              <p:nvPr/>
            </p:nvPicPr>
            <p:blipFill rotWithShape="1">
              <a:blip r:embed="rId6">
                <a:alphaModFix/>
              </a:blip>
              <a:srcRect t="76119"/>
              <a:stretch/>
            </p:blipFill>
            <p:spPr>
              <a:xfrm>
                <a:off x="3302000" y="1545380"/>
                <a:ext cx="8890000" cy="379093"/>
              </a:xfrm>
              <a:prstGeom prst="rect">
                <a:avLst/>
              </a:prstGeom>
              <a:noFill/>
              <a:ln>
                <a:noFill/>
              </a:ln>
            </p:spPr>
          </p:pic>
          <p:pic>
            <p:nvPicPr>
              <p:cNvPr id="228" name="Google Shape;228;g25771fdfef0_0_122" descr="A picture containing text, screenshot, font, logo&#10;&#10;Description automatically generated"/>
              <p:cNvPicPr preferRelativeResize="0"/>
              <p:nvPr/>
            </p:nvPicPr>
            <p:blipFill rotWithShape="1">
              <a:blip r:embed="rId6">
                <a:alphaModFix/>
              </a:blip>
              <a:srcRect t="76119"/>
              <a:stretch/>
            </p:blipFill>
            <p:spPr>
              <a:xfrm>
                <a:off x="0" y="1545379"/>
                <a:ext cx="8890000" cy="379093"/>
              </a:xfrm>
              <a:prstGeom prst="rect">
                <a:avLst/>
              </a:prstGeom>
              <a:noFill/>
              <a:ln>
                <a:noFill/>
              </a:ln>
            </p:spPr>
          </p:pic>
        </p:grpSp>
        <p:sp>
          <p:nvSpPr>
            <p:cNvPr id="229" name="Google Shape;229;g25771fdfef0_0_122"/>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0" name="Google Shape;230;g25771fdfef0_0_122"/>
            <p:cNvPicPr preferRelativeResize="0"/>
            <p:nvPr/>
          </p:nvPicPr>
          <p:blipFill rotWithShape="1">
            <a:blip r:embed="rId7">
              <a:alphaModFix/>
            </a:blip>
            <a:srcRect/>
            <a:stretch/>
          </p:blipFill>
          <p:spPr>
            <a:xfrm>
              <a:off x="0" y="5792350"/>
              <a:ext cx="2224800" cy="1065650"/>
            </a:xfrm>
            <a:prstGeom prst="rect">
              <a:avLst/>
            </a:prstGeom>
            <a:noFill/>
            <a:ln>
              <a:noFill/>
            </a:ln>
          </p:spPr>
        </p:pic>
      </p:gr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5771fdfef0_0_136"/>
          <p:cNvSpPr/>
          <p:nvPr/>
        </p:nvSpPr>
        <p:spPr>
          <a:xfrm>
            <a:off x="3335247" y="3412809"/>
            <a:ext cx="8741100" cy="3047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a:solidFill>
                  <a:srgbClr val="333333"/>
                </a:solidFill>
                <a:latin typeface="Montserrat"/>
                <a:ea typeface="Montserrat"/>
                <a:cs typeface="Montserrat"/>
                <a:sym typeface="Montserrat"/>
              </a:rPr>
              <a:t>Whether you’re preparing a home to stage, cleaning a property before handing over the keys, or passing on the discount for your clients to use during their move, let 1-800-GOT-JUNK? do the heavy lifting for you.</a:t>
            </a: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3"/>
              </a:rPr>
              <a:t>Learn more </a:t>
            </a:r>
            <a:r>
              <a:rPr lang="en-US" sz="2500">
                <a:solidFill>
                  <a:srgbClr val="333333"/>
                </a:solidFill>
                <a:latin typeface="Montserrat"/>
                <a:ea typeface="Montserrat"/>
                <a:cs typeface="Montserrat"/>
                <a:sym typeface="Montserrat"/>
              </a:rPr>
              <a:t>| </a:t>
            </a:r>
            <a:r>
              <a:rPr lang="en-US" sz="2500" u="sng">
                <a:solidFill>
                  <a:schemeClr val="hlink"/>
                </a:solidFill>
                <a:latin typeface="Montserrat"/>
                <a:ea typeface="Montserrat"/>
                <a:cs typeface="Montserrat"/>
                <a:sym typeface="Montserrat"/>
                <a:hlinkClick r:id="rId4"/>
              </a:rPr>
              <a:t>Get the offer </a:t>
            </a: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500">
              <a:solidFill>
                <a:srgbClr val="333333"/>
              </a:solidFill>
              <a:latin typeface="Montserrat"/>
              <a:ea typeface="Montserrat"/>
              <a:cs typeface="Montserrat"/>
              <a:sym typeface="Montserrat"/>
            </a:endParaRPr>
          </a:p>
        </p:txBody>
      </p:sp>
      <p:sp>
        <p:nvSpPr>
          <p:cNvPr id="236" name="Google Shape;236;g25771fdfef0_0_136"/>
          <p:cNvSpPr txBox="1"/>
          <p:nvPr/>
        </p:nvSpPr>
        <p:spPr>
          <a:xfrm>
            <a:off x="3335248" y="19926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Help Your Clients Declutter – Take Advantage of 1-800-GOT-JUNK? Exclusive Benefits</a:t>
            </a:r>
            <a:endParaRPr sz="2700" b="1">
              <a:solidFill>
                <a:schemeClr val="accent1"/>
              </a:solidFill>
              <a:latin typeface="Montserrat"/>
              <a:ea typeface="Montserrat"/>
              <a:cs typeface="Montserrat"/>
              <a:sym typeface="Montserrat"/>
            </a:endParaRPr>
          </a:p>
        </p:txBody>
      </p:sp>
      <p:pic>
        <p:nvPicPr>
          <p:cNvPr id="237" name="Google Shape;237;g25771fdfef0_0_136"/>
          <p:cNvPicPr preferRelativeResize="0"/>
          <p:nvPr/>
        </p:nvPicPr>
        <p:blipFill>
          <a:blip r:embed="rId5">
            <a:alphaModFix/>
          </a:blip>
          <a:stretch>
            <a:fillRect/>
          </a:stretch>
        </p:blipFill>
        <p:spPr>
          <a:xfrm>
            <a:off x="1913325" y="238800"/>
            <a:ext cx="8149350" cy="1186800"/>
          </a:xfrm>
          <a:prstGeom prst="rect">
            <a:avLst/>
          </a:prstGeom>
          <a:noFill/>
          <a:ln>
            <a:noFill/>
          </a:ln>
        </p:spPr>
      </p:pic>
      <p:grpSp>
        <p:nvGrpSpPr>
          <p:cNvPr id="238" name="Google Shape;238;g25771fdfef0_0_136"/>
          <p:cNvGrpSpPr/>
          <p:nvPr/>
        </p:nvGrpSpPr>
        <p:grpSpPr>
          <a:xfrm>
            <a:off x="0" y="1545379"/>
            <a:ext cx="12192000" cy="5312767"/>
            <a:chOff x="0" y="1545379"/>
            <a:chExt cx="12192000" cy="5312767"/>
          </a:xfrm>
        </p:grpSpPr>
        <p:grpSp>
          <p:nvGrpSpPr>
            <p:cNvPr id="239" name="Google Shape;239;g25771fdfef0_0_136"/>
            <p:cNvGrpSpPr/>
            <p:nvPr/>
          </p:nvGrpSpPr>
          <p:grpSpPr>
            <a:xfrm>
              <a:off x="0" y="1545379"/>
              <a:ext cx="12192000" cy="379094"/>
              <a:chOff x="0" y="1545379"/>
              <a:chExt cx="12192000" cy="379094"/>
            </a:xfrm>
          </p:grpSpPr>
          <p:pic>
            <p:nvPicPr>
              <p:cNvPr id="240" name="Google Shape;240;g25771fdfef0_0_136" descr="A picture containing text, screenshot, font, logo&#10;&#10;Description automatically generated"/>
              <p:cNvPicPr preferRelativeResize="0"/>
              <p:nvPr/>
            </p:nvPicPr>
            <p:blipFill rotWithShape="1">
              <a:blip r:embed="rId6">
                <a:alphaModFix/>
              </a:blip>
              <a:srcRect t="76119"/>
              <a:stretch/>
            </p:blipFill>
            <p:spPr>
              <a:xfrm>
                <a:off x="3302000" y="1545380"/>
                <a:ext cx="8890000" cy="379093"/>
              </a:xfrm>
              <a:prstGeom prst="rect">
                <a:avLst/>
              </a:prstGeom>
              <a:noFill/>
              <a:ln>
                <a:noFill/>
              </a:ln>
            </p:spPr>
          </p:pic>
          <p:pic>
            <p:nvPicPr>
              <p:cNvPr id="241" name="Google Shape;241;g25771fdfef0_0_136" descr="A picture containing text, screenshot, font, logo&#10;&#10;Description automatically generated"/>
              <p:cNvPicPr preferRelativeResize="0"/>
              <p:nvPr/>
            </p:nvPicPr>
            <p:blipFill rotWithShape="1">
              <a:blip r:embed="rId6">
                <a:alphaModFix/>
              </a:blip>
              <a:srcRect t="76119"/>
              <a:stretch/>
            </p:blipFill>
            <p:spPr>
              <a:xfrm>
                <a:off x="0" y="1545379"/>
                <a:ext cx="8890000" cy="379093"/>
              </a:xfrm>
              <a:prstGeom prst="rect">
                <a:avLst/>
              </a:prstGeom>
              <a:noFill/>
              <a:ln>
                <a:noFill/>
              </a:ln>
            </p:spPr>
          </p:pic>
        </p:grpSp>
        <p:sp>
          <p:nvSpPr>
            <p:cNvPr id="242" name="Google Shape;242;g25771fdfef0_0_136"/>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3" name="Google Shape;243;g25771fdfef0_0_136"/>
            <p:cNvPicPr preferRelativeResize="0"/>
            <p:nvPr/>
          </p:nvPicPr>
          <p:blipFill rotWithShape="1">
            <a:blip r:embed="rId7">
              <a:alphaModFix/>
            </a:blip>
            <a:srcRect/>
            <a:stretch/>
          </p:blipFill>
          <p:spPr>
            <a:xfrm>
              <a:off x="0" y="5797500"/>
              <a:ext cx="2214000" cy="1060500"/>
            </a:xfrm>
            <a:prstGeom prst="rect">
              <a:avLst/>
            </a:prstGeom>
            <a:noFill/>
            <a:ln>
              <a:noFill/>
            </a:ln>
          </p:spPr>
        </p:pic>
      </p:gr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5771fdfef0_0_150"/>
          <p:cNvSpPr/>
          <p:nvPr/>
        </p:nvSpPr>
        <p:spPr>
          <a:xfrm>
            <a:off x="3335247" y="3218409"/>
            <a:ext cx="8741100" cy="3047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a:solidFill>
                  <a:srgbClr val="333333"/>
                </a:solidFill>
                <a:latin typeface="Montserrat"/>
                <a:ea typeface="Montserrat"/>
                <a:cs typeface="Montserrat"/>
                <a:sym typeface="Montserrat"/>
              </a:rPr>
              <a:t>Hertz is a premier rental car company, offering travel perks and car rental savings at participating locations worldwide when enrolling in Hertz Gold Plus Rewards®. </a:t>
            </a: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3"/>
              </a:rPr>
              <a:t>Learn more </a:t>
            </a:r>
            <a:r>
              <a:rPr lang="en-US" sz="2500">
                <a:solidFill>
                  <a:srgbClr val="333333"/>
                </a:solidFill>
                <a:latin typeface="Montserrat"/>
                <a:ea typeface="Montserrat"/>
                <a:cs typeface="Montserrat"/>
                <a:sym typeface="Montserrat"/>
              </a:rPr>
              <a:t>| </a:t>
            </a:r>
            <a:r>
              <a:rPr lang="en-US" sz="2500" u="sng">
                <a:solidFill>
                  <a:schemeClr val="hlink"/>
                </a:solidFill>
                <a:latin typeface="Montserrat"/>
                <a:ea typeface="Montserrat"/>
                <a:cs typeface="Montserrat"/>
                <a:sym typeface="Montserrat"/>
                <a:hlinkClick r:id="rId4"/>
              </a:rPr>
              <a:t>Get the offer</a:t>
            </a:r>
            <a:endParaRPr sz="2500">
              <a:solidFill>
                <a:srgbClr val="333333"/>
              </a:solidFill>
              <a:latin typeface="Montserrat"/>
              <a:ea typeface="Montserrat"/>
              <a:cs typeface="Montserrat"/>
              <a:sym typeface="Montserrat"/>
            </a:endParaRPr>
          </a:p>
        </p:txBody>
      </p:sp>
      <p:sp>
        <p:nvSpPr>
          <p:cNvPr id="249" name="Google Shape;249;g25771fdfef0_0_150"/>
          <p:cNvSpPr txBox="1"/>
          <p:nvPr/>
        </p:nvSpPr>
        <p:spPr>
          <a:xfrm>
            <a:off x="3335248" y="19926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Get Exclusive Travel Perks and Car Rental Savings with Hertz</a:t>
            </a:r>
            <a:endParaRPr sz="2700" b="1">
              <a:solidFill>
                <a:schemeClr val="accent1"/>
              </a:solidFill>
              <a:latin typeface="Montserrat"/>
              <a:ea typeface="Montserrat"/>
              <a:cs typeface="Montserrat"/>
              <a:sym typeface="Montserrat"/>
            </a:endParaRPr>
          </a:p>
        </p:txBody>
      </p:sp>
      <p:pic>
        <p:nvPicPr>
          <p:cNvPr id="250" name="Google Shape;250;g25771fdfef0_0_150"/>
          <p:cNvPicPr preferRelativeResize="0"/>
          <p:nvPr/>
        </p:nvPicPr>
        <p:blipFill>
          <a:blip r:embed="rId5">
            <a:alphaModFix/>
          </a:blip>
          <a:stretch>
            <a:fillRect/>
          </a:stretch>
        </p:blipFill>
        <p:spPr>
          <a:xfrm>
            <a:off x="2231150" y="271375"/>
            <a:ext cx="7513710" cy="1270500"/>
          </a:xfrm>
          <a:prstGeom prst="rect">
            <a:avLst/>
          </a:prstGeom>
          <a:noFill/>
          <a:ln>
            <a:noFill/>
          </a:ln>
        </p:spPr>
      </p:pic>
      <p:grpSp>
        <p:nvGrpSpPr>
          <p:cNvPr id="251" name="Google Shape;251;g25771fdfef0_0_150"/>
          <p:cNvGrpSpPr/>
          <p:nvPr/>
        </p:nvGrpSpPr>
        <p:grpSpPr>
          <a:xfrm>
            <a:off x="0" y="1545379"/>
            <a:ext cx="12192000" cy="5312767"/>
            <a:chOff x="0" y="1545379"/>
            <a:chExt cx="12192000" cy="5312767"/>
          </a:xfrm>
        </p:grpSpPr>
        <p:grpSp>
          <p:nvGrpSpPr>
            <p:cNvPr id="252" name="Google Shape;252;g25771fdfef0_0_150"/>
            <p:cNvGrpSpPr/>
            <p:nvPr/>
          </p:nvGrpSpPr>
          <p:grpSpPr>
            <a:xfrm>
              <a:off x="0" y="1545379"/>
              <a:ext cx="12192000" cy="379094"/>
              <a:chOff x="0" y="1545379"/>
              <a:chExt cx="12192000" cy="379094"/>
            </a:xfrm>
          </p:grpSpPr>
          <p:pic>
            <p:nvPicPr>
              <p:cNvPr id="253" name="Google Shape;253;g25771fdfef0_0_150" descr="A picture containing text, screenshot, font, logo&#10;&#10;Description automatically generated"/>
              <p:cNvPicPr preferRelativeResize="0"/>
              <p:nvPr/>
            </p:nvPicPr>
            <p:blipFill rotWithShape="1">
              <a:blip r:embed="rId6">
                <a:alphaModFix/>
              </a:blip>
              <a:srcRect t="76119"/>
              <a:stretch/>
            </p:blipFill>
            <p:spPr>
              <a:xfrm>
                <a:off x="3302000" y="1545380"/>
                <a:ext cx="8890000" cy="379093"/>
              </a:xfrm>
              <a:prstGeom prst="rect">
                <a:avLst/>
              </a:prstGeom>
              <a:noFill/>
              <a:ln>
                <a:noFill/>
              </a:ln>
            </p:spPr>
          </p:pic>
          <p:pic>
            <p:nvPicPr>
              <p:cNvPr id="254" name="Google Shape;254;g25771fdfef0_0_150" descr="A picture containing text, screenshot, font, logo&#10;&#10;Description automatically generated"/>
              <p:cNvPicPr preferRelativeResize="0"/>
              <p:nvPr/>
            </p:nvPicPr>
            <p:blipFill rotWithShape="1">
              <a:blip r:embed="rId6">
                <a:alphaModFix/>
              </a:blip>
              <a:srcRect t="76119"/>
              <a:stretch/>
            </p:blipFill>
            <p:spPr>
              <a:xfrm>
                <a:off x="0" y="1545379"/>
                <a:ext cx="8890000" cy="379093"/>
              </a:xfrm>
              <a:prstGeom prst="rect">
                <a:avLst/>
              </a:prstGeom>
              <a:noFill/>
              <a:ln>
                <a:noFill/>
              </a:ln>
            </p:spPr>
          </p:pic>
        </p:grpSp>
        <p:sp>
          <p:nvSpPr>
            <p:cNvPr id="255" name="Google Shape;255;g25771fdfef0_0_150"/>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6" name="Google Shape;256;g25771fdfef0_0_150"/>
            <p:cNvPicPr preferRelativeResize="0"/>
            <p:nvPr/>
          </p:nvPicPr>
          <p:blipFill rotWithShape="1">
            <a:blip r:embed="rId7">
              <a:alphaModFix/>
            </a:blip>
            <a:srcRect/>
            <a:stretch/>
          </p:blipFill>
          <p:spPr>
            <a:xfrm>
              <a:off x="0" y="5789308"/>
              <a:ext cx="2231150" cy="1068692"/>
            </a:xfrm>
            <a:prstGeom prst="rect">
              <a:avLst/>
            </a:prstGeom>
            <a:noFill/>
            <a:ln>
              <a:noFill/>
            </a:ln>
          </p:spPr>
        </p:pic>
      </p:gr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5771fdfef0_0_164"/>
          <p:cNvSpPr/>
          <p:nvPr/>
        </p:nvSpPr>
        <p:spPr>
          <a:xfrm>
            <a:off x="3335247" y="3218409"/>
            <a:ext cx="8741100" cy="3047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a:solidFill>
                  <a:srgbClr val="333333"/>
                </a:solidFill>
                <a:latin typeface="Montserrat"/>
                <a:ea typeface="Montserrat"/>
                <a:cs typeface="Montserrat"/>
                <a:sym typeface="Montserrat"/>
              </a:rPr>
              <a:t>Lenovo is a global technology leader, engineering innovative business class computing and software solutions for the home or home office.</a:t>
            </a: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3"/>
              </a:rPr>
              <a:t>Learn more</a:t>
            </a:r>
            <a:r>
              <a:rPr lang="en-US" sz="2500">
                <a:solidFill>
                  <a:srgbClr val="333333"/>
                </a:solidFill>
                <a:latin typeface="Montserrat"/>
                <a:ea typeface="Montserrat"/>
                <a:cs typeface="Montserrat"/>
                <a:sym typeface="Montserrat"/>
              </a:rPr>
              <a:t> | </a:t>
            </a:r>
            <a:r>
              <a:rPr lang="en-US" sz="2500" u="sng">
                <a:solidFill>
                  <a:schemeClr val="hlink"/>
                </a:solidFill>
                <a:latin typeface="Montserrat"/>
                <a:ea typeface="Montserrat"/>
                <a:cs typeface="Montserrat"/>
                <a:sym typeface="Montserrat"/>
                <a:hlinkClick r:id="rId4"/>
              </a:rPr>
              <a:t>Get the offer</a:t>
            </a:r>
            <a:endParaRPr sz="2500">
              <a:solidFill>
                <a:srgbClr val="333333"/>
              </a:solidFill>
              <a:latin typeface="Montserrat"/>
              <a:ea typeface="Montserrat"/>
              <a:cs typeface="Montserrat"/>
              <a:sym typeface="Montserrat"/>
            </a:endParaRPr>
          </a:p>
        </p:txBody>
      </p:sp>
      <p:sp>
        <p:nvSpPr>
          <p:cNvPr id="262" name="Google Shape;262;g25771fdfef0_0_164"/>
          <p:cNvSpPr txBox="1"/>
          <p:nvPr/>
        </p:nvSpPr>
        <p:spPr>
          <a:xfrm>
            <a:off x="3335248" y="19926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dirty="0">
                <a:solidFill>
                  <a:schemeClr val="accent1"/>
                </a:solidFill>
                <a:latin typeface="Montserrat"/>
                <a:ea typeface="Montserrat"/>
                <a:cs typeface="Montserrat"/>
                <a:sym typeface="Montserrat"/>
              </a:rPr>
              <a:t>Enjoy up to 45% Off on Lenovo’s Top-Selling Tech Products</a:t>
            </a:r>
            <a:endParaRPr sz="2700" b="1" dirty="0">
              <a:solidFill>
                <a:schemeClr val="accent1"/>
              </a:solidFill>
              <a:latin typeface="Montserrat"/>
              <a:ea typeface="Montserrat"/>
              <a:cs typeface="Montserrat"/>
              <a:sym typeface="Montserrat"/>
            </a:endParaRPr>
          </a:p>
        </p:txBody>
      </p:sp>
      <p:pic>
        <p:nvPicPr>
          <p:cNvPr id="263" name="Google Shape;263;g25771fdfef0_0_164"/>
          <p:cNvPicPr preferRelativeResize="0"/>
          <p:nvPr/>
        </p:nvPicPr>
        <p:blipFill>
          <a:blip r:embed="rId5">
            <a:alphaModFix/>
          </a:blip>
          <a:stretch>
            <a:fillRect/>
          </a:stretch>
        </p:blipFill>
        <p:spPr>
          <a:xfrm>
            <a:off x="2068375" y="195600"/>
            <a:ext cx="7839255" cy="1270500"/>
          </a:xfrm>
          <a:prstGeom prst="rect">
            <a:avLst/>
          </a:prstGeom>
          <a:noFill/>
          <a:ln>
            <a:noFill/>
          </a:ln>
        </p:spPr>
      </p:pic>
      <p:grpSp>
        <p:nvGrpSpPr>
          <p:cNvPr id="264" name="Google Shape;264;g25771fdfef0_0_164"/>
          <p:cNvGrpSpPr/>
          <p:nvPr/>
        </p:nvGrpSpPr>
        <p:grpSpPr>
          <a:xfrm>
            <a:off x="0" y="1545379"/>
            <a:ext cx="12192000" cy="5312767"/>
            <a:chOff x="0" y="1545379"/>
            <a:chExt cx="12192000" cy="5312767"/>
          </a:xfrm>
        </p:grpSpPr>
        <p:grpSp>
          <p:nvGrpSpPr>
            <p:cNvPr id="265" name="Google Shape;265;g25771fdfef0_0_164"/>
            <p:cNvGrpSpPr/>
            <p:nvPr/>
          </p:nvGrpSpPr>
          <p:grpSpPr>
            <a:xfrm>
              <a:off x="0" y="1545379"/>
              <a:ext cx="12192000" cy="379094"/>
              <a:chOff x="0" y="1545379"/>
              <a:chExt cx="12192000" cy="379094"/>
            </a:xfrm>
          </p:grpSpPr>
          <p:pic>
            <p:nvPicPr>
              <p:cNvPr id="266" name="Google Shape;266;g25771fdfef0_0_164" descr="A picture containing text, screenshot, font, logo&#10;&#10;Description automatically generated"/>
              <p:cNvPicPr preferRelativeResize="0"/>
              <p:nvPr/>
            </p:nvPicPr>
            <p:blipFill rotWithShape="1">
              <a:blip r:embed="rId6">
                <a:alphaModFix/>
              </a:blip>
              <a:srcRect t="76119"/>
              <a:stretch/>
            </p:blipFill>
            <p:spPr>
              <a:xfrm>
                <a:off x="3302000" y="1545380"/>
                <a:ext cx="8890000" cy="379093"/>
              </a:xfrm>
              <a:prstGeom prst="rect">
                <a:avLst/>
              </a:prstGeom>
              <a:noFill/>
              <a:ln>
                <a:noFill/>
              </a:ln>
            </p:spPr>
          </p:pic>
          <p:pic>
            <p:nvPicPr>
              <p:cNvPr id="267" name="Google Shape;267;g25771fdfef0_0_164" descr="A picture containing text, screenshot, font, logo&#10;&#10;Description automatically generated"/>
              <p:cNvPicPr preferRelativeResize="0"/>
              <p:nvPr/>
            </p:nvPicPr>
            <p:blipFill rotWithShape="1">
              <a:blip r:embed="rId6">
                <a:alphaModFix/>
              </a:blip>
              <a:srcRect t="76119"/>
              <a:stretch/>
            </p:blipFill>
            <p:spPr>
              <a:xfrm>
                <a:off x="0" y="1545379"/>
                <a:ext cx="8890000" cy="379093"/>
              </a:xfrm>
              <a:prstGeom prst="rect">
                <a:avLst/>
              </a:prstGeom>
              <a:noFill/>
              <a:ln>
                <a:noFill/>
              </a:ln>
            </p:spPr>
          </p:pic>
        </p:grpSp>
        <p:sp>
          <p:nvSpPr>
            <p:cNvPr id="268" name="Google Shape;268;g25771fdfef0_0_164"/>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9" name="Google Shape;269;g25771fdfef0_0_164"/>
            <p:cNvPicPr preferRelativeResize="0"/>
            <p:nvPr/>
          </p:nvPicPr>
          <p:blipFill rotWithShape="1">
            <a:blip r:embed="rId7">
              <a:alphaModFix/>
            </a:blip>
            <a:srcRect/>
            <a:stretch/>
          </p:blipFill>
          <p:spPr>
            <a:xfrm>
              <a:off x="0" y="5838900"/>
              <a:ext cx="2127600" cy="1019100"/>
            </a:xfrm>
            <a:prstGeom prst="rect">
              <a:avLst/>
            </a:prstGeom>
            <a:noFill/>
            <a:ln>
              <a:noFill/>
            </a:ln>
          </p:spPr>
        </p:pic>
      </p:gr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grpSp>
        <p:nvGrpSpPr>
          <p:cNvPr id="274" name="Google Shape;274;g25771fdfef0_0_178"/>
          <p:cNvGrpSpPr/>
          <p:nvPr/>
        </p:nvGrpSpPr>
        <p:grpSpPr>
          <a:xfrm>
            <a:off x="-108000" y="1541879"/>
            <a:ext cx="12192000" cy="5312767"/>
            <a:chOff x="0" y="1545379"/>
            <a:chExt cx="12192000" cy="5312767"/>
          </a:xfrm>
        </p:grpSpPr>
        <p:grpSp>
          <p:nvGrpSpPr>
            <p:cNvPr id="275" name="Google Shape;275;g25771fdfef0_0_178"/>
            <p:cNvGrpSpPr/>
            <p:nvPr/>
          </p:nvGrpSpPr>
          <p:grpSpPr>
            <a:xfrm>
              <a:off x="0" y="1545379"/>
              <a:ext cx="12192000" cy="379094"/>
              <a:chOff x="0" y="1545379"/>
              <a:chExt cx="12192000" cy="379094"/>
            </a:xfrm>
          </p:grpSpPr>
          <p:pic>
            <p:nvPicPr>
              <p:cNvPr id="276" name="Google Shape;276;g25771fdfef0_0_178" descr="A picture containing text, screenshot, font, logo&#10;&#10;Description automatically generated"/>
              <p:cNvPicPr preferRelativeResize="0"/>
              <p:nvPr/>
            </p:nvPicPr>
            <p:blipFill rotWithShape="1">
              <a:blip r:embed="rId3">
                <a:alphaModFix/>
              </a:blip>
              <a:srcRect t="76119"/>
              <a:stretch/>
            </p:blipFill>
            <p:spPr>
              <a:xfrm>
                <a:off x="3302000" y="1545380"/>
                <a:ext cx="8890000" cy="379093"/>
              </a:xfrm>
              <a:prstGeom prst="rect">
                <a:avLst/>
              </a:prstGeom>
              <a:noFill/>
              <a:ln>
                <a:noFill/>
              </a:ln>
            </p:spPr>
          </p:pic>
          <p:pic>
            <p:nvPicPr>
              <p:cNvPr id="277" name="Google Shape;277;g25771fdfef0_0_178" descr="A picture containing text, screenshot, font, logo&#10;&#10;Description automatically generated"/>
              <p:cNvPicPr preferRelativeResize="0"/>
              <p:nvPr/>
            </p:nvPicPr>
            <p:blipFill rotWithShape="1">
              <a:blip r:embed="rId3">
                <a:alphaModFix/>
              </a:blip>
              <a:srcRect t="76119"/>
              <a:stretch/>
            </p:blipFill>
            <p:spPr>
              <a:xfrm>
                <a:off x="0" y="1545379"/>
                <a:ext cx="8890000" cy="379093"/>
              </a:xfrm>
              <a:prstGeom prst="rect">
                <a:avLst/>
              </a:prstGeom>
              <a:noFill/>
              <a:ln>
                <a:noFill/>
              </a:ln>
            </p:spPr>
          </p:pic>
        </p:grpSp>
        <p:sp>
          <p:nvSpPr>
            <p:cNvPr id="278" name="Google Shape;278;g25771fdfef0_0_178"/>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79" name="Google Shape;279;g25771fdfef0_0_178"/>
            <p:cNvPicPr preferRelativeResize="0"/>
            <p:nvPr/>
          </p:nvPicPr>
          <p:blipFill rotWithShape="1">
            <a:blip r:embed="rId4">
              <a:alphaModFix/>
            </a:blip>
            <a:srcRect/>
            <a:stretch/>
          </p:blipFill>
          <p:spPr>
            <a:xfrm>
              <a:off x="0" y="5609968"/>
              <a:ext cx="2605540" cy="1248032"/>
            </a:xfrm>
            <a:prstGeom prst="rect">
              <a:avLst/>
            </a:prstGeom>
            <a:noFill/>
            <a:ln>
              <a:noFill/>
            </a:ln>
          </p:spPr>
        </p:pic>
      </p:grpSp>
      <p:sp>
        <p:nvSpPr>
          <p:cNvPr id="280" name="Google Shape;280;g25771fdfef0_0_178"/>
          <p:cNvSpPr/>
          <p:nvPr/>
        </p:nvSpPr>
        <p:spPr>
          <a:xfrm>
            <a:off x="-108000" y="3014730"/>
            <a:ext cx="3951661" cy="3843261"/>
          </a:xfrm>
          <a:custGeom>
            <a:avLst/>
            <a:gdLst/>
            <a:ahLst/>
            <a:cxnLst/>
            <a:rect l="l" t="t" r="r" b="b"/>
            <a:pathLst>
              <a:path w="3941806" h="3941806" extrusionOk="0">
                <a:moveTo>
                  <a:pt x="0" y="1173892"/>
                </a:moveTo>
                <a:lnTo>
                  <a:pt x="0" y="0"/>
                </a:lnTo>
                <a:lnTo>
                  <a:pt x="3941806" y="3941806"/>
                </a:lnTo>
                <a:lnTo>
                  <a:pt x="3015048" y="3941806"/>
                </a:lnTo>
                <a:lnTo>
                  <a:pt x="86496" y="1013254"/>
                </a:lnTo>
                <a:lnTo>
                  <a:pt x="0" y="926758"/>
                </a:lnTo>
                <a:lnTo>
                  <a:pt x="0" y="790833"/>
                </a:lnTo>
                <a:lnTo>
                  <a:pt x="0" y="729049"/>
                </a:ln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1" name="Google Shape;281;g25771fdfef0_0_178"/>
          <p:cNvSpPr/>
          <p:nvPr/>
        </p:nvSpPr>
        <p:spPr>
          <a:xfrm>
            <a:off x="3335247" y="3218409"/>
            <a:ext cx="8741100" cy="3047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a:solidFill>
                  <a:srgbClr val="333333"/>
                </a:solidFill>
                <a:latin typeface="Montserrat"/>
                <a:ea typeface="Montserrat"/>
                <a:cs typeface="Montserrat"/>
                <a:sym typeface="Montserrat"/>
              </a:rPr>
              <a:t>As NAR’s exclusive auto, home, and renter’s insurance provider, Liberty Mutual offers customized coverage, expert advice and a special auto insurance referral program that you can even extend to your clients. </a:t>
            </a: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5"/>
              </a:rPr>
              <a:t>Learn more</a:t>
            </a:r>
            <a:r>
              <a:rPr lang="en-US" sz="2500">
                <a:solidFill>
                  <a:srgbClr val="333333"/>
                </a:solidFill>
                <a:latin typeface="Montserrat"/>
                <a:ea typeface="Montserrat"/>
                <a:cs typeface="Montserrat"/>
                <a:sym typeface="Montserrat"/>
              </a:rPr>
              <a:t> | </a:t>
            </a:r>
            <a:r>
              <a:rPr lang="en-US" sz="2500" u="sng">
                <a:solidFill>
                  <a:schemeClr val="hlink"/>
                </a:solidFill>
                <a:latin typeface="Montserrat"/>
                <a:ea typeface="Montserrat"/>
                <a:cs typeface="Montserrat"/>
                <a:sym typeface="Montserrat"/>
                <a:hlinkClick r:id="rId6"/>
              </a:rPr>
              <a:t>Get the offer</a:t>
            </a:r>
            <a:endParaRPr sz="2500">
              <a:solidFill>
                <a:srgbClr val="333333"/>
              </a:solidFill>
              <a:latin typeface="Montserrat"/>
              <a:ea typeface="Montserrat"/>
              <a:cs typeface="Montserrat"/>
              <a:sym typeface="Montserrat"/>
            </a:endParaRPr>
          </a:p>
        </p:txBody>
      </p:sp>
      <p:sp>
        <p:nvSpPr>
          <p:cNvPr id="282" name="Google Shape;282;g25771fdfef0_0_178"/>
          <p:cNvSpPr txBox="1"/>
          <p:nvPr/>
        </p:nvSpPr>
        <p:spPr>
          <a:xfrm>
            <a:off x="3335248" y="19926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Save on Auto, Home, and Renters Insurance with Liberty Mutual</a:t>
            </a:r>
            <a:endParaRPr sz="2700" b="1">
              <a:solidFill>
                <a:schemeClr val="accent1"/>
              </a:solidFill>
              <a:latin typeface="Montserrat"/>
              <a:ea typeface="Montserrat"/>
              <a:cs typeface="Montserrat"/>
              <a:sym typeface="Montserrat"/>
            </a:endParaRPr>
          </a:p>
        </p:txBody>
      </p:sp>
      <p:pic>
        <p:nvPicPr>
          <p:cNvPr id="283" name="Google Shape;283;g25771fdfef0_0_178"/>
          <p:cNvPicPr preferRelativeResize="0"/>
          <p:nvPr/>
        </p:nvPicPr>
        <p:blipFill>
          <a:blip r:embed="rId7">
            <a:alphaModFix/>
          </a:blip>
          <a:stretch>
            <a:fillRect/>
          </a:stretch>
        </p:blipFill>
        <p:spPr>
          <a:xfrm>
            <a:off x="1912550" y="303600"/>
            <a:ext cx="8150900" cy="1176000"/>
          </a:xfrm>
          <a:prstGeom prst="rect">
            <a:avLst/>
          </a:prstGeom>
          <a:noFill/>
          <a:ln>
            <a:noFill/>
          </a:ln>
        </p:spPr>
      </p:pic>
    </p:spTree>
  </p:cSld>
  <p:clrMapOvr>
    <a:masterClrMapping/>
  </p:clrMapOvr>
  <p:transition>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25771fdfef0_0_192"/>
          <p:cNvSpPr/>
          <p:nvPr/>
        </p:nvSpPr>
        <p:spPr>
          <a:xfrm>
            <a:off x="3335247" y="3218409"/>
            <a:ext cx="8741100" cy="3047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a:solidFill>
                  <a:srgbClr val="333333"/>
                </a:solidFill>
                <a:latin typeface="Montserrat"/>
                <a:ea typeface="Montserrat"/>
                <a:cs typeface="Montserrat"/>
                <a:sym typeface="Montserrat"/>
              </a:rPr>
              <a:t>Whether you're planning a business trip or a well-deserved vacation, NAR Travel Club saves you time and money on all your travel bookings. </a:t>
            </a: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3"/>
              </a:rPr>
              <a:t>Learn more </a:t>
            </a:r>
            <a:r>
              <a:rPr lang="en-US" sz="2500">
                <a:solidFill>
                  <a:srgbClr val="333333"/>
                </a:solidFill>
                <a:latin typeface="Montserrat"/>
                <a:ea typeface="Montserrat"/>
                <a:cs typeface="Montserrat"/>
                <a:sym typeface="Montserrat"/>
              </a:rPr>
              <a:t>| </a:t>
            </a:r>
            <a:r>
              <a:rPr lang="en-US" sz="2500" u="sng">
                <a:solidFill>
                  <a:schemeClr val="hlink"/>
                </a:solidFill>
                <a:latin typeface="Montserrat"/>
                <a:ea typeface="Montserrat"/>
                <a:cs typeface="Montserrat"/>
                <a:sym typeface="Montserrat"/>
                <a:hlinkClick r:id="rId4"/>
              </a:rPr>
              <a:t>Get the offer</a:t>
            </a:r>
            <a:endParaRPr sz="2500">
              <a:solidFill>
                <a:srgbClr val="333333"/>
              </a:solidFill>
              <a:latin typeface="Montserrat"/>
              <a:ea typeface="Montserrat"/>
              <a:cs typeface="Montserrat"/>
              <a:sym typeface="Montserrat"/>
            </a:endParaRPr>
          </a:p>
        </p:txBody>
      </p:sp>
      <p:sp>
        <p:nvSpPr>
          <p:cNvPr id="289" name="Google Shape;289;g25771fdfef0_0_192"/>
          <p:cNvSpPr txBox="1"/>
          <p:nvPr/>
        </p:nvSpPr>
        <p:spPr>
          <a:xfrm>
            <a:off x="3335248" y="19926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Save on Hotels, Rental Cars, Resorts, and More – Join the NAR Travel Club</a:t>
            </a:r>
            <a:endParaRPr sz="2700" b="1">
              <a:solidFill>
                <a:schemeClr val="accent1"/>
              </a:solidFill>
              <a:latin typeface="Montserrat"/>
              <a:ea typeface="Montserrat"/>
              <a:cs typeface="Montserrat"/>
              <a:sym typeface="Montserrat"/>
            </a:endParaRPr>
          </a:p>
        </p:txBody>
      </p:sp>
      <p:pic>
        <p:nvPicPr>
          <p:cNvPr id="290" name="Google Shape;290;g25771fdfef0_0_192"/>
          <p:cNvPicPr preferRelativeResize="0"/>
          <p:nvPr/>
        </p:nvPicPr>
        <p:blipFill>
          <a:blip r:embed="rId5">
            <a:alphaModFix/>
          </a:blip>
          <a:stretch>
            <a:fillRect/>
          </a:stretch>
        </p:blipFill>
        <p:spPr>
          <a:xfrm>
            <a:off x="1872638" y="206400"/>
            <a:ext cx="8446730" cy="1270500"/>
          </a:xfrm>
          <a:prstGeom prst="rect">
            <a:avLst/>
          </a:prstGeom>
          <a:noFill/>
          <a:ln>
            <a:noFill/>
          </a:ln>
        </p:spPr>
      </p:pic>
      <p:grpSp>
        <p:nvGrpSpPr>
          <p:cNvPr id="291" name="Google Shape;291;g25771fdfef0_0_192"/>
          <p:cNvGrpSpPr/>
          <p:nvPr/>
        </p:nvGrpSpPr>
        <p:grpSpPr>
          <a:xfrm>
            <a:off x="0" y="1545379"/>
            <a:ext cx="12192000" cy="5312767"/>
            <a:chOff x="0" y="1545379"/>
            <a:chExt cx="12192000" cy="5312767"/>
          </a:xfrm>
        </p:grpSpPr>
        <p:grpSp>
          <p:nvGrpSpPr>
            <p:cNvPr id="292" name="Google Shape;292;g25771fdfef0_0_192"/>
            <p:cNvGrpSpPr/>
            <p:nvPr/>
          </p:nvGrpSpPr>
          <p:grpSpPr>
            <a:xfrm>
              <a:off x="0" y="1545379"/>
              <a:ext cx="12192000" cy="379094"/>
              <a:chOff x="0" y="1545379"/>
              <a:chExt cx="12192000" cy="379094"/>
            </a:xfrm>
          </p:grpSpPr>
          <p:pic>
            <p:nvPicPr>
              <p:cNvPr id="293" name="Google Shape;293;g25771fdfef0_0_192" descr="A picture containing text, screenshot, font, logo&#10;&#10;Description automatically generated"/>
              <p:cNvPicPr preferRelativeResize="0"/>
              <p:nvPr/>
            </p:nvPicPr>
            <p:blipFill rotWithShape="1">
              <a:blip r:embed="rId6">
                <a:alphaModFix/>
              </a:blip>
              <a:srcRect t="76119"/>
              <a:stretch/>
            </p:blipFill>
            <p:spPr>
              <a:xfrm>
                <a:off x="3302000" y="1545380"/>
                <a:ext cx="8890000" cy="379093"/>
              </a:xfrm>
              <a:prstGeom prst="rect">
                <a:avLst/>
              </a:prstGeom>
              <a:noFill/>
              <a:ln>
                <a:noFill/>
              </a:ln>
            </p:spPr>
          </p:pic>
          <p:pic>
            <p:nvPicPr>
              <p:cNvPr id="294" name="Google Shape;294;g25771fdfef0_0_192" descr="A picture containing text, screenshot, font, logo&#10;&#10;Description automatically generated"/>
              <p:cNvPicPr preferRelativeResize="0"/>
              <p:nvPr/>
            </p:nvPicPr>
            <p:blipFill rotWithShape="1">
              <a:blip r:embed="rId6">
                <a:alphaModFix/>
              </a:blip>
              <a:srcRect t="76119"/>
              <a:stretch/>
            </p:blipFill>
            <p:spPr>
              <a:xfrm>
                <a:off x="0" y="1545379"/>
                <a:ext cx="8890000" cy="379093"/>
              </a:xfrm>
              <a:prstGeom prst="rect">
                <a:avLst/>
              </a:prstGeom>
              <a:noFill/>
              <a:ln>
                <a:noFill/>
              </a:ln>
            </p:spPr>
          </p:pic>
        </p:grpSp>
        <p:sp>
          <p:nvSpPr>
            <p:cNvPr id="295" name="Google Shape;295;g25771fdfef0_0_192"/>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96" name="Google Shape;296;g25771fdfef0_0_192"/>
            <p:cNvPicPr preferRelativeResize="0"/>
            <p:nvPr/>
          </p:nvPicPr>
          <p:blipFill rotWithShape="1">
            <a:blip r:embed="rId7">
              <a:alphaModFix/>
            </a:blip>
            <a:srcRect/>
            <a:stretch/>
          </p:blipFill>
          <p:spPr>
            <a:xfrm>
              <a:off x="0" y="5756125"/>
              <a:ext cx="2300400" cy="1101875"/>
            </a:xfrm>
            <a:prstGeom prst="rect">
              <a:avLst/>
            </a:prstGeom>
            <a:noFill/>
            <a:ln>
              <a:noFill/>
            </a:ln>
          </p:spPr>
        </p:pic>
      </p:grpSp>
    </p:spTree>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5771fdfef0_0_206"/>
          <p:cNvSpPr/>
          <p:nvPr/>
        </p:nvSpPr>
        <p:spPr>
          <a:xfrm>
            <a:off x="3335247" y="3218409"/>
            <a:ext cx="8741100" cy="3047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a:solidFill>
                  <a:srgbClr val="333333"/>
                </a:solidFill>
                <a:latin typeface="Montserrat"/>
                <a:ea typeface="Montserrat"/>
                <a:cs typeface="Montserrat"/>
                <a:sym typeface="Montserrat"/>
              </a:rPr>
              <a:t>Boost your online presence with beautifully-designed real estate websites from Placester at discounted rates.</a:t>
            </a: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lvl="0" indent="0" algn="l" rtl="0">
              <a:spcBef>
                <a:spcPts val="0"/>
              </a:spcBef>
              <a:spcAft>
                <a:spcPts val="0"/>
              </a:spcAft>
              <a:buClr>
                <a:schemeClr val="dk1"/>
              </a:buClr>
              <a:buFont typeface="Arial"/>
              <a:buNone/>
            </a:pPr>
            <a:r>
              <a:rPr lang="en-US" sz="2500" u="sng">
                <a:solidFill>
                  <a:schemeClr val="hlink"/>
                </a:solidFill>
                <a:latin typeface="Montserrat"/>
                <a:ea typeface="Montserrat"/>
                <a:cs typeface="Montserrat"/>
                <a:sym typeface="Montserrat"/>
                <a:hlinkClick r:id="rId3"/>
              </a:rPr>
              <a:t>Learn more </a:t>
            </a:r>
            <a:r>
              <a:rPr lang="en-US" sz="2500">
                <a:solidFill>
                  <a:srgbClr val="333333"/>
                </a:solidFill>
                <a:latin typeface="Montserrat"/>
                <a:ea typeface="Montserrat"/>
                <a:cs typeface="Montserrat"/>
                <a:sym typeface="Montserrat"/>
              </a:rPr>
              <a:t>| </a:t>
            </a:r>
            <a:r>
              <a:rPr lang="en-US" sz="2500" u="sng">
                <a:solidFill>
                  <a:schemeClr val="hlink"/>
                </a:solidFill>
                <a:latin typeface="Montserrat"/>
                <a:ea typeface="Montserrat"/>
                <a:cs typeface="Montserrat"/>
                <a:sym typeface="Montserrat"/>
                <a:hlinkClick r:id="rId4"/>
              </a:rPr>
              <a:t>Get the offer</a:t>
            </a:r>
            <a:endParaRPr sz="2500">
              <a:solidFill>
                <a:srgbClr val="333333"/>
              </a:solidFill>
              <a:latin typeface="Montserrat"/>
              <a:ea typeface="Montserrat"/>
              <a:cs typeface="Montserrat"/>
              <a:sym typeface="Montserrat"/>
            </a:endParaRPr>
          </a:p>
        </p:txBody>
      </p:sp>
      <p:sp>
        <p:nvSpPr>
          <p:cNvPr id="302" name="Google Shape;302;g25771fdfef0_0_206"/>
          <p:cNvSpPr txBox="1"/>
          <p:nvPr/>
        </p:nvSpPr>
        <p:spPr>
          <a:xfrm>
            <a:off x="3335248" y="19926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Attract More Leads with a Pro Website</a:t>
            </a:r>
            <a:endParaRPr sz="2700" b="1">
              <a:solidFill>
                <a:schemeClr val="accent1"/>
              </a:solidFill>
              <a:latin typeface="Montserrat"/>
              <a:ea typeface="Montserrat"/>
              <a:cs typeface="Montserrat"/>
              <a:sym typeface="Montserrat"/>
            </a:endParaRPr>
          </a:p>
        </p:txBody>
      </p:sp>
      <p:pic>
        <p:nvPicPr>
          <p:cNvPr id="303" name="Google Shape;303;g25771fdfef0_0_206"/>
          <p:cNvPicPr preferRelativeResize="0"/>
          <p:nvPr/>
        </p:nvPicPr>
        <p:blipFill>
          <a:blip r:embed="rId5">
            <a:alphaModFix/>
          </a:blip>
          <a:stretch>
            <a:fillRect/>
          </a:stretch>
        </p:blipFill>
        <p:spPr>
          <a:xfrm>
            <a:off x="1761350" y="271375"/>
            <a:ext cx="8669295" cy="1270500"/>
          </a:xfrm>
          <a:prstGeom prst="rect">
            <a:avLst/>
          </a:prstGeom>
          <a:noFill/>
          <a:ln>
            <a:noFill/>
          </a:ln>
        </p:spPr>
      </p:pic>
      <p:grpSp>
        <p:nvGrpSpPr>
          <p:cNvPr id="304" name="Google Shape;304;g25771fdfef0_0_206"/>
          <p:cNvGrpSpPr/>
          <p:nvPr/>
        </p:nvGrpSpPr>
        <p:grpSpPr>
          <a:xfrm>
            <a:off x="0" y="1545379"/>
            <a:ext cx="12192000" cy="5312767"/>
            <a:chOff x="0" y="1545379"/>
            <a:chExt cx="12192000" cy="5312767"/>
          </a:xfrm>
        </p:grpSpPr>
        <p:grpSp>
          <p:nvGrpSpPr>
            <p:cNvPr id="305" name="Google Shape;305;g25771fdfef0_0_206"/>
            <p:cNvGrpSpPr/>
            <p:nvPr/>
          </p:nvGrpSpPr>
          <p:grpSpPr>
            <a:xfrm>
              <a:off x="0" y="1545379"/>
              <a:ext cx="12192000" cy="379094"/>
              <a:chOff x="0" y="1545379"/>
              <a:chExt cx="12192000" cy="379094"/>
            </a:xfrm>
          </p:grpSpPr>
          <p:pic>
            <p:nvPicPr>
              <p:cNvPr id="306" name="Google Shape;306;g25771fdfef0_0_206" descr="A picture containing text, screenshot, font, logo&#10;&#10;Description automatically generated"/>
              <p:cNvPicPr preferRelativeResize="0"/>
              <p:nvPr/>
            </p:nvPicPr>
            <p:blipFill rotWithShape="1">
              <a:blip r:embed="rId6">
                <a:alphaModFix/>
              </a:blip>
              <a:srcRect t="76119"/>
              <a:stretch/>
            </p:blipFill>
            <p:spPr>
              <a:xfrm>
                <a:off x="3302000" y="1545380"/>
                <a:ext cx="8890000" cy="379093"/>
              </a:xfrm>
              <a:prstGeom prst="rect">
                <a:avLst/>
              </a:prstGeom>
              <a:noFill/>
              <a:ln>
                <a:noFill/>
              </a:ln>
            </p:spPr>
          </p:pic>
          <p:pic>
            <p:nvPicPr>
              <p:cNvPr id="307" name="Google Shape;307;g25771fdfef0_0_206" descr="A picture containing text, screenshot, font, logo&#10;&#10;Description automatically generated"/>
              <p:cNvPicPr preferRelativeResize="0"/>
              <p:nvPr/>
            </p:nvPicPr>
            <p:blipFill rotWithShape="1">
              <a:blip r:embed="rId6">
                <a:alphaModFix/>
              </a:blip>
              <a:srcRect t="76119"/>
              <a:stretch/>
            </p:blipFill>
            <p:spPr>
              <a:xfrm>
                <a:off x="0" y="1545379"/>
                <a:ext cx="8890000" cy="379093"/>
              </a:xfrm>
              <a:prstGeom prst="rect">
                <a:avLst/>
              </a:prstGeom>
              <a:noFill/>
              <a:ln>
                <a:noFill/>
              </a:ln>
            </p:spPr>
          </p:pic>
        </p:grpSp>
        <p:sp>
          <p:nvSpPr>
            <p:cNvPr id="308" name="Google Shape;308;g25771fdfef0_0_206"/>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9" name="Google Shape;309;g25771fdfef0_0_206"/>
            <p:cNvPicPr preferRelativeResize="0"/>
            <p:nvPr/>
          </p:nvPicPr>
          <p:blipFill rotWithShape="1">
            <a:blip r:embed="rId7">
              <a:alphaModFix/>
            </a:blip>
            <a:srcRect/>
            <a:stretch/>
          </p:blipFill>
          <p:spPr>
            <a:xfrm>
              <a:off x="0" y="5792350"/>
              <a:ext cx="2224800" cy="1065650"/>
            </a:xfrm>
            <a:prstGeom prst="rect">
              <a:avLst/>
            </a:prstGeom>
            <a:noFill/>
            <a:ln>
              <a:noFill/>
            </a:ln>
          </p:spPr>
        </p:pic>
      </p:grpSp>
    </p:spTree>
  </p:cSld>
  <p:clrMapOvr>
    <a:masterClrMapping/>
  </p:clrMapOvr>
  <p:transition>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5771fdfef0_0_220"/>
          <p:cNvSpPr/>
          <p:nvPr/>
        </p:nvSpPr>
        <p:spPr>
          <a:xfrm>
            <a:off x="3335247" y="3218409"/>
            <a:ext cx="8741100" cy="3047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a:solidFill>
                  <a:srgbClr val="333333"/>
                </a:solidFill>
                <a:latin typeface="Montserrat"/>
                <a:ea typeface="Montserrat"/>
                <a:cs typeface="Montserrat"/>
                <a:sym typeface="Montserrat"/>
              </a:rPr>
              <a:t>Get online repair estimates and full-scale repair, renovation, and maintenance services at reduced rates with PunchListUSA.</a:t>
            </a: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lvl="0" indent="0" algn="l" rtl="0">
              <a:spcBef>
                <a:spcPts val="0"/>
              </a:spcBef>
              <a:spcAft>
                <a:spcPts val="0"/>
              </a:spcAft>
              <a:buClr>
                <a:schemeClr val="dk1"/>
              </a:buClr>
              <a:buFont typeface="Arial"/>
              <a:buNone/>
            </a:pPr>
            <a:r>
              <a:rPr lang="en-US" sz="2500">
                <a:solidFill>
                  <a:srgbClr val="333333"/>
                </a:solidFill>
                <a:latin typeface="Montserrat"/>
                <a:ea typeface="Montserrat"/>
                <a:cs typeface="Montserrat"/>
                <a:sym typeface="Montserrat"/>
              </a:rPr>
              <a:t>Learn more | Get the offer</a:t>
            </a:r>
            <a:endParaRPr sz="2500">
              <a:solidFill>
                <a:srgbClr val="333333"/>
              </a:solidFill>
              <a:latin typeface="Montserrat"/>
              <a:ea typeface="Montserrat"/>
              <a:cs typeface="Montserrat"/>
              <a:sym typeface="Montserrat"/>
            </a:endParaRPr>
          </a:p>
        </p:txBody>
      </p:sp>
      <p:sp>
        <p:nvSpPr>
          <p:cNvPr id="315" name="Google Shape;315;g25771fdfef0_0_220"/>
          <p:cNvSpPr txBox="1"/>
          <p:nvPr/>
        </p:nvSpPr>
        <p:spPr>
          <a:xfrm>
            <a:off x="3335248" y="19926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Negotiate Repairs Faster</a:t>
            </a:r>
            <a:endParaRPr sz="2700" b="1">
              <a:solidFill>
                <a:schemeClr val="accent1"/>
              </a:solidFill>
              <a:latin typeface="Montserrat"/>
              <a:ea typeface="Montserrat"/>
              <a:cs typeface="Montserrat"/>
              <a:sym typeface="Montserrat"/>
            </a:endParaRPr>
          </a:p>
        </p:txBody>
      </p:sp>
      <p:pic>
        <p:nvPicPr>
          <p:cNvPr id="316" name="Google Shape;316;g25771fdfef0_0_220"/>
          <p:cNvPicPr preferRelativeResize="0"/>
          <p:nvPr/>
        </p:nvPicPr>
        <p:blipFill>
          <a:blip r:embed="rId3">
            <a:alphaModFix/>
          </a:blip>
          <a:stretch>
            <a:fillRect/>
          </a:stretch>
        </p:blipFill>
        <p:spPr>
          <a:xfrm>
            <a:off x="1711188" y="228000"/>
            <a:ext cx="8553625" cy="1165200"/>
          </a:xfrm>
          <a:prstGeom prst="rect">
            <a:avLst/>
          </a:prstGeom>
          <a:noFill/>
          <a:ln>
            <a:noFill/>
          </a:ln>
        </p:spPr>
      </p:pic>
      <p:grpSp>
        <p:nvGrpSpPr>
          <p:cNvPr id="317" name="Google Shape;317;g25771fdfef0_0_220"/>
          <p:cNvGrpSpPr/>
          <p:nvPr/>
        </p:nvGrpSpPr>
        <p:grpSpPr>
          <a:xfrm>
            <a:off x="0" y="1545379"/>
            <a:ext cx="12192000" cy="5312767"/>
            <a:chOff x="0" y="1545379"/>
            <a:chExt cx="12192000" cy="5312767"/>
          </a:xfrm>
        </p:grpSpPr>
        <p:grpSp>
          <p:nvGrpSpPr>
            <p:cNvPr id="318" name="Google Shape;318;g25771fdfef0_0_220"/>
            <p:cNvGrpSpPr/>
            <p:nvPr/>
          </p:nvGrpSpPr>
          <p:grpSpPr>
            <a:xfrm>
              <a:off x="0" y="1545379"/>
              <a:ext cx="12192000" cy="379094"/>
              <a:chOff x="0" y="1545379"/>
              <a:chExt cx="12192000" cy="379094"/>
            </a:xfrm>
          </p:grpSpPr>
          <p:pic>
            <p:nvPicPr>
              <p:cNvPr id="319" name="Google Shape;319;g25771fdfef0_0_220" descr="A picture containing text, screenshot, font, logo&#10;&#10;Description automatically generated"/>
              <p:cNvPicPr preferRelativeResize="0"/>
              <p:nvPr/>
            </p:nvPicPr>
            <p:blipFill rotWithShape="1">
              <a:blip r:embed="rId4">
                <a:alphaModFix/>
              </a:blip>
              <a:srcRect t="76119"/>
              <a:stretch/>
            </p:blipFill>
            <p:spPr>
              <a:xfrm>
                <a:off x="3302000" y="1545380"/>
                <a:ext cx="8890000" cy="379093"/>
              </a:xfrm>
              <a:prstGeom prst="rect">
                <a:avLst/>
              </a:prstGeom>
              <a:noFill/>
              <a:ln>
                <a:noFill/>
              </a:ln>
            </p:spPr>
          </p:pic>
          <p:pic>
            <p:nvPicPr>
              <p:cNvPr id="320" name="Google Shape;320;g25771fdfef0_0_220" descr="A picture containing text, screenshot, font, logo&#10;&#10;Description automatically generated"/>
              <p:cNvPicPr preferRelativeResize="0"/>
              <p:nvPr/>
            </p:nvPicPr>
            <p:blipFill rotWithShape="1">
              <a:blip r:embed="rId4">
                <a:alphaModFix/>
              </a:blip>
              <a:srcRect t="76119"/>
              <a:stretch/>
            </p:blipFill>
            <p:spPr>
              <a:xfrm>
                <a:off x="0" y="1545379"/>
                <a:ext cx="8890000" cy="379093"/>
              </a:xfrm>
              <a:prstGeom prst="rect">
                <a:avLst/>
              </a:prstGeom>
              <a:noFill/>
              <a:ln>
                <a:noFill/>
              </a:ln>
            </p:spPr>
          </p:pic>
        </p:grpSp>
        <p:sp>
          <p:nvSpPr>
            <p:cNvPr id="321" name="Google Shape;321;g25771fdfef0_0_220"/>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22" name="Google Shape;322;g25771fdfef0_0_220"/>
            <p:cNvPicPr preferRelativeResize="0"/>
            <p:nvPr/>
          </p:nvPicPr>
          <p:blipFill rotWithShape="1">
            <a:blip r:embed="rId5">
              <a:alphaModFix/>
            </a:blip>
            <a:srcRect/>
            <a:stretch/>
          </p:blipFill>
          <p:spPr>
            <a:xfrm>
              <a:off x="0" y="5788800"/>
              <a:ext cx="2232200" cy="1069200"/>
            </a:xfrm>
            <a:prstGeom prst="rect">
              <a:avLst/>
            </a:prstGeom>
            <a:noFill/>
            <a:ln>
              <a:noFill/>
            </a:ln>
          </p:spPr>
        </p:pic>
      </p:grpSp>
    </p:spTree>
  </p:cSld>
  <p:clrMapOvr>
    <a:masterClrMapping/>
  </p:clrMapOvr>
  <p:transition>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5771fdfef0_0_234"/>
          <p:cNvSpPr/>
          <p:nvPr/>
        </p:nvSpPr>
        <p:spPr>
          <a:xfrm>
            <a:off x="3335247" y="3218409"/>
            <a:ext cx="8741100" cy="3047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a:solidFill>
                  <a:srgbClr val="333333"/>
                </a:solidFill>
                <a:latin typeface="Montserrat"/>
                <a:ea typeface="Montserrat"/>
                <a:cs typeface="Montserrat"/>
                <a:sym typeface="Montserrat"/>
              </a:rPr>
              <a:t>Get online repair estimates and full-scale repair, renovation, and maintenance services at reduced rates with PunchListUSA.</a:t>
            </a: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2500">
                <a:solidFill>
                  <a:srgbClr val="333333"/>
                </a:solidFill>
                <a:latin typeface="Montserrat"/>
                <a:ea typeface="Montserrat"/>
                <a:cs typeface="Montserrat"/>
                <a:sym typeface="Montserrat"/>
              </a:rPr>
              <a:t>Learn more | Get the offer</a:t>
            </a:r>
            <a:endParaRPr sz="2500">
              <a:solidFill>
                <a:srgbClr val="333333"/>
              </a:solidFill>
              <a:latin typeface="Montserrat"/>
              <a:ea typeface="Montserrat"/>
              <a:cs typeface="Montserrat"/>
              <a:sym typeface="Montserrat"/>
            </a:endParaRPr>
          </a:p>
        </p:txBody>
      </p:sp>
      <p:sp>
        <p:nvSpPr>
          <p:cNvPr id="328" name="Google Shape;328;g25771fdfef0_0_234"/>
          <p:cNvSpPr txBox="1"/>
          <p:nvPr/>
        </p:nvSpPr>
        <p:spPr>
          <a:xfrm>
            <a:off x="3335248" y="19926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Negotiate Repairs Faster</a:t>
            </a:r>
            <a:endParaRPr sz="2700" b="1">
              <a:solidFill>
                <a:schemeClr val="accent1"/>
              </a:solidFill>
              <a:latin typeface="Montserrat"/>
              <a:ea typeface="Montserrat"/>
              <a:cs typeface="Montserrat"/>
              <a:sym typeface="Montserrat"/>
            </a:endParaRPr>
          </a:p>
        </p:txBody>
      </p:sp>
      <p:pic>
        <p:nvPicPr>
          <p:cNvPr id="329" name="Google Shape;329;g25771fdfef0_0_234"/>
          <p:cNvPicPr preferRelativeResize="0"/>
          <p:nvPr/>
        </p:nvPicPr>
        <p:blipFill>
          <a:blip r:embed="rId3">
            <a:alphaModFix/>
          </a:blip>
          <a:stretch>
            <a:fillRect/>
          </a:stretch>
        </p:blipFill>
        <p:spPr>
          <a:xfrm>
            <a:off x="1711188" y="228000"/>
            <a:ext cx="8553625" cy="1165200"/>
          </a:xfrm>
          <a:prstGeom prst="rect">
            <a:avLst/>
          </a:prstGeom>
          <a:noFill/>
          <a:ln>
            <a:noFill/>
          </a:ln>
        </p:spPr>
      </p:pic>
      <p:grpSp>
        <p:nvGrpSpPr>
          <p:cNvPr id="330" name="Google Shape;330;g25771fdfef0_0_234"/>
          <p:cNvGrpSpPr/>
          <p:nvPr/>
        </p:nvGrpSpPr>
        <p:grpSpPr>
          <a:xfrm>
            <a:off x="0" y="1545379"/>
            <a:ext cx="12192000" cy="5312767"/>
            <a:chOff x="0" y="1545379"/>
            <a:chExt cx="12192000" cy="5312767"/>
          </a:xfrm>
        </p:grpSpPr>
        <p:grpSp>
          <p:nvGrpSpPr>
            <p:cNvPr id="331" name="Google Shape;331;g25771fdfef0_0_234"/>
            <p:cNvGrpSpPr/>
            <p:nvPr/>
          </p:nvGrpSpPr>
          <p:grpSpPr>
            <a:xfrm>
              <a:off x="0" y="1545379"/>
              <a:ext cx="12192000" cy="379094"/>
              <a:chOff x="0" y="1545379"/>
              <a:chExt cx="12192000" cy="379094"/>
            </a:xfrm>
          </p:grpSpPr>
          <p:pic>
            <p:nvPicPr>
              <p:cNvPr id="332" name="Google Shape;332;g25771fdfef0_0_234" descr="A picture containing text, screenshot, font, logo&#10;&#10;Description automatically generated"/>
              <p:cNvPicPr preferRelativeResize="0"/>
              <p:nvPr/>
            </p:nvPicPr>
            <p:blipFill rotWithShape="1">
              <a:blip r:embed="rId4">
                <a:alphaModFix/>
              </a:blip>
              <a:srcRect t="76119"/>
              <a:stretch/>
            </p:blipFill>
            <p:spPr>
              <a:xfrm>
                <a:off x="3302000" y="1545380"/>
                <a:ext cx="8890000" cy="379093"/>
              </a:xfrm>
              <a:prstGeom prst="rect">
                <a:avLst/>
              </a:prstGeom>
              <a:noFill/>
              <a:ln>
                <a:noFill/>
              </a:ln>
            </p:spPr>
          </p:pic>
          <p:pic>
            <p:nvPicPr>
              <p:cNvPr id="333" name="Google Shape;333;g25771fdfef0_0_234" descr="A picture containing text, screenshot, font, logo&#10;&#10;Description automatically generated"/>
              <p:cNvPicPr preferRelativeResize="0"/>
              <p:nvPr/>
            </p:nvPicPr>
            <p:blipFill rotWithShape="1">
              <a:blip r:embed="rId4">
                <a:alphaModFix/>
              </a:blip>
              <a:srcRect t="76119"/>
              <a:stretch/>
            </p:blipFill>
            <p:spPr>
              <a:xfrm>
                <a:off x="0" y="1545379"/>
                <a:ext cx="8890000" cy="379093"/>
              </a:xfrm>
              <a:prstGeom prst="rect">
                <a:avLst/>
              </a:prstGeom>
              <a:noFill/>
              <a:ln>
                <a:noFill/>
              </a:ln>
            </p:spPr>
          </p:pic>
        </p:grpSp>
        <p:sp>
          <p:nvSpPr>
            <p:cNvPr id="334" name="Google Shape;334;g25771fdfef0_0_234"/>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5" name="Google Shape;335;g25771fdfef0_0_234"/>
            <p:cNvPicPr preferRelativeResize="0"/>
            <p:nvPr/>
          </p:nvPicPr>
          <p:blipFill rotWithShape="1">
            <a:blip r:embed="rId5">
              <a:alphaModFix/>
            </a:blip>
            <a:srcRect/>
            <a:stretch/>
          </p:blipFill>
          <p:spPr>
            <a:xfrm>
              <a:off x="0" y="5788800"/>
              <a:ext cx="2232200" cy="1069200"/>
            </a:xfrm>
            <a:prstGeom prst="rect">
              <a:avLst/>
            </a:prstGeom>
            <a:noFill/>
            <a:ln>
              <a:noFill/>
            </a:ln>
          </p:spPr>
        </p:pic>
      </p:grpSp>
    </p:spTree>
  </p:cSld>
  <p:clrMapOvr>
    <a:masterClrMapping/>
  </p:clrMapOvr>
  <p:transition>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5771fdfef0_0_339"/>
          <p:cNvSpPr/>
          <p:nvPr/>
        </p:nvSpPr>
        <p:spPr>
          <a:xfrm>
            <a:off x="3335247" y="3218409"/>
            <a:ext cx="8741100" cy="3047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500">
                <a:solidFill>
                  <a:srgbClr val="333333"/>
                </a:solidFill>
                <a:latin typeface="Montserrat"/>
                <a:ea typeface="Montserrat"/>
                <a:cs typeface="Montserrat"/>
                <a:sym typeface="Montserrat"/>
              </a:rPr>
              <a:t>REALTOR Team Store® is NAR's official supplier of REALTOR®-logo branded promotional products, offering a wide array of items, including lapel pins, bags, hats, shirts, decals, folders, jackets, and more. </a:t>
            </a:r>
            <a:endParaRPr sz="2500">
              <a:solidFill>
                <a:srgbClr val="333333"/>
              </a:solidFill>
              <a:latin typeface="Montserrat"/>
              <a:ea typeface="Montserrat"/>
              <a:cs typeface="Montserrat"/>
              <a:sym typeface="Montserrat"/>
            </a:endParaRPr>
          </a:p>
          <a:p>
            <a:pPr marL="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3"/>
              </a:rPr>
              <a:t>Learn more </a:t>
            </a:r>
            <a:r>
              <a:rPr lang="en-US" sz="2500">
                <a:solidFill>
                  <a:srgbClr val="333333"/>
                </a:solidFill>
                <a:latin typeface="Montserrat"/>
                <a:ea typeface="Montserrat"/>
                <a:cs typeface="Montserrat"/>
                <a:sym typeface="Montserrat"/>
              </a:rPr>
              <a:t>|</a:t>
            </a:r>
            <a:r>
              <a:rPr lang="en-US" sz="2500" u="sng">
                <a:solidFill>
                  <a:schemeClr val="hlink"/>
                </a:solidFill>
                <a:latin typeface="Montserrat"/>
                <a:ea typeface="Montserrat"/>
                <a:cs typeface="Montserrat"/>
                <a:sym typeface="Montserrat"/>
                <a:hlinkClick r:id="rId4"/>
              </a:rPr>
              <a:t> Get the offer</a:t>
            </a:r>
            <a:endParaRPr sz="2500">
              <a:solidFill>
                <a:srgbClr val="333333"/>
              </a:solidFill>
              <a:latin typeface="Montserrat"/>
              <a:ea typeface="Montserrat"/>
              <a:cs typeface="Montserrat"/>
              <a:sym typeface="Montserrat"/>
            </a:endParaRPr>
          </a:p>
        </p:txBody>
      </p:sp>
      <p:sp>
        <p:nvSpPr>
          <p:cNvPr id="341" name="Google Shape;341;g25771fdfef0_0_339"/>
          <p:cNvSpPr txBox="1"/>
          <p:nvPr/>
        </p:nvSpPr>
        <p:spPr>
          <a:xfrm>
            <a:off x="3335248" y="19926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Boost Your Industry Cred with Branded Goods from the REALTOR Team Store®</a:t>
            </a:r>
            <a:endParaRPr sz="2700" b="1">
              <a:solidFill>
                <a:schemeClr val="accent1"/>
              </a:solidFill>
              <a:latin typeface="Montserrat"/>
              <a:ea typeface="Montserrat"/>
              <a:cs typeface="Montserrat"/>
              <a:sym typeface="Montserrat"/>
            </a:endParaRPr>
          </a:p>
        </p:txBody>
      </p:sp>
      <p:grpSp>
        <p:nvGrpSpPr>
          <p:cNvPr id="342" name="Google Shape;342;g25771fdfef0_0_339"/>
          <p:cNvGrpSpPr/>
          <p:nvPr/>
        </p:nvGrpSpPr>
        <p:grpSpPr>
          <a:xfrm>
            <a:off x="0" y="1545379"/>
            <a:ext cx="12192000" cy="5312767"/>
            <a:chOff x="0" y="1545379"/>
            <a:chExt cx="12192000" cy="5312767"/>
          </a:xfrm>
        </p:grpSpPr>
        <p:grpSp>
          <p:nvGrpSpPr>
            <p:cNvPr id="343" name="Google Shape;343;g25771fdfef0_0_339"/>
            <p:cNvGrpSpPr/>
            <p:nvPr/>
          </p:nvGrpSpPr>
          <p:grpSpPr>
            <a:xfrm>
              <a:off x="0" y="1545379"/>
              <a:ext cx="12192000" cy="379094"/>
              <a:chOff x="0" y="1545379"/>
              <a:chExt cx="12192000" cy="379094"/>
            </a:xfrm>
          </p:grpSpPr>
          <p:pic>
            <p:nvPicPr>
              <p:cNvPr id="344" name="Google Shape;344;g25771fdfef0_0_339" descr="A picture containing text, screenshot, font, logo&#10;&#10;Description automatically generated"/>
              <p:cNvPicPr preferRelativeResize="0"/>
              <p:nvPr/>
            </p:nvPicPr>
            <p:blipFill rotWithShape="1">
              <a:blip r:embed="rId5">
                <a:alphaModFix/>
              </a:blip>
              <a:srcRect t="76119"/>
              <a:stretch/>
            </p:blipFill>
            <p:spPr>
              <a:xfrm>
                <a:off x="3302000" y="1545380"/>
                <a:ext cx="8890000" cy="379093"/>
              </a:xfrm>
              <a:prstGeom prst="rect">
                <a:avLst/>
              </a:prstGeom>
              <a:noFill/>
              <a:ln>
                <a:noFill/>
              </a:ln>
            </p:spPr>
          </p:pic>
          <p:pic>
            <p:nvPicPr>
              <p:cNvPr id="345" name="Google Shape;345;g25771fdfef0_0_339" descr="A picture containing text, screenshot, font, logo&#10;&#10;Description automatically generated"/>
              <p:cNvPicPr preferRelativeResize="0"/>
              <p:nvPr/>
            </p:nvPicPr>
            <p:blipFill rotWithShape="1">
              <a:blip r:embed="rId5">
                <a:alphaModFix/>
              </a:blip>
              <a:srcRect t="76119"/>
              <a:stretch/>
            </p:blipFill>
            <p:spPr>
              <a:xfrm>
                <a:off x="0" y="1545379"/>
                <a:ext cx="8890000" cy="379093"/>
              </a:xfrm>
              <a:prstGeom prst="rect">
                <a:avLst/>
              </a:prstGeom>
              <a:noFill/>
              <a:ln>
                <a:noFill/>
              </a:ln>
            </p:spPr>
          </p:pic>
        </p:grpSp>
        <p:sp>
          <p:nvSpPr>
            <p:cNvPr id="346" name="Google Shape;346;g25771fdfef0_0_339"/>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47" name="Google Shape;347;g25771fdfef0_0_339"/>
            <p:cNvPicPr preferRelativeResize="0"/>
            <p:nvPr/>
          </p:nvPicPr>
          <p:blipFill rotWithShape="1">
            <a:blip r:embed="rId6">
              <a:alphaModFix/>
            </a:blip>
            <a:srcRect/>
            <a:stretch/>
          </p:blipFill>
          <p:spPr>
            <a:xfrm>
              <a:off x="0" y="5788800"/>
              <a:ext cx="2232200" cy="1069200"/>
            </a:xfrm>
            <a:prstGeom prst="rect">
              <a:avLst/>
            </a:prstGeom>
            <a:noFill/>
            <a:ln>
              <a:noFill/>
            </a:ln>
          </p:spPr>
        </p:pic>
      </p:grpSp>
      <p:pic>
        <p:nvPicPr>
          <p:cNvPr id="348" name="Google Shape;348;g25771fdfef0_0_339"/>
          <p:cNvPicPr preferRelativeResize="0"/>
          <p:nvPr/>
        </p:nvPicPr>
        <p:blipFill>
          <a:blip r:embed="rId7">
            <a:alphaModFix/>
          </a:blip>
          <a:stretch>
            <a:fillRect/>
          </a:stretch>
        </p:blipFill>
        <p:spPr>
          <a:xfrm>
            <a:off x="1922550" y="206400"/>
            <a:ext cx="8346889" cy="1270500"/>
          </a:xfrm>
          <a:prstGeom prst="rect">
            <a:avLst/>
          </a:prstGeom>
          <a:noFill/>
          <a:ln>
            <a:noFill/>
          </a:ln>
        </p:spPr>
      </p:pic>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g25771fdfef0_0_9"/>
          <p:cNvGrpSpPr/>
          <p:nvPr/>
        </p:nvGrpSpPr>
        <p:grpSpPr>
          <a:xfrm>
            <a:off x="0" y="1545379"/>
            <a:ext cx="12192000" cy="5312767"/>
            <a:chOff x="0" y="1545379"/>
            <a:chExt cx="12192000" cy="5312767"/>
          </a:xfrm>
        </p:grpSpPr>
        <p:grpSp>
          <p:nvGrpSpPr>
            <p:cNvPr id="115" name="Google Shape;115;g25771fdfef0_0_9"/>
            <p:cNvGrpSpPr/>
            <p:nvPr/>
          </p:nvGrpSpPr>
          <p:grpSpPr>
            <a:xfrm>
              <a:off x="0" y="1545379"/>
              <a:ext cx="12192000" cy="379094"/>
              <a:chOff x="0" y="1545379"/>
              <a:chExt cx="12192000" cy="379094"/>
            </a:xfrm>
          </p:grpSpPr>
          <p:pic>
            <p:nvPicPr>
              <p:cNvPr id="116" name="Google Shape;116;g25771fdfef0_0_9" descr="A picture containing text, screenshot, font, logo&#10;&#10;Description automatically generated"/>
              <p:cNvPicPr preferRelativeResize="0"/>
              <p:nvPr/>
            </p:nvPicPr>
            <p:blipFill rotWithShape="1">
              <a:blip r:embed="rId3">
                <a:alphaModFix/>
              </a:blip>
              <a:srcRect t="76119"/>
              <a:stretch/>
            </p:blipFill>
            <p:spPr>
              <a:xfrm>
                <a:off x="3302000" y="1545380"/>
                <a:ext cx="8890000" cy="379093"/>
              </a:xfrm>
              <a:prstGeom prst="rect">
                <a:avLst/>
              </a:prstGeom>
              <a:noFill/>
              <a:ln>
                <a:noFill/>
              </a:ln>
            </p:spPr>
          </p:pic>
          <p:pic>
            <p:nvPicPr>
              <p:cNvPr id="117" name="Google Shape;117;g25771fdfef0_0_9" descr="A picture containing text, screenshot, font, logo&#10;&#10;Description automatically generated"/>
              <p:cNvPicPr preferRelativeResize="0"/>
              <p:nvPr/>
            </p:nvPicPr>
            <p:blipFill rotWithShape="1">
              <a:blip r:embed="rId3">
                <a:alphaModFix/>
              </a:blip>
              <a:srcRect t="76119"/>
              <a:stretch/>
            </p:blipFill>
            <p:spPr>
              <a:xfrm>
                <a:off x="0" y="1545379"/>
                <a:ext cx="8890000" cy="379093"/>
              </a:xfrm>
              <a:prstGeom prst="rect">
                <a:avLst/>
              </a:prstGeom>
              <a:noFill/>
              <a:ln>
                <a:noFill/>
              </a:ln>
            </p:spPr>
          </p:pic>
        </p:grpSp>
        <p:sp>
          <p:nvSpPr>
            <p:cNvPr id="118" name="Google Shape;118;g25771fdfef0_0_9"/>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9" name="Google Shape;119;g25771fdfef0_0_9"/>
            <p:cNvPicPr preferRelativeResize="0"/>
            <p:nvPr/>
          </p:nvPicPr>
          <p:blipFill rotWithShape="1">
            <a:blip r:embed="rId4">
              <a:alphaModFix/>
            </a:blip>
            <a:srcRect/>
            <a:stretch/>
          </p:blipFill>
          <p:spPr>
            <a:xfrm>
              <a:off x="0" y="5609968"/>
              <a:ext cx="2605540" cy="1248032"/>
            </a:xfrm>
            <a:prstGeom prst="rect">
              <a:avLst/>
            </a:prstGeom>
            <a:noFill/>
            <a:ln>
              <a:noFill/>
            </a:ln>
          </p:spPr>
        </p:pic>
      </p:grpSp>
      <p:sp>
        <p:nvSpPr>
          <p:cNvPr id="120" name="Google Shape;120;g25771fdfef0_0_9"/>
          <p:cNvSpPr/>
          <p:nvPr/>
        </p:nvSpPr>
        <p:spPr>
          <a:xfrm>
            <a:off x="0" y="3018230"/>
            <a:ext cx="3951661" cy="3843261"/>
          </a:xfrm>
          <a:custGeom>
            <a:avLst/>
            <a:gdLst/>
            <a:ahLst/>
            <a:cxnLst/>
            <a:rect l="l" t="t" r="r" b="b"/>
            <a:pathLst>
              <a:path w="3941806" h="3941806" extrusionOk="0">
                <a:moveTo>
                  <a:pt x="0" y="1173892"/>
                </a:moveTo>
                <a:lnTo>
                  <a:pt x="0" y="0"/>
                </a:lnTo>
                <a:lnTo>
                  <a:pt x="3941806" y="3941806"/>
                </a:lnTo>
                <a:lnTo>
                  <a:pt x="3015048" y="3941806"/>
                </a:lnTo>
                <a:lnTo>
                  <a:pt x="86496" y="1013254"/>
                </a:lnTo>
                <a:lnTo>
                  <a:pt x="0" y="926758"/>
                </a:lnTo>
                <a:lnTo>
                  <a:pt x="0" y="790833"/>
                </a:lnTo>
                <a:lnTo>
                  <a:pt x="0" y="729049"/>
                </a:ln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g25771fdfef0_0_9"/>
          <p:cNvSpPr/>
          <p:nvPr/>
        </p:nvSpPr>
        <p:spPr>
          <a:xfrm>
            <a:off x="2622322" y="3541609"/>
            <a:ext cx="8741100" cy="3047100"/>
          </a:xfrm>
          <a:prstGeom prst="rect">
            <a:avLst/>
          </a:prstGeom>
          <a:noFill/>
          <a:ln>
            <a:noFill/>
          </a:ln>
        </p:spPr>
        <p:txBody>
          <a:bodyPr spcFirstLastPara="1" wrap="square" lIns="91425" tIns="45700" rIns="91425" bIns="45700" anchor="ctr" anchorCtr="0">
            <a:noAutofit/>
          </a:bodyPr>
          <a:lstStyle/>
          <a:p>
            <a:pPr marL="457200" marR="0" lvl="0" indent="0" algn="l" rtl="0">
              <a:spcBef>
                <a:spcPts val="0"/>
              </a:spcBef>
              <a:spcAft>
                <a:spcPts val="0"/>
              </a:spcAft>
              <a:buNone/>
            </a:pPr>
            <a:r>
              <a:rPr lang="en-US" sz="2800">
                <a:solidFill>
                  <a:srgbClr val="333333"/>
                </a:solidFill>
                <a:latin typeface="Montserrat"/>
                <a:ea typeface="Montserrat"/>
                <a:cs typeface="Montserrat"/>
                <a:sym typeface="Montserrat"/>
              </a:rPr>
              <a:t>Arcadia is well-versed in providing beautifully designed publications in the luxury</a:t>
            </a:r>
            <a:endParaRPr sz="2800">
              <a:solidFill>
                <a:srgbClr val="333333"/>
              </a:solidFill>
              <a:latin typeface="Montserrat"/>
              <a:ea typeface="Montserrat"/>
              <a:cs typeface="Montserrat"/>
              <a:sym typeface="Montserrat"/>
            </a:endParaRPr>
          </a:p>
          <a:p>
            <a:pPr marL="457200" marR="0" lvl="0" indent="0" algn="l" rtl="0">
              <a:spcBef>
                <a:spcPts val="0"/>
              </a:spcBef>
              <a:spcAft>
                <a:spcPts val="0"/>
              </a:spcAft>
              <a:buNone/>
            </a:pPr>
            <a:r>
              <a:rPr lang="en-US" sz="2800">
                <a:solidFill>
                  <a:srgbClr val="333333"/>
                </a:solidFill>
                <a:latin typeface="Montserrat"/>
                <a:ea typeface="Montserrat"/>
                <a:cs typeface="Montserrat"/>
                <a:sym typeface="Montserrat"/>
              </a:rPr>
              <a:t>market. “Best Practice Guide” or “Guide to Buying &amp; Selling Your Home” help both buyers and sellers of property achieve their goals.</a:t>
            </a:r>
            <a:endParaRPr sz="2800">
              <a:solidFill>
                <a:srgbClr val="333333"/>
              </a:solidFill>
              <a:latin typeface="Montserrat"/>
              <a:ea typeface="Montserrat"/>
              <a:cs typeface="Montserrat"/>
              <a:sym typeface="Montserrat"/>
            </a:endParaRPr>
          </a:p>
          <a:p>
            <a:pPr marL="457200" marR="0" lvl="0" indent="0" algn="l" rtl="0">
              <a:spcBef>
                <a:spcPts val="0"/>
              </a:spcBef>
              <a:spcAft>
                <a:spcPts val="0"/>
              </a:spcAft>
              <a:buNone/>
            </a:pPr>
            <a:endParaRPr sz="2800">
              <a:solidFill>
                <a:srgbClr val="333333"/>
              </a:solidFill>
              <a:latin typeface="Montserrat"/>
              <a:ea typeface="Montserrat"/>
              <a:cs typeface="Montserrat"/>
              <a:sym typeface="Montserrat"/>
            </a:endParaRPr>
          </a:p>
          <a:p>
            <a:pPr marL="457200" marR="0" lvl="0" indent="0" algn="l" rtl="0">
              <a:spcBef>
                <a:spcPts val="0"/>
              </a:spcBef>
              <a:spcAft>
                <a:spcPts val="0"/>
              </a:spcAft>
              <a:buNone/>
            </a:pPr>
            <a:r>
              <a:rPr lang="en-US" sz="2800" u="sng">
                <a:solidFill>
                  <a:schemeClr val="hlink"/>
                </a:solidFill>
                <a:latin typeface="Montserrat"/>
                <a:ea typeface="Montserrat"/>
                <a:cs typeface="Montserrat"/>
                <a:sym typeface="Montserrat"/>
                <a:hlinkClick r:id="rId5"/>
              </a:rPr>
              <a:t>Learn more</a:t>
            </a:r>
            <a:r>
              <a:rPr lang="en-US" sz="2800">
                <a:solidFill>
                  <a:srgbClr val="333333"/>
                </a:solidFill>
                <a:latin typeface="Montserrat"/>
                <a:ea typeface="Montserrat"/>
                <a:cs typeface="Montserrat"/>
                <a:sym typeface="Montserrat"/>
              </a:rPr>
              <a:t> | </a:t>
            </a:r>
            <a:r>
              <a:rPr lang="en-US" sz="2800" u="sng">
                <a:solidFill>
                  <a:schemeClr val="hlink"/>
                </a:solidFill>
                <a:latin typeface="Montserrat"/>
                <a:ea typeface="Montserrat"/>
                <a:cs typeface="Montserrat"/>
                <a:sym typeface="Montserrat"/>
                <a:hlinkClick r:id="rId6"/>
              </a:rPr>
              <a:t>Get the offer </a:t>
            </a:r>
            <a:endParaRPr sz="28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400">
              <a:solidFill>
                <a:schemeClr val="dk2"/>
              </a:solidFill>
              <a:latin typeface="Montserrat"/>
              <a:ea typeface="Montserrat"/>
              <a:cs typeface="Montserrat"/>
              <a:sym typeface="Montserrat"/>
            </a:endParaRPr>
          </a:p>
        </p:txBody>
      </p:sp>
      <p:sp>
        <p:nvSpPr>
          <p:cNvPr id="122" name="Google Shape;122;g25771fdfef0_0_9"/>
          <p:cNvSpPr txBox="1"/>
          <p:nvPr/>
        </p:nvSpPr>
        <p:spPr>
          <a:xfrm>
            <a:off x="2993988" y="2272291"/>
            <a:ext cx="10429500" cy="13233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3200" b="1">
                <a:solidFill>
                  <a:schemeClr val="accent1"/>
                </a:solidFill>
                <a:latin typeface="Montserrat"/>
                <a:ea typeface="Montserrat"/>
                <a:cs typeface="Montserrat"/>
                <a:sym typeface="Montserrat"/>
              </a:rPr>
              <a:t>Stand Out from the Crowd with Your Own Branded Publication from Arcadia</a:t>
            </a:r>
            <a:endParaRPr sz="3200"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sz="3200"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sz="3200" b="1">
              <a:solidFill>
                <a:schemeClr val="accent1"/>
              </a:solidFill>
              <a:latin typeface="Montserrat"/>
              <a:ea typeface="Montserrat"/>
              <a:cs typeface="Montserrat"/>
              <a:sym typeface="Montserrat"/>
            </a:endParaRPr>
          </a:p>
        </p:txBody>
      </p:sp>
      <p:pic>
        <p:nvPicPr>
          <p:cNvPr id="123" name="Google Shape;123;g25771fdfef0_0_9"/>
          <p:cNvPicPr preferRelativeResize="0"/>
          <p:nvPr/>
        </p:nvPicPr>
        <p:blipFill>
          <a:blip r:embed="rId7">
            <a:alphaModFix/>
          </a:blip>
          <a:stretch>
            <a:fillRect/>
          </a:stretch>
        </p:blipFill>
        <p:spPr>
          <a:xfrm>
            <a:off x="2622325" y="135675"/>
            <a:ext cx="6947325" cy="1323300"/>
          </a:xfrm>
          <a:prstGeom prst="rect">
            <a:avLst/>
          </a:prstGeom>
          <a:noFill/>
          <a:ln>
            <a:noFill/>
          </a:ln>
        </p:spPr>
      </p:pic>
    </p:spTree>
  </p:cSld>
  <p:clrMapOvr>
    <a:masterClrMapping/>
  </p:clrMapOvr>
  <p:transition>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25771fdfef0_0_352"/>
          <p:cNvSpPr/>
          <p:nvPr/>
        </p:nvSpPr>
        <p:spPr>
          <a:xfrm>
            <a:off x="3335247" y="3218409"/>
            <a:ext cx="8741100" cy="3047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500">
                <a:solidFill>
                  <a:srgbClr val="333333"/>
                </a:solidFill>
                <a:latin typeface="Montserrat"/>
                <a:ea typeface="Montserrat"/>
                <a:cs typeface="Montserrat"/>
                <a:sym typeface="Montserrat"/>
              </a:rPr>
              <a:t>NAR’s REALTORS® Insurance Place is an exclusive insurance shopping site created just for NAR members. It provides plans for you and your family, including health coverage options, group dental, group vision, and group life insurance, and more. </a:t>
            </a:r>
            <a:endParaRPr sz="2500">
              <a:solidFill>
                <a:srgbClr val="333333"/>
              </a:solidFill>
              <a:latin typeface="Montserrat"/>
              <a:ea typeface="Montserrat"/>
              <a:cs typeface="Montserrat"/>
              <a:sym typeface="Montserrat"/>
            </a:endParaRPr>
          </a:p>
          <a:p>
            <a:pPr marL="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3"/>
              </a:rPr>
              <a:t>Learn more</a:t>
            </a:r>
            <a:r>
              <a:rPr lang="en-US" sz="2500">
                <a:solidFill>
                  <a:srgbClr val="333333"/>
                </a:solidFill>
                <a:latin typeface="Montserrat"/>
                <a:ea typeface="Montserrat"/>
                <a:cs typeface="Montserrat"/>
                <a:sym typeface="Montserrat"/>
              </a:rPr>
              <a:t> | </a:t>
            </a:r>
            <a:r>
              <a:rPr lang="en-US" sz="2500" u="sng">
                <a:solidFill>
                  <a:schemeClr val="hlink"/>
                </a:solidFill>
                <a:latin typeface="Montserrat"/>
                <a:ea typeface="Montserrat"/>
                <a:cs typeface="Montserrat"/>
                <a:sym typeface="Montserrat"/>
                <a:hlinkClick r:id="rId4"/>
              </a:rPr>
              <a:t>Get the offer</a:t>
            </a:r>
            <a:endParaRPr sz="2500">
              <a:solidFill>
                <a:srgbClr val="333333"/>
              </a:solidFill>
              <a:latin typeface="Montserrat"/>
              <a:ea typeface="Montserrat"/>
              <a:cs typeface="Montserrat"/>
              <a:sym typeface="Montserrat"/>
            </a:endParaRPr>
          </a:p>
        </p:txBody>
      </p:sp>
      <p:sp>
        <p:nvSpPr>
          <p:cNvPr id="354" name="Google Shape;354;g25771fdfef0_0_352"/>
          <p:cNvSpPr txBox="1"/>
          <p:nvPr/>
        </p:nvSpPr>
        <p:spPr>
          <a:xfrm>
            <a:off x="3335248" y="19926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Make Sure You’re Covered – Get Exclusive Deals At REALTORS® Insurance Place</a:t>
            </a:r>
            <a:endParaRPr sz="2700" b="1">
              <a:solidFill>
                <a:schemeClr val="accent1"/>
              </a:solidFill>
              <a:latin typeface="Montserrat"/>
              <a:ea typeface="Montserrat"/>
              <a:cs typeface="Montserrat"/>
              <a:sym typeface="Montserrat"/>
            </a:endParaRPr>
          </a:p>
        </p:txBody>
      </p:sp>
      <p:grpSp>
        <p:nvGrpSpPr>
          <p:cNvPr id="355" name="Google Shape;355;g25771fdfef0_0_352"/>
          <p:cNvGrpSpPr/>
          <p:nvPr/>
        </p:nvGrpSpPr>
        <p:grpSpPr>
          <a:xfrm>
            <a:off x="0" y="1545379"/>
            <a:ext cx="12192000" cy="5312767"/>
            <a:chOff x="0" y="1545379"/>
            <a:chExt cx="12192000" cy="5312767"/>
          </a:xfrm>
        </p:grpSpPr>
        <p:grpSp>
          <p:nvGrpSpPr>
            <p:cNvPr id="356" name="Google Shape;356;g25771fdfef0_0_352"/>
            <p:cNvGrpSpPr/>
            <p:nvPr/>
          </p:nvGrpSpPr>
          <p:grpSpPr>
            <a:xfrm>
              <a:off x="0" y="1545379"/>
              <a:ext cx="12192000" cy="379094"/>
              <a:chOff x="0" y="1545379"/>
              <a:chExt cx="12192000" cy="379094"/>
            </a:xfrm>
          </p:grpSpPr>
          <p:pic>
            <p:nvPicPr>
              <p:cNvPr id="357" name="Google Shape;357;g25771fdfef0_0_352" descr="A picture containing text, screenshot, font, logo&#10;&#10;Description automatically generated"/>
              <p:cNvPicPr preferRelativeResize="0"/>
              <p:nvPr/>
            </p:nvPicPr>
            <p:blipFill rotWithShape="1">
              <a:blip r:embed="rId5">
                <a:alphaModFix/>
              </a:blip>
              <a:srcRect t="76119"/>
              <a:stretch/>
            </p:blipFill>
            <p:spPr>
              <a:xfrm>
                <a:off x="3302000" y="1545380"/>
                <a:ext cx="8890000" cy="379093"/>
              </a:xfrm>
              <a:prstGeom prst="rect">
                <a:avLst/>
              </a:prstGeom>
              <a:noFill/>
              <a:ln>
                <a:noFill/>
              </a:ln>
            </p:spPr>
          </p:pic>
          <p:pic>
            <p:nvPicPr>
              <p:cNvPr id="358" name="Google Shape;358;g25771fdfef0_0_352" descr="A picture containing text, screenshot, font, logo&#10;&#10;Description automatically generated"/>
              <p:cNvPicPr preferRelativeResize="0"/>
              <p:nvPr/>
            </p:nvPicPr>
            <p:blipFill rotWithShape="1">
              <a:blip r:embed="rId5">
                <a:alphaModFix/>
              </a:blip>
              <a:srcRect t="76119"/>
              <a:stretch/>
            </p:blipFill>
            <p:spPr>
              <a:xfrm>
                <a:off x="0" y="1545379"/>
                <a:ext cx="8890000" cy="379093"/>
              </a:xfrm>
              <a:prstGeom prst="rect">
                <a:avLst/>
              </a:prstGeom>
              <a:noFill/>
              <a:ln>
                <a:noFill/>
              </a:ln>
            </p:spPr>
          </p:pic>
        </p:grpSp>
        <p:sp>
          <p:nvSpPr>
            <p:cNvPr id="359" name="Google Shape;359;g25771fdfef0_0_352"/>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60" name="Google Shape;360;g25771fdfef0_0_352"/>
            <p:cNvPicPr preferRelativeResize="0"/>
            <p:nvPr/>
          </p:nvPicPr>
          <p:blipFill rotWithShape="1">
            <a:blip r:embed="rId6">
              <a:alphaModFix/>
            </a:blip>
            <a:srcRect/>
            <a:stretch/>
          </p:blipFill>
          <p:spPr>
            <a:xfrm>
              <a:off x="0" y="5788800"/>
              <a:ext cx="2232200" cy="1069200"/>
            </a:xfrm>
            <a:prstGeom prst="rect">
              <a:avLst/>
            </a:prstGeom>
            <a:noFill/>
            <a:ln>
              <a:noFill/>
            </a:ln>
          </p:spPr>
        </p:pic>
      </p:grpSp>
      <p:pic>
        <p:nvPicPr>
          <p:cNvPr id="361" name="Google Shape;361;g25771fdfef0_0_352"/>
          <p:cNvPicPr preferRelativeResize="0"/>
          <p:nvPr/>
        </p:nvPicPr>
        <p:blipFill>
          <a:blip r:embed="rId7">
            <a:alphaModFix/>
          </a:blip>
          <a:stretch>
            <a:fillRect/>
          </a:stretch>
        </p:blipFill>
        <p:spPr>
          <a:xfrm>
            <a:off x="2268000" y="130800"/>
            <a:ext cx="7656000" cy="1346900"/>
          </a:xfrm>
          <a:prstGeom prst="rect">
            <a:avLst/>
          </a:prstGeom>
          <a:noFill/>
          <a:ln>
            <a:noFill/>
          </a:ln>
        </p:spPr>
      </p:pic>
    </p:spTree>
  </p:cSld>
  <p:clrMapOvr>
    <a:masterClrMapping/>
  </p:clrMapOvr>
  <p:transition>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5771fdfef0_0_365"/>
          <p:cNvSpPr/>
          <p:nvPr/>
        </p:nvSpPr>
        <p:spPr>
          <a:xfrm>
            <a:off x="3335247" y="3218409"/>
            <a:ext cx="8741100" cy="3047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500">
                <a:solidFill>
                  <a:srgbClr val="333333"/>
                </a:solidFill>
                <a:latin typeface="Montserrat"/>
                <a:ea typeface="Montserrat"/>
                <a:cs typeface="Montserrat"/>
                <a:sym typeface="Montserrat"/>
              </a:rPr>
              <a:t>RealEstateAgents.com is an industry-leading agent resource powered by ReferralExchange’s 15+ years of experience that delivers the best referrals in the business. </a:t>
            </a:r>
            <a:endParaRPr sz="2500">
              <a:solidFill>
                <a:srgbClr val="333333"/>
              </a:solidFill>
              <a:latin typeface="Montserrat"/>
              <a:ea typeface="Montserrat"/>
              <a:cs typeface="Montserrat"/>
              <a:sym typeface="Montserrat"/>
            </a:endParaRPr>
          </a:p>
          <a:p>
            <a:pPr marL="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3"/>
              </a:rPr>
              <a:t>Learn more</a:t>
            </a:r>
            <a:r>
              <a:rPr lang="en-US" sz="2500">
                <a:solidFill>
                  <a:srgbClr val="333333"/>
                </a:solidFill>
                <a:latin typeface="Montserrat"/>
                <a:ea typeface="Montserrat"/>
                <a:cs typeface="Montserrat"/>
                <a:sym typeface="Montserrat"/>
              </a:rPr>
              <a:t> | </a:t>
            </a:r>
            <a:r>
              <a:rPr lang="en-US" sz="2500" u="sng">
                <a:solidFill>
                  <a:schemeClr val="hlink"/>
                </a:solidFill>
                <a:latin typeface="Montserrat"/>
                <a:ea typeface="Montserrat"/>
                <a:cs typeface="Montserrat"/>
                <a:sym typeface="Montserrat"/>
                <a:hlinkClick r:id="rId4"/>
              </a:rPr>
              <a:t>Get the offer</a:t>
            </a:r>
            <a:endParaRPr sz="2500">
              <a:solidFill>
                <a:srgbClr val="333333"/>
              </a:solidFill>
              <a:latin typeface="Montserrat"/>
              <a:ea typeface="Montserrat"/>
              <a:cs typeface="Montserrat"/>
              <a:sym typeface="Montserrat"/>
            </a:endParaRPr>
          </a:p>
        </p:txBody>
      </p:sp>
      <p:sp>
        <p:nvSpPr>
          <p:cNvPr id="367" name="Google Shape;367;g25771fdfef0_0_365"/>
          <p:cNvSpPr txBox="1"/>
          <p:nvPr/>
        </p:nvSpPr>
        <p:spPr>
          <a:xfrm>
            <a:off x="3335248" y="19926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Expand Your Referral Network with RealEstateAgents.com by ReferralExchange</a:t>
            </a:r>
            <a:endParaRPr sz="2700" b="1">
              <a:solidFill>
                <a:schemeClr val="accent1"/>
              </a:solidFill>
              <a:latin typeface="Montserrat"/>
              <a:ea typeface="Montserrat"/>
              <a:cs typeface="Montserrat"/>
              <a:sym typeface="Montserrat"/>
            </a:endParaRPr>
          </a:p>
        </p:txBody>
      </p:sp>
      <p:grpSp>
        <p:nvGrpSpPr>
          <p:cNvPr id="368" name="Google Shape;368;g25771fdfef0_0_365"/>
          <p:cNvGrpSpPr/>
          <p:nvPr/>
        </p:nvGrpSpPr>
        <p:grpSpPr>
          <a:xfrm>
            <a:off x="0" y="1545379"/>
            <a:ext cx="12192000" cy="5312767"/>
            <a:chOff x="0" y="1545379"/>
            <a:chExt cx="12192000" cy="5312767"/>
          </a:xfrm>
        </p:grpSpPr>
        <p:grpSp>
          <p:nvGrpSpPr>
            <p:cNvPr id="369" name="Google Shape;369;g25771fdfef0_0_365"/>
            <p:cNvGrpSpPr/>
            <p:nvPr/>
          </p:nvGrpSpPr>
          <p:grpSpPr>
            <a:xfrm>
              <a:off x="0" y="1545379"/>
              <a:ext cx="12192000" cy="379094"/>
              <a:chOff x="0" y="1545379"/>
              <a:chExt cx="12192000" cy="379094"/>
            </a:xfrm>
          </p:grpSpPr>
          <p:pic>
            <p:nvPicPr>
              <p:cNvPr id="370" name="Google Shape;370;g25771fdfef0_0_365" descr="A picture containing text, screenshot, font, logo&#10;&#10;Description automatically generated"/>
              <p:cNvPicPr preferRelativeResize="0"/>
              <p:nvPr/>
            </p:nvPicPr>
            <p:blipFill rotWithShape="1">
              <a:blip r:embed="rId5">
                <a:alphaModFix/>
              </a:blip>
              <a:srcRect t="76119"/>
              <a:stretch/>
            </p:blipFill>
            <p:spPr>
              <a:xfrm>
                <a:off x="3302000" y="1545380"/>
                <a:ext cx="8890000" cy="379093"/>
              </a:xfrm>
              <a:prstGeom prst="rect">
                <a:avLst/>
              </a:prstGeom>
              <a:noFill/>
              <a:ln>
                <a:noFill/>
              </a:ln>
            </p:spPr>
          </p:pic>
          <p:pic>
            <p:nvPicPr>
              <p:cNvPr id="371" name="Google Shape;371;g25771fdfef0_0_365" descr="A picture containing text, screenshot, font, logo&#10;&#10;Description automatically generated"/>
              <p:cNvPicPr preferRelativeResize="0"/>
              <p:nvPr/>
            </p:nvPicPr>
            <p:blipFill rotWithShape="1">
              <a:blip r:embed="rId5">
                <a:alphaModFix/>
              </a:blip>
              <a:srcRect t="76119"/>
              <a:stretch/>
            </p:blipFill>
            <p:spPr>
              <a:xfrm>
                <a:off x="0" y="1545379"/>
                <a:ext cx="8890000" cy="379093"/>
              </a:xfrm>
              <a:prstGeom prst="rect">
                <a:avLst/>
              </a:prstGeom>
              <a:noFill/>
              <a:ln>
                <a:noFill/>
              </a:ln>
            </p:spPr>
          </p:pic>
        </p:grpSp>
        <p:sp>
          <p:nvSpPr>
            <p:cNvPr id="372" name="Google Shape;372;g25771fdfef0_0_365"/>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73" name="Google Shape;373;g25771fdfef0_0_365"/>
            <p:cNvPicPr preferRelativeResize="0"/>
            <p:nvPr/>
          </p:nvPicPr>
          <p:blipFill rotWithShape="1">
            <a:blip r:embed="rId6">
              <a:alphaModFix/>
            </a:blip>
            <a:srcRect/>
            <a:stretch/>
          </p:blipFill>
          <p:spPr>
            <a:xfrm>
              <a:off x="0" y="5788800"/>
              <a:ext cx="2232200" cy="1069200"/>
            </a:xfrm>
            <a:prstGeom prst="rect">
              <a:avLst/>
            </a:prstGeom>
            <a:noFill/>
            <a:ln>
              <a:noFill/>
            </a:ln>
          </p:spPr>
        </p:pic>
      </p:grpSp>
      <p:pic>
        <p:nvPicPr>
          <p:cNvPr id="374" name="Google Shape;374;g25771fdfef0_0_365"/>
          <p:cNvPicPr preferRelativeResize="0"/>
          <p:nvPr/>
        </p:nvPicPr>
        <p:blipFill>
          <a:blip r:embed="rId7">
            <a:alphaModFix/>
          </a:blip>
          <a:stretch>
            <a:fillRect/>
          </a:stretch>
        </p:blipFill>
        <p:spPr>
          <a:xfrm>
            <a:off x="1870150" y="271200"/>
            <a:ext cx="8451699" cy="1176000"/>
          </a:xfrm>
          <a:prstGeom prst="rect">
            <a:avLst/>
          </a:prstGeom>
          <a:noFill/>
          <a:ln>
            <a:noFill/>
          </a:ln>
        </p:spPr>
      </p:pic>
    </p:spTree>
  </p:cSld>
  <p:clrMapOvr>
    <a:masterClrMapping/>
  </p:clrMapOvr>
  <p:transition>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25771fdfef0_0_378"/>
          <p:cNvSpPr/>
          <p:nvPr/>
        </p:nvSpPr>
        <p:spPr>
          <a:xfrm>
            <a:off x="3335247" y="3218409"/>
            <a:ext cx="8741100" cy="3047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500">
                <a:solidFill>
                  <a:srgbClr val="333333"/>
                </a:solidFill>
                <a:latin typeface="Montserrat"/>
                <a:ea typeface="Montserrat"/>
                <a:cs typeface="Montserrat"/>
                <a:sym typeface="Montserrat"/>
              </a:rPr>
              <a:t>Considered “the MLS of rentals,” Rental Beast offers an end-to-end leasing platform for lead generation and processing, plus a host of rental monetization tools all designed for real estate professionals. </a:t>
            </a:r>
            <a:endParaRPr sz="2500">
              <a:solidFill>
                <a:srgbClr val="333333"/>
              </a:solidFill>
              <a:latin typeface="Montserrat"/>
              <a:ea typeface="Montserrat"/>
              <a:cs typeface="Montserrat"/>
              <a:sym typeface="Montserrat"/>
            </a:endParaRPr>
          </a:p>
          <a:p>
            <a:pPr marL="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3"/>
              </a:rPr>
              <a:t>Learn more</a:t>
            </a:r>
            <a:r>
              <a:rPr lang="en-US" sz="2500">
                <a:solidFill>
                  <a:srgbClr val="333333"/>
                </a:solidFill>
                <a:latin typeface="Montserrat"/>
                <a:ea typeface="Montserrat"/>
                <a:cs typeface="Montserrat"/>
                <a:sym typeface="Montserrat"/>
              </a:rPr>
              <a:t> | </a:t>
            </a:r>
            <a:r>
              <a:rPr lang="en-US" sz="2500" u="sng">
                <a:solidFill>
                  <a:schemeClr val="hlink"/>
                </a:solidFill>
                <a:latin typeface="Montserrat"/>
                <a:ea typeface="Montserrat"/>
                <a:cs typeface="Montserrat"/>
                <a:sym typeface="Montserrat"/>
                <a:hlinkClick r:id="rId4"/>
              </a:rPr>
              <a:t>Get the offer</a:t>
            </a:r>
            <a:endParaRPr sz="2500">
              <a:solidFill>
                <a:srgbClr val="333333"/>
              </a:solidFill>
              <a:latin typeface="Montserrat"/>
              <a:ea typeface="Montserrat"/>
              <a:cs typeface="Montserrat"/>
              <a:sym typeface="Montserrat"/>
            </a:endParaRPr>
          </a:p>
        </p:txBody>
      </p:sp>
      <p:sp>
        <p:nvSpPr>
          <p:cNvPr id="380" name="Google Shape;380;g25771fdfef0_0_378"/>
          <p:cNvSpPr txBox="1"/>
          <p:nvPr/>
        </p:nvSpPr>
        <p:spPr>
          <a:xfrm>
            <a:off x="3335248" y="19926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Power Up Your Rental Business with Rental Beast</a:t>
            </a:r>
            <a:endParaRPr sz="2700" b="1">
              <a:solidFill>
                <a:schemeClr val="accent1"/>
              </a:solidFill>
              <a:latin typeface="Montserrat"/>
              <a:ea typeface="Montserrat"/>
              <a:cs typeface="Montserrat"/>
              <a:sym typeface="Montserrat"/>
            </a:endParaRPr>
          </a:p>
        </p:txBody>
      </p:sp>
      <p:grpSp>
        <p:nvGrpSpPr>
          <p:cNvPr id="381" name="Google Shape;381;g25771fdfef0_0_378"/>
          <p:cNvGrpSpPr/>
          <p:nvPr/>
        </p:nvGrpSpPr>
        <p:grpSpPr>
          <a:xfrm>
            <a:off x="0" y="1545379"/>
            <a:ext cx="12192000" cy="5312767"/>
            <a:chOff x="0" y="1545379"/>
            <a:chExt cx="12192000" cy="5312767"/>
          </a:xfrm>
        </p:grpSpPr>
        <p:grpSp>
          <p:nvGrpSpPr>
            <p:cNvPr id="382" name="Google Shape;382;g25771fdfef0_0_378"/>
            <p:cNvGrpSpPr/>
            <p:nvPr/>
          </p:nvGrpSpPr>
          <p:grpSpPr>
            <a:xfrm>
              <a:off x="0" y="1545379"/>
              <a:ext cx="12192000" cy="379094"/>
              <a:chOff x="0" y="1545379"/>
              <a:chExt cx="12192000" cy="379094"/>
            </a:xfrm>
          </p:grpSpPr>
          <p:pic>
            <p:nvPicPr>
              <p:cNvPr id="383" name="Google Shape;383;g25771fdfef0_0_378" descr="A picture containing text, screenshot, font, logo&#10;&#10;Description automatically generated"/>
              <p:cNvPicPr preferRelativeResize="0"/>
              <p:nvPr/>
            </p:nvPicPr>
            <p:blipFill rotWithShape="1">
              <a:blip r:embed="rId5">
                <a:alphaModFix/>
              </a:blip>
              <a:srcRect t="76119"/>
              <a:stretch/>
            </p:blipFill>
            <p:spPr>
              <a:xfrm>
                <a:off x="3302000" y="1545380"/>
                <a:ext cx="8890000" cy="379093"/>
              </a:xfrm>
              <a:prstGeom prst="rect">
                <a:avLst/>
              </a:prstGeom>
              <a:noFill/>
              <a:ln>
                <a:noFill/>
              </a:ln>
            </p:spPr>
          </p:pic>
          <p:pic>
            <p:nvPicPr>
              <p:cNvPr id="384" name="Google Shape;384;g25771fdfef0_0_378" descr="A picture containing text, screenshot, font, logo&#10;&#10;Description automatically generated"/>
              <p:cNvPicPr preferRelativeResize="0"/>
              <p:nvPr/>
            </p:nvPicPr>
            <p:blipFill rotWithShape="1">
              <a:blip r:embed="rId5">
                <a:alphaModFix/>
              </a:blip>
              <a:srcRect t="76119"/>
              <a:stretch/>
            </p:blipFill>
            <p:spPr>
              <a:xfrm>
                <a:off x="0" y="1545379"/>
                <a:ext cx="8890000" cy="379093"/>
              </a:xfrm>
              <a:prstGeom prst="rect">
                <a:avLst/>
              </a:prstGeom>
              <a:noFill/>
              <a:ln>
                <a:noFill/>
              </a:ln>
            </p:spPr>
          </p:pic>
        </p:grpSp>
        <p:sp>
          <p:nvSpPr>
            <p:cNvPr id="385" name="Google Shape;385;g25771fdfef0_0_378"/>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86" name="Google Shape;386;g25771fdfef0_0_378"/>
            <p:cNvPicPr preferRelativeResize="0"/>
            <p:nvPr/>
          </p:nvPicPr>
          <p:blipFill rotWithShape="1">
            <a:blip r:embed="rId6">
              <a:alphaModFix/>
            </a:blip>
            <a:srcRect/>
            <a:stretch/>
          </p:blipFill>
          <p:spPr>
            <a:xfrm>
              <a:off x="0" y="5788800"/>
              <a:ext cx="2232200" cy="1069200"/>
            </a:xfrm>
            <a:prstGeom prst="rect">
              <a:avLst/>
            </a:prstGeom>
            <a:noFill/>
            <a:ln>
              <a:noFill/>
            </a:ln>
          </p:spPr>
        </p:pic>
      </p:grpSp>
      <p:pic>
        <p:nvPicPr>
          <p:cNvPr id="387" name="Google Shape;387;g25771fdfef0_0_378"/>
          <p:cNvPicPr preferRelativeResize="0"/>
          <p:nvPr/>
        </p:nvPicPr>
        <p:blipFill>
          <a:blip r:embed="rId7">
            <a:alphaModFix/>
          </a:blip>
          <a:stretch>
            <a:fillRect/>
          </a:stretch>
        </p:blipFill>
        <p:spPr>
          <a:xfrm>
            <a:off x="1725450" y="163200"/>
            <a:ext cx="8741100" cy="1321825"/>
          </a:xfrm>
          <a:prstGeom prst="rect">
            <a:avLst/>
          </a:prstGeom>
          <a:noFill/>
          <a:ln>
            <a:noFill/>
          </a:ln>
        </p:spPr>
      </p:pic>
    </p:spTree>
  </p:cSld>
  <p:clrMapOvr>
    <a:masterClrMapping/>
  </p:clrMapOvr>
  <p:transition>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25771fdfef0_0_391"/>
          <p:cNvSpPr/>
          <p:nvPr/>
        </p:nvSpPr>
        <p:spPr>
          <a:xfrm>
            <a:off x="3335247" y="3218409"/>
            <a:ext cx="8741100" cy="3047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500">
                <a:solidFill>
                  <a:srgbClr val="333333"/>
                </a:solidFill>
                <a:latin typeface="Montserrat"/>
                <a:ea typeface="Montserrat"/>
                <a:cs typeface="Montserrat"/>
                <a:sym typeface="Montserrat"/>
              </a:rPr>
              <a:t>RESAAS is the only platform offering agent-to-agent referrals across all brokerages, making them the most qualified referrals on the market.</a:t>
            </a:r>
            <a:endParaRPr sz="2500">
              <a:solidFill>
                <a:srgbClr val="333333"/>
              </a:solidFill>
              <a:latin typeface="Montserrat"/>
              <a:ea typeface="Montserrat"/>
              <a:cs typeface="Montserrat"/>
              <a:sym typeface="Montserrat"/>
            </a:endParaRPr>
          </a:p>
          <a:p>
            <a:pPr marL="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3"/>
              </a:rPr>
              <a:t>Learn more</a:t>
            </a:r>
            <a:r>
              <a:rPr lang="en-US" sz="2500">
                <a:solidFill>
                  <a:srgbClr val="333333"/>
                </a:solidFill>
                <a:latin typeface="Montserrat"/>
                <a:ea typeface="Montserrat"/>
                <a:cs typeface="Montserrat"/>
                <a:sym typeface="Montserrat"/>
              </a:rPr>
              <a:t> | </a:t>
            </a:r>
            <a:r>
              <a:rPr lang="en-US" sz="2500" u="sng">
                <a:solidFill>
                  <a:schemeClr val="hlink"/>
                </a:solidFill>
                <a:latin typeface="Montserrat"/>
                <a:ea typeface="Montserrat"/>
                <a:cs typeface="Montserrat"/>
                <a:sym typeface="Montserrat"/>
                <a:hlinkClick r:id="rId4"/>
              </a:rPr>
              <a:t>Get the offer</a:t>
            </a:r>
            <a:endParaRPr sz="2500">
              <a:solidFill>
                <a:srgbClr val="333333"/>
              </a:solidFill>
              <a:latin typeface="Montserrat"/>
              <a:ea typeface="Montserrat"/>
              <a:cs typeface="Montserrat"/>
              <a:sym typeface="Montserrat"/>
            </a:endParaRPr>
          </a:p>
        </p:txBody>
      </p:sp>
      <p:sp>
        <p:nvSpPr>
          <p:cNvPr id="393" name="Google Shape;393;g25771fdfef0_0_391"/>
          <p:cNvSpPr txBox="1"/>
          <p:nvPr/>
        </p:nvSpPr>
        <p:spPr>
          <a:xfrm>
            <a:off x="3335248" y="19926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Win New Referral Business with a RESAAS Subscription</a:t>
            </a:r>
            <a:endParaRPr sz="2700" b="1">
              <a:solidFill>
                <a:schemeClr val="accent1"/>
              </a:solidFill>
              <a:latin typeface="Montserrat"/>
              <a:ea typeface="Montserrat"/>
              <a:cs typeface="Montserrat"/>
              <a:sym typeface="Montserrat"/>
            </a:endParaRPr>
          </a:p>
        </p:txBody>
      </p:sp>
      <p:grpSp>
        <p:nvGrpSpPr>
          <p:cNvPr id="394" name="Google Shape;394;g25771fdfef0_0_391"/>
          <p:cNvGrpSpPr/>
          <p:nvPr/>
        </p:nvGrpSpPr>
        <p:grpSpPr>
          <a:xfrm>
            <a:off x="0" y="1545379"/>
            <a:ext cx="12192000" cy="5312767"/>
            <a:chOff x="0" y="1545379"/>
            <a:chExt cx="12192000" cy="5312767"/>
          </a:xfrm>
        </p:grpSpPr>
        <p:grpSp>
          <p:nvGrpSpPr>
            <p:cNvPr id="395" name="Google Shape;395;g25771fdfef0_0_391"/>
            <p:cNvGrpSpPr/>
            <p:nvPr/>
          </p:nvGrpSpPr>
          <p:grpSpPr>
            <a:xfrm>
              <a:off x="0" y="1545379"/>
              <a:ext cx="12192000" cy="379094"/>
              <a:chOff x="0" y="1545379"/>
              <a:chExt cx="12192000" cy="379094"/>
            </a:xfrm>
          </p:grpSpPr>
          <p:pic>
            <p:nvPicPr>
              <p:cNvPr id="396" name="Google Shape;396;g25771fdfef0_0_391" descr="A picture containing text, screenshot, font, logo&#10;&#10;Description automatically generated"/>
              <p:cNvPicPr preferRelativeResize="0"/>
              <p:nvPr/>
            </p:nvPicPr>
            <p:blipFill rotWithShape="1">
              <a:blip r:embed="rId5">
                <a:alphaModFix/>
              </a:blip>
              <a:srcRect t="76119"/>
              <a:stretch/>
            </p:blipFill>
            <p:spPr>
              <a:xfrm>
                <a:off x="3302000" y="1545380"/>
                <a:ext cx="8890000" cy="379093"/>
              </a:xfrm>
              <a:prstGeom prst="rect">
                <a:avLst/>
              </a:prstGeom>
              <a:noFill/>
              <a:ln>
                <a:noFill/>
              </a:ln>
            </p:spPr>
          </p:pic>
          <p:pic>
            <p:nvPicPr>
              <p:cNvPr id="397" name="Google Shape;397;g25771fdfef0_0_391" descr="A picture containing text, screenshot, font, logo&#10;&#10;Description automatically generated"/>
              <p:cNvPicPr preferRelativeResize="0"/>
              <p:nvPr/>
            </p:nvPicPr>
            <p:blipFill rotWithShape="1">
              <a:blip r:embed="rId5">
                <a:alphaModFix/>
              </a:blip>
              <a:srcRect t="76119"/>
              <a:stretch/>
            </p:blipFill>
            <p:spPr>
              <a:xfrm>
                <a:off x="0" y="1545379"/>
                <a:ext cx="8890000" cy="379093"/>
              </a:xfrm>
              <a:prstGeom prst="rect">
                <a:avLst/>
              </a:prstGeom>
              <a:noFill/>
              <a:ln>
                <a:noFill/>
              </a:ln>
            </p:spPr>
          </p:pic>
        </p:grpSp>
        <p:sp>
          <p:nvSpPr>
            <p:cNvPr id="398" name="Google Shape;398;g25771fdfef0_0_391"/>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99" name="Google Shape;399;g25771fdfef0_0_391"/>
            <p:cNvPicPr preferRelativeResize="0"/>
            <p:nvPr/>
          </p:nvPicPr>
          <p:blipFill rotWithShape="1">
            <a:blip r:embed="rId6">
              <a:alphaModFix/>
            </a:blip>
            <a:srcRect/>
            <a:stretch/>
          </p:blipFill>
          <p:spPr>
            <a:xfrm>
              <a:off x="0" y="5788800"/>
              <a:ext cx="2232200" cy="1069200"/>
            </a:xfrm>
            <a:prstGeom prst="rect">
              <a:avLst/>
            </a:prstGeom>
            <a:noFill/>
            <a:ln>
              <a:noFill/>
            </a:ln>
          </p:spPr>
        </p:pic>
      </p:grpSp>
      <p:pic>
        <p:nvPicPr>
          <p:cNvPr id="400" name="Google Shape;400;g25771fdfef0_0_391"/>
          <p:cNvPicPr preferRelativeResize="0"/>
          <p:nvPr/>
        </p:nvPicPr>
        <p:blipFill>
          <a:blip r:embed="rId7">
            <a:alphaModFix/>
          </a:blip>
          <a:stretch>
            <a:fillRect/>
          </a:stretch>
        </p:blipFill>
        <p:spPr>
          <a:xfrm>
            <a:off x="1946400" y="152400"/>
            <a:ext cx="8299199" cy="1392975"/>
          </a:xfrm>
          <a:prstGeom prst="rect">
            <a:avLst/>
          </a:prstGeom>
          <a:noFill/>
          <a:ln>
            <a:noFill/>
          </a:ln>
        </p:spPr>
      </p:pic>
    </p:spTree>
  </p:cSld>
  <p:clrMapOvr>
    <a:masterClrMapping/>
  </p:clrMapOvr>
  <p:transition>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25771fdfef0_0_404"/>
          <p:cNvSpPr/>
          <p:nvPr/>
        </p:nvSpPr>
        <p:spPr>
          <a:xfrm>
            <a:off x="3335247" y="3218409"/>
            <a:ext cx="8741100" cy="3047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500">
                <a:solidFill>
                  <a:srgbClr val="333333"/>
                </a:solidFill>
                <a:latin typeface="Montserrat"/>
                <a:ea typeface="Montserrat"/>
                <a:cs typeface="Montserrat"/>
                <a:sym typeface="Montserrat"/>
              </a:rPr>
              <a:t>Powered by Experian, Securus ID provides industry-leading identity theft protection plans, which include fully managed restoration services for agents. </a:t>
            </a:r>
            <a:endParaRPr sz="2500">
              <a:solidFill>
                <a:srgbClr val="333333"/>
              </a:solidFill>
              <a:latin typeface="Montserrat"/>
              <a:ea typeface="Montserrat"/>
              <a:cs typeface="Montserrat"/>
              <a:sym typeface="Montserrat"/>
            </a:endParaRPr>
          </a:p>
          <a:p>
            <a:pPr marL="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3"/>
              </a:rPr>
              <a:t>Learn more</a:t>
            </a:r>
            <a:r>
              <a:rPr lang="en-US" sz="2500">
                <a:solidFill>
                  <a:srgbClr val="333333"/>
                </a:solidFill>
                <a:latin typeface="Montserrat"/>
                <a:ea typeface="Montserrat"/>
                <a:cs typeface="Montserrat"/>
                <a:sym typeface="Montserrat"/>
              </a:rPr>
              <a:t> | </a:t>
            </a:r>
            <a:r>
              <a:rPr lang="en-US" sz="2500" u="sng">
                <a:solidFill>
                  <a:schemeClr val="hlink"/>
                </a:solidFill>
                <a:latin typeface="Montserrat"/>
                <a:ea typeface="Montserrat"/>
                <a:cs typeface="Montserrat"/>
                <a:sym typeface="Montserrat"/>
                <a:hlinkClick r:id="rId4"/>
              </a:rPr>
              <a:t>Get the offer</a:t>
            </a:r>
            <a:endParaRPr sz="2500">
              <a:solidFill>
                <a:srgbClr val="333333"/>
              </a:solidFill>
              <a:latin typeface="Montserrat"/>
              <a:ea typeface="Montserrat"/>
              <a:cs typeface="Montserrat"/>
              <a:sym typeface="Montserrat"/>
            </a:endParaRPr>
          </a:p>
        </p:txBody>
      </p:sp>
      <p:sp>
        <p:nvSpPr>
          <p:cNvPr id="406" name="Google Shape;406;g25771fdfef0_0_404"/>
          <p:cNvSpPr txBox="1"/>
          <p:nvPr/>
        </p:nvSpPr>
        <p:spPr>
          <a:xfrm>
            <a:off x="3335248" y="19926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Protect Yourself Against Identity Theft with Securus ID</a:t>
            </a:r>
            <a:endParaRPr sz="2700" b="1">
              <a:solidFill>
                <a:schemeClr val="accent1"/>
              </a:solidFill>
              <a:latin typeface="Montserrat"/>
              <a:ea typeface="Montserrat"/>
              <a:cs typeface="Montserrat"/>
              <a:sym typeface="Montserrat"/>
            </a:endParaRPr>
          </a:p>
        </p:txBody>
      </p:sp>
      <p:grpSp>
        <p:nvGrpSpPr>
          <p:cNvPr id="407" name="Google Shape;407;g25771fdfef0_0_404"/>
          <p:cNvGrpSpPr/>
          <p:nvPr/>
        </p:nvGrpSpPr>
        <p:grpSpPr>
          <a:xfrm>
            <a:off x="0" y="1545379"/>
            <a:ext cx="12192000" cy="5312767"/>
            <a:chOff x="0" y="1545379"/>
            <a:chExt cx="12192000" cy="5312767"/>
          </a:xfrm>
        </p:grpSpPr>
        <p:grpSp>
          <p:nvGrpSpPr>
            <p:cNvPr id="408" name="Google Shape;408;g25771fdfef0_0_404"/>
            <p:cNvGrpSpPr/>
            <p:nvPr/>
          </p:nvGrpSpPr>
          <p:grpSpPr>
            <a:xfrm>
              <a:off x="0" y="1545379"/>
              <a:ext cx="12192000" cy="379094"/>
              <a:chOff x="0" y="1545379"/>
              <a:chExt cx="12192000" cy="379094"/>
            </a:xfrm>
          </p:grpSpPr>
          <p:pic>
            <p:nvPicPr>
              <p:cNvPr id="409" name="Google Shape;409;g25771fdfef0_0_404" descr="A picture containing text, screenshot, font, logo&#10;&#10;Description automatically generated"/>
              <p:cNvPicPr preferRelativeResize="0"/>
              <p:nvPr/>
            </p:nvPicPr>
            <p:blipFill rotWithShape="1">
              <a:blip r:embed="rId5">
                <a:alphaModFix/>
              </a:blip>
              <a:srcRect t="76119"/>
              <a:stretch/>
            </p:blipFill>
            <p:spPr>
              <a:xfrm>
                <a:off x="3302000" y="1545380"/>
                <a:ext cx="8890000" cy="379093"/>
              </a:xfrm>
              <a:prstGeom prst="rect">
                <a:avLst/>
              </a:prstGeom>
              <a:noFill/>
              <a:ln>
                <a:noFill/>
              </a:ln>
            </p:spPr>
          </p:pic>
          <p:pic>
            <p:nvPicPr>
              <p:cNvPr id="410" name="Google Shape;410;g25771fdfef0_0_404" descr="A picture containing text, screenshot, font, logo&#10;&#10;Description automatically generated"/>
              <p:cNvPicPr preferRelativeResize="0"/>
              <p:nvPr/>
            </p:nvPicPr>
            <p:blipFill rotWithShape="1">
              <a:blip r:embed="rId5">
                <a:alphaModFix/>
              </a:blip>
              <a:srcRect t="76119"/>
              <a:stretch/>
            </p:blipFill>
            <p:spPr>
              <a:xfrm>
                <a:off x="0" y="1545379"/>
                <a:ext cx="8890000" cy="379093"/>
              </a:xfrm>
              <a:prstGeom prst="rect">
                <a:avLst/>
              </a:prstGeom>
              <a:noFill/>
              <a:ln>
                <a:noFill/>
              </a:ln>
            </p:spPr>
          </p:pic>
        </p:grpSp>
        <p:sp>
          <p:nvSpPr>
            <p:cNvPr id="411" name="Google Shape;411;g25771fdfef0_0_404"/>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12" name="Google Shape;412;g25771fdfef0_0_404"/>
            <p:cNvPicPr preferRelativeResize="0"/>
            <p:nvPr/>
          </p:nvPicPr>
          <p:blipFill rotWithShape="1">
            <a:blip r:embed="rId6">
              <a:alphaModFix/>
            </a:blip>
            <a:srcRect/>
            <a:stretch/>
          </p:blipFill>
          <p:spPr>
            <a:xfrm>
              <a:off x="0" y="5788800"/>
              <a:ext cx="2232200" cy="1069200"/>
            </a:xfrm>
            <a:prstGeom prst="rect">
              <a:avLst/>
            </a:prstGeom>
            <a:noFill/>
            <a:ln>
              <a:noFill/>
            </a:ln>
          </p:spPr>
        </p:pic>
      </p:grpSp>
      <p:pic>
        <p:nvPicPr>
          <p:cNvPr id="413" name="Google Shape;413;g25771fdfef0_0_404"/>
          <p:cNvPicPr preferRelativeResize="0"/>
          <p:nvPr/>
        </p:nvPicPr>
        <p:blipFill>
          <a:blip r:embed="rId7">
            <a:alphaModFix/>
          </a:blip>
          <a:stretch>
            <a:fillRect/>
          </a:stretch>
        </p:blipFill>
        <p:spPr>
          <a:xfrm>
            <a:off x="2324200" y="217200"/>
            <a:ext cx="7543594" cy="1270500"/>
          </a:xfrm>
          <a:prstGeom prst="rect">
            <a:avLst/>
          </a:prstGeom>
          <a:noFill/>
          <a:ln>
            <a:noFill/>
          </a:ln>
        </p:spPr>
      </p:pic>
    </p:spTree>
  </p:cSld>
  <p:clrMapOvr>
    <a:masterClrMapping/>
  </p:clrMapOvr>
  <p:transition>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25771fdfef0_0_419"/>
          <p:cNvSpPr/>
          <p:nvPr/>
        </p:nvSpPr>
        <p:spPr>
          <a:xfrm>
            <a:off x="3335247" y="3218409"/>
            <a:ext cx="8741100" cy="3047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500">
                <a:solidFill>
                  <a:srgbClr val="333333"/>
                </a:solidFill>
                <a:latin typeface="Montserrat"/>
                <a:ea typeface="Montserrat"/>
                <a:cs typeface="Montserrat"/>
                <a:sym typeface="Montserrat"/>
              </a:rPr>
              <a:t>SentriLock is the leading electronic lockbox manufacturer and provider of property access management solutions. It offers first and only combined lockbox, showing service, and experience management solution. </a:t>
            </a:r>
            <a:endParaRPr sz="2500">
              <a:solidFill>
                <a:srgbClr val="333333"/>
              </a:solidFill>
              <a:latin typeface="Montserrat"/>
              <a:ea typeface="Montserrat"/>
              <a:cs typeface="Montserrat"/>
              <a:sym typeface="Montserrat"/>
            </a:endParaRPr>
          </a:p>
          <a:p>
            <a:pPr marL="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3"/>
              </a:rPr>
              <a:t>Learn more </a:t>
            </a:r>
            <a:r>
              <a:rPr lang="en-US" sz="2500">
                <a:solidFill>
                  <a:srgbClr val="333333"/>
                </a:solidFill>
                <a:latin typeface="Montserrat"/>
                <a:ea typeface="Montserrat"/>
                <a:cs typeface="Montserrat"/>
                <a:sym typeface="Montserrat"/>
              </a:rPr>
              <a:t>|</a:t>
            </a:r>
            <a:r>
              <a:rPr lang="en-US" sz="2500" u="sng">
                <a:solidFill>
                  <a:schemeClr val="hlink"/>
                </a:solidFill>
                <a:latin typeface="Montserrat"/>
                <a:ea typeface="Montserrat"/>
                <a:cs typeface="Montserrat"/>
                <a:sym typeface="Montserrat"/>
                <a:hlinkClick r:id="rId4"/>
              </a:rPr>
              <a:t> Get the offer</a:t>
            </a:r>
            <a:endParaRPr sz="2500">
              <a:solidFill>
                <a:srgbClr val="333333"/>
              </a:solidFill>
              <a:latin typeface="Montserrat"/>
              <a:ea typeface="Montserrat"/>
              <a:cs typeface="Montserrat"/>
              <a:sym typeface="Montserrat"/>
            </a:endParaRPr>
          </a:p>
        </p:txBody>
      </p:sp>
      <p:sp>
        <p:nvSpPr>
          <p:cNvPr id="419" name="Google Shape;419;g25771fdfef0_0_419"/>
          <p:cNvSpPr txBox="1"/>
          <p:nvPr/>
        </p:nvSpPr>
        <p:spPr>
          <a:xfrm>
            <a:off x="3335248" y="19926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Modernize Your Showings with SentriLock</a:t>
            </a:r>
            <a:endParaRPr sz="2700" b="1">
              <a:solidFill>
                <a:schemeClr val="accent1"/>
              </a:solidFill>
              <a:latin typeface="Montserrat"/>
              <a:ea typeface="Montserrat"/>
              <a:cs typeface="Montserrat"/>
              <a:sym typeface="Montserrat"/>
            </a:endParaRPr>
          </a:p>
        </p:txBody>
      </p:sp>
      <p:grpSp>
        <p:nvGrpSpPr>
          <p:cNvPr id="420" name="Google Shape;420;g25771fdfef0_0_419"/>
          <p:cNvGrpSpPr/>
          <p:nvPr/>
        </p:nvGrpSpPr>
        <p:grpSpPr>
          <a:xfrm>
            <a:off x="0" y="1545379"/>
            <a:ext cx="12192000" cy="5312767"/>
            <a:chOff x="0" y="1545379"/>
            <a:chExt cx="12192000" cy="5312767"/>
          </a:xfrm>
        </p:grpSpPr>
        <p:grpSp>
          <p:nvGrpSpPr>
            <p:cNvPr id="421" name="Google Shape;421;g25771fdfef0_0_419"/>
            <p:cNvGrpSpPr/>
            <p:nvPr/>
          </p:nvGrpSpPr>
          <p:grpSpPr>
            <a:xfrm>
              <a:off x="0" y="1545379"/>
              <a:ext cx="12192000" cy="379094"/>
              <a:chOff x="0" y="1545379"/>
              <a:chExt cx="12192000" cy="379094"/>
            </a:xfrm>
          </p:grpSpPr>
          <p:pic>
            <p:nvPicPr>
              <p:cNvPr id="422" name="Google Shape;422;g25771fdfef0_0_419" descr="A picture containing text, screenshot, font, logo&#10;&#10;Description automatically generated"/>
              <p:cNvPicPr preferRelativeResize="0"/>
              <p:nvPr/>
            </p:nvPicPr>
            <p:blipFill rotWithShape="1">
              <a:blip r:embed="rId5">
                <a:alphaModFix/>
              </a:blip>
              <a:srcRect t="76119"/>
              <a:stretch/>
            </p:blipFill>
            <p:spPr>
              <a:xfrm>
                <a:off x="3302000" y="1545380"/>
                <a:ext cx="8890000" cy="379093"/>
              </a:xfrm>
              <a:prstGeom prst="rect">
                <a:avLst/>
              </a:prstGeom>
              <a:noFill/>
              <a:ln>
                <a:noFill/>
              </a:ln>
            </p:spPr>
          </p:pic>
          <p:pic>
            <p:nvPicPr>
              <p:cNvPr id="423" name="Google Shape;423;g25771fdfef0_0_419" descr="A picture containing text, screenshot, font, logo&#10;&#10;Description automatically generated"/>
              <p:cNvPicPr preferRelativeResize="0"/>
              <p:nvPr/>
            </p:nvPicPr>
            <p:blipFill rotWithShape="1">
              <a:blip r:embed="rId5">
                <a:alphaModFix/>
              </a:blip>
              <a:srcRect t="76119"/>
              <a:stretch/>
            </p:blipFill>
            <p:spPr>
              <a:xfrm>
                <a:off x="0" y="1545379"/>
                <a:ext cx="8890000" cy="379093"/>
              </a:xfrm>
              <a:prstGeom prst="rect">
                <a:avLst/>
              </a:prstGeom>
              <a:noFill/>
              <a:ln>
                <a:noFill/>
              </a:ln>
            </p:spPr>
          </p:pic>
        </p:grpSp>
        <p:sp>
          <p:nvSpPr>
            <p:cNvPr id="424" name="Google Shape;424;g25771fdfef0_0_419"/>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25" name="Google Shape;425;g25771fdfef0_0_419"/>
            <p:cNvPicPr preferRelativeResize="0"/>
            <p:nvPr/>
          </p:nvPicPr>
          <p:blipFill rotWithShape="1">
            <a:blip r:embed="rId6">
              <a:alphaModFix/>
            </a:blip>
            <a:srcRect/>
            <a:stretch/>
          </p:blipFill>
          <p:spPr>
            <a:xfrm>
              <a:off x="0" y="5788800"/>
              <a:ext cx="2232200" cy="1069200"/>
            </a:xfrm>
            <a:prstGeom prst="rect">
              <a:avLst/>
            </a:prstGeom>
            <a:noFill/>
            <a:ln>
              <a:noFill/>
            </a:ln>
          </p:spPr>
        </p:pic>
      </p:grpSp>
      <p:pic>
        <p:nvPicPr>
          <p:cNvPr id="426" name="Google Shape;426;g25771fdfef0_0_419"/>
          <p:cNvPicPr preferRelativeResize="0"/>
          <p:nvPr/>
        </p:nvPicPr>
        <p:blipFill>
          <a:blip r:embed="rId7">
            <a:alphaModFix/>
          </a:blip>
          <a:stretch>
            <a:fillRect/>
          </a:stretch>
        </p:blipFill>
        <p:spPr>
          <a:xfrm>
            <a:off x="1933088" y="274875"/>
            <a:ext cx="8325830" cy="1270500"/>
          </a:xfrm>
          <a:prstGeom prst="rect">
            <a:avLst/>
          </a:prstGeom>
          <a:noFill/>
          <a:ln>
            <a:noFill/>
          </a:ln>
        </p:spPr>
      </p:pic>
    </p:spTree>
  </p:cSld>
  <p:clrMapOvr>
    <a:masterClrMapping/>
  </p:clrMapOvr>
  <p:transition>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25771fdfef0_0_432"/>
          <p:cNvSpPr/>
          <p:nvPr/>
        </p:nvSpPr>
        <p:spPr>
          <a:xfrm>
            <a:off x="3335247" y="3218409"/>
            <a:ext cx="8741100" cy="3047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dirty="0">
                <a:solidFill>
                  <a:srgbClr val="333333"/>
                </a:solidFill>
                <a:latin typeface="Montserrat"/>
                <a:ea typeface="Montserrat"/>
                <a:cs typeface="Montserrat"/>
                <a:sym typeface="Montserrat"/>
              </a:rPr>
              <a:t>Victor Insurance Managers LLC is one of the largest and most experienced underwriting managers of specialty insurance programs in the world. </a:t>
            </a:r>
            <a:r>
              <a:rPr lang="en-US" sz="2400">
                <a:solidFill>
                  <a:srgbClr val="333333"/>
                </a:solidFill>
                <a:latin typeface="Montserrat"/>
                <a:ea typeface="Montserrat"/>
                <a:cs typeface="Montserrat"/>
                <a:sym typeface="Montserrat"/>
              </a:rPr>
              <a:t>Its first-class errors and omissions (E&amp;O) insurance program puts you in touch with real estate underwriters who are skilled at evaluating your transaction risks.  </a:t>
            </a:r>
            <a:endParaRPr sz="2400">
              <a:solidFill>
                <a:srgbClr val="333333"/>
              </a:solidFill>
              <a:latin typeface="Montserrat"/>
              <a:ea typeface="Montserrat"/>
              <a:cs typeface="Montserrat"/>
              <a:sym typeface="Montserrat"/>
            </a:endParaRPr>
          </a:p>
          <a:p>
            <a:pPr marL="0" lvl="0" indent="0" algn="l" rtl="0">
              <a:spcBef>
                <a:spcPts val="0"/>
              </a:spcBef>
              <a:spcAft>
                <a:spcPts val="0"/>
              </a:spcAft>
              <a:buNone/>
            </a:pPr>
            <a:endParaRPr sz="2400" dirty="0">
              <a:solidFill>
                <a:srgbClr val="333333"/>
              </a:solidFill>
              <a:latin typeface="Montserrat"/>
              <a:ea typeface="Montserrat"/>
              <a:cs typeface="Montserrat"/>
              <a:sym typeface="Montserrat"/>
            </a:endParaRPr>
          </a:p>
          <a:p>
            <a:pPr marL="0" lvl="0" indent="0" algn="l" rtl="0">
              <a:spcBef>
                <a:spcPts val="0"/>
              </a:spcBef>
              <a:spcAft>
                <a:spcPts val="0"/>
              </a:spcAft>
              <a:buNone/>
            </a:pPr>
            <a:r>
              <a:rPr lang="en-US" sz="2400" u="sng" dirty="0">
                <a:solidFill>
                  <a:schemeClr val="hlink"/>
                </a:solidFill>
                <a:latin typeface="Montserrat"/>
                <a:ea typeface="Montserrat"/>
                <a:cs typeface="Montserrat"/>
                <a:sym typeface="Montserrat"/>
                <a:hlinkClick r:id="rId3"/>
              </a:rPr>
              <a:t>Learn more</a:t>
            </a:r>
            <a:r>
              <a:rPr lang="en-US" sz="2400" dirty="0">
                <a:solidFill>
                  <a:srgbClr val="333333"/>
                </a:solidFill>
                <a:latin typeface="Montserrat"/>
                <a:ea typeface="Montserrat"/>
                <a:cs typeface="Montserrat"/>
                <a:sym typeface="Montserrat"/>
              </a:rPr>
              <a:t> | </a:t>
            </a:r>
            <a:r>
              <a:rPr lang="en-US" sz="2400" u="sng" dirty="0">
                <a:solidFill>
                  <a:schemeClr val="hlink"/>
                </a:solidFill>
                <a:latin typeface="Montserrat"/>
                <a:ea typeface="Montserrat"/>
                <a:cs typeface="Montserrat"/>
                <a:sym typeface="Montserrat"/>
                <a:hlinkClick r:id="rId4"/>
              </a:rPr>
              <a:t>Get the offer</a:t>
            </a:r>
            <a:endParaRPr sz="2400" dirty="0">
              <a:solidFill>
                <a:srgbClr val="333333"/>
              </a:solidFill>
              <a:latin typeface="Montserrat"/>
              <a:ea typeface="Montserrat"/>
              <a:cs typeface="Montserrat"/>
              <a:sym typeface="Montserrat"/>
            </a:endParaRPr>
          </a:p>
        </p:txBody>
      </p:sp>
      <p:sp>
        <p:nvSpPr>
          <p:cNvPr id="432" name="Google Shape;432;g25771fdfef0_0_432"/>
          <p:cNvSpPr txBox="1"/>
          <p:nvPr/>
        </p:nvSpPr>
        <p:spPr>
          <a:xfrm>
            <a:off x="3335248" y="19926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Minimize Your Risk – Leverage Victor’s E&amp;O Insurance Coverage for Your Transactions</a:t>
            </a:r>
            <a:endParaRPr sz="2700" b="1">
              <a:solidFill>
                <a:schemeClr val="accent1"/>
              </a:solidFill>
              <a:latin typeface="Montserrat"/>
              <a:ea typeface="Montserrat"/>
              <a:cs typeface="Montserrat"/>
              <a:sym typeface="Montserrat"/>
            </a:endParaRPr>
          </a:p>
        </p:txBody>
      </p:sp>
      <p:grpSp>
        <p:nvGrpSpPr>
          <p:cNvPr id="433" name="Google Shape;433;g25771fdfef0_0_432"/>
          <p:cNvGrpSpPr/>
          <p:nvPr/>
        </p:nvGrpSpPr>
        <p:grpSpPr>
          <a:xfrm>
            <a:off x="0" y="1545379"/>
            <a:ext cx="12192000" cy="5312767"/>
            <a:chOff x="0" y="1545379"/>
            <a:chExt cx="12192000" cy="5312767"/>
          </a:xfrm>
        </p:grpSpPr>
        <p:grpSp>
          <p:nvGrpSpPr>
            <p:cNvPr id="434" name="Google Shape;434;g25771fdfef0_0_432"/>
            <p:cNvGrpSpPr/>
            <p:nvPr/>
          </p:nvGrpSpPr>
          <p:grpSpPr>
            <a:xfrm>
              <a:off x="0" y="1545379"/>
              <a:ext cx="12192000" cy="379094"/>
              <a:chOff x="0" y="1545379"/>
              <a:chExt cx="12192000" cy="379094"/>
            </a:xfrm>
          </p:grpSpPr>
          <p:pic>
            <p:nvPicPr>
              <p:cNvPr id="435" name="Google Shape;435;g25771fdfef0_0_432" descr="A picture containing text, screenshot, font, logo&#10;&#10;Description automatically generated"/>
              <p:cNvPicPr preferRelativeResize="0"/>
              <p:nvPr/>
            </p:nvPicPr>
            <p:blipFill rotWithShape="1">
              <a:blip r:embed="rId5">
                <a:alphaModFix/>
              </a:blip>
              <a:srcRect t="76119"/>
              <a:stretch/>
            </p:blipFill>
            <p:spPr>
              <a:xfrm>
                <a:off x="3302000" y="1545380"/>
                <a:ext cx="8890000" cy="379093"/>
              </a:xfrm>
              <a:prstGeom prst="rect">
                <a:avLst/>
              </a:prstGeom>
              <a:noFill/>
              <a:ln>
                <a:noFill/>
              </a:ln>
            </p:spPr>
          </p:pic>
          <p:pic>
            <p:nvPicPr>
              <p:cNvPr id="436" name="Google Shape;436;g25771fdfef0_0_432" descr="A picture containing text, screenshot, font, logo&#10;&#10;Description automatically generated"/>
              <p:cNvPicPr preferRelativeResize="0"/>
              <p:nvPr/>
            </p:nvPicPr>
            <p:blipFill rotWithShape="1">
              <a:blip r:embed="rId5">
                <a:alphaModFix/>
              </a:blip>
              <a:srcRect t="76119"/>
              <a:stretch/>
            </p:blipFill>
            <p:spPr>
              <a:xfrm>
                <a:off x="0" y="1545379"/>
                <a:ext cx="8890000" cy="379093"/>
              </a:xfrm>
              <a:prstGeom prst="rect">
                <a:avLst/>
              </a:prstGeom>
              <a:noFill/>
              <a:ln>
                <a:noFill/>
              </a:ln>
            </p:spPr>
          </p:pic>
        </p:grpSp>
        <p:sp>
          <p:nvSpPr>
            <p:cNvPr id="437" name="Google Shape;437;g25771fdfef0_0_432"/>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38" name="Google Shape;438;g25771fdfef0_0_432"/>
            <p:cNvPicPr preferRelativeResize="0"/>
            <p:nvPr/>
          </p:nvPicPr>
          <p:blipFill rotWithShape="1">
            <a:blip r:embed="rId6">
              <a:alphaModFix/>
            </a:blip>
            <a:srcRect/>
            <a:stretch/>
          </p:blipFill>
          <p:spPr>
            <a:xfrm>
              <a:off x="0" y="5788800"/>
              <a:ext cx="2232200" cy="1069200"/>
            </a:xfrm>
            <a:prstGeom prst="rect">
              <a:avLst/>
            </a:prstGeom>
            <a:noFill/>
            <a:ln>
              <a:noFill/>
            </a:ln>
          </p:spPr>
        </p:pic>
      </p:grpSp>
      <p:pic>
        <p:nvPicPr>
          <p:cNvPr id="439" name="Google Shape;439;g25771fdfef0_0_432"/>
          <p:cNvPicPr preferRelativeResize="0"/>
          <p:nvPr/>
        </p:nvPicPr>
        <p:blipFill>
          <a:blip r:embed="rId7">
            <a:alphaModFix/>
          </a:blip>
          <a:stretch>
            <a:fillRect/>
          </a:stretch>
        </p:blipFill>
        <p:spPr>
          <a:xfrm>
            <a:off x="1920788" y="141600"/>
            <a:ext cx="8350426" cy="1348800"/>
          </a:xfrm>
          <a:prstGeom prst="rect">
            <a:avLst/>
          </a:prstGeom>
          <a:noFill/>
          <a:ln>
            <a:noFill/>
          </a:ln>
        </p:spPr>
      </p:pic>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8" name="Google Shape;128;g25771fdfef0_0_24"/>
          <p:cNvGrpSpPr/>
          <p:nvPr/>
        </p:nvGrpSpPr>
        <p:grpSpPr>
          <a:xfrm>
            <a:off x="-108000" y="1508379"/>
            <a:ext cx="12192000" cy="5349617"/>
            <a:chOff x="0" y="1545379"/>
            <a:chExt cx="12192000" cy="5349617"/>
          </a:xfrm>
        </p:grpSpPr>
        <p:grpSp>
          <p:nvGrpSpPr>
            <p:cNvPr id="129" name="Google Shape;129;g25771fdfef0_0_24"/>
            <p:cNvGrpSpPr/>
            <p:nvPr/>
          </p:nvGrpSpPr>
          <p:grpSpPr>
            <a:xfrm>
              <a:off x="0" y="1545379"/>
              <a:ext cx="12192000" cy="379094"/>
              <a:chOff x="0" y="1545379"/>
              <a:chExt cx="12192000" cy="379094"/>
            </a:xfrm>
          </p:grpSpPr>
          <p:pic>
            <p:nvPicPr>
              <p:cNvPr id="130" name="Google Shape;130;g25771fdfef0_0_24" descr="A picture containing text, screenshot, font, logo&#10;&#10;Description automatically generated"/>
              <p:cNvPicPr preferRelativeResize="0"/>
              <p:nvPr/>
            </p:nvPicPr>
            <p:blipFill rotWithShape="1">
              <a:blip r:embed="rId3">
                <a:alphaModFix/>
              </a:blip>
              <a:srcRect t="76119"/>
              <a:stretch/>
            </p:blipFill>
            <p:spPr>
              <a:xfrm>
                <a:off x="3302000" y="1545380"/>
                <a:ext cx="8890000" cy="379093"/>
              </a:xfrm>
              <a:prstGeom prst="rect">
                <a:avLst/>
              </a:prstGeom>
              <a:noFill/>
              <a:ln>
                <a:noFill/>
              </a:ln>
            </p:spPr>
          </p:pic>
          <p:pic>
            <p:nvPicPr>
              <p:cNvPr id="131" name="Google Shape;131;g25771fdfef0_0_24" descr="A picture containing text, screenshot, font, logo&#10;&#10;Description automatically generated"/>
              <p:cNvPicPr preferRelativeResize="0"/>
              <p:nvPr/>
            </p:nvPicPr>
            <p:blipFill rotWithShape="1">
              <a:blip r:embed="rId3">
                <a:alphaModFix/>
              </a:blip>
              <a:srcRect t="76119"/>
              <a:stretch/>
            </p:blipFill>
            <p:spPr>
              <a:xfrm>
                <a:off x="0" y="1545379"/>
                <a:ext cx="8890000" cy="379093"/>
              </a:xfrm>
              <a:prstGeom prst="rect">
                <a:avLst/>
              </a:prstGeom>
              <a:noFill/>
              <a:ln>
                <a:noFill/>
              </a:ln>
            </p:spPr>
          </p:pic>
        </p:grpSp>
        <p:sp>
          <p:nvSpPr>
            <p:cNvPr id="132" name="Google Shape;132;g25771fdfef0_0_24"/>
            <p:cNvSpPr/>
            <p:nvPr/>
          </p:nvSpPr>
          <p:spPr>
            <a:xfrm>
              <a:off x="108000" y="359559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3" name="Google Shape;133;g25771fdfef0_0_24"/>
            <p:cNvPicPr preferRelativeResize="0"/>
            <p:nvPr/>
          </p:nvPicPr>
          <p:blipFill rotWithShape="1">
            <a:blip r:embed="rId4">
              <a:alphaModFix/>
            </a:blip>
            <a:srcRect l="-4560" r="4560"/>
            <a:stretch/>
          </p:blipFill>
          <p:spPr>
            <a:xfrm>
              <a:off x="0" y="5609968"/>
              <a:ext cx="2605540" cy="1248032"/>
            </a:xfrm>
            <a:prstGeom prst="rect">
              <a:avLst/>
            </a:prstGeom>
            <a:noFill/>
            <a:ln>
              <a:noFill/>
            </a:ln>
          </p:spPr>
        </p:pic>
      </p:grpSp>
      <p:sp>
        <p:nvSpPr>
          <p:cNvPr id="134" name="Google Shape;134;g25771fdfef0_0_24"/>
          <p:cNvSpPr/>
          <p:nvPr/>
        </p:nvSpPr>
        <p:spPr>
          <a:xfrm>
            <a:off x="0" y="3014730"/>
            <a:ext cx="3951661" cy="3843261"/>
          </a:xfrm>
          <a:custGeom>
            <a:avLst/>
            <a:gdLst/>
            <a:ahLst/>
            <a:cxnLst/>
            <a:rect l="l" t="t" r="r" b="b"/>
            <a:pathLst>
              <a:path w="3941806" h="3941806" extrusionOk="0">
                <a:moveTo>
                  <a:pt x="0" y="1173892"/>
                </a:moveTo>
                <a:lnTo>
                  <a:pt x="0" y="0"/>
                </a:lnTo>
                <a:lnTo>
                  <a:pt x="3941806" y="3941806"/>
                </a:lnTo>
                <a:lnTo>
                  <a:pt x="3015048" y="3941806"/>
                </a:lnTo>
                <a:lnTo>
                  <a:pt x="86496" y="1013254"/>
                </a:lnTo>
                <a:lnTo>
                  <a:pt x="0" y="926758"/>
                </a:lnTo>
                <a:lnTo>
                  <a:pt x="0" y="790833"/>
                </a:lnTo>
                <a:lnTo>
                  <a:pt x="0" y="729049"/>
                </a:ln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g25771fdfef0_0_24"/>
          <p:cNvSpPr/>
          <p:nvPr/>
        </p:nvSpPr>
        <p:spPr>
          <a:xfrm>
            <a:off x="2756397" y="3592109"/>
            <a:ext cx="8741100" cy="3047100"/>
          </a:xfrm>
          <a:prstGeom prst="rect">
            <a:avLst/>
          </a:prstGeom>
          <a:noFill/>
          <a:ln>
            <a:noFill/>
          </a:ln>
        </p:spPr>
        <p:txBody>
          <a:bodyPr spcFirstLastPara="1" wrap="square" lIns="91425" tIns="45700" rIns="91425" bIns="45700" anchor="ctr" anchorCtr="0">
            <a:noAutofit/>
          </a:bodyPr>
          <a:lstStyle/>
          <a:p>
            <a:pPr marL="457200" marR="0" lvl="0" indent="0" algn="l" rtl="0">
              <a:spcBef>
                <a:spcPts val="0"/>
              </a:spcBef>
              <a:spcAft>
                <a:spcPts val="0"/>
              </a:spcAft>
              <a:buNone/>
            </a:pPr>
            <a:r>
              <a:rPr lang="en-US" sz="2700">
                <a:solidFill>
                  <a:srgbClr val="333333"/>
                </a:solidFill>
                <a:latin typeface="Montserrat"/>
                <a:ea typeface="Montserrat"/>
                <a:cs typeface="Montserrat"/>
                <a:sym typeface="Montserrat"/>
              </a:rPr>
              <a:t>Back At You is an easy, reliable, and powerful social media marketing solution focused on developing the best real estate software for brokerages and agents.</a:t>
            </a:r>
            <a:endParaRPr sz="2700">
              <a:solidFill>
                <a:srgbClr val="333333"/>
              </a:solidFill>
              <a:latin typeface="Montserrat"/>
              <a:ea typeface="Montserrat"/>
              <a:cs typeface="Montserrat"/>
              <a:sym typeface="Montserrat"/>
            </a:endParaRPr>
          </a:p>
          <a:p>
            <a:pPr marL="457200" marR="0" lvl="0" indent="0" algn="l" rtl="0">
              <a:spcBef>
                <a:spcPts val="0"/>
              </a:spcBef>
              <a:spcAft>
                <a:spcPts val="0"/>
              </a:spcAft>
              <a:buNone/>
            </a:pPr>
            <a:endParaRPr sz="2700">
              <a:solidFill>
                <a:srgbClr val="333333"/>
              </a:solidFill>
              <a:latin typeface="Montserrat"/>
              <a:ea typeface="Montserrat"/>
              <a:cs typeface="Montserrat"/>
              <a:sym typeface="Montserrat"/>
            </a:endParaRPr>
          </a:p>
          <a:p>
            <a:pPr marL="457200" marR="0" lvl="0" indent="0" algn="l" rtl="0">
              <a:spcBef>
                <a:spcPts val="0"/>
              </a:spcBef>
              <a:spcAft>
                <a:spcPts val="0"/>
              </a:spcAft>
              <a:buClr>
                <a:srgbClr val="000000"/>
              </a:buClr>
              <a:buFont typeface="Arial"/>
              <a:buNone/>
            </a:pPr>
            <a:r>
              <a:rPr lang="en-US" sz="2700" u="sng">
                <a:solidFill>
                  <a:schemeClr val="hlink"/>
                </a:solidFill>
                <a:latin typeface="Montserrat"/>
                <a:ea typeface="Montserrat"/>
                <a:cs typeface="Montserrat"/>
                <a:sym typeface="Montserrat"/>
                <a:hlinkClick r:id="rId5"/>
              </a:rPr>
              <a:t>Learn more</a:t>
            </a:r>
            <a:r>
              <a:rPr lang="en-US" sz="2700">
                <a:solidFill>
                  <a:srgbClr val="333333"/>
                </a:solidFill>
                <a:latin typeface="Montserrat"/>
                <a:ea typeface="Montserrat"/>
                <a:cs typeface="Montserrat"/>
                <a:sym typeface="Montserrat"/>
              </a:rPr>
              <a:t> | </a:t>
            </a:r>
            <a:r>
              <a:rPr lang="en-US" sz="2700" u="sng">
                <a:solidFill>
                  <a:schemeClr val="hlink"/>
                </a:solidFill>
                <a:latin typeface="Montserrat"/>
                <a:ea typeface="Montserrat"/>
                <a:cs typeface="Montserrat"/>
                <a:sym typeface="Montserrat"/>
                <a:hlinkClick r:id="rId6"/>
              </a:rPr>
              <a:t>Get the offer</a:t>
            </a:r>
            <a:endParaRPr sz="27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300">
              <a:solidFill>
                <a:schemeClr val="dk2"/>
              </a:solidFill>
              <a:latin typeface="Montserrat"/>
              <a:ea typeface="Montserrat"/>
              <a:cs typeface="Montserrat"/>
              <a:sym typeface="Montserrat"/>
            </a:endParaRPr>
          </a:p>
        </p:txBody>
      </p:sp>
      <p:sp>
        <p:nvSpPr>
          <p:cNvPr id="136" name="Google Shape;136;g25771fdfef0_0_24"/>
          <p:cNvSpPr txBox="1"/>
          <p:nvPr/>
        </p:nvSpPr>
        <p:spPr>
          <a:xfrm>
            <a:off x="3219598" y="2516400"/>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800" b="1">
                <a:solidFill>
                  <a:schemeClr val="accent1"/>
                </a:solidFill>
                <a:latin typeface="Montserrat"/>
                <a:ea typeface="Montserrat"/>
                <a:cs typeface="Montserrat"/>
                <a:sym typeface="Montserrat"/>
              </a:rPr>
              <a:t>Power Up Your Social Media Marketing with the Exclusive NAR SocialBAY Starter Plan From Back at You</a:t>
            </a:r>
            <a:endParaRPr sz="2800"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sz="2800"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sz="2800" b="1">
              <a:solidFill>
                <a:schemeClr val="accent1"/>
              </a:solidFill>
              <a:latin typeface="Montserrat"/>
              <a:ea typeface="Montserrat"/>
              <a:cs typeface="Montserrat"/>
              <a:sym typeface="Montserrat"/>
            </a:endParaRPr>
          </a:p>
        </p:txBody>
      </p:sp>
      <p:pic>
        <p:nvPicPr>
          <p:cNvPr id="137" name="Google Shape;137;g25771fdfef0_0_24"/>
          <p:cNvPicPr preferRelativeResize="0"/>
          <p:nvPr/>
        </p:nvPicPr>
        <p:blipFill>
          <a:blip r:embed="rId7">
            <a:alphaModFix/>
          </a:blip>
          <a:stretch>
            <a:fillRect/>
          </a:stretch>
        </p:blipFill>
        <p:spPr>
          <a:xfrm>
            <a:off x="2370000" y="290700"/>
            <a:ext cx="7236001" cy="1096000"/>
          </a:xfrm>
          <a:prstGeom prst="rect">
            <a:avLst/>
          </a:prstGeom>
          <a:noFill/>
          <a:ln>
            <a:noFill/>
          </a:ln>
        </p:spPr>
      </p:pic>
    </p:spTree>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142" name="Google Shape;142;g25771fdfef0_0_247"/>
          <p:cNvGrpSpPr/>
          <p:nvPr/>
        </p:nvGrpSpPr>
        <p:grpSpPr>
          <a:xfrm>
            <a:off x="-108000" y="1508379"/>
            <a:ext cx="12192000" cy="5349617"/>
            <a:chOff x="0" y="1545379"/>
            <a:chExt cx="12192000" cy="5349617"/>
          </a:xfrm>
        </p:grpSpPr>
        <p:grpSp>
          <p:nvGrpSpPr>
            <p:cNvPr id="143" name="Google Shape;143;g25771fdfef0_0_247"/>
            <p:cNvGrpSpPr/>
            <p:nvPr/>
          </p:nvGrpSpPr>
          <p:grpSpPr>
            <a:xfrm>
              <a:off x="0" y="1545379"/>
              <a:ext cx="12192000" cy="379094"/>
              <a:chOff x="0" y="1545379"/>
              <a:chExt cx="12192000" cy="379094"/>
            </a:xfrm>
          </p:grpSpPr>
          <p:pic>
            <p:nvPicPr>
              <p:cNvPr id="144" name="Google Shape;144;g25771fdfef0_0_247" descr="A picture containing text, screenshot, font, logo&#10;&#10;Description automatically generated"/>
              <p:cNvPicPr preferRelativeResize="0"/>
              <p:nvPr/>
            </p:nvPicPr>
            <p:blipFill rotWithShape="1">
              <a:blip r:embed="rId3">
                <a:alphaModFix/>
              </a:blip>
              <a:srcRect t="76119"/>
              <a:stretch/>
            </p:blipFill>
            <p:spPr>
              <a:xfrm>
                <a:off x="3302000" y="1545380"/>
                <a:ext cx="8890000" cy="379093"/>
              </a:xfrm>
              <a:prstGeom prst="rect">
                <a:avLst/>
              </a:prstGeom>
              <a:noFill/>
              <a:ln>
                <a:noFill/>
              </a:ln>
            </p:spPr>
          </p:pic>
          <p:pic>
            <p:nvPicPr>
              <p:cNvPr id="145" name="Google Shape;145;g25771fdfef0_0_247" descr="A picture containing text, screenshot, font, logo&#10;&#10;Description automatically generated"/>
              <p:cNvPicPr preferRelativeResize="0"/>
              <p:nvPr/>
            </p:nvPicPr>
            <p:blipFill rotWithShape="1">
              <a:blip r:embed="rId3">
                <a:alphaModFix/>
              </a:blip>
              <a:srcRect t="76119"/>
              <a:stretch/>
            </p:blipFill>
            <p:spPr>
              <a:xfrm>
                <a:off x="0" y="1545379"/>
                <a:ext cx="8890000" cy="379093"/>
              </a:xfrm>
              <a:prstGeom prst="rect">
                <a:avLst/>
              </a:prstGeom>
              <a:noFill/>
              <a:ln>
                <a:noFill/>
              </a:ln>
            </p:spPr>
          </p:pic>
        </p:grpSp>
        <p:sp>
          <p:nvSpPr>
            <p:cNvPr id="146" name="Google Shape;146;g25771fdfef0_0_247"/>
            <p:cNvSpPr/>
            <p:nvPr/>
          </p:nvSpPr>
          <p:spPr>
            <a:xfrm>
              <a:off x="108000" y="359559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7" name="Google Shape;147;g25771fdfef0_0_247"/>
            <p:cNvPicPr preferRelativeResize="0"/>
            <p:nvPr/>
          </p:nvPicPr>
          <p:blipFill rotWithShape="1">
            <a:blip r:embed="rId4">
              <a:alphaModFix/>
            </a:blip>
            <a:srcRect l="-4560" r="4560"/>
            <a:stretch/>
          </p:blipFill>
          <p:spPr>
            <a:xfrm>
              <a:off x="0" y="5609968"/>
              <a:ext cx="2605540" cy="1248032"/>
            </a:xfrm>
            <a:prstGeom prst="rect">
              <a:avLst/>
            </a:prstGeom>
            <a:noFill/>
            <a:ln>
              <a:noFill/>
            </a:ln>
          </p:spPr>
        </p:pic>
      </p:grpSp>
      <p:sp>
        <p:nvSpPr>
          <p:cNvPr id="148" name="Google Shape;148;g25771fdfef0_0_247"/>
          <p:cNvSpPr/>
          <p:nvPr/>
        </p:nvSpPr>
        <p:spPr>
          <a:xfrm>
            <a:off x="0" y="3014730"/>
            <a:ext cx="3951661" cy="3843261"/>
          </a:xfrm>
          <a:custGeom>
            <a:avLst/>
            <a:gdLst/>
            <a:ahLst/>
            <a:cxnLst/>
            <a:rect l="l" t="t" r="r" b="b"/>
            <a:pathLst>
              <a:path w="3941806" h="3941806" extrusionOk="0">
                <a:moveTo>
                  <a:pt x="0" y="1173892"/>
                </a:moveTo>
                <a:lnTo>
                  <a:pt x="0" y="0"/>
                </a:lnTo>
                <a:lnTo>
                  <a:pt x="3941806" y="3941806"/>
                </a:lnTo>
                <a:lnTo>
                  <a:pt x="3015048" y="3941806"/>
                </a:lnTo>
                <a:lnTo>
                  <a:pt x="86496" y="1013254"/>
                </a:lnTo>
                <a:lnTo>
                  <a:pt x="0" y="926758"/>
                </a:lnTo>
                <a:lnTo>
                  <a:pt x="0" y="790833"/>
                </a:lnTo>
                <a:lnTo>
                  <a:pt x="0" y="729049"/>
                </a:ln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g25771fdfef0_0_247"/>
          <p:cNvSpPr/>
          <p:nvPr/>
        </p:nvSpPr>
        <p:spPr>
          <a:xfrm>
            <a:off x="3335247" y="3592109"/>
            <a:ext cx="8741100" cy="3047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sz="2700">
                <a:solidFill>
                  <a:srgbClr val="333333"/>
                </a:solidFill>
                <a:latin typeface="Montserrat"/>
                <a:ea typeface="Montserrat"/>
                <a:cs typeface="Montserrat"/>
                <a:sym typeface="Montserrat"/>
              </a:rPr>
              <a:t>BOSSCAT provides prioritized online repair estimates and full-scale repair, renovation, and maintenance services for homeowners and NAR members.</a:t>
            </a:r>
            <a:endParaRPr sz="2700">
              <a:solidFill>
                <a:srgbClr val="333333"/>
              </a:solidFill>
              <a:latin typeface="Montserrat"/>
              <a:ea typeface="Montserrat"/>
              <a:cs typeface="Montserrat"/>
              <a:sym typeface="Montserrat"/>
            </a:endParaRPr>
          </a:p>
          <a:p>
            <a:pPr marL="0" lvl="0" indent="0" algn="l" rtl="0">
              <a:spcBef>
                <a:spcPts val="0"/>
              </a:spcBef>
              <a:spcAft>
                <a:spcPts val="0"/>
              </a:spcAft>
              <a:buClr>
                <a:schemeClr val="dk1"/>
              </a:buClr>
              <a:buFont typeface="Arial"/>
              <a:buNone/>
            </a:pPr>
            <a:endParaRPr sz="2700">
              <a:solidFill>
                <a:srgbClr val="333333"/>
              </a:solidFill>
              <a:latin typeface="Montserrat"/>
              <a:ea typeface="Montserrat"/>
              <a:cs typeface="Montserrat"/>
              <a:sym typeface="Montserrat"/>
            </a:endParaRPr>
          </a:p>
          <a:p>
            <a:pPr marL="0" lvl="0" indent="0" algn="l" rtl="0">
              <a:spcBef>
                <a:spcPts val="0"/>
              </a:spcBef>
              <a:spcAft>
                <a:spcPts val="0"/>
              </a:spcAft>
              <a:buClr>
                <a:schemeClr val="dk1"/>
              </a:buClr>
              <a:buFont typeface="Arial"/>
              <a:buNone/>
            </a:pPr>
            <a:r>
              <a:rPr lang="en-US" sz="2700" u="sng">
                <a:solidFill>
                  <a:schemeClr val="hlink"/>
                </a:solidFill>
                <a:latin typeface="Montserrat"/>
                <a:ea typeface="Montserrat"/>
                <a:cs typeface="Montserrat"/>
                <a:sym typeface="Montserrat"/>
                <a:hlinkClick r:id="rId5"/>
              </a:rPr>
              <a:t>Learn more</a:t>
            </a:r>
            <a:r>
              <a:rPr lang="en-US" sz="2700">
                <a:solidFill>
                  <a:srgbClr val="333333"/>
                </a:solidFill>
                <a:latin typeface="Montserrat"/>
                <a:ea typeface="Montserrat"/>
                <a:cs typeface="Montserrat"/>
                <a:sym typeface="Montserrat"/>
              </a:rPr>
              <a:t> | </a:t>
            </a:r>
            <a:r>
              <a:rPr lang="en-US" sz="2700" u="sng">
                <a:solidFill>
                  <a:schemeClr val="hlink"/>
                </a:solidFill>
                <a:latin typeface="Montserrat"/>
                <a:ea typeface="Montserrat"/>
                <a:cs typeface="Montserrat"/>
                <a:sym typeface="Montserrat"/>
                <a:hlinkClick r:id="rId6"/>
              </a:rPr>
              <a:t>Get the offer</a:t>
            </a:r>
            <a:endParaRPr sz="2700">
              <a:solidFill>
                <a:srgbClr val="333333"/>
              </a:solidFill>
              <a:latin typeface="Montserrat"/>
              <a:ea typeface="Montserrat"/>
              <a:cs typeface="Montserrat"/>
              <a:sym typeface="Montserrat"/>
            </a:endParaRPr>
          </a:p>
        </p:txBody>
      </p:sp>
      <p:sp>
        <p:nvSpPr>
          <p:cNvPr id="150" name="Google Shape;150;g25771fdfef0_0_247"/>
          <p:cNvSpPr txBox="1"/>
          <p:nvPr/>
        </p:nvSpPr>
        <p:spPr>
          <a:xfrm>
            <a:off x="3219598" y="2516400"/>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800" b="1">
                <a:solidFill>
                  <a:schemeClr val="accent1"/>
                </a:solidFill>
                <a:latin typeface="Montserrat"/>
                <a:ea typeface="Montserrat"/>
                <a:cs typeface="Montserrat"/>
                <a:sym typeface="Montserrat"/>
              </a:rPr>
              <a:t>Save Time and Negotiate Repairs Faster with BOSSCAT</a:t>
            </a:r>
            <a:endParaRPr sz="2800"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sz="2800" b="1">
              <a:solidFill>
                <a:schemeClr val="accent1"/>
              </a:solidFill>
              <a:latin typeface="Montserrat"/>
              <a:ea typeface="Montserrat"/>
              <a:cs typeface="Montserrat"/>
              <a:sym typeface="Montserrat"/>
            </a:endParaRPr>
          </a:p>
        </p:txBody>
      </p:sp>
      <p:pic>
        <p:nvPicPr>
          <p:cNvPr id="151" name="Google Shape;151;g25771fdfef0_0_247"/>
          <p:cNvPicPr preferRelativeResize="0"/>
          <p:nvPr/>
        </p:nvPicPr>
        <p:blipFill>
          <a:blip r:embed="rId7">
            <a:alphaModFix/>
          </a:blip>
          <a:stretch>
            <a:fillRect/>
          </a:stretch>
        </p:blipFill>
        <p:spPr>
          <a:xfrm>
            <a:off x="2273400" y="231725"/>
            <a:ext cx="7645199" cy="1127350"/>
          </a:xfrm>
          <a:prstGeom prst="rect">
            <a:avLst/>
          </a:prstGeom>
          <a:noFill/>
          <a:ln>
            <a:noFill/>
          </a:ln>
        </p:spPr>
      </p:pic>
    </p:spTree>
  </p:cSld>
  <p:clrMapOvr>
    <a:masterClrMapping/>
  </p:clrMapOvr>
  <p:transition>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5771fdfef0_0_52"/>
          <p:cNvSpPr/>
          <p:nvPr/>
        </p:nvSpPr>
        <p:spPr>
          <a:xfrm>
            <a:off x="44400" y="3014730"/>
            <a:ext cx="3951661" cy="3843261"/>
          </a:xfrm>
          <a:custGeom>
            <a:avLst/>
            <a:gdLst/>
            <a:ahLst/>
            <a:cxnLst/>
            <a:rect l="l" t="t" r="r" b="b"/>
            <a:pathLst>
              <a:path w="3941806" h="3941806" extrusionOk="0">
                <a:moveTo>
                  <a:pt x="0" y="1173892"/>
                </a:moveTo>
                <a:lnTo>
                  <a:pt x="0" y="0"/>
                </a:lnTo>
                <a:lnTo>
                  <a:pt x="3941806" y="3941806"/>
                </a:lnTo>
                <a:lnTo>
                  <a:pt x="3015048" y="3941806"/>
                </a:lnTo>
                <a:lnTo>
                  <a:pt x="86496" y="1013254"/>
                </a:lnTo>
                <a:lnTo>
                  <a:pt x="0" y="926758"/>
                </a:lnTo>
                <a:lnTo>
                  <a:pt x="0" y="790833"/>
                </a:lnTo>
                <a:lnTo>
                  <a:pt x="0" y="729049"/>
                </a:ln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g25771fdfef0_0_52"/>
          <p:cNvSpPr/>
          <p:nvPr/>
        </p:nvSpPr>
        <p:spPr>
          <a:xfrm>
            <a:off x="3219597" y="3014721"/>
            <a:ext cx="8741100" cy="3047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700">
                <a:solidFill>
                  <a:srgbClr val="333333"/>
                </a:solidFill>
                <a:latin typeface="Montserrat"/>
                <a:ea typeface="Montserrat"/>
                <a:cs typeface="Montserrat"/>
                <a:sym typeface="Montserrat"/>
              </a:rPr>
              <a:t>Renting great cars to value-minded customers since 1958, Budget is known for offering car rentals, products and services for less.  </a:t>
            </a:r>
            <a:endParaRPr sz="27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700">
              <a:solidFill>
                <a:srgbClr val="333333"/>
              </a:solidFill>
              <a:latin typeface="Montserrat"/>
              <a:ea typeface="Montserrat"/>
              <a:cs typeface="Montserrat"/>
              <a:sym typeface="Montserrat"/>
            </a:endParaRPr>
          </a:p>
          <a:p>
            <a:pPr marL="0" marR="0" lvl="0" indent="0" algn="l" rtl="0">
              <a:spcBef>
                <a:spcPts val="0"/>
              </a:spcBef>
              <a:spcAft>
                <a:spcPts val="0"/>
              </a:spcAft>
              <a:buNone/>
            </a:pPr>
            <a:r>
              <a:rPr lang="en-US" sz="2700" u="sng">
                <a:solidFill>
                  <a:schemeClr val="hlink"/>
                </a:solidFill>
                <a:latin typeface="Montserrat"/>
                <a:ea typeface="Montserrat"/>
                <a:cs typeface="Montserrat"/>
                <a:sym typeface="Montserrat"/>
                <a:hlinkClick r:id="rId3"/>
              </a:rPr>
              <a:t>Learn more</a:t>
            </a:r>
            <a:r>
              <a:rPr lang="en-US" sz="2700">
                <a:solidFill>
                  <a:srgbClr val="333333"/>
                </a:solidFill>
                <a:latin typeface="Montserrat"/>
                <a:ea typeface="Montserrat"/>
                <a:cs typeface="Montserrat"/>
                <a:sym typeface="Montserrat"/>
              </a:rPr>
              <a:t> | </a:t>
            </a:r>
            <a:r>
              <a:rPr lang="en-US" sz="2700" u="sng">
                <a:solidFill>
                  <a:schemeClr val="hlink"/>
                </a:solidFill>
                <a:latin typeface="Montserrat"/>
                <a:ea typeface="Montserrat"/>
                <a:cs typeface="Montserrat"/>
                <a:sym typeface="Montserrat"/>
                <a:hlinkClick r:id="rId4"/>
              </a:rPr>
              <a:t>Get the offer</a:t>
            </a:r>
            <a:endParaRPr sz="2700">
              <a:solidFill>
                <a:srgbClr val="333333"/>
              </a:solidFill>
              <a:latin typeface="Montserrat"/>
              <a:ea typeface="Montserrat"/>
              <a:cs typeface="Montserrat"/>
              <a:sym typeface="Montserrat"/>
            </a:endParaRPr>
          </a:p>
        </p:txBody>
      </p:sp>
      <p:sp>
        <p:nvSpPr>
          <p:cNvPr id="158" name="Google Shape;158;g25771fdfef0_0_52"/>
          <p:cNvSpPr txBox="1"/>
          <p:nvPr/>
        </p:nvSpPr>
        <p:spPr>
          <a:xfrm>
            <a:off x="3219598" y="2321600"/>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800" b="1">
                <a:solidFill>
                  <a:schemeClr val="accent1"/>
                </a:solidFill>
                <a:latin typeface="Montserrat"/>
                <a:ea typeface="Montserrat"/>
                <a:cs typeface="Montserrat"/>
                <a:sym typeface="Montserrat"/>
              </a:rPr>
              <a:t>Save up to 35% Off on Your Next Car Rental with Budget</a:t>
            </a:r>
            <a:endParaRPr sz="2800"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sz="2800"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sz="2800" b="1">
              <a:solidFill>
                <a:schemeClr val="accent1"/>
              </a:solidFill>
              <a:latin typeface="Montserrat"/>
              <a:ea typeface="Montserrat"/>
              <a:cs typeface="Montserrat"/>
              <a:sym typeface="Montserrat"/>
            </a:endParaRPr>
          </a:p>
        </p:txBody>
      </p:sp>
      <p:pic>
        <p:nvPicPr>
          <p:cNvPr id="159" name="Google Shape;159;g25771fdfef0_0_52"/>
          <p:cNvPicPr preferRelativeResize="0"/>
          <p:nvPr/>
        </p:nvPicPr>
        <p:blipFill>
          <a:blip r:embed="rId5">
            <a:alphaModFix/>
          </a:blip>
          <a:stretch>
            <a:fillRect/>
          </a:stretch>
        </p:blipFill>
        <p:spPr>
          <a:xfrm>
            <a:off x="2327400" y="310950"/>
            <a:ext cx="7537200" cy="1004125"/>
          </a:xfrm>
          <a:prstGeom prst="rect">
            <a:avLst/>
          </a:prstGeom>
          <a:noFill/>
          <a:ln>
            <a:noFill/>
          </a:ln>
        </p:spPr>
      </p:pic>
      <p:grpSp>
        <p:nvGrpSpPr>
          <p:cNvPr id="160" name="Google Shape;160;g25771fdfef0_0_52"/>
          <p:cNvGrpSpPr/>
          <p:nvPr/>
        </p:nvGrpSpPr>
        <p:grpSpPr>
          <a:xfrm>
            <a:off x="0" y="1545379"/>
            <a:ext cx="12192000" cy="5312767"/>
            <a:chOff x="0" y="1545379"/>
            <a:chExt cx="12192000" cy="5312767"/>
          </a:xfrm>
        </p:grpSpPr>
        <p:grpSp>
          <p:nvGrpSpPr>
            <p:cNvPr id="161" name="Google Shape;161;g25771fdfef0_0_52"/>
            <p:cNvGrpSpPr/>
            <p:nvPr/>
          </p:nvGrpSpPr>
          <p:grpSpPr>
            <a:xfrm>
              <a:off x="0" y="1545379"/>
              <a:ext cx="12192000" cy="379094"/>
              <a:chOff x="0" y="1545379"/>
              <a:chExt cx="12192000" cy="379094"/>
            </a:xfrm>
          </p:grpSpPr>
          <p:pic>
            <p:nvPicPr>
              <p:cNvPr id="162" name="Google Shape;162;g25771fdfef0_0_52" descr="A picture containing text, screenshot, font, logo&#10;&#10;Description automatically generated"/>
              <p:cNvPicPr preferRelativeResize="0"/>
              <p:nvPr/>
            </p:nvPicPr>
            <p:blipFill rotWithShape="1">
              <a:blip r:embed="rId6">
                <a:alphaModFix/>
              </a:blip>
              <a:srcRect t="76119"/>
              <a:stretch/>
            </p:blipFill>
            <p:spPr>
              <a:xfrm>
                <a:off x="3302000" y="1545380"/>
                <a:ext cx="8890000" cy="379093"/>
              </a:xfrm>
              <a:prstGeom prst="rect">
                <a:avLst/>
              </a:prstGeom>
              <a:noFill/>
              <a:ln>
                <a:noFill/>
              </a:ln>
            </p:spPr>
          </p:pic>
          <p:pic>
            <p:nvPicPr>
              <p:cNvPr id="163" name="Google Shape;163;g25771fdfef0_0_52" descr="A picture containing text, screenshot, font, logo&#10;&#10;Description automatically generated"/>
              <p:cNvPicPr preferRelativeResize="0"/>
              <p:nvPr/>
            </p:nvPicPr>
            <p:blipFill rotWithShape="1">
              <a:blip r:embed="rId6">
                <a:alphaModFix/>
              </a:blip>
              <a:srcRect t="76119"/>
              <a:stretch/>
            </p:blipFill>
            <p:spPr>
              <a:xfrm>
                <a:off x="0" y="1545379"/>
                <a:ext cx="8890000" cy="379093"/>
              </a:xfrm>
              <a:prstGeom prst="rect">
                <a:avLst/>
              </a:prstGeom>
              <a:noFill/>
              <a:ln>
                <a:noFill/>
              </a:ln>
            </p:spPr>
          </p:pic>
        </p:grpSp>
        <p:sp>
          <p:nvSpPr>
            <p:cNvPr id="164" name="Google Shape;164;g25771fdfef0_0_52"/>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5" name="Google Shape;165;g25771fdfef0_0_52"/>
            <p:cNvPicPr preferRelativeResize="0"/>
            <p:nvPr/>
          </p:nvPicPr>
          <p:blipFill rotWithShape="1">
            <a:blip r:embed="rId7">
              <a:alphaModFix/>
            </a:blip>
            <a:srcRect t="9926" r="3947"/>
            <a:stretch/>
          </p:blipFill>
          <p:spPr>
            <a:xfrm>
              <a:off x="0" y="5853875"/>
              <a:ext cx="2235600" cy="1004125"/>
            </a:xfrm>
            <a:prstGeom prst="rect">
              <a:avLst/>
            </a:prstGeom>
            <a:noFill/>
            <a:ln>
              <a:noFill/>
            </a:ln>
          </p:spPr>
        </p:pic>
      </p:gr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5771fdfef0_0_66"/>
          <p:cNvSpPr/>
          <p:nvPr/>
        </p:nvSpPr>
        <p:spPr>
          <a:xfrm>
            <a:off x="3219597" y="3014721"/>
            <a:ext cx="8741100" cy="3047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a:solidFill>
                  <a:srgbClr val="333333"/>
                </a:solidFill>
                <a:latin typeface="Montserrat"/>
                <a:ea typeface="Montserrat"/>
                <a:cs typeface="Montserrat"/>
                <a:sym typeface="Montserrat"/>
              </a:rPr>
              <a:t>With Buffini’s “100 Days to Greatness” program, newer NAR members will get a step-by-step approach to building a successful real estate business at a discounted rate. Agents who are in the course average seven transactions and $75,500 in income.</a:t>
            </a: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3"/>
              </a:rPr>
              <a:t>Learn more</a:t>
            </a:r>
            <a:r>
              <a:rPr lang="en-US" sz="2500">
                <a:solidFill>
                  <a:srgbClr val="333333"/>
                </a:solidFill>
                <a:latin typeface="Montserrat"/>
                <a:ea typeface="Montserrat"/>
                <a:cs typeface="Montserrat"/>
                <a:sym typeface="Montserrat"/>
              </a:rPr>
              <a:t> | </a:t>
            </a:r>
            <a:r>
              <a:rPr lang="en-US" sz="2500" u="sng">
                <a:solidFill>
                  <a:schemeClr val="hlink"/>
                </a:solidFill>
                <a:latin typeface="Montserrat"/>
                <a:ea typeface="Montserrat"/>
                <a:cs typeface="Montserrat"/>
                <a:sym typeface="Montserrat"/>
                <a:hlinkClick r:id="rId4"/>
              </a:rPr>
              <a:t>Get the offer</a:t>
            </a:r>
            <a:endParaRPr sz="2500">
              <a:solidFill>
                <a:srgbClr val="333333"/>
              </a:solidFill>
              <a:latin typeface="Montserrat"/>
              <a:ea typeface="Montserrat"/>
              <a:cs typeface="Montserrat"/>
              <a:sym typeface="Montserrat"/>
            </a:endParaRPr>
          </a:p>
        </p:txBody>
      </p:sp>
      <p:sp>
        <p:nvSpPr>
          <p:cNvPr id="171" name="Google Shape;171;g25771fdfef0_0_66"/>
          <p:cNvSpPr txBox="1"/>
          <p:nvPr/>
        </p:nvSpPr>
        <p:spPr>
          <a:xfrm>
            <a:off x="3219598" y="1986800"/>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Start Your Business Off on the Right Foot with Buffini &amp; Company’s 14-Week Training Program</a:t>
            </a:r>
            <a:endParaRPr sz="2700"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sz="2700" b="1">
              <a:solidFill>
                <a:schemeClr val="accent1"/>
              </a:solidFill>
              <a:latin typeface="Montserrat"/>
              <a:ea typeface="Montserrat"/>
              <a:cs typeface="Montserrat"/>
              <a:sym typeface="Montserrat"/>
            </a:endParaRPr>
          </a:p>
        </p:txBody>
      </p:sp>
      <p:pic>
        <p:nvPicPr>
          <p:cNvPr id="172" name="Google Shape;172;g25771fdfef0_0_66"/>
          <p:cNvPicPr preferRelativeResize="0"/>
          <p:nvPr/>
        </p:nvPicPr>
        <p:blipFill>
          <a:blip r:embed="rId5">
            <a:alphaModFix/>
          </a:blip>
          <a:stretch>
            <a:fillRect/>
          </a:stretch>
        </p:blipFill>
        <p:spPr>
          <a:xfrm>
            <a:off x="1878063" y="314400"/>
            <a:ext cx="8219875" cy="1154400"/>
          </a:xfrm>
          <a:prstGeom prst="rect">
            <a:avLst/>
          </a:prstGeom>
          <a:noFill/>
          <a:ln>
            <a:noFill/>
          </a:ln>
        </p:spPr>
      </p:pic>
      <p:grpSp>
        <p:nvGrpSpPr>
          <p:cNvPr id="173" name="Google Shape;173;g25771fdfef0_0_66"/>
          <p:cNvGrpSpPr/>
          <p:nvPr/>
        </p:nvGrpSpPr>
        <p:grpSpPr>
          <a:xfrm>
            <a:off x="0" y="1545379"/>
            <a:ext cx="12192000" cy="5312767"/>
            <a:chOff x="0" y="1545379"/>
            <a:chExt cx="12192000" cy="5312767"/>
          </a:xfrm>
        </p:grpSpPr>
        <p:grpSp>
          <p:nvGrpSpPr>
            <p:cNvPr id="174" name="Google Shape;174;g25771fdfef0_0_66"/>
            <p:cNvGrpSpPr/>
            <p:nvPr/>
          </p:nvGrpSpPr>
          <p:grpSpPr>
            <a:xfrm>
              <a:off x="0" y="1545379"/>
              <a:ext cx="12192000" cy="379094"/>
              <a:chOff x="0" y="1545379"/>
              <a:chExt cx="12192000" cy="379094"/>
            </a:xfrm>
          </p:grpSpPr>
          <p:pic>
            <p:nvPicPr>
              <p:cNvPr id="175" name="Google Shape;175;g25771fdfef0_0_66" descr="A picture containing text, screenshot, font, logo&#10;&#10;Description automatically generated"/>
              <p:cNvPicPr preferRelativeResize="0"/>
              <p:nvPr/>
            </p:nvPicPr>
            <p:blipFill rotWithShape="1">
              <a:blip r:embed="rId6">
                <a:alphaModFix/>
              </a:blip>
              <a:srcRect t="76119"/>
              <a:stretch/>
            </p:blipFill>
            <p:spPr>
              <a:xfrm>
                <a:off x="3302000" y="1545380"/>
                <a:ext cx="8890000" cy="379093"/>
              </a:xfrm>
              <a:prstGeom prst="rect">
                <a:avLst/>
              </a:prstGeom>
              <a:noFill/>
              <a:ln>
                <a:noFill/>
              </a:ln>
            </p:spPr>
          </p:pic>
          <p:pic>
            <p:nvPicPr>
              <p:cNvPr id="176" name="Google Shape;176;g25771fdfef0_0_66" descr="A picture containing text, screenshot, font, logo&#10;&#10;Description automatically generated"/>
              <p:cNvPicPr preferRelativeResize="0"/>
              <p:nvPr/>
            </p:nvPicPr>
            <p:blipFill rotWithShape="1">
              <a:blip r:embed="rId6">
                <a:alphaModFix/>
              </a:blip>
              <a:srcRect t="76119"/>
              <a:stretch/>
            </p:blipFill>
            <p:spPr>
              <a:xfrm>
                <a:off x="0" y="1545379"/>
                <a:ext cx="8890000" cy="379093"/>
              </a:xfrm>
              <a:prstGeom prst="rect">
                <a:avLst/>
              </a:prstGeom>
              <a:noFill/>
              <a:ln>
                <a:noFill/>
              </a:ln>
            </p:spPr>
          </p:pic>
        </p:grpSp>
        <p:sp>
          <p:nvSpPr>
            <p:cNvPr id="177" name="Google Shape;177;g25771fdfef0_0_66"/>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8" name="Google Shape;178;g25771fdfef0_0_66"/>
            <p:cNvPicPr preferRelativeResize="0"/>
            <p:nvPr/>
          </p:nvPicPr>
          <p:blipFill rotWithShape="1">
            <a:blip r:embed="rId7">
              <a:alphaModFix/>
            </a:blip>
            <a:srcRect/>
            <a:stretch/>
          </p:blipFill>
          <p:spPr>
            <a:xfrm>
              <a:off x="0" y="5761300"/>
              <a:ext cx="2289600" cy="1096700"/>
            </a:xfrm>
            <a:prstGeom prst="rect">
              <a:avLst/>
            </a:prstGeom>
            <a:noFill/>
            <a:ln>
              <a:noFill/>
            </a:ln>
          </p:spPr>
        </p:pic>
      </p:gr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5771fdfef0_0_80"/>
          <p:cNvSpPr/>
          <p:nvPr/>
        </p:nvSpPr>
        <p:spPr>
          <a:xfrm>
            <a:off x="3915297" y="3014721"/>
            <a:ext cx="8741100" cy="3047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a:solidFill>
                  <a:srgbClr val="333333"/>
                </a:solidFill>
                <a:latin typeface="Montserrat"/>
                <a:ea typeface="Montserrat"/>
                <a:cs typeface="Montserrat"/>
                <a:sym typeface="Montserrat"/>
              </a:rPr>
              <a:t>Dell is an American multinational computer technology company and is one of the largest technological corporations in the world. Dell offers NAR members exclusive discounts on a range of home and business class products.</a:t>
            </a: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3"/>
              </a:rPr>
              <a:t>Learn more</a:t>
            </a:r>
            <a:r>
              <a:rPr lang="en-US" sz="2500">
                <a:solidFill>
                  <a:srgbClr val="333333"/>
                </a:solidFill>
                <a:latin typeface="Montserrat"/>
                <a:ea typeface="Montserrat"/>
                <a:cs typeface="Montserrat"/>
                <a:sym typeface="Montserrat"/>
              </a:rPr>
              <a:t> | </a:t>
            </a:r>
            <a:r>
              <a:rPr lang="en-US" sz="2500" u="sng">
                <a:solidFill>
                  <a:schemeClr val="hlink"/>
                </a:solidFill>
                <a:latin typeface="Montserrat"/>
                <a:ea typeface="Montserrat"/>
                <a:cs typeface="Montserrat"/>
                <a:sym typeface="Montserrat"/>
                <a:hlinkClick r:id="rId4"/>
              </a:rPr>
              <a:t>Get the offer</a:t>
            </a:r>
            <a:endParaRPr sz="2500">
              <a:solidFill>
                <a:srgbClr val="333333"/>
              </a:solidFill>
              <a:latin typeface="Montserrat"/>
              <a:ea typeface="Montserrat"/>
              <a:cs typeface="Montserrat"/>
              <a:sym typeface="Montserrat"/>
            </a:endParaRPr>
          </a:p>
        </p:txBody>
      </p:sp>
      <p:sp>
        <p:nvSpPr>
          <p:cNvPr id="184" name="Google Shape;184;g25771fdfef0_0_80"/>
          <p:cNvSpPr txBox="1"/>
          <p:nvPr/>
        </p:nvSpPr>
        <p:spPr>
          <a:xfrm>
            <a:off x="3915298" y="16038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Save 5-10% off All Dell Products</a:t>
            </a:r>
            <a:endParaRPr sz="2700" b="1">
              <a:solidFill>
                <a:schemeClr val="accent1"/>
              </a:solidFill>
              <a:latin typeface="Montserrat"/>
              <a:ea typeface="Montserrat"/>
              <a:cs typeface="Montserrat"/>
              <a:sym typeface="Montserrat"/>
            </a:endParaRPr>
          </a:p>
        </p:txBody>
      </p:sp>
      <p:pic>
        <p:nvPicPr>
          <p:cNvPr id="185" name="Google Shape;185;g25771fdfef0_0_80"/>
          <p:cNvPicPr preferRelativeResize="0"/>
          <p:nvPr/>
        </p:nvPicPr>
        <p:blipFill>
          <a:blip r:embed="rId5">
            <a:alphaModFix/>
          </a:blip>
          <a:stretch>
            <a:fillRect/>
          </a:stretch>
        </p:blipFill>
        <p:spPr>
          <a:xfrm>
            <a:off x="1806673" y="291600"/>
            <a:ext cx="8362650" cy="1058400"/>
          </a:xfrm>
          <a:prstGeom prst="rect">
            <a:avLst/>
          </a:prstGeom>
          <a:noFill/>
          <a:ln>
            <a:noFill/>
          </a:ln>
        </p:spPr>
      </p:pic>
      <p:grpSp>
        <p:nvGrpSpPr>
          <p:cNvPr id="186" name="Google Shape;186;g25771fdfef0_0_80"/>
          <p:cNvGrpSpPr/>
          <p:nvPr/>
        </p:nvGrpSpPr>
        <p:grpSpPr>
          <a:xfrm>
            <a:off x="0" y="1545379"/>
            <a:ext cx="12192000" cy="5312767"/>
            <a:chOff x="0" y="1545379"/>
            <a:chExt cx="12192000" cy="5312767"/>
          </a:xfrm>
        </p:grpSpPr>
        <p:grpSp>
          <p:nvGrpSpPr>
            <p:cNvPr id="187" name="Google Shape;187;g25771fdfef0_0_80"/>
            <p:cNvGrpSpPr/>
            <p:nvPr/>
          </p:nvGrpSpPr>
          <p:grpSpPr>
            <a:xfrm>
              <a:off x="0" y="1545379"/>
              <a:ext cx="12192000" cy="379094"/>
              <a:chOff x="0" y="1545379"/>
              <a:chExt cx="12192000" cy="379094"/>
            </a:xfrm>
          </p:grpSpPr>
          <p:pic>
            <p:nvPicPr>
              <p:cNvPr id="188" name="Google Shape;188;g25771fdfef0_0_80" descr="A picture containing text, screenshot, font, logo&#10;&#10;Description automatically generated"/>
              <p:cNvPicPr preferRelativeResize="0"/>
              <p:nvPr/>
            </p:nvPicPr>
            <p:blipFill rotWithShape="1">
              <a:blip r:embed="rId6">
                <a:alphaModFix/>
              </a:blip>
              <a:srcRect t="76119"/>
              <a:stretch/>
            </p:blipFill>
            <p:spPr>
              <a:xfrm>
                <a:off x="3302000" y="1545380"/>
                <a:ext cx="8890000" cy="379093"/>
              </a:xfrm>
              <a:prstGeom prst="rect">
                <a:avLst/>
              </a:prstGeom>
              <a:noFill/>
              <a:ln>
                <a:noFill/>
              </a:ln>
            </p:spPr>
          </p:pic>
          <p:pic>
            <p:nvPicPr>
              <p:cNvPr id="189" name="Google Shape;189;g25771fdfef0_0_80" descr="A picture containing text, screenshot, font, logo&#10;&#10;Description automatically generated"/>
              <p:cNvPicPr preferRelativeResize="0"/>
              <p:nvPr/>
            </p:nvPicPr>
            <p:blipFill rotWithShape="1">
              <a:blip r:embed="rId6">
                <a:alphaModFix/>
              </a:blip>
              <a:srcRect t="76119"/>
              <a:stretch/>
            </p:blipFill>
            <p:spPr>
              <a:xfrm>
                <a:off x="0" y="1545379"/>
                <a:ext cx="8890000" cy="379093"/>
              </a:xfrm>
              <a:prstGeom prst="rect">
                <a:avLst/>
              </a:prstGeom>
              <a:noFill/>
              <a:ln>
                <a:noFill/>
              </a:ln>
            </p:spPr>
          </p:pic>
        </p:grpSp>
        <p:sp>
          <p:nvSpPr>
            <p:cNvPr id="190" name="Google Shape;190;g25771fdfef0_0_80"/>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1" name="Google Shape;191;g25771fdfef0_0_80"/>
            <p:cNvPicPr preferRelativeResize="0"/>
            <p:nvPr/>
          </p:nvPicPr>
          <p:blipFill rotWithShape="1">
            <a:blip r:embed="rId7">
              <a:alphaModFix/>
            </a:blip>
            <a:srcRect/>
            <a:stretch/>
          </p:blipFill>
          <p:spPr>
            <a:xfrm>
              <a:off x="0" y="5799600"/>
              <a:ext cx="2209663" cy="1058400"/>
            </a:xfrm>
            <a:prstGeom prst="rect">
              <a:avLst/>
            </a:prstGeom>
            <a:noFill/>
            <a:ln>
              <a:noFill/>
            </a:ln>
          </p:spPr>
        </p:pic>
      </p:gr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5771fdfef0_0_94"/>
          <p:cNvSpPr/>
          <p:nvPr/>
        </p:nvSpPr>
        <p:spPr>
          <a:xfrm>
            <a:off x="3450897" y="3014721"/>
            <a:ext cx="8741100" cy="3047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a:solidFill>
                  <a:srgbClr val="333333"/>
                </a:solidFill>
                <a:latin typeface="Montserrat"/>
                <a:ea typeface="Montserrat"/>
                <a:cs typeface="Montserrat"/>
                <a:sym typeface="Montserrat"/>
              </a:rPr>
              <a:t>DocuSign is the all-in-one solution for NAR members to streamline the transaction process by providing the tools to quickly access and fill out state and local association forms, obtain electronic signatures.</a:t>
            </a: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3"/>
              </a:rPr>
              <a:t>Learn more</a:t>
            </a:r>
            <a:r>
              <a:rPr lang="en-US" sz="2500">
                <a:solidFill>
                  <a:srgbClr val="333333"/>
                </a:solidFill>
                <a:latin typeface="Montserrat"/>
                <a:ea typeface="Montserrat"/>
                <a:cs typeface="Montserrat"/>
                <a:sym typeface="Montserrat"/>
              </a:rPr>
              <a:t> | </a:t>
            </a:r>
            <a:r>
              <a:rPr lang="en-US" sz="2500" u="sng">
                <a:solidFill>
                  <a:schemeClr val="hlink"/>
                </a:solidFill>
                <a:latin typeface="Montserrat"/>
                <a:ea typeface="Montserrat"/>
                <a:cs typeface="Montserrat"/>
                <a:sym typeface="Montserrat"/>
                <a:hlinkClick r:id="rId4"/>
              </a:rPr>
              <a:t>Get the offer</a:t>
            </a:r>
            <a:endParaRPr sz="2500">
              <a:solidFill>
                <a:srgbClr val="333333"/>
              </a:solidFill>
              <a:latin typeface="Montserrat"/>
              <a:ea typeface="Montserrat"/>
              <a:cs typeface="Montserrat"/>
              <a:sym typeface="Montserrat"/>
            </a:endParaRPr>
          </a:p>
        </p:txBody>
      </p:sp>
      <p:sp>
        <p:nvSpPr>
          <p:cNvPr id="197" name="Google Shape;197;g25771fdfef0_0_94"/>
          <p:cNvSpPr txBox="1"/>
          <p:nvPr/>
        </p:nvSpPr>
        <p:spPr>
          <a:xfrm>
            <a:off x="3450898" y="19818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Streamline the Transaction Process with DocuSign’s Member-Only Pricing</a:t>
            </a:r>
            <a:endParaRPr sz="2700"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sz="2700" b="1">
              <a:solidFill>
                <a:schemeClr val="accent1"/>
              </a:solidFill>
              <a:latin typeface="Montserrat"/>
              <a:ea typeface="Montserrat"/>
              <a:cs typeface="Montserrat"/>
              <a:sym typeface="Montserrat"/>
            </a:endParaRPr>
          </a:p>
        </p:txBody>
      </p:sp>
      <p:pic>
        <p:nvPicPr>
          <p:cNvPr id="198" name="Google Shape;198;g25771fdfef0_0_94"/>
          <p:cNvPicPr preferRelativeResize="0"/>
          <p:nvPr/>
        </p:nvPicPr>
        <p:blipFill>
          <a:blip r:embed="rId5">
            <a:alphaModFix/>
          </a:blip>
          <a:stretch>
            <a:fillRect/>
          </a:stretch>
        </p:blipFill>
        <p:spPr>
          <a:xfrm>
            <a:off x="1725450" y="216800"/>
            <a:ext cx="8741100" cy="1246633"/>
          </a:xfrm>
          <a:prstGeom prst="rect">
            <a:avLst/>
          </a:prstGeom>
          <a:noFill/>
          <a:ln>
            <a:noFill/>
          </a:ln>
        </p:spPr>
      </p:pic>
      <p:grpSp>
        <p:nvGrpSpPr>
          <p:cNvPr id="199" name="Google Shape;199;g25771fdfef0_0_94"/>
          <p:cNvGrpSpPr/>
          <p:nvPr/>
        </p:nvGrpSpPr>
        <p:grpSpPr>
          <a:xfrm>
            <a:off x="0" y="1545379"/>
            <a:ext cx="12192000" cy="5312767"/>
            <a:chOff x="0" y="1545379"/>
            <a:chExt cx="12192000" cy="5312767"/>
          </a:xfrm>
        </p:grpSpPr>
        <p:grpSp>
          <p:nvGrpSpPr>
            <p:cNvPr id="200" name="Google Shape;200;g25771fdfef0_0_94"/>
            <p:cNvGrpSpPr/>
            <p:nvPr/>
          </p:nvGrpSpPr>
          <p:grpSpPr>
            <a:xfrm>
              <a:off x="0" y="1545379"/>
              <a:ext cx="12192000" cy="379094"/>
              <a:chOff x="0" y="1545379"/>
              <a:chExt cx="12192000" cy="379094"/>
            </a:xfrm>
          </p:grpSpPr>
          <p:pic>
            <p:nvPicPr>
              <p:cNvPr id="201" name="Google Shape;201;g25771fdfef0_0_94" descr="A picture containing text, screenshot, font, logo&#10;&#10;Description automatically generated"/>
              <p:cNvPicPr preferRelativeResize="0"/>
              <p:nvPr/>
            </p:nvPicPr>
            <p:blipFill rotWithShape="1">
              <a:blip r:embed="rId6">
                <a:alphaModFix/>
              </a:blip>
              <a:srcRect t="76119"/>
              <a:stretch/>
            </p:blipFill>
            <p:spPr>
              <a:xfrm>
                <a:off x="3302000" y="1545380"/>
                <a:ext cx="8890000" cy="379093"/>
              </a:xfrm>
              <a:prstGeom prst="rect">
                <a:avLst/>
              </a:prstGeom>
              <a:noFill/>
              <a:ln>
                <a:noFill/>
              </a:ln>
            </p:spPr>
          </p:pic>
          <p:pic>
            <p:nvPicPr>
              <p:cNvPr id="202" name="Google Shape;202;g25771fdfef0_0_94" descr="A picture containing text, screenshot, font, logo&#10;&#10;Description automatically generated"/>
              <p:cNvPicPr preferRelativeResize="0"/>
              <p:nvPr/>
            </p:nvPicPr>
            <p:blipFill rotWithShape="1">
              <a:blip r:embed="rId6">
                <a:alphaModFix/>
              </a:blip>
              <a:srcRect t="76119"/>
              <a:stretch/>
            </p:blipFill>
            <p:spPr>
              <a:xfrm>
                <a:off x="0" y="1545379"/>
                <a:ext cx="8890000" cy="379093"/>
              </a:xfrm>
              <a:prstGeom prst="rect">
                <a:avLst/>
              </a:prstGeom>
              <a:noFill/>
              <a:ln>
                <a:noFill/>
              </a:ln>
            </p:spPr>
          </p:pic>
        </p:grpSp>
        <p:sp>
          <p:nvSpPr>
            <p:cNvPr id="203" name="Google Shape;203;g25771fdfef0_0_94"/>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4" name="Google Shape;204;g25771fdfef0_0_94"/>
            <p:cNvPicPr preferRelativeResize="0"/>
            <p:nvPr/>
          </p:nvPicPr>
          <p:blipFill rotWithShape="1">
            <a:blip r:embed="rId7">
              <a:alphaModFix/>
            </a:blip>
            <a:srcRect/>
            <a:stretch/>
          </p:blipFill>
          <p:spPr>
            <a:xfrm>
              <a:off x="0" y="5787175"/>
              <a:ext cx="2235600" cy="1070825"/>
            </a:xfrm>
            <a:prstGeom prst="rect">
              <a:avLst/>
            </a:prstGeom>
            <a:noFill/>
            <a:ln>
              <a:noFill/>
            </a:ln>
          </p:spPr>
        </p:pic>
      </p:gr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5771fdfef0_0_108"/>
          <p:cNvSpPr/>
          <p:nvPr/>
        </p:nvSpPr>
        <p:spPr>
          <a:xfrm>
            <a:off x="3450897" y="3014721"/>
            <a:ext cx="8741100" cy="3047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500">
                <a:solidFill>
                  <a:srgbClr val="333333"/>
                </a:solidFill>
                <a:latin typeface="Montserrat"/>
                <a:ea typeface="Montserrat"/>
                <a:cs typeface="Montserrat"/>
                <a:sym typeface="Montserrat"/>
              </a:rPr>
              <a:t>Trusted package delivery and business solutions partner FedEx offers a variety of special discounts on FedEx Office® printing and copy services, plus select FedEx shipping.  </a:t>
            </a: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r>
              <a:rPr lang="en-US" sz="2500" u="sng">
                <a:solidFill>
                  <a:schemeClr val="hlink"/>
                </a:solidFill>
                <a:latin typeface="Montserrat"/>
                <a:ea typeface="Montserrat"/>
                <a:cs typeface="Montserrat"/>
                <a:sym typeface="Montserrat"/>
                <a:hlinkClick r:id="rId3"/>
              </a:rPr>
              <a:t>Learn more</a:t>
            </a:r>
            <a:r>
              <a:rPr lang="en-US" sz="2500">
                <a:solidFill>
                  <a:srgbClr val="333333"/>
                </a:solidFill>
                <a:latin typeface="Montserrat"/>
                <a:ea typeface="Montserrat"/>
                <a:cs typeface="Montserrat"/>
                <a:sym typeface="Montserrat"/>
              </a:rPr>
              <a:t> | </a:t>
            </a:r>
            <a:r>
              <a:rPr lang="en-US" sz="2500" u="sng">
                <a:solidFill>
                  <a:schemeClr val="hlink"/>
                </a:solidFill>
                <a:latin typeface="Montserrat"/>
                <a:ea typeface="Montserrat"/>
                <a:cs typeface="Montserrat"/>
                <a:sym typeface="Montserrat"/>
                <a:hlinkClick r:id="rId4"/>
              </a:rPr>
              <a:t>Get the offer </a:t>
            </a:r>
            <a:endParaRPr sz="2500">
              <a:solidFill>
                <a:srgbClr val="333333"/>
              </a:solidFill>
              <a:latin typeface="Montserrat"/>
              <a:ea typeface="Montserrat"/>
              <a:cs typeface="Montserrat"/>
              <a:sym typeface="Montserrat"/>
            </a:endParaRPr>
          </a:p>
          <a:p>
            <a:pPr marL="0" marR="0" lvl="0" indent="0" algn="l" rtl="0">
              <a:spcBef>
                <a:spcPts val="0"/>
              </a:spcBef>
              <a:spcAft>
                <a:spcPts val="0"/>
              </a:spcAft>
              <a:buNone/>
            </a:pPr>
            <a:endParaRPr sz="2500">
              <a:solidFill>
                <a:srgbClr val="333333"/>
              </a:solidFill>
              <a:latin typeface="Montserrat"/>
              <a:ea typeface="Montserrat"/>
              <a:cs typeface="Montserrat"/>
              <a:sym typeface="Montserrat"/>
            </a:endParaRPr>
          </a:p>
        </p:txBody>
      </p:sp>
      <p:sp>
        <p:nvSpPr>
          <p:cNvPr id="210" name="Google Shape;210;g25771fdfef0_0_108"/>
          <p:cNvSpPr txBox="1"/>
          <p:nvPr/>
        </p:nvSpPr>
        <p:spPr>
          <a:xfrm>
            <a:off x="3450898" y="1981825"/>
            <a:ext cx="8972400" cy="12705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US" sz="2700" b="1">
                <a:solidFill>
                  <a:schemeClr val="accent1"/>
                </a:solidFill>
                <a:latin typeface="Montserrat"/>
                <a:ea typeface="Montserrat"/>
                <a:cs typeface="Montserrat"/>
                <a:sym typeface="Montserrat"/>
              </a:rPr>
              <a:t>Save Up to 20% on Printed Marketing Materials at FedEx </a:t>
            </a:r>
            <a:endParaRPr sz="2700" b="1">
              <a:solidFill>
                <a:schemeClr val="accent1"/>
              </a:solidFill>
              <a:latin typeface="Montserrat"/>
              <a:ea typeface="Montserrat"/>
              <a:cs typeface="Montserrat"/>
              <a:sym typeface="Montserrat"/>
            </a:endParaRPr>
          </a:p>
        </p:txBody>
      </p:sp>
      <p:pic>
        <p:nvPicPr>
          <p:cNvPr id="211" name="Google Shape;211;g25771fdfef0_0_108"/>
          <p:cNvPicPr preferRelativeResize="0"/>
          <p:nvPr/>
        </p:nvPicPr>
        <p:blipFill>
          <a:blip r:embed="rId5">
            <a:alphaModFix/>
          </a:blip>
          <a:stretch>
            <a:fillRect/>
          </a:stretch>
        </p:blipFill>
        <p:spPr>
          <a:xfrm>
            <a:off x="2048163" y="249600"/>
            <a:ext cx="7879675" cy="1197600"/>
          </a:xfrm>
          <a:prstGeom prst="rect">
            <a:avLst/>
          </a:prstGeom>
          <a:noFill/>
          <a:ln>
            <a:noFill/>
          </a:ln>
        </p:spPr>
      </p:pic>
      <p:grpSp>
        <p:nvGrpSpPr>
          <p:cNvPr id="212" name="Google Shape;212;g25771fdfef0_0_108"/>
          <p:cNvGrpSpPr/>
          <p:nvPr/>
        </p:nvGrpSpPr>
        <p:grpSpPr>
          <a:xfrm>
            <a:off x="0" y="1545379"/>
            <a:ext cx="12192000" cy="5312767"/>
            <a:chOff x="0" y="1545379"/>
            <a:chExt cx="12192000" cy="5312767"/>
          </a:xfrm>
        </p:grpSpPr>
        <p:grpSp>
          <p:nvGrpSpPr>
            <p:cNvPr id="213" name="Google Shape;213;g25771fdfef0_0_108"/>
            <p:cNvGrpSpPr/>
            <p:nvPr/>
          </p:nvGrpSpPr>
          <p:grpSpPr>
            <a:xfrm>
              <a:off x="0" y="1545379"/>
              <a:ext cx="12192000" cy="379094"/>
              <a:chOff x="0" y="1545379"/>
              <a:chExt cx="12192000" cy="379094"/>
            </a:xfrm>
          </p:grpSpPr>
          <p:pic>
            <p:nvPicPr>
              <p:cNvPr id="214" name="Google Shape;214;g25771fdfef0_0_108" descr="A picture containing text, screenshot, font, logo&#10;&#10;Description automatically generated"/>
              <p:cNvPicPr preferRelativeResize="0"/>
              <p:nvPr/>
            </p:nvPicPr>
            <p:blipFill rotWithShape="1">
              <a:blip r:embed="rId6">
                <a:alphaModFix/>
              </a:blip>
              <a:srcRect t="76119"/>
              <a:stretch/>
            </p:blipFill>
            <p:spPr>
              <a:xfrm>
                <a:off x="3302000" y="1545380"/>
                <a:ext cx="8890000" cy="379093"/>
              </a:xfrm>
              <a:prstGeom prst="rect">
                <a:avLst/>
              </a:prstGeom>
              <a:noFill/>
              <a:ln>
                <a:noFill/>
              </a:ln>
            </p:spPr>
          </p:pic>
          <p:pic>
            <p:nvPicPr>
              <p:cNvPr id="215" name="Google Shape;215;g25771fdfef0_0_108" descr="A picture containing text, screenshot, font, logo&#10;&#10;Description automatically generated"/>
              <p:cNvPicPr preferRelativeResize="0"/>
              <p:nvPr/>
            </p:nvPicPr>
            <p:blipFill rotWithShape="1">
              <a:blip r:embed="rId6">
                <a:alphaModFix/>
              </a:blip>
              <a:srcRect t="76119"/>
              <a:stretch/>
            </p:blipFill>
            <p:spPr>
              <a:xfrm>
                <a:off x="0" y="1545379"/>
                <a:ext cx="8890000" cy="379093"/>
              </a:xfrm>
              <a:prstGeom prst="rect">
                <a:avLst/>
              </a:prstGeom>
              <a:noFill/>
              <a:ln>
                <a:noFill/>
              </a:ln>
            </p:spPr>
          </p:pic>
        </p:grpSp>
        <p:sp>
          <p:nvSpPr>
            <p:cNvPr id="216" name="Google Shape;216;g25771fdfef0_0_108"/>
            <p:cNvSpPr/>
            <p:nvPr/>
          </p:nvSpPr>
          <p:spPr>
            <a:xfrm>
              <a:off x="0" y="3558746"/>
              <a:ext cx="3472200" cy="3299400"/>
            </a:xfrm>
            <a:prstGeom prst="triangle">
              <a:avLst>
                <a:gd name="adj" fmla="val 0"/>
              </a:avLst>
            </a:prstGeom>
            <a:solidFill>
              <a:srgbClr val="067A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7" name="Google Shape;217;g25771fdfef0_0_108"/>
            <p:cNvPicPr preferRelativeResize="0"/>
            <p:nvPr/>
          </p:nvPicPr>
          <p:blipFill rotWithShape="1">
            <a:blip r:embed="rId7">
              <a:alphaModFix/>
            </a:blip>
            <a:srcRect t="13978" r="4625"/>
            <a:stretch/>
          </p:blipFill>
          <p:spPr>
            <a:xfrm>
              <a:off x="0" y="5896800"/>
              <a:ext cx="2224800" cy="961200"/>
            </a:xfrm>
            <a:prstGeom prst="rect">
              <a:avLst/>
            </a:prstGeom>
            <a:noFill/>
            <a:ln>
              <a:noFill/>
            </a:ln>
          </p:spPr>
        </p:pic>
      </p:grpSp>
    </p:spTree>
  </p:cSld>
  <p:clrMapOvr>
    <a:masterClrMapping/>
  </p:clrMapOvr>
  <p:transition>
    <p:push/>
  </p:transition>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06BB7"/>
      </a:accent1>
      <a:accent2>
        <a:srgbClr val="FF8785"/>
      </a:accent2>
      <a:accent3>
        <a:srgbClr val="A5A5A5"/>
      </a:accent3>
      <a:accent4>
        <a:srgbClr val="FFD94D"/>
      </a:accent4>
      <a:accent5>
        <a:srgbClr val="1B4484"/>
      </a:accent5>
      <a:accent6>
        <a:srgbClr val="61D19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AED13DC2BFC9439D4F4998BA7287EB" ma:contentTypeVersion="15" ma:contentTypeDescription="Create a new document." ma:contentTypeScope="" ma:versionID="6ffebf46c9dfa02a02ce49755b5d8f09">
  <xsd:schema xmlns:xsd="http://www.w3.org/2001/XMLSchema" xmlns:xs="http://www.w3.org/2001/XMLSchema" xmlns:p="http://schemas.microsoft.com/office/2006/metadata/properties" xmlns:ns2="5baf6aeb-c4a1-484a-8809-ba7d9df1a1a3" xmlns:ns3="be2a6ecb-3648-45bc-9e6b-8070429bc922" targetNamespace="http://schemas.microsoft.com/office/2006/metadata/properties" ma:root="true" ma:fieldsID="90fd28a1de759503a7ad0a3626e0eebc" ns2:_="" ns3:_="">
    <xsd:import namespace="5baf6aeb-c4a1-484a-8809-ba7d9df1a1a3"/>
    <xsd:import namespace="be2a6ecb-3648-45bc-9e6b-8070429bc9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af6aeb-c4a1-484a-8809-ba7d9df1a1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e9128e0-8a12-459f-9797-0c0b4c4d577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2a6ecb-3648-45bc-9e6b-8070429bc92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0ae69ec-17a7-4156-a51b-1484e08d7700}" ma:internalName="TaxCatchAll" ma:showField="CatchAllData" ma:web="be2a6ecb-3648-45bc-9e6b-8070429bc9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af6aeb-c4a1-484a-8809-ba7d9df1a1a3">
      <Terms xmlns="http://schemas.microsoft.com/office/infopath/2007/PartnerControls"/>
    </lcf76f155ced4ddcb4097134ff3c332f>
    <TaxCatchAll xmlns="be2a6ecb-3648-45bc-9e6b-8070429bc922" xsi:nil="true"/>
  </documentManagement>
</p:properties>
</file>

<file path=customXml/itemProps1.xml><?xml version="1.0" encoding="utf-8"?>
<ds:datastoreItem xmlns:ds="http://schemas.openxmlformats.org/officeDocument/2006/customXml" ds:itemID="{E92E9195-E608-490C-AF3E-6A1FF4150EF2}"/>
</file>

<file path=customXml/itemProps2.xml><?xml version="1.0" encoding="utf-8"?>
<ds:datastoreItem xmlns:ds="http://schemas.openxmlformats.org/officeDocument/2006/customXml" ds:itemID="{DB762900-9F44-4240-95B7-C573BBBD1E18}"/>
</file>

<file path=customXml/itemProps3.xml><?xml version="1.0" encoding="utf-8"?>
<ds:datastoreItem xmlns:ds="http://schemas.openxmlformats.org/officeDocument/2006/customXml" ds:itemID="{78E96084-680A-4266-8D4C-5CBA1CC3C319}"/>
</file>

<file path=docProps/app.xml><?xml version="1.0" encoding="utf-8"?>
<Properties xmlns="http://schemas.openxmlformats.org/officeDocument/2006/extended-properties" xmlns:vt="http://schemas.openxmlformats.org/officeDocument/2006/docPropsVTypes">
  <TotalTime>144</TotalTime>
  <Words>1221</Words>
  <Application>Microsoft Office PowerPoint</Application>
  <PresentationFormat>Widescreen</PresentationFormat>
  <Paragraphs>106</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Dispenza</dc:creator>
  <cp:lastModifiedBy>Jennifer Galbraith</cp:lastModifiedBy>
  <cp:revision>1</cp:revision>
  <dcterms:created xsi:type="dcterms:W3CDTF">2019-04-05T16:55:57Z</dcterms:created>
  <dcterms:modified xsi:type="dcterms:W3CDTF">2023-07-06T17:53:08Z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0x01010097AED13DC2BFC9439D4F4998BA7287EB</vt:lpwstr>
  </property>
</Properties>
</file>