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8"/>
  </p:notesMasterIdLst>
  <p:sldIdLst>
    <p:sldId id="263" r:id="rId2"/>
    <p:sldId id="267" r:id="rId3"/>
    <p:sldId id="268" r:id="rId4"/>
    <p:sldId id="270" r:id="rId5"/>
    <p:sldId id="269" r:id="rId6"/>
    <p:sldId id="271" r:id="rId7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112" charset="0"/>
        <a:ea typeface="ＭＳ Ｐゴシック" pitchFamily="-112" charset="-128"/>
        <a:cs typeface="ＭＳ Ｐゴシック" pitchFamily="-112" charset="-128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112" charset="0"/>
        <a:ea typeface="ＭＳ Ｐゴシック" pitchFamily="-112" charset="-128"/>
        <a:cs typeface="ＭＳ Ｐゴシック" pitchFamily="-112" charset="-128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112" charset="0"/>
        <a:ea typeface="ＭＳ Ｐゴシック" pitchFamily="-112" charset="-128"/>
        <a:cs typeface="ＭＳ Ｐゴシック" pitchFamily="-112" charset="-128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112" charset="0"/>
        <a:ea typeface="ＭＳ Ｐゴシック" pitchFamily="-112" charset="-128"/>
        <a:cs typeface="ＭＳ Ｐゴシック" pitchFamily="-112" charset="-128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112" charset="0"/>
        <a:ea typeface="ＭＳ Ｐゴシック" pitchFamily="-112" charset="-128"/>
        <a:cs typeface="ＭＳ Ｐゴシック" pitchFamily="-112" charset="-128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pitchFamily="-112" charset="0"/>
        <a:ea typeface="ＭＳ Ｐゴシック" pitchFamily="-112" charset="-128"/>
        <a:cs typeface="ＭＳ Ｐゴシック" pitchFamily="-112" charset="-128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pitchFamily="-112" charset="0"/>
        <a:ea typeface="ＭＳ Ｐゴシック" pitchFamily="-112" charset="-128"/>
        <a:cs typeface="ＭＳ Ｐゴシック" pitchFamily="-112" charset="-128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pitchFamily="-112" charset="0"/>
        <a:ea typeface="ＭＳ Ｐゴシック" pitchFamily="-112" charset="-128"/>
        <a:cs typeface="ＭＳ Ｐゴシック" pitchFamily="-112" charset="-128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pitchFamily="-112" charset="0"/>
        <a:ea typeface="ＭＳ Ｐゴシック" pitchFamily="-112" charset="-128"/>
        <a:cs typeface="ＭＳ Ｐゴシック" pitchFamily="-112" charset="-128"/>
      </a:defRPr>
    </a:lvl9pPr>
  </p:defaultTextStyle>
  <p:extLst>
    <p:ext uri="{521415D9-36F7-43E2-AB2F-B90AF26B5E84}">
      <p14:sectionLst xmlns:p14="http://schemas.microsoft.com/office/powerpoint/2010/main">
        <p14:section name="Default Section" id="{3947E102-94F1-4354-B2E5-7360528D6CE4}">
          <p14:sldIdLst>
            <p14:sldId id="263"/>
            <p14:sldId id="267"/>
            <p14:sldId id="268"/>
            <p14:sldId id="270"/>
            <p14:sldId id="269"/>
            <p14:sldId id="271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9543" autoAdjust="0"/>
  </p:normalViewPr>
  <p:slideViewPr>
    <p:cSldViewPr>
      <p:cViewPr varScale="1">
        <p:scale>
          <a:sx n="92" d="100"/>
          <a:sy n="92" d="100"/>
        </p:scale>
        <p:origin x="-2184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A8069FA9-C45C-4DEA-8AFD-BE90617ED34B}" type="datetimeFigureOut">
              <a:rPr lang="en-US" smtClean="0"/>
              <a:t>7/28/2015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9371EDE6-3E4C-436D-A5FC-0356FA6526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74771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PPT_temp_A.jp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81200"/>
            <a:ext cx="7772400" cy="1470025"/>
          </a:xfrm>
        </p:spPr>
        <p:txBody>
          <a:bodyPr/>
          <a:lstStyle>
            <a:lvl1pPr>
              <a:defRPr b="1">
                <a:latin typeface="Garamond"/>
                <a:cs typeface="Garamond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sz="2100" baseline="0">
                <a:solidFill>
                  <a:srgbClr val="1854A6"/>
                </a:solidFill>
                <a:latin typeface="Garamond"/>
                <a:cs typeface="Garamond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E1D24F-98EC-1B4B-A783-73D8D5BC1D6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PPT_temp_B.jp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>
                <a:solidFill>
                  <a:schemeClr val="tx1"/>
                </a:solidFill>
                <a:latin typeface="Garamond"/>
                <a:cs typeface="Garamond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3429000"/>
          </a:xfrm>
        </p:spPr>
        <p:txBody>
          <a:bodyPr/>
          <a:lstStyle>
            <a:lvl1pPr>
              <a:defRPr sz="2800">
                <a:solidFill>
                  <a:srgbClr val="1854A6"/>
                </a:solidFill>
                <a:latin typeface="Garamond"/>
                <a:cs typeface="Garamond"/>
              </a:defRPr>
            </a:lvl1pPr>
            <a:lvl2pPr>
              <a:defRPr sz="2400">
                <a:solidFill>
                  <a:srgbClr val="1854A6"/>
                </a:solidFill>
                <a:latin typeface="Garamond"/>
                <a:cs typeface="Garamond"/>
              </a:defRPr>
            </a:lvl2pPr>
            <a:lvl3pPr>
              <a:defRPr sz="2400">
                <a:solidFill>
                  <a:srgbClr val="1854A6"/>
                </a:solidFill>
                <a:latin typeface="Garamond"/>
                <a:cs typeface="Garamond"/>
              </a:defRPr>
            </a:lvl3pPr>
            <a:lvl4pPr>
              <a:defRPr sz="2400">
                <a:solidFill>
                  <a:srgbClr val="1854A6"/>
                </a:solidFill>
                <a:latin typeface="Garamond"/>
                <a:cs typeface="Garamond"/>
              </a:defRPr>
            </a:lvl4pPr>
            <a:lvl5pPr>
              <a:defRPr sz="2400">
                <a:solidFill>
                  <a:srgbClr val="1854A6"/>
                </a:solidFill>
                <a:latin typeface="Garamond"/>
                <a:cs typeface="Garamond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1295400" y="6248400"/>
            <a:ext cx="914400" cy="381000"/>
          </a:xfrm>
        </p:spPr>
        <p:txBody>
          <a:bodyPr/>
          <a:lstStyle>
            <a:lvl1pPr algn="l">
              <a:defRPr sz="1200" dirty="0">
                <a:latin typeface="Garamond"/>
                <a:cs typeface="Garamond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2362200" y="6248400"/>
            <a:ext cx="2590800" cy="381000"/>
          </a:xfrm>
        </p:spPr>
        <p:txBody>
          <a:bodyPr/>
          <a:lstStyle>
            <a:lvl1pPr algn="l">
              <a:defRPr sz="1200" dirty="0">
                <a:latin typeface="Garamond"/>
                <a:cs typeface="Garamond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" y="6248400"/>
            <a:ext cx="457200" cy="381000"/>
          </a:xfrm>
        </p:spPr>
        <p:txBody>
          <a:bodyPr/>
          <a:lstStyle>
            <a:lvl1pPr algn="l">
              <a:defRPr sz="1200" smtClean="0">
                <a:latin typeface="Garamond" pitchFamily="-112" charset="0"/>
                <a:ea typeface="Garamond" pitchFamily="-112" charset="0"/>
                <a:cs typeface="Garamond" pitchFamily="-112" charset="0"/>
              </a:defRPr>
            </a:lvl1pPr>
          </a:lstStyle>
          <a:p>
            <a:fld id="{75FC3A82-6059-D24D-B6CB-A1EB3113CF32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Garamond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Garamond" pitchFamily="18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CB565A-D420-5849-9793-8EAD04C4773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Garamond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>
                <a:latin typeface="Garamond" pitchFamily="18" charset="0"/>
              </a:defRPr>
            </a:lvl1pPr>
            <a:lvl2pPr>
              <a:defRPr sz="2400">
                <a:latin typeface="Garamond" pitchFamily="18" charset="0"/>
              </a:defRPr>
            </a:lvl2pPr>
            <a:lvl3pPr>
              <a:defRPr sz="2000">
                <a:latin typeface="Garamond" pitchFamily="18" charset="0"/>
              </a:defRPr>
            </a:lvl3pPr>
            <a:lvl4pPr>
              <a:defRPr sz="1800">
                <a:latin typeface="Garamond" pitchFamily="18" charset="0"/>
              </a:defRPr>
            </a:lvl4pPr>
            <a:lvl5pPr>
              <a:defRPr sz="1800">
                <a:latin typeface="Garamond" pitchFamily="18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>
                <a:latin typeface="Garamond" pitchFamily="18" charset="0"/>
              </a:defRPr>
            </a:lvl1pPr>
            <a:lvl2pPr>
              <a:defRPr sz="2400">
                <a:latin typeface="Garamond" pitchFamily="18" charset="0"/>
              </a:defRPr>
            </a:lvl2pPr>
            <a:lvl3pPr>
              <a:defRPr sz="2000">
                <a:latin typeface="Garamond" pitchFamily="18" charset="0"/>
              </a:defRPr>
            </a:lvl3pPr>
            <a:lvl4pPr>
              <a:defRPr sz="1800">
                <a:latin typeface="Garamond" pitchFamily="18" charset="0"/>
              </a:defRPr>
            </a:lvl4pPr>
            <a:lvl5pPr>
              <a:defRPr sz="1800">
                <a:latin typeface="Garamond" pitchFamily="18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BA6C5C-D2A4-7942-80D8-AA0366B094C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Garamond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B058E3-C88D-5449-835A-01F5195574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762B92-E0BD-BC4C-A1C9-C10B9E20274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47E06E-5BE0-8B4A-AB13-FB2D07BE4F5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6CD6DF-6E4E-0F4D-A5CF-D8BBDF72425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103FDB-E6D1-214F-85AD-D1FBEB3623A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pitchFamily="-108" charset="0"/>
                <a:ea typeface="ＭＳ Ｐゴシック" pitchFamily="-108" charset="-128"/>
                <a:cs typeface="ＭＳ Ｐゴシック" pitchFamily="-108" charset="-128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itchFamily="-108" charset="0"/>
                <a:ea typeface="ＭＳ Ｐゴシック" pitchFamily="-108" charset="-128"/>
                <a:cs typeface="ＭＳ Ｐゴシック" pitchFamily="-108" charset="-128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itchFamily="-108" charset="0"/>
                <a:ea typeface="ＭＳ Ｐゴシック" pitchFamily="-108" charset="-128"/>
                <a:cs typeface="ＭＳ Ｐゴシック" pitchFamily="-108" charset="-128"/>
              </a:defRPr>
            </a:lvl1pPr>
          </a:lstStyle>
          <a:p>
            <a:pPr>
              <a:defRPr/>
            </a:pPr>
            <a:fld id="{46AE9865-B2B2-D340-9FCE-089BCA93392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62" r:id="rId3"/>
    <p:sldLayoutId id="2147483663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8" charset="0"/>
          <a:ea typeface="ＭＳ Ｐゴシック" pitchFamily="-108" charset="-128"/>
          <a:cs typeface="ＭＳ Ｐゴシック" pitchFamily="-108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8" charset="0"/>
          <a:ea typeface="ＭＳ Ｐゴシック" pitchFamily="-108" charset="-128"/>
          <a:cs typeface="ＭＳ Ｐゴシック" pitchFamily="-108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8" charset="0"/>
          <a:ea typeface="ＭＳ Ｐゴシック" pitchFamily="-108" charset="-128"/>
          <a:cs typeface="ＭＳ Ｐゴシック" pitchFamily="-108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8" charset="0"/>
          <a:ea typeface="ＭＳ Ｐゴシック" pitchFamily="-108" charset="-128"/>
          <a:cs typeface="ＭＳ Ｐゴシック" pitchFamily="-108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8" charset="0"/>
          <a:ea typeface="ＭＳ Ｐゴシック" pitchFamily="-108" charset="-128"/>
          <a:cs typeface="ＭＳ Ｐゴシック" pitchFamily="-108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8" charset="0"/>
          <a:ea typeface="ＭＳ Ｐゴシック" pitchFamily="-108" charset="-128"/>
          <a:cs typeface="ＭＳ Ｐゴシック" pitchFamily="-108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8" charset="0"/>
          <a:ea typeface="ＭＳ Ｐゴシック" pitchFamily="-108" charset="-128"/>
          <a:cs typeface="ＭＳ Ｐゴシック" pitchFamily="-108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8" charset="0"/>
          <a:ea typeface="ＭＳ Ｐゴシック" pitchFamily="-108" charset="-128"/>
          <a:cs typeface="ＭＳ Ｐゴシック" pitchFamily="-108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tccomplaintassistant.gov/#crnt&amp;panel1-1" TargetMode="External"/><Relationship Id="rId2" Type="http://schemas.openxmlformats.org/officeDocument/2006/relationships/hyperlink" Target="http://www.fbi.gov/scams-safety/e-scams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realtor.org/videos/how-to-protect-your-property-listings-from-rental-scams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ftccomplaintassistant.gov/#crnt&amp;panel1-1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Wire Fraud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06003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Prevention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3886200"/>
          </a:xfrm>
        </p:spPr>
        <p:txBody>
          <a:bodyPr/>
          <a:lstStyle/>
          <a:p>
            <a:pPr lvl="0"/>
            <a:r>
              <a:rPr lang="en-US" sz="1800" dirty="0" smtClean="0"/>
              <a:t>Avoid </a:t>
            </a:r>
            <a:r>
              <a:rPr lang="en-US" sz="1800" dirty="0"/>
              <a:t>sending sensitive financial information via email. </a:t>
            </a:r>
            <a:endParaRPr lang="en-US" sz="1800" dirty="0" smtClean="0"/>
          </a:p>
          <a:p>
            <a:pPr lvl="0"/>
            <a:r>
              <a:rPr lang="en-US" sz="1800" dirty="0" smtClean="0"/>
              <a:t>Use encrypted email. </a:t>
            </a:r>
            <a:r>
              <a:rPr lang="en-US" sz="1800" dirty="0"/>
              <a:t> </a:t>
            </a:r>
            <a:endParaRPr lang="en-US" sz="1800" dirty="0" smtClean="0"/>
          </a:p>
          <a:p>
            <a:pPr lvl="0"/>
            <a:r>
              <a:rPr lang="en-US" sz="1800" dirty="0" smtClean="0"/>
              <a:t>Educate clients about fraud. </a:t>
            </a:r>
            <a:endParaRPr lang="en-US" sz="1800" dirty="0"/>
          </a:p>
          <a:p>
            <a:pPr lvl="0"/>
            <a:r>
              <a:rPr lang="en-US" sz="1800" dirty="0" smtClean="0"/>
              <a:t>Contact the intended wire recipient immediately prior to sending funds to confirm wiring instructions.  </a:t>
            </a:r>
            <a:endParaRPr lang="en-US" sz="1800" dirty="0"/>
          </a:p>
          <a:p>
            <a:pPr lvl="0"/>
            <a:r>
              <a:rPr lang="en-US" sz="1800" dirty="0" smtClean="0"/>
              <a:t>Do not rely on contact information or web addresses in unverified emails. </a:t>
            </a:r>
            <a:endParaRPr lang="en-US" sz="1800" dirty="0"/>
          </a:p>
          <a:p>
            <a:pPr lvl="0"/>
            <a:r>
              <a:rPr lang="en-US" sz="1800" dirty="0" smtClean="0"/>
              <a:t>Use up-to-date firewall </a:t>
            </a:r>
            <a:r>
              <a:rPr lang="en-US" sz="1800" dirty="0"/>
              <a:t>and anti-virus </a:t>
            </a:r>
            <a:r>
              <a:rPr lang="en-US" sz="1800" dirty="0" smtClean="0"/>
              <a:t>technologies. </a:t>
            </a:r>
            <a:endParaRPr lang="en-US" sz="1800" dirty="0"/>
          </a:p>
          <a:p>
            <a:pPr lvl="0"/>
            <a:r>
              <a:rPr lang="en-US" sz="1800" dirty="0" smtClean="0"/>
              <a:t>Avoid opening suspicious emails. </a:t>
            </a:r>
          </a:p>
          <a:p>
            <a:pPr lvl="0"/>
            <a:r>
              <a:rPr lang="en-US" sz="1800" dirty="0" smtClean="0"/>
              <a:t>Clean </a:t>
            </a:r>
            <a:r>
              <a:rPr lang="en-US" sz="1800" dirty="0"/>
              <a:t>out your email account on a regular basis</a:t>
            </a:r>
            <a:r>
              <a:rPr lang="en-US" sz="1800" dirty="0" smtClean="0"/>
              <a:t>. </a:t>
            </a:r>
            <a:r>
              <a:rPr lang="en-US" sz="1800" dirty="0"/>
              <a:t> </a:t>
            </a:r>
          </a:p>
          <a:p>
            <a:pPr lvl="0"/>
            <a:r>
              <a:rPr lang="en-US" sz="1800" dirty="0"/>
              <a:t>Change your usernames and passwords on a regular </a:t>
            </a:r>
            <a:r>
              <a:rPr lang="en-US" sz="1800" dirty="0" smtClean="0"/>
              <a:t>basis. </a:t>
            </a:r>
          </a:p>
          <a:p>
            <a:pPr lvl="0"/>
            <a:r>
              <a:rPr lang="en-US" sz="1800" dirty="0" smtClean="0"/>
              <a:t>Implement hard-to-guess passwords with a combination of letters, numbers and symbols.  </a:t>
            </a:r>
            <a:endParaRPr lang="en-US" sz="1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65331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Damage Control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2000" dirty="0"/>
              <a:t>C</a:t>
            </a:r>
            <a:r>
              <a:rPr lang="en-US" sz="2000" dirty="0" smtClean="0"/>
              <a:t>hange usernames </a:t>
            </a:r>
            <a:r>
              <a:rPr lang="en-US" sz="2000" dirty="0"/>
              <a:t>and </a:t>
            </a:r>
            <a:r>
              <a:rPr lang="en-US" sz="2000" dirty="0" smtClean="0"/>
              <a:t>passwords. </a:t>
            </a:r>
          </a:p>
          <a:p>
            <a:pPr lvl="0"/>
            <a:r>
              <a:rPr lang="en-US" sz="2000" dirty="0" smtClean="0"/>
              <a:t>Contact clients and other impacted parties. </a:t>
            </a:r>
            <a:endParaRPr lang="en-US" sz="2000" dirty="0"/>
          </a:p>
          <a:p>
            <a:pPr lvl="0"/>
            <a:r>
              <a:rPr lang="en-US" sz="2000" dirty="0"/>
              <a:t>Report </a:t>
            </a:r>
            <a:r>
              <a:rPr lang="en-US" sz="2000" dirty="0" smtClean="0"/>
              <a:t>fraud to the Federal </a:t>
            </a:r>
            <a:r>
              <a:rPr lang="en-US" sz="2000" dirty="0"/>
              <a:t>Bureau of Investigations via their Internet Crime Complaint </a:t>
            </a:r>
            <a:r>
              <a:rPr lang="en-US" sz="2000" dirty="0" smtClean="0"/>
              <a:t>Center:  :</a:t>
            </a:r>
            <a:r>
              <a:rPr lang="en-US" sz="2000" dirty="0" smtClean="0">
                <a:hlinkClick r:id="rId2"/>
              </a:rPr>
              <a:t>http</a:t>
            </a:r>
            <a:r>
              <a:rPr lang="en-US" sz="2000" dirty="0">
                <a:hlinkClick r:id="rId2"/>
              </a:rPr>
              <a:t>://www.fbi.gov/scams-safety/e-scams</a:t>
            </a:r>
            <a:endParaRPr lang="en-US" sz="2000" dirty="0"/>
          </a:p>
          <a:p>
            <a:r>
              <a:rPr lang="en-US" sz="2000" dirty="0"/>
              <a:t>Report </a:t>
            </a:r>
            <a:r>
              <a:rPr lang="en-US" sz="2000" dirty="0" smtClean="0"/>
              <a:t>fraud to </a:t>
            </a:r>
            <a:r>
              <a:rPr lang="en-US" sz="2000" dirty="0"/>
              <a:t>the Federal Trade </a:t>
            </a:r>
            <a:r>
              <a:rPr lang="en-US" sz="2000" dirty="0" smtClean="0"/>
              <a:t>Commission: </a:t>
            </a:r>
            <a:r>
              <a:rPr lang="en-US" sz="2000" dirty="0">
                <a:hlinkClick r:id="rId3"/>
              </a:rPr>
              <a:t>https://www.ftccomplaintassistant.gov/#</a:t>
            </a:r>
            <a:r>
              <a:rPr lang="en-US" sz="2000" dirty="0" smtClean="0">
                <a:hlinkClick r:id="rId3"/>
              </a:rPr>
              <a:t>crnt&amp;panel1-1</a:t>
            </a:r>
            <a:endParaRPr lang="en-US" sz="2000" dirty="0"/>
          </a:p>
          <a:p>
            <a:r>
              <a:rPr lang="en-US" sz="2000" dirty="0" smtClean="0"/>
              <a:t>Brokers </a:t>
            </a:r>
            <a:r>
              <a:rPr lang="en-US" sz="2000" dirty="0"/>
              <a:t>should </a:t>
            </a:r>
            <a:r>
              <a:rPr lang="en-US" sz="2000" dirty="0" smtClean="0"/>
              <a:t>report fraud to </a:t>
            </a:r>
            <a:r>
              <a:rPr lang="en-US" sz="2000" dirty="0"/>
              <a:t>their state or local REALTOR® </a:t>
            </a:r>
            <a:r>
              <a:rPr lang="en-US" sz="2000" dirty="0" smtClean="0"/>
              <a:t>association.</a:t>
            </a:r>
          </a:p>
          <a:p>
            <a:pPr lvl="0"/>
            <a:r>
              <a:rPr lang="en-US" sz="2000" dirty="0" smtClean="0"/>
              <a:t>As appropriate, Associations should </a:t>
            </a:r>
            <a:r>
              <a:rPr lang="en-US" sz="2000" dirty="0"/>
              <a:t>send out </a:t>
            </a:r>
            <a:r>
              <a:rPr lang="en-US" sz="2000" dirty="0" smtClean="0"/>
              <a:t>alerts to members and contact NAR</a:t>
            </a:r>
            <a:r>
              <a:rPr lang="en-US" sz="2000" dirty="0"/>
              <a:t>.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53464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Rental Scam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00075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Setting Up a Rental Fraud Alert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NAR Legal Department How-to Video: </a:t>
            </a:r>
          </a:p>
          <a:p>
            <a:pPr marL="0" indent="0">
              <a:buNone/>
            </a:pPr>
            <a:r>
              <a:rPr lang="en-US" dirty="0"/>
              <a:t> </a:t>
            </a:r>
            <a:r>
              <a:rPr lang="en-US" u="sng" dirty="0">
                <a:hlinkClick r:id="rId2"/>
              </a:rPr>
              <a:t>http://www.realtor.org/videos/how-to-protect-your-property-listings-from-rental-scams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20490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Rental Fraud: Steps to Take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981200"/>
            <a:ext cx="8610600" cy="3429000"/>
          </a:xfrm>
        </p:spPr>
        <p:txBody>
          <a:bodyPr/>
          <a:lstStyle/>
          <a:p>
            <a:r>
              <a:rPr lang="en-US" sz="2000" dirty="0"/>
              <a:t>Take a screen shot of the </a:t>
            </a:r>
            <a:r>
              <a:rPr lang="en-US" sz="2000" dirty="0" smtClean="0"/>
              <a:t>fraudulent advertisement.</a:t>
            </a:r>
          </a:p>
          <a:p>
            <a:r>
              <a:rPr lang="en-US" sz="2000" dirty="0" smtClean="0"/>
              <a:t>Contact local police.</a:t>
            </a:r>
          </a:p>
          <a:p>
            <a:r>
              <a:rPr lang="en-US" sz="2000" dirty="0" smtClean="0"/>
              <a:t>Contact affected clients.</a:t>
            </a:r>
            <a:endParaRPr lang="en-US" sz="2000" dirty="0"/>
          </a:p>
          <a:p>
            <a:pPr lvl="0"/>
            <a:r>
              <a:rPr lang="en-US" sz="2000" dirty="0"/>
              <a:t>C</a:t>
            </a:r>
            <a:r>
              <a:rPr lang="en-US" sz="2000" dirty="0" smtClean="0"/>
              <a:t>ontact </a:t>
            </a:r>
            <a:r>
              <a:rPr lang="en-US" sz="2000" dirty="0"/>
              <a:t>the website </a:t>
            </a:r>
            <a:r>
              <a:rPr lang="en-US" sz="2000" dirty="0" smtClean="0"/>
              <a:t>publisher unless otherwise instructed by law enforcement.</a:t>
            </a:r>
            <a:endParaRPr lang="en-US" sz="2000" dirty="0"/>
          </a:p>
          <a:p>
            <a:r>
              <a:rPr lang="en-US" sz="2000" dirty="0"/>
              <a:t>C</a:t>
            </a:r>
            <a:r>
              <a:rPr lang="en-US" sz="2000" dirty="0" smtClean="0"/>
              <a:t>ontact the Internet </a:t>
            </a:r>
            <a:r>
              <a:rPr lang="en-US" sz="2000" dirty="0"/>
              <a:t>Crime Complaint </a:t>
            </a:r>
            <a:r>
              <a:rPr lang="en-US" sz="2000" dirty="0" smtClean="0"/>
              <a:t>Center: </a:t>
            </a:r>
            <a:r>
              <a:rPr lang="en-US" sz="2000" dirty="0"/>
              <a:t>http://www.ic3.gov/default.aspx</a:t>
            </a:r>
          </a:p>
          <a:p>
            <a:pPr lvl="0"/>
            <a:r>
              <a:rPr lang="en-US" sz="2000" dirty="0" smtClean="0"/>
              <a:t>Contact </a:t>
            </a:r>
            <a:r>
              <a:rPr lang="en-US" sz="2000" dirty="0"/>
              <a:t>the FTC: </a:t>
            </a:r>
            <a:r>
              <a:rPr lang="en-US" sz="2000" dirty="0">
                <a:hlinkClick r:id="rId2"/>
              </a:rPr>
              <a:t>https://www.ftccomplaintassistant.gov/#</a:t>
            </a:r>
            <a:r>
              <a:rPr lang="en-US" sz="2000" dirty="0" smtClean="0">
                <a:hlinkClick r:id="rId2"/>
              </a:rPr>
              <a:t>crnt&amp;panel1-1</a:t>
            </a:r>
            <a:endParaRPr lang="en-US" sz="2000" dirty="0" smtClean="0"/>
          </a:p>
          <a:p>
            <a:pPr lvl="0"/>
            <a:r>
              <a:rPr lang="en-US" sz="2000" dirty="0" smtClean="0"/>
              <a:t>Contact state or local REALTOR® association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371267416"/>
      </p:ext>
    </p:extLst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08" charset="0"/>
            <a:ea typeface="ＭＳ Ｐゴシック" pitchFamily="-108" charset="-128"/>
            <a:cs typeface="ＭＳ Ｐゴシック" pitchFamily="-108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08" charset="0"/>
            <a:ea typeface="ＭＳ Ｐゴシック" pitchFamily="-108" charset="-128"/>
            <a:cs typeface="ＭＳ Ｐゴシック" pitchFamily="-108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2014</TotalTime>
  <Words>158</Words>
  <Application>Microsoft Office PowerPoint</Application>
  <PresentationFormat>On-screen Show (4:3)</PresentationFormat>
  <Paragraphs>31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Theme1</vt:lpstr>
      <vt:lpstr>Wire Fraud</vt:lpstr>
      <vt:lpstr>Prevention</vt:lpstr>
      <vt:lpstr>Damage Control</vt:lpstr>
      <vt:lpstr>Rental Scam</vt:lpstr>
      <vt:lpstr>Setting Up a Rental Fraud Alert</vt:lpstr>
      <vt:lpstr>Rental Fraud: Steps to Take</vt:lpstr>
    </vt:vector>
  </TitlesOfParts>
  <Company>NAR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Susan Young</dc:creator>
  <cp:lastModifiedBy>Jessica Edgerton</cp:lastModifiedBy>
  <cp:revision>60</cp:revision>
  <cp:lastPrinted>2014-05-28T21:18:41Z</cp:lastPrinted>
  <dcterms:created xsi:type="dcterms:W3CDTF">2012-10-12T16:57:58Z</dcterms:created>
  <dcterms:modified xsi:type="dcterms:W3CDTF">2015-07-29T13:58:08Z</dcterms:modified>
</cp:coreProperties>
</file>