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901" r:id="rId2"/>
    <p:sldMasterId id="2147483913" r:id="rId3"/>
  </p:sldMasterIdLst>
  <p:notesMasterIdLst>
    <p:notesMasterId r:id="rId42"/>
  </p:notesMasterIdLst>
  <p:handoutMasterIdLst>
    <p:handoutMasterId r:id="rId43"/>
  </p:handoutMasterIdLst>
  <p:sldIdLst>
    <p:sldId id="647" r:id="rId4"/>
    <p:sldId id="648" r:id="rId5"/>
    <p:sldId id="578" r:id="rId6"/>
    <p:sldId id="624" r:id="rId7"/>
    <p:sldId id="630" r:id="rId8"/>
    <p:sldId id="579" r:id="rId9"/>
    <p:sldId id="580" r:id="rId10"/>
    <p:sldId id="608" r:id="rId11"/>
    <p:sldId id="581" r:id="rId12"/>
    <p:sldId id="631" r:id="rId13"/>
    <p:sldId id="615" r:id="rId14"/>
    <p:sldId id="632" r:id="rId15"/>
    <p:sldId id="584" r:id="rId16"/>
    <p:sldId id="593" r:id="rId17"/>
    <p:sldId id="583" r:id="rId18"/>
    <p:sldId id="587" r:id="rId19"/>
    <p:sldId id="596" r:id="rId20"/>
    <p:sldId id="586" r:id="rId21"/>
    <p:sldId id="610" r:id="rId22"/>
    <p:sldId id="618" r:id="rId23"/>
    <p:sldId id="637" r:id="rId24"/>
    <p:sldId id="620" r:id="rId25"/>
    <p:sldId id="621" r:id="rId26"/>
    <p:sldId id="639" r:id="rId27"/>
    <p:sldId id="643" r:id="rId28"/>
    <p:sldId id="642" r:id="rId29"/>
    <p:sldId id="616" r:id="rId30"/>
    <p:sldId id="622" r:id="rId31"/>
    <p:sldId id="641" r:id="rId32"/>
    <p:sldId id="650" r:id="rId33"/>
    <p:sldId id="628" r:id="rId34"/>
    <p:sldId id="623" r:id="rId35"/>
    <p:sldId id="619" r:id="rId36"/>
    <p:sldId id="626" r:id="rId37"/>
    <p:sldId id="629" r:id="rId38"/>
    <p:sldId id="651" r:id="rId39"/>
    <p:sldId id="633" r:id="rId40"/>
    <p:sldId id="649" r:id="rId4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090">
          <p15:clr>
            <a:srgbClr val="A4A3A4"/>
          </p15:clr>
        </p15:guide>
        <p15:guide id="2" orient="horz" pos="979">
          <p15:clr>
            <a:srgbClr val="A4A3A4"/>
          </p15:clr>
        </p15:guide>
        <p15:guide id="3" orient="horz" pos="691">
          <p15:clr>
            <a:srgbClr val="A4A3A4"/>
          </p15:clr>
        </p15:guide>
        <p15:guide id="4" orient="horz">
          <p15:clr>
            <a:srgbClr val="A4A3A4"/>
          </p15:clr>
        </p15:guide>
        <p15:guide id="5" orient="horz" pos="1123">
          <p15:clr>
            <a:srgbClr val="A4A3A4"/>
          </p15:clr>
        </p15:guide>
        <p15:guide id="6" orient="horz" pos="3715">
          <p15:clr>
            <a:srgbClr val="A4A3A4"/>
          </p15:clr>
        </p15:guide>
        <p15:guide id="7" orient="horz" pos="1411">
          <p15:clr>
            <a:srgbClr val="A4A3A4"/>
          </p15:clr>
        </p15:guide>
        <p15:guide id="8" orient="horz" pos="1325">
          <p15:clr>
            <a:srgbClr val="A4A3A4"/>
          </p15:clr>
        </p15:guide>
        <p15:guide id="9" pos="288">
          <p15:clr>
            <a:srgbClr val="A4A3A4"/>
          </p15:clr>
        </p15:guide>
        <p15:guide id="10" pos="5472">
          <p15:clr>
            <a:srgbClr val="A4A3A4"/>
          </p15:clr>
        </p15:guide>
        <p15:guide id="11" pos="2765">
          <p15:clr>
            <a:srgbClr val="A4A3A4"/>
          </p15:clr>
        </p15:guide>
        <p15:guide id="12" pos="2995">
          <p15:clr>
            <a:srgbClr val="A4A3A4"/>
          </p15:clr>
        </p15:guide>
        <p15:guide id="13" pos="1901">
          <p15:clr>
            <a:srgbClr val="A4A3A4"/>
          </p15:clr>
        </p15:guide>
        <p15:guide id="14" pos="2074">
          <p15:clr>
            <a:srgbClr val="A4A3A4"/>
          </p15:clr>
        </p15:guide>
        <p15:guide id="15" pos="3686">
          <p15:clr>
            <a:srgbClr val="A4A3A4"/>
          </p15:clr>
        </p15:guide>
        <p15:guide id="16" pos="3859">
          <p15:clr>
            <a:srgbClr val="A4A3A4"/>
          </p15:clr>
        </p15:guide>
        <p15:guide id="17" pos="1642">
          <p15:clr>
            <a:srgbClr val="A4A3A4"/>
          </p15:clr>
        </p15:guide>
        <p15:guide id="18" pos="4349">
          <p15:clr>
            <a:srgbClr val="A4A3A4"/>
          </p15:clr>
        </p15:guide>
        <p15:guide id="19" pos="4118">
          <p15:clr>
            <a:srgbClr val="A4A3A4"/>
          </p15:clr>
        </p15:guide>
        <p15:guide id="20" pos="1411">
          <p15:clr>
            <a:srgbClr val="A4A3A4"/>
          </p15:clr>
        </p15:guide>
        <p15:guide id="21" pos="710">
          <p15:clr>
            <a:srgbClr val="A4A3A4"/>
          </p15:clr>
        </p15:guide>
        <p15:guide id="22" pos="5202">
          <p15:clr>
            <a:srgbClr val="A4A3A4"/>
          </p15:clr>
        </p15:guide>
        <p15:guide id="23" orient="horz" pos="4047">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1"/>
    <a:srgbClr val="00A1E2"/>
    <a:srgbClr val="0F8EC7"/>
    <a:srgbClr val="D0B869"/>
    <a:srgbClr val="3EB661"/>
    <a:srgbClr val="D5D9EB"/>
    <a:srgbClr val="3BC3A4"/>
    <a:srgbClr val="2D8F78"/>
    <a:srgbClr val="FFFFFF"/>
    <a:srgbClr val="676A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AD6719FE-7D3F-48C5-806B-1D009DA3A5D1}">
  <a:tblStyle styleId="{AD6719FE-7D3F-48C5-806B-1D009DA3A5D1}" styleName="Firmwide Custom">
    <a:wholeTbl>
      <a:tcTxStyle>
        <a:fontRef idx="minor">
          <a:prstClr val="black"/>
        </a:fontRef>
        <a:schemeClr val="dk1"/>
      </a:tcTxStyle>
      <a:tcStyle>
        <a:tcBdr>
          <a:left>
            <a:ln>
              <a:noFill/>
            </a:ln>
          </a:left>
          <a:right>
            <a:ln>
              <a:noFill/>
            </a:ln>
          </a:right>
          <a:top>
            <a:ln>
              <a:noFill/>
            </a:ln>
          </a:top>
          <a:bottom>
            <a:ln w="6350" cmpd="sng">
              <a:solidFill>
                <a:schemeClr val="lt2"/>
              </a:solidFill>
            </a:ln>
          </a:bottom>
          <a:insideH>
            <a:ln w="6350" cmpd="sng">
              <a:solidFill>
                <a:schemeClr val="lt2"/>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tcStyle>
    </a:band2V>
    <a:lastCol>
      <a:tcTxStyle b="on">
        <a:fontRef idx="minor">
          <a:prstClr val="black"/>
        </a:fontRef>
        <a:schemeClr val="dk1"/>
      </a:tcTxStyle>
      <a:tcStyle>
        <a:tcBdr/>
        <a:fill>
          <a:noFill/>
        </a:fill>
      </a:tcStyle>
    </a:lastCol>
    <a:firstCol>
      <a:tcTxStyle b="on">
        <a:fontRef idx="minor">
          <a:prstClr val="black"/>
        </a:fontRef>
        <a:schemeClr val="accent2"/>
      </a:tcTxStyle>
      <a:tcStyle>
        <a:tcBdr/>
        <a:fill>
          <a:noFill/>
        </a:fill>
      </a:tcStyle>
    </a:firstCol>
    <a:lastRow>
      <a:tcTxStyle b="on">
        <a:fontRef idx="minor">
          <a:prstClr val="black"/>
        </a:fontRef>
        <a:schemeClr val="dk1"/>
      </a:tcTxStyle>
      <a:tcStyle>
        <a:tcBdr>
          <a:top>
            <a:ln w="6350" cmpd="sng">
              <a:solidFill>
                <a:schemeClr val="lt2"/>
              </a:solidFill>
            </a:ln>
          </a:top>
        </a:tcBdr>
        <a:fill>
          <a:noFill/>
        </a:fill>
      </a:tcStyle>
    </a:lastRow>
    <a:firstRow>
      <a:tcTxStyle b="on">
        <a:fontRef idx="minor">
          <a:prstClr val="black"/>
        </a:fontRef>
        <a:schemeClr val="accent2"/>
      </a:tcTxStyle>
      <a:tcStyle>
        <a:tcBdr>
          <a:bottom>
            <a:ln w="6350" cmpd="sng">
              <a:solidFill>
                <a:schemeClr val="l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42" autoAdjust="0"/>
    <p:restoredTop sz="93943" autoAdjust="0"/>
  </p:normalViewPr>
  <p:slideViewPr>
    <p:cSldViewPr>
      <p:cViewPr>
        <p:scale>
          <a:sx n="121" d="100"/>
          <a:sy n="121" d="100"/>
        </p:scale>
        <p:origin x="-1584" y="174"/>
      </p:cViewPr>
      <p:guideLst>
        <p:guide orient="horz" pos="4090"/>
        <p:guide orient="horz" pos="979"/>
        <p:guide orient="horz" pos="691"/>
        <p:guide orient="horz"/>
        <p:guide orient="horz" pos="1123"/>
        <p:guide orient="horz" pos="3715"/>
        <p:guide orient="horz" pos="1411"/>
        <p:guide orient="horz" pos="1325"/>
        <p:guide orient="horz" pos="4047"/>
        <p:guide pos="288"/>
        <p:guide pos="5472"/>
        <p:guide pos="2765"/>
        <p:guide pos="2995"/>
        <p:guide pos="1901"/>
        <p:guide pos="2074"/>
        <p:guide pos="3686"/>
        <p:guide pos="3859"/>
        <p:guide pos="1642"/>
        <p:guide pos="4349"/>
        <p:guide pos="4118"/>
        <p:guide pos="1411"/>
        <p:guide pos="710"/>
        <p:guide pos="5202"/>
      </p:guideLst>
    </p:cSldViewPr>
  </p:slideViewPr>
  <p:notesTextViewPr>
    <p:cViewPr>
      <p:scale>
        <a:sx n="150" d="100"/>
        <a:sy n="150" d="100"/>
      </p:scale>
      <p:origin x="0" y="0"/>
    </p:cViewPr>
  </p:notesTextViewPr>
  <p:sorterViewPr>
    <p:cViewPr>
      <p:scale>
        <a:sx n="100" d="100"/>
        <a:sy n="100" d="100"/>
      </p:scale>
      <p:origin x="0" y="120"/>
    </p:cViewPr>
  </p:sorterViewPr>
  <p:notesViewPr>
    <p:cSldViewPr showGuides="1">
      <p:cViewPr varScale="1">
        <p:scale>
          <a:sx n="81" d="100"/>
          <a:sy n="81" d="100"/>
        </p:scale>
        <p:origin x="-3888" y="-102"/>
      </p:cViewPr>
      <p:guideLst>
        <p:guide orient="horz" pos="3127"/>
        <p:guide pos="2141"/>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3180105296145"/>
          <c:y val="6.2046620512973737E-2"/>
          <c:w val="0.83147698169930795"/>
          <c:h val="0.7601744469286662"/>
        </c:manualLayout>
      </c:layout>
      <c:areaChart>
        <c:grouping val="standard"/>
        <c:varyColors val="0"/>
        <c:ser>
          <c:idx val="0"/>
          <c:order val="0"/>
          <c:tx>
            <c:strRef>
              <c:f>Sheet1!$B$1</c:f>
              <c:strCache>
                <c:ptCount val="1"/>
                <c:pt idx="0">
                  <c:v>Steve $349,101</c:v>
                </c:pt>
              </c:strCache>
            </c:strRef>
          </c:tx>
          <c:spPr>
            <a:solidFill>
              <a:schemeClr val="accent2"/>
            </a:solidFill>
            <a:ln w="13762">
              <a:noFill/>
              <a:prstDash val="solid"/>
            </a:ln>
          </c:spPr>
          <c:cat>
            <c:numRef>
              <c:f>Sheet1!$A$2:$A$24</c:f>
              <c:numCache>
                <c:formatCode>General</c:formatCode>
                <c:ptCount val="23"/>
                <c:pt idx="1">
                  <c:v>17.5</c:v>
                </c:pt>
                <c:pt idx="3">
                  <c:v>22.5</c:v>
                </c:pt>
                <c:pt idx="4">
                  <c:v>25</c:v>
                </c:pt>
                <c:pt idx="5">
                  <c:v>27.5</c:v>
                </c:pt>
                <c:pt idx="7">
                  <c:v>32.5</c:v>
                </c:pt>
                <c:pt idx="8">
                  <c:v>35</c:v>
                </c:pt>
                <c:pt idx="9">
                  <c:v>37.5</c:v>
                </c:pt>
                <c:pt idx="11">
                  <c:v>42.5</c:v>
                </c:pt>
                <c:pt idx="12">
                  <c:v>45</c:v>
                </c:pt>
                <c:pt idx="13">
                  <c:v>47.5</c:v>
                </c:pt>
                <c:pt idx="15">
                  <c:v>52.5</c:v>
                </c:pt>
                <c:pt idx="16">
                  <c:v>55</c:v>
                </c:pt>
                <c:pt idx="17">
                  <c:v>57.5</c:v>
                </c:pt>
                <c:pt idx="19">
                  <c:v>62.5</c:v>
                </c:pt>
                <c:pt idx="20">
                  <c:v>65</c:v>
                </c:pt>
                <c:pt idx="21">
                  <c:v>67.5</c:v>
                </c:pt>
              </c:numCache>
            </c:numRef>
          </c:cat>
          <c:val>
            <c:numRef>
              <c:f>Sheet1!$B$2:$B$24</c:f>
              <c:numCache>
                <c:formatCode>General</c:formatCode>
                <c:ptCount val="23"/>
                <c:pt idx="0">
                  <c:v>0</c:v>
                </c:pt>
                <c:pt idx="1">
                  <c:v>0</c:v>
                </c:pt>
                <c:pt idx="2">
                  <c:v>0</c:v>
                </c:pt>
                <c:pt idx="3">
                  <c:v>0</c:v>
                </c:pt>
                <c:pt idx="4">
                  <c:v>0</c:v>
                </c:pt>
                <c:pt idx="5">
                  <c:v>8000</c:v>
                </c:pt>
                <c:pt idx="6">
                  <c:v>11000</c:v>
                </c:pt>
                <c:pt idx="7">
                  <c:v>17000</c:v>
                </c:pt>
                <c:pt idx="8">
                  <c:v>22000</c:v>
                </c:pt>
                <c:pt idx="9">
                  <c:v>28000</c:v>
                </c:pt>
                <c:pt idx="10">
                  <c:v>43000</c:v>
                </c:pt>
                <c:pt idx="11">
                  <c:v>58000</c:v>
                </c:pt>
                <c:pt idx="12">
                  <c:v>73000</c:v>
                </c:pt>
                <c:pt idx="13">
                  <c:v>86000</c:v>
                </c:pt>
                <c:pt idx="14">
                  <c:v>105000</c:v>
                </c:pt>
                <c:pt idx="15">
                  <c:v>123000</c:v>
                </c:pt>
                <c:pt idx="16">
                  <c:v>144000</c:v>
                </c:pt>
                <c:pt idx="17">
                  <c:v>167000</c:v>
                </c:pt>
                <c:pt idx="18">
                  <c:v>186000</c:v>
                </c:pt>
                <c:pt idx="19">
                  <c:v>231000</c:v>
                </c:pt>
                <c:pt idx="20">
                  <c:v>277000</c:v>
                </c:pt>
                <c:pt idx="21">
                  <c:v>318000</c:v>
                </c:pt>
                <c:pt idx="22">
                  <c:v>357000</c:v>
                </c:pt>
              </c:numCache>
            </c:numRef>
          </c:val>
          <c:extLst xmlns:c16r2="http://schemas.microsoft.com/office/drawing/2015/06/chart">
            <c:ext xmlns:c16="http://schemas.microsoft.com/office/drawing/2014/chart" uri="{C3380CC4-5D6E-409C-BE32-E72D297353CC}">
              <c16:uniqueId val="{00000000-E5A0-4957-961F-06EEC5F89740}"/>
            </c:ext>
          </c:extLst>
        </c:ser>
        <c:ser>
          <c:idx val="1"/>
          <c:order val="1"/>
          <c:tx>
            <c:strRef>
              <c:f>Sheet1!$C$1</c:f>
              <c:strCache>
                <c:ptCount val="1"/>
                <c:pt idx="0">
                  <c:v>Diana $149,036</c:v>
                </c:pt>
              </c:strCache>
            </c:strRef>
          </c:tx>
          <c:spPr>
            <a:noFill/>
            <a:ln w="13762">
              <a:noFill/>
              <a:prstDash val="solid"/>
            </a:ln>
          </c:spPr>
          <c:cat>
            <c:numRef>
              <c:f>Sheet1!$A$2:$A$24</c:f>
              <c:numCache>
                <c:formatCode>General</c:formatCode>
                <c:ptCount val="23"/>
                <c:pt idx="1">
                  <c:v>17.5</c:v>
                </c:pt>
                <c:pt idx="3">
                  <c:v>22.5</c:v>
                </c:pt>
                <c:pt idx="4">
                  <c:v>25</c:v>
                </c:pt>
                <c:pt idx="5">
                  <c:v>27.5</c:v>
                </c:pt>
                <c:pt idx="7">
                  <c:v>32.5</c:v>
                </c:pt>
                <c:pt idx="8">
                  <c:v>35</c:v>
                </c:pt>
                <c:pt idx="9">
                  <c:v>37.5</c:v>
                </c:pt>
                <c:pt idx="11">
                  <c:v>42.5</c:v>
                </c:pt>
                <c:pt idx="12">
                  <c:v>45</c:v>
                </c:pt>
                <c:pt idx="13">
                  <c:v>47.5</c:v>
                </c:pt>
                <c:pt idx="15">
                  <c:v>52.5</c:v>
                </c:pt>
                <c:pt idx="16">
                  <c:v>55</c:v>
                </c:pt>
                <c:pt idx="17">
                  <c:v>57.5</c:v>
                </c:pt>
                <c:pt idx="19">
                  <c:v>62.5</c:v>
                </c:pt>
                <c:pt idx="20">
                  <c:v>65</c:v>
                </c:pt>
                <c:pt idx="21">
                  <c:v>67.5</c:v>
                </c:pt>
              </c:numCache>
            </c:numRef>
          </c:cat>
          <c:val>
            <c:numRef>
              <c:f>Sheet1!$C$2:$C$24</c:f>
              <c:numCache>
                <c:formatCode>General</c:formatCode>
                <c:ptCount val="23"/>
                <c:pt idx="0">
                  <c:v>0</c:v>
                </c:pt>
                <c:pt idx="1">
                  <c:v>0</c:v>
                </c:pt>
                <c:pt idx="2">
                  <c:v>0</c:v>
                </c:pt>
                <c:pt idx="3">
                  <c:v>0</c:v>
                </c:pt>
                <c:pt idx="4">
                  <c:v>0</c:v>
                </c:pt>
                <c:pt idx="5">
                  <c:v>0</c:v>
                </c:pt>
                <c:pt idx="6">
                  <c:v>0</c:v>
                </c:pt>
                <c:pt idx="7">
                  <c:v>0</c:v>
                </c:pt>
                <c:pt idx="8">
                  <c:v>0</c:v>
                </c:pt>
                <c:pt idx="9">
                  <c:v>4000</c:v>
                </c:pt>
                <c:pt idx="10">
                  <c:v>7000</c:v>
                </c:pt>
                <c:pt idx="11">
                  <c:v>11000</c:v>
                </c:pt>
                <c:pt idx="12">
                  <c:v>13400</c:v>
                </c:pt>
                <c:pt idx="13">
                  <c:v>23900</c:v>
                </c:pt>
                <c:pt idx="14">
                  <c:v>32500</c:v>
                </c:pt>
                <c:pt idx="15">
                  <c:v>40200</c:v>
                </c:pt>
                <c:pt idx="16">
                  <c:v>49800</c:v>
                </c:pt>
                <c:pt idx="17">
                  <c:v>57400</c:v>
                </c:pt>
                <c:pt idx="18">
                  <c:v>74600</c:v>
                </c:pt>
                <c:pt idx="19">
                  <c:v>92800</c:v>
                </c:pt>
                <c:pt idx="20">
                  <c:v>115800</c:v>
                </c:pt>
                <c:pt idx="21">
                  <c:v>133000</c:v>
                </c:pt>
                <c:pt idx="22">
                  <c:v>152200</c:v>
                </c:pt>
              </c:numCache>
            </c:numRef>
          </c:val>
          <c:extLst xmlns:c16r2="http://schemas.microsoft.com/office/drawing/2015/06/chart">
            <c:ext xmlns:c16="http://schemas.microsoft.com/office/drawing/2014/chart" uri="{C3380CC4-5D6E-409C-BE32-E72D297353CC}">
              <c16:uniqueId val="{00000001-E5A0-4957-961F-06EEC5F89740}"/>
            </c:ext>
          </c:extLst>
        </c:ser>
        <c:dLbls>
          <c:showLegendKey val="0"/>
          <c:showVal val="0"/>
          <c:showCatName val="0"/>
          <c:showSerName val="0"/>
          <c:showPercent val="0"/>
          <c:showBubbleSize val="0"/>
        </c:dLbls>
        <c:axId val="132841472"/>
        <c:axId val="132843008"/>
      </c:areaChart>
      <c:catAx>
        <c:axId val="132841472"/>
        <c:scaling>
          <c:orientation val="minMax"/>
        </c:scaling>
        <c:delete val="0"/>
        <c:axPos val="b"/>
        <c:numFmt formatCode="0" sourceLinked="0"/>
        <c:majorTickMark val="none"/>
        <c:minorTickMark val="none"/>
        <c:tickLblPos val="none"/>
        <c:txPr>
          <a:bodyPr rot="0" vert="horz"/>
          <a:lstStyle/>
          <a:p>
            <a:pPr>
              <a:defRPr/>
            </a:pPr>
            <a:endParaRPr lang="en-US"/>
          </a:p>
        </c:txPr>
        <c:crossAx val="132843008"/>
        <c:crosses val="autoZero"/>
        <c:auto val="1"/>
        <c:lblAlgn val="ctr"/>
        <c:lblOffset val="100"/>
        <c:tickLblSkip val="2"/>
        <c:tickMarkSkip val="5"/>
        <c:noMultiLvlLbl val="0"/>
      </c:catAx>
      <c:valAx>
        <c:axId val="132843008"/>
        <c:scaling>
          <c:orientation val="minMax"/>
          <c:max val="400000"/>
        </c:scaling>
        <c:delete val="0"/>
        <c:axPos val="l"/>
        <c:numFmt formatCode="#,##0_);\(#,##0\)" sourceLinked="0"/>
        <c:majorTickMark val="out"/>
        <c:minorTickMark val="none"/>
        <c:tickLblPos val="none"/>
        <c:spPr>
          <a:ln w="3441">
            <a:noFill/>
            <a:prstDash val="solid"/>
          </a:ln>
        </c:spPr>
        <c:txPr>
          <a:bodyPr rot="0" vert="horz"/>
          <a:lstStyle/>
          <a:p>
            <a:pPr>
              <a:defRPr/>
            </a:pPr>
            <a:endParaRPr lang="en-US"/>
          </a:p>
        </c:txPr>
        <c:crossAx val="132841472"/>
        <c:crosses val="autoZero"/>
        <c:crossBetween val="midCat"/>
        <c:majorUnit val="100000"/>
        <c:minorUnit val="100000"/>
      </c:valAx>
      <c:spPr>
        <a:noFill/>
        <a:ln w="27525">
          <a:noFill/>
        </a:ln>
      </c:spPr>
    </c:plotArea>
    <c:legend>
      <c:legendPos val="b"/>
      <c:legendEntry>
        <c:idx val="1"/>
        <c:delete val="1"/>
      </c:legendEntry>
      <c:layout>
        <c:manualLayout>
          <c:xMode val="edge"/>
          <c:yMode val="edge"/>
          <c:x val="0.22840111802163382"/>
          <c:y val="0.88601319654379951"/>
          <c:w val="0.27302081590538924"/>
          <c:h val="6.3606353775980937E-2"/>
        </c:manualLayout>
      </c:layout>
      <c:overlay val="0"/>
    </c:legend>
    <c:plotVisOnly val="1"/>
    <c:dispBlanksAs val="gap"/>
    <c:showDLblsOverMax val="0"/>
  </c:chart>
  <c:spPr>
    <a:noFill/>
    <a:ln>
      <a:noFill/>
    </a:ln>
  </c:spPr>
  <c:txPr>
    <a:bodyPr/>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83884586461203E-2"/>
          <c:y val="3.4036104583666814E-2"/>
          <c:w val="0.90612003113579698"/>
          <c:h val="0.90327046277651291"/>
        </c:manualLayout>
      </c:layout>
      <c:barChart>
        <c:barDir val="bar"/>
        <c:grouping val="clustered"/>
        <c:varyColors val="0"/>
        <c:ser>
          <c:idx val="0"/>
          <c:order val="0"/>
          <c:tx>
            <c:strRef>
              <c:f>Sheet1!$B$1</c:f>
              <c:strCache>
                <c:ptCount val="1"/>
                <c:pt idx="0">
                  <c:v>Column1</c:v>
                </c:pt>
              </c:strCache>
            </c:strRef>
          </c:tx>
          <c:invertIfNegative val="0"/>
          <c:cat>
            <c:numRef>
              <c:f>Sheet1!$A$2:$A$5</c:f>
              <c:numCache>
                <c:formatCode>General</c:formatCode>
                <c:ptCount val="4"/>
              </c:numCache>
            </c:numRef>
          </c:cat>
          <c:val>
            <c:numRef>
              <c:f>Sheet1!$B$2:$B$5</c:f>
              <c:numCache>
                <c:formatCode>General</c:formatCode>
                <c:ptCount val="4"/>
              </c:numCache>
            </c:numRef>
          </c:val>
          <c:extLst xmlns:c16r2="http://schemas.microsoft.com/office/drawing/2015/06/chart">
            <c:ext xmlns:c16="http://schemas.microsoft.com/office/drawing/2014/chart" uri="{C3380CC4-5D6E-409C-BE32-E72D297353CC}">
              <c16:uniqueId val="{00000000-406C-4339-BC61-B42648E630FB}"/>
            </c:ext>
          </c:extLst>
        </c:ser>
        <c:dLbls>
          <c:showLegendKey val="0"/>
          <c:showVal val="0"/>
          <c:showCatName val="0"/>
          <c:showSerName val="0"/>
          <c:showPercent val="0"/>
          <c:showBubbleSize val="0"/>
        </c:dLbls>
        <c:gapWidth val="150"/>
        <c:axId val="89450368"/>
        <c:axId val="89451904"/>
      </c:barChart>
      <c:catAx>
        <c:axId val="89450368"/>
        <c:scaling>
          <c:orientation val="minMax"/>
        </c:scaling>
        <c:delete val="1"/>
        <c:axPos val="l"/>
        <c:numFmt formatCode="General" sourceLinked="1"/>
        <c:majorTickMark val="out"/>
        <c:minorTickMark val="none"/>
        <c:tickLblPos val="nextTo"/>
        <c:crossAx val="89451904"/>
        <c:crosses val="autoZero"/>
        <c:auto val="1"/>
        <c:lblAlgn val="ctr"/>
        <c:lblOffset val="100"/>
        <c:noMultiLvlLbl val="0"/>
      </c:catAx>
      <c:valAx>
        <c:axId val="89451904"/>
        <c:scaling>
          <c:orientation val="minMax"/>
          <c:max val="100"/>
          <c:min val="0"/>
        </c:scaling>
        <c:delete val="0"/>
        <c:axPos val="b"/>
        <c:numFmt formatCode="#,##0&quot;%&quot;" sourceLinked="0"/>
        <c:majorTickMark val="none"/>
        <c:minorTickMark val="none"/>
        <c:tickLblPos val="nextTo"/>
        <c:txPr>
          <a:bodyPr/>
          <a:lstStyle/>
          <a:p>
            <a:pPr>
              <a:defRPr>
                <a:solidFill>
                  <a:srgbClr val="002B51"/>
                </a:solidFill>
              </a:defRPr>
            </a:pPr>
            <a:endParaRPr lang="en-US"/>
          </a:p>
        </c:txPr>
        <c:crossAx val="89450368"/>
        <c:crosses val="autoZero"/>
        <c:crossBetween val="between"/>
        <c:majorUnit val="10"/>
      </c:valAx>
      <c:spPr>
        <a:noFill/>
        <a:ln w="25400">
          <a:noFill/>
        </a:ln>
      </c:spPr>
    </c:plotArea>
    <c:plotVisOnly val="1"/>
    <c:dispBlanksAs val="gap"/>
    <c:showDLblsOverMax val="0"/>
  </c:chart>
  <c:txPr>
    <a:bodyPr/>
    <a:lstStyle/>
    <a:p>
      <a:pPr>
        <a:defRPr sz="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912709542970236E-2"/>
          <c:y val="4.3785784226684957E-2"/>
          <c:w val="0.90174580914059532"/>
          <c:h val="0.91242843154663011"/>
        </c:manualLayout>
      </c:layout>
      <c:doughnutChart>
        <c:varyColors val="1"/>
        <c:ser>
          <c:idx val="0"/>
          <c:order val="0"/>
          <c:tx>
            <c:strRef>
              <c:f>Sheet1!$B$1</c:f>
              <c:strCache>
                <c:ptCount val="1"/>
                <c:pt idx="0">
                  <c:v>Column1</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02C9-154C-8BC9-03879BDAB241}"/>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02C9-154C-8BC9-03879BDAB241}"/>
              </c:ext>
            </c:extLst>
          </c:dPt>
          <c:dPt>
            <c:idx val="2"/>
            <c:bubble3D val="0"/>
            <c:spPr>
              <a:solidFill>
                <a:schemeClr val="accent3"/>
              </a:solidFill>
              <a:ln w="12700">
                <a:solidFill>
                  <a:srgbClr val="FFFFFF"/>
                </a:solidFill>
              </a:ln>
              <a:effectLst/>
            </c:spPr>
            <c:extLst xmlns:c16r2="http://schemas.microsoft.com/office/drawing/2015/06/chart">
              <c:ext xmlns:c16="http://schemas.microsoft.com/office/drawing/2014/chart" uri="{C3380CC4-5D6E-409C-BE32-E72D297353CC}">
                <c16:uniqueId val="{00000005-02C9-154C-8BC9-03879BDAB241}"/>
              </c:ext>
            </c:extLst>
          </c:dPt>
          <c:dPt>
            <c:idx val="3"/>
            <c:bubble3D val="0"/>
            <c:spPr>
              <a:solidFill>
                <a:srgbClr val="2D8F78"/>
              </a:solidFill>
              <a:ln w="12700">
                <a:solidFill>
                  <a:srgbClr val="FFFFFF"/>
                </a:solidFill>
              </a:ln>
              <a:effectLst/>
            </c:spPr>
            <c:extLst xmlns:c16r2="http://schemas.microsoft.com/office/drawing/2015/06/chart">
              <c:ext xmlns:c16="http://schemas.microsoft.com/office/drawing/2014/chart" uri="{C3380CC4-5D6E-409C-BE32-E72D297353CC}">
                <c16:uniqueId val="{00000007-02C9-154C-8BC9-03879BDAB241}"/>
              </c:ext>
            </c:extLst>
          </c:dPt>
          <c:dPt>
            <c:idx val="4"/>
            <c:bubble3D val="0"/>
            <c:spPr>
              <a:solidFill>
                <a:srgbClr val="D0B86A"/>
              </a:solidFill>
              <a:ln w="12700">
                <a:solidFill>
                  <a:srgbClr val="FFFFFF"/>
                </a:solidFill>
              </a:ln>
              <a:effectLst/>
            </c:spPr>
            <c:extLst xmlns:c16r2="http://schemas.microsoft.com/office/drawing/2015/06/chart">
              <c:ext xmlns:c16="http://schemas.microsoft.com/office/drawing/2014/chart" uri="{C3380CC4-5D6E-409C-BE32-E72D297353CC}">
                <c16:uniqueId val="{00000009-02C9-154C-8BC9-03879BDAB241}"/>
              </c:ext>
            </c:extLst>
          </c:dPt>
          <c:dPt>
            <c:idx val="5"/>
            <c:bubble3D val="0"/>
            <c:spPr>
              <a:solidFill>
                <a:srgbClr val="3BC3A3"/>
              </a:solidFill>
              <a:ln w="12700">
                <a:solidFill>
                  <a:srgbClr val="FFFFFF"/>
                </a:solidFill>
              </a:ln>
              <a:effectLst/>
            </c:spPr>
            <c:extLst xmlns:c16r2="http://schemas.microsoft.com/office/drawing/2015/06/chart">
              <c:ext xmlns:c16="http://schemas.microsoft.com/office/drawing/2014/chart" uri="{C3380CC4-5D6E-409C-BE32-E72D297353CC}">
                <c16:uniqueId val="{0000000B-02C9-154C-8BC9-03879BDAB241}"/>
              </c:ext>
            </c:extLst>
          </c:dPt>
          <c:cat>
            <c:strRef>
              <c:f>Sheet1!$A$2:$A$7</c:f>
              <c:strCache>
                <c:ptCount val="2"/>
                <c:pt idx="0">
                  <c:v>Equity</c:v>
                </c:pt>
                <c:pt idx="1">
                  <c:v>Earnings</c:v>
                </c:pt>
              </c:strCache>
            </c:strRef>
          </c:cat>
          <c:val>
            <c:numRef>
              <c:f>Sheet1!$B$2:$B$7</c:f>
              <c:numCache>
                <c:formatCode>0%</c:formatCode>
                <c:ptCount val="6"/>
                <c:pt idx="0">
                  <c:v>0.93</c:v>
                </c:pt>
                <c:pt idx="1">
                  <c:v>7.0000000000000007E-2</c:v>
                </c:pt>
              </c:numCache>
            </c:numRef>
          </c:val>
          <c:extLst xmlns:c16r2="http://schemas.microsoft.com/office/drawing/2015/06/chart">
            <c:ext xmlns:c16="http://schemas.microsoft.com/office/drawing/2014/chart" uri="{C3380CC4-5D6E-409C-BE32-E72D297353CC}">
              <c16:uniqueId val="{0000000C-02C9-154C-8BC9-03879BDAB24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912709542970236E-2"/>
          <c:y val="4.3785784226684957E-2"/>
          <c:w val="0.90174580914059532"/>
          <c:h val="0.91242843154663011"/>
        </c:manualLayout>
      </c:layout>
      <c:doughnutChart>
        <c:varyColors val="1"/>
        <c:ser>
          <c:idx val="0"/>
          <c:order val="0"/>
          <c:tx>
            <c:strRef>
              <c:f>Sheet1!$B$1</c:f>
              <c:strCache>
                <c:ptCount val="1"/>
                <c:pt idx="0">
                  <c:v>Column1</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02C9-154C-8BC9-03879BDAB241}"/>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02C9-154C-8BC9-03879BDAB241}"/>
              </c:ext>
            </c:extLst>
          </c:dPt>
          <c:dPt>
            <c:idx val="2"/>
            <c:bubble3D val="0"/>
            <c:spPr>
              <a:solidFill>
                <a:schemeClr val="accent3"/>
              </a:solidFill>
              <a:ln w="12700">
                <a:solidFill>
                  <a:srgbClr val="FFFFFF"/>
                </a:solidFill>
              </a:ln>
              <a:effectLst/>
            </c:spPr>
            <c:extLst xmlns:c16r2="http://schemas.microsoft.com/office/drawing/2015/06/chart">
              <c:ext xmlns:c16="http://schemas.microsoft.com/office/drawing/2014/chart" uri="{C3380CC4-5D6E-409C-BE32-E72D297353CC}">
                <c16:uniqueId val="{00000005-02C9-154C-8BC9-03879BDAB241}"/>
              </c:ext>
            </c:extLst>
          </c:dPt>
          <c:dPt>
            <c:idx val="3"/>
            <c:bubble3D val="0"/>
            <c:spPr>
              <a:solidFill>
                <a:srgbClr val="2D8F78"/>
              </a:solidFill>
              <a:ln w="12700">
                <a:solidFill>
                  <a:srgbClr val="FFFFFF"/>
                </a:solidFill>
              </a:ln>
              <a:effectLst/>
            </c:spPr>
            <c:extLst xmlns:c16r2="http://schemas.microsoft.com/office/drawing/2015/06/chart">
              <c:ext xmlns:c16="http://schemas.microsoft.com/office/drawing/2014/chart" uri="{C3380CC4-5D6E-409C-BE32-E72D297353CC}">
                <c16:uniqueId val="{00000007-02C9-154C-8BC9-03879BDAB241}"/>
              </c:ext>
            </c:extLst>
          </c:dPt>
          <c:dPt>
            <c:idx val="4"/>
            <c:bubble3D val="0"/>
            <c:spPr>
              <a:solidFill>
                <a:srgbClr val="D0B86A"/>
              </a:solidFill>
              <a:ln w="12700">
                <a:solidFill>
                  <a:srgbClr val="FFFFFF"/>
                </a:solidFill>
              </a:ln>
              <a:effectLst/>
            </c:spPr>
            <c:extLst xmlns:c16r2="http://schemas.microsoft.com/office/drawing/2015/06/chart">
              <c:ext xmlns:c16="http://schemas.microsoft.com/office/drawing/2014/chart" uri="{C3380CC4-5D6E-409C-BE32-E72D297353CC}">
                <c16:uniqueId val="{00000009-02C9-154C-8BC9-03879BDAB241}"/>
              </c:ext>
            </c:extLst>
          </c:dPt>
          <c:dPt>
            <c:idx val="5"/>
            <c:bubble3D val="0"/>
            <c:spPr>
              <a:solidFill>
                <a:srgbClr val="3BC3A3"/>
              </a:solidFill>
              <a:ln w="12700">
                <a:solidFill>
                  <a:srgbClr val="FFFFFF"/>
                </a:solidFill>
              </a:ln>
              <a:effectLst/>
            </c:spPr>
            <c:extLst xmlns:c16r2="http://schemas.microsoft.com/office/drawing/2015/06/chart">
              <c:ext xmlns:c16="http://schemas.microsoft.com/office/drawing/2014/chart" uri="{C3380CC4-5D6E-409C-BE32-E72D297353CC}">
                <c16:uniqueId val="{0000000B-02C9-154C-8BC9-03879BDAB241}"/>
              </c:ext>
            </c:extLst>
          </c:dPt>
          <c:cat>
            <c:strRef>
              <c:f>Sheet1!$A$2:$A$7</c:f>
              <c:strCache>
                <c:ptCount val="2"/>
                <c:pt idx="0">
                  <c:v>Equity</c:v>
                </c:pt>
                <c:pt idx="1">
                  <c:v>Earnings</c:v>
                </c:pt>
              </c:strCache>
            </c:strRef>
          </c:cat>
          <c:val>
            <c:numRef>
              <c:f>Sheet1!$B$2:$B$7</c:f>
              <c:numCache>
                <c:formatCode>0%</c:formatCode>
                <c:ptCount val="6"/>
                <c:pt idx="0">
                  <c:v>0.93</c:v>
                </c:pt>
                <c:pt idx="1">
                  <c:v>7.0000000000000007E-2</c:v>
                </c:pt>
              </c:numCache>
            </c:numRef>
          </c:val>
          <c:extLst xmlns:c16r2="http://schemas.microsoft.com/office/drawing/2015/06/chart">
            <c:ext xmlns:c16="http://schemas.microsoft.com/office/drawing/2014/chart" uri="{C3380CC4-5D6E-409C-BE32-E72D297353CC}">
              <c16:uniqueId val="{0000000C-02C9-154C-8BC9-03879BDAB24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912709542970236E-2"/>
          <c:y val="4.3785784226684957E-2"/>
          <c:w val="0.90174580914059532"/>
          <c:h val="0.91242843154663011"/>
        </c:manualLayout>
      </c:layout>
      <c:doughnutChart>
        <c:varyColors val="1"/>
        <c:ser>
          <c:idx val="0"/>
          <c:order val="0"/>
          <c:tx>
            <c:strRef>
              <c:f>Sheet1!$B$1</c:f>
              <c:strCache>
                <c:ptCount val="1"/>
                <c:pt idx="0">
                  <c:v>Column1</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02C9-154C-8BC9-03879BDAB241}"/>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02C9-154C-8BC9-03879BDAB241}"/>
              </c:ext>
            </c:extLst>
          </c:dPt>
          <c:dPt>
            <c:idx val="2"/>
            <c:bubble3D val="0"/>
            <c:spPr>
              <a:solidFill>
                <a:schemeClr val="accent3"/>
              </a:solidFill>
              <a:ln w="12700">
                <a:solidFill>
                  <a:srgbClr val="FFFFFF"/>
                </a:solidFill>
              </a:ln>
              <a:effectLst/>
            </c:spPr>
            <c:extLst xmlns:c16r2="http://schemas.microsoft.com/office/drawing/2015/06/chart">
              <c:ext xmlns:c16="http://schemas.microsoft.com/office/drawing/2014/chart" uri="{C3380CC4-5D6E-409C-BE32-E72D297353CC}">
                <c16:uniqueId val="{00000005-02C9-154C-8BC9-03879BDAB241}"/>
              </c:ext>
            </c:extLst>
          </c:dPt>
          <c:dPt>
            <c:idx val="3"/>
            <c:bubble3D val="0"/>
            <c:spPr>
              <a:solidFill>
                <a:srgbClr val="2D8F78"/>
              </a:solidFill>
              <a:ln w="12700">
                <a:solidFill>
                  <a:srgbClr val="FFFFFF"/>
                </a:solidFill>
              </a:ln>
              <a:effectLst/>
            </c:spPr>
            <c:extLst xmlns:c16r2="http://schemas.microsoft.com/office/drawing/2015/06/chart">
              <c:ext xmlns:c16="http://schemas.microsoft.com/office/drawing/2014/chart" uri="{C3380CC4-5D6E-409C-BE32-E72D297353CC}">
                <c16:uniqueId val="{00000007-02C9-154C-8BC9-03879BDAB241}"/>
              </c:ext>
            </c:extLst>
          </c:dPt>
          <c:dPt>
            <c:idx val="4"/>
            <c:bubble3D val="0"/>
            <c:spPr>
              <a:solidFill>
                <a:srgbClr val="D0B86A"/>
              </a:solidFill>
              <a:ln w="12700">
                <a:solidFill>
                  <a:srgbClr val="FFFFFF"/>
                </a:solidFill>
              </a:ln>
              <a:effectLst/>
            </c:spPr>
            <c:extLst xmlns:c16r2="http://schemas.microsoft.com/office/drawing/2015/06/chart">
              <c:ext xmlns:c16="http://schemas.microsoft.com/office/drawing/2014/chart" uri="{C3380CC4-5D6E-409C-BE32-E72D297353CC}">
                <c16:uniqueId val="{00000009-02C9-154C-8BC9-03879BDAB241}"/>
              </c:ext>
            </c:extLst>
          </c:dPt>
          <c:dPt>
            <c:idx val="5"/>
            <c:bubble3D val="0"/>
            <c:spPr>
              <a:solidFill>
                <a:srgbClr val="3BC3A3"/>
              </a:solidFill>
              <a:ln w="12700">
                <a:solidFill>
                  <a:srgbClr val="FFFFFF"/>
                </a:solidFill>
              </a:ln>
              <a:effectLst/>
            </c:spPr>
            <c:extLst xmlns:c16r2="http://schemas.microsoft.com/office/drawing/2015/06/chart">
              <c:ext xmlns:c16="http://schemas.microsoft.com/office/drawing/2014/chart" uri="{C3380CC4-5D6E-409C-BE32-E72D297353CC}">
                <c16:uniqueId val="{0000000B-02C9-154C-8BC9-03879BDAB241}"/>
              </c:ext>
            </c:extLst>
          </c:dPt>
          <c:cat>
            <c:strRef>
              <c:f>Sheet1!$A$2:$A$7</c:f>
              <c:strCache>
                <c:ptCount val="2"/>
                <c:pt idx="0">
                  <c:v>Equity</c:v>
                </c:pt>
                <c:pt idx="1">
                  <c:v>Earnings</c:v>
                </c:pt>
              </c:strCache>
            </c:strRef>
          </c:cat>
          <c:val>
            <c:numRef>
              <c:f>Sheet1!$B$2:$B$7</c:f>
              <c:numCache>
                <c:formatCode>0%</c:formatCode>
                <c:ptCount val="6"/>
                <c:pt idx="0">
                  <c:v>0.93</c:v>
                </c:pt>
                <c:pt idx="1">
                  <c:v>7.0000000000000007E-2</c:v>
                </c:pt>
              </c:numCache>
            </c:numRef>
          </c:val>
          <c:extLst xmlns:c16r2="http://schemas.microsoft.com/office/drawing/2015/06/chart">
            <c:ext xmlns:c16="http://schemas.microsoft.com/office/drawing/2014/chart" uri="{C3380CC4-5D6E-409C-BE32-E72D297353CC}">
              <c16:uniqueId val="{0000000C-02C9-154C-8BC9-03879BDAB24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912709542970236E-2"/>
          <c:y val="4.3785784226684957E-2"/>
          <c:w val="0.90174580914059532"/>
          <c:h val="0.91242843154663011"/>
        </c:manualLayout>
      </c:layout>
      <c:doughnutChart>
        <c:varyColors val="1"/>
        <c:ser>
          <c:idx val="0"/>
          <c:order val="0"/>
          <c:tx>
            <c:strRef>
              <c:f>Sheet1!$B$1</c:f>
              <c:strCache>
                <c:ptCount val="1"/>
                <c:pt idx="0">
                  <c:v>Column1</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02C9-154C-8BC9-03879BDAB241}"/>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02C9-154C-8BC9-03879BDAB241}"/>
              </c:ext>
            </c:extLst>
          </c:dPt>
          <c:dPt>
            <c:idx val="2"/>
            <c:bubble3D val="0"/>
            <c:spPr>
              <a:solidFill>
                <a:schemeClr val="accent3"/>
              </a:solidFill>
              <a:ln w="12700">
                <a:solidFill>
                  <a:srgbClr val="FFFFFF"/>
                </a:solidFill>
              </a:ln>
              <a:effectLst/>
            </c:spPr>
            <c:extLst xmlns:c16r2="http://schemas.microsoft.com/office/drawing/2015/06/chart">
              <c:ext xmlns:c16="http://schemas.microsoft.com/office/drawing/2014/chart" uri="{C3380CC4-5D6E-409C-BE32-E72D297353CC}">
                <c16:uniqueId val="{00000005-02C9-154C-8BC9-03879BDAB241}"/>
              </c:ext>
            </c:extLst>
          </c:dPt>
          <c:dPt>
            <c:idx val="3"/>
            <c:bubble3D val="0"/>
            <c:spPr>
              <a:solidFill>
                <a:srgbClr val="2D8F78"/>
              </a:solidFill>
              <a:ln w="12700">
                <a:solidFill>
                  <a:srgbClr val="FFFFFF"/>
                </a:solidFill>
              </a:ln>
              <a:effectLst/>
            </c:spPr>
            <c:extLst xmlns:c16r2="http://schemas.microsoft.com/office/drawing/2015/06/chart">
              <c:ext xmlns:c16="http://schemas.microsoft.com/office/drawing/2014/chart" uri="{C3380CC4-5D6E-409C-BE32-E72D297353CC}">
                <c16:uniqueId val="{00000007-02C9-154C-8BC9-03879BDAB241}"/>
              </c:ext>
            </c:extLst>
          </c:dPt>
          <c:dPt>
            <c:idx val="4"/>
            <c:bubble3D val="0"/>
            <c:spPr>
              <a:solidFill>
                <a:srgbClr val="D0B86A"/>
              </a:solidFill>
              <a:ln w="12700">
                <a:solidFill>
                  <a:srgbClr val="FFFFFF"/>
                </a:solidFill>
              </a:ln>
              <a:effectLst/>
            </c:spPr>
            <c:extLst xmlns:c16r2="http://schemas.microsoft.com/office/drawing/2015/06/chart">
              <c:ext xmlns:c16="http://schemas.microsoft.com/office/drawing/2014/chart" uri="{C3380CC4-5D6E-409C-BE32-E72D297353CC}">
                <c16:uniqueId val="{00000009-02C9-154C-8BC9-03879BDAB241}"/>
              </c:ext>
            </c:extLst>
          </c:dPt>
          <c:dPt>
            <c:idx val="5"/>
            <c:bubble3D val="0"/>
            <c:spPr>
              <a:solidFill>
                <a:srgbClr val="3BC3A3"/>
              </a:solidFill>
              <a:ln w="12700">
                <a:solidFill>
                  <a:srgbClr val="FFFFFF"/>
                </a:solidFill>
              </a:ln>
              <a:effectLst/>
            </c:spPr>
            <c:extLst xmlns:c16r2="http://schemas.microsoft.com/office/drawing/2015/06/chart">
              <c:ext xmlns:c16="http://schemas.microsoft.com/office/drawing/2014/chart" uri="{C3380CC4-5D6E-409C-BE32-E72D297353CC}">
                <c16:uniqueId val="{0000000B-02C9-154C-8BC9-03879BDAB241}"/>
              </c:ext>
            </c:extLst>
          </c:dPt>
          <c:cat>
            <c:strRef>
              <c:f>Sheet1!$A$2:$A$7</c:f>
              <c:strCache>
                <c:ptCount val="2"/>
                <c:pt idx="0">
                  <c:v>Equity</c:v>
                </c:pt>
                <c:pt idx="1">
                  <c:v>Earnings</c:v>
                </c:pt>
              </c:strCache>
            </c:strRef>
          </c:cat>
          <c:val>
            <c:numRef>
              <c:f>Sheet1!$B$2:$B$7</c:f>
              <c:numCache>
                <c:formatCode>0%</c:formatCode>
                <c:ptCount val="6"/>
                <c:pt idx="0">
                  <c:v>0.93</c:v>
                </c:pt>
                <c:pt idx="1">
                  <c:v>7.0000000000000007E-2</c:v>
                </c:pt>
              </c:numCache>
            </c:numRef>
          </c:val>
          <c:extLst xmlns:c16r2="http://schemas.microsoft.com/office/drawing/2015/06/chart">
            <c:ext xmlns:c16="http://schemas.microsoft.com/office/drawing/2014/chart" uri="{C3380CC4-5D6E-409C-BE32-E72D297353CC}">
              <c16:uniqueId val="{0000000C-02C9-154C-8BC9-03879BDAB24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912709542970236E-2"/>
          <c:y val="4.3785784226684957E-2"/>
          <c:w val="0.90174580914059532"/>
          <c:h val="0.91242843154663011"/>
        </c:manualLayout>
      </c:layout>
      <c:doughnutChart>
        <c:varyColors val="1"/>
        <c:ser>
          <c:idx val="0"/>
          <c:order val="0"/>
          <c:tx>
            <c:strRef>
              <c:f>Sheet1!$B$1</c:f>
              <c:strCache>
                <c:ptCount val="1"/>
                <c:pt idx="0">
                  <c:v>Column1</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02C9-154C-8BC9-03879BDAB241}"/>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02C9-154C-8BC9-03879BDAB241}"/>
              </c:ext>
            </c:extLst>
          </c:dPt>
          <c:dPt>
            <c:idx val="2"/>
            <c:bubble3D val="0"/>
            <c:spPr>
              <a:solidFill>
                <a:schemeClr val="accent3"/>
              </a:solidFill>
              <a:ln w="12700">
                <a:solidFill>
                  <a:srgbClr val="FFFFFF"/>
                </a:solidFill>
              </a:ln>
              <a:effectLst/>
            </c:spPr>
            <c:extLst xmlns:c16r2="http://schemas.microsoft.com/office/drawing/2015/06/chart">
              <c:ext xmlns:c16="http://schemas.microsoft.com/office/drawing/2014/chart" uri="{C3380CC4-5D6E-409C-BE32-E72D297353CC}">
                <c16:uniqueId val="{00000005-02C9-154C-8BC9-03879BDAB241}"/>
              </c:ext>
            </c:extLst>
          </c:dPt>
          <c:dPt>
            <c:idx val="3"/>
            <c:bubble3D val="0"/>
            <c:spPr>
              <a:solidFill>
                <a:srgbClr val="2D8F78"/>
              </a:solidFill>
              <a:ln w="12700">
                <a:solidFill>
                  <a:srgbClr val="FFFFFF"/>
                </a:solidFill>
              </a:ln>
              <a:effectLst/>
            </c:spPr>
            <c:extLst xmlns:c16r2="http://schemas.microsoft.com/office/drawing/2015/06/chart">
              <c:ext xmlns:c16="http://schemas.microsoft.com/office/drawing/2014/chart" uri="{C3380CC4-5D6E-409C-BE32-E72D297353CC}">
                <c16:uniqueId val="{00000007-02C9-154C-8BC9-03879BDAB241}"/>
              </c:ext>
            </c:extLst>
          </c:dPt>
          <c:dPt>
            <c:idx val="4"/>
            <c:bubble3D val="0"/>
            <c:spPr>
              <a:solidFill>
                <a:srgbClr val="D0B86A"/>
              </a:solidFill>
              <a:ln w="12700">
                <a:solidFill>
                  <a:srgbClr val="FFFFFF"/>
                </a:solidFill>
              </a:ln>
              <a:effectLst/>
            </c:spPr>
            <c:extLst xmlns:c16r2="http://schemas.microsoft.com/office/drawing/2015/06/chart">
              <c:ext xmlns:c16="http://schemas.microsoft.com/office/drawing/2014/chart" uri="{C3380CC4-5D6E-409C-BE32-E72D297353CC}">
                <c16:uniqueId val="{00000009-02C9-154C-8BC9-03879BDAB241}"/>
              </c:ext>
            </c:extLst>
          </c:dPt>
          <c:dPt>
            <c:idx val="5"/>
            <c:bubble3D val="0"/>
            <c:spPr>
              <a:solidFill>
                <a:srgbClr val="3BC3A3"/>
              </a:solidFill>
              <a:ln w="12700">
                <a:solidFill>
                  <a:srgbClr val="FFFFFF"/>
                </a:solidFill>
              </a:ln>
              <a:effectLst/>
            </c:spPr>
            <c:extLst xmlns:c16r2="http://schemas.microsoft.com/office/drawing/2015/06/chart">
              <c:ext xmlns:c16="http://schemas.microsoft.com/office/drawing/2014/chart" uri="{C3380CC4-5D6E-409C-BE32-E72D297353CC}">
                <c16:uniqueId val="{0000000B-02C9-154C-8BC9-03879BDAB241}"/>
              </c:ext>
            </c:extLst>
          </c:dPt>
          <c:cat>
            <c:strRef>
              <c:f>Sheet1!$A$2:$A$7</c:f>
              <c:strCache>
                <c:ptCount val="2"/>
                <c:pt idx="0">
                  <c:v>Equity</c:v>
                </c:pt>
                <c:pt idx="1">
                  <c:v>Earnings</c:v>
                </c:pt>
              </c:strCache>
            </c:strRef>
          </c:cat>
          <c:val>
            <c:numRef>
              <c:f>Sheet1!$B$2:$B$7</c:f>
              <c:numCache>
                <c:formatCode>0%</c:formatCode>
                <c:ptCount val="6"/>
                <c:pt idx="0">
                  <c:v>0.82</c:v>
                </c:pt>
                <c:pt idx="1">
                  <c:v>0.18</c:v>
                </c:pt>
              </c:numCache>
            </c:numRef>
          </c:val>
          <c:extLst xmlns:c16r2="http://schemas.microsoft.com/office/drawing/2015/06/chart">
            <c:ext xmlns:c16="http://schemas.microsoft.com/office/drawing/2014/chart" uri="{C3380CC4-5D6E-409C-BE32-E72D297353CC}">
              <c16:uniqueId val="{0000000C-02C9-154C-8BC9-03879BDAB24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912709542970236E-2"/>
          <c:y val="4.3785784226684957E-2"/>
          <c:w val="0.90174580914059532"/>
          <c:h val="0.91242843154663011"/>
        </c:manualLayout>
      </c:layout>
      <c:doughnutChart>
        <c:varyColors val="1"/>
        <c:ser>
          <c:idx val="0"/>
          <c:order val="0"/>
          <c:tx>
            <c:strRef>
              <c:f>Sheet1!$B$1</c:f>
              <c:strCache>
                <c:ptCount val="1"/>
                <c:pt idx="0">
                  <c:v>Column1</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02C9-154C-8BC9-03879BDAB241}"/>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02C9-154C-8BC9-03879BDAB241}"/>
              </c:ext>
            </c:extLst>
          </c:dPt>
          <c:dPt>
            <c:idx val="2"/>
            <c:bubble3D val="0"/>
            <c:spPr>
              <a:solidFill>
                <a:schemeClr val="accent3"/>
              </a:solidFill>
              <a:ln w="12700">
                <a:solidFill>
                  <a:srgbClr val="FFFFFF"/>
                </a:solidFill>
              </a:ln>
              <a:effectLst/>
            </c:spPr>
            <c:extLst xmlns:c16r2="http://schemas.microsoft.com/office/drawing/2015/06/chart">
              <c:ext xmlns:c16="http://schemas.microsoft.com/office/drawing/2014/chart" uri="{C3380CC4-5D6E-409C-BE32-E72D297353CC}">
                <c16:uniqueId val="{00000005-02C9-154C-8BC9-03879BDAB241}"/>
              </c:ext>
            </c:extLst>
          </c:dPt>
          <c:dPt>
            <c:idx val="3"/>
            <c:bubble3D val="0"/>
            <c:spPr>
              <a:solidFill>
                <a:srgbClr val="2D8F78"/>
              </a:solidFill>
              <a:ln w="12700">
                <a:solidFill>
                  <a:srgbClr val="FFFFFF"/>
                </a:solidFill>
              </a:ln>
              <a:effectLst/>
            </c:spPr>
            <c:extLst xmlns:c16r2="http://schemas.microsoft.com/office/drawing/2015/06/chart">
              <c:ext xmlns:c16="http://schemas.microsoft.com/office/drawing/2014/chart" uri="{C3380CC4-5D6E-409C-BE32-E72D297353CC}">
                <c16:uniqueId val="{00000007-02C9-154C-8BC9-03879BDAB241}"/>
              </c:ext>
            </c:extLst>
          </c:dPt>
          <c:dPt>
            <c:idx val="4"/>
            <c:bubble3D val="0"/>
            <c:spPr>
              <a:solidFill>
                <a:srgbClr val="D0B86A"/>
              </a:solidFill>
              <a:ln w="12700">
                <a:solidFill>
                  <a:srgbClr val="FFFFFF"/>
                </a:solidFill>
              </a:ln>
              <a:effectLst/>
            </c:spPr>
            <c:extLst xmlns:c16r2="http://schemas.microsoft.com/office/drawing/2015/06/chart">
              <c:ext xmlns:c16="http://schemas.microsoft.com/office/drawing/2014/chart" uri="{C3380CC4-5D6E-409C-BE32-E72D297353CC}">
                <c16:uniqueId val="{00000009-02C9-154C-8BC9-03879BDAB241}"/>
              </c:ext>
            </c:extLst>
          </c:dPt>
          <c:dPt>
            <c:idx val="5"/>
            <c:bubble3D val="0"/>
            <c:spPr>
              <a:solidFill>
                <a:srgbClr val="3BC3A3"/>
              </a:solidFill>
              <a:ln w="12700">
                <a:solidFill>
                  <a:srgbClr val="FFFFFF"/>
                </a:solidFill>
              </a:ln>
              <a:effectLst/>
            </c:spPr>
            <c:extLst xmlns:c16r2="http://schemas.microsoft.com/office/drawing/2015/06/chart">
              <c:ext xmlns:c16="http://schemas.microsoft.com/office/drawing/2014/chart" uri="{C3380CC4-5D6E-409C-BE32-E72D297353CC}">
                <c16:uniqueId val="{0000000B-02C9-154C-8BC9-03879BDAB241}"/>
              </c:ext>
            </c:extLst>
          </c:dPt>
          <c:cat>
            <c:strRef>
              <c:f>Sheet1!$A$2:$A$7</c:f>
              <c:strCache>
                <c:ptCount val="2"/>
                <c:pt idx="0">
                  <c:v>Equity</c:v>
                </c:pt>
                <c:pt idx="1">
                  <c:v>Earnings</c:v>
                </c:pt>
              </c:strCache>
            </c:strRef>
          </c:cat>
          <c:val>
            <c:numRef>
              <c:f>Sheet1!$B$2:$B$7</c:f>
              <c:numCache>
                <c:formatCode>0%</c:formatCode>
                <c:ptCount val="6"/>
                <c:pt idx="0">
                  <c:v>0.63</c:v>
                </c:pt>
                <c:pt idx="1">
                  <c:v>0.37</c:v>
                </c:pt>
              </c:numCache>
            </c:numRef>
          </c:val>
          <c:extLst xmlns:c16r2="http://schemas.microsoft.com/office/drawing/2015/06/chart">
            <c:ext xmlns:c16="http://schemas.microsoft.com/office/drawing/2014/chart" uri="{C3380CC4-5D6E-409C-BE32-E72D297353CC}">
              <c16:uniqueId val="{0000000C-02C9-154C-8BC9-03879BDAB24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912709542970236E-2"/>
          <c:y val="4.3785784226684957E-2"/>
          <c:w val="0.90174580914059532"/>
          <c:h val="0.91242843154663011"/>
        </c:manualLayout>
      </c:layout>
      <c:doughnutChart>
        <c:varyColors val="1"/>
        <c:ser>
          <c:idx val="0"/>
          <c:order val="0"/>
          <c:tx>
            <c:strRef>
              <c:f>Sheet1!$B$1</c:f>
              <c:strCache>
                <c:ptCount val="1"/>
                <c:pt idx="0">
                  <c:v>Column1</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02C9-154C-8BC9-03879BDAB241}"/>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02C9-154C-8BC9-03879BDAB241}"/>
              </c:ext>
            </c:extLst>
          </c:dPt>
          <c:dPt>
            <c:idx val="2"/>
            <c:bubble3D val="0"/>
            <c:spPr>
              <a:solidFill>
                <a:schemeClr val="accent3"/>
              </a:solidFill>
              <a:ln w="12700">
                <a:solidFill>
                  <a:srgbClr val="FFFFFF"/>
                </a:solidFill>
              </a:ln>
              <a:effectLst/>
            </c:spPr>
            <c:extLst xmlns:c16r2="http://schemas.microsoft.com/office/drawing/2015/06/chart">
              <c:ext xmlns:c16="http://schemas.microsoft.com/office/drawing/2014/chart" uri="{C3380CC4-5D6E-409C-BE32-E72D297353CC}">
                <c16:uniqueId val="{00000005-02C9-154C-8BC9-03879BDAB241}"/>
              </c:ext>
            </c:extLst>
          </c:dPt>
          <c:dPt>
            <c:idx val="3"/>
            <c:bubble3D val="0"/>
            <c:spPr>
              <a:solidFill>
                <a:srgbClr val="2D8F78"/>
              </a:solidFill>
              <a:ln w="12700">
                <a:solidFill>
                  <a:srgbClr val="FFFFFF"/>
                </a:solidFill>
              </a:ln>
              <a:effectLst/>
            </c:spPr>
            <c:extLst xmlns:c16r2="http://schemas.microsoft.com/office/drawing/2015/06/chart">
              <c:ext xmlns:c16="http://schemas.microsoft.com/office/drawing/2014/chart" uri="{C3380CC4-5D6E-409C-BE32-E72D297353CC}">
                <c16:uniqueId val="{00000007-02C9-154C-8BC9-03879BDAB241}"/>
              </c:ext>
            </c:extLst>
          </c:dPt>
          <c:dPt>
            <c:idx val="4"/>
            <c:bubble3D val="0"/>
            <c:spPr>
              <a:solidFill>
                <a:srgbClr val="D0B86A"/>
              </a:solidFill>
              <a:ln w="12700">
                <a:solidFill>
                  <a:srgbClr val="FFFFFF"/>
                </a:solidFill>
              </a:ln>
              <a:effectLst/>
            </c:spPr>
            <c:extLst xmlns:c16r2="http://schemas.microsoft.com/office/drawing/2015/06/chart">
              <c:ext xmlns:c16="http://schemas.microsoft.com/office/drawing/2014/chart" uri="{C3380CC4-5D6E-409C-BE32-E72D297353CC}">
                <c16:uniqueId val="{00000009-02C9-154C-8BC9-03879BDAB241}"/>
              </c:ext>
            </c:extLst>
          </c:dPt>
          <c:dPt>
            <c:idx val="5"/>
            <c:bubble3D val="0"/>
            <c:spPr>
              <a:solidFill>
                <a:srgbClr val="3BC3A3"/>
              </a:solidFill>
              <a:ln w="12700">
                <a:solidFill>
                  <a:srgbClr val="FFFFFF"/>
                </a:solidFill>
              </a:ln>
              <a:effectLst/>
            </c:spPr>
            <c:extLst xmlns:c16r2="http://schemas.microsoft.com/office/drawing/2015/06/chart">
              <c:ext xmlns:c16="http://schemas.microsoft.com/office/drawing/2014/chart" uri="{C3380CC4-5D6E-409C-BE32-E72D297353CC}">
                <c16:uniqueId val="{0000000B-02C9-154C-8BC9-03879BDAB241}"/>
              </c:ext>
            </c:extLst>
          </c:dPt>
          <c:cat>
            <c:strRef>
              <c:f>Sheet1!$A$2:$A$7</c:f>
              <c:strCache>
                <c:ptCount val="2"/>
                <c:pt idx="0">
                  <c:v>Equity</c:v>
                </c:pt>
                <c:pt idx="1">
                  <c:v>Earnings</c:v>
                </c:pt>
              </c:strCache>
            </c:strRef>
          </c:cat>
          <c:val>
            <c:numRef>
              <c:f>Sheet1!$B$2:$B$7</c:f>
              <c:numCache>
                <c:formatCode>0%</c:formatCode>
                <c:ptCount val="6"/>
                <c:pt idx="0">
                  <c:v>0.52</c:v>
                </c:pt>
                <c:pt idx="1">
                  <c:v>0.48</c:v>
                </c:pt>
              </c:numCache>
            </c:numRef>
          </c:val>
          <c:extLst xmlns:c16r2="http://schemas.microsoft.com/office/drawing/2015/06/chart">
            <c:ext xmlns:c16="http://schemas.microsoft.com/office/drawing/2014/chart" uri="{C3380CC4-5D6E-409C-BE32-E72D297353CC}">
              <c16:uniqueId val="{0000000C-02C9-154C-8BC9-03879BDAB24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912709542970236E-2"/>
          <c:y val="4.3785784226684957E-2"/>
          <c:w val="0.90174580914059532"/>
          <c:h val="0.91242843154663011"/>
        </c:manualLayout>
      </c:layout>
      <c:doughnutChart>
        <c:varyColors val="1"/>
        <c:ser>
          <c:idx val="0"/>
          <c:order val="0"/>
          <c:tx>
            <c:strRef>
              <c:f>Sheet1!$B$1</c:f>
              <c:strCache>
                <c:ptCount val="1"/>
                <c:pt idx="0">
                  <c:v>Column1</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02C9-154C-8BC9-03879BDAB241}"/>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02C9-154C-8BC9-03879BDAB241}"/>
              </c:ext>
            </c:extLst>
          </c:dPt>
          <c:dPt>
            <c:idx val="2"/>
            <c:bubble3D val="0"/>
            <c:spPr>
              <a:solidFill>
                <a:schemeClr val="accent3"/>
              </a:solidFill>
              <a:ln w="12700">
                <a:solidFill>
                  <a:srgbClr val="FFFFFF"/>
                </a:solidFill>
              </a:ln>
              <a:effectLst/>
            </c:spPr>
            <c:extLst xmlns:c16r2="http://schemas.microsoft.com/office/drawing/2015/06/chart">
              <c:ext xmlns:c16="http://schemas.microsoft.com/office/drawing/2014/chart" uri="{C3380CC4-5D6E-409C-BE32-E72D297353CC}">
                <c16:uniqueId val="{00000005-02C9-154C-8BC9-03879BDAB241}"/>
              </c:ext>
            </c:extLst>
          </c:dPt>
          <c:dPt>
            <c:idx val="3"/>
            <c:bubble3D val="0"/>
            <c:spPr>
              <a:solidFill>
                <a:srgbClr val="2D8F78"/>
              </a:solidFill>
              <a:ln w="12700">
                <a:solidFill>
                  <a:srgbClr val="FFFFFF"/>
                </a:solidFill>
              </a:ln>
              <a:effectLst/>
            </c:spPr>
            <c:extLst xmlns:c16r2="http://schemas.microsoft.com/office/drawing/2015/06/chart">
              <c:ext xmlns:c16="http://schemas.microsoft.com/office/drawing/2014/chart" uri="{C3380CC4-5D6E-409C-BE32-E72D297353CC}">
                <c16:uniqueId val="{00000007-02C9-154C-8BC9-03879BDAB241}"/>
              </c:ext>
            </c:extLst>
          </c:dPt>
          <c:dPt>
            <c:idx val="4"/>
            <c:bubble3D val="0"/>
            <c:spPr>
              <a:solidFill>
                <a:srgbClr val="D0B86A"/>
              </a:solidFill>
              <a:ln w="12700">
                <a:solidFill>
                  <a:srgbClr val="FFFFFF"/>
                </a:solidFill>
              </a:ln>
              <a:effectLst/>
            </c:spPr>
            <c:extLst xmlns:c16r2="http://schemas.microsoft.com/office/drawing/2015/06/chart">
              <c:ext xmlns:c16="http://schemas.microsoft.com/office/drawing/2014/chart" uri="{C3380CC4-5D6E-409C-BE32-E72D297353CC}">
                <c16:uniqueId val="{00000009-02C9-154C-8BC9-03879BDAB241}"/>
              </c:ext>
            </c:extLst>
          </c:dPt>
          <c:dPt>
            <c:idx val="5"/>
            <c:bubble3D val="0"/>
            <c:spPr>
              <a:solidFill>
                <a:srgbClr val="3BC3A3"/>
              </a:solidFill>
              <a:ln w="12700">
                <a:solidFill>
                  <a:srgbClr val="FFFFFF"/>
                </a:solidFill>
              </a:ln>
              <a:effectLst/>
            </c:spPr>
            <c:extLst xmlns:c16r2="http://schemas.microsoft.com/office/drawing/2015/06/chart">
              <c:ext xmlns:c16="http://schemas.microsoft.com/office/drawing/2014/chart" uri="{C3380CC4-5D6E-409C-BE32-E72D297353CC}">
                <c16:uniqueId val="{0000000B-02C9-154C-8BC9-03879BDAB241}"/>
              </c:ext>
            </c:extLst>
          </c:dPt>
          <c:cat>
            <c:strRef>
              <c:f>Sheet1!$A$2:$A$7</c:f>
              <c:strCache>
                <c:ptCount val="2"/>
                <c:pt idx="0">
                  <c:v>Equity</c:v>
                </c:pt>
                <c:pt idx="1">
                  <c:v>Earnings</c:v>
                </c:pt>
              </c:strCache>
            </c:strRef>
          </c:cat>
          <c:val>
            <c:numRef>
              <c:f>Sheet1!$B$2:$B$7</c:f>
              <c:numCache>
                <c:formatCode>0%</c:formatCode>
                <c:ptCount val="6"/>
                <c:pt idx="0">
                  <c:v>0.44</c:v>
                </c:pt>
                <c:pt idx="1">
                  <c:v>0.66</c:v>
                </c:pt>
              </c:numCache>
            </c:numRef>
          </c:val>
          <c:extLst xmlns:c16r2="http://schemas.microsoft.com/office/drawing/2015/06/chart">
            <c:ext xmlns:c16="http://schemas.microsoft.com/office/drawing/2014/chart" uri="{C3380CC4-5D6E-409C-BE32-E72D297353CC}">
              <c16:uniqueId val="{0000000C-02C9-154C-8BC9-03879BDAB24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912709542970236E-2"/>
          <c:y val="4.3785784226684957E-2"/>
          <c:w val="0.90174580914059532"/>
          <c:h val="0.91242843154663011"/>
        </c:manualLayout>
      </c:layout>
      <c:doughnutChart>
        <c:varyColors val="1"/>
        <c:ser>
          <c:idx val="0"/>
          <c:order val="0"/>
          <c:tx>
            <c:strRef>
              <c:f>Sheet1!$B$1</c:f>
              <c:strCache>
                <c:ptCount val="1"/>
                <c:pt idx="0">
                  <c:v>Column1</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02C9-154C-8BC9-03879BDAB241}"/>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02C9-154C-8BC9-03879BDAB241}"/>
              </c:ext>
            </c:extLst>
          </c:dPt>
          <c:dPt>
            <c:idx val="2"/>
            <c:bubble3D val="0"/>
            <c:spPr>
              <a:solidFill>
                <a:schemeClr val="accent3"/>
              </a:solidFill>
              <a:ln w="12700">
                <a:solidFill>
                  <a:srgbClr val="FFFFFF"/>
                </a:solidFill>
              </a:ln>
              <a:effectLst/>
            </c:spPr>
            <c:extLst xmlns:c16r2="http://schemas.microsoft.com/office/drawing/2015/06/chart">
              <c:ext xmlns:c16="http://schemas.microsoft.com/office/drawing/2014/chart" uri="{C3380CC4-5D6E-409C-BE32-E72D297353CC}">
                <c16:uniqueId val="{00000005-02C9-154C-8BC9-03879BDAB241}"/>
              </c:ext>
            </c:extLst>
          </c:dPt>
          <c:dPt>
            <c:idx val="3"/>
            <c:bubble3D val="0"/>
            <c:spPr>
              <a:solidFill>
                <a:srgbClr val="2D8F78"/>
              </a:solidFill>
              <a:ln w="12700">
                <a:solidFill>
                  <a:srgbClr val="FFFFFF"/>
                </a:solidFill>
              </a:ln>
              <a:effectLst/>
            </c:spPr>
            <c:extLst xmlns:c16r2="http://schemas.microsoft.com/office/drawing/2015/06/chart">
              <c:ext xmlns:c16="http://schemas.microsoft.com/office/drawing/2014/chart" uri="{C3380CC4-5D6E-409C-BE32-E72D297353CC}">
                <c16:uniqueId val="{00000007-02C9-154C-8BC9-03879BDAB241}"/>
              </c:ext>
            </c:extLst>
          </c:dPt>
          <c:dPt>
            <c:idx val="4"/>
            <c:bubble3D val="0"/>
            <c:spPr>
              <a:solidFill>
                <a:srgbClr val="D0B86A"/>
              </a:solidFill>
              <a:ln w="12700">
                <a:solidFill>
                  <a:srgbClr val="FFFFFF"/>
                </a:solidFill>
              </a:ln>
              <a:effectLst/>
            </c:spPr>
            <c:extLst xmlns:c16r2="http://schemas.microsoft.com/office/drawing/2015/06/chart">
              <c:ext xmlns:c16="http://schemas.microsoft.com/office/drawing/2014/chart" uri="{C3380CC4-5D6E-409C-BE32-E72D297353CC}">
                <c16:uniqueId val="{00000009-02C9-154C-8BC9-03879BDAB241}"/>
              </c:ext>
            </c:extLst>
          </c:dPt>
          <c:dPt>
            <c:idx val="5"/>
            <c:bubble3D val="0"/>
            <c:spPr>
              <a:solidFill>
                <a:srgbClr val="3BC3A3"/>
              </a:solidFill>
              <a:ln w="12700">
                <a:solidFill>
                  <a:srgbClr val="FFFFFF"/>
                </a:solidFill>
              </a:ln>
              <a:effectLst/>
            </c:spPr>
            <c:extLst xmlns:c16r2="http://schemas.microsoft.com/office/drawing/2015/06/chart">
              <c:ext xmlns:c16="http://schemas.microsoft.com/office/drawing/2014/chart" uri="{C3380CC4-5D6E-409C-BE32-E72D297353CC}">
                <c16:uniqueId val="{0000000B-02C9-154C-8BC9-03879BDAB241}"/>
              </c:ext>
            </c:extLst>
          </c:dPt>
          <c:cat>
            <c:strRef>
              <c:f>Sheet1!$A$2:$A$7</c:f>
              <c:strCache>
                <c:ptCount val="2"/>
                <c:pt idx="0">
                  <c:v>Equity</c:v>
                </c:pt>
                <c:pt idx="1">
                  <c:v>Earnings</c:v>
                </c:pt>
              </c:strCache>
            </c:strRef>
          </c:cat>
          <c:val>
            <c:numRef>
              <c:f>Sheet1!$B$2:$B$7</c:f>
              <c:numCache>
                <c:formatCode>0%</c:formatCode>
                <c:ptCount val="6"/>
                <c:pt idx="0">
                  <c:v>0.4</c:v>
                </c:pt>
                <c:pt idx="1">
                  <c:v>0.6</c:v>
                </c:pt>
              </c:numCache>
            </c:numRef>
          </c:val>
          <c:extLst xmlns:c16r2="http://schemas.microsoft.com/office/drawing/2015/06/chart">
            <c:ext xmlns:c16="http://schemas.microsoft.com/office/drawing/2014/chart" uri="{C3380CC4-5D6E-409C-BE32-E72D297353CC}">
              <c16:uniqueId val="{0000000C-02C9-154C-8BC9-03879BDAB24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3180105296145"/>
          <c:y val="2.4690076534192192E-2"/>
          <c:w val="0.83147698169930795"/>
          <c:h val="0.83551498499818488"/>
        </c:manualLayout>
      </c:layout>
      <c:areaChart>
        <c:grouping val="standard"/>
        <c:varyColors val="0"/>
        <c:ser>
          <c:idx val="1"/>
          <c:order val="0"/>
          <c:tx>
            <c:strRef>
              <c:f>Sheet1!$C$1</c:f>
              <c:strCache>
                <c:ptCount val="1"/>
                <c:pt idx="0">
                  <c:v>Diana $149,036</c:v>
                </c:pt>
              </c:strCache>
            </c:strRef>
          </c:tx>
          <c:spPr>
            <a:solidFill>
              <a:schemeClr val="accent1"/>
            </a:solidFill>
            <a:ln w="13762">
              <a:noFill/>
              <a:prstDash val="solid"/>
            </a:ln>
          </c:spPr>
          <c:cat>
            <c:numRef>
              <c:f>Sheet1!$A$2:$A$24</c:f>
              <c:numCache>
                <c:formatCode>General</c:formatCode>
                <c:ptCount val="23"/>
                <c:pt idx="1">
                  <c:v>17.5</c:v>
                </c:pt>
                <c:pt idx="3">
                  <c:v>22.5</c:v>
                </c:pt>
                <c:pt idx="4">
                  <c:v>25</c:v>
                </c:pt>
                <c:pt idx="5">
                  <c:v>27.5</c:v>
                </c:pt>
                <c:pt idx="7">
                  <c:v>32.5</c:v>
                </c:pt>
                <c:pt idx="8">
                  <c:v>35</c:v>
                </c:pt>
                <c:pt idx="9">
                  <c:v>37.5</c:v>
                </c:pt>
                <c:pt idx="11">
                  <c:v>42.5</c:v>
                </c:pt>
                <c:pt idx="12">
                  <c:v>45</c:v>
                </c:pt>
                <c:pt idx="13">
                  <c:v>47.5</c:v>
                </c:pt>
                <c:pt idx="15">
                  <c:v>52.5</c:v>
                </c:pt>
                <c:pt idx="16">
                  <c:v>55</c:v>
                </c:pt>
                <c:pt idx="17">
                  <c:v>57.5</c:v>
                </c:pt>
                <c:pt idx="19">
                  <c:v>62.5</c:v>
                </c:pt>
                <c:pt idx="20">
                  <c:v>65</c:v>
                </c:pt>
                <c:pt idx="21">
                  <c:v>67.5</c:v>
                </c:pt>
              </c:numCache>
            </c:numRef>
          </c:cat>
          <c:val>
            <c:numRef>
              <c:f>Sheet1!$C$2:$C$24</c:f>
              <c:numCache>
                <c:formatCode>General</c:formatCode>
                <c:ptCount val="23"/>
                <c:pt idx="0">
                  <c:v>0</c:v>
                </c:pt>
                <c:pt idx="1">
                  <c:v>0</c:v>
                </c:pt>
                <c:pt idx="2">
                  <c:v>0</c:v>
                </c:pt>
                <c:pt idx="3">
                  <c:v>0</c:v>
                </c:pt>
                <c:pt idx="4">
                  <c:v>0</c:v>
                </c:pt>
                <c:pt idx="5">
                  <c:v>0</c:v>
                </c:pt>
                <c:pt idx="6">
                  <c:v>0</c:v>
                </c:pt>
                <c:pt idx="7">
                  <c:v>0</c:v>
                </c:pt>
                <c:pt idx="8">
                  <c:v>0</c:v>
                </c:pt>
                <c:pt idx="9">
                  <c:v>4000</c:v>
                </c:pt>
                <c:pt idx="10">
                  <c:v>7000</c:v>
                </c:pt>
                <c:pt idx="11">
                  <c:v>11000</c:v>
                </c:pt>
                <c:pt idx="12">
                  <c:v>13400</c:v>
                </c:pt>
                <c:pt idx="13">
                  <c:v>23900</c:v>
                </c:pt>
                <c:pt idx="14">
                  <c:v>32500</c:v>
                </c:pt>
                <c:pt idx="15">
                  <c:v>40200</c:v>
                </c:pt>
                <c:pt idx="16">
                  <c:v>49800</c:v>
                </c:pt>
                <c:pt idx="17">
                  <c:v>57400</c:v>
                </c:pt>
                <c:pt idx="18">
                  <c:v>74600</c:v>
                </c:pt>
                <c:pt idx="19">
                  <c:v>92800</c:v>
                </c:pt>
                <c:pt idx="20">
                  <c:v>115800</c:v>
                </c:pt>
                <c:pt idx="21">
                  <c:v>133000</c:v>
                </c:pt>
                <c:pt idx="22">
                  <c:v>152200</c:v>
                </c:pt>
              </c:numCache>
            </c:numRef>
          </c:val>
          <c:extLst xmlns:c16r2="http://schemas.microsoft.com/office/drawing/2015/06/chart">
            <c:ext xmlns:c16="http://schemas.microsoft.com/office/drawing/2014/chart" uri="{C3380CC4-5D6E-409C-BE32-E72D297353CC}">
              <c16:uniqueId val="{00000000-C976-42CD-ABB8-27F1D7AFC405}"/>
            </c:ext>
          </c:extLst>
        </c:ser>
        <c:dLbls>
          <c:showLegendKey val="0"/>
          <c:showVal val="0"/>
          <c:showCatName val="0"/>
          <c:showSerName val="0"/>
          <c:showPercent val="0"/>
          <c:showBubbleSize val="0"/>
        </c:dLbls>
        <c:axId val="132883584"/>
        <c:axId val="132885120"/>
      </c:areaChart>
      <c:catAx>
        <c:axId val="132883584"/>
        <c:scaling>
          <c:orientation val="minMax"/>
        </c:scaling>
        <c:delete val="0"/>
        <c:axPos val="b"/>
        <c:numFmt formatCode="0" sourceLinked="0"/>
        <c:majorTickMark val="none"/>
        <c:minorTickMark val="none"/>
        <c:tickLblPos val="nextTo"/>
        <c:txPr>
          <a:bodyPr rot="0" vert="horz"/>
          <a:lstStyle/>
          <a:p>
            <a:pPr>
              <a:defRPr/>
            </a:pPr>
            <a:endParaRPr lang="en-US"/>
          </a:p>
        </c:txPr>
        <c:crossAx val="132885120"/>
        <c:crosses val="autoZero"/>
        <c:auto val="1"/>
        <c:lblAlgn val="ctr"/>
        <c:lblOffset val="100"/>
        <c:tickLblSkip val="2"/>
        <c:tickMarkSkip val="5"/>
        <c:noMultiLvlLbl val="0"/>
      </c:catAx>
      <c:valAx>
        <c:axId val="132885120"/>
        <c:scaling>
          <c:orientation val="minMax"/>
          <c:max val="400000"/>
        </c:scaling>
        <c:delete val="0"/>
        <c:axPos val="l"/>
        <c:numFmt formatCode="#,##0_);\(#,##0\)" sourceLinked="0"/>
        <c:majorTickMark val="none"/>
        <c:minorTickMark val="none"/>
        <c:tickLblPos val="nextTo"/>
        <c:spPr>
          <a:ln w="3441">
            <a:noFill/>
            <a:prstDash val="solid"/>
          </a:ln>
        </c:spPr>
        <c:txPr>
          <a:bodyPr rot="0" vert="horz"/>
          <a:lstStyle/>
          <a:p>
            <a:pPr>
              <a:defRPr>
                <a:solidFill>
                  <a:srgbClr val="002B51"/>
                </a:solidFill>
              </a:defRPr>
            </a:pPr>
            <a:endParaRPr lang="en-US"/>
          </a:p>
        </c:txPr>
        <c:crossAx val="132883584"/>
        <c:crosses val="autoZero"/>
        <c:crossBetween val="midCat"/>
        <c:majorUnit val="100000"/>
        <c:minorUnit val="100000"/>
      </c:valAx>
      <c:spPr>
        <a:noFill/>
        <a:ln w="27525">
          <a:noFill/>
        </a:ln>
      </c:spPr>
    </c:plotArea>
    <c:legend>
      <c:legendPos val="b"/>
      <c:layout>
        <c:manualLayout>
          <c:xMode val="edge"/>
          <c:yMode val="edge"/>
          <c:x val="0.49741678277015533"/>
          <c:y val="0.934028481229494"/>
          <c:w val="0.27490908901209499"/>
          <c:h val="6.3606353775980937E-2"/>
        </c:manualLayout>
      </c:layout>
      <c:overlay val="0"/>
    </c:legend>
    <c:plotVisOnly val="1"/>
    <c:dispBlanksAs val="gap"/>
    <c:showDLblsOverMax val="0"/>
  </c:chart>
  <c:spPr>
    <a:noFill/>
    <a:ln>
      <a:noFill/>
    </a:ln>
  </c:spPr>
  <c:txPr>
    <a:bodyPr/>
    <a:lstStyle/>
    <a:p>
      <a:pPr>
        <a:defRPr sz="1200"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912709542970236E-2"/>
          <c:y val="4.3785784226684957E-2"/>
          <c:w val="0.90174580914059532"/>
          <c:h val="0.91242843154663011"/>
        </c:manualLayout>
      </c:layout>
      <c:doughnutChart>
        <c:varyColors val="1"/>
        <c:ser>
          <c:idx val="0"/>
          <c:order val="0"/>
          <c:tx>
            <c:strRef>
              <c:f>Sheet1!$B$1</c:f>
              <c:strCache>
                <c:ptCount val="1"/>
                <c:pt idx="0">
                  <c:v>Column1</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02C9-154C-8BC9-03879BDAB241}"/>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02C9-154C-8BC9-03879BDAB241}"/>
              </c:ext>
            </c:extLst>
          </c:dPt>
          <c:dPt>
            <c:idx val="2"/>
            <c:bubble3D val="0"/>
            <c:spPr>
              <a:solidFill>
                <a:schemeClr val="accent3"/>
              </a:solidFill>
              <a:ln w="12700">
                <a:solidFill>
                  <a:srgbClr val="FFFFFF"/>
                </a:solidFill>
              </a:ln>
              <a:effectLst/>
            </c:spPr>
            <c:extLst xmlns:c16r2="http://schemas.microsoft.com/office/drawing/2015/06/chart">
              <c:ext xmlns:c16="http://schemas.microsoft.com/office/drawing/2014/chart" uri="{C3380CC4-5D6E-409C-BE32-E72D297353CC}">
                <c16:uniqueId val="{00000005-02C9-154C-8BC9-03879BDAB241}"/>
              </c:ext>
            </c:extLst>
          </c:dPt>
          <c:dPt>
            <c:idx val="3"/>
            <c:bubble3D val="0"/>
            <c:spPr>
              <a:solidFill>
                <a:srgbClr val="2D8F78"/>
              </a:solidFill>
              <a:ln w="12700">
                <a:solidFill>
                  <a:srgbClr val="FFFFFF"/>
                </a:solidFill>
              </a:ln>
              <a:effectLst/>
            </c:spPr>
            <c:extLst xmlns:c16r2="http://schemas.microsoft.com/office/drawing/2015/06/chart">
              <c:ext xmlns:c16="http://schemas.microsoft.com/office/drawing/2014/chart" uri="{C3380CC4-5D6E-409C-BE32-E72D297353CC}">
                <c16:uniqueId val="{00000007-02C9-154C-8BC9-03879BDAB241}"/>
              </c:ext>
            </c:extLst>
          </c:dPt>
          <c:dPt>
            <c:idx val="4"/>
            <c:bubble3D val="0"/>
            <c:spPr>
              <a:solidFill>
                <a:srgbClr val="D0B86A"/>
              </a:solidFill>
              <a:ln w="12700">
                <a:solidFill>
                  <a:srgbClr val="FFFFFF"/>
                </a:solidFill>
              </a:ln>
              <a:effectLst/>
            </c:spPr>
            <c:extLst xmlns:c16r2="http://schemas.microsoft.com/office/drawing/2015/06/chart">
              <c:ext xmlns:c16="http://schemas.microsoft.com/office/drawing/2014/chart" uri="{C3380CC4-5D6E-409C-BE32-E72D297353CC}">
                <c16:uniqueId val="{00000009-02C9-154C-8BC9-03879BDAB241}"/>
              </c:ext>
            </c:extLst>
          </c:dPt>
          <c:dPt>
            <c:idx val="5"/>
            <c:bubble3D val="0"/>
            <c:spPr>
              <a:solidFill>
                <a:srgbClr val="3BC3A3"/>
              </a:solidFill>
              <a:ln w="12700">
                <a:solidFill>
                  <a:srgbClr val="FFFFFF"/>
                </a:solidFill>
              </a:ln>
              <a:effectLst/>
            </c:spPr>
            <c:extLst xmlns:c16r2="http://schemas.microsoft.com/office/drawing/2015/06/chart">
              <c:ext xmlns:c16="http://schemas.microsoft.com/office/drawing/2014/chart" uri="{C3380CC4-5D6E-409C-BE32-E72D297353CC}">
                <c16:uniqueId val="{0000000B-02C9-154C-8BC9-03879BDAB241}"/>
              </c:ext>
            </c:extLst>
          </c:dPt>
          <c:cat>
            <c:strRef>
              <c:f>Sheet1!$A$2:$A$7</c:f>
              <c:strCache>
                <c:ptCount val="2"/>
                <c:pt idx="0">
                  <c:v>Equity</c:v>
                </c:pt>
                <c:pt idx="1">
                  <c:v>Earnings</c:v>
                </c:pt>
              </c:strCache>
            </c:strRef>
          </c:cat>
          <c:val>
            <c:numRef>
              <c:f>Sheet1!$B$2:$B$7</c:f>
              <c:numCache>
                <c:formatCode>0%</c:formatCode>
                <c:ptCount val="6"/>
                <c:pt idx="0">
                  <c:v>0.38</c:v>
                </c:pt>
                <c:pt idx="1">
                  <c:v>0.62</c:v>
                </c:pt>
              </c:numCache>
            </c:numRef>
          </c:val>
          <c:extLst xmlns:c16r2="http://schemas.microsoft.com/office/drawing/2015/06/chart">
            <c:ext xmlns:c16="http://schemas.microsoft.com/office/drawing/2014/chart" uri="{C3380CC4-5D6E-409C-BE32-E72D297353CC}">
              <c16:uniqueId val="{0000000C-02C9-154C-8BC9-03879BDAB24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4.912709542970236E-2"/>
          <c:y val="4.3785784226684957E-2"/>
          <c:w val="0.90174580914059532"/>
          <c:h val="0.91242843154663011"/>
        </c:manualLayout>
      </c:layout>
      <c:doughnutChart>
        <c:varyColors val="1"/>
        <c:ser>
          <c:idx val="0"/>
          <c:order val="0"/>
          <c:tx>
            <c:strRef>
              <c:f>Sheet1!$B$1</c:f>
              <c:strCache>
                <c:ptCount val="1"/>
                <c:pt idx="0">
                  <c:v>Column1</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8DDF-4BFC-941C-1F83BB544035}"/>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8DDF-4BFC-941C-1F83BB544035}"/>
              </c:ext>
            </c:extLst>
          </c:dPt>
          <c:dPt>
            <c:idx val="2"/>
            <c:bubble3D val="0"/>
            <c:spPr>
              <a:solidFill>
                <a:schemeClr val="accent3"/>
              </a:solidFill>
              <a:ln w="12700">
                <a:solidFill>
                  <a:srgbClr val="FFFFFF"/>
                </a:solidFill>
              </a:ln>
              <a:effectLst/>
            </c:spPr>
            <c:extLst xmlns:c16r2="http://schemas.microsoft.com/office/drawing/2015/06/chart">
              <c:ext xmlns:c16="http://schemas.microsoft.com/office/drawing/2014/chart" uri="{C3380CC4-5D6E-409C-BE32-E72D297353CC}">
                <c16:uniqueId val="{00000005-8DDF-4BFC-941C-1F83BB544035}"/>
              </c:ext>
            </c:extLst>
          </c:dPt>
          <c:dPt>
            <c:idx val="3"/>
            <c:bubble3D val="0"/>
            <c:spPr>
              <a:solidFill>
                <a:srgbClr val="2D8F78"/>
              </a:solidFill>
              <a:ln w="12700">
                <a:solidFill>
                  <a:srgbClr val="FFFFFF"/>
                </a:solidFill>
              </a:ln>
              <a:effectLst/>
            </c:spPr>
            <c:extLst xmlns:c16r2="http://schemas.microsoft.com/office/drawing/2015/06/chart">
              <c:ext xmlns:c16="http://schemas.microsoft.com/office/drawing/2014/chart" uri="{C3380CC4-5D6E-409C-BE32-E72D297353CC}">
                <c16:uniqueId val="{00000007-8DDF-4BFC-941C-1F83BB544035}"/>
              </c:ext>
            </c:extLst>
          </c:dPt>
          <c:dPt>
            <c:idx val="4"/>
            <c:bubble3D val="0"/>
            <c:spPr>
              <a:solidFill>
                <a:srgbClr val="D0B86A"/>
              </a:solidFill>
              <a:ln w="12700">
                <a:solidFill>
                  <a:srgbClr val="FFFFFF"/>
                </a:solidFill>
              </a:ln>
              <a:effectLst/>
            </c:spPr>
            <c:extLst xmlns:c16r2="http://schemas.microsoft.com/office/drawing/2015/06/chart">
              <c:ext xmlns:c16="http://schemas.microsoft.com/office/drawing/2014/chart" uri="{C3380CC4-5D6E-409C-BE32-E72D297353CC}">
                <c16:uniqueId val="{00000009-8DDF-4BFC-941C-1F83BB544035}"/>
              </c:ext>
            </c:extLst>
          </c:dPt>
          <c:dPt>
            <c:idx val="5"/>
            <c:bubble3D val="0"/>
            <c:spPr>
              <a:solidFill>
                <a:srgbClr val="3BC3A3"/>
              </a:solidFill>
              <a:ln w="12700">
                <a:solidFill>
                  <a:srgbClr val="FFFFFF"/>
                </a:solidFill>
              </a:ln>
              <a:effectLst/>
            </c:spPr>
            <c:extLst xmlns:c16r2="http://schemas.microsoft.com/office/drawing/2015/06/chart">
              <c:ext xmlns:c16="http://schemas.microsoft.com/office/drawing/2014/chart" uri="{C3380CC4-5D6E-409C-BE32-E72D297353CC}">
                <c16:uniqueId val="{0000000B-8DDF-4BFC-941C-1F83BB544035}"/>
              </c:ext>
            </c:extLst>
          </c:dPt>
          <c:dLbls>
            <c:spPr>
              <a:noFill/>
              <a:ln>
                <a:noFill/>
              </a:ln>
              <a:effectLst/>
            </c:spPr>
            <c:txPr>
              <a:bodyPr/>
              <a:lstStyle/>
              <a:p>
                <a:pPr>
                  <a:defRPr sz="1400"/>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Sheet1!$A$2:$A$7</c:f>
              <c:strCache>
                <c:ptCount val="6"/>
                <c:pt idx="0">
                  <c:v>Social Security </c:v>
                </c:pt>
                <c:pt idx="1">
                  <c:v>Earnings</c:v>
                </c:pt>
                <c:pt idx="2">
                  <c:v>Asset Income</c:v>
                </c:pt>
                <c:pt idx="3">
                  <c:v>Government Employee Pensions</c:v>
                </c:pt>
                <c:pt idx="4">
                  <c:v>Private Pensions</c:v>
                </c:pt>
                <c:pt idx="5">
                  <c:v>Other</c:v>
                </c:pt>
              </c:strCache>
            </c:strRef>
          </c:cat>
          <c:val>
            <c:numRef>
              <c:f>Sheet1!$B$2:$B$7</c:f>
              <c:numCache>
                <c:formatCode>0%</c:formatCode>
                <c:ptCount val="6"/>
                <c:pt idx="0">
                  <c:v>0.33</c:v>
                </c:pt>
                <c:pt idx="1">
                  <c:v>0.34</c:v>
                </c:pt>
                <c:pt idx="2">
                  <c:v>0.09</c:v>
                </c:pt>
                <c:pt idx="3">
                  <c:v>0.08</c:v>
                </c:pt>
                <c:pt idx="4">
                  <c:v>0.12</c:v>
                </c:pt>
                <c:pt idx="5">
                  <c:v>0.04</c:v>
                </c:pt>
              </c:numCache>
            </c:numRef>
          </c:val>
          <c:extLst xmlns:c16r2="http://schemas.microsoft.com/office/drawing/2015/06/chart">
            <c:ext xmlns:c16="http://schemas.microsoft.com/office/drawing/2014/chart" uri="{C3380CC4-5D6E-409C-BE32-E72D297353CC}">
              <c16:uniqueId val="{00000000-3A1A-4FD2-9183-38F00BF026C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6085031102181066"/>
          <c:y val="0.18077230072268366"/>
          <c:w val="0.62243773185882045"/>
          <c:h val="0.61054729802610286"/>
        </c:manualLayout>
      </c:layout>
      <c:pieChart>
        <c:varyColors val="1"/>
        <c:ser>
          <c:idx val="0"/>
          <c:order val="0"/>
          <c:tx>
            <c:strRef>
              <c:f>Sheet1!$B$1</c:f>
              <c:strCache>
                <c:ptCount val="1"/>
                <c:pt idx="0">
                  <c:v>Assets</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8DDF-4BFC-941C-1F83BB544035}"/>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8DDF-4BFC-941C-1F83BB544035}"/>
              </c:ext>
            </c:extLst>
          </c:dPt>
          <c:dPt>
            <c:idx val="2"/>
            <c:bubble3D val="0"/>
            <c:spPr>
              <a:solidFill>
                <a:srgbClr val="3EB661"/>
              </a:solidFill>
              <a:ln w="12700">
                <a:solidFill>
                  <a:srgbClr val="FFFFFF"/>
                </a:solidFill>
              </a:ln>
              <a:effectLst/>
            </c:spPr>
            <c:extLst xmlns:c16r2="http://schemas.microsoft.com/office/drawing/2015/06/chart">
              <c:ext xmlns:c16="http://schemas.microsoft.com/office/drawing/2014/chart" uri="{C3380CC4-5D6E-409C-BE32-E72D297353CC}">
                <c16:uniqueId val="{00000005-8DDF-4BFC-941C-1F83BB544035}"/>
              </c:ext>
            </c:extLst>
          </c:dPt>
          <c:dPt>
            <c:idx val="3"/>
            <c:bubble3D val="0"/>
            <c:spPr>
              <a:solidFill>
                <a:schemeClr val="accent4"/>
              </a:solidFill>
              <a:ln w="12700">
                <a:solidFill>
                  <a:srgbClr val="FFFFFF"/>
                </a:solidFill>
              </a:ln>
              <a:effectLst/>
            </c:spPr>
            <c:extLst xmlns:c16r2="http://schemas.microsoft.com/office/drawing/2015/06/chart">
              <c:ext xmlns:c16="http://schemas.microsoft.com/office/drawing/2014/chart" uri="{C3380CC4-5D6E-409C-BE32-E72D297353CC}">
                <c16:uniqueId val="{00000007-8DDF-4BFC-941C-1F83BB544035}"/>
              </c:ext>
            </c:extLst>
          </c:dPt>
          <c:dPt>
            <c:idx val="4"/>
            <c:bubble3D val="0"/>
            <c:spPr>
              <a:solidFill>
                <a:schemeClr val="accent5"/>
              </a:solidFill>
              <a:ln w="12700">
                <a:solidFill>
                  <a:srgbClr val="FFFFFF"/>
                </a:solidFill>
              </a:ln>
              <a:effectLst/>
            </c:spPr>
            <c:extLst xmlns:c16r2="http://schemas.microsoft.com/office/drawing/2015/06/chart">
              <c:ext xmlns:c16="http://schemas.microsoft.com/office/drawing/2014/chart" uri="{C3380CC4-5D6E-409C-BE32-E72D297353CC}">
                <c16:uniqueId val="{00000009-8DDF-4BFC-941C-1F83BB544035}"/>
              </c:ext>
            </c:extLst>
          </c:dPt>
          <c:dPt>
            <c:idx val="5"/>
            <c:bubble3D val="0"/>
            <c:spPr>
              <a:solidFill>
                <a:schemeClr val="accent6"/>
              </a:solidFill>
              <a:ln w="12700">
                <a:solidFill>
                  <a:srgbClr val="FFFFFF"/>
                </a:solidFill>
              </a:ln>
              <a:effectLst/>
            </c:spPr>
            <c:extLst xmlns:c16r2="http://schemas.microsoft.com/office/drawing/2015/06/chart">
              <c:ext xmlns:c16="http://schemas.microsoft.com/office/drawing/2014/chart" uri="{C3380CC4-5D6E-409C-BE32-E72D297353CC}">
                <c16:uniqueId val="{0000000B-8DDF-4BFC-941C-1F83BB544035}"/>
              </c:ext>
            </c:extLst>
          </c:dPt>
          <c:cat>
            <c:strRef>
              <c:f>Sheet1!$A$2:$A$4</c:f>
              <c:strCache>
                <c:ptCount val="3"/>
                <c:pt idx="0">
                  <c:v>Stocks</c:v>
                </c:pt>
                <c:pt idx="1">
                  <c:v>Bonds</c:v>
                </c:pt>
                <c:pt idx="2">
                  <c:v>Cash Equivalents</c:v>
                </c:pt>
              </c:strCache>
            </c:strRef>
          </c:cat>
          <c:val>
            <c:numRef>
              <c:f>Sheet1!$B$2:$B$4</c:f>
              <c:numCache>
                <c:formatCode>0.0</c:formatCode>
                <c:ptCount val="3"/>
                <c:pt idx="0">
                  <c:v>85</c:v>
                </c:pt>
                <c:pt idx="1">
                  <c:v>10</c:v>
                </c:pt>
                <c:pt idx="2">
                  <c:v>5</c:v>
                </c:pt>
              </c:numCache>
            </c:numRef>
          </c:val>
          <c:extLst xmlns:c16r2="http://schemas.microsoft.com/office/drawing/2015/06/chart">
            <c:ext xmlns:c16="http://schemas.microsoft.com/office/drawing/2014/chart" uri="{C3380CC4-5D6E-409C-BE32-E72D297353CC}">
              <c16:uniqueId val="{00000000-3A1A-4FD2-9183-38F00BF026C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6085031102181066"/>
          <c:y val="0.18077230072268366"/>
          <c:w val="0.62243773185882045"/>
          <c:h val="0.61054729802610286"/>
        </c:manualLayout>
      </c:layout>
      <c:pieChart>
        <c:varyColors val="1"/>
        <c:ser>
          <c:idx val="0"/>
          <c:order val="0"/>
          <c:tx>
            <c:strRef>
              <c:f>Sheet1!$B$1</c:f>
              <c:strCache>
                <c:ptCount val="1"/>
                <c:pt idx="0">
                  <c:v>Assets</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8DDF-4BFC-941C-1F83BB544035}"/>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8DDF-4BFC-941C-1F83BB544035}"/>
              </c:ext>
            </c:extLst>
          </c:dPt>
          <c:dPt>
            <c:idx val="2"/>
            <c:bubble3D val="0"/>
            <c:spPr>
              <a:solidFill>
                <a:srgbClr val="3EB661"/>
              </a:solidFill>
              <a:ln w="12700">
                <a:solidFill>
                  <a:srgbClr val="FFFFFF"/>
                </a:solidFill>
              </a:ln>
              <a:effectLst/>
            </c:spPr>
            <c:extLst xmlns:c16r2="http://schemas.microsoft.com/office/drawing/2015/06/chart">
              <c:ext xmlns:c16="http://schemas.microsoft.com/office/drawing/2014/chart" uri="{C3380CC4-5D6E-409C-BE32-E72D297353CC}">
                <c16:uniqueId val="{00000005-8DDF-4BFC-941C-1F83BB544035}"/>
              </c:ext>
            </c:extLst>
          </c:dPt>
          <c:dPt>
            <c:idx val="3"/>
            <c:bubble3D val="0"/>
            <c:spPr>
              <a:solidFill>
                <a:schemeClr val="accent4"/>
              </a:solidFill>
              <a:ln w="12700">
                <a:solidFill>
                  <a:srgbClr val="FFFFFF"/>
                </a:solidFill>
              </a:ln>
              <a:effectLst/>
            </c:spPr>
            <c:extLst xmlns:c16r2="http://schemas.microsoft.com/office/drawing/2015/06/chart">
              <c:ext xmlns:c16="http://schemas.microsoft.com/office/drawing/2014/chart" uri="{C3380CC4-5D6E-409C-BE32-E72D297353CC}">
                <c16:uniqueId val="{00000007-8DDF-4BFC-941C-1F83BB544035}"/>
              </c:ext>
            </c:extLst>
          </c:dPt>
          <c:dPt>
            <c:idx val="4"/>
            <c:bubble3D val="0"/>
            <c:spPr>
              <a:solidFill>
                <a:schemeClr val="accent5"/>
              </a:solidFill>
              <a:ln w="12700">
                <a:solidFill>
                  <a:srgbClr val="FFFFFF"/>
                </a:solidFill>
              </a:ln>
              <a:effectLst/>
            </c:spPr>
            <c:extLst xmlns:c16r2="http://schemas.microsoft.com/office/drawing/2015/06/chart">
              <c:ext xmlns:c16="http://schemas.microsoft.com/office/drawing/2014/chart" uri="{C3380CC4-5D6E-409C-BE32-E72D297353CC}">
                <c16:uniqueId val="{00000009-8DDF-4BFC-941C-1F83BB544035}"/>
              </c:ext>
            </c:extLst>
          </c:dPt>
          <c:dPt>
            <c:idx val="5"/>
            <c:bubble3D val="0"/>
            <c:spPr>
              <a:solidFill>
                <a:schemeClr val="accent6"/>
              </a:solidFill>
              <a:ln w="12700">
                <a:solidFill>
                  <a:srgbClr val="FFFFFF"/>
                </a:solidFill>
              </a:ln>
              <a:effectLst/>
            </c:spPr>
            <c:extLst xmlns:c16r2="http://schemas.microsoft.com/office/drawing/2015/06/chart">
              <c:ext xmlns:c16="http://schemas.microsoft.com/office/drawing/2014/chart" uri="{C3380CC4-5D6E-409C-BE32-E72D297353CC}">
                <c16:uniqueId val="{0000000B-8DDF-4BFC-941C-1F83BB544035}"/>
              </c:ext>
            </c:extLst>
          </c:dPt>
          <c:cat>
            <c:strRef>
              <c:f>Sheet1!$A$2:$A$4</c:f>
              <c:strCache>
                <c:ptCount val="3"/>
                <c:pt idx="0">
                  <c:v>Stocks</c:v>
                </c:pt>
                <c:pt idx="1">
                  <c:v>Bonds</c:v>
                </c:pt>
                <c:pt idx="2">
                  <c:v>Cash Equivalents</c:v>
                </c:pt>
              </c:strCache>
            </c:strRef>
          </c:cat>
          <c:val>
            <c:numRef>
              <c:f>Sheet1!$B$2:$B$4</c:f>
              <c:numCache>
                <c:formatCode>0.0</c:formatCode>
                <c:ptCount val="3"/>
                <c:pt idx="0">
                  <c:v>75</c:v>
                </c:pt>
                <c:pt idx="1">
                  <c:v>20</c:v>
                </c:pt>
                <c:pt idx="2">
                  <c:v>5</c:v>
                </c:pt>
              </c:numCache>
            </c:numRef>
          </c:val>
          <c:extLst xmlns:c16r2="http://schemas.microsoft.com/office/drawing/2015/06/chart">
            <c:ext xmlns:c16="http://schemas.microsoft.com/office/drawing/2014/chart" uri="{C3380CC4-5D6E-409C-BE32-E72D297353CC}">
              <c16:uniqueId val="{00000000-3A1A-4FD2-9183-38F00BF026C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6085031102181066"/>
          <c:y val="0.18077230072268366"/>
          <c:w val="0.62243773185882045"/>
          <c:h val="0.61054729802610286"/>
        </c:manualLayout>
      </c:layout>
      <c:pieChart>
        <c:varyColors val="1"/>
        <c:ser>
          <c:idx val="0"/>
          <c:order val="0"/>
          <c:tx>
            <c:strRef>
              <c:f>Sheet1!$B$1</c:f>
              <c:strCache>
                <c:ptCount val="1"/>
                <c:pt idx="0">
                  <c:v>Assets</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8DDF-4BFC-941C-1F83BB544035}"/>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8DDF-4BFC-941C-1F83BB544035}"/>
              </c:ext>
            </c:extLst>
          </c:dPt>
          <c:dPt>
            <c:idx val="2"/>
            <c:bubble3D val="0"/>
            <c:spPr>
              <a:solidFill>
                <a:srgbClr val="3EB661"/>
              </a:solidFill>
              <a:ln w="12700">
                <a:solidFill>
                  <a:srgbClr val="FFFFFF"/>
                </a:solidFill>
              </a:ln>
              <a:effectLst/>
            </c:spPr>
            <c:extLst xmlns:c16r2="http://schemas.microsoft.com/office/drawing/2015/06/chart">
              <c:ext xmlns:c16="http://schemas.microsoft.com/office/drawing/2014/chart" uri="{C3380CC4-5D6E-409C-BE32-E72D297353CC}">
                <c16:uniqueId val="{00000005-8DDF-4BFC-941C-1F83BB544035}"/>
              </c:ext>
            </c:extLst>
          </c:dPt>
          <c:dPt>
            <c:idx val="3"/>
            <c:bubble3D val="0"/>
            <c:spPr>
              <a:solidFill>
                <a:schemeClr val="accent4"/>
              </a:solidFill>
              <a:ln w="12700">
                <a:solidFill>
                  <a:srgbClr val="FFFFFF"/>
                </a:solidFill>
              </a:ln>
              <a:effectLst/>
            </c:spPr>
            <c:extLst xmlns:c16r2="http://schemas.microsoft.com/office/drawing/2015/06/chart">
              <c:ext xmlns:c16="http://schemas.microsoft.com/office/drawing/2014/chart" uri="{C3380CC4-5D6E-409C-BE32-E72D297353CC}">
                <c16:uniqueId val="{00000007-8DDF-4BFC-941C-1F83BB544035}"/>
              </c:ext>
            </c:extLst>
          </c:dPt>
          <c:dPt>
            <c:idx val="4"/>
            <c:bubble3D val="0"/>
            <c:spPr>
              <a:solidFill>
                <a:schemeClr val="accent5"/>
              </a:solidFill>
              <a:ln w="12700">
                <a:solidFill>
                  <a:srgbClr val="FFFFFF"/>
                </a:solidFill>
              </a:ln>
              <a:effectLst/>
            </c:spPr>
            <c:extLst xmlns:c16r2="http://schemas.microsoft.com/office/drawing/2015/06/chart">
              <c:ext xmlns:c16="http://schemas.microsoft.com/office/drawing/2014/chart" uri="{C3380CC4-5D6E-409C-BE32-E72D297353CC}">
                <c16:uniqueId val="{00000009-8DDF-4BFC-941C-1F83BB544035}"/>
              </c:ext>
            </c:extLst>
          </c:dPt>
          <c:dPt>
            <c:idx val="5"/>
            <c:bubble3D val="0"/>
            <c:spPr>
              <a:solidFill>
                <a:schemeClr val="accent6"/>
              </a:solidFill>
              <a:ln w="12700">
                <a:solidFill>
                  <a:srgbClr val="FFFFFF"/>
                </a:solidFill>
              </a:ln>
              <a:effectLst/>
            </c:spPr>
            <c:extLst xmlns:c16r2="http://schemas.microsoft.com/office/drawing/2015/06/chart">
              <c:ext xmlns:c16="http://schemas.microsoft.com/office/drawing/2014/chart" uri="{C3380CC4-5D6E-409C-BE32-E72D297353CC}">
                <c16:uniqueId val="{0000000B-8DDF-4BFC-941C-1F83BB544035}"/>
              </c:ext>
            </c:extLst>
          </c:dPt>
          <c:cat>
            <c:strRef>
              <c:f>Sheet1!$A$2:$A$4</c:f>
              <c:strCache>
                <c:ptCount val="3"/>
                <c:pt idx="0">
                  <c:v>Stocks</c:v>
                </c:pt>
                <c:pt idx="1">
                  <c:v>Bonds</c:v>
                </c:pt>
                <c:pt idx="2">
                  <c:v>Cash Equivalents</c:v>
                </c:pt>
              </c:strCache>
            </c:strRef>
          </c:cat>
          <c:val>
            <c:numRef>
              <c:f>Sheet1!$B$2:$B$4</c:f>
              <c:numCache>
                <c:formatCode>0.0</c:formatCode>
                <c:ptCount val="3"/>
                <c:pt idx="0">
                  <c:v>60</c:v>
                </c:pt>
                <c:pt idx="1">
                  <c:v>35</c:v>
                </c:pt>
                <c:pt idx="2">
                  <c:v>5</c:v>
                </c:pt>
              </c:numCache>
            </c:numRef>
          </c:val>
          <c:extLst xmlns:c16r2="http://schemas.microsoft.com/office/drawing/2015/06/chart">
            <c:ext xmlns:c16="http://schemas.microsoft.com/office/drawing/2014/chart" uri="{C3380CC4-5D6E-409C-BE32-E72D297353CC}">
              <c16:uniqueId val="{00000000-3A1A-4FD2-9183-38F00BF026C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6085031102181066"/>
          <c:y val="0.18077230072268366"/>
          <c:w val="0.62243773185882045"/>
          <c:h val="0.61054729802610286"/>
        </c:manualLayout>
      </c:layout>
      <c:pieChart>
        <c:varyColors val="1"/>
        <c:ser>
          <c:idx val="0"/>
          <c:order val="0"/>
          <c:tx>
            <c:strRef>
              <c:f>Sheet1!$B$1</c:f>
              <c:strCache>
                <c:ptCount val="1"/>
                <c:pt idx="0">
                  <c:v>Assets</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8DDF-4BFC-941C-1F83BB544035}"/>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8DDF-4BFC-941C-1F83BB544035}"/>
              </c:ext>
            </c:extLst>
          </c:dPt>
          <c:dPt>
            <c:idx val="2"/>
            <c:bubble3D val="0"/>
            <c:spPr>
              <a:solidFill>
                <a:srgbClr val="3EB661"/>
              </a:solidFill>
              <a:ln w="12700">
                <a:solidFill>
                  <a:srgbClr val="FFFFFF"/>
                </a:solidFill>
              </a:ln>
              <a:effectLst/>
            </c:spPr>
            <c:extLst xmlns:c16r2="http://schemas.microsoft.com/office/drawing/2015/06/chart">
              <c:ext xmlns:c16="http://schemas.microsoft.com/office/drawing/2014/chart" uri="{C3380CC4-5D6E-409C-BE32-E72D297353CC}">
                <c16:uniqueId val="{00000005-8DDF-4BFC-941C-1F83BB544035}"/>
              </c:ext>
            </c:extLst>
          </c:dPt>
          <c:dPt>
            <c:idx val="3"/>
            <c:bubble3D val="0"/>
            <c:spPr>
              <a:solidFill>
                <a:schemeClr val="accent4"/>
              </a:solidFill>
              <a:ln w="12700">
                <a:solidFill>
                  <a:srgbClr val="FFFFFF"/>
                </a:solidFill>
              </a:ln>
              <a:effectLst/>
            </c:spPr>
            <c:extLst xmlns:c16r2="http://schemas.microsoft.com/office/drawing/2015/06/chart">
              <c:ext xmlns:c16="http://schemas.microsoft.com/office/drawing/2014/chart" uri="{C3380CC4-5D6E-409C-BE32-E72D297353CC}">
                <c16:uniqueId val="{00000007-8DDF-4BFC-941C-1F83BB544035}"/>
              </c:ext>
            </c:extLst>
          </c:dPt>
          <c:dPt>
            <c:idx val="4"/>
            <c:bubble3D val="0"/>
            <c:spPr>
              <a:solidFill>
                <a:schemeClr val="accent5"/>
              </a:solidFill>
              <a:ln w="12700">
                <a:solidFill>
                  <a:srgbClr val="FFFFFF"/>
                </a:solidFill>
              </a:ln>
              <a:effectLst/>
            </c:spPr>
            <c:extLst xmlns:c16r2="http://schemas.microsoft.com/office/drawing/2015/06/chart">
              <c:ext xmlns:c16="http://schemas.microsoft.com/office/drawing/2014/chart" uri="{C3380CC4-5D6E-409C-BE32-E72D297353CC}">
                <c16:uniqueId val="{00000009-8DDF-4BFC-941C-1F83BB544035}"/>
              </c:ext>
            </c:extLst>
          </c:dPt>
          <c:dPt>
            <c:idx val="5"/>
            <c:bubble3D val="0"/>
            <c:spPr>
              <a:solidFill>
                <a:schemeClr val="accent6"/>
              </a:solidFill>
              <a:ln w="12700">
                <a:solidFill>
                  <a:srgbClr val="FFFFFF"/>
                </a:solidFill>
              </a:ln>
              <a:effectLst/>
            </c:spPr>
            <c:extLst xmlns:c16r2="http://schemas.microsoft.com/office/drawing/2015/06/chart">
              <c:ext xmlns:c16="http://schemas.microsoft.com/office/drawing/2014/chart" uri="{C3380CC4-5D6E-409C-BE32-E72D297353CC}">
                <c16:uniqueId val="{0000000B-8DDF-4BFC-941C-1F83BB544035}"/>
              </c:ext>
            </c:extLst>
          </c:dPt>
          <c:cat>
            <c:strRef>
              <c:f>Sheet1!$A$2:$A$4</c:f>
              <c:strCache>
                <c:ptCount val="3"/>
                <c:pt idx="0">
                  <c:v>Stocks</c:v>
                </c:pt>
                <c:pt idx="1">
                  <c:v>Bonds</c:v>
                </c:pt>
                <c:pt idx="2">
                  <c:v>Cash Equivalents</c:v>
                </c:pt>
              </c:strCache>
            </c:strRef>
          </c:cat>
          <c:val>
            <c:numRef>
              <c:f>Sheet1!$B$2:$B$4</c:f>
              <c:numCache>
                <c:formatCode>0.0</c:formatCode>
                <c:ptCount val="3"/>
                <c:pt idx="0">
                  <c:v>50</c:v>
                </c:pt>
                <c:pt idx="1">
                  <c:v>45</c:v>
                </c:pt>
                <c:pt idx="2">
                  <c:v>5</c:v>
                </c:pt>
              </c:numCache>
            </c:numRef>
          </c:val>
          <c:extLst xmlns:c16r2="http://schemas.microsoft.com/office/drawing/2015/06/chart">
            <c:ext xmlns:c16="http://schemas.microsoft.com/office/drawing/2014/chart" uri="{C3380CC4-5D6E-409C-BE32-E72D297353CC}">
              <c16:uniqueId val="{00000000-3A1A-4FD2-9183-38F00BF026C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6085031102181066"/>
          <c:y val="0.18077230072268366"/>
          <c:w val="0.62243773185882045"/>
          <c:h val="0.61054729802610286"/>
        </c:manualLayout>
      </c:layout>
      <c:pieChart>
        <c:varyColors val="1"/>
        <c:ser>
          <c:idx val="0"/>
          <c:order val="0"/>
          <c:tx>
            <c:strRef>
              <c:f>Sheet1!$B$1</c:f>
              <c:strCache>
                <c:ptCount val="1"/>
                <c:pt idx="0">
                  <c:v>Assets</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8DDF-4BFC-941C-1F83BB544035}"/>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8DDF-4BFC-941C-1F83BB544035}"/>
              </c:ext>
            </c:extLst>
          </c:dPt>
          <c:dPt>
            <c:idx val="2"/>
            <c:bubble3D val="0"/>
            <c:spPr>
              <a:solidFill>
                <a:srgbClr val="3EB661"/>
              </a:solidFill>
              <a:ln w="12700">
                <a:solidFill>
                  <a:srgbClr val="FFFFFF"/>
                </a:solidFill>
              </a:ln>
              <a:effectLst/>
            </c:spPr>
            <c:extLst xmlns:c16r2="http://schemas.microsoft.com/office/drawing/2015/06/chart">
              <c:ext xmlns:c16="http://schemas.microsoft.com/office/drawing/2014/chart" uri="{C3380CC4-5D6E-409C-BE32-E72D297353CC}">
                <c16:uniqueId val="{00000005-8DDF-4BFC-941C-1F83BB544035}"/>
              </c:ext>
            </c:extLst>
          </c:dPt>
          <c:dPt>
            <c:idx val="3"/>
            <c:bubble3D val="0"/>
            <c:spPr>
              <a:solidFill>
                <a:schemeClr val="accent4"/>
              </a:solidFill>
              <a:ln w="12700">
                <a:solidFill>
                  <a:srgbClr val="FFFFFF"/>
                </a:solidFill>
              </a:ln>
              <a:effectLst/>
            </c:spPr>
            <c:extLst xmlns:c16r2="http://schemas.microsoft.com/office/drawing/2015/06/chart">
              <c:ext xmlns:c16="http://schemas.microsoft.com/office/drawing/2014/chart" uri="{C3380CC4-5D6E-409C-BE32-E72D297353CC}">
                <c16:uniqueId val="{00000007-8DDF-4BFC-941C-1F83BB544035}"/>
              </c:ext>
            </c:extLst>
          </c:dPt>
          <c:dPt>
            <c:idx val="4"/>
            <c:bubble3D val="0"/>
            <c:spPr>
              <a:solidFill>
                <a:schemeClr val="accent5"/>
              </a:solidFill>
              <a:ln w="12700">
                <a:solidFill>
                  <a:srgbClr val="FFFFFF"/>
                </a:solidFill>
              </a:ln>
              <a:effectLst/>
            </c:spPr>
            <c:extLst xmlns:c16r2="http://schemas.microsoft.com/office/drawing/2015/06/chart">
              <c:ext xmlns:c16="http://schemas.microsoft.com/office/drawing/2014/chart" uri="{C3380CC4-5D6E-409C-BE32-E72D297353CC}">
                <c16:uniqueId val="{00000009-8DDF-4BFC-941C-1F83BB544035}"/>
              </c:ext>
            </c:extLst>
          </c:dPt>
          <c:dPt>
            <c:idx val="5"/>
            <c:bubble3D val="0"/>
            <c:spPr>
              <a:solidFill>
                <a:schemeClr val="accent6"/>
              </a:solidFill>
              <a:ln w="12700">
                <a:solidFill>
                  <a:srgbClr val="FFFFFF"/>
                </a:solidFill>
              </a:ln>
              <a:effectLst/>
            </c:spPr>
            <c:extLst xmlns:c16r2="http://schemas.microsoft.com/office/drawing/2015/06/chart">
              <c:ext xmlns:c16="http://schemas.microsoft.com/office/drawing/2014/chart" uri="{C3380CC4-5D6E-409C-BE32-E72D297353CC}">
                <c16:uniqueId val="{0000000B-8DDF-4BFC-941C-1F83BB544035}"/>
              </c:ext>
            </c:extLst>
          </c:dPt>
          <c:cat>
            <c:strRef>
              <c:f>Sheet1!$A$2:$A$4</c:f>
              <c:strCache>
                <c:ptCount val="3"/>
                <c:pt idx="0">
                  <c:v>Stocks</c:v>
                </c:pt>
                <c:pt idx="1">
                  <c:v>Bonds</c:v>
                </c:pt>
                <c:pt idx="2">
                  <c:v>Cash Equivalents</c:v>
                </c:pt>
              </c:strCache>
            </c:strRef>
          </c:cat>
          <c:val>
            <c:numRef>
              <c:f>Sheet1!$B$2:$B$4</c:f>
              <c:numCache>
                <c:formatCode>0.0</c:formatCode>
                <c:ptCount val="3"/>
                <c:pt idx="0">
                  <c:v>40</c:v>
                </c:pt>
                <c:pt idx="1">
                  <c:v>55</c:v>
                </c:pt>
                <c:pt idx="2">
                  <c:v>5</c:v>
                </c:pt>
              </c:numCache>
            </c:numRef>
          </c:val>
          <c:extLst xmlns:c16r2="http://schemas.microsoft.com/office/drawing/2015/06/chart">
            <c:ext xmlns:c16="http://schemas.microsoft.com/office/drawing/2014/chart" uri="{C3380CC4-5D6E-409C-BE32-E72D297353CC}">
              <c16:uniqueId val="{00000000-3A1A-4FD2-9183-38F00BF026C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6085031102181066"/>
          <c:y val="0.18077230072268366"/>
          <c:w val="0.62243773185882045"/>
          <c:h val="0.61054729802610286"/>
        </c:manualLayout>
      </c:layout>
      <c:pieChart>
        <c:varyColors val="1"/>
        <c:ser>
          <c:idx val="0"/>
          <c:order val="0"/>
          <c:tx>
            <c:strRef>
              <c:f>Sheet1!$B$1</c:f>
              <c:strCache>
                <c:ptCount val="1"/>
                <c:pt idx="0">
                  <c:v>Assets</c:v>
                </c:pt>
              </c:strCache>
            </c:strRef>
          </c:tx>
          <c:spPr>
            <a:ln w="12700">
              <a:solidFill>
                <a:srgbClr val="FFFFFF"/>
              </a:solidFill>
            </a:ln>
          </c:spPr>
          <c:dPt>
            <c:idx val="0"/>
            <c:bubble3D val="0"/>
            <c:spPr>
              <a:solidFill>
                <a:srgbClr val="002B51"/>
              </a:solidFill>
              <a:ln w="12700">
                <a:solidFill>
                  <a:srgbClr val="FFFFFF"/>
                </a:solidFill>
              </a:ln>
              <a:effectLst/>
            </c:spPr>
            <c:extLst xmlns:c16r2="http://schemas.microsoft.com/office/drawing/2015/06/chart">
              <c:ext xmlns:c16="http://schemas.microsoft.com/office/drawing/2014/chart" uri="{C3380CC4-5D6E-409C-BE32-E72D297353CC}">
                <c16:uniqueId val="{00000001-8DDF-4BFC-941C-1F83BB544035}"/>
              </c:ext>
            </c:extLst>
          </c:dPt>
          <c:dPt>
            <c:idx val="1"/>
            <c:bubble3D val="0"/>
            <c:spPr>
              <a:solidFill>
                <a:schemeClr val="accent2"/>
              </a:solidFill>
              <a:ln w="12700">
                <a:solidFill>
                  <a:srgbClr val="FFFFFF"/>
                </a:solidFill>
              </a:ln>
              <a:effectLst/>
            </c:spPr>
            <c:extLst xmlns:c16r2="http://schemas.microsoft.com/office/drawing/2015/06/chart">
              <c:ext xmlns:c16="http://schemas.microsoft.com/office/drawing/2014/chart" uri="{C3380CC4-5D6E-409C-BE32-E72D297353CC}">
                <c16:uniqueId val="{00000003-8DDF-4BFC-941C-1F83BB544035}"/>
              </c:ext>
            </c:extLst>
          </c:dPt>
          <c:dPt>
            <c:idx val="2"/>
            <c:bubble3D val="0"/>
            <c:spPr>
              <a:solidFill>
                <a:srgbClr val="3EB661"/>
              </a:solidFill>
              <a:ln w="12700">
                <a:solidFill>
                  <a:srgbClr val="FFFFFF"/>
                </a:solidFill>
              </a:ln>
              <a:effectLst/>
            </c:spPr>
            <c:extLst xmlns:c16r2="http://schemas.microsoft.com/office/drawing/2015/06/chart">
              <c:ext xmlns:c16="http://schemas.microsoft.com/office/drawing/2014/chart" uri="{C3380CC4-5D6E-409C-BE32-E72D297353CC}">
                <c16:uniqueId val="{00000005-8DDF-4BFC-941C-1F83BB544035}"/>
              </c:ext>
            </c:extLst>
          </c:dPt>
          <c:dPt>
            <c:idx val="3"/>
            <c:bubble3D val="0"/>
            <c:spPr>
              <a:solidFill>
                <a:schemeClr val="accent4"/>
              </a:solidFill>
              <a:ln w="12700">
                <a:solidFill>
                  <a:srgbClr val="FFFFFF"/>
                </a:solidFill>
              </a:ln>
              <a:effectLst/>
            </c:spPr>
            <c:extLst xmlns:c16r2="http://schemas.microsoft.com/office/drawing/2015/06/chart">
              <c:ext xmlns:c16="http://schemas.microsoft.com/office/drawing/2014/chart" uri="{C3380CC4-5D6E-409C-BE32-E72D297353CC}">
                <c16:uniqueId val="{00000007-8DDF-4BFC-941C-1F83BB544035}"/>
              </c:ext>
            </c:extLst>
          </c:dPt>
          <c:dPt>
            <c:idx val="4"/>
            <c:bubble3D val="0"/>
            <c:spPr>
              <a:solidFill>
                <a:schemeClr val="accent5"/>
              </a:solidFill>
              <a:ln w="12700">
                <a:solidFill>
                  <a:srgbClr val="FFFFFF"/>
                </a:solidFill>
              </a:ln>
              <a:effectLst/>
            </c:spPr>
            <c:extLst xmlns:c16r2="http://schemas.microsoft.com/office/drawing/2015/06/chart">
              <c:ext xmlns:c16="http://schemas.microsoft.com/office/drawing/2014/chart" uri="{C3380CC4-5D6E-409C-BE32-E72D297353CC}">
                <c16:uniqueId val="{00000009-8DDF-4BFC-941C-1F83BB544035}"/>
              </c:ext>
            </c:extLst>
          </c:dPt>
          <c:dPt>
            <c:idx val="5"/>
            <c:bubble3D val="0"/>
            <c:spPr>
              <a:solidFill>
                <a:schemeClr val="accent6"/>
              </a:solidFill>
              <a:ln w="12700">
                <a:solidFill>
                  <a:srgbClr val="FFFFFF"/>
                </a:solidFill>
              </a:ln>
              <a:effectLst/>
            </c:spPr>
            <c:extLst xmlns:c16r2="http://schemas.microsoft.com/office/drawing/2015/06/chart">
              <c:ext xmlns:c16="http://schemas.microsoft.com/office/drawing/2014/chart" uri="{C3380CC4-5D6E-409C-BE32-E72D297353CC}">
                <c16:uniqueId val="{0000000B-8DDF-4BFC-941C-1F83BB544035}"/>
              </c:ext>
            </c:extLst>
          </c:dPt>
          <c:cat>
            <c:strRef>
              <c:f>Sheet1!$A$2:$A$4</c:f>
              <c:strCache>
                <c:ptCount val="3"/>
                <c:pt idx="0">
                  <c:v>Stocks</c:v>
                </c:pt>
                <c:pt idx="1">
                  <c:v>Bonds</c:v>
                </c:pt>
                <c:pt idx="2">
                  <c:v>Cash Equivalents</c:v>
                </c:pt>
              </c:strCache>
            </c:strRef>
          </c:cat>
          <c:val>
            <c:numRef>
              <c:f>Sheet1!$B$2:$B$4</c:f>
              <c:numCache>
                <c:formatCode>0.0</c:formatCode>
                <c:ptCount val="3"/>
                <c:pt idx="0">
                  <c:v>20</c:v>
                </c:pt>
                <c:pt idx="1">
                  <c:v>70</c:v>
                </c:pt>
                <c:pt idx="2">
                  <c:v>10</c:v>
                </c:pt>
              </c:numCache>
            </c:numRef>
          </c:val>
          <c:extLst xmlns:c16r2="http://schemas.microsoft.com/office/drawing/2015/06/chart">
            <c:ext xmlns:c16="http://schemas.microsoft.com/office/drawing/2014/chart" uri="{C3380CC4-5D6E-409C-BE32-E72D297353CC}">
              <c16:uniqueId val="{00000000-3A1A-4FD2-9183-38F00BF026C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b="1">
          <a:solidFill>
            <a:srgbClr val="FFFFFF"/>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2946276" cy="496582"/>
          </a:xfrm>
          <a:prstGeom prst="rect">
            <a:avLst/>
          </a:prstGeom>
        </p:spPr>
        <p:txBody>
          <a:bodyPr vert="horz" lIns="89424" tIns="44713" rIns="89424" bIns="44713" rtlCol="0"/>
          <a:lstStyle>
            <a:lvl1pPr algn="l">
              <a:defRPr sz="1100"/>
            </a:lvl1pPr>
          </a:lstStyle>
          <a:p>
            <a:endParaRPr lang="en-US"/>
          </a:p>
        </p:txBody>
      </p:sp>
      <p:sp>
        <p:nvSpPr>
          <p:cNvPr id="3" name="Date Placeholder 2"/>
          <p:cNvSpPr>
            <a:spLocks noGrp="1"/>
          </p:cNvSpPr>
          <p:nvPr>
            <p:ph type="dt" sz="quarter" idx="1"/>
          </p:nvPr>
        </p:nvSpPr>
        <p:spPr>
          <a:xfrm>
            <a:off x="3849865" y="5"/>
            <a:ext cx="2946276" cy="496582"/>
          </a:xfrm>
          <a:prstGeom prst="rect">
            <a:avLst/>
          </a:prstGeom>
        </p:spPr>
        <p:txBody>
          <a:bodyPr vert="horz" lIns="89424" tIns="44713" rIns="89424" bIns="44713" rtlCol="0"/>
          <a:lstStyle>
            <a:lvl1pPr algn="r">
              <a:defRPr sz="1100"/>
            </a:lvl1pPr>
          </a:lstStyle>
          <a:p>
            <a:fld id="{F779A121-15AD-4015-A097-E46565FA9CD6}" type="datetimeFigureOut">
              <a:rPr lang="en-US" smtClean="0"/>
              <a:t>2/28/2020</a:t>
            </a:fld>
            <a:endParaRPr lang="en-US"/>
          </a:p>
        </p:txBody>
      </p:sp>
      <p:sp>
        <p:nvSpPr>
          <p:cNvPr id="4" name="Footer Placeholder 3"/>
          <p:cNvSpPr>
            <a:spLocks noGrp="1"/>
          </p:cNvSpPr>
          <p:nvPr>
            <p:ph type="ftr" sz="quarter" idx="2"/>
          </p:nvPr>
        </p:nvSpPr>
        <p:spPr>
          <a:xfrm>
            <a:off x="5" y="9429941"/>
            <a:ext cx="2946276" cy="496582"/>
          </a:xfrm>
          <a:prstGeom prst="rect">
            <a:avLst/>
          </a:prstGeom>
        </p:spPr>
        <p:txBody>
          <a:bodyPr vert="horz" lIns="89424" tIns="44713" rIns="89424" bIns="44713" rtlCol="0" anchor="b"/>
          <a:lstStyle>
            <a:lvl1pPr algn="l">
              <a:defRPr sz="1100"/>
            </a:lvl1pPr>
          </a:lstStyle>
          <a:p>
            <a:endParaRPr lang="en-US"/>
          </a:p>
        </p:txBody>
      </p:sp>
      <p:sp>
        <p:nvSpPr>
          <p:cNvPr id="5" name="Slide Number Placeholder 4"/>
          <p:cNvSpPr>
            <a:spLocks noGrp="1"/>
          </p:cNvSpPr>
          <p:nvPr>
            <p:ph type="sldNum" sz="quarter" idx="3"/>
          </p:nvPr>
        </p:nvSpPr>
        <p:spPr>
          <a:xfrm>
            <a:off x="3849865" y="9429941"/>
            <a:ext cx="2946276" cy="496582"/>
          </a:xfrm>
          <a:prstGeom prst="rect">
            <a:avLst/>
          </a:prstGeom>
        </p:spPr>
        <p:txBody>
          <a:bodyPr vert="horz" lIns="89424" tIns="44713" rIns="89424" bIns="44713" rtlCol="0" anchor="b"/>
          <a:lstStyle>
            <a:lvl1pPr algn="r">
              <a:defRPr sz="1100"/>
            </a:lvl1pPr>
          </a:lstStyle>
          <a:p>
            <a:fld id="{D50F3211-BAE5-4D37-8CBA-FA143A9CD83B}" type="slidenum">
              <a:rPr lang="en-US" smtClean="0"/>
              <a:t>‹#›</a:t>
            </a:fld>
            <a:endParaRPr lang="en-US"/>
          </a:p>
        </p:txBody>
      </p:sp>
    </p:spTree>
    <p:extLst>
      <p:ext uri="{BB962C8B-B14F-4D97-AF65-F5344CB8AC3E}">
        <p14:creationId xmlns:p14="http://schemas.microsoft.com/office/powerpoint/2010/main" val="1825618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5659" cy="496411"/>
          </a:xfrm>
          <a:prstGeom prst="rect">
            <a:avLst/>
          </a:prstGeom>
        </p:spPr>
        <p:txBody>
          <a:bodyPr vert="horz" lIns="90785" tIns="45391" rIns="90785" bIns="45391" rtlCol="0"/>
          <a:lstStyle>
            <a:lvl1pPr algn="l">
              <a:defRPr sz="1100"/>
            </a:lvl1pPr>
          </a:lstStyle>
          <a:p>
            <a:endParaRPr lang="en-US"/>
          </a:p>
        </p:txBody>
      </p:sp>
      <p:sp>
        <p:nvSpPr>
          <p:cNvPr id="3" name="Date Placeholder 2"/>
          <p:cNvSpPr>
            <a:spLocks noGrp="1"/>
          </p:cNvSpPr>
          <p:nvPr>
            <p:ph type="dt" idx="1"/>
          </p:nvPr>
        </p:nvSpPr>
        <p:spPr>
          <a:xfrm>
            <a:off x="3850445" y="4"/>
            <a:ext cx="2945659" cy="496411"/>
          </a:xfrm>
          <a:prstGeom prst="rect">
            <a:avLst/>
          </a:prstGeom>
        </p:spPr>
        <p:txBody>
          <a:bodyPr vert="horz" lIns="90785" tIns="45391" rIns="90785" bIns="45391" rtlCol="0"/>
          <a:lstStyle>
            <a:lvl1pPr algn="r">
              <a:defRPr sz="1100"/>
            </a:lvl1pPr>
          </a:lstStyle>
          <a:p>
            <a:fld id="{60B08DE8-51B9-4DE8-800F-61BCDCB92578}" type="datetimeFigureOut">
              <a:rPr lang="en-US" smtClean="0"/>
              <a:t>2/28/2020</a:t>
            </a:fld>
            <a:endParaRPr lang="en-US"/>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0785" tIns="45391" rIns="90785" bIns="45391"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0785" tIns="45391" rIns="90785" bIns="453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2"/>
            <a:ext cx="2945659" cy="496411"/>
          </a:xfrm>
          <a:prstGeom prst="rect">
            <a:avLst/>
          </a:prstGeom>
        </p:spPr>
        <p:txBody>
          <a:bodyPr vert="horz" lIns="90785" tIns="45391" rIns="90785" bIns="45391" rtlCol="0" anchor="b"/>
          <a:lstStyle>
            <a:lvl1pPr algn="l">
              <a:defRPr sz="1100"/>
            </a:lvl1pPr>
          </a:lstStyle>
          <a:p>
            <a:endParaRPr lang="en-US"/>
          </a:p>
        </p:txBody>
      </p:sp>
      <p:sp>
        <p:nvSpPr>
          <p:cNvPr id="7" name="Slide Number Placeholder 6"/>
          <p:cNvSpPr>
            <a:spLocks noGrp="1"/>
          </p:cNvSpPr>
          <p:nvPr>
            <p:ph type="sldNum" sz="quarter" idx="5"/>
          </p:nvPr>
        </p:nvSpPr>
        <p:spPr>
          <a:xfrm>
            <a:off x="3850445" y="9430092"/>
            <a:ext cx="2945659" cy="496411"/>
          </a:xfrm>
          <a:prstGeom prst="rect">
            <a:avLst/>
          </a:prstGeom>
        </p:spPr>
        <p:txBody>
          <a:bodyPr vert="horz" lIns="90785" tIns="45391" rIns="90785" bIns="45391" rtlCol="0" anchor="b"/>
          <a:lstStyle>
            <a:lvl1pPr algn="r">
              <a:defRPr sz="1100"/>
            </a:lvl1pPr>
          </a:lstStyle>
          <a:p>
            <a:fld id="{3966A25E-58F8-441D-AA5C-F9CE201FCD08}" type="slidenum">
              <a:rPr lang="en-US" smtClean="0"/>
              <a:t>‹#›</a:t>
            </a:fld>
            <a:endParaRPr lang="en-US"/>
          </a:p>
        </p:txBody>
      </p:sp>
    </p:spTree>
    <p:extLst>
      <p:ext uri="{BB962C8B-B14F-4D97-AF65-F5344CB8AC3E}">
        <p14:creationId xmlns:p14="http://schemas.microsoft.com/office/powerpoint/2010/main" val="34383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cs typeface="Arial" panose="020B0604020202020204" pitchFamily="34" charset="0"/>
              </a:rPr>
              <a:t>Option 1: </a:t>
            </a:r>
            <a:r>
              <a:rPr lang="en-US" altLang="en-US" dirty="0">
                <a:latin typeface="Arial" panose="020B0604020202020204" pitchFamily="34" charset="0"/>
                <a:cs typeface="Arial" panose="020B0604020202020204" pitchFamily="34" charset="0"/>
              </a:rPr>
              <a:t>Good morning/afternoon/evening. My name is _______ and I’m a Financial Advisor with Morgan Stanley here in ______. Today, we’re going to talk about Retirement Income Planning, a concern that becomes increasingly important as you get closer to retirement. Your company has invited me here today to provide you with this important information.</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Option 2: </a:t>
            </a:r>
            <a:r>
              <a:rPr lang="en-US" altLang="en-US" dirty="0">
                <a:latin typeface="Arial" panose="020B0604020202020204" pitchFamily="34" charset="0"/>
                <a:cs typeface="Arial" panose="020B0604020202020204" pitchFamily="34" charset="0"/>
              </a:rPr>
              <a:t>Good morning/afternoon/evening. My name is _______ and I’m a Financial Advisor with Morgan Stanley here in ______. Today, we’re going to talk about Retirement Income Planning, a concern that becomes increasingly important as you get closer to retirement.</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How many of you are familiar with Retirement Income Planning?</a:t>
            </a:r>
          </a:p>
          <a:p>
            <a:endParaRPr lang="en-US" altLang="en-US" i="1" dirty="0">
              <a:latin typeface="Arial" panose="020B0604020202020204" pitchFamily="34" charset="0"/>
              <a:cs typeface="Arial" panose="020B0604020202020204" pitchFamily="34" charset="0"/>
            </a:endParaRPr>
          </a:p>
          <a:p>
            <a:r>
              <a:rPr lang="en-US" altLang="en-US" i="1" dirty="0">
                <a:latin typeface="Arial" panose="020B0604020202020204" pitchFamily="34" charset="0"/>
                <a:cs typeface="Arial" panose="020B0604020202020204" pitchFamily="34" charset="0"/>
              </a:rPr>
              <a:t>(solicit responses)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Has anyone here actually started planning for retirement income?</a:t>
            </a:r>
          </a:p>
          <a:p>
            <a:endParaRPr lang="en-US" altLang="en-US" i="1" dirty="0">
              <a:latin typeface="Arial" panose="020B0604020202020204" pitchFamily="34" charset="0"/>
              <a:cs typeface="Arial" panose="020B0604020202020204" pitchFamily="34" charset="0"/>
            </a:endParaRPr>
          </a:p>
          <a:p>
            <a:r>
              <a:rPr lang="en-US" altLang="en-US" i="1" dirty="0">
                <a:latin typeface="Arial" panose="020B0604020202020204" pitchFamily="34" charset="0"/>
                <a:cs typeface="Arial" panose="020B0604020202020204" pitchFamily="34" charset="0"/>
              </a:rPr>
              <a:t>(solicit responses</a:t>
            </a:r>
            <a:r>
              <a:rPr lang="en-US" altLang="en-US" dirty="0">
                <a:latin typeface="Arial" panose="020B0604020202020204" pitchFamily="34" charset="0"/>
                <a:cs typeface="Arial" panose="020B0604020202020204" pitchFamily="34" charset="0"/>
              </a:rPr>
              <a:t>) </a:t>
            </a:r>
            <a:endParaRPr lang="en-US" altLang="en-US" b="1" dirty="0">
              <a:latin typeface="Arial" panose="020B0604020202020204" pitchFamily="34" charset="0"/>
              <a:cs typeface="Arial" panose="020B0604020202020204" pitchFamily="34" charset="0"/>
            </a:endParaRPr>
          </a:p>
          <a:p>
            <a:endParaRPr lang="en-US" altLang="en-US"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3</a:t>
            </a:fld>
            <a:endParaRPr lang="en-US" dirty="0"/>
          </a:p>
        </p:txBody>
      </p:sp>
    </p:spTree>
    <p:extLst>
      <p:ext uri="{BB962C8B-B14F-4D97-AF65-F5344CB8AC3E}">
        <p14:creationId xmlns:p14="http://schemas.microsoft.com/office/powerpoint/2010/main" val="1631153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charset="0"/>
                <a:ea typeface="MS PGothic" pitchFamily="34" charset="-128"/>
                <a:cs typeface="Arial" charset="0"/>
              </a:rPr>
              <a:t>Here’s a question for you. How do you think your asset allocation strategy might change as you near retirement?</a:t>
            </a:r>
            <a:endParaRPr lang="en-US" altLang="en-US" b="1" dirty="0">
              <a:latin typeface="Arial" charset="0"/>
              <a:ea typeface="MS PGothic" pitchFamily="34" charset="-128"/>
              <a:cs typeface="Arial" charset="0"/>
            </a:endParaRPr>
          </a:p>
          <a:p>
            <a:pPr eaLnBrk="1" hangingPunct="1">
              <a:spcBef>
                <a:spcPct val="0"/>
              </a:spcBef>
            </a:pPr>
            <a:endParaRPr lang="en-US" altLang="en-US" dirty="0">
              <a:latin typeface="Arial" charset="0"/>
              <a:ea typeface="MS PGothic" pitchFamily="34" charset="-128"/>
              <a:cs typeface="Arial" charset="0"/>
            </a:endParaRPr>
          </a:p>
          <a:p>
            <a:pPr eaLnBrk="1" hangingPunct="1">
              <a:spcBef>
                <a:spcPts val="613"/>
              </a:spcBef>
            </a:pPr>
            <a:r>
              <a:rPr lang="en-US" altLang="en-US" dirty="0">
                <a:latin typeface="Arial" charset="0"/>
                <a:ea typeface="MS PGothic" pitchFamily="34" charset="-128"/>
                <a:cs typeface="Arial" charset="0"/>
              </a:rPr>
              <a:t>As you move towards retirement, the focus of your asset allocation strategy will generally become more conservative and shift from equities and growth to fixed income and cash equivalents that provide income and capital preservation.</a:t>
            </a:r>
          </a:p>
          <a:p>
            <a:pPr eaLnBrk="1" hangingPunct="1">
              <a:spcBef>
                <a:spcPts val="613"/>
              </a:spcBef>
            </a:pPr>
            <a:endParaRPr lang="en-US" altLang="en-US" dirty="0">
              <a:latin typeface="Arial" charset="0"/>
              <a:ea typeface="MS PGothic" pitchFamily="34" charset="-128"/>
              <a:cs typeface="Arial" charset="0"/>
            </a:endParaRPr>
          </a:p>
          <a:p>
            <a:pPr eaLnBrk="1" hangingPunct="1">
              <a:spcBef>
                <a:spcPts val="613"/>
              </a:spcBef>
            </a:pPr>
            <a:r>
              <a:rPr lang="en-US" altLang="en-US" dirty="0">
                <a:latin typeface="Arial" charset="0"/>
                <a:ea typeface="MS PGothic" pitchFamily="34" charset="-128"/>
                <a:cs typeface="Arial" charset="0"/>
              </a:rPr>
              <a:t>Determining your appropriate asset allocation strategy is critical to providing the income you will need while also protecting you against outliving your assets. </a:t>
            </a:r>
          </a:p>
          <a:p>
            <a:pPr eaLnBrk="1" hangingPunct="1">
              <a:spcBef>
                <a:spcPts val="613"/>
              </a:spcBef>
            </a:pPr>
            <a:endParaRPr lang="en-US" altLang="en-US" dirty="0">
              <a:latin typeface="Arial" charset="0"/>
              <a:ea typeface="MS PGothic" pitchFamily="34" charset="-128"/>
              <a:cs typeface="Arial" charset="0"/>
            </a:endParaRPr>
          </a:p>
          <a:p>
            <a:pPr eaLnBrk="1" hangingPunct="1">
              <a:spcBef>
                <a:spcPts val="613"/>
              </a:spcBef>
            </a:pPr>
            <a:r>
              <a:rPr lang="en-US" altLang="en-US" dirty="0">
                <a:latin typeface="Arial" charset="0"/>
                <a:ea typeface="MS PGothic" pitchFamily="34" charset="-128"/>
                <a:cs typeface="Arial" charset="0"/>
              </a:rPr>
              <a:t>When considering the appropriate asset allocation strategy, you should keep in mind that your time horizon can extend from 20 to 30+ years and that inflation will affect the purchasing power of the income that you receive. </a:t>
            </a:r>
          </a:p>
          <a:p>
            <a:pPr eaLnBrk="1" hangingPunct="1">
              <a:spcBef>
                <a:spcPts val="613"/>
              </a:spcBef>
            </a:pPr>
            <a:endParaRPr lang="en-US" altLang="en-US" dirty="0">
              <a:latin typeface="Arial" charset="0"/>
              <a:ea typeface="MS PGothic" pitchFamily="34" charset="-128"/>
              <a:cs typeface="Arial" charset="0"/>
            </a:endParaRPr>
          </a:p>
          <a:p>
            <a:pPr eaLnBrk="1" hangingPunct="1">
              <a:spcBef>
                <a:spcPts val="613"/>
              </a:spcBef>
            </a:pPr>
            <a:r>
              <a:rPr lang="en-US" altLang="en-US" dirty="0">
                <a:latin typeface="Arial" charset="0"/>
                <a:ea typeface="MS PGothic" pitchFamily="34" charset="-128"/>
                <a:cs typeface="Arial" charset="0"/>
              </a:rPr>
              <a:t>Far too often, investors will want to implement an overly conservative strategy because of concern over losing their retirement principal. However, this approach overlooks the effects of inflation and can lead to shortfalls in income during the later years of retirement. </a:t>
            </a:r>
          </a:p>
          <a:p>
            <a:pPr eaLnBrk="1" hangingPunct="1">
              <a:spcBef>
                <a:spcPts val="613"/>
              </a:spcBef>
            </a:pPr>
            <a:endParaRPr lang="en-US" altLang="en-US" dirty="0">
              <a:latin typeface="Arial" charset="0"/>
              <a:ea typeface="MS PGothic" pitchFamily="34" charset="-128"/>
              <a:cs typeface="Arial" charset="0"/>
            </a:endParaRPr>
          </a:p>
          <a:p>
            <a:pPr eaLnBrk="1" hangingPunct="1">
              <a:spcBef>
                <a:spcPts val="613"/>
              </a:spcBef>
            </a:pPr>
            <a:r>
              <a:rPr lang="en-US" altLang="en-US" dirty="0">
                <a:latin typeface="Arial" charset="0"/>
                <a:ea typeface="MS PGothic" pitchFamily="34" charset="-128"/>
                <a:cs typeface="Arial" charset="0"/>
              </a:rPr>
              <a:t>The slide illustrates this point and also shows that -- even well into your retirement -- equities can remain a component of your portfolio to provide growth potential and a hedge against inflation.</a:t>
            </a:r>
          </a:p>
          <a:p>
            <a:pPr eaLnBrk="1" hangingPunct="1">
              <a:spcBef>
                <a:spcPct val="0"/>
              </a:spcBef>
            </a:pPr>
            <a:endParaRPr lang="en-US" altLang="en-US" dirty="0">
              <a:latin typeface="Arial" charset="0"/>
              <a:ea typeface="MS PGothic" pitchFamily="34" charset="-128"/>
              <a:cs typeface="Arial"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14</a:t>
            </a:fld>
            <a:endParaRPr lang="en-US" dirty="0"/>
          </a:p>
        </p:txBody>
      </p:sp>
    </p:spTree>
    <p:extLst>
      <p:ext uri="{BB962C8B-B14F-4D97-AF65-F5344CB8AC3E}">
        <p14:creationId xmlns:p14="http://schemas.microsoft.com/office/powerpoint/2010/main" val="3392540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600"/>
              </a:spcAft>
            </a:pPr>
            <a:r>
              <a:rPr lang="en-US" altLang="en-US" dirty="0">
                <a:latin typeface="Arial" charset="0"/>
                <a:ea typeface="MS PGothic" pitchFamily="34" charset="-128"/>
                <a:cs typeface="Arial" charset="0"/>
              </a:rPr>
              <a:t>After figuring out what retirement means to you and deciding what you would like to do during that time, we can then move on to figuring out what it</a:t>
            </a:r>
            <a:r>
              <a:rPr lang="fr-FR" altLang="ja-JP" dirty="0">
                <a:latin typeface="Arial" charset="0"/>
                <a:cs typeface="Arial" charset="0"/>
              </a:rPr>
              <a:t>'</a:t>
            </a:r>
            <a:r>
              <a:rPr lang="en-US" altLang="en-US" dirty="0">
                <a:latin typeface="Arial" charset="0"/>
                <a:ea typeface="MS PGothic" pitchFamily="34" charset="-128"/>
                <a:cs typeface="Arial" charset="0"/>
              </a:rPr>
              <a:t>s all likely to cost.</a:t>
            </a:r>
          </a:p>
          <a:p>
            <a:pPr eaLnBrk="1" hangingPunct="1">
              <a:spcAft>
                <a:spcPts val="600"/>
              </a:spcAft>
            </a:pPr>
            <a:endParaRPr lang="en-US" altLang="en-US" dirty="0">
              <a:latin typeface="Arial" charset="0"/>
              <a:ea typeface="MS PGothic" pitchFamily="34" charset="-128"/>
              <a:cs typeface="Arial" charset="0"/>
            </a:endParaRPr>
          </a:p>
          <a:p>
            <a:pPr eaLnBrk="1" hangingPunct="1">
              <a:spcAft>
                <a:spcPts val="600"/>
              </a:spcAft>
            </a:pPr>
            <a:r>
              <a:rPr lang="en-US" altLang="en-US" dirty="0">
                <a:latin typeface="Arial" charset="0"/>
                <a:ea typeface="MS PGothic" pitchFamily="34" charset="-128"/>
                <a:cs typeface="Arial" charset="0"/>
              </a:rPr>
              <a:t>We should break up your expenses into two categories. Nondiscretionary expenses are things like housing, groceries and medical expenses, which are unavoidable.  Discretionary expenses are things you might not need, but would like to have. Things like travel, entertainment, dining out and charitable contributions.</a:t>
            </a:r>
          </a:p>
          <a:p>
            <a:pPr eaLnBrk="1" hangingPunct="1">
              <a:spcAft>
                <a:spcPts val="600"/>
              </a:spcAft>
            </a:pPr>
            <a:endParaRPr lang="en-US" altLang="en-US" dirty="0">
              <a:latin typeface="Arial" charset="0"/>
              <a:ea typeface="MS PGothic" pitchFamily="34" charset="-128"/>
              <a:cs typeface="Arial" charset="0"/>
            </a:endParaRPr>
          </a:p>
          <a:p>
            <a:pPr eaLnBrk="1" hangingPunct="1">
              <a:spcAft>
                <a:spcPts val="600"/>
              </a:spcAft>
            </a:pPr>
            <a:r>
              <a:rPr lang="en-US" altLang="en-US" dirty="0">
                <a:latin typeface="Arial" charset="0"/>
                <a:ea typeface="MS PGothic" pitchFamily="34" charset="-128"/>
                <a:cs typeface="Arial" charset="0"/>
              </a:rPr>
              <a:t>Whatever it is you spend your money on in retirement, it</a:t>
            </a:r>
            <a:r>
              <a:rPr lang="fr-FR" altLang="ja-JP" dirty="0">
                <a:latin typeface="Arial" charset="0"/>
                <a:cs typeface="Arial" charset="0"/>
              </a:rPr>
              <a:t>'</a:t>
            </a:r>
            <a:r>
              <a:rPr lang="en-US" altLang="en-US" dirty="0">
                <a:latin typeface="Arial" charset="0"/>
                <a:ea typeface="MS PGothic" pitchFamily="34" charset="-128"/>
                <a:cs typeface="Arial" charset="0"/>
              </a:rPr>
              <a:t>s important that you try to be as accurate as possible when projecting your expenses. That</a:t>
            </a:r>
            <a:r>
              <a:rPr lang="fr-FR" altLang="ja-JP" dirty="0">
                <a:latin typeface="Arial" charset="0"/>
                <a:cs typeface="Arial" charset="0"/>
              </a:rPr>
              <a:t>'</a:t>
            </a:r>
            <a:r>
              <a:rPr lang="en-US" altLang="en-US" dirty="0">
                <a:latin typeface="Arial" charset="0"/>
                <a:ea typeface="MS PGothic" pitchFamily="34" charset="-128"/>
                <a:cs typeface="Arial" charset="0"/>
              </a:rPr>
              <a:t>s how we’</a:t>
            </a:r>
            <a:r>
              <a:rPr lang="en-US" altLang="ja-JP" dirty="0">
                <a:latin typeface="Arial" charset="0"/>
                <a:cs typeface="Arial" charset="0"/>
              </a:rPr>
              <a:t>ll arrive at a realistic cash flow analysis.  </a:t>
            </a:r>
            <a:endParaRPr lang="en-US" altLang="en-US" dirty="0">
              <a:latin typeface="Arial" charset="0"/>
              <a:ea typeface="MS PGothic" pitchFamily="34" charset="-128"/>
              <a:cs typeface="Arial" charset="0"/>
            </a:endParaRPr>
          </a:p>
          <a:p>
            <a:endParaRPr lang="en-US" altLang="en-US" dirty="0">
              <a:ea typeface="MS PGothic" pitchFamily="34" charset="-128"/>
              <a:cs typeface="Arial"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15</a:t>
            </a:fld>
            <a:endParaRPr lang="en-US" dirty="0"/>
          </a:p>
        </p:txBody>
      </p:sp>
    </p:spTree>
    <p:extLst>
      <p:ext uri="{BB962C8B-B14F-4D97-AF65-F5344CB8AC3E}">
        <p14:creationId xmlns:p14="http://schemas.microsoft.com/office/powerpoint/2010/main" val="206992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charset="0"/>
                <a:ea typeface="MS PGothic" pitchFamily="34" charset="-128"/>
                <a:cs typeface="Arial" charset="0"/>
              </a:rPr>
              <a:t>With medical advances and increased emphasis on wellness, people are living longer, healthier lives—which is great news. But increased life expectancy also means our retirement savings need to last longer than they did for previous generations.</a:t>
            </a:r>
          </a:p>
          <a:p>
            <a:pPr eaLnBrk="1" hangingPunct="1"/>
            <a:endParaRPr lang="en-US" altLang="en-US" dirty="0">
              <a:latin typeface="Arial" charset="0"/>
              <a:ea typeface="MS PGothic" pitchFamily="34" charset="-128"/>
              <a:cs typeface="Arial" charset="0"/>
            </a:endParaRPr>
          </a:p>
          <a:p>
            <a:pPr eaLnBrk="1" hangingPunct="1"/>
            <a:r>
              <a:rPr lang="en-US" altLang="en-US" dirty="0">
                <a:latin typeface="Arial" charset="0"/>
                <a:ea typeface="MS PGothic" pitchFamily="34" charset="-128"/>
                <a:cs typeface="Arial" charset="0"/>
              </a:rPr>
              <a:t>Many people underestimate their life span and therefore risk outliving their assets. Thus, when building your retirement income plan, allow for the possibility that you’ll live longer than you think. Many people spend as many years in retirement as they did in their careers.</a:t>
            </a:r>
          </a:p>
          <a:p>
            <a:pPr eaLnBrk="1" hangingPunct="1"/>
            <a:endParaRPr lang="en-US" altLang="en-US" dirty="0">
              <a:latin typeface="Arial" charset="0"/>
              <a:ea typeface="MS PGothic" pitchFamily="34" charset="-128"/>
              <a:cs typeface="Arial"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16</a:t>
            </a:fld>
            <a:endParaRPr lang="en-US" dirty="0"/>
          </a:p>
        </p:txBody>
      </p:sp>
    </p:spTree>
    <p:extLst>
      <p:ext uri="{BB962C8B-B14F-4D97-AF65-F5344CB8AC3E}">
        <p14:creationId xmlns:p14="http://schemas.microsoft.com/office/powerpoint/2010/main" val="3392540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Finally, that brings us to healthcare cost risk which for retired people is a major concern. Sure, you have Medicare, but a recent report by </a:t>
            </a:r>
            <a:r>
              <a:rPr lang="en-US" altLang="en-US" dirty="0" err="1"/>
              <a:t>HealthView</a:t>
            </a:r>
            <a:r>
              <a:rPr lang="en-US" altLang="en-US" dirty="0"/>
              <a:t> Services, a leading provider of healthcare cost projection software, revealed that the average 65 year old couple about to retire would pay $288,400 in Medicare and other healthcare insurance premiums, co-payments and co-insurance over the course of their lifetimes.</a:t>
            </a:r>
          </a:p>
          <a:p>
            <a:endParaRPr lang="en-US" altLang="en-US" dirty="0"/>
          </a:p>
          <a:p>
            <a:r>
              <a:rPr lang="en-US" altLang="en-US" dirty="0"/>
              <a:t>These projections don’t include eye exams, dental procedures and other costs not covered by Medicare. Nor do they include care though a skilled nursing facility or home care provider except under certain circumstances and for limited time periods.</a:t>
            </a:r>
          </a:p>
          <a:p>
            <a:endParaRPr lang="en-US" altLang="en-US" dirty="0"/>
          </a:p>
          <a:p>
            <a:r>
              <a:rPr lang="en-US" altLang="en-US" dirty="0"/>
              <a:t>These are expenses you have to plan for on your own.</a:t>
            </a:r>
          </a:p>
        </p:txBody>
      </p:sp>
      <p:sp>
        <p:nvSpPr>
          <p:cNvPr id="4" name="Slide Number Placeholder 3"/>
          <p:cNvSpPr>
            <a:spLocks noGrp="1"/>
          </p:cNvSpPr>
          <p:nvPr>
            <p:ph type="sldNum" sz="quarter" idx="10"/>
          </p:nvPr>
        </p:nvSpPr>
        <p:spPr/>
        <p:txBody>
          <a:bodyPr/>
          <a:lstStyle/>
          <a:p>
            <a:fld id="{3966A25E-58F8-441D-AA5C-F9CE201FCD08}" type="slidenum">
              <a:rPr lang="en-US" smtClean="0"/>
              <a:t>17</a:t>
            </a:fld>
            <a:endParaRPr lang="en-US" dirty="0"/>
          </a:p>
        </p:txBody>
      </p:sp>
    </p:spTree>
    <p:extLst>
      <p:ext uri="{BB962C8B-B14F-4D97-AF65-F5344CB8AC3E}">
        <p14:creationId xmlns:p14="http://schemas.microsoft.com/office/powerpoint/2010/main" val="3611973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latin typeface="Arial" charset="0"/>
                <a:ea typeface="MS PGothic" pitchFamily="34" charset="-128"/>
                <a:cs typeface="Arial" charset="0"/>
              </a:rPr>
              <a:t>Some of these risks may be obvious, such as market risk and the rising cost of health care. But others may need more explanation. </a:t>
            </a:r>
          </a:p>
          <a:p>
            <a:pPr eaLnBrk="1" hangingPunct="1">
              <a:lnSpc>
                <a:spcPct val="90000"/>
              </a:lnSpc>
            </a:pPr>
            <a:endParaRPr lang="en-US" altLang="en-US" dirty="0">
              <a:latin typeface="Arial" charset="0"/>
              <a:ea typeface="MS PGothic" pitchFamily="34" charset="-128"/>
              <a:cs typeface="Arial" charset="0"/>
            </a:endParaRPr>
          </a:p>
          <a:p>
            <a:pPr eaLnBrk="1" hangingPunct="1">
              <a:lnSpc>
                <a:spcPct val="90000"/>
              </a:lnSpc>
            </a:pPr>
            <a:r>
              <a:rPr lang="en-US" altLang="en-US" dirty="0">
                <a:latin typeface="Arial" charset="0"/>
                <a:ea typeface="MS PGothic" pitchFamily="34" charset="-128"/>
                <a:cs typeface="Arial" charset="0"/>
              </a:rPr>
              <a:t>Let</a:t>
            </a:r>
            <a:r>
              <a:rPr lang="fr-FR" altLang="ja-JP" dirty="0">
                <a:latin typeface="Arial" charset="0"/>
                <a:cs typeface="Arial" charset="0"/>
              </a:rPr>
              <a:t>'</a:t>
            </a:r>
            <a:r>
              <a:rPr lang="en-US" altLang="en-US" dirty="0">
                <a:latin typeface="Arial" charset="0"/>
                <a:ea typeface="MS PGothic" pitchFamily="34" charset="-128"/>
                <a:cs typeface="Arial" charset="0"/>
              </a:rPr>
              <a:t>s look at the list:</a:t>
            </a:r>
          </a:p>
          <a:p>
            <a:pPr eaLnBrk="1" hangingPunct="1">
              <a:lnSpc>
                <a:spcPct val="90000"/>
              </a:lnSpc>
            </a:pPr>
            <a:endParaRPr lang="en-US" altLang="en-US" dirty="0">
              <a:latin typeface="Arial" charset="0"/>
              <a:ea typeface="MS PGothic" pitchFamily="34" charset="-128"/>
              <a:cs typeface="Arial" charset="0"/>
            </a:endParaRPr>
          </a:p>
          <a:p>
            <a:pPr eaLnBrk="1" hangingPunct="1">
              <a:lnSpc>
                <a:spcPct val="90000"/>
              </a:lnSpc>
            </a:pPr>
            <a:r>
              <a:rPr lang="en-US" altLang="en-US" dirty="0">
                <a:latin typeface="Arial" charset="0"/>
                <a:ea typeface="MS PGothic" pitchFamily="34" charset="-128"/>
                <a:cs typeface="Arial" charset="0"/>
              </a:rPr>
              <a:t>Longevity Risk is the possibility that you will outlive your assets.</a:t>
            </a:r>
          </a:p>
          <a:p>
            <a:pPr eaLnBrk="1" hangingPunct="1">
              <a:lnSpc>
                <a:spcPct val="90000"/>
              </a:lnSpc>
            </a:pPr>
            <a:r>
              <a:rPr lang="en-US" altLang="en-US" dirty="0">
                <a:latin typeface="Arial" charset="0"/>
                <a:ea typeface="MS PGothic" pitchFamily="34" charset="-128"/>
                <a:cs typeface="Arial" charset="0"/>
              </a:rPr>
              <a:t>Market Risk involves not just the possibility that the market will move against you but that it will move against you at the worst possible time – immediately before or after you retire and begin withdrawing assets to met expenses.</a:t>
            </a:r>
          </a:p>
          <a:p>
            <a:pPr eaLnBrk="1" hangingPunct="1">
              <a:lnSpc>
                <a:spcPct val="90000"/>
              </a:lnSpc>
            </a:pPr>
            <a:r>
              <a:rPr lang="en-US" altLang="en-US" dirty="0">
                <a:latin typeface="Arial" charset="0"/>
                <a:ea typeface="MS PGothic" pitchFamily="34" charset="-128"/>
                <a:cs typeface="Arial" charset="0"/>
              </a:rPr>
              <a:t>Inflation Risk is the risk that your assets will not grow as fast as the inflation rate and therefore, lose their purchasing power. </a:t>
            </a:r>
          </a:p>
          <a:p>
            <a:pPr eaLnBrk="1" hangingPunct="1">
              <a:lnSpc>
                <a:spcPct val="90000"/>
              </a:lnSpc>
            </a:pPr>
            <a:r>
              <a:rPr lang="en-US" altLang="en-US" dirty="0">
                <a:latin typeface="Arial" charset="0"/>
                <a:ea typeface="MS PGothic" pitchFamily="34" charset="-128"/>
                <a:cs typeface="Arial" charset="0"/>
              </a:rPr>
              <a:t>Asset Allocation Risk involves constructing your investment portfolio to pursue not only your retirement ambitions, but other goals that are important to you</a:t>
            </a:r>
          </a:p>
          <a:p>
            <a:pPr eaLnBrk="1" hangingPunct="1">
              <a:lnSpc>
                <a:spcPct val="90000"/>
              </a:lnSpc>
            </a:pPr>
            <a:r>
              <a:rPr lang="en-US" altLang="en-US" dirty="0">
                <a:latin typeface="Arial" charset="0"/>
                <a:ea typeface="MS PGothic" pitchFamily="34" charset="-128"/>
                <a:cs typeface="Arial" charset="0"/>
              </a:rPr>
              <a:t>Excess Withdrawal Risk is exactly what it sounds like – the risk that you’ll withdraw too much from your portfolio each year to meet expenses</a:t>
            </a:r>
          </a:p>
          <a:p>
            <a:pPr eaLnBrk="1" hangingPunct="1">
              <a:lnSpc>
                <a:spcPct val="90000"/>
              </a:lnSpc>
            </a:pPr>
            <a:r>
              <a:rPr lang="en-US" altLang="en-US" dirty="0">
                <a:latin typeface="Arial" charset="0"/>
                <a:ea typeface="MS PGothic" pitchFamily="34" charset="-128"/>
                <a:cs typeface="Arial" charset="0"/>
              </a:rPr>
              <a:t>Health Care Costs are a source of anxiety for a lot of people approaching retirement. Retiree medical costs are rising faster than general inflation. And the number of individuals covered by employer health plans in retirement is decreasing. That makes planning for health care costs an integral part of preparing for retirement.</a:t>
            </a:r>
          </a:p>
          <a:p>
            <a:pPr eaLnBrk="1" hangingPunct="1">
              <a:lnSpc>
                <a:spcPct val="90000"/>
              </a:lnSpc>
            </a:pPr>
            <a:endParaRPr lang="en-US" altLang="en-US" dirty="0">
              <a:latin typeface="Arial" charset="0"/>
              <a:ea typeface="MS PGothic" pitchFamily="34" charset="-128"/>
              <a:cs typeface="Arial" charset="0"/>
            </a:endParaRPr>
          </a:p>
          <a:p>
            <a:pPr eaLnBrk="1" hangingPunct="1">
              <a:lnSpc>
                <a:spcPct val="90000"/>
              </a:lnSpc>
            </a:pPr>
            <a:r>
              <a:rPr lang="en-US" altLang="en-US" dirty="0">
                <a:latin typeface="Arial" charset="0"/>
                <a:ea typeface="MS PGothic" pitchFamily="34" charset="-128"/>
                <a:cs typeface="Arial" charset="0"/>
              </a:rPr>
              <a:t>Let’s talk about some of these considerations in more detail. </a:t>
            </a:r>
          </a:p>
          <a:p>
            <a:pPr eaLnBrk="1" hangingPunct="1">
              <a:lnSpc>
                <a:spcPct val="90000"/>
              </a:lnSpc>
            </a:pPr>
            <a:endParaRPr lang="en-US" altLang="en-US" dirty="0">
              <a:latin typeface="Arial" charset="0"/>
              <a:ea typeface="MS PGothic" pitchFamily="34" charset="-128"/>
              <a:cs typeface="Arial"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18</a:t>
            </a:fld>
            <a:endParaRPr lang="en-US" dirty="0"/>
          </a:p>
        </p:txBody>
      </p:sp>
    </p:spTree>
    <p:extLst>
      <p:ext uri="{BB962C8B-B14F-4D97-AF65-F5344CB8AC3E}">
        <p14:creationId xmlns:p14="http://schemas.microsoft.com/office/powerpoint/2010/main" val="3611973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charset="0"/>
                <a:ea typeface="MS PGothic" pitchFamily="34" charset="-128"/>
                <a:cs typeface="Arial" charset="0"/>
              </a:rPr>
              <a:t>Let’s begin with the basics. Before we address the nuts and bolts of retirement planning--looking at your income and expenses, allocating your portfolio, etc. --you must first understand what retirement means to you. We feel you should plan your money around your life, not your life around your money.</a:t>
            </a:r>
          </a:p>
        </p:txBody>
      </p:sp>
      <p:sp>
        <p:nvSpPr>
          <p:cNvPr id="4" name="Slide Number Placeholder 3"/>
          <p:cNvSpPr>
            <a:spLocks noGrp="1"/>
          </p:cNvSpPr>
          <p:nvPr>
            <p:ph type="sldNum" sz="quarter" idx="10"/>
          </p:nvPr>
        </p:nvSpPr>
        <p:spPr/>
        <p:txBody>
          <a:bodyPr/>
          <a:lstStyle/>
          <a:p>
            <a:fld id="{3966A25E-58F8-441D-AA5C-F9CE201FCD08}" type="slidenum">
              <a:rPr lang="en-US" smtClean="0"/>
              <a:t>19</a:t>
            </a:fld>
            <a:endParaRPr lang="en-US" dirty="0"/>
          </a:p>
        </p:txBody>
      </p:sp>
    </p:spTree>
    <p:extLst>
      <p:ext uri="{BB962C8B-B14F-4D97-AF65-F5344CB8AC3E}">
        <p14:creationId xmlns:p14="http://schemas.microsoft.com/office/powerpoint/2010/main" val="2498836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latin typeface="Arial" charset="0"/>
                <a:ea typeface="ＭＳ Ｐゴシック" pitchFamily="34" charset="-128"/>
                <a:cs typeface="Arial" charset="0"/>
              </a:rPr>
              <a:t> The main difference between a 401(k) and Roth 401(k) is WHEN taxes are payable. </a:t>
            </a:r>
          </a:p>
          <a:p>
            <a:pPr>
              <a:lnSpc>
                <a:spcPct val="90000"/>
              </a:lnSpc>
            </a:pPr>
            <a:endParaRPr lang="en-US" altLang="en-US" sz="1200" strike="sngStrike" dirty="0">
              <a:latin typeface="Arial" charset="0"/>
              <a:ea typeface="ＭＳ Ｐゴシック" pitchFamily="34" charset="-128"/>
              <a:cs typeface="Arial" charset="0"/>
            </a:endParaRPr>
          </a:p>
          <a:p>
            <a:pPr>
              <a:lnSpc>
                <a:spcPct val="90000"/>
              </a:lnSpc>
            </a:pPr>
            <a:r>
              <a:rPr lang="en-US" altLang="en-US" sz="1200" dirty="0">
                <a:latin typeface="Arial" charset="0"/>
                <a:ea typeface="ＭＳ Ｐゴシック" pitchFamily="34" charset="-128"/>
                <a:cs typeface="Arial" charset="0"/>
              </a:rPr>
              <a:t>With</a:t>
            </a:r>
            <a:r>
              <a:rPr lang="en-US" altLang="en-US" sz="1200" baseline="0" dirty="0">
                <a:latin typeface="Arial" charset="0"/>
                <a:ea typeface="ＭＳ Ｐゴシック" pitchFamily="34" charset="-128"/>
                <a:cs typeface="Arial" charset="0"/>
              </a:rPr>
              <a:t> a 401(k),</a:t>
            </a:r>
            <a:r>
              <a:rPr lang="en-US" altLang="en-US" sz="1200" dirty="0">
                <a:latin typeface="Arial" charset="0"/>
                <a:ea typeface="ＭＳ Ｐゴシック" pitchFamily="34" charset="-128"/>
                <a:cs typeface="Arial" charset="0"/>
              </a:rPr>
              <a:t> you</a:t>
            </a:r>
            <a:r>
              <a:rPr lang="en-US" altLang="en-US" sz="1200" baseline="0" dirty="0">
                <a:latin typeface="Arial" charset="0"/>
                <a:ea typeface="ＭＳ Ｐゴシック" pitchFamily="34" charset="-128"/>
                <a:cs typeface="Arial" charset="0"/>
              </a:rPr>
              <a:t> may</a:t>
            </a:r>
            <a:r>
              <a:rPr lang="en-US" altLang="en-US" sz="1200" dirty="0">
                <a:latin typeface="Arial" charset="0"/>
                <a:ea typeface="ＭＳ Ｐゴシック" pitchFamily="34" charset="-128"/>
                <a:cs typeface="Arial" charset="0"/>
              </a:rPr>
              <a:t> reduce your taxable income while you are working. Salary deferrals contributed to the retirement plan are made on a pre-tax basis. As a result, pre-tax contributions to a plan are not subject to federal income tax until they are withdrawn from the plan.</a:t>
            </a:r>
          </a:p>
          <a:p>
            <a:pPr>
              <a:lnSpc>
                <a:spcPct val="90000"/>
              </a:lnSpc>
            </a:pPr>
            <a:endParaRPr lang="en-US" altLang="en-US" sz="1200" dirty="0">
              <a:latin typeface="Arial" charset="0"/>
              <a:ea typeface="ＭＳ Ｐゴシック" pitchFamily="34" charset="-128"/>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charset="0"/>
                <a:ea typeface="ＭＳ Ｐゴシック" pitchFamily="34" charset="-128"/>
                <a:cs typeface="Arial" charset="0"/>
              </a:rPr>
              <a:t>&lt;&lt;click</a:t>
            </a:r>
            <a:r>
              <a:rPr lang="en-US" altLang="en-US" sz="1200" baseline="0" dirty="0">
                <a:latin typeface="Arial" charset="0"/>
                <a:ea typeface="ＭＳ Ｐゴシック" pitchFamily="34" charset="-128"/>
                <a:cs typeface="Arial" charset="0"/>
              </a:rPr>
              <a:t> to advance&gt;&gt;</a:t>
            </a:r>
            <a:endParaRPr lang="en-US" altLang="en-US" sz="1200" dirty="0">
              <a:latin typeface="Arial" charset="0"/>
              <a:ea typeface="ＭＳ Ｐゴシック" pitchFamily="34" charset="-128"/>
              <a:cs typeface="Arial" charset="0"/>
            </a:endParaRPr>
          </a:p>
          <a:p>
            <a:pPr>
              <a:lnSpc>
                <a:spcPct val="90000"/>
              </a:lnSpc>
            </a:pPr>
            <a:endParaRPr lang="en-US" altLang="en-US" sz="1200" dirty="0">
              <a:latin typeface="Arial" charset="0"/>
              <a:ea typeface="ＭＳ Ｐゴシック" pitchFamily="34" charset="-128"/>
              <a:cs typeface="Arial" charset="0"/>
            </a:endParaRPr>
          </a:p>
          <a:p>
            <a:pPr>
              <a:lnSpc>
                <a:spcPct val="90000"/>
              </a:lnSpc>
            </a:pPr>
            <a:r>
              <a:rPr lang="en-US" altLang="en-US" sz="1200" dirty="0">
                <a:latin typeface="Arial" charset="0"/>
                <a:ea typeface="ＭＳ Ｐゴシック" pitchFamily="34" charset="-128"/>
                <a:cs typeface="Arial" charset="0"/>
              </a:rPr>
              <a:t>Let</a:t>
            </a:r>
            <a:r>
              <a:rPr lang="en-US" altLang="ja-JP" sz="1200" dirty="0">
                <a:latin typeface="Arial" charset="0"/>
                <a:ea typeface="ＭＳ Ｐゴシック" pitchFamily="34" charset="-128"/>
                <a:cs typeface="Arial" charset="0"/>
              </a:rPr>
              <a:t>'s look at the example here. </a:t>
            </a:r>
          </a:p>
          <a:p>
            <a:pPr>
              <a:lnSpc>
                <a:spcPct val="90000"/>
              </a:lnSpc>
            </a:pPr>
            <a:endParaRPr lang="en-US" altLang="ja-JP" sz="1200" dirty="0">
              <a:latin typeface="Arial" charset="0"/>
              <a:ea typeface="ＭＳ Ｐゴシック" pitchFamily="34" charset="-128"/>
              <a:cs typeface="Arial" charset="0"/>
            </a:endParaRPr>
          </a:p>
          <a:p>
            <a:pPr>
              <a:lnSpc>
                <a:spcPct val="90000"/>
              </a:lnSpc>
            </a:pPr>
            <a:endParaRPr lang="en-US" altLang="ja-JP" sz="1200" dirty="0">
              <a:latin typeface="Arial" charset="0"/>
              <a:ea typeface="ＭＳ Ｐゴシック" pitchFamily="34" charset="-128"/>
              <a:cs typeface="Arial" charset="0"/>
            </a:endParaRPr>
          </a:p>
          <a:p>
            <a:pPr>
              <a:lnSpc>
                <a:spcPct val="90000"/>
              </a:lnSpc>
            </a:pPr>
            <a:r>
              <a:rPr lang="en-US" altLang="en-US" sz="1200" dirty="0">
                <a:latin typeface="Arial" charset="0"/>
                <a:ea typeface="ＭＳ Ｐゴシック" pitchFamily="34" charset="-128"/>
                <a:cs typeface="Arial" charset="0"/>
              </a:rPr>
              <a:t>You also don’t</a:t>
            </a:r>
            <a:r>
              <a:rPr lang="en-US" altLang="ja-JP" sz="1200" dirty="0">
                <a:latin typeface="Arial" charset="0"/>
                <a:ea typeface="ＭＳ Ｐゴシック" pitchFamily="34" charset="-128"/>
                <a:cs typeface="Arial" charset="0"/>
              </a:rPr>
              <a:t> pay tax on any earnings from the investment options held inside the plan until the retirement funds are taken out. This can potentially help retirement savings grow faster.</a:t>
            </a:r>
          </a:p>
          <a:p>
            <a:pPr>
              <a:lnSpc>
                <a:spcPct val="90000"/>
              </a:lnSpc>
            </a:pPr>
            <a:endParaRPr lang="en-US" altLang="en-US" sz="1200" b="1" dirty="0">
              <a:latin typeface="Arial" charset="0"/>
              <a:ea typeface="ＭＳ Ｐゴシック" pitchFamily="34" charset="-128"/>
              <a:cs typeface="Arial"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3966A25E-58F8-441D-AA5C-F9CE201FCD08}" type="slidenum">
              <a:rPr lang="en-US" smtClean="0"/>
              <a:t>20</a:t>
            </a:fld>
            <a:endParaRPr lang="en-US" dirty="0"/>
          </a:p>
        </p:txBody>
      </p:sp>
    </p:spTree>
    <p:extLst>
      <p:ext uri="{BB962C8B-B14F-4D97-AF65-F5344CB8AC3E}">
        <p14:creationId xmlns:p14="http://schemas.microsoft.com/office/powerpoint/2010/main" val="2069922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i="0" dirty="0">
                <a:latin typeface="Arial" charset="0"/>
                <a:ea typeface="ＭＳ Ｐゴシック" pitchFamily="34" charset="-128"/>
                <a:cs typeface="Arial" charset="0"/>
              </a:rPr>
              <a:t>Your</a:t>
            </a:r>
            <a:r>
              <a:rPr lang="en-US" altLang="en-US" sz="1100" i="0" baseline="0" dirty="0">
                <a:latin typeface="Arial" charset="0"/>
                <a:ea typeface="ＭＳ Ｐゴシック" pitchFamily="34" charset="-128"/>
                <a:cs typeface="Arial" charset="0"/>
              </a:rPr>
              <a:t> </a:t>
            </a:r>
            <a:r>
              <a:rPr lang="en-US" altLang="en-US" sz="1100" i="0" baseline="0" dirty="0" smtClean="0">
                <a:latin typeface="Arial" charset="0"/>
                <a:ea typeface="ＭＳ Ｐゴシック" pitchFamily="34" charset="-128"/>
                <a:cs typeface="Arial" charset="0"/>
              </a:rPr>
              <a:t>individual </a:t>
            </a:r>
            <a:r>
              <a:rPr lang="en-US" altLang="en-US" sz="1100" i="0" baseline="0" dirty="0">
                <a:latin typeface="Arial" charset="0"/>
                <a:ea typeface="ＭＳ Ｐゴシック" pitchFamily="34" charset="-128"/>
                <a:cs typeface="Arial" charset="0"/>
              </a:rPr>
              <a:t>401(k) is a simple, convenient and flexible retirement planning vehicle.</a:t>
            </a:r>
          </a:p>
          <a:p>
            <a:endParaRPr lang="en-US" altLang="en-US" sz="1100" i="1" baseline="0" dirty="0">
              <a:latin typeface="Arial" charset="0"/>
              <a:ea typeface="ＭＳ Ｐゴシック" pitchFamily="34" charset="-128"/>
              <a:cs typeface="Arial" charset="0"/>
            </a:endParaRPr>
          </a:p>
          <a:p>
            <a:r>
              <a:rPr lang="en-US" altLang="ja-JP" sz="1100" dirty="0">
                <a:latin typeface="Arial" charset="0"/>
                <a:ea typeface="ＭＳ Ｐゴシック" pitchFamily="34" charset="-128"/>
                <a:cs typeface="Arial" charset="0"/>
              </a:rPr>
              <a:t>You decide how much you want to invest,</a:t>
            </a:r>
            <a:r>
              <a:rPr lang="en-US" altLang="ja-JP" sz="1100" baseline="0" dirty="0">
                <a:latin typeface="Arial" charset="0"/>
                <a:ea typeface="ＭＳ Ｐゴシック" pitchFamily="34" charset="-128"/>
                <a:cs typeface="Arial" charset="0"/>
              </a:rPr>
              <a:t> and over time, you</a:t>
            </a:r>
            <a:r>
              <a:rPr lang="en-US" altLang="ja-JP" sz="1100" dirty="0">
                <a:latin typeface="Arial" charset="0"/>
                <a:ea typeface="ＭＳ Ｐゴシック" pitchFamily="34" charset="-128"/>
                <a:cs typeface="Arial" charset="0"/>
              </a:rPr>
              <a:t> can adjust how much you contribute and can change your investment options, in accordance with the plan's rules. </a:t>
            </a:r>
          </a:p>
          <a:p>
            <a:endParaRPr lang="en-US" altLang="ja-JP" sz="1100" dirty="0">
              <a:latin typeface="Arial" charset="0"/>
              <a:ea typeface="ＭＳ Ｐゴシック" pitchFamily="34" charset="-128"/>
              <a:cs typeface="Arial" charset="0"/>
            </a:endParaRPr>
          </a:p>
          <a:p>
            <a:r>
              <a:rPr lang="en-US" altLang="ja-JP" sz="1100" dirty="0">
                <a:latin typeface="Arial" charset="0"/>
                <a:ea typeface="ＭＳ Ｐゴシック" pitchFamily="34" charset="-128"/>
                <a:cs typeface="Arial" charset="0"/>
              </a:rPr>
              <a:t>A 401(k) plan offers several key benefits:</a:t>
            </a:r>
          </a:p>
          <a:p>
            <a:pPr marL="174708" indent="-174708">
              <a:buFont typeface="Arial" panose="020B0604020202020204" pitchFamily="34" charset="0"/>
              <a:buChar char="•"/>
            </a:pPr>
            <a:endParaRPr lang="en-US" altLang="ja-JP" sz="1100" dirty="0">
              <a:latin typeface="Arial" charset="0"/>
              <a:ea typeface="ＭＳ Ｐゴシック" pitchFamily="34" charset="-128"/>
              <a:cs typeface="Arial" charset="0"/>
            </a:endParaRPr>
          </a:p>
          <a:p>
            <a:pPr marL="346550" lvl="1" indent="-174708" algn="just">
              <a:spcBef>
                <a:spcPct val="0"/>
              </a:spcBef>
              <a:buFont typeface="Arial" panose="020B0604020202020204" pitchFamily="34" charset="0"/>
              <a:buChar char="•"/>
            </a:pPr>
            <a:r>
              <a:rPr lang="en-US" altLang="en-US" sz="1000" i="1" dirty="0">
                <a:latin typeface="Arial" charset="0"/>
                <a:cs typeface="Arial" charset="0"/>
              </a:rPr>
              <a:t>Pre-tax contributions</a:t>
            </a:r>
            <a:r>
              <a:rPr lang="en-US" altLang="en-US" sz="1000" i="0" dirty="0">
                <a:latin typeface="Arial" charset="0"/>
                <a:cs typeface="Arial" charset="0"/>
              </a:rPr>
              <a:t>.</a:t>
            </a:r>
            <a:r>
              <a:rPr lang="en-US" altLang="en-US" sz="1000" i="0" baseline="0" dirty="0">
                <a:latin typeface="Arial" charset="0"/>
                <a:cs typeface="Arial" charset="0"/>
              </a:rPr>
              <a:t> This means</a:t>
            </a:r>
            <a:r>
              <a:rPr lang="en-US" altLang="en-US" sz="1000" dirty="0">
                <a:latin typeface="Arial" charset="0"/>
                <a:cs typeface="Arial" charset="0"/>
              </a:rPr>
              <a:t> deductions from your salary are made from your gross pay, prior to Federal income taxation. This shrinks your taxable income, thus lowering your current tax bill.</a:t>
            </a:r>
          </a:p>
          <a:p>
            <a:pPr marL="346550" lvl="1" indent="-174708">
              <a:spcBef>
                <a:spcPct val="0"/>
              </a:spcBef>
              <a:buFont typeface="Arial" panose="020B0604020202020204" pitchFamily="34" charset="0"/>
              <a:buChar char="•"/>
            </a:pPr>
            <a:r>
              <a:rPr lang="en-US" altLang="en-US" sz="1000" i="1" dirty="0">
                <a:latin typeface="Arial" charset="0"/>
                <a:cs typeface="Arial" charset="0"/>
              </a:rPr>
              <a:t>Tax-deferred growth</a:t>
            </a:r>
            <a:r>
              <a:rPr lang="en-US" altLang="en-US" sz="1000" i="0" dirty="0">
                <a:latin typeface="Arial" charset="0"/>
                <a:cs typeface="Arial" charset="0"/>
              </a:rPr>
              <a:t>.</a:t>
            </a:r>
            <a:r>
              <a:rPr lang="en-US" altLang="en-US" sz="1000" i="0" baseline="0" dirty="0">
                <a:latin typeface="Arial" charset="0"/>
                <a:cs typeface="Arial" charset="0"/>
              </a:rPr>
              <a:t> This</a:t>
            </a:r>
            <a:r>
              <a:rPr lang="en-US" altLang="en-US" sz="1000" i="1" dirty="0">
                <a:latin typeface="Arial" charset="0"/>
                <a:cs typeface="Arial" charset="0"/>
              </a:rPr>
              <a:t> </a:t>
            </a:r>
            <a:r>
              <a:rPr lang="en-US" altLang="en-US" sz="1000" dirty="0">
                <a:latin typeface="Arial" charset="0"/>
                <a:cs typeface="Arial" charset="0"/>
              </a:rPr>
              <a:t>refers to the ability of your investments to grow without being taxed on the earnings each year.</a:t>
            </a:r>
          </a:p>
          <a:p>
            <a:pPr marL="346550" lvl="1" indent="-174708">
              <a:spcBef>
                <a:spcPct val="0"/>
              </a:spcBef>
              <a:buFont typeface="Arial" panose="020B0604020202020204" pitchFamily="34" charset="0"/>
              <a:buChar char="•"/>
            </a:pPr>
            <a:r>
              <a:rPr lang="en-US" altLang="en-US" sz="1000" i="1" dirty="0">
                <a:latin typeface="Arial" charset="0"/>
                <a:cs typeface="Arial" charset="0"/>
              </a:rPr>
              <a:t>Professionally managed investment options</a:t>
            </a:r>
            <a:r>
              <a:rPr lang="en-US" altLang="en-US" sz="1000" i="0" dirty="0">
                <a:latin typeface="Arial" charset="0"/>
                <a:cs typeface="Arial" charset="0"/>
              </a:rPr>
              <a:t>.</a:t>
            </a:r>
            <a:r>
              <a:rPr lang="en-US" altLang="en-US" sz="1000" dirty="0">
                <a:latin typeface="Arial" charset="0"/>
                <a:cs typeface="Arial" charset="0"/>
              </a:rPr>
              <a:t> You have access to various investment options that are managed by professional money managers.</a:t>
            </a:r>
          </a:p>
          <a:p>
            <a:pPr marL="346550" lvl="1" indent="-174708">
              <a:spcBef>
                <a:spcPct val="0"/>
              </a:spcBef>
              <a:buFont typeface="Arial" panose="020B0604020202020204" pitchFamily="34" charset="0"/>
              <a:buChar char="•"/>
            </a:pPr>
            <a:r>
              <a:rPr lang="en-US" altLang="en-US" sz="1000" i="1" dirty="0">
                <a:latin typeface="Arial" charset="0"/>
                <a:cs typeface="Arial" charset="0"/>
              </a:rPr>
              <a:t>Diversification</a:t>
            </a:r>
            <a:r>
              <a:rPr lang="en-US" altLang="en-US" sz="1000" i="0" dirty="0">
                <a:latin typeface="Arial" charset="0"/>
                <a:cs typeface="Arial" charset="0"/>
              </a:rPr>
              <a:t>.</a:t>
            </a:r>
            <a:r>
              <a:rPr lang="en-US" altLang="en-US" sz="1000" i="0" baseline="0" dirty="0">
                <a:latin typeface="Arial" charset="0"/>
                <a:cs typeface="Arial" charset="0"/>
              </a:rPr>
              <a:t> When you invest in multiple investment options, you s</a:t>
            </a:r>
            <a:r>
              <a:rPr lang="en-US" altLang="en-US" sz="1000" dirty="0">
                <a:latin typeface="Arial" charset="0"/>
                <a:cs typeface="Arial" charset="0"/>
              </a:rPr>
              <a:t>pread your assets among different types of investments,</a:t>
            </a:r>
            <a:r>
              <a:rPr lang="en-US" altLang="en-US" sz="1000" baseline="0" dirty="0">
                <a:latin typeface="Arial" charset="0"/>
                <a:cs typeface="Arial" charset="0"/>
              </a:rPr>
              <a:t> which helps</a:t>
            </a:r>
            <a:r>
              <a:rPr lang="en-US" altLang="en-US" sz="1000" dirty="0">
                <a:latin typeface="Arial" charset="0"/>
                <a:cs typeface="Arial" charset="0"/>
              </a:rPr>
              <a:t> reduce volatility. </a:t>
            </a:r>
            <a:endParaRPr lang="en-US" altLang="en-US" sz="1000" i="1" dirty="0">
              <a:latin typeface="Arial" charset="0"/>
              <a:cs typeface="Arial" charset="0"/>
            </a:endParaRPr>
          </a:p>
          <a:p>
            <a:pPr marL="346550" lvl="1" indent="-174708">
              <a:spcBef>
                <a:spcPct val="0"/>
              </a:spcBef>
              <a:buFont typeface="Arial" panose="020B0604020202020204" pitchFamily="34" charset="0"/>
              <a:buChar char="•"/>
            </a:pPr>
            <a:r>
              <a:rPr lang="en-US" altLang="en-US" sz="1000" i="1" dirty="0">
                <a:latin typeface="Arial" charset="0"/>
                <a:cs typeface="Arial" charset="0"/>
              </a:rPr>
              <a:t>Portability</a:t>
            </a:r>
            <a:r>
              <a:rPr lang="en-US" altLang="en-US" sz="1000" i="0" dirty="0">
                <a:latin typeface="Arial" charset="0"/>
                <a:cs typeface="Arial" charset="0"/>
              </a:rPr>
              <a:t>.</a:t>
            </a:r>
            <a:r>
              <a:rPr lang="en-US" altLang="en-US" sz="1000" i="0" baseline="0" dirty="0">
                <a:latin typeface="Arial" charset="0"/>
                <a:cs typeface="Arial" charset="0"/>
              </a:rPr>
              <a:t> This simply means that you have</a:t>
            </a:r>
            <a:r>
              <a:rPr lang="en-US" altLang="en-US" sz="1000" dirty="0">
                <a:latin typeface="Arial" charset="0"/>
                <a:cs typeface="Arial" charset="0"/>
              </a:rPr>
              <a:t> the ability to transfer your 401(k) assets to other retirement plans if you switch employers down the road. Portability means you take your</a:t>
            </a:r>
            <a:r>
              <a:rPr lang="en-US" altLang="en-US" sz="1000" baseline="0" dirty="0">
                <a:latin typeface="Arial" charset="0"/>
                <a:cs typeface="Arial" charset="0"/>
              </a:rPr>
              <a:t> retirement assets with you. They are not the property of your company. </a:t>
            </a:r>
            <a:endParaRPr lang="en-US" altLang="en-US" sz="1000" dirty="0">
              <a:latin typeface="Arial" charset="0"/>
              <a:cs typeface="Arial" charset="0"/>
            </a:endParaRPr>
          </a:p>
          <a:p>
            <a:pPr marL="346550" lvl="1" indent="-174708">
              <a:spcBef>
                <a:spcPct val="0"/>
              </a:spcBef>
              <a:buFont typeface="Arial" panose="020B0604020202020204" pitchFamily="34" charset="0"/>
              <a:buChar char="•"/>
            </a:pPr>
            <a:r>
              <a:rPr lang="en-US" altLang="en-US" sz="1000" i="1" dirty="0">
                <a:latin typeface="Arial" charset="0"/>
                <a:cs typeface="Arial" charset="0"/>
              </a:rPr>
              <a:t>Discretionary matching contributions</a:t>
            </a:r>
            <a:r>
              <a:rPr lang="en-US" altLang="en-US" sz="1000" i="0" dirty="0">
                <a:latin typeface="Arial" charset="0"/>
                <a:cs typeface="Arial" charset="0"/>
              </a:rPr>
              <a:t>.</a:t>
            </a:r>
            <a:r>
              <a:rPr lang="en-US" altLang="en-US" sz="1000" i="0" baseline="0" dirty="0">
                <a:latin typeface="Arial" charset="0"/>
                <a:cs typeface="Arial" charset="0"/>
              </a:rPr>
              <a:t> Many 401(k) plans today offer a </a:t>
            </a:r>
            <a:r>
              <a:rPr lang="en-US" altLang="en-US" sz="1000" dirty="0">
                <a:latin typeface="Arial" charset="0"/>
                <a:cs typeface="Arial" charset="0"/>
              </a:rPr>
              <a:t>matching contribution by the company to encourage employees to invest.</a:t>
            </a:r>
          </a:p>
          <a:p>
            <a:pPr marL="346550" lvl="1" indent="-174708">
              <a:spcBef>
                <a:spcPct val="0"/>
              </a:spcBef>
              <a:buFont typeface="Arial" panose="020B0604020202020204" pitchFamily="34" charset="0"/>
              <a:buChar char="•"/>
            </a:pPr>
            <a:r>
              <a:rPr lang="en-US" altLang="en-US" sz="1000" i="1" dirty="0">
                <a:latin typeface="Arial" charset="0"/>
                <a:cs typeface="Arial" charset="0"/>
              </a:rPr>
              <a:t>Convenient Payroll Deductions</a:t>
            </a:r>
            <a:r>
              <a:rPr lang="en-US" altLang="en-US" sz="1000" i="0" dirty="0">
                <a:latin typeface="Arial" charset="0"/>
                <a:cs typeface="Arial" charset="0"/>
              </a:rPr>
              <a:t>.</a:t>
            </a:r>
            <a:r>
              <a:rPr lang="en-US" altLang="en-US" sz="1000" i="0" baseline="0" dirty="0">
                <a:latin typeface="Arial" charset="0"/>
                <a:cs typeface="Arial" charset="0"/>
              </a:rPr>
              <a:t> Y</a:t>
            </a:r>
            <a:r>
              <a:rPr lang="en-US" altLang="en-US" sz="1000" dirty="0">
                <a:latin typeface="Arial" charset="0"/>
                <a:cs typeface="Arial" charset="0"/>
              </a:rPr>
              <a:t>our contributions are automatically deducted each pay period. This means you never have to worry about writing checks, remembering to make a deposit or spending the money you intended to save. Time and regular investing can have a huge impact on the total amount you can save for retirement.</a:t>
            </a:r>
          </a:p>
          <a:p>
            <a:pPr marL="346550" lvl="1" indent="-174708">
              <a:spcBef>
                <a:spcPct val="0"/>
              </a:spcBef>
              <a:buFont typeface="Arial" panose="020B0604020202020204" pitchFamily="34" charset="0"/>
              <a:buChar char="•"/>
            </a:pPr>
            <a:endParaRPr lang="en-US" altLang="en-US" sz="1000" dirty="0">
              <a:latin typeface="Arial" charset="0"/>
              <a:cs typeface="Arial" charset="0"/>
            </a:endParaRPr>
          </a:p>
          <a:p>
            <a:endParaRPr lang="en-US" dirty="0"/>
          </a:p>
          <a:p>
            <a:endParaRPr lang="en-GB" dirty="0"/>
          </a:p>
        </p:txBody>
      </p:sp>
      <p:sp>
        <p:nvSpPr>
          <p:cNvPr id="4" name="Slide Number Placeholder 3"/>
          <p:cNvSpPr>
            <a:spLocks noGrp="1"/>
          </p:cNvSpPr>
          <p:nvPr>
            <p:ph type="sldNum" sz="quarter" idx="10"/>
          </p:nvPr>
        </p:nvSpPr>
        <p:spPr/>
        <p:txBody>
          <a:bodyPr/>
          <a:lstStyle/>
          <a:p>
            <a:fld id="{3966A25E-58F8-441D-AA5C-F9CE201FCD08}" type="slidenum">
              <a:rPr lang="en-US" smtClean="0"/>
              <a:t>27</a:t>
            </a:fld>
            <a:endParaRPr lang="en-US" dirty="0"/>
          </a:p>
        </p:txBody>
      </p:sp>
    </p:spTree>
    <p:extLst>
      <p:ext uri="{BB962C8B-B14F-4D97-AF65-F5344CB8AC3E}">
        <p14:creationId xmlns:p14="http://schemas.microsoft.com/office/powerpoint/2010/main" val="1513523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charset="0"/>
                <a:ea typeface="MS PGothic" pitchFamily="34" charset="-128"/>
                <a:cs typeface="Arial" charset="0"/>
              </a:rPr>
              <a:t>Let’s begin with the basics. Before we address the nuts and bolts of retirement planning--looking at your income and expenses, allocating your portfolio, etc. --you must first understand what retirement means to you. We feel you should plan your money around your life, not your life around your money.</a:t>
            </a:r>
          </a:p>
        </p:txBody>
      </p:sp>
      <p:sp>
        <p:nvSpPr>
          <p:cNvPr id="4" name="Slide Number Placeholder 3"/>
          <p:cNvSpPr>
            <a:spLocks noGrp="1"/>
          </p:cNvSpPr>
          <p:nvPr>
            <p:ph type="sldNum" sz="quarter" idx="10"/>
          </p:nvPr>
        </p:nvSpPr>
        <p:spPr/>
        <p:txBody>
          <a:bodyPr/>
          <a:lstStyle/>
          <a:p>
            <a:fld id="{3966A25E-58F8-441D-AA5C-F9CE201FCD08}" type="slidenum">
              <a:rPr lang="en-US" smtClean="0"/>
              <a:t>32</a:t>
            </a:fld>
            <a:endParaRPr lang="en-US" dirty="0"/>
          </a:p>
        </p:txBody>
      </p:sp>
    </p:spTree>
    <p:extLst>
      <p:ext uri="{BB962C8B-B14F-4D97-AF65-F5344CB8AC3E}">
        <p14:creationId xmlns:p14="http://schemas.microsoft.com/office/powerpoint/2010/main" val="2498836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ct val="50000"/>
              </a:spcAft>
            </a:pPr>
            <a:r>
              <a:rPr lang="en-US" altLang="en-US" sz="900" dirty="0">
                <a:latin typeface="Arial" charset="0"/>
                <a:ea typeface="ＭＳ Ｐゴシック" pitchFamily="34" charset="-128"/>
                <a:cs typeface="Arial" charset="0"/>
              </a:rPr>
              <a:t>Once you’ve decided to participate in your</a:t>
            </a:r>
            <a:r>
              <a:rPr lang="en-US" altLang="en-US" sz="900" baseline="0" dirty="0">
                <a:latin typeface="Arial" charset="0"/>
                <a:ea typeface="ＭＳ Ｐゴシック" pitchFamily="34" charset="-128"/>
                <a:cs typeface="Arial" charset="0"/>
              </a:rPr>
              <a:t> 401(k)</a:t>
            </a:r>
            <a:r>
              <a:rPr lang="en-US" altLang="en-US" sz="900" dirty="0">
                <a:latin typeface="Arial" charset="0"/>
                <a:ea typeface="ＭＳ Ｐゴシック" pitchFamily="34" charset="-128"/>
                <a:cs typeface="Arial" charset="0"/>
              </a:rPr>
              <a:t> plan, it’s important to monitor your plan frequently to make sure you stay on track to meeting your retirement goals.  </a:t>
            </a:r>
          </a:p>
          <a:p>
            <a:pPr>
              <a:spcAft>
                <a:spcPct val="50000"/>
              </a:spcAft>
            </a:pPr>
            <a:endParaRPr lang="en-US" altLang="en-US" sz="900" dirty="0">
              <a:latin typeface="Arial" charset="0"/>
              <a:ea typeface="ＭＳ Ｐゴシック" pitchFamily="34" charset="-128"/>
              <a:cs typeface="Arial" charset="0"/>
            </a:endParaRPr>
          </a:p>
          <a:p>
            <a:pPr>
              <a:spcAft>
                <a:spcPct val="50000"/>
              </a:spcAft>
            </a:pPr>
            <a:r>
              <a:rPr lang="en-US" altLang="en-US" sz="900" dirty="0">
                <a:latin typeface="Arial" charset="0"/>
                <a:ea typeface="ＭＳ Ｐゴシック" pitchFamily="34" charset="-128"/>
                <a:cs typeface="Arial" charset="0"/>
              </a:rPr>
              <a:t>What are some ways to do this?</a:t>
            </a:r>
          </a:p>
          <a:p>
            <a:pPr>
              <a:spcAft>
                <a:spcPct val="50000"/>
              </a:spcAft>
            </a:pPr>
            <a:endParaRPr lang="en-US" altLang="en-US" sz="900" dirty="0">
              <a:latin typeface="Arial" charset="0"/>
              <a:ea typeface="ＭＳ Ｐゴシック" pitchFamily="34" charset="-128"/>
              <a:cs typeface="Arial" charset="0"/>
            </a:endParaRPr>
          </a:p>
          <a:p>
            <a:pPr marL="0" marR="0" lvl="0" indent="0" algn="l" defTabSz="914400" rtl="0" eaLnBrk="1" fontAlgn="auto" latinLnBrk="0" hangingPunct="1">
              <a:lnSpc>
                <a:spcPct val="100000"/>
              </a:lnSpc>
              <a:spcBef>
                <a:spcPts val="0"/>
              </a:spcBef>
              <a:spcAft>
                <a:spcPct val="50000"/>
              </a:spcAft>
              <a:buClrTx/>
              <a:buSzTx/>
              <a:buFontTx/>
              <a:buNone/>
              <a:tabLst/>
              <a:defRPr/>
            </a:pPr>
            <a:r>
              <a:rPr lang="en-US" altLang="en-US" sz="900" b="0" dirty="0">
                <a:latin typeface="Arial" charset="0"/>
                <a:ea typeface="ＭＳ Ｐゴシック" pitchFamily="34" charset="-128"/>
                <a:cs typeface="Arial" charset="0"/>
              </a:rPr>
              <a:t>&lt;&lt;click</a:t>
            </a:r>
            <a:r>
              <a:rPr lang="en-US" altLang="en-US" sz="900" b="0" baseline="0" dirty="0">
                <a:latin typeface="Arial" charset="0"/>
                <a:ea typeface="ＭＳ Ｐゴシック" pitchFamily="34" charset="-128"/>
                <a:cs typeface="Arial" charset="0"/>
              </a:rPr>
              <a:t> to advance&gt;&gt;</a:t>
            </a:r>
          </a:p>
          <a:p>
            <a:pPr>
              <a:spcAft>
                <a:spcPct val="50000"/>
              </a:spcAft>
            </a:pPr>
            <a:endParaRPr lang="en-US" altLang="en-US" sz="900" dirty="0">
              <a:latin typeface="Arial" charset="0"/>
              <a:ea typeface="ＭＳ Ｐゴシック" pitchFamily="34" charset="-128"/>
              <a:cs typeface="Arial" charset="0"/>
            </a:endParaRPr>
          </a:p>
          <a:p>
            <a:pPr marL="0" marR="0" lvl="0" indent="0" algn="l" defTabSz="914400" rtl="0" eaLnBrk="1" fontAlgn="auto" latinLnBrk="0" hangingPunct="1">
              <a:lnSpc>
                <a:spcPct val="100000"/>
              </a:lnSpc>
              <a:spcBef>
                <a:spcPts val="0"/>
              </a:spcBef>
              <a:spcAft>
                <a:spcPct val="50000"/>
              </a:spcAft>
              <a:buClrTx/>
              <a:buSzTx/>
              <a:buFontTx/>
              <a:buNone/>
              <a:tabLst/>
              <a:defRPr/>
            </a:pPr>
            <a:r>
              <a:rPr lang="en-US" altLang="en-US" sz="900" dirty="0">
                <a:latin typeface="Arial" charset="0"/>
                <a:ea typeface="ＭＳ Ｐゴシック" pitchFamily="34" charset="-128"/>
                <a:cs typeface="Arial" charset="0"/>
              </a:rPr>
              <a:t>The first step is to determine your unique goals. What are your short- and long-term goals? How long do you have until you plan to retire? How much risk are you willing to take?</a:t>
            </a:r>
          </a:p>
          <a:p>
            <a:pPr>
              <a:spcAft>
                <a:spcPct val="50000"/>
              </a:spcAft>
            </a:pPr>
            <a:endParaRPr lang="en-US" altLang="en-US" sz="900" dirty="0">
              <a:latin typeface="Arial" charset="0"/>
              <a:ea typeface="ＭＳ Ｐゴシック" pitchFamily="34" charset="-128"/>
              <a:cs typeface="Arial" charset="0"/>
            </a:endParaRPr>
          </a:p>
          <a:p>
            <a:pPr marL="0" marR="0" lvl="0" indent="0" algn="l" defTabSz="914400" rtl="0" eaLnBrk="1" fontAlgn="auto" latinLnBrk="0" hangingPunct="1">
              <a:lnSpc>
                <a:spcPct val="100000"/>
              </a:lnSpc>
              <a:spcBef>
                <a:spcPts val="0"/>
              </a:spcBef>
              <a:spcAft>
                <a:spcPct val="50000"/>
              </a:spcAft>
              <a:buClrTx/>
              <a:buSzTx/>
              <a:buFontTx/>
              <a:buNone/>
              <a:tabLst/>
              <a:defRPr/>
            </a:pPr>
            <a:r>
              <a:rPr lang="en-US" altLang="en-US" sz="900" b="0" dirty="0">
                <a:latin typeface="Arial" charset="0"/>
                <a:ea typeface="ＭＳ Ｐゴシック" pitchFamily="34" charset="-128"/>
                <a:cs typeface="Arial" charset="0"/>
              </a:rPr>
              <a:t>&lt;&lt;click</a:t>
            </a:r>
            <a:r>
              <a:rPr lang="en-US" altLang="en-US" sz="900" b="0" baseline="0" dirty="0">
                <a:latin typeface="Arial" charset="0"/>
                <a:ea typeface="ＭＳ Ｐゴシック" pitchFamily="34" charset="-128"/>
                <a:cs typeface="Arial" charset="0"/>
              </a:rPr>
              <a:t> to advance&gt;&gt;</a:t>
            </a:r>
          </a:p>
          <a:p>
            <a:pPr>
              <a:spcAft>
                <a:spcPct val="50000"/>
              </a:spcAft>
            </a:pPr>
            <a:endParaRPr lang="en-US" altLang="en-US" sz="900" dirty="0">
              <a:latin typeface="Arial" charset="0"/>
              <a:ea typeface="ＭＳ Ｐゴシック" pitchFamily="34" charset="-128"/>
              <a:cs typeface="Arial" charset="0"/>
            </a:endParaRPr>
          </a:p>
          <a:p>
            <a:pPr marL="0" marR="0" lvl="0" indent="0" algn="l" defTabSz="914400" rtl="0" eaLnBrk="1" fontAlgn="auto" latinLnBrk="0" hangingPunct="1">
              <a:lnSpc>
                <a:spcPct val="100000"/>
              </a:lnSpc>
              <a:spcBef>
                <a:spcPts val="0"/>
              </a:spcBef>
              <a:spcAft>
                <a:spcPct val="50000"/>
              </a:spcAft>
              <a:buClrTx/>
              <a:buSzTx/>
              <a:buFontTx/>
              <a:buNone/>
              <a:tabLst/>
              <a:defRPr/>
            </a:pPr>
            <a:r>
              <a:rPr lang="en-US" altLang="en-US" sz="900" dirty="0">
                <a:latin typeface="Arial" charset="0"/>
                <a:ea typeface="ＭＳ Ｐゴシック" pitchFamily="34" charset="-128"/>
                <a:cs typeface="Arial" charset="0"/>
              </a:rPr>
              <a:t>Next, be sure to invest wisely by allocating your assets across different asset classes, diversifying your portfolio, and finding the balance that best fits your needs.</a:t>
            </a:r>
          </a:p>
          <a:p>
            <a:pPr>
              <a:spcAft>
                <a:spcPct val="50000"/>
              </a:spcAft>
            </a:pPr>
            <a:endParaRPr lang="en-US" altLang="en-US" sz="900" dirty="0">
              <a:latin typeface="Arial" charset="0"/>
              <a:ea typeface="ＭＳ Ｐゴシック" pitchFamily="34" charset="-128"/>
              <a:cs typeface="Arial" charset="0"/>
            </a:endParaRPr>
          </a:p>
          <a:p>
            <a:pPr marL="0" marR="0" lvl="0" indent="0" algn="l" defTabSz="914400" rtl="0" eaLnBrk="1" fontAlgn="auto" latinLnBrk="0" hangingPunct="1">
              <a:lnSpc>
                <a:spcPct val="100000"/>
              </a:lnSpc>
              <a:spcBef>
                <a:spcPts val="0"/>
              </a:spcBef>
              <a:spcAft>
                <a:spcPct val="50000"/>
              </a:spcAft>
              <a:buClrTx/>
              <a:buSzTx/>
              <a:buFontTx/>
              <a:buNone/>
              <a:tabLst/>
              <a:defRPr/>
            </a:pPr>
            <a:r>
              <a:rPr lang="en-US" altLang="en-US" sz="900" b="0" dirty="0">
                <a:latin typeface="Arial" charset="0"/>
                <a:ea typeface="ＭＳ Ｐゴシック" pitchFamily="34" charset="-128"/>
                <a:cs typeface="Arial" charset="0"/>
              </a:rPr>
              <a:t>&lt;&lt;click</a:t>
            </a:r>
            <a:r>
              <a:rPr lang="en-US" altLang="en-US" sz="900" b="0" baseline="0" dirty="0">
                <a:latin typeface="Arial" charset="0"/>
                <a:ea typeface="ＭＳ Ｐゴシック" pitchFamily="34" charset="-128"/>
                <a:cs typeface="Arial" charset="0"/>
              </a:rPr>
              <a:t> to advance&gt;&gt;</a:t>
            </a:r>
          </a:p>
          <a:p>
            <a:pPr>
              <a:spcAft>
                <a:spcPct val="50000"/>
              </a:spcAft>
            </a:pPr>
            <a:endParaRPr lang="en-US" altLang="en-US" sz="900" dirty="0">
              <a:latin typeface="Arial" charset="0"/>
              <a:ea typeface="ＭＳ Ｐゴシック" pitchFamily="34" charset="-128"/>
              <a:cs typeface="Arial" charset="0"/>
            </a:endParaRPr>
          </a:p>
          <a:p>
            <a:pPr>
              <a:spcAft>
                <a:spcPct val="50000"/>
              </a:spcAft>
            </a:pPr>
            <a:r>
              <a:rPr lang="en-US" altLang="en-US" sz="900" dirty="0">
                <a:latin typeface="Arial" charset="0"/>
                <a:ea typeface="ＭＳ Ｐゴシック" pitchFamily="34" charset="-128"/>
                <a:cs typeface="Arial" charset="0"/>
              </a:rPr>
              <a:t>Finally, make sure you monitor your account frequently. You can do this two ways. </a:t>
            </a:r>
          </a:p>
          <a:p>
            <a:pPr>
              <a:spcAft>
                <a:spcPct val="50000"/>
              </a:spcAft>
            </a:pPr>
            <a:endParaRPr lang="en-US" altLang="en-US" sz="900" dirty="0">
              <a:latin typeface="Arial" charset="0"/>
              <a:ea typeface="ＭＳ Ｐゴシック" pitchFamily="34" charset="-128"/>
              <a:cs typeface="Arial" charset="0"/>
            </a:endParaRPr>
          </a:p>
          <a:p>
            <a:pPr>
              <a:spcAft>
                <a:spcPct val="50000"/>
              </a:spcAft>
            </a:pPr>
            <a:r>
              <a:rPr lang="en-US" altLang="en-US" sz="900" b="0" baseline="0" dirty="0">
                <a:latin typeface="Arial" charset="0"/>
                <a:ea typeface="ＭＳ Ｐゴシック" pitchFamily="34" charset="-128"/>
                <a:cs typeface="Arial" charset="0"/>
              </a:rPr>
              <a:t>Review your </a:t>
            </a:r>
            <a:r>
              <a:rPr lang="en-US" altLang="en-US" sz="900" b="0" i="0" baseline="0" dirty="0">
                <a:latin typeface="Arial" charset="0"/>
                <a:ea typeface="ＭＳ Ｐゴシック" pitchFamily="34" charset="-128"/>
                <a:cs typeface="Arial" charset="0"/>
              </a:rPr>
              <a:t>retirement plan account </a:t>
            </a:r>
            <a:r>
              <a:rPr lang="en-US" altLang="en-US" sz="900" b="0" baseline="0" dirty="0">
                <a:latin typeface="Arial" charset="0"/>
                <a:ea typeface="ＭＳ Ｐゴシック" pitchFamily="34" charset="-128"/>
                <a:cs typeface="Arial" charset="0"/>
              </a:rPr>
              <a:t>statement regularly so</a:t>
            </a:r>
            <a:r>
              <a:rPr lang="en-US" altLang="en-US" sz="900" dirty="0">
                <a:latin typeface="Arial" charset="0"/>
                <a:ea typeface="ＭＳ Ｐゴシック" pitchFamily="34" charset="-128"/>
                <a:cs typeface="Arial" charset="0"/>
              </a:rPr>
              <a:t> you can track your progress toward your retirement savings goal. In addition to your personal account statements, you may have access to your account balance information via a participant Web site and/or</a:t>
            </a:r>
            <a:r>
              <a:rPr lang="en-US" altLang="en-US" sz="900" b="1" i="1" u="none" dirty="0">
                <a:latin typeface="Arial" charset="0"/>
                <a:ea typeface="ＭＳ Ｐゴシック" pitchFamily="34" charset="-128"/>
                <a:cs typeface="Arial" charset="0"/>
              </a:rPr>
              <a:t> </a:t>
            </a:r>
            <a:r>
              <a:rPr lang="en-US" altLang="en-US" sz="900" dirty="0">
                <a:latin typeface="Arial" charset="0"/>
                <a:ea typeface="ＭＳ Ｐゴシック" pitchFamily="34" charset="-128"/>
                <a:cs typeface="Arial" charset="0"/>
              </a:rPr>
              <a:t>a toll-free number. </a:t>
            </a:r>
          </a:p>
          <a:p>
            <a:pPr>
              <a:spcAft>
                <a:spcPct val="50000"/>
              </a:spcAft>
            </a:pPr>
            <a:endParaRPr lang="en-US" altLang="en-US" sz="900" dirty="0">
              <a:latin typeface="Arial" charset="0"/>
              <a:ea typeface="ＭＳ Ｐゴシック" pitchFamily="34" charset="-128"/>
              <a:cs typeface="Arial" charset="0"/>
            </a:endParaRPr>
          </a:p>
          <a:p>
            <a:pPr>
              <a:spcAft>
                <a:spcPct val="50000"/>
              </a:spcAft>
            </a:pPr>
            <a:r>
              <a:rPr lang="en-US" altLang="en-US" sz="900" dirty="0">
                <a:latin typeface="Arial" charset="0"/>
                <a:ea typeface="ＭＳ Ｐゴシック" pitchFamily="34" charset="-128"/>
                <a:cs typeface="Arial" charset="0"/>
              </a:rPr>
              <a:t>Another way to maintain proper balance within your account and stay on target with your risk tolerance level is to elect an </a:t>
            </a:r>
            <a:r>
              <a:rPr lang="en-US" altLang="en-US" sz="900" b="1" dirty="0">
                <a:latin typeface="Arial" charset="0"/>
                <a:ea typeface="ＭＳ Ｐゴシック" pitchFamily="34" charset="-128"/>
                <a:cs typeface="Arial" charset="0"/>
              </a:rPr>
              <a:t>Automatic Account Rebalancing </a:t>
            </a:r>
            <a:r>
              <a:rPr lang="en-US" altLang="en-US" sz="900" dirty="0">
                <a:latin typeface="Arial" charset="0"/>
                <a:ea typeface="ＭＳ Ｐゴシック" pitchFamily="34" charset="-128"/>
                <a:cs typeface="Arial" charset="0"/>
              </a:rPr>
              <a:t>feature, if available under your 401(k) plan. This feature keeps your asset allocation in balance according to your most recent investment elections. If you opt out of this feature, it’s important to revisit your asset mix at least annually, adjusting for market changes, the goals you’v</a:t>
            </a:r>
            <a:r>
              <a:rPr lang="en-US" altLang="ja-JP" sz="900" dirty="0">
                <a:latin typeface="Arial" charset="0"/>
                <a:ea typeface="ＭＳ Ｐゴシック" pitchFamily="34" charset="-128"/>
                <a:cs typeface="Arial" charset="0"/>
              </a:rPr>
              <a:t>e already met, significant changes in life events and your changing time horizon. </a:t>
            </a:r>
          </a:p>
          <a:p>
            <a:pPr>
              <a:spcAft>
                <a:spcPct val="50000"/>
              </a:spcAft>
            </a:pPr>
            <a:endParaRPr lang="en-US" altLang="ja-JP" sz="900" dirty="0">
              <a:latin typeface="Arial" charset="0"/>
              <a:ea typeface="ＭＳ Ｐゴシック" pitchFamily="34" charset="-128"/>
              <a:cs typeface="Arial" charset="0"/>
            </a:endParaRPr>
          </a:p>
          <a:p>
            <a:pPr>
              <a:spcAft>
                <a:spcPct val="50000"/>
              </a:spcAft>
            </a:pPr>
            <a:r>
              <a:rPr lang="en-US" altLang="ja-JP" sz="900" dirty="0">
                <a:latin typeface="Arial" charset="0"/>
                <a:ea typeface="ＭＳ Ｐゴシック" pitchFamily="34" charset="-128"/>
                <a:cs typeface="Arial" charset="0"/>
              </a:rPr>
              <a:t>Remember: asset allocation is an ongoing process, not a one-time decision. Stay diligent in monitoring your personal investments.</a:t>
            </a:r>
          </a:p>
        </p:txBody>
      </p:sp>
      <p:sp>
        <p:nvSpPr>
          <p:cNvPr id="4" name="Slide Number Placeholder 3"/>
          <p:cNvSpPr>
            <a:spLocks noGrp="1"/>
          </p:cNvSpPr>
          <p:nvPr>
            <p:ph type="sldNum" sz="quarter" idx="10"/>
          </p:nvPr>
        </p:nvSpPr>
        <p:spPr/>
        <p:txBody>
          <a:bodyPr/>
          <a:lstStyle/>
          <a:p>
            <a:fld id="{3966A25E-58F8-441D-AA5C-F9CE201FCD08}"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82203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latin typeface="Arial" panose="020B0604020202020204" pitchFamily="34" charset="0"/>
                <a:cs typeface="Arial" panose="020B0604020202020204" pitchFamily="34" charset="0"/>
              </a:rPr>
              <a:t>Here’s what we’re going to talk about today:</a:t>
            </a:r>
          </a:p>
          <a:p>
            <a:pPr eaLnBrk="1" hangingPunct="1">
              <a:lnSpc>
                <a:spcPct val="90000"/>
              </a:lnSpc>
            </a:pPr>
            <a:endParaRPr lang="en-US" altLang="en-US" dirty="0">
              <a:latin typeface="Arial" panose="020B0604020202020204" pitchFamily="34" charset="0"/>
              <a:cs typeface="Arial" panose="020B0604020202020204" pitchFamily="34" charset="0"/>
            </a:endParaRPr>
          </a:p>
          <a:p>
            <a:pPr eaLnBrk="1" hangingPunct="1">
              <a:lnSpc>
                <a:spcPct val="90000"/>
              </a:lnSpc>
            </a:pPr>
            <a:r>
              <a:rPr lang="en-US" altLang="en-US" dirty="0">
                <a:latin typeface="Arial" panose="020B0604020202020204" pitchFamily="34" charset="0"/>
                <a:cs typeface="Arial" panose="020B0604020202020204" pitchFamily="34" charset="0"/>
              </a:rPr>
              <a:t>Envisioning Your Next Chapter and how you want to spend your retirement years…</a:t>
            </a:r>
          </a:p>
          <a:p>
            <a:pPr eaLnBrk="1" hangingPunct="1">
              <a:lnSpc>
                <a:spcPct val="90000"/>
              </a:lnSpc>
            </a:pPr>
            <a:endParaRPr lang="en-US" altLang="en-US" dirty="0">
              <a:latin typeface="Arial" panose="020B0604020202020204" pitchFamily="34" charset="0"/>
              <a:cs typeface="Arial" panose="020B0604020202020204" pitchFamily="34" charset="0"/>
            </a:endParaRPr>
          </a:p>
          <a:p>
            <a:pPr eaLnBrk="1" hangingPunct="1">
              <a:lnSpc>
                <a:spcPct val="90000"/>
              </a:lnSpc>
            </a:pPr>
            <a:r>
              <a:rPr lang="en-US" altLang="en-US" dirty="0">
                <a:latin typeface="Arial" panose="020B0604020202020204" pitchFamily="34" charset="0"/>
                <a:cs typeface="Arial" panose="020B0604020202020204" pitchFamily="34" charset="0"/>
              </a:rPr>
              <a:t>Understanding the Risks that stand between you and your vision of retirement…and</a:t>
            </a:r>
          </a:p>
          <a:p>
            <a:pPr eaLnBrk="1" hangingPunct="1">
              <a:lnSpc>
                <a:spcPct val="90000"/>
              </a:lnSpc>
            </a:pPr>
            <a:endParaRPr lang="en-US" altLang="en-US" dirty="0">
              <a:latin typeface="Arial" panose="020B0604020202020204" pitchFamily="34" charset="0"/>
              <a:cs typeface="Arial" panose="020B0604020202020204" pitchFamily="34" charset="0"/>
            </a:endParaRPr>
          </a:p>
          <a:p>
            <a:pPr eaLnBrk="1" hangingPunct="1">
              <a:lnSpc>
                <a:spcPct val="90000"/>
              </a:lnSpc>
            </a:pPr>
            <a:r>
              <a:rPr lang="en-US" altLang="en-US" dirty="0">
                <a:latin typeface="Arial" panose="020B0604020202020204" pitchFamily="34" charset="0"/>
                <a:cs typeface="Arial" panose="020B0604020202020204" pitchFamily="34" charset="0"/>
              </a:rPr>
              <a:t>Developing a Retirement Strategy that helps maximize your likelihood of achieving the retirement you envision. </a:t>
            </a:r>
          </a:p>
          <a:p>
            <a:pPr eaLnBrk="1" hangingPunct="1">
              <a:lnSpc>
                <a:spcPct val="90000"/>
              </a:lnSpc>
            </a:pPr>
            <a:endParaRPr lang="en-US" altLang="en-US" dirty="0">
              <a:latin typeface="Arial" panose="020B0604020202020204" pitchFamily="34" charset="0"/>
              <a:cs typeface="Arial" panose="020B0604020202020204" pitchFamily="34" charset="0"/>
            </a:endParaRPr>
          </a:p>
          <a:p>
            <a:pPr eaLnBrk="1" hangingPunct="1">
              <a:lnSpc>
                <a:spcPct val="90000"/>
              </a:lnSpc>
            </a:pPr>
            <a:r>
              <a:rPr lang="en-US" altLang="en-US" dirty="0">
                <a:latin typeface="Arial" panose="020B0604020202020204" pitchFamily="34" charset="0"/>
                <a:cs typeface="Arial" panose="020B0604020202020204" pitchFamily="34" charset="0"/>
              </a:rPr>
              <a:t>Seems pretty simple, doesn’t it, but each of these steps is surprisingly complex. </a:t>
            </a:r>
          </a:p>
          <a:p>
            <a:pPr eaLnBrk="1" hangingPunct="1">
              <a:lnSpc>
                <a:spcPct val="90000"/>
              </a:lnSpc>
            </a:pP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5</a:t>
            </a:fld>
            <a:endParaRPr lang="en-US" dirty="0"/>
          </a:p>
        </p:txBody>
      </p:sp>
    </p:spTree>
    <p:extLst>
      <p:ext uri="{BB962C8B-B14F-4D97-AF65-F5344CB8AC3E}">
        <p14:creationId xmlns:p14="http://schemas.microsoft.com/office/powerpoint/2010/main" val="3616118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2950"/>
            <a:ext cx="4965700"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0BC66-24B2-584B-95D6-D69706739347}" type="slidenum">
              <a:rPr lang="en-US" smtClean="0"/>
              <a:t>35</a:t>
            </a:fld>
            <a:endParaRPr lang="en-US"/>
          </a:p>
        </p:txBody>
      </p:sp>
    </p:spTree>
    <p:extLst>
      <p:ext uri="{BB962C8B-B14F-4D97-AF65-F5344CB8AC3E}">
        <p14:creationId xmlns:p14="http://schemas.microsoft.com/office/powerpoint/2010/main" val="1651562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2950"/>
            <a:ext cx="4965700"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0BC66-24B2-584B-95D6-D69706739347}" type="slidenum">
              <a:rPr lang="en-US" smtClean="0"/>
              <a:t>36</a:t>
            </a:fld>
            <a:endParaRPr lang="en-US"/>
          </a:p>
        </p:txBody>
      </p:sp>
    </p:spTree>
    <p:extLst>
      <p:ext uri="{BB962C8B-B14F-4D97-AF65-F5344CB8AC3E}">
        <p14:creationId xmlns:p14="http://schemas.microsoft.com/office/powerpoint/2010/main" val="1289981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ct val="50000"/>
              </a:spcAft>
            </a:pPr>
            <a:r>
              <a:rPr lang="en-US" altLang="en-US" sz="900" dirty="0">
                <a:latin typeface="Arial" charset="0"/>
                <a:ea typeface="ＭＳ Ｐゴシック" pitchFamily="34" charset="-128"/>
                <a:cs typeface="Arial" charset="0"/>
              </a:rPr>
              <a:t>Once you’ve decided to participate in your</a:t>
            </a:r>
            <a:r>
              <a:rPr lang="en-US" altLang="en-US" sz="900" baseline="0" dirty="0">
                <a:latin typeface="Arial" charset="0"/>
                <a:ea typeface="ＭＳ Ｐゴシック" pitchFamily="34" charset="-128"/>
                <a:cs typeface="Arial" charset="0"/>
              </a:rPr>
              <a:t> 401(k)</a:t>
            </a:r>
            <a:r>
              <a:rPr lang="en-US" altLang="en-US" sz="900" dirty="0">
                <a:latin typeface="Arial" charset="0"/>
                <a:ea typeface="ＭＳ Ｐゴシック" pitchFamily="34" charset="-128"/>
                <a:cs typeface="Arial" charset="0"/>
              </a:rPr>
              <a:t> plan, it’s important to monitor your plan frequently to make sure you stay on track to meeting your retirement goals.  </a:t>
            </a:r>
          </a:p>
          <a:p>
            <a:pPr>
              <a:spcAft>
                <a:spcPct val="50000"/>
              </a:spcAft>
            </a:pPr>
            <a:endParaRPr lang="en-US" altLang="en-US" sz="900" dirty="0">
              <a:latin typeface="Arial" charset="0"/>
              <a:ea typeface="ＭＳ Ｐゴシック" pitchFamily="34" charset="-128"/>
              <a:cs typeface="Arial" charset="0"/>
            </a:endParaRPr>
          </a:p>
          <a:p>
            <a:pPr>
              <a:spcAft>
                <a:spcPct val="50000"/>
              </a:spcAft>
            </a:pPr>
            <a:r>
              <a:rPr lang="en-US" altLang="en-US" sz="900" dirty="0">
                <a:latin typeface="Arial" charset="0"/>
                <a:ea typeface="ＭＳ Ｐゴシック" pitchFamily="34" charset="-128"/>
                <a:cs typeface="Arial" charset="0"/>
              </a:rPr>
              <a:t>What are some ways to do this?</a:t>
            </a:r>
          </a:p>
          <a:p>
            <a:pPr>
              <a:spcAft>
                <a:spcPct val="50000"/>
              </a:spcAft>
            </a:pPr>
            <a:endParaRPr lang="en-US" altLang="en-US" sz="900" dirty="0">
              <a:latin typeface="Arial" charset="0"/>
              <a:ea typeface="ＭＳ Ｐゴシック" pitchFamily="34" charset="-128"/>
              <a:cs typeface="Arial" charset="0"/>
            </a:endParaRPr>
          </a:p>
          <a:p>
            <a:pPr marL="0" marR="0" lvl="0" indent="0" algn="l" defTabSz="914400" rtl="0" eaLnBrk="1" fontAlgn="auto" latinLnBrk="0" hangingPunct="1">
              <a:lnSpc>
                <a:spcPct val="100000"/>
              </a:lnSpc>
              <a:spcBef>
                <a:spcPts val="0"/>
              </a:spcBef>
              <a:spcAft>
                <a:spcPct val="50000"/>
              </a:spcAft>
              <a:buClrTx/>
              <a:buSzTx/>
              <a:buFontTx/>
              <a:buNone/>
              <a:tabLst/>
              <a:defRPr/>
            </a:pPr>
            <a:r>
              <a:rPr lang="en-US" altLang="en-US" sz="900" b="0" dirty="0">
                <a:latin typeface="Arial" charset="0"/>
                <a:ea typeface="ＭＳ Ｐゴシック" pitchFamily="34" charset="-128"/>
                <a:cs typeface="Arial" charset="0"/>
              </a:rPr>
              <a:t>&lt;&lt;click</a:t>
            </a:r>
            <a:r>
              <a:rPr lang="en-US" altLang="en-US" sz="900" b="0" baseline="0" dirty="0">
                <a:latin typeface="Arial" charset="0"/>
                <a:ea typeface="ＭＳ Ｐゴシック" pitchFamily="34" charset="-128"/>
                <a:cs typeface="Arial" charset="0"/>
              </a:rPr>
              <a:t> to advance&gt;&gt;</a:t>
            </a:r>
          </a:p>
          <a:p>
            <a:pPr>
              <a:spcAft>
                <a:spcPct val="50000"/>
              </a:spcAft>
            </a:pPr>
            <a:endParaRPr lang="en-US" altLang="en-US" sz="900" dirty="0">
              <a:latin typeface="Arial" charset="0"/>
              <a:ea typeface="ＭＳ Ｐゴシック" pitchFamily="34" charset="-128"/>
              <a:cs typeface="Arial" charset="0"/>
            </a:endParaRPr>
          </a:p>
          <a:p>
            <a:pPr marL="0" marR="0" lvl="0" indent="0" algn="l" defTabSz="914400" rtl="0" eaLnBrk="1" fontAlgn="auto" latinLnBrk="0" hangingPunct="1">
              <a:lnSpc>
                <a:spcPct val="100000"/>
              </a:lnSpc>
              <a:spcBef>
                <a:spcPts val="0"/>
              </a:spcBef>
              <a:spcAft>
                <a:spcPct val="50000"/>
              </a:spcAft>
              <a:buClrTx/>
              <a:buSzTx/>
              <a:buFontTx/>
              <a:buNone/>
              <a:tabLst/>
              <a:defRPr/>
            </a:pPr>
            <a:r>
              <a:rPr lang="en-US" altLang="en-US" sz="900" dirty="0">
                <a:latin typeface="Arial" charset="0"/>
                <a:ea typeface="ＭＳ Ｐゴシック" pitchFamily="34" charset="-128"/>
                <a:cs typeface="Arial" charset="0"/>
              </a:rPr>
              <a:t>The first step is to determine your unique goals. What are your short- and long-term goals? How long do you have until you plan to retire? How much risk are you willing to take?</a:t>
            </a:r>
          </a:p>
          <a:p>
            <a:pPr>
              <a:spcAft>
                <a:spcPct val="50000"/>
              </a:spcAft>
            </a:pPr>
            <a:endParaRPr lang="en-US" altLang="en-US" sz="900" dirty="0">
              <a:latin typeface="Arial" charset="0"/>
              <a:ea typeface="ＭＳ Ｐゴシック" pitchFamily="34" charset="-128"/>
              <a:cs typeface="Arial" charset="0"/>
            </a:endParaRPr>
          </a:p>
          <a:p>
            <a:pPr marL="0" marR="0" lvl="0" indent="0" algn="l" defTabSz="914400" rtl="0" eaLnBrk="1" fontAlgn="auto" latinLnBrk="0" hangingPunct="1">
              <a:lnSpc>
                <a:spcPct val="100000"/>
              </a:lnSpc>
              <a:spcBef>
                <a:spcPts val="0"/>
              </a:spcBef>
              <a:spcAft>
                <a:spcPct val="50000"/>
              </a:spcAft>
              <a:buClrTx/>
              <a:buSzTx/>
              <a:buFontTx/>
              <a:buNone/>
              <a:tabLst/>
              <a:defRPr/>
            </a:pPr>
            <a:r>
              <a:rPr lang="en-US" altLang="en-US" sz="900" b="0" dirty="0">
                <a:latin typeface="Arial" charset="0"/>
                <a:ea typeface="ＭＳ Ｐゴシック" pitchFamily="34" charset="-128"/>
                <a:cs typeface="Arial" charset="0"/>
              </a:rPr>
              <a:t>&lt;&lt;click</a:t>
            </a:r>
            <a:r>
              <a:rPr lang="en-US" altLang="en-US" sz="900" b="0" baseline="0" dirty="0">
                <a:latin typeface="Arial" charset="0"/>
                <a:ea typeface="ＭＳ Ｐゴシック" pitchFamily="34" charset="-128"/>
                <a:cs typeface="Arial" charset="0"/>
              </a:rPr>
              <a:t> to advance&gt;&gt;</a:t>
            </a:r>
          </a:p>
          <a:p>
            <a:pPr>
              <a:spcAft>
                <a:spcPct val="50000"/>
              </a:spcAft>
            </a:pPr>
            <a:endParaRPr lang="en-US" altLang="en-US" sz="900" dirty="0">
              <a:latin typeface="Arial" charset="0"/>
              <a:ea typeface="ＭＳ Ｐゴシック" pitchFamily="34" charset="-128"/>
              <a:cs typeface="Arial" charset="0"/>
            </a:endParaRPr>
          </a:p>
          <a:p>
            <a:pPr marL="0" marR="0" lvl="0" indent="0" algn="l" defTabSz="914400" rtl="0" eaLnBrk="1" fontAlgn="auto" latinLnBrk="0" hangingPunct="1">
              <a:lnSpc>
                <a:spcPct val="100000"/>
              </a:lnSpc>
              <a:spcBef>
                <a:spcPts val="0"/>
              </a:spcBef>
              <a:spcAft>
                <a:spcPct val="50000"/>
              </a:spcAft>
              <a:buClrTx/>
              <a:buSzTx/>
              <a:buFontTx/>
              <a:buNone/>
              <a:tabLst/>
              <a:defRPr/>
            </a:pPr>
            <a:r>
              <a:rPr lang="en-US" altLang="en-US" sz="900" dirty="0">
                <a:latin typeface="Arial" charset="0"/>
                <a:ea typeface="ＭＳ Ｐゴシック" pitchFamily="34" charset="-128"/>
                <a:cs typeface="Arial" charset="0"/>
              </a:rPr>
              <a:t>Next, be sure to invest wisely by allocating your assets across different asset classes, diversifying your portfolio, and finding the balance that best fits your needs.</a:t>
            </a:r>
          </a:p>
          <a:p>
            <a:pPr>
              <a:spcAft>
                <a:spcPct val="50000"/>
              </a:spcAft>
            </a:pPr>
            <a:endParaRPr lang="en-US" altLang="en-US" sz="900" dirty="0">
              <a:latin typeface="Arial" charset="0"/>
              <a:ea typeface="ＭＳ Ｐゴシック" pitchFamily="34" charset="-128"/>
              <a:cs typeface="Arial" charset="0"/>
            </a:endParaRPr>
          </a:p>
          <a:p>
            <a:pPr marL="0" marR="0" lvl="0" indent="0" algn="l" defTabSz="914400" rtl="0" eaLnBrk="1" fontAlgn="auto" latinLnBrk="0" hangingPunct="1">
              <a:lnSpc>
                <a:spcPct val="100000"/>
              </a:lnSpc>
              <a:spcBef>
                <a:spcPts val="0"/>
              </a:spcBef>
              <a:spcAft>
                <a:spcPct val="50000"/>
              </a:spcAft>
              <a:buClrTx/>
              <a:buSzTx/>
              <a:buFontTx/>
              <a:buNone/>
              <a:tabLst/>
              <a:defRPr/>
            </a:pPr>
            <a:r>
              <a:rPr lang="en-US" altLang="en-US" sz="900" b="0" dirty="0">
                <a:latin typeface="Arial" charset="0"/>
                <a:ea typeface="ＭＳ Ｐゴシック" pitchFamily="34" charset="-128"/>
                <a:cs typeface="Arial" charset="0"/>
              </a:rPr>
              <a:t>&lt;&lt;click</a:t>
            </a:r>
            <a:r>
              <a:rPr lang="en-US" altLang="en-US" sz="900" b="0" baseline="0" dirty="0">
                <a:latin typeface="Arial" charset="0"/>
                <a:ea typeface="ＭＳ Ｐゴシック" pitchFamily="34" charset="-128"/>
                <a:cs typeface="Arial" charset="0"/>
              </a:rPr>
              <a:t> to advance&gt;&gt;</a:t>
            </a:r>
          </a:p>
          <a:p>
            <a:pPr>
              <a:spcAft>
                <a:spcPct val="50000"/>
              </a:spcAft>
            </a:pPr>
            <a:endParaRPr lang="en-US" altLang="en-US" sz="900" dirty="0">
              <a:latin typeface="Arial" charset="0"/>
              <a:ea typeface="ＭＳ Ｐゴシック" pitchFamily="34" charset="-128"/>
              <a:cs typeface="Arial" charset="0"/>
            </a:endParaRPr>
          </a:p>
          <a:p>
            <a:pPr>
              <a:spcAft>
                <a:spcPct val="50000"/>
              </a:spcAft>
            </a:pPr>
            <a:r>
              <a:rPr lang="en-US" altLang="en-US" sz="900" dirty="0">
                <a:latin typeface="Arial" charset="0"/>
                <a:ea typeface="ＭＳ Ｐゴシック" pitchFamily="34" charset="-128"/>
                <a:cs typeface="Arial" charset="0"/>
              </a:rPr>
              <a:t>Finally, make sure you monitor your account frequently. You can do this two ways. </a:t>
            </a:r>
          </a:p>
          <a:p>
            <a:pPr>
              <a:spcAft>
                <a:spcPct val="50000"/>
              </a:spcAft>
            </a:pPr>
            <a:endParaRPr lang="en-US" altLang="en-US" sz="900" dirty="0">
              <a:latin typeface="Arial" charset="0"/>
              <a:ea typeface="ＭＳ Ｐゴシック" pitchFamily="34" charset="-128"/>
              <a:cs typeface="Arial" charset="0"/>
            </a:endParaRPr>
          </a:p>
          <a:p>
            <a:pPr>
              <a:spcAft>
                <a:spcPct val="50000"/>
              </a:spcAft>
            </a:pPr>
            <a:r>
              <a:rPr lang="en-US" altLang="en-US" sz="900" b="0" baseline="0" dirty="0">
                <a:latin typeface="Arial" charset="0"/>
                <a:ea typeface="ＭＳ Ｐゴシック" pitchFamily="34" charset="-128"/>
                <a:cs typeface="Arial" charset="0"/>
              </a:rPr>
              <a:t>Review your </a:t>
            </a:r>
            <a:r>
              <a:rPr lang="en-US" altLang="en-US" sz="900" b="0" i="0" baseline="0" dirty="0">
                <a:latin typeface="Arial" charset="0"/>
                <a:ea typeface="ＭＳ Ｐゴシック" pitchFamily="34" charset="-128"/>
                <a:cs typeface="Arial" charset="0"/>
              </a:rPr>
              <a:t>retirement plan account </a:t>
            </a:r>
            <a:r>
              <a:rPr lang="en-US" altLang="en-US" sz="900" b="0" baseline="0" dirty="0">
                <a:latin typeface="Arial" charset="0"/>
                <a:ea typeface="ＭＳ Ｐゴシック" pitchFamily="34" charset="-128"/>
                <a:cs typeface="Arial" charset="0"/>
              </a:rPr>
              <a:t>statement regularly so</a:t>
            </a:r>
            <a:r>
              <a:rPr lang="en-US" altLang="en-US" sz="900" dirty="0">
                <a:latin typeface="Arial" charset="0"/>
                <a:ea typeface="ＭＳ Ｐゴシック" pitchFamily="34" charset="-128"/>
                <a:cs typeface="Arial" charset="0"/>
              </a:rPr>
              <a:t> you can track your progress toward your retirement savings goal. In addition to your personal account statements, you may have access to your account balance information via a participant Web site and/or</a:t>
            </a:r>
            <a:r>
              <a:rPr lang="en-US" altLang="en-US" sz="900" b="1" i="1" u="none" dirty="0">
                <a:latin typeface="Arial" charset="0"/>
                <a:ea typeface="ＭＳ Ｐゴシック" pitchFamily="34" charset="-128"/>
                <a:cs typeface="Arial" charset="0"/>
              </a:rPr>
              <a:t> </a:t>
            </a:r>
            <a:r>
              <a:rPr lang="en-US" altLang="en-US" sz="900" dirty="0">
                <a:latin typeface="Arial" charset="0"/>
                <a:ea typeface="ＭＳ Ｐゴシック" pitchFamily="34" charset="-128"/>
                <a:cs typeface="Arial" charset="0"/>
              </a:rPr>
              <a:t>a toll-free number. </a:t>
            </a:r>
          </a:p>
          <a:p>
            <a:pPr>
              <a:spcAft>
                <a:spcPct val="50000"/>
              </a:spcAft>
            </a:pPr>
            <a:endParaRPr lang="en-US" altLang="en-US" sz="900" dirty="0">
              <a:latin typeface="Arial" charset="0"/>
              <a:ea typeface="ＭＳ Ｐゴシック" pitchFamily="34" charset="-128"/>
              <a:cs typeface="Arial" charset="0"/>
            </a:endParaRPr>
          </a:p>
          <a:p>
            <a:pPr>
              <a:spcAft>
                <a:spcPct val="50000"/>
              </a:spcAft>
            </a:pPr>
            <a:r>
              <a:rPr lang="en-US" altLang="en-US" sz="900" dirty="0">
                <a:latin typeface="Arial" charset="0"/>
                <a:ea typeface="ＭＳ Ｐゴシック" pitchFamily="34" charset="-128"/>
                <a:cs typeface="Arial" charset="0"/>
              </a:rPr>
              <a:t>Another way to maintain proper balance within your account and stay on target with your risk tolerance level is to elect an </a:t>
            </a:r>
            <a:r>
              <a:rPr lang="en-US" altLang="en-US" sz="900" b="1" dirty="0">
                <a:latin typeface="Arial" charset="0"/>
                <a:ea typeface="ＭＳ Ｐゴシック" pitchFamily="34" charset="-128"/>
                <a:cs typeface="Arial" charset="0"/>
              </a:rPr>
              <a:t>Automatic Account Rebalancing </a:t>
            </a:r>
            <a:r>
              <a:rPr lang="en-US" altLang="en-US" sz="900" dirty="0">
                <a:latin typeface="Arial" charset="0"/>
                <a:ea typeface="ＭＳ Ｐゴシック" pitchFamily="34" charset="-128"/>
                <a:cs typeface="Arial" charset="0"/>
              </a:rPr>
              <a:t>feature, if available under your 401(k) plan. This feature keeps your asset allocation in balance according to your most recent investment elections. If you opt out of this feature, it’s important to revisit your asset mix at least annually, adjusting for market changes, the goals you’v</a:t>
            </a:r>
            <a:r>
              <a:rPr lang="en-US" altLang="ja-JP" sz="900" dirty="0">
                <a:latin typeface="Arial" charset="0"/>
                <a:ea typeface="ＭＳ Ｐゴシック" pitchFamily="34" charset="-128"/>
                <a:cs typeface="Arial" charset="0"/>
              </a:rPr>
              <a:t>e already met, significant changes in life events and your changing time horizon. </a:t>
            </a:r>
          </a:p>
          <a:p>
            <a:pPr>
              <a:spcAft>
                <a:spcPct val="50000"/>
              </a:spcAft>
            </a:pPr>
            <a:endParaRPr lang="en-US" altLang="ja-JP" sz="900" dirty="0">
              <a:latin typeface="Arial" charset="0"/>
              <a:ea typeface="ＭＳ Ｐゴシック" pitchFamily="34" charset="-128"/>
              <a:cs typeface="Arial" charset="0"/>
            </a:endParaRPr>
          </a:p>
          <a:p>
            <a:pPr>
              <a:spcAft>
                <a:spcPct val="50000"/>
              </a:spcAft>
            </a:pPr>
            <a:r>
              <a:rPr lang="en-US" altLang="ja-JP" sz="900" dirty="0">
                <a:latin typeface="Arial" charset="0"/>
                <a:ea typeface="ＭＳ Ｐゴシック" pitchFamily="34" charset="-128"/>
                <a:cs typeface="Arial" charset="0"/>
              </a:rPr>
              <a:t>Remember: asset allocation is an ongoing process, not a one-time decision. Stay diligent in monitoring your personal investments.</a:t>
            </a:r>
          </a:p>
        </p:txBody>
      </p:sp>
      <p:sp>
        <p:nvSpPr>
          <p:cNvPr id="4" name="Slide Number Placeholder 3"/>
          <p:cNvSpPr>
            <a:spLocks noGrp="1"/>
          </p:cNvSpPr>
          <p:nvPr>
            <p:ph type="sldNum" sz="quarter" idx="10"/>
          </p:nvPr>
        </p:nvSpPr>
        <p:spPr/>
        <p:txBody>
          <a:bodyPr/>
          <a:lstStyle/>
          <a:p>
            <a:fld id="{3966A25E-58F8-441D-AA5C-F9CE201FCD0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822032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National Association of REALTORS</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is proud to welcome you to the Center for REALTOR</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Financial Wellness, a new resource designed to help you understand your financial planning options and prepare for the future, one step at a time. No matter where you are in your career or stage of financial planning, we have something for you—budgeting tools, retirement planning resources, information about investing in real estate, and more. Sign in to </a:t>
            </a:r>
            <a:r>
              <a:rPr lang="en-US" sz="1200" b="0" i="0" kern="1200" dirty="0" err="1">
                <a:solidFill>
                  <a:schemeClr val="tx1"/>
                </a:solidFill>
                <a:effectLst/>
                <a:latin typeface="+mn-lt"/>
                <a:ea typeface="+mn-ea"/>
                <a:cs typeface="+mn-cs"/>
              </a:rPr>
              <a:t>financialwellness.realtor</a:t>
            </a:r>
            <a:r>
              <a:rPr lang="en-US" sz="1200" b="0" i="0" kern="1200" dirty="0">
                <a:solidFill>
                  <a:schemeClr val="tx1"/>
                </a:solidFill>
                <a:effectLst/>
                <a:latin typeface="+mn-lt"/>
                <a:ea typeface="+mn-ea"/>
                <a:cs typeface="+mn-cs"/>
              </a:rPr>
              <a:t> to begin navigating your financial journey!</a:t>
            </a:r>
            <a:endParaRPr lang="en-US" dirty="0"/>
          </a:p>
          <a:p>
            <a:endParaRPr lang="en-US" dirty="0"/>
          </a:p>
        </p:txBody>
      </p:sp>
      <p:sp>
        <p:nvSpPr>
          <p:cNvPr id="4" name="Slide Number Placeholder 3"/>
          <p:cNvSpPr>
            <a:spLocks noGrp="1"/>
          </p:cNvSpPr>
          <p:nvPr>
            <p:ph type="sldNum" sz="quarter" idx="5"/>
          </p:nvPr>
        </p:nvSpPr>
        <p:spPr/>
        <p:txBody>
          <a:bodyPr/>
          <a:lstStyle/>
          <a:p>
            <a:fld id="{4E8340E0-57D9-40A2-87AF-314219C7299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52241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latin typeface="Arial" panose="020B0604020202020204" pitchFamily="34" charset="0"/>
                <a:cs typeface="Arial" panose="020B0604020202020204" pitchFamily="34" charset="0"/>
              </a:rPr>
              <a:t>Here’s what we’re going to talk about today:</a:t>
            </a:r>
          </a:p>
          <a:p>
            <a:pPr eaLnBrk="1" hangingPunct="1">
              <a:lnSpc>
                <a:spcPct val="90000"/>
              </a:lnSpc>
            </a:pPr>
            <a:endParaRPr lang="en-US" altLang="en-US" dirty="0">
              <a:latin typeface="Arial" panose="020B0604020202020204" pitchFamily="34" charset="0"/>
              <a:cs typeface="Arial" panose="020B0604020202020204" pitchFamily="34" charset="0"/>
            </a:endParaRPr>
          </a:p>
          <a:p>
            <a:pPr eaLnBrk="1" hangingPunct="1">
              <a:lnSpc>
                <a:spcPct val="90000"/>
              </a:lnSpc>
            </a:pPr>
            <a:r>
              <a:rPr lang="en-US" altLang="en-US" dirty="0">
                <a:latin typeface="Arial" panose="020B0604020202020204" pitchFamily="34" charset="0"/>
                <a:cs typeface="Arial" panose="020B0604020202020204" pitchFamily="34" charset="0"/>
              </a:rPr>
              <a:t>Envisioning Your Next Chapter and how you want to spend your retirement years…</a:t>
            </a:r>
          </a:p>
          <a:p>
            <a:pPr eaLnBrk="1" hangingPunct="1">
              <a:lnSpc>
                <a:spcPct val="90000"/>
              </a:lnSpc>
            </a:pPr>
            <a:endParaRPr lang="en-US" altLang="en-US" dirty="0">
              <a:latin typeface="Arial" panose="020B0604020202020204" pitchFamily="34" charset="0"/>
              <a:cs typeface="Arial" panose="020B0604020202020204" pitchFamily="34" charset="0"/>
            </a:endParaRPr>
          </a:p>
          <a:p>
            <a:pPr eaLnBrk="1" hangingPunct="1">
              <a:lnSpc>
                <a:spcPct val="90000"/>
              </a:lnSpc>
            </a:pPr>
            <a:r>
              <a:rPr lang="en-US" altLang="en-US" dirty="0">
                <a:latin typeface="Arial" panose="020B0604020202020204" pitchFamily="34" charset="0"/>
                <a:cs typeface="Arial" panose="020B0604020202020204" pitchFamily="34" charset="0"/>
              </a:rPr>
              <a:t>Understanding the Risks that stand between you and your vision of retirement…and</a:t>
            </a:r>
          </a:p>
          <a:p>
            <a:pPr eaLnBrk="1" hangingPunct="1">
              <a:lnSpc>
                <a:spcPct val="90000"/>
              </a:lnSpc>
            </a:pPr>
            <a:endParaRPr lang="en-US" altLang="en-US" dirty="0">
              <a:latin typeface="Arial" panose="020B0604020202020204" pitchFamily="34" charset="0"/>
              <a:cs typeface="Arial" panose="020B0604020202020204" pitchFamily="34" charset="0"/>
            </a:endParaRPr>
          </a:p>
          <a:p>
            <a:pPr eaLnBrk="1" hangingPunct="1">
              <a:lnSpc>
                <a:spcPct val="90000"/>
              </a:lnSpc>
            </a:pPr>
            <a:r>
              <a:rPr lang="en-US" altLang="en-US" dirty="0">
                <a:latin typeface="Arial" panose="020B0604020202020204" pitchFamily="34" charset="0"/>
                <a:cs typeface="Arial" panose="020B0604020202020204" pitchFamily="34" charset="0"/>
              </a:rPr>
              <a:t>Developing a Retirement Strategy that helps maximize your likelihood of achieving the retirement you envision. </a:t>
            </a:r>
          </a:p>
          <a:p>
            <a:pPr eaLnBrk="1" hangingPunct="1">
              <a:lnSpc>
                <a:spcPct val="90000"/>
              </a:lnSpc>
            </a:pPr>
            <a:endParaRPr lang="en-US" altLang="en-US" dirty="0">
              <a:latin typeface="Arial" panose="020B0604020202020204" pitchFamily="34" charset="0"/>
              <a:cs typeface="Arial" panose="020B0604020202020204" pitchFamily="34" charset="0"/>
            </a:endParaRPr>
          </a:p>
          <a:p>
            <a:pPr eaLnBrk="1" hangingPunct="1">
              <a:lnSpc>
                <a:spcPct val="90000"/>
              </a:lnSpc>
            </a:pPr>
            <a:r>
              <a:rPr lang="en-US" altLang="en-US" dirty="0">
                <a:latin typeface="Arial" panose="020B0604020202020204" pitchFamily="34" charset="0"/>
                <a:cs typeface="Arial" panose="020B0604020202020204" pitchFamily="34" charset="0"/>
              </a:rPr>
              <a:t>Seems pretty simple, doesn’t it, but each of these steps is surprisingly complex. </a:t>
            </a:r>
          </a:p>
          <a:p>
            <a:pPr eaLnBrk="1" hangingPunct="1">
              <a:lnSpc>
                <a:spcPct val="90000"/>
              </a:lnSpc>
            </a:pP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6</a:t>
            </a:fld>
            <a:endParaRPr lang="en-US" dirty="0"/>
          </a:p>
        </p:txBody>
      </p:sp>
    </p:spTree>
    <p:extLst>
      <p:ext uri="{BB962C8B-B14F-4D97-AF65-F5344CB8AC3E}">
        <p14:creationId xmlns:p14="http://schemas.microsoft.com/office/powerpoint/2010/main" val="361611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charset="0"/>
                <a:ea typeface="MS PGothic" pitchFamily="34" charset="-128"/>
                <a:cs typeface="Arial" charset="0"/>
              </a:rPr>
              <a:t>Let’s begin with the basics. Before we address the nuts and bolts of retirement planning--looking at your income and expenses, allocating your portfolio, etc. --you must first understand what retirement means to you. We feel you should plan your money around your life, not your life around your money.</a:t>
            </a:r>
          </a:p>
        </p:txBody>
      </p:sp>
      <p:sp>
        <p:nvSpPr>
          <p:cNvPr id="4" name="Slide Number Placeholder 3"/>
          <p:cNvSpPr>
            <a:spLocks noGrp="1"/>
          </p:cNvSpPr>
          <p:nvPr>
            <p:ph type="sldNum" sz="quarter" idx="10"/>
          </p:nvPr>
        </p:nvSpPr>
        <p:spPr/>
        <p:txBody>
          <a:bodyPr/>
          <a:lstStyle/>
          <a:p>
            <a:fld id="{3966A25E-58F8-441D-AA5C-F9CE201FCD08}" type="slidenum">
              <a:rPr lang="en-US" smtClean="0"/>
              <a:t>7</a:t>
            </a:fld>
            <a:endParaRPr lang="en-US" dirty="0"/>
          </a:p>
        </p:txBody>
      </p:sp>
    </p:spTree>
    <p:extLst>
      <p:ext uri="{BB962C8B-B14F-4D97-AF65-F5344CB8AC3E}">
        <p14:creationId xmlns:p14="http://schemas.microsoft.com/office/powerpoint/2010/main" val="249883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cs typeface="Arial" panose="020B0604020202020204" pitchFamily="34" charset="0"/>
              </a:rPr>
              <a:t> Here are some questions to get you thinking about the next chapter in your life.</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--What does retirement mean to you?</a:t>
            </a:r>
          </a:p>
          <a:p>
            <a:pPr eaLnBrk="1" hangingPunct="1"/>
            <a:r>
              <a:rPr lang="en-US" altLang="en-US" dirty="0">
                <a:latin typeface="Arial" panose="020B0604020202020204" pitchFamily="34" charset="0"/>
                <a:cs typeface="Arial" panose="020B0604020202020204" pitchFamily="34" charset="0"/>
              </a:rPr>
              <a:t>--Picture collecting your last paycheck.  How old will you be?  What will you spend it on?</a:t>
            </a:r>
          </a:p>
          <a:p>
            <a:pPr eaLnBrk="1" hangingPunct="1"/>
            <a:r>
              <a:rPr lang="en-US" altLang="en-US" dirty="0">
                <a:latin typeface="Arial" panose="020B0604020202020204" pitchFamily="34" charset="0"/>
                <a:cs typeface="Arial" panose="020B0604020202020204" pitchFamily="34" charset="0"/>
              </a:rPr>
              <a:t>--What feelings do you have about possibly working in retirement?</a:t>
            </a:r>
          </a:p>
          <a:p>
            <a:pPr eaLnBrk="1" hangingPunct="1"/>
            <a:r>
              <a:rPr lang="en-US" altLang="en-US" dirty="0">
                <a:latin typeface="Arial" panose="020B0604020202020204" pitchFamily="34" charset="0"/>
                <a:cs typeface="Arial" panose="020B0604020202020204" pitchFamily="34" charset="0"/>
              </a:rPr>
              <a:t>--Do you feel healthy and are there any reasons you </a:t>
            </a:r>
            <a:r>
              <a:rPr lang="en-US" altLang="en-US" dirty="0" err="1">
                <a:latin typeface="Arial" panose="020B0604020202020204" pitchFamily="34" charset="0"/>
                <a:cs typeface="Arial" panose="020B0604020202020204" pitchFamily="34" charset="0"/>
              </a:rPr>
              <a:t>wouldn</a:t>
            </a:r>
            <a:r>
              <a:rPr lang="fr-FR" altLang="en-US"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t assume normal life expectancy?</a:t>
            </a:r>
          </a:p>
          <a:p>
            <a:pPr eaLnBrk="1" hangingPunct="1"/>
            <a:r>
              <a:rPr lang="en-US" altLang="en-US" dirty="0">
                <a:latin typeface="Arial" panose="020B0604020202020204" pitchFamily="34" charset="0"/>
                <a:cs typeface="Arial" panose="020B0604020202020204" pitchFamily="34" charset="0"/>
              </a:rPr>
              <a:t>--What about long-term care?</a:t>
            </a:r>
          </a:p>
          <a:p>
            <a:pPr eaLnBrk="1" hangingPunct="1"/>
            <a:r>
              <a:rPr lang="en-US" altLang="en-US" dirty="0">
                <a:latin typeface="Arial" panose="020B0604020202020204" pitchFamily="34" charset="0"/>
                <a:cs typeface="Arial" panose="020B0604020202020204" pitchFamily="34" charset="0"/>
              </a:rPr>
              <a:t>--Are your parents currently alive?  Do you expect you will need to help them out?</a:t>
            </a:r>
          </a:p>
          <a:p>
            <a:pPr eaLnBrk="1" hangingPunct="1"/>
            <a:r>
              <a:rPr lang="en-US" altLang="en-US" dirty="0">
                <a:latin typeface="Arial" panose="020B0604020202020204" pitchFamily="34" charset="0"/>
                <a:cs typeface="Arial" panose="020B0604020202020204" pitchFamily="34" charset="0"/>
              </a:rPr>
              <a:t>--Are there charities you would like to support?</a:t>
            </a:r>
          </a:p>
          <a:p>
            <a:pPr eaLnBrk="1" hangingPunct="1"/>
            <a:r>
              <a:rPr lang="en-US" altLang="en-US" dirty="0">
                <a:latin typeface="Arial" panose="020B0604020202020204" pitchFamily="34" charset="0"/>
                <a:cs typeface="Arial" panose="020B0604020202020204" pitchFamily="34" charset="0"/>
              </a:rPr>
              <a:t>--How would you like to be remembered?</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Admittedly, this is a lot to think about, but if you’re feeling overwhelmed, talk to me. We can go over these questions systematically and help you develop your own personal view of what you really want your retirement to be.</a:t>
            </a:r>
          </a:p>
        </p:txBody>
      </p:sp>
      <p:sp>
        <p:nvSpPr>
          <p:cNvPr id="4" name="Slide Number Placeholder 3"/>
          <p:cNvSpPr>
            <a:spLocks noGrp="1"/>
          </p:cNvSpPr>
          <p:nvPr>
            <p:ph type="sldNum" sz="quarter" idx="10"/>
          </p:nvPr>
        </p:nvSpPr>
        <p:spPr/>
        <p:txBody>
          <a:bodyPr/>
          <a:lstStyle/>
          <a:p>
            <a:fld id="{3966A25E-58F8-441D-AA5C-F9CE201FCD08}" type="slidenum">
              <a:rPr lang="en-US" smtClean="0"/>
              <a:t>8</a:t>
            </a:fld>
            <a:endParaRPr lang="en-US" dirty="0"/>
          </a:p>
        </p:txBody>
      </p:sp>
    </p:spTree>
    <p:extLst>
      <p:ext uri="{BB962C8B-B14F-4D97-AF65-F5344CB8AC3E}">
        <p14:creationId xmlns:p14="http://schemas.microsoft.com/office/powerpoint/2010/main" val="361197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cs typeface="Arial" panose="020B0604020202020204" pitchFamily="34" charset="0"/>
              </a:rPr>
              <a:t> Here are some questions to get you thinking about the next chapter in your life.</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--What does retirement mean to you?</a:t>
            </a:r>
          </a:p>
          <a:p>
            <a:pPr eaLnBrk="1" hangingPunct="1"/>
            <a:r>
              <a:rPr lang="en-US" altLang="en-US" dirty="0">
                <a:latin typeface="Arial" panose="020B0604020202020204" pitchFamily="34" charset="0"/>
                <a:cs typeface="Arial" panose="020B0604020202020204" pitchFamily="34" charset="0"/>
              </a:rPr>
              <a:t>--Picture collecting your last paycheck.  How old will you be?  What will you spend it on?</a:t>
            </a:r>
          </a:p>
          <a:p>
            <a:pPr eaLnBrk="1" hangingPunct="1"/>
            <a:r>
              <a:rPr lang="en-US" altLang="en-US" dirty="0">
                <a:latin typeface="Arial" panose="020B0604020202020204" pitchFamily="34" charset="0"/>
                <a:cs typeface="Arial" panose="020B0604020202020204" pitchFamily="34" charset="0"/>
              </a:rPr>
              <a:t>--What feelings do you have about possibly working in retirement?</a:t>
            </a:r>
          </a:p>
          <a:p>
            <a:pPr eaLnBrk="1" hangingPunct="1"/>
            <a:r>
              <a:rPr lang="en-US" altLang="en-US" dirty="0">
                <a:latin typeface="Arial" panose="020B0604020202020204" pitchFamily="34" charset="0"/>
                <a:cs typeface="Arial" panose="020B0604020202020204" pitchFamily="34" charset="0"/>
              </a:rPr>
              <a:t>--Do you feel healthy and are there any reasons you </a:t>
            </a:r>
            <a:r>
              <a:rPr lang="en-US" altLang="en-US" dirty="0" err="1">
                <a:latin typeface="Arial" panose="020B0604020202020204" pitchFamily="34" charset="0"/>
                <a:cs typeface="Arial" panose="020B0604020202020204" pitchFamily="34" charset="0"/>
              </a:rPr>
              <a:t>wouldn</a:t>
            </a:r>
            <a:r>
              <a:rPr lang="fr-FR" altLang="en-US"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t assume normal life expectancy?</a:t>
            </a:r>
          </a:p>
          <a:p>
            <a:pPr eaLnBrk="1" hangingPunct="1"/>
            <a:r>
              <a:rPr lang="en-US" altLang="en-US" dirty="0">
                <a:latin typeface="Arial" panose="020B0604020202020204" pitchFamily="34" charset="0"/>
                <a:cs typeface="Arial" panose="020B0604020202020204" pitchFamily="34" charset="0"/>
              </a:rPr>
              <a:t>--What about long-term care?</a:t>
            </a:r>
          </a:p>
          <a:p>
            <a:pPr eaLnBrk="1" hangingPunct="1"/>
            <a:r>
              <a:rPr lang="en-US" altLang="en-US" dirty="0">
                <a:latin typeface="Arial" panose="020B0604020202020204" pitchFamily="34" charset="0"/>
                <a:cs typeface="Arial" panose="020B0604020202020204" pitchFamily="34" charset="0"/>
              </a:rPr>
              <a:t>--Are your parents currently alive?  Do you expect you will need to help them out?</a:t>
            </a:r>
          </a:p>
          <a:p>
            <a:pPr eaLnBrk="1" hangingPunct="1"/>
            <a:r>
              <a:rPr lang="en-US" altLang="en-US" dirty="0">
                <a:latin typeface="Arial" panose="020B0604020202020204" pitchFamily="34" charset="0"/>
                <a:cs typeface="Arial" panose="020B0604020202020204" pitchFamily="34" charset="0"/>
              </a:rPr>
              <a:t>--Are there charities you would like to support?</a:t>
            </a:r>
          </a:p>
          <a:p>
            <a:pPr eaLnBrk="1" hangingPunct="1"/>
            <a:r>
              <a:rPr lang="en-US" altLang="en-US" dirty="0">
                <a:latin typeface="Arial" panose="020B0604020202020204" pitchFamily="34" charset="0"/>
                <a:cs typeface="Arial" panose="020B0604020202020204" pitchFamily="34" charset="0"/>
              </a:rPr>
              <a:t>--How would you like to be remembered?</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Admittedly, this is a lot to think about, but if you’re feeling overwhelmed, talk to me. We can go over these questions systematically and help you develop your own personal view of what you really want your retirement to be.</a:t>
            </a:r>
          </a:p>
        </p:txBody>
      </p:sp>
      <p:sp>
        <p:nvSpPr>
          <p:cNvPr id="4" name="Slide Number Placeholder 3"/>
          <p:cNvSpPr>
            <a:spLocks noGrp="1"/>
          </p:cNvSpPr>
          <p:nvPr>
            <p:ph type="sldNum" sz="quarter" idx="10"/>
          </p:nvPr>
        </p:nvSpPr>
        <p:spPr/>
        <p:txBody>
          <a:bodyPr/>
          <a:lstStyle/>
          <a:p>
            <a:fld id="{3966A25E-58F8-441D-AA5C-F9CE201FCD08}" type="slidenum">
              <a:rPr lang="en-US" smtClean="0"/>
              <a:t>9</a:t>
            </a:fld>
            <a:endParaRPr lang="en-US" dirty="0"/>
          </a:p>
        </p:txBody>
      </p:sp>
    </p:spTree>
    <p:extLst>
      <p:ext uri="{BB962C8B-B14F-4D97-AF65-F5344CB8AC3E}">
        <p14:creationId xmlns:p14="http://schemas.microsoft.com/office/powerpoint/2010/main" val="3611973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latin typeface="Arial" charset="0"/>
                <a:ea typeface="MS PGothic" pitchFamily="34" charset="-128"/>
                <a:cs typeface="Arial" charset="0"/>
              </a:rPr>
              <a:t>Once we tally up your projected retirement expenses, we can then look at how you plan to meet them. In other words, we help you identify your potential sources of retirement income. </a:t>
            </a:r>
          </a:p>
          <a:p>
            <a:pPr eaLnBrk="1" hangingPunct="1">
              <a:lnSpc>
                <a:spcPct val="90000"/>
              </a:lnSpc>
            </a:pPr>
            <a:endParaRPr lang="en-US" altLang="en-US" dirty="0">
              <a:latin typeface="Arial" charset="0"/>
              <a:ea typeface="MS PGothic" pitchFamily="34" charset="-128"/>
              <a:cs typeface="Arial" charset="0"/>
            </a:endParaRPr>
          </a:p>
          <a:p>
            <a:pPr eaLnBrk="1" hangingPunct="1">
              <a:lnSpc>
                <a:spcPct val="90000"/>
              </a:lnSpc>
            </a:pPr>
            <a:r>
              <a:rPr lang="en-US" altLang="en-US" dirty="0">
                <a:latin typeface="Arial" charset="0"/>
                <a:ea typeface="MS PGothic" pitchFamily="34" charset="-128"/>
                <a:cs typeface="Arial" charset="0"/>
              </a:rPr>
              <a:t>This slide shows the primary income sources for most retirees. </a:t>
            </a:r>
          </a:p>
          <a:p>
            <a:pPr eaLnBrk="1" hangingPunct="1">
              <a:lnSpc>
                <a:spcPct val="90000"/>
              </a:lnSpc>
            </a:pPr>
            <a:endParaRPr lang="en-US" altLang="en-US" dirty="0">
              <a:latin typeface="Arial" charset="0"/>
              <a:ea typeface="MS PGothic" pitchFamily="34" charset="-128"/>
              <a:cs typeface="Arial" charset="0"/>
            </a:endParaRPr>
          </a:p>
          <a:p>
            <a:pPr eaLnBrk="1" hangingPunct="1">
              <a:lnSpc>
                <a:spcPct val="90000"/>
              </a:lnSpc>
            </a:pPr>
            <a:r>
              <a:rPr lang="en-US" altLang="en-US" dirty="0">
                <a:latin typeface="Arial" charset="0"/>
                <a:ea typeface="MS PGothic" pitchFamily="34" charset="-128"/>
                <a:cs typeface="Arial" charset="0"/>
              </a:rPr>
              <a:t>Identifying </a:t>
            </a:r>
            <a:r>
              <a:rPr lang="en-US" altLang="en-US" i="1" dirty="0">
                <a:latin typeface="Arial" charset="0"/>
                <a:ea typeface="MS PGothic" pitchFamily="34" charset="-128"/>
                <a:cs typeface="Arial" charset="0"/>
              </a:rPr>
              <a:t>when </a:t>
            </a:r>
            <a:r>
              <a:rPr lang="en-US" altLang="en-US" dirty="0">
                <a:latin typeface="Arial" charset="0"/>
                <a:ea typeface="MS PGothic" pitchFamily="34" charset="-128"/>
                <a:cs typeface="Arial" charset="0"/>
              </a:rPr>
              <a:t>you</a:t>
            </a:r>
            <a:r>
              <a:rPr lang="fr-FR" altLang="ja-JP" dirty="0">
                <a:latin typeface="Arial" charset="0"/>
                <a:cs typeface="Arial" charset="0"/>
              </a:rPr>
              <a:t>'</a:t>
            </a:r>
            <a:r>
              <a:rPr lang="en-US" altLang="ja-JP" dirty="0" err="1">
                <a:latin typeface="Arial" charset="0"/>
                <a:cs typeface="Arial" charset="0"/>
              </a:rPr>
              <a:t>ll</a:t>
            </a:r>
            <a:r>
              <a:rPr lang="en-US" altLang="en-US" dirty="0">
                <a:latin typeface="Arial" charset="0"/>
                <a:ea typeface="MS PGothic" pitchFamily="34" charset="-128"/>
                <a:cs typeface="Arial" charset="0"/>
              </a:rPr>
              <a:t> get these payments is just as important as knowing where they</a:t>
            </a:r>
            <a:r>
              <a:rPr lang="fr-FR" altLang="ja-JP" dirty="0">
                <a:latin typeface="Arial" charset="0"/>
                <a:cs typeface="Arial" charset="0"/>
              </a:rPr>
              <a:t>'</a:t>
            </a:r>
            <a:r>
              <a:rPr lang="en-US" altLang="ja-JP" dirty="0" err="1">
                <a:latin typeface="Arial" charset="0"/>
                <a:cs typeface="Arial" charset="0"/>
              </a:rPr>
              <a:t>ll</a:t>
            </a:r>
            <a:r>
              <a:rPr lang="en-US" altLang="en-US" dirty="0">
                <a:latin typeface="Arial" charset="0"/>
                <a:ea typeface="MS PGothic" pitchFamily="34" charset="-128"/>
                <a:cs typeface="Arial" charset="0"/>
              </a:rPr>
              <a:t> come from. Social Security will most likely start some time between age 62 and 70. You may not have access to your retirement accounts until 59½, but you may be required to take payments from some of those accounts at 70½. So knowing those time frames can help give you a picture of how you</a:t>
            </a:r>
            <a:r>
              <a:rPr lang="fr-FR" altLang="ja-JP" dirty="0">
                <a:latin typeface="Arial" charset="0"/>
                <a:cs typeface="Arial" charset="0"/>
              </a:rPr>
              <a:t>'</a:t>
            </a:r>
            <a:r>
              <a:rPr lang="en-US" altLang="ja-JP" dirty="0" err="1">
                <a:latin typeface="Arial" charset="0"/>
                <a:cs typeface="Arial" charset="0"/>
              </a:rPr>
              <a:t>ll</a:t>
            </a:r>
            <a:r>
              <a:rPr lang="en-US" altLang="en-US" dirty="0">
                <a:latin typeface="Arial" charset="0"/>
                <a:ea typeface="MS PGothic" pitchFamily="34" charset="-128"/>
                <a:cs typeface="Arial" charset="0"/>
              </a:rPr>
              <a:t> meet your expenses over time.</a:t>
            </a:r>
          </a:p>
          <a:p>
            <a:pPr eaLnBrk="1" hangingPunct="1">
              <a:lnSpc>
                <a:spcPct val="90000"/>
              </a:lnSpc>
            </a:pPr>
            <a:endParaRPr lang="en-US" altLang="en-US" dirty="0">
              <a:latin typeface="Arial" charset="0"/>
              <a:ea typeface="MS PGothic" pitchFamily="34" charset="-128"/>
              <a:cs typeface="Arial"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10</a:t>
            </a:fld>
            <a:endParaRPr lang="en-US" dirty="0"/>
          </a:p>
        </p:txBody>
      </p:sp>
    </p:spTree>
    <p:extLst>
      <p:ext uri="{BB962C8B-B14F-4D97-AF65-F5344CB8AC3E}">
        <p14:creationId xmlns:p14="http://schemas.microsoft.com/office/powerpoint/2010/main" val="3611973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1"/>
              </a:spcBef>
            </a:pPr>
            <a:r>
              <a:rPr lang="en-US" altLang="en-US" sz="1200" dirty="0">
                <a:latin typeface="Arial" charset="0"/>
                <a:ea typeface="ＭＳ Ｐゴシック" pitchFamily="34" charset="-128"/>
                <a:cs typeface="Arial" charset="0"/>
              </a:rPr>
              <a:t>Do you know if you will have enough money to retire comfortably? </a:t>
            </a:r>
          </a:p>
          <a:p>
            <a:pPr>
              <a:spcBef>
                <a:spcPts val="601"/>
              </a:spcBef>
            </a:pPr>
            <a:endParaRPr lang="en-US" altLang="en-US" sz="1200" b="1" dirty="0">
              <a:latin typeface="Arial" charset="0"/>
              <a:ea typeface="ＭＳ Ｐゴシック" pitchFamily="34" charset="-128"/>
              <a:cs typeface="Arial" charset="0"/>
            </a:endParaRPr>
          </a:p>
          <a:p>
            <a:pPr>
              <a:spcBef>
                <a:spcPts val="601"/>
              </a:spcBef>
            </a:pPr>
            <a:r>
              <a:rPr lang="en-US" altLang="en-US" sz="1200" dirty="0">
                <a:latin typeface="Arial" charset="0"/>
                <a:ea typeface="ＭＳ Ｐゴシック" pitchFamily="34" charset="-128"/>
                <a:cs typeface="Arial" charset="0"/>
              </a:rPr>
              <a:t>For a comfortable lifestyle in retirement, it is important to begin saving now. On average, Social Security will cover about 35% of your retirement income needs, which means you’ll</a:t>
            </a:r>
            <a:r>
              <a:rPr lang="en-US" altLang="ja-JP" sz="1200" dirty="0">
                <a:latin typeface="Arial" charset="0"/>
                <a:ea typeface="ＭＳ Ｐゴシック" pitchFamily="34" charset="-128"/>
                <a:cs typeface="Arial" charset="0"/>
              </a:rPr>
              <a:t> have to make up the difference. The earlier you start saving, the more opportunity you’ll have to grow your investments. Why is starting today so important?</a:t>
            </a:r>
          </a:p>
          <a:p>
            <a:pPr>
              <a:spcBef>
                <a:spcPts val="601"/>
              </a:spcBef>
            </a:pPr>
            <a:endParaRPr lang="en-US" altLang="ja-JP" sz="1200" dirty="0">
              <a:latin typeface="Arial" charset="0"/>
              <a:ea typeface="ＭＳ Ｐゴシック" pitchFamily="34" charset="-128"/>
              <a:cs typeface="Arial" charset="0"/>
            </a:endParaRPr>
          </a:p>
          <a:p>
            <a:pPr>
              <a:spcBef>
                <a:spcPts val="601"/>
              </a:spcBef>
            </a:pPr>
            <a:r>
              <a:rPr lang="en-US" altLang="en-US" sz="1200" dirty="0">
                <a:latin typeface="Arial" charset="0"/>
                <a:ea typeface="ＭＳ Ｐゴシック" pitchFamily="34" charset="-128"/>
                <a:cs typeface="Arial" charset="0"/>
              </a:rPr>
              <a:t>It</a:t>
            </a:r>
            <a:r>
              <a:rPr lang="en-US" altLang="ja-JP" sz="1200" dirty="0">
                <a:latin typeface="Arial" charset="0"/>
                <a:ea typeface="ＭＳ Ｐゴシック" pitchFamily="34" charset="-128"/>
                <a:cs typeface="Arial" charset="0"/>
              </a:rPr>
              <a:t>'s simple: compounding.</a:t>
            </a:r>
            <a:r>
              <a:rPr lang="en-US" altLang="ja-JP" sz="1200" b="1" dirty="0">
                <a:latin typeface="Arial" charset="0"/>
                <a:ea typeface="ＭＳ Ｐゴシック" pitchFamily="34" charset="-128"/>
                <a:cs typeface="Arial" charset="0"/>
              </a:rPr>
              <a:t> </a:t>
            </a:r>
            <a:r>
              <a:rPr lang="en-US" altLang="ja-JP" sz="1200" dirty="0">
                <a:latin typeface="Arial" charset="0"/>
                <a:ea typeface="ＭＳ Ｐゴシック" pitchFamily="34" charset="-128"/>
                <a:cs typeface="Arial" charset="0"/>
              </a:rPr>
              <a:t>Compounding occurs when the money your investment earns is reinvested, producing earnings as well,</a:t>
            </a:r>
            <a:r>
              <a:rPr lang="en-US" altLang="ja-JP" sz="1200" baseline="0" dirty="0">
                <a:latin typeface="Arial" charset="0"/>
                <a:ea typeface="ＭＳ Ｐゴシック" pitchFamily="34" charset="-128"/>
                <a:cs typeface="Arial" charset="0"/>
              </a:rPr>
              <a:t> </a:t>
            </a:r>
            <a:r>
              <a:rPr lang="en-US" altLang="ja-JP" sz="1200" dirty="0">
                <a:latin typeface="Arial" charset="0"/>
                <a:ea typeface="ＭＳ Ｐゴシック" pitchFamily="34" charset="-128"/>
                <a:cs typeface="Arial" charset="0"/>
              </a:rPr>
              <a:t>or</a:t>
            </a:r>
            <a:r>
              <a:rPr lang="en-US" altLang="ja-JP" sz="1200" baseline="0" dirty="0">
                <a:latin typeface="Arial" charset="0"/>
                <a:ea typeface="ＭＳ Ｐゴシック" pitchFamily="34" charset="-128"/>
                <a:cs typeface="Arial" charset="0"/>
              </a:rPr>
              <a:t> what we call,</a:t>
            </a:r>
            <a:r>
              <a:rPr lang="en-US" altLang="ja-JP" sz="1200" dirty="0">
                <a:latin typeface="Arial" charset="0"/>
                <a:ea typeface="ＭＳ Ｐゴシック" pitchFamily="34" charset="-128"/>
                <a:cs typeface="Arial" charset="0"/>
              </a:rPr>
              <a:t> earnings on earnings. The effect of compounding can help a small, regular investment grow large because you have more money working for you over the years. </a:t>
            </a:r>
          </a:p>
          <a:p>
            <a:pPr>
              <a:spcBef>
                <a:spcPts val="601"/>
              </a:spcBef>
            </a:pPr>
            <a:endParaRPr lang="en-US" altLang="ja-JP" sz="1200" dirty="0">
              <a:latin typeface="Arial" charset="0"/>
              <a:ea typeface="ＭＳ Ｐゴシック" pitchFamily="34" charset="-128"/>
              <a:cs typeface="Arial" charset="0"/>
            </a:endParaRPr>
          </a:p>
          <a:p>
            <a:pPr>
              <a:spcBef>
                <a:spcPts val="601"/>
              </a:spcBef>
            </a:pPr>
            <a:r>
              <a:rPr lang="en-US" altLang="en-US" sz="1200" dirty="0">
                <a:latin typeface="Arial" charset="0"/>
                <a:ea typeface="ＭＳ Ｐゴシック" pitchFamily="34" charset="-128"/>
                <a:cs typeface="Arial" charset="0"/>
              </a:rPr>
              <a:t>Let</a:t>
            </a:r>
            <a:r>
              <a:rPr lang="en-US" altLang="ja-JP" sz="1200" dirty="0">
                <a:latin typeface="Arial" charset="0"/>
                <a:ea typeface="ＭＳ Ｐゴシック" pitchFamily="34" charset="-128"/>
                <a:cs typeface="Arial" charset="0"/>
              </a:rPr>
              <a:t>'s look at this example. Steve and Diana are 25 years old and are just starting out in their careers. Both earn $24,000 a year. </a:t>
            </a:r>
          </a:p>
          <a:p>
            <a:pPr>
              <a:spcBef>
                <a:spcPts val="601"/>
              </a:spcBef>
            </a:pPr>
            <a:endParaRPr lang="en-US" altLang="ja-JP" sz="1200" dirty="0">
              <a:latin typeface="Arial" charset="0"/>
              <a:ea typeface="ＭＳ Ｐゴシック" pitchFamily="34" charset="-128"/>
              <a:cs typeface="Arial" charset="0"/>
            </a:endParaRPr>
          </a:p>
          <a:p>
            <a:pPr>
              <a:spcBef>
                <a:spcPts val="601"/>
              </a:spcBef>
            </a:pPr>
            <a:r>
              <a:rPr lang="en-US" altLang="ja-JP" sz="1200" dirty="0">
                <a:latin typeface="Arial" charset="0"/>
                <a:ea typeface="ＭＳ Ｐゴシック" pitchFamily="34" charset="-128"/>
                <a:cs typeface="Arial" charset="0"/>
              </a:rPr>
              <a:t>&lt;&lt;click</a:t>
            </a:r>
            <a:r>
              <a:rPr lang="en-US" altLang="ja-JP" sz="1200" baseline="0" dirty="0">
                <a:latin typeface="Arial" charset="0"/>
                <a:ea typeface="ＭＳ Ｐゴシック" pitchFamily="34" charset="-128"/>
                <a:cs typeface="Arial" charset="0"/>
              </a:rPr>
              <a:t> to advance&gt;&gt;</a:t>
            </a:r>
            <a:endParaRPr lang="en-US" altLang="ja-JP" sz="1200" dirty="0">
              <a:latin typeface="Arial" charset="0"/>
              <a:ea typeface="ＭＳ Ｐゴシック" pitchFamily="34" charset="-128"/>
              <a:cs typeface="Arial" charset="0"/>
            </a:endParaRPr>
          </a:p>
          <a:p>
            <a:pPr>
              <a:spcBef>
                <a:spcPts val="601"/>
              </a:spcBef>
            </a:pPr>
            <a:endParaRPr lang="en-US" altLang="ja-JP" sz="1200" dirty="0">
              <a:latin typeface="Arial" charset="0"/>
              <a:ea typeface="ＭＳ Ｐゴシック" pitchFamily="34" charset="-128"/>
              <a:cs typeface="Arial" charset="0"/>
            </a:endParaRPr>
          </a:p>
          <a:p>
            <a:pPr>
              <a:spcBef>
                <a:spcPts val="601"/>
              </a:spcBef>
            </a:pPr>
            <a:r>
              <a:rPr lang="en-US" altLang="en-US" sz="1200" dirty="0">
                <a:latin typeface="Arial" charset="0"/>
                <a:ea typeface="ＭＳ Ｐゴシック" pitchFamily="34" charset="-128"/>
                <a:cs typeface="Arial" charset="0"/>
              </a:rPr>
              <a:t>Diana chooses to wait until she is 35 to start investing. She decides to contribute 5% of her current salary ($100 a month) on a tax-deferred basis in her retirement plan. Assuming 8% returns, she will have $149,036 when she reaches 65 on contributions of $36,000 ($100 × 12 months × 30 years).</a:t>
            </a:r>
          </a:p>
          <a:p>
            <a:pPr>
              <a:spcBef>
                <a:spcPts val="601"/>
              </a:spcBef>
            </a:pPr>
            <a:endParaRPr lang="en-US" altLang="en-US" sz="1200" dirty="0">
              <a:latin typeface="Arial" charset="0"/>
              <a:ea typeface="ＭＳ Ｐゴシック" pitchFamily="34" charset="-128"/>
              <a:cs typeface="Arial" charset="0"/>
            </a:endParaRPr>
          </a:p>
          <a:p>
            <a:pPr>
              <a:spcBef>
                <a:spcPts val="601"/>
              </a:spcBef>
            </a:pPr>
            <a:r>
              <a:rPr lang="en-US" altLang="en-US" sz="1200" dirty="0">
                <a:latin typeface="Arial" charset="0"/>
                <a:ea typeface="ＭＳ Ｐゴシック" pitchFamily="34" charset="-128"/>
                <a:cs typeface="Arial" charset="0"/>
              </a:rPr>
              <a:t>&lt;&lt;click</a:t>
            </a:r>
            <a:r>
              <a:rPr lang="en-US" altLang="en-US" sz="1200" baseline="0" dirty="0">
                <a:latin typeface="Arial" charset="0"/>
                <a:ea typeface="ＭＳ Ｐゴシック" pitchFamily="34" charset="-128"/>
                <a:cs typeface="Arial" charset="0"/>
              </a:rPr>
              <a:t> to advance&gt;&gt;</a:t>
            </a:r>
            <a:endParaRPr lang="en-US" altLang="en-US" sz="1200" dirty="0">
              <a:latin typeface="Arial" charset="0"/>
              <a:ea typeface="ＭＳ Ｐゴシック" pitchFamily="34" charset="-128"/>
              <a:cs typeface="Arial" charset="0"/>
            </a:endParaRPr>
          </a:p>
          <a:p>
            <a:pPr>
              <a:spcBef>
                <a:spcPts val="601"/>
              </a:spcBef>
            </a:pPr>
            <a:endParaRPr lang="en-US" altLang="en-US" sz="1200" dirty="0">
              <a:latin typeface="Arial" charset="0"/>
              <a:ea typeface="ＭＳ Ｐゴシック" pitchFamily="34" charset="-128"/>
              <a:cs typeface="Arial" charset="0"/>
            </a:endParaRPr>
          </a:p>
          <a:p>
            <a:pPr>
              <a:spcBef>
                <a:spcPts val="601"/>
              </a:spcBef>
            </a:pPr>
            <a:r>
              <a:rPr lang="en-US" altLang="en-US" sz="1200" dirty="0">
                <a:latin typeface="Arial" charset="0"/>
                <a:ea typeface="ＭＳ Ｐゴシック" pitchFamily="34" charset="-128"/>
                <a:cs typeface="Arial" charset="0"/>
              </a:rPr>
              <a:t>Steve, on the other hand, decides to start investing $100 a month now into his plan. Again, assuming that his plan investments earn 8% a year, compounded monthly, in 40 years he’l</a:t>
            </a:r>
            <a:r>
              <a:rPr lang="en-US" altLang="ja-JP" sz="1200" dirty="0">
                <a:latin typeface="Arial" charset="0"/>
                <a:ea typeface="ＭＳ Ｐゴシック" pitchFamily="34" charset="-128"/>
                <a:cs typeface="Arial" charset="0"/>
              </a:rPr>
              <a:t>l have $349,101 in his account on contributions of only $48,000 ($100 × 12 months × 40 years).</a:t>
            </a:r>
          </a:p>
          <a:p>
            <a:pPr>
              <a:spcBef>
                <a:spcPts val="601"/>
              </a:spcBef>
            </a:pPr>
            <a:endParaRPr lang="en-US" altLang="ja-JP" sz="1200" dirty="0">
              <a:latin typeface="Arial" charset="0"/>
              <a:ea typeface="ＭＳ Ｐゴシック" pitchFamily="34" charset="-128"/>
              <a:cs typeface="Arial" charset="0"/>
            </a:endParaRPr>
          </a:p>
          <a:p>
            <a:pPr>
              <a:spcBef>
                <a:spcPts val="601"/>
              </a:spcBef>
            </a:pPr>
            <a:r>
              <a:rPr lang="en-US" altLang="en-US" sz="1200" dirty="0">
                <a:latin typeface="Arial" charset="0"/>
                <a:ea typeface="ＭＳ Ｐゴシック" pitchFamily="34" charset="-128"/>
                <a:cs typeface="Arial" charset="0"/>
              </a:rPr>
              <a:t>So, for the extra $12,000 that Steve contributes during his first 10 years in the plan, he</a:t>
            </a:r>
            <a:r>
              <a:rPr lang="en-US" altLang="ja-JP" sz="1200" dirty="0">
                <a:latin typeface="Arial" charset="0"/>
                <a:ea typeface="ＭＳ Ｐゴシック" pitchFamily="34" charset="-128"/>
                <a:cs typeface="Arial" charset="0"/>
              </a:rPr>
              <a:t>'s made $200,065 more than Diana in earnings. And, if he increases his contribution amount over the years, he could earn even more.</a:t>
            </a:r>
          </a:p>
          <a:p>
            <a:pPr>
              <a:spcBef>
                <a:spcPts val="601"/>
              </a:spcBef>
            </a:pPr>
            <a:endParaRPr lang="en-US" altLang="ja-JP" sz="1200" dirty="0">
              <a:latin typeface="Arial" charset="0"/>
              <a:ea typeface="ＭＳ Ｐゴシック" pitchFamily="34" charset="-128"/>
              <a:cs typeface="Arial" charset="0"/>
            </a:endParaRPr>
          </a:p>
          <a:p>
            <a:pPr>
              <a:spcBef>
                <a:spcPts val="601"/>
              </a:spcBef>
            </a:pPr>
            <a:r>
              <a:rPr lang="en-US" altLang="en-US" sz="1200" dirty="0">
                <a:latin typeface="Arial" charset="0"/>
                <a:ea typeface="ＭＳ Ｐゴシック" pitchFamily="34" charset="-128"/>
                <a:cs typeface="Arial" charset="0"/>
              </a:rPr>
              <a:t>Those extra 10 years can really make a difference. Of course, a plan of systematic savings does not ensure a profit or prevent a loss in a declining market.</a:t>
            </a:r>
            <a:r>
              <a:rPr lang="en-US" altLang="en-US" sz="1200" baseline="0" dirty="0">
                <a:latin typeface="Arial" charset="0"/>
                <a:ea typeface="ＭＳ Ｐゴシック" pitchFamily="34" charset="-128"/>
                <a:cs typeface="Arial" charset="0"/>
              </a:rPr>
              <a:t> </a:t>
            </a:r>
            <a:r>
              <a:rPr lang="en-US" altLang="en-US" sz="1200" dirty="0">
                <a:latin typeface="Arial" charset="0"/>
                <a:ea typeface="ＭＳ Ｐゴシック" pitchFamily="34" charset="-128"/>
                <a:cs typeface="Arial" charset="0"/>
              </a:rPr>
              <a:t>There is no guarantee that your account balance will increase over time. </a:t>
            </a:r>
          </a:p>
          <a:p>
            <a:pPr>
              <a:spcBef>
                <a:spcPts val="601"/>
              </a:spcBef>
            </a:pPr>
            <a:endParaRPr lang="en-US" altLang="en-US" sz="1200" dirty="0">
              <a:latin typeface="Arial" charset="0"/>
              <a:ea typeface="ＭＳ Ｐゴシック" pitchFamily="34" charset="-128"/>
              <a:cs typeface="Arial" charset="0"/>
            </a:endParaRPr>
          </a:p>
          <a:p>
            <a:pPr>
              <a:spcBef>
                <a:spcPts val="601"/>
              </a:spcBef>
            </a:pPr>
            <a:r>
              <a:rPr lang="en-US" altLang="en-US" sz="1200" dirty="0">
                <a:latin typeface="Arial" charset="0"/>
                <a:ea typeface="ＭＳ Ｐゴシック" pitchFamily="34" charset="-128"/>
                <a:cs typeface="Arial" charset="0"/>
              </a:rPr>
              <a:t>Think of it this way, the best time to start saving for retirement was yesterday. The second best time to start is </a:t>
            </a:r>
            <a:r>
              <a:rPr lang="en-US" altLang="en-US" sz="1200" i="1" dirty="0">
                <a:latin typeface="Arial" charset="0"/>
                <a:ea typeface="ＭＳ Ｐゴシック" pitchFamily="34" charset="-128"/>
                <a:cs typeface="Arial" charset="0"/>
              </a:rPr>
              <a:t>today.</a:t>
            </a:r>
            <a:r>
              <a:rPr lang="en-US" altLang="en-US" sz="1200" dirty="0">
                <a:latin typeface="Arial" charset="0"/>
                <a:ea typeface="ＭＳ Ｐゴシック" pitchFamily="34" charset="-128"/>
                <a:cs typeface="Arial" charset="0"/>
              </a:rPr>
              <a:t> </a:t>
            </a:r>
          </a:p>
          <a:p>
            <a:endParaRPr lang="en-GB" dirty="0"/>
          </a:p>
        </p:txBody>
      </p:sp>
      <p:sp>
        <p:nvSpPr>
          <p:cNvPr id="4" name="Slide Number Placeholder 3"/>
          <p:cNvSpPr>
            <a:spLocks noGrp="1"/>
          </p:cNvSpPr>
          <p:nvPr>
            <p:ph type="sldNum" sz="quarter" idx="10"/>
          </p:nvPr>
        </p:nvSpPr>
        <p:spPr/>
        <p:txBody>
          <a:bodyPr/>
          <a:lstStyle/>
          <a:p>
            <a:fld id="{3966A25E-58F8-441D-AA5C-F9CE201FCD08}" type="slidenum">
              <a:rPr lang="en-US" smtClean="0"/>
              <a:t>11</a:t>
            </a:fld>
            <a:endParaRPr lang="en-US" dirty="0"/>
          </a:p>
        </p:txBody>
      </p:sp>
    </p:spTree>
    <p:extLst>
      <p:ext uri="{BB962C8B-B14F-4D97-AF65-F5344CB8AC3E}">
        <p14:creationId xmlns:p14="http://schemas.microsoft.com/office/powerpoint/2010/main" val="190891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latin typeface="Arial" charset="0"/>
                <a:ea typeface="MS PGothic" pitchFamily="34" charset="-128"/>
                <a:cs typeface="Arial" charset="0"/>
              </a:rPr>
              <a:t>Once we tally up your projected retirement expenses, we can then look at how you plan to meet them. In other words, we help you identify your potential sources of retirement income. </a:t>
            </a:r>
          </a:p>
          <a:p>
            <a:pPr eaLnBrk="1" hangingPunct="1">
              <a:lnSpc>
                <a:spcPct val="90000"/>
              </a:lnSpc>
            </a:pPr>
            <a:endParaRPr lang="en-US" altLang="en-US" dirty="0">
              <a:latin typeface="Arial" charset="0"/>
              <a:ea typeface="MS PGothic" pitchFamily="34" charset="-128"/>
              <a:cs typeface="Arial" charset="0"/>
            </a:endParaRPr>
          </a:p>
          <a:p>
            <a:pPr eaLnBrk="1" hangingPunct="1">
              <a:lnSpc>
                <a:spcPct val="90000"/>
              </a:lnSpc>
            </a:pPr>
            <a:r>
              <a:rPr lang="en-US" altLang="en-US" dirty="0">
                <a:latin typeface="Arial" charset="0"/>
                <a:ea typeface="MS PGothic" pitchFamily="34" charset="-128"/>
                <a:cs typeface="Arial" charset="0"/>
              </a:rPr>
              <a:t>This slide shows the primary income sources for most retirees. </a:t>
            </a:r>
          </a:p>
          <a:p>
            <a:pPr eaLnBrk="1" hangingPunct="1">
              <a:lnSpc>
                <a:spcPct val="90000"/>
              </a:lnSpc>
            </a:pPr>
            <a:endParaRPr lang="en-US" altLang="en-US" dirty="0">
              <a:latin typeface="Arial" charset="0"/>
              <a:ea typeface="MS PGothic" pitchFamily="34" charset="-128"/>
              <a:cs typeface="Arial" charset="0"/>
            </a:endParaRPr>
          </a:p>
          <a:p>
            <a:pPr eaLnBrk="1" hangingPunct="1">
              <a:lnSpc>
                <a:spcPct val="90000"/>
              </a:lnSpc>
            </a:pPr>
            <a:r>
              <a:rPr lang="en-US" altLang="en-US" dirty="0">
                <a:latin typeface="Arial" charset="0"/>
                <a:ea typeface="MS PGothic" pitchFamily="34" charset="-128"/>
                <a:cs typeface="Arial" charset="0"/>
              </a:rPr>
              <a:t>Identifying </a:t>
            </a:r>
            <a:r>
              <a:rPr lang="en-US" altLang="en-US" i="1" dirty="0">
                <a:latin typeface="Arial" charset="0"/>
                <a:ea typeface="MS PGothic" pitchFamily="34" charset="-128"/>
                <a:cs typeface="Arial" charset="0"/>
              </a:rPr>
              <a:t>when </a:t>
            </a:r>
            <a:r>
              <a:rPr lang="en-US" altLang="en-US" dirty="0">
                <a:latin typeface="Arial" charset="0"/>
                <a:ea typeface="MS PGothic" pitchFamily="34" charset="-128"/>
                <a:cs typeface="Arial" charset="0"/>
              </a:rPr>
              <a:t>you</a:t>
            </a:r>
            <a:r>
              <a:rPr lang="fr-FR" altLang="ja-JP" dirty="0">
                <a:latin typeface="Arial" charset="0"/>
                <a:cs typeface="Arial" charset="0"/>
              </a:rPr>
              <a:t>'</a:t>
            </a:r>
            <a:r>
              <a:rPr lang="en-US" altLang="ja-JP" dirty="0" err="1">
                <a:latin typeface="Arial" charset="0"/>
                <a:cs typeface="Arial" charset="0"/>
              </a:rPr>
              <a:t>ll</a:t>
            </a:r>
            <a:r>
              <a:rPr lang="en-US" altLang="en-US" dirty="0">
                <a:latin typeface="Arial" charset="0"/>
                <a:ea typeface="MS PGothic" pitchFamily="34" charset="-128"/>
                <a:cs typeface="Arial" charset="0"/>
              </a:rPr>
              <a:t> get these payments is just as important as knowing where they</a:t>
            </a:r>
            <a:r>
              <a:rPr lang="fr-FR" altLang="ja-JP" dirty="0">
                <a:latin typeface="Arial" charset="0"/>
                <a:cs typeface="Arial" charset="0"/>
              </a:rPr>
              <a:t>'</a:t>
            </a:r>
            <a:r>
              <a:rPr lang="en-US" altLang="ja-JP" dirty="0" err="1">
                <a:latin typeface="Arial" charset="0"/>
                <a:cs typeface="Arial" charset="0"/>
              </a:rPr>
              <a:t>ll</a:t>
            </a:r>
            <a:r>
              <a:rPr lang="en-US" altLang="en-US" dirty="0">
                <a:latin typeface="Arial" charset="0"/>
                <a:ea typeface="MS PGothic" pitchFamily="34" charset="-128"/>
                <a:cs typeface="Arial" charset="0"/>
              </a:rPr>
              <a:t> come from. Social Security will most likely start some time between age 62 and 70. You may not have access to your retirement accounts until 59½, but you may be required to take payments from some of those accounts at 70½. So knowing those time frames can help give you a picture of how you</a:t>
            </a:r>
            <a:r>
              <a:rPr lang="fr-FR" altLang="ja-JP" dirty="0">
                <a:latin typeface="Arial" charset="0"/>
                <a:cs typeface="Arial" charset="0"/>
              </a:rPr>
              <a:t>'</a:t>
            </a:r>
            <a:r>
              <a:rPr lang="en-US" altLang="ja-JP" dirty="0" err="1">
                <a:latin typeface="Arial" charset="0"/>
                <a:cs typeface="Arial" charset="0"/>
              </a:rPr>
              <a:t>ll</a:t>
            </a:r>
            <a:r>
              <a:rPr lang="en-US" altLang="en-US" dirty="0">
                <a:latin typeface="Arial" charset="0"/>
                <a:ea typeface="MS PGothic" pitchFamily="34" charset="-128"/>
                <a:cs typeface="Arial" charset="0"/>
              </a:rPr>
              <a:t> meet your expenses over time.</a:t>
            </a:r>
          </a:p>
          <a:p>
            <a:pPr eaLnBrk="1" hangingPunct="1">
              <a:lnSpc>
                <a:spcPct val="90000"/>
              </a:lnSpc>
            </a:pPr>
            <a:endParaRPr lang="en-US" altLang="en-US" dirty="0">
              <a:latin typeface="Arial" charset="0"/>
              <a:ea typeface="MS PGothic" pitchFamily="34" charset="-128"/>
              <a:cs typeface="Arial" charset="0"/>
            </a:endParaRPr>
          </a:p>
        </p:txBody>
      </p:sp>
      <p:sp>
        <p:nvSpPr>
          <p:cNvPr id="4" name="Slide Number Placeholder 3"/>
          <p:cNvSpPr>
            <a:spLocks noGrp="1"/>
          </p:cNvSpPr>
          <p:nvPr>
            <p:ph type="sldNum" sz="quarter" idx="10"/>
          </p:nvPr>
        </p:nvSpPr>
        <p:spPr/>
        <p:txBody>
          <a:bodyPr/>
          <a:lstStyle/>
          <a:p>
            <a:fld id="{3966A25E-58F8-441D-AA5C-F9CE201FCD08}" type="slidenum">
              <a:rPr lang="en-US" smtClean="0"/>
              <a:t>13</a:t>
            </a:fld>
            <a:endParaRPr lang="en-US" dirty="0"/>
          </a:p>
        </p:txBody>
      </p:sp>
    </p:spTree>
    <p:extLst>
      <p:ext uri="{BB962C8B-B14F-4D97-AF65-F5344CB8AC3E}">
        <p14:creationId xmlns:p14="http://schemas.microsoft.com/office/powerpoint/2010/main" val="3611973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type="body" sz="quarter" idx="11" hasCustomPrompt="1"/>
          </p:nvPr>
        </p:nvSpPr>
        <p:spPr>
          <a:xfrm>
            <a:off x="457200" y="4114800"/>
            <a:ext cx="8321040" cy="1042416"/>
          </a:xfrm>
        </p:spPr>
        <p:txBody>
          <a:bodyPr tIns="45720" rIns="82296" bIns="45720" anchor="b" anchorCtr="0"/>
          <a:lstStyle>
            <a:lvl1pPr>
              <a:lnSpc>
                <a:spcPct val="100000"/>
              </a:lnSpc>
              <a:spcBef>
                <a:spcPts val="0"/>
              </a:spcBef>
              <a:defRPr sz="2800" spc="0" baseline="0">
                <a:solidFill>
                  <a:schemeClr val="tx1"/>
                </a:solidFill>
                <a:latin typeface="+mj-lt"/>
              </a:defRPr>
            </a:lvl1pPr>
            <a:lvl2pPr>
              <a:spcBef>
                <a:spcPts val="1200"/>
              </a:spcBef>
              <a:defRPr sz="2000" b="1" baseline="0">
                <a:solidFill>
                  <a:schemeClr val="accent2"/>
                </a:solidFill>
              </a:defRPr>
            </a:lvl2pPr>
          </a:lstStyle>
          <a:p>
            <a:pPr lvl="0"/>
            <a:r>
              <a:rPr lang="en-US" dirty="0"/>
              <a:t>Presentation Title</a:t>
            </a:r>
          </a:p>
        </p:txBody>
      </p:sp>
      <p:sp>
        <p:nvSpPr>
          <p:cNvPr id="14" name="Text Placeholder 6"/>
          <p:cNvSpPr>
            <a:spLocks noGrp="1"/>
          </p:cNvSpPr>
          <p:nvPr>
            <p:ph type="body" sz="quarter" idx="13" hasCustomPrompt="1"/>
          </p:nvPr>
        </p:nvSpPr>
        <p:spPr>
          <a:xfrm>
            <a:off x="457200" y="5359980"/>
            <a:ext cx="8321040" cy="612648"/>
          </a:xfrm>
        </p:spPr>
        <p:txBody>
          <a:bodyPr/>
          <a:lstStyle>
            <a:lvl1pPr>
              <a:spcBef>
                <a:spcPts val="200"/>
              </a:spcBef>
              <a:defRPr sz="1800"/>
            </a:lvl1pPr>
          </a:lstStyle>
          <a:p>
            <a:pPr lvl="0"/>
            <a:r>
              <a:rPr lang="en-US" dirty="0"/>
              <a:t>[Presenter (s) Name]</a:t>
            </a:r>
            <a:br>
              <a:rPr lang="en-US" dirty="0"/>
            </a:br>
            <a:r>
              <a:rPr lang="en-US" dirty="0"/>
              <a:t>[Presenter Title]</a:t>
            </a:r>
          </a:p>
          <a:p>
            <a:pPr lvl="0"/>
            <a:r>
              <a:rPr lang="en-US" dirty="0"/>
              <a:t>[Date]</a:t>
            </a:r>
          </a:p>
        </p:txBody>
      </p:sp>
    </p:spTree>
    <p:extLst>
      <p:ext uri="{BB962C8B-B14F-4D97-AF65-F5344CB8AC3E}">
        <p14:creationId xmlns:p14="http://schemas.microsoft.com/office/powerpoint/2010/main" val="183547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2/3 Content layout">
    <p:spTree>
      <p:nvGrpSpPr>
        <p:cNvPr id="1" name=""/>
        <p:cNvGrpSpPr/>
        <p:nvPr/>
      </p:nvGrpSpPr>
      <p:grpSpPr>
        <a:xfrm>
          <a:off x="0" y="0"/>
          <a:ext cx="0" cy="0"/>
          <a:chOff x="0" y="0"/>
          <a:chExt cx="0" cy="0"/>
        </a:xfrm>
      </p:grpSpPr>
      <p:sp>
        <p:nvSpPr>
          <p:cNvPr id="12" name="Content Placeholder 1"/>
          <p:cNvSpPr>
            <a:spLocks noGrp="1"/>
          </p:cNvSpPr>
          <p:nvPr>
            <p:ph sz="quarter" idx="12"/>
          </p:nvPr>
        </p:nvSpPr>
        <p:spPr>
          <a:xfrm>
            <a:off x="457201" y="1554480"/>
            <a:ext cx="2542032" cy="4533899"/>
          </a:xfrm>
        </p:spPr>
        <p:txBody>
          <a:bodyPr vert="horz" lIns="0" tIns="0" rIns="0" bIns="0" rtlCol="0">
            <a:noAutofit/>
          </a:bodyPr>
          <a:lstStyle>
            <a:lvl1pPr>
              <a:defRPr lang="en-US" sz="1200" baseline="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
          <p:cNvSpPr>
            <a:spLocks noGrp="1"/>
          </p:cNvSpPr>
          <p:nvPr>
            <p:ph type="body" sz="quarter" idx="1" hasCustomPrompt="1"/>
          </p:nvPr>
        </p:nvSpPr>
        <p:spPr>
          <a:xfrm>
            <a:off x="3292686" y="1554480"/>
            <a:ext cx="5367715" cy="258532"/>
          </a:xfrm>
        </p:spPr>
        <p:txBody>
          <a:bodyPr wrap="square"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a:t>
            </a:r>
          </a:p>
        </p:txBody>
      </p:sp>
      <p:sp>
        <p:nvSpPr>
          <p:cNvPr id="14" name="Text Placeholder 2"/>
          <p:cNvSpPr>
            <a:spLocks noGrp="1"/>
          </p:cNvSpPr>
          <p:nvPr>
            <p:ph type="body" sz="quarter" idx="2" hasCustomPrompt="1"/>
          </p:nvPr>
        </p:nvSpPr>
        <p:spPr>
          <a:xfrm>
            <a:off x="3292686" y="1783971"/>
            <a:ext cx="5367715" cy="240066"/>
          </a:xfrm>
        </p:spPr>
        <p:txBody>
          <a:bodyPr vert="horz" wrap="square" lIns="0" tIns="0" rIns="0" bIns="0" rtlCol="0" anchor="t" anchorCtr="0">
            <a:spAutoFit/>
          </a:bodyPr>
          <a:lstStyle>
            <a:lvl1pPr>
              <a:defRPr lang="en-US" sz="1200" b="0" dirty="0" smtClean="0">
                <a:solidFill>
                  <a:schemeClr val="tx1"/>
                </a:solidFill>
              </a:defRPr>
            </a:lvl1pPr>
          </a:lstStyle>
          <a:p>
            <a:pPr lvl="0">
              <a:spcBef>
                <a:spcPts val="0"/>
              </a:spcBef>
              <a:buNone/>
              <a:tabLst>
                <a:tab pos="3933825" algn="r"/>
              </a:tabLst>
            </a:pPr>
            <a:r>
              <a:rPr lang="en-US" dirty="0"/>
              <a:t>Chart / Table Subtitle</a:t>
            </a:r>
          </a:p>
        </p:txBody>
      </p:sp>
      <p:sp>
        <p:nvSpPr>
          <p:cNvPr id="6" name="Content Placeholder 2"/>
          <p:cNvSpPr>
            <a:spLocks noGrp="1"/>
          </p:cNvSpPr>
          <p:nvPr>
            <p:ph sz="quarter" idx="13"/>
          </p:nvPr>
        </p:nvSpPr>
        <p:spPr>
          <a:xfrm>
            <a:off x="3292686" y="2003427"/>
            <a:ext cx="5367715" cy="4076698"/>
          </a:xfrm>
        </p:spPr>
        <p:txBody>
          <a:bodyPr vert="horz" lIns="0" tIns="0" rIns="0" bIns="0" rtlCol="0">
            <a:noAutofit/>
          </a:bodyPr>
          <a:lstStyle>
            <a:lvl1pPr>
              <a:defRPr lang="en-US" sz="1200" baseline="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270470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Text Placeholder 1"/>
          <p:cNvSpPr>
            <a:spLocks noGrp="1"/>
          </p:cNvSpPr>
          <p:nvPr>
            <p:ph type="body" idx="1" hasCustomPrompt="1"/>
          </p:nvPr>
        </p:nvSpPr>
        <p:spPr>
          <a:xfrm>
            <a:off x="457200" y="1554163"/>
            <a:ext cx="6446520" cy="320088"/>
          </a:xfrm>
        </p:spPr>
        <p:txBody>
          <a:bodyPr wrap="square" anchor="t" anchorCtr="0">
            <a:spAutoFit/>
          </a:bodyPr>
          <a:lstStyle>
            <a:lvl1pPr marL="0" indent="0">
              <a:spcAft>
                <a:spcPts val="0"/>
              </a:spcAft>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Table / Chart Title</a:t>
            </a:r>
          </a:p>
        </p:txBody>
      </p:sp>
      <p:sp>
        <p:nvSpPr>
          <p:cNvPr id="13" name="Text Placeholder 2"/>
          <p:cNvSpPr>
            <a:spLocks noGrp="1"/>
          </p:cNvSpPr>
          <p:nvPr>
            <p:ph type="body" idx="2" hasCustomPrompt="1"/>
          </p:nvPr>
        </p:nvSpPr>
        <p:spPr>
          <a:xfrm>
            <a:off x="457200" y="1841639"/>
            <a:ext cx="6446520" cy="280077"/>
          </a:xfrm>
        </p:spPr>
        <p:txBody>
          <a:bodyPr wrap="square" anchor="t" anchorCtr="0">
            <a:spAutoFit/>
          </a:bodyPr>
          <a:lstStyle>
            <a:lvl1pPr marL="0" indent="0">
              <a:spcBef>
                <a:spcPts val="0"/>
              </a:spcBef>
              <a:spcAft>
                <a:spcPts val="0"/>
              </a:spcAft>
              <a:buNone/>
              <a:tabLst>
                <a:tab pos="8220075" algn="r"/>
              </a:tabLst>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Table / Chart Subtitle</a:t>
            </a:r>
          </a:p>
        </p:txBody>
      </p:sp>
      <p:sp>
        <p:nvSpPr>
          <p:cNvPr id="14" name="Content Placeholder 1"/>
          <p:cNvSpPr>
            <a:spLocks noGrp="1"/>
          </p:cNvSpPr>
          <p:nvPr>
            <p:ph sz="quarter" idx="12"/>
          </p:nvPr>
        </p:nvSpPr>
        <p:spPr>
          <a:xfrm>
            <a:off x="459994" y="2102803"/>
            <a:ext cx="8220456" cy="3795077"/>
          </a:xfrm>
        </p:spPr>
        <p:txBody>
          <a:bodyPr/>
          <a:lstStyle>
            <a:lvl1pPr>
              <a:lnSpc>
                <a:spcPct val="120000"/>
              </a:lnSpc>
              <a:spcAft>
                <a:spcPts val="0"/>
              </a:spcAft>
              <a:defRPr/>
            </a:lvl1pPr>
            <a:lvl2pPr>
              <a:lnSpc>
                <a:spcPct val="120000"/>
              </a:lnSpc>
              <a:spcBef>
                <a:spcPts val="1000"/>
              </a:spcBef>
              <a:spcAft>
                <a:spcPts val="0"/>
              </a:spcAft>
              <a:defRPr/>
            </a:lvl2pPr>
            <a:lvl3pPr>
              <a:lnSpc>
                <a:spcPct val="120000"/>
              </a:lnSpc>
              <a:spcBef>
                <a:spcPts val="800"/>
              </a:spcBef>
              <a:spcAft>
                <a:spcPts val="0"/>
              </a:spcAft>
              <a:defRPr/>
            </a:lvl3pPr>
            <a:lvl4pPr>
              <a:lnSpc>
                <a:spcPct val="120000"/>
              </a:lnSpc>
              <a:spcBef>
                <a:spcPts val="800"/>
              </a:spcBef>
              <a:spcAft>
                <a:spcPts val="0"/>
              </a:spcAft>
              <a:defRPr/>
            </a:lvl4pPr>
            <a:lvl5pPr>
              <a:lnSpc>
                <a:spcPct val="120000"/>
              </a:lnSpc>
              <a:spcBef>
                <a:spcPts val="8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2618008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Side-by-Side Content">
    <p:spTree>
      <p:nvGrpSpPr>
        <p:cNvPr id="1" name=""/>
        <p:cNvGrpSpPr/>
        <p:nvPr/>
      </p:nvGrpSpPr>
      <p:grpSpPr>
        <a:xfrm>
          <a:off x="0" y="0"/>
          <a:ext cx="0" cy="0"/>
          <a:chOff x="0" y="0"/>
          <a:chExt cx="0" cy="0"/>
        </a:xfrm>
      </p:grpSpPr>
      <p:sp>
        <p:nvSpPr>
          <p:cNvPr id="3" name="Text Placeholder 1"/>
          <p:cNvSpPr>
            <a:spLocks noGrp="1"/>
          </p:cNvSpPr>
          <p:nvPr>
            <p:ph type="body" idx="12" hasCustomPrompt="1"/>
          </p:nvPr>
        </p:nvSpPr>
        <p:spPr>
          <a:xfrm>
            <a:off x="457200" y="1554163"/>
            <a:ext cx="3932238" cy="258532"/>
          </a:xfrm>
        </p:spPr>
        <p:txBody>
          <a:bodyPr wrap="square"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 – Arial 14pt.</a:t>
            </a:r>
          </a:p>
        </p:txBody>
      </p:sp>
      <p:sp>
        <p:nvSpPr>
          <p:cNvPr id="13" name="Text Placeholder 2"/>
          <p:cNvSpPr>
            <a:spLocks noGrp="1"/>
          </p:cNvSpPr>
          <p:nvPr>
            <p:ph type="body" idx="13" hasCustomPrompt="1"/>
          </p:nvPr>
        </p:nvSpPr>
        <p:spPr>
          <a:xfrm>
            <a:off x="457200" y="1791907"/>
            <a:ext cx="3932238" cy="221599"/>
          </a:xfrm>
        </p:spPr>
        <p:txBody>
          <a:bodyPr vert="horz" wrap="square" lIns="0" tIns="0" rIns="0" bIns="0" rtlCol="0" anchor="t" anchorCtr="0">
            <a:spAutoFit/>
          </a:bodyPr>
          <a:lstStyle>
            <a:lvl1pPr>
              <a:defRPr lang="en-US" sz="1200" b="0" dirty="0" smtClean="0">
                <a:solidFill>
                  <a:schemeClr val="tx1"/>
                </a:solidFill>
              </a:defRPr>
            </a:lvl1pPr>
          </a:lstStyle>
          <a:p>
            <a:pPr lvl="0">
              <a:spcBef>
                <a:spcPts val="0"/>
              </a:spcBef>
              <a:buNone/>
              <a:tabLst>
                <a:tab pos="3933825" algn="r"/>
              </a:tabLst>
            </a:pPr>
            <a:r>
              <a:rPr lang="en-US" dirty="0"/>
              <a:t>Chart / Table Subtitle – Arial 12pt.</a:t>
            </a:r>
          </a:p>
        </p:txBody>
      </p:sp>
      <p:sp>
        <p:nvSpPr>
          <p:cNvPr id="5" name="Text Placeholder 3"/>
          <p:cNvSpPr>
            <a:spLocks noGrp="1"/>
          </p:cNvSpPr>
          <p:nvPr>
            <p:ph type="body" sz="quarter" idx="14" hasCustomPrompt="1"/>
          </p:nvPr>
        </p:nvSpPr>
        <p:spPr>
          <a:xfrm>
            <a:off x="4752805" y="1554163"/>
            <a:ext cx="3931920" cy="258532"/>
          </a:xfrm>
        </p:spPr>
        <p:txBody>
          <a:bodyPr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 – Arial 14pt.</a:t>
            </a:r>
          </a:p>
        </p:txBody>
      </p:sp>
      <p:sp>
        <p:nvSpPr>
          <p:cNvPr id="14" name="Text Placeholder 4"/>
          <p:cNvSpPr>
            <a:spLocks noGrp="1"/>
          </p:cNvSpPr>
          <p:nvPr>
            <p:ph type="body" sz="quarter" idx="15" hasCustomPrompt="1"/>
          </p:nvPr>
        </p:nvSpPr>
        <p:spPr>
          <a:xfrm>
            <a:off x="4752805" y="1791907"/>
            <a:ext cx="3931920" cy="221599"/>
          </a:xfrm>
        </p:spPr>
        <p:txBody>
          <a:bodyPr vert="horz" wrap="square" lIns="0" tIns="0" rIns="0" bIns="0" rtlCol="0" anchor="t" anchorCtr="0">
            <a:spAutoFit/>
          </a:bodyPr>
          <a:lstStyle>
            <a:lvl1pPr>
              <a:defRPr lang="en-US" sz="1200" b="0" dirty="0" smtClean="0">
                <a:solidFill>
                  <a:schemeClr val="tx1"/>
                </a:solidFill>
              </a:defRPr>
            </a:lvl1pPr>
          </a:lstStyle>
          <a:p>
            <a:pPr lvl="0">
              <a:spcBef>
                <a:spcPts val="0"/>
              </a:spcBef>
              <a:buNone/>
              <a:tabLst>
                <a:tab pos="3933825" algn="r"/>
              </a:tabLst>
            </a:pPr>
            <a:r>
              <a:rPr lang="en-US" dirty="0"/>
              <a:t>Chart / Table Subtitle – Arial 12pt.</a:t>
            </a:r>
          </a:p>
        </p:txBody>
      </p:sp>
      <p:sp>
        <p:nvSpPr>
          <p:cNvPr id="4" name="Content Placeholder 1"/>
          <p:cNvSpPr>
            <a:spLocks noGrp="1"/>
          </p:cNvSpPr>
          <p:nvPr>
            <p:ph sz="half" idx="1"/>
          </p:nvPr>
        </p:nvSpPr>
        <p:spPr>
          <a:xfrm>
            <a:off x="457200" y="2011363"/>
            <a:ext cx="3932238" cy="3886200"/>
          </a:xfrm>
        </p:spPr>
        <p:txBody>
          <a:bodyPr/>
          <a:lstStyle>
            <a:lvl1pPr>
              <a:lnSpc>
                <a:spcPct val="120000"/>
              </a:lnSpc>
              <a:spcBef>
                <a:spcPts val="1200"/>
              </a:spcBef>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quarter" idx="2"/>
          </p:nvPr>
        </p:nvSpPr>
        <p:spPr>
          <a:xfrm>
            <a:off x="4752805" y="2011363"/>
            <a:ext cx="3931920" cy="3886200"/>
          </a:xfrm>
        </p:spPr>
        <p:txBody>
          <a:bodyPr/>
          <a:lstStyle>
            <a:lvl1pPr>
              <a:lnSpc>
                <a:spcPct val="120000"/>
              </a:lnSpc>
              <a:spcBef>
                <a:spcPts val="1200"/>
              </a:spcBef>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2"/>
          <p:cNvSpPr>
            <a:spLocks noGrp="1"/>
          </p:cNvSpPr>
          <p:nvPr>
            <p:ph type="title" hasCustomPrompt="1"/>
          </p:nvPr>
        </p:nvSpPr>
        <p:spPr>
          <a:xfrm>
            <a:off x="457200" y="731520"/>
            <a:ext cx="8220456" cy="307777"/>
          </a:xfrm>
        </p:spPr>
        <p:txBody>
          <a:bodyPr/>
          <a:lstStyle>
            <a:lvl1pPr>
              <a:defRPr baseline="0"/>
            </a:lvl1pPr>
          </a:lstStyle>
          <a:p>
            <a:r>
              <a:rPr lang="en-US" dirty="0"/>
              <a:t>Click to add title</a:t>
            </a:r>
          </a:p>
        </p:txBody>
      </p:sp>
    </p:spTree>
    <p:extLst>
      <p:ext uri="{BB962C8B-B14F-4D97-AF65-F5344CB8AC3E}">
        <p14:creationId xmlns:p14="http://schemas.microsoft.com/office/powerpoint/2010/main" val="715278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Rows Content">
    <p:spTree>
      <p:nvGrpSpPr>
        <p:cNvPr id="1" name=""/>
        <p:cNvGrpSpPr/>
        <p:nvPr/>
      </p:nvGrpSpPr>
      <p:grpSpPr>
        <a:xfrm>
          <a:off x="0" y="0"/>
          <a:ext cx="0" cy="0"/>
          <a:chOff x="0" y="0"/>
          <a:chExt cx="0" cy="0"/>
        </a:xfrm>
      </p:grpSpPr>
      <p:sp>
        <p:nvSpPr>
          <p:cNvPr id="3" name="Text Placeholder 1"/>
          <p:cNvSpPr>
            <a:spLocks noGrp="1"/>
          </p:cNvSpPr>
          <p:nvPr>
            <p:ph type="body" idx="1" hasCustomPrompt="1"/>
          </p:nvPr>
        </p:nvSpPr>
        <p:spPr>
          <a:xfrm>
            <a:off x="457200" y="1554163"/>
            <a:ext cx="8220456" cy="258532"/>
          </a:xfrm>
        </p:spPr>
        <p:txBody>
          <a:bodyPr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 – Arial 14pt.</a:t>
            </a:r>
          </a:p>
        </p:txBody>
      </p:sp>
      <p:sp>
        <p:nvSpPr>
          <p:cNvPr id="13" name="Text Placeholder 2"/>
          <p:cNvSpPr>
            <a:spLocks noGrp="1"/>
          </p:cNvSpPr>
          <p:nvPr>
            <p:ph type="body" idx="2" hasCustomPrompt="1"/>
          </p:nvPr>
        </p:nvSpPr>
        <p:spPr>
          <a:xfrm>
            <a:off x="457200" y="1791907"/>
            <a:ext cx="8220456" cy="221599"/>
          </a:xfrm>
        </p:spPr>
        <p:txBody>
          <a:bodyPr anchor="t" anchorCtr="0">
            <a:spAutoFit/>
          </a:bodyPr>
          <a:lstStyle>
            <a:lvl1pPr marL="0" indent="0">
              <a:spcAft>
                <a:spcPts val="0"/>
              </a:spcAft>
              <a:buNone/>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 – Arial 12pt.</a:t>
            </a:r>
          </a:p>
        </p:txBody>
      </p:sp>
      <p:sp>
        <p:nvSpPr>
          <p:cNvPr id="4" name="Content Placeholder 1"/>
          <p:cNvSpPr>
            <a:spLocks noGrp="1"/>
          </p:cNvSpPr>
          <p:nvPr>
            <p:ph sz="half" idx="12"/>
          </p:nvPr>
        </p:nvSpPr>
        <p:spPr>
          <a:xfrm>
            <a:off x="457200" y="2011363"/>
            <a:ext cx="8220456" cy="1645920"/>
          </a:xfrm>
        </p:spPr>
        <p:txBody>
          <a:bodyPr/>
          <a:lstStyle>
            <a:lvl1pPr>
              <a:lnSpc>
                <a:spcPct val="120000"/>
              </a:lnSpc>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p:cNvSpPr>
            <a:spLocks noGrp="1"/>
          </p:cNvSpPr>
          <p:nvPr>
            <p:ph type="body" idx="3" hasCustomPrompt="1"/>
          </p:nvPr>
        </p:nvSpPr>
        <p:spPr>
          <a:xfrm>
            <a:off x="457200" y="3906400"/>
            <a:ext cx="8220456" cy="258532"/>
          </a:xfrm>
        </p:spPr>
        <p:txBody>
          <a:bodyPr anchor="t" anchorCtr="0">
            <a:spAutoFit/>
          </a:bodyPr>
          <a:lstStyle>
            <a:lvl1pPr marL="0" indent="0">
              <a:spcAft>
                <a:spcPts val="0"/>
              </a:spcAft>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 – Arial 14pt.</a:t>
            </a:r>
          </a:p>
        </p:txBody>
      </p:sp>
      <p:sp>
        <p:nvSpPr>
          <p:cNvPr id="17" name="Text Placeholder 4"/>
          <p:cNvSpPr>
            <a:spLocks noGrp="1"/>
          </p:cNvSpPr>
          <p:nvPr>
            <p:ph type="body" idx="4" hasCustomPrompt="1"/>
          </p:nvPr>
        </p:nvSpPr>
        <p:spPr>
          <a:xfrm>
            <a:off x="457200" y="4161477"/>
            <a:ext cx="8220456" cy="221599"/>
          </a:xfrm>
        </p:spPr>
        <p:txBody>
          <a:bodyPr anchor="t" anchorCtr="0">
            <a:spAutoFit/>
          </a:bodyPr>
          <a:lstStyle>
            <a:lvl1pPr marL="0" indent="0">
              <a:spcAft>
                <a:spcPts val="0"/>
              </a:spcAft>
              <a:buNone/>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 – Arial 12pt.</a:t>
            </a:r>
          </a:p>
        </p:txBody>
      </p:sp>
      <p:sp>
        <p:nvSpPr>
          <p:cNvPr id="16" name="Content Placeholder 2"/>
          <p:cNvSpPr>
            <a:spLocks noGrp="1"/>
          </p:cNvSpPr>
          <p:nvPr>
            <p:ph sz="half" idx="13"/>
          </p:nvPr>
        </p:nvSpPr>
        <p:spPr>
          <a:xfrm>
            <a:off x="457200" y="4381183"/>
            <a:ext cx="8220456" cy="1645920"/>
          </a:xfrm>
        </p:spPr>
        <p:txBody>
          <a:bodyPr/>
          <a:lstStyle>
            <a:lvl1pPr>
              <a:lnSpc>
                <a:spcPct val="120000"/>
              </a:lnSpc>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3639604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on-a-Page Content">
    <p:spTree>
      <p:nvGrpSpPr>
        <p:cNvPr id="1" name=""/>
        <p:cNvGrpSpPr/>
        <p:nvPr/>
      </p:nvGrpSpPr>
      <p:grpSpPr>
        <a:xfrm>
          <a:off x="0" y="0"/>
          <a:ext cx="0" cy="0"/>
          <a:chOff x="0" y="0"/>
          <a:chExt cx="0" cy="0"/>
        </a:xfrm>
      </p:grpSpPr>
      <p:sp>
        <p:nvSpPr>
          <p:cNvPr id="9" name="Text Placeholder 1"/>
          <p:cNvSpPr>
            <a:spLocks noGrp="1"/>
          </p:cNvSpPr>
          <p:nvPr>
            <p:ph type="body" idx="1" hasCustomPrompt="1"/>
          </p:nvPr>
        </p:nvSpPr>
        <p:spPr>
          <a:xfrm>
            <a:off x="457200" y="1556213"/>
            <a:ext cx="2542032" cy="283464"/>
          </a:xfrm>
        </p:spPr>
        <p:txBody>
          <a:bodyPr vert="horz" lIns="0" tIns="0" rIns="0" bIns="0" rtlCol="0" anchor="t" anchorCtr="0">
            <a:spAutoFit/>
          </a:bodyPr>
          <a:lstStyle>
            <a:lvl1pPr>
              <a:defRPr lang="en-US" dirty="0" smtClean="0">
                <a:solidFill>
                  <a:schemeClr val="tx1"/>
                </a:solidFill>
              </a:defRPr>
            </a:lvl1pPr>
          </a:lstStyle>
          <a:p>
            <a:pPr lvl="0">
              <a:buNone/>
            </a:pPr>
            <a:r>
              <a:rPr lang="en-US" dirty="0"/>
              <a:t>Chart / Table Title – Arial 14</a:t>
            </a:r>
          </a:p>
        </p:txBody>
      </p:sp>
      <p:sp>
        <p:nvSpPr>
          <p:cNvPr id="10" name="Text Placeholder 2"/>
          <p:cNvSpPr>
            <a:spLocks noGrp="1"/>
          </p:cNvSpPr>
          <p:nvPr>
            <p:ph type="body" idx="2" hasCustomPrompt="1"/>
          </p:nvPr>
        </p:nvSpPr>
        <p:spPr>
          <a:xfrm>
            <a:off x="457200" y="1793958"/>
            <a:ext cx="2542032" cy="221599"/>
          </a:xfrm>
        </p:spPr>
        <p:txBody>
          <a:bodyPr anchor="t" anchorCtr="0">
            <a:spAutoFit/>
          </a:bodyPr>
          <a:lstStyle>
            <a:lvl1pPr marL="0" indent="0">
              <a:lnSpc>
                <a:spcPct val="120000"/>
              </a:lnSpc>
              <a:spcAft>
                <a:spcPts val="0"/>
              </a:spcAft>
              <a:buNone/>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 – Arial 12</a:t>
            </a:r>
          </a:p>
        </p:txBody>
      </p:sp>
      <p:sp>
        <p:nvSpPr>
          <p:cNvPr id="18" name="Content Placeholder 1"/>
          <p:cNvSpPr>
            <a:spLocks noGrp="1"/>
          </p:cNvSpPr>
          <p:nvPr userDrawn="1">
            <p:ph sz="half" idx="12"/>
          </p:nvPr>
        </p:nvSpPr>
        <p:spPr>
          <a:xfrm>
            <a:off x="457200" y="2013414"/>
            <a:ext cx="2542032" cy="3886200"/>
          </a:xfrm>
        </p:spPr>
        <p:txBody>
          <a:bodyPr/>
          <a:lstStyle>
            <a:lvl1pPr>
              <a:lnSpc>
                <a:spcPct val="120000"/>
              </a:lnSpc>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idx="3" hasCustomPrompt="1"/>
          </p:nvPr>
        </p:nvSpPr>
        <p:spPr>
          <a:xfrm>
            <a:off x="3293852" y="1556213"/>
            <a:ext cx="2542032" cy="283464"/>
          </a:xfrm>
        </p:spPr>
        <p:txBody>
          <a:bodyPr anchor="t" anchorCtr="0">
            <a:sp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14</a:t>
            </a:r>
          </a:p>
        </p:txBody>
      </p:sp>
      <p:sp>
        <p:nvSpPr>
          <p:cNvPr id="12" name="Text Placeholder 4"/>
          <p:cNvSpPr>
            <a:spLocks noGrp="1"/>
          </p:cNvSpPr>
          <p:nvPr>
            <p:ph type="body" idx="4" hasCustomPrompt="1"/>
          </p:nvPr>
        </p:nvSpPr>
        <p:spPr>
          <a:xfrm>
            <a:off x="3293852" y="1793958"/>
            <a:ext cx="2542032" cy="240066"/>
          </a:xfrm>
        </p:spPr>
        <p:txBody>
          <a:bodyPr anchor="t" anchorCtr="0">
            <a:sp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12</a:t>
            </a:r>
          </a:p>
        </p:txBody>
      </p:sp>
      <p:sp>
        <p:nvSpPr>
          <p:cNvPr id="19" name="Content Placeholder 2"/>
          <p:cNvSpPr>
            <a:spLocks noGrp="1"/>
          </p:cNvSpPr>
          <p:nvPr userDrawn="1">
            <p:ph sz="half" idx="13"/>
          </p:nvPr>
        </p:nvSpPr>
        <p:spPr>
          <a:xfrm>
            <a:off x="3293852" y="2013414"/>
            <a:ext cx="2542032" cy="3886200"/>
          </a:xfrm>
        </p:spPr>
        <p:txBody>
          <a:bodyPr/>
          <a:lstStyle>
            <a:lvl1pPr>
              <a:lnSpc>
                <a:spcPct val="120000"/>
              </a:lnSpc>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p:cNvSpPr>
            <a:spLocks noGrp="1"/>
          </p:cNvSpPr>
          <p:nvPr>
            <p:ph type="body" idx="5" hasCustomPrompt="1"/>
          </p:nvPr>
        </p:nvSpPr>
        <p:spPr>
          <a:xfrm>
            <a:off x="6120444" y="1556213"/>
            <a:ext cx="2542032" cy="283464"/>
          </a:xfrm>
        </p:spPr>
        <p:txBody>
          <a:bodyPr anchor="t" anchorCtr="0">
            <a:sp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14</a:t>
            </a:r>
          </a:p>
        </p:txBody>
      </p:sp>
      <p:sp>
        <p:nvSpPr>
          <p:cNvPr id="14" name="Text Placeholder 6"/>
          <p:cNvSpPr>
            <a:spLocks noGrp="1"/>
          </p:cNvSpPr>
          <p:nvPr>
            <p:ph type="body" idx="6" hasCustomPrompt="1"/>
          </p:nvPr>
        </p:nvSpPr>
        <p:spPr>
          <a:xfrm>
            <a:off x="6120444" y="1793958"/>
            <a:ext cx="2542032" cy="240066"/>
          </a:xfrm>
        </p:spPr>
        <p:txBody>
          <a:bodyPr anchor="t" anchorCtr="0">
            <a:sp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12</a:t>
            </a:r>
          </a:p>
        </p:txBody>
      </p:sp>
      <p:sp>
        <p:nvSpPr>
          <p:cNvPr id="20" name="Content Placeholder 3"/>
          <p:cNvSpPr>
            <a:spLocks noGrp="1"/>
          </p:cNvSpPr>
          <p:nvPr>
            <p:ph sz="half" idx="14"/>
          </p:nvPr>
        </p:nvSpPr>
        <p:spPr>
          <a:xfrm>
            <a:off x="6120444" y="2013414"/>
            <a:ext cx="2542032" cy="3886200"/>
          </a:xfrm>
        </p:spPr>
        <p:txBody>
          <a:bodyPr/>
          <a:lstStyle>
            <a:lvl1pPr>
              <a:lnSpc>
                <a:spcPct val="120000"/>
              </a:lnSpc>
              <a:spcAft>
                <a:spcPts val="0"/>
              </a:spcAft>
              <a:defRPr sz="1200" baseline="0"/>
            </a:lvl1pPr>
            <a:lvl2pPr>
              <a:lnSpc>
                <a:spcPct val="120000"/>
              </a:lnSpc>
              <a:spcBef>
                <a:spcPts val="1000"/>
              </a:spcBef>
              <a:spcAft>
                <a:spcPts val="0"/>
              </a:spcAft>
              <a:defRPr sz="1200" baseline="0"/>
            </a:lvl2pPr>
            <a:lvl3pPr>
              <a:lnSpc>
                <a:spcPct val="120000"/>
              </a:lnSpc>
              <a:spcBef>
                <a:spcPts val="800"/>
              </a:spcBef>
              <a:spcAft>
                <a:spcPts val="0"/>
              </a:spcAft>
              <a:defRPr sz="1200" baseline="0"/>
            </a:lvl3pPr>
            <a:lvl4pPr>
              <a:lnSpc>
                <a:spcPct val="120000"/>
              </a:lnSpc>
              <a:spcBef>
                <a:spcPts val="800"/>
              </a:spcBef>
              <a:spcAft>
                <a:spcPts val="0"/>
              </a:spcAft>
              <a:defRPr sz="1200" baseline="0"/>
            </a:lvl4pPr>
            <a:lvl5pPr>
              <a:lnSpc>
                <a:spcPct val="120000"/>
              </a:lnSpc>
              <a:spcBef>
                <a:spcPts val="800"/>
              </a:spcBef>
              <a:spcAft>
                <a:spcPts val="0"/>
              </a:spcAft>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144049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on-a-Page Content">
    <p:spTree>
      <p:nvGrpSpPr>
        <p:cNvPr id="1" name=""/>
        <p:cNvGrpSpPr/>
        <p:nvPr/>
      </p:nvGrpSpPr>
      <p:grpSpPr>
        <a:xfrm>
          <a:off x="0" y="0"/>
          <a:ext cx="0" cy="0"/>
          <a:chOff x="0" y="0"/>
          <a:chExt cx="0" cy="0"/>
        </a:xfrm>
      </p:grpSpPr>
      <p:sp>
        <p:nvSpPr>
          <p:cNvPr id="3" name="Text Placeholder 1"/>
          <p:cNvSpPr>
            <a:spLocks noGrp="1"/>
          </p:cNvSpPr>
          <p:nvPr>
            <p:ph type="body" idx="1" hasCustomPrompt="1"/>
          </p:nvPr>
        </p:nvSpPr>
        <p:spPr>
          <a:xfrm>
            <a:off x="457200" y="1554163"/>
            <a:ext cx="3931920" cy="184666"/>
          </a:xfrm>
        </p:spPr>
        <p:txBody>
          <a:bodyPr anchor="t" anchorCtr="0">
            <a:noAutofit/>
          </a:bodyPr>
          <a:lstStyle>
            <a:lvl1pPr marL="0" indent="0">
              <a:lnSpc>
                <a:spcPct val="120000"/>
              </a:lnSpc>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 – Arial 12</a:t>
            </a:r>
          </a:p>
        </p:txBody>
      </p:sp>
      <p:sp>
        <p:nvSpPr>
          <p:cNvPr id="13" name="Text Placeholder 2"/>
          <p:cNvSpPr>
            <a:spLocks noGrp="1"/>
          </p:cNvSpPr>
          <p:nvPr>
            <p:ph type="body" idx="2" hasCustomPrompt="1"/>
          </p:nvPr>
        </p:nvSpPr>
        <p:spPr>
          <a:xfrm>
            <a:off x="457200" y="1749803"/>
            <a:ext cx="3931920"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4" name="Content Placeholder 1"/>
          <p:cNvSpPr>
            <a:spLocks noGrp="1"/>
          </p:cNvSpPr>
          <p:nvPr>
            <p:ph sz="half" idx="12"/>
          </p:nvPr>
        </p:nvSpPr>
        <p:spPr>
          <a:xfrm>
            <a:off x="457200" y="1911346"/>
            <a:ext cx="3931920"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44475" indent="-146050">
              <a:lnSpc>
                <a:spcPct val="120000"/>
              </a:lnSpc>
              <a:spcBef>
                <a:spcPts val="400"/>
              </a:spcBef>
              <a:spcAft>
                <a:spcPts val="0"/>
              </a:spcAft>
              <a:defRPr sz="1000" baseline="0"/>
            </a:lvl4pPr>
            <a:lvl5pPr marL="373063" indent="-122238">
              <a:lnSpc>
                <a:spcPct val="120000"/>
              </a:lnSpc>
              <a:spcBef>
                <a:spcPts val="400"/>
              </a:spcBef>
              <a:spcAft>
                <a:spcPts val="0"/>
              </a:spcAft>
              <a:defRPr sz="10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3"/>
          <p:cNvSpPr>
            <a:spLocks noGrp="1"/>
          </p:cNvSpPr>
          <p:nvPr>
            <p:ph type="body" sz="quarter" idx="3" hasCustomPrompt="1"/>
          </p:nvPr>
        </p:nvSpPr>
        <p:spPr>
          <a:xfrm>
            <a:off x="4744179" y="1554163"/>
            <a:ext cx="3931920" cy="184666"/>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a:p>
            <a:pPr lvl="0"/>
            <a:endParaRPr lang="en-US" dirty="0"/>
          </a:p>
        </p:txBody>
      </p:sp>
      <p:sp>
        <p:nvSpPr>
          <p:cNvPr id="24" name="Text Placeholder 4"/>
          <p:cNvSpPr>
            <a:spLocks noGrp="1"/>
          </p:cNvSpPr>
          <p:nvPr>
            <p:ph type="body" idx="4" hasCustomPrompt="1"/>
          </p:nvPr>
        </p:nvSpPr>
        <p:spPr>
          <a:xfrm>
            <a:off x="4744179" y="1749803"/>
            <a:ext cx="3931920" cy="164592"/>
          </a:xfrm>
        </p:spPr>
        <p:txBody>
          <a:bodyPr anchor="t" anchorCtr="0">
            <a:noAutofit/>
          </a:bodyPr>
          <a:lstStyle>
            <a:lvl1pPr marL="0" indent="0">
              <a:lnSpc>
                <a:spcPct val="120000"/>
              </a:lnSpc>
              <a:spcAft>
                <a:spcPts val="0"/>
              </a:spcAft>
              <a:buNone/>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Subtitle – Arial 10</a:t>
            </a:r>
          </a:p>
        </p:txBody>
      </p:sp>
      <p:sp>
        <p:nvSpPr>
          <p:cNvPr id="23" name="Content Placeholder 2"/>
          <p:cNvSpPr>
            <a:spLocks noGrp="1"/>
          </p:cNvSpPr>
          <p:nvPr>
            <p:ph sz="half" idx="13"/>
          </p:nvPr>
        </p:nvSpPr>
        <p:spPr>
          <a:xfrm>
            <a:off x="4744179" y="1911346"/>
            <a:ext cx="3931920"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44475" indent="-146050">
              <a:lnSpc>
                <a:spcPct val="120000"/>
              </a:lnSpc>
              <a:spcBef>
                <a:spcPts val="400"/>
              </a:spcBef>
              <a:spcAft>
                <a:spcPts val="0"/>
              </a:spcAft>
              <a:defRPr sz="1000" baseline="0"/>
            </a:lvl4pPr>
            <a:lvl5pPr marL="373063" indent="-122238">
              <a:lnSpc>
                <a:spcPct val="120000"/>
              </a:lnSpc>
              <a:spcBef>
                <a:spcPts val="400"/>
              </a:spcBef>
              <a:spcAft>
                <a:spcPts val="0"/>
              </a:spcAft>
              <a:defRPr sz="10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5"/>
          <p:cNvSpPr>
            <a:spLocks noGrp="1"/>
          </p:cNvSpPr>
          <p:nvPr>
            <p:ph type="body" idx="5" hasCustomPrompt="1"/>
          </p:nvPr>
        </p:nvSpPr>
        <p:spPr>
          <a:xfrm>
            <a:off x="457200" y="3906400"/>
            <a:ext cx="3931920" cy="184666"/>
          </a:xfrm>
        </p:spPr>
        <p:txBody>
          <a:bodyPr vert="horz" lIns="0" tIns="0" rIns="0" bIns="0" rtlCol="0"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lang="en-US" sz="1200" dirty="0" smtClean="0">
                <a:solidFill>
                  <a:schemeClr val="tx1"/>
                </a:solidFill>
              </a:defRPr>
            </a:lvl1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p:txBody>
      </p:sp>
      <p:sp>
        <p:nvSpPr>
          <p:cNvPr id="17" name="Text Placeholder 6"/>
          <p:cNvSpPr>
            <a:spLocks noGrp="1"/>
          </p:cNvSpPr>
          <p:nvPr>
            <p:ph type="body" idx="6" hasCustomPrompt="1"/>
          </p:nvPr>
        </p:nvSpPr>
        <p:spPr>
          <a:xfrm>
            <a:off x="457200" y="4105168"/>
            <a:ext cx="3931920"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16" name="Content Placeholder 3"/>
          <p:cNvSpPr>
            <a:spLocks noGrp="1"/>
          </p:cNvSpPr>
          <p:nvPr>
            <p:ph sz="half" idx="14"/>
          </p:nvPr>
        </p:nvSpPr>
        <p:spPr>
          <a:xfrm>
            <a:off x="457200" y="4270248"/>
            <a:ext cx="3931920"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44475" indent="-146050">
              <a:lnSpc>
                <a:spcPct val="120000"/>
              </a:lnSpc>
              <a:spcBef>
                <a:spcPts val="400"/>
              </a:spcBef>
              <a:spcAft>
                <a:spcPts val="0"/>
              </a:spcAft>
              <a:defRPr sz="1000" baseline="0"/>
            </a:lvl4pPr>
            <a:lvl5pPr marL="373063" indent="-122238">
              <a:lnSpc>
                <a:spcPct val="120000"/>
              </a:lnSpc>
              <a:spcBef>
                <a:spcPts val="400"/>
              </a:spcBef>
              <a:spcAft>
                <a:spcPts val="0"/>
              </a:spcAft>
              <a:defRPr sz="10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7"/>
          <p:cNvSpPr>
            <a:spLocks noGrp="1"/>
          </p:cNvSpPr>
          <p:nvPr>
            <p:ph type="body" idx="7" hasCustomPrompt="1"/>
          </p:nvPr>
        </p:nvSpPr>
        <p:spPr>
          <a:xfrm>
            <a:off x="4744179" y="3906400"/>
            <a:ext cx="3931920" cy="184666"/>
          </a:xfrm>
        </p:spPr>
        <p:txBody>
          <a:bodyPr vert="horz" lIns="0" tIns="0" rIns="0" bIns="0" rtlCol="0"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lang="en-US" sz="1200" dirty="0" smtClean="0">
                <a:solidFill>
                  <a:schemeClr val="tx1"/>
                </a:solidFill>
              </a:defRPr>
            </a:lvl1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p:txBody>
      </p:sp>
      <p:sp>
        <p:nvSpPr>
          <p:cNvPr id="27" name="Text Placeholder 8"/>
          <p:cNvSpPr>
            <a:spLocks noGrp="1"/>
          </p:cNvSpPr>
          <p:nvPr>
            <p:ph type="body" idx="8" hasCustomPrompt="1"/>
          </p:nvPr>
        </p:nvSpPr>
        <p:spPr>
          <a:xfrm>
            <a:off x="4744179" y="4105168"/>
            <a:ext cx="3931920"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26" name="Content Placeholder 4"/>
          <p:cNvSpPr>
            <a:spLocks noGrp="1"/>
          </p:cNvSpPr>
          <p:nvPr>
            <p:ph sz="half" idx="15"/>
          </p:nvPr>
        </p:nvSpPr>
        <p:spPr>
          <a:xfrm>
            <a:off x="4744179" y="4270248"/>
            <a:ext cx="3931920"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44475" indent="-146050">
              <a:lnSpc>
                <a:spcPct val="120000"/>
              </a:lnSpc>
              <a:spcBef>
                <a:spcPts val="400"/>
              </a:spcBef>
              <a:spcAft>
                <a:spcPts val="0"/>
              </a:spcAft>
              <a:defRPr sz="1000" baseline="0"/>
            </a:lvl4pPr>
            <a:lvl5pPr marL="373063" indent="-122238">
              <a:lnSpc>
                <a:spcPct val="120000"/>
              </a:lnSpc>
              <a:spcBef>
                <a:spcPts val="400"/>
              </a:spcBef>
              <a:spcAft>
                <a:spcPts val="0"/>
              </a:spcAft>
              <a:defRPr sz="1000" baseline="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151329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x-on-a-Page Content">
    <p:spTree>
      <p:nvGrpSpPr>
        <p:cNvPr id="1" name=""/>
        <p:cNvGrpSpPr/>
        <p:nvPr/>
      </p:nvGrpSpPr>
      <p:grpSpPr>
        <a:xfrm>
          <a:off x="0" y="0"/>
          <a:ext cx="0" cy="0"/>
          <a:chOff x="0" y="0"/>
          <a:chExt cx="0" cy="0"/>
        </a:xfrm>
      </p:grpSpPr>
      <p:sp>
        <p:nvSpPr>
          <p:cNvPr id="22" name="Text Placeholder 3"/>
          <p:cNvSpPr>
            <a:spLocks noGrp="1"/>
          </p:cNvSpPr>
          <p:nvPr>
            <p:ph type="body" sz="quarter" idx="3" hasCustomPrompt="1"/>
          </p:nvPr>
        </p:nvSpPr>
        <p:spPr>
          <a:xfrm>
            <a:off x="3291840" y="1554163"/>
            <a:ext cx="2542032" cy="182880"/>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p:txBody>
      </p:sp>
      <p:sp>
        <p:nvSpPr>
          <p:cNvPr id="24" name="Text Placeholder 4"/>
          <p:cNvSpPr>
            <a:spLocks noGrp="1"/>
          </p:cNvSpPr>
          <p:nvPr>
            <p:ph type="body" idx="4" hasCustomPrompt="1"/>
          </p:nvPr>
        </p:nvSpPr>
        <p:spPr>
          <a:xfrm>
            <a:off x="3291840" y="1746187"/>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23" name="Content Placeholder 2"/>
          <p:cNvSpPr>
            <a:spLocks noGrp="1"/>
          </p:cNvSpPr>
          <p:nvPr>
            <p:ph sz="half" idx="13"/>
          </p:nvPr>
        </p:nvSpPr>
        <p:spPr>
          <a:xfrm>
            <a:off x="3291840" y="1910779"/>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Fifth level</a:t>
            </a:r>
          </a:p>
        </p:txBody>
      </p:sp>
      <p:sp>
        <p:nvSpPr>
          <p:cNvPr id="15" name="Text Placeholder 5"/>
          <p:cNvSpPr>
            <a:spLocks noGrp="1"/>
          </p:cNvSpPr>
          <p:nvPr>
            <p:ph type="body" idx="5" hasCustomPrompt="1"/>
          </p:nvPr>
        </p:nvSpPr>
        <p:spPr>
          <a:xfrm>
            <a:off x="457200" y="3906400"/>
            <a:ext cx="2542032" cy="184666"/>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p:txBody>
      </p:sp>
      <p:sp>
        <p:nvSpPr>
          <p:cNvPr id="17" name="Text Placeholder 6"/>
          <p:cNvSpPr>
            <a:spLocks noGrp="1"/>
          </p:cNvSpPr>
          <p:nvPr>
            <p:ph type="body" idx="6" hasCustomPrompt="1"/>
          </p:nvPr>
        </p:nvSpPr>
        <p:spPr>
          <a:xfrm>
            <a:off x="457200" y="4104196"/>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16" name="Content Placeholder 3"/>
          <p:cNvSpPr>
            <a:spLocks noGrp="1"/>
          </p:cNvSpPr>
          <p:nvPr>
            <p:ph sz="half" idx="14"/>
          </p:nvPr>
        </p:nvSpPr>
        <p:spPr>
          <a:xfrm>
            <a:off x="457200" y="4269169"/>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Fifth level</a:t>
            </a:r>
          </a:p>
        </p:txBody>
      </p:sp>
      <p:sp>
        <p:nvSpPr>
          <p:cNvPr id="25" name="Text Placeholder 7"/>
          <p:cNvSpPr>
            <a:spLocks noGrp="1"/>
          </p:cNvSpPr>
          <p:nvPr>
            <p:ph type="body" idx="7" hasCustomPrompt="1"/>
          </p:nvPr>
        </p:nvSpPr>
        <p:spPr>
          <a:xfrm>
            <a:off x="3291840" y="3906400"/>
            <a:ext cx="2542032" cy="184666"/>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p:txBody>
      </p:sp>
      <p:sp>
        <p:nvSpPr>
          <p:cNvPr id="27" name="Text Placeholder 8"/>
          <p:cNvSpPr>
            <a:spLocks noGrp="1"/>
          </p:cNvSpPr>
          <p:nvPr>
            <p:ph type="body" idx="8" hasCustomPrompt="1"/>
          </p:nvPr>
        </p:nvSpPr>
        <p:spPr>
          <a:xfrm>
            <a:off x="3291840" y="4104196"/>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26" name="Content Placeholder 4"/>
          <p:cNvSpPr>
            <a:spLocks noGrp="1"/>
          </p:cNvSpPr>
          <p:nvPr>
            <p:ph sz="half" idx="15"/>
          </p:nvPr>
        </p:nvSpPr>
        <p:spPr>
          <a:xfrm>
            <a:off x="3291840" y="4269169"/>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Fifth level</a:t>
            </a:r>
          </a:p>
        </p:txBody>
      </p:sp>
      <p:sp>
        <p:nvSpPr>
          <p:cNvPr id="7" name="Text Placeholder 9"/>
          <p:cNvSpPr>
            <a:spLocks noGrp="1"/>
          </p:cNvSpPr>
          <p:nvPr>
            <p:ph type="body" sz="quarter" idx="16" hasCustomPrompt="1"/>
          </p:nvPr>
        </p:nvSpPr>
        <p:spPr>
          <a:xfrm>
            <a:off x="6117336" y="1554163"/>
            <a:ext cx="2542032" cy="182880"/>
          </a:xfrm>
        </p:spPr>
        <p:txBody>
          <a:bodyPr vert="horz" lIns="0" tIns="0" rIns="0" bIns="0" rtlCol="0"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lang="en-US" sz="1200" b="1" baseline="0" smtClean="0">
                <a:solidFill>
                  <a:schemeClr val="tx1"/>
                </a:solidFill>
              </a:defRPr>
            </a:lvl1pPr>
            <a:lvl2pPr>
              <a:defRPr lang="en-US" sz="2000" b="1" dirty="0" smtClean="0"/>
            </a:lvl2pPr>
            <a:lvl3pPr>
              <a:defRPr lang="en-US" sz="1800" b="1" dirty="0" smtClean="0"/>
            </a:lvl3pPr>
            <a:lvl4pPr>
              <a:defRPr lang="en-US" b="1" dirty="0" smtClean="0"/>
            </a:lvl4pPr>
            <a:lvl5pPr>
              <a:defRPr lang="en-US" b="1" dirty="0"/>
            </a:lvl5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p:txBody>
      </p:sp>
      <p:sp>
        <p:nvSpPr>
          <p:cNvPr id="30" name="Text Placeholder 10"/>
          <p:cNvSpPr>
            <a:spLocks noGrp="1"/>
          </p:cNvSpPr>
          <p:nvPr>
            <p:ph type="body" idx="17" hasCustomPrompt="1"/>
          </p:nvPr>
        </p:nvSpPr>
        <p:spPr>
          <a:xfrm>
            <a:off x="6117336" y="1746187"/>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31" name="Content Placeholder 5"/>
          <p:cNvSpPr>
            <a:spLocks noGrp="1"/>
          </p:cNvSpPr>
          <p:nvPr>
            <p:ph sz="half" idx="18"/>
          </p:nvPr>
        </p:nvSpPr>
        <p:spPr>
          <a:xfrm>
            <a:off x="6117336" y="1910779"/>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Fifth level</a:t>
            </a:r>
          </a:p>
        </p:txBody>
      </p:sp>
      <p:sp>
        <p:nvSpPr>
          <p:cNvPr id="32" name="Text Placeholder 11"/>
          <p:cNvSpPr>
            <a:spLocks noGrp="1"/>
          </p:cNvSpPr>
          <p:nvPr>
            <p:ph type="body" idx="19" hasCustomPrompt="1"/>
          </p:nvPr>
        </p:nvSpPr>
        <p:spPr>
          <a:xfrm>
            <a:off x="6117336" y="3906400"/>
            <a:ext cx="2542032" cy="184666"/>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Title – Arial 12</a:t>
            </a:r>
          </a:p>
        </p:txBody>
      </p:sp>
      <p:sp>
        <p:nvSpPr>
          <p:cNvPr id="33" name="Text Placeholder 12"/>
          <p:cNvSpPr>
            <a:spLocks noGrp="1"/>
          </p:cNvSpPr>
          <p:nvPr>
            <p:ph type="body" idx="20" hasCustomPrompt="1"/>
          </p:nvPr>
        </p:nvSpPr>
        <p:spPr>
          <a:xfrm>
            <a:off x="6117336" y="4104196"/>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34" name="Content Placeholder 6"/>
          <p:cNvSpPr>
            <a:spLocks noGrp="1"/>
          </p:cNvSpPr>
          <p:nvPr>
            <p:ph sz="half" idx="21"/>
          </p:nvPr>
        </p:nvSpPr>
        <p:spPr>
          <a:xfrm>
            <a:off x="6117336" y="4269169"/>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Fifth level</a:t>
            </a:r>
          </a:p>
        </p:txBody>
      </p:sp>
      <p:sp>
        <p:nvSpPr>
          <p:cNvPr id="21" name="Text Placeholder 1"/>
          <p:cNvSpPr>
            <a:spLocks noGrp="1"/>
          </p:cNvSpPr>
          <p:nvPr>
            <p:ph type="body" idx="1" hasCustomPrompt="1"/>
          </p:nvPr>
        </p:nvSpPr>
        <p:spPr>
          <a:xfrm>
            <a:off x="457200" y="1554163"/>
            <a:ext cx="2542032" cy="184666"/>
          </a:xfrm>
        </p:spPr>
        <p:txBody>
          <a:bodyPr anchor="t" anchorCtr="0">
            <a:noAutofit/>
          </a:bodyPr>
          <a:lstStyle>
            <a:lvl1pPr marL="0" indent="0">
              <a:lnSpc>
                <a:spcPct val="120000"/>
              </a:lnSpc>
              <a:spcAft>
                <a:spcPts val="0"/>
              </a:spcAft>
              <a:buNone/>
              <a:defRPr sz="12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 Table Title – Arial 12</a:t>
            </a:r>
          </a:p>
        </p:txBody>
      </p:sp>
      <p:sp>
        <p:nvSpPr>
          <p:cNvPr id="28" name="Text Placeholder 2"/>
          <p:cNvSpPr>
            <a:spLocks noGrp="1"/>
          </p:cNvSpPr>
          <p:nvPr>
            <p:ph type="body" idx="2" hasCustomPrompt="1"/>
          </p:nvPr>
        </p:nvSpPr>
        <p:spPr>
          <a:xfrm>
            <a:off x="457200" y="1749803"/>
            <a:ext cx="2542032" cy="180049"/>
          </a:xfrm>
        </p:spPr>
        <p:txBody>
          <a:bodyPr anchor="t" anchorCtr="0">
            <a:noAutofit/>
          </a:bodyPr>
          <a:lstStyle>
            <a:lvl1pPr marL="0" marR="0" indent="0" algn="l" defTabSz="914400" rtl="0" eaLnBrk="1" fontAlgn="auto" latinLnBrk="0" hangingPunct="1">
              <a:lnSpc>
                <a:spcPct val="120000"/>
              </a:lnSpc>
              <a:spcBef>
                <a:spcPts val="1400"/>
              </a:spcBef>
              <a:spcAft>
                <a:spcPts val="0"/>
              </a:spcAft>
              <a:buClr>
                <a:schemeClr val="accent2"/>
              </a:buClr>
              <a:buSzTx/>
              <a:buFont typeface="Arial" panose="020B0604020202020204" pitchFamily="34" charset="0"/>
              <a:buNone/>
              <a:tabLst/>
              <a:defRPr sz="1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30000"/>
              </a:lnSpc>
              <a:spcBef>
                <a:spcPts val="1400"/>
              </a:spcBef>
              <a:spcAft>
                <a:spcPts val="0"/>
              </a:spcAft>
              <a:buClr>
                <a:schemeClr val="accent2"/>
              </a:buClr>
              <a:buSzTx/>
              <a:buFont typeface="Arial" panose="020B0604020202020204" pitchFamily="34" charset="0"/>
              <a:buNone/>
              <a:tabLst/>
              <a:defRPr/>
            </a:pPr>
            <a:r>
              <a:rPr lang="en-US" dirty="0"/>
              <a:t>Chart / Table Subtitle – Arial 10</a:t>
            </a:r>
          </a:p>
        </p:txBody>
      </p:sp>
      <p:sp>
        <p:nvSpPr>
          <p:cNvPr id="29" name="Content Placeholder 1"/>
          <p:cNvSpPr>
            <a:spLocks noGrp="1"/>
          </p:cNvSpPr>
          <p:nvPr>
            <p:ph sz="half" idx="12"/>
          </p:nvPr>
        </p:nvSpPr>
        <p:spPr>
          <a:xfrm>
            <a:off x="457200" y="1911346"/>
            <a:ext cx="2542032" cy="1645920"/>
          </a:xfrm>
        </p:spPr>
        <p:txBody>
          <a:bodyPr>
            <a:noAutofit/>
          </a:bodyPr>
          <a:lstStyle>
            <a:lvl1pPr>
              <a:lnSpc>
                <a:spcPct val="120000"/>
              </a:lnSpc>
              <a:spcAft>
                <a:spcPts val="0"/>
              </a:spcAft>
              <a:defRPr sz="1000" baseline="0"/>
            </a:lvl1pPr>
            <a:lvl2pPr>
              <a:lnSpc>
                <a:spcPct val="120000"/>
              </a:lnSpc>
              <a:spcBef>
                <a:spcPts val="800"/>
              </a:spcBef>
              <a:spcAft>
                <a:spcPts val="0"/>
              </a:spcAft>
              <a:defRPr sz="1000" baseline="0"/>
            </a:lvl2pPr>
            <a:lvl3pPr marL="114300" indent="-114300">
              <a:lnSpc>
                <a:spcPct val="120000"/>
              </a:lnSpc>
              <a:spcBef>
                <a:spcPts val="400"/>
              </a:spcBef>
              <a:spcAft>
                <a:spcPts val="0"/>
              </a:spcAft>
              <a:defRPr sz="1000" baseline="0"/>
            </a:lvl3pPr>
            <a:lvl4pPr marL="269875" indent="-171450">
              <a:lnSpc>
                <a:spcPct val="120000"/>
              </a:lnSpc>
              <a:spcBef>
                <a:spcPts val="400"/>
              </a:spcBef>
              <a:spcAft>
                <a:spcPts val="0"/>
              </a:spcAft>
              <a:defRPr lang="en-US" sz="1000" kern="1200" baseline="0" dirty="0" smtClean="0">
                <a:solidFill>
                  <a:schemeClr val="tx1"/>
                </a:solidFill>
                <a:latin typeface="+mn-lt"/>
                <a:ea typeface="+mn-ea"/>
                <a:cs typeface="+mn-cs"/>
              </a:defRPr>
            </a:lvl4pPr>
            <a:lvl5pPr marL="422275" indent="-171450">
              <a:lnSpc>
                <a:spcPct val="120000"/>
              </a:lnSpc>
              <a:spcBef>
                <a:spcPts val="400"/>
              </a:spcBef>
              <a:spcAft>
                <a:spcPts val="0"/>
              </a:spcAft>
              <a:defRPr lang="en-US" sz="10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marL="244475" lvl="3" indent="-146050"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Fourth level</a:t>
            </a:r>
          </a:p>
          <a:p>
            <a:pPr marL="373063" lvl="4" indent="-122238" algn="l" defTabSz="914400" rtl="0" eaLnBrk="1" latinLnBrk="0" hangingPunct="1">
              <a:lnSpc>
                <a:spcPct val="120000"/>
              </a:lnSpc>
              <a:spcBef>
                <a:spcPts val="400"/>
              </a:spcBef>
              <a:spcAft>
                <a:spcPts val="0"/>
              </a:spcAft>
              <a:buClr>
                <a:schemeClr val="accent2"/>
              </a:buClr>
              <a:buFont typeface="Arial" panose="020B0604020202020204" pitchFamily="34" charset="0"/>
              <a:buChar char="•"/>
            </a:pPr>
            <a:r>
              <a:rPr lang="en-US" dirty="0"/>
              <a:t>Fifth level</a:t>
            </a:r>
          </a:p>
        </p:txBody>
      </p:sp>
      <p:sp>
        <p:nvSpPr>
          <p:cNvPr id="35"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2923692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3412566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Subtitle">
    <p:spTree>
      <p:nvGrpSpPr>
        <p:cNvPr id="1" name=""/>
        <p:cNvGrpSpPr/>
        <p:nvPr/>
      </p:nvGrpSpPr>
      <p:grpSpPr>
        <a:xfrm>
          <a:off x="0" y="0"/>
          <a:ext cx="0" cy="0"/>
          <a:chOff x="0" y="0"/>
          <a:chExt cx="0" cy="0"/>
        </a:xfrm>
      </p:grpSpPr>
      <p:sp>
        <p:nvSpPr>
          <p:cNvPr id="6" name="Text Placeholder FN"/>
          <p:cNvSpPr>
            <a:spLocks noGrp="1"/>
          </p:cNvSpPr>
          <p:nvPr>
            <p:ph type="ftr" sz="quarter" idx="3" hasCustomPrompt="1"/>
          </p:nvPr>
        </p:nvSpPr>
        <p:spPr>
          <a:xfrm>
            <a:off x="457200" y="6320784"/>
            <a:ext cx="8001000" cy="182880"/>
          </a:xfrm>
        </p:spPr>
        <p:txBody>
          <a:bodyPr vert="horz" lIns="0" tIns="0" rIns="0" bIns="18288" rtlCol="0" anchor="b" anchorCtr="0">
            <a:spAutoFit/>
          </a:bodyPr>
          <a:lstStyle>
            <a:lvl1pPr>
              <a:defRPr lang="en-US" sz="800" b="1" baseline="0" smtClean="0"/>
            </a:lvl1pPr>
          </a:lstStyle>
          <a:p>
            <a:pPr>
              <a:lnSpc>
                <a:spcPct val="90000"/>
              </a:lnSpc>
              <a:buClr>
                <a:srgbClr val="58595B"/>
              </a:buClr>
              <a:buFont typeface="+mj-lt"/>
              <a:buNone/>
            </a:pPr>
            <a:r>
              <a:rPr lang="en-US" dirty="0"/>
              <a:t>Sources</a:t>
            </a:r>
          </a:p>
          <a:p>
            <a:pPr>
              <a:lnSpc>
                <a:spcPct val="90000"/>
              </a:lnSpc>
              <a:buClr>
                <a:srgbClr val="58595B"/>
              </a:buClr>
              <a:buFont typeface="+mj-lt"/>
              <a:buNone/>
            </a:pPr>
            <a:r>
              <a:rPr lang="en-US" dirty="0"/>
              <a:t>1. Footnotes</a:t>
            </a:r>
          </a:p>
        </p:txBody>
      </p:sp>
      <p:sp>
        <p:nvSpPr>
          <p:cNvPr id="4" name="Text Placeholder 3"/>
          <p:cNvSpPr>
            <a:spLocks noGrp="1"/>
          </p:cNvSpPr>
          <p:nvPr>
            <p:ph type="body" sz="quarter" idx="10" hasCustomPrompt="1"/>
          </p:nvPr>
        </p:nvSpPr>
        <p:spPr>
          <a:xfrm>
            <a:off x="457199" y="1097280"/>
            <a:ext cx="8220456" cy="246888"/>
          </a:xfrm>
        </p:spPr>
        <p:txBody>
          <a:bodyPr/>
          <a:lstStyle>
            <a:lvl1pPr>
              <a:lnSpc>
                <a:spcPct val="100000"/>
              </a:lnSpc>
              <a:spcBef>
                <a:spcPts val="1000"/>
              </a:spcBef>
              <a:spcAft>
                <a:spcPts val="600"/>
              </a:spcAft>
              <a:defRPr sz="1600"/>
            </a:lvl1pPr>
          </a:lstStyle>
          <a:p>
            <a:pPr lvl="0"/>
            <a:r>
              <a:rPr lang="en-US" dirty="0"/>
              <a:t>Click to Add Optional Slide Subtitle</a:t>
            </a:r>
          </a:p>
        </p:txBody>
      </p:sp>
      <p:sp>
        <p:nvSpPr>
          <p:cNvPr id="5"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3899217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56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xt Only 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
        <p:nvSpPr>
          <p:cNvPr id="9" name="Text Placeholder 2"/>
          <p:cNvSpPr>
            <a:spLocks noGrp="1"/>
          </p:cNvSpPr>
          <p:nvPr>
            <p:ph type="body" sz="quarter" idx="11" hasCustomPrompt="1"/>
          </p:nvPr>
        </p:nvSpPr>
        <p:spPr>
          <a:xfrm>
            <a:off x="457200" y="3575304"/>
            <a:ext cx="8138160" cy="1133856"/>
          </a:xfrm>
        </p:spPr>
        <p:txBody>
          <a:bodyPr tIns="45720" rIns="82296" bIns="45720" anchor="b" anchorCtr="0"/>
          <a:lstStyle>
            <a:lvl1pPr>
              <a:lnSpc>
                <a:spcPct val="100000"/>
              </a:lnSpc>
              <a:spcBef>
                <a:spcPts val="0"/>
              </a:spcBef>
              <a:defRPr sz="3000" spc="0" baseline="0">
                <a:solidFill>
                  <a:schemeClr val="tx1"/>
                </a:solidFill>
                <a:latin typeface="+mj-lt"/>
              </a:defRPr>
            </a:lvl1pPr>
            <a:lvl2pPr>
              <a:spcBef>
                <a:spcPts val="1200"/>
              </a:spcBef>
              <a:defRPr sz="2000" b="1" baseline="0">
                <a:solidFill>
                  <a:schemeClr val="accent2"/>
                </a:solidFill>
              </a:defRPr>
            </a:lvl2pPr>
          </a:lstStyle>
          <a:p>
            <a:pPr lvl="0"/>
            <a:r>
              <a:rPr lang="en-US" dirty="0"/>
              <a:t>Presentation Title</a:t>
            </a:r>
          </a:p>
        </p:txBody>
      </p:sp>
      <p:sp>
        <p:nvSpPr>
          <p:cNvPr id="7" name="Text Placeholder 6"/>
          <p:cNvSpPr>
            <a:spLocks noGrp="1"/>
          </p:cNvSpPr>
          <p:nvPr>
            <p:ph type="body" sz="quarter" idx="13" hasCustomPrompt="1"/>
          </p:nvPr>
        </p:nvSpPr>
        <p:spPr>
          <a:xfrm>
            <a:off x="457200" y="4882896"/>
            <a:ext cx="8138160" cy="612648"/>
          </a:xfrm>
        </p:spPr>
        <p:txBody>
          <a:bodyPr/>
          <a:lstStyle>
            <a:lvl1pPr>
              <a:spcBef>
                <a:spcPts val="200"/>
              </a:spcBef>
              <a:defRPr sz="1800"/>
            </a:lvl1pPr>
          </a:lstStyle>
          <a:p>
            <a:pPr lvl="0"/>
            <a:r>
              <a:rPr lang="en-US" dirty="0"/>
              <a:t>Presenter (s) Name</a:t>
            </a:r>
            <a:br>
              <a:rPr lang="en-US" dirty="0"/>
            </a:br>
            <a:r>
              <a:rPr lang="en-US" dirty="0"/>
              <a:t>Date</a:t>
            </a:r>
          </a:p>
        </p:txBody>
      </p:sp>
    </p:spTree>
    <p:extLst>
      <p:ext uri="{BB962C8B-B14F-4D97-AF65-F5344CB8AC3E}">
        <p14:creationId xmlns:p14="http://schemas.microsoft.com/office/powerpoint/2010/main" val="129621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160053" y="1099566"/>
            <a:ext cx="4517603" cy="307777"/>
          </a:xfrm>
        </p:spPr>
        <p:txBody>
          <a:bodyPr/>
          <a:lstStyle>
            <a:lvl1pPr>
              <a:defRPr/>
            </a:lvl1pPr>
          </a:lstStyle>
          <a:p>
            <a:r>
              <a:rPr lang="en-US" dirty="0"/>
              <a:t>Click to add title</a:t>
            </a:r>
          </a:p>
        </p:txBody>
      </p:sp>
      <p:sp>
        <p:nvSpPr>
          <p:cNvPr id="5" name="Content Placeholder 2"/>
          <p:cNvSpPr>
            <a:spLocks noGrp="1"/>
          </p:cNvSpPr>
          <p:nvPr>
            <p:ph sz="quarter" idx="13"/>
          </p:nvPr>
        </p:nvSpPr>
        <p:spPr>
          <a:xfrm>
            <a:off x="4160532" y="1868424"/>
            <a:ext cx="4508170" cy="3655760"/>
          </a:xfrm>
        </p:spPr>
        <p:txBody>
          <a:bodyPr vert="horz" lIns="0" tIns="0" rIns="0" bIns="0" rtlCol="0">
            <a:noAutofit/>
          </a:bodyPr>
          <a:lstStyle>
            <a:lvl1pPr>
              <a:defRPr lang="en-US" sz="1400" baseline="0" dirty="0" smtClean="0"/>
            </a:lvl1pPr>
            <a:lvl2pPr>
              <a:spcBef>
                <a:spcPts val="1700"/>
              </a:spcBef>
              <a:buNone/>
              <a:defRPr lang="en-US" sz="1400" dirty="0" smtClean="0"/>
            </a:lvl2pPr>
            <a:lvl3pPr marL="228600" indent="-228600">
              <a:defRPr lang="en-US" sz="1400" dirty="0" smtClean="0"/>
            </a:lvl3pPr>
            <a:lvl4pPr marL="457200" indent="-228600">
              <a:defRPr lang="en-US" sz="1400" dirty="0" smtClean="0"/>
            </a:lvl4pPr>
            <a:lvl5pPr marL="685800" indent="-228600">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4784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4_Section">
    <p:bg>
      <p:bgPr>
        <a:solidFill>
          <a:srgbClr val="0F8EC7"/>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0793" y="4675806"/>
            <a:ext cx="4842727" cy="1538883"/>
          </a:xfrm>
        </p:spPr>
        <p:txBody>
          <a:bodyPr wrap="square" rIns="0" anchor="t" anchorCtr="0">
            <a:spAutoFit/>
          </a:bodyPr>
          <a:lstStyle>
            <a:lvl1pPr algn="l">
              <a:lnSpc>
                <a:spcPts val="6000"/>
              </a:lnSpc>
              <a:defRPr sz="6000" b="1" cap="none" spc="0" baseline="0"/>
            </a:lvl1pPr>
          </a:lstStyle>
          <a:p>
            <a:r>
              <a:rPr lang="en-US" dirty="0"/>
              <a:t>Section Divider Title</a:t>
            </a:r>
          </a:p>
        </p:txBody>
      </p:sp>
      <p:sp>
        <p:nvSpPr>
          <p:cNvPr id="11" name="Text Placeholder 6"/>
          <p:cNvSpPr>
            <a:spLocks noGrp="1"/>
          </p:cNvSpPr>
          <p:nvPr>
            <p:ph type="body" sz="quarter" idx="10" hasCustomPrompt="1"/>
          </p:nvPr>
        </p:nvSpPr>
        <p:spPr>
          <a:xfrm>
            <a:off x="460793" y="4387344"/>
            <a:ext cx="4143259" cy="275653"/>
          </a:xfrm>
        </p:spPr>
        <p:txBody>
          <a:bodyPr wrap="square">
            <a:spAutoFit/>
          </a:bodyPr>
          <a:lstStyle>
            <a:lvl1pPr marL="0" indent="0">
              <a:buNone/>
              <a:defRPr sz="1600" b="1" i="0" spc="100" baseline="0">
                <a:solidFill>
                  <a:srgbClr val="FFFFFF"/>
                </a:solidFill>
                <a:latin typeface="Arial Black" panose="020B0604020202020204" pitchFamily="34" charset="0"/>
                <a:cs typeface="Arial Black" panose="020B0604020202020204" pitchFamily="34" charset="0"/>
              </a:defRPr>
            </a:lvl1pPr>
            <a:lvl2pPr marL="233362" indent="0">
              <a:buNone/>
              <a:defRPr/>
            </a:lvl2pPr>
            <a:lvl3pPr marL="457200" indent="0">
              <a:buNone/>
              <a:defRPr/>
            </a:lvl3pPr>
            <a:lvl4pPr marL="690562" indent="0">
              <a:buNone/>
              <a:defRPr/>
            </a:lvl4pPr>
            <a:lvl5pPr marL="914400" indent="0">
              <a:buNone/>
              <a:defRPr/>
            </a:lvl5pPr>
          </a:lstStyle>
          <a:p>
            <a:pPr lvl="0"/>
            <a:r>
              <a:rPr lang="en-US" dirty="0"/>
              <a:t>SECTION</a:t>
            </a:r>
          </a:p>
        </p:txBody>
      </p:sp>
      <p:cxnSp>
        <p:nvCxnSpPr>
          <p:cNvPr id="9" name="Straight Connector 8">
            <a:extLst>
              <a:ext uri="{FF2B5EF4-FFF2-40B4-BE49-F238E27FC236}">
                <a16:creationId xmlns="" xmlns:a16="http://schemas.microsoft.com/office/drawing/2014/main" id="{7B47E407-A21A-3741-82DA-8344AC21405D}"/>
              </a:ext>
            </a:extLst>
          </p:cNvPr>
          <p:cNvCxnSpPr/>
          <p:nvPr userDrawn="1"/>
        </p:nvCxnSpPr>
        <p:spPr>
          <a:xfrm>
            <a:off x="457197" y="586726"/>
            <a:ext cx="8228664" cy="0"/>
          </a:xfrm>
          <a:prstGeom prst="line">
            <a:avLst/>
          </a:prstGeom>
          <a:ln w="12700">
            <a:solidFill>
              <a:srgbClr val="002B5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E79B9E0-0D1D-AD4C-85F0-F598E1870DF1}"/>
              </a:ext>
            </a:extLst>
          </p:cNvPr>
          <p:cNvCxnSpPr/>
          <p:nvPr userDrawn="1"/>
        </p:nvCxnSpPr>
        <p:spPr>
          <a:xfrm>
            <a:off x="457196" y="6519672"/>
            <a:ext cx="8229600" cy="0"/>
          </a:xfrm>
          <a:prstGeom prst="line">
            <a:avLst/>
          </a:prstGeom>
          <a:ln w="6350">
            <a:solidFill>
              <a:srgbClr val="002B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123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448973" y="1099566"/>
            <a:ext cx="8228684" cy="307777"/>
          </a:xfrm>
        </p:spPr>
        <p:txBody>
          <a:bodyPr/>
          <a:lstStyle>
            <a:lvl1pPr>
              <a:defRPr/>
            </a:lvl1pPr>
          </a:lstStyle>
          <a:p>
            <a:r>
              <a:rPr lang="en-US" dirty="0"/>
              <a:t>Click to add title</a:t>
            </a:r>
          </a:p>
        </p:txBody>
      </p:sp>
      <p:sp>
        <p:nvSpPr>
          <p:cNvPr id="5" name="Content Placeholder 2"/>
          <p:cNvSpPr>
            <a:spLocks noGrp="1"/>
          </p:cNvSpPr>
          <p:nvPr>
            <p:ph sz="quarter" idx="13"/>
          </p:nvPr>
        </p:nvSpPr>
        <p:spPr>
          <a:xfrm>
            <a:off x="457200" y="1868424"/>
            <a:ext cx="8211502" cy="3655760"/>
          </a:xfrm>
        </p:spPr>
        <p:txBody>
          <a:bodyPr vert="horz" lIns="0" tIns="0" rIns="0" bIns="0" rtlCol="0">
            <a:noAutofit/>
          </a:bodyPr>
          <a:lstStyle>
            <a:lvl1pPr>
              <a:defRPr lang="en-US" sz="1400" baseline="0" dirty="0" smtClean="0"/>
            </a:lvl1pPr>
            <a:lvl2pPr>
              <a:spcBef>
                <a:spcPts val="1700"/>
              </a:spcBef>
              <a:buNone/>
              <a:defRPr lang="en-US" sz="1400" dirty="0" smtClean="0"/>
            </a:lvl2pPr>
            <a:lvl3pPr marL="228600" indent="-228600">
              <a:defRPr lang="en-US" sz="1400" dirty="0" smtClean="0"/>
            </a:lvl3pPr>
            <a:lvl4pPr marL="457200" indent="-228600">
              <a:defRPr lang="en-US" sz="1400" dirty="0" smtClean="0"/>
            </a:lvl4pPr>
            <a:lvl5pPr marL="685800" indent="-228600">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968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40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6AD0343-031B-5C43-8D91-BDDD87E2FB9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57350" y="395163"/>
            <a:ext cx="7772400" cy="2387600"/>
          </a:xfrm>
        </p:spPr>
        <p:txBody>
          <a:bodyPr anchor="b">
            <a:normAutofit/>
          </a:bodyPr>
          <a:lstStyle>
            <a:lvl1pPr algn="l">
              <a:defRPr sz="4400" b="1" i="0">
                <a:solidFill>
                  <a:schemeClr val="bg1"/>
                </a:solidFill>
                <a:latin typeface="Avenir Black" panose="02000503020000020003" pitchFamily="2" charset="0"/>
              </a:defRPr>
            </a:lvl1pPr>
          </a:lstStyle>
          <a:p>
            <a:r>
              <a:rPr lang="en-US" dirty="0"/>
              <a:t>Title of Presentation</a:t>
            </a:r>
          </a:p>
        </p:txBody>
      </p:sp>
      <p:sp>
        <p:nvSpPr>
          <p:cNvPr id="3" name="Subtitle 2"/>
          <p:cNvSpPr>
            <a:spLocks noGrp="1"/>
          </p:cNvSpPr>
          <p:nvPr>
            <p:ph type="subTitle" idx="1" hasCustomPrompt="1"/>
          </p:nvPr>
        </p:nvSpPr>
        <p:spPr>
          <a:xfrm>
            <a:off x="1657350" y="2801019"/>
            <a:ext cx="5312250" cy="597381"/>
          </a:xfrm>
        </p:spPr>
        <p:txBody>
          <a:bodyPr>
            <a:normAutofit/>
          </a:bodyPr>
          <a:lstStyle>
            <a:lvl1pPr marL="0" indent="0" algn="l">
              <a:buNone/>
              <a:defRPr sz="2400" b="0" i="0">
                <a:solidFill>
                  <a:schemeClr val="bg1"/>
                </a:solidFill>
                <a:latin typeface="Avenir Medium"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 Date</a:t>
            </a:r>
          </a:p>
        </p:txBody>
      </p:sp>
      <p:sp>
        <p:nvSpPr>
          <p:cNvPr id="4" name="Date Placeholder 3"/>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963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AF18D68-EE65-3E47-BC24-B636E49A6CB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28650" y="618049"/>
            <a:ext cx="7886700" cy="1325563"/>
          </a:xfrm>
        </p:spPr>
        <p:txBody>
          <a:bodyPr>
            <a:normAutofit/>
          </a:bodyPr>
          <a:lstStyle>
            <a:lvl1pPr>
              <a:defRPr sz="3200" b="0" i="0">
                <a:solidFill>
                  <a:schemeClr val="accent6"/>
                </a:solidFill>
                <a:latin typeface="Avenir Medium" panose="02000503020000020003" pitchFamily="2" charset="0"/>
              </a:defRPr>
            </a:lvl1pPr>
          </a:lstStyle>
          <a:p>
            <a:r>
              <a:rPr lang="en-US" dirty="0"/>
              <a:t>Click to edit Master title style</a:t>
            </a:r>
          </a:p>
        </p:txBody>
      </p:sp>
      <p:sp>
        <p:nvSpPr>
          <p:cNvPr id="3" name="Content Placeholder 2"/>
          <p:cNvSpPr>
            <a:spLocks noGrp="1"/>
          </p:cNvSpPr>
          <p:nvPr>
            <p:ph idx="1"/>
          </p:nvPr>
        </p:nvSpPr>
        <p:spPr>
          <a:xfrm>
            <a:off x="628650" y="1626522"/>
            <a:ext cx="7886700" cy="4351338"/>
          </a:xfrm>
        </p:spPr>
        <p:txBody>
          <a:bodyPr/>
          <a:lstStyle>
            <a:lvl1pPr>
              <a:defRPr b="0" i="0">
                <a:solidFill>
                  <a:schemeClr val="accent1">
                    <a:lumMod val="50000"/>
                  </a:schemeClr>
                </a:solidFill>
                <a:latin typeface="Avenir Roman" panose="02000503020000020003" pitchFamily="2" charset="0"/>
              </a:defRPr>
            </a:lvl1pPr>
            <a:lvl2pPr>
              <a:defRPr b="0" i="0">
                <a:solidFill>
                  <a:schemeClr val="accent1">
                    <a:lumMod val="50000"/>
                  </a:schemeClr>
                </a:solidFill>
                <a:latin typeface="Avenir Roman" panose="02000503020000020003" pitchFamily="2" charset="0"/>
              </a:defRPr>
            </a:lvl2pPr>
            <a:lvl3pPr>
              <a:defRPr b="0" i="0">
                <a:solidFill>
                  <a:schemeClr val="accent1">
                    <a:lumMod val="50000"/>
                  </a:schemeClr>
                </a:solidFill>
                <a:latin typeface="Avenir Roman" panose="02000503020000020003" pitchFamily="2" charset="0"/>
              </a:defRPr>
            </a:lvl3pPr>
            <a:lvl4pPr>
              <a:defRPr b="0" i="0">
                <a:solidFill>
                  <a:schemeClr val="accent1">
                    <a:lumMod val="50000"/>
                  </a:schemeClr>
                </a:solidFill>
                <a:latin typeface="Avenir Roman" panose="02000503020000020003" pitchFamily="2" charset="0"/>
              </a:defRPr>
            </a:lvl4pPr>
            <a:lvl5pPr>
              <a:defRPr b="0" i="0">
                <a:solidFill>
                  <a:schemeClr val="accent1">
                    <a:lumMod val="50000"/>
                  </a:schemeClr>
                </a:solidFill>
                <a:latin typeface="Avenir Roman"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26660" y="5434577"/>
            <a:ext cx="2057400" cy="365125"/>
          </a:xfrm>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807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338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072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656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62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25520"/>
            <a:ext cx="8235950" cy="369332"/>
          </a:xfrm>
        </p:spPr>
        <p:txBody>
          <a:bodyPr wrap="square" rIns="0" anchor="t" anchorCtr="0">
            <a:spAutoFit/>
          </a:bodyPr>
          <a:lstStyle>
            <a:lvl1pPr algn="l">
              <a:lnSpc>
                <a:spcPct val="100000"/>
              </a:lnSpc>
              <a:defRPr sz="2400" b="1" cap="none" spc="0" baseline="0"/>
            </a:lvl1pPr>
          </a:lstStyle>
          <a:p>
            <a:r>
              <a:rPr lang="en-US" dirty="0"/>
              <a:t>Section Divider Title</a:t>
            </a:r>
          </a:p>
        </p:txBody>
      </p:sp>
      <p:sp>
        <p:nvSpPr>
          <p:cNvPr id="3" name="Text Placeholder 2"/>
          <p:cNvSpPr>
            <a:spLocks noGrp="1"/>
          </p:cNvSpPr>
          <p:nvPr>
            <p:ph type="body" idx="1" hasCustomPrompt="1"/>
          </p:nvPr>
        </p:nvSpPr>
        <p:spPr>
          <a:xfrm>
            <a:off x="457200" y="3429000"/>
            <a:ext cx="8235950" cy="184666"/>
          </a:xfrm>
        </p:spPr>
        <p:txBody>
          <a:bodyPr wrap="square" anchor="t" anchorCtr="0">
            <a:spAutoFit/>
          </a:bodyPr>
          <a:lstStyle>
            <a:lvl1pPr marL="0" indent="0">
              <a:lnSpc>
                <a:spcPct val="100000"/>
              </a:lnSpc>
              <a:spcBef>
                <a:spcPts val="0"/>
              </a:spcBef>
              <a:spcAft>
                <a:spcPts val="0"/>
              </a:spcAft>
              <a:buNone/>
              <a:defRPr sz="1200" b="1" cap="all" baseline="0">
                <a:solidFill>
                  <a:srgbClr val="5F5F5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section number</a:t>
            </a:r>
          </a:p>
        </p:txBody>
      </p:sp>
      <p:sp>
        <p:nvSpPr>
          <p:cNvPr id="7" name="Text Placeholder 6"/>
          <p:cNvSpPr>
            <a:spLocks noGrp="1"/>
          </p:cNvSpPr>
          <p:nvPr>
            <p:ph type="body" sz="quarter" idx="10" hasCustomPrompt="1"/>
          </p:nvPr>
        </p:nvSpPr>
        <p:spPr>
          <a:xfrm>
            <a:off x="457200" y="4251960"/>
            <a:ext cx="8235950" cy="320088"/>
          </a:xfrm>
        </p:spPr>
        <p:txBody>
          <a:bodyPr>
            <a:spAutoFit/>
          </a:bodyPr>
          <a:lstStyle>
            <a:lvl1pPr marL="0" indent="0">
              <a:buNone/>
              <a:defRPr sz="1600" b="1" baseline="0">
                <a:solidFill>
                  <a:schemeClr val="accent2"/>
                </a:solidFill>
              </a:defRPr>
            </a:lvl1pPr>
            <a:lvl2pPr marL="233362" indent="0">
              <a:buNone/>
              <a:defRPr/>
            </a:lvl2pPr>
            <a:lvl3pPr marL="457200" indent="0">
              <a:buNone/>
              <a:defRPr/>
            </a:lvl3pPr>
            <a:lvl4pPr marL="690562" indent="0">
              <a:buNone/>
              <a:defRPr/>
            </a:lvl4pPr>
            <a:lvl5pPr marL="914400" indent="0">
              <a:buNone/>
              <a:defRPr/>
            </a:lvl5pPr>
          </a:lstStyle>
          <a:p>
            <a:pPr lvl="0"/>
            <a:r>
              <a:rPr lang="en-US" dirty="0"/>
              <a:t>Optional Speaker Name or Subtitle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cxnSp>
        <p:nvCxnSpPr>
          <p:cNvPr id="8" name="Straight Connector 7"/>
          <p:cNvCxnSpPr/>
          <p:nvPr userDrawn="1"/>
        </p:nvCxnSpPr>
        <p:spPr>
          <a:xfrm>
            <a:off x="457197" y="3665372"/>
            <a:ext cx="8235953" cy="0"/>
          </a:xfrm>
          <a:prstGeom prst="line">
            <a:avLst/>
          </a:prstGeom>
          <a:ln w="12700">
            <a:solidFill>
              <a:srgbClr val="5E5F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293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BFA91F7-7978-6543-9706-298F2CE1B89C}"/>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
        <p:nvSpPr>
          <p:cNvPr id="8" name="Title 1">
            <a:extLst>
              <a:ext uri="{FF2B5EF4-FFF2-40B4-BE49-F238E27FC236}">
                <a16:creationId xmlns:a16="http://schemas.microsoft.com/office/drawing/2014/main" xmlns="" id="{E7759E65-FDF0-B840-8749-F9AA08342FAB}"/>
              </a:ext>
            </a:extLst>
          </p:cNvPr>
          <p:cNvSpPr>
            <a:spLocks noGrp="1"/>
          </p:cNvSpPr>
          <p:nvPr>
            <p:ph type="ctrTitle" hasCustomPrompt="1"/>
          </p:nvPr>
        </p:nvSpPr>
        <p:spPr>
          <a:xfrm>
            <a:off x="2254950" y="1742399"/>
            <a:ext cx="6687450" cy="1695563"/>
          </a:xfrm>
        </p:spPr>
        <p:txBody>
          <a:bodyPr anchor="b">
            <a:normAutofit/>
          </a:bodyPr>
          <a:lstStyle>
            <a:lvl1pPr algn="l">
              <a:defRPr sz="3600" b="1" i="0">
                <a:solidFill>
                  <a:schemeClr val="bg1"/>
                </a:solidFill>
                <a:latin typeface="Avenir Black" panose="02000503020000020003" pitchFamily="2" charset="0"/>
              </a:defRPr>
            </a:lvl1pPr>
          </a:lstStyle>
          <a:p>
            <a:r>
              <a:rPr lang="en-US" dirty="0"/>
              <a:t>Transition Page Title</a:t>
            </a:r>
          </a:p>
        </p:txBody>
      </p:sp>
    </p:spTree>
    <p:extLst>
      <p:ext uri="{BB962C8B-B14F-4D97-AF65-F5344CB8AC3E}">
        <p14:creationId xmlns:p14="http://schemas.microsoft.com/office/powerpoint/2010/main" val="304455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043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009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370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990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E6AD0343-031B-5C43-8D91-BDDD87E2FB9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57350" y="395163"/>
            <a:ext cx="7772400" cy="2387600"/>
          </a:xfrm>
        </p:spPr>
        <p:txBody>
          <a:bodyPr anchor="b">
            <a:normAutofit/>
          </a:bodyPr>
          <a:lstStyle>
            <a:lvl1pPr algn="l">
              <a:defRPr sz="4400" b="1" i="0">
                <a:solidFill>
                  <a:schemeClr val="bg1"/>
                </a:solidFill>
                <a:latin typeface="Avenir Black" panose="02000503020000020003" pitchFamily="2" charset="0"/>
              </a:defRPr>
            </a:lvl1pPr>
          </a:lstStyle>
          <a:p>
            <a:r>
              <a:rPr lang="en-US" dirty="0"/>
              <a:t>Title of Presentation</a:t>
            </a:r>
          </a:p>
        </p:txBody>
      </p:sp>
      <p:sp>
        <p:nvSpPr>
          <p:cNvPr id="3" name="Subtitle 2"/>
          <p:cNvSpPr>
            <a:spLocks noGrp="1"/>
          </p:cNvSpPr>
          <p:nvPr>
            <p:ph type="subTitle" idx="1" hasCustomPrompt="1"/>
          </p:nvPr>
        </p:nvSpPr>
        <p:spPr>
          <a:xfrm>
            <a:off x="1657350" y="2801019"/>
            <a:ext cx="5312250" cy="597381"/>
          </a:xfrm>
        </p:spPr>
        <p:txBody>
          <a:bodyPr>
            <a:normAutofit/>
          </a:bodyPr>
          <a:lstStyle>
            <a:lvl1pPr marL="0" indent="0" algn="l">
              <a:buNone/>
              <a:defRPr sz="2400" b="0" i="0">
                <a:solidFill>
                  <a:schemeClr val="bg1"/>
                </a:solidFill>
                <a:latin typeface="Avenir Medium"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 Date</a:t>
            </a:r>
          </a:p>
        </p:txBody>
      </p:sp>
      <p:sp>
        <p:nvSpPr>
          <p:cNvPr id="4" name="Date Placeholder 3"/>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724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AF18D68-EE65-3E47-BC24-B636E49A6CB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28650" y="618049"/>
            <a:ext cx="7886700" cy="1325563"/>
          </a:xfrm>
        </p:spPr>
        <p:txBody>
          <a:bodyPr>
            <a:normAutofit/>
          </a:bodyPr>
          <a:lstStyle>
            <a:lvl1pPr>
              <a:defRPr sz="3200" b="0" i="0">
                <a:solidFill>
                  <a:schemeClr val="accent6"/>
                </a:solidFill>
                <a:latin typeface="Avenir Medium" panose="02000503020000020003" pitchFamily="2" charset="0"/>
              </a:defRPr>
            </a:lvl1pPr>
          </a:lstStyle>
          <a:p>
            <a:r>
              <a:rPr lang="en-US" dirty="0"/>
              <a:t>Click to edit Master title style</a:t>
            </a:r>
          </a:p>
        </p:txBody>
      </p:sp>
      <p:sp>
        <p:nvSpPr>
          <p:cNvPr id="3" name="Content Placeholder 2"/>
          <p:cNvSpPr>
            <a:spLocks noGrp="1"/>
          </p:cNvSpPr>
          <p:nvPr>
            <p:ph idx="1"/>
          </p:nvPr>
        </p:nvSpPr>
        <p:spPr>
          <a:xfrm>
            <a:off x="628650" y="1626522"/>
            <a:ext cx="7886700" cy="4351338"/>
          </a:xfrm>
        </p:spPr>
        <p:txBody>
          <a:bodyPr/>
          <a:lstStyle>
            <a:lvl1pPr>
              <a:defRPr b="0" i="0">
                <a:solidFill>
                  <a:schemeClr val="accent1">
                    <a:lumMod val="50000"/>
                  </a:schemeClr>
                </a:solidFill>
                <a:latin typeface="Avenir Roman" panose="02000503020000020003" pitchFamily="2" charset="0"/>
              </a:defRPr>
            </a:lvl1pPr>
            <a:lvl2pPr>
              <a:defRPr b="0" i="0">
                <a:solidFill>
                  <a:schemeClr val="accent1">
                    <a:lumMod val="50000"/>
                  </a:schemeClr>
                </a:solidFill>
                <a:latin typeface="Avenir Roman" panose="02000503020000020003" pitchFamily="2" charset="0"/>
              </a:defRPr>
            </a:lvl2pPr>
            <a:lvl3pPr>
              <a:defRPr b="0" i="0">
                <a:solidFill>
                  <a:schemeClr val="accent1">
                    <a:lumMod val="50000"/>
                  </a:schemeClr>
                </a:solidFill>
                <a:latin typeface="Avenir Roman" panose="02000503020000020003" pitchFamily="2" charset="0"/>
              </a:defRPr>
            </a:lvl3pPr>
            <a:lvl4pPr>
              <a:defRPr b="0" i="0">
                <a:solidFill>
                  <a:schemeClr val="accent1">
                    <a:lumMod val="50000"/>
                  </a:schemeClr>
                </a:solidFill>
                <a:latin typeface="Avenir Roman" panose="02000503020000020003" pitchFamily="2" charset="0"/>
              </a:defRPr>
            </a:lvl4pPr>
            <a:lvl5pPr>
              <a:defRPr b="0" i="0">
                <a:solidFill>
                  <a:schemeClr val="accent1">
                    <a:lumMod val="50000"/>
                  </a:schemeClr>
                </a:solidFill>
                <a:latin typeface="Avenir Roman" panose="02000503020000020003"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826660" y="5434577"/>
            <a:ext cx="2057400" cy="365125"/>
          </a:xfrm>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814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477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037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16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39926" y="3376670"/>
            <a:ext cx="5264149" cy="369332"/>
          </a:xfrm>
        </p:spPr>
        <p:txBody>
          <a:bodyPr wrap="square" rIns="0" anchor="t" anchorCtr="0">
            <a:spAutoFit/>
          </a:bodyPr>
          <a:lstStyle>
            <a:lvl1pPr algn="ctr">
              <a:lnSpc>
                <a:spcPct val="100000"/>
              </a:lnSpc>
              <a:defRPr sz="2400" b="1" cap="none" spc="0" baseline="0"/>
            </a:lvl1pPr>
          </a:lstStyle>
          <a:p>
            <a:r>
              <a:rPr lang="en-US" dirty="0"/>
              <a:t>Section Divider Title</a:t>
            </a:r>
          </a:p>
        </p:txBody>
      </p:sp>
      <p:sp>
        <p:nvSpPr>
          <p:cNvPr id="7" name="Text Placeholder 6"/>
          <p:cNvSpPr>
            <a:spLocks noGrp="1"/>
          </p:cNvSpPr>
          <p:nvPr>
            <p:ph type="body" sz="quarter" idx="10" hasCustomPrompt="1"/>
          </p:nvPr>
        </p:nvSpPr>
        <p:spPr>
          <a:xfrm>
            <a:off x="1939926" y="3058778"/>
            <a:ext cx="5264149" cy="301878"/>
          </a:xfrm>
        </p:spPr>
        <p:txBody>
          <a:bodyPr wrap="square" anchor="ctr">
            <a:spAutoFit/>
          </a:bodyPr>
          <a:lstStyle>
            <a:lvl1pPr marL="0" indent="0" algn="ctr">
              <a:buNone/>
              <a:defRPr sz="1600" b="1" baseline="0">
                <a:solidFill>
                  <a:schemeClr val="accent2"/>
                </a:solidFill>
              </a:defRPr>
            </a:lvl1pPr>
            <a:lvl2pPr marL="233362" indent="0">
              <a:buNone/>
              <a:defRPr/>
            </a:lvl2pPr>
            <a:lvl3pPr marL="457200" indent="0">
              <a:buNone/>
              <a:defRPr/>
            </a:lvl3pPr>
            <a:lvl4pPr marL="690562" indent="0">
              <a:buNone/>
              <a:defRPr/>
            </a:lvl4pPr>
            <a:lvl5pPr marL="914400" indent="0">
              <a:buNone/>
              <a:defRPr/>
            </a:lvl5pPr>
          </a:lstStyle>
          <a:p>
            <a:pPr lvl="0"/>
            <a:r>
              <a:rPr lang="en-US" dirty="0"/>
              <a:t>SECTION</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793" y="466344"/>
            <a:ext cx="1906359" cy="285416"/>
          </a:xfrm>
          <a:prstGeom prst="rect">
            <a:avLst/>
          </a:prstGeom>
        </p:spPr>
      </p:pic>
    </p:spTree>
    <p:extLst>
      <p:ext uri="{BB962C8B-B14F-4D97-AF65-F5344CB8AC3E}">
        <p14:creationId xmlns:p14="http://schemas.microsoft.com/office/powerpoint/2010/main" val="2095747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52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BFA91F7-7978-6543-9706-298F2CE1B89C}"/>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
        <p:nvSpPr>
          <p:cNvPr id="8" name="Title 1">
            <a:extLst>
              <a:ext uri="{FF2B5EF4-FFF2-40B4-BE49-F238E27FC236}">
                <a16:creationId xmlns:a16="http://schemas.microsoft.com/office/drawing/2014/main" xmlns="" id="{E7759E65-FDF0-B840-8749-F9AA08342FAB}"/>
              </a:ext>
            </a:extLst>
          </p:cNvPr>
          <p:cNvSpPr>
            <a:spLocks noGrp="1"/>
          </p:cNvSpPr>
          <p:nvPr>
            <p:ph type="ctrTitle" hasCustomPrompt="1"/>
          </p:nvPr>
        </p:nvSpPr>
        <p:spPr>
          <a:xfrm>
            <a:off x="2254950" y="1742399"/>
            <a:ext cx="6687450" cy="1695563"/>
          </a:xfrm>
        </p:spPr>
        <p:txBody>
          <a:bodyPr anchor="b">
            <a:normAutofit/>
          </a:bodyPr>
          <a:lstStyle>
            <a:lvl1pPr algn="l">
              <a:defRPr sz="3600" b="1" i="0">
                <a:solidFill>
                  <a:schemeClr val="bg1"/>
                </a:solidFill>
                <a:latin typeface="Avenir Black" panose="02000503020000020003" pitchFamily="2" charset="0"/>
              </a:defRPr>
            </a:lvl1pPr>
          </a:lstStyle>
          <a:p>
            <a:r>
              <a:rPr lang="en-US" dirty="0"/>
              <a:t>Transition Page Title</a:t>
            </a:r>
          </a:p>
        </p:txBody>
      </p:sp>
    </p:spTree>
    <p:extLst>
      <p:ext uri="{BB962C8B-B14F-4D97-AF65-F5344CB8AC3E}">
        <p14:creationId xmlns:p14="http://schemas.microsoft.com/office/powerpoint/2010/main" val="9985418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9466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4601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123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55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1"/>
          <p:cNvSpPr>
            <a:spLocks noGrp="1"/>
          </p:cNvSpPr>
          <p:nvPr>
            <p:ph type="body" sz="quarter" idx="1"/>
          </p:nvPr>
        </p:nvSpPr>
        <p:spPr>
          <a:xfrm>
            <a:off x="457200" y="1554163"/>
            <a:ext cx="7315200" cy="4526597"/>
          </a:xfrm>
        </p:spPr>
        <p:txBody>
          <a:bodyPr/>
          <a:lstStyle>
            <a:lvl1pPr marL="227013" indent="-227013">
              <a:lnSpc>
                <a:spcPct val="120000"/>
              </a:lnSpc>
              <a:spcBef>
                <a:spcPts val="1400"/>
              </a:spcBef>
              <a:spcAft>
                <a:spcPts val="0"/>
              </a:spcAft>
              <a:buFont typeface="Arial" panose="020B0604020202020204" pitchFamily="34" charset="0"/>
              <a:buChar char="•"/>
              <a:defRPr sz="1400" b="0">
                <a:solidFill>
                  <a:schemeClr val="tx1"/>
                </a:solidFill>
              </a:defRPr>
            </a:lvl1pPr>
            <a:lvl2pPr marL="461963" indent="-234950">
              <a:lnSpc>
                <a:spcPct val="120000"/>
              </a:lnSpc>
              <a:spcBef>
                <a:spcPts val="1000"/>
              </a:spcBef>
              <a:spcAft>
                <a:spcPts val="0"/>
              </a:spcAft>
              <a:buFont typeface="Arial" panose="020B0604020202020204" pitchFamily="34" charset="0"/>
              <a:buChar char="–"/>
              <a:defRPr sz="1400"/>
            </a:lvl2pPr>
            <a:lvl3pPr marL="687388" indent="-225425">
              <a:lnSpc>
                <a:spcPct val="120000"/>
              </a:lnSpc>
              <a:spcBef>
                <a:spcPts val="600"/>
              </a:spcBef>
              <a:spcAft>
                <a:spcPts val="0"/>
              </a:spcAft>
              <a:defRPr sz="1400"/>
            </a:lvl3pPr>
            <a:lvl4pPr marL="914400" indent="-227013">
              <a:lnSpc>
                <a:spcPct val="120000"/>
              </a:lnSpc>
              <a:spcBef>
                <a:spcPts val="600"/>
              </a:spcBef>
              <a:spcAft>
                <a:spcPts val="0"/>
              </a:spcAft>
              <a:defRPr sz="1400"/>
            </a:lvl4pPr>
            <a:lvl5pPr marL="1141413" indent="-227013">
              <a:lnSpc>
                <a:spcPct val="120000"/>
              </a:lnSpc>
              <a:spcBef>
                <a:spcPts val="600"/>
              </a:spcBef>
              <a:spcAft>
                <a:spcPts val="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p:txBody>
          <a:bodyPr/>
          <a:lstStyle>
            <a:lvl1pPr>
              <a:defRPr baseline="0"/>
            </a:lvl1pPr>
          </a:lstStyle>
          <a:p>
            <a:r>
              <a:rPr lang="en-US" dirty="0"/>
              <a:t>Click to add title</a:t>
            </a:r>
          </a:p>
        </p:txBody>
      </p:sp>
    </p:spTree>
    <p:extLst>
      <p:ext uri="{BB962C8B-B14F-4D97-AF65-F5344CB8AC3E}">
        <p14:creationId xmlns:p14="http://schemas.microsoft.com/office/powerpoint/2010/main" val="363379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One-on-a-Page">
    <p:spTree>
      <p:nvGrpSpPr>
        <p:cNvPr id="1" name=""/>
        <p:cNvGrpSpPr/>
        <p:nvPr/>
      </p:nvGrpSpPr>
      <p:grpSpPr>
        <a:xfrm>
          <a:off x="0" y="0"/>
          <a:ext cx="0" cy="0"/>
          <a:chOff x="0" y="0"/>
          <a:chExt cx="0" cy="0"/>
        </a:xfrm>
      </p:grpSpPr>
      <p:sp>
        <p:nvSpPr>
          <p:cNvPr id="5" name="Text Placeholder 1"/>
          <p:cNvSpPr>
            <a:spLocks noGrp="1"/>
          </p:cNvSpPr>
          <p:nvPr>
            <p:ph type="body" sz="quarter" idx="1"/>
          </p:nvPr>
        </p:nvSpPr>
        <p:spPr>
          <a:xfrm>
            <a:off x="457200" y="1554163"/>
            <a:ext cx="7315200" cy="4526597"/>
          </a:xfrm>
        </p:spPr>
        <p:txBody>
          <a:bodyPr/>
          <a:lstStyle>
            <a:lvl1pPr>
              <a:lnSpc>
                <a:spcPct val="120000"/>
              </a:lnSpc>
              <a:spcBef>
                <a:spcPts val="1400"/>
              </a:spcBef>
              <a:spcAft>
                <a:spcPts val="0"/>
              </a:spcAft>
              <a:defRPr/>
            </a:lvl1pPr>
            <a:lvl2pPr>
              <a:lnSpc>
                <a:spcPct val="120000"/>
              </a:lnSpc>
              <a:spcBef>
                <a:spcPts val="1000"/>
              </a:spcBef>
              <a:spcAft>
                <a:spcPts val="0"/>
              </a:spcAft>
              <a:defRPr/>
            </a:lvl2pPr>
            <a:lvl3pPr>
              <a:lnSpc>
                <a:spcPct val="120000"/>
              </a:lnSpc>
              <a:spcBef>
                <a:spcPts val="600"/>
              </a:spcBef>
              <a:spcAft>
                <a:spcPts val="0"/>
              </a:spcAft>
              <a:defRPr/>
            </a:lvl3pPr>
            <a:lvl4pPr>
              <a:lnSpc>
                <a:spcPct val="120000"/>
              </a:lnSpc>
              <a:spcBef>
                <a:spcPts val="600"/>
              </a:spcBef>
              <a:defRPr/>
            </a:lvl4pPr>
            <a:lvl5pPr>
              <a:lnSpc>
                <a:spcPct val="12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3711586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Two-on-a-Page">
    <p:spTree>
      <p:nvGrpSpPr>
        <p:cNvPr id="1" name=""/>
        <p:cNvGrpSpPr/>
        <p:nvPr/>
      </p:nvGrpSpPr>
      <p:grpSpPr>
        <a:xfrm>
          <a:off x="0" y="0"/>
          <a:ext cx="0" cy="0"/>
          <a:chOff x="0" y="0"/>
          <a:chExt cx="0" cy="0"/>
        </a:xfrm>
      </p:grpSpPr>
      <p:sp>
        <p:nvSpPr>
          <p:cNvPr id="5" name="Text Placeholder 1"/>
          <p:cNvSpPr>
            <a:spLocks noGrp="1"/>
          </p:cNvSpPr>
          <p:nvPr>
            <p:ph type="body" sz="quarter" idx="1"/>
          </p:nvPr>
        </p:nvSpPr>
        <p:spPr>
          <a:xfrm>
            <a:off x="457200" y="1554163"/>
            <a:ext cx="3932238" cy="4526597"/>
          </a:xfrm>
        </p:spPr>
        <p:txBody>
          <a:bodyPr/>
          <a:lstStyle>
            <a:lvl1pPr>
              <a:lnSpc>
                <a:spcPct val="120000"/>
              </a:lnSpc>
              <a:spcBef>
                <a:spcPts val="1400"/>
              </a:spcBef>
              <a:spcAft>
                <a:spcPts val="0"/>
              </a:spcAft>
              <a:defRPr sz="1200" baseline="0"/>
            </a:lvl1pPr>
            <a:lvl2pPr>
              <a:lnSpc>
                <a:spcPct val="120000"/>
              </a:lnSpc>
              <a:spcBef>
                <a:spcPts val="1000"/>
              </a:spcBef>
              <a:spcAft>
                <a:spcPts val="0"/>
              </a:spcAft>
              <a:defRPr sz="1200" baseline="0"/>
            </a:lvl2pPr>
            <a:lvl3pPr>
              <a:lnSpc>
                <a:spcPct val="120000"/>
              </a:lnSpc>
              <a:spcBef>
                <a:spcPts val="600"/>
              </a:spcBef>
              <a:spcAft>
                <a:spcPts val="0"/>
              </a:spcAft>
              <a:defRPr sz="1200" baseline="0"/>
            </a:lvl3pPr>
            <a:lvl4pPr>
              <a:lnSpc>
                <a:spcPct val="120000"/>
              </a:lnSpc>
              <a:spcBef>
                <a:spcPts val="600"/>
              </a:spcBef>
              <a:spcAft>
                <a:spcPts val="0"/>
              </a:spcAft>
              <a:defRPr sz="1200" baseline="0"/>
            </a:lvl4pPr>
            <a:lvl5pPr>
              <a:lnSpc>
                <a:spcPct val="120000"/>
              </a:lnSpc>
              <a:spcBef>
                <a:spcPts val="600"/>
              </a:spcBef>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2"/>
          </p:nvPr>
        </p:nvSpPr>
        <p:spPr>
          <a:xfrm>
            <a:off x="4754563" y="1554164"/>
            <a:ext cx="3932237" cy="4526597"/>
          </a:xfrm>
        </p:spPr>
        <p:txBody>
          <a:bodyPr vert="horz" lIns="0" tIns="0" rIns="0" bIns="0" rtlCol="0">
            <a:noAutofit/>
          </a:bodyPr>
          <a:lstStyle>
            <a:lvl1pPr>
              <a:lnSpc>
                <a:spcPct val="120000"/>
              </a:lnSpc>
              <a:spcBef>
                <a:spcPts val="1400"/>
              </a:spcBef>
              <a:defRPr lang="en-US" sz="1200" dirty="0" smtClean="0"/>
            </a:lvl1pPr>
            <a:lvl2pPr>
              <a:lnSpc>
                <a:spcPct val="120000"/>
              </a:lnSpc>
              <a:spcBef>
                <a:spcPts val="1000"/>
              </a:spcBef>
              <a:defRPr lang="en-US" sz="1200" dirty="0" smtClean="0"/>
            </a:lvl2pPr>
            <a:lvl3pPr>
              <a:lnSpc>
                <a:spcPct val="120000"/>
              </a:lnSpc>
              <a:spcBef>
                <a:spcPts val="600"/>
              </a:spcBef>
              <a:defRPr lang="en-US" sz="1200" dirty="0" smtClean="0"/>
            </a:lvl3pPr>
            <a:lvl4pPr>
              <a:lnSpc>
                <a:spcPct val="120000"/>
              </a:lnSpc>
              <a:spcBef>
                <a:spcPts val="600"/>
              </a:spcBef>
              <a:defRPr lang="en-US" sz="1200" dirty="0" smtClean="0"/>
            </a:lvl4pPr>
            <a:lvl5pPr>
              <a:lnSpc>
                <a:spcPct val="120000"/>
              </a:lnSpc>
              <a:spcBef>
                <a:spcPts val="600"/>
              </a:spcBef>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5081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Three-on-a-Page ">
    <p:spTree>
      <p:nvGrpSpPr>
        <p:cNvPr id="1" name=""/>
        <p:cNvGrpSpPr/>
        <p:nvPr/>
      </p:nvGrpSpPr>
      <p:grpSpPr>
        <a:xfrm>
          <a:off x="0" y="0"/>
          <a:ext cx="0" cy="0"/>
          <a:chOff x="0" y="0"/>
          <a:chExt cx="0" cy="0"/>
        </a:xfrm>
      </p:grpSpPr>
      <p:sp>
        <p:nvSpPr>
          <p:cNvPr id="6" name="Content Placeholder 1"/>
          <p:cNvSpPr>
            <a:spLocks noGrp="1"/>
          </p:cNvSpPr>
          <p:nvPr>
            <p:ph sz="half" idx="12"/>
          </p:nvPr>
        </p:nvSpPr>
        <p:spPr>
          <a:xfrm>
            <a:off x="457200" y="1554163"/>
            <a:ext cx="2542032" cy="4525962"/>
          </a:xfrm>
        </p:spPr>
        <p:txBody>
          <a:bodyPr vert="horz" lIns="0" tIns="0" rIns="0" bIns="0" rtlCol="0">
            <a:noAutofit/>
          </a:bodyPr>
          <a:lstStyle>
            <a:lvl1pPr>
              <a:defRPr lang="en-US" sz="1200" dirty="0" smtClean="0"/>
            </a:lvl1pPr>
            <a:lvl2pPr>
              <a:spcBef>
                <a:spcPts val="1000"/>
              </a:spcBef>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3"/>
          </p:nvPr>
        </p:nvSpPr>
        <p:spPr>
          <a:xfrm>
            <a:off x="3293852" y="1554163"/>
            <a:ext cx="2542032" cy="4525962"/>
          </a:xfrm>
        </p:spPr>
        <p:txBody>
          <a:bodyPr vert="horz" lIns="0" tIns="0" rIns="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14"/>
          </p:nvPr>
        </p:nvSpPr>
        <p:spPr>
          <a:xfrm>
            <a:off x="6129070" y="1554163"/>
            <a:ext cx="2542032" cy="4525962"/>
          </a:xfrm>
        </p:spPr>
        <p:txBody>
          <a:bodyPr vert="horz" lIns="0" tIns="0" rIns="0" bIns="0" rtlCol="0">
            <a:noAutofit/>
          </a:bodyPr>
          <a:lstStyle>
            <a:lvl1pPr>
              <a:defRPr lang="en-US" sz="120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16587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2/3 Text layout">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457201" y="1554163"/>
            <a:ext cx="2542032" cy="4525962"/>
          </a:xfrm>
        </p:spPr>
        <p:txBody>
          <a:bodyPr vert="horz" lIns="0" tIns="0" rIns="0" bIns="0" rtlCol="0">
            <a:noAutofit/>
          </a:bodyPr>
          <a:lstStyle>
            <a:lvl1pPr>
              <a:defRPr lang="en-US" sz="1200" baseline="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3"/>
          </p:nvPr>
        </p:nvSpPr>
        <p:spPr>
          <a:xfrm>
            <a:off x="3291840" y="1554163"/>
            <a:ext cx="5376862" cy="4525962"/>
          </a:xfrm>
        </p:spPr>
        <p:txBody>
          <a:bodyPr vert="horz" lIns="0" tIns="0" rIns="0" bIns="0" rtlCol="0">
            <a:noAutofit/>
          </a:bodyPr>
          <a:lstStyle>
            <a:lvl1pPr>
              <a:defRPr lang="en-US" sz="1200" baseline="0" dirty="0" smtClean="0"/>
            </a:lvl1pPr>
            <a:lvl2pPr>
              <a:defRPr lang="en-US" sz="1200" dirty="0" smtClean="0"/>
            </a:lvl2pPr>
            <a:lvl3pPr>
              <a:defRPr lang="en-US" sz="1200" dirty="0" smtClean="0"/>
            </a:lvl3pPr>
            <a:lvl4pPr>
              <a:defRPr lang="en-US" sz="1200" dirty="0" smtClean="0"/>
            </a:lvl4pPr>
            <a:lvl5pPr>
              <a:defRPr lang="en-US" sz="12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2"/>
          <p:cNvSpPr>
            <a:spLocks noGrp="1"/>
          </p:cNvSpPr>
          <p:nvPr>
            <p:ph type="title" hasCustomPrompt="1"/>
          </p:nvPr>
        </p:nvSpPr>
        <p:spPr>
          <a:xfrm>
            <a:off x="457200" y="731520"/>
            <a:ext cx="8220456" cy="307777"/>
          </a:xfrm>
        </p:spPr>
        <p:txBody>
          <a:bodyPr/>
          <a:lstStyle>
            <a:lvl1pPr>
              <a:defRPr/>
            </a:lvl1pPr>
          </a:lstStyle>
          <a:p>
            <a:r>
              <a:rPr lang="en-US" dirty="0"/>
              <a:t>Click to add title</a:t>
            </a:r>
          </a:p>
        </p:txBody>
      </p:sp>
    </p:spTree>
    <p:extLst>
      <p:ext uri="{BB962C8B-B14F-4D97-AF65-F5344CB8AC3E}">
        <p14:creationId xmlns:p14="http://schemas.microsoft.com/office/powerpoint/2010/main" val="24067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31520"/>
            <a:ext cx="8220456" cy="307777"/>
          </a:xfrm>
          <a:prstGeom prst="rect">
            <a:avLst/>
          </a:prstGeom>
        </p:spPr>
        <p:txBody>
          <a:bodyPr vert="horz"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457197" y="1554163"/>
            <a:ext cx="8220456" cy="425196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p:nvCxnSpPr>
        <p:spPr>
          <a:xfrm>
            <a:off x="457197" y="586726"/>
            <a:ext cx="8228664" cy="0"/>
          </a:xfrm>
          <a:prstGeom prst="line">
            <a:avLst/>
          </a:prstGeom>
          <a:ln w="12700">
            <a:solidFill>
              <a:srgbClr val="002B5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196" y="6519672"/>
            <a:ext cx="8229600" cy="0"/>
          </a:xfrm>
          <a:prstGeom prst="line">
            <a:avLst/>
          </a:prstGeom>
          <a:ln w="6350">
            <a:solidFill>
              <a:srgbClr val="002B5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7994" y="-430530"/>
            <a:ext cx="0" cy="25783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682988" y="-430530"/>
            <a:ext cx="0" cy="257835"/>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userDrawn="1"/>
        </p:nvGrpSpPr>
        <p:grpSpPr>
          <a:xfrm>
            <a:off x="457994" y="7066280"/>
            <a:ext cx="8224994" cy="369332"/>
            <a:chOff x="457994" y="7066280"/>
            <a:chExt cx="8224994" cy="914400"/>
          </a:xfrm>
        </p:grpSpPr>
        <p:cxnSp>
          <p:nvCxnSpPr>
            <p:cNvPr id="13" name="Straight Connector 12"/>
            <p:cNvCxnSpPr/>
            <p:nvPr userDrawn="1"/>
          </p:nvCxnSpPr>
          <p:spPr>
            <a:xfrm>
              <a:off x="457994" y="7066280"/>
              <a:ext cx="0" cy="9144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682988" y="7066280"/>
              <a:ext cx="0" cy="91440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userDrawn="1"/>
        </p:nvSpPr>
        <p:spPr>
          <a:xfrm>
            <a:off x="-491695" y="-452043"/>
            <a:ext cx="939681" cy="277485"/>
          </a:xfrm>
          <a:prstGeom prst="rect">
            <a:avLst/>
          </a:prstGeom>
          <a:noFill/>
        </p:spPr>
        <p:txBody>
          <a:bodyPr wrap="none" rtlCol="0">
            <a:spAutoFit/>
          </a:bodyPr>
          <a:lstStyle/>
          <a:p>
            <a:pPr algn="r"/>
            <a:r>
              <a:rPr lang="en-US" sz="900" b="1" baseline="0" dirty="0">
                <a:solidFill>
                  <a:srgbClr val="A2A2A2"/>
                </a:solidFill>
              </a:rPr>
              <a:t>No content left</a:t>
            </a:r>
            <a:br>
              <a:rPr lang="en-US" sz="900" b="1" baseline="0" dirty="0">
                <a:solidFill>
                  <a:srgbClr val="A2A2A2"/>
                </a:solidFill>
              </a:rPr>
            </a:br>
            <a:r>
              <a:rPr lang="en-US" sz="900" b="1" baseline="0" dirty="0">
                <a:solidFill>
                  <a:srgbClr val="A2A2A2"/>
                </a:solidFill>
              </a:rPr>
              <a:t>of this line</a:t>
            </a:r>
          </a:p>
        </p:txBody>
      </p:sp>
      <p:sp>
        <p:nvSpPr>
          <p:cNvPr id="20" name="TextBox 19"/>
          <p:cNvSpPr txBox="1"/>
          <p:nvPr userDrawn="1"/>
        </p:nvSpPr>
        <p:spPr>
          <a:xfrm>
            <a:off x="-491695" y="7066280"/>
            <a:ext cx="939681" cy="369332"/>
          </a:xfrm>
          <a:prstGeom prst="rect">
            <a:avLst/>
          </a:prstGeom>
          <a:noFill/>
        </p:spPr>
        <p:txBody>
          <a:bodyPr wrap="none" rtlCol="0">
            <a:spAutoFit/>
          </a:bodyPr>
          <a:lstStyle/>
          <a:p>
            <a:pPr algn="r"/>
            <a:r>
              <a:rPr lang="en-US" sz="900" b="1" baseline="0" dirty="0">
                <a:solidFill>
                  <a:srgbClr val="A2A2A2"/>
                </a:solidFill>
              </a:rPr>
              <a:t>No content left</a:t>
            </a:r>
            <a:br>
              <a:rPr lang="en-US" sz="900" b="1" baseline="0" dirty="0">
                <a:solidFill>
                  <a:srgbClr val="A2A2A2"/>
                </a:solidFill>
              </a:rPr>
            </a:br>
            <a:r>
              <a:rPr lang="en-US" sz="900" b="1" baseline="0" dirty="0">
                <a:solidFill>
                  <a:srgbClr val="A2A2A2"/>
                </a:solidFill>
              </a:rPr>
              <a:t>of this line</a:t>
            </a:r>
          </a:p>
        </p:txBody>
      </p:sp>
      <p:sp>
        <p:nvSpPr>
          <p:cNvPr id="21" name="TextBox 20"/>
          <p:cNvSpPr txBox="1"/>
          <p:nvPr userDrawn="1"/>
        </p:nvSpPr>
        <p:spPr>
          <a:xfrm>
            <a:off x="8693150" y="-452043"/>
            <a:ext cx="1010213" cy="277485"/>
          </a:xfrm>
          <a:prstGeom prst="rect">
            <a:avLst/>
          </a:prstGeom>
          <a:noFill/>
        </p:spPr>
        <p:txBody>
          <a:bodyPr wrap="none" rtlCol="0">
            <a:spAutoFit/>
          </a:bodyPr>
          <a:lstStyle/>
          <a:p>
            <a:pPr algn="l"/>
            <a:r>
              <a:rPr lang="en-US" sz="900" b="1" baseline="0" dirty="0">
                <a:solidFill>
                  <a:srgbClr val="A2A2A2"/>
                </a:solidFill>
              </a:rPr>
              <a:t>No content right</a:t>
            </a:r>
            <a:br>
              <a:rPr lang="en-US" sz="900" b="1" baseline="0" dirty="0">
                <a:solidFill>
                  <a:srgbClr val="A2A2A2"/>
                </a:solidFill>
              </a:rPr>
            </a:br>
            <a:r>
              <a:rPr lang="en-US" sz="900" b="1" baseline="0" dirty="0">
                <a:solidFill>
                  <a:srgbClr val="A2A2A2"/>
                </a:solidFill>
              </a:rPr>
              <a:t>of this line</a:t>
            </a:r>
          </a:p>
        </p:txBody>
      </p:sp>
      <p:sp>
        <p:nvSpPr>
          <p:cNvPr id="22" name="TextBox 21"/>
          <p:cNvSpPr txBox="1"/>
          <p:nvPr userDrawn="1"/>
        </p:nvSpPr>
        <p:spPr>
          <a:xfrm>
            <a:off x="8693150" y="7066280"/>
            <a:ext cx="1010213" cy="369332"/>
          </a:xfrm>
          <a:prstGeom prst="rect">
            <a:avLst/>
          </a:prstGeom>
          <a:noFill/>
        </p:spPr>
        <p:txBody>
          <a:bodyPr wrap="none" rtlCol="0">
            <a:spAutoFit/>
          </a:bodyPr>
          <a:lstStyle/>
          <a:p>
            <a:pPr algn="l"/>
            <a:r>
              <a:rPr lang="en-US" sz="900" b="1" baseline="0" dirty="0">
                <a:solidFill>
                  <a:srgbClr val="A2A2A2"/>
                </a:solidFill>
              </a:rPr>
              <a:t>No content right</a:t>
            </a:r>
            <a:br>
              <a:rPr lang="en-US" sz="900" b="1" baseline="0" dirty="0">
                <a:solidFill>
                  <a:srgbClr val="A2A2A2"/>
                </a:solidFill>
              </a:rPr>
            </a:br>
            <a:r>
              <a:rPr lang="en-US" sz="900" b="1" baseline="0" dirty="0">
                <a:solidFill>
                  <a:srgbClr val="A2A2A2"/>
                </a:solidFill>
              </a:rPr>
              <a:t>of this line</a:t>
            </a:r>
          </a:p>
        </p:txBody>
      </p:sp>
      <p:grpSp>
        <p:nvGrpSpPr>
          <p:cNvPr id="33" name="Group 32"/>
          <p:cNvGrpSpPr/>
          <p:nvPr userDrawn="1"/>
        </p:nvGrpSpPr>
        <p:grpSpPr>
          <a:xfrm>
            <a:off x="-914399" y="1554480"/>
            <a:ext cx="743133" cy="340739"/>
            <a:chOff x="-914399" y="1554480"/>
            <a:chExt cx="743133" cy="340739"/>
          </a:xfrm>
        </p:grpSpPr>
        <p:sp>
          <p:nvSpPr>
            <p:cNvPr id="23" name="TextBox 22"/>
            <p:cNvSpPr txBox="1"/>
            <p:nvPr userDrawn="1"/>
          </p:nvSpPr>
          <p:spPr>
            <a:xfrm>
              <a:off x="-914399" y="1645920"/>
              <a:ext cx="742190" cy="249299"/>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lvl="0" algn="r">
                <a:lnSpc>
                  <a:spcPct val="90000"/>
                </a:lnSpc>
              </a:pPr>
              <a:r>
                <a:rPr lang="en-US" dirty="0"/>
                <a:t>Place content</a:t>
              </a:r>
              <a:br>
                <a:rPr lang="en-US" dirty="0"/>
              </a:br>
              <a:r>
                <a:rPr lang="en-US" dirty="0"/>
                <a:t>below  this line</a:t>
              </a:r>
            </a:p>
          </p:txBody>
        </p:sp>
        <p:cxnSp>
          <p:nvCxnSpPr>
            <p:cNvPr id="16" name="Straight Connector 15"/>
            <p:cNvCxnSpPr/>
            <p:nvPr userDrawn="1"/>
          </p:nvCxnSpPr>
          <p:spPr>
            <a:xfrm>
              <a:off x="-913456" y="1554480"/>
              <a:ext cx="74219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9372600" y="1554163"/>
            <a:ext cx="742191" cy="368756"/>
            <a:chOff x="9372600" y="1554163"/>
            <a:chExt cx="742191" cy="368756"/>
          </a:xfrm>
        </p:grpSpPr>
        <p:cxnSp>
          <p:nvCxnSpPr>
            <p:cNvPr id="18" name="Straight Connector 17"/>
            <p:cNvCxnSpPr/>
            <p:nvPr userDrawn="1"/>
          </p:nvCxnSpPr>
          <p:spPr>
            <a:xfrm>
              <a:off x="9372600" y="1554163"/>
              <a:ext cx="74219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9372600" y="1645920"/>
              <a:ext cx="742191" cy="276999"/>
            </a:xfrm>
            <a:prstGeom prst="rect">
              <a:avLst/>
            </a:prstGeom>
            <a:noFill/>
          </p:spPr>
          <p:txBody>
            <a:bodyPr wrap="none" lIns="0" tIns="0" rIns="0" bIns="0" rtlCol="0">
              <a:spAutoFit/>
            </a:bodyPr>
            <a:lstStyle/>
            <a:p>
              <a:pPr algn="l"/>
              <a:r>
                <a:rPr lang="en-US" sz="900" b="1" baseline="0" dirty="0">
                  <a:solidFill>
                    <a:srgbClr val="A2A2A2"/>
                  </a:solidFill>
                </a:rPr>
                <a:t>Place content</a:t>
              </a:r>
              <a:br>
                <a:rPr lang="en-US" sz="900" b="1" baseline="0" dirty="0">
                  <a:solidFill>
                    <a:srgbClr val="A2A2A2"/>
                  </a:solidFill>
                </a:rPr>
              </a:br>
              <a:r>
                <a:rPr lang="en-US" sz="900" b="1" baseline="0" dirty="0">
                  <a:solidFill>
                    <a:srgbClr val="A2A2A2"/>
                  </a:solidFill>
                </a:rPr>
                <a:t>below this line</a:t>
              </a:r>
            </a:p>
          </p:txBody>
        </p:sp>
      </p:grpSp>
      <p:cxnSp>
        <p:nvCxnSpPr>
          <p:cNvPr id="26" name="Straight Connector 25"/>
          <p:cNvCxnSpPr/>
          <p:nvPr userDrawn="1"/>
        </p:nvCxnSpPr>
        <p:spPr>
          <a:xfrm>
            <a:off x="3013870"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329025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38626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475202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847331"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6534150"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a:off x="6126163"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6899433"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a:off x="329025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3013870"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a:off x="6897052"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2605724"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a:off x="2238692" y="-284232"/>
            <a:ext cx="0" cy="13231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2238692" y="-336588"/>
            <a:ext cx="367983" cy="184666"/>
          </a:xfrm>
          <a:prstGeom prst="rect">
            <a:avLst/>
          </a:prstGeom>
          <a:noFill/>
        </p:spPr>
        <p:txBody>
          <a:bodyPr wrap="square" lIns="0" tIns="0" rIns="0" bIns="0" rtlCol="0">
            <a:spAutoFit/>
          </a:bodyPr>
          <a:lstStyle/>
          <a:p>
            <a:endParaRPr/>
          </a:p>
        </p:txBody>
      </p:sp>
      <p:sp>
        <p:nvSpPr>
          <p:cNvPr id="62" name="TextBox 61"/>
          <p:cNvSpPr txBox="1"/>
          <p:nvPr userDrawn="1"/>
        </p:nvSpPr>
        <p:spPr>
          <a:xfrm>
            <a:off x="4397058" y="-336588"/>
            <a:ext cx="367983" cy="184666"/>
          </a:xfrm>
          <a:prstGeom prst="rect">
            <a:avLst/>
          </a:prstGeom>
          <a:noFill/>
        </p:spPr>
        <p:txBody>
          <a:bodyPr wrap="square" lIns="0" tIns="0" rIns="0" bIns="0" rtlCol="0">
            <a:spAutoFit/>
          </a:bodyPr>
          <a:lstStyle/>
          <a:p>
            <a:endParaRPr/>
          </a:p>
        </p:txBody>
      </p:sp>
      <p:sp>
        <p:nvSpPr>
          <p:cNvPr id="63" name="TextBox 62"/>
          <p:cNvSpPr txBox="1"/>
          <p:nvPr userDrawn="1"/>
        </p:nvSpPr>
        <p:spPr>
          <a:xfrm>
            <a:off x="6537325" y="-336588"/>
            <a:ext cx="366713" cy="184666"/>
          </a:xfrm>
          <a:prstGeom prst="rect">
            <a:avLst/>
          </a:prstGeom>
          <a:noFill/>
        </p:spPr>
        <p:txBody>
          <a:bodyPr wrap="square" lIns="0" tIns="0" rIns="0" bIns="0" rtlCol="0">
            <a:spAutoFit/>
          </a:bodyPr>
          <a:lstStyle/>
          <a:p>
            <a:endParaRPr/>
          </a:p>
        </p:txBody>
      </p:sp>
      <p:sp>
        <p:nvSpPr>
          <p:cNvPr id="64" name="TextBox 63"/>
          <p:cNvSpPr txBox="1"/>
          <p:nvPr userDrawn="1"/>
        </p:nvSpPr>
        <p:spPr>
          <a:xfrm>
            <a:off x="5851526" y="-336588"/>
            <a:ext cx="274638" cy="184666"/>
          </a:xfrm>
          <a:prstGeom prst="rect">
            <a:avLst/>
          </a:prstGeom>
          <a:noFill/>
        </p:spPr>
        <p:txBody>
          <a:bodyPr wrap="square" lIns="0" tIns="0" rIns="0" bIns="0" rtlCol="0">
            <a:spAutoFit/>
          </a:bodyPr>
          <a:lstStyle/>
          <a:p>
            <a:endParaRPr/>
          </a:p>
        </p:txBody>
      </p:sp>
      <p:sp>
        <p:nvSpPr>
          <p:cNvPr id="65" name="TextBox 64"/>
          <p:cNvSpPr txBox="1"/>
          <p:nvPr userDrawn="1"/>
        </p:nvSpPr>
        <p:spPr>
          <a:xfrm>
            <a:off x="3017838" y="-336588"/>
            <a:ext cx="272416" cy="184666"/>
          </a:xfrm>
          <a:prstGeom prst="rect">
            <a:avLst/>
          </a:prstGeom>
          <a:noFill/>
        </p:spPr>
        <p:txBody>
          <a:bodyPr wrap="square" lIns="0" tIns="0" rIns="0" bIns="0" rtlCol="0">
            <a:spAutoFit/>
          </a:bodyPr>
          <a:lstStyle/>
          <a:p>
            <a:endParaRPr/>
          </a:p>
        </p:txBody>
      </p:sp>
      <p:sp>
        <p:nvSpPr>
          <p:cNvPr id="39" name="TextBox 38"/>
          <p:cNvSpPr txBox="1"/>
          <p:nvPr userDrawn="1"/>
        </p:nvSpPr>
        <p:spPr>
          <a:xfrm>
            <a:off x="8566918" y="6599581"/>
            <a:ext cx="125034" cy="123111"/>
          </a:xfrm>
          <a:prstGeom prst="rect">
            <a:avLst/>
          </a:prstGeom>
          <a:noFill/>
        </p:spPr>
        <p:txBody>
          <a:bodyPr wrap="none" lIns="0" tIns="0" rIns="0" bIns="0" rtlCol="0">
            <a:spAutoFit/>
          </a:bodyPr>
          <a:lstStyle/>
          <a:p>
            <a:pPr algn="r"/>
            <a:fld id="{E6667446-6A31-49F1-98F7-C685150C1F9A}" type="slidenum">
              <a:rPr lang="en-US" sz="800" smtClean="0">
                <a:solidFill>
                  <a:srgbClr val="868686"/>
                </a:solidFill>
                <a:latin typeface="+mj-lt"/>
              </a:rPr>
              <a:pPr algn="r"/>
              <a:t>‹#›</a:t>
            </a:fld>
            <a:endParaRPr lang="en-US" sz="800" dirty="0">
              <a:solidFill>
                <a:srgbClr val="868686"/>
              </a:solidFill>
              <a:latin typeface="+mj-lt"/>
            </a:endParaRPr>
          </a:p>
        </p:txBody>
      </p:sp>
      <p:cxnSp>
        <p:nvCxnSpPr>
          <p:cNvPr id="42" name="Straight Connector 41"/>
          <p:cNvCxnSpPr/>
          <p:nvPr userDrawn="1"/>
        </p:nvCxnSpPr>
        <p:spPr>
          <a:xfrm>
            <a:off x="-913456" y="6491922"/>
            <a:ext cx="74219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1182101" y="6195631"/>
            <a:ext cx="1009892" cy="249299"/>
          </a:xfrm>
          <a:prstGeom prst="rect">
            <a:avLst/>
          </a:prstGeom>
          <a:noFill/>
        </p:spPr>
        <p:txBody>
          <a:bodyPr wrap="none" lIns="0" tIns="0" rIns="0" bIns="0" rtlCol="0" anchor="b" anchorCtr="0">
            <a:spAutoFit/>
          </a:bodyPr>
          <a:lstStyle>
            <a:defPPr>
              <a:defRPr lang="en-US"/>
            </a:defPPr>
            <a:lvl1pPr>
              <a:defRPr sz="900" b="1" baseline="0">
                <a:solidFill>
                  <a:srgbClr val="A2A2A2"/>
                </a:solidFill>
              </a:defRPr>
            </a:lvl1pPr>
          </a:lstStyle>
          <a:p>
            <a:pPr lvl="0" algn="r">
              <a:lnSpc>
                <a:spcPct val="90000"/>
              </a:lnSpc>
            </a:pPr>
            <a:r>
              <a:rPr lang="en-US" dirty="0"/>
              <a:t>Source and</a:t>
            </a:r>
            <a:br>
              <a:rPr lang="en-US" dirty="0"/>
            </a:br>
            <a:r>
              <a:rPr lang="en-US" dirty="0"/>
              <a:t>Footnotes Guideline</a:t>
            </a:r>
          </a:p>
        </p:txBody>
      </p:sp>
      <p:grpSp>
        <p:nvGrpSpPr>
          <p:cNvPr id="32" name="Group 31"/>
          <p:cNvGrpSpPr/>
          <p:nvPr userDrawn="1"/>
        </p:nvGrpSpPr>
        <p:grpSpPr>
          <a:xfrm>
            <a:off x="457200" y="-577228"/>
            <a:ext cx="8231188" cy="213360"/>
            <a:chOff x="457200" y="-701040"/>
            <a:chExt cx="8231188" cy="213360"/>
          </a:xfrm>
          <a:solidFill>
            <a:srgbClr val="A9A9A9"/>
          </a:solidFill>
        </p:grpSpPr>
        <p:grpSp>
          <p:nvGrpSpPr>
            <p:cNvPr id="17" name="Group 16"/>
            <p:cNvGrpSpPr/>
            <p:nvPr userDrawn="1"/>
          </p:nvGrpSpPr>
          <p:grpSpPr>
            <a:xfrm>
              <a:off x="457200" y="-701040"/>
              <a:ext cx="8231188" cy="45720"/>
              <a:chOff x="457200" y="-1303020"/>
              <a:chExt cx="8231188" cy="45720"/>
            </a:xfrm>
            <a:grpFill/>
          </p:grpSpPr>
          <p:sp>
            <p:nvSpPr>
              <p:cNvPr id="4" name="Rectangle 3"/>
              <p:cNvSpPr/>
              <p:nvPr userDrawn="1"/>
            </p:nvSpPr>
            <p:spPr>
              <a:xfrm>
                <a:off x="457200"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606675"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4756150"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6905625" y="-1303020"/>
                <a:ext cx="1782763"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userDrawn="1"/>
          </p:nvGrpSpPr>
          <p:grpSpPr>
            <a:xfrm>
              <a:off x="457200" y="-533400"/>
              <a:ext cx="8227060" cy="45720"/>
              <a:chOff x="457200" y="-533400"/>
              <a:chExt cx="8227060" cy="45720"/>
            </a:xfrm>
            <a:grpFill/>
          </p:grpSpPr>
          <p:sp>
            <p:nvSpPr>
              <p:cNvPr id="49" name="Rectangle 48"/>
              <p:cNvSpPr/>
              <p:nvPr userDrawn="1"/>
            </p:nvSpPr>
            <p:spPr>
              <a:xfrm>
                <a:off x="457200" y="-533400"/>
                <a:ext cx="39322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a:off x="4752022" y="-533400"/>
                <a:ext cx="39322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userDrawn="1"/>
          </p:nvGrpSpPr>
          <p:grpSpPr>
            <a:xfrm>
              <a:off x="457200" y="-617220"/>
              <a:ext cx="8229600" cy="45720"/>
              <a:chOff x="457200" y="-594360"/>
              <a:chExt cx="8229600" cy="45720"/>
            </a:xfrm>
            <a:grpFill/>
          </p:grpSpPr>
          <p:sp>
            <p:nvSpPr>
              <p:cNvPr id="51" name="Rectangle 50"/>
              <p:cNvSpPr/>
              <p:nvPr userDrawn="1"/>
            </p:nvSpPr>
            <p:spPr>
              <a:xfrm>
                <a:off x="457200" y="-594360"/>
                <a:ext cx="25606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userDrawn="1"/>
            </p:nvSpPr>
            <p:spPr>
              <a:xfrm>
                <a:off x="3286124" y="-594360"/>
                <a:ext cx="25606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userDrawn="1"/>
            </p:nvSpPr>
            <p:spPr>
              <a:xfrm>
                <a:off x="6126162" y="-594360"/>
                <a:ext cx="2560638"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59" name="Straight Connector 58"/>
          <p:cNvCxnSpPr/>
          <p:nvPr userDrawn="1"/>
        </p:nvCxnSpPr>
        <p:spPr>
          <a:xfrm>
            <a:off x="-502920" y="1371600"/>
            <a:ext cx="33165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502920" y="1096963"/>
            <a:ext cx="33165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112644"/>
      </p:ext>
    </p:extLst>
  </p:cSld>
  <p:clrMap bg1="lt1" tx1="dk1" bg2="lt2" tx2="dk2" accent1="accent1" accent2="accent2" accent3="accent3" accent4="accent4" accent5="accent5" accent6="accent6" hlink="hlink" folHlink="folHlink"/>
  <p:sldLayoutIdLst>
    <p:sldLayoutId id="2147483649" r:id="rId1"/>
    <p:sldLayoutId id="2147483825" r:id="rId2"/>
    <p:sldLayoutId id="2147483651" r:id="rId3"/>
    <p:sldLayoutId id="2147483885" r:id="rId4"/>
    <p:sldLayoutId id="2147483667" r:id="rId5"/>
    <p:sldLayoutId id="2147483650" r:id="rId6"/>
    <p:sldLayoutId id="2147483699" r:id="rId7"/>
    <p:sldLayoutId id="2147483700" r:id="rId8"/>
    <p:sldLayoutId id="2147483703" r:id="rId9"/>
    <p:sldLayoutId id="2147483704" r:id="rId10"/>
    <p:sldLayoutId id="2147483743" r:id="rId11"/>
    <p:sldLayoutId id="2147483653" r:id="rId12"/>
    <p:sldLayoutId id="2147483660" r:id="rId13"/>
    <p:sldLayoutId id="2147483663" r:id="rId14"/>
    <p:sldLayoutId id="2147483876" r:id="rId15"/>
    <p:sldLayoutId id="2147483877" r:id="rId16"/>
    <p:sldLayoutId id="2147483662" r:id="rId17"/>
    <p:sldLayoutId id="2147483834" r:id="rId18"/>
    <p:sldLayoutId id="2147483655" r:id="rId19"/>
    <p:sldLayoutId id="2147483880" r:id="rId20"/>
    <p:sldLayoutId id="2147483881" r:id="rId21"/>
    <p:sldLayoutId id="2147483882" r:id="rId22"/>
    <p:sldLayoutId id="2147483886" r:id="rId23"/>
  </p:sldLayoutIdLst>
  <p:hf hdr="0" ftr="0" dt="0"/>
  <p:txStyles>
    <p:titleStyle>
      <a:lvl1pPr algn="l" defTabSz="914400" rtl="0" eaLnBrk="1" latinLnBrk="0" hangingPunct="1">
        <a:lnSpc>
          <a:spcPct val="100000"/>
        </a:lnSpc>
        <a:spcBef>
          <a:spcPts val="0"/>
        </a:spcBef>
        <a:spcAft>
          <a:spcPts val="0"/>
        </a:spcAft>
        <a:buNone/>
        <a:defRPr sz="2000" b="1" kern="1200" spc="0" baseline="0">
          <a:solidFill>
            <a:srgbClr val="002B51"/>
          </a:solidFill>
          <a:latin typeface="+mj-lt"/>
          <a:ea typeface="+mj-ea"/>
          <a:cs typeface="+mj-cs"/>
        </a:defRPr>
      </a:lvl1pPr>
    </p:titleStyle>
    <p:bodyStyle>
      <a:lvl1pPr marL="0" indent="0"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2270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461963" indent="-234950"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100" kern="1200">
          <a:solidFill>
            <a:schemeClr val="tx1"/>
          </a:solidFill>
          <a:latin typeface="+mn-lt"/>
          <a:ea typeface="+mn-ea"/>
          <a:cs typeface="+mn-cs"/>
        </a:defRPr>
      </a:lvl6pPr>
      <a:lvl7pPr marL="2743200" algn="l" defTabSz="914400" rtl="0" eaLnBrk="1" latinLnBrk="0" hangingPunct="1">
        <a:defRPr sz="1100" kern="1200">
          <a:solidFill>
            <a:schemeClr val="tx1"/>
          </a:solidFill>
          <a:latin typeface="+mn-lt"/>
          <a:ea typeface="+mn-ea"/>
          <a:cs typeface="+mn-cs"/>
        </a:defRPr>
      </a:lvl7pPr>
      <a:lvl8pPr marL="3200400" algn="l" defTabSz="914400" rtl="0" eaLnBrk="1" latinLnBrk="0" hangingPunct="1">
        <a:defRPr sz="1100" kern="1200">
          <a:solidFill>
            <a:schemeClr val="tx1"/>
          </a:solidFill>
          <a:latin typeface="+mn-lt"/>
          <a:ea typeface="+mn-ea"/>
          <a:cs typeface="+mn-cs"/>
        </a:defRPr>
      </a:lvl8pPr>
      <a:lvl9pPr marL="3657600" algn="l" defTabSz="914400"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500926"/>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8B55F-528D-4F47-B988-FA6B7B9D5775}" type="datetimeFigureOut">
              <a:rPr lang="en-US" smtClean="0">
                <a:solidFill>
                  <a:prstClr val="black">
                    <a:tint val="75000"/>
                  </a:prstClr>
                </a:solidFill>
              </a:rPr>
              <a:pPr/>
              <a:t>2/28/2020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21443-E200-DD4D-BFF9-11C31DE76A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65514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7.emf"/><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7.emf"/><Relationship Id="rId1" Type="http://schemas.openxmlformats.org/officeDocument/2006/relationships/slideLayout" Target="../slideLayouts/slideLayout2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www.longevityillustrator.or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7.emf"/><Relationship Id="rId7"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12" Type="http://schemas.openxmlformats.org/officeDocument/2006/relationships/chart" Target="../charts/chart20.xml"/><Relationship Id="rId2" Type="http://schemas.openxmlformats.org/officeDocument/2006/relationships/image" Target="../media/image7.emf"/><Relationship Id="rId1" Type="http://schemas.openxmlformats.org/officeDocument/2006/relationships/slideLayout" Target="../slideLayouts/slideLayout5.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7.emf"/><Relationship Id="rId5" Type="http://schemas.openxmlformats.org/officeDocument/2006/relationships/image" Target="../media/image30.emf"/><Relationship Id="rId4" Type="http://schemas.openxmlformats.org/officeDocument/2006/relationships/image" Target="../media/image29.emf"/></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23.xml"/><Relationship Id="rId5" Type="http://schemas.openxmlformats.org/officeDocument/2006/relationships/image" Target="../media/image33.jpeg"/><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www.morganstanley.com/disclosures/do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40D5E599-0100-FE41-9986-D6AF2E73C43D}"/>
              </a:ext>
            </a:extLst>
          </p:cNvPr>
          <p:cNvSpPr>
            <a:spLocks noGrp="1"/>
          </p:cNvSpPr>
          <p:nvPr>
            <p:ph type="ctrTitle"/>
          </p:nvPr>
        </p:nvSpPr>
        <p:spPr>
          <a:xfrm>
            <a:off x="1657350" y="543656"/>
            <a:ext cx="7772400" cy="2387600"/>
          </a:xfrm>
        </p:spPr>
        <p:txBody>
          <a:bodyPr anchor="b">
            <a:normAutofit fontScale="90000"/>
          </a:bodyPr>
          <a:lstStyle>
            <a:lvl1pPr algn="l">
              <a:defRPr sz="4400" b="1" i="0">
                <a:solidFill>
                  <a:schemeClr val="bg1"/>
                </a:solidFill>
                <a:latin typeface="Avenir Black" panose="02000503020000020003" pitchFamily="2" charset="0"/>
              </a:defRPr>
            </a:lvl1pPr>
          </a:lstStyle>
          <a:p>
            <a:pPr defTabSz="685800"/>
            <a:r>
              <a:rPr lang="en-US" dirty="0">
                <a:solidFill>
                  <a:prstClr val="white"/>
                </a:solidFill>
                <a:latin typeface="Avenir Next" panose="020B0503020202020204" pitchFamily="34" charset="0"/>
              </a:rPr>
              <a:t>Retirement Income Planning brought to you by the Center for REALTOR® Financial Wellness</a:t>
            </a:r>
          </a:p>
        </p:txBody>
      </p:sp>
      <p:sp>
        <p:nvSpPr>
          <p:cNvPr id="5" name="Subtitle 2">
            <a:extLst>
              <a:ext uri="{FF2B5EF4-FFF2-40B4-BE49-F238E27FC236}">
                <a16:creationId xmlns:a16="http://schemas.microsoft.com/office/drawing/2014/main" xmlns="" id="{6B804037-2773-F041-A345-5EFBFDD347D1}"/>
              </a:ext>
            </a:extLst>
          </p:cNvPr>
          <p:cNvSpPr>
            <a:spLocks noGrp="1"/>
          </p:cNvSpPr>
          <p:nvPr>
            <p:ph type="subTitle" idx="1"/>
          </p:nvPr>
        </p:nvSpPr>
        <p:spPr>
          <a:xfrm>
            <a:off x="1645920" y="3063240"/>
            <a:ext cx="7476008" cy="835120"/>
          </a:xfrm>
        </p:spPr>
        <p:txBody>
          <a:bodyPr>
            <a:noAutofit/>
          </a:bodyPr>
          <a:lstStyle>
            <a:lvl1pPr marL="0" indent="0" algn="l">
              <a:buNone/>
              <a:defRPr sz="2400" b="0" i="0">
                <a:solidFill>
                  <a:schemeClr val="bg1"/>
                </a:solidFill>
                <a:latin typeface="Avenir Medium"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spcBef>
                <a:spcPts val="0"/>
              </a:spcBef>
            </a:pPr>
            <a:r>
              <a:rPr lang="en-US" sz="1100" b="1" dirty="0">
                <a:latin typeface="Corbel" panose="020B0503020204020204" pitchFamily="34" charset="0"/>
              </a:rPr>
              <a:t>Michael L. Engel, CFA®, CIMA</a:t>
            </a:r>
            <a:r>
              <a:rPr lang="en-US" sz="1100" b="1" dirty="0" smtClean="0">
                <a:latin typeface="Corbel" panose="020B0503020204020204" pitchFamily="34" charset="0"/>
              </a:rPr>
              <a:t>®		James </a:t>
            </a:r>
            <a:r>
              <a:rPr lang="en-US" sz="1100" b="1" dirty="0">
                <a:latin typeface="Corbel" panose="020B0503020204020204" pitchFamily="34" charset="0"/>
              </a:rPr>
              <a:t>W. </a:t>
            </a:r>
            <a:r>
              <a:rPr lang="en-US" sz="1100" b="1" dirty="0" smtClean="0">
                <a:latin typeface="Corbel" panose="020B0503020204020204" pitchFamily="34" charset="0"/>
              </a:rPr>
              <a:t>Phillips</a:t>
            </a:r>
            <a:endParaRPr lang="en-US" sz="1100" b="1" dirty="0">
              <a:latin typeface="Corbel" panose="020B0503020204020204" pitchFamily="34" charset="0"/>
            </a:endParaRPr>
          </a:p>
          <a:p>
            <a:pPr>
              <a:lnSpc>
                <a:spcPct val="100000"/>
              </a:lnSpc>
              <a:spcBef>
                <a:spcPts val="0"/>
              </a:spcBef>
            </a:pPr>
            <a:r>
              <a:rPr lang="en-US" sz="1100" b="1" dirty="0">
                <a:latin typeface="Corbel" panose="020B0503020204020204" pitchFamily="34" charset="0"/>
              </a:rPr>
              <a:t>Institutional Consulting </a:t>
            </a:r>
            <a:r>
              <a:rPr lang="en-US" sz="1100" b="1" dirty="0" smtClean="0">
                <a:latin typeface="Corbel" panose="020B0503020204020204" pitchFamily="34" charset="0"/>
              </a:rPr>
              <a:t>Director		Senior </a:t>
            </a:r>
            <a:r>
              <a:rPr lang="en-US" sz="1100" b="1" dirty="0">
                <a:latin typeface="Corbel" panose="020B0503020204020204" pitchFamily="34" charset="0"/>
              </a:rPr>
              <a:t>Investment </a:t>
            </a:r>
            <a:r>
              <a:rPr lang="en-US" sz="1100" b="1" dirty="0" smtClean="0">
                <a:latin typeface="Corbel" panose="020B0503020204020204" pitchFamily="34" charset="0"/>
              </a:rPr>
              <a:t>Management Consultant</a:t>
            </a:r>
            <a:endParaRPr lang="en-US" sz="1100" b="1" dirty="0">
              <a:latin typeface="Corbel" panose="020B0503020204020204" pitchFamily="34" charset="0"/>
            </a:endParaRPr>
          </a:p>
          <a:p>
            <a:pPr>
              <a:lnSpc>
                <a:spcPct val="100000"/>
              </a:lnSpc>
              <a:spcBef>
                <a:spcPts val="0"/>
              </a:spcBef>
            </a:pPr>
            <a:r>
              <a:rPr lang="en-US" sz="1100" b="1" dirty="0">
                <a:latin typeface="Corbel" panose="020B0503020204020204" pitchFamily="34" charset="0"/>
              </a:rPr>
              <a:t>Senior Vice President – Wealth </a:t>
            </a:r>
            <a:r>
              <a:rPr lang="en-US" sz="1100" b="1" dirty="0" smtClean="0">
                <a:latin typeface="Corbel" panose="020B0503020204020204" pitchFamily="34" charset="0"/>
              </a:rPr>
              <a:t>Management		</a:t>
            </a:r>
            <a:r>
              <a:rPr lang="en-US" sz="1100" b="1" dirty="0">
                <a:latin typeface="Corbel" panose="020B0503020204020204" pitchFamily="34" charset="0"/>
              </a:rPr>
              <a:t>Senior Vice President – Wealth </a:t>
            </a:r>
            <a:r>
              <a:rPr lang="en-US" sz="1100" b="1" dirty="0" smtClean="0">
                <a:latin typeface="Corbel" panose="020B0503020204020204" pitchFamily="34" charset="0"/>
              </a:rPr>
              <a:t>Management</a:t>
            </a:r>
            <a:endParaRPr lang="en-US" sz="1100" b="1" dirty="0">
              <a:latin typeface="Corbel" panose="020B0503020204020204" pitchFamily="34" charset="0"/>
            </a:endParaRPr>
          </a:p>
          <a:p>
            <a:pPr lvl="0">
              <a:lnSpc>
                <a:spcPct val="100000"/>
              </a:lnSpc>
              <a:spcBef>
                <a:spcPts val="0"/>
              </a:spcBef>
            </a:pPr>
            <a:r>
              <a:rPr lang="en-US" sz="1100" b="1" dirty="0">
                <a:latin typeface="Corbel" panose="020B0503020204020204" pitchFamily="34" charset="0"/>
              </a:rPr>
              <a:t>Graystone </a:t>
            </a:r>
            <a:r>
              <a:rPr lang="en-US" sz="1100" b="1" dirty="0" smtClean="0">
                <a:latin typeface="Corbel" panose="020B0503020204020204" pitchFamily="34" charset="0"/>
              </a:rPr>
              <a:t>Consulting			</a:t>
            </a:r>
            <a:r>
              <a:rPr lang="en-US" sz="1100" b="1" dirty="0">
                <a:latin typeface="Corbel" panose="020B0503020204020204" pitchFamily="34" charset="0"/>
              </a:rPr>
              <a:t>Financial </a:t>
            </a:r>
            <a:r>
              <a:rPr lang="en-US" sz="1100" b="1" dirty="0" smtClean="0">
                <a:latin typeface="Corbel" panose="020B0503020204020204" pitchFamily="34" charset="0"/>
              </a:rPr>
              <a:t>Advisor - </a:t>
            </a:r>
            <a:r>
              <a:rPr lang="en-US" sz="1100" b="1" dirty="0">
                <a:latin typeface="Corbel" panose="020B0503020204020204" pitchFamily="34" charset="0"/>
              </a:rPr>
              <a:t>Morgan Stanley</a:t>
            </a:r>
          </a:p>
          <a:p>
            <a:pPr>
              <a:lnSpc>
                <a:spcPct val="100000"/>
              </a:lnSpc>
              <a:spcBef>
                <a:spcPts val="0"/>
              </a:spcBef>
            </a:pPr>
            <a:endParaRPr lang="en-US" sz="1100" b="1" dirty="0" smtClean="0">
              <a:latin typeface="Corbel" panose="020B0503020204020204" pitchFamily="34" charset="0"/>
            </a:endParaRPr>
          </a:p>
          <a:p>
            <a:pPr>
              <a:lnSpc>
                <a:spcPct val="100000"/>
              </a:lnSpc>
              <a:spcBef>
                <a:spcPts val="0"/>
              </a:spcBef>
            </a:pPr>
            <a:endParaRPr lang="en-US" sz="1100" b="1" dirty="0">
              <a:latin typeface="Corbel" panose="020B0503020204020204" pitchFamily="34" charset="0"/>
            </a:endParaRPr>
          </a:p>
          <a:p>
            <a:pPr lvl="0">
              <a:lnSpc>
                <a:spcPct val="100000"/>
              </a:lnSpc>
              <a:spcBef>
                <a:spcPts val="0"/>
              </a:spcBef>
            </a:pPr>
            <a:endParaRPr lang="en-US" sz="1100" b="1" dirty="0">
              <a:latin typeface="Corbel" panose="020B0503020204020204" pitchFamily="34" charset="0"/>
            </a:endParaRPr>
          </a:p>
          <a:p>
            <a:pPr lvl="0">
              <a:lnSpc>
                <a:spcPct val="100000"/>
              </a:lnSpc>
              <a:spcBef>
                <a:spcPts val="0"/>
              </a:spcBef>
            </a:pPr>
            <a:endParaRPr lang="en-US" sz="1100" b="1" dirty="0">
              <a:latin typeface="Corbel" panose="020B0503020204020204" pitchFamily="34" charset="0"/>
            </a:endParaRPr>
          </a:p>
        </p:txBody>
      </p:sp>
      <p:sp>
        <p:nvSpPr>
          <p:cNvPr id="2" name="Rectangle 1"/>
          <p:cNvSpPr/>
          <p:nvPr/>
        </p:nvSpPr>
        <p:spPr>
          <a:xfrm>
            <a:off x="2629688" y="4846320"/>
            <a:ext cx="6492240" cy="553998"/>
          </a:xfrm>
          <a:prstGeom prst="rect">
            <a:avLst/>
          </a:prstGeom>
        </p:spPr>
        <p:txBody>
          <a:bodyPr wrap="square">
            <a:spAutoFit/>
          </a:bodyPr>
          <a:lstStyle/>
          <a:p>
            <a:pPr lvl="0" algn="r" defTabSz="685800"/>
            <a:r>
              <a:rPr lang="en-US" sz="3000" b="1" dirty="0" err="1" smtClean="0">
                <a:solidFill>
                  <a:prstClr val="white"/>
                </a:solidFill>
                <a:latin typeface="Avenir Next" panose="020B0503020202020204" pitchFamily="34" charset="0"/>
              </a:rPr>
              <a:t>FinancialWellness.realtor</a:t>
            </a:r>
            <a:endParaRPr lang="en-US" sz="3000" b="1" dirty="0">
              <a:solidFill>
                <a:prstClr val="white"/>
              </a:solidFill>
              <a:latin typeface="Avenir Next" panose="020B0503020202020204" pitchFamily="34" charset="0"/>
            </a:endParaRPr>
          </a:p>
        </p:txBody>
      </p:sp>
      <p:sp>
        <p:nvSpPr>
          <p:cNvPr id="6" name="TextBox 5"/>
          <p:cNvSpPr txBox="1"/>
          <p:nvPr/>
        </p:nvSpPr>
        <p:spPr>
          <a:xfrm>
            <a:off x="137160" y="4938653"/>
            <a:ext cx="1537409" cy="369332"/>
          </a:xfrm>
          <a:prstGeom prst="rect">
            <a:avLst/>
          </a:prstGeom>
          <a:noFill/>
        </p:spPr>
        <p:txBody>
          <a:bodyPr wrap="none" rtlCol="0">
            <a:spAutoFit/>
          </a:bodyPr>
          <a:lstStyle/>
          <a:p>
            <a:r>
              <a:rPr lang="en-US" dirty="0" smtClean="0">
                <a:solidFill>
                  <a:schemeClr val="bg1"/>
                </a:solidFill>
              </a:rPr>
              <a:t>March 4, 2020</a:t>
            </a:r>
            <a:endParaRPr lang="en-US" dirty="0">
              <a:solidFill>
                <a:schemeClr val="bg1"/>
              </a:solidFill>
            </a:endParaRPr>
          </a:p>
        </p:txBody>
      </p:sp>
    </p:spTree>
    <p:extLst>
      <p:ext uri="{BB962C8B-B14F-4D97-AF65-F5344CB8AC3E}">
        <p14:creationId xmlns:p14="http://schemas.microsoft.com/office/powerpoint/2010/main" val="347323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 xmlns:a16="http://schemas.microsoft.com/office/drawing/2014/main" id="{4D27184B-FE51-C74D-95EE-90DA1F9BE409}"/>
              </a:ext>
            </a:extLst>
          </p:cNvPr>
          <p:cNvSpPr/>
          <p:nvPr/>
        </p:nvSpPr>
        <p:spPr>
          <a:xfrm>
            <a:off x="4663440" y="2437864"/>
            <a:ext cx="4114800" cy="1082576"/>
          </a:xfrm>
          <a:prstGeom prst="roundRect">
            <a:avLst/>
          </a:prstGeom>
          <a:solidFill>
            <a:srgbClr val="3EB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D8F78"/>
              </a:solidFill>
            </a:endParaRPr>
          </a:p>
        </p:txBody>
      </p:sp>
      <p:sp>
        <p:nvSpPr>
          <p:cNvPr id="12" name="Oval 11">
            <a:extLst>
              <a:ext uri="{FF2B5EF4-FFF2-40B4-BE49-F238E27FC236}">
                <a16:creationId xmlns="" xmlns:a16="http://schemas.microsoft.com/office/drawing/2014/main" id="{F170DBDE-0AE8-0949-A894-0781B31CC183}"/>
              </a:ext>
            </a:extLst>
          </p:cNvPr>
          <p:cNvSpPr/>
          <p:nvPr/>
        </p:nvSpPr>
        <p:spPr>
          <a:xfrm>
            <a:off x="6434702" y="2132511"/>
            <a:ext cx="572275" cy="572275"/>
          </a:xfrm>
          <a:prstGeom prst="ellipse">
            <a:avLst/>
          </a:prstGeom>
          <a:solidFill>
            <a:srgbClr val="3EB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Title 2"/>
          <p:cNvSpPr>
            <a:spLocks noGrp="1"/>
          </p:cNvSpPr>
          <p:nvPr>
            <p:ph type="title"/>
          </p:nvPr>
        </p:nvSpPr>
        <p:spPr bwMode="gray">
          <a:xfrm>
            <a:off x="457200" y="731520"/>
            <a:ext cx="8228684" cy="615553"/>
          </a:xfrm>
        </p:spPr>
        <p:txBody>
          <a:bodyPr/>
          <a:lstStyle/>
          <a:p>
            <a:r>
              <a:rPr lang="en-GB" dirty="0"/>
              <a:t>Early Career: </a:t>
            </a:r>
            <a:br>
              <a:rPr lang="en-GB" dirty="0"/>
            </a:br>
            <a:r>
              <a:rPr lang="en-GB" dirty="0"/>
              <a:t>Laying the Groundwork</a:t>
            </a:r>
          </a:p>
        </p:txBody>
      </p:sp>
      <p:sp>
        <p:nvSpPr>
          <p:cNvPr id="2" name="Text Placeholder 1"/>
          <p:cNvSpPr>
            <a:spLocks noGrp="1"/>
          </p:cNvSpPr>
          <p:nvPr>
            <p:ph sz="quarter" idx="13"/>
          </p:nvPr>
        </p:nvSpPr>
        <p:spPr bwMode="gray">
          <a:xfrm>
            <a:off x="457200" y="1828800"/>
            <a:ext cx="3933615" cy="2057400"/>
          </a:xfrm>
        </p:spPr>
        <p:txBody>
          <a:bodyPr/>
          <a:lstStyle/>
          <a:p>
            <a:pPr lvl="2">
              <a:spcBef>
                <a:spcPts val="1000"/>
              </a:spcBef>
              <a:buClr>
                <a:srgbClr val="002B51"/>
              </a:buClr>
            </a:pPr>
            <a:r>
              <a:rPr lang="en-US" b="1" dirty="0">
                <a:solidFill>
                  <a:srgbClr val="002B51"/>
                </a:solidFill>
              </a:rPr>
              <a:t>Start early</a:t>
            </a:r>
            <a:r>
              <a:rPr lang="en-US" dirty="0">
                <a:solidFill>
                  <a:srgbClr val="002B51"/>
                </a:solidFill>
              </a:rPr>
              <a:t>, save often</a:t>
            </a:r>
          </a:p>
          <a:p>
            <a:pPr lvl="2">
              <a:spcBef>
                <a:spcPts val="1000"/>
              </a:spcBef>
              <a:buClr>
                <a:srgbClr val="002B51"/>
              </a:buClr>
            </a:pPr>
            <a:r>
              <a:rPr lang="en-US" b="1" dirty="0">
                <a:solidFill>
                  <a:srgbClr val="002B51"/>
                </a:solidFill>
              </a:rPr>
              <a:t>Build</a:t>
            </a:r>
            <a:r>
              <a:rPr lang="en-US" dirty="0">
                <a:solidFill>
                  <a:srgbClr val="002B51"/>
                </a:solidFill>
              </a:rPr>
              <a:t> retirement planning into your budget </a:t>
            </a:r>
            <a:br>
              <a:rPr lang="en-US" dirty="0">
                <a:solidFill>
                  <a:srgbClr val="002B51"/>
                </a:solidFill>
              </a:rPr>
            </a:br>
            <a:r>
              <a:rPr lang="en-US" dirty="0">
                <a:solidFill>
                  <a:srgbClr val="002B51"/>
                </a:solidFill>
              </a:rPr>
              <a:t>(i.e</a:t>
            </a:r>
            <a:r>
              <a:rPr lang="en-US" dirty="0" smtClean="0">
                <a:solidFill>
                  <a:srgbClr val="002B51"/>
                </a:solidFill>
              </a:rPr>
              <a:t>. Individual 401k, SEP, IRA </a:t>
            </a:r>
            <a:r>
              <a:rPr lang="en-US" dirty="0">
                <a:solidFill>
                  <a:srgbClr val="002B51"/>
                </a:solidFill>
              </a:rPr>
              <a:t>contributions)</a:t>
            </a:r>
          </a:p>
          <a:p>
            <a:pPr lvl="2">
              <a:spcBef>
                <a:spcPts val="1000"/>
              </a:spcBef>
              <a:buClr>
                <a:srgbClr val="002B51"/>
              </a:buClr>
            </a:pPr>
            <a:r>
              <a:rPr lang="en-US" b="1" dirty="0">
                <a:solidFill>
                  <a:srgbClr val="002B51"/>
                </a:solidFill>
              </a:rPr>
              <a:t>Supplement</a:t>
            </a:r>
            <a:r>
              <a:rPr lang="en-US" dirty="0">
                <a:solidFill>
                  <a:srgbClr val="002B51"/>
                </a:solidFill>
              </a:rPr>
              <a:t> retirement savings when you </a:t>
            </a:r>
            <a:br>
              <a:rPr lang="en-US" dirty="0">
                <a:solidFill>
                  <a:srgbClr val="002B51"/>
                </a:solidFill>
              </a:rPr>
            </a:br>
            <a:r>
              <a:rPr lang="en-US" dirty="0" smtClean="0">
                <a:solidFill>
                  <a:srgbClr val="002B51"/>
                </a:solidFill>
              </a:rPr>
              <a:t>receive windfall commissions</a:t>
            </a:r>
            <a:endParaRPr lang="en-US" dirty="0">
              <a:solidFill>
                <a:srgbClr val="002B51"/>
              </a:solidFill>
            </a:endParaRPr>
          </a:p>
          <a:p>
            <a:pPr lvl="2">
              <a:spcBef>
                <a:spcPts val="1000"/>
              </a:spcBef>
              <a:buClr>
                <a:srgbClr val="002B51"/>
              </a:buClr>
            </a:pPr>
            <a:r>
              <a:rPr lang="en-US" dirty="0">
                <a:solidFill>
                  <a:srgbClr val="002B51"/>
                </a:solidFill>
              </a:rPr>
              <a:t>As you build out </a:t>
            </a:r>
            <a:r>
              <a:rPr lang="en-US" b="1" dirty="0">
                <a:solidFill>
                  <a:srgbClr val="002B51"/>
                </a:solidFill>
              </a:rPr>
              <a:t>financial portfolios </a:t>
            </a:r>
            <a:r>
              <a:rPr lang="en-US" dirty="0">
                <a:solidFill>
                  <a:srgbClr val="002B51"/>
                </a:solidFill>
              </a:rPr>
              <a:t>(i.e. investment, savings) – consider how these can help you meet shorter term goals (education, home purchase) and longer term goals (retirement)</a:t>
            </a:r>
          </a:p>
        </p:txBody>
      </p:sp>
      <p:pic>
        <p:nvPicPr>
          <p:cNvPr id="5" name="Picture 4">
            <a:extLst>
              <a:ext uri="{FF2B5EF4-FFF2-40B4-BE49-F238E27FC236}">
                <a16:creationId xmlns="" xmlns:a16="http://schemas.microsoft.com/office/drawing/2014/main" id="{885A5B20-892D-CF43-84EE-7905AF73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
        <p:nvSpPr>
          <p:cNvPr id="7" name="Rectangle 6">
            <a:extLst>
              <a:ext uri="{FF2B5EF4-FFF2-40B4-BE49-F238E27FC236}">
                <a16:creationId xmlns="" xmlns:a16="http://schemas.microsoft.com/office/drawing/2014/main" id="{661F018D-C0B6-4546-A210-413C131392CD}"/>
              </a:ext>
            </a:extLst>
          </p:cNvPr>
          <p:cNvSpPr/>
          <p:nvPr/>
        </p:nvSpPr>
        <p:spPr>
          <a:xfrm>
            <a:off x="5028284" y="2721115"/>
            <a:ext cx="3429916" cy="553998"/>
          </a:xfrm>
          <a:prstGeom prst="rect">
            <a:avLst/>
          </a:prstGeom>
        </p:spPr>
        <p:txBody>
          <a:bodyPr wrap="square" lIns="0" tIns="0" rIns="0" bIns="0">
            <a:spAutoFit/>
          </a:bodyPr>
          <a:lstStyle/>
          <a:p>
            <a:pPr algn="ctr"/>
            <a:r>
              <a:rPr lang="en-US" sz="1200" b="1" dirty="0">
                <a:solidFill>
                  <a:srgbClr val="FFFFFF"/>
                </a:solidFill>
              </a:rPr>
              <a:t>Remember, you can borrow to fund expenses like education, but you can’t borrow to fund retirement when you get there.</a:t>
            </a:r>
          </a:p>
        </p:txBody>
      </p:sp>
      <p:sp>
        <p:nvSpPr>
          <p:cNvPr id="8" name="5-Point Star 7">
            <a:extLst>
              <a:ext uri="{FF2B5EF4-FFF2-40B4-BE49-F238E27FC236}">
                <a16:creationId xmlns="" xmlns:a16="http://schemas.microsoft.com/office/drawing/2014/main" id="{20B72FF3-B87D-CE45-812A-BB436D4F08B1}"/>
              </a:ext>
            </a:extLst>
          </p:cNvPr>
          <p:cNvSpPr/>
          <p:nvPr/>
        </p:nvSpPr>
        <p:spPr>
          <a:xfrm>
            <a:off x="6560820" y="2240280"/>
            <a:ext cx="320040" cy="320040"/>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 xmlns:a16="http://schemas.microsoft.com/office/drawing/2014/main" id="{65A99692-4DDE-CA46-9377-103D909B06C2}"/>
              </a:ext>
            </a:extLst>
          </p:cNvPr>
          <p:cNvPicPr>
            <a:picLocks noChangeAspect="1"/>
          </p:cNvPicPr>
          <p:nvPr/>
        </p:nvPicPr>
        <p:blipFill rotWithShape="1">
          <a:blip r:embed="rId4"/>
          <a:srcRect r="8696"/>
          <a:stretch/>
        </p:blipFill>
        <p:spPr>
          <a:xfrm>
            <a:off x="502920" y="4241491"/>
            <a:ext cx="8641080" cy="2144453"/>
          </a:xfrm>
          <a:prstGeom prst="rect">
            <a:avLst/>
          </a:prstGeom>
        </p:spPr>
      </p:pic>
    </p:spTree>
    <p:extLst>
      <p:ext uri="{BB962C8B-B14F-4D97-AF65-F5344CB8AC3E}">
        <p14:creationId xmlns:p14="http://schemas.microsoft.com/office/powerpoint/2010/main" val="321921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build="p"/>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8"/>
          <p:cNvGraphicFramePr>
            <a:graphicFrameLocks noChangeAspect="1"/>
          </p:cNvGraphicFramePr>
          <p:nvPr>
            <p:extLst>
              <p:ext uri="{D42A27DB-BD31-4B8C-83A1-F6EECF244321}">
                <p14:modId xmlns:p14="http://schemas.microsoft.com/office/powerpoint/2010/main" val="2944549482"/>
              </p:ext>
            </p:extLst>
          </p:nvPr>
        </p:nvGraphicFramePr>
        <p:xfrm>
          <a:off x="453813" y="2123493"/>
          <a:ext cx="5367338" cy="38487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noChangeAspect="1"/>
          </p:cNvGraphicFramePr>
          <p:nvPr>
            <p:ph sz="quarter" idx="13"/>
            <p:extLst>
              <p:ext uri="{D42A27DB-BD31-4B8C-83A1-F6EECF244321}">
                <p14:modId xmlns:p14="http://schemas.microsoft.com/office/powerpoint/2010/main" val="3855726906"/>
              </p:ext>
            </p:extLst>
          </p:nvPr>
        </p:nvGraphicFramePr>
        <p:xfrm>
          <a:off x="453813" y="2392217"/>
          <a:ext cx="5367338" cy="3371273"/>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6"/>
          <p:cNvSpPr>
            <a:spLocks noGrp="1"/>
          </p:cNvSpPr>
          <p:nvPr>
            <p:ph sz="quarter" idx="12"/>
          </p:nvPr>
        </p:nvSpPr>
        <p:spPr>
          <a:xfrm>
            <a:off x="5989320" y="2678199"/>
            <a:ext cx="2834640" cy="3696162"/>
          </a:xfrm>
        </p:spPr>
        <p:txBody>
          <a:bodyPr/>
          <a:lstStyle/>
          <a:p>
            <a:pPr lvl="2">
              <a:lnSpc>
                <a:spcPct val="100000"/>
              </a:lnSpc>
              <a:spcBef>
                <a:spcPts val="0"/>
              </a:spcBef>
              <a:spcAft>
                <a:spcPts val="600"/>
              </a:spcAft>
              <a:buClrTx/>
            </a:pPr>
            <a:r>
              <a:rPr lang="en-GB" dirty="0">
                <a:solidFill>
                  <a:srgbClr val="002B51"/>
                </a:solidFill>
              </a:rPr>
              <a:t>Steve started contributing at </a:t>
            </a:r>
            <a:br>
              <a:rPr lang="en-GB" dirty="0">
                <a:solidFill>
                  <a:srgbClr val="002B51"/>
                </a:solidFill>
              </a:rPr>
            </a:br>
            <a:r>
              <a:rPr lang="en-GB" dirty="0">
                <a:solidFill>
                  <a:srgbClr val="002B51"/>
                </a:solidFill>
              </a:rPr>
              <a:t>25 for 40 years total </a:t>
            </a:r>
          </a:p>
          <a:p>
            <a:pPr lvl="2">
              <a:lnSpc>
                <a:spcPct val="100000"/>
              </a:lnSpc>
              <a:spcBef>
                <a:spcPts val="0"/>
              </a:spcBef>
              <a:spcAft>
                <a:spcPts val="600"/>
              </a:spcAft>
              <a:buClrTx/>
            </a:pPr>
            <a:r>
              <a:rPr lang="en-GB" dirty="0">
                <a:solidFill>
                  <a:srgbClr val="002B51"/>
                </a:solidFill>
              </a:rPr>
              <a:t>Diana started contributing at </a:t>
            </a:r>
            <a:br>
              <a:rPr lang="en-GB" dirty="0">
                <a:solidFill>
                  <a:srgbClr val="002B51"/>
                </a:solidFill>
              </a:rPr>
            </a:br>
            <a:r>
              <a:rPr lang="en-GB" dirty="0">
                <a:solidFill>
                  <a:srgbClr val="002B51"/>
                </a:solidFill>
              </a:rPr>
              <a:t>35 for 30 years total</a:t>
            </a:r>
          </a:p>
          <a:p>
            <a:pPr lvl="2">
              <a:lnSpc>
                <a:spcPct val="100000"/>
              </a:lnSpc>
              <a:spcBef>
                <a:spcPts val="0"/>
              </a:spcBef>
              <a:spcAft>
                <a:spcPts val="600"/>
              </a:spcAft>
              <a:buClrTx/>
            </a:pPr>
            <a:r>
              <a:rPr lang="en-GB" dirty="0">
                <a:solidFill>
                  <a:srgbClr val="002B51"/>
                </a:solidFill>
              </a:rPr>
              <a:t>The extra $12,000 that Steve contributed during his first 10 years in the plan resulted in $200,065 in additional earnings compared to Diana </a:t>
            </a:r>
          </a:p>
          <a:p>
            <a:pPr marL="0" lvl="2" indent="0">
              <a:buNone/>
            </a:pPr>
            <a:endParaRPr lang="en-GB" sz="1400" b="1" dirty="0">
              <a:solidFill>
                <a:schemeClr val="accent2"/>
              </a:solidFill>
            </a:endParaRPr>
          </a:p>
          <a:p>
            <a:pPr marL="0" lvl="2" indent="0">
              <a:buNone/>
            </a:pPr>
            <a:r>
              <a:rPr lang="en-GB" sz="2000" b="1" dirty="0">
                <a:solidFill>
                  <a:srgbClr val="002B51"/>
                </a:solidFill>
              </a:rPr>
              <a:t>The Bottom Line:</a:t>
            </a:r>
          </a:p>
          <a:p>
            <a:pPr marL="0" lvl="2" indent="0">
              <a:buNone/>
            </a:pPr>
            <a:r>
              <a:rPr lang="en-GB" sz="2000" b="1" dirty="0">
                <a:solidFill>
                  <a:srgbClr val="0F8EC7"/>
                </a:solidFill>
              </a:rPr>
              <a:t>Time </a:t>
            </a:r>
            <a:r>
              <a:rPr lang="en-GB" sz="2000" b="1" i="1" dirty="0">
                <a:solidFill>
                  <a:srgbClr val="0F8EC7"/>
                </a:solidFill>
              </a:rPr>
              <a:t>Really</a:t>
            </a:r>
            <a:r>
              <a:rPr lang="en-GB" sz="2000" b="1" dirty="0">
                <a:solidFill>
                  <a:srgbClr val="0F8EC7"/>
                </a:solidFill>
              </a:rPr>
              <a:t> is Money.</a:t>
            </a:r>
          </a:p>
          <a:p>
            <a:endParaRPr lang="en-GB" dirty="0"/>
          </a:p>
        </p:txBody>
      </p:sp>
      <p:sp>
        <p:nvSpPr>
          <p:cNvPr id="5" name="Text Placeholder 4"/>
          <p:cNvSpPr>
            <a:spLocks noGrp="1"/>
          </p:cNvSpPr>
          <p:nvPr>
            <p:ph type="body" sz="quarter" idx="1"/>
          </p:nvPr>
        </p:nvSpPr>
        <p:spPr>
          <a:xfrm>
            <a:off x="454024" y="1554480"/>
            <a:ext cx="5367715" cy="189539"/>
          </a:xfrm>
        </p:spPr>
        <p:txBody>
          <a:bodyPr/>
          <a:lstStyle/>
          <a:p>
            <a:r>
              <a:rPr lang="en-GB" sz="1100" spc="100" dirty="0">
                <a:solidFill>
                  <a:srgbClr val="002B51"/>
                </a:solidFill>
                <a:latin typeface="Arial Black" panose="020B0604020202020204" pitchFamily="34" charset="0"/>
                <a:cs typeface="Arial Black" panose="020B0604020202020204" pitchFamily="34" charset="0"/>
              </a:rPr>
              <a:t>GROWTH OVER TIME</a:t>
            </a:r>
          </a:p>
        </p:txBody>
      </p:sp>
      <p:sp>
        <p:nvSpPr>
          <p:cNvPr id="6" name="Text Placeholder 5"/>
          <p:cNvSpPr>
            <a:spLocks noGrp="1"/>
          </p:cNvSpPr>
          <p:nvPr>
            <p:ph type="body" sz="quarter" idx="2"/>
          </p:nvPr>
        </p:nvSpPr>
        <p:spPr>
          <a:xfrm>
            <a:off x="454024" y="1783971"/>
            <a:ext cx="5367715" cy="201209"/>
          </a:xfrm>
        </p:spPr>
        <p:txBody>
          <a:bodyPr/>
          <a:lstStyle/>
          <a:p>
            <a:r>
              <a:rPr lang="en-US" dirty="0">
                <a:solidFill>
                  <a:srgbClr val="002B51"/>
                </a:solidFill>
              </a:rPr>
              <a:t>($)</a:t>
            </a:r>
            <a:endParaRPr lang="en-GB" dirty="0">
              <a:solidFill>
                <a:srgbClr val="002B51"/>
              </a:solidFill>
            </a:endParaRPr>
          </a:p>
        </p:txBody>
      </p:sp>
      <p:sp>
        <p:nvSpPr>
          <p:cNvPr id="10" name="Rectangle 9"/>
          <p:cNvSpPr/>
          <p:nvPr/>
        </p:nvSpPr>
        <p:spPr>
          <a:xfrm>
            <a:off x="1001818" y="5286421"/>
            <a:ext cx="594360" cy="32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2B51"/>
                </a:solidFill>
              </a:rPr>
              <a:t>Age</a:t>
            </a:r>
            <a:endParaRPr lang="en-GB" sz="1200" dirty="0">
              <a:solidFill>
                <a:srgbClr val="002B51"/>
              </a:solidFill>
            </a:endParaRPr>
          </a:p>
        </p:txBody>
      </p:sp>
      <p:sp>
        <p:nvSpPr>
          <p:cNvPr id="11" name="Text Placeholder FN"/>
          <p:cNvSpPr txBox="1">
            <a:spLocks/>
          </p:cNvSpPr>
          <p:nvPr/>
        </p:nvSpPr>
        <p:spPr>
          <a:xfrm>
            <a:off x="457200" y="6516814"/>
            <a:ext cx="7775787"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tx1"/>
              </a:buClr>
              <a:buNone/>
            </a:pPr>
            <a:r>
              <a:rPr lang="en-GB" sz="800" b="0" dirty="0">
                <a:solidFill>
                  <a:srgbClr val="0F8EC7"/>
                </a:solidFill>
              </a:rPr>
              <a:t>For illustrative purposes only, not indicative of any specific investment type. Assumes an 8% return and the reinvestment of earnings. A plan of systematic savings does not ensure a profit or prevent a loss in a declining market. </a:t>
            </a:r>
          </a:p>
        </p:txBody>
      </p:sp>
      <p:sp>
        <p:nvSpPr>
          <p:cNvPr id="12" name="Title 2"/>
          <p:cNvSpPr txBox="1">
            <a:spLocks/>
          </p:cNvSpPr>
          <p:nvPr/>
        </p:nvSpPr>
        <p:spPr>
          <a:xfrm>
            <a:off x="457200" y="7315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GB" dirty="0">
                <a:solidFill>
                  <a:srgbClr val="002B51"/>
                </a:solidFill>
              </a:rPr>
              <a:t>Why Start Now? </a:t>
            </a:r>
          </a:p>
        </p:txBody>
      </p:sp>
      <p:pic>
        <p:nvPicPr>
          <p:cNvPr id="14" name="Picture 13">
            <a:extLst>
              <a:ext uri="{FF2B5EF4-FFF2-40B4-BE49-F238E27FC236}">
                <a16:creationId xmlns="" xmlns:a16="http://schemas.microsoft.com/office/drawing/2014/main" id="{2A8DDDF9-10F9-AB44-9E45-B46675572F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cxnSp>
        <p:nvCxnSpPr>
          <p:cNvPr id="4" name="Straight Connector 3">
            <a:extLst>
              <a:ext uri="{FF2B5EF4-FFF2-40B4-BE49-F238E27FC236}">
                <a16:creationId xmlns="" xmlns:a16="http://schemas.microsoft.com/office/drawing/2014/main" id="{09A8D744-67D8-3A44-B46E-91781A39ABC9}"/>
              </a:ext>
            </a:extLst>
          </p:cNvPr>
          <p:cNvCxnSpPr>
            <a:cxnSpLocks/>
          </p:cNvCxnSpPr>
          <p:nvPr/>
        </p:nvCxnSpPr>
        <p:spPr>
          <a:xfrm>
            <a:off x="453813" y="2331720"/>
            <a:ext cx="8223843" cy="0"/>
          </a:xfrm>
          <a:prstGeom prst="line">
            <a:avLst/>
          </a:prstGeom>
          <a:ln w="6350">
            <a:solidFill>
              <a:srgbClr val="0F8EC7">
                <a:alpha val="7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C1A9586A-CC0F-C549-AA78-4F7FC136254E}"/>
              </a:ext>
            </a:extLst>
          </p:cNvPr>
          <p:cNvCxnSpPr/>
          <p:nvPr/>
        </p:nvCxnSpPr>
        <p:spPr>
          <a:xfrm>
            <a:off x="453813" y="3048463"/>
            <a:ext cx="5211445" cy="0"/>
          </a:xfrm>
          <a:prstGeom prst="line">
            <a:avLst/>
          </a:prstGeom>
          <a:ln w="6350">
            <a:solidFill>
              <a:srgbClr val="0F8EC7">
                <a:alpha val="7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E4C2C3EF-B104-6B41-9F34-3E8A556BC3E6}"/>
              </a:ext>
            </a:extLst>
          </p:cNvPr>
          <p:cNvCxnSpPr/>
          <p:nvPr/>
        </p:nvCxnSpPr>
        <p:spPr>
          <a:xfrm>
            <a:off x="453813" y="3753858"/>
            <a:ext cx="5211445" cy="0"/>
          </a:xfrm>
          <a:prstGeom prst="line">
            <a:avLst/>
          </a:prstGeom>
          <a:ln w="6350">
            <a:solidFill>
              <a:srgbClr val="0F8EC7">
                <a:alpha val="7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563FCD33-004D-314C-BD49-9FD1B977CD0A}"/>
              </a:ext>
            </a:extLst>
          </p:cNvPr>
          <p:cNvCxnSpPr/>
          <p:nvPr/>
        </p:nvCxnSpPr>
        <p:spPr>
          <a:xfrm>
            <a:off x="453813" y="4459252"/>
            <a:ext cx="5211445" cy="0"/>
          </a:xfrm>
          <a:prstGeom prst="line">
            <a:avLst/>
          </a:prstGeom>
          <a:ln w="6350">
            <a:solidFill>
              <a:srgbClr val="0F8EC7">
                <a:alpha val="70000"/>
              </a:srgb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39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9" grpId="0">
        <p:bldAsOne/>
      </p:bldGraphic>
      <p:bldP spid="7" grpId="0" build="p"/>
      <p:bldP spid="5" grpId="0" build="p"/>
      <p:bldP spid="6"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40" y="735759"/>
            <a:ext cx="8228684" cy="307777"/>
          </a:xfrm>
        </p:spPr>
        <p:txBody>
          <a:bodyPr/>
          <a:lstStyle/>
          <a:p>
            <a:r>
              <a:rPr lang="en-US" dirty="0"/>
              <a:t>Budgeting</a:t>
            </a:r>
          </a:p>
        </p:txBody>
      </p:sp>
      <p:sp>
        <p:nvSpPr>
          <p:cNvPr id="5" name="Rectangle 4"/>
          <p:cNvSpPr/>
          <p:nvPr/>
        </p:nvSpPr>
        <p:spPr>
          <a:xfrm>
            <a:off x="3902929" y="3333635"/>
            <a:ext cx="1494338" cy="7372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dirty="0">
                <a:solidFill>
                  <a:srgbClr val="002B51"/>
                </a:solidFill>
                <a:latin typeface="Arial" panose="020B0604020202020204" pitchFamily="34" charset="0"/>
                <a:cs typeface="Arial" panose="020B0604020202020204" pitchFamily="34" charset="0"/>
              </a:rPr>
              <a:t>Separate needs and wants in the context of your overall goals and objectives</a:t>
            </a:r>
          </a:p>
        </p:txBody>
      </p:sp>
      <p:sp>
        <p:nvSpPr>
          <p:cNvPr id="6" name="Rectangle 5"/>
          <p:cNvSpPr/>
          <p:nvPr/>
        </p:nvSpPr>
        <p:spPr>
          <a:xfrm>
            <a:off x="2221385" y="3937490"/>
            <a:ext cx="1381879" cy="7372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dirty="0">
                <a:solidFill>
                  <a:srgbClr val="002B51"/>
                </a:solidFill>
                <a:latin typeface="Arial" panose="020B0604020202020204" pitchFamily="34" charset="0"/>
                <a:cs typeface="Arial" panose="020B0604020202020204" pitchFamily="34" charset="0"/>
              </a:rPr>
              <a:t>Track current expenses</a:t>
            </a:r>
          </a:p>
        </p:txBody>
      </p:sp>
      <p:sp>
        <p:nvSpPr>
          <p:cNvPr id="7" name="Rectangle 6"/>
          <p:cNvSpPr/>
          <p:nvPr/>
        </p:nvSpPr>
        <p:spPr>
          <a:xfrm>
            <a:off x="7253224" y="2045783"/>
            <a:ext cx="1389478" cy="7372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dirty="0">
                <a:solidFill>
                  <a:srgbClr val="002B51"/>
                </a:solidFill>
                <a:latin typeface="Arial" panose="020B0604020202020204" pitchFamily="34" charset="0"/>
                <a:cs typeface="Arial" panose="020B0604020202020204" pitchFamily="34" charset="0"/>
              </a:rPr>
              <a:t>Stick with it, monitor your results and adjust if necessary</a:t>
            </a:r>
          </a:p>
        </p:txBody>
      </p:sp>
      <p:sp>
        <p:nvSpPr>
          <p:cNvPr id="8" name="Rectangle 7"/>
          <p:cNvSpPr/>
          <p:nvPr/>
        </p:nvSpPr>
        <p:spPr>
          <a:xfrm>
            <a:off x="5574996" y="2720257"/>
            <a:ext cx="1299054" cy="7372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dirty="0">
                <a:solidFill>
                  <a:srgbClr val="002B51"/>
                </a:solidFill>
                <a:latin typeface="Arial" panose="020B0604020202020204" pitchFamily="34" charset="0"/>
                <a:cs typeface="Arial" panose="020B0604020202020204" pitchFamily="34" charset="0"/>
              </a:rPr>
              <a:t>Set your budget</a:t>
            </a:r>
          </a:p>
        </p:txBody>
      </p:sp>
      <p:sp>
        <p:nvSpPr>
          <p:cNvPr id="16" name="Rectangle 15"/>
          <p:cNvSpPr/>
          <p:nvPr/>
        </p:nvSpPr>
        <p:spPr>
          <a:xfrm>
            <a:off x="3916994" y="4674693"/>
            <a:ext cx="1741009" cy="7372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200" b="1" dirty="0">
                <a:solidFill>
                  <a:srgbClr val="0F8EC7"/>
                </a:solidFill>
                <a:latin typeface="Arial" panose="020B0604020202020204" pitchFamily="34" charset="0"/>
                <a:cs typeface="Arial" panose="020B0604020202020204" pitchFamily="34" charset="0"/>
              </a:rPr>
              <a:t>Plan for retirement account contributions in the “</a:t>
            </a:r>
            <a:r>
              <a:rPr lang="en-GB" sz="1200" b="1" u="sng" dirty="0">
                <a:solidFill>
                  <a:srgbClr val="0F8EC7"/>
                </a:solidFill>
                <a:latin typeface="Arial" panose="020B0604020202020204" pitchFamily="34" charset="0"/>
                <a:cs typeface="Arial" panose="020B0604020202020204" pitchFamily="34" charset="0"/>
              </a:rPr>
              <a:t>needs</a:t>
            </a:r>
            <a:r>
              <a:rPr lang="en-GB" sz="1200" b="1" dirty="0">
                <a:solidFill>
                  <a:srgbClr val="0F8EC7"/>
                </a:solidFill>
                <a:latin typeface="Arial" panose="020B0604020202020204" pitchFamily="34" charset="0"/>
                <a:cs typeface="Arial" panose="020B0604020202020204" pitchFamily="34" charset="0"/>
              </a:rPr>
              <a:t>” category</a:t>
            </a:r>
          </a:p>
        </p:txBody>
      </p:sp>
      <p:sp>
        <p:nvSpPr>
          <p:cNvPr id="17" name="Rectangle 16"/>
          <p:cNvSpPr/>
          <p:nvPr/>
        </p:nvSpPr>
        <p:spPr>
          <a:xfrm>
            <a:off x="548640" y="4610054"/>
            <a:ext cx="1299054" cy="7372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600" dirty="0">
                <a:solidFill>
                  <a:srgbClr val="002B51"/>
                </a:solidFill>
                <a:latin typeface="Arial" panose="020B0604020202020204" pitchFamily="34" charset="0"/>
                <a:cs typeface="Arial" panose="020B0604020202020204" pitchFamily="34" charset="0"/>
              </a:rPr>
              <a:t>Calculate your</a:t>
            </a:r>
          </a:p>
          <a:p>
            <a:r>
              <a:rPr lang="en-GB" sz="1600" dirty="0">
                <a:solidFill>
                  <a:srgbClr val="002B51"/>
                </a:solidFill>
                <a:latin typeface="Arial" panose="020B0604020202020204" pitchFamily="34" charset="0"/>
                <a:cs typeface="Arial" panose="020B0604020202020204" pitchFamily="34" charset="0"/>
              </a:rPr>
              <a:t>income</a:t>
            </a:r>
          </a:p>
        </p:txBody>
      </p:sp>
      <p:pic>
        <p:nvPicPr>
          <p:cNvPr id="18" name="Picture 17">
            <a:extLst>
              <a:ext uri="{FF2B5EF4-FFF2-40B4-BE49-F238E27FC236}">
                <a16:creationId xmlns="" xmlns:a16="http://schemas.microsoft.com/office/drawing/2014/main" id="{33EDB957-7901-4A46-9302-E63284C24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
        <p:nvSpPr>
          <p:cNvPr id="19" name="Rectangle 18">
            <a:extLst>
              <a:ext uri="{FF2B5EF4-FFF2-40B4-BE49-F238E27FC236}">
                <a16:creationId xmlns="" xmlns:a16="http://schemas.microsoft.com/office/drawing/2014/main" id="{816A8AD1-AF1E-204E-A8BE-53037AF8D12E}"/>
              </a:ext>
            </a:extLst>
          </p:cNvPr>
          <p:cNvSpPr/>
          <p:nvPr/>
        </p:nvSpPr>
        <p:spPr>
          <a:xfrm>
            <a:off x="548640" y="4189286"/>
            <a:ext cx="1389478" cy="45719"/>
          </a:xfrm>
          <a:prstGeom prst="rect">
            <a:avLst/>
          </a:prstGeom>
          <a:solidFill>
            <a:srgbClr val="0F8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265856DE-1313-D54F-B0D7-9C796325A2CC}"/>
              </a:ext>
            </a:extLst>
          </p:cNvPr>
          <p:cNvSpPr/>
          <p:nvPr/>
        </p:nvSpPr>
        <p:spPr>
          <a:xfrm>
            <a:off x="2213787" y="3539919"/>
            <a:ext cx="1389478" cy="45719"/>
          </a:xfrm>
          <a:prstGeom prst="rect">
            <a:avLst/>
          </a:prstGeom>
          <a:solidFill>
            <a:srgbClr val="0F8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A62E7861-5774-8D4E-9649-4E74917A0A82}"/>
              </a:ext>
            </a:extLst>
          </p:cNvPr>
          <p:cNvSpPr/>
          <p:nvPr/>
        </p:nvSpPr>
        <p:spPr>
          <a:xfrm>
            <a:off x="3896811" y="2932496"/>
            <a:ext cx="1389478" cy="45719"/>
          </a:xfrm>
          <a:prstGeom prst="rect">
            <a:avLst/>
          </a:prstGeom>
          <a:solidFill>
            <a:srgbClr val="0F8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 xmlns:a16="http://schemas.microsoft.com/office/drawing/2014/main" id="{F2BCC52C-C13C-7841-BDDE-CE9B27CEE8DC}"/>
              </a:ext>
            </a:extLst>
          </p:cNvPr>
          <p:cNvSpPr/>
          <p:nvPr/>
        </p:nvSpPr>
        <p:spPr>
          <a:xfrm>
            <a:off x="5579835" y="2318541"/>
            <a:ext cx="1389478" cy="45719"/>
          </a:xfrm>
          <a:prstGeom prst="rect">
            <a:avLst/>
          </a:prstGeom>
          <a:solidFill>
            <a:srgbClr val="0F8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 xmlns:a16="http://schemas.microsoft.com/office/drawing/2014/main" id="{AA9C604F-D8CA-6F40-AC33-18907990EE04}"/>
              </a:ext>
            </a:extLst>
          </p:cNvPr>
          <p:cNvSpPr/>
          <p:nvPr/>
        </p:nvSpPr>
        <p:spPr>
          <a:xfrm>
            <a:off x="7262859" y="1619678"/>
            <a:ext cx="1389478" cy="45719"/>
          </a:xfrm>
          <a:prstGeom prst="rect">
            <a:avLst/>
          </a:prstGeom>
          <a:solidFill>
            <a:srgbClr val="0F8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 xmlns:a16="http://schemas.microsoft.com/office/drawing/2014/main" id="{D02A143D-7B9D-004A-AED8-42B1974AF83C}"/>
              </a:ext>
            </a:extLst>
          </p:cNvPr>
          <p:cNvSpPr/>
          <p:nvPr/>
        </p:nvSpPr>
        <p:spPr>
          <a:xfrm>
            <a:off x="529046" y="4293787"/>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FF"/>
                </a:solidFill>
                <a:latin typeface="Arial Black" panose="020B0604020202020204" pitchFamily="34" charset="0"/>
                <a:cs typeface="Arial Black" panose="020B0604020202020204" pitchFamily="34" charset="0"/>
              </a:rPr>
              <a:t>1</a:t>
            </a:r>
            <a:endParaRPr lang="en-US" sz="1600" b="1" dirty="0">
              <a:solidFill>
                <a:srgbClr val="FFFFFF"/>
              </a:solidFill>
              <a:latin typeface="Arial Black" panose="020B0604020202020204" pitchFamily="34" charset="0"/>
              <a:cs typeface="Arial Black" panose="020B0604020202020204" pitchFamily="34" charset="0"/>
            </a:endParaRPr>
          </a:p>
        </p:txBody>
      </p:sp>
      <p:sp>
        <p:nvSpPr>
          <p:cNvPr id="25" name="Oval 24">
            <a:extLst>
              <a:ext uri="{FF2B5EF4-FFF2-40B4-BE49-F238E27FC236}">
                <a16:creationId xmlns="" xmlns:a16="http://schemas.microsoft.com/office/drawing/2014/main" id="{5E251714-6CDC-E047-84F3-A72486E020A3}"/>
              </a:ext>
            </a:extLst>
          </p:cNvPr>
          <p:cNvSpPr/>
          <p:nvPr/>
        </p:nvSpPr>
        <p:spPr>
          <a:xfrm>
            <a:off x="2207623" y="3647176"/>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FF"/>
                </a:solidFill>
                <a:latin typeface="Arial Black" panose="020B0604020202020204" pitchFamily="34" charset="0"/>
                <a:cs typeface="Arial Black" panose="020B0604020202020204" pitchFamily="34" charset="0"/>
              </a:rPr>
              <a:t>2</a:t>
            </a:r>
            <a:endParaRPr lang="en-US" sz="1600" b="1" dirty="0">
              <a:solidFill>
                <a:srgbClr val="FFFFFF"/>
              </a:solidFill>
              <a:latin typeface="Arial Black" panose="020B0604020202020204" pitchFamily="34" charset="0"/>
              <a:cs typeface="Arial Black" panose="020B0604020202020204" pitchFamily="34" charset="0"/>
            </a:endParaRPr>
          </a:p>
        </p:txBody>
      </p:sp>
      <p:sp>
        <p:nvSpPr>
          <p:cNvPr id="26" name="Oval 25">
            <a:extLst>
              <a:ext uri="{FF2B5EF4-FFF2-40B4-BE49-F238E27FC236}">
                <a16:creationId xmlns="" xmlns:a16="http://schemas.microsoft.com/office/drawing/2014/main" id="{19D29C96-BC04-EC49-8288-C51F0F0E20BF}"/>
              </a:ext>
            </a:extLst>
          </p:cNvPr>
          <p:cNvSpPr/>
          <p:nvPr/>
        </p:nvSpPr>
        <p:spPr>
          <a:xfrm>
            <a:off x="3892732" y="3039753"/>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FF"/>
                </a:solidFill>
                <a:latin typeface="Arial Black" panose="020B0604020202020204" pitchFamily="34" charset="0"/>
                <a:cs typeface="Arial Black" panose="020B0604020202020204" pitchFamily="34" charset="0"/>
              </a:rPr>
              <a:t>3</a:t>
            </a:r>
            <a:endParaRPr lang="en-US" sz="1600" b="1" dirty="0">
              <a:solidFill>
                <a:srgbClr val="FFFFFF"/>
              </a:solidFill>
              <a:latin typeface="Arial Black" panose="020B0604020202020204" pitchFamily="34" charset="0"/>
              <a:cs typeface="Arial Black" panose="020B0604020202020204" pitchFamily="34" charset="0"/>
            </a:endParaRPr>
          </a:p>
        </p:txBody>
      </p:sp>
      <p:sp>
        <p:nvSpPr>
          <p:cNvPr id="27" name="Oval 26">
            <a:extLst>
              <a:ext uri="{FF2B5EF4-FFF2-40B4-BE49-F238E27FC236}">
                <a16:creationId xmlns="" xmlns:a16="http://schemas.microsoft.com/office/drawing/2014/main" id="{9F9ECAC9-D6B0-6448-BAA5-7C2830681880}"/>
              </a:ext>
            </a:extLst>
          </p:cNvPr>
          <p:cNvSpPr/>
          <p:nvPr/>
        </p:nvSpPr>
        <p:spPr>
          <a:xfrm>
            <a:off x="5564778" y="2419267"/>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FF"/>
                </a:solidFill>
                <a:latin typeface="Arial Black" panose="020B0604020202020204" pitchFamily="34" charset="0"/>
                <a:cs typeface="Arial Black" panose="020B0604020202020204" pitchFamily="34" charset="0"/>
              </a:rPr>
              <a:t>4</a:t>
            </a:r>
            <a:endParaRPr lang="en-US" sz="1600" b="1" dirty="0">
              <a:solidFill>
                <a:srgbClr val="FFFFFF"/>
              </a:solidFill>
              <a:latin typeface="Arial Black" panose="020B0604020202020204" pitchFamily="34" charset="0"/>
              <a:cs typeface="Arial Black" panose="020B0604020202020204" pitchFamily="34" charset="0"/>
            </a:endParaRPr>
          </a:p>
        </p:txBody>
      </p:sp>
      <p:sp>
        <p:nvSpPr>
          <p:cNvPr id="28" name="Oval 27">
            <a:extLst>
              <a:ext uri="{FF2B5EF4-FFF2-40B4-BE49-F238E27FC236}">
                <a16:creationId xmlns="" xmlns:a16="http://schemas.microsoft.com/office/drawing/2014/main" id="{DDDB6131-074E-E842-B3E0-D9B22691CDAE}"/>
              </a:ext>
            </a:extLst>
          </p:cNvPr>
          <p:cNvSpPr/>
          <p:nvPr/>
        </p:nvSpPr>
        <p:spPr>
          <a:xfrm>
            <a:off x="7243355" y="1720405"/>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FF"/>
                </a:solidFill>
                <a:latin typeface="Arial Black" panose="020B0604020202020204" pitchFamily="34" charset="0"/>
                <a:cs typeface="Arial Black" panose="020B0604020202020204" pitchFamily="34" charset="0"/>
              </a:rPr>
              <a:t>5</a:t>
            </a:r>
            <a:endParaRPr lang="en-US" sz="1600" b="1" dirty="0">
              <a:solidFill>
                <a:srgbClr val="FFFFFF"/>
              </a:solidFill>
              <a:latin typeface="Arial Black" panose="020B0604020202020204" pitchFamily="34" charset="0"/>
              <a:cs typeface="Arial Black" panose="020B0604020202020204" pitchFamily="34" charset="0"/>
            </a:endParaRPr>
          </a:p>
        </p:txBody>
      </p:sp>
      <p:pic>
        <p:nvPicPr>
          <p:cNvPr id="3" name="Picture 2">
            <a:extLst>
              <a:ext uri="{FF2B5EF4-FFF2-40B4-BE49-F238E27FC236}">
                <a16:creationId xmlns="" xmlns:a16="http://schemas.microsoft.com/office/drawing/2014/main" id="{E434F82E-01CA-B047-976D-93900356E99F}"/>
              </a:ext>
            </a:extLst>
          </p:cNvPr>
          <p:cNvPicPr>
            <a:picLocks noChangeAspect="1"/>
          </p:cNvPicPr>
          <p:nvPr/>
        </p:nvPicPr>
        <p:blipFill>
          <a:blip r:embed="rId3"/>
          <a:stretch>
            <a:fillRect/>
          </a:stretch>
        </p:blipFill>
        <p:spPr>
          <a:xfrm>
            <a:off x="529046" y="3409406"/>
            <a:ext cx="338296" cy="503107"/>
          </a:xfrm>
          <a:prstGeom prst="rect">
            <a:avLst/>
          </a:prstGeom>
        </p:spPr>
      </p:pic>
      <p:pic>
        <p:nvPicPr>
          <p:cNvPr id="4" name="Picture 3">
            <a:extLst>
              <a:ext uri="{FF2B5EF4-FFF2-40B4-BE49-F238E27FC236}">
                <a16:creationId xmlns="" xmlns:a16="http://schemas.microsoft.com/office/drawing/2014/main" id="{2A012D7F-2001-2A45-AF6C-CD9C227E713D}"/>
              </a:ext>
            </a:extLst>
          </p:cNvPr>
          <p:cNvPicPr>
            <a:picLocks noChangeAspect="1"/>
          </p:cNvPicPr>
          <p:nvPr/>
        </p:nvPicPr>
        <p:blipFill>
          <a:blip r:embed="rId4"/>
          <a:stretch>
            <a:fillRect/>
          </a:stretch>
        </p:blipFill>
        <p:spPr>
          <a:xfrm>
            <a:off x="2221385" y="2884077"/>
            <a:ext cx="354856" cy="481028"/>
          </a:xfrm>
          <a:prstGeom prst="rect">
            <a:avLst/>
          </a:prstGeom>
        </p:spPr>
      </p:pic>
      <p:pic>
        <p:nvPicPr>
          <p:cNvPr id="30" name="Picture 29">
            <a:extLst>
              <a:ext uri="{FF2B5EF4-FFF2-40B4-BE49-F238E27FC236}">
                <a16:creationId xmlns="" xmlns:a16="http://schemas.microsoft.com/office/drawing/2014/main" id="{5C55FBE2-34B9-CE46-8006-9E225C8F7DE7}"/>
              </a:ext>
            </a:extLst>
          </p:cNvPr>
          <p:cNvPicPr>
            <a:picLocks noChangeAspect="1"/>
          </p:cNvPicPr>
          <p:nvPr/>
        </p:nvPicPr>
        <p:blipFill>
          <a:blip r:embed="rId5"/>
          <a:stretch>
            <a:fillRect/>
          </a:stretch>
        </p:blipFill>
        <p:spPr>
          <a:xfrm>
            <a:off x="5584908" y="1727423"/>
            <a:ext cx="346971" cy="417942"/>
          </a:xfrm>
          <a:prstGeom prst="rect">
            <a:avLst/>
          </a:prstGeom>
        </p:spPr>
      </p:pic>
      <p:pic>
        <p:nvPicPr>
          <p:cNvPr id="31" name="Picture 30">
            <a:extLst>
              <a:ext uri="{FF2B5EF4-FFF2-40B4-BE49-F238E27FC236}">
                <a16:creationId xmlns="" xmlns:a16="http://schemas.microsoft.com/office/drawing/2014/main" id="{739FFE66-CFAB-0F48-A1F6-6D8658C7DC82}"/>
              </a:ext>
            </a:extLst>
          </p:cNvPr>
          <p:cNvPicPr>
            <a:picLocks noChangeAspect="1"/>
          </p:cNvPicPr>
          <p:nvPr/>
        </p:nvPicPr>
        <p:blipFill>
          <a:blip r:embed="rId6"/>
          <a:stretch>
            <a:fillRect/>
          </a:stretch>
        </p:blipFill>
        <p:spPr>
          <a:xfrm>
            <a:off x="7262859" y="1043536"/>
            <a:ext cx="425828" cy="417942"/>
          </a:xfrm>
          <a:prstGeom prst="rect">
            <a:avLst/>
          </a:prstGeom>
        </p:spPr>
      </p:pic>
      <p:pic>
        <p:nvPicPr>
          <p:cNvPr id="32" name="Picture 31">
            <a:extLst>
              <a:ext uri="{FF2B5EF4-FFF2-40B4-BE49-F238E27FC236}">
                <a16:creationId xmlns="" xmlns:a16="http://schemas.microsoft.com/office/drawing/2014/main" id="{C61D217F-EC5A-5D4B-AEF3-98685374B069}"/>
              </a:ext>
            </a:extLst>
          </p:cNvPr>
          <p:cNvPicPr>
            <a:picLocks noChangeAspect="1"/>
          </p:cNvPicPr>
          <p:nvPr/>
        </p:nvPicPr>
        <p:blipFill>
          <a:blip r:embed="rId7"/>
          <a:stretch>
            <a:fillRect/>
          </a:stretch>
        </p:blipFill>
        <p:spPr>
          <a:xfrm>
            <a:off x="3936588" y="2240309"/>
            <a:ext cx="257625" cy="496168"/>
          </a:xfrm>
          <a:prstGeom prst="rect">
            <a:avLst/>
          </a:prstGeom>
        </p:spPr>
      </p:pic>
      <p:sp>
        <p:nvSpPr>
          <p:cNvPr id="29" name="Rectangle 28"/>
          <p:cNvSpPr/>
          <p:nvPr/>
        </p:nvSpPr>
        <p:spPr>
          <a:xfrm>
            <a:off x="2594029" y="5940759"/>
            <a:ext cx="4218251" cy="3686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2000" dirty="0" smtClean="0">
                <a:solidFill>
                  <a:srgbClr val="FF0000"/>
                </a:solidFill>
                <a:latin typeface="Arial" panose="020B0604020202020204" pitchFamily="34" charset="0"/>
                <a:cs typeface="Arial" panose="020B0604020202020204" pitchFamily="34" charset="0"/>
              </a:rPr>
              <a:t>Don’t forget an Emergency Fund.</a:t>
            </a:r>
            <a:endParaRPr lang="en-GB"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65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6" grpId="0"/>
      <p:bldP spid="17"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gray">
          <a:xfrm>
            <a:off x="457200" y="731520"/>
            <a:ext cx="8228684" cy="307777"/>
          </a:xfrm>
        </p:spPr>
        <p:txBody>
          <a:bodyPr/>
          <a:lstStyle/>
          <a:p>
            <a:r>
              <a:rPr lang="en-GB" dirty="0"/>
              <a:t>Mid Career: Identify Your Income Sources</a:t>
            </a:r>
          </a:p>
        </p:txBody>
      </p:sp>
      <p:sp>
        <p:nvSpPr>
          <p:cNvPr id="2" name="Text Placeholder 1"/>
          <p:cNvSpPr>
            <a:spLocks noGrp="1"/>
          </p:cNvSpPr>
          <p:nvPr>
            <p:ph sz="quarter" idx="13"/>
          </p:nvPr>
        </p:nvSpPr>
        <p:spPr bwMode="gray">
          <a:xfrm>
            <a:off x="469870" y="1592652"/>
            <a:ext cx="3337560" cy="2981669"/>
          </a:xfrm>
        </p:spPr>
        <p:txBody>
          <a:bodyPr/>
          <a:lstStyle/>
          <a:p>
            <a:pPr lvl="2">
              <a:spcBef>
                <a:spcPts val="1000"/>
              </a:spcBef>
            </a:pPr>
            <a:r>
              <a:rPr lang="en-US" dirty="0">
                <a:solidFill>
                  <a:srgbClr val="002B51"/>
                </a:solidFill>
              </a:rPr>
              <a:t>Savings </a:t>
            </a:r>
          </a:p>
          <a:p>
            <a:pPr lvl="2">
              <a:spcBef>
                <a:spcPts val="1000"/>
              </a:spcBef>
            </a:pPr>
            <a:r>
              <a:rPr lang="en-US" dirty="0">
                <a:solidFill>
                  <a:srgbClr val="002B51"/>
                </a:solidFill>
              </a:rPr>
              <a:t>Social Security</a:t>
            </a:r>
          </a:p>
          <a:p>
            <a:pPr lvl="2">
              <a:spcBef>
                <a:spcPts val="1000"/>
              </a:spcBef>
            </a:pPr>
            <a:r>
              <a:rPr lang="en-US" dirty="0" smtClean="0">
                <a:solidFill>
                  <a:srgbClr val="002B51"/>
                </a:solidFill>
              </a:rPr>
              <a:t>Pension</a:t>
            </a:r>
          </a:p>
          <a:p>
            <a:pPr lvl="2">
              <a:spcBef>
                <a:spcPts val="1000"/>
              </a:spcBef>
            </a:pPr>
            <a:r>
              <a:rPr lang="en-US" dirty="0" smtClean="0">
                <a:solidFill>
                  <a:srgbClr val="002B51"/>
                </a:solidFill>
              </a:rPr>
              <a:t>Working </a:t>
            </a:r>
            <a:r>
              <a:rPr lang="en-US" dirty="0">
                <a:solidFill>
                  <a:srgbClr val="002B51"/>
                </a:solidFill>
              </a:rPr>
              <a:t>in retirement</a:t>
            </a:r>
          </a:p>
          <a:p>
            <a:pPr lvl="2">
              <a:spcBef>
                <a:spcPts val="1000"/>
              </a:spcBef>
            </a:pPr>
            <a:r>
              <a:rPr lang="en-US" dirty="0">
                <a:solidFill>
                  <a:srgbClr val="002B51"/>
                </a:solidFill>
              </a:rPr>
              <a:t>Rental income</a:t>
            </a:r>
          </a:p>
          <a:p>
            <a:pPr lvl="2">
              <a:spcBef>
                <a:spcPts val="1000"/>
              </a:spcBef>
            </a:pPr>
            <a:r>
              <a:rPr lang="en-US" dirty="0">
                <a:solidFill>
                  <a:srgbClr val="002B51"/>
                </a:solidFill>
              </a:rPr>
              <a:t>Inheritance</a:t>
            </a:r>
          </a:p>
          <a:p>
            <a:pPr lvl="2">
              <a:spcBef>
                <a:spcPts val="1000"/>
              </a:spcBef>
            </a:pPr>
            <a:r>
              <a:rPr lang="en-US" dirty="0">
                <a:solidFill>
                  <a:srgbClr val="002B51"/>
                </a:solidFill>
              </a:rPr>
              <a:t>Retirement plan distributions</a:t>
            </a:r>
          </a:p>
          <a:p>
            <a:pPr lvl="2">
              <a:spcBef>
                <a:spcPts val="1000"/>
              </a:spcBef>
            </a:pPr>
            <a:r>
              <a:rPr lang="en-US" dirty="0">
                <a:solidFill>
                  <a:srgbClr val="002B51"/>
                </a:solidFill>
              </a:rPr>
              <a:t>Investment income</a:t>
            </a:r>
          </a:p>
        </p:txBody>
      </p:sp>
      <p:sp>
        <p:nvSpPr>
          <p:cNvPr id="12" name="Text Placeholder FN"/>
          <p:cNvSpPr txBox="1">
            <a:spLocks/>
          </p:cNvSpPr>
          <p:nvPr/>
        </p:nvSpPr>
        <p:spPr bwMode="gray">
          <a:xfrm>
            <a:off x="461773" y="6468967"/>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tx1"/>
              </a:buClr>
              <a:buNone/>
            </a:pPr>
            <a:r>
              <a:rPr lang="en-GB" sz="800" b="0" dirty="0">
                <a:solidFill>
                  <a:srgbClr val="0F8EC7"/>
                </a:solidFill>
              </a:rPr>
              <a:t>Source: Fast Facts &amp; Figures about Social Security, 2017. Most recent data available as of April 3, 2019.</a:t>
            </a:r>
          </a:p>
        </p:txBody>
      </p:sp>
      <p:graphicFrame>
        <p:nvGraphicFramePr>
          <p:cNvPr id="13" name="Content Placeholder 11"/>
          <p:cNvGraphicFramePr>
            <a:graphicFrameLocks/>
          </p:cNvGraphicFramePr>
          <p:nvPr>
            <p:extLst>
              <p:ext uri="{D42A27DB-BD31-4B8C-83A1-F6EECF244321}">
                <p14:modId xmlns:p14="http://schemas.microsoft.com/office/powerpoint/2010/main" val="3841472465"/>
              </p:ext>
            </p:extLst>
          </p:nvPr>
        </p:nvGraphicFramePr>
        <p:xfrm>
          <a:off x="4452559" y="2190750"/>
          <a:ext cx="4144450" cy="314786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FN"/>
          <p:cNvSpPr txBox="1">
            <a:spLocks/>
          </p:cNvSpPr>
          <p:nvPr/>
        </p:nvSpPr>
        <p:spPr>
          <a:xfrm>
            <a:off x="7962900" y="2971800"/>
            <a:ext cx="1235916" cy="369332"/>
          </a:xfrm>
          <a:prstGeom prst="rect">
            <a:avLst/>
          </a:prstGeom>
        </p:spPr>
        <p:txBody>
          <a:bodyPr vert="horz" wrap="square" lIns="0" tIns="0" rIns="0" bIns="0" rtlCol="0" anchor="ctr" anchorCtr="0">
            <a:sp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tx1"/>
              </a:buClr>
              <a:buNone/>
            </a:pPr>
            <a:r>
              <a:rPr lang="en-GB" sz="1200" b="0" dirty="0">
                <a:solidFill>
                  <a:srgbClr val="002B51"/>
                </a:solidFill>
              </a:rPr>
              <a:t>Social</a:t>
            </a:r>
          </a:p>
          <a:p>
            <a:pPr marL="0" indent="0">
              <a:buClr>
                <a:schemeClr val="tx1"/>
              </a:buClr>
              <a:buNone/>
            </a:pPr>
            <a:r>
              <a:rPr lang="en-GB" sz="1200" b="0" dirty="0">
                <a:solidFill>
                  <a:srgbClr val="002B51"/>
                </a:solidFill>
              </a:rPr>
              <a:t>Security </a:t>
            </a:r>
          </a:p>
        </p:txBody>
      </p:sp>
      <p:sp>
        <p:nvSpPr>
          <p:cNvPr id="15" name="Text Placeholder FN"/>
          <p:cNvSpPr txBox="1">
            <a:spLocks/>
          </p:cNvSpPr>
          <p:nvPr/>
        </p:nvSpPr>
        <p:spPr>
          <a:xfrm>
            <a:off x="6035041" y="5421746"/>
            <a:ext cx="1138956" cy="166199"/>
          </a:xfrm>
          <a:prstGeom prst="rect">
            <a:avLst/>
          </a:prstGeom>
        </p:spPr>
        <p:txBody>
          <a:bodyPr vert="horz" wrap="square" lIns="0" tIns="0" rIns="0" bIns="0" rtlCol="0" anchor="ctr" anchorCtr="0">
            <a:sp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Clr>
                <a:schemeClr val="tx1"/>
              </a:buClr>
              <a:buNone/>
            </a:pPr>
            <a:r>
              <a:rPr lang="en-GB" sz="1200" b="0" dirty="0">
                <a:solidFill>
                  <a:srgbClr val="002B51"/>
                </a:solidFill>
              </a:rPr>
              <a:t>Earnings</a:t>
            </a:r>
          </a:p>
        </p:txBody>
      </p:sp>
      <p:sp>
        <p:nvSpPr>
          <p:cNvPr id="16" name="Text Placeholder FN"/>
          <p:cNvSpPr txBox="1">
            <a:spLocks/>
          </p:cNvSpPr>
          <p:nvPr/>
        </p:nvSpPr>
        <p:spPr>
          <a:xfrm>
            <a:off x="4769803" y="2331720"/>
            <a:ext cx="737381" cy="332399"/>
          </a:xfrm>
          <a:prstGeom prst="rect">
            <a:avLst/>
          </a:prstGeom>
        </p:spPr>
        <p:txBody>
          <a:bodyPr vert="horz" wrap="square" lIns="0" tIns="0" rIns="0" bIns="0" rtlCol="0" anchor="ctr" anchorCtr="0">
            <a:sp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90000"/>
              </a:lnSpc>
              <a:buClr>
                <a:schemeClr val="tx1"/>
              </a:buClr>
              <a:buNone/>
            </a:pPr>
            <a:r>
              <a:rPr lang="en-GB" sz="1200" b="0" dirty="0">
                <a:solidFill>
                  <a:srgbClr val="002B51"/>
                </a:solidFill>
              </a:rPr>
              <a:t>Private Pensions</a:t>
            </a:r>
          </a:p>
        </p:txBody>
      </p:sp>
      <p:sp>
        <p:nvSpPr>
          <p:cNvPr id="17" name="Text Placeholder FN"/>
          <p:cNvSpPr txBox="1">
            <a:spLocks/>
          </p:cNvSpPr>
          <p:nvPr/>
        </p:nvSpPr>
        <p:spPr>
          <a:xfrm>
            <a:off x="3893820" y="3931920"/>
            <a:ext cx="1138956" cy="369332"/>
          </a:xfrm>
          <a:prstGeom prst="rect">
            <a:avLst/>
          </a:prstGeom>
        </p:spPr>
        <p:txBody>
          <a:bodyPr vert="horz" wrap="square" lIns="0" tIns="0" rIns="0" bIns="0" rtlCol="0" anchor="ctr" anchorCtr="0">
            <a:sp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Clr>
                <a:schemeClr val="tx1"/>
              </a:buClr>
              <a:buNone/>
            </a:pPr>
            <a:r>
              <a:rPr lang="en-GB" sz="1200" b="0" dirty="0">
                <a:solidFill>
                  <a:srgbClr val="002B51"/>
                </a:solidFill>
              </a:rPr>
              <a:t>Asset</a:t>
            </a:r>
            <a:br>
              <a:rPr lang="en-GB" sz="1200" b="0" dirty="0">
                <a:solidFill>
                  <a:srgbClr val="002B51"/>
                </a:solidFill>
              </a:rPr>
            </a:br>
            <a:r>
              <a:rPr lang="en-GB" sz="1200" b="0" dirty="0">
                <a:solidFill>
                  <a:srgbClr val="002B51"/>
                </a:solidFill>
              </a:rPr>
              <a:t>Income</a:t>
            </a:r>
          </a:p>
        </p:txBody>
      </p:sp>
      <p:sp>
        <p:nvSpPr>
          <p:cNvPr id="18" name="Text Placeholder FN"/>
          <p:cNvSpPr txBox="1">
            <a:spLocks/>
          </p:cNvSpPr>
          <p:nvPr/>
        </p:nvSpPr>
        <p:spPr>
          <a:xfrm>
            <a:off x="3857366" y="3083487"/>
            <a:ext cx="1138956" cy="553998"/>
          </a:xfrm>
          <a:prstGeom prst="rect">
            <a:avLst/>
          </a:prstGeom>
        </p:spPr>
        <p:txBody>
          <a:bodyPr vert="horz" wrap="square" lIns="0" tIns="0" rIns="0" bIns="0" rtlCol="0" anchor="ctr" anchorCtr="0">
            <a:sp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Clr>
                <a:schemeClr val="tx1"/>
              </a:buClr>
              <a:buNone/>
            </a:pPr>
            <a:r>
              <a:rPr lang="en-GB" sz="1200" b="0" dirty="0">
                <a:solidFill>
                  <a:srgbClr val="002B51"/>
                </a:solidFill>
              </a:rPr>
              <a:t>Government Employee Pensions</a:t>
            </a:r>
          </a:p>
        </p:txBody>
      </p:sp>
      <p:sp>
        <p:nvSpPr>
          <p:cNvPr id="19" name="Text Placeholder FN"/>
          <p:cNvSpPr txBox="1">
            <a:spLocks/>
          </p:cNvSpPr>
          <p:nvPr/>
        </p:nvSpPr>
        <p:spPr>
          <a:xfrm>
            <a:off x="5958840" y="2043198"/>
            <a:ext cx="737381" cy="166199"/>
          </a:xfrm>
          <a:prstGeom prst="rect">
            <a:avLst/>
          </a:prstGeom>
        </p:spPr>
        <p:txBody>
          <a:bodyPr vert="horz" wrap="square" lIns="0" tIns="0" rIns="0" bIns="0" rtlCol="0" anchor="ctr" anchorCtr="0">
            <a:sp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Clr>
                <a:schemeClr val="tx1"/>
              </a:buClr>
              <a:buNone/>
            </a:pPr>
            <a:r>
              <a:rPr lang="en-GB" sz="1200" b="0" dirty="0">
                <a:solidFill>
                  <a:srgbClr val="002B51"/>
                </a:solidFill>
              </a:rPr>
              <a:t>Other</a:t>
            </a:r>
          </a:p>
        </p:txBody>
      </p:sp>
      <p:sp>
        <p:nvSpPr>
          <p:cNvPr id="4" name="Rectangle 3">
            <a:extLst>
              <a:ext uri="{FF2B5EF4-FFF2-40B4-BE49-F238E27FC236}">
                <a16:creationId xmlns="" xmlns:a16="http://schemas.microsoft.com/office/drawing/2014/main" id="{A4B3515C-124E-F747-8ACC-77C4C3990392}"/>
              </a:ext>
            </a:extLst>
          </p:cNvPr>
          <p:cNvSpPr/>
          <p:nvPr/>
        </p:nvSpPr>
        <p:spPr>
          <a:xfrm>
            <a:off x="-448339" y="5000844"/>
            <a:ext cx="5020340" cy="830997"/>
          </a:xfrm>
          <a:prstGeom prst="rect">
            <a:avLst/>
          </a:prstGeom>
        </p:spPr>
        <p:txBody>
          <a:bodyPr wrap="square" lIns="0" tIns="0" rIns="0" bIns="0">
            <a:spAutoFit/>
          </a:bodyPr>
          <a:lstStyle/>
          <a:p>
            <a:pPr lvl="2">
              <a:spcBef>
                <a:spcPts val="1000"/>
              </a:spcBef>
            </a:pPr>
            <a:r>
              <a:rPr lang="en-US" b="1" dirty="0">
                <a:solidFill>
                  <a:srgbClr val="0F8EC7"/>
                </a:solidFill>
              </a:rPr>
              <a:t>It is helpful to have a diverse portfolio of income sources as </a:t>
            </a:r>
            <a:br>
              <a:rPr lang="en-US" b="1" dirty="0">
                <a:solidFill>
                  <a:srgbClr val="0F8EC7"/>
                </a:solidFill>
              </a:rPr>
            </a:br>
            <a:r>
              <a:rPr lang="en-US" b="1" dirty="0">
                <a:solidFill>
                  <a:srgbClr val="0F8EC7"/>
                </a:solidFill>
              </a:rPr>
              <a:t>you approach retirement.</a:t>
            </a:r>
          </a:p>
        </p:txBody>
      </p:sp>
      <p:pic>
        <p:nvPicPr>
          <p:cNvPr id="20" name="Picture 19">
            <a:extLst>
              <a:ext uri="{FF2B5EF4-FFF2-40B4-BE49-F238E27FC236}">
                <a16:creationId xmlns="" xmlns:a16="http://schemas.microsoft.com/office/drawing/2014/main" id="{09A20D38-F6D1-3D45-ACB3-6EB985774D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Tree>
    <p:extLst>
      <p:ext uri="{BB962C8B-B14F-4D97-AF65-F5344CB8AC3E}">
        <p14:creationId xmlns:p14="http://schemas.microsoft.com/office/powerpoint/2010/main" val="69733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13" grpId="0">
        <p:bldAsOne/>
      </p:bldGraphic>
      <p:bldP spid="14" grpId="0"/>
      <p:bldP spid="15" grpId="0"/>
      <p:bldP spid="16" grpId="0"/>
      <p:bldP spid="17" grpId="0"/>
      <p:bldP spid="18" grpId="0"/>
      <p:bldP spid="1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a:extLst>
              <a:ext uri="{FF2B5EF4-FFF2-40B4-BE49-F238E27FC236}">
                <a16:creationId xmlns="" xmlns:a16="http://schemas.microsoft.com/office/drawing/2014/main" id="{3A305792-1546-9244-9170-D1AF37381DE1}"/>
              </a:ext>
            </a:extLst>
          </p:cNvPr>
          <p:cNvCxnSpPr/>
          <p:nvPr/>
        </p:nvCxnSpPr>
        <p:spPr>
          <a:xfrm>
            <a:off x="457200" y="3467286"/>
            <a:ext cx="8229600" cy="0"/>
          </a:xfrm>
          <a:prstGeom prst="straightConnector1">
            <a:avLst/>
          </a:prstGeom>
          <a:ln w="12700">
            <a:solidFill>
              <a:srgbClr val="2D8F78"/>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half" idx="12"/>
          </p:nvPr>
        </p:nvSpPr>
        <p:spPr>
          <a:xfrm>
            <a:off x="457199" y="1213971"/>
            <a:ext cx="8236132" cy="1479042"/>
          </a:xfrm>
        </p:spPr>
        <p:txBody>
          <a:bodyPr/>
          <a:lstStyle/>
          <a:p>
            <a:r>
              <a:rPr lang="en-US" sz="1400" dirty="0" smtClean="0">
                <a:latin typeface="+mj-lt"/>
              </a:rPr>
              <a:t>As </a:t>
            </a:r>
            <a:r>
              <a:rPr lang="en-US" sz="1400" dirty="0">
                <a:latin typeface="+mj-lt"/>
              </a:rPr>
              <a:t>you move toward retirement, the mix of assets in your investment portfolio will generally become more conservative.  </a:t>
            </a:r>
            <a:endParaRPr lang="en-US" sz="1400" dirty="0" smtClean="0">
              <a:latin typeface="+mj-lt"/>
            </a:endParaRPr>
          </a:p>
          <a:p>
            <a:r>
              <a:rPr lang="en-US" sz="1400" dirty="0" smtClean="0">
                <a:solidFill>
                  <a:srgbClr val="002060"/>
                </a:solidFill>
                <a:latin typeface="+mj-lt"/>
              </a:rPr>
              <a:t>It </a:t>
            </a:r>
            <a:r>
              <a:rPr lang="en-US" sz="1400" dirty="0">
                <a:solidFill>
                  <a:srgbClr val="002060"/>
                </a:solidFill>
                <a:latin typeface="+mj-lt"/>
              </a:rPr>
              <a:t>will shift from a higher balance of growth assets like stocks, to more conservative options like bonds and cash equivalents that promise greater potential for protecting the money you have saved for retirement</a:t>
            </a:r>
            <a:r>
              <a:rPr lang="en-US" sz="1400" dirty="0" smtClean="0">
                <a:solidFill>
                  <a:srgbClr val="002060"/>
                </a:solidFill>
                <a:latin typeface="+mj-lt"/>
              </a:rPr>
              <a:t>.</a:t>
            </a:r>
            <a:endParaRPr lang="en-US" sz="1400" dirty="0">
              <a:solidFill>
                <a:srgbClr val="002060"/>
              </a:solidFill>
              <a:latin typeface="+mj-lt"/>
            </a:endParaRPr>
          </a:p>
        </p:txBody>
      </p:sp>
      <p:sp>
        <p:nvSpPr>
          <p:cNvPr id="7" name="Title 6"/>
          <p:cNvSpPr>
            <a:spLocks noGrp="1"/>
          </p:cNvSpPr>
          <p:nvPr>
            <p:ph type="title"/>
          </p:nvPr>
        </p:nvSpPr>
        <p:spPr>
          <a:xfrm>
            <a:off x="457200" y="731520"/>
            <a:ext cx="8220456" cy="307777"/>
          </a:xfrm>
        </p:spPr>
        <p:txBody>
          <a:bodyPr/>
          <a:lstStyle/>
          <a:p>
            <a:r>
              <a:rPr lang="en-GB" dirty="0"/>
              <a:t>Adjusting </a:t>
            </a:r>
            <a:r>
              <a:rPr lang="en-GB" dirty="0" smtClean="0"/>
              <a:t>The Mix of Assets in Your Portfolio Over Time</a:t>
            </a:r>
            <a:endParaRPr lang="en-GB" dirty="0"/>
          </a:p>
        </p:txBody>
      </p:sp>
      <p:graphicFrame>
        <p:nvGraphicFramePr>
          <p:cNvPr id="18" name="Content Placeholder 11"/>
          <p:cNvGraphicFramePr>
            <a:graphicFrameLocks noGrp="1"/>
          </p:cNvGraphicFramePr>
          <p:nvPr>
            <p:ph sz="half" idx="13"/>
            <p:extLst>
              <p:ext uri="{D42A27DB-BD31-4B8C-83A1-F6EECF244321}">
                <p14:modId xmlns:p14="http://schemas.microsoft.com/office/powerpoint/2010/main" val="844967593"/>
              </p:ext>
            </p:extLst>
          </p:nvPr>
        </p:nvGraphicFramePr>
        <p:xfrm>
          <a:off x="131524" y="3375263"/>
          <a:ext cx="2011680" cy="2317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1"/>
          <p:cNvGraphicFramePr>
            <a:graphicFrameLocks/>
          </p:cNvGraphicFramePr>
          <p:nvPr>
            <p:extLst>
              <p:ext uri="{D42A27DB-BD31-4B8C-83A1-F6EECF244321}">
                <p14:modId xmlns:p14="http://schemas.microsoft.com/office/powerpoint/2010/main" val="2348292114"/>
              </p:ext>
            </p:extLst>
          </p:nvPr>
        </p:nvGraphicFramePr>
        <p:xfrm>
          <a:off x="1531683" y="3375263"/>
          <a:ext cx="2011680" cy="2317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ontent Placeholder 11"/>
          <p:cNvGraphicFramePr>
            <a:graphicFrameLocks/>
          </p:cNvGraphicFramePr>
          <p:nvPr>
            <p:extLst>
              <p:ext uri="{D42A27DB-BD31-4B8C-83A1-F6EECF244321}">
                <p14:modId xmlns:p14="http://schemas.microsoft.com/office/powerpoint/2010/main" val="1576960162"/>
              </p:ext>
            </p:extLst>
          </p:nvPr>
        </p:nvGraphicFramePr>
        <p:xfrm>
          <a:off x="2931842" y="3375263"/>
          <a:ext cx="2011680" cy="23177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ontent Placeholder 11"/>
          <p:cNvGraphicFramePr>
            <a:graphicFrameLocks/>
          </p:cNvGraphicFramePr>
          <p:nvPr>
            <p:extLst>
              <p:ext uri="{D42A27DB-BD31-4B8C-83A1-F6EECF244321}">
                <p14:modId xmlns:p14="http://schemas.microsoft.com/office/powerpoint/2010/main" val="3726624678"/>
              </p:ext>
            </p:extLst>
          </p:nvPr>
        </p:nvGraphicFramePr>
        <p:xfrm>
          <a:off x="4332001" y="3375263"/>
          <a:ext cx="2011680" cy="23177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ontent Placeholder 11"/>
          <p:cNvGraphicFramePr>
            <a:graphicFrameLocks/>
          </p:cNvGraphicFramePr>
          <p:nvPr>
            <p:extLst>
              <p:ext uri="{D42A27DB-BD31-4B8C-83A1-F6EECF244321}">
                <p14:modId xmlns:p14="http://schemas.microsoft.com/office/powerpoint/2010/main" val="862989779"/>
              </p:ext>
            </p:extLst>
          </p:nvPr>
        </p:nvGraphicFramePr>
        <p:xfrm>
          <a:off x="5732160" y="3375263"/>
          <a:ext cx="2011680" cy="23177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ontent Placeholder 11"/>
          <p:cNvGraphicFramePr>
            <a:graphicFrameLocks/>
          </p:cNvGraphicFramePr>
          <p:nvPr>
            <p:extLst>
              <p:ext uri="{D42A27DB-BD31-4B8C-83A1-F6EECF244321}">
                <p14:modId xmlns:p14="http://schemas.microsoft.com/office/powerpoint/2010/main" val="1874159506"/>
              </p:ext>
            </p:extLst>
          </p:nvPr>
        </p:nvGraphicFramePr>
        <p:xfrm>
          <a:off x="7132320" y="3375263"/>
          <a:ext cx="2011680" cy="231775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Box 10"/>
          <p:cNvSpPr txBox="1">
            <a:spLocks noChangeArrowheads="1"/>
          </p:cNvSpPr>
          <p:nvPr/>
        </p:nvSpPr>
        <p:spPr bwMode="gray">
          <a:xfrm>
            <a:off x="457200" y="5592116"/>
            <a:ext cx="1635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accent2"/>
              </a:buClr>
              <a:buSzPct val="90000"/>
              <a:buFont typeface="Corbel" pitchFamily="34" charset="0"/>
              <a:buChar char="•"/>
              <a:defRPr sz="1600">
                <a:solidFill>
                  <a:schemeClr val="tx1"/>
                </a:solidFill>
                <a:latin typeface="Corbel" pitchFamily="34" charset="0"/>
              </a:defRPr>
            </a:lvl1pPr>
            <a:lvl2pPr marL="742950" indent="-285750">
              <a:spcBef>
                <a:spcPct val="20000"/>
              </a:spcBef>
              <a:buClr>
                <a:schemeClr val="accent2"/>
              </a:buClr>
              <a:buFont typeface="Arial" charset="0"/>
              <a:buChar char="–"/>
              <a:defRPr sz="1400">
                <a:solidFill>
                  <a:schemeClr val="tx1"/>
                </a:solidFill>
                <a:latin typeface="Corbel" pitchFamily="34" charset="0"/>
              </a:defRPr>
            </a:lvl2pPr>
            <a:lvl3pPr marL="1143000" indent="-228600">
              <a:spcBef>
                <a:spcPct val="20000"/>
              </a:spcBef>
              <a:buClr>
                <a:schemeClr val="accent2"/>
              </a:buClr>
              <a:buFont typeface="Arial" charset="0"/>
              <a:buChar char="•"/>
              <a:defRPr sz="1400">
                <a:solidFill>
                  <a:schemeClr val="tx1"/>
                </a:solidFill>
                <a:latin typeface="Corbel" pitchFamily="34" charset="0"/>
              </a:defRPr>
            </a:lvl3pPr>
            <a:lvl4pPr marL="1600200" indent="-228600">
              <a:spcBef>
                <a:spcPct val="20000"/>
              </a:spcBef>
              <a:buClr>
                <a:schemeClr val="accent2"/>
              </a:buClr>
              <a:buFont typeface="Arial" charset="0"/>
              <a:buChar char="–"/>
              <a:defRPr sz="1400">
                <a:solidFill>
                  <a:schemeClr val="tx1"/>
                </a:solidFill>
                <a:latin typeface="Corbel" pitchFamily="34" charset="0"/>
              </a:defRPr>
            </a:lvl4pPr>
            <a:lvl5pPr marL="2057400" indent="-228600">
              <a:spcBef>
                <a:spcPct val="20000"/>
              </a:spcBef>
              <a:buClr>
                <a:schemeClr val="accent2"/>
              </a:buClr>
              <a:buFont typeface="Arial" charset="0"/>
              <a:buChar char="•"/>
              <a:defRPr sz="1400">
                <a:solidFill>
                  <a:schemeClr val="tx1"/>
                </a:solidFill>
                <a:latin typeface="Corbel" pitchFamily="34" charset="0"/>
              </a:defRPr>
            </a:lvl5pPr>
            <a:lvl6pPr marL="25146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6pPr>
            <a:lvl7pPr marL="29718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7pPr>
            <a:lvl8pPr marL="34290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8pPr>
            <a:lvl9pPr marL="38862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9pPr>
          </a:lstStyle>
          <a:p>
            <a:pPr eaLnBrk="1" hangingPunct="1">
              <a:spcBef>
                <a:spcPct val="0"/>
              </a:spcBef>
              <a:buClrTx/>
              <a:buSzTx/>
              <a:buFontTx/>
              <a:buNone/>
            </a:pPr>
            <a:r>
              <a:rPr lang="en-US" altLang="en-US" sz="1200" b="1" dirty="0">
                <a:solidFill>
                  <a:srgbClr val="002B51"/>
                </a:solidFill>
                <a:latin typeface="Arial" panose="020B0604020202020204" pitchFamily="34" charset="0"/>
                <a:ea typeface="MS PGothic" pitchFamily="34" charset="-128"/>
                <a:cs typeface="Arial" panose="020B0604020202020204" pitchFamily="34" charset="0"/>
              </a:rPr>
              <a:t>More Growth-Oriented</a:t>
            </a:r>
          </a:p>
        </p:txBody>
      </p:sp>
      <p:sp>
        <p:nvSpPr>
          <p:cNvPr id="33" name="Text Box 10"/>
          <p:cNvSpPr txBox="1">
            <a:spLocks noChangeArrowheads="1"/>
          </p:cNvSpPr>
          <p:nvPr/>
        </p:nvSpPr>
        <p:spPr bwMode="gray">
          <a:xfrm>
            <a:off x="7053340" y="5512741"/>
            <a:ext cx="16334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accent2"/>
              </a:buClr>
              <a:buSzPct val="90000"/>
              <a:buFont typeface="Corbel" pitchFamily="34" charset="0"/>
              <a:buChar char="•"/>
              <a:defRPr sz="1600">
                <a:solidFill>
                  <a:schemeClr val="tx1"/>
                </a:solidFill>
                <a:latin typeface="Corbel" pitchFamily="34" charset="0"/>
              </a:defRPr>
            </a:lvl1pPr>
            <a:lvl2pPr marL="742950" indent="-285750">
              <a:spcBef>
                <a:spcPct val="20000"/>
              </a:spcBef>
              <a:buClr>
                <a:schemeClr val="accent2"/>
              </a:buClr>
              <a:buFont typeface="Arial" charset="0"/>
              <a:buChar char="–"/>
              <a:defRPr sz="1400">
                <a:solidFill>
                  <a:schemeClr val="tx1"/>
                </a:solidFill>
                <a:latin typeface="Corbel" pitchFamily="34" charset="0"/>
              </a:defRPr>
            </a:lvl2pPr>
            <a:lvl3pPr marL="1143000" indent="-228600">
              <a:spcBef>
                <a:spcPct val="20000"/>
              </a:spcBef>
              <a:buClr>
                <a:schemeClr val="accent2"/>
              </a:buClr>
              <a:buFont typeface="Arial" charset="0"/>
              <a:buChar char="•"/>
              <a:defRPr sz="1400">
                <a:solidFill>
                  <a:schemeClr val="tx1"/>
                </a:solidFill>
                <a:latin typeface="Corbel" pitchFamily="34" charset="0"/>
              </a:defRPr>
            </a:lvl3pPr>
            <a:lvl4pPr marL="1600200" indent="-228600">
              <a:spcBef>
                <a:spcPct val="20000"/>
              </a:spcBef>
              <a:buClr>
                <a:schemeClr val="accent2"/>
              </a:buClr>
              <a:buFont typeface="Arial" charset="0"/>
              <a:buChar char="–"/>
              <a:defRPr sz="1400">
                <a:solidFill>
                  <a:schemeClr val="tx1"/>
                </a:solidFill>
                <a:latin typeface="Corbel" pitchFamily="34" charset="0"/>
              </a:defRPr>
            </a:lvl4pPr>
            <a:lvl5pPr marL="2057400" indent="-228600">
              <a:spcBef>
                <a:spcPct val="20000"/>
              </a:spcBef>
              <a:buClr>
                <a:schemeClr val="accent2"/>
              </a:buClr>
              <a:buFont typeface="Arial" charset="0"/>
              <a:buChar char="•"/>
              <a:defRPr sz="1400">
                <a:solidFill>
                  <a:schemeClr val="tx1"/>
                </a:solidFill>
                <a:latin typeface="Corbel" pitchFamily="34" charset="0"/>
              </a:defRPr>
            </a:lvl5pPr>
            <a:lvl6pPr marL="25146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6pPr>
            <a:lvl7pPr marL="29718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7pPr>
            <a:lvl8pPr marL="34290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8pPr>
            <a:lvl9pPr marL="38862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9pPr>
          </a:lstStyle>
          <a:p>
            <a:pPr eaLnBrk="1" hangingPunct="1">
              <a:spcBef>
                <a:spcPct val="0"/>
              </a:spcBef>
              <a:buClrTx/>
              <a:buSzTx/>
              <a:buFontTx/>
              <a:buNone/>
            </a:pPr>
            <a:r>
              <a:rPr lang="en-US" altLang="en-US" sz="1200" b="1" dirty="0">
                <a:solidFill>
                  <a:srgbClr val="002B51"/>
                </a:solidFill>
                <a:latin typeface="Arial" panose="020B0604020202020204" pitchFamily="34" charset="0"/>
                <a:ea typeface="MS PGothic" pitchFamily="34" charset="-128"/>
                <a:cs typeface="Arial" panose="020B0604020202020204" pitchFamily="34" charset="0"/>
              </a:rPr>
              <a:t>More Income-Oriented</a:t>
            </a:r>
          </a:p>
        </p:txBody>
      </p:sp>
      <p:grpSp>
        <p:nvGrpSpPr>
          <p:cNvPr id="8" name="Group 7"/>
          <p:cNvGrpSpPr/>
          <p:nvPr/>
        </p:nvGrpSpPr>
        <p:grpSpPr>
          <a:xfrm>
            <a:off x="5719522" y="6221310"/>
            <a:ext cx="2973809" cy="184666"/>
            <a:chOff x="3329782" y="5362575"/>
            <a:chExt cx="2973809" cy="184666"/>
          </a:xfrm>
        </p:grpSpPr>
        <p:grpSp>
          <p:nvGrpSpPr>
            <p:cNvPr id="10" name="Group 9"/>
            <p:cNvGrpSpPr/>
            <p:nvPr/>
          </p:nvGrpSpPr>
          <p:grpSpPr>
            <a:xfrm>
              <a:off x="3329782" y="5362575"/>
              <a:ext cx="604540" cy="184666"/>
              <a:chOff x="2410619" y="5300662"/>
              <a:chExt cx="604540" cy="184666"/>
            </a:xfrm>
          </p:grpSpPr>
          <p:sp>
            <p:nvSpPr>
              <p:cNvPr id="34" name="Rectangle 21"/>
              <p:cNvSpPr>
                <a:spLocks noChangeArrowheads="1"/>
              </p:cNvSpPr>
              <p:nvPr/>
            </p:nvSpPr>
            <p:spPr bwMode="auto">
              <a:xfrm>
                <a:off x="2410619" y="5343783"/>
                <a:ext cx="96837" cy="98425"/>
              </a:xfrm>
              <a:prstGeom prst="rect">
                <a:avLst/>
              </a:prstGeom>
              <a:solidFill>
                <a:srgbClr val="002B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dirty="0"/>
              </a:p>
            </p:txBody>
          </p:sp>
          <p:sp>
            <p:nvSpPr>
              <p:cNvPr id="36" name="Rectangle 23"/>
              <p:cNvSpPr>
                <a:spLocks noChangeArrowheads="1"/>
              </p:cNvSpPr>
              <p:nvPr/>
            </p:nvSpPr>
            <p:spPr bwMode="auto">
              <a:xfrm>
                <a:off x="2553494" y="5300662"/>
                <a:ext cx="4616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200" dirty="0">
                    <a:solidFill>
                      <a:srgbClr val="000000"/>
                    </a:solidFill>
                    <a:latin typeface="+mn-lt"/>
                  </a:rPr>
                  <a:t>Stocks</a:t>
                </a:r>
              </a:p>
            </p:txBody>
          </p:sp>
        </p:grpSp>
        <p:grpSp>
          <p:nvGrpSpPr>
            <p:cNvPr id="12" name="Group 11"/>
            <p:cNvGrpSpPr/>
            <p:nvPr/>
          </p:nvGrpSpPr>
          <p:grpSpPr>
            <a:xfrm>
              <a:off x="4162557" y="5362575"/>
              <a:ext cx="577289" cy="184666"/>
              <a:chOff x="2410619" y="5592762"/>
              <a:chExt cx="577289" cy="184666"/>
            </a:xfrm>
          </p:grpSpPr>
          <p:sp>
            <p:nvSpPr>
              <p:cNvPr id="37" name="Rectangle 24"/>
              <p:cNvSpPr>
                <a:spLocks noChangeArrowheads="1"/>
              </p:cNvSpPr>
              <p:nvPr/>
            </p:nvSpPr>
            <p:spPr bwMode="auto">
              <a:xfrm>
                <a:off x="2410619" y="5636676"/>
                <a:ext cx="96837" cy="96838"/>
              </a:xfrm>
              <a:prstGeom prst="rect">
                <a:avLst/>
              </a:prstGeom>
              <a:solidFill>
                <a:srgbClr val="009E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9" name="Rectangle 26"/>
              <p:cNvSpPr>
                <a:spLocks noChangeArrowheads="1"/>
              </p:cNvSpPr>
              <p:nvPr/>
            </p:nvSpPr>
            <p:spPr bwMode="auto">
              <a:xfrm>
                <a:off x="2553494" y="5592762"/>
                <a:ext cx="4344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200" dirty="0">
                    <a:solidFill>
                      <a:srgbClr val="000000"/>
                    </a:solidFill>
                    <a:latin typeface="+mn-lt"/>
                  </a:rPr>
                  <a:t>Bonds</a:t>
                </a:r>
              </a:p>
            </p:txBody>
          </p:sp>
        </p:grpSp>
        <p:grpSp>
          <p:nvGrpSpPr>
            <p:cNvPr id="13" name="Group 12"/>
            <p:cNvGrpSpPr/>
            <p:nvPr/>
          </p:nvGrpSpPr>
          <p:grpSpPr>
            <a:xfrm>
              <a:off x="4968082" y="5362575"/>
              <a:ext cx="1335509" cy="184666"/>
              <a:chOff x="2410619" y="5883275"/>
              <a:chExt cx="1335509" cy="184666"/>
            </a:xfrm>
          </p:grpSpPr>
          <p:sp>
            <p:nvSpPr>
              <p:cNvPr id="40" name="Rectangle 27"/>
              <p:cNvSpPr>
                <a:spLocks noChangeArrowheads="1"/>
              </p:cNvSpPr>
              <p:nvPr/>
            </p:nvSpPr>
            <p:spPr bwMode="auto">
              <a:xfrm>
                <a:off x="2410619" y="5926396"/>
                <a:ext cx="96837" cy="98425"/>
              </a:xfrm>
              <a:prstGeom prst="rect">
                <a:avLst/>
              </a:prstGeom>
              <a:solidFill>
                <a:srgbClr val="3EB6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dirty="0"/>
              </a:p>
            </p:txBody>
          </p:sp>
          <p:sp>
            <p:nvSpPr>
              <p:cNvPr id="42" name="Rectangle 29"/>
              <p:cNvSpPr>
                <a:spLocks noChangeArrowheads="1"/>
              </p:cNvSpPr>
              <p:nvPr/>
            </p:nvSpPr>
            <p:spPr bwMode="auto">
              <a:xfrm>
                <a:off x="2553494" y="5883275"/>
                <a:ext cx="11926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200" dirty="0">
                    <a:solidFill>
                      <a:srgbClr val="000000"/>
                    </a:solidFill>
                    <a:latin typeface="+mn-lt"/>
                  </a:rPr>
                  <a:t>Cash Equivalents</a:t>
                </a:r>
              </a:p>
            </p:txBody>
          </p:sp>
        </p:grpSp>
      </p:grpSp>
      <p:cxnSp>
        <p:nvCxnSpPr>
          <p:cNvPr id="3" name="Straight Arrow Connector 2"/>
          <p:cNvCxnSpPr/>
          <p:nvPr/>
        </p:nvCxnSpPr>
        <p:spPr>
          <a:xfrm>
            <a:off x="457200" y="5420183"/>
            <a:ext cx="8229600" cy="0"/>
          </a:xfrm>
          <a:prstGeom prst="straightConnector1">
            <a:avLst/>
          </a:prstGeom>
          <a:ln w="6350">
            <a:solidFill>
              <a:srgbClr val="2D8F78"/>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 xmlns:a16="http://schemas.microsoft.com/office/drawing/2014/main" id="{DF860081-195A-DD4F-9A9A-AD19D851C1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
        <p:nvSpPr>
          <p:cNvPr id="26" name="Oval 25">
            <a:extLst>
              <a:ext uri="{FF2B5EF4-FFF2-40B4-BE49-F238E27FC236}">
                <a16:creationId xmlns="" xmlns:a16="http://schemas.microsoft.com/office/drawing/2014/main" id="{0B96D719-6F26-B444-97F6-6A3D0BEB647C}"/>
              </a:ext>
            </a:extLst>
          </p:cNvPr>
          <p:cNvSpPr/>
          <p:nvPr/>
        </p:nvSpPr>
        <p:spPr>
          <a:xfrm>
            <a:off x="1647011" y="3328466"/>
            <a:ext cx="283885" cy="283885"/>
          </a:xfrm>
          <a:prstGeom prst="ellipse">
            <a:avLst/>
          </a:prstGeom>
          <a:solidFill>
            <a:srgbClr val="3EB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FFFFFF"/>
              </a:solidFill>
              <a:latin typeface="Arial Black" panose="020B0604020202020204" pitchFamily="34" charset="0"/>
              <a:cs typeface="Arial Black" panose="020B0604020202020204" pitchFamily="34" charset="0"/>
            </a:endParaRPr>
          </a:p>
        </p:txBody>
      </p:sp>
      <p:sp>
        <p:nvSpPr>
          <p:cNvPr id="27" name="Oval 26">
            <a:extLst>
              <a:ext uri="{FF2B5EF4-FFF2-40B4-BE49-F238E27FC236}">
                <a16:creationId xmlns="" xmlns:a16="http://schemas.microsoft.com/office/drawing/2014/main" id="{486FFB20-23DB-D640-9D93-1361978F2EAB}"/>
              </a:ext>
            </a:extLst>
          </p:cNvPr>
          <p:cNvSpPr/>
          <p:nvPr/>
        </p:nvSpPr>
        <p:spPr>
          <a:xfrm>
            <a:off x="4481651" y="3328466"/>
            <a:ext cx="283885" cy="283885"/>
          </a:xfrm>
          <a:prstGeom prst="ellipse">
            <a:avLst/>
          </a:prstGeom>
          <a:solidFill>
            <a:srgbClr val="3B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FFFFFF"/>
              </a:solidFill>
              <a:latin typeface="Arial Black" panose="020B0604020202020204" pitchFamily="34" charset="0"/>
              <a:cs typeface="Arial Black" panose="020B0604020202020204" pitchFamily="34" charset="0"/>
            </a:endParaRPr>
          </a:p>
        </p:txBody>
      </p:sp>
      <p:sp>
        <p:nvSpPr>
          <p:cNvPr id="28" name="Oval 27">
            <a:extLst>
              <a:ext uri="{FF2B5EF4-FFF2-40B4-BE49-F238E27FC236}">
                <a16:creationId xmlns="" xmlns:a16="http://schemas.microsoft.com/office/drawing/2014/main" id="{E755ABFD-B124-7640-84AA-D9F95837DC80}"/>
              </a:ext>
            </a:extLst>
          </p:cNvPr>
          <p:cNvSpPr/>
          <p:nvPr/>
        </p:nvSpPr>
        <p:spPr>
          <a:xfrm>
            <a:off x="7328432" y="3328466"/>
            <a:ext cx="283885" cy="283885"/>
          </a:xfrm>
          <a:prstGeom prst="ellipse">
            <a:avLst/>
          </a:prstGeom>
          <a:solidFill>
            <a:srgbClr val="2D8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FFFFFF"/>
              </a:solidFill>
              <a:latin typeface="Arial Black" panose="020B0604020202020204" pitchFamily="34" charset="0"/>
              <a:cs typeface="Arial Black" panose="020B0604020202020204" pitchFamily="34" charset="0"/>
            </a:endParaRPr>
          </a:p>
        </p:txBody>
      </p:sp>
      <p:sp>
        <p:nvSpPr>
          <p:cNvPr id="30" name="Text Box 10">
            <a:extLst>
              <a:ext uri="{FF2B5EF4-FFF2-40B4-BE49-F238E27FC236}">
                <a16:creationId xmlns="" xmlns:a16="http://schemas.microsoft.com/office/drawing/2014/main" id="{EE9F04C2-0D1D-D346-A4EE-775684E5453A}"/>
              </a:ext>
            </a:extLst>
          </p:cNvPr>
          <p:cNvSpPr txBox="1">
            <a:spLocks noChangeArrowheads="1"/>
          </p:cNvSpPr>
          <p:nvPr/>
        </p:nvSpPr>
        <p:spPr bwMode="gray">
          <a:xfrm>
            <a:off x="1294325" y="3108960"/>
            <a:ext cx="10387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accent2"/>
              </a:buClr>
              <a:buSzPct val="90000"/>
              <a:buFont typeface="Corbel" pitchFamily="34" charset="0"/>
              <a:buChar char="•"/>
              <a:defRPr sz="1600">
                <a:solidFill>
                  <a:schemeClr val="tx1"/>
                </a:solidFill>
                <a:latin typeface="Corbel" pitchFamily="34" charset="0"/>
              </a:defRPr>
            </a:lvl1pPr>
            <a:lvl2pPr marL="742950" indent="-285750">
              <a:spcBef>
                <a:spcPct val="20000"/>
              </a:spcBef>
              <a:buClr>
                <a:schemeClr val="accent2"/>
              </a:buClr>
              <a:buFont typeface="Arial" charset="0"/>
              <a:buChar char="–"/>
              <a:defRPr sz="1400">
                <a:solidFill>
                  <a:schemeClr val="tx1"/>
                </a:solidFill>
                <a:latin typeface="Corbel" pitchFamily="34" charset="0"/>
              </a:defRPr>
            </a:lvl2pPr>
            <a:lvl3pPr marL="1143000" indent="-228600">
              <a:spcBef>
                <a:spcPct val="20000"/>
              </a:spcBef>
              <a:buClr>
                <a:schemeClr val="accent2"/>
              </a:buClr>
              <a:buFont typeface="Arial" charset="0"/>
              <a:buChar char="•"/>
              <a:defRPr sz="1400">
                <a:solidFill>
                  <a:schemeClr val="tx1"/>
                </a:solidFill>
                <a:latin typeface="Corbel" pitchFamily="34" charset="0"/>
              </a:defRPr>
            </a:lvl3pPr>
            <a:lvl4pPr marL="1600200" indent="-228600">
              <a:spcBef>
                <a:spcPct val="20000"/>
              </a:spcBef>
              <a:buClr>
                <a:schemeClr val="accent2"/>
              </a:buClr>
              <a:buFont typeface="Arial" charset="0"/>
              <a:buChar char="–"/>
              <a:defRPr sz="1400">
                <a:solidFill>
                  <a:schemeClr val="tx1"/>
                </a:solidFill>
                <a:latin typeface="Corbel" pitchFamily="34" charset="0"/>
              </a:defRPr>
            </a:lvl4pPr>
            <a:lvl5pPr marL="2057400" indent="-228600">
              <a:spcBef>
                <a:spcPct val="20000"/>
              </a:spcBef>
              <a:buClr>
                <a:schemeClr val="accent2"/>
              </a:buClr>
              <a:buFont typeface="Arial" charset="0"/>
              <a:buChar char="•"/>
              <a:defRPr sz="1400">
                <a:solidFill>
                  <a:schemeClr val="tx1"/>
                </a:solidFill>
                <a:latin typeface="Corbel" pitchFamily="34" charset="0"/>
              </a:defRPr>
            </a:lvl5pPr>
            <a:lvl6pPr marL="25146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6pPr>
            <a:lvl7pPr marL="29718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7pPr>
            <a:lvl8pPr marL="34290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8pPr>
            <a:lvl9pPr marL="38862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9pPr>
          </a:lstStyle>
          <a:p>
            <a:pPr algn="ctr" eaLnBrk="1" hangingPunct="1">
              <a:spcBef>
                <a:spcPct val="0"/>
              </a:spcBef>
              <a:buClrTx/>
              <a:buSzTx/>
              <a:buFontTx/>
              <a:buNone/>
            </a:pPr>
            <a:r>
              <a:rPr lang="en-US" altLang="en-US" sz="800" b="1" spc="100" dirty="0">
                <a:solidFill>
                  <a:srgbClr val="3EB661"/>
                </a:solidFill>
                <a:latin typeface="Arial Black" panose="020B0604020202020204" pitchFamily="34" charset="0"/>
                <a:ea typeface="MS PGothic" pitchFamily="34" charset="-128"/>
                <a:cs typeface="Arial Black" panose="020B0604020202020204" pitchFamily="34" charset="0"/>
              </a:rPr>
              <a:t>EARLY CAREER</a:t>
            </a:r>
          </a:p>
        </p:txBody>
      </p:sp>
      <p:sp>
        <p:nvSpPr>
          <p:cNvPr id="35" name="Text Box 10">
            <a:extLst>
              <a:ext uri="{FF2B5EF4-FFF2-40B4-BE49-F238E27FC236}">
                <a16:creationId xmlns="" xmlns:a16="http://schemas.microsoft.com/office/drawing/2014/main" id="{2404F921-0D69-0940-96F4-5A97F1F23C99}"/>
              </a:ext>
            </a:extLst>
          </p:cNvPr>
          <p:cNvSpPr txBox="1">
            <a:spLocks noChangeArrowheads="1"/>
          </p:cNvSpPr>
          <p:nvPr/>
        </p:nvSpPr>
        <p:spPr bwMode="gray">
          <a:xfrm>
            <a:off x="4200399" y="3108960"/>
            <a:ext cx="8463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accent2"/>
              </a:buClr>
              <a:buSzPct val="90000"/>
              <a:buFont typeface="Corbel" pitchFamily="34" charset="0"/>
              <a:buChar char="•"/>
              <a:defRPr sz="1600">
                <a:solidFill>
                  <a:schemeClr val="tx1"/>
                </a:solidFill>
                <a:latin typeface="Corbel" pitchFamily="34" charset="0"/>
              </a:defRPr>
            </a:lvl1pPr>
            <a:lvl2pPr marL="742950" indent="-285750">
              <a:spcBef>
                <a:spcPct val="20000"/>
              </a:spcBef>
              <a:buClr>
                <a:schemeClr val="accent2"/>
              </a:buClr>
              <a:buFont typeface="Arial" charset="0"/>
              <a:buChar char="–"/>
              <a:defRPr sz="1400">
                <a:solidFill>
                  <a:schemeClr val="tx1"/>
                </a:solidFill>
                <a:latin typeface="Corbel" pitchFamily="34" charset="0"/>
              </a:defRPr>
            </a:lvl2pPr>
            <a:lvl3pPr marL="1143000" indent="-228600">
              <a:spcBef>
                <a:spcPct val="20000"/>
              </a:spcBef>
              <a:buClr>
                <a:schemeClr val="accent2"/>
              </a:buClr>
              <a:buFont typeface="Arial" charset="0"/>
              <a:buChar char="•"/>
              <a:defRPr sz="1400">
                <a:solidFill>
                  <a:schemeClr val="tx1"/>
                </a:solidFill>
                <a:latin typeface="Corbel" pitchFamily="34" charset="0"/>
              </a:defRPr>
            </a:lvl3pPr>
            <a:lvl4pPr marL="1600200" indent="-228600">
              <a:spcBef>
                <a:spcPct val="20000"/>
              </a:spcBef>
              <a:buClr>
                <a:schemeClr val="accent2"/>
              </a:buClr>
              <a:buFont typeface="Arial" charset="0"/>
              <a:buChar char="–"/>
              <a:defRPr sz="1400">
                <a:solidFill>
                  <a:schemeClr val="tx1"/>
                </a:solidFill>
                <a:latin typeface="Corbel" pitchFamily="34" charset="0"/>
              </a:defRPr>
            </a:lvl4pPr>
            <a:lvl5pPr marL="2057400" indent="-228600">
              <a:spcBef>
                <a:spcPct val="20000"/>
              </a:spcBef>
              <a:buClr>
                <a:schemeClr val="accent2"/>
              </a:buClr>
              <a:buFont typeface="Arial" charset="0"/>
              <a:buChar char="•"/>
              <a:defRPr sz="1400">
                <a:solidFill>
                  <a:schemeClr val="tx1"/>
                </a:solidFill>
                <a:latin typeface="Corbel" pitchFamily="34" charset="0"/>
              </a:defRPr>
            </a:lvl5pPr>
            <a:lvl6pPr marL="25146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6pPr>
            <a:lvl7pPr marL="29718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7pPr>
            <a:lvl8pPr marL="34290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8pPr>
            <a:lvl9pPr marL="38862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9pPr>
          </a:lstStyle>
          <a:p>
            <a:pPr algn="ctr" eaLnBrk="1" hangingPunct="1">
              <a:spcBef>
                <a:spcPct val="0"/>
              </a:spcBef>
              <a:buClrTx/>
              <a:buSzTx/>
              <a:buFontTx/>
              <a:buNone/>
            </a:pPr>
            <a:r>
              <a:rPr lang="en-US" altLang="en-US" sz="800" b="1" spc="100" dirty="0">
                <a:solidFill>
                  <a:srgbClr val="3BC3A3"/>
                </a:solidFill>
                <a:latin typeface="Arial Black" panose="020B0604020202020204" pitchFamily="34" charset="0"/>
                <a:ea typeface="MS PGothic" pitchFamily="34" charset="-128"/>
                <a:cs typeface="Arial Black" panose="020B0604020202020204" pitchFamily="34" charset="0"/>
              </a:rPr>
              <a:t>MID CAREER</a:t>
            </a:r>
          </a:p>
        </p:txBody>
      </p:sp>
      <p:sp>
        <p:nvSpPr>
          <p:cNvPr id="38" name="Text Box 10">
            <a:extLst>
              <a:ext uri="{FF2B5EF4-FFF2-40B4-BE49-F238E27FC236}">
                <a16:creationId xmlns="" xmlns:a16="http://schemas.microsoft.com/office/drawing/2014/main" id="{6836BCCA-6DD9-FF4B-A115-15617AD1A15D}"/>
              </a:ext>
            </a:extLst>
          </p:cNvPr>
          <p:cNvSpPr txBox="1">
            <a:spLocks noChangeArrowheads="1"/>
          </p:cNvSpPr>
          <p:nvPr/>
        </p:nvSpPr>
        <p:spPr bwMode="gray">
          <a:xfrm>
            <a:off x="7040805" y="3108960"/>
            <a:ext cx="93936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accent2"/>
              </a:buClr>
              <a:buSzPct val="90000"/>
              <a:buFont typeface="Corbel" pitchFamily="34" charset="0"/>
              <a:buChar char="•"/>
              <a:defRPr sz="1600">
                <a:solidFill>
                  <a:schemeClr val="tx1"/>
                </a:solidFill>
                <a:latin typeface="Corbel" pitchFamily="34" charset="0"/>
              </a:defRPr>
            </a:lvl1pPr>
            <a:lvl2pPr marL="742950" indent="-285750">
              <a:spcBef>
                <a:spcPct val="20000"/>
              </a:spcBef>
              <a:buClr>
                <a:schemeClr val="accent2"/>
              </a:buClr>
              <a:buFont typeface="Arial" charset="0"/>
              <a:buChar char="–"/>
              <a:defRPr sz="1400">
                <a:solidFill>
                  <a:schemeClr val="tx1"/>
                </a:solidFill>
                <a:latin typeface="Corbel" pitchFamily="34" charset="0"/>
              </a:defRPr>
            </a:lvl2pPr>
            <a:lvl3pPr marL="1143000" indent="-228600">
              <a:spcBef>
                <a:spcPct val="20000"/>
              </a:spcBef>
              <a:buClr>
                <a:schemeClr val="accent2"/>
              </a:buClr>
              <a:buFont typeface="Arial" charset="0"/>
              <a:buChar char="•"/>
              <a:defRPr sz="1400">
                <a:solidFill>
                  <a:schemeClr val="tx1"/>
                </a:solidFill>
                <a:latin typeface="Corbel" pitchFamily="34" charset="0"/>
              </a:defRPr>
            </a:lvl3pPr>
            <a:lvl4pPr marL="1600200" indent="-228600">
              <a:spcBef>
                <a:spcPct val="20000"/>
              </a:spcBef>
              <a:buClr>
                <a:schemeClr val="accent2"/>
              </a:buClr>
              <a:buFont typeface="Arial" charset="0"/>
              <a:buChar char="–"/>
              <a:defRPr sz="1400">
                <a:solidFill>
                  <a:schemeClr val="tx1"/>
                </a:solidFill>
                <a:latin typeface="Corbel" pitchFamily="34" charset="0"/>
              </a:defRPr>
            </a:lvl4pPr>
            <a:lvl5pPr marL="2057400" indent="-228600">
              <a:spcBef>
                <a:spcPct val="20000"/>
              </a:spcBef>
              <a:buClr>
                <a:schemeClr val="accent2"/>
              </a:buClr>
              <a:buFont typeface="Arial" charset="0"/>
              <a:buChar char="•"/>
              <a:defRPr sz="1400">
                <a:solidFill>
                  <a:schemeClr val="tx1"/>
                </a:solidFill>
                <a:latin typeface="Corbel" pitchFamily="34" charset="0"/>
              </a:defRPr>
            </a:lvl5pPr>
            <a:lvl6pPr marL="25146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6pPr>
            <a:lvl7pPr marL="29718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7pPr>
            <a:lvl8pPr marL="34290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8pPr>
            <a:lvl9pPr marL="38862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9pPr>
          </a:lstStyle>
          <a:p>
            <a:pPr algn="ctr" eaLnBrk="1" hangingPunct="1">
              <a:spcBef>
                <a:spcPct val="0"/>
              </a:spcBef>
              <a:buClrTx/>
              <a:buSzTx/>
              <a:buFontTx/>
              <a:buNone/>
            </a:pPr>
            <a:r>
              <a:rPr lang="en-US" altLang="en-US" sz="800" b="1" spc="100" dirty="0">
                <a:solidFill>
                  <a:srgbClr val="2D8F78"/>
                </a:solidFill>
                <a:latin typeface="Arial Black" panose="020B0604020202020204" pitchFamily="34" charset="0"/>
                <a:ea typeface="MS PGothic" pitchFamily="34" charset="-128"/>
                <a:cs typeface="Arial Black" panose="020B0604020202020204" pitchFamily="34" charset="0"/>
              </a:rPr>
              <a:t>LATE CAREER</a:t>
            </a:r>
          </a:p>
        </p:txBody>
      </p:sp>
    </p:spTree>
    <p:extLst>
      <p:ext uri="{BB962C8B-B14F-4D97-AF65-F5344CB8AC3E}">
        <p14:creationId xmlns:p14="http://schemas.microsoft.com/office/powerpoint/2010/main" val="109508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Graphic spid="18" grpId="0">
        <p:bldAsOne/>
      </p:bldGraphic>
      <p:bldGraphic spid="20" grpId="0">
        <p:bldAsOne/>
      </p:bldGraphic>
      <p:bldGraphic spid="21" grpId="0">
        <p:bldAsOne/>
      </p:bldGraphic>
      <p:bldGraphic spid="22" grpId="0">
        <p:bldAsOne/>
      </p:bldGraphic>
      <p:bldGraphic spid="23" grpId="0">
        <p:bldAsOne/>
      </p:bldGraphic>
      <p:bldGraphic spid="24" grpId="0">
        <p:bldAsOne/>
      </p:bldGraphic>
      <p:bldP spid="32" grpId="0"/>
      <p:bldP spid="33" grpId="0"/>
      <p:bldP spid="26" grpId="0" animBg="1"/>
      <p:bldP spid="27" grpId="0" animBg="1"/>
      <p:bldP spid="28" grpId="0" animBg="1"/>
      <p:bldP spid="30" grpId="0"/>
      <p:bldP spid="35"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a:xfrm>
            <a:off x="457200" y="731520"/>
            <a:ext cx="8228684" cy="307777"/>
          </a:xfrm>
        </p:spPr>
        <p:txBody>
          <a:bodyPr/>
          <a:lstStyle/>
          <a:p>
            <a:r>
              <a:rPr lang="en-US" dirty="0"/>
              <a:t>Mid Career: Itemize Your Anticipated Expenses</a:t>
            </a:r>
            <a:endParaRPr lang="en-GB" dirty="0"/>
          </a:p>
        </p:txBody>
      </p:sp>
      <p:sp>
        <p:nvSpPr>
          <p:cNvPr id="5" name="Text Placeholder FN"/>
          <p:cNvSpPr txBox="1">
            <a:spLocks/>
          </p:cNvSpPr>
          <p:nvPr/>
        </p:nvSpPr>
        <p:spPr bwMode="gray">
          <a:xfrm>
            <a:off x="451984" y="6467666"/>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tx1"/>
              </a:buClr>
              <a:buNone/>
            </a:pPr>
            <a:r>
              <a:rPr lang="en-GB" sz="800" b="0" dirty="0">
                <a:solidFill>
                  <a:srgbClr val="0F8EC7"/>
                </a:solidFill>
              </a:rPr>
              <a:t>For illustrative purposes only.</a:t>
            </a:r>
          </a:p>
        </p:txBody>
      </p:sp>
      <p:graphicFrame>
        <p:nvGraphicFramePr>
          <p:cNvPr id="6" name="Group 169"/>
          <p:cNvGraphicFramePr>
            <a:graphicFrameLocks/>
          </p:cNvGraphicFramePr>
          <p:nvPr>
            <p:extLst>
              <p:ext uri="{D42A27DB-BD31-4B8C-83A1-F6EECF244321}">
                <p14:modId xmlns:p14="http://schemas.microsoft.com/office/powerpoint/2010/main" val="3333148057"/>
              </p:ext>
            </p:extLst>
          </p:nvPr>
        </p:nvGraphicFramePr>
        <p:xfrm>
          <a:off x="460374" y="1884024"/>
          <a:ext cx="8229602" cy="4478508"/>
        </p:xfrm>
        <a:graphic>
          <a:graphicData uri="http://schemas.openxmlformats.org/drawingml/2006/table">
            <a:tbl>
              <a:tblPr/>
              <a:tblGrid>
                <a:gridCol w="4114801">
                  <a:extLst>
                    <a:ext uri="{9D8B030D-6E8A-4147-A177-3AD203B41FA5}">
                      <a16:colId xmlns="" xmlns:a16="http://schemas.microsoft.com/office/drawing/2014/main" val="20000"/>
                    </a:ext>
                  </a:extLst>
                </a:gridCol>
                <a:gridCol w="4114801">
                  <a:extLst>
                    <a:ext uri="{9D8B030D-6E8A-4147-A177-3AD203B41FA5}">
                      <a16:colId xmlns="" xmlns:a16="http://schemas.microsoft.com/office/drawing/2014/main" val="20001"/>
                    </a:ext>
                  </a:extLst>
                </a:gridCol>
              </a:tblGrid>
              <a:tr h="373209">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defRPr/>
                      </a:pPr>
                      <a:r>
                        <a:rPr kumimoji="0" lang="en-US" sz="1000" b="1" i="0" u="none" strike="noStrike" kern="1200" cap="none" spc="100" normalizeH="0" baseline="0" dirty="0">
                          <a:ln>
                            <a:noFill/>
                          </a:ln>
                          <a:solidFill>
                            <a:srgbClr val="FFFFFF"/>
                          </a:solidFill>
                          <a:effectLst/>
                          <a:latin typeface="Arial Black" panose="020B0604020202020204" pitchFamily="34" charset="0"/>
                          <a:ea typeface="ＭＳ Ｐゴシック" pitchFamily="34" charset="-128"/>
                          <a:cs typeface="Arial Black" panose="020B0604020202020204" pitchFamily="34" charset="0"/>
                        </a:rPr>
                        <a:t>NONDISCRETIONARY EXPENSES</a:t>
                      </a:r>
                    </a:p>
                  </a:txBody>
                  <a:tcPr marL="27432" marR="27432" marT="27432" marB="27432"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B51"/>
                    </a:solidFill>
                  </a:tcPr>
                </a:tc>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defRPr/>
                      </a:pPr>
                      <a:r>
                        <a:rPr kumimoji="0" lang="en-US" sz="1000" b="1" i="0" u="none" strike="noStrike" kern="1200" cap="none" spc="100" normalizeH="0" baseline="0" dirty="0">
                          <a:ln>
                            <a:noFill/>
                          </a:ln>
                          <a:solidFill>
                            <a:srgbClr val="FFFFFF"/>
                          </a:solidFill>
                          <a:effectLst/>
                          <a:latin typeface="Arial Black" panose="020B0604020202020204" pitchFamily="34" charset="0"/>
                          <a:ea typeface="ＭＳ Ｐゴシック" pitchFamily="34" charset="-128"/>
                          <a:cs typeface="Arial Black" panose="020B0604020202020204" pitchFamily="34" charset="0"/>
                        </a:rPr>
                        <a:t>DISCRETIONARY EXPENSES</a:t>
                      </a:r>
                    </a:p>
                  </a:txBody>
                  <a:tcPr marL="27432" marR="27432" marT="27432" marB="27432"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B51"/>
                    </a:solidFill>
                  </a:tcPr>
                </a:tc>
                <a:extLst>
                  <a:ext uri="{0D108BD9-81ED-4DB2-BD59-A6C34878D82A}">
                    <a16:rowId xmlns="" xmlns:a16="http://schemas.microsoft.com/office/drawing/2014/main" val="10001"/>
                  </a:ext>
                </a:extLst>
              </a:tr>
              <a:tr h="373209">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Mortgage/Rent/Condominium Fees</a:t>
                      </a:r>
                    </a:p>
                  </a:txBody>
                  <a:tcPr marL="27432" marR="27432" marT="27432" marB="27432" anchor="ctr" horzOverflow="overflow">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50196"/>
                      </a:srgbClr>
                    </a:solidFill>
                  </a:tcPr>
                </a:tc>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Dining Out</a:t>
                      </a:r>
                    </a:p>
                  </a:txBody>
                  <a:tcPr marL="27432" marR="27432" marT="27432" marB="27432" anchor="ctr" horzOverflow="overflow">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50196"/>
                      </a:srgbClr>
                    </a:solidFill>
                  </a:tcPr>
                </a:tc>
                <a:extLst>
                  <a:ext uri="{0D108BD9-81ED-4DB2-BD59-A6C34878D82A}">
                    <a16:rowId xmlns="" xmlns:a16="http://schemas.microsoft.com/office/drawing/2014/main" val="10002"/>
                  </a:ext>
                </a:extLst>
              </a:tr>
              <a:tr h="373209">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Property Taxes</a:t>
                      </a:r>
                    </a:p>
                  </a:txBody>
                  <a:tcPr marL="27432" marR="27432" marT="27432" marB="27432" anchor="ctr" horzOverflow="overflow">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Gym Membership</a:t>
                      </a:r>
                    </a:p>
                  </a:txBody>
                  <a:tcPr marL="27432" marR="27432" marT="27432" marB="27432" anchor="ctr" horzOverflow="overflow">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73209">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Taxes (Federal, State, Local)</a:t>
                      </a:r>
                    </a:p>
                  </a:txBody>
                  <a:tcPr marL="27432" marR="27432" marT="27432" marB="27432" anchor="ctr" horzOverflow="overflow">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50000"/>
                      </a:srgbClr>
                    </a:solidFill>
                  </a:tcPr>
                </a:tc>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smtClean="0">
                          <a:ln>
                            <a:noFill/>
                          </a:ln>
                          <a:solidFill>
                            <a:srgbClr val="0F8EC7"/>
                          </a:solidFill>
                          <a:effectLst/>
                          <a:latin typeface="Arial" panose="020B0604020202020204" pitchFamily="34" charset="0"/>
                          <a:ea typeface="ＭＳ Ｐゴシック" pitchFamily="34" charset="-128"/>
                          <a:cs typeface="Arial" panose="020B0604020202020204" pitchFamily="34" charset="0"/>
                        </a:rPr>
                        <a:t>Charitable Donations</a:t>
                      </a:r>
                      <a:endPar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endParaRPr>
                    </a:p>
                  </a:txBody>
                  <a:tcPr marL="27432" marR="27432" marT="27432" marB="27432" anchor="ctr" horzOverflow="overflow">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50000"/>
                      </a:srgbClr>
                    </a:solidFill>
                  </a:tcPr>
                </a:tc>
                <a:extLst>
                  <a:ext uri="{0D108BD9-81ED-4DB2-BD59-A6C34878D82A}">
                    <a16:rowId xmlns="" xmlns:a16="http://schemas.microsoft.com/office/drawing/2014/main" val="10007"/>
                  </a:ext>
                </a:extLst>
              </a:tr>
              <a:tr h="373209">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Utilities</a:t>
                      </a:r>
                    </a:p>
                  </a:txBody>
                  <a:tcPr marL="27432" marR="27432" marT="27432" marB="27432" anchor="ctr" horzOverflow="overflow">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Entertainment/Recreation</a:t>
                      </a:r>
                    </a:p>
                  </a:txBody>
                  <a:tcPr marL="27432" marR="27432" marT="27432" marB="27432" anchor="ctr" horzOverflow="overflow">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73209">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Food/Groceries</a:t>
                      </a:r>
                    </a:p>
                  </a:txBody>
                  <a:tcPr marL="27432" marR="27432" marT="27432" marB="27432"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50000"/>
                      </a:srgbClr>
                    </a:solidFill>
                  </a:tcPr>
                </a:tc>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smtClean="0">
                          <a:ln>
                            <a:noFill/>
                          </a:ln>
                          <a:solidFill>
                            <a:srgbClr val="0F8EC7"/>
                          </a:solidFill>
                          <a:effectLst/>
                          <a:latin typeface="Arial" panose="020B0604020202020204" pitchFamily="34" charset="0"/>
                          <a:ea typeface="ＭＳ Ｐゴシック" pitchFamily="34" charset="-128"/>
                          <a:cs typeface="Arial" panose="020B0604020202020204" pitchFamily="34" charset="0"/>
                        </a:rPr>
                        <a:t>Subscriptions</a:t>
                      </a:r>
                      <a:endPar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endParaRPr>
                    </a:p>
                  </a:txBody>
                  <a:tcPr marL="27432" marR="27432" marT="27432" marB="27432"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50000"/>
                      </a:srgbClr>
                    </a:solidFill>
                  </a:tcPr>
                </a:tc>
                <a:extLst>
                  <a:ext uri="{0D108BD9-81ED-4DB2-BD59-A6C34878D82A}">
                    <a16:rowId xmlns="" xmlns:a16="http://schemas.microsoft.com/office/drawing/2014/main" val="10009"/>
                  </a:ext>
                </a:extLst>
              </a:tr>
              <a:tr h="373209">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Co-pays, Deductibles, Medical Services</a:t>
                      </a:r>
                    </a:p>
                  </a:txBody>
                  <a:tcPr marL="27432" marR="27432" marT="27432" marB="27432"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Travel/Vacations</a:t>
                      </a:r>
                    </a:p>
                  </a:txBody>
                  <a:tcPr marL="27432" marR="27432" marT="27432" marB="27432"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373209">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Medicare/</a:t>
                      </a:r>
                      <a:r>
                        <a:rPr kumimoji="0" lang="en-US" sz="1400" b="0" i="0" u="none" strike="noStrike" kern="1200" cap="none" normalizeH="0" baseline="0" dirty="0" err="1">
                          <a:ln>
                            <a:noFill/>
                          </a:ln>
                          <a:solidFill>
                            <a:srgbClr val="0F8EC7"/>
                          </a:solidFill>
                          <a:effectLst/>
                          <a:latin typeface="Arial" panose="020B0604020202020204" pitchFamily="34" charset="0"/>
                          <a:ea typeface="ＭＳ Ｐゴシック" pitchFamily="34" charset="-128"/>
                          <a:cs typeface="Arial" panose="020B0604020202020204" pitchFamily="34" charset="0"/>
                        </a:rPr>
                        <a:t>Medigap</a:t>
                      </a: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 Premiums</a:t>
                      </a:r>
                    </a:p>
                  </a:txBody>
                  <a:tcPr marL="27432" marR="27432" marT="27432" marB="27432"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49000"/>
                      </a:srgbClr>
                    </a:solidFill>
                  </a:tcPr>
                </a:tc>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Hobbies</a:t>
                      </a:r>
                    </a:p>
                  </a:txBody>
                  <a:tcPr marL="27432" marR="27432" marT="27432" marB="27432"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49000"/>
                      </a:srgbClr>
                    </a:solidFill>
                  </a:tcPr>
                </a:tc>
                <a:extLst>
                  <a:ext uri="{0D108BD9-81ED-4DB2-BD59-A6C34878D82A}">
                    <a16:rowId xmlns="" xmlns:a16="http://schemas.microsoft.com/office/drawing/2014/main" val="10011"/>
                  </a:ext>
                </a:extLst>
              </a:tr>
              <a:tr h="373209">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Prescriptions and Medical Supplies</a:t>
                      </a:r>
                    </a:p>
                  </a:txBody>
                  <a:tcPr marL="27432" marR="27432" marT="27432" marB="27432"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Gifts</a:t>
                      </a:r>
                    </a:p>
                  </a:txBody>
                  <a:tcPr marL="27432" marR="27432" marT="27432" marB="27432"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73209">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Dental, Hearing, Vision</a:t>
                      </a:r>
                    </a:p>
                  </a:txBody>
                  <a:tcPr marL="27432" marR="27432" marT="27432" marB="27432"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50000"/>
                      </a:srgbClr>
                    </a:solidFill>
                  </a:tcPr>
                </a:tc>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endPar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endParaRPr>
                    </a:p>
                  </a:txBody>
                  <a:tcPr marL="27432" marR="27432" marT="27432" marB="27432"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50000"/>
                      </a:srgbClr>
                    </a:solidFill>
                  </a:tcPr>
                </a:tc>
                <a:extLst>
                  <a:ext uri="{0D108BD9-81ED-4DB2-BD59-A6C34878D82A}">
                    <a16:rowId xmlns="" xmlns:a16="http://schemas.microsoft.com/office/drawing/2014/main" val="10004"/>
                  </a:ext>
                </a:extLst>
              </a:tr>
              <a:tr h="373209">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rPr>
                        <a:t>Insurance (Health, Life, Long-Term Disability)</a:t>
                      </a:r>
                    </a:p>
                  </a:txBody>
                  <a:tcPr marL="27432" marR="27432" marT="27432" marB="27432" anchor="ctr" horzOverflow="overflow">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endPar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endParaRPr>
                    </a:p>
                  </a:txBody>
                  <a:tcPr marL="27432" marR="27432" marT="27432" marB="27432" anchor="ctr" horzOverflow="overflow">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73209">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kern="1200" cap="none" normalizeH="0" baseline="0" dirty="0" smtClean="0">
                          <a:ln>
                            <a:noFill/>
                          </a:ln>
                          <a:solidFill>
                            <a:srgbClr val="0F8EC7"/>
                          </a:solidFill>
                          <a:effectLst/>
                          <a:latin typeface="Arial" panose="020B0604020202020204" pitchFamily="34" charset="0"/>
                          <a:ea typeface="ＭＳ Ｐゴシック" pitchFamily="34" charset="-128"/>
                          <a:cs typeface="Arial" panose="020B0604020202020204" pitchFamily="34" charset="0"/>
                        </a:rPr>
                        <a:t>Retirement Savings – Pay Yourself First!</a:t>
                      </a:r>
                      <a:endPar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endParaRPr>
                    </a:p>
                  </a:txBody>
                  <a:tcPr marL="27432" marR="27432" marT="27432" marB="27432" anchor="ctr" horzOverflow="overflow">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5D9EB"/>
                    </a:solidFill>
                  </a:tcPr>
                </a:tc>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endParaRPr kumimoji="0" lang="en-US" sz="1400" b="0" i="0" u="none" strike="noStrike" kern="1200" cap="none" normalizeH="0" baseline="0" dirty="0">
                        <a:ln>
                          <a:noFill/>
                        </a:ln>
                        <a:solidFill>
                          <a:srgbClr val="0F8EC7"/>
                        </a:solidFill>
                        <a:effectLst/>
                        <a:latin typeface="Arial" panose="020B0604020202020204" pitchFamily="34" charset="0"/>
                        <a:ea typeface="ＭＳ Ｐゴシック" pitchFamily="34" charset="-128"/>
                        <a:cs typeface="Arial" panose="020B0604020202020204" pitchFamily="34" charset="0"/>
                      </a:endParaRPr>
                    </a:p>
                  </a:txBody>
                  <a:tcPr marL="27432" marR="27432" marT="27432" marB="27432" anchor="ctr" horzOverflow="overflow">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5D9EB"/>
                    </a:solidFill>
                  </a:tcPr>
                </a:tc>
                <a:extLst>
                  <a:ext uri="{0D108BD9-81ED-4DB2-BD59-A6C34878D82A}">
                    <a16:rowId xmlns="" xmlns:a16="http://schemas.microsoft.com/office/drawing/2014/main" val="10012"/>
                  </a:ext>
                </a:extLst>
              </a:tr>
            </a:tbl>
          </a:graphicData>
        </a:graphic>
      </p:graphicFrame>
      <p:sp>
        <p:nvSpPr>
          <p:cNvPr id="2" name="Content Placeholder 1"/>
          <p:cNvSpPr>
            <a:spLocks noGrp="1"/>
          </p:cNvSpPr>
          <p:nvPr>
            <p:ph sz="quarter" idx="13"/>
          </p:nvPr>
        </p:nvSpPr>
        <p:spPr>
          <a:xfrm>
            <a:off x="457200" y="1138720"/>
            <a:ext cx="8211502" cy="234744"/>
          </a:xfrm>
        </p:spPr>
        <p:txBody>
          <a:bodyPr>
            <a:spAutoFit/>
          </a:bodyPr>
          <a:lstStyle/>
          <a:p>
            <a:r>
              <a:rPr lang="en-US" b="0" dirty="0">
                <a:solidFill>
                  <a:srgbClr val="0F8EC7"/>
                </a:solidFill>
              </a:rPr>
              <a:t>Examples of Discretionary vs. Nondiscretionary Expenses</a:t>
            </a:r>
          </a:p>
        </p:txBody>
      </p:sp>
      <p:pic>
        <p:nvPicPr>
          <p:cNvPr id="7" name="Picture 6">
            <a:extLst>
              <a:ext uri="{FF2B5EF4-FFF2-40B4-BE49-F238E27FC236}">
                <a16:creationId xmlns="" xmlns:a16="http://schemas.microsoft.com/office/drawing/2014/main" id="{33F1771F-DBAF-0F4A-89AD-6EC3A5824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Tree>
    <p:extLst>
      <p:ext uri="{BB962C8B-B14F-4D97-AF65-F5344CB8AC3E}">
        <p14:creationId xmlns:p14="http://schemas.microsoft.com/office/powerpoint/2010/main" val="285480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31520"/>
            <a:ext cx="8220456" cy="307777"/>
          </a:xfrm>
        </p:spPr>
        <p:txBody>
          <a:bodyPr/>
          <a:lstStyle/>
          <a:p>
            <a:r>
              <a:rPr lang="en-GB" dirty="0"/>
              <a:t>Mid Career: Determining Life Expectancy</a:t>
            </a:r>
          </a:p>
        </p:txBody>
      </p:sp>
      <p:sp>
        <p:nvSpPr>
          <p:cNvPr id="11" name="Text Placeholder FN"/>
          <p:cNvSpPr txBox="1">
            <a:spLocks/>
          </p:cNvSpPr>
          <p:nvPr/>
        </p:nvSpPr>
        <p:spPr>
          <a:xfrm>
            <a:off x="457200" y="6172200"/>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tx1"/>
              </a:buClr>
              <a:buNone/>
            </a:pPr>
            <a:r>
              <a:rPr lang="en-GB" sz="700" b="0" dirty="0">
                <a:solidFill>
                  <a:srgbClr val="002B51"/>
                </a:solidFill>
              </a:rPr>
              <a:t>Source: Society of Actuaries. Longevity Illustrator. </a:t>
            </a:r>
            <a:r>
              <a:rPr lang="en-GB" sz="700" b="0" dirty="0">
                <a:solidFill>
                  <a:srgbClr val="002B51"/>
                </a:solidFill>
                <a:hlinkClick r:id="rId3">
                  <a:extLst>
                    <a:ext uri="{A12FA001-AC4F-418D-AE19-62706E023703}">
                      <ahyp:hlinkClr xmlns:ahyp="http://schemas.microsoft.com/office/drawing/2018/hyperlinkcolor" xmlns="" val="tx"/>
                    </a:ext>
                  </a:extLst>
                </a:hlinkClick>
              </a:rPr>
              <a:t>http://www.longevityillustrator.org/</a:t>
            </a:r>
            <a:r>
              <a:rPr lang="en-GB" sz="700" b="0" dirty="0">
                <a:solidFill>
                  <a:srgbClr val="002B51"/>
                </a:solidFill>
              </a:rPr>
              <a:t>. April 2, 2019.</a:t>
            </a:r>
          </a:p>
        </p:txBody>
      </p:sp>
      <p:sp>
        <p:nvSpPr>
          <p:cNvPr id="8" name="Content Placeholder 5"/>
          <p:cNvSpPr>
            <a:spLocks noGrp="1"/>
          </p:cNvSpPr>
          <p:nvPr>
            <p:ph sz="half" idx="12"/>
          </p:nvPr>
        </p:nvSpPr>
        <p:spPr>
          <a:xfrm>
            <a:off x="467662" y="1166170"/>
            <a:ext cx="5192639" cy="454327"/>
          </a:xfrm>
        </p:spPr>
        <p:txBody>
          <a:bodyPr/>
          <a:lstStyle/>
          <a:p>
            <a:pPr marL="0" lvl="2" indent="0">
              <a:lnSpc>
                <a:spcPct val="110000"/>
              </a:lnSpc>
              <a:spcBef>
                <a:spcPts val="0"/>
              </a:spcBef>
              <a:spcAft>
                <a:spcPts val="600"/>
              </a:spcAft>
              <a:buNone/>
            </a:pPr>
            <a:r>
              <a:rPr lang="en-US" sz="1400" dirty="0">
                <a:solidFill>
                  <a:srgbClr val="0F8EC7"/>
                </a:solidFill>
              </a:rPr>
              <a:t>Many people underestimate their lifespan and risk of outliving their assets. Allow for the possibility of living longer than you think when building your retirement income plan.</a:t>
            </a:r>
          </a:p>
          <a:p>
            <a:pPr marL="0" lvl="2" indent="0">
              <a:lnSpc>
                <a:spcPct val="110000"/>
              </a:lnSpc>
              <a:spcBef>
                <a:spcPts val="0"/>
              </a:spcBef>
              <a:spcAft>
                <a:spcPts val="600"/>
              </a:spcAft>
              <a:buNone/>
            </a:pPr>
            <a:endParaRPr lang="en-US" sz="1400" dirty="0"/>
          </a:p>
        </p:txBody>
      </p:sp>
      <p:sp>
        <p:nvSpPr>
          <p:cNvPr id="9" name="TextBox 8"/>
          <p:cNvSpPr txBox="1"/>
          <p:nvPr/>
        </p:nvSpPr>
        <p:spPr>
          <a:xfrm>
            <a:off x="4889696" y="2398395"/>
            <a:ext cx="3385624" cy="245580"/>
          </a:xfrm>
          <a:prstGeom prst="rect">
            <a:avLst/>
          </a:prstGeom>
          <a:noFill/>
        </p:spPr>
        <p:txBody>
          <a:bodyPr wrap="square" lIns="0" tIns="0" rIns="0" bIns="0" rtlCol="0">
            <a:noAutofit/>
          </a:bodyPr>
          <a:lstStyle/>
          <a:p>
            <a:pPr fontAlgn="auto">
              <a:spcBef>
                <a:spcPts val="200"/>
              </a:spcBef>
              <a:spcAft>
                <a:spcPts val="200"/>
              </a:spcAft>
              <a:buClr>
                <a:schemeClr val="accent2"/>
              </a:buClr>
              <a:buSzPct val="90000"/>
              <a:defRPr/>
            </a:pPr>
            <a:r>
              <a:rPr lang="en-GB" sz="1300" b="1" dirty="0">
                <a:solidFill>
                  <a:srgbClr val="002B51"/>
                </a:solidFill>
                <a:latin typeface="Arial" panose="020B0604020202020204" pitchFamily="34" charset="0"/>
                <a:cs typeface="Arial" panose="020B0604020202020204" pitchFamily="34" charset="0"/>
              </a:rPr>
              <a:t>The Probability of Reaching Age 85</a:t>
            </a:r>
          </a:p>
        </p:txBody>
      </p:sp>
      <p:sp>
        <p:nvSpPr>
          <p:cNvPr id="10" name="Text Placeholder 2"/>
          <p:cNvSpPr txBox="1">
            <a:spLocks/>
          </p:cNvSpPr>
          <p:nvPr/>
        </p:nvSpPr>
        <p:spPr>
          <a:xfrm>
            <a:off x="456018" y="2398395"/>
            <a:ext cx="2537251" cy="491160"/>
          </a:xfrm>
          <a:prstGeom prst="rect">
            <a:avLst/>
          </a:prstGeom>
          <a:noFill/>
        </p:spPr>
        <p:txBody>
          <a:bodyPr vert="horz" lIns="0" tIns="0" rIns="0" bIns="0" rtlCol="0" anchor="t" anchorCtr="0">
            <a:noAutofit/>
          </a:bodyPr>
          <a:lstStyle>
            <a:lvl1pPr marL="0" indent="0" algn="l" defTabSz="914400" rtl="0" eaLnBrk="1" latinLnBrk="0" hangingPunct="1">
              <a:lnSpc>
                <a:spcPct val="100000"/>
              </a:lnSpc>
              <a:spcBef>
                <a:spcPts val="1200"/>
              </a:spcBef>
              <a:spcAft>
                <a:spcPts val="0"/>
              </a:spcAft>
              <a:buClr>
                <a:schemeClr val="accent2"/>
              </a:buClr>
              <a:buFont typeface="Arial" panose="020B0604020202020204" pitchFamily="34" charset="0"/>
              <a:buNone/>
              <a:defRPr sz="1600" b="0" kern="1200" baseline="0">
                <a:solidFill>
                  <a:schemeClr val="tx1"/>
                </a:solidFill>
                <a:latin typeface="+mn-lt"/>
                <a:ea typeface="+mn-ea"/>
                <a:cs typeface="+mn-cs"/>
              </a:defRPr>
            </a:lvl1pPr>
            <a:lvl2pPr marL="457200" indent="0" algn="l" defTabSz="914400" rtl="0" eaLnBrk="1" latinLnBrk="0" hangingPunct="1">
              <a:lnSpc>
                <a:spcPct val="100000"/>
              </a:lnSpc>
              <a:spcBef>
                <a:spcPts val="1000"/>
              </a:spcBef>
              <a:spcAft>
                <a:spcPts val="0"/>
              </a:spcAft>
              <a:buClr>
                <a:schemeClr val="accent2"/>
              </a:buClr>
              <a:buFont typeface="Arial" panose="020B0604020202020204" pitchFamily="34" charset="0"/>
              <a:buNone/>
              <a:defRPr sz="2000" b="1" kern="1200" baseline="0">
                <a:solidFill>
                  <a:schemeClr val="tx1"/>
                </a:solidFill>
                <a:latin typeface="+mn-lt"/>
                <a:ea typeface="+mn-ea"/>
                <a:cs typeface="+mn-cs"/>
              </a:defRPr>
            </a:lvl2pPr>
            <a:lvl3pPr marL="914400" indent="0" algn="l" defTabSz="914400" rtl="0" eaLnBrk="1" latinLnBrk="0" hangingPunct="1">
              <a:lnSpc>
                <a:spcPct val="100000"/>
              </a:lnSpc>
              <a:spcBef>
                <a:spcPts val="800"/>
              </a:spcBef>
              <a:spcAft>
                <a:spcPts val="0"/>
              </a:spcAft>
              <a:buClr>
                <a:schemeClr val="accent2"/>
              </a:buClr>
              <a:buFont typeface="Arial" panose="020B0604020202020204" pitchFamily="34" charset="0"/>
              <a:buNone/>
              <a:defRPr sz="1800" b="1" kern="1200" baseline="0">
                <a:solidFill>
                  <a:schemeClr val="tx1"/>
                </a:solidFill>
                <a:latin typeface="+mn-lt"/>
                <a:ea typeface="+mn-ea"/>
                <a:cs typeface="+mn-cs"/>
              </a:defRPr>
            </a:lvl3pPr>
            <a:lvl4pPr marL="1371600" indent="0" algn="l" defTabSz="914400" rtl="0" eaLnBrk="1" latinLnBrk="0" hangingPunct="1">
              <a:lnSpc>
                <a:spcPct val="100000"/>
              </a:lnSpc>
              <a:spcBef>
                <a:spcPts val="800"/>
              </a:spcBef>
              <a:spcAft>
                <a:spcPts val="0"/>
              </a:spcAft>
              <a:buClr>
                <a:schemeClr val="accent2"/>
              </a:buClr>
              <a:buFont typeface="Arial" panose="020B0604020202020204" pitchFamily="34" charset="0"/>
              <a:buNone/>
              <a:defRPr sz="1600" b="1" kern="1200" baseline="0">
                <a:solidFill>
                  <a:schemeClr val="tx1"/>
                </a:solidFill>
                <a:latin typeface="+mn-lt"/>
                <a:ea typeface="+mn-ea"/>
                <a:cs typeface="+mn-cs"/>
              </a:defRPr>
            </a:lvl4pPr>
            <a:lvl5pPr marL="1828800" indent="0" algn="l" defTabSz="914400" rtl="0" eaLnBrk="1" latinLnBrk="0" hangingPunct="1">
              <a:lnSpc>
                <a:spcPct val="100000"/>
              </a:lnSpc>
              <a:spcBef>
                <a:spcPts val="800"/>
              </a:spcBef>
              <a:spcAft>
                <a:spcPts val="0"/>
              </a:spcAft>
              <a:buClr>
                <a:schemeClr val="accent2"/>
              </a:buClr>
              <a:buFont typeface="Arial" panose="020B0604020202020204"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lvl="0">
              <a:spcBef>
                <a:spcPts val="200"/>
              </a:spcBef>
              <a:spcAft>
                <a:spcPts val="200"/>
              </a:spcAft>
              <a:buSzPct val="90000"/>
              <a:defRPr/>
            </a:pPr>
            <a:r>
              <a:rPr lang="en-GB" sz="1300" b="1" dirty="0">
                <a:solidFill>
                  <a:srgbClr val="002B51"/>
                </a:solidFill>
                <a:latin typeface="Arial" panose="020B0604020202020204" pitchFamily="34" charset="0"/>
                <a:cs typeface="Arial" panose="020B0604020202020204" pitchFamily="34" charset="0"/>
              </a:rPr>
              <a:t>Life expectancy today is</a:t>
            </a:r>
            <a:br>
              <a:rPr lang="en-GB" sz="1300" b="1" dirty="0">
                <a:solidFill>
                  <a:srgbClr val="002B51"/>
                </a:solidFill>
                <a:latin typeface="Arial" panose="020B0604020202020204" pitchFamily="34" charset="0"/>
                <a:cs typeface="Arial" panose="020B0604020202020204" pitchFamily="34" charset="0"/>
              </a:rPr>
            </a:br>
            <a:r>
              <a:rPr lang="en-GB" sz="1300" b="1" dirty="0">
                <a:solidFill>
                  <a:srgbClr val="002B51"/>
                </a:solidFill>
                <a:latin typeface="Arial" panose="020B0604020202020204" pitchFamily="34" charset="0"/>
                <a:cs typeface="Arial" panose="020B0604020202020204" pitchFamily="34" charset="0"/>
              </a:rPr>
              <a:t>longer than you may realize</a:t>
            </a:r>
          </a:p>
        </p:txBody>
      </p:sp>
      <p:graphicFrame>
        <p:nvGraphicFramePr>
          <p:cNvPr id="12" name="Chart 11"/>
          <p:cNvGraphicFramePr/>
          <p:nvPr>
            <p:extLst>
              <p:ext uri="{D42A27DB-BD31-4B8C-83A1-F6EECF244321}">
                <p14:modId xmlns:p14="http://schemas.microsoft.com/office/powerpoint/2010/main" val="3066851974"/>
              </p:ext>
            </p:extLst>
          </p:nvPr>
        </p:nvGraphicFramePr>
        <p:xfrm>
          <a:off x="4752536" y="2582989"/>
          <a:ext cx="3903345" cy="35130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56018" y="3168223"/>
            <a:ext cx="2237463" cy="387607"/>
          </a:xfrm>
          <a:prstGeom prst="rect">
            <a:avLst/>
          </a:prstGeom>
          <a:noFill/>
        </p:spPr>
        <p:txBody>
          <a:bodyPr wrap="square" lIns="0" tIns="0" rIns="0" bIns="0" rtlCol="0">
            <a:spAutoFit/>
          </a:bodyPr>
          <a:lstStyle/>
          <a:p>
            <a:pPr fontAlgn="auto">
              <a:lnSpc>
                <a:spcPct val="120000"/>
              </a:lnSpc>
              <a:spcBef>
                <a:spcPts val="200"/>
              </a:spcBef>
              <a:spcAft>
                <a:spcPts val="500"/>
              </a:spcAft>
              <a:buClr>
                <a:schemeClr val="accent2"/>
              </a:buClr>
              <a:buSzPct val="100000"/>
              <a:defRPr/>
            </a:pPr>
            <a:r>
              <a:rPr lang="en-GB" sz="1100" dirty="0">
                <a:solidFill>
                  <a:srgbClr val="005BA4"/>
                </a:solidFill>
                <a:latin typeface="Arial" panose="020B0604020202020204" pitchFamily="34" charset="0"/>
                <a:cs typeface="Arial" panose="020B0604020202020204" pitchFamily="34" charset="0"/>
              </a:rPr>
              <a:t>A 60-year-old man has a </a:t>
            </a:r>
            <a:r>
              <a:rPr lang="en-GB" sz="1100" b="1" dirty="0">
                <a:solidFill>
                  <a:srgbClr val="005BA4"/>
                </a:solidFill>
                <a:latin typeface="Arial" panose="020B0604020202020204" pitchFamily="34" charset="0"/>
                <a:cs typeface="Arial" panose="020B0604020202020204" pitchFamily="34" charset="0"/>
              </a:rPr>
              <a:t>61%</a:t>
            </a:r>
            <a:r>
              <a:rPr lang="en-GB" sz="1100" dirty="0">
                <a:solidFill>
                  <a:srgbClr val="005BA4"/>
                </a:solidFill>
                <a:latin typeface="Arial" panose="020B0604020202020204" pitchFamily="34" charset="0"/>
                <a:cs typeface="Arial" panose="020B0604020202020204" pitchFamily="34" charset="0"/>
              </a:rPr>
              <a:t> chance of reaching age 85</a:t>
            </a:r>
          </a:p>
        </p:txBody>
      </p:sp>
      <p:sp>
        <p:nvSpPr>
          <p:cNvPr id="14" name="Freeform 9"/>
          <p:cNvSpPr>
            <a:spLocks noChangeAspect="1"/>
          </p:cNvSpPr>
          <p:nvPr/>
        </p:nvSpPr>
        <p:spPr bwMode="auto">
          <a:xfrm>
            <a:off x="2924804" y="2926080"/>
            <a:ext cx="61433" cy="868680"/>
          </a:xfrm>
          <a:custGeom>
            <a:avLst/>
            <a:gdLst>
              <a:gd name="T0" fmla="*/ 0 w 80"/>
              <a:gd name="T1" fmla="*/ 0 h 1098"/>
              <a:gd name="T2" fmla="*/ 0 w 80"/>
              <a:gd name="T3" fmla="*/ 453 h 1098"/>
              <a:gd name="T4" fmla="*/ 80 w 80"/>
              <a:gd name="T5" fmla="*/ 550 h 1098"/>
              <a:gd name="T6" fmla="*/ 0 w 80"/>
              <a:gd name="T7" fmla="*/ 647 h 1098"/>
              <a:gd name="T8" fmla="*/ 0 w 80"/>
              <a:gd name="T9" fmla="*/ 1098 h 1098"/>
            </a:gdLst>
            <a:ahLst/>
            <a:cxnLst>
              <a:cxn ang="0">
                <a:pos x="T0" y="T1"/>
              </a:cxn>
              <a:cxn ang="0">
                <a:pos x="T2" y="T3"/>
              </a:cxn>
              <a:cxn ang="0">
                <a:pos x="T4" y="T5"/>
              </a:cxn>
              <a:cxn ang="0">
                <a:pos x="T6" y="T7"/>
              </a:cxn>
              <a:cxn ang="0">
                <a:pos x="T8" y="T9"/>
              </a:cxn>
            </a:cxnLst>
            <a:rect l="0" t="0" r="r" b="b"/>
            <a:pathLst>
              <a:path w="80" h="1098">
                <a:moveTo>
                  <a:pt x="0" y="0"/>
                </a:moveTo>
                <a:lnTo>
                  <a:pt x="0" y="453"/>
                </a:lnTo>
                <a:lnTo>
                  <a:pt x="80" y="550"/>
                </a:lnTo>
                <a:lnTo>
                  <a:pt x="0" y="647"/>
                </a:lnTo>
                <a:lnTo>
                  <a:pt x="0" y="1098"/>
                </a:lnTo>
              </a:path>
            </a:pathLst>
          </a:custGeom>
          <a:noFill/>
          <a:ln w="9525" cap="flat">
            <a:solidFill>
              <a:srgbClr val="0F8EC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15" name="Freeform 9"/>
          <p:cNvSpPr>
            <a:spLocks noChangeAspect="1"/>
          </p:cNvSpPr>
          <p:nvPr/>
        </p:nvSpPr>
        <p:spPr bwMode="auto">
          <a:xfrm>
            <a:off x="4483806" y="2927686"/>
            <a:ext cx="61433" cy="868680"/>
          </a:xfrm>
          <a:custGeom>
            <a:avLst/>
            <a:gdLst>
              <a:gd name="T0" fmla="*/ 0 w 80"/>
              <a:gd name="T1" fmla="*/ 0 h 1098"/>
              <a:gd name="T2" fmla="*/ 0 w 80"/>
              <a:gd name="T3" fmla="*/ 453 h 1098"/>
              <a:gd name="T4" fmla="*/ 80 w 80"/>
              <a:gd name="T5" fmla="*/ 550 h 1098"/>
              <a:gd name="T6" fmla="*/ 0 w 80"/>
              <a:gd name="T7" fmla="*/ 647 h 1098"/>
              <a:gd name="T8" fmla="*/ 0 w 80"/>
              <a:gd name="T9" fmla="*/ 1098 h 1098"/>
            </a:gdLst>
            <a:ahLst/>
            <a:cxnLst>
              <a:cxn ang="0">
                <a:pos x="T0" y="T1"/>
              </a:cxn>
              <a:cxn ang="0">
                <a:pos x="T2" y="T3"/>
              </a:cxn>
              <a:cxn ang="0">
                <a:pos x="T4" y="T5"/>
              </a:cxn>
              <a:cxn ang="0">
                <a:pos x="T6" y="T7"/>
              </a:cxn>
              <a:cxn ang="0">
                <a:pos x="T8" y="T9"/>
              </a:cxn>
            </a:cxnLst>
            <a:rect l="0" t="0" r="r" b="b"/>
            <a:pathLst>
              <a:path w="80" h="1098">
                <a:moveTo>
                  <a:pt x="0" y="0"/>
                </a:moveTo>
                <a:lnTo>
                  <a:pt x="0" y="453"/>
                </a:lnTo>
                <a:lnTo>
                  <a:pt x="80" y="550"/>
                </a:lnTo>
                <a:lnTo>
                  <a:pt x="0" y="647"/>
                </a:lnTo>
                <a:lnTo>
                  <a:pt x="0" y="1098"/>
                </a:lnTo>
              </a:path>
            </a:pathLst>
          </a:custGeom>
          <a:noFill/>
          <a:ln w="9525" cap="flat">
            <a:solidFill>
              <a:srgbClr val="0F8EC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16" name="TextBox 15"/>
          <p:cNvSpPr txBox="1"/>
          <p:nvPr/>
        </p:nvSpPr>
        <p:spPr>
          <a:xfrm>
            <a:off x="3323231" y="3166617"/>
            <a:ext cx="828753" cy="387607"/>
          </a:xfrm>
          <a:prstGeom prst="rect">
            <a:avLst/>
          </a:prstGeom>
          <a:noFill/>
        </p:spPr>
        <p:txBody>
          <a:bodyPr wrap="none" lIns="0" tIns="0" rIns="0" bIns="0" rtlCol="0">
            <a:spAutoFit/>
          </a:bodyPr>
          <a:lstStyle/>
          <a:p>
            <a:pPr algn="ctr" fontAlgn="auto">
              <a:lnSpc>
                <a:spcPct val="120000"/>
              </a:lnSpc>
              <a:spcBef>
                <a:spcPts val="200"/>
              </a:spcBef>
              <a:spcAft>
                <a:spcPts val="500"/>
              </a:spcAft>
              <a:buClr>
                <a:schemeClr val="accent2"/>
              </a:buClr>
              <a:buSzPct val="100000"/>
              <a:defRPr/>
            </a:pPr>
            <a:r>
              <a:rPr lang="en-GB" sz="1100" b="1" dirty="0">
                <a:solidFill>
                  <a:srgbClr val="005BA4"/>
                </a:solidFill>
                <a:latin typeface="Arial" panose="020B0604020202020204" pitchFamily="34" charset="0"/>
                <a:cs typeface="Arial" panose="020B0604020202020204" pitchFamily="34" charset="0"/>
              </a:rPr>
              <a:t>60-Year-Old </a:t>
            </a:r>
            <a:br>
              <a:rPr lang="en-GB" sz="1100" b="1" dirty="0">
                <a:solidFill>
                  <a:srgbClr val="005BA4"/>
                </a:solidFill>
                <a:latin typeface="Arial" panose="020B0604020202020204" pitchFamily="34" charset="0"/>
                <a:cs typeface="Arial" panose="020B0604020202020204" pitchFamily="34" charset="0"/>
              </a:rPr>
            </a:br>
            <a:r>
              <a:rPr lang="en-GB" sz="1100" b="1" dirty="0">
                <a:solidFill>
                  <a:srgbClr val="005BA4"/>
                </a:solidFill>
                <a:latin typeface="Arial" panose="020B0604020202020204" pitchFamily="34" charset="0"/>
                <a:cs typeface="Arial" panose="020B0604020202020204" pitchFamily="34" charset="0"/>
              </a:rPr>
              <a:t>Old Man</a:t>
            </a:r>
          </a:p>
        </p:txBody>
      </p:sp>
      <p:grpSp>
        <p:nvGrpSpPr>
          <p:cNvPr id="17" name="Group 16"/>
          <p:cNvGrpSpPr/>
          <p:nvPr/>
        </p:nvGrpSpPr>
        <p:grpSpPr>
          <a:xfrm>
            <a:off x="4889696" y="3190706"/>
            <a:ext cx="2129837" cy="342641"/>
            <a:chOff x="4889696" y="2565000"/>
            <a:chExt cx="2129837" cy="342641"/>
          </a:xfrm>
        </p:grpSpPr>
        <p:sp>
          <p:nvSpPr>
            <p:cNvPr id="18" name="Freeform 25"/>
            <p:cNvSpPr>
              <a:spLocks noChangeAspect="1" noEditPoints="1"/>
            </p:cNvSpPr>
            <p:nvPr/>
          </p:nvSpPr>
          <p:spPr bwMode="auto">
            <a:xfrm>
              <a:off x="4889696" y="256500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noChangeAspect="1" noEditPoints="1"/>
            </p:cNvSpPr>
            <p:nvPr/>
          </p:nvSpPr>
          <p:spPr bwMode="auto">
            <a:xfrm>
              <a:off x="5043817" y="256500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25"/>
            <p:cNvSpPr>
              <a:spLocks noChangeAspect="1" noEditPoints="1"/>
            </p:cNvSpPr>
            <p:nvPr/>
          </p:nvSpPr>
          <p:spPr bwMode="auto">
            <a:xfrm>
              <a:off x="5197938" y="256500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25"/>
            <p:cNvSpPr>
              <a:spLocks noChangeAspect="1" noEditPoints="1"/>
            </p:cNvSpPr>
            <p:nvPr/>
          </p:nvSpPr>
          <p:spPr bwMode="auto">
            <a:xfrm>
              <a:off x="5352059" y="256500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25"/>
            <p:cNvSpPr>
              <a:spLocks noChangeAspect="1" noEditPoints="1"/>
            </p:cNvSpPr>
            <p:nvPr/>
          </p:nvSpPr>
          <p:spPr bwMode="auto">
            <a:xfrm>
              <a:off x="5506180" y="256500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25"/>
            <p:cNvSpPr>
              <a:spLocks noChangeAspect="1" noEditPoints="1"/>
            </p:cNvSpPr>
            <p:nvPr/>
          </p:nvSpPr>
          <p:spPr bwMode="auto">
            <a:xfrm>
              <a:off x="5660301" y="256500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25"/>
            <p:cNvSpPr>
              <a:spLocks noChangeAspect="1" noEditPoints="1"/>
            </p:cNvSpPr>
            <p:nvPr/>
          </p:nvSpPr>
          <p:spPr bwMode="auto">
            <a:xfrm>
              <a:off x="5814422" y="256500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25"/>
            <p:cNvSpPr>
              <a:spLocks noChangeAspect="1" noEditPoints="1"/>
            </p:cNvSpPr>
            <p:nvPr/>
          </p:nvSpPr>
          <p:spPr bwMode="auto">
            <a:xfrm>
              <a:off x="5968543" y="256500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6122664" y="256500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noChangeAspect="1" noEditPoints="1"/>
            </p:cNvSpPr>
            <p:nvPr/>
          </p:nvSpPr>
          <p:spPr bwMode="auto">
            <a:xfrm>
              <a:off x="6276785" y="256500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25"/>
            <p:cNvSpPr>
              <a:spLocks noChangeAspect="1" noEditPoints="1"/>
            </p:cNvSpPr>
            <p:nvPr/>
          </p:nvSpPr>
          <p:spPr bwMode="auto">
            <a:xfrm>
              <a:off x="6430906" y="256500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25"/>
            <p:cNvSpPr>
              <a:spLocks noChangeAspect="1" noEditPoints="1"/>
            </p:cNvSpPr>
            <p:nvPr/>
          </p:nvSpPr>
          <p:spPr bwMode="auto">
            <a:xfrm>
              <a:off x="6585027" y="256500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noChangeAspect="1" noEditPoints="1"/>
            </p:cNvSpPr>
            <p:nvPr/>
          </p:nvSpPr>
          <p:spPr bwMode="auto">
            <a:xfrm>
              <a:off x="6739148" y="256500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noChangeAspect="1" noEditPoints="1"/>
            </p:cNvSpPr>
            <p:nvPr/>
          </p:nvSpPr>
          <p:spPr bwMode="auto">
            <a:xfrm>
              <a:off x="6893271" y="256500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2" name="TextBox 31"/>
          <p:cNvSpPr txBox="1"/>
          <p:nvPr/>
        </p:nvSpPr>
        <p:spPr>
          <a:xfrm>
            <a:off x="456018" y="4236223"/>
            <a:ext cx="2237463" cy="387607"/>
          </a:xfrm>
          <a:prstGeom prst="rect">
            <a:avLst/>
          </a:prstGeom>
          <a:noFill/>
        </p:spPr>
        <p:txBody>
          <a:bodyPr wrap="square" lIns="0" tIns="0" rIns="0" bIns="0" rtlCol="0">
            <a:spAutoFit/>
          </a:bodyPr>
          <a:lstStyle/>
          <a:p>
            <a:pPr fontAlgn="auto">
              <a:lnSpc>
                <a:spcPct val="120000"/>
              </a:lnSpc>
              <a:spcBef>
                <a:spcPts val="200"/>
              </a:spcBef>
              <a:spcAft>
                <a:spcPts val="500"/>
              </a:spcAft>
              <a:buClr>
                <a:schemeClr val="accent2"/>
              </a:buClr>
              <a:buSzPct val="100000"/>
              <a:defRPr/>
            </a:pPr>
            <a:r>
              <a:rPr lang="en-GB" sz="1100" dirty="0">
                <a:solidFill>
                  <a:srgbClr val="0F8EC7"/>
                </a:solidFill>
                <a:latin typeface="Arial" panose="020B0604020202020204" pitchFamily="34" charset="0"/>
                <a:cs typeface="Arial" panose="020B0604020202020204" pitchFamily="34" charset="0"/>
              </a:rPr>
              <a:t>A 60-year-old woman has a </a:t>
            </a:r>
            <a:br>
              <a:rPr lang="en-GB" sz="1100" dirty="0">
                <a:solidFill>
                  <a:srgbClr val="0F8EC7"/>
                </a:solidFill>
                <a:latin typeface="Arial" panose="020B0604020202020204" pitchFamily="34" charset="0"/>
                <a:cs typeface="Arial" panose="020B0604020202020204" pitchFamily="34" charset="0"/>
              </a:rPr>
            </a:br>
            <a:r>
              <a:rPr lang="en-GB" sz="1100" b="1" dirty="0">
                <a:solidFill>
                  <a:srgbClr val="0F8EC7"/>
                </a:solidFill>
                <a:latin typeface="Arial" panose="020B0604020202020204" pitchFamily="34" charset="0"/>
                <a:cs typeface="Arial" panose="020B0604020202020204" pitchFamily="34" charset="0"/>
              </a:rPr>
              <a:t>71%</a:t>
            </a:r>
            <a:r>
              <a:rPr lang="en-GB" sz="1100" dirty="0">
                <a:solidFill>
                  <a:srgbClr val="0F8EC7"/>
                </a:solidFill>
                <a:latin typeface="Arial" panose="020B0604020202020204" pitchFamily="34" charset="0"/>
                <a:cs typeface="Arial" panose="020B0604020202020204" pitchFamily="34" charset="0"/>
              </a:rPr>
              <a:t> chance of reaching age 85</a:t>
            </a:r>
          </a:p>
        </p:txBody>
      </p:sp>
      <p:sp>
        <p:nvSpPr>
          <p:cNvPr id="33" name="Freeform 9"/>
          <p:cNvSpPr>
            <a:spLocks noChangeAspect="1"/>
          </p:cNvSpPr>
          <p:nvPr/>
        </p:nvSpPr>
        <p:spPr bwMode="auto">
          <a:xfrm>
            <a:off x="2924804" y="3995686"/>
            <a:ext cx="61433" cy="868680"/>
          </a:xfrm>
          <a:custGeom>
            <a:avLst/>
            <a:gdLst>
              <a:gd name="T0" fmla="*/ 0 w 80"/>
              <a:gd name="T1" fmla="*/ 0 h 1098"/>
              <a:gd name="T2" fmla="*/ 0 w 80"/>
              <a:gd name="T3" fmla="*/ 453 h 1098"/>
              <a:gd name="T4" fmla="*/ 80 w 80"/>
              <a:gd name="T5" fmla="*/ 550 h 1098"/>
              <a:gd name="T6" fmla="*/ 0 w 80"/>
              <a:gd name="T7" fmla="*/ 647 h 1098"/>
              <a:gd name="T8" fmla="*/ 0 w 80"/>
              <a:gd name="T9" fmla="*/ 1098 h 1098"/>
            </a:gdLst>
            <a:ahLst/>
            <a:cxnLst>
              <a:cxn ang="0">
                <a:pos x="T0" y="T1"/>
              </a:cxn>
              <a:cxn ang="0">
                <a:pos x="T2" y="T3"/>
              </a:cxn>
              <a:cxn ang="0">
                <a:pos x="T4" y="T5"/>
              </a:cxn>
              <a:cxn ang="0">
                <a:pos x="T6" y="T7"/>
              </a:cxn>
              <a:cxn ang="0">
                <a:pos x="T8" y="T9"/>
              </a:cxn>
            </a:cxnLst>
            <a:rect l="0" t="0" r="r" b="b"/>
            <a:pathLst>
              <a:path w="80" h="1098">
                <a:moveTo>
                  <a:pt x="0" y="0"/>
                </a:moveTo>
                <a:lnTo>
                  <a:pt x="0" y="453"/>
                </a:lnTo>
                <a:lnTo>
                  <a:pt x="80" y="550"/>
                </a:lnTo>
                <a:lnTo>
                  <a:pt x="0" y="647"/>
                </a:lnTo>
                <a:lnTo>
                  <a:pt x="0" y="1098"/>
                </a:lnTo>
              </a:path>
            </a:pathLst>
          </a:custGeom>
          <a:noFill/>
          <a:ln w="9525" cap="flat">
            <a:solidFill>
              <a:srgbClr val="0F8EC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34" name="Freeform 9"/>
          <p:cNvSpPr>
            <a:spLocks noChangeAspect="1"/>
          </p:cNvSpPr>
          <p:nvPr/>
        </p:nvSpPr>
        <p:spPr bwMode="auto">
          <a:xfrm>
            <a:off x="4483806" y="3995686"/>
            <a:ext cx="61433" cy="868680"/>
          </a:xfrm>
          <a:custGeom>
            <a:avLst/>
            <a:gdLst>
              <a:gd name="T0" fmla="*/ 0 w 80"/>
              <a:gd name="T1" fmla="*/ 0 h 1098"/>
              <a:gd name="T2" fmla="*/ 0 w 80"/>
              <a:gd name="T3" fmla="*/ 453 h 1098"/>
              <a:gd name="T4" fmla="*/ 80 w 80"/>
              <a:gd name="T5" fmla="*/ 550 h 1098"/>
              <a:gd name="T6" fmla="*/ 0 w 80"/>
              <a:gd name="T7" fmla="*/ 647 h 1098"/>
              <a:gd name="T8" fmla="*/ 0 w 80"/>
              <a:gd name="T9" fmla="*/ 1098 h 1098"/>
            </a:gdLst>
            <a:ahLst/>
            <a:cxnLst>
              <a:cxn ang="0">
                <a:pos x="T0" y="T1"/>
              </a:cxn>
              <a:cxn ang="0">
                <a:pos x="T2" y="T3"/>
              </a:cxn>
              <a:cxn ang="0">
                <a:pos x="T4" y="T5"/>
              </a:cxn>
              <a:cxn ang="0">
                <a:pos x="T6" y="T7"/>
              </a:cxn>
              <a:cxn ang="0">
                <a:pos x="T8" y="T9"/>
              </a:cxn>
            </a:cxnLst>
            <a:rect l="0" t="0" r="r" b="b"/>
            <a:pathLst>
              <a:path w="80" h="1098">
                <a:moveTo>
                  <a:pt x="0" y="0"/>
                </a:moveTo>
                <a:lnTo>
                  <a:pt x="0" y="453"/>
                </a:lnTo>
                <a:lnTo>
                  <a:pt x="80" y="550"/>
                </a:lnTo>
                <a:lnTo>
                  <a:pt x="0" y="647"/>
                </a:lnTo>
                <a:lnTo>
                  <a:pt x="0" y="1098"/>
                </a:lnTo>
              </a:path>
            </a:pathLst>
          </a:custGeom>
          <a:noFill/>
          <a:ln w="9525" cap="flat">
            <a:solidFill>
              <a:srgbClr val="0F8EC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35" name="TextBox 34"/>
          <p:cNvSpPr txBox="1"/>
          <p:nvPr/>
        </p:nvSpPr>
        <p:spPr>
          <a:xfrm>
            <a:off x="3323230" y="4236223"/>
            <a:ext cx="828753" cy="387607"/>
          </a:xfrm>
          <a:prstGeom prst="rect">
            <a:avLst/>
          </a:prstGeom>
          <a:noFill/>
        </p:spPr>
        <p:txBody>
          <a:bodyPr wrap="none" lIns="0" tIns="0" rIns="0" bIns="0" rtlCol="0">
            <a:spAutoFit/>
          </a:bodyPr>
          <a:lstStyle/>
          <a:p>
            <a:pPr algn="ctr" fontAlgn="auto">
              <a:lnSpc>
                <a:spcPct val="120000"/>
              </a:lnSpc>
              <a:spcBef>
                <a:spcPts val="200"/>
              </a:spcBef>
              <a:spcAft>
                <a:spcPts val="500"/>
              </a:spcAft>
              <a:buClr>
                <a:schemeClr val="accent2"/>
              </a:buClr>
              <a:buSzPct val="100000"/>
              <a:defRPr/>
            </a:pPr>
            <a:r>
              <a:rPr lang="en-GB" sz="1100" b="1" dirty="0">
                <a:solidFill>
                  <a:srgbClr val="0F8EC7"/>
                </a:solidFill>
                <a:latin typeface="Arial" panose="020B0604020202020204" pitchFamily="34" charset="0"/>
                <a:cs typeface="Arial" panose="020B0604020202020204" pitchFamily="34" charset="0"/>
              </a:rPr>
              <a:t>60-Year-Old </a:t>
            </a:r>
            <a:br>
              <a:rPr lang="en-GB" sz="1100" b="1" dirty="0">
                <a:solidFill>
                  <a:srgbClr val="0F8EC7"/>
                </a:solidFill>
                <a:latin typeface="Arial" panose="020B0604020202020204" pitchFamily="34" charset="0"/>
                <a:cs typeface="Arial" panose="020B0604020202020204" pitchFamily="34" charset="0"/>
              </a:rPr>
            </a:br>
            <a:r>
              <a:rPr lang="en-GB" sz="1100" b="1" dirty="0">
                <a:solidFill>
                  <a:srgbClr val="0F8EC7"/>
                </a:solidFill>
                <a:latin typeface="Arial" panose="020B0604020202020204" pitchFamily="34" charset="0"/>
                <a:cs typeface="Arial" panose="020B0604020202020204" pitchFamily="34" charset="0"/>
              </a:rPr>
              <a:t>Old Woman</a:t>
            </a:r>
          </a:p>
        </p:txBody>
      </p:sp>
      <p:grpSp>
        <p:nvGrpSpPr>
          <p:cNvPr id="36" name="Group 35"/>
          <p:cNvGrpSpPr/>
          <p:nvPr/>
        </p:nvGrpSpPr>
        <p:grpSpPr>
          <a:xfrm>
            <a:off x="4889696" y="4258706"/>
            <a:ext cx="2550253" cy="342641"/>
            <a:chOff x="4889696" y="3754585"/>
            <a:chExt cx="2550253" cy="342641"/>
          </a:xfrm>
        </p:grpSpPr>
        <p:sp>
          <p:nvSpPr>
            <p:cNvPr id="37" name="Freeform 24"/>
            <p:cNvSpPr>
              <a:spLocks noChangeAspect="1" noEditPoints="1"/>
            </p:cNvSpPr>
            <p:nvPr/>
          </p:nvSpPr>
          <p:spPr bwMode="auto">
            <a:xfrm>
              <a:off x="4889696"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24"/>
            <p:cNvSpPr>
              <a:spLocks noChangeAspect="1" noEditPoints="1"/>
            </p:cNvSpPr>
            <p:nvPr/>
          </p:nvSpPr>
          <p:spPr bwMode="auto">
            <a:xfrm>
              <a:off x="5047928"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24"/>
            <p:cNvSpPr>
              <a:spLocks noChangeAspect="1" noEditPoints="1"/>
            </p:cNvSpPr>
            <p:nvPr/>
          </p:nvSpPr>
          <p:spPr bwMode="auto">
            <a:xfrm>
              <a:off x="5206160"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24"/>
            <p:cNvSpPr>
              <a:spLocks noChangeAspect="1" noEditPoints="1"/>
            </p:cNvSpPr>
            <p:nvPr/>
          </p:nvSpPr>
          <p:spPr bwMode="auto">
            <a:xfrm>
              <a:off x="5364392"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24"/>
            <p:cNvSpPr>
              <a:spLocks noChangeAspect="1" noEditPoints="1"/>
            </p:cNvSpPr>
            <p:nvPr/>
          </p:nvSpPr>
          <p:spPr bwMode="auto">
            <a:xfrm>
              <a:off x="5522624"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24"/>
            <p:cNvSpPr>
              <a:spLocks noChangeAspect="1" noEditPoints="1"/>
            </p:cNvSpPr>
            <p:nvPr/>
          </p:nvSpPr>
          <p:spPr bwMode="auto">
            <a:xfrm>
              <a:off x="5680856"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24"/>
            <p:cNvSpPr>
              <a:spLocks noChangeAspect="1" noEditPoints="1"/>
            </p:cNvSpPr>
            <p:nvPr/>
          </p:nvSpPr>
          <p:spPr bwMode="auto">
            <a:xfrm>
              <a:off x="5839088"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24"/>
            <p:cNvSpPr>
              <a:spLocks noChangeAspect="1" noEditPoints="1"/>
            </p:cNvSpPr>
            <p:nvPr/>
          </p:nvSpPr>
          <p:spPr bwMode="auto">
            <a:xfrm>
              <a:off x="5997320"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24"/>
            <p:cNvSpPr>
              <a:spLocks noChangeAspect="1" noEditPoints="1"/>
            </p:cNvSpPr>
            <p:nvPr/>
          </p:nvSpPr>
          <p:spPr bwMode="auto">
            <a:xfrm>
              <a:off x="6155552"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24"/>
            <p:cNvSpPr>
              <a:spLocks noChangeAspect="1" noEditPoints="1"/>
            </p:cNvSpPr>
            <p:nvPr/>
          </p:nvSpPr>
          <p:spPr bwMode="auto">
            <a:xfrm>
              <a:off x="6313784"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24"/>
            <p:cNvSpPr>
              <a:spLocks noChangeAspect="1" noEditPoints="1"/>
            </p:cNvSpPr>
            <p:nvPr/>
          </p:nvSpPr>
          <p:spPr bwMode="auto">
            <a:xfrm>
              <a:off x="6472016"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24"/>
            <p:cNvSpPr>
              <a:spLocks noChangeAspect="1" noEditPoints="1"/>
            </p:cNvSpPr>
            <p:nvPr/>
          </p:nvSpPr>
          <p:spPr bwMode="auto">
            <a:xfrm>
              <a:off x="6630248"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24"/>
            <p:cNvSpPr>
              <a:spLocks noChangeAspect="1" noEditPoints="1"/>
            </p:cNvSpPr>
            <p:nvPr/>
          </p:nvSpPr>
          <p:spPr bwMode="auto">
            <a:xfrm>
              <a:off x="6788480"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24"/>
            <p:cNvSpPr>
              <a:spLocks noChangeAspect="1" noEditPoints="1"/>
            </p:cNvSpPr>
            <p:nvPr/>
          </p:nvSpPr>
          <p:spPr bwMode="auto">
            <a:xfrm>
              <a:off x="6946712"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24"/>
            <p:cNvSpPr>
              <a:spLocks noChangeAspect="1" noEditPoints="1"/>
            </p:cNvSpPr>
            <p:nvPr/>
          </p:nvSpPr>
          <p:spPr bwMode="auto">
            <a:xfrm>
              <a:off x="7104944"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24"/>
            <p:cNvSpPr>
              <a:spLocks noChangeAspect="1" noEditPoints="1"/>
            </p:cNvSpPr>
            <p:nvPr/>
          </p:nvSpPr>
          <p:spPr bwMode="auto">
            <a:xfrm>
              <a:off x="7263169" y="3754585"/>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TextBox 52"/>
          <p:cNvSpPr txBox="1"/>
          <p:nvPr/>
        </p:nvSpPr>
        <p:spPr>
          <a:xfrm>
            <a:off x="456018" y="5202657"/>
            <a:ext cx="2237463" cy="590739"/>
          </a:xfrm>
          <a:prstGeom prst="rect">
            <a:avLst/>
          </a:prstGeom>
          <a:noFill/>
        </p:spPr>
        <p:txBody>
          <a:bodyPr wrap="square" lIns="0" tIns="0" rIns="0" bIns="0" rtlCol="0">
            <a:spAutoFit/>
          </a:bodyPr>
          <a:lstStyle/>
          <a:p>
            <a:pPr fontAlgn="auto">
              <a:lnSpc>
                <a:spcPct val="120000"/>
              </a:lnSpc>
              <a:spcBef>
                <a:spcPts val="200"/>
              </a:spcBef>
              <a:spcAft>
                <a:spcPts val="500"/>
              </a:spcAft>
              <a:buClr>
                <a:schemeClr val="accent2"/>
              </a:buClr>
              <a:buSzPct val="100000"/>
              <a:defRPr/>
            </a:pPr>
            <a:r>
              <a:rPr lang="en-GB" sz="1100" dirty="0">
                <a:solidFill>
                  <a:srgbClr val="676AB4"/>
                </a:solidFill>
                <a:latin typeface="Arial" panose="020B0604020202020204" pitchFamily="34" charset="0"/>
                <a:cs typeface="Arial" panose="020B0604020202020204" pitchFamily="34" charset="0"/>
              </a:rPr>
              <a:t>And the probability that at </a:t>
            </a:r>
            <a:br>
              <a:rPr lang="en-GB" sz="1100" dirty="0">
                <a:solidFill>
                  <a:srgbClr val="676AB4"/>
                </a:solidFill>
                <a:latin typeface="Arial" panose="020B0604020202020204" pitchFamily="34" charset="0"/>
                <a:cs typeface="Arial" panose="020B0604020202020204" pitchFamily="34" charset="0"/>
              </a:rPr>
            </a:br>
            <a:r>
              <a:rPr lang="en-GB" sz="1100" dirty="0">
                <a:solidFill>
                  <a:srgbClr val="676AB4"/>
                </a:solidFill>
                <a:latin typeface="Arial" panose="020B0604020202020204" pitchFamily="34" charset="0"/>
                <a:cs typeface="Arial" panose="020B0604020202020204" pitchFamily="34" charset="0"/>
              </a:rPr>
              <a:t>least one of them will reach </a:t>
            </a:r>
            <a:br>
              <a:rPr lang="en-GB" sz="1100" dirty="0">
                <a:solidFill>
                  <a:srgbClr val="676AB4"/>
                </a:solidFill>
                <a:latin typeface="Arial" panose="020B0604020202020204" pitchFamily="34" charset="0"/>
                <a:cs typeface="Arial" panose="020B0604020202020204" pitchFamily="34" charset="0"/>
              </a:rPr>
            </a:br>
            <a:r>
              <a:rPr lang="en-GB" sz="1100" dirty="0">
                <a:solidFill>
                  <a:srgbClr val="676AB4"/>
                </a:solidFill>
                <a:latin typeface="Arial" panose="020B0604020202020204" pitchFamily="34" charset="0"/>
                <a:cs typeface="Arial" panose="020B0604020202020204" pitchFamily="34" charset="0"/>
              </a:rPr>
              <a:t>age 85 is </a:t>
            </a:r>
            <a:r>
              <a:rPr lang="en-GB" sz="1100" b="1" dirty="0">
                <a:solidFill>
                  <a:srgbClr val="676AB4"/>
                </a:solidFill>
                <a:latin typeface="Arial" panose="020B0604020202020204" pitchFamily="34" charset="0"/>
                <a:cs typeface="Arial" panose="020B0604020202020204" pitchFamily="34" charset="0"/>
              </a:rPr>
              <a:t>89%</a:t>
            </a:r>
          </a:p>
        </p:txBody>
      </p:sp>
      <p:sp>
        <p:nvSpPr>
          <p:cNvPr id="54" name="Freeform 9"/>
          <p:cNvSpPr>
            <a:spLocks noChangeAspect="1"/>
          </p:cNvSpPr>
          <p:nvPr/>
        </p:nvSpPr>
        <p:spPr bwMode="auto">
          <a:xfrm>
            <a:off x="2924804" y="5063686"/>
            <a:ext cx="61433" cy="868680"/>
          </a:xfrm>
          <a:custGeom>
            <a:avLst/>
            <a:gdLst>
              <a:gd name="T0" fmla="*/ 0 w 80"/>
              <a:gd name="T1" fmla="*/ 0 h 1098"/>
              <a:gd name="T2" fmla="*/ 0 w 80"/>
              <a:gd name="T3" fmla="*/ 453 h 1098"/>
              <a:gd name="T4" fmla="*/ 80 w 80"/>
              <a:gd name="T5" fmla="*/ 550 h 1098"/>
              <a:gd name="T6" fmla="*/ 0 w 80"/>
              <a:gd name="T7" fmla="*/ 647 h 1098"/>
              <a:gd name="T8" fmla="*/ 0 w 80"/>
              <a:gd name="T9" fmla="*/ 1098 h 1098"/>
            </a:gdLst>
            <a:ahLst/>
            <a:cxnLst>
              <a:cxn ang="0">
                <a:pos x="T0" y="T1"/>
              </a:cxn>
              <a:cxn ang="0">
                <a:pos x="T2" y="T3"/>
              </a:cxn>
              <a:cxn ang="0">
                <a:pos x="T4" y="T5"/>
              </a:cxn>
              <a:cxn ang="0">
                <a:pos x="T6" y="T7"/>
              </a:cxn>
              <a:cxn ang="0">
                <a:pos x="T8" y="T9"/>
              </a:cxn>
            </a:cxnLst>
            <a:rect l="0" t="0" r="r" b="b"/>
            <a:pathLst>
              <a:path w="80" h="1098">
                <a:moveTo>
                  <a:pt x="0" y="0"/>
                </a:moveTo>
                <a:lnTo>
                  <a:pt x="0" y="453"/>
                </a:lnTo>
                <a:lnTo>
                  <a:pt x="80" y="550"/>
                </a:lnTo>
                <a:lnTo>
                  <a:pt x="0" y="647"/>
                </a:lnTo>
                <a:lnTo>
                  <a:pt x="0" y="1098"/>
                </a:lnTo>
              </a:path>
            </a:pathLst>
          </a:custGeom>
          <a:noFill/>
          <a:ln w="9525" cap="flat">
            <a:solidFill>
              <a:srgbClr val="0F8EC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55" name="Freeform 9"/>
          <p:cNvSpPr>
            <a:spLocks noChangeAspect="1"/>
          </p:cNvSpPr>
          <p:nvPr/>
        </p:nvSpPr>
        <p:spPr bwMode="auto">
          <a:xfrm>
            <a:off x="4483806" y="5063686"/>
            <a:ext cx="61433" cy="868680"/>
          </a:xfrm>
          <a:custGeom>
            <a:avLst/>
            <a:gdLst>
              <a:gd name="T0" fmla="*/ 0 w 80"/>
              <a:gd name="T1" fmla="*/ 0 h 1098"/>
              <a:gd name="T2" fmla="*/ 0 w 80"/>
              <a:gd name="T3" fmla="*/ 453 h 1098"/>
              <a:gd name="T4" fmla="*/ 80 w 80"/>
              <a:gd name="T5" fmla="*/ 550 h 1098"/>
              <a:gd name="T6" fmla="*/ 0 w 80"/>
              <a:gd name="T7" fmla="*/ 647 h 1098"/>
              <a:gd name="T8" fmla="*/ 0 w 80"/>
              <a:gd name="T9" fmla="*/ 1098 h 1098"/>
            </a:gdLst>
            <a:ahLst/>
            <a:cxnLst>
              <a:cxn ang="0">
                <a:pos x="T0" y="T1"/>
              </a:cxn>
              <a:cxn ang="0">
                <a:pos x="T2" y="T3"/>
              </a:cxn>
              <a:cxn ang="0">
                <a:pos x="T4" y="T5"/>
              </a:cxn>
              <a:cxn ang="0">
                <a:pos x="T6" y="T7"/>
              </a:cxn>
              <a:cxn ang="0">
                <a:pos x="T8" y="T9"/>
              </a:cxn>
            </a:cxnLst>
            <a:rect l="0" t="0" r="r" b="b"/>
            <a:pathLst>
              <a:path w="80" h="1098">
                <a:moveTo>
                  <a:pt x="0" y="0"/>
                </a:moveTo>
                <a:lnTo>
                  <a:pt x="0" y="453"/>
                </a:lnTo>
                <a:lnTo>
                  <a:pt x="80" y="550"/>
                </a:lnTo>
                <a:lnTo>
                  <a:pt x="0" y="647"/>
                </a:lnTo>
                <a:lnTo>
                  <a:pt x="0" y="1098"/>
                </a:lnTo>
              </a:path>
            </a:pathLst>
          </a:custGeom>
          <a:noFill/>
          <a:ln w="9525" cap="flat">
            <a:solidFill>
              <a:srgbClr val="0F8EC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56" name="TextBox 55"/>
          <p:cNvSpPr txBox="1"/>
          <p:nvPr/>
        </p:nvSpPr>
        <p:spPr>
          <a:xfrm>
            <a:off x="3425022" y="5304223"/>
            <a:ext cx="625171" cy="387607"/>
          </a:xfrm>
          <a:prstGeom prst="rect">
            <a:avLst/>
          </a:prstGeom>
          <a:noFill/>
        </p:spPr>
        <p:txBody>
          <a:bodyPr wrap="none" lIns="0" tIns="0" rIns="0" bIns="0" rtlCol="0">
            <a:spAutoFit/>
          </a:bodyPr>
          <a:lstStyle/>
          <a:p>
            <a:pPr algn="ctr" fontAlgn="auto">
              <a:lnSpc>
                <a:spcPct val="120000"/>
              </a:lnSpc>
              <a:spcBef>
                <a:spcPts val="200"/>
              </a:spcBef>
              <a:spcAft>
                <a:spcPts val="500"/>
              </a:spcAft>
              <a:buClr>
                <a:schemeClr val="accent2"/>
              </a:buClr>
              <a:buSzPct val="100000"/>
              <a:defRPr/>
            </a:pPr>
            <a:r>
              <a:rPr lang="en-GB" sz="1100" b="1" dirty="0">
                <a:solidFill>
                  <a:srgbClr val="676AB4"/>
                </a:solidFill>
                <a:latin typeface="Arial" panose="020B0604020202020204" pitchFamily="34" charset="0"/>
                <a:cs typeface="Arial" panose="020B0604020202020204" pitchFamily="34" charset="0"/>
              </a:rPr>
              <a:t>One or </a:t>
            </a:r>
            <a:br>
              <a:rPr lang="en-GB" sz="1100" b="1" dirty="0">
                <a:solidFill>
                  <a:srgbClr val="676AB4"/>
                </a:solidFill>
                <a:latin typeface="Arial" panose="020B0604020202020204" pitchFamily="34" charset="0"/>
                <a:cs typeface="Arial" panose="020B0604020202020204" pitchFamily="34" charset="0"/>
              </a:rPr>
            </a:br>
            <a:r>
              <a:rPr lang="en-GB" sz="1100" b="1" dirty="0">
                <a:solidFill>
                  <a:srgbClr val="676AB4"/>
                </a:solidFill>
                <a:latin typeface="Arial" panose="020B0604020202020204" pitchFamily="34" charset="0"/>
                <a:cs typeface="Arial" panose="020B0604020202020204" pitchFamily="34" charset="0"/>
              </a:rPr>
              <a:t>the Other</a:t>
            </a:r>
          </a:p>
        </p:txBody>
      </p:sp>
      <p:grpSp>
        <p:nvGrpSpPr>
          <p:cNvPr id="57" name="Group 56"/>
          <p:cNvGrpSpPr/>
          <p:nvPr/>
        </p:nvGrpSpPr>
        <p:grpSpPr>
          <a:xfrm>
            <a:off x="4889696" y="5326706"/>
            <a:ext cx="3253807" cy="342641"/>
            <a:chOff x="4889696" y="4944170"/>
            <a:chExt cx="3253807" cy="342641"/>
          </a:xfrm>
        </p:grpSpPr>
        <p:sp>
          <p:nvSpPr>
            <p:cNvPr id="58" name="Freeform 25"/>
            <p:cNvSpPr>
              <a:spLocks noChangeAspect="1" noEditPoints="1"/>
            </p:cNvSpPr>
            <p:nvPr/>
          </p:nvSpPr>
          <p:spPr bwMode="auto">
            <a:xfrm>
              <a:off x="4889696" y="494417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24"/>
            <p:cNvSpPr>
              <a:spLocks noChangeAspect="1" noEditPoints="1"/>
            </p:cNvSpPr>
            <p:nvPr/>
          </p:nvSpPr>
          <p:spPr bwMode="auto">
            <a:xfrm>
              <a:off x="5027715" y="4944170"/>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25"/>
            <p:cNvSpPr>
              <a:spLocks noChangeAspect="1" noEditPoints="1"/>
            </p:cNvSpPr>
            <p:nvPr/>
          </p:nvSpPr>
          <p:spPr bwMode="auto">
            <a:xfrm>
              <a:off x="5216252" y="494417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4"/>
            <p:cNvSpPr>
              <a:spLocks noChangeAspect="1" noEditPoints="1"/>
            </p:cNvSpPr>
            <p:nvPr/>
          </p:nvSpPr>
          <p:spPr bwMode="auto">
            <a:xfrm>
              <a:off x="5354271" y="4944170"/>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25"/>
            <p:cNvSpPr>
              <a:spLocks noChangeAspect="1" noEditPoints="1"/>
            </p:cNvSpPr>
            <p:nvPr/>
          </p:nvSpPr>
          <p:spPr bwMode="auto">
            <a:xfrm>
              <a:off x="5542808" y="494417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24"/>
            <p:cNvSpPr>
              <a:spLocks noChangeAspect="1" noEditPoints="1"/>
            </p:cNvSpPr>
            <p:nvPr/>
          </p:nvSpPr>
          <p:spPr bwMode="auto">
            <a:xfrm>
              <a:off x="5680827" y="4944170"/>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25"/>
            <p:cNvSpPr>
              <a:spLocks noChangeAspect="1" noEditPoints="1"/>
            </p:cNvSpPr>
            <p:nvPr/>
          </p:nvSpPr>
          <p:spPr bwMode="auto">
            <a:xfrm>
              <a:off x="5869364" y="494417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24"/>
            <p:cNvSpPr>
              <a:spLocks noChangeAspect="1" noEditPoints="1"/>
            </p:cNvSpPr>
            <p:nvPr/>
          </p:nvSpPr>
          <p:spPr bwMode="auto">
            <a:xfrm>
              <a:off x="6007383" y="4944170"/>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25"/>
            <p:cNvSpPr>
              <a:spLocks noChangeAspect="1" noEditPoints="1"/>
            </p:cNvSpPr>
            <p:nvPr/>
          </p:nvSpPr>
          <p:spPr bwMode="auto">
            <a:xfrm>
              <a:off x="6195920" y="494417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24"/>
            <p:cNvSpPr>
              <a:spLocks noChangeAspect="1" noEditPoints="1"/>
            </p:cNvSpPr>
            <p:nvPr/>
          </p:nvSpPr>
          <p:spPr bwMode="auto">
            <a:xfrm>
              <a:off x="6333939" y="4944170"/>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25"/>
            <p:cNvSpPr>
              <a:spLocks noChangeAspect="1" noEditPoints="1"/>
            </p:cNvSpPr>
            <p:nvPr/>
          </p:nvSpPr>
          <p:spPr bwMode="auto">
            <a:xfrm>
              <a:off x="6522476" y="494417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24"/>
            <p:cNvSpPr>
              <a:spLocks noChangeAspect="1" noEditPoints="1"/>
            </p:cNvSpPr>
            <p:nvPr/>
          </p:nvSpPr>
          <p:spPr bwMode="auto">
            <a:xfrm>
              <a:off x="6660495" y="4944170"/>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25"/>
            <p:cNvSpPr>
              <a:spLocks noChangeAspect="1" noEditPoints="1"/>
            </p:cNvSpPr>
            <p:nvPr/>
          </p:nvSpPr>
          <p:spPr bwMode="auto">
            <a:xfrm>
              <a:off x="6849032" y="494417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24"/>
            <p:cNvSpPr>
              <a:spLocks noChangeAspect="1" noEditPoints="1"/>
            </p:cNvSpPr>
            <p:nvPr/>
          </p:nvSpPr>
          <p:spPr bwMode="auto">
            <a:xfrm>
              <a:off x="6987051" y="4944170"/>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25"/>
            <p:cNvSpPr>
              <a:spLocks noChangeAspect="1" noEditPoints="1"/>
            </p:cNvSpPr>
            <p:nvPr/>
          </p:nvSpPr>
          <p:spPr bwMode="auto">
            <a:xfrm>
              <a:off x="7175588" y="494417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24"/>
            <p:cNvSpPr>
              <a:spLocks noChangeAspect="1" noEditPoints="1"/>
            </p:cNvSpPr>
            <p:nvPr/>
          </p:nvSpPr>
          <p:spPr bwMode="auto">
            <a:xfrm>
              <a:off x="7313607" y="4944170"/>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25"/>
            <p:cNvSpPr>
              <a:spLocks noChangeAspect="1" noEditPoints="1"/>
            </p:cNvSpPr>
            <p:nvPr/>
          </p:nvSpPr>
          <p:spPr bwMode="auto">
            <a:xfrm>
              <a:off x="7502144" y="494417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24"/>
            <p:cNvSpPr>
              <a:spLocks noChangeAspect="1" noEditPoints="1"/>
            </p:cNvSpPr>
            <p:nvPr/>
          </p:nvSpPr>
          <p:spPr bwMode="auto">
            <a:xfrm>
              <a:off x="7640163" y="4944170"/>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25"/>
            <p:cNvSpPr>
              <a:spLocks noChangeAspect="1" noEditPoints="1"/>
            </p:cNvSpPr>
            <p:nvPr/>
          </p:nvSpPr>
          <p:spPr bwMode="auto">
            <a:xfrm>
              <a:off x="7828700" y="4944170"/>
              <a:ext cx="126262" cy="342641"/>
            </a:xfrm>
            <a:custGeom>
              <a:avLst/>
              <a:gdLst>
                <a:gd name="T0" fmla="*/ 54 w 108"/>
                <a:gd name="T1" fmla="*/ 0 h 293"/>
                <a:gd name="T2" fmla="*/ 80 w 108"/>
                <a:gd name="T3" fmla="*/ 26 h 293"/>
                <a:gd name="T4" fmla="*/ 54 w 108"/>
                <a:gd name="T5" fmla="*/ 52 h 293"/>
                <a:gd name="T6" fmla="*/ 28 w 108"/>
                <a:gd name="T7" fmla="*/ 26 h 293"/>
                <a:gd name="T8" fmla="*/ 54 w 108"/>
                <a:gd name="T9" fmla="*/ 0 h 293"/>
                <a:gd name="T10" fmla="*/ 84 w 108"/>
                <a:gd name="T11" fmla="*/ 279 h 293"/>
                <a:gd name="T12" fmla="*/ 71 w 108"/>
                <a:gd name="T13" fmla="*/ 293 h 293"/>
                <a:gd name="T14" fmla="*/ 71 w 108"/>
                <a:gd name="T15" fmla="*/ 293 h 293"/>
                <a:gd name="T16" fmla="*/ 58 w 108"/>
                <a:gd name="T17" fmla="*/ 279 h 293"/>
                <a:gd name="T18" fmla="*/ 58 w 108"/>
                <a:gd name="T19" fmla="*/ 170 h 293"/>
                <a:gd name="T20" fmla="*/ 51 w 108"/>
                <a:gd name="T21" fmla="*/ 170 h 293"/>
                <a:gd name="T22" fmla="*/ 51 w 108"/>
                <a:gd name="T23" fmla="*/ 279 h 293"/>
                <a:gd name="T24" fmla="*/ 37 w 108"/>
                <a:gd name="T25" fmla="*/ 293 h 293"/>
                <a:gd name="T26" fmla="*/ 37 w 108"/>
                <a:gd name="T27" fmla="*/ 293 h 293"/>
                <a:gd name="T28" fmla="*/ 24 w 108"/>
                <a:gd name="T29" fmla="*/ 279 h 293"/>
                <a:gd name="T30" fmla="*/ 24 w 108"/>
                <a:gd name="T31" fmla="*/ 93 h 293"/>
                <a:gd name="T32" fmla="*/ 24 w 108"/>
                <a:gd name="T33" fmla="*/ 93 h 293"/>
                <a:gd name="T34" fmla="*/ 22 w 108"/>
                <a:gd name="T35" fmla="*/ 91 h 293"/>
                <a:gd name="T36" fmla="*/ 20 w 108"/>
                <a:gd name="T37" fmla="*/ 93 h 293"/>
                <a:gd name="T38" fmla="*/ 20 w 108"/>
                <a:gd name="T39" fmla="*/ 94 h 293"/>
                <a:gd name="T40" fmla="*/ 20 w 108"/>
                <a:gd name="T41" fmla="*/ 166 h 293"/>
                <a:gd name="T42" fmla="*/ 10 w 108"/>
                <a:gd name="T43" fmla="*/ 176 h 293"/>
                <a:gd name="T44" fmla="*/ 10 w 108"/>
                <a:gd name="T45" fmla="*/ 176 h 293"/>
                <a:gd name="T46" fmla="*/ 0 w 108"/>
                <a:gd name="T47" fmla="*/ 166 h 293"/>
                <a:gd name="T48" fmla="*/ 0 w 108"/>
                <a:gd name="T49" fmla="*/ 68 h 293"/>
                <a:gd name="T50" fmla="*/ 10 w 108"/>
                <a:gd name="T51" fmla="*/ 58 h 293"/>
                <a:gd name="T52" fmla="*/ 99 w 108"/>
                <a:gd name="T53" fmla="*/ 58 h 293"/>
                <a:gd name="T54" fmla="*/ 99 w 108"/>
                <a:gd name="T55" fmla="*/ 58 h 293"/>
                <a:gd name="T56" fmla="*/ 108 w 108"/>
                <a:gd name="T57" fmla="*/ 68 h 293"/>
                <a:gd name="T58" fmla="*/ 108 w 108"/>
                <a:gd name="T59" fmla="*/ 166 h 293"/>
                <a:gd name="T60" fmla="*/ 99 w 108"/>
                <a:gd name="T61" fmla="*/ 176 h 293"/>
                <a:gd name="T62" fmla="*/ 99 w 108"/>
                <a:gd name="T63" fmla="*/ 176 h 293"/>
                <a:gd name="T64" fmla="*/ 89 w 108"/>
                <a:gd name="T65" fmla="*/ 166 h 293"/>
                <a:gd name="T66" fmla="*/ 89 w 108"/>
                <a:gd name="T67" fmla="*/ 94 h 293"/>
                <a:gd name="T68" fmla="*/ 89 w 108"/>
                <a:gd name="T69" fmla="*/ 93 h 293"/>
                <a:gd name="T70" fmla="*/ 87 w 108"/>
                <a:gd name="T71" fmla="*/ 91 h 293"/>
                <a:gd name="T72" fmla="*/ 84 w 108"/>
                <a:gd name="T73" fmla="*/ 93 h 293"/>
                <a:gd name="T74" fmla="*/ 84 w 108"/>
                <a:gd name="T75" fmla="*/ 93 h 293"/>
                <a:gd name="T76" fmla="*/ 84 w 108"/>
                <a:gd name="T77" fmla="*/ 27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293">
                  <a:moveTo>
                    <a:pt x="54" y="0"/>
                  </a:moveTo>
                  <a:cubicBezTo>
                    <a:pt x="69" y="0"/>
                    <a:pt x="80" y="12"/>
                    <a:pt x="80" y="26"/>
                  </a:cubicBezTo>
                  <a:cubicBezTo>
                    <a:pt x="80" y="40"/>
                    <a:pt x="69" y="52"/>
                    <a:pt x="54" y="52"/>
                  </a:cubicBezTo>
                  <a:cubicBezTo>
                    <a:pt x="40" y="52"/>
                    <a:pt x="28" y="40"/>
                    <a:pt x="28" y="26"/>
                  </a:cubicBezTo>
                  <a:cubicBezTo>
                    <a:pt x="28" y="12"/>
                    <a:pt x="40" y="0"/>
                    <a:pt x="54" y="0"/>
                  </a:cubicBezTo>
                  <a:close/>
                  <a:moveTo>
                    <a:pt x="84" y="279"/>
                  </a:moveTo>
                  <a:cubicBezTo>
                    <a:pt x="84" y="287"/>
                    <a:pt x="78" y="293"/>
                    <a:pt x="71" y="293"/>
                  </a:cubicBezTo>
                  <a:cubicBezTo>
                    <a:pt x="71" y="293"/>
                    <a:pt x="71" y="293"/>
                    <a:pt x="71" y="293"/>
                  </a:cubicBezTo>
                  <a:cubicBezTo>
                    <a:pt x="64" y="293"/>
                    <a:pt x="58" y="287"/>
                    <a:pt x="58" y="279"/>
                  </a:cubicBezTo>
                  <a:cubicBezTo>
                    <a:pt x="58" y="170"/>
                    <a:pt x="58" y="170"/>
                    <a:pt x="58" y="170"/>
                  </a:cubicBezTo>
                  <a:cubicBezTo>
                    <a:pt x="51" y="170"/>
                    <a:pt x="51" y="170"/>
                    <a:pt x="51" y="170"/>
                  </a:cubicBezTo>
                  <a:cubicBezTo>
                    <a:pt x="51" y="279"/>
                    <a:pt x="51" y="279"/>
                    <a:pt x="51" y="279"/>
                  </a:cubicBezTo>
                  <a:cubicBezTo>
                    <a:pt x="51" y="287"/>
                    <a:pt x="45" y="293"/>
                    <a:pt x="37" y="293"/>
                  </a:cubicBezTo>
                  <a:cubicBezTo>
                    <a:pt x="37" y="293"/>
                    <a:pt x="37" y="293"/>
                    <a:pt x="37" y="293"/>
                  </a:cubicBezTo>
                  <a:cubicBezTo>
                    <a:pt x="30" y="293"/>
                    <a:pt x="24" y="287"/>
                    <a:pt x="24" y="279"/>
                  </a:cubicBezTo>
                  <a:cubicBezTo>
                    <a:pt x="24" y="234"/>
                    <a:pt x="24" y="139"/>
                    <a:pt x="24" y="93"/>
                  </a:cubicBezTo>
                  <a:cubicBezTo>
                    <a:pt x="24" y="93"/>
                    <a:pt x="24" y="93"/>
                    <a:pt x="24" y="93"/>
                  </a:cubicBezTo>
                  <a:cubicBezTo>
                    <a:pt x="24" y="92"/>
                    <a:pt x="23" y="91"/>
                    <a:pt x="22" y="91"/>
                  </a:cubicBezTo>
                  <a:cubicBezTo>
                    <a:pt x="21" y="91"/>
                    <a:pt x="20" y="92"/>
                    <a:pt x="20" y="93"/>
                  </a:cubicBezTo>
                  <a:cubicBezTo>
                    <a:pt x="20" y="93"/>
                    <a:pt x="20" y="93"/>
                    <a:pt x="20" y="94"/>
                  </a:cubicBezTo>
                  <a:cubicBezTo>
                    <a:pt x="20" y="166"/>
                    <a:pt x="20" y="166"/>
                    <a:pt x="20" y="166"/>
                  </a:cubicBezTo>
                  <a:cubicBezTo>
                    <a:pt x="20" y="171"/>
                    <a:pt x="15" y="176"/>
                    <a:pt x="10" y="176"/>
                  </a:cubicBezTo>
                  <a:cubicBezTo>
                    <a:pt x="10" y="176"/>
                    <a:pt x="10" y="176"/>
                    <a:pt x="10" y="176"/>
                  </a:cubicBezTo>
                  <a:cubicBezTo>
                    <a:pt x="5" y="176"/>
                    <a:pt x="0" y="171"/>
                    <a:pt x="0" y="166"/>
                  </a:cubicBezTo>
                  <a:cubicBezTo>
                    <a:pt x="0" y="144"/>
                    <a:pt x="0" y="90"/>
                    <a:pt x="0" y="68"/>
                  </a:cubicBezTo>
                  <a:cubicBezTo>
                    <a:pt x="0" y="63"/>
                    <a:pt x="5" y="58"/>
                    <a:pt x="10" y="58"/>
                  </a:cubicBezTo>
                  <a:cubicBezTo>
                    <a:pt x="99" y="58"/>
                    <a:pt x="99" y="58"/>
                    <a:pt x="99" y="58"/>
                  </a:cubicBezTo>
                  <a:cubicBezTo>
                    <a:pt x="99" y="58"/>
                    <a:pt x="99" y="58"/>
                    <a:pt x="99" y="58"/>
                  </a:cubicBezTo>
                  <a:cubicBezTo>
                    <a:pt x="104" y="59"/>
                    <a:pt x="108" y="63"/>
                    <a:pt x="108" y="68"/>
                  </a:cubicBezTo>
                  <a:cubicBezTo>
                    <a:pt x="108" y="90"/>
                    <a:pt x="108" y="144"/>
                    <a:pt x="108" y="166"/>
                  </a:cubicBezTo>
                  <a:cubicBezTo>
                    <a:pt x="108" y="171"/>
                    <a:pt x="104" y="176"/>
                    <a:pt x="99" y="176"/>
                  </a:cubicBezTo>
                  <a:cubicBezTo>
                    <a:pt x="99" y="176"/>
                    <a:pt x="99" y="176"/>
                    <a:pt x="99" y="176"/>
                  </a:cubicBezTo>
                  <a:cubicBezTo>
                    <a:pt x="93" y="176"/>
                    <a:pt x="89" y="171"/>
                    <a:pt x="89" y="166"/>
                  </a:cubicBezTo>
                  <a:cubicBezTo>
                    <a:pt x="89" y="94"/>
                    <a:pt x="89" y="94"/>
                    <a:pt x="89" y="94"/>
                  </a:cubicBezTo>
                  <a:cubicBezTo>
                    <a:pt x="89" y="93"/>
                    <a:pt x="89" y="93"/>
                    <a:pt x="89" y="93"/>
                  </a:cubicBezTo>
                  <a:cubicBezTo>
                    <a:pt x="89" y="92"/>
                    <a:pt x="88" y="91"/>
                    <a:pt x="87" y="91"/>
                  </a:cubicBezTo>
                  <a:cubicBezTo>
                    <a:pt x="85" y="91"/>
                    <a:pt x="84" y="92"/>
                    <a:pt x="84" y="93"/>
                  </a:cubicBezTo>
                  <a:cubicBezTo>
                    <a:pt x="84" y="93"/>
                    <a:pt x="84" y="93"/>
                    <a:pt x="84" y="93"/>
                  </a:cubicBezTo>
                  <a:cubicBezTo>
                    <a:pt x="84" y="139"/>
                    <a:pt x="84" y="234"/>
                    <a:pt x="84" y="27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24"/>
            <p:cNvSpPr>
              <a:spLocks noChangeAspect="1" noEditPoints="1"/>
            </p:cNvSpPr>
            <p:nvPr/>
          </p:nvSpPr>
          <p:spPr bwMode="auto">
            <a:xfrm>
              <a:off x="7966723" y="4944170"/>
              <a:ext cx="176780" cy="342641"/>
            </a:xfrm>
            <a:custGeom>
              <a:avLst/>
              <a:gdLst>
                <a:gd name="T0" fmla="*/ 42 w 144"/>
                <a:gd name="T1" fmla="*/ 58 h 279"/>
                <a:gd name="T2" fmla="*/ 35 w 144"/>
                <a:gd name="T3" fmla="*/ 65 h 279"/>
                <a:gd name="T4" fmla="*/ 2 w 144"/>
                <a:gd name="T5" fmla="*/ 148 h 279"/>
                <a:gd name="T6" fmla="*/ 7 w 144"/>
                <a:gd name="T7" fmla="*/ 161 h 279"/>
                <a:gd name="T8" fmla="*/ 7 w 144"/>
                <a:gd name="T9" fmla="*/ 161 h 279"/>
                <a:gd name="T10" fmla="*/ 20 w 144"/>
                <a:gd name="T11" fmla="*/ 155 h 279"/>
                <a:gd name="T12" fmla="*/ 43 w 144"/>
                <a:gd name="T13" fmla="*/ 94 h 279"/>
                <a:gd name="T14" fmla="*/ 46 w 144"/>
                <a:gd name="T15" fmla="*/ 91 h 279"/>
                <a:gd name="T16" fmla="*/ 48 w 144"/>
                <a:gd name="T17" fmla="*/ 94 h 279"/>
                <a:gd name="T18" fmla="*/ 19 w 144"/>
                <a:gd name="T19" fmla="*/ 180 h 279"/>
                <a:gd name="T20" fmla="*/ 41 w 144"/>
                <a:gd name="T21" fmla="*/ 181 h 279"/>
                <a:gd name="T22" fmla="*/ 42 w 144"/>
                <a:gd name="T23" fmla="*/ 181 h 279"/>
                <a:gd name="T24" fmla="*/ 42 w 144"/>
                <a:gd name="T25" fmla="*/ 265 h 279"/>
                <a:gd name="T26" fmla="*/ 55 w 144"/>
                <a:gd name="T27" fmla="*/ 279 h 279"/>
                <a:gd name="T28" fmla="*/ 55 w 144"/>
                <a:gd name="T29" fmla="*/ 279 h 279"/>
                <a:gd name="T30" fmla="*/ 68 w 144"/>
                <a:gd name="T31" fmla="*/ 265 h 279"/>
                <a:gd name="T32" fmla="*/ 68 w 144"/>
                <a:gd name="T33" fmla="*/ 181 h 279"/>
                <a:gd name="T34" fmla="*/ 76 w 144"/>
                <a:gd name="T35" fmla="*/ 181 h 279"/>
                <a:gd name="T36" fmla="*/ 76 w 144"/>
                <a:gd name="T37" fmla="*/ 265 h 279"/>
                <a:gd name="T38" fmla="*/ 89 w 144"/>
                <a:gd name="T39" fmla="*/ 279 h 279"/>
                <a:gd name="T40" fmla="*/ 89 w 144"/>
                <a:gd name="T41" fmla="*/ 279 h 279"/>
                <a:gd name="T42" fmla="*/ 102 w 144"/>
                <a:gd name="T43" fmla="*/ 265 h 279"/>
                <a:gd name="T44" fmla="*/ 102 w 144"/>
                <a:gd name="T45" fmla="*/ 181 h 279"/>
                <a:gd name="T46" fmla="*/ 102 w 144"/>
                <a:gd name="T47" fmla="*/ 181 h 279"/>
                <a:gd name="T48" fmla="*/ 125 w 144"/>
                <a:gd name="T49" fmla="*/ 180 h 279"/>
                <a:gd name="T50" fmla="*/ 95 w 144"/>
                <a:gd name="T51" fmla="*/ 94 h 279"/>
                <a:gd name="T52" fmla="*/ 98 w 144"/>
                <a:gd name="T53" fmla="*/ 91 h 279"/>
                <a:gd name="T54" fmla="*/ 100 w 144"/>
                <a:gd name="T55" fmla="*/ 94 h 279"/>
                <a:gd name="T56" fmla="*/ 124 w 144"/>
                <a:gd name="T57" fmla="*/ 155 h 279"/>
                <a:gd name="T58" fmla="*/ 136 w 144"/>
                <a:gd name="T59" fmla="*/ 161 h 279"/>
                <a:gd name="T60" fmla="*/ 136 w 144"/>
                <a:gd name="T61" fmla="*/ 161 h 279"/>
                <a:gd name="T62" fmla="*/ 142 w 144"/>
                <a:gd name="T63" fmla="*/ 148 h 279"/>
                <a:gd name="T64" fmla="*/ 110 w 144"/>
                <a:gd name="T65" fmla="*/ 66 h 279"/>
                <a:gd name="T66" fmla="*/ 100 w 144"/>
                <a:gd name="T67" fmla="*/ 58 h 279"/>
                <a:gd name="T68" fmla="*/ 100 w 144"/>
                <a:gd name="T69" fmla="*/ 58 h 279"/>
                <a:gd name="T70" fmla="*/ 42 w 144"/>
                <a:gd name="T71" fmla="*/ 58 h 279"/>
                <a:gd name="T72" fmla="*/ 72 w 144"/>
                <a:gd name="T73" fmla="*/ 0 h 279"/>
                <a:gd name="T74" fmla="*/ 98 w 144"/>
                <a:gd name="T75" fmla="*/ 26 h 279"/>
                <a:gd name="T76" fmla="*/ 72 w 144"/>
                <a:gd name="T77" fmla="*/ 52 h 279"/>
                <a:gd name="T78" fmla="*/ 46 w 144"/>
                <a:gd name="T79" fmla="*/ 26 h 279"/>
                <a:gd name="T80" fmla="*/ 72 w 144"/>
                <a:gd name="T81"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279">
                  <a:moveTo>
                    <a:pt x="42" y="58"/>
                  </a:moveTo>
                  <a:cubicBezTo>
                    <a:pt x="39" y="59"/>
                    <a:pt x="36" y="61"/>
                    <a:pt x="35" y="65"/>
                  </a:cubicBezTo>
                  <a:cubicBezTo>
                    <a:pt x="23" y="95"/>
                    <a:pt x="13" y="118"/>
                    <a:pt x="2" y="148"/>
                  </a:cubicBezTo>
                  <a:cubicBezTo>
                    <a:pt x="0" y="153"/>
                    <a:pt x="2" y="159"/>
                    <a:pt x="7" y="161"/>
                  </a:cubicBezTo>
                  <a:cubicBezTo>
                    <a:pt x="7" y="161"/>
                    <a:pt x="7" y="161"/>
                    <a:pt x="7" y="161"/>
                  </a:cubicBezTo>
                  <a:cubicBezTo>
                    <a:pt x="12" y="163"/>
                    <a:pt x="18" y="160"/>
                    <a:pt x="20" y="155"/>
                  </a:cubicBezTo>
                  <a:cubicBezTo>
                    <a:pt x="43" y="94"/>
                    <a:pt x="43" y="94"/>
                    <a:pt x="43" y="94"/>
                  </a:cubicBezTo>
                  <a:cubicBezTo>
                    <a:pt x="44" y="92"/>
                    <a:pt x="45" y="91"/>
                    <a:pt x="46" y="91"/>
                  </a:cubicBezTo>
                  <a:cubicBezTo>
                    <a:pt x="47" y="91"/>
                    <a:pt x="49" y="92"/>
                    <a:pt x="48" y="94"/>
                  </a:cubicBezTo>
                  <a:cubicBezTo>
                    <a:pt x="19" y="180"/>
                    <a:pt x="19" y="180"/>
                    <a:pt x="19" y="180"/>
                  </a:cubicBezTo>
                  <a:cubicBezTo>
                    <a:pt x="41" y="181"/>
                    <a:pt x="41" y="181"/>
                    <a:pt x="41" y="181"/>
                  </a:cubicBezTo>
                  <a:cubicBezTo>
                    <a:pt x="42" y="181"/>
                    <a:pt x="42" y="181"/>
                    <a:pt x="42" y="181"/>
                  </a:cubicBezTo>
                  <a:cubicBezTo>
                    <a:pt x="42" y="265"/>
                    <a:pt x="42" y="265"/>
                    <a:pt x="42" y="265"/>
                  </a:cubicBezTo>
                  <a:cubicBezTo>
                    <a:pt x="42" y="273"/>
                    <a:pt x="48" y="279"/>
                    <a:pt x="55" y="279"/>
                  </a:cubicBezTo>
                  <a:cubicBezTo>
                    <a:pt x="55" y="279"/>
                    <a:pt x="55" y="279"/>
                    <a:pt x="55" y="279"/>
                  </a:cubicBezTo>
                  <a:cubicBezTo>
                    <a:pt x="62" y="279"/>
                    <a:pt x="68" y="273"/>
                    <a:pt x="68" y="265"/>
                  </a:cubicBezTo>
                  <a:cubicBezTo>
                    <a:pt x="68" y="181"/>
                    <a:pt x="68" y="181"/>
                    <a:pt x="68" y="181"/>
                  </a:cubicBezTo>
                  <a:cubicBezTo>
                    <a:pt x="76" y="181"/>
                    <a:pt x="76" y="181"/>
                    <a:pt x="76" y="181"/>
                  </a:cubicBezTo>
                  <a:cubicBezTo>
                    <a:pt x="76" y="265"/>
                    <a:pt x="76" y="265"/>
                    <a:pt x="76" y="265"/>
                  </a:cubicBezTo>
                  <a:cubicBezTo>
                    <a:pt x="76" y="273"/>
                    <a:pt x="82" y="279"/>
                    <a:pt x="89" y="279"/>
                  </a:cubicBezTo>
                  <a:cubicBezTo>
                    <a:pt x="89" y="279"/>
                    <a:pt x="89" y="279"/>
                    <a:pt x="89" y="279"/>
                  </a:cubicBezTo>
                  <a:cubicBezTo>
                    <a:pt x="96" y="279"/>
                    <a:pt x="102" y="273"/>
                    <a:pt x="102" y="265"/>
                  </a:cubicBezTo>
                  <a:cubicBezTo>
                    <a:pt x="102" y="181"/>
                    <a:pt x="102" y="181"/>
                    <a:pt x="102" y="181"/>
                  </a:cubicBezTo>
                  <a:cubicBezTo>
                    <a:pt x="102" y="181"/>
                    <a:pt x="102" y="181"/>
                    <a:pt x="102" y="181"/>
                  </a:cubicBezTo>
                  <a:cubicBezTo>
                    <a:pt x="125" y="180"/>
                    <a:pt x="125" y="180"/>
                    <a:pt x="125" y="180"/>
                  </a:cubicBezTo>
                  <a:cubicBezTo>
                    <a:pt x="95" y="94"/>
                    <a:pt x="95" y="94"/>
                    <a:pt x="95" y="94"/>
                  </a:cubicBezTo>
                  <a:cubicBezTo>
                    <a:pt x="95" y="92"/>
                    <a:pt x="96" y="91"/>
                    <a:pt x="98" y="91"/>
                  </a:cubicBezTo>
                  <a:cubicBezTo>
                    <a:pt x="99" y="91"/>
                    <a:pt x="100" y="92"/>
                    <a:pt x="100" y="94"/>
                  </a:cubicBezTo>
                  <a:cubicBezTo>
                    <a:pt x="124" y="155"/>
                    <a:pt x="124" y="155"/>
                    <a:pt x="124" y="155"/>
                  </a:cubicBezTo>
                  <a:cubicBezTo>
                    <a:pt x="126" y="160"/>
                    <a:pt x="131" y="163"/>
                    <a:pt x="136" y="161"/>
                  </a:cubicBezTo>
                  <a:cubicBezTo>
                    <a:pt x="136" y="161"/>
                    <a:pt x="136" y="161"/>
                    <a:pt x="136" y="161"/>
                  </a:cubicBezTo>
                  <a:cubicBezTo>
                    <a:pt x="141" y="159"/>
                    <a:pt x="144" y="153"/>
                    <a:pt x="142" y="148"/>
                  </a:cubicBezTo>
                  <a:cubicBezTo>
                    <a:pt x="131" y="118"/>
                    <a:pt x="121" y="95"/>
                    <a:pt x="110" y="66"/>
                  </a:cubicBezTo>
                  <a:cubicBezTo>
                    <a:pt x="109" y="61"/>
                    <a:pt x="104" y="58"/>
                    <a:pt x="100" y="58"/>
                  </a:cubicBezTo>
                  <a:cubicBezTo>
                    <a:pt x="100" y="58"/>
                    <a:pt x="100" y="58"/>
                    <a:pt x="100" y="58"/>
                  </a:cubicBezTo>
                  <a:cubicBezTo>
                    <a:pt x="91" y="58"/>
                    <a:pt x="48" y="57"/>
                    <a:pt x="42" y="58"/>
                  </a:cubicBezTo>
                  <a:close/>
                  <a:moveTo>
                    <a:pt x="72" y="0"/>
                  </a:moveTo>
                  <a:cubicBezTo>
                    <a:pt x="86" y="0"/>
                    <a:pt x="98" y="12"/>
                    <a:pt x="98" y="26"/>
                  </a:cubicBezTo>
                  <a:cubicBezTo>
                    <a:pt x="98" y="41"/>
                    <a:pt x="86" y="52"/>
                    <a:pt x="72" y="52"/>
                  </a:cubicBezTo>
                  <a:cubicBezTo>
                    <a:pt x="57" y="52"/>
                    <a:pt x="46" y="41"/>
                    <a:pt x="46" y="26"/>
                  </a:cubicBezTo>
                  <a:cubicBezTo>
                    <a:pt x="46" y="12"/>
                    <a:pt x="57" y="0"/>
                    <a:pt x="72"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78" name="Picture 77">
            <a:extLst>
              <a:ext uri="{FF2B5EF4-FFF2-40B4-BE49-F238E27FC236}">
                <a16:creationId xmlns="" xmlns:a16="http://schemas.microsoft.com/office/drawing/2014/main" id="{3FC5EFB3-5668-AD40-87FC-E68B8CDA9A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Tree>
    <p:extLst>
      <p:ext uri="{BB962C8B-B14F-4D97-AF65-F5344CB8AC3E}">
        <p14:creationId xmlns:p14="http://schemas.microsoft.com/office/powerpoint/2010/main" val="41123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p:bldGraphic spid="12" grpId="0">
        <p:bldAsOne/>
      </p:bldGraphic>
      <p:bldP spid="13" grpId="0"/>
      <p:bldP spid="14" grpId="0" animBg="1"/>
      <p:bldP spid="15" grpId="0" animBg="1"/>
      <p:bldP spid="16" grpId="0"/>
      <p:bldP spid="32" grpId="0"/>
      <p:bldP spid="33" grpId="0" animBg="1"/>
      <p:bldP spid="34" grpId="0" animBg="1"/>
      <p:bldP spid="35" grpId="0"/>
      <p:bldP spid="53" grpId="0"/>
      <p:bldP spid="54" grpId="0" animBg="1"/>
      <p:bldP spid="55" grpId="0" animBg="1"/>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a:xfrm>
            <a:off x="457200" y="731520"/>
            <a:ext cx="8228684" cy="307777"/>
          </a:xfrm>
        </p:spPr>
        <p:txBody>
          <a:bodyPr/>
          <a:lstStyle/>
          <a:p>
            <a:r>
              <a:rPr lang="en-GB" dirty="0"/>
              <a:t>Health Care Cost Risks</a:t>
            </a:r>
          </a:p>
        </p:txBody>
      </p:sp>
      <p:sp>
        <p:nvSpPr>
          <p:cNvPr id="2" name="Text Placeholder 1"/>
          <p:cNvSpPr>
            <a:spLocks noGrp="1"/>
          </p:cNvSpPr>
          <p:nvPr>
            <p:ph sz="quarter" idx="13"/>
          </p:nvPr>
        </p:nvSpPr>
        <p:spPr bwMode="gray">
          <a:xfrm>
            <a:off x="6309360" y="4910230"/>
            <a:ext cx="2376524" cy="1570499"/>
          </a:xfrm>
        </p:spPr>
        <p:txBody>
          <a:bodyPr/>
          <a:lstStyle/>
          <a:p>
            <a:pPr marL="115888" lvl="2" indent="-115888">
              <a:lnSpc>
                <a:spcPct val="100000"/>
              </a:lnSpc>
              <a:spcBef>
                <a:spcPts val="0"/>
              </a:spcBef>
              <a:spcAft>
                <a:spcPts val="900"/>
              </a:spcAft>
              <a:buClrTx/>
            </a:pPr>
            <a:r>
              <a:rPr lang="en-GB" sz="1100" dirty="0">
                <a:solidFill>
                  <a:srgbClr val="0F8EC7"/>
                </a:solidFill>
              </a:rPr>
              <a:t>Projections do </a:t>
            </a:r>
            <a:r>
              <a:rPr lang="en-GB" sz="1100" b="1" dirty="0">
                <a:solidFill>
                  <a:srgbClr val="0F8EC7"/>
                </a:solidFill>
              </a:rPr>
              <a:t>not</a:t>
            </a:r>
            <a:r>
              <a:rPr lang="en-GB" sz="1100" dirty="0">
                <a:solidFill>
                  <a:srgbClr val="0F8EC7"/>
                </a:solidFill>
              </a:rPr>
              <a:t> </a:t>
            </a:r>
            <a:r>
              <a:rPr lang="en-US" sz="1100" dirty="0">
                <a:solidFill>
                  <a:srgbClr val="0F8EC7"/>
                </a:solidFill>
              </a:rPr>
              <a:t>include other </a:t>
            </a:r>
            <a:br>
              <a:rPr lang="en-US" sz="1100" dirty="0">
                <a:solidFill>
                  <a:srgbClr val="0F8EC7"/>
                </a:solidFill>
              </a:rPr>
            </a:br>
            <a:r>
              <a:rPr lang="en-US" sz="1100" dirty="0">
                <a:solidFill>
                  <a:srgbClr val="0F8EC7"/>
                </a:solidFill>
              </a:rPr>
              <a:t>health-related expenses, such as </a:t>
            </a:r>
            <a:br>
              <a:rPr lang="en-US" sz="1100" dirty="0">
                <a:solidFill>
                  <a:srgbClr val="0F8EC7"/>
                </a:solidFill>
              </a:rPr>
            </a:br>
            <a:r>
              <a:rPr lang="en-US" sz="1100" dirty="0">
                <a:solidFill>
                  <a:srgbClr val="0F8EC7"/>
                </a:solidFill>
              </a:rPr>
              <a:t>over-the-counter medications, most dental services and long-term care</a:t>
            </a:r>
            <a:endParaRPr lang="en-GB" sz="1100" dirty="0">
              <a:solidFill>
                <a:srgbClr val="0F8EC7"/>
              </a:solidFill>
            </a:endParaRPr>
          </a:p>
          <a:p>
            <a:pPr marL="115888" lvl="2" indent="-115888">
              <a:lnSpc>
                <a:spcPct val="100000"/>
              </a:lnSpc>
              <a:spcBef>
                <a:spcPts val="0"/>
              </a:spcBef>
              <a:spcAft>
                <a:spcPts val="900"/>
              </a:spcAft>
              <a:buClrTx/>
            </a:pPr>
            <a:r>
              <a:rPr lang="en-GB" sz="1100" dirty="0">
                <a:solidFill>
                  <a:srgbClr val="0F8EC7"/>
                </a:solidFill>
              </a:rPr>
              <a:t>Care at skilled nursing facilities or through a home care provider are incremental</a:t>
            </a:r>
          </a:p>
        </p:txBody>
      </p:sp>
      <p:sp>
        <p:nvSpPr>
          <p:cNvPr id="5" name="Text Placeholder FN"/>
          <p:cNvSpPr txBox="1">
            <a:spLocks/>
          </p:cNvSpPr>
          <p:nvPr/>
        </p:nvSpPr>
        <p:spPr>
          <a:xfrm>
            <a:off x="457200" y="6487783"/>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tx1"/>
              </a:buClr>
              <a:buNone/>
            </a:pPr>
            <a:r>
              <a:rPr lang="en-GB" sz="800" b="0" dirty="0">
                <a:solidFill>
                  <a:srgbClr val="0F8EC7"/>
                </a:solidFill>
              </a:rPr>
              <a:t>Source: </a:t>
            </a:r>
            <a:r>
              <a:rPr lang="en-US" sz="800" b="0" dirty="0">
                <a:solidFill>
                  <a:srgbClr val="0F8EC7"/>
                </a:solidFill>
              </a:rPr>
              <a:t>Fidelity Benefits Consulting estimate; 2019. </a:t>
            </a:r>
            <a:endParaRPr lang="en-GB" sz="800" b="0" dirty="0">
              <a:solidFill>
                <a:srgbClr val="0F8EC7"/>
              </a:solidFill>
            </a:endParaRPr>
          </a:p>
        </p:txBody>
      </p:sp>
      <p:pic>
        <p:nvPicPr>
          <p:cNvPr id="6" name="Picture 5">
            <a:extLst>
              <a:ext uri="{FF2B5EF4-FFF2-40B4-BE49-F238E27FC236}">
                <a16:creationId xmlns="" xmlns:a16="http://schemas.microsoft.com/office/drawing/2014/main" id="{45EFD92A-CE19-3F4B-AEC5-0779C97B6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pic>
        <p:nvPicPr>
          <p:cNvPr id="7" name="Picture 6">
            <a:extLst>
              <a:ext uri="{FF2B5EF4-FFF2-40B4-BE49-F238E27FC236}">
                <a16:creationId xmlns="" xmlns:a16="http://schemas.microsoft.com/office/drawing/2014/main" id="{577FEA9D-E901-8845-8FC0-8ACFEAEAB98D}"/>
              </a:ext>
            </a:extLst>
          </p:cNvPr>
          <p:cNvPicPr>
            <a:picLocks noChangeAspect="1"/>
          </p:cNvPicPr>
          <p:nvPr/>
        </p:nvPicPr>
        <p:blipFill>
          <a:blip r:embed="rId4"/>
          <a:stretch>
            <a:fillRect/>
          </a:stretch>
        </p:blipFill>
        <p:spPr>
          <a:xfrm>
            <a:off x="8183880" y="731520"/>
            <a:ext cx="449485" cy="394285"/>
          </a:xfrm>
          <a:prstGeom prst="rect">
            <a:avLst/>
          </a:prstGeom>
        </p:spPr>
      </p:pic>
      <p:sp>
        <p:nvSpPr>
          <p:cNvPr id="4" name="Rectangle 3">
            <a:extLst>
              <a:ext uri="{FF2B5EF4-FFF2-40B4-BE49-F238E27FC236}">
                <a16:creationId xmlns="" xmlns:a16="http://schemas.microsoft.com/office/drawing/2014/main" id="{18630A74-273D-D145-9BAE-A0ADDBCBC604}"/>
              </a:ext>
            </a:extLst>
          </p:cNvPr>
          <p:cNvSpPr/>
          <p:nvPr/>
        </p:nvSpPr>
        <p:spPr>
          <a:xfrm>
            <a:off x="1733490" y="1805395"/>
            <a:ext cx="5658921" cy="1569660"/>
          </a:xfrm>
          <a:prstGeom prst="rect">
            <a:avLst/>
          </a:prstGeom>
        </p:spPr>
        <p:txBody>
          <a:bodyPr wrap="none">
            <a:spAutoFit/>
          </a:bodyPr>
          <a:lstStyle/>
          <a:p>
            <a:r>
              <a:rPr lang="en-GB" sz="9600" b="1" dirty="0">
                <a:solidFill>
                  <a:srgbClr val="002B51"/>
                </a:solidFill>
              </a:rPr>
              <a:t>$288,400 </a:t>
            </a:r>
            <a:endParaRPr lang="en-US" sz="9600" b="1" dirty="0"/>
          </a:p>
        </p:txBody>
      </p:sp>
      <p:sp>
        <p:nvSpPr>
          <p:cNvPr id="8" name="Rectangle 7">
            <a:extLst>
              <a:ext uri="{FF2B5EF4-FFF2-40B4-BE49-F238E27FC236}">
                <a16:creationId xmlns="" xmlns:a16="http://schemas.microsoft.com/office/drawing/2014/main" id="{D7491CE3-25BD-0F41-A0B1-BE2B8D598CB2}"/>
              </a:ext>
            </a:extLst>
          </p:cNvPr>
          <p:cNvSpPr/>
          <p:nvPr/>
        </p:nvSpPr>
        <p:spPr>
          <a:xfrm>
            <a:off x="1385410" y="3580767"/>
            <a:ext cx="6355080" cy="1015663"/>
          </a:xfrm>
          <a:prstGeom prst="rect">
            <a:avLst/>
          </a:prstGeom>
        </p:spPr>
        <p:txBody>
          <a:bodyPr wrap="square">
            <a:spAutoFit/>
          </a:bodyPr>
          <a:lstStyle/>
          <a:p>
            <a:pPr marL="6350" lvl="2" algn="ctr">
              <a:spcBef>
                <a:spcPts val="0"/>
              </a:spcBef>
              <a:spcAft>
                <a:spcPts val="900"/>
              </a:spcAft>
              <a:buClrTx/>
            </a:pPr>
            <a:r>
              <a:rPr lang="en-GB" sz="2000" b="1" dirty="0">
                <a:solidFill>
                  <a:srgbClr val="0F8EC7"/>
                </a:solidFill>
              </a:rPr>
              <a:t>The average 65-year-old couple is expected </a:t>
            </a:r>
            <a:br>
              <a:rPr lang="en-GB" sz="2000" b="1" dirty="0">
                <a:solidFill>
                  <a:srgbClr val="0F8EC7"/>
                </a:solidFill>
              </a:rPr>
            </a:br>
            <a:r>
              <a:rPr lang="en-GB" sz="2000" b="1" dirty="0">
                <a:solidFill>
                  <a:srgbClr val="0F8EC7"/>
                </a:solidFill>
              </a:rPr>
              <a:t>to need $288,400 in today’s dollars for health care expenses in retirement</a:t>
            </a:r>
          </a:p>
        </p:txBody>
      </p:sp>
      <p:sp>
        <p:nvSpPr>
          <p:cNvPr id="10" name="Rectangle 9">
            <a:extLst>
              <a:ext uri="{FF2B5EF4-FFF2-40B4-BE49-F238E27FC236}">
                <a16:creationId xmlns="" xmlns:a16="http://schemas.microsoft.com/office/drawing/2014/main" id="{78ABF83C-07AE-E546-96CD-C900CDACC04E}"/>
              </a:ext>
            </a:extLst>
          </p:cNvPr>
          <p:cNvSpPr/>
          <p:nvPr/>
        </p:nvSpPr>
        <p:spPr>
          <a:xfrm>
            <a:off x="3895255" y="3454281"/>
            <a:ext cx="1335389" cy="45719"/>
          </a:xfrm>
          <a:prstGeom prst="rect">
            <a:avLst/>
          </a:prstGeom>
          <a:solidFill>
            <a:srgbClr val="0F8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514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8"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a:xfrm>
            <a:off x="457200" y="731520"/>
            <a:ext cx="8228684" cy="307777"/>
          </a:xfrm>
        </p:spPr>
        <p:txBody>
          <a:bodyPr/>
          <a:lstStyle/>
          <a:p>
            <a:r>
              <a:rPr lang="en-GB" dirty="0"/>
              <a:t>Late Career: Key Risks to Consider</a:t>
            </a:r>
          </a:p>
        </p:txBody>
      </p:sp>
      <p:sp>
        <p:nvSpPr>
          <p:cNvPr id="2" name="Text Placeholder 1"/>
          <p:cNvSpPr>
            <a:spLocks noGrp="1"/>
          </p:cNvSpPr>
          <p:nvPr>
            <p:ph sz="quarter" idx="13"/>
          </p:nvPr>
        </p:nvSpPr>
        <p:spPr bwMode="gray">
          <a:xfrm>
            <a:off x="1508760" y="2011680"/>
            <a:ext cx="6885622" cy="3425420"/>
          </a:xfrm>
        </p:spPr>
        <p:txBody>
          <a:bodyPr/>
          <a:lstStyle/>
          <a:p>
            <a:pPr marL="0" lvl="2" indent="0">
              <a:spcBef>
                <a:spcPts val="1800"/>
              </a:spcBef>
              <a:buNone/>
            </a:pPr>
            <a:r>
              <a:rPr lang="en-US" sz="1000" b="1" spc="100" dirty="0">
                <a:solidFill>
                  <a:srgbClr val="002B51"/>
                </a:solidFill>
                <a:latin typeface="Arial Black" panose="020B0604020202020204" pitchFamily="34" charset="0"/>
                <a:cs typeface="Arial Black" panose="020B0604020202020204" pitchFamily="34" charset="0"/>
              </a:rPr>
              <a:t>LONGEVITY RISK: </a:t>
            </a:r>
            <a:r>
              <a:rPr lang="en-US" dirty="0">
                <a:solidFill>
                  <a:schemeClr val="accent2"/>
                </a:solidFill>
              </a:rPr>
              <a:t/>
            </a:r>
            <a:br>
              <a:rPr lang="en-US" dirty="0">
                <a:solidFill>
                  <a:schemeClr val="accent2"/>
                </a:solidFill>
              </a:rPr>
            </a:br>
            <a:r>
              <a:rPr lang="en-US" sz="1600" dirty="0">
                <a:solidFill>
                  <a:srgbClr val="0F8EC7"/>
                </a:solidFill>
              </a:rPr>
              <a:t>Planning for a longer-than-expected life</a:t>
            </a:r>
          </a:p>
          <a:p>
            <a:pPr marL="0" lvl="2" indent="0">
              <a:spcBef>
                <a:spcPts val="1800"/>
              </a:spcBef>
              <a:buNone/>
            </a:pPr>
            <a:r>
              <a:rPr lang="en-US" sz="1000" b="1" spc="100" dirty="0">
                <a:solidFill>
                  <a:srgbClr val="002B51"/>
                </a:solidFill>
                <a:latin typeface="Arial Black" panose="020B0604020202020204" pitchFamily="34" charset="0"/>
                <a:cs typeface="Arial Black" panose="020B0604020202020204" pitchFamily="34" charset="0"/>
              </a:rPr>
              <a:t>MARKET RISK:</a:t>
            </a:r>
            <a:r>
              <a:rPr lang="en-US" sz="1600" dirty="0">
                <a:solidFill>
                  <a:srgbClr val="0F8EC7"/>
                </a:solidFill>
              </a:rPr>
              <a:t/>
            </a:r>
            <a:br>
              <a:rPr lang="en-US" sz="1600" dirty="0">
                <a:solidFill>
                  <a:srgbClr val="0F8EC7"/>
                </a:solidFill>
              </a:rPr>
            </a:br>
            <a:r>
              <a:rPr lang="en-US" sz="1600" dirty="0">
                <a:solidFill>
                  <a:srgbClr val="0F8EC7"/>
                </a:solidFill>
              </a:rPr>
              <a:t>Timing of a bear market</a:t>
            </a:r>
          </a:p>
          <a:p>
            <a:pPr marL="0" lvl="2" indent="0">
              <a:spcBef>
                <a:spcPts val="1800"/>
              </a:spcBef>
              <a:buNone/>
            </a:pPr>
            <a:r>
              <a:rPr lang="en-US" sz="1000" b="1" spc="100" dirty="0">
                <a:solidFill>
                  <a:srgbClr val="002B51"/>
                </a:solidFill>
                <a:latin typeface="Arial Black" panose="020B0604020202020204" pitchFamily="34" charset="0"/>
                <a:cs typeface="Arial Black" panose="020B0604020202020204" pitchFamily="34" charset="0"/>
              </a:rPr>
              <a:t>INFLATION RISK:</a:t>
            </a:r>
            <a:r>
              <a:rPr lang="en-US" sz="1600" dirty="0">
                <a:solidFill>
                  <a:srgbClr val="0F8EC7"/>
                </a:solidFill>
              </a:rPr>
              <a:t/>
            </a:r>
            <a:br>
              <a:rPr lang="en-US" sz="1600" dirty="0">
                <a:solidFill>
                  <a:srgbClr val="0F8EC7"/>
                </a:solidFill>
              </a:rPr>
            </a:br>
            <a:r>
              <a:rPr lang="en-US" sz="1600" dirty="0">
                <a:solidFill>
                  <a:srgbClr val="0F8EC7"/>
                </a:solidFill>
              </a:rPr>
              <a:t>Preserving purchasing power over time</a:t>
            </a:r>
          </a:p>
          <a:p>
            <a:pPr marL="0" lvl="2" indent="0">
              <a:spcBef>
                <a:spcPts val="1800"/>
              </a:spcBef>
              <a:buNone/>
            </a:pPr>
            <a:r>
              <a:rPr lang="en-US" sz="1000" b="1" spc="100" dirty="0">
                <a:solidFill>
                  <a:srgbClr val="002B51"/>
                </a:solidFill>
                <a:latin typeface="Arial Black" panose="020B0604020202020204" pitchFamily="34" charset="0"/>
                <a:cs typeface="Arial Black" panose="020B0604020202020204" pitchFamily="34" charset="0"/>
              </a:rPr>
              <a:t>ASSET ALLOCATION RISK:</a:t>
            </a:r>
            <a:r>
              <a:rPr lang="en-US" sz="1600" dirty="0">
                <a:solidFill>
                  <a:srgbClr val="0F8EC7"/>
                </a:solidFill>
              </a:rPr>
              <a:t/>
            </a:r>
            <a:br>
              <a:rPr lang="en-US" sz="1600" dirty="0">
                <a:solidFill>
                  <a:srgbClr val="0F8EC7"/>
                </a:solidFill>
              </a:rPr>
            </a:br>
            <a:r>
              <a:rPr lang="en-US" sz="1600" dirty="0">
                <a:solidFill>
                  <a:srgbClr val="0F8EC7"/>
                </a:solidFill>
              </a:rPr>
              <a:t>Managing a portfolio with multiple objectives</a:t>
            </a:r>
          </a:p>
          <a:p>
            <a:pPr marL="0" lvl="2" indent="0">
              <a:spcBef>
                <a:spcPts val="1800"/>
              </a:spcBef>
              <a:buNone/>
            </a:pPr>
            <a:r>
              <a:rPr lang="en-US" sz="1000" b="1" spc="100" dirty="0">
                <a:solidFill>
                  <a:srgbClr val="002B51"/>
                </a:solidFill>
                <a:latin typeface="Arial Black" panose="020B0604020202020204" pitchFamily="34" charset="0"/>
                <a:cs typeface="Arial Black" panose="020B0604020202020204" pitchFamily="34" charset="0"/>
              </a:rPr>
              <a:t>EXCESS WITHDRAWL RISK:</a:t>
            </a:r>
            <a:r>
              <a:rPr lang="en-US" sz="1000" dirty="0">
                <a:solidFill>
                  <a:srgbClr val="0F8EC7"/>
                </a:solidFill>
              </a:rPr>
              <a:t> </a:t>
            </a:r>
            <a:r>
              <a:rPr lang="en-US" sz="1600" dirty="0">
                <a:solidFill>
                  <a:srgbClr val="0F8EC7"/>
                </a:solidFill>
              </a:rPr>
              <a:t/>
            </a:r>
            <a:br>
              <a:rPr lang="en-US" sz="1600" dirty="0">
                <a:solidFill>
                  <a:srgbClr val="0F8EC7"/>
                </a:solidFill>
              </a:rPr>
            </a:br>
            <a:r>
              <a:rPr lang="en-US" sz="1600" dirty="0">
                <a:solidFill>
                  <a:srgbClr val="0F8EC7"/>
                </a:solidFill>
              </a:rPr>
              <a:t>Funding your lifestyle without depleting your portfolio</a:t>
            </a:r>
          </a:p>
          <a:p>
            <a:pPr marL="0" lvl="2" indent="0">
              <a:spcBef>
                <a:spcPts val="1800"/>
              </a:spcBef>
              <a:buNone/>
            </a:pPr>
            <a:r>
              <a:rPr lang="en-US" sz="1000" b="1" spc="100" dirty="0">
                <a:solidFill>
                  <a:srgbClr val="002B51"/>
                </a:solidFill>
                <a:latin typeface="Arial Black" panose="020B0604020202020204" pitchFamily="34" charset="0"/>
                <a:cs typeface="Arial Black" panose="020B0604020202020204" pitchFamily="34" charset="0"/>
              </a:rPr>
              <a:t>HEALTH CARE COSTS:</a:t>
            </a:r>
            <a:r>
              <a:rPr lang="en-US" sz="1600" dirty="0">
                <a:solidFill>
                  <a:srgbClr val="0F8EC7"/>
                </a:solidFill>
              </a:rPr>
              <a:t/>
            </a:r>
            <a:br>
              <a:rPr lang="en-US" sz="1600" dirty="0">
                <a:solidFill>
                  <a:srgbClr val="0F8EC7"/>
                </a:solidFill>
              </a:rPr>
            </a:br>
            <a:r>
              <a:rPr lang="en-US" sz="1600" dirty="0">
                <a:solidFill>
                  <a:srgbClr val="0F8EC7"/>
                </a:solidFill>
              </a:rPr>
              <a:t>Catastrophic illness or long-term care</a:t>
            </a:r>
            <a:endParaRPr lang="en-GB" sz="1600" dirty="0">
              <a:solidFill>
                <a:srgbClr val="0F8EC7"/>
              </a:solidFill>
            </a:endParaRPr>
          </a:p>
        </p:txBody>
      </p:sp>
      <p:pic>
        <p:nvPicPr>
          <p:cNvPr id="4" name="Picture 3">
            <a:extLst>
              <a:ext uri="{FF2B5EF4-FFF2-40B4-BE49-F238E27FC236}">
                <a16:creationId xmlns="" xmlns:a16="http://schemas.microsoft.com/office/drawing/2014/main" id="{A4FCE8CE-65C4-1C47-94E3-4FB2C5719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
        <p:nvSpPr>
          <p:cNvPr id="6" name="Rectangle 5">
            <a:extLst>
              <a:ext uri="{FF2B5EF4-FFF2-40B4-BE49-F238E27FC236}">
                <a16:creationId xmlns="" xmlns:a16="http://schemas.microsoft.com/office/drawing/2014/main" id="{62F6A697-D34E-A34A-9E0C-D16987D3B9D7}"/>
              </a:ext>
            </a:extLst>
          </p:cNvPr>
          <p:cNvSpPr/>
          <p:nvPr/>
        </p:nvSpPr>
        <p:spPr>
          <a:xfrm>
            <a:off x="454676" y="1220390"/>
            <a:ext cx="8095827" cy="246221"/>
          </a:xfrm>
          <a:prstGeom prst="rect">
            <a:avLst/>
          </a:prstGeom>
        </p:spPr>
        <p:txBody>
          <a:bodyPr wrap="square" lIns="0" tIns="0" rIns="0" bIns="0">
            <a:spAutoFit/>
          </a:bodyPr>
          <a:lstStyle/>
          <a:p>
            <a:pPr marL="6350" lvl="1">
              <a:spcBef>
                <a:spcPts val="1800"/>
              </a:spcBef>
            </a:pPr>
            <a:r>
              <a:rPr lang="en-US" sz="1600" b="1" dirty="0">
                <a:solidFill>
                  <a:srgbClr val="0F8EC7"/>
                </a:solidFill>
              </a:rPr>
              <a:t>Key risks that may limit your ability to achieve your retirement income goals:</a:t>
            </a:r>
          </a:p>
        </p:txBody>
      </p:sp>
      <p:pic>
        <p:nvPicPr>
          <p:cNvPr id="8" name="Picture 7">
            <a:extLst>
              <a:ext uri="{FF2B5EF4-FFF2-40B4-BE49-F238E27FC236}">
                <a16:creationId xmlns="" xmlns:a16="http://schemas.microsoft.com/office/drawing/2014/main" id="{A33B923B-99F4-D64E-B88F-5BBE9EC1C4A8}"/>
              </a:ext>
            </a:extLst>
          </p:cNvPr>
          <p:cNvPicPr>
            <a:picLocks noChangeAspect="1"/>
          </p:cNvPicPr>
          <p:nvPr/>
        </p:nvPicPr>
        <p:blipFill>
          <a:blip r:embed="rId4"/>
          <a:stretch>
            <a:fillRect/>
          </a:stretch>
        </p:blipFill>
        <p:spPr>
          <a:xfrm>
            <a:off x="602368" y="2053307"/>
            <a:ext cx="408623" cy="408623"/>
          </a:xfrm>
          <a:prstGeom prst="rect">
            <a:avLst/>
          </a:prstGeom>
        </p:spPr>
      </p:pic>
      <p:pic>
        <p:nvPicPr>
          <p:cNvPr id="9" name="Picture 8">
            <a:extLst>
              <a:ext uri="{FF2B5EF4-FFF2-40B4-BE49-F238E27FC236}">
                <a16:creationId xmlns="" xmlns:a16="http://schemas.microsoft.com/office/drawing/2014/main" id="{5AC0EAC1-EEBE-B84D-950B-C776B65969CE}"/>
              </a:ext>
            </a:extLst>
          </p:cNvPr>
          <p:cNvPicPr>
            <a:picLocks noChangeAspect="1"/>
          </p:cNvPicPr>
          <p:nvPr/>
        </p:nvPicPr>
        <p:blipFill>
          <a:blip r:embed="rId5"/>
          <a:stretch>
            <a:fillRect/>
          </a:stretch>
        </p:blipFill>
        <p:spPr>
          <a:xfrm>
            <a:off x="631022" y="2779939"/>
            <a:ext cx="394285" cy="344104"/>
          </a:xfrm>
          <a:prstGeom prst="rect">
            <a:avLst/>
          </a:prstGeom>
        </p:spPr>
      </p:pic>
      <p:pic>
        <p:nvPicPr>
          <p:cNvPr id="10" name="Picture 9">
            <a:extLst>
              <a:ext uri="{FF2B5EF4-FFF2-40B4-BE49-F238E27FC236}">
                <a16:creationId xmlns="" xmlns:a16="http://schemas.microsoft.com/office/drawing/2014/main" id="{71033899-69C5-CA4E-BE3A-A6A306DE1014}"/>
              </a:ext>
            </a:extLst>
          </p:cNvPr>
          <p:cNvPicPr>
            <a:picLocks noChangeAspect="1"/>
          </p:cNvPicPr>
          <p:nvPr/>
        </p:nvPicPr>
        <p:blipFill>
          <a:blip r:embed="rId6"/>
          <a:stretch>
            <a:fillRect/>
          </a:stretch>
        </p:blipFill>
        <p:spPr>
          <a:xfrm>
            <a:off x="720632" y="3477577"/>
            <a:ext cx="215065" cy="408623"/>
          </a:xfrm>
          <a:prstGeom prst="rect">
            <a:avLst/>
          </a:prstGeom>
        </p:spPr>
      </p:pic>
      <p:pic>
        <p:nvPicPr>
          <p:cNvPr id="11" name="Picture 10">
            <a:extLst>
              <a:ext uri="{FF2B5EF4-FFF2-40B4-BE49-F238E27FC236}">
                <a16:creationId xmlns="" xmlns:a16="http://schemas.microsoft.com/office/drawing/2014/main" id="{2D4A81AE-F42A-5140-9039-ECA381BE1A67}"/>
              </a:ext>
            </a:extLst>
          </p:cNvPr>
          <p:cNvPicPr>
            <a:picLocks noChangeAspect="1"/>
          </p:cNvPicPr>
          <p:nvPr/>
        </p:nvPicPr>
        <p:blipFill>
          <a:blip r:embed="rId7"/>
          <a:stretch>
            <a:fillRect/>
          </a:stretch>
        </p:blipFill>
        <p:spPr>
          <a:xfrm>
            <a:off x="637069" y="4146333"/>
            <a:ext cx="379947" cy="379947"/>
          </a:xfrm>
          <a:prstGeom prst="rect">
            <a:avLst/>
          </a:prstGeom>
        </p:spPr>
      </p:pic>
      <p:pic>
        <p:nvPicPr>
          <p:cNvPr id="12" name="Picture 11">
            <a:extLst>
              <a:ext uri="{FF2B5EF4-FFF2-40B4-BE49-F238E27FC236}">
                <a16:creationId xmlns="" xmlns:a16="http://schemas.microsoft.com/office/drawing/2014/main" id="{0C301321-C127-8F4C-93A3-2C4355145676}"/>
              </a:ext>
            </a:extLst>
          </p:cNvPr>
          <p:cNvPicPr>
            <a:picLocks noChangeAspect="1"/>
          </p:cNvPicPr>
          <p:nvPr/>
        </p:nvPicPr>
        <p:blipFill>
          <a:blip r:embed="rId8"/>
          <a:stretch>
            <a:fillRect/>
          </a:stretch>
        </p:blipFill>
        <p:spPr>
          <a:xfrm>
            <a:off x="613120" y="4874191"/>
            <a:ext cx="387116" cy="437298"/>
          </a:xfrm>
          <a:prstGeom prst="rect">
            <a:avLst/>
          </a:prstGeom>
        </p:spPr>
      </p:pic>
      <p:pic>
        <p:nvPicPr>
          <p:cNvPr id="13" name="Picture 12">
            <a:extLst>
              <a:ext uri="{FF2B5EF4-FFF2-40B4-BE49-F238E27FC236}">
                <a16:creationId xmlns="" xmlns:a16="http://schemas.microsoft.com/office/drawing/2014/main" id="{98EA7B5D-8858-E04E-AAFE-C88E8675573B}"/>
              </a:ext>
            </a:extLst>
          </p:cNvPr>
          <p:cNvPicPr>
            <a:picLocks noChangeAspect="1"/>
          </p:cNvPicPr>
          <p:nvPr/>
        </p:nvPicPr>
        <p:blipFill>
          <a:blip r:embed="rId9"/>
          <a:stretch>
            <a:fillRect/>
          </a:stretch>
        </p:blipFill>
        <p:spPr>
          <a:xfrm>
            <a:off x="631022" y="5542232"/>
            <a:ext cx="408623" cy="358441"/>
          </a:xfrm>
          <a:prstGeom prst="rect">
            <a:avLst/>
          </a:prstGeom>
        </p:spPr>
      </p:pic>
      <p:cxnSp>
        <p:nvCxnSpPr>
          <p:cNvPr id="14" name="Straight Connector 13">
            <a:extLst>
              <a:ext uri="{FF2B5EF4-FFF2-40B4-BE49-F238E27FC236}">
                <a16:creationId xmlns="" xmlns:a16="http://schemas.microsoft.com/office/drawing/2014/main" id="{296F80FF-2905-1441-BD94-869EE7112100}"/>
              </a:ext>
            </a:extLst>
          </p:cNvPr>
          <p:cNvCxnSpPr>
            <a:cxnSpLocks/>
          </p:cNvCxnSpPr>
          <p:nvPr/>
        </p:nvCxnSpPr>
        <p:spPr>
          <a:xfrm>
            <a:off x="453813" y="1979023"/>
            <a:ext cx="6936434" cy="0"/>
          </a:xfrm>
          <a:prstGeom prst="line">
            <a:avLst/>
          </a:prstGeom>
          <a:ln w="9525">
            <a:solidFill>
              <a:srgbClr val="0F8EC7">
                <a:alpha val="6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A0A30AF9-2BEB-C847-9CA6-1C5B8618B0CD}"/>
              </a:ext>
            </a:extLst>
          </p:cNvPr>
          <p:cNvCxnSpPr>
            <a:cxnSpLocks/>
          </p:cNvCxnSpPr>
          <p:nvPr/>
        </p:nvCxnSpPr>
        <p:spPr>
          <a:xfrm>
            <a:off x="453813" y="2677886"/>
            <a:ext cx="6936434" cy="0"/>
          </a:xfrm>
          <a:prstGeom prst="line">
            <a:avLst/>
          </a:prstGeom>
          <a:ln w="9525">
            <a:solidFill>
              <a:srgbClr val="0F8EC7">
                <a:alpha val="6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D98E5361-7779-4045-AB52-4AACF9E1C718}"/>
              </a:ext>
            </a:extLst>
          </p:cNvPr>
          <p:cNvCxnSpPr>
            <a:cxnSpLocks/>
          </p:cNvCxnSpPr>
          <p:nvPr/>
        </p:nvCxnSpPr>
        <p:spPr>
          <a:xfrm>
            <a:off x="453813" y="3383280"/>
            <a:ext cx="6936434" cy="0"/>
          </a:xfrm>
          <a:prstGeom prst="line">
            <a:avLst/>
          </a:prstGeom>
          <a:ln w="9525">
            <a:solidFill>
              <a:srgbClr val="0F8EC7">
                <a:alpha val="6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754C2673-EF12-4E4C-9A29-3586A1C33BC2}"/>
              </a:ext>
            </a:extLst>
          </p:cNvPr>
          <p:cNvCxnSpPr>
            <a:cxnSpLocks/>
          </p:cNvCxnSpPr>
          <p:nvPr/>
        </p:nvCxnSpPr>
        <p:spPr>
          <a:xfrm>
            <a:off x="453813" y="4082143"/>
            <a:ext cx="6936434" cy="0"/>
          </a:xfrm>
          <a:prstGeom prst="line">
            <a:avLst/>
          </a:prstGeom>
          <a:ln w="9525">
            <a:solidFill>
              <a:srgbClr val="0F8EC7">
                <a:alpha val="6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70AE6799-6BF6-D047-8FDF-B617F182055A}"/>
              </a:ext>
            </a:extLst>
          </p:cNvPr>
          <p:cNvCxnSpPr>
            <a:cxnSpLocks/>
          </p:cNvCxnSpPr>
          <p:nvPr/>
        </p:nvCxnSpPr>
        <p:spPr>
          <a:xfrm>
            <a:off x="453813" y="4794069"/>
            <a:ext cx="6936434" cy="0"/>
          </a:xfrm>
          <a:prstGeom prst="line">
            <a:avLst/>
          </a:prstGeom>
          <a:ln w="9525">
            <a:solidFill>
              <a:srgbClr val="0F8EC7">
                <a:alpha val="6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58F6903F-2AD6-7B45-8830-E54E02440B72}"/>
              </a:ext>
            </a:extLst>
          </p:cNvPr>
          <p:cNvCxnSpPr>
            <a:cxnSpLocks/>
          </p:cNvCxnSpPr>
          <p:nvPr/>
        </p:nvCxnSpPr>
        <p:spPr>
          <a:xfrm>
            <a:off x="453813" y="5486400"/>
            <a:ext cx="6936434" cy="0"/>
          </a:xfrm>
          <a:prstGeom prst="line">
            <a:avLst/>
          </a:prstGeom>
          <a:ln w="9525">
            <a:solidFill>
              <a:srgbClr val="0F8EC7">
                <a:alpha val="60000"/>
              </a:srgb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60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 xmlns:a16="http://schemas.microsoft.com/office/drawing/2014/main" id="{CB16343E-A63C-D44A-B438-AFB348DB0025}"/>
              </a:ext>
            </a:extLst>
          </p:cNvPr>
          <p:cNvSpPr txBox="1">
            <a:spLocks/>
          </p:cNvSpPr>
          <p:nvPr/>
        </p:nvSpPr>
        <p:spPr>
          <a:xfrm>
            <a:off x="460793" y="3898566"/>
            <a:ext cx="7860247" cy="2308324"/>
          </a:xfrm>
          <a:prstGeom prst="rect">
            <a:avLst/>
          </a:prstGeom>
        </p:spPr>
        <p:txBody>
          <a:bodyPr vert="horz" wrap="square" lIns="0" tIns="0" rIns="0" bIns="0" rtlCol="0" anchor="t" anchorCtr="0">
            <a:spAutoFit/>
          </a:bodyPr>
          <a:lstStyle>
            <a:lvl1pPr algn="l" defTabSz="914400" rtl="0" eaLnBrk="1" latinLnBrk="0" hangingPunct="1">
              <a:lnSpc>
                <a:spcPts val="6000"/>
              </a:lnSpc>
              <a:spcBef>
                <a:spcPts val="0"/>
              </a:spcBef>
              <a:spcAft>
                <a:spcPts val="0"/>
              </a:spcAft>
              <a:buNone/>
              <a:defRPr sz="6000" b="1" kern="1200" cap="none" spc="0" baseline="0">
                <a:solidFill>
                  <a:srgbClr val="002B51"/>
                </a:solidFill>
                <a:latin typeface="+mj-lt"/>
                <a:ea typeface="+mj-ea"/>
                <a:cs typeface="+mj-cs"/>
              </a:defRPr>
            </a:lvl1pPr>
          </a:lstStyle>
          <a:p>
            <a:r>
              <a:rPr lang="en-US" dirty="0"/>
              <a:t>Retirement Accounts</a:t>
            </a:r>
            <a:br>
              <a:rPr lang="en-US" dirty="0"/>
            </a:br>
            <a:r>
              <a:rPr lang="en-GB" dirty="0"/>
              <a:t>Deep Dive: 401(k)s and IRAs</a:t>
            </a:r>
            <a:endParaRPr lang="en-US" dirty="0"/>
          </a:p>
        </p:txBody>
      </p:sp>
      <p:sp>
        <p:nvSpPr>
          <p:cNvPr id="9" name="Text Placeholder 4">
            <a:extLst>
              <a:ext uri="{FF2B5EF4-FFF2-40B4-BE49-F238E27FC236}">
                <a16:creationId xmlns="" xmlns:a16="http://schemas.microsoft.com/office/drawing/2014/main" id="{A3E7FB39-3331-F24E-AEE7-41AA1F65C5BF}"/>
              </a:ext>
            </a:extLst>
          </p:cNvPr>
          <p:cNvSpPr txBox="1">
            <a:spLocks/>
          </p:cNvSpPr>
          <p:nvPr/>
        </p:nvSpPr>
        <p:spPr>
          <a:xfrm>
            <a:off x="502920" y="3520440"/>
            <a:ext cx="4143259" cy="275653"/>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1400"/>
              </a:spcBef>
              <a:spcAft>
                <a:spcPts val="0"/>
              </a:spcAft>
              <a:buClr>
                <a:schemeClr val="accent2"/>
              </a:buClr>
              <a:buFont typeface="Arial" panose="020B0604020202020204" pitchFamily="34" charset="0"/>
              <a:buNone/>
              <a:defRPr sz="1600" b="1" i="0" kern="1200" spc="100" baseline="0">
                <a:solidFill>
                  <a:srgbClr val="FFFFFF"/>
                </a:solidFill>
                <a:latin typeface="Arial Black" panose="020B0604020202020204" pitchFamily="34" charset="0"/>
                <a:ea typeface="+mn-ea"/>
                <a:cs typeface="Arial Black" panose="020B0604020202020204" pitchFamily="34" charset="0"/>
              </a:defRPr>
            </a:lvl1pPr>
            <a:lvl2pPr marL="233362" indent="0" algn="l" defTabSz="914400" rtl="0" eaLnBrk="1" latinLnBrk="0" hangingPunct="1">
              <a:lnSpc>
                <a:spcPct val="120000"/>
              </a:lnSpc>
              <a:spcBef>
                <a:spcPts val="1000"/>
              </a:spcBef>
              <a:spcAft>
                <a:spcPts val="0"/>
              </a:spcAft>
              <a:buClr>
                <a:schemeClr val="accent2"/>
              </a:buClr>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120000"/>
              </a:lnSpc>
              <a:spcBef>
                <a:spcPts val="600"/>
              </a:spcBef>
              <a:spcAft>
                <a:spcPts val="0"/>
              </a:spcAft>
              <a:buClr>
                <a:schemeClr val="accent2"/>
              </a:buClr>
              <a:buFont typeface="Arial" panose="020B0604020202020204" pitchFamily="34" charset="0"/>
              <a:buNone/>
              <a:defRPr sz="1400" kern="1200" baseline="0">
                <a:solidFill>
                  <a:schemeClr val="tx1"/>
                </a:solidFill>
                <a:latin typeface="+mn-lt"/>
                <a:ea typeface="+mn-ea"/>
                <a:cs typeface="+mn-cs"/>
              </a:defRPr>
            </a:lvl3pPr>
            <a:lvl4pPr marL="690562" indent="0" algn="l" defTabSz="914400" rtl="0" eaLnBrk="1" latinLnBrk="0" hangingPunct="1">
              <a:lnSpc>
                <a:spcPct val="120000"/>
              </a:lnSpc>
              <a:spcBef>
                <a:spcPts val="600"/>
              </a:spcBef>
              <a:spcAft>
                <a:spcPts val="0"/>
              </a:spcAft>
              <a:buClr>
                <a:schemeClr val="accent2"/>
              </a:buClr>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120000"/>
              </a:lnSpc>
              <a:spcBef>
                <a:spcPts val="600"/>
              </a:spcBef>
              <a:spcAft>
                <a:spcPts val="0"/>
              </a:spcAft>
              <a:buClr>
                <a:schemeClr val="accent2"/>
              </a:buClr>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SECTION 2</a:t>
            </a:r>
          </a:p>
        </p:txBody>
      </p:sp>
      <p:pic>
        <p:nvPicPr>
          <p:cNvPr id="11" name="Picture 10">
            <a:extLst>
              <a:ext uri="{FF2B5EF4-FFF2-40B4-BE49-F238E27FC236}">
                <a16:creationId xmlns="" xmlns:a16="http://schemas.microsoft.com/office/drawing/2014/main" id="{C4B78746-35C4-2F44-A550-1411049DD24D}"/>
              </a:ext>
            </a:extLst>
          </p:cNvPr>
          <p:cNvPicPr>
            <a:picLocks noChangeAspect="1"/>
          </p:cNvPicPr>
          <p:nvPr/>
        </p:nvPicPr>
        <p:blipFill>
          <a:blip r:embed="rId3"/>
          <a:stretch>
            <a:fillRect/>
          </a:stretch>
        </p:blipFill>
        <p:spPr>
          <a:xfrm>
            <a:off x="460793" y="2081696"/>
            <a:ext cx="970924" cy="798663"/>
          </a:xfrm>
          <a:prstGeom prst="rect">
            <a:avLst/>
          </a:prstGeom>
        </p:spPr>
      </p:pic>
      <p:pic>
        <p:nvPicPr>
          <p:cNvPr id="13" name="Picture 12">
            <a:extLst>
              <a:ext uri="{FF2B5EF4-FFF2-40B4-BE49-F238E27FC236}">
                <a16:creationId xmlns="" xmlns:a16="http://schemas.microsoft.com/office/drawing/2014/main" id="{3FD1D1D3-C06D-584D-A0C7-4DD5F8800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Tree>
    <p:extLst>
      <p:ext uri="{BB962C8B-B14F-4D97-AF65-F5344CB8AC3E}">
        <p14:creationId xmlns:p14="http://schemas.microsoft.com/office/powerpoint/2010/main" val="1235191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4E9C97-7583-DC43-84F7-C0DF8A2EFBF3}"/>
              </a:ext>
            </a:extLst>
          </p:cNvPr>
          <p:cNvSpPr>
            <a:spLocks noGrp="1"/>
          </p:cNvSpPr>
          <p:nvPr>
            <p:ph type="title"/>
          </p:nvPr>
        </p:nvSpPr>
        <p:spPr>
          <a:xfrm>
            <a:off x="628650" y="883752"/>
            <a:ext cx="7886700" cy="1325563"/>
          </a:xfrm>
        </p:spPr>
        <p:txBody>
          <a:bodyPr>
            <a:normAutofit/>
          </a:bodyPr>
          <a:lstStyle/>
          <a:p>
            <a:r>
              <a:rPr lang="en-US" sz="2800" dirty="0"/>
              <a:t>CENTER FOR REALTOR® FINANCIAL WELLNESS WEBINAR AND SEMINAR DISCLAIMER</a:t>
            </a:r>
          </a:p>
        </p:txBody>
      </p:sp>
      <p:sp>
        <p:nvSpPr>
          <p:cNvPr id="3" name="Content Placeholder 2">
            <a:extLst>
              <a:ext uri="{FF2B5EF4-FFF2-40B4-BE49-F238E27FC236}">
                <a16:creationId xmlns:a16="http://schemas.microsoft.com/office/drawing/2014/main" xmlns="" id="{EAD9496C-983C-9144-8DF1-A65B1845938F}"/>
              </a:ext>
            </a:extLst>
          </p:cNvPr>
          <p:cNvSpPr>
            <a:spLocks noGrp="1"/>
          </p:cNvSpPr>
          <p:nvPr>
            <p:ph idx="1"/>
          </p:nvPr>
        </p:nvSpPr>
        <p:spPr>
          <a:xfrm>
            <a:off x="628650" y="2025390"/>
            <a:ext cx="7886700" cy="3781050"/>
          </a:xfrm>
        </p:spPr>
        <p:txBody>
          <a:bodyPr>
            <a:normAutofit fontScale="92500" lnSpcReduction="10000"/>
          </a:bodyPr>
          <a:lstStyle/>
          <a:p>
            <a:r>
              <a:rPr lang="en-US" sz="1400" dirty="0"/>
              <a:t>For Education and Information Purposes Only</a:t>
            </a:r>
          </a:p>
          <a:p>
            <a:r>
              <a:rPr lang="en-US" sz="1400" dirty="0"/>
              <a:t>Please note that the information and materials provided in Center for REALTOR® Financial Wellness webinars and seminars are not intended or provided to be used as a substitute for the advice of your tax, investment, legal and/or financial advisors or to be the basis of specific financial planning activities.  The opinions and views expressed or shared in this presentation represent only those of the developers, speakers, presenters or instructors and have not been endorsed or approved by the National Association of REALTORS®.  While substantial care is taken to try to provide accurate and current data and information, the National Association of REALTORS® does not warrant the accuracy, completeness or timeliness of any data and information provided in the webinars and seminars.  Further, any principles and conclusions presented are subject to court decisions and to local, state and federal laws and regulations and any revisions of such laws and regulations.  If you seek or need tax, investment, legal or financial advice, you must obtain such advice and services from the appropriate professionals.  </a:t>
            </a:r>
          </a:p>
          <a:p>
            <a:r>
              <a:rPr lang="en-US" sz="1400" dirty="0"/>
              <a:t>Any links to third-party websites, tools, materials or resources are provided as a convenience and for your information.  Any products, services or opinions of third-party entities or associated individuals are neither endorsed nor have they been vetted by the National Association of REALTORS®, and their inclusion in the webinar or seminar and any related materials do not constitute a recommendation by the National Association of REALTORS® and should not be inferred as suggesting a preference over other products, services or information available in the market.  The National Association of REALTORS® bears no responsibility for the accuracy, completeness, legality or the content provided in the webinar or seminar and any related materials. </a:t>
            </a:r>
          </a:p>
        </p:txBody>
      </p:sp>
    </p:spTree>
    <p:extLst>
      <p:ext uri="{BB962C8B-B14F-4D97-AF65-F5344CB8AC3E}">
        <p14:creationId xmlns:p14="http://schemas.microsoft.com/office/powerpoint/2010/main" val="661839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95"/>
          <p:cNvGraphicFramePr>
            <a:graphicFrameLocks noGrp="1"/>
          </p:cNvGraphicFramePr>
          <p:nvPr>
            <p:ph sz="quarter" idx="4294967295"/>
            <p:extLst>
              <p:ext uri="{D42A27DB-BD31-4B8C-83A1-F6EECF244321}">
                <p14:modId xmlns:p14="http://schemas.microsoft.com/office/powerpoint/2010/main" val="2142411214"/>
              </p:ext>
            </p:extLst>
          </p:nvPr>
        </p:nvGraphicFramePr>
        <p:xfrm>
          <a:off x="449500" y="1737360"/>
          <a:ext cx="8217282" cy="3875994"/>
        </p:xfrm>
        <a:graphic>
          <a:graphicData uri="http://schemas.openxmlformats.org/drawingml/2006/table">
            <a:tbl>
              <a:tblPr/>
              <a:tblGrid>
                <a:gridCol w="3562985">
                  <a:extLst>
                    <a:ext uri="{9D8B030D-6E8A-4147-A177-3AD203B41FA5}">
                      <a16:colId xmlns="" xmlns:a16="http://schemas.microsoft.com/office/drawing/2014/main" val="20000"/>
                    </a:ext>
                  </a:extLst>
                </a:gridCol>
                <a:gridCol w="1895991">
                  <a:extLst>
                    <a:ext uri="{9D8B030D-6E8A-4147-A177-3AD203B41FA5}">
                      <a16:colId xmlns="" xmlns:a16="http://schemas.microsoft.com/office/drawing/2014/main" val="20001"/>
                    </a:ext>
                  </a:extLst>
                </a:gridCol>
                <a:gridCol w="2758306">
                  <a:extLst>
                    <a:ext uri="{9D8B030D-6E8A-4147-A177-3AD203B41FA5}">
                      <a16:colId xmlns="" xmlns:a16="http://schemas.microsoft.com/office/drawing/2014/main" val="20002"/>
                    </a:ext>
                  </a:extLst>
                </a:gridCol>
              </a:tblGrid>
              <a:tr h="430666">
                <a:tc>
                  <a:txBody>
                    <a:bodyPr/>
                    <a:lstStyle/>
                    <a:p>
                      <a:pPr marL="0" marR="0" lvl="0" indent="0" algn="ctr" defTabSz="914400" rtl="0" eaLnBrk="0" fontAlgn="base" latinLnBrk="0" hangingPunct="0">
                        <a:lnSpc>
                          <a:spcPct val="100000"/>
                        </a:lnSpc>
                        <a:spcBef>
                          <a:spcPct val="75000"/>
                        </a:spcBef>
                        <a:spcAft>
                          <a:spcPct val="0"/>
                        </a:spcAft>
                        <a:buClr>
                          <a:schemeClr val="tx1"/>
                        </a:buClr>
                        <a:buSzTx/>
                        <a:buFontTx/>
                        <a:buNone/>
                        <a:tabLst/>
                      </a:pPr>
                      <a:endParaRPr kumimoji="0" lang="en-US" sz="1400" b="1" i="0" u="none" strike="noStrike" cap="none" normalizeH="0" baseline="0" dirty="0">
                        <a:ln>
                          <a:noFill/>
                        </a:ln>
                        <a:solidFill>
                          <a:schemeClr val="accent2"/>
                        </a:solidFill>
                        <a:effectLst/>
                        <a:latin typeface="Arial" panose="020B0604020202020204" pitchFamily="34" charset="0"/>
                        <a:ea typeface="ＭＳ Ｐゴシック" charset="0"/>
                        <a:cs typeface="Arial" panose="020B0604020202020204" pitchFamily="34" charset="0"/>
                      </a:endParaRPr>
                    </a:p>
                  </a:txBody>
                  <a:tcPr marL="45720" marR="45720" anchor="ctr" horzOverflow="overflow">
                    <a:lnL w="19050" cap="flat" cmpd="sng" algn="ctr">
                      <a:no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2B51"/>
                    </a:solidFill>
                  </a:tcPr>
                </a:tc>
                <a:tc>
                  <a:txBody>
                    <a:bodyPr/>
                    <a:lstStyle/>
                    <a:p>
                      <a:pPr marL="0" marR="0" lvl="0" indent="0" algn="r" defTabSz="914400" rtl="0" eaLnBrk="0" fontAlgn="base" latinLnBrk="0" hangingPunct="0">
                        <a:lnSpc>
                          <a:spcPct val="100000"/>
                        </a:lnSpc>
                        <a:spcBef>
                          <a:spcPct val="75000"/>
                        </a:spcBef>
                        <a:spcAft>
                          <a:spcPct val="0"/>
                        </a:spcAft>
                        <a:buClr>
                          <a:schemeClr val="tx1"/>
                        </a:buClr>
                        <a:buSzTx/>
                        <a:buFontTx/>
                        <a:buNone/>
                        <a:tabLst/>
                      </a:pPr>
                      <a:r>
                        <a:rPr kumimoji="0" lang="en-US" sz="1100" b="1" i="0" u="none" strike="noStrike" cap="none" spc="100" normalizeH="0" baseline="0" dirty="0" smtClean="0">
                          <a:ln>
                            <a:noFill/>
                          </a:ln>
                          <a:solidFill>
                            <a:srgbClr val="FFFFFF"/>
                          </a:solidFill>
                          <a:effectLst/>
                          <a:latin typeface="Arial Black" panose="020B0604020202020204" pitchFamily="34" charset="0"/>
                          <a:ea typeface="ＭＳ Ｐゴシック" charset="0"/>
                          <a:cs typeface="Arial Black" panose="020B0604020202020204" pitchFamily="34" charset="0"/>
                        </a:rPr>
                        <a:t>10% </a:t>
                      </a:r>
                      <a:r>
                        <a:rPr kumimoji="0" lang="en-US" sz="1100" b="1" i="0" u="none" strike="noStrike" cap="none" spc="100" normalizeH="0" baseline="0" dirty="0">
                          <a:ln>
                            <a:noFill/>
                          </a:ln>
                          <a:solidFill>
                            <a:srgbClr val="FFFFFF"/>
                          </a:solidFill>
                          <a:effectLst/>
                          <a:latin typeface="Arial Black" panose="020B0604020202020204" pitchFamily="34" charset="0"/>
                          <a:ea typeface="ＭＳ Ｐゴシック" charset="0"/>
                          <a:cs typeface="Arial Black" panose="020B0604020202020204" pitchFamily="34" charset="0"/>
                        </a:rPr>
                        <a:t>CONTRIBUTION</a:t>
                      </a:r>
                    </a:p>
                  </a:txBody>
                  <a:tcPr marL="45720" marR="45720" anchor="ctr" horzOverflow="overflow">
                    <a:lnL>
                      <a:noFill/>
                    </a:lnL>
                    <a:lnR>
                      <a:noFill/>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2B51"/>
                    </a:solidFill>
                  </a:tcPr>
                </a:tc>
                <a:tc>
                  <a:txBody>
                    <a:bodyPr/>
                    <a:lstStyle/>
                    <a:p>
                      <a:pPr marL="0" marR="0" lvl="0" indent="0" algn="r" defTabSz="914400" rtl="0" eaLnBrk="0" fontAlgn="base" latinLnBrk="0" hangingPunct="0">
                        <a:lnSpc>
                          <a:spcPct val="100000"/>
                        </a:lnSpc>
                        <a:spcBef>
                          <a:spcPct val="75000"/>
                        </a:spcBef>
                        <a:spcAft>
                          <a:spcPct val="0"/>
                        </a:spcAft>
                        <a:buClr>
                          <a:schemeClr val="tx1"/>
                        </a:buClr>
                        <a:buSzTx/>
                        <a:buFontTx/>
                        <a:buNone/>
                        <a:tabLst/>
                      </a:pPr>
                      <a:r>
                        <a:rPr kumimoji="0" lang="en-US" sz="1100" b="1" i="0" u="none" strike="noStrike" cap="none" spc="100" normalizeH="0" baseline="0" dirty="0">
                          <a:ln>
                            <a:noFill/>
                          </a:ln>
                          <a:solidFill>
                            <a:srgbClr val="FFFFFF"/>
                          </a:solidFill>
                          <a:effectLst/>
                          <a:latin typeface="Arial Black" panose="020B0604020202020204" pitchFamily="34" charset="0"/>
                          <a:ea typeface="ＭＳ Ｐゴシック" charset="0"/>
                          <a:cs typeface="Arial Black" panose="020B0604020202020204" pitchFamily="34" charset="0"/>
                        </a:rPr>
                        <a:t>NO CONTRIBUTION</a:t>
                      </a:r>
                    </a:p>
                  </a:txBody>
                  <a:tcPr marL="45720" marR="45720" anchor="ctr" horzOverflow="overflow">
                    <a:lnL>
                      <a:noFill/>
                    </a:lnL>
                    <a:lnR w="190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02B51"/>
                    </a:solidFill>
                  </a:tcPr>
                </a:tc>
                <a:extLst>
                  <a:ext uri="{0D108BD9-81ED-4DB2-BD59-A6C34878D82A}">
                    <a16:rowId xmlns="" xmlns:a16="http://schemas.microsoft.com/office/drawing/2014/main" val="10000"/>
                  </a:ext>
                </a:extLst>
              </a:tr>
              <a:tr h="430666">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smtClean="0">
                          <a:ln>
                            <a:noFill/>
                          </a:ln>
                          <a:solidFill>
                            <a:srgbClr val="002B51"/>
                          </a:solidFill>
                          <a:effectLst/>
                          <a:latin typeface="Arial" panose="020B0604020202020204" pitchFamily="34" charset="0"/>
                          <a:ea typeface="ＭＳ Ｐゴシック" charset="0"/>
                          <a:cs typeface="Arial" panose="020B0604020202020204" pitchFamily="34" charset="0"/>
                        </a:rPr>
                        <a:t>Annual Median </a:t>
                      </a:r>
                      <a:r>
                        <a:rPr lang="en-US" sz="1400" dirty="0" smtClean="0"/>
                        <a:t>REALTOR® </a:t>
                      </a:r>
                      <a:r>
                        <a:rPr kumimoji="0" lang="en-US" sz="1400" b="0" i="0" u="none" strike="noStrike" cap="none" normalizeH="0" baseline="0" dirty="0" smtClean="0">
                          <a:ln>
                            <a:noFill/>
                          </a:ln>
                          <a:solidFill>
                            <a:srgbClr val="002B51"/>
                          </a:solidFill>
                          <a:effectLst/>
                          <a:latin typeface="Arial" panose="020B0604020202020204" pitchFamily="34" charset="0"/>
                          <a:ea typeface="ＭＳ Ｐゴシック" charset="0"/>
                          <a:cs typeface="Arial" panose="020B0604020202020204" pitchFamily="34" charset="0"/>
                        </a:rPr>
                        <a:t>Commission*</a:t>
                      </a:r>
                      <a:endPar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endParaRP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50000"/>
                      </a:srgbClr>
                    </a:solidFill>
                  </a:tcPr>
                </a:tc>
                <a:tc>
                  <a:txBody>
                    <a:bodyPr/>
                    <a:lstStyle/>
                    <a:p>
                      <a:pPr marL="0" marR="0" lvl="0" indent="0" algn="r"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smtClean="0">
                          <a:ln>
                            <a:noFill/>
                          </a:ln>
                          <a:solidFill>
                            <a:srgbClr val="002B51"/>
                          </a:solidFill>
                          <a:effectLst/>
                          <a:latin typeface="Arial" panose="020B0604020202020204" pitchFamily="34" charset="0"/>
                          <a:ea typeface="ＭＳ Ｐゴシック" charset="0"/>
                          <a:cs typeface="Arial" panose="020B0604020202020204" pitchFamily="34" charset="0"/>
                        </a:rPr>
                        <a:t>$41,800</a:t>
                      </a:r>
                      <a:endPar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endParaRP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50000"/>
                      </a:srgbClr>
                    </a:solidFill>
                  </a:tcPr>
                </a:tc>
                <a:tc>
                  <a:txBody>
                    <a:bodyPr/>
                    <a:lstStyle/>
                    <a:p>
                      <a:pPr marL="0" marR="0" lvl="0" indent="0" algn="r"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smtClean="0">
                          <a:ln>
                            <a:noFill/>
                          </a:ln>
                          <a:solidFill>
                            <a:srgbClr val="002B51"/>
                          </a:solidFill>
                          <a:effectLst/>
                          <a:latin typeface="Arial" panose="020B0604020202020204" pitchFamily="34" charset="0"/>
                          <a:ea typeface="ＭＳ Ｐゴシック" charset="0"/>
                          <a:cs typeface="Arial" panose="020B0604020202020204" pitchFamily="34" charset="0"/>
                        </a:rPr>
                        <a:t>$41,800</a:t>
                      </a:r>
                      <a:endPar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endParaRP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50000"/>
                      </a:srgbClr>
                    </a:solidFill>
                  </a:tcPr>
                </a:tc>
                <a:extLst>
                  <a:ext uri="{0D108BD9-81ED-4DB2-BD59-A6C34878D82A}">
                    <a16:rowId xmlns="" xmlns:a16="http://schemas.microsoft.com/office/drawing/2014/main" val="10001"/>
                  </a:ext>
                </a:extLst>
              </a:tr>
              <a:tr h="430666">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rPr>
                        <a:t>Contribution</a:t>
                      </a: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smtClean="0">
                          <a:ln>
                            <a:noFill/>
                          </a:ln>
                          <a:solidFill>
                            <a:srgbClr val="002B51"/>
                          </a:solidFill>
                          <a:effectLst/>
                          <a:latin typeface="Arial" panose="020B0604020202020204" pitchFamily="34" charset="0"/>
                          <a:ea typeface="ＭＳ Ｐゴシック" charset="0"/>
                          <a:cs typeface="Arial" panose="020B0604020202020204" pitchFamily="34" charset="0"/>
                        </a:rPr>
                        <a:t>$4,180</a:t>
                      </a:r>
                      <a:endPar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endParaRP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rPr>
                        <a:t>$0.00</a:t>
                      </a: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30666">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rPr>
                        <a:t>Taxable Income</a:t>
                      </a: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50000"/>
                      </a:srgbClr>
                    </a:solidFill>
                  </a:tcPr>
                </a:tc>
                <a:tc>
                  <a:txBody>
                    <a:bodyPr/>
                    <a:lstStyle/>
                    <a:p>
                      <a:pPr marL="0" marR="0" lvl="0" indent="0" algn="r"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smtClean="0">
                          <a:ln>
                            <a:noFill/>
                          </a:ln>
                          <a:solidFill>
                            <a:srgbClr val="002B51"/>
                          </a:solidFill>
                          <a:effectLst/>
                          <a:latin typeface="Arial" panose="020B0604020202020204" pitchFamily="34" charset="0"/>
                          <a:ea typeface="ＭＳ Ｐゴシック" charset="0"/>
                          <a:cs typeface="Arial" panose="020B0604020202020204" pitchFamily="34" charset="0"/>
                        </a:rPr>
                        <a:t>$37,620</a:t>
                      </a:r>
                      <a:endPar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endParaRP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50000"/>
                      </a:srgbClr>
                    </a:solidFill>
                  </a:tcPr>
                </a:tc>
                <a:tc>
                  <a:txBody>
                    <a:bodyPr/>
                    <a:lstStyle/>
                    <a:p>
                      <a:pPr marL="0" marR="0" lvl="0" indent="0" algn="r"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smtClean="0">
                          <a:ln>
                            <a:noFill/>
                          </a:ln>
                          <a:solidFill>
                            <a:srgbClr val="002B51"/>
                          </a:solidFill>
                          <a:effectLst/>
                          <a:latin typeface="Arial" panose="020B0604020202020204" pitchFamily="34" charset="0"/>
                          <a:ea typeface="ＭＳ Ｐゴシック" charset="0"/>
                          <a:cs typeface="Arial" panose="020B0604020202020204" pitchFamily="34" charset="0"/>
                        </a:rPr>
                        <a:t>$41,800</a:t>
                      </a:r>
                      <a:endPar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endParaRP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50000"/>
                      </a:srgbClr>
                    </a:solidFill>
                  </a:tcPr>
                </a:tc>
                <a:extLst>
                  <a:ext uri="{0D108BD9-81ED-4DB2-BD59-A6C34878D82A}">
                    <a16:rowId xmlns="" xmlns:a16="http://schemas.microsoft.com/office/drawing/2014/main" val="10003"/>
                  </a:ext>
                </a:extLst>
              </a:tr>
              <a:tr h="430666">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rPr>
                        <a:t>Taxes</a:t>
                      </a: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smtClean="0">
                          <a:ln>
                            <a:noFill/>
                          </a:ln>
                          <a:solidFill>
                            <a:srgbClr val="002B51"/>
                          </a:solidFill>
                          <a:effectLst/>
                          <a:latin typeface="Arial" panose="020B0604020202020204" pitchFamily="34" charset="0"/>
                          <a:ea typeface="ＭＳ Ｐゴシック" charset="0"/>
                          <a:cs typeface="Arial" panose="020B0604020202020204" pitchFamily="34" charset="0"/>
                        </a:rPr>
                        <a:t>$9,405</a:t>
                      </a:r>
                      <a:endPar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endParaRP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smtClean="0">
                          <a:ln>
                            <a:noFill/>
                          </a:ln>
                          <a:solidFill>
                            <a:srgbClr val="002B51"/>
                          </a:solidFill>
                          <a:effectLst/>
                          <a:latin typeface="Arial" panose="020B0604020202020204" pitchFamily="34" charset="0"/>
                          <a:ea typeface="ＭＳ Ｐゴシック" charset="0"/>
                          <a:cs typeface="Arial" panose="020B0604020202020204" pitchFamily="34" charset="0"/>
                        </a:rPr>
                        <a:t>$10,450</a:t>
                      </a:r>
                      <a:endPar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endParaRP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30666">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rPr>
                        <a:t>Take Home Pay</a:t>
                      </a: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9EB">
                        <a:alpha val="50000"/>
                      </a:srgbClr>
                    </a:solidFill>
                  </a:tcPr>
                </a:tc>
                <a:tc>
                  <a:txBody>
                    <a:bodyPr/>
                    <a:lstStyle/>
                    <a:p>
                      <a:pPr marL="0" marR="0" lvl="0" indent="0" algn="r"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smtClean="0">
                          <a:ln>
                            <a:noFill/>
                          </a:ln>
                          <a:solidFill>
                            <a:srgbClr val="002B51"/>
                          </a:solidFill>
                          <a:effectLst/>
                          <a:latin typeface="Arial" panose="020B0604020202020204" pitchFamily="34" charset="0"/>
                          <a:ea typeface="ＭＳ Ｐゴシック" charset="0"/>
                          <a:cs typeface="Arial" panose="020B0604020202020204" pitchFamily="34" charset="0"/>
                        </a:rPr>
                        <a:t>$28,215</a:t>
                      </a:r>
                      <a:endPar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endParaRP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9EB">
                        <a:alpha val="50000"/>
                      </a:srgbClr>
                    </a:solidFill>
                  </a:tcPr>
                </a:tc>
                <a:tc>
                  <a:txBody>
                    <a:bodyPr/>
                    <a:lstStyle/>
                    <a:p>
                      <a:pPr marL="0" marR="0" lvl="0" indent="0" algn="r"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smtClean="0">
                          <a:ln>
                            <a:noFill/>
                          </a:ln>
                          <a:solidFill>
                            <a:srgbClr val="002B51"/>
                          </a:solidFill>
                          <a:effectLst/>
                          <a:latin typeface="Arial" panose="020B0604020202020204" pitchFamily="34" charset="0"/>
                          <a:ea typeface="ＭＳ Ｐゴシック" charset="0"/>
                          <a:cs typeface="Arial" panose="020B0604020202020204" pitchFamily="34" charset="0"/>
                        </a:rPr>
                        <a:t>$31,350</a:t>
                      </a:r>
                      <a:endPar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endParaRP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9EB">
                        <a:alpha val="50000"/>
                      </a:srgbClr>
                    </a:solidFill>
                  </a:tcPr>
                </a:tc>
                <a:extLst>
                  <a:ext uri="{0D108BD9-81ED-4DB2-BD59-A6C34878D82A}">
                    <a16:rowId xmlns="" xmlns:a16="http://schemas.microsoft.com/office/drawing/2014/main" val="10005"/>
                  </a:ext>
                </a:extLst>
              </a:tr>
              <a:tr h="430666">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r>
                        <a:rPr kumimoji="0" lang="en-US" sz="1400" b="1" i="0" u="none" strike="noStrike" cap="none" normalizeH="0" baseline="0" dirty="0" smtClean="0">
                          <a:ln>
                            <a:noFill/>
                          </a:ln>
                          <a:solidFill>
                            <a:srgbClr val="002B51"/>
                          </a:solidFill>
                          <a:effectLst/>
                          <a:latin typeface="Arial" panose="020B0604020202020204" pitchFamily="34" charset="0"/>
                          <a:ea typeface="ＭＳ Ｐゴシック" charset="0"/>
                          <a:cs typeface="Arial" panose="020B0604020202020204" pitchFamily="34" charset="0"/>
                        </a:rPr>
                        <a:t>Current Reduction In Tax</a:t>
                      </a:r>
                      <a:endParaRPr kumimoji="0" lang="en-US" sz="1400" b="1"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endParaRP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75000"/>
                        </a:spcBef>
                        <a:spcAft>
                          <a:spcPct val="0"/>
                        </a:spcAft>
                        <a:buClr>
                          <a:schemeClr val="tx1"/>
                        </a:buClr>
                        <a:buSzTx/>
                        <a:buFontTx/>
                        <a:buNone/>
                        <a:tabLst/>
                      </a:pPr>
                      <a:r>
                        <a:rPr kumimoji="0" lang="en-US" sz="1400" b="1" i="0" u="none" strike="noStrike" cap="none" normalizeH="0" baseline="0" dirty="0">
                          <a:ln>
                            <a:noFill/>
                          </a:ln>
                          <a:solidFill>
                            <a:srgbClr val="FF0000"/>
                          </a:solidFill>
                          <a:effectLst/>
                          <a:latin typeface="Arial" panose="020B0604020202020204" pitchFamily="34" charset="0"/>
                          <a:ea typeface="ＭＳ Ｐゴシック" charset="0"/>
                          <a:cs typeface="Arial" panose="020B0604020202020204" pitchFamily="34" charset="0"/>
                        </a:rPr>
                        <a:t> </a:t>
                      </a:r>
                      <a:r>
                        <a:rPr kumimoji="0" lang="en-US" sz="1400" b="1" i="0" u="none" strike="noStrike" cap="none" normalizeH="0" baseline="0" dirty="0" smtClean="0">
                          <a:ln>
                            <a:noFill/>
                          </a:ln>
                          <a:solidFill>
                            <a:srgbClr val="FF0000"/>
                          </a:solidFill>
                          <a:effectLst/>
                          <a:latin typeface="Arial" panose="020B0604020202020204" pitchFamily="34" charset="0"/>
                          <a:ea typeface="ＭＳ Ｐゴシック" charset="0"/>
                          <a:cs typeface="Arial" panose="020B0604020202020204" pitchFamily="34" charset="0"/>
                        </a:rPr>
                        <a:t>$1,045 </a:t>
                      </a:r>
                      <a:endParaRPr kumimoji="0" lang="en-US" sz="1400" b="0" i="1" u="none" strike="noStrike" cap="none" normalizeH="0" baseline="0" dirty="0">
                        <a:ln>
                          <a:noFill/>
                        </a:ln>
                        <a:solidFill>
                          <a:srgbClr val="FF0000"/>
                        </a:solidFill>
                        <a:effectLst/>
                        <a:latin typeface="Arial" panose="020B0604020202020204" pitchFamily="34" charset="0"/>
                        <a:ea typeface="ＭＳ Ｐゴシック" charset="0"/>
                        <a:cs typeface="Arial" panose="020B0604020202020204" pitchFamily="34" charset="0"/>
                      </a:endParaRPr>
                    </a:p>
                  </a:txBody>
                  <a:tcPr marL="114300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 xmlns:a16="http://schemas.microsoft.com/office/drawing/2014/main" val="10006"/>
                  </a:ext>
                </a:extLst>
              </a:tr>
              <a:tr h="430666">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pPr>
                      <a:endParaRPr kumimoji="0" lang="en-US" sz="1400" b="1"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endParaRP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75000"/>
                        </a:spcBef>
                        <a:spcAft>
                          <a:spcPct val="0"/>
                        </a:spcAft>
                        <a:buClr>
                          <a:schemeClr val="tx1"/>
                        </a:buClr>
                        <a:buSzTx/>
                        <a:buFontTx/>
                        <a:buNone/>
                        <a:tabLst/>
                      </a:pPr>
                      <a:endParaRPr kumimoji="0" lang="en-US" sz="1400" b="0" i="1"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endParaRPr>
                    </a:p>
                  </a:txBody>
                  <a:tcPr marL="114300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 xmlns:a16="http://schemas.microsoft.com/office/drawing/2014/main" val="10007"/>
                  </a:ext>
                </a:extLst>
              </a:tr>
              <a:tr h="430666">
                <a:tc>
                  <a:txBody>
                    <a:bodyPr/>
                    <a:lstStyle/>
                    <a:p>
                      <a:pPr marL="0" marR="0" lvl="0" indent="0" algn="l" defTabSz="914400" rtl="0" eaLnBrk="0" fontAlgn="base" latinLnBrk="0" hangingPunct="0">
                        <a:lnSpc>
                          <a:spcPct val="100000"/>
                        </a:lnSpc>
                        <a:spcBef>
                          <a:spcPct val="75000"/>
                        </a:spcBef>
                        <a:spcAft>
                          <a:spcPct val="0"/>
                        </a:spcAft>
                        <a:buClr>
                          <a:schemeClr val="tx1"/>
                        </a:buClr>
                        <a:buSzTx/>
                        <a:buFontTx/>
                        <a:buNone/>
                        <a:tabLst/>
                        <a:defRPr/>
                      </a:pPr>
                      <a:r>
                        <a:rPr kumimoji="0" lang="en-US" sz="1400" b="1" i="0" u="none" strike="noStrike" cap="none" normalizeH="0" baseline="0" dirty="0" smtClean="0">
                          <a:ln>
                            <a:noFill/>
                          </a:ln>
                          <a:solidFill>
                            <a:srgbClr val="002B51"/>
                          </a:solidFill>
                          <a:effectLst/>
                          <a:latin typeface="Arial" panose="020B0604020202020204" pitchFamily="34" charset="0"/>
                          <a:ea typeface="ＭＳ Ｐゴシック" charset="0"/>
                          <a:cs typeface="Arial" panose="020B0604020202020204" pitchFamily="34" charset="0"/>
                        </a:rPr>
                        <a:t>Total Income and Savings</a:t>
                      </a: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smtClean="0">
                          <a:ln>
                            <a:noFill/>
                          </a:ln>
                          <a:solidFill>
                            <a:srgbClr val="002B51"/>
                          </a:solidFill>
                          <a:effectLst/>
                          <a:latin typeface="Arial" panose="020B0604020202020204" pitchFamily="34" charset="0"/>
                          <a:ea typeface="ＭＳ Ｐゴシック" charset="0"/>
                          <a:cs typeface="Arial" panose="020B0604020202020204" pitchFamily="34" charset="0"/>
                        </a:rPr>
                        <a:t>$32,395</a:t>
                      </a:r>
                      <a:endPar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endParaRPr>
                    </a:p>
                  </a:txBody>
                  <a:tcPr marL="45720" marR="4572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75000"/>
                        </a:spcBef>
                        <a:spcAft>
                          <a:spcPct val="0"/>
                        </a:spcAft>
                        <a:buClr>
                          <a:schemeClr val="tx1"/>
                        </a:buClr>
                        <a:buSzTx/>
                        <a:buFontTx/>
                        <a:buNone/>
                        <a:tabLst/>
                      </a:pPr>
                      <a:r>
                        <a:rPr kumimoji="0" lang="en-US" sz="1400" b="0" i="0" u="none" strike="noStrike" cap="none" normalizeH="0" baseline="0" dirty="0" smtClean="0">
                          <a:ln>
                            <a:noFill/>
                          </a:ln>
                          <a:solidFill>
                            <a:srgbClr val="002B51"/>
                          </a:solidFill>
                          <a:effectLst/>
                          <a:latin typeface="Arial" panose="020B0604020202020204" pitchFamily="34" charset="0"/>
                          <a:ea typeface="ＭＳ Ｐゴシック" charset="0"/>
                          <a:cs typeface="Arial" panose="020B0604020202020204" pitchFamily="34" charset="0"/>
                        </a:rPr>
                        <a:t>$31,350</a:t>
                      </a:r>
                      <a:endParaRPr kumimoji="0" lang="en-US" sz="1400" b="0" i="0" u="none" strike="noStrike" cap="none" normalizeH="0" baseline="0" dirty="0">
                        <a:ln>
                          <a:noFill/>
                        </a:ln>
                        <a:solidFill>
                          <a:srgbClr val="002B51"/>
                        </a:solidFill>
                        <a:effectLst/>
                        <a:latin typeface="Arial" panose="020B0604020202020204" pitchFamily="34" charset="0"/>
                        <a:ea typeface="ＭＳ Ｐゴシック" charset="0"/>
                        <a:cs typeface="Arial" panose="020B0604020202020204" pitchFamily="34" charset="0"/>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bl>
          </a:graphicData>
        </a:graphic>
      </p:graphicFrame>
      <p:sp>
        <p:nvSpPr>
          <p:cNvPr id="5" name="Text Placeholder FN"/>
          <p:cNvSpPr txBox="1">
            <a:spLocks/>
          </p:cNvSpPr>
          <p:nvPr/>
        </p:nvSpPr>
        <p:spPr>
          <a:xfrm>
            <a:off x="3931920" y="6562534"/>
            <a:ext cx="4538788"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tx1"/>
              </a:buClr>
              <a:buNone/>
            </a:pPr>
            <a:r>
              <a:rPr lang="en-GB" b="0" dirty="0">
                <a:solidFill>
                  <a:srgbClr val="0F8EC7"/>
                </a:solidFill>
              </a:rPr>
              <a:t>This chart assumes tax withholding of 25%. Individual taxpayer circumstances may vary. </a:t>
            </a:r>
            <a:r>
              <a:rPr lang="en-GB" dirty="0">
                <a:solidFill>
                  <a:srgbClr val="0F8EC7"/>
                </a:solidFill>
              </a:rPr>
              <a:t>This is for illustrative purposes only.</a:t>
            </a:r>
          </a:p>
        </p:txBody>
      </p:sp>
      <p:sp>
        <p:nvSpPr>
          <p:cNvPr id="6" name="Title 2"/>
          <p:cNvSpPr txBox="1">
            <a:spLocks/>
          </p:cNvSpPr>
          <p:nvPr/>
        </p:nvSpPr>
        <p:spPr>
          <a:xfrm>
            <a:off x="457200" y="7315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GB" dirty="0">
                <a:solidFill>
                  <a:srgbClr val="002B51"/>
                </a:solidFill>
              </a:rPr>
              <a:t>Tax </a:t>
            </a:r>
            <a:r>
              <a:rPr lang="en-GB" dirty="0" smtClean="0">
                <a:solidFill>
                  <a:srgbClr val="002B51"/>
                </a:solidFill>
              </a:rPr>
              <a:t>Benefits </a:t>
            </a:r>
            <a:r>
              <a:rPr lang="en-GB" dirty="0">
                <a:solidFill>
                  <a:srgbClr val="002B51"/>
                </a:solidFill>
              </a:rPr>
              <a:t>from </a:t>
            </a:r>
            <a:r>
              <a:rPr lang="en-GB" dirty="0" smtClean="0">
                <a:solidFill>
                  <a:srgbClr val="002B51"/>
                </a:solidFill>
              </a:rPr>
              <a:t>Saving Pre-tax</a:t>
            </a:r>
            <a:endParaRPr lang="en-GB" dirty="0">
              <a:solidFill>
                <a:srgbClr val="002B51"/>
              </a:solidFill>
            </a:endParaRPr>
          </a:p>
        </p:txBody>
      </p:sp>
      <p:pic>
        <p:nvPicPr>
          <p:cNvPr id="8" name="Picture 7">
            <a:extLst>
              <a:ext uri="{FF2B5EF4-FFF2-40B4-BE49-F238E27FC236}">
                <a16:creationId xmlns="" xmlns:a16="http://schemas.microsoft.com/office/drawing/2014/main" id="{C52765F0-CC69-EF42-8D9A-293682368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pic>
        <p:nvPicPr>
          <p:cNvPr id="3" name="Picture 2">
            <a:extLst>
              <a:ext uri="{FF2B5EF4-FFF2-40B4-BE49-F238E27FC236}">
                <a16:creationId xmlns="" xmlns:a16="http://schemas.microsoft.com/office/drawing/2014/main" id="{A6795E8A-680E-9C48-8CD7-BFF217406E52}"/>
              </a:ext>
            </a:extLst>
          </p:cNvPr>
          <p:cNvPicPr>
            <a:picLocks noChangeAspect="1"/>
          </p:cNvPicPr>
          <p:nvPr/>
        </p:nvPicPr>
        <p:blipFill>
          <a:blip r:embed="rId4"/>
          <a:stretch>
            <a:fillRect/>
          </a:stretch>
        </p:blipFill>
        <p:spPr>
          <a:xfrm>
            <a:off x="8026912" y="755468"/>
            <a:ext cx="650744" cy="535289"/>
          </a:xfrm>
          <a:prstGeom prst="rect">
            <a:avLst/>
          </a:prstGeom>
        </p:spPr>
      </p:pic>
      <p:sp>
        <p:nvSpPr>
          <p:cNvPr id="2" name="Rectangle 1"/>
          <p:cNvSpPr/>
          <p:nvPr/>
        </p:nvSpPr>
        <p:spPr>
          <a:xfrm>
            <a:off x="502920" y="6284044"/>
            <a:ext cx="5029200" cy="253916"/>
          </a:xfrm>
          <a:prstGeom prst="rect">
            <a:avLst/>
          </a:prstGeom>
        </p:spPr>
        <p:txBody>
          <a:bodyPr wrap="square">
            <a:spAutoFit/>
          </a:bodyPr>
          <a:lstStyle/>
          <a:p>
            <a:r>
              <a:rPr lang="en-US" sz="1000" dirty="0" smtClean="0"/>
              <a:t>* </a:t>
            </a:r>
            <a:r>
              <a:rPr lang="en-US" sz="1000" dirty="0"/>
              <a:t>S</a:t>
            </a:r>
            <a:r>
              <a:rPr lang="en-US" sz="1000" dirty="0" smtClean="0"/>
              <a:t>ource: National </a:t>
            </a:r>
            <a:r>
              <a:rPr lang="en-US" sz="1000" dirty="0"/>
              <a:t>Association of REALTORS® 2019 Member Profile report</a:t>
            </a:r>
          </a:p>
        </p:txBody>
      </p:sp>
    </p:spTree>
    <p:extLst>
      <p:ext uri="{BB962C8B-B14F-4D97-AF65-F5344CB8AC3E}">
        <p14:creationId xmlns:p14="http://schemas.microsoft.com/office/powerpoint/2010/main" val="2029966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lstStyle/>
          <a:p>
            <a:r>
              <a:rPr lang="en-US" sz="2800" b="1" dirty="0" smtClean="0"/>
              <a:t>Traditional IRAs</a:t>
            </a:r>
          </a:p>
          <a:p>
            <a:r>
              <a:rPr lang="en-US" sz="2800" b="1" dirty="0" smtClean="0"/>
              <a:t>Roth IRAs</a:t>
            </a:r>
          </a:p>
          <a:p>
            <a:r>
              <a:rPr lang="en-US" sz="2800" b="1" dirty="0" smtClean="0"/>
              <a:t>Simple IRA</a:t>
            </a:r>
          </a:p>
          <a:p>
            <a:r>
              <a:rPr lang="en-US" sz="2800" b="1" dirty="0" smtClean="0"/>
              <a:t>SEP IRA</a:t>
            </a:r>
          </a:p>
          <a:p>
            <a:r>
              <a:rPr lang="en-US" sz="2800" b="1" dirty="0" smtClean="0"/>
              <a:t>Individual 401K</a:t>
            </a:r>
          </a:p>
          <a:p>
            <a:endParaRPr lang="en-US" sz="2800" b="1" dirty="0"/>
          </a:p>
        </p:txBody>
      </p:sp>
      <p:sp>
        <p:nvSpPr>
          <p:cNvPr id="4" name="Title 2"/>
          <p:cNvSpPr txBox="1">
            <a:spLocks/>
          </p:cNvSpPr>
          <p:nvPr/>
        </p:nvSpPr>
        <p:spPr>
          <a:xfrm>
            <a:off x="457200" y="730031"/>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GB" dirty="0" smtClean="0">
                <a:solidFill>
                  <a:srgbClr val="002B51"/>
                </a:solidFill>
              </a:rPr>
              <a:t>What are some of my choices for Retirement Savings Accounts?</a:t>
            </a:r>
            <a:endParaRPr lang="en-GB" dirty="0">
              <a:solidFill>
                <a:srgbClr val="002B51"/>
              </a:solidFill>
            </a:endParaRPr>
          </a:p>
        </p:txBody>
      </p:sp>
      <p:pic>
        <p:nvPicPr>
          <p:cNvPr id="5" name="Picture 4">
            <a:extLst>
              <a:ext uri="{FF2B5EF4-FFF2-40B4-BE49-F238E27FC236}">
                <a16:creationId xmlns="" xmlns:a16="http://schemas.microsoft.com/office/drawing/2014/main" id="{C52765F0-CC69-EF42-8D9A-293682368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Tree>
    <p:extLst>
      <p:ext uri="{BB962C8B-B14F-4D97-AF65-F5344CB8AC3E}">
        <p14:creationId xmlns:p14="http://schemas.microsoft.com/office/powerpoint/2010/main" val="4225786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5AF5F71-ED8B-6046-A6DE-21D1047E6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
        <p:nvSpPr>
          <p:cNvPr id="4" name="Title 2">
            <a:extLst>
              <a:ext uri="{FF2B5EF4-FFF2-40B4-BE49-F238E27FC236}">
                <a16:creationId xmlns="" xmlns:a16="http://schemas.microsoft.com/office/drawing/2014/main" id="{5A49FE7D-5E76-7B4C-B58A-90BD3DE3C550}"/>
              </a:ext>
            </a:extLst>
          </p:cNvPr>
          <p:cNvSpPr txBox="1">
            <a:spLocks/>
          </p:cNvSpPr>
          <p:nvPr/>
        </p:nvSpPr>
        <p:spPr>
          <a:xfrm>
            <a:off x="457200" y="7315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GB" dirty="0">
                <a:solidFill>
                  <a:srgbClr val="002B51"/>
                </a:solidFill>
              </a:rPr>
              <a:t>Key Features of a Traditional IRA</a:t>
            </a:r>
          </a:p>
        </p:txBody>
      </p:sp>
      <p:sp>
        <p:nvSpPr>
          <p:cNvPr id="6" name="TextBox 5">
            <a:extLst>
              <a:ext uri="{FF2B5EF4-FFF2-40B4-BE49-F238E27FC236}">
                <a16:creationId xmlns="" xmlns:a16="http://schemas.microsoft.com/office/drawing/2014/main" id="{604E9424-0613-DE48-BC9E-87EC53AE81E4}"/>
              </a:ext>
            </a:extLst>
          </p:cNvPr>
          <p:cNvSpPr txBox="1"/>
          <p:nvPr/>
        </p:nvSpPr>
        <p:spPr>
          <a:xfrm>
            <a:off x="451841" y="2464174"/>
            <a:ext cx="2563707" cy="615553"/>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Contributions, earnings and any rollovers have the potential to reach considerable amounts over time through tax-deferred </a:t>
            </a:r>
            <a:r>
              <a:rPr lang="en-US" sz="1000" b="1" dirty="0" smtClean="0">
                <a:solidFill>
                  <a:srgbClr val="002B51"/>
                </a:solidFill>
              </a:rPr>
              <a:t>growth.</a:t>
            </a:r>
            <a:endParaRPr lang="en-US" sz="1000" b="1" dirty="0">
              <a:solidFill>
                <a:srgbClr val="002B51"/>
              </a:solidFill>
            </a:endParaRPr>
          </a:p>
        </p:txBody>
      </p:sp>
      <p:sp>
        <p:nvSpPr>
          <p:cNvPr id="7" name="Rectangle 6">
            <a:extLst>
              <a:ext uri="{FF2B5EF4-FFF2-40B4-BE49-F238E27FC236}">
                <a16:creationId xmlns="" xmlns:a16="http://schemas.microsoft.com/office/drawing/2014/main" id="{BA7C707F-1424-3B4B-B694-EEADAFD7E24B}"/>
              </a:ext>
            </a:extLst>
          </p:cNvPr>
          <p:cNvSpPr/>
          <p:nvPr/>
        </p:nvSpPr>
        <p:spPr>
          <a:xfrm>
            <a:off x="437086" y="2066893"/>
            <a:ext cx="2657459" cy="246221"/>
          </a:xfrm>
          <a:prstGeom prst="rect">
            <a:avLst/>
          </a:prstGeom>
        </p:spPr>
        <p:txBody>
          <a:bodyPr wrap="none" lIns="0" tIns="0" rIns="0" bIns="0">
            <a:spAutoFit/>
          </a:bodyPr>
          <a:lstStyle/>
          <a:p>
            <a:r>
              <a:rPr lang="en-US" sz="1600" dirty="0">
                <a:solidFill>
                  <a:srgbClr val="0F8EC7"/>
                </a:solidFill>
                <a:latin typeface="Arial" panose="020B0604020202020204" pitchFamily="34" charset="0"/>
              </a:rPr>
              <a:t>Tax-deferred </a:t>
            </a:r>
            <a:r>
              <a:rPr lang="en-US" sz="1600" dirty="0" smtClean="0">
                <a:solidFill>
                  <a:srgbClr val="0F8EC7"/>
                </a:solidFill>
                <a:latin typeface="Arial" panose="020B0604020202020204" pitchFamily="34" charset="0"/>
              </a:rPr>
              <a:t>growth potential</a:t>
            </a:r>
            <a:endParaRPr lang="en-US" sz="1600" dirty="0">
              <a:solidFill>
                <a:srgbClr val="0F8EC7"/>
              </a:solidFill>
            </a:endParaRPr>
          </a:p>
        </p:txBody>
      </p:sp>
      <p:sp>
        <p:nvSpPr>
          <p:cNvPr id="9" name="Rectangle 8">
            <a:extLst>
              <a:ext uri="{FF2B5EF4-FFF2-40B4-BE49-F238E27FC236}">
                <a16:creationId xmlns="" xmlns:a16="http://schemas.microsoft.com/office/drawing/2014/main" id="{53E22AA8-1D78-B24C-8909-678B03DC8AF7}"/>
              </a:ext>
            </a:extLst>
          </p:cNvPr>
          <p:cNvSpPr/>
          <p:nvPr/>
        </p:nvSpPr>
        <p:spPr>
          <a:xfrm>
            <a:off x="3288454" y="2040342"/>
            <a:ext cx="2563706" cy="246221"/>
          </a:xfrm>
          <a:prstGeom prst="rect">
            <a:avLst/>
          </a:prstGeom>
        </p:spPr>
        <p:txBody>
          <a:bodyPr wrap="square" lIns="0" tIns="0" rIns="0" bIns="0">
            <a:spAutoFit/>
          </a:bodyPr>
          <a:lstStyle/>
          <a:p>
            <a:r>
              <a:rPr lang="en-US" sz="1600" dirty="0">
                <a:solidFill>
                  <a:srgbClr val="0F8EC7"/>
                </a:solidFill>
                <a:latin typeface="Arial" panose="020B0604020202020204" pitchFamily="34" charset="0"/>
              </a:rPr>
              <a:t>Deductible Contributions</a:t>
            </a:r>
            <a:endParaRPr lang="en-US" sz="1600" dirty="0">
              <a:solidFill>
                <a:srgbClr val="0F8EC7"/>
              </a:solidFill>
            </a:endParaRPr>
          </a:p>
        </p:txBody>
      </p:sp>
      <p:sp>
        <p:nvSpPr>
          <p:cNvPr id="11" name="Rectangle 10">
            <a:extLst>
              <a:ext uri="{FF2B5EF4-FFF2-40B4-BE49-F238E27FC236}">
                <a16:creationId xmlns="" xmlns:a16="http://schemas.microsoft.com/office/drawing/2014/main" id="{7028FB1B-20A8-B54D-8B2A-E74901648FC8}"/>
              </a:ext>
            </a:extLst>
          </p:cNvPr>
          <p:cNvSpPr/>
          <p:nvPr/>
        </p:nvSpPr>
        <p:spPr>
          <a:xfrm>
            <a:off x="6126435" y="2071108"/>
            <a:ext cx="2675783" cy="246221"/>
          </a:xfrm>
          <a:prstGeom prst="rect">
            <a:avLst/>
          </a:prstGeom>
        </p:spPr>
        <p:txBody>
          <a:bodyPr wrap="square" lIns="0" tIns="0" rIns="0" bIns="0">
            <a:spAutoFit/>
          </a:bodyPr>
          <a:lstStyle/>
          <a:p>
            <a:r>
              <a:rPr lang="en-US" sz="1600" dirty="0">
                <a:solidFill>
                  <a:srgbClr val="0F8EC7"/>
                </a:solidFill>
                <a:latin typeface="Arial" panose="020B0604020202020204" pitchFamily="34" charset="0"/>
              </a:rPr>
              <a:t>Penalty Tax-free Distributions</a:t>
            </a:r>
            <a:endParaRPr lang="en-US" sz="1600" dirty="0">
              <a:solidFill>
                <a:srgbClr val="0F8EC7"/>
              </a:solidFill>
            </a:endParaRPr>
          </a:p>
        </p:txBody>
      </p:sp>
      <p:sp>
        <p:nvSpPr>
          <p:cNvPr id="12" name="TextBox 11">
            <a:extLst>
              <a:ext uri="{FF2B5EF4-FFF2-40B4-BE49-F238E27FC236}">
                <a16:creationId xmlns="" xmlns:a16="http://schemas.microsoft.com/office/drawing/2014/main" id="{9DC0F8CF-9E5E-E740-AC88-34B9547F362F}"/>
              </a:ext>
            </a:extLst>
          </p:cNvPr>
          <p:cNvSpPr txBox="1"/>
          <p:nvPr/>
        </p:nvSpPr>
        <p:spPr>
          <a:xfrm>
            <a:off x="3288454" y="2334808"/>
            <a:ext cx="2563706" cy="2000548"/>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A contribution to a Traditional IRA may be deductible on your tax </a:t>
            </a:r>
            <a:r>
              <a:rPr lang="en-US" sz="1000" b="1" dirty="0" smtClean="0">
                <a:solidFill>
                  <a:srgbClr val="002B51"/>
                </a:solidFill>
              </a:rPr>
              <a:t>return. </a:t>
            </a:r>
          </a:p>
          <a:p>
            <a:pPr>
              <a:lnSpc>
                <a:spcPts val="1200"/>
              </a:lnSpc>
            </a:pPr>
            <a:endParaRPr lang="en-US" sz="1000" b="1" dirty="0">
              <a:solidFill>
                <a:srgbClr val="002B51"/>
              </a:solidFill>
            </a:endParaRPr>
          </a:p>
          <a:p>
            <a:pPr>
              <a:lnSpc>
                <a:spcPts val="1200"/>
              </a:lnSpc>
            </a:pPr>
            <a:r>
              <a:rPr lang="en-US" sz="1000" b="1" dirty="0" smtClean="0">
                <a:solidFill>
                  <a:srgbClr val="002B51"/>
                </a:solidFill>
              </a:rPr>
              <a:t>2020 </a:t>
            </a:r>
            <a:r>
              <a:rPr lang="en-US" sz="1000" b="1" dirty="0">
                <a:solidFill>
                  <a:srgbClr val="002B51"/>
                </a:solidFill>
              </a:rPr>
              <a:t>Max Contribution $6,000</a:t>
            </a:r>
          </a:p>
          <a:p>
            <a:pPr>
              <a:lnSpc>
                <a:spcPts val="1200"/>
              </a:lnSpc>
            </a:pPr>
            <a:r>
              <a:rPr lang="en-US" sz="1000" b="1" dirty="0">
                <a:solidFill>
                  <a:srgbClr val="002B51"/>
                </a:solidFill>
              </a:rPr>
              <a:t>Over 50 years of age $7,000</a:t>
            </a:r>
          </a:p>
          <a:p>
            <a:pPr>
              <a:lnSpc>
                <a:spcPts val="1200"/>
              </a:lnSpc>
            </a:pPr>
            <a:endParaRPr lang="en-US" sz="1000" b="1" dirty="0" smtClean="0">
              <a:solidFill>
                <a:srgbClr val="002B51"/>
              </a:solidFill>
            </a:endParaRPr>
          </a:p>
          <a:p>
            <a:pPr>
              <a:lnSpc>
                <a:spcPts val="1200"/>
              </a:lnSpc>
            </a:pPr>
            <a:endParaRPr lang="en-US" sz="1000" b="1" dirty="0" smtClean="0">
              <a:solidFill>
                <a:srgbClr val="002B51"/>
              </a:solidFill>
            </a:endParaRPr>
          </a:p>
          <a:p>
            <a:pPr>
              <a:lnSpc>
                <a:spcPts val="1200"/>
              </a:lnSpc>
            </a:pPr>
            <a:r>
              <a:rPr lang="en-US" sz="900" dirty="0" smtClean="0">
                <a:solidFill>
                  <a:srgbClr val="002B51"/>
                </a:solidFill>
              </a:rPr>
              <a:t>(Your </a:t>
            </a:r>
            <a:r>
              <a:rPr lang="en-US" sz="900" dirty="0">
                <a:solidFill>
                  <a:srgbClr val="002B51"/>
                </a:solidFill>
              </a:rPr>
              <a:t>deduction may be reduced or phased out if you or your spouse is a participant in an employer sponsored retirement plan and your modified adjusted gross income exceeds certain thresholds based on your tax return filing </a:t>
            </a:r>
            <a:r>
              <a:rPr lang="en-US" sz="900" dirty="0" smtClean="0">
                <a:solidFill>
                  <a:srgbClr val="002B51"/>
                </a:solidFill>
              </a:rPr>
              <a:t>status).</a:t>
            </a:r>
          </a:p>
          <a:p>
            <a:pPr>
              <a:lnSpc>
                <a:spcPts val="1200"/>
              </a:lnSpc>
            </a:pPr>
            <a:endParaRPr lang="en-US" sz="900" dirty="0">
              <a:solidFill>
                <a:srgbClr val="002B51"/>
              </a:solidFill>
            </a:endParaRPr>
          </a:p>
        </p:txBody>
      </p:sp>
      <p:sp>
        <p:nvSpPr>
          <p:cNvPr id="14" name="TextBox 13">
            <a:extLst>
              <a:ext uri="{FF2B5EF4-FFF2-40B4-BE49-F238E27FC236}">
                <a16:creationId xmlns="" xmlns:a16="http://schemas.microsoft.com/office/drawing/2014/main" id="{99C518CB-816E-974C-A2E1-558B1259B950}"/>
              </a:ext>
            </a:extLst>
          </p:cNvPr>
          <p:cNvSpPr txBox="1"/>
          <p:nvPr/>
        </p:nvSpPr>
        <p:spPr>
          <a:xfrm>
            <a:off x="6126436" y="2477238"/>
            <a:ext cx="2452718" cy="769441"/>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Starting at age 59 ½, you can begin taking money out of your retirement accounts without penalty tax. Keep in mind that you’ll have to pay any federal or state taxes that might be due</a:t>
            </a:r>
            <a:r>
              <a:rPr lang="en-US" sz="1000" b="1" dirty="0"/>
              <a:t>.</a:t>
            </a:r>
          </a:p>
        </p:txBody>
      </p:sp>
      <p:sp>
        <p:nvSpPr>
          <p:cNvPr id="17" name="Oval 16">
            <a:extLst>
              <a:ext uri="{FF2B5EF4-FFF2-40B4-BE49-F238E27FC236}">
                <a16:creationId xmlns="" xmlns:a16="http://schemas.microsoft.com/office/drawing/2014/main" id="{2BB3103C-904B-6841-A54B-838629010A75}"/>
              </a:ext>
            </a:extLst>
          </p:cNvPr>
          <p:cNvSpPr/>
          <p:nvPr/>
        </p:nvSpPr>
        <p:spPr>
          <a:xfrm>
            <a:off x="473407" y="1782778"/>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1</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603B0D02-AA91-C443-9EED-1F474CC95CF3}"/>
              </a:ext>
            </a:extLst>
          </p:cNvPr>
          <p:cNvSpPr/>
          <p:nvPr/>
        </p:nvSpPr>
        <p:spPr>
          <a:xfrm>
            <a:off x="3308048" y="1783080"/>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2</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D6BB92D3-45FE-8D4B-9F54-48E62F7D5DED}"/>
              </a:ext>
            </a:extLst>
          </p:cNvPr>
          <p:cNvSpPr/>
          <p:nvPr/>
        </p:nvSpPr>
        <p:spPr>
          <a:xfrm>
            <a:off x="6126435" y="1775931"/>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3</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2" name="TextBox 1"/>
          <p:cNvSpPr txBox="1"/>
          <p:nvPr/>
        </p:nvSpPr>
        <p:spPr>
          <a:xfrm>
            <a:off x="554578" y="6330657"/>
            <a:ext cx="5291513" cy="153888"/>
          </a:xfrm>
          <a:prstGeom prst="rect">
            <a:avLst/>
          </a:prstGeom>
          <a:noFill/>
        </p:spPr>
        <p:txBody>
          <a:bodyPr wrap="none" lIns="0" tIns="0" rIns="0" bIns="0" rtlCol="0">
            <a:spAutoFit/>
          </a:bodyPr>
          <a:lstStyle/>
          <a:p>
            <a:r>
              <a:rPr lang="en-US" sz="1000" dirty="0" smtClean="0"/>
              <a:t>Source: Morgan Stanley 2019 Retirement Plans Quick Reference Guide CRC 2327266  01/19</a:t>
            </a:r>
          </a:p>
        </p:txBody>
      </p:sp>
    </p:spTree>
    <p:extLst>
      <p:ext uri="{BB962C8B-B14F-4D97-AF65-F5344CB8AC3E}">
        <p14:creationId xmlns:p14="http://schemas.microsoft.com/office/powerpoint/2010/main" val="110164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P spid="14" grpId="0"/>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7B14CD-4E77-B048-A21A-80785DE81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
        <p:nvSpPr>
          <p:cNvPr id="4" name="Title 2">
            <a:extLst>
              <a:ext uri="{FF2B5EF4-FFF2-40B4-BE49-F238E27FC236}">
                <a16:creationId xmlns="" xmlns:a16="http://schemas.microsoft.com/office/drawing/2014/main" id="{6E22EE02-6C54-BC4F-AB3C-7B07E3DCA8B8}"/>
              </a:ext>
            </a:extLst>
          </p:cNvPr>
          <p:cNvSpPr txBox="1">
            <a:spLocks/>
          </p:cNvSpPr>
          <p:nvPr/>
        </p:nvSpPr>
        <p:spPr>
          <a:xfrm>
            <a:off x="457200" y="7315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GB" dirty="0">
                <a:solidFill>
                  <a:srgbClr val="002B51"/>
                </a:solidFill>
              </a:rPr>
              <a:t>Key Features of a Roth IRA</a:t>
            </a:r>
          </a:p>
        </p:txBody>
      </p:sp>
      <p:sp>
        <p:nvSpPr>
          <p:cNvPr id="6" name="TextBox 5">
            <a:extLst>
              <a:ext uri="{FF2B5EF4-FFF2-40B4-BE49-F238E27FC236}">
                <a16:creationId xmlns="" xmlns:a16="http://schemas.microsoft.com/office/drawing/2014/main" id="{9ADB7656-5817-284D-92A7-6694DE346155}"/>
              </a:ext>
            </a:extLst>
          </p:cNvPr>
          <p:cNvSpPr txBox="1"/>
          <p:nvPr/>
        </p:nvSpPr>
        <p:spPr>
          <a:xfrm>
            <a:off x="453813" y="2431244"/>
            <a:ext cx="2563707" cy="769441"/>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After-tax contributions have the potential to grow tax-deferred</a:t>
            </a:r>
            <a:r>
              <a:rPr lang="en-US" sz="1000" b="1" baseline="30000" dirty="0">
                <a:solidFill>
                  <a:srgbClr val="002B51"/>
                </a:solidFill>
              </a:rPr>
              <a:t>1</a:t>
            </a:r>
            <a:r>
              <a:rPr lang="en-US" sz="1000" b="1" dirty="0">
                <a:solidFill>
                  <a:srgbClr val="002B51"/>
                </a:solidFill>
              </a:rPr>
              <a:t>, and withdrawals are typically income tax-free if minimum holding periods</a:t>
            </a:r>
            <a:r>
              <a:rPr lang="en-US" sz="1000" b="1" baseline="30000" dirty="0">
                <a:solidFill>
                  <a:srgbClr val="002B51"/>
                </a:solidFill>
              </a:rPr>
              <a:t>2</a:t>
            </a:r>
            <a:r>
              <a:rPr lang="en-US" sz="1000" b="1" dirty="0">
                <a:solidFill>
                  <a:srgbClr val="002B51"/>
                </a:solidFill>
              </a:rPr>
              <a:t> and certain conditions are met</a:t>
            </a:r>
            <a:r>
              <a:rPr lang="en-US" sz="1000" b="1" baseline="30000" dirty="0">
                <a:solidFill>
                  <a:srgbClr val="002B51"/>
                </a:solidFill>
              </a:rPr>
              <a:t>3</a:t>
            </a:r>
            <a:r>
              <a:rPr lang="en-US" sz="1000" b="1" dirty="0">
                <a:solidFill>
                  <a:srgbClr val="002B51"/>
                </a:solidFill>
              </a:rPr>
              <a:t>.</a:t>
            </a:r>
          </a:p>
        </p:txBody>
      </p:sp>
      <p:sp>
        <p:nvSpPr>
          <p:cNvPr id="7" name="Rectangle 6">
            <a:extLst>
              <a:ext uri="{FF2B5EF4-FFF2-40B4-BE49-F238E27FC236}">
                <a16:creationId xmlns="" xmlns:a16="http://schemas.microsoft.com/office/drawing/2014/main" id="{D9F8E953-881E-D548-BA7B-549989CF43BC}"/>
              </a:ext>
            </a:extLst>
          </p:cNvPr>
          <p:cNvSpPr/>
          <p:nvPr/>
        </p:nvSpPr>
        <p:spPr>
          <a:xfrm>
            <a:off x="437086" y="1838595"/>
            <a:ext cx="2288255" cy="492443"/>
          </a:xfrm>
          <a:prstGeom prst="rect">
            <a:avLst/>
          </a:prstGeom>
        </p:spPr>
        <p:txBody>
          <a:bodyPr wrap="none" lIns="0" tIns="0" rIns="0" bIns="0">
            <a:spAutoFit/>
          </a:bodyPr>
          <a:lstStyle/>
          <a:p>
            <a:r>
              <a:rPr lang="en-US" sz="1600" dirty="0">
                <a:solidFill>
                  <a:srgbClr val="0F8EC7"/>
                </a:solidFill>
                <a:latin typeface="Arial" panose="020B0604020202020204" pitchFamily="34" charset="0"/>
              </a:rPr>
              <a:t>Federal Income Tax-Free</a:t>
            </a:r>
            <a:br>
              <a:rPr lang="en-US" sz="1600" dirty="0">
                <a:solidFill>
                  <a:srgbClr val="0F8EC7"/>
                </a:solidFill>
                <a:latin typeface="Arial" panose="020B0604020202020204" pitchFamily="34" charset="0"/>
              </a:rPr>
            </a:br>
            <a:r>
              <a:rPr lang="en-US" sz="1600" dirty="0" smtClean="0">
                <a:solidFill>
                  <a:srgbClr val="0F8EC7"/>
                </a:solidFill>
                <a:latin typeface="Arial" panose="020B0604020202020204" pitchFamily="34" charset="0"/>
              </a:rPr>
              <a:t>Withdrawals</a:t>
            </a:r>
            <a:endParaRPr lang="en-US" sz="1600" dirty="0">
              <a:solidFill>
                <a:srgbClr val="0F8EC7"/>
              </a:solidFill>
            </a:endParaRPr>
          </a:p>
        </p:txBody>
      </p:sp>
      <p:sp>
        <p:nvSpPr>
          <p:cNvPr id="8" name="Rectangle 7">
            <a:extLst>
              <a:ext uri="{FF2B5EF4-FFF2-40B4-BE49-F238E27FC236}">
                <a16:creationId xmlns="" xmlns:a16="http://schemas.microsoft.com/office/drawing/2014/main" id="{D345DFE1-B3F5-D64F-99A0-158C7F4F7266}"/>
              </a:ext>
            </a:extLst>
          </p:cNvPr>
          <p:cNvSpPr/>
          <p:nvPr/>
        </p:nvSpPr>
        <p:spPr>
          <a:xfrm>
            <a:off x="1280160" y="4047148"/>
            <a:ext cx="2563706" cy="246221"/>
          </a:xfrm>
          <a:prstGeom prst="rect">
            <a:avLst/>
          </a:prstGeom>
        </p:spPr>
        <p:txBody>
          <a:bodyPr wrap="square" lIns="0" tIns="0" rIns="0" bIns="0">
            <a:spAutoFit/>
          </a:bodyPr>
          <a:lstStyle/>
          <a:p>
            <a:r>
              <a:rPr lang="en-US" sz="1600" dirty="0">
                <a:solidFill>
                  <a:srgbClr val="0F8EC7"/>
                </a:solidFill>
                <a:latin typeface="Arial" panose="020B0604020202020204" pitchFamily="34" charset="0"/>
              </a:rPr>
              <a:t>Tax Diversification</a:t>
            </a:r>
            <a:endParaRPr lang="en-US" sz="1600" dirty="0">
              <a:solidFill>
                <a:srgbClr val="0F8EC7"/>
              </a:solidFill>
            </a:endParaRPr>
          </a:p>
        </p:txBody>
      </p:sp>
      <p:sp>
        <p:nvSpPr>
          <p:cNvPr id="9" name="TextBox 8">
            <a:extLst>
              <a:ext uri="{FF2B5EF4-FFF2-40B4-BE49-F238E27FC236}">
                <a16:creationId xmlns="" xmlns:a16="http://schemas.microsoft.com/office/drawing/2014/main" id="{8E647D2D-C91E-D844-9EA9-C359A9186F71}"/>
              </a:ext>
            </a:extLst>
          </p:cNvPr>
          <p:cNvSpPr txBox="1"/>
          <p:nvPr/>
        </p:nvSpPr>
        <p:spPr>
          <a:xfrm>
            <a:off x="1280160" y="4341614"/>
            <a:ext cx="2563706" cy="923330"/>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Holding a potentially tax-free account like a Roth IRA, in addition to a taxable and tax-deferred account (e.g. Traditional IRA), provides flexibility to take income from different sources to potentially keep taxes low in retirement.</a:t>
            </a:r>
          </a:p>
        </p:txBody>
      </p:sp>
      <p:sp>
        <p:nvSpPr>
          <p:cNvPr id="10" name="Oval 9">
            <a:extLst>
              <a:ext uri="{FF2B5EF4-FFF2-40B4-BE49-F238E27FC236}">
                <a16:creationId xmlns="" xmlns:a16="http://schemas.microsoft.com/office/drawing/2014/main" id="{3B476674-57AF-7A42-99A6-E3221D185A78}"/>
              </a:ext>
            </a:extLst>
          </p:cNvPr>
          <p:cNvSpPr/>
          <p:nvPr/>
        </p:nvSpPr>
        <p:spPr>
          <a:xfrm>
            <a:off x="473407" y="1554480"/>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1</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1" name="Oval 10">
            <a:extLst>
              <a:ext uri="{FF2B5EF4-FFF2-40B4-BE49-F238E27FC236}">
                <a16:creationId xmlns="" xmlns:a16="http://schemas.microsoft.com/office/drawing/2014/main" id="{CD06FFFE-4E28-A94C-B592-A5794D1F89D8}"/>
              </a:ext>
            </a:extLst>
          </p:cNvPr>
          <p:cNvSpPr/>
          <p:nvPr/>
        </p:nvSpPr>
        <p:spPr>
          <a:xfrm>
            <a:off x="1299754" y="3789886"/>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2</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2" name="TextBox 11">
            <a:extLst>
              <a:ext uri="{FF2B5EF4-FFF2-40B4-BE49-F238E27FC236}">
                <a16:creationId xmlns="" xmlns:a16="http://schemas.microsoft.com/office/drawing/2014/main" id="{3360AAFC-0AA2-4145-9B9D-DC5A1EF4D663}"/>
              </a:ext>
            </a:extLst>
          </p:cNvPr>
          <p:cNvSpPr txBox="1"/>
          <p:nvPr/>
        </p:nvSpPr>
        <p:spPr>
          <a:xfrm>
            <a:off x="3285575" y="2431244"/>
            <a:ext cx="2563707" cy="1384995"/>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Unlike Traditional IRAs, Roth IRAs let investors make contributions after age 70½ (provided earned-income requirements are met), allowing assets to continue to potentially grow tax-free</a:t>
            </a:r>
            <a:r>
              <a:rPr lang="en-US" sz="1000" b="1" dirty="0" smtClean="0">
                <a:solidFill>
                  <a:srgbClr val="002B51"/>
                </a:solidFill>
              </a:rPr>
              <a:t>.</a:t>
            </a:r>
          </a:p>
          <a:p>
            <a:pPr>
              <a:lnSpc>
                <a:spcPts val="1200"/>
              </a:lnSpc>
            </a:pPr>
            <a:endParaRPr lang="en-US" sz="1000" b="1" dirty="0" smtClean="0">
              <a:solidFill>
                <a:srgbClr val="002B51"/>
              </a:solidFill>
            </a:endParaRPr>
          </a:p>
          <a:p>
            <a:pPr>
              <a:lnSpc>
                <a:spcPts val="1200"/>
              </a:lnSpc>
            </a:pPr>
            <a:r>
              <a:rPr lang="en-US" sz="1000" b="1" dirty="0" smtClean="0">
                <a:solidFill>
                  <a:srgbClr val="002B51"/>
                </a:solidFill>
              </a:rPr>
              <a:t>2020 </a:t>
            </a:r>
            <a:r>
              <a:rPr lang="en-US" sz="1000" b="1" dirty="0">
                <a:solidFill>
                  <a:srgbClr val="002B51"/>
                </a:solidFill>
              </a:rPr>
              <a:t>Max Contribution $6,000</a:t>
            </a:r>
          </a:p>
          <a:p>
            <a:pPr>
              <a:lnSpc>
                <a:spcPts val="1200"/>
              </a:lnSpc>
            </a:pPr>
            <a:r>
              <a:rPr lang="en-US" sz="1000" b="1" dirty="0" smtClean="0">
                <a:solidFill>
                  <a:srgbClr val="002B51"/>
                </a:solidFill>
              </a:rPr>
              <a:t>Over </a:t>
            </a:r>
            <a:r>
              <a:rPr lang="en-US" sz="1000" b="1" dirty="0">
                <a:solidFill>
                  <a:srgbClr val="002B51"/>
                </a:solidFill>
              </a:rPr>
              <a:t>50 years of age $7,000</a:t>
            </a:r>
          </a:p>
          <a:p>
            <a:pPr>
              <a:lnSpc>
                <a:spcPts val="1200"/>
              </a:lnSpc>
            </a:pPr>
            <a:endParaRPr lang="en-US" sz="1000" b="1" dirty="0">
              <a:solidFill>
                <a:srgbClr val="002B51"/>
              </a:solidFill>
            </a:endParaRPr>
          </a:p>
        </p:txBody>
      </p:sp>
      <p:sp>
        <p:nvSpPr>
          <p:cNvPr id="13" name="Rectangle 12">
            <a:extLst>
              <a:ext uri="{FF2B5EF4-FFF2-40B4-BE49-F238E27FC236}">
                <a16:creationId xmlns="" xmlns:a16="http://schemas.microsoft.com/office/drawing/2014/main" id="{100CC9D8-3A51-174E-9BE0-14CD60CD4B27}"/>
              </a:ext>
            </a:extLst>
          </p:cNvPr>
          <p:cNvSpPr/>
          <p:nvPr/>
        </p:nvSpPr>
        <p:spPr>
          <a:xfrm>
            <a:off x="3268848" y="1838595"/>
            <a:ext cx="2094612" cy="492443"/>
          </a:xfrm>
          <a:prstGeom prst="rect">
            <a:avLst/>
          </a:prstGeom>
        </p:spPr>
        <p:txBody>
          <a:bodyPr wrap="none" lIns="0" tIns="0" rIns="0" bIns="0">
            <a:spAutoFit/>
          </a:bodyPr>
          <a:lstStyle/>
          <a:p>
            <a:r>
              <a:rPr lang="en-US" sz="1600" dirty="0">
                <a:solidFill>
                  <a:srgbClr val="0F8EC7"/>
                </a:solidFill>
                <a:latin typeface="Arial" panose="020B0604020202020204" pitchFamily="34" charset="0"/>
              </a:rPr>
              <a:t>No Contribution Cut-off</a:t>
            </a:r>
          </a:p>
          <a:p>
            <a:r>
              <a:rPr lang="en-US" sz="1600" dirty="0">
                <a:solidFill>
                  <a:srgbClr val="0F8EC7"/>
                </a:solidFill>
                <a:latin typeface="Arial" panose="020B0604020202020204" pitchFamily="34" charset="0"/>
              </a:rPr>
              <a:t>At Age 70</a:t>
            </a:r>
            <a:r>
              <a:rPr lang="en-US" sz="1600" dirty="0">
                <a:solidFill>
                  <a:srgbClr val="0F8EC7"/>
                </a:solidFill>
              </a:rPr>
              <a:t>½</a:t>
            </a:r>
          </a:p>
        </p:txBody>
      </p:sp>
      <p:sp>
        <p:nvSpPr>
          <p:cNvPr id="14" name="Rectangle 13">
            <a:extLst>
              <a:ext uri="{FF2B5EF4-FFF2-40B4-BE49-F238E27FC236}">
                <a16:creationId xmlns="" xmlns:a16="http://schemas.microsoft.com/office/drawing/2014/main" id="{FDAE2495-1BEB-FE44-B256-0F88A1BBB4CA}"/>
              </a:ext>
            </a:extLst>
          </p:cNvPr>
          <p:cNvSpPr/>
          <p:nvPr/>
        </p:nvSpPr>
        <p:spPr>
          <a:xfrm>
            <a:off x="4640212" y="4048373"/>
            <a:ext cx="3252385" cy="738664"/>
          </a:xfrm>
          <a:prstGeom prst="rect">
            <a:avLst/>
          </a:prstGeom>
        </p:spPr>
        <p:txBody>
          <a:bodyPr wrap="square" lIns="0" tIns="0" rIns="0" bIns="0">
            <a:spAutoFit/>
          </a:bodyPr>
          <a:lstStyle/>
          <a:p>
            <a:r>
              <a:rPr lang="en-US" sz="1600" dirty="0">
                <a:solidFill>
                  <a:srgbClr val="0F8EC7"/>
                </a:solidFill>
                <a:latin typeface="Arial" panose="020B0604020202020204" pitchFamily="34" charset="0"/>
              </a:rPr>
              <a:t>No Required Minimum Distributions (RMDs) During Roth IRA Owner’s Lifetime</a:t>
            </a:r>
            <a:endParaRPr lang="en-US" sz="1600" dirty="0">
              <a:solidFill>
                <a:srgbClr val="0F8EC7"/>
              </a:solidFill>
            </a:endParaRPr>
          </a:p>
        </p:txBody>
      </p:sp>
      <p:sp>
        <p:nvSpPr>
          <p:cNvPr id="15" name="TextBox 14">
            <a:extLst>
              <a:ext uri="{FF2B5EF4-FFF2-40B4-BE49-F238E27FC236}">
                <a16:creationId xmlns="" xmlns:a16="http://schemas.microsoft.com/office/drawing/2014/main" id="{F1B9FDD6-5571-8944-8FE5-F102ECB8BA15}"/>
              </a:ext>
            </a:extLst>
          </p:cNvPr>
          <p:cNvSpPr txBox="1"/>
          <p:nvPr/>
        </p:nvSpPr>
        <p:spPr>
          <a:xfrm>
            <a:off x="4640212" y="4895374"/>
            <a:ext cx="3526705" cy="1231106"/>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There are no required minimum distributions from a Roth IRA for the owner, i.e., no rule that you must begin tapping your account at age </a:t>
            </a:r>
            <a:r>
              <a:rPr lang="en-US" sz="1000" b="1" dirty="0" smtClean="0">
                <a:solidFill>
                  <a:srgbClr val="002B51"/>
                </a:solidFill>
              </a:rPr>
              <a:t>72.</a:t>
            </a:r>
            <a:endParaRPr lang="en-US" sz="1000" b="1" dirty="0">
              <a:solidFill>
                <a:srgbClr val="002B51"/>
              </a:solidFill>
            </a:endParaRPr>
          </a:p>
          <a:p>
            <a:pPr>
              <a:lnSpc>
                <a:spcPts val="1200"/>
              </a:lnSpc>
            </a:pPr>
            <a:r>
              <a:rPr lang="en-US" sz="1000" b="1" dirty="0">
                <a:solidFill>
                  <a:srgbClr val="002B51"/>
                </a:solidFill>
              </a:rPr>
              <a:t>(Note, however, the post-death required minimum distribution rules generally apply.)</a:t>
            </a:r>
          </a:p>
          <a:p>
            <a:r>
              <a:rPr lang="en-US" sz="1000" b="1" dirty="0"/>
              <a:t/>
            </a:r>
            <a:br>
              <a:rPr lang="en-US" sz="1000" b="1" dirty="0"/>
            </a:br>
            <a:r>
              <a:rPr lang="en-US" sz="1000" b="1" dirty="0"/>
              <a:t/>
            </a:r>
            <a:br>
              <a:rPr lang="en-US" sz="1000" b="1" dirty="0"/>
            </a:br>
            <a:endParaRPr lang="en-US" sz="1000" b="1" dirty="0">
              <a:solidFill>
                <a:srgbClr val="002B51"/>
              </a:solidFill>
            </a:endParaRPr>
          </a:p>
        </p:txBody>
      </p:sp>
      <p:sp>
        <p:nvSpPr>
          <p:cNvPr id="16" name="Oval 15">
            <a:extLst>
              <a:ext uri="{FF2B5EF4-FFF2-40B4-BE49-F238E27FC236}">
                <a16:creationId xmlns="" xmlns:a16="http://schemas.microsoft.com/office/drawing/2014/main" id="{DEB899BB-352F-A94D-81A2-855F6BF537B2}"/>
              </a:ext>
            </a:extLst>
          </p:cNvPr>
          <p:cNvSpPr/>
          <p:nvPr/>
        </p:nvSpPr>
        <p:spPr>
          <a:xfrm>
            <a:off x="3305169" y="1554480"/>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3</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A62FA3FC-8D71-B048-9F77-B1D8B5101097}"/>
              </a:ext>
            </a:extLst>
          </p:cNvPr>
          <p:cNvSpPr/>
          <p:nvPr/>
        </p:nvSpPr>
        <p:spPr>
          <a:xfrm>
            <a:off x="4659807" y="3791111"/>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4</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8" name="TextBox 17">
            <a:extLst>
              <a:ext uri="{FF2B5EF4-FFF2-40B4-BE49-F238E27FC236}">
                <a16:creationId xmlns="" xmlns:a16="http://schemas.microsoft.com/office/drawing/2014/main" id="{B09E239A-AF10-2644-B906-3D19D49C54EF}"/>
              </a:ext>
            </a:extLst>
          </p:cNvPr>
          <p:cNvSpPr txBox="1"/>
          <p:nvPr/>
        </p:nvSpPr>
        <p:spPr>
          <a:xfrm>
            <a:off x="6143211" y="2431244"/>
            <a:ext cx="2563707" cy="769441"/>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In general, contributions may be withdrawn tax-free at any time. Earnings are tax-free if withdrawn after the five-tax-year holding period</a:t>
            </a:r>
            <a:r>
              <a:rPr lang="en-US" sz="1000" b="1" baseline="30000" dirty="0">
                <a:solidFill>
                  <a:srgbClr val="002B51"/>
                </a:solidFill>
              </a:rPr>
              <a:t>2</a:t>
            </a:r>
            <a:r>
              <a:rPr lang="en-US" sz="1000" b="1" dirty="0">
                <a:solidFill>
                  <a:srgbClr val="002B51"/>
                </a:solidFill>
              </a:rPr>
              <a:t> and certain conditions are met.</a:t>
            </a:r>
          </a:p>
        </p:txBody>
      </p:sp>
      <p:sp>
        <p:nvSpPr>
          <p:cNvPr id="19" name="Rectangle 18">
            <a:extLst>
              <a:ext uri="{FF2B5EF4-FFF2-40B4-BE49-F238E27FC236}">
                <a16:creationId xmlns="" xmlns:a16="http://schemas.microsoft.com/office/drawing/2014/main" id="{0EFACF7A-B920-9548-A0AB-B0DA08F77849}"/>
              </a:ext>
            </a:extLst>
          </p:cNvPr>
          <p:cNvSpPr/>
          <p:nvPr/>
        </p:nvSpPr>
        <p:spPr>
          <a:xfrm>
            <a:off x="6126484" y="1838595"/>
            <a:ext cx="2470676" cy="492443"/>
          </a:xfrm>
          <a:prstGeom prst="rect">
            <a:avLst/>
          </a:prstGeom>
        </p:spPr>
        <p:txBody>
          <a:bodyPr wrap="none" lIns="0" tIns="0" rIns="0" bIns="0">
            <a:spAutoFit/>
          </a:bodyPr>
          <a:lstStyle/>
          <a:p>
            <a:r>
              <a:rPr lang="en-US" sz="1600" dirty="0">
                <a:solidFill>
                  <a:srgbClr val="0F8EC7"/>
                </a:solidFill>
                <a:latin typeface="Arial" panose="020B0604020202020204" pitchFamily="34" charset="0"/>
              </a:rPr>
              <a:t>Tax-Free, Penalty Tax-Free</a:t>
            </a:r>
          </a:p>
          <a:p>
            <a:r>
              <a:rPr lang="en-US" sz="1600" dirty="0">
                <a:solidFill>
                  <a:srgbClr val="0F8EC7"/>
                </a:solidFill>
                <a:latin typeface="Arial" panose="020B0604020202020204" pitchFamily="34" charset="0"/>
              </a:rPr>
              <a:t>(Qualified Distributions)</a:t>
            </a:r>
            <a:endParaRPr lang="en-US" sz="1600" dirty="0">
              <a:solidFill>
                <a:srgbClr val="0F8EC7"/>
              </a:solidFill>
            </a:endParaRPr>
          </a:p>
        </p:txBody>
      </p:sp>
      <p:sp>
        <p:nvSpPr>
          <p:cNvPr id="22" name="Oval 21">
            <a:extLst>
              <a:ext uri="{FF2B5EF4-FFF2-40B4-BE49-F238E27FC236}">
                <a16:creationId xmlns="" xmlns:a16="http://schemas.microsoft.com/office/drawing/2014/main" id="{304DDDC9-CB26-4C40-B836-8AE1D33C6F04}"/>
              </a:ext>
            </a:extLst>
          </p:cNvPr>
          <p:cNvSpPr/>
          <p:nvPr/>
        </p:nvSpPr>
        <p:spPr>
          <a:xfrm>
            <a:off x="6162805" y="1554480"/>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5</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24" name="Rectangle 23">
            <a:extLst>
              <a:ext uri="{FF2B5EF4-FFF2-40B4-BE49-F238E27FC236}">
                <a16:creationId xmlns="" xmlns:a16="http://schemas.microsoft.com/office/drawing/2014/main" id="{D1199968-4A1A-5C4C-909C-D9ACB5E7CCA3}"/>
              </a:ext>
            </a:extLst>
          </p:cNvPr>
          <p:cNvSpPr/>
          <p:nvPr/>
        </p:nvSpPr>
        <p:spPr>
          <a:xfrm>
            <a:off x="484927" y="5849507"/>
            <a:ext cx="8229600" cy="646331"/>
          </a:xfrm>
          <a:prstGeom prst="rect">
            <a:avLst/>
          </a:prstGeom>
        </p:spPr>
        <p:txBody>
          <a:bodyPr wrap="square" lIns="0" tIns="0" rIns="0" bIns="0">
            <a:spAutoFit/>
          </a:bodyPr>
          <a:lstStyle/>
          <a:p>
            <a:pPr marL="228600" indent="-228600" fontAlgn="base">
              <a:buFont typeface="+mj-lt"/>
              <a:buAutoNum type="arabicPeriod"/>
            </a:pPr>
            <a:r>
              <a:rPr lang="en-US" sz="700" dirty="0">
                <a:solidFill>
                  <a:srgbClr val="0F8EC7"/>
                </a:solidFill>
                <a:latin typeface="Arial" panose="020B0604020202020204" pitchFamily="34" charset="0"/>
                <a:cs typeface="Arial" panose="020B0604020202020204" pitchFamily="34" charset="0"/>
              </a:rPr>
              <a:t>Traditional IRA assets may also be converted to a Roth IRA, but the pre-tax contributions and tax deferred earnings will be taxed as ordinary income upon conversion. Note, however, a Roth IRA conversion isn’t right for everyone. Before converting to a Roth IRA, you should consult with your independent legal and tax advisor.</a:t>
            </a:r>
          </a:p>
          <a:p>
            <a:pPr marL="228600" indent="-228600" fontAlgn="base">
              <a:buFont typeface="+mj-lt"/>
              <a:buAutoNum type="arabicPeriod"/>
            </a:pPr>
            <a:r>
              <a:rPr lang="en-US" sz="700" dirty="0">
                <a:solidFill>
                  <a:srgbClr val="0F8EC7"/>
                </a:solidFill>
                <a:latin typeface="Arial" panose="020B0604020202020204" pitchFamily="34" charset="0"/>
                <a:cs typeface="Arial" panose="020B0604020202020204" pitchFamily="34" charset="0"/>
              </a:rPr>
              <a:t>The 5-tax-year holding begins the first day of the first year for which a regular contribution (or in which a rollover or conversion contribution) is made to any Roth IRA established for the individual as owner.</a:t>
            </a:r>
          </a:p>
          <a:p>
            <a:pPr marL="228600" indent="-228600" fontAlgn="base">
              <a:buFont typeface="+mj-lt"/>
              <a:buAutoNum type="arabicPeriod"/>
            </a:pPr>
            <a:r>
              <a:rPr lang="en-US" sz="700" dirty="0">
                <a:solidFill>
                  <a:srgbClr val="0F8EC7"/>
                </a:solidFill>
                <a:latin typeface="Arial" panose="020B0604020202020204" pitchFamily="34" charset="0"/>
                <a:cs typeface="Arial" panose="020B0604020202020204" pitchFamily="34" charset="0"/>
              </a:rPr>
              <a:t>Note, however, the state and local income tax treatment of your Roth IRA and the distributions from it may vary based on your state of residence. You should consult with and rely on your own independent tax advisor with respect to such</a:t>
            </a:r>
            <a:r>
              <a:rPr lang="en-US" sz="700" dirty="0" smtClean="0">
                <a:solidFill>
                  <a:srgbClr val="0F8EC7"/>
                </a:solidFill>
                <a:latin typeface="Arial" panose="020B0604020202020204" pitchFamily="34" charset="0"/>
                <a:cs typeface="Arial" panose="020B0604020202020204" pitchFamily="34" charset="0"/>
              </a:rPr>
              <a:t>.</a:t>
            </a:r>
            <a:endParaRPr lang="en-US" sz="700" dirty="0">
              <a:solidFill>
                <a:srgbClr val="0F8EC7"/>
              </a:solidFill>
              <a:latin typeface="Arial" panose="020B0604020202020204" pitchFamily="34" charset="0"/>
              <a:cs typeface="Arial" panose="020B0604020202020204" pitchFamily="34" charset="0"/>
            </a:endParaRPr>
          </a:p>
        </p:txBody>
      </p:sp>
      <p:sp>
        <p:nvSpPr>
          <p:cNvPr id="20" name="TextBox 19"/>
          <p:cNvSpPr txBox="1"/>
          <p:nvPr/>
        </p:nvSpPr>
        <p:spPr>
          <a:xfrm>
            <a:off x="554578" y="6537960"/>
            <a:ext cx="5291513" cy="153888"/>
          </a:xfrm>
          <a:prstGeom prst="rect">
            <a:avLst/>
          </a:prstGeom>
          <a:noFill/>
        </p:spPr>
        <p:txBody>
          <a:bodyPr wrap="none" lIns="0" tIns="0" rIns="0" bIns="0" rtlCol="0">
            <a:spAutoFit/>
          </a:bodyPr>
          <a:lstStyle/>
          <a:p>
            <a:r>
              <a:rPr lang="en-US" sz="1000" dirty="0" smtClean="0"/>
              <a:t>Source: Morgan Stanley 2019 Retirement Plans Quick Reference Guide CRC 2327266  01/19</a:t>
            </a:r>
          </a:p>
        </p:txBody>
      </p:sp>
    </p:spTree>
    <p:extLst>
      <p:ext uri="{BB962C8B-B14F-4D97-AF65-F5344CB8AC3E}">
        <p14:creationId xmlns:p14="http://schemas.microsoft.com/office/powerpoint/2010/main" val="91036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p:bldP spid="13" grpId="0"/>
      <p:bldP spid="14" grpId="0"/>
      <p:bldP spid="15" grpId="0"/>
      <p:bldP spid="16" grpId="0" animBg="1"/>
      <p:bldP spid="17" grpId="0" animBg="1"/>
      <p:bldP spid="18" grpId="0"/>
      <p:bldP spid="19" grpId="0"/>
      <p:bldP spid="22" grpId="0" animBg="1"/>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5AF5F71-ED8B-6046-A6DE-21D1047E6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
        <p:nvSpPr>
          <p:cNvPr id="4" name="Title 2">
            <a:extLst>
              <a:ext uri="{FF2B5EF4-FFF2-40B4-BE49-F238E27FC236}">
                <a16:creationId xmlns="" xmlns:a16="http://schemas.microsoft.com/office/drawing/2014/main" id="{5A49FE7D-5E76-7B4C-B58A-90BD3DE3C550}"/>
              </a:ext>
            </a:extLst>
          </p:cNvPr>
          <p:cNvSpPr txBox="1">
            <a:spLocks/>
          </p:cNvSpPr>
          <p:nvPr/>
        </p:nvSpPr>
        <p:spPr>
          <a:xfrm>
            <a:off x="457200" y="7315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GB" dirty="0">
                <a:solidFill>
                  <a:srgbClr val="002B51"/>
                </a:solidFill>
              </a:rPr>
              <a:t>Key Features of a </a:t>
            </a:r>
            <a:r>
              <a:rPr lang="en-GB" dirty="0" smtClean="0">
                <a:solidFill>
                  <a:srgbClr val="002B51"/>
                </a:solidFill>
              </a:rPr>
              <a:t>Simple </a:t>
            </a:r>
            <a:r>
              <a:rPr lang="en-GB" dirty="0">
                <a:solidFill>
                  <a:srgbClr val="002B51"/>
                </a:solidFill>
              </a:rPr>
              <a:t>IRA</a:t>
            </a:r>
          </a:p>
        </p:txBody>
      </p:sp>
      <p:sp>
        <p:nvSpPr>
          <p:cNvPr id="6" name="TextBox 5">
            <a:extLst>
              <a:ext uri="{FF2B5EF4-FFF2-40B4-BE49-F238E27FC236}">
                <a16:creationId xmlns="" xmlns:a16="http://schemas.microsoft.com/office/drawing/2014/main" id="{604E9424-0613-DE48-BC9E-87EC53AE81E4}"/>
              </a:ext>
            </a:extLst>
          </p:cNvPr>
          <p:cNvSpPr txBox="1"/>
          <p:nvPr/>
        </p:nvSpPr>
        <p:spPr>
          <a:xfrm>
            <a:off x="451841" y="2464174"/>
            <a:ext cx="2563707" cy="615553"/>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Contributions, earnings and any rollovers have the potential to reach considerable amounts over time through tax-deferred </a:t>
            </a:r>
            <a:r>
              <a:rPr lang="en-US" sz="1000" b="1" dirty="0" smtClean="0">
                <a:solidFill>
                  <a:srgbClr val="002B51"/>
                </a:solidFill>
              </a:rPr>
              <a:t>growth.</a:t>
            </a:r>
            <a:endParaRPr lang="en-US" sz="1000" b="1" dirty="0">
              <a:solidFill>
                <a:srgbClr val="002B51"/>
              </a:solidFill>
            </a:endParaRPr>
          </a:p>
        </p:txBody>
      </p:sp>
      <p:sp>
        <p:nvSpPr>
          <p:cNvPr id="7" name="Rectangle 6">
            <a:extLst>
              <a:ext uri="{FF2B5EF4-FFF2-40B4-BE49-F238E27FC236}">
                <a16:creationId xmlns="" xmlns:a16="http://schemas.microsoft.com/office/drawing/2014/main" id="{BA7C707F-1424-3B4B-B694-EEADAFD7E24B}"/>
              </a:ext>
            </a:extLst>
          </p:cNvPr>
          <p:cNvSpPr/>
          <p:nvPr/>
        </p:nvSpPr>
        <p:spPr>
          <a:xfrm>
            <a:off x="437086" y="2066893"/>
            <a:ext cx="2657459" cy="246221"/>
          </a:xfrm>
          <a:prstGeom prst="rect">
            <a:avLst/>
          </a:prstGeom>
        </p:spPr>
        <p:txBody>
          <a:bodyPr wrap="none" lIns="0" tIns="0" rIns="0" bIns="0">
            <a:spAutoFit/>
          </a:bodyPr>
          <a:lstStyle/>
          <a:p>
            <a:r>
              <a:rPr lang="en-US" sz="1600" dirty="0">
                <a:solidFill>
                  <a:srgbClr val="0F8EC7"/>
                </a:solidFill>
                <a:latin typeface="Arial" panose="020B0604020202020204" pitchFamily="34" charset="0"/>
              </a:rPr>
              <a:t>Tax-deferred </a:t>
            </a:r>
            <a:r>
              <a:rPr lang="en-US" sz="1600" dirty="0" smtClean="0">
                <a:solidFill>
                  <a:srgbClr val="0F8EC7"/>
                </a:solidFill>
                <a:latin typeface="Arial" panose="020B0604020202020204" pitchFamily="34" charset="0"/>
              </a:rPr>
              <a:t>growth potential</a:t>
            </a:r>
            <a:endParaRPr lang="en-US" sz="1600" dirty="0">
              <a:solidFill>
                <a:srgbClr val="0F8EC7"/>
              </a:solidFill>
            </a:endParaRPr>
          </a:p>
        </p:txBody>
      </p:sp>
      <p:sp>
        <p:nvSpPr>
          <p:cNvPr id="9" name="Rectangle 8">
            <a:extLst>
              <a:ext uri="{FF2B5EF4-FFF2-40B4-BE49-F238E27FC236}">
                <a16:creationId xmlns="" xmlns:a16="http://schemas.microsoft.com/office/drawing/2014/main" id="{53E22AA8-1D78-B24C-8909-678B03DC8AF7}"/>
              </a:ext>
            </a:extLst>
          </p:cNvPr>
          <p:cNvSpPr/>
          <p:nvPr/>
        </p:nvSpPr>
        <p:spPr>
          <a:xfrm>
            <a:off x="3288454" y="2040342"/>
            <a:ext cx="2563706" cy="246221"/>
          </a:xfrm>
          <a:prstGeom prst="rect">
            <a:avLst/>
          </a:prstGeom>
        </p:spPr>
        <p:txBody>
          <a:bodyPr wrap="square" lIns="0" tIns="0" rIns="0" bIns="0">
            <a:spAutoFit/>
          </a:bodyPr>
          <a:lstStyle/>
          <a:p>
            <a:r>
              <a:rPr lang="en-US" sz="1600" dirty="0">
                <a:solidFill>
                  <a:srgbClr val="0F8EC7"/>
                </a:solidFill>
                <a:latin typeface="Arial" panose="020B0604020202020204" pitchFamily="34" charset="0"/>
              </a:rPr>
              <a:t>Deductible Contributions</a:t>
            </a:r>
            <a:endParaRPr lang="en-US" sz="1600" dirty="0">
              <a:solidFill>
                <a:srgbClr val="0F8EC7"/>
              </a:solidFill>
            </a:endParaRPr>
          </a:p>
        </p:txBody>
      </p:sp>
      <p:sp>
        <p:nvSpPr>
          <p:cNvPr id="11" name="Rectangle 10">
            <a:extLst>
              <a:ext uri="{FF2B5EF4-FFF2-40B4-BE49-F238E27FC236}">
                <a16:creationId xmlns="" xmlns:a16="http://schemas.microsoft.com/office/drawing/2014/main" id="{7028FB1B-20A8-B54D-8B2A-E74901648FC8}"/>
              </a:ext>
            </a:extLst>
          </p:cNvPr>
          <p:cNvSpPr/>
          <p:nvPr/>
        </p:nvSpPr>
        <p:spPr>
          <a:xfrm>
            <a:off x="6126435" y="2071108"/>
            <a:ext cx="2675783" cy="246221"/>
          </a:xfrm>
          <a:prstGeom prst="rect">
            <a:avLst/>
          </a:prstGeom>
        </p:spPr>
        <p:txBody>
          <a:bodyPr wrap="square" lIns="0" tIns="0" rIns="0" bIns="0">
            <a:spAutoFit/>
          </a:bodyPr>
          <a:lstStyle/>
          <a:p>
            <a:r>
              <a:rPr lang="en-US" sz="1600" dirty="0">
                <a:solidFill>
                  <a:srgbClr val="0F8EC7"/>
                </a:solidFill>
                <a:latin typeface="Arial" panose="020B0604020202020204" pitchFamily="34" charset="0"/>
              </a:rPr>
              <a:t>Penalty Tax-free Distributions</a:t>
            </a:r>
            <a:endParaRPr lang="en-US" sz="1600" dirty="0">
              <a:solidFill>
                <a:srgbClr val="0F8EC7"/>
              </a:solidFill>
            </a:endParaRPr>
          </a:p>
        </p:txBody>
      </p:sp>
      <p:sp>
        <p:nvSpPr>
          <p:cNvPr id="12" name="TextBox 11">
            <a:extLst>
              <a:ext uri="{FF2B5EF4-FFF2-40B4-BE49-F238E27FC236}">
                <a16:creationId xmlns="" xmlns:a16="http://schemas.microsoft.com/office/drawing/2014/main" id="{9DC0F8CF-9E5E-E740-AC88-34B9547F362F}"/>
              </a:ext>
            </a:extLst>
          </p:cNvPr>
          <p:cNvSpPr txBox="1"/>
          <p:nvPr/>
        </p:nvSpPr>
        <p:spPr>
          <a:xfrm>
            <a:off x="3288454" y="2334808"/>
            <a:ext cx="2563706" cy="1231106"/>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A contribution to a </a:t>
            </a:r>
            <a:r>
              <a:rPr lang="en-US" sz="1000" b="1" dirty="0" smtClean="0">
                <a:solidFill>
                  <a:srgbClr val="002B51"/>
                </a:solidFill>
              </a:rPr>
              <a:t>Simple </a:t>
            </a:r>
            <a:r>
              <a:rPr lang="en-US" sz="1000" b="1" dirty="0">
                <a:solidFill>
                  <a:srgbClr val="002B51"/>
                </a:solidFill>
              </a:rPr>
              <a:t>IRA </a:t>
            </a:r>
            <a:r>
              <a:rPr lang="en-US" sz="1000" b="1" dirty="0" smtClean="0">
                <a:solidFill>
                  <a:srgbClr val="002B51"/>
                </a:solidFill>
              </a:rPr>
              <a:t>is deductible </a:t>
            </a:r>
            <a:r>
              <a:rPr lang="en-US" sz="1000" b="1" dirty="0">
                <a:solidFill>
                  <a:srgbClr val="002B51"/>
                </a:solidFill>
              </a:rPr>
              <a:t>on your tax </a:t>
            </a:r>
            <a:r>
              <a:rPr lang="en-US" sz="1000" b="1" dirty="0" smtClean="0">
                <a:solidFill>
                  <a:srgbClr val="002B51"/>
                </a:solidFill>
              </a:rPr>
              <a:t>return as self-employed.</a:t>
            </a:r>
          </a:p>
          <a:p>
            <a:pPr>
              <a:lnSpc>
                <a:spcPts val="1200"/>
              </a:lnSpc>
            </a:pPr>
            <a:endParaRPr lang="en-US" sz="1000" b="1" dirty="0">
              <a:solidFill>
                <a:srgbClr val="002B51"/>
              </a:solidFill>
            </a:endParaRPr>
          </a:p>
          <a:p>
            <a:pPr>
              <a:lnSpc>
                <a:spcPts val="1200"/>
              </a:lnSpc>
            </a:pPr>
            <a:r>
              <a:rPr lang="en-US" sz="1000" b="1" dirty="0" smtClean="0">
                <a:solidFill>
                  <a:srgbClr val="002B51"/>
                </a:solidFill>
              </a:rPr>
              <a:t>100% of net earnings up to $13,500</a:t>
            </a:r>
          </a:p>
          <a:p>
            <a:pPr>
              <a:lnSpc>
                <a:spcPts val="1200"/>
              </a:lnSpc>
            </a:pPr>
            <a:r>
              <a:rPr lang="en-US" sz="1000" b="1" dirty="0" smtClean="0">
                <a:solidFill>
                  <a:srgbClr val="002B51"/>
                </a:solidFill>
              </a:rPr>
              <a:t>Over 50 years of age $16,500</a:t>
            </a:r>
          </a:p>
          <a:p>
            <a:pPr>
              <a:lnSpc>
                <a:spcPts val="1200"/>
              </a:lnSpc>
            </a:pPr>
            <a:r>
              <a:rPr lang="en-US" sz="1000" b="1" dirty="0" smtClean="0">
                <a:solidFill>
                  <a:srgbClr val="002B51"/>
                </a:solidFill>
              </a:rPr>
              <a:t>An additional dollar for dollar match</a:t>
            </a:r>
          </a:p>
          <a:p>
            <a:pPr>
              <a:lnSpc>
                <a:spcPts val="1200"/>
              </a:lnSpc>
            </a:pPr>
            <a:r>
              <a:rPr lang="en-US" sz="1000" b="1" dirty="0" smtClean="0">
                <a:solidFill>
                  <a:srgbClr val="002B51"/>
                </a:solidFill>
              </a:rPr>
              <a:t> up to 3%</a:t>
            </a:r>
          </a:p>
        </p:txBody>
      </p:sp>
      <p:sp>
        <p:nvSpPr>
          <p:cNvPr id="14" name="TextBox 13">
            <a:extLst>
              <a:ext uri="{FF2B5EF4-FFF2-40B4-BE49-F238E27FC236}">
                <a16:creationId xmlns="" xmlns:a16="http://schemas.microsoft.com/office/drawing/2014/main" id="{99C518CB-816E-974C-A2E1-558B1259B950}"/>
              </a:ext>
            </a:extLst>
          </p:cNvPr>
          <p:cNvSpPr txBox="1"/>
          <p:nvPr/>
        </p:nvSpPr>
        <p:spPr>
          <a:xfrm>
            <a:off x="6126436" y="2477238"/>
            <a:ext cx="2452718" cy="923330"/>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Starting at age 59 ½, you can begin taking money out of your retirement accounts without penalty tax. Keep in mind that you’ll have to pay any federal or state taxes that might be due</a:t>
            </a:r>
            <a:r>
              <a:rPr lang="en-US" sz="1000" b="1" dirty="0" smtClean="0"/>
              <a:t>.  Penalties for withdrawal before </a:t>
            </a:r>
            <a:r>
              <a:rPr lang="en-US" sz="1000" b="1" dirty="0">
                <a:solidFill>
                  <a:srgbClr val="002B51"/>
                </a:solidFill>
              </a:rPr>
              <a:t>59 </a:t>
            </a:r>
            <a:r>
              <a:rPr lang="en-US" sz="1000" b="1" dirty="0" smtClean="0">
                <a:solidFill>
                  <a:srgbClr val="002B51"/>
                </a:solidFill>
              </a:rPr>
              <a:t>½.</a:t>
            </a:r>
            <a:endParaRPr lang="en-US" sz="1000" b="1" dirty="0"/>
          </a:p>
        </p:txBody>
      </p:sp>
      <p:sp>
        <p:nvSpPr>
          <p:cNvPr id="17" name="Oval 16">
            <a:extLst>
              <a:ext uri="{FF2B5EF4-FFF2-40B4-BE49-F238E27FC236}">
                <a16:creationId xmlns="" xmlns:a16="http://schemas.microsoft.com/office/drawing/2014/main" id="{2BB3103C-904B-6841-A54B-838629010A75}"/>
              </a:ext>
            </a:extLst>
          </p:cNvPr>
          <p:cNvSpPr/>
          <p:nvPr/>
        </p:nvSpPr>
        <p:spPr>
          <a:xfrm>
            <a:off x="473407" y="1782778"/>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1</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603B0D02-AA91-C443-9EED-1F474CC95CF3}"/>
              </a:ext>
            </a:extLst>
          </p:cNvPr>
          <p:cNvSpPr/>
          <p:nvPr/>
        </p:nvSpPr>
        <p:spPr>
          <a:xfrm>
            <a:off x="3308048" y="1783080"/>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2</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D6BB92D3-45FE-8D4B-9F54-48E62F7D5DED}"/>
              </a:ext>
            </a:extLst>
          </p:cNvPr>
          <p:cNvSpPr/>
          <p:nvPr/>
        </p:nvSpPr>
        <p:spPr>
          <a:xfrm>
            <a:off x="6126435" y="1775931"/>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3</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3" name="Rectangle 12">
            <a:extLst>
              <a:ext uri="{FF2B5EF4-FFF2-40B4-BE49-F238E27FC236}">
                <a16:creationId xmlns="" xmlns:a16="http://schemas.microsoft.com/office/drawing/2014/main" id="{FDAE2495-1BEB-FE44-B256-0F88A1BBB4CA}"/>
              </a:ext>
            </a:extLst>
          </p:cNvPr>
          <p:cNvSpPr/>
          <p:nvPr/>
        </p:nvSpPr>
        <p:spPr>
          <a:xfrm>
            <a:off x="2788920" y="4048373"/>
            <a:ext cx="3252385" cy="246221"/>
          </a:xfrm>
          <a:prstGeom prst="rect">
            <a:avLst/>
          </a:prstGeom>
        </p:spPr>
        <p:txBody>
          <a:bodyPr wrap="square" lIns="0" tIns="0" rIns="0" bIns="0">
            <a:spAutoFit/>
          </a:bodyPr>
          <a:lstStyle/>
          <a:p>
            <a:r>
              <a:rPr lang="en-US" sz="1600" dirty="0">
                <a:solidFill>
                  <a:srgbClr val="0F8EC7"/>
                </a:solidFill>
                <a:latin typeface="Arial" panose="020B0604020202020204" pitchFamily="34" charset="0"/>
              </a:rPr>
              <a:t>No </a:t>
            </a:r>
            <a:r>
              <a:rPr lang="en-US" sz="1600" dirty="0" smtClean="0">
                <a:solidFill>
                  <a:srgbClr val="0F8EC7"/>
                </a:solidFill>
                <a:latin typeface="Arial" panose="020B0604020202020204" pitchFamily="34" charset="0"/>
              </a:rPr>
              <a:t>annual IRS filing requirements</a:t>
            </a:r>
            <a:endParaRPr lang="en-US" sz="1600" dirty="0">
              <a:solidFill>
                <a:srgbClr val="0F8EC7"/>
              </a:solidFill>
            </a:endParaRPr>
          </a:p>
        </p:txBody>
      </p:sp>
      <p:sp>
        <p:nvSpPr>
          <p:cNvPr id="16" name="Oval 15">
            <a:extLst>
              <a:ext uri="{FF2B5EF4-FFF2-40B4-BE49-F238E27FC236}">
                <a16:creationId xmlns="" xmlns:a16="http://schemas.microsoft.com/office/drawing/2014/main" id="{A62FA3FC-8D71-B048-9F77-B1D8B5101097}"/>
              </a:ext>
            </a:extLst>
          </p:cNvPr>
          <p:cNvSpPr/>
          <p:nvPr/>
        </p:nvSpPr>
        <p:spPr>
          <a:xfrm>
            <a:off x="2808515" y="3791111"/>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4</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20" name="TextBox 19"/>
          <p:cNvSpPr txBox="1"/>
          <p:nvPr/>
        </p:nvSpPr>
        <p:spPr>
          <a:xfrm>
            <a:off x="554578" y="6330657"/>
            <a:ext cx="5291513" cy="153888"/>
          </a:xfrm>
          <a:prstGeom prst="rect">
            <a:avLst/>
          </a:prstGeom>
          <a:noFill/>
        </p:spPr>
        <p:txBody>
          <a:bodyPr wrap="none" lIns="0" tIns="0" rIns="0" bIns="0" rtlCol="0">
            <a:spAutoFit/>
          </a:bodyPr>
          <a:lstStyle/>
          <a:p>
            <a:r>
              <a:rPr lang="en-US" sz="1000" dirty="0" smtClean="0"/>
              <a:t>Source: Morgan Stanley 2019 Retirement Plans Quick Reference Guide CRC 2327266  01/19</a:t>
            </a:r>
          </a:p>
        </p:txBody>
      </p:sp>
    </p:spTree>
    <p:extLst>
      <p:ext uri="{BB962C8B-B14F-4D97-AF65-F5344CB8AC3E}">
        <p14:creationId xmlns:p14="http://schemas.microsoft.com/office/powerpoint/2010/main" val="31045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P spid="14" grpId="0"/>
      <p:bldP spid="17" grpId="0" animBg="1"/>
      <p:bldP spid="18" grpId="0" animBg="1"/>
      <p:bldP spid="19" grpId="0" animBg="1"/>
      <p:bldP spid="13"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5AF5F71-ED8B-6046-A6DE-21D1047E6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
        <p:nvSpPr>
          <p:cNvPr id="4" name="Title 2">
            <a:extLst>
              <a:ext uri="{FF2B5EF4-FFF2-40B4-BE49-F238E27FC236}">
                <a16:creationId xmlns="" xmlns:a16="http://schemas.microsoft.com/office/drawing/2014/main" id="{5A49FE7D-5E76-7B4C-B58A-90BD3DE3C550}"/>
              </a:ext>
            </a:extLst>
          </p:cNvPr>
          <p:cNvSpPr txBox="1">
            <a:spLocks/>
          </p:cNvSpPr>
          <p:nvPr/>
        </p:nvSpPr>
        <p:spPr>
          <a:xfrm>
            <a:off x="457200" y="7315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GB" dirty="0">
                <a:solidFill>
                  <a:srgbClr val="002B51"/>
                </a:solidFill>
              </a:rPr>
              <a:t>Key Features of a </a:t>
            </a:r>
            <a:r>
              <a:rPr lang="en-GB" dirty="0" smtClean="0">
                <a:solidFill>
                  <a:srgbClr val="002B51"/>
                </a:solidFill>
              </a:rPr>
              <a:t>SEP </a:t>
            </a:r>
            <a:r>
              <a:rPr lang="en-GB" dirty="0">
                <a:solidFill>
                  <a:srgbClr val="002B51"/>
                </a:solidFill>
              </a:rPr>
              <a:t>IRA</a:t>
            </a:r>
          </a:p>
        </p:txBody>
      </p:sp>
      <p:sp>
        <p:nvSpPr>
          <p:cNvPr id="6" name="TextBox 5">
            <a:extLst>
              <a:ext uri="{FF2B5EF4-FFF2-40B4-BE49-F238E27FC236}">
                <a16:creationId xmlns="" xmlns:a16="http://schemas.microsoft.com/office/drawing/2014/main" id="{604E9424-0613-DE48-BC9E-87EC53AE81E4}"/>
              </a:ext>
            </a:extLst>
          </p:cNvPr>
          <p:cNvSpPr txBox="1"/>
          <p:nvPr/>
        </p:nvSpPr>
        <p:spPr>
          <a:xfrm>
            <a:off x="451841" y="2464174"/>
            <a:ext cx="2563707" cy="615553"/>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Contributions, earnings and any rollovers have the potential to reach considerable amounts over time through tax-deferred </a:t>
            </a:r>
            <a:r>
              <a:rPr lang="en-US" sz="1000" b="1" dirty="0" smtClean="0">
                <a:solidFill>
                  <a:srgbClr val="002B51"/>
                </a:solidFill>
              </a:rPr>
              <a:t>growth.</a:t>
            </a:r>
            <a:endParaRPr lang="en-US" sz="1000" b="1" dirty="0">
              <a:solidFill>
                <a:srgbClr val="002B51"/>
              </a:solidFill>
            </a:endParaRPr>
          </a:p>
        </p:txBody>
      </p:sp>
      <p:sp>
        <p:nvSpPr>
          <p:cNvPr id="7" name="Rectangle 6">
            <a:extLst>
              <a:ext uri="{FF2B5EF4-FFF2-40B4-BE49-F238E27FC236}">
                <a16:creationId xmlns="" xmlns:a16="http://schemas.microsoft.com/office/drawing/2014/main" id="{BA7C707F-1424-3B4B-B694-EEADAFD7E24B}"/>
              </a:ext>
            </a:extLst>
          </p:cNvPr>
          <p:cNvSpPr/>
          <p:nvPr/>
        </p:nvSpPr>
        <p:spPr>
          <a:xfrm>
            <a:off x="437086" y="2066893"/>
            <a:ext cx="2657459" cy="246221"/>
          </a:xfrm>
          <a:prstGeom prst="rect">
            <a:avLst/>
          </a:prstGeom>
        </p:spPr>
        <p:txBody>
          <a:bodyPr wrap="none" lIns="0" tIns="0" rIns="0" bIns="0">
            <a:spAutoFit/>
          </a:bodyPr>
          <a:lstStyle/>
          <a:p>
            <a:r>
              <a:rPr lang="en-US" sz="1600" dirty="0">
                <a:solidFill>
                  <a:srgbClr val="0F8EC7"/>
                </a:solidFill>
                <a:latin typeface="Arial" panose="020B0604020202020204" pitchFamily="34" charset="0"/>
              </a:rPr>
              <a:t>Tax-deferred </a:t>
            </a:r>
            <a:r>
              <a:rPr lang="en-US" sz="1600" dirty="0" smtClean="0">
                <a:solidFill>
                  <a:srgbClr val="0F8EC7"/>
                </a:solidFill>
                <a:latin typeface="Arial" panose="020B0604020202020204" pitchFamily="34" charset="0"/>
              </a:rPr>
              <a:t>growth potential</a:t>
            </a:r>
            <a:endParaRPr lang="en-US" sz="1600" dirty="0">
              <a:solidFill>
                <a:srgbClr val="0F8EC7"/>
              </a:solidFill>
            </a:endParaRPr>
          </a:p>
        </p:txBody>
      </p:sp>
      <p:sp>
        <p:nvSpPr>
          <p:cNvPr id="9" name="Rectangle 8">
            <a:extLst>
              <a:ext uri="{FF2B5EF4-FFF2-40B4-BE49-F238E27FC236}">
                <a16:creationId xmlns="" xmlns:a16="http://schemas.microsoft.com/office/drawing/2014/main" id="{53E22AA8-1D78-B24C-8909-678B03DC8AF7}"/>
              </a:ext>
            </a:extLst>
          </p:cNvPr>
          <p:cNvSpPr/>
          <p:nvPr/>
        </p:nvSpPr>
        <p:spPr>
          <a:xfrm>
            <a:off x="3288454" y="2040342"/>
            <a:ext cx="2563706" cy="246221"/>
          </a:xfrm>
          <a:prstGeom prst="rect">
            <a:avLst/>
          </a:prstGeom>
        </p:spPr>
        <p:txBody>
          <a:bodyPr wrap="square" lIns="0" tIns="0" rIns="0" bIns="0">
            <a:spAutoFit/>
          </a:bodyPr>
          <a:lstStyle/>
          <a:p>
            <a:r>
              <a:rPr lang="en-US" sz="1600" dirty="0">
                <a:solidFill>
                  <a:srgbClr val="0F8EC7"/>
                </a:solidFill>
                <a:latin typeface="Arial" panose="020B0604020202020204" pitchFamily="34" charset="0"/>
              </a:rPr>
              <a:t>Deductible Contributions</a:t>
            </a:r>
            <a:endParaRPr lang="en-US" sz="1600" dirty="0">
              <a:solidFill>
                <a:srgbClr val="0F8EC7"/>
              </a:solidFill>
            </a:endParaRPr>
          </a:p>
        </p:txBody>
      </p:sp>
      <p:sp>
        <p:nvSpPr>
          <p:cNvPr id="11" name="Rectangle 10">
            <a:extLst>
              <a:ext uri="{FF2B5EF4-FFF2-40B4-BE49-F238E27FC236}">
                <a16:creationId xmlns="" xmlns:a16="http://schemas.microsoft.com/office/drawing/2014/main" id="{7028FB1B-20A8-B54D-8B2A-E74901648FC8}"/>
              </a:ext>
            </a:extLst>
          </p:cNvPr>
          <p:cNvSpPr/>
          <p:nvPr/>
        </p:nvSpPr>
        <p:spPr>
          <a:xfrm>
            <a:off x="6126435" y="2071108"/>
            <a:ext cx="2675783" cy="246221"/>
          </a:xfrm>
          <a:prstGeom prst="rect">
            <a:avLst/>
          </a:prstGeom>
        </p:spPr>
        <p:txBody>
          <a:bodyPr wrap="square" lIns="0" tIns="0" rIns="0" bIns="0">
            <a:spAutoFit/>
          </a:bodyPr>
          <a:lstStyle/>
          <a:p>
            <a:r>
              <a:rPr lang="en-US" sz="1600" dirty="0">
                <a:solidFill>
                  <a:srgbClr val="0F8EC7"/>
                </a:solidFill>
                <a:latin typeface="Arial" panose="020B0604020202020204" pitchFamily="34" charset="0"/>
              </a:rPr>
              <a:t>Penalty Tax-free Distributions</a:t>
            </a:r>
            <a:endParaRPr lang="en-US" sz="1600" dirty="0">
              <a:solidFill>
                <a:srgbClr val="0F8EC7"/>
              </a:solidFill>
            </a:endParaRPr>
          </a:p>
        </p:txBody>
      </p:sp>
      <p:sp>
        <p:nvSpPr>
          <p:cNvPr id="12" name="TextBox 11">
            <a:extLst>
              <a:ext uri="{FF2B5EF4-FFF2-40B4-BE49-F238E27FC236}">
                <a16:creationId xmlns="" xmlns:a16="http://schemas.microsoft.com/office/drawing/2014/main" id="{9DC0F8CF-9E5E-E740-AC88-34B9547F362F}"/>
              </a:ext>
            </a:extLst>
          </p:cNvPr>
          <p:cNvSpPr txBox="1"/>
          <p:nvPr/>
        </p:nvSpPr>
        <p:spPr>
          <a:xfrm>
            <a:off x="3288454" y="2334808"/>
            <a:ext cx="2563706" cy="923330"/>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A contribution to a </a:t>
            </a:r>
            <a:r>
              <a:rPr lang="en-US" sz="1000" b="1" dirty="0" smtClean="0">
                <a:solidFill>
                  <a:srgbClr val="002B51"/>
                </a:solidFill>
              </a:rPr>
              <a:t>SEP is deductible </a:t>
            </a:r>
            <a:r>
              <a:rPr lang="en-US" sz="1000" b="1" dirty="0">
                <a:solidFill>
                  <a:srgbClr val="002B51"/>
                </a:solidFill>
              </a:rPr>
              <a:t>on your tax </a:t>
            </a:r>
            <a:r>
              <a:rPr lang="en-US" sz="1000" b="1" dirty="0" smtClean="0">
                <a:solidFill>
                  <a:srgbClr val="002B51"/>
                </a:solidFill>
              </a:rPr>
              <a:t>return as self-employed.</a:t>
            </a:r>
          </a:p>
          <a:p>
            <a:pPr>
              <a:lnSpc>
                <a:spcPts val="1200"/>
              </a:lnSpc>
            </a:pPr>
            <a:endParaRPr lang="en-US" sz="1000" b="1" dirty="0">
              <a:solidFill>
                <a:srgbClr val="002B51"/>
              </a:solidFill>
            </a:endParaRPr>
          </a:p>
          <a:p>
            <a:pPr>
              <a:lnSpc>
                <a:spcPts val="1200"/>
              </a:lnSpc>
            </a:pPr>
            <a:r>
              <a:rPr lang="en-US" sz="1000" b="1" dirty="0">
                <a:solidFill>
                  <a:srgbClr val="002B51"/>
                </a:solidFill>
              </a:rPr>
              <a:t>Contributions are the lesser of </a:t>
            </a:r>
            <a:r>
              <a:rPr lang="en-US" sz="1000" b="1" dirty="0" smtClean="0">
                <a:solidFill>
                  <a:srgbClr val="002B51"/>
                </a:solidFill>
              </a:rPr>
              <a:t>25% </a:t>
            </a:r>
            <a:r>
              <a:rPr lang="en-US" sz="1000" b="1" dirty="0">
                <a:solidFill>
                  <a:srgbClr val="002B51"/>
                </a:solidFill>
              </a:rPr>
              <a:t>of net earnings or </a:t>
            </a:r>
            <a:r>
              <a:rPr lang="en-US" sz="1000" b="1" dirty="0" smtClean="0">
                <a:solidFill>
                  <a:srgbClr val="002B51"/>
                </a:solidFill>
              </a:rPr>
              <a:t>$57,000 </a:t>
            </a:r>
            <a:r>
              <a:rPr lang="en-US" sz="1000" b="1" dirty="0">
                <a:solidFill>
                  <a:srgbClr val="002B51"/>
                </a:solidFill>
              </a:rPr>
              <a:t>from </a:t>
            </a:r>
            <a:r>
              <a:rPr lang="en-US" sz="1000" b="1" dirty="0" smtClean="0">
                <a:solidFill>
                  <a:srgbClr val="002B51"/>
                </a:solidFill>
              </a:rPr>
              <a:t>net earnings from self employment.</a:t>
            </a:r>
            <a:endParaRPr lang="en-US" sz="1000" b="1" dirty="0">
              <a:solidFill>
                <a:srgbClr val="002B51"/>
              </a:solidFill>
            </a:endParaRPr>
          </a:p>
        </p:txBody>
      </p:sp>
      <p:sp>
        <p:nvSpPr>
          <p:cNvPr id="14" name="TextBox 13">
            <a:extLst>
              <a:ext uri="{FF2B5EF4-FFF2-40B4-BE49-F238E27FC236}">
                <a16:creationId xmlns="" xmlns:a16="http://schemas.microsoft.com/office/drawing/2014/main" id="{99C518CB-816E-974C-A2E1-558B1259B950}"/>
              </a:ext>
            </a:extLst>
          </p:cNvPr>
          <p:cNvSpPr txBox="1"/>
          <p:nvPr/>
        </p:nvSpPr>
        <p:spPr>
          <a:xfrm>
            <a:off x="6126436" y="2477238"/>
            <a:ext cx="2452718" cy="769441"/>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Starting at age 59 ½, you can begin taking money out of your retirement accounts without penalty tax. Keep in mind that you’ll have to pay any federal or state taxes that might be due</a:t>
            </a:r>
            <a:r>
              <a:rPr lang="en-US" sz="1000" b="1" dirty="0"/>
              <a:t>.</a:t>
            </a:r>
          </a:p>
        </p:txBody>
      </p:sp>
      <p:sp>
        <p:nvSpPr>
          <p:cNvPr id="17" name="Oval 16">
            <a:extLst>
              <a:ext uri="{FF2B5EF4-FFF2-40B4-BE49-F238E27FC236}">
                <a16:creationId xmlns="" xmlns:a16="http://schemas.microsoft.com/office/drawing/2014/main" id="{2BB3103C-904B-6841-A54B-838629010A75}"/>
              </a:ext>
            </a:extLst>
          </p:cNvPr>
          <p:cNvSpPr/>
          <p:nvPr/>
        </p:nvSpPr>
        <p:spPr>
          <a:xfrm>
            <a:off x="473407" y="1782778"/>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1</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603B0D02-AA91-C443-9EED-1F474CC95CF3}"/>
              </a:ext>
            </a:extLst>
          </p:cNvPr>
          <p:cNvSpPr/>
          <p:nvPr/>
        </p:nvSpPr>
        <p:spPr>
          <a:xfrm>
            <a:off x="3308048" y="1783080"/>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2</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D6BB92D3-45FE-8D4B-9F54-48E62F7D5DED}"/>
              </a:ext>
            </a:extLst>
          </p:cNvPr>
          <p:cNvSpPr/>
          <p:nvPr/>
        </p:nvSpPr>
        <p:spPr>
          <a:xfrm>
            <a:off x="6126435" y="1775931"/>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3</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3" name="Rectangle 12">
            <a:extLst>
              <a:ext uri="{FF2B5EF4-FFF2-40B4-BE49-F238E27FC236}">
                <a16:creationId xmlns="" xmlns:a16="http://schemas.microsoft.com/office/drawing/2014/main" id="{FDAE2495-1BEB-FE44-B256-0F88A1BBB4CA}"/>
              </a:ext>
            </a:extLst>
          </p:cNvPr>
          <p:cNvSpPr/>
          <p:nvPr/>
        </p:nvSpPr>
        <p:spPr>
          <a:xfrm>
            <a:off x="2788920" y="4048373"/>
            <a:ext cx="3252385" cy="246221"/>
          </a:xfrm>
          <a:prstGeom prst="rect">
            <a:avLst/>
          </a:prstGeom>
        </p:spPr>
        <p:txBody>
          <a:bodyPr wrap="square" lIns="0" tIns="0" rIns="0" bIns="0">
            <a:spAutoFit/>
          </a:bodyPr>
          <a:lstStyle/>
          <a:p>
            <a:r>
              <a:rPr lang="en-US" sz="1600" dirty="0">
                <a:solidFill>
                  <a:srgbClr val="0F8EC7"/>
                </a:solidFill>
                <a:latin typeface="Arial" panose="020B0604020202020204" pitchFamily="34" charset="0"/>
              </a:rPr>
              <a:t>No </a:t>
            </a:r>
            <a:r>
              <a:rPr lang="en-US" sz="1600" dirty="0" smtClean="0">
                <a:solidFill>
                  <a:srgbClr val="0F8EC7"/>
                </a:solidFill>
                <a:latin typeface="Arial" panose="020B0604020202020204" pitchFamily="34" charset="0"/>
              </a:rPr>
              <a:t>annual IRS filing requirements</a:t>
            </a:r>
            <a:endParaRPr lang="en-US" sz="1600" dirty="0">
              <a:solidFill>
                <a:srgbClr val="0F8EC7"/>
              </a:solidFill>
            </a:endParaRPr>
          </a:p>
        </p:txBody>
      </p:sp>
      <p:sp>
        <p:nvSpPr>
          <p:cNvPr id="16" name="Oval 15">
            <a:extLst>
              <a:ext uri="{FF2B5EF4-FFF2-40B4-BE49-F238E27FC236}">
                <a16:creationId xmlns="" xmlns:a16="http://schemas.microsoft.com/office/drawing/2014/main" id="{A62FA3FC-8D71-B048-9F77-B1D8B5101097}"/>
              </a:ext>
            </a:extLst>
          </p:cNvPr>
          <p:cNvSpPr/>
          <p:nvPr/>
        </p:nvSpPr>
        <p:spPr>
          <a:xfrm>
            <a:off x="2808515" y="3791111"/>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4</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20" name="TextBox 19"/>
          <p:cNvSpPr txBox="1"/>
          <p:nvPr/>
        </p:nvSpPr>
        <p:spPr>
          <a:xfrm>
            <a:off x="554578" y="6330657"/>
            <a:ext cx="5291513" cy="153888"/>
          </a:xfrm>
          <a:prstGeom prst="rect">
            <a:avLst/>
          </a:prstGeom>
          <a:noFill/>
        </p:spPr>
        <p:txBody>
          <a:bodyPr wrap="none" lIns="0" tIns="0" rIns="0" bIns="0" rtlCol="0">
            <a:spAutoFit/>
          </a:bodyPr>
          <a:lstStyle/>
          <a:p>
            <a:r>
              <a:rPr lang="en-US" sz="1000" dirty="0" smtClean="0"/>
              <a:t>Source: Morgan Stanley 2019 Retirement Plans Quick Reference Guide CRC 2327266  01/19</a:t>
            </a:r>
          </a:p>
        </p:txBody>
      </p:sp>
    </p:spTree>
    <p:extLst>
      <p:ext uri="{BB962C8B-B14F-4D97-AF65-F5344CB8AC3E}">
        <p14:creationId xmlns:p14="http://schemas.microsoft.com/office/powerpoint/2010/main" val="12045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P spid="14" grpId="0"/>
      <p:bldP spid="17" grpId="0" animBg="1"/>
      <p:bldP spid="18" grpId="0" animBg="1"/>
      <p:bldP spid="19" grpId="0" animBg="1"/>
      <p:bldP spid="13"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5AF5F71-ED8B-6046-A6DE-21D1047E6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
        <p:nvSpPr>
          <p:cNvPr id="4" name="Title 2">
            <a:extLst>
              <a:ext uri="{FF2B5EF4-FFF2-40B4-BE49-F238E27FC236}">
                <a16:creationId xmlns="" xmlns:a16="http://schemas.microsoft.com/office/drawing/2014/main" id="{5A49FE7D-5E76-7B4C-B58A-90BD3DE3C550}"/>
              </a:ext>
            </a:extLst>
          </p:cNvPr>
          <p:cNvSpPr txBox="1">
            <a:spLocks/>
          </p:cNvSpPr>
          <p:nvPr/>
        </p:nvSpPr>
        <p:spPr>
          <a:xfrm>
            <a:off x="457200" y="7315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GB" dirty="0">
                <a:solidFill>
                  <a:srgbClr val="002B51"/>
                </a:solidFill>
              </a:rPr>
              <a:t>Key Features of </a:t>
            </a:r>
            <a:r>
              <a:rPr lang="en-GB" dirty="0" smtClean="0">
                <a:solidFill>
                  <a:srgbClr val="002B51"/>
                </a:solidFill>
              </a:rPr>
              <a:t>an Individual 401K</a:t>
            </a:r>
            <a:endParaRPr lang="en-GB" dirty="0">
              <a:solidFill>
                <a:srgbClr val="002B51"/>
              </a:solidFill>
            </a:endParaRPr>
          </a:p>
        </p:txBody>
      </p:sp>
      <p:sp>
        <p:nvSpPr>
          <p:cNvPr id="6" name="TextBox 5">
            <a:extLst>
              <a:ext uri="{FF2B5EF4-FFF2-40B4-BE49-F238E27FC236}">
                <a16:creationId xmlns="" xmlns:a16="http://schemas.microsoft.com/office/drawing/2014/main" id="{604E9424-0613-DE48-BC9E-87EC53AE81E4}"/>
              </a:ext>
            </a:extLst>
          </p:cNvPr>
          <p:cNvSpPr txBox="1"/>
          <p:nvPr/>
        </p:nvSpPr>
        <p:spPr>
          <a:xfrm>
            <a:off x="451841" y="2464174"/>
            <a:ext cx="2563707" cy="615553"/>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Contributions, earnings and any rollovers have the potential to reach considerable amounts over time through tax-deferred </a:t>
            </a:r>
            <a:r>
              <a:rPr lang="en-US" sz="1000" b="1" dirty="0" smtClean="0">
                <a:solidFill>
                  <a:srgbClr val="002B51"/>
                </a:solidFill>
              </a:rPr>
              <a:t>growth.</a:t>
            </a:r>
            <a:endParaRPr lang="en-US" sz="1000" b="1" dirty="0">
              <a:solidFill>
                <a:srgbClr val="002B51"/>
              </a:solidFill>
            </a:endParaRPr>
          </a:p>
        </p:txBody>
      </p:sp>
      <p:sp>
        <p:nvSpPr>
          <p:cNvPr id="7" name="Rectangle 6">
            <a:extLst>
              <a:ext uri="{FF2B5EF4-FFF2-40B4-BE49-F238E27FC236}">
                <a16:creationId xmlns="" xmlns:a16="http://schemas.microsoft.com/office/drawing/2014/main" id="{BA7C707F-1424-3B4B-B694-EEADAFD7E24B}"/>
              </a:ext>
            </a:extLst>
          </p:cNvPr>
          <p:cNvSpPr/>
          <p:nvPr/>
        </p:nvSpPr>
        <p:spPr>
          <a:xfrm>
            <a:off x="437086" y="2066893"/>
            <a:ext cx="2657459" cy="246221"/>
          </a:xfrm>
          <a:prstGeom prst="rect">
            <a:avLst/>
          </a:prstGeom>
        </p:spPr>
        <p:txBody>
          <a:bodyPr wrap="none" lIns="0" tIns="0" rIns="0" bIns="0">
            <a:spAutoFit/>
          </a:bodyPr>
          <a:lstStyle/>
          <a:p>
            <a:r>
              <a:rPr lang="en-US" sz="1600" dirty="0">
                <a:solidFill>
                  <a:srgbClr val="0F8EC7"/>
                </a:solidFill>
                <a:latin typeface="Arial" panose="020B0604020202020204" pitchFamily="34" charset="0"/>
              </a:rPr>
              <a:t>Tax-deferred </a:t>
            </a:r>
            <a:r>
              <a:rPr lang="en-US" sz="1600" dirty="0" smtClean="0">
                <a:solidFill>
                  <a:srgbClr val="0F8EC7"/>
                </a:solidFill>
                <a:latin typeface="Arial" panose="020B0604020202020204" pitchFamily="34" charset="0"/>
              </a:rPr>
              <a:t>growth potential</a:t>
            </a:r>
            <a:endParaRPr lang="en-US" sz="1600" dirty="0">
              <a:solidFill>
                <a:srgbClr val="0F8EC7"/>
              </a:solidFill>
            </a:endParaRPr>
          </a:p>
        </p:txBody>
      </p:sp>
      <p:sp>
        <p:nvSpPr>
          <p:cNvPr id="9" name="Rectangle 8">
            <a:extLst>
              <a:ext uri="{FF2B5EF4-FFF2-40B4-BE49-F238E27FC236}">
                <a16:creationId xmlns="" xmlns:a16="http://schemas.microsoft.com/office/drawing/2014/main" id="{53E22AA8-1D78-B24C-8909-678B03DC8AF7}"/>
              </a:ext>
            </a:extLst>
          </p:cNvPr>
          <p:cNvSpPr/>
          <p:nvPr/>
        </p:nvSpPr>
        <p:spPr>
          <a:xfrm>
            <a:off x="3288454" y="2040342"/>
            <a:ext cx="2563706" cy="246221"/>
          </a:xfrm>
          <a:prstGeom prst="rect">
            <a:avLst/>
          </a:prstGeom>
        </p:spPr>
        <p:txBody>
          <a:bodyPr wrap="square" lIns="0" tIns="0" rIns="0" bIns="0">
            <a:spAutoFit/>
          </a:bodyPr>
          <a:lstStyle/>
          <a:p>
            <a:r>
              <a:rPr lang="en-US" sz="1600" dirty="0">
                <a:solidFill>
                  <a:srgbClr val="0F8EC7"/>
                </a:solidFill>
                <a:latin typeface="Arial" panose="020B0604020202020204" pitchFamily="34" charset="0"/>
              </a:rPr>
              <a:t>Deductible Contributions</a:t>
            </a:r>
            <a:endParaRPr lang="en-US" sz="1600" dirty="0">
              <a:solidFill>
                <a:srgbClr val="0F8EC7"/>
              </a:solidFill>
            </a:endParaRPr>
          </a:p>
        </p:txBody>
      </p:sp>
      <p:sp>
        <p:nvSpPr>
          <p:cNvPr id="11" name="Rectangle 10">
            <a:extLst>
              <a:ext uri="{FF2B5EF4-FFF2-40B4-BE49-F238E27FC236}">
                <a16:creationId xmlns="" xmlns:a16="http://schemas.microsoft.com/office/drawing/2014/main" id="{7028FB1B-20A8-B54D-8B2A-E74901648FC8}"/>
              </a:ext>
            </a:extLst>
          </p:cNvPr>
          <p:cNvSpPr/>
          <p:nvPr/>
        </p:nvSpPr>
        <p:spPr>
          <a:xfrm>
            <a:off x="6126435" y="2071108"/>
            <a:ext cx="2675783" cy="246221"/>
          </a:xfrm>
          <a:prstGeom prst="rect">
            <a:avLst/>
          </a:prstGeom>
        </p:spPr>
        <p:txBody>
          <a:bodyPr wrap="square" lIns="0" tIns="0" rIns="0" bIns="0">
            <a:spAutoFit/>
          </a:bodyPr>
          <a:lstStyle/>
          <a:p>
            <a:r>
              <a:rPr lang="en-US" sz="1600" dirty="0">
                <a:solidFill>
                  <a:srgbClr val="0F8EC7"/>
                </a:solidFill>
                <a:latin typeface="Arial" panose="020B0604020202020204" pitchFamily="34" charset="0"/>
              </a:rPr>
              <a:t>Penalty Tax-free Distributions</a:t>
            </a:r>
            <a:endParaRPr lang="en-US" sz="1600" dirty="0">
              <a:solidFill>
                <a:srgbClr val="0F8EC7"/>
              </a:solidFill>
            </a:endParaRPr>
          </a:p>
        </p:txBody>
      </p:sp>
      <p:sp>
        <p:nvSpPr>
          <p:cNvPr id="12" name="TextBox 11">
            <a:extLst>
              <a:ext uri="{FF2B5EF4-FFF2-40B4-BE49-F238E27FC236}">
                <a16:creationId xmlns="" xmlns:a16="http://schemas.microsoft.com/office/drawing/2014/main" id="{9DC0F8CF-9E5E-E740-AC88-34B9547F362F}"/>
              </a:ext>
            </a:extLst>
          </p:cNvPr>
          <p:cNvSpPr txBox="1"/>
          <p:nvPr/>
        </p:nvSpPr>
        <p:spPr>
          <a:xfrm>
            <a:off x="3288454" y="2334808"/>
            <a:ext cx="2563706" cy="1384995"/>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A contribution to </a:t>
            </a:r>
            <a:r>
              <a:rPr lang="en-US" sz="1000" b="1" dirty="0" smtClean="0">
                <a:solidFill>
                  <a:srgbClr val="002B51"/>
                </a:solidFill>
              </a:rPr>
              <a:t>an Individual 401k is deductible </a:t>
            </a:r>
            <a:r>
              <a:rPr lang="en-US" sz="1000" b="1" dirty="0">
                <a:solidFill>
                  <a:srgbClr val="002B51"/>
                </a:solidFill>
              </a:rPr>
              <a:t>on your tax </a:t>
            </a:r>
            <a:r>
              <a:rPr lang="en-US" sz="1000" b="1" dirty="0" smtClean="0">
                <a:solidFill>
                  <a:srgbClr val="002B51"/>
                </a:solidFill>
              </a:rPr>
              <a:t>return as self-employed.</a:t>
            </a:r>
          </a:p>
          <a:p>
            <a:pPr>
              <a:lnSpc>
                <a:spcPts val="1200"/>
              </a:lnSpc>
            </a:pPr>
            <a:endParaRPr lang="en-US" sz="1000" b="1" dirty="0" smtClean="0">
              <a:solidFill>
                <a:srgbClr val="002B51"/>
              </a:solidFill>
            </a:endParaRPr>
          </a:p>
          <a:p>
            <a:pPr>
              <a:lnSpc>
                <a:spcPts val="1200"/>
              </a:lnSpc>
            </a:pPr>
            <a:r>
              <a:rPr lang="en-US" sz="1000" b="1" dirty="0" smtClean="0">
                <a:solidFill>
                  <a:srgbClr val="002B51"/>
                </a:solidFill>
              </a:rPr>
              <a:t>Contributions are the lesser of 20% of net earnings or $37,500 from self employment plus $19,500 contribution for a total $57,000.  Individuals 50 and over can add an extra $6,500 for a total of $63,500.</a:t>
            </a:r>
            <a:endParaRPr lang="en-US" sz="1000" b="1" dirty="0">
              <a:solidFill>
                <a:srgbClr val="002B51"/>
              </a:solidFill>
            </a:endParaRPr>
          </a:p>
        </p:txBody>
      </p:sp>
      <p:sp>
        <p:nvSpPr>
          <p:cNvPr id="14" name="TextBox 13">
            <a:extLst>
              <a:ext uri="{FF2B5EF4-FFF2-40B4-BE49-F238E27FC236}">
                <a16:creationId xmlns="" xmlns:a16="http://schemas.microsoft.com/office/drawing/2014/main" id="{99C518CB-816E-974C-A2E1-558B1259B950}"/>
              </a:ext>
            </a:extLst>
          </p:cNvPr>
          <p:cNvSpPr txBox="1"/>
          <p:nvPr/>
        </p:nvSpPr>
        <p:spPr>
          <a:xfrm>
            <a:off x="6126436" y="2477238"/>
            <a:ext cx="2452718" cy="769441"/>
          </a:xfrm>
          <a:prstGeom prst="rect">
            <a:avLst/>
          </a:prstGeom>
          <a:noFill/>
        </p:spPr>
        <p:txBody>
          <a:bodyPr wrap="square" lIns="0" tIns="0" rIns="0" bIns="0" numCol="1" spcCol="0" rtlCol="0">
            <a:spAutoFit/>
          </a:bodyPr>
          <a:lstStyle/>
          <a:p>
            <a:pPr>
              <a:lnSpc>
                <a:spcPts val="1200"/>
              </a:lnSpc>
            </a:pPr>
            <a:r>
              <a:rPr lang="en-US" sz="1000" b="1" dirty="0">
                <a:solidFill>
                  <a:srgbClr val="002B51"/>
                </a:solidFill>
              </a:rPr>
              <a:t>Starting at age 59 ½, you can begin taking money out of your retirement accounts without penalty tax. Keep in mind that you’ll have to pay any federal or state taxes that might be due</a:t>
            </a:r>
            <a:r>
              <a:rPr lang="en-US" sz="1000" b="1" dirty="0"/>
              <a:t>.</a:t>
            </a:r>
          </a:p>
        </p:txBody>
      </p:sp>
      <p:sp>
        <p:nvSpPr>
          <p:cNvPr id="17" name="Oval 16">
            <a:extLst>
              <a:ext uri="{FF2B5EF4-FFF2-40B4-BE49-F238E27FC236}">
                <a16:creationId xmlns="" xmlns:a16="http://schemas.microsoft.com/office/drawing/2014/main" id="{2BB3103C-904B-6841-A54B-838629010A75}"/>
              </a:ext>
            </a:extLst>
          </p:cNvPr>
          <p:cNvSpPr/>
          <p:nvPr/>
        </p:nvSpPr>
        <p:spPr>
          <a:xfrm>
            <a:off x="473407" y="1782778"/>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1</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603B0D02-AA91-C443-9EED-1F474CC95CF3}"/>
              </a:ext>
            </a:extLst>
          </p:cNvPr>
          <p:cNvSpPr/>
          <p:nvPr/>
        </p:nvSpPr>
        <p:spPr>
          <a:xfrm>
            <a:off x="3308048" y="1783080"/>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2</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D6BB92D3-45FE-8D4B-9F54-48E62F7D5DED}"/>
              </a:ext>
            </a:extLst>
          </p:cNvPr>
          <p:cNvSpPr/>
          <p:nvPr/>
        </p:nvSpPr>
        <p:spPr>
          <a:xfrm>
            <a:off x="6126435" y="1775931"/>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3</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3" name="Rectangle 12">
            <a:extLst>
              <a:ext uri="{FF2B5EF4-FFF2-40B4-BE49-F238E27FC236}">
                <a16:creationId xmlns="" xmlns:a16="http://schemas.microsoft.com/office/drawing/2014/main" id="{FDAE2495-1BEB-FE44-B256-0F88A1BBB4CA}"/>
              </a:ext>
            </a:extLst>
          </p:cNvPr>
          <p:cNvSpPr/>
          <p:nvPr/>
        </p:nvSpPr>
        <p:spPr>
          <a:xfrm>
            <a:off x="2788920" y="4048373"/>
            <a:ext cx="3252385" cy="492443"/>
          </a:xfrm>
          <a:prstGeom prst="rect">
            <a:avLst/>
          </a:prstGeom>
        </p:spPr>
        <p:txBody>
          <a:bodyPr wrap="square" lIns="0" tIns="0" rIns="0" bIns="0">
            <a:spAutoFit/>
          </a:bodyPr>
          <a:lstStyle/>
          <a:p>
            <a:r>
              <a:rPr lang="en-US" sz="1600" dirty="0">
                <a:solidFill>
                  <a:srgbClr val="0F8EC7"/>
                </a:solidFill>
                <a:latin typeface="Arial" panose="020B0604020202020204" pitchFamily="34" charset="0"/>
              </a:rPr>
              <a:t>No </a:t>
            </a:r>
            <a:r>
              <a:rPr lang="en-US" sz="1600" dirty="0" smtClean="0">
                <a:solidFill>
                  <a:srgbClr val="0F8EC7"/>
                </a:solidFill>
                <a:latin typeface="Arial" panose="020B0604020202020204" pitchFamily="34" charset="0"/>
              </a:rPr>
              <a:t>Discrimination Testing</a:t>
            </a:r>
          </a:p>
          <a:p>
            <a:r>
              <a:rPr lang="en-US" sz="1600" dirty="0" smtClean="0">
                <a:solidFill>
                  <a:srgbClr val="0F8EC7"/>
                </a:solidFill>
                <a:latin typeface="Arial" panose="020B0604020202020204" pitchFamily="34" charset="0"/>
              </a:rPr>
              <a:t>No Top Heavy Testing</a:t>
            </a:r>
            <a:endParaRPr lang="en-US" sz="1600" dirty="0">
              <a:solidFill>
                <a:srgbClr val="0F8EC7"/>
              </a:solidFill>
            </a:endParaRPr>
          </a:p>
        </p:txBody>
      </p:sp>
      <p:sp>
        <p:nvSpPr>
          <p:cNvPr id="16" name="Oval 15">
            <a:extLst>
              <a:ext uri="{FF2B5EF4-FFF2-40B4-BE49-F238E27FC236}">
                <a16:creationId xmlns="" xmlns:a16="http://schemas.microsoft.com/office/drawing/2014/main" id="{A62FA3FC-8D71-B048-9F77-B1D8B5101097}"/>
              </a:ext>
            </a:extLst>
          </p:cNvPr>
          <p:cNvSpPr/>
          <p:nvPr/>
        </p:nvSpPr>
        <p:spPr>
          <a:xfrm>
            <a:off x="2808515" y="3791111"/>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4</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5" name="TextBox 14"/>
          <p:cNvSpPr txBox="1"/>
          <p:nvPr/>
        </p:nvSpPr>
        <p:spPr>
          <a:xfrm>
            <a:off x="554578" y="6330657"/>
            <a:ext cx="5291513" cy="153888"/>
          </a:xfrm>
          <a:prstGeom prst="rect">
            <a:avLst/>
          </a:prstGeom>
          <a:noFill/>
        </p:spPr>
        <p:txBody>
          <a:bodyPr wrap="none" lIns="0" tIns="0" rIns="0" bIns="0" rtlCol="0">
            <a:spAutoFit/>
          </a:bodyPr>
          <a:lstStyle/>
          <a:p>
            <a:r>
              <a:rPr lang="en-US" sz="1000" dirty="0" smtClean="0"/>
              <a:t>Source: Morgan Stanley 2019 Retirement Plans Quick Reference Guide CRC 2327266  01/19</a:t>
            </a:r>
          </a:p>
        </p:txBody>
      </p:sp>
    </p:spTree>
    <p:extLst>
      <p:ext uri="{BB962C8B-B14F-4D97-AF65-F5344CB8AC3E}">
        <p14:creationId xmlns:p14="http://schemas.microsoft.com/office/powerpoint/2010/main" val="307476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P spid="14" grpId="0"/>
      <p:bldP spid="17" grpId="0" animBg="1"/>
      <p:bldP spid="18" grpId="0" animBg="1"/>
      <p:bldP spid="19" grpId="0" animBg="1"/>
      <p:bldP spid="13"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FN"/>
          <p:cNvSpPr txBox="1">
            <a:spLocks/>
          </p:cNvSpPr>
          <p:nvPr/>
        </p:nvSpPr>
        <p:spPr>
          <a:xfrm>
            <a:off x="453813" y="6488982"/>
            <a:ext cx="3938822"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tx1"/>
              </a:buClr>
              <a:buNone/>
            </a:pPr>
            <a:r>
              <a:rPr lang="en-GB" sz="1000" b="0" dirty="0">
                <a:solidFill>
                  <a:srgbClr val="0F8EC7"/>
                </a:solidFill>
              </a:rPr>
              <a:t>Diversification does not guarantee a profit or protect against a loss.</a:t>
            </a:r>
          </a:p>
        </p:txBody>
      </p:sp>
      <p:sp>
        <p:nvSpPr>
          <p:cNvPr id="7" name="Title 2"/>
          <p:cNvSpPr txBox="1">
            <a:spLocks/>
          </p:cNvSpPr>
          <p:nvPr/>
        </p:nvSpPr>
        <p:spPr>
          <a:xfrm>
            <a:off x="457200" y="731520"/>
            <a:ext cx="8458200" cy="307777"/>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GB" dirty="0" smtClean="0">
                <a:solidFill>
                  <a:srgbClr val="002B51"/>
                </a:solidFill>
              </a:rPr>
              <a:t>What is an Individual 401(k</a:t>
            </a:r>
            <a:r>
              <a:rPr lang="en-GB" dirty="0">
                <a:solidFill>
                  <a:srgbClr val="002B51"/>
                </a:solidFill>
              </a:rPr>
              <a:t>) </a:t>
            </a:r>
            <a:r>
              <a:rPr lang="en-GB" dirty="0" smtClean="0">
                <a:solidFill>
                  <a:srgbClr val="002B51"/>
                </a:solidFill>
              </a:rPr>
              <a:t>Plan and why consider investing in one?</a:t>
            </a:r>
            <a:endParaRPr lang="en-GB" dirty="0">
              <a:solidFill>
                <a:srgbClr val="002B51"/>
              </a:solidFill>
            </a:endParaRPr>
          </a:p>
        </p:txBody>
      </p:sp>
      <p:pic>
        <p:nvPicPr>
          <p:cNvPr id="8" name="Picture 7">
            <a:extLst>
              <a:ext uri="{FF2B5EF4-FFF2-40B4-BE49-F238E27FC236}">
                <a16:creationId xmlns="" xmlns:a16="http://schemas.microsoft.com/office/drawing/2014/main" id="{3DE4DEB1-E370-2847-9806-2EA4DC7AD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
        <p:nvSpPr>
          <p:cNvPr id="10" name="Text Placeholder 1"/>
          <p:cNvSpPr txBox="1">
            <a:spLocks/>
          </p:cNvSpPr>
          <p:nvPr/>
        </p:nvSpPr>
        <p:spPr>
          <a:xfrm>
            <a:off x="411480" y="1143000"/>
            <a:ext cx="8412480" cy="823277"/>
          </a:xfrm>
          <a:prstGeom prst="rect">
            <a:avLst/>
          </a:prstGeom>
        </p:spPr>
        <p:txBody>
          <a:bodyPr vert="horz" lIns="0" tIns="0" rIns="0" bIns="0" rtlCol="0">
            <a:noAutofit/>
          </a:bodyPr>
          <a:lstStyle>
            <a:lvl1pPr marL="227013" indent="-227013"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0" kern="1200" baseline="0">
                <a:solidFill>
                  <a:schemeClr val="tx1"/>
                </a:solidFill>
                <a:latin typeface="+mn-lt"/>
                <a:ea typeface="+mn-ea"/>
                <a:cs typeface="+mn-cs"/>
              </a:defRPr>
            </a:lvl1pPr>
            <a:lvl2pPr marL="461963" indent="-23495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914400"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11414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002B51"/>
              </a:buClr>
              <a:buNone/>
            </a:pPr>
            <a:r>
              <a:rPr lang="en-GB" sz="1800" b="1" dirty="0" smtClean="0">
                <a:solidFill>
                  <a:schemeClr val="accent2"/>
                </a:solidFill>
              </a:rPr>
              <a:t>An Individual 401(k) plan is retirement plan that allows agents to defer a part of their commissions on a pre-tax basis as a Sole Proprietor/Contractor.</a:t>
            </a:r>
            <a:endParaRPr lang="en-GB" sz="1800" b="1" dirty="0">
              <a:solidFill>
                <a:schemeClr val="accent2"/>
              </a:solidFill>
            </a:endParaRPr>
          </a:p>
        </p:txBody>
      </p:sp>
      <p:sp>
        <p:nvSpPr>
          <p:cNvPr id="13" name="Text Placeholder FN"/>
          <p:cNvSpPr txBox="1">
            <a:spLocks/>
          </p:cNvSpPr>
          <p:nvPr/>
        </p:nvSpPr>
        <p:spPr>
          <a:xfrm>
            <a:off x="4709160" y="6537960"/>
            <a:ext cx="38770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lnSpc>
                <a:spcPct val="90000"/>
              </a:lnSpc>
              <a:buClr>
                <a:schemeClr val="tx1"/>
              </a:buClr>
            </a:pPr>
            <a:r>
              <a:rPr lang="en-GB" sz="800" b="0" dirty="0">
                <a:solidFill>
                  <a:srgbClr val="002060"/>
                </a:solidFill>
              </a:rPr>
              <a:t>For 2019. Contribution amounts are set each year by the </a:t>
            </a:r>
            <a:r>
              <a:rPr lang="en-GB" sz="800" b="0" dirty="0" err="1">
                <a:solidFill>
                  <a:srgbClr val="002060"/>
                </a:solidFill>
              </a:rPr>
              <a:t>IRS</a:t>
            </a:r>
            <a:r>
              <a:rPr lang="en-GB" sz="800" b="0" dirty="0">
                <a:solidFill>
                  <a:srgbClr val="002060"/>
                </a:solidFill>
              </a:rPr>
              <a:t>.</a:t>
            </a:r>
          </a:p>
          <a:p>
            <a:pPr marL="171450" indent="-171450">
              <a:lnSpc>
                <a:spcPct val="90000"/>
              </a:lnSpc>
              <a:buClr>
                <a:schemeClr val="tx1"/>
              </a:buClr>
            </a:pPr>
            <a:r>
              <a:rPr lang="en-GB" sz="800" b="0" dirty="0">
                <a:solidFill>
                  <a:srgbClr val="002060"/>
                </a:solidFill>
              </a:rPr>
              <a:t>For those age 50 and older</a:t>
            </a:r>
            <a:r>
              <a:rPr lang="en-GB" sz="800" b="0" dirty="0" smtClean="0">
                <a:solidFill>
                  <a:srgbClr val="002060"/>
                </a:solidFill>
              </a:rPr>
              <a:t>.  3. Sole Proprietor  20% Schedule C Income</a:t>
            </a:r>
            <a:endParaRPr lang="en-GB" sz="800" b="0" dirty="0">
              <a:solidFill>
                <a:srgbClr val="002060"/>
              </a:solidFill>
            </a:endParaRPr>
          </a:p>
        </p:txBody>
      </p:sp>
      <p:grpSp>
        <p:nvGrpSpPr>
          <p:cNvPr id="4" name="Group 3"/>
          <p:cNvGrpSpPr/>
          <p:nvPr/>
        </p:nvGrpSpPr>
        <p:grpSpPr>
          <a:xfrm>
            <a:off x="1900228" y="3108665"/>
            <a:ext cx="1737360" cy="1737360"/>
            <a:chOff x="457200" y="2275981"/>
            <a:chExt cx="1737360" cy="1737360"/>
          </a:xfrm>
        </p:grpSpPr>
        <p:sp>
          <p:nvSpPr>
            <p:cNvPr id="2" name="Oval 1"/>
            <p:cNvSpPr/>
            <p:nvPr/>
          </p:nvSpPr>
          <p:spPr>
            <a:xfrm>
              <a:off x="457200" y="2275981"/>
              <a:ext cx="1737360" cy="1737360"/>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90506" y="2775329"/>
              <a:ext cx="1321854" cy="738664"/>
            </a:xfrm>
            <a:prstGeom prst="rect">
              <a:avLst/>
            </a:prstGeom>
            <a:noFill/>
          </p:spPr>
          <p:txBody>
            <a:bodyPr wrap="square" lIns="0" tIns="0" rIns="0" bIns="0" rtlCol="0">
              <a:spAutoFit/>
            </a:bodyPr>
            <a:lstStyle/>
            <a:p>
              <a:pPr algn="ctr"/>
              <a:r>
                <a:rPr lang="en-US" sz="1600" b="1" dirty="0" smtClean="0"/>
                <a:t>Simple, convenient and flexible</a:t>
              </a:r>
            </a:p>
          </p:txBody>
        </p:sp>
      </p:grpSp>
      <p:grpSp>
        <p:nvGrpSpPr>
          <p:cNvPr id="14" name="Group 13"/>
          <p:cNvGrpSpPr/>
          <p:nvPr/>
        </p:nvGrpSpPr>
        <p:grpSpPr>
          <a:xfrm>
            <a:off x="1367415" y="1874520"/>
            <a:ext cx="1874520" cy="1702144"/>
            <a:chOff x="457200" y="2194331"/>
            <a:chExt cx="2148840" cy="1874520"/>
          </a:xfrm>
        </p:grpSpPr>
        <p:sp>
          <p:nvSpPr>
            <p:cNvPr id="15" name="Oval 14"/>
            <p:cNvSpPr/>
            <p:nvPr/>
          </p:nvSpPr>
          <p:spPr>
            <a:xfrm>
              <a:off x="457200" y="2194331"/>
              <a:ext cx="2148840" cy="1874520"/>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0080" y="2885369"/>
              <a:ext cx="1783080" cy="492443"/>
            </a:xfrm>
            <a:prstGeom prst="rect">
              <a:avLst/>
            </a:prstGeom>
            <a:noFill/>
          </p:spPr>
          <p:txBody>
            <a:bodyPr wrap="square" lIns="0" tIns="0" rIns="0" bIns="0" rtlCol="0">
              <a:spAutoFit/>
            </a:bodyPr>
            <a:lstStyle/>
            <a:p>
              <a:pPr algn="ctr"/>
              <a:r>
                <a:rPr lang="en-US" sz="1600" b="1" dirty="0" smtClean="0"/>
                <a:t>Pre-tax contributions</a:t>
              </a:r>
            </a:p>
          </p:txBody>
        </p:sp>
      </p:grpSp>
      <p:grpSp>
        <p:nvGrpSpPr>
          <p:cNvPr id="17" name="Group 16"/>
          <p:cNvGrpSpPr/>
          <p:nvPr/>
        </p:nvGrpSpPr>
        <p:grpSpPr>
          <a:xfrm>
            <a:off x="883138" y="4189517"/>
            <a:ext cx="1828800" cy="1573997"/>
            <a:chOff x="457200" y="2494852"/>
            <a:chExt cx="1828800" cy="1573997"/>
          </a:xfrm>
        </p:grpSpPr>
        <p:sp>
          <p:nvSpPr>
            <p:cNvPr id="18" name="Oval 17"/>
            <p:cNvSpPr/>
            <p:nvPr/>
          </p:nvSpPr>
          <p:spPr>
            <a:xfrm>
              <a:off x="457200" y="2494852"/>
              <a:ext cx="1828800" cy="1573997"/>
            </a:xfrm>
            <a:prstGeom prst="ellipse">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0" y="3085309"/>
              <a:ext cx="1783080" cy="492443"/>
            </a:xfrm>
            <a:prstGeom prst="rect">
              <a:avLst/>
            </a:prstGeom>
            <a:noFill/>
          </p:spPr>
          <p:txBody>
            <a:bodyPr wrap="square" lIns="0" tIns="0" rIns="0" bIns="0" rtlCol="0">
              <a:spAutoFit/>
            </a:bodyPr>
            <a:lstStyle/>
            <a:p>
              <a:pPr algn="ctr"/>
              <a:r>
                <a:rPr lang="en-US" sz="1600" b="1" dirty="0" smtClean="0"/>
                <a:t>Tax-deferred earnings</a:t>
              </a:r>
            </a:p>
          </p:txBody>
        </p:sp>
      </p:grpSp>
      <p:grpSp>
        <p:nvGrpSpPr>
          <p:cNvPr id="20" name="Group 19"/>
          <p:cNvGrpSpPr/>
          <p:nvPr/>
        </p:nvGrpSpPr>
        <p:grpSpPr>
          <a:xfrm>
            <a:off x="3084878" y="2011911"/>
            <a:ext cx="1874520" cy="1874520"/>
            <a:chOff x="457200" y="2194331"/>
            <a:chExt cx="1874520" cy="1874520"/>
          </a:xfrm>
        </p:grpSpPr>
        <p:sp>
          <p:nvSpPr>
            <p:cNvPr id="21" name="Oval 20"/>
            <p:cNvSpPr/>
            <p:nvPr/>
          </p:nvSpPr>
          <p:spPr>
            <a:xfrm>
              <a:off x="457200" y="2194331"/>
              <a:ext cx="1874520" cy="1874520"/>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2920" y="2636091"/>
              <a:ext cx="1783080" cy="984885"/>
            </a:xfrm>
            <a:prstGeom prst="rect">
              <a:avLst/>
            </a:prstGeom>
            <a:noFill/>
          </p:spPr>
          <p:txBody>
            <a:bodyPr wrap="square" lIns="0" tIns="0" rIns="0" bIns="0" rtlCol="0">
              <a:spAutoFit/>
            </a:bodyPr>
            <a:lstStyle/>
            <a:p>
              <a:pPr algn="ctr"/>
              <a:r>
                <a:rPr lang="en-US" sz="1600" b="1" dirty="0" smtClean="0"/>
                <a:t>Professionally managed investment options</a:t>
              </a:r>
            </a:p>
          </p:txBody>
        </p:sp>
      </p:grpSp>
      <p:grpSp>
        <p:nvGrpSpPr>
          <p:cNvPr id="23" name="Group 22"/>
          <p:cNvGrpSpPr/>
          <p:nvPr/>
        </p:nvGrpSpPr>
        <p:grpSpPr>
          <a:xfrm>
            <a:off x="320040" y="2953053"/>
            <a:ext cx="1727296" cy="1722579"/>
            <a:chOff x="446561" y="2146988"/>
            <a:chExt cx="2148840" cy="1874520"/>
          </a:xfrm>
          <a:solidFill>
            <a:schemeClr val="accent3">
              <a:alpha val="49000"/>
            </a:schemeClr>
          </a:solidFill>
        </p:grpSpPr>
        <p:sp>
          <p:nvSpPr>
            <p:cNvPr id="24" name="Oval 23"/>
            <p:cNvSpPr/>
            <p:nvPr/>
          </p:nvSpPr>
          <p:spPr>
            <a:xfrm>
              <a:off x="446561" y="2146988"/>
              <a:ext cx="2148840" cy="1874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28003" y="2976581"/>
              <a:ext cx="1783080" cy="246221"/>
            </a:xfrm>
            <a:prstGeom prst="rect">
              <a:avLst/>
            </a:prstGeom>
            <a:noFill/>
          </p:spPr>
          <p:txBody>
            <a:bodyPr wrap="square" lIns="0" tIns="0" rIns="0" bIns="0" rtlCol="0">
              <a:spAutoFit/>
            </a:bodyPr>
            <a:lstStyle/>
            <a:p>
              <a:pPr algn="ctr"/>
              <a:r>
                <a:rPr lang="en-US" sz="1600" b="1" dirty="0" smtClean="0"/>
                <a:t>Diversification</a:t>
              </a:r>
            </a:p>
          </p:txBody>
        </p:sp>
      </p:grpSp>
      <p:grpSp>
        <p:nvGrpSpPr>
          <p:cNvPr id="26" name="Group 25"/>
          <p:cNvGrpSpPr/>
          <p:nvPr/>
        </p:nvGrpSpPr>
        <p:grpSpPr>
          <a:xfrm>
            <a:off x="2602374" y="4492318"/>
            <a:ext cx="1530614" cy="1560198"/>
            <a:chOff x="446561" y="2146988"/>
            <a:chExt cx="2148840" cy="1874520"/>
          </a:xfrm>
          <a:solidFill>
            <a:srgbClr val="B4425D">
              <a:alpha val="49000"/>
            </a:srgbClr>
          </a:solidFill>
        </p:grpSpPr>
        <p:sp>
          <p:nvSpPr>
            <p:cNvPr id="27" name="Oval 26"/>
            <p:cNvSpPr/>
            <p:nvPr/>
          </p:nvSpPr>
          <p:spPr>
            <a:xfrm>
              <a:off x="446561" y="2146988"/>
              <a:ext cx="2148840" cy="1874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28003" y="2976581"/>
              <a:ext cx="1783080" cy="246221"/>
            </a:xfrm>
            <a:prstGeom prst="rect">
              <a:avLst/>
            </a:prstGeom>
            <a:noFill/>
          </p:spPr>
          <p:txBody>
            <a:bodyPr wrap="square" lIns="0" tIns="0" rIns="0" bIns="0" rtlCol="0">
              <a:spAutoFit/>
            </a:bodyPr>
            <a:lstStyle/>
            <a:p>
              <a:pPr algn="ctr"/>
              <a:r>
                <a:rPr lang="en-US" sz="1600" b="1" dirty="0" smtClean="0"/>
                <a:t>Portability</a:t>
              </a:r>
            </a:p>
          </p:txBody>
        </p:sp>
      </p:grpSp>
      <p:grpSp>
        <p:nvGrpSpPr>
          <p:cNvPr id="29" name="Group 28"/>
          <p:cNvGrpSpPr/>
          <p:nvPr/>
        </p:nvGrpSpPr>
        <p:grpSpPr>
          <a:xfrm>
            <a:off x="3310028" y="3529996"/>
            <a:ext cx="1828800" cy="1724801"/>
            <a:chOff x="446561" y="2146988"/>
            <a:chExt cx="2148840" cy="1874520"/>
          </a:xfrm>
          <a:solidFill>
            <a:srgbClr val="0070C0">
              <a:alpha val="52000"/>
            </a:srgbClr>
          </a:solidFill>
        </p:grpSpPr>
        <p:sp>
          <p:nvSpPr>
            <p:cNvPr id="30" name="Oval 29"/>
            <p:cNvSpPr/>
            <p:nvPr/>
          </p:nvSpPr>
          <p:spPr>
            <a:xfrm>
              <a:off x="446561" y="2146988"/>
              <a:ext cx="2148840" cy="1874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44646" y="2768004"/>
              <a:ext cx="1783080" cy="802783"/>
            </a:xfrm>
            <a:prstGeom prst="rect">
              <a:avLst/>
            </a:prstGeom>
            <a:noFill/>
          </p:spPr>
          <p:txBody>
            <a:bodyPr wrap="square" lIns="0" tIns="0" rIns="0" bIns="0" rtlCol="0">
              <a:spAutoFit/>
            </a:bodyPr>
            <a:lstStyle/>
            <a:p>
              <a:pPr algn="ctr"/>
              <a:r>
                <a:rPr lang="en-US" sz="1600" b="1" dirty="0" smtClean="0"/>
                <a:t>Your</a:t>
              </a:r>
            </a:p>
            <a:p>
              <a:pPr algn="ctr"/>
              <a:r>
                <a:rPr lang="en-US" sz="1600" b="1" dirty="0" smtClean="0"/>
                <a:t>Contributions</a:t>
              </a:r>
            </a:p>
            <a:p>
              <a:pPr algn="ctr"/>
              <a:r>
                <a:rPr lang="en-US" sz="1600" b="1" dirty="0" smtClean="0"/>
                <a:t>5500 EZ</a:t>
              </a:r>
            </a:p>
          </p:txBody>
        </p:sp>
      </p:grpSp>
      <p:sp>
        <p:nvSpPr>
          <p:cNvPr id="33" name="TextBox 32"/>
          <p:cNvSpPr txBox="1"/>
          <p:nvPr/>
        </p:nvSpPr>
        <p:spPr>
          <a:xfrm>
            <a:off x="6030647" y="2455480"/>
            <a:ext cx="2505456" cy="492443"/>
          </a:xfrm>
          <a:prstGeom prst="rect">
            <a:avLst/>
          </a:prstGeom>
          <a:noFill/>
        </p:spPr>
        <p:txBody>
          <a:bodyPr wrap="square" lIns="0" tIns="0" rIns="0" bIns="0" rtlCol="0">
            <a:spAutoFit/>
          </a:bodyPr>
          <a:lstStyle/>
          <a:p>
            <a:pPr algn="ctr"/>
            <a:r>
              <a:rPr lang="en-US" sz="1600" b="1" dirty="0" smtClean="0"/>
              <a:t>Maximum Annual Contribution</a:t>
            </a:r>
          </a:p>
        </p:txBody>
      </p:sp>
      <p:sp>
        <p:nvSpPr>
          <p:cNvPr id="34" name="TextBox 33"/>
          <p:cNvSpPr txBox="1"/>
          <p:nvPr/>
        </p:nvSpPr>
        <p:spPr>
          <a:xfrm>
            <a:off x="5961715" y="3016426"/>
            <a:ext cx="2624501" cy="492443"/>
          </a:xfrm>
          <a:prstGeom prst="rect">
            <a:avLst/>
          </a:prstGeom>
          <a:noFill/>
        </p:spPr>
        <p:txBody>
          <a:bodyPr wrap="square" lIns="0" tIns="0" rIns="0" bIns="0" rtlCol="0">
            <a:spAutoFit/>
          </a:bodyPr>
          <a:lstStyle/>
          <a:p>
            <a:pPr algn="ctr"/>
            <a:r>
              <a:rPr lang="en-US" sz="3200" b="1" dirty="0" smtClean="0">
                <a:solidFill>
                  <a:schemeClr val="accent2"/>
                </a:solidFill>
              </a:rPr>
              <a:t>$19,500</a:t>
            </a:r>
            <a:r>
              <a:rPr lang="en-US" sz="2000" b="1" baseline="74000" dirty="0" smtClean="0">
                <a:solidFill>
                  <a:schemeClr val="accent2"/>
                </a:solidFill>
              </a:rPr>
              <a:t>1</a:t>
            </a:r>
            <a:endParaRPr lang="en-US" sz="2400" b="1" baseline="74000" dirty="0" smtClean="0">
              <a:solidFill>
                <a:schemeClr val="accent2"/>
              </a:solidFill>
            </a:endParaRPr>
          </a:p>
        </p:txBody>
      </p:sp>
      <p:sp>
        <p:nvSpPr>
          <p:cNvPr id="35" name="TextBox 34"/>
          <p:cNvSpPr txBox="1"/>
          <p:nvPr/>
        </p:nvSpPr>
        <p:spPr>
          <a:xfrm>
            <a:off x="6052660" y="3582312"/>
            <a:ext cx="2505456" cy="492443"/>
          </a:xfrm>
          <a:prstGeom prst="rect">
            <a:avLst/>
          </a:prstGeom>
          <a:noFill/>
        </p:spPr>
        <p:txBody>
          <a:bodyPr wrap="square" lIns="0" tIns="0" rIns="0" bIns="0" rtlCol="0">
            <a:spAutoFit/>
          </a:bodyPr>
          <a:lstStyle/>
          <a:p>
            <a:pPr algn="ctr"/>
            <a:r>
              <a:rPr lang="en-US" sz="1600" b="1" dirty="0" smtClean="0"/>
              <a:t>Maximum Catch-Up Contribution</a:t>
            </a:r>
            <a:r>
              <a:rPr lang="en-US" sz="1600" b="1" baseline="30000" dirty="0" smtClean="0"/>
              <a:t>2</a:t>
            </a:r>
          </a:p>
        </p:txBody>
      </p:sp>
      <p:sp>
        <p:nvSpPr>
          <p:cNvPr id="36" name="TextBox 35"/>
          <p:cNvSpPr txBox="1"/>
          <p:nvPr/>
        </p:nvSpPr>
        <p:spPr>
          <a:xfrm>
            <a:off x="6034033" y="4000160"/>
            <a:ext cx="2624501" cy="492443"/>
          </a:xfrm>
          <a:prstGeom prst="rect">
            <a:avLst/>
          </a:prstGeom>
          <a:noFill/>
        </p:spPr>
        <p:txBody>
          <a:bodyPr wrap="square" lIns="0" tIns="0" rIns="0" bIns="0" rtlCol="0">
            <a:spAutoFit/>
          </a:bodyPr>
          <a:lstStyle/>
          <a:p>
            <a:pPr algn="ctr"/>
            <a:r>
              <a:rPr lang="en-US" sz="3200" b="1" dirty="0" smtClean="0">
                <a:solidFill>
                  <a:schemeClr val="accent2"/>
                </a:solidFill>
              </a:rPr>
              <a:t>$6,500</a:t>
            </a:r>
            <a:r>
              <a:rPr lang="en-US" sz="2000" b="1" baseline="74000" dirty="0" smtClean="0">
                <a:solidFill>
                  <a:schemeClr val="accent2"/>
                </a:solidFill>
              </a:rPr>
              <a:t>1</a:t>
            </a:r>
          </a:p>
        </p:txBody>
      </p:sp>
      <p:sp>
        <p:nvSpPr>
          <p:cNvPr id="38" name="TextBox 37"/>
          <p:cNvSpPr txBox="1"/>
          <p:nvPr/>
        </p:nvSpPr>
        <p:spPr>
          <a:xfrm>
            <a:off x="5463540" y="5442206"/>
            <a:ext cx="3739896" cy="492443"/>
          </a:xfrm>
          <a:prstGeom prst="rect">
            <a:avLst/>
          </a:prstGeom>
          <a:noFill/>
        </p:spPr>
        <p:txBody>
          <a:bodyPr wrap="square" lIns="0" tIns="0" rIns="0" bIns="0" rtlCol="0">
            <a:spAutoFit/>
          </a:bodyPr>
          <a:lstStyle/>
          <a:p>
            <a:pPr algn="ctr"/>
            <a:r>
              <a:rPr lang="en-US" sz="1600" b="1" dirty="0" smtClean="0"/>
              <a:t>Max Potential Contribution </a:t>
            </a:r>
          </a:p>
          <a:p>
            <a:pPr algn="ctr"/>
            <a:r>
              <a:rPr lang="en-US" sz="1600" b="1" dirty="0" smtClean="0">
                <a:solidFill>
                  <a:srgbClr val="00B0F0"/>
                </a:solidFill>
              </a:rPr>
              <a:t>$57,000 - $63,500 (over age 50) </a:t>
            </a:r>
            <a:endParaRPr lang="en-US" sz="1600" b="1" baseline="30000" dirty="0" smtClean="0">
              <a:solidFill>
                <a:srgbClr val="00B0F0"/>
              </a:solidFill>
            </a:endParaRPr>
          </a:p>
        </p:txBody>
      </p:sp>
      <p:sp>
        <p:nvSpPr>
          <p:cNvPr id="39" name="TextBox 38"/>
          <p:cNvSpPr txBox="1"/>
          <p:nvPr/>
        </p:nvSpPr>
        <p:spPr>
          <a:xfrm>
            <a:off x="554578" y="6330657"/>
            <a:ext cx="5291513" cy="153888"/>
          </a:xfrm>
          <a:prstGeom prst="rect">
            <a:avLst/>
          </a:prstGeom>
          <a:noFill/>
        </p:spPr>
        <p:txBody>
          <a:bodyPr wrap="none" lIns="0" tIns="0" rIns="0" bIns="0" rtlCol="0">
            <a:spAutoFit/>
          </a:bodyPr>
          <a:lstStyle/>
          <a:p>
            <a:r>
              <a:rPr lang="en-US" sz="1000" dirty="0" smtClean="0"/>
              <a:t>Source: Morgan Stanley 2019 Retirement Plans Quick Reference Guide CRC 2327266  01/19</a:t>
            </a:r>
          </a:p>
        </p:txBody>
      </p:sp>
      <p:pic>
        <p:nvPicPr>
          <p:cNvPr id="5" name="Picture 4"/>
          <p:cNvPicPr>
            <a:picLocks noChangeAspect="1"/>
          </p:cNvPicPr>
          <p:nvPr/>
        </p:nvPicPr>
        <p:blipFill>
          <a:blip r:embed="rId4"/>
          <a:stretch>
            <a:fillRect/>
          </a:stretch>
        </p:blipFill>
        <p:spPr>
          <a:xfrm>
            <a:off x="6090398" y="4602443"/>
            <a:ext cx="2511770" cy="426757"/>
          </a:xfrm>
          <a:prstGeom prst="rect">
            <a:avLst/>
          </a:prstGeom>
        </p:spPr>
      </p:pic>
      <p:sp>
        <p:nvSpPr>
          <p:cNvPr id="37" name="TextBox 36"/>
          <p:cNvSpPr txBox="1"/>
          <p:nvPr/>
        </p:nvSpPr>
        <p:spPr>
          <a:xfrm>
            <a:off x="5715000" y="4937760"/>
            <a:ext cx="3063240" cy="677108"/>
          </a:xfrm>
          <a:prstGeom prst="rect">
            <a:avLst/>
          </a:prstGeom>
          <a:noFill/>
        </p:spPr>
        <p:txBody>
          <a:bodyPr wrap="square" lIns="0" tIns="0" rIns="0" bIns="0" rtlCol="0">
            <a:spAutoFit/>
          </a:bodyPr>
          <a:lstStyle/>
          <a:p>
            <a:pPr algn="ctr"/>
            <a:r>
              <a:rPr lang="en-US" b="1" dirty="0" smtClean="0">
                <a:solidFill>
                  <a:schemeClr val="accent2"/>
                </a:solidFill>
              </a:rPr>
              <a:t> Lesser of 20%or $37,500</a:t>
            </a:r>
            <a:r>
              <a:rPr lang="en-US" b="1" baseline="30000" dirty="0" smtClean="0">
                <a:solidFill>
                  <a:srgbClr val="00B0F0"/>
                </a:solidFill>
              </a:rPr>
              <a:t>3</a:t>
            </a:r>
            <a:endParaRPr lang="en-US" b="1" baseline="30000" dirty="0">
              <a:solidFill>
                <a:srgbClr val="00B0F0"/>
              </a:solidFill>
            </a:endParaRPr>
          </a:p>
          <a:p>
            <a:pPr algn="ctr"/>
            <a:endParaRPr lang="en-US" b="1" dirty="0" smtClean="0">
              <a:solidFill>
                <a:schemeClr val="accent2"/>
              </a:solidFill>
            </a:endParaRPr>
          </a:p>
          <a:p>
            <a:pPr algn="ctr"/>
            <a:endParaRPr lang="en-US" sz="1200" b="1" baseline="74000" dirty="0" smtClean="0">
              <a:solidFill>
                <a:schemeClr val="accent2"/>
              </a:solidFill>
            </a:endParaRPr>
          </a:p>
        </p:txBody>
      </p:sp>
    </p:spTree>
    <p:extLst>
      <p:ext uri="{BB962C8B-B14F-4D97-AF65-F5344CB8AC3E}">
        <p14:creationId xmlns:p14="http://schemas.microsoft.com/office/powerpoint/2010/main" val="12903100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3" grpId="0"/>
      <p:bldP spid="34" grpId="0"/>
      <p:bldP spid="35" grpId="0"/>
      <p:bldP spid="36" grpId="0"/>
      <p:bldP spid="38"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Selecting the Option That’s Right for You</a:t>
            </a:r>
          </a:p>
        </p:txBody>
      </p:sp>
      <p:pic>
        <p:nvPicPr>
          <p:cNvPr id="5" name="Picture 4">
            <a:extLst>
              <a:ext uri="{FF2B5EF4-FFF2-40B4-BE49-F238E27FC236}">
                <a16:creationId xmlns="" xmlns:a16="http://schemas.microsoft.com/office/drawing/2014/main" id="{B2ED7CC7-AF91-084E-80DC-4092197B8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graphicFrame>
        <p:nvGraphicFramePr>
          <p:cNvPr id="7" name="Group 169"/>
          <p:cNvGraphicFramePr>
            <a:graphicFrameLocks/>
          </p:cNvGraphicFramePr>
          <p:nvPr>
            <p:extLst>
              <p:ext uri="{D42A27DB-BD31-4B8C-83A1-F6EECF244321}">
                <p14:modId xmlns:p14="http://schemas.microsoft.com/office/powerpoint/2010/main" val="3289438174"/>
              </p:ext>
            </p:extLst>
          </p:nvPr>
        </p:nvGraphicFramePr>
        <p:xfrm>
          <a:off x="502920" y="2327910"/>
          <a:ext cx="3749040" cy="2472690"/>
        </p:xfrm>
        <a:graphic>
          <a:graphicData uri="http://schemas.openxmlformats.org/drawingml/2006/table">
            <a:tbl>
              <a:tblPr/>
              <a:tblGrid>
                <a:gridCol w="3749040">
                  <a:extLst>
                    <a:ext uri="{9D8B030D-6E8A-4147-A177-3AD203B41FA5}">
                      <a16:colId xmlns="" xmlns:a16="http://schemas.microsoft.com/office/drawing/2014/main" val="20000"/>
                    </a:ext>
                  </a:extLst>
                </a:gridCol>
              </a:tblGrid>
              <a:tr h="457200">
                <a:tc>
                  <a:txBody>
                    <a:bodyPr/>
                    <a:lstStyle/>
                    <a:p>
                      <a:pPr marL="0" marR="0" lvl="0" indent="0" algn="ctr" defTabSz="914400" rtl="0" eaLnBrk="0" fontAlgn="base" latinLnBrk="0" hangingPunct="0">
                        <a:lnSpc>
                          <a:spcPct val="100000"/>
                        </a:lnSpc>
                        <a:spcBef>
                          <a:spcPct val="75000"/>
                        </a:spcBef>
                        <a:spcAft>
                          <a:spcPct val="0"/>
                        </a:spcAft>
                        <a:buClr>
                          <a:schemeClr val="tx1"/>
                        </a:buClr>
                        <a:buSzTx/>
                        <a:buFontTx/>
                        <a:buNone/>
                        <a:tabLst/>
                        <a:defRPr/>
                      </a:pPr>
                      <a:r>
                        <a:rPr kumimoji="0" lang="en-US" sz="1100" b="1" i="0" u="none" strike="noStrike" kern="1200" cap="none" spc="100" normalizeH="0" baseline="0" dirty="0" smtClean="0">
                          <a:ln>
                            <a:noFill/>
                          </a:ln>
                          <a:solidFill>
                            <a:srgbClr val="FFFFFF"/>
                          </a:solidFill>
                          <a:effectLst/>
                          <a:latin typeface="Arial Black" panose="020B0604020202020204" pitchFamily="34" charset="0"/>
                          <a:ea typeface="ＭＳ Ｐゴシック" pitchFamily="34" charset="-128"/>
                          <a:cs typeface="Arial Black" panose="020B0604020202020204" pitchFamily="34" charset="0"/>
                        </a:rPr>
                        <a:t>401(k), Simple IRA, SEP or </a:t>
                      </a:r>
                    </a:p>
                    <a:p>
                      <a:pPr marL="0" marR="0" lvl="0" indent="0" algn="ctr" defTabSz="914400" rtl="0" eaLnBrk="0" fontAlgn="base" latinLnBrk="0" hangingPunct="0">
                        <a:lnSpc>
                          <a:spcPct val="100000"/>
                        </a:lnSpc>
                        <a:spcBef>
                          <a:spcPct val="75000"/>
                        </a:spcBef>
                        <a:spcAft>
                          <a:spcPct val="0"/>
                        </a:spcAft>
                        <a:buClr>
                          <a:schemeClr val="tx1"/>
                        </a:buClr>
                        <a:buSzTx/>
                        <a:buFontTx/>
                        <a:buNone/>
                        <a:tabLst/>
                        <a:defRPr/>
                      </a:pPr>
                      <a:r>
                        <a:rPr kumimoji="0" lang="en-US" sz="1100" b="1" i="0" u="none" strike="noStrike" kern="1200" cap="none" spc="100" normalizeH="0" baseline="0" dirty="0" smtClean="0">
                          <a:ln>
                            <a:noFill/>
                          </a:ln>
                          <a:solidFill>
                            <a:srgbClr val="FFFFFF"/>
                          </a:solidFill>
                          <a:effectLst/>
                          <a:latin typeface="Arial Black" panose="020B0604020202020204" pitchFamily="34" charset="0"/>
                          <a:ea typeface="ＭＳ Ｐゴシック" pitchFamily="34" charset="-128"/>
                          <a:cs typeface="Arial Black" panose="020B0604020202020204" pitchFamily="34" charset="0"/>
                        </a:rPr>
                        <a:t>Traditional IRA</a:t>
                      </a:r>
                      <a:endParaRPr kumimoji="0" lang="en-US" sz="1100" b="1" i="0" u="none" strike="noStrike" kern="1200" cap="none" spc="100" normalizeH="0" baseline="0" dirty="0">
                        <a:ln>
                          <a:noFill/>
                        </a:ln>
                        <a:solidFill>
                          <a:srgbClr val="FFFFFF"/>
                        </a:solidFill>
                        <a:effectLst/>
                        <a:latin typeface="Arial Black" panose="020B0604020202020204" pitchFamily="34" charset="0"/>
                        <a:ea typeface="ＭＳ Ｐゴシック" pitchFamily="34" charset="-128"/>
                        <a:cs typeface="Arial Black" panose="020B0604020202020204" pitchFamily="34" charset="0"/>
                      </a:endParaRPr>
                    </a:p>
                  </a:txBody>
                  <a:tcPr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extLst>
                  <a:ext uri="{0D108BD9-81ED-4DB2-BD59-A6C34878D82A}">
                    <a16:rowId xmlns="" xmlns:a16="http://schemas.microsoft.com/office/drawing/2014/main" val="10001"/>
                  </a:ext>
                </a:extLst>
              </a:tr>
              <a:tr h="640080">
                <a:tc>
                  <a:txBody>
                    <a:bodyPr/>
                    <a:lstStyle/>
                    <a:p>
                      <a:r>
                        <a:rPr lang="en-US" sz="1400" dirty="0">
                          <a:solidFill>
                            <a:srgbClr val="002B51"/>
                          </a:solidFill>
                          <a:latin typeface="Arial" panose="020B0604020202020204" pitchFamily="34" charset="0"/>
                          <a:cs typeface="Arial" panose="020B0604020202020204" pitchFamily="34" charset="0"/>
                        </a:rPr>
                        <a:t>Pay taxes later</a:t>
                      </a:r>
                    </a:p>
                  </a:txBody>
                  <a:tcPr marR="4572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49000"/>
                      </a:srgbClr>
                    </a:solidFill>
                  </a:tcPr>
                </a:tc>
                <a:extLst>
                  <a:ext uri="{0D108BD9-81ED-4DB2-BD59-A6C34878D82A}">
                    <a16:rowId xmlns="" xmlns:a16="http://schemas.microsoft.com/office/drawing/2014/main" val="10002"/>
                  </a:ext>
                </a:extLst>
              </a:tr>
              <a:tr h="640080">
                <a:tc>
                  <a:txBody>
                    <a:bodyPr/>
                    <a:lstStyle/>
                    <a:p>
                      <a:r>
                        <a:rPr lang="en-US" sz="1400" dirty="0">
                          <a:solidFill>
                            <a:srgbClr val="002B51"/>
                          </a:solidFill>
                          <a:latin typeface="Arial" panose="020B0604020202020204" pitchFamily="34" charset="0"/>
                          <a:cs typeface="Arial" panose="020B0604020202020204" pitchFamily="34" charset="0"/>
                        </a:rPr>
                        <a:t>Reduce current tax bill</a:t>
                      </a:r>
                    </a:p>
                  </a:txBody>
                  <a:tcPr marR="4572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640080">
                <a:tc>
                  <a:txBody>
                    <a:bodyPr/>
                    <a:lstStyle/>
                    <a:p>
                      <a:r>
                        <a:rPr lang="en-US" sz="1400" dirty="0">
                          <a:solidFill>
                            <a:srgbClr val="002B51"/>
                          </a:solidFill>
                          <a:latin typeface="Arial" panose="020B0604020202020204" pitchFamily="34" charset="0"/>
                          <a:cs typeface="Arial" panose="020B0604020202020204" pitchFamily="34" charset="0"/>
                        </a:rPr>
                        <a:t>Taxes due when monies withdrawn</a:t>
                      </a:r>
                    </a:p>
                  </a:txBody>
                  <a:tcPr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5D9EB">
                        <a:alpha val="50000"/>
                      </a:srgbClr>
                    </a:solidFill>
                  </a:tcPr>
                </a:tc>
                <a:extLst>
                  <a:ext uri="{0D108BD9-81ED-4DB2-BD59-A6C34878D82A}">
                    <a16:rowId xmlns="" xmlns:a16="http://schemas.microsoft.com/office/drawing/2014/main" val="10007"/>
                  </a:ext>
                </a:extLst>
              </a:tr>
            </a:tbl>
          </a:graphicData>
        </a:graphic>
      </p:graphicFrame>
      <p:graphicFrame>
        <p:nvGraphicFramePr>
          <p:cNvPr id="8" name="Group 169"/>
          <p:cNvGraphicFramePr>
            <a:graphicFrameLocks/>
          </p:cNvGraphicFramePr>
          <p:nvPr>
            <p:extLst>
              <p:ext uri="{D42A27DB-BD31-4B8C-83A1-F6EECF244321}">
                <p14:modId xmlns:p14="http://schemas.microsoft.com/office/powerpoint/2010/main" val="956715311"/>
              </p:ext>
            </p:extLst>
          </p:nvPr>
        </p:nvGraphicFramePr>
        <p:xfrm>
          <a:off x="4887064" y="2331720"/>
          <a:ext cx="3749040" cy="2377440"/>
        </p:xfrm>
        <a:graphic>
          <a:graphicData uri="http://schemas.openxmlformats.org/drawingml/2006/table">
            <a:tbl>
              <a:tblPr/>
              <a:tblGrid>
                <a:gridCol w="3749040">
                  <a:extLst>
                    <a:ext uri="{9D8B030D-6E8A-4147-A177-3AD203B41FA5}">
                      <a16:colId xmlns="" xmlns:a16="http://schemas.microsoft.com/office/drawing/2014/main" val="20000"/>
                    </a:ext>
                  </a:extLst>
                </a:gridCol>
              </a:tblGrid>
              <a:tr h="457200">
                <a:tc>
                  <a:txBody>
                    <a:bodyPr/>
                    <a:lstStyle/>
                    <a:p>
                      <a:pPr marL="0" marR="0" lvl="0" indent="0" algn="ctr" defTabSz="914400" rtl="0" eaLnBrk="0" fontAlgn="base" latinLnBrk="0" hangingPunct="0">
                        <a:lnSpc>
                          <a:spcPct val="100000"/>
                        </a:lnSpc>
                        <a:spcBef>
                          <a:spcPct val="75000"/>
                        </a:spcBef>
                        <a:spcAft>
                          <a:spcPct val="0"/>
                        </a:spcAft>
                        <a:buClr>
                          <a:schemeClr val="tx1"/>
                        </a:buClr>
                        <a:buSzTx/>
                        <a:buFontTx/>
                        <a:buNone/>
                        <a:tabLst/>
                        <a:defRPr/>
                      </a:pPr>
                      <a:r>
                        <a:rPr kumimoji="0" lang="en-US" sz="1100" b="1" i="0" u="none" strike="noStrike" kern="1200" cap="none" spc="100" normalizeH="0" baseline="0" dirty="0">
                          <a:ln>
                            <a:noFill/>
                          </a:ln>
                          <a:solidFill>
                            <a:srgbClr val="FFFFFF"/>
                          </a:solidFill>
                          <a:effectLst/>
                          <a:latin typeface="Arial Black" panose="020B0604020202020204" pitchFamily="34" charset="0"/>
                          <a:ea typeface="ＭＳ Ｐゴシック" pitchFamily="34" charset="-128"/>
                          <a:cs typeface="Arial Black" panose="020B0604020202020204" pitchFamily="34" charset="0"/>
                        </a:rPr>
                        <a:t>ROTH </a:t>
                      </a:r>
                      <a:r>
                        <a:rPr kumimoji="0" lang="en-US" sz="1100" b="1" i="0" u="none" strike="noStrike" kern="1200" cap="none" spc="100" normalizeH="0" baseline="0" dirty="0" smtClean="0">
                          <a:ln>
                            <a:noFill/>
                          </a:ln>
                          <a:solidFill>
                            <a:srgbClr val="FFFFFF"/>
                          </a:solidFill>
                          <a:effectLst/>
                          <a:latin typeface="Arial Black" panose="020B0604020202020204" pitchFamily="34" charset="0"/>
                          <a:ea typeface="ＭＳ Ｐゴシック" pitchFamily="34" charset="-128"/>
                          <a:cs typeface="Arial Black" panose="020B0604020202020204" pitchFamily="34" charset="0"/>
                        </a:rPr>
                        <a:t>IRA</a:t>
                      </a:r>
                      <a:endParaRPr kumimoji="0" lang="en-US" sz="1100" b="1" i="0" u="none" strike="noStrike" kern="1200" cap="none" spc="100" normalizeH="0" baseline="0" dirty="0">
                        <a:ln>
                          <a:noFill/>
                        </a:ln>
                        <a:solidFill>
                          <a:srgbClr val="FFFFFF"/>
                        </a:solidFill>
                        <a:effectLst/>
                        <a:latin typeface="Arial Black" panose="020B0604020202020204" pitchFamily="34" charset="0"/>
                        <a:ea typeface="ＭＳ Ｐゴシック" pitchFamily="34" charset="-128"/>
                        <a:cs typeface="Arial Black" panose="020B0604020202020204" pitchFamily="34" charset="0"/>
                      </a:endParaRPr>
                    </a:p>
                  </a:txBody>
                  <a:tcPr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extLst>
                  <a:ext uri="{0D108BD9-81ED-4DB2-BD59-A6C34878D82A}">
                    <a16:rowId xmlns="" xmlns:a16="http://schemas.microsoft.com/office/drawing/2014/main" val="10001"/>
                  </a:ext>
                </a:extLst>
              </a:tr>
              <a:tr h="640080">
                <a:tc>
                  <a:txBody>
                    <a:bodyPr/>
                    <a:lstStyle/>
                    <a:p>
                      <a:r>
                        <a:rPr lang="en-US" sz="1400" dirty="0">
                          <a:solidFill>
                            <a:srgbClr val="002B51"/>
                          </a:solidFill>
                          <a:latin typeface="Arial" panose="020B0604020202020204" pitchFamily="34" charset="0"/>
                          <a:cs typeface="Arial" panose="020B0604020202020204" pitchFamily="34" charset="0"/>
                        </a:rPr>
                        <a:t>Pay taxes now</a:t>
                      </a:r>
                    </a:p>
                  </a:txBody>
                  <a:tcPr marR="4572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D5D9EB">
                        <a:alpha val="50000"/>
                      </a:srgbClr>
                    </a:solidFill>
                  </a:tcPr>
                </a:tc>
                <a:extLst>
                  <a:ext uri="{0D108BD9-81ED-4DB2-BD59-A6C34878D82A}">
                    <a16:rowId xmlns="" xmlns:a16="http://schemas.microsoft.com/office/drawing/2014/main" val="10002"/>
                  </a:ext>
                </a:extLst>
              </a:tr>
              <a:tr h="640080">
                <a:tc>
                  <a:txBody>
                    <a:bodyPr/>
                    <a:lstStyle/>
                    <a:p>
                      <a:r>
                        <a:rPr lang="en-US" sz="1400" dirty="0">
                          <a:solidFill>
                            <a:srgbClr val="002B51"/>
                          </a:solidFill>
                          <a:latin typeface="Arial" panose="020B0604020202020204" pitchFamily="34" charset="0"/>
                          <a:cs typeface="Arial" panose="020B0604020202020204" pitchFamily="34" charset="0"/>
                        </a:rPr>
                        <a:t>Higher current tax bill</a:t>
                      </a:r>
                    </a:p>
                  </a:txBody>
                  <a:tcPr marR="4572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640080">
                <a:tc>
                  <a:txBody>
                    <a:bodyPr/>
                    <a:lstStyle/>
                    <a:p>
                      <a:r>
                        <a:rPr lang="en-US" sz="1400" dirty="0">
                          <a:solidFill>
                            <a:srgbClr val="002B51"/>
                          </a:solidFill>
                          <a:latin typeface="Arial" panose="020B0604020202020204" pitchFamily="34" charset="0"/>
                          <a:cs typeface="Arial" panose="020B0604020202020204" pitchFamily="34" charset="0"/>
                        </a:rPr>
                        <a:t>No taxes due upon withdrawal</a:t>
                      </a:r>
                      <a:r>
                        <a:rPr lang="en-US" sz="1400" baseline="30000" dirty="0">
                          <a:solidFill>
                            <a:srgbClr val="002B51"/>
                          </a:solidFill>
                          <a:latin typeface="Arial" panose="020B0604020202020204" pitchFamily="34" charset="0"/>
                          <a:cs typeface="Arial" panose="020B0604020202020204" pitchFamily="34" charset="0"/>
                        </a:rPr>
                        <a:t> </a:t>
                      </a:r>
                      <a:r>
                        <a:rPr lang="en-US" sz="1400" baseline="30000" dirty="0" smtClean="0">
                          <a:solidFill>
                            <a:srgbClr val="002B51"/>
                          </a:solidFill>
                          <a:latin typeface="Arial" panose="020B0604020202020204" pitchFamily="34" charset="0"/>
                          <a:cs typeface="Arial" panose="020B0604020202020204" pitchFamily="34" charset="0"/>
                        </a:rPr>
                        <a:t>1</a:t>
                      </a:r>
                      <a:endParaRPr lang="en-US" sz="1400" baseline="30000" dirty="0">
                        <a:solidFill>
                          <a:srgbClr val="002B51"/>
                        </a:solidFill>
                        <a:latin typeface="Arial" panose="020B0604020202020204" pitchFamily="34" charset="0"/>
                        <a:cs typeface="Arial" panose="020B0604020202020204" pitchFamily="34" charset="0"/>
                      </a:endParaRPr>
                    </a:p>
                  </a:txBody>
                  <a:tcPr marR="4572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5D9EB">
                        <a:alpha val="50000"/>
                      </a:srgbClr>
                    </a:solidFill>
                  </a:tcPr>
                </a:tc>
                <a:extLst>
                  <a:ext uri="{0D108BD9-81ED-4DB2-BD59-A6C34878D82A}">
                    <a16:rowId xmlns="" xmlns:a16="http://schemas.microsoft.com/office/drawing/2014/main" val="10007"/>
                  </a:ext>
                </a:extLst>
              </a:tr>
            </a:tbl>
          </a:graphicData>
        </a:graphic>
      </p:graphicFrame>
      <p:sp>
        <p:nvSpPr>
          <p:cNvPr id="9" name="Oval 8">
            <a:extLst>
              <a:ext uri="{FF2B5EF4-FFF2-40B4-BE49-F238E27FC236}">
                <a16:creationId xmlns="" xmlns:a16="http://schemas.microsoft.com/office/drawing/2014/main" id="{8D84D1A9-F6E6-0E47-BFE8-9C7CC49BAC7F}"/>
              </a:ext>
            </a:extLst>
          </p:cNvPr>
          <p:cNvSpPr/>
          <p:nvPr/>
        </p:nvSpPr>
        <p:spPr>
          <a:xfrm>
            <a:off x="4019164" y="2011596"/>
            <a:ext cx="1034506" cy="1034506"/>
          </a:xfrm>
          <a:prstGeom prst="ellipse">
            <a:avLst/>
          </a:prstGeom>
          <a:solidFill>
            <a:srgbClr val="0F8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vs</a:t>
            </a:r>
          </a:p>
        </p:txBody>
      </p:sp>
      <p:sp>
        <p:nvSpPr>
          <p:cNvPr id="11" name="Text Placeholder FN"/>
          <p:cNvSpPr txBox="1">
            <a:spLocks/>
          </p:cNvSpPr>
          <p:nvPr/>
        </p:nvSpPr>
        <p:spPr>
          <a:xfrm>
            <a:off x="4480560" y="6425374"/>
            <a:ext cx="4023360"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114300">
              <a:lnSpc>
                <a:spcPct val="90000"/>
              </a:lnSpc>
              <a:buClr>
                <a:schemeClr val="tx1"/>
              </a:buClr>
            </a:pPr>
            <a:r>
              <a:rPr lang="en-GB" sz="800" b="0" dirty="0" smtClean="0">
                <a:solidFill>
                  <a:schemeClr val="tx1"/>
                </a:solidFill>
              </a:rPr>
              <a:t>Must </a:t>
            </a:r>
            <a:r>
              <a:rPr lang="en-GB" sz="800" b="0" dirty="0">
                <a:solidFill>
                  <a:schemeClr val="tx1"/>
                </a:solidFill>
              </a:rPr>
              <a:t>be at least 59 ½ years old and have held the account for at least 5 years.</a:t>
            </a:r>
          </a:p>
        </p:txBody>
      </p:sp>
    </p:spTree>
    <p:extLst>
      <p:ext uri="{BB962C8B-B14F-4D97-AF65-F5344CB8AC3E}">
        <p14:creationId xmlns:p14="http://schemas.microsoft.com/office/powerpoint/2010/main" val="232651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57200" y="7315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GB" dirty="0">
                <a:solidFill>
                  <a:srgbClr val="002B51"/>
                </a:solidFill>
              </a:rPr>
              <a:t>Contribution Comparison; 401K vs SIMPLE IRA VS SEP</a:t>
            </a:r>
          </a:p>
        </p:txBody>
      </p:sp>
      <p:sp>
        <p:nvSpPr>
          <p:cNvPr id="5" name="TextBox 4"/>
          <p:cNvSpPr txBox="1"/>
          <p:nvPr/>
        </p:nvSpPr>
        <p:spPr>
          <a:xfrm>
            <a:off x="548640" y="6309360"/>
            <a:ext cx="3563027" cy="184666"/>
          </a:xfrm>
          <a:prstGeom prst="rect">
            <a:avLst/>
          </a:prstGeom>
          <a:noFill/>
        </p:spPr>
        <p:txBody>
          <a:bodyPr wrap="none" lIns="0" tIns="0" rIns="0" bIns="0" rtlCol="0">
            <a:spAutoFit/>
          </a:bodyPr>
          <a:lstStyle/>
          <a:p>
            <a:r>
              <a:rPr lang="en-US" sz="1200" dirty="0" smtClean="0"/>
              <a:t>Source: 401KHelpcenter.com - </a:t>
            </a:r>
            <a:r>
              <a:rPr lang="en-US" sz="1200" dirty="0"/>
              <a:t>Copyright 2001-2013</a:t>
            </a:r>
            <a:endParaRPr lang="en-US" sz="1200" dirty="0" smtClean="0"/>
          </a:p>
        </p:txBody>
      </p:sp>
      <p:pic>
        <p:nvPicPr>
          <p:cNvPr id="6" name="Picture 5">
            <a:extLst>
              <a:ext uri="{FF2B5EF4-FFF2-40B4-BE49-F238E27FC236}">
                <a16:creationId xmlns="" xmlns:a16="http://schemas.microsoft.com/office/drawing/2014/main" id="{C52765F0-CC69-EF42-8D9A-293682368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560" y="1037670"/>
            <a:ext cx="6492239" cy="522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314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D0C9FAE-58F0-7849-A491-CF5B4997F6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3813" y="353497"/>
            <a:ext cx="1009226" cy="182880"/>
          </a:xfrm>
          <a:prstGeom prst="rect">
            <a:avLst/>
          </a:prstGeom>
        </p:spPr>
      </p:pic>
      <p:sp>
        <p:nvSpPr>
          <p:cNvPr id="7" name="Rectangle 6">
            <a:extLst>
              <a:ext uri="{FF2B5EF4-FFF2-40B4-BE49-F238E27FC236}">
                <a16:creationId xmlns="" xmlns:a16="http://schemas.microsoft.com/office/drawing/2014/main" id="{2665F3DC-007A-194E-85DE-F58603BCE8A0}"/>
              </a:ext>
            </a:extLst>
          </p:cNvPr>
          <p:cNvSpPr/>
          <p:nvPr/>
        </p:nvSpPr>
        <p:spPr>
          <a:xfrm>
            <a:off x="457200" y="6629400"/>
            <a:ext cx="4572000" cy="76944"/>
          </a:xfrm>
          <a:prstGeom prst="rect">
            <a:avLst/>
          </a:prstGeom>
        </p:spPr>
        <p:txBody>
          <a:bodyPr lIns="0" tIns="0" rIns="0" bIns="0">
            <a:spAutoFit/>
          </a:bodyPr>
          <a:lstStyle/>
          <a:p>
            <a:r>
              <a:rPr lang="en-US" sz="500" spc="50" dirty="0">
                <a:solidFill>
                  <a:srgbClr val="FFFFFF"/>
                </a:solidFill>
              </a:rPr>
              <a:t>CONFIDENTIAL – DO NOT REDISTRIBUTE TO THE GENERAL PUBLIC </a:t>
            </a:r>
          </a:p>
        </p:txBody>
      </p:sp>
      <p:pic>
        <p:nvPicPr>
          <p:cNvPr id="1028" name="Picture 4" descr="Image result for retirement"/>
          <p:cNvPicPr>
            <a:picLocks noChangeAspect="1" noChangeArrowheads="1"/>
          </p:cNvPicPr>
          <p:nvPr/>
        </p:nvPicPr>
        <p:blipFill rotWithShape="1">
          <a:blip r:embed="rId4">
            <a:extLst>
              <a:ext uri="{28A0092B-C50C-407E-A947-70E740481C1C}">
                <a14:useLocalDpi xmlns:a14="http://schemas.microsoft.com/office/drawing/2010/main" val="0"/>
              </a:ext>
            </a:extLst>
          </a:blip>
          <a:srcRect l="17695" t="206"/>
          <a:stretch/>
        </p:blipFill>
        <p:spPr bwMode="auto">
          <a:xfrm>
            <a:off x="0" y="0"/>
            <a:ext cx="9144000" cy="7391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1"/>
          </p:nvPr>
        </p:nvSpPr>
        <p:spPr bwMode="gray">
          <a:xfrm>
            <a:off x="457200" y="777240"/>
            <a:ext cx="7680960" cy="2286000"/>
          </a:xfrm>
        </p:spPr>
        <p:txBody>
          <a:bodyPr tIns="0" rIns="0" bIns="0" anchor="t" anchorCtr="0"/>
          <a:lstStyle/>
          <a:p>
            <a:pPr>
              <a:lnSpc>
                <a:spcPts val="4800"/>
              </a:lnSpc>
              <a:buNone/>
            </a:pPr>
            <a:r>
              <a:rPr lang="en-GB" sz="3200" dirty="0" smtClean="0">
                <a:solidFill>
                  <a:srgbClr val="002B51"/>
                </a:solidFill>
                <a:latin typeface="Arial" panose="020B0604020202020204" pitchFamily="34" charset="0"/>
                <a:cs typeface="Arial" panose="020B0604020202020204" pitchFamily="34" charset="0"/>
              </a:rPr>
              <a:t>Retirement Income Planning </a:t>
            </a:r>
          </a:p>
          <a:p>
            <a:pPr>
              <a:lnSpc>
                <a:spcPts val="4800"/>
              </a:lnSpc>
              <a:buNone/>
            </a:pPr>
            <a:r>
              <a:rPr lang="en-GB" dirty="0" smtClean="0">
                <a:solidFill>
                  <a:srgbClr val="002B51"/>
                </a:solidFill>
                <a:latin typeface="Arial" panose="020B0604020202020204" pitchFamily="34" charset="0"/>
                <a:cs typeface="Arial" panose="020B0604020202020204" pitchFamily="34" charset="0"/>
              </a:rPr>
              <a:t>National Association of </a:t>
            </a:r>
            <a:r>
              <a:rPr lang="en-US" dirty="0" smtClean="0">
                <a:solidFill>
                  <a:schemeClr val="accent1">
                    <a:lumMod val="50000"/>
                  </a:schemeClr>
                </a:solidFill>
              </a:rPr>
              <a:t>REALTORS®</a:t>
            </a:r>
            <a:endParaRPr lang="en-GB" sz="2400" dirty="0">
              <a:solidFill>
                <a:schemeClr val="accent1">
                  <a:lumMod val="50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 xmlns:a16="http://schemas.microsoft.com/office/drawing/2014/main" id="{06AB8B82-C38E-0B4A-BFB3-DBEFE016DE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812" y="370225"/>
            <a:ext cx="1833821" cy="332303"/>
          </a:xfrm>
          <a:prstGeom prst="rect">
            <a:avLst/>
          </a:prstGeom>
        </p:spPr>
      </p:pic>
    </p:spTree>
    <p:extLst>
      <p:ext uri="{BB962C8B-B14F-4D97-AF65-F5344CB8AC3E}">
        <p14:creationId xmlns:p14="http://schemas.microsoft.com/office/powerpoint/2010/main" val="1065220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228600" y="1965961"/>
            <a:ext cx="8641080" cy="3429000"/>
          </a:xfrm>
        </p:spPr>
        <p:txBody>
          <a:bodyPr/>
          <a:lstStyle/>
          <a:p>
            <a:pPr>
              <a:lnSpc>
                <a:spcPct val="100000"/>
              </a:lnSpc>
              <a:spcBef>
                <a:spcPts val="600"/>
              </a:spcBef>
            </a:pPr>
            <a:r>
              <a:rPr lang="en-US" dirty="0" smtClean="0"/>
              <a:t>Increase </a:t>
            </a:r>
            <a:r>
              <a:rPr lang="en-US" dirty="0"/>
              <a:t>to Required Minimum Distribution (RMD) beginning age from age 70 ½ to age 72 for clients who would have reached age 70 ½ in 2020 and beyond. </a:t>
            </a:r>
          </a:p>
          <a:p>
            <a:pPr>
              <a:lnSpc>
                <a:spcPct val="100000"/>
              </a:lnSpc>
              <a:spcBef>
                <a:spcPts val="600"/>
              </a:spcBef>
            </a:pPr>
            <a:r>
              <a:rPr lang="en-US" dirty="0" smtClean="0"/>
              <a:t>Remove </a:t>
            </a:r>
            <a:r>
              <a:rPr lang="en-US" dirty="0"/>
              <a:t>the 70 ½ age limitation on Traditional IRA contributions, allowing clients over age 70 ½ with earned income to make a contribution. </a:t>
            </a:r>
          </a:p>
          <a:p>
            <a:pPr>
              <a:spcBef>
                <a:spcPts val="600"/>
              </a:spcBef>
            </a:pPr>
            <a:r>
              <a:rPr lang="en-US" dirty="0" smtClean="0"/>
              <a:t>Limit </a:t>
            </a:r>
            <a:r>
              <a:rPr lang="en-US" dirty="0"/>
              <a:t>a beneficiary’s option to distribute inherited retirement assets over their life expectancy and require most non-spouse beneficiaries to complete payout within 10 years. The 10 year requirement would not apply to: </a:t>
            </a:r>
          </a:p>
          <a:p>
            <a:pPr marL="685800" indent="0">
              <a:lnSpc>
                <a:spcPct val="100000"/>
              </a:lnSpc>
              <a:spcBef>
                <a:spcPts val="0"/>
              </a:spcBef>
              <a:buNone/>
            </a:pPr>
            <a:r>
              <a:rPr lang="en-US" sz="1200" dirty="0" smtClean="0"/>
              <a:t>1) A </a:t>
            </a:r>
            <a:r>
              <a:rPr lang="en-US" sz="1200" dirty="0"/>
              <a:t>surviving spouse </a:t>
            </a:r>
          </a:p>
          <a:p>
            <a:pPr marL="685800" indent="0">
              <a:lnSpc>
                <a:spcPct val="100000"/>
              </a:lnSpc>
              <a:spcBef>
                <a:spcPts val="0"/>
              </a:spcBef>
              <a:buNone/>
            </a:pPr>
            <a:r>
              <a:rPr lang="en-US" sz="1200" dirty="0" smtClean="0"/>
              <a:t>2) </a:t>
            </a:r>
            <a:r>
              <a:rPr lang="en-US" sz="1200" dirty="0"/>
              <a:t>A child under the age of majority </a:t>
            </a:r>
          </a:p>
          <a:p>
            <a:pPr marL="685800" indent="0">
              <a:lnSpc>
                <a:spcPct val="100000"/>
              </a:lnSpc>
              <a:spcBef>
                <a:spcPts val="0"/>
              </a:spcBef>
              <a:buNone/>
            </a:pPr>
            <a:r>
              <a:rPr lang="en-US" sz="1200" dirty="0" smtClean="0"/>
              <a:t>3) </a:t>
            </a:r>
            <a:r>
              <a:rPr lang="en-US" sz="1200" dirty="0"/>
              <a:t>Any person who is not more than 10 years younger than the IRA/participant owner </a:t>
            </a:r>
          </a:p>
          <a:p>
            <a:pPr marL="685800" indent="0">
              <a:lnSpc>
                <a:spcPct val="100000"/>
              </a:lnSpc>
              <a:spcBef>
                <a:spcPts val="0"/>
              </a:spcBef>
              <a:buNone/>
            </a:pPr>
            <a:r>
              <a:rPr lang="en-US" sz="1200" dirty="0" smtClean="0"/>
              <a:t>4) </a:t>
            </a:r>
            <a:r>
              <a:rPr lang="en-US" sz="1200" dirty="0"/>
              <a:t>Anyone who is disabled or chronically ill </a:t>
            </a:r>
            <a:endParaRPr lang="en-US" dirty="0"/>
          </a:p>
          <a:p>
            <a:pPr>
              <a:spcBef>
                <a:spcPts val="600"/>
              </a:spcBef>
            </a:pPr>
            <a:r>
              <a:rPr lang="en-US" dirty="0" smtClean="0"/>
              <a:t>Allow </a:t>
            </a:r>
            <a:r>
              <a:rPr lang="en-US" dirty="0"/>
              <a:t>a penalty-free, qualified birth or adoption distribution of up to $5,000 during the one year period beginning on the date on which a child is born or an adoption is finalized. </a:t>
            </a:r>
          </a:p>
          <a:p>
            <a:pPr marL="0" indent="0">
              <a:lnSpc>
                <a:spcPct val="100000"/>
              </a:lnSpc>
              <a:spcBef>
                <a:spcPts val="0"/>
              </a:spcBef>
              <a:buNone/>
            </a:pPr>
            <a:r>
              <a:rPr lang="en-US" dirty="0"/>
              <a:t>	</a:t>
            </a:r>
          </a:p>
          <a:p>
            <a:endParaRPr lang="en-US" dirty="0"/>
          </a:p>
        </p:txBody>
      </p:sp>
      <p:sp>
        <p:nvSpPr>
          <p:cNvPr id="3" name="Title 2"/>
          <p:cNvSpPr>
            <a:spLocks noGrp="1"/>
          </p:cNvSpPr>
          <p:nvPr>
            <p:ph type="title"/>
          </p:nvPr>
        </p:nvSpPr>
        <p:spPr>
          <a:xfrm>
            <a:off x="411480" y="822960"/>
            <a:ext cx="8220456" cy="923330"/>
          </a:xfrm>
        </p:spPr>
        <p:txBody>
          <a:bodyPr/>
          <a:lstStyle/>
          <a:p>
            <a:r>
              <a:rPr lang="en-GB" dirty="0" smtClean="0"/>
              <a:t>Setting Every Community Up For Retirement Enhancement Act – SECURE Act of 2019</a:t>
            </a:r>
            <a:r>
              <a:rPr lang="en-GB" dirty="0"/>
              <a:t/>
            </a:r>
            <a:br>
              <a:rPr lang="en-GB" dirty="0"/>
            </a:br>
            <a:endParaRPr lang="en-US" dirty="0"/>
          </a:p>
        </p:txBody>
      </p:sp>
      <p:pic>
        <p:nvPicPr>
          <p:cNvPr id="4" name="Picture 3">
            <a:extLst>
              <a:ext uri="{FF2B5EF4-FFF2-40B4-BE49-F238E27FC236}">
                <a16:creationId xmlns="" xmlns:a16="http://schemas.microsoft.com/office/drawing/2014/main" id="{06AB8B82-C38E-0B4A-BFB3-DBEFE016D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Tree>
    <p:extLst>
      <p:ext uri="{BB962C8B-B14F-4D97-AF65-F5344CB8AC3E}">
        <p14:creationId xmlns:p14="http://schemas.microsoft.com/office/powerpoint/2010/main" val="2702214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Diversifying Your </a:t>
            </a:r>
            <a:r>
              <a:rPr lang="en-US" dirty="0" smtClean="0"/>
              <a:t>401k and </a:t>
            </a:r>
            <a:r>
              <a:rPr lang="en-US" dirty="0"/>
              <a:t>Investments</a:t>
            </a:r>
          </a:p>
        </p:txBody>
      </p:sp>
      <p:pic>
        <p:nvPicPr>
          <p:cNvPr id="5" name="Picture 4">
            <a:extLst>
              <a:ext uri="{FF2B5EF4-FFF2-40B4-BE49-F238E27FC236}">
                <a16:creationId xmlns="" xmlns:a16="http://schemas.microsoft.com/office/drawing/2014/main" id="{ABC38FEC-6B9C-1E4B-9186-B86813AB5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
        <p:nvSpPr>
          <p:cNvPr id="7" name="Content Placeholder 1">
            <a:extLst>
              <a:ext uri="{FF2B5EF4-FFF2-40B4-BE49-F238E27FC236}">
                <a16:creationId xmlns="" xmlns:a16="http://schemas.microsoft.com/office/drawing/2014/main" id="{4B1F5C0A-BE2F-C143-9B9D-31AA28C20FA2}"/>
              </a:ext>
            </a:extLst>
          </p:cNvPr>
          <p:cNvSpPr txBox="1">
            <a:spLocks/>
          </p:cNvSpPr>
          <p:nvPr/>
        </p:nvSpPr>
        <p:spPr>
          <a:xfrm>
            <a:off x="457200" y="1138720"/>
            <a:ext cx="8211502" cy="295466"/>
          </a:xfrm>
          <a:prstGeom prst="rect">
            <a:avLst/>
          </a:prstGeom>
        </p:spPr>
        <p:txBody>
          <a:bodyPr lIns="0" tIns="0" rIns="0" bIns="0">
            <a:spAutoFit/>
          </a:bodyPr>
          <a:lstStyle>
            <a:lvl1pPr marL="0" indent="0"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2270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461963" indent="-234950"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solidFill>
                  <a:srgbClr val="0F8EC7"/>
                </a:solidFill>
              </a:rPr>
              <a:t>Target Date Portfolios Customized to Your Life Stage</a:t>
            </a:r>
          </a:p>
        </p:txBody>
      </p:sp>
      <p:sp>
        <p:nvSpPr>
          <p:cNvPr id="11" name="Freeform 10">
            <a:extLst>
              <a:ext uri="{FF2B5EF4-FFF2-40B4-BE49-F238E27FC236}">
                <a16:creationId xmlns="" xmlns:a16="http://schemas.microsoft.com/office/drawing/2014/main" id="{801543A9-657F-F24A-8ABA-6FA69F55E797}"/>
              </a:ext>
            </a:extLst>
          </p:cNvPr>
          <p:cNvSpPr/>
          <p:nvPr/>
        </p:nvSpPr>
        <p:spPr>
          <a:xfrm>
            <a:off x="453813" y="1874519"/>
            <a:ext cx="8253105" cy="319962"/>
          </a:xfrm>
          <a:custGeom>
            <a:avLst/>
            <a:gdLst>
              <a:gd name="connsiteX0" fmla="*/ 0 w 8253105"/>
              <a:gd name="connsiteY0" fmla="*/ 0 h 274320"/>
              <a:gd name="connsiteX1" fmla="*/ 2335107 w 8253105"/>
              <a:gd name="connsiteY1" fmla="*/ 0 h 274320"/>
              <a:gd name="connsiteX2" fmla="*/ 2563707 w 8253105"/>
              <a:gd name="connsiteY2" fmla="*/ 0 h 274320"/>
              <a:gd name="connsiteX3" fmla="*/ 8253105 w 8253105"/>
              <a:gd name="connsiteY3" fmla="*/ 0 h 274320"/>
              <a:gd name="connsiteX4" fmla="*/ 8253105 w 8253105"/>
              <a:gd name="connsiteY4" fmla="*/ 45719 h 274320"/>
              <a:gd name="connsiteX5" fmla="*/ 2563707 w 8253105"/>
              <a:gd name="connsiteY5" fmla="*/ 45719 h 274320"/>
              <a:gd name="connsiteX6" fmla="*/ 2563707 w 8253105"/>
              <a:gd name="connsiteY6" fmla="*/ 274320 h 274320"/>
              <a:gd name="connsiteX7" fmla="*/ 0 w 8253105"/>
              <a:gd name="connsiteY7" fmla="*/ 2743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3105" h="274320">
                <a:moveTo>
                  <a:pt x="0" y="0"/>
                </a:moveTo>
                <a:lnTo>
                  <a:pt x="2335107" y="0"/>
                </a:lnTo>
                <a:lnTo>
                  <a:pt x="2563707" y="0"/>
                </a:lnTo>
                <a:lnTo>
                  <a:pt x="8253105" y="0"/>
                </a:lnTo>
                <a:lnTo>
                  <a:pt x="8253105" y="45719"/>
                </a:lnTo>
                <a:lnTo>
                  <a:pt x="2563707" y="45719"/>
                </a:lnTo>
                <a:lnTo>
                  <a:pt x="2563707" y="274320"/>
                </a:lnTo>
                <a:lnTo>
                  <a:pt x="0" y="274320"/>
                </a:lnTo>
                <a:close/>
              </a:path>
            </a:pathLst>
          </a:custGeom>
          <a:solidFill>
            <a:srgbClr val="3EB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B661"/>
              </a:solidFill>
            </a:endParaRPr>
          </a:p>
        </p:txBody>
      </p:sp>
      <p:sp>
        <p:nvSpPr>
          <p:cNvPr id="10" name="TextBox 9">
            <a:extLst>
              <a:ext uri="{FF2B5EF4-FFF2-40B4-BE49-F238E27FC236}">
                <a16:creationId xmlns="" xmlns:a16="http://schemas.microsoft.com/office/drawing/2014/main" id="{9A92BDC4-150C-1E41-85B1-CB41B3FAF45E}"/>
              </a:ext>
            </a:extLst>
          </p:cNvPr>
          <p:cNvSpPr txBox="1"/>
          <p:nvPr/>
        </p:nvSpPr>
        <p:spPr>
          <a:xfrm>
            <a:off x="505092" y="1714723"/>
            <a:ext cx="1788951" cy="138499"/>
          </a:xfrm>
          <a:prstGeom prst="rect">
            <a:avLst/>
          </a:prstGeom>
          <a:noFill/>
        </p:spPr>
        <p:txBody>
          <a:bodyPr wrap="none" lIns="0" tIns="0" rIns="0" bIns="0" rtlCol="0">
            <a:spAutoFit/>
          </a:bodyPr>
          <a:lstStyle/>
          <a:p>
            <a:r>
              <a:rPr lang="en-US" sz="900" b="1" spc="100" dirty="0">
                <a:solidFill>
                  <a:srgbClr val="002B51"/>
                </a:solidFill>
                <a:latin typeface="Arial Black" panose="020B0604020202020204" pitchFamily="34" charset="0"/>
                <a:cs typeface="Arial Black" panose="020B0604020202020204" pitchFamily="34" charset="0"/>
              </a:rPr>
              <a:t>EARLY- TO MID-CAREER</a:t>
            </a:r>
          </a:p>
        </p:txBody>
      </p:sp>
      <p:sp>
        <p:nvSpPr>
          <p:cNvPr id="14" name="Content Placeholder 1">
            <a:extLst>
              <a:ext uri="{FF2B5EF4-FFF2-40B4-BE49-F238E27FC236}">
                <a16:creationId xmlns="" xmlns:a16="http://schemas.microsoft.com/office/drawing/2014/main" id="{AC56CB40-C94C-1F4F-808C-967A092AFCDD}"/>
              </a:ext>
            </a:extLst>
          </p:cNvPr>
          <p:cNvSpPr txBox="1">
            <a:spLocks/>
          </p:cNvSpPr>
          <p:nvPr/>
        </p:nvSpPr>
        <p:spPr>
          <a:xfrm>
            <a:off x="508479" y="1917128"/>
            <a:ext cx="8211502" cy="234744"/>
          </a:xfrm>
          <a:prstGeom prst="rect">
            <a:avLst/>
          </a:prstGeom>
        </p:spPr>
        <p:txBody>
          <a:bodyPr lIns="0" tIns="0" rIns="0" bIns="0">
            <a:spAutoFit/>
          </a:bodyPr>
          <a:lstStyle>
            <a:lvl1pPr marL="0" indent="0"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2270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461963" indent="-234950"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0" dirty="0">
                <a:solidFill>
                  <a:srgbClr val="FFFFFF"/>
                </a:solidFill>
              </a:rPr>
              <a:t>Higher Risk Tolerance</a:t>
            </a:r>
          </a:p>
        </p:txBody>
      </p:sp>
      <p:sp>
        <p:nvSpPr>
          <p:cNvPr id="16" name="Content Placeholder 1">
            <a:extLst>
              <a:ext uri="{FF2B5EF4-FFF2-40B4-BE49-F238E27FC236}">
                <a16:creationId xmlns="" xmlns:a16="http://schemas.microsoft.com/office/drawing/2014/main" id="{C2606830-262C-B94F-9804-102C6E17AFC4}"/>
              </a:ext>
            </a:extLst>
          </p:cNvPr>
          <p:cNvSpPr txBox="1">
            <a:spLocks/>
          </p:cNvSpPr>
          <p:nvPr/>
        </p:nvSpPr>
        <p:spPr>
          <a:xfrm>
            <a:off x="508479" y="2276357"/>
            <a:ext cx="2646201" cy="590739"/>
          </a:xfrm>
          <a:prstGeom prst="rect">
            <a:avLst/>
          </a:prstGeom>
        </p:spPr>
        <p:txBody>
          <a:bodyPr wrap="square" lIns="0" tIns="0" rIns="0" bIns="0">
            <a:spAutoFit/>
          </a:bodyPr>
          <a:lstStyle>
            <a:lvl1pPr marL="0" indent="0"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2270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461963" indent="-234950"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50"/>
            <a:r>
              <a:rPr lang="en-US" sz="1100" dirty="0">
                <a:solidFill>
                  <a:srgbClr val="002B51"/>
                </a:solidFill>
              </a:rPr>
              <a:t>Stage:</a:t>
            </a:r>
            <a:r>
              <a:rPr lang="en-US" sz="1100" b="0" dirty="0">
                <a:solidFill>
                  <a:srgbClr val="002B51"/>
                </a:solidFill>
              </a:rPr>
              <a:t>   Early-/Mid-Career</a:t>
            </a:r>
            <a:br>
              <a:rPr lang="en-US" sz="1100" b="0" dirty="0">
                <a:solidFill>
                  <a:srgbClr val="002B51"/>
                </a:solidFill>
              </a:rPr>
            </a:br>
            <a:r>
              <a:rPr lang="en-US" sz="1100" dirty="0">
                <a:solidFill>
                  <a:srgbClr val="002B51"/>
                </a:solidFill>
              </a:rPr>
              <a:t>Age:</a:t>
            </a:r>
            <a:r>
              <a:rPr lang="en-US" sz="1100" b="0" dirty="0">
                <a:solidFill>
                  <a:srgbClr val="002B51"/>
                </a:solidFill>
              </a:rPr>
              <a:t>      25–50</a:t>
            </a:r>
            <a:br>
              <a:rPr lang="en-US" sz="1100" b="0" dirty="0">
                <a:solidFill>
                  <a:srgbClr val="002B51"/>
                </a:solidFill>
              </a:rPr>
            </a:br>
            <a:r>
              <a:rPr lang="en-US" sz="1100" dirty="0">
                <a:solidFill>
                  <a:srgbClr val="002B51"/>
                </a:solidFill>
              </a:rPr>
              <a:t>Goal:</a:t>
            </a:r>
            <a:r>
              <a:rPr lang="en-US" sz="1100" b="0" dirty="0">
                <a:solidFill>
                  <a:srgbClr val="002B51"/>
                </a:solidFill>
              </a:rPr>
              <a:t>     Accumulate savings</a:t>
            </a:r>
          </a:p>
        </p:txBody>
      </p:sp>
      <p:sp>
        <p:nvSpPr>
          <p:cNvPr id="17" name="Freeform 16">
            <a:extLst>
              <a:ext uri="{FF2B5EF4-FFF2-40B4-BE49-F238E27FC236}">
                <a16:creationId xmlns="" xmlns:a16="http://schemas.microsoft.com/office/drawing/2014/main" id="{B751AD73-DF77-044B-B261-2F94D6E17984}"/>
              </a:ext>
            </a:extLst>
          </p:cNvPr>
          <p:cNvSpPr/>
          <p:nvPr/>
        </p:nvSpPr>
        <p:spPr>
          <a:xfrm>
            <a:off x="453813" y="3285307"/>
            <a:ext cx="8253105" cy="319962"/>
          </a:xfrm>
          <a:custGeom>
            <a:avLst/>
            <a:gdLst>
              <a:gd name="connsiteX0" fmla="*/ 0 w 8253105"/>
              <a:gd name="connsiteY0" fmla="*/ 0 h 274320"/>
              <a:gd name="connsiteX1" fmla="*/ 2335107 w 8253105"/>
              <a:gd name="connsiteY1" fmla="*/ 0 h 274320"/>
              <a:gd name="connsiteX2" fmla="*/ 2563707 w 8253105"/>
              <a:gd name="connsiteY2" fmla="*/ 0 h 274320"/>
              <a:gd name="connsiteX3" fmla="*/ 8253105 w 8253105"/>
              <a:gd name="connsiteY3" fmla="*/ 0 h 274320"/>
              <a:gd name="connsiteX4" fmla="*/ 8253105 w 8253105"/>
              <a:gd name="connsiteY4" fmla="*/ 45719 h 274320"/>
              <a:gd name="connsiteX5" fmla="*/ 2563707 w 8253105"/>
              <a:gd name="connsiteY5" fmla="*/ 45719 h 274320"/>
              <a:gd name="connsiteX6" fmla="*/ 2563707 w 8253105"/>
              <a:gd name="connsiteY6" fmla="*/ 274320 h 274320"/>
              <a:gd name="connsiteX7" fmla="*/ 0 w 8253105"/>
              <a:gd name="connsiteY7" fmla="*/ 2743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3105" h="274320">
                <a:moveTo>
                  <a:pt x="0" y="0"/>
                </a:moveTo>
                <a:lnTo>
                  <a:pt x="2335107" y="0"/>
                </a:lnTo>
                <a:lnTo>
                  <a:pt x="2563707" y="0"/>
                </a:lnTo>
                <a:lnTo>
                  <a:pt x="8253105" y="0"/>
                </a:lnTo>
                <a:lnTo>
                  <a:pt x="8253105" y="45719"/>
                </a:lnTo>
                <a:lnTo>
                  <a:pt x="2563707" y="45719"/>
                </a:lnTo>
                <a:lnTo>
                  <a:pt x="2563707" y="274320"/>
                </a:lnTo>
                <a:lnTo>
                  <a:pt x="0" y="274320"/>
                </a:lnTo>
                <a:close/>
              </a:path>
            </a:pathLst>
          </a:custGeom>
          <a:solidFill>
            <a:srgbClr val="3BC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 xmlns:a16="http://schemas.microsoft.com/office/drawing/2014/main" id="{B2D3D100-DD58-9148-BF9E-BE28FE99AD41}"/>
              </a:ext>
            </a:extLst>
          </p:cNvPr>
          <p:cNvSpPr txBox="1"/>
          <p:nvPr/>
        </p:nvSpPr>
        <p:spPr>
          <a:xfrm>
            <a:off x="505092" y="3125511"/>
            <a:ext cx="1679947" cy="138499"/>
          </a:xfrm>
          <a:prstGeom prst="rect">
            <a:avLst/>
          </a:prstGeom>
          <a:noFill/>
        </p:spPr>
        <p:txBody>
          <a:bodyPr wrap="none" lIns="0" tIns="0" rIns="0" bIns="0" rtlCol="0">
            <a:spAutoFit/>
          </a:bodyPr>
          <a:lstStyle/>
          <a:p>
            <a:r>
              <a:rPr lang="en-US" sz="900" b="1" spc="100" smtClean="0">
                <a:solidFill>
                  <a:srgbClr val="002B51"/>
                </a:solidFill>
                <a:latin typeface="Arial Black" panose="020B0604020202020204" pitchFamily="34" charset="0"/>
                <a:cs typeface="Arial Black" panose="020B0604020202020204" pitchFamily="34" charset="0"/>
              </a:rPr>
              <a:t>MID- </a:t>
            </a:r>
            <a:r>
              <a:rPr lang="en-US" sz="900" b="1" spc="100">
                <a:solidFill>
                  <a:srgbClr val="002B51"/>
                </a:solidFill>
                <a:latin typeface="Arial Black" panose="020B0604020202020204" pitchFamily="34" charset="0"/>
                <a:cs typeface="Arial Black" panose="020B0604020202020204" pitchFamily="34" charset="0"/>
              </a:rPr>
              <a:t>TO </a:t>
            </a:r>
            <a:r>
              <a:rPr lang="en-US" sz="900" b="1" spc="100" smtClean="0">
                <a:solidFill>
                  <a:srgbClr val="002B51"/>
                </a:solidFill>
                <a:latin typeface="Arial Black" panose="020B0604020202020204" pitchFamily="34" charset="0"/>
                <a:cs typeface="Arial Black" panose="020B0604020202020204" pitchFamily="34" charset="0"/>
              </a:rPr>
              <a:t>LATE-CAREER</a:t>
            </a:r>
            <a:endParaRPr lang="en-US" sz="900" b="1" spc="100" dirty="0">
              <a:solidFill>
                <a:srgbClr val="002B51"/>
              </a:solidFill>
              <a:latin typeface="Arial Black" panose="020B0604020202020204" pitchFamily="34" charset="0"/>
              <a:cs typeface="Arial Black" panose="020B0604020202020204" pitchFamily="34" charset="0"/>
            </a:endParaRPr>
          </a:p>
        </p:txBody>
      </p:sp>
      <p:sp>
        <p:nvSpPr>
          <p:cNvPr id="19" name="Content Placeholder 1">
            <a:extLst>
              <a:ext uri="{FF2B5EF4-FFF2-40B4-BE49-F238E27FC236}">
                <a16:creationId xmlns="" xmlns:a16="http://schemas.microsoft.com/office/drawing/2014/main" id="{51B20969-8441-024C-999D-137174125B0E}"/>
              </a:ext>
            </a:extLst>
          </p:cNvPr>
          <p:cNvSpPr txBox="1">
            <a:spLocks/>
          </p:cNvSpPr>
          <p:nvPr/>
        </p:nvSpPr>
        <p:spPr>
          <a:xfrm>
            <a:off x="508479" y="3327916"/>
            <a:ext cx="8211502" cy="234744"/>
          </a:xfrm>
          <a:prstGeom prst="rect">
            <a:avLst/>
          </a:prstGeom>
        </p:spPr>
        <p:txBody>
          <a:bodyPr lIns="0" tIns="0" rIns="0" bIns="0">
            <a:spAutoFit/>
          </a:bodyPr>
          <a:lstStyle>
            <a:lvl1pPr marL="0" indent="0"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2270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461963" indent="-234950"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0" dirty="0">
                <a:solidFill>
                  <a:srgbClr val="FFFFFF"/>
                </a:solidFill>
              </a:rPr>
              <a:t>Moderate Risk Tolerance</a:t>
            </a:r>
          </a:p>
        </p:txBody>
      </p:sp>
      <p:sp>
        <p:nvSpPr>
          <p:cNvPr id="20" name="Content Placeholder 1">
            <a:extLst>
              <a:ext uri="{FF2B5EF4-FFF2-40B4-BE49-F238E27FC236}">
                <a16:creationId xmlns="" xmlns:a16="http://schemas.microsoft.com/office/drawing/2014/main" id="{749C29BF-B466-BE4C-8A87-243B21B3116E}"/>
              </a:ext>
            </a:extLst>
          </p:cNvPr>
          <p:cNvSpPr txBox="1">
            <a:spLocks/>
          </p:cNvSpPr>
          <p:nvPr/>
        </p:nvSpPr>
        <p:spPr>
          <a:xfrm>
            <a:off x="508479" y="3687145"/>
            <a:ext cx="2783361" cy="609398"/>
          </a:xfrm>
          <a:prstGeom prst="rect">
            <a:avLst/>
          </a:prstGeom>
        </p:spPr>
        <p:txBody>
          <a:bodyPr wrap="square" lIns="0" tIns="0" rIns="0" bIns="0">
            <a:spAutoFit/>
          </a:bodyPr>
          <a:lstStyle>
            <a:lvl1pPr marL="0" indent="0"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2270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461963" indent="-234950"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50"/>
            <a:r>
              <a:rPr lang="en-US" sz="1100" dirty="0">
                <a:solidFill>
                  <a:srgbClr val="002B51"/>
                </a:solidFill>
              </a:rPr>
              <a:t>Stage:</a:t>
            </a:r>
            <a:r>
              <a:rPr lang="en-US" sz="1100" b="0" dirty="0">
                <a:solidFill>
                  <a:srgbClr val="002B51"/>
                </a:solidFill>
              </a:rPr>
              <a:t>   </a:t>
            </a:r>
            <a:r>
              <a:rPr lang="en-US" sz="1100" b="0" dirty="0" smtClean="0">
                <a:solidFill>
                  <a:srgbClr val="002B51"/>
                </a:solidFill>
              </a:rPr>
              <a:t>Mid-/Late-Career</a:t>
            </a:r>
            <a:r>
              <a:rPr lang="en-US" sz="1100" b="0" dirty="0">
                <a:solidFill>
                  <a:srgbClr val="002B51"/>
                </a:solidFill>
              </a:rPr>
              <a:t/>
            </a:r>
            <a:br>
              <a:rPr lang="en-US" sz="1100" b="0" dirty="0">
                <a:solidFill>
                  <a:srgbClr val="002B51"/>
                </a:solidFill>
              </a:rPr>
            </a:br>
            <a:r>
              <a:rPr lang="en-US" sz="1100" dirty="0">
                <a:solidFill>
                  <a:srgbClr val="002B51"/>
                </a:solidFill>
              </a:rPr>
              <a:t>Age:</a:t>
            </a:r>
            <a:r>
              <a:rPr lang="en-US" sz="1100" b="0" dirty="0">
                <a:solidFill>
                  <a:srgbClr val="002B51"/>
                </a:solidFill>
              </a:rPr>
              <a:t>      50–70</a:t>
            </a:r>
            <a:br>
              <a:rPr lang="en-US" sz="1100" b="0" dirty="0">
                <a:solidFill>
                  <a:srgbClr val="002B51"/>
                </a:solidFill>
              </a:rPr>
            </a:br>
            <a:r>
              <a:rPr lang="en-US" sz="1100" dirty="0">
                <a:solidFill>
                  <a:srgbClr val="002B51"/>
                </a:solidFill>
              </a:rPr>
              <a:t>Goal:</a:t>
            </a:r>
            <a:r>
              <a:rPr lang="en-US" sz="1100" b="0" dirty="0">
                <a:solidFill>
                  <a:srgbClr val="002B51"/>
                </a:solidFill>
              </a:rPr>
              <a:t>     Accumulate savings; manage risk</a:t>
            </a:r>
          </a:p>
        </p:txBody>
      </p:sp>
      <p:sp>
        <p:nvSpPr>
          <p:cNvPr id="21" name="Freeform 20">
            <a:extLst>
              <a:ext uri="{FF2B5EF4-FFF2-40B4-BE49-F238E27FC236}">
                <a16:creationId xmlns="" xmlns:a16="http://schemas.microsoft.com/office/drawing/2014/main" id="{35D7D690-C2AE-D046-9F77-004DF4D267B1}"/>
              </a:ext>
            </a:extLst>
          </p:cNvPr>
          <p:cNvSpPr/>
          <p:nvPr/>
        </p:nvSpPr>
        <p:spPr>
          <a:xfrm>
            <a:off x="453813" y="4741815"/>
            <a:ext cx="8253105" cy="319962"/>
          </a:xfrm>
          <a:custGeom>
            <a:avLst/>
            <a:gdLst>
              <a:gd name="connsiteX0" fmla="*/ 0 w 8253105"/>
              <a:gd name="connsiteY0" fmla="*/ 0 h 274320"/>
              <a:gd name="connsiteX1" fmla="*/ 2335107 w 8253105"/>
              <a:gd name="connsiteY1" fmla="*/ 0 h 274320"/>
              <a:gd name="connsiteX2" fmla="*/ 2563707 w 8253105"/>
              <a:gd name="connsiteY2" fmla="*/ 0 h 274320"/>
              <a:gd name="connsiteX3" fmla="*/ 8253105 w 8253105"/>
              <a:gd name="connsiteY3" fmla="*/ 0 h 274320"/>
              <a:gd name="connsiteX4" fmla="*/ 8253105 w 8253105"/>
              <a:gd name="connsiteY4" fmla="*/ 45719 h 274320"/>
              <a:gd name="connsiteX5" fmla="*/ 2563707 w 8253105"/>
              <a:gd name="connsiteY5" fmla="*/ 45719 h 274320"/>
              <a:gd name="connsiteX6" fmla="*/ 2563707 w 8253105"/>
              <a:gd name="connsiteY6" fmla="*/ 274320 h 274320"/>
              <a:gd name="connsiteX7" fmla="*/ 0 w 8253105"/>
              <a:gd name="connsiteY7" fmla="*/ 2743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3105" h="274320">
                <a:moveTo>
                  <a:pt x="0" y="0"/>
                </a:moveTo>
                <a:lnTo>
                  <a:pt x="2335107" y="0"/>
                </a:lnTo>
                <a:lnTo>
                  <a:pt x="2563707" y="0"/>
                </a:lnTo>
                <a:lnTo>
                  <a:pt x="8253105" y="0"/>
                </a:lnTo>
                <a:lnTo>
                  <a:pt x="8253105" y="45719"/>
                </a:lnTo>
                <a:lnTo>
                  <a:pt x="2563707" y="45719"/>
                </a:lnTo>
                <a:lnTo>
                  <a:pt x="2563707" y="274320"/>
                </a:lnTo>
                <a:lnTo>
                  <a:pt x="0" y="274320"/>
                </a:lnTo>
                <a:close/>
              </a:path>
            </a:pathLst>
          </a:custGeom>
          <a:solidFill>
            <a:srgbClr val="2D8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 xmlns:a16="http://schemas.microsoft.com/office/drawing/2014/main" id="{DF5E28A9-909C-CF4E-B1CF-54B76FC003D4}"/>
              </a:ext>
            </a:extLst>
          </p:cNvPr>
          <p:cNvSpPr txBox="1"/>
          <p:nvPr/>
        </p:nvSpPr>
        <p:spPr>
          <a:xfrm>
            <a:off x="505092" y="4582019"/>
            <a:ext cx="654025" cy="138499"/>
          </a:xfrm>
          <a:prstGeom prst="rect">
            <a:avLst/>
          </a:prstGeom>
          <a:noFill/>
        </p:spPr>
        <p:txBody>
          <a:bodyPr wrap="none" lIns="0" tIns="0" rIns="0" bIns="0" rtlCol="0">
            <a:spAutoFit/>
          </a:bodyPr>
          <a:lstStyle/>
          <a:p>
            <a:r>
              <a:rPr lang="en-US" sz="900" b="1" spc="100" dirty="0">
                <a:solidFill>
                  <a:srgbClr val="002B51"/>
                </a:solidFill>
                <a:latin typeface="Arial Black" panose="020B0604020202020204" pitchFamily="34" charset="0"/>
                <a:cs typeface="Arial Black" panose="020B0604020202020204" pitchFamily="34" charset="0"/>
              </a:rPr>
              <a:t>RETIRED</a:t>
            </a:r>
          </a:p>
        </p:txBody>
      </p:sp>
      <p:sp>
        <p:nvSpPr>
          <p:cNvPr id="23" name="Content Placeholder 1">
            <a:extLst>
              <a:ext uri="{FF2B5EF4-FFF2-40B4-BE49-F238E27FC236}">
                <a16:creationId xmlns="" xmlns:a16="http://schemas.microsoft.com/office/drawing/2014/main" id="{B4BA0333-B490-D44D-871D-25E709CD7CB2}"/>
              </a:ext>
            </a:extLst>
          </p:cNvPr>
          <p:cNvSpPr txBox="1">
            <a:spLocks/>
          </p:cNvSpPr>
          <p:nvPr/>
        </p:nvSpPr>
        <p:spPr>
          <a:xfrm>
            <a:off x="508479" y="4784424"/>
            <a:ext cx="8211502" cy="234744"/>
          </a:xfrm>
          <a:prstGeom prst="rect">
            <a:avLst/>
          </a:prstGeom>
        </p:spPr>
        <p:txBody>
          <a:bodyPr lIns="0" tIns="0" rIns="0" bIns="0">
            <a:spAutoFit/>
          </a:bodyPr>
          <a:lstStyle>
            <a:lvl1pPr marL="0" indent="0"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2270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461963" indent="-234950"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0" dirty="0">
                <a:solidFill>
                  <a:srgbClr val="FFFFFF"/>
                </a:solidFill>
              </a:rPr>
              <a:t>Lower Risk Tolerance</a:t>
            </a:r>
          </a:p>
        </p:txBody>
      </p:sp>
      <p:sp>
        <p:nvSpPr>
          <p:cNvPr id="24" name="Content Placeholder 1">
            <a:extLst>
              <a:ext uri="{FF2B5EF4-FFF2-40B4-BE49-F238E27FC236}">
                <a16:creationId xmlns="" xmlns:a16="http://schemas.microsoft.com/office/drawing/2014/main" id="{84E21F74-80B6-BE43-B01C-FFC02363C951}"/>
              </a:ext>
            </a:extLst>
          </p:cNvPr>
          <p:cNvSpPr txBox="1">
            <a:spLocks/>
          </p:cNvSpPr>
          <p:nvPr/>
        </p:nvSpPr>
        <p:spPr>
          <a:xfrm>
            <a:off x="508479" y="5143653"/>
            <a:ext cx="2783361" cy="590739"/>
          </a:xfrm>
          <a:prstGeom prst="rect">
            <a:avLst/>
          </a:prstGeom>
        </p:spPr>
        <p:txBody>
          <a:bodyPr wrap="square" lIns="0" tIns="0" rIns="0" bIns="0">
            <a:spAutoFit/>
          </a:bodyPr>
          <a:lstStyle>
            <a:lvl1pPr marL="0" indent="0" algn="l" defTabSz="914400" rtl="0" eaLnBrk="1" latinLnBrk="0" hangingPunct="1">
              <a:lnSpc>
                <a:spcPct val="120000"/>
              </a:lnSpc>
              <a:spcBef>
                <a:spcPts val="1400"/>
              </a:spcBef>
              <a:spcAft>
                <a:spcPts val="0"/>
              </a:spcAft>
              <a:buClr>
                <a:schemeClr val="accent2"/>
              </a:buClr>
              <a:buFont typeface="Arial" panose="020B0604020202020204" pitchFamily="34" charset="0"/>
              <a:buChar char="​"/>
              <a:defRPr sz="1400" b="1" kern="1200" baseline="0">
                <a:solidFill>
                  <a:schemeClr val="accent2"/>
                </a:solidFill>
                <a:latin typeface="+mn-lt"/>
                <a:ea typeface="+mn-ea"/>
                <a:cs typeface="+mn-cs"/>
              </a:defRPr>
            </a:lvl1pPr>
            <a:lvl2pPr marL="0" indent="0" algn="l" defTabSz="914400" rtl="0" eaLnBrk="1" latinLnBrk="0" hangingPunct="1">
              <a:lnSpc>
                <a:spcPct val="120000"/>
              </a:lnSpc>
              <a:spcBef>
                <a:spcPts val="10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2pPr>
            <a:lvl3pPr marL="227013" indent="-227013"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461963" indent="-234950"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4pPr>
            <a:lvl5pPr marL="687388" indent="-225425" algn="l" defTabSz="914400" rtl="0" eaLnBrk="1" latinLnBrk="0" hangingPunct="1">
              <a:lnSpc>
                <a:spcPct val="120000"/>
              </a:lnSpc>
              <a:spcBef>
                <a:spcPts val="600"/>
              </a:spcBef>
              <a:spcAft>
                <a:spcPts val="0"/>
              </a:spcAft>
              <a:buClr>
                <a:schemeClr val="accent2"/>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50"/>
            <a:r>
              <a:rPr lang="en-US" sz="1100" dirty="0">
                <a:solidFill>
                  <a:srgbClr val="002B51"/>
                </a:solidFill>
              </a:rPr>
              <a:t>Stage:</a:t>
            </a:r>
            <a:r>
              <a:rPr lang="en-US" sz="1100" b="0" dirty="0">
                <a:solidFill>
                  <a:srgbClr val="002B51"/>
                </a:solidFill>
              </a:rPr>
              <a:t>   Retired</a:t>
            </a:r>
            <a:br>
              <a:rPr lang="en-US" sz="1100" b="0" dirty="0">
                <a:solidFill>
                  <a:srgbClr val="002B51"/>
                </a:solidFill>
              </a:rPr>
            </a:br>
            <a:r>
              <a:rPr lang="en-US" sz="1100" dirty="0">
                <a:solidFill>
                  <a:srgbClr val="002B51"/>
                </a:solidFill>
              </a:rPr>
              <a:t>Age:</a:t>
            </a:r>
            <a:r>
              <a:rPr lang="en-US" sz="1100" b="0" dirty="0">
                <a:solidFill>
                  <a:srgbClr val="002B51"/>
                </a:solidFill>
              </a:rPr>
              <a:t>      70+</a:t>
            </a:r>
            <a:br>
              <a:rPr lang="en-US" sz="1100" b="0" dirty="0">
                <a:solidFill>
                  <a:srgbClr val="002B51"/>
                </a:solidFill>
              </a:rPr>
            </a:br>
            <a:r>
              <a:rPr lang="en-US" sz="1100" dirty="0">
                <a:solidFill>
                  <a:srgbClr val="002B51"/>
                </a:solidFill>
              </a:rPr>
              <a:t>Goal:</a:t>
            </a:r>
            <a:r>
              <a:rPr lang="en-US" sz="1100" b="0" dirty="0">
                <a:solidFill>
                  <a:srgbClr val="002B51"/>
                </a:solidFill>
              </a:rPr>
              <a:t>     Withdraw savings; manage liquidity</a:t>
            </a:r>
          </a:p>
        </p:txBody>
      </p:sp>
      <p:sp>
        <p:nvSpPr>
          <p:cNvPr id="25" name="TextBox 24">
            <a:extLst>
              <a:ext uri="{FF2B5EF4-FFF2-40B4-BE49-F238E27FC236}">
                <a16:creationId xmlns="" xmlns:a16="http://schemas.microsoft.com/office/drawing/2014/main" id="{6C5AAB75-267F-424A-B24A-607D894AAA35}"/>
              </a:ext>
            </a:extLst>
          </p:cNvPr>
          <p:cNvSpPr txBox="1"/>
          <p:nvPr/>
        </p:nvSpPr>
        <p:spPr>
          <a:xfrm>
            <a:off x="3429257" y="2740256"/>
            <a:ext cx="1088439" cy="107722"/>
          </a:xfrm>
          <a:prstGeom prst="rect">
            <a:avLst/>
          </a:prstGeom>
          <a:noFill/>
        </p:spPr>
        <p:txBody>
          <a:bodyPr wrap="none" lIns="0" tIns="0" rIns="0" bIns="0" rtlCol="0">
            <a:spAutoFit/>
          </a:bodyPr>
          <a:lstStyle/>
          <a:p>
            <a:r>
              <a:rPr lang="en-US" sz="700" b="1" spc="100" dirty="0">
                <a:solidFill>
                  <a:srgbClr val="0F8EC7"/>
                </a:solidFill>
                <a:latin typeface="Arial" panose="020B0604020202020204" pitchFamily="34" charset="0"/>
                <a:cs typeface="Arial" panose="020B0604020202020204" pitchFamily="34" charset="0"/>
              </a:rPr>
              <a:t>RETIREMENT YEAR:</a:t>
            </a:r>
          </a:p>
        </p:txBody>
      </p:sp>
      <p:sp>
        <p:nvSpPr>
          <p:cNvPr id="26" name="TextBox 25">
            <a:extLst>
              <a:ext uri="{FF2B5EF4-FFF2-40B4-BE49-F238E27FC236}">
                <a16:creationId xmlns="" xmlns:a16="http://schemas.microsoft.com/office/drawing/2014/main" id="{FEA1D7DC-8FCA-3B4E-AA18-6B5BC6D691D2}"/>
              </a:ext>
            </a:extLst>
          </p:cNvPr>
          <p:cNvSpPr txBox="1"/>
          <p:nvPr/>
        </p:nvSpPr>
        <p:spPr>
          <a:xfrm>
            <a:off x="3429257" y="4144513"/>
            <a:ext cx="1088439" cy="107722"/>
          </a:xfrm>
          <a:prstGeom prst="rect">
            <a:avLst/>
          </a:prstGeom>
          <a:noFill/>
        </p:spPr>
        <p:txBody>
          <a:bodyPr wrap="none" lIns="0" tIns="0" rIns="0" bIns="0" rtlCol="0">
            <a:spAutoFit/>
          </a:bodyPr>
          <a:lstStyle/>
          <a:p>
            <a:r>
              <a:rPr lang="en-US" sz="700" b="1" spc="100" dirty="0">
                <a:solidFill>
                  <a:srgbClr val="0F8EC7"/>
                </a:solidFill>
                <a:latin typeface="Arial" panose="020B0604020202020204" pitchFamily="34" charset="0"/>
                <a:cs typeface="Arial" panose="020B0604020202020204" pitchFamily="34" charset="0"/>
              </a:rPr>
              <a:t>RETIREMENT YEAR:</a:t>
            </a:r>
          </a:p>
        </p:txBody>
      </p:sp>
      <p:sp>
        <p:nvSpPr>
          <p:cNvPr id="27" name="TextBox 26">
            <a:extLst>
              <a:ext uri="{FF2B5EF4-FFF2-40B4-BE49-F238E27FC236}">
                <a16:creationId xmlns="" xmlns:a16="http://schemas.microsoft.com/office/drawing/2014/main" id="{78054D9D-9030-0D4F-ACEB-D17303164E94}"/>
              </a:ext>
            </a:extLst>
          </p:cNvPr>
          <p:cNvSpPr txBox="1"/>
          <p:nvPr/>
        </p:nvSpPr>
        <p:spPr>
          <a:xfrm>
            <a:off x="3429257" y="5601021"/>
            <a:ext cx="1088439" cy="107722"/>
          </a:xfrm>
          <a:prstGeom prst="rect">
            <a:avLst/>
          </a:prstGeom>
          <a:noFill/>
        </p:spPr>
        <p:txBody>
          <a:bodyPr wrap="none" lIns="0" tIns="0" rIns="0" bIns="0" rtlCol="0">
            <a:spAutoFit/>
          </a:bodyPr>
          <a:lstStyle/>
          <a:p>
            <a:r>
              <a:rPr lang="en-US" sz="700" b="1" spc="100" dirty="0">
                <a:solidFill>
                  <a:srgbClr val="0F8EC7"/>
                </a:solidFill>
                <a:latin typeface="Arial" panose="020B0604020202020204" pitchFamily="34" charset="0"/>
                <a:cs typeface="Arial" panose="020B0604020202020204" pitchFamily="34" charset="0"/>
              </a:rPr>
              <a:t>RETIREMENT YEAR:</a:t>
            </a:r>
          </a:p>
        </p:txBody>
      </p:sp>
      <p:graphicFrame>
        <p:nvGraphicFramePr>
          <p:cNvPr id="29" name="Content Placeholder 11">
            <a:extLst>
              <a:ext uri="{FF2B5EF4-FFF2-40B4-BE49-F238E27FC236}">
                <a16:creationId xmlns="" xmlns:a16="http://schemas.microsoft.com/office/drawing/2014/main" id="{50EAF1A7-9382-CD4B-A7B1-0693945BC0F6}"/>
              </a:ext>
            </a:extLst>
          </p:cNvPr>
          <p:cNvGraphicFramePr>
            <a:graphicFrameLocks/>
          </p:cNvGraphicFramePr>
          <p:nvPr>
            <p:extLst>
              <p:ext uri="{D42A27DB-BD31-4B8C-83A1-F6EECF244321}">
                <p14:modId xmlns:p14="http://schemas.microsoft.com/office/powerpoint/2010/main" val="3626122618"/>
              </p:ext>
            </p:extLst>
          </p:nvPr>
        </p:nvGraphicFramePr>
        <p:xfrm>
          <a:off x="4682969" y="2011924"/>
          <a:ext cx="691319" cy="66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11">
            <a:extLst>
              <a:ext uri="{FF2B5EF4-FFF2-40B4-BE49-F238E27FC236}">
                <a16:creationId xmlns="" xmlns:a16="http://schemas.microsoft.com/office/drawing/2014/main" id="{B61D8C58-355D-8747-B493-024D68940017}"/>
              </a:ext>
            </a:extLst>
          </p:cNvPr>
          <p:cNvGraphicFramePr>
            <a:graphicFrameLocks/>
          </p:cNvGraphicFramePr>
          <p:nvPr>
            <p:extLst>
              <p:ext uri="{D42A27DB-BD31-4B8C-83A1-F6EECF244321}">
                <p14:modId xmlns:p14="http://schemas.microsoft.com/office/powerpoint/2010/main" val="2793857462"/>
              </p:ext>
            </p:extLst>
          </p:nvPr>
        </p:nvGraphicFramePr>
        <p:xfrm>
          <a:off x="5509089" y="2011924"/>
          <a:ext cx="691319" cy="660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ontent Placeholder 11">
            <a:extLst>
              <a:ext uri="{FF2B5EF4-FFF2-40B4-BE49-F238E27FC236}">
                <a16:creationId xmlns="" xmlns:a16="http://schemas.microsoft.com/office/drawing/2014/main" id="{330B317F-96F5-324A-8AC7-745D86FA61CF}"/>
              </a:ext>
            </a:extLst>
          </p:cNvPr>
          <p:cNvGraphicFramePr>
            <a:graphicFrameLocks/>
          </p:cNvGraphicFramePr>
          <p:nvPr>
            <p:extLst>
              <p:ext uri="{D42A27DB-BD31-4B8C-83A1-F6EECF244321}">
                <p14:modId xmlns:p14="http://schemas.microsoft.com/office/powerpoint/2010/main" val="2910224196"/>
              </p:ext>
            </p:extLst>
          </p:nvPr>
        </p:nvGraphicFramePr>
        <p:xfrm>
          <a:off x="6335209" y="2011924"/>
          <a:ext cx="691319" cy="660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Content Placeholder 11">
            <a:extLst>
              <a:ext uri="{FF2B5EF4-FFF2-40B4-BE49-F238E27FC236}">
                <a16:creationId xmlns="" xmlns:a16="http://schemas.microsoft.com/office/drawing/2014/main" id="{00111C53-03E0-A245-B6C9-740829BA3838}"/>
              </a:ext>
            </a:extLst>
          </p:cNvPr>
          <p:cNvGraphicFramePr>
            <a:graphicFrameLocks/>
          </p:cNvGraphicFramePr>
          <p:nvPr>
            <p:extLst>
              <p:ext uri="{D42A27DB-BD31-4B8C-83A1-F6EECF244321}">
                <p14:modId xmlns:p14="http://schemas.microsoft.com/office/powerpoint/2010/main" val="1057470087"/>
              </p:ext>
            </p:extLst>
          </p:nvPr>
        </p:nvGraphicFramePr>
        <p:xfrm>
          <a:off x="7161329" y="2011924"/>
          <a:ext cx="691319" cy="6602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Content Placeholder 11">
            <a:extLst>
              <a:ext uri="{FF2B5EF4-FFF2-40B4-BE49-F238E27FC236}">
                <a16:creationId xmlns="" xmlns:a16="http://schemas.microsoft.com/office/drawing/2014/main" id="{06F2D600-D705-1348-808D-C54605EABB16}"/>
              </a:ext>
            </a:extLst>
          </p:cNvPr>
          <p:cNvGraphicFramePr>
            <a:graphicFrameLocks/>
          </p:cNvGraphicFramePr>
          <p:nvPr>
            <p:extLst>
              <p:ext uri="{D42A27DB-BD31-4B8C-83A1-F6EECF244321}">
                <p14:modId xmlns:p14="http://schemas.microsoft.com/office/powerpoint/2010/main" val="3442035196"/>
              </p:ext>
            </p:extLst>
          </p:nvPr>
        </p:nvGraphicFramePr>
        <p:xfrm>
          <a:off x="7987450" y="2008470"/>
          <a:ext cx="691319" cy="6602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Content Placeholder 11">
            <a:extLst>
              <a:ext uri="{FF2B5EF4-FFF2-40B4-BE49-F238E27FC236}">
                <a16:creationId xmlns="" xmlns:a16="http://schemas.microsoft.com/office/drawing/2014/main" id="{CBD478A4-8D3E-D242-94C6-BC8F01A28FF4}"/>
              </a:ext>
            </a:extLst>
          </p:cNvPr>
          <p:cNvGraphicFramePr>
            <a:graphicFrameLocks/>
          </p:cNvGraphicFramePr>
          <p:nvPr>
            <p:extLst>
              <p:ext uri="{D42A27DB-BD31-4B8C-83A1-F6EECF244321}">
                <p14:modId xmlns:p14="http://schemas.microsoft.com/office/powerpoint/2010/main" val="1665847620"/>
              </p:ext>
            </p:extLst>
          </p:nvPr>
        </p:nvGraphicFramePr>
        <p:xfrm>
          <a:off x="4682969" y="3416182"/>
          <a:ext cx="691319" cy="6602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5" name="Content Placeholder 11">
            <a:extLst>
              <a:ext uri="{FF2B5EF4-FFF2-40B4-BE49-F238E27FC236}">
                <a16:creationId xmlns="" xmlns:a16="http://schemas.microsoft.com/office/drawing/2014/main" id="{04CADD39-1612-0444-992A-15B435A9356D}"/>
              </a:ext>
            </a:extLst>
          </p:cNvPr>
          <p:cNvGraphicFramePr>
            <a:graphicFrameLocks/>
          </p:cNvGraphicFramePr>
          <p:nvPr>
            <p:extLst>
              <p:ext uri="{D42A27DB-BD31-4B8C-83A1-F6EECF244321}">
                <p14:modId xmlns:p14="http://schemas.microsoft.com/office/powerpoint/2010/main" val="1511103440"/>
              </p:ext>
            </p:extLst>
          </p:nvPr>
        </p:nvGraphicFramePr>
        <p:xfrm>
          <a:off x="5509089" y="3416182"/>
          <a:ext cx="691319" cy="6602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6" name="Content Placeholder 11">
            <a:extLst>
              <a:ext uri="{FF2B5EF4-FFF2-40B4-BE49-F238E27FC236}">
                <a16:creationId xmlns="" xmlns:a16="http://schemas.microsoft.com/office/drawing/2014/main" id="{55449A60-EDBF-1542-B77C-473A3946520E}"/>
              </a:ext>
            </a:extLst>
          </p:cNvPr>
          <p:cNvGraphicFramePr>
            <a:graphicFrameLocks/>
          </p:cNvGraphicFramePr>
          <p:nvPr>
            <p:extLst>
              <p:ext uri="{D42A27DB-BD31-4B8C-83A1-F6EECF244321}">
                <p14:modId xmlns:p14="http://schemas.microsoft.com/office/powerpoint/2010/main" val="3600599828"/>
              </p:ext>
            </p:extLst>
          </p:nvPr>
        </p:nvGraphicFramePr>
        <p:xfrm>
          <a:off x="6335209" y="3416182"/>
          <a:ext cx="691319" cy="66028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7" name="Content Placeholder 11">
            <a:extLst>
              <a:ext uri="{FF2B5EF4-FFF2-40B4-BE49-F238E27FC236}">
                <a16:creationId xmlns="" xmlns:a16="http://schemas.microsoft.com/office/drawing/2014/main" id="{07473C56-76D2-CF49-A60E-D956606A58E8}"/>
              </a:ext>
            </a:extLst>
          </p:cNvPr>
          <p:cNvGraphicFramePr>
            <a:graphicFrameLocks/>
          </p:cNvGraphicFramePr>
          <p:nvPr>
            <p:extLst>
              <p:ext uri="{D42A27DB-BD31-4B8C-83A1-F6EECF244321}">
                <p14:modId xmlns:p14="http://schemas.microsoft.com/office/powerpoint/2010/main" val="2294687902"/>
              </p:ext>
            </p:extLst>
          </p:nvPr>
        </p:nvGraphicFramePr>
        <p:xfrm>
          <a:off x="7161329" y="3416182"/>
          <a:ext cx="691319" cy="66028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9" name="Content Placeholder 11">
            <a:extLst>
              <a:ext uri="{FF2B5EF4-FFF2-40B4-BE49-F238E27FC236}">
                <a16:creationId xmlns="" xmlns:a16="http://schemas.microsoft.com/office/drawing/2014/main" id="{262B9845-9ECE-6D4E-B424-5E3664443BD6}"/>
              </a:ext>
            </a:extLst>
          </p:cNvPr>
          <p:cNvGraphicFramePr>
            <a:graphicFrameLocks/>
          </p:cNvGraphicFramePr>
          <p:nvPr>
            <p:extLst>
              <p:ext uri="{D42A27DB-BD31-4B8C-83A1-F6EECF244321}">
                <p14:modId xmlns:p14="http://schemas.microsoft.com/office/powerpoint/2010/main" val="3226432583"/>
              </p:ext>
            </p:extLst>
          </p:nvPr>
        </p:nvGraphicFramePr>
        <p:xfrm>
          <a:off x="4682969" y="4866159"/>
          <a:ext cx="691319" cy="660280"/>
        </p:xfrm>
        <a:graphic>
          <a:graphicData uri="http://schemas.openxmlformats.org/drawingml/2006/chart">
            <c:chart xmlns:c="http://schemas.openxmlformats.org/drawingml/2006/chart" xmlns:r="http://schemas.openxmlformats.org/officeDocument/2006/relationships" r:id="rId12"/>
          </a:graphicData>
        </a:graphic>
      </p:graphicFrame>
      <p:sp>
        <p:nvSpPr>
          <p:cNvPr id="40" name="TextBox 39">
            <a:extLst>
              <a:ext uri="{FF2B5EF4-FFF2-40B4-BE49-F238E27FC236}">
                <a16:creationId xmlns="" xmlns:a16="http://schemas.microsoft.com/office/drawing/2014/main" id="{B3C4EE5E-EB83-1F4D-9DEF-745C109320DF}"/>
              </a:ext>
            </a:extLst>
          </p:cNvPr>
          <p:cNvSpPr txBox="1"/>
          <p:nvPr/>
        </p:nvSpPr>
        <p:spPr>
          <a:xfrm>
            <a:off x="4869463" y="2740256"/>
            <a:ext cx="288541" cy="107722"/>
          </a:xfrm>
          <a:prstGeom prst="rect">
            <a:avLst/>
          </a:prstGeom>
          <a:noFill/>
        </p:spPr>
        <p:txBody>
          <a:bodyPr wrap="none" lIns="0" tIns="0" rIns="0" bIns="0" rtlCol="0">
            <a:spAutoFit/>
          </a:bodyPr>
          <a:lstStyle/>
          <a:p>
            <a:r>
              <a:rPr lang="en-US" sz="700" b="1" spc="100" dirty="0">
                <a:solidFill>
                  <a:srgbClr val="002B51"/>
                </a:solidFill>
                <a:latin typeface="Arial Black" panose="020B0604020202020204" pitchFamily="34" charset="0"/>
                <a:cs typeface="Arial Black" panose="020B0604020202020204" pitchFamily="34" charset="0"/>
              </a:rPr>
              <a:t>2060</a:t>
            </a:r>
          </a:p>
        </p:txBody>
      </p:sp>
      <p:sp>
        <p:nvSpPr>
          <p:cNvPr id="41" name="TextBox 40">
            <a:extLst>
              <a:ext uri="{FF2B5EF4-FFF2-40B4-BE49-F238E27FC236}">
                <a16:creationId xmlns="" xmlns:a16="http://schemas.microsoft.com/office/drawing/2014/main" id="{35E6AC94-A7B3-B84B-AE86-2176ED0C2651}"/>
              </a:ext>
            </a:extLst>
          </p:cNvPr>
          <p:cNvSpPr txBox="1"/>
          <p:nvPr/>
        </p:nvSpPr>
        <p:spPr>
          <a:xfrm>
            <a:off x="5698954" y="2740256"/>
            <a:ext cx="288541" cy="107722"/>
          </a:xfrm>
          <a:prstGeom prst="rect">
            <a:avLst/>
          </a:prstGeom>
          <a:noFill/>
        </p:spPr>
        <p:txBody>
          <a:bodyPr wrap="none" lIns="0" tIns="0" rIns="0" bIns="0" rtlCol="0">
            <a:spAutoFit/>
          </a:bodyPr>
          <a:lstStyle/>
          <a:p>
            <a:r>
              <a:rPr lang="en-US" sz="700" b="1" spc="100" dirty="0">
                <a:solidFill>
                  <a:srgbClr val="002B51"/>
                </a:solidFill>
                <a:latin typeface="Arial Black" panose="020B0604020202020204" pitchFamily="34" charset="0"/>
                <a:cs typeface="Arial Black" panose="020B0604020202020204" pitchFamily="34" charset="0"/>
              </a:rPr>
              <a:t>2055</a:t>
            </a:r>
          </a:p>
        </p:txBody>
      </p:sp>
      <p:sp>
        <p:nvSpPr>
          <p:cNvPr id="42" name="TextBox 41">
            <a:extLst>
              <a:ext uri="{FF2B5EF4-FFF2-40B4-BE49-F238E27FC236}">
                <a16:creationId xmlns="" xmlns:a16="http://schemas.microsoft.com/office/drawing/2014/main" id="{742483D0-F463-4544-A17D-F5E689CC3A3F}"/>
              </a:ext>
            </a:extLst>
          </p:cNvPr>
          <p:cNvSpPr txBox="1"/>
          <p:nvPr/>
        </p:nvSpPr>
        <p:spPr>
          <a:xfrm>
            <a:off x="6528445" y="2740256"/>
            <a:ext cx="288541" cy="107722"/>
          </a:xfrm>
          <a:prstGeom prst="rect">
            <a:avLst/>
          </a:prstGeom>
          <a:noFill/>
        </p:spPr>
        <p:txBody>
          <a:bodyPr wrap="none" lIns="0" tIns="0" rIns="0" bIns="0" rtlCol="0">
            <a:spAutoFit/>
          </a:bodyPr>
          <a:lstStyle/>
          <a:p>
            <a:r>
              <a:rPr lang="en-US" sz="700" b="1" spc="100" dirty="0">
                <a:solidFill>
                  <a:srgbClr val="002B51"/>
                </a:solidFill>
                <a:latin typeface="Arial Black" panose="020B0604020202020204" pitchFamily="34" charset="0"/>
                <a:cs typeface="Arial Black" panose="020B0604020202020204" pitchFamily="34" charset="0"/>
              </a:rPr>
              <a:t>2050</a:t>
            </a:r>
          </a:p>
        </p:txBody>
      </p:sp>
      <p:sp>
        <p:nvSpPr>
          <p:cNvPr id="43" name="TextBox 42">
            <a:extLst>
              <a:ext uri="{FF2B5EF4-FFF2-40B4-BE49-F238E27FC236}">
                <a16:creationId xmlns="" xmlns:a16="http://schemas.microsoft.com/office/drawing/2014/main" id="{5016DB3C-6F57-2C45-AFA4-D6F2F4F888C8}"/>
              </a:ext>
            </a:extLst>
          </p:cNvPr>
          <p:cNvSpPr txBox="1"/>
          <p:nvPr/>
        </p:nvSpPr>
        <p:spPr>
          <a:xfrm>
            <a:off x="7357936" y="2740256"/>
            <a:ext cx="288541" cy="107722"/>
          </a:xfrm>
          <a:prstGeom prst="rect">
            <a:avLst/>
          </a:prstGeom>
          <a:noFill/>
        </p:spPr>
        <p:txBody>
          <a:bodyPr wrap="none" lIns="0" tIns="0" rIns="0" bIns="0" rtlCol="0">
            <a:spAutoFit/>
          </a:bodyPr>
          <a:lstStyle/>
          <a:p>
            <a:r>
              <a:rPr lang="en-US" sz="700" b="1" spc="100" dirty="0">
                <a:solidFill>
                  <a:srgbClr val="002B51"/>
                </a:solidFill>
                <a:latin typeface="Arial Black" panose="020B0604020202020204" pitchFamily="34" charset="0"/>
                <a:cs typeface="Arial Black" panose="020B0604020202020204" pitchFamily="34" charset="0"/>
              </a:rPr>
              <a:t>2045</a:t>
            </a:r>
          </a:p>
        </p:txBody>
      </p:sp>
      <p:sp>
        <p:nvSpPr>
          <p:cNvPr id="44" name="TextBox 43">
            <a:extLst>
              <a:ext uri="{FF2B5EF4-FFF2-40B4-BE49-F238E27FC236}">
                <a16:creationId xmlns="" xmlns:a16="http://schemas.microsoft.com/office/drawing/2014/main" id="{0BFB9697-1919-3341-BC79-7F385DA7103F}"/>
              </a:ext>
            </a:extLst>
          </p:cNvPr>
          <p:cNvSpPr txBox="1"/>
          <p:nvPr/>
        </p:nvSpPr>
        <p:spPr>
          <a:xfrm>
            <a:off x="8213910" y="2740256"/>
            <a:ext cx="288541" cy="107722"/>
          </a:xfrm>
          <a:prstGeom prst="rect">
            <a:avLst/>
          </a:prstGeom>
          <a:noFill/>
        </p:spPr>
        <p:txBody>
          <a:bodyPr wrap="none" lIns="0" tIns="0" rIns="0" bIns="0" rtlCol="0">
            <a:spAutoFit/>
          </a:bodyPr>
          <a:lstStyle/>
          <a:p>
            <a:r>
              <a:rPr lang="en-US" sz="700" b="1" spc="100" dirty="0">
                <a:solidFill>
                  <a:srgbClr val="002B51"/>
                </a:solidFill>
                <a:latin typeface="Arial Black" panose="020B0604020202020204" pitchFamily="34" charset="0"/>
                <a:cs typeface="Arial Black" panose="020B0604020202020204" pitchFamily="34" charset="0"/>
              </a:rPr>
              <a:t>2040</a:t>
            </a:r>
          </a:p>
        </p:txBody>
      </p:sp>
      <p:sp>
        <p:nvSpPr>
          <p:cNvPr id="45" name="TextBox 44">
            <a:extLst>
              <a:ext uri="{FF2B5EF4-FFF2-40B4-BE49-F238E27FC236}">
                <a16:creationId xmlns="" xmlns:a16="http://schemas.microsoft.com/office/drawing/2014/main" id="{3EC5D41C-CB78-5F45-BE10-131B61829F76}"/>
              </a:ext>
            </a:extLst>
          </p:cNvPr>
          <p:cNvSpPr txBox="1"/>
          <p:nvPr/>
        </p:nvSpPr>
        <p:spPr>
          <a:xfrm>
            <a:off x="4869463" y="4137982"/>
            <a:ext cx="288541" cy="107722"/>
          </a:xfrm>
          <a:prstGeom prst="rect">
            <a:avLst/>
          </a:prstGeom>
          <a:noFill/>
        </p:spPr>
        <p:txBody>
          <a:bodyPr wrap="none" lIns="0" tIns="0" rIns="0" bIns="0" rtlCol="0">
            <a:spAutoFit/>
          </a:bodyPr>
          <a:lstStyle/>
          <a:p>
            <a:r>
              <a:rPr lang="en-US" sz="700" b="1" spc="100" dirty="0">
                <a:solidFill>
                  <a:srgbClr val="002B51"/>
                </a:solidFill>
                <a:latin typeface="Arial Black" panose="020B0604020202020204" pitchFamily="34" charset="0"/>
                <a:cs typeface="Arial Black" panose="020B0604020202020204" pitchFamily="34" charset="0"/>
              </a:rPr>
              <a:t>2035</a:t>
            </a:r>
          </a:p>
        </p:txBody>
      </p:sp>
      <p:sp>
        <p:nvSpPr>
          <p:cNvPr id="46" name="TextBox 45">
            <a:extLst>
              <a:ext uri="{FF2B5EF4-FFF2-40B4-BE49-F238E27FC236}">
                <a16:creationId xmlns="" xmlns:a16="http://schemas.microsoft.com/office/drawing/2014/main" id="{A385E7CB-C310-7649-AB4A-4B8EBEDCC2D4}"/>
              </a:ext>
            </a:extLst>
          </p:cNvPr>
          <p:cNvSpPr txBox="1"/>
          <p:nvPr/>
        </p:nvSpPr>
        <p:spPr>
          <a:xfrm>
            <a:off x="5698954" y="4137982"/>
            <a:ext cx="288541" cy="107722"/>
          </a:xfrm>
          <a:prstGeom prst="rect">
            <a:avLst/>
          </a:prstGeom>
          <a:noFill/>
        </p:spPr>
        <p:txBody>
          <a:bodyPr wrap="none" lIns="0" tIns="0" rIns="0" bIns="0" rtlCol="0">
            <a:spAutoFit/>
          </a:bodyPr>
          <a:lstStyle/>
          <a:p>
            <a:r>
              <a:rPr lang="en-US" sz="700" b="1" spc="100" dirty="0">
                <a:solidFill>
                  <a:srgbClr val="002B51"/>
                </a:solidFill>
                <a:latin typeface="Arial Black" panose="020B0604020202020204" pitchFamily="34" charset="0"/>
                <a:cs typeface="Arial Black" panose="020B0604020202020204" pitchFamily="34" charset="0"/>
              </a:rPr>
              <a:t>2030</a:t>
            </a:r>
          </a:p>
        </p:txBody>
      </p:sp>
      <p:sp>
        <p:nvSpPr>
          <p:cNvPr id="47" name="TextBox 46">
            <a:extLst>
              <a:ext uri="{FF2B5EF4-FFF2-40B4-BE49-F238E27FC236}">
                <a16:creationId xmlns="" xmlns:a16="http://schemas.microsoft.com/office/drawing/2014/main" id="{B7B66A2B-A6F7-6F42-848B-9A2045B8C483}"/>
              </a:ext>
            </a:extLst>
          </p:cNvPr>
          <p:cNvSpPr txBox="1"/>
          <p:nvPr/>
        </p:nvSpPr>
        <p:spPr>
          <a:xfrm>
            <a:off x="6528445" y="4137982"/>
            <a:ext cx="288541" cy="107722"/>
          </a:xfrm>
          <a:prstGeom prst="rect">
            <a:avLst/>
          </a:prstGeom>
          <a:noFill/>
        </p:spPr>
        <p:txBody>
          <a:bodyPr wrap="none" lIns="0" tIns="0" rIns="0" bIns="0" rtlCol="0">
            <a:spAutoFit/>
          </a:bodyPr>
          <a:lstStyle/>
          <a:p>
            <a:r>
              <a:rPr lang="en-US" sz="700" b="1" spc="100" dirty="0">
                <a:solidFill>
                  <a:srgbClr val="002B51"/>
                </a:solidFill>
                <a:latin typeface="Arial Black" panose="020B0604020202020204" pitchFamily="34" charset="0"/>
                <a:cs typeface="Arial Black" panose="020B0604020202020204" pitchFamily="34" charset="0"/>
              </a:rPr>
              <a:t>2025</a:t>
            </a:r>
          </a:p>
        </p:txBody>
      </p:sp>
      <p:sp>
        <p:nvSpPr>
          <p:cNvPr id="48" name="TextBox 47">
            <a:extLst>
              <a:ext uri="{FF2B5EF4-FFF2-40B4-BE49-F238E27FC236}">
                <a16:creationId xmlns="" xmlns:a16="http://schemas.microsoft.com/office/drawing/2014/main" id="{E9F7E577-FA89-274A-9DF4-8CBE38F32B03}"/>
              </a:ext>
            </a:extLst>
          </p:cNvPr>
          <p:cNvSpPr txBox="1"/>
          <p:nvPr/>
        </p:nvSpPr>
        <p:spPr>
          <a:xfrm>
            <a:off x="7357936" y="4137982"/>
            <a:ext cx="288541" cy="107722"/>
          </a:xfrm>
          <a:prstGeom prst="rect">
            <a:avLst/>
          </a:prstGeom>
          <a:noFill/>
        </p:spPr>
        <p:txBody>
          <a:bodyPr wrap="none" lIns="0" tIns="0" rIns="0" bIns="0" rtlCol="0">
            <a:spAutoFit/>
          </a:bodyPr>
          <a:lstStyle/>
          <a:p>
            <a:r>
              <a:rPr lang="en-US" sz="700" b="1" spc="100" dirty="0">
                <a:solidFill>
                  <a:srgbClr val="002B51"/>
                </a:solidFill>
                <a:latin typeface="Arial Black" panose="020B0604020202020204" pitchFamily="34" charset="0"/>
                <a:cs typeface="Arial Black" panose="020B0604020202020204" pitchFamily="34" charset="0"/>
              </a:rPr>
              <a:t>2020</a:t>
            </a:r>
          </a:p>
        </p:txBody>
      </p:sp>
      <p:sp>
        <p:nvSpPr>
          <p:cNvPr id="50" name="TextBox 49">
            <a:extLst>
              <a:ext uri="{FF2B5EF4-FFF2-40B4-BE49-F238E27FC236}">
                <a16:creationId xmlns="" xmlns:a16="http://schemas.microsoft.com/office/drawing/2014/main" id="{07D89FFB-7F3D-6141-B2C9-DF02EBB396C4}"/>
              </a:ext>
            </a:extLst>
          </p:cNvPr>
          <p:cNvSpPr txBox="1"/>
          <p:nvPr/>
        </p:nvSpPr>
        <p:spPr>
          <a:xfrm>
            <a:off x="4869463" y="5601022"/>
            <a:ext cx="288541" cy="107722"/>
          </a:xfrm>
          <a:prstGeom prst="rect">
            <a:avLst/>
          </a:prstGeom>
          <a:noFill/>
        </p:spPr>
        <p:txBody>
          <a:bodyPr wrap="none" lIns="0" tIns="0" rIns="0" bIns="0" rtlCol="0">
            <a:spAutoFit/>
          </a:bodyPr>
          <a:lstStyle/>
          <a:p>
            <a:r>
              <a:rPr lang="en-US" sz="700" b="1" spc="100" dirty="0">
                <a:solidFill>
                  <a:srgbClr val="002B51"/>
                </a:solidFill>
                <a:latin typeface="Arial Black" panose="020B0604020202020204" pitchFamily="34" charset="0"/>
                <a:cs typeface="Arial Black" panose="020B0604020202020204" pitchFamily="34" charset="0"/>
              </a:rPr>
              <a:t>2020</a:t>
            </a:r>
          </a:p>
        </p:txBody>
      </p:sp>
      <p:sp>
        <p:nvSpPr>
          <p:cNvPr id="51" name="TextBox 50">
            <a:extLst>
              <a:ext uri="{FF2B5EF4-FFF2-40B4-BE49-F238E27FC236}">
                <a16:creationId xmlns="" xmlns:a16="http://schemas.microsoft.com/office/drawing/2014/main" id="{3208E745-0245-1344-9E47-52589C6FA816}"/>
              </a:ext>
            </a:extLst>
          </p:cNvPr>
          <p:cNvSpPr txBox="1"/>
          <p:nvPr/>
        </p:nvSpPr>
        <p:spPr>
          <a:xfrm>
            <a:off x="4894983" y="2205758"/>
            <a:ext cx="282130" cy="261610"/>
          </a:xfrm>
          <a:prstGeom prst="rect">
            <a:avLst/>
          </a:prstGeom>
          <a:noFill/>
        </p:spPr>
        <p:txBody>
          <a:bodyPr wrap="none" lIns="0" tIns="0" rIns="0" bIns="0" rtlCol="0">
            <a:spAutoFit/>
          </a:bodyPr>
          <a:lstStyle/>
          <a:p>
            <a:pPr algn="ctr"/>
            <a:r>
              <a:rPr lang="en-US" sz="1100" b="1" dirty="0">
                <a:solidFill>
                  <a:srgbClr val="002B51"/>
                </a:solidFill>
                <a:latin typeface="Arial" panose="020B0604020202020204" pitchFamily="34" charset="0"/>
                <a:cs typeface="Arial" panose="020B0604020202020204" pitchFamily="34" charset="0"/>
              </a:rPr>
              <a:t>93%</a:t>
            </a:r>
            <a:r>
              <a:rPr lang="en-US" sz="1000" b="1" dirty="0">
                <a:solidFill>
                  <a:srgbClr val="002B51"/>
                </a:solidFill>
                <a:latin typeface="Arial" panose="020B0604020202020204" pitchFamily="34" charset="0"/>
                <a:cs typeface="Arial" panose="020B0604020202020204" pitchFamily="34" charset="0"/>
              </a:rPr>
              <a:t/>
            </a:r>
            <a:br>
              <a:rPr lang="en-US" sz="1000" b="1" dirty="0">
                <a:solidFill>
                  <a:srgbClr val="002B51"/>
                </a:solidFill>
                <a:latin typeface="Arial" panose="020B0604020202020204" pitchFamily="34" charset="0"/>
                <a:cs typeface="Arial" panose="020B0604020202020204" pitchFamily="34" charset="0"/>
              </a:rPr>
            </a:br>
            <a:r>
              <a:rPr lang="en-US" sz="600" dirty="0">
                <a:solidFill>
                  <a:srgbClr val="002B51"/>
                </a:solidFill>
                <a:latin typeface="Arial" panose="020B0604020202020204" pitchFamily="34" charset="0"/>
                <a:cs typeface="Arial" panose="020B0604020202020204" pitchFamily="34" charset="0"/>
              </a:rPr>
              <a:t>Equity</a:t>
            </a:r>
          </a:p>
        </p:txBody>
      </p:sp>
      <p:sp>
        <p:nvSpPr>
          <p:cNvPr id="53" name="TextBox 52">
            <a:extLst>
              <a:ext uri="{FF2B5EF4-FFF2-40B4-BE49-F238E27FC236}">
                <a16:creationId xmlns="" xmlns:a16="http://schemas.microsoft.com/office/drawing/2014/main" id="{9675AC69-1EF5-E64E-81BB-6696A74F8AA2}"/>
              </a:ext>
            </a:extLst>
          </p:cNvPr>
          <p:cNvSpPr txBox="1"/>
          <p:nvPr/>
        </p:nvSpPr>
        <p:spPr>
          <a:xfrm>
            <a:off x="5717943" y="2205758"/>
            <a:ext cx="282130" cy="261610"/>
          </a:xfrm>
          <a:prstGeom prst="rect">
            <a:avLst/>
          </a:prstGeom>
          <a:noFill/>
        </p:spPr>
        <p:txBody>
          <a:bodyPr wrap="none" lIns="0" tIns="0" rIns="0" bIns="0" rtlCol="0">
            <a:spAutoFit/>
          </a:bodyPr>
          <a:lstStyle/>
          <a:p>
            <a:pPr algn="ctr"/>
            <a:r>
              <a:rPr lang="en-US" sz="1100" b="1" dirty="0">
                <a:solidFill>
                  <a:srgbClr val="002B51"/>
                </a:solidFill>
                <a:latin typeface="Arial" panose="020B0604020202020204" pitchFamily="34" charset="0"/>
                <a:cs typeface="Arial" panose="020B0604020202020204" pitchFamily="34" charset="0"/>
              </a:rPr>
              <a:t>93%</a:t>
            </a:r>
            <a:r>
              <a:rPr lang="en-US" sz="1000" b="1" dirty="0">
                <a:solidFill>
                  <a:srgbClr val="002B51"/>
                </a:solidFill>
                <a:latin typeface="Arial" panose="020B0604020202020204" pitchFamily="34" charset="0"/>
                <a:cs typeface="Arial" panose="020B0604020202020204" pitchFamily="34" charset="0"/>
              </a:rPr>
              <a:t/>
            </a:r>
            <a:br>
              <a:rPr lang="en-US" sz="1000" b="1" dirty="0">
                <a:solidFill>
                  <a:srgbClr val="002B51"/>
                </a:solidFill>
                <a:latin typeface="Arial" panose="020B0604020202020204" pitchFamily="34" charset="0"/>
                <a:cs typeface="Arial" panose="020B0604020202020204" pitchFamily="34" charset="0"/>
              </a:rPr>
            </a:br>
            <a:r>
              <a:rPr lang="en-US" sz="600" dirty="0">
                <a:solidFill>
                  <a:srgbClr val="002B51"/>
                </a:solidFill>
                <a:latin typeface="Arial" panose="020B0604020202020204" pitchFamily="34" charset="0"/>
                <a:cs typeface="Arial" panose="020B0604020202020204" pitchFamily="34" charset="0"/>
              </a:rPr>
              <a:t>Equity</a:t>
            </a:r>
          </a:p>
        </p:txBody>
      </p:sp>
      <p:sp>
        <p:nvSpPr>
          <p:cNvPr id="54" name="TextBox 53">
            <a:extLst>
              <a:ext uri="{FF2B5EF4-FFF2-40B4-BE49-F238E27FC236}">
                <a16:creationId xmlns="" xmlns:a16="http://schemas.microsoft.com/office/drawing/2014/main" id="{7258C294-B8BC-8D48-B2D0-198B0CD3DC0C}"/>
              </a:ext>
            </a:extLst>
          </p:cNvPr>
          <p:cNvSpPr txBox="1"/>
          <p:nvPr/>
        </p:nvSpPr>
        <p:spPr>
          <a:xfrm>
            <a:off x="6527840" y="2205758"/>
            <a:ext cx="282130" cy="261610"/>
          </a:xfrm>
          <a:prstGeom prst="rect">
            <a:avLst/>
          </a:prstGeom>
          <a:noFill/>
        </p:spPr>
        <p:txBody>
          <a:bodyPr wrap="none" lIns="0" tIns="0" rIns="0" bIns="0" rtlCol="0">
            <a:spAutoFit/>
          </a:bodyPr>
          <a:lstStyle/>
          <a:p>
            <a:pPr algn="ctr"/>
            <a:r>
              <a:rPr lang="en-US" sz="1100" b="1" dirty="0">
                <a:solidFill>
                  <a:srgbClr val="002B51"/>
                </a:solidFill>
                <a:latin typeface="Arial" panose="020B0604020202020204" pitchFamily="34" charset="0"/>
                <a:cs typeface="Arial" panose="020B0604020202020204" pitchFamily="34" charset="0"/>
              </a:rPr>
              <a:t>93%</a:t>
            </a:r>
            <a:r>
              <a:rPr lang="en-US" sz="1000" b="1" dirty="0">
                <a:solidFill>
                  <a:srgbClr val="002B51"/>
                </a:solidFill>
                <a:latin typeface="Arial" panose="020B0604020202020204" pitchFamily="34" charset="0"/>
                <a:cs typeface="Arial" panose="020B0604020202020204" pitchFamily="34" charset="0"/>
              </a:rPr>
              <a:t/>
            </a:r>
            <a:br>
              <a:rPr lang="en-US" sz="1000" b="1" dirty="0">
                <a:solidFill>
                  <a:srgbClr val="002B51"/>
                </a:solidFill>
                <a:latin typeface="Arial" panose="020B0604020202020204" pitchFamily="34" charset="0"/>
                <a:cs typeface="Arial" panose="020B0604020202020204" pitchFamily="34" charset="0"/>
              </a:rPr>
            </a:br>
            <a:r>
              <a:rPr lang="en-US" sz="600" dirty="0">
                <a:solidFill>
                  <a:srgbClr val="002B51"/>
                </a:solidFill>
                <a:latin typeface="Arial" panose="020B0604020202020204" pitchFamily="34" charset="0"/>
                <a:cs typeface="Arial" panose="020B0604020202020204" pitchFamily="34" charset="0"/>
              </a:rPr>
              <a:t>Equity</a:t>
            </a:r>
          </a:p>
        </p:txBody>
      </p:sp>
      <p:sp>
        <p:nvSpPr>
          <p:cNvPr id="55" name="TextBox 54">
            <a:extLst>
              <a:ext uri="{FF2B5EF4-FFF2-40B4-BE49-F238E27FC236}">
                <a16:creationId xmlns="" xmlns:a16="http://schemas.microsoft.com/office/drawing/2014/main" id="{8F7535AE-BE9B-9E48-976B-3EDAC17F4BF4}"/>
              </a:ext>
            </a:extLst>
          </p:cNvPr>
          <p:cNvSpPr txBox="1"/>
          <p:nvPr/>
        </p:nvSpPr>
        <p:spPr>
          <a:xfrm>
            <a:off x="7363863" y="2205758"/>
            <a:ext cx="282130" cy="261610"/>
          </a:xfrm>
          <a:prstGeom prst="rect">
            <a:avLst/>
          </a:prstGeom>
          <a:noFill/>
        </p:spPr>
        <p:txBody>
          <a:bodyPr wrap="none" lIns="0" tIns="0" rIns="0" bIns="0" rtlCol="0">
            <a:spAutoFit/>
          </a:bodyPr>
          <a:lstStyle/>
          <a:p>
            <a:pPr algn="ctr"/>
            <a:r>
              <a:rPr lang="en-US" sz="1100" b="1" dirty="0">
                <a:solidFill>
                  <a:srgbClr val="002B51"/>
                </a:solidFill>
                <a:latin typeface="Arial" panose="020B0604020202020204" pitchFamily="34" charset="0"/>
                <a:cs typeface="Arial" panose="020B0604020202020204" pitchFamily="34" charset="0"/>
              </a:rPr>
              <a:t>93%</a:t>
            </a:r>
            <a:r>
              <a:rPr lang="en-US" sz="1000" b="1" dirty="0">
                <a:solidFill>
                  <a:srgbClr val="002B51"/>
                </a:solidFill>
                <a:latin typeface="Arial" panose="020B0604020202020204" pitchFamily="34" charset="0"/>
                <a:cs typeface="Arial" panose="020B0604020202020204" pitchFamily="34" charset="0"/>
              </a:rPr>
              <a:t/>
            </a:r>
            <a:br>
              <a:rPr lang="en-US" sz="1000" b="1" dirty="0">
                <a:solidFill>
                  <a:srgbClr val="002B51"/>
                </a:solidFill>
                <a:latin typeface="Arial" panose="020B0604020202020204" pitchFamily="34" charset="0"/>
                <a:cs typeface="Arial" panose="020B0604020202020204" pitchFamily="34" charset="0"/>
              </a:rPr>
            </a:br>
            <a:r>
              <a:rPr lang="en-US" sz="600" dirty="0">
                <a:solidFill>
                  <a:srgbClr val="002B51"/>
                </a:solidFill>
                <a:latin typeface="Arial" panose="020B0604020202020204" pitchFamily="34" charset="0"/>
                <a:cs typeface="Arial" panose="020B0604020202020204" pitchFamily="34" charset="0"/>
              </a:rPr>
              <a:t>Equity</a:t>
            </a:r>
          </a:p>
        </p:txBody>
      </p:sp>
      <p:sp>
        <p:nvSpPr>
          <p:cNvPr id="56" name="TextBox 55">
            <a:extLst>
              <a:ext uri="{FF2B5EF4-FFF2-40B4-BE49-F238E27FC236}">
                <a16:creationId xmlns="" xmlns:a16="http://schemas.microsoft.com/office/drawing/2014/main" id="{93FC8A81-12CC-FA4B-A4F0-F21FCF9EBF36}"/>
              </a:ext>
            </a:extLst>
          </p:cNvPr>
          <p:cNvSpPr txBox="1"/>
          <p:nvPr/>
        </p:nvSpPr>
        <p:spPr>
          <a:xfrm>
            <a:off x="8199886" y="2205758"/>
            <a:ext cx="282129" cy="261610"/>
          </a:xfrm>
          <a:prstGeom prst="rect">
            <a:avLst/>
          </a:prstGeom>
          <a:noFill/>
        </p:spPr>
        <p:txBody>
          <a:bodyPr wrap="none" lIns="0" tIns="0" rIns="0" bIns="0" rtlCol="0">
            <a:spAutoFit/>
          </a:bodyPr>
          <a:lstStyle/>
          <a:p>
            <a:pPr algn="ctr"/>
            <a:r>
              <a:rPr lang="en-US" sz="1100" b="1" dirty="0">
                <a:solidFill>
                  <a:srgbClr val="002B51"/>
                </a:solidFill>
                <a:latin typeface="Arial" panose="020B0604020202020204" pitchFamily="34" charset="0"/>
                <a:cs typeface="Arial" panose="020B0604020202020204" pitchFamily="34" charset="0"/>
              </a:rPr>
              <a:t>82%</a:t>
            </a:r>
            <a:r>
              <a:rPr lang="en-US" sz="1000" b="1" dirty="0">
                <a:solidFill>
                  <a:srgbClr val="002B51"/>
                </a:solidFill>
                <a:latin typeface="Arial" panose="020B0604020202020204" pitchFamily="34" charset="0"/>
                <a:cs typeface="Arial" panose="020B0604020202020204" pitchFamily="34" charset="0"/>
              </a:rPr>
              <a:t/>
            </a:r>
            <a:br>
              <a:rPr lang="en-US" sz="1000" b="1" dirty="0">
                <a:solidFill>
                  <a:srgbClr val="002B51"/>
                </a:solidFill>
                <a:latin typeface="Arial" panose="020B0604020202020204" pitchFamily="34" charset="0"/>
                <a:cs typeface="Arial" panose="020B0604020202020204" pitchFamily="34" charset="0"/>
              </a:rPr>
            </a:br>
            <a:r>
              <a:rPr lang="en-US" sz="600" dirty="0">
                <a:solidFill>
                  <a:srgbClr val="002B51"/>
                </a:solidFill>
                <a:latin typeface="Arial" panose="020B0604020202020204" pitchFamily="34" charset="0"/>
                <a:cs typeface="Arial" panose="020B0604020202020204" pitchFamily="34" charset="0"/>
              </a:rPr>
              <a:t>Equity</a:t>
            </a:r>
          </a:p>
        </p:txBody>
      </p:sp>
      <p:sp>
        <p:nvSpPr>
          <p:cNvPr id="57" name="TextBox 56">
            <a:extLst>
              <a:ext uri="{FF2B5EF4-FFF2-40B4-BE49-F238E27FC236}">
                <a16:creationId xmlns="" xmlns:a16="http://schemas.microsoft.com/office/drawing/2014/main" id="{DD53D808-2405-BE49-9CF3-F079E9F1A48E}"/>
              </a:ext>
            </a:extLst>
          </p:cNvPr>
          <p:cNvSpPr txBox="1"/>
          <p:nvPr/>
        </p:nvSpPr>
        <p:spPr>
          <a:xfrm>
            <a:off x="4894984" y="3616547"/>
            <a:ext cx="282129" cy="261610"/>
          </a:xfrm>
          <a:prstGeom prst="rect">
            <a:avLst/>
          </a:prstGeom>
          <a:noFill/>
        </p:spPr>
        <p:txBody>
          <a:bodyPr wrap="none" lIns="0" tIns="0" rIns="0" bIns="0" rtlCol="0">
            <a:spAutoFit/>
          </a:bodyPr>
          <a:lstStyle/>
          <a:p>
            <a:pPr algn="ctr"/>
            <a:r>
              <a:rPr lang="en-US" sz="1100" b="1" dirty="0">
                <a:solidFill>
                  <a:srgbClr val="002B51"/>
                </a:solidFill>
                <a:latin typeface="Arial" panose="020B0604020202020204" pitchFamily="34" charset="0"/>
                <a:cs typeface="Arial" panose="020B0604020202020204" pitchFamily="34" charset="0"/>
              </a:rPr>
              <a:t>63%</a:t>
            </a:r>
            <a:r>
              <a:rPr lang="en-US" sz="1000" b="1" dirty="0">
                <a:solidFill>
                  <a:srgbClr val="002B51"/>
                </a:solidFill>
                <a:latin typeface="Arial" panose="020B0604020202020204" pitchFamily="34" charset="0"/>
                <a:cs typeface="Arial" panose="020B0604020202020204" pitchFamily="34" charset="0"/>
              </a:rPr>
              <a:t/>
            </a:r>
            <a:br>
              <a:rPr lang="en-US" sz="1000" b="1" dirty="0">
                <a:solidFill>
                  <a:srgbClr val="002B51"/>
                </a:solidFill>
                <a:latin typeface="Arial" panose="020B0604020202020204" pitchFamily="34" charset="0"/>
                <a:cs typeface="Arial" panose="020B0604020202020204" pitchFamily="34" charset="0"/>
              </a:rPr>
            </a:br>
            <a:r>
              <a:rPr lang="en-US" sz="600" dirty="0">
                <a:solidFill>
                  <a:srgbClr val="002B51"/>
                </a:solidFill>
                <a:latin typeface="Arial" panose="020B0604020202020204" pitchFamily="34" charset="0"/>
                <a:cs typeface="Arial" panose="020B0604020202020204" pitchFamily="34" charset="0"/>
              </a:rPr>
              <a:t>Equity</a:t>
            </a:r>
          </a:p>
        </p:txBody>
      </p:sp>
      <p:sp>
        <p:nvSpPr>
          <p:cNvPr id="58" name="TextBox 57">
            <a:extLst>
              <a:ext uri="{FF2B5EF4-FFF2-40B4-BE49-F238E27FC236}">
                <a16:creationId xmlns="" xmlns:a16="http://schemas.microsoft.com/office/drawing/2014/main" id="{11CE5199-AAC3-8C49-B044-DBD42304F010}"/>
              </a:ext>
            </a:extLst>
          </p:cNvPr>
          <p:cNvSpPr txBox="1"/>
          <p:nvPr/>
        </p:nvSpPr>
        <p:spPr>
          <a:xfrm>
            <a:off x="5717944" y="3616547"/>
            <a:ext cx="282129" cy="261610"/>
          </a:xfrm>
          <a:prstGeom prst="rect">
            <a:avLst/>
          </a:prstGeom>
          <a:noFill/>
        </p:spPr>
        <p:txBody>
          <a:bodyPr wrap="none" lIns="0" tIns="0" rIns="0" bIns="0" rtlCol="0">
            <a:spAutoFit/>
          </a:bodyPr>
          <a:lstStyle/>
          <a:p>
            <a:pPr algn="ctr"/>
            <a:r>
              <a:rPr lang="en-US" sz="1100" b="1" dirty="0">
                <a:solidFill>
                  <a:srgbClr val="002B51"/>
                </a:solidFill>
                <a:latin typeface="Arial" panose="020B0604020202020204" pitchFamily="34" charset="0"/>
                <a:cs typeface="Arial" panose="020B0604020202020204" pitchFamily="34" charset="0"/>
              </a:rPr>
              <a:t>52%</a:t>
            </a:r>
            <a:r>
              <a:rPr lang="en-US" sz="1000" b="1" dirty="0">
                <a:solidFill>
                  <a:srgbClr val="002B51"/>
                </a:solidFill>
                <a:latin typeface="Arial" panose="020B0604020202020204" pitchFamily="34" charset="0"/>
                <a:cs typeface="Arial" panose="020B0604020202020204" pitchFamily="34" charset="0"/>
              </a:rPr>
              <a:t/>
            </a:r>
            <a:br>
              <a:rPr lang="en-US" sz="1000" b="1" dirty="0">
                <a:solidFill>
                  <a:srgbClr val="002B51"/>
                </a:solidFill>
                <a:latin typeface="Arial" panose="020B0604020202020204" pitchFamily="34" charset="0"/>
                <a:cs typeface="Arial" panose="020B0604020202020204" pitchFamily="34" charset="0"/>
              </a:rPr>
            </a:br>
            <a:r>
              <a:rPr lang="en-US" sz="600" dirty="0">
                <a:solidFill>
                  <a:srgbClr val="002B51"/>
                </a:solidFill>
                <a:latin typeface="Arial" panose="020B0604020202020204" pitchFamily="34" charset="0"/>
                <a:cs typeface="Arial" panose="020B0604020202020204" pitchFamily="34" charset="0"/>
              </a:rPr>
              <a:t>Equity</a:t>
            </a:r>
          </a:p>
        </p:txBody>
      </p:sp>
      <p:sp>
        <p:nvSpPr>
          <p:cNvPr id="59" name="TextBox 58">
            <a:extLst>
              <a:ext uri="{FF2B5EF4-FFF2-40B4-BE49-F238E27FC236}">
                <a16:creationId xmlns="" xmlns:a16="http://schemas.microsoft.com/office/drawing/2014/main" id="{01628A12-B10A-7849-9F98-9DDE9733A1A3}"/>
              </a:ext>
            </a:extLst>
          </p:cNvPr>
          <p:cNvSpPr txBox="1"/>
          <p:nvPr/>
        </p:nvSpPr>
        <p:spPr>
          <a:xfrm>
            <a:off x="6527841" y="3616547"/>
            <a:ext cx="282129" cy="261610"/>
          </a:xfrm>
          <a:prstGeom prst="rect">
            <a:avLst/>
          </a:prstGeom>
          <a:noFill/>
        </p:spPr>
        <p:txBody>
          <a:bodyPr wrap="none" lIns="0" tIns="0" rIns="0" bIns="0" rtlCol="0">
            <a:spAutoFit/>
          </a:bodyPr>
          <a:lstStyle/>
          <a:p>
            <a:pPr algn="ctr"/>
            <a:r>
              <a:rPr lang="en-US" sz="1100" b="1" dirty="0">
                <a:solidFill>
                  <a:srgbClr val="002B51"/>
                </a:solidFill>
                <a:latin typeface="Arial" panose="020B0604020202020204" pitchFamily="34" charset="0"/>
                <a:cs typeface="Arial" panose="020B0604020202020204" pitchFamily="34" charset="0"/>
              </a:rPr>
              <a:t>44%</a:t>
            </a:r>
            <a:r>
              <a:rPr lang="en-US" sz="1000" b="1" dirty="0">
                <a:solidFill>
                  <a:srgbClr val="002B51"/>
                </a:solidFill>
                <a:latin typeface="Arial" panose="020B0604020202020204" pitchFamily="34" charset="0"/>
                <a:cs typeface="Arial" panose="020B0604020202020204" pitchFamily="34" charset="0"/>
              </a:rPr>
              <a:t/>
            </a:r>
            <a:br>
              <a:rPr lang="en-US" sz="1000" b="1" dirty="0">
                <a:solidFill>
                  <a:srgbClr val="002B51"/>
                </a:solidFill>
                <a:latin typeface="Arial" panose="020B0604020202020204" pitchFamily="34" charset="0"/>
                <a:cs typeface="Arial" panose="020B0604020202020204" pitchFamily="34" charset="0"/>
              </a:rPr>
            </a:br>
            <a:r>
              <a:rPr lang="en-US" sz="600" dirty="0">
                <a:solidFill>
                  <a:srgbClr val="002B51"/>
                </a:solidFill>
                <a:latin typeface="Arial" panose="020B0604020202020204" pitchFamily="34" charset="0"/>
                <a:cs typeface="Arial" panose="020B0604020202020204" pitchFamily="34" charset="0"/>
              </a:rPr>
              <a:t>Equity</a:t>
            </a:r>
          </a:p>
        </p:txBody>
      </p:sp>
      <p:sp>
        <p:nvSpPr>
          <p:cNvPr id="60" name="TextBox 59">
            <a:extLst>
              <a:ext uri="{FF2B5EF4-FFF2-40B4-BE49-F238E27FC236}">
                <a16:creationId xmlns="" xmlns:a16="http://schemas.microsoft.com/office/drawing/2014/main" id="{C8B04D03-9A60-7246-BCD1-FF4B468ADA06}"/>
              </a:ext>
            </a:extLst>
          </p:cNvPr>
          <p:cNvSpPr txBox="1"/>
          <p:nvPr/>
        </p:nvSpPr>
        <p:spPr>
          <a:xfrm>
            <a:off x="7363864" y="3616547"/>
            <a:ext cx="282129" cy="261610"/>
          </a:xfrm>
          <a:prstGeom prst="rect">
            <a:avLst/>
          </a:prstGeom>
          <a:noFill/>
        </p:spPr>
        <p:txBody>
          <a:bodyPr wrap="none" lIns="0" tIns="0" rIns="0" bIns="0" rtlCol="0">
            <a:spAutoFit/>
          </a:bodyPr>
          <a:lstStyle/>
          <a:p>
            <a:pPr algn="ctr"/>
            <a:r>
              <a:rPr lang="en-US" sz="1100" b="1" dirty="0">
                <a:solidFill>
                  <a:srgbClr val="002B51"/>
                </a:solidFill>
                <a:latin typeface="Arial" panose="020B0604020202020204" pitchFamily="34" charset="0"/>
                <a:cs typeface="Arial" panose="020B0604020202020204" pitchFamily="34" charset="0"/>
              </a:rPr>
              <a:t>40%</a:t>
            </a:r>
            <a:r>
              <a:rPr lang="en-US" sz="1000" b="1" dirty="0">
                <a:solidFill>
                  <a:srgbClr val="002B51"/>
                </a:solidFill>
                <a:latin typeface="Arial" panose="020B0604020202020204" pitchFamily="34" charset="0"/>
                <a:cs typeface="Arial" panose="020B0604020202020204" pitchFamily="34" charset="0"/>
              </a:rPr>
              <a:t/>
            </a:r>
            <a:br>
              <a:rPr lang="en-US" sz="1000" b="1" dirty="0">
                <a:solidFill>
                  <a:srgbClr val="002B51"/>
                </a:solidFill>
                <a:latin typeface="Arial" panose="020B0604020202020204" pitchFamily="34" charset="0"/>
                <a:cs typeface="Arial" panose="020B0604020202020204" pitchFamily="34" charset="0"/>
              </a:rPr>
            </a:br>
            <a:r>
              <a:rPr lang="en-US" sz="600" dirty="0">
                <a:solidFill>
                  <a:srgbClr val="002B51"/>
                </a:solidFill>
                <a:latin typeface="Arial" panose="020B0604020202020204" pitchFamily="34" charset="0"/>
                <a:cs typeface="Arial" panose="020B0604020202020204" pitchFamily="34" charset="0"/>
              </a:rPr>
              <a:t>Equity</a:t>
            </a:r>
          </a:p>
        </p:txBody>
      </p:sp>
      <p:sp>
        <p:nvSpPr>
          <p:cNvPr id="61" name="TextBox 60">
            <a:extLst>
              <a:ext uri="{FF2B5EF4-FFF2-40B4-BE49-F238E27FC236}">
                <a16:creationId xmlns="" xmlns:a16="http://schemas.microsoft.com/office/drawing/2014/main" id="{B229AE0C-F61C-C540-8D3C-4A541276A5E4}"/>
              </a:ext>
            </a:extLst>
          </p:cNvPr>
          <p:cNvSpPr txBox="1"/>
          <p:nvPr/>
        </p:nvSpPr>
        <p:spPr>
          <a:xfrm>
            <a:off x="4894984" y="5053461"/>
            <a:ext cx="282129" cy="261610"/>
          </a:xfrm>
          <a:prstGeom prst="rect">
            <a:avLst/>
          </a:prstGeom>
          <a:noFill/>
        </p:spPr>
        <p:txBody>
          <a:bodyPr wrap="none" lIns="0" tIns="0" rIns="0" bIns="0" rtlCol="0">
            <a:spAutoFit/>
          </a:bodyPr>
          <a:lstStyle/>
          <a:p>
            <a:pPr algn="ctr"/>
            <a:r>
              <a:rPr lang="en-US" sz="1100" b="1" dirty="0">
                <a:solidFill>
                  <a:srgbClr val="002B51"/>
                </a:solidFill>
                <a:latin typeface="Arial" panose="020B0604020202020204" pitchFamily="34" charset="0"/>
                <a:cs typeface="Arial" panose="020B0604020202020204" pitchFamily="34" charset="0"/>
              </a:rPr>
              <a:t>38%</a:t>
            </a:r>
            <a:r>
              <a:rPr lang="en-US" sz="1000" b="1" dirty="0">
                <a:solidFill>
                  <a:srgbClr val="002B51"/>
                </a:solidFill>
                <a:latin typeface="Arial" panose="020B0604020202020204" pitchFamily="34" charset="0"/>
                <a:cs typeface="Arial" panose="020B0604020202020204" pitchFamily="34" charset="0"/>
              </a:rPr>
              <a:t/>
            </a:r>
            <a:br>
              <a:rPr lang="en-US" sz="1000" b="1" dirty="0">
                <a:solidFill>
                  <a:srgbClr val="002B51"/>
                </a:solidFill>
                <a:latin typeface="Arial" panose="020B0604020202020204" pitchFamily="34" charset="0"/>
                <a:cs typeface="Arial" panose="020B0604020202020204" pitchFamily="34" charset="0"/>
              </a:rPr>
            </a:br>
            <a:r>
              <a:rPr lang="en-US" sz="600" dirty="0">
                <a:solidFill>
                  <a:srgbClr val="002B51"/>
                </a:solidFill>
                <a:latin typeface="Arial" panose="020B0604020202020204" pitchFamily="34" charset="0"/>
                <a:cs typeface="Arial" panose="020B0604020202020204" pitchFamily="34" charset="0"/>
              </a:rPr>
              <a:t>Equity</a:t>
            </a:r>
          </a:p>
        </p:txBody>
      </p:sp>
      <p:grpSp>
        <p:nvGrpSpPr>
          <p:cNvPr id="62" name="Group 61">
            <a:extLst>
              <a:ext uri="{FF2B5EF4-FFF2-40B4-BE49-F238E27FC236}">
                <a16:creationId xmlns="" xmlns:a16="http://schemas.microsoft.com/office/drawing/2014/main" id="{6737CE10-A737-C14C-97EC-7E1BA58F095D}"/>
              </a:ext>
            </a:extLst>
          </p:cNvPr>
          <p:cNvGrpSpPr/>
          <p:nvPr/>
        </p:nvGrpSpPr>
        <p:grpSpPr>
          <a:xfrm>
            <a:off x="6641733" y="5692971"/>
            <a:ext cx="1897377" cy="184666"/>
            <a:chOff x="3329782" y="5362575"/>
            <a:chExt cx="1897377" cy="184666"/>
          </a:xfrm>
        </p:grpSpPr>
        <p:grpSp>
          <p:nvGrpSpPr>
            <p:cNvPr id="63" name="Group 62">
              <a:extLst>
                <a:ext uri="{FF2B5EF4-FFF2-40B4-BE49-F238E27FC236}">
                  <a16:creationId xmlns="" xmlns:a16="http://schemas.microsoft.com/office/drawing/2014/main" id="{66C4FC5C-D5CC-684A-B358-474B0A9A222B}"/>
                </a:ext>
              </a:extLst>
            </p:cNvPr>
            <p:cNvGrpSpPr/>
            <p:nvPr/>
          </p:nvGrpSpPr>
          <p:grpSpPr>
            <a:xfrm>
              <a:off x="3329782" y="5362575"/>
              <a:ext cx="569274" cy="184666"/>
              <a:chOff x="2410619" y="5300662"/>
              <a:chExt cx="569274" cy="184666"/>
            </a:xfrm>
          </p:grpSpPr>
          <p:sp>
            <p:nvSpPr>
              <p:cNvPr id="70" name="Rectangle 21">
                <a:extLst>
                  <a:ext uri="{FF2B5EF4-FFF2-40B4-BE49-F238E27FC236}">
                    <a16:creationId xmlns="" xmlns:a16="http://schemas.microsoft.com/office/drawing/2014/main" id="{C0B143D0-7F6A-664B-A3D7-BEDF4729ACD8}"/>
                  </a:ext>
                </a:extLst>
              </p:cNvPr>
              <p:cNvSpPr>
                <a:spLocks noChangeArrowheads="1"/>
              </p:cNvSpPr>
              <p:nvPr/>
            </p:nvSpPr>
            <p:spPr bwMode="auto">
              <a:xfrm>
                <a:off x="2410619" y="5343783"/>
                <a:ext cx="96837" cy="98425"/>
              </a:xfrm>
              <a:prstGeom prst="rect">
                <a:avLst/>
              </a:prstGeom>
              <a:solidFill>
                <a:srgbClr val="002B51"/>
              </a:solidFill>
              <a:ln w="0">
                <a:noFill/>
                <a:miter lim="800000"/>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71" name="Rectangle 23">
                <a:extLst>
                  <a:ext uri="{FF2B5EF4-FFF2-40B4-BE49-F238E27FC236}">
                    <a16:creationId xmlns="" xmlns:a16="http://schemas.microsoft.com/office/drawing/2014/main" id="{6E7E8430-B630-E14C-BA29-279C357F6E1A}"/>
                  </a:ext>
                </a:extLst>
              </p:cNvPr>
              <p:cNvSpPr>
                <a:spLocks noChangeArrowheads="1"/>
              </p:cNvSpPr>
              <p:nvPr/>
            </p:nvSpPr>
            <p:spPr bwMode="auto">
              <a:xfrm>
                <a:off x="2553494" y="5300662"/>
                <a:ext cx="426399" cy="184666"/>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200" dirty="0">
                    <a:solidFill>
                      <a:srgbClr val="000000"/>
                    </a:solidFill>
                    <a:latin typeface="+mn-lt"/>
                  </a:rPr>
                  <a:t>Equity</a:t>
                </a:r>
              </a:p>
            </p:txBody>
          </p:sp>
        </p:grpSp>
        <p:grpSp>
          <p:nvGrpSpPr>
            <p:cNvPr id="64" name="Group 63">
              <a:extLst>
                <a:ext uri="{FF2B5EF4-FFF2-40B4-BE49-F238E27FC236}">
                  <a16:creationId xmlns="" xmlns:a16="http://schemas.microsoft.com/office/drawing/2014/main" id="{31C7592B-9A38-2644-9943-74BC292B95C3}"/>
                </a:ext>
              </a:extLst>
            </p:cNvPr>
            <p:cNvGrpSpPr/>
            <p:nvPr/>
          </p:nvGrpSpPr>
          <p:grpSpPr>
            <a:xfrm>
              <a:off x="4162557" y="5362575"/>
              <a:ext cx="1064602" cy="184666"/>
              <a:chOff x="2410619" y="5592762"/>
              <a:chExt cx="1064602" cy="184666"/>
            </a:xfrm>
          </p:grpSpPr>
          <p:sp>
            <p:nvSpPr>
              <p:cNvPr id="68" name="Rectangle 24">
                <a:extLst>
                  <a:ext uri="{FF2B5EF4-FFF2-40B4-BE49-F238E27FC236}">
                    <a16:creationId xmlns="" xmlns:a16="http://schemas.microsoft.com/office/drawing/2014/main" id="{1E1E31C8-3A01-8D46-8C87-05AC774DDB61}"/>
                  </a:ext>
                </a:extLst>
              </p:cNvPr>
              <p:cNvSpPr>
                <a:spLocks noChangeArrowheads="1"/>
              </p:cNvSpPr>
              <p:nvPr/>
            </p:nvSpPr>
            <p:spPr bwMode="auto">
              <a:xfrm>
                <a:off x="2410619" y="5636676"/>
                <a:ext cx="96837" cy="96838"/>
              </a:xfrm>
              <a:prstGeom prst="rect">
                <a:avLst/>
              </a:prstGeom>
              <a:solidFill>
                <a:srgbClr val="009EDB"/>
              </a:solidFill>
              <a:ln w="0">
                <a:noFill/>
                <a:miter lim="800000"/>
                <a:headEnd/>
                <a:tailEnd/>
              </a:ln>
            </p:spPr>
            <p:txBody>
              <a:bodyPr vert="horz" wrap="square" lIns="91440" tIns="45720" rIns="91440" bIns="45720" numCol="1" anchor="t" anchorCtr="0" compatLnSpc="1">
                <a:prstTxWarp prst="textNoShape">
                  <a:avLst/>
                </a:prstTxWarp>
              </a:bodyPr>
              <a:lstStyle/>
              <a:p>
                <a:endParaRPr lang="en-GB" sz="1200"/>
              </a:p>
            </p:txBody>
          </p:sp>
          <p:sp>
            <p:nvSpPr>
              <p:cNvPr id="69" name="Rectangle 26">
                <a:extLst>
                  <a:ext uri="{FF2B5EF4-FFF2-40B4-BE49-F238E27FC236}">
                    <a16:creationId xmlns="" xmlns:a16="http://schemas.microsoft.com/office/drawing/2014/main" id="{C2819A70-74A7-6F46-826C-FE1B17B11CAD}"/>
                  </a:ext>
                </a:extLst>
              </p:cNvPr>
              <p:cNvSpPr>
                <a:spLocks noChangeArrowheads="1"/>
              </p:cNvSpPr>
              <p:nvPr/>
            </p:nvSpPr>
            <p:spPr bwMode="auto">
              <a:xfrm>
                <a:off x="2553494" y="5592762"/>
                <a:ext cx="921727" cy="184666"/>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200" dirty="0">
                    <a:solidFill>
                      <a:srgbClr val="000000"/>
                    </a:solidFill>
                    <a:latin typeface="+mn-lt"/>
                  </a:rPr>
                  <a:t>Fixed Income</a:t>
                </a:r>
              </a:p>
            </p:txBody>
          </p:sp>
        </p:grpSp>
        <p:sp>
          <p:nvSpPr>
            <p:cNvPr id="67" name="Rectangle 29">
              <a:extLst>
                <a:ext uri="{FF2B5EF4-FFF2-40B4-BE49-F238E27FC236}">
                  <a16:creationId xmlns="" xmlns:a16="http://schemas.microsoft.com/office/drawing/2014/main" id="{E0F73176-897E-A84A-BBBF-C74205CCCB11}"/>
                </a:ext>
              </a:extLst>
            </p:cNvPr>
            <p:cNvSpPr>
              <a:spLocks noChangeArrowheads="1"/>
            </p:cNvSpPr>
            <p:nvPr/>
          </p:nvSpPr>
          <p:spPr bwMode="auto">
            <a:xfrm>
              <a:off x="5110957" y="5362575"/>
              <a:ext cx="65" cy="184666"/>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endParaRPr lang="en-US" altLang="en-US" sz="1200" dirty="0">
                <a:solidFill>
                  <a:srgbClr val="000000"/>
                </a:solidFill>
                <a:latin typeface="+mn-lt"/>
              </a:endParaRPr>
            </a:p>
          </p:txBody>
        </p:sp>
      </p:grpSp>
      <p:sp>
        <p:nvSpPr>
          <p:cNvPr id="15" name="Rectangle 14">
            <a:extLst>
              <a:ext uri="{FF2B5EF4-FFF2-40B4-BE49-F238E27FC236}">
                <a16:creationId xmlns="" xmlns:a16="http://schemas.microsoft.com/office/drawing/2014/main" id="{FC64E393-E09F-1B4F-8696-39C45E524BF4}"/>
              </a:ext>
            </a:extLst>
          </p:cNvPr>
          <p:cNvSpPr/>
          <p:nvPr/>
        </p:nvSpPr>
        <p:spPr>
          <a:xfrm>
            <a:off x="6483762" y="5565148"/>
            <a:ext cx="2192735" cy="424172"/>
          </a:xfrm>
          <a:prstGeom prst="rect">
            <a:avLst/>
          </a:prstGeom>
          <a:noFill/>
          <a:ln w="0">
            <a:solidFill>
              <a:srgbClr val="D5D9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5719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0" grpId="0"/>
      <p:bldP spid="14" grpId="0"/>
      <p:bldP spid="16" grpId="0"/>
      <p:bldP spid="17" grpId="0" animBg="1"/>
      <p:bldP spid="18" grpId="0"/>
      <p:bldP spid="19" grpId="0"/>
      <p:bldP spid="20" grpId="0"/>
      <p:bldP spid="21" grpId="0" animBg="1"/>
      <p:bldP spid="22" grpId="0"/>
      <p:bldP spid="23" grpId="0"/>
      <p:bldP spid="24" grpId="0"/>
      <p:bldP spid="25" grpId="0"/>
      <p:bldP spid="26" grpId="0"/>
      <p:bldP spid="27" grpId="0"/>
      <p:bldGraphic spid="29" grpId="0">
        <p:bldAsOne/>
      </p:bldGraphic>
      <p:bldGraphic spid="30" grpId="0">
        <p:bldAsOne/>
      </p:bldGraphic>
      <p:bldGraphic spid="31" grpId="0">
        <p:bldAsOne/>
      </p:bldGraphic>
      <p:bldGraphic spid="32" grpId="0">
        <p:bldAsOne/>
      </p:bldGraphic>
      <p:bldGraphic spid="33" grpId="0">
        <p:bldAsOne/>
      </p:bldGraphic>
      <p:bldGraphic spid="34" grpId="0">
        <p:bldAsOne/>
      </p:bldGraphic>
      <p:bldGraphic spid="35" grpId="0">
        <p:bldAsOne/>
      </p:bldGraphic>
      <p:bldGraphic spid="36" grpId="0">
        <p:bldAsOne/>
      </p:bldGraphic>
      <p:bldGraphic spid="37" grpId="0">
        <p:bldAsOne/>
      </p:bldGraphic>
      <p:bldGraphic spid="39" grpId="0">
        <p:bldAsOne/>
      </p:bldGraphic>
      <p:bldP spid="40" grpId="0"/>
      <p:bldP spid="41" grpId="0"/>
      <p:bldP spid="42" grpId="0"/>
      <p:bldP spid="43" grpId="0"/>
      <p:bldP spid="44" grpId="0"/>
      <p:bldP spid="45" grpId="0"/>
      <p:bldP spid="46" grpId="0"/>
      <p:bldP spid="47" grpId="0"/>
      <p:bldP spid="48" grpId="0"/>
      <p:bldP spid="50" grpId="0"/>
      <p:bldP spid="51" grpId="0"/>
      <p:bldP spid="53" grpId="0"/>
      <p:bldP spid="54" grpId="0"/>
      <p:bldP spid="55" grpId="0"/>
      <p:bldP spid="56" grpId="0"/>
      <p:bldP spid="57" grpId="0"/>
      <p:bldP spid="58" grpId="0"/>
      <p:bldP spid="59" grpId="0"/>
      <p:bldP spid="60" grpId="0"/>
      <p:bldP spid="61" grpId="0"/>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83CF432-395F-5E4F-93F8-4AE5E646D9B3}"/>
              </a:ext>
            </a:extLst>
          </p:cNvPr>
          <p:cNvSpPr>
            <a:spLocks noGrp="1"/>
          </p:cNvSpPr>
          <p:nvPr>
            <p:ph type="title"/>
          </p:nvPr>
        </p:nvSpPr>
        <p:spPr>
          <a:xfrm>
            <a:off x="460793" y="3898566"/>
            <a:ext cx="4143259" cy="738664"/>
          </a:xfrm>
        </p:spPr>
        <p:txBody>
          <a:bodyPr/>
          <a:lstStyle/>
          <a:p>
            <a:r>
              <a:rPr lang="en-US" dirty="0"/>
              <a:t>Final</a:t>
            </a:r>
            <a:br>
              <a:rPr lang="en-US" dirty="0"/>
            </a:br>
            <a:r>
              <a:rPr lang="en-US" dirty="0"/>
              <a:t>Thoughts</a:t>
            </a:r>
          </a:p>
        </p:txBody>
      </p:sp>
      <p:sp>
        <p:nvSpPr>
          <p:cNvPr id="5" name="Text Placeholder 4">
            <a:extLst>
              <a:ext uri="{FF2B5EF4-FFF2-40B4-BE49-F238E27FC236}">
                <a16:creationId xmlns="" xmlns:a16="http://schemas.microsoft.com/office/drawing/2014/main" id="{F990036F-0D7B-6840-ADBF-36EA0498E66E}"/>
              </a:ext>
            </a:extLst>
          </p:cNvPr>
          <p:cNvSpPr>
            <a:spLocks noGrp="1"/>
          </p:cNvSpPr>
          <p:nvPr>
            <p:ph type="body" sz="quarter" idx="10"/>
          </p:nvPr>
        </p:nvSpPr>
        <p:spPr>
          <a:xfrm>
            <a:off x="502920" y="3520440"/>
            <a:ext cx="4143259" cy="275653"/>
          </a:xfrm>
        </p:spPr>
        <p:txBody>
          <a:bodyPr/>
          <a:lstStyle/>
          <a:p>
            <a:r>
              <a:rPr lang="en-US" dirty="0"/>
              <a:t>SECTION 3</a:t>
            </a:r>
          </a:p>
        </p:txBody>
      </p:sp>
      <p:pic>
        <p:nvPicPr>
          <p:cNvPr id="9" name="Picture 8">
            <a:extLst>
              <a:ext uri="{FF2B5EF4-FFF2-40B4-BE49-F238E27FC236}">
                <a16:creationId xmlns="" xmlns:a16="http://schemas.microsoft.com/office/drawing/2014/main" id="{EDE1AFA2-5525-E049-9D58-4ED60E1A8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pic>
        <p:nvPicPr>
          <p:cNvPr id="10" name="Picture 9">
            <a:extLst>
              <a:ext uri="{FF2B5EF4-FFF2-40B4-BE49-F238E27FC236}">
                <a16:creationId xmlns="" xmlns:a16="http://schemas.microsoft.com/office/drawing/2014/main" id="{B212D009-D871-1F40-B688-8D5CCE6F9DE1}"/>
              </a:ext>
            </a:extLst>
          </p:cNvPr>
          <p:cNvPicPr>
            <a:picLocks noChangeAspect="1"/>
          </p:cNvPicPr>
          <p:nvPr/>
        </p:nvPicPr>
        <p:blipFill>
          <a:blip r:embed="rId4"/>
          <a:stretch>
            <a:fillRect/>
          </a:stretch>
        </p:blipFill>
        <p:spPr>
          <a:xfrm>
            <a:off x="502920" y="2155843"/>
            <a:ext cx="762000" cy="901700"/>
          </a:xfrm>
          <a:prstGeom prst="rect">
            <a:avLst/>
          </a:prstGeom>
        </p:spPr>
      </p:pic>
    </p:spTree>
    <p:extLst>
      <p:ext uri="{BB962C8B-B14F-4D97-AF65-F5344CB8AC3E}">
        <p14:creationId xmlns:p14="http://schemas.microsoft.com/office/powerpoint/2010/main" val="2291665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39973" y="731520"/>
            <a:ext cx="8220456" cy="307777"/>
          </a:xfrm>
        </p:spPr>
        <p:txBody>
          <a:bodyPr/>
          <a:lstStyle/>
          <a:p>
            <a:r>
              <a:rPr lang="en-GB" dirty="0"/>
              <a:t>Staying on Track</a:t>
            </a:r>
          </a:p>
        </p:txBody>
      </p:sp>
      <p:sp>
        <p:nvSpPr>
          <p:cNvPr id="10" name="Text Placeholder FN"/>
          <p:cNvSpPr txBox="1">
            <a:spLocks/>
          </p:cNvSpPr>
          <p:nvPr/>
        </p:nvSpPr>
        <p:spPr>
          <a:xfrm>
            <a:off x="457200" y="6172009"/>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000000"/>
              </a:buClr>
              <a:buFont typeface="+mj-lt"/>
              <a:buNone/>
            </a:pPr>
            <a:r>
              <a:rPr lang="en-GB" sz="800" b="0" dirty="0">
                <a:solidFill>
                  <a:srgbClr val="000000"/>
                </a:solidFill>
              </a:rPr>
              <a:t> </a:t>
            </a:r>
          </a:p>
        </p:txBody>
      </p:sp>
      <p:sp>
        <p:nvSpPr>
          <p:cNvPr id="30" name="Rectangle 29">
            <a:extLst>
              <a:ext uri="{FF2B5EF4-FFF2-40B4-BE49-F238E27FC236}">
                <a16:creationId xmlns="" xmlns:a16="http://schemas.microsoft.com/office/drawing/2014/main" id="{505D0765-228E-E243-957E-03B1B3897DD1}"/>
              </a:ext>
            </a:extLst>
          </p:cNvPr>
          <p:cNvSpPr/>
          <p:nvPr/>
        </p:nvSpPr>
        <p:spPr>
          <a:xfrm>
            <a:off x="548640" y="4657757"/>
            <a:ext cx="2468880" cy="7372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000" b="1" spc="100" dirty="0">
                <a:solidFill>
                  <a:srgbClr val="002B51"/>
                </a:solidFill>
                <a:latin typeface="Arial Black" panose="020B0604020202020204" pitchFamily="34" charset="0"/>
                <a:cs typeface="Arial Black" panose="020B0604020202020204" pitchFamily="34" charset="0"/>
              </a:rPr>
              <a:t>DETERMINE YOUR UNIQUE GOALS</a:t>
            </a:r>
          </a:p>
          <a:p>
            <a:endParaRPr lang="en-GB" sz="1000" b="1" spc="100" dirty="0">
              <a:solidFill>
                <a:srgbClr val="002B51"/>
              </a:solidFill>
              <a:latin typeface="Arial Black" panose="020B0604020202020204" pitchFamily="34" charset="0"/>
              <a:cs typeface="Arial Black" panose="020B0604020202020204" pitchFamily="34" charset="0"/>
            </a:endParaRPr>
          </a:p>
          <a:p>
            <a:pPr marL="115888" indent="-115888">
              <a:spcAft>
                <a:spcPts val="600"/>
              </a:spcAft>
              <a:buFont typeface="Arial" panose="020B0604020202020204" pitchFamily="34" charset="0"/>
              <a:buChar char="•"/>
            </a:pPr>
            <a:r>
              <a:rPr lang="en-GB" sz="1600" dirty="0">
                <a:solidFill>
                  <a:srgbClr val="0F8EC7"/>
                </a:solidFill>
                <a:latin typeface="Arial" panose="020B0604020202020204" pitchFamily="34" charset="0"/>
                <a:cs typeface="Arial" panose="020B0604020202020204" pitchFamily="34" charset="0"/>
              </a:rPr>
              <a:t>Short-term and </a:t>
            </a:r>
            <a:br>
              <a:rPr lang="en-GB" sz="1600" dirty="0">
                <a:solidFill>
                  <a:srgbClr val="0F8EC7"/>
                </a:solidFill>
                <a:latin typeface="Arial" panose="020B0604020202020204" pitchFamily="34" charset="0"/>
                <a:cs typeface="Arial" panose="020B0604020202020204" pitchFamily="34" charset="0"/>
              </a:rPr>
            </a:br>
            <a:r>
              <a:rPr lang="en-GB" sz="1600" dirty="0">
                <a:solidFill>
                  <a:srgbClr val="0F8EC7"/>
                </a:solidFill>
                <a:latin typeface="Arial" panose="020B0604020202020204" pitchFamily="34" charset="0"/>
                <a:cs typeface="Arial" panose="020B0604020202020204" pitchFamily="34" charset="0"/>
              </a:rPr>
              <a:t>long-term goals</a:t>
            </a:r>
          </a:p>
          <a:p>
            <a:pPr marL="115888" indent="-115888">
              <a:spcAft>
                <a:spcPts val="600"/>
              </a:spcAft>
              <a:buFont typeface="Arial" panose="020B0604020202020204" pitchFamily="34" charset="0"/>
              <a:buChar char="•"/>
            </a:pPr>
            <a:r>
              <a:rPr lang="en-GB" sz="1600" dirty="0">
                <a:solidFill>
                  <a:srgbClr val="0F8EC7"/>
                </a:solidFill>
                <a:latin typeface="Arial" panose="020B0604020202020204" pitchFamily="34" charset="0"/>
                <a:cs typeface="Arial" panose="020B0604020202020204" pitchFamily="34" charset="0"/>
              </a:rPr>
              <a:t>Time horizon</a:t>
            </a:r>
          </a:p>
          <a:p>
            <a:pPr marL="115888" indent="-115888">
              <a:spcAft>
                <a:spcPts val="600"/>
              </a:spcAft>
              <a:buFont typeface="Arial" panose="020B0604020202020204" pitchFamily="34" charset="0"/>
              <a:buChar char="•"/>
            </a:pPr>
            <a:r>
              <a:rPr lang="en-GB" sz="1600" dirty="0">
                <a:solidFill>
                  <a:srgbClr val="0F8EC7"/>
                </a:solidFill>
                <a:latin typeface="Arial" panose="020B0604020202020204" pitchFamily="34" charset="0"/>
                <a:cs typeface="Arial" panose="020B0604020202020204" pitchFamily="34" charset="0"/>
              </a:rPr>
              <a:t>Risk tolerance</a:t>
            </a:r>
          </a:p>
        </p:txBody>
      </p:sp>
      <p:sp>
        <p:nvSpPr>
          <p:cNvPr id="36" name="Rectangle 35">
            <a:extLst>
              <a:ext uri="{FF2B5EF4-FFF2-40B4-BE49-F238E27FC236}">
                <a16:creationId xmlns="" xmlns:a16="http://schemas.microsoft.com/office/drawing/2014/main" id="{F941E495-0925-D944-9BF9-B32AB979730D}"/>
              </a:ext>
            </a:extLst>
          </p:cNvPr>
          <p:cNvSpPr/>
          <p:nvPr/>
        </p:nvSpPr>
        <p:spPr>
          <a:xfrm>
            <a:off x="548640" y="4189286"/>
            <a:ext cx="2468880" cy="49837"/>
          </a:xfrm>
          <a:prstGeom prst="rect">
            <a:avLst/>
          </a:prstGeom>
          <a:solidFill>
            <a:srgbClr val="0F8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 xmlns:a16="http://schemas.microsoft.com/office/drawing/2014/main" id="{C2C734F4-D712-A148-A45A-602838A4908D}"/>
              </a:ext>
            </a:extLst>
          </p:cNvPr>
          <p:cNvSpPr/>
          <p:nvPr/>
        </p:nvSpPr>
        <p:spPr>
          <a:xfrm>
            <a:off x="529046" y="4341490"/>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1</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38" name="Rectangle 37">
            <a:extLst>
              <a:ext uri="{FF2B5EF4-FFF2-40B4-BE49-F238E27FC236}">
                <a16:creationId xmlns="" xmlns:a16="http://schemas.microsoft.com/office/drawing/2014/main" id="{E2706AEB-7783-CF4E-BB10-980ADCD5E724}"/>
              </a:ext>
            </a:extLst>
          </p:cNvPr>
          <p:cNvSpPr/>
          <p:nvPr/>
        </p:nvSpPr>
        <p:spPr>
          <a:xfrm>
            <a:off x="3378708" y="3023592"/>
            <a:ext cx="2468880" cy="49837"/>
          </a:xfrm>
          <a:prstGeom prst="rect">
            <a:avLst/>
          </a:prstGeom>
          <a:solidFill>
            <a:srgbClr val="0F8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 xmlns:a16="http://schemas.microsoft.com/office/drawing/2014/main" id="{724A921D-4C84-D846-8EB4-85B55A82D7AE}"/>
              </a:ext>
            </a:extLst>
          </p:cNvPr>
          <p:cNvSpPr/>
          <p:nvPr/>
        </p:nvSpPr>
        <p:spPr>
          <a:xfrm>
            <a:off x="6208776" y="1857899"/>
            <a:ext cx="2468880" cy="49837"/>
          </a:xfrm>
          <a:prstGeom prst="rect">
            <a:avLst/>
          </a:prstGeom>
          <a:solidFill>
            <a:srgbClr val="0F8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 xmlns:a16="http://schemas.microsoft.com/office/drawing/2014/main" id="{C09E3C0C-6D8E-2E43-A3FE-2CF6BF3367AD}"/>
              </a:ext>
            </a:extLst>
          </p:cNvPr>
          <p:cNvSpPr/>
          <p:nvPr/>
        </p:nvSpPr>
        <p:spPr>
          <a:xfrm>
            <a:off x="3402874" y="3514757"/>
            <a:ext cx="3638005" cy="7372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000" b="1" spc="100" dirty="0">
                <a:solidFill>
                  <a:srgbClr val="002B51"/>
                </a:solidFill>
                <a:latin typeface="Arial Black" panose="020B0604020202020204" pitchFamily="34" charset="0"/>
                <a:cs typeface="Arial Black" panose="020B0604020202020204" pitchFamily="34" charset="0"/>
              </a:rPr>
              <a:t>INVEST WISELY</a:t>
            </a:r>
          </a:p>
          <a:p>
            <a:endParaRPr lang="en-GB" sz="1000" b="1" spc="100" dirty="0">
              <a:solidFill>
                <a:srgbClr val="002B51"/>
              </a:solidFill>
              <a:latin typeface="Arial Black" panose="020B0604020202020204" pitchFamily="34" charset="0"/>
              <a:cs typeface="Arial Black" panose="020B0604020202020204" pitchFamily="34" charset="0"/>
            </a:endParaRPr>
          </a:p>
          <a:p>
            <a:pPr marL="115888" indent="-115888">
              <a:spcAft>
                <a:spcPts val="600"/>
              </a:spcAft>
              <a:buFont typeface="Arial" panose="020B0604020202020204" pitchFamily="34" charset="0"/>
              <a:buChar char="•"/>
            </a:pPr>
            <a:r>
              <a:rPr lang="en-GB" sz="1600" dirty="0">
                <a:solidFill>
                  <a:srgbClr val="0F8EC7"/>
                </a:solidFill>
                <a:latin typeface="Arial" panose="020B0604020202020204" pitchFamily="34" charset="0"/>
                <a:cs typeface="Arial" panose="020B0604020202020204" pitchFamily="34" charset="0"/>
              </a:rPr>
              <a:t>Asset </a:t>
            </a:r>
            <a:r>
              <a:rPr lang="en-GB" sz="1600" dirty="0" smtClean="0">
                <a:solidFill>
                  <a:srgbClr val="0F8EC7"/>
                </a:solidFill>
                <a:latin typeface="Arial" panose="020B0604020202020204" pitchFamily="34" charset="0"/>
                <a:cs typeface="Arial" panose="020B0604020202020204" pitchFamily="34" charset="0"/>
              </a:rPr>
              <a:t>classes, (Stocks, Bonds, Cash)</a:t>
            </a:r>
            <a:endParaRPr lang="en-GB" sz="1600" dirty="0">
              <a:solidFill>
                <a:srgbClr val="0F8EC7"/>
              </a:solidFill>
              <a:latin typeface="Arial" panose="020B0604020202020204" pitchFamily="34" charset="0"/>
              <a:cs typeface="Arial" panose="020B0604020202020204" pitchFamily="34" charset="0"/>
            </a:endParaRPr>
          </a:p>
          <a:p>
            <a:pPr marL="115888" indent="-115888">
              <a:spcAft>
                <a:spcPts val="600"/>
              </a:spcAft>
              <a:buFont typeface="Arial" panose="020B0604020202020204" pitchFamily="34" charset="0"/>
              <a:buChar char="•"/>
            </a:pPr>
            <a:r>
              <a:rPr lang="en-GB" sz="1600" dirty="0">
                <a:solidFill>
                  <a:srgbClr val="0F8EC7"/>
                </a:solidFill>
                <a:latin typeface="Arial" panose="020B0604020202020204" pitchFamily="34" charset="0"/>
                <a:cs typeface="Arial" panose="020B0604020202020204" pitchFamily="34" charset="0"/>
              </a:rPr>
              <a:t>Diversification</a:t>
            </a:r>
          </a:p>
          <a:p>
            <a:pPr marL="115888" indent="-115888">
              <a:spcAft>
                <a:spcPts val="600"/>
              </a:spcAft>
              <a:buFont typeface="Arial" panose="020B0604020202020204" pitchFamily="34" charset="0"/>
              <a:buChar char="•"/>
            </a:pPr>
            <a:r>
              <a:rPr lang="en-GB" sz="1600" dirty="0">
                <a:solidFill>
                  <a:srgbClr val="0F8EC7"/>
                </a:solidFill>
                <a:latin typeface="Arial" panose="020B0604020202020204" pitchFamily="34" charset="0"/>
                <a:cs typeface="Arial" panose="020B0604020202020204" pitchFamily="34" charset="0"/>
              </a:rPr>
              <a:t>Finding the right balance</a:t>
            </a:r>
          </a:p>
        </p:txBody>
      </p:sp>
      <p:sp>
        <p:nvSpPr>
          <p:cNvPr id="41" name="Oval 40">
            <a:extLst>
              <a:ext uri="{FF2B5EF4-FFF2-40B4-BE49-F238E27FC236}">
                <a16:creationId xmlns="" xmlns:a16="http://schemas.microsoft.com/office/drawing/2014/main" id="{3B02F4A0-0A06-5F48-A1B1-F0BAB0B22696}"/>
              </a:ext>
            </a:extLst>
          </p:cNvPr>
          <p:cNvSpPr/>
          <p:nvPr/>
        </p:nvSpPr>
        <p:spPr>
          <a:xfrm>
            <a:off x="3383281" y="3198490"/>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2</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42" name="Rectangle 41">
            <a:extLst>
              <a:ext uri="{FF2B5EF4-FFF2-40B4-BE49-F238E27FC236}">
                <a16:creationId xmlns="" xmlns:a16="http://schemas.microsoft.com/office/drawing/2014/main" id="{D8C71407-4507-F248-B5DC-9A61297913E0}"/>
              </a:ext>
            </a:extLst>
          </p:cNvPr>
          <p:cNvSpPr/>
          <p:nvPr/>
        </p:nvSpPr>
        <p:spPr>
          <a:xfrm>
            <a:off x="6237515" y="2326037"/>
            <a:ext cx="2468880" cy="7372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000" b="1" spc="100" dirty="0">
                <a:solidFill>
                  <a:srgbClr val="002B51"/>
                </a:solidFill>
                <a:latin typeface="Arial Black" panose="020B0604020202020204" pitchFamily="34" charset="0"/>
                <a:cs typeface="Arial Black" panose="020B0604020202020204" pitchFamily="34" charset="0"/>
              </a:rPr>
              <a:t>MONITOR AND ADJUST</a:t>
            </a:r>
          </a:p>
          <a:p>
            <a:endParaRPr lang="en-GB" sz="1000" b="1" spc="100" dirty="0">
              <a:solidFill>
                <a:srgbClr val="002B51"/>
              </a:solidFill>
              <a:latin typeface="Arial Black" panose="020B0604020202020204" pitchFamily="34" charset="0"/>
              <a:cs typeface="Arial Black" panose="020B0604020202020204" pitchFamily="34" charset="0"/>
            </a:endParaRPr>
          </a:p>
          <a:p>
            <a:pPr marL="115888" indent="-115888">
              <a:spcAft>
                <a:spcPts val="600"/>
              </a:spcAft>
              <a:buFont typeface="Arial" panose="020B0604020202020204" pitchFamily="34" charset="0"/>
              <a:buChar char="•"/>
            </a:pPr>
            <a:r>
              <a:rPr lang="en-GB" sz="1600" dirty="0">
                <a:solidFill>
                  <a:srgbClr val="0F8EC7"/>
                </a:solidFill>
                <a:latin typeface="Arial" panose="020B0604020202020204" pitchFamily="34" charset="0"/>
                <a:cs typeface="Arial" panose="020B0604020202020204" pitchFamily="34" charset="0"/>
              </a:rPr>
              <a:t>Periodically rebalance portfolio</a:t>
            </a:r>
          </a:p>
          <a:p>
            <a:pPr marL="115888" indent="-115888">
              <a:spcAft>
                <a:spcPts val="600"/>
              </a:spcAft>
              <a:buFont typeface="Arial" panose="020B0604020202020204" pitchFamily="34" charset="0"/>
              <a:buChar char="•"/>
            </a:pPr>
            <a:r>
              <a:rPr lang="en-GB" sz="1600" dirty="0">
                <a:solidFill>
                  <a:srgbClr val="0F8EC7"/>
                </a:solidFill>
                <a:latin typeface="Arial" panose="020B0604020202020204" pitchFamily="34" charset="0"/>
                <a:cs typeface="Arial" panose="020B0604020202020204" pitchFamily="34" charset="0"/>
              </a:rPr>
              <a:t>Ongoing process</a:t>
            </a:r>
          </a:p>
        </p:txBody>
      </p:sp>
      <p:sp>
        <p:nvSpPr>
          <p:cNvPr id="43" name="Oval 42">
            <a:extLst>
              <a:ext uri="{FF2B5EF4-FFF2-40B4-BE49-F238E27FC236}">
                <a16:creationId xmlns="" xmlns:a16="http://schemas.microsoft.com/office/drawing/2014/main" id="{1F5B287C-6874-004E-8681-D9D65397C1D3}"/>
              </a:ext>
            </a:extLst>
          </p:cNvPr>
          <p:cNvSpPr/>
          <p:nvPr/>
        </p:nvSpPr>
        <p:spPr>
          <a:xfrm>
            <a:off x="6217921" y="2009770"/>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3</a:t>
            </a:r>
            <a:endParaRPr lang="en-US" sz="1400" b="1" dirty="0">
              <a:solidFill>
                <a:srgbClr val="FFFFFF"/>
              </a:solidFill>
              <a:latin typeface="Arial Black" panose="020B0604020202020204" pitchFamily="34" charset="0"/>
              <a:cs typeface="Arial Black" panose="020B0604020202020204" pitchFamily="34" charset="0"/>
            </a:endParaRPr>
          </a:p>
        </p:txBody>
      </p:sp>
      <p:pic>
        <p:nvPicPr>
          <p:cNvPr id="3" name="Picture 2">
            <a:extLst>
              <a:ext uri="{FF2B5EF4-FFF2-40B4-BE49-F238E27FC236}">
                <a16:creationId xmlns="" xmlns:a16="http://schemas.microsoft.com/office/drawing/2014/main" id="{56B7362C-D7A3-AD42-BE6E-5803F65A6C20}"/>
              </a:ext>
            </a:extLst>
          </p:cNvPr>
          <p:cNvPicPr>
            <a:picLocks noChangeAspect="1"/>
          </p:cNvPicPr>
          <p:nvPr/>
        </p:nvPicPr>
        <p:blipFill>
          <a:blip r:embed="rId3"/>
          <a:stretch>
            <a:fillRect/>
          </a:stretch>
        </p:blipFill>
        <p:spPr>
          <a:xfrm>
            <a:off x="529046" y="3300806"/>
            <a:ext cx="629752" cy="650744"/>
          </a:xfrm>
          <a:prstGeom prst="rect">
            <a:avLst/>
          </a:prstGeom>
        </p:spPr>
      </p:pic>
      <p:pic>
        <p:nvPicPr>
          <p:cNvPr id="4" name="Picture 3">
            <a:extLst>
              <a:ext uri="{FF2B5EF4-FFF2-40B4-BE49-F238E27FC236}">
                <a16:creationId xmlns="" xmlns:a16="http://schemas.microsoft.com/office/drawing/2014/main" id="{B0E56CA8-654D-BB4A-A081-0AA1D63241D3}"/>
              </a:ext>
            </a:extLst>
          </p:cNvPr>
          <p:cNvPicPr>
            <a:picLocks noChangeAspect="1"/>
          </p:cNvPicPr>
          <p:nvPr/>
        </p:nvPicPr>
        <p:blipFill>
          <a:blip r:embed="rId4"/>
          <a:stretch>
            <a:fillRect/>
          </a:stretch>
        </p:blipFill>
        <p:spPr>
          <a:xfrm>
            <a:off x="3378708" y="2214055"/>
            <a:ext cx="650744" cy="619256"/>
          </a:xfrm>
          <a:prstGeom prst="rect">
            <a:avLst/>
          </a:prstGeom>
        </p:spPr>
      </p:pic>
      <p:pic>
        <p:nvPicPr>
          <p:cNvPr id="5" name="Picture 4">
            <a:extLst>
              <a:ext uri="{FF2B5EF4-FFF2-40B4-BE49-F238E27FC236}">
                <a16:creationId xmlns="" xmlns:a16="http://schemas.microsoft.com/office/drawing/2014/main" id="{AEBFF971-D9A0-7748-A14B-CA8ABBFE7BA6}"/>
              </a:ext>
            </a:extLst>
          </p:cNvPr>
          <p:cNvPicPr>
            <a:picLocks noChangeAspect="1"/>
          </p:cNvPicPr>
          <p:nvPr/>
        </p:nvPicPr>
        <p:blipFill>
          <a:blip r:embed="rId5"/>
          <a:stretch>
            <a:fillRect/>
          </a:stretch>
        </p:blipFill>
        <p:spPr>
          <a:xfrm>
            <a:off x="6176120" y="1089639"/>
            <a:ext cx="608760" cy="556281"/>
          </a:xfrm>
          <a:prstGeom prst="rect">
            <a:avLst/>
          </a:prstGeom>
        </p:spPr>
      </p:pic>
      <p:pic>
        <p:nvPicPr>
          <p:cNvPr id="45" name="Picture 44">
            <a:extLst>
              <a:ext uri="{FF2B5EF4-FFF2-40B4-BE49-F238E27FC236}">
                <a16:creationId xmlns="" xmlns:a16="http://schemas.microsoft.com/office/drawing/2014/main" id="{AA2D221D-D5C6-0C40-823A-B6851C5CA9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Tree>
    <p:extLst>
      <p:ext uri="{BB962C8B-B14F-4D97-AF65-F5344CB8AC3E}">
        <p14:creationId xmlns:p14="http://schemas.microsoft.com/office/powerpoint/2010/main" val="41498679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animBg="1"/>
      <p:bldP spid="37" grpId="0" animBg="1"/>
      <p:bldP spid="38" grpId="0" animBg="1"/>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713F5F8-0090-4E4A-A715-A90029717ADD}"/>
              </a:ext>
            </a:extLst>
          </p:cNvPr>
          <p:cNvSpPr txBox="1">
            <a:spLocks/>
          </p:cNvSpPr>
          <p:nvPr/>
        </p:nvSpPr>
        <p:spPr>
          <a:xfrm>
            <a:off x="457200" y="7315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GB" dirty="0">
                <a:solidFill>
                  <a:srgbClr val="002B51"/>
                </a:solidFill>
              </a:rPr>
              <a:t>Structuring a Well-Rounded Planning Approach</a:t>
            </a:r>
          </a:p>
        </p:txBody>
      </p:sp>
      <p:pic>
        <p:nvPicPr>
          <p:cNvPr id="4" name="Picture 3">
            <a:extLst>
              <a:ext uri="{FF2B5EF4-FFF2-40B4-BE49-F238E27FC236}">
                <a16:creationId xmlns="" xmlns:a16="http://schemas.microsoft.com/office/drawing/2014/main" id="{087C193B-E3C1-534B-835C-794C905AC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
        <p:nvSpPr>
          <p:cNvPr id="5" name="TextBox 4">
            <a:extLst>
              <a:ext uri="{FF2B5EF4-FFF2-40B4-BE49-F238E27FC236}">
                <a16:creationId xmlns="" xmlns:a16="http://schemas.microsoft.com/office/drawing/2014/main" id="{47E2E9EF-94C1-664B-BC8D-C8F8EDA78590}"/>
              </a:ext>
            </a:extLst>
          </p:cNvPr>
          <p:cNvSpPr txBox="1"/>
          <p:nvPr/>
        </p:nvSpPr>
        <p:spPr>
          <a:xfrm>
            <a:off x="445187" y="1188720"/>
            <a:ext cx="8220456" cy="553998"/>
          </a:xfrm>
          <a:prstGeom prst="rect">
            <a:avLst/>
          </a:prstGeom>
          <a:noFill/>
        </p:spPr>
        <p:txBody>
          <a:bodyPr wrap="square" lIns="0" tIns="0" rIns="0" bIns="0" rtlCol="0">
            <a:spAutoFit/>
          </a:bodyPr>
          <a:lstStyle/>
          <a:p>
            <a:r>
              <a:rPr lang="en-US" b="1" dirty="0">
                <a:solidFill>
                  <a:srgbClr val="0F8EC7"/>
                </a:solidFill>
              </a:rPr>
              <a:t>We believe that a successful retirement planning strategy must meet the following criteria:</a:t>
            </a:r>
          </a:p>
        </p:txBody>
      </p:sp>
      <p:sp>
        <p:nvSpPr>
          <p:cNvPr id="6" name="TextBox 5">
            <a:extLst>
              <a:ext uri="{FF2B5EF4-FFF2-40B4-BE49-F238E27FC236}">
                <a16:creationId xmlns="" xmlns:a16="http://schemas.microsoft.com/office/drawing/2014/main" id="{EBB51BF9-3F00-9642-A34C-A552AFCB3D35}"/>
              </a:ext>
            </a:extLst>
          </p:cNvPr>
          <p:cNvSpPr txBox="1"/>
          <p:nvPr/>
        </p:nvSpPr>
        <p:spPr>
          <a:xfrm>
            <a:off x="845700" y="2086838"/>
            <a:ext cx="3615267" cy="861774"/>
          </a:xfrm>
          <a:prstGeom prst="rect">
            <a:avLst/>
          </a:prstGeom>
          <a:noFill/>
        </p:spPr>
        <p:txBody>
          <a:bodyPr wrap="square" lIns="0" tIns="0" rIns="0" bIns="0" rtlCol="0">
            <a:spAutoFit/>
          </a:bodyPr>
          <a:lstStyle/>
          <a:p>
            <a:r>
              <a:rPr lang="en-US" sz="1400" dirty="0">
                <a:solidFill>
                  <a:srgbClr val="002B51"/>
                </a:solidFill>
              </a:rPr>
              <a:t>Your plan should be </a:t>
            </a:r>
            <a:r>
              <a:rPr lang="en-US" sz="1400" b="1" dirty="0">
                <a:solidFill>
                  <a:srgbClr val="0F8EC7"/>
                </a:solidFill>
              </a:rPr>
              <a:t>customized</a:t>
            </a:r>
            <a:r>
              <a:rPr lang="en-US" sz="1400" dirty="0">
                <a:solidFill>
                  <a:srgbClr val="002B51"/>
                </a:solidFill>
              </a:rPr>
              <a:t> to reflect what you care about most. It should address both the goals you hope to achieve and the risk of outliving your assets.</a:t>
            </a:r>
          </a:p>
        </p:txBody>
      </p:sp>
      <p:sp>
        <p:nvSpPr>
          <p:cNvPr id="7" name="TextBox 6">
            <a:extLst>
              <a:ext uri="{FF2B5EF4-FFF2-40B4-BE49-F238E27FC236}">
                <a16:creationId xmlns="" xmlns:a16="http://schemas.microsoft.com/office/drawing/2014/main" id="{1D338A2C-625F-724A-A2A8-5907D0F1D8F3}"/>
              </a:ext>
            </a:extLst>
          </p:cNvPr>
          <p:cNvSpPr txBox="1"/>
          <p:nvPr/>
        </p:nvSpPr>
        <p:spPr>
          <a:xfrm>
            <a:off x="845700" y="3255126"/>
            <a:ext cx="3569547" cy="646331"/>
          </a:xfrm>
          <a:prstGeom prst="rect">
            <a:avLst/>
          </a:prstGeom>
          <a:noFill/>
        </p:spPr>
        <p:txBody>
          <a:bodyPr wrap="square" lIns="0" tIns="0" rIns="0" bIns="0" rtlCol="0">
            <a:spAutoFit/>
          </a:bodyPr>
          <a:lstStyle/>
          <a:p>
            <a:r>
              <a:rPr lang="en-US" sz="1400" dirty="0">
                <a:solidFill>
                  <a:srgbClr val="002B51"/>
                </a:solidFill>
              </a:rPr>
              <a:t>Your plan should </a:t>
            </a:r>
            <a:r>
              <a:rPr lang="en-US" sz="1400" b="1" dirty="0">
                <a:solidFill>
                  <a:srgbClr val="0F8EC7"/>
                </a:solidFill>
              </a:rPr>
              <a:t>address the shifting nature of issues and unknowns </a:t>
            </a:r>
            <a:r>
              <a:rPr lang="en-US" sz="1400" dirty="0">
                <a:solidFill>
                  <a:srgbClr val="002B51"/>
                </a:solidFill>
              </a:rPr>
              <a:t>you face at different stages of your life</a:t>
            </a:r>
          </a:p>
        </p:txBody>
      </p:sp>
      <p:sp>
        <p:nvSpPr>
          <p:cNvPr id="8" name="TextBox 7">
            <a:extLst>
              <a:ext uri="{FF2B5EF4-FFF2-40B4-BE49-F238E27FC236}">
                <a16:creationId xmlns="" xmlns:a16="http://schemas.microsoft.com/office/drawing/2014/main" id="{2306734B-92DA-E046-8064-F0E4B1EE7C72}"/>
              </a:ext>
            </a:extLst>
          </p:cNvPr>
          <p:cNvSpPr txBox="1"/>
          <p:nvPr/>
        </p:nvSpPr>
        <p:spPr>
          <a:xfrm>
            <a:off x="845700" y="4207971"/>
            <a:ext cx="3615267" cy="861774"/>
          </a:xfrm>
          <a:prstGeom prst="rect">
            <a:avLst/>
          </a:prstGeom>
          <a:noFill/>
        </p:spPr>
        <p:txBody>
          <a:bodyPr wrap="square" lIns="0" tIns="0" rIns="0" bIns="0" rtlCol="0">
            <a:spAutoFit/>
          </a:bodyPr>
          <a:lstStyle/>
          <a:p>
            <a:r>
              <a:rPr lang="en-US" sz="1400" dirty="0">
                <a:solidFill>
                  <a:srgbClr val="002B51"/>
                </a:solidFill>
              </a:rPr>
              <a:t>Your plan should </a:t>
            </a:r>
            <a:r>
              <a:rPr lang="en-US" sz="1400" b="1" dirty="0">
                <a:solidFill>
                  <a:srgbClr val="0F8EC7"/>
                </a:solidFill>
              </a:rPr>
              <a:t>consider risks beyond market volatility</a:t>
            </a:r>
            <a:r>
              <a:rPr lang="en-US" sz="1400" b="1" dirty="0">
                <a:solidFill>
                  <a:srgbClr val="002B51"/>
                </a:solidFill>
              </a:rPr>
              <a:t> </a:t>
            </a:r>
            <a:r>
              <a:rPr lang="en-US" sz="1400" dirty="0">
                <a:solidFill>
                  <a:srgbClr val="002B51"/>
                </a:solidFill>
              </a:rPr>
              <a:t>— inflation, for example — that can make expenses more difficult to meet.</a:t>
            </a:r>
          </a:p>
        </p:txBody>
      </p:sp>
      <p:sp>
        <p:nvSpPr>
          <p:cNvPr id="9" name="TextBox 8">
            <a:extLst>
              <a:ext uri="{FF2B5EF4-FFF2-40B4-BE49-F238E27FC236}">
                <a16:creationId xmlns="" xmlns:a16="http://schemas.microsoft.com/office/drawing/2014/main" id="{FC91CA9A-8773-1D48-B240-C86856F63307}"/>
              </a:ext>
            </a:extLst>
          </p:cNvPr>
          <p:cNvSpPr txBox="1"/>
          <p:nvPr/>
        </p:nvSpPr>
        <p:spPr>
          <a:xfrm>
            <a:off x="845700" y="5376258"/>
            <a:ext cx="3615267" cy="646331"/>
          </a:xfrm>
          <a:prstGeom prst="rect">
            <a:avLst/>
          </a:prstGeom>
          <a:noFill/>
        </p:spPr>
        <p:txBody>
          <a:bodyPr wrap="square" lIns="0" tIns="0" rIns="0" bIns="0" rtlCol="0">
            <a:spAutoFit/>
          </a:bodyPr>
          <a:lstStyle/>
          <a:p>
            <a:r>
              <a:rPr lang="en-US" sz="1400" dirty="0">
                <a:solidFill>
                  <a:srgbClr val="002B51"/>
                </a:solidFill>
              </a:rPr>
              <a:t>Your plan should </a:t>
            </a:r>
            <a:r>
              <a:rPr lang="en-US" sz="1400" b="1" dirty="0">
                <a:solidFill>
                  <a:srgbClr val="0F8EC7"/>
                </a:solidFill>
              </a:rPr>
              <a:t>seek to mitigate judgment and behavioral risks </a:t>
            </a:r>
            <a:r>
              <a:rPr lang="en-US" sz="1400" dirty="0">
                <a:solidFill>
                  <a:srgbClr val="002B51"/>
                </a:solidFill>
              </a:rPr>
              <a:t>such as panic selling in difficult markets or overspending.</a:t>
            </a:r>
          </a:p>
        </p:txBody>
      </p:sp>
      <p:sp>
        <p:nvSpPr>
          <p:cNvPr id="10" name="TextBox 9">
            <a:extLst>
              <a:ext uri="{FF2B5EF4-FFF2-40B4-BE49-F238E27FC236}">
                <a16:creationId xmlns="" xmlns:a16="http://schemas.microsoft.com/office/drawing/2014/main" id="{65335EA3-7BAE-9245-ACD2-7FE4D03C0735}"/>
              </a:ext>
            </a:extLst>
          </p:cNvPr>
          <p:cNvSpPr txBox="1"/>
          <p:nvPr/>
        </p:nvSpPr>
        <p:spPr>
          <a:xfrm>
            <a:off x="5130558" y="2086792"/>
            <a:ext cx="3615267" cy="430887"/>
          </a:xfrm>
          <a:prstGeom prst="rect">
            <a:avLst/>
          </a:prstGeom>
          <a:noFill/>
        </p:spPr>
        <p:txBody>
          <a:bodyPr wrap="square" lIns="0" tIns="0" rIns="0" bIns="0" rtlCol="0">
            <a:spAutoFit/>
          </a:bodyPr>
          <a:lstStyle/>
          <a:p>
            <a:r>
              <a:rPr lang="en-US" sz="1400" dirty="0">
                <a:solidFill>
                  <a:srgbClr val="002B51"/>
                </a:solidFill>
              </a:rPr>
              <a:t>Your plan should </a:t>
            </a:r>
            <a:r>
              <a:rPr lang="en-US" sz="1400" b="1" dirty="0">
                <a:solidFill>
                  <a:srgbClr val="0F8EC7"/>
                </a:solidFill>
              </a:rPr>
              <a:t>seek to minimize taxes and fees</a:t>
            </a:r>
            <a:r>
              <a:rPr lang="en-US" sz="1400" dirty="0">
                <a:solidFill>
                  <a:srgbClr val="002B51"/>
                </a:solidFill>
              </a:rPr>
              <a:t>.</a:t>
            </a:r>
          </a:p>
        </p:txBody>
      </p:sp>
      <p:sp>
        <p:nvSpPr>
          <p:cNvPr id="11" name="TextBox 10">
            <a:extLst>
              <a:ext uri="{FF2B5EF4-FFF2-40B4-BE49-F238E27FC236}">
                <a16:creationId xmlns="" xmlns:a16="http://schemas.microsoft.com/office/drawing/2014/main" id="{FBA204E4-885B-E845-95DF-9F4DF63A806C}"/>
              </a:ext>
            </a:extLst>
          </p:cNvPr>
          <p:cNvSpPr txBox="1"/>
          <p:nvPr/>
        </p:nvSpPr>
        <p:spPr>
          <a:xfrm>
            <a:off x="5143622" y="2758542"/>
            <a:ext cx="3569546" cy="861774"/>
          </a:xfrm>
          <a:prstGeom prst="rect">
            <a:avLst/>
          </a:prstGeom>
          <a:noFill/>
        </p:spPr>
        <p:txBody>
          <a:bodyPr wrap="square" lIns="0" tIns="0" rIns="0" bIns="0" rtlCol="0">
            <a:spAutoFit/>
          </a:bodyPr>
          <a:lstStyle/>
          <a:p>
            <a:r>
              <a:rPr lang="en-US" sz="1400" dirty="0">
                <a:solidFill>
                  <a:srgbClr val="002B51"/>
                </a:solidFill>
              </a:rPr>
              <a:t>Your plan should </a:t>
            </a:r>
            <a:r>
              <a:rPr lang="en-US" sz="1400" b="1" dirty="0">
                <a:solidFill>
                  <a:srgbClr val="0F8EC7"/>
                </a:solidFill>
              </a:rPr>
              <a:t>evaluate the suitability </a:t>
            </a:r>
            <a:br>
              <a:rPr lang="en-US" sz="1400" b="1" dirty="0">
                <a:solidFill>
                  <a:srgbClr val="0F8EC7"/>
                </a:solidFill>
              </a:rPr>
            </a:br>
            <a:r>
              <a:rPr lang="en-US" sz="1400" b="1" dirty="0">
                <a:solidFill>
                  <a:srgbClr val="0F8EC7"/>
                </a:solidFill>
              </a:rPr>
              <a:t>of hedging products </a:t>
            </a:r>
            <a:r>
              <a:rPr lang="en-US" sz="1400" dirty="0">
                <a:solidFill>
                  <a:srgbClr val="002B51"/>
                </a:solidFill>
              </a:rPr>
              <a:t>such as annuities or other strategies that can reduce the risk you won’t have sufficient income at retirement.</a:t>
            </a:r>
          </a:p>
        </p:txBody>
      </p:sp>
      <p:sp>
        <p:nvSpPr>
          <p:cNvPr id="12" name="TextBox 11">
            <a:extLst>
              <a:ext uri="{FF2B5EF4-FFF2-40B4-BE49-F238E27FC236}">
                <a16:creationId xmlns="" xmlns:a16="http://schemas.microsoft.com/office/drawing/2014/main" id="{F6790A5F-CC2E-1943-BD19-3ADAFE3F70C3}"/>
              </a:ext>
            </a:extLst>
          </p:cNvPr>
          <p:cNvSpPr txBox="1"/>
          <p:nvPr/>
        </p:nvSpPr>
        <p:spPr>
          <a:xfrm>
            <a:off x="5140236" y="3992527"/>
            <a:ext cx="3569546" cy="430887"/>
          </a:xfrm>
          <a:prstGeom prst="rect">
            <a:avLst/>
          </a:prstGeom>
          <a:noFill/>
        </p:spPr>
        <p:txBody>
          <a:bodyPr wrap="square" lIns="0" tIns="0" rIns="0" bIns="0" rtlCol="0">
            <a:spAutoFit/>
          </a:bodyPr>
          <a:lstStyle/>
          <a:p>
            <a:r>
              <a:rPr lang="en-US" sz="1400" dirty="0">
                <a:solidFill>
                  <a:srgbClr val="002B51"/>
                </a:solidFill>
              </a:rPr>
              <a:t>Your plan should be </a:t>
            </a:r>
            <a:r>
              <a:rPr lang="en-US" sz="1400" b="1" dirty="0">
                <a:solidFill>
                  <a:srgbClr val="0F8EC7"/>
                </a:solidFill>
              </a:rPr>
              <a:t>responsive to changes </a:t>
            </a:r>
            <a:r>
              <a:rPr lang="en-US" sz="1400" dirty="0">
                <a:solidFill>
                  <a:srgbClr val="002B51"/>
                </a:solidFill>
              </a:rPr>
              <a:t>in both your life and the financial markets.</a:t>
            </a:r>
          </a:p>
        </p:txBody>
      </p:sp>
      <p:sp>
        <p:nvSpPr>
          <p:cNvPr id="13" name="Oval 12">
            <a:extLst>
              <a:ext uri="{FF2B5EF4-FFF2-40B4-BE49-F238E27FC236}">
                <a16:creationId xmlns="" xmlns:a16="http://schemas.microsoft.com/office/drawing/2014/main" id="{68CA41BB-7971-094A-B3FE-DBF70E615C4B}"/>
              </a:ext>
            </a:extLst>
          </p:cNvPr>
          <p:cNvSpPr/>
          <p:nvPr/>
        </p:nvSpPr>
        <p:spPr>
          <a:xfrm>
            <a:off x="473407" y="2106386"/>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1</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4" name="Oval 13">
            <a:extLst>
              <a:ext uri="{FF2B5EF4-FFF2-40B4-BE49-F238E27FC236}">
                <a16:creationId xmlns="" xmlns:a16="http://schemas.microsoft.com/office/drawing/2014/main" id="{13887BB9-97A9-384E-8069-4907DC092EC9}"/>
              </a:ext>
            </a:extLst>
          </p:cNvPr>
          <p:cNvSpPr/>
          <p:nvPr/>
        </p:nvSpPr>
        <p:spPr>
          <a:xfrm>
            <a:off x="473407" y="3265375"/>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2</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5" name="Oval 14">
            <a:extLst>
              <a:ext uri="{FF2B5EF4-FFF2-40B4-BE49-F238E27FC236}">
                <a16:creationId xmlns="" xmlns:a16="http://schemas.microsoft.com/office/drawing/2014/main" id="{53E7DBFC-A179-B242-9FF2-E764A070D143}"/>
              </a:ext>
            </a:extLst>
          </p:cNvPr>
          <p:cNvSpPr/>
          <p:nvPr/>
        </p:nvSpPr>
        <p:spPr>
          <a:xfrm>
            <a:off x="473407" y="4216214"/>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3</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6" name="Oval 15">
            <a:extLst>
              <a:ext uri="{FF2B5EF4-FFF2-40B4-BE49-F238E27FC236}">
                <a16:creationId xmlns="" xmlns:a16="http://schemas.microsoft.com/office/drawing/2014/main" id="{4943C501-2AAE-5D48-9B25-CA14A5DEE1E1}"/>
              </a:ext>
            </a:extLst>
          </p:cNvPr>
          <p:cNvSpPr/>
          <p:nvPr/>
        </p:nvSpPr>
        <p:spPr>
          <a:xfrm>
            <a:off x="473407" y="5391872"/>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4</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3841C8B6-BD79-7749-8C65-09A7C6B084EC}"/>
              </a:ext>
            </a:extLst>
          </p:cNvPr>
          <p:cNvSpPr/>
          <p:nvPr/>
        </p:nvSpPr>
        <p:spPr>
          <a:xfrm>
            <a:off x="4754880" y="2106386"/>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5</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E3FF1B9C-CD44-914F-9910-4D8368E6AA57}"/>
              </a:ext>
            </a:extLst>
          </p:cNvPr>
          <p:cNvSpPr/>
          <p:nvPr/>
        </p:nvSpPr>
        <p:spPr>
          <a:xfrm>
            <a:off x="4767943" y="2752998"/>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6</a:t>
            </a:r>
            <a:endParaRPr lang="en-US" sz="1400" b="1" dirty="0">
              <a:solidFill>
                <a:srgbClr val="FFFFFF"/>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0FCE821D-D581-7A48-8BB2-379785910C31}"/>
              </a:ext>
            </a:extLst>
          </p:cNvPr>
          <p:cNvSpPr/>
          <p:nvPr/>
        </p:nvSpPr>
        <p:spPr>
          <a:xfrm>
            <a:off x="4764557" y="4007032"/>
            <a:ext cx="207200" cy="207200"/>
          </a:xfrm>
          <a:prstGeom prst="ellipse">
            <a:avLst/>
          </a:prstGeom>
          <a:solidFill>
            <a:srgbClr val="0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FF"/>
                </a:solidFill>
                <a:latin typeface="Arial Black" panose="020B0604020202020204" pitchFamily="34" charset="0"/>
                <a:cs typeface="Arial Black" panose="020B0604020202020204" pitchFamily="34" charset="0"/>
              </a:rPr>
              <a:t>7</a:t>
            </a:r>
            <a:endParaRPr lang="en-US" sz="1400" b="1" dirty="0">
              <a:solidFill>
                <a:srgbClr val="FFFFFF"/>
              </a:solidFill>
              <a:latin typeface="Arial Black" panose="020B0604020202020204" pitchFamily="34" charset="0"/>
              <a:cs typeface="Arial Black" panose="020B0604020202020204" pitchFamily="34" charset="0"/>
            </a:endParaRPr>
          </a:p>
        </p:txBody>
      </p:sp>
      <p:cxnSp>
        <p:nvCxnSpPr>
          <p:cNvPr id="20" name="Straight Connector 19">
            <a:extLst>
              <a:ext uri="{FF2B5EF4-FFF2-40B4-BE49-F238E27FC236}">
                <a16:creationId xmlns="" xmlns:a16="http://schemas.microsoft.com/office/drawing/2014/main" id="{7C33E9AB-97A3-0A4F-9F54-052E40ABD2DC}"/>
              </a:ext>
            </a:extLst>
          </p:cNvPr>
          <p:cNvCxnSpPr>
            <a:cxnSpLocks/>
          </p:cNvCxnSpPr>
          <p:nvPr/>
        </p:nvCxnSpPr>
        <p:spPr>
          <a:xfrm>
            <a:off x="453813" y="3203326"/>
            <a:ext cx="3961434" cy="0"/>
          </a:xfrm>
          <a:prstGeom prst="line">
            <a:avLst/>
          </a:prstGeom>
          <a:ln w="6350">
            <a:solidFill>
              <a:srgbClr val="0F8EC7">
                <a:alpha val="7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7838CF8D-0801-F341-9325-B95B1BCB0A3B}"/>
              </a:ext>
            </a:extLst>
          </p:cNvPr>
          <p:cNvCxnSpPr>
            <a:cxnSpLocks/>
          </p:cNvCxnSpPr>
          <p:nvPr/>
        </p:nvCxnSpPr>
        <p:spPr>
          <a:xfrm>
            <a:off x="4754880" y="2011680"/>
            <a:ext cx="3922776" cy="0"/>
          </a:xfrm>
          <a:prstGeom prst="line">
            <a:avLst/>
          </a:prstGeom>
          <a:ln w="6350">
            <a:solidFill>
              <a:srgbClr val="0F8EC7">
                <a:alpha val="7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B0F04AE6-9DD8-244D-909C-C6B365E8807D}"/>
              </a:ext>
            </a:extLst>
          </p:cNvPr>
          <p:cNvCxnSpPr>
            <a:cxnSpLocks/>
          </p:cNvCxnSpPr>
          <p:nvPr/>
        </p:nvCxnSpPr>
        <p:spPr>
          <a:xfrm>
            <a:off x="453813" y="2041071"/>
            <a:ext cx="3961434" cy="0"/>
          </a:xfrm>
          <a:prstGeom prst="line">
            <a:avLst/>
          </a:prstGeom>
          <a:ln w="6350">
            <a:solidFill>
              <a:srgbClr val="0F8EC7">
                <a:alpha val="7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F2AB6B18-69A5-9546-95EF-8C971E72E778}"/>
              </a:ext>
            </a:extLst>
          </p:cNvPr>
          <p:cNvCxnSpPr>
            <a:cxnSpLocks/>
          </p:cNvCxnSpPr>
          <p:nvPr/>
        </p:nvCxnSpPr>
        <p:spPr>
          <a:xfrm>
            <a:off x="453813" y="4150383"/>
            <a:ext cx="3961434" cy="0"/>
          </a:xfrm>
          <a:prstGeom prst="line">
            <a:avLst/>
          </a:prstGeom>
          <a:ln w="6350">
            <a:solidFill>
              <a:srgbClr val="0F8EC7">
                <a:alpha val="7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F5E83C74-C29F-BC4A-87B9-494E6A53BA10}"/>
              </a:ext>
            </a:extLst>
          </p:cNvPr>
          <p:cNvCxnSpPr>
            <a:cxnSpLocks/>
          </p:cNvCxnSpPr>
          <p:nvPr/>
        </p:nvCxnSpPr>
        <p:spPr>
          <a:xfrm>
            <a:off x="453813" y="5319509"/>
            <a:ext cx="3961434" cy="0"/>
          </a:xfrm>
          <a:prstGeom prst="line">
            <a:avLst/>
          </a:prstGeom>
          <a:ln w="6350">
            <a:solidFill>
              <a:srgbClr val="0F8EC7">
                <a:alpha val="7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88EAFE15-5016-D94A-BF35-71E853748863}"/>
              </a:ext>
            </a:extLst>
          </p:cNvPr>
          <p:cNvCxnSpPr>
            <a:cxnSpLocks/>
          </p:cNvCxnSpPr>
          <p:nvPr/>
        </p:nvCxnSpPr>
        <p:spPr>
          <a:xfrm>
            <a:off x="4754880" y="2694215"/>
            <a:ext cx="3922776" cy="0"/>
          </a:xfrm>
          <a:prstGeom prst="line">
            <a:avLst/>
          </a:prstGeom>
          <a:ln w="6350">
            <a:solidFill>
              <a:srgbClr val="0F8EC7">
                <a:alpha val="7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CDABB406-4CF4-7A4A-9C60-116CC885A290}"/>
              </a:ext>
            </a:extLst>
          </p:cNvPr>
          <p:cNvCxnSpPr>
            <a:cxnSpLocks/>
          </p:cNvCxnSpPr>
          <p:nvPr/>
        </p:nvCxnSpPr>
        <p:spPr>
          <a:xfrm>
            <a:off x="4754880" y="3931920"/>
            <a:ext cx="3922776" cy="0"/>
          </a:xfrm>
          <a:prstGeom prst="line">
            <a:avLst/>
          </a:prstGeom>
          <a:ln w="6350">
            <a:solidFill>
              <a:srgbClr val="0F8EC7">
                <a:alpha val="70000"/>
              </a:srgb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0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0BF1F94-9A84-904D-A15C-9DCAB95EADE4}"/>
              </a:ext>
            </a:extLst>
          </p:cNvPr>
          <p:cNvPicPr>
            <a:picLocks noChangeAspect="1"/>
          </p:cNvPicPr>
          <p:nvPr/>
        </p:nvPicPr>
        <p:blipFill rotWithShape="1">
          <a:blip r:embed="rId3"/>
          <a:srcRect l="-36" t="500" r="4308" b="21240"/>
          <a:stretch/>
        </p:blipFill>
        <p:spPr>
          <a:xfrm>
            <a:off x="3200399" y="5303519"/>
            <a:ext cx="5943601" cy="1554481"/>
          </a:xfrm>
          <a:prstGeom prst="rect">
            <a:avLst/>
          </a:prstGeom>
        </p:spPr>
      </p:pic>
      <p:sp>
        <p:nvSpPr>
          <p:cNvPr id="5" name="Rectangle 4">
            <a:extLst>
              <a:ext uri="{FF2B5EF4-FFF2-40B4-BE49-F238E27FC236}">
                <a16:creationId xmlns="" xmlns:a16="http://schemas.microsoft.com/office/drawing/2014/main" id="{094DAEB5-E715-BD4B-9ABF-557685A5BC3C}"/>
              </a:ext>
            </a:extLst>
          </p:cNvPr>
          <p:cNvSpPr/>
          <p:nvPr/>
        </p:nvSpPr>
        <p:spPr>
          <a:xfrm>
            <a:off x="440750" y="1904434"/>
            <a:ext cx="2311025" cy="1661993"/>
          </a:xfrm>
          <a:prstGeom prst="rect">
            <a:avLst/>
          </a:prstGeom>
        </p:spPr>
        <p:txBody>
          <a:bodyPr wrap="square" lIns="0" tIns="0" rIns="0" bIns="0">
            <a:spAutoFit/>
          </a:bodyPr>
          <a:lstStyle/>
          <a:p>
            <a:pPr marL="115888" indent="-115888">
              <a:spcAft>
                <a:spcPts val="600"/>
              </a:spcAft>
              <a:buFont typeface="Arial" panose="020B0604020202020204" pitchFamily="34" charset="0"/>
              <a:buChar char="•"/>
            </a:pPr>
            <a:r>
              <a:rPr lang="en-US" sz="1400" dirty="0">
                <a:solidFill>
                  <a:srgbClr val="00A1E2"/>
                </a:solidFill>
                <a:latin typeface="+mj-lt"/>
              </a:rPr>
              <a:t>Prepares and files your tax return(s)</a:t>
            </a:r>
          </a:p>
          <a:p>
            <a:pPr marL="115888" indent="-115888">
              <a:spcAft>
                <a:spcPts val="600"/>
              </a:spcAft>
              <a:buFont typeface="Arial" panose="020B0604020202020204" pitchFamily="34" charset="0"/>
              <a:buChar char="•"/>
            </a:pPr>
            <a:r>
              <a:rPr lang="en-US" sz="1400" dirty="0">
                <a:solidFill>
                  <a:srgbClr val="00A1E2"/>
                </a:solidFill>
                <a:latin typeface="+mj-lt"/>
              </a:rPr>
              <a:t>Identifies applicable deductions</a:t>
            </a:r>
          </a:p>
          <a:p>
            <a:pPr marL="115888" indent="-115888">
              <a:spcAft>
                <a:spcPts val="600"/>
              </a:spcAft>
              <a:buFont typeface="Arial" panose="020B0604020202020204" pitchFamily="34" charset="0"/>
              <a:buChar char="•"/>
            </a:pPr>
            <a:r>
              <a:rPr lang="en-US" sz="1400" dirty="0">
                <a:solidFill>
                  <a:srgbClr val="00A1E2"/>
                </a:solidFill>
                <a:latin typeface="+mj-lt"/>
              </a:rPr>
              <a:t>Provides strategic advice on how to </a:t>
            </a:r>
            <a:r>
              <a:rPr lang="en-US" sz="1400" dirty="0" smtClean="0">
                <a:solidFill>
                  <a:srgbClr val="00A1E2"/>
                </a:solidFill>
                <a:latin typeface="+mj-lt"/>
              </a:rPr>
              <a:t>potentially lower </a:t>
            </a:r>
            <a:r>
              <a:rPr lang="en-US" sz="1400" dirty="0">
                <a:solidFill>
                  <a:srgbClr val="00A1E2"/>
                </a:solidFill>
                <a:latin typeface="+mj-lt"/>
              </a:rPr>
              <a:t>your tax burden</a:t>
            </a:r>
            <a:endParaRPr lang="en-US" sz="1400" dirty="0">
              <a:solidFill>
                <a:srgbClr val="00A1E2"/>
              </a:solidFill>
              <a:effectLst/>
              <a:latin typeface="+mj-lt"/>
            </a:endParaRPr>
          </a:p>
        </p:txBody>
      </p:sp>
      <p:sp>
        <p:nvSpPr>
          <p:cNvPr id="6" name="Rectangle 5">
            <a:extLst>
              <a:ext uri="{FF2B5EF4-FFF2-40B4-BE49-F238E27FC236}">
                <a16:creationId xmlns="" xmlns:a16="http://schemas.microsoft.com/office/drawing/2014/main" id="{C48713EB-997D-FE4E-9ADD-6B85EAC5592C}"/>
              </a:ext>
            </a:extLst>
          </p:cNvPr>
          <p:cNvSpPr/>
          <p:nvPr/>
        </p:nvSpPr>
        <p:spPr>
          <a:xfrm>
            <a:off x="440752" y="1565752"/>
            <a:ext cx="2765751" cy="160750"/>
          </a:xfrm>
          <a:prstGeom prst="rect">
            <a:avLst/>
          </a:prstGeom>
        </p:spPr>
        <p:txBody>
          <a:bodyPr wrap="square" lIns="0" tIns="0" rIns="0" bIns="0">
            <a:spAutoFit/>
          </a:bodyPr>
          <a:lstStyle/>
          <a:p>
            <a:pPr lvl="0">
              <a:lnSpc>
                <a:spcPct val="110000"/>
              </a:lnSpc>
              <a:buClr>
                <a:schemeClr val="accent2"/>
              </a:buClr>
              <a:buSzPts val="1200"/>
            </a:pPr>
            <a:r>
              <a:rPr lang="en-US" sz="1000" b="1" spc="100" dirty="0">
                <a:solidFill>
                  <a:srgbClr val="002B58"/>
                </a:solidFill>
                <a:latin typeface="Arial Black" panose="020B0604020202020204" pitchFamily="34" charset="0"/>
                <a:cs typeface="Arial Black" panose="020B0604020202020204" pitchFamily="34" charset="0"/>
              </a:rPr>
              <a:t>TAX PROFESSIONAL</a:t>
            </a:r>
          </a:p>
        </p:txBody>
      </p:sp>
      <p:sp>
        <p:nvSpPr>
          <p:cNvPr id="7" name="Rectangle 6">
            <a:extLst>
              <a:ext uri="{FF2B5EF4-FFF2-40B4-BE49-F238E27FC236}">
                <a16:creationId xmlns="" xmlns:a16="http://schemas.microsoft.com/office/drawing/2014/main" id="{E616B1EC-00B5-2A41-B222-4826CBD7D255}"/>
              </a:ext>
            </a:extLst>
          </p:cNvPr>
          <p:cNvSpPr/>
          <p:nvPr/>
        </p:nvSpPr>
        <p:spPr>
          <a:xfrm>
            <a:off x="2914482" y="1870017"/>
            <a:ext cx="2619071" cy="2308324"/>
          </a:xfrm>
          <a:prstGeom prst="rect">
            <a:avLst/>
          </a:prstGeom>
        </p:spPr>
        <p:txBody>
          <a:bodyPr wrap="square" lIns="0" tIns="0" rIns="0" bIns="0">
            <a:spAutoFit/>
          </a:bodyPr>
          <a:lstStyle/>
          <a:p>
            <a:pPr marL="115888" indent="-115888">
              <a:spcAft>
                <a:spcPts val="600"/>
              </a:spcAft>
              <a:buFont typeface="Arial" panose="020B0604020202020204" pitchFamily="34" charset="0"/>
              <a:buChar char="•"/>
            </a:pPr>
            <a:r>
              <a:rPr lang="en-US" sz="1400" dirty="0">
                <a:solidFill>
                  <a:srgbClr val="00A1E2"/>
                </a:solidFill>
                <a:latin typeface="+mj-lt"/>
              </a:rPr>
              <a:t>Drafts or revises important documents like Wills, Estate Plans, Trusts, and Prenuptial Agreements</a:t>
            </a:r>
          </a:p>
          <a:p>
            <a:pPr marL="115888" indent="-115888">
              <a:spcAft>
                <a:spcPts val="600"/>
              </a:spcAft>
              <a:buFont typeface="Arial" panose="020B0604020202020204" pitchFamily="34" charset="0"/>
              <a:buChar char="•"/>
            </a:pPr>
            <a:r>
              <a:rPr lang="en-US" sz="1400" dirty="0">
                <a:solidFill>
                  <a:srgbClr val="00A1E2"/>
                </a:solidFill>
                <a:latin typeface="+mj-lt"/>
              </a:rPr>
              <a:t>Negotiates real estate transactions and divorce settlements </a:t>
            </a:r>
          </a:p>
          <a:p>
            <a:pPr marL="115888" indent="-115888">
              <a:spcAft>
                <a:spcPts val="600"/>
              </a:spcAft>
              <a:buFont typeface="Arial" panose="020B0604020202020204" pitchFamily="34" charset="0"/>
              <a:buChar char="•"/>
            </a:pPr>
            <a:r>
              <a:rPr lang="en-US" sz="1400" dirty="0">
                <a:solidFill>
                  <a:srgbClr val="00A1E2"/>
                </a:solidFill>
                <a:latin typeface="+mj-lt"/>
              </a:rPr>
              <a:t>Represents you in court, arbitration, or other legal hearings</a:t>
            </a:r>
          </a:p>
        </p:txBody>
      </p:sp>
      <p:sp>
        <p:nvSpPr>
          <p:cNvPr id="8" name="Rectangle 7">
            <a:extLst>
              <a:ext uri="{FF2B5EF4-FFF2-40B4-BE49-F238E27FC236}">
                <a16:creationId xmlns="" xmlns:a16="http://schemas.microsoft.com/office/drawing/2014/main" id="{C0B4F673-7027-B44A-8531-2FDCA6D82DF5}"/>
              </a:ext>
            </a:extLst>
          </p:cNvPr>
          <p:cNvSpPr/>
          <p:nvPr/>
        </p:nvSpPr>
        <p:spPr>
          <a:xfrm>
            <a:off x="2914482" y="1565752"/>
            <a:ext cx="2415573" cy="160750"/>
          </a:xfrm>
          <a:prstGeom prst="rect">
            <a:avLst/>
          </a:prstGeom>
        </p:spPr>
        <p:txBody>
          <a:bodyPr wrap="square" lIns="0" tIns="0" rIns="0" bIns="0">
            <a:spAutoFit/>
          </a:bodyPr>
          <a:lstStyle/>
          <a:p>
            <a:pPr lvl="0">
              <a:lnSpc>
                <a:spcPct val="110000"/>
              </a:lnSpc>
              <a:buClr>
                <a:schemeClr val="accent2"/>
              </a:buClr>
              <a:buSzPts val="1200"/>
            </a:pPr>
            <a:r>
              <a:rPr lang="en-US" sz="1000" b="1" spc="100" dirty="0">
                <a:solidFill>
                  <a:srgbClr val="002B58"/>
                </a:solidFill>
                <a:latin typeface="Arial Black" panose="020B0604020202020204" pitchFamily="34" charset="0"/>
                <a:cs typeface="Arial Black" panose="020B0604020202020204" pitchFamily="34" charset="0"/>
              </a:rPr>
              <a:t>ATTORNEY</a:t>
            </a:r>
          </a:p>
        </p:txBody>
      </p:sp>
      <p:sp>
        <p:nvSpPr>
          <p:cNvPr id="9" name="Rectangle 8">
            <a:extLst>
              <a:ext uri="{FF2B5EF4-FFF2-40B4-BE49-F238E27FC236}">
                <a16:creationId xmlns="" xmlns:a16="http://schemas.microsoft.com/office/drawing/2014/main" id="{AE36F6ED-8597-B04E-9EA4-A8002057A960}"/>
              </a:ext>
            </a:extLst>
          </p:cNvPr>
          <p:cNvSpPr/>
          <p:nvPr/>
        </p:nvSpPr>
        <p:spPr>
          <a:xfrm>
            <a:off x="5867406" y="1853213"/>
            <a:ext cx="2727974" cy="2169825"/>
          </a:xfrm>
          <a:prstGeom prst="rect">
            <a:avLst/>
          </a:prstGeom>
        </p:spPr>
        <p:txBody>
          <a:bodyPr wrap="square" lIns="0" tIns="0" rIns="0" bIns="0">
            <a:spAutoFit/>
          </a:bodyPr>
          <a:lstStyle/>
          <a:p>
            <a:pPr marL="115888" indent="-115888">
              <a:spcAft>
                <a:spcPts val="600"/>
              </a:spcAft>
              <a:buFont typeface="Arial" panose="020B0604020202020204" pitchFamily="34" charset="0"/>
              <a:buChar char="•"/>
            </a:pPr>
            <a:r>
              <a:rPr lang="en-US" sz="1400" dirty="0">
                <a:solidFill>
                  <a:srgbClr val="00A1E2"/>
                </a:solidFill>
                <a:latin typeface="+mj-lt"/>
              </a:rPr>
              <a:t>Provides investment advice</a:t>
            </a:r>
          </a:p>
          <a:p>
            <a:pPr marL="115888" indent="-115888">
              <a:spcAft>
                <a:spcPts val="600"/>
              </a:spcAft>
              <a:buFont typeface="Arial" panose="020B0604020202020204" pitchFamily="34" charset="0"/>
              <a:buChar char="•"/>
            </a:pPr>
            <a:r>
              <a:rPr lang="en-US" sz="1400" dirty="0">
                <a:solidFill>
                  <a:srgbClr val="00A1E2"/>
                </a:solidFill>
                <a:latin typeface="+mj-lt"/>
              </a:rPr>
              <a:t>Buys or sells securities on your behalf and/or provides you recommendations</a:t>
            </a:r>
          </a:p>
          <a:p>
            <a:pPr marL="115888" indent="-115888">
              <a:spcAft>
                <a:spcPts val="600"/>
              </a:spcAft>
              <a:buFont typeface="Arial" panose="020B0604020202020204" pitchFamily="34" charset="0"/>
              <a:buChar char="•"/>
            </a:pPr>
            <a:r>
              <a:rPr lang="en-US" sz="1400" dirty="0">
                <a:solidFill>
                  <a:srgbClr val="00A1E2"/>
                </a:solidFill>
                <a:latin typeface="+mj-lt"/>
              </a:rPr>
              <a:t>Recommends strategies to pay off your debt and/or save for education or retirement </a:t>
            </a:r>
          </a:p>
          <a:p>
            <a:pPr marL="115888" indent="-115888">
              <a:spcAft>
                <a:spcPts val="600"/>
              </a:spcAft>
              <a:buFont typeface="Arial" panose="020B0604020202020204" pitchFamily="34" charset="0"/>
              <a:buChar char="•"/>
            </a:pPr>
            <a:r>
              <a:rPr lang="en-US" sz="1400" dirty="0">
                <a:solidFill>
                  <a:srgbClr val="00A1E2"/>
                </a:solidFill>
                <a:latin typeface="+mj-lt"/>
              </a:rPr>
              <a:t>Provides estate planning and insurance planning support</a:t>
            </a:r>
          </a:p>
        </p:txBody>
      </p:sp>
      <p:sp>
        <p:nvSpPr>
          <p:cNvPr id="10" name="Rectangle 9">
            <a:extLst>
              <a:ext uri="{FF2B5EF4-FFF2-40B4-BE49-F238E27FC236}">
                <a16:creationId xmlns="" xmlns:a16="http://schemas.microsoft.com/office/drawing/2014/main" id="{3EF8ECC8-0A27-324F-9204-0CA20B8FA9E0}"/>
              </a:ext>
            </a:extLst>
          </p:cNvPr>
          <p:cNvSpPr/>
          <p:nvPr/>
        </p:nvSpPr>
        <p:spPr>
          <a:xfrm>
            <a:off x="5878068" y="1554480"/>
            <a:ext cx="2433861" cy="160750"/>
          </a:xfrm>
          <a:prstGeom prst="rect">
            <a:avLst/>
          </a:prstGeom>
        </p:spPr>
        <p:txBody>
          <a:bodyPr wrap="square" lIns="0" tIns="0" rIns="0" bIns="0">
            <a:spAutoFit/>
          </a:bodyPr>
          <a:lstStyle/>
          <a:p>
            <a:pPr lvl="0">
              <a:lnSpc>
                <a:spcPct val="110000"/>
              </a:lnSpc>
              <a:buClr>
                <a:schemeClr val="accent2"/>
              </a:buClr>
              <a:buSzPts val="1200"/>
            </a:pPr>
            <a:r>
              <a:rPr lang="en-US" sz="1000" b="1" spc="100" dirty="0">
                <a:solidFill>
                  <a:srgbClr val="002B58"/>
                </a:solidFill>
                <a:latin typeface="Arial Black" panose="020B0604020202020204" pitchFamily="34" charset="0"/>
                <a:cs typeface="Arial Black" panose="020B0604020202020204" pitchFamily="34" charset="0"/>
              </a:rPr>
              <a:t>FINANCIAL PROFESSIONAL</a:t>
            </a:r>
          </a:p>
        </p:txBody>
      </p:sp>
      <p:cxnSp>
        <p:nvCxnSpPr>
          <p:cNvPr id="13" name="Straight Connector 12">
            <a:extLst>
              <a:ext uri="{FF2B5EF4-FFF2-40B4-BE49-F238E27FC236}">
                <a16:creationId xmlns="" xmlns:a16="http://schemas.microsoft.com/office/drawing/2014/main" id="{CBB90C5D-A5F9-084E-AAAB-163700A2FB0C}"/>
              </a:ext>
            </a:extLst>
          </p:cNvPr>
          <p:cNvCxnSpPr/>
          <p:nvPr/>
        </p:nvCxnSpPr>
        <p:spPr>
          <a:xfrm>
            <a:off x="456701" y="1532510"/>
            <a:ext cx="2057400" cy="0"/>
          </a:xfrm>
          <a:prstGeom prst="line">
            <a:avLst/>
          </a:prstGeom>
          <a:ln w="9525">
            <a:solidFill>
              <a:srgbClr val="D5D9EB"/>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060E5513-FAEA-4341-B179-F08ACA1EDED1}"/>
              </a:ext>
            </a:extLst>
          </p:cNvPr>
          <p:cNvCxnSpPr>
            <a:cxnSpLocks/>
          </p:cNvCxnSpPr>
          <p:nvPr/>
        </p:nvCxnSpPr>
        <p:spPr>
          <a:xfrm>
            <a:off x="2914482" y="1532510"/>
            <a:ext cx="2349717" cy="0"/>
          </a:xfrm>
          <a:prstGeom prst="line">
            <a:avLst/>
          </a:prstGeom>
          <a:ln w="9525">
            <a:solidFill>
              <a:srgbClr val="D5D9EB"/>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ACDE9B33-59B1-4D47-BB43-65A84F340689}"/>
              </a:ext>
            </a:extLst>
          </p:cNvPr>
          <p:cNvCxnSpPr>
            <a:cxnSpLocks/>
          </p:cNvCxnSpPr>
          <p:nvPr/>
        </p:nvCxnSpPr>
        <p:spPr>
          <a:xfrm>
            <a:off x="5878069" y="1532510"/>
            <a:ext cx="2433861" cy="0"/>
          </a:xfrm>
          <a:prstGeom prst="line">
            <a:avLst/>
          </a:prstGeom>
          <a:ln w="9525">
            <a:solidFill>
              <a:srgbClr val="D5D9EB"/>
            </a:solidFill>
            <a:prstDash val="sysDot"/>
          </a:ln>
        </p:spPr>
        <p:style>
          <a:lnRef idx="1">
            <a:schemeClr val="accent1"/>
          </a:lnRef>
          <a:fillRef idx="0">
            <a:schemeClr val="accent1"/>
          </a:fillRef>
          <a:effectRef idx="0">
            <a:schemeClr val="accent1"/>
          </a:effectRef>
          <a:fontRef idx="minor">
            <a:schemeClr val="tx1"/>
          </a:fontRef>
        </p:style>
      </p:cxnSp>
      <p:sp>
        <p:nvSpPr>
          <p:cNvPr id="16" name="Title 2">
            <a:extLst>
              <a:ext uri="{FF2B5EF4-FFF2-40B4-BE49-F238E27FC236}">
                <a16:creationId xmlns="" xmlns:a16="http://schemas.microsoft.com/office/drawing/2014/main" id="{0E786020-B37E-6944-B03B-A105449AB8A8}"/>
              </a:ext>
            </a:extLst>
          </p:cNvPr>
          <p:cNvSpPr txBox="1">
            <a:spLocks/>
          </p:cNvSpPr>
          <p:nvPr/>
        </p:nvSpPr>
        <p:spPr>
          <a:xfrm>
            <a:off x="457200" y="7315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GB" dirty="0" smtClean="0">
                <a:solidFill>
                  <a:srgbClr val="002B51"/>
                </a:solidFill>
              </a:rPr>
              <a:t>Helpers Along on </a:t>
            </a:r>
            <a:r>
              <a:rPr lang="en-GB" dirty="0">
                <a:solidFill>
                  <a:srgbClr val="002B51"/>
                </a:solidFill>
              </a:rPr>
              <a:t>Your </a:t>
            </a:r>
            <a:r>
              <a:rPr lang="en-GB" dirty="0" smtClean="0">
                <a:solidFill>
                  <a:srgbClr val="002B51"/>
                </a:solidFill>
              </a:rPr>
              <a:t>Journey</a:t>
            </a:r>
            <a:endParaRPr lang="en-GB" dirty="0">
              <a:solidFill>
                <a:srgbClr val="002B51"/>
              </a:solidFill>
            </a:endParaRPr>
          </a:p>
        </p:txBody>
      </p:sp>
      <p:pic>
        <p:nvPicPr>
          <p:cNvPr id="18" name="Picture 17">
            <a:extLst>
              <a:ext uri="{FF2B5EF4-FFF2-40B4-BE49-F238E27FC236}">
                <a16:creationId xmlns="" xmlns:a16="http://schemas.microsoft.com/office/drawing/2014/main" id="{067C4F8F-A86C-1447-9500-D191114CB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Tree>
    <p:extLst>
      <p:ext uri="{BB962C8B-B14F-4D97-AF65-F5344CB8AC3E}">
        <p14:creationId xmlns:p14="http://schemas.microsoft.com/office/powerpoint/2010/main" val="179107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xmlns="" id="{0E786020-B37E-6944-B03B-A105449AB8A8}"/>
              </a:ext>
            </a:extLst>
          </p:cNvPr>
          <p:cNvSpPr txBox="1">
            <a:spLocks/>
          </p:cNvSpPr>
          <p:nvPr/>
        </p:nvSpPr>
        <p:spPr>
          <a:xfrm>
            <a:off x="457200" y="731520"/>
            <a:ext cx="8220456" cy="307777"/>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GB" dirty="0" smtClean="0">
                <a:solidFill>
                  <a:srgbClr val="002B51"/>
                </a:solidFill>
              </a:rPr>
              <a:t>How to engage Morgan Stanley as an NAR Member</a:t>
            </a:r>
            <a:endParaRPr lang="en-GB" dirty="0">
              <a:solidFill>
                <a:srgbClr val="002B51"/>
              </a:solidFill>
            </a:endParaRPr>
          </a:p>
        </p:txBody>
      </p:sp>
      <p:pic>
        <p:nvPicPr>
          <p:cNvPr id="18" name="Picture 17">
            <a:extLst>
              <a:ext uri="{FF2B5EF4-FFF2-40B4-BE49-F238E27FC236}">
                <a16:creationId xmlns:a16="http://schemas.microsoft.com/office/drawing/2014/main" xmlns="" id="{067C4F8F-A86C-1447-9500-D191114CB6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grpSp>
        <p:nvGrpSpPr>
          <p:cNvPr id="2" name="Group 1"/>
          <p:cNvGrpSpPr/>
          <p:nvPr/>
        </p:nvGrpSpPr>
        <p:grpSpPr>
          <a:xfrm>
            <a:off x="1691640" y="1280160"/>
            <a:ext cx="5212080" cy="1115310"/>
            <a:chOff x="1554480" y="1828801"/>
            <a:chExt cx="5212080" cy="1329791"/>
          </a:xfrm>
        </p:grpSpPr>
        <p:sp>
          <p:nvSpPr>
            <p:cNvPr id="19" name="Rounded Rectangle 18">
              <a:extLst>
                <a:ext uri="{FF2B5EF4-FFF2-40B4-BE49-F238E27FC236}">
                  <a16:creationId xmlns:a16="http://schemas.microsoft.com/office/drawing/2014/main" xmlns="" id="{E55A49D0-B958-B442-982E-F887F8489A5D}"/>
                </a:ext>
              </a:extLst>
            </p:cNvPr>
            <p:cNvSpPr/>
            <p:nvPr/>
          </p:nvSpPr>
          <p:spPr>
            <a:xfrm>
              <a:off x="1554480" y="1828801"/>
              <a:ext cx="5212080" cy="1308292"/>
            </a:xfrm>
            <a:prstGeom prst="roundRect">
              <a:avLst/>
            </a:prstGeom>
            <a:solidFill>
              <a:srgbClr val="FFFF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 </a:t>
              </a:r>
            </a:p>
          </p:txBody>
        </p:sp>
        <p:sp>
          <p:nvSpPr>
            <p:cNvPr id="20" name="TextBox 19"/>
            <p:cNvSpPr txBox="1"/>
            <p:nvPr/>
          </p:nvSpPr>
          <p:spPr>
            <a:xfrm>
              <a:off x="1645920" y="1965959"/>
              <a:ext cx="4847296" cy="1192633"/>
            </a:xfrm>
            <a:prstGeom prst="rect">
              <a:avLst/>
            </a:prstGeom>
            <a:noFill/>
          </p:spPr>
          <p:txBody>
            <a:bodyPr wrap="square" rtlCol="0">
              <a:spAutoFit/>
            </a:bodyPr>
            <a:lstStyle/>
            <a:p>
              <a:pPr algn="ctr"/>
              <a:r>
                <a:rPr lang="en-US" b="1" u="sng" dirty="0" smtClean="0"/>
                <a:t>NAR Support at Morgan Stanley</a:t>
              </a:r>
            </a:p>
            <a:p>
              <a:pPr algn="ctr"/>
              <a:endParaRPr lang="en-US" sz="1200" b="1" dirty="0">
                <a:solidFill>
                  <a:srgbClr val="FFFFFF"/>
                </a:solidFill>
              </a:endParaRPr>
            </a:p>
            <a:p>
              <a:pPr algn="ctr"/>
              <a:r>
                <a:rPr lang="en-US" b="1" dirty="0" smtClean="0"/>
                <a:t>Email</a:t>
              </a:r>
              <a:r>
                <a:rPr lang="en-US" b="1" dirty="0"/>
                <a:t>: </a:t>
              </a:r>
              <a:r>
                <a:rPr lang="en-US" b="1" u="sng" dirty="0" smtClean="0">
                  <a:solidFill>
                    <a:srgbClr val="0070C0"/>
                  </a:solidFill>
                </a:rPr>
                <a:t>NARSupport@MorganStanley.com</a:t>
              </a:r>
            </a:p>
            <a:p>
              <a:pPr algn="ctr"/>
              <a:endParaRPr lang="en-US" sz="1100" b="1" u="sng" dirty="0">
                <a:solidFill>
                  <a:srgbClr val="0070C0"/>
                </a:solidFill>
              </a:endParaRPr>
            </a:p>
          </p:txBody>
        </p:sp>
      </p:grpSp>
      <p:sp>
        <p:nvSpPr>
          <p:cNvPr id="21" name="TextBox 20"/>
          <p:cNvSpPr txBox="1"/>
          <p:nvPr/>
        </p:nvSpPr>
        <p:spPr>
          <a:xfrm>
            <a:off x="5349240" y="2926080"/>
            <a:ext cx="2888932" cy="938719"/>
          </a:xfrm>
          <a:prstGeom prst="rect">
            <a:avLst/>
          </a:prstGeom>
          <a:noFill/>
        </p:spPr>
        <p:txBody>
          <a:bodyPr wrap="none" rtlCol="0">
            <a:spAutoFit/>
          </a:bodyPr>
          <a:lstStyle/>
          <a:p>
            <a:r>
              <a:rPr lang="en-US" sz="1100" b="1" dirty="0" smtClean="0">
                <a:latin typeface="Corbel" panose="020B0503020204020204" pitchFamily="34" charset="0"/>
              </a:rPr>
              <a:t>Michael L. Engel, CFA®, CIMA®</a:t>
            </a:r>
          </a:p>
          <a:p>
            <a:r>
              <a:rPr lang="en-US" sz="1100" b="1" dirty="0" smtClean="0">
                <a:latin typeface="Corbel" panose="020B0503020204020204" pitchFamily="34" charset="0"/>
              </a:rPr>
              <a:t>Institutional Consulting Director</a:t>
            </a:r>
          </a:p>
          <a:p>
            <a:r>
              <a:rPr lang="en-US" sz="1100" b="1" dirty="0" smtClean="0">
                <a:latin typeface="Corbel" panose="020B0503020204020204" pitchFamily="34" charset="0"/>
              </a:rPr>
              <a:t>Senior Vice President – Wealth Management</a:t>
            </a:r>
          </a:p>
          <a:p>
            <a:r>
              <a:rPr lang="en-US" sz="1100" b="1" dirty="0" err="1" smtClean="0">
                <a:latin typeface="Corbel" panose="020B0503020204020204" pitchFamily="34" charset="0"/>
              </a:rPr>
              <a:t>Graystone</a:t>
            </a:r>
            <a:r>
              <a:rPr lang="en-US" sz="1100" b="1" dirty="0" smtClean="0">
                <a:latin typeface="Corbel" panose="020B0503020204020204" pitchFamily="34" charset="0"/>
              </a:rPr>
              <a:t> Consulting</a:t>
            </a:r>
          </a:p>
          <a:p>
            <a:r>
              <a:rPr lang="en-US" sz="1100" b="1" dirty="0" smtClean="0">
                <a:latin typeface="Corbel" panose="020B0503020204020204" pitchFamily="34" charset="0"/>
              </a:rPr>
              <a:t>202-861-5003</a:t>
            </a:r>
            <a:endParaRPr lang="en-US" sz="1100" b="1" dirty="0">
              <a:latin typeface="Corbel" panose="020B0503020204020204" pitchFamily="34" charset="0"/>
            </a:endParaRPr>
          </a:p>
        </p:txBody>
      </p:sp>
      <p:sp>
        <p:nvSpPr>
          <p:cNvPr id="22" name="TextBox 21"/>
          <p:cNvSpPr txBox="1"/>
          <p:nvPr/>
        </p:nvSpPr>
        <p:spPr>
          <a:xfrm>
            <a:off x="1051560" y="2926080"/>
            <a:ext cx="3124880" cy="1107996"/>
          </a:xfrm>
          <a:prstGeom prst="rect">
            <a:avLst/>
          </a:prstGeom>
          <a:noFill/>
        </p:spPr>
        <p:txBody>
          <a:bodyPr wrap="square" rtlCol="0">
            <a:spAutoFit/>
          </a:bodyPr>
          <a:lstStyle/>
          <a:p>
            <a:r>
              <a:rPr lang="en-US" sz="1100" b="1" dirty="0" smtClean="0">
                <a:latin typeface="Corbel" panose="020B0503020204020204" pitchFamily="34" charset="0"/>
              </a:rPr>
              <a:t>James W. Phillips</a:t>
            </a:r>
          </a:p>
          <a:p>
            <a:r>
              <a:rPr lang="en-US" sz="1100" b="1" dirty="0" smtClean="0">
                <a:latin typeface="Corbel" panose="020B0503020204020204" pitchFamily="34" charset="0"/>
              </a:rPr>
              <a:t>Senior Investment Management Consultant</a:t>
            </a:r>
          </a:p>
          <a:p>
            <a:r>
              <a:rPr lang="en-US" sz="1100" b="1" dirty="0" smtClean="0">
                <a:latin typeface="Corbel" panose="020B0503020204020204" pitchFamily="34" charset="0"/>
              </a:rPr>
              <a:t>Senior Vice President – Wealth Management</a:t>
            </a:r>
          </a:p>
          <a:p>
            <a:r>
              <a:rPr lang="en-US" sz="1100" b="1" dirty="0" smtClean="0">
                <a:latin typeface="Corbel" panose="020B0503020204020204" pitchFamily="34" charset="0"/>
              </a:rPr>
              <a:t>Financial Advisor</a:t>
            </a:r>
          </a:p>
          <a:p>
            <a:r>
              <a:rPr lang="en-US" sz="1100" b="1" dirty="0" smtClean="0">
                <a:latin typeface="Corbel" panose="020B0503020204020204" pitchFamily="34" charset="0"/>
              </a:rPr>
              <a:t>Morgan </a:t>
            </a:r>
            <a:r>
              <a:rPr lang="en-US" sz="1100" b="1" dirty="0">
                <a:latin typeface="Corbel" panose="020B0503020204020204" pitchFamily="34" charset="0"/>
              </a:rPr>
              <a:t>S</a:t>
            </a:r>
            <a:r>
              <a:rPr lang="en-US" sz="1100" b="1" dirty="0" smtClean="0">
                <a:latin typeface="Corbel" panose="020B0503020204020204" pitchFamily="34" charset="0"/>
              </a:rPr>
              <a:t>tanley</a:t>
            </a:r>
          </a:p>
          <a:p>
            <a:r>
              <a:rPr lang="en-US" sz="1100" b="1" dirty="0" smtClean="0">
                <a:latin typeface="Corbel" panose="020B0503020204020204" pitchFamily="34" charset="0"/>
              </a:rPr>
              <a:t>801-322-7644</a:t>
            </a:r>
            <a:endParaRPr lang="en-US" sz="1100" b="1" dirty="0">
              <a:latin typeface="Corbel" panose="020B0503020204020204" pitchFamily="34" charset="0"/>
            </a:endParaRPr>
          </a:p>
        </p:txBody>
      </p:sp>
      <p:pic>
        <p:nvPicPr>
          <p:cNvPr id="23" name="Picture 7" descr="L:\hne-hne_engel\EastWest Group\Photos\Retouch Graystone Consulting -91-Edit.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4960" y="4018552"/>
            <a:ext cx="1847088" cy="236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C:\Users\KRISTINE.NEWMAN1\AppData\Local\Microsoft\Windows\Temporary Internet Files\Content.Outlook\1BWJU9QD\JIM PHILLIPS_19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7280" y="4023360"/>
            <a:ext cx="1844040" cy="23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itle 2">
            <a:extLst>
              <a:ext uri="{FF2B5EF4-FFF2-40B4-BE49-F238E27FC236}">
                <a16:creationId xmlns:a16="http://schemas.microsoft.com/office/drawing/2014/main" xmlns="" id="{0E786020-B37E-6944-B03B-A105449AB8A8}"/>
              </a:ext>
            </a:extLst>
          </p:cNvPr>
          <p:cNvSpPr txBox="1">
            <a:spLocks/>
          </p:cNvSpPr>
          <p:nvPr/>
        </p:nvSpPr>
        <p:spPr>
          <a:xfrm>
            <a:off x="411480" y="2651760"/>
            <a:ext cx="8220456" cy="246221"/>
          </a:xfrm>
          <a:prstGeom prst="rect">
            <a:avLst/>
          </a:prstGeom>
        </p:spPr>
        <p:txBody>
          <a:bodyPr vert="horz" lIns="0" tIns="0" rIns="0" bIns="0" rtlCol="0" anchor="t" anchorCtr="0">
            <a:spAutoFit/>
          </a:bodyPr>
          <a:lstStyle>
            <a:lvl1pPr algn="l" defTabSz="914400" rtl="0" eaLnBrk="1" latinLnBrk="0" hangingPunct="1">
              <a:lnSpc>
                <a:spcPct val="100000"/>
              </a:lnSpc>
              <a:spcBef>
                <a:spcPts val="0"/>
              </a:spcBef>
              <a:spcAft>
                <a:spcPts val="0"/>
              </a:spcAft>
              <a:buNone/>
              <a:defRPr sz="2000" b="1" kern="1200" spc="0" baseline="0">
                <a:solidFill>
                  <a:schemeClr val="tx1"/>
                </a:solidFill>
                <a:latin typeface="+mj-lt"/>
                <a:ea typeface="+mj-ea"/>
                <a:cs typeface="+mj-cs"/>
              </a:defRPr>
            </a:lvl1pPr>
          </a:lstStyle>
          <a:p>
            <a:r>
              <a:rPr lang="en-GB" sz="1600" dirty="0" smtClean="0">
                <a:solidFill>
                  <a:srgbClr val="002B51"/>
                </a:solidFill>
              </a:rPr>
              <a:t>Questions specific to this presentation?</a:t>
            </a:r>
            <a:endParaRPr lang="en-GB" sz="1600" dirty="0">
              <a:solidFill>
                <a:srgbClr val="002B51"/>
              </a:solidFill>
            </a:endParaRPr>
          </a:p>
        </p:txBody>
      </p:sp>
    </p:spTree>
    <p:extLst>
      <p:ext uri="{BB962C8B-B14F-4D97-AF65-F5344CB8AC3E}">
        <p14:creationId xmlns:p14="http://schemas.microsoft.com/office/powerpoint/2010/main" val="34048005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Disclosures</a:t>
            </a:r>
            <a:endParaRPr lang="en-GB" dirty="0"/>
          </a:p>
        </p:txBody>
      </p:sp>
      <p:sp>
        <p:nvSpPr>
          <p:cNvPr id="10" name="Text Placeholder FN"/>
          <p:cNvSpPr txBox="1">
            <a:spLocks/>
          </p:cNvSpPr>
          <p:nvPr/>
        </p:nvSpPr>
        <p:spPr>
          <a:xfrm>
            <a:off x="457200" y="6172009"/>
            <a:ext cx="8220456" cy="295466"/>
          </a:xfrm>
          <a:prstGeom prst="rect">
            <a:avLst/>
          </a:prstGeom>
        </p:spPr>
        <p:txBody>
          <a:bodyPr vert="horz" lIns="0" tIns="0" rIns="0" bIns="18288" rtlCol="0" anchor="b" anchorCtr="0">
            <a:noAutofit/>
          </a:bodyPr>
          <a:lstStyle>
            <a:lvl1pPr marL="182880" indent="-182880" algn="l" defTabSz="914400" rtl="0" eaLnBrk="1" latinLnBrk="0" hangingPunct="1">
              <a:lnSpc>
                <a:spcPct val="100000"/>
              </a:lnSpc>
              <a:spcBef>
                <a:spcPts val="0"/>
              </a:spcBef>
              <a:spcAft>
                <a:spcPts val="0"/>
              </a:spcAft>
              <a:buClr>
                <a:srgbClr val="58595B"/>
              </a:buClr>
              <a:buFont typeface="+mj-lt"/>
              <a:buAutoNum type="arabicPeriod"/>
              <a:defRPr sz="900" b="1" kern="1200" baseline="0">
                <a:solidFill>
                  <a:srgbClr val="58595B"/>
                </a:solidFill>
                <a:latin typeface="+mn-lt"/>
                <a:ea typeface="+mn-ea"/>
                <a:cs typeface="+mn-cs"/>
              </a:defRPr>
            </a:lvl1pPr>
            <a:lvl2pPr marL="0" indent="0" algn="l" defTabSz="914400" rtl="0" eaLnBrk="1" latinLnBrk="0" hangingPunct="1">
              <a:lnSpc>
                <a:spcPct val="110000"/>
              </a:lnSpc>
              <a:spcBef>
                <a:spcPts val="0"/>
              </a:spcBef>
              <a:spcAft>
                <a:spcPts val="600"/>
              </a:spcAft>
              <a:buClr>
                <a:schemeClr val="accent2"/>
              </a:buClr>
              <a:buFont typeface="Arial" panose="020B0604020202020204" pitchFamily="34" charset="0"/>
              <a:buNone/>
              <a:defRPr sz="1600" kern="1200" baseline="0">
                <a:solidFill>
                  <a:schemeClr val="tx1"/>
                </a:solidFill>
                <a:latin typeface="+mn-lt"/>
                <a:ea typeface="+mn-ea"/>
                <a:cs typeface="+mn-cs"/>
              </a:defRPr>
            </a:lvl2pPr>
            <a:lvl3pPr marL="227013" indent="-227013"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baseline="0">
                <a:solidFill>
                  <a:schemeClr val="tx1"/>
                </a:solidFill>
                <a:latin typeface="+mn-lt"/>
                <a:ea typeface="+mn-ea"/>
                <a:cs typeface="+mn-cs"/>
              </a:defRPr>
            </a:lvl3pPr>
            <a:lvl4pPr marL="461963" indent="-23495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4pPr>
            <a:lvl5pPr marL="687388" indent="-225425"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000000"/>
              </a:buClr>
              <a:buFont typeface="+mj-lt"/>
              <a:buNone/>
            </a:pPr>
            <a:r>
              <a:rPr lang="en-GB" sz="800" b="0" dirty="0">
                <a:solidFill>
                  <a:srgbClr val="000000"/>
                </a:solidFill>
              </a:rPr>
              <a:t> </a:t>
            </a:r>
          </a:p>
        </p:txBody>
      </p:sp>
      <p:pic>
        <p:nvPicPr>
          <p:cNvPr id="45" name="Picture 44">
            <a:extLst>
              <a:ext uri="{FF2B5EF4-FFF2-40B4-BE49-F238E27FC236}">
                <a16:creationId xmlns="" xmlns:a16="http://schemas.microsoft.com/office/drawing/2014/main" id="{AA2D221D-D5C6-0C40-823A-B6851C5CA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
        <p:nvSpPr>
          <p:cNvPr id="7" name="Text Placeholder 3"/>
          <p:cNvSpPr txBox="1">
            <a:spLocks noGrp="1"/>
          </p:cNvSpPr>
          <p:nvPr>
            <p:ph type="body" sz="quarter" idx="1"/>
          </p:nvPr>
        </p:nvSpPr>
        <p:spPr>
          <a:xfrm>
            <a:off x="457200" y="1234440"/>
            <a:ext cx="8229600" cy="4956229"/>
          </a:xfrm>
          <a:prstGeom prst="rect">
            <a:avLst/>
          </a:prstGeom>
          <a:noFill/>
        </p:spPr>
        <p:txBody>
          <a:bodyPr wrap="square" rtlCol="0">
            <a:spAutoFit/>
          </a:bodyPr>
          <a:lstStyle/>
          <a:p>
            <a:pPr marL="0" indent="0">
              <a:spcBef>
                <a:spcPts val="600"/>
              </a:spcBef>
              <a:spcAft>
                <a:spcPts val="500"/>
              </a:spcAft>
              <a:buNone/>
            </a:pPr>
            <a:r>
              <a:rPr lang="en-GB" sz="800" dirty="0">
                <a:solidFill>
                  <a:srgbClr val="002060"/>
                </a:solidFill>
              </a:rPr>
              <a:t>Asset allocation </a:t>
            </a:r>
            <a:r>
              <a:rPr lang="en-GB" sz="800" dirty="0" smtClean="0">
                <a:solidFill>
                  <a:srgbClr val="002060"/>
                </a:solidFill>
              </a:rPr>
              <a:t>and diversification do </a:t>
            </a:r>
            <a:r>
              <a:rPr lang="en-GB" sz="800" dirty="0">
                <a:solidFill>
                  <a:srgbClr val="002060"/>
                </a:solidFill>
              </a:rPr>
              <a:t>not assure a profit or protect against loss in declining financial markets.</a:t>
            </a:r>
          </a:p>
          <a:p>
            <a:pPr marL="0" indent="0">
              <a:spcBef>
                <a:spcPts val="600"/>
              </a:spcBef>
              <a:spcAft>
                <a:spcPts val="500"/>
              </a:spcAft>
              <a:buNone/>
            </a:pPr>
            <a:r>
              <a:rPr lang="en-GB" sz="800" dirty="0">
                <a:solidFill>
                  <a:srgbClr val="002060"/>
                </a:solidFill>
              </a:rPr>
              <a:t>Past performance does not guarantee future results.  Actual results may vary.</a:t>
            </a:r>
          </a:p>
          <a:p>
            <a:pPr marL="0" indent="0">
              <a:spcBef>
                <a:spcPts val="600"/>
              </a:spcBef>
              <a:spcAft>
                <a:spcPts val="500"/>
              </a:spcAft>
              <a:buNone/>
            </a:pPr>
            <a:r>
              <a:rPr lang="en-GB" sz="800" dirty="0">
                <a:solidFill>
                  <a:srgbClr val="002060"/>
                </a:solidFill>
              </a:rPr>
              <a:t>Neither the information nor any opinion expressed constitutes a solicitation for the purchase or sale of any security. </a:t>
            </a:r>
          </a:p>
          <a:p>
            <a:pPr marL="0" indent="0">
              <a:spcBef>
                <a:spcPts val="600"/>
              </a:spcBef>
              <a:spcAft>
                <a:spcPts val="500"/>
              </a:spcAft>
              <a:buNone/>
            </a:pPr>
            <a:r>
              <a:rPr lang="en-US" sz="800" dirty="0">
                <a:solidFill>
                  <a:srgbClr val="002060"/>
                </a:solidFill>
              </a:rPr>
              <a:t>This material does not provide individually tailored investment advice. It has been prepared without regard to the individual financial circumstances and objectives of persons who receive it. The strategies and/or investments discussed in this material may not be suitable for all investors. Morgan Stanley recommends that investors independently evaluate particular investments and strategies, and encourages investors to seek the advice of a </a:t>
            </a:r>
            <a:r>
              <a:rPr lang="en-US" sz="800" dirty="0" smtClean="0">
                <a:solidFill>
                  <a:srgbClr val="002060"/>
                </a:solidFill>
              </a:rPr>
              <a:t>Financial Advisor</a:t>
            </a:r>
            <a:r>
              <a:rPr lang="en-US" sz="800" dirty="0">
                <a:solidFill>
                  <a:srgbClr val="002060"/>
                </a:solidFill>
              </a:rPr>
              <a:t>. The appropriateness of a particular investment or strategy will depend on an investor’s individual circumstances and objectives</a:t>
            </a:r>
            <a:r>
              <a:rPr lang="en-US" sz="800" dirty="0" smtClean="0">
                <a:solidFill>
                  <a:srgbClr val="002060"/>
                </a:solidFill>
              </a:rPr>
              <a:t>.  </a:t>
            </a:r>
          </a:p>
          <a:p>
            <a:pPr marL="0" indent="0">
              <a:spcBef>
                <a:spcPts val="600"/>
              </a:spcBef>
              <a:spcAft>
                <a:spcPts val="500"/>
              </a:spcAft>
              <a:buNone/>
            </a:pPr>
            <a:r>
              <a:rPr lang="en-US" sz="800" dirty="0" smtClean="0">
                <a:solidFill>
                  <a:srgbClr val="002060"/>
                </a:solidFill>
              </a:rPr>
              <a:t>Annuities and insurance products are offered in conjunction with Morgan Stanley Smith Barney LLC’s licensed insurance agency affiliates.</a:t>
            </a:r>
          </a:p>
          <a:p>
            <a:pPr marL="0" indent="0">
              <a:spcBef>
                <a:spcPts val="600"/>
              </a:spcBef>
              <a:spcAft>
                <a:spcPts val="500"/>
              </a:spcAft>
              <a:buNone/>
            </a:pPr>
            <a:r>
              <a:rPr lang="en-US" sz="800" dirty="0" smtClean="0">
                <a:solidFill>
                  <a:srgbClr val="002060"/>
                </a:solidFill>
              </a:rPr>
              <a:t>Investments </a:t>
            </a:r>
            <a:r>
              <a:rPr lang="en-US" sz="800" dirty="0">
                <a:solidFill>
                  <a:srgbClr val="002060"/>
                </a:solidFill>
              </a:rPr>
              <a:t>in target-date funds are subject to the risks associated with their underlying funds. The year in the fund name refers to the approximate year (the target date) when an investor in the fund would retire and leave the workforce. The fund will gradually shift its emphasis from more aggressive investments to more conservative ones based on its target date. An investment in a target date fund is not guaranteed at any time, including or after the target date. These funds are based on an estimated retirement age of approximately 65. Should you choose to retire significantly earlier or later, you may want to consider a fund with an asset allocation more appropriate to your particular situation</a:t>
            </a:r>
            <a:r>
              <a:rPr lang="en-US" sz="800" dirty="0" smtClean="0">
                <a:solidFill>
                  <a:srgbClr val="002060"/>
                </a:solidFill>
              </a:rPr>
              <a:t>.</a:t>
            </a:r>
          </a:p>
          <a:p>
            <a:pPr marL="0" indent="0">
              <a:spcBef>
                <a:spcPts val="600"/>
              </a:spcBef>
              <a:spcAft>
                <a:spcPts val="500"/>
              </a:spcAft>
              <a:buNone/>
            </a:pPr>
            <a:r>
              <a:rPr lang="en-US" sz="800" b="1" dirty="0">
                <a:solidFill>
                  <a:srgbClr val="002060"/>
                </a:solidFill>
              </a:rPr>
              <a:t>Investors should carefully consider the investment objectives, risks, charges and expenses of a mutual fund before investing. The prospectus contains this and other information about the mutual fund. To obtain a prospectus, contact your Financial Advisor or visit the mutual fund company’s website. Please read the prospectus carefully before investing</a:t>
            </a:r>
            <a:r>
              <a:rPr lang="en-US" sz="800" b="1" dirty="0" smtClean="0">
                <a:solidFill>
                  <a:srgbClr val="002060"/>
                </a:solidFill>
              </a:rPr>
              <a:t>.</a:t>
            </a:r>
            <a:endParaRPr lang="en-US" sz="800" dirty="0" smtClean="0">
              <a:solidFill>
                <a:srgbClr val="002060"/>
              </a:solidFill>
            </a:endParaRPr>
          </a:p>
          <a:p>
            <a:pPr marL="0" indent="0">
              <a:spcBef>
                <a:spcPts val="600"/>
              </a:spcBef>
              <a:spcAft>
                <a:spcPts val="500"/>
              </a:spcAft>
              <a:buNone/>
            </a:pPr>
            <a:r>
              <a:rPr lang="en-US" sz="800" dirty="0">
                <a:solidFill>
                  <a:srgbClr val="002060"/>
                </a:solidFill>
              </a:rPr>
              <a:t>Equity securities may fluctuate in response to news on companies, industries, market conditions and general economic environment. Companies paying dividends can reduce or stop payouts at any time</a:t>
            </a:r>
            <a:r>
              <a:rPr lang="en-US" sz="800" dirty="0" smtClean="0">
                <a:solidFill>
                  <a:srgbClr val="002060"/>
                </a:solidFill>
              </a:rPr>
              <a:t>.\</a:t>
            </a:r>
          </a:p>
          <a:p>
            <a:pPr marL="0" indent="0">
              <a:spcBef>
                <a:spcPts val="600"/>
              </a:spcBef>
              <a:spcAft>
                <a:spcPts val="500"/>
              </a:spcAft>
              <a:buNone/>
            </a:pPr>
            <a:r>
              <a:rPr lang="en-US" sz="800" dirty="0" smtClean="0">
                <a:solidFill>
                  <a:srgbClr val="002060"/>
                </a:solidFill>
              </a:rPr>
              <a:t>Fixed </a:t>
            </a:r>
            <a:r>
              <a:rPr lang="en-US" sz="800" dirty="0">
                <a:solidFill>
                  <a:srgbClr val="002060"/>
                </a:solidFill>
              </a:rPr>
              <a:t>Income investing entails credit risks and interest rate risks. When interest rates rise, bond prices generally </a:t>
            </a:r>
            <a:r>
              <a:rPr lang="en-US" sz="800" dirty="0" smtClean="0">
                <a:solidFill>
                  <a:srgbClr val="002060"/>
                </a:solidFill>
              </a:rPr>
              <a:t>fall.</a:t>
            </a:r>
          </a:p>
          <a:p>
            <a:pPr marL="0" indent="0">
              <a:spcBef>
                <a:spcPts val="600"/>
              </a:spcBef>
              <a:spcAft>
                <a:spcPts val="500"/>
              </a:spcAft>
              <a:buNone/>
            </a:pPr>
            <a:r>
              <a:rPr lang="en-US" sz="800" dirty="0">
                <a:solidFill>
                  <a:srgbClr val="002060"/>
                </a:solidFill>
              </a:rPr>
              <a:t>Tax laws are complex and subject to change. Morgan Stanley Smith Barney LLC (“Morgan Stanley”), its affiliates and Morgan Stanley Financial Advisors and Private Wealth Advisors do not provide tax or legal advice, are not “fiduciaries” (under ERISA, the Internal Revenue Code or otherwise) with respect to the services or activities described herein except as otherwise provided in writing by Morgan Stanley and/or as described at </a:t>
            </a:r>
            <a:r>
              <a:rPr lang="en-US" sz="800" dirty="0" smtClean="0">
                <a:solidFill>
                  <a:srgbClr val="002060"/>
                </a:solidFill>
                <a:hlinkClick r:id="rId4"/>
              </a:rPr>
              <a:t>www.morganstanley.com/disclosures/dol</a:t>
            </a:r>
            <a:r>
              <a:rPr lang="en-US" sz="800" dirty="0">
                <a:solidFill>
                  <a:srgbClr val="002060"/>
                </a:solidFill>
              </a:rPr>
              <a:t> </a:t>
            </a:r>
            <a:r>
              <a:rPr lang="en-US" sz="800" dirty="0" smtClean="0">
                <a:solidFill>
                  <a:srgbClr val="002060"/>
                </a:solidFill>
              </a:rPr>
              <a:t>Individuals </a:t>
            </a:r>
            <a:r>
              <a:rPr lang="en-US" sz="800" dirty="0">
                <a:solidFill>
                  <a:srgbClr val="002060"/>
                </a:solidFill>
              </a:rPr>
              <a:t>are encouraged to consult their tax or legal advisors (a) before establishing a retirement plan or account, and (b) regarding any potential tax, ERISA and related consequences of any investments made under such plan or account, and (c) to understand the tax and legal consequences of any actions, including implementation of any estate planning strategies, or investments described herein.</a:t>
            </a:r>
            <a:endParaRPr lang="en-GB" sz="800" dirty="0">
              <a:solidFill>
                <a:srgbClr val="002060"/>
              </a:solidFill>
            </a:endParaRPr>
          </a:p>
          <a:p>
            <a:pPr marL="0" indent="0">
              <a:spcBef>
                <a:spcPts val="600"/>
              </a:spcBef>
              <a:spcAft>
                <a:spcPts val="500"/>
              </a:spcAft>
              <a:buNone/>
            </a:pPr>
            <a:r>
              <a:rPr lang="en-GB" sz="800" dirty="0" smtClean="0">
                <a:solidFill>
                  <a:srgbClr val="002060"/>
                </a:solidFill>
              </a:rPr>
              <a:t>© 2019 Morgan Stanley Smith Barney LLC. Member SIPC. </a:t>
            </a:r>
          </a:p>
        </p:txBody>
      </p:sp>
    </p:spTree>
    <p:extLst>
      <p:ext uri="{BB962C8B-B14F-4D97-AF65-F5344CB8AC3E}">
        <p14:creationId xmlns:p14="http://schemas.microsoft.com/office/powerpoint/2010/main" val="1977484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EA8BB709-ADD0-1749-8777-27171E483FDA}"/>
              </a:ext>
            </a:extLst>
          </p:cNvPr>
          <p:cNvSpPr>
            <a:spLocks noGrp="1"/>
          </p:cNvSpPr>
          <p:nvPr>
            <p:ph type="ctrTitle"/>
          </p:nvPr>
        </p:nvSpPr>
        <p:spPr>
          <a:xfrm>
            <a:off x="2254950" y="1742399"/>
            <a:ext cx="6687450" cy="1695563"/>
          </a:xfrm>
        </p:spPr>
        <p:txBody>
          <a:bodyPr anchor="b">
            <a:normAutofit/>
          </a:bodyPr>
          <a:lstStyle>
            <a:lvl1pPr algn="l">
              <a:defRPr sz="3600" b="1" i="0">
                <a:solidFill>
                  <a:schemeClr val="bg1"/>
                </a:solidFill>
                <a:latin typeface="Avenir Black" panose="02000503020000020003" pitchFamily="2" charset="0"/>
              </a:defRPr>
            </a:lvl1pPr>
          </a:lstStyle>
          <a:p>
            <a:r>
              <a:rPr lang="en-US" dirty="0"/>
              <a:t>Additional Resources</a:t>
            </a:r>
            <a:br>
              <a:rPr lang="en-US" dirty="0"/>
            </a:br>
            <a:r>
              <a:rPr lang="en-US" dirty="0"/>
              <a:t>visit – </a:t>
            </a:r>
            <a:r>
              <a:rPr lang="en-US" dirty="0" err="1"/>
              <a:t>FinancialWellness.realtor</a:t>
            </a:r>
            <a:endParaRPr lang="en-US" dirty="0"/>
          </a:p>
        </p:txBody>
      </p:sp>
    </p:spTree>
    <p:extLst>
      <p:ext uri="{BB962C8B-B14F-4D97-AF65-F5344CB8AC3E}">
        <p14:creationId xmlns:p14="http://schemas.microsoft.com/office/powerpoint/2010/main" val="2028234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6AB8B82-C38E-0B4A-BFB3-DBEFE016D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
        <p:nvSpPr>
          <p:cNvPr id="8" name="Title 9">
            <a:extLst>
              <a:ext uri="{FF2B5EF4-FFF2-40B4-BE49-F238E27FC236}">
                <a16:creationId xmlns="" xmlns:a16="http://schemas.microsoft.com/office/drawing/2014/main" id="{0EA1D322-EE74-5A47-9007-1B9A66FE3367}"/>
              </a:ext>
            </a:extLst>
          </p:cNvPr>
          <p:cNvSpPr txBox="1">
            <a:spLocks/>
          </p:cNvSpPr>
          <p:nvPr/>
        </p:nvSpPr>
        <p:spPr bwMode="gray">
          <a:xfrm>
            <a:off x="453813" y="714791"/>
            <a:ext cx="7632700" cy="307777"/>
          </a:xfrm>
          <a:prstGeom prst="rect">
            <a:avLst/>
          </a:prstGeom>
        </p:spPr>
        <p:txBody>
          <a:bodyPr lIns="0" tIns="0" rIns="0" bIns="0"/>
          <a:lstStyle>
            <a:lvl1pPr algn="l" defTabSz="914400" rtl="0" eaLnBrk="1" latinLnBrk="0" hangingPunct="1">
              <a:lnSpc>
                <a:spcPct val="100000"/>
              </a:lnSpc>
              <a:spcBef>
                <a:spcPts val="0"/>
              </a:spcBef>
              <a:spcAft>
                <a:spcPts val="0"/>
              </a:spcAft>
              <a:buNone/>
              <a:defRPr sz="2000" b="1" kern="1200" spc="0" baseline="0">
                <a:solidFill>
                  <a:srgbClr val="002B51"/>
                </a:solidFill>
                <a:latin typeface="+mj-lt"/>
                <a:ea typeface="+mj-ea"/>
                <a:cs typeface="+mj-cs"/>
              </a:defRPr>
            </a:lvl1pPr>
          </a:lstStyle>
          <a:p>
            <a:r>
              <a:rPr lang="en-GB" dirty="0"/>
              <a:t>Retirement: A Journey that Triggers Lots of Questions</a:t>
            </a:r>
          </a:p>
        </p:txBody>
      </p:sp>
      <p:pic>
        <p:nvPicPr>
          <p:cNvPr id="9" name="Picture 8">
            <a:extLst>
              <a:ext uri="{FF2B5EF4-FFF2-40B4-BE49-F238E27FC236}">
                <a16:creationId xmlns="" xmlns:a16="http://schemas.microsoft.com/office/drawing/2014/main" id="{C267D303-24F9-8F42-81D1-9160995209B9}"/>
              </a:ext>
            </a:extLst>
          </p:cNvPr>
          <p:cNvPicPr>
            <a:picLocks noChangeAspect="1"/>
          </p:cNvPicPr>
          <p:nvPr/>
        </p:nvPicPr>
        <p:blipFill>
          <a:blip r:embed="rId3"/>
          <a:stretch>
            <a:fillRect/>
          </a:stretch>
        </p:blipFill>
        <p:spPr>
          <a:xfrm>
            <a:off x="952338" y="1417320"/>
            <a:ext cx="7239324" cy="4589322"/>
          </a:xfrm>
          <a:prstGeom prst="rect">
            <a:avLst/>
          </a:prstGeom>
        </p:spPr>
      </p:pic>
    </p:spTree>
    <p:extLst>
      <p:ext uri="{BB962C8B-B14F-4D97-AF65-F5344CB8AC3E}">
        <p14:creationId xmlns:p14="http://schemas.microsoft.com/office/powerpoint/2010/main" val="4248313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B51"/>
        </a:solidFill>
        <a:effectLst/>
      </p:bgPr>
    </p:bg>
    <p:spTree>
      <p:nvGrpSpPr>
        <p:cNvPr id="1" name=""/>
        <p:cNvGrpSpPr/>
        <p:nvPr/>
      </p:nvGrpSpPr>
      <p:grpSpPr>
        <a:xfrm>
          <a:off x="0" y="0"/>
          <a:ext cx="0" cy="0"/>
          <a:chOff x="0" y="0"/>
          <a:chExt cx="0" cy="0"/>
        </a:xfrm>
      </p:grpSpPr>
      <p:sp>
        <p:nvSpPr>
          <p:cNvPr id="12" name="Content Placeholder 11"/>
          <p:cNvSpPr>
            <a:spLocks noGrp="1"/>
          </p:cNvSpPr>
          <p:nvPr>
            <p:ph sz="quarter" idx="13"/>
          </p:nvPr>
        </p:nvSpPr>
        <p:spPr bwMode="gray">
          <a:xfrm>
            <a:off x="434340" y="2377440"/>
            <a:ext cx="8275320" cy="3244280"/>
          </a:xfrm>
        </p:spPr>
        <p:txBody>
          <a:bodyPr vert="horz" lIns="0" tIns="0" rIns="0" bIns="0" rtlCol="0">
            <a:noAutofit/>
          </a:bodyPr>
          <a:lstStyle/>
          <a:p>
            <a:pPr marL="4763" lvl="2" indent="0" algn="ctr">
              <a:lnSpc>
                <a:spcPct val="100000"/>
              </a:lnSpc>
              <a:spcBef>
                <a:spcPts val="1200"/>
              </a:spcBef>
              <a:buNone/>
            </a:pPr>
            <a:r>
              <a:rPr lang="en-US" sz="3200" b="1" dirty="0">
                <a:solidFill>
                  <a:srgbClr val="FFFFFF"/>
                </a:solidFill>
              </a:rPr>
              <a:t>What you need to do changes </a:t>
            </a:r>
            <a:br>
              <a:rPr lang="en-US" sz="3200" b="1" dirty="0">
                <a:solidFill>
                  <a:srgbClr val="FFFFFF"/>
                </a:solidFill>
              </a:rPr>
            </a:br>
            <a:r>
              <a:rPr lang="en-US" sz="3200" b="1" dirty="0">
                <a:solidFill>
                  <a:srgbClr val="FFFFFF"/>
                </a:solidFill>
              </a:rPr>
              <a:t>based on how close (or far) you are </a:t>
            </a:r>
            <a:br>
              <a:rPr lang="en-US" sz="3200" b="1" dirty="0">
                <a:solidFill>
                  <a:srgbClr val="FFFFFF"/>
                </a:solidFill>
              </a:rPr>
            </a:br>
            <a:r>
              <a:rPr lang="en-US" sz="3200" b="1" dirty="0">
                <a:solidFill>
                  <a:srgbClr val="FFFFFF"/>
                </a:solidFill>
              </a:rPr>
              <a:t>to retirement. You don’t need to have </a:t>
            </a:r>
            <a:br>
              <a:rPr lang="en-US" sz="3200" b="1" dirty="0">
                <a:solidFill>
                  <a:srgbClr val="FFFFFF"/>
                </a:solidFill>
              </a:rPr>
            </a:br>
            <a:r>
              <a:rPr lang="en-US" sz="3200" b="1" dirty="0">
                <a:solidFill>
                  <a:srgbClr val="FFFFFF"/>
                </a:solidFill>
              </a:rPr>
              <a:t>it all figured out in your 30s!</a:t>
            </a:r>
          </a:p>
          <a:p>
            <a:pPr marL="4763" lvl="2" indent="0" algn="ctr">
              <a:spcBef>
                <a:spcPts val="1200"/>
              </a:spcBef>
              <a:buNone/>
            </a:pPr>
            <a:endParaRPr lang="en-US" sz="1600" dirty="0"/>
          </a:p>
          <a:p>
            <a:pPr marL="4763" lvl="2" indent="0" algn="ctr">
              <a:spcBef>
                <a:spcPts val="1200"/>
              </a:spcBef>
              <a:buNone/>
            </a:pPr>
            <a:r>
              <a:rPr lang="en-US" sz="1600" dirty="0">
                <a:solidFill>
                  <a:srgbClr val="0F8EC7"/>
                </a:solidFill>
              </a:rPr>
              <a:t>This presentation will walk you through the full retirement journey </a:t>
            </a:r>
            <a:br>
              <a:rPr lang="en-US" sz="1600" dirty="0">
                <a:solidFill>
                  <a:srgbClr val="0F8EC7"/>
                </a:solidFill>
              </a:rPr>
            </a:br>
            <a:r>
              <a:rPr lang="en-US" sz="1600" dirty="0">
                <a:solidFill>
                  <a:srgbClr val="0F8EC7"/>
                </a:solidFill>
              </a:rPr>
              <a:t>so you can start planning for what you need to do today, </a:t>
            </a:r>
            <a:br>
              <a:rPr lang="en-US" sz="1600" dirty="0">
                <a:solidFill>
                  <a:srgbClr val="0F8EC7"/>
                </a:solidFill>
              </a:rPr>
            </a:br>
            <a:r>
              <a:rPr lang="en-US" sz="1600" dirty="0">
                <a:solidFill>
                  <a:srgbClr val="0F8EC7"/>
                </a:solidFill>
              </a:rPr>
              <a:t>as well as how to prepare for the future.  </a:t>
            </a:r>
          </a:p>
        </p:txBody>
      </p:sp>
      <p:pic>
        <p:nvPicPr>
          <p:cNvPr id="2" name="Picture 1">
            <a:extLst>
              <a:ext uri="{FF2B5EF4-FFF2-40B4-BE49-F238E27FC236}">
                <a16:creationId xmlns="" xmlns:a16="http://schemas.microsoft.com/office/drawing/2014/main" id="{CC2E376D-F6DC-1045-AE2C-7D403EB62844}"/>
              </a:ext>
            </a:extLst>
          </p:cNvPr>
          <p:cNvPicPr>
            <a:picLocks noChangeAspect="1"/>
          </p:cNvPicPr>
          <p:nvPr/>
        </p:nvPicPr>
        <p:blipFill>
          <a:blip r:embed="rId3"/>
          <a:stretch>
            <a:fillRect/>
          </a:stretch>
        </p:blipFill>
        <p:spPr>
          <a:xfrm>
            <a:off x="3931920" y="1236280"/>
            <a:ext cx="1280160" cy="575531"/>
          </a:xfrm>
          <a:prstGeom prst="rect">
            <a:avLst/>
          </a:prstGeom>
        </p:spPr>
      </p:pic>
      <p:pic>
        <p:nvPicPr>
          <p:cNvPr id="4" name="Picture 3">
            <a:extLst>
              <a:ext uri="{FF2B5EF4-FFF2-40B4-BE49-F238E27FC236}">
                <a16:creationId xmlns="" xmlns:a16="http://schemas.microsoft.com/office/drawing/2014/main" id="{CD286769-6EC0-C445-B61A-D565E37A05A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813" y="353497"/>
            <a:ext cx="1009226" cy="182880"/>
          </a:xfrm>
          <a:prstGeom prst="rect">
            <a:avLst/>
          </a:prstGeom>
        </p:spPr>
      </p:pic>
      <p:cxnSp>
        <p:nvCxnSpPr>
          <p:cNvPr id="7" name="Straight Connector 6">
            <a:extLst>
              <a:ext uri="{FF2B5EF4-FFF2-40B4-BE49-F238E27FC236}">
                <a16:creationId xmlns="" xmlns:a16="http://schemas.microsoft.com/office/drawing/2014/main" id="{0C4B60E9-518B-E246-A266-9C84E54759BF}"/>
              </a:ext>
            </a:extLst>
          </p:cNvPr>
          <p:cNvCxnSpPr/>
          <p:nvPr/>
        </p:nvCxnSpPr>
        <p:spPr>
          <a:xfrm>
            <a:off x="457197" y="586726"/>
            <a:ext cx="822866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DA26383C-A8E6-0848-9CC2-305A1C2F78E8}"/>
              </a:ext>
            </a:extLst>
          </p:cNvPr>
          <p:cNvCxnSpPr/>
          <p:nvPr/>
        </p:nvCxnSpPr>
        <p:spPr>
          <a:xfrm>
            <a:off x="457196" y="6519672"/>
            <a:ext cx="8229600"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120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8EC7"/>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bwMode="gray">
          <a:xfrm>
            <a:off x="453813" y="714791"/>
            <a:ext cx="4517603" cy="307777"/>
          </a:xfrm>
        </p:spPr>
        <p:txBody>
          <a:bodyPr/>
          <a:lstStyle/>
          <a:p>
            <a:r>
              <a:rPr lang="en-GB" dirty="0">
                <a:solidFill>
                  <a:srgbClr val="002B51"/>
                </a:solidFill>
              </a:rPr>
              <a:t>Agenda</a:t>
            </a:r>
          </a:p>
        </p:txBody>
      </p:sp>
      <p:pic>
        <p:nvPicPr>
          <p:cNvPr id="4" name="Picture 3">
            <a:extLst>
              <a:ext uri="{FF2B5EF4-FFF2-40B4-BE49-F238E27FC236}">
                <a16:creationId xmlns="" xmlns:a16="http://schemas.microsoft.com/office/drawing/2014/main" id="{F559CC83-83CD-B14E-8428-6FB32A525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
        <p:nvSpPr>
          <p:cNvPr id="7" name="Content Placeholder 11"/>
          <p:cNvSpPr>
            <a:spLocks noGrp="1"/>
          </p:cNvSpPr>
          <p:nvPr>
            <p:ph sz="quarter" idx="13"/>
          </p:nvPr>
        </p:nvSpPr>
        <p:spPr bwMode="gray">
          <a:xfrm>
            <a:off x="548704" y="1536859"/>
            <a:ext cx="5943536" cy="3655760"/>
          </a:xfrm>
        </p:spPr>
        <p:txBody>
          <a:bodyPr vert="horz" lIns="0" tIns="0" rIns="0" bIns="0" rtlCol="0">
            <a:noAutofit/>
          </a:bodyPr>
          <a:lstStyle/>
          <a:p>
            <a:pPr marL="230188" lvl="2" indent="-225425">
              <a:spcBef>
                <a:spcPts val="1200"/>
              </a:spcBef>
            </a:pPr>
            <a:r>
              <a:rPr lang="en-US" sz="1800" b="1" dirty="0" smtClean="0">
                <a:solidFill>
                  <a:srgbClr val="FFFFFF"/>
                </a:solidFill>
              </a:rPr>
              <a:t>Retirement Basics</a:t>
            </a:r>
          </a:p>
          <a:p>
            <a:pPr marL="230188" lvl="2" indent="-225425">
              <a:spcBef>
                <a:spcPts val="1200"/>
              </a:spcBef>
            </a:pPr>
            <a:endParaRPr lang="en-US" sz="1800" b="1" dirty="0">
              <a:solidFill>
                <a:srgbClr val="FFFFFF"/>
              </a:solidFill>
            </a:endParaRPr>
          </a:p>
          <a:p>
            <a:pPr marL="230188" lvl="2" indent="-225425">
              <a:spcBef>
                <a:spcPts val="1200"/>
              </a:spcBef>
            </a:pPr>
            <a:r>
              <a:rPr lang="en-US" sz="1800" b="1" dirty="0" smtClean="0">
                <a:solidFill>
                  <a:srgbClr val="FFFFFF"/>
                </a:solidFill>
              </a:rPr>
              <a:t>Retirement Account Overviews: 401(k) and IRAs</a:t>
            </a:r>
          </a:p>
          <a:p>
            <a:pPr marL="230188" lvl="2" indent="-225425">
              <a:spcBef>
                <a:spcPts val="1200"/>
              </a:spcBef>
            </a:pPr>
            <a:endParaRPr lang="en-US" sz="1800" b="1" dirty="0">
              <a:solidFill>
                <a:srgbClr val="FFFFFF"/>
              </a:solidFill>
            </a:endParaRPr>
          </a:p>
          <a:p>
            <a:pPr marL="230188" lvl="2" indent="-225425">
              <a:spcBef>
                <a:spcPts val="1200"/>
              </a:spcBef>
            </a:pPr>
            <a:r>
              <a:rPr lang="en-US" sz="1800" b="1" dirty="0" smtClean="0">
                <a:solidFill>
                  <a:srgbClr val="FFFFFF"/>
                </a:solidFill>
              </a:rPr>
              <a:t>Final Thoughts</a:t>
            </a:r>
            <a:endParaRPr lang="en-US" sz="1800" b="1" dirty="0">
              <a:solidFill>
                <a:srgbClr val="FFFFFF"/>
              </a:solidFill>
            </a:endParaRPr>
          </a:p>
          <a:p>
            <a:pPr marL="230188" lvl="2" indent="-225425">
              <a:spcBef>
                <a:spcPts val="1200"/>
              </a:spcBef>
            </a:pPr>
            <a:endParaRPr lang="en-US" sz="1800" b="1" dirty="0">
              <a:solidFill>
                <a:srgbClr val="FFFFFF"/>
              </a:solidFill>
            </a:endParaRPr>
          </a:p>
        </p:txBody>
      </p:sp>
      <p:grpSp>
        <p:nvGrpSpPr>
          <p:cNvPr id="8" name="Group 7"/>
          <p:cNvGrpSpPr/>
          <p:nvPr/>
        </p:nvGrpSpPr>
        <p:grpSpPr>
          <a:xfrm>
            <a:off x="293857" y="1463040"/>
            <a:ext cx="414867" cy="411480"/>
            <a:chOff x="453813" y="2103120"/>
            <a:chExt cx="414867" cy="411480"/>
          </a:xfrm>
        </p:grpSpPr>
        <p:sp>
          <p:nvSpPr>
            <p:cNvPr id="9" name="Oval 8"/>
            <p:cNvSpPr/>
            <p:nvPr/>
          </p:nvSpPr>
          <p:spPr>
            <a:xfrm>
              <a:off x="453813" y="2103120"/>
              <a:ext cx="414867" cy="4114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4360" y="2176939"/>
              <a:ext cx="228600" cy="246221"/>
            </a:xfrm>
            <a:prstGeom prst="rect">
              <a:avLst/>
            </a:prstGeom>
            <a:noFill/>
          </p:spPr>
          <p:txBody>
            <a:bodyPr wrap="square" lIns="0" tIns="0" rIns="0" bIns="0" rtlCol="0">
              <a:spAutoFit/>
            </a:bodyPr>
            <a:lstStyle/>
            <a:p>
              <a:r>
                <a:rPr lang="en-US" sz="1600" b="1" dirty="0" smtClean="0">
                  <a:solidFill>
                    <a:srgbClr val="FFFFFF"/>
                  </a:solidFill>
                </a:rPr>
                <a:t>1</a:t>
              </a:r>
            </a:p>
          </p:txBody>
        </p:sp>
      </p:grpSp>
      <p:grpSp>
        <p:nvGrpSpPr>
          <p:cNvPr id="13" name="Group 12"/>
          <p:cNvGrpSpPr/>
          <p:nvPr/>
        </p:nvGrpSpPr>
        <p:grpSpPr>
          <a:xfrm>
            <a:off x="295550" y="2468880"/>
            <a:ext cx="414867" cy="411480"/>
            <a:chOff x="453813" y="2103120"/>
            <a:chExt cx="414867" cy="411480"/>
          </a:xfrm>
        </p:grpSpPr>
        <p:sp>
          <p:nvSpPr>
            <p:cNvPr id="14" name="Oval 13"/>
            <p:cNvSpPr/>
            <p:nvPr/>
          </p:nvSpPr>
          <p:spPr>
            <a:xfrm>
              <a:off x="453813" y="2103120"/>
              <a:ext cx="414867" cy="4114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94360" y="2176939"/>
              <a:ext cx="228600" cy="246221"/>
            </a:xfrm>
            <a:prstGeom prst="rect">
              <a:avLst/>
            </a:prstGeom>
            <a:noFill/>
          </p:spPr>
          <p:txBody>
            <a:bodyPr wrap="square" lIns="0" tIns="0" rIns="0" bIns="0" rtlCol="0">
              <a:spAutoFit/>
            </a:bodyPr>
            <a:lstStyle/>
            <a:p>
              <a:r>
                <a:rPr lang="en-US" sz="1600" b="1" dirty="0" smtClean="0">
                  <a:solidFill>
                    <a:srgbClr val="FFFFFF"/>
                  </a:solidFill>
                </a:rPr>
                <a:t>2</a:t>
              </a:r>
            </a:p>
          </p:txBody>
        </p:sp>
      </p:grpSp>
      <p:grpSp>
        <p:nvGrpSpPr>
          <p:cNvPr id="16" name="Group 15"/>
          <p:cNvGrpSpPr/>
          <p:nvPr/>
        </p:nvGrpSpPr>
        <p:grpSpPr>
          <a:xfrm>
            <a:off x="265785" y="3429000"/>
            <a:ext cx="414867" cy="411480"/>
            <a:chOff x="453813" y="2103120"/>
            <a:chExt cx="414867" cy="411480"/>
          </a:xfrm>
        </p:grpSpPr>
        <p:sp>
          <p:nvSpPr>
            <p:cNvPr id="17" name="Oval 16"/>
            <p:cNvSpPr/>
            <p:nvPr/>
          </p:nvSpPr>
          <p:spPr>
            <a:xfrm>
              <a:off x="453813" y="2103120"/>
              <a:ext cx="414867" cy="4114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94360" y="2176939"/>
              <a:ext cx="228600" cy="246221"/>
            </a:xfrm>
            <a:prstGeom prst="rect">
              <a:avLst/>
            </a:prstGeom>
            <a:noFill/>
          </p:spPr>
          <p:txBody>
            <a:bodyPr wrap="square" lIns="0" tIns="0" rIns="0" bIns="0" rtlCol="0">
              <a:spAutoFit/>
            </a:bodyPr>
            <a:lstStyle/>
            <a:p>
              <a:r>
                <a:rPr lang="en-US" sz="1600" b="1" dirty="0" smtClean="0">
                  <a:solidFill>
                    <a:srgbClr val="FFFFFF"/>
                  </a:solidFill>
                </a:rPr>
                <a:t>3</a:t>
              </a:r>
            </a:p>
          </p:txBody>
        </p:sp>
      </p:grpSp>
    </p:spTree>
    <p:extLst>
      <p:ext uri="{BB962C8B-B14F-4D97-AF65-F5344CB8AC3E}">
        <p14:creationId xmlns:p14="http://schemas.microsoft.com/office/powerpoint/2010/main" val="3160784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8EC7"/>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bwMode="gray">
          <a:xfrm>
            <a:off x="457200" y="4029891"/>
            <a:ext cx="4762987" cy="1538883"/>
          </a:xfrm>
        </p:spPr>
        <p:txBody>
          <a:bodyPr lIns="0"/>
          <a:lstStyle/>
          <a:p>
            <a:pPr>
              <a:lnSpc>
                <a:spcPts val="6000"/>
              </a:lnSpc>
            </a:pPr>
            <a:r>
              <a:rPr lang="en-GB" sz="6000" dirty="0"/>
              <a:t>Retirement Basics</a:t>
            </a:r>
          </a:p>
        </p:txBody>
      </p:sp>
      <p:sp>
        <p:nvSpPr>
          <p:cNvPr id="7" name="Text Placeholder 6"/>
          <p:cNvSpPr>
            <a:spLocks noGrp="1"/>
          </p:cNvSpPr>
          <p:nvPr>
            <p:ph type="body" sz="quarter" idx="10"/>
          </p:nvPr>
        </p:nvSpPr>
        <p:spPr bwMode="gray">
          <a:xfrm>
            <a:off x="494813" y="3526971"/>
            <a:ext cx="4762987" cy="275653"/>
          </a:xfrm>
        </p:spPr>
        <p:txBody>
          <a:bodyPr/>
          <a:lstStyle/>
          <a:p>
            <a:r>
              <a:rPr lang="en-US" spc="100" dirty="0">
                <a:latin typeface="Arial Black" panose="020B0604020202020204" pitchFamily="34" charset="0"/>
                <a:cs typeface="Arial Black" panose="020B0604020202020204" pitchFamily="34" charset="0"/>
              </a:rPr>
              <a:t>SECTION 1</a:t>
            </a:r>
            <a:endParaRPr lang="en-GB" spc="100" dirty="0">
              <a:latin typeface="Arial Black" panose="020B0604020202020204" pitchFamily="34" charset="0"/>
              <a:cs typeface="Arial Black" panose="020B0604020202020204" pitchFamily="34" charset="0"/>
            </a:endParaRPr>
          </a:p>
        </p:txBody>
      </p:sp>
      <p:pic>
        <p:nvPicPr>
          <p:cNvPr id="2" name="Picture 1">
            <a:extLst>
              <a:ext uri="{FF2B5EF4-FFF2-40B4-BE49-F238E27FC236}">
                <a16:creationId xmlns="" xmlns:a16="http://schemas.microsoft.com/office/drawing/2014/main" id="{A5A47947-C776-544C-A679-D3094B9FF816}"/>
              </a:ext>
            </a:extLst>
          </p:cNvPr>
          <p:cNvPicPr>
            <a:picLocks noChangeAspect="1"/>
          </p:cNvPicPr>
          <p:nvPr/>
        </p:nvPicPr>
        <p:blipFill>
          <a:blip r:embed="rId3"/>
          <a:stretch>
            <a:fillRect/>
          </a:stretch>
        </p:blipFill>
        <p:spPr>
          <a:xfrm>
            <a:off x="494813" y="2240280"/>
            <a:ext cx="838200" cy="723900"/>
          </a:xfrm>
          <a:prstGeom prst="rect">
            <a:avLst/>
          </a:prstGeom>
        </p:spPr>
      </p:pic>
      <p:pic>
        <p:nvPicPr>
          <p:cNvPr id="8" name="Picture 7">
            <a:extLst>
              <a:ext uri="{FF2B5EF4-FFF2-40B4-BE49-F238E27FC236}">
                <a16:creationId xmlns="" xmlns:a16="http://schemas.microsoft.com/office/drawing/2014/main" id="{AA4839F4-65DC-6248-AAF1-2C29DF6E4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Tree>
    <p:extLst>
      <p:ext uri="{BB962C8B-B14F-4D97-AF65-F5344CB8AC3E}">
        <p14:creationId xmlns:p14="http://schemas.microsoft.com/office/powerpoint/2010/main" val="712413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GB" dirty="0"/>
              <a:t>Steps for Planning</a:t>
            </a:r>
          </a:p>
        </p:txBody>
      </p:sp>
      <p:sp>
        <p:nvSpPr>
          <p:cNvPr id="4" name="Oval 3">
            <a:extLst>
              <a:ext uri="{FF2B5EF4-FFF2-40B4-BE49-F238E27FC236}">
                <a16:creationId xmlns="" xmlns:a16="http://schemas.microsoft.com/office/drawing/2014/main" id="{577D9091-0B16-A74F-B8DB-FF0C6A9740E4}"/>
              </a:ext>
            </a:extLst>
          </p:cNvPr>
          <p:cNvSpPr/>
          <p:nvPr/>
        </p:nvSpPr>
        <p:spPr>
          <a:xfrm>
            <a:off x="411480" y="1530161"/>
            <a:ext cx="502920" cy="502920"/>
          </a:xfrm>
          <a:prstGeom prst="ellipse">
            <a:avLst/>
          </a:prstGeom>
          <a:solidFill>
            <a:srgbClr val="3EB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Arial Black" panose="020B0604020202020204" pitchFamily="34" charset="0"/>
                <a:cs typeface="Arial Black" panose="020B0604020202020204" pitchFamily="34" charset="0"/>
              </a:rPr>
              <a:t>1</a:t>
            </a:r>
          </a:p>
        </p:txBody>
      </p:sp>
      <p:sp>
        <p:nvSpPr>
          <p:cNvPr id="6" name="Oval 5">
            <a:extLst>
              <a:ext uri="{FF2B5EF4-FFF2-40B4-BE49-F238E27FC236}">
                <a16:creationId xmlns="" xmlns:a16="http://schemas.microsoft.com/office/drawing/2014/main" id="{17C85AEF-D418-5941-AD08-ED3B853E8691}"/>
              </a:ext>
            </a:extLst>
          </p:cNvPr>
          <p:cNvSpPr/>
          <p:nvPr/>
        </p:nvSpPr>
        <p:spPr>
          <a:xfrm>
            <a:off x="3246120" y="1530161"/>
            <a:ext cx="502920" cy="502920"/>
          </a:xfrm>
          <a:prstGeom prst="ellipse">
            <a:avLst/>
          </a:prstGeom>
          <a:solidFill>
            <a:srgbClr val="3BC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Arial Black" panose="020B0604020202020204" pitchFamily="34" charset="0"/>
                <a:cs typeface="Arial Black" panose="020B0604020202020204" pitchFamily="34" charset="0"/>
              </a:rPr>
              <a:t>2</a:t>
            </a:r>
          </a:p>
        </p:txBody>
      </p:sp>
      <p:sp>
        <p:nvSpPr>
          <p:cNvPr id="7" name="Oval 6">
            <a:extLst>
              <a:ext uri="{FF2B5EF4-FFF2-40B4-BE49-F238E27FC236}">
                <a16:creationId xmlns="" xmlns:a16="http://schemas.microsoft.com/office/drawing/2014/main" id="{97DAA9CA-53AC-9541-BDE5-B5DD51F42BE4}"/>
              </a:ext>
            </a:extLst>
          </p:cNvPr>
          <p:cNvSpPr/>
          <p:nvPr/>
        </p:nvSpPr>
        <p:spPr>
          <a:xfrm>
            <a:off x="6092901" y="1530161"/>
            <a:ext cx="502920" cy="502920"/>
          </a:xfrm>
          <a:prstGeom prst="ellipse">
            <a:avLst/>
          </a:prstGeom>
          <a:solidFill>
            <a:srgbClr val="2D8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latin typeface="Arial Black" panose="020B0604020202020204" pitchFamily="34" charset="0"/>
                <a:cs typeface="Arial Black" panose="020B0604020202020204" pitchFamily="34" charset="0"/>
              </a:rPr>
              <a:t>3</a:t>
            </a:r>
          </a:p>
        </p:txBody>
      </p:sp>
      <p:sp>
        <p:nvSpPr>
          <p:cNvPr id="9" name="TextBox 8">
            <a:extLst>
              <a:ext uri="{FF2B5EF4-FFF2-40B4-BE49-F238E27FC236}">
                <a16:creationId xmlns="" xmlns:a16="http://schemas.microsoft.com/office/drawing/2014/main" id="{10833919-B061-4D4F-935C-2FD2AE517006}"/>
              </a:ext>
            </a:extLst>
          </p:cNvPr>
          <p:cNvSpPr txBox="1"/>
          <p:nvPr/>
        </p:nvSpPr>
        <p:spPr>
          <a:xfrm>
            <a:off x="502920" y="2490281"/>
            <a:ext cx="2377440" cy="954107"/>
          </a:xfrm>
          <a:prstGeom prst="rect">
            <a:avLst/>
          </a:prstGeom>
          <a:noFill/>
        </p:spPr>
        <p:txBody>
          <a:bodyPr wrap="square" lIns="0" tIns="0" rIns="0" bIns="0" rtlCol="0">
            <a:spAutoFit/>
          </a:bodyPr>
          <a:lstStyle/>
          <a:p>
            <a:pPr>
              <a:spcAft>
                <a:spcPts val="1200"/>
              </a:spcAft>
            </a:pPr>
            <a:r>
              <a:rPr lang="en-US" sz="1200" b="1" spc="100" dirty="0">
                <a:solidFill>
                  <a:srgbClr val="002B51"/>
                </a:solidFill>
                <a:latin typeface="Arial Black" panose="020B0604020202020204" pitchFamily="34" charset="0"/>
                <a:cs typeface="Arial Black" panose="020B0604020202020204" pitchFamily="34" charset="0"/>
              </a:rPr>
              <a:t>EARLY CAREER</a:t>
            </a:r>
          </a:p>
          <a:p>
            <a:r>
              <a:rPr lang="en-US" sz="2000" dirty="0" smtClean="0">
                <a:solidFill>
                  <a:srgbClr val="0F8EC7"/>
                </a:solidFill>
              </a:rPr>
              <a:t>Get started on retirement savings</a:t>
            </a:r>
            <a:endParaRPr lang="en-US" sz="2000" dirty="0">
              <a:solidFill>
                <a:srgbClr val="0F8EC7"/>
              </a:solidFill>
            </a:endParaRPr>
          </a:p>
        </p:txBody>
      </p:sp>
      <p:sp>
        <p:nvSpPr>
          <p:cNvPr id="10" name="TextBox 9">
            <a:extLst>
              <a:ext uri="{FF2B5EF4-FFF2-40B4-BE49-F238E27FC236}">
                <a16:creationId xmlns="" xmlns:a16="http://schemas.microsoft.com/office/drawing/2014/main" id="{5F875D6C-2F53-FE44-9DC8-7BA3B30EBCF1}"/>
              </a:ext>
            </a:extLst>
          </p:cNvPr>
          <p:cNvSpPr txBox="1"/>
          <p:nvPr/>
        </p:nvSpPr>
        <p:spPr>
          <a:xfrm>
            <a:off x="3292475" y="2490281"/>
            <a:ext cx="2377440" cy="2492990"/>
          </a:xfrm>
          <a:prstGeom prst="rect">
            <a:avLst/>
          </a:prstGeom>
          <a:noFill/>
        </p:spPr>
        <p:txBody>
          <a:bodyPr wrap="square" lIns="0" tIns="0" rIns="0" bIns="0" rtlCol="0">
            <a:spAutoFit/>
          </a:bodyPr>
          <a:lstStyle/>
          <a:p>
            <a:pPr>
              <a:spcAft>
                <a:spcPts val="1200"/>
              </a:spcAft>
            </a:pPr>
            <a:r>
              <a:rPr lang="en-US" sz="1200" b="1" spc="100" dirty="0">
                <a:solidFill>
                  <a:srgbClr val="002B51"/>
                </a:solidFill>
                <a:latin typeface="Arial Black" panose="020B0604020202020204" pitchFamily="34" charset="0"/>
                <a:cs typeface="Arial Black" panose="020B0604020202020204" pitchFamily="34" charset="0"/>
              </a:rPr>
              <a:t>MID CAREER</a:t>
            </a:r>
          </a:p>
          <a:p>
            <a:r>
              <a:rPr lang="en-US" sz="2000" dirty="0" smtClean="0">
                <a:solidFill>
                  <a:srgbClr val="0F8EC7"/>
                </a:solidFill>
              </a:rPr>
              <a:t>Reflect on </a:t>
            </a:r>
            <a:r>
              <a:rPr lang="en-US" sz="2000" i="1" dirty="0" smtClean="0">
                <a:solidFill>
                  <a:srgbClr val="0F8EC7"/>
                </a:solidFill>
              </a:rPr>
              <a:t>your</a:t>
            </a:r>
            <a:r>
              <a:rPr lang="en-US" sz="2000" dirty="0" smtClean="0">
                <a:solidFill>
                  <a:srgbClr val="0F8EC7"/>
                </a:solidFill>
              </a:rPr>
              <a:t> idea of retirement</a:t>
            </a:r>
          </a:p>
          <a:p>
            <a:endParaRPr lang="en-US" sz="2000" dirty="0">
              <a:solidFill>
                <a:srgbClr val="0F8EC7"/>
              </a:solidFill>
            </a:endParaRPr>
          </a:p>
          <a:p>
            <a:r>
              <a:rPr lang="en-US" sz="2000" dirty="0" smtClean="0">
                <a:solidFill>
                  <a:srgbClr val="0F8EC7"/>
                </a:solidFill>
              </a:rPr>
              <a:t>Determine </a:t>
            </a:r>
            <a:r>
              <a:rPr lang="en-US" sz="2000" dirty="0">
                <a:solidFill>
                  <a:srgbClr val="0F8EC7"/>
                </a:solidFill>
              </a:rPr>
              <a:t>sources of income + how much money you </a:t>
            </a:r>
            <a:br>
              <a:rPr lang="en-US" sz="2000" dirty="0">
                <a:solidFill>
                  <a:srgbClr val="0F8EC7"/>
                </a:solidFill>
              </a:rPr>
            </a:br>
            <a:r>
              <a:rPr lang="en-US" sz="2000" dirty="0">
                <a:solidFill>
                  <a:srgbClr val="0F8EC7"/>
                </a:solidFill>
              </a:rPr>
              <a:t>will need</a:t>
            </a:r>
          </a:p>
        </p:txBody>
      </p:sp>
      <p:sp>
        <p:nvSpPr>
          <p:cNvPr id="11" name="TextBox 10">
            <a:extLst>
              <a:ext uri="{FF2B5EF4-FFF2-40B4-BE49-F238E27FC236}">
                <a16:creationId xmlns="" xmlns:a16="http://schemas.microsoft.com/office/drawing/2014/main" id="{7859C560-2673-6D4B-A23A-7E362BB715AB}"/>
              </a:ext>
            </a:extLst>
          </p:cNvPr>
          <p:cNvSpPr txBox="1"/>
          <p:nvPr/>
        </p:nvSpPr>
        <p:spPr>
          <a:xfrm>
            <a:off x="6132565" y="2490281"/>
            <a:ext cx="2377440" cy="1877437"/>
          </a:xfrm>
          <a:prstGeom prst="rect">
            <a:avLst/>
          </a:prstGeom>
          <a:noFill/>
        </p:spPr>
        <p:txBody>
          <a:bodyPr wrap="square" lIns="0" tIns="0" rIns="0" bIns="0" rtlCol="0">
            <a:spAutoFit/>
          </a:bodyPr>
          <a:lstStyle/>
          <a:p>
            <a:pPr>
              <a:spcAft>
                <a:spcPts val="1200"/>
              </a:spcAft>
            </a:pPr>
            <a:r>
              <a:rPr lang="en-US" sz="1200" b="1" spc="100" dirty="0">
                <a:solidFill>
                  <a:srgbClr val="002B51"/>
                </a:solidFill>
                <a:latin typeface="Arial Black" panose="020B0604020202020204" pitchFamily="34" charset="0"/>
                <a:cs typeface="Arial Black" panose="020B0604020202020204" pitchFamily="34" charset="0"/>
              </a:rPr>
              <a:t>LATE CAREER</a:t>
            </a:r>
          </a:p>
          <a:p>
            <a:r>
              <a:rPr lang="en-US" sz="2000" dirty="0">
                <a:solidFill>
                  <a:srgbClr val="0F8EC7"/>
                </a:solidFill>
              </a:rPr>
              <a:t>Address potential risks in </a:t>
            </a:r>
            <a:r>
              <a:rPr lang="en-US" sz="2000" dirty="0" smtClean="0">
                <a:solidFill>
                  <a:srgbClr val="0F8EC7"/>
                </a:solidFill>
              </a:rPr>
              <a:t>reaching </a:t>
            </a:r>
            <a:r>
              <a:rPr lang="en-US" sz="2000" dirty="0">
                <a:solidFill>
                  <a:srgbClr val="0F8EC7"/>
                </a:solidFill>
              </a:rPr>
              <a:t/>
            </a:r>
            <a:br>
              <a:rPr lang="en-US" sz="2000" dirty="0">
                <a:solidFill>
                  <a:srgbClr val="0F8EC7"/>
                </a:solidFill>
              </a:rPr>
            </a:br>
            <a:r>
              <a:rPr lang="en-US" sz="2000" dirty="0">
                <a:solidFill>
                  <a:srgbClr val="0F8EC7"/>
                </a:solidFill>
              </a:rPr>
              <a:t>your goal + create strategies to </a:t>
            </a:r>
            <a:r>
              <a:rPr lang="en-US" sz="2000" dirty="0" smtClean="0">
                <a:solidFill>
                  <a:srgbClr val="0F8EC7"/>
                </a:solidFill>
              </a:rPr>
              <a:t>help mitigate </a:t>
            </a:r>
            <a:r>
              <a:rPr lang="en-US" sz="2000" dirty="0">
                <a:solidFill>
                  <a:srgbClr val="0F8EC7"/>
                </a:solidFill>
              </a:rPr>
              <a:t>them</a:t>
            </a:r>
          </a:p>
        </p:txBody>
      </p:sp>
      <p:pic>
        <p:nvPicPr>
          <p:cNvPr id="14" name="Picture 13">
            <a:extLst>
              <a:ext uri="{FF2B5EF4-FFF2-40B4-BE49-F238E27FC236}">
                <a16:creationId xmlns="" xmlns:a16="http://schemas.microsoft.com/office/drawing/2014/main" id="{7A87CBD9-1B9D-2E49-8BCA-1620F2A28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spTree>
    <p:extLst>
      <p:ext uri="{BB962C8B-B14F-4D97-AF65-F5344CB8AC3E}">
        <p14:creationId xmlns:p14="http://schemas.microsoft.com/office/powerpoint/2010/main" val="21715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GB" dirty="0"/>
              <a:t>Questions to Consider at Each Step</a:t>
            </a:r>
          </a:p>
        </p:txBody>
      </p:sp>
      <p:pic>
        <p:nvPicPr>
          <p:cNvPr id="6" name="Picture 5">
            <a:extLst>
              <a:ext uri="{FF2B5EF4-FFF2-40B4-BE49-F238E27FC236}">
                <a16:creationId xmlns="" xmlns:a16="http://schemas.microsoft.com/office/drawing/2014/main" id="{C6F58A64-25AB-F942-A89C-00BA1423C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3" y="353497"/>
            <a:ext cx="1009227" cy="182880"/>
          </a:xfrm>
          <a:prstGeom prst="rect">
            <a:avLst/>
          </a:prstGeom>
        </p:spPr>
      </p:pic>
      <p:cxnSp>
        <p:nvCxnSpPr>
          <p:cNvPr id="8" name="Straight Arrow Connector 7">
            <a:extLst>
              <a:ext uri="{FF2B5EF4-FFF2-40B4-BE49-F238E27FC236}">
                <a16:creationId xmlns="" xmlns:a16="http://schemas.microsoft.com/office/drawing/2014/main" id="{7557F6F2-6F57-EF44-B88C-154F1C99AAC3}"/>
              </a:ext>
            </a:extLst>
          </p:cNvPr>
          <p:cNvCxnSpPr>
            <a:cxnSpLocks/>
          </p:cNvCxnSpPr>
          <p:nvPr/>
        </p:nvCxnSpPr>
        <p:spPr>
          <a:xfrm>
            <a:off x="502920" y="1823648"/>
            <a:ext cx="8183880" cy="0"/>
          </a:xfrm>
          <a:prstGeom prst="straightConnector1">
            <a:avLst/>
          </a:prstGeom>
          <a:ln w="12700">
            <a:solidFill>
              <a:srgbClr val="2D8F78"/>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 xmlns:a16="http://schemas.microsoft.com/office/drawing/2014/main" id="{CB5F4D28-682C-A44F-B60C-D5C51760E472}"/>
              </a:ext>
            </a:extLst>
          </p:cNvPr>
          <p:cNvSpPr/>
          <p:nvPr/>
        </p:nvSpPr>
        <p:spPr>
          <a:xfrm>
            <a:off x="1597121" y="1684828"/>
            <a:ext cx="283885" cy="283885"/>
          </a:xfrm>
          <a:prstGeom prst="ellipse">
            <a:avLst/>
          </a:prstGeom>
          <a:solidFill>
            <a:srgbClr val="3EB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FFFFFF"/>
              </a:solidFill>
              <a:latin typeface="Arial Black" panose="020B0604020202020204" pitchFamily="34" charset="0"/>
              <a:cs typeface="Arial Black" panose="020B0604020202020204" pitchFamily="34" charset="0"/>
            </a:endParaRPr>
          </a:p>
        </p:txBody>
      </p:sp>
      <p:sp>
        <p:nvSpPr>
          <p:cNvPr id="10" name="Oval 9">
            <a:extLst>
              <a:ext uri="{FF2B5EF4-FFF2-40B4-BE49-F238E27FC236}">
                <a16:creationId xmlns="" xmlns:a16="http://schemas.microsoft.com/office/drawing/2014/main" id="{17ECE129-6058-5246-9FCF-287A8FB8EDBA}"/>
              </a:ext>
            </a:extLst>
          </p:cNvPr>
          <p:cNvSpPr/>
          <p:nvPr/>
        </p:nvSpPr>
        <p:spPr>
          <a:xfrm>
            <a:off x="4407690" y="1684828"/>
            <a:ext cx="283885" cy="283885"/>
          </a:xfrm>
          <a:prstGeom prst="ellipse">
            <a:avLst/>
          </a:prstGeom>
          <a:solidFill>
            <a:srgbClr val="3B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FFFFFF"/>
              </a:solidFill>
              <a:latin typeface="Arial Black" panose="020B0604020202020204" pitchFamily="34" charset="0"/>
              <a:cs typeface="Arial Black" panose="020B0604020202020204" pitchFamily="34" charset="0"/>
            </a:endParaRPr>
          </a:p>
        </p:txBody>
      </p:sp>
      <p:sp>
        <p:nvSpPr>
          <p:cNvPr id="11" name="Oval 10">
            <a:extLst>
              <a:ext uri="{FF2B5EF4-FFF2-40B4-BE49-F238E27FC236}">
                <a16:creationId xmlns="" xmlns:a16="http://schemas.microsoft.com/office/drawing/2014/main" id="{BEEF0623-4A1F-9E49-AFC2-611574A967B3}"/>
              </a:ext>
            </a:extLst>
          </p:cNvPr>
          <p:cNvSpPr/>
          <p:nvPr/>
        </p:nvSpPr>
        <p:spPr>
          <a:xfrm>
            <a:off x="7252541" y="1684828"/>
            <a:ext cx="283885" cy="283885"/>
          </a:xfrm>
          <a:prstGeom prst="ellipse">
            <a:avLst/>
          </a:prstGeom>
          <a:solidFill>
            <a:srgbClr val="2D8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FFFFFF"/>
              </a:solidFill>
              <a:latin typeface="Arial Black" panose="020B0604020202020204" pitchFamily="34" charset="0"/>
              <a:cs typeface="Arial Black" panose="020B0604020202020204" pitchFamily="34" charset="0"/>
            </a:endParaRPr>
          </a:p>
        </p:txBody>
      </p:sp>
      <p:sp>
        <p:nvSpPr>
          <p:cNvPr id="12" name="Text Box 10">
            <a:extLst>
              <a:ext uri="{FF2B5EF4-FFF2-40B4-BE49-F238E27FC236}">
                <a16:creationId xmlns="" xmlns:a16="http://schemas.microsoft.com/office/drawing/2014/main" id="{0EA27080-B629-6441-86D2-A3592462D35F}"/>
              </a:ext>
            </a:extLst>
          </p:cNvPr>
          <p:cNvSpPr txBox="1">
            <a:spLocks noChangeArrowheads="1"/>
          </p:cNvSpPr>
          <p:nvPr/>
        </p:nvSpPr>
        <p:spPr bwMode="gray">
          <a:xfrm>
            <a:off x="1244435" y="1465322"/>
            <a:ext cx="10387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accent2"/>
              </a:buClr>
              <a:buSzPct val="90000"/>
              <a:buFont typeface="Corbel" pitchFamily="34" charset="0"/>
              <a:buChar char="•"/>
              <a:defRPr sz="1600">
                <a:solidFill>
                  <a:schemeClr val="tx1"/>
                </a:solidFill>
                <a:latin typeface="Corbel" pitchFamily="34" charset="0"/>
              </a:defRPr>
            </a:lvl1pPr>
            <a:lvl2pPr marL="742950" indent="-285750">
              <a:spcBef>
                <a:spcPct val="20000"/>
              </a:spcBef>
              <a:buClr>
                <a:schemeClr val="accent2"/>
              </a:buClr>
              <a:buFont typeface="Arial" charset="0"/>
              <a:buChar char="–"/>
              <a:defRPr sz="1400">
                <a:solidFill>
                  <a:schemeClr val="tx1"/>
                </a:solidFill>
                <a:latin typeface="Corbel" pitchFamily="34" charset="0"/>
              </a:defRPr>
            </a:lvl2pPr>
            <a:lvl3pPr marL="1143000" indent="-228600">
              <a:spcBef>
                <a:spcPct val="20000"/>
              </a:spcBef>
              <a:buClr>
                <a:schemeClr val="accent2"/>
              </a:buClr>
              <a:buFont typeface="Arial" charset="0"/>
              <a:buChar char="•"/>
              <a:defRPr sz="1400">
                <a:solidFill>
                  <a:schemeClr val="tx1"/>
                </a:solidFill>
                <a:latin typeface="Corbel" pitchFamily="34" charset="0"/>
              </a:defRPr>
            </a:lvl3pPr>
            <a:lvl4pPr marL="1600200" indent="-228600">
              <a:spcBef>
                <a:spcPct val="20000"/>
              </a:spcBef>
              <a:buClr>
                <a:schemeClr val="accent2"/>
              </a:buClr>
              <a:buFont typeface="Arial" charset="0"/>
              <a:buChar char="–"/>
              <a:defRPr sz="1400">
                <a:solidFill>
                  <a:schemeClr val="tx1"/>
                </a:solidFill>
                <a:latin typeface="Corbel" pitchFamily="34" charset="0"/>
              </a:defRPr>
            </a:lvl4pPr>
            <a:lvl5pPr marL="2057400" indent="-228600">
              <a:spcBef>
                <a:spcPct val="20000"/>
              </a:spcBef>
              <a:buClr>
                <a:schemeClr val="accent2"/>
              </a:buClr>
              <a:buFont typeface="Arial" charset="0"/>
              <a:buChar char="•"/>
              <a:defRPr sz="1400">
                <a:solidFill>
                  <a:schemeClr val="tx1"/>
                </a:solidFill>
                <a:latin typeface="Corbel" pitchFamily="34" charset="0"/>
              </a:defRPr>
            </a:lvl5pPr>
            <a:lvl6pPr marL="25146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6pPr>
            <a:lvl7pPr marL="29718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7pPr>
            <a:lvl8pPr marL="34290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8pPr>
            <a:lvl9pPr marL="38862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9pPr>
          </a:lstStyle>
          <a:p>
            <a:pPr algn="ctr" eaLnBrk="1" hangingPunct="1">
              <a:spcBef>
                <a:spcPct val="0"/>
              </a:spcBef>
              <a:buClrTx/>
              <a:buSzTx/>
              <a:buFontTx/>
              <a:buNone/>
            </a:pPr>
            <a:r>
              <a:rPr lang="en-US" altLang="en-US" sz="800" b="1" spc="100" dirty="0">
                <a:solidFill>
                  <a:srgbClr val="3EB661"/>
                </a:solidFill>
                <a:latin typeface="Arial Black" panose="020B0604020202020204" pitchFamily="34" charset="0"/>
                <a:ea typeface="MS PGothic" pitchFamily="34" charset="-128"/>
                <a:cs typeface="Arial Black" panose="020B0604020202020204" pitchFamily="34" charset="0"/>
              </a:rPr>
              <a:t>EARLY CAREER</a:t>
            </a:r>
          </a:p>
        </p:txBody>
      </p:sp>
      <p:sp>
        <p:nvSpPr>
          <p:cNvPr id="13" name="Text Box 10">
            <a:extLst>
              <a:ext uri="{FF2B5EF4-FFF2-40B4-BE49-F238E27FC236}">
                <a16:creationId xmlns="" xmlns:a16="http://schemas.microsoft.com/office/drawing/2014/main" id="{A1F85E2F-5952-A34E-9264-1F24129157E6}"/>
              </a:ext>
            </a:extLst>
          </p:cNvPr>
          <p:cNvSpPr txBox="1">
            <a:spLocks noChangeArrowheads="1"/>
          </p:cNvSpPr>
          <p:nvPr/>
        </p:nvSpPr>
        <p:spPr bwMode="gray">
          <a:xfrm>
            <a:off x="4126438" y="1465322"/>
            <a:ext cx="8463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accent2"/>
              </a:buClr>
              <a:buSzPct val="90000"/>
              <a:buFont typeface="Corbel" pitchFamily="34" charset="0"/>
              <a:buChar char="•"/>
              <a:defRPr sz="1600">
                <a:solidFill>
                  <a:schemeClr val="tx1"/>
                </a:solidFill>
                <a:latin typeface="Corbel" pitchFamily="34" charset="0"/>
              </a:defRPr>
            </a:lvl1pPr>
            <a:lvl2pPr marL="742950" indent="-285750">
              <a:spcBef>
                <a:spcPct val="20000"/>
              </a:spcBef>
              <a:buClr>
                <a:schemeClr val="accent2"/>
              </a:buClr>
              <a:buFont typeface="Arial" charset="0"/>
              <a:buChar char="–"/>
              <a:defRPr sz="1400">
                <a:solidFill>
                  <a:schemeClr val="tx1"/>
                </a:solidFill>
                <a:latin typeface="Corbel" pitchFamily="34" charset="0"/>
              </a:defRPr>
            </a:lvl2pPr>
            <a:lvl3pPr marL="1143000" indent="-228600">
              <a:spcBef>
                <a:spcPct val="20000"/>
              </a:spcBef>
              <a:buClr>
                <a:schemeClr val="accent2"/>
              </a:buClr>
              <a:buFont typeface="Arial" charset="0"/>
              <a:buChar char="•"/>
              <a:defRPr sz="1400">
                <a:solidFill>
                  <a:schemeClr val="tx1"/>
                </a:solidFill>
                <a:latin typeface="Corbel" pitchFamily="34" charset="0"/>
              </a:defRPr>
            </a:lvl3pPr>
            <a:lvl4pPr marL="1600200" indent="-228600">
              <a:spcBef>
                <a:spcPct val="20000"/>
              </a:spcBef>
              <a:buClr>
                <a:schemeClr val="accent2"/>
              </a:buClr>
              <a:buFont typeface="Arial" charset="0"/>
              <a:buChar char="–"/>
              <a:defRPr sz="1400">
                <a:solidFill>
                  <a:schemeClr val="tx1"/>
                </a:solidFill>
                <a:latin typeface="Corbel" pitchFamily="34" charset="0"/>
              </a:defRPr>
            </a:lvl4pPr>
            <a:lvl5pPr marL="2057400" indent="-228600">
              <a:spcBef>
                <a:spcPct val="20000"/>
              </a:spcBef>
              <a:buClr>
                <a:schemeClr val="accent2"/>
              </a:buClr>
              <a:buFont typeface="Arial" charset="0"/>
              <a:buChar char="•"/>
              <a:defRPr sz="1400">
                <a:solidFill>
                  <a:schemeClr val="tx1"/>
                </a:solidFill>
                <a:latin typeface="Corbel" pitchFamily="34" charset="0"/>
              </a:defRPr>
            </a:lvl5pPr>
            <a:lvl6pPr marL="25146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6pPr>
            <a:lvl7pPr marL="29718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7pPr>
            <a:lvl8pPr marL="34290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8pPr>
            <a:lvl9pPr marL="38862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9pPr>
          </a:lstStyle>
          <a:p>
            <a:pPr algn="ctr" eaLnBrk="1" hangingPunct="1">
              <a:spcBef>
                <a:spcPct val="0"/>
              </a:spcBef>
              <a:buClrTx/>
              <a:buSzTx/>
              <a:buFontTx/>
              <a:buNone/>
            </a:pPr>
            <a:r>
              <a:rPr lang="en-US" altLang="en-US" sz="800" b="1" spc="100" dirty="0">
                <a:solidFill>
                  <a:srgbClr val="3BC3A3"/>
                </a:solidFill>
                <a:latin typeface="Arial Black" panose="020B0604020202020204" pitchFamily="34" charset="0"/>
                <a:ea typeface="MS PGothic" pitchFamily="34" charset="-128"/>
                <a:cs typeface="Arial Black" panose="020B0604020202020204" pitchFamily="34" charset="0"/>
              </a:rPr>
              <a:t>MID CAREER</a:t>
            </a:r>
          </a:p>
        </p:txBody>
      </p:sp>
      <p:sp>
        <p:nvSpPr>
          <p:cNvPr id="14" name="Text Box 10">
            <a:extLst>
              <a:ext uri="{FF2B5EF4-FFF2-40B4-BE49-F238E27FC236}">
                <a16:creationId xmlns="" xmlns:a16="http://schemas.microsoft.com/office/drawing/2014/main" id="{290A92A9-141B-B346-B7C1-7358D0FC649F}"/>
              </a:ext>
            </a:extLst>
          </p:cNvPr>
          <p:cNvSpPr txBox="1">
            <a:spLocks noChangeArrowheads="1"/>
          </p:cNvSpPr>
          <p:nvPr/>
        </p:nvSpPr>
        <p:spPr bwMode="gray">
          <a:xfrm>
            <a:off x="6964914" y="1465322"/>
            <a:ext cx="93936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a:spcBef>
                <a:spcPct val="20000"/>
              </a:spcBef>
              <a:buClr>
                <a:schemeClr val="accent2"/>
              </a:buClr>
              <a:buSzPct val="90000"/>
              <a:buFont typeface="Corbel" pitchFamily="34" charset="0"/>
              <a:buChar char="•"/>
              <a:defRPr sz="1600">
                <a:solidFill>
                  <a:schemeClr val="tx1"/>
                </a:solidFill>
                <a:latin typeface="Corbel" pitchFamily="34" charset="0"/>
              </a:defRPr>
            </a:lvl1pPr>
            <a:lvl2pPr marL="742950" indent="-285750">
              <a:spcBef>
                <a:spcPct val="20000"/>
              </a:spcBef>
              <a:buClr>
                <a:schemeClr val="accent2"/>
              </a:buClr>
              <a:buFont typeface="Arial" charset="0"/>
              <a:buChar char="–"/>
              <a:defRPr sz="1400">
                <a:solidFill>
                  <a:schemeClr val="tx1"/>
                </a:solidFill>
                <a:latin typeface="Corbel" pitchFamily="34" charset="0"/>
              </a:defRPr>
            </a:lvl2pPr>
            <a:lvl3pPr marL="1143000" indent="-228600">
              <a:spcBef>
                <a:spcPct val="20000"/>
              </a:spcBef>
              <a:buClr>
                <a:schemeClr val="accent2"/>
              </a:buClr>
              <a:buFont typeface="Arial" charset="0"/>
              <a:buChar char="•"/>
              <a:defRPr sz="1400">
                <a:solidFill>
                  <a:schemeClr val="tx1"/>
                </a:solidFill>
                <a:latin typeface="Corbel" pitchFamily="34" charset="0"/>
              </a:defRPr>
            </a:lvl3pPr>
            <a:lvl4pPr marL="1600200" indent="-228600">
              <a:spcBef>
                <a:spcPct val="20000"/>
              </a:spcBef>
              <a:buClr>
                <a:schemeClr val="accent2"/>
              </a:buClr>
              <a:buFont typeface="Arial" charset="0"/>
              <a:buChar char="–"/>
              <a:defRPr sz="1400">
                <a:solidFill>
                  <a:schemeClr val="tx1"/>
                </a:solidFill>
                <a:latin typeface="Corbel" pitchFamily="34" charset="0"/>
              </a:defRPr>
            </a:lvl4pPr>
            <a:lvl5pPr marL="2057400" indent="-228600">
              <a:spcBef>
                <a:spcPct val="20000"/>
              </a:spcBef>
              <a:buClr>
                <a:schemeClr val="accent2"/>
              </a:buClr>
              <a:buFont typeface="Arial" charset="0"/>
              <a:buChar char="•"/>
              <a:defRPr sz="1400">
                <a:solidFill>
                  <a:schemeClr val="tx1"/>
                </a:solidFill>
                <a:latin typeface="Corbel" pitchFamily="34" charset="0"/>
              </a:defRPr>
            </a:lvl5pPr>
            <a:lvl6pPr marL="25146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6pPr>
            <a:lvl7pPr marL="29718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7pPr>
            <a:lvl8pPr marL="34290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8pPr>
            <a:lvl9pPr marL="3886200" indent="-228600" eaLnBrk="0" fontAlgn="base" hangingPunct="0">
              <a:spcBef>
                <a:spcPct val="20000"/>
              </a:spcBef>
              <a:spcAft>
                <a:spcPct val="0"/>
              </a:spcAft>
              <a:buClr>
                <a:schemeClr val="accent2"/>
              </a:buClr>
              <a:buFont typeface="Arial" charset="0"/>
              <a:buChar char="•"/>
              <a:defRPr sz="1400">
                <a:solidFill>
                  <a:schemeClr val="tx1"/>
                </a:solidFill>
                <a:latin typeface="Corbel" pitchFamily="34" charset="0"/>
              </a:defRPr>
            </a:lvl9pPr>
          </a:lstStyle>
          <a:p>
            <a:pPr algn="ctr" eaLnBrk="1" hangingPunct="1">
              <a:spcBef>
                <a:spcPct val="0"/>
              </a:spcBef>
              <a:buClrTx/>
              <a:buSzTx/>
              <a:buFontTx/>
              <a:buNone/>
            </a:pPr>
            <a:r>
              <a:rPr lang="en-US" altLang="en-US" sz="800" b="1" spc="100" dirty="0">
                <a:solidFill>
                  <a:srgbClr val="2D8F78"/>
                </a:solidFill>
                <a:latin typeface="Arial Black" panose="020B0604020202020204" pitchFamily="34" charset="0"/>
                <a:ea typeface="MS PGothic" pitchFamily="34" charset="-128"/>
                <a:cs typeface="Arial Black" panose="020B0604020202020204" pitchFamily="34" charset="0"/>
              </a:rPr>
              <a:t>LATE CAREER</a:t>
            </a:r>
          </a:p>
        </p:txBody>
      </p:sp>
      <p:sp>
        <p:nvSpPr>
          <p:cNvPr id="16" name="Oval 15">
            <a:extLst>
              <a:ext uri="{FF2B5EF4-FFF2-40B4-BE49-F238E27FC236}">
                <a16:creationId xmlns="" xmlns:a16="http://schemas.microsoft.com/office/drawing/2014/main" id="{6E054A3E-2D58-E345-A166-3D1D1E2362C8}"/>
              </a:ext>
            </a:extLst>
          </p:cNvPr>
          <p:cNvSpPr/>
          <p:nvPr/>
        </p:nvSpPr>
        <p:spPr>
          <a:xfrm>
            <a:off x="4504405" y="2238178"/>
            <a:ext cx="90455" cy="90455"/>
          </a:xfrm>
          <a:prstGeom prst="ellipse">
            <a:avLst/>
          </a:prstGeom>
          <a:solidFill>
            <a:srgbClr val="3B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FFFFFF"/>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7CC8AF95-BB53-1A4D-BA5C-8CD06DB208FB}"/>
              </a:ext>
            </a:extLst>
          </p:cNvPr>
          <p:cNvSpPr/>
          <p:nvPr/>
        </p:nvSpPr>
        <p:spPr>
          <a:xfrm>
            <a:off x="4504405" y="3103413"/>
            <a:ext cx="90455" cy="90455"/>
          </a:xfrm>
          <a:prstGeom prst="ellipse">
            <a:avLst/>
          </a:prstGeom>
          <a:solidFill>
            <a:srgbClr val="3B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FFFFFF"/>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8AF6BEBE-2278-5E48-B157-879B0CCD8E49}"/>
              </a:ext>
            </a:extLst>
          </p:cNvPr>
          <p:cNvSpPr/>
          <p:nvPr/>
        </p:nvSpPr>
        <p:spPr>
          <a:xfrm>
            <a:off x="4504405" y="3931920"/>
            <a:ext cx="90455" cy="90455"/>
          </a:xfrm>
          <a:prstGeom prst="ellipse">
            <a:avLst/>
          </a:prstGeom>
          <a:solidFill>
            <a:srgbClr val="3B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FFFFFF"/>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DBF4CD07-24F6-C345-B346-2188543B0884}"/>
              </a:ext>
            </a:extLst>
          </p:cNvPr>
          <p:cNvSpPr/>
          <p:nvPr/>
        </p:nvSpPr>
        <p:spPr>
          <a:xfrm>
            <a:off x="4504405" y="4754880"/>
            <a:ext cx="90455" cy="90455"/>
          </a:xfrm>
          <a:prstGeom prst="ellipse">
            <a:avLst/>
          </a:prstGeom>
          <a:solidFill>
            <a:srgbClr val="3B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FFFFFF"/>
              </a:solidFill>
              <a:latin typeface="Arial Black" panose="020B0604020202020204" pitchFamily="34" charset="0"/>
              <a:cs typeface="Arial Black" panose="020B0604020202020204" pitchFamily="34" charset="0"/>
            </a:endParaRPr>
          </a:p>
        </p:txBody>
      </p:sp>
      <p:sp>
        <p:nvSpPr>
          <p:cNvPr id="20" name="Oval 19">
            <a:extLst>
              <a:ext uri="{FF2B5EF4-FFF2-40B4-BE49-F238E27FC236}">
                <a16:creationId xmlns="" xmlns:a16="http://schemas.microsoft.com/office/drawing/2014/main" id="{98A202E5-25D4-964B-911C-7456A059CB2E}"/>
              </a:ext>
            </a:extLst>
          </p:cNvPr>
          <p:cNvSpPr/>
          <p:nvPr/>
        </p:nvSpPr>
        <p:spPr>
          <a:xfrm>
            <a:off x="7364595" y="2238178"/>
            <a:ext cx="90455" cy="90455"/>
          </a:xfrm>
          <a:prstGeom prst="ellipse">
            <a:avLst/>
          </a:prstGeom>
          <a:solidFill>
            <a:srgbClr val="2D8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FFFFFF"/>
              </a:solidFill>
              <a:latin typeface="Arial Black" panose="020B0604020202020204" pitchFamily="34" charset="0"/>
              <a:cs typeface="Arial Black" panose="020B0604020202020204" pitchFamily="34" charset="0"/>
            </a:endParaRPr>
          </a:p>
        </p:txBody>
      </p:sp>
      <p:sp>
        <p:nvSpPr>
          <p:cNvPr id="21" name="Oval 20">
            <a:extLst>
              <a:ext uri="{FF2B5EF4-FFF2-40B4-BE49-F238E27FC236}">
                <a16:creationId xmlns="" xmlns:a16="http://schemas.microsoft.com/office/drawing/2014/main" id="{B717C8E7-06A4-CC41-9C9B-E75596CE83E9}"/>
              </a:ext>
            </a:extLst>
          </p:cNvPr>
          <p:cNvSpPr/>
          <p:nvPr/>
        </p:nvSpPr>
        <p:spPr>
          <a:xfrm>
            <a:off x="7364595" y="2984222"/>
            <a:ext cx="90455" cy="90455"/>
          </a:xfrm>
          <a:prstGeom prst="ellipse">
            <a:avLst/>
          </a:prstGeom>
          <a:solidFill>
            <a:srgbClr val="2D8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FFFFFF"/>
              </a:solidFill>
              <a:latin typeface="Arial Black" panose="020B0604020202020204" pitchFamily="34" charset="0"/>
              <a:cs typeface="Arial Black" panose="020B0604020202020204" pitchFamily="34" charset="0"/>
            </a:endParaRPr>
          </a:p>
        </p:txBody>
      </p:sp>
      <p:sp>
        <p:nvSpPr>
          <p:cNvPr id="22" name="Oval 21">
            <a:extLst>
              <a:ext uri="{FF2B5EF4-FFF2-40B4-BE49-F238E27FC236}">
                <a16:creationId xmlns="" xmlns:a16="http://schemas.microsoft.com/office/drawing/2014/main" id="{9349702C-167A-7849-B562-0A655A9210EB}"/>
              </a:ext>
            </a:extLst>
          </p:cNvPr>
          <p:cNvSpPr/>
          <p:nvPr/>
        </p:nvSpPr>
        <p:spPr>
          <a:xfrm>
            <a:off x="7364595" y="3910064"/>
            <a:ext cx="90455" cy="90455"/>
          </a:xfrm>
          <a:prstGeom prst="ellipse">
            <a:avLst/>
          </a:prstGeom>
          <a:solidFill>
            <a:srgbClr val="2D8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FFFFFF"/>
              </a:solidFill>
              <a:latin typeface="Arial Black" panose="020B0604020202020204" pitchFamily="34" charset="0"/>
              <a:cs typeface="Arial Black" panose="020B0604020202020204" pitchFamily="34" charset="0"/>
            </a:endParaRPr>
          </a:p>
        </p:txBody>
      </p:sp>
      <p:sp>
        <p:nvSpPr>
          <p:cNvPr id="24" name="Oval 23">
            <a:extLst>
              <a:ext uri="{FF2B5EF4-FFF2-40B4-BE49-F238E27FC236}">
                <a16:creationId xmlns="" xmlns:a16="http://schemas.microsoft.com/office/drawing/2014/main" id="{5FEE611B-CB7B-EE41-BDF0-1F7F0AA9B13C}"/>
              </a:ext>
            </a:extLst>
          </p:cNvPr>
          <p:cNvSpPr/>
          <p:nvPr/>
        </p:nvSpPr>
        <p:spPr>
          <a:xfrm>
            <a:off x="1698252" y="2238178"/>
            <a:ext cx="90455" cy="90455"/>
          </a:xfrm>
          <a:prstGeom prst="ellipse">
            <a:avLst/>
          </a:prstGeom>
          <a:solidFill>
            <a:srgbClr val="3EB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FFFFFF"/>
              </a:solidFill>
              <a:latin typeface="Arial Black" panose="020B0604020202020204" pitchFamily="34" charset="0"/>
              <a:cs typeface="Arial Black" panose="020B0604020202020204" pitchFamily="34" charset="0"/>
            </a:endParaRPr>
          </a:p>
        </p:txBody>
      </p:sp>
      <p:sp>
        <p:nvSpPr>
          <p:cNvPr id="4" name="TextBox 3"/>
          <p:cNvSpPr txBox="1"/>
          <p:nvPr/>
        </p:nvSpPr>
        <p:spPr>
          <a:xfrm>
            <a:off x="833191" y="2465142"/>
            <a:ext cx="1820576" cy="369332"/>
          </a:xfrm>
          <a:prstGeom prst="rect">
            <a:avLst/>
          </a:prstGeom>
          <a:noFill/>
        </p:spPr>
        <p:txBody>
          <a:bodyPr wrap="square" lIns="0" tIns="0" rIns="0" bIns="0" rtlCol="0">
            <a:spAutoFit/>
          </a:bodyPr>
          <a:lstStyle/>
          <a:p>
            <a:pPr algn="ctr"/>
            <a:r>
              <a:rPr lang="en-US" sz="1200" dirty="0" smtClean="0">
                <a:solidFill>
                  <a:srgbClr val="002060"/>
                </a:solidFill>
              </a:rPr>
              <a:t>How do I start saving for retirement?</a:t>
            </a:r>
          </a:p>
        </p:txBody>
      </p:sp>
      <p:sp>
        <p:nvSpPr>
          <p:cNvPr id="34" name="TextBox 33"/>
          <p:cNvSpPr txBox="1"/>
          <p:nvPr/>
        </p:nvSpPr>
        <p:spPr>
          <a:xfrm>
            <a:off x="3639344" y="2465142"/>
            <a:ext cx="1820576" cy="369332"/>
          </a:xfrm>
          <a:prstGeom prst="rect">
            <a:avLst/>
          </a:prstGeom>
          <a:noFill/>
        </p:spPr>
        <p:txBody>
          <a:bodyPr wrap="square" lIns="0" tIns="0" rIns="0" bIns="0" rtlCol="0">
            <a:spAutoFit/>
          </a:bodyPr>
          <a:lstStyle/>
          <a:p>
            <a:pPr algn="ctr"/>
            <a:r>
              <a:rPr lang="en-US" sz="1200" dirty="0" smtClean="0">
                <a:solidFill>
                  <a:srgbClr val="002060"/>
                </a:solidFill>
              </a:rPr>
              <a:t>When do you want to retire?</a:t>
            </a:r>
          </a:p>
        </p:txBody>
      </p:sp>
      <p:sp>
        <p:nvSpPr>
          <p:cNvPr id="37" name="TextBox 36"/>
          <p:cNvSpPr txBox="1"/>
          <p:nvPr/>
        </p:nvSpPr>
        <p:spPr>
          <a:xfrm>
            <a:off x="3639344" y="3337560"/>
            <a:ext cx="1820576" cy="369332"/>
          </a:xfrm>
          <a:prstGeom prst="rect">
            <a:avLst/>
          </a:prstGeom>
          <a:noFill/>
        </p:spPr>
        <p:txBody>
          <a:bodyPr wrap="square" lIns="0" tIns="0" rIns="0" bIns="0" rtlCol="0">
            <a:spAutoFit/>
          </a:bodyPr>
          <a:lstStyle/>
          <a:p>
            <a:pPr algn="ctr"/>
            <a:r>
              <a:rPr lang="en-US" sz="1200" dirty="0" smtClean="0">
                <a:solidFill>
                  <a:srgbClr val="002060"/>
                </a:solidFill>
              </a:rPr>
              <a:t>How much income will you need in retirement?</a:t>
            </a:r>
          </a:p>
        </p:txBody>
      </p:sp>
      <p:sp>
        <p:nvSpPr>
          <p:cNvPr id="38" name="TextBox 37"/>
          <p:cNvSpPr txBox="1"/>
          <p:nvPr/>
        </p:nvSpPr>
        <p:spPr>
          <a:xfrm>
            <a:off x="3639344" y="4134107"/>
            <a:ext cx="1820576" cy="369332"/>
          </a:xfrm>
          <a:prstGeom prst="rect">
            <a:avLst/>
          </a:prstGeom>
          <a:noFill/>
        </p:spPr>
        <p:txBody>
          <a:bodyPr wrap="square" lIns="0" tIns="0" rIns="0" bIns="0" rtlCol="0">
            <a:spAutoFit/>
          </a:bodyPr>
          <a:lstStyle/>
          <a:p>
            <a:pPr algn="ctr"/>
            <a:r>
              <a:rPr lang="en-US" sz="1200" dirty="0" smtClean="0">
                <a:solidFill>
                  <a:srgbClr val="002060"/>
                </a:solidFill>
              </a:rPr>
              <a:t>How do I calculate how long I might live?</a:t>
            </a:r>
          </a:p>
        </p:txBody>
      </p:sp>
      <p:sp>
        <p:nvSpPr>
          <p:cNvPr id="39" name="TextBox 38"/>
          <p:cNvSpPr txBox="1"/>
          <p:nvPr/>
        </p:nvSpPr>
        <p:spPr>
          <a:xfrm>
            <a:off x="3639344" y="4979908"/>
            <a:ext cx="1820576" cy="369332"/>
          </a:xfrm>
          <a:prstGeom prst="rect">
            <a:avLst/>
          </a:prstGeom>
          <a:noFill/>
        </p:spPr>
        <p:txBody>
          <a:bodyPr wrap="square" lIns="0" tIns="0" rIns="0" bIns="0" rtlCol="0">
            <a:spAutoFit/>
          </a:bodyPr>
          <a:lstStyle/>
          <a:p>
            <a:pPr algn="ctr"/>
            <a:r>
              <a:rPr lang="en-US" sz="1200" dirty="0" smtClean="0">
                <a:solidFill>
                  <a:srgbClr val="002060"/>
                </a:solidFill>
              </a:rPr>
              <a:t>Do you wish to leave an inheritance?</a:t>
            </a:r>
          </a:p>
        </p:txBody>
      </p:sp>
      <p:sp>
        <p:nvSpPr>
          <p:cNvPr id="40" name="TextBox 39"/>
          <p:cNvSpPr txBox="1"/>
          <p:nvPr/>
        </p:nvSpPr>
        <p:spPr>
          <a:xfrm>
            <a:off x="6499534" y="2465142"/>
            <a:ext cx="1820576" cy="369332"/>
          </a:xfrm>
          <a:prstGeom prst="rect">
            <a:avLst/>
          </a:prstGeom>
          <a:noFill/>
        </p:spPr>
        <p:txBody>
          <a:bodyPr wrap="square" lIns="0" tIns="0" rIns="0" bIns="0" rtlCol="0">
            <a:spAutoFit/>
          </a:bodyPr>
          <a:lstStyle/>
          <a:p>
            <a:pPr algn="ctr"/>
            <a:r>
              <a:rPr lang="en-US" sz="1200" dirty="0" smtClean="0">
                <a:solidFill>
                  <a:srgbClr val="002060"/>
                </a:solidFill>
              </a:rPr>
              <a:t>Will you work part time or enjoy a life of leisure?</a:t>
            </a:r>
          </a:p>
        </p:txBody>
      </p:sp>
      <p:sp>
        <p:nvSpPr>
          <p:cNvPr id="41" name="TextBox 40"/>
          <p:cNvSpPr txBox="1"/>
          <p:nvPr/>
        </p:nvSpPr>
        <p:spPr>
          <a:xfrm>
            <a:off x="6217920" y="3246120"/>
            <a:ext cx="2377440" cy="530915"/>
          </a:xfrm>
          <a:prstGeom prst="rect">
            <a:avLst/>
          </a:prstGeom>
          <a:noFill/>
        </p:spPr>
        <p:txBody>
          <a:bodyPr wrap="square" lIns="0" tIns="0" rIns="0" bIns="0" rtlCol="0">
            <a:spAutoFit/>
          </a:bodyPr>
          <a:lstStyle/>
          <a:p>
            <a:pPr algn="ctr"/>
            <a:r>
              <a:rPr lang="en-US" sz="1200" dirty="0" smtClean="0">
                <a:solidFill>
                  <a:srgbClr val="002060"/>
                </a:solidFill>
              </a:rPr>
              <a:t>Who do you need to consider or care for? </a:t>
            </a:r>
          </a:p>
          <a:p>
            <a:pPr algn="ctr"/>
            <a:r>
              <a:rPr lang="en-US" sz="1050" dirty="0" smtClean="0">
                <a:solidFill>
                  <a:srgbClr val="002060"/>
                </a:solidFill>
              </a:rPr>
              <a:t>(Just you? Partner? Kids? Parents?)</a:t>
            </a:r>
          </a:p>
        </p:txBody>
      </p:sp>
      <p:sp>
        <p:nvSpPr>
          <p:cNvPr id="42" name="TextBox 41"/>
          <p:cNvSpPr txBox="1"/>
          <p:nvPr/>
        </p:nvSpPr>
        <p:spPr>
          <a:xfrm>
            <a:off x="6309360" y="4147404"/>
            <a:ext cx="2240280" cy="854080"/>
          </a:xfrm>
          <a:prstGeom prst="rect">
            <a:avLst/>
          </a:prstGeom>
          <a:noFill/>
        </p:spPr>
        <p:txBody>
          <a:bodyPr wrap="square" lIns="0" tIns="0" rIns="0" bIns="0" rtlCol="0">
            <a:spAutoFit/>
          </a:bodyPr>
          <a:lstStyle/>
          <a:p>
            <a:pPr algn="ctr"/>
            <a:r>
              <a:rPr lang="en-US" sz="1200" dirty="0" smtClean="0">
                <a:solidFill>
                  <a:srgbClr val="002060"/>
                </a:solidFill>
              </a:rPr>
              <a:t>What is your ideal living situation?</a:t>
            </a:r>
          </a:p>
          <a:p>
            <a:pPr algn="ctr"/>
            <a:r>
              <a:rPr lang="en-US" sz="1050" dirty="0" smtClean="0">
                <a:solidFill>
                  <a:srgbClr val="002060"/>
                </a:solidFill>
              </a:rPr>
              <a:t>(Do you need to downsize? </a:t>
            </a:r>
          </a:p>
          <a:p>
            <a:pPr algn="ctr"/>
            <a:r>
              <a:rPr lang="en-US" sz="1050" dirty="0" smtClean="0">
                <a:solidFill>
                  <a:srgbClr val="002060"/>
                </a:solidFill>
              </a:rPr>
              <a:t>Where will you retire and how does this impact taxes?)</a:t>
            </a:r>
          </a:p>
        </p:txBody>
      </p:sp>
    </p:spTree>
    <p:extLst>
      <p:ext uri="{BB962C8B-B14F-4D97-AF65-F5344CB8AC3E}">
        <p14:creationId xmlns:p14="http://schemas.microsoft.com/office/powerpoint/2010/main" val="239420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6" grpId="0" animBg="1"/>
      <p:bldP spid="17" grpId="0" animBg="1"/>
      <p:bldP spid="18" grpId="0" animBg="1"/>
      <p:bldP spid="19" grpId="0" animBg="1"/>
      <p:bldP spid="20" grpId="0" animBg="1"/>
      <p:bldP spid="21" grpId="0" animBg="1"/>
      <p:bldP spid="22" grpId="0" animBg="1"/>
      <p:bldP spid="24" grpId="0" animBg="1"/>
      <p:bldP spid="4" grpId="0"/>
      <p:bldP spid="34" grpId="0"/>
      <p:bldP spid="37" grpId="0"/>
      <p:bldP spid="38" grpId="0"/>
      <p:bldP spid="39" grpId="0"/>
      <p:bldP spid="40" grpId="0"/>
      <p:bldP spid="41" grpId="0"/>
      <p:bldP spid="42" grpId="0"/>
    </p:bldLst>
  </p:timing>
</p:sld>
</file>

<file path=ppt/theme/theme1.xml><?xml version="1.0" encoding="utf-8"?>
<a:theme xmlns:a="http://schemas.openxmlformats.org/drawingml/2006/main" name="Firmwide All-Purpose_05.25.16">
  <a:themeElements>
    <a:clrScheme name="!Firmwide - ALL PURPOSE">
      <a:dk1>
        <a:srgbClr val="000000"/>
      </a:dk1>
      <a:lt1>
        <a:srgbClr val="DEE1E6"/>
      </a:lt1>
      <a:dk2>
        <a:srgbClr val="97D0FF"/>
      </a:dk2>
      <a:lt2>
        <a:srgbClr val="A9A9A9"/>
      </a:lt2>
      <a:accent1>
        <a:srgbClr val="005AA4"/>
      </a:accent1>
      <a:accent2>
        <a:srgbClr val="00A1E2"/>
      </a:accent2>
      <a:accent3>
        <a:srgbClr val="6769B5"/>
      </a:accent3>
      <a:accent4>
        <a:srgbClr val="3BC3A3"/>
      </a:accent4>
      <a:accent5>
        <a:srgbClr val="D0B86A"/>
      </a:accent5>
      <a:accent6>
        <a:srgbClr val="93959B"/>
      </a:accent6>
      <a:hlink>
        <a:srgbClr val="50CEFF"/>
      </a:hlink>
      <a:folHlink>
        <a:srgbClr val="A2A2A2"/>
      </a:folHlink>
    </a:clrScheme>
    <a:fontScheme name="Firmwid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200" dirty="0" smtClean="0"/>
        </a:defPPr>
      </a:lstStyle>
    </a:txDef>
  </a:objectDefaults>
  <a:extraClrSchemeLst>
    <a:extraClrScheme>
      <a:clrScheme name="!Firmwide - AUDITORIUM">
        <a:dk1>
          <a:srgbClr val="FFFFFF"/>
        </a:dk1>
        <a:lt1>
          <a:srgbClr val="004176"/>
        </a:lt1>
        <a:dk2>
          <a:srgbClr val="A7D7FF"/>
        </a:dk2>
        <a:lt2>
          <a:srgbClr val="A9A9A9"/>
        </a:lt2>
        <a:accent1>
          <a:srgbClr val="0095D0"/>
        </a:accent1>
        <a:accent2>
          <a:srgbClr val="4BCCFF"/>
        </a:accent2>
        <a:accent3>
          <a:srgbClr val="6769B5"/>
        </a:accent3>
        <a:accent4>
          <a:srgbClr val="3BC3A3"/>
        </a:accent4>
        <a:accent5>
          <a:srgbClr val="D0B86A"/>
        </a:accent5>
        <a:accent6>
          <a:srgbClr val="93959B"/>
        </a:accent6>
        <a:hlink>
          <a:srgbClr val="50CEFF"/>
        </a:hlink>
        <a:folHlink>
          <a:srgbClr val="A2A2A2"/>
        </a:folHlink>
      </a:clrScheme>
    </a:extraClrScheme>
    <a:extraClrScheme>
      <a:clrScheme name="!Firmwide - ALL PURPOSE">
        <a:dk1>
          <a:srgbClr val="000000"/>
        </a:dk1>
        <a:lt1>
          <a:srgbClr val="DEE1E6"/>
        </a:lt1>
        <a:dk2>
          <a:srgbClr val="97D0FF"/>
        </a:dk2>
        <a:lt2>
          <a:srgbClr val="A9A9A9"/>
        </a:lt2>
        <a:accent1>
          <a:srgbClr val="005AA4"/>
        </a:accent1>
        <a:accent2>
          <a:srgbClr val="00A1E2"/>
        </a:accent2>
        <a:accent3>
          <a:srgbClr val="6769B5"/>
        </a:accent3>
        <a:accent4>
          <a:srgbClr val="3BC3A3"/>
        </a:accent4>
        <a:accent5>
          <a:srgbClr val="D0B86A"/>
        </a:accent5>
        <a:accent6>
          <a:srgbClr val="93959B"/>
        </a:accent6>
        <a:hlink>
          <a:srgbClr val="50CEFF"/>
        </a:hlink>
        <a:folHlink>
          <a:srgbClr val="A2A2A2"/>
        </a:folHlink>
      </a:clrScheme>
    </a:extraClrScheme>
  </a:extraClrSchemeLst>
  <a:custClrLst>
    <a:custClr name="Green">
      <a:srgbClr val="2D8F78"/>
    </a:custClr>
    <a:custClr name="Teal">
      <a:srgbClr val="92DECC"/>
    </a:custClr>
    <a:custClr name="Purple">
      <a:srgbClr val="929BCA"/>
    </a:custClr>
    <a:custClr name="Light Purple">
      <a:srgbClr val="D5D9EB"/>
    </a:custClr>
    <a:custClr name="Maroon">
      <a:srgbClr val="B4425D"/>
    </a:custClr>
    <a:custClr name="Light Gold">
      <a:srgbClr val="E3D7AB"/>
    </a:custClr>
    <a:custClr name="Brown">
      <a:srgbClr val="C3842F"/>
    </a:custClr>
    <a:custClr name="Navy">
      <a:srgbClr val="003064"/>
    </a:custClr>
    <a:custClr name="Pie Border White">
      <a:srgbClr val="FFFFFF"/>
    </a:custClr>
  </a:custClr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Firmwide Standard_2.11.16</Template>
  <TotalTime>0</TotalTime>
  <Words>6790</Words>
  <Application>Microsoft Office PowerPoint</Application>
  <PresentationFormat>On-screen Show (4:3)</PresentationFormat>
  <Paragraphs>673</Paragraphs>
  <Slides>38</Slides>
  <Notes>23</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Firmwide All-Purpose_05.25.16</vt:lpstr>
      <vt:lpstr>1_Office Theme</vt:lpstr>
      <vt:lpstr>2_Office Theme</vt:lpstr>
      <vt:lpstr>Retirement Income Planning brought to you by the Center for REALTOR® Financial Wellness</vt:lpstr>
      <vt:lpstr>CENTER FOR REALTOR® FINANCIAL WELLNESS WEBINAR AND SEMINAR DISCLAIMER</vt:lpstr>
      <vt:lpstr>PowerPoint Presentation</vt:lpstr>
      <vt:lpstr>PowerPoint Presentation</vt:lpstr>
      <vt:lpstr>PowerPoint Presentation</vt:lpstr>
      <vt:lpstr>Agenda</vt:lpstr>
      <vt:lpstr>Retirement Basics</vt:lpstr>
      <vt:lpstr>Steps for Planning</vt:lpstr>
      <vt:lpstr>Questions to Consider at Each Step</vt:lpstr>
      <vt:lpstr>Early Career:  Laying the Groundwork</vt:lpstr>
      <vt:lpstr>PowerPoint Presentation</vt:lpstr>
      <vt:lpstr>Budgeting</vt:lpstr>
      <vt:lpstr>Mid Career: Identify Your Income Sources</vt:lpstr>
      <vt:lpstr>Adjusting The Mix of Assets in Your Portfolio Over Time</vt:lpstr>
      <vt:lpstr>Mid Career: Itemize Your Anticipated Expenses</vt:lpstr>
      <vt:lpstr>Mid Career: Determining Life Expectancy</vt:lpstr>
      <vt:lpstr>Health Care Cost Risks</vt:lpstr>
      <vt:lpstr>Late Career: Key Risks to Consider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Selecting the Option That’s Right for You</vt:lpstr>
      <vt:lpstr>PowerPoint Presentation</vt:lpstr>
      <vt:lpstr>Setting Every Community Up For Retirement Enhancement Act – SECURE Act of 2019 </vt:lpstr>
      <vt:lpstr>Diversifying Your 401k and Investments</vt:lpstr>
      <vt:lpstr>Final Thoughts</vt:lpstr>
      <vt:lpstr>Staying on Track</vt:lpstr>
      <vt:lpstr>PowerPoint Presentation</vt:lpstr>
      <vt:lpstr>PowerPoint Presentation</vt:lpstr>
      <vt:lpstr>PowerPoint Presentation</vt:lpstr>
      <vt:lpstr>Disclosures</vt:lpstr>
      <vt:lpstr>Additional Resources visit – FinancialWellness.realtor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2015-09-18T18:04:59Z</dcterms:created>
  <dcterms:modified xsi:type="dcterms:W3CDTF">2020-02-28T14:46:54Z</dcterms:modified>
  <cp:contentStatus>Revised May 25, 2016</cp:contentStatus>
</cp:coreProperties>
</file>