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839" r:id="rId2"/>
  </p:sldMasterIdLst>
  <p:notesMasterIdLst>
    <p:notesMasterId r:id="rId60"/>
  </p:notesMasterIdLst>
  <p:sldIdLst>
    <p:sldId id="298" r:id="rId3"/>
    <p:sldId id="300" r:id="rId4"/>
    <p:sldId id="301" r:id="rId5"/>
    <p:sldId id="304" r:id="rId6"/>
    <p:sldId id="256" r:id="rId7"/>
    <p:sldId id="372" r:id="rId8"/>
    <p:sldId id="346" r:id="rId9"/>
    <p:sldId id="292" r:id="rId10"/>
    <p:sldId id="387" r:id="rId11"/>
    <p:sldId id="295" r:id="rId12"/>
    <p:sldId id="296" r:id="rId13"/>
    <p:sldId id="396" r:id="rId14"/>
    <p:sldId id="397" r:id="rId15"/>
    <p:sldId id="398" r:id="rId16"/>
    <p:sldId id="399" r:id="rId17"/>
    <p:sldId id="417" r:id="rId18"/>
    <p:sldId id="288" r:id="rId19"/>
    <p:sldId id="400" r:id="rId20"/>
    <p:sldId id="401" r:id="rId21"/>
    <p:sldId id="402" r:id="rId22"/>
    <p:sldId id="380" r:id="rId23"/>
    <p:sldId id="386" r:id="rId24"/>
    <p:sldId id="403" r:id="rId25"/>
    <p:sldId id="335" r:id="rId26"/>
    <p:sldId id="354" r:id="rId27"/>
    <p:sldId id="355" r:id="rId28"/>
    <p:sldId id="394" r:id="rId29"/>
    <p:sldId id="362" r:id="rId30"/>
    <p:sldId id="363" r:id="rId31"/>
    <p:sldId id="336" r:id="rId32"/>
    <p:sldId id="404" r:id="rId33"/>
    <p:sldId id="381" r:id="rId34"/>
    <p:sldId id="405" r:id="rId35"/>
    <p:sldId id="382" r:id="rId36"/>
    <p:sldId id="406" r:id="rId37"/>
    <p:sldId id="350" r:id="rId38"/>
    <p:sldId id="352" r:id="rId39"/>
    <p:sldId id="353" r:id="rId40"/>
    <p:sldId id="388" r:id="rId41"/>
    <p:sldId id="391" r:id="rId42"/>
    <p:sldId id="390" r:id="rId43"/>
    <p:sldId id="409" r:id="rId44"/>
    <p:sldId id="407" r:id="rId45"/>
    <p:sldId id="413" r:id="rId46"/>
    <p:sldId id="412" r:id="rId47"/>
    <p:sldId id="415" r:id="rId48"/>
    <p:sldId id="411" r:id="rId49"/>
    <p:sldId id="414" r:id="rId50"/>
    <p:sldId id="393" r:id="rId51"/>
    <p:sldId id="361" r:id="rId52"/>
    <p:sldId id="416" r:id="rId53"/>
    <p:sldId id="360" r:id="rId54"/>
    <p:sldId id="331" r:id="rId55"/>
    <p:sldId id="306" r:id="rId56"/>
    <p:sldId id="308" r:id="rId57"/>
    <p:sldId id="344" r:id="rId58"/>
    <p:sldId id="345" r:id="rId5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38" autoAdjust="0"/>
    <p:restoredTop sz="83875" autoAdjust="0"/>
  </p:normalViewPr>
  <p:slideViewPr>
    <p:cSldViewPr>
      <p:cViewPr varScale="1">
        <p:scale>
          <a:sx n="85" d="100"/>
          <a:sy n="85" d="100"/>
        </p:scale>
        <p:origin x="5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33A9A-CD52-4E45-B253-33F0C5163320}"/>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534DAE5-10E9-4A8F-B384-A0E802EB110B}"/>
              </a:ext>
            </a:extLst>
          </p:cNvPr>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pPr>
              <a:defRPr/>
            </a:pPr>
            <a:fld id="{EF4F7FBC-9443-426E-B644-76C0FFDBCFC0}" type="datetimeFigureOut">
              <a:rPr lang="en-US"/>
              <a:pPr>
                <a:defRPr/>
              </a:pPr>
              <a:t>3/24/2020</a:t>
            </a:fld>
            <a:endParaRPr lang="en-US"/>
          </a:p>
        </p:txBody>
      </p:sp>
      <p:sp>
        <p:nvSpPr>
          <p:cNvPr id="4" name="Slide Image Placeholder 3">
            <a:extLst>
              <a:ext uri="{FF2B5EF4-FFF2-40B4-BE49-F238E27FC236}">
                <a16:creationId xmlns:a16="http://schemas.microsoft.com/office/drawing/2014/main" id="{B136E260-AEEE-43C2-8CD5-B0F45A702738}"/>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7CB869C-D59A-4589-8821-1C9D77C08672}"/>
              </a:ext>
            </a:extLst>
          </p:cNvPr>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9CB2FE8-18B0-43FC-80AC-70CEE7466047}"/>
              </a:ext>
            </a:extLst>
          </p:cNvPr>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2D33CA3C-A108-46FC-85D7-1D74B05FDFAA}"/>
              </a:ext>
            </a:extLst>
          </p:cNvPr>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pPr>
              <a:defRPr/>
            </a:pPr>
            <a:fld id="{58D9E076-2A84-4A3A-8A7A-FDDD07A3DF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DD3C7-09A3-4FAE-BEB8-19FEF19260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04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$189K assumes sold 30 homes average price of $300K, 3% listing commission and 70/30 broker split</a:t>
            </a:r>
          </a:p>
          <a:p>
            <a:pPr marL="171450" indent="-171450">
              <a:buFont typeface="Arial" panose="020B0604020202020204" pitchFamily="34" charset="0"/>
              <a:buChar char="•"/>
            </a:pPr>
            <a:r>
              <a:rPr lang="en-US" dirty="0"/>
              <a:t>Example excludes Other income/losses as well as Standard Deduction and/or Itemized deductions to simply and isolate the impact of the planning for our presentation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17</a:t>
            </a:fld>
            <a:endParaRPr lang="en-US"/>
          </a:p>
        </p:txBody>
      </p:sp>
    </p:spTree>
    <p:extLst>
      <p:ext uri="{BB962C8B-B14F-4D97-AF65-F5344CB8AC3E}">
        <p14:creationId xmlns:p14="http://schemas.microsoft.com/office/powerpoint/2010/main" val="131856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$189K assumes sold 30 homes average price of $300K, 3% listing commission and 70/30 broker split</a:t>
            </a:r>
          </a:p>
          <a:p>
            <a:pPr marL="171450" indent="-171450">
              <a:buFont typeface="Arial" panose="020B0604020202020204" pitchFamily="34" charset="0"/>
              <a:buChar char="•"/>
            </a:pPr>
            <a:r>
              <a:rPr lang="en-US" dirty="0"/>
              <a:t>Example excludes Other income/losses as well as Standard Deduction and/or Itemized deductions to simply and isolate the impact of the planning for our presentation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18</a:t>
            </a:fld>
            <a:endParaRPr lang="en-US"/>
          </a:p>
        </p:txBody>
      </p:sp>
    </p:spTree>
    <p:extLst>
      <p:ext uri="{BB962C8B-B14F-4D97-AF65-F5344CB8AC3E}">
        <p14:creationId xmlns:p14="http://schemas.microsoft.com/office/powerpoint/2010/main" val="318149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$189K assumes sold 30 homes average price of $300K, 3% listing commission and 70/30 broker split</a:t>
            </a:r>
          </a:p>
          <a:p>
            <a:pPr marL="171450" indent="-171450">
              <a:buFont typeface="Arial" panose="020B0604020202020204" pitchFamily="34" charset="0"/>
              <a:buChar char="•"/>
            </a:pPr>
            <a:r>
              <a:rPr lang="en-US" dirty="0"/>
              <a:t>Example excludes Other income/losses as well as Standard Deduction and/or Itemized deductions to simply and isolate the impact of the planning for our presentation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19</a:t>
            </a:fld>
            <a:endParaRPr lang="en-US"/>
          </a:p>
        </p:txBody>
      </p:sp>
    </p:spTree>
    <p:extLst>
      <p:ext uri="{BB962C8B-B14F-4D97-AF65-F5344CB8AC3E}">
        <p14:creationId xmlns:p14="http://schemas.microsoft.com/office/powerpoint/2010/main" val="267540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$189K assumes sold 30 homes average price of $300K, 3% listing commission and 70/30 broker split</a:t>
            </a:r>
          </a:p>
          <a:p>
            <a:pPr marL="171450" indent="-171450">
              <a:buFont typeface="Arial" panose="020B0604020202020204" pitchFamily="34" charset="0"/>
              <a:buChar char="•"/>
            </a:pPr>
            <a:r>
              <a:rPr lang="en-US" dirty="0"/>
              <a:t>Example excludes Other income/losses as well as Standard Deduction and/or Itemized deductions to simply and isolate the impact of the planning for our presentation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20</a:t>
            </a:fld>
            <a:endParaRPr lang="en-US"/>
          </a:p>
        </p:txBody>
      </p:sp>
    </p:spTree>
    <p:extLst>
      <p:ext uri="{BB962C8B-B14F-4D97-AF65-F5344CB8AC3E}">
        <p14:creationId xmlns:p14="http://schemas.microsoft.com/office/powerpoint/2010/main" val="274287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Was the most business friendly (small and large) tax bill passed in a generation</a:t>
            </a:r>
          </a:p>
          <a:p>
            <a:pPr marL="171450" indent="-171450">
              <a:buFont typeface="Arial" panose="020B0604020202020204" pitchFamily="34" charset="0"/>
              <a:buChar char="•"/>
            </a:pPr>
            <a:r>
              <a:rPr lang="en-US" dirty="0"/>
              <a:t>A gift to realtors and real estate investors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21</a:t>
            </a:fld>
            <a:endParaRPr lang="en-US"/>
          </a:p>
        </p:txBody>
      </p:sp>
    </p:spTree>
    <p:extLst>
      <p:ext uri="{BB962C8B-B14F-4D97-AF65-F5344CB8AC3E}">
        <p14:creationId xmlns:p14="http://schemas.microsoft.com/office/powerpoint/2010/main" val="1591789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results are in from IRS from first year of TCJA</a:t>
            </a:r>
          </a:p>
          <a:p>
            <a:pPr marL="171450" indent="-171450">
              <a:buFont typeface="Arial" panose="020B0604020202020204" pitchFamily="34" charset="0"/>
              <a:buChar char="•"/>
            </a:pPr>
            <a:r>
              <a:rPr lang="en-US" dirty="0"/>
              <a:t>95% of taxpayers had either a reduction or no change their income taxes</a:t>
            </a:r>
          </a:p>
          <a:p>
            <a:pPr marL="171450" indent="-171450">
              <a:buFont typeface="Arial" panose="020B0604020202020204" pitchFamily="34" charset="0"/>
              <a:buChar char="•"/>
            </a:pPr>
            <a:r>
              <a:rPr lang="en-US" dirty="0"/>
              <a:t>80% had a reduction</a:t>
            </a:r>
          </a:p>
          <a:p>
            <a:pPr marL="171450" indent="-171450">
              <a:buFont typeface="Arial" panose="020B0604020202020204" pitchFamily="34" charset="0"/>
              <a:buChar char="•"/>
            </a:pPr>
            <a:r>
              <a:rPr lang="en-US" dirty="0"/>
              <a:t>Only 5% had an increase in their tax (Mostly high W-2 employees living in high taxed states)</a:t>
            </a:r>
          </a:p>
          <a:p>
            <a:pPr marL="171450" indent="-171450">
              <a:buFont typeface="Arial" panose="020B0604020202020204" pitchFamily="34" charset="0"/>
              <a:buChar char="•"/>
            </a:pPr>
            <a:r>
              <a:rPr lang="en-US" dirty="0"/>
              <a:t>Tax cuts weighted heavily toward the top 5% ($200K+ income) since they pay over 60% of total countries income taxes</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22</a:t>
            </a:fld>
            <a:endParaRPr lang="en-US"/>
          </a:p>
        </p:txBody>
      </p:sp>
    </p:spTree>
    <p:extLst>
      <p:ext uri="{BB962C8B-B14F-4D97-AF65-F5344CB8AC3E}">
        <p14:creationId xmlns:p14="http://schemas.microsoft.com/office/powerpoint/2010/main" val="2579079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results are in from IRS from first year of TCJA</a:t>
            </a:r>
          </a:p>
          <a:p>
            <a:pPr marL="171450" indent="-171450">
              <a:buFont typeface="Arial" panose="020B0604020202020204" pitchFamily="34" charset="0"/>
              <a:buChar char="•"/>
            </a:pPr>
            <a:r>
              <a:rPr lang="en-US" dirty="0"/>
              <a:t>95% of taxpayers had either a reduction or no change their income taxes</a:t>
            </a:r>
          </a:p>
          <a:p>
            <a:pPr marL="171450" indent="-171450">
              <a:buFont typeface="Arial" panose="020B0604020202020204" pitchFamily="34" charset="0"/>
              <a:buChar char="•"/>
            </a:pPr>
            <a:r>
              <a:rPr lang="en-US" dirty="0"/>
              <a:t>80% had a reduction</a:t>
            </a:r>
          </a:p>
          <a:p>
            <a:pPr marL="171450" indent="-171450">
              <a:buFont typeface="Arial" panose="020B0604020202020204" pitchFamily="34" charset="0"/>
              <a:buChar char="•"/>
            </a:pPr>
            <a:r>
              <a:rPr lang="en-US" dirty="0"/>
              <a:t>Only 5% had an increase in their tax (Mostly high W-2 employees living in high taxed states)</a:t>
            </a:r>
          </a:p>
          <a:p>
            <a:pPr marL="171450" indent="-171450">
              <a:buFont typeface="Arial" panose="020B0604020202020204" pitchFamily="34" charset="0"/>
              <a:buChar char="•"/>
            </a:pPr>
            <a:r>
              <a:rPr lang="en-US" dirty="0"/>
              <a:t>Tax cuts weighted heavily toward the top 5% ($200K+ income) since they pay over 60% of total countries income taxes</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23</a:t>
            </a:fld>
            <a:endParaRPr lang="en-US"/>
          </a:p>
        </p:txBody>
      </p:sp>
    </p:spTree>
    <p:extLst>
      <p:ext uri="{BB962C8B-B14F-4D97-AF65-F5344CB8AC3E}">
        <p14:creationId xmlns:p14="http://schemas.microsoft.com/office/powerpoint/2010/main" val="995076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9E076-2A84-4A3A-8A7A-FDDD07A3DF71}" type="slidenum">
              <a:rPr lang="en-US" smtClean="0"/>
              <a:pPr>
                <a:defRPr/>
              </a:pPr>
              <a:t>24</a:t>
            </a:fld>
            <a:endParaRPr lang="en-US"/>
          </a:p>
        </p:txBody>
      </p:sp>
    </p:spTree>
    <p:extLst>
      <p:ext uri="{BB962C8B-B14F-4D97-AF65-F5344CB8AC3E}">
        <p14:creationId xmlns:p14="http://schemas.microsoft.com/office/powerpoint/2010/main" val="168561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773A6D7-7EC8-40F4-B4FA-6B31A8A528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8BCD734-761E-4A56-A8BE-16F1293F0B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8676" name="Slide Number Placeholder 3">
            <a:extLst>
              <a:ext uri="{FF2B5EF4-FFF2-40B4-BE49-F238E27FC236}">
                <a16:creationId xmlns:a16="http://schemas.microsoft.com/office/drawing/2014/main" id="{C1AC29D0-DE19-47B9-86B6-B06337EC05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F6D9E8-6EE7-4780-BDB5-7F03AC5D6F5C}" type="slidenum">
              <a:rPr lang="en-US" altLang="en-US" smtClean="0"/>
              <a:pPr/>
              <a:t>25</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Shortly after the law passed but before Treasury issued regulations tax practitioners were concerned Treasury would take a wide view of “brokerage” and include insurance salespersons, realtors, freight forwarders, travel agents and anyone who brokers buyers and sellers of a marketplace. </a:t>
            </a:r>
          </a:p>
          <a:p>
            <a:pPr marL="171450" indent="-171450">
              <a:buFont typeface="Arial" panose="020B0604020202020204" pitchFamily="34" charset="0"/>
              <a:buChar char="•"/>
            </a:pPr>
            <a:r>
              <a:rPr lang="en-US" dirty="0"/>
              <a:t>Fortunately, Treasury took a very narrow view and included only financial brokers like stockbrokers. Realtors dodged a bullet!!</a:t>
            </a:r>
          </a:p>
        </p:txBody>
      </p:sp>
      <p:sp>
        <p:nvSpPr>
          <p:cNvPr id="4" name="Slide Number Placeholder 3"/>
          <p:cNvSpPr>
            <a:spLocks noGrp="1"/>
          </p:cNvSpPr>
          <p:nvPr>
            <p:ph type="sldNum" sz="quarter" idx="10"/>
          </p:nvPr>
        </p:nvSpPr>
        <p:spPr/>
        <p:txBody>
          <a:bodyPr/>
          <a:lstStyle/>
          <a:p>
            <a:pPr>
              <a:defRPr/>
            </a:pPr>
            <a:fld id="{58D9E076-2A84-4A3A-8A7A-FDDD07A3DF71}" type="slidenum">
              <a:rPr lang="en-US" smtClean="0"/>
              <a:pPr>
                <a:defRPr/>
              </a:pPr>
              <a:t>26</a:t>
            </a:fld>
            <a:endParaRPr lang="en-US"/>
          </a:p>
        </p:txBody>
      </p:sp>
    </p:spTree>
    <p:extLst>
      <p:ext uri="{BB962C8B-B14F-4D97-AF65-F5344CB8AC3E}">
        <p14:creationId xmlns:p14="http://schemas.microsoft.com/office/powerpoint/2010/main" val="148015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D9E076-2A84-4A3A-8A7A-FDDD07A3DF7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3223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Shortly after the law passed but before Treasury issued regulations tax practitioners were concerned Treasury would take a wide view of “brokerage” and include insurance salespersons, realtors, freight forwarders, travel agents and anyone who brokers buyers and sellers of a marketplace. </a:t>
            </a:r>
          </a:p>
          <a:p>
            <a:pPr marL="171450" indent="-171450">
              <a:buFont typeface="Arial" panose="020B0604020202020204" pitchFamily="34" charset="0"/>
              <a:buChar char="•"/>
            </a:pPr>
            <a:r>
              <a:rPr lang="en-US" dirty="0"/>
              <a:t>Fortunately, Treasury took a very narrow view and included only financial brokers like stockbrokers. Realtors dodged a bullet!!</a:t>
            </a:r>
          </a:p>
        </p:txBody>
      </p:sp>
      <p:sp>
        <p:nvSpPr>
          <p:cNvPr id="4" name="Slide Number Placeholder 3"/>
          <p:cNvSpPr>
            <a:spLocks noGrp="1"/>
          </p:cNvSpPr>
          <p:nvPr>
            <p:ph type="sldNum" sz="quarter" idx="10"/>
          </p:nvPr>
        </p:nvSpPr>
        <p:spPr/>
        <p:txBody>
          <a:bodyPr/>
          <a:lstStyle/>
          <a:p>
            <a:pPr>
              <a:defRPr/>
            </a:pPr>
            <a:fld id="{58D9E076-2A84-4A3A-8A7A-FDDD07A3DF71}" type="slidenum">
              <a:rPr lang="en-US" smtClean="0"/>
              <a:pPr>
                <a:defRPr/>
              </a:pPr>
              <a:t>27</a:t>
            </a:fld>
            <a:endParaRPr lang="en-US"/>
          </a:p>
        </p:txBody>
      </p:sp>
    </p:spTree>
    <p:extLst>
      <p:ext uri="{BB962C8B-B14F-4D97-AF65-F5344CB8AC3E}">
        <p14:creationId xmlns:p14="http://schemas.microsoft.com/office/powerpoint/2010/main" val="1893341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your taxable income is over $400K and you have significant QBI from your business, then converting/switching to a S corporation likely makes sense. We’ll discuss this further later in the presentation.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8D9E076-2A84-4A3A-8A7A-FDDD07A3DF71}" type="slidenum">
              <a:rPr lang="en-US" smtClean="0"/>
              <a:pPr>
                <a:defRPr/>
              </a:pPr>
              <a:t>28</a:t>
            </a:fld>
            <a:endParaRPr lang="en-US"/>
          </a:p>
        </p:txBody>
      </p:sp>
    </p:spTree>
    <p:extLst>
      <p:ext uri="{BB962C8B-B14F-4D97-AF65-F5344CB8AC3E}">
        <p14:creationId xmlns:p14="http://schemas.microsoft.com/office/powerpoint/2010/main" val="3037659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Basically no limitations even for SSTB’s if taxable income is under the limits </a:t>
            </a:r>
          </a:p>
        </p:txBody>
      </p:sp>
      <p:sp>
        <p:nvSpPr>
          <p:cNvPr id="4" name="Slide Number Placeholder 3"/>
          <p:cNvSpPr>
            <a:spLocks noGrp="1"/>
          </p:cNvSpPr>
          <p:nvPr>
            <p:ph type="sldNum" sz="quarter" idx="10"/>
          </p:nvPr>
        </p:nvSpPr>
        <p:spPr/>
        <p:txBody>
          <a:bodyPr/>
          <a:lstStyle/>
          <a:p>
            <a:pPr>
              <a:defRPr/>
            </a:pPr>
            <a:fld id="{58D9E076-2A84-4A3A-8A7A-FDDD07A3DF71}" type="slidenum">
              <a:rPr lang="en-US" smtClean="0"/>
              <a:pPr>
                <a:defRPr/>
              </a:pPr>
              <a:t>29</a:t>
            </a:fld>
            <a:endParaRPr lang="en-US"/>
          </a:p>
        </p:txBody>
      </p:sp>
    </p:spTree>
    <p:extLst>
      <p:ext uri="{BB962C8B-B14F-4D97-AF65-F5344CB8AC3E}">
        <p14:creationId xmlns:p14="http://schemas.microsoft.com/office/powerpoint/2010/main" val="1961509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the income tax brackets and income tax rates</a:t>
            </a:r>
          </a:p>
          <a:p>
            <a:pPr marL="171450" indent="-171450">
              <a:buFont typeface="Arial" panose="020B0604020202020204" pitchFamily="34" charset="0"/>
              <a:buChar char="•"/>
            </a:pPr>
            <a:r>
              <a:rPr lang="en-US" dirty="0"/>
              <a:t>Notice the highest tax rate</a:t>
            </a:r>
          </a:p>
          <a:p>
            <a:pPr marL="171450" indent="-171450">
              <a:buFont typeface="Arial" panose="020B0604020202020204" pitchFamily="34" charset="0"/>
              <a:buChar char="•"/>
            </a:pPr>
            <a:r>
              <a:rPr lang="en-US" dirty="0"/>
              <a:t>Notice when the marriage penalty kicks in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30</a:t>
            </a:fld>
            <a:endParaRPr lang="en-US"/>
          </a:p>
        </p:txBody>
      </p:sp>
    </p:spTree>
    <p:extLst>
      <p:ext uri="{BB962C8B-B14F-4D97-AF65-F5344CB8AC3E}">
        <p14:creationId xmlns:p14="http://schemas.microsoft.com/office/powerpoint/2010/main" val="1148409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the income tax brackets and income tax rates</a:t>
            </a:r>
          </a:p>
          <a:p>
            <a:pPr marL="171450" indent="-171450">
              <a:buFont typeface="Arial" panose="020B0604020202020204" pitchFamily="34" charset="0"/>
              <a:buChar char="•"/>
            </a:pPr>
            <a:r>
              <a:rPr lang="en-US" dirty="0"/>
              <a:t>Notice the highest tax rate</a:t>
            </a:r>
          </a:p>
          <a:p>
            <a:pPr marL="171450" indent="-171450">
              <a:buFont typeface="Arial" panose="020B0604020202020204" pitchFamily="34" charset="0"/>
              <a:buChar char="•"/>
            </a:pPr>
            <a:r>
              <a:rPr lang="en-US" dirty="0"/>
              <a:t>Notice when the marriage penalty kicks in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31</a:t>
            </a:fld>
            <a:endParaRPr lang="en-US"/>
          </a:p>
        </p:txBody>
      </p:sp>
    </p:spTree>
    <p:extLst>
      <p:ext uri="{BB962C8B-B14F-4D97-AF65-F5344CB8AC3E}">
        <p14:creationId xmlns:p14="http://schemas.microsoft.com/office/powerpoint/2010/main" val="677480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the expanded income tax brackets and lowered income tax rates</a:t>
            </a:r>
          </a:p>
          <a:p>
            <a:pPr marL="171450" indent="-171450">
              <a:buFont typeface="Arial" panose="020B0604020202020204" pitchFamily="34" charset="0"/>
              <a:buChar char="•"/>
            </a:pPr>
            <a:r>
              <a:rPr lang="en-US" dirty="0"/>
              <a:t>Notice the highest tax rate was reduced</a:t>
            </a:r>
          </a:p>
          <a:p>
            <a:pPr marL="171450" indent="-171450">
              <a:buFont typeface="Arial" panose="020B0604020202020204" pitchFamily="34" charset="0"/>
              <a:buChar char="•"/>
            </a:pPr>
            <a:r>
              <a:rPr lang="en-US" dirty="0"/>
              <a:t>Notice when the marriage penalty kicks in. It’s at a much higher threshold of income</a:t>
            </a:r>
          </a:p>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32</a:t>
            </a:fld>
            <a:endParaRPr lang="en-US"/>
          </a:p>
        </p:txBody>
      </p:sp>
    </p:spTree>
    <p:extLst>
      <p:ext uri="{BB962C8B-B14F-4D97-AF65-F5344CB8AC3E}">
        <p14:creationId xmlns:p14="http://schemas.microsoft.com/office/powerpoint/2010/main" val="396565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the expanded income tax brackets and lowered income tax rates</a:t>
            </a:r>
          </a:p>
          <a:p>
            <a:pPr marL="171450" indent="-171450">
              <a:buFont typeface="Arial" panose="020B0604020202020204" pitchFamily="34" charset="0"/>
              <a:buChar char="•"/>
            </a:pPr>
            <a:r>
              <a:rPr lang="en-US" dirty="0"/>
              <a:t>Notice the highest tax rate was reduced</a:t>
            </a:r>
          </a:p>
          <a:p>
            <a:pPr marL="171450" indent="-171450">
              <a:buFont typeface="Arial" panose="020B0604020202020204" pitchFamily="34" charset="0"/>
              <a:buChar char="•"/>
            </a:pPr>
            <a:r>
              <a:rPr lang="en-US" dirty="0"/>
              <a:t>Notice when the marriage penalty kicks in. It’s at a much higher threshold of income</a:t>
            </a:r>
          </a:p>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33</a:t>
            </a:fld>
            <a:endParaRPr lang="en-US"/>
          </a:p>
        </p:txBody>
      </p:sp>
    </p:spTree>
    <p:extLst>
      <p:ext uri="{BB962C8B-B14F-4D97-AF65-F5344CB8AC3E}">
        <p14:creationId xmlns:p14="http://schemas.microsoft.com/office/powerpoint/2010/main" val="4170557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the expanded income tax brackets and lowered income tax rates</a:t>
            </a:r>
          </a:p>
          <a:p>
            <a:pPr marL="171450" indent="-171450">
              <a:buFont typeface="Arial" panose="020B0604020202020204" pitchFamily="34" charset="0"/>
              <a:buChar char="•"/>
            </a:pPr>
            <a:r>
              <a:rPr lang="en-US" dirty="0"/>
              <a:t>Notice the highest tax rate was reduced</a:t>
            </a:r>
          </a:p>
          <a:p>
            <a:pPr marL="171450" indent="-171450">
              <a:buFont typeface="Arial" panose="020B0604020202020204" pitchFamily="34" charset="0"/>
              <a:buChar char="•"/>
            </a:pPr>
            <a:r>
              <a:rPr lang="en-US" dirty="0"/>
              <a:t>Notice when the marriage penalty kicks in. It’s at a much higher threshold of income</a:t>
            </a:r>
          </a:p>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34</a:t>
            </a:fld>
            <a:endParaRPr lang="en-US"/>
          </a:p>
        </p:txBody>
      </p:sp>
    </p:spTree>
    <p:extLst>
      <p:ext uri="{BB962C8B-B14F-4D97-AF65-F5344CB8AC3E}">
        <p14:creationId xmlns:p14="http://schemas.microsoft.com/office/powerpoint/2010/main" val="3946746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the expanded income tax brackets and lowered income tax rates</a:t>
            </a:r>
          </a:p>
          <a:p>
            <a:pPr marL="171450" indent="-171450">
              <a:buFont typeface="Arial" panose="020B0604020202020204" pitchFamily="34" charset="0"/>
              <a:buChar char="•"/>
            </a:pPr>
            <a:r>
              <a:rPr lang="en-US" dirty="0"/>
              <a:t>Notice the highest tax rate was reduced</a:t>
            </a:r>
          </a:p>
          <a:p>
            <a:pPr marL="171450" indent="-171450">
              <a:buFont typeface="Arial" panose="020B0604020202020204" pitchFamily="34" charset="0"/>
              <a:buChar char="•"/>
            </a:pPr>
            <a:r>
              <a:rPr lang="en-US" dirty="0"/>
              <a:t>Notice when the marriage penalty kicks in. It’s at a much higher threshold of income</a:t>
            </a:r>
          </a:p>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35</a:t>
            </a:fld>
            <a:endParaRPr lang="en-US"/>
          </a:p>
        </p:txBody>
      </p:sp>
    </p:spTree>
    <p:extLst>
      <p:ext uri="{BB962C8B-B14F-4D97-AF65-F5344CB8AC3E}">
        <p14:creationId xmlns:p14="http://schemas.microsoft.com/office/powerpoint/2010/main" val="1295041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Doubled the standard deduction. Makes it simpler to file a 1040 and most no longer need to itemize.</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36</a:t>
            </a:fld>
            <a:endParaRPr lang="en-US"/>
          </a:p>
        </p:txBody>
      </p:sp>
    </p:spTree>
    <p:extLst>
      <p:ext uri="{BB962C8B-B14F-4D97-AF65-F5344CB8AC3E}">
        <p14:creationId xmlns:p14="http://schemas.microsoft.com/office/powerpoint/2010/main" val="222123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B4A94D-5D46-4069-89B4-A867BA20B9FA}"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41927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repeal of miscellaneous itemized deduction hurt a really small group of taxpayers</a:t>
            </a:r>
          </a:p>
          <a:p>
            <a:pPr marL="171450" indent="-171450">
              <a:buFont typeface="Arial" panose="020B0604020202020204" pitchFamily="34" charset="0"/>
              <a:buChar char="•"/>
            </a:pPr>
            <a:r>
              <a:rPr lang="en-US" dirty="0"/>
              <a:t>Moving expenses no longer deductible/excludable.  </a:t>
            </a:r>
            <a:r>
              <a:rPr lang="en-US" dirty="0" err="1"/>
              <a:t>Simplier</a:t>
            </a:r>
            <a:r>
              <a:rPr lang="en-US" dirty="0"/>
              <a:t> for relocation now. </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37</a:t>
            </a:fld>
            <a:endParaRPr lang="en-US"/>
          </a:p>
        </p:txBody>
      </p:sp>
    </p:spTree>
    <p:extLst>
      <p:ext uri="{BB962C8B-B14F-4D97-AF65-F5344CB8AC3E}">
        <p14:creationId xmlns:p14="http://schemas.microsoft.com/office/powerpoint/2010/main" val="3175076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52C8D69-EC2E-4DFB-823F-F998711A9E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180A576-7885-429D-BF81-D971D7F57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dirty="0"/>
              <a:t>SALT limited thru 2025.</a:t>
            </a:r>
          </a:p>
          <a:p>
            <a:pPr marL="171450" indent="-171450" eaLnBrk="1" hangingPunct="1">
              <a:buFontTx/>
              <a:buChar char="-"/>
            </a:pPr>
            <a:r>
              <a:rPr lang="en-US" altLang="en-US" dirty="0"/>
              <a:t>No one is in AMT hardly</a:t>
            </a:r>
          </a:p>
          <a:p>
            <a:pPr marL="171450" indent="-171450" eaLnBrk="1" hangingPunct="1">
              <a:buFontTx/>
              <a:buChar char="-"/>
            </a:pPr>
            <a:r>
              <a:rPr lang="en-US" altLang="en-US" dirty="0"/>
              <a:t>Estate planning less tax motivated now. Save on legal fees</a:t>
            </a:r>
          </a:p>
          <a:p>
            <a:pPr marL="171450" indent="-171450" eaLnBrk="1" hangingPunct="1">
              <a:buFontTx/>
              <a:buChar char="-"/>
            </a:pPr>
            <a:endParaRPr lang="en-US" altLang="en-US" dirty="0"/>
          </a:p>
        </p:txBody>
      </p:sp>
      <p:sp>
        <p:nvSpPr>
          <p:cNvPr id="22532" name="Slide Number Placeholder 3">
            <a:extLst>
              <a:ext uri="{FF2B5EF4-FFF2-40B4-BE49-F238E27FC236}">
                <a16:creationId xmlns:a16="http://schemas.microsoft.com/office/drawing/2014/main" id="{A8AD712C-5841-4F02-8559-2B46C2EC44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12A11D-6F48-4B71-A4C3-CAB6BC4477DD}" type="slidenum">
              <a:rPr lang="en-US" altLang="en-US" smtClean="0"/>
              <a:pPr/>
              <a:t>38</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Remember this? Let’s apply some of things we have learned. </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39</a:t>
            </a:fld>
            <a:endParaRPr lang="en-US"/>
          </a:p>
        </p:txBody>
      </p:sp>
    </p:spTree>
    <p:extLst>
      <p:ext uri="{BB962C8B-B14F-4D97-AF65-F5344CB8AC3E}">
        <p14:creationId xmlns:p14="http://schemas.microsoft.com/office/powerpoint/2010/main" val="3066246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$189K assumes sold 30 homes average price of $300K, 3% listing commission and 70/30 broker split</a:t>
            </a:r>
          </a:p>
          <a:p>
            <a:pPr marL="171450" indent="-171450">
              <a:buFont typeface="Arial" panose="020B0604020202020204" pitchFamily="34" charset="0"/>
              <a:buChar char="•"/>
            </a:pPr>
            <a:r>
              <a:rPr lang="en-US" dirty="0"/>
              <a:t>Example excludes Other income/losses as well as Standard Deduction and/or Itemized deductions to simply and isolate the impact of the planning for our presentation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40</a:t>
            </a:fld>
            <a:endParaRPr lang="en-US"/>
          </a:p>
        </p:txBody>
      </p:sp>
    </p:spTree>
    <p:extLst>
      <p:ext uri="{BB962C8B-B14F-4D97-AF65-F5344CB8AC3E}">
        <p14:creationId xmlns:p14="http://schemas.microsoft.com/office/powerpoint/2010/main" val="3146330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want to set up our own SEP IRA and max out the contribution</a:t>
            </a:r>
          </a:p>
          <a:p>
            <a:pPr marL="171450" indent="-171450">
              <a:buFont typeface="Arial" panose="020B0604020202020204" pitchFamily="34" charset="0"/>
              <a:buChar char="•"/>
            </a:pPr>
            <a:r>
              <a:rPr lang="en-US" dirty="0"/>
              <a:t>We want to ensure that we maximize the new QBI deduction</a:t>
            </a:r>
          </a:p>
          <a:p>
            <a:pPr marL="171450" indent="-171450">
              <a:buFont typeface="Arial" panose="020B0604020202020204" pitchFamily="34" charset="0"/>
              <a:buChar char="•"/>
            </a:pPr>
            <a:r>
              <a:rPr lang="en-US" dirty="0"/>
              <a:t>Both of these create HUGE tax deductions and dramatically reduce taxable income</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41</a:t>
            </a:fld>
            <a:endParaRPr lang="en-US"/>
          </a:p>
        </p:txBody>
      </p:sp>
    </p:spTree>
    <p:extLst>
      <p:ext uri="{BB962C8B-B14F-4D97-AF65-F5344CB8AC3E}">
        <p14:creationId xmlns:p14="http://schemas.microsoft.com/office/powerpoint/2010/main" val="397410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want to set up our own SEP IRA and max out the contribution</a:t>
            </a:r>
          </a:p>
          <a:p>
            <a:pPr marL="171450" indent="-171450">
              <a:buFont typeface="Arial" panose="020B0604020202020204" pitchFamily="34" charset="0"/>
              <a:buChar char="•"/>
            </a:pPr>
            <a:r>
              <a:rPr lang="en-US" dirty="0"/>
              <a:t>We want to ensure that we maximize the new QBI deduction</a:t>
            </a:r>
          </a:p>
          <a:p>
            <a:pPr marL="171450" indent="-171450">
              <a:buFont typeface="Arial" panose="020B0604020202020204" pitchFamily="34" charset="0"/>
              <a:buChar char="•"/>
            </a:pPr>
            <a:r>
              <a:rPr lang="en-US" dirty="0"/>
              <a:t>Both of these create HUGE tax deductions and dramatically reduce taxable income</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42</a:t>
            </a:fld>
            <a:endParaRPr lang="en-US"/>
          </a:p>
        </p:txBody>
      </p:sp>
    </p:spTree>
    <p:extLst>
      <p:ext uri="{BB962C8B-B14F-4D97-AF65-F5344CB8AC3E}">
        <p14:creationId xmlns:p14="http://schemas.microsoft.com/office/powerpoint/2010/main" val="2175083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want to set up our own SEP IRA and max out the contribution</a:t>
            </a:r>
          </a:p>
          <a:p>
            <a:pPr marL="171450" indent="-171450">
              <a:buFont typeface="Arial" panose="020B0604020202020204" pitchFamily="34" charset="0"/>
              <a:buChar char="•"/>
            </a:pPr>
            <a:r>
              <a:rPr lang="en-US" dirty="0"/>
              <a:t>We want to ensure that we maximize the new QBI deduction</a:t>
            </a:r>
          </a:p>
          <a:p>
            <a:pPr marL="171450" indent="-171450">
              <a:buFont typeface="Arial" panose="020B0604020202020204" pitchFamily="34" charset="0"/>
              <a:buChar char="•"/>
            </a:pPr>
            <a:r>
              <a:rPr lang="en-US" dirty="0"/>
              <a:t>Both of these create HUGE tax deductions and dramatically reduce taxable income</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43</a:t>
            </a:fld>
            <a:endParaRPr lang="en-US"/>
          </a:p>
        </p:txBody>
      </p:sp>
    </p:spTree>
    <p:extLst>
      <p:ext uri="{BB962C8B-B14F-4D97-AF65-F5344CB8AC3E}">
        <p14:creationId xmlns:p14="http://schemas.microsoft.com/office/powerpoint/2010/main" val="253855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any planning, taxable income was $127K and we paid $57K in taxes and we had cash flow of only $79K</a:t>
            </a:r>
          </a:p>
          <a:p>
            <a:pPr marL="171450" indent="-171450">
              <a:buFont typeface="Arial" panose="020B0604020202020204" pitchFamily="34" charset="0"/>
              <a:buChar char="•"/>
            </a:pPr>
            <a:r>
              <a:rPr lang="en-US" dirty="0"/>
              <a:t>After planning taxable income was reduced to $81K and we paid $43K in taxes and we had cash flow of $93K PLUS $25K in Retirement/SEP IRA</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44</a:t>
            </a:fld>
            <a:endParaRPr lang="en-US"/>
          </a:p>
        </p:txBody>
      </p:sp>
    </p:spTree>
    <p:extLst>
      <p:ext uri="{BB962C8B-B14F-4D97-AF65-F5344CB8AC3E}">
        <p14:creationId xmlns:p14="http://schemas.microsoft.com/office/powerpoint/2010/main" val="2010917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any planning, taxable income was $127K and we paid $57K in taxes and we had cash flow of only $79K</a:t>
            </a:r>
          </a:p>
          <a:p>
            <a:pPr marL="171450" indent="-171450">
              <a:buFont typeface="Arial" panose="020B0604020202020204" pitchFamily="34" charset="0"/>
              <a:buChar char="•"/>
            </a:pPr>
            <a:r>
              <a:rPr lang="en-US" dirty="0"/>
              <a:t>After planning taxable income was reduced to $81K and we paid $43K in taxes and we had cash flow of $93K PLUS $25K in Retirement/SEP IRA</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45</a:t>
            </a:fld>
            <a:endParaRPr lang="en-US"/>
          </a:p>
        </p:txBody>
      </p:sp>
    </p:spTree>
    <p:extLst>
      <p:ext uri="{BB962C8B-B14F-4D97-AF65-F5344CB8AC3E}">
        <p14:creationId xmlns:p14="http://schemas.microsoft.com/office/powerpoint/2010/main" val="3866179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any planning, taxable income was $127K and we paid $57K in taxes and we had cash flow of only $79K</a:t>
            </a:r>
          </a:p>
          <a:p>
            <a:pPr marL="171450" indent="-171450">
              <a:buFont typeface="Arial" panose="020B0604020202020204" pitchFamily="34" charset="0"/>
              <a:buChar char="•"/>
            </a:pPr>
            <a:r>
              <a:rPr lang="en-US" dirty="0"/>
              <a:t>After planning taxable income was reduced to $81K and we paid $43K in taxes and we had cash flow of $93K PLUS $25K in Retirement/SEP IRA</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46</a:t>
            </a:fld>
            <a:endParaRPr lang="en-US"/>
          </a:p>
        </p:txBody>
      </p:sp>
    </p:spTree>
    <p:extLst>
      <p:ext uri="{BB962C8B-B14F-4D97-AF65-F5344CB8AC3E}">
        <p14:creationId xmlns:p14="http://schemas.microsoft.com/office/powerpoint/2010/main" val="8903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real estate salesperson you are a sole proprietor for tax purposes. </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8</a:t>
            </a:fld>
            <a:endParaRPr lang="en-US"/>
          </a:p>
        </p:txBody>
      </p:sp>
    </p:spTree>
    <p:extLst>
      <p:ext uri="{BB962C8B-B14F-4D97-AF65-F5344CB8AC3E}">
        <p14:creationId xmlns:p14="http://schemas.microsoft.com/office/powerpoint/2010/main" val="286484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any planning, taxable income was $127K and we paid $57K in taxes and we had cash flow of only $79K</a:t>
            </a:r>
          </a:p>
          <a:p>
            <a:pPr marL="171450" indent="-171450">
              <a:buFont typeface="Arial" panose="020B0604020202020204" pitchFamily="34" charset="0"/>
              <a:buChar char="•"/>
            </a:pPr>
            <a:r>
              <a:rPr lang="en-US" dirty="0"/>
              <a:t>After planning taxable income was reduced to $81K and we paid $43K in taxes and we had cash flow of $93K PLUS $25K in Retirement/SEP IRA</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47</a:t>
            </a:fld>
            <a:endParaRPr lang="en-US"/>
          </a:p>
        </p:txBody>
      </p:sp>
    </p:spTree>
    <p:extLst>
      <p:ext uri="{BB962C8B-B14F-4D97-AF65-F5344CB8AC3E}">
        <p14:creationId xmlns:p14="http://schemas.microsoft.com/office/powerpoint/2010/main" val="2536123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any planning, taxable income was $127K and we paid $57K in taxes and we had cash flow of only $79K</a:t>
            </a:r>
          </a:p>
          <a:p>
            <a:pPr marL="171450" indent="-171450">
              <a:buFont typeface="Arial" panose="020B0604020202020204" pitchFamily="34" charset="0"/>
              <a:buChar char="•"/>
            </a:pPr>
            <a:r>
              <a:rPr lang="en-US" dirty="0"/>
              <a:t>After planning taxable income was reduced to $81K and we paid $43K in taxes and we had cash flow of $93K PLUS $25K in Retirement/SEP IRA</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48</a:t>
            </a:fld>
            <a:endParaRPr lang="en-US"/>
          </a:p>
        </p:txBody>
      </p:sp>
    </p:spTree>
    <p:extLst>
      <p:ext uri="{BB962C8B-B14F-4D97-AF65-F5344CB8AC3E}">
        <p14:creationId xmlns:p14="http://schemas.microsoft.com/office/powerpoint/2010/main" val="3594542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taxable income increases, it might make since to switch to a Solo 401(k) since large contributions can be made.</a:t>
            </a:r>
          </a:p>
          <a:p>
            <a:pPr marL="171450" indent="-171450">
              <a:buFontTx/>
              <a:buChar char="-"/>
            </a:pPr>
            <a:r>
              <a:rPr lang="en-US" dirty="0"/>
              <a:t>If taxable income begins to reach $400K and it is expected to consistently be equal or higher in the foreseeable future; then a sole proprietorship is not the best entity and an S corporation is in order to max  out both the QBI deduction and pension contributions</a:t>
            </a:r>
          </a:p>
          <a:p>
            <a:pPr marL="171450" indent="-171450">
              <a:buFontTx/>
              <a:buChar char="-"/>
            </a:pPr>
            <a:r>
              <a:rPr lang="en-US" dirty="0"/>
              <a:t>If you are a realtor, you may qualify for a very special tax exception for your rental real estate property.  The Material Participant Real Estate Professional. Special test to qualify Allows you to use your losses from rentals against all of your other income.</a:t>
            </a:r>
          </a:p>
        </p:txBody>
      </p:sp>
      <p:sp>
        <p:nvSpPr>
          <p:cNvPr id="4" name="Slide Number Placeholder 3"/>
          <p:cNvSpPr>
            <a:spLocks noGrp="1"/>
          </p:cNvSpPr>
          <p:nvPr>
            <p:ph type="sldNum" sz="quarter" idx="10"/>
          </p:nvPr>
        </p:nvSpPr>
        <p:spPr/>
        <p:txBody>
          <a:bodyPr/>
          <a:lstStyle/>
          <a:p>
            <a:pPr>
              <a:defRPr/>
            </a:pPr>
            <a:fld id="{58D9E076-2A84-4A3A-8A7A-FDDD07A3DF71}" type="slidenum">
              <a:rPr lang="en-US" smtClean="0"/>
              <a:pPr>
                <a:defRPr/>
              </a:pPr>
              <a:t>49</a:t>
            </a:fld>
            <a:endParaRPr lang="en-US"/>
          </a:p>
        </p:txBody>
      </p:sp>
    </p:spTree>
    <p:extLst>
      <p:ext uri="{BB962C8B-B14F-4D97-AF65-F5344CB8AC3E}">
        <p14:creationId xmlns:p14="http://schemas.microsoft.com/office/powerpoint/2010/main" val="282333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Keep in mind that there are 100% expensing elections available for you for your business assets (office furniture, computers, smart phones, equipment, etc.) thru 2021.</a:t>
            </a:r>
          </a:p>
          <a:p>
            <a:pPr marL="171450" indent="-171450">
              <a:buFontTx/>
              <a:buChar char="-"/>
            </a:pPr>
            <a:r>
              <a:rPr lang="en-US" dirty="0"/>
              <a:t>We are in the lowest rate tax environment in a generation. Keep that in mind.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58D9E076-2A84-4A3A-8A7A-FDDD07A3DF71}" type="slidenum">
              <a:rPr lang="en-US" smtClean="0"/>
              <a:pPr>
                <a:defRPr/>
              </a:pPr>
              <a:t>50</a:t>
            </a:fld>
            <a:endParaRPr lang="en-US"/>
          </a:p>
        </p:txBody>
      </p:sp>
    </p:spTree>
    <p:extLst>
      <p:ext uri="{BB962C8B-B14F-4D97-AF65-F5344CB8AC3E}">
        <p14:creationId xmlns:p14="http://schemas.microsoft.com/office/powerpoint/2010/main" val="3144354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58D9E076-2A84-4A3A-8A7A-FDDD07A3DF71}" type="slidenum">
              <a:rPr lang="en-US" smtClean="0"/>
              <a:pPr>
                <a:defRPr/>
              </a:pPr>
              <a:t>51</a:t>
            </a:fld>
            <a:endParaRPr lang="en-US"/>
          </a:p>
        </p:txBody>
      </p:sp>
    </p:spTree>
    <p:extLst>
      <p:ext uri="{BB962C8B-B14F-4D97-AF65-F5344CB8AC3E}">
        <p14:creationId xmlns:p14="http://schemas.microsoft.com/office/powerpoint/2010/main" val="2953423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52</a:t>
            </a:fld>
            <a:endParaRPr lang="en-US"/>
          </a:p>
        </p:txBody>
      </p:sp>
    </p:spTree>
    <p:extLst>
      <p:ext uri="{BB962C8B-B14F-4D97-AF65-F5344CB8AC3E}">
        <p14:creationId xmlns:p14="http://schemas.microsoft.com/office/powerpoint/2010/main" val="3287144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54</a:t>
            </a:fld>
            <a:endParaRPr lang="en-US"/>
          </a:p>
        </p:txBody>
      </p:sp>
    </p:spTree>
    <p:extLst>
      <p:ext uri="{BB962C8B-B14F-4D97-AF65-F5344CB8AC3E}">
        <p14:creationId xmlns:p14="http://schemas.microsoft.com/office/powerpoint/2010/main" val="1220081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10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Seller/Buyer pays the broker</a:t>
            </a:r>
          </a:p>
          <a:p>
            <a:pPr marL="171450" indent="-171450">
              <a:buFont typeface="Arial" panose="020B0604020202020204" pitchFamily="34" charset="0"/>
              <a:buChar char="•"/>
            </a:pPr>
            <a:r>
              <a:rPr lang="en-US" dirty="0"/>
              <a:t>Broker pays the real estate salesperson licensed within the brokerage</a:t>
            </a:r>
          </a:p>
          <a:p>
            <a:pPr marL="171450" indent="-171450">
              <a:buFont typeface="Arial" panose="020B0604020202020204" pitchFamily="34" charset="0"/>
              <a:buChar char="•"/>
            </a:pPr>
            <a:r>
              <a:rPr lang="en-US" dirty="0"/>
              <a:t>The commission income is like sales revenue for the realtor who operates their sole proprietorship business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12</a:t>
            </a:fld>
            <a:endParaRPr lang="en-US"/>
          </a:p>
        </p:txBody>
      </p:sp>
    </p:spTree>
    <p:extLst>
      <p:ext uri="{BB962C8B-B14F-4D97-AF65-F5344CB8AC3E}">
        <p14:creationId xmlns:p14="http://schemas.microsoft.com/office/powerpoint/2010/main" val="45893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Seller/Buyer pays the broker</a:t>
            </a:r>
          </a:p>
          <a:p>
            <a:pPr marL="171450" indent="-171450">
              <a:buFont typeface="Arial" panose="020B0604020202020204" pitchFamily="34" charset="0"/>
              <a:buChar char="•"/>
            </a:pPr>
            <a:r>
              <a:rPr lang="en-US" dirty="0"/>
              <a:t>Broker pays the real estate salesperson licensed within the brokerage</a:t>
            </a:r>
          </a:p>
          <a:p>
            <a:pPr marL="171450" indent="-171450">
              <a:buFont typeface="Arial" panose="020B0604020202020204" pitchFamily="34" charset="0"/>
              <a:buChar char="•"/>
            </a:pPr>
            <a:r>
              <a:rPr lang="en-US" dirty="0"/>
              <a:t>The commission income is like sales revenue for the realtor who operates their sole proprietorship business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13</a:t>
            </a:fld>
            <a:endParaRPr lang="en-US"/>
          </a:p>
        </p:txBody>
      </p:sp>
    </p:spTree>
    <p:extLst>
      <p:ext uri="{BB962C8B-B14F-4D97-AF65-F5344CB8AC3E}">
        <p14:creationId xmlns:p14="http://schemas.microsoft.com/office/powerpoint/2010/main" val="41665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Seller/Buyer pays the broker</a:t>
            </a:r>
          </a:p>
          <a:p>
            <a:pPr marL="171450" indent="-171450">
              <a:buFont typeface="Arial" panose="020B0604020202020204" pitchFamily="34" charset="0"/>
              <a:buChar char="•"/>
            </a:pPr>
            <a:r>
              <a:rPr lang="en-US" dirty="0"/>
              <a:t>Broker pays the real estate salesperson licensed within the brokerage</a:t>
            </a:r>
          </a:p>
          <a:p>
            <a:pPr marL="171450" indent="-171450">
              <a:buFont typeface="Arial" panose="020B0604020202020204" pitchFamily="34" charset="0"/>
              <a:buChar char="•"/>
            </a:pPr>
            <a:r>
              <a:rPr lang="en-US" dirty="0"/>
              <a:t>The commission income is like sales revenue for the realtor who operates their sole proprietorship business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14</a:t>
            </a:fld>
            <a:endParaRPr lang="en-US"/>
          </a:p>
        </p:txBody>
      </p:sp>
    </p:spTree>
    <p:extLst>
      <p:ext uri="{BB962C8B-B14F-4D97-AF65-F5344CB8AC3E}">
        <p14:creationId xmlns:p14="http://schemas.microsoft.com/office/powerpoint/2010/main" val="27655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$189K assumes sold 30 homes average price of $300K, 3% listing commission and 70/30 broker split</a:t>
            </a:r>
          </a:p>
          <a:p>
            <a:pPr marL="171450" indent="-171450">
              <a:buFont typeface="Arial" panose="020B0604020202020204" pitchFamily="34" charset="0"/>
              <a:buChar char="•"/>
            </a:pPr>
            <a:r>
              <a:rPr lang="en-US" dirty="0"/>
              <a:t>Example excludes Other income/losses as well as Standard Deduction and/or Itemized deductions to simply and isolate the impact of the planning for our presentation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15</a:t>
            </a:fld>
            <a:endParaRPr lang="en-US"/>
          </a:p>
        </p:txBody>
      </p:sp>
    </p:spTree>
    <p:extLst>
      <p:ext uri="{BB962C8B-B14F-4D97-AF65-F5344CB8AC3E}">
        <p14:creationId xmlns:p14="http://schemas.microsoft.com/office/powerpoint/2010/main" val="255871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$189K assumes sold 30 homes average price of $300K, 3% listing commission and 70/30 broker split</a:t>
            </a:r>
          </a:p>
          <a:p>
            <a:pPr marL="171450" indent="-171450">
              <a:buFont typeface="Arial" panose="020B0604020202020204" pitchFamily="34" charset="0"/>
              <a:buChar char="•"/>
            </a:pPr>
            <a:r>
              <a:rPr lang="en-US" dirty="0"/>
              <a:t>Example excludes Other income/losses as well as Standard Deduction and/or Itemized deductions to simply and isolate the impact of the planning for our presentation</a:t>
            </a:r>
          </a:p>
        </p:txBody>
      </p:sp>
      <p:sp>
        <p:nvSpPr>
          <p:cNvPr id="4" name="Slide Number Placeholder 3"/>
          <p:cNvSpPr>
            <a:spLocks noGrp="1"/>
          </p:cNvSpPr>
          <p:nvPr>
            <p:ph type="sldNum" sz="quarter" idx="5"/>
          </p:nvPr>
        </p:nvSpPr>
        <p:spPr/>
        <p:txBody>
          <a:bodyPr/>
          <a:lstStyle/>
          <a:p>
            <a:pPr>
              <a:defRPr/>
            </a:pPr>
            <a:fld id="{58D9E076-2A84-4A3A-8A7A-FDDD07A3DF71}" type="slidenum">
              <a:rPr lang="en-US" smtClean="0"/>
              <a:pPr>
                <a:defRPr/>
              </a:pPr>
              <a:t>16</a:t>
            </a:fld>
            <a:endParaRPr lang="en-US"/>
          </a:p>
        </p:txBody>
      </p:sp>
    </p:spTree>
    <p:extLst>
      <p:ext uri="{BB962C8B-B14F-4D97-AF65-F5344CB8AC3E}">
        <p14:creationId xmlns:p14="http://schemas.microsoft.com/office/powerpoint/2010/main" val="3873858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7B3DD576-BF52-47EA-87D4-48813919E6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78025" y="1470025"/>
            <a:ext cx="5184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F0F17AE6-CB26-4535-8C1C-01818C904718}"/>
              </a:ext>
            </a:extLst>
          </p:cNvPr>
          <p:cNvSpPr txBox="1">
            <a:spLocks noChangeArrowheads="1"/>
          </p:cNvSpPr>
          <p:nvPr userDrawn="1"/>
        </p:nvSpPr>
        <p:spPr bwMode="auto">
          <a:xfrm>
            <a:off x="457200" y="6248400"/>
            <a:ext cx="3657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12225482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A3F10A7-2382-48CA-8A54-53EB2AB39C4B}"/>
              </a:ext>
            </a:extLst>
          </p:cNvPr>
          <p:cNvSpPr>
            <a:spLocks noGrp="1" noChangeArrowheads="1"/>
          </p:cNvSpPr>
          <p:nvPr>
            <p:ph type="dt" sz="half" idx="10"/>
          </p:nvPr>
        </p:nvSpPr>
        <p:spPr/>
        <p:txBody>
          <a:bodyPr/>
          <a:lstStyle>
            <a:lvl1pPr>
              <a:defRPr dirty="0"/>
            </a:lvl1pPr>
          </a:lstStyle>
          <a:p>
            <a:pPr>
              <a:defRPr/>
            </a:pPr>
            <a:r>
              <a:rPr lang="en-US"/>
              <a:t>© 2018 Piascik and Associates, P.C.</a:t>
            </a:r>
          </a:p>
        </p:txBody>
      </p:sp>
    </p:spTree>
    <p:extLst>
      <p:ext uri="{BB962C8B-B14F-4D97-AF65-F5344CB8AC3E}">
        <p14:creationId xmlns:p14="http://schemas.microsoft.com/office/powerpoint/2010/main" val="23544386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a:extLst>
              <a:ext uri="{FF2B5EF4-FFF2-40B4-BE49-F238E27FC236}">
                <a16:creationId xmlns:a16="http://schemas.microsoft.com/office/drawing/2014/main" id="{EA7D56AA-29A5-4804-8513-2A8C064C91B7}"/>
              </a:ext>
            </a:extLst>
          </p:cNvPr>
          <p:cNvSpPr>
            <a:spLocks noGrp="1" noChangeArrowheads="1"/>
          </p:cNvSpPr>
          <p:nvPr>
            <p:ph type="dt" sz="half" idx="10"/>
          </p:nvPr>
        </p:nvSpPr>
        <p:spPr/>
        <p:txBody>
          <a:bodyPr/>
          <a:lstStyle>
            <a:lvl1pPr>
              <a:defRPr dirty="0"/>
            </a:lvl1pPr>
          </a:lstStyle>
          <a:p>
            <a:pPr>
              <a:defRPr/>
            </a:pPr>
            <a:r>
              <a:rPr lang="en-US"/>
              <a:t>© 2018 Piascik and Associates, P.C.</a:t>
            </a:r>
          </a:p>
        </p:txBody>
      </p:sp>
    </p:spTree>
    <p:extLst>
      <p:ext uri="{BB962C8B-B14F-4D97-AF65-F5344CB8AC3E}">
        <p14:creationId xmlns:p14="http://schemas.microsoft.com/office/powerpoint/2010/main" val="15153153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3977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3498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0118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500"/>
            </a:lvl2pPr>
            <a:lvl3pPr>
              <a:defRPr sz="1350"/>
            </a:lvl3pPr>
            <a:lvl4pPr>
              <a:defRPr sz="1200"/>
            </a:lvl4pPr>
            <a:lvl5pPr>
              <a:defRPr sz="12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500"/>
            </a:lvl2pPr>
            <a:lvl3pPr>
              <a:defRPr sz="1350"/>
            </a:lvl3pPr>
            <a:lvl4pPr>
              <a:defRPr sz="1200"/>
            </a:lvl4pPr>
            <a:lvl5pPr>
              <a:defRPr sz="12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9480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500"/>
            </a:lvl2pPr>
            <a:lvl3pPr>
              <a:defRPr sz="1350"/>
            </a:lvl3pPr>
            <a:lvl4pPr>
              <a:defRPr sz="1200"/>
            </a:lvl4pPr>
            <a:lvl5pPr>
              <a:defRPr sz="12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500"/>
            </a:lvl2pPr>
            <a:lvl3pPr>
              <a:defRPr sz="1350"/>
            </a:lvl3pPr>
            <a:lvl4pPr>
              <a:defRPr sz="1200"/>
            </a:lvl4pPr>
            <a:lvl5pPr>
              <a:defRPr sz="12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4963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85442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13866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4874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9042C-5313-4C51-BFD8-856740599840}"/>
              </a:ext>
            </a:extLst>
          </p:cNvPr>
          <p:cNvSpPr>
            <a:spLocks noGrp="1"/>
          </p:cNvSpPr>
          <p:nvPr>
            <p:ph type="dt" sz="half" idx="10"/>
          </p:nvPr>
        </p:nvSpPr>
        <p:spPr/>
        <p:txBody>
          <a:bodyPr/>
          <a:lstStyle>
            <a:lvl1pPr>
              <a:defRPr dirty="0"/>
            </a:lvl1pPr>
          </a:lstStyle>
          <a:p>
            <a:pPr>
              <a:defRPr/>
            </a:pPr>
            <a:r>
              <a:rPr lang="en-US" dirty="0"/>
              <a:t>© 2019 Piascik and Associates, P.C.</a:t>
            </a:r>
          </a:p>
        </p:txBody>
      </p:sp>
    </p:spTree>
    <p:extLst>
      <p:ext uri="{BB962C8B-B14F-4D97-AF65-F5344CB8AC3E}">
        <p14:creationId xmlns:p14="http://schemas.microsoft.com/office/powerpoint/2010/main" val="7881785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89819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08606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8792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3771174"/>
            <a:ext cx="5459737"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
        <p:nvSpPr>
          <p:cNvPr id="9" name="TextBox 8"/>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397493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07944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8324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13350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11835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70923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77E28E5E-DC47-4CBE-B1BE-E523592C43BA}" type="datetime1">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860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DD3DC498-0F55-4CD4-91DD-CF47EE3DB322}"/>
              </a:ext>
            </a:extLst>
          </p:cNvPr>
          <p:cNvSpPr>
            <a:spLocks noGrp="1" noChangeArrowheads="1"/>
          </p:cNvSpPr>
          <p:nvPr>
            <p:ph type="dt" sz="half" idx="10"/>
          </p:nvPr>
        </p:nvSpPr>
        <p:spPr/>
        <p:txBody>
          <a:bodyPr/>
          <a:lstStyle>
            <a:lvl1pPr>
              <a:defRPr dirty="0"/>
            </a:lvl1pPr>
          </a:lstStyle>
          <a:p>
            <a:pPr>
              <a:defRPr/>
            </a:pPr>
            <a:r>
              <a:rPr lang="en-US"/>
              <a:t>© 2018 Piascik and Associates, P.C.</a:t>
            </a:r>
          </a:p>
        </p:txBody>
      </p:sp>
    </p:spTree>
    <p:extLst>
      <p:ext uri="{BB962C8B-B14F-4D97-AF65-F5344CB8AC3E}">
        <p14:creationId xmlns:p14="http://schemas.microsoft.com/office/powerpoint/2010/main" val="36631282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9397D60C-ED69-46A5-B160-C080CBADB03D}"/>
              </a:ext>
            </a:extLst>
          </p:cNvPr>
          <p:cNvSpPr>
            <a:spLocks noGrp="1" noChangeArrowheads="1"/>
          </p:cNvSpPr>
          <p:nvPr>
            <p:ph type="dt" sz="half" idx="10"/>
          </p:nvPr>
        </p:nvSpPr>
        <p:spPr>
          <a:ln/>
        </p:spPr>
        <p:txBody>
          <a:bodyPr/>
          <a:lstStyle>
            <a:lvl1pPr>
              <a:defRPr/>
            </a:lvl1pPr>
          </a:lstStyle>
          <a:p>
            <a:pPr>
              <a:defRPr/>
            </a:pPr>
            <a:r>
              <a:rPr lang="en-US"/>
              <a:t>© 2007 Piascik and Associates</a:t>
            </a:r>
          </a:p>
        </p:txBody>
      </p:sp>
    </p:spTree>
    <p:extLst>
      <p:ext uri="{BB962C8B-B14F-4D97-AF65-F5344CB8AC3E}">
        <p14:creationId xmlns:p14="http://schemas.microsoft.com/office/powerpoint/2010/main" val="15498733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B3DF3A68-673A-4A5A-B19F-A2BC5F190531}"/>
              </a:ext>
            </a:extLst>
          </p:cNvPr>
          <p:cNvSpPr>
            <a:spLocks noGrp="1" noChangeArrowheads="1"/>
          </p:cNvSpPr>
          <p:nvPr>
            <p:ph type="dt" sz="half" idx="10"/>
          </p:nvPr>
        </p:nvSpPr>
        <p:spPr/>
        <p:txBody>
          <a:bodyPr/>
          <a:lstStyle>
            <a:lvl1pPr>
              <a:defRPr dirty="0"/>
            </a:lvl1pPr>
          </a:lstStyle>
          <a:p>
            <a:pPr>
              <a:defRPr/>
            </a:pPr>
            <a:r>
              <a:rPr lang="en-US"/>
              <a:t>© 2018 Piascik and Associates, P.C.</a:t>
            </a:r>
          </a:p>
        </p:txBody>
      </p:sp>
    </p:spTree>
    <p:extLst>
      <p:ext uri="{BB962C8B-B14F-4D97-AF65-F5344CB8AC3E}">
        <p14:creationId xmlns:p14="http://schemas.microsoft.com/office/powerpoint/2010/main" val="24619713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8A162DD7-9B99-4235-9D36-F06C53517579}"/>
              </a:ext>
            </a:extLst>
          </p:cNvPr>
          <p:cNvSpPr>
            <a:spLocks noGrp="1" noChangeArrowheads="1"/>
          </p:cNvSpPr>
          <p:nvPr>
            <p:ph type="dt" sz="half" idx="10"/>
          </p:nvPr>
        </p:nvSpPr>
        <p:spPr/>
        <p:txBody>
          <a:bodyPr/>
          <a:lstStyle>
            <a:lvl1pPr>
              <a:defRPr dirty="0"/>
            </a:lvl1pPr>
          </a:lstStyle>
          <a:p>
            <a:pPr>
              <a:defRPr/>
            </a:pPr>
            <a:r>
              <a:rPr lang="en-US"/>
              <a:t>© 2018 Piascik and Associates, P.C.</a:t>
            </a:r>
          </a:p>
        </p:txBody>
      </p:sp>
    </p:spTree>
    <p:extLst>
      <p:ext uri="{BB962C8B-B14F-4D97-AF65-F5344CB8AC3E}">
        <p14:creationId xmlns:p14="http://schemas.microsoft.com/office/powerpoint/2010/main" val="31423742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8FC4202-9834-453A-A670-F8C56D4BD7F7}"/>
              </a:ext>
            </a:extLst>
          </p:cNvPr>
          <p:cNvSpPr>
            <a:spLocks noGrp="1" noChangeArrowheads="1"/>
          </p:cNvSpPr>
          <p:nvPr>
            <p:ph type="dt" sz="half" idx="10"/>
          </p:nvPr>
        </p:nvSpPr>
        <p:spPr/>
        <p:txBody>
          <a:bodyPr/>
          <a:lstStyle>
            <a:lvl1pPr>
              <a:defRPr dirty="0"/>
            </a:lvl1pPr>
          </a:lstStyle>
          <a:p>
            <a:pPr>
              <a:defRPr/>
            </a:pPr>
            <a:r>
              <a:rPr lang="en-US"/>
              <a:t>© 2018 Piascik and Associates, P.C.</a:t>
            </a:r>
          </a:p>
        </p:txBody>
      </p:sp>
    </p:spTree>
    <p:extLst>
      <p:ext uri="{BB962C8B-B14F-4D97-AF65-F5344CB8AC3E}">
        <p14:creationId xmlns:p14="http://schemas.microsoft.com/office/powerpoint/2010/main" val="27774008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2799FD8-170E-4998-B64B-E5AB250CC28B}"/>
              </a:ext>
            </a:extLst>
          </p:cNvPr>
          <p:cNvSpPr>
            <a:spLocks noGrp="1" noChangeArrowheads="1"/>
          </p:cNvSpPr>
          <p:nvPr>
            <p:ph type="dt" sz="half" idx="10"/>
          </p:nvPr>
        </p:nvSpPr>
        <p:spPr/>
        <p:txBody>
          <a:bodyPr/>
          <a:lstStyle>
            <a:lvl1pPr>
              <a:defRPr dirty="0"/>
            </a:lvl1pPr>
          </a:lstStyle>
          <a:p>
            <a:pPr>
              <a:defRPr/>
            </a:pPr>
            <a:r>
              <a:rPr lang="en-US"/>
              <a:t>© 2018 Piascik and Associates, P.C.</a:t>
            </a:r>
          </a:p>
        </p:txBody>
      </p:sp>
    </p:spTree>
    <p:extLst>
      <p:ext uri="{BB962C8B-B14F-4D97-AF65-F5344CB8AC3E}">
        <p14:creationId xmlns:p14="http://schemas.microsoft.com/office/powerpoint/2010/main" val="40861164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D266232-C9D7-4D2F-B96C-13306DA46DE9}"/>
              </a:ext>
            </a:extLst>
          </p:cNvPr>
          <p:cNvSpPr>
            <a:spLocks noGrp="1" noChangeArrowheads="1"/>
          </p:cNvSpPr>
          <p:nvPr>
            <p:ph type="dt" sz="half" idx="10"/>
          </p:nvPr>
        </p:nvSpPr>
        <p:spPr/>
        <p:txBody>
          <a:bodyPr/>
          <a:lstStyle>
            <a:lvl1pPr>
              <a:defRPr dirty="0"/>
            </a:lvl1pPr>
          </a:lstStyle>
          <a:p>
            <a:pPr>
              <a:defRPr/>
            </a:pPr>
            <a:r>
              <a:rPr lang="en-US"/>
              <a:t>© 2018 Piascik and Associates, P.C.</a:t>
            </a:r>
          </a:p>
        </p:txBody>
      </p:sp>
    </p:spTree>
    <p:extLst>
      <p:ext uri="{BB962C8B-B14F-4D97-AF65-F5344CB8AC3E}">
        <p14:creationId xmlns:p14="http://schemas.microsoft.com/office/powerpoint/2010/main" val="32431801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7.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4FBEB47-9893-4CB9-A1BC-EA721B86FA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C7C9318-9C3D-4218-92A9-8555BDB0DF6F}"/>
              </a:ext>
            </a:extLst>
          </p:cNvPr>
          <p:cNvSpPr>
            <a:spLocks noGrp="1" noChangeArrowheads="1"/>
          </p:cNvSpPr>
          <p:nvPr>
            <p:ph type="body" idx="1"/>
          </p:nvPr>
        </p:nvSpPr>
        <p:spPr bwMode="auto">
          <a:xfrm>
            <a:off x="457200" y="1600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200" name="Rectangle 8">
            <a:extLst>
              <a:ext uri="{FF2B5EF4-FFF2-40B4-BE49-F238E27FC236}">
                <a16:creationId xmlns:a16="http://schemas.microsoft.com/office/drawing/2014/main" id="{AD320472-32FC-4485-986D-48EFB1085178}"/>
              </a:ext>
            </a:extLst>
          </p:cNvPr>
          <p:cNvSpPr>
            <a:spLocks noGrp="1" noChangeArrowheads="1"/>
          </p:cNvSpPr>
          <p:nvPr>
            <p:ph type="dt" sz="half" idx="2"/>
          </p:nvPr>
        </p:nvSpPr>
        <p:spPr bwMode="auto">
          <a:xfrm>
            <a:off x="457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bg2"/>
                </a:solidFill>
                <a:latin typeface="Arial" charset="0"/>
                <a:cs typeface="Arial" charset="0"/>
              </a:defRPr>
            </a:lvl1pPr>
          </a:lstStyle>
          <a:p>
            <a:pPr>
              <a:defRPr/>
            </a:pPr>
            <a:r>
              <a:rPr lang="en-US"/>
              <a:t>© 2007 Piascik and Associates</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28" r:id="rId4"/>
    <p:sldLayoutId id="2147483832" r:id="rId5"/>
    <p:sldLayoutId id="2147483833" r:id="rId6"/>
    <p:sldLayoutId id="2147483834" r:id="rId7"/>
    <p:sldLayoutId id="2147483835" r:id="rId8"/>
    <p:sldLayoutId id="2147483836" r:id="rId9"/>
    <p:sldLayoutId id="2147483837" r:id="rId10"/>
    <p:sldLayoutId id="2147483838" r:id="rId11"/>
  </p:sldLayoutIdLst>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charset="0"/>
        <a:buChar char="•"/>
        <a:defRPr sz="2000">
          <a:solidFill>
            <a:schemeClr val="tx1"/>
          </a:solidFill>
          <a:latin typeface="+mn-lt"/>
        </a:defRPr>
      </a:lvl6pPr>
      <a:lvl7pPr marL="2971800" indent="-228600" algn="l" rtl="0" fontAlgn="base">
        <a:spcBef>
          <a:spcPct val="20000"/>
        </a:spcBef>
        <a:spcAft>
          <a:spcPct val="0"/>
        </a:spcAft>
        <a:buFont typeface="Times" charset="0"/>
        <a:buChar char="•"/>
        <a:defRPr sz="2000">
          <a:solidFill>
            <a:schemeClr val="tx1"/>
          </a:solidFill>
          <a:latin typeface="+mn-lt"/>
        </a:defRPr>
      </a:lvl7pPr>
      <a:lvl8pPr marL="3429000" indent="-228600" algn="l" rtl="0" fontAlgn="base">
        <a:spcBef>
          <a:spcPct val="20000"/>
        </a:spcBef>
        <a:spcAft>
          <a:spcPct val="0"/>
        </a:spcAft>
        <a:buFont typeface="Times" charset="0"/>
        <a:buChar char="•"/>
        <a:defRPr sz="2000">
          <a:solidFill>
            <a:schemeClr val="tx1"/>
          </a:solidFill>
          <a:latin typeface="+mn-lt"/>
        </a:defRPr>
      </a:lvl8pPr>
      <a:lvl9pPr marL="3886200" indent="-228600" algn="l" rtl="0" fontAlgn="base">
        <a:spcBef>
          <a:spcPct val="20000"/>
        </a:spcBef>
        <a:spcAft>
          <a:spcPct val="0"/>
        </a:spcAft>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6759" y="6096000"/>
            <a:ext cx="745301" cy="762000"/>
          </a:xfrm>
          <a:prstGeom prst="rect">
            <a:avLst/>
          </a:prstGeom>
        </p:spPr>
      </p:pic>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509A250-FF31-4206-8172-F9D3106AACB1}" type="datetimeFigureOut">
              <a:rPr lang="en-US" dirty="0"/>
              <a:t>3/24/2020</a:t>
            </a:fld>
            <a:endParaRPr lang="en-US" dirty="0"/>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Tree>
    <p:extLst>
      <p:ext uri="{BB962C8B-B14F-4D97-AF65-F5344CB8AC3E}">
        <p14:creationId xmlns:p14="http://schemas.microsoft.com/office/powerpoint/2010/main" val="4163144334"/>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Lst>
  <p:hf sldNum="0" hdr="0" ftr="0" dt="0"/>
  <p:txStyles>
    <p:titleStyle>
      <a:lvl1pPr algn="l" defTabSz="342900" rtl="0" eaLnBrk="1" latinLnBrk="0" hangingPunct="1">
        <a:spcBef>
          <a:spcPct val="0"/>
        </a:spcBef>
        <a:buNone/>
        <a:defRPr sz="3150" b="0" i="0"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2100" b="0" i="0" kern="1200">
          <a:solidFill>
            <a:schemeClr val="tx1"/>
          </a:solidFill>
          <a:latin typeface="Arial" panose="020B0604020202020204" pitchFamily="34" charset="0"/>
          <a:ea typeface="+mj-ea"/>
          <a:cs typeface="Arial" panose="020B0604020202020204" pitchFamily="34" charset="0"/>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800" b="0" i="0" kern="1200">
          <a:solidFill>
            <a:schemeClr val="tx1"/>
          </a:solidFill>
          <a:latin typeface="Arial" panose="020B0604020202020204" pitchFamily="34" charset="0"/>
          <a:ea typeface="+mj-ea"/>
          <a:cs typeface="Arial" panose="020B0604020202020204" pitchFamily="34" charset="0"/>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Arial" panose="020B0604020202020204" pitchFamily="34" charset="0"/>
          <a:ea typeface="+mj-ea"/>
          <a:cs typeface="Arial" panose="020B0604020202020204" pitchFamily="34" charset="0"/>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Arial" panose="020B0604020202020204" pitchFamily="34" charset="0"/>
          <a:ea typeface="+mj-ea"/>
          <a:cs typeface="Arial" panose="020B0604020202020204" pitchFamily="34" charset="0"/>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Arial" panose="020B0604020202020204" pitchFamily="34" charset="0"/>
          <a:ea typeface="+mj-ea"/>
          <a:cs typeface="Arial" panose="020B060402020202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inancialwellness.realtor/contents/view/66?return_url=%2Fcontents%2Fhome%3Ftopic_id%3D50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6.emf"/></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5.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7.emf"/><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3.emf"/><Relationship Id="rId7"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financialwellness.realtor/contents/view/66?return_url=%2Fcontents%2Fhome%3Ftopic_id%3D50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iascik.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C3F4-8DDE-4A65-8160-B4471C052E4B}"/>
              </a:ext>
            </a:extLst>
          </p:cNvPr>
          <p:cNvSpPr>
            <a:spLocks noGrp="1"/>
          </p:cNvSpPr>
          <p:nvPr>
            <p:ph type="ctrTitle"/>
          </p:nvPr>
        </p:nvSpPr>
        <p:spPr>
          <a:xfrm>
            <a:off x="5090117" y="2743200"/>
            <a:ext cx="3876237" cy="2161288"/>
          </a:xfrm>
        </p:spPr>
        <p:txBody>
          <a:bodyPr>
            <a:noAutofit/>
          </a:bodyPr>
          <a:lstStyle/>
          <a:p>
            <a:pPr algn="ctr">
              <a:lnSpc>
                <a:spcPct val="90000"/>
              </a:lnSpc>
            </a:pPr>
            <a:r>
              <a:rPr lang="en-US" sz="4800" dirty="0">
                <a:cs typeface="Times New Roman" panose="02020603050405020304" pitchFamily="18" charset="0"/>
              </a:rPr>
              <a:t>REALTORS® and the </a:t>
            </a:r>
            <a:br>
              <a:rPr lang="en-US" sz="4800" dirty="0">
                <a:cs typeface="Times New Roman" panose="02020603050405020304" pitchFamily="18" charset="0"/>
              </a:rPr>
            </a:br>
            <a:r>
              <a:rPr lang="en-US" sz="4800" dirty="0">
                <a:cs typeface="Times New Roman" panose="02020603050405020304" pitchFamily="18" charset="0"/>
              </a:rPr>
              <a:t>Tax Cuts &amp; Jobs Act</a:t>
            </a:r>
            <a:endParaRPr lang="en-US" sz="4800" dirty="0">
              <a:solidFill>
                <a:schemeClr val="tx1"/>
              </a:solidFill>
            </a:endParaRPr>
          </a:p>
        </p:txBody>
      </p:sp>
      <p:sp>
        <p:nvSpPr>
          <p:cNvPr id="9" name="Rectangle 8">
            <a:extLst>
              <a:ext uri="{FF2B5EF4-FFF2-40B4-BE49-F238E27FC236}">
                <a16:creationId xmlns:a16="http://schemas.microsoft.com/office/drawing/2014/main" id="{C9583823-2AA3-46EB-A803-287EC900B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567924"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6">
            <a:extLst>
              <a:ext uri="{FF2B5EF4-FFF2-40B4-BE49-F238E27FC236}">
                <a16:creationId xmlns:a16="http://schemas.microsoft.com/office/drawing/2014/main" id="{CA87D9D8-42FB-4157-A365-AD97CC6BA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7235"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E6028E3-4806-4E1D-A24F-F8166F67F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170921" y="2924732"/>
            <a:ext cx="51435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a:extLst>
              <a:ext uri="{FF2B5EF4-FFF2-40B4-BE49-F238E27FC236}">
                <a16:creationId xmlns:a16="http://schemas.microsoft.com/office/drawing/2014/main" id="{BADB85B9-6BD4-4DDA-BF31-D1BFC8FC65E0}"/>
              </a:ext>
            </a:extLst>
          </p:cNvPr>
          <p:cNvPicPr>
            <a:picLocks noChangeAspect="1"/>
          </p:cNvPicPr>
          <p:nvPr/>
        </p:nvPicPr>
        <p:blipFill>
          <a:blip r:embed="rId4"/>
          <a:stretch>
            <a:fillRect/>
          </a:stretch>
        </p:blipFill>
        <p:spPr>
          <a:xfrm>
            <a:off x="455791" y="1440614"/>
            <a:ext cx="4178535" cy="3893386"/>
          </a:xfrm>
          <a:prstGeom prst="rect">
            <a:avLst/>
          </a:prstGeom>
        </p:spPr>
      </p:pic>
      <p:sp>
        <p:nvSpPr>
          <p:cNvPr id="6" name="TextBox 5">
            <a:extLst>
              <a:ext uri="{FF2B5EF4-FFF2-40B4-BE49-F238E27FC236}">
                <a16:creationId xmlns:a16="http://schemas.microsoft.com/office/drawing/2014/main" id="{405C1C0D-894A-4D48-B9AE-905ECF57E8D0}"/>
              </a:ext>
            </a:extLst>
          </p:cNvPr>
          <p:cNvSpPr txBox="1"/>
          <p:nvPr/>
        </p:nvSpPr>
        <p:spPr>
          <a:xfrm>
            <a:off x="5320327" y="5525431"/>
            <a:ext cx="3646027" cy="369332"/>
          </a:xfrm>
          <a:prstGeom prst="rect">
            <a:avLst/>
          </a:prstGeom>
          <a:noFill/>
        </p:spPr>
        <p:txBody>
          <a:bodyPr wrap="square" rtlCol="0">
            <a:spAutoFit/>
          </a:bodyPr>
          <a:lstStyle/>
          <a:p>
            <a:r>
              <a:rPr lang="en-US" b="1" dirty="0"/>
              <a:t>Recording Available: </a:t>
            </a:r>
            <a:r>
              <a:rPr lang="en-US" b="1" dirty="0">
                <a:solidFill>
                  <a:srgbClr val="92D050"/>
                </a:solidFill>
              </a:rPr>
              <a:t>March 25</a:t>
            </a:r>
            <a:r>
              <a:rPr lang="en-US" b="1" baseline="30000" dirty="0">
                <a:solidFill>
                  <a:srgbClr val="92D050"/>
                </a:solidFill>
              </a:rPr>
              <a:t>th</a:t>
            </a:r>
            <a:endParaRPr lang="en-US" b="1" dirty="0">
              <a:solidFill>
                <a:srgbClr val="92D050"/>
              </a:solidFill>
            </a:endParaRPr>
          </a:p>
        </p:txBody>
      </p:sp>
    </p:spTree>
    <p:extLst>
      <p:ext uri="{BB962C8B-B14F-4D97-AF65-F5344CB8AC3E}">
        <p14:creationId xmlns:p14="http://schemas.microsoft.com/office/powerpoint/2010/main" val="316084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BE199D-CD1E-45C4-BC99-984A86141CEA}"/>
              </a:ext>
            </a:extLst>
          </p:cNvPr>
          <p:cNvSpPr>
            <a:spLocks noGrp="1"/>
          </p:cNvSpPr>
          <p:nvPr>
            <p:ph type="sldNum" sz="quarter" idx="1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fld id="{2637D3FB-76C1-42A7-8538-0CD240F1F808}" type="slidenum">
              <a:rPr lang="en-US" altLang="en-US" smtClean="0"/>
              <a:pPr/>
              <a:t>10</a:t>
            </a:fld>
            <a:endParaRPr lang="en-US" altLang="en-US"/>
          </a:p>
        </p:txBody>
      </p:sp>
      <p:sp>
        <p:nvSpPr>
          <p:cNvPr id="82946" name="Rectangle 2">
            <a:extLst>
              <a:ext uri="{FF2B5EF4-FFF2-40B4-BE49-F238E27FC236}">
                <a16:creationId xmlns:a16="http://schemas.microsoft.com/office/drawing/2014/main" id="{4B29235B-BB56-45BE-8CDF-4B46DD917F9A}"/>
              </a:ext>
            </a:extLst>
          </p:cNvPr>
          <p:cNvSpPr>
            <a:spLocks noGrp="1" noRot="1" noChangeArrowheads="1"/>
          </p:cNvSpPr>
          <p:nvPr>
            <p:ph type="title"/>
          </p:nvPr>
        </p:nvSpPr>
        <p:spPr>
          <a:xfrm>
            <a:off x="304800" y="304800"/>
            <a:ext cx="8382000" cy="1143000"/>
          </a:xfrm>
        </p:spPr>
        <p:txBody>
          <a:bodyPr/>
          <a:lstStyle/>
          <a:p>
            <a:r>
              <a:rPr lang="en-US" altLang="en-US" sz="3600" b="1" dirty="0"/>
              <a:t>CHARACTERISTICS OF A BUSINESS</a:t>
            </a:r>
          </a:p>
        </p:txBody>
      </p:sp>
      <p:sp>
        <p:nvSpPr>
          <p:cNvPr id="82947" name="Rectangle 3">
            <a:extLst>
              <a:ext uri="{FF2B5EF4-FFF2-40B4-BE49-F238E27FC236}">
                <a16:creationId xmlns:a16="http://schemas.microsoft.com/office/drawing/2014/main" id="{363A9810-4AB4-4133-9400-B315B860B057}"/>
              </a:ext>
            </a:extLst>
          </p:cNvPr>
          <p:cNvSpPr>
            <a:spLocks noGrp="1" noChangeArrowheads="1"/>
          </p:cNvSpPr>
          <p:nvPr>
            <p:ph type="body" idx="1"/>
          </p:nvPr>
        </p:nvSpPr>
        <p:spPr>
          <a:xfrm>
            <a:off x="457200" y="1600200"/>
            <a:ext cx="8610600" cy="3886200"/>
          </a:xfrm>
        </p:spPr>
        <p:txBody>
          <a:bodyPr/>
          <a:lstStyle/>
          <a:p>
            <a:pPr>
              <a:lnSpc>
                <a:spcPct val="90000"/>
              </a:lnSpc>
            </a:pPr>
            <a:r>
              <a:rPr lang="en-US" altLang="en-US" sz="2400" dirty="0"/>
              <a:t>Profit motive</a:t>
            </a:r>
          </a:p>
          <a:p>
            <a:pPr>
              <a:lnSpc>
                <a:spcPct val="90000"/>
              </a:lnSpc>
            </a:pPr>
            <a:r>
              <a:rPr lang="en-US" altLang="en-US" sz="2400" dirty="0"/>
              <a:t>Name</a:t>
            </a:r>
          </a:p>
          <a:p>
            <a:pPr>
              <a:lnSpc>
                <a:spcPct val="90000"/>
              </a:lnSpc>
            </a:pPr>
            <a:r>
              <a:rPr lang="en-US" altLang="en-US" sz="2400" dirty="0"/>
              <a:t>Business location</a:t>
            </a:r>
          </a:p>
          <a:p>
            <a:pPr>
              <a:lnSpc>
                <a:spcPct val="90000"/>
              </a:lnSpc>
            </a:pPr>
            <a:r>
              <a:rPr lang="en-US" altLang="en-US" sz="2400" dirty="0"/>
              <a:t>Separate bank account in which it transacts</a:t>
            </a:r>
          </a:p>
          <a:p>
            <a:pPr>
              <a:lnSpc>
                <a:spcPct val="90000"/>
              </a:lnSpc>
            </a:pPr>
            <a:r>
              <a:rPr lang="en-US" altLang="en-US" sz="2400" dirty="0"/>
              <a:t>Books and records and other essential documents (i.e., financials statements and supporting documentation)</a:t>
            </a:r>
          </a:p>
          <a:p>
            <a:pPr>
              <a:lnSpc>
                <a:spcPct val="90000"/>
              </a:lnSpc>
            </a:pPr>
            <a:r>
              <a:rPr lang="en-US" altLang="en-US" sz="2400" dirty="0"/>
              <a:t>A tax return</a:t>
            </a:r>
          </a:p>
          <a:p>
            <a:pPr>
              <a:lnSpc>
                <a:spcPct val="90000"/>
              </a:lnSpc>
            </a:pPr>
            <a:r>
              <a:rPr lang="en-US" altLang="en-US" sz="2400" dirty="0"/>
              <a:t>A business license (if applicable)</a:t>
            </a:r>
          </a:p>
          <a:p>
            <a:pPr>
              <a:lnSpc>
                <a:spcPct val="90000"/>
              </a:lnSpc>
            </a:pPr>
            <a:r>
              <a:rPr lang="en-US" altLang="en-US" sz="2400" b="1" u="sng" dirty="0"/>
              <a:t>Can set up a pension for its workers (More on this)</a:t>
            </a:r>
          </a:p>
          <a:p>
            <a:pPr>
              <a:lnSpc>
                <a:spcPct val="90000"/>
              </a:lnSpc>
            </a:pPr>
            <a:r>
              <a:rPr lang="en-US" altLang="en-US" sz="2400" dirty="0"/>
              <a:t>Many more items.</a:t>
            </a:r>
          </a:p>
        </p:txBody>
      </p:sp>
      <p:sp>
        <p:nvSpPr>
          <p:cNvPr id="6" name="Date Placeholder 3">
            <a:extLst>
              <a:ext uri="{FF2B5EF4-FFF2-40B4-BE49-F238E27FC236}">
                <a16:creationId xmlns:a16="http://schemas.microsoft.com/office/drawing/2014/main" id="{F2E24E71-D95A-44D0-8A42-58A569FD07B0}"/>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9B1345-612B-4E4D-A745-6D6FE2B73A96}"/>
              </a:ext>
            </a:extLst>
          </p:cNvPr>
          <p:cNvSpPr>
            <a:spLocks noGrp="1"/>
          </p:cNvSpPr>
          <p:nvPr>
            <p:ph type="sldNum" sz="quarter" idx="1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fld id="{2637D3FB-76C1-42A7-8538-0CD240F1F808}" type="slidenum">
              <a:rPr lang="en-US" altLang="en-US" smtClean="0"/>
              <a:pPr/>
              <a:t>11</a:t>
            </a:fld>
            <a:endParaRPr lang="en-US" altLang="en-US"/>
          </a:p>
        </p:txBody>
      </p:sp>
      <p:sp>
        <p:nvSpPr>
          <p:cNvPr id="83970" name="Rectangle 2">
            <a:extLst>
              <a:ext uri="{FF2B5EF4-FFF2-40B4-BE49-F238E27FC236}">
                <a16:creationId xmlns:a16="http://schemas.microsoft.com/office/drawing/2014/main" id="{E852A24B-4C22-494D-9F33-41CA7094F312}"/>
              </a:ext>
            </a:extLst>
          </p:cNvPr>
          <p:cNvSpPr>
            <a:spLocks noGrp="1" noRot="1" noChangeArrowheads="1"/>
          </p:cNvSpPr>
          <p:nvPr>
            <p:ph type="title"/>
          </p:nvPr>
        </p:nvSpPr>
        <p:spPr>
          <a:xfrm>
            <a:off x="304800" y="304800"/>
            <a:ext cx="8382000" cy="1143000"/>
          </a:xfrm>
        </p:spPr>
        <p:txBody>
          <a:bodyPr/>
          <a:lstStyle/>
          <a:p>
            <a:r>
              <a:rPr lang="en-US" altLang="en-US" sz="3600" b="1" dirty="0"/>
              <a:t>CHARACTERISTICS OF A BUSINESS</a:t>
            </a:r>
          </a:p>
        </p:txBody>
      </p:sp>
      <p:sp>
        <p:nvSpPr>
          <p:cNvPr id="83971" name="Rectangle 3">
            <a:extLst>
              <a:ext uri="{FF2B5EF4-FFF2-40B4-BE49-F238E27FC236}">
                <a16:creationId xmlns:a16="http://schemas.microsoft.com/office/drawing/2014/main" id="{66E3E30A-B5AA-4642-8E3F-EAEB40E8C9A2}"/>
              </a:ext>
            </a:extLst>
          </p:cNvPr>
          <p:cNvSpPr>
            <a:spLocks noGrp="1" noChangeArrowheads="1"/>
          </p:cNvSpPr>
          <p:nvPr>
            <p:ph type="body" idx="1"/>
          </p:nvPr>
        </p:nvSpPr>
        <p:spPr/>
        <p:txBody>
          <a:bodyPr/>
          <a:lstStyle/>
          <a:p>
            <a:pPr>
              <a:buFont typeface="Wingdings" panose="05000000000000000000" pitchFamily="2" charset="2"/>
              <a:buNone/>
            </a:pPr>
            <a:r>
              <a:rPr lang="en-US" altLang="en-US" sz="3800" dirty="0"/>
              <a:t>	Let’s take a closer look at this and put some live numbers to this example. Remember, in this example, the realtor is transacting their business through a sole proprietorship. </a:t>
            </a:r>
          </a:p>
        </p:txBody>
      </p:sp>
      <p:sp>
        <p:nvSpPr>
          <p:cNvPr id="6" name="Date Placeholder 3">
            <a:extLst>
              <a:ext uri="{FF2B5EF4-FFF2-40B4-BE49-F238E27FC236}">
                <a16:creationId xmlns:a16="http://schemas.microsoft.com/office/drawing/2014/main" id="{2F5B11B7-15BA-498F-A04E-F91501B5EB34}"/>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F2EDA910-589B-449E-8ED4-D11EC7549C41}"/>
              </a:ext>
            </a:extLst>
          </p:cNvPr>
          <p:cNvSpPr>
            <a:spLocks noGrp="1"/>
          </p:cNvSpPr>
          <p:nvPr>
            <p:ph type="sldNum" sz="quarter" idx="1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fld id="{2637D3FB-76C1-42A7-8538-0CD240F1F808}" type="slidenum">
              <a:rPr lang="en-US" altLang="en-US" smtClean="0"/>
              <a:pPr/>
              <a:t>12</a:t>
            </a:fld>
            <a:endParaRPr lang="en-US" altLang="en-US"/>
          </a:p>
        </p:txBody>
      </p:sp>
      <p:sp>
        <p:nvSpPr>
          <p:cNvPr id="48131" name="Rectangle 3">
            <a:extLst>
              <a:ext uri="{FF2B5EF4-FFF2-40B4-BE49-F238E27FC236}">
                <a16:creationId xmlns:a16="http://schemas.microsoft.com/office/drawing/2014/main" id="{5AA0EECF-AE96-4484-B535-E91A80C31C14}"/>
              </a:ext>
            </a:extLst>
          </p:cNvPr>
          <p:cNvSpPr>
            <a:spLocks noChangeArrowheads="1"/>
          </p:cNvSpPr>
          <p:nvPr/>
        </p:nvSpPr>
        <p:spPr bwMode="auto">
          <a:xfrm>
            <a:off x="3657600" y="1447800"/>
            <a:ext cx="1828800" cy="1524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Oval 5">
            <a:extLst>
              <a:ext uri="{FF2B5EF4-FFF2-40B4-BE49-F238E27FC236}">
                <a16:creationId xmlns:a16="http://schemas.microsoft.com/office/drawing/2014/main" id="{F9C82840-03E5-4194-B22C-6A887E0D4316}"/>
              </a:ext>
            </a:extLst>
          </p:cNvPr>
          <p:cNvSpPr>
            <a:spLocks noChangeArrowheads="1"/>
          </p:cNvSpPr>
          <p:nvPr/>
        </p:nvSpPr>
        <p:spPr bwMode="auto">
          <a:xfrm>
            <a:off x="152400" y="1752600"/>
            <a:ext cx="19050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Line 6">
            <a:extLst>
              <a:ext uri="{FF2B5EF4-FFF2-40B4-BE49-F238E27FC236}">
                <a16:creationId xmlns:a16="http://schemas.microsoft.com/office/drawing/2014/main" id="{A8156ED5-A78A-4948-BA89-6CBD9D61FCDB}"/>
              </a:ext>
            </a:extLst>
          </p:cNvPr>
          <p:cNvSpPr>
            <a:spLocks noChangeShapeType="1"/>
          </p:cNvSpPr>
          <p:nvPr/>
        </p:nvSpPr>
        <p:spPr bwMode="auto">
          <a:xfrm rot="10800000" flipH="1">
            <a:off x="2057400" y="2209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7">
            <a:extLst>
              <a:ext uri="{FF2B5EF4-FFF2-40B4-BE49-F238E27FC236}">
                <a16:creationId xmlns:a16="http://schemas.microsoft.com/office/drawing/2014/main" id="{6FF9AD45-A6AD-4636-960D-52FAE60514E5}"/>
              </a:ext>
            </a:extLst>
          </p:cNvPr>
          <p:cNvSpPr txBox="1">
            <a:spLocks noChangeArrowheads="1"/>
          </p:cNvSpPr>
          <p:nvPr/>
        </p:nvSpPr>
        <p:spPr bwMode="auto">
          <a:xfrm>
            <a:off x="457200" y="1981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Seller</a:t>
            </a:r>
          </a:p>
        </p:txBody>
      </p:sp>
      <p:sp>
        <p:nvSpPr>
          <p:cNvPr id="48137" name="Text Box 9">
            <a:extLst>
              <a:ext uri="{FF2B5EF4-FFF2-40B4-BE49-F238E27FC236}">
                <a16:creationId xmlns:a16="http://schemas.microsoft.com/office/drawing/2014/main" id="{7F9AF87E-634C-495D-9B83-C9703E3F6E84}"/>
              </a:ext>
            </a:extLst>
          </p:cNvPr>
          <p:cNvSpPr txBox="1">
            <a:spLocks noChangeArrowheads="1"/>
          </p:cNvSpPr>
          <p:nvPr/>
        </p:nvSpPr>
        <p:spPr bwMode="auto">
          <a:xfrm>
            <a:off x="1981200" y="1752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200">
                <a:latin typeface="Arial" panose="020B0604020202020204" pitchFamily="34" charset="0"/>
              </a:rPr>
              <a:t>Commission Income</a:t>
            </a:r>
          </a:p>
        </p:txBody>
      </p:sp>
      <p:sp>
        <p:nvSpPr>
          <p:cNvPr id="48140" name="Text Box 12">
            <a:extLst>
              <a:ext uri="{FF2B5EF4-FFF2-40B4-BE49-F238E27FC236}">
                <a16:creationId xmlns:a16="http://schemas.microsoft.com/office/drawing/2014/main" id="{CF18A052-4DDF-49AA-9796-C66995B009F1}"/>
              </a:ext>
            </a:extLst>
          </p:cNvPr>
          <p:cNvSpPr txBox="1">
            <a:spLocks noChangeArrowheads="1"/>
          </p:cNvSpPr>
          <p:nvPr/>
        </p:nvSpPr>
        <p:spPr bwMode="auto">
          <a:xfrm>
            <a:off x="3810000" y="18732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Real Estate Broker</a:t>
            </a:r>
          </a:p>
        </p:txBody>
      </p:sp>
      <p:sp>
        <p:nvSpPr>
          <p:cNvPr id="48151" name="Rectangle 23">
            <a:extLst>
              <a:ext uri="{FF2B5EF4-FFF2-40B4-BE49-F238E27FC236}">
                <a16:creationId xmlns:a16="http://schemas.microsoft.com/office/drawing/2014/main" id="{F60F15ED-52AB-4841-B6D4-826D33D12401}"/>
              </a:ext>
            </a:extLst>
          </p:cNvPr>
          <p:cNvSpPr>
            <a:spLocks noGrp="1" noRot="1" noChangeArrowheads="1"/>
          </p:cNvSpPr>
          <p:nvPr>
            <p:ph type="title"/>
          </p:nvPr>
        </p:nvSpPr>
        <p:spPr>
          <a:noFill/>
          <a:ln/>
        </p:spPr>
        <p:txBody>
          <a:bodyPr/>
          <a:lstStyle/>
          <a:p>
            <a:r>
              <a:rPr lang="en-US" altLang="en-US" sz="3600" b="1" dirty="0"/>
              <a:t>SIMPLE SOLE PROPRIETORSHIP</a:t>
            </a:r>
          </a:p>
        </p:txBody>
      </p:sp>
      <p:sp>
        <p:nvSpPr>
          <p:cNvPr id="21" name="Date Placeholder 3">
            <a:extLst>
              <a:ext uri="{FF2B5EF4-FFF2-40B4-BE49-F238E27FC236}">
                <a16:creationId xmlns:a16="http://schemas.microsoft.com/office/drawing/2014/main" id="{90EC1EEA-1827-4562-99DC-D9A66D224C30}"/>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3153670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F2EDA910-589B-449E-8ED4-D11EC7549C41}"/>
              </a:ext>
            </a:extLst>
          </p:cNvPr>
          <p:cNvSpPr>
            <a:spLocks noGrp="1"/>
          </p:cNvSpPr>
          <p:nvPr>
            <p:ph type="sldNum" sz="quarter" idx="1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fld id="{2637D3FB-76C1-42A7-8538-0CD240F1F808}" type="slidenum">
              <a:rPr lang="en-US" altLang="en-US" smtClean="0"/>
              <a:pPr/>
              <a:t>13</a:t>
            </a:fld>
            <a:endParaRPr lang="en-US" altLang="en-US"/>
          </a:p>
        </p:txBody>
      </p:sp>
      <p:sp>
        <p:nvSpPr>
          <p:cNvPr id="48131" name="Rectangle 3">
            <a:extLst>
              <a:ext uri="{FF2B5EF4-FFF2-40B4-BE49-F238E27FC236}">
                <a16:creationId xmlns:a16="http://schemas.microsoft.com/office/drawing/2014/main" id="{5AA0EECF-AE96-4484-B535-E91A80C31C14}"/>
              </a:ext>
            </a:extLst>
          </p:cNvPr>
          <p:cNvSpPr>
            <a:spLocks noChangeArrowheads="1"/>
          </p:cNvSpPr>
          <p:nvPr/>
        </p:nvSpPr>
        <p:spPr bwMode="auto">
          <a:xfrm>
            <a:off x="3657600" y="1447800"/>
            <a:ext cx="1828800" cy="1524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2" name="Oval 4">
            <a:extLst>
              <a:ext uri="{FF2B5EF4-FFF2-40B4-BE49-F238E27FC236}">
                <a16:creationId xmlns:a16="http://schemas.microsoft.com/office/drawing/2014/main" id="{DF4B4529-4CBC-43D2-B104-88BA504B1222}"/>
              </a:ext>
            </a:extLst>
          </p:cNvPr>
          <p:cNvSpPr>
            <a:spLocks noChangeArrowheads="1"/>
          </p:cNvSpPr>
          <p:nvPr/>
        </p:nvSpPr>
        <p:spPr bwMode="auto">
          <a:xfrm>
            <a:off x="3657600" y="3810000"/>
            <a:ext cx="17526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Oval 5">
            <a:extLst>
              <a:ext uri="{FF2B5EF4-FFF2-40B4-BE49-F238E27FC236}">
                <a16:creationId xmlns:a16="http://schemas.microsoft.com/office/drawing/2014/main" id="{F9C82840-03E5-4194-B22C-6A887E0D4316}"/>
              </a:ext>
            </a:extLst>
          </p:cNvPr>
          <p:cNvSpPr>
            <a:spLocks noChangeArrowheads="1"/>
          </p:cNvSpPr>
          <p:nvPr/>
        </p:nvSpPr>
        <p:spPr bwMode="auto">
          <a:xfrm>
            <a:off x="152400" y="1752600"/>
            <a:ext cx="19050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Line 6">
            <a:extLst>
              <a:ext uri="{FF2B5EF4-FFF2-40B4-BE49-F238E27FC236}">
                <a16:creationId xmlns:a16="http://schemas.microsoft.com/office/drawing/2014/main" id="{A8156ED5-A78A-4948-BA89-6CBD9D61FCDB}"/>
              </a:ext>
            </a:extLst>
          </p:cNvPr>
          <p:cNvSpPr>
            <a:spLocks noChangeShapeType="1"/>
          </p:cNvSpPr>
          <p:nvPr/>
        </p:nvSpPr>
        <p:spPr bwMode="auto">
          <a:xfrm rot="10800000" flipH="1">
            <a:off x="2057400" y="2209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7">
            <a:extLst>
              <a:ext uri="{FF2B5EF4-FFF2-40B4-BE49-F238E27FC236}">
                <a16:creationId xmlns:a16="http://schemas.microsoft.com/office/drawing/2014/main" id="{6FF9AD45-A6AD-4636-960D-52FAE60514E5}"/>
              </a:ext>
            </a:extLst>
          </p:cNvPr>
          <p:cNvSpPr txBox="1">
            <a:spLocks noChangeArrowheads="1"/>
          </p:cNvSpPr>
          <p:nvPr/>
        </p:nvSpPr>
        <p:spPr bwMode="auto">
          <a:xfrm>
            <a:off x="457200" y="1981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Seller</a:t>
            </a:r>
          </a:p>
        </p:txBody>
      </p:sp>
      <p:sp>
        <p:nvSpPr>
          <p:cNvPr id="48136" name="Text Box 8">
            <a:extLst>
              <a:ext uri="{FF2B5EF4-FFF2-40B4-BE49-F238E27FC236}">
                <a16:creationId xmlns:a16="http://schemas.microsoft.com/office/drawing/2014/main" id="{1A4EFFD5-4F55-4934-B004-125BF8A6432B}"/>
              </a:ext>
            </a:extLst>
          </p:cNvPr>
          <p:cNvSpPr txBox="1">
            <a:spLocks noChangeArrowheads="1"/>
          </p:cNvSpPr>
          <p:nvPr/>
        </p:nvSpPr>
        <p:spPr bwMode="auto">
          <a:xfrm>
            <a:off x="3886200" y="39766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Realtor</a:t>
            </a:r>
          </a:p>
        </p:txBody>
      </p:sp>
      <p:sp>
        <p:nvSpPr>
          <p:cNvPr id="48137" name="Text Box 9">
            <a:extLst>
              <a:ext uri="{FF2B5EF4-FFF2-40B4-BE49-F238E27FC236}">
                <a16:creationId xmlns:a16="http://schemas.microsoft.com/office/drawing/2014/main" id="{7F9AF87E-634C-495D-9B83-C9703E3F6E84}"/>
              </a:ext>
            </a:extLst>
          </p:cNvPr>
          <p:cNvSpPr txBox="1">
            <a:spLocks noChangeArrowheads="1"/>
          </p:cNvSpPr>
          <p:nvPr/>
        </p:nvSpPr>
        <p:spPr bwMode="auto">
          <a:xfrm>
            <a:off x="1981200" y="1752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200">
                <a:latin typeface="Arial" panose="020B0604020202020204" pitchFamily="34" charset="0"/>
              </a:rPr>
              <a:t>Commission Income</a:t>
            </a:r>
          </a:p>
        </p:txBody>
      </p:sp>
      <p:sp>
        <p:nvSpPr>
          <p:cNvPr id="48138" name="Line 10">
            <a:extLst>
              <a:ext uri="{FF2B5EF4-FFF2-40B4-BE49-F238E27FC236}">
                <a16:creationId xmlns:a16="http://schemas.microsoft.com/office/drawing/2014/main" id="{702E6B05-ABF1-4623-8707-5675B8E8E7FA}"/>
              </a:ext>
            </a:extLst>
          </p:cNvPr>
          <p:cNvSpPr>
            <a:spLocks noChangeShapeType="1"/>
          </p:cNvSpPr>
          <p:nvPr/>
        </p:nvSpPr>
        <p:spPr bwMode="auto">
          <a:xfrm>
            <a:off x="4572000" y="2971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Text Box 11">
            <a:extLst>
              <a:ext uri="{FF2B5EF4-FFF2-40B4-BE49-F238E27FC236}">
                <a16:creationId xmlns:a16="http://schemas.microsoft.com/office/drawing/2014/main" id="{BCE181A1-8F81-4B5B-8CA7-1620E580D3A9}"/>
              </a:ext>
            </a:extLst>
          </p:cNvPr>
          <p:cNvSpPr txBox="1">
            <a:spLocks noChangeArrowheads="1"/>
          </p:cNvSpPr>
          <p:nvPr/>
        </p:nvSpPr>
        <p:spPr bwMode="auto">
          <a:xfrm>
            <a:off x="3048000" y="31702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200">
                <a:latin typeface="Arial" panose="020B0604020202020204" pitchFamily="34" charset="0"/>
              </a:rPr>
              <a:t>Commission Income</a:t>
            </a:r>
          </a:p>
        </p:txBody>
      </p:sp>
      <p:sp>
        <p:nvSpPr>
          <p:cNvPr id="48140" name="Text Box 12">
            <a:extLst>
              <a:ext uri="{FF2B5EF4-FFF2-40B4-BE49-F238E27FC236}">
                <a16:creationId xmlns:a16="http://schemas.microsoft.com/office/drawing/2014/main" id="{CF18A052-4DDF-49AA-9796-C66995B009F1}"/>
              </a:ext>
            </a:extLst>
          </p:cNvPr>
          <p:cNvSpPr txBox="1">
            <a:spLocks noChangeArrowheads="1"/>
          </p:cNvSpPr>
          <p:nvPr/>
        </p:nvSpPr>
        <p:spPr bwMode="auto">
          <a:xfrm>
            <a:off x="3810000" y="18732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Real Estate Broker</a:t>
            </a:r>
          </a:p>
        </p:txBody>
      </p:sp>
      <p:sp>
        <p:nvSpPr>
          <p:cNvPr id="48151" name="Rectangle 23">
            <a:extLst>
              <a:ext uri="{FF2B5EF4-FFF2-40B4-BE49-F238E27FC236}">
                <a16:creationId xmlns:a16="http://schemas.microsoft.com/office/drawing/2014/main" id="{F60F15ED-52AB-4841-B6D4-826D33D12401}"/>
              </a:ext>
            </a:extLst>
          </p:cNvPr>
          <p:cNvSpPr>
            <a:spLocks noGrp="1" noRot="1" noChangeArrowheads="1"/>
          </p:cNvSpPr>
          <p:nvPr>
            <p:ph type="title"/>
          </p:nvPr>
        </p:nvSpPr>
        <p:spPr>
          <a:noFill/>
          <a:ln/>
        </p:spPr>
        <p:txBody>
          <a:bodyPr/>
          <a:lstStyle/>
          <a:p>
            <a:r>
              <a:rPr lang="en-US" altLang="en-US" sz="3600" b="1" dirty="0"/>
              <a:t>SIMPLE SOLE PROPRIETORSHIP</a:t>
            </a:r>
          </a:p>
        </p:txBody>
      </p:sp>
      <p:sp>
        <p:nvSpPr>
          <p:cNvPr id="21" name="Date Placeholder 3">
            <a:extLst>
              <a:ext uri="{FF2B5EF4-FFF2-40B4-BE49-F238E27FC236}">
                <a16:creationId xmlns:a16="http://schemas.microsoft.com/office/drawing/2014/main" id="{90EC1EEA-1827-4562-99DC-D9A66D224C30}"/>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6100537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F2EDA910-589B-449E-8ED4-D11EC7549C41}"/>
              </a:ext>
            </a:extLst>
          </p:cNvPr>
          <p:cNvSpPr>
            <a:spLocks noGrp="1"/>
          </p:cNvSpPr>
          <p:nvPr>
            <p:ph type="sldNum" sz="quarter" idx="1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fld id="{2637D3FB-76C1-42A7-8538-0CD240F1F808}" type="slidenum">
              <a:rPr lang="en-US" altLang="en-US" smtClean="0"/>
              <a:pPr/>
              <a:t>14</a:t>
            </a:fld>
            <a:endParaRPr lang="en-US" altLang="en-US"/>
          </a:p>
        </p:txBody>
      </p:sp>
      <p:sp>
        <p:nvSpPr>
          <p:cNvPr id="48131" name="Rectangle 3">
            <a:extLst>
              <a:ext uri="{FF2B5EF4-FFF2-40B4-BE49-F238E27FC236}">
                <a16:creationId xmlns:a16="http://schemas.microsoft.com/office/drawing/2014/main" id="{5AA0EECF-AE96-4484-B535-E91A80C31C14}"/>
              </a:ext>
            </a:extLst>
          </p:cNvPr>
          <p:cNvSpPr>
            <a:spLocks noChangeArrowheads="1"/>
          </p:cNvSpPr>
          <p:nvPr/>
        </p:nvSpPr>
        <p:spPr bwMode="auto">
          <a:xfrm>
            <a:off x="3657600" y="1447800"/>
            <a:ext cx="1828800" cy="1524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2" name="Oval 4">
            <a:extLst>
              <a:ext uri="{FF2B5EF4-FFF2-40B4-BE49-F238E27FC236}">
                <a16:creationId xmlns:a16="http://schemas.microsoft.com/office/drawing/2014/main" id="{DF4B4529-4CBC-43D2-B104-88BA504B1222}"/>
              </a:ext>
            </a:extLst>
          </p:cNvPr>
          <p:cNvSpPr>
            <a:spLocks noChangeArrowheads="1"/>
          </p:cNvSpPr>
          <p:nvPr/>
        </p:nvSpPr>
        <p:spPr bwMode="auto">
          <a:xfrm>
            <a:off x="3657600" y="3810000"/>
            <a:ext cx="17526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Oval 5">
            <a:extLst>
              <a:ext uri="{FF2B5EF4-FFF2-40B4-BE49-F238E27FC236}">
                <a16:creationId xmlns:a16="http://schemas.microsoft.com/office/drawing/2014/main" id="{F9C82840-03E5-4194-B22C-6A887E0D4316}"/>
              </a:ext>
            </a:extLst>
          </p:cNvPr>
          <p:cNvSpPr>
            <a:spLocks noChangeArrowheads="1"/>
          </p:cNvSpPr>
          <p:nvPr/>
        </p:nvSpPr>
        <p:spPr bwMode="auto">
          <a:xfrm>
            <a:off x="152400" y="1752600"/>
            <a:ext cx="19050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Line 6">
            <a:extLst>
              <a:ext uri="{FF2B5EF4-FFF2-40B4-BE49-F238E27FC236}">
                <a16:creationId xmlns:a16="http://schemas.microsoft.com/office/drawing/2014/main" id="{A8156ED5-A78A-4948-BA89-6CBD9D61FCDB}"/>
              </a:ext>
            </a:extLst>
          </p:cNvPr>
          <p:cNvSpPr>
            <a:spLocks noChangeShapeType="1"/>
          </p:cNvSpPr>
          <p:nvPr/>
        </p:nvSpPr>
        <p:spPr bwMode="auto">
          <a:xfrm rot="10800000" flipH="1">
            <a:off x="2057400" y="2209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7">
            <a:extLst>
              <a:ext uri="{FF2B5EF4-FFF2-40B4-BE49-F238E27FC236}">
                <a16:creationId xmlns:a16="http://schemas.microsoft.com/office/drawing/2014/main" id="{6FF9AD45-A6AD-4636-960D-52FAE60514E5}"/>
              </a:ext>
            </a:extLst>
          </p:cNvPr>
          <p:cNvSpPr txBox="1">
            <a:spLocks noChangeArrowheads="1"/>
          </p:cNvSpPr>
          <p:nvPr/>
        </p:nvSpPr>
        <p:spPr bwMode="auto">
          <a:xfrm>
            <a:off x="457200" y="1981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Seller</a:t>
            </a:r>
          </a:p>
        </p:txBody>
      </p:sp>
      <p:sp>
        <p:nvSpPr>
          <p:cNvPr id="48136" name="Text Box 8">
            <a:extLst>
              <a:ext uri="{FF2B5EF4-FFF2-40B4-BE49-F238E27FC236}">
                <a16:creationId xmlns:a16="http://schemas.microsoft.com/office/drawing/2014/main" id="{1A4EFFD5-4F55-4934-B004-125BF8A6432B}"/>
              </a:ext>
            </a:extLst>
          </p:cNvPr>
          <p:cNvSpPr txBox="1">
            <a:spLocks noChangeArrowheads="1"/>
          </p:cNvSpPr>
          <p:nvPr/>
        </p:nvSpPr>
        <p:spPr bwMode="auto">
          <a:xfrm>
            <a:off x="3886200" y="39766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Realtor</a:t>
            </a:r>
          </a:p>
        </p:txBody>
      </p:sp>
      <p:sp>
        <p:nvSpPr>
          <p:cNvPr id="48137" name="Text Box 9">
            <a:extLst>
              <a:ext uri="{FF2B5EF4-FFF2-40B4-BE49-F238E27FC236}">
                <a16:creationId xmlns:a16="http://schemas.microsoft.com/office/drawing/2014/main" id="{7F9AF87E-634C-495D-9B83-C9703E3F6E84}"/>
              </a:ext>
            </a:extLst>
          </p:cNvPr>
          <p:cNvSpPr txBox="1">
            <a:spLocks noChangeArrowheads="1"/>
          </p:cNvSpPr>
          <p:nvPr/>
        </p:nvSpPr>
        <p:spPr bwMode="auto">
          <a:xfrm>
            <a:off x="1981200" y="1752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200">
                <a:latin typeface="Arial" panose="020B0604020202020204" pitchFamily="34" charset="0"/>
              </a:rPr>
              <a:t>Commission Income</a:t>
            </a:r>
          </a:p>
        </p:txBody>
      </p:sp>
      <p:sp>
        <p:nvSpPr>
          <p:cNvPr id="48138" name="Line 10">
            <a:extLst>
              <a:ext uri="{FF2B5EF4-FFF2-40B4-BE49-F238E27FC236}">
                <a16:creationId xmlns:a16="http://schemas.microsoft.com/office/drawing/2014/main" id="{702E6B05-ABF1-4623-8707-5675B8E8E7FA}"/>
              </a:ext>
            </a:extLst>
          </p:cNvPr>
          <p:cNvSpPr>
            <a:spLocks noChangeShapeType="1"/>
          </p:cNvSpPr>
          <p:nvPr/>
        </p:nvSpPr>
        <p:spPr bwMode="auto">
          <a:xfrm>
            <a:off x="4572000" y="2971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Text Box 11">
            <a:extLst>
              <a:ext uri="{FF2B5EF4-FFF2-40B4-BE49-F238E27FC236}">
                <a16:creationId xmlns:a16="http://schemas.microsoft.com/office/drawing/2014/main" id="{BCE181A1-8F81-4B5B-8CA7-1620E580D3A9}"/>
              </a:ext>
            </a:extLst>
          </p:cNvPr>
          <p:cNvSpPr txBox="1">
            <a:spLocks noChangeArrowheads="1"/>
          </p:cNvSpPr>
          <p:nvPr/>
        </p:nvSpPr>
        <p:spPr bwMode="auto">
          <a:xfrm>
            <a:off x="3048000" y="31702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200">
                <a:latin typeface="Arial" panose="020B0604020202020204" pitchFamily="34" charset="0"/>
              </a:rPr>
              <a:t>Commission Income</a:t>
            </a:r>
          </a:p>
        </p:txBody>
      </p:sp>
      <p:sp>
        <p:nvSpPr>
          <p:cNvPr id="48140" name="Text Box 12">
            <a:extLst>
              <a:ext uri="{FF2B5EF4-FFF2-40B4-BE49-F238E27FC236}">
                <a16:creationId xmlns:a16="http://schemas.microsoft.com/office/drawing/2014/main" id="{CF18A052-4DDF-49AA-9796-C66995B009F1}"/>
              </a:ext>
            </a:extLst>
          </p:cNvPr>
          <p:cNvSpPr txBox="1">
            <a:spLocks noChangeArrowheads="1"/>
          </p:cNvSpPr>
          <p:nvPr/>
        </p:nvSpPr>
        <p:spPr bwMode="auto">
          <a:xfrm>
            <a:off x="3810000" y="18732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Real Estate Broker</a:t>
            </a:r>
          </a:p>
        </p:txBody>
      </p:sp>
      <p:sp>
        <p:nvSpPr>
          <p:cNvPr id="48141" name="Line 13">
            <a:extLst>
              <a:ext uri="{FF2B5EF4-FFF2-40B4-BE49-F238E27FC236}">
                <a16:creationId xmlns:a16="http://schemas.microsoft.com/office/drawing/2014/main" id="{D04F9428-D9D8-4E51-892E-F2536330D9F4}"/>
              </a:ext>
            </a:extLst>
          </p:cNvPr>
          <p:cNvSpPr>
            <a:spLocks noChangeShapeType="1"/>
          </p:cNvSpPr>
          <p:nvPr/>
        </p:nvSpPr>
        <p:spPr bwMode="auto">
          <a:xfrm>
            <a:off x="4572000" y="4572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2" name="Text Box 14">
            <a:extLst>
              <a:ext uri="{FF2B5EF4-FFF2-40B4-BE49-F238E27FC236}">
                <a16:creationId xmlns:a16="http://schemas.microsoft.com/office/drawing/2014/main" id="{E8244DD6-7F87-45B1-BB07-E66B3F15EE0B}"/>
              </a:ext>
            </a:extLst>
          </p:cNvPr>
          <p:cNvSpPr txBox="1">
            <a:spLocks noChangeArrowheads="1"/>
          </p:cNvSpPr>
          <p:nvPr/>
        </p:nvSpPr>
        <p:spPr bwMode="auto">
          <a:xfrm>
            <a:off x="3048000" y="4541838"/>
            <a:ext cx="1447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200">
                <a:latin typeface="Arial" panose="020B0604020202020204" pitchFamily="34" charset="0"/>
              </a:rPr>
              <a:t>Deposit Commission Income in Bank</a:t>
            </a:r>
          </a:p>
        </p:txBody>
      </p:sp>
      <p:sp>
        <p:nvSpPr>
          <p:cNvPr id="48143" name="Rectangle 15">
            <a:extLst>
              <a:ext uri="{FF2B5EF4-FFF2-40B4-BE49-F238E27FC236}">
                <a16:creationId xmlns:a16="http://schemas.microsoft.com/office/drawing/2014/main" id="{86721189-D22C-4C89-9117-566422030D9C}"/>
              </a:ext>
            </a:extLst>
          </p:cNvPr>
          <p:cNvSpPr>
            <a:spLocks noChangeArrowheads="1"/>
          </p:cNvSpPr>
          <p:nvPr/>
        </p:nvSpPr>
        <p:spPr bwMode="auto">
          <a:xfrm>
            <a:off x="4267200" y="5257800"/>
            <a:ext cx="685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4" name="Text Box 16">
            <a:extLst>
              <a:ext uri="{FF2B5EF4-FFF2-40B4-BE49-F238E27FC236}">
                <a16:creationId xmlns:a16="http://schemas.microsoft.com/office/drawing/2014/main" id="{5DFB6E8C-C25A-4005-AA21-4211A9443C5F}"/>
              </a:ext>
            </a:extLst>
          </p:cNvPr>
          <p:cNvSpPr txBox="1">
            <a:spLocks noChangeArrowheads="1"/>
          </p:cNvSpPr>
          <p:nvPr/>
        </p:nvSpPr>
        <p:spPr bwMode="auto">
          <a:xfrm>
            <a:off x="3962400" y="5257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spcBef>
                <a:spcPct val="50000"/>
              </a:spcBef>
            </a:pPr>
            <a:r>
              <a:rPr lang="en-US" altLang="en-US" sz="1200">
                <a:latin typeface="Arial" panose="020B0604020202020204" pitchFamily="34" charset="0"/>
              </a:rPr>
              <a:t>Bank </a:t>
            </a:r>
          </a:p>
          <a:p>
            <a:pPr algn="ctr" eaLnBrk="1" hangingPunct="1">
              <a:lnSpc>
                <a:spcPct val="75000"/>
              </a:lnSpc>
              <a:spcBef>
                <a:spcPct val="50000"/>
              </a:spcBef>
            </a:pPr>
            <a:r>
              <a:rPr lang="en-US" altLang="en-US" sz="1200">
                <a:latin typeface="Arial" panose="020B0604020202020204" pitchFamily="34" charset="0"/>
              </a:rPr>
              <a:t>Account</a:t>
            </a:r>
          </a:p>
        </p:txBody>
      </p:sp>
      <p:sp>
        <p:nvSpPr>
          <p:cNvPr id="48148" name="Line 20">
            <a:extLst>
              <a:ext uri="{FF2B5EF4-FFF2-40B4-BE49-F238E27FC236}">
                <a16:creationId xmlns:a16="http://schemas.microsoft.com/office/drawing/2014/main" id="{74A7C5F1-B2F2-4B49-88EB-799D33FF508E}"/>
              </a:ext>
            </a:extLst>
          </p:cNvPr>
          <p:cNvSpPr>
            <a:spLocks noChangeShapeType="1"/>
          </p:cNvSpPr>
          <p:nvPr/>
        </p:nvSpPr>
        <p:spPr bwMode="auto">
          <a:xfrm flipH="1">
            <a:off x="5410200" y="4191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Text Box 21">
            <a:extLst>
              <a:ext uri="{FF2B5EF4-FFF2-40B4-BE49-F238E27FC236}">
                <a16:creationId xmlns:a16="http://schemas.microsoft.com/office/drawing/2014/main" id="{3F76DFB6-B6AF-4AEA-A3E5-390C14A684D3}"/>
              </a:ext>
            </a:extLst>
          </p:cNvPr>
          <p:cNvSpPr txBox="1">
            <a:spLocks noChangeArrowheads="1"/>
          </p:cNvSpPr>
          <p:nvPr/>
        </p:nvSpPr>
        <p:spPr bwMode="auto">
          <a:xfrm>
            <a:off x="6400800" y="3825875"/>
            <a:ext cx="1600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Operating Business as a Sole Proprietor</a:t>
            </a:r>
          </a:p>
        </p:txBody>
      </p:sp>
      <p:sp>
        <p:nvSpPr>
          <p:cNvPr id="48151" name="Rectangle 23">
            <a:extLst>
              <a:ext uri="{FF2B5EF4-FFF2-40B4-BE49-F238E27FC236}">
                <a16:creationId xmlns:a16="http://schemas.microsoft.com/office/drawing/2014/main" id="{F60F15ED-52AB-4841-B6D4-826D33D12401}"/>
              </a:ext>
            </a:extLst>
          </p:cNvPr>
          <p:cNvSpPr>
            <a:spLocks noGrp="1" noRot="1" noChangeArrowheads="1"/>
          </p:cNvSpPr>
          <p:nvPr>
            <p:ph type="title"/>
          </p:nvPr>
        </p:nvSpPr>
        <p:spPr>
          <a:noFill/>
          <a:ln/>
        </p:spPr>
        <p:txBody>
          <a:bodyPr/>
          <a:lstStyle/>
          <a:p>
            <a:r>
              <a:rPr lang="en-US" altLang="en-US" sz="3600" b="1" dirty="0"/>
              <a:t>SIMPLE SOLE PROPRIETORSHIP</a:t>
            </a:r>
          </a:p>
        </p:txBody>
      </p:sp>
      <p:sp>
        <p:nvSpPr>
          <p:cNvPr id="21" name="Date Placeholder 3">
            <a:extLst>
              <a:ext uri="{FF2B5EF4-FFF2-40B4-BE49-F238E27FC236}">
                <a16:creationId xmlns:a16="http://schemas.microsoft.com/office/drawing/2014/main" id="{90EC1EEA-1827-4562-99DC-D9A66D224C30}"/>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12473150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4E88E564-FAD9-4742-9073-1B0B9DC90C69}"/>
              </a:ext>
            </a:extLst>
          </p:cNvPr>
          <p:cNvPicPr>
            <a:picLocks noChangeAspect="1"/>
          </p:cNvPicPr>
          <p:nvPr/>
        </p:nvPicPr>
        <p:blipFill>
          <a:blip r:embed="rId3"/>
          <a:stretch>
            <a:fillRect/>
          </a:stretch>
        </p:blipFill>
        <p:spPr>
          <a:xfrm>
            <a:off x="1653540" y="990600"/>
            <a:ext cx="5836920" cy="350520"/>
          </a:xfrm>
          <a:prstGeom prst="rect">
            <a:avLst/>
          </a:prstGeom>
        </p:spPr>
      </p:pic>
    </p:spTree>
    <p:extLst>
      <p:ext uri="{BB962C8B-B14F-4D97-AF65-F5344CB8AC3E}">
        <p14:creationId xmlns:p14="http://schemas.microsoft.com/office/powerpoint/2010/main" val="3329581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3" name="Picture 2">
            <a:extLst>
              <a:ext uri="{FF2B5EF4-FFF2-40B4-BE49-F238E27FC236}">
                <a16:creationId xmlns:a16="http://schemas.microsoft.com/office/drawing/2014/main" id="{BE3EE58B-6E2D-44E8-BB90-9479BEBAD85F}"/>
              </a:ext>
            </a:extLst>
          </p:cNvPr>
          <p:cNvPicPr>
            <a:picLocks noChangeAspect="1"/>
          </p:cNvPicPr>
          <p:nvPr/>
        </p:nvPicPr>
        <p:blipFill>
          <a:blip r:embed="rId3"/>
          <a:stretch>
            <a:fillRect/>
          </a:stretch>
        </p:blipFill>
        <p:spPr>
          <a:xfrm>
            <a:off x="457200" y="785433"/>
            <a:ext cx="6096000" cy="4929567"/>
          </a:xfrm>
          <a:prstGeom prst="rect">
            <a:avLst/>
          </a:prstGeom>
        </p:spPr>
      </p:pic>
      <p:sp>
        <p:nvSpPr>
          <p:cNvPr id="5" name="Rectangle 4">
            <a:extLst>
              <a:ext uri="{FF2B5EF4-FFF2-40B4-BE49-F238E27FC236}">
                <a16:creationId xmlns:a16="http://schemas.microsoft.com/office/drawing/2014/main" id="{B002E5E6-D642-41C7-B0B6-338F194AC420}"/>
              </a:ext>
            </a:extLst>
          </p:cNvPr>
          <p:cNvSpPr/>
          <p:nvPr/>
        </p:nvSpPr>
        <p:spPr>
          <a:xfrm>
            <a:off x="6588557" y="2362200"/>
            <a:ext cx="2555443" cy="923330"/>
          </a:xfrm>
          <a:prstGeom prst="rect">
            <a:avLst/>
          </a:prstGeom>
        </p:spPr>
        <p:txBody>
          <a:bodyPr wrap="none">
            <a:spAutoFit/>
          </a:bodyPr>
          <a:lstStyle/>
          <a:p>
            <a:r>
              <a:rPr lang="en-US" dirty="0">
                <a:latin typeface="Calibri" panose="020F0502020204030204" pitchFamily="34" charset="0"/>
                <a:ea typeface="Calibri" panose="020F0502020204030204" pitchFamily="34" charset="0"/>
              </a:rPr>
              <a:t>Platform materials – </a:t>
            </a:r>
          </a:p>
          <a:p>
            <a:endParaRPr lang="en-US" u="sng" dirty="0">
              <a:solidFill>
                <a:srgbClr val="0563C1"/>
              </a:solidFill>
              <a:latin typeface="Calibri" panose="020F0502020204030204" pitchFamily="34" charset="0"/>
              <a:ea typeface="Calibri" panose="020F0502020204030204" pitchFamily="34" charset="0"/>
              <a:hlinkClick r:id="rId4"/>
            </a:endParaRPr>
          </a:p>
          <a:p>
            <a:r>
              <a:rPr lang="en-US" u="sng" dirty="0" err="1">
                <a:solidFill>
                  <a:srgbClr val="0563C1"/>
                </a:solidFill>
                <a:latin typeface="Calibri" panose="020F0502020204030204" pitchFamily="34" charset="0"/>
                <a:ea typeface="Calibri" panose="020F0502020204030204" pitchFamily="34" charset="0"/>
                <a:hlinkClick r:id="rId4"/>
              </a:rPr>
              <a:t>financialwellness.realtor</a:t>
            </a:r>
            <a:r>
              <a:rPr lang="en-US" dirty="0">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2841978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4E88E564-FAD9-4742-9073-1B0B9DC90C69}"/>
              </a:ext>
            </a:extLst>
          </p:cNvPr>
          <p:cNvPicPr>
            <a:picLocks noChangeAspect="1"/>
          </p:cNvPicPr>
          <p:nvPr/>
        </p:nvPicPr>
        <p:blipFill>
          <a:blip r:embed="rId3"/>
          <a:stretch>
            <a:fillRect/>
          </a:stretch>
        </p:blipFill>
        <p:spPr>
          <a:xfrm>
            <a:off x="1653540" y="990600"/>
            <a:ext cx="5836920" cy="350520"/>
          </a:xfrm>
          <a:prstGeom prst="rect">
            <a:avLst/>
          </a:prstGeom>
        </p:spPr>
      </p:pic>
      <p:pic>
        <p:nvPicPr>
          <p:cNvPr id="3" name="Picture 2">
            <a:extLst>
              <a:ext uri="{FF2B5EF4-FFF2-40B4-BE49-F238E27FC236}">
                <a16:creationId xmlns:a16="http://schemas.microsoft.com/office/drawing/2014/main" id="{2BDC5E02-6149-4B74-A4F1-7F3DE230B136}"/>
              </a:ext>
            </a:extLst>
          </p:cNvPr>
          <p:cNvPicPr>
            <a:picLocks noChangeAspect="1"/>
          </p:cNvPicPr>
          <p:nvPr/>
        </p:nvPicPr>
        <p:blipFill>
          <a:blip r:embed="rId4"/>
          <a:stretch>
            <a:fillRect/>
          </a:stretch>
        </p:blipFill>
        <p:spPr>
          <a:xfrm>
            <a:off x="1653540" y="1341120"/>
            <a:ext cx="5836920" cy="21945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4E88E564-FAD9-4742-9073-1B0B9DC90C69}"/>
              </a:ext>
            </a:extLst>
          </p:cNvPr>
          <p:cNvPicPr>
            <a:picLocks noChangeAspect="1"/>
          </p:cNvPicPr>
          <p:nvPr/>
        </p:nvPicPr>
        <p:blipFill>
          <a:blip r:embed="rId3"/>
          <a:stretch>
            <a:fillRect/>
          </a:stretch>
        </p:blipFill>
        <p:spPr>
          <a:xfrm>
            <a:off x="1653540" y="990600"/>
            <a:ext cx="5836920" cy="350520"/>
          </a:xfrm>
          <a:prstGeom prst="rect">
            <a:avLst/>
          </a:prstGeom>
        </p:spPr>
      </p:pic>
      <p:pic>
        <p:nvPicPr>
          <p:cNvPr id="3" name="Picture 2">
            <a:extLst>
              <a:ext uri="{FF2B5EF4-FFF2-40B4-BE49-F238E27FC236}">
                <a16:creationId xmlns:a16="http://schemas.microsoft.com/office/drawing/2014/main" id="{2BDC5E02-6149-4B74-A4F1-7F3DE230B136}"/>
              </a:ext>
            </a:extLst>
          </p:cNvPr>
          <p:cNvPicPr>
            <a:picLocks noChangeAspect="1"/>
          </p:cNvPicPr>
          <p:nvPr/>
        </p:nvPicPr>
        <p:blipFill>
          <a:blip r:embed="rId4"/>
          <a:stretch>
            <a:fillRect/>
          </a:stretch>
        </p:blipFill>
        <p:spPr>
          <a:xfrm>
            <a:off x="1653540" y="1341120"/>
            <a:ext cx="5836920" cy="2194560"/>
          </a:xfrm>
          <a:prstGeom prst="rect">
            <a:avLst/>
          </a:prstGeom>
        </p:spPr>
      </p:pic>
      <p:pic>
        <p:nvPicPr>
          <p:cNvPr id="7" name="Picture 6">
            <a:extLst>
              <a:ext uri="{FF2B5EF4-FFF2-40B4-BE49-F238E27FC236}">
                <a16:creationId xmlns:a16="http://schemas.microsoft.com/office/drawing/2014/main" id="{21E23BD0-76A2-4702-ADF3-90AA2BA29B25}"/>
              </a:ext>
            </a:extLst>
          </p:cNvPr>
          <p:cNvPicPr>
            <a:picLocks noChangeAspect="1"/>
          </p:cNvPicPr>
          <p:nvPr/>
        </p:nvPicPr>
        <p:blipFill>
          <a:blip r:embed="rId5"/>
          <a:stretch>
            <a:fillRect/>
          </a:stretch>
        </p:blipFill>
        <p:spPr>
          <a:xfrm>
            <a:off x="1653540" y="3474720"/>
            <a:ext cx="5836920" cy="685800"/>
          </a:xfrm>
          <a:prstGeom prst="rect">
            <a:avLst/>
          </a:prstGeom>
        </p:spPr>
      </p:pic>
    </p:spTree>
    <p:extLst>
      <p:ext uri="{BB962C8B-B14F-4D97-AF65-F5344CB8AC3E}">
        <p14:creationId xmlns:p14="http://schemas.microsoft.com/office/powerpoint/2010/main" val="2793279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4E88E564-FAD9-4742-9073-1B0B9DC90C69}"/>
              </a:ext>
            </a:extLst>
          </p:cNvPr>
          <p:cNvPicPr>
            <a:picLocks noChangeAspect="1"/>
          </p:cNvPicPr>
          <p:nvPr/>
        </p:nvPicPr>
        <p:blipFill>
          <a:blip r:embed="rId3"/>
          <a:stretch>
            <a:fillRect/>
          </a:stretch>
        </p:blipFill>
        <p:spPr>
          <a:xfrm>
            <a:off x="1653540" y="990600"/>
            <a:ext cx="5836920" cy="350520"/>
          </a:xfrm>
          <a:prstGeom prst="rect">
            <a:avLst/>
          </a:prstGeom>
        </p:spPr>
      </p:pic>
      <p:pic>
        <p:nvPicPr>
          <p:cNvPr id="3" name="Picture 2">
            <a:extLst>
              <a:ext uri="{FF2B5EF4-FFF2-40B4-BE49-F238E27FC236}">
                <a16:creationId xmlns:a16="http://schemas.microsoft.com/office/drawing/2014/main" id="{2BDC5E02-6149-4B74-A4F1-7F3DE230B136}"/>
              </a:ext>
            </a:extLst>
          </p:cNvPr>
          <p:cNvPicPr>
            <a:picLocks noChangeAspect="1"/>
          </p:cNvPicPr>
          <p:nvPr/>
        </p:nvPicPr>
        <p:blipFill>
          <a:blip r:embed="rId4"/>
          <a:stretch>
            <a:fillRect/>
          </a:stretch>
        </p:blipFill>
        <p:spPr>
          <a:xfrm>
            <a:off x="1653540" y="1341120"/>
            <a:ext cx="5836920" cy="2194560"/>
          </a:xfrm>
          <a:prstGeom prst="rect">
            <a:avLst/>
          </a:prstGeom>
        </p:spPr>
      </p:pic>
      <p:pic>
        <p:nvPicPr>
          <p:cNvPr id="7" name="Picture 6">
            <a:extLst>
              <a:ext uri="{FF2B5EF4-FFF2-40B4-BE49-F238E27FC236}">
                <a16:creationId xmlns:a16="http://schemas.microsoft.com/office/drawing/2014/main" id="{21E23BD0-76A2-4702-ADF3-90AA2BA29B25}"/>
              </a:ext>
            </a:extLst>
          </p:cNvPr>
          <p:cNvPicPr>
            <a:picLocks noChangeAspect="1"/>
          </p:cNvPicPr>
          <p:nvPr/>
        </p:nvPicPr>
        <p:blipFill>
          <a:blip r:embed="rId5"/>
          <a:stretch>
            <a:fillRect/>
          </a:stretch>
        </p:blipFill>
        <p:spPr>
          <a:xfrm>
            <a:off x="1653540" y="3474720"/>
            <a:ext cx="5836920" cy="685800"/>
          </a:xfrm>
          <a:prstGeom prst="rect">
            <a:avLst/>
          </a:prstGeom>
        </p:spPr>
      </p:pic>
      <p:pic>
        <p:nvPicPr>
          <p:cNvPr id="8" name="Picture 7">
            <a:extLst>
              <a:ext uri="{FF2B5EF4-FFF2-40B4-BE49-F238E27FC236}">
                <a16:creationId xmlns:a16="http://schemas.microsoft.com/office/drawing/2014/main" id="{E9D46D07-ED20-44B9-92D8-7126017B46B4}"/>
              </a:ext>
            </a:extLst>
          </p:cNvPr>
          <p:cNvPicPr>
            <a:picLocks noChangeAspect="1"/>
          </p:cNvPicPr>
          <p:nvPr/>
        </p:nvPicPr>
        <p:blipFill>
          <a:blip r:embed="rId6"/>
          <a:stretch>
            <a:fillRect/>
          </a:stretch>
        </p:blipFill>
        <p:spPr>
          <a:xfrm>
            <a:off x="1653540" y="4160520"/>
            <a:ext cx="5836920" cy="1524000"/>
          </a:xfrm>
          <a:prstGeom prst="rect">
            <a:avLst/>
          </a:prstGeom>
        </p:spPr>
      </p:pic>
    </p:spTree>
    <p:extLst>
      <p:ext uri="{BB962C8B-B14F-4D97-AF65-F5344CB8AC3E}">
        <p14:creationId xmlns:p14="http://schemas.microsoft.com/office/powerpoint/2010/main" val="3407017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17376" y="961806"/>
            <a:ext cx="6616258" cy="4887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p:cNvSpPr>
            <a:spLocks noGrp="1"/>
          </p:cNvSpPr>
          <p:nvPr>
            <p:ph type="subTitle" idx="1"/>
          </p:nvPr>
        </p:nvSpPr>
        <p:spPr>
          <a:xfrm>
            <a:off x="1217376" y="4293192"/>
            <a:ext cx="6619244" cy="646065"/>
          </a:xfrm>
        </p:spPr>
        <p:txBody>
          <a:bodyPr>
            <a:normAutofit fontScale="85000" lnSpcReduction="20000"/>
          </a:bodyPr>
          <a:lstStyle/>
          <a:p>
            <a:pPr algn="ctr"/>
            <a:r>
              <a:rPr lang="en-US" b="1" dirty="0">
                <a:solidFill>
                  <a:schemeClr val="tx1"/>
                </a:solidFill>
              </a:rPr>
              <a:t>Webinar site:</a:t>
            </a:r>
          </a:p>
          <a:p>
            <a:pPr algn="ctr"/>
            <a:r>
              <a:rPr lang="en-US" b="1" dirty="0" err="1">
                <a:solidFill>
                  <a:schemeClr val="bg2"/>
                </a:solidFill>
              </a:rPr>
              <a:t>Nar.realtor</a:t>
            </a:r>
            <a:r>
              <a:rPr lang="en-US" b="1" dirty="0">
                <a:solidFill>
                  <a:schemeClr val="bg2"/>
                </a:solidFill>
              </a:rPr>
              <a:t>/</a:t>
            </a:r>
            <a:r>
              <a:rPr lang="en-US" b="1" dirty="0" err="1">
                <a:solidFill>
                  <a:schemeClr val="bg2"/>
                </a:solidFill>
              </a:rPr>
              <a:t>cffw</a:t>
            </a:r>
            <a:r>
              <a:rPr lang="en-US" b="1" dirty="0">
                <a:solidFill>
                  <a:schemeClr val="bg2"/>
                </a:solidFill>
              </a:rPr>
              <a:t>/webinar</a:t>
            </a:r>
          </a:p>
        </p:txBody>
      </p:sp>
    </p:spTree>
    <p:extLst>
      <p:ext uri="{BB962C8B-B14F-4D97-AF65-F5344CB8AC3E}">
        <p14:creationId xmlns:p14="http://schemas.microsoft.com/office/powerpoint/2010/main" val="2147071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4E88E564-FAD9-4742-9073-1B0B9DC90C69}"/>
              </a:ext>
            </a:extLst>
          </p:cNvPr>
          <p:cNvPicPr>
            <a:picLocks noChangeAspect="1"/>
          </p:cNvPicPr>
          <p:nvPr/>
        </p:nvPicPr>
        <p:blipFill>
          <a:blip r:embed="rId3"/>
          <a:stretch>
            <a:fillRect/>
          </a:stretch>
        </p:blipFill>
        <p:spPr>
          <a:xfrm>
            <a:off x="1653540" y="990600"/>
            <a:ext cx="5836920" cy="350520"/>
          </a:xfrm>
          <a:prstGeom prst="rect">
            <a:avLst/>
          </a:prstGeom>
        </p:spPr>
      </p:pic>
      <p:pic>
        <p:nvPicPr>
          <p:cNvPr id="3" name="Picture 2">
            <a:extLst>
              <a:ext uri="{FF2B5EF4-FFF2-40B4-BE49-F238E27FC236}">
                <a16:creationId xmlns:a16="http://schemas.microsoft.com/office/drawing/2014/main" id="{2BDC5E02-6149-4B74-A4F1-7F3DE230B136}"/>
              </a:ext>
            </a:extLst>
          </p:cNvPr>
          <p:cNvPicPr>
            <a:picLocks noChangeAspect="1"/>
          </p:cNvPicPr>
          <p:nvPr/>
        </p:nvPicPr>
        <p:blipFill>
          <a:blip r:embed="rId4"/>
          <a:stretch>
            <a:fillRect/>
          </a:stretch>
        </p:blipFill>
        <p:spPr>
          <a:xfrm>
            <a:off x="1653540" y="1341120"/>
            <a:ext cx="5836920" cy="2194560"/>
          </a:xfrm>
          <a:prstGeom prst="rect">
            <a:avLst/>
          </a:prstGeom>
        </p:spPr>
      </p:pic>
      <p:pic>
        <p:nvPicPr>
          <p:cNvPr id="7" name="Picture 6">
            <a:extLst>
              <a:ext uri="{FF2B5EF4-FFF2-40B4-BE49-F238E27FC236}">
                <a16:creationId xmlns:a16="http://schemas.microsoft.com/office/drawing/2014/main" id="{21E23BD0-76A2-4702-ADF3-90AA2BA29B25}"/>
              </a:ext>
            </a:extLst>
          </p:cNvPr>
          <p:cNvPicPr>
            <a:picLocks noChangeAspect="1"/>
          </p:cNvPicPr>
          <p:nvPr/>
        </p:nvPicPr>
        <p:blipFill>
          <a:blip r:embed="rId5"/>
          <a:stretch>
            <a:fillRect/>
          </a:stretch>
        </p:blipFill>
        <p:spPr>
          <a:xfrm>
            <a:off x="1653540" y="3474720"/>
            <a:ext cx="5836920" cy="685800"/>
          </a:xfrm>
          <a:prstGeom prst="rect">
            <a:avLst/>
          </a:prstGeom>
        </p:spPr>
      </p:pic>
      <p:pic>
        <p:nvPicPr>
          <p:cNvPr id="8" name="Picture 7">
            <a:extLst>
              <a:ext uri="{FF2B5EF4-FFF2-40B4-BE49-F238E27FC236}">
                <a16:creationId xmlns:a16="http://schemas.microsoft.com/office/drawing/2014/main" id="{E9D46D07-ED20-44B9-92D8-7126017B46B4}"/>
              </a:ext>
            </a:extLst>
          </p:cNvPr>
          <p:cNvPicPr>
            <a:picLocks noChangeAspect="1"/>
          </p:cNvPicPr>
          <p:nvPr/>
        </p:nvPicPr>
        <p:blipFill>
          <a:blip r:embed="rId6"/>
          <a:stretch>
            <a:fillRect/>
          </a:stretch>
        </p:blipFill>
        <p:spPr>
          <a:xfrm>
            <a:off x="1653540" y="4160520"/>
            <a:ext cx="5836920" cy="1524000"/>
          </a:xfrm>
          <a:prstGeom prst="rect">
            <a:avLst/>
          </a:prstGeom>
        </p:spPr>
      </p:pic>
      <p:sp>
        <p:nvSpPr>
          <p:cNvPr id="12" name="Oval 11">
            <a:extLst>
              <a:ext uri="{FF2B5EF4-FFF2-40B4-BE49-F238E27FC236}">
                <a16:creationId xmlns:a16="http://schemas.microsoft.com/office/drawing/2014/main" id="{F8B57CE3-6598-4974-B158-B0A73697A989}"/>
              </a:ext>
            </a:extLst>
          </p:cNvPr>
          <p:cNvSpPr/>
          <p:nvPr/>
        </p:nvSpPr>
        <p:spPr>
          <a:xfrm>
            <a:off x="4572000" y="4191000"/>
            <a:ext cx="1600200" cy="15240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424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077892A-B995-455F-A6D0-FEADF14A06DE}"/>
              </a:ext>
            </a:extLst>
          </p:cNvPr>
          <p:cNvSpPr>
            <a:spLocks noGrp="1" noChangeArrowheads="1"/>
          </p:cNvSpPr>
          <p:nvPr>
            <p:ph type="title"/>
          </p:nvPr>
        </p:nvSpPr>
        <p:spPr/>
        <p:txBody>
          <a:bodyPr/>
          <a:lstStyle/>
          <a:p>
            <a:r>
              <a:rPr lang="en-US" altLang="en-US" sz="3600" b="1" dirty="0"/>
              <a:t>The Tax Cuts and Jobs Act (“TCJA”)</a:t>
            </a:r>
          </a:p>
        </p:txBody>
      </p:sp>
      <p:sp>
        <p:nvSpPr>
          <p:cNvPr id="3" name="Content Placeholder 2">
            <a:extLst>
              <a:ext uri="{FF2B5EF4-FFF2-40B4-BE49-F238E27FC236}">
                <a16:creationId xmlns:a16="http://schemas.microsoft.com/office/drawing/2014/main" id="{6936A0C1-F619-4BDE-91CA-990D5D11462C}"/>
              </a:ext>
            </a:extLst>
          </p:cNvPr>
          <p:cNvSpPr>
            <a:spLocks noGrp="1"/>
          </p:cNvSpPr>
          <p:nvPr>
            <p:ph idx="1"/>
          </p:nvPr>
        </p:nvSpPr>
        <p:spPr>
          <a:xfrm>
            <a:off x="342900" y="1600200"/>
            <a:ext cx="8458200" cy="3886200"/>
          </a:xfrm>
        </p:spPr>
        <p:txBody>
          <a:bodyPr/>
          <a:lstStyle/>
          <a:p>
            <a:pPr>
              <a:spcAft>
                <a:spcPts val="600"/>
              </a:spcAft>
              <a:defRPr/>
            </a:pPr>
            <a:r>
              <a:rPr lang="en-US" sz="2800" dirty="0"/>
              <a:t>Signed into law on December 22, 2017</a:t>
            </a:r>
          </a:p>
          <a:p>
            <a:pPr>
              <a:spcAft>
                <a:spcPts val="600"/>
              </a:spcAft>
              <a:defRPr/>
            </a:pPr>
            <a:r>
              <a:rPr lang="en-US" sz="2800" dirty="0"/>
              <a:t>Affected all U.S. taxpayers, both individuals and businesses, starting in 2018</a:t>
            </a:r>
          </a:p>
          <a:p>
            <a:pPr>
              <a:spcAft>
                <a:spcPts val="600"/>
              </a:spcAft>
              <a:defRPr/>
            </a:pPr>
            <a:r>
              <a:rPr lang="en-US" sz="2800" dirty="0"/>
              <a:t>Affected some taxpayers in 2017</a:t>
            </a:r>
          </a:p>
          <a:p>
            <a:pPr>
              <a:spcAft>
                <a:spcPts val="600"/>
              </a:spcAft>
              <a:defRPr/>
            </a:pPr>
            <a:r>
              <a:rPr lang="en-US" sz="2800" dirty="0"/>
              <a:t>Substantial changes – largest overhaul to the U.S. tax system in over 30 years</a:t>
            </a:r>
          </a:p>
          <a:p>
            <a:pPr>
              <a:spcAft>
                <a:spcPts val="600"/>
              </a:spcAft>
              <a:defRPr/>
            </a:pPr>
            <a:r>
              <a:rPr lang="en-US" sz="2800" dirty="0"/>
              <a:t>Overall, not a “simplification”</a:t>
            </a:r>
          </a:p>
        </p:txBody>
      </p:sp>
      <p:sp>
        <p:nvSpPr>
          <p:cNvPr id="6" name="Date Placeholder 3">
            <a:extLst>
              <a:ext uri="{FF2B5EF4-FFF2-40B4-BE49-F238E27FC236}">
                <a16:creationId xmlns:a16="http://schemas.microsoft.com/office/drawing/2014/main" id="{1B05658B-2B68-4E43-922C-F029206EC736}"/>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077892A-B995-455F-A6D0-FEADF14A06DE}"/>
              </a:ext>
            </a:extLst>
          </p:cNvPr>
          <p:cNvSpPr>
            <a:spLocks noGrp="1" noChangeArrowheads="1"/>
          </p:cNvSpPr>
          <p:nvPr>
            <p:ph type="title"/>
          </p:nvPr>
        </p:nvSpPr>
        <p:spPr/>
        <p:txBody>
          <a:bodyPr/>
          <a:lstStyle/>
          <a:p>
            <a:r>
              <a:rPr lang="en-US" altLang="en-US" sz="3600" b="1" dirty="0"/>
              <a:t>TCJA – Who Wins, Who Loses?</a:t>
            </a:r>
          </a:p>
        </p:txBody>
      </p:sp>
      <p:sp>
        <p:nvSpPr>
          <p:cNvPr id="3" name="Content Placeholder 2">
            <a:extLst>
              <a:ext uri="{FF2B5EF4-FFF2-40B4-BE49-F238E27FC236}">
                <a16:creationId xmlns:a16="http://schemas.microsoft.com/office/drawing/2014/main" id="{6936A0C1-F619-4BDE-91CA-990D5D11462C}"/>
              </a:ext>
            </a:extLst>
          </p:cNvPr>
          <p:cNvSpPr>
            <a:spLocks noGrp="1"/>
          </p:cNvSpPr>
          <p:nvPr>
            <p:ph idx="1"/>
          </p:nvPr>
        </p:nvSpPr>
        <p:spPr>
          <a:xfrm>
            <a:off x="342900" y="1600200"/>
            <a:ext cx="8458200" cy="3886200"/>
          </a:xfrm>
        </p:spPr>
        <p:txBody>
          <a:bodyPr/>
          <a:lstStyle/>
          <a:p>
            <a:pPr>
              <a:spcAft>
                <a:spcPts val="600"/>
              </a:spcAft>
              <a:defRPr/>
            </a:pPr>
            <a:endParaRPr lang="en-US" sz="2800" dirty="0"/>
          </a:p>
        </p:txBody>
      </p:sp>
      <p:pic>
        <p:nvPicPr>
          <p:cNvPr id="4" name="Picture 3">
            <a:extLst>
              <a:ext uri="{FF2B5EF4-FFF2-40B4-BE49-F238E27FC236}">
                <a16:creationId xmlns:a16="http://schemas.microsoft.com/office/drawing/2014/main" id="{F75A5DBF-9BBF-46AC-BAC6-F7DEC7CD15A9}"/>
              </a:ext>
            </a:extLst>
          </p:cNvPr>
          <p:cNvPicPr>
            <a:picLocks noChangeAspect="1"/>
          </p:cNvPicPr>
          <p:nvPr/>
        </p:nvPicPr>
        <p:blipFill>
          <a:blip r:embed="rId3"/>
          <a:stretch>
            <a:fillRect/>
          </a:stretch>
        </p:blipFill>
        <p:spPr>
          <a:xfrm>
            <a:off x="0" y="1488563"/>
            <a:ext cx="9144000" cy="4226437"/>
          </a:xfrm>
          <a:prstGeom prst="rect">
            <a:avLst/>
          </a:prstGeom>
        </p:spPr>
      </p:pic>
      <p:sp>
        <p:nvSpPr>
          <p:cNvPr id="6" name="Date Placeholder 3">
            <a:extLst>
              <a:ext uri="{FF2B5EF4-FFF2-40B4-BE49-F238E27FC236}">
                <a16:creationId xmlns:a16="http://schemas.microsoft.com/office/drawing/2014/main" id="{B32279D3-7076-455E-9311-E804E6416F81}"/>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30561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077892A-B995-455F-A6D0-FEADF14A06DE}"/>
              </a:ext>
            </a:extLst>
          </p:cNvPr>
          <p:cNvSpPr>
            <a:spLocks noGrp="1" noChangeArrowheads="1"/>
          </p:cNvSpPr>
          <p:nvPr>
            <p:ph type="title"/>
          </p:nvPr>
        </p:nvSpPr>
        <p:spPr/>
        <p:txBody>
          <a:bodyPr/>
          <a:lstStyle/>
          <a:p>
            <a:r>
              <a:rPr lang="en-US" altLang="en-US" sz="3600" b="1" dirty="0"/>
              <a:t>TCJA – Who Wins, Who Loses?</a:t>
            </a:r>
          </a:p>
        </p:txBody>
      </p:sp>
      <p:sp>
        <p:nvSpPr>
          <p:cNvPr id="3" name="Content Placeholder 2">
            <a:extLst>
              <a:ext uri="{FF2B5EF4-FFF2-40B4-BE49-F238E27FC236}">
                <a16:creationId xmlns:a16="http://schemas.microsoft.com/office/drawing/2014/main" id="{6936A0C1-F619-4BDE-91CA-990D5D11462C}"/>
              </a:ext>
            </a:extLst>
          </p:cNvPr>
          <p:cNvSpPr>
            <a:spLocks noGrp="1"/>
          </p:cNvSpPr>
          <p:nvPr>
            <p:ph idx="1"/>
          </p:nvPr>
        </p:nvSpPr>
        <p:spPr>
          <a:xfrm>
            <a:off x="342900" y="1600200"/>
            <a:ext cx="8458200" cy="3886200"/>
          </a:xfrm>
        </p:spPr>
        <p:txBody>
          <a:bodyPr/>
          <a:lstStyle/>
          <a:p>
            <a:pPr>
              <a:spcAft>
                <a:spcPts val="600"/>
              </a:spcAft>
              <a:defRPr/>
            </a:pPr>
            <a:endParaRPr lang="en-US" sz="2800" dirty="0"/>
          </a:p>
        </p:txBody>
      </p:sp>
      <p:pic>
        <p:nvPicPr>
          <p:cNvPr id="4" name="Picture 3">
            <a:extLst>
              <a:ext uri="{FF2B5EF4-FFF2-40B4-BE49-F238E27FC236}">
                <a16:creationId xmlns:a16="http://schemas.microsoft.com/office/drawing/2014/main" id="{F75A5DBF-9BBF-46AC-BAC6-F7DEC7CD15A9}"/>
              </a:ext>
            </a:extLst>
          </p:cNvPr>
          <p:cNvPicPr>
            <a:picLocks noChangeAspect="1"/>
          </p:cNvPicPr>
          <p:nvPr/>
        </p:nvPicPr>
        <p:blipFill>
          <a:blip r:embed="rId3"/>
          <a:stretch>
            <a:fillRect/>
          </a:stretch>
        </p:blipFill>
        <p:spPr>
          <a:xfrm>
            <a:off x="0" y="1488563"/>
            <a:ext cx="9144000" cy="4226437"/>
          </a:xfrm>
          <a:prstGeom prst="rect">
            <a:avLst/>
          </a:prstGeom>
        </p:spPr>
      </p:pic>
      <p:sp>
        <p:nvSpPr>
          <p:cNvPr id="6" name="Date Placeholder 3">
            <a:extLst>
              <a:ext uri="{FF2B5EF4-FFF2-40B4-BE49-F238E27FC236}">
                <a16:creationId xmlns:a16="http://schemas.microsoft.com/office/drawing/2014/main" id="{B32279D3-7076-455E-9311-E804E6416F81}"/>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
        <p:nvSpPr>
          <p:cNvPr id="5" name="Oval 4">
            <a:extLst>
              <a:ext uri="{FF2B5EF4-FFF2-40B4-BE49-F238E27FC236}">
                <a16:creationId xmlns:a16="http://schemas.microsoft.com/office/drawing/2014/main" id="{8C10397F-96AD-413F-9CF3-95B5DC97A5D4}"/>
              </a:ext>
            </a:extLst>
          </p:cNvPr>
          <p:cNvSpPr/>
          <p:nvPr/>
        </p:nvSpPr>
        <p:spPr>
          <a:xfrm>
            <a:off x="3648740" y="5184775"/>
            <a:ext cx="770860" cy="528125"/>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A824DDA-6529-4686-827E-21D2776E2F5B}"/>
              </a:ext>
            </a:extLst>
          </p:cNvPr>
          <p:cNvSpPr/>
          <p:nvPr/>
        </p:nvSpPr>
        <p:spPr>
          <a:xfrm>
            <a:off x="838200" y="5186875"/>
            <a:ext cx="770860" cy="528125"/>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54F2260-5E5B-4FAD-A634-42C156BB7D1A}"/>
              </a:ext>
            </a:extLst>
          </p:cNvPr>
          <p:cNvSpPr/>
          <p:nvPr/>
        </p:nvSpPr>
        <p:spPr>
          <a:xfrm>
            <a:off x="5562600" y="5181600"/>
            <a:ext cx="770860" cy="528125"/>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5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A691B-BDE6-4BF4-A974-324B00D63A79}"/>
              </a:ext>
            </a:extLst>
          </p:cNvPr>
          <p:cNvSpPr>
            <a:spLocks noGrp="1" noChangeArrowheads="1"/>
          </p:cNvSpPr>
          <p:nvPr>
            <p:ph type="title"/>
          </p:nvPr>
        </p:nvSpPr>
        <p:spPr/>
        <p:txBody>
          <a:bodyPr/>
          <a:lstStyle/>
          <a:p>
            <a:r>
              <a:rPr lang="en-US" altLang="en-US" sz="3600" b="1" dirty="0"/>
              <a:t>Qualified Business Income</a:t>
            </a:r>
          </a:p>
        </p:txBody>
      </p:sp>
      <p:sp>
        <p:nvSpPr>
          <p:cNvPr id="26627" name="Content Placeholder 2">
            <a:extLst>
              <a:ext uri="{FF2B5EF4-FFF2-40B4-BE49-F238E27FC236}">
                <a16:creationId xmlns:a16="http://schemas.microsoft.com/office/drawing/2014/main" id="{9AD7E03D-64B3-40D2-A2C8-47E30C615BEB}"/>
              </a:ext>
            </a:extLst>
          </p:cNvPr>
          <p:cNvSpPr>
            <a:spLocks noGrp="1" noChangeArrowheads="1"/>
          </p:cNvSpPr>
          <p:nvPr>
            <p:ph idx="1"/>
          </p:nvPr>
        </p:nvSpPr>
        <p:spPr>
          <a:xfrm>
            <a:off x="457200" y="1600200"/>
            <a:ext cx="8229600" cy="3886200"/>
          </a:xfrm>
        </p:spPr>
        <p:txBody>
          <a:bodyPr/>
          <a:lstStyle/>
          <a:p>
            <a:r>
              <a:rPr lang="en-US" altLang="en-US" sz="2800" dirty="0"/>
              <a:t>QBI is net income from a qualified </a:t>
            </a:r>
            <a:r>
              <a:rPr lang="en-US" altLang="en-US" sz="2800" b="1" u="sng" dirty="0"/>
              <a:t>domestic</a:t>
            </a:r>
            <a:r>
              <a:rPr lang="en-US" altLang="en-US" sz="2800" dirty="0"/>
              <a:t> trade or business</a:t>
            </a:r>
          </a:p>
          <a:p>
            <a:pPr marL="0" indent="0">
              <a:buNone/>
            </a:pPr>
            <a:endParaRPr lang="en-US" altLang="en-US" sz="2800" dirty="0"/>
          </a:p>
          <a:p>
            <a:r>
              <a:rPr lang="en-US" altLang="en-US" sz="2800" dirty="0"/>
              <a:t>Qualified trades or businesses include </a:t>
            </a:r>
            <a:r>
              <a:rPr lang="en-US" altLang="en-US" sz="2800" b="1" u="sng" dirty="0"/>
              <a:t>sole proprietorships</a:t>
            </a:r>
            <a:r>
              <a:rPr lang="en-US" altLang="en-US" sz="2800" dirty="0"/>
              <a:t>, partnerships (GPs, LPs, LLLPs), S Corporations, LLCs, and certain trusts</a:t>
            </a:r>
          </a:p>
          <a:p>
            <a:endParaRPr lang="en-US" altLang="en-US" dirty="0"/>
          </a:p>
          <a:p>
            <a:endParaRPr lang="en-US" altLang="en-US" dirty="0"/>
          </a:p>
        </p:txBody>
      </p:sp>
      <p:sp>
        <p:nvSpPr>
          <p:cNvPr id="5" name="Date Placeholder 3">
            <a:extLst>
              <a:ext uri="{FF2B5EF4-FFF2-40B4-BE49-F238E27FC236}">
                <a16:creationId xmlns:a16="http://schemas.microsoft.com/office/drawing/2014/main" id="{63268C8E-CC66-4C3C-BAC0-D3E4F2E1F35E}"/>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726B48A-91DE-4232-B7CD-D36CACB35990}"/>
              </a:ext>
            </a:extLst>
          </p:cNvPr>
          <p:cNvSpPr>
            <a:spLocks noGrp="1" noChangeArrowheads="1"/>
          </p:cNvSpPr>
          <p:nvPr>
            <p:ph type="title"/>
          </p:nvPr>
        </p:nvSpPr>
        <p:spPr/>
        <p:txBody>
          <a:bodyPr/>
          <a:lstStyle/>
          <a:p>
            <a:r>
              <a:rPr lang="en-US" altLang="en-US" sz="3600" b="1" dirty="0"/>
              <a:t>Qualified Business Income</a:t>
            </a:r>
          </a:p>
        </p:txBody>
      </p:sp>
      <p:sp>
        <p:nvSpPr>
          <p:cNvPr id="27651" name="Content Placeholder 2">
            <a:extLst>
              <a:ext uri="{FF2B5EF4-FFF2-40B4-BE49-F238E27FC236}">
                <a16:creationId xmlns:a16="http://schemas.microsoft.com/office/drawing/2014/main" id="{7082E144-9293-4079-8EC9-CC848D134DB2}"/>
              </a:ext>
            </a:extLst>
          </p:cNvPr>
          <p:cNvSpPr>
            <a:spLocks noGrp="1" noChangeArrowheads="1"/>
          </p:cNvSpPr>
          <p:nvPr>
            <p:ph idx="1"/>
          </p:nvPr>
        </p:nvSpPr>
        <p:spPr>
          <a:xfrm>
            <a:off x="457200" y="1443038"/>
            <a:ext cx="8229600" cy="3886200"/>
          </a:xfrm>
        </p:spPr>
        <p:txBody>
          <a:bodyPr/>
          <a:lstStyle/>
          <a:p>
            <a:r>
              <a:rPr lang="en-US" altLang="en-US" sz="2800" dirty="0"/>
              <a:t>QBI does </a:t>
            </a:r>
            <a:r>
              <a:rPr lang="en-US" altLang="en-US" sz="2800" u="sng" dirty="0"/>
              <a:t>not</a:t>
            </a:r>
            <a:r>
              <a:rPr lang="en-US" altLang="en-US" sz="2800" dirty="0"/>
              <a:t> include:</a:t>
            </a:r>
          </a:p>
          <a:p>
            <a:pPr lvl="1"/>
            <a:r>
              <a:rPr lang="en-US" altLang="en-US" sz="2400" dirty="0"/>
              <a:t>Capital gains/losses, dividends, interest, other income that is not business related</a:t>
            </a:r>
          </a:p>
          <a:p>
            <a:pPr marL="457200" lvl="1" indent="0">
              <a:buNone/>
            </a:pPr>
            <a:endParaRPr lang="en-US" altLang="en-US" sz="1200" dirty="0"/>
          </a:p>
          <a:p>
            <a:pPr lvl="1"/>
            <a:r>
              <a:rPr lang="en-US" altLang="en-US" sz="2400" dirty="0"/>
              <a:t>Reasonable compensation paid by an S Corp to its shareholders</a:t>
            </a:r>
          </a:p>
          <a:p>
            <a:pPr marL="457200" lvl="1" indent="0">
              <a:buNone/>
            </a:pPr>
            <a:endParaRPr lang="en-US" altLang="en-US" sz="1200" dirty="0"/>
          </a:p>
          <a:p>
            <a:pPr lvl="1"/>
            <a:r>
              <a:rPr lang="en-US" altLang="en-US" sz="2400" dirty="0"/>
              <a:t>Amount paid by partnership to a partner as a guaranteed payment</a:t>
            </a:r>
          </a:p>
        </p:txBody>
      </p:sp>
      <p:sp>
        <p:nvSpPr>
          <p:cNvPr id="5" name="Date Placeholder 3">
            <a:extLst>
              <a:ext uri="{FF2B5EF4-FFF2-40B4-BE49-F238E27FC236}">
                <a16:creationId xmlns:a16="http://schemas.microsoft.com/office/drawing/2014/main" id="{68D2FEC3-6A06-4144-ADF2-7A49118F1436}"/>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5405BEC-6CD2-4B61-B4F2-DA842FFDD038}"/>
              </a:ext>
            </a:extLst>
          </p:cNvPr>
          <p:cNvSpPr>
            <a:spLocks noGrp="1" noChangeArrowheads="1"/>
          </p:cNvSpPr>
          <p:nvPr>
            <p:ph type="title"/>
          </p:nvPr>
        </p:nvSpPr>
        <p:spPr/>
        <p:txBody>
          <a:bodyPr/>
          <a:lstStyle/>
          <a:p>
            <a:r>
              <a:rPr lang="en-US" altLang="en-US" sz="3600" b="1" dirty="0"/>
              <a:t>Qualified Business Income</a:t>
            </a:r>
          </a:p>
        </p:txBody>
      </p:sp>
      <p:sp>
        <p:nvSpPr>
          <p:cNvPr id="29699" name="Content Placeholder 2">
            <a:extLst>
              <a:ext uri="{FF2B5EF4-FFF2-40B4-BE49-F238E27FC236}">
                <a16:creationId xmlns:a16="http://schemas.microsoft.com/office/drawing/2014/main" id="{79D7230F-FDD6-4E27-B22E-AF75B2308CC6}"/>
              </a:ext>
            </a:extLst>
          </p:cNvPr>
          <p:cNvSpPr>
            <a:spLocks noGrp="1" noChangeArrowheads="1"/>
          </p:cNvSpPr>
          <p:nvPr>
            <p:ph idx="1"/>
          </p:nvPr>
        </p:nvSpPr>
        <p:spPr>
          <a:xfrm>
            <a:off x="457200" y="1295400"/>
            <a:ext cx="8229600" cy="3886200"/>
          </a:xfrm>
        </p:spPr>
        <p:txBody>
          <a:bodyPr/>
          <a:lstStyle/>
          <a:p>
            <a:r>
              <a:rPr lang="en-US" altLang="en-US" sz="2400" dirty="0"/>
              <a:t>Qualified trades and businesses do </a:t>
            </a:r>
            <a:r>
              <a:rPr lang="en-US" altLang="en-US" sz="2400" u="sng" dirty="0"/>
              <a:t>not</a:t>
            </a:r>
            <a:r>
              <a:rPr lang="en-US" altLang="en-US" sz="2400" dirty="0"/>
              <a:t> include </a:t>
            </a:r>
            <a:r>
              <a:rPr lang="en-US" altLang="en-US" sz="2400" u="sng" dirty="0"/>
              <a:t>specified service</a:t>
            </a:r>
            <a:r>
              <a:rPr lang="en-US" altLang="en-US" sz="2400" dirty="0"/>
              <a:t> businesses</a:t>
            </a:r>
          </a:p>
          <a:p>
            <a:pPr marL="0" indent="0">
              <a:buNone/>
            </a:pPr>
            <a:endParaRPr lang="en-US" altLang="en-US" sz="1000" dirty="0"/>
          </a:p>
          <a:p>
            <a:pPr lvl="1"/>
            <a:r>
              <a:rPr lang="en-US" altLang="en-US" sz="1800" dirty="0"/>
              <a:t>Trades or businesses involving performance of services in certain fields such as law, health, accounting, actuarial science, performing arts, consulting, athletics, financial services, </a:t>
            </a:r>
            <a:r>
              <a:rPr lang="en-US" altLang="en-US" sz="1800" b="1" u="sng" dirty="0"/>
              <a:t>brokerage services</a:t>
            </a:r>
            <a:r>
              <a:rPr lang="en-US" altLang="en-US" sz="1800" dirty="0"/>
              <a:t>, including investing and investment management, trading, or dealing in securities, partnership interests, or commodities or</a:t>
            </a:r>
          </a:p>
          <a:p>
            <a:pPr lvl="1"/>
            <a:endParaRPr lang="en-US" altLang="en-US" sz="1800" dirty="0"/>
          </a:p>
          <a:p>
            <a:pPr lvl="1"/>
            <a:r>
              <a:rPr lang="en-US" altLang="en-US" sz="1800" dirty="0"/>
              <a:t>Any trade or business where principal asset is the skill or reputation of one or more of its employees or owners</a:t>
            </a:r>
          </a:p>
          <a:p>
            <a:pPr marL="457200" lvl="1" indent="0">
              <a:buNone/>
            </a:pPr>
            <a:endParaRPr lang="en-US" altLang="en-US" sz="1200" dirty="0"/>
          </a:p>
          <a:p>
            <a:r>
              <a:rPr lang="en-US" altLang="en-US" sz="2400" dirty="0"/>
              <a:t>Exempt from the specified service business definition – engineering &amp; architecture</a:t>
            </a:r>
          </a:p>
          <a:p>
            <a:pPr lvl="1"/>
            <a:endParaRPr lang="en-US" altLang="en-US" dirty="0"/>
          </a:p>
        </p:txBody>
      </p:sp>
      <p:sp>
        <p:nvSpPr>
          <p:cNvPr id="5" name="Date Placeholder 3">
            <a:extLst>
              <a:ext uri="{FF2B5EF4-FFF2-40B4-BE49-F238E27FC236}">
                <a16:creationId xmlns:a16="http://schemas.microsoft.com/office/drawing/2014/main" id="{18710A82-C850-4402-9472-5D2637032439}"/>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5405BEC-6CD2-4B61-B4F2-DA842FFDD038}"/>
              </a:ext>
            </a:extLst>
          </p:cNvPr>
          <p:cNvSpPr>
            <a:spLocks noGrp="1" noChangeArrowheads="1"/>
          </p:cNvSpPr>
          <p:nvPr>
            <p:ph type="title"/>
          </p:nvPr>
        </p:nvSpPr>
        <p:spPr/>
        <p:txBody>
          <a:bodyPr/>
          <a:lstStyle/>
          <a:p>
            <a:r>
              <a:rPr lang="en-US" altLang="en-US" sz="3600" b="1" dirty="0"/>
              <a:t>Qualified Business Income</a:t>
            </a:r>
          </a:p>
        </p:txBody>
      </p:sp>
      <p:sp>
        <p:nvSpPr>
          <p:cNvPr id="29699" name="Content Placeholder 2">
            <a:extLst>
              <a:ext uri="{FF2B5EF4-FFF2-40B4-BE49-F238E27FC236}">
                <a16:creationId xmlns:a16="http://schemas.microsoft.com/office/drawing/2014/main" id="{79D7230F-FDD6-4E27-B22E-AF75B2308CC6}"/>
              </a:ext>
            </a:extLst>
          </p:cNvPr>
          <p:cNvSpPr>
            <a:spLocks noGrp="1" noChangeArrowheads="1"/>
          </p:cNvSpPr>
          <p:nvPr>
            <p:ph idx="1"/>
          </p:nvPr>
        </p:nvSpPr>
        <p:spPr>
          <a:xfrm>
            <a:off x="457200" y="1295400"/>
            <a:ext cx="8229600" cy="3886200"/>
          </a:xfrm>
        </p:spPr>
        <p:txBody>
          <a:bodyPr/>
          <a:lstStyle/>
          <a:p>
            <a:pPr marL="0" indent="0">
              <a:buNone/>
            </a:pPr>
            <a:endParaRPr lang="en-US" altLang="en-US" sz="2400" b="1" dirty="0"/>
          </a:p>
          <a:p>
            <a:pPr marL="0" indent="0">
              <a:buNone/>
            </a:pPr>
            <a:r>
              <a:rPr lang="en-US" altLang="en-US" sz="2400" b="1" dirty="0"/>
              <a:t>Brokerage Services</a:t>
            </a:r>
          </a:p>
          <a:p>
            <a:endParaRPr lang="en-US" altLang="en-US" sz="2000" dirty="0"/>
          </a:p>
          <a:p>
            <a:r>
              <a:rPr lang="en-US" altLang="en-US" sz="2000" dirty="0"/>
              <a:t>Shortly after the TCJA passed but before Treasury issued regulations tax practitioners were concerned Treasury would take a wide view of “brokerage” and include any “brokered” activity like insurance, real estate, shipping, freight, travel and anyone who brokers buyers and sellers of a marketplace. Fortunately, Treasury took a very narrow view and included only </a:t>
            </a:r>
            <a:r>
              <a:rPr lang="en-US" altLang="en-US" sz="2000" u="sng" dirty="0"/>
              <a:t>financial</a:t>
            </a:r>
            <a:r>
              <a:rPr lang="en-US" altLang="en-US" sz="2000" dirty="0"/>
              <a:t> securities brokers like stockbrokers. Realtors dodged a big bullet!!</a:t>
            </a:r>
          </a:p>
          <a:p>
            <a:endParaRPr lang="en-US" altLang="en-US" sz="2000" dirty="0"/>
          </a:p>
          <a:p>
            <a:endParaRPr lang="en-US" altLang="en-US" dirty="0"/>
          </a:p>
        </p:txBody>
      </p:sp>
      <p:sp>
        <p:nvSpPr>
          <p:cNvPr id="5" name="Date Placeholder 3">
            <a:extLst>
              <a:ext uri="{FF2B5EF4-FFF2-40B4-BE49-F238E27FC236}">
                <a16:creationId xmlns:a16="http://schemas.microsoft.com/office/drawing/2014/main" id="{18710A82-C850-4402-9472-5D2637032439}"/>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10728143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13AC-D8B8-4D2F-9A17-FBEA36E09EE5}"/>
              </a:ext>
            </a:extLst>
          </p:cNvPr>
          <p:cNvSpPr>
            <a:spLocks noGrp="1"/>
          </p:cNvSpPr>
          <p:nvPr>
            <p:ph type="title"/>
          </p:nvPr>
        </p:nvSpPr>
        <p:spPr/>
        <p:txBody>
          <a:bodyPr/>
          <a:lstStyle/>
          <a:p>
            <a:r>
              <a:rPr lang="en-US" altLang="en-US" sz="3600" b="1" dirty="0"/>
              <a:t>Qualified Business Income – </a:t>
            </a:r>
            <a:br>
              <a:rPr lang="en-US" altLang="en-US" sz="3600" b="1" dirty="0"/>
            </a:br>
            <a:r>
              <a:rPr lang="en-US" altLang="en-US" sz="3600" b="1" dirty="0"/>
              <a:t>Income Thresholds</a:t>
            </a:r>
            <a:endParaRPr lang="en-US" sz="3600" dirty="0"/>
          </a:p>
        </p:txBody>
      </p:sp>
      <p:sp>
        <p:nvSpPr>
          <p:cNvPr id="3" name="Content Placeholder 2">
            <a:extLst>
              <a:ext uri="{FF2B5EF4-FFF2-40B4-BE49-F238E27FC236}">
                <a16:creationId xmlns:a16="http://schemas.microsoft.com/office/drawing/2014/main" id="{75D27D96-86F0-4764-A1E8-D65F746C9730}"/>
              </a:ext>
            </a:extLst>
          </p:cNvPr>
          <p:cNvSpPr>
            <a:spLocks noGrp="1"/>
          </p:cNvSpPr>
          <p:nvPr>
            <p:ph idx="1"/>
          </p:nvPr>
        </p:nvSpPr>
        <p:spPr/>
        <p:txBody>
          <a:bodyPr/>
          <a:lstStyle/>
          <a:p>
            <a:pPr marL="0" indent="0">
              <a:buNone/>
            </a:pPr>
            <a:r>
              <a:rPr lang="en-US" sz="2800" dirty="0"/>
              <a:t>2020 - $163,300 (single) or $326,600 (joint)</a:t>
            </a:r>
          </a:p>
          <a:p>
            <a:pPr marL="0" indent="0">
              <a:buNone/>
            </a:pPr>
            <a:endParaRPr lang="en-US" sz="1200" dirty="0"/>
          </a:p>
          <a:p>
            <a:r>
              <a:rPr lang="en-US" sz="2800" dirty="0"/>
              <a:t>If taxable income is </a:t>
            </a:r>
            <a:r>
              <a:rPr lang="en-US" sz="2800" b="1" u="sng" dirty="0"/>
              <a:t>above</a:t>
            </a:r>
            <a:r>
              <a:rPr lang="en-US" sz="2800" dirty="0"/>
              <a:t> – </a:t>
            </a:r>
          </a:p>
          <a:p>
            <a:pPr marL="0" indent="0">
              <a:buNone/>
            </a:pPr>
            <a:endParaRPr lang="en-US" sz="1000" dirty="0"/>
          </a:p>
          <a:p>
            <a:pPr lvl="1"/>
            <a:r>
              <a:rPr lang="en-US" sz="2400" dirty="0"/>
              <a:t>Deduction is limited to the lesser of: 20% of QBI or 20% of taxable income (less net capital gains)</a:t>
            </a:r>
          </a:p>
          <a:p>
            <a:pPr marL="457200" lvl="1" indent="0">
              <a:buNone/>
            </a:pPr>
            <a:endParaRPr lang="en-US" sz="1000" dirty="0"/>
          </a:p>
          <a:p>
            <a:pPr lvl="1"/>
            <a:r>
              <a:rPr lang="en-US" sz="2400" dirty="0"/>
              <a:t>Further limited to: </a:t>
            </a:r>
            <a:r>
              <a:rPr lang="en-US" altLang="en-US" sz="2400" dirty="0"/>
              <a:t>The greater of 50% of qualified W-2 wages OR 25% of qualified W-2 wages plus 2.5% of unadjusted basis of qualified property</a:t>
            </a:r>
          </a:p>
          <a:p>
            <a:pPr lvl="1"/>
            <a:endParaRPr lang="en-US" dirty="0"/>
          </a:p>
          <a:p>
            <a:pPr lvl="1"/>
            <a:endParaRPr lang="en-US" dirty="0"/>
          </a:p>
        </p:txBody>
      </p:sp>
      <p:sp>
        <p:nvSpPr>
          <p:cNvPr id="5" name="Date Placeholder 3">
            <a:extLst>
              <a:ext uri="{FF2B5EF4-FFF2-40B4-BE49-F238E27FC236}">
                <a16:creationId xmlns:a16="http://schemas.microsoft.com/office/drawing/2014/main" id="{330F9A3E-98AE-4E87-ACBD-A2FEAC8ABC72}"/>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38085690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496B-3B85-4DB3-B213-D3B35F8A9BD8}"/>
              </a:ext>
            </a:extLst>
          </p:cNvPr>
          <p:cNvSpPr>
            <a:spLocks noGrp="1"/>
          </p:cNvSpPr>
          <p:nvPr>
            <p:ph type="title"/>
          </p:nvPr>
        </p:nvSpPr>
        <p:spPr/>
        <p:txBody>
          <a:bodyPr/>
          <a:lstStyle/>
          <a:p>
            <a:r>
              <a:rPr lang="en-US" altLang="en-US" sz="3600" b="1" dirty="0"/>
              <a:t>Qualified Business Income – </a:t>
            </a:r>
            <a:br>
              <a:rPr lang="en-US" altLang="en-US" sz="3600" b="1" dirty="0"/>
            </a:br>
            <a:r>
              <a:rPr lang="en-US" altLang="en-US" sz="3600" b="1" dirty="0"/>
              <a:t>Income Thresholds</a:t>
            </a:r>
            <a:endParaRPr lang="en-US" sz="3600" dirty="0"/>
          </a:p>
        </p:txBody>
      </p:sp>
      <p:sp>
        <p:nvSpPr>
          <p:cNvPr id="3" name="Content Placeholder 2">
            <a:extLst>
              <a:ext uri="{FF2B5EF4-FFF2-40B4-BE49-F238E27FC236}">
                <a16:creationId xmlns:a16="http://schemas.microsoft.com/office/drawing/2014/main" id="{A54FB9DB-F84E-422E-8070-25A94AAF0FE5}"/>
              </a:ext>
            </a:extLst>
          </p:cNvPr>
          <p:cNvSpPr>
            <a:spLocks noGrp="1"/>
          </p:cNvSpPr>
          <p:nvPr>
            <p:ph idx="1"/>
          </p:nvPr>
        </p:nvSpPr>
        <p:spPr/>
        <p:txBody>
          <a:bodyPr/>
          <a:lstStyle/>
          <a:p>
            <a:pPr marL="0" indent="0">
              <a:buNone/>
            </a:pPr>
            <a:r>
              <a:rPr lang="en-US" sz="2800" dirty="0"/>
              <a:t>2020 - $163,300 (single) or $326,600 (joint)</a:t>
            </a:r>
          </a:p>
          <a:p>
            <a:pPr marL="0" indent="0">
              <a:buNone/>
            </a:pPr>
            <a:endParaRPr lang="en-US" sz="1200" dirty="0"/>
          </a:p>
          <a:p>
            <a:r>
              <a:rPr lang="en-US" sz="2800" dirty="0"/>
              <a:t>If taxable income is </a:t>
            </a:r>
            <a:r>
              <a:rPr lang="en-US" sz="2800" b="1" u="sng" dirty="0"/>
              <a:t>below</a:t>
            </a:r>
            <a:r>
              <a:rPr lang="en-US" sz="2800" dirty="0"/>
              <a:t> – </a:t>
            </a:r>
          </a:p>
          <a:p>
            <a:pPr marL="0" indent="0">
              <a:buNone/>
            </a:pPr>
            <a:endParaRPr lang="en-US" sz="1000" dirty="0"/>
          </a:p>
          <a:p>
            <a:pPr lvl="1"/>
            <a:r>
              <a:rPr lang="en-US" sz="2400" dirty="0"/>
              <a:t>Deduction is limited to the lesser of: 20% of QBI or 20% of taxable income (less net capital gains)</a:t>
            </a:r>
          </a:p>
          <a:p>
            <a:pPr marL="457200" lvl="1" indent="0">
              <a:buNone/>
            </a:pPr>
            <a:endParaRPr lang="en-US" sz="1000" dirty="0"/>
          </a:p>
          <a:p>
            <a:pPr lvl="1"/>
            <a:r>
              <a:rPr lang="en-US" sz="2400" dirty="0"/>
              <a:t>No wage limitations</a:t>
            </a:r>
          </a:p>
          <a:p>
            <a:pPr marL="457200" lvl="1" indent="0">
              <a:buNone/>
            </a:pPr>
            <a:endParaRPr lang="en-US" sz="1000" dirty="0"/>
          </a:p>
          <a:p>
            <a:pPr lvl="1"/>
            <a:r>
              <a:rPr lang="en-US" sz="2400" b="1" u="sng" dirty="0"/>
              <a:t>Specified service businesses can take deduction</a:t>
            </a:r>
          </a:p>
          <a:p>
            <a:pPr marL="457200" lvl="1" indent="0">
              <a:buNone/>
            </a:pPr>
            <a:endParaRPr lang="en-US" sz="1000" dirty="0"/>
          </a:p>
          <a:p>
            <a:pPr lvl="1"/>
            <a:r>
              <a:rPr lang="en-US" sz="2400" dirty="0"/>
              <a:t>Limitations phased in as income exceeds the thresholds</a:t>
            </a:r>
          </a:p>
          <a:p>
            <a:pPr lvl="1"/>
            <a:endParaRPr lang="en-US" dirty="0"/>
          </a:p>
        </p:txBody>
      </p:sp>
      <p:sp>
        <p:nvSpPr>
          <p:cNvPr id="5" name="Date Placeholder 3">
            <a:extLst>
              <a:ext uri="{FF2B5EF4-FFF2-40B4-BE49-F238E27FC236}">
                <a16:creationId xmlns:a16="http://schemas.microsoft.com/office/drawing/2014/main" id="{64A8180D-6B2C-4875-B886-A9F2994A1E4A}"/>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42661072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22" y="762000"/>
            <a:ext cx="7423827" cy="1050398"/>
          </a:xfrm>
        </p:spPr>
        <p:txBody>
          <a:bodyPr/>
          <a:lstStyle/>
          <a:p>
            <a:pPr algn="ctr"/>
            <a:r>
              <a:rPr lang="en-US" sz="2400" dirty="0"/>
              <a:t>CENTER FOR REALTOR® FINANCIAL WELLNESS WEBINAR AND SEMINAR DISCLAIMER</a:t>
            </a:r>
            <a:br>
              <a:rPr lang="en-US" sz="2400" dirty="0"/>
            </a:br>
            <a:endParaRPr lang="en-US" sz="2400" dirty="0"/>
          </a:p>
        </p:txBody>
      </p:sp>
      <p:sp>
        <p:nvSpPr>
          <p:cNvPr id="3" name="Content Placeholder 2"/>
          <p:cNvSpPr>
            <a:spLocks noGrp="1"/>
          </p:cNvSpPr>
          <p:nvPr>
            <p:ph idx="1"/>
          </p:nvPr>
        </p:nvSpPr>
        <p:spPr>
          <a:xfrm>
            <a:off x="701160" y="1981200"/>
            <a:ext cx="7423827" cy="3885877"/>
          </a:xfrm>
        </p:spPr>
        <p:txBody>
          <a:bodyPr>
            <a:normAutofit fontScale="25000" lnSpcReduction="20000"/>
          </a:bodyPr>
          <a:lstStyle/>
          <a:p>
            <a:r>
              <a:rPr lang="en-US" sz="5600" dirty="0"/>
              <a:t>For Education and Information Purposes Only</a:t>
            </a:r>
          </a:p>
          <a:p>
            <a:r>
              <a:rPr lang="en-US" sz="5600" dirty="0"/>
              <a:t>Please note that the information and materials provided in Center for REALTOR® Financial Wellness webinars and seminars are not intended or provided to be used as a substitute for the advice of your tax, investment, legal and/or financial advisors or to be the basis of specific financial planning activities.  The opinions and views expressed or shared in this presentation represent only those of the developers, speakers, presenters or instructors and have not been endorsed or approved by the National Association of REALTORS®.  While substantial care is taken to try to provide accurate and current data and information, the National Association of REALTORS® does not warrant the accuracy, completeness or timeliness of any data and information provided in the webinars and seminars.  Further, any principles and conclusions presented are subject to court decisions and to local, state and federal laws and regulations and any revisions of such laws and regulations.  If you seek or need tax, investment, legal or financial advice, you must obtain such advice and services from the appropriate professionals.  </a:t>
            </a:r>
          </a:p>
          <a:p>
            <a:r>
              <a:rPr lang="en-US" sz="5600" dirty="0"/>
              <a:t>Any links to third-party websites, tools, materials or resources are provided as a convenience and for your information.  Any products, services or opinions of third-party entities or associated individuals are neither endorsed nor have they been vetted by the National Association of REALTORS®, and their inclusion in the webinar or seminar and any related materials do not constitute a recommendation by the National Association of REALTORS® and should not be inferred as suggesting a preference over other products, services or information available in the market.  The National Association of REALTORS® bears no responsibility for the accuracy, completeness, legality or the content provided in the webinar or seminar and any related materials.</a:t>
            </a:r>
          </a:p>
          <a:p>
            <a:endParaRPr lang="en-US" dirty="0"/>
          </a:p>
        </p:txBody>
      </p:sp>
    </p:spTree>
    <p:extLst>
      <p:ext uri="{BB962C8B-B14F-4D97-AF65-F5344CB8AC3E}">
        <p14:creationId xmlns:p14="http://schemas.microsoft.com/office/powerpoint/2010/main" val="2370967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10E174-3B56-4BA9-A508-3AAE34EB5718}"/>
              </a:ext>
            </a:extLst>
          </p:cNvPr>
          <p:cNvSpPr>
            <a:spLocks noGrp="1" noChangeArrowheads="1"/>
          </p:cNvSpPr>
          <p:nvPr>
            <p:ph type="title"/>
          </p:nvPr>
        </p:nvSpPr>
        <p:spPr/>
        <p:txBody>
          <a:bodyPr/>
          <a:lstStyle/>
          <a:p>
            <a:r>
              <a:rPr lang="en-US" altLang="en-US" sz="3600" b="1" dirty="0"/>
              <a:t>Individual Provisions</a:t>
            </a:r>
          </a:p>
        </p:txBody>
      </p:sp>
      <p:sp>
        <p:nvSpPr>
          <p:cNvPr id="3" name="Content Placeholder 2">
            <a:extLst>
              <a:ext uri="{FF2B5EF4-FFF2-40B4-BE49-F238E27FC236}">
                <a16:creationId xmlns:a16="http://schemas.microsoft.com/office/drawing/2014/main" id="{FACA7B79-9FC5-4EEA-9966-B436D5EC63FF}"/>
              </a:ext>
            </a:extLst>
          </p:cNvPr>
          <p:cNvSpPr>
            <a:spLocks noGrp="1"/>
          </p:cNvSpPr>
          <p:nvPr>
            <p:ph idx="1"/>
          </p:nvPr>
        </p:nvSpPr>
        <p:spPr>
          <a:xfrm>
            <a:off x="457200" y="1295400"/>
            <a:ext cx="8229600" cy="4191000"/>
          </a:xfrm>
        </p:spPr>
        <p:txBody>
          <a:bodyPr/>
          <a:lstStyle/>
          <a:p>
            <a:pPr marL="0" indent="0" algn="ctr">
              <a:buNone/>
              <a:defRPr/>
            </a:pPr>
            <a:r>
              <a:rPr lang="en-US" sz="2800" dirty="0"/>
              <a:t>Pre TCJA 2017 Tax Brackets</a:t>
            </a:r>
          </a:p>
          <a:p>
            <a:pPr marL="0" indent="0">
              <a:buFontTx/>
              <a:buNone/>
              <a:defRPr/>
            </a:pPr>
            <a:endParaRPr lang="en-US" dirty="0"/>
          </a:p>
          <a:p>
            <a:pPr marL="0" indent="0">
              <a:buFontTx/>
              <a:buNone/>
              <a:defRPr/>
            </a:pPr>
            <a:endParaRPr lang="en-US" dirty="0"/>
          </a:p>
          <a:p>
            <a:pPr>
              <a:defRPr/>
            </a:pPr>
            <a:endParaRPr lang="en-US" dirty="0"/>
          </a:p>
        </p:txBody>
      </p:sp>
      <p:pic>
        <p:nvPicPr>
          <p:cNvPr id="17413" name="Picture 4">
            <a:extLst>
              <a:ext uri="{FF2B5EF4-FFF2-40B4-BE49-F238E27FC236}">
                <a16:creationId xmlns:a16="http://schemas.microsoft.com/office/drawing/2014/main" id="{446BFF46-0208-4ABF-93D6-726864B1E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78" r="47761" b="-1"/>
          <a:stretch/>
        </p:blipFill>
        <p:spPr bwMode="auto">
          <a:xfrm>
            <a:off x="609600" y="2176463"/>
            <a:ext cx="383381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A5022FC-A366-4D31-8EB7-363B4DF932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6" r="47889"/>
          <a:stretch/>
        </p:blipFill>
        <p:spPr bwMode="auto">
          <a:xfrm>
            <a:off x="5000625" y="2309296"/>
            <a:ext cx="3762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68E89E-BEE1-49DB-ADCB-57F1BC6C1723}"/>
              </a:ext>
            </a:extLst>
          </p:cNvPr>
          <p:cNvSpPr txBox="1"/>
          <p:nvPr/>
        </p:nvSpPr>
        <p:spPr>
          <a:xfrm>
            <a:off x="2057400" y="1905000"/>
            <a:ext cx="1524000" cy="400110"/>
          </a:xfrm>
          <a:prstGeom prst="rect">
            <a:avLst/>
          </a:prstGeom>
          <a:noFill/>
        </p:spPr>
        <p:txBody>
          <a:bodyPr wrap="square" rtlCol="0">
            <a:spAutoFit/>
          </a:bodyPr>
          <a:lstStyle/>
          <a:p>
            <a:r>
              <a:rPr lang="en-US" sz="2000" b="1" dirty="0"/>
              <a:t>Single</a:t>
            </a:r>
          </a:p>
        </p:txBody>
      </p:sp>
      <p:sp>
        <p:nvSpPr>
          <p:cNvPr id="4" name="TextBox 3">
            <a:extLst>
              <a:ext uri="{FF2B5EF4-FFF2-40B4-BE49-F238E27FC236}">
                <a16:creationId xmlns:a16="http://schemas.microsoft.com/office/drawing/2014/main" id="{52475CE0-721E-4577-875A-06685248CC63}"/>
              </a:ext>
            </a:extLst>
          </p:cNvPr>
          <p:cNvSpPr txBox="1"/>
          <p:nvPr/>
        </p:nvSpPr>
        <p:spPr>
          <a:xfrm>
            <a:off x="6553200" y="1905000"/>
            <a:ext cx="1752600" cy="400110"/>
          </a:xfrm>
          <a:prstGeom prst="rect">
            <a:avLst/>
          </a:prstGeom>
          <a:noFill/>
        </p:spPr>
        <p:txBody>
          <a:bodyPr wrap="square" rtlCol="0">
            <a:spAutoFit/>
          </a:bodyPr>
          <a:lstStyle/>
          <a:p>
            <a:r>
              <a:rPr lang="en-US" sz="2000" b="1" dirty="0"/>
              <a:t>MFJ</a:t>
            </a:r>
          </a:p>
        </p:txBody>
      </p:sp>
      <p:sp>
        <p:nvSpPr>
          <p:cNvPr id="9" name="Date Placeholder 3">
            <a:extLst>
              <a:ext uri="{FF2B5EF4-FFF2-40B4-BE49-F238E27FC236}">
                <a16:creationId xmlns:a16="http://schemas.microsoft.com/office/drawing/2014/main" id="{51B5BC85-DF62-4B27-8FEC-73392035F7A7}"/>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10E174-3B56-4BA9-A508-3AAE34EB5718}"/>
              </a:ext>
            </a:extLst>
          </p:cNvPr>
          <p:cNvSpPr>
            <a:spLocks noGrp="1" noChangeArrowheads="1"/>
          </p:cNvSpPr>
          <p:nvPr>
            <p:ph type="title"/>
          </p:nvPr>
        </p:nvSpPr>
        <p:spPr/>
        <p:txBody>
          <a:bodyPr/>
          <a:lstStyle/>
          <a:p>
            <a:r>
              <a:rPr lang="en-US" altLang="en-US" sz="3600" b="1" dirty="0"/>
              <a:t>Individual Provisions</a:t>
            </a:r>
          </a:p>
        </p:txBody>
      </p:sp>
      <p:sp>
        <p:nvSpPr>
          <p:cNvPr id="3" name="Content Placeholder 2">
            <a:extLst>
              <a:ext uri="{FF2B5EF4-FFF2-40B4-BE49-F238E27FC236}">
                <a16:creationId xmlns:a16="http://schemas.microsoft.com/office/drawing/2014/main" id="{FACA7B79-9FC5-4EEA-9966-B436D5EC63FF}"/>
              </a:ext>
            </a:extLst>
          </p:cNvPr>
          <p:cNvSpPr>
            <a:spLocks noGrp="1"/>
          </p:cNvSpPr>
          <p:nvPr>
            <p:ph idx="1"/>
          </p:nvPr>
        </p:nvSpPr>
        <p:spPr>
          <a:xfrm>
            <a:off x="457200" y="1295400"/>
            <a:ext cx="8229600" cy="4191000"/>
          </a:xfrm>
        </p:spPr>
        <p:txBody>
          <a:bodyPr/>
          <a:lstStyle/>
          <a:p>
            <a:pPr marL="0" indent="0" algn="ctr">
              <a:buNone/>
              <a:defRPr/>
            </a:pPr>
            <a:r>
              <a:rPr lang="en-US" sz="2800" dirty="0"/>
              <a:t>Pre TCJA 2017 Tax Brackets</a:t>
            </a:r>
          </a:p>
          <a:p>
            <a:pPr marL="0" indent="0">
              <a:buFontTx/>
              <a:buNone/>
              <a:defRPr/>
            </a:pPr>
            <a:endParaRPr lang="en-US" dirty="0"/>
          </a:p>
          <a:p>
            <a:pPr marL="0" indent="0">
              <a:buFontTx/>
              <a:buNone/>
              <a:defRPr/>
            </a:pPr>
            <a:endParaRPr lang="en-US" dirty="0"/>
          </a:p>
          <a:p>
            <a:pPr>
              <a:defRPr/>
            </a:pPr>
            <a:endParaRPr lang="en-US" dirty="0"/>
          </a:p>
        </p:txBody>
      </p:sp>
      <p:pic>
        <p:nvPicPr>
          <p:cNvPr id="17413" name="Picture 4">
            <a:extLst>
              <a:ext uri="{FF2B5EF4-FFF2-40B4-BE49-F238E27FC236}">
                <a16:creationId xmlns:a16="http://schemas.microsoft.com/office/drawing/2014/main" id="{446BFF46-0208-4ABF-93D6-726864B1E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78" r="47761" b="-1"/>
          <a:stretch/>
        </p:blipFill>
        <p:spPr bwMode="auto">
          <a:xfrm>
            <a:off x="609600" y="2176463"/>
            <a:ext cx="383381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A5022FC-A366-4D31-8EB7-363B4DF932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6" r="47889"/>
          <a:stretch/>
        </p:blipFill>
        <p:spPr bwMode="auto">
          <a:xfrm>
            <a:off x="5000625" y="2309296"/>
            <a:ext cx="3762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68E89E-BEE1-49DB-ADCB-57F1BC6C1723}"/>
              </a:ext>
            </a:extLst>
          </p:cNvPr>
          <p:cNvSpPr txBox="1"/>
          <p:nvPr/>
        </p:nvSpPr>
        <p:spPr>
          <a:xfrm>
            <a:off x="2057400" y="1905000"/>
            <a:ext cx="1524000" cy="400110"/>
          </a:xfrm>
          <a:prstGeom prst="rect">
            <a:avLst/>
          </a:prstGeom>
          <a:noFill/>
        </p:spPr>
        <p:txBody>
          <a:bodyPr wrap="square" rtlCol="0">
            <a:spAutoFit/>
          </a:bodyPr>
          <a:lstStyle/>
          <a:p>
            <a:r>
              <a:rPr lang="en-US" sz="2000" b="1" dirty="0"/>
              <a:t>Single</a:t>
            </a:r>
          </a:p>
        </p:txBody>
      </p:sp>
      <p:sp>
        <p:nvSpPr>
          <p:cNvPr id="4" name="TextBox 3">
            <a:extLst>
              <a:ext uri="{FF2B5EF4-FFF2-40B4-BE49-F238E27FC236}">
                <a16:creationId xmlns:a16="http://schemas.microsoft.com/office/drawing/2014/main" id="{52475CE0-721E-4577-875A-06685248CC63}"/>
              </a:ext>
            </a:extLst>
          </p:cNvPr>
          <p:cNvSpPr txBox="1"/>
          <p:nvPr/>
        </p:nvSpPr>
        <p:spPr>
          <a:xfrm>
            <a:off x="6553200" y="1905000"/>
            <a:ext cx="1752600" cy="400110"/>
          </a:xfrm>
          <a:prstGeom prst="rect">
            <a:avLst/>
          </a:prstGeom>
          <a:noFill/>
        </p:spPr>
        <p:txBody>
          <a:bodyPr wrap="square" rtlCol="0">
            <a:spAutoFit/>
          </a:bodyPr>
          <a:lstStyle/>
          <a:p>
            <a:r>
              <a:rPr lang="en-US" sz="2000" b="1" dirty="0"/>
              <a:t>MFJ</a:t>
            </a:r>
          </a:p>
        </p:txBody>
      </p:sp>
      <p:sp>
        <p:nvSpPr>
          <p:cNvPr id="9" name="Date Placeholder 3">
            <a:extLst>
              <a:ext uri="{FF2B5EF4-FFF2-40B4-BE49-F238E27FC236}">
                <a16:creationId xmlns:a16="http://schemas.microsoft.com/office/drawing/2014/main" id="{51B5BC85-DF62-4B27-8FEC-73392035F7A7}"/>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
        <p:nvSpPr>
          <p:cNvPr id="12" name="Oval 11">
            <a:extLst>
              <a:ext uri="{FF2B5EF4-FFF2-40B4-BE49-F238E27FC236}">
                <a16:creationId xmlns:a16="http://schemas.microsoft.com/office/drawing/2014/main" id="{FD8B98F1-D854-488F-9BEC-58ED45DD9671}"/>
              </a:ext>
            </a:extLst>
          </p:cNvPr>
          <p:cNvSpPr/>
          <p:nvPr/>
        </p:nvSpPr>
        <p:spPr>
          <a:xfrm>
            <a:off x="685800" y="3581400"/>
            <a:ext cx="3505200" cy="533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2C5A6A-D71B-4071-9E61-9A05541A444D}"/>
              </a:ext>
            </a:extLst>
          </p:cNvPr>
          <p:cNvSpPr/>
          <p:nvPr/>
        </p:nvSpPr>
        <p:spPr>
          <a:xfrm>
            <a:off x="5105400" y="3581400"/>
            <a:ext cx="3505200" cy="533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D4DBBC2-E0F8-45F1-89B6-00E776887A8F}"/>
              </a:ext>
            </a:extLst>
          </p:cNvPr>
          <p:cNvSpPr/>
          <p:nvPr/>
        </p:nvSpPr>
        <p:spPr>
          <a:xfrm>
            <a:off x="762000" y="5181600"/>
            <a:ext cx="3505200" cy="533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409119-61F0-4B84-9991-9A9B1A97C7B5}"/>
              </a:ext>
            </a:extLst>
          </p:cNvPr>
          <p:cNvSpPr/>
          <p:nvPr/>
        </p:nvSpPr>
        <p:spPr>
          <a:xfrm>
            <a:off x="5105400" y="5181600"/>
            <a:ext cx="3505200" cy="533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307FC19-8037-4375-8DB7-7FBC52F3AFF2}"/>
              </a:ext>
            </a:extLst>
          </p:cNvPr>
          <p:cNvCxnSpPr>
            <a:stCxn id="6" idx="1"/>
          </p:cNvCxnSpPr>
          <p:nvPr/>
        </p:nvCxnSpPr>
        <p:spPr>
          <a:xfrm flipH="1">
            <a:off x="3124200" y="3971409"/>
            <a:ext cx="1876425" cy="2048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EB1A3B-9686-4643-A116-B84EEE4B066E}"/>
              </a:ext>
            </a:extLst>
          </p:cNvPr>
          <p:cNvSpPr txBox="1"/>
          <p:nvPr/>
        </p:nvSpPr>
        <p:spPr>
          <a:xfrm>
            <a:off x="1447800" y="5867400"/>
            <a:ext cx="1981200" cy="338554"/>
          </a:xfrm>
          <a:prstGeom prst="rect">
            <a:avLst/>
          </a:prstGeom>
          <a:noFill/>
        </p:spPr>
        <p:txBody>
          <a:bodyPr wrap="square" rtlCol="0">
            <a:spAutoFit/>
          </a:bodyPr>
          <a:lstStyle/>
          <a:p>
            <a:r>
              <a:rPr lang="en-US" sz="1600" u="sng" dirty="0"/>
              <a:t>Marriage Penalty</a:t>
            </a:r>
          </a:p>
        </p:txBody>
      </p:sp>
    </p:spTree>
    <p:extLst>
      <p:ext uri="{BB962C8B-B14F-4D97-AF65-F5344CB8AC3E}">
        <p14:creationId xmlns:p14="http://schemas.microsoft.com/office/powerpoint/2010/main" val="42673665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10E174-3B56-4BA9-A508-3AAE34EB5718}"/>
              </a:ext>
            </a:extLst>
          </p:cNvPr>
          <p:cNvSpPr>
            <a:spLocks noGrp="1" noChangeArrowheads="1"/>
          </p:cNvSpPr>
          <p:nvPr>
            <p:ph type="title"/>
          </p:nvPr>
        </p:nvSpPr>
        <p:spPr/>
        <p:txBody>
          <a:bodyPr/>
          <a:lstStyle/>
          <a:p>
            <a:r>
              <a:rPr lang="en-US" altLang="en-US" sz="3600" b="1" dirty="0"/>
              <a:t>Individual Provisions</a:t>
            </a:r>
          </a:p>
        </p:txBody>
      </p:sp>
      <p:sp>
        <p:nvSpPr>
          <p:cNvPr id="3" name="Content Placeholder 2">
            <a:extLst>
              <a:ext uri="{FF2B5EF4-FFF2-40B4-BE49-F238E27FC236}">
                <a16:creationId xmlns:a16="http://schemas.microsoft.com/office/drawing/2014/main" id="{FACA7B79-9FC5-4EEA-9966-B436D5EC63FF}"/>
              </a:ext>
            </a:extLst>
          </p:cNvPr>
          <p:cNvSpPr>
            <a:spLocks noGrp="1"/>
          </p:cNvSpPr>
          <p:nvPr>
            <p:ph idx="1"/>
          </p:nvPr>
        </p:nvSpPr>
        <p:spPr>
          <a:xfrm>
            <a:off x="457200" y="1295400"/>
            <a:ext cx="8229600" cy="4191000"/>
          </a:xfrm>
        </p:spPr>
        <p:txBody>
          <a:bodyPr/>
          <a:lstStyle/>
          <a:p>
            <a:pPr marL="0" indent="0" algn="ctr">
              <a:buNone/>
              <a:defRPr/>
            </a:pPr>
            <a:r>
              <a:rPr lang="en-US" sz="2800" dirty="0"/>
              <a:t>2019 Tax Brackets</a:t>
            </a:r>
          </a:p>
          <a:p>
            <a:pPr marL="0" indent="0">
              <a:buFontTx/>
              <a:buNone/>
              <a:defRPr/>
            </a:pPr>
            <a:endParaRPr lang="en-US" dirty="0"/>
          </a:p>
          <a:p>
            <a:pPr marL="0" indent="0">
              <a:buFontTx/>
              <a:buNone/>
              <a:defRPr/>
            </a:pPr>
            <a:endParaRPr lang="en-US" dirty="0"/>
          </a:p>
          <a:p>
            <a:pPr>
              <a:defRPr/>
            </a:pPr>
            <a:endParaRPr lang="en-US" dirty="0"/>
          </a:p>
        </p:txBody>
      </p:sp>
      <p:graphicFrame>
        <p:nvGraphicFramePr>
          <p:cNvPr id="5" name="Table 4">
            <a:extLst>
              <a:ext uri="{FF2B5EF4-FFF2-40B4-BE49-F238E27FC236}">
                <a16:creationId xmlns:a16="http://schemas.microsoft.com/office/drawing/2014/main" id="{91D1EEEC-1C15-4921-A7A9-1ABF161189F2}"/>
              </a:ext>
            </a:extLst>
          </p:cNvPr>
          <p:cNvGraphicFramePr>
            <a:graphicFrameLocks noGrp="1"/>
          </p:cNvGraphicFramePr>
          <p:nvPr>
            <p:extLst>
              <p:ext uri="{D42A27DB-BD31-4B8C-83A1-F6EECF244321}">
                <p14:modId xmlns:p14="http://schemas.microsoft.com/office/powerpoint/2010/main" val="1790618523"/>
              </p:ext>
            </p:extLst>
          </p:nvPr>
        </p:nvGraphicFramePr>
        <p:xfrm>
          <a:off x="457200" y="1905000"/>
          <a:ext cx="8382000" cy="3733801"/>
        </p:xfrm>
        <a:graphic>
          <a:graphicData uri="http://schemas.openxmlformats.org/drawingml/2006/table">
            <a:tbl>
              <a:tblPr/>
              <a:tblGrid>
                <a:gridCol w="1676400">
                  <a:extLst>
                    <a:ext uri="{9D8B030D-6E8A-4147-A177-3AD203B41FA5}">
                      <a16:colId xmlns:a16="http://schemas.microsoft.com/office/drawing/2014/main" val="815644376"/>
                    </a:ext>
                  </a:extLst>
                </a:gridCol>
                <a:gridCol w="1676400">
                  <a:extLst>
                    <a:ext uri="{9D8B030D-6E8A-4147-A177-3AD203B41FA5}">
                      <a16:colId xmlns:a16="http://schemas.microsoft.com/office/drawing/2014/main" val="623568392"/>
                    </a:ext>
                  </a:extLst>
                </a:gridCol>
                <a:gridCol w="1676400">
                  <a:extLst>
                    <a:ext uri="{9D8B030D-6E8A-4147-A177-3AD203B41FA5}">
                      <a16:colId xmlns:a16="http://schemas.microsoft.com/office/drawing/2014/main" val="1728193660"/>
                    </a:ext>
                  </a:extLst>
                </a:gridCol>
                <a:gridCol w="1676400">
                  <a:extLst>
                    <a:ext uri="{9D8B030D-6E8A-4147-A177-3AD203B41FA5}">
                      <a16:colId xmlns:a16="http://schemas.microsoft.com/office/drawing/2014/main" val="3961641631"/>
                    </a:ext>
                  </a:extLst>
                </a:gridCol>
                <a:gridCol w="1676400">
                  <a:extLst>
                    <a:ext uri="{9D8B030D-6E8A-4147-A177-3AD203B41FA5}">
                      <a16:colId xmlns:a16="http://schemas.microsoft.com/office/drawing/2014/main" val="182851123"/>
                    </a:ext>
                  </a:extLst>
                </a:gridCol>
              </a:tblGrid>
              <a:tr h="591493">
                <a:tc>
                  <a:txBody>
                    <a:bodyPr/>
                    <a:lstStyle/>
                    <a:p>
                      <a:pPr algn="l" fontAlgn="ctr"/>
                      <a:r>
                        <a:rPr lang="en-US" sz="1200" b="1" baseline="0">
                          <a:solidFill>
                            <a:srgbClr val="005FB9"/>
                          </a:solidFill>
                          <a:effectLst/>
                        </a:rPr>
                        <a:t>Tax rate</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Single</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Married, filing jointly</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Married, filing separately</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Head of household</a:t>
                      </a:r>
                    </a:p>
                  </a:txBody>
                  <a:tcPr marL="38477" marR="38477" marT="19239" marB="19239" anchor="ctr">
                    <a:lnL w="7620" cap="flat" cmpd="sng" algn="ctr">
                      <a:solidFill>
                        <a:srgbClr val="D2D7DC"/>
                      </a:solidFill>
                      <a:prstDash val="solid"/>
                      <a:round/>
                      <a:headEnd type="none" w="med" len="med"/>
                      <a:tailEnd type="none" w="med" len="med"/>
                    </a:lnL>
                    <a:lnR>
                      <a:noFill/>
                    </a:lnR>
                    <a:lnT>
                      <a:noFill/>
                    </a:lnT>
                    <a:lnB w="7620" cap="flat" cmpd="sng" algn="ctr">
                      <a:solidFill>
                        <a:srgbClr val="D2D7DC"/>
                      </a:solidFill>
                      <a:prstDash val="solid"/>
                      <a:round/>
                      <a:headEnd type="none" w="med" len="med"/>
                      <a:tailEnd type="none" w="med" len="med"/>
                    </a:lnB>
                    <a:solidFill>
                      <a:srgbClr val="F5F6F7"/>
                    </a:solidFill>
                  </a:tcPr>
                </a:tc>
                <a:extLst>
                  <a:ext uri="{0D108BD9-81ED-4DB2-BD59-A6C34878D82A}">
                    <a16:rowId xmlns:a16="http://schemas.microsoft.com/office/drawing/2014/main" val="314478911"/>
                  </a:ext>
                </a:extLst>
              </a:tr>
              <a:tr h="369684">
                <a:tc>
                  <a:txBody>
                    <a:bodyPr/>
                    <a:lstStyle/>
                    <a:p>
                      <a:pPr fontAlgn="t"/>
                      <a:r>
                        <a:rPr lang="en-US" sz="1200" b="1" baseline="0">
                          <a:effectLst/>
                        </a:rPr>
                        <a:t>10%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$9,700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$19,400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$9,700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$13,850</a:t>
                      </a:r>
                    </a:p>
                  </a:txBody>
                  <a:tcPr marL="38477" marR="38477" marT="19239" marB="19239">
                    <a:lnL w="7620" cap="flat" cmpd="sng" algn="ctr">
                      <a:solidFill>
                        <a:srgbClr val="D2D7DC"/>
                      </a:solidFill>
                      <a:prstDash val="solid"/>
                      <a:round/>
                      <a:headEnd type="none" w="med" len="med"/>
                      <a:tailEnd type="none" w="med" len="med"/>
                    </a:lnL>
                    <a:lnR>
                      <a:noFill/>
                    </a:lnR>
                    <a:lnT w="7620" cap="flat" cmpd="sng" algn="ctr">
                      <a:solidFill>
                        <a:srgbClr val="D2D7D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62129686"/>
                  </a:ext>
                </a:extLst>
              </a:tr>
              <a:tr h="480588">
                <a:tc>
                  <a:txBody>
                    <a:bodyPr/>
                    <a:lstStyle/>
                    <a:p>
                      <a:pPr fontAlgn="t"/>
                      <a:r>
                        <a:rPr lang="en-US" sz="1200" b="1" baseline="0">
                          <a:effectLst/>
                        </a:rPr>
                        <a:t>12%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$9,701 to $39,475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dirty="0">
                          <a:effectLst/>
                        </a:rPr>
                        <a:t>$19,401 to $78,950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$9,701 to $39,475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$13,851 to $52,850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1741376938"/>
                  </a:ext>
                </a:extLst>
              </a:tr>
              <a:tr h="480588">
                <a:tc>
                  <a:txBody>
                    <a:bodyPr/>
                    <a:lstStyle/>
                    <a:p>
                      <a:pPr fontAlgn="t"/>
                      <a:r>
                        <a:rPr lang="en-US" sz="1200" b="1" baseline="0">
                          <a:effectLst/>
                        </a:rPr>
                        <a:t>22%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$39,476 to $84,200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$78,951 to $168,400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$39,476 to $84,200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$52,851 to $84,200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47963396"/>
                  </a:ext>
                </a:extLst>
              </a:tr>
              <a:tr h="480588">
                <a:tc>
                  <a:txBody>
                    <a:bodyPr/>
                    <a:lstStyle/>
                    <a:p>
                      <a:pPr fontAlgn="t"/>
                      <a:r>
                        <a:rPr lang="en-US" sz="1200" b="1" baseline="0">
                          <a:effectLst/>
                        </a:rPr>
                        <a:t>24%</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$84,201 to $160,725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$168,401 to $321,450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$84,201 to $160,725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$84,201 to $160,700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1710747098"/>
                  </a:ext>
                </a:extLst>
              </a:tr>
              <a:tr h="480588">
                <a:tc>
                  <a:txBody>
                    <a:bodyPr/>
                    <a:lstStyle/>
                    <a:p>
                      <a:pPr fontAlgn="t"/>
                      <a:r>
                        <a:rPr lang="en-US" sz="1200" b="1" baseline="0">
                          <a:effectLst/>
                        </a:rPr>
                        <a:t>32%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$160,726 to $204,100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$321,451 to $408,200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$160,726 to $204,100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$160,701 to $204,100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40953043"/>
                  </a:ext>
                </a:extLst>
              </a:tr>
              <a:tr h="480588">
                <a:tc>
                  <a:txBody>
                    <a:bodyPr/>
                    <a:lstStyle/>
                    <a:p>
                      <a:pPr fontAlgn="t"/>
                      <a:r>
                        <a:rPr lang="en-US" sz="1200" b="1" baseline="0">
                          <a:effectLst/>
                        </a:rPr>
                        <a:t>35%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$204,101 to $510,300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$408,201 to $612,350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$204,101 to $306,175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$204,101 to $510,300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2735971721"/>
                  </a:ext>
                </a:extLst>
              </a:tr>
              <a:tr h="369684">
                <a:tc>
                  <a:txBody>
                    <a:bodyPr/>
                    <a:lstStyle/>
                    <a:p>
                      <a:pPr fontAlgn="t"/>
                      <a:r>
                        <a:rPr lang="en-US" sz="1200" b="1" baseline="0">
                          <a:effectLst/>
                        </a:rPr>
                        <a:t>37%</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$510,301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dirty="0">
                          <a:effectLst/>
                        </a:rPr>
                        <a:t>$612,351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$306,176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dirty="0">
                          <a:effectLst/>
                        </a:rPr>
                        <a:t>$510,301 or more</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63031079"/>
                  </a:ext>
                </a:extLst>
              </a:tr>
            </a:tbl>
          </a:graphicData>
        </a:graphic>
      </p:graphicFrame>
      <p:sp>
        <p:nvSpPr>
          <p:cNvPr id="6" name="Date Placeholder 3">
            <a:extLst>
              <a:ext uri="{FF2B5EF4-FFF2-40B4-BE49-F238E27FC236}">
                <a16:creationId xmlns:a16="http://schemas.microsoft.com/office/drawing/2014/main" id="{891DA4C6-C870-4B81-8279-CB9EE1EBF99C}"/>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15677645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10E174-3B56-4BA9-A508-3AAE34EB5718}"/>
              </a:ext>
            </a:extLst>
          </p:cNvPr>
          <p:cNvSpPr>
            <a:spLocks noGrp="1" noChangeArrowheads="1"/>
          </p:cNvSpPr>
          <p:nvPr>
            <p:ph type="title"/>
          </p:nvPr>
        </p:nvSpPr>
        <p:spPr/>
        <p:txBody>
          <a:bodyPr/>
          <a:lstStyle/>
          <a:p>
            <a:r>
              <a:rPr lang="en-US" altLang="en-US" sz="3600" b="1" dirty="0"/>
              <a:t>Individual Provisions</a:t>
            </a:r>
          </a:p>
        </p:txBody>
      </p:sp>
      <p:sp>
        <p:nvSpPr>
          <p:cNvPr id="3" name="Content Placeholder 2">
            <a:extLst>
              <a:ext uri="{FF2B5EF4-FFF2-40B4-BE49-F238E27FC236}">
                <a16:creationId xmlns:a16="http://schemas.microsoft.com/office/drawing/2014/main" id="{FACA7B79-9FC5-4EEA-9966-B436D5EC63FF}"/>
              </a:ext>
            </a:extLst>
          </p:cNvPr>
          <p:cNvSpPr>
            <a:spLocks noGrp="1"/>
          </p:cNvSpPr>
          <p:nvPr>
            <p:ph idx="1"/>
          </p:nvPr>
        </p:nvSpPr>
        <p:spPr>
          <a:xfrm>
            <a:off x="457200" y="1295400"/>
            <a:ext cx="8229600" cy="4191000"/>
          </a:xfrm>
        </p:spPr>
        <p:txBody>
          <a:bodyPr/>
          <a:lstStyle/>
          <a:p>
            <a:pPr marL="0" indent="0" algn="ctr">
              <a:buNone/>
              <a:defRPr/>
            </a:pPr>
            <a:r>
              <a:rPr lang="en-US" sz="2800" dirty="0"/>
              <a:t>2019 Tax Brackets</a:t>
            </a:r>
          </a:p>
          <a:p>
            <a:pPr marL="0" indent="0">
              <a:buFontTx/>
              <a:buNone/>
              <a:defRPr/>
            </a:pPr>
            <a:endParaRPr lang="en-US" dirty="0"/>
          </a:p>
          <a:p>
            <a:pPr marL="0" indent="0">
              <a:buFontTx/>
              <a:buNone/>
              <a:defRPr/>
            </a:pPr>
            <a:endParaRPr lang="en-US" dirty="0"/>
          </a:p>
          <a:p>
            <a:pPr>
              <a:defRPr/>
            </a:pPr>
            <a:endParaRPr lang="en-US" dirty="0"/>
          </a:p>
        </p:txBody>
      </p:sp>
      <p:graphicFrame>
        <p:nvGraphicFramePr>
          <p:cNvPr id="5" name="Table 4">
            <a:extLst>
              <a:ext uri="{FF2B5EF4-FFF2-40B4-BE49-F238E27FC236}">
                <a16:creationId xmlns:a16="http://schemas.microsoft.com/office/drawing/2014/main" id="{91D1EEEC-1C15-4921-A7A9-1ABF161189F2}"/>
              </a:ext>
            </a:extLst>
          </p:cNvPr>
          <p:cNvGraphicFramePr>
            <a:graphicFrameLocks noGrp="1"/>
          </p:cNvGraphicFramePr>
          <p:nvPr/>
        </p:nvGraphicFramePr>
        <p:xfrm>
          <a:off x="457200" y="1905000"/>
          <a:ext cx="8382000" cy="3733801"/>
        </p:xfrm>
        <a:graphic>
          <a:graphicData uri="http://schemas.openxmlformats.org/drawingml/2006/table">
            <a:tbl>
              <a:tblPr/>
              <a:tblGrid>
                <a:gridCol w="1676400">
                  <a:extLst>
                    <a:ext uri="{9D8B030D-6E8A-4147-A177-3AD203B41FA5}">
                      <a16:colId xmlns:a16="http://schemas.microsoft.com/office/drawing/2014/main" val="815644376"/>
                    </a:ext>
                  </a:extLst>
                </a:gridCol>
                <a:gridCol w="1676400">
                  <a:extLst>
                    <a:ext uri="{9D8B030D-6E8A-4147-A177-3AD203B41FA5}">
                      <a16:colId xmlns:a16="http://schemas.microsoft.com/office/drawing/2014/main" val="623568392"/>
                    </a:ext>
                  </a:extLst>
                </a:gridCol>
                <a:gridCol w="1676400">
                  <a:extLst>
                    <a:ext uri="{9D8B030D-6E8A-4147-A177-3AD203B41FA5}">
                      <a16:colId xmlns:a16="http://schemas.microsoft.com/office/drawing/2014/main" val="1728193660"/>
                    </a:ext>
                  </a:extLst>
                </a:gridCol>
                <a:gridCol w="1676400">
                  <a:extLst>
                    <a:ext uri="{9D8B030D-6E8A-4147-A177-3AD203B41FA5}">
                      <a16:colId xmlns:a16="http://schemas.microsoft.com/office/drawing/2014/main" val="3961641631"/>
                    </a:ext>
                  </a:extLst>
                </a:gridCol>
                <a:gridCol w="1676400">
                  <a:extLst>
                    <a:ext uri="{9D8B030D-6E8A-4147-A177-3AD203B41FA5}">
                      <a16:colId xmlns:a16="http://schemas.microsoft.com/office/drawing/2014/main" val="182851123"/>
                    </a:ext>
                  </a:extLst>
                </a:gridCol>
              </a:tblGrid>
              <a:tr h="591493">
                <a:tc>
                  <a:txBody>
                    <a:bodyPr/>
                    <a:lstStyle/>
                    <a:p>
                      <a:pPr algn="l" fontAlgn="ctr"/>
                      <a:r>
                        <a:rPr lang="en-US" sz="1200" b="1" baseline="0">
                          <a:solidFill>
                            <a:srgbClr val="005FB9"/>
                          </a:solidFill>
                          <a:effectLst/>
                        </a:rPr>
                        <a:t>Tax rate</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Single</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Married, filing jointly</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Married, filing separately</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Head of household</a:t>
                      </a:r>
                    </a:p>
                  </a:txBody>
                  <a:tcPr marL="38477" marR="38477" marT="19239" marB="19239" anchor="ctr">
                    <a:lnL w="7620" cap="flat" cmpd="sng" algn="ctr">
                      <a:solidFill>
                        <a:srgbClr val="D2D7DC"/>
                      </a:solidFill>
                      <a:prstDash val="solid"/>
                      <a:round/>
                      <a:headEnd type="none" w="med" len="med"/>
                      <a:tailEnd type="none" w="med" len="med"/>
                    </a:lnL>
                    <a:lnR>
                      <a:noFill/>
                    </a:lnR>
                    <a:lnT>
                      <a:noFill/>
                    </a:lnT>
                    <a:lnB w="7620" cap="flat" cmpd="sng" algn="ctr">
                      <a:solidFill>
                        <a:srgbClr val="D2D7DC"/>
                      </a:solidFill>
                      <a:prstDash val="solid"/>
                      <a:round/>
                      <a:headEnd type="none" w="med" len="med"/>
                      <a:tailEnd type="none" w="med" len="med"/>
                    </a:lnB>
                    <a:solidFill>
                      <a:srgbClr val="F5F6F7"/>
                    </a:solidFill>
                  </a:tcPr>
                </a:tc>
                <a:extLst>
                  <a:ext uri="{0D108BD9-81ED-4DB2-BD59-A6C34878D82A}">
                    <a16:rowId xmlns:a16="http://schemas.microsoft.com/office/drawing/2014/main" val="314478911"/>
                  </a:ext>
                </a:extLst>
              </a:tr>
              <a:tr h="369684">
                <a:tc>
                  <a:txBody>
                    <a:bodyPr/>
                    <a:lstStyle/>
                    <a:p>
                      <a:pPr fontAlgn="t"/>
                      <a:r>
                        <a:rPr lang="en-US" sz="1200" b="1" baseline="0">
                          <a:effectLst/>
                        </a:rPr>
                        <a:t>10%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$9,700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$19,400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$9,700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$13,850</a:t>
                      </a:r>
                    </a:p>
                  </a:txBody>
                  <a:tcPr marL="38477" marR="38477" marT="19239" marB="19239">
                    <a:lnL w="7620" cap="flat" cmpd="sng" algn="ctr">
                      <a:solidFill>
                        <a:srgbClr val="D2D7DC"/>
                      </a:solidFill>
                      <a:prstDash val="solid"/>
                      <a:round/>
                      <a:headEnd type="none" w="med" len="med"/>
                      <a:tailEnd type="none" w="med" len="med"/>
                    </a:lnL>
                    <a:lnR>
                      <a:noFill/>
                    </a:lnR>
                    <a:lnT w="7620" cap="flat" cmpd="sng" algn="ctr">
                      <a:solidFill>
                        <a:srgbClr val="D2D7D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62129686"/>
                  </a:ext>
                </a:extLst>
              </a:tr>
              <a:tr h="480588">
                <a:tc>
                  <a:txBody>
                    <a:bodyPr/>
                    <a:lstStyle/>
                    <a:p>
                      <a:pPr fontAlgn="t"/>
                      <a:r>
                        <a:rPr lang="en-US" sz="1200" b="1" baseline="0">
                          <a:effectLst/>
                        </a:rPr>
                        <a:t>12%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$9,701 to $39,475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dirty="0">
                          <a:effectLst/>
                        </a:rPr>
                        <a:t>$19,401 to $78,950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$9,701 to $39,475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$13,851 to $52,850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1741376938"/>
                  </a:ext>
                </a:extLst>
              </a:tr>
              <a:tr h="480588">
                <a:tc>
                  <a:txBody>
                    <a:bodyPr/>
                    <a:lstStyle/>
                    <a:p>
                      <a:pPr fontAlgn="t"/>
                      <a:r>
                        <a:rPr lang="en-US" sz="1200" b="1" baseline="0">
                          <a:effectLst/>
                        </a:rPr>
                        <a:t>22%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$39,476 to $84,200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$78,951 to $168,400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$39,476 to $84,200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$52,851 to $84,200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47963396"/>
                  </a:ext>
                </a:extLst>
              </a:tr>
              <a:tr h="480588">
                <a:tc>
                  <a:txBody>
                    <a:bodyPr/>
                    <a:lstStyle/>
                    <a:p>
                      <a:pPr fontAlgn="t"/>
                      <a:r>
                        <a:rPr lang="en-US" sz="1200" b="1" baseline="0">
                          <a:effectLst/>
                        </a:rPr>
                        <a:t>24%</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$84,201 to $160,725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$168,401 to $321,450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$84,201 to $160,725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$84,201 to $160,700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1710747098"/>
                  </a:ext>
                </a:extLst>
              </a:tr>
              <a:tr h="480588">
                <a:tc>
                  <a:txBody>
                    <a:bodyPr/>
                    <a:lstStyle/>
                    <a:p>
                      <a:pPr fontAlgn="t"/>
                      <a:r>
                        <a:rPr lang="en-US" sz="1200" b="1" baseline="0">
                          <a:effectLst/>
                        </a:rPr>
                        <a:t>32%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$160,726 to $204,100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$321,451 to $408,200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$160,726 to $204,100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$160,701 to $204,100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40953043"/>
                  </a:ext>
                </a:extLst>
              </a:tr>
              <a:tr h="480588">
                <a:tc>
                  <a:txBody>
                    <a:bodyPr/>
                    <a:lstStyle/>
                    <a:p>
                      <a:pPr fontAlgn="t"/>
                      <a:r>
                        <a:rPr lang="en-US" sz="1200" b="1" baseline="0">
                          <a:effectLst/>
                        </a:rPr>
                        <a:t>35%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$204,101 to $510,300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$408,201 to $612,350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$204,101 to $306,175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$204,101 to $510,300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2735971721"/>
                  </a:ext>
                </a:extLst>
              </a:tr>
              <a:tr h="369684">
                <a:tc>
                  <a:txBody>
                    <a:bodyPr/>
                    <a:lstStyle/>
                    <a:p>
                      <a:pPr fontAlgn="t"/>
                      <a:r>
                        <a:rPr lang="en-US" sz="1200" b="1" baseline="0">
                          <a:effectLst/>
                        </a:rPr>
                        <a:t>37%</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$510,301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dirty="0">
                          <a:effectLst/>
                        </a:rPr>
                        <a:t>$612,351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$306,176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dirty="0">
                          <a:effectLst/>
                        </a:rPr>
                        <a:t>$510,301 or more</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63031079"/>
                  </a:ext>
                </a:extLst>
              </a:tr>
            </a:tbl>
          </a:graphicData>
        </a:graphic>
      </p:graphicFrame>
      <p:sp>
        <p:nvSpPr>
          <p:cNvPr id="6" name="Date Placeholder 3">
            <a:extLst>
              <a:ext uri="{FF2B5EF4-FFF2-40B4-BE49-F238E27FC236}">
                <a16:creationId xmlns:a16="http://schemas.microsoft.com/office/drawing/2014/main" id="{891DA4C6-C870-4B81-8279-CB9EE1EBF99C}"/>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
        <p:nvSpPr>
          <p:cNvPr id="7" name="Oval 6">
            <a:extLst>
              <a:ext uri="{FF2B5EF4-FFF2-40B4-BE49-F238E27FC236}">
                <a16:creationId xmlns:a16="http://schemas.microsoft.com/office/drawing/2014/main" id="{824FCFF6-9615-4F09-A1FD-216C2417948E}"/>
              </a:ext>
            </a:extLst>
          </p:cNvPr>
          <p:cNvSpPr/>
          <p:nvPr/>
        </p:nvSpPr>
        <p:spPr>
          <a:xfrm>
            <a:off x="76200" y="5105400"/>
            <a:ext cx="9372600" cy="533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DC0F547-EC8F-4DFD-A491-47F5A5BE47A6}"/>
              </a:ext>
            </a:extLst>
          </p:cNvPr>
          <p:cNvSpPr/>
          <p:nvPr/>
        </p:nvSpPr>
        <p:spPr>
          <a:xfrm>
            <a:off x="381000" y="2286000"/>
            <a:ext cx="533400" cy="3581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DC6427-7788-4F37-8611-A6EF26D3538C}"/>
              </a:ext>
            </a:extLst>
          </p:cNvPr>
          <p:cNvSpPr/>
          <p:nvPr/>
        </p:nvSpPr>
        <p:spPr>
          <a:xfrm>
            <a:off x="2057400" y="4572000"/>
            <a:ext cx="3505200" cy="533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7006DBA4-A5A7-45C9-AEEE-9C456EB72504}"/>
              </a:ext>
            </a:extLst>
          </p:cNvPr>
          <p:cNvCxnSpPr>
            <a:stCxn id="9" idx="2"/>
          </p:cNvCxnSpPr>
          <p:nvPr/>
        </p:nvCxnSpPr>
        <p:spPr>
          <a:xfrm>
            <a:off x="2057400" y="4838700"/>
            <a:ext cx="0" cy="1028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3A5337-F6AE-4522-906E-2098D3D7EC19}"/>
              </a:ext>
            </a:extLst>
          </p:cNvPr>
          <p:cNvSpPr txBox="1"/>
          <p:nvPr/>
        </p:nvSpPr>
        <p:spPr>
          <a:xfrm>
            <a:off x="1143000" y="5791200"/>
            <a:ext cx="1981200" cy="338554"/>
          </a:xfrm>
          <a:prstGeom prst="rect">
            <a:avLst/>
          </a:prstGeom>
          <a:noFill/>
        </p:spPr>
        <p:txBody>
          <a:bodyPr wrap="square" rtlCol="0">
            <a:spAutoFit/>
          </a:bodyPr>
          <a:lstStyle/>
          <a:p>
            <a:r>
              <a:rPr lang="en-US" sz="1600" u="sng" dirty="0"/>
              <a:t>Marriage Penalty</a:t>
            </a:r>
          </a:p>
        </p:txBody>
      </p:sp>
    </p:spTree>
    <p:extLst>
      <p:ext uri="{BB962C8B-B14F-4D97-AF65-F5344CB8AC3E}">
        <p14:creationId xmlns:p14="http://schemas.microsoft.com/office/powerpoint/2010/main" val="29603994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10E174-3B56-4BA9-A508-3AAE34EB5718}"/>
              </a:ext>
            </a:extLst>
          </p:cNvPr>
          <p:cNvSpPr>
            <a:spLocks noGrp="1" noChangeArrowheads="1"/>
          </p:cNvSpPr>
          <p:nvPr>
            <p:ph type="title"/>
          </p:nvPr>
        </p:nvSpPr>
        <p:spPr/>
        <p:txBody>
          <a:bodyPr/>
          <a:lstStyle/>
          <a:p>
            <a:r>
              <a:rPr lang="en-US" altLang="en-US" sz="3600" b="1" dirty="0"/>
              <a:t>Individual Provisions</a:t>
            </a:r>
          </a:p>
        </p:txBody>
      </p:sp>
      <p:sp>
        <p:nvSpPr>
          <p:cNvPr id="3" name="Content Placeholder 2">
            <a:extLst>
              <a:ext uri="{FF2B5EF4-FFF2-40B4-BE49-F238E27FC236}">
                <a16:creationId xmlns:a16="http://schemas.microsoft.com/office/drawing/2014/main" id="{FACA7B79-9FC5-4EEA-9966-B436D5EC63FF}"/>
              </a:ext>
            </a:extLst>
          </p:cNvPr>
          <p:cNvSpPr>
            <a:spLocks noGrp="1"/>
          </p:cNvSpPr>
          <p:nvPr>
            <p:ph idx="1"/>
          </p:nvPr>
        </p:nvSpPr>
        <p:spPr>
          <a:xfrm>
            <a:off x="457200" y="1295400"/>
            <a:ext cx="8229600" cy="4191000"/>
          </a:xfrm>
        </p:spPr>
        <p:txBody>
          <a:bodyPr/>
          <a:lstStyle/>
          <a:p>
            <a:pPr marL="0" indent="0" algn="ctr">
              <a:buNone/>
              <a:defRPr/>
            </a:pPr>
            <a:r>
              <a:rPr lang="en-US" sz="2800" dirty="0"/>
              <a:t>2020 Tax Brackets</a:t>
            </a:r>
          </a:p>
          <a:p>
            <a:pPr marL="0" indent="0">
              <a:buFontTx/>
              <a:buNone/>
              <a:defRPr/>
            </a:pPr>
            <a:endParaRPr lang="en-US" dirty="0"/>
          </a:p>
          <a:p>
            <a:pPr marL="0" indent="0">
              <a:buFontTx/>
              <a:buNone/>
              <a:defRPr/>
            </a:pPr>
            <a:endParaRPr lang="en-US" dirty="0"/>
          </a:p>
          <a:p>
            <a:pPr>
              <a:defRPr/>
            </a:pPr>
            <a:endParaRPr lang="en-US" dirty="0"/>
          </a:p>
        </p:txBody>
      </p:sp>
      <p:graphicFrame>
        <p:nvGraphicFramePr>
          <p:cNvPr id="2" name="Table 1">
            <a:extLst>
              <a:ext uri="{FF2B5EF4-FFF2-40B4-BE49-F238E27FC236}">
                <a16:creationId xmlns:a16="http://schemas.microsoft.com/office/drawing/2014/main" id="{4768FFF4-5ECF-4173-91DA-B6BA051C99BA}"/>
              </a:ext>
            </a:extLst>
          </p:cNvPr>
          <p:cNvGraphicFramePr>
            <a:graphicFrameLocks noGrp="1"/>
          </p:cNvGraphicFramePr>
          <p:nvPr>
            <p:extLst>
              <p:ext uri="{D42A27DB-BD31-4B8C-83A1-F6EECF244321}">
                <p14:modId xmlns:p14="http://schemas.microsoft.com/office/powerpoint/2010/main" val="3126120967"/>
              </p:ext>
            </p:extLst>
          </p:nvPr>
        </p:nvGraphicFramePr>
        <p:xfrm>
          <a:off x="457200" y="1904999"/>
          <a:ext cx="8305800" cy="3733801"/>
        </p:xfrm>
        <a:graphic>
          <a:graphicData uri="http://schemas.openxmlformats.org/drawingml/2006/table">
            <a:tbl>
              <a:tblPr/>
              <a:tblGrid>
                <a:gridCol w="1661160">
                  <a:extLst>
                    <a:ext uri="{9D8B030D-6E8A-4147-A177-3AD203B41FA5}">
                      <a16:colId xmlns:a16="http://schemas.microsoft.com/office/drawing/2014/main" val="3648753652"/>
                    </a:ext>
                  </a:extLst>
                </a:gridCol>
                <a:gridCol w="1661160">
                  <a:extLst>
                    <a:ext uri="{9D8B030D-6E8A-4147-A177-3AD203B41FA5}">
                      <a16:colId xmlns:a16="http://schemas.microsoft.com/office/drawing/2014/main" val="3370259545"/>
                    </a:ext>
                  </a:extLst>
                </a:gridCol>
                <a:gridCol w="1661160">
                  <a:extLst>
                    <a:ext uri="{9D8B030D-6E8A-4147-A177-3AD203B41FA5}">
                      <a16:colId xmlns:a16="http://schemas.microsoft.com/office/drawing/2014/main" val="1727696782"/>
                    </a:ext>
                  </a:extLst>
                </a:gridCol>
                <a:gridCol w="1661160">
                  <a:extLst>
                    <a:ext uri="{9D8B030D-6E8A-4147-A177-3AD203B41FA5}">
                      <a16:colId xmlns:a16="http://schemas.microsoft.com/office/drawing/2014/main" val="4155209078"/>
                    </a:ext>
                  </a:extLst>
                </a:gridCol>
                <a:gridCol w="1661160">
                  <a:extLst>
                    <a:ext uri="{9D8B030D-6E8A-4147-A177-3AD203B41FA5}">
                      <a16:colId xmlns:a16="http://schemas.microsoft.com/office/drawing/2014/main" val="612193136"/>
                    </a:ext>
                  </a:extLst>
                </a:gridCol>
              </a:tblGrid>
              <a:tr h="592020">
                <a:tc>
                  <a:txBody>
                    <a:bodyPr/>
                    <a:lstStyle/>
                    <a:p>
                      <a:pPr algn="l" fontAlgn="ctr"/>
                      <a:r>
                        <a:rPr lang="en-US" sz="1200" b="1" baseline="0" dirty="0">
                          <a:solidFill>
                            <a:srgbClr val="005FB9"/>
                          </a:solidFill>
                          <a:effectLst/>
                        </a:rPr>
                        <a:t>Tax rate</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Single</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Married, filing jointly</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Married, filing separately</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dirty="0">
                          <a:solidFill>
                            <a:srgbClr val="005FB9"/>
                          </a:solidFill>
                          <a:effectLst/>
                        </a:rPr>
                        <a:t>Head of household</a:t>
                      </a:r>
                    </a:p>
                  </a:txBody>
                  <a:tcPr marL="38477" marR="38477" marT="19239" marB="19239" anchor="ctr">
                    <a:lnL w="7620" cap="flat" cmpd="sng" algn="ctr">
                      <a:solidFill>
                        <a:srgbClr val="D2D7DC"/>
                      </a:solidFill>
                      <a:prstDash val="solid"/>
                      <a:round/>
                      <a:headEnd type="none" w="med" len="med"/>
                      <a:tailEnd type="none" w="med" len="med"/>
                    </a:lnL>
                    <a:lnR>
                      <a:noFill/>
                    </a:lnR>
                    <a:lnT>
                      <a:noFill/>
                    </a:lnT>
                    <a:lnB w="7620" cap="flat" cmpd="sng" algn="ctr">
                      <a:solidFill>
                        <a:srgbClr val="D2D7DC"/>
                      </a:solidFill>
                      <a:prstDash val="solid"/>
                      <a:round/>
                      <a:headEnd type="none" w="med" len="med"/>
                      <a:tailEnd type="none" w="med" len="med"/>
                    </a:lnB>
                    <a:solidFill>
                      <a:srgbClr val="F5F6F7"/>
                    </a:solidFill>
                  </a:tcPr>
                </a:tc>
                <a:extLst>
                  <a:ext uri="{0D108BD9-81ED-4DB2-BD59-A6C34878D82A}">
                    <a16:rowId xmlns:a16="http://schemas.microsoft.com/office/drawing/2014/main" val="4083697800"/>
                  </a:ext>
                </a:extLst>
              </a:tr>
              <a:tr h="369273">
                <a:tc>
                  <a:txBody>
                    <a:bodyPr/>
                    <a:lstStyle/>
                    <a:p>
                      <a:pPr fontAlgn="t"/>
                      <a:r>
                        <a:rPr lang="en-US" sz="1200" b="1" baseline="0">
                          <a:effectLst/>
                        </a:rPr>
                        <a:t>10%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$9,875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$19,750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$9,875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$14,100</a:t>
                      </a:r>
                    </a:p>
                  </a:txBody>
                  <a:tcPr marL="38477" marR="38477" marT="19239" marB="19239">
                    <a:lnL w="7620" cap="flat" cmpd="sng" algn="ctr">
                      <a:solidFill>
                        <a:srgbClr val="D2D7DC"/>
                      </a:solidFill>
                      <a:prstDash val="solid"/>
                      <a:round/>
                      <a:headEnd type="none" w="med" len="med"/>
                      <a:tailEnd type="none" w="med" len="med"/>
                    </a:lnL>
                    <a:lnR>
                      <a:noFill/>
                    </a:lnR>
                    <a:lnT w="7620" cap="flat" cmpd="sng" algn="ctr">
                      <a:solidFill>
                        <a:srgbClr val="D2D7D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3888624"/>
                  </a:ext>
                </a:extLst>
              </a:tr>
              <a:tr h="480647">
                <a:tc>
                  <a:txBody>
                    <a:bodyPr/>
                    <a:lstStyle/>
                    <a:p>
                      <a:pPr fontAlgn="t"/>
                      <a:r>
                        <a:rPr lang="en-US" sz="1200" b="1" baseline="0" dirty="0">
                          <a:effectLst/>
                        </a:rPr>
                        <a:t>12%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dirty="0">
                          <a:effectLst/>
                        </a:rPr>
                        <a:t>$9,876 to $40,125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$19,751 to $80,250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$9,876 to $40,125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$14,101 to $53,700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1962952413"/>
                  </a:ext>
                </a:extLst>
              </a:tr>
              <a:tr h="480647">
                <a:tc>
                  <a:txBody>
                    <a:bodyPr/>
                    <a:lstStyle/>
                    <a:p>
                      <a:pPr fontAlgn="t"/>
                      <a:r>
                        <a:rPr lang="en-US" sz="1200" b="1" baseline="0">
                          <a:effectLst/>
                        </a:rPr>
                        <a:t>22%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$40,126 to $85,525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$80,251 to $171,050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$40,126 to $85,525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$53,701 to $85,500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26907211"/>
                  </a:ext>
                </a:extLst>
              </a:tr>
              <a:tr h="480647">
                <a:tc>
                  <a:txBody>
                    <a:bodyPr/>
                    <a:lstStyle/>
                    <a:p>
                      <a:pPr fontAlgn="t"/>
                      <a:r>
                        <a:rPr lang="en-US" sz="1200" b="1" baseline="0">
                          <a:effectLst/>
                        </a:rPr>
                        <a:t>24%</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$85,526 to $163,300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$171,051 to $326,600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$85,526 to $163,300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$85,501 to $163,300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2987016462"/>
                  </a:ext>
                </a:extLst>
              </a:tr>
              <a:tr h="480647">
                <a:tc>
                  <a:txBody>
                    <a:bodyPr/>
                    <a:lstStyle/>
                    <a:p>
                      <a:pPr fontAlgn="t"/>
                      <a:r>
                        <a:rPr lang="en-US" sz="1200" b="1" baseline="0">
                          <a:effectLst/>
                        </a:rPr>
                        <a:t>32%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$163,301 to $207,350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$326,601 to $414,700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$163,301 to $207,350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$163,301 to $207,350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1668124"/>
                  </a:ext>
                </a:extLst>
              </a:tr>
              <a:tr h="480647">
                <a:tc>
                  <a:txBody>
                    <a:bodyPr/>
                    <a:lstStyle/>
                    <a:p>
                      <a:pPr fontAlgn="t"/>
                      <a:r>
                        <a:rPr lang="en-US" sz="1200" b="1" baseline="0">
                          <a:effectLst/>
                        </a:rPr>
                        <a:t>35%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$207,351 to $518,400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$414,701 to $622,050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$207,351 to $311,025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$207,351 to $518,400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4089187936"/>
                  </a:ext>
                </a:extLst>
              </a:tr>
              <a:tr h="369273">
                <a:tc>
                  <a:txBody>
                    <a:bodyPr/>
                    <a:lstStyle/>
                    <a:p>
                      <a:pPr fontAlgn="t"/>
                      <a:r>
                        <a:rPr lang="en-US" sz="1200" b="1" baseline="0">
                          <a:effectLst/>
                        </a:rPr>
                        <a:t>37%</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$518,401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$622,051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$311,026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dirty="0">
                          <a:effectLst/>
                        </a:rPr>
                        <a:t>$518,401 or more</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62949558"/>
                  </a:ext>
                </a:extLst>
              </a:tr>
            </a:tbl>
          </a:graphicData>
        </a:graphic>
      </p:graphicFrame>
      <p:sp>
        <p:nvSpPr>
          <p:cNvPr id="6" name="Date Placeholder 3">
            <a:extLst>
              <a:ext uri="{FF2B5EF4-FFF2-40B4-BE49-F238E27FC236}">
                <a16:creationId xmlns:a16="http://schemas.microsoft.com/office/drawing/2014/main" id="{B38B71DB-DCCB-4372-BEF6-407310E57996}"/>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34371026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10E174-3B56-4BA9-A508-3AAE34EB5718}"/>
              </a:ext>
            </a:extLst>
          </p:cNvPr>
          <p:cNvSpPr>
            <a:spLocks noGrp="1" noChangeArrowheads="1"/>
          </p:cNvSpPr>
          <p:nvPr>
            <p:ph type="title"/>
          </p:nvPr>
        </p:nvSpPr>
        <p:spPr/>
        <p:txBody>
          <a:bodyPr/>
          <a:lstStyle/>
          <a:p>
            <a:r>
              <a:rPr lang="en-US" altLang="en-US" sz="3600" b="1" dirty="0"/>
              <a:t>Individual Provisions</a:t>
            </a:r>
          </a:p>
        </p:txBody>
      </p:sp>
      <p:sp>
        <p:nvSpPr>
          <p:cNvPr id="3" name="Content Placeholder 2">
            <a:extLst>
              <a:ext uri="{FF2B5EF4-FFF2-40B4-BE49-F238E27FC236}">
                <a16:creationId xmlns:a16="http://schemas.microsoft.com/office/drawing/2014/main" id="{FACA7B79-9FC5-4EEA-9966-B436D5EC63FF}"/>
              </a:ext>
            </a:extLst>
          </p:cNvPr>
          <p:cNvSpPr>
            <a:spLocks noGrp="1"/>
          </p:cNvSpPr>
          <p:nvPr>
            <p:ph idx="1"/>
          </p:nvPr>
        </p:nvSpPr>
        <p:spPr>
          <a:xfrm>
            <a:off x="457200" y="1295400"/>
            <a:ext cx="8229600" cy="4191000"/>
          </a:xfrm>
        </p:spPr>
        <p:txBody>
          <a:bodyPr/>
          <a:lstStyle/>
          <a:p>
            <a:pPr marL="0" indent="0" algn="ctr">
              <a:buNone/>
              <a:defRPr/>
            </a:pPr>
            <a:r>
              <a:rPr lang="en-US" sz="2800" dirty="0"/>
              <a:t>2020 Tax Brackets</a:t>
            </a:r>
          </a:p>
          <a:p>
            <a:pPr marL="0" indent="0">
              <a:buFontTx/>
              <a:buNone/>
              <a:defRPr/>
            </a:pPr>
            <a:endParaRPr lang="en-US" dirty="0"/>
          </a:p>
          <a:p>
            <a:pPr marL="0" indent="0">
              <a:buFontTx/>
              <a:buNone/>
              <a:defRPr/>
            </a:pPr>
            <a:endParaRPr lang="en-US" dirty="0"/>
          </a:p>
          <a:p>
            <a:pPr>
              <a:defRPr/>
            </a:pPr>
            <a:endParaRPr lang="en-US" dirty="0"/>
          </a:p>
        </p:txBody>
      </p:sp>
      <p:graphicFrame>
        <p:nvGraphicFramePr>
          <p:cNvPr id="2" name="Table 1">
            <a:extLst>
              <a:ext uri="{FF2B5EF4-FFF2-40B4-BE49-F238E27FC236}">
                <a16:creationId xmlns:a16="http://schemas.microsoft.com/office/drawing/2014/main" id="{4768FFF4-5ECF-4173-91DA-B6BA051C99BA}"/>
              </a:ext>
            </a:extLst>
          </p:cNvPr>
          <p:cNvGraphicFramePr>
            <a:graphicFrameLocks noGrp="1"/>
          </p:cNvGraphicFramePr>
          <p:nvPr/>
        </p:nvGraphicFramePr>
        <p:xfrm>
          <a:off x="457200" y="1904999"/>
          <a:ext cx="8305800" cy="3733801"/>
        </p:xfrm>
        <a:graphic>
          <a:graphicData uri="http://schemas.openxmlformats.org/drawingml/2006/table">
            <a:tbl>
              <a:tblPr/>
              <a:tblGrid>
                <a:gridCol w="1661160">
                  <a:extLst>
                    <a:ext uri="{9D8B030D-6E8A-4147-A177-3AD203B41FA5}">
                      <a16:colId xmlns:a16="http://schemas.microsoft.com/office/drawing/2014/main" val="3648753652"/>
                    </a:ext>
                  </a:extLst>
                </a:gridCol>
                <a:gridCol w="1661160">
                  <a:extLst>
                    <a:ext uri="{9D8B030D-6E8A-4147-A177-3AD203B41FA5}">
                      <a16:colId xmlns:a16="http://schemas.microsoft.com/office/drawing/2014/main" val="3370259545"/>
                    </a:ext>
                  </a:extLst>
                </a:gridCol>
                <a:gridCol w="1661160">
                  <a:extLst>
                    <a:ext uri="{9D8B030D-6E8A-4147-A177-3AD203B41FA5}">
                      <a16:colId xmlns:a16="http://schemas.microsoft.com/office/drawing/2014/main" val="1727696782"/>
                    </a:ext>
                  </a:extLst>
                </a:gridCol>
                <a:gridCol w="1661160">
                  <a:extLst>
                    <a:ext uri="{9D8B030D-6E8A-4147-A177-3AD203B41FA5}">
                      <a16:colId xmlns:a16="http://schemas.microsoft.com/office/drawing/2014/main" val="4155209078"/>
                    </a:ext>
                  </a:extLst>
                </a:gridCol>
                <a:gridCol w="1661160">
                  <a:extLst>
                    <a:ext uri="{9D8B030D-6E8A-4147-A177-3AD203B41FA5}">
                      <a16:colId xmlns:a16="http://schemas.microsoft.com/office/drawing/2014/main" val="612193136"/>
                    </a:ext>
                  </a:extLst>
                </a:gridCol>
              </a:tblGrid>
              <a:tr h="592020">
                <a:tc>
                  <a:txBody>
                    <a:bodyPr/>
                    <a:lstStyle/>
                    <a:p>
                      <a:pPr algn="l" fontAlgn="ctr"/>
                      <a:r>
                        <a:rPr lang="en-US" sz="1200" b="1" baseline="0" dirty="0">
                          <a:solidFill>
                            <a:srgbClr val="005FB9"/>
                          </a:solidFill>
                          <a:effectLst/>
                        </a:rPr>
                        <a:t>Tax rate</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Single</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Married, filing jointly</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a:solidFill>
                            <a:srgbClr val="005FB9"/>
                          </a:solidFill>
                          <a:effectLst/>
                        </a:rPr>
                        <a:t>Married, filing separately</a:t>
                      </a:r>
                    </a:p>
                  </a:txBody>
                  <a:tcPr marL="38477" marR="38477" marT="19239" marB="19239" anchor="ctr">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w="7620"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1200" b="1" baseline="0" dirty="0">
                          <a:solidFill>
                            <a:srgbClr val="005FB9"/>
                          </a:solidFill>
                          <a:effectLst/>
                        </a:rPr>
                        <a:t>Head of household</a:t>
                      </a:r>
                    </a:p>
                  </a:txBody>
                  <a:tcPr marL="38477" marR="38477" marT="19239" marB="19239" anchor="ctr">
                    <a:lnL w="7620" cap="flat" cmpd="sng" algn="ctr">
                      <a:solidFill>
                        <a:srgbClr val="D2D7DC"/>
                      </a:solidFill>
                      <a:prstDash val="solid"/>
                      <a:round/>
                      <a:headEnd type="none" w="med" len="med"/>
                      <a:tailEnd type="none" w="med" len="med"/>
                    </a:lnL>
                    <a:lnR>
                      <a:noFill/>
                    </a:lnR>
                    <a:lnT>
                      <a:noFill/>
                    </a:lnT>
                    <a:lnB w="7620" cap="flat" cmpd="sng" algn="ctr">
                      <a:solidFill>
                        <a:srgbClr val="D2D7DC"/>
                      </a:solidFill>
                      <a:prstDash val="solid"/>
                      <a:round/>
                      <a:headEnd type="none" w="med" len="med"/>
                      <a:tailEnd type="none" w="med" len="med"/>
                    </a:lnB>
                    <a:solidFill>
                      <a:srgbClr val="F5F6F7"/>
                    </a:solidFill>
                  </a:tcPr>
                </a:tc>
                <a:extLst>
                  <a:ext uri="{0D108BD9-81ED-4DB2-BD59-A6C34878D82A}">
                    <a16:rowId xmlns:a16="http://schemas.microsoft.com/office/drawing/2014/main" val="4083697800"/>
                  </a:ext>
                </a:extLst>
              </a:tr>
              <a:tr h="369273">
                <a:tc>
                  <a:txBody>
                    <a:bodyPr/>
                    <a:lstStyle/>
                    <a:p>
                      <a:pPr fontAlgn="t"/>
                      <a:r>
                        <a:rPr lang="en-US" sz="1200" b="1" baseline="0">
                          <a:effectLst/>
                        </a:rPr>
                        <a:t>10%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$9,875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$19,750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$9,875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w="7620"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1200" baseline="0">
                          <a:effectLst/>
                        </a:rPr>
                        <a:t>$0 to $14,100</a:t>
                      </a:r>
                    </a:p>
                  </a:txBody>
                  <a:tcPr marL="38477" marR="38477" marT="19239" marB="19239">
                    <a:lnL w="7620" cap="flat" cmpd="sng" algn="ctr">
                      <a:solidFill>
                        <a:srgbClr val="D2D7DC"/>
                      </a:solidFill>
                      <a:prstDash val="solid"/>
                      <a:round/>
                      <a:headEnd type="none" w="med" len="med"/>
                      <a:tailEnd type="none" w="med" len="med"/>
                    </a:lnL>
                    <a:lnR>
                      <a:noFill/>
                    </a:lnR>
                    <a:lnT w="7620" cap="flat" cmpd="sng" algn="ctr">
                      <a:solidFill>
                        <a:srgbClr val="D2D7D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3888624"/>
                  </a:ext>
                </a:extLst>
              </a:tr>
              <a:tr h="480647">
                <a:tc>
                  <a:txBody>
                    <a:bodyPr/>
                    <a:lstStyle/>
                    <a:p>
                      <a:pPr fontAlgn="t"/>
                      <a:r>
                        <a:rPr lang="en-US" sz="1200" b="1" baseline="0" dirty="0">
                          <a:effectLst/>
                        </a:rPr>
                        <a:t>12%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dirty="0">
                          <a:effectLst/>
                        </a:rPr>
                        <a:t>$9,876 to $40,125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$19,751 to $80,250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$9,876 to $40,125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$14,101 to $53,700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1962952413"/>
                  </a:ext>
                </a:extLst>
              </a:tr>
              <a:tr h="480647">
                <a:tc>
                  <a:txBody>
                    <a:bodyPr/>
                    <a:lstStyle/>
                    <a:p>
                      <a:pPr fontAlgn="t"/>
                      <a:r>
                        <a:rPr lang="en-US" sz="1200" b="1" baseline="0">
                          <a:effectLst/>
                        </a:rPr>
                        <a:t>22%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$40,126 to $85,525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$80,251 to $171,050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$40,126 to $85,525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$53,701 to $85,500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26907211"/>
                  </a:ext>
                </a:extLst>
              </a:tr>
              <a:tr h="480647">
                <a:tc>
                  <a:txBody>
                    <a:bodyPr/>
                    <a:lstStyle/>
                    <a:p>
                      <a:pPr fontAlgn="t"/>
                      <a:r>
                        <a:rPr lang="en-US" sz="1200" b="1" baseline="0">
                          <a:effectLst/>
                        </a:rPr>
                        <a:t>24%</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$85,526 to $163,300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$171,051 to $326,600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$85,526 to $163,300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$85,501 to $163,300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2987016462"/>
                  </a:ext>
                </a:extLst>
              </a:tr>
              <a:tr h="480647">
                <a:tc>
                  <a:txBody>
                    <a:bodyPr/>
                    <a:lstStyle/>
                    <a:p>
                      <a:pPr fontAlgn="t"/>
                      <a:r>
                        <a:rPr lang="en-US" sz="1200" b="1" baseline="0">
                          <a:effectLst/>
                        </a:rPr>
                        <a:t>32%</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$163,301 to $207,350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$326,601 to $414,700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$163,301 to $207,350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$163,301 to $207,350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1668124"/>
                  </a:ext>
                </a:extLst>
              </a:tr>
              <a:tr h="480647">
                <a:tc>
                  <a:txBody>
                    <a:bodyPr/>
                    <a:lstStyle/>
                    <a:p>
                      <a:pPr fontAlgn="t"/>
                      <a:r>
                        <a:rPr lang="en-US" sz="1200" b="1" baseline="0">
                          <a:effectLst/>
                        </a:rPr>
                        <a:t>35%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$207,351 to $518,400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$414,701 to $622,050</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$207,351 to $311,025</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1200" baseline="0">
                          <a:effectLst/>
                        </a:rPr>
                        <a:t>$207,351 to $518,400</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4089187936"/>
                  </a:ext>
                </a:extLst>
              </a:tr>
              <a:tr h="369273">
                <a:tc>
                  <a:txBody>
                    <a:bodyPr/>
                    <a:lstStyle/>
                    <a:p>
                      <a:pPr fontAlgn="t"/>
                      <a:r>
                        <a:rPr lang="en-US" sz="1200" b="1" baseline="0">
                          <a:effectLst/>
                        </a:rPr>
                        <a:t>37%</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$518,401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$622,051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a:effectLst/>
                        </a:rPr>
                        <a:t>$311,026 or more</a:t>
                      </a:r>
                    </a:p>
                  </a:txBody>
                  <a:tcPr marL="38477" marR="38477" marT="19239" marB="19239">
                    <a:lnL w="7620" cap="flat" cmpd="sng" algn="ctr">
                      <a:solidFill>
                        <a:srgbClr val="D2D7DC"/>
                      </a:solidFill>
                      <a:prstDash val="solid"/>
                      <a:round/>
                      <a:headEnd type="none" w="med" len="med"/>
                      <a:tailEnd type="none" w="med" len="med"/>
                    </a:lnL>
                    <a:lnR w="7620"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1200" baseline="0" dirty="0">
                          <a:effectLst/>
                        </a:rPr>
                        <a:t>$518,401 or more</a:t>
                      </a:r>
                    </a:p>
                  </a:txBody>
                  <a:tcPr marL="38477" marR="38477" marT="19239" marB="19239">
                    <a:lnL w="7620"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62949558"/>
                  </a:ext>
                </a:extLst>
              </a:tr>
            </a:tbl>
          </a:graphicData>
        </a:graphic>
      </p:graphicFrame>
      <p:sp>
        <p:nvSpPr>
          <p:cNvPr id="6" name="Date Placeholder 3">
            <a:extLst>
              <a:ext uri="{FF2B5EF4-FFF2-40B4-BE49-F238E27FC236}">
                <a16:creationId xmlns:a16="http://schemas.microsoft.com/office/drawing/2014/main" id="{B38B71DB-DCCB-4372-BEF6-407310E57996}"/>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
        <p:nvSpPr>
          <p:cNvPr id="10" name="Oval 9">
            <a:extLst>
              <a:ext uri="{FF2B5EF4-FFF2-40B4-BE49-F238E27FC236}">
                <a16:creationId xmlns:a16="http://schemas.microsoft.com/office/drawing/2014/main" id="{878820BC-0DD8-4AC8-9B6A-C59D898FA50A}"/>
              </a:ext>
            </a:extLst>
          </p:cNvPr>
          <p:cNvSpPr/>
          <p:nvPr/>
        </p:nvSpPr>
        <p:spPr>
          <a:xfrm>
            <a:off x="76200" y="5105400"/>
            <a:ext cx="9372600" cy="533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F799B0-D95B-4AAC-9834-9A47934509A9}"/>
              </a:ext>
            </a:extLst>
          </p:cNvPr>
          <p:cNvSpPr/>
          <p:nvPr/>
        </p:nvSpPr>
        <p:spPr>
          <a:xfrm>
            <a:off x="381000" y="2286000"/>
            <a:ext cx="533400" cy="3581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E93A598-7AE0-47C0-953B-353F989AC77D}"/>
              </a:ext>
            </a:extLst>
          </p:cNvPr>
          <p:cNvSpPr/>
          <p:nvPr/>
        </p:nvSpPr>
        <p:spPr>
          <a:xfrm>
            <a:off x="2057400" y="4572000"/>
            <a:ext cx="3505200" cy="5334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A458625-DE5B-4794-BD6C-FA429BFA55E7}"/>
              </a:ext>
            </a:extLst>
          </p:cNvPr>
          <p:cNvCxnSpPr>
            <a:stCxn id="12" idx="2"/>
          </p:cNvCxnSpPr>
          <p:nvPr/>
        </p:nvCxnSpPr>
        <p:spPr>
          <a:xfrm>
            <a:off x="2057400" y="4838700"/>
            <a:ext cx="0" cy="1028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6324178-81F5-4F71-9D11-0BD7F48937EF}"/>
              </a:ext>
            </a:extLst>
          </p:cNvPr>
          <p:cNvSpPr txBox="1"/>
          <p:nvPr/>
        </p:nvSpPr>
        <p:spPr>
          <a:xfrm>
            <a:off x="1143000" y="5791200"/>
            <a:ext cx="1981200" cy="338554"/>
          </a:xfrm>
          <a:prstGeom prst="rect">
            <a:avLst/>
          </a:prstGeom>
          <a:noFill/>
        </p:spPr>
        <p:txBody>
          <a:bodyPr wrap="square" rtlCol="0">
            <a:spAutoFit/>
          </a:bodyPr>
          <a:lstStyle/>
          <a:p>
            <a:r>
              <a:rPr lang="en-US" sz="1600" u="sng" dirty="0"/>
              <a:t>Marriage Penalty</a:t>
            </a:r>
          </a:p>
        </p:txBody>
      </p:sp>
    </p:spTree>
    <p:extLst>
      <p:ext uri="{BB962C8B-B14F-4D97-AF65-F5344CB8AC3E}">
        <p14:creationId xmlns:p14="http://schemas.microsoft.com/office/powerpoint/2010/main" val="40285190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CEA1FA2-5E8F-4314-ADC5-26DA99E4053F}"/>
              </a:ext>
            </a:extLst>
          </p:cNvPr>
          <p:cNvSpPr>
            <a:spLocks noGrp="1" noChangeArrowheads="1"/>
          </p:cNvSpPr>
          <p:nvPr>
            <p:ph type="title"/>
          </p:nvPr>
        </p:nvSpPr>
        <p:spPr/>
        <p:txBody>
          <a:bodyPr/>
          <a:lstStyle/>
          <a:p>
            <a:r>
              <a:rPr lang="en-US" altLang="en-US" sz="3600" b="1" dirty="0"/>
              <a:t>Individual Provisions</a:t>
            </a:r>
          </a:p>
        </p:txBody>
      </p:sp>
      <p:sp>
        <p:nvSpPr>
          <p:cNvPr id="3" name="Content Placeholder 2">
            <a:extLst>
              <a:ext uri="{FF2B5EF4-FFF2-40B4-BE49-F238E27FC236}">
                <a16:creationId xmlns:a16="http://schemas.microsoft.com/office/drawing/2014/main" id="{FACA7B79-9FC5-4EEA-9966-B436D5EC63FF}"/>
              </a:ext>
            </a:extLst>
          </p:cNvPr>
          <p:cNvSpPr>
            <a:spLocks noGrp="1"/>
          </p:cNvSpPr>
          <p:nvPr>
            <p:ph idx="1"/>
          </p:nvPr>
        </p:nvSpPr>
        <p:spPr/>
        <p:txBody>
          <a:bodyPr/>
          <a:lstStyle/>
          <a:p>
            <a:pPr>
              <a:defRPr/>
            </a:pPr>
            <a:r>
              <a:rPr lang="en-US" dirty="0"/>
              <a:t>2020 Standard deduction increased</a:t>
            </a:r>
          </a:p>
          <a:p>
            <a:pPr marL="0" indent="0">
              <a:buNone/>
              <a:defRPr/>
            </a:pPr>
            <a:endParaRPr lang="en-US" sz="1000" dirty="0"/>
          </a:p>
          <a:p>
            <a:pPr lvl="1">
              <a:defRPr/>
            </a:pPr>
            <a:r>
              <a:rPr lang="en-US" sz="2400" dirty="0"/>
              <a:t>$12,400 single filers (only $6,350 in 2017)</a:t>
            </a:r>
          </a:p>
          <a:p>
            <a:pPr marL="457200" lvl="1" indent="0">
              <a:buNone/>
              <a:defRPr/>
            </a:pPr>
            <a:endParaRPr lang="en-US" sz="1000" dirty="0"/>
          </a:p>
          <a:p>
            <a:pPr lvl="1">
              <a:defRPr/>
            </a:pPr>
            <a:r>
              <a:rPr lang="en-US" sz="2400" dirty="0"/>
              <a:t>$24,800 MFJ (only $12,700 in 2017)</a:t>
            </a:r>
          </a:p>
          <a:p>
            <a:pPr marL="457200" lvl="1" indent="0">
              <a:buFont typeface="Times" panose="02020603050405020304" pitchFamily="18" charset="0"/>
              <a:buNone/>
              <a:defRPr/>
            </a:pPr>
            <a:endParaRPr lang="en-US" dirty="0"/>
          </a:p>
          <a:p>
            <a:pPr>
              <a:defRPr/>
            </a:pPr>
            <a:r>
              <a:rPr lang="en-US" dirty="0"/>
              <a:t>No personal or dependent exemption deduction (2018-2025)</a:t>
            </a:r>
          </a:p>
          <a:p>
            <a:pPr marL="0" indent="0">
              <a:buFontTx/>
              <a:buNone/>
              <a:defRPr/>
            </a:pPr>
            <a:endParaRPr lang="en-US" dirty="0"/>
          </a:p>
          <a:p>
            <a:pPr>
              <a:defRPr/>
            </a:pPr>
            <a:endParaRPr lang="en-US" dirty="0"/>
          </a:p>
        </p:txBody>
      </p:sp>
      <p:sp>
        <p:nvSpPr>
          <p:cNvPr id="5" name="Date Placeholder 3">
            <a:extLst>
              <a:ext uri="{FF2B5EF4-FFF2-40B4-BE49-F238E27FC236}">
                <a16:creationId xmlns:a16="http://schemas.microsoft.com/office/drawing/2014/main" id="{E892BB1C-9E08-47CA-AB13-1652FC778C6E}"/>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0F9E78D-5B9D-49B9-A1DA-11575AC2AB11}"/>
              </a:ext>
            </a:extLst>
          </p:cNvPr>
          <p:cNvSpPr>
            <a:spLocks noGrp="1" noChangeArrowheads="1"/>
          </p:cNvSpPr>
          <p:nvPr>
            <p:ph type="title"/>
          </p:nvPr>
        </p:nvSpPr>
        <p:spPr/>
        <p:txBody>
          <a:bodyPr/>
          <a:lstStyle/>
          <a:p>
            <a:r>
              <a:rPr lang="en-US" altLang="en-US" sz="3600" b="1" dirty="0"/>
              <a:t>Individual Provisions</a:t>
            </a:r>
          </a:p>
        </p:txBody>
      </p:sp>
      <p:sp>
        <p:nvSpPr>
          <p:cNvPr id="20483" name="Content Placeholder 2">
            <a:extLst>
              <a:ext uri="{FF2B5EF4-FFF2-40B4-BE49-F238E27FC236}">
                <a16:creationId xmlns:a16="http://schemas.microsoft.com/office/drawing/2014/main" id="{6F1BEE83-F8EA-46E1-B3D4-672347CCAA52}"/>
              </a:ext>
            </a:extLst>
          </p:cNvPr>
          <p:cNvSpPr>
            <a:spLocks noGrp="1" noChangeArrowheads="1"/>
          </p:cNvSpPr>
          <p:nvPr>
            <p:ph idx="1"/>
          </p:nvPr>
        </p:nvSpPr>
        <p:spPr/>
        <p:txBody>
          <a:bodyPr/>
          <a:lstStyle/>
          <a:p>
            <a:r>
              <a:rPr lang="en-US" altLang="en-US" sz="2800" dirty="0"/>
              <a:t>Miscellaneous itemized deductions are suspended (nondeductible thru 2018 - 2025)</a:t>
            </a:r>
          </a:p>
          <a:p>
            <a:pPr lvl="1"/>
            <a:r>
              <a:rPr lang="en-US" altLang="en-US" sz="2400" dirty="0"/>
              <a:t>Tax prep fees, legal fees, investment management fees, NFL agent fees, union dues, unreimbursed employee expenses, etc.</a:t>
            </a:r>
          </a:p>
          <a:p>
            <a:pPr marL="457200" lvl="1" indent="0">
              <a:buNone/>
            </a:pPr>
            <a:endParaRPr lang="en-US" altLang="en-US" sz="1200" dirty="0"/>
          </a:p>
          <a:p>
            <a:pPr>
              <a:defRPr/>
            </a:pPr>
            <a:r>
              <a:rPr lang="en-US" altLang="en-US" sz="2800" dirty="0"/>
              <a:t>Moving Expenses</a:t>
            </a:r>
          </a:p>
          <a:p>
            <a:pPr lvl="1">
              <a:defRPr/>
            </a:pPr>
            <a:r>
              <a:rPr lang="en-US" altLang="en-US" sz="2400" dirty="0"/>
              <a:t>No longer deductible by individuals</a:t>
            </a:r>
          </a:p>
          <a:p>
            <a:pPr lvl="1">
              <a:defRPr/>
            </a:pPr>
            <a:r>
              <a:rPr lang="en-US" altLang="en-US" sz="2400" dirty="0"/>
              <a:t>Reimbursements from employer are included in gross income (previously excluded from individual’s income)</a:t>
            </a:r>
          </a:p>
          <a:p>
            <a:endParaRPr lang="en-US" altLang="en-US" dirty="0"/>
          </a:p>
        </p:txBody>
      </p:sp>
      <p:sp>
        <p:nvSpPr>
          <p:cNvPr id="5" name="Date Placeholder 3">
            <a:extLst>
              <a:ext uri="{FF2B5EF4-FFF2-40B4-BE49-F238E27FC236}">
                <a16:creationId xmlns:a16="http://schemas.microsoft.com/office/drawing/2014/main" id="{EEB624BA-C013-48CC-BC8E-4F71E966C22D}"/>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32148F3-A7E4-456A-BD74-6A25F28C3688}"/>
              </a:ext>
            </a:extLst>
          </p:cNvPr>
          <p:cNvSpPr>
            <a:spLocks noGrp="1" noChangeArrowheads="1"/>
          </p:cNvSpPr>
          <p:nvPr>
            <p:ph type="title"/>
          </p:nvPr>
        </p:nvSpPr>
        <p:spPr/>
        <p:txBody>
          <a:bodyPr/>
          <a:lstStyle/>
          <a:p>
            <a:r>
              <a:rPr lang="en-US" altLang="en-US" sz="3600" b="1" dirty="0"/>
              <a:t>Individual Provisions</a:t>
            </a:r>
          </a:p>
        </p:txBody>
      </p:sp>
      <p:sp>
        <p:nvSpPr>
          <p:cNvPr id="21507" name="Content Placeholder 2">
            <a:extLst>
              <a:ext uri="{FF2B5EF4-FFF2-40B4-BE49-F238E27FC236}">
                <a16:creationId xmlns:a16="http://schemas.microsoft.com/office/drawing/2014/main" id="{80A23160-862C-4098-8654-0ED891A75E7F}"/>
              </a:ext>
            </a:extLst>
          </p:cNvPr>
          <p:cNvSpPr>
            <a:spLocks noGrp="1" noChangeArrowheads="1"/>
          </p:cNvSpPr>
          <p:nvPr>
            <p:ph idx="1"/>
          </p:nvPr>
        </p:nvSpPr>
        <p:spPr>
          <a:xfrm>
            <a:off x="457200" y="1295400"/>
            <a:ext cx="8229600" cy="3886200"/>
          </a:xfrm>
        </p:spPr>
        <p:txBody>
          <a:bodyPr/>
          <a:lstStyle/>
          <a:p>
            <a:r>
              <a:rPr lang="en-US" altLang="en-US" sz="2000" dirty="0"/>
              <a:t>State and local tax deduction</a:t>
            </a:r>
          </a:p>
          <a:p>
            <a:pPr lvl="1"/>
            <a:r>
              <a:rPr lang="en-US" altLang="en-US" sz="1600" dirty="0"/>
              <a:t>Capped at $10,000 (This greatly impacted residents in CA, NY, NJ, CT, and DC)</a:t>
            </a:r>
          </a:p>
          <a:p>
            <a:r>
              <a:rPr lang="en-US" altLang="en-US" sz="2000" dirty="0"/>
              <a:t>Alternative Minimum Tax</a:t>
            </a:r>
          </a:p>
          <a:p>
            <a:pPr lvl="1"/>
            <a:r>
              <a:rPr lang="en-US" altLang="en-US" sz="1600" dirty="0"/>
              <a:t>TCJA increased exemption amount for individuals in calculating AMT ($72,900 single filers or $113,400 MFJ filers)</a:t>
            </a:r>
          </a:p>
          <a:p>
            <a:pPr lvl="1"/>
            <a:r>
              <a:rPr lang="en-US" altLang="en-US" sz="1600" dirty="0"/>
              <a:t>Exemption is now indexed for inflation</a:t>
            </a:r>
          </a:p>
          <a:p>
            <a:pPr lvl="1"/>
            <a:r>
              <a:rPr lang="en-US" altLang="en-US" sz="1600" dirty="0"/>
              <a:t>Phaseout increased to $518,400 for single filers and $1,036,800 MFJ filers)</a:t>
            </a:r>
          </a:p>
          <a:p>
            <a:r>
              <a:rPr lang="en-US" altLang="en-US" sz="2000" dirty="0"/>
              <a:t>Estate Tax lifetime exclusion increased to $11.58M ($23.16M for married couple)</a:t>
            </a:r>
          </a:p>
          <a:p>
            <a:r>
              <a:rPr lang="en-US" altLang="en-US" sz="2000" dirty="0"/>
              <a:t>Gift Tax annual exclusion $15,000 (no change) </a:t>
            </a:r>
          </a:p>
          <a:p>
            <a:pPr lvl="1"/>
            <a:r>
              <a:rPr lang="en-US" altLang="en-US" sz="1600" dirty="0"/>
              <a:t>However, with the continuation of the Unification of the Gift and Estate Tax Credit, one can now gift up to $11.58M ($23.16M for married couple) tax free during their lifetime.</a:t>
            </a:r>
          </a:p>
          <a:p>
            <a:pPr lvl="1"/>
            <a:endParaRPr lang="en-US" altLang="en-US" sz="1600" dirty="0"/>
          </a:p>
          <a:p>
            <a:endParaRPr lang="en-US" altLang="en-US" sz="2000" dirty="0"/>
          </a:p>
          <a:p>
            <a:endParaRPr lang="en-US" altLang="en-US" sz="2000" dirty="0"/>
          </a:p>
        </p:txBody>
      </p:sp>
      <p:sp>
        <p:nvSpPr>
          <p:cNvPr id="5" name="Date Placeholder 3">
            <a:extLst>
              <a:ext uri="{FF2B5EF4-FFF2-40B4-BE49-F238E27FC236}">
                <a16:creationId xmlns:a16="http://schemas.microsoft.com/office/drawing/2014/main" id="{DD945C83-FF33-4FA0-BED1-3E6255143E92}"/>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F2EDA910-589B-449E-8ED4-D11EC7549C41}"/>
              </a:ext>
            </a:extLst>
          </p:cNvPr>
          <p:cNvSpPr>
            <a:spLocks noGrp="1"/>
          </p:cNvSpPr>
          <p:nvPr>
            <p:ph type="sldNum" sz="quarter" idx="1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fld id="{2637D3FB-76C1-42A7-8538-0CD240F1F808}" type="slidenum">
              <a:rPr lang="en-US" altLang="en-US" smtClean="0"/>
              <a:pPr/>
              <a:t>39</a:t>
            </a:fld>
            <a:endParaRPr lang="en-US" altLang="en-US"/>
          </a:p>
        </p:txBody>
      </p:sp>
      <p:sp>
        <p:nvSpPr>
          <p:cNvPr id="48131" name="Rectangle 3">
            <a:extLst>
              <a:ext uri="{FF2B5EF4-FFF2-40B4-BE49-F238E27FC236}">
                <a16:creationId xmlns:a16="http://schemas.microsoft.com/office/drawing/2014/main" id="{5AA0EECF-AE96-4484-B535-E91A80C31C14}"/>
              </a:ext>
            </a:extLst>
          </p:cNvPr>
          <p:cNvSpPr>
            <a:spLocks noChangeArrowheads="1"/>
          </p:cNvSpPr>
          <p:nvPr/>
        </p:nvSpPr>
        <p:spPr bwMode="auto">
          <a:xfrm>
            <a:off x="3657600" y="1447800"/>
            <a:ext cx="1828800" cy="1524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2" name="Oval 4">
            <a:extLst>
              <a:ext uri="{FF2B5EF4-FFF2-40B4-BE49-F238E27FC236}">
                <a16:creationId xmlns:a16="http://schemas.microsoft.com/office/drawing/2014/main" id="{DF4B4529-4CBC-43D2-B104-88BA504B1222}"/>
              </a:ext>
            </a:extLst>
          </p:cNvPr>
          <p:cNvSpPr>
            <a:spLocks noChangeArrowheads="1"/>
          </p:cNvSpPr>
          <p:nvPr/>
        </p:nvSpPr>
        <p:spPr bwMode="auto">
          <a:xfrm>
            <a:off x="3657600" y="3810000"/>
            <a:ext cx="17526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Oval 5">
            <a:extLst>
              <a:ext uri="{FF2B5EF4-FFF2-40B4-BE49-F238E27FC236}">
                <a16:creationId xmlns:a16="http://schemas.microsoft.com/office/drawing/2014/main" id="{F9C82840-03E5-4194-B22C-6A887E0D4316}"/>
              </a:ext>
            </a:extLst>
          </p:cNvPr>
          <p:cNvSpPr>
            <a:spLocks noChangeArrowheads="1"/>
          </p:cNvSpPr>
          <p:nvPr/>
        </p:nvSpPr>
        <p:spPr bwMode="auto">
          <a:xfrm>
            <a:off x="152400" y="1752600"/>
            <a:ext cx="19050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Line 6">
            <a:extLst>
              <a:ext uri="{FF2B5EF4-FFF2-40B4-BE49-F238E27FC236}">
                <a16:creationId xmlns:a16="http://schemas.microsoft.com/office/drawing/2014/main" id="{A8156ED5-A78A-4948-BA89-6CBD9D61FCDB}"/>
              </a:ext>
            </a:extLst>
          </p:cNvPr>
          <p:cNvSpPr>
            <a:spLocks noChangeShapeType="1"/>
          </p:cNvSpPr>
          <p:nvPr/>
        </p:nvSpPr>
        <p:spPr bwMode="auto">
          <a:xfrm rot="10800000" flipH="1">
            <a:off x="2057400" y="2209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7">
            <a:extLst>
              <a:ext uri="{FF2B5EF4-FFF2-40B4-BE49-F238E27FC236}">
                <a16:creationId xmlns:a16="http://schemas.microsoft.com/office/drawing/2014/main" id="{6FF9AD45-A6AD-4636-960D-52FAE60514E5}"/>
              </a:ext>
            </a:extLst>
          </p:cNvPr>
          <p:cNvSpPr txBox="1">
            <a:spLocks noChangeArrowheads="1"/>
          </p:cNvSpPr>
          <p:nvPr/>
        </p:nvSpPr>
        <p:spPr bwMode="auto">
          <a:xfrm>
            <a:off x="457200" y="1981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Seller</a:t>
            </a:r>
          </a:p>
        </p:txBody>
      </p:sp>
      <p:sp>
        <p:nvSpPr>
          <p:cNvPr id="48136" name="Text Box 8">
            <a:extLst>
              <a:ext uri="{FF2B5EF4-FFF2-40B4-BE49-F238E27FC236}">
                <a16:creationId xmlns:a16="http://schemas.microsoft.com/office/drawing/2014/main" id="{1A4EFFD5-4F55-4934-B004-125BF8A6432B}"/>
              </a:ext>
            </a:extLst>
          </p:cNvPr>
          <p:cNvSpPr txBox="1">
            <a:spLocks noChangeArrowheads="1"/>
          </p:cNvSpPr>
          <p:nvPr/>
        </p:nvSpPr>
        <p:spPr bwMode="auto">
          <a:xfrm>
            <a:off x="3886200" y="39766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Realtor</a:t>
            </a:r>
          </a:p>
        </p:txBody>
      </p:sp>
      <p:sp>
        <p:nvSpPr>
          <p:cNvPr id="48137" name="Text Box 9">
            <a:extLst>
              <a:ext uri="{FF2B5EF4-FFF2-40B4-BE49-F238E27FC236}">
                <a16:creationId xmlns:a16="http://schemas.microsoft.com/office/drawing/2014/main" id="{7F9AF87E-634C-495D-9B83-C9703E3F6E84}"/>
              </a:ext>
            </a:extLst>
          </p:cNvPr>
          <p:cNvSpPr txBox="1">
            <a:spLocks noChangeArrowheads="1"/>
          </p:cNvSpPr>
          <p:nvPr/>
        </p:nvSpPr>
        <p:spPr bwMode="auto">
          <a:xfrm>
            <a:off x="1981200" y="1752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200">
                <a:latin typeface="Arial" panose="020B0604020202020204" pitchFamily="34" charset="0"/>
              </a:rPr>
              <a:t>Commission Income</a:t>
            </a:r>
          </a:p>
        </p:txBody>
      </p:sp>
      <p:sp>
        <p:nvSpPr>
          <p:cNvPr id="48138" name="Line 10">
            <a:extLst>
              <a:ext uri="{FF2B5EF4-FFF2-40B4-BE49-F238E27FC236}">
                <a16:creationId xmlns:a16="http://schemas.microsoft.com/office/drawing/2014/main" id="{702E6B05-ABF1-4623-8707-5675B8E8E7FA}"/>
              </a:ext>
            </a:extLst>
          </p:cNvPr>
          <p:cNvSpPr>
            <a:spLocks noChangeShapeType="1"/>
          </p:cNvSpPr>
          <p:nvPr/>
        </p:nvSpPr>
        <p:spPr bwMode="auto">
          <a:xfrm>
            <a:off x="4572000" y="2971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Text Box 11">
            <a:extLst>
              <a:ext uri="{FF2B5EF4-FFF2-40B4-BE49-F238E27FC236}">
                <a16:creationId xmlns:a16="http://schemas.microsoft.com/office/drawing/2014/main" id="{BCE181A1-8F81-4B5B-8CA7-1620E580D3A9}"/>
              </a:ext>
            </a:extLst>
          </p:cNvPr>
          <p:cNvSpPr txBox="1">
            <a:spLocks noChangeArrowheads="1"/>
          </p:cNvSpPr>
          <p:nvPr/>
        </p:nvSpPr>
        <p:spPr bwMode="auto">
          <a:xfrm>
            <a:off x="3048000" y="31702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200">
                <a:latin typeface="Arial" panose="020B0604020202020204" pitchFamily="34" charset="0"/>
              </a:rPr>
              <a:t>Commission Income</a:t>
            </a:r>
          </a:p>
        </p:txBody>
      </p:sp>
      <p:sp>
        <p:nvSpPr>
          <p:cNvPr id="48140" name="Text Box 12">
            <a:extLst>
              <a:ext uri="{FF2B5EF4-FFF2-40B4-BE49-F238E27FC236}">
                <a16:creationId xmlns:a16="http://schemas.microsoft.com/office/drawing/2014/main" id="{CF18A052-4DDF-49AA-9796-C66995B009F1}"/>
              </a:ext>
            </a:extLst>
          </p:cNvPr>
          <p:cNvSpPr txBox="1">
            <a:spLocks noChangeArrowheads="1"/>
          </p:cNvSpPr>
          <p:nvPr/>
        </p:nvSpPr>
        <p:spPr bwMode="auto">
          <a:xfrm>
            <a:off x="3810000" y="18732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a:latin typeface="Arial" panose="020B0604020202020204" pitchFamily="34" charset="0"/>
              </a:rPr>
              <a:t>Real Estate Broker</a:t>
            </a:r>
          </a:p>
        </p:txBody>
      </p:sp>
      <p:sp>
        <p:nvSpPr>
          <p:cNvPr id="48141" name="Line 13">
            <a:extLst>
              <a:ext uri="{FF2B5EF4-FFF2-40B4-BE49-F238E27FC236}">
                <a16:creationId xmlns:a16="http://schemas.microsoft.com/office/drawing/2014/main" id="{D04F9428-D9D8-4E51-892E-F2536330D9F4}"/>
              </a:ext>
            </a:extLst>
          </p:cNvPr>
          <p:cNvSpPr>
            <a:spLocks noChangeShapeType="1"/>
          </p:cNvSpPr>
          <p:nvPr/>
        </p:nvSpPr>
        <p:spPr bwMode="auto">
          <a:xfrm>
            <a:off x="4572000" y="4572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2" name="Text Box 14">
            <a:extLst>
              <a:ext uri="{FF2B5EF4-FFF2-40B4-BE49-F238E27FC236}">
                <a16:creationId xmlns:a16="http://schemas.microsoft.com/office/drawing/2014/main" id="{E8244DD6-7F87-45B1-BB07-E66B3F15EE0B}"/>
              </a:ext>
            </a:extLst>
          </p:cNvPr>
          <p:cNvSpPr txBox="1">
            <a:spLocks noChangeArrowheads="1"/>
          </p:cNvSpPr>
          <p:nvPr/>
        </p:nvSpPr>
        <p:spPr bwMode="auto">
          <a:xfrm>
            <a:off x="3048000" y="4541838"/>
            <a:ext cx="1447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200">
                <a:latin typeface="Arial" panose="020B0604020202020204" pitchFamily="34" charset="0"/>
              </a:rPr>
              <a:t>Deposit Commission Income in Bank</a:t>
            </a:r>
          </a:p>
        </p:txBody>
      </p:sp>
      <p:sp>
        <p:nvSpPr>
          <p:cNvPr id="48143" name="Rectangle 15">
            <a:extLst>
              <a:ext uri="{FF2B5EF4-FFF2-40B4-BE49-F238E27FC236}">
                <a16:creationId xmlns:a16="http://schemas.microsoft.com/office/drawing/2014/main" id="{86721189-D22C-4C89-9117-566422030D9C}"/>
              </a:ext>
            </a:extLst>
          </p:cNvPr>
          <p:cNvSpPr>
            <a:spLocks noChangeArrowheads="1"/>
          </p:cNvSpPr>
          <p:nvPr/>
        </p:nvSpPr>
        <p:spPr bwMode="auto">
          <a:xfrm>
            <a:off x="4267200" y="5257800"/>
            <a:ext cx="685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4" name="Text Box 16">
            <a:extLst>
              <a:ext uri="{FF2B5EF4-FFF2-40B4-BE49-F238E27FC236}">
                <a16:creationId xmlns:a16="http://schemas.microsoft.com/office/drawing/2014/main" id="{5DFB6E8C-C25A-4005-AA21-4211A9443C5F}"/>
              </a:ext>
            </a:extLst>
          </p:cNvPr>
          <p:cNvSpPr txBox="1">
            <a:spLocks noChangeArrowheads="1"/>
          </p:cNvSpPr>
          <p:nvPr/>
        </p:nvSpPr>
        <p:spPr bwMode="auto">
          <a:xfrm>
            <a:off x="3962400" y="5257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spcBef>
                <a:spcPct val="50000"/>
              </a:spcBef>
            </a:pPr>
            <a:r>
              <a:rPr lang="en-US" altLang="en-US" sz="1200">
                <a:latin typeface="Arial" panose="020B0604020202020204" pitchFamily="34" charset="0"/>
              </a:rPr>
              <a:t>Bank </a:t>
            </a:r>
          </a:p>
          <a:p>
            <a:pPr algn="ctr" eaLnBrk="1" hangingPunct="1">
              <a:lnSpc>
                <a:spcPct val="75000"/>
              </a:lnSpc>
              <a:spcBef>
                <a:spcPct val="50000"/>
              </a:spcBef>
            </a:pPr>
            <a:r>
              <a:rPr lang="en-US" altLang="en-US" sz="1200">
                <a:latin typeface="Arial" panose="020B0604020202020204" pitchFamily="34" charset="0"/>
              </a:rPr>
              <a:t>Account</a:t>
            </a:r>
          </a:p>
        </p:txBody>
      </p:sp>
      <p:sp>
        <p:nvSpPr>
          <p:cNvPr id="48148" name="Line 20">
            <a:extLst>
              <a:ext uri="{FF2B5EF4-FFF2-40B4-BE49-F238E27FC236}">
                <a16:creationId xmlns:a16="http://schemas.microsoft.com/office/drawing/2014/main" id="{74A7C5F1-B2F2-4B49-88EB-799D33FF508E}"/>
              </a:ext>
            </a:extLst>
          </p:cNvPr>
          <p:cNvSpPr>
            <a:spLocks noChangeShapeType="1"/>
          </p:cNvSpPr>
          <p:nvPr/>
        </p:nvSpPr>
        <p:spPr bwMode="auto">
          <a:xfrm flipH="1">
            <a:off x="5410200" y="4191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Text Box 21">
            <a:extLst>
              <a:ext uri="{FF2B5EF4-FFF2-40B4-BE49-F238E27FC236}">
                <a16:creationId xmlns:a16="http://schemas.microsoft.com/office/drawing/2014/main" id="{3F76DFB6-B6AF-4AEA-A3E5-390C14A684D3}"/>
              </a:ext>
            </a:extLst>
          </p:cNvPr>
          <p:cNvSpPr txBox="1">
            <a:spLocks noChangeArrowheads="1"/>
          </p:cNvSpPr>
          <p:nvPr/>
        </p:nvSpPr>
        <p:spPr bwMode="auto">
          <a:xfrm>
            <a:off x="6400800" y="3825875"/>
            <a:ext cx="1600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Operating Business as a Sole Proprietor</a:t>
            </a:r>
          </a:p>
        </p:txBody>
      </p:sp>
      <p:sp>
        <p:nvSpPr>
          <p:cNvPr id="48151" name="Rectangle 23">
            <a:extLst>
              <a:ext uri="{FF2B5EF4-FFF2-40B4-BE49-F238E27FC236}">
                <a16:creationId xmlns:a16="http://schemas.microsoft.com/office/drawing/2014/main" id="{F60F15ED-52AB-4841-B6D4-826D33D12401}"/>
              </a:ext>
            </a:extLst>
          </p:cNvPr>
          <p:cNvSpPr>
            <a:spLocks noGrp="1" noRot="1" noChangeArrowheads="1"/>
          </p:cNvSpPr>
          <p:nvPr>
            <p:ph type="title"/>
          </p:nvPr>
        </p:nvSpPr>
        <p:spPr>
          <a:noFill/>
          <a:ln/>
        </p:spPr>
        <p:txBody>
          <a:bodyPr/>
          <a:lstStyle/>
          <a:p>
            <a:r>
              <a:rPr lang="en-US" altLang="en-US" sz="3600" b="1" dirty="0"/>
              <a:t>SIMPLE SOLE PROPRIETORSHIP</a:t>
            </a:r>
          </a:p>
        </p:txBody>
      </p:sp>
      <p:sp>
        <p:nvSpPr>
          <p:cNvPr id="21" name="Date Placeholder 3">
            <a:extLst>
              <a:ext uri="{FF2B5EF4-FFF2-40B4-BE49-F238E27FC236}">
                <a16:creationId xmlns:a16="http://schemas.microsoft.com/office/drawing/2014/main" id="{90EC1EEA-1827-4562-99DC-D9A66D224C30}"/>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41888252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583823-2AA3-46EB-A803-287EC900B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567924"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ubtitle 2">
            <a:extLst>
              <a:ext uri="{FF2B5EF4-FFF2-40B4-BE49-F238E27FC236}">
                <a16:creationId xmlns:a16="http://schemas.microsoft.com/office/drawing/2014/main" id="{E66AF4A8-70A0-4EDF-918A-D8ABDC396EFF}"/>
              </a:ext>
            </a:extLst>
          </p:cNvPr>
          <p:cNvSpPr>
            <a:spLocks noGrp="1"/>
          </p:cNvSpPr>
          <p:nvPr>
            <p:ph type="subTitle" idx="1"/>
          </p:nvPr>
        </p:nvSpPr>
        <p:spPr>
          <a:xfrm>
            <a:off x="285251" y="2069693"/>
            <a:ext cx="4388206" cy="1359307"/>
          </a:xfrm>
        </p:spPr>
        <p:txBody>
          <a:bodyPr>
            <a:normAutofit/>
          </a:bodyPr>
          <a:lstStyle/>
          <a:p>
            <a:endParaRPr lang="en-US" sz="1800" b="1" cap="none" spc="38" dirty="0">
              <a:ln w="0"/>
              <a:solidFill>
                <a:schemeClr val="bg2"/>
              </a:solidFill>
              <a:effectLst>
                <a:innerShdw blurRad="63500" dist="50800" dir="13500000">
                  <a:srgbClr val="000000">
                    <a:alpha val="50000"/>
                  </a:srgbClr>
                </a:innerShdw>
              </a:effectLst>
            </a:endParaRPr>
          </a:p>
          <a:p>
            <a:pPr algn="ctr"/>
            <a:r>
              <a:rPr lang="en-US" sz="2400" b="1" cap="none" spc="38" dirty="0">
                <a:ln w="0"/>
                <a:solidFill>
                  <a:schemeClr val="bg2"/>
                </a:solidFill>
                <a:effectLst>
                  <a:innerShdw blurRad="63500" dist="50800" dir="13500000">
                    <a:srgbClr val="000000">
                      <a:alpha val="50000"/>
                    </a:srgbClr>
                  </a:innerShdw>
                </a:effectLst>
              </a:rPr>
              <a:t>Presenter: Ryan L. Losi </a:t>
            </a:r>
          </a:p>
          <a:p>
            <a:pPr algn="ctr"/>
            <a:r>
              <a:rPr lang="en-US" sz="1800" b="1" cap="none" spc="38" dirty="0">
                <a:ln w="0"/>
                <a:solidFill>
                  <a:schemeClr val="bg2"/>
                </a:solidFill>
                <a:effectLst>
                  <a:innerShdw blurRad="63500" dist="50800" dir="13500000">
                    <a:srgbClr val="000000">
                      <a:alpha val="50000"/>
                    </a:srgbClr>
                  </a:innerShdw>
                </a:effectLst>
              </a:rPr>
              <a:t>CPA, Executive Vice President</a:t>
            </a:r>
          </a:p>
        </p:txBody>
      </p:sp>
      <p:sp>
        <p:nvSpPr>
          <p:cNvPr id="11" name="Freeform 36">
            <a:extLst>
              <a:ext uri="{FF2B5EF4-FFF2-40B4-BE49-F238E27FC236}">
                <a16:creationId xmlns:a16="http://schemas.microsoft.com/office/drawing/2014/main" id="{CA87D9D8-42FB-4157-A365-AD97CC6BA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7235"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E6028E3-4806-4E1D-A24F-F8166F67F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170921" y="2924732"/>
            <a:ext cx="51435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cxnSp>
        <p:nvCxnSpPr>
          <p:cNvPr id="10" name="Straight Connector 9"/>
          <p:cNvCxnSpPr/>
          <p:nvPr/>
        </p:nvCxnSpPr>
        <p:spPr>
          <a:xfrm flipV="1">
            <a:off x="175619" y="3594829"/>
            <a:ext cx="4731812" cy="11624"/>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5908FA5F-0D00-4C97-8CD0-BCE61F203619}"/>
              </a:ext>
            </a:extLst>
          </p:cNvPr>
          <p:cNvPicPr>
            <a:picLocks noChangeAspect="1"/>
          </p:cNvPicPr>
          <p:nvPr/>
        </p:nvPicPr>
        <p:blipFill rotWithShape="1">
          <a:blip r:embed="rId4">
            <a:extLst>
              <a:ext uri="{28A0092B-C50C-407E-A947-70E740481C1C}">
                <a14:useLocalDpi xmlns:a14="http://schemas.microsoft.com/office/drawing/2010/main" val="0"/>
              </a:ext>
            </a:extLst>
          </a:blip>
          <a:srcRect l="4289" r="13418"/>
          <a:stretch/>
        </p:blipFill>
        <p:spPr>
          <a:xfrm>
            <a:off x="5512372" y="857250"/>
            <a:ext cx="3445736" cy="51435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AD600F6-2B0A-44F3-B573-5A87C8F8F9A4}"/>
              </a:ext>
            </a:extLst>
          </p:cNvPr>
          <p:cNvPicPr>
            <a:picLocks noChangeAspect="1"/>
          </p:cNvPicPr>
          <p:nvPr/>
        </p:nvPicPr>
        <p:blipFill rotWithShape="1">
          <a:blip r:embed="rId5"/>
          <a:srcRect l="2141" r="4282"/>
          <a:stretch/>
        </p:blipFill>
        <p:spPr>
          <a:xfrm>
            <a:off x="610845" y="3658969"/>
            <a:ext cx="3582399" cy="2249753"/>
          </a:xfrm>
          <a:prstGeom prst="rect">
            <a:avLst/>
          </a:prstGeom>
        </p:spPr>
      </p:pic>
    </p:spTree>
    <p:extLst>
      <p:ext uri="{BB962C8B-B14F-4D97-AF65-F5344CB8AC3E}">
        <p14:creationId xmlns:p14="http://schemas.microsoft.com/office/powerpoint/2010/main" val="244106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4E88E564-FAD9-4742-9073-1B0B9DC90C69}"/>
              </a:ext>
            </a:extLst>
          </p:cNvPr>
          <p:cNvPicPr>
            <a:picLocks noChangeAspect="1"/>
          </p:cNvPicPr>
          <p:nvPr/>
        </p:nvPicPr>
        <p:blipFill>
          <a:blip r:embed="rId3"/>
          <a:stretch>
            <a:fillRect/>
          </a:stretch>
        </p:blipFill>
        <p:spPr>
          <a:xfrm>
            <a:off x="1653540" y="990600"/>
            <a:ext cx="5836920" cy="350520"/>
          </a:xfrm>
          <a:prstGeom prst="rect">
            <a:avLst/>
          </a:prstGeom>
        </p:spPr>
      </p:pic>
      <p:pic>
        <p:nvPicPr>
          <p:cNvPr id="3" name="Picture 2">
            <a:extLst>
              <a:ext uri="{FF2B5EF4-FFF2-40B4-BE49-F238E27FC236}">
                <a16:creationId xmlns:a16="http://schemas.microsoft.com/office/drawing/2014/main" id="{2BDC5E02-6149-4B74-A4F1-7F3DE230B136}"/>
              </a:ext>
            </a:extLst>
          </p:cNvPr>
          <p:cNvPicPr>
            <a:picLocks noChangeAspect="1"/>
          </p:cNvPicPr>
          <p:nvPr/>
        </p:nvPicPr>
        <p:blipFill>
          <a:blip r:embed="rId4"/>
          <a:stretch>
            <a:fillRect/>
          </a:stretch>
        </p:blipFill>
        <p:spPr>
          <a:xfrm>
            <a:off x="1653540" y="1341120"/>
            <a:ext cx="5836920" cy="2194560"/>
          </a:xfrm>
          <a:prstGeom prst="rect">
            <a:avLst/>
          </a:prstGeom>
        </p:spPr>
      </p:pic>
      <p:pic>
        <p:nvPicPr>
          <p:cNvPr id="7" name="Picture 6">
            <a:extLst>
              <a:ext uri="{FF2B5EF4-FFF2-40B4-BE49-F238E27FC236}">
                <a16:creationId xmlns:a16="http://schemas.microsoft.com/office/drawing/2014/main" id="{21E23BD0-76A2-4702-ADF3-90AA2BA29B25}"/>
              </a:ext>
            </a:extLst>
          </p:cNvPr>
          <p:cNvPicPr>
            <a:picLocks noChangeAspect="1"/>
          </p:cNvPicPr>
          <p:nvPr/>
        </p:nvPicPr>
        <p:blipFill>
          <a:blip r:embed="rId5"/>
          <a:stretch>
            <a:fillRect/>
          </a:stretch>
        </p:blipFill>
        <p:spPr>
          <a:xfrm>
            <a:off x="1653540" y="3474720"/>
            <a:ext cx="5836920" cy="685800"/>
          </a:xfrm>
          <a:prstGeom prst="rect">
            <a:avLst/>
          </a:prstGeom>
        </p:spPr>
      </p:pic>
      <p:pic>
        <p:nvPicPr>
          <p:cNvPr id="8" name="Picture 7">
            <a:extLst>
              <a:ext uri="{FF2B5EF4-FFF2-40B4-BE49-F238E27FC236}">
                <a16:creationId xmlns:a16="http://schemas.microsoft.com/office/drawing/2014/main" id="{E9D46D07-ED20-44B9-92D8-7126017B46B4}"/>
              </a:ext>
            </a:extLst>
          </p:cNvPr>
          <p:cNvPicPr>
            <a:picLocks noChangeAspect="1"/>
          </p:cNvPicPr>
          <p:nvPr/>
        </p:nvPicPr>
        <p:blipFill>
          <a:blip r:embed="rId6"/>
          <a:stretch>
            <a:fillRect/>
          </a:stretch>
        </p:blipFill>
        <p:spPr>
          <a:xfrm>
            <a:off x="1653540" y="4160520"/>
            <a:ext cx="5836920" cy="1524000"/>
          </a:xfrm>
          <a:prstGeom prst="rect">
            <a:avLst/>
          </a:prstGeom>
        </p:spPr>
      </p:pic>
      <p:sp>
        <p:nvSpPr>
          <p:cNvPr id="12" name="Oval 11">
            <a:extLst>
              <a:ext uri="{FF2B5EF4-FFF2-40B4-BE49-F238E27FC236}">
                <a16:creationId xmlns:a16="http://schemas.microsoft.com/office/drawing/2014/main" id="{F8B57CE3-6598-4974-B158-B0A73697A989}"/>
              </a:ext>
            </a:extLst>
          </p:cNvPr>
          <p:cNvSpPr/>
          <p:nvPr/>
        </p:nvSpPr>
        <p:spPr>
          <a:xfrm>
            <a:off x="4572000" y="4191000"/>
            <a:ext cx="1600200" cy="15240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168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DBFA4E47-9FA1-44E8-8770-64EB2EC66ACD}"/>
              </a:ext>
            </a:extLst>
          </p:cNvPr>
          <p:cNvPicPr>
            <a:picLocks noChangeAspect="1"/>
          </p:cNvPicPr>
          <p:nvPr/>
        </p:nvPicPr>
        <p:blipFill>
          <a:blip r:embed="rId3"/>
          <a:stretch>
            <a:fillRect/>
          </a:stretch>
        </p:blipFill>
        <p:spPr>
          <a:xfrm>
            <a:off x="849630" y="944880"/>
            <a:ext cx="7444740" cy="350520"/>
          </a:xfrm>
          <a:prstGeom prst="rect">
            <a:avLst/>
          </a:prstGeom>
        </p:spPr>
      </p:pic>
      <p:pic>
        <p:nvPicPr>
          <p:cNvPr id="4" name="Picture 3">
            <a:extLst>
              <a:ext uri="{FF2B5EF4-FFF2-40B4-BE49-F238E27FC236}">
                <a16:creationId xmlns:a16="http://schemas.microsoft.com/office/drawing/2014/main" id="{112AD875-4BB8-44E8-8BE6-5705CC9D3003}"/>
              </a:ext>
            </a:extLst>
          </p:cNvPr>
          <p:cNvPicPr>
            <a:picLocks noChangeAspect="1"/>
          </p:cNvPicPr>
          <p:nvPr/>
        </p:nvPicPr>
        <p:blipFill>
          <a:blip r:embed="rId4"/>
          <a:stretch>
            <a:fillRect/>
          </a:stretch>
        </p:blipFill>
        <p:spPr>
          <a:xfrm>
            <a:off x="849630" y="1295400"/>
            <a:ext cx="7444740" cy="2026920"/>
          </a:xfrm>
          <a:prstGeom prst="rect">
            <a:avLst/>
          </a:prstGeom>
        </p:spPr>
      </p:pic>
      <p:pic>
        <p:nvPicPr>
          <p:cNvPr id="5" name="Picture 4">
            <a:extLst>
              <a:ext uri="{FF2B5EF4-FFF2-40B4-BE49-F238E27FC236}">
                <a16:creationId xmlns:a16="http://schemas.microsoft.com/office/drawing/2014/main" id="{AC539C26-600B-4210-BE4A-FCB618CF766D}"/>
              </a:ext>
            </a:extLst>
          </p:cNvPr>
          <p:cNvPicPr>
            <a:picLocks noChangeAspect="1"/>
          </p:cNvPicPr>
          <p:nvPr/>
        </p:nvPicPr>
        <p:blipFill>
          <a:blip r:embed="rId5"/>
          <a:stretch>
            <a:fillRect/>
          </a:stretch>
        </p:blipFill>
        <p:spPr>
          <a:xfrm>
            <a:off x="838200" y="3337560"/>
            <a:ext cx="7444740" cy="853440"/>
          </a:xfrm>
          <a:prstGeom prst="rect">
            <a:avLst/>
          </a:prstGeom>
        </p:spPr>
      </p:pic>
    </p:spTree>
    <p:extLst>
      <p:ext uri="{BB962C8B-B14F-4D97-AF65-F5344CB8AC3E}">
        <p14:creationId xmlns:p14="http://schemas.microsoft.com/office/powerpoint/2010/main" val="10114484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DBFA4E47-9FA1-44E8-8770-64EB2EC66ACD}"/>
              </a:ext>
            </a:extLst>
          </p:cNvPr>
          <p:cNvPicPr>
            <a:picLocks noChangeAspect="1"/>
          </p:cNvPicPr>
          <p:nvPr/>
        </p:nvPicPr>
        <p:blipFill>
          <a:blip r:embed="rId3"/>
          <a:stretch>
            <a:fillRect/>
          </a:stretch>
        </p:blipFill>
        <p:spPr>
          <a:xfrm>
            <a:off x="849630" y="944880"/>
            <a:ext cx="7444740" cy="350520"/>
          </a:xfrm>
          <a:prstGeom prst="rect">
            <a:avLst/>
          </a:prstGeom>
        </p:spPr>
      </p:pic>
      <p:pic>
        <p:nvPicPr>
          <p:cNvPr id="4" name="Picture 3">
            <a:extLst>
              <a:ext uri="{FF2B5EF4-FFF2-40B4-BE49-F238E27FC236}">
                <a16:creationId xmlns:a16="http://schemas.microsoft.com/office/drawing/2014/main" id="{112AD875-4BB8-44E8-8BE6-5705CC9D3003}"/>
              </a:ext>
            </a:extLst>
          </p:cNvPr>
          <p:cNvPicPr>
            <a:picLocks noChangeAspect="1"/>
          </p:cNvPicPr>
          <p:nvPr/>
        </p:nvPicPr>
        <p:blipFill>
          <a:blip r:embed="rId4"/>
          <a:stretch>
            <a:fillRect/>
          </a:stretch>
        </p:blipFill>
        <p:spPr>
          <a:xfrm>
            <a:off x="849630" y="1295400"/>
            <a:ext cx="7444740" cy="2026920"/>
          </a:xfrm>
          <a:prstGeom prst="rect">
            <a:avLst/>
          </a:prstGeom>
        </p:spPr>
      </p:pic>
      <p:pic>
        <p:nvPicPr>
          <p:cNvPr id="5" name="Picture 4">
            <a:extLst>
              <a:ext uri="{FF2B5EF4-FFF2-40B4-BE49-F238E27FC236}">
                <a16:creationId xmlns:a16="http://schemas.microsoft.com/office/drawing/2014/main" id="{AC539C26-600B-4210-BE4A-FCB618CF766D}"/>
              </a:ext>
            </a:extLst>
          </p:cNvPr>
          <p:cNvPicPr>
            <a:picLocks noChangeAspect="1"/>
          </p:cNvPicPr>
          <p:nvPr/>
        </p:nvPicPr>
        <p:blipFill>
          <a:blip r:embed="rId5"/>
          <a:stretch>
            <a:fillRect/>
          </a:stretch>
        </p:blipFill>
        <p:spPr>
          <a:xfrm>
            <a:off x="838200" y="3337560"/>
            <a:ext cx="7444740" cy="853440"/>
          </a:xfrm>
          <a:prstGeom prst="rect">
            <a:avLst/>
          </a:prstGeom>
        </p:spPr>
      </p:pic>
      <p:pic>
        <p:nvPicPr>
          <p:cNvPr id="3" name="Picture 2">
            <a:extLst>
              <a:ext uri="{FF2B5EF4-FFF2-40B4-BE49-F238E27FC236}">
                <a16:creationId xmlns:a16="http://schemas.microsoft.com/office/drawing/2014/main" id="{6FF17875-45F1-44FA-A8CF-99C5C06267F0}"/>
              </a:ext>
            </a:extLst>
          </p:cNvPr>
          <p:cNvPicPr>
            <a:picLocks noChangeAspect="1"/>
          </p:cNvPicPr>
          <p:nvPr/>
        </p:nvPicPr>
        <p:blipFill>
          <a:blip r:embed="rId6"/>
          <a:stretch>
            <a:fillRect/>
          </a:stretch>
        </p:blipFill>
        <p:spPr>
          <a:xfrm>
            <a:off x="838200" y="4191000"/>
            <a:ext cx="7444740" cy="350520"/>
          </a:xfrm>
          <a:prstGeom prst="rect">
            <a:avLst/>
          </a:prstGeom>
        </p:spPr>
      </p:pic>
    </p:spTree>
    <p:extLst>
      <p:ext uri="{BB962C8B-B14F-4D97-AF65-F5344CB8AC3E}">
        <p14:creationId xmlns:p14="http://schemas.microsoft.com/office/powerpoint/2010/main" val="2903771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2" name="Picture 1">
            <a:extLst>
              <a:ext uri="{FF2B5EF4-FFF2-40B4-BE49-F238E27FC236}">
                <a16:creationId xmlns:a16="http://schemas.microsoft.com/office/drawing/2014/main" id="{DBFA4E47-9FA1-44E8-8770-64EB2EC66ACD}"/>
              </a:ext>
            </a:extLst>
          </p:cNvPr>
          <p:cNvPicPr>
            <a:picLocks noChangeAspect="1"/>
          </p:cNvPicPr>
          <p:nvPr/>
        </p:nvPicPr>
        <p:blipFill>
          <a:blip r:embed="rId3"/>
          <a:stretch>
            <a:fillRect/>
          </a:stretch>
        </p:blipFill>
        <p:spPr>
          <a:xfrm>
            <a:off x="849630" y="944880"/>
            <a:ext cx="7444740" cy="350520"/>
          </a:xfrm>
          <a:prstGeom prst="rect">
            <a:avLst/>
          </a:prstGeom>
        </p:spPr>
      </p:pic>
      <p:pic>
        <p:nvPicPr>
          <p:cNvPr id="4" name="Picture 3">
            <a:extLst>
              <a:ext uri="{FF2B5EF4-FFF2-40B4-BE49-F238E27FC236}">
                <a16:creationId xmlns:a16="http://schemas.microsoft.com/office/drawing/2014/main" id="{112AD875-4BB8-44E8-8BE6-5705CC9D3003}"/>
              </a:ext>
            </a:extLst>
          </p:cNvPr>
          <p:cNvPicPr>
            <a:picLocks noChangeAspect="1"/>
          </p:cNvPicPr>
          <p:nvPr/>
        </p:nvPicPr>
        <p:blipFill>
          <a:blip r:embed="rId4"/>
          <a:stretch>
            <a:fillRect/>
          </a:stretch>
        </p:blipFill>
        <p:spPr>
          <a:xfrm>
            <a:off x="849630" y="1295400"/>
            <a:ext cx="7444740" cy="2026920"/>
          </a:xfrm>
          <a:prstGeom prst="rect">
            <a:avLst/>
          </a:prstGeom>
        </p:spPr>
      </p:pic>
      <p:pic>
        <p:nvPicPr>
          <p:cNvPr id="5" name="Picture 4">
            <a:extLst>
              <a:ext uri="{FF2B5EF4-FFF2-40B4-BE49-F238E27FC236}">
                <a16:creationId xmlns:a16="http://schemas.microsoft.com/office/drawing/2014/main" id="{AC539C26-600B-4210-BE4A-FCB618CF766D}"/>
              </a:ext>
            </a:extLst>
          </p:cNvPr>
          <p:cNvPicPr>
            <a:picLocks noChangeAspect="1"/>
          </p:cNvPicPr>
          <p:nvPr/>
        </p:nvPicPr>
        <p:blipFill>
          <a:blip r:embed="rId5"/>
          <a:stretch>
            <a:fillRect/>
          </a:stretch>
        </p:blipFill>
        <p:spPr>
          <a:xfrm>
            <a:off x="838200" y="3337560"/>
            <a:ext cx="7444740" cy="853440"/>
          </a:xfrm>
          <a:prstGeom prst="rect">
            <a:avLst/>
          </a:prstGeom>
        </p:spPr>
      </p:pic>
      <p:pic>
        <p:nvPicPr>
          <p:cNvPr id="3" name="Picture 2">
            <a:extLst>
              <a:ext uri="{FF2B5EF4-FFF2-40B4-BE49-F238E27FC236}">
                <a16:creationId xmlns:a16="http://schemas.microsoft.com/office/drawing/2014/main" id="{6FF17875-45F1-44FA-A8CF-99C5C06267F0}"/>
              </a:ext>
            </a:extLst>
          </p:cNvPr>
          <p:cNvPicPr>
            <a:picLocks noChangeAspect="1"/>
          </p:cNvPicPr>
          <p:nvPr/>
        </p:nvPicPr>
        <p:blipFill>
          <a:blip r:embed="rId6"/>
          <a:stretch>
            <a:fillRect/>
          </a:stretch>
        </p:blipFill>
        <p:spPr>
          <a:xfrm>
            <a:off x="838200" y="4191000"/>
            <a:ext cx="7444740" cy="350520"/>
          </a:xfrm>
          <a:prstGeom prst="rect">
            <a:avLst/>
          </a:prstGeom>
        </p:spPr>
      </p:pic>
      <p:pic>
        <p:nvPicPr>
          <p:cNvPr id="7" name="Picture 6">
            <a:extLst>
              <a:ext uri="{FF2B5EF4-FFF2-40B4-BE49-F238E27FC236}">
                <a16:creationId xmlns:a16="http://schemas.microsoft.com/office/drawing/2014/main" id="{B5F029C3-681B-45E0-9668-1D6C4FFA9BD2}"/>
              </a:ext>
            </a:extLst>
          </p:cNvPr>
          <p:cNvPicPr>
            <a:picLocks noChangeAspect="1"/>
          </p:cNvPicPr>
          <p:nvPr/>
        </p:nvPicPr>
        <p:blipFill>
          <a:blip r:embed="rId7"/>
          <a:stretch>
            <a:fillRect/>
          </a:stretch>
        </p:blipFill>
        <p:spPr>
          <a:xfrm>
            <a:off x="838200" y="4495800"/>
            <a:ext cx="7444740" cy="685800"/>
          </a:xfrm>
          <a:prstGeom prst="rect">
            <a:avLst/>
          </a:prstGeom>
        </p:spPr>
      </p:pic>
    </p:spTree>
    <p:extLst>
      <p:ext uri="{BB962C8B-B14F-4D97-AF65-F5344CB8AC3E}">
        <p14:creationId xmlns:p14="http://schemas.microsoft.com/office/powerpoint/2010/main" val="1489630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5" name="Picture 4">
            <a:extLst>
              <a:ext uri="{FF2B5EF4-FFF2-40B4-BE49-F238E27FC236}">
                <a16:creationId xmlns:a16="http://schemas.microsoft.com/office/drawing/2014/main" id="{AC539C26-600B-4210-BE4A-FCB618CF766D}"/>
              </a:ext>
            </a:extLst>
          </p:cNvPr>
          <p:cNvPicPr>
            <a:picLocks noChangeAspect="1"/>
          </p:cNvPicPr>
          <p:nvPr/>
        </p:nvPicPr>
        <p:blipFill>
          <a:blip r:embed="rId3"/>
          <a:stretch>
            <a:fillRect/>
          </a:stretch>
        </p:blipFill>
        <p:spPr>
          <a:xfrm>
            <a:off x="838200" y="1127760"/>
            <a:ext cx="7444740" cy="853440"/>
          </a:xfrm>
          <a:prstGeom prst="rect">
            <a:avLst/>
          </a:prstGeom>
        </p:spPr>
      </p:pic>
      <p:pic>
        <p:nvPicPr>
          <p:cNvPr id="14" name="Picture 13">
            <a:extLst>
              <a:ext uri="{FF2B5EF4-FFF2-40B4-BE49-F238E27FC236}">
                <a16:creationId xmlns:a16="http://schemas.microsoft.com/office/drawing/2014/main" id="{046DD606-9FBD-4A4B-B075-0BE879E7303D}"/>
              </a:ext>
            </a:extLst>
          </p:cNvPr>
          <p:cNvPicPr>
            <a:picLocks noChangeAspect="1"/>
          </p:cNvPicPr>
          <p:nvPr/>
        </p:nvPicPr>
        <p:blipFill>
          <a:blip r:embed="rId4"/>
          <a:stretch>
            <a:fillRect/>
          </a:stretch>
        </p:blipFill>
        <p:spPr>
          <a:xfrm>
            <a:off x="838200" y="1981200"/>
            <a:ext cx="7444740" cy="350520"/>
          </a:xfrm>
          <a:prstGeom prst="rect">
            <a:avLst/>
          </a:prstGeom>
        </p:spPr>
      </p:pic>
      <p:pic>
        <p:nvPicPr>
          <p:cNvPr id="15" name="Picture 14">
            <a:extLst>
              <a:ext uri="{FF2B5EF4-FFF2-40B4-BE49-F238E27FC236}">
                <a16:creationId xmlns:a16="http://schemas.microsoft.com/office/drawing/2014/main" id="{B5ABD26A-7EA3-43F2-81A9-F4CD4A99C661}"/>
              </a:ext>
            </a:extLst>
          </p:cNvPr>
          <p:cNvPicPr>
            <a:picLocks noChangeAspect="1"/>
          </p:cNvPicPr>
          <p:nvPr/>
        </p:nvPicPr>
        <p:blipFill>
          <a:blip r:embed="rId5"/>
          <a:stretch>
            <a:fillRect/>
          </a:stretch>
        </p:blipFill>
        <p:spPr>
          <a:xfrm>
            <a:off x="838200" y="2286000"/>
            <a:ext cx="7444740" cy="685800"/>
          </a:xfrm>
          <a:prstGeom prst="rect">
            <a:avLst/>
          </a:prstGeom>
        </p:spPr>
      </p:pic>
    </p:spTree>
    <p:extLst>
      <p:ext uri="{BB962C8B-B14F-4D97-AF65-F5344CB8AC3E}">
        <p14:creationId xmlns:p14="http://schemas.microsoft.com/office/powerpoint/2010/main" val="2089755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5" name="Picture 4">
            <a:extLst>
              <a:ext uri="{FF2B5EF4-FFF2-40B4-BE49-F238E27FC236}">
                <a16:creationId xmlns:a16="http://schemas.microsoft.com/office/drawing/2014/main" id="{AC539C26-600B-4210-BE4A-FCB618CF766D}"/>
              </a:ext>
            </a:extLst>
          </p:cNvPr>
          <p:cNvPicPr>
            <a:picLocks noChangeAspect="1"/>
          </p:cNvPicPr>
          <p:nvPr/>
        </p:nvPicPr>
        <p:blipFill>
          <a:blip r:embed="rId3"/>
          <a:stretch>
            <a:fillRect/>
          </a:stretch>
        </p:blipFill>
        <p:spPr>
          <a:xfrm>
            <a:off x="838200" y="1127760"/>
            <a:ext cx="7444740" cy="853440"/>
          </a:xfrm>
          <a:prstGeom prst="rect">
            <a:avLst/>
          </a:prstGeom>
        </p:spPr>
      </p:pic>
      <p:pic>
        <p:nvPicPr>
          <p:cNvPr id="7" name="Picture 6">
            <a:extLst>
              <a:ext uri="{FF2B5EF4-FFF2-40B4-BE49-F238E27FC236}">
                <a16:creationId xmlns:a16="http://schemas.microsoft.com/office/drawing/2014/main" id="{89A4C2EC-3B03-42AF-92C1-7EE81F02EB70}"/>
              </a:ext>
            </a:extLst>
          </p:cNvPr>
          <p:cNvPicPr>
            <a:picLocks noChangeAspect="1"/>
          </p:cNvPicPr>
          <p:nvPr/>
        </p:nvPicPr>
        <p:blipFill>
          <a:blip r:embed="rId4"/>
          <a:stretch>
            <a:fillRect/>
          </a:stretch>
        </p:blipFill>
        <p:spPr>
          <a:xfrm>
            <a:off x="849630" y="2971800"/>
            <a:ext cx="7444740" cy="1021080"/>
          </a:xfrm>
          <a:prstGeom prst="rect">
            <a:avLst/>
          </a:prstGeom>
        </p:spPr>
      </p:pic>
      <p:pic>
        <p:nvPicPr>
          <p:cNvPr id="14" name="Picture 13">
            <a:extLst>
              <a:ext uri="{FF2B5EF4-FFF2-40B4-BE49-F238E27FC236}">
                <a16:creationId xmlns:a16="http://schemas.microsoft.com/office/drawing/2014/main" id="{046DD606-9FBD-4A4B-B075-0BE879E7303D}"/>
              </a:ext>
            </a:extLst>
          </p:cNvPr>
          <p:cNvPicPr>
            <a:picLocks noChangeAspect="1"/>
          </p:cNvPicPr>
          <p:nvPr/>
        </p:nvPicPr>
        <p:blipFill>
          <a:blip r:embed="rId5"/>
          <a:stretch>
            <a:fillRect/>
          </a:stretch>
        </p:blipFill>
        <p:spPr>
          <a:xfrm>
            <a:off x="838200" y="1981200"/>
            <a:ext cx="7444740" cy="350520"/>
          </a:xfrm>
          <a:prstGeom prst="rect">
            <a:avLst/>
          </a:prstGeom>
        </p:spPr>
      </p:pic>
      <p:pic>
        <p:nvPicPr>
          <p:cNvPr id="15" name="Picture 14">
            <a:extLst>
              <a:ext uri="{FF2B5EF4-FFF2-40B4-BE49-F238E27FC236}">
                <a16:creationId xmlns:a16="http://schemas.microsoft.com/office/drawing/2014/main" id="{B5ABD26A-7EA3-43F2-81A9-F4CD4A99C661}"/>
              </a:ext>
            </a:extLst>
          </p:cNvPr>
          <p:cNvPicPr>
            <a:picLocks noChangeAspect="1"/>
          </p:cNvPicPr>
          <p:nvPr/>
        </p:nvPicPr>
        <p:blipFill>
          <a:blip r:embed="rId6"/>
          <a:stretch>
            <a:fillRect/>
          </a:stretch>
        </p:blipFill>
        <p:spPr>
          <a:xfrm>
            <a:off x="838200" y="2286000"/>
            <a:ext cx="7444740" cy="685800"/>
          </a:xfrm>
          <a:prstGeom prst="rect">
            <a:avLst/>
          </a:prstGeom>
        </p:spPr>
      </p:pic>
    </p:spTree>
    <p:extLst>
      <p:ext uri="{BB962C8B-B14F-4D97-AF65-F5344CB8AC3E}">
        <p14:creationId xmlns:p14="http://schemas.microsoft.com/office/powerpoint/2010/main" val="929087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5" name="Picture 4">
            <a:extLst>
              <a:ext uri="{FF2B5EF4-FFF2-40B4-BE49-F238E27FC236}">
                <a16:creationId xmlns:a16="http://schemas.microsoft.com/office/drawing/2014/main" id="{AC539C26-600B-4210-BE4A-FCB618CF766D}"/>
              </a:ext>
            </a:extLst>
          </p:cNvPr>
          <p:cNvPicPr>
            <a:picLocks noChangeAspect="1"/>
          </p:cNvPicPr>
          <p:nvPr/>
        </p:nvPicPr>
        <p:blipFill>
          <a:blip r:embed="rId3"/>
          <a:stretch>
            <a:fillRect/>
          </a:stretch>
        </p:blipFill>
        <p:spPr>
          <a:xfrm>
            <a:off x="838200" y="1127760"/>
            <a:ext cx="7444740" cy="853440"/>
          </a:xfrm>
          <a:prstGeom prst="rect">
            <a:avLst/>
          </a:prstGeom>
        </p:spPr>
      </p:pic>
      <p:pic>
        <p:nvPicPr>
          <p:cNvPr id="7" name="Picture 6">
            <a:extLst>
              <a:ext uri="{FF2B5EF4-FFF2-40B4-BE49-F238E27FC236}">
                <a16:creationId xmlns:a16="http://schemas.microsoft.com/office/drawing/2014/main" id="{89A4C2EC-3B03-42AF-92C1-7EE81F02EB70}"/>
              </a:ext>
            </a:extLst>
          </p:cNvPr>
          <p:cNvPicPr>
            <a:picLocks noChangeAspect="1"/>
          </p:cNvPicPr>
          <p:nvPr/>
        </p:nvPicPr>
        <p:blipFill>
          <a:blip r:embed="rId4"/>
          <a:stretch>
            <a:fillRect/>
          </a:stretch>
        </p:blipFill>
        <p:spPr>
          <a:xfrm>
            <a:off x="849630" y="2971800"/>
            <a:ext cx="7444740" cy="1021080"/>
          </a:xfrm>
          <a:prstGeom prst="rect">
            <a:avLst/>
          </a:prstGeom>
        </p:spPr>
      </p:pic>
      <p:sp>
        <p:nvSpPr>
          <p:cNvPr id="13" name="Oval 12">
            <a:extLst>
              <a:ext uri="{FF2B5EF4-FFF2-40B4-BE49-F238E27FC236}">
                <a16:creationId xmlns:a16="http://schemas.microsoft.com/office/drawing/2014/main" id="{D56EFA00-BF41-4CFC-B392-E8C307B9AA64}"/>
              </a:ext>
            </a:extLst>
          </p:cNvPr>
          <p:cNvSpPr/>
          <p:nvPr/>
        </p:nvSpPr>
        <p:spPr>
          <a:xfrm>
            <a:off x="4191000" y="2971800"/>
            <a:ext cx="1600200" cy="15240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46DD606-9FBD-4A4B-B075-0BE879E7303D}"/>
              </a:ext>
            </a:extLst>
          </p:cNvPr>
          <p:cNvPicPr>
            <a:picLocks noChangeAspect="1"/>
          </p:cNvPicPr>
          <p:nvPr/>
        </p:nvPicPr>
        <p:blipFill>
          <a:blip r:embed="rId5"/>
          <a:stretch>
            <a:fillRect/>
          </a:stretch>
        </p:blipFill>
        <p:spPr>
          <a:xfrm>
            <a:off x="838200" y="1981200"/>
            <a:ext cx="7444740" cy="350520"/>
          </a:xfrm>
          <a:prstGeom prst="rect">
            <a:avLst/>
          </a:prstGeom>
        </p:spPr>
      </p:pic>
      <p:pic>
        <p:nvPicPr>
          <p:cNvPr id="15" name="Picture 14">
            <a:extLst>
              <a:ext uri="{FF2B5EF4-FFF2-40B4-BE49-F238E27FC236}">
                <a16:creationId xmlns:a16="http://schemas.microsoft.com/office/drawing/2014/main" id="{B5ABD26A-7EA3-43F2-81A9-F4CD4A99C661}"/>
              </a:ext>
            </a:extLst>
          </p:cNvPr>
          <p:cNvPicPr>
            <a:picLocks noChangeAspect="1"/>
          </p:cNvPicPr>
          <p:nvPr/>
        </p:nvPicPr>
        <p:blipFill>
          <a:blip r:embed="rId6"/>
          <a:stretch>
            <a:fillRect/>
          </a:stretch>
        </p:blipFill>
        <p:spPr>
          <a:xfrm>
            <a:off x="838200" y="2286000"/>
            <a:ext cx="7444740" cy="685800"/>
          </a:xfrm>
          <a:prstGeom prst="rect">
            <a:avLst/>
          </a:prstGeom>
        </p:spPr>
      </p:pic>
    </p:spTree>
    <p:extLst>
      <p:ext uri="{BB962C8B-B14F-4D97-AF65-F5344CB8AC3E}">
        <p14:creationId xmlns:p14="http://schemas.microsoft.com/office/powerpoint/2010/main" val="3210274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5" name="Picture 4">
            <a:extLst>
              <a:ext uri="{FF2B5EF4-FFF2-40B4-BE49-F238E27FC236}">
                <a16:creationId xmlns:a16="http://schemas.microsoft.com/office/drawing/2014/main" id="{AC539C26-600B-4210-BE4A-FCB618CF766D}"/>
              </a:ext>
            </a:extLst>
          </p:cNvPr>
          <p:cNvPicPr>
            <a:picLocks noChangeAspect="1"/>
          </p:cNvPicPr>
          <p:nvPr/>
        </p:nvPicPr>
        <p:blipFill>
          <a:blip r:embed="rId3"/>
          <a:stretch>
            <a:fillRect/>
          </a:stretch>
        </p:blipFill>
        <p:spPr>
          <a:xfrm>
            <a:off x="838200" y="1127760"/>
            <a:ext cx="7444740" cy="853440"/>
          </a:xfrm>
          <a:prstGeom prst="rect">
            <a:avLst/>
          </a:prstGeom>
        </p:spPr>
      </p:pic>
      <p:pic>
        <p:nvPicPr>
          <p:cNvPr id="7" name="Picture 6">
            <a:extLst>
              <a:ext uri="{FF2B5EF4-FFF2-40B4-BE49-F238E27FC236}">
                <a16:creationId xmlns:a16="http://schemas.microsoft.com/office/drawing/2014/main" id="{89A4C2EC-3B03-42AF-92C1-7EE81F02EB70}"/>
              </a:ext>
            </a:extLst>
          </p:cNvPr>
          <p:cNvPicPr>
            <a:picLocks noChangeAspect="1"/>
          </p:cNvPicPr>
          <p:nvPr/>
        </p:nvPicPr>
        <p:blipFill>
          <a:blip r:embed="rId4"/>
          <a:stretch>
            <a:fillRect/>
          </a:stretch>
        </p:blipFill>
        <p:spPr>
          <a:xfrm>
            <a:off x="849630" y="2971800"/>
            <a:ext cx="7444740" cy="1021080"/>
          </a:xfrm>
          <a:prstGeom prst="rect">
            <a:avLst/>
          </a:prstGeom>
        </p:spPr>
      </p:pic>
      <p:pic>
        <p:nvPicPr>
          <p:cNvPr id="9" name="Picture 8">
            <a:extLst>
              <a:ext uri="{FF2B5EF4-FFF2-40B4-BE49-F238E27FC236}">
                <a16:creationId xmlns:a16="http://schemas.microsoft.com/office/drawing/2014/main" id="{99CF66D9-E984-488A-8E58-2467997AB08C}"/>
              </a:ext>
            </a:extLst>
          </p:cNvPr>
          <p:cNvPicPr>
            <a:picLocks noChangeAspect="1"/>
          </p:cNvPicPr>
          <p:nvPr/>
        </p:nvPicPr>
        <p:blipFill>
          <a:blip r:embed="rId5"/>
          <a:stretch>
            <a:fillRect/>
          </a:stretch>
        </p:blipFill>
        <p:spPr>
          <a:xfrm>
            <a:off x="849630" y="3962400"/>
            <a:ext cx="7444740" cy="518160"/>
          </a:xfrm>
          <a:prstGeom prst="rect">
            <a:avLst/>
          </a:prstGeom>
        </p:spPr>
      </p:pic>
      <p:sp>
        <p:nvSpPr>
          <p:cNvPr id="13" name="Oval 12">
            <a:extLst>
              <a:ext uri="{FF2B5EF4-FFF2-40B4-BE49-F238E27FC236}">
                <a16:creationId xmlns:a16="http://schemas.microsoft.com/office/drawing/2014/main" id="{D56EFA00-BF41-4CFC-B392-E8C307B9AA64}"/>
              </a:ext>
            </a:extLst>
          </p:cNvPr>
          <p:cNvSpPr/>
          <p:nvPr/>
        </p:nvSpPr>
        <p:spPr>
          <a:xfrm>
            <a:off x="4191000" y="2971800"/>
            <a:ext cx="1600200" cy="15240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46DD606-9FBD-4A4B-B075-0BE879E7303D}"/>
              </a:ext>
            </a:extLst>
          </p:cNvPr>
          <p:cNvPicPr>
            <a:picLocks noChangeAspect="1"/>
          </p:cNvPicPr>
          <p:nvPr/>
        </p:nvPicPr>
        <p:blipFill>
          <a:blip r:embed="rId6"/>
          <a:stretch>
            <a:fillRect/>
          </a:stretch>
        </p:blipFill>
        <p:spPr>
          <a:xfrm>
            <a:off x="838200" y="1981200"/>
            <a:ext cx="7444740" cy="350520"/>
          </a:xfrm>
          <a:prstGeom prst="rect">
            <a:avLst/>
          </a:prstGeom>
        </p:spPr>
      </p:pic>
      <p:pic>
        <p:nvPicPr>
          <p:cNvPr id="15" name="Picture 14">
            <a:extLst>
              <a:ext uri="{FF2B5EF4-FFF2-40B4-BE49-F238E27FC236}">
                <a16:creationId xmlns:a16="http://schemas.microsoft.com/office/drawing/2014/main" id="{B5ABD26A-7EA3-43F2-81A9-F4CD4A99C661}"/>
              </a:ext>
            </a:extLst>
          </p:cNvPr>
          <p:cNvPicPr>
            <a:picLocks noChangeAspect="1"/>
          </p:cNvPicPr>
          <p:nvPr/>
        </p:nvPicPr>
        <p:blipFill>
          <a:blip r:embed="rId7"/>
          <a:stretch>
            <a:fillRect/>
          </a:stretch>
        </p:blipFill>
        <p:spPr>
          <a:xfrm>
            <a:off x="838200" y="2286000"/>
            <a:ext cx="7444740" cy="685800"/>
          </a:xfrm>
          <a:prstGeom prst="rect">
            <a:avLst/>
          </a:prstGeom>
        </p:spPr>
      </p:pic>
    </p:spTree>
    <p:extLst>
      <p:ext uri="{BB962C8B-B14F-4D97-AF65-F5344CB8AC3E}">
        <p14:creationId xmlns:p14="http://schemas.microsoft.com/office/powerpoint/2010/main" val="488687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id="{F81EBC78-DD2D-4394-AF8A-F1AC9747CCA4}"/>
              </a:ext>
            </a:extLst>
          </p:cNvPr>
          <p:cNvSpPr>
            <a:spLocks noGrp="1" noRot="1" noChangeArrowheads="1"/>
          </p:cNvSpPr>
          <p:nvPr>
            <p:ph type="title"/>
          </p:nvPr>
        </p:nvSpPr>
        <p:spPr>
          <a:xfrm>
            <a:off x="457200" y="76200"/>
            <a:ext cx="8229600" cy="1143000"/>
          </a:xfrm>
          <a:noFill/>
          <a:ln/>
        </p:spPr>
        <p:txBody>
          <a:bodyPr/>
          <a:lstStyle/>
          <a:p>
            <a:r>
              <a:rPr lang="en-US" altLang="en-US" sz="3600" b="1" dirty="0"/>
              <a:t>SIMPLE SOLE PROPRIETORSHIP</a:t>
            </a:r>
          </a:p>
        </p:txBody>
      </p:sp>
      <p:sp>
        <p:nvSpPr>
          <p:cNvPr id="11" name="Date Placeholder 3">
            <a:extLst>
              <a:ext uri="{FF2B5EF4-FFF2-40B4-BE49-F238E27FC236}">
                <a16:creationId xmlns:a16="http://schemas.microsoft.com/office/drawing/2014/main" id="{98950290-56CB-41E2-80B7-493FD2830A75}"/>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pic>
        <p:nvPicPr>
          <p:cNvPr id="5" name="Picture 4">
            <a:extLst>
              <a:ext uri="{FF2B5EF4-FFF2-40B4-BE49-F238E27FC236}">
                <a16:creationId xmlns:a16="http://schemas.microsoft.com/office/drawing/2014/main" id="{AC539C26-600B-4210-BE4A-FCB618CF766D}"/>
              </a:ext>
            </a:extLst>
          </p:cNvPr>
          <p:cNvPicPr>
            <a:picLocks noChangeAspect="1"/>
          </p:cNvPicPr>
          <p:nvPr/>
        </p:nvPicPr>
        <p:blipFill>
          <a:blip r:embed="rId3"/>
          <a:stretch>
            <a:fillRect/>
          </a:stretch>
        </p:blipFill>
        <p:spPr>
          <a:xfrm>
            <a:off x="838200" y="1127760"/>
            <a:ext cx="7444740" cy="853440"/>
          </a:xfrm>
          <a:prstGeom prst="rect">
            <a:avLst/>
          </a:prstGeom>
        </p:spPr>
      </p:pic>
      <p:pic>
        <p:nvPicPr>
          <p:cNvPr id="7" name="Picture 6">
            <a:extLst>
              <a:ext uri="{FF2B5EF4-FFF2-40B4-BE49-F238E27FC236}">
                <a16:creationId xmlns:a16="http://schemas.microsoft.com/office/drawing/2014/main" id="{89A4C2EC-3B03-42AF-92C1-7EE81F02EB70}"/>
              </a:ext>
            </a:extLst>
          </p:cNvPr>
          <p:cNvPicPr>
            <a:picLocks noChangeAspect="1"/>
          </p:cNvPicPr>
          <p:nvPr/>
        </p:nvPicPr>
        <p:blipFill>
          <a:blip r:embed="rId4"/>
          <a:stretch>
            <a:fillRect/>
          </a:stretch>
        </p:blipFill>
        <p:spPr>
          <a:xfrm>
            <a:off x="849630" y="2971800"/>
            <a:ext cx="7444740" cy="1021080"/>
          </a:xfrm>
          <a:prstGeom prst="rect">
            <a:avLst/>
          </a:prstGeom>
        </p:spPr>
      </p:pic>
      <p:pic>
        <p:nvPicPr>
          <p:cNvPr id="9" name="Picture 8">
            <a:extLst>
              <a:ext uri="{FF2B5EF4-FFF2-40B4-BE49-F238E27FC236}">
                <a16:creationId xmlns:a16="http://schemas.microsoft.com/office/drawing/2014/main" id="{99CF66D9-E984-488A-8E58-2467997AB08C}"/>
              </a:ext>
            </a:extLst>
          </p:cNvPr>
          <p:cNvPicPr>
            <a:picLocks noChangeAspect="1"/>
          </p:cNvPicPr>
          <p:nvPr/>
        </p:nvPicPr>
        <p:blipFill>
          <a:blip r:embed="rId5"/>
          <a:stretch>
            <a:fillRect/>
          </a:stretch>
        </p:blipFill>
        <p:spPr>
          <a:xfrm>
            <a:off x="849630" y="3962400"/>
            <a:ext cx="7444740" cy="518160"/>
          </a:xfrm>
          <a:prstGeom prst="rect">
            <a:avLst/>
          </a:prstGeom>
        </p:spPr>
      </p:pic>
      <p:sp>
        <p:nvSpPr>
          <p:cNvPr id="13" name="Oval 12">
            <a:extLst>
              <a:ext uri="{FF2B5EF4-FFF2-40B4-BE49-F238E27FC236}">
                <a16:creationId xmlns:a16="http://schemas.microsoft.com/office/drawing/2014/main" id="{D56EFA00-BF41-4CFC-B392-E8C307B9AA64}"/>
              </a:ext>
            </a:extLst>
          </p:cNvPr>
          <p:cNvSpPr/>
          <p:nvPr/>
        </p:nvSpPr>
        <p:spPr>
          <a:xfrm>
            <a:off x="4191000" y="2971800"/>
            <a:ext cx="1600200" cy="1524000"/>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04321E1-F66B-4F6D-B92F-D9A529132C0C}"/>
              </a:ext>
            </a:extLst>
          </p:cNvPr>
          <p:cNvPicPr>
            <a:picLocks noChangeAspect="1"/>
          </p:cNvPicPr>
          <p:nvPr/>
        </p:nvPicPr>
        <p:blipFill>
          <a:blip r:embed="rId6"/>
          <a:stretch>
            <a:fillRect/>
          </a:stretch>
        </p:blipFill>
        <p:spPr>
          <a:xfrm>
            <a:off x="849630" y="4495800"/>
            <a:ext cx="7444740" cy="685800"/>
          </a:xfrm>
          <a:prstGeom prst="rect">
            <a:avLst/>
          </a:prstGeom>
        </p:spPr>
      </p:pic>
      <p:cxnSp>
        <p:nvCxnSpPr>
          <p:cNvPr id="16" name="Straight Arrow Connector 15">
            <a:extLst>
              <a:ext uri="{FF2B5EF4-FFF2-40B4-BE49-F238E27FC236}">
                <a16:creationId xmlns:a16="http://schemas.microsoft.com/office/drawing/2014/main" id="{1985A5D7-43AF-4D79-A7CE-2A75AA49F790}"/>
              </a:ext>
            </a:extLst>
          </p:cNvPr>
          <p:cNvCxnSpPr/>
          <p:nvPr/>
        </p:nvCxnSpPr>
        <p:spPr>
          <a:xfrm>
            <a:off x="4114800" y="2057400"/>
            <a:ext cx="0" cy="2895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D66BB6F-84C8-4EB0-A91D-E104C5520F84}"/>
              </a:ext>
            </a:extLst>
          </p:cNvPr>
          <p:cNvSpPr/>
          <p:nvPr/>
        </p:nvSpPr>
        <p:spPr>
          <a:xfrm>
            <a:off x="4343400" y="4559935"/>
            <a:ext cx="1143000" cy="774065"/>
          </a:xfrm>
          <a:prstGeom prst="ellipse">
            <a:avLst/>
          </a:prstGeom>
          <a:no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46DD606-9FBD-4A4B-B075-0BE879E7303D}"/>
              </a:ext>
            </a:extLst>
          </p:cNvPr>
          <p:cNvPicPr>
            <a:picLocks noChangeAspect="1"/>
          </p:cNvPicPr>
          <p:nvPr/>
        </p:nvPicPr>
        <p:blipFill>
          <a:blip r:embed="rId7"/>
          <a:stretch>
            <a:fillRect/>
          </a:stretch>
        </p:blipFill>
        <p:spPr>
          <a:xfrm>
            <a:off x="838200" y="1981200"/>
            <a:ext cx="7444740" cy="350520"/>
          </a:xfrm>
          <a:prstGeom prst="rect">
            <a:avLst/>
          </a:prstGeom>
        </p:spPr>
      </p:pic>
      <p:pic>
        <p:nvPicPr>
          <p:cNvPr id="15" name="Picture 14">
            <a:extLst>
              <a:ext uri="{FF2B5EF4-FFF2-40B4-BE49-F238E27FC236}">
                <a16:creationId xmlns:a16="http://schemas.microsoft.com/office/drawing/2014/main" id="{B5ABD26A-7EA3-43F2-81A9-F4CD4A99C661}"/>
              </a:ext>
            </a:extLst>
          </p:cNvPr>
          <p:cNvPicPr>
            <a:picLocks noChangeAspect="1"/>
          </p:cNvPicPr>
          <p:nvPr/>
        </p:nvPicPr>
        <p:blipFill>
          <a:blip r:embed="rId8"/>
          <a:stretch>
            <a:fillRect/>
          </a:stretch>
        </p:blipFill>
        <p:spPr>
          <a:xfrm>
            <a:off x="838200" y="2286000"/>
            <a:ext cx="7444740" cy="685800"/>
          </a:xfrm>
          <a:prstGeom prst="rect">
            <a:avLst/>
          </a:prstGeom>
        </p:spPr>
      </p:pic>
    </p:spTree>
    <p:extLst>
      <p:ext uri="{BB962C8B-B14F-4D97-AF65-F5344CB8AC3E}">
        <p14:creationId xmlns:p14="http://schemas.microsoft.com/office/powerpoint/2010/main" val="1213458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A249-7B08-43C2-A2E4-E631CF9CCBCB}"/>
              </a:ext>
            </a:extLst>
          </p:cNvPr>
          <p:cNvSpPr>
            <a:spLocks noGrp="1"/>
          </p:cNvSpPr>
          <p:nvPr>
            <p:ph type="title"/>
          </p:nvPr>
        </p:nvSpPr>
        <p:spPr/>
        <p:txBody>
          <a:bodyPr/>
          <a:lstStyle/>
          <a:p>
            <a:r>
              <a:rPr lang="en-US" sz="3600" b="1" dirty="0"/>
              <a:t>RECAP</a:t>
            </a:r>
          </a:p>
        </p:txBody>
      </p:sp>
      <p:sp>
        <p:nvSpPr>
          <p:cNvPr id="3" name="Content Placeholder 2">
            <a:extLst>
              <a:ext uri="{FF2B5EF4-FFF2-40B4-BE49-F238E27FC236}">
                <a16:creationId xmlns:a16="http://schemas.microsoft.com/office/drawing/2014/main" id="{B8B81DEB-A12E-40E5-8931-DBD22EFBF148}"/>
              </a:ext>
            </a:extLst>
          </p:cNvPr>
          <p:cNvSpPr>
            <a:spLocks noGrp="1"/>
          </p:cNvSpPr>
          <p:nvPr>
            <p:ph idx="1"/>
          </p:nvPr>
        </p:nvSpPr>
        <p:spPr>
          <a:xfrm>
            <a:off x="457200" y="1371600"/>
            <a:ext cx="8229600" cy="3886200"/>
          </a:xfrm>
        </p:spPr>
        <p:txBody>
          <a:bodyPr/>
          <a:lstStyle/>
          <a:p>
            <a:r>
              <a:rPr lang="en-US" sz="2400" dirty="0"/>
              <a:t>SEP IRAs are powerful tools for sole proprietorships</a:t>
            </a:r>
          </a:p>
          <a:p>
            <a:r>
              <a:rPr lang="en-US" sz="2400" dirty="0"/>
              <a:t>SEP IRA assets are fully protected from creditors</a:t>
            </a:r>
          </a:p>
          <a:p>
            <a:r>
              <a:rPr lang="en-US" sz="2400" dirty="0"/>
              <a:t>Simple tax and financial planning techniques can save a lot</a:t>
            </a:r>
          </a:p>
          <a:p>
            <a:r>
              <a:rPr lang="en-US" sz="2400" dirty="0"/>
              <a:t>There are also other planning technics to employ should income increase</a:t>
            </a:r>
          </a:p>
          <a:p>
            <a:pPr lvl="1"/>
            <a:r>
              <a:rPr lang="en-US" sz="2000" dirty="0"/>
              <a:t>Solo 401(k)</a:t>
            </a:r>
          </a:p>
          <a:p>
            <a:pPr lvl="1"/>
            <a:r>
              <a:rPr lang="en-US" sz="2000" dirty="0"/>
              <a:t>S Corporation</a:t>
            </a:r>
          </a:p>
          <a:p>
            <a:pPr lvl="1"/>
            <a:r>
              <a:rPr lang="en-US" sz="2000" dirty="0"/>
              <a:t>Real estate professional that Materially Participates in rental real estate</a:t>
            </a:r>
          </a:p>
          <a:p>
            <a:pPr lvl="1"/>
            <a:r>
              <a:rPr lang="en-US" sz="2000" dirty="0"/>
              <a:t>Tax credit purchases</a:t>
            </a:r>
          </a:p>
          <a:p>
            <a:endParaRPr lang="en-US" sz="2800" dirty="0"/>
          </a:p>
        </p:txBody>
      </p:sp>
      <p:sp>
        <p:nvSpPr>
          <p:cNvPr id="5" name="Date Placeholder 3">
            <a:extLst>
              <a:ext uri="{FF2B5EF4-FFF2-40B4-BE49-F238E27FC236}">
                <a16:creationId xmlns:a16="http://schemas.microsoft.com/office/drawing/2014/main" id="{B5EE5CD0-2AAB-4D70-93C6-4B817D555BBB}"/>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7297608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A249-7B08-43C2-A2E4-E631CF9CCBCB}"/>
              </a:ext>
            </a:extLst>
          </p:cNvPr>
          <p:cNvSpPr>
            <a:spLocks noGrp="1"/>
          </p:cNvSpPr>
          <p:nvPr>
            <p:ph type="title"/>
          </p:nvPr>
        </p:nvSpPr>
        <p:spPr/>
        <p:txBody>
          <a:bodyPr/>
          <a:lstStyle/>
          <a:p>
            <a:r>
              <a:rPr lang="en-US" sz="3600" b="1" dirty="0"/>
              <a:t>TCJA Small Business – Takeaways </a:t>
            </a:r>
          </a:p>
        </p:txBody>
      </p:sp>
      <p:sp>
        <p:nvSpPr>
          <p:cNvPr id="3" name="Content Placeholder 2">
            <a:extLst>
              <a:ext uri="{FF2B5EF4-FFF2-40B4-BE49-F238E27FC236}">
                <a16:creationId xmlns:a16="http://schemas.microsoft.com/office/drawing/2014/main" id="{B8B81DEB-A12E-40E5-8931-DBD22EFBF148}"/>
              </a:ext>
            </a:extLst>
          </p:cNvPr>
          <p:cNvSpPr>
            <a:spLocks noGrp="1"/>
          </p:cNvSpPr>
          <p:nvPr>
            <p:ph idx="1"/>
          </p:nvPr>
        </p:nvSpPr>
        <p:spPr>
          <a:xfrm>
            <a:off x="152400" y="1600200"/>
            <a:ext cx="8991600" cy="3886200"/>
          </a:xfrm>
        </p:spPr>
        <p:txBody>
          <a:bodyPr/>
          <a:lstStyle/>
          <a:p>
            <a:r>
              <a:rPr lang="en-US" sz="2800" dirty="0"/>
              <a:t>Claim the QBI deduction </a:t>
            </a:r>
          </a:p>
          <a:p>
            <a:r>
              <a:rPr lang="en-US" sz="2800" dirty="0"/>
              <a:t>100% expensing for business fixed assets thru 2021</a:t>
            </a:r>
          </a:p>
          <a:p>
            <a:r>
              <a:rPr lang="en-US" sz="2800" dirty="0"/>
              <a:t>Lower Marginal Tax Brackets and Tax Rates through 2025 (maybe)</a:t>
            </a:r>
            <a:endParaRPr lang="en-US" sz="1100" dirty="0"/>
          </a:p>
          <a:p>
            <a:r>
              <a:rPr lang="en-US" sz="2800" dirty="0"/>
              <a:t>Fewer individuals subject to AMT (and no corporations subject to AMT)</a:t>
            </a:r>
          </a:p>
          <a:p>
            <a:r>
              <a:rPr lang="en-US" b="1" dirty="0"/>
              <a:t>Platform materials </a:t>
            </a:r>
            <a:r>
              <a:rPr lang="en-US" b="1" u="sng" dirty="0" err="1">
                <a:hlinkClick r:id="rId3"/>
              </a:rPr>
              <a:t>financialwellness.realtor</a:t>
            </a:r>
            <a:endParaRPr lang="en-US" sz="2800" dirty="0"/>
          </a:p>
        </p:txBody>
      </p:sp>
      <p:sp>
        <p:nvSpPr>
          <p:cNvPr id="5" name="Date Placeholder 3">
            <a:extLst>
              <a:ext uri="{FF2B5EF4-FFF2-40B4-BE49-F238E27FC236}">
                <a16:creationId xmlns:a16="http://schemas.microsoft.com/office/drawing/2014/main" id="{B5EE5CD0-2AAB-4D70-93C6-4B817D555BBB}"/>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153698941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A249-7B08-43C2-A2E4-E631CF9CCBCB}"/>
              </a:ext>
            </a:extLst>
          </p:cNvPr>
          <p:cNvSpPr>
            <a:spLocks noGrp="1"/>
          </p:cNvSpPr>
          <p:nvPr>
            <p:ph type="title"/>
          </p:nvPr>
        </p:nvSpPr>
        <p:spPr/>
        <p:txBody>
          <a:bodyPr/>
          <a:lstStyle/>
          <a:p>
            <a:r>
              <a:rPr lang="en-US" sz="3600" b="1" dirty="0"/>
              <a:t>2020 COVID-19 Tax Relief</a:t>
            </a:r>
          </a:p>
        </p:txBody>
      </p:sp>
      <p:sp>
        <p:nvSpPr>
          <p:cNvPr id="3" name="Content Placeholder 2">
            <a:extLst>
              <a:ext uri="{FF2B5EF4-FFF2-40B4-BE49-F238E27FC236}">
                <a16:creationId xmlns:a16="http://schemas.microsoft.com/office/drawing/2014/main" id="{B8B81DEB-A12E-40E5-8931-DBD22EFBF148}"/>
              </a:ext>
            </a:extLst>
          </p:cNvPr>
          <p:cNvSpPr>
            <a:spLocks noGrp="1"/>
          </p:cNvSpPr>
          <p:nvPr>
            <p:ph idx="1"/>
          </p:nvPr>
        </p:nvSpPr>
        <p:spPr/>
        <p:txBody>
          <a:bodyPr/>
          <a:lstStyle/>
          <a:p>
            <a:r>
              <a:rPr lang="en-US" sz="2000" dirty="0"/>
              <a:t>Tax Due Date moved from April 15</a:t>
            </a:r>
            <a:r>
              <a:rPr lang="en-US" sz="2000" baseline="30000" dirty="0"/>
              <a:t>th</a:t>
            </a:r>
            <a:r>
              <a:rPr lang="en-US" sz="2000" dirty="0"/>
              <a:t> to July 15</a:t>
            </a:r>
            <a:r>
              <a:rPr lang="en-US" sz="2000" baseline="30000" dirty="0"/>
              <a:t>th</a:t>
            </a:r>
            <a:endParaRPr lang="en-US" sz="2000" dirty="0"/>
          </a:p>
          <a:p>
            <a:r>
              <a:rPr lang="en-US" sz="2000" dirty="0"/>
              <a:t>Tax Payments for 2019 and 1</a:t>
            </a:r>
            <a:r>
              <a:rPr lang="en-US" sz="2000" baseline="30000" dirty="0"/>
              <a:t>st</a:t>
            </a:r>
            <a:r>
              <a:rPr lang="en-US" sz="2000" dirty="0"/>
              <a:t> </a:t>
            </a:r>
            <a:r>
              <a:rPr lang="en-US" sz="2000" dirty="0" err="1"/>
              <a:t>qtr</a:t>
            </a:r>
            <a:r>
              <a:rPr lang="en-US" sz="2000" dirty="0"/>
              <a:t> 2020 moved from April 15</a:t>
            </a:r>
            <a:r>
              <a:rPr lang="en-US" sz="2000" baseline="30000" dirty="0"/>
              <a:t>th</a:t>
            </a:r>
            <a:r>
              <a:rPr lang="en-US" sz="2000" dirty="0"/>
              <a:t> to July 15</a:t>
            </a:r>
            <a:r>
              <a:rPr lang="en-US" sz="2000" baseline="30000" dirty="0"/>
              <a:t>th</a:t>
            </a:r>
            <a:r>
              <a:rPr lang="en-US" sz="2000" dirty="0"/>
              <a:t> without penalty or interest</a:t>
            </a:r>
          </a:p>
          <a:p>
            <a:r>
              <a:rPr lang="en-US" sz="2000" dirty="0"/>
              <a:t>States are starting to follow suit</a:t>
            </a:r>
          </a:p>
          <a:p>
            <a:r>
              <a:rPr lang="en-US" sz="2000" dirty="0"/>
              <a:t>Economic Impact Payment to taxpayers starting in April and then in May ($1,200 and $2,400)</a:t>
            </a:r>
          </a:p>
          <a:p>
            <a:r>
              <a:rPr lang="en-US" sz="2000" dirty="0"/>
              <a:t>Mortgage relief up to 12 months</a:t>
            </a:r>
          </a:p>
          <a:p>
            <a:r>
              <a:rPr lang="en-US" sz="2000" dirty="0"/>
              <a:t>Families First Coronavirus Response Act (March 18</a:t>
            </a:r>
            <a:r>
              <a:rPr lang="en-US" sz="2000" baseline="30000" dirty="0"/>
              <a:t>th</a:t>
            </a:r>
            <a:r>
              <a:rPr lang="en-US" sz="2000" dirty="0"/>
              <a:t> signed by President Trump) to provide expansive payroll tax relief for employers, tax credits for employers and self employed, and paid leave benefits to employees and many more areas of relief.</a:t>
            </a:r>
          </a:p>
          <a:p>
            <a:r>
              <a:rPr lang="en-US" sz="2000" dirty="0"/>
              <a:t>SBA Business Interruption Loans</a:t>
            </a:r>
          </a:p>
        </p:txBody>
      </p:sp>
      <p:sp>
        <p:nvSpPr>
          <p:cNvPr id="5" name="Date Placeholder 3">
            <a:extLst>
              <a:ext uri="{FF2B5EF4-FFF2-40B4-BE49-F238E27FC236}">
                <a16:creationId xmlns:a16="http://schemas.microsoft.com/office/drawing/2014/main" id="{B5EE5CD0-2AAB-4D70-93C6-4B817D555BBB}"/>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2053532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3A7D78F-7417-4A17-960B-A258B7B7CE82}"/>
              </a:ext>
            </a:extLst>
          </p:cNvPr>
          <p:cNvSpPr>
            <a:spLocks noGrp="1" noChangeArrowheads="1"/>
          </p:cNvSpPr>
          <p:nvPr>
            <p:ph type="title"/>
          </p:nvPr>
        </p:nvSpPr>
        <p:spPr>
          <a:xfrm>
            <a:off x="381000" y="2438400"/>
            <a:ext cx="8382000" cy="990600"/>
          </a:xfrm>
        </p:spPr>
        <p:txBody>
          <a:bodyPr/>
          <a:lstStyle/>
          <a:p>
            <a:pPr eaLnBrk="1" hangingPunct="1"/>
            <a:r>
              <a:rPr lang="en-US" altLang="en-US" sz="3600"/>
              <a:t>If you have further questions, you can reach me at:</a:t>
            </a:r>
            <a:br>
              <a:rPr lang="en-US" altLang="en-US" sz="3600"/>
            </a:br>
            <a:br>
              <a:rPr lang="en-US" altLang="en-US" sz="3600"/>
            </a:br>
            <a:r>
              <a:rPr lang="en-US" altLang="en-US" sz="5400" b="1"/>
              <a:t>PIASCIK</a:t>
            </a:r>
            <a:br>
              <a:rPr lang="en-US" altLang="en-US" sz="3600"/>
            </a:br>
            <a:r>
              <a:rPr lang="en-US" altLang="en-US" sz="2800"/>
              <a:t>(866) 527-1815</a:t>
            </a:r>
            <a:br>
              <a:rPr lang="en-US" altLang="en-US" sz="2800"/>
            </a:br>
            <a:r>
              <a:rPr lang="en-US" altLang="en-US" sz="2800"/>
              <a:t>4470 Cox Road</a:t>
            </a:r>
            <a:br>
              <a:rPr lang="en-US" altLang="en-US" sz="2800"/>
            </a:br>
            <a:r>
              <a:rPr lang="en-US" altLang="en-US" sz="2800"/>
              <a:t>Suite 250</a:t>
            </a:r>
            <a:br>
              <a:rPr lang="en-US" altLang="en-US" sz="2800"/>
            </a:br>
            <a:r>
              <a:rPr lang="en-US" altLang="en-US" sz="2800"/>
              <a:t>Glen Allen, VA  23060</a:t>
            </a:r>
            <a:br>
              <a:rPr lang="en-US" altLang="en-US" sz="3600"/>
            </a:br>
            <a:r>
              <a:rPr lang="en-US" altLang="en-US" sz="3600">
                <a:solidFill>
                  <a:srgbClr val="0033CC"/>
                </a:solidFill>
                <a:hlinkClick r:id="rId3"/>
              </a:rPr>
              <a:t>www.piascik.com</a:t>
            </a:r>
            <a:r>
              <a:rPr lang="en-US" altLang="en-US" sz="3600">
                <a:solidFill>
                  <a:srgbClr val="0033CC"/>
                </a:solidFill>
              </a:rPr>
              <a:t> </a:t>
            </a:r>
          </a:p>
        </p:txBody>
      </p:sp>
      <p:sp>
        <p:nvSpPr>
          <p:cNvPr id="5" name="Date Placeholder 3">
            <a:extLst>
              <a:ext uri="{FF2B5EF4-FFF2-40B4-BE49-F238E27FC236}">
                <a16:creationId xmlns:a16="http://schemas.microsoft.com/office/drawing/2014/main" id="{15E8F9A4-06BE-43E6-BC8F-5689E3B93F18}"/>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168642846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453" y="1938257"/>
            <a:ext cx="6619244" cy="1281538"/>
          </a:xfrm>
        </p:spPr>
        <p:txBody>
          <a:bodyPr/>
          <a:lstStyle/>
          <a:p>
            <a:r>
              <a:rPr lang="en-US" sz="6000" dirty="0"/>
              <a:t>Questions?</a:t>
            </a:r>
          </a:p>
        </p:txBody>
      </p:sp>
      <p:sp>
        <p:nvSpPr>
          <p:cNvPr id="3" name="Subtitle 2"/>
          <p:cNvSpPr>
            <a:spLocks noGrp="1"/>
          </p:cNvSpPr>
          <p:nvPr>
            <p:ph type="subTitle" idx="1"/>
          </p:nvPr>
        </p:nvSpPr>
        <p:spPr>
          <a:xfrm>
            <a:off x="982454" y="3555203"/>
            <a:ext cx="6810728" cy="950219"/>
          </a:xfrm>
        </p:spPr>
        <p:txBody>
          <a:bodyPr>
            <a:noAutofit/>
          </a:bodyPr>
          <a:lstStyle/>
          <a:p>
            <a:r>
              <a:rPr lang="en-US" sz="2400" dirty="0">
                <a:solidFill>
                  <a:schemeClr val="tx1"/>
                </a:solidFill>
              </a:rPr>
              <a:t>Ask in the chat </a:t>
            </a:r>
          </a:p>
          <a:p>
            <a:r>
              <a:rPr lang="en-US" sz="2400" dirty="0">
                <a:solidFill>
                  <a:schemeClr val="tx1"/>
                </a:solidFill>
              </a:rPr>
              <a:t>Or send an email to: </a:t>
            </a:r>
          </a:p>
          <a:p>
            <a:r>
              <a:rPr lang="en-US" sz="2700" b="1" dirty="0" err="1">
                <a:solidFill>
                  <a:srgbClr val="92D050"/>
                </a:solidFill>
              </a:rPr>
              <a:t>Financialwellness@nar.realtor</a:t>
            </a:r>
            <a:endParaRPr lang="en-US" sz="2700" b="1" dirty="0">
              <a:solidFill>
                <a:srgbClr val="92D050"/>
              </a:solidFill>
            </a:endParaRPr>
          </a:p>
        </p:txBody>
      </p:sp>
    </p:spTree>
    <p:extLst>
      <p:ext uri="{BB962C8B-B14F-4D97-AF65-F5344CB8AC3E}">
        <p14:creationId xmlns:p14="http://schemas.microsoft.com/office/powerpoint/2010/main" val="3623129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357447" cy="1131530"/>
          </a:xfrm>
        </p:spPr>
        <p:txBody>
          <a:bodyPr/>
          <a:lstStyle/>
          <a:p>
            <a:pPr algn="ctr"/>
            <a:r>
              <a:rPr lang="en-US" b="1" dirty="0"/>
              <a:t>Additional Resources</a:t>
            </a:r>
            <a:br>
              <a:rPr lang="en-US" sz="2400" b="1" dirty="0"/>
            </a:br>
            <a:r>
              <a:rPr lang="en-US" sz="2400" b="1" dirty="0"/>
              <a:t>visit: </a:t>
            </a:r>
            <a:r>
              <a:rPr lang="en-US" sz="2400" b="1" dirty="0" err="1">
                <a:solidFill>
                  <a:srgbClr val="92D050"/>
                </a:solidFill>
              </a:rPr>
              <a:t>FinancialWellness.realtor</a:t>
            </a:r>
            <a:endParaRPr lang="en-US" sz="2400" b="1" dirty="0">
              <a:solidFill>
                <a:srgbClr val="92D050"/>
              </a:solidFill>
            </a:endParaRPr>
          </a:p>
        </p:txBody>
      </p:sp>
      <p:pic>
        <p:nvPicPr>
          <p:cNvPr id="4" name="Content Placeholder 3"/>
          <p:cNvPicPr>
            <a:picLocks noGrp="1" noChangeAspect="1"/>
          </p:cNvPicPr>
          <p:nvPr>
            <p:ph idx="1"/>
          </p:nvPr>
        </p:nvPicPr>
        <p:blipFill>
          <a:blip r:embed="rId2"/>
          <a:stretch>
            <a:fillRect/>
          </a:stretch>
        </p:blipFill>
        <p:spPr>
          <a:xfrm>
            <a:off x="105162" y="1690828"/>
            <a:ext cx="3857238" cy="3803583"/>
          </a:xfrm>
          <a:prstGeom prst="rect">
            <a:avLst/>
          </a:prstGeom>
        </p:spPr>
      </p:pic>
      <p:pic>
        <p:nvPicPr>
          <p:cNvPr id="5" name="Picture 4">
            <a:extLst>
              <a:ext uri="{FF2B5EF4-FFF2-40B4-BE49-F238E27FC236}">
                <a16:creationId xmlns:a16="http://schemas.microsoft.com/office/drawing/2014/main" id="{70A26BA7-5A58-4058-A3C4-88C3891633F4}"/>
              </a:ext>
            </a:extLst>
          </p:cNvPr>
          <p:cNvPicPr>
            <a:picLocks noChangeAspect="1"/>
          </p:cNvPicPr>
          <p:nvPr/>
        </p:nvPicPr>
        <p:blipFill>
          <a:blip r:embed="rId3"/>
          <a:stretch>
            <a:fillRect/>
          </a:stretch>
        </p:blipFill>
        <p:spPr>
          <a:xfrm>
            <a:off x="4038600" y="1690828"/>
            <a:ext cx="5048497" cy="3803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9253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851" y="849305"/>
            <a:ext cx="7460296" cy="830897"/>
          </a:xfrm>
        </p:spPr>
        <p:txBody>
          <a:bodyPr>
            <a:normAutofit/>
          </a:bodyPr>
          <a:lstStyle/>
          <a:p>
            <a:pPr algn="ctr"/>
            <a:r>
              <a:rPr lang="en-US" sz="4500" b="1" i="1" dirty="0"/>
              <a:t>Thank You For Your Time</a:t>
            </a:r>
            <a:endParaRPr lang="en-US" sz="7200" b="1" i="1" dirty="0"/>
          </a:p>
        </p:txBody>
      </p:sp>
      <p:sp>
        <p:nvSpPr>
          <p:cNvPr id="3" name="TextBox 2"/>
          <p:cNvSpPr txBox="1"/>
          <p:nvPr/>
        </p:nvSpPr>
        <p:spPr>
          <a:xfrm>
            <a:off x="1166710" y="2362200"/>
            <a:ext cx="6672943" cy="1815882"/>
          </a:xfrm>
          <a:prstGeom prst="rect">
            <a:avLst/>
          </a:prstGeom>
          <a:gradFill>
            <a:gsLst>
              <a:gs pos="0">
                <a:srgbClr val="00B050"/>
              </a:gs>
              <a:gs pos="80000">
                <a:schemeClr val="accent5">
                  <a:lumMod val="75000"/>
                </a:schemeClr>
              </a:gs>
            </a:gsLst>
          </a:gra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Webinar Recording Available: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E5580"/>
                </a:solidFill>
                <a:effectLst/>
                <a:uLnTx/>
                <a:uFillTx/>
                <a:latin typeface="Century Gothic" panose="020B0502020202020204"/>
                <a:ea typeface="+mn-ea"/>
                <a:cs typeface="+mn-cs"/>
              </a:rPr>
              <a:t>Wednesday, March 25</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Visit – </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nar.realtor</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cffw</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/webinars</a:t>
            </a:r>
          </a:p>
        </p:txBody>
      </p:sp>
      <p:sp>
        <p:nvSpPr>
          <p:cNvPr id="5" name="Subtitle 2">
            <a:extLst>
              <a:ext uri="{FF2B5EF4-FFF2-40B4-BE49-F238E27FC236}">
                <a16:creationId xmlns:a16="http://schemas.microsoft.com/office/drawing/2014/main" id="{4DC8D2E3-5253-4991-94B8-AFD2FD84D348}"/>
              </a:ext>
            </a:extLst>
          </p:cNvPr>
          <p:cNvSpPr txBox="1">
            <a:spLocks/>
          </p:cNvSpPr>
          <p:nvPr/>
        </p:nvSpPr>
        <p:spPr>
          <a:xfrm>
            <a:off x="1235528" y="4860080"/>
            <a:ext cx="6672943" cy="24532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Clr>
                <a:srgbClr val="9A0000"/>
              </a:buClr>
              <a:buFont typeface="Arial" panose="020B0604020202020204" pitchFamily="34" charset="0"/>
              <a:buNone/>
              <a:defRPr sz="2400" kern="1200">
                <a:solidFill>
                  <a:srgbClr val="04456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9A0000"/>
              </a:buClr>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A0000"/>
              </a:buClr>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9A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MORE INFORMATION or QUESTIONS EMAIL: </a:t>
            </a:r>
          </a:p>
          <a:p>
            <a:pPr marL="0" marR="0" lvl="0" indent="0" algn="ctr" defTabSz="685800" rtl="0" eaLnBrk="1" fontAlgn="auto" latinLnBrk="0" hangingPunct="1">
              <a:lnSpc>
                <a:spcPct val="90000"/>
              </a:lnSpc>
              <a:spcBef>
                <a:spcPts val="750"/>
              </a:spcBef>
              <a:spcAft>
                <a:spcPts val="0"/>
              </a:spcAft>
              <a:buClr>
                <a:srgbClr val="9A0000"/>
              </a:buClr>
              <a:buSzTx/>
              <a:buFont typeface="Arial" panose="020B0604020202020204" pitchFamily="34" charset="0"/>
              <a:buNone/>
              <a:tabLst/>
              <a:defRPr/>
            </a:pPr>
            <a:r>
              <a:rPr kumimoji="0" lang="en-US" sz="3600" b="1" i="0" u="none" strike="noStrike" kern="1200" cap="none" spc="0" normalizeH="0" baseline="0" noProof="0" dirty="0" err="1">
                <a:ln>
                  <a:noFill/>
                </a:ln>
                <a:solidFill>
                  <a:srgbClr val="92D050"/>
                </a:solidFill>
                <a:effectLst/>
                <a:uLnTx/>
                <a:uFillTx/>
                <a:latin typeface="Arial" panose="020B0604020202020204" pitchFamily="34" charset="0"/>
                <a:ea typeface="+mn-ea"/>
                <a:cs typeface="Arial" panose="020B0604020202020204" pitchFamily="34" charset="0"/>
              </a:rPr>
              <a:t>financialwellness@nar.realtor</a:t>
            </a:r>
            <a:endPar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927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31871" y="5440608"/>
            <a:ext cx="5134961" cy="170141"/>
          </a:xfrm>
        </p:spPr>
        <p:txBody>
          <a:bodyPr/>
          <a:lstStyle/>
          <a:p>
            <a:r>
              <a:rPr lang="en-US" sz="3300" b="1" dirty="0">
                <a:solidFill>
                  <a:schemeClr val="tx1"/>
                </a:solidFill>
              </a:rPr>
              <a:t>1. </a:t>
            </a:r>
            <a:r>
              <a:rPr lang="en-US" sz="2400" b="1" dirty="0">
                <a:solidFill>
                  <a:schemeClr val="tx1"/>
                </a:solidFill>
              </a:rPr>
              <a:t>Visit </a:t>
            </a:r>
            <a:r>
              <a:rPr lang="en-US" sz="2400" b="1" dirty="0" err="1">
                <a:solidFill>
                  <a:srgbClr val="92D050"/>
                </a:solidFill>
              </a:rPr>
              <a:t>FinancialWellness.realtor</a:t>
            </a:r>
            <a:br>
              <a:rPr lang="en-US" sz="2400" b="1" dirty="0">
                <a:solidFill>
                  <a:schemeClr val="tx1"/>
                </a:solidFill>
              </a:rPr>
            </a:br>
            <a:br>
              <a:rPr lang="en-US" sz="2400" b="1" dirty="0">
                <a:solidFill>
                  <a:schemeClr val="tx1"/>
                </a:solidFill>
              </a:rPr>
            </a:br>
            <a:r>
              <a:rPr lang="en-US" sz="2400" b="1" dirty="0">
                <a:solidFill>
                  <a:schemeClr val="tx1"/>
                </a:solidFill>
              </a:rPr>
              <a:t>2. Leave us your feedback.</a:t>
            </a:r>
            <a:br>
              <a:rPr lang="en-US" sz="2400" b="1" dirty="0">
                <a:solidFill>
                  <a:schemeClr val="tx1"/>
                </a:solidFill>
              </a:rPr>
            </a:br>
            <a:br>
              <a:rPr lang="en-US" sz="2400" b="1" dirty="0">
                <a:solidFill>
                  <a:schemeClr val="tx1"/>
                </a:solidFill>
              </a:rPr>
            </a:br>
            <a:r>
              <a:rPr lang="en-US" sz="2400" b="1" dirty="0">
                <a:solidFill>
                  <a:schemeClr val="tx1"/>
                </a:solidFill>
              </a:rPr>
              <a:t>3. Register for the next webinar.</a:t>
            </a:r>
            <a:br>
              <a:rPr lang="en-US" sz="2700" b="1" dirty="0">
                <a:solidFill>
                  <a:schemeClr val="tx1"/>
                </a:solidFill>
              </a:rPr>
            </a:br>
            <a:br>
              <a:rPr lang="en-US" sz="2700" b="1" dirty="0">
                <a:solidFill>
                  <a:schemeClr val="tx1"/>
                </a:solidFill>
              </a:rPr>
            </a:br>
            <a:r>
              <a:rPr lang="en-US" sz="2700" b="1" dirty="0">
                <a:solidFill>
                  <a:schemeClr val="tx1"/>
                </a:solidFill>
              </a:rPr>
              <a:t>					Thanks!</a:t>
            </a:r>
            <a:br>
              <a:rPr lang="en-US" sz="2700" dirty="0">
                <a:solidFill>
                  <a:schemeClr val="tx1"/>
                </a:solidFill>
              </a:rPr>
            </a:br>
            <a:br>
              <a:rPr lang="en-US" sz="2700" dirty="0">
                <a:solidFill>
                  <a:schemeClr val="bg2"/>
                </a:solidFill>
              </a:rPr>
            </a:br>
            <a:endParaRPr lang="en-US" sz="2700" dirty="0">
              <a:solidFill>
                <a:schemeClr val="bg2"/>
              </a:solidFill>
            </a:endParaRPr>
          </a:p>
        </p:txBody>
      </p:sp>
      <p:pic>
        <p:nvPicPr>
          <p:cNvPr id="2" name="Picture 1">
            <a:extLst>
              <a:ext uri="{FF2B5EF4-FFF2-40B4-BE49-F238E27FC236}">
                <a16:creationId xmlns:a16="http://schemas.microsoft.com/office/drawing/2014/main" id="{6CD6B1D0-16B8-47BB-A08C-419B739FD038}"/>
              </a:ext>
            </a:extLst>
          </p:cNvPr>
          <p:cNvPicPr>
            <a:picLocks noChangeAspect="1"/>
          </p:cNvPicPr>
          <p:nvPr/>
        </p:nvPicPr>
        <p:blipFill>
          <a:blip r:embed="rId2"/>
          <a:stretch>
            <a:fillRect/>
          </a:stretch>
        </p:blipFill>
        <p:spPr>
          <a:xfrm>
            <a:off x="131961" y="1600200"/>
            <a:ext cx="3629025" cy="3381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293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305224"/>
            <a:ext cx="85344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00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912813" eaLnBrk="1" hangingPunct="1">
              <a:lnSpc>
                <a:spcPct val="120000"/>
              </a:lnSpc>
              <a:spcBef>
                <a:spcPts val="0"/>
              </a:spcBef>
              <a:spcAft>
                <a:spcPts val="600"/>
              </a:spcAft>
              <a:defRPr/>
            </a:pPr>
            <a:r>
              <a:rPr lang="en-US" sz="4000" kern="0" dirty="0">
                <a:solidFill>
                  <a:schemeClr val="tx1"/>
                </a:solidFill>
                <a:cs typeface="Times New Roman" panose="02020603050405020304" pitchFamily="18" charset="0"/>
              </a:rPr>
              <a:t>Ryan L. Losi, CPA</a:t>
            </a:r>
          </a:p>
          <a:p>
            <a:pPr algn="l" defTabSz="912813" eaLnBrk="1" hangingPunct="1">
              <a:lnSpc>
                <a:spcPct val="120000"/>
              </a:lnSpc>
              <a:spcBef>
                <a:spcPts val="0"/>
              </a:spcBef>
              <a:spcAft>
                <a:spcPts val="600"/>
              </a:spcAft>
              <a:defRPr/>
            </a:pPr>
            <a:r>
              <a:rPr lang="en-US" sz="2400" kern="0" dirty="0">
                <a:solidFill>
                  <a:schemeClr val="tx1"/>
                </a:solidFill>
                <a:cs typeface="Times New Roman" panose="02020603050405020304" pitchFamily="18" charset="0"/>
              </a:rPr>
              <a:t>PIASCIK Shareholder &amp; Executive Vice President</a:t>
            </a:r>
            <a:endParaRPr lang="en-US" sz="2200" b="1" kern="0" dirty="0">
              <a:solidFill>
                <a:schemeClr val="tx1"/>
              </a:solidFill>
              <a:cs typeface="Times New Roman" panose="02020603050405020304" pitchFamily="18" charset="0"/>
            </a:endParaRPr>
          </a:p>
        </p:txBody>
      </p:sp>
      <p:sp>
        <p:nvSpPr>
          <p:cNvPr id="8" name="Content Placeholder 5"/>
          <p:cNvSpPr txBox="1">
            <a:spLocks/>
          </p:cNvSpPr>
          <p:nvPr/>
        </p:nvSpPr>
        <p:spPr bwMode="auto">
          <a:xfrm>
            <a:off x="3352800" y="1543336"/>
            <a:ext cx="5791200" cy="4572000"/>
          </a:xfrm>
          <a:prstGeom prst="rect">
            <a:avLst/>
          </a:prstGeom>
          <a:noFill/>
          <a:ln w="9525">
            <a:noFill/>
            <a:miter lim="800000"/>
            <a:headEnd/>
            <a:tailEnd/>
          </a:ln>
        </p:spPr>
        <p:txBody>
          <a:bodyPr lIns="91365" tIns="45683" rIns="91365" bIns="45683"/>
          <a:lstStyle/>
          <a:p>
            <a:pPr marL="228600" indent="-228600">
              <a:spcBef>
                <a:spcPct val="20000"/>
              </a:spcBef>
              <a:spcAft>
                <a:spcPts val="600"/>
              </a:spcAft>
              <a:buClr>
                <a:srgbClr val="215968"/>
              </a:buClr>
              <a:buFont typeface="Arial" pitchFamily="34" charset="0"/>
              <a:buChar char="•"/>
            </a:pPr>
            <a:r>
              <a:rPr lang="en-US" altLang="en-US" sz="1500" dirty="0">
                <a:latin typeface="+mn-lt"/>
                <a:cs typeface="Times New Roman" panose="02020603050405020304" pitchFamily="18" charset="0"/>
              </a:rPr>
              <a:t>Specialize in Real Estate and International Taxation</a:t>
            </a:r>
          </a:p>
          <a:p>
            <a:pPr marL="228600" indent="-228600">
              <a:spcBef>
                <a:spcPct val="20000"/>
              </a:spcBef>
              <a:spcAft>
                <a:spcPts val="600"/>
              </a:spcAft>
              <a:buClr>
                <a:srgbClr val="215968"/>
              </a:buClr>
              <a:buFont typeface="Arial" pitchFamily="34" charset="0"/>
              <a:buChar char="•"/>
            </a:pPr>
            <a:r>
              <a:rPr lang="en-US" altLang="en-US" sz="1500" dirty="0">
                <a:latin typeface="+mn-lt"/>
                <a:cs typeface="Times New Roman" panose="02020603050405020304" pitchFamily="18" charset="0"/>
              </a:rPr>
              <a:t>24 years of Real Estate &amp; International Tax (including Tax Controversy Experience)</a:t>
            </a:r>
          </a:p>
          <a:p>
            <a:pPr marL="228600" indent="-228600">
              <a:spcBef>
                <a:spcPct val="20000"/>
              </a:spcBef>
              <a:spcAft>
                <a:spcPts val="600"/>
              </a:spcAft>
              <a:buClr>
                <a:srgbClr val="215968"/>
              </a:buClr>
              <a:buFont typeface="Arial" pitchFamily="34" charset="0"/>
              <a:buChar char="•"/>
            </a:pPr>
            <a:r>
              <a:rPr lang="en-US" altLang="en-US" sz="1500" dirty="0">
                <a:latin typeface="+mn-lt"/>
                <a:cs typeface="Times New Roman" panose="02020603050405020304" pitchFamily="18" charset="0"/>
              </a:rPr>
              <a:t>Built PIASCIK’s Real Estate &amp; International Tax Practices to one of the largest in the Mid-Atlantic Region </a:t>
            </a:r>
          </a:p>
          <a:p>
            <a:pPr marL="228600" indent="-228600">
              <a:spcBef>
                <a:spcPct val="20000"/>
              </a:spcBef>
              <a:spcAft>
                <a:spcPts val="600"/>
              </a:spcAft>
              <a:buClr>
                <a:srgbClr val="215968"/>
              </a:buClr>
              <a:buFont typeface="Arial" pitchFamily="34" charset="0"/>
              <a:buChar char="•"/>
            </a:pPr>
            <a:r>
              <a:rPr lang="en-US" altLang="en-US" sz="1500" dirty="0">
                <a:latin typeface="+mn-lt"/>
                <a:cs typeface="Times New Roman" panose="02020603050405020304" pitchFamily="18" charset="0"/>
              </a:rPr>
              <a:t>Former PwC International Tax Manager, with National ITS consulting team, managed 15 professionals based out of NYC</a:t>
            </a:r>
          </a:p>
          <a:p>
            <a:pPr marL="228600" indent="-228600">
              <a:spcBef>
                <a:spcPct val="20000"/>
              </a:spcBef>
              <a:spcAft>
                <a:spcPts val="600"/>
              </a:spcAft>
              <a:buClr>
                <a:srgbClr val="215968"/>
              </a:buClr>
              <a:buFont typeface="Arial" pitchFamily="34" charset="0"/>
              <a:buChar char="•"/>
            </a:pPr>
            <a:r>
              <a:rPr lang="en-US" altLang="en-US" sz="1500" dirty="0">
                <a:latin typeface="+mn-lt"/>
                <a:cs typeface="Times New Roman" panose="02020603050405020304" pitchFamily="18" charset="0"/>
              </a:rPr>
              <a:t>Member, AICPA and Virginia Society of CPAs (Chairman of Tax Committee 2016-2018)</a:t>
            </a:r>
          </a:p>
          <a:p>
            <a:pPr marL="228600" indent="-228600">
              <a:spcBef>
                <a:spcPct val="20000"/>
              </a:spcBef>
              <a:spcAft>
                <a:spcPts val="600"/>
              </a:spcAft>
              <a:buClr>
                <a:srgbClr val="215968"/>
              </a:buClr>
              <a:buFont typeface="Arial" pitchFamily="34" charset="0"/>
              <a:buChar char="•"/>
            </a:pPr>
            <a:r>
              <a:rPr lang="en-US" altLang="en-US" sz="1500" dirty="0">
                <a:latin typeface="+mn-lt"/>
                <a:cs typeface="Times New Roman" panose="02020603050405020304" pitchFamily="18" charset="0"/>
              </a:rPr>
              <a:t>Syndicated Tax CPE Instructor across 48 State CPA Societies and Institutes thru ACPEN</a:t>
            </a:r>
          </a:p>
          <a:p>
            <a:pPr marL="228600" indent="-228600">
              <a:spcBef>
                <a:spcPct val="20000"/>
              </a:spcBef>
              <a:spcAft>
                <a:spcPts val="600"/>
              </a:spcAft>
              <a:buClr>
                <a:srgbClr val="215968"/>
              </a:buClr>
              <a:buFont typeface="Arial" pitchFamily="34" charset="0"/>
              <a:buChar char="•"/>
            </a:pPr>
            <a:r>
              <a:rPr lang="en-US" altLang="en-US" sz="1500" dirty="0">
                <a:latin typeface="+mn-lt"/>
                <a:cs typeface="Times New Roman" panose="02020603050405020304" pitchFamily="18" charset="0"/>
              </a:rPr>
              <a:t>Served as board member on a number of trade associations, business councils and privately held companies</a:t>
            </a:r>
          </a:p>
        </p:txBody>
      </p:sp>
      <p:pic>
        <p:nvPicPr>
          <p:cNvPr id="1027" name="Picture 3" descr="R:\R\Resources\13\Headshots\5x7hires\Losi-Ryan-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81" y="1518458"/>
            <a:ext cx="3061854" cy="428659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3">
            <a:extLst>
              <a:ext uri="{FF2B5EF4-FFF2-40B4-BE49-F238E27FC236}">
                <a16:creationId xmlns:a16="http://schemas.microsoft.com/office/drawing/2014/main" id="{CE2467AD-22B8-4F4B-84DC-7E863EAC15E8}"/>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3171406764"/>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5D12-2FB2-48B0-B842-01FB3C4386E5}"/>
              </a:ext>
            </a:extLst>
          </p:cNvPr>
          <p:cNvSpPr>
            <a:spLocks noGrp="1"/>
          </p:cNvSpPr>
          <p:nvPr>
            <p:ph type="title"/>
          </p:nvPr>
        </p:nvSpPr>
        <p:spPr>
          <a:xfrm>
            <a:off x="762000" y="1066800"/>
            <a:ext cx="7772400" cy="3581400"/>
          </a:xfrm>
        </p:spPr>
        <p:txBody>
          <a:bodyPr/>
          <a:lstStyle/>
          <a:p>
            <a:pPr algn="ctr">
              <a:defRPr/>
            </a:pPr>
            <a:r>
              <a:rPr lang="en-US" dirty="0">
                <a:cs typeface="Times New Roman" panose="02020603050405020304" pitchFamily="18" charset="0"/>
              </a:rPr>
              <a:t>REALTORS AND THE Tax cuts and jobs act</a:t>
            </a:r>
            <a:br>
              <a:rPr lang="en-US" sz="4400" dirty="0">
                <a:cs typeface="Times New Roman" panose="02020603050405020304" pitchFamily="18" charset="0"/>
              </a:rPr>
            </a:br>
            <a:br>
              <a:rPr lang="en-US" sz="4400" dirty="0">
                <a:cs typeface="Times New Roman" panose="02020603050405020304" pitchFamily="18" charset="0"/>
              </a:rPr>
            </a:br>
            <a:br>
              <a:rPr lang="en-US" sz="2800" dirty="0">
                <a:cs typeface="Times New Roman" panose="02020603050405020304" pitchFamily="18" charset="0"/>
              </a:rPr>
            </a:br>
            <a:r>
              <a:rPr lang="en-US" sz="2800" b="0" i="1" cap="none" dirty="0">
                <a:cs typeface="Times New Roman" panose="02020603050405020304" pitchFamily="18" charset="0"/>
              </a:rPr>
              <a:t>How REALTORS</a:t>
            </a:r>
            <a:r>
              <a:rPr lang="en-US" sz="2800" b="0" i="1" cap="none" baseline="30000" dirty="0">
                <a:cs typeface="Times New Roman" panose="02020603050405020304" pitchFamily="18" charset="0"/>
              </a:rPr>
              <a:t>®</a:t>
            </a:r>
            <a:r>
              <a:rPr lang="en-US" sz="2800" b="0" i="1" cap="none" dirty="0">
                <a:cs typeface="Times New Roman" panose="02020603050405020304" pitchFamily="18" charset="0"/>
              </a:rPr>
              <a:t> can run a tax efficient sales commission business utilizing the new Tax Cuts &amp; Jobs Act</a:t>
            </a:r>
          </a:p>
        </p:txBody>
      </p:sp>
      <p:sp>
        <p:nvSpPr>
          <p:cNvPr id="13315" name="Date Placeholder 3">
            <a:extLst>
              <a:ext uri="{FF2B5EF4-FFF2-40B4-BE49-F238E27FC236}">
                <a16:creationId xmlns:a16="http://schemas.microsoft.com/office/drawing/2014/main" id="{9FD102CF-039F-4AB2-ABD1-009E6F5EEE2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3206C4-04BE-4421-900B-D84C28957D8E}"/>
              </a:ext>
            </a:extLst>
          </p:cNvPr>
          <p:cNvSpPr>
            <a:spLocks noGrp="1"/>
          </p:cNvSpPr>
          <p:nvPr>
            <p:ph type="sldNum" sz="quarter" idx="1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fld id="{2637D3FB-76C1-42A7-8538-0CD240F1F808}" type="slidenum">
              <a:rPr lang="en-US" altLang="en-US" smtClean="0"/>
              <a:pPr/>
              <a:t>8</a:t>
            </a:fld>
            <a:endParaRPr lang="en-US" altLang="en-US"/>
          </a:p>
        </p:txBody>
      </p:sp>
      <p:sp>
        <p:nvSpPr>
          <p:cNvPr id="78850" name="Rectangle 2">
            <a:extLst>
              <a:ext uri="{FF2B5EF4-FFF2-40B4-BE49-F238E27FC236}">
                <a16:creationId xmlns:a16="http://schemas.microsoft.com/office/drawing/2014/main" id="{632A9DED-0E8A-4407-815D-77072629BD2D}"/>
              </a:ext>
            </a:extLst>
          </p:cNvPr>
          <p:cNvSpPr>
            <a:spLocks noGrp="1" noRot="1" noChangeArrowheads="1"/>
          </p:cNvSpPr>
          <p:nvPr>
            <p:ph type="title"/>
          </p:nvPr>
        </p:nvSpPr>
        <p:spPr>
          <a:xfrm>
            <a:off x="457200" y="304800"/>
            <a:ext cx="8229600" cy="1143000"/>
          </a:xfrm>
        </p:spPr>
        <p:txBody>
          <a:bodyPr/>
          <a:lstStyle/>
          <a:p>
            <a:r>
              <a:rPr lang="en-US" altLang="en-US" sz="3600" b="1" dirty="0"/>
              <a:t>TODAY’S WORKING WORLD</a:t>
            </a:r>
          </a:p>
        </p:txBody>
      </p:sp>
      <p:sp>
        <p:nvSpPr>
          <p:cNvPr id="78851" name="Rectangle 3">
            <a:extLst>
              <a:ext uri="{FF2B5EF4-FFF2-40B4-BE49-F238E27FC236}">
                <a16:creationId xmlns:a16="http://schemas.microsoft.com/office/drawing/2014/main" id="{F45094EF-8E1C-4A52-B700-C79926969CB0}"/>
              </a:ext>
            </a:extLst>
          </p:cNvPr>
          <p:cNvSpPr>
            <a:spLocks noGrp="1" noChangeArrowheads="1"/>
          </p:cNvSpPr>
          <p:nvPr>
            <p:ph type="body" idx="1"/>
          </p:nvPr>
        </p:nvSpPr>
        <p:spPr/>
        <p:txBody>
          <a:bodyPr/>
          <a:lstStyle/>
          <a:p>
            <a:pPr>
              <a:buFont typeface="Wingdings" panose="05000000000000000000" pitchFamily="2" charset="2"/>
              <a:buNone/>
            </a:pPr>
            <a:r>
              <a:rPr lang="en-US" altLang="en-US" sz="2800" dirty="0"/>
              <a:t>In today’s working world most people fall into one of the following categories:</a:t>
            </a:r>
          </a:p>
          <a:p>
            <a:r>
              <a:rPr lang="en-US" altLang="en-US" sz="2800" dirty="0"/>
              <a:t>Employee;</a:t>
            </a:r>
          </a:p>
          <a:p>
            <a:r>
              <a:rPr lang="en-US" altLang="en-US" sz="2800" dirty="0"/>
              <a:t>Independent contractor/self-employed (e.g., sole proprietorship)</a:t>
            </a:r>
          </a:p>
          <a:p>
            <a:r>
              <a:rPr lang="en-US" altLang="en-US" sz="2800" dirty="0"/>
              <a:t>Business owner (e.g., have employees)</a:t>
            </a:r>
          </a:p>
          <a:p>
            <a:r>
              <a:rPr lang="en-US" altLang="en-US" sz="2800" dirty="0"/>
              <a:t>Investor; or</a:t>
            </a:r>
          </a:p>
          <a:p>
            <a:r>
              <a:rPr lang="en-US" altLang="en-US" sz="2800" dirty="0"/>
              <a:t>a combination these.</a:t>
            </a:r>
            <a:br>
              <a:rPr lang="en-US" altLang="en-US" sz="2800" dirty="0"/>
            </a:br>
            <a:endParaRPr lang="en-US" altLang="en-US" sz="2800" dirty="0"/>
          </a:p>
        </p:txBody>
      </p:sp>
      <p:sp>
        <p:nvSpPr>
          <p:cNvPr id="6" name="Date Placeholder 3">
            <a:extLst>
              <a:ext uri="{FF2B5EF4-FFF2-40B4-BE49-F238E27FC236}">
                <a16:creationId xmlns:a16="http://schemas.microsoft.com/office/drawing/2014/main" id="{A995A0E7-AE49-4E12-ACC7-5D532C38FD83}"/>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9B1345-612B-4E4D-A745-6D6FE2B73A96}"/>
              </a:ext>
            </a:extLst>
          </p:cNvPr>
          <p:cNvSpPr>
            <a:spLocks noGrp="1"/>
          </p:cNvSpPr>
          <p:nvPr>
            <p:ph type="sldNum" sz="quarter" idx="1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fld id="{2637D3FB-76C1-42A7-8538-0CD240F1F808}" type="slidenum">
              <a:rPr lang="en-US" altLang="en-US" smtClean="0"/>
              <a:pPr/>
              <a:t>9</a:t>
            </a:fld>
            <a:endParaRPr lang="en-US" altLang="en-US"/>
          </a:p>
        </p:txBody>
      </p:sp>
      <p:sp>
        <p:nvSpPr>
          <p:cNvPr id="83970" name="Rectangle 2">
            <a:extLst>
              <a:ext uri="{FF2B5EF4-FFF2-40B4-BE49-F238E27FC236}">
                <a16:creationId xmlns:a16="http://schemas.microsoft.com/office/drawing/2014/main" id="{E852A24B-4C22-494D-9F33-41CA7094F312}"/>
              </a:ext>
            </a:extLst>
          </p:cNvPr>
          <p:cNvSpPr>
            <a:spLocks noGrp="1" noRot="1" noChangeArrowheads="1"/>
          </p:cNvSpPr>
          <p:nvPr>
            <p:ph type="title"/>
          </p:nvPr>
        </p:nvSpPr>
        <p:spPr>
          <a:xfrm>
            <a:off x="304800" y="304800"/>
            <a:ext cx="8382000" cy="1143000"/>
          </a:xfrm>
        </p:spPr>
        <p:txBody>
          <a:bodyPr/>
          <a:lstStyle/>
          <a:p>
            <a:r>
              <a:rPr lang="en-US" altLang="en-US" sz="3600" b="1" dirty="0"/>
              <a:t>DEFINITION OF A BUSINESS</a:t>
            </a:r>
          </a:p>
        </p:txBody>
      </p:sp>
      <p:sp>
        <p:nvSpPr>
          <p:cNvPr id="83971" name="Rectangle 3">
            <a:extLst>
              <a:ext uri="{FF2B5EF4-FFF2-40B4-BE49-F238E27FC236}">
                <a16:creationId xmlns:a16="http://schemas.microsoft.com/office/drawing/2014/main" id="{66E3E30A-B5AA-4642-8E3F-EAEB40E8C9A2}"/>
              </a:ext>
            </a:extLst>
          </p:cNvPr>
          <p:cNvSpPr>
            <a:spLocks noGrp="1" noChangeArrowheads="1"/>
          </p:cNvSpPr>
          <p:nvPr>
            <p:ph type="body" idx="1"/>
          </p:nvPr>
        </p:nvSpPr>
        <p:spPr/>
        <p:txBody>
          <a:bodyPr/>
          <a:lstStyle/>
          <a:p>
            <a:pPr>
              <a:buFont typeface="Wingdings" panose="05000000000000000000" pitchFamily="2" charset="2"/>
              <a:buNone/>
            </a:pPr>
            <a:r>
              <a:rPr lang="en-US" altLang="en-US" sz="3800" dirty="0"/>
              <a:t>The occupation, work, or trade in which an entity is engaged in for purposes of generating a profit.</a:t>
            </a:r>
          </a:p>
        </p:txBody>
      </p:sp>
      <p:sp>
        <p:nvSpPr>
          <p:cNvPr id="6" name="Date Placeholder 3">
            <a:extLst>
              <a:ext uri="{FF2B5EF4-FFF2-40B4-BE49-F238E27FC236}">
                <a16:creationId xmlns:a16="http://schemas.microsoft.com/office/drawing/2014/main" id="{F03D7D8D-E21C-455F-B1F3-9C940DB2AB4F}"/>
              </a:ext>
            </a:extLst>
          </p:cNvPr>
          <p:cNvSpPr>
            <a:spLocks noGrp="1" noChangeArrowheads="1"/>
          </p:cNvSpPr>
          <p:nvPr>
            <p:ph type="dt" sz="quarter" idx="10"/>
          </p:nvPr>
        </p:nvSpPr>
        <p:spPr>
          <a:xfrm>
            <a:off x="457200" y="624522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defRPr>
            </a:lvl9pPr>
          </a:lstStyle>
          <a:p>
            <a:pPr>
              <a:spcBef>
                <a:spcPct val="0"/>
              </a:spcBef>
              <a:buFontTx/>
              <a:buNone/>
            </a:pPr>
            <a:r>
              <a:rPr lang="en-US" altLang="en-US" sz="1000" dirty="0">
                <a:solidFill>
                  <a:schemeClr val="bg2"/>
                </a:solidFill>
                <a:cs typeface="Arial" panose="020B0604020202020204" pitchFamily="34" charset="0"/>
              </a:rPr>
              <a:t>© 2020 Piascik and Associates, P.C.</a:t>
            </a:r>
          </a:p>
        </p:txBody>
      </p:sp>
    </p:spTree>
    <p:extLst>
      <p:ext uri="{BB962C8B-B14F-4D97-AF65-F5344CB8AC3E}">
        <p14:creationId xmlns:p14="http://schemas.microsoft.com/office/powerpoint/2010/main" val="3599461548"/>
      </p:ext>
    </p:extLst>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 template">
  <a:themeElements>
    <a:clrScheme name="p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 X:Users:cssmaster:Desktop:pa template.pot</Template>
  <TotalTime>8320</TotalTime>
  <Words>4733</Words>
  <Application>Microsoft Office PowerPoint</Application>
  <PresentationFormat>On-screen Show (4:3)</PresentationFormat>
  <Paragraphs>585</Paragraphs>
  <Slides>57</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Arial</vt:lpstr>
      <vt:lpstr>Calibri</vt:lpstr>
      <vt:lpstr>Century Gothic</vt:lpstr>
      <vt:lpstr>Times</vt:lpstr>
      <vt:lpstr>Times New Roman</vt:lpstr>
      <vt:lpstr>Wingdings</vt:lpstr>
      <vt:lpstr>Wingdings 3</vt:lpstr>
      <vt:lpstr>pa template</vt:lpstr>
      <vt:lpstr>1_Ion</vt:lpstr>
      <vt:lpstr>REALTORS® and the  Tax Cuts &amp; Jobs Act</vt:lpstr>
      <vt:lpstr>PowerPoint Presentation</vt:lpstr>
      <vt:lpstr>CENTER FOR REALTOR® FINANCIAL WELLNESS WEBINAR AND SEMINAR DISCLAIMER </vt:lpstr>
      <vt:lpstr>PowerPoint Presentation</vt:lpstr>
      <vt:lpstr>PowerPoint Presentation</vt:lpstr>
      <vt:lpstr>PowerPoint Presentation</vt:lpstr>
      <vt:lpstr>REALTORS AND THE Tax cuts and jobs act   How REALTORS® can run a tax efficient sales commission business utilizing the new Tax Cuts &amp; Jobs Act</vt:lpstr>
      <vt:lpstr>TODAY’S WORKING WORLD</vt:lpstr>
      <vt:lpstr>DEFINITION OF A BUSINESS</vt:lpstr>
      <vt:lpstr>CHARACTERISTICS OF A BUSINESS</vt:lpstr>
      <vt:lpstr>CHARACTERISTICS OF A BUSINESS</vt:lpstr>
      <vt:lpstr>SIMPLE SOLE PROPRIETORSHIP</vt:lpstr>
      <vt:lpstr>SIMPLE SOLE PROPRIETORSHIP</vt:lpstr>
      <vt:lpstr>SIMPLE SOLE PROPRIETORSHIP</vt:lpstr>
      <vt:lpstr>SIMPLE SOLE PROPRIETORSHIP</vt:lpstr>
      <vt:lpstr>SIMPLE SOLE PROPRIETORSHIP</vt:lpstr>
      <vt:lpstr>SIMPLE SOLE PROPRIETORSHIP</vt:lpstr>
      <vt:lpstr>SIMPLE SOLE PROPRIETORSHIP</vt:lpstr>
      <vt:lpstr>SIMPLE SOLE PROPRIETORSHIP</vt:lpstr>
      <vt:lpstr>SIMPLE SOLE PROPRIETORSHIP</vt:lpstr>
      <vt:lpstr>The Tax Cuts and Jobs Act (“TCJA”)</vt:lpstr>
      <vt:lpstr>TCJA – Who Wins, Who Loses?</vt:lpstr>
      <vt:lpstr>TCJA – Who Wins, Who Loses?</vt:lpstr>
      <vt:lpstr>Qualified Business Income</vt:lpstr>
      <vt:lpstr>Qualified Business Income</vt:lpstr>
      <vt:lpstr>Qualified Business Income</vt:lpstr>
      <vt:lpstr>Qualified Business Income</vt:lpstr>
      <vt:lpstr>Qualified Business Income –  Income Thresholds</vt:lpstr>
      <vt:lpstr>Qualified Business Income –  Income Thresholds</vt:lpstr>
      <vt:lpstr>Individual Provisions</vt:lpstr>
      <vt:lpstr>Individual Provisions</vt:lpstr>
      <vt:lpstr>Individual Provisions</vt:lpstr>
      <vt:lpstr>Individual Provisions</vt:lpstr>
      <vt:lpstr>Individual Provisions</vt:lpstr>
      <vt:lpstr>Individual Provisions</vt:lpstr>
      <vt:lpstr>Individual Provisions</vt:lpstr>
      <vt:lpstr>Individual Provisions</vt:lpstr>
      <vt:lpstr>Individual Provisions</vt:lpstr>
      <vt:lpstr>SIMPLE SOLE PROPRIETORSHIP</vt:lpstr>
      <vt:lpstr>SIMPLE SOLE PROPRIETORSHIP</vt:lpstr>
      <vt:lpstr>SIMPLE SOLE PROPRIETORSHIP</vt:lpstr>
      <vt:lpstr>SIMPLE SOLE PROPRIETORSHIP</vt:lpstr>
      <vt:lpstr>SIMPLE SOLE PROPRIETORSHIP</vt:lpstr>
      <vt:lpstr>SIMPLE SOLE PROPRIETORSHIP</vt:lpstr>
      <vt:lpstr>SIMPLE SOLE PROPRIETORSHIP</vt:lpstr>
      <vt:lpstr>SIMPLE SOLE PROPRIETORSHIP</vt:lpstr>
      <vt:lpstr>SIMPLE SOLE PROPRIETORSHIP</vt:lpstr>
      <vt:lpstr>SIMPLE SOLE PROPRIETORSHIP</vt:lpstr>
      <vt:lpstr>RECAP</vt:lpstr>
      <vt:lpstr>TCJA Small Business – Takeaways </vt:lpstr>
      <vt:lpstr>2020 COVID-19 Tax Relief</vt:lpstr>
      <vt:lpstr>If you have further questions, you can reach me at:  PIASCIK (866) 527-1815 4470 Cox Road Suite 250 Glen Allen, VA  23060 www.piascik.com </vt:lpstr>
      <vt:lpstr>PowerPoint Presentation</vt:lpstr>
      <vt:lpstr>Questions?</vt:lpstr>
      <vt:lpstr>Additional Resources visit: FinancialWellness.realtor</vt:lpstr>
      <vt:lpstr>Thank You For Your Time</vt:lpstr>
      <vt:lpstr>1. Visit FinancialWellness.realtor  2. Leave us your feedback.  3. Register for the next webinar.       Thanks!  </vt:lpstr>
    </vt:vector>
  </TitlesOfParts>
  <Company>ɩက˼扠˫ᜀ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W</dc:creator>
  <cp:lastModifiedBy>Brittany Schanck</cp:lastModifiedBy>
  <cp:revision>327</cp:revision>
  <dcterms:created xsi:type="dcterms:W3CDTF">2004-07-21T18:32:52Z</dcterms:created>
  <dcterms:modified xsi:type="dcterms:W3CDTF">2020-03-24T20:31:21Z</dcterms:modified>
</cp:coreProperties>
</file>