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59"/>
  </p:notesMasterIdLst>
  <p:sldIdLst>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311" r:id="rId37"/>
    <p:sldId id="312" r:id="rId38"/>
    <p:sldId id="293" r:id="rId39"/>
    <p:sldId id="294" r:id="rId40"/>
    <p:sldId id="295" r:id="rId41"/>
    <p:sldId id="296" r:id="rId42"/>
    <p:sldId id="316" r:id="rId43"/>
    <p:sldId id="297" r:id="rId44"/>
    <p:sldId id="298" r:id="rId45"/>
    <p:sldId id="299" r:id="rId46"/>
    <p:sldId id="300" r:id="rId47"/>
    <p:sldId id="313" r:id="rId48"/>
    <p:sldId id="301" r:id="rId49"/>
    <p:sldId id="302" r:id="rId50"/>
    <p:sldId id="303" r:id="rId51"/>
    <p:sldId id="304" r:id="rId52"/>
    <p:sldId id="305" r:id="rId53"/>
    <p:sldId id="306" r:id="rId54"/>
    <p:sldId id="307" r:id="rId55"/>
    <p:sldId id="308" r:id="rId56"/>
    <p:sldId id="309" r:id="rId57"/>
    <p:sldId id="310" r:id="rId58"/>
  </p:sldIdLst>
  <p:sldSz cx="9144000" cy="5143500" type="screen16x9"/>
  <p:notesSz cx="6858000" cy="9144000"/>
  <p:embeddedFontLst>
    <p:embeddedFont>
      <p:font typeface="Calibri" panose="020F0502020204030204" pitchFamily="34" charset="0"/>
      <p:regular r:id="rId60"/>
      <p:bold r:id="rId61"/>
      <p:italic r:id="rId62"/>
      <p:boldItalic r:id="rId63"/>
    </p:embeddedFont>
    <p:embeddedFont>
      <p:font typeface="Century Gothic" panose="020B0502020202020204" pitchFamily="34" charset="0"/>
      <p:regular r:id="rId64"/>
      <p:bold r:id="rId65"/>
      <p:italic r:id="rId66"/>
      <p:boldItalic r:id="rId67"/>
    </p:embeddedFont>
    <p:embeddedFont>
      <p:font typeface="Libre Franklin" panose="00000500000000000000" charset="0"/>
      <p:regular r:id="rId68"/>
      <p:bold r:id="rId69"/>
      <p:italic r:id="rId70"/>
      <p:boldItalic r:id="rId71"/>
    </p:embeddedFont>
    <p:embeddedFont>
      <p:font typeface="Libre Franklin Medium" panose="00000600000000000000" charset="0"/>
      <p:regular r:id="rId72"/>
      <p:bold r:id="rId73"/>
      <p:italic r:id="rId74"/>
      <p:boldItalic r:id="rId75"/>
    </p:embeddedFont>
    <p:embeddedFont>
      <p:font typeface="Montserrat Light" panose="020B0604020202020204"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C5B20D-BD6B-4F9D-942E-94E18D59C144}">
  <a:tblStyle styleId="{29C5B20D-BD6B-4F9D-942E-94E18D59C14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57" autoAdjust="0"/>
  </p:normalViewPr>
  <p:slideViewPr>
    <p:cSldViewPr snapToGrid="0">
      <p:cViewPr varScale="1">
        <p:scale>
          <a:sx n="83" d="100"/>
          <a:sy n="83" d="100"/>
        </p:scale>
        <p:origin x="108" y="2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font" Target="fonts/font2.fntdata"/><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3.fntdata"/><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7.fntdata"/><Relationship Id="rId7" Type="http://schemas.openxmlformats.org/officeDocument/2006/relationships/slide" Target="slides/slide5.xml"/><Relationship Id="rId71" Type="http://schemas.openxmlformats.org/officeDocument/2006/relationships/font" Target="fonts/font12.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5647514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edium.com/@ViivasWellbeing/to-regulate-your-emotions-differentiate-them-c618df28d4a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Welcome everyone and thank you for joining us today for our monthly Financial Source Webinar series, presented by The Center for REALTOR® Financial Wellness. I am Brittany Schanck, NAR’s Financial Wellness Manager. </a:t>
            </a:r>
            <a:endParaRPr/>
          </a:p>
          <a:p>
            <a:pPr marL="457200" lvl="0" indent="-228600" algn="l" rtl="0">
              <a:lnSpc>
                <a:spcPct val="100000"/>
              </a:lnSpc>
              <a:spcBef>
                <a:spcPts val="0"/>
              </a:spcBef>
              <a:spcAft>
                <a:spcPts val="0"/>
              </a:spcAft>
              <a:buSzPts val="1100"/>
              <a:buNone/>
            </a:pPr>
            <a:endParaRPr/>
          </a:p>
        </p:txBody>
      </p:sp>
      <p:sp>
        <p:nvSpPr>
          <p:cNvPr id="203" name="Google Shape;203;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rgbClr val="FF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rgbClr val="FF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rgbClr val="FF0000"/>
                </a:solidFill>
              </a:rPr>
              <a:t>This is a good lead in to the next slide. </a:t>
            </a:r>
            <a:endParaRPr>
              <a:solidFill>
                <a:srgbClr val="FF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595959"/>
                </a:solidFill>
                <a:latin typeface="Arial"/>
                <a:ea typeface="Arial"/>
                <a:cs typeface="Arial"/>
                <a:sym typeface="Arial"/>
              </a:rPr>
              <a:t>Fina is a 47 year old married real estate agent who loves her job and started her realty business to help others achieve their dream of homeownership as well as make a positive impact in the community. She has the passion, influence, work</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595959"/>
                </a:solidFill>
                <a:latin typeface="Arial"/>
                <a:ea typeface="Arial"/>
                <a:cs typeface="Arial"/>
                <a:sym typeface="Arial"/>
              </a:rPr>
              <a:t>ethic and drive to increase her network base and referrals to be successful. Fina wrangled with the normal negative thoughts of failure. She is well aware of the hills and valley aspect of her income. Thus, she</a:t>
            </a:r>
            <a:r>
              <a:rPr lang="en-US" sz="1100" dirty="0">
                <a:solidFill>
                  <a:srgbClr val="666666"/>
                </a:solidFill>
                <a:latin typeface="Arial"/>
                <a:ea typeface="Arial"/>
                <a:cs typeface="Arial"/>
                <a:sym typeface="Arial"/>
              </a:rPr>
              <a:t> and her partner saved and</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666666"/>
                </a:solidFill>
                <a:latin typeface="Arial"/>
                <a:ea typeface="Arial"/>
                <a:cs typeface="Arial"/>
                <a:sym typeface="Arial"/>
              </a:rPr>
              <a:t>invested their own personal money to get the business up and running.</a:t>
            </a:r>
            <a:endParaRPr lang="en-US" dirty="0"/>
          </a:p>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dirty="0">
                <a:solidFill>
                  <a:srgbClr val="666666"/>
                </a:solidFill>
              </a:rPr>
              <a:t>Financially, Fina is making sales and hitting goals but is unsure of where the money goes.  Month to month there is something about the numbers that makes her flinch. There never seems to be enough. Fina is timid and reticent to really look at her monthly financials. In fact, thinking about money makes her heart start to race. Money is often the first thing Fina thinks about when she wakes up in the morning and she knows this is impacting him throughout her day. Money has also become a point of contention in her personal relationship. She tells herself the money will be there if she puts in the time. She sees it in so many of his colleagues - success - so it is only a matter of time. Things will be better when he makes more money.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u="sng" dirty="0">
                <a:solidFill>
                  <a:schemeClr val="hlink"/>
                </a:solidFill>
                <a:hlinkClick r:id="rId3"/>
              </a:rPr>
              <a:t>https://medium.com/@ViivasWellbeing/to-regulate-your-emotions-differentiate-them-c618df28d4aa</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US">
                <a:solidFill>
                  <a:srgbClr val="666666"/>
                </a:solidFill>
              </a:rPr>
              <a:t>In 2018, a survey by Northwestern mutual reported money is the dominant source of stress (44%), dramatically outpacing personal relationships (25%) and work (18%). The American Psychological Association, who does an annual survey on Stress in America, reports “Regardless of the economic climate, money and finances have remained the top stressor since our survey began in 2007”.</a:t>
            </a:r>
            <a:endParaRPr>
              <a:solidFill>
                <a:schemeClr val="dk1"/>
              </a:solidFill>
            </a:endParaRPr>
          </a:p>
          <a:p>
            <a:pPr marL="457200" lvl="0" indent="0" algn="l" rtl="0">
              <a:lnSpc>
                <a:spcPct val="115000"/>
              </a:lnSpc>
              <a:spcBef>
                <a:spcPts val="1600"/>
              </a:spcBef>
              <a:spcAft>
                <a:spcPts val="0"/>
              </a:spcAft>
              <a:buClr>
                <a:schemeClr val="dk1"/>
              </a:buClr>
              <a:buSzPts val="1100"/>
              <a:buFont typeface="Arial"/>
              <a:buNone/>
            </a:pPr>
            <a:r>
              <a:rPr lang="en-US">
                <a:solidFill>
                  <a:schemeClr val="dk1"/>
                </a:solidFill>
              </a:rPr>
              <a:t>4 in 10 Americans likely to experience “high” or “moderate” levels of anxiety due to:</a:t>
            </a:r>
            <a:endParaRPr/>
          </a:p>
          <a:p>
            <a:pPr marL="457200" lvl="0" indent="-298450" algn="l" rtl="0">
              <a:lnSpc>
                <a:spcPct val="115000"/>
              </a:lnSpc>
              <a:spcBef>
                <a:spcPts val="1600"/>
              </a:spcBef>
              <a:spcAft>
                <a:spcPts val="0"/>
              </a:spcAft>
              <a:buClr>
                <a:schemeClr val="dk1"/>
              </a:buClr>
              <a:buSzPts val="1100"/>
              <a:buChar char="●"/>
            </a:pPr>
            <a:r>
              <a:rPr lang="en-US">
                <a:solidFill>
                  <a:schemeClr val="dk1"/>
                </a:solidFill>
              </a:rPr>
              <a:t>Rising cost of healthcare: 59%</a:t>
            </a:r>
            <a:endParaRPr/>
          </a:p>
          <a:p>
            <a:pPr marL="457200" lvl="0" indent="-317500" algn="l" rtl="0">
              <a:lnSpc>
                <a:spcPct val="115000"/>
              </a:lnSpc>
              <a:spcBef>
                <a:spcPts val="0"/>
              </a:spcBef>
              <a:spcAft>
                <a:spcPts val="0"/>
              </a:spcAft>
              <a:buClr>
                <a:schemeClr val="dk1"/>
              </a:buClr>
              <a:buSzPts val="1400"/>
              <a:buChar char="●"/>
            </a:pPr>
            <a:r>
              <a:rPr lang="en-US" sz="1400">
                <a:solidFill>
                  <a:schemeClr val="dk1"/>
                </a:solidFill>
              </a:rPr>
              <a:t>Unplanned financial emergency: 55%</a:t>
            </a:r>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Unplanned health emergency: 53%</a:t>
            </a:r>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Income: 48%</a:t>
            </a:r>
            <a:endParaRPr/>
          </a:p>
          <a:p>
            <a:pPr marL="457200" lvl="0" indent="-317500" algn="l" rtl="0">
              <a:lnSpc>
                <a:spcPct val="115000"/>
              </a:lnSpc>
              <a:spcBef>
                <a:spcPts val="0"/>
              </a:spcBef>
              <a:spcAft>
                <a:spcPts val="0"/>
              </a:spcAft>
              <a:buClr>
                <a:schemeClr val="dk1"/>
              </a:buClr>
              <a:buSzPts val="1400"/>
              <a:buChar char="●"/>
            </a:pPr>
            <a:r>
              <a:rPr lang="en-US" sz="1400">
                <a:solidFill>
                  <a:schemeClr val="dk1"/>
                </a:solidFill>
              </a:rPr>
              <a:t>Level of savings: 48%</a:t>
            </a:r>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Debt: 42%</a:t>
            </a:r>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Planning for retirement: 41% --- up from 37% in 2017</a:t>
            </a:r>
            <a:endParaRPr/>
          </a:p>
          <a:p>
            <a:pPr marL="0" lvl="0" indent="0" algn="l" rtl="0">
              <a:lnSpc>
                <a:spcPct val="115000"/>
              </a:lnSpc>
              <a:spcBef>
                <a:spcPts val="1200"/>
              </a:spcBef>
              <a:spcAft>
                <a:spcPts val="1200"/>
              </a:spcAft>
              <a:buSzPts val="1100"/>
              <a:buNone/>
            </a:pPr>
            <a:r>
              <a:rPr lang="en-US">
                <a:solidFill>
                  <a:schemeClr val="dk1"/>
                </a:solidFill>
              </a:rPr>
              <a:t>Fina grew up in a single household. Money was tight. Her mother worked a lot to support the family finances and was not around that often.</a:t>
            </a:r>
            <a:r>
              <a:rPr lang="en-US" sz="1200">
                <a:solidFill>
                  <a:schemeClr val="dk1"/>
                </a:solidFill>
              </a:rPr>
              <a:t> Their household also never had enough, typically, living paycheck to paycheck. Fina often was told that her mother worked so hard and long so that she could be successful and have a good life. Fina, in early stages associated success and a good life with money.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10" name="Google Shape;210;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US" sz="1800">
                <a:solidFill>
                  <a:srgbClr val="FF0000"/>
                </a:solidFill>
              </a:rPr>
              <a:t>Suggestion: offer the assessment to learn more about their money beliefs/personality, but do not mention “price”.</a:t>
            </a:r>
            <a:endParaRPr sz="1800">
              <a:solidFill>
                <a:srgbClr val="FF0000"/>
              </a:solidFill>
            </a:endParaRPr>
          </a:p>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400"/>
              <a:t>Depends on how deeply the script was formed and how much painful emotion is associated with it.</a:t>
            </a:r>
            <a:r>
              <a:rPr lang="en-US" sz="1800">
                <a:solidFill>
                  <a:schemeClr val="dk2"/>
                </a:solidFill>
              </a:rPr>
              <a:t> </a:t>
            </a:r>
            <a:endParaRPr sz="1800">
              <a:solidFill>
                <a:schemeClr val="dk2"/>
              </a:solidFill>
            </a:endParaRPr>
          </a:p>
          <a:p>
            <a:pPr marL="0" lvl="0" indent="0" algn="l" rtl="0">
              <a:lnSpc>
                <a:spcPct val="115000"/>
              </a:lnSpc>
              <a:spcBef>
                <a:spcPts val="1600"/>
              </a:spcBef>
              <a:spcAft>
                <a:spcPts val="0"/>
              </a:spcAft>
              <a:buClr>
                <a:schemeClr val="dk1"/>
              </a:buClr>
              <a:buSzPts val="1100"/>
              <a:buFont typeface="Arial"/>
              <a:buNone/>
            </a:pPr>
            <a:r>
              <a:rPr lang="en-US" sz="1400"/>
              <a:t>Money Script Log, Money Mantra’s, Money Scripts Brainstorming - always, should, never. There is a Money Script Inventory that I use with clients to identify their Money Scripts - Status, Worship, Avoidance, Vigilance. </a:t>
            </a:r>
            <a:endParaRPr/>
          </a:p>
          <a:p>
            <a:pPr marL="0" lvl="0" indent="0" algn="l" rtl="0">
              <a:lnSpc>
                <a:spcPct val="115000"/>
              </a:lnSpc>
              <a:spcBef>
                <a:spcPts val="3200"/>
              </a:spcBef>
              <a:spcAft>
                <a:spcPts val="0"/>
              </a:spcAft>
              <a:buClr>
                <a:schemeClr val="dk1"/>
              </a:buClr>
              <a:buSzPts val="1100"/>
              <a:buFont typeface="Arial"/>
              <a:buNone/>
            </a:pPr>
            <a:endParaRPr sz="1400"/>
          </a:p>
          <a:p>
            <a:pPr marL="0" lvl="0" indent="0" algn="l" rtl="0">
              <a:lnSpc>
                <a:spcPct val="115000"/>
              </a:lnSpc>
              <a:spcBef>
                <a:spcPts val="3200"/>
              </a:spcBef>
              <a:spcAft>
                <a:spcPts val="1600"/>
              </a:spcAft>
              <a:buClr>
                <a:schemeClr val="dk1"/>
              </a:buClr>
              <a:buSzPts val="1100"/>
              <a:buFont typeface="Arial"/>
              <a:buNone/>
            </a:pPr>
            <a:r>
              <a:rPr lang="en-US" sz="1400"/>
              <a:t>Excellent! </a:t>
            </a:r>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Here I would like to provide a small disclaimer. Please note that the information and materials provided in Center for REALTOR® Financial Wellness webinars and seminars are not intended or provided to be used as a substitute for the advice of your tax, investment, legal and/or financial advisors or to be the basis of specific financial planning activities. The opinions and views expressed or shared in these presentations represent only those of the developers, speakers, presenters or instructors and have not been endorsed or approved by the National Association of REALTORS®. More information regarding our webinar disclaimer can be found here on slide 5.</a:t>
            </a:r>
            <a:endParaRPr/>
          </a:p>
          <a:p>
            <a:pPr marL="457200" lvl="0" indent="-228600" algn="l" rtl="0">
              <a:lnSpc>
                <a:spcPct val="100000"/>
              </a:lnSpc>
              <a:spcBef>
                <a:spcPts val="0"/>
              </a:spcBef>
              <a:spcAft>
                <a:spcPts val="0"/>
              </a:spcAft>
              <a:buSzPts val="1100"/>
              <a:buNone/>
            </a:pPr>
            <a:endParaRPr/>
          </a:p>
        </p:txBody>
      </p:sp>
      <p:sp>
        <p:nvSpPr>
          <p:cNvPr id="226" name="Google Shape;226;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200" dirty="0">
                <a:solidFill>
                  <a:schemeClr val="dk1"/>
                </a:solidFill>
                <a:latin typeface="Arial"/>
                <a:ea typeface="Arial"/>
                <a:cs typeface="Arial"/>
                <a:sym typeface="Arial"/>
              </a:rPr>
              <a:t>Looking for a great starting point for a financial plan? </a:t>
            </a:r>
            <a:endParaRPr dirty="0"/>
          </a:p>
          <a:p>
            <a:pPr marL="457200" lvl="0" indent="-298450" algn="l" rtl="0">
              <a:lnSpc>
                <a:spcPct val="100000"/>
              </a:lnSpc>
              <a:spcBef>
                <a:spcPts val="0"/>
              </a:spcBef>
              <a:spcAft>
                <a:spcPts val="0"/>
              </a:spcAft>
              <a:buSzPts val="1100"/>
              <a:buChar char="●"/>
            </a:pPr>
            <a:r>
              <a:rPr lang="en-US" sz="1200" dirty="0">
                <a:solidFill>
                  <a:schemeClr val="dk1"/>
                </a:solidFill>
                <a:latin typeface="Arial"/>
                <a:ea typeface="Arial"/>
                <a:cs typeface="Arial"/>
                <a:sym typeface="Arial"/>
              </a:rPr>
              <a:t>Take a quick 10-question, financial assessment from the Center for REALTOR® Financial Wellness. </a:t>
            </a:r>
            <a:endParaRPr dirty="0"/>
          </a:p>
          <a:p>
            <a:pPr marL="457200" lvl="0" indent="-228600" algn="l" rtl="0">
              <a:lnSpc>
                <a:spcPct val="100000"/>
              </a:lnSpc>
              <a:spcBef>
                <a:spcPts val="0"/>
              </a:spcBef>
              <a:spcAft>
                <a:spcPts val="0"/>
              </a:spcAft>
              <a:buSzPts val="1100"/>
              <a:buNone/>
            </a:pPr>
            <a:endParaRPr sz="1200" dirty="0">
              <a:solidFill>
                <a:schemeClr val="dk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200" dirty="0">
                <a:solidFill>
                  <a:schemeClr val="dk1"/>
                </a:solidFill>
                <a:latin typeface="Arial"/>
                <a:ea typeface="Arial"/>
                <a:cs typeface="Arial"/>
                <a:sym typeface="Arial"/>
              </a:rPr>
              <a:t>After you take the assessment you will have personalized and trackable goals. </a:t>
            </a:r>
            <a:endParaRPr dirty="0"/>
          </a:p>
          <a:p>
            <a:pPr marL="457200" lvl="0" indent="-228600" algn="l" rtl="0">
              <a:lnSpc>
                <a:spcPct val="100000"/>
              </a:lnSpc>
              <a:spcBef>
                <a:spcPts val="0"/>
              </a:spcBef>
              <a:spcAft>
                <a:spcPts val="0"/>
              </a:spcAft>
              <a:buSzPts val="1100"/>
              <a:buNone/>
            </a:pPr>
            <a:endParaRPr sz="1200" dirty="0">
              <a:solidFill>
                <a:schemeClr val="dk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200" dirty="0">
                <a:solidFill>
                  <a:schemeClr val="dk1"/>
                </a:solidFill>
                <a:latin typeface="Arial"/>
                <a:ea typeface="Arial"/>
                <a:cs typeface="Arial"/>
                <a:sym typeface="Arial"/>
              </a:rPr>
              <a:t>This Center is not only a great REALTOR® resource, this is a benefit included in your membership. </a:t>
            </a:r>
            <a:endParaRPr dirty="0"/>
          </a:p>
          <a:p>
            <a:pPr marL="457200" lvl="0" indent="-228600" algn="l" rtl="0">
              <a:lnSpc>
                <a:spcPct val="100000"/>
              </a:lnSpc>
              <a:spcBef>
                <a:spcPts val="0"/>
              </a:spcBef>
              <a:spcAft>
                <a:spcPts val="0"/>
              </a:spcAft>
              <a:buSzPts val="1100"/>
              <a:buNone/>
            </a:pPr>
            <a:endParaRPr sz="1200" dirty="0">
              <a:solidFill>
                <a:schemeClr val="dk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200" dirty="0">
                <a:solidFill>
                  <a:schemeClr val="dk1"/>
                </a:solidFill>
                <a:latin typeface="Arial"/>
                <a:ea typeface="Arial"/>
                <a:cs typeface="Arial"/>
                <a:sym typeface="Arial"/>
              </a:rPr>
              <a:t>Note, this is an educational resource. It’s not intended to take the place of consulting a financial professional. The platform does not store, share, or sell any information. </a:t>
            </a:r>
            <a:endParaRPr dirty="0"/>
          </a:p>
          <a:p>
            <a:pPr marL="457200" lvl="0" indent="-22860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n-US" dirty="0"/>
              <a:t>For more information, visit FinancialWellness.realtor to get started or email your NAR team at </a:t>
            </a:r>
            <a:r>
              <a:rPr lang="en-US" dirty="0" err="1"/>
              <a:t>FinancialWellness@nar.realtor</a:t>
            </a:r>
            <a:r>
              <a:rPr lang="en-US" dirty="0"/>
              <a:t>.</a:t>
            </a:r>
            <a:endParaRPr dirty="0"/>
          </a:p>
        </p:txBody>
      </p:sp>
      <p:sp>
        <p:nvSpPr>
          <p:cNvPr id="447" name="Google Shape;447;p4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Tool that allows you to examine your behaviors, feelings, and unconscious thinking patterns around money throughout your day. It is an adaptation of a cognitive-behavioral therapy technique designed to help clients identify their feelings, behaviors and automatic thoughts around money. It is helpful to do this over several days.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They are not necessarily bad or wrong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solidFill>
                  <a:srgbClr val="FF0000"/>
                </a:solidFill>
              </a:rPr>
              <a:t>Updated the log to reflect the updated story. </a:t>
            </a:r>
            <a:endParaRPr>
              <a:solidFill>
                <a:srgbClr val="FF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Tool that allows you to examine your behaviors, feelings, and unconscious thinking patterns around money throughout your day. It is an adaptation of a cognitive-behavioral therapy technique designed to help clients identify their feelings, behaviors and automatic thoughts around money. It is helpful to do this over several days.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They are not necessarily bad or wrong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solidFill>
                  <a:srgbClr val="FF0000"/>
                </a:solidFill>
              </a:rPr>
              <a:t>Updated the log to reflect the updated story. </a:t>
            </a:r>
            <a:endParaRPr>
              <a:solidFill>
                <a:srgbClr val="FF0000"/>
              </a:solidFill>
            </a:endParaRPr>
          </a:p>
        </p:txBody>
      </p:sp>
    </p:spTree>
    <p:extLst>
      <p:ext uri="{BB962C8B-B14F-4D97-AF65-F5344CB8AC3E}">
        <p14:creationId xmlns:p14="http://schemas.microsoft.com/office/powerpoint/2010/main" val="1390991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Tool that allows you to examine your behaviors, feelings, and unconscious thinking patterns around money throughout your day. It is an adaptation of a cognitive-behavioral therapy technique designed to help clients identify their feelings, behaviors and automatic thoughts around money. It is helpful to do this over several days.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They are not necessarily bad or wrong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solidFill>
                  <a:srgbClr val="FF0000"/>
                </a:solidFill>
              </a:rPr>
              <a:t>Updated the log to reflect the updated story. </a:t>
            </a:r>
            <a:endParaRPr>
              <a:solidFill>
                <a:srgbClr val="FF0000"/>
              </a:solidFill>
            </a:endParaRPr>
          </a:p>
        </p:txBody>
      </p:sp>
    </p:spTree>
    <p:extLst>
      <p:ext uri="{BB962C8B-B14F-4D97-AF65-F5344CB8AC3E}">
        <p14:creationId xmlns:p14="http://schemas.microsoft.com/office/powerpoint/2010/main" val="3181842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The behavior related to the money script is rooted in emotion, not factual information; as long as the emotion is unchanged, the behavior will remain.</a:t>
            </a:r>
            <a:endParaRPr sz="1200"/>
          </a:p>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Use of behavioral economics to make small yet meaningful changes over time  - </a:t>
            </a:r>
            <a:endParaRPr sz="1400"/>
          </a:p>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553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dirty="0"/>
              <a:t>Resources to help members track their personal monthly budget</a:t>
            </a:r>
          </a:p>
          <a:p>
            <a:pPr marL="457200" lvl="0" indent="-298450" algn="l" rtl="0">
              <a:lnSpc>
                <a:spcPct val="100000"/>
              </a:lnSpc>
              <a:spcBef>
                <a:spcPts val="0"/>
              </a:spcBef>
              <a:spcAft>
                <a:spcPts val="0"/>
              </a:spcAft>
              <a:buSzPts val="1100"/>
              <a:buChar char="●"/>
            </a:pPr>
            <a:r>
              <a:rPr lang="en-US" dirty="0"/>
              <a:t>Calculates monthly expenses like: entertainment, loans, personal taxes, transportation and so much more. </a:t>
            </a:r>
          </a:p>
          <a:p>
            <a:pPr marL="457200" lvl="0" indent="-298450" algn="l" rtl="0">
              <a:lnSpc>
                <a:spcPct val="100000"/>
              </a:lnSpc>
              <a:spcBef>
                <a:spcPts val="0"/>
              </a:spcBef>
              <a:spcAft>
                <a:spcPts val="0"/>
              </a:spcAft>
              <a:buSzPts val="1100"/>
              <a:buChar char="●"/>
            </a:pPr>
            <a:r>
              <a:rPr lang="en-US" dirty="0"/>
              <a:t>This is a FREE spreadsheet included in your membership through the Center for REALTOR® Financial Wellness</a:t>
            </a:r>
            <a:endParaRPr dirty="0"/>
          </a:p>
          <a:p>
            <a:pPr marL="457200" lvl="0" indent="-298450" algn="l" rtl="0">
              <a:lnSpc>
                <a:spcPct val="100000"/>
              </a:lnSpc>
              <a:spcBef>
                <a:spcPts val="0"/>
              </a:spcBef>
              <a:spcAft>
                <a:spcPts val="0"/>
              </a:spcAft>
              <a:buSzPts val="1100"/>
              <a:buChar char="●"/>
            </a:pPr>
            <a:r>
              <a:rPr lang="en-US" dirty="0"/>
              <a:t>Website – FinancialWellness.realtor </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dirty="0"/>
              <a:t>Resources to help members track their business monthly budget </a:t>
            </a:r>
          </a:p>
          <a:p>
            <a:pPr marL="457200" lvl="0" indent="-298450" algn="l" rtl="0">
              <a:lnSpc>
                <a:spcPct val="100000"/>
              </a:lnSpc>
              <a:spcBef>
                <a:spcPts val="0"/>
              </a:spcBef>
              <a:spcAft>
                <a:spcPts val="0"/>
              </a:spcAft>
              <a:buSzPts val="1100"/>
              <a:buChar char="●"/>
            </a:pPr>
            <a:r>
              <a:rPr lang="en-US" dirty="0"/>
              <a:t>Calculates monthly expenses for your business: insurance, marketing, office supplies, and most importantly taxes and dues.</a:t>
            </a:r>
          </a:p>
          <a:p>
            <a:pPr marL="457200" lvl="0" indent="-298450" algn="l" rtl="0">
              <a:lnSpc>
                <a:spcPct val="100000"/>
              </a:lnSpc>
              <a:spcBef>
                <a:spcPts val="0"/>
              </a:spcBef>
              <a:spcAft>
                <a:spcPts val="0"/>
              </a:spcAft>
              <a:buSzPts val="1100"/>
              <a:buChar char="●"/>
            </a:pPr>
            <a:r>
              <a:rPr lang="en-US" dirty="0"/>
              <a:t>This is a FREE spreadsheet included in your membership through the Center for REALTOR® Financial Wellness</a:t>
            </a:r>
          </a:p>
          <a:p>
            <a:pPr marL="457200" lvl="0" indent="-298450" algn="l" rtl="0">
              <a:lnSpc>
                <a:spcPct val="100000"/>
              </a:lnSpc>
              <a:spcBef>
                <a:spcPts val="0"/>
              </a:spcBef>
              <a:spcAft>
                <a:spcPts val="0"/>
              </a:spcAft>
              <a:buSzPts val="1100"/>
              <a:buChar char="●"/>
            </a:pPr>
            <a:r>
              <a:rPr lang="en-US" dirty="0"/>
              <a:t>Website – FinancialWellness.realtor </a:t>
            </a:r>
          </a:p>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extLst>
      <p:ext uri="{BB962C8B-B14F-4D97-AF65-F5344CB8AC3E}">
        <p14:creationId xmlns:p14="http://schemas.microsoft.com/office/powerpoint/2010/main" val="3492960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n-US"/>
              <a:t>Nudges and Incentives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Like it.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t>Improve your financial health and set 1-2 new financial goals through exploring your money history by completing a money genogram, taking a test to learn about your core money beliefs and completing a values exercise</a:t>
            </a:r>
            <a:r>
              <a:rPr lang="en-US"/>
              <a:t>. </a:t>
            </a:r>
            <a:endParaRPr/>
          </a:p>
          <a:p>
            <a:pPr marL="0" lvl="0" indent="0" algn="l" rtl="0">
              <a:lnSpc>
                <a:spcPct val="100000"/>
              </a:lnSpc>
              <a:spcBef>
                <a:spcPts val="0"/>
              </a:spcBef>
              <a:spcAft>
                <a:spcPts val="0"/>
              </a:spcAft>
              <a:buSzPts val="1100"/>
              <a:buNone/>
            </a:pPr>
            <a:endParaRPr/>
          </a:p>
          <a:p>
            <a:pPr marL="0" marR="0" lvl="0" indent="0" algn="l" rtl="0">
              <a:lnSpc>
                <a:spcPct val="115000"/>
              </a:lnSpc>
              <a:spcBef>
                <a:spcPts val="1600"/>
              </a:spcBef>
              <a:spcAft>
                <a:spcPts val="0"/>
              </a:spcAft>
              <a:buClr>
                <a:srgbClr val="595959"/>
              </a:buClr>
              <a:buSzPts val="1800"/>
              <a:buFont typeface="Arial"/>
              <a:buNone/>
            </a:pPr>
            <a:r>
              <a:rPr lang="en-US" sz="1800" b="0" i="0" u="none" strike="noStrike" cap="none">
                <a:solidFill>
                  <a:srgbClr val="595959"/>
                </a:solidFill>
                <a:latin typeface="Arial"/>
                <a:ea typeface="Arial"/>
                <a:cs typeface="Arial"/>
                <a:sym typeface="Arial"/>
              </a:rPr>
              <a:t>This is a </a:t>
            </a:r>
            <a:r>
              <a:rPr lang="en-US" sz="1600" b="0" i="0" u="none" strike="noStrike" cap="none">
                <a:solidFill>
                  <a:srgbClr val="595959"/>
                </a:solidFill>
                <a:latin typeface="Arial"/>
                <a:ea typeface="Arial"/>
                <a:cs typeface="Arial"/>
                <a:sym typeface="Arial"/>
              </a:rPr>
              <a:t>one off session for entrepreneurs that have a good grasp of their money and have solid money practices but have reached a plateau or are facing a significant financial crossroads that may be impeding or impacting their business financial health. This session provides a platform for interactively discussing one money matter.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1" name="Google Shape;56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Google Shape;568;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69" name="Google Shape;569;p5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77" name="Google Shape;577;p5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84" name="Google Shape;584;p5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1" name="Google Shape;591;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rgbClr val="FF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350074"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349574"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7_Title Only">
  <p:cSld name="17_Title Only">
    <p:spTree>
      <p:nvGrpSpPr>
        <p:cNvPr id="1" name="Shape 80"/>
        <p:cNvGrpSpPr/>
        <p:nvPr/>
      </p:nvGrpSpPr>
      <p:grpSpPr>
        <a:xfrm>
          <a:off x="0" y="0"/>
          <a:ext cx="0" cy="0"/>
          <a:chOff x="0" y="0"/>
          <a:chExt cx="0" cy="0"/>
        </a:xfrm>
      </p:grpSpPr>
      <p:sp>
        <p:nvSpPr>
          <p:cNvPr id="81" name="Google Shape;81;p1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13"/>
          <p:cNvSpPr txBox="1">
            <a:spLocks noGrp="1"/>
          </p:cNvSpPr>
          <p:nvPr>
            <p:ph type="title"/>
          </p:nvPr>
        </p:nvSpPr>
        <p:spPr>
          <a:xfrm>
            <a:off x="374906" y="155250"/>
            <a:ext cx="7209927" cy="50355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2"/>
              </a:buClr>
              <a:buSzPts val="1575"/>
              <a:buFont typeface="Libre Franklin Medium"/>
              <a:buNone/>
              <a:defRPr sz="1575" cap="none">
                <a:solidFill>
                  <a:schemeClr val="accent2"/>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371475" y="4957200"/>
            <a:ext cx="8164870" cy="12314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body" idx="1"/>
          </p:nvPr>
        </p:nvSpPr>
        <p:spPr>
          <a:xfrm>
            <a:off x="371475" y="4629152"/>
            <a:ext cx="8497888" cy="336455"/>
          </a:xfrm>
          <a:prstGeom prst="rect">
            <a:avLst/>
          </a:prstGeom>
          <a:noFill/>
          <a:ln>
            <a:noFill/>
          </a:ln>
        </p:spPr>
        <p:txBody>
          <a:bodyPr spcFirstLastPara="1" wrap="square" lIns="0" tIns="0" rIns="91425" bIns="0" anchor="b" anchorCtr="0">
            <a:noAutofit/>
          </a:bodyPr>
          <a:lstStyle>
            <a:lvl1pPr marL="457200" lvl="0" indent="-228600" algn="l">
              <a:lnSpc>
                <a:spcPct val="90000"/>
              </a:lnSpc>
              <a:spcBef>
                <a:spcPts val="56"/>
              </a:spcBef>
              <a:spcAft>
                <a:spcPts val="0"/>
              </a:spcAft>
              <a:buClr>
                <a:schemeClr val="dk1"/>
              </a:buClr>
              <a:buSzPts val="450"/>
              <a:buFont typeface="Libre Franklin"/>
              <a:buNone/>
              <a:defRPr sz="450">
                <a:latin typeface="Libre Franklin"/>
                <a:ea typeface="Libre Franklin"/>
                <a:cs typeface="Libre Franklin"/>
                <a:sym typeface="Libre Franklin"/>
              </a:defRPr>
            </a:lvl1pPr>
            <a:lvl2pPr marL="914400" lvl="1" indent="-228600" algn="l">
              <a:lnSpc>
                <a:spcPct val="90000"/>
              </a:lnSpc>
              <a:spcBef>
                <a:spcPts val="375"/>
              </a:spcBef>
              <a:spcAft>
                <a:spcPts val="0"/>
              </a:spcAft>
              <a:buClr>
                <a:schemeClr val="dk1"/>
              </a:buClr>
              <a:buSzPts val="450"/>
              <a:buFont typeface="Calibri"/>
              <a:buNone/>
              <a:defRPr sz="450"/>
            </a:lvl2pPr>
            <a:lvl3pPr marL="1371600" lvl="2" indent="-228600" algn="l">
              <a:lnSpc>
                <a:spcPct val="90000"/>
              </a:lnSpc>
              <a:spcBef>
                <a:spcPts val="375"/>
              </a:spcBef>
              <a:spcAft>
                <a:spcPts val="0"/>
              </a:spcAft>
              <a:buClr>
                <a:schemeClr val="dk1"/>
              </a:buClr>
              <a:buSzPts val="450"/>
              <a:buFont typeface="Calibri"/>
              <a:buNone/>
              <a:defRPr sz="450"/>
            </a:lvl3pPr>
            <a:lvl4pPr marL="1828800" lvl="3" indent="-228600" algn="l">
              <a:lnSpc>
                <a:spcPct val="90000"/>
              </a:lnSpc>
              <a:spcBef>
                <a:spcPts val="375"/>
              </a:spcBef>
              <a:spcAft>
                <a:spcPts val="0"/>
              </a:spcAft>
              <a:buClr>
                <a:schemeClr val="dk1"/>
              </a:buClr>
              <a:buSzPts val="450"/>
              <a:buFont typeface="Calibri"/>
              <a:buNone/>
              <a:defRPr sz="450"/>
            </a:lvl4pPr>
            <a:lvl5pPr marL="2286000" lvl="4" indent="-228600" algn="l">
              <a:lnSpc>
                <a:spcPct val="90000"/>
              </a:lnSpc>
              <a:spcBef>
                <a:spcPts val="375"/>
              </a:spcBef>
              <a:spcAft>
                <a:spcPts val="0"/>
              </a:spcAft>
              <a:buClr>
                <a:schemeClr val="dk1"/>
              </a:buClr>
              <a:buSzPts val="450"/>
              <a:buFont typeface="Calibri"/>
              <a:buNone/>
              <a:defRPr sz="4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5"/>
        <p:cNvGrpSpPr/>
        <p:nvPr/>
      </p:nvGrpSpPr>
      <p:grpSpPr>
        <a:xfrm>
          <a:off x="0" y="0"/>
          <a:ext cx="0" cy="0"/>
          <a:chOff x="0" y="0"/>
          <a:chExt cx="0" cy="0"/>
        </a:xfrm>
      </p:grpSpPr>
      <p:sp>
        <p:nvSpPr>
          <p:cNvPr id="86" name="Google Shape;86;p14"/>
          <p:cNvSpPr txBox="1">
            <a:spLocks noGrp="1"/>
          </p:cNvSpPr>
          <p:nvPr>
            <p:ph type="body" idx="1"/>
          </p:nvPr>
        </p:nvSpPr>
        <p:spPr>
          <a:xfrm>
            <a:off x="413281" y="1037210"/>
            <a:ext cx="8306858" cy="3433190"/>
          </a:xfrm>
          <a:prstGeom prst="rect">
            <a:avLst/>
          </a:prstGeom>
          <a:noFill/>
          <a:ln>
            <a:noFill/>
          </a:ln>
        </p:spPr>
        <p:txBody>
          <a:bodyPr spcFirstLastPara="1" wrap="square" lIns="0" tIns="0" rIns="0" bIns="0" anchor="t" anchorCtr="0">
            <a:noAutofit/>
          </a:bodyPr>
          <a:lstStyle>
            <a:lvl1pPr marL="457200" lvl="0" indent="-282194" algn="l">
              <a:lnSpc>
                <a:spcPct val="120000"/>
              </a:lnSpc>
              <a:spcBef>
                <a:spcPts val="675"/>
              </a:spcBef>
              <a:spcAft>
                <a:spcPts val="0"/>
              </a:spcAft>
              <a:buClr>
                <a:srgbClr val="367A40"/>
              </a:buClr>
              <a:buSzPts val="844"/>
              <a:buFont typeface="Arial"/>
              <a:buChar char="￭"/>
              <a:defRPr sz="843">
                <a:solidFill>
                  <a:schemeClr val="dk1"/>
                </a:solidFill>
                <a:latin typeface="Libre Franklin"/>
                <a:ea typeface="Libre Franklin"/>
                <a:cs typeface="Libre Franklin"/>
                <a:sym typeface="Libre Franklin"/>
              </a:defRPr>
            </a:lvl1pPr>
            <a:lvl2pPr marL="914400" lvl="1" indent="-271462" algn="l">
              <a:lnSpc>
                <a:spcPct val="120000"/>
              </a:lnSpc>
              <a:spcBef>
                <a:spcPts val="338"/>
              </a:spcBef>
              <a:spcAft>
                <a:spcPts val="0"/>
              </a:spcAft>
              <a:buClr>
                <a:srgbClr val="367A40"/>
              </a:buClr>
              <a:buSzPts val="675"/>
              <a:buChar char="•"/>
              <a:defRPr sz="675">
                <a:latin typeface="Libre Franklin"/>
                <a:ea typeface="Libre Franklin"/>
                <a:cs typeface="Libre Franklin"/>
                <a:sym typeface="Libre Franklin"/>
              </a:defRPr>
            </a:lvl2pPr>
            <a:lvl3pPr marL="1371600" lvl="2" indent="-264350" algn="l">
              <a:lnSpc>
                <a:spcPct val="120000"/>
              </a:lnSpc>
              <a:spcBef>
                <a:spcPts val="169"/>
              </a:spcBef>
              <a:spcAft>
                <a:spcPts val="0"/>
              </a:spcAft>
              <a:buClr>
                <a:schemeClr val="accent1"/>
              </a:buClr>
              <a:buSzPts val="563"/>
              <a:buChar char="•"/>
              <a:defRPr sz="563">
                <a:latin typeface="Libre Franklin"/>
                <a:ea typeface="Libre Franklin"/>
                <a:cs typeface="Libre Franklin"/>
                <a:sym typeface="Libre Franklin"/>
              </a:defRPr>
            </a:lvl3pPr>
            <a:lvl4pPr marL="1828800" lvl="3" indent="-264350" algn="l">
              <a:lnSpc>
                <a:spcPct val="199822"/>
              </a:lnSpc>
              <a:spcBef>
                <a:spcPts val="169"/>
              </a:spcBef>
              <a:spcAft>
                <a:spcPts val="0"/>
              </a:spcAft>
              <a:buClr>
                <a:schemeClr val="dk1"/>
              </a:buClr>
              <a:buSzPts val="563"/>
              <a:buChar char="•"/>
              <a:defRPr sz="563"/>
            </a:lvl4pPr>
            <a:lvl5pPr marL="2286000" lvl="4" indent="-264350" algn="l">
              <a:lnSpc>
                <a:spcPct val="199822"/>
              </a:lnSpc>
              <a:spcBef>
                <a:spcPts val="169"/>
              </a:spcBef>
              <a:spcAft>
                <a:spcPts val="0"/>
              </a:spcAft>
              <a:buClr>
                <a:schemeClr val="dk1"/>
              </a:buClr>
              <a:buSzPts val="563"/>
              <a:buChar char="•"/>
              <a:defRPr sz="563"/>
            </a:lvl5pPr>
            <a:lvl6pPr marL="2743200" lvl="5" indent="-300037" algn="l">
              <a:lnSpc>
                <a:spcPct val="90000"/>
              </a:lnSpc>
              <a:spcBef>
                <a:spcPts val="375"/>
              </a:spcBef>
              <a:spcAft>
                <a:spcPts val="0"/>
              </a:spcAft>
              <a:buClr>
                <a:schemeClr val="dk1"/>
              </a:buClr>
              <a:buSzPts val="1125"/>
              <a:buChar char="•"/>
              <a:defRPr sz="1125"/>
            </a:lvl6pPr>
            <a:lvl7pPr marL="3200400" lvl="6" indent="-300037" algn="l">
              <a:lnSpc>
                <a:spcPct val="90000"/>
              </a:lnSpc>
              <a:spcBef>
                <a:spcPts val="375"/>
              </a:spcBef>
              <a:spcAft>
                <a:spcPts val="0"/>
              </a:spcAft>
              <a:buClr>
                <a:schemeClr val="dk1"/>
              </a:buClr>
              <a:buSzPts val="1125"/>
              <a:buChar char="•"/>
              <a:defRPr sz="1125"/>
            </a:lvl7pPr>
            <a:lvl8pPr marL="3657600" lvl="7" indent="-300037" algn="l">
              <a:lnSpc>
                <a:spcPct val="90000"/>
              </a:lnSpc>
              <a:spcBef>
                <a:spcPts val="375"/>
              </a:spcBef>
              <a:spcAft>
                <a:spcPts val="0"/>
              </a:spcAft>
              <a:buClr>
                <a:schemeClr val="dk1"/>
              </a:buClr>
              <a:buSzPts val="1125"/>
              <a:buChar char="•"/>
              <a:defRPr sz="1125"/>
            </a:lvl8pPr>
            <a:lvl9pPr marL="4114800" lvl="8" indent="-300037" algn="l">
              <a:lnSpc>
                <a:spcPct val="90000"/>
              </a:lnSpc>
              <a:spcBef>
                <a:spcPts val="375"/>
              </a:spcBef>
              <a:spcAft>
                <a:spcPts val="0"/>
              </a:spcAft>
              <a:buClr>
                <a:schemeClr val="dk1"/>
              </a:buClr>
              <a:buSzPts val="1125"/>
              <a:buChar char="•"/>
              <a:defRPr sz="1125"/>
            </a:lvl9pPr>
          </a:lstStyle>
          <a:p>
            <a:endParaRPr/>
          </a:p>
        </p:txBody>
      </p:sp>
      <p:sp>
        <p:nvSpPr>
          <p:cNvPr id="87" name="Google Shape;87;p14"/>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4"/>
          <p:cNvSpPr txBox="1">
            <a:spLocks noGrp="1"/>
          </p:cNvSpPr>
          <p:nvPr>
            <p:ph type="title"/>
          </p:nvPr>
        </p:nvSpPr>
        <p:spPr>
          <a:xfrm>
            <a:off x="374906" y="155250"/>
            <a:ext cx="7209927" cy="50355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2"/>
              </a:buClr>
              <a:buSzPts val="1575"/>
              <a:buFont typeface="Libre Franklin Medium"/>
              <a:buNone/>
              <a:defRPr sz="1575" cap="none">
                <a:solidFill>
                  <a:schemeClr val="accent2"/>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371475" y="4957200"/>
            <a:ext cx="8164870" cy="12314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body" idx="2"/>
          </p:nvPr>
        </p:nvSpPr>
        <p:spPr>
          <a:xfrm>
            <a:off x="371475" y="4629152"/>
            <a:ext cx="8497888" cy="336455"/>
          </a:xfrm>
          <a:prstGeom prst="rect">
            <a:avLst/>
          </a:prstGeom>
          <a:noFill/>
          <a:ln>
            <a:noFill/>
          </a:ln>
        </p:spPr>
        <p:txBody>
          <a:bodyPr spcFirstLastPara="1" wrap="square" lIns="0" tIns="0" rIns="91425" bIns="0" anchor="b" anchorCtr="0">
            <a:noAutofit/>
          </a:bodyPr>
          <a:lstStyle>
            <a:lvl1pPr marL="457200" lvl="0" indent="-228600" algn="l">
              <a:lnSpc>
                <a:spcPct val="90000"/>
              </a:lnSpc>
              <a:spcBef>
                <a:spcPts val="56"/>
              </a:spcBef>
              <a:spcAft>
                <a:spcPts val="0"/>
              </a:spcAft>
              <a:buClr>
                <a:schemeClr val="dk1"/>
              </a:buClr>
              <a:buSzPts val="450"/>
              <a:buFont typeface="Libre Franklin"/>
              <a:buNone/>
              <a:defRPr sz="450">
                <a:latin typeface="Libre Franklin"/>
                <a:ea typeface="Libre Franklin"/>
                <a:cs typeface="Libre Franklin"/>
                <a:sym typeface="Libre Franklin"/>
              </a:defRPr>
            </a:lvl1pPr>
            <a:lvl2pPr marL="914400" lvl="1" indent="-228600" algn="l">
              <a:lnSpc>
                <a:spcPct val="90000"/>
              </a:lnSpc>
              <a:spcBef>
                <a:spcPts val="375"/>
              </a:spcBef>
              <a:spcAft>
                <a:spcPts val="0"/>
              </a:spcAft>
              <a:buClr>
                <a:schemeClr val="dk1"/>
              </a:buClr>
              <a:buSzPts val="450"/>
              <a:buFont typeface="Calibri"/>
              <a:buNone/>
              <a:defRPr sz="450"/>
            </a:lvl2pPr>
            <a:lvl3pPr marL="1371600" lvl="2" indent="-228600" algn="l">
              <a:lnSpc>
                <a:spcPct val="90000"/>
              </a:lnSpc>
              <a:spcBef>
                <a:spcPts val="375"/>
              </a:spcBef>
              <a:spcAft>
                <a:spcPts val="0"/>
              </a:spcAft>
              <a:buClr>
                <a:schemeClr val="dk1"/>
              </a:buClr>
              <a:buSzPts val="450"/>
              <a:buFont typeface="Calibri"/>
              <a:buNone/>
              <a:defRPr sz="450"/>
            </a:lvl3pPr>
            <a:lvl4pPr marL="1828800" lvl="3" indent="-228600" algn="l">
              <a:lnSpc>
                <a:spcPct val="90000"/>
              </a:lnSpc>
              <a:spcBef>
                <a:spcPts val="375"/>
              </a:spcBef>
              <a:spcAft>
                <a:spcPts val="0"/>
              </a:spcAft>
              <a:buClr>
                <a:schemeClr val="dk1"/>
              </a:buClr>
              <a:buSzPts val="450"/>
              <a:buFont typeface="Calibri"/>
              <a:buNone/>
              <a:defRPr sz="450"/>
            </a:lvl4pPr>
            <a:lvl5pPr marL="2286000" lvl="4" indent="-228600" algn="l">
              <a:lnSpc>
                <a:spcPct val="90000"/>
              </a:lnSpc>
              <a:spcBef>
                <a:spcPts val="375"/>
              </a:spcBef>
              <a:spcAft>
                <a:spcPts val="0"/>
              </a:spcAft>
              <a:buClr>
                <a:schemeClr val="dk1"/>
              </a:buClr>
              <a:buSzPts val="450"/>
              <a:buFont typeface="Calibri"/>
              <a:buNone/>
              <a:defRPr sz="4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3_Title Only">
  <p:cSld name="23_Title Only">
    <p:spTree>
      <p:nvGrpSpPr>
        <p:cNvPr id="1" name="Shape 91"/>
        <p:cNvGrpSpPr/>
        <p:nvPr/>
      </p:nvGrpSpPr>
      <p:grpSpPr>
        <a:xfrm>
          <a:off x="0" y="0"/>
          <a:ext cx="0" cy="0"/>
          <a:chOff x="0" y="0"/>
          <a:chExt cx="0" cy="0"/>
        </a:xfrm>
      </p:grpSpPr>
      <p:sp>
        <p:nvSpPr>
          <p:cNvPr id="92" name="Google Shape;92;p15"/>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5"/>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5"/>
          <p:cNvSpPr txBox="1">
            <a:spLocks noGrp="1"/>
          </p:cNvSpPr>
          <p:nvPr>
            <p:ph type="body" idx="1"/>
          </p:nvPr>
        </p:nvSpPr>
        <p:spPr>
          <a:xfrm>
            <a:off x="371475" y="4595401"/>
            <a:ext cx="8497888" cy="336455"/>
          </a:xfrm>
          <a:prstGeom prst="rect">
            <a:avLst/>
          </a:prstGeom>
          <a:noFill/>
          <a:ln>
            <a:noFill/>
          </a:ln>
        </p:spPr>
        <p:txBody>
          <a:bodyPr spcFirstLastPara="1" wrap="square" lIns="0" tIns="0" rIns="91425" bIns="0" anchor="b" anchorCtr="0">
            <a:noAutofit/>
          </a:bodyPr>
          <a:lstStyle>
            <a:lvl1pPr marL="457200" lvl="0" indent="-228600" algn="l">
              <a:lnSpc>
                <a:spcPct val="90000"/>
              </a:lnSpc>
              <a:spcBef>
                <a:spcPts val="56"/>
              </a:spcBef>
              <a:spcAft>
                <a:spcPts val="0"/>
              </a:spcAft>
              <a:buClr>
                <a:schemeClr val="dk1"/>
              </a:buClr>
              <a:buSzPts val="450"/>
              <a:buFont typeface="Libre Franklin"/>
              <a:buNone/>
              <a:defRPr sz="450">
                <a:latin typeface="Libre Franklin"/>
                <a:ea typeface="Libre Franklin"/>
                <a:cs typeface="Libre Franklin"/>
                <a:sym typeface="Libre Franklin"/>
              </a:defRPr>
            </a:lvl1pPr>
            <a:lvl2pPr marL="914400" lvl="1" indent="-228600" algn="l">
              <a:lnSpc>
                <a:spcPct val="90000"/>
              </a:lnSpc>
              <a:spcBef>
                <a:spcPts val="375"/>
              </a:spcBef>
              <a:spcAft>
                <a:spcPts val="0"/>
              </a:spcAft>
              <a:buClr>
                <a:schemeClr val="dk1"/>
              </a:buClr>
              <a:buSzPts val="450"/>
              <a:buFont typeface="Calibri"/>
              <a:buNone/>
              <a:defRPr sz="450"/>
            </a:lvl2pPr>
            <a:lvl3pPr marL="1371600" lvl="2" indent="-228600" algn="l">
              <a:lnSpc>
                <a:spcPct val="90000"/>
              </a:lnSpc>
              <a:spcBef>
                <a:spcPts val="375"/>
              </a:spcBef>
              <a:spcAft>
                <a:spcPts val="0"/>
              </a:spcAft>
              <a:buClr>
                <a:schemeClr val="dk1"/>
              </a:buClr>
              <a:buSzPts val="450"/>
              <a:buFont typeface="Calibri"/>
              <a:buNone/>
              <a:defRPr sz="450"/>
            </a:lvl3pPr>
            <a:lvl4pPr marL="1828800" lvl="3" indent="-228600" algn="l">
              <a:lnSpc>
                <a:spcPct val="90000"/>
              </a:lnSpc>
              <a:spcBef>
                <a:spcPts val="375"/>
              </a:spcBef>
              <a:spcAft>
                <a:spcPts val="0"/>
              </a:spcAft>
              <a:buClr>
                <a:schemeClr val="dk1"/>
              </a:buClr>
              <a:buSzPts val="450"/>
              <a:buFont typeface="Calibri"/>
              <a:buNone/>
              <a:defRPr sz="450"/>
            </a:lvl4pPr>
            <a:lvl5pPr marL="2286000" lvl="4" indent="-228600" algn="l">
              <a:lnSpc>
                <a:spcPct val="90000"/>
              </a:lnSpc>
              <a:spcBef>
                <a:spcPts val="375"/>
              </a:spcBef>
              <a:spcAft>
                <a:spcPts val="0"/>
              </a:spcAft>
              <a:buClr>
                <a:schemeClr val="dk1"/>
              </a:buClr>
              <a:buSzPts val="450"/>
              <a:buFont typeface="Calibri"/>
              <a:buNone/>
              <a:defRPr sz="45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15"/>
          <p:cNvSpPr txBox="1">
            <a:spLocks noGrp="1"/>
          </p:cNvSpPr>
          <p:nvPr>
            <p:ph type="title"/>
          </p:nvPr>
        </p:nvSpPr>
        <p:spPr>
          <a:xfrm>
            <a:off x="374906" y="155250"/>
            <a:ext cx="7209927" cy="50355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2"/>
              </a:buClr>
              <a:buSzPts val="1575"/>
              <a:buFont typeface="Libre Franklin Medium"/>
              <a:buNone/>
              <a:defRPr sz="1575" cap="none">
                <a:solidFill>
                  <a:schemeClr val="accent2"/>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5"/>
        <p:cNvGrpSpPr/>
        <p:nvPr/>
      </p:nvGrpSpPr>
      <p:grpSpPr>
        <a:xfrm>
          <a:off x="0" y="0"/>
          <a:ext cx="0" cy="0"/>
          <a:chOff x="0" y="0"/>
          <a:chExt cx="0" cy="0"/>
        </a:xfrm>
      </p:grpSpPr>
      <p:sp>
        <p:nvSpPr>
          <p:cNvPr id="106" name="Google Shape;106;p17"/>
          <p:cNvSpPr/>
          <p:nvPr/>
        </p:nvSpPr>
        <p:spPr>
          <a:xfrm>
            <a:off x="0" y="3714750"/>
            <a:ext cx="9141619" cy="142875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7"/>
          <p:cNvSpPr/>
          <p:nvPr/>
        </p:nvSpPr>
        <p:spPr>
          <a:xfrm>
            <a:off x="12" y="368630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7"/>
          <p:cNvSpPr txBox="1">
            <a:spLocks noGrp="1"/>
          </p:cNvSpPr>
          <p:nvPr>
            <p:ph type="title"/>
          </p:nvPr>
        </p:nvSpPr>
        <p:spPr>
          <a:xfrm>
            <a:off x="822960" y="3806190"/>
            <a:ext cx="7585234" cy="61722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2700"/>
              <a:buFont typeface="Calibri"/>
              <a:buNone/>
              <a:defRPr sz="27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7"/>
          <p:cNvSpPr>
            <a:spLocks noGrp="1"/>
          </p:cNvSpPr>
          <p:nvPr>
            <p:ph type="pic" idx="2"/>
          </p:nvPr>
        </p:nvSpPr>
        <p:spPr>
          <a:xfrm>
            <a:off x="12" y="0"/>
            <a:ext cx="9143989" cy="3686307"/>
          </a:xfrm>
          <a:prstGeom prst="rect">
            <a:avLst/>
          </a:prstGeom>
          <a:solidFill>
            <a:srgbClr val="D2CDB0"/>
          </a:solidFill>
          <a:ln>
            <a:noFill/>
          </a:ln>
        </p:spPr>
        <p:txBody>
          <a:bodyPr spcFirstLastPara="1" wrap="square" lIns="457200" tIns="457200" rIns="0" bIns="45700" anchor="t" anchorCtr="0">
            <a:noAutofit/>
          </a:bodyPr>
          <a:lstStyle>
            <a:lvl1pPr marR="0" lvl="0" algn="l" rtl="0">
              <a:lnSpc>
                <a:spcPct val="90000"/>
              </a:lnSpc>
              <a:spcBef>
                <a:spcPts val="9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1pPr>
            <a:lvl2pPr marR="0" lvl="1" algn="l" rtl="0">
              <a:lnSpc>
                <a:spcPct val="90000"/>
              </a:lnSpc>
              <a:spcBef>
                <a:spcPts val="150"/>
              </a:spcBef>
              <a:spcAft>
                <a:spcPts val="0"/>
              </a:spcAft>
              <a:buClr>
                <a:schemeClr val="accent1"/>
              </a:buClr>
              <a:buSzPts val="2100"/>
              <a:buFont typeface="Calibri"/>
              <a:buNone/>
              <a:defRPr sz="2100" b="0" i="0" u="none" strike="noStrike" cap="none">
                <a:solidFill>
                  <a:srgbClr val="3F3F3F"/>
                </a:solidFill>
                <a:latin typeface="Calibri"/>
                <a:ea typeface="Calibri"/>
                <a:cs typeface="Calibri"/>
                <a:sym typeface="Calibri"/>
              </a:defRPr>
            </a:lvl2pPr>
            <a:lvl3pPr marR="0" lvl="2" algn="l" rtl="0">
              <a:lnSpc>
                <a:spcPct val="90000"/>
              </a:lnSpc>
              <a:spcBef>
                <a:spcPts val="300"/>
              </a:spcBef>
              <a:spcAft>
                <a:spcPts val="0"/>
              </a:spcAft>
              <a:buClr>
                <a:schemeClr val="accent1"/>
              </a:buClr>
              <a:buSzPts val="1800"/>
              <a:buFont typeface="Calibri"/>
              <a:buNone/>
              <a:defRPr sz="1800" b="0" i="0" u="none" strike="noStrike" cap="none">
                <a:solidFill>
                  <a:srgbClr val="3F3F3F"/>
                </a:solidFill>
                <a:latin typeface="Calibri"/>
                <a:ea typeface="Calibri"/>
                <a:cs typeface="Calibri"/>
                <a:sym typeface="Calibri"/>
              </a:defRPr>
            </a:lvl3pPr>
            <a:lvl4pPr marR="0" lvl="3"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4pPr>
            <a:lvl5pPr marR="0" lvl="4"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5pPr>
            <a:lvl6pPr marR="0" lvl="5"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6pPr>
            <a:lvl7pPr marR="0" lvl="6"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7pPr>
            <a:lvl8pPr marR="0" lvl="7"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8pPr>
            <a:lvl9pPr marR="0" lvl="8" algn="l" rtl="0">
              <a:lnSpc>
                <a:spcPct val="90000"/>
              </a:lnSpc>
              <a:spcBef>
                <a:spcPts val="300"/>
              </a:spcBef>
              <a:spcAft>
                <a:spcPts val="30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110" name="Google Shape;110;p17"/>
          <p:cNvSpPr txBox="1">
            <a:spLocks noGrp="1"/>
          </p:cNvSpPr>
          <p:nvPr>
            <p:ph type="body" idx="1"/>
          </p:nvPr>
        </p:nvSpPr>
        <p:spPr>
          <a:xfrm>
            <a:off x="822960" y="4430268"/>
            <a:ext cx="7584948" cy="445770"/>
          </a:xfrm>
          <a:prstGeom prst="rect">
            <a:avLst/>
          </a:prstGeom>
          <a:noFill/>
          <a:ln>
            <a:noFill/>
          </a:ln>
        </p:spPr>
        <p:txBody>
          <a:bodyPr spcFirstLastPara="1" wrap="square" lIns="91425" tIns="0" rIns="91425" bIns="0" anchor="t" anchorCtr="0">
            <a:noAutofit/>
          </a:bodyPr>
          <a:lstStyle>
            <a:lvl1pPr marL="457200" lvl="0" indent="-228600" algn="l">
              <a:lnSpc>
                <a:spcPct val="90000"/>
              </a:lnSpc>
              <a:spcBef>
                <a:spcPts val="0"/>
              </a:spcBef>
              <a:spcAft>
                <a:spcPts val="0"/>
              </a:spcAft>
              <a:buSzPts val="1125"/>
              <a:buNone/>
              <a:defRPr sz="1125">
                <a:solidFill>
                  <a:srgbClr val="FFFFFF"/>
                </a:solidFill>
              </a:defRPr>
            </a:lvl1pPr>
            <a:lvl2pPr marL="914400" lvl="1" indent="-228600" algn="l">
              <a:lnSpc>
                <a:spcPct val="90000"/>
              </a:lnSpc>
              <a:spcBef>
                <a:spcPts val="450"/>
              </a:spcBef>
              <a:spcAft>
                <a:spcPts val="0"/>
              </a:spcAft>
              <a:buSzPts val="900"/>
              <a:buNone/>
              <a:defRPr sz="900"/>
            </a:lvl2pPr>
            <a:lvl3pPr marL="1371600" lvl="2" indent="-228600" algn="l">
              <a:lnSpc>
                <a:spcPct val="90000"/>
              </a:lnSpc>
              <a:spcBef>
                <a:spcPts val="300"/>
              </a:spcBef>
              <a:spcAft>
                <a:spcPts val="0"/>
              </a:spcAft>
              <a:buSzPts val="750"/>
              <a:buNone/>
              <a:defRPr sz="750"/>
            </a:lvl3pPr>
            <a:lvl4pPr marL="1828800" lvl="3" indent="-228600" algn="l">
              <a:lnSpc>
                <a:spcPct val="90000"/>
              </a:lnSpc>
              <a:spcBef>
                <a:spcPts val="300"/>
              </a:spcBef>
              <a:spcAft>
                <a:spcPts val="0"/>
              </a:spcAft>
              <a:buSzPts val="675"/>
              <a:buNone/>
              <a:defRPr sz="675"/>
            </a:lvl4pPr>
            <a:lvl5pPr marL="2286000" lvl="4" indent="-228600" algn="l">
              <a:lnSpc>
                <a:spcPct val="90000"/>
              </a:lnSpc>
              <a:spcBef>
                <a:spcPts val="300"/>
              </a:spcBef>
              <a:spcAft>
                <a:spcPts val="0"/>
              </a:spcAft>
              <a:buSzPts val="675"/>
              <a:buNone/>
              <a:defRPr sz="675"/>
            </a:lvl5pPr>
            <a:lvl6pPr marL="2743200" lvl="5" indent="-228600" algn="l">
              <a:lnSpc>
                <a:spcPct val="90000"/>
              </a:lnSpc>
              <a:spcBef>
                <a:spcPts val="300"/>
              </a:spcBef>
              <a:spcAft>
                <a:spcPts val="0"/>
              </a:spcAft>
              <a:buSzPts val="675"/>
              <a:buNone/>
              <a:defRPr sz="675"/>
            </a:lvl6pPr>
            <a:lvl7pPr marL="3200400" lvl="6" indent="-228600" algn="l">
              <a:lnSpc>
                <a:spcPct val="90000"/>
              </a:lnSpc>
              <a:spcBef>
                <a:spcPts val="300"/>
              </a:spcBef>
              <a:spcAft>
                <a:spcPts val="0"/>
              </a:spcAft>
              <a:buSzPts val="675"/>
              <a:buNone/>
              <a:defRPr sz="675"/>
            </a:lvl7pPr>
            <a:lvl8pPr marL="3657600" lvl="7" indent="-228600" algn="l">
              <a:lnSpc>
                <a:spcPct val="90000"/>
              </a:lnSpc>
              <a:spcBef>
                <a:spcPts val="300"/>
              </a:spcBef>
              <a:spcAft>
                <a:spcPts val="0"/>
              </a:spcAft>
              <a:buSzPts val="675"/>
              <a:buNone/>
              <a:defRPr sz="675"/>
            </a:lvl8pPr>
            <a:lvl9pPr marL="4114800" lvl="8" indent="-228600" algn="l">
              <a:lnSpc>
                <a:spcPct val="90000"/>
              </a:lnSpc>
              <a:spcBef>
                <a:spcPts val="300"/>
              </a:spcBef>
              <a:spcAft>
                <a:spcPts val="300"/>
              </a:spcAft>
              <a:buSzPts val="675"/>
              <a:buNone/>
              <a:defRPr sz="675"/>
            </a:lvl9pPr>
          </a:lstStyle>
          <a:p>
            <a:endParaRPr/>
          </a:p>
        </p:txBody>
      </p:sp>
      <p:sp>
        <p:nvSpPr>
          <p:cNvPr id="111" name="Google Shape;111;p17"/>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7"/>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7"/>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4"/>
        <p:cNvGrpSpPr/>
        <p:nvPr/>
      </p:nvGrpSpPr>
      <p:grpSpPr>
        <a:xfrm>
          <a:off x="0" y="0"/>
          <a:ext cx="0" cy="0"/>
          <a:chOff x="0" y="0"/>
          <a:chExt cx="0" cy="0"/>
        </a:xfrm>
      </p:grpSpPr>
      <p:sp>
        <p:nvSpPr>
          <p:cNvPr id="115" name="Google Shape;115;p18"/>
          <p:cNvSpPr/>
          <p:nvPr/>
        </p:nvSpPr>
        <p:spPr>
          <a:xfrm>
            <a:off x="2382" y="4800600"/>
            <a:ext cx="9141619"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8"/>
          <p:cNvSpPr/>
          <p:nvPr/>
        </p:nvSpPr>
        <p:spPr>
          <a:xfrm>
            <a:off x="12" y="475073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txBox="1">
            <a:spLocks noGrp="1"/>
          </p:cNvSpPr>
          <p:nvPr>
            <p:ph type="ctrTitle"/>
          </p:nvPr>
        </p:nvSpPr>
        <p:spPr>
          <a:xfrm>
            <a:off x="822960" y="569214"/>
            <a:ext cx="7543800" cy="267462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6000"/>
              <a:buFont typeface="Calibri"/>
              <a:buNone/>
              <a:defRPr sz="6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8"/>
          <p:cNvSpPr txBox="1">
            <a:spLocks noGrp="1"/>
          </p:cNvSpPr>
          <p:nvPr>
            <p:ph type="subTitle" idx="1"/>
          </p:nvPr>
        </p:nvSpPr>
        <p:spPr>
          <a:xfrm>
            <a:off x="825038" y="3341716"/>
            <a:ext cx="7543800" cy="857250"/>
          </a:xfrm>
          <a:prstGeom prst="rect">
            <a:avLst/>
          </a:prstGeom>
          <a:noFill/>
          <a:ln>
            <a:noFill/>
          </a:ln>
        </p:spPr>
        <p:txBody>
          <a:bodyPr spcFirstLastPara="1" wrap="square" lIns="91425" tIns="45700" rIns="91425" bIns="45700" anchor="t" anchorCtr="0">
            <a:noAutofit/>
          </a:bodyPr>
          <a:lstStyle>
            <a:lvl1pPr lvl="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lvl="1" algn="ctr">
              <a:lnSpc>
                <a:spcPct val="90000"/>
              </a:lnSpc>
              <a:spcBef>
                <a:spcPts val="15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a:endParaRPr/>
          </a:p>
        </p:txBody>
      </p:sp>
      <p:sp>
        <p:nvSpPr>
          <p:cNvPr id="119" name="Google Shape;119;p18"/>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8"/>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8"/>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2" name="Google Shape;122;p18"/>
          <p:cNvCxnSpPr/>
          <p:nvPr/>
        </p:nvCxnSpPr>
        <p:spPr>
          <a:xfrm>
            <a:off x="905744" y="325755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85000"/>
              </a:lnSpc>
              <a:spcBef>
                <a:spcPts val="0"/>
              </a:spcBef>
              <a:spcAft>
                <a:spcPts val="0"/>
              </a:spcAft>
              <a:buClr>
                <a:srgbClr val="3F3F3F"/>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5" name="Google Shape;125;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1600"/>
              </a:spcBef>
              <a:spcAft>
                <a:spcPts val="0"/>
              </a:spcAft>
              <a:buSzPts val="1400"/>
              <a:buChar char="○"/>
              <a:defRPr/>
            </a:lvl2pPr>
            <a:lvl3pPr marL="1371600" lvl="2" indent="-317500" algn="l">
              <a:lnSpc>
                <a:spcPct val="90000"/>
              </a:lnSpc>
              <a:spcBef>
                <a:spcPts val="1600"/>
              </a:spcBef>
              <a:spcAft>
                <a:spcPts val="0"/>
              </a:spcAft>
              <a:buSzPts val="1400"/>
              <a:buChar char="■"/>
              <a:defRPr/>
            </a:lvl3pPr>
            <a:lvl4pPr marL="1828800" lvl="3" indent="-317500" algn="l">
              <a:lnSpc>
                <a:spcPct val="90000"/>
              </a:lnSpc>
              <a:spcBef>
                <a:spcPts val="1600"/>
              </a:spcBef>
              <a:spcAft>
                <a:spcPts val="0"/>
              </a:spcAft>
              <a:buSzPts val="1400"/>
              <a:buChar char="●"/>
              <a:defRPr/>
            </a:lvl4pPr>
            <a:lvl5pPr marL="2286000" lvl="4" indent="-317500" algn="l">
              <a:lnSpc>
                <a:spcPct val="90000"/>
              </a:lnSpc>
              <a:spcBef>
                <a:spcPts val="1600"/>
              </a:spcBef>
              <a:spcAft>
                <a:spcPts val="0"/>
              </a:spcAft>
              <a:buSzPts val="1400"/>
              <a:buChar char="○"/>
              <a:defRPr/>
            </a:lvl5pPr>
            <a:lvl6pPr marL="2743200" lvl="5" indent="-317500" algn="l">
              <a:lnSpc>
                <a:spcPct val="90000"/>
              </a:lnSpc>
              <a:spcBef>
                <a:spcPts val="1600"/>
              </a:spcBef>
              <a:spcAft>
                <a:spcPts val="0"/>
              </a:spcAft>
              <a:buSzPts val="1400"/>
              <a:buChar char="■"/>
              <a:defRPr/>
            </a:lvl6pPr>
            <a:lvl7pPr marL="3200400" lvl="6" indent="-317500" algn="l">
              <a:lnSpc>
                <a:spcPct val="90000"/>
              </a:lnSpc>
              <a:spcBef>
                <a:spcPts val="1600"/>
              </a:spcBef>
              <a:spcAft>
                <a:spcPts val="0"/>
              </a:spcAft>
              <a:buSzPts val="1400"/>
              <a:buChar char="●"/>
              <a:defRPr/>
            </a:lvl7pPr>
            <a:lvl8pPr marL="3657600" lvl="7" indent="-317500" algn="l">
              <a:lnSpc>
                <a:spcPct val="90000"/>
              </a:lnSpc>
              <a:spcBef>
                <a:spcPts val="1600"/>
              </a:spcBef>
              <a:spcAft>
                <a:spcPts val="0"/>
              </a:spcAft>
              <a:buSzPts val="1400"/>
              <a:buChar char="○"/>
              <a:defRPr/>
            </a:lvl8pPr>
            <a:lvl9pPr marL="4114800" lvl="8" indent="-317500" algn="l">
              <a:lnSpc>
                <a:spcPct val="90000"/>
              </a:lnSpc>
              <a:spcBef>
                <a:spcPts val="1600"/>
              </a:spcBef>
              <a:spcAft>
                <a:spcPts val="1600"/>
              </a:spcAft>
              <a:buSzPts val="1400"/>
              <a:buChar char="■"/>
              <a:defRPr/>
            </a:lvl9pPr>
          </a:lstStyle>
          <a:p>
            <a:endParaRPr/>
          </a:p>
        </p:txBody>
      </p:sp>
      <p:sp>
        <p:nvSpPr>
          <p:cNvPr id="126" name="Google Shape;12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27"/>
        <p:cNvGrpSpPr/>
        <p:nvPr/>
      </p:nvGrpSpPr>
      <p:grpSpPr>
        <a:xfrm>
          <a:off x="0" y="0"/>
          <a:ext cx="0" cy="0"/>
          <a:chOff x="0" y="0"/>
          <a:chExt cx="0" cy="0"/>
        </a:xfrm>
      </p:grpSpPr>
      <p:sp>
        <p:nvSpPr>
          <p:cNvPr id="128" name="Google Shape;128;p20"/>
          <p:cNvSpPr/>
          <p:nvPr/>
        </p:nvSpPr>
        <p:spPr>
          <a:xfrm>
            <a:off x="13" y="0"/>
            <a:ext cx="3038093"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0"/>
          <p:cNvSpPr/>
          <p:nvPr/>
        </p:nvSpPr>
        <p:spPr>
          <a:xfrm>
            <a:off x="3030053" y="0"/>
            <a:ext cx="48006"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0"/>
          <p:cNvSpPr txBox="1">
            <a:spLocks noGrp="1"/>
          </p:cNvSpPr>
          <p:nvPr>
            <p:ph type="title"/>
          </p:nvPr>
        </p:nvSpPr>
        <p:spPr>
          <a:xfrm>
            <a:off x="342900" y="445769"/>
            <a:ext cx="2400300" cy="17145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2700"/>
              <a:buFont typeface="Calibri"/>
              <a:buNone/>
              <a:defRPr sz="27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0"/>
          <p:cNvSpPr txBox="1">
            <a:spLocks noGrp="1"/>
          </p:cNvSpPr>
          <p:nvPr>
            <p:ph type="body" idx="1"/>
          </p:nvPr>
        </p:nvSpPr>
        <p:spPr>
          <a:xfrm>
            <a:off x="3600450" y="548640"/>
            <a:ext cx="4869180" cy="394335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32" name="Google Shape;132;p20"/>
          <p:cNvSpPr txBox="1">
            <a:spLocks noGrp="1"/>
          </p:cNvSpPr>
          <p:nvPr>
            <p:ph type="body" idx="2"/>
          </p:nvPr>
        </p:nvSpPr>
        <p:spPr>
          <a:xfrm>
            <a:off x="342900" y="2194560"/>
            <a:ext cx="2400300" cy="25343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00"/>
              </a:spcBef>
              <a:spcAft>
                <a:spcPts val="0"/>
              </a:spcAft>
              <a:buSzPts val="1125"/>
              <a:buNone/>
              <a:defRPr sz="1125">
                <a:solidFill>
                  <a:srgbClr val="FFFFFF"/>
                </a:solidFill>
              </a:defRPr>
            </a:lvl1pPr>
            <a:lvl2pPr marL="914400" lvl="1" indent="-228600" algn="l">
              <a:lnSpc>
                <a:spcPct val="90000"/>
              </a:lnSpc>
              <a:spcBef>
                <a:spcPts val="150"/>
              </a:spcBef>
              <a:spcAft>
                <a:spcPts val="0"/>
              </a:spcAft>
              <a:buSzPts val="900"/>
              <a:buNone/>
              <a:defRPr sz="900"/>
            </a:lvl2pPr>
            <a:lvl3pPr marL="1371600" lvl="2" indent="-228600" algn="l">
              <a:lnSpc>
                <a:spcPct val="90000"/>
              </a:lnSpc>
              <a:spcBef>
                <a:spcPts val="300"/>
              </a:spcBef>
              <a:spcAft>
                <a:spcPts val="0"/>
              </a:spcAft>
              <a:buSzPts val="750"/>
              <a:buNone/>
              <a:defRPr sz="750"/>
            </a:lvl3pPr>
            <a:lvl4pPr marL="1828800" lvl="3" indent="-228600" algn="l">
              <a:lnSpc>
                <a:spcPct val="90000"/>
              </a:lnSpc>
              <a:spcBef>
                <a:spcPts val="300"/>
              </a:spcBef>
              <a:spcAft>
                <a:spcPts val="0"/>
              </a:spcAft>
              <a:buSzPts val="675"/>
              <a:buNone/>
              <a:defRPr sz="675"/>
            </a:lvl4pPr>
            <a:lvl5pPr marL="2286000" lvl="4" indent="-228600" algn="l">
              <a:lnSpc>
                <a:spcPct val="90000"/>
              </a:lnSpc>
              <a:spcBef>
                <a:spcPts val="300"/>
              </a:spcBef>
              <a:spcAft>
                <a:spcPts val="0"/>
              </a:spcAft>
              <a:buSzPts val="675"/>
              <a:buNone/>
              <a:defRPr sz="675"/>
            </a:lvl5pPr>
            <a:lvl6pPr marL="2743200" lvl="5" indent="-228600" algn="l">
              <a:lnSpc>
                <a:spcPct val="90000"/>
              </a:lnSpc>
              <a:spcBef>
                <a:spcPts val="300"/>
              </a:spcBef>
              <a:spcAft>
                <a:spcPts val="0"/>
              </a:spcAft>
              <a:buSzPts val="675"/>
              <a:buNone/>
              <a:defRPr sz="675"/>
            </a:lvl6pPr>
            <a:lvl7pPr marL="3200400" lvl="6" indent="-228600" algn="l">
              <a:lnSpc>
                <a:spcPct val="90000"/>
              </a:lnSpc>
              <a:spcBef>
                <a:spcPts val="300"/>
              </a:spcBef>
              <a:spcAft>
                <a:spcPts val="0"/>
              </a:spcAft>
              <a:buSzPts val="675"/>
              <a:buNone/>
              <a:defRPr sz="675"/>
            </a:lvl7pPr>
            <a:lvl8pPr marL="3657600" lvl="7" indent="-228600" algn="l">
              <a:lnSpc>
                <a:spcPct val="90000"/>
              </a:lnSpc>
              <a:spcBef>
                <a:spcPts val="300"/>
              </a:spcBef>
              <a:spcAft>
                <a:spcPts val="0"/>
              </a:spcAft>
              <a:buSzPts val="675"/>
              <a:buNone/>
              <a:defRPr sz="675"/>
            </a:lvl8pPr>
            <a:lvl9pPr marL="4114800" lvl="8" indent="-228600" algn="l">
              <a:lnSpc>
                <a:spcPct val="90000"/>
              </a:lnSpc>
              <a:spcBef>
                <a:spcPts val="300"/>
              </a:spcBef>
              <a:spcAft>
                <a:spcPts val="300"/>
              </a:spcAft>
              <a:buSzPts val="675"/>
              <a:buNone/>
              <a:defRPr sz="675"/>
            </a:lvl9pPr>
          </a:lstStyle>
          <a:p>
            <a:endParaRPr/>
          </a:p>
        </p:txBody>
      </p:sp>
      <p:sp>
        <p:nvSpPr>
          <p:cNvPr id="133" name="Google Shape;133;p20"/>
          <p:cNvSpPr txBox="1">
            <a:spLocks noGrp="1"/>
          </p:cNvSpPr>
          <p:nvPr>
            <p:ph type="dt" idx="10"/>
          </p:nvPr>
        </p:nvSpPr>
        <p:spPr>
          <a:xfrm>
            <a:off x="349134" y="4844839"/>
            <a:ext cx="196388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0"/>
          <p:cNvSpPr txBox="1">
            <a:spLocks noGrp="1"/>
          </p:cNvSpPr>
          <p:nvPr>
            <p:ph type="ftr" idx="11"/>
          </p:nvPr>
        </p:nvSpPr>
        <p:spPr>
          <a:xfrm>
            <a:off x="3600450" y="4844839"/>
            <a:ext cx="348615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0"/>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788"/>
              <a:buFont typeface="Calibri"/>
              <a:buNone/>
              <a:defRPr sz="788"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chemeClr val="dk2"/>
              </a:buClr>
              <a:buSzPts val="788"/>
              <a:buFont typeface="Calibri"/>
              <a:buNone/>
              <a:defRPr sz="788"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chemeClr val="dk2"/>
              </a:buClr>
              <a:buSzPts val="788"/>
              <a:buFont typeface="Calibri"/>
              <a:buNone/>
              <a:defRPr sz="788"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chemeClr val="dk2"/>
              </a:buClr>
              <a:buSzPts val="788"/>
              <a:buFont typeface="Calibri"/>
              <a:buNone/>
              <a:defRPr sz="788"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chemeClr val="dk2"/>
              </a:buClr>
              <a:buSzPts val="788"/>
              <a:buFont typeface="Calibri"/>
              <a:buNone/>
              <a:defRPr sz="788"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chemeClr val="dk2"/>
              </a:buClr>
              <a:buSzPts val="788"/>
              <a:buFont typeface="Calibri"/>
              <a:buNone/>
              <a:defRPr sz="788"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chemeClr val="dk2"/>
              </a:buClr>
              <a:buSzPts val="788"/>
              <a:buFont typeface="Calibri"/>
              <a:buNone/>
              <a:defRPr sz="788"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chemeClr val="dk2"/>
              </a:buClr>
              <a:buSzPts val="788"/>
              <a:buFont typeface="Calibri"/>
              <a:buNone/>
              <a:defRPr sz="788"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chemeClr val="dk2"/>
              </a:buClr>
              <a:buSzPts val="788"/>
              <a:buFont typeface="Calibri"/>
              <a:buNone/>
              <a:defRPr sz="788"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1"/>
          <p:cNvSpPr txBox="1">
            <a:spLocks noGrp="1"/>
          </p:cNvSpPr>
          <p:nvPr>
            <p:ph type="body" idx="1"/>
          </p:nvPr>
        </p:nvSpPr>
        <p:spPr>
          <a:xfrm>
            <a:off x="822960" y="1384301"/>
            <a:ext cx="7543800" cy="301752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39" name="Google Shape;139;p21"/>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1"/>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1"/>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142"/>
        <p:cNvGrpSpPr/>
        <p:nvPr/>
      </p:nvGrpSpPr>
      <p:grpSpPr>
        <a:xfrm>
          <a:off x="0" y="0"/>
          <a:ext cx="0" cy="0"/>
          <a:chOff x="0" y="0"/>
          <a:chExt cx="0" cy="0"/>
        </a:xfrm>
      </p:grpSpPr>
      <p:sp>
        <p:nvSpPr>
          <p:cNvPr id="143" name="Google Shape;143;p22"/>
          <p:cNvSpPr/>
          <p:nvPr/>
        </p:nvSpPr>
        <p:spPr>
          <a:xfrm>
            <a:off x="2382" y="4800600"/>
            <a:ext cx="9141619"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2"/>
          <p:cNvSpPr/>
          <p:nvPr/>
        </p:nvSpPr>
        <p:spPr>
          <a:xfrm>
            <a:off x="12" y="475073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2"/>
          <p:cNvSpPr txBox="1">
            <a:spLocks noGrp="1"/>
          </p:cNvSpPr>
          <p:nvPr>
            <p:ph type="title"/>
          </p:nvPr>
        </p:nvSpPr>
        <p:spPr>
          <a:xfrm>
            <a:off x="822960" y="569214"/>
            <a:ext cx="7543800" cy="267462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6000"/>
              <a:buFont typeface="Calibri"/>
              <a:buNone/>
              <a:defRPr sz="6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2"/>
          <p:cNvSpPr txBox="1">
            <a:spLocks noGrp="1"/>
          </p:cNvSpPr>
          <p:nvPr>
            <p:ph type="body" idx="1"/>
          </p:nvPr>
        </p:nvSpPr>
        <p:spPr>
          <a:xfrm>
            <a:off x="822960" y="3339846"/>
            <a:ext cx="7543800" cy="8572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marL="914400" lvl="1" indent="-228600" algn="l">
              <a:lnSpc>
                <a:spcPct val="90000"/>
              </a:lnSpc>
              <a:spcBef>
                <a:spcPts val="150"/>
              </a:spcBef>
              <a:spcAft>
                <a:spcPts val="0"/>
              </a:spcAft>
              <a:buSzPts val="1350"/>
              <a:buNone/>
              <a:defRPr sz="1350">
                <a:solidFill>
                  <a:srgbClr val="888888"/>
                </a:solidFill>
              </a:defRPr>
            </a:lvl2pPr>
            <a:lvl3pPr marL="1371600" lvl="2" indent="-228600" algn="l">
              <a:lnSpc>
                <a:spcPct val="90000"/>
              </a:lnSpc>
              <a:spcBef>
                <a:spcPts val="300"/>
              </a:spcBef>
              <a:spcAft>
                <a:spcPts val="0"/>
              </a:spcAft>
              <a:buSzPts val="1200"/>
              <a:buNone/>
              <a:defRPr sz="1200">
                <a:solidFill>
                  <a:srgbClr val="888888"/>
                </a:solidFill>
              </a:defRPr>
            </a:lvl3pPr>
            <a:lvl4pPr marL="1828800" lvl="3" indent="-228600" algn="l">
              <a:lnSpc>
                <a:spcPct val="90000"/>
              </a:lnSpc>
              <a:spcBef>
                <a:spcPts val="300"/>
              </a:spcBef>
              <a:spcAft>
                <a:spcPts val="0"/>
              </a:spcAft>
              <a:buSzPts val="1050"/>
              <a:buNone/>
              <a:defRPr sz="1050">
                <a:solidFill>
                  <a:srgbClr val="888888"/>
                </a:solidFill>
              </a:defRPr>
            </a:lvl4pPr>
            <a:lvl5pPr marL="2286000" lvl="4" indent="-228600" algn="l">
              <a:lnSpc>
                <a:spcPct val="90000"/>
              </a:lnSpc>
              <a:spcBef>
                <a:spcPts val="300"/>
              </a:spcBef>
              <a:spcAft>
                <a:spcPts val="0"/>
              </a:spcAft>
              <a:buSzPts val="1050"/>
              <a:buNone/>
              <a:defRPr sz="1050">
                <a:solidFill>
                  <a:srgbClr val="888888"/>
                </a:solidFill>
              </a:defRPr>
            </a:lvl5pPr>
            <a:lvl6pPr marL="2743200" lvl="5" indent="-228600" algn="l">
              <a:lnSpc>
                <a:spcPct val="90000"/>
              </a:lnSpc>
              <a:spcBef>
                <a:spcPts val="300"/>
              </a:spcBef>
              <a:spcAft>
                <a:spcPts val="0"/>
              </a:spcAft>
              <a:buSzPts val="1050"/>
              <a:buNone/>
              <a:defRPr sz="1050">
                <a:solidFill>
                  <a:srgbClr val="888888"/>
                </a:solidFill>
              </a:defRPr>
            </a:lvl6pPr>
            <a:lvl7pPr marL="3200400" lvl="6" indent="-228600" algn="l">
              <a:lnSpc>
                <a:spcPct val="90000"/>
              </a:lnSpc>
              <a:spcBef>
                <a:spcPts val="300"/>
              </a:spcBef>
              <a:spcAft>
                <a:spcPts val="0"/>
              </a:spcAft>
              <a:buSzPts val="1050"/>
              <a:buNone/>
              <a:defRPr sz="1050">
                <a:solidFill>
                  <a:srgbClr val="888888"/>
                </a:solidFill>
              </a:defRPr>
            </a:lvl7pPr>
            <a:lvl8pPr marL="3657600" lvl="7" indent="-228600" algn="l">
              <a:lnSpc>
                <a:spcPct val="90000"/>
              </a:lnSpc>
              <a:spcBef>
                <a:spcPts val="300"/>
              </a:spcBef>
              <a:spcAft>
                <a:spcPts val="0"/>
              </a:spcAft>
              <a:buSzPts val="1050"/>
              <a:buNone/>
              <a:defRPr sz="1050">
                <a:solidFill>
                  <a:srgbClr val="888888"/>
                </a:solidFill>
              </a:defRPr>
            </a:lvl8pPr>
            <a:lvl9pPr marL="4114800" lvl="8" indent="-228600" algn="l">
              <a:lnSpc>
                <a:spcPct val="90000"/>
              </a:lnSpc>
              <a:spcBef>
                <a:spcPts val="300"/>
              </a:spcBef>
              <a:spcAft>
                <a:spcPts val="300"/>
              </a:spcAft>
              <a:buSzPts val="1050"/>
              <a:buNone/>
              <a:defRPr sz="1050">
                <a:solidFill>
                  <a:srgbClr val="888888"/>
                </a:solidFill>
              </a:defRPr>
            </a:lvl9pPr>
          </a:lstStyle>
          <a:p>
            <a:endParaRPr/>
          </a:p>
        </p:txBody>
      </p:sp>
      <p:sp>
        <p:nvSpPr>
          <p:cNvPr id="147" name="Google Shape;147;p22"/>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2"/>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2"/>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0" name="Google Shape;150;p22"/>
          <p:cNvCxnSpPr/>
          <p:nvPr/>
        </p:nvCxnSpPr>
        <p:spPr>
          <a:xfrm>
            <a:off x="905744" y="325755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0" name="Google Shape;20;p3"/>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a:off x="822959" y="1384301"/>
            <a:ext cx="3703320" cy="301752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54" name="Google Shape;154;p23"/>
          <p:cNvSpPr txBox="1">
            <a:spLocks noGrp="1"/>
          </p:cNvSpPr>
          <p:nvPr>
            <p:ph type="body" idx="2"/>
          </p:nvPr>
        </p:nvSpPr>
        <p:spPr>
          <a:xfrm>
            <a:off x="4663440" y="1384301"/>
            <a:ext cx="3703320" cy="301752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55" name="Google Shape;155;p23"/>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24"/>
          <p:cNvSpPr txBox="1">
            <a:spLocks noGrp="1"/>
          </p:cNvSpPr>
          <p:nvPr>
            <p:ph type="body" idx="1"/>
          </p:nvPr>
        </p:nvSpPr>
        <p:spPr>
          <a:xfrm>
            <a:off x="822960" y="1384539"/>
            <a:ext cx="3703320" cy="55221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150"/>
              </a:spcBef>
              <a:spcAft>
                <a:spcPts val="0"/>
              </a:spcAft>
              <a:buSzPts val="1500"/>
              <a:buNone/>
              <a:defRPr sz="1500" b="1"/>
            </a:lvl2pPr>
            <a:lvl3pPr marL="1371600" lvl="2" indent="-228600" algn="l">
              <a:lnSpc>
                <a:spcPct val="90000"/>
              </a:lnSpc>
              <a:spcBef>
                <a:spcPts val="300"/>
              </a:spcBef>
              <a:spcAft>
                <a:spcPts val="0"/>
              </a:spcAft>
              <a:buSzPts val="1350"/>
              <a:buNone/>
              <a:defRPr sz="135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161" name="Google Shape;161;p24"/>
          <p:cNvSpPr txBox="1">
            <a:spLocks noGrp="1"/>
          </p:cNvSpPr>
          <p:nvPr>
            <p:ph type="body" idx="2"/>
          </p:nvPr>
        </p:nvSpPr>
        <p:spPr>
          <a:xfrm>
            <a:off x="822960" y="1936751"/>
            <a:ext cx="3703320" cy="253365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62" name="Google Shape;162;p24"/>
          <p:cNvSpPr txBox="1">
            <a:spLocks noGrp="1"/>
          </p:cNvSpPr>
          <p:nvPr>
            <p:ph type="body" idx="3"/>
          </p:nvPr>
        </p:nvSpPr>
        <p:spPr>
          <a:xfrm>
            <a:off x="4663440" y="1384539"/>
            <a:ext cx="3703320" cy="55221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150"/>
              </a:spcBef>
              <a:spcAft>
                <a:spcPts val="0"/>
              </a:spcAft>
              <a:buSzPts val="1500"/>
              <a:buNone/>
              <a:defRPr sz="1500" b="1"/>
            </a:lvl2pPr>
            <a:lvl3pPr marL="1371600" lvl="2" indent="-228600" algn="l">
              <a:lnSpc>
                <a:spcPct val="90000"/>
              </a:lnSpc>
              <a:spcBef>
                <a:spcPts val="300"/>
              </a:spcBef>
              <a:spcAft>
                <a:spcPts val="0"/>
              </a:spcAft>
              <a:buSzPts val="1350"/>
              <a:buNone/>
              <a:defRPr sz="135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163" name="Google Shape;163;p24"/>
          <p:cNvSpPr txBox="1">
            <a:spLocks noGrp="1"/>
          </p:cNvSpPr>
          <p:nvPr>
            <p:ph type="body" idx="4"/>
          </p:nvPr>
        </p:nvSpPr>
        <p:spPr>
          <a:xfrm>
            <a:off x="4663440" y="1936751"/>
            <a:ext cx="3703320" cy="253365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64" name="Google Shape;164;p24"/>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24"/>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4"/>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5"/>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5"/>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5"/>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2"/>
        <p:cNvGrpSpPr/>
        <p:nvPr/>
      </p:nvGrpSpPr>
      <p:grpSpPr>
        <a:xfrm>
          <a:off x="0" y="0"/>
          <a:ext cx="0" cy="0"/>
          <a:chOff x="0" y="0"/>
          <a:chExt cx="0" cy="0"/>
        </a:xfrm>
      </p:grpSpPr>
      <p:sp>
        <p:nvSpPr>
          <p:cNvPr id="173" name="Google Shape;173;p26"/>
          <p:cNvSpPr/>
          <p:nvPr/>
        </p:nvSpPr>
        <p:spPr>
          <a:xfrm>
            <a:off x="2382" y="4800600"/>
            <a:ext cx="9141619"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6"/>
          <p:cNvSpPr/>
          <p:nvPr/>
        </p:nvSpPr>
        <p:spPr>
          <a:xfrm>
            <a:off x="12" y="475073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6"/>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6"/>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6"/>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7"/>
          <p:cNvSpPr txBox="1">
            <a:spLocks noGrp="1"/>
          </p:cNvSpPr>
          <p:nvPr>
            <p:ph type="body" idx="1"/>
          </p:nvPr>
        </p:nvSpPr>
        <p:spPr>
          <a:xfrm rot="5400000">
            <a:off x="3086100" y="-878839"/>
            <a:ext cx="3017520" cy="75438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81" name="Google Shape;181;p27"/>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7"/>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7"/>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84"/>
        <p:cNvGrpSpPr/>
        <p:nvPr/>
      </p:nvGrpSpPr>
      <p:grpSpPr>
        <a:xfrm>
          <a:off x="0" y="0"/>
          <a:ext cx="0" cy="0"/>
          <a:chOff x="0" y="0"/>
          <a:chExt cx="0" cy="0"/>
        </a:xfrm>
      </p:grpSpPr>
      <p:sp>
        <p:nvSpPr>
          <p:cNvPr id="185" name="Google Shape;185;p28"/>
          <p:cNvSpPr/>
          <p:nvPr/>
        </p:nvSpPr>
        <p:spPr>
          <a:xfrm>
            <a:off x="2382" y="4800600"/>
            <a:ext cx="9141619"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8"/>
          <p:cNvSpPr/>
          <p:nvPr/>
        </p:nvSpPr>
        <p:spPr>
          <a:xfrm>
            <a:off x="12" y="475073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8"/>
          <p:cNvSpPr txBox="1">
            <a:spLocks noGrp="1"/>
          </p:cNvSpPr>
          <p:nvPr>
            <p:ph type="title"/>
          </p:nvPr>
        </p:nvSpPr>
        <p:spPr>
          <a:xfrm rot="5400000">
            <a:off x="5369550" y="1483350"/>
            <a:ext cx="4319924" cy="1971675"/>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8"/>
          <p:cNvSpPr txBox="1">
            <a:spLocks noGrp="1"/>
          </p:cNvSpPr>
          <p:nvPr>
            <p:ph type="body" idx="1"/>
          </p:nvPr>
        </p:nvSpPr>
        <p:spPr>
          <a:xfrm rot="5400000">
            <a:off x="1369050" y="-431175"/>
            <a:ext cx="4319924" cy="5800725"/>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89" name="Google Shape;189;p28"/>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28"/>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28"/>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700"/>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623888" y="1282305"/>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623888" y="3442099"/>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1" name="Google Shape;31;p5"/>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6"/>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629841"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4" name="Google Shape;44;p7"/>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7"/>
          <p:cNvSpPr txBox="1">
            <a:spLocks noGrp="1"/>
          </p:cNvSpPr>
          <p:nvPr>
            <p:ph type="body" idx="3"/>
          </p:nvPr>
        </p:nvSpPr>
        <p:spPr>
          <a:xfrm>
            <a:off x="4629151"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6" name="Google Shape;46;p7"/>
          <p:cNvSpPr txBox="1">
            <a:spLocks noGrp="1"/>
          </p:cNvSpPr>
          <p:nvPr>
            <p:ph type="body" idx="4"/>
          </p:nvPr>
        </p:nvSpPr>
        <p:spPr>
          <a:xfrm>
            <a:off x="4629151"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740570"/>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9"/>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740570"/>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0"/>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6"/>
          <p:cNvSpPr/>
          <p:nvPr/>
        </p:nvSpPr>
        <p:spPr>
          <a:xfrm>
            <a:off x="1" y="4800600"/>
            <a:ext cx="9144000"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6"/>
          <p:cNvSpPr/>
          <p:nvPr/>
        </p:nvSpPr>
        <p:spPr>
          <a:xfrm>
            <a:off x="12" y="4750737"/>
            <a:ext cx="9143989" cy="49863"/>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6"/>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3600"/>
              <a:buFont typeface="Calibri"/>
              <a:buNone/>
              <a:defRPr sz="36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 name="Google Shape;100;p16"/>
          <p:cNvSpPr txBox="1">
            <a:spLocks noGrp="1"/>
          </p:cNvSpPr>
          <p:nvPr>
            <p:ph type="body" idx="1"/>
          </p:nvPr>
        </p:nvSpPr>
        <p:spPr>
          <a:xfrm>
            <a:off x="822960" y="1384301"/>
            <a:ext cx="7543800" cy="3017520"/>
          </a:xfrm>
          <a:prstGeom prst="rect">
            <a:avLst/>
          </a:prstGeom>
          <a:noFill/>
          <a:ln>
            <a:noFill/>
          </a:ln>
        </p:spPr>
        <p:txBody>
          <a:bodyPr spcFirstLastPara="1" wrap="square" lIns="0" tIns="45700" rIns="0" bIns="45700" anchor="t" anchorCtr="0">
            <a:noAutofit/>
          </a:bodyPr>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4325" algn="l" rtl="0">
              <a:lnSpc>
                <a:spcPct val="90000"/>
              </a:lnSpc>
              <a:spcBef>
                <a:spcPts val="150"/>
              </a:spcBef>
              <a:spcAft>
                <a:spcPts val="0"/>
              </a:spcAft>
              <a:buClr>
                <a:schemeClr val="accent1"/>
              </a:buClr>
              <a:buSzPts val="1350"/>
              <a:buFont typeface="Calibri"/>
              <a:buChar char="◦"/>
              <a:defRPr sz="1350" b="0" i="0" u="none" strike="noStrike" cap="none">
                <a:solidFill>
                  <a:srgbClr val="3F3F3F"/>
                </a:solidFill>
                <a:latin typeface="Calibri"/>
                <a:ea typeface="Calibri"/>
                <a:cs typeface="Calibri"/>
                <a:sym typeface="Calibri"/>
              </a:defRPr>
            </a:lvl2pPr>
            <a:lvl3pPr marL="1371600" marR="0" lvl="2"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Calibri"/>
                <a:ea typeface="Calibri"/>
                <a:cs typeface="Calibri"/>
                <a:sym typeface="Calibri"/>
              </a:defRPr>
            </a:lvl3pPr>
            <a:lvl4pPr marL="1828800" marR="0" lvl="3"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Calibri"/>
                <a:ea typeface="Calibri"/>
                <a:cs typeface="Calibri"/>
                <a:sym typeface="Calibri"/>
              </a:defRPr>
            </a:lvl4pPr>
            <a:lvl5pPr marL="2286000" marR="0" lvl="4"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Calibri"/>
                <a:ea typeface="Calibri"/>
                <a:cs typeface="Calibri"/>
                <a:sym typeface="Calibri"/>
              </a:defRPr>
            </a:lvl5pPr>
            <a:lvl6pPr marL="2743200" marR="0" lvl="5"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Calibri"/>
                <a:ea typeface="Calibri"/>
                <a:cs typeface="Calibri"/>
                <a:sym typeface="Calibri"/>
              </a:defRPr>
            </a:lvl6pPr>
            <a:lvl7pPr marL="3200400" marR="0" lvl="6"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Calibri"/>
                <a:ea typeface="Calibri"/>
                <a:cs typeface="Calibri"/>
                <a:sym typeface="Calibri"/>
              </a:defRPr>
            </a:lvl7pPr>
            <a:lvl8pPr marL="3657600" marR="0" lvl="7" indent="-29527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Calibri"/>
                <a:ea typeface="Calibri"/>
                <a:cs typeface="Calibri"/>
                <a:sym typeface="Calibri"/>
              </a:defRPr>
            </a:lvl8pPr>
            <a:lvl9pPr marL="4114800" marR="0" lvl="8" indent="-295275" algn="l" rtl="0">
              <a:lnSpc>
                <a:spcPct val="90000"/>
              </a:lnSpc>
              <a:spcBef>
                <a:spcPts val="300"/>
              </a:spcBef>
              <a:spcAft>
                <a:spcPts val="300"/>
              </a:spcAft>
              <a:buClr>
                <a:schemeClr val="accent1"/>
              </a:buClr>
              <a:buSzPts val="1050"/>
              <a:buFont typeface="Calibri"/>
              <a:buChar char="◦"/>
              <a:defRPr sz="1050" b="0" i="0" u="none" strike="noStrike" cap="none">
                <a:solidFill>
                  <a:srgbClr val="3F3F3F"/>
                </a:solidFill>
                <a:latin typeface="Calibri"/>
                <a:ea typeface="Calibri"/>
                <a:cs typeface="Calibri"/>
                <a:sym typeface="Calibri"/>
              </a:defRPr>
            </a:lvl9pPr>
          </a:lstStyle>
          <a:p>
            <a:endParaRPr/>
          </a:p>
        </p:txBody>
      </p:sp>
      <p:sp>
        <p:nvSpPr>
          <p:cNvPr id="101" name="Google Shape;101;p16"/>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75"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16"/>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75"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6"/>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4" name="Google Shape;104;p16"/>
          <p:cNvCxnSpPr/>
          <p:nvPr/>
        </p:nvCxnSpPr>
        <p:spPr>
          <a:xfrm>
            <a:off x="895149" y="1303384"/>
            <a:ext cx="747522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hyperlink" Target="https://www.financialwellness.realtor/"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hyperlink" Target="https://www.financialwellness.realtor/"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hyperlink" Target="mailto:mariah@korufinancialtherapy.com" TargetMode="External"/><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hyperlink" Target="mailto:mariah@korufinancialtherapy.com" TargetMode="External"/><Relationship Id="rId2" Type="http://schemas.openxmlformats.org/officeDocument/2006/relationships/notesSlide" Target="../notesSlides/notesSlide52.xml"/><Relationship Id="rId1" Type="http://schemas.openxmlformats.org/officeDocument/2006/relationships/slideLayout" Target="../slideLayouts/slideLayout16.xml"/><Relationship Id="rId5" Type="http://schemas.openxmlformats.org/officeDocument/2006/relationships/image" Target="../media/image3.jpg"/><Relationship Id="rId4" Type="http://schemas.openxmlformats.org/officeDocument/2006/relationships/hyperlink" Target="http://www.korufinancialtherapy.co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Financialwellness@nar.realtor" TargetMode="External"/><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0"/>
          <p:cNvPicPr preferRelativeResize="0"/>
          <p:nvPr/>
        </p:nvPicPr>
        <p:blipFill rotWithShape="1">
          <a:blip r:embed="rId3">
            <a:alphaModFix/>
          </a:blip>
          <a:srcRect/>
          <a:stretch/>
        </p:blipFill>
        <p:spPr>
          <a:xfrm>
            <a:off x="1227221" y="100728"/>
            <a:ext cx="6689557" cy="4942043"/>
          </a:xfrm>
          <a:prstGeom prst="roundRect">
            <a:avLst>
              <a:gd name="adj" fmla="val 8594"/>
            </a:avLst>
          </a:prstGeom>
          <a:solidFill>
            <a:srgbClr val="ECECEC"/>
          </a:solidFill>
          <a:ln>
            <a:noFill/>
          </a:ln>
          <a:effectLst>
            <a:reflection stA="38000" endPos="28000" dist="5000" dir="5400000" sy="-100000" algn="bl" rotWithShape="0"/>
          </a:effectLst>
        </p:spPr>
      </p:pic>
      <p:sp>
        <p:nvSpPr>
          <p:cNvPr id="206" name="Google Shape;206;p30"/>
          <p:cNvSpPr txBox="1">
            <a:spLocks noGrp="1"/>
          </p:cNvSpPr>
          <p:nvPr>
            <p:ph type="subTitle" idx="1"/>
          </p:nvPr>
        </p:nvSpPr>
        <p:spPr>
          <a:xfrm>
            <a:off x="2052933" y="3396164"/>
            <a:ext cx="5038131" cy="48454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1800"/>
              <a:buNone/>
            </a:pPr>
            <a:r>
              <a:rPr lang="en-US" sz="3200" b="1">
                <a:solidFill>
                  <a:schemeClr val="lt2"/>
                </a:solidFill>
              </a:rPr>
              <a:t>FinancialWellness.realtor</a:t>
            </a:r>
            <a:endParaRPr sz="3200" b="1">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a:spLocks noGrp="1"/>
          </p:cNvSpPr>
          <p:nvPr>
            <p:ph type="title"/>
          </p:nvPr>
        </p:nvSpPr>
        <p:spPr>
          <a:xfrm>
            <a:off x="311700" y="6894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Objectives</a:t>
            </a:r>
            <a:endParaRPr/>
          </a:p>
        </p:txBody>
      </p:sp>
      <p:sp>
        <p:nvSpPr>
          <p:cNvPr id="286" name="Google Shape;286;p41"/>
          <p:cNvSpPr txBox="1">
            <a:spLocks noGrp="1"/>
          </p:cNvSpPr>
          <p:nvPr>
            <p:ph type="body" idx="1"/>
          </p:nvPr>
        </p:nvSpPr>
        <p:spPr>
          <a:xfrm>
            <a:off x="311700" y="1361796"/>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US" sz="2000" dirty="0"/>
              <a:t>The objectives for this Webinar are: </a:t>
            </a:r>
            <a:endParaRPr sz="2000" dirty="0"/>
          </a:p>
          <a:p>
            <a:pPr marL="457200" lvl="0" indent="-342900" algn="l" rtl="0">
              <a:lnSpc>
                <a:spcPct val="90000"/>
              </a:lnSpc>
              <a:spcBef>
                <a:spcPts val="1600"/>
              </a:spcBef>
              <a:spcAft>
                <a:spcPts val="0"/>
              </a:spcAft>
              <a:buSzPts val="1800"/>
              <a:buChar char="-"/>
            </a:pPr>
            <a:r>
              <a:rPr lang="en-US" sz="2000" dirty="0">
                <a:solidFill>
                  <a:schemeClr val="accent3"/>
                </a:solidFill>
              </a:rPr>
              <a:t>How to deal with financial stress and anxiety with a variable income</a:t>
            </a:r>
            <a:endParaRPr sz="2000" dirty="0">
              <a:solidFill>
                <a:schemeClr val="accent3"/>
              </a:solidFill>
            </a:endParaRPr>
          </a:p>
          <a:p>
            <a:pPr marL="457200" lvl="0" indent="-342900" algn="l" rtl="0">
              <a:lnSpc>
                <a:spcPct val="90000"/>
              </a:lnSpc>
              <a:spcBef>
                <a:spcPts val="0"/>
              </a:spcBef>
              <a:spcAft>
                <a:spcPts val="0"/>
              </a:spcAft>
              <a:buSzPts val="1800"/>
              <a:buChar char="-"/>
            </a:pPr>
            <a:r>
              <a:rPr lang="en-US" sz="2000" dirty="0">
                <a:solidFill>
                  <a:schemeClr val="accent2"/>
                </a:solidFill>
              </a:rPr>
              <a:t>How to manage emotional decisions related to money</a:t>
            </a:r>
            <a:endParaRPr sz="2000" dirty="0">
              <a:solidFill>
                <a:schemeClr val="accent2"/>
              </a:solidFill>
            </a:endParaRPr>
          </a:p>
          <a:p>
            <a:pPr marL="457200" lvl="0" indent="-342900" algn="l" rtl="0">
              <a:lnSpc>
                <a:spcPct val="90000"/>
              </a:lnSpc>
              <a:spcBef>
                <a:spcPts val="0"/>
              </a:spcBef>
              <a:spcAft>
                <a:spcPts val="0"/>
              </a:spcAft>
              <a:buSzPts val="1800"/>
              <a:buChar char="-"/>
            </a:pPr>
            <a:r>
              <a:rPr lang="en-US" sz="2000" dirty="0">
                <a:solidFill>
                  <a:schemeClr val="accent1"/>
                </a:solidFill>
              </a:rPr>
              <a:t>How to set goals as well as identify and overcome financial roadblocks</a:t>
            </a:r>
            <a:endParaRPr sz="2000" dirty="0">
              <a:solidFill>
                <a:schemeClr val="accent1"/>
              </a:solidFill>
            </a:endParaRPr>
          </a:p>
          <a:p>
            <a:pPr marL="0" lvl="0" indent="0" algn="l" rtl="0">
              <a:lnSpc>
                <a:spcPct val="90000"/>
              </a:lnSpc>
              <a:spcBef>
                <a:spcPts val="1600"/>
              </a:spcBef>
              <a:spcAft>
                <a:spcPts val="0"/>
              </a:spcAft>
              <a:buSzPts val="1800"/>
              <a:buNone/>
            </a:pPr>
            <a:r>
              <a:rPr lang="en-US" sz="2000" dirty="0"/>
              <a:t>We will be approaching these objectives through an emotional lens and model. Ultimately, I want you to leave this webinar with not only practical tips but an increased awareness to this burning question: </a:t>
            </a:r>
            <a:endParaRPr dirty="0"/>
          </a:p>
          <a:p>
            <a:pPr marL="457200" lvl="0" indent="-228600" algn="l" rtl="0">
              <a:lnSpc>
                <a:spcPct val="90000"/>
              </a:lnSpc>
              <a:spcBef>
                <a:spcPts val="1600"/>
              </a:spcBef>
              <a:spcAft>
                <a:spcPts val="0"/>
              </a:spcAft>
              <a:buSzPts val="1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2"/>
          <p:cNvSpPr txBox="1">
            <a:spLocks noGrp="1"/>
          </p:cNvSpPr>
          <p:nvPr>
            <p:ph type="title"/>
          </p:nvPr>
        </p:nvSpPr>
        <p:spPr>
          <a:xfrm>
            <a:off x="311700" y="6894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Objectives</a:t>
            </a:r>
            <a:endParaRPr/>
          </a:p>
        </p:txBody>
      </p:sp>
      <p:sp>
        <p:nvSpPr>
          <p:cNvPr id="292" name="Google Shape;292;p42"/>
          <p:cNvSpPr txBox="1">
            <a:spLocks noGrp="1"/>
          </p:cNvSpPr>
          <p:nvPr>
            <p:ph type="body" idx="1"/>
          </p:nvPr>
        </p:nvSpPr>
        <p:spPr>
          <a:xfrm>
            <a:off x="311700" y="1353672"/>
            <a:ext cx="8520600" cy="3352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US" sz="2000" dirty="0"/>
              <a:t>The objectives for this Webinar are: </a:t>
            </a:r>
            <a:endParaRPr sz="2000" dirty="0"/>
          </a:p>
          <a:p>
            <a:pPr marL="457200" lvl="0" indent="-342900" algn="l" rtl="0">
              <a:lnSpc>
                <a:spcPct val="90000"/>
              </a:lnSpc>
              <a:spcBef>
                <a:spcPts val="1600"/>
              </a:spcBef>
              <a:spcAft>
                <a:spcPts val="0"/>
              </a:spcAft>
              <a:buSzPts val="1800"/>
              <a:buChar char="-"/>
            </a:pPr>
            <a:r>
              <a:rPr lang="en-US" sz="2000" dirty="0">
                <a:solidFill>
                  <a:schemeClr val="accent3"/>
                </a:solidFill>
              </a:rPr>
              <a:t>How to deal with financial stress and anxiety with a variable income</a:t>
            </a:r>
            <a:endParaRPr sz="2000" dirty="0">
              <a:solidFill>
                <a:schemeClr val="accent3"/>
              </a:solidFill>
            </a:endParaRPr>
          </a:p>
          <a:p>
            <a:pPr marL="457200" lvl="0" indent="-342900" algn="l" rtl="0">
              <a:lnSpc>
                <a:spcPct val="90000"/>
              </a:lnSpc>
              <a:spcBef>
                <a:spcPts val="0"/>
              </a:spcBef>
              <a:spcAft>
                <a:spcPts val="0"/>
              </a:spcAft>
              <a:buSzPts val="1800"/>
              <a:buChar char="-"/>
            </a:pPr>
            <a:r>
              <a:rPr lang="en-US" sz="2000" dirty="0">
                <a:solidFill>
                  <a:schemeClr val="accent2"/>
                </a:solidFill>
              </a:rPr>
              <a:t>How to manage emotional decisions related to money</a:t>
            </a:r>
            <a:endParaRPr sz="2000" dirty="0">
              <a:solidFill>
                <a:schemeClr val="accent2"/>
              </a:solidFill>
            </a:endParaRPr>
          </a:p>
          <a:p>
            <a:pPr marL="457200" lvl="0" indent="-342900" algn="l" rtl="0">
              <a:lnSpc>
                <a:spcPct val="90000"/>
              </a:lnSpc>
              <a:spcBef>
                <a:spcPts val="0"/>
              </a:spcBef>
              <a:spcAft>
                <a:spcPts val="0"/>
              </a:spcAft>
              <a:buSzPts val="1800"/>
              <a:buChar char="-"/>
            </a:pPr>
            <a:r>
              <a:rPr lang="en-US" sz="2000" dirty="0">
                <a:solidFill>
                  <a:schemeClr val="accent1"/>
                </a:solidFill>
              </a:rPr>
              <a:t>How to set goals as well as identify and overcome financial roadblocks</a:t>
            </a:r>
            <a:endParaRPr sz="2000" dirty="0">
              <a:solidFill>
                <a:schemeClr val="accent1"/>
              </a:solidFill>
            </a:endParaRPr>
          </a:p>
          <a:p>
            <a:pPr marL="0" lvl="0" indent="0">
              <a:spcBef>
                <a:spcPts val="1600"/>
              </a:spcBef>
              <a:buNone/>
            </a:pPr>
            <a:r>
              <a:rPr lang="en-US" sz="2000" dirty="0"/>
              <a:t>We will be approaching these objectives through an emotional lens and model. Ultimately, I want you to leave this webinar with not only practical tips but an increased awareness to this burning question: </a:t>
            </a:r>
            <a:endParaRPr dirty="0"/>
          </a:p>
          <a:p>
            <a:pPr marL="0" lvl="0" indent="0" algn="ctr" rtl="0">
              <a:lnSpc>
                <a:spcPct val="90000"/>
              </a:lnSpc>
              <a:spcBef>
                <a:spcPts val="1600"/>
              </a:spcBef>
              <a:spcAft>
                <a:spcPts val="0"/>
              </a:spcAft>
              <a:buSzPts val="1800"/>
              <a:buNone/>
            </a:pPr>
            <a:r>
              <a:rPr lang="en-US" sz="2400" b="1" dirty="0">
                <a:solidFill>
                  <a:srgbClr val="FF0000"/>
                </a:solidFill>
              </a:rPr>
              <a:t>Why do I make certain decisions when it comes to my finances? </a:t>
            </a:r>
            <a:endParaRPr dirty="0"/>
          </a:p>
          <a:p>
            <a:pPr marL="457200" lvl="0" indent="-228600" algn="l" rtl="0">
              <a:lnSpc>
                <a:spcPct val="90000"/>
              </a:lnSpc>
              <a:spcBef>
                <a:spcPts val="1600"/>
              </a:spcBef>
              <a:spcAft>
                <a:spcPts val="0"/>
              </a:spcAft>
              <a:buSzPts val="1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3"/>
          <p:cNvSpPr txBox="1">
            <a:spLocks noGrp="1"/>
          </p:cNvSpPr>
          <p:nvPr>
            <p:ph type="title"/>
          </p:nvPr>
        </p:nvSpPr>
        <p:spPr>
          <a:xfrm>
            <a:off x="311700" y="685657"/>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Financial Health for Entrepreneurs</a:t>
            </a:r>
            <a:endParaRPr/>
          </a:p>
        </p:txBody>
      </p:sp>
      <p:sp>
        <p:nvSpPr>
          <p:cNvPr id="298" name="Google Shape;298;p43"/>
          <p:cNvSpPr txBox="1">
            <a:spLocks noGrp="1"/>
          </p:cNvSpPr>
          <p:nvPr>
            <p:ph type="body" idx="1"/>
          </p:nvPr>
        </p:nvSpPr>
        <p:spPr>
          <a:xfrm>
            <a:off x="311700" y="1498293"/>
            <a:ext cx="3566237" cy="3070581"/>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0"/>
              </a:spcBef>
              <a:spcAft>
                <a:spcPts val="0"/>
              </a:spcAft>
              <a:buSzPts val="1800"/>
              <a:buNone/>
            </a:pPr>
            <a:endParaRPr sz="2400"/>
          </a:p>
          <a:p>
            <a:pPr marL="114300" lvl="0" indent="0" algn="l" rtl="0">
              <a:lnSpc>
                <a:spcPct val="90000"/>
              </a:lnSpc>
              <a:spcBef>
                <a:spcPts val="0"/>
              </a:spcBef>
              <a:spcAft>
                <a:spcPts val="0"/>
              </a:spcAft>
              <a:buSzPts val="1800"/>
              <a:buNone/>
            </a:pPr>
            <a:r>
              <a:rPr lang="en-US" sz="2400"/>
              <a:t>Goal: Having a balanced, comfortable relationship with money.</a:t>
            </a:r>
            <a:endParaRPr/>
          </a:p>
          <a:p>
            <a:pPr marL="114300" lvl="0" indent="0" algn="l" rtl="0">
              <a:lnSpc>
                <a:spcPct val="90000"/>
              </a:lnSpc>
              <a:spcBef>
                <a:spcPts val="0"/>
              </a:spcBef>
              <a:spcAft>
                <a:spcPts val="0"/>
              </a:spcAft>
              <a:buSzPts val="1800"/>
              <a:buNone/>
            </a:pPr>
            <a:endParaRPr sz="2000"/>
          </a:p>
          <a:p>
            <a:pPr marL="114300" lvl="0" indent="0" algn="l" rtl="0">
              <a:lnSpc>
                <a:spcPct val="90000"/>
              </a:lnSpc>
              <a:spcBef>
                <a:spcPts val="0"/>
              </a:spcBef>
              <a:spcAft>
                <a:spcPts val="0"/>
              </a:spcAft>
              <a:buSzPts val="1800"/>
              <a:buNone/>
            </a:pPr>
            <a:r>
              <a:rPr lang="en-US" sz="2400"/>
              <a:t>What does that look like?</a:t>
            </a:r>
            <a:endParaRPr sz="2400"/>
          </a:p>
        </p:txBody>
      </p:sp>
      <p:pic>
        <p:nvPicPr>
          <p:cNvPr id="299" name="Google Shape;299;p43" descr="Time and money on scales icon time is money Vector Image"/>
          <p:cNvPicPr preferRelativeResize="0"/>
          <p:nvPr/>
        </p:nvPicPr>
        <p:blipFill rotWithShape="1">
          <a:blip r:embed="rId3">
            <a:alphaModFix/>
          </a:blip>
          <a:srcRect l="2809" t="16278" r="2578" b="24023"/>
          <a:stretch/>
        </p:blipFill>
        <p:spPr>
          <a:xfrm>
            <a:off x="3976549" y="1498293"/>
            <a:ext cx="4505900" cy="30705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SzPts val="2800"/>
              <a:buNone/>
            </a:pPr>
            <a:r>
              <a:rPr lang="en-US"/>
              <a:t>Signs of Financial Health</a:t>
            </a:r>
            <a:endParaRPr/>
          </a:p>
        </p:txBody>
      </p:sp>
      <p:sp>
        <p:nvSpPr>
          <p:cNvPr id="305" name="Google Shape;305;p44"/>
          <p:cNvSpPr txBox="1">
            <a:spLocks noGrp="1"/>
          </p:cNvSpPr>
          <p:nvPr>
            <p:ph type="body" idx="1"/>
          </p:nvPr>
        </p:nvSpPr>
        <p:spPr>
          <a:xfrm>
            <a:off x="1108681" y="1479250"/>
            <a:ext cx="3741226" cy="293818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400"/>
              <a:t>Understanding the unconscious beliefs, or “money scripts,” one has learned about money, and being able to change those that are detrimental to one’s financial health. </a:t>
            </a:r>
            <a:endParaRPr/>
          </a:p>
          <a:p>
            <a:pPr marL="457200" lvl="0" indent="-228600" algn="l" rtl="0">
              <a:lnSpc>
                <a:spcPct val="90000"/>
              </a:lnSpc>
              <a:spcBef>
                <a:spcPts val="0"/>
              </a:spcBef>
              <a:spcAft>
                <a:spcPts val="0"/>
              </a:spcAft>
              <a:buSzPts val="1800"/>
              <a:buNone/>
            </a:pPr>
            <a:endParaRPr/>
          </a:p>
        </p:txBody>
      </p:sp>
      <p:sp>
        <p:nvSpPr>
          <p:cNvPr id="306" name="Google Shape;306;p44"/>
          <p:cNvSpPr/>
          <p:nvPr/>
        </p:nvSpPr>
        <p:spPr>
          <a:xfrm>
            <a:off x="877650" y="1275818"/>
            <a:ext cx="569387"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a:p>
        </p:txBody>
      </p:sp>
      <p:pic>
        <p:nvPicPr>
          <p:cNvPr id="307" name="Google Shape;307;p44"/>
          <p:cNvPicPr preferRelativeResize="0"/>
          <p:nvPr/>
        </p:nvPicPr>
        <p:blipFill rotWithShape="1">
          <a:blip r:embed="rId3">
            <a:alphaModFix/>
          </a:blip>
          <a:srcRect/>
          <a:stretch/>
        </p:blipFill>
        <p:spPr>
          <a:xfrm>
            <a:off x="5097138" y="1479250"/>
            <a:ext cx="2938182" cy="2938182"/>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308" name="Google Shape;308;p44"/>
          <p:cNvSpPr txBox="1"/>
          <p:nvPr/>
        </p:nvSpPr>
        <p:spPr>
          <a:xfrm>
            <a:off x="539275" y="1372688"/>
            <a:ext cx="569400" cy="7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400" b="1">
                <a:solidFill>
                  <a:srgbClr val="BEE2A6"/>
                </a:solidFill>
              </a:rPr>
              <a:t>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5"/>
          <p:cNvSpPr txBox="1">
            <a:spLocks noGrp="1"/>
          </p:cNvSpPr>
          <p:nvPr>
            <p:ph type="body" idx="2"/>
          </p:nvPr>
        </p:nvSpPr>
        <p:spPr>
          <a:xfrm>
            <a:off x="325164" y="2180163"/>
            <a:ext cx="2400300" cy="52283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50"/>
              </a:spcBef>
              <a:spcAft>
                <a:spcPts val="0"/>
              </a:spcAft>
              <a:buSzPts val="2800"/>
              <a:buNone/>
            </a:pPr>
            <a:r>
              <a:rPr lang="en-US" sz="3200" dirty="0"/>
              <a:t>Fina</a:t>
            </a:r>
            <a:endParaRPr sz="1400" dirty="0"/>
          </a:p>
        </p:txBody>
      </p:sp>
      <p:sp>
        <p:nvSpPr>
          <p:cNvPr id="315" name="Google Shape;315;p45"/>
          <p:cNvSpPr txBox="1"/>
          <p:nvPr/>
        </p:nvSpPr>
        <p:spPr>
          <a:xfrm>
            <a:off x="0" y="1664573"/>
            <a:ext cx="3050628" cy="7770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125"/>
              <a:buFont typeface="Calibri"/>
              <a:buNone/>
            </a:pPr>
            <a:endParaRPr sz="1125" b="0" i="0" u="none" strike="noStrike" cap="none" dirty="0">
              <a:solidFill>
                <a:srgbClr val="FF0000"/>
              </a:solidFill>
              <a:latin typeface="Calibri"/>
              <a:ea typeface="Calibri"/>
              <a:cs typeface="Calibri"/>
              <a:sym typeface="Calibri"/>
            </a:endParaRPr>
          </a:p>
          <a:p>
            <a:pPr marL="0" marR="0" lvl="0" indent="0" algn="ctr" rtl="0">
              <a:lnSpc>
                <a:spcPct val="90000"/>
              </a:lnSpc>
              <a:spcBef>
                <a:spcPts val="1050"/>
              </a:spcBef>
              <a:spcAft>
                <a:spcPts val="0"/>
              </a:spcAft>
              <a:buClr>
                <a:schemeClr val="accent1"/>
              </a:buClr>
              <a:buSzPts val="2800"/>
              <a:buFont typeface="Calibri"/>
              <a:buNone/>
            </a:pPr>
            <a:r>
              <a:rPr lang="en-US" sz="2400" b="0" i="0" u="none" strike="noStrike" cap="none" dirty="0">
                <a:solidFill>
                  <a:srgbClr val="FFFFFF"/>
                </a:solidFill>
                <a:latin typeface="Calibri"/>
                <a:ea typeface="Calibri"/>
                <a:cs typeface="Calibri"/>
                <a:sym typeface="Calibri"/>
              </a:rPr>
              <a:t>Example Case Study:</a:t>
            </a:r>
            <a:endParaRPr sz="2400" b="0" i="0" u="none" strike="noStrike" cap="none" dirty="0">
              <a:solidFill>
                <a:srgbClr val="FFFFFF"/>
              </a:solidFill>
              <a:latin typeface="Calibri"/>
              <a:ea typeface="Calibri"/>
              <a:cs typeface="Calibri"/>
              <a:sym typeface="Calibri"/>
            </a:endParaRPr>
          </a:p>
        </p:txBody>
      </p:sp>
      <p:pic>
        <p:nvPicPr>
          <p:cNvPr id="1026" name="Picture 2" descr="Asian realtor presenting a new home Photo | Premium Download">
            <a:extLst>
              <a:ext uri="{FF2B5EF4-FFF2-40B4-BE49-F238E27FC236}">
                <a16:creationId xmlns:a16="http://schemas.microsoft.com/office/drawing/2014/main" id="{78646D5D-AF72-49F0-ABA2-024990FA6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930" y="585787"/>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7" name="Google Shape;327;p46"/>
          <p:cNvPicPr preferRelativeResize="0"/>
          <p:nvPr/>
        </p:nvPicPr>
        <p:blipFill rotWithShape="1">
          <a:blip r:embed="rId3">
            <a:alphaModFix/>
          </a:blip>
          <a:srcRect t="2912" b="3992"/>
          <a:stretch/>
        </p:blipFill>
        <p:spPr>
          <a:xfrm>
            <a:off x="6177706" y="3472798"/>
            <a:ext cx="1496618" cy="971809"/>
          </a:xfrm>
          <a:prstGeom prst="rect">
            <a:avLst/>
          </a:prstGeom>
          <a:noFill/>
          <a:ln>
            <a:noFill/>
          </a:ln>
        </p:spPr>
      </p:pic>
      <p:sp>
        <p:nvSpPr>
          <p:cNvPr id="336" name="Google Shape;336;p46"/>
          <p:cNvSpPr/>
          <p:nvPr/>
        </p:nvSpPr>
        <p:spPr>
          <a:xfrm rot="21447948">
            <a:off x="7235069" y="1620718"/>
            <a:ext cx="1830930" cy="1559214"/>
          </a:xfrm>
          <a:prstGeom prst="cloudCallout">
            <a:avLst>
              <a:gd name="adj1" fmla="val -58414"/>
              <a:gd name="adj2" fmla="val 8143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21" name="Google Shape;321;p46"/>
          <p:cNvSpPr txBox="1">
            <a:spLocks noGrp="1"/>
          </p:cNvSpPr>
          <p:nvPr>
            <p:ph type="title"/>
          </p:nvPr>
        </p:nvSpPr>
        <p:spPr>
          <a:xfrm>
            <a:off x="182833" y="685801"/>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Fina</a:t>
            </a:r>
            <a:endParaRPr/>
          </a:p>
        </p:txBody>
      </p:sp>
      <p:pic>
        <p:nvPicPr>
          <p:cNvPr id="322" name="Google Shape;322;p46"/>
          <p:cNvPicPr preferRelativeResize="0"/>
          <p:nvPr/>
        </p:nvPicPr>
        <p:blipFill rotWithShape="1">
          <a:blip r:embed="rId4">
            <a:alphaModFix/>
          </a:blip>
          <a:srcRect/>
          <a:stretch/>
        </p:blipFill>
        <p:spPr>
          <a:xfrm>
            <a:off x="108312" y="1391808"/>
            <a:ext cx="1428750" cy="952500"/>
          </a:xfrm>
          <a:prstGeom prst="rect">
            <a:avLst/>
          </a:prstGeom>
          <a:noFill/>
          <a:ln>
            <a:noFill/>
          </a:ln>
        </p:spPr>
      </p:pic>
      <p:pic>
        <p:nvPicPr>
          <p:cNvPr id="324" name="Google Shape;324;p46"/>
          <p:cNvPicPr preferRelativeResize="0"/>
          <p:nvPr/>
        </p:nvPicPr>
        <p:blipFill rotWithShape="1">
          <a:blip r:embed="rId5">
            <a:alphaModFix/>
          </a:blip>
          <a:srcRect/>
          <a:stretch/>
        </p:blipFill>
        <p:spPr>
          <a:xfrm>
            <a:off x="2521307" y="3472798"/>
            <a:ext cx="1428750" cy="952500"/>
          </a:xfrm>
          <a:prstGeom prst="rect">
            <a:avLst/>
          </a:prstGeom>
          <a:noFill/>
          <a:ln>
            <a:noFill/>
          </a:ln>
        </p:spPr>
      </p:pic>
      <p:pic>
        <p:nvPicPr>
          <p:cNvPr id="326" name="Google Shape;326;p46"/>
          <p:cNvPicPr preferRelativeResize="0"/>
          <p:nvPr/>
        </p:nvPicPr>
        <p:blipFill rotWithShape="1">
          <a:blip r:embed="rId6">
            <a:alphaModFix/>
          </a:blip>
          <a:srcRect/>
          <a:stretch/>
        </p:blipFill>
        <p:spPr>
          <a:xfrm>
            <a:off x="4443133" y="1391808"/>
            <a:ext cx="1428750" cy="962025"/>
          </a:xfrm>
          <a:prstGeom prst="rect">
            <a:avLst/>
          </a:prstGeom>
          <a:noFill/>
          <a:ln>
            <a:noFill/>
          </a:ln>
        </p:spPr>
      </p:pic>
      <p:pic>
        <p:nvPicPr>
          <p:cNvPr id="329" name="Google Shape;329;p46"/>
          <p:cNvPicPr preferRelativeResize="0"/>
          <p:nvPr/>
        </p:nvPicPr>
        <p:blipFill rotWithShape="1">
          <a:blip r:embed="rId7">
            <a:alphaModFix/>
          </a:blip>
          <a:srcRect t="5621"/>
          <a:stretch/>
        </p:blipFill>
        <p:spPr>
          <a:xfrm>
            <a:off x="7443232" y="1920546"/>
            <a:ext cx="1354999" cy="866573"/>
          </a:xfrm>
          <a:prstGeom prst="rect">
            <a:avLst/>
          </a:prstGeom>
          <a:noFill/>
          <a:ln>
            <a:noFill/>
          </a:ln>
        </p:spPr>
      </p:pic>
      <p:cxnSp>
        <p:nvCxnSpPr>
          <p:cNvPr id="330" name="Google Shape;330;p46"/>
          <p:cNvCxnSpPr>
            <a:cxnSpLocks/>
          </p:cNvCxnSpPr>
          <p:nvPr/>
        </p:nvCxnSpPr>
        <p:spPr>
          <a:xfrm>
            <a:off x="537909" y="2344302"/>
            <a:ext cx="682500" cy="572400"/>
          </a:xfrm>
          <a:prstGeom prst="bentConnector3">
            <a:avLst>
              <a:gd name="adj1" fmla="val -16991"/>
            </a:avLst>
          </a:prstGeom>
          <a:noFill/>
          <a:ln w="9525" cap="flat" cmpd="sng">
            <a:solidFill>
              <a:srgbClr val="96C932"/>
            </a:solidFill>
            <a:prstDash val="solid"/>
            <a:round/>
            <a:headEnd type="none" w="sm" len="sm"/>
            <a:tailEnd type="triangle" w="med" len="med"/>
          </a:ln>
        </p:spPr>
      </p:cxnSp>
      <p:cxnSp>
        <p:nvCxnSpPr>
          <p:cNvPr id="331" name="Google Shape;331;p46"/>
          <p:cNvCxnSpPr/>
          <p:nvPr/>
        </p:nvCxnSpPr>
        <p:spPr>
          <a:xfrm>
            <a:off x="1810871" y="3388190"/>
            <a:ext cx="710400" cy="580500"/>
          </a:xfrm>
          <a:prstGeom prst="bentConnector3">
            <a:avLst>
              <a:gd name="adj1" fmla="val 50003"/>
            </a:avLst>
          </a:prstGeom>
          <a:noFill/>
          <a:ln w="9525" cap="flat" cmpd="sng">
            <a:solidFill>
              <a:srgbClr val="96C932"/>
            </a:solidFill>
            <a:prstDash val="solid"/>
            <a:round/>
            <a:headEnd type="none" w="sm" len="sm"/>
            <a:tailEnd type="triangle" w="med" len="med"/>
          </a:ln>
        </p:spPr>
      </p:cxnSp>
      <p:cxnSp>
        <p:nvCxnSpPr>
          <p:cNvPr id="332" name="Google Shape;332;p46"/>
          <p:cNvCxnSpPr>
            <a:cxnSpLocks/>
          </p:cNvCxnSpPr>
          <p:nvPr/>
        </p:nvCxnSpPr>
        <p:spPr>
          <a:xfrm rot="10800000" flipH="1">
            <a:off x="3926907" y="3378748"/>
            <a:ext cx="281400" cy="570300"/>
          </a:xfrm>
          <a:prstGeom prst="curvedConnector2">
            <a:avLst/>
          </a:prstGeom>
          <a:noFill/>
          <a:ln w="9525" cap="flat" cmpd="sng">
            <a:solidFill>
              <a:srgbClr val="96C932"/>
            </a:solidFill>
            <a:prstDash val="solid"/>
            <a:round/>
            <a:headEnd type="none" w="sm" len="sm"/>
            <a:tailEnd type="triangle" w="med" len="med"/>
          </a:ln>
        </p:spPr>
      </p:cxnSp>
      <p:cxnSp>
        <p:nvCxnSpPr>
          <p:cNvPr id="333" name="Google Shape;333;p46"/>
          <p:cNvCxnSpPr>
            <a:endCxn id="326" idx="1"/>
          </p:cNvCxnSpPr>
          <p:nvPr/>
        </p:nvCxnSpPr>
        <p:spPr>
          <a:xfrm rot="-5400000">
            <a:off x="3915133" y="1907621"/>
            <a:ext cx="562800" cy="493200"/>
          </a:xfrm>
          <a:prstGeom prst="curvedConnector2">
            <a:avLst/>
          </a:prstGeom>
          <a:noFill/>
          <a:ln w="9525" cap="flat" cmpd="sng">
            <a:solidFill>
              <a:srgbClr val="96C932"/>
            </a:solidFill>
            <a:prstDash val="solid"/>
            <a:round/>
            <a:headEnd type="none" w="sm" len="sm"/>
            <a:tailEnd type="triangle" w="med" len="med"/>
          </a:ln>
        </p:spPr>
      </p:cxnSp>
      <p:cxnSp>
        <p:nvCxnSpPr>
          <p:cNvPr id="334" name="Google Shape;334;p46"/>
          <p:cNvCxnSpPr>
            <a:stCxn id="326" idx="3"/>
          </p:cNvCxnSpPr>
          <p:nvPr/>
        </p:nvCxnSpPr>
        <p:spPr>
          <a:xfrm>
            <a:off x="5871883" y="1872821"/>
            <a:ext cx="482700" cy="552000"/>
          </a:xfrm>
          <a:prstGeom prst="curvedConnector2">
            <a:avLst/>
          </a:prstGeom>
          <a:noFill/>
          <a:ln w="9525" cap="flat" cmpd="sng">
            <a:solidFill>
              <a:srgbClr val="96C932"/>
            </a:solidFill>
            <a:prstDash val="solid"/>
            <a:round/>
            <a:headEnd type="none" w="sm" len="sm"/>
            <a:tailEnd type="triangle" w="med" len="med"/>
          </a:ln>
        </p:spPr>
      </p:cxnSp>
      <p:cxnSp>
        <p:nvCxnSpPr>
          <p:cNvPr id="335" name="Google Shape;335;p46"/>
          <p:cNvCxnSpPr/>
          <p:nvPr/>
        </p:nvCxnSpPr>
        <p:spPr>
          <a:xfrm>
            <a:off x="5764306" y="3388190"/>
            <a:ext cx="413400" cy="290100"/>
          </a:xfrm>
          <a:prstGeom prst="bentConnector3">
            <a:avLst>
              <a:gd name="adj1" fmla="val 50000"/>
            </a:avLst>
          </a:prstGeom>
          <a:noFill/>
          <a:ln w="9525" cap="flat" cmpd="sng">
            <a:solidFill>
              <a:srgbClr val="96C932"/>
            </a:solidFill>
            <a:prstDash val="solid"/>
            <a:round/>
            <a:headEnd type="none" w="sm" len="sm"/>
            <a:tailEnd type="triangle" w="med" len="med"/>
          </a:ln>
        </p:spPr>
      </p:cxnSp>
      <p:pic>
        <p:nvPicPr>
          <p:cNvPr id="2" name="Picture 1">
            <a:extLst>
              <a:ext uri="{FF2B5EF4-FFF2-40B4-BE49-F238E27FC236}">
                <a16:creationId xmlns:a16="http://schemas.microsoft.com/office/drawing/2014/main" id="{54BCE2F2-1092-4A4B-ACAA-641F8BE3FD17}"/>
              </a:ext>
            </a:extLst>
          </p:cNvPr>
          <p:cNvPicPr>
            <a:picLocks noChangeAspect="1"/>
          </p:cNvPicPr>
          <p:nvPr/>
        </p:nvPicPr>
        <p:blipFill>
          <a:blip r:embed="rId8"/>
          <a:stretch>
            <a:fillRect/>
          </a:stretch>
        </p:blipFill>
        <p:spPr>
          <a:xfrm>
            <a:off x="1214288" y="2404645"/>
            <a:ext cx="1487677" cy="991785"/>
          </a:xfrm>
          <a:prstGeom prst="rect">
            <a:avLst/>
          </a:prstGeom>
        </p:spPr>
      </p:pic>
      <p:pic>
        <p:nvPicPr>
          <p:cNvPr id="3" name="Picture 2">
            <a:extLst>
              <a:ext uri="{FF2B5EF4-FFF2-40B4-BE49-F238E27FC236}">
                <a16:creationId xmlns:a16="http://schemas.microsoft.com/office/drawing/2014/main" id="{04AE8344-DDE7-4610-9BE6-713317F50B30}"/>
              </a:ext>
            </a:extLst>
          </p:cNvPr>
          <p:cNvPicPr>
            <a:picLocks noChangeAspect="1"/>
          </p:cNvPicPr>
          <p:nvPr/>
        </p:nvPicPr>
        <p:blipFill>
          <a:blip r:embed="rId9"/>
          <a:stretch>
            <a:fillRect/>
          </a:stretch>
        </p:blipFill>
        <p:spPr>
          <a:xfrm>
            <a:off x="3298548" y="2400326"/>
            <a:ext cx="1490074" cy="987864"/>
          </a:xfrm>
          <a:prstGeom prst="rect">
            <a:avLst/>
          </a:prstGeom>
        </p:spPr>
      </p:pic>
      <p:pic>
        <p:nvPicPr>
          <p:cNvPr id="4" name="Picture 3">
            <a:extLst>
              <a:ext uri="{FF2B5EF4-FFF2-40B4-BE49-F238E27FC236}">
                <a16:creationId xmlns:a16="http://schemas.microsoft.com/office/drawing/2014/main" id="{A3E09823-2457-4000-BFBD-77AE6058B547}"/>
              </a:ext>
            </a:extLst>
          </p:cNvPr>
          <p:cNvPicPr>
            <a:picLocks noChangeAspect="1"/>
          </p:cNvPicPr>
          <p:nvPr/>
        </p:nvPicPr>
        <p:blipFill>
          <a:blip r:embed="rId10"/>
          <a:stretch>
            <a:fillRect/>
          </a:stretch>
        </p:blipFill>
        <p:spPr>
          <a:xfrm>
            <a:off x="5465036" y="2423434"/>
            <a:ext cx="1490074" cy="9729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7"/>
          <p:cNvSpPr txBox="1">
            <a:spLocks noGrp="1"/>
          </p:cNvSpPr>
          <p:nvPr>
            <p:ph type="title"/>
          </p:nvPr>
        </p:nvSpPr>
        <p:spPr>
          <a:xfrm>
            <a:off x="311700" y="661594"/>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Financial Anxiety</a:t>
            </a:r>
            <a:endParaRPr/>
          </a:p>
        </p:txBody>
      </p:sp>
      <p:sp>
        <p:nvSpPr>
          <p:cNvPr id="342" name="Google Shape;342;p47"/>
          <p:cNvSpPr txBox="1">
            <a:spLocks noGrp="1"/>
          </p:cNvSpPr>
          <p:nvPr>
            <p:ph type="body" idx="1"/>
          </p:nvPr>
        </p:nvSpPr>
        <p:spPr>
          <a:xfrm>
            <a:off x="311700" y="1383631"/>
            <a:ext cx="8520600" cy="3185243"/>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0"/>
              </a:spcBef>
              <a:spcAft>
                <a:spcPts val="0"/>
              </a:spcAft>
              <a:buSzPts val="1800"/>
              <a:buNone/>
            </a:pPr>
            <a:endParaRPr>
              <a:solidFill>
                <a:srgbClr val="666666"/>
              </a:solidFill>
            </a:endParaRPr>
          </a:p>
          <a:p>
            <a:pPr marL="457200" lvl="0" indent="0" algn="l" rtl="0">
              <a:lnSpc>
                <a:spcPct val="90000"/>
              </a:lnSpc>
              <a:spcBef>
                <a:spcPts val="1600"/>
              </a:spcBef>
              <a:spcAft>
                <a:spcPts val="0"/>
              </a:spcAft>
              <a:buSzPts val="1800"/>
              <a:buNone/>
            </a:pPr>
            <a:r>
              <a:rPr lang="en-US" sz="2000">
                <a:solidFill>
                  <a:srgbClr val="666666"/>
                </a:solidFill>
              </a:rPr>
              <a:t>It’s real and it’s happening right now.</a:t>
            </a:r>
            <a:endParaRPr/>
          </a:p>
          <a:p>
            <a:pPr marL="457200" lvl="0" indent="0" algn="l" rtl="0">
              <a:lnSpc>
                <a:spcPct val="90000"/>
              </a:lnSpc>
              <a:spcBef>
                <a:spcPts val="1600"/>
              </a:spcBef>
              <a:spcAft>
                <a:spcPts val="160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8"/>
          <p:cNvSpPr txBox="1">
            <a:spLocks noGrp="1"/>
          </p:cNvSpPr>
          <p:nvPr>
            <p:ph type="title"/>
          </p:nvPr>
        </p:nvSpPr>
        <p:spPr>
          <a:xfrm>
            <a:off x="311700" y="661594"/>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Financial Anxiety</a:t>
            </a:r>
            <a:endParaRPr/>
          </a:p>
        </p:txBody>
      </p:sp>
      <p:sp>
        <p:nvSpPr>
          <p:cNvPr id="348" name="Google Shape;348;p48"/>
          <p:cNvSpPr txBox="1">
            <a:spLocks noGrp="1"/>
          </p:cNvSpPr>
          <p:nvPr>
            <p:ph type="body" idx="1"/>
          </p:nvPr>
        </p:nvSpPr>
        <p:spPr>
          <a:xfrm>
            <a:off x="311700" y="1383631"/>
            <a:ext cx="8520600" cy="3185243"/>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0"/>
              </a:spcBef>
              <a:spcAft>
                <a:spcPts val="0"/>
              </a:spcAft>
              <a:buSzPts val="1800"/>
              <a:buNone/>
            </a:pPr>
            <a:endParaRPr>
              <a:solidFill>
                <a:srgbClr val="666666"/>
              </a:solidFill>
            </a:endParaRPr>
          </a:p>
          <a:p>
            <a:pPr marL="457200" lvl="0" indent="0" algn="l" rtl="0">
              <a:lnSpc>
                <a:spcPct val="90000"/>
              </a:lnSpc>
              <a:spcBef>
                <a:spcPts val="1600"/>
              </a:spcBef>
              <a:spcAft>
                <a:spcPts val="0"/>
              </a:spcAft>
              <a:buSzPts val="1800"/>
              <a:buNone/>
            </a:pPr>
            <a:r>
              <a:rPr lang="en-US" sz="2000">
                <a:solidFill>
                  <a:srgbClr val="666666"/>
                </a:solidFill>
              </a:rPr>
              <a:t>It’s real and it’s happening right now.</a:t>
            </a:r>
            <a:endParaRPr/>
          </a:p>
          <a:p>
            <a:pPr marL="457200" lvl="0" indent="0" algn="l" rtl="0">
              <a:lnSpc>
                <a:spcPct val="90000"/>
              </a:lnSpc>
              <a:spcBef>
                <a:spcPts val="1600"/>
              </a:spcBef>
              <a:spcAft>
                <a:spcPts val="0"/>
              </a:spcAft>
              <a:buSzPts val="1800"/>
              <a:buNone/>
            </a:pPr>
            <a:r>
              <a:rPr lang="en-US" sz="2000">
                <a:solidFill>
                  <a:srgbClr val="666666"/>
                </a:solidFill>
              </a:rPr>
              <a:t>It has physical, emotional and relational impacts </a:t>
            </a:r>
            <a:endParaRPr/>
          </a:p>
          <a:p>
            <a:pPr marL="457200" lvl="0" indent="0" algn="l" rtl="0">
              <a:lnSpc>
                <a:spcPct val="90000"/>
              </a:lnSpc>
              <a:spcBef>
                <a:spcPts val="1600"/>
              </a:spcBef>
              <a:spcAft>
                <a:spcPts val="0"/>
              </a:spcAft>
              <a:buSzPts val="1800"/>
              <a:buNone/>
            </a:pPr>
            <a:endParaRPr sz="1100">
              <a:solidFill>
                <a:schemeClr val="dk1"/>
              </a:solidFill>
            </a:endParaRPr>
          </a:p>
          <a:p>
            <a:pPr marL="457200" lvl="0" indent="0" algn="l" rtl="0">
              <a:lnSpc>
                <a:spcPct val="90000"/>
              </a:lnSpc>
              <a:spcBef>
                <a:spcPts val="1600"/>
              </a:spcBef>
              <a:spcAft>
                <a:spcPts val="1600"/>
              </a:spcAft>
              <a:buSzPts val="1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9"/>
          <p:cNvSpPr txBox="1">
            <a:spLocks noGrp="1"/>
          </p:cNvSpPr>
          <p:nvPr>
            <p:ph type="title"/>
          </p:nvPr>
        </p:nvSpPr>
        <p:spPr>
          <a:xfrm>
            <a:off x="311700" y="661594"/>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Financial Anxiety</a:t>
            </a:r>
            <a:endParaRPr/>
          </a:p>
        </p:txBody>
      </p:sp>
      <p:sp>
        <p:nvSpPr>
          <p:cNvPr id="354" name="Google Shape;354;p49"/>
          <p:cNvSpPr txBox="1">
            <a:spLocks noGrp="1"/>
          </p:cNvSpPr>
          <p:nvPr>
            <p:ph type="body" idx="1"/>
          </p:nvPr>
        </p:nvSpPr>
        <p:spPr>
          <a:xfrm>
            <a:off x="311700" y="1383631"/>
            <a:ext cx="8520600" cy="3185243"/>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0"/>
              </a:spcBef>
              <a:spcAft>
                <a:spcPts val="0"/>
              </a:spcAft>
              <a:buSzPts val="1800"/>
              <a:buNone/>
            </a:pPr>
            <a:endParaRPr>
              <a:solidFill>
                <a:srgbClr val="666666"/>
              </a:solidFill>
            </a:endParaRPr>
          </a:p>
          <a:p>
            <a:pPr marL="457200" lvl="0" indent="0" algn="l" rtl="0">
              <a:lnSpc>
                <a:spcPct val="90000"/>
              </a:lnSpc>
              <a:spcBef>
                <a:spcPts val="1600"/>
              </a:spcBef>
              <a:spcAft>
                <a:spcPts val="0"/>
              </a:spcAft>
              <a:buSzPts val="1800"/>
              <a:buNone/>
            </a:pPr>
            <a:r>
              <a:rPr lang="en-US" sz="2000">
                <a:solidFill>
                  <a:srgbClr val="666666"/>
                </a:solidFill>
              </a:rPr>
              <a:t>It’s real and it’s happening right now.</a:t>
            </a:r>
            <a:endParaRPr/>
          </a:p>
          <a:p>
            <a:pPr marL="457200" lvl="0" indent="0" algn="l" rtl="0">
              <a:lnSpc>
                <a:spcPct val="90000"/>
              </a:lnSpc>
              <a:spcBef>
                <a:spcPts val="1600"/>
              </a:spcBef>
              <a:spcAft>
                <a:spcPts val="0"/>
              </a:spcAft>
              <a:buSzPts val="1800"/>
              <a:buNone/>
            </a:pPr>
            <a:r>
              <a:rPr lang="en-US" sz="2000">
                <a:solidFill>
                  <a:srgbClr val="666666"/>
                </a:solidFill>
              </a:rPr>
              <a:t>It has physical, emotional and relational impacts </a:t>
            </a:r>
            <a:endParaRPr/>
          </a:p>
          <a:p>
            <a:pPr marL="457200" lvl="0" indent="0" algn="l" rtl="0">
              <a:lnSpc>
                <a:spcPct val="90000"/>
              </a:lnSpc>
              <a:spcBef>
                <a:spcPts val="1600"/>
              </a:spcBef>
              <a:spcAft>
                <a:spcPts val="0"/>
              </a:spcAft>
              <a:buSzPts val="1800"/>
              <a:buNone/>
            </a:pPr>
            <a:r>
              <a:rPr lang="en-US" sz="2000">
                <a:solidFill>
                  <a:srgbClr val="666666"/>
                </a:solidFill>
              </a:rPr>
              <a:t>It is steeped in our family history and our </a:t>
            </a:r>
            <a:r>
              <a:rPr lang="en-US" sz="2400" b="1">
                <a:solidFill>
                  <a:srgbClr val="666666"/>
                </a:solidFill>
              </a:rPr>
              <a:t>money scripts</a:t>
            </a:r>
            <a:r>
              <a:rPr lang="en-US" sz="2400">
                <a:solidFill>
                  <a:srgbClr val="666666"/>
                </a:solidFill>
              </a:rPr>
              <a:t> </a:t>
            </a:r>
            <a:endParaRPr/>
          </a:p>
          <a:p>
            <a:pPr marL="457200" lvl="0" indent="0" algn="l" rtl="0">
              <a:lnSpc>
                <a:spcPct val="90000"/>
              </a:lnSpc>
              <a:spcBef>
                <a:spcPts val="1600"/>
              </a:spcBef>
              <a:spcAft>
                <a:spcPts val="1600"/>
              </a:spcAft>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0"/>
          <p:cNvSpPr txBox="1">
            <a:spLocks noGrp="1"/>
          </p:cNvSpPr>
          <p:nvPr>
            <p:ph type="title"/>
          </p:nvPr>
        </p:nvSpPr>
        <p:spPr>
          <a:xfrm>
            <a:off x="311700" y="661594"/>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Financial Anxiety</a:t>
            </a:r>
            <a:endParaRPr/>
          </a:p>
        </p:txBody>
      </p:sp>
      <p:sp>
        <p:nvSpPr>
          <p:cNvPr id="360" name="Google Shape;360;p50"/>
          <p:cNvSpPr txBox="1">
            <a:spLocks noGrp="1"/>
          </p:cNvSpPr>
          <p:nvPr>
            <p:ph type="body" idx="1"/>
          </p:nvPr>
        </p:nvSpPr>
        <p:spPr>
          <a:xfrm>
            <a:off x="311700" y="1383631"/>
            <a:ext cx="8520600" cy="3185243"/>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0"/>
              </a:spcBef>
              <a:spcAft>
                <a:spcPts val="0"/>
              </a:spcAft>
              <a:buSzPts val="1800"/>
              <a:buNone/>
            </a:pPr>
            <a:endParaRPr>
              <a:solidFill>
                <a:srgbClr val="666666"/>
              </a:solidFill>
            </a:endParaRPr>
          </a:p>
          <a:p>
            <a:pPr marL="457200" lvl="0" indent="0" algn="l" rtl="0">
              <a:lnSpc>
                <a:spcPct val="90000"/>
              </a:lnSpc>
              <a:spcBef>
                <a:spcPts val="1600"/>
              </a:spcBef>
              <a:spcAft>
                <a:spcPts val="0"/>
              </a:spcAft>
              <a:buSzPts val="1800"/>
              <a:buNone/>
            </a:pPr>
            <a:r>
              <a:rPr lang="en-US" sz="2000">
                <a:solidFill>
                  <a:srgbClr val="666666"/>
                </a:solidFill>
              </a:rPr>
              <a:t>It’s real and it’s happening right now.</a:t>
            </a:r>
            <a:endParaRPr/>
          </a:p>
          <a:p>
            <a:pPr marL="457200" lvl="0" indent="0" algn="l" rtl="0">
              <a:lnSpc>
                <a:spcPct val="90000"/>
              </a:lnSpc>
              <a:spcBef>
                <a:spcPts val="1600"/>
              </a:spcBef>
              <a:spcAft>
                <a:spcPts val="0"/>
              </a:spcAft>
              <a:buSzPts val="1800"/>
              <a:buNone/>
            </a:pPr>
            <a:r>
              <a:rPr lang="en-US" sz="2000">
                <a:solidFill>
                  <a:srgbClr val="666666"/>
                </a:solidFill>
              </a:rPr>
              <a:t>It has physical, emotional and relational impacts </a:t>
            </a:r>
            <a:endParaRPr/>
          </a:p>
          <a:p>
            <a:pPr marL="457200" lvl="0" indent="0" algn="l" rtl="0">
              <a:lnSpc>
                <a:spcPct val="90000"/>
              </a:lnSpc>
              <a:spcBef>
                <a:spcPts val="1600"/>
              </a:spcBef>
              <a:spcAft>
                <a:spcPts val="0"/>
              </a:spcAft>
              <a:buSzPts val="1800"/>
              <a:buNone/>
            </a:pPr>
            <a:r>
              <a:rPr lang="en-US" sz="2000">
                <a:solidFill>
                  <a:srgbClr val="666666"/>
                </a:solidFill>
              </a:rPr>
              <a:t>It is steeped in our family history and our </a:t>
            </a:r>
            <a:r>
              <a:rPr lang="en-US" sz="2400" b="1">
                <a:solidFill>
                  <a:srgbClr val="666666"/>
                </a:solidFill>
              </a:rPr>
              <a:t>money scripts</a:t>
            </a:r>
            <a:r>
              <a:rPr lang="en-US" sz="2400">
                <a:solidFill>
                  <a:srgbClr val="666666"/>
                </a:solidFill>
              </a:rPr>
              <a:t> </a:t>
            </a:r>
            <a:endParaRPr/>
          </a:p>
          <a:p>
            <a:pPr marL="457200" lvl="0" indent="0" algn="l" rtl="0">
              <a:lnSpc>
                <a:spcPct val="90000"/>
              </a:lnSpc>
              <a:spcBef>
                <a:spcPts val="1600"/>
              </a:spcBef>
              <a:spcAft>
                <a:spcPts val="0"/>
              </a:spcAft>
              <a:buSzPts val="1800"/>
              <a:buNone/>
            </a:pPr>
            <a:r>
              <a:rPr lang="en-US" sz="2000">
                <a:solidFill>
                  <a:srgbClr val="666666"/>
                </a:solidFill>
              </a:rPr>
              <a:t>It can dictate and/or drive financial behavior [financial comfort zone]</a:t>
            </a:r>
            <a:endParaRPr sz="2000">
              <a:solidFill>
                <a:srgbClr val="666666"/>
              </a:solidFill>
            </a:endParaRPr>
          </a:p>
          <a:p>
            <a:pPr marL="0" lvl="0" indent="0" algn="l" rtl="0">
              <a:lnSpc>
                <a:spcPct val="90000"/>
              </a:lnSpc>
              <a:spcBef>
                <a:spcPts val="1600"/>
              </a:spcBef>
              <a:spcAft>
                <a:spcPts val="0"/>
              </a:spcAft>
              <a:buSzPts val="1800"/>
              <a:buNone/>
            </a:pPr>
            <a:endParaRPr>
              <a:solidFill>
                <a:schemeClr val="dk1"/>
              </a:solidFill>
            </a:endParaRPr>
          </a:p>
          <a:p>
            <a:pPr marL="457200" lvl="0" indent="0" algn="l" rtl="0">
              <a:lnSpc>
                <a:spcPct val="90000"/>
              </a:lnSpc>
              <a:spcBef>
                <a:spcPts val="1600"/>
              </a:spcBef>
              <a:spcAft>
                <a:spcPts val="0"/>
              </a:spcAft>
              <a:buSzPts val="1800"/>
              <a:buNone/>
            </a:pPr>
            <a:endParaRPr sz="1100">
              <a:solidFill>
                <a:schemeClr val="dk1"/>
              </a:solidFill>
            </a:endParaRPr>
          </a:p>
          <a:p>
            <a:pPr marL="457200" lvl="0" indent="0" algn="l" rtl="0">
              <a:lnSpc>
                <a:spcPct val="90000"/>
              </a:lnSpc>
              <a:spcBef>
                <a:spcPts val="1600"/>
              </a:spcBef>
              <a:spcAft>
                <a:spcPts val="160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a:spLocks noGrp="1"/>
          </p:cNvSpPr>
          <p:nvPr>
            <p:ph type="ctrTitle"/>
          </p:nvPr>
        </p:nvSpPr>
        <p:spPr>
          <a:xfrm>
            <a:off x="2117556" y="2733708"/>
            <a:ext cx="4908883" cy="164629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000"/>
              <a:buFont typeface="Calibri"/>
              <a:buNone/>
            </a:pPr>
            <a:r>
              <a:rPr lang="en-US" sz="2800" b="1"/>
              <a:t>Improving an Entrepreneurs’ Financial Health </a:t>
            </a:r>
            <a:br>
              <a:rPr lang="en-US" sz="3200">
                <a:latin typeface="Montserrat Light"/>
                <a:ea typeface="Montserrat Light"/>
                <a:cs typeface="Montserrat Light"/>
                <a:sym typeface="Montserrat Light"/>
              </a:rPr>
            </a:br>
            <a:endParaRPr sz="2800"/>
          </a:p>
        </p:txBody>
      </p:sp>
      <p:sp>
        <p:nvSpPr>
          <p:cNvPr id="213" name="Google Shape;213;p31"/>
          <p:cNvSpPr txBox="1"/>
          <p:nvPr/>
        </p:nvSpPr>
        <p:spPr>
          <a:xfrm>
            <a:off x="1870909" y="4380001"/>
            <a:ext cx="5402179"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92D050"/>
                </a:solidFill>
                <a:latin typeface="Century Gothic"/>
                <a:ea typeface="Century Gothic"/>
                <a:cs typeface="Century Gothic"/>
                <a:sym typeface="Century Gothic"/>
              </a:rPr>
              <a:t>Recording Available: Wednesday, May 27</a:t>
            </a:r>
            <a:endParaRPr sz="1400" b="0" i="0" u="none" strike="noStrike" cap="none" dirty="0">
              <a:solidFill>
                <a:srgbClr val="000000"/>
              </a:solidFill>
              <a:latin typeface="Arial"/>
              <a:ea typeface="Arial"/>
              <a:cs typeface="Arial"/>
              <a:sym typeface="Arial"/>
            </a:endParaRPr>
          </a:p>
        </p:txBody>
      </p:sp>
      <p:cxnSp>
        <p:nvCxnSpPr>
          <p:cNvPr id="214" name="Google Shape;214;p31"/>
          <p:cNvCxnSpPr/>
          <p:nvPr/>
        </p:nvCxnSpPr>
        <p:spPr>
          <a:xfrm>
            <a:off x="2694608" y="2832860"/>
            <a:ext cx="3754778" cy="1"/>
          </a:xfrm>
          <a:prstGeom prst="straightConnector1">
            <a:avLst/>
          </a:prstGeom>
          <a:noFill/>
          <a:ln w="19050" cap="flat" cmpd="sng">
            <a:solidFill>
              <a:schemeClr val="accent1"/>
            </a:solidFill>
            <a:prstDash val="solid"/>
            <a:miter lim="800000"/>
            <a:headEnd type="none" w="sm" len="sm"/>
            <a:tailEnd type="none" w="sm" len="sm"/>
          </a:ln>
        </p:spPr>
      </p:cxnSp>
      <p:pic>
        <p:nvPicPr>
          <p:cNvPr id="215" name="Google Shape;215;p31"/>
          <p:cNvPicPr preferRelativeResize="0"/>
          <p:nvPr/>
        </p:nvPicPr>
        <p:blipFill rotWithShape="1">
          <a:blip r:embed="rId3">
            <a:alphaModFix/>
          </a:blip>
          <a:srcRect l="2296" r="2345" b="6"/>
          <a:stretch/>
        </p:blipFill>
        <p:spPr>
          <a:xfrm>
            <a:off x="3058777" y="31791"/>
            <a:ext cx="3026440" cy="270191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1"/>
          <p:cNvSpPr txBox="1">
            <a:spLocks noGrp="1"/>
          </p:cNvSpPr>
          <p:nvPr>
            <p:ph type="title"/>
          </p:nvPr>
        </p:nvSpPr>
        <p:spPr>
          <a:xfrm>
            <a:off x="311700" y="685657"/>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dirty="0"/>
              <a:t>Money Scripts (Beliefs)</a:t>
            </a:r>
            <a:endParaRPr dirty="0"/>
          </a:p>
        </p:txBody>
      </p:sp>
      <p:sp>
        <p:nvSpPr>
          <p:cNvPr id="366" name="Google Shape;366;p51"/>
          <p:cNvSpPr txBox="1">
            <a:spLocks noGrp="1"/>
          </p:cNvSpPr>
          <p:nvPr>
            <p:ph type="body" idx="1"/>
          </p:nvPr>
        </p:nvSpPr>
        <p:spPr>
          <a:xfrm>
            <a:off x="849581" y="1785306"/>
            <a:ext cx="4045148" cy="222590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US" sz="2400" dirty="0"/>
              <a:t>Formed in childhood, shaped from both direct and indirect messages we receive about money from our parents, other significant people in our lives, our circumstances, and society as a whole.</a:t>
            </a:r>
            <a:endParaRPr sz="2400" dirty="0"/>
          </a:p>
          <a:p>
            <a:pPr marL="0" lvl="0" indent="0" algn="l" rtl="0">
              <a:lnSpc>
                <a:spcPct val="90000"/>
              </a:lnSpc>
              <a:spcBef>
                <a:spcPts val="1600"/>
              </a:spcBef>
              <a:spcAft>
                <a:spcPts val="1600"/>
              </a:spcAft>
              <a:buSzPts val="1800"/>
              <a:buNone/>
            </a:pPr>
            <a:endParaRPr dirty="0"/>
          </a:p>
        </p:txBody>
      </p:sp>
      <p:pic>
        <p:nvPicPr>
          <p:cNvPr id="367" name="Google Shape;367;p51"/>
          <p:cNvPicPr preferRelativeResize="0"/>
          <p:nvPr/>
        </p:nvPicPr>
        <p:blipFill rotWithShape="1">
          <a:blip r:embed="rId3">
            <a:alphaModFix/>
          </a:blip>
          <a:srcRect/>
          <a:stretch/>
        </p:blipFill>
        <p:spPr>
          <a:xfrm>
            <a:off x="4894729" y="1326776"/>
            <a:ext cx="4045148" cy="34119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2"/>
          <p:cNvSpPr txBox="1">
            <a:spLocks noGrp="1"/>
          </p:cNvSpPr>
          <p:nvPr>
            <p:ph type="title"/>
          </p:nvPr>
        </p:nvSpPr>
        <p:spPr>
          <a:xfrm>
            <a:off x="239982"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600"/>
              </a:spcBef>
              <a:spcAft>
                <a:spcPts val="0"/>
              </a:spcAft>
              <a:buSzPts val="1800"/>
              <a:buNone/>
            </a:pPr>
            <a:r>
              <a:rPr lang="en-US"/>
              <a:t>Help you gain insight into your own money belief system.</a:t>
            </a:r>
            <a:endParaRPr/>
          </a:p>
        </p:txBody>
      </p:sp>
      <p:pic>
        <p:nvPicPr>
          <p:cNvPr id="373" name="Google Shape;373;p52"/>
          <p:cNvPicPr preferRelativeResize="0"/>
          <p:nvPr/>
        </p:nvPicPr>
        <p:blipFill rotWithShape="1">
          <a:blip r:embed="rId3">
            <a:alphaModFix/>
          </a:blip>
          <a:srcRect l="9370" r="12069"/>
          <a:stretch/>
        </p:blipFill>
        <p:spPr>
          <a:xfrm>
            <a:off x="2223247" y="1329958"/>
            <a:ext cx="4697506" cy="3348497"/>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3"/>
          <p:cNvSpPr txBox="1">
            <a:spLocks noGrp="1"/>
          </p:cNvSpPr>
          <p:nvPr>
            <p:ph type="title"/>
          </p:nvPr>
        </p:nvSpPr>
        <p:spPr>
          <a:xfrm>
            <a:off x="311700" y="29121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SzPts val="2800"/>
              <a:buNone/>
            </a:pPr>
            <a:r>
              <a:rPr lang="en-US"/>
              <a:t>Are essential in being able to address and make changes to financial decision making.</a:t>
            </a:r>
            <a:endParaRPr/>
          </a:p>
        </p:txBody>
      </p:sp>
      <p:pic>
        <p:nvPicPr>
          <p:cNvPr id="379" name="Google Shape;379;p53" descr="Personal Loans | Cyprus Credit Union"/>
          <p:cNvPicPr preferRelativeResize="0"/>
          <p:nvPr/>
        </p:nvPicPr>
        <p:blipFill rotWithShape="1">
          <a:blip r:embed="rId3">
            <a:alphaModFix/>
          </a:blip>
          <a:srcRect/>
          <a:stretch/>
        </p:blipFill>
        <p:spPr>
          <a:xfrm>
            <a:off x="2175065" y="1317811"/>
            <a:ext cx="4793869" cy="34089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4"/>
          <p:cNvSpPr txBox="1">
            <a:spLocks noGrp="1"/>
          </p:cNvSpPr>
          <p:nvPr>
            <p:ph type="title"/>
          </p:nvPr>
        </p:nvSpPr>
        <p:spPr>
          <a:xfrm>
            <a:off x="311700" y="112957"/>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600"/>
              </a:spcBef>
              <a:spcAft>
                <a:spcPts val="0"/>
              </a:spcAft>
              <a:buSzPts val="1800"/>
              <a:buNone/>
            </a:pPr>
            <a:r>
              <a:rPr lang="en-US"/>
              <a:t>Key to shifting money mindset from scarcity to abundance. </a:t>
            </a:r>
            <a:endParaRPr/>
          </a:p>
        </p:txBody>
      </p:sp>
      <p:pic>
        <p:nvPicPr>
          <p:cNvPr id="385" name="Google Shape;385;p54" descr="personal-loan-blog-img - Cascade Business News"/>
          <p:cNvPicPr preferRelativeResize="0"/>
          <p:nvPr/>
        </p:nvPicPr>
        <p:blipFill rotWithShape="1">
          <a:blip r:embed="rId3">
            <a:alphaModFix/>
          </a:blip>
          <a:srcRect l="5555" r="5409"/>
          <a:stretch/>
        </p:blipFill>
        <p:spPr>
          <a:xfrm>
            <a:off x="2026024" y="1362634"/>
            <a:ext cx="5056094" cy="3316941"/>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5"/>
          <p:cNvSpPr txBox="1">
            <a:spLocks noGrp="1"/>
          </p:cNvSpPr>
          <p:nvPr>
            <p:ph type="title"/>
          </p:nvPr>
        </p:nvSpPr>
        <p:spPr>
          <a:xfrm>
            <a:off x="311700" y="66159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Fina’s Money Scripts</a:t>
            </a:r>
            <a:endParaRPr/>
          </a:p>
        </p:txBody>
      </p:sp>
      <p:sp>
        <p:nvSpPr>
          <p:cNvPr id="391" name="Google Shape;391;p55"/>
          <p:cNvSpPr txBox="1">
            <a:spLocks noGrp="1"/>
          </p:cNvSpPr>
          <p:nvPr>
            <p:ph type="body" idx="1"/>
          </p:nvPr>
        </p:nvSpPr>
        <p:spPr>
          <a:xfrm>
            <a:off x="311700" y="1347537"/>
            <a:ext cx="8520600" cy="322133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i="1">
                <a:solidFill>
                  <a:srgbClr val="666666"/>
                </a:solidFill>
                <a:latin typeface="Arial"/>
                <a:ea typeface="Arial"/>
                <a:cs typeface="Arial"/>
                <a:sym typeface="Arial"/>
              </a:rPr>
              <a:t>“Fina believes that in order to make money she has to spend money, especially when attracting clients. She finds she becomes agitated when her partner asks about her spending. She avoids her partner by working more although it is causing tension between them. She tells herself the money will be there if she puts in the time or when she gets a higher priced listing”.</a:t>
            </a:r>
            <a:endParaRPr sz="1800" i="1">
              <a:solidFill>
                <a:srgbClr val="595959"/>
              </a:solidFill>
              <a:latin typeface="Arial"/>
              <a:ea typeface="Arial"/>
              <a:cs typeface="Arial"/>
              <a:sym typeface="Arial"/>
            </a:endParaRPr>
          </a:p>
          <a:p>
            <a:pPr marL="0" lvl="0" indent="0" algn="l" rtl="0">
              <a:lnSpc>
                <a:spcPct val="90000"/>
              </a:lnSpc>
              <a:spcBef>
                <a:spcPts val="0"/>
              </a:spcBef>
              <a:spcAft>
                <a:spcPts val="0"/>
              </a:spcAft>
              <a:buSzPts val="1800"/>
              <a:buNone/>
            </a:pPr>
            <a:endParaRPr sz="2400" i="1">
              <a:solidFill>
                <a:srgbClr val="434343"/>
              </a:solidFill>
            </a:endParaRPr>
          </a:p>
          <a:p>
            <a:pPr marL="0" lvl="0" indent="0" algn="l" rtl="0">
              <a:lnSpc>
                <a:spcPct val="90000"/>
              </a:lnSpc>
              <a:spcBef>
                <a:spcPts val="0"/>
              </a:spcBef>
              <a:spcAft>
                <a:spcPts val="0"/>
              </a:spcAft>
              <a:buSzPts val="1800"/>
              <a:buNone/>
            </a:pPr>
            <a:endParaRPr sz="2000">
              <a:solidFill>
                <a:schemeClr val="dk1"/>
              </a:solidFill>
            </a:endParaRPr>
          </a:p>
          <a:p>
            <a:pPr marL="0" lvl="0" indent="0" algn="l" rtl="0">
              <a:lnSpc>
                <a:spcPct val="90000"/>
              </a:lnSpc>
              <a:spcBef>
                <a:spcPts val="0"/>
              </a:spcBef>
              <a:spcAft>
                <a:spcPts val="0"/>
              </a:spcAft>
              <a:buSzPts val="1800"/>
              <a:buNone/>
            </a:pPr>
            <a:endParaRPr sz="2000">
              <a:solidFill>
                <a:schemeClr val="dk1"/>
              </a:solidFill>
            </a:endParaRPr>
          </a:p>
          <a:p>
            <a:pPr marL="0" lvl="0" indent="0" algn="l" rtl="0">
              <a:lnSpc>
                <a:spcPct val="90000"/>
              </a:lnSpc>
              <a:spcBef>
                <a:spcPts val="1600"/>
              </a:spcBef>
              <a:spcAft>
                <a:spcPts val="1600"/>
              </a:spcAft>
              <a:buClr>
                <a:schemeClr val="dk1"/>
              </a:buClr>
              <a:buSzPts val="1100"/>
              <a:buFont typeface="Arial"/>
              <a:buNone/>
            </a:pP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6"/>
          <p:cNvSpPr txBox="1">
            <a:spLocks noGrp="1"/>
          </p:cNvSpPr>
          <p:nvPr>
            <p:ph type="title"/>
          </p:nvPr>
        </p:nvSpPr>
        <p:spPr>
          <a:xfrm>
            <a:off x="311700" y="66159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Fina’s Money Scripts</a:t>
            </a:r>
            <a:endParaRPr/>
          </a:p>
        </p:txBody>
      </p:sp>
      <p:sp>
        <p:nvSpPr>
          <p:cNvPr id="397" name="Google Shape;397;p56"/>
          <p:cNvSpPr txBox="1">
            <a:spLocks noGrp="1"/>
          </p:cNvSpPr>
          <p:nvPr>
            <p:ph type="body" idx="1"/>
          </p:nvPr>
        </p:nvSpPr>
        <p:spPr>
          <a:xfrm>
            <a:off x="311700" y="1347537"/>
            <a:ext cx="8520600" cy="322133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i="1">
                <a:solidFill>
                  <a:srgbClr val="666666"/>
                </a:solidFill>
                <a:latin typeface="Arial"/>
                <a:ea typeface="Arial"/>
                <a:cs typeface="Arial"/>
                <a:sym typeface="Arial"/>
              </a:rPr>
              <a:t>“Fina believes that in order to make money she has to spend money, especially when attracting clients. She finds she becomes agitated when her partner asks about her spending. She avoids her partner by working more although it is causing tension between them. She tells herself the money will be there if she puts in the time or when she gets a higher priced listing”.</a:t>
            </a:r>
            <a:endParaRPr sz="1800" i="1">
              <a:solidFill>
                <a:srgbClr val="595959"/>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US" sz="1800">
                <a:solidFill>
                  <a:schemeClr val="accent3"/>
                </a:solidFill>
                <a:latin typeface="Arial"/>
                <a:ea typeface="Arial"/>
                <a:cs typeface="Arial"/>
                <a:sym typeface="Arial"/>
              </a:rPr>
              <a:t>“I work hard and I deserve to spend money how I want.” </a:t>
            </a:r>
            <a:endParaRPr sz="1800">
              <a:solidFill>
                <a:schemeClr val="accent3"/>
              </a:solidFill>
              <a:latin typeface="Arial"/>
              <a:ea typeface="Arial"/>
              <a:cs typeface="Arial"/>
              <a:sym typeface="Arial"/>
            </a:endParaRPr>
          </a:p>
          <a:p>
            <a:pPr marL="0" lvl="0" indent="0" algn="l" rtl="0">
              <a:lnSpc>
                <a:spcPct val="90000"/>
              </a:lnSpc>
              <a:spcBef>
                <a:spcPts val="0"/>
              </a:spcBef>
              <a:spcAft>
                <a:spcPts val="0"/>
              </a:spcAft>
              <a:buSzPts val="1800"/>
              <a:buNone/>
            </a:pPr>
            <a:endParaRPr sz="2000">
              <a:solidFill>
                <a:schemeClr val="dk1"/>
              </a:solidFill>
            </a:endParaRPr>
          </a:p>
          <a:p>
            <a:pPr marL="0" lvl="0" indent="0" algn="l" rtl="0">
              <a:lnSpc>
                <a:spcPct val="90000"/>
              </a:lnSpc>
              <a:spcBef>
                <a:spcPts val="0"/>
              </a:spcBef>
              <a:spcAft>
                <a:spcPts val="0"/>
              </a:spcAft>
              <a:buSzPts val="1800"/>
              <a:buNone/>
            </a:pPr>
            <a:endParaRPr sz="2000">
              <a:solidFill>
                <a:schemeClr val="dk1"/>
              </a:solidFill>
            </a:endParaRPr>
          </a:p>
          <a:p>
            <a:pPr marL="0" lvl="0" indent="0" algn="l" rtl="0">
              <a:lnSpc>
                <a:spcPct val="90000"/>
              </a:lnSpc>
              <a:spcBef>
                <a:spcPts val="1600"/>
              </a:spcBef>
              <a:spcAft>
                <a:spcPts val="1600"/>
              </a:spcAft>
              <a:buClr>
                <a:schemeClr val="dk1"/>
              </a:buClr>
              <a:buSzPts val="1100"/>
              <a:buFont typeface="Arial"/>
              <a:buNone/>
            </a:pP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7"/>
          <p:cNvSpPr txBox="1">
            <a:spLocks noGrp="1"/>
          </p:cNvSpPr>
          <p:nvPr>
            <p:ph type="title"/>
          </p:nvPr>
        </p:nvSpPr>
        <p:spPr>
          <a:xfrm>
            <a:off x="311700" y="66159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Fina’s Money Scripts</a:t>
            </a:r>
            <a:endParaRPr/>
          </a:p>
        </p:txBody>
      </p:sp>
      <p:sp>
        <p:nvSpPr>
          <p:cNvPr id="403" name="Google Shape;403;p57"/>
          <p:cNvSpPr txBox="1">
            <a:spLocks noGrp="1"/>
          </p:cNvSpPr>
          <p:nvPr>
            <p:ph type="body" idx="1"/>
          </p:nvPr>
        </p:nvSpPr>
        <p:spPr>
          <a:xfrm>
            <a:off x="311700" y="1347537"/>
            <a:ext cx="8520600" cy="322133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i="1">
                <a:solidFill>
                  <a:srgbClr val="666666"/>
                </a:solidFill>
                <a:latin typeface="Arial"/>
                <a:ea typeface="Arial"/>
                <a:cs typeface="Arial"/>
                <a:sym typeface="Arial"/>
              </a:rPr>
              <a:t>“Fina believes that in order to make money she has to spend money, especially when attracting clients. She finds she becomes agitated when her partner asks about her spending. She avoids her partner by working more although it is causing tension between them. She tells herself the money will be there if she puts in the time or when she gets a higher priced listing”.</a:t>
            </a:r>
            <a:endParaRPr sz="1800" i="1">
              <a:solidFill>
                <a:srgbClr val="595959"/>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US" sz="1800">
                <a:solidFill>
                  <a:schemeClr val="accent3"/>
                </a:solidFill>
                <a:latin typeface="Arial"/>
                <a:ea typeface="Arial"/>
                <a:cs typeface="Arial"/>
                <a:sym typeface="Arial"/>
              </a:rPr>
              <a:t>“I work hard and I deserve to spend money how I want.” </a:t>
            </a:r>
            <a:endParaRPr sz="1800">
              <a:solidFill>
                <a:schemeClr val="accent3"/>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a:solidFill>
                  <a:schemeClr val="accent2"/>
                </a:solidFill>
                <a:latin typeface="Arial"/>
                <a:ea typeface="Arial"/>
                <a:cs typeface="Arial"/>
                <a:sym typeface="Arial"/>
              </a:rPr>
              <a:t>“If I don’t work hard and make a lot of money, I am a failure”.</a:t>
            </a:r>
            <a:endParaRPr sz="1800">
              <a:solidFill>
                <a:schemeClr val="accent2"/>
              </a:solidFill>
              <a:latin typeface="Arial"/>
              <a:ea typeface="Arial"/>
              <a:cs typeface="Arial"/>
              <a:sym typeface="Arial"/>
            </a:endParaRPr>
          </a:p>
          <a:p>
            <a:pPr marL="0" lvl="0" indent="0" algn="l" rtl="0">
              <a:lnSpc>
                <a:spcPct val="90000"/>
              </a:lnSpc>
              <a:spcBef>
                <a:spcPts val="0"/>
              </a:spcBef>
              <a:spcAft>
                <a:spcPts val="0"/>
              </a:spcAft>
              <a:buSzPts val="1800"/>
              <a:buNone/>
            </a:pPr>
            <a:endParaRPr sz="2000">
              <a:solidFill>
                <a:schemeClr val="dk1"/>
              </a:solidFill>
            </a:endParaRPr>
          </a:p>
          <a:p>
            <a:pPr marL="0" lvl="0" indent="0" algn="l" rtl="0">
              <a:lnSpc>
                <a:spcPct val="90000"/>
              </a:lnSpc>
              <a:spcBef>
                <a:spcPts val="0"/>
              </a:spcBef>
              <a:spcAft>
                <a:spcPts val="0"/>
              </a:spcAft>
              <a:buSzPts val="1800"/>
              <a:buNone/>
            </a:pPr>
            <a:endParaRPr sz="2000">
              <a:solidFill>
                <a:schemeClr val="dk1"/>
              </a:solidFill>
            </a:endParaRPr>
          </a:p>
          <a:p>
            <a:pPr marL="0" lvl="0" indent="0" algn="l" rtl="0">
              <a:lnSpc>
                <a:spcPct val="90000"/>
              </a:lnSpc>
              <a:spcBef>
                <a:spcPts val="1600"/>
              </a:spcBef>
              <a:spcAft>
                <a:spcPts val="1600"/>
              </a:spcAft>
              <a:buClr>
                <a:schemeClr val="dk1"/>
              </a:buClr>
              <a:buSzPts val="1100"/>
              <a:buFont typeface="Arial"/>
              <a:buNone/>
            </a:pP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8"/>
          <p:cNvSpPr txBox="1">
            <a:spLocks noGrp="1"/>
          </p:cNvSpPr>
          <p:nvPr>
            <p:ph type="title"/>
          </p:nvPr>
        </p:nvSpPr>
        <p:spPr>
          <a:xfrm>
            <a:off x="311700" y="66159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Fina’s Money Scripts</a:t>
            </a:r>
            <a:endParaRPr/>
          </a:p>
        </p:txBody>
      </p:sp>
      <p:sp>
        <p:nvSpPr>
          <p:cNvPr id="409" name="Google Shape;409;p58"/>
          <p:cNvSpPr txBox="1">
            <a:spLocks noGrp="1"/>
          </p:cNvSpPr>
          <p:nvPr>
            <p:ph type="body" idx="1"/>
          </p:nvPr>
        </p:nvSpPr>
        <p:spPr>
          <a:xfrm>
            <a:off x="311700" y="1347537"/>
            <a:ext cx="8520600" cy="322133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i="1">
                <a:solidFill>
                  <a:srgbClr val="666666"/>
                </a:solidFill>
                <a:latin typeface="Arial"/>
                <a:ea typeface="Arial"/>
                <a:cs typeface="Arial"/>
                <a:sym typeface="Arial"/>
              </a:rPr>
              <a:t>“Fina believes that in order to make money she has to spend money, especially when attracting clients. She finds she becomes agitated when her partner asks about her spending. She avoids her partner by working more although it is causing tension between them. She tells herself the money will be there if she puts in the time or when she gets a higher priced listing”.</a:t>
            </a:r>
            <a:endParaRPr sz="1800" i="1">
              <a:solidFill>
                <a:srgbClr val="595959"/>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US" sz="1800">
                <a:solidFill>
                  <a:schemeClr val="accent3"/>
                </a:solidFill>
                <a:latin typeface="Arial"/>
                <a:ea typeface="Arial"/>
                <a:cs typeface="Arial"/>
                <a:sym typeface="Arial"/>
              </a:rPr>
              <a:t>“I work hard and I deserve to spend money how I want.” </a:t>
            </a:r>
            <a:endParaRPr sz="1800">
              <a:solidFill>
                <a:schemeClr val="accent3"/>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a:solidFill>
                  <a:schemeClr val="accent2"/>
                </a:solidFill>
                <a:latin typeface="Arial"/>
                <a:ea typeface="Arial"/>
                <a:cs typeface="Arial"/>
                <a:sym typeface="Arial"/>
              </a:rPr>
              <a:t>“If I don’t work hard and make a lot of money, I am a failure”.</a:t>
            </a:r>
            <a:endParaRPr sz="1800">
              <a:solidFill>
                <a:schemeClr val="accent2"/>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a:solidFill>
                  <a:schemeClr val="accent1"/>
                </a:solidFill>
                <a:latin typeface="Arial"/>
                <a:ea typeface="Arial"/>
                <a:cs typeface="Arial"/>
                <a:sym typeface="Arial"/>
              </a:rPr>
              <a:t>“I don’t have enough money”.</a:t>
            </a:r>
            <a:endParaRPr sz="1800">
              <a:solidFill>
                <a:schemeClr val="accent1"/>
              </a:solidFill>
              <a:latin typeface="Arial"/>
              <a:ea typeface="Arial"/>
              <a:cs typeface="Arial"/>
              <a:sym typeface="Arial"/>
            </a:endParaRPr>
          </a:p>
          <a:p>
            <a:pPr marL="0" lvl="0" indent="0" algn="l" rtl="0">
              <a:lnSpc>
                <a:spcPct val="90000"/>
              </a:lnSpc>
              <a:spcBef>
                <a:spcPts val="0"/>
              </a:spcBef>
              <a:spcAft>
                <a:spcPts val="0"/>
              </a:spcAft>
              <a:buSzPts val="1800"/>
              <a:buNone/>
            </a:pPr>
            <a:endParaRPr sz="2400" i="1">
              <a:solidFill>
                <a:srgbClr val="434343"/>
              </a:solidFill>
            </a:endParaRPr>
          </a:p>
          <a:p>
            <a:pPr marL="0" lvl="0" indent="0" algn="l" rtl="0">
              <a:lnSpc>
                <a:spcPct val="90000"/>
              </a:lnSpc>
              <a:spcBef>
                <a:spcPts val="0"/>
              </a:spcBef>
              <a:spcAft>
                <a:spcPts val="0"/>
              </a:spcAft>
              <a:buSzPts val="1800"/>
              <a:buNone/>
            </a:pPr>
            <a:endParaRPr sz="2000">
              <a:solidFill>
                <a:schemeClr val="dk1"/>
              </a:solidFill>
            </a:endParaRPr>
          </a:p>
          <a:p>
            <a:pPr marL="0" lvl="0" indent="0" algn="l" rtl="0">
              <a:lnSpc>
                <a:spcPct val="90000"/>
              </a:lnSpc>
              <a:spcBef>
                <a:spcPts val="0"/>
              </a:spcBef>
              <a:spcAft>
                <a:spcPts val="0"/>
              </a:spcAft>
              <a:buSzPts val="1800"/>
              <a:buNone/>
            </a:pPr>
            <a:endParaRPr sz="2000">
              <a:solidFill>
                <a:schemeClr val="dk1"/>
              </a:solidFill>
            </a:endParaRPr>
          </a:p>
          <a:p>
            <a:pPr marL="0" lvl="0" indent="0" algn="l" rtl="0">
              <a:lnSpc>
                <a:spcPct val="90000"/>
              </a:lnSpc>
              <a:spcBef>
                <a:spcPts val="1600"/>
              </a:spcBef>
              <a:spcAft>
                <a:spcPts val="1600"/>
              </a:spcAft>
              <a:buClr>
                <a:schemeClr val="dk1"/>
              </a:buClr>
              <a:buSzPts val="1100"/>
              <a:buFont typeface="Arial"/>
              <a:buNone/>
            </a:pP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9"/>
          <p:cNvSpPr txBox="1">
            <a:spLocks noGrp="1"/>
          </p:cNvSpPr>
          <p:nvPr>
            <p:ph type="title"/>
          </p:nvPr>
        </p:nvSpPr>
        <p:spPr>
          <a:xfrm>
            <a:off x="311700" y="6117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Money Scripts Can Be Re-scripted</a:t>
            </a:r>
            <a:endParaRPr/>
          </a:p>
        </p:txBody>
      </p:sp>
      <p:pic>
        <p:nvPicPr>
          <p:cNvPr id="415" name="Google Shape;415;p59"/>
          <p:cNvPicPr preferRelativeResize="0"/>
          <p:nvPr/>
        </p:nvPicPr>
        <p:blipFill rotWithShape="1">
          <a:blip r:embed="rId3">
            <a:alphaModFix/>
          </a:blip>
          <a:srcRect l="19386" r="17377"/>
          <a:stretch/>
        </p:blipFill>
        <p:spPr>
          <a:xfrm>
            <a:off x="2043953" y="1357033"/>
            <a:ext cx="5056094" cy="3331509"/>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0"/>
          <p:cNvSpPr txBox="1">
            <a:spLocks noGrp="1"/>
          </p:cNvSpPr>
          <p:nvPr>
            <p:ph type="title"/>
          </p:nvPr>
        </p:nvSpPr>
        <p:spPr>
          <a:xfrm>
            <a:off x="311700" y="53104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600"/>
              </a:spcBef>
              <a:spcAft>
                <a:spcPts val="0"/>
              </a:spcAft>
              <a:buSzPts val="1800"/>
              <a:buNone/>
            </a:pPr>
            <a:r>
              <a:rPr lang="en-US"/>
              <a:t>Exploration and Awareness</a:t>
            </a:r>
            <a:endParaRPr/>
          </a:p>
        </p:txBody>
      </p:sp>
      <p:sp>
        <p:nvSpPr>
          <p:cNvPr id="421" name="Google Shape;421;p60"/>
          <p:cNvSpPr txBox="1">
            <a:spLocks noGrp="1"/>
          </p:cNvSpPr>
          <p:nvPr>
            <p:ph type="body" idx="1"/>
          </p:nvPr>
        </p:nvSpPr>
        <p:spPr>
          <a:xfrm>
            <a:off x="311700" y="1184425"/>
            <a:ext cx="8520600" cy="3540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600"/>
              </a:spcBef>
              <a:spcAft>
                <a:spcPts val="0"/>
              </a:spcAft>
              <a:buClr>
                <a:schemeClr val="dk1"/>
              </a:buClr>
              <a:buSzPts val="1800"/>
              <a:buFont typeface="Arial"/>
              <a:buNone/>
            </a:pPr>
            <a:endParaRPr>
              <a:solidFill>
                <a:srgbClr val="000000"/>
              </a:solidFill>
            </a:endParaRPr>
          </a:p>
          <a:p>
            <a:pPr marL="0" lvl="0" indent="0" algn="l" rtl="0">
              <a:lnSpc>
                <a:spcPct val="90000"/>
              </a:lnSpc>
              <a:spcBef>
                <a:spcPts val="1600"/>
              </a:spcBef>
              <a:spcAft>
                <a:spcPts val="0"/>
              </a:spcAft>
              <a:buSzPts val="1800"/>
              <a:buNone/>
            </a:pPr>
            <a:endParaRPr/>
          </a:p>
          <a:p>
            <a:pPr marL="0" lvl="0" indent="0" algn="l" rtl="0">
              <a:lnSpc>
                <a:spcPct val="90000"/>
              </a:lnSpc>
              <a:spcBef>
                <a:spcPts val="1600"/>
              </a:spcBef>
              <a:spcAft>
                <a:spcPts val="0"/>
              </a:spcAft>
              <a:buSzPts val="1800"/>
              <a:buNone/>
            </a:pPr>
            <a:endParaRPr/>
          </a:p>
          <a:p>
            <a:pPr marL="0" lvl="0" indent="0" algn="l" rtl="0">
              <a:lnSpc>
                <a:spcPct val="90000"/>
              </a:lnSpc>
              <a:spcBef>
                <a:spcPts val="1600"/>
              </a:spcBef>
              <a:spcAft>
                <a:spcPts val="0"/>
              </a:spcAft>
              <a:buSzPts val="1800"/>
              <a:buNone/>
            </a:pPr>
            <a:endParaRPr/>
          </a:p>
          <a:p>
            <a:pPr marL="0" lvl="0" indent="0" algn="l" rtl="0">
              <a:lnSpc>
                <a:spcPct val="90000"/>
              </a:lnSpc>
              <a:spcBef>
                <a:spcPts val="1600"/>
              </a:spcBef>
              <a:spcAft>
                <a:spcPts val="1600"/>
              </a:spcAft>
              <a:buSzPts val="1800"/>
              <a:buNone/>
            </a:pPr>
            <a:endParaRPr/>
          </a:p>
        </p:txBody>
      </p:sp>
      <p:pic>
        <p:nvPicPr>
          <p:cNvPr id="422" name="Google Shape;422;p60"/>
          <p:cNvPicPr preferRelativeResize="0"/>
          <p:nvPr/>
        </p:nvPicPr>
        <p:blipFill rotWithShape="1">
          <a:blip r:embed="rId3">
            <a:alphaModFix/>
          </a:blip>
          <a:srcRect r="4338"/>
          <a:stretch/>
        </p:blipFill>
        <p:spPr>
          <a:xfrm>
            <a:off x="2097741" y="1353671"/>
            <a:ext cx="4894730" cy="3371354"/>
          </a:xfrm>
          <a:prstGeom prst="roundRect">
            <a:avLst>
              <a:gd name="adj" fmla="val 8594"/>
            </a:avLst>
          </a:prstGeom>
          <a:solidFill>
            <a:srgbClr val="ECECEC"/>
          </a:solidFill>
          <a:ln>
            <a:noFill/>
          </a:ln>
          <a:effectLst>
            <a:reflection stA="38000" endPos="28000" dist="5000" dir="5400000" sy="-100000" algn="bl" rotWithShape="0"/>
          </a:effectLst>
        </p:spPr>
      </p:pic>
      <p:sp>
        <p:nvSpPr>
          <p:cNvPr id="423" name="Google Shape;423;p60"/>
          <p:cNvSpPr txBox="1"/>
          <p:nvPr/>
        </p:nvSpPr>
        <p:spPr>
          <a:xfrm>
            <a:off x="5396753" y="1730189"/>
            <a:ext cx="1102659" cy="307777"/>
          </a:xfrm>
          <a:prstGeom prst="rect">
            <a:avLst/>
          </a:prstGeom>
          <a:solidFill>
            <a:schemeClr val="accent5"/>
          </a:solidFill>
          <a:ln w="25400" cap="flat" cmpd="sng">
            <a:solidFill>
              <a:srgbClr val="38829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This is New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 name="Rectangle 1">
            <a:extLst>
              <a:ext uri="{FF2B5EF4-FFF2-40B4-BE49-F238E27FC236}">
                <a16:creationId xmlns:a16="http://schemas.microsoft.com/office/drawing/2014/main" id="{369EB16B-0CF3-4819-8D8E-8BFA3AD0AA15}"/>
              </a:ext>
            </a:extLst>
          </p:cNvPr>
          <p:cNvSpPr/>
          <p:nvPr/>
        </p:nvSpPr>
        <p:spPr>
          <a:xfrm>
            <a:off x="0" y="0"/>
            <a:ext cx="9144000" cy="1463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Google Shape;228;p33"/>
          <p:cNvSpPr txBox="1">
            <a:spLocks noGrp="1"/>
          </p:cNvSpPr>
          <p:nvPr>
            <p:ph type="title"/>
          </p:nvPr>
        </p:nvSpPr>
        <p:spPr>
          <a:xfrm>
            <a:off x="1763612" y="139838"/>
            <a:ext cx="5616774" cy="11833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160"/>
              <a:buFont typeface="Calibri"/>
              <a:buNone/>
            </a:pPr>
            <a:r>
              <a:rPr lang="en-US" sz="2160" dirty="0">
                <a:solidFill>
                  <a:schemeClr val="bg1"/>
                </a:solidFill>
              </a:rPr>
              <a:t>CENTER FOR REALTOR® FINANCIAL WELLNESS </a:t>
            </a:r>
            <a:br>
              <a:rPr lang="en-US" sz="2160" dirty="0">
                <a:solidFill>
                  <a:schemeClr val="bg1"/>
                </a:solidFill>
              </a:rPr>
            </a:br>
            <a:r>
              <a:rPr lang="en-US" sz="2160" dirty="0">
                <a:solidFill>
                  <a:schemeClr val="bg1"/>
                </a:solidFill>
              </a:rPr>
              <a:t>WEBINAR AND SEMINAR </a:t>
            </a:r>
            <a:br>
              <a:rPr lang="en-US" sz="2160" dirty="0">
                <a:solidFill>
                  <a:schemeClr val="bg1"/>
                </a:solidFill>
              </a:rPr>
            </a:br>
            <a:r>
              <a:rPr lang="en-US" sz="2160" dirty="0">
                <a:solidFill>
                  <a:schemeClr val="bg1"/>
                </a:solidFill>
              </a:rPr>
              <a:t>DISCLAIMER</a:t>
            </a:r>
            <a:endParaRPr dirty="0">
              <a:solidFill>
                <a:schemeClr val="bg1"/>
              </a:solidFill>
            </a:endParaRPr>
          </a:p>
        </p:txBody>
      </p:sp>
      <p:sp>
        <p:nvSpPr>
          <p:cNvPr id="229" name="Google Shape;229;p33"/>
          <p:cNvSpPr txBox="1">
            <a:spLocks noGrp="1"/>
          </p:cNvSpPr>
          <p:nvPr>
            <p:ph type="body" idx="1"/>
          </p:nvPr>
        </p:nvSpPr>
        <p:spPr>
          <a:xfrm>
            <a:off x="252663" y="1598212"/>
            <a:ext cx="8638673" cy="3456557"/>
          </a:xfrm>
          <a:prstGeom prst="rect">
            <a:avLst/>
          </a:prstGeom>
          <a:noFill/>
          <a:ln>
            <a:noFill/>
          </a:ln>
        </p:spPr>
        <p:txBody>
          <a:bodyPr spcFirstLastPara="1" wrap="square" lIns="91425" tIns="45700" rIns="91425" bIns="45700" anchor="t" anchorCtr="0">
            <a:noAutofit/>
          </a:bodyPr>
          <a:lstStyle/>
          <a:p>
            <a:pPr marL="171450" lvl="0" indent="-171450" algn="l" rtl="0">
              <a:lnSpc>
                <a:spcPct val="80000"/>
              </a:lnSpc>
              <a:spcBef>
                <a:spcPts val="0"/>
              </a:spcBef>
              <a:spcAft>
                <a:spcPts val="0"/>
              </a:spcAft>
              <a:buClr>
                <a:srgbClr val="92D050"/>
              </a:buClr>
              <a:buSzPts val="2040"/>
              <a:buChar char="•"/>
            </a:pPr>
            <a:r>
              <a:rPr lang="en-US" sz="2040" b="1" dirty="0">
                <a:solidFill>
                  <a:srgbClr val="92D050"/>
                </a:solidFill>
              </a:rPr>
              <a:t>For Education and Information Purposes Only</a:t>
            </a:r>
            <a:endParaRPr dirty="0"/>
          </a:p>
          <a:p>
            <a:pPr marL="171450" lvl="0" indent="-171450" algn="l" rtl="0">
              <a:lnSpc>
                <a:spcPct val="80000"/>
              </a:lnSpc>
              <a:spcBef>
                <a:spcPts val="750"/>
              </a:spcBef>
              <a:spcAft>
                <a:spcPts val="0"/>
              </a:spcAft>
              <a:buClr>
                <a:schemeClr val="dk1"/>
              </a:buClr>
              <a:buSzPts val="1360"/>
              <a:buChar char="•"/>
            </a:pPr>
            <a:r>
              <a:rPr lang="en-US" sz="1360" dirty="0"/>
              <a:t>Please note that the information and materials provided in Center for REALTOR® Financial Wellness webinars and seminars are not intended or provided to be used as a substitute for the advice of your tax, investment, legal and/or financial advisors or to be the basis of specific financial planning activities.  The opinions and views expressed or shared in this presentation represent only those of the developers, speakers, presenters or instructors and have not been endorsed or approved by the National Association of REALTORS®.  While substantial care is taken to try to provide accurate and current data and information, the National Association of REALTORS® does not warrant the accuracy, completeness or timeliness of any data and information provided in the webinars and seminars.  Further, any principles and conclusions presented are subject to court decisions and to local, state and federal laws and regulations and any revisions of such laws and regulations.  If you seek or need tax, investment, legal or financial advice, you must obtain such advice and services from the appropriate professionals.  </a:t>
            </a:r>
            <a:endParaRPr dirty="0"/>
          </a:p>
          <a:p>
            <a:pPr marL="171450" lvl="0" indent="-171450" algn="l" rtl="0">
              <a:lnSpc>
                <a:spcPct val="80000"/>
              </a:lnSpc>
              <a:spcBef>
                <a:spcPts val="750"/>
              </a:spcBef>
              <a:spcAft>
                <a:spcPts val="0"/>
              </a:spcAft>
              <a:buClr>
                <a:schemeClr val="dk1"/>
              </a:buClr>
              <a:buSzPts val="1360"/>
              <a:buChar char="•"/>
            </a:pPr>
            <a:r>
              <a:rPr lang="en-US" sz="1360" dirty="0"/>
              <a:t>Any links to third-party websites, tools, materials or resources are provided as a convenience and for your information.  Any products, services or opinions of third-party entities or associated individuals are neither endorsed nor have they been vetted by the National Association of REALTORS®, and their inclusion in the webinar or seminar and any related materials do not constitute a recommendation by the National Association of REALTORS® and should not be inferred as suggesting a preference over other products, services or information available in the market.  The National Association of REALTORS® bears no responsibility for the accuracy, completeness, legality or the content provided in the webinar or seminar and any related materials.</a:t>
            </a:r>
            <a:endParaRPr dirty="0"/>
          </a:p>
          <a:p>
            <a:pPr marL="171450" lvl="0" indent="-141097" algn="l" rtl="0">
              <a:lnSpc>
                <a:spcPct val="80000"/>
              </a:lnSpc>
              <a:spcBef>
                <a:spcPts val="750"/>
              </a:spcBef>
              <a:spcAft>
                <a:spcPts val="0"/>
              </a:spcAft>
              <a:buClr>
                <a:schemeClr val="dk1"/>
              </a:buClr>
              <a:buSzPts val="478"/>
              <a:buNone/>
            </a:pPr>
            <a:endParaRPr sz="478"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1"/>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600"/>
              </a:spcBef>
              <a:spcAft>
                <a:spcPts val="0"/>
              </a:spcAft>
              <a:buSzPts val="1800"/>
              <a:buNone/>
            </a:pPr>
            <a:r>
              <a:rPr lang="en-US"/>
              <a:t>Create alternative money scripts and behaviors </a:t>
            </a:r>
            <a:endParaRPr/>
          </a:p>
        </p:txBody>
      </p:sp>
      <p:pic>
        <p:nvPicPr>
          <p:cNvPr id="429" name="Google Shape;429;p61"/>
          <p:cNvPicPr preferRelativeResize="0"/>
          <p:nvPr/>
        </p:nvPicPr>
        <p:blipFill rotWithShape="1">
          <a:blip r:embed="rId3">
            <a:alphaModFix/>
          </a:blip>
          <a:srcRect b="7142"/>
          <a:stretch/>
        </p:blipFill>
        <p:spPr>
          <a:xfrm>
            <a:off x="1479178" y="1642781"/>
            <a:ext cx="3092822" cy="3092822"/>
          </a:xfrm>
          <a:prstGeom prst="roundRect">
            <a:avLst>
              <a:gd name="adj" fmla="val 8594"/>
            </a:avLst>
          </a:prstGeom>
          <a:solidFill>
            <a:srgbClr val="ECECEC"/>
          </a:solidFill>
          <a:ln>
            <a:noFill/>
          </a:ln>
          <a:effectLst>
            <a:reflection stA="38000" endPos="28000" dist="5000" dir="5400000" sy="-100000" algn="bl" rotWithShape="0"/>
          </a:effectLst>
        </p:spPr>
      </p:pic>
      <p:sp>
        <p:nvSpPr>
          <p:cNvPr id="430" name="Google Shape;430;p61"/>
          <p:cNvSpPr/>
          <p:nvPr/>
        </p:nvSpPr>
        <p:spPr>
          <a:xfrm>
            <a:off x="4571999" y="1608602"/>
            <a:ext cx="3191435" cy="3135407"/>
          </a:xfrm>
          <a:prstGeom prst="roundRect">
            <a:avLst>
              <a:gd name="adj" fmla="val 16667"/>
            </a:avLst>
          </a:prstGeom>
          <a:solidFill>
            <a:srgbClr val="32AC98"/>
          </a:solidFill>
          <a:ln w="25400" cap="flat" cmpd="sng">
            <a:solidFill>
              <a:srgbClr val="318C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31" name="Google Shape;431;p61" descr="Refer For A Personal-Loan - Best Interest Rate - GoRefr"/>
          <p:cNvPicPr preferRelativeResize="0"/>
          <p:nvPr/>
        </p:nvPicPr>
        <p:blipFill rotWithShape="1">
          <a:blip r:embed="rId4">
            <a:alphaModFix/>
          </a:blip>
          <a:srcRect l="18940" r="20353"/>
          <a:stretch/>
        </p:blipFill>
        <p:spPr>
          <a:xfrm>
            <a:off x="4670611" y="2440438"/>
            <a:ext cx="2994212" cy="216910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2"/>
          <p:cNvSpPr txBox="1">
            <a:spLocks noGrp="1"/>
          </p:cNvSpPr>
          <p:nvPr>
            <p:ph type="title"/>
          </p:nvPr>
        </p:nvSpPr>
        <p:spPr>
          <a:xfrm>
            <a:off x="311700" y="6117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SzPts val="2800"/>
              <a:buNone/>
            </a:pPr>
            <a:r>
              <a:rPr lang="en-US"/>
              <a:t>Practice and Consistent Application</a:t>
            </a:r>
            <a:endParaRPr/>
          </a:p>
        </p:txBody>
      </p:sp>
      <p:pic>
        <p:nvPicPr>
          <p:cNvPr id="437" name="Google Shape;437;p62"/>
          <p:cNvPicPr preferRelativeResize="0"/>
          <p:nvPr/>
        </p:nvPicPr>
        <p:blipFill rotWithShape="1">
          <a:blip r:embed="rId3">
            <a:alphaModFix/>
          </a:blip>
          <a:srcRect/>
          <a:stretch/>
        </p:blipFill>
        <p:spPr>
          <a:xfrm>
            <a:off x="2061882" y="1357032"/>
            <a:ext cx="4903694" cy="3349158"/>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3"/>
          <p:cNvSpPr txBox="1">
            <a:spLocks noGrp="1"/>
          </p:cNvSpPr>
          <p:nvPr>
            <p:ph type="title"/>
          </p:nvPr>
        </p:nvSpPr>
        <p:spPr>
          <a:xfrm>
            <a:off x="311700" y="459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600"/>
              </a:spcBef>
              <a:spcAft>
                <a:spcPts val="0"/>
              </a:spcAft>
              <a:buSzPts val="1800"/>
              <a:buNone/>
            </a:pPr>
            <a:r>
              <a:rPr lang="en-US"/>
              <a:t>New Financial Status </a:t>
            </a:r>
            <a:r>
              <a:rPr lang="en-US">
                <a:solidFill>
                  <a:srgbClr val="000000"/>
                </a:solidFill>
              </a:rPr>
              <a:t>(scarcity to abundance)</a:t>
            </a:r>
            <a:br>
              <a:rPr lang="en-US">
                <a:solidFill>
                  <a:srgbClr val="000000"/>
                </a:solidFill>
              </a:rPr>
            </a:br>
            <a:br>
              <a:rPr lang="en-US">
                <a:solidFill>
                  <a:srgbClr val="000000"/>
                </a:solidFill>
              </a:rPr>
            </a:br>
            <a:endParaRPr/>
          </a:p>
        </p:txBody>
      </p:sp>
      <p:pic>
        <p:nvPicPr>
          <p:cNvPr id="443" name="Google Shape;443;p63"/>
          <p:cNvPicPr preferRelativeResize="0"/>
          <p:nvPr/>
        </p:nvPicPr>
        <p:blipFill rotWithShape="1">
          <a:blip r:embed="rId3">
            <a:alphaModFix/>
          </a:blip>
          <a:srcRect/>
          <a:stretch/>
        </p:blipFill>
        <p:spPr>
          <a:xfrm>
            <a:off x="2064435" y="1340368"/>
            <a:ext cx="5015129" cy="3381787"/>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p64"/>
          <p:cNvPicPr preferRelativeResize="0">
            <a:picLocks noGrp="1"/>
          </p:cNvPicPr>
          <p:nvPr>
            <p:ph type="body" idx="1"/>
          </p:nvPr>
        </p:nvPicPr>
        <p:blipFill rotWithShape="1">
          <a:blip r:embed="rId3">
            <a:alphaModFix/>
          </a:blip>
          <a:srcRect/>
          <a:stretch/>
        </p:blipFill>
        <p:spPr>
          <a:xfrm>
            <a:off x="1422961" y="1528726"/>
            <a:ext cx="6298075" cy="3216316"/>
          </a:xfrm>
          <a:prstGeom prst="rect">
            <a:avLst/>
          </a:prstGeom>
          <a:noFill/>
          <a:ln>
            <a:noFill/>
          </a:ln>
        </p:spPr>
      </p:pic>
      <p:pic>
        <p:nvPicPr>
          <p:cNvPr id="450" name="Google Shape;450;p64" descr="Magnifying glass, glass, search, looking, detective - free image ..."/>
          <p:cNvPicPr preferRelativeResize="0"/>
          <p:nvPr/>
        </p:nvPicPr>
        <p:blipFill rotWithShape="1">
          <a:blip r:embed="rId4">
            <a:alphaModFix/>
          </a:blip>
          <a:srcRect/>
          <a:stretch/>
        </p:blipFill>
        <p:spPr>
          <a:xfrm rot="-6224037" flipH="1">
            <a:off x="1924733" y="2073287"/>
            <a:ext cx="3200488" cy="3282552"/>
          </a:xfrm>
          <a:prstGeom prst="rect">
            <a:avLst/>
          </a:prstGeom>
          <a:noFill/>
          <a:ln>
            <a:noFill/>
          </a:ln>
        </p:spPr>
      </p:pic>
      <p:pic>
        <p:nvPicPr>
          <p:cNvPr id="451" name="Google Shape;451;p64"/>
          <p:cNvPicPr preferRelativeResize="0"/>
          <p:nvPr/>
        </p:nvPicPr>
        <p:blipFill rotWithShape="1">
          <a:blip r:embed="rId5">
            <a:alphaModFix/>
          </a:blip>
          <a:srcRect/>
          <a:stretch/>
        </p:blipFill>
        <p:spPr>
          <a:xfrm>
            <a:off x="3194682" y="-127747"/>
            <a:ext cx="2754635" cy="1367031"/>
          </a:xfrm>
          <a:prstGeom prst="rect">
            <a:avLst/>
          </a:prstGeom>
          <a:noFill/>
          <a:ln>
            <a:noFill/>
          </a:ln>
        </p:spPr>
      </p:pic>
      <p:sp>
        <p:nvSpPr>
          <p:cNvPr id="452" name="Google Shape;452;p64"/>
          <p:cNvSpPr txBox="1"/>
          <p:nvPr/>
        </p:nvSpPr>
        <p:spPr>
          <a:xfrm>
            <a:off x="3194682" y="1239285"/>
            <a:ext cx="2685854" cy="3231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FF0000"/>
                </a:solidFill>
                <a:latin typeface="Calibri"/>
                <a:ea typeface="Calibri"/>
                <a:cs typeface="Calibri"/>
                <a:sym typeface="Calibri"/>
              </a:rPr>
              <a:t>Visit: </a:t>
            </a:r>
            <a:r>
              <a:rPr lang="en-US" sz="1500" b="0" i="0" u="none" strike="noStrike" cap="none">
                <a:solidFill>
                  <a:schemeClr val="accent1"/>
                </a:solidFill>
                <a:latin typeface="Calibri"/>
                <a:ea typeface="Calibri"/>
                <a:cs typeface="Calibri"/>
                <a:sym typeface="Calibri"/>
              </a:rPr>
              <a:t>FinancialWellness.realtor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5"/>
          <p:cNvSpPr txBox="1">
            <a:spLocks noGrp="1"/>
          </p:cNvSpPr>
          <p:nvPr>
            <p:ph type="title"/>
          </p:nvPr>
        </p:nvSpPr>
        <p:spPr>
          <a:xfrm>
            <a:off x="497324" y="580979"/>
            <a:ext cx="8520600" cy="4671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Money Script Log</a:t>
            </a:r>
            <a:endParaRPr/>
          </a:p>
        </p:txBody>
      </p:sp>
      <p:graphicFrame>
        <p:nvGraphicFramePr>
          <p:cNvPr id="458" name="Google Shape;458;p65"/>
          <p:cNvGraphicFramePr/>
          <p:nvPr>
            <p:extLst>
              <p:ext uri="{D42A27DB-BD31-4B8C-83A1-F6EECF244321}">
                <p14:modId xmlns:p14="http://schemas.microsoft.com/office/powerpoint/2010/main" val="3277743148"/>
              </p:ext>
            </p:extLst>
          </p:nvPr>
        </p:nvGraphicFramePr>
        <p:xfrm>
          <a:off x="64008" y="1192837"/>
          <a:ext cx="9017923" cy="1645860"/>
        </p:xfrm>
        <a:graphic>
          <a:graphicData uri="http://schemas.openxmlformats.org/drawingml/2006/table">
            <a:tbl>
              <a:tblPr>
                <a:noFill/>
                <a:tableStyleId>{29C5B20D-BD6B-4F9D-942E-94E18D59C144}</a:tableStyleId>
              </a:tblPr>
              <a:tblGrid>
                <a:gridCol w="1890028">
                  <a:extLst>
                    <a:ext uri="{9D8B030D-6E8A-4147-A177-3AD203B41FA5}">
                      <a16:colId xmlns:a16="http://schemas.microsoft.com/office/drawing/2014/main" val="20000"/>
                    </a:ext>
                  </a:extLst>
                </a:gridCol>
                <a:gridCol w="2165996">
                  <a:extLst>
                    <a:ext uri="{9D8B030D-6E8A-4147-A177-3AD203B41FA5}">
                      <a16:colId xmlns:a16="http://schemas.microsoft.com/office/drawing/2014/main" val="20001"/>
                    </a:ext>
                  </a:extLst>
                </a:gridCol>
                <a:gridCol w="2074600">
                  <a:extLst>
                    <a:ext uri="{9D8B030D-6E8A-4147-A177-3AD203B41FA5}">
                      <a16:colId xmlns:a16="http://schemas.microsoft.com/office/drawing/2014/main" val="20002"/>
                    </a:ext>
                  </a:extLst>
                </a:gridCol>
                <a:gridCol w="2887299">
                  <a:extLst>
                    <a:ext uri="{9D8B030D-6E8A-4147-A177-3AD203B41FA5}">
                      <a16:colId xmlns:a16="http://schemas.microsoft.com/office/drawing/2014/main" val="20003"/>
                    </a:ext>
                  </a:extLst>
                </a:gridCol>
              </a:tblGrid>
              <a:tr h="514778">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Behavior or Situation</a:t>
                      </a:r>
                      <a:endParaRPr sz="1200" b="1" u="none" strike="noStrike" cap="none"/>
                    </a:p>
                  </a:txBody>
                  <a:tcPr marL="91425" marR="91425" marT="91425" marB="91425">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Physical Sensation or Feeling</a:t>
                      </a:r>
                      <a:endParaRPr sz="1200" b="1" u="none" strike="noStrike" cap="none"/>
                    </a:p>
                  </a:txBody>
                  <a:tcPr marL="91425" marR="91425" marT="91425" marB="91425">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t>Money Script (Beliefs)</a:t>
                      </a:r>
                      <a:endParaRPr sz="1200" b="1" u="none" strike="noStrike" cap="none" dirty="0"/>
                    </a:p>
                  </a:txBody>
                  <a:tcPr marL="91425" marR="91425" marT="91425" marB="91425">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rgbClr val="FF0000"/>
                          </a:solidFill>
                        </a:rPr>
                        <a:t>GOAL: </a:t>
                      </a:r>
                      <a:r>
                        <a:rPr lang="en-US" sz="1200" b="1" u="none" strike="noStrike" cap="none" dirty="0"/>
                        <a:t>Positive Alternative Money Script and /or Adaptive Behavior</a:t>
                      </a:r>
                      <a:endParaRPr sz="1200" b="1" u="none" strike="noStrike" cap="none" dirty="0"/>
                    </a:p>
                  </a:txBody>
                  <a:tcPr marL="91425" marR="91425" marT="91425" marB="91425">
                    <a:solidFill>
                      <a:schemeClr val="accent5"/>
                    </a:solidFill>
                  </a:tcPr>
                </a:tc>
                <a:extLst>
                  <a:ext uri="{0D108BD9-81ED-4DB2-BD59-A6C34878D82A}">
                    <a16:rowId xmlns:a16="http://schemas.microsoft.com/office/drawing/2014/main" val="10000"/>
                  </a:ext>
                </a:extLst>
              </a:tr>
              <a:tr h="1029583">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000000"/>
                          </a:solidFill>
                        </a:rPr>
                        <a:t>I don’t know where my money goes. I avoid setting up a spending plan. </a:t>
                      </a:r>
                      <a:endParaRPr sz="1200" u="none" strike="noStrike" cap="none" dirty="0"/>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000000"/>
                          </a:solidFill>
                        </a:rPr>
                        <a:t>Heart racing, flinching, shame.</a:t>
                      </a:r>
                      <a:endParaRPr sz="1200" u="none" strike="noStrike" cap="none" dirty="0"/>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000000"/>
                          </a:solidFill>
                        </a:rPr>
                        <a:t>I work hard so I deserve to spend money on what I want. I don’t want to live in deprivation.  </a:t>
                      </a:r>
                      <a:endParaRPr sz="1200" u="none" strike="noStrike" cap="none" dirty="0"/>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solidFill>
                            <a:srgbClr val="000000"/>
                          </a:solidFill>
                        </a:rPr>
                        <a:t>If I follow a saving and spending plan, I can allocate commissions to M&amp;A as well as other categories so I don’t feel like I am chasing bills. Buy a book on spending plans and begin next month. </a:t>
                      </a:r>
                      <a:endParaRPr sz="1200" u="none" strike="noStrike" cap="none" dirty="0"/>
                    </a:p>
                  </a:txBody>
                  <a:tcPr marL="91425" marR="91425" marT="91425" marB="91425">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5"/>
          <p:cNvSpPr txBox="1">
            <a:spLocks noGrp="1"/>
          </p:cNvSpPr>
          <p:nvPr>
            <p:ph type="title"/>
          </p:nvPr>
        </p:nvSpPr>
        <p:spPr>
          <a:xfrm>
            <a:off x="497324" y="580979"/>
            <a:ext cx="8520600" cy="4671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Money Script Log</a:t>
            </a:r>
            <a:endParaRPr/>
          </a:p>
        </p:txBody>
      </p:sp>
      <p:graphicFrame>
        <p:nvGraphicFramePr>
          <p:cNvPr id="458" name="Google Shape;458;p65"/>
          <p:cNvGraphicFramePr/>
          <p:nvPr>
            <p:extLst>
              <p:ext uri="{D42A27DB-BD31-4B8C-83A1-F6EECF244321}">
                <p14:modId xmlns:p14="http://schemas.microsoft.com/office/powerpoint/2010/main" val="2012119533"/>
              </p:ext>
            </p:extLst>
          </p:nvPr>
        </p:nvGraphicFramePr>
        <p:xfrm>
          <a:off x="64008" y="1192837"/>
          <a:ext cx="9017923" cy="2560230"/>
        </p:xfrm>
        <a:graphic>
          <a:graphicData uri="http://schemas.openxmlformats.org/drawingml/2006/table">
            <a:tbl>
              <a:tblPr>
                <a:noFill/>
                <a:tableStyleId>{29C5B20D-BD6B-4F9D-942E-94E18D59C144}</a:tableStyleId>
              </a:tblPr>
              <a:tblGrid>
                <a:gridCol w="1890028">
                  <a:extLst>
                    <a:ext uri="{9D8B030D-6E8A-4147-A177-3AD203B41FA5}">
                      <a16:colId xmlns:a16="http://schemas.microsoft.com/office/drawing/2014/main" val="20000"/>
                    </a:ext>
                  </a:extLst>
                </a:gridCol>
                <a:gridCol w="2165996">
                  <a:extLst>
                    <a:ext uri="{9D8B030D-6E8A-4147-A177-3AD203B41FA5}">
                      <a16:colId xmlns:a16="http://schemas.microsoft.com/office/drawing/2014/main" val="20001"/>
                    </a:ext>
                  </a:extLst>
                </a:gridCol>
                <a:gridCol w="2074600">
                  <a:extLst>
                    <a:ext uri="{9D8B030D-6E8A-4147-A177-3AD203B41FA5}">
                      <a16:colId xmlns:a16="http://schemas.microsoft.com/office/drawing/2014/main" val="20002"/>
                    </a:ext>
                  </a:extLst>
                </a:gridCol>
                <a:gridCol w="2887299">
                  <a:extLst>
                    <a:ext uri="{9D8B030D-6E8A-4147-A177-3AD203B41FA5}">
                      <a16:colId xmlns:a16="http://schemas.microsoft.com/office/drawing/2014/main" val="20003"/>
                    </a:ext>
                  </a:extLst>
                </a:gridCol>
              </a:tblGrid>
              <a:tr h="514778">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Behavior or Situation</a:t>
                      </a:r>
                      <a:endParaRPr sz="1200" b="1" u="none" strike="noStrike" cap="none"/>
                    </a:p>
                  </a:txBody>
                  <a:tcPr marL="91425" marR="91425" marT="91425" marB="91425">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Physical Sensation or Feeling</a:t>
                      </a:r>
                      <a:endParaRPr sz="1200" b="1" u="none" strike="noStrike" cap="none"/>
                    </a:p>
                  </a:txBody>
                  <a:tcPr marL="91425" marR="91425" marT="91425" marB="91425">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t>Money Script (Beliefs)</a:t>
                      </a:r>
                      <a:endParaRPr sz="1200" b="1" u="none" strike="noStrike" cap="none" dirty="0"/>
                    </a:p>
                  </a:txBody>
                  <a:tcPr marL="91425" marR="91425" marT="91425" marB="91425">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rgbClr val="FF0000"/>
                          </a:solidFill>
                        </a:rPr>
                        <a:t>GOAL: </a:t>
                      </a:r>
                      <a:r>
                        <a:rPr lang="en-US" sz="1200" b="1" u="none" strike="noStrike" cap="none" dirty="0"/>
                        <a:t>Positive Alternative Money Script and /or Adaptive Behavior</a:t>
                      </a:r>
                      <a:endParaRPr sz="1200" b="1" u="none" strike="noStrike" cap="none" dirty="0"/>
                    </a:p>
                  </a:txBody>
                  <a:tcPr marL="91425" marR="91425" marT="91425" marB="91425">
                    <a:solidFill>
                      <a:schemeClr val="accent5"/>
                    </a:solidFill>
                  </a:tcPr>
                </a:tc>
                <a:extLst>
                  <a:ext uri="{0D108BD9-81ED-4DB2-BD59-A6C34878D82A}">
                    <a16:rowId xmlns:a16="http://schemas.microsoft.com/office/drawing/2014/main" val="10000"/>
                  </a:ext>
                </a:extLst>
              </a:tr>
              <a:tr h="1029583">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000000"/>
                          </a:solidFill>
                        </a:rPr>
                        <a:t>I don’t know where my money goes. I avoid setting up a spending plan. </a:t>
                      </a:r>
                      <a:endParaRPr sz="1200" u="none" strike="noStrike" cap="none" dirty="0"/>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000000"/>
                          </a:solidFill>
                        </a:rPr>
                        <a:t>Heart racing, flinching, shame.</a:t>
                      </a:r>
                      <a:endParaRPr sz="1200" u="none" strike="noStrike" cap="none" dirty="0"/>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000000"/>
                          </a:solidFill>
                        </a:rPr>
                        <a:t>I work hard so I deserve to spend money on what I want. I don’t want to live in deprivation.  </a:t>
                      </a:r>
                      <a:endParaRPr sz="1200" u="none" strike="noStrike" cap="none" dirty="0"/>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solidFill>
                            <a:srgbClr val="000000"/>
                          </a:solidFill>
                        </a:rPr>
                        <a:t>If I follow a saving and spending plan, I can allocate commissions to M&amp;A as well as other categories so I don’t feel like I am chasing bills. Buy a book on spending plans and begin next month. </a:t>
                      </a:r>
                      <a:endParaRPr sz="1200" u="none" strike="noStrike" cap="none" dirty="0"/>
                    </a:p>
                  </a:txBody>
                  <a:tcPr marL="91425" marR="91425" marT="91425" marB="91425">
                    <a:solidFill>
                      <a:schemeClr val="accent5">
                        <a:lumMod val="40000"/>
                        <a:lumOff val="60000"/>
                      </a:schemeClr>
                    </a:solidFill>
                  </a:tcPr>
                </a:tc>
                <a:extLst>
                  <a:ext uri="{0D108BD9-81ED-4DB2-BD59-A6C34878D82A}">
                    <a16:rowId xmlns:a16="http://schemas.microsoft.com/office/drawing/2014/main" val="10001"/>
                  </a:ext>
                </a:extLst>
              </a:tr>
              <a:tr h="857981">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solidFill>
                            <a:srgbClr val="000000"/>
                          </a:solidFill>
                        </a:rPr>
                        <a:t>If I only got a higher priced listing, things would be better. </a:t>
                      </a:r>
                      <a:endParaRPr sz="1200" u="none" strike="noStrike" cap="none" dirty="0">
                        <a:solidFill>
                          <a:srgbClr val="000000"/>
                        </a:solidFill>
                      </a:endParaRPr>
                    </a:p>
                    <a:p>
                      <a:pPr marL="0" marR="0" lvl="0" indent="0" algn="ctr" rtl="0">
                        <a:lnSpc>
                          <a:spcPct val="100000"/>
                        </a:lnSpc>
                        <a:spcBef>
                          <a:spcPts val="0"/>
                        </a:spcBef>
                        <a:spcAft>
                          <a:spcPts val="0"/>
                        </a:spcAft>
                        <a:buClr>
                          <a:srgbClr val="000000"/>
                        </a:buClr>
                        <a:buSzPts val="1100"/>
                        <a:buFont typeface="Arial"/>
                        <a:buNone/>
                      </a:pPr>
                      <a:endParaRPr sz="1200" u="none" strike="noStrike" cap="none" dirty="0">
                        <a:solidFill>
                          <a:srgbClr val="000000"/>
                        </a:solidFill>
                      </a:endParaRPr>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a:solidFill>
                            <a:srgbClr val="000000"/>
                          </a:solidFill>
                        </a:rPr>
                        <a:t>Racing thoughts, disrupted sleep, exhaustion. </a:t>
                      </a:r>
                      <a:endParaRPr sz="1200" u="none" strike="noStrike" cap="none"/>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solidFill>
                            <a:srgbClr val="000000"/>
                          </a:solidFill>
                        </a:rPr>
                        <a:t>I don’t have enough money. There will never be enough. </a:t>
                      </a:r>
                      <a:endParaRPr sz="1200" u="none" strike="noStrike" cap="none" dirty="0"/>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solidFill>
                            <a:srgbClr val="000000"/>
                          </a:solidFill>
                        </a:rPr>
                        <a:t>Leading a life of abundance, authenticity, and fulfillment is not about money. I have enough money to live a rich and fulfilled life. </a:t>
                      </a:r>
                      <a:endParaRPr sz="1200" u="none" strike="noStrike" cap="none" dirty="0"/>
                    </a:p>
                  </a:txBody>
                  <a:tcPr marL="91425" marR="91425" marT="91425" marB="91425">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38351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5"/>
          <p:cNvSpPr txBox="1">
            <a:spLocks noGrp="1"/>
          </p:cNvSpPr>
          <p:nvPr>
            <p:ph type="title"/>
          </p:nvPr>
        </p:nvSpPr>
        <p:spPr>
          <a:xfrm>
            <a:off x="497324" y="580979"/>
            <a:ext cx="8520600" cy="4671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Money Script Log</a:t>
            </a:r>
            <a:endParaRPr/>
          </a:p>
        </p:txBody>
      </p:sp>
      <p:graphicFrame>
        <p:nvGraphicFramePr>
          <p:cNvPr id="458" name="Google Shape;458;p65"/>
          <p:cNvGraphicFramePr/>
          <p:nvPr>
            <p:extLst>
              <p:ext uri="{D42A27DB-BD31-4B8C-83A1-F6EECF244321}">
                <p14:modId xmlns:p14="http://schemas.microsoft.com/office/powerpoint/2010/main" val="1258531088"/>
              </p:ext>
            </p:extLst>
          </p:nvPr>
        </p:nvGraphicFramePr>
        <p:xfrm>
          <a:off x="64008" y="1192837"/>
          <a:ext cx="9017923" cy="3527572"/>
        </p:xfrm>
        <a:graphic>
          <a:graphicData uri="http://schemas.openxmlformats.org/drawingml/2006/table">
            <a:tbl>
              <a:tblPr>
                <a:noFill/>
                <a:tableStyleId>{29C5B20D-BD6B-4F9D-942E-94E18D59C144}</a:tableStyleId>
              </a:tblPr>
              <a:tblGrid>
                <a:gridCol w="1890028">
                  <a:extLst>
                    <a:ext uri="{9D8B030D-6E8A-4147-A177-3AD203B41FA5}">
                      <a16:colId xmlns:a16="http://schemas.microsoft.com/office/drawing/2014/main" val="20000"/>
                    </a:ext>
                  </a:extLst>
                </a:gridCol>
                <a:gridCol w="2165996">
                  <a:extLst>
                    <a:ext uri="{9D8B030D-6E8A-4147-A177-3AD203B41FA5}">
                      <a16:colId xmlns:a16="http://schemas.microsoft.com/office/drawing/2014/main" val="20001"/>
                    </a:ext>
                  </a:extLst>
                </a:gridCol>
                <a:gridCol w="2074600">
                  <a:extLst>
                    <a:ext uri="{9D8B030D-6E8A-4147-A177-3AD203B41FA5}">
                      <a16:colId xmlns:a16="http://schemas.microsoft.com/office/drawing/2014/main" val="20002"/>
                    </a:ext>
                  </a:extLst>
                </a:gridCol>
                <a:gridCol w="2887299">
                  <a:extLst>
                    <a:ext uri="{9D8B030D-6E8A-4147-A177-3AD203B41FA5}">
                      <a16:colId xmlns:a16="http://schemas.microsoft.com/office/drawing/2014/main" val="20003"/>
                    </a:ext>
                  </a:extLst>
                </a:gridCol>
              </a:tblGrid>
              <a:tr h="514778">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Behavior or Situation</a:t>
                      </a:r>
                      <a:endParaRPr sz="1200" b="1" u="none" strike="noStrike" cap="none"/>
                    </a:p>
                  </a:txBody>
                  <a:tcPr marL="91425" marR="91425" marT="91425" marB="91425">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Physical Sensation or Feeling</a:t>
                      </a:r>
                      <a:endParaRPr sz="1200" b="1" u="none" strike="noStrike" cap="none"/>
                    </a:p>
                  </a:txBody>
                  <a:tcPr marL="91425" marR="91425" marT="91425" marB="91425">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t>Money Script (Beliefs)</a:t>
                      </a:r>
                      <a:endParaRPr sz="1200" b="1" u="none" strike="noStrike" cap="none" dirty="0"/>
                    </a:p>
                  </a:txBody>
                  <a:tcPr marL="91425" marR="91425" marT="91425" marB="91425">
                    <a:solidFill>
                      <a:srgbClr val="B6D7A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rgbClr val="FF0000"/>
                          </a:solidFill>
                        </a:rPr>
                        <a:t>GOAL: </a:t>
                      </a:r>
                      <a:r>
                        <a:rPr lang="en-US" sz="1200" b="1" u="none" strike="noStrike" cap="none" dirty="0"/>
                        <a:t>Positive Alternative Money Script and /or Adaptive Behavior</a:t>
                      </a:r>
                      <a:endParaRPr sz="1200" b="1" u="none" strike="noStrike" cap="none" dirty="0"/>
                    </a:p>
                  </a:txBody>
                  <a:tcPr marL="91425" marR="91425" marT="91425" marB="91425">
                    <a:solidFill>
                      <a:schemeClr val="accent5"/>
                    </a:solidFill>
                  </a:tcPr>
                </a:tc>
                <a:extLst>
                  <a:ext uri="{0D108BD9-81ED-4DB2-BD59-A6C34878D82A}">
                    <a16:rowId xmlns:a16="http://schemas.microsoft.com/office/drawing/2014/main" val="10000"/>
                  </a:ext>
                </a:extLst>
              </a:tr>
              <a:tr h="1029583">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000000"/>
                          </a:solidFill>
                        </a:rPr>
                        <a:t>I don’t know where my money goes. I avoid setting up a spending plan. </a:t>
                      </a:r>
                      <a:endParaRPr sz="1200" u="none" strike="noStrike" cap="none" dirty="0"/>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000000"/>
                          </a:solidFill>
                        </a:rPr>
                        <a:t>Heart racing, flinching, shame.</a:t>
                      </a:r>
                      <a:endParaRPr sz="1200" u="none" strike="noStrike" cap="none" dirty="0"/>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000000"/>
                          </a:solidFill>
                        </a:rPr>
                        <a:t>I work hard so I deserve to spend money on what I want. I don’t want to live in deprivation.  </a:t>
                      </a:r>
                      <a:endParaRPr sz="1200" u="none" strike="noStrike" cap="none" dirty="0"/>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solidFill>
                            <a:srgbClr val="000000"/>
                          </a:solidFill>
                        </a:rPr>
                        <a:t>If I follow a saving and spending plan, I can allocate commissions to M&amp;A as well as other categories so I don’t feel like I am chasing bills. Buy a book on spending plans and begin next month. </a:t>
                      </a:r>
                      <a:endParaRPr sz="1200" u="none" strike="noStrike" cap="none" dirty="0"/>
                    </a:p>
                  </a:txBody>
                  <a:tcPr marL="91425" marR="91425" marT="91425" marB="91425">
                    <a:solidFill>
                      <a:schemeClr val="accent5">
                        <a:lumMod val="40000"/>
                        <a:lumOff val="60000"/>
                      </a:schemeClr>
                    </a:solidFill>
                  </a:tcPr>
                </a:tc>
                <a:extLst>
                  <a:ext uri="{0D108BD9-81ED-4DB2-BD59-A6C34878D82A}">
                    <a16:rowId xmlns:a16="http://schemas.microsoft.com/office/drawing/2014/main" val="10001"/>
                  </a:ext>
                </a:extLst>
              </a:tr>
              <a:tr h="857981">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a:solidFill>
                            <a:srgbClr val="000000"/>
                          </a:solidFill>
                        </a:rPr>
                        <a:t>If I only got a higher priced listing, things would be better. </a:t>
                      </a:r>
                      <a:endParaRPr sz="1200" u="none" strike="noStrike" cap="none">
                        <a:solidFill>
                          <a:srgbClr val="000000"/>
                        </a:solidFill>
                      </a:endParaRPr>
                    </a:p>
                    <a:p>
                      <a:pPr marL="0" marR="0" lvl="0" indent="0" algn="ctr" rtl="0">
                        <a:lnSpc>
                          <a:spcPct val="100000"/>
                        </a:lnSpc>
                        <a:spcBef>
                          <a:spcPts val="0"/>
                        </a:spcBef>
                        <a:spcAft>
                          <a:spcPts val="0"/>
                        </a:spcAft>
                        <a:buClr>
                          <a:srgbClr val="000000"/>
                        </a:buClr>
                        <a:buSzPts val="1100"/>
                        <a:buFont typeface="Arial"/>
                        <a:buNone/>
                      </a:pPr>
                      <a:endParaRPr sz="1200" u="none" strike="noStrike" cap="none">
                        <a:solidFill>
                          <a:srgbClr val="000000"/>
                        </a:solidFill>
                      </a:endParaRPr>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a:solidFill>
                            <a:srgbClr val="000000"/>
                          </a:solidFill>
                        </a:rPr>
                        <a:t>Racing thoughts, disrupted sleep, exhaustion. </a:t>
                      </a:r>
                      <a:endParaRPr sz="1200" u="none" strike="noStrike" cap="none"/>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solidFill>
                            <a:srgbClr val="000000"/>
                          </a:solidFill>
                        </a:rPr>
                        <a:t>I don’t have enough money. There will never be enough. </a:t>
                      </a:r>
                      <a:endParaRPr sz="1200" u="none" strike="noStrike" cap="none" dirty="0"/>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solidFill>
                            <a:srgbClr val="000000"/>
                          </a:solidFill>
                        </a:rPr>
                        <a:t>Leading a life of abundance, authenticity, and fulfillment is not about money. I have enough money to live a rich and fulfilled life. </a:t>
                      </a:r>
                      <a:endParaRPr sz="1200" u="none" strike="noStrike" cap="none" dirty="0"/>
                    </a:p>
                  </a:txBody>
                  <a:tcPr marL="91425" marR="91425" marT="91425" marB="91425">
                    <a:solidFill>
                      <a:schemeClr val="accent5">
                        <a:lumMod val="40000"/>
                        <a:lumOff val="60000"/>
                      </a:schemeClr>
                    </a:solidFill>
                  </a:tcPr>
                </a:tc>
                <a:extLst>
                  <a:ext uri="{0D108BD9-81ED-4DB2-BD59-A6C34878D82A}">
                    <a16:rowId xmlns:a16="http://schemas.microsoft.com/office/drawing/2014/main" val="10002"/>
                  </a:ext>
                </a:extLst>
              </a:tr>
              <a:tr h="967342">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a:t>I work a lot and am away from home. I avoid sitting down with my partner to talk about money. </a:t>
                      </a:r>
                      <a:endParaRPr sz="1200" u="none" strike="noStrike" cap="none"/>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rgbClr val="000000"/>
                          </a:solidFill>
                        </a:rPr>
                        <a:t>Agitation, shame and guilt. </a:t>
                      </a:r>
                      <a:endParaRPr sz="1200" u="none" strike="noStrike" cap="none">
                        <a:solidFill>
                          <a:srgbClr val="000000"/>
                        </a:solidFill>
                      </a:endParaRPr>
                    </a:p>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rgbClr val="000000"/>
                          </a:solidFill>
                        </a:rPr>
                        <a:t>If I don’t work hard and make a lot of money, I am a failure.</a:t>
                      </a:r>
                      <a:endParaRPr sz="1200" u="none" strike="noStrike" cap="none" dirty="0"/>
                    </a:p>
                  </a:txBody>
                  <a:tcPr marL="91425" marR="91425" marT="91425" marB="91425">
                    <a:solidFill>
                      <a:schemeClr val="accent1">
                        <a:lumMod val="20000"/>
                        <a:lumOff val="8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200" u="none" strike="noStrike" cap="none" dirty="0">
                          <a:solidFill>
                            <a:srgbClr val="000000"/>
                          </a:solidFill>
                        </a:rPr>
                        <a:t>I feel confident talking about money. My partner and I are a team. Set up a monthly money date. </a:t>
                      </a:r>
                      <a:endParaRPr sz="1200" u="none" strike="noStrike" cap="none" dirty="0">
                        <a:solidFill>
                          <a:srgbClr val="000000"/>
                        </a:solidFill>
                      </a:endParaRPr>
                    </a:p>
                    <a:p>
                      <a:pPr marL="0" marR="0" lvl="0" indent="0" algn="ctr" rtl="0">
                        <a:lnSpc>
                          <a:spcPct val="100000"/>
                        </a:lnSpc>
                        <a:spcBef>
                          <a:spcPts val="0"/>
                        </a:spcBef>
                        <a:spcAft>
                          <a:spcPts val="0"/>
                        </a:spcAft>
                        <a:buClr>
                          <a:srgbClr val="000000"/>
                        </a:buClr>
                        <a:buSzPts val="1200"/>
                        <a:buFont typeface="Arial"/>
                        <a:buNone/>
                      </a:pPr>
                      <a:endParaRPr sz="1200" u="none" strike="noStrike" cap="none" dirty="0"/>
                    </a:p>
                  </a:txBody>
                  <a:tcPr marL="91425" marR="91425" marT="91425" marB="91425">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8289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6"/>
          <p:cNvSpPr txBox="1">
            <a:spLocks noGrp="1"/>
          </p:cNvSpPr>
          <p:nvPr>
            <p:ph type="title"/>
          </p:nvPr>
        </p:nvSpPr>
        <p:spPr>
          <a:xfrm>
            <a:off x="311700" y="709376"/>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Money Scripts Re-scripted</a:t>
            </a:r>
            <a:endParaRPr/>
          </a:p>
        </p:txBody>
      </p:sp>
      <p:sp>
        <p:nvSpPr>
          <p:cNvPr id="464" name="Google Shape;464;p66"/>
          <p:cNvSpPr txBox="1">
            <a:spLocks noGrp="1"/>
          </p:cNvSpPr>
          <p:nvPr>
            <p:ph type="body" idx="1"/>
          </p:nvPr>
        </p:nvSpPr>
        <p:spPr>
          <a:xfrm>
            <a:off x="311700" y="1588167"/>
            <a:ext cx="4511312" cy="2845957"/>
          </a:xfrm>
          <a:prstGeom prst="rect">
            <a:avLst/>
          </a:prstGeom>
          <a:noFill/>
          <a:ln>
            <a:noFill/>
          </a:ln>
        </p:spPr>
        <p:txBody>
          <a:bodyPr spcFirstLastPara="1" wrap="square" lIns="91425" tIns="91425" rIns="91425" bIns="91425" anchor="t" anchorCtr="0">
            <a:noAutofit/>
          </a:bodyPr>
          <a:lstStyle/>
          <a:p>
            <a:pPr marL="285750" lvl="0" indent="-285750" algn="l" rtl="0">
              <a:lnSpc>
                <a:spcPct val="90000"/>
              </a:lnSpc>
              <a:spcBef>
                <a:spcPts val="0"/>
              </a:spcBef>
              <a:spcAft>
                <a:spcPts val="0"/>
              </a:spcAft>
              <a:buSzPts val="1800"/>
              <a:buChar char="●"/>
            </a:pPr>
            <a:r>
              <a:rPr lang="en-US" sz="2000" b="1"/>
              <a:t>Scarcity</a:t>
            </a:r>
            <a:r>
              <a:rPr lang="en-US" sz="2000"/>
              <a:t> - thoughts and feelings that automatically orient the mind towards unfulfilled wants and needs. </a:t>
            </a:r>
            <a:endParaRPr sz="2000"/>
          </a:p>
          <a:p>
            <a:pPr marL="457200" lvl="0" indent="-342900" algn="l" rtl="0">
              <a:lnSpc>
                <a:spcPct val="90000"/>
              </a:lnSpc>
              <a:spcBef>
                <a:spcPts val="1600"/>
              </a:spcBef>
              <a:spcAft>
                <a:spcPts val="0"/>
              </a:spcAft>
              <a:buSzPts val="1800"/>
              <a:buChar char="-"/>
            </a:pPr>
            <a:r>
              <a:rPr lang="en-US" sz="2000"/>
              <a:t>Often leads to lapses in self-control </a:t>
            </a:r>
            <a:endParaRPr sz="2000"/>
          </a:p>
          <a:p>
            <a:pPr marL="457200" lvl="0" indent="-342900" algn="l" rtl="0">
              <a:lnSpc>
                <a:spcPct val="90000"/>
              </a:lnSpc>
              <a:spcBef>
                <a:spcPts val="0"/>
              </a:spcBef>
              <a:spcAft>
                <a:spcPts val="0"/>
              </a:spcAft>
              <a:buSzPts val="1800"/>
              <a:buChar char="-"/>
            </a:pPr>
            <a:r>
              <a:rPr lang="en-US" sz="2000"/>
              <a:t>Drains cognitive resources needed to maximize opportunity and display  judgment. </a:t>
            </a:r>
            <a:endParaRPr sz="2000"/>
          </a:p>
          <a:p>
            <a:pPr marL="457200" lvl="0" indent="-342900" algn="l" rtl="0">
              <a:lnSpc>
                <a:spcPct val="90000"/>
              </a:lnSpc>
              <a:spcBef>
                <a:spcPts val="0"/>
              </a:spcBef>
              <a:spcAft>
                <a:spcPts val="0"/>
              </a:spcAft>
              <a:buSzPts val="1800"/>
              <a:buChar char="-"/>
            </a:pPr>
            <a:r>
              <a:rPr lang="en-US" sz="2000"/>
              <a:t>Live in stress and act out of despair</a:t>
            </a:r>
            <a:endParaRPr/>
          </a:p>
          <a:p>
            <a:pPr marL="457200" lvl="0" indent="-228600" algn="l" rtl="0">
              <a:lnSpc>
                <a:spcPct val="90000"/>
              </a:lnSpc>
              <a:spcBef>
                <a:spcPts val="0"/>
              </a:spcBef>
              <a:spcAft>
                <a:spcPts val="0"/>
              </a:spcAft>
              <a:buSzPts val="1800"/>
              <a:buNone/>
            </a:pPr>
            <a:endParaRPr/>
          </a:p>
          <a:p>
            <a:pPr marL="114300" lvl="0" indent="0" algn="l" rtl="0">
              <a:lnSpc>
                <a:spcPct val="90000"/>
              </a:lnSpc>
              <a:spcBef>
                <a:spcPts val="0"/>
              </a:spcBef>
              <a:spcAft>
                <a:spcPts val="0"/>
              </a:spcAft>
              <a:buSzPts val="1800"/>
              <a:buNone/>
            </a:pPr>
            <a:endParaRPr/>
          </a:p>
          <a:p>
            <a:pPr marL="114300" lvl="0" indent="0" algn="l" rtl="0">
              <a:lnSpc>
                <a:spcPct val="90000"/>
              </a:lnSpc>
              <a:spcBef>
                <a:spcPts val="0"/>
              </a:spcBef>
              <a:spcAft>
                <a:spcPts val="0"/>
              </a:spcAft>
              <a:buSzPts val="1800"/>
              <a:buNone/>
            </a:pPr>
            <a:endParaRPr/>
          </a:p>
          <a:p>
            <a:pPr marL="114300" lvl="0" indent="0" algn="l" rtl="0">
              <a:lnSpc>
                <a:spcPct val="90000"/>
              </a:lnSpc>
              <a:spcBef>
                <a:spcPts val="0"/>
              </a:spcBef>
              <a:spcAft>
                <a:spcPts val="0"/>
              </a:spcAft>
              <a:buSzPts val="1800"/>
              <a:buNone/>
            </a:pPr>
            <a:endParaRPr>
              <a:solidFill>
                <a:srgbClr val="FF0000"/>
              </a:solidFill>
            </a:endParaRPr>
          </a:p>
        </p:txBody>
      </p:sp>
      <p:pic>
        <p:nvPicPr>
          <p:cNvPr id="465" name="Google Shape;465;p66"/>
          <p:cNvPicPr preferRelativeResize="0"/>
          <p:nvPr/>
        </p:nvPicPr>
        <p:blipFill rotWithShape="1">
          <a:blip r:embed="rId3">
            <a:alphaModFix/>
          </a:blip>
          <a:srcRect l="8627" r="12842" b="7946"/>
          <a:stretch/>
        </p:blipFill>
        <p:spPr>
          <a:xfrm>
            <a:off x="4958855" y="1748116"/>
            <a:ext cx="3512792" cy="232185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SzPts val="2800"/>
              <a:buNone/>
            </a:pPr>
            <a:r>
              <a:rPr lang="en-US"/>
              <a:t>Money Scripts Re-scripted</a:t>
            </a:r>
            <a:endParaRPr/>
          </a:p>
        </p:txBody>
      </p:sp>
      <p:sp>
        <p:nvSpPr>
          <p:cNvPr id="471" name="Google Shape;471;p67"/>
          <p:cNvSpPr txBox="1">
            <a:spLocks noGrp="1"/>
          </p:cNvSpPr>
          <p:nvPr>
            <p:ph type="body" idx="1"/>
          </p:nvPr>
        </p:nvSpPr>
        <p:spPr>
          <a:xfrm>
            <a:off x="311700" y="1389529"/>
            <a:ext cx="3596912" cy="3179346"/>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0"/>
              </a:spcBef>
              <a:spcAft>
                <a:spcPts val="0"/>
              </a:spcAft>
              <a:buSzPts val="1800"/>
              <a:buChar char="●"/>
            </a:pPr>
            <a:r>
              <a:rPr lang="en-US" sz="2000" b="1"/>
              <a:t>Abundance</a:t>
            </a:r>
            <a:r>
              <a:rPr lang="en-US" sz="2000"/>
              <a:t> - is the paradigm that there is plenty out there and enough to spare for everybody. It results in sharing of prestige, of recognition, of profits, of decision making. It opens possibilities, options, alternatives, and creativity. </a:t>
            </a:r>
            <a:endParaRPr/>
          </a:p>
          <a:p>
            <a:pPr marL="457200" lvl="0" indent="-228600" algn="l" rtl="0">
              <a:lnSpc>
                <a:spcPct val="90000"/>
              </a:lnSpc>
              <a:spcBef>
                <a:spcPts val="0"/>
              </a:spcBef>
              <a:spcAft>
                <a:spcPts val="0"/>
              </a:spcAft>
              <a:buSzPts val="1800"/>
              <a:buNone/>
            </a:pPr>
            <a:endParaRPr/>
          </a:p>
        </p:txBody>
      </p:sp>
      <p:pic>
        <p:nvPicPr>
          <p:cNvPr id="472" name="Google Shape;472;p67"/>
          <p:cNvPicPr preferRelativeResize="0"/>
          <p:nvPr/>
        </p:nvPicPr>
        <p:blipFill rotWithShape="1">
          <a:blip r:embed="rId3">
            <a:alphaModFix/>
          </a:blip>
          <a:srcRect/>
          <a:stretch/>
        </p:blipFill>
        <p:spPr>
          <a:xfrm>
            <a:off x="4069640" y="1533643"/>
            <a:ext cx="4221032" cy="289111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8"/>
          <p:cNvSpPr txBox="1">
            <a:spLocks noGrp="1"/>
          </p:cNvSpPr>
          <p:nvPr>
            <p:ph type="title"/>
          </p:nvPr>
        </p:nvSpPr>
        <p:spPr>
          <a:xfrm>
            <a:off x="311700" y="62549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Clr>
                <a:srgbClr val="3F3F3F"/>
              </a:buClr>
              <a:buSzPts val="2800"/>
              <a:buFont typeface="Calibri"/>
              <a:buNone/>
            </a:pPr>
            <a:r>
              <a:rPr lang="en-US"/>
              <a:t>Fina’s New Financial Comfort Zone</a:t>
            </a:r>
            <a:endParaRPr/>
          </a:p>
        </p:txBody>
      </p:sp>
      <p:sp>
        <p:nvSpPr>
          <p:cNvPr id="478" name="Google Shape;478;p68"/>
          <p:cNvSpPr txBox="1">
            <a:spLocks noGrp="1"/>
          </p:cNvSpPr>
          <p:nvPr>
            <p:ph type="body" idx="1"/>
          </p:nvPr>
        </p:nvSpPr>
        <p:spPr>
          <a:xfrm>
            <a:off x="-80503" y="2017909"/>
            <a:ext cx="7908900" cy="2844300"/>
          </a:xfrm>
          <a:prstGeom prst="rect">
            <a:avLst/>
          </a:prstGeom>
          <a:noFill/>
          <a:ln>
            <a:noFill/>
          </a:ln>
        </p:spPr>
        <p:txBody>
          <a:bodyPr spcFirstLastPara="1" wrap="square" lIns="91425" tIns="91425" rIns="91425" bIns="91425" anchor="t" anchorCtr="0">
            <a:noAutofit/>
          </a:bodyPr>
          <a:lstStyle/>
          <a:p>
            <a:pPr marL="800100" lvl="0" indent="-342900" algn="l" rtl="0">
              <a:lnSpc>
                <a:spcPct val="90000"/>
              </a:lnSpc>
              <a:spcBef>
                <a:spcPts val="0"/>
              </a:spcBef>
              <a:spcAft>
                <a:spcPts val="0"/>
              </a:spcAft>
              <a:buSzPts val="1800"/>
              <a:buChar char="●"/>
            </a:pPr>
            <a:r>
              <a:rPr lang="en-US" sz="2000" dirty="0"/>
              <a:t>Re-scripted Money Scripts </a:t>
            </a:r>
            <a:endParaRPr sz="2000" dirty="0"/>
          </a:p>
          <a:p>
            <a:pPr marL="800100" lvl="0" indent="-342900" algn="l" rtl="0">
              <a:lnSpc>
                <a:spcPct val="90000"/>
              </a:lnSpc>
              <a:spcBef>
                <a:spcPts val="1600"/>
              </a:spcBef>
              <a:spcAft>
                <a:spcPts val="0"/>
              </a:spcAft>
              <a:buSzPts val="1800"/>
              <a:buChar char="●"/>
            </a:pPr>
            <a:r>
              <a:rPr lang="en-US" sz="2000" dirty="0"/>
              <a:t>Use of systems to reduce emotions/anxiety  </a:t>
            </a:r>
            <a:endParaRPr sz="2000" dirty="0"/>
          </a:p>
          <a:p>
            <a:pPr marL="800100" lvl="0" indent="-342900" algn="l" rtl="0">
              <a:lnSpc>
                <a:spcPct val="90000"/>
              </a:lnSpc>
              <a:spcBef>
                <a:spcPts val="1600"/>
              </a:spcBef>
              <a:spcAft>
                <a:spcPts val="1600"/>
              </a:spcAft>
              <a:buSzPts val="1800"/>
              <a:buChar char="●"/>
            </a:pPr>
            <a:r>
              <a:rPr lang="en-US" sz="2000" dirty="0">
                <a:solidFill>
                  <a:schemeClr val="dk1"/>
                </a:solidFill>
              </a:rPr>
              <a:t>Use of Nudges and Incentives</a:t>
            </a:r>
            <a:endParaRPr sz="2000" dirty="0">
              <a:solidFill>
                <a:schemeClr val="dk1"/>
              </a:solidFill>
            </a:endParaRPr>
          </a:p>
        </p:txBody>
      </p:sp>
      <p:pic>
        <p:nvPicPr>
          <p:cNvPr id="479" name="Google Shape;479;p68"/>
          <p:cNvPicPr preferRelativeResize="0"/>
          <p:nvPr/>
        </p:nvPicPr>
        <p:blipFill rotWithShape="1">
          <a:blip r:embed="rId3">
            <a:alphaModFix/>
          </a:blip>
          <a:srcRect/>
          <a:stretch/>
        </p:blipFill>
        <p:spPr>
          <a:xfrm>
            <a:off x="5777386" y="1890940"/>
            <a:ext cx="2740706" cy="183636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187913" y="1892743"/>
            <a:ext cx="7585234" cy="617220"/>
          </a:xfrm>
          <a:prstGeom prst="rect">
            <a:avLst/>
          </a:prstGeom>
          <a:noFill/>
          <a:ln>
            <a:noFill/>
          </a:ln>
        </p:spPr>
        <p:txBody>
          <a:bodyPr spcFirstLastPara="1" wrap="square" lIns="91425" tIns="0" rIns="91425" bIns="0" anchor="b" anchorCtr="0">
            <a:noAutofit/>
          </a:bodyPr>
          <a:lstStyle/>
          <a:p>
            <a:pPr marL="0" lvl="0" indent="0" algn="l" rtl="0">
              <a:lnSpc>
                <a:spcPct val="85000"/>
              </a:lnSpc>
              <a:spcBef>
                <a:spcPts val="0"/>
              </a:spcBef>
              <a:spcAft>
                <a:spcPts val="0"/>
              </a:spcAft>
              <a:buClr>
                <a:schemeClr val="dk1"/>
              </a:buClr>
              <a:buSzPts val="2800"/>
              <a:buFont typeface="Calibri"/>
              <a:buNone/>
            </a:pPr>
            <a:r>
              <a:rPr lang="en-US" sz="2800">
                <a:solidFill>
                  <a:schemeClr val="dk1"/>
                </a:solidFill>
              </a:rPr>
              <a:t>Presenter: Mariah Hudler</a:t>
            </a:r>
            <a:br>
              <a:rPr lang="en-US" sz="2000">
                <a:solidFill>
                  <a:schemeClr val="dk1"/>
                </a:solidFill>
              </a:rPr>
            </a:br>
            <a:r>
              <a:rPr lang="en-US" sz="2000">
                <a:solidFill>
                  <a:schemeClr val="dk1"/>
                </a:solidFill>
              </a:rPr>
              <a:t>LCSW, MBA</a:t>
            </a:r>
            <a:br>
              <a:rPr lang="en-US" sz="2000">
                <a:solidFill>
                  <a:schemeClr val="dk1"/>
                </a:solidFill>
              </a:rPr>
            </a:br>
            <a:br>
              <a:rPr lang="en-US" sz="2000">
                <a:solidFill>
                  <a:schemeClr val="dk1"/>
                </a:solidFill>
              </a:rPr>
            </a:br>
            <a:r>
              <a:rPr lang="en-US" sz="2000">
                <a:solidFill>
                  <a:schemeClr val="dk1"/>
                </a:solidFill>
              </a:rPr>
              <a:t>CEO of KORU Financial Therapy  </a:t>
            </a:r>
            <a:br>
              <a:rPr lang="en-US">
                <a:solidFill>
                  <a:schemeClr val="dk1"/>
                </a:solidFill>
              </a:rPr>
            </a:br>
            <a:endParaRPr>
              <a:solidFill>
                <a:schemeClr val="dk1"/>
              </a:solidFill>
            </a:endParaRPr>
          </a:p>
        </p:txBody>
      </p:sp>
      <p:pic>
        <p:nvPicPr>
          <p:cNvPr id="247" name="Google Shape;247;p35"/>
          <p:cNvPicPr preferRelativeResize="0"/>
          <p:nvPr/>
        </p:nvPicPr>
        <p:blipFill rotWithShape="1">
          <a:blip r:embed="rId3">
            <a:alphaModFix/>
          </a:blip>
          <a:srcRect/>
          <a:stretch/>
        </p:blipFill>
        <p:spPr>
          <a:xfrm>
            <a:off x="5673618" y="0"/>
            <a:ext cx="3470370" cy="5154219"/>
          </a:xfrm>
          <a:prstGeom prst="rect">
            <a:avLst/>
          </a:prstGeom>
          <a:noFill/>
          <a:ln>
            <a:noFill/>
          </a:ln>
        </p:spPr>
      </p:pic>
      <p:pic>
        <p:nvPicPr>
          <p:cNvPr id="248" name="Google Shape;248;p35"/>
          <p:cNvPicPr preferRelativeResize="0"/>
          <p:nvPr/>
        </p:nvPicPr>
        <p:blipFill rotWithShape="1">
          <a:blip r:embed="rId4">
            <a:alphaModFix/>
          </a:blip>
          <a:srcRect/>
          <a:stretch/>
        </p:blipFill>
        <p:spPr>
          <a:xfrm>
            <a:off x="1868628" y="2321669"/>
            <a:ext cx="2124275" cy="1254800"/>
          </a:xfrm>
          <a:prstGeom prst="rect">
            <a:avLst/>
          </a:prstGeom>
          <a:noFill/>
          <a:ln>
            <a:noFill/>
          </a:ln>
        </p:spPr>
      </p:pic>
      <p:cxnSp>
        <p:nvCxnSpPr>
          <p:cNvPr id="249" name="Google Shape;249;p35"/>
          <p:cNvCxnSpPr/>
          <p:nvPr/>
        </p:nvCxnSpPr>
        <p:spPr>
          <a:xfrm>
            <a:off x="187913" y="1732547"/>
            <a:ext cx="5093950" cy="0"/>
          </a:xfrm>
          <a:prstGeom prst="straightConnector1">
            <a:avLst/>
          </a:prstGeom>
          <a:noFill/>
          <a:ln w="12700" cap="flat" cmpd="sng">
            <a:solidFill>
              <a:schemeClr val="accent1"/>
            </a:solidFill>
            <a:prstDash val="solid"/>
            <a:round/>
            <a:headEnd type="none" w="sm" len="sm"/>
            <a:tailEnd type="none" w="sm" len="sm"/>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Clr>
                <a:srgbClr val="3F3F3F"/>
              </a:buClr>
              <a:buSzPts val="2800"/>
              <a:buFont typeface="Calibri"/>
              <a:buNone/>
            </a:pPr>
            <a:r>
              <a:rPr lang="en-US"/>
              <a:t>Signs of Financial Health</a:t>
            </a:r>
            <a:endParaRPr/>
          </a:p>
        </p:txBody>
      </p:sp>
      <p:sp>
        <p:nvSpPr>
          <p:cNvPr id="485" name="Google Shape;485;p69"/>
          <p:cNvSpPr txBox="1">
            <a:spLocks noGrp="1"/>
          </p:cNvSpPr>
          <p:nvPr>
            <p:ph type="body" idx="1"/>
          </p:nvPr>
        </p:nvSpPr>
        <p:spPr>
          <a:xfrm>
            <a:off x="3084723" y="1487279"/>
            <a:ext cx="5299113" cy="83728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0"/>
              </a:spcBef>
              <a:spcAft>
                <a:spcPts val="0"/>
              </a:spcAft>
              <a:buSzPts val="1800"/>
              <a:buChar char="●"/>
            </a:pPr>
            <a:r>
              <a:rPr lang="en-US" sz="2400"/>
              <a:t>Living within one’s business means and maintaining a positive cash flow.</a:t>
            </a:r>
            <a:endParaRPr/>
          </a:p>
          <a:p>
            <a:pPr marL="457200" lvl="0" indent="-228600" algn="l" rtl="0">
              <a:lnSpc>
                <a:spcPct val="90000"/>
              </a:lnSpc>
              <a:spcBef>
                <a:spcPts val="0"/>
              </a:spcBef>
              <a:spcAft>
                <a:spcPts val="0"/>
              </a:spcAft>
              <a:buSzPts val="1800"/>
              <a:buNone/>
            </a:pPr>
            <a:endParaRPr/>
          </a:p>
        </p:txBody>
      </p:sp>
      <p:sp>
        <p:nvSpPr>
          <p:cNvPr id="486" name="Google Shape;486;p69"/>
          <p:cNvSpPr/>
          <p:nvPr/>
        </p:nvSpPr>
        <p:spPr>
          <a:xfrm>
            <a:off x="2800029" y="1282946"/>
            <a:ext cx="56938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rgbClr val="BEE2A6"/>
                </a:solidFill>
                <a:latin typeface="Arial"/>
                <a:ea typeface="Arial"/>
                <a:cs typeface="Arial"/>
                <a:sym typeface="Arial"/>
              </a:rPr>
              <a:t>2</a:t>
            </a:r>
            <a:endParaRPr sz="5400" b="1" i="0" u="none" strike="noStrike" cap="none">
              <a:solidFill>
                <a:srgbClr val="BEE2A6"/>
              </a:solidFill>
              <a:latin typeface="Arial"/>
              <a:ea typeface="Arial"/>
              <a:cs typeface="Arial"/>
              <a:sym typeface="Arial"/>
            </a:endParaRPr>
          </a:p>
        </p:txBody>
      </p:sp>
      <p:pic>
        <p:nvPicPr>
          <p:cNvPr id="487" name="Google Shape;487;p69" descr="Business growth graph successful business people Vector Image"/>
          <p:cNvPicPr preferRelativeResize="0"/>
          <p:nvPr/>
        </p:nvPicPr>
        <p:blipFill rotWithShape="1">
          <a:blip r:embed="rId3">
            <a:alphaModFix/>
          </a:blip>
          <a:srcRect l="8608" t="22395" r="8109" b="29813"/>
          <a:stretch/>
        </p:blipFill>
        <p:spPr>
          <a:xfrm>
            <a:off x="311700" y="2240282"/>
            <a:ext cx="3966359" cy="245819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7A6C-9632-4206-BD53-270A2540F79A}"/>
              </a:ext>
            </a:extLst>
          </p:cNvPr>
          <p:cNvSpPr>
            <a:spLocks noGrp="1"/>
          </p:cNvSpPr>
          <p:nvPr>
            <p:ph type="title"/>
          </p:nvPr>
        </p:nvSpPr>
        <p:spPr>
          <a:xfrm>
            <a:off x="9144" y="720089"/>
            <a:ext cx="2999232" cy="1714500"/>
          </a:xfrm>
        </p:spPr>
        <p:txBody>
          <a:bodyPr/>
          <a:lstStyle/>
          <a:p>
            <a:pPr algn="ctr"/>
            <a:r>
              <a:rPr lang="en-US" sz="4000" dirty="0"/>
              <a:t>Free Exercise</a:t>
            </a:r>
          </a:p>
        </p:txBody>
      </p:sp>
      <p:sp>
        <p:nvSpPr>
          <p:cNvPr id="4" name="Text Placeholder 3">
            <a:extLst>
              <a:ext uri="{FF2B5EF4-FFF2-40B4-BE49-F238E27FC236}">
                <a16:creationId xmlns:a16="http://schemas.microsoft.com/office/drawing/2014/main" id="{B76DED61-3C94-4E4A-BCF5-4BFACEE6603E}"/>
              </a:ext>
            </a:extLst>
          </p:cNvPr>
          <p:cNvSpPr>
            <a:spLocks noGrp="1"/>
          </p:cNvSpPr>
          <p:nvPr>
            <p:ph type="body" idx="2"/>
          </p:nvPr>
        </p:nvSpPr>
        <p:spPr>
          <a:xfrm>
            <a:off x="0" y="2298050"/>
            <a:ext cx="2825496" cy="2534343"/>
          </a:xfrm>
        </p:spPr>
        <p:txBody>
          <a:bodyPr/>
          <a:lstStyle/>
          <a:p>
            <a:pPr algn="ctr"/>
            <a:r>
              <a:rPr lang="en-US" sz="2400" dirty="0"/>
              <a:t>Download At:</a:t>
            </a:r>
          </a:p>
          <a:p>
            <a:pPr algn="ctr"/>
            <a:r>
              <a:rPr lang="en-US" sz="1800" b="1" dirty="0"/>
              <a:t>FinancialWellness.realtor</a:t>
            </a:r>
          </a:p>
        </p:txBody>
      </p:sp>
      <p:pic>
        <p:nvPicPr>
          <p:cNvPr id="12" name="Picture 11">
            <a:extLst>
              <a:ext uri="{FF2B5EF4-FFF2-40B4-BE49-F238E27FC236}">
                <a16:creationId xmlns:a16="http://schemas.microsoft.com/office/drawing/2014/main" id="{89F91471-B4D7-4890-8E3A-7A8A643D3274}"/>
              </a:ext>
            </a:extLst>
          </p:cNvPr>
          <p:cNvPicPr>
            <a:picLocks noChangeAspect="1"/>
          </p:cNvPicPr>
          <p:nvPr/>
        </p:nvPicPr>
        <p:blipFill rotWithShape="1">
          <a:blip r:embed="rId3"/>
          <a:srcRect l="4193" r="3772"/>
          <a:stretch/>
        </p:blipFill>
        <p:spPr>
          <a:xfrm>
            <a:off x="3082281" y="0"/>
            <a:ext cx="6106689" cy="5143500"/>
          </a:xfrm>
          <a:prstGeom prst="rect">
            <a:avLst/>
          </a:prstGeom>
        </p:spPr>
      </p:pic>
    </p:spTree>
    <p:extLst>
      <p:ext uri="{BB962C8B-B14F-4D97-AF65-F5344CB8AC3E}">
        <p14:creationId xmlns:p14="http://schemas.microsoft.com/office/powerpoint/2010/main" val="3505040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0"/>
          <p:cNvSpPr txBox="1">
            <a:spLocks noGrp="1"/>
          </p:cNvSpPr>
          <p:nvPr>
            <p:ph type="body" idx="1"/>
          </p:nvPr>
        </p:nvSpPr>
        <p:spPr>
          <a:xfrm>
            <a:off x="822960" y="1384301"/>
            <a:ext cx="7543800" cy="3017520"/>
          </a:xfrm>
          <a:prstGeom prst="rect">
            <a:avLst/>
          </a:prstGeom>
          <a:noFill/>
          <a:ln>
            <a:noFill/>
          </a:ln>
        </p:spPr>
        <p:txBody>
          <a:bodyPr spcFirstLastPara="1" wrap="square" lIns="0" tIns="45700" rIns="0" bIns="45700" anchor="t" anchorCtr="0">
            <a:noAutofit/>
          </a:bodyPr>
          <a:lstStyle/>
          <a:p>
            <a:pPr marL="68580" lvl="0" indent="0" algn="l" rtl="0">
              <a:lnSpc>
                <a:spcPct val="90000"/>
              </a:lnSpc>
              <a:spcBef>
                <a:spcPts val="0"/>
              </a:spcBef>
              <a:spcAft>
                <a:spcPts val="0"/>
              </a:spcAft>
              <a:buSzPts val="1500"/>
              <a:buNone/>
            </a:pPr>
            <a:endParaRPr/>
          </a:p>
        </p:txBody>
      </p:sp>
      <p:sp>
        <p:nvSpPr>
          <p:cNvPr id="493" name="Google Shape;493;p70"/>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3600"/>
              <a:buFont typeface="Calibri"/>
              <a:buNone/>
            </a:pPr>
            <a:endParaRPr/>
          </a:p>
        </p:txBody>
      </p:sp>
      <p:sp>
        <p:nvSpPr>
          <p:cNvPr id="494" name="Google Shape;494;p70"/>
          <p:cNvSpPr txBox="1"/>
          <p:nvPr/>
        </p:nvSpPr>
        <p:spPr>
          <a:xfrm>
            <a:off x="651510" y="4355717"/>
            <a:ext cx="7886700" cy="510779"/>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217"/>
              <a:buFont typeface="Calibri"/>
              <a:buNone/>
            </a:pPr>
            <a:r>
              <a:rPr lang="en-US" sz="2400" b="0" i="0" u="none" strike="noStrike" cap="none">
                <a:solidFill>
                  <a:schemeClr val="dk1"/>
                </a:solidFill>
                <a:latin typeface="Calibri"/>
                <a:ea typeface="Calibri"/>
                <a:cs typeface="Calibri"/>
                <a:sym typeface="Calibri"/>
              </a:rPr>
              <a:t> </a:t>
            </a:r>
            <a:r>
              <a:rPr lang="en-US" sz="2000" b="1" i="0" u="sng" strike="noStrike" cap="none">
                <a:solidFill>
                  <a:schemeClr val="hlink"/>
                </a:solidFill>
                <a:latin typeface="Calibri"/>
                <a:ea typeface="Calibri"/>
                <a:cs typeface="Calibri"/>
                <a:sym typeface="Calibri"/>
                <a:hlinkClick r:id="rId3"/>
              </a:rPr>
              <a:t>FinancialWellness.realtor</a:t>
            </a:r>
            <a:endParaRPr sz="2400" b="1" i="0" u="none" strike="noStrike" cap="none">
              <a:solidFill>
                <a:schemeClr val="dk1"/>
              </a:solidFill>
              <a:latin typeface="Calibri"/>
              <a:ea typeface="Calibri"/>
              <a:cs typeface="Calibri"/>
              <a:sym typeface="Calibri"/>
            </a:endParaRPr>
          </a:p>
        </p:txBody>
      </p:sp>
      <p:pic>
        <p:nvPicPr>
          <p:cNvPr id="495" name="Google Shape;495;p70"/>
          <p:cNvPicPr preferRelativeResize="0"/>
          <p:nvPr/>
        </p:nvPicPr>
        <p:blipFill rotWithShape="1">
          <a:blip r:embed="rId4">
            <a:alphaModFix/>
          </a:blip>
          <a:srcRect/>
          <a:stretch/>
        </p:blipFill>
        <p:spPr>
          <a:xfrm>
            <a:off x="0" y="81579"/>
            <a:ext cx="9144000" cy="439615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1"/>
          <p:cNvSpPr txBox="1">
            <a:spLocks noGrp="1"/>
          </p:cNvSpPr>
          <p:nvPr>
            <p:ph type="title"/>
          </p:nvPr>
        </p:nvSpPr>
        <p:spPr>
          <a:xfrm>
            <a:off x="628650" y="4322518"/>
            <a:ext cx="7886700" cy="510779"/>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240"/>
              <a:buFont typeface="Calibri"/>
              <a:buNone/>
            </a:pPr>
            <a:r>
              <a:rPr lang="en-US" sz="2800"/>
              <a:t> </a:t>
            </a:r>
            <a:r>
              <a:rPr lang="en-US" sz="2000" b="1" u="sng">
                <a:solidFill>
                  <a:schemeClr val="hlink"/>
                </a:solidFill>
                <a:hlinkClick r:id="rId3"/>
              </a:rPr>
              <a:t>FinancialWellness.realtor</a:t>
            </a:r>
            <a:endParaRPr sz="2800" b="1"/>
          </a:p>
        </p:txBody>
      </p:sp>
      <p:sp>
        <p:nvSpPr>
          <p:cNvPr id="501" name="Google Shape;501;p71"/>
          <p:cNvSpPr txBox="1">
            <a:spLocks noGrp="1"/>
          </p:cNvSpPr>
          <p:nvPr>
            <p:ph type="body" idx="1"/>
          </p:nvPr>
        </p:nvSpPr>
        <p:spPr>
          <a:xfrm>
            <a:off x="822960" y="1384301"/>
            <a:ext cx="7543800" cy="3017520"/>
          </a:xfrm>
          <a:prstGeom prst="rect">
            <a:avLst/>
          </a:prstGeom>
          <a:noFill/>
          <a:ln>
            <a:noFill/>
          </a:ln>
        </p:spPr>
        <p:txBody>
          <a:bodyPr spcFirstLastPara="1" wrap="square" lIns="0" tIns="45700" rIns="0" bIns="45700" anchor="t" anchorCtr="0">
            <a:noAutofit/>
          </a:bodyPr>
          <a:lstStyle/>
          <a:p>
            <a:pPr marL="68580" lvl="0" indent="0" algn="l" rtl="0">
              <a:lnSpc>
                <a:spcPct val="90000"/>
              </a:lnSpc>
              <a:spcBef>
                <a:spcPts val="0"/>
              </a:spcBef>
              <a:spcAft>
                <a:spcPts val="0"/>
              </a:spcAft>
              <a:buSzPts val="1500"/>
              <a:buNone/>
            </a:pPr>
            <a:endParaRPr/>
          </a:p>
        </p:txBody>
      </p:sp>
      <p:pic>
        <p:nvPicPr>
          <p:cNvPr id="502" name="Google Shape;502;p71"/>
          <p:cNvPicPr preferRelativeResize="0"/>
          <p:nvPr/>
        </p:nvPicPr>
        <p:blipFill rotWithShape="1">
          <a:blip r:embed="rId4">
            <a:alphaModFix/>
          </a:blip>
          <a:srcRect/>
          <a:stretch/>
        </p:blipFill>
        <p:spPr>
          <a:xfrm>
            <a:off x="0" y="-35859"/>
            <a:ext cx="9144000" cy="454909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SzPts val="2800"/>
              <a:buNone/>
            </a:pPr>
            <a:r>
              <a:rPr lang="en-US"/>
              <a:t>Signs of Financial Health</a:t>
            </a:r>
            <a:endParaRPr/>
          </a:p>
        </p:txBody>
      </p:sp>
      <p:sp>
        <p:nvSpPr>
          <p:cNvPr id="508" name="Google Shape;508;p72"/>
          <p:cNvSpPr txBox="1">
            <a:spLocks noGrp="1"/>
          </p:cNvSpPr>
          <p:nvPr>
            <p:ph type="body" idx="1"/>
          </p:nvPr>
        </p:nvSpPr>
        <p:spPr>
          <a:xfrm>
            <a:off x="596394" y="2571750"/>
            <a:ext cx="4531418" cy="824163"/>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0"/>
              </a:spcBef>
              <a:spcAft>
                <a:spcPts val="0"/>
              </a:spcAft>
              <a:buSzPts val="1800"/>
              <a:buChar char="●"/>
            </a:pPr>
            <a:r>
              <a:rPr lang="en-US" sz="2400"/>
              <a:t>Having clear financial goals and plans for meeting those goals.</a:t>
            </a:r>
            <a:endParaRPr/>
          </a:p>
          <a:p>
            <a:pPr marL="457200" lvl="0" indent="-228600" algn="l" rtl="0">
              <a:lnSpc>
                <a:spcPct val="90000"/>
              </a:lnSpc>
              <a:spcBef>
                <a:spcPts val="0"/>
              </a:spcBef>
              <a:spcAft>
                <a:spcPts val="0"/>
              </a:spcAft>
              <a:buSzPts val="1800"/>
              <a:buNone/>
            </a:pPr>
            <a:endParaRPr/>
          </a:p>
        </p:txBody>
      </p:sp>
      <p:sp>
        <p:nvSpPr>
          <p:cNvPr id="509" name="Google Shape;509;p72"/>
          <p:cNvSpPr/>
          <p:nvPr/>
        </p:nvSpPr>
        <p:spPr>
          <a:xfrm>
            <a:off x="311700" y="2425808"/>
            <a:ext cx="56938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rgbClr val="BEE2A6"/>
                </a:solidFill>
                <a:latin typeface="Arial"/>
                <a:ea typeface="Arial"/>
                <a:cs typeface="Arial"/>
                <a:sym typeface="Arial"/>
              </a:rPr>
              <a:t>3</a:t>
            </a:r>
            <a:endParaRPr/>
          </a:p>
        </p:txBody>
      </p:sp>
      <p:pic>
        <p:nvPicPr>
          <p:cNvPr id="510" name="Google Shape;510;p72" descr="About – Pipeline Solutions"/>
          <p:cNvPicPr preferRelativeResize="0"/>
          <p:nvPr/>
        </p:nvPicPr>
        <p:blipFill rotWithShape="1">
          <a:blip r:embed="rId3">
            <a:alphaModFix/>
          </a:blip>
          <a:srcRect/>
          <a:stretch/>
        </p:blipFill>
        <p:spPr>
          <a:xfrm>
            <a:off x="5127812" y="1463697"/>
            <a:ext cx="3347790" cy="304026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8" name="Google Shape;518;p73" descr="Balance Security Stock Vectors, Images &amp; Vector Art | Shutterstock"/>
          <p:cNvPicPr preferRelativeResize="0"/>
          <p:nvPr/>
        </p:nvPicPr>
        <p:blipFill rotWithShape="1">
          <a:blip r:embed="rId3">
            <a:alphaModFix/>
          </a:blip>
          <a:srcRect b="26970"/>
          <a:stretch/>
        </p:blipFill>
        <p:spPr>
          <a:xfrm>
            <a:off x="228600" y="740664"/>
            <a:ext cx="8741664" cy="3456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9" name="Google Shape;519;p73"/>
          <p:cNvSpPr txBox="1"/>
          <p:nvPr/>
        </p:nvSpPr>
        <p:spPr>
          <a:xfrm>
            <a:off x="6899464" y="3513938"/>
            <a:ext cx="98565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b="1" dirty="0">
                <a:solidFill>
                  <a:schemeClr val="lt1"/>
                </a:solidFill>
              </a:rPr>
              <a:t>INCOME</a:t>
            </a:r>
            <a:endParaRPr dirty="0"/>
          </a:p>
        </p:txBody>
      </p:sp>
      <p:sp>
        <p:nvSpPr>
          <p:cNvPr id="520" name="Google Shape;520;p73"/>
          <p:cNvSpPr txBox="1"/>
          <p:nvPr/>
        </p:nvSpPr>
        <p:spPr>
          <a:xfrm>
            <a:off x="4944750" y="3519699"/>
            <a:ext cx="98565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PROFIT</a:t>
            </a:r>
            <a:endParaRPr dirty="0"/>
          </a:p>
        </p:txBody>
      </p:sp>
      <p:sp>
        <p:nvSpPr>
          <p:cNvPr id="521" name="Google Shape;521;p73"/>
          <p:cNvSpPr txBox="1"/>
          <p:nvPr/>
        </p:nvSpPr>
        <p:spPr>
          <a:xfrm>
            <a:off x="2807209" y="3461715"/>
            <a:ext cx="1332280"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b="1" dirty="0">
                <a:solidFill>
                  <a:schemeClr val="lt1"/>
                </a:solidFill>
              </a:rPr>
              <a:t>OPERATING EXPENSE</a:t>
            </a:r>
            <a:endParaRPr dirty="0"/>
          </a:p>
        </p:txBody>
      </p:sp>
      <p:sp>
        <p:nvSpPr>
          <p:cNvPr id="522" name="Google Shape;522;p73"/>
          <p:cNvSpPr txBox="1"/>
          <p:nvPr/>
        </p:nvSpPr>
        <p:spPr>
          <a:xfrm>
            <a:off x="872888" y="3513938"/>
            <a:ext cx="1264053"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TAXES</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SzPts val="2800"/>
              <a:buNone/>
            </a:pPr>
            <a:r>
              <a:rPr lang="en-US"/>
              <a:t>Signs of Financial Health</a:t>
            </a:r>
            <a:endParaRPr/>
          </a:p>
        </p:txBody>
      </p:sp>
      <p:sp>
        <p:nvSpPr>
          <p:cNvPr id="516" name="Google Shape;516;p73"/>
          <p:cNvSpPr txBox="1">
            <a:spLocks noGrp="1"/>
          </p:cNvSpPr>
          <p:nvPr>
            <p:ph type="body" idx="1"/>
          </p:nvPr>
        </p:nvSpPr>
        <p:spPr>
          <a:xfrm>
            <a:off x="2022669" y="3516277"/>
            <a:ext cx="5295885" cy="1164662"/>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0"/>
              </a:spcBef>
              <a:spcAft>
                <a:spcPts val="0"/>
              </a:spcAft>
              <a:buSzPts val="1800"/>
              <a:buChar char="●"/>
            </a:pPr>
            <a:r>
              <a:rPr lang="en-US" sz="2400" dirty="0"/>
              <a:t>Making financial choices and taking financial actions that are consistent with one’s values and purpose.</a:t>
            </a:r>
            <a:endParaRPr dirty="0"/>
          </a:p>
          <a:p>
            <a:pPr marL="457200" lvl="0" indent="-228600" algn="l" rtl="0">
              <a:lnSpc>
                <a:spcPct val="90000"/>
              </a:lnSpc>
              <a:spcBef>
                <a:spcPts val="0"/>
              </a:spcBef>
              <a:spcAft>
                <a:spcPts val="0"/>
              </a:spcAft>
              <a:buSzPts val="1800"/>
              <a:buNone/>
            </a:pPr>
            <a:endParaRPr dirty="0"/>
          </a:p>
        </p:txBody>
      </p:sp>
      <p:sp>
        <p:nvSpPr>
          <p:cNvPr id="517" name="Google Shape;517;p73"/>
          <p:cNvSpPr/>
          <p:nvPr/>
        </p:nvSpPr>
        <p:spPr>
          <a:xfrm>
            <a:off x="1695188" y="3383660"/>
            <a:ext cx="56938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rgbClr val="BEE2A6"/>
                </a:solidFill>
                <a:latin typeface="Arial"/>
                <a:ea typeface="Arial"/>
                <a:cs typeface="Arial"/>
                <a:sym typeface="Arial"/>
              </a:rPr>
              <a:t>4</a:t>
            </a:r>
            <a:endParaRPr sz="5400" b="1" i="0" u="none" strike="noStrike" cap="none">
              <a:solidFill>
                <a:srgbClr val="BEE2A6"/>
              </a:solidFill>
              <a:latin typeface="Arial"/>
              <a:ea typeface="Arial"/>
              <a:cs typeface="Arial"/>
              <a:sym typeface="Arial"/>
            </a:endParaRPr>
          </a:p>
        </p:txBody>
      </p:sp>
      <p:sp>
        <p:nvSpPr>
          <p:cNvPr id="519" name="Google Shape;519;p73"/>
          <p:cNvSpPr txBox="1"/>
          <p:nvPr/>
        </p:nvSpPr>
        <p:spPr>
          <a:xfrm>
            <a:off x="4922994" y="2839102"/>
            <a:ext cx="98565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b="1" dirty="0">
                <a:solidFill>
                  <a:schemeClr val="lt1"/>
                </a:solidFill>
              </a:rPr>
              <a:t>INCOME</a:t>
            </a:r>
            <a:endParaRPr dirty="0"/>
          </a:p>
        </p:txBody>
      </p:sp>
      <p:sp>
        <p:nvSpPr>
          <p:cNvPr id="520" name="Google Shape;520;p73"/>
          <p:cNvSpPr txBox="1"/>
          <p:nvPr/>
        </p:nvSpPr>
        <p:spPr>
          <a:xfrm>
            <a:off x="1508641" y="2828139"/>
            <a:ext cx="98565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PROFIT</a:t>
            </a:r>
            <a:endParaRPr dirty="0"/>
          </a:p>
        </p:txBody>
      </p:sp>
      <p:sp>
        <p:nvSpPr>
          <p:cNvPr id="521" name="Google Shape;521;p73"/>
          <p:cNvSpPr txBox="1"/>
          <p:nvPr/>
        </p:nvSpPr>
        <p:spPr>
          <a:xfrm>
            <a:off x="3049171" y="2828138"/>
            <a:ext cx="1264053"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b="1" dirty="0">
                <a:solidFill>
                  <a:schemeClr val="lt1"/>
                </a:solidFill>
              </a:rPr>
              <a:t>OPERATING EXPENSE</a:t>
            </a:r>
            <a:endParaRPr dirty="0"/>
          </a:p>
        </p:txBody>
      </p:sp>
      <p:sp>
        <p:nvSpPr>
          <p:cNvPr id="522" name="Google Shape;522;p73"/>
          <p:cNvSpPr txBox="1"/>
          <p:nvPr/>
        </p:nvSpPr>
        <p:spPr>
          <a:xfrm>
            <a:off x="6463524" y="2839102"/>
            <a:ext cx="1264053"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TAXES</a:t>
            </a:r>
            <a:endParaRPr dirty="0"/>
          </a:p>
        </p:txBody>
      </p:sp>
      <p:pic>
        <p:nvPicPr>
          <p:cNvPr id="2050" name="Picture 2" descr="How SLM's Values Show Up for Me as a Grant Writer - Silver Lining ...">
            <a:extLst>
              <a:ext uri="{FF2B5EF4-FFF2-40B4-BE49-F238E27FC236}">
                <a16:creationId xmlns:a16="http://schemas.microsoft.com/office/drawing/2014/main" id="{5A97454A-A602-407F-96E5-4203506A7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80" y="1329958"/>
            <a:ext cx="4764024" cy="198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962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SzPts val="2800"/>
              <a:buNone/>
            </a:pPr>
            <a:r>
              <a:rPr lang="en-US"/>
              <a:t>Signs of Financial Health</a:t>
            </a:r>
            <a:endParaRPr/>
          </a:p>
        </p:txBody>
      </p:sp>
      <p:sp>
        <p:nvSpPr>
          <p:cNvPr id="528" name="Google Shape;528;p74"/>
          <p:cNvSpPr txBox="1">
            <a:spLocks noGrp="1"/>
          </p:cNvSpPr>
          <p:nvPr>
            <p:ph type="body" idx="1"/>
          </p:nvPr>
        </p:nvSpPr>
        <p:spPr>
          <a:xfrm>
            <a:off x="1841440" y="1353754"/>
            <a:ext cx="6142440" cy="5727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0"/>
              </a:spcBef>
              <a:spcAft>
                <a:spcPts val="0"/>
              </a:spcAft>
              <a:buSzPts val="1800"/>
              <a:buChar char="●"/>
            </a:pPr>
            <a:r>
              <a:rPr lang="en-US" sz="2400"/>
              <a:t>Having active savings and retirement plans.</a:t>
            </a:r>
            <a:endParaRPr/>
          </a:p>
          <a:p>
            <a:pPr marL="457200" lvl="0" indent="-228600" algn="l" rtl="0">
              <a:lnSpc>
                <a:spcPct val="90000"/>
              </a:lnSpc>
              <a:spcBef>
                <a:spcPts val="0"/>
              </a:spcBef>
              <a:spcAft>
                <a:spcPts val="0"/>
              </a:spcAft>
              <a:buSzPts val="1800"/>
              <a:buNone/>
            </a:pPr>
            <a:endParaRPr/>
          </a:p>
        </p:txBody>
      </p:sp>
      <p:sp>
        <p:nvSpPr>
          <p:cNvPr id="529" name="Google Shape;529;p74"/>
          <p:cNvSpPr/>
          <p:nvPr/>
        </p:nvSpPr>
        <p:spPr>
          <a:xfrm>
            <a:off x="1556746" y="1200396"/>
            <a:ext cx="56938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rgbClr val="BEE2A6"/>
                </a:solidFill>
                <a:latin typeface="Arial"/>
                <a:ea typeface="Arial"/>
                <a:cs typeface="Arial"/>
                <a:sym typeface="Arial"/>
              </a:rPr>
              <a:t>5</a:t>
            </a:r>
            <a:endParaRPr/>
          </a:p>
        </p:txBody>
      </p:sp>
      <p:pic>
        <p:nvPicPr>
          <p:cNvPr id="530" name="Google Shape;530;p74" descr="Money Lifting Weights Stock Illustrations, Images &amp; Vectors ..."/>
          <p:cNvPicPr preferRelativeResize="0"/>
          <p:nvPr/>
        </p:nvPicPr>
        <p:blipFill rotWithShape="1">
          <a:blip r:embed="rId3">
            <a:alphaModFix/>
          </a:blip>
          <a:srcRect t="9209" b="12757"/>
          <a:stretch/>
        </p:blipFill>
        <p:spPr>
          <a:xfrm>
            <a:off x="3227294" y="2079811"/>
            <a:ext cx="3266343" cy="274491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SzPts val="2800"/>
              <a:buNone/>
            </a:pPr>
            <a:r>
              <a:rPr lang="en-US"/>
              <a:t>Signs of Financial Health</a:t>
            </a:r>
            <a:endParaRPr/>
          </a:p>
        </p:txBody>
      </p:sp>
      <p:sp>
        <p:nvSpPr>
          <p:cNvPr id="536" name="Google Shape;536;p75"/>
          <p:cNvSpPr txBox="1">
            <a:spLocks noGrp="1"/>
          </p:cNvSpPr>
          <p:nvPr>
            <p:ph type="body" idx="1"/>
          </p:nvPr>
        </p:nvSpPr>
        <p:spPr>
          <a:xfrm>
            <a:off x="3844773" y="2857885"/>
            <a:ext cx="5379909" cy="5727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0"/>
              </a:spcBef>
              <a:spcAft>
                <a:spcPts val="0"/>
              </a:spcAft>
              <a:buSzPts val="1800"/>
              <a:buChar char="●"/>
            </a:pPr>
            <a:r>
              <a:rPr lang="en-US" sz="2400" dirty="0"/>
              <a:t>Maintaining reasonable and low debt.</a:t>
            </a:r>
            <a:endParaRPr dirty="0"/>
          </a:p>
          <a:p>
            <a:pPr marL="457200" lvl="0" indent="-228600" algn="l" rtl="0">
              <a:lnSpc>
                <a:spcPct val="90000"/>
              </a:lnSpc>
              <a:spcBef>
                <a:spcPts val="0"/>
              </a:spcBef>
              <a:spcAft>
                <a:spcPts val="0"/>
              </a:spcAft>
              <a:buSzPts val="1800"/>
              <a:buNone/>
            </a:pPr>
            <a:endParaRPr dirty="0"/>
          </a:p>
        </p:txBody>
      </p:sp>
      <p:sp>
        <p:nvSpPr>
          <p:cNvPr id="537" name="Google Shape;537;p75"/>
          <p:cNvSpPr/>
          <p:nvPr/>
        </p:nvSpPr>
        <p:spPr>
          <a:xfrm>
            <a:off x="3560079" y="2571263"/>
            <a:ext cx="56938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rgbClr val="BEE2A6"/>
                </a:solidFill>
                <a:latin typeface="Arial"/>
                <a:ea typeface="Arial"/>
                <a:cs typeface="Arial"/>
                <a:sym typeface="Arial"/>
              </a:rPr>
              <a:t>6</a:t>
            </a:r>
            <a:endParaRPr sz="5400" b="1" i="0" u="none" strike="noStrike" cap="none">
              <a:solidFill>
                <a:srgbClr val="BEE2A6"/>
              </a:solidFill>
              <a:latin typeface="Arial"/>
              <a:ea typeface="Arial"/>
              <a:cs typeface="Arial"/>
              <a:sym typeface="Arial"/>
            </a:endParaRPr>
          </a:p>
        </p:txBody>
      </p:sp>
      <p:pic>
        <p:nvPicPr>
          <p:cNvPr id="538" name="Google Shape;538;p75" descr="Nearly two-thirds of physicians carry medical school debt, survey ..."/>
          <p:cNvPicPr preferRelativeResize="0"/>
          <p:nvPr/>
        </p:nvPicPr>
        <p:blipFill rotWithShape="1">
          <a:blip r:embed="rId3">
            <a:alphaModFix/>
          </a:blip>
          <a:srcRect l="8719" t="10172" r="6887"/>
          <a:stretch/>
        </p:blipFill>
        <p:spPr>
          <a:xfrm>
            <a:off x="311700" y="1677062"/>
            <a:ext cx="3334216" cy="236164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SzPts val="2800"/>
              <a:buNone/>
            </a:pPr>
            <a:r>
              <a:rPr lang="en-US"/>
              <a:t>Signs of Financial Health</a:t>
            </a:r>
            <a:endParaRPr/>
          </a:p>
        </p:txBody>
      </p:sp>
      <p:sp>
        <p:nvSpPr>
          <p:cNvPr id="544" name="Google Shape;544;p76"/>
          <p:cNvSpPr txBox="1">
            <a:spLocks noGrp="1"/>
          </p:cNvSpPr>
          <p:nvPr>
            <p:ph type="body" idx="1"/>
          </p:nvPr>
        </p:nvSpPr>
        <p:spPr>
          <a:xfrm>
            <a:off x="1871560" y="4057337"/>
            <a:ext cx="6045033" cy="572701"/>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0"/>
              </a:spcBef>
              <a:spcAft>
                <a:spcPts val="0"/>
              </a:spcAft>
              <a:buSzPts val="1800"/>
              <a:buChar char="●"/>
            </a:pPr>
            <a:r>
              <a:rPr lang="en-US" sz="2400"/>
              <a:t>Experiencing low levels of financial stress.</a:t>
            </a:r>
            <a:endParaRPr/>
          </a:p>
          <a:p>
            <a:pPr marL="457200" lvl="0" indent="-228600" algn="l" rtl="0">
              <a:lnSpc>
                <a:spcPct val="90000"/>
              </a:lnSpc>
              <a:spcBef>
                <a:spcPts val="0"/>
              </a:spcBef>
              <a:spcAft>
                <a:spcPts val="0"/>
              </a:spcAft>
              <a:buSzPts val="1800"/>
              <a:buNone/>
            </a:pPr>
            <a:endParaRPr/>
          </a:p>
        </p:txBody>
      </p:sp>
      <p:sp>
        <p:nvSpPr>
          <p:cNvPr id="545" name="Google Shape;545;p76"/>
          <p:cNvSpPr/>
          <p:nvPr/>
        </p:nvSpPr>
        <p:spPr>
          <a:xfrm>
            <a:off x="1586866" y="3775145"/>
            <a:ext cx="56938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rgbClr val="BEE2A6"/>
                </a:solidFill>
                <a:latin typeface="Arial"/>
                <a:ea typeface="Arial"/>
                <a:cs typeface="Arial"/>
                <a:sym typeface="Arial"/>
              </a:rPr>
              <a:t>7</a:t>
            </a:r>
            <a:endParaRPr/>
          </a:p>
        </p:txBody>
      </p:sp>
      <p:pic>
        <p:nvPicPr>
          <p:cNvPr id="546" name="Google Shape;546;p76" descr="Businessman meditating, time ... | Stock vector | Colourbox"/>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20000"/>
                    </a14:imgEffect>
                  </a14:imgLayer>
                </a14:imgProps>
              </a:ext>
            </a:extLst>
          </a:blip>
          <a:srcRect t="9168" b="9700"/>
          <a:stretch/>
        </p:blipFill>
        <p:spPr>
          <a:xfrm>
            <a:off x="2624447" y="1450126"/>
            <a:ext cx="4016980" cy="26072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ctrTitle"/>
          </p:nvPr>
        </p:nvSpPr>
        <p:spPr>
          <a:xfrm>
            <a:off x="822960" y="569214"/>
            <a:ext cx="7543800" cy="2674620"/>
          </a:xfrm>
          <a:prstGeom prst="rect">
            <a:avLst/>
          </a:prstGeom>
          <a:noFill/>
          <a:ln>
            <a:noFill/>
          </a:ln>
        </p:spPr>
        <p:txBody>
          <a:bodyPr spcFirstLastPara="1" wrap="square" lIns="91425" tIns="91425" rIns="91425" bIns="91425" anchor="b" anchorCtr="0">
            <a:noAutofit/>
          </a:bodyPr>
          <a:lstStyle/>
          <a:p>
            <a:pPr marL="0" lvl="0" indent="0" algn="ctr" rtl="0">
              <a:lnSpc>
                <a:spcPct val="85000"/>
              </a:lnSpc>
              <a:spcBef>
                <a:spcPts val="0"/>
              </a:spcBef>
              <a:spcAft>
                <a:spcPts val="0"/>
              </a:spcAft>
              <a:buClr>
                <a:srgbClr val="FF0000"/>
              </a:buClr>
              <a:buSzPts val="6000"/>
              <a:buFont typeface="Calibri"/>
              <a:buNone/>
            </a:pPr>
            <a:r>
              <a:rPr lang="en-US">
                <a:solidFill>
                  <a:srgbClr val="000000"/>
                </a:solidFill>
              </a:rPr>
              <a:t>Improving an Entrepreneurs’ Financial Health</a:t>
            </a:r>
            <a:r>
              <a:rPr lang="en-US">
                <a:solidFill>
                  <a:srgbClr val="FF0000"/>
                </a:solidFill>
              </a:rPr>
              <a:t> </a:t>
            </a:r>
            <a:endParaRPr>
              <a:solidFill>
                <a:srgbClr val="FF0000"/>
              </a:solidFill>
            </a:endParaRPr>
          </a:p>
        </p:txBody>
      </p:sp>
      <p:sp>
        <p:nvSpPr>
          <p:cNvPr id="255" name="Google Shape;255;p36"/>
          <p:cNvSpPr txBox="1">
            <a:spLocks noGrp="1"/>
          </p:cNvSpPr>
          <p:nvPr>
            <p:ph type="subTitle" idx="1"/>
          </p:nvPr>
        </p:nvSpPr>
        <p:spPr>
          <a:xfrm>
            <a:off x="825038" y="3341716"/>
            <a:ext cx="7543800" cy="85725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1800"/>
              <a:buNone/>
            </a:pPr>
            <a:r>
              <a:rPr lang="en-US"/>
              <a:t>MARIAH HUDLER, LCSW,MBA</a:t>
            </a:r>
            <a:endParaRPr/>
          </a:p>
          <a:p>
            <a:pPr marL="0" lvl="0" indent="0" algn="ctr" rtl="0">
              <a:lnSpc>
                <a:spcPct val="90000"/>
              </a:lnSpc>
              <a:spcBef>
                <a:spcPts val="0"/>
              </a:spcBef>
              <a:spcAft>
                <a:spcPts val="0"/>
              </a:spcAft>
              <a:buSzPts val="1800"/>
              <a:buNone/>
            </a:pPr>
            <a:r>
              <a:rPr lang="en-US"/>
              <a:t>KORU FINANCIAL THERAPY</a:t>
            </a:r>
            <a:endParaRPr/>
          </a:p>
        </p:txBody>
      </p:sp>
      <p:pic>
        <p:nvPicPr>
          <p:cNvPr id="256" name="Google Shape;256;p36"/>
          <p:cNvPicPr preferRelativeResize="0"/>
          <p:nvPr/>
        </p:nvPicPr>
        <p:blipFill rotWithShape="1">
          <a:blip r:embed="rId3">
            <a:alphaModFix/>
          </a:blip>
          <a:srcRect/>
          <a:stretch/>
        </p:blipFill>
        <p:spPr>
          <a:xfrm>
            <a:off x="6741076" y="3440606"/>
            <a:ext cx="2124275" cy="1254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Clr>
                <a:srgbClr val="3F3F3F"/>
              </a:buClr>
              <a:buSzPts val="2800"/>
              <a:buFont typeface="Calibri"/>
              <a:buNone/>
            </a:pPr>
            <a:r>
              <a:rPr lang="en-US"/>
              <a:t>Summary</a:t>
            </a:r>
            <a:endParaRPr/>
          </a:p>
        </p:txBody>
      </p:sp>
      <p:sp>
        <p:nvSpPr>
          <p:cNvPr id="552" name="Google Shape;552;p77"/>
          <p:cNvSpPr txBox="1">
            <a:spLocks noGrp="1"/>
          </p:cNvSpPr>
          <p:nvPr>
            <p:ph type="body" idx="1"/>
          </p:nvPr>
        </p:nvSpPr>
        <p:spPr>
          <a:xfrm>
            <a:off x="311700" y="12820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US" sz="1800"/>
              <a:t>How to deal with financial anxiety </a:t>
            </a:r>
            <a:endParaRPr sz="1800"/>
          </a:p>
          <a:p>
            <a:pPr marL="457200" lvl="0" indent="-342900" algn="l" rtl="0">
              <a:lnSpc>
                <a:spcPct val="90000"/>
              </a:lnSpc>
              <a:spcBef>
                <a:spcPts val="1600"/>
              </a:spcBef>
              <a:spcAft>
                <a:spcPts val="0"/>
              </a:spcAft>
              <a:buSzPts val="1800"/>
              <a:buChar char="-"/>
            </a:pPr>
            <a:r>
              <a:rPr lang="en-US" sz="1800">
                <a:solidFill>
                  <a:schemeClr val="accent3"/>
                </a:solidFill>
              </a:rPr>
              <a:t>Money Scripts, Money Scripts Log</a:t>
            </a:r>
            <a:endParaRPr sz="1800">
              <a:solidFill>
                <a:schemeClr val="accent3"/>
              </a:solidFill>
            </a:endParaRPr>
          </a:p>
          <a:p>
            <a:pPr marL="0" lvl="0" indent="0" algn="l" rtl="0">
              <a:lnSpc>
                <a:spcPct val="90000"/>
              </a:lnSpc>
              <a:spcBef>
                <a:spcPts val="1600"/>
              </a:spcBef>
              <a:spcAft>
                <a:spcPts val="0"/>
              </a:spcAft>
              <a:buSzPts val="1800"/>
              <a:buNone/>
            </a:pPr>
            <a:r>
              <a:rPr lang="en-US" sz="1800"/>
              <a:t>How to manage emotions related to financial decision making</a:t>
            </a:r>
            <a:endParaRPr sz="1800"/>
          </a:p>
          <a:p>
            <a:pPr marL="457200" lvl="0" indent="-342900" algn="l" rtl="0">
              <a:lnSpc>
                <a:spcPct val="90000"/>
              </a:lnSpc>
              <a:spcBef>
                <a:spcPts val="1600"/>
              </a:spcBef>
              <a:spcAft>
                <a:spcPts val="0"/>
              </a:spcAft>
              <a:buSzPts val="1800"/>
              <a:buChar char="-"/>
            </a:pPr>
            <a:r>
              <a:rPr lang="en-US" sz="1800">
                <a:solidFill>
                  <a:schemeClr val="accent2"/>
                </a:solidFill>
              </a:rPr>
              <a:t>Use of systems to set goals, create space and reduce emotional decision making</a:t>
            </a:r>
            <a:endParaRPr sz="1800">
              <a:solidFill>
                <a:schemeClr val="accent2"/>
              </a:solidFill>
            </a:endParaRPr>
          </a:p>
          <a:p>
            <a:pPr marL="0" lvl="0" indent="0" algn="l" rtl="0">
              <a:lnSpc>
                <a:spcPct val="90000"/>
              </a:lnSpc>
              <a:spcBef>
                <a:spcPts val="1600"/>
              </a:spcBef>
              <a:spcAft>
                <a:spcPts val="0"/>
              </a:spcAft>
              <a:buSzPts val="1800"/>
              <a:buNone/>
            </a:pPr>
            <a:r>
              <a:rPr lang="en-US" sz="1800"/>
              <a:t>How to set goals as well as identify and overcome financial roadblocks</a:t>
            </a:r>
            <a:endParaRPr sz="1800"/>
          </a:p>
          <a:p>
            <a:pPr marL="457200" lvl="0" indent="-342900" algn="l" rtl="0">
              <a:lnSpc>
                <a:spcPct val="90000"/>
              </a:lnSpc>
              <a:spcBef>
                <a:spcPts val="1600"/>
              </a:spcBef>
              <a:spcAft>
                <a:spcPts val="0"/>
              </a:spcAft>
              <a:buSzPts val="1800"/>
              <a:buChar char="-"/>
            </a:pPr>
            <a:r>
              <a:rPr lang="en-US" sz="1800">
                <a:solidFill>
                  <a:schemeClr val="accent1"/>
                </a:solidFill>
              </a:rPr>
              <a:t>Practice and Consistency. Nudges and Incentives</a:t>
            </a:r>
            <a:endParaRPr sz="1800">
              <a:solidFill>
                <a:schemeClr val="accent1"/>
              </a:solidFill>
            </a:endParaRPr>
          </a:p>
          <a:p>
            <a:pPr marL="457200" lvl="0" indent="0" algn="l" rtl="0">
              <a:lnSpc>
                <a:spcPct val="90000"/>
              </a:lnSpc>
              <a:spcBef>
                <a:spcPts val="1600"/>
              </a:spcBef>
              <a:spcAft>
                <a:spcPts val="0"/>
              </a:spcAft>
              <a:buSzPts val="1800"/>
              <a:buNone/>
            </a:pPr>
            <a:endParaRPr>
              <a:solidFill>
                <a:schemeClr val="accent1"/>
              </a:solidFill>
            </a:endParaRPr>
          </a:p>
          <a:p>
            <a:pPr marL="0" lvl="0" indent="0" algn="l" rtl="0">
              <a:lnSpc>
                <a:spcPct val="90000"/>
              </a:lnSpc>
              <a:spcBef>
                <a:spcPts val="1600"/>
              </a:spcBef>
              <a:spcAft>
                <a:spcPts val="0"/>
              </a:spcAft>
              <a:buSzPts val="1800"/>
              <a:buNone/>
            </a:pPr>
            <a:r>
              <a:rPr lang="en-US"/>
              <a:t> </a:t>
            </a:r>
            <a:endParaRPr/>
          </a:p>
          <a:p>
            <a:pPr marL="0" lvl="0" indent="0" algn="l" rtl="0">
              <a:lnSpc>
                <a:spcPct val="90000"/>
              </a:lnSpc>
              <a:spcBef>
                <a:spcPts val="1600"/>
              </a:spcBef>
              <a:spcAft>
                <a:spcPts val="1600"/>
              </a:spcAft>
              <a:buSzPts val="18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8"/>
          <p:cNvSpPr txBox="1">
            <a:spLocks noGrp="1"/>
          </p:cNvSpPr>
          <p:nvPr>
            <p:ph type="title"/>
          </p:nvPr>
        </p:nvSpPr>
        <p:spPr>
          <a:xfrm>
            <a:off x="311700" y="66159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Clr>
                <a:srgbClr val="3F3F3F"/>
              </a:buClr>
              <a:buSzPts val="2800"/>
              <a:buFont typeface="Calibri"/>
              <a:buNone/>
            </a:pPr>
            <a:r>
              <a:rPr lang="en-US"/>
              <a:t>Looking for next steps?</a:t>
            </a:r>
            <a:endParaRPr/>
          </a:p>
        </p:txBody>
      </p:sp>
      <p:sp>
        <p:nvSpPr>
          <p:cNvPr id="558" name="Google Shape;558;p78"/>
          <p:cNvSpPr txBox="1">
            <a:spLocks noGrp="1"/>
          </p:cNvSpPr>
          <p:nvPr>
            <p:ph type="body" idx="1"/>
          </p:nvPr>
        </p:nvSpPr>
        <p:spPr>
          <a:xfrm>
            <a:off x="311700" y="1488240"/>
            <a:ext cx="8520600" cy="2845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US" dirty="0">
                <a:solidFill>
                  <a:srgbClr val="3F3F3F"/>
                </a:solidFill>
              </a:rPr>
              <a:t>Additional Services Through KORU Financial:</a:t>
            </a:r>
            <a:endParaRPr dirty="0">
              <a:solidFill>
                <a:srgbClr val="3F3F3F"/>
              </a:solidFill>
            </a:endParaRPr>
          </a:p>
          <a:p>
            <a:pPr marL="0" lvl="0" indent="0" algn="l" rtl="0">
              <a:lnSpc>
                <a:spcPct val="90000"/>
              </a:lnSpc>
              <a:spcBef>
                <a:spcPts val="0"/>
              </a:spcBef>
              <a:spcAft>
                <a:spcPts val="0"/>
              </a:spcAft>
              <a:buSzPts val="1800"/>
              <a:buNone/>
            </a:pPr>
            <a:endParaRPr dirty="0">
              <a:solidFill>
                <a:srgbClr val="3F3F3F"/>
              </a:solidFill>
            </a:endParaRPr>
          </a:p>
          <a:p>
            <a:pPr marL="0" lvl="0" indent="0" algn="l" rtl="0">
              <a:lnSpc>
                <a:spcPct val="90000"/>
              </a:lnSpc>
              <a:spcBef>
                <a:spcPts val="0"/>
              </a:spcBef>
              <a:spcAft>
                <a:spcPts val="0"/>
              </a:spcAft>
              <a:buSzPts val="1800"/>
              <a:buNone/>
            </a:pPr>
            <a:r>
              <a:rPr lang="en-US" dirty="0">
                <a:solidFill>
                  <a:srgbClr val="3F3F3F"/>
                </a:solidFill>
              </a:rPr>
              <a:t>Koru Financial Therapy aims to improve the financial health of individuals, couples and entrepreneurs. Email Mariah Hudler to learn more about: </a:t>
            </a:r>
            <a:endParaRPr dirty="0">
              <a:solidFill>
                <a:srgbClr val="3F3F3F"/>
              </a:solidFill>
            </a:endParaRPr>
          </a:p>
          <a:p>
            <a:pPr marL="285750" lvl="0" indent="-285750" algn="l" rtl="0">
              <a:lnSpc>
                <a:spcPct val="90000"/>
              </a:lnSpc>
              <a:spcBef>
                <a:spcPts val="1600"/>
              </a:spcBef>
              <a:spcAft>
                <a:spcPts val="0"/>
              </a:spcAft>
              <a:buClr>
                <a:srgbClr val="3F3F3F"/>
              </a:buClr>
              <a:buSzPts val="1800"/>
              <a:buChar char="●"/>
            </a:pPr>
            <a:r>
              <a:rPr lang="en-US" dirty="0">
                <a:solidFill>
                  <a:srgbClr val="3F3F3F"/>
                </a:solidFill>
              </a:rPr>
              <a:t>A 90 min Money History, Money Script and Values Exercise </a:t>
            </a:r>
            <a:endParaRPr dirty="0">
              <a:solidFill>
                <a:srgbClr val="3F3F3F"/>
              </a:solidFill>
            </a:endParaRPr>
          </a:p>
          <a:p>
            <a:pPr marL="285750" lvl="0" indent="-285750" algn="l" rtl="0">
              <a:lnSpc>
                <a:spcPct val="90000"/>
              </a:lnSpc>
              <a:spcBef>
                <a:spcPts val="1600"/>
              </a:spcBef>
              <a:spcAft>
                <a:spcPts val="0"/>
              </a:spcAft>
              <a:buClr>
                <a:srgbClr val="3F3F3F"/>
              </a:buClr>
              <a:buSzPts val="1800"/>
              <a:buChar char="●"/>
            </a:pPr>
            <a:r>
              <a:rPr lang="en-US" dirty="0">
                <a:solidFill>
                  <a:srgbClr val="3F3F3F"/>
                </a:solidFill>
              </a:rPr>
              <a:t>60 min Strength Session </a:t>
            </a:r>
            <a:endParaRPr dirty="0">
              <a:solidFill>
                <a:srgbClr val="3F3F3F"/>
              </a:solidFill>
            </a:endParaRPr>
          </a:p>
          <a:p>
            <a:pPr marL="285750" lvl="0" indent="-285750" algn="l" rtl="0">
              <a:lnSpc>
                <a:spcPct val="90000"/>
              </a:lnSpc>
              <a:spcBef>
                <a:spcPts val="1600"/>
              </a:spcBef>
              <a:spcAft>
                <a:spcPts val="0"/>
              </a:spcAft>
              <a:buClr>
                <a:srgbClr val="3F3F3F"/>
              </a:buClr>
              <a:buSzPts val="1800"/>
              <a:buChar char="●"/>
            </a:pPr>
            <a:r>
              <a:rPr lang="en-US" dirty="0">
                <a:solidFill>
                  <a:srgbClr val="3F3F3F"/>
                </a:solidFill>
              </a:rPr>
              <a:t>Coaching packages</a:t>
            </a:r>
            <a:endParaRPr dirty="0">
              <a:solidFill>
                <a:srgbClr val="3F3F3F"/>
              </a:solidFill>
            </a:endParaRPr>
          </a:p>
          <a:p>
            <a:pPr marL="285750" lvl="0" indent="-285750" algn="l" rtl="0">
              <a:lnSpc>
                <a:spcPct val="90000"/>
              </a:lnSpc>
              <a:spcBef>
                <a:spcPts val="1600"/>
              </a:spcBef>
              <a:spcAft>
                <a:spcPts val="0"/>
              </a:spcAft>
              <a:buClr>
                <a:srgbClr val="3F3F3F"/>
              </a:buClr>
              <a:buSzPts val="1800"/>
              <a:buChar char="●"/>
            </a:pPr>
            <a:r>
              <a:rPr lang="en-US" dirty="0">
                <a:solidFill>
                  <a:srgbClr val="3F3F3F"/>
                </a:solidFill>
              </a:rPr>
              <a:t>Small business consulting </a:t>
            </a:r>
            <a:endParaRPr dirty="0">
              <a:solidFill>
                <a:srgbClr val="3F3F3F"/>
              </a:solidFill>
            </a:endParaRPr>
          </a:p>
          <a:p>
            <a:pPr marL="0" indent="0" algn="ctr">
              <a:spcBef>
                <a:spcPts val="1600"/>
              </a:spcBef>
              <a:spcAft>
                <a:spcPts val="1600"/>
              </a:spcAft>
              <a:buNone/>
            </a:pPr>
            <a:r>
              <a:rPr lang="en-US" sz="2000" b="1" u="sng" dirty="0">
                <a:solidFill>
                  <a:schemeClr val="hlink"/>
                </a:solidFill>
                <a:hlinkClick r:id="rId3"/>
              </a:rPr>
              <a:t>EMAIL: mariah@korufinancialtherapy.com</a:t>
            </a:r>
            <a:endParaRPr lang="en-US" sz="2000" dirty="0"/>
          </a:p>
          <a:p>
            <a:pPr marL="0" lvl="0" indent="0" algn="r" rtl="0">
              <a:lnSpc>
                <a:spcPct val="90000"/>
              </a:lnSpc>
              <a:spcBef>
                <a:spcPts val="1600"/>
              </a:spcBef>
              <a:spcAft>
                <a:spcPts val="1600"/>
              </a:spcAft>
              <a:buSzPts val="1800"/>
              <a:buNone/>
            </a:pP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Clr>
                <a:srgbClr val="3F3F3F"/>
              </a:buClr>
              <a:buSzPts val="2800"/>
              <a:buFont typeface="Calibri"/>
              <a:buNone/>
            </a:pPr>
            <a:r>
              <a:rPr lang="en-US"/>
              <a:t>Contact </a:t>
            </a:r>
            <a:endParaRPr/>
          </a:p>
        </p:txBody>
      </p:sp>
      <p:sp>
        <p:nvSpPr>
          <p:cNvPr id="564" name="Google Shape;564;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endParaRPr dirty="0"/>
          </a:p>
          <a:p>
            <a:pPr marL="0" lvl="0" indent="0" algn="l" rtl="0">
              <a:lnSpc>
                <a:spcPct val="90000"/>
              </a:lnSpc>
              <a:spcBef>
                <a:spcPts val="1600"/>
              </a:spcBef>
              <a:spcAft>
                <a:spcPts val="0"/>
              </a:spcAft>
              <a:buSzPts val="1800"/>
              <a:buNone/>
            </a:pPr>
            <a:r>
              <a:rPr lang="en-US" sz="1800" dirty="0"/>
              <a:t>Mariah Hudler, LCSW MBA</a:t>
            </a:r>
            <a:endParaRPr sz="1800" dirty="0"/>
          </a:p>
          <a:p>
            <a:pPr marL="0" lvl="0" indent="0" algn="l" rtl="0">
              <a:lnSpc>
                <a:spcPct val="90000"/>
              </a:lnSpc>
              <a:spcBef>
                <a:spcPts val="1600"/>
              </a:spcBef>
              <a:spcAft>
                <a:spcPts val="0"/>
              </a:spcAft>
              <a:buSzPts val="1800"/>
              <a:buNone/>
            </a:pPr>
            <a:r>
              <a:rPr lang="en-US" sz="1800" b="1" u="sng" dirty="0">
                <a:solidFill>
                  <a:schemeClr val="hlink"/>
                </a:solidFill>
                <a:hlinkClick r:id="rId3"/>
              </a:rPr>
              <a:t>mariah@korufinancialtherapy.com</a:t>
            </a:r>
            <a:endParaRPr sz="1800" dirty="0"/>
          </a:p>
          <a:p>
            <a:pPr marL="0" lvl="0" indent="0" algn="l" rtl="0">
              <a:lnSpc>
                <a:spcPct val="90000"/>
              </a:lnSpc>
              <a:spcBef>
                <a:spcPts val="1600"/>
              </a:spcBef>
              <a:spcAft>
                <a:spcPts val="0"/>
              </a:spcAft>
              <a:buClr>
                <a:schemeClr val="dk1"/>
              </a:buClr>
              <a:buSzPts val="1800"/>
              <a:buFont typeface="Arial"/>
              <a:buNone/>
            </a:pPr>
            <a:r>
              <a:rPr lang="en-US" sz="1800" b="1" u="sng" dirty="0">
                <a:solidFill>
                  <a:schemeClr val="hlink"/>
                </a:solidFill>
                <a:hlinkClick r:id="rId4"/>
              </a:rPr>
              <a:t>www.korufinancialtherapy.com</a:t>
            </a:r>
            <a:endParaRPr sz="1800" b="1" dirty="0">
              <a:solidFill>
                <a:schemeClr val="dk1"/>
              </a:solidFill>
            </a:endParaRPr>
          </a:p>
          <a:p>
            <a:pPr marL="0" lvl="0" indent="0" algn="l" rtl="0">
              <a:lnSpc>
                <a:spcPct val="90000"/>
              </a:lnSpc>
              <a:spcBef>
                <a:spcPts val="0"/>
              </a:spcBef>
              <a:spcAft>
                <a:spcPts val="0"/>
              </a:spcAft>
              <a:buClr>
                <a:schemeClr val="dk1"/>
              </a:buClr>
              <a:buSzPts val="1800"/>
              <a:buFont typeface="Arial"/>
              <a:buNone/>
            </a:pPr>
            <a:r>
              <a:rPr lang="en-US" sz="1800" dirty="0">
                <a:solidFill>
                  <a:srgbClr val="3F3F3F"/>
                </a:solidFill>
              </a:rPr>
              <a:t>Instagram: @</a:t>
            </a:r>
            <a:r>
              <a:rPr lang="en-US" sz="1800" dirty="0" err="1">
                <a:solidFill>
                  <a:srgbClr val="3F3F3F"/>
                </a:solidFill>
              </a:rPr>
              <a:t>korufinancialtherapy</a:t>
            </a:r>
            <a:endParaRPr sz="1800" dirty="0">
              <a:solidFill>
                <a:srgbClr val="3F3F3F"/>
              </a:solidFill>
            </a:endParaRPr>
          </a:p>
          <a:p>
            <a:pPr marL="0" lvl="0" indent="0" algn="l" rtl="0">
              <a:lnSpc>
                <a:spcPct val="90000"/>
              </a:lnSpc>
              <a:spcBef>
                <a:spcPts val="0"/>
              </a:spcBef>
              <a:spcAft>
                <a:spcPts val="0"/>
              </a:spcAft>
              <a:buClr>
                <a:schemeClr val="dk1"/>
              </a:buClr>
              <a:buSzPts val="1800"/>
              <a:buFont typeface="Arial"/>
              <a:buNone/>
            </a:pPr>
            <a:r>
              <a:rPr lang="en-US" sz="1800" dirty="0">
                <a:solidFill>
                  <a:srgbClr val="3F3F3F"/>
                </a:solidFill>
              </a:rPr>
              <a:t>Facebook: Koru Financial Therapy</a:t>
            </a:r>
            <a:endParaRPr sz="1800" dirty="0">
              <a:solidFill>
                <a:srgbClr val="3F3F3F"/>
              </a:solidFill>
            </a:endParaRPr>
          </a:p>
          <a:p>
            <a:pPr marL="0" lvl="0" indent="0" algn="l" rtl="0">
              <a:lnSpc>
                <a:spcPct val="90000"/>
              </a:lnSpc>
              <a:spcBef>
                <a:spcPts val="0"/>
              </a:spcBef>
              <a:spcAft>
                <a:spcPts val="0"/>
              </a:spcAft>
              <a:buClr>
                <a:schemeClr val="dk1"/>
              </a:buClr>
              <a:buSzPts val="1800"/>
              <a:buFont typeface="Arial"/>
              <a:buNone/>
            </a:pPr>
            <a:r>
              <a:rPr lang="en-US" sz="1800" dirty="0">
                <a:solidFill>
                  <a:srgbClr val="3F3F3F"/>
                </a:solidFill>
              </a:rPr>
              <a:t>LinkedIn: Koru Financial Therapy</a:t>
            </a:r>
            <a:endParaRPr sz="1800" dirty="0">
              <a:solidFill>
                <a:srgbClr val="3F3F3F"/>
              </a:solidFill>
            </a:endParaRPr>
          </a:p>
          <a:p>
            <a:pPr marL="0" lvl="0" indent="0" algn="l" rtl="0">
              <a:lnSpc>
                <a:spcPct val="90000"/>
              </a:lnSpc>
              <a:spcBef>
                <a:spcPts val="1600"/>
              </a:spcBef>
              <a:spcAft>
                <a:spcPts val="0"/>
              </a:spcAft>
              <a:buSzPts val="1800"/>
              <a:buNone/>
            </a:pPr>
            <a:r>
              <a:rPr lang="en-US" sz="1800" dirty="0"/>
              <a:t>916-234-0414</a:t>
            </a:r>
            <a:endParaRPr sz="1800" dirty="0"/>
          </a:p>
          <a:p>
            <a:pPr marL="0" lvl="0" indent="0" algn="l" rtl="0">
              <a:lnSpc>
                <a:spcPct val="90000"/>
              </a:lnSpc>
              <a:spcBef>
                <a:spcPts val="1600"/>
              </a:spcBef>
              <a:spcAft>
                <a:spcPts val="1600"/>
              </a:spcAft>
              <a:buSzPts val="1800"/>
              <a:buNone/>
            </a:pPr>
            <a:endParaRPr dirty="0"/>
          </a:p>
        </p:txBody>
      </p:sp>
      <p:pic>
        <p:nvPicPr>
          <p:cNvPr id="565" name="Google Shape;565;p79"/>
          <p:cNvPicPr preferRelativeResize="0"/>
          <p:nvPr/>
        </p:nvPicPr>
        <p:blipFill rotWithShape="1">
          <a:blip r:embed="rId5">
            <a:alphaModFix/>
          </a:blip>
          <a:srcRect/>
          <a:stretch/>
        </p:blipFill>
        <p:spPr>
          <a:xfrm>
            <a:off x="5673618" y="0"/>
            <a:ext cx="3470370" cy="515421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0"/>
          <p:cNvSpPr/>
          <p:nvPr/>
        </p:nvSpPr>
        <p:spPr>
          <a:xfrm>
            <a:off x="1143000" y="0"/>
            <a:ext cx="6858000" cy="2494793"/>
          </a:xfrm>
          <a:prstGeom prst="rect">
            <a:avLst/>
          </a:prstGeom>
          <a:solidFill>
            <a:schemeClr val="accent1"/>
          </a:solidFill>
          <a:ln w="15875" cap="flat" cmpd="sng">
            <a:solidFill>
              <a:srgbClr val="6F94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72" name="Google Shape;572;p80"/>
          <p:cNvSpPr txBox="1">
            <a:spLocks noGrp="1"/>
          </p:cNvSpPr>
          <p:nvPr>
            <p:ph type="ctrTitle"/>
          </p:nvPr>
        </p:nvSpPr>
        <p:spPr>
          <a:xfrm>
            <a:off x="2089784" y="1184167"/>
            <a:ext cx="4964433" cy="961154"/>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lt1"/>
              </a:buClr>
              <a:buSzPts val="6600"/>
              <a:buFont typeface="Calibri"/>
              <a:buNone/>
            </a:pPr>
            <a:r>
              <a:rPr lang="en-US" sz="6600" b="1">
                <a:solidFill>
                  <a:schemeClr val="lt1"/>
                </a:solidFill>
              </a:rPr>
              <a:t>Questions?</a:t>
            </a:r>
            <a:endParaRPr/>
          </a:p>
        </p:txBody>
      </p:sp>
      <p:sp>
        <p:nvSpPr>
          <p:cNvPr id="573" name="Google Shape;573;p80"/>
          <p:cNvSpPr txBox="1">
            <a:spLocks noGrp="1"/>
          </p:cNvSpPr>
          <p:nvPr>
            <p:ph type="subTitle" idx="1"/>
          </p:nvPr>
        </p:nvSpPr>
        <p:spPr>
          <a:xfrm>
            <a:off x="1726008" y="2803605"/>
            <a:ext cx="5691983" cy="13106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a:solidFill>
                  <a:schemeClr val="dk1"/>
                </a:solidFill>
              </a:rPr>
              <a:t>ASK IN THE CHAT </a:t>
            </a:r>
            <a:endParaRPr/>
          </a:p>
          <a:p>
            <a:pPr marL="0" lvl="0" indent="0" algn="l" rtl="0">
              <a:lnSpc>
                <a:spcPct val="90000"/>
              </a:lnSpc>
              <a:spcBef>
                <a:spcPts val="1050"/>
              </a:spcBef>
              <a:spcAft>
                <a:spcPts val="0"/>
              </a:spcAft>
              <a:buSzPts val="2400"/>
              <a:buNone/>
            </a:pPr>
            <a:r>
              <a:rPr lang="en-US" sz="2400">
                <a:solidFill>
                  <a:schemeClr val="dk1"/>
                </a:solidFill>
              </a:rPr>
              <a:t>OR SEND AN EMAIL TO: </a:t>
            </a:r>
            <a:endParaRPr/>
          </a:p>
          <a:p>
            <a:pPr marL="0" lvl="0" indent="0" algn="l" rtl="0">
              <a:lnSpc>
                <a:spcPct val="90000"/>
              </a:lnSpc>
              <a:spcBef>
                <a:spcPts val="1050"/>
              </a:spcBef>
              <a:spcAft>
                <a:spcPts val="0"/>
              </a:spcAft>
              <a:buSzPts val="2700"/>
              <a:buNone/>
            </a:pPr>
            <a:r>
              <a:rPr lang="en-US" sz="2700" b="1" u="sng">
                <a:solidFill>
                  <a:schemeClr val="hlink"/>
                </a:solidFill>
                <a:hlinkClick r:id="rId3"/>
              </a:rPr>
              <a:t>FINANCIALWELLNESS@NAR.REALTOR</a:t>
            </a:r>
            <a:endParaRPr sz="2700" b="1">
              <a:solidFill>
                <a:srgbClr val="92D05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1"/>
          <p:cNvSpPr txBox="1">
            <a:spLocks noGrp="1"/>
          </p:cNvSpPr>
          <p:nvPr>
            <p:ph type="ctrTitle"/>
          </p:nvPr>
        </p:nvSpPr>
        <p:spPr>
          <a:xfrm>
            <a:off x="867335" y="517016"/>
            <a:ext cx="7409329" cy="46995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86D438"/>
              </a:buClr>
              <a:buSzPts val="2400"/>
              <a:buFont typeface="Calibri"/>
              <a:buNone/>
            </a:pPr>
            <a:r>
              <a:rPr lang="en-US" sz="2400" b="1">
                <a:solidFill>
                  <a:srgbClr val="86D438"/>
                </a:solidFill>
              </a:rPr>
              <a:t>Additional Resources:</a:t>
            </a:r>
            <a:r>
              <a:rPr lang="en-US" sz="2400" b="1"/>
              <a:t> nar.realtor/right-tools-right-now</a:t>
            </a:r>
            <a:endParaRPr/>
          </a:p>
        </p:txBody>
      </p:sp>
      <p:pic>
        <p:nvPicPr>
          <p:cNvPr id="580" name="Google Shape;580;p81"/>
          <p:cNvPicPr preferRelativeResize="0"/>
          <p:nvPr/>
        </p:nvPicPr>
        <p:blipFill rotWithShape="1">
          <a:blip r:embed="rId3">
            <a:alphaModFix/>
          </a:blip>
          <a:srcRect/>
          <a:stretch/>
        </p:blipFill>
        <p:spPr>
          <a:xfrm>
            <a:off x="337" y="1237986"/>
            <a:ext cx="9143663" cy="322820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2"/>
          <p:cNvSpPr txBox="1">
            <a:spLocks noGrp="1"/>
          </p:cNvSpPr>
          <p:nvPr>
            <p:ph type="ctrTitle"/>
          </p:nvPr>
        </p:nvSpPr>
        <p:spPr>
          <a:xfrm>
            <a:off x="1774389" y="817863"/>
            <a:ext cx="5595222" cy="62317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375"/>
              <a:buFont typeface="Calibri"/>
              <a:buNone/>
            </a:pPr>
            <a:r>
              <a:rPr lang="en-US" sz="3375" b="1" i="1"/>
              <a:t>Thank You For Your Time</a:t>
            </a:r>
            <a:endParaRPr sz="5400" b="1" i="1"/>
          </a:p>
        </p:txBody>
      </p:sp>
      <p:sp>
        <p:nvSpPr>
          <p:cNvPr id="587" name="Google Shape;587;p82"/>
          <p:cNvSpPr txBox="1"/>
          <p:nvPr/>
        </p:nvSpPr>
        <p:spPr>
          <a:xfrm>
            <a:off x="0" y="1571178"/>
            <a:ext cx="9144000" cy="2022774"/>
          </a:xfrm>
          <a:prstGeom prst="rect">
            <a:avLst/>
          </a:prstGeom>
          <a:gradFill>
            <a:gsLst>
              <a:gs pos="0">
                <a:srgbClr val="00B050"/>
              </a:gs>
              <a:gs pos="80000">
                <a:srgbClr val="2E75B5"/>
              </a:gs>
              <a:gs pos="100000">
                <a:srgbClr val="2E75B5"/>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75"/>
              <a:buFont typeface="Arial"/>
              <a:buNone/>
            </a:pPr>
            <a:endParaRPr sz="1575" b="1" i="0" u="none" strike="noStrike" cap="none" dirty="0">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Century Gothic"/>
                <a:ea typeface="Century Gothic"/>
                <a:cs typeface="Century Gothic"/>
                <a:sym typeface="Century Gothic"/>
              </a:rPr>
              <a:t>Webinar Recording Available:</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Century Gothic"/>
                <a:ea typeface="Century Gothic"/>
                <a:cs typeface="Century Gothic"/>
                <a:sym typeface="Century Gothic"/>
              </a:rPr>
              <a:t>Wednesday, May 27 </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FF"/>
                </a:solidFill>
                <a:latin typeface="Century Gothic"/>
                <a:ea typeface="Century Gothic"/>
                <a:cs typeface="Century Gothic"/>
                <a:sym typeface="Century Gothic"/>
              </a:rPr>
              <a:t>Visit – nar.realtor/cffw/webinars</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75"/>
              <a:buFont typeface="Arial"/>
              <a:buNone/>
            </a:pPr>
            <a:endParaRPr sz="1575" b="1" i="0" u="none" strike="noStrike" cap="none" dirty="0">
              <a:solidFill>
                <a:srgbClr val="FFFFFF"/>
              </a:solidFill>
              <a:latin typeface="Century Gothic"/>
              <a:ea typeface="Century Gothic"/>
              <a:cs typeface="Century Gothic"/>
              <a:sym typeface="Century Gothic"/>
            </a:endParaRPr>
          </a:p>
        </p:txBody>
      </p:sp>
      <p:sp>
        <p:nvSpPr>
          <p:cNvPr id="588" name="Google Shape;588;p82"/>
          <p:cNvSpPr txBox="1"/>
          <p:nvPr/>
        </p:nvSpPr>
        <p:spPr>
          <a:xfrm>
            <a:off x="49306" y="3910611"/>
            <a:ext cx="9045388" cy="45719"/>
          </a:xfrm>
          <a:prstGeom prst="rect">
            <a:avLst/>
          </a:prstGeom>
          <a:noFill/>
          <a:ln>
            <a:noFill/>
          </a:ln>
        </p:spPr>
        <p:txBody>
          <a:bodyPr spcFirstLastPara="1" wrap="square" lIns="51425" tIns="25700" rIns="51425" bIns="25700" anchor="t" anchorCtr="0">
            <a:noAutofit/>
          </a:bodyPr>
          <a:lstStyle/>
          <a:p>
            <a:pPr marL="0" marR="0" lvl="0" indent="0" algn="ctr" rtl="0">
              <a:lnSpc>
                <a:spcPct val="90000"/>
              </a:lnSpc>
              <a:spcBef>
                <a:spcPts val="0"/>
              </a:spcBef>
              <a:spcAft>
                <a:spcPts val="0"/>
              </a:spcAft>
              <a:buClr>
                <a:srgbClr val="9A0000"/>
              </a:buClr>
              <a:buSzPts val="1800"/>
              <a:buFont typeface="Arial"/>
              <a:buNone/>
            </a:pPr>
            <a:r>
              <a:rPr lang="en-US" sz="1800" b="0" i="0" u="none" strike="noStrike" cap="none">
                <a:solidFill>
                  <a:schemeClr val="dk1"/>
                </a:solidFill>
                <a:latin typeface="Arial"/>
                <a:ea typeface="Arial"/>
                <a:cs typeface="Arial"/>
                <a:sym typeface="Arial"/>
              </a:rPr>
              <a:t>FOR MORE INFORMATION or QUESTIONS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3"/>
              </a:spcBef>
              <a:spcAft>
                <a:spcPts val="0"/>
              </a:spcAft>
              <a:buClr>
                <a:srgbClr val="9A0000"/>
              </a:buClr>
              <a:buSzPts val="1800"/>
              <a:buFont typeface="Arial"/>
              <a:buNone/>
            </a:pPr>
            <a:r>
              <a:rPr lang="en-US" sz="1800" b="0" i="0" u="none" strike="noStrike" cap="none">
                <a:solidFill>
                  <a:schemeClr val="dk1"/>
                </a:solidFill>
                <a:latin typeface="Arial"/>
                <a:ea typeface="Arial"/>
                <a:cs typeface="Arial"/>
                <a:sym typeface="Arial"/>
              </a:rPr>
              <a:t>EMAIL: </a:t>
            </a:r>
            <a:r>
              <a:rPr lang="en-US" sz="1800" b="0" i="0" u="none" strike="noStrike" cap="none">
                <a:solidFill>
                  <a:schemeClr val="accent1"/>
                </a:solidFill>
                <a:latin typeface="Arial"/>
                <a:ea typeface="Arial"/>
                <a:cs typeface="Arial"/>
                <a:sym typeface="Arial"/>
              </a:rPr>
              <a:t>FinancialWellness@nar.realtor</a:t>
            </a:r>
            <a:endParaRPr sz="1800" b="0" i="0" u="none" strike="noStrike" cap="none">
              <a:solidFill>
                <a:schemeClr val="accent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83"/>
          <p:cNvSpPr txBox="1">
            <a:spLocks noGrp="1"/>
          </p:cNvSpPr>
          <p:nvPr>
            <p:ph type="ctrTitle"/>
          </p:nvPr>
        </p:nvSpPr>
        <p:spPr>
          <a:xfrm>
            <a:off x="4694463" y="3853753"/>
            <a:ext cx="3621501" cy="58593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092"/>
              <a:buFont typeface="Calibri"/>
              <a:buNone/>
            </a:pPr>
            <a:r>
              <a:rPr lang="en-US" sz="2092" b="1"/>
              <a:t>1</a:t>
            </a:r>
            <a:r>
              <a:rPr lang="en-US" sz="2700" b="1"/>
              <a:t>. </a:t>
            </a:r>
            <a:r>
              <a:rPr lang="en-US" sz="2092" b="1"/>
              <a:t>Visit </a:t>
            </a:r>
            <a:r>
              <a:rPr lang="en-US" sz="2092" b="1">
                <a:solidFill>
                  <a:srgbClr val="92D050"/>
                </a:solidFill>
              </a:rPr>
              <a:t>FinancialWellness.realtor</a:t>
            </a:r>
            <a:br>
              <a:rPr lang="en-US" sz="2092" b="1"/>
            </a:br>
            <a:br>
              <a:rPr lang="en-US" sz="2092" b="1"/>
            </a:br>
            <a:r>
              <a:rPr lang="en-US" sz="2092" b="1"/>
              <a:t>2. Leave us your feedback.</a:t>
            </a:r>
            <a:br>
              <a:rPr lang="en-US" sz="2092" b="1"/>
            </a:br>
            <a:br>
              <a:rPr lang="en-US" sz="2092" b="1"/>
            </a:br>
            <a:r>
              <a:rPr lang="en-US" sz="2092" b="1"/>
              <a:t>3. Register for the next webinar.</a:t>
            </a:r>
            <a:br>
              <a:rPr lang="en-US" sz="2430" b="1"/>
            </a:br>
            <a:br>
              <a:rPr lang="en-US" sz="2430" b="1"/>
            </a:br>
            <a:r>
              <a:rPr lang="en-US" sz="1821" b="1"/>
              <a:t>Thanks!</a:t>
            </a:r>
            <a:br>
              <a:rPr lang="en-US" sz="1821"/>
            </a:br>
            <a:br>
              <a:rPr lang="en-US" sz="1821">
                <a:solidFill>
                  <a:schemeClr val="lt2"/>
                </a:solidFill>
              </a:rPr>
            </a:br>
            <a:endParaRPr sz="1821">
              <a:solidFill>
                <a:schemeClr val="lt2"/>
              </a:solidFill>
            </a:endParaRPr>
          </a:p>
        </p:txBody>
      </p:sp>
      <p:pic>
        <p:nvPicPr>
          <p:cNvPr id="594" name="Google Shape;594;p83"/>
          <p:cNvPicPr preferRelativeResize="0"/>
          <p:nvPr/>
        </p:nvPicPr>
        <p:blipFill rotWithShape="1">
          <a:blip r:embed="rId3">
            <a:alphaModFix/>
          </a:blip>
          <a:srcRect l="2296" r="2345" b="6"/>
          <a:stretch/>
        </p:blipFill>
        <p:spPr>
          <a:xfrm>
            <a:off x="336888" y="767514"/>
            <a:ext cx="4112650" cy="3608471"/>
          </a:xfrm>
          <a:prstGeom prst="rect">
            <a:avLst/>
          </a:prstGeom>
          <a:noFill/>
          <a:ln>
            <a:noFill/>
          </a:ln>
        </p:spPr>
      </p:pic>
      <p:cxnSp>
        <p:nvCxnSpPr>
          <p:cNvPr id="595" name="Google Shape;595;p83"/>
          <p:cNvCxnSpPr/>
          <p:nvPr/>
        </p:nvCxnSpPr>
        <p:spPr>
          <a:xfrm>
            <a:off x="4572000" y="1115286"/>
            <a:ext cx="0" cy="3031436"/>
          </a:xfrm>
          <a:prstGeom prst="straightConnector1">
            <a:avLst/>
          </a:prstGeom>
          <a:noFill/>
          <a:ln w="19050" cap="flat" cmpd="sng">
            <a:solidFill>
              <a:schemeClr val="accent1"/>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p:cNvSpPr txBox="1">
            <a:spLocks noGrp="1"/>
          </p:cNvSpPr>
          <p:nvPr>
            <p:ph type="title"/>
          </p:nvPr>
        </p:nvSpPr>
        <p:spPr>
          <a:xfrm>
            <a:off x="311700" y="6894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Objectives</a:t>
            </a:r>
            <a:endParaRPr/>
          </a:p>
        </p:txBody>
      </p:sp>
      <p:sp>
        <p:nvSpPr>
          <p:cNvPr id="262" name="Google Shape;262;p37"/>
          <p:cNvSpPr txBox="1">
            <a:spLocks noGrp="1"/>
          </p:cNvSpPr>
          <p:nvPr>
            <p:ph type="body" idx="1"/>
          </p:nvPr>
        </p:nvSpPr>
        <p:spPr>
          <a:xfrm>
            <a:off x="311700" y="1361796"/>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US" sz="2000"/>
              <a:t>The objectives for this Webinar are: </a:t>
            </a:r>
            <a:endParaRPr sz="2000"/>
          </a:p>
          <a:p>
            <a:pPr marL="457200" lvl="0" indent="-228600" algn="l" rtl="0">
              <a:lnSpc>
                <a:spcPct val="90000"/>
              </a:lnSpc>
              <a:spcBef>
                <a:spcPts val="1600"/>
              </a:spcBef>
              <a:spcAft>
                <a:spcPts val="0"/>
              </a:spcAft>
              <a:buSzPts val="1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xfrm>
            <a:off x="311700" y="6894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Objectives</a:t>
            </a:r>
            <a:endParaRPr/>
          </a:p>
        </p:txBody>
      </p:sp>
      <p:sp>
        <p:nvSpPr>
          <p:cNvPr id="268" name="Google Shape;268;p38"/>
          <p:cNvSpPr txBox="1">
            <a:spLocks noGrp="1"/>
          </p:cNvSpPr>
          <p:nvPr>
            <p:ph type="body" idx="1"/>
          </p:nvPr>
        </p:nvSpPr>
        <p:spPr>
          <a:xfrm>
            <a:off x="311700" y="1361796"/>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US" sz="2000"/>
              <a:t>The objectives for this Webinar are: </a:t>
            </a:r>
            <a:endParaRPr sz="2000"/>
          </a:p>
          <a:p>
            <a:pPr marL="457200" lvl="0" indent="-342900" algn="l" rtl="0">
              <a:lnSpc>
                <a:spcPct val="90000"/>
              </a:lnSpc>
              <a:spcBef>
                <a:spcPts val="1600"/>
              </a:spcBef>
              <a:spcAft>
                <a:spcPts val="0"/>
              </a:spcAft>
              <a:buSzPts val="1800"/>
              <a:buChar char="-"/>
            </a:pPr>
            <a:r>
              <a:rPr lang="en-US" sz="2000">
                <a:solidFill>
                  <a:schemeClr val="accent3"/>
                </a:solidFill>
              </a:rPr>
              <a:t>How to deal with financial stress and anxiety with a variable income</a:t>
            </a:r>
            <a:endParaRPr sz="2000">
              <a:solidFill>
                <a:schemeClr val="accent3"/>
              </a:solidFill>
            </a:endParaRPr>
          </a:p>
          <a:p>
            <a:pPr marL="457200" lvl="0" indent="-228600" algn="l" rtl="0">
              <a:lnSpc>
                <a:spcPct val="90000"/>
              </a:lnSpc>
              <a:spcBef>
                <a:spcPts val="1600"/>
              </a:spcBef>
              <a:spcAft>
                <a:spcPts val="0"/>
              </a:spcAft>
              <a:buSzPts val="1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title"/>
          </p:nvPr>
        </p:nvSpPr>
        <p:spPr>
          <a:xfrm>
            <a:off x="311700" y="6894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Objectives</a:t>
            </a:r>
            <a:endParaRPr/>
          </a:p>
        </p:txBody>
      </p:sp>
      <p:sp>
        <p:nvSpPr>
          <p:cNvPr id="274" name="Google Shape;274;p39"/>
          <p:cNvSpPr txBox="1">
            <a:spLocks noGrp="1"/>
          </p:cNvSpPr>
          <p:nvPr>
            <p:ph type="body" idx="1"/>
          </p:nvPr>
        </p:nvSpPr>
        <p:spPr>
          <a:xfrm>
            <a:off x="311700" y="1361796"/>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US" sz="2000"/>
              <a:t>The objectives for this Webinar are: </a:t>
            </a:r>
            <a:endParaRPr sz="2000"/>
          </a:p>
          <a:p>
            <a:pPr marL="457200" lvl="0" indent="-342900" algn="l" rtl="0">
              <a:lnSpc>
                <a:spcPct val="90000"/>
              </a:lnSpc>
              <a:spcBef>
                <a:spcPts val="1600"/>
              </a:spcBef>
              <a:spcAft>
                <a:spcPts val="0"/>
              </a:spcAft>
              <a:buSzPts val="1800"/>
              <a:buChar char="-"/>
            </a:pPr>
            <a:r>
              <a:rPr lang="en-US" sz="2000">
                <a:solidFill>
                  <a:schemeClr val="accent3"/>
                </a:solidFill>
              </a:rPr>
              <a:t>How to deal with financial stress and anxiety with a variable income</a:t>
            </a:r>
            <a:endParaRPr sz="2000">
              <a:solidFill>
                <a:schemeClr val="accent3"/>
              </a:solidFill>
            </a:endParaRPr>
          </a:p>
          <a:p>
            <a:pPr marL="457200" lvl="0" indent="-342900" algn="l" rtl="0">
              <a:lnSpc>
                <a:spcPct val="90000"/>
              </a:lnSpc>
              <a:spcBef>
                <a:spcPts val="0"/>
              </a:spcBef>
              <a:spcAft>
                <a:spcPts val="0"/>
              </a:spcAft>
              <a:buSzPts val="1800"/>
              <a:buChar char="-"/>
            </a:pPr>
            <a:r>
              <a:rPr lang="en-US" sz="2000">
                <a:solidFill>
                  <a:schemeClr val="accent2"/>
                </a:solidFill>
              </a:rPr>
              <a:t>How to manage emotional decisions related to money</a:t>
            </a:r>
            <a:endParaRPr sz="2000">
              <a:solidFill>
                <a:schemeClr val="accent2"/>
              </a:solidFill>
            </a:endParaRPr>
          </a:p>
          <a:p>
            <a:pPr marL="457200" lvl="0" indent="-228600" algn="l" rtl="0">
              <a:lnSpc>
                <a:spcPct val="90000"/>
              </a:lnSpc>
              <a:spcBef>
                <a:spcPts val="1600"/>
              </a:spcBef>
              <a:spcAft>
                <a:spcPts val="0"/>
              </a:spcAft>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0"/>
          <p:cNvSpPr txBox="1">
            <a:spLocks noGrp="1"/>
          </p:cNvSpPr>
          <p:nvPr>
            <p:ph type="title"/>
          </p:nvPr>
        </p:nvSpPr>
        <p:spPr>
          <a:xfrm>
            <a:off x="311700" y="6894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rgbClr val="3F3F3F"/>
              </a:buClr>
              <a:buSzPts val="2800"/>
              <a:buFont typeface="Calibri"/>
              <a:buNone/>
            </a:pPr>
            <a:r>
              <a:rPr lang="en-US"/>
              <a:t>Objectives</a:t>
            </a:r>
            <a:endParaRPr/>
          </a:p>
        </p:txBody>
      </p:sp>
      <p:sp>
        <p:nvSpPr>
          <p:cNvPr id="280" name="Google Shape;280;p40"/>
          <p:cNvSpPr txBox="1">
            <a:spLocks noGrp="1"/>
          </p:cNvSpPr>
          <p:nvPr>
            <p:ph type="body" idx="1"/>
          </p:nvPr>
        </p:nvSpPr>
        <p:spPr>
          <a:xfrm>
            <a:off x="311700" y="1361796"/>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US" sz="2000"/>
              <a:t>The objectives for this Webinar are: </a:t>
            </a:r>
            <a:endParaRPr sz="2000"/>
          </a:p>
          <a:p>
            <a:pPr marL="457200" lvl="0" indent="-342900" algn="l" rtl="0">
              <a:lnSpc>
                <a:spcPct val="90000"/>
              </a:lnSpc>
              <a:spcBef>
                <a:spcPts val="1600"/>
              </a:spcBef>
              <a:spcAft>
                <a:spcPts val="0"/>
              </a:spcAft>
              <a:buSzPts val="1800"/>
              <a:buChar char="-"/>
            </a:pPr>
            <a:r>
              <a:rPr lang="en-US" sz="2000">
                <a:solidFill>
                  <a:schemeClr val="accent3"/>
                </a:solidFill>
              </a:rPr>
              <a:t>How to deal with financial stress and anxiety with a variable income</a:t>
            </a:r>
            <a:endParaRPr sz="2000">
              <a:solidFill>
                <a:schemeClr val="accent3"/>
              </a:solidFill>
            </a:endParaRPr>
          </a:p>
          <a:p>
            <a:pPr marL="457200" lvl="0" indent="-342900" algn="l" rtl="0">
              <a:lnSpc>
                <a:spcPct val="90000"/>
              </a:lnSpc>
              <a:spcBef>
                <a:spcPts val="0"/>
              </a:spcBef>
              <a:spcAft>
                <a:spcPts val="0"/>
              </a:spcAft>
              <a:buSzPts val="1800"/>
              <a:buChar char="-"/>
            </a:pPr>
            <a:r>
              <a:rPr lang="en-US" sz="2000">
                <a:solidFill>
                  <a:schemeClr val="accent2"/>
                </a:solidFill>
              </a:rPr>
              <a:t>How to manage emotional decisions related to money</a:t>
            </a:r>
            <a:endParaRPr sz="2000">
              <a:solidFill>
                <a:schemeClr val="accent2"/>
              </a:solidFill>
            </a:endParaRPr>
          </a:p>
          <a:p>
            <a:pPr marL="457200" lvl="0" indent="-342900" algn="l" rtl="0">
              <a:lnSpc>
                <a:spcPct val="90000"/>
              </a:lnSpc>
              <a:spcBef>
                <a:spcPts val="0"/>
              </a:spcBef>
              <a:spcAft>
                <a:spcPts val="0"/>
              </a:spcAft>
              <a:buSzPts val="1800"/>
              <a:buChar char="-"/>
            </a:pPr>
            <a:r>
              <a:rPr lang="en-US" sz="2000">
                <a:solidFill>
                  <a:schemeClr val="accent1"/>
                </a:solidFill>
              </a:rPr>
              <a:t>How to set goals as well as identify and overcome financial roadblocks</a:t>
            </a:r>
            <a:endParaRPr sz="2000">
              <a:solidFill>
                <a:schemeClr val="accent1"/>
              </a:solidFill>
            </a:endParaRPr>
          </a:p>
          <a:p>
            <a:pPr marL="457200" lvl="0" indent="-228600" algn="l" rtl="0">
              <a:lnSpc>
                <a:spcPct val="90000"/>
              </a:lnSpc>
              <a:spcBef>
                <a:spcPts val="1600"/>
              </a:spcBef>
              <a:spcAft>
                <a:spcPts val="0"/>
              </a:spcAft>
              <a:buSzPts val="1800"/>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3602</Words>
  <Application>Microsoft Office PowerPoint</Application>
  <PresentationFormat>On-screen Show (16:9)</PresentationFormat>
  <Paragraphs>300</Paragraphs>
  <Slides>56</Slides>
  <Notes>56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Montserrat Light</vt:lpstr>
      <vt:lpstr>Century Gothic</vt:lpstr>
      <vt:lpstr>Calibri</vt:lpstr>
      <vt:lpstr>Arial</vt:lpstr>
      <vt:lpstr>Libre Franklin</vt:lpstr>
      <vt:lpstr>Libre Franklin Medium</vt:lpstr>
      <vt:lpstr>Office Theme</vt:lpstr>
      <vt:lpstr>Retrospect</vt:lpstr>
      <vt:lpstr>PowerPoint Presentation</vt:lpstr>
      <vt:lpstr>Improving an Entrepreneurs’ Financial Health  </vt:lpstr>
      <vt:lpstr>CENTER FOR REALTOR® FINANCIAL WELLNESS  WEBINAR AND SEMINAR  DISCLAIMER</vt:lpstr>
      <vt:lpstr>Presenter: Mariah Hudler LCSW, MBA  CEO of KORU Financial Therapy   </vt:lpstr>
      <vt:lpstr>Improving an Entrepreneurs’ Financial Health </vt:lpstr>
      <vt:lpstr>Objectives</vt:lpstr>
      <vt:lpstr>Objectives</vt:lpstr>
      <vt:lpstr>Objectives</vt:lpstr>
      <vt:lpstr>Objectives</vt:lpstr>
      <vt:lpstr>Objectives</vt:lpstr>
      <vt:lpstr>Objectives</vt:lpstr>
      <vt:lpstr>Financial Health for Entrepreneurs</vt:lpstr>
      <vt:lpstr>Signs of Financial Health</vt:lpstr>
      <vt:lpstr>PowerPoint Presentation</vt:lpstr>
      <vt:lpstr>Fina</vt:lpstr>
      <vt:lpstr>Financial Anxiety</vt:lpstr>
      <vt:lpstr>Financial Anxiety</vt:lpstr>
      <vt:lpstr>Financial Anxiety</vt:lpstr>
      <vt:lpstr>Financial Anxiety</vt:lpstr>
      <vt:lpstr>Money Scripts (Beliefs)</vt:lpstr>
      <vt:lpstr>Help you gain insight into your own money belief system.</vt:lpstr>
      <vt:lpstr>Are essential in being able to address and make changes to financial decision making.</vt:lpstr>
      <vt:lpstr>Key to shifting money mindset from scarcity to abundance. </vt:lpstr>
      <vt:lpstr>Fina’s Money Scripts</vt:lpstr>
      <vt:lpstr>Fina’s Money Scripts</vt:lpstr>
      <vt:lpstr>Fina’s Money Scripts</vt:lpstr>
      <vt:lpstr>Fina’s Money Scripts</vt:lpstr>
      <vt:lpstr>Money Scripts Can Be Re-scripted</vt:lpstr>
      <vt:lpstr>Exploration and Awareness</vt:lpstr>
      <vt:lpstr>Create alternative money scripts and behaviors </vt:lpstr>
      <vt:lpstr>Practice and Consistent Application</vt:lpstr>
      <vt:lpstr>New Financial Status (scarcity to abundance)  </vt:lpstr>
      <vt:lpstr>PowerPoint Presentation</vt:lpstr>
      <vt:lpstr>Money Script Log</vt:lpstr>
      <vt:lpstr>Money Script Log</vt:lpstr>
      <vt:lpstr>Money Script Log</vt:lpstr>
      <vt:lpstr>Money Scripts Re-scripted</vt:lpstr>
      <vt:lpstr>Money Scripts Re-scripted</vt:lpstr>
      <vt:lpstr>Fina’s New Financial Comfort Zone</vt:lpstr>
      <vt:lpstr>Signs of Financial Health</vt:lpstr>
      <vt:lpstr>Free Exercise</vt:lpstr>
      <vt:lpstr>PowerPoint Presentation</vt:lpstr>
      <vt:lpstr> FinancialWellness.realtor</vt:lpstr>
      <vt:lpstr>Signs of Financial Health</vt:lpstr>
      <vt:lpstr>PowerPoint Presentation</vt:lpstr>
      <vt:lpstr>Signs of Financial Health</vt:lpstr>
      <vt:lpstr>Signs of Financial Health</vt:lpstr>
      <vt:lpstr>Signs of Financial Health</vt:lpstr>
      <vt:lpstr>Signs of Financial Health</vt:lpstr>
      <vt:lpstr>Summary</vt:lpstr>
      <vt:lpstr>Looking for next steps?</vt:lpstr>
      <vt:lpstr>Contact </vt:lpstr>
      <vt:lpstr>Questions?</vt:lpstr>
      <vt:lpstr>Additional Resources: nar.realtor/right-tools-right-now</vt:lpstr>
      <vt:lpstr>Thank You For Your Time</vt:lpstr>
      <vt:lpstr>1. Visit FinancialWellness.realtor  2. Leave us your feedback.  3. Register for the next webinar.  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May 21st    Financial Source Webinar</dc:title>
  <dc:creator>Blair</dc:creator>
  <cp:lastModifiedBy>Brittany Schanck</cp:lastModifiedBy>
  <cp:revision>11</cp:revision>
  <dcterms:modified xsi:type="dcterms:W3CDTF">2020-05-27T16:37:18Z</dcterms:modified>
</cp:coreProperties>
</file>