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62"/>
  </p:notesMasterIdLst>
  <p:handoutMasterIdLst>
    <p:handoutMasterId r:id="rId63"/>
  </p:handoutMasterIdLst>
  <p:sldIdLst>
    <p:sldId id="257" r:id="rId2"/>
    <p:sldId id="258" r:id="rId3"/>
    <p:sldId id="260" r:id="rId4"/>
    <p:sldId id="326" r:id="rId5"/>
    <p:sldId id="262" r:id="rId6"/>
    <p:sldId id="329" r:id="rId7"/>
    <p:sldId id="267" r:id="rId8"/>
    <p:sldId id="269" r:id="rId9"/>
    <p:sldId id="270" r:id="rId10"/>
    <p:sldId id="327" r:id="rId11"/>
    <p:sldId id="272" r:id="rId12"/>
    <p:sldId id="271" r:id="rId13"/>
    <p:sldId id="275" r:id="rId14"/>
    <p:sldId id="276" r:id="rId15"/>
    <p:sldId id="277" r:id="rId16"/>
    <p:sldId id="278" r:id="rId17"/>
    <p:sldId id="330" r:id="rId18"/>
    <p:sldId id="346" r:id="rId19"/>
    <p:sldId id="331" r:id="rId20"/>
    <p:sldId id="332" r:id="rId21"/>
    <p:sldId id="333" r:id="rId22"/>
    <p:sldId id="334" r:id="rId23"/>
    <p:sldId id="335" r:id="rId24"/>
    <p:sldId id="336" r:id="rId25"/>
    <p:sldId id="337" r:id="rId26"/>
    <p:sldId id="338" r:id="rId27"/>
    <p:sldId id="339" r:id="rId28"/>
    <p:sldId id="347" r:id="rId29"/>
    <p:sldId id="348" r:id="rId30"/>
    <p:sldId id="349" r:id="rId31"/>
    <p:sldId id="366" r:id="rId32"/>
    <p:sldId id="350" r:id="rId33"/>
    <p:sldId id="367" r:id="rId34"/>
    <p:sldId id="368" r:id="rId35"/>
    <p:sldId id="369" r:id="rId36"/>
    <p:sldId id="340" r:id="rId37"/>
    <p:sldId id="351" r:id="rId38"/>
    <p:sldId id="352" r:id="rId39"/>
    <p:sldId id="353" r:id="rId40"/>
    <p:sldId id="354" r:id="rId41"/>
    <p:sldId id="370" r:id="rId42"/>
    <p:sldId id="355" r:id="rId43"/>
    <p:sldId id="357" r:id="rId44"/>
    <p:sldId id="341" r:id="rId45"/>
    <p:sldId id="342" r:id="rId46"/>
    <p:sldId id="343" r:id="rId47"/>
    <p:sldId id="344" r:id="rId48"/>
    <p:sldId id="371" r:id="rId49"/>
    <p:sldId id="358" r:id="rId50"/>
    <p:sldId id="359" r:id="rId51"/>
    <p:sldId id="372" r:id="rId52"/>
    <p:sldId id="360" r:id="rId53"/>
    <p:sldId id="361" r:id="rId54"/>
    <p:sldId id="373" r:id="rId55"/>
    <p:sldId id="362" r:id="rId56"/>
    <p:sldId id="363" r:id="rId57"/>
    <p:sldId id="374" r:id="rId58"/>
    <p:sldId id="364" r:id="rId59"/>
    <p:sldId id="365" r:id="rId60"/>
    <p:sldId id="375" r:id="rId61"/>
  </p:sldIdLst>
  <p:sldSz cx="9144000" cy="6858000" type="screen4x3"/>
  <p:notesSz cx="6858000" cy="9144000"/>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extLst/>
  </p:cmAuthor>
  <p:cmAuthor id="2" name="Suman Patil" initials="SP" lastIdx="4" clrIdx="1">
    <p:extLst>
      <p:ext uri="{19B8F6BF-5375-455C-9EA6-DF929625EA0E}">
        <p15:presenceInfo xmlns:p15="http://schemas.microsoft.com/office/powerpoint/2012/main" userId="S-1-5-21-825728321-1397134677-334457921-14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C3E"/>
    <a:srgbClr val="697976"/>
    <a:srgbClr val="EEEFF1"/>
    <a:srgbClr val="D6DED6"/>
    <a:srgbClr val="568CD1"/>
    <a:srgbClr val="7DABDC"/>
    <a:srgbClr val="D9CAAB"/>
    <a:srgbClr val="4A7BB5"/>
    <a:srgbClr val="DDE1E0"/>
    <a:srgbClr val="83A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7" autoAdjust="0"/>
    <p:restoredTop sz="79052" autoAdjust="0"/>
  </p:normalViewPr>
  <p:slideViewPr>
    <p:cSldViewPr snapToGrid="0">
      <p:cViewPr varScale="1">
        <p:scale>
          <a:sx n="46" d="100"/>
          <a:sy n="46" d="100"/>
        </p:scale>
        <p:origin x="968" y="36"/>
      </p:cViewPr>
      <p:guideLst>
        <p:guide orient="horz" pos="2160"/>
        <p:guide pos="2880"/>
      </p:guideLst>
    </p:cSldViewPr>
  </p:slideViewPr>
  <p:notesTextViewPr>
    <p:cViewPr>
      <p:scale>
        <a:sx n="1" d="1"/>
        <a:sy n="1" d="1"/>
      </p:scale>
      <p:origin x="0" y="0"/>
    </p:cViewPr>
  </p:notesTextViewPr>
  <p:sorterViewPr>
    <p:cViewPr>
      <p:scale>
        <a:sx n="66" d="100"/>
        <a:sy n="66" d="100"/>
      </p:scale>
      <p:origin x="0" y="-1408"/>
    </p:cViewPr>
  </p:sorterViewPr>
  <p:notesViewPr>
    <p:cSldViewPr snapToGrid="0">
      <p:cViewPr varScale="1">
        <p:scale>
          <a:sx n="100" d="100"/>
          <a:sy n="100" d="100"/>
        </p:scale>
        <p:origin x="3548" y="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090794-6BC2-4F24-BA6E-3611D9799407}" type="datetimeFigureOut">
              <a:rPr lang="hu-HU" smtClean="0"/>
              <a:t>2018. 10. 25.</a:t>
            </a:fld>
            <a:endParaRPr lang="hu-H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897FE-58C4-4877-8289-3D632D009292}" type="slidenum">
              <a:rPr lang="hu-HU" smtClean="0"/>
              <a:t>‹#›</a:t>
            </a:fld>
            <a:endParaRPr lang="hu-HU"/>
          </a:p>
        </p:txBody>
      </p:sp>
    </p:spTree>
    <p:custDataLst>
      <p:tags r:id="rId2"/>
    </p:custDataLst>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The Code of Ethics: </a:t>
            </a:r>
            <a:br>
              <a:rPr lang="en-US" dirty="0"/>
            </a:br>
            <a:r>
              <a:rPr lang="en-US" dirty="0"/>
              <a:t>Our Promise of Professionalism</a:t>
            </a:r>
            <a:endParaRPr lang="hu-H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28165" indent="-280064">
              <a:defRPr sz="2400">
                <a:solidFill>
                  <a:schemeClr val="tx1"/>
                </a:solidFill>
                <a:latin typeface="Arial" charset="0"/>
                <a:ea typeface="ＭＳ Ｐゴシック" charset="0"/>
              </a:defRPr>
            </a:lvl2pPr>
            <a:lvl3pPr marL="1120254" indent="-224051">
              <a:defRPr sz="2400">
                <a:solidFill>
                  <a:schemeClr val="tx1"/>
                </a:solidFill>
                <a:latin typeface="Arial" charset="0"/>
                <a:ea typeface="ＭＳ Ｐゴシック" charset="0"/>
              </a:defRPr>
            </a:lvl3pPr>
            <a:lvl4pPr marL="1568356" indent="-224051">
              <a:defRPr sz="2400">
                <a:solidFill>
                  <a:schemeClr val="tx1"/>
                </a:solidFill>
                <a:latin typeface="Arial" charset="0"/>
                <a:ea typeface="ＭＳ Ｐゴシック" charset="0"/>
              </a:defRPr>
            </a:lvl4pPr>
            <a:lvl5pPr marL="2016458" indent="-224051">
              <a:defRPr sz="2400">
                <a:solidFill>
                  <a:schemeClr val="tx1"/>
                </a:solidFill>
                <a:latin typeface="Arial" charset="0"/>
                <a:ea typeface="ＭＳ Ｐゴシック" charset="0"/>
              </a:defRPr>
            </a:lvl5pPr>
            <a:lvl6pPr marL="2464559" indent="-224051" eaLnBrk="0" fontAlgn="base" hangingPunct="0">
              <a:spcBef>
                <a:spcPct val="0"/>
              </a:spcBef>
              <a:spcAft>
                <a:spcPct val="0"/>
              </a:spcAft>
              <a:defRPr sz="2400">
                <a:solidFill>
                  <a:schemeClr val="tx1"/>
                </a:solidFill>
                <a:latin typeface="Arial" charset="0"/>
                <a:ea typeface="ＭＳ Ｐゴシック" charset="0"/>
              </a:defRPr>
            </a:lvl6pPr>
            <a:lvl7pPr marL="2912661" indent="-224051" eaLnBrk="0" fontAlgn="base" hangingPunct="0">
              <a:spcBef>
                <a:spcPct val="0"/>
              </a:spcBef>
              <a:spcAft>
                <a:spcPct val="0"/>
              </a:spcAft>
              <a:defRPr sz="2400">
                <a:solidFill>
                  <a:schemeClr val="tx1"/>
                </a:solidFill>
                <a:latin typeface="Arial" charset="0"/>
                <a:ea typeface="ＭＳ Ｐゴシック" charset="0"/>
              </a:defRPr>
            </a:lvl7pPr>
            <a:lvl8pPr marL="3360763" indent="-224051" eaLnBrk="0" fontAlgn="base" hangingPunct="0">
              <a:spcBef>
                <a:spcPct val="0"/>
              </a:spcBef>
              <a:spcAft>
                <a:spcPct val="0"/>
              </a:spcAft>
              <a:defRPr sz="2400">
                <a:solidFill>
                  <a:schemeClr val="tx1"/>
                </a:solidFill>
                <a:latin typeface="Arial" charset="0"/>
                <a:ea typeface="ＭＳ Ｐゴシック" charset="0"/>
              </a:defRPr>
            </a:lvl8pPr>
            <a:lvl9pPr marL="3808865" indent="-224051" eaLnBrk="0" fontAlgn="base" hangingPunct="0">
              <a:spcBef>
                <a:spcPct val="0"/>
              </a:spcBef>
              <a:spcAft>
                <a:spcPct val="0"/>
              </a:spcAft>
              <a:defRPr sz="2400">
                <a:solidFill>
                  <a:schemeClr val="tx1"/>
                </a:solidFill>
                <a:latin typeface="Arial" charset="0"/>
                <a:ea typeface="ＭＳ Ｐゴシック" charset="0"/>
              </a:defRPr>
            </a:lvl9pPr>
          </a:lstStyle>
          <a:p>
            <a:fld id="{9148D17C-7EBF-A54A-9075-84116FD0C852}" type="slidenum">
              <a:rPr lang="en-US" sz="1200"/>
              <a:pPr/>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10</a:t>
            </a:fld>
            <a:endParaRPr lang="hu-HU"/>
          </a:p>
        </p:txBody>
      </p:sp>
    </p:spTree>
    <p:extLst>
      <p:ext uri="{BB962C8B-B14F-4D97-AF65-F5344CB8AC3E}">
        <p14:creationId xmlns:p14="http://schemas.microsoft.com/office/powerpoint/2010/main" val="346556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11</a:t>
            </a:fld>
            <a:endParaRPr lang="hu-HU"/>
          </a:p>
        </p:txBody>
      </p:sp>
    </p:spTree>
    <p:extLst>
      <p:ext uri="{BB962C8B-B14F-4D97-AF65-F5344CB8AC3E}">
        <p14:creationId xmlns:p14="http://schemas.microsoft.com/office/powerpoint/2010/main" val="371413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12</a:t>
            </a:fld>
            <a:endParaRPr lang="hu-HU"/>
          </a:p>
        </p:txBody>
      </p:sp>
    </p:spTree>
    <p:extLst>
      <p:ext uri="{BB962C8B-B14F-4D97-AF65-F5344CB8AC3E}">
        <p14:creationId xmlns:p14="http://schemas.microsoft.com/office/powerpoint/2010/main" val="46668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13</a:t>
            </a:fld>
            <a:endParaRPr lang="hu-HU"/>
          </a:p>
        </p:txBody>
      </p:sp>
    </p:spTree>
    <p:extLst>
      <p:ext uri="{BB962C8B-B14F-4D97-AF65-F5344CB8AC3E}">
        <p14:creationId xmlns:p14="http://schemas.microsoft.com/office/powerpoint/2010/main" val="1259962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14</a:t>
            </a:fld>
            <a:endParaRPr lang="hu-HU"/>
          </a:p>
        </p:txBody>
      </p:sp>
    </p:spTree>
    <p:extLst>
      <p:ext uri="{BB962C8B-B14F-4D97-AF65-F5344CB8AC3E}">
        <p14:creationId xmlns:p14="http://schemas.microsoft.com/office/powerpoint/2010/main" val="3292922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15</a:t>
            </a:fld>
            <a:endParaRPr lang="hu-HU"/>
          </a:p>
        </p:txBody>
      </p:sp>
    </p:spTree>
    <p:extLst>
      <p:ext uri="{BB962C8B-B14F-4D97-AF65-F5344CB8AC3E}">
        <p14:creationId xmlns:p14="http://schemas.microsoft.com/office/powerpoint/2010/main" val="419448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16</a:t>
            </a:fld>
            <a:endParaRPr lang="hu-HU"/>
          </a:p>
        </p:txBody>
      </p:sp>
    </p:spTree>
    <p:extLst>
      <p:ext uri="{BB962C8B-B14F-4D97-AF65-F5344CB8AC3E}">
        <p14:creationId xmlns:p14="http://schemas.microsoft.com/office/powerpoint/2010/main" val="319100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17</a:t>
            </a:fld>
            <a:endParaRPr lang="hu-HU"/>
          </a:p>
        </p:txBody>
      </p:sp>
    </p:spTree>
    <p:extLst>
      <p:ext uri="{BB962C8B-B14F-4D97-AF65-F5344CB8AC3E}">
        <p14:creationId xmlns:p14="http://schemas.microsoft.com/office/powerpoint/2010/main" val="62933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18</a:t>
            </a:fld>
            <a:endParaRPr lang="hu-HU"/>
          </a:p>
        </p:txBody>
      </p:sp>
    </p:spTree>
    <p:extLst>
      <p:ext uri="{BB962C8B-B14F-4D97-AF65-F5344CB8AC3E}">
        <p14:creationId xmlns:p14="http://schemas.microsoft.com/office/powerpoint/2010/main" val="2492038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19</a:t>
            </a:fld>
            <a:endParaRPr lang="hu-HU"/>
          </a:p>
        </p:txBody>
      </p:sp>
    </p:spTree>
    <p:extLst>
      <p:ext uri="{BB962C8B-B14F-4D97-AF65-F5344CB8AC3E}">
        <p14:creationId xmlns:p14="http://schemas.microsoft.com/office/powerpoint/2010/main" val="240350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a:t>
            </a:fld>
            <a:endParaRPr lang="hu-HU"/>
          </a:p>
        </p:txBody>
      </p:sp>
    </p:spTree>
    <p:extLst>
      <p:ext uri="{BB962C8B-B14F-4D97-AF65-F5344CB8AC3E}">
        <p14:creationId xmlns:p14="http://schemas.microsoft.com/office/powerpoint/2010/main" val="247481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20</a:t>
            </a:fld>
            <a:endParaRPr lang="hu-HU"/>
          </a:p>
        </p:txBody>
      </p:sp>
    </p:spTree>
    <p:extLst>
      <p:ext uri="{BB962C8B-B14F-4D97-AF65-F5344CB8AC3E}">
        <p14:creationId xmlns:p14="http://schemas.microsoft.com/office/powerpoint/2010/main" val="109348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21</a:t>
            </a:fld>
            <a:endParaRPr lang="hu-HU"/>
          </a:p>
        </p:txBody>
      </p:sp>
    </p:spTree>
    <p:extLst>
      <p:ext uri="{BB962C8B-B14F-4D97-AF65-F5344CB8AC3E}">
        <p14:creationId xmlns:p14="http://schemas.microsoft.com/office/powerpoint/2010/main" val="1623014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22</a:t>
            </a:fld>
            <a:endParaRPr lang="hu-HU"/>
          </a:p>
        </p:txBody>
      </p:sp>
    </p:spTree>
    <p:extLst>
      <p:ext uri="{BB962C8B-B14F-4D97-AF65-F5344CB8AC3E}">
        <p14:creationId xmlns:p14="http://schemas.microsoft.com/office/powerpoint/2010/main" val="2267231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23</a:t>
            </a:fld>
            <a:endParaRPr lang="hu-HU"/>
          </a:p>
        </p:txBody>
      </p:sp>
    </p:spTree>
    <p:extLst>
      <p:ext uri="{BB962C8B-B14F-4D97-AF65-F5344CB8AC3E}">
        <p14:creationId xmlns:p14="http://schemas.microsoft.com/office/powerpoint/2010/main" val="4083654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24</a:t>
            </a:fld>
            <a:endParaRPr lang="hu-HU"/>
          </a:p>
        </p:txBody>
      </p:sp>
    </p:spTree>
    <p:extLst>
      <p:ext uri="{BB962C8B-B14F-4D97-AF65-F5344CB8AC3E}">
        <p14:creationId xmlns:p14="http://schemas.microsoft.com/office/powerpoint/2010/main" val="419398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25</a:t>
            </a:fld>
            <a:endParaRPr lang="hu-HU"/>
          </a:p>
        </p:txBody>
      </p:sp>
    </p:spTree>
    <p:extLst>
      <p:ext uri="{BB962C8B-B14F-4D97-AF65-F5344CB8AC3E}">
        <p14:creationId xmlns:p14="http://schemas.microsoft.com/office/powerpoint/2010/main" val="402422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26</a:t>
            </a:fld>
            <a:endParaRPr lang="hu-HU"/>
          </a:p>
        </p:txBody>
      </p:sp>
    </p:spTree>
    <p:extLst>
      <p:ext uri="{BB962C8B-B14F-4D97-AF65-F5344CB8AC3E}">
        <p14:creationId xmlns:p14="http://schemas.microsoft.com/office/powerpoint/2010/main" val="57378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27</a:t>
            </a:fld>
            <a:endParaRPr lang="hu-HU"/>
          </a:p>
        </p:txBody>
      </p:sp>
      <p:sp>
        <p:nvSpPr>
          <p:cNvPr id="6" name="Footer Placeholder 3">
            <a:extLst>
              <a:ext uri="{FF2B5EF4-FFF2-40B4-BE49-F238E27FC236}">
                <a16:creationId xmlns:a16="http://schemas.microsoft.com/office/drawing/2014/main" id="{3256F091-D612-4E9A-B2CA-DE2418C36709}"/>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048440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28</a:t>
            </a:fld>
            <a:endParaRPr lang="hu-HU"/>
          </a:p>
        </p:txBody>
      </p:sp>
      <p:sp>
        <p:nvSpPr>
          <p:cNvPr id="6" name="Footer Placeholder 3">
            <a:extLst>
              <a:ext uri="{FF2B5EF4-FFF2-40B4-BE49-F238E27FC236}">
                <a16:creationId xmlns:a16="http://schemas.microsoft.com/office/drawing/2014/main" id="{AB21B0F4-A743-4D99-AA65-1E3E738AAD3D}"/>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3357759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29</a:t>
            </a:fld>
            <a:endParaRPr lang="hu-HU"/>
          </a:p>
        </p:txBody>
      </p:sp>
      <p:sp>
        <p:nvSpPr>
          <p:cNvPr id="6" name="Footer Placeholder 3">
            <a:extLst>
              <a:ext uri="{FF2B5EF4-FFF2-40B4-BE49-F238E27FC236}">
                <a16:creationId xmlns:a16="http://schemas.microsoft.com/office/drawing/2014/main" id="{03D15157-D45C-482C-828E-DCDAC98EEB95}"/>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61398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a:t>
            </a:fld>
            <a:endParaRPr lang="hu-HU"/>
          </a:p>
        </p:txBody>
      </p:sp>
      <p:sp>
        <p:nvSpPr>
          <p:cNvPr id="6" name="Footer Placeholder 3">
            <a:extLst>
              <a:ext uri="{FF2B5EF4-FFF2-40B4-BE49-F238E27FC236}">
                <a16:creationId xmlns:a16="http://schemas.microsoft.com/office/drawing/2014/main" id="{58E90993-8059-45B9-B08A-687B77E32B3E}"/>
              </a:ext>
            </a:extLst>
          </p:cNvPr>
          <p:cNvSpPr txBox="1">
            <a:spLocks/>
          </p:cNvSpPr>
          <p:nvPr/>
        </p:nvSpPr>
        <p:spPr>
          <a:xfrm>
            <a:off x="1588" y="8685212"/>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29553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30</a:t>
            </a:fld>
            <a:endParaRPr lang="hu-HU"/>
          </a:p>
        </p:txBody>
      </p:sp>
    </p:spTree>
    <p:extLst>
      <p:ext uri="{BB962C8B-B14F-4D97-AF65-F5344CB8AC3E}">
        <p14:creationId xmlns:p14="http://schemas.microsoft.com/office/powerpoint/2010/main" val="1946041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31</a:t>
            </a:fld>
            <a:endParaRPr lang="hu-HU"/>
          </a:p>
        </p:txBody>
      </p:sp>
    </p:spTree>
    <p:extLst>
      <p:ext uri="{BB962C8B-B14F-4D97-AF65-F5344CB8AC3E}">
        <p14:creationId xmlns:p14="http://schemas.microsoft.com/office/powerpoint/2010/main" val="4139214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32</a:t>
            </a:fld>
            <a:endParaRPr lang="hu-HU"/>
          </a:p>
        </p:txBody>
      </p:sp>
    </p:spTree>
    <p:extLst>
      <p:ext uri="{BB962C8B-B14F-4D97-AF65-F5344CB8AC3E}">
        <p14:creationId xmlns:p14="http://schemas.microsoft.com/office/powerpoint/2010/main" val="3335069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33</a:t>
            </a:fld>
            <a:endParaRPr lang="hu-HU"/>
          </a:p>
        </p:txBody>
      </p:sp>
    </p:spTree>
    <p:extLst>
      <p:ext uri="{BB962C8B-B14F-4D97-AF65-F5344CB8AC3E}">
        <p14:creationId xmlns:p14="http://schemas.microsoft.com/office/powerpoint/2010/main" val="4250610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34</a:t>
            </a:fld>
            <a:endParaRPr lang="hu-HU"/>
          </a:p>
        </p:txBody>
      </p:sp>
    </p:spTree>
    <p:extLst>
      <p:ext uri="{BB962C8B-B14F-4D97-AF65-F5344CB8AC3E}">
        <p14:creationId xmlns:p14="http://schemas.microsoft.com/office/powerpoint/2010/main" val="3498921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35</a:t>
            </a:fld>
            <a:endParaRPr lang="hu-HU"/>
          </a:p>
        </p:txBody>
      </p:sp>
    </p:spTree>
    <p:extLst>
      <p:ext uri="{BB962C8B-B14F-4D97-AF65-F5344CB8AC3E}">
        <p14:creationId xmlns:p14="http://schemas.microsoft.com/office/powerpoint/2010/main" val="4154622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36</a:t>
            </a:fld>
            <a:endParaRPr lang="hu-HU"/>
          </a:p>
        </p:txBody>
      </p:sp>
    </p:spTree>
    <p:extLst>
      <p:ext uri="{BB962C8B-B14F-4D97-AF65-F5344CB8AC3E}">
        <p14:creationId xmlns:p14="http://schemas.microsoft.com/office/powerpoint/2010/main" val="1337778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37</a:t>
            </a:fld>
            <a:endParaRPr lang="hu-HU"/>
          </a:p>
        </p:txBody>
      </p:sp>
    </p:spTree>
    <p:extLst>
      <p:ext uri="{BB962C8B-B14F-4D97-AF65-F5344CB8AC3E}">
        <p14:creationId xmlns:p14="http://schemas.microsoft.com/office/powerpoint/2010/main" val="2222080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38</a:t>
            </a:fld>
            <a:endParaRPr lang="hu-HU"/>
          </a:p>
        </p:txBody>
      </p:sp>
    </p:spTree>
    <p:extLst>
      <p:ext uri="{BB962C8B-B14F-4D97-AF65-F5344CB8AC3E}">
        <p14:creationId xmlns:p14="http://schemas.microsoft.com/office/powerpoint/2010/main" val="2700644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39</a:t>
            </a:fld>
            <a:endParaRPr lang="hu-HU"/>
          </a:p>
        </p:txBody>
      </p:sp>
      <p:sp>
        <p:nvSpPr>
          <p:cNvPr id="6" name="Footer Placeholder 3">
            <a:extLst>
              <a:ext uri="{FF2B5EF4-FFF2-40B4-BE49-F238E27FC236}">
                <a16:creationId xmlns:a16="http://schemas.microsoft.com/office/drawing/2014/main" id="{801CCF40-B527-44FC-8323-CECFB303AEF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76743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74304892-B9D8-4EC3-BC48-8EC8F7C3A0AF}" type="slidenum">
              <a:rPr lang="hu-HU" smtClean="0"/>
              <a:t>4</a:t>
            </a:fld>
            <a:endParaRPr lang="hu-HU" dirty="0"/>
          </a:p>
        </p:txBody>
      </p:sp>
      <p:sp>
        <p:nvSpPr>
          <p:cNvPr id="7" name="Notes Placeholder 6">
            <a:extLst>
              <a:ext uri="{FF2B5EF4-FFF2-40B4-BE49-F238E27FC236}">
                <a16:creationId xmlns:a16="http://schemas.microsoft.com/office/drawing/2014/main" id="{85DE6175-F884-4A55-80BD-976BD0242FA6}"/>
              </a:ext>
            </a:extLst>
          </p:cNvPr>
          <p:cNvSpPr>
            <a:spLocks noGrp="1"/>
          </p:cNvSpPr>
          <p:nvPr>
            <p:ph type="body" sz="quarter" idx="3"/>
          </p:nvPr>
        </p:nvSpPr>
        <p:spPr>
          <a:xfrm>
            <a:off x="685800" y="4400550"/>
            <a:ext cx="5486400" cy="3600450"/>
          </a:xfrm>
        </p:spPr>
        <p:txBody>
          <a:bodyPr/>
          <a:lstStyle/>
          <a:p>
            <a:endParaRPr lang="en-US" dirty="0"/>
          </a:p>
        </p:txBody>
      </p:sp>
      <p:sp>
        <p:nvSpPr>
          <p:cNvPr id="9" name="Footer Placeholder 3">
            <a:extLst>
              <a:ext uri="{FF2B5EF4-FFF2-40B4-BE49-F238E27FC236}">
                <a16:creationId xmlns:a16="http://schemas.microsoft.com/office/drawing/2014/main" id="{9F649416-97F0-408C-9283-16EA8E413DBB}"/>
              </a:ext>
            </a:extLst>
          </p:cNvPr>
          <p:cNvSpPr>
            <a:spLocks noGrp="1"/>
          </p:cNvSpPr>
          <p:nvPr>
            <p:ph type="ftr" sz="quarter" idx="4"/>
          </p:nvPr>
        </p:nvSpPr>
        <p:spPr>
          <a:xfrm>
            <a:off x="0" y="8685213"/>
            <a:ext cx="2971800" cy="458787"/>
          </a:xfrm>
        </p:spPr>
        <p:txBody>
          <a:body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91697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40</a:t>
            </a:fld>
            <a:endParaRPr lang="hu-HU"/>
          </a:p>
        </p:txBody>
      </p:sp>
    </p:spTree>
    <p:extLst>
      <p:ext uri="{BB962C8B-B14F-4D97-AF65-F5344CB8AC3E}">
        <p14:creationId xmlns:p14="http://schemas.microsoft.com/office/powerpoint/2010/main" val="3379069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41</a:t>
            </a:fld>
            <a:endParaRPr lang="hu-HU"/>
          </a:p>
        </p:txBody>
      </p:sp>
    </p:spTree>
    <p:extLst>
      <p:ext uri="{BB962C8B-B14F-4D97-AF65-F5344CB8AC3E}">
        <p14:creationId xmlns:p14="http://schemas.microsoft.com/office/powerpoint/2010/main" val="2797803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42</a:t>
            </a:fld>
            <a:endParaRPr lang="hu-HU"/>
          </a:p>
        </p:txBody>
      </p:sp>
    </p:spTree>
    <p:extLst>
      <p:ext uri="{BB962C8B-B14F-4D97-AF65-F5344CB8AC3E}">
        <p14:creationId xmlns:p14="http://schemas.microsoft.com/office/powerpoint/2010/main" val="1472937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43</a:t>
            </a:fld>
            <a:endParaRPr lang="hu-HU"/>
          </a:p>
        </p:txBody>
      </p:sp>
    </p:spTree>
    <p:extLst>
      <p:ext uri="{BB962C8B-B14F-4D97-AF65-F5344CB8AC3E}">
        <p14:creationId xmlns:p14="http://schemas.microsoft.com/office/powerpoint/2010/main" val="497972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44</a:t>
            </a:fld>
            <a:endParaRPr lang="hu-HU"/>
          </a:p>
        </p:txBody>
      </p:sp>
    </p:spTree>
    <p:extLst>
      <p:ext uri="{BB962C8B-B14F-4D97-AF65-F5344CB8AC3E}">
        <p14:creationId xmlns:p14="http://schemas.microsoft.com/office/powerpoint/2010/main" val="3445080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45</a:t>
            </a:fld>
            <a:endParaRPr lang="hu-HU"/>
          </a:p>
        </p:txBody>
      </p:sp>
    </p:spTree>
    <p:extLst>
      <p:ext uri="{BB962C8B-B14F-4D97-AF65-F5344CB8AC3E}">
        <p14:creationId xmlns:p14="http://schemas.microsoft.com/office/powerpoint/2010/main" val="484590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46</a:t>
            </a:fld>
            <a:endParaRPr lang="hu-HU"/>
          </a:p>
        </p:txBody>
      </p:sp>
    </p:spTree>
    <p:extLst>
      <p:ext uri="{BB962C8B-B14F-4D97-AF65-F5344CB8AC3E}">
        <p14:creationId xmlns:p14="http://schemas.microsoft.com/office/powerpoint/2010/main" val="2191841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47</a:t>
            </a:fld>
            <a:endParaRPr lang="hu-HU"/>
          </a:p>
        </p:txBody>
      </p:sp>
    </p:spTree>
    <p:extLst>
      <p:ext uri="{BB962C8B-B14F-4D97-AF65-F5344CB8AC3E}">
        <p14:creationId xmlns:p14="http://schemas.microsoft.com/office/powerpoint/2010/main" val="1024769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48</a:t>
            </a:fld>
            <a:endParaRPr lang="hu-HU"/>
          </a:p>
        </p:txBody>
      </p:sp>
    </p:spTree>
    <p:extLst>
      <p:ext uri="{BB962C8B-B14F-4D97-AF65-F5344CB8AC3E}">
        <p14:creationId xmlns:p14="http://schemas.microsoft.com/office/powerpoint/2010/main" val="627564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49</a:t>
            </a:fld>
            <a:endParaRPr lang="hu-HU"/>
          </a:p>
        </p:txBody>
      </p:sp>
    </p:spTree>
    <p:extLst>
      <p:ext uri="{BB962C8B-B14F-4D97-AF65-F5344CB8AC3E}">
        <p14:creationId xmlns:p14="http://schemas.microsoft.com/office/powerpoint/2010/main" val="173780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a:t>
            </a:fld>
            <a:endParaRPr lang="hu-HU"/>
          </a:p>
        </p:txBody>
      </p:sp>
    </p:spTree>
    <p:extLst>
      <p:ext uri="{BB962C8B-B14F-4D97-AF65-F5344CB8AC3E}">
        <p14:creationId xmlns:p14="http://schemas.microsoft.com/office/powerpoint/2010/main" val="1719945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50</a:t>
            </a:fld>
            <a:endParaRPr lang="hu-HU"/>
          </a:p>
        </p:txBody>
      </p:sp>
    </p:spTree>
    <p:extLst>
      <p:ext uri="{BB962C8B-B14F-4D97-AF65-F5344CB8AC3E}">
        <p14:creationId xmlns:p14="http://schemas.microsoft.com/office/powerpoint/2010/main" val="1732069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51</a:t>
            </a:fld>
            <a:endParaRPr lang="hu-HU"/>
          </a:p>
        </p:txBody>
      </p:sp>
    </p:spTree>
    <p:extLst>
      <p:ext uri="{BB962C8B-B14F-4D97-AF65-F5344CB8AC3E}">
        <p14:creationId xmlns:p14="http://schemas.microsoft.com/office/powerpoint/2010/main" val="3025699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52</a:t>
            </a:fld>
            <a:endParaRPr lang="hu-HU"/>
          </a:p>
        </p:txBody>
      </p:sp>
      <p:sp>
        <p:nvSpPr>
          <p:cNvPr id="6" name="Footer Placeholder 3">
            <a:extLst>
              <a:ext uri="{FF2B5EF4-FFF2-40B4-BE49-F238E27FC236}">
                <a16:creationId xmlns:a16="http://schemas.microsoft.com/office/drawing/2014/main" id="{0971DA13-01EC-40D4-9B77-637CE36D7406}"/>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566947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53</a:t>
            </a:fld>
            <a:endParaRPr lang="hu-HU"/>
          </a:p>
        </p:txBody>
      </p:sp>
      <p:sp>
        <p:nvSpPr>
          <p:cNvPr id="6" name="Footer Placeholder 3">
            <a:extLst>
              <a:ext uri="{FF2B5EF4-FFF2-40B4-BE49-F238E27FC236}">
                <a16:creationId xmlns:a16="http://schemas.microsoft.com/office/drawing/2014/main" id="{4B0AE10B-2A11-48F1-B426-812A4FAEB67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02334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54</a:t>
            </a:fld>
            <a:endParaRPr lang="hu-HU"/>
          </a:p>
        </p:txBody>
      </p:sp>
    </p:spTree>
    <p:extLst>
      <p:ext uri="{BB962C8B-B14F-4D97-AF65-F5344CB8AC3E}">
        <p14:creationId xmlns:p14="http://schemas.microsoft.com/office/powerpoint/2010/main" val="2111847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55</a:t>
            </a:fld>
            <a:endParaRPr lang="hu-HU"/>
          </a:p>
        </p:txBody>
      </p:sp>
      <p:sp>
        <p:nvSpPr>
          <p:cNvPr id="6" name="Footer Placeholder 3">
            <a:extLst>
              <a:ext uri="{FF2B5EF4-FFF2-40B4-BE49-F238E27FC236}">
                <a16:creationId xmlns:a16="http://schemas.microsoft.com/office/drawing/2014/main" id="{5D4CAD66-250E-4CD0-A09D-E75444621233}"/>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854239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56</a:t>
            </a:fld>
            <a:endParaRPr lang="hu-HU"/>
          </a:p>
        </p:txBody>
      </p:sp>
      <p:sp>
        <p:nvSpPr>
          <p:cNvPr id="6" name="Footer Placeholder 3">
            <a:extLst>
              <a:ext uri="{FF2B5EF4-FFF2-40B4-BE49-F238E27FC236}">
                <a16:creationId xmlns:a16="http://schemas.microsoft.com/office/drawing/2014/main" id="{93E588B6-4C26-4CE5-9ACE-3DA198CB0E4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313763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57</a:t>
            </a:fld>
            <a:endParaRPr lang="hu-HU"/>
          </a:p>
        </p:txBody>
      </p:sp>
    </p:spTree>
    <p:extLst>
      <p:ext uri="{BB962C8B-B14F-4D97-AF65-F5344CB8AC3E}">
        <p14:creationId xmlns:p14="http://schemas.microsoft.com/office/powerpoint/2010/main" val="690946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58</a:t>
            </a:fld>
            <a:endParaRPr lang="hu-HU"/>
          </a:p>
        </p:txBody>
      </p:sp>
      <p:sp>
        <p:nvSpPr>
          <p:cNvPr id="6" name="Footer Placeholder 3">
            <a:extLst>
              <a:ext uri="{FF2B5EF4-FFF2-40B4-BE49-F238E27FC236}">
                <a16:creationId xmlns:a16="http://schemas.microsoft.com/office/drawing/2014/main" id="{B24D6EDC-6299-4835-BC11-294E4C7530BA}"/>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86477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59</a:t>
            </a:fld>
            <a:endParaRPr lang="hu-HU"/>
          </a:p>
        </p:txBody>
      </p:sp>
      <p:sp>
        <p:nvSpPr>
          <p:cNvPr id="6" name="Footer Placeholder 3">
            <a:extLst>
              <a:ext uri="{FF2B5EF4-FFF2-40B4-BE49-F238E27FC236}">
                <a16:creationId xmlns:a16="http://schemas.microsoft.com/office/drawing/2014/main" id="{8BE65478-E6B4-421F-A7B3-C088F785E2F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73295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a:t>
            </a:fld>
            <a:endParaRPr lang="hu-HU"/>
          </a:p>
        </p:txBody>
      </p:sp>
    </p:spTree>
    <p:extLst>
      <p:ext uri="{BB962C8B-B14F-4D97-AF65-F5344CB8AC3E}">
        <p14:creationId xmlns:p14="http://schemas.microsoft.com/office/powerpoint/2010/main" val="2243871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60</a:t>
            </a:fld>
            <a:endParaRPr lang="hu-HU"/>
          </a:p>
        </p:txBody>
      </p:sp>
    </p:spTree>
    <p:extLst>
      <p:ext uri="{BB962C8B-B14F-4D97-AF65-F5344CB8AC3E}">
        <p14:creationId xmlns:p14="http://schemas.microsoft.com/office/powerpoint/2010/main" val="1405972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7</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28112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8</a:t>
            </a:fld>
            <a:endParaRPr lang="hu-HU"/>
          </a:p>
        </p:txBody>
      </p:sp>
    </p:spTree>
    <p:extLst>
      <p:ext uri="{BB962C8B-B14F-4D97-AF65-F5344CB8AC3E}">
        <p14:creationId xmlns:p14="http://schemas.microsoft.com/office/powerpoint/2010/main" val="187870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9</a:t>
            </a:fld>
            <a:endParaRPr lang="hu-HU"/>
          </a:p>
        </p:txBody>
      </p:sp>
    </p:spTree>
    <p:extLst>
      <p:ext uri="{BB962C8B-B14F-4D97-AF65-F5344CB8AC3E}">
        <p14:creationId xmlns:p14="http://schemas.microsoft.com/office/powerpoint/2010/main" val="3132254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163555"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latin typeface="Open Sans" panose="020B0606030504020204" pitchFamily="34" charset="0"/>
                <a:ea typeface="Open Sans" panose="020B0606030504020204" pitchFamily="34" charset="0"/>
                <a:cs typeface="Open Sans" panose="020B0606030504020204" pitchFamily="34" charset="0"/>
              </a:rPr>
              <a:t>Customize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look</a:t>
            </a:r>
            <a:r>
              <a:rPr lang="hu-HU" sz="1400" dirty="0">
                <a:latin typeface="Open Sans" panose="020B0606030504020204" pitchFamily="34" charset="0"/>
                <a:ea typeface="Open Sans" panose="020B0606030504020204" pitchFamily="34" charset="0"/>
                <a:cs typeface="Open Sans" panose="020B0606030504020204" pitchFamily="34" charset="0"/>
              </a:rPr>
              <a:t> of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templates</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edit</a:t>
            </a:r>
            <a:r>
              <a:rPr lang="hu-HU" sz="1400" dirty="0">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latin typeface="Open Sans" panose="020B0606030504020204" pitchFamily="34" charset="0"/>
                <a:ea typeface="Open Sans" panose="020B0606030504020204" pitchFamily="34" charset="0"/>
                <a:cs typeface="Open Sans" panose="020B0606030504020204" pitchFamily="34" charset="0"/>
              </a:rPr>
              <a:t>images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199" y="4945638"/>
            <a:ext cx="2192693"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198" y="5355072"/>
            <a:ext cx="2192693"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2"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1" y="5355073"/>
            <a:ext cx="2458465"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latin typeface="Open Sans" panose="020B0606030504020204" pitchFamily="34" charset="0"/>
                <a:ea typeface="Open Sans" panose="020B0606030504020204" pitchFamily="34" charset="0"/>
                <a:cs typeface="Open Sans" panose="020B0606030504020204" pitchFamily="34" charset="0"/>
              </a:rPr>
              <a:t>It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should</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work</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but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in</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case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you</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are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lost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can</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you</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4" y="2212305"/>
            <a:ext cx="171131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3553010" y="2212304"/>
            <a:ext cx="171131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6401137" y="2212304"/>
            <a:ext cx="171131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2170516" y="716738"/>
            <a:ext cx="4544834"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2031" y="556698"/>
            <a:ext cx="900696"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912" y="1483568"/>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Content Placeholder 2"/>
          <p:cNvSpPr>
            <a:spLocks noGrp="1"/>
          </p:cNvSpPr>
          <p:nvPr>
            <p:ph idx="10"/>
          </p:nvPr>
        </p:nvSpPr>
        <p:spPr>
          <a:xfrm>
            <a:off x="4660639" y="1483567"/>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web_R_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379087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8" name="Content Placeholder 2"/>
          <p:cNvSpPr>
            <a:spLocks noGrp="1"/>
          </p:cNvSpPr>
          <p:nvPr>
            <p:ph idx="1"/>
          </p:nvPr>
        </p:nvSpPr>
        <p:spPr>
          <a:xfrm>
            <a:off x="30091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5364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4653642" y="1716839"/>
            <a:ext cx="4212773"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chemeClr val="accent3"/>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1"/>
          </p:nvPr>
        </p:nvSpPr>
        <p:spPr>
          <a:xfrm>
            <a:off x="300912" y="1716839"/>
            <a:ext cx="4184780" cy="4236097"/>
          </a:xfrm>
        </p:spPr>
        <p:txBody>
          <a:bodyPr/>
          <a:lstStyle/>
          <a:p>
            <a:r>
              <a:rPr lang="en-US" dirty="0"/>
              <a:t>Drag picture to placeholder or click icon to add</a:t>
            </a:r>
            <a:endParaRPr lang="hu-HU"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u-HU" dirty="0"/>
          </a:p>
        </p:txBody>
      </p:sp>
      <p:sp>
        <p:nvSpPr>
          <p:cNvPr id="12" name="Text Placeholder 11"/>
          <p:cNvSpPr>
            <a:spLocks noGrp="1"/>
          </p:cNvSpPr>
          <p:nvPr>
            <p:ph type="body" sz="quarter" idx="17"/>
          </p:nvPr>
        </p:nvSpPr>
        <p:spPr>
          <a:xfrm>
            <a:off x="1329613" y="156755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13"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20" name="Picture Placeholder 6"/>
          <p:cNvSpPr>
            <a:spLocks noGrp="1"/>
          </p:cNvSpPr>
          <p:nvPr>
            <p:ph type="pic" sz="quarter" idx="23"/>
          </p:nvPr>
        </p:nvSpPr>
        <p:spPr>
          <a:xfrm>
            <a:off x="300913" y="171684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6" name="Text Placeholder 11"/>
          <p:cNvSpPr>
            <a:spLocks noGrp="1"/>
          </p:cNvSpPr>
          <p:nvPr>
            <p:ph type="body" sz="quarter" idx="24"/>
          </p:nvPr>
        </p:nvSpPr>
        <p:spPr>
          <a:xfrm>
            <a:off x="5607699" y="151157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7" name="Picture Placeholder 6"/>
          <p:cNvSpPr>
            <a:spLocks noGrp="1"/>
          </p:cNvSpPr>
          <p:nvPr>
            <p:ph type="pic" sz="quarter" idx="25"/>
          </p:nvPr>
        </p:nvSpPr>
        <p:spPr>
          <a:xfrm>
            <a:off x="4578999" y="166086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8" name="Text Placeholder 11"/>
          <p:cNvSpPr>
            <a:spLocks noGrp="1"/>
          </p:cNvSpPr>
          <p:nvPr>
            <p:ph type="body" sz="quarter" idx="26"/>
          </p:nvPr>
        </p:nvSpPr>
        <p:spPr>
          <a:xfrm>
            <a:off x="1329613" y="3181763"/>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9" name="Picture Placeholder 6"/>
          <p:cNvSpPr>
            <a:spLocks noGrp="1"/>
          </p:cNvSpPr>
          <p:nvPr>
            <p:ph type="pic" sz="quarter" idx="27"/>
          </p:nvPr>
        </p:nvSpPr>
        <p:spPr>
          <a:xfrm>
            <a:off x="300913" y="333105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0" name="Text Placeholder 11"/>
          <p:cNvSpPr>
            <a:spLocks noGrp="1"/>
          </p:cNvSpPr>
          <p:nvPr>
            <p:ph type="body" sz="quarter" idx="28"/>
          </p:nvPr>
        </p:nvSpPr>
        <p:spPr>
          <a:xfrm>
            <a:off x="5607699" y="312578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1" name="Picture Placeholder 6"/>
          <p:cNvSpPr>
            <a:spLocks noGrp="1"/>
          </p:cNvSpPr>
          <p:nvPr>
            <p:ph type="pic" sz="quarter" idx="29"/>
          </p:nvPr>
        </p:nvSpPr>
        <p:spPr>
          <a:xfrm>
            <a:off x="4578999" y="327507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2" name="Text Placeholder 11"/>
          <p:cNvSpPr>
            <a:spLocks noGrp="1"/>
          </p:cNvSpPr>
          <p:nvPr>
            <p:ph type="body" sz="quarter" idx="30"/>
          </p:nvPr>
        </p:nvSpPr>
        <p:spPr>
          <a:xfrm>
            <a:off x="1329613" y="476109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3" name="Picture Placeholder 6"/>
          <p:cNvSpPr>
            <a:spLocks noGrp="1"/>
          </p:cNvSpPr>
          <p:nvPr>
            <p:ph type="pic" sz="quarter" idx="31"/>
          </p:nvPr>
        </p:nvSpPr>
        <p:spPr>
          <a:xfrm>
            <a:off x="300913" y="491038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4" name="Text Placeholder 11"/>
          <p:cNvSpPr>
            <a:spLocks noGrp="1"/>
          </p:cNvSpPr>
          <p:nvPr>
            <p:ph type="body" sz="quarter" idx="32"/>
          </p:nvPr>
        </p:nvSpPr>
        <p:spPr>
          <a:xfrm>
            <a:off x="5607699" y="470511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5" name="Picture Placeholder 6"/>
          <p:cNvSpPr>
            <a:spLocks noGrp="1"/>
          </p:cNvSpPr>
          <p:nvPr>
            <p:ph type="pic" sz="quarter" idx="33"/>
          </p:nvPr>
        </p:nvSpPr>
        <p:spPr>
          <a:xfrm>
            <a:off x="4578999" y="485440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6" name="Picture Placeholder 4"/>
          <p:cNvSpPr>
            <a:spLocks noGrp="1"/>
          </p:cNvSpPr>
          <p:nvPr>
            <p:ph type="pic" sz="quarter" idx="34"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976" y="410548"/>
            <a:ext cx="3013059"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3849291" y="1614196"/>
            <a:ext cx="4401303" cy="3638842"/>
          </a:xfrm>
        </p:spPr>
        <p:txBody>
          <a:bodyPr>
            <a:normAutofit/>
          </a:bodyPr>
          <a:lstStyle>
            <a:lvl1pPr marL="0" indent="0" algn="ctr">
              <a:buNone/>
              <a:defRPr sz="2000"/>
            </a:lvl1pPr>
          </a:lstStyle>
          <a:p>
            <a:r>
              <a:rPr lang="en-US" dirty="0"/>
              <a:t>Drag picture to placeholder or click icon to add</a:t>
            </a:r>
            <a:endParaRPr lang="hu-HU"/>
          </a:p>
        </p:txBody>
      </p:sp>
      <p:sp>
        <p:nvSpPr>
          <p:cNvPr id="8" name="Text Placeholder 3"/>
          <p:cNvSpPr>
            <a:spLocks noGrp="1"/>
          </p:cNvSpPr>
          <p:nvPr>
            <p:ph type="body" sz="half" idx="2"/>
          </p:nvPr>
        </p:nvSpPr>
        <p:spPr>
          <a:xfrm>
            <a:off x="296975" y="3041781"/>
            <a:ext cx="301306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7"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9380" y="1322260"/>
            <a:ext cx="3013059" cy="1374287"/>
          </a:xfrm>
        </p:spPr>
        <p:txBody>
          <a:bodyPr anchor="b">
            <a:normAutofit/>
          </a:bodyPr>
          <a:lstStyle>
            <a:lvl1pPr algn="l">
              <a:defRPr sz="4800">
                <a:solidFill>
                  <a:schemeClr val="accent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525260" y="1726162"/>
            <a:ext cx="4884162" cy="4217437"/>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ext Placeholder 3"/>
          <p:cNvSpPr>
            <a:spLocks noGrp="1"/>
          </p:cNvSpPr>
          <p:nvPr>
            <p:ph type="body" sz="half" idx="2"/>
          </p:nvPr>
        </p:nvSpPr>
        <p:spPr>
          <a:xfrm>
            <a:off x="5769380" y="2741851"/>
            <a:ext cx="3013060"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290161"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6" name="Picture Placeholder 3"/>
          <p:cNvSpPr>
            <a:spLocks noGrp="1"/>
          </p:cNvSpPr>
          <p:nvPr>
            <p:ph type="pic" sz="quarter" idx="11"/>
          </p:nvPr>
        </p:nvSpPr>
        <p:spPr>
          <a:xfrm>
            <a:off x="6412876"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itle 1"/>
          <p:cNvSpPr>
            <a:spLocks noGrp="1"/>
          </p:cNvSpPr>
          <p:nvPr>
            <p:ph type="title"/>
          </p:nvPr>
        </p:nvSpPr>
        <p:spPr>
          <a:xfrm>
            <a:off x="296976" y="410548"/>
            <a:ext cx="3013059" cy="2631233"/>
          </a:xfrm>
        </p:spPr>
        <p:txBody>
          <a:bodyPr anchor="b">
            <a:normAutofit/>
          </a:bodyPr>
          <a:lstStyle>
            <a:lvl1pPr>
              <a:defRPr sz="4800">
                <a:solidFill>
                  <a:schemeClr val="accent4"/>
                </a:solidFill>
              </a:defRPr>
            </a:lvl1pPr>
          </a:lstStyle>
          <a:p>
            <a:r>
              <a:rPr lang="en-US"/>
              <a:t>Click to edit Master title style</a:t>
            </a:r>
            <a:endParaRPr lang="hu-HU" dirty="0"/>
          </a:p>
        </p:txBody>
      </p:sp>
      <p:sp>
        <p:nvSpPr>
          <p:cNvPr id="11" name="Text Placeholder 3"/>
          <p:cNvSpPr>
            <a:spLocks noGrp="1"/>
          </p:cNvSpPr>
          <p:nvPr>
            <p:ph type="body" sz="half" idx="2"/>
          </p:nvPr>
        </p:nvSpPr>
        <p:spPr>
          <a:xfrm>
            <a:off x="296975" y="3461657"/>
            <a:ext cx="3013060"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68983" y="3349691"/>
            <a:ext cx="3217750" cy="2822257"/>
          </a:xfrm>
        </p:spPr>
        <p:txBody>
          <a:bodyPr anchor="b"/>
          <a:lstStyle>
            <a:lvl1pPr>
              <a:defRPr>
                <a:solidFill>
                  <a:schemeClr val="bg1"/>
                </a:solidFill>
              </a:defRPr>
            </a:lvl1pPr>
          </a:lstStyle>
          <a:p>
            <a:r>
              <a:rPr lang="en-US"/>
              <a:t>Click to edit Master title style</a:t>
            </a:r>
            <a:endParaRPr lang="hu-HU" dirty="0"/>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0"/>
          </p:nvPr>
        </p:nvSpPr>
        <p:spPr>
          <a:xfrm rot="60000">
            <a:off x="4738328" y="326510"/>
            <a:ext cx="2248478"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dirty="0"/>
              <a:t>Drag picture to placeholder or click icon to add</a:t>
            </a:r>
            <a:endParaRPr lang="hu-HU"/>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dirty="0"/>
              <a:t>Click to edit Master title style</a:t>
            </a:r>
          </a:p>
        </p:txBody>
      </p:sp>
      <p:sp>
        <p:nvSpPr>
          <p:cNvPr id="20" name="Text Placeholder 18"/>
          <p:cNvSpPr>
            <a:spLocks noGrp="1"/>
          </p:cNvSpPr>
          <p:nvPr>
            <p:ph type="body" sz="quarter" idx="17"/>
          </p:nvPr>
        </p:nvSpPr>
        <p:spPr>
          <a:xfrm>
            <a:off x="373949" y="4422712"/>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4422711"/>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5" name="Picture Placeholder 4"/>
          <p:cNvSpPr>
            <a:spLocks noGrp="1"/>
          </p:cNvSpPr>
          <p:nvPr>
            <p:ph type="pic" sz="quarter" idx="27"/>
          </p:nvPr>
        </p:nvSpPr>
        <p:spPr>
          <a:xfrm>
            <a:off x="373948" y="1700635"/>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4" name="Picture Placeholder 4"/>
          <p:cNvSpPr>
            <a:spLocks noGrp="1"/>
          </p:cNvSpPr>
          <p:nvPr>
            <p:ph type="pic" sz="quarter" idx="28"/>
          </p:nvPr>
        </p:nvSpPr>
        <p:spPr>
          <a:xfrm>
            <a:off x="2465705" y="1700634"/>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5" name="Picture Placeholder 4"/>
          <p:cNvSpPr>
            <a:spLocks noGrp="1"/>
          </p:cNvSpPr>
          <p:nvPr>
            <p:ph type="pic" sz="quarter" idx="29"/>
          </p:nvPr>
        </p:nvSpPr>
        <p:spPr>
          <a:xfrm>
            <a:off x="4557462" y="1700633"/>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6" name="Picture Placeholder 4"/>
          <p:cNvSpPr>
            <a:spLocks noGrp="1"/>
          </p:cNvSpPr>
          <p:nvPr>
            <p:ph type="pic" sz="quarter" idx="30"/>
          </p:nvPr>
        </p:nvSpPr>
        <p:spPr>
          <a:xfrm>
            <a:off x="6649219" y="1700632"/>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dirty="0"/>
          </a:p>
        </p:txBody>
      </p:sp>
      <p:sp>
        <p:nvSpPr>
          <p:cNvPr id="1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3"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373949" y="3275047"/>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3275046"/>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18" name="Picture Placeholder 6"/>
          <p:cNvSpPr>
            <a:spLocks noGrp="1"/>
          </p:cNvSpPr>
          <p:nvPr>
            <p:ph type="pic" sz="quarter" idx="23"/>
          </p:nvPr>
        </p:nvSpPr>
        <p:spPr>
          <a:xfrm>
            <a:off x="841888" y="1866133"/>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9" name="Picture Placeholder 6"/>
          <p:cNvSpPr>
            <a:spLocks noGrp="1"/>
          </p:cNvSpPr>
          <p:nvPr>
            <p:ph type="pic" sz="quarter" idx="27"/>
          </p:nvPr>
        </p:nvSpPr>
        <p:spPr>
          <a:xfrm>
            <a:off x="2933645" y="186613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1" name="Picture Placeholder 6"/>
          <p:cNvSpPr>
            <a:spLocks noGrp="1"/>
          </p:cNvSpPr>
          <p:nvPr>
            <p:ph type="pic" sz="quarter" idx="28"/>
          </p:nvPr>
        </p:nvSpPr>
        <p:spPr>
          <a:xfrm>
            <a:off x="5025402" y="186613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2" name="Picture Placeholder 6"/>
          <p:cNvSpPr>
            <a:spLocks noGrp="1"/>
          </p:cNvSpPr>
          <p:nvPr>
            <p:ph type="pic" sz="quarter" idx="29"/>
          </p:nvPr>
        </p:nvSpPr>
        <p:spPr>
          <a:xfrm>
            <a:off x="7117159" y="1866130"/>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a:t>
            </a:fld>
            <a:endParaRPr lang="en-US" dirty="0"/>
          </a:p>
        </p:txBody>
      </p:sp>
      <p:sp>
        <p:nvSpPr>
          <p:cNvPr id="12"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3"/>
          </p:nvPr>
        </p:nvSpPr>
        <p:spPr>
          <a:xfrm>
            <a:off x="4485692" y="1539557"/>
            <a:ext cx="4121798"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13"/>
          </p:nvPr>
        </p:nvSpPr>
        <p:spPr>
          <a:xfrm>
            <a:off x="356461" y="1530227"/>
            <a:ext cx="4122669"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p:cNvSpPr>
            <a:spLocks noGrp="1"/>
          </p:cNvSpPr>
          <p:nvPr>
            <p:ph type="sldNum" sz="quarter" idx="15"/>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6"/>
          </p:nvPr>
        </p:nvSpPr>
        <p:spPr>
          <a:xfrm>
            <a:off x="420291" y="1870146"/>
            <a:ext cx="3981450" cy="4167188"/>
          </a:xfrm>
        </p:spPr>
        <p:txBody>
          <a:bodyPr/>
          <a:lstStyle/>
          <a:p>
            <a:r>
              <a:rPr lang="en-US" dirty="0"/>
              <a:t>Drag picture to placeholder or click icon to add</a:t>
            </a:r>
            <a:endParaRPr lang="hu-HU"/>
          </a:p>
        </p:txBody>
      </p:sp>
      <p:sp>
        <p:nvSpPr>
          <p:cNvPr id="11" name="Picture Placeholder 2"/>
          <p:cNvSpPr>
            <a:spLocks noGrp="1"/>
          </p:cNvSpPr>
          <p:nvPr>
            <p:ph type="pic" sz="quarter" idx="17"/>
          </p:nvPr>
        </p:nvSpPr>
        <p:spPr>
          <a:xfrm>
            <a:off x="4587162" y="1879477"/>
            <a:ext cx="3981450" cy="4167188"/>
          </a:xfrm>
        </p:spPr>
        <p:txBody>
          <a:bodyPr/>
          <a:lstStyle/>
          <a:p>
            <a:r>
              <a:rPr lang="en-US" dirty="0"/>
              <a:t>Drag picture to placeholder or click icon to add</a:t>
            </a:r>
            <a:endParaRPr lang="hu-HU"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4"/>
          <p:cNvSpPr>
            <a:spLocks noGrp="1"/>
          </p:cNvSpPr>
          <p:nvPr>
            <p:ph type="pic" sz="quarter" idx="29" hasCustomPrompt="1"/>
          </p:nvPr>
        </p:nvSpPr>
        <p:spPr>
          <a:xfrm>
            <a:off x="300912" y="6056587"/>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4"/>
          <p:cNvSpPr>
            <a:spLocks noGrp="1"/>
          </p:cNvSpPr>
          <p:nvPr>
            <p:ph type="pic" sz="quarter" idx="27" hasCustomPrompt="1"/>
          </p:nvPr>
        </p:nvSpPr>
        <p:spPr>
          <a:xfrm>
            <a:off x="3049361" y="226384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260244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3423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67635"/>
            <a:ext cx="2537460" cy="1118567"/>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206987" y="1660850"/>
            <a:ext cx="254889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dirty="0"/>
              <a:t> </a:t>
            </a:r>
            <a:r>
              <a:rPr lang="en-US" dirty="0"/>
              <a:t>Click to edit Master text styles</a:t>
            </a:r>
          </a:p>
        </p:txBody>
      </p:sp>
      <p:sp>
        <p:nvSpPr>
          <p:cNvPr id="7"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8" name="Content Placeholder 2"/>
          <p:cNvSpPr>
            <a:spLocks noGrp="1"/>
          </p:cNvSpPr>
          <p:nvPr>
            <p:ph idx="1"/>
          </p:nvPr>
        </p:nvSpPr>
        <p:spPr>
          <a:xfrm>
            <a:off x="3920987" y="11430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91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1" name="Picture Placeholder 4"/>
          <p:cNvSpPr>
            <a:spLocks noGrp="1"/>
          </p:cNvSpPr>
          <p:nvPr>
            <p:ph type="pic" sz="quarter" idx="29" hasCustomPrompt="1"/>
          </p:nvPr>
        </p:nvSpPr>
        <p:spPr>
          <a:xfrm>
            <a:off x="489857" y="6147928"/>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371340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00912" y="3173514"/>
            <a:ext cx="2614234" cy="1099906"/>
          </a:xfrm>
        </p:spPr>
        <p:txBody>
          <a:bodyPr anchor="b">
            <a:noAutofit/>
          </a:bodyPr>
          <a:lstStyle>
            <a:lvl1pPr>
              <a:lnSpc>
                <a:spcPct val="85000"/>
              </a:lnSpc>
              <a:defRPr sz="40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3160745" y="588936"/>
            <a:ext cx="5642687"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0913" y="4273420"/>
            <a:ext cx="2625664"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138791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918" y="588936"/>
            <a:ext cx="8523514"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4040497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174949" y="5543227"/>
            <a:ext cx="8397551" cy="613283"/>
          </a:xfrm>
        </p:spPr>
        <p:txBody>
          <a:bodyPr anchor="b">
            <a:normAutofit/>
          </a:bodyPr>
          <a:lstStyle>
            <a:lvl1pPr>
              <a:defRPr sz="3200" b="0">
                <a:solidFill>
                  <a:schemeClr val="accent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Text Placeholder 6"/>
          <p:cNvSpPr>
            <a:spLocks noGrp="1"/>
          </p:cNvSpPr>
          <p:nvPr>
            <p:ph type="body" sz="quarter" idx="13"/>
          </p:nvPr>
        </p:nvSpPr>
        <p:spPr>
          <a:xfrm>
            <a:off x="174949" y="6156510"/>
            <a:ext cx="8397503" cy="538163"/>
          </a:xfrm>
        </p:spPr>
        <p:txBody>
          <a:bodyPr>
            <a:normAutofit/>
          </a:bodyPr>
          <a:lstStyle>
            <a:lvl1pPr marL="0" indent="0">
              <a:buNone/>
              <a:defRPr sz="1800"/>
            </a:lvl1pPr>
            <a:lvl4pPr marL="0" indent="0">
              <a:buNone/>
              <a:defRPr/>
            </a:lvl4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9" name="Picture Placeholder 4"/>
          <p:cNvSpPr>
            <a:spLocks noGrp="1"/>
          </p:cNvSpPr>
          <p:nvPr>
            <p:ph type="pic" sz="quarter" idx="28" hasCustomPrompt="1"/>
          </p:nvPr>
        </p:nvSpPr>
        <p:spPr>
          <a:xfrm>
            <a:off x="174949" y="259931"/>
            <a:ext cx="347564"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Tree>
    <p:custDataLst>
      <p:tags r:id="rId1"/>
    </p:custDataLst>
    <p:extLst>
      <p:ext uri="{BB962C8B-B14F-4D97-AF65-F5344CB8AC3E}">
        <p14:creationId xmlns:p14="http://schemas.microsoft.com/office/powerpoint/2010/main" val="11010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3116425"/>
            <a:ext cx="8355563"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3962012"/>
            <a:ext cx="8355563"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07373" y="75978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66468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0913" y="714376"/>
            <a:ext cx="6078456" cy="478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07CC8B8D-9BD5-A546-81AA-090E0AFFE53F}" type="slidenum">
              <a:rPr lang="en-US"/>
              <a:pPr>
                <a:defRPr/>
              </a:pPr>
              <a:t>‹#›</a:t>
            </a:fld>
            <a:endParaRPr lang="en-US" dirty="0"/>
          </a:p>
        </p:txBody>
      </p:sp>
    </p:spTree>
    <p:extLst>
      <p:ext uri="{BB962C8B-B14F-4D97-AF65-F5344CB8AC3E}">
        <p14:creationId xmlns:p14="http://schemas.microsoft.com/office/powerpoint/2010/main" val="282012172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008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26306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rgbClr val="C4382E"/>
                </a:solidFill>
              </a:defRPr>
            </a:lvl1pPr>
          </a:lstStyle>
          <a:p>
            <a:r>
              <a:rPr lang="en-US" dirty="0"/>
              <a:t>Click to edit Master title style</a:t>
            </a:r>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rgbClr val="C4382E"/>
                </a:solidFill>
              </a:defRPr>
            </a:lvl1pPr>
          </a:lstStyle>
          <a:p>
            <a:r>
              <a:rPr lang="en-US" dirty="0"/>
              <a:t>Click to edit Master title style</a:t>
            </a:r>
          </a:p>
        </p:txBody>
      </p:sp>
      <p:sp>
        <p:nvSpPr>
          <p:cNvPr id="7"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0912" y="499534"/>
            <a:ext cx="8572500" cy="7880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0912" y="1390262"/>
            <a:ext cx="8572500" cy="43876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pic>
        <p:nvPicPr>
          <p:cNvPr id="4" name="Picture 3" descr="web_R_blue.jpg"/>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8" r:id="rId3"/>
    <p:sldLayoutId id="2147483896" r:id="rId4"/>
    <p:sldLayoutId id="2147483897" r:id="rId5"/>
    <p:sldLayoutId id="2147483865" r:id="rId6"/>
    <p:sldLayoutId id="2147483893" r:id="rId7"/>
    <p:sldLayoutId id="2147483894" r:id="rId8"/>
    <p:sldLayoutId id="2147483867" r:id="rId9"/>
    <p:sldLayoutId id="2147483890" r:id="rId10"/>
    <p:sldLayoutId id="2147483866" r:id="rId11"/>
    <p:sldLayoutId id="2147483880" r:id="rId12"/>
    <p:sldLayoutId id="2147483885" r:id="rId13"/>
    <p:sldLayoutId id="2147483881" r:id="rId14"/>
    <p:sldLayoutId id="2147483876" r:id="rId15"/>
    <p:sldLayoutId id="2147483883" r:id="rId16"/>
    <p:sldLayoutId id="2147483884" r:id="rId17"/>
    <p:sldLayoutId id="2147483877" r:id="rId18"/>
    <p:sldLayoutId id="2147483868" r:id="rId19"/>
    <p:sldLayoutId id="2147483891" r:id="rId20"/>
    <p:sldLayoutId id="2147483869" r:id="rId21"/>
    <p:sldLayoutId id="2147483870" r:id="rId22"/>
    <p:sldLayoutId id="2147483871" r:id="rId23"/>
    <p:sldLayoutId id="2147483872" r:id="rId24"/>
    <p:sldLayoutId id="2147483889" r:id="rId25"/>
    <p:sldLayoutId id="2147483878" r:id="rId26"/>
    <p:sldLayoutId id="2147483886" r:id="rId27"/>
    <p:sldLayoutId id="2147483888" r:id="rId28"/>
    <p:sldLayoutId id="2147483873" r:id="rId29"/>
    <p:sldLayoutId id="2147483887" r:id="rId30"/>
    <p:sldLayoutId id="2147483874" r:id="rId31"/>
    <p:sldLayoutId id="2147483875" r:id="rId32"/>
    <p:sldLayoutId id="2147483901" r:id="rId33"/>
    <p:sldLayoutId id="2147483902" r:id="rId34"/>
    <p:sldLayoutId id="2147483903" r:id="rId35"/>
    <p:sldLayoutId id="2147483904" r:id="rId36"/>
    <p:sldLayoutId id="2147483905" r:id="rId37"/>
    <p:sldLayoutId id="2147483907" r:id="rId38"/>
    <p:sldLayoutId id="2147483917" r:id="rId39"/>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9.xml"/><Relationship Id="rId1" Type="http://schemas.openxmlformats.org/officeDocument/2006/relationships/tags" Target="../tags/tag1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tags" Target="../tags/tag18.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ags" Target="../tags/tag2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2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xml"/><Relationship Id="rId1" Type="http://schemas.openxmlformats.org/officeDocument/2006/relationships/tags" Target="../tags/tag26.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27.xml"/><Relationship Id="rId5" Type="http://schemas.microsoft.com/office/2007/relationships/hdphoto" Target="../media/hdphoto1.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29.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ags" Target="../tags/tag30.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6.xml"/><Relationship Id="rId1" Type="http://schemas.openxmlformats.org/officeDocument/2006/relationships/tags" Target="../tags/tag42.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9.xml"/><Relationship Id="rId5" Type="http://schemas.microsoft.com/office/2007/relationships/hdphoto" Target="../media/hdphoto2.wdp"/><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6.xml"/><Relationship Id="rId1" Type="http://schemas.openxmlformats.org/officeDocument/2006/relationships/tags" Target="../tags/tag50.xml"/><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image" Target="../media/image38.png"/><Relationship Id="rId4" Type="http://schemas.openxmlformats.org/officeDocument/2006/relationships/image" Target="../media/image37.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11.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42.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4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6.xml"/><Relationship Id="rId1" Type="http://schemas.openxmlformats.org/officeDocument/2006/relationships/tags" Target="../tags/tag66.xml"/><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4.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5.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The Code of Ethics: </a:t>
            </a:r>
            <a:br>
              <a:rPr lang="en-US" sz="6600" dirty="0"/>
            </a:br>
            <a:r>
              <a:rPr lang="en-US" sz="6600" dirty="0"/>
              <a:t>Our Promise of Professionalism</a:t>
            </a:r>
          </a:p>
        </p:txBody>
      </p:sp>
      <p:sp>
        <p:nvSpPr>
          <p:cNvPr id="3" name="Subtitle 2"/>
          <p:cNvSpPr>
            <a:spLocks noGrp="1"/>
          </p:cNvSpPr>
          <p:nvPr>
            <p:ph type="subTitle" idx="1"/>
          </p:nvPr>
        </p:nvSpPr>
        <p:spPr/>
        <p:txBody>
          <a:bodyPr/>
          <a:lstStyle/>
          <a:p>
            <a:r>
              <a:rPr lang="en-US" dirty="0"/>
              <a:t>The REALTORS® Code of Ethics </a:t>
            </a:r>
          </a:p>
          <a:p>
            <a:r>
              <a:rPr lang="en-US" dirty="0"/>
              <a:t>Member Education Program</a:t>
            </a:r>
          </a:p>
          <a:p>
            <a:endParaRPr lang="en-US" dirty="0"/>
          </a:p>
        </p:txBody>
      </p:sp>
      <p:sp>
        <p:nvSpPr>
          <p:cNvPr id="14338"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latin typeface="Calibri" charset="0"/>
              </a:rPr>
              <a:t>Slide </a:t>
            </a:r>
            <a:fld id="{153B164F-F560-074A-8079-623F612EF42B}" type="slidenum">
              <a:rPr lang="en-US" sz="1400">
                <a:latin typeface="Calibri" charset="0"/>
              </a:rPr>
              <a:pPr/>
              <a:t>1</a:t>
            </a:fld>
            <a:endParaRPr lang="en-US" sz="1400" dirty="0">
              <a:latin typeface="Calibri" charset="0"/>
            </a:endParaRPr>
          </a:p>
        </p:txBody>
      </p:sp>
      <p:pic>
        <p:nvPicPr>
          <p:cNvPr id="14341" name="Picture 6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59646" y="5787528"/>
            <a:ext cx="600075" cy="66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spd="med">
    <p:pull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2:  Structure and Major Categories of the Code</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10</a:t>
            </a:fld>
            <a:endParaRPr lang="en-US" sz="1400" dirty="0">
              <a:solidFill>
                <a:srgbClr val="0D1926"/>
              </a:solidFill>
              <a:latin typeface="Calibri" charset="0"/>
            </a:endParaRPr>
          </a:p>
        </p:txBody>
      </p:sp>
      <p:pic>
        <p:nvPicPr>
          <p:cNvPr id="4" name="Content Placeholder 3" descr="Structure.png"/>
          <p:cNvPicPr>
            <a:picLocks noGrp="1" noChangeAspect="1"/>
          </p:cNvPicPr>
          <p:nvPr>
            <p:ph idx="1"/>
          </p:nvPr>
        </p:nvPicPr>
        <p:blipFill rotWithShape="1">
          <a:blip r:embed="rId4">
            <a:extLst>
              <a:ext uri="{28A0092B-C50C-407E-A947-70E740481C1C}">
                <a14:useLocalDpi xmlns:a14="http://schemas.microsoft.com/office/drawing/2010/main" val="0"/>
              </a:ext>
            </a:extLst>
          </a:blip>
          <a:srcRect l="554" r="-1099" b="11269"/>
          <a:stretch/>
        </p:blipFill>
        <p:spPr>
          <a:xfrm>
            <a:off x="3712417" y="1555511"/>
            <a:ext cx="5203626" cy="3652941"/>
          </a:xfrm>
        </p:spPr>
      </p:pic>
    </p:spTree>
    <p:custDataLst>
      <p:tags r:id="rId1"/>
    </p:custDataLst>
    <p:extLst>
      <p:ext uri="{BB962C8B-B14F-4D97-AF65-F5344CB8AC3E}">
        <p14:creationId xmlns:p14="http://schemas.microsoft.com/office/powerpoint/2010/main" val="799154166"/>
      </p:ext>
    </p:extLst>
  </p:cSld>
  <p:clrMapOvr>
    <a:masterClrMapping/>
  </p:clrMapOvr>
  <p:transition spd="med">
    <p:pull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
            <a:ext cx="9431338" cy="6940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itle 3"/>
          <p:cNvSpPr>
            <a:spLocks noGrp="1"/>
          </p:cNvSpPr>
          <p:nvPr>
            <p:ph type="ctrTitle"/>
          </p:nvPr>
        </p:nvSpPr>
        <p:spPr>
          <a:xfrm>
            <a:off x="-1" y="5194831"/>
            <a:ext cx="9425311" cy="1789885"/>
          </a:xfrm>
          <a:solidFill>
            <a:srgbClr val="AE8331">
              <a:alpha val="47000"/>
            </a:srgbClr>
          </a:solidFill>
        </p:spPr>
        <p:txBody>
          <a:bodyPr/>
          <a:lstStyle/>
          <a:p>
            <a:r>
              <a:rPr lang="en-US" sz="5000" i="1" dirty="0">
                <a:solidFill>
                  <a:schemeClr val="bg1"/>
                </a:solidFill>
                <a:latin typeface="Bookman Old Style" charset="0"/>
                <a:ea typeface="Batang" charset="0"/>
              </a:rPr>
              <a:t>Under all is the land... </a:t>
            </a:r>
          </a:p>
        </p:txBody>
      </p:sp>
      <p:sp>
        <p:nvSpPr>
          <p:cNvPr id="30725" name="Slide Number Placeholder 5"/>
          <p:cNvSpPr>
            <a:spLocks noGrp="1"/>
          </p:cNvSpPr>
          <p:nvPr>
            <p:ph type="sldNum" sz="quarter" idx="10"/>
          </p:nvPr>
        </p:nvSpPr>
        <p:spPr bwMode="auto">
          <a:xfrm>
            <a:off x="8393283" y="6410577"/>
            <a:ext cx="85191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solidFill>
                <a:latin typeface="Calibri" charset="0"/>
              </a:rPr>
              <a:t>Slide </a:t>
            </a:r>
            <a:fld id="{76F75BCF-90BC-8A4A-8D64-AD9CF77F5663}" type="slidenum">
              <a:rPr lang="en-US" sz="1400">
                <a:solidFill>
                  <a:schemeClr val="bg1"/>
                </a:solidFill>
                <a:latin typeface="Calibri" charset="0"/>
              </a:rPr>
              <a:pPr/>
              <a:t>11</a:t>
            </a:fld>
            <a:endParaRPr lang="en-US" sz="1400" dirty="0">
              <a:solidFill>
                <a:schemeClr val="bg1"/>
              </a:solidFill>
              <a:latin typeface="Calibri" charset="0"/>
            </a:endParaRPr>
          </a:p>
        </p:txBody>
      </p:sp>
      <p:sp>
        <p:nvSpPr>
          <p:cNvPr id="30726" name="TextBox 7"/>
          <p:cNvSpPr txBox="1">
            <a:spLocks noChangeArrowheads="1"/>
          </p:cNvSpPr>
          <p:nvPr/>
        </p:nvSpPr>
        <p:spPr bwMode="auto">
          <a:xfrm>
            <a:off x="7834952"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solidFill>
              </a:rPr>
              <a:t>PG, Page 6 </a:t>
            </a:r>
          </a:p>
        </p:txBody>
      </p:sp>
    </p:spTree>
    <p:custDataLst>
      <p:tags r:id="rId1"/>
    </p:custDataLst>
  </p:cSld>
  <p:clrMapOvr>
    <a:masterClrMapping/>
  </p:clrMapOvr>
  <p:transition spd="med">
    <p:pull dir="l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a:latin typeface="Calibri" charset="0"/>
              </a:rPr>
              <a:t>Golden Rule</a:t>
            </a:r>
          </a:p>
        </p:txBody>
      </p:sp>
      <p:sp>
        <p:nvSpPr>
          <p:cNvPr id="29698" name="Slide Number Placeholder 2"/>
          <p:cNvSpPr>
            <a:spLocks noGrp="1"/>
          </p:cNvSpPr>
          <p:nvPr>
            <p:ph type="sldNum" sz="quarter" idx="10"/>
          </p:nvPr>
        </p:nvSpPr>
        <p:spPr bwMode="auto">
          <a:xfrm>
            <a:off x="8076137" y="6324701"/>
            <a:ext cx="927902"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4D3FAD64-9A57-564C-89C0-28048B8F85EE}" type="slidenum">
              <a:rPr lang="en-US" sz="1400">
                <a:solidFill>
                  <a:srgbClr val="0D1926"/>
                </a:solidFill>
                <a:latin typeface="Calibri" charset="0"/>
              </a:rPr>
              <a:pPr/>
              <a:t>12</a:t>
            </a:fld>
            <a:endParaRPr lang="en-US" sz="1400" dirty="0">
              <a:solidFill>
                <a:srgbClr val="0D1926"/>
              </a:solidFill>
              <a:latin typeface="Calibri" charset="0"/>
            </a:endParaRPr>
          </a:p>
        </p:txBody>
      </p:sp>
      <p:pic>
        <p:nvPicPr>
          <p:cNvPr id="2969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67821" y="2215040"/>
            <a:ext cx="4337273" cy="3056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Box 9"/>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
        <p:nvSpPr>
          <p:cNvPr id="6" name="TextBox 5"/>
          <p:cNvSpPr txBox="1">
            <a:spLocks noChangeArrowheads="1"/>
          </p:cNvSpPr>
          <p:nvPr/>
        </p:nvSpPr>
        <p:spPr bwMode="auto">
          <a:xfrm>
            <a:off x="289667" y="2150620"/>
            <a:ext cx="4055334"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0D1926"/>
                </a:solidFill>
                <a:latin typeface="Century Schoolbook"/>
                <a:cs typeface="Century Schoolbook"/>
              </a:rPr>
              <a:t>Whatsoever ye would that others should do to you, </a:t>
            </a:r>
            <a:br>
              <a:rPr lang="en-US" sz="3600" b="1" dirty="0">
                <a:solidFill>
                  <a:srgbClr val="0D1926"/>
                </a:solidFill>
                <a:latin typeface="Century Schoolbook"/>
                <a:cs typeface="Century Schoolbook"/>
              </a:rPr>
            </a:br>
            <a:r>
              <a:rPr lang="en-US" sz="3600" b="1" dirty="0">
                <a:solidFill>
                  <a:srgbClr val="0D1926"/>
                </a:solidFill>
                <a:latin typeface="Century Schoolbook"/>
                <a:cs typeface="Century Schoolbook"/>
              </a:rPr>
              <a:t>do ye even so to them.</a:t>
            </a:r>
          </a:p>
        </p:txBody>
      </p:sp>
    </p:spTree>
    <p:custDataLst>
      <p:tags r:id="rId1"/>
    </p:custDataLst>
  </p:cSld>
  <p:clrMapOvr>
    <a:masterClrMapping/>
  </p:clrMapOvr>
  <p:transition spd="med">
    <p:pull dir="l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a:spLocks noGrp="1"/>
          </p:cNvSpPr>
          <p:nvPr>
            <p:ph type="title"/>
          </p:nvPr>
        </p:nvSpPr>
        <p:spPr/>
        <p:txBody>
          <a:bodyPr>
            <a:normAutofit fontScale="90000"/>
          </a:bodyPr>
          <a:lstStyle/>
          <a:p>
            <a:r>
              <a:rPr lang="en-US" dirty="0">
                <a:latin typeface="Calibri" charset="0"/>
              </a:rPr>
              <a:t>Structure of the Code of Ethics</a:t>
            </a:r>
          </a:p>
        </p:txBody>
      </p:sp>
      <p:sp>
        <p:nvSpPr>
          <p:cNvPr id="33796" name="Slide Number Placeholder 5"/>
          <p:cNvSpPr>
            <a:spLocks noGrp="1"/>
          </p:cNvSpPr>
          <p:nvPr>
            <p:ph type="sldNum" sz="quarter" idx="4"/>
          </p:nvPr>
        </p:nvSpPr>
        <p:spPr bwMode="auto">
          <a:xfrm>
            <a:off x="8011007" y="6324701"/>
            <a:ext cx="993032"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F1757779-E827-5348-AB0A-8E6CF7F20874}" type="slidenum">
              <a:rPr lang="en-US" sz="1400">
                <a:solidFill>
                  <a:srgbClr val="0D1926"/>
                </a:solidFill>
                <a:latin typeface="Calibri" charset="0"/>
              </a:rPr>
              <a:pPr/>
              <a:t>13</a:t>
            </a:fld>
            <a:endParaRPr lang="en-US" sz="1400" dirty="0">
              <a:solidFill>
                <a:srgbClr val="0D1926"/>
              </a:solidFill>
              <a:latin typeface="Calibri" charset="0"/>
            </a:endParaRPr>
          </a:p>
        </p:txBody>
      </p:sp>
      <p:sp>
        <p:nvSpPr>
          <p:cNvPr id="33794" name="Content Placeholder 4"/>
          <p:cNvSpPr>
            <a:spLocks noGrp="1"/>
          </p:cNvSpPr>
          <p:nvPr>
            <p:ph idx="4294967295"/>
          </p:nvPr>
        </p:nvSpPr>
        <p:spPr>
          <a:xfrm>
            <a:off x="382102" y="1542628"/>
            <a:ext cx="8572500" cy="505113"/>
          </a:xfrm>
        </p:spPr>
        <p:txBody>
          <a:bodyPr>
            <a:normAutofit lnSpcReduction="10000"/>
          </a:bodyPr>
          <a:lstStyle/>
          <a:p>
            <a:pPr>
              <a:buFontTx/>
              <a:buNone/>
            </a:pPr>
            <a:r>
              <a:rPr lang="en-US" sz="3600" b="1" dirty="0">
                <a:latin typeface="Calibri" charset="0"/>
              </a:rPr>
              <a:t>Three Sections</a:t>
            </a:r>
          </a:p>
          <a:p>
            <a:pPr>
              <a:buFontTx/>
              <a:buNone/>
            </a:pPr>
            <a:endParaRPr lang="en-US" b="1" dirty="0">
              <a:latin typeface="Calibri" charset="0"/>
            </a:endParaRPr>
          </a:p>
        </p:txBody>
      </p:sp>
      <p:sp>
        <p:nvSpPr>
          <p:cNvPr id="33797"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7 </a:t>
            </a:r>
          </a:p>
        </p:txBody>
      </p:sp>
      <p:sp>
        <p:nvSpPr>
          <p:cNvPr id="7" name="Content Placeholder 4">
            <a:extLst>
              <a:ext uri="{FF2B5EF4-FFF2-40B4-BE49-F238E27FC236}">
                <a16:creationId xmlns:a16="http://schemas.microsoft.com/office/drawing/2014/main" id="{EFB85627-F585-F045-A14A-701FC52013BE}"/>
              </a:ext>
            </a:extLst>
          </p:cNvPr>
          <p:cNvSpPr txBox="1">
            <a:spLocks/>
          </p:cNvSpPr>
          <p:nvPr/>
        </p:nvSpPr>
        <p:spPr>
          <a:xfrm>
            <a:off x="300912" y="2109145"/>
            <a:ext cx="8564613" cy="2476298"/>
          </a:xfrm>
          <a:prstGeom prst="rect">
            <a:avLst/>
          </a:prstGeom>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Tx/>
              <a:buNone/>
            </a:pPr>
            <a:endParaRPr lang="en-US" dirty="0">
              <a:latin typeface="Calibri" charset="0"/>
            </a:endParaRPr>
          </a:p>
          <a:p>
            <a:pPr indent="-457200">
              <a:lnSpc>
                <a:spcPct val="100000"/>
              </a:lnSpc>
              <a:spcAft>
                <a:spcPts val="1200"/>
              </a:spcAft>
              <a:buFont typeface="Wingdings" charset="2"/>
              <a:buChar char="§"/>
            </a:pPr>
            <a:r>
              <a:rPr lang="en-US" sz="3200" dirty="0">
                <a:latin typeface="Calibri" charset="0"/>
              </a:rPr>
              <a:t>Duties to Clients and Customers</a:t>
            </a:r>
          </a:p>
          <a:p>
            <a:pPr indent="-457200">
              <a:lnSpc>
                <a:spcPct val="100000"/>
              </a:lnSpc>
              <a:spcAft>
                <a:spcPts val="1200"/>
              </a:spcAft>
              <a:buFont typeface="Wingdings" charset="2"/>
              <a:buChar char="§"/>
            </a:pPr>
            <a:r>
              <a:rPr lang="en-US" sz="3200" dirty="0">
                <a:latin typeface="Calibri" charset="0"/>
              </a:rPr>
              <a:t>Duties to the Public</a:t>
            </a:r>
          </a:p>
          <a:p>
            <a:pPr indent="-457200">
              <a:lnSpc>
                <a:spcPct val="100000"/>
              </a:lnSpc>
              <a:spcAft>
                <a:spcPts val="1200"/>
              </a:spcAft>
              <a:buFont typeface="Wingdings" charset="2"/>
              <a:buChar char="§"/>
            </a:pPr>
            <a:r>
              <a:rPr lang="en-US" sz="3200" dirty="0">
                <a:latin typeface="Calibri" charset="0"/>
              </a:rPr>
              <a:t>Duties to Other REALTORS</a:t>
            </a:r>
            <a:r>
              <a:rPr lang="en-US" sz="3200" dirty="0">
                <a:solidFill>
                  <a:schemeClr val="bg1">
                    <a:lumMod val="10000"/>
                  </a:schemeClr>
                </a:solidFill>
                <a:latin typeface="Calibri" charset="0"/>
              </a:rPr>
              <a:t> ®</a:t>
            </a:r>
            <a:endParaRPr lang="en-US" sz="3200" dirty="0">
              <a:latin typeface="Calibri" charset="0"/>
            </a:endParaRPr>
          </a:p>
          <a:p>
            <a:pPr>
              <a:buFont typeface="Wingdings" charset="2"/>
              <a:buChar char="u"/>
            </a:pPr>
            <a:endParaRPr lang="en-US" dirty="0">
              <a:latin typeface="Calibri" charset="0"/>
            </a:endParaRPr>
          </a:p>
        </p:txBody>
      </p:sp>
    </p:spTree>
    <p:custDataLst>
      <p:tags r:id="rId1"/>
    </p:custDataLst>
  </p:cSld>
  <p:clrMapOvr>
    <a:masterClrMapping/>
  </p:clrMapOvr>
  <p:transition spd="med">
    <p:pull dir="l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4820" name="Slide Number Placeholder 5"/>
          <p:cNvSpPr>
            <a:spLocks noGrp="1"/>
          </p:cNvSpPr>
          <p:nvPr>
            <p:ph type="sldNum" sz="quarter" idx="10"/>
          </p:nvPr>
        </p:nvSpPr>
        <p:spPr bwMode="auto">
          <a:xfrm>
            <a:off x="8130412" y="6324701"/>
            <a:ext cx="87362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E2E90CAC-F69D-BC48-B5E4-A284D907B965}" type="slidenum">
              <a:rPr lang="en-US" sz="1400">
                <a:solidFill>
                  <a:srgbClr val="0D1926"/>
                </a:solidFill>
                <a:latin typeface="Calibri" charset="0"/>
              </a:rPr>
              <a:pPr/>
              <a:t>14</a:t>
            </a:fld>
            <a:endParaRPr lang="en-US" sz="1400" dirty="0">
              <a:solidFill>
                <a:srgbClr val="0D1926"/>
              </a:solidFill>
              <a:latin typeface="Calibri" charset="0"/>
            </a:endParaRPr>
          </a:p>
        </p:txBody>
      </p:sp>
      <p:sp>
        <p:nvSpPr>
          <p:cNvPr id="34818" name="Content Placeholder 2"/>
          <p:cNvSpPr>
            <a:spLocks noGrp="1"/>
          </p:cNvSpPr>
          <p:nvPr>
            <p:ph idx="4294967295"/>
          </p:nvPr>
        </p:nvSpPr>
        <p:spPr>
          <a:xfrm>
            <a:off x="370892" y="1417271"/>
            <a:ext cx="8633147" cy="4387850"/>
          </a:xfrm>
        </p:spPr>
        <p:txBody>
          <a:bodyPr/>
          <a:lstStyle/>
          <a:p>
            <a:pPr>
              <a:lnSpc>
                <a:spcPct val="100000"/>
              </a:lnSpc>
              <a:spcBef>
                <a:spcPts val="1200"/>
              </a:spcBef>
              <a:spcAft>
                <a:spcPts val="1200"/>
              </a:spcAft>
              <a:buFontTx/>
              <a:buNone/>
            </a:pPr>
            <a:r>
              <a:rPr lang="en-US" sz="3600" b="1" dirty="0">
                <a:latin typeface="Calibri" charset="0"/>
              </a:rPr>
              <a:t>17 Articles</a:t>
            </a:r>
          </a:p>
          <a:p>
            <a:pPr>
              <a:lnSpc>
                <a:spcPct val="100000"/>
              </a:lnSpc>
              <a:spcBef>
                <a:spcPts val="1200"/>
              </a:spcBef>
              <a:spcAft>
                <a:spcPts val="1200"/>
              </a:spcAft>
              <a:buFont typeface="Wingdings" charset="2"/>
              <a:buChar char="§"/>
            </a:pPr>
            <a:r>
              <a:rPr lang="en-US" sz="3600" dirty="0">
                <a:latin typeface="Calibri" charset="0"/>
              </a:rPr>
              <a:t> </a:t>
            </a:r>
            <a:r>
              <a:rPr lang="en-US" sz="3200" dirty="0">
                <a:latin typeface="Calibri" charset="0"/>
              </a:rPr>
              <a:t>Each section is comprised of Articles, </a:t>
            </a:r>
            <a:br>
              <a:rPr lang="en-US" sz="3200" dirty="0">
                <a:latin typeface="Calibri" charset="0"/>
              </a:rPr>
            </a:br>
            <a:r>
              <a:rPr lang="en-US" sz="3200" dirty="0">
                <a:latin typeface="Calibri" charset="0"/>
              </a:rPr>
              <a:t>  which are  broad statements of ethical principles</a:t>
            </a:r>
          </a:p>
          <a:p>
            <a:pPr>
              <a:lnSpc>
                <a:spcPct val="100000"/>
              </a:lnSpc>
              <a:spcBef>
                <a:spcPts val="1200"/>
              </a:spcBef>
              <a:spcAft>
                <a:spcPts val="1200"/>
              </a:spcAft>
              <a:buFont typeface="Wingdings" charset="2"/>
              <a:buChar char="§"/>
            </a:pPr>
            <a:r>
              <a:rPr lang="en-US" sz="3200" dirty="0">
                <a:latin typeface="Calibri" charset="0"/>
              </a:rPr>
              <a:t> Only Articles of the Code may be violated</a:t>
            </a:r>
          </a:p>
        </p:txBody>
      </p:sp>
      <p:sp>
        <p:nvSpPr>
          <p:cNvPr id="34821" name="TextBox 10"/>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7 </a:t>
            </a:r>
          </a:p>
        </p:txBody>
      </p:sp>
    </p:spTree>
    <p:custDataLst>
      <p:tags r:id="rId1"/>
    </p:custDataLst>
  </p:cSld>
  <p:clrMapOvr>
    <a:masterClrMapping/>
  </p:clrMapOvr>
  <p:transition spd="med">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584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0909B2EE-28F0-754E-B128-7683BD3F62F0}" type="slidenum">
              <a:rPr lang="en-US" sz="1400">
                <a:solidFill>
                  <a:srgbClr val="0D1926"/>
                </a:solidFill>
                <a:latin typeface="Calibri" charset="0"/>
              </a:rPr>
              <a:pPr/>
              <a:t>15</a:t>
            </a:fld>
            <a:endParaRPr lang="en-US" sz="1400" dirty="0">
              <a:solidFill>
                <a:srgbClr val="0D1926"/>
              </a:solidFill>
              <a:latin typeface="Calibri" charset="0"/>
            </a:endParaRPr>
          </a:p>
        </p:txBody>
      </p:sp>
      <p:sp>
        <p:nvSpPr>
          <p:cNvPr id="35842" name="Content Placeholder 2"/>
          <p:cNvSpPr>
            <a:spLocks noGrp="1"/>
          </p:cNvSpPr>
          <p:nvPr>
            <p:ph idx="4294967295"/>
          </p:nvPr>
        </p:nvSpPr>
        <p:spPr>
          <a:xfrm>
            <a:off x="473804" y="1694605"/>
            <a:ext cx="7920688" cy="4387850"/>
          </a:xfrm>
        </p:spPr>
        <p:txBody>
          <a:bodyPr/>
          <a:lstStyle/>
          <a:p>
            <a:pPr>
              <a:buFontTx/>
              <a:buNone/>
            </a:pPr>
            <a:r>
              <a:rPr lang="en-US" sz="3600" b="1" dirty="0">
                <a:latin typeface="Calibri" charset="0"/>
              </a:rPr>
              <a:t>Standards of Practice</a:t>
            </a:r>
          </a:p>
          <a:p>
            <a:pPr>
              <a:buFontTx/>
              <a:buNone/>
            </a:pPr>
            <a:endParaRPr lang="en-US" b="1" dirty="0">
              <a:latin typeface="Calibri" charset="0"/>
            </a:endParaRPr>
          </a:p>
          <a:p>
            <a:pPr>
              <a:buFont typeface="Wingdings" charset="2"/>
              <a:buChar char="§"/>
            </a:pPr>
            <a:r>
              <a:rPr lang="en-US" sz="3200" dirty="0">
                <a:latin typeface="Calibri" charset="0"/>
              </a:rPr>
              <a:t>  Support, interpret, and amplify each Article</a:t>
            </a:r>
          </a:p>
          <a:p>
            <a:pPr>
              <a:lnSpc>
                <a:spcPct val="100000"/>
              </a:lnSpc>
              <a:spcBef>
                <a:spcPts val="1200"/>
              </a:spcBef>
              <a:spcAft>
                <a:spcPts val="1200"/>
              </a:spcAft>
              <a:buFont typeface="Wingdings" charset="2"/>
              <a:buChar char="§"/>
            </a:pPr>
            <a:r>
              <a:rPr lang="en-US" sz="3200" dirty="0">
                <a:latin typeface="Calibri" charset="0"/>
              </a:rPr>
              <a:t>  May not be charged, but may be cited in   support of an alleged violation</a:t>
            </a:r>
          </a:p>
        </p:txBody>
      </p:sp>
      <p:sp>
        <p:nvSpPr>
          <p:cNvPr id="3584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7 </a:t>
            </a:r>
          </a:p>
        </p:txBody>
      </p:sp>
    </p:spTree>
    <p:custDataLst>
      <p:tags r:id="rId1"/>
    </p:custDataLst>
  </p:cSld>
  <p:clrMapOvr>
    <a:masterClrMapping/>
  </p:clrMapOvr>
  <p:transition spd="med">
    <p:pull dir="l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Official Case Interpretations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16</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612238"/>
            <a:ext cx="3508131" cy="4387850"/>
          </a:xfrm>
        </p:spPr>
        <p:txBody>
          <a:bodyPr/>
          <a:lstStyle/>
          <a:p>
            <a:pPr marL="0" indent="0">
              <a:lnSpc>
                <a:spcPct val="100000"/>
              </a:lnSpc>
              <a:spcBef>
                <a:spcPts val="1200"/>
              </a:spcBef>
              <a:spcAft>
                <a:spcPts val="1200"/>
              </a:spcAft>
              <a:buNone/>
            </a:pPr>
            <a:r>
              <a:rPr lang="en-US" sz="3600" dirty="0">
                <a:latin typeface="Calibri" charset="0"/>
              </a:rPr>
              <a:t>Factual situations for each Article and/or Standard of Practice of the Code</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7 </a:t>
            </a:r>
          </a:p>
        </p:txBody>
      </p:sp>
      <p:pic>
        <p:nvPicPr>
          <p:cNvPr id="6" name="Picture 5">
            <a:extLst>
              <a:ext uri="{FF2B5EF4-FFF2-40B4-BE49-F238E27FC236}">
                <a16:creationId xmlns:a16="http://schemas.microsoft.com/office/drawing/2014/main" id="{47396FB7-45A3-E64D-80C7-6D1CD1A6FDED}"/>
              </a:ext>
            </a:extLst>
          </p:cNvPr>
          <p:cNvPicPr>
            <a:picLocks noChangeAspect="1"/>
          </p:cNvPicPr>
          <p:nvPr/>
        </p:nvPicPr>
        <p:blipFill rotWithShape="1">
          <a:blip r:embed="rId4"/>
          <a:srcRect l="32206" r="-1" b="15605"/>
          <a:stretch/>
        </p:blipFill>
        <p:spPr>
          <a:xfrm>
            <a:off x="4471515" y="1526387"/>
            <a:ext cx="3758085" cy="4473701"/>
          </a:xfrm>
          <a:prstGeom prst="rect">
            <a:avLst/>
          </a:prstGeom>
        </p:spPr>
      </p:pic>
    </p:spTree>
    <p:custDataLst>
      <p:tags r:id="rId1"/>
    </p:custDataLst>
  </p:cSld>
  <p:clrMapOvr>
    <a:masterClrMapping/>
  </p:clrMapOvr>
  <p:transition spd="med">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3:  </a:t>
            </a:r>
            <a:br>
              <a:rPr lang="en-US" cap="small" dirty="0"/>
            </a:br>
            <a:r>
              <a:rPr lang="en-US" cap="small" dirty="0"/>
              <a:t>Code of Ethics: Arbitration Process </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17</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921125" y="902043"/>
            <a:ext cx="4572000" cy="4893276"/>
          </a:xfrm>
        </p:spPr>
      </p:pic>
    </p:spTree>
    <p:custDataLst>
      <p:tags r:id="rId1"/>
    </p:custDataLst>
    <p:extLst>
      <p:ext uri="{BB962C8B-B14F-4D97-AF65-F5344CB8AC3E}">
        <p14:creationId xmlns:p14="http://schemas.microsoft.com/office/powerpoint/2010/main" val="1872988512"/>
      </p:ext>
    </p:extLst>
  </p:cSld>
  <p:clrMapOvr>
    <a:masterClrMapping/>
  </p:clrMapOvr>
  <p:transition spd="med">
    <p:pull dir="l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F7BF-6FA2-7847-9B08-5E4F0ACF418F}"/>
              </a:ext>
            </a:extLst>
          </p:cNvPr>
          <p:cNvSpPr>
            <a:spLocks noGrp="1"/>
          </p:cNvSpPr>
          <p:nvPr>
            <p:ph type="title"/>
          </p:nvPr>
        </p:nvSpPr>
        <p:spPr/>
        <p:txBody>
          <a:bodyPr>
            <a:normAutofit fontScale="90000"/>
          </a:bodyPr>
          <a:lstStyle/>
          <a:p>
            <a:r>
              <a:rPr lang="en-US" dirty="0"/>
              <a:t>Arbitration Process</a:t>
            </a:r>
          </a:p>
        </p:txBody>
      </p:sp>
      <p:sp>
        <p:nvSpPr>
          <p:cNvPr id="6" name="Freeform 5">
            <a:extLst>
              <a:ext uri="{FF2B5EF4-FFF2-40B4-BE49-F238E27FC236}">
                <a16:creationId xmlns:a16="http://schemas.microsoft.com/office/drawing/2014/main" id="{430676C7-C682-0F42-88D4-7F0800D9E751}"/>
              </a:ext>
            </a:extLst>
          </p:cNvPr>
          <p:cNvSpPr/>
          <p:nvPr/>
        </p:nvSpPr>
        <p:spPr>
          <a:xfrm>
            <a:off x="461547" y="139023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3"/>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Ethics Complaints</a:t>
            </a:r>
          </a:p>
        </p:txBody>
      </p:sp>
      <p:sp>
        <p:nvSpPr>
          <p:cNvPr id="7" name="Freeform 6">
            <a:extLst>
              <a:ext uri="{FF2B5EF4-FFF2-40B4-BE49-F238E27FC236}">
                <a16:creationId xmlns:a16="http://schemas.microsoft.com/office/drawing/2014/main" id="{6950C900-0CC5-6643-BB6B-0A84E84491A4}"/>
              </a:ext>
            </a:extLst>
          </p:cNvPr>
          <p:cNvSpPr/>
          <p:nvPr/>
        </p:nvSpPr>
        <p:spPr>
          <a:xfrm>
            <a:off x="4587162" y="4477959"/>
            <a:ext cx="2707350" cy="81299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1">
              <a:lumMod val="25000"/>
            </a:schemeClr>
          </a:solidFill>
        </p:spPr>
        <p:style>
          <a:lnRef idx="0">
            <a:schemeClr val="lt1">
              <a:hueOff val="0"/>
              <a:satOff val="0"/>
              <a:lumOff val="0"/>
              <a:alphaOff val="0"/>
            </a:schemeClr>
          </a:lnRef>
          <a:fillRef idx="3">
            <a:schemeClr val="accent4">
              <a:hueOff val="8604917"/>
              <a:satOff val="-20437"/>
              <a:lumOff val="-12679"/>
              <a:alphaOff val="0"/>
            </a:schemeClr>
          </a:fillRef>
          <a:effectRef idx="3">
            <a:schemeClr val="accent4">
              <a:hueOff val="8604917"/>
              <a:satOff val="-20437"/>
              <a:lumOff val="-1267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t>Hearing</a:t>
            </a:r>
            <a:r>
              <a:rPr lang="en-US" sz="1600" kern="1200" dirty="0"/>
              <a:t> Panel</a:t>
            </a:r>
          </a:p>
        </p:txBody>
      </p:sp>
      <p:sp>
        <p:nvSpPr>
          <p:cNvPr id="8" name="Freeform 7">
            <a:extLst>
              <a:ext uri="{FF2B5EF4-FFF2-40B4-BE49-F238E27FC236}">
                <a16:creationId xmlns:a16="http://schemas.microsoft.com/office/drawing/2014/main" id="{F47DF40C-5BCF-A64B-AB34-7B9BBBFEE211}"/>
              </a:ext>
            </a:extLst>
          </p:cNvPr>
          <p:cNvSpPr/>
          <p:nvPr/>
        </p:nvSpPr>
        <p:spPr>
          <a:xfrm>
            <a:off x="6033725" y="5548936"/>
            <a:ext cx="2707350" cy="83534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rgbClr val="FFC000"/>
          </a:solidFill>
        </p:spPr>
        <p:style>
          <a:lnRef idx="0">
            <a:schemeClr val="lt1">
              <a:hueOff val="0"/>
              <a:satOff val="0"/>
              <a:lumOff val="0"/>
              <a:alphaOff val="0"/>
            </a:schemeClr>
          </a:lnRef>
          <a:fillRef idx="3">
            <a:schemeClr val="accent4">
              <a:hueOff val="12907375"/>
              <a:satOff val="-30655"/>
              <a:lumOff val="-19019"/>
              <a:alphaOff val="0"/>
            </a:schemeClr>
          </a:fillRef>
          <a:effectRef idx="3">
            <a:schemeClr val="accent4">
              <a:hueOff val="12907375"/>
              <a:satOff val="-30655"/>
              <a:lumOff val="-1901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solidFill>
                  <a:schemeClr val="bg1">
                    <a:lumMod val="10000"/>
                  </a:schemeClr>
                </a:solidFill>
              </a:rPr>
              <a:t>Appeal</a:t>
            </a:r>
          </a:p>
        </p:txBody>
      </p:sp>
      <p:sp>
        <p:nvSpPr>
          <p:cNvPr id="11" name="Freeform 10">
            <a:extLst>
              <a:ext uri="{FF2B5EF4-FFF2-40B4-BE49-F238E27FC236}">
                <a16:creationId xmlns:a16="http://schemas.microsoft.com/office/drawing/2014/main" id="{6A14E4C0-97E6-1C43-8F5A-327667BF8CE7}"/>
              </a:ext>
            </a:extLst>
          </p:cNvPr>
          <p:cNvSpPr/>
          <p:nvPr/>
        </p:nvSpPr>
        <p:spPr>
          <a:xfrm>
            <a:off x="2963447" y="339635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Grievance Committee</a:t>
            </a:r>
          </a:p>
        </p:txBody>
      </p:sp>
      <p:sp>
        <p:nvSpPr>
          <p:cNvPr id="12" name="Freeform 11">
            <a:extLst>
              <a:ext uri="{FF2B5EF4-FFF2-40B4-BE49-F238E27FC236}">
                <a16:creationId xmlns:a16="http://schemas.microsoft.com/office/drawing/2014/main" id="{B84943E6-BE56-AA4A-9305-0E42812F803C}"/>
              </a:ext>
            </a:extLst>
          </p:cNvPr>
          <p:cNvSpPr/>
          <p:nvPr/>
        </p:nvSpPr>
        <p:spPr>
          <a:xfrm>
            <a:off x="461547" y="241359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4">
              <a:lumMod val="75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Arbitration Requests</a:t>
            </a:r>
          </a:p>
        </p:txBody>
      </p:sp>
      <p:sp>
        <p:nvSpPr>
          <p:cNvPr id="9" name="TextBox 6">
            <a:extLst>
              <a:ext uri="{FF2B5EF4-FFF2-40B4-BE49-F238E27FC236}">
                <a16:creationId xmlns:a16="http://schemas.microsoft.com/office/drawing/2014/main" id="{4763D81E-1AC8-4043-9D1B-8084A431D78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 </a:t>
            </a:r>
          </a:p>
        </p:txBody>
      </p:sp>
    </p:spTree>
    <p:custDataLst>
      <p:tags r:id="rId1"/>
    </p:custDataLst>
    <p:extLst>
      <p:ext uri="{BB962C8B-B14F-4D97-AF65-F5344CB8AC3E}">
        <p14:creationId xmlns:p14="http://schemas.microsoft.com/office/powerpoint/2010/main" val="1851801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Process: Background</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19</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2384845"/>
            <a:ext cx="8572501" cy="1910062"/>
          </a:xfrm>
        </p:spPr>
        <p:txBody>
          <a:bodyPr/>
          <a:lstStyle/>
          <a:p>
            <a:pPr marL="0" indent="0">
              <a:lnSpc>
                <a:spcPct val="100000"/>
              </a:lnSpc>
              <a:spcBef>
                <a:spcPts val="1200"/>
              </a:spcBef>
              <a:spcAft>
                <a:spcPts val="1200"/>
              </a:spcAft>
              <a:buNone/>
            </a:pPr>
            <a:r>
              <a:rPr lang="en-US" sz="3600" dirty="0">
                <a:latin typeface="Calibri" charset="0"/>
              </a:rPr>
              <a:t>Ethics complaints deal with the perceived unethical “action” or “conduct” of a REALTOR®.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 </a:t>
            </a:r>
          </a:p>
        </p:txBody>
      </p:sp>
    </p:spTree>
    <p:custDataLst>
      <p:tags r:id="rId1"/>
    </p:custDataLst>
    <p:extLst>
      <p:ext uri="{BB962C8B-B14F-4D97-AF65-F5344CB8AC3E}">
        <p14:creationId xmlns:p14="http://schemas.microsoft.com/office/powerpoint/2010/main" val="475977145"/>
      </p:ext>
    </p:extLst>
  </p:cSld>
  <p:clrMapOvr>
    <a:masterClrMapping/>
  </p:clrMapOvr>
  <p:transition spd="med">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a:t>
            </a:r>
          </a:p>
        </p:txBody>
      </p:sp>
      <p:sp>
        <p:nvSpPr>
          <p:cNvPr id="16386" name="Content Placeholder 2"/>
          <p:cNvSpPr>
            <a:spLocks noGrp="1"/>
          </p:cNvSpPr>
          <p:nvPr>
            <p:ph type="body" sz="quarter" idx="17"/>
          </p:nvPr>
        </p:nvSpPr>
        <p:spPr/>
        <p:txBody>
          <a:bodyPr>
            <a:normAutofit fontScale="92500" lnSpcReduction="20000"/>
          </a:bodyPr>
          <a:lstStyle/>
          <a:p>
            <a:pPr lvl="0"/>
            <a:r>
              <a:rPr lang="en-US" dirty="0"/>
              <a:t>Identify key aspirational concepts found in the Preamble to the NATIONAL ASSOCIATION OF REALTORS® Code of Ethics</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2</a:t>
            </a:fld>
            <a:endParaRPr lang="en-US" sz="1400" dirty="0">
              <a:solidFill>
                <a:schemeClr val="accent6">
                  <a:lumMod val="90000"/>
                  <a:lumOff val="10000"/>
                </a:schemeClr>
              </a:solidFill>
              <a:latin typeface="Calibri" charset="0"/>
            </a:endParaRPr>
          </a:p>
        </p:txBody>
      </p:sp>
      <p:sp>
        <p:nvSpPr>
          <p:cNvPr id="3" name="Text Placeholder 2"/>
          <p:cNvSpPr>
            <a:spLocks noGrp="1"/>
          </p:cNvSpPr>
          <p:nvPr>
            <p:ph type="body" sz="quarter" idx="24"/>
          </p:nvPr>
        </p:nvSpPr>
        <p:spPr>
          <a:xfrm>
            <a:off x="5607699" y="1511571"/>
            <a:ext cx="2974133" cy="1315615"/>
          </a:xfrm>
        </p:spPr>
        <p:txBody>
          <a:bodyPr>
            <a:normAutofit fontScale="92500"/>
          </a:bodyPr>
          <a:lstStyle/>
          <a:p>
            <a:pPr lvl="0"/>
            <a:r>
              <a:rPr lang="en-US" dirty="0"/>
              <a:t>Describe the professional standards process for enforcing the Code of Ethics, including the duty to arbitrate</a:t>
            </a:r>
          </a:p>
        </p:txBody>
      </p:sp>
      <p:sp>
        <p:nvSpPr>
          <p:cNvPr id="5" name="Text Placeholder 4"/>
          <p:cNvSpPr>
            <a:spLocks noGrp="1"/>
          </p:cNvSpPr>
          <p:nvPr>
            <p:ph type="body" sz="quarter" idx="26"/>
          </p:nvPr>
        </p:nvSpPr>
        <p:spPr>
          <a:xfrm>
            <a:off x="1329613" y="3181763"/>
            <a:ext cx="2974133" cy="1315615"/>
          </a:xfrm>
        </p:spPr>
        <p:txBody>
          <a:bodyPr>
            <a:normAutofit fontScale="92500" lnSpcReduction="20000"/>
          </a:bodyPr>
          <a:lstStyle/>
          <a:p>
            <a:pPr lvl="0"/>
            <a:r>
              <a:rPr lang="en-US" dirty="0"/>
              <a:t>Describe “general business” ethics, and compare and contrast the REALTORS®’ Code of Ethics with business ethics, generally</a:t>
            </a:r>
          </a:p>
          <a:p>
            <a:endParaRPr lang="en-US" dirty="0"/>
          </a:p>
        </p:txBody>
      </p:sp>
      <p:sp>
        <p:nvSpPr>
          <p:cNvPr id="7" name="Text Placeholder 6"/>
          <p:cNvSpPr>
            <a:spLocks noGrp="1"/>
          </p:cNvSpPr>
          <p:nvPr>
            <p:ph type="body" sz="quarter" idx="28"/>
          </p:nvPr>
        </p:nvSpPr>
        <p:spPr>
          <a:xfrm>
            <a:off x="5607699" y="3125782"/>
            <a:ext cx="2974133" cy="1315615"/>
          </a:xfrm>
        </p:spPr>
        <p:txBody>
          <a:bodyPr>
            <a:normAutofit/>
          </a:bodyPr>
          <a:lstStyle/>
          <a:p>
            <a:pPr lvl="0"/>
            <a:r>
              <a:rPr lang="en-US" sz="1500" dirty="0"/>
              <a:t>Identify critical elements of due process as they relate to Code enforcement</a:t>
            </a:r>
          </a:p>
          <a:p>
            <a:endParaRPr lang="en-US" sz="1500" dirty="0"/>
          </a:p>
          <a:p>
            <a:endParaRPr lang="en-US" sz="1500" dirty="0"/>
          </a:p>
        </p:txBody>
      </p:sp>
      <p:sp>
        <p:nvSpPr>
          <p:cNvPr id="9" name="Text Placeholder 8"/>
          <p:cNvSpPr>
            <a:spLocks noGrp="1"/>
          </p:cNvSpPr>
          <p:nvPr>
            <p:ph type="body" sz="quarter" idx="30"/>
          </p:nvPr>
        </p:nvSpPr>
        <p:spPr>
          <a:xfrm>
            <a:off x="1329613" y="4761092"/>
            <a:ext cx="2974133" cy="1871655"/>
          </a:xfrm>
        </p:spPr>
        <p:txBody>
          <a:bodyPr>
            <a:noAutofit/>
          </a:bodyPr>
          <a:lstStyle/>
          <a:p>
            <a:pPr lvl="0"/>
            <a:r>
              <a:rPr lang="en-US" sz="1500" dirty="0">
                <a:solidFill>
                  <a:schemeClr val="bg1">
                    <a:lumMod val="10000"/>
                  </a:schemeClr>
                </a:solidFill>
              </a:rPr>
              <a:t>Describe the concepts established in Articles 1, 2, 3, 11, and 16 of the Code of Ethics and identify possible violations of the Code specifically related to those Articles </a:t>
            </a:r>
            <a:endParaRPr lang="en-US" sz="1500" dirty="0"/>
          </a:p>
        </p:txBody>
      </p:sp>
      <p:sp>
        <p:nvSpPr>
          <p:cNvPr id="11" name="Text Placeholder 10"/>
          <p:cNvSpPr>
            <a:spLocks noGrp="1"/>
          </p:cNvSpPr>
          <p:nvPr>
            <p:ph type="body" sz="quarter" idx="32"/>
          </p:nvPr>
        </p:nvSpPr>
        <p:spPr>
          <a:xfrm>
            <a:off x="5607699" y="4705111"/>
            <a:ext cx="2974133" cy="1315615"/>
          </a:xfrm>
        </p:spPr>
        <p:txBody>
          <a:bodyPr>
            <a:normAutofit/>
          </a:bodyPr>
          <a:lstStyle/>
          <a:p>
            <a:pPr lvl="0" hangingPunct="0"/>
            <a:r>
              <a:rPr lang="en-US" sz="1500" dirty="0"/>
              <a:t>Identify factors considered by hearing panels in procuring cause disputes</a:t>
            </a:r>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338161" y="1791332"/>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1</a:t>
            </a:r>
          </a:p>
        </p:txBody>
      </p:sp>
      <p:sp>
        <p:nvSpPr>
          <p:cNvPr id="20" name="Oval 19"/>
          <p:cNvSpPr/>
          <p:nvPr/>
        </p:nvSpPr>
        <p:spPr>
          <a:xfrm>
            <a:off x="338161" y="3428090"/>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2</a:t>
            </a:r>
          </a:p>
        </p:txBody>
      </p:sp>
      <p:sp>
        <p:nvSpPr>
          <p:cNvPr id="22" name="Oval 21"/>
          <p:cNvSpPr/>
          <p:nvPr/>
        </p:nvSpPr>
        <p:spPr>
          <a:xfrm>
            <a:off x="338161" y="5007419"/>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3</a:t>
            </a:r>
          </a:p>
        </p:txBody>
      </p:sp>
      <p:sp>
        <p:nvSpPr>
          <p:cNvPr id="23" name="Oval 22"/>
          <p:cNvSpPr/>
          <p:nvPr/>
        </p:nvSpPr>
        <p:spPr>
          <a:xfrm>
            <a:off x="4620682" y="1791332"/>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4</a:t>
            </a:r>
          </a:p>
        </p:txBody>
      </p:sp>
      <p:sp>
        <p:nvSpPr>
          <p:cNvPr id="24" name="Oval 23"/>
          <p:cNvSpPr/>
          <p:nvPr/>
        </p:nvSpPr>
        <p:spPr>
          <a:xfrm>
            <a:off x="4620682" y="3372109"/>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5</a:t>
            </a:r>
          </a:p>
        </p:txBody>
      </p:sp>
      <p:sp>
        <p:nvSpPr>
          <p:cNvPr id="25" name="Oval 24"/>
          <p:cNvSpPr/>
          <p:nvPr/>
        </p:nvSpPr>
        <p:spPr>
          <a:xfrm>
            <a:off x="4620682" y="4951438"/>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6</a:t>
            </a:r>
          </a:p>
        </p:txBody>
      </p:sp>
    </p:spTree>
    <p:custDataLst>
      <p:tags r:id="rId1"/>
    </p:custDataLst>
  </p:cSld>
  <p:clrMapOvr>
    <a:masterClrMapping/>
  </p:clrMapOvr>
  <p:transition spd="med">
    <p:pull dir="l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Requests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20</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324484"/>
            <a:ext cx="8572500" cy="3253578"/>
          </a:xfrm>
        </p:spPr>
        <p:txBody>
          <a:bodyPr>
            <a:normAutofit/>
          </a:bodyPr>
          <a:lstStyle/>
          <a:p>
            <a:pPr marL="0" indent="0" algn="ctr">
              <a:lnSpc>
                <a:spcPct val="100000"/>
              </a:lnSpc>
              <a:spcBef>
                <a:spcPts val="1200"/>
              </a:spcBef>
              <a:spcAft>
                <a:spcPts val="1200"/>
              </a:spcAft>
              <a:buNone/>
            </a:pPr>
            <a:r>
              <a:rPr lang="en-US" sz="3600" b="1" dirty="0">
                <a:latin typeface="Calibri" charset="0"/>
              </a:rPr>
              <a:t>Standard of Practice 17-4</a:t>
            </a:r>
            <a:r>
              <a:rPr lang="en-US" sz="3600" dirty="0">
                <a:latin typeface="Calibri" charset="0"/>
              </a:rPr>
              <a:t> </a:t>
            </a:r>
          </a:p>
          <a:p>
            <a:pPr lvl="1" algn="ctr">
              <a:lnSpc>
                <a:spcPct val="100000"/>
              </a:lnSpc>
              <a:spcBef>
                <a:spcPts val="1200"/>
              </a:spcBef>
              <a:spcAft>
                <a:spcPts val="1200"/>
              </a:spcAft>
            </a:pPr>
            <a:r>
              <a:rPr lang="en-US" sz="3600" dirty="0">
                <a:latin typeface="Calibri" charset="0"/>
              </a:rPr>
              <a:t>Contractual disputes involving money arising out of a real estate transaction.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 </a:t>
            </a:r>
          </a:p>
        </p:txBody>
      </p:sp>
      <p:pic>
        <p:nvPicPr>
          <p:cNvPr id="4" name="Picture 3">
            <a:extLst>
              <a:ext uri="{FF2B5EF4-FFF2-40B4-BE49-F238E27FC236}">
                <a16:creationId xmlns:a16="http://schemas.microsoft.com/office/drawing/2014/main" id="{D16E83B1-3AD1-704C-A964-8AA543269561}"/>
              </a:ext>
            </a:extLst>
          </p:cNvPr>
          <p:cNvPicPr>
            <a:picLocks noChangeAspect="1"/>
          </p:cNvPicPr>
          <p:nvPr/>
        </p:nvPicPr>
        <p:blipFill rotWithShape="1">
          <a:blip r:embed="rId4"/>
          <a:srcRect t="5998" b="33277"/>
          <a:stretch/>
        </p:blipFill>
        <p:spPr>
          <a:xfrm>
            <a:off x="874481" y="3693096"/>
            <a:ext cx="7446756" cy="2238147"/>
          </a:xfrm>
          <a:prstGeom prst="rect">
            <a:avLst/>
          </a:prstGeom>
        </p:spPr>
      </p:pic>
    </p:spTree>
    <p:custDataLst>
      <p:tags r:id="rId1"/>
    </p:custDataLst>
    <p:extLst>
      <p:ext uri="{BB962C8B-B14F-4D97-AF65-F5344CB8AC3E}">
        <p14:creationId xmlns:p14="http://schemas.microsoft.com/office/powerpoint/2010/main" val="2282841894"/>
      </p:ext>
    </p:extLst>
  </p:cSld>
  <p:clrMapOvr>
    <a:masterClrMapping/>
  </p:clrMapOvr>
  <p:transition spd="med">
    <p:pull dir="l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Mediation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21</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65616" y="1532174"/>
            <a:ext cx="8843089" cy="2455035"/>
          </a:xfrm>
        </p:spPr>
        <p:txBody>
          <a:bodyPr>
            <a:normAutofit/>
          </a:bodyPr>
          <a:lstStyle/>
          <a:p>
            <a:pPr marL="0" indent="0" algn="ctr">
              <a:lnSpc>
                <a:spcPct val="100000"/>
              </a:lnSpc>
              <a:spcBef>
                <a:spcPts val="1200"/>
              </a:spcBef>
              <a:spcAft>
                <a:spcPts val="1200"/>
              </a:spcAft>
              <a:buNone/>
            </a:pPr>
            <a:r>
              <a:rPr lang="en-US" sz="3200" dirty="0">
                <a:solidFill>
                  <a:schemeClr val="bg1">
                    <a:lumMod val="10000"/>
                  </a:schemeClr>
                </a:solidFill>
                <a:latin typeface="Calibri" charset="0"/>
              </a:rPr>
              <a:t>The </a:t>
            </a:r>
            <a:r>
              <a:rPr lang="en-US" sz="3200" b="1" dirty="0">
                <a:solidFill>
                  <a:schemeClr val="bg1">
                    <a:lumMod val="10000"/>
                  </a:schemeClr>
                </a:solidFill>
                <a:latin typeface="Calibri" charset="0"/>
              </a:rPr>
              <a:t>mediation officer</a:t>
            </a:r>
            <a:r>
              <a:rPr lang="en-US" sz="3200" dirty="0">
                <a:solidFill>
                  <a:schemeClr val="bg1">
                    <a:lumMod val="10000"/>
                  </a:schemeClr>
                </a:solidFill>
                <a:latin typeface="Calibri" charset="0"/>
              </a:rPr>
              <a:t>,</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a neutral third-party,</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works with disputing parties to discuss the dispute and craft an enforceable resolution.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 </a:t>
            </a:r>
          </a:p>
        </p:txBody>
      </p:sp>
      <p:pic>
        <p:nvPicPr>
          <p:cNvPr id="3" name="Picture 2">
            <a:extLst>
              <a:ext uri="{FF2B5EF4-FFF2-40B4-BE49-F238E27FC236}">
                <a16:creationId xmlns:a16="http://schemas.microsoft.com/office/drawing/2014/main" id="{49EBAA17-5A59-604D-B46E-63FAF6AA23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9768" l="3817" r="97439">
                        <a14:foregroundMark x1="18596" y1="36367" x2="24488" y2="80364"/>
                        <a14:foregroundMark x1="24488" y1="80364" x2="33017" y2="88420"/>
                        <a14:foregroundMark x1="1742" y1="90860" x2="3637" y2="82572"/>
                        <a14:foregroundMark x1="3637" y1="82572" x2="11552" y2="71727"/>
                        <a14:foregroundMark x1="11552" y1="71727" x2="10297" y2="91518"/>
                        <a14:foregroundMark x1="10297" y1="91518" x2="12090" y2="92099"/>
                        <a14:foregroundMark x1="16752" y1="82262" x2="23540" y2="47599"/>
                        <a14:foregroundMark x1="23540" y1="47599" x2="23617" y2="47637"/>
                        <a14:foregroundMark x1="18955" y1="84005" x2="19185" y2="95081"/>
                        <a14:foregroundMark x1="7787" y1="81216" x2="3842" y2="99845"/>
                        <a14:foregroundMark x1="3842" y1="99845" x2="3842" y2="99845"/>
                        <a14:foregroundMark x1="35809" y1="76646" x2="48950" y2="97560"/>
                        <a14:foregroundMark x1="48950" y1="97560" x2="48950" y2="97560"/>
                        <a14:foregroundMark x1="32787" y1="56081" x2="32556" y2="53060"/>
                        <a14:foregroundMark x1="30943" y1="38652" x2="33607" y2="69094"/>
                        <a14:foregroundMark x1="32095" y1="76297" x2="32095" y2="76297"/>
                        <a14:foregroundMark x1="95005" y1="61348" x2="94544" y2="97715"/>
                        <a14:foregroundMark x1="97439" y1="65569" x2="97439" y2="71185"/>
                        <a14:backgroundMark x1="33248" y1="68706" x2="32915" y2="65724"/>
                        <a14:backgroundMark x1="33478" y1="68900" x2="31967" y2="40782"/>
                      </a14:backgroundRemoval>
                    </a14:imgEffect>
                  </a14:imgLayer>
                </a14:imgProps>
              </a:ext>
            </a:extLst>
          </a:blip>
          <a:stretch>
            <a:fillRect/>
          </a:stretch>
        </p:blipFill>
        <p:spPr>
          <a:xfrm>
            <a:off x="1801036" y="2759691"/>
            <a:ext cx="5572248" cy="3685334"/>
          </a:xfrm>
          <a:prstGeom prst="rect">
            <a:avLst/>
          </a:prstGeom>
        </p:spPr>
      </p:pic>
    </p:spTree>
    <p:custDataLst>
      <p:tags r:id="rId1"/>
    </p:custDataLst>
    <p:extLst>
      <p:ext uri="{BB962C8B-B14F-4D97-AF65-F5344CB8AC3E}">
        <p14:creationId xmlns:p14="http://schemas.microsoft.com/office/powerpoint/2010/main" val="1379530300"/>
      </p:ext>
    </p:extLst>
  </p:cSld>
  <p:clrMapOvr>
    <a:masterClrMapping/>
  </p:clrMapOvr>
  <p:transition spd="med">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669212" y="2224840"/>
            <a:ext cx="7674688" cy="1597860"/>
          </a:xfrm>
        </p:spPr>
        <p:txBody>
          <a:bodyPr>
            <a:noAutofit/>
          </a:bodyPr>
          <a:lstStyle/>
          <a:p>
            <a:pPr algn="ctr" hangingPunct="0"/>
            <a:r>
              <a:rPr lang="en-US" sz="4800" b="1" dirty="0">
                <a:solidFill>
                  <a:schemeClr val="accent4"/>
                </a:solidFill>
                <a:latin typeface="Calibri" panose="020F0502020204030204" pitchFamily="34" charset="0"/>
                <a:cs typeface="Calibri" panose="020F0502020204030204" pitchFamily="34" charset="0"/>
              </a:rPr>
              <a:t>Arbitration</a:t>
            </a:r>
            <a:r>
              <a:rPr lang="en-US" sz="4800" dirty="0">
                <a:solidFill>
                  <a:schemeClr val="bg1">
                    <a:lumMod val="10000"/>
                  </a:schemeClr>
                </a:solidFill>
                <a:latin typeface="Calibri" panose="020F0502020204030204" pitchFamily="34" charset="0"/>
                <a:cs typeface="Calibri" panose="020F0502020204030204" pitchFamily="34" charset="0"/>
              </a:rPr>
              <a:t> must fall within the parameters of </a:t>
            </a:r>
            <a:r>
              <a:rPr lang="en-US" sz="4800" b="1" dirty="0">
                <a:solidFill>
                  <a:schemeClr val="bg1">
                    <a:lumMod val="10000"/>
                  </a:schemeClr>
                </a:solidFill>
                <a:latin typeface="Calibri" panose="020F0502020204030204" pitchFamily="34" charset="0"/>
                <a:cs typeface="Calibri" panose="020F0502020204030204" pitchFamily="34" charset="0"/>
              </a:rPr>
              <a:t>Article 17</a:t>
            </a:r>
            <a:r>
              <a:rPr lang="en-US" sz="4800" dirty="0">
                <a:solidFill>
                  <a:schemeClr val="bg1">
                    <a:lumMod val="10000"/>
                  </a:schemeClr>
                </a:solidFill>
                <a:latin typeface="Calibri" panose="020F0502020204030204" pitchFamily="34" charset="0"/>
                <a:cs typeface="Calibri" panose="020F0502020204030204" pitchFamily="34" charset="0"/>
              </a:rPr>
              <a:t>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3397551087"/>
      </p:ext>
    </p:extLst>
  </p:cSld>
  <p:clrMapOvr>
    <a:masterClrMapping/>
  </p:clrMapOvr>
  <p:transition spd="med">
    <p:pull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5EA56-CA64-834C-B116-8B6B0FB2D944}"/>
              </a:ext>
            </a:extLst>
          </p:cNvPr>
          <p:cNvPicPr>
            <a:picLocks noChangeAspect="1"/>
          </p:cNvPicPr>
          <p:nvPr/>
        </p:nvPicPr>
        <p:blipFill>
          <a:blip r:embed="rId4"/>
          <a:stretch>
            <a:fillRect/>
          </a:stretch>
        </p:blipFill>
        <p:spPr>
          <a:xfrm>
            <a:off x="4987636" y="1287623"/>
            <a:ext cx="3851868" cy="4512011"/>
          </a:xfrm>
          <a:prstGeom prst="rect">
            <a:avLst/>
          </a:prstGeom>
        </p:spPr>
      </p:pic>
      <p:sp>
        <p:nvSpPr>
          <p:cNvPr id="36865" name="Title 1"/>
          <p:cNvSpPr>
            <a:spLocks noGrp="1"/>
          </p:cNvSpPr>
          <p:nvPr>
            <p:ph type="title"/>
          </p:nvPr>
        </p:nvSpPr>
        <p:spPr/>
        <p:txBody>
          <a:bodyPr>
            <a:normAutofit fontScale="90000"/>
          </a:bodyPr>
          <a:lstStyle/>
          <a:p>
            <a:r>
              <a:rPr lang="en-US" dirty="0">
                <a:latin typeface="Calibri" charset="0"/>
              </a:rPr>
              <a:t>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92478" y="1287623"/>
            <a:ext cx="4795158" cy="5279433"/>
          </a:xfrm>
        </p:spPr>
        <p:txBody>
          <a:bodyPr>
            <a:noAutofit/>
          </a:bodyPr>
          <a:lstStyle/>
          <a:p>
            <a:pPr hangingPunct="0">
              <a:lnSpc>
                <a:spcPct val="100000"/>
              </a:lnSpc>
              <a:spcBef>
                <a:spcPts val="600"/>
              </a:spcBef>
              <a:spcAft>
                <a:spcPts val="600"/>
              </a:spcAft>
            </a:pPr>
            <a:r>
              <a:rPr lang="en-US" sz="3200" dirty="0">
                <a:latin typeface="Calibri" panose="020F0502020204030204" pitchFamily="34" charset="0"/>
                <a:cs typeface="Calibri" panose="020F0502020204030204" pitchFamily="34" charset="0"/>
              </a:rPr>
              <a:t>Requests must be filed within </a:t>
            </a:r>
            <a:r>
              <a:rPr lang="en-US" sz="4400" b="1" dirty="0">
                <a:latin typeface="Calibri" panose="020F0502020204030204" pitchFamily="34" charset="0"/>
                <a:cs typeface="Calibri" panose="020F0502020204030204" pitchFamily="34" charset="0"/>
              </a:rPr>
              <a:t>180 days </a:t>
            </a:r>
            <a:r>
              <a:rPr lang="en-US" sz="3200" dirty="0">
                <a:latin typeface="Calibri" panose="020F0502020204030204" pitchFamily="34" charset="0"/>
                <a:cs typeface="Calibri" panose="020F0502020204030204" pitchFamily="34" charset="0"/>
              </a:rPr>
              <a:t>after: </a:t>
            </a:r>
          </a:p>
          <a:p>
            <a:pPr marL="617070" lvl="5" indent="-514350" hangingPunct="0">
              <a:lnSpc>
                <a:spcPct val="100000"/>
              </a:lnSpc>
              <a:spcAft>
                <a:spcPts val="600"/>
              </a:spcAft>
              <a:buFont typeface="+mj-lt"/>
              <a:buAutoNum type="arabicParenR"/>
            </a:pPr>
            <a:r>
              <a:rPr lang="en-US" sz="3200" dirty="0">
                <a:solidFill>
                  <a:schemeClr val="bg1">
                    <a:lumMod val="10000"/>
                  </a:schemeClr>
                </a:solidFill>
                <a:latin typeface="Calibri" panose="020F0502020204030204" pitchFamily="34" charset="0"/>
                <a:cs typeface="Calibri" panose="020F0502020204030204" pitchFamily="34" charset="0"/>
              </a:rPr>
              <a:t>the </a:t>
            </a:r>
            <a:r>
              <a:rPr lang="en-US" sz="4000" b="1" dirty="0">
                <a:solidFill>
                  <a:schemeClr val="bg1">
                    <a:lumMod val="10000"/>
                  </a:schemeClr>
                </a:solidFill>
                <a:latin typeface="Calibri" panose="020F0502020204030204" pitchFamily="34" charset="0"/>
                <a:cs typeface="Calibri" panose="020F0502020204030204" pitchFamily="34" charset="0"/>
              </a:rPr>
              <a:t>closing</a:t>
            </a:r>
          </a:p>
          <a:p>
            <a:pPr marL="102720" lvl="5" indent="0" hangingPunct="0">
              <a:lnSpc>
                <a:spcPct val="100000"/>
              </a:lnSpc>
              <a:spcAft>
                <a:spcPts val="600"/>
              </a:spcAft>
              <a:buNone/>
            </a:pPr>
            <a:r>
              <a:rPr lang="en-US" sz="3200" b="1" dirty="0">
                <a:solidFill>
                  <a:schemeClr val="bg1">
                    <a:lumMod val="10000"/>
                  </a:schemeClr>
                </a:solidFill>
                <a:latin typeface="Calibri" panose="020F0502020204030204" pitchFamily="34" charset="0"/>
                <a:cs typeface="Calibri" panose="020F0502020204030204" pitchFamily="34" charset="0"/>
              </a:rPr>
              <a:t>OR</a:t>
            </a:r>
          </a:p>
          <a:p>
            <a:pPr marL="617070" lvl="5" indent="-514350" hangingPunct="0">
              <a:lnSpc>
                <a:spcPct val="100000"/>
              </a:lnSpc>
              <a:spcAft>
                <a:spcPts val="600"/>
              </a:spcAft>
              <a:buFont typeface="+mj-lt"/>
              <a:buAutoNum type="arabicParenR" startAt="2"/>
            </a:pPr>
            <a:r>
              <a:rPr lang="en-US" sz="3200" dirty="0">
                <a:solidFill>
                  <a:schemeClr val="bg1">
                    <a:lumMod val="10000"/>
                  </a:schemeClr>
                </a:solidFill>
                <a:latin typeface="Calibri" panose="020F0502020204030204" pitchFamily="34" charset="0"/>
                <a:cs typeface="Calibri" panose="020F0502020204030204" pitchFamily="34" charset="0"/>
              </a:rPr>
              <a:t>the </a:t>
            </a:r>
            <a:r>
              <a:rPr lang="en-US" sz="4000" b="1" dirty="0">
                <a:solidFill>
                  <a:schemeClr val="bg1">
                    <a:lumMod val="10000"/>
                  </a:schemeClr>
                </a:solidFill>
                <a:latin typeface="Calibri" panose="020F0502020204030204" pitchFamily="34" charset="0"/>
                <a:cs typeface="Calibri" panose="020F0502020204030204" pitchFamily="34" charset="0"/>
              </a:rPr>
              <a:t>realization that a dispute </a:t>
            </a:r>
            <a:r>
              <a:rPr lang="en-US" sz="3200" dirty="0">
                <a:solidFill>
                  <a:schemeClr val="bg1">
                    <a:lumMod val="10000"/>
                  </a:schemeClr>
                </a:solidFill>
                <a:latin typeface="Calibri" panose="020F0502020204030204" pitchFamily="34" charset="0"/>
                <a:cs typeface="Calibri" panose="020F0502020204030204" pitchFamily="34" charset="0"/>
              </a:rPr>
              <a:t>existed, whichever is later.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3254574245"/>
      </p:ext>
    </p:extLst>
  </p:cSld>
  <p:clrMapOvr>
    <a:masterClrMapping/>
  </p:clrMapOvr>
  <p:transition spd="med">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Who participates in 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24</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4" name="Picture 3">
            <a:extLst>
              <a:ext uri="{FF2B5EF4-FFF2-40B4-BE49-F238E27FC236}">
                <a16:creationId xmlns:a16="http://schemas.microsoft.com/office/drawing/2014/main" id="{6F8DD7EA-D7AC-784A-8D67-C377D404F8C2}"/>
              </a:ext>
            </a:extLst>
          </p:cNvPr>
          <p:cNvPicPr>
            <a:picLocks noChangeAspect="1"/>
          </p:cNvPicPr>
          <p:nvPr/>
        </p:nvPicPr>
        <p:blipFill>
          <a:blip r:embed="rId4"/>
          <a:stretch>
            <a:fillRect/>
          </a:stretch>
        </p:blipFill>
        <p:spPr>
          <a:xfrm>
            <a:off x="0" y="1753336"/>
            <a:ext cx="8635848" cy="3653628"/>
          </a:xfrm>
          <a:prstGeom prst="rect">
            <a:avLst/>
          </a:prstGeom>
        </p:spPr>
      </p:pic>
    </p:spTree>
    <p:custDataLst>
      <p:tags r:id="rId1"/>
    </p:custDataLst>
    <p:extLst>
      <p:ext uri="{BB962C8B-B14F-4D97-AF65-F5344CB8AC3E}">
        <p14:creationId xmlns:p14="http://schemas.microsoft.com/office/powerpoint/2010/main" val="178945088"/>
      </p:ext>
    </p:extLst>
  </p:cSld>
  <p:clrMapOvr>
    <a:masterClrMapping/>
  </p:clrMapOvr>
  <p:transition spd="med">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43DFA8-2939-0D48-832C-CC90B70172B4}"/>
              </a:ext>
            </a:extLst>
          </p:cNvPr>
          <p:cNvSpPr/>
          <p:nvPr/>
        </p:nvSpPr>
        <p:spPr>
          <a:xfrm>
            <a:off x="465658" y="2951516"/>
            <a:ext cx="7912798" cy="12802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ETHICS</a:t>
            </a:r>
            <a:r>
              <a:rPr lang="en-US" sz="2800" dirty="0"/>
              <a:t/>
            </a:r>
            <a:br>
              <a:rPr lang="en-US" sz="2800" dirty="0"/>
            </a:br>
            <a:r>
              <a:rPr lang="en-US" sz="2800" dirty="0"/>
              <a:t>Is the complaint a violation of the Article(s) cited?</a:t>
            </a:r>
          </a:p>
          <a:p>
            <a:endParaRPr lang="en-US" dirty="0"/>
          </a:p>
        </p:txBody>
      </p:sp>
      <p:sp>
        <p:nvSpPr>
          <p:cNvPr id="2" name="Rectangle 1">
            <a:extLst>
              <a:ext uri="{FF2B5EF4-FFF2-40B4-BE49-F238E27FC236}">
                <a16:creationId xmlns:a16="http://schemas.microsoft.com/office/drawing/2014/main" id="{CF93D423-0FBC-FB4A-958A-9A4E4BDE49A5}"/>
              </a:ext>
            </a:extLst>
          </p:cNvPr>
          <p:cNvSpPr/>
          <p:nvPr/>
        </p:nvSpPr>
        <p:spPr>
          <a:xfrm>
            <a:off x="135807" y="1634651"/>
            <a:ext cx="8572500" cy="1384995"/>
          </a:xfrm>
          <a:prstGeom prst="rect">
            <a:avLst/>
          </a:prstGeom>
        </p:spPr>
        <p:txBody>
          <a:bodyPr wrap="square">
            <a:spAutoFit/>
          </a:bodyPr>
          <a:lstStyle/>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Reviews ethics complaints and arbitration requests to determine if a full due process hearing is warranted.</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6865" name="Title 1"/>
          <p:cNvSpPr>
            <a:spLocks noGrp="1"/>
          </p:cNvSpPr>
          <p:nvPr>
            <p:ph type="title"/>
          </p:nvPr>
        </p:nvSpPr>
        <p:spPr>
          <a:xfrm>
            <a:off x="300912" y="369888"/>
            <a:ext cx="8992717" cy="1063259"/>
          </a:xfrm>
        </p:spPr>
        <p:txBody>
          <a:bodyPr>
            <a:normAutofit fontScale="90000"/>
          </a:bodyPr>
          <a:lstStyle/>
          <a:p>
            <a:r>
              <a:rPr lang="en-US" dirty="0">
                <a:latin typeface="Calibri" charset="0"/>
              </a:rPr>
              <a:t>What does a </a:t>
            </a:r>
            <a:br>
              <a:rPr lang="en-US" dirty="0">
                <a:latin typeface="Calibri" charset="0"/>
              </a:rPr>
            </a:br>
            <a:r>
              <a:rPr lang="en-US" dirty="0">
                <a:latin typeface="Calibri" charset="0"/>
              </a:rPr>
              <a:t>Grievance Committee do?</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25</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
        <p:nvSpPr>
          <p:cNvPr id="7" name="Rectangle 6">
            <a:extLst>
              <a:ext uri="{FF2B5EF4-FFF2-40B4-BE49-F238E27FC236}">
                <a16:creationId xmlns:a16="http://schemas.microsoft.com/office/drawing/2014/main" id="{F51E6C16-0E44-5D41-820A-F36EE0315A15}"/>
              </a:ext>
            </a:extLst>
          </p:cNvPr>
          <p:cNvSpPr/>
          <p:nvPr/>
        </p:nvSpPr>
        <p:spPr>
          <a:xfrm>
            <a:off x="465658" y="4538015"/>
            <a:ext cx="7912798" cy="1458747"/>
          </a:xfrm>
          <a:prstGeom prst="rect">
            <a:avLst/>
          </a:prstGeom>
          <a:solidFill>
            <a:srgbClr val="3D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algn="ctr"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b="1" dirty="0">
                <a:solidFill>
                  <a:schemeClr val="bg1"/>
                </a:solidFill>
                <a:ea typeface="Times New Roman" panose="02020603050405020304" pitchFamily="18" charset="0"/>
                <a:cs typeface="Calibri" panose="020F0502020204030204" pitchFamily="34" charset="0"/>
              </a:rPr>
              <a:t>ARBITRATION</a:t>
            </a:r>
            <a:br>
              <a:rPr lang="en-US" sz="2800" b="1" dirty="0">
                <a:solidFill>
                  <a:schemeClr val="bg1"/>
                </a:solidFill>
                <a:ea typeface="Times New Roman" panose="02020603050405020304" pitchFamily="18" charset="0"/>
                <a:cs typeface="Calibri" panose="020F0502020204030204" pitchFamily="34" charset="0"/>
              </a:rPr>
            </a:br>
            <a:r>
              <a:rPr lang="en-US" sz="2800" dirty="0">
                <a:solidFill>
                  <a:schemeClr val="bg1"/>
                </a:solidFill>
                <a:ea typeface="Times New Roman" panose="02020603050405020304" pitchFamily="18" charset="0"/>
                <a:cs typeface="Calibri" panose="020F0502020204030204" pitchFamily="34" charset="0"/>
              </a:rPr>
              <a:t>Is it related to a monetary dispute arising out of a real estate transaction that is subject to arbitration?</a:t>
            </a:r>
          </a:p>
        </p:txBody>
      </p:sp>
    </p:spTree>
    <p:custDataLst>
      <p:tags r:id="rId1"/>
    </p:custDataLst>
    <p:extLst>
      <p:ext uri="{BB962C8B-B14F-4D97-AF65-F5344CB8AC3E}">
        <p14:creationId xmlns:p14="http://schemas.microsoft.com/office/powerpoint/2010/main" val="3394106714"/>
      </p:ext>
    </p:extLst>
  </p:cSld>
  <p:clrMapOvr>
    <a:masterClrMapping/>
  </p:clrMapOvr>
  <p:transition spd="med">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a:bodyPr>
          <a:lstStyle/>
          <a:p>
            <a:r>
              <a:rPr lang="en-US" sz="4000" dirty="0">
                <a:latin typeface="Calibri" charset="0"/>
              </a:rPr>
              <a:t>The Grievance Committee ensures that:</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26</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
        <p:nvSpPr>
          <p:cNvPr id="2" name="Rectangle 1">
            <a:extLst>
              <a:ext uri="{FF2B5EF4-FFF2-40B4-BE49-F238E27FC236}">
                <a16:creationId xmlns:a16="http://schemas.microsoft.com/office/drawing/2014/main" id="{CF93D423-0FBC-FB4A-958A-9A4E4BDE49A5}"/>
              </a:ext>
            </a:extLst>
          </p:cNvPr>
          <p:cNvSpPr/>
          <p:nvPr/>
        </p:nvSpPr>
        <p:spPr>
          <a:xfrm>
            <a:off x="300912" y="1290457"/>
            <a:ext cx="8138753" cy="5262979"/>
          </a:xfrm>
          <a:prstGeom prst="rect">
            <a:avLst/>
          </a:prstGeom>
        </p:spPr>
        <p:txBody>
          <a:bodyPr wrap="square">
            <a:spAutoFit/>
          </a:bodyPr>
          <a:lstStyle/>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ethics complaints and arbitration requests are in proper form  </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appropriate parties are named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filing deadlines are followed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litigation or governmental investigations aren’t pending related to the same transaction or event that might delay consideration of the matter by a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board can impanel an impartial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ethics) the right Articles are named, and if appropriate, Standards of Practice are cited to support the charge of a violation</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arbitration) the amount involved is not too small or too large; and the complaint is categorized as mandatory or voluntary</a:t>
            </a:r>
          </a:p>
        </p:txBody>
      </p:sp>
    </p:spTree>
    <p:custDataLst>
      <p:tags r:id="rId1"/>
    </p:custDataLst>
    <p:extLst>
      <p:ext uri="{BB962C8B-B14F-4D97-AF65-F5344CB8AC3E}">
        <p14:creationId xmlns:p14="http://schemas.microsoft.com/office/powerpoint/2010/main" val="3373280467"/>
      </p:ext>
    </p:extLst>
  </p:cSld>
  <p:clrMapOvr>
    <a:masterClrMapping/>
  </p:clrMapOvr>
  <p:transition spd="med">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00912" y="499534"/>
            <a:ext cx="8572500" cy="1329266"/>
          </a:xfrm>
        </p:spPr>
        <p:txBody>
          <a:bodyPr>
            <a:normAutofit fontScale="90000"/>
          </a:bodyPr>
          <a:lstStyle/>
          <a:p>
            <a:r>
              <a:rPr lang="en-US" dirty="0">
                <a:latin typeface="Calibri" charset="0"/>
              </a:rPr>
              <a:t>What are grounds for a Grievance Committee appeal?</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
        <p:nvSpPr>
          <p:cNvPr id="2" name="Rectangle 1">
            <a:extLst>
              <a:ext uri="{FF2B5EF4-FFF2-40B4-BE49-F238E27FC236}">
                <a16:creationId xmlns:a16="http://schemas.microsoft.com/office/drawing/2014/main" id="{CF93D423-0FBC-FB4A-958A-9A4E4BDE49A5}"/>
              </a:ext>
            </a:extLst>
          </p:cNvPr>
          <p:cNvSpPr/>
          <p:nvPr/>
        </p:nvSpPr>
        <p:spPr>
          <a:xfrm>
            <a:off x="190501" y="2070234"/>
            <a:ext cx="6223000" cy="3123932"/>
          </a:xfrm>
          <a:prstGeom prst="rect">
            <a:avLst/>
          </a:prstGeom>
        </p:spPr>
        <p:txBody>
          <a:bodyPr wrap="square">
            <a:spAutoFit/>
          </a:bodyPr>
          <a:lstStyle/>
          <a:p>
            <a:pPr marL="914400" lvl="1" indent="-457200" hangingPunct="0">
              <a:spcAft>
                <a:spcPts val="600"/>
              </a:spcAft>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If the Grievance Committee dismisses an ethics complaint or arbitration request</a:t>
            </a:r>
          </a:p>
          <a:p>
            <a:pPr marL="914400" lvl="1" indent="-457200" hangingPunct="0">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Over the classification of the dispute as “voluntary” or “mandatory” </a:t>
            </a:r>
          </a:p>
        </p:txBody>
      </p:sp>
      <p:pic>
        <p:nvPicPr>
          <p:cNvPr id="4" name="Picture 3">
            <a:extLst>
              <a:ext uri="{FF2B5EF4-FFF2-40B4-BE49-F238E27FC236}">
                <a16:creationId xmlns:a16="http://schemas.microsoft.com/office/drawing/2014/main" id="{20ED3CD4-8EE5-724B-B2D9-2D2AB6646F8C}"/>
              </a:ext>
            </a:extLst>
          </p:cNvPr>
          <p:cNvPicPr>
            <a:picLocks noChangeAspect="1"/>
          </p:cNvPicPr>
          <p:nvPr/>
        </p:nvPicPr>
        <p:blipFill>
          <a:blip r:embed="rId4"/>
          <a:stretch>
            <a:fillRect/>
          </a:stretch>
        </p:blipFill>
        <p:spPr>
          <a:xfrm>
            <a:off x="5869386" y="2819400"/>
            <a:ext cx="3004026" cy="3225800"/>
          </a:xfrm>
          <a:prstGeom prst="rect">
            <a:avLst/>
          </a:prstGeom>
        </p:spPr>
      </p:pic>
      <p:sp>
        <p:nvSpPr>
          <p:cNvPr id="36867" name="Slide Number Placeholder 5"/>
          <p:cNvSpPr>
            <a:spLocks noGrp="1"/>
          </p:cNvSpPr>
          <p:nvPr>
            <p:ph type="sldNum" sz="quarter" idx="10"/>
          </p:nvPr>
        </p:nvSpPr>
        <p:spPr bwMode="auto">
          <a:xfrm>
            <a:off x="8013700" y="6324701"/>
            <a:ext cx="990339"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27</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45527003"/>
      </p:ext>
    </p:extLst>
  </p:cSld>
  <p:clrMapOvr>
    <a:masterClrMapping/>
  </p:clrMapOvr>
  <p:transition spd="med">
    <p:pull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317500"/>
            <a:ext cx="8572500" cy="1287924"/>
          </a:xfrm>
        </p:spPr>
        <p:txBody>
          <a:bodyPr>
            <a:normAutofit fontScale="90000"/>
          </a:bodyPr>
          <a:lstStyle/>
          <a:p>
            <a:r>
              <a:rPr lang="en-US" dirty="0">
                <a:latin typeface="Calibri" panose="020F0502020204030204" pitchFamily="34" charset="0"/>
                <a:cs typeface="Calibri" panose="020F0502020204030204" pitchFamily="34" charset="0"/>
              </a:rPr>
              <a:t>What is a Professional Standards Hearing?</a:t>
            </a:r>
          </a:p>
        </p:txBody>
      </p:sp>
      <p:sp>
        <p:nvSpPr>
          <p:cNvPr id="3" name="Rectangle 2">
            <a:extLst>
              <a:ext uri="{FF2B5EF4-FFF2-40B4-BE49-F238E27FC236}">
                <a16:creationId xmlns:a16="http://schemas.microsoft.com/office/drawing/2014/main" id="{C698B0E6-0202-CA42-ACD4-B4C31D9474EF}"/>
              </a:ext>
            </a:extLst>
          </p:cNvPr>
          <p:cNvSpPr/>
          <p:nvPr/>
        </p:nvSpPr>
        <p:spPr>
          <a:xfrm>
            <a:off x="300912" y="1961024"/>
            <a:ext cx="8284288" cy="2431435"/>
          </a:xfrm>
          <a:prstGeom prst="rect">
            <a:avLst/>
          </a:prstGeom>
        </p:spPr>
        <p:txBody>
          <a:bodyPr wrap="square">
            <a:spAutoFit/>
          </a:bodyPr>
          <a:lstStyle/>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Full “due process” hearings</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Fair, unbiased, and impartial</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To determine whether a violation of the Code occurred or an award should be rendered</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42AA663-11A3-0341-87D9-285014F1ACF7}"/>
              </a:ext>
            </a:extLst>
          </p:cNvPr>
          <p:cNvPicPr>
            <a:picLocks noChangeAspect="1"/>
          </p:cNvPicPr>
          <p:nvPr/>
        </p:nvPicPr>
        <p:blipFill rotWithShape="1">
          <a:blip r:embed="rId4"/>
          <a:srcRect t="16309" b="14880"/>
          <a:stretch/>
        </p:blipFill>
        <p:spPr>
          <a:xfrm>
            <a:off x="1966556" y="4544024"/>
            <a:ext cx="4953000" cy="2009175"/>
          </a:xfrm>
          <a:prstGeom prst="rect">
            <a:avLst/>
          </a:prstGeom>
        </p:spPr>
      </p:pic>
      <p:sp>
        <p:nvSpPr>
          <p:cNvPr id="5" name="Slide Number Placeholder 5">
            <a:extLst>
              <a:ext uri="{FF2B5EF4-FFF2-40B4-BE49-F238E27FC236}">
                <a16:creationId xmlns:a16="http://schemas.microsoft.com/office/drawing/2014/main" id="{3333B881-3042-495C-B243-2EC222808567}"/>
              </a:ext>
            </a:extLst>
          </p:cNvPr>
          <p:cNvSpPr>
            <a:spLocks noGrp="1"/>
          </p:cNvSpPr>
          <p:nvPr>
            <p:ph type="sldNum" sz="quarter" idx="10"/>
          </p:nvPr>
        </p:nvSpPr>
        <p:spPr bwMode="auto">
          <a:xfrm>
            <a:off x="8013700" y="6324701"/>
            <a:ext cx="990339"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28</a:t>
            </a:fld>
            <a:endParaRPr lang="en-US" sz="1400" dirty="0">
              <a:solidFill>
                <a:schemeClr val="bg1">
                  <a:lumMod val="10000"/>
                </a:schemeClr>
              </a:solidFill>
              <a:latin typeface="Calibri" charset="0"/>
            </a:endParaRPr>
          </a:p>
        </p:txBody>
      </p:sp>
      <p:sp>
        <p:nvSpPr>
          <p:cNvPr id="6" name="TextBox 6">
            <a:extLst>
              <a:ext uri="{FF2B5EF4-FFF2-40B4-BE49-F238E27FC236}">
                <a16:creationId xmlns:a16="http://schemas.microsoft.com/office/drawing/2014/main" id="{366471A7-23D1-4CB4-BCBF-F9CFD330AF6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Tree>
    <p:custDataLst>
      <p:tags r:id="rId1"/>
    </p:custDataLst>
    <p:extLst>
      <p:ext uri="{BB962C8B-B14F-4D97-AF65-F5344CB8AC3E}">
        <p14:creationId xmlns:p14="http://schemas.microsoft.com/office/powerpoint/2010/main" val="1724024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499534"/>
            <a:ext cx="8572500" cy="1151466"/>
          </a:xfrm>
        </p:spPr>
        <p:txBody>
          <a:bodyPr>
            <a:normAutofit fontScale="90000"/>
          </a:bodyPr>
          <a:lstStyle/>
          <a:p>
            <a:r>
              <a:rPr lang="en-US" dirty="0">
                <a:latin typeface="Calibri" panose="020F0502020204030204" pitchFamily="34" charset="0"/>
                <a:cs typeface="Calibri" panose="020F0502020204030204" pitchFamily="34" charset="0"/>
              </a:rPr>
              <a:t>What Happens at a Professional Standards Hearing? </a:t>
            </a:r>
          </a:p>
        </p:txBody>
      </p:sp>
      <p:sp>
        <p:nvSpPr>
          <p:cNvPr id="3" name="Rectangle 2">
            <a:extLst>
              <a:ext uri="{FF2B5EF4-FFF2-40B4-BE49-F238E27FC236}">
                <a16:creationId xmlns:a16="http://schemas.microsoft.com/office/drawing/2014/main" id="{1E75FDF5-E410-A046-AFFF-0F4FF6F42FF9}"/>
              </a:ext>
            </a:extLst>
          </p:cNvPr>
          <p:cNvSpPr/>
          <p:nvPr/>
        </p:nvSpPr>
        <p:spPr>
          <a:xfrm>
            <a:off x="300912" y="1881679"/>
            <a:ext cx="4987212" cy="4539704"/>
          </a:xfrm>
          <a:prstGeom prst="rect">
            <a:avLst/>
          </a:prstGeom>
        </p:spPr>
        <p:txBody>
          <a:bodyPr wrap="square">
            <a:spAutoFit/>
          </a:bodyPr>
          <a:lstStyle/>
          <a:p>
            <a:pPr marL="457200" marR="0" lvl="0" indent="-457200" hangingPunct="0">
              <a:spcBef>
                <a:spcPts val="0"/>
              </a:spcBef>
              <a:spcAft>
                <a:spcPts val="600"/>
              </a:spcAft>
              <a:buFont typeface="+mj-lt"/>
              <a:buAutoNum type="arabicPeriod"/>
            </a:pPr>
            <a:r>
              <a:rPr lang="en-US" sz="2400" dirty="0">
                <a:solidFill>
                  <a:srgbClr val="000000"/>
                </a:solidFill>
                <a:latin typeface="Arial" panose="020B0604020202020204" pitchFamily="34" charset="0"/>
                <a:ea typeface="Times New Roman" panose="02020603050405020304" pitchFamily="18" charset="0"/>
              </a:rPr>
              <a:t>Parties make an opening statement to present their case</a:t>
            </a:r>
            <a:endParaRPr lang="en-US" sz="24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400" dirty="0">
                <a:solidFill>
                  <a:srgbClr val="000000"/>
                </a:solidFill>
                <a:latin typeface="Arial" panose="020B0604020202020204" pitchFamily="34" charset="0"/>
                <a:ea typeface="Times New Roman" panose="02020603050405020304" pitchFamily="18" charset="0"/>
              </a:rPr>
              <a:t>Witnesses are called to provide testimony </a:t>
            </a:r>
            <a:endParaRPr lang="en-US" sz="24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400" dirty="0">
                <a:solidFill>
                  <a:srgbClr val="000000"/>
                </a:solidFill>
                <a:latin typeface="Arial" panose="020B0604020202020204" pitchFamily="34" charset="0"/>
                <a:ea typeface="Times New Roman" panose="02020603050405020304" pitchFamily="18" charset="0"/>
              </a:rPr>
              <a:t>Witnesses cross-examined by the other party</a:t>
            </a:r>
            <a:endParaRPr lang="en-US" sz="24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400" dirty="0">
                <a:solidFill>
                  <a:srgbClr val="000000"/>
                </a:solidFill>
                <a:latin typeface="Arial" panose="020B0604020202020204" pitchFamily="34" charset="0"/>
                <a:ea typeface="Times New Roman" panose="02020603050405020304" pitchFamily="18" charset="0"/>
              </a:rPr>
              <a:t>Supporting documents &amp; information presented</a:t>
            </a:r>
            <a:endParaRPr lang="en-US" sz="24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400" dirty="0">
                <a:solidFill>
                  <a:srgbClr val="000000"/>
                </a:solidFill>
                <a:latin typeface="Arial" panose="020B0604020202020204" pitchFamily="34" charset="0"/>
                <a:ea typeface="Times New Roman" panose="02020603050405020304" pitchFamily="18" charset="0"/>
              </a:rPr>
              <a:t>Parties make closing arguments</a:t>
            </a:r>
            <a:endParaRPr lang="en-US" sz="2400" dirty="0">
              <a:solidFill>
                <a:srgbClr val="000000"/>
              </a:solidFill>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Decision made based on the evidence</a:t>
            </a:r>
          </a:p>
        </p:txBody>
      </p:sp>
      <p:pic>
        <p:nvPicPr>
          <p:cNvPr id="5" name="Picture 4">
            <a:extLst>
              <a:ext uri="{FF2B5EF4-FFF2-40B4-BE49-F238E27FC236}">
                <a16:creationId xmlns:a16="http://schemas.microsoft.com/office/drawing/2014/main" id="{F9A9C91B-4C6A-0F4A-BCEF-E796CD6A5A49}"/>
              </a:ext>
            </a:extLst>
          </p:cNvPr>
          <p:cNvPicPr>
            <a:picLocks noChangeAspect="1"/>
          </p:cNvPicPr>
          <p:nvPr/>
        </p:nvPicPr>
        <p:blipFill>
          <a:blip r:embed="rId4"/>
          <a:stretch>
            <a:fillRect/>
          </a:stretch>
        </p:blipFill>
        <p:spPr>
          <a:xfrm>
            <a:off x="5482511" y="1881679"/>
            <a:ext cx="3390901" cy="4483100"/>
          </a:xfrm>
          <a:prstGeom prst="rect">
            <a:avLst/>
          </a:prstGeom>
        </p:spPr>
      </p:pic>
      <p:sp>
        <p:nvSpPr>
          <p:cNvPr id="6" name="TextBox 6">
            <a:extLst>
              <a:ext uri="{FF2B5EF4-FFF2-40B4-BE49-F238E27FC236}">
                <a16:creationId xmlns:a16="http://schemas.microsoft.com/office/drawing/2014/main" id="{C7CB124B-085D-412B-AD3A-2F455D8781C3}"/>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7" name="Slide Number Placeholder 5">
            <a:extLst>
              <a:ext uri="{FF2B5EF4-FFF2-40B4-BE49-F238E27FC236}">
                <a16:creationId xmlns:a16="http://schemas.microsoft.com/office/drawing/2014/main" id="{2A2D3D63-BA59-40ED-B7C1-EB03AF0F107C}"/>
              </a:ext>
            </a:extLst>
          </p:cNvPr>
          <p:cNvSpPr>
            <a:spLocks noGrp="1"/>
          </p:cNvSpPr>
          <p:nvPr>
            <p:ph type="sldNum" sz="quarter" idx="10"/>
          </p:nvPr>
        </p:nvSpPr>
        <p:spPr bwMode="auto">
          <a:xfrm>
            <a:off x="8013700" y="6324701"/>
            <a:ext cx="990339"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29</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69922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a:xfrm>
            <a:off x="94666" y="141301"/>
            <a:ext cx="8572500" cy="788091"/>
          </a:xfrm>
          <a:noFill/>
        </p:spPr>
        <p:txBody>
          <a:bodyPr anchor="t">
            <a:normAutofit fontScale="90000"/>
          </a:bodyPr>
          <a:lstStyle/>
          <a:p>
            <a:r>
              <a:rPr lang="en-US" dirty="0">
                <a:latin typeface="Calibri" charset="0"/>
              </a:rPr>
              <a:t>Ice-Breaker Exercise</a:t>
            </a:r>
          </a:p>
        </p:txBody>
      </p:sp>
      <p:sp>
        <p:nvSpPr>
          <p:cNvPr id="18436" name="Slide Number Placeholder 5"/>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3</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rgbClr val="FFFFFF">
              <a:alpha val="74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10" name="TextBox 9"/>
          <p:cNvSpPr txBox="1"/>
          <p:nvPr/>
        </p:nvSpPr>
        <p:spPr>
          <a:xfrm>
            <a:off x="868402" y="803308"/>
            <a:ext cx="7457401" cy="5851146"/>
          </a:xfrm>
          <a:prstGeom prst="rect">
            <a:avLst/>
          </a:prstGeom>
          <a:solidFill>
            <a:schemeClr val="bg1">
              <a:lumMod val="90000"/>
              <a:alpha val="90000"/>
            </a:schemeClr>
          </a:solidFill>
        </p:spPr>
        <p:txBody>
          <a:bodyPr numCol="1" spcCol="914400"/>
          <a:lstStyle/>
          <a:p>
            <a:pPr hangingPunct="0">
              <a:spcAft>
                <a:spcPts val="300"/>
              </a:spcAft>
            </a:pPr>
            <a:r>
              <a:rPr lang="en-US" sz="2000" dirty="0">
                <a:solidFill>
                  <a:srgbClr val="0D1926"/>
                </a:solidFill>
              </a:rPr>
              <a:t>1. Make only truthful and objective statements.</a:t>
            </a:r>
          </a:p>
          <a:p>
            <a:pPr hangingPunct="0">
              <a:spcAft>
                <a:spcPts val="300"/>
              </a:spcAft>
            </a:pPr>
            <a:r>
              <a:rPr lang="en-US" sz="2000" dirty="0">
                <a:solidFill>
                  <a:srgbClr val="0D1926"/>
                </a:solidFill>
              </a:rPr>
              <a:t>2. Avoid the unauthorized practice of law.</a:t>
            </a:r>
          </a:p>
          <a:p>
            <a:pPr hangingPunct="0">
              <a:spcAft>
                <a:spcPts val="300"/>
              </a:spcAft>
            </a:pPr>
            <a:r>
              <a:rPr lang="en-US" sz="2000" dirty="0">
                <a:solidFill>
                  <a:srgbClr val="0D1926"/>
                </a:solidFill>
              </a:rPr>
              <a:t>3. Participate in professional standards enforcement.</a:t>
            </a:r>
          </a:p>
          <a:p>
            <a:pPr hangingPunct="0">
              <a:spcAft>
                <a:spcPts val="300"/>
              </a:spcAft>
            </a:pPr>
            <a:r>
              <a:rPr lang="en-US" sz="2000" dirty="0">
                <a:solidFill>
                  <a:srgbClr val="0D1926"/>
                </a:solidFill>
              </a:rPr>
              <a:t>4. Keep client funds in separate escrow accounts.</a:t>
            </a:r>
          </a:p>
          <a:p>
            <a:pPr hangingPunct="0">
              <a:spcAft>
                <a:spcPts val="300"/>
              </a:spcAft>
            </a:pPr>
            <a:r>
              <a:rPr lang="en-US" sz="2000" dirty="0">
                <a:solidFill>
                  <a:srgbClr val="0D1926"/>
                </a:solidFill>
              </a:rPr>
              <a:t>5. Receive compensation from one party only with informed consent.</a:t>
            </a:r>
          </a:p>
          <a:p>
            <a:pPr hangingPunct="0">
              <a:spcAft>
                <a:spcPts val="300"/>
              </a:spcAft>
            </a:pPr>
            <a:r>
              <a:rPr lang="en-US" sz="2000" dirty="0">
                <a:solidFill>
                  <a:srgbClr val="0D1926"/>
                </a:solidFill>
              </a:rPr>
              <a:t>6. Respect exclusive relationships.</a:t>
            </a:r>
          </a:p>
          <a:p>
            <a:pPr hangingPunct="0">
              <a:spcAft>
                <a:spcPts val="300"/>
              </a:spcAft>
            </a:pPr>
            <a:r>
              <a:rPr lang="en-US" sz="2000" dirty="0">
                <a:solidFill>
                  <a:srgbClr val="0D1926"/>
                </a:solidFill>
              </a:rPr>
              <a:t>7. Cooperate with other brokers.</a:t>
            </a:r>
          </a:p>
          <a:p>
            <a:pPr hangingPunct="0">
              <a:spcAft>
                <a:spcPts val="300"/>
              </a:spcAft>
            </a:pPr>
            <a:r>
              <a:rPr lang="en-US" sz="2000" dirty="0">
                <a:solidFill>
                  <a:srgbClr val="0D1926"/>
                </a:solidFill>
              </a:rPr>
              <a:t>8. Disclose present or contemplated interests in property.</a:t>
            </a:r>
          </a:p>
          <a:p>
            <a:pPr hangingPunct="0">
              <a:spcAft>
                <a:spcPts val="300"/>
              </a:spcAft>
            </a:pPr>
            <a:r>
              <a:rPr lang="en-US" sz="2000" dirty="0">
                <a:solidFill>
                  <a:srgbClr val="0D1926"/>
                </a:solidFill>
              </a:rPr>
              <a:t>9. Treat all parties honestly.</a:t>
            </a:r>
          </a:p>
          <a:p>
            <a:pPr hangingPunct="0">
              <a:spcAft>
                <a:spcPts val="300"/>
              </a:spcAft>
            </a:pPr>
            <a:r>
              <a:rPr lang="en-US" sz="2000" dirty="0">
                <a:solidFill>
                  <a:srgbClr val="0D1926"/>
                </a:solidFill>
              </a:rPr>
              <a:t>10. Arbitrate contractual disputes.</a:t>
            </a:r>
          </a:p>
          <a:p>
            <a:pPr hangingPunct="0">
              <a:spcAft>
                <a:spcPts val="300"/>
              </a:spcAft>
            </a:pPr>
            <a:r>
              <a:rPr lang="en-US" sz="2000" dirty="0">
                <a:solidFill>
                  <a:srgbClr val="0D1926"/>
                </a:solidFill>
              </a:rPr>
              <a:t>11. Equal professional services for all.</a:t>
            </a:r>
          </a:p>
          <a:p>
            <a:pPr hangingPunct="0">
              <a:spcAft>
                <a:spcPts val="300"/>
              </a:spcAft>
            </a:pPr>
            <a:r>
              <a:rPr lang="en-US" sz="2000" dirty="0">
                <a:solidFill>
                  <a:srgbClr val="0D1926"/>
                </a:solidFill>
              </a:rPr>
              <a:t>12. Make your “true position” known when presenting offers.</a:t>
            </a:r>
          </a:p>
          <a:p>
            <a:pPr hangingPunct="0">
              <a:spcAft>
                <a:spcPts val="300"/>
              </a:spcAft>
            </a:pPr>
            <a:r>
              <a:rPr lang="en-US" sz="2000" dirty="0">
                <a:solidFill>
                  <a:srgbClr val="0D1926"/>
                </a:solidFill>
              </a:rPr>
              <a:t>13. Be competent in your field of practice.</a:t>
            </a:r>
          </a:p>
          <a:p>
            <a:pPr hangingPunct="0">
              <a:spcAft>
                <a:spcPts val="300"/>
              </a:spcAft>
            </a:pPr>
            <a:r>
              <a:rPr lang="en-US" sz="2000" dirty="0">
                <a:solidFill>
                  <a:srgbClr val="0D1926"/>
                </a:solidFill>
              </a:rPr>
              <a:t>14. Get transactional details in writing.</a:t>
            </a:r>
          </a:p>
          <a:p>
            <a:pPr hangingPunct="0">
              <a:spcAft>
                <a:spcPts val="300"/>
              </a:spcAft>
            </a:pPr>
            <a:r>
              <a:rPr lang="en-US" sz="2000" dirty="0">
                <a:solidFill>
                  <a:srgbClr val="0D1926"/>
                </a:solidFill>
              </a:rPr>
              <a:t>15. Disclose pertinent facts.</a:t>
            </a:r>
          </a:p>
          <a:p>
            <a:pPr hangingPunct="0">
              <a:spcAft>
                <a:spcPts val="300"/>
              </a:spcAft>
            </a:pPr>
            <a:r>
              <a:rPr lang="en-US" sz="2000" dirty="0">
                <a:solidFill>
                  <a:srgbClr val="0D1926"/>
                </a:solidFill>
              </a:rPr>
              <a:t>16. Disclose financial benefits from recommending products/services.</a:t>
            </a:r>
          </a:p>
          <a:p>
            <a:pPr>
              <a:spcAft>
                <a:spcPts val="300"/>
              </a:spcAft>
            </a:pPr>
            <a:r>
              <a:rPr lang="en-US" sz="2000" dirty="0">
                <a:solidFill>
                  <a:srgbClr val="0D1926"/>
                </a:solidFill>
              </a:rPr>
              <a:t>17. Paint a true picture in advertising. </a:t>
            </a:r>
          </a:p>
        </p:txBody>
      </p:sp>
    </p:spTree>
    <p:custDataLst>
      <p:tags r:id="rId1"/>
    </p:custDataLst>
  </p:cSld>
  <p:clrMapOvr>
    <a:masterClrMapping/>
  </p:clrMapOvr>
  <p:transition spd="med">
    <p:pull dir="l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7D749-B66C-2E42-A6E6-D555AD4D61E8}"/>
              </a:ext>
            </a:extLst>
          </p:cNvPr>
          <p:cNvPicPr>
            <a:picLocks noChangeAspect="1"/>
          </p:cNvPicPr>
          <p:nvPr/>
        </p:nvPicPr>
        <p:blipFill>
          <a:blip r:embed="rId4">
            <a:alphaModFix amt="67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p:txBody>
          <a:bodyPr>
            <a:normAutofit fontScale="90000"/>
          </a:bodyPr>
          <a:lstStyle/>
          <a:p>
            <a:r>
              <a:rPr lang="en-US" dirty="0"/>
              <a:t>Ethics Hearings</a:t>
            </a:r>
          </a:p>
        </p:txBody>
      </p:sp>
      <p:sp>
        <p:nvSpPr>
          <p:cNvPr id="3" name="Rectangle 2">
            <a:extLst>
              <a:ext uri="{FF2B5EF4-FFF2-40B4-BE49-F238E27FC236}">
                <a16:creationId xmlns:a16="http://schemas.microsoft.com/office/drawing/2014/main" id="{EACFDDBD-2650-D84C-8DEA-56D9FB3DBFB1}"/>
              </a:ext>
            </a:extLst>
          </p:cNvPr>
          <p:cNvSpPr/>
          <p:nvPr/>
        </p:nvSpPr>
        <p:spPr>
          <a:xfrm>
            <a:off x="0" y="1787159"/>
            <a:ext cx="9144000" cy="3170099"/>
          </a:xfrm>
          <a:prstGeom prst="rect">
            <a:avLst/>
          </a:prstGeom>
          <a:solidFill>
            <a:srgbClr val="EEEFF1">
              <a:alpha val="80000"/>
            </a:srgbClr>
          </a:solidFill>
        </p:spPr>
        <p:txBody>
          <a:bodyPr wrap="square">
            <a:spAutoFit/>
          </a:bodyPr>
          <a:lstStyle/>
          <a:p>
            <a:pPr algn="ctr" hangingPunct="0"/>
            <a:r>
              <a:rPr lang="en-US" sz="3200" dirty="0">
                <a:solidFill>
                  <a:srgbClr val="000000"/>
                </a:solidFill>
                <a:latin typeface="Arial" panose="020B0604020202020204" pitchFamily="34" charset="0"/>
                <a:ea typeface="Times New Roman" panose="02020603050405020304" pitchFamily="18" charset="0"/>
              </a:rPr>
              <a:t>Respondents are considered </a:t>
            </a:r>
            <a:r>
              <a:rPr lang="en-US" sz="3600" b="1" dirty="0">
                <a:solidFill>
                  <a:srgbClr val="000000"/>
                </a:solidFill>
                <a:latin typeface="Arial" panose="020B0604020202020204" pitchFamily="34" charset="0"/>
                <a:ea typeface="Times New Roman" panose="02020603050405020304" pitchFamily="18" charset="0"/>
              </a:rPr>
              <a:t>innocent</a:t>
            </a:r>
            <a:r>
              <a:rPr lang="en-US" sz="3600" dirty="0">
                <a:solidFill>
                  <a:srgbClr val="000000"/>
                </a:solidFill>
                <a:latin typeface="Arial" panose="020B0604020202020204" pitchFamily="34" charset="0"/>
                <a:ea typeface="Times New Roman" panose="02020603050405020304" pitchFamily="18" charset="0"/>
              </a:rPr>
              <a:t> </a:t>
            </a:r>
          </a:p>
          <a:p>
            <a:pPr algn="ctr" hangingPunct="0"/>
            <a:r>
              <a:rPr lang="en-US" sz="3200" dirty="0">
                <a:solidFill>
                  <a:srgbClr val="000000"/>
                </a:solidFill>
                <a:latin typeface="Arial" panose="020B0604020202020204" pitchFamily="34" charset="0"/>
                <a:ea typeface="Times New Roman" panose="02020603050405020304" pitchFamily="18" charset="0"/>
              </a:rPr>
              <a:t>unless proven to have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violated the Code of Ethics.</a:t>
            </a:r>
            <a:endParaRPr lang="en-US" sz="3200" dirty="0">
              <a:latin typeface="Times New Roman" panose="02020603050405020304" pitchFamily="18" charset="0"/>
              <a:ea typeface="Times New Roman" panose="02020603050405020304" pitchFamily="18" charset="0"/>
            </a:endParaRPr>
          </a:p>
          <a:p>
            <a:pPr algn="ctr" hangingPunct="0"/>
            <a:r>
              <a:rPr lang="en-US" sz="2800" b="1"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ctr" hangingPunct="0"/>
            <a:r>
              <a:rPr lang="en-US" sz="3200" dirty="0">
                <a:solidFill>
                  <a:srgbClr val="000000"/>
                </a:solidFill>
                <a:latin typeface="Arial" panose="020B0604020202020204" pitchFamily="34" charset="0"/>
                <a:ea typeface="Times New Roman" panose="02020603050405020304" pitchFamily="18" charset="0"/>
              </a:rPr>
              <a:t>The </a:t>
            </a:r>
            <a:r>
              <a:rPr lang="en-US" sz="3200" b="1" dirty="0">
                <a:solidFill>
                  <a:schemeClr val="accent4"/>
                </a:solidFill>
                <a:latin typeface="Arial" panose="020B0604020202020204" pitchFamily="34" charset="0"/>
                <a:ea typeface="Times New Roman" panose="02020603050405020304" pitchFamily="18" charset="0"/>
              </a:rPr>
              <a:t>burden of proof </a:t>
            </a:r>
            <a:r>
              <a:rPr lang="en-US" sz="3200" dirty="0">
                <a:solidFill>
                  <a:srgbClr val="000000"/>
                </a:solidFill>
                <a:latin typeface="Arial" panose="020B0604020202020204" pitchFamily="34" charset="0"/>
                <a:ea typeface="Times New Roman" panose="02020603050405020304" pitchFamily="18" charset="0"/>
              </a:rPr>
              <a:t>in an ethics complaint is “</a:t>
            </a:r>
            <a:r>
              <a:rPr lang="en-US" sz="4000" b="1" dirty="0">
                <a:solidFill>
                  <a:schemeClr val="accent4"/>
                </a:solidFill>
                <a:latin typeface="Arial" panose="020B0604020202020204" pitchFamily="34" charset="0"/>
                <a:ea typeface="Times New Roman" panose="02020603050405020304" pitchFamily="18" charset="0"/>
              </a:rPr>
              <a:t>clear, strong and convincing</a:t>
            </a:r>
            <a:r>
              <a:rPr lang="en-US" sz="3200" dirty="0">
                <a:solidFill>
                  <a:srgbClr val="000000"/>
                </a:solidFill>
                <a:latin typeface="Arial" panose="020B0604020202020204" pitchFamily="34"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TextBox 6">
            <a:extLst>
              <a:ext uri="{FF2B5EF4-FFF2-40B4-BE49-F238E27FC236}">
                <a16:creationId xmlns:a16="http://schemas.microsoft.com/office/drawing/2014/main" id="{FD9693B9-86D2-4276-B793-D49E300666A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
        <p:nvSpPr>
          <p:cNvPr id="7" name="Slide Number Placeholder 5">
            <a:extLst>
              <a:ext uri="{FF2B5EF4-FFF2-40B4-BE49-F238E27FC236}">
                <a16:creationId xmlns:a16="http://schemas.microsoft.com/office/drawing/2014/main" id="{6C934100-16DF-4C7A-B7D3-AC3CFE8ACEBB}"/>
              </a:ext>
            </a:extLst>
          </p:cNvPr>
          <p:cNvSpPr txBox="1">
            <a:spLocks/>
          </p:cNvSpPr>
          <p:nvPr/>
        </p:nvSpPr>
        <p:spPr bwMode="auto">
          <a:xfrm>
            <a:off x="8313793"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30</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27556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a:xfrm>
            <a:off x="300912" y="253032"/>
            <a:ext cx="8572500" cy="788091"/>
          </a:xfrm>
        </p:spPr>
        <p:txBody>
          <a:bodyPr>
            <a:normAutofit fontScale="90000"/>
          </a:bodyPr>
          <a:lstStyle/>
          <a:p>
            <a:r>
              <a:rPr lang="en-US" dirty="0"/>
              <a:t>Authorized Discipline</a:t>
            </a:r>
          </a:p>
        </p:txBody>
      </p:sp>
      <p:sp>
        <p:nvSpPr>
          <p:cNvPr id="10" name="Freeform 9">
            <a:extLst>
              <a:ext uri="{FF2B5EF4-FFF2-40B4-BE49-F238E27FC236}">
                <a16:creationId xmlns:a16="http://schemas.microsoft.com/office/drawing/2014/main" id="{8C150C19-D252-C94F-9625-80B272915C58}"/>
              </a:ext>
            </a:extLst>
          </p:cNvPr>
          <p:cNvSpPr/>
          <p:nvPr/>
        </p:nvSpPr>
        <p:spPr>
          <a:xfrm>
            <a:off x="300912" y="1287625"/>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marL="0" lvl="0" indent="0" algn="ctr" defTabSz="1422400">
              <a:lnSpc>
                <a:spcPct val="90000"/>
              </a:lnSpc>
              <a:spcBef>
                <a:spcPct val="0"/>
              </a:spcBef>
              <a:spcAft>
                <a:spcPct val="35000"/>
              </a:spcAft>
              <a:buFont typeface="Wingdings" pitchFamily="2" charset="2"/>
              <a:buNone/>
            </a:pPr>
            <a:r>
              <a:rPr lang="en-US" sz="3200" kern="1200" dirty="0">
                <a:solidFill>
                  <a:schemeClr val="bg1"/>
                </a:solidFill>
                <a:latin typeface="+mn-lt"/>
                <a:ea typeface="Times New Roman" panose="02020603050405020304" pitchFamily="18" charset="0"/>
              </a:rPr>
              <a:t>Letters of warning or reprimand</a:t>
            </a:r>
            <a:endParaRPr lang="en-US" sz="3200" kern="1200" dirty="0">
              <a:solidFill>
                <a:schemeClr val="bg1"/>
              </a:solidFill>
              <a:latin typeface="+mn-lt"/>
            </a:endParaRPr>
          </a:p>
        </p:txBody>
      </p:sp>
      <p:sp>
        <p:nvSpPr>
          <p:cNvPr id="12" name="Freeform 11">
            <a:extLst>
              <a:ext uri="{FF2B5EF4-FFF2-40B4-BE49-F238E27FC236}">
                <a16:creationId xmlns:a16="http://schemas.microsoft.com/office/drawing/2014/main" id="{510A5AE3-8E9E-A241-B1D3-135FA3ED74E5}"/>
              </a:ext>
            </a:extLst>
          </p:cNvPr>
          <p:cNvSpPr/>
          <p:nvPr/>
        </p:nvSpPr>
        <p:spPr>
          <a:xfrm>
            <a:off x="300912" y="2359900"/>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marL="0" lvl="0" indent="0" algn="ctr" defTabSz="844550">
              <a:lnSpc>
                <a:spcPct val="90000"/>
              </a:lnSpc>
              <a:spcBef>
                <a:spcPct val="0"/>
              </a:spcBef>
              <a:spcAft>
                <a:spcPct val="35000"/>
              </a:spcAft>
              <a:buNone/>
            </a:pPr>
            <a:r>
              <a:rPr lang="en-US" sz="3200" kern="1200" dirty="0"/>
              <a:t>Fines up to $15,000 </a:t>
            </a:r>
          </a:p>
        </p:txBody>
      </p:sp>
      <p:sp>
        <p:nvSpPr>
          <p:cNvPr id="14" name="Freeform 13">
            <a:extLst>
              <a:ext uri="{FF2B5EF4-FFF2-40B4-BE49-F238E27FC236}">
                <a16:creationId xmlns:a16="http://schemas.microsoft.com/office/drawing/2014/main" id="{A0045629-546A-A84D-94AE-FBFD4FA1810D}"/>
              </a:ext>
            </a:extLst>
          </p:cNvPr>
          <p:cNvSpPr/>
          <p:nvPr/>
        </p:nvSpPr>
        <p:spPr>
          <a:xfrm>
            <a:off x="300912" y="3432175"/>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rPr>
              <a:t>Attendance at educational courses/seminars</a:t>
            </a:r>
            <a:endParaRPr lang="en-US" sz="2800" kern="1200" dirty="0">
              <a:solidFill>
                <a:schemeClr val="bg1"/>
              </a:solidFill>
            </a:endParaRPr>
          </a:p>
        </p:txBody>
      </p:sp>
      <p:sp>
        <p:nvSpPr>
          <p:cNvPr id="16" name="Freeform 15">
            <a:extLst>
              <a:ext uri="{FF2B5EF4-FFF2-40B4-BE49-F238E27FC236}">
                <a16:creationId xmlns:a16="http://schemas.microsoft.com/office/drawing/2014/main" id="{EAD817E6-E0DE-BA47-957B-A3D9476AE252}"/>
              </a:ext>
            </a:extLst>
          </p:cNvPr>
          <p:cNvSpPr/>
          <p:nvPr/>
        </p:nvSpPr>
        <p:spPr>
          <a:xfrm>
            <a:off x="300912" y="4504451"/>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membership</a:t>
            </a:r>
          </a:p>
        </p:txBody>
      </p:sp>
      <p:sp>
        <p:nvSpPr>
          <p:cNvPr id="18" name="Freeform 17">
            <a:extLst>
              <a:ext uri="{FF2B5EF4-FFF2-40B4-BE49-F238E27FC236}">
                <a16:creationId xmlns:a16="http://schemas.microsoft.com/office/drawing/2014/main" id="{12166ED8-1298-CD48-B621-8C7F4A004621}"/>
              </a:ext>
            </a:extLst>
          </p:cNvPr>
          <p:cNvSpPr/>
          <p:nvPr/>
        </p:nvSpPr>
        <p:spPr>
          <a:xfrm>
            <a:off x="300912" y="5576726"/>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services </a:t>
            </a:r>
            <a:br>
              <a:rPr lang="en-US" sz="2800" kern="1200" dirty="0">
                <a:solidFill>
                  <a:schemeClr val="bg1"/>
                </a:solidFill>
                <a:latin typeface="Arial" panose="020B0604020202020204" pitchFamily="34" charset="0"/>
                <a:ea typeface="Times New Roman" panose="02020603050405020304" pitchFamily="18" charset="0"/>
              </a:rPr>
            </a:br>
            <a:r>
              <a:rPr lang="en-US" sz="2800" kern="1200" dirty="0">
                <a:solidFill>
                  <a:schemeClr val="bg1"/>
                </a:solidFill>
                <a:latin typeface="Arial" panose="020B0604020202020204" pitchFamily="34" charset="0"/>
                <a:ea typeface="Times New Roman" panose="02020603050405020304" pitchFamily="18" charset="0"/>
              </a:rPr>
              <a:t>including MLS</a:t>
            </a:r>
          </a:p>
        </p:txBody>
      </p:sp>
      <p:sp>
        <p:nvSpPr>
          <p:cNvPr id="8" name="TextBox 6">
            <a:extLst>
              <a:ext uri="{FF2B5EF4-FFF2-40B4-BE49-F238E27FC236}">
                <a16:creationId xmlns:a16="http://schemas.microsoft.com/office/drawing/2014/main" id="{EAFABF96-9B75-437D-BEC7-BD2838723DD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
        <p:nvSpPr>
          <p:cNvPr id="9" name="Slide Number Placeholder 5">
            <a:extLst>
              <a:ext uri="{FF2B5EF4-FFF2-40B4-BE49-F238E27FC236}">
                <a16:creationId xmlns:a16="http://schemas.microsoft.com/office/drawing/2014/main" id="{46D4CE69-9689-44D1-A105-087669E16CDF}"/>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31</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55698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Arbitration Hearing Results </a:t>
            </a:r>
          </a:p>
        </p:txBody>
      </p:sp>
      <p:sp>
        <p:nvSpPr>
          <p:cNvPr id="3" name="Rectangle 2">
            <a:extLst>
              <a:ext uri="{FF2B5EF4-FFF2-40B4-BE49-F238E27FC236}">
                <a16:creationId xmlns:a16="http://schemas.microsoft.com/office/drawing/2014/main" id="{B16B233D-5D4F-9042-82BB-6CE5727FB72D}"/>
              </a:ext>
            </a:extLst>
          </p:cNvPr>
          <p:cNvSpPr/>
          <p:nvPr/>
        </p:nvSpPr>
        <p:spPr>
          <a:xfrm>
            <a:off x="513562" y="1786845"/>
            <a:ext cx="8247665" cy="3046988"/>
          </a:xfrm>
          <a:prstGeom prst="rect">
            <a:avLst/>
          </a:prstGeom>
        </p:spPr>
        <p:txBody>
          <a:bodyPr wrap="square">
            <a:spAutoFit/>
          </a:bodyPr>
          <a:lstStyle/>
          <a:p>
            <a:pPr algn="ctr"/>
            <a:r>
              <a:rPr lang="en-US" sz="3200" dirty="0">
                <a:solidFill>
                  <a:srgbClr val="000000"/>
                </a:solidFill>
                <a:latin typeface="Arial" panose="020B0604020202020204" pitchFamily="34" charset="0"/>
                <a:ea typeface="Times New Roman" panose="02020603050405020304" pitchFamily="18" charset="0"/>
              </a:rPr>
              <a:t>The panel will award an amount to the prevailing party.  </a:t>
            </a:r>
          </a:p>
          <a:p>
            <a:pPr algn="ctr"/>
            <a:endParaRPr lang="en-US" sz="3200" dirty="0">
              <a:solidFill>
                <a:srgbClr val="000000"/>
              </a:solidFill>
              <a:latin typeface="Arial" panose="020B0604020202020204" pitchFamily="34" charset="0"/>
              <a:ea typeface="Times New Roman" panose="02020603050405020304" pitchFamily="18" charset="0"/>
            </a:endParaRPr>
          </a:p>
          <a:p>
            <a:pPr algn="ctr"/>
            <a:r>
              <a:rPr lang="en-US" sz="3200" dirty="0">
                <a:solidFill>
                  <a:srgbClr val="000000"/>
                </a:solidFill>
                <a:latin typeface="Arial" panose="020B0604020202020204" pitchFamily="34" charset="0"/>
                <a:ea typeface="Times New Roman" panose="02020603050405020304" pitchFamily="18" charset="0"/>
              </a:rPr>
              <a:t>The amount cannot be more than what was requested in the arbitration request,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though it can be less. </a:t>
            </a:r>
            <a:endParaRPr lang="en-US" sz="3200" dirty="0"/>
          </a:p>
        </p:txBody>
      </p:sp>
      <p:sp>
        <p:nvSpPr>
          <p:cNvPr id="4" name="TextBox 6">
            <a:extLst>
              <a:ext uri="{FF2B5EF4-FFF2-40B4-BE49-F238E27FC236}">
                <a16:creationId xmlns:a16="http://schemas.microsoft.com/office/drawing/2014/main" id="{BF4E0A7A-CBD9-4785-BF96-BD78306D5E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5" name="Slide Number Placeholder 5">
            <a:extLst>
              <a:ext uri="{FF2B5EF4-FFF2-40B4-BE49-F238E27FC236}">
                <a16:creationId xmlns:a16="http://schemas.microsoft.com/office/drawing/2014/main" id="{96558DDA-E3DA-43F3-BAB0-EF140C7C93A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32</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2093400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What is Mediation?</a:t>
            </a:r>
          </a:p>
        </p:txBody>
      </p:sp>
      <p:sp>
        <p:nvSpPr>
          <p:cNvPr id="3" name="Rectangle 2">
            <a:extLst>
              <a:ext uri="{FF2B5EF4-FFF2-40B4-BE49-F238E27FC236}">
                <a16:creationId xmlns:a16="http://schemas.microsoft.com/office/drawing/2014/main" id="{B16B233D-5D4F-9042-82BB-6CE5727FB72D}"/>
              </a:ext>
            </a:extLst>
          </p:cNvPr>
          <p:cNvSpPr/>
          <p:nvPr/>
        </p:nvSpPr>
        <p:spPr>
          <a:xfrm>
            <a:off x="1097431" y="1223830"/>
            <a:ext cx="6979461" cy="1569660"/>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 powerful tool to help REALTORS® and their clients resolve disputes that might otherwise be arbitrated.  </a:t>
            </a:r>
          </a:p>
        </p:txBody>
      </p:sp>
      <p:pic>
        <p:nvPicPr>
          <p:cNvPr id="6" name="Picture 5">
            <a:extLst>
              <a:ext uri="{FF2B5EF4-FFF2-40B4-BE49-F238E27FC236}">
                <a16:creationId xmlns:a16="http://schemas.microsoft.com/office/drawing/2014/main" id="{DD467ED3-4586-F14A-AB5B-7E57901DC0C1}"/>
              </a:ext>
            </a:extLst>
          </p:cNvPr>
          <p:cNvPicPr>
            <a:picLocks noChangeAspect="1"/>
          </p:cNvPicPr>
          <p:nvPr/>
        </p:nvPicPr>
        <p:blipFill>
          <a:blip r:embed="rId4"/>
          <a:stretch>
            <a:fillRect/>
          </a:stretch>
        </p:blipFill>
        <p:spPr>
          <a:xfrm>
            <a:off x="1850065" y="2942345"/>
            <a:ext cx="5835420" cy="3412453"/>
          </a:xfrm>
          <a:prstGeom prst="rect">
            <a:avLst/>
          </a:prstGeom>
        </p:spPr>
      </p:pic>
      <p:sp>
        <p:nvSpPr>
          <p:cNvPr id="5" name="TextBox 6">
            <a:extLst>
              <a:ext uri="{FF2B5EF4-FFF2-40B4-BE49-F238E27FC236}">
                <a16:creationId xmlns:a16="http://schemas.microsoft.com/office/drawing/2014/main" id="{C13BF387-C364-4C72-9B54-FDB674F78DD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14 </a:t>
            </a:r>
          </a:p>
        </p:txBody>
      </p:sp>
      <p:sp>
        <p:nvSpPr>
          <p:cNvPr id="7" name="Slide Number Placeholder 5">
            <a:extLst>
              <a:ext uri="{FF2B5EF4-FFF2-40B4-BE49-F238E27FC236}">
                <a16:creationId xmlns:a16="http://schemas.microsoft.com/office/drawing/2014/main" id="{0375FD7F-C0F3-4095-8945-96FFF94EC4F6}"/>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33</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849166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300912" y="329414"/>
            <a:ext cx="8572500" cy="1393061"/>
          </a:xfrm>
        </p:spPr>
        <p:txBody>
          <a:bodyPr>
            <a:normAutofit fontScale="90000"/>
          </a:bodyPr>
          <a:lstStyle/>
          <a:p>
            <a:r>
              <a:rPr lang="en-US" dirty="0"/>
              <a:t>Difference Between Mediation and Arbitration</a:t>
            </a:r>
          </a:p>
        </p:txBody>
      </p:sp>
      <p:graphicFrame>
        <p:nvGraphicFramePr>
          <p:cNvPr id="5" name="Table 4">
            <a:extLst>
              <a:ext uri="{FF2B5EF4-FFF2-40B4-BE49-F238E27FC236}">
                <a16:creationId xmlns:a16="http://schemas.microsoft.com/office/drawing/2014/main" id="{44BA478B-DD63-D044-9ED0-ED809E1E6A17}"/>
              </a:ext>
            </a:extLst>
          </p:cNvPr>
          <p:cNvGraphicFramePr>
            <a:graphicFrameLocks noGrp="1"/>
          </p:cNvGraphicFramePr>
          <p:nvPr>
            <p:extLst>
              <p:ext uri="{D42A27DB-BD31-4B8C-83A1-F6EECF244321}">
                <p14:modId xmlns:p14="http://schemas.microsoft.com/office/powerpoint/2010/main" val="2072529644"/>
              </p:ext>
            </p:extLst>
          </p:nvPr>
        </p:nvGraphicFramePr>
        <p:xfrm>
          <a:off x="492298" y="1892595"/>
          <a:ext cx="8205134" cy="3910671"/>
        </p:xfrm>
        <a:graphic>
          <a:graphicData uri="http://schemas.openxmlformats.org/drawingml/2006/table">
            <a:tbl>
              <a:tblPr firstRow="1" firstCol="1" bandRow="1"/>
              <a:tblGrid>
                <a:gridCol w="3926278">
                  <a:extLst>
                    <a:ext uri="{9D8B030D-6E8A-4147-A177-3AD203B41FA5}">
                      <a16:colId xmlns:a16="http://schemas.microsoft.com/office/drawing/2014/main" val="3355499453"/>
                    </a:ext>
                  </a:extLst>
                </a:gridCol>
                <a:gridCol w="133563">
                  <a:extLst>
                    <a:ext uri="{9D8B030D-6E8A-4147-A177-3AD203B41FA5}">
                      <a16:colId xmlns:a16="http://schemas.microsoft.com/office/drawing/2014/main" val="1943498737"/>
                    </a:ext>
                  </a:extLst>
                </a:gridCol>
                <a:gridCol w="4145293">
                  <a:extLst>
                    <a:ext uri="{9D8B030D-6E8A-4147-A177-3AD203B41FA5}">
                      <a16:colId xmlns:a16="http://schemas.microsoft.com/office/drawing/2014/main" val="1479716625"/>
                    </a:ext>
                  </a:extLst>
                </a:gridCol>
              </a:tblGrid>
              <a:tr h="434519">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Mediation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gridSpan="2">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Arbitration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318324940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Low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541287"/>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Little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4593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Maximum range of solutions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Win/lose/split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48072"/>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Parties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Arbitrators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416418"/>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Uncertain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Definite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859105"/>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Maintains/improves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May harm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771013"/>
                  </a:ext>
                </a:extLst>
              </a:tr>
            </a:tbl>
          </a:graphicData>
        </a:graphic>
      </p:graphicFrame>
      <p:sp>
        <p:nvSpPr>
          <p:cNvPr id="4" name="TextBox 6">
            <a:extLst>
              <a:ext uri="{FF2B5EF4-FFF2-40B4-BE49-F238E27FC236}">
                <a16:creationId xmlns:a16="http://schemas.microsoft.com/office/drawing/2014/main" id="{C2E67FD0-3DD3-4697-AD37-77BA8AC4219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6" name="Slide Number Placeholder 5">
            <a:extLst>
              <a:ext uri="{FF2B5EF4-FFF2-40B4-BE49-F238E27FC236}">
                <a16:creationId xmlns:a16="http://schemas.microsoft.com/office/drawing/2014/main" id="{6D4B1829-165C-4F63-9601-AD3F7929553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34</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120775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148856" y="329414"/>
            <a:ext cx="8575700" cy="903963"/>
          </a:xfrm>
        </p:spPr>
        <p:txBody>
          <a:bodyPr anchor="t">
            <a:normAutofit/>
          </a:bodyPr>
          <a:lstStyle/>
          <a:p>
            <a:r>
              <a:rPr lang="en-US" dirty="0"/>
              <a:t>Mediation Process</a:t>
            </a:r>
          </a:p>
        </p:txBody>
      </p:sp>
      <p:sp>
        <p:nvSpPr>
          <p:cNvPr id="7" name="Block Arc 6">
            <a:extLst>
              <a:ext uri="{FF2B5EF4-FFF2-40B4-BE49-F238E27FC236}">
                <a16:creationId xmlns:a16="http://schemas.microsoft.com/office/drawing/2014/main" id="{B3D0AF06-26C9-B04A-978F-B73D11577E23}"/>
              </a:ext>
            </a:extLst>
          </p:cNvPr>
          <p:cNvSpPr/>
          <p:nvPr/>
        </p:nvSpPr>
        <p:spPr>
          <a:xfrm>
            <a:off x="-5609266" y="128146"/>
            <a:ext cx="7441681" cy="7441681"/>
          </a:xfrm>
          <a:prstGeom prst="blockArc">
            <a:avLst>
              <a:gd name="adj1" fmla="val 18900000"/>
              <a:gd name="adj2" fmla="val 2700000"/>
              <a:gd name="adj3" fmla="val 290"/>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30" name="Group 29">
            <a:extLst>
              <a:ext uri="{FF2B5EF4-FFF2-40B4-BE49-F238E27FC236}">
                <a16:creationId xmlns:a16="http://schemas.microsoft.com/office/drawing/2014/main" id="{84675547-17A5-254D-8C53-EC17B8A43D89}"/>
              </a:ext>
            </a:extLst>
          </p:cNvPr>
          <p:cNvGrpSpPr/>
          <p:nvPr/>
        </p:nvGrpSpPr>
        <p:grpSpPr>
          <a:xfrm>
            <a:off x="653666" y="1273057"/>
            <a:ext cx="7997077" cy="5151857"/>
            <a:chOff x="653666" y="1273057"/>
            <a:chExt cx="7997077" cy="5151857"/>
          </a:xfrm>
        </p:grpSpPr>
        <p:sp>
          <p:nvSpPr>
            <p:cNvPr id="8" name="Freeform 7">
              <a:extLst>
                <a:ext uri="{FF2B5EF4-FFF2-40B4-BE49-F238E27FC236}">
                  <a16:creationId xmlns:a16="http://schemas.microsoft.com/office/drawing/2014/main" id="{576721F9-B4E4-4C47-AE5C-0F1AC132732A}"/>
                </a:ext>
              </a:extLst>
            </p:cNvPr>
            <p:cNvSpPr/>
            <p:nvPr/>
          </p:nvSpPr>
          <p:spPr>
            <a:xfrm>
              <a:off x="1025806" y="133586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Explain process</a:t>
              </a:r>
            </a:p>
          </p:txBody>
        </p:sp>
        <p:sp>
          <p:nvSpPr>
            <p:cNvPr id="9" name="Oval 8">
              <a:extLst>
                <a:ext uri="{FF2B5EF4-FFF2-40B4-BE49-F238E27FC236}">
                  <a16:creationId xmlns:a16="http://schemas.microsoft.com/office/drawing/2014/main" id="{3A2591AE-E172-3F44-9D6C-58710612B012}"/>
                </a:ext>
              </a:extLst>
            </p:cNvPr>
            <p:cNvSpPr/>
            <p:nvPr/>
          </p:nvSpPr>
          <p:spPr>
            <a:xfrm>
              <a:off x="711763" y="1273057"/>
              <a:ext cx="628086" cy="628086"/>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0990713D-F3FF-5E45-A047-8537FDC14147}"/>
                </a:ext>
              </a:extLst>
            </p:cNvPr>
            <p:cNvSpPr/>
            <p:nvPr/>
          </p:nvSpPr>
          <p:spPr>
            <a:xfrm>
              <a:off x="1480837" y="2090012"/>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2119005"/>
                <a:satOff val="1998"/>
                <a:lumOff val="-65"/>
                <a:alphaOff val="0"/>
              </a:schemeClr>
            </a:fillRef>
            <a:effectRef idx="0">
              <a:schemeClr val="accent2">
                <a:hueOff val="-2119005"/>
                <a:satOff val="1998"/>
                <a:lumOff val="-65"/>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Make statements</a:t>
              </a:r>
            </a:p>
          </p:txBody>
        </p:sp>
        <p:sp>
          <p:nvSpPr>
            <p:cNvPr id="11" name="Oval 10">
              <a:extLst>
                <a:ext uri="{FF2B5EF4-FFF2-40B4-BE49-F238E27FC236}">
                  <a16:creationId xmlns:a16="http://schemas.microsoft.com/office/drawing/2014/main" id="{AEDD621F-91B7-D749-AF78-AE791B5D80DC}"/>
                </a:ext>
              </a:extLst>
            </p:cNvPr>
            <p:cNvSpPr/>
            <p:nvPr/>
          </p:nvSpPr>
          <p:spPr>
            <a:xfrm>
              <a:off x="1166794" y="2027203"/>
              <a:ext cx="628086" cy="628086"/>
            </a:xfrm>
            <a:prstGeom prst="ellipse">
              <a:avLst/>
            </a:prstGeom>
          </p:spPr>
          <p:style>
            <a:lnRef idx="2">
              <a:schemeClr val="accent2">
                <a:hueOff val="-2119005"/>
                <a:satOff val="1998"/>
                <a:lumOff val="-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B588F0CC-E1F2-0443-939B-DE67BBA3486E}"/>
                </a:ext>
              </a:extLst>
            </p:cNvPr>
            <p:cNvSpPr/>
            <p:nvPr/>
          </p:nvSpPr>
          <p:spPr>
            <a:xfrm>
              <a:off x="1730192" y="2843605"/>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4238011"/>
                <a:satOff val="3995"/>
                <a:lumOff val="-131"/>
                <a:alphaOff val="0"/>
              </a:schemeClr>
            </a:fillRef>
            <a:effectRef idx="0">
              <a:schemeClr val="accent2">
                <a:hueOff val="-4238011"/>
                <a:satOff val="3995"/>
                <a:lumOff val="-131"/>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Identify issues</a:t>
              </a:r>
            </a:p>
          </p:txBody>
        </p:sp>
        <p:sp>
          <p:nvSpPr>
            <p:cNvPr id="13" name="Oval 12">
              <a:extLst>
                <a:ext uri="{FF2B5EF4-FFF2-40B4-BE49-F238E27FC236}">
                  <a16:creationId xmlns:a16="http://schemas.microsoft.com/office/drawing/2014/main" id="{D932778B-F85B-464A-80B4-C9F41EFC353E}"/>
                </a:ext>
              </a:extLst>
            </p:cNvPr>
            <p:cNvSpPr/>
            <p:nvPr/>
          </p:nvSpPr>
          <p:spPr>
            <a:xfrm>
              <a:off x="1416148" y="2780796"/>
              <a:ext cx="628086" cy="628086"/>
            </a:xfrm>
            <a:prstGeom prst="ellipse">
              <a:avLst/>
            </a:prstGeom>
          </p:spPr>
          <p:style>
            <a:lnRef idx="2">
              <a:schemeClr val="accent2">
                <a:hueOff val="-4238011"/>
                <a:satOff val="3995"/>
                <a:lumOff val="-13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C08CF35B-3D6A-9E47-B9D6-B7C4D463BE18}"/>
                </a:ext>
              </a:extLst>
            </p:cNvPr>
            <p:cNvSpPr/>
            <p:nvPr/>
          </p:nvSpPr>
          <p:spPr>
            <a:xfrm>
              <a:off x="1809808" y="3597751"/>
              <a:ext cx="6840935" cy="502469"/>
            </a:xfrm>
            <a:custGeom>
              <a:avLst/>
              <a:gdLst>
                <a:gd name="connsiteX0" fmla="*/ 0 w 6840935"/>
                <a:gd name="connsiteY0" fmla="*/ 0 h 502469"/>
                <a:gd name="connsiteX1" fmla="*/ 6840935 w 6840935"/>
                <a:gd name="connsiteY1" fmla="*/ 0 h 502469"/>
                <a:gd name="connsiteX2" fmla="*/ 6840935 w 6840935"/>
                <a:gd name="connsiteY2" fmla="*/ 502469 h 502469"/>
                <a:gd name="connsiteX3" fmla="*/ 0 w 6840935"/>
                <a:gd name="connsiteY3" fmla="*/ 502469 h 502469"/>
                <a:gd name="connsiteX4" fmla="*/ 0 w 6840935"/>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935" h="502469">
                  <a:moveTo>
                    <a:pt x="0" y="0"/>
                  </a:moveTo>
                  <a:lnTo>
                    <a:pt x="6840935" y="0"/>
                  </a:lnTo>
                  <a:lnTo>
                    <a:pt x="6840935" y="502469"/>
                  </a:lnTo>
                  <a:lnTo>
                    <a:pt x="0" y="502469"/>
                  </a:lnTo>
                  <a:lnTo>
                    <a:pt x="0" y="0"/>
                  </a:lnTo>
                  <a:close/>
                </a:path>
              </a:pathLst>
            </a:custGeom>
          </p:spPr>
          <p:style>
            <a:lnRef idx="2">
              <a:schemeClr val="lt1">
                <a:hueOff val="0"/>
                <a:satOff val="0"/>
                <a:lumOff val="0"/>
                <a:alphaOff val="0"/>
              </a:schemeClr>
            </a:lnRef>
            <a:fillRef idx="1">
              <a:schemeClr val="accent2">
                <a:hueOff val="-6357016"/>
                <a:satOff val="5993"/>
                <a:lumOff val="-196"/>
                <a:alphaOff val="0"/>
              </a:schemeClr>
            </a:fillRef>
            <a:effectRef idx="0">
              <a:schemeClr val="accent2">
                <a:hueOff val="-6357016"/>
                <a:satOff val="5993"/>
                <a:lumOff val="-196"/>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Cross-talk</a:t>
              </a:r>
            </a:p>
          </p:txBody>
        </p:sp>
        <p:sp>
          <p:nvSpPr>
            <p:cNvPr id="15" name="Oval 14">
              <a:extLst>
                <a:ext uri="{FF2B5EF4-FFF2-40B4-BE49-F238E27FC236}">
                  <a16:creationId xmlns:a16="http://schemas.microsoft.com/office/drawing/2014/main" id="{856C31B9-9607-A843-9006-B2E572CA7042}"/>
                </a:ext>
              </a:extLst>
            </p:cNvPr>
            <p:cNvSpPr/>
            <p:nvPr/>
          </p:nvSpPr>
          <p:spPr>
            <a:xfrm>
              <a:off x="1495765" y="3534942"/>
              <a:ext cx="628086" cy="628086"/>
            </a:xfrm>
            <a:prstGeom prst="ellipse">
              <a:avLst/>
            </a:prstGeom>
          </p:spPr>
          <p:style>
            <a:lnRef idx="2">
              <a:schemeClr val="accent2">
                <a:hueOff val="-6357016"/>
                <a:satOff val="5993"/>
                <a:lumOff val="-19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3843B406-8598-6F43-B746-E609FDB3B5BA}"/>
                </a:ext>
              </a:extLst>
            </p:cNvPr>
            <p:cNvSpPr/>
            <p:nvPr/>
          </p:nvSpPr>
          <p:spPr>
            <a:xfrm>
              <a:off x="1730192" y="4351897"/>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8476022"/>
                <a:satOff val="7991"/>
                <a:lumOff val="-262"/>
                <a:alphaOff val="0"/>
              </a:schemeClr>
            </a:fillRef>
            <a:effectRef idx="0">
              <a:schemeClr val="accent2">
                <a:hueOff val="-8476022"/>
                <a:satOff val="7991"/>
                <a:lumOff val="-262"/>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Caucus</a:t>
              </a:r>
            </a:p>
          </p:txBody>
        </p:sp>
        <p:sp>
          <p:nvSpPr>
            <p:cNvPr id="17" name="Oval 16">
              <a:extLst>
                <a:ext uri="{FF2B5EF4-FFF2-40B4-BE49-F238E27FC236}">
                  <a16:creationId xmlns:a16="http://schemas.microsoft.com/office/drawing/2014/main" id="{C72DB11A-7638-5744-B277-86AD24F98A6C}"/>
                </a:ext>
              </a:extLst>
            </p:cNvPr>
            <p:cNvSpPr/>
            <p:nvPr/>
          </p:nvSpPr>
          <p:spPr>
            <a:xfrm>
              <a:off x="1416148" y="4289088"/>
              <a:ext cx="628086" cy="628086"/>
            </a:xfrm>
            <a:prstGeom prst="ellipse">
              <a:avLst/>
            </a:prstGeom>
          </p:spPr>
          <p:style>
            <a:lnRef idx="2">
              <a:schemeClr val="accent2">
                <a:hueOff val="-8476022"/>
                <a:satOff val="7991"/>
                <a:lumOff val="-26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5CA98CEE-3DA8-214B-960E-7D064B5504EA}"/>
                </a:ext>
              </a:extLst>
            </p:cNvPr>
            <p:cNvSpPr/>
            <p:nvPr/>
          </p:nvSpPr>
          <p:spPr>
            <a:xfrm>
              <a:off x="1480837" y="5105490"/>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10595027"/>
                <a:satOff val="9988"/>
                <a:lumOff val="-327"/>
                <a:alphaOff val="0"/>
              </a:schemeClr>
            </a:fillRef>
            <a:effectRef idx="0">
              <a:schemeClr val="accent2">
                <a:hueOff val="-10595027"/>
                <a:satOff val="9988"/>
                <a:lumOff val="-327"/>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Find solutions</a:t>
              </a:r>
            </a:p>
          </p:txBody>
        </p:sp>
        <p:sp>
          <p:nvSpPr>
            <p:cNvPr id="19" name="Oval 18">
              <a:extLst>
                <a:ext uri="{FF2B5EF4-FFF2-40B4-BE49-F238E27FC236}">
                  <a16:creationId xmlns:a16="http://schemas.microsoft.com/office/drawing/2014/main" id="{45FFBCFD-1A8F-7C4A-A52D-164F8FA734B0}"/>
                </a:ext>
              </a:extLst>
            </p:cNvPr>
            <p:cNvSpPr/>
            <p:nvPr/>
          </p:nvSpPr>
          <p:spPr>
            <a:xfrm>
              <a:off x="1166794" y="5042681"/>
              <a:ext cx="628086" cy="628086"/>
            </a:xfrm>
            <a:prstGeom prst="ellipse">
              <a:avLst/>
            </a:prstGeom>
          </p:spPr>
          <p:style>
            <a:lnRef idx="2">
              <a:schemeClr val="accent2">
                <a:hueOff val="-10595027"/>
                <a:satOff val="9988"/>
                <a:lumOff val="-32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62FA1F7F-1975-F240-92A5-6A18E0B8FB6C}"/>
                </a:ext>
              </a:extLst>
            </p:cNvPr>
            <p:cNvSpPr/>
            <p:nvPr/>
          </p:nvSpPr>
          <p:spPr>
            <a:xfrm>
              <a:off x="1025806" y="585963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12714033"/>
                <a:satOff val="11986"/>
                <a:lumOff val="-393"/>
                <a:alphaOff val="0"/>
              </a:schemeClr>
            </a:fillRef>
            <a:effectRef idx="0">
              <a:schemeClr val="accent2">
                <a:hueOff val="-12714033"/>
                <a:satOff val="11986"/>
                <a:lumOff val="-393"/>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Reach agreement</a:t>
              </a:r>
            </a:p>
          </p:txBody>
        </p:sp>
        <p:sp>
          <p:nvSpPr>
            <p:cNvPr id="21" name="Oval 20">
              <a:extLst>
                <a:ext uri="{FF2B5EF4-FFF2-40B4-BE49-F238E27FC236}">
                  <a16:creationId xmlns:a16="http://schemas.microsoft.com/office/drawing/2014/main" id="{E8A6F4BC-4748-594C-A2DF-6BB344771EAC}"/>
                </a:ext>
              </a:extLst>
            </p:cNvPr>
            <p:cNvSpPr/>
            <p:nvPr/>
          </p:nvSpPr>
          <p:spPr>
            <a:xfrm>
              <a:off x="711763" y="5796828"/>
              <a:ext cx="628086" cy="628086"/>
            </a:xfrm>
            <a:prstGeom prst="ellipse">
              <a:avLst/>
            </a:prstGeom>
          </p:spPr>
          <p:style>
            <a:lnRef idx="2">
              <a:schemeClr val="accent2">
                <a:hueOff val="-12714033"/>
                <a:satOff val="11986"/>
                <a:lumOff val="-39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a:extLst>
                <a:ext uri="{FF2B5EF4-FFF2-40B4-BE49-F238E27FC236}">
                  <a16:creationId xmlns:a16="http://schemas.microsoft.com/office/drawing/2014/main" id="{47D5A89F-736E-5748-A8C8-A1EC267C1404}"/>
                </a:ext>
              </a:extLst>
            </p:cNvPr>
            <p:cNvSpPr txBox="1"/>
            <p:nvPr/>
          </p:nvSpPr>
          <p:spPr>
            <a:xfrm>
              <a:off x="653666" y="1338715"/>
              <a:ext cx="744279" cy="523220"/>
            </a:xfrm>
            <a:prstGeom prst="rect">
              <a:avLst/>
            </a:prstGeom>
            <a:noFill/>
          </p:spPr>
          <p:txBody>
            <a:bodyPr wrap="square" rtlCol="0">
              <a:spAutoFit/>
            </a:bodyPr>
            <a:lstStyle/>
            <a:p>
              <a:pPr algn="ctr"/>
              <a:r>
                <a:rPr lang="en-US" sz="2800" b="1" dirty="0">
                  <a:solidFill>
                    <a:schemeClr val="bg1">
                      <a:lumMod val="10000"/>
                    </a:schemeClr>
                  </a:solidFill>
                </a:rPr>
                <a:t>1</a:t>
              </a:r>
            </a:p>
          </p:txBody>
        </p:sp>
        <p:sp>
          <p:nvSpPr>
            <p:cNvPr id="24" name="TextBox 23">
              <a:extLst>
                <a:ext uri="{FF2B5EF4-FFF2-40B4-BE49-F238E27FC236}">
                  <a16:creationId xmlns:a16="http://schemas.microsoft.com/office/drawing/2014/main" id="{0F20E1D5-0CA0-2340-ABD3-08A38A0B2E4D}"/>
                </a:ext>
              </a:extLst>
            </p:cNvPr>
            <p:cNvSpPr txBox="1"/>
            <p:nvPr/>
          </p:nvSpPr>
          <p:spPr>
            <a:xfrm>
              <a:off x="1112995" y="2072669"/>
              <a:ext cx="744279" cy="523220"/>
            </a:xfrm>
            <a:prstGeom prst="rect">
              <a:avLst/>
            </a:prstGeom>
            <a:noFill/>
          </p:spPr>
          <p:txBody>
            <a:bodyPr wrap="square" rtlCol="0">
              <a:spAutoFit/>
            </a:bodyPr>
            <a:lstStyle/>
            <a:p>
              <a:pPr algn="ctr"/>
              <a:r>
                <a:rPr lang="en-US" sz="2800" b="1" dirty="0">
                  <a:solidFill>
                    <a:schemeClr val="bg1">
                      <a:lumMod val="10000"/>
                    </a:schemeClr>
                  </a:solidFill>
                </a:rPr>
                <a:t>2</a:t>
              </a:r>
            </a:p>
          </p:txBody>
        </p:sp>
        <p:sp>
          <p:nvSpPr>
            <p:cNvPr id="25" name="TextBox 24">
              <a:extLst>
                <a:ext uri="{FF2B5EF4-FFF2-40B4-BE49-F238E27FC236}">
                  <a16:creationId xmlns:a16="http://schemas.microsoft.com/office/drawing/2014/main" id="{64130C84-9DCB-8C47-8EC6-10A7AB6CB979}"/>
                </a:ext>
              </a:extLst>
            </p:cNvPr>
            <p:cNvSpPr txBox="1"/>
            <p:nvPr/>
          </p:nvSpPr>
          <p:spPr>
            <a:xfrm>
              <a:off x="674931" y="5881415"/>
              <a:ext cx="744279" cy="523220"/>
            </a:xfrm>
            <a:prstGeom prst="rect">
              <a:avLst/>
            </a:prstGeom>
            <a:noFill/>
          </p:spPr>
          <p:txBody>
            <a:bodyPr wrap="square" rtlCol="0">
              <a:spAutoFit/>
            </a:bodyPr>
            <a:lstStyle/>
            <a:p>
              <a:pPr algn="ctr"/>
              <a:r>
                <a:rPr lang="en-US" sz="2800" b="1" dirty="0">
                  <a:solidFill>
                    <a:schemeClr val="bg1">
                      <a:lumMod val="10000"/>
                    </a:schemeClr>
                  </a:solidFill>
                </a:rPr>
                <a:t>7</a:t>
              </a:r>
            </a:p>
          </p:txBody>
        </p:sp>
        <p:sp>
          <p:nvSpPr>
            <p:cNvPr id="26" name="TextBox 25">
              <a:extLst>
                <a:ext uri="{FF2B5EF4-FFF2-40B4-BE49-F238E27FC236}">
                  <a16:creationId xmlns:a16="http://schemas.microsoft.com/office/drawing/2014/main" id="{62359C64-07ED-0B42-99F5-73A838BA4FF1}"/>
                </a:ext>
              </a:extLst>
            </p:cNvPr>
            <p:cNvSpPr txBox="1"/>
            <p:nvPr/>
          </p:nvSpPr>
          <p:spPr>
            <a:xfrm>
              <a:off x="1446168" y="3594816"/>
              <a:ext cx="744279" cy="523220"/>
            </a:xfrm>
            <a:prstGeom prst="rect">
              <a:avLst/>
            </a:prstGeom>
            <a:noFill/>
          </p:spPr>
          <p:txBody>
            <a:bodyPr wrap="square" rtlCol="0">
              <a:spAutoFit/>
            </a:bodyPr>
            <a:lstStyle/>
            <a:p>
              <a:pPr algn="ctr"/>
              <a:r>
                <a:rPr lang="en-US" sz="2800" b="1" dirty="0">
                  <a:solidFill>
                    <a:schemeClr val="bg1">
                      <a:lumMod val="10000"/>
                    </a:schemeClr>
                  </a:solidFill>
                </a:rPr>
                <a:t>4</a:t>
              </a:r>
            </a:p>
          </p:txBody>
        </p:sp>
        <p:sp>
          <p:nvSpPr>
            <p:cNvPr id="27" name="TextBox 26">
              <a:extLst>
                <a:ext uri="{FF2B5EF4-FFF2-40B4-BE49-F238E27FC236}">
                  <a16:creationId xmlns:a16="http://schemas.microsoft.com/office/drawing/2014/main" id="{93578B89-E671-CE4D-A434-66DBCA4EC8C2}"/>
                </a:ext>
              </a:extLst>
            </p:cNvPr>
            <p:cNvSpPr txBox="1"/>
            <p:nvPr/>
          </p:nvSpPr>
          <p:spPr>
            <a:xfrm>
              <a:off x="1381478" y="4341521"/>
              <a:ext cx="744279" cy="523220"/>
            </a:xfrm>
            <a:prstGeom prst="rect">
              <a:avLst/>
            </a:prstGeom>
            <a:noFill/>
          </p:spPr>
          <p:txBody>
            <a:bodyPr wrap="square" rtlCol="0">
              <a:spAutoFit/>
            </a:bodyPr>
            <a:lstStyle/>
            <a:p>
              <a:pPr algn="ctr"/>
              <a:r>
                <a:rPr lang="en-US" sz="2800" b="1" dirty="0">
                  <a:solidFill>
                    <a:schemeClr val="bg1">
                      <a:lumMod val="10000"/>
                    </a:schemeClr>
                  </a:solidFill>
                </a:rPr>
                <a:t>5</a:t>
              </a:r>
            </a:p>
          </p:txBody>
        </p:sp>
        <p:sp>
          <p:nvSpPr>
            <p:cNvPr id="28" name="TextBox 27">
              <a:extLst>
                <a:ext uri="{FF2B5EF4-FFF2-40B4-BE49-F238E27FC236}">
                  <a16:creationId xmlns:a16="http://schemas.microsoft.com/office/drawing/2014/main" id="{11702BE2-4A6B-E243-ACCA-3B9347E2B7C8}"/>
                </a:ext>
              </a:extLst>
            </p:cNvPr>
            <p:cNvSpPr txBox="1"/>
            <p:nvPr/>
          </p:nvSpPr>
          <p:spPr>
            <a:xfrm>
              <a:off x="1123625" y="5102082"/>
              <a:ext cx="744279" cy="523220"/>
            </a:xfrm>
            <a:prstGeom prst="rect">
              <a:avLst/>
            </a:prstGeom>
            <a:noFill/>
          </p:spPr>
          <p:txBody>
            <a:bodyPr wrap="square" rtlCol="0">
              <a:spAutoFit/>
            </a:bodyPr>
            <a:lstStyle/>
            <a:p>
              <a:pPr algn="ctr"/>
              <a:r>
                <a:rPr lang="en-US" sz="2800" b="1" dirty="0">
                  <a:solidFill>
                    <a:schemeClr val="bg1">
                      <a:lumMod val="10000"/>
                    </a:schemeClr>
                  </a:solidFill>
                </a:rPr>
                <a:t>6</a:t>
              </a:r>
            </a:p>
          </p:txBody>
        </p:sp>
        <p:sp>
          <p:nvSpPr>
            <p:cNvPr id="29" name="TextBox 28">
              <a:extLst>
                <a:ext uri="{FF2B5EF4-FFF2-40B4-BE49-F238E27FC236}">
                  <a16:creationId xmlns:a16="http://schemas.microsoft.com/office/drawing/2014/main" id="{38277CFE-4D73-FA4E-8FD2-EA7798FACDE7}"/>
                </a:ext>
              </a:extLst>
            </p:cNvPr>
            <p:cNvSpPr txBox="1"/>
            <p:nvPr/>
          </p:nvSpPr>
          <p:spPr>
            <a:xfrm>
              <a:off x="1376680" y="2829071"/>
              <a:ext cx="744279" cy="523220"/>
            </a:xfrm>
            <a:prstGeom prst="rect">
              <a:avLst/>
            </a:prstGeom>
            <a:noFill/>
          </p:spPr>
          <p:txBody>
            <a:bodyPr wrap="square" rtlCol="0">
              <a:spAutoFit/>
            </a:bodyPr>
            <a:lstStyle/>
            <a:p>
              <a:pPr algn="ctr"/>
              <a:r>
                <a:rPr lang="en-US" sz="2800" b="1" dirty="0">
                  <a:solidFill>
                    <a:schemeClr val="bg1">
                      <a:lumMod val="10000"/>
                    </a:schemeClr>
                  </a:solidFill>
                </a:rPr>
                <a:t>3</a:t>
              </a:r>
            </a:p>
          </p:txBody>
        </p:sp>
      </p:grpSp>
      <p:sp>
        <p:nvSpPr>
          <p:cNvPr id="31" name="TextBox 6">
            <a:extLst>
              <a:ext uri="{FF2B5EF4-FFF2-40B4-BE49-F238E27FC236}">
                <a16:creationId xmlns:a16="http://schemas.microsoft.com/office/drawing/2014/main" id="{5A10FDB0-0825-40D5-A118-9AD88966365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32" name="Slide Number Placeholder 5">
            <a:extLst>
              <a:ext uri="{FF2B5EF4-FFF2-40B4-BE49-F238E27FC236}">
                <a16:creationId xmlns:a16="http://schemas.microsoft.com/office/drawing/2014/main" id="{4E59DCB8-9656-48FF-B97F-8893CB5C145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35</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150946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4:  Ombudsman Services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36</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620141" y="1499016"/>
            <a:ext cx="5283964" cy="3874907"/>
          </a:xfrm>
        </p:spPr>
      </p:pic>
    </p:spTree>
    <p:custDataLst>
      <p:tags r:id="rId1"/>
    </p:custDataLst>
    <p:extLst>
      <p:ext uri="{BB962C8B-B14F-4D97-AF65-F5344CB8AC3E}">
        <p14:creationId xmlns:p14="http://schemas.microsoft.com/office/powerpoint/2010/main" val="1430003048"/>
      </p:ext>
    </p:extLst>
  </p:cSld>
  <p:clrMapOvr>
    <a:masterClrMapping/>
  </p:clrMapOvr>
  <p:transition spd="med">
    <p:pull dir="l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316-91F9-A949-90CD-FAD9ADEC2444}"/>
              </a:ext>
            </a:extLst>
          </p:cNvPr>
          <p:cNvSpPr>
            <a:spLocks noGrp="1"/>
          </p:cNvSpPr>
          <p:nvPr>
            <p:ph type="title"/>
          </p:nvPr>
        </p:nvSpPr>
        <p:spPr/>
        <p:txBody>
          <a:bodyPr>
            <a:normAutofit fontScale="90000"/>
          </a:bodyPr>
          <a:lstStyle/>
          <a:p>
            <a:r>
              <a:rPr lang="en-US" dirty="0"/>
              <a:t>What is an Ombudsman?</a:t>
            </a:r>
          </a:p>
        </p:txBody>
      </p:sp>
      <p:sp>
        <p:nvSpPr>
          <p:cNvPr id="3" name="Rectangle 2">
            <a:extLst>
              <a:ext uri="{FF2B5EF4-FFF2-40B4-BE49-F238E27FC236}">
                <a16:creationId xmlns:a16="http://schemas.microsoft.com/office/drawing/2014/main" id="{B7769567-4F78-C642-A976-88DAE6B03AD6}"/>
              </a:ext>
            </a:extLst>
          </p:cNvPr>
          <p:cNvSpPr/>
          <p:nvPr/>
        </p:nvSpPr>
        <p:spPr>
          <a:xfrm>
            <a:off x="1729121" y="1287625"/>
            <a:ext cx="7144291" cy="3847207"/>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An Ombudsman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is an individual appointed to </a:t>
            </a:r>
            <a:br>
              <a:rPr lang="en-US" sz="3200" dirty="0">
                <a:solidFill>
                  <a:schemeClr val="bg1">
                    <a:lumMod val="10000"/>
                  </a:schemeClr>
                </a:solidFill>
                <a:latin typeface="Arial" panose="020B0604020202020204" pitchFamily="34" charset="0"/>
                <a:cs typeface="Arial" panose="020B0604020202020204" pitchFamily="34" charset="0"/>
              </a:rPr>
            </a:br>
            <a:r>
              <a:rPr lang="en-US" sz="4400" b="1" dirty="0">
                <a:solidFill>
                  <a:srgbClr val="C00000"/>
                </a:solidFill>
                <a:latin typeface="Arial" panose="020B0604020202020204" pitchFamily="34" charset="0"/>
                <a:cs typeface="Arial" panose="020B0604020202020204" pitchFamily="34" charset="0"/>
              </a:rPr>
              <a:t>resolve disputes </a:t>
            </a:r>
            <a:r>
              <a:rPr lang="en-US" sz="4000" b="1" dirty="0">
                <a:solidFill>
                  <a:srgbClr val="C00000"/>
                </a:solidFill>
                <a:latin typeface="Arial" panose="020B0604020202020204" pitchFamily="34" charset="0"/>
                <a:cs typeface="Arial" panose="020B0604020202020204" pitchFamily="34" charset="0"/>
              </a:rPr>
              <a:t/>
            </a:r>
            <a:br>
              <a:rPr lang="en-US" sz="4000" b="1" dirty="0">
                <a:solidFill>
                  <a:srgbClr val="C00000"/>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through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constructive communication </a:t>
            </a:r>
            <a:br>
              <a:rPr lang="en-US" sz="3600" b="1"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and advocating for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consensus and understanding</a:t>
            </a:r>
            <a:r>
              <a:rPr lang="en-US" sz="3200" dirty="0">
                <a:solidFill>
                  <a:schemeClr val="bg1">
                    <a:lumMod val="10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2C45781-574B-604F-8628-6A2A1AA22139}"/>
              </a:ext>
            </a:extLst>
          </p:cNvPr>
          <p:cNvPicPr>
            <a:picLocks noChangeAspect="1"/>
          </p:cNvPicPr>
          <p:nvPr/>
        </p:nvPicPr>
        <p:blipFill>
          <a:blip r:embed="rId4"/>
          <a:stretch>
            <a:fillRect/>
          </a:stretch>
        </p:blipFill>
        <p:spPr>
          <a:xfrm>
            <a:off x="0" y="2934586"/>
            <a:ext cx="5885121" cy="3923414"/>
          </a:xfrm>
          <a:prstGeom prst="rect">
            <a:avLst/>
          </a:prstGeom>
        </p:spPr>
      </p:pic>
      <p:sp>
        <p:nvSpPr>
          <p:cNvPr id="6" name="Slide Number Placeholder 5">
            <a:extLst>
              <a:ext uri="{FF2B5EF4-FFF2-40B4-BE49-F238E27FC236}">
                <a16:creationId xmlns:a16="http://schemas.microsoft.com/office/drawing/2014/main" id="{6F48496B-B4BA-3944-8AF6-5E803D4CE4BE}"/>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37</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2A848767-E689-42E3-8E1B-ABD81E75D75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16 </a:t>
            </a:r>
          </a:p>
        </p:txBody>
      </p:sp>
    </p:spTree>
    <p:custDataLst>
      <p:tags r:id="rId1"/>
    </p:custDataLst>
    <p:extLst>
      <p:ext uri="{BB962C8B-B14F-4D97-AF65-F5344CB8AC3E}">
        <p14:creationId xmlns:p14="http://schemas.microsoft.com/office/powerpoint/2010/main" val="779846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p:txBody>
          <a:bodyPr>
            <a:normAutofit fontScale="90000"/>
          </a:bodyPr>
          <a:lstStyle/>
          <a:p>
            <a:r>
              <a:rPr lang="en-US" dirty="0"/>
              <a:t>Role of the Ombudsman </a:t>
            </a:r>
          </a:p>
        </p:txBody>
      </p:sp>
      <p:sp>
        <p:nvSpPr>
          <p:cNvPr id="7" name="Rectangle 6">
            <a:extLst>
              <a:ext uri="{FF2B5EF4-FFF2-40B4-BE49-F238E27FC236}">
                <a16:creationId xmlns:a16="http://schemas.microsoft.com/office/drawing/2014/main" id="{4B45D0BA-EA75-9D49-8A6A-D7FE9A8F46BD}"/>
              </a:ext>
            </a:extLst>
          </p:cNvPr>
          <p:cNvSpPr/>
          <p:nvPr/>
        </p:nvSpPr>
        <p:spPr>
          <a:xfrm>
            <a:off x="300912" y="1287625"/>
            <a:ext cx="7109981" cy="4524315"/>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The ombudsman’s role is primarily </a:t>
            </a:r>
            <a:br>
              <a:rPr lang="en-US" sz="2400" dirty="0">
                <a:solidFill>
                  <a:schemeClr val="bg1">
                    <a:lumMod val="10000"/>
                  </a:schemeClr>
                </a:solidFill>
                <a:latin typeface="Arial" panose="020B0604020202020204" pitchFamily="34" charset="0"/>
                <a:ea typeface="Times New Roman" panose="02020603050405020304" pitchFamily="18" charset="0"/>
              </a:rPr>
            </a:br>
            <a:r>
              <a:rPr lang="en-US" sz="2400" dirty="0">
                <a:solidFill>
                  <a:schemeClr val="bg1">
                    <a:lumMod val="10000"/>
                  </a:schemeClr>
                </a:solidFill>
                <a:latin typeface="Arial" panose="020B0604020202020204" pitchFamily="34" charset="0"/>
                <a:ea typeface="Times New Roman" panose="02020603050405020304" pitchFamily="18" charset="0"/>
              </a:rPr>
              <a:t>communication and conciliation, not adjudication.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Anticipate, identify, and resolve misunderstandings and disagreements before matters ripen into disputes and charges of unethical conduct.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Ombudmen DON’T: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Determine whether ethics violations have occurred or who is entitled to what amount of money.</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37E82429-F680-DB42-824A-E4FF1C06DDC7}"/>
              </a:ext>
            </a:extLst>
          </p:cNvPr>
          <p:cNvPicPr>
            <a:picLocks noChangeAspect="1"/>
          </p:cNvPicPr>
          <p:nvPr/>
        </p:nvPicPr>
        <p:blipFill rotWithShape="1">
          <a:blip r:embed="rId4"/>
          <a:srcRect l="61597"/>
          <a:stretch/>
        </p:blipFill>
        <p:spPr>
          <a:xfrm flipH="1">
            <a:off x="6042765" y="-276447"/>
            <a:ext cx="3544994" cy="6851148"/>
          </a:xfrm>
          <a:prstGeom prst="rect">
            <a:avLst/>
          </a:prstGeom>
        </p:spPr>
      </p:pic>
      <p:sp>
        <p:nvSpPr>
          <p:cNvPr id="10" name="Slide Number Placeholder 5">
            <a:extLst>
              <a:ext uri="{FF2B5EF4-FFF2-40B4-BE49-F238E27FC236}">
                <a16:creationId xmlns:a16="http://schemas.microsoft.com/office/drawing/2014/main" id="{AA40083E-4F68-4C46-B882-A4B20F4903E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38</a:t>
            </a:fld>
            <a:endParaRPr lang="en-US" sz="1400" dirty="0">
              <a:solidFill>
                <a:srgbClr val="0D1926"/>
              </a:solidFill>
              <a:latin typeface="Calibri" charset="0"/>
            </a:endParaRPr>
          </a:p>
        </p:txBody>
      </p:sp>
      <p:sp>
        <p:nvSpPr>
          <p:cNvPr id="6" name="TextBox 6">
            <a:extLst>
              <a:ext uri="{FF2B5EF4-FFF2-40B4-BE49-F238E27FC236}">
                <a16:creationId xmlns:a16="http://schemas.microsoft.com/office/drawing/2014/main" id="{AAFE19DA-C38D-40B1-9C20-656373B9012B}"/>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17 </a:t>
            </a:r>
          </a:p>
        </p:txBody>
      </p:sp>
    </p:spTree>
    <p:custDataLst>
      <p:tags r:id="rId1"/>
    </p:custDataLst>
    <p:extLst>
      <p:ext uri="{BB962C8B-B14F-4D97-AF65-F5344CB8AC3E}">
        <p14:creationId xmlns:p14="http://schemas.microsoft.com/office/powerpoint/2010/main" val="4253749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a:xfrm>
            <a:off x="300912" y="308149"/>
            <a:ext cx="8460316" cy="1222940"/>
          </a:xfrm>
        </p:spPr>
        <p:txBody>
          <a:bodyPr>
            <a:normAutofit fontScale="90000"/>
          </a:bodyPr>
          <a:lstStyle/>
          <a:p>
            <a:r>
              <a:rPr lang="en-US" dirty="0"/>
              <a:t>Examples of Covered</a:t>
            </a:r>
            <a:br>
              <a:rPr lang="en-US" dirty="0"/>
            </a:br>
            <a:r>
              <a:rPr lang="en-US" dirty="0"/>
              <a:t>and NOT Covered Situations</a:t>
            </a:r>
          </a:p>
        </p:txBody>
      </p:sp>
      <p:graphicFrame>
        <p:nvGraphicFramePr>
          <p:cNvPr id="6" name="Table 5">
            <a:extLst>
              <a:ext uri="{FF2B5EF4-FFF2-40B4-BE49-F238E27FC236}">
                <a16:creationId xmlns:a16="http://schemas.microsoft.com/office/drawing/2014/main" id="{B1D61A36-DADF-034C-9A6D-411E1DED9805}"/>
              </a:ext>
            </a:extLst>
          </p:cNvPr>
          <p:cNvGraphicFramePr>
            <a:graphicFrameLocks noGrp="1"/>
          </p:cNvGraphicFramePr>
          <p:nvPr>
            <p:extLst>
              <p:ext uri="{D42A27DB-BD31-4B8C-83A1-F6EECF244321}">
                <p14:modId xmlns:p14="http://schemas.microsoft.com/office/powerpoint/2010/main" val="2769239290"/>
              </p:ext>
            </p:extLst>
          </p:nvPr>
        </p:nvGraphicFramePr>
        <p:xfrm>
          <a:off x="300912" y="1722474"/>
          <a:ext cx="8460316" cy="4243611"/>
        </p:xfrm>
        <a:graphic>
          <a:graphicData uri="http://schemas.openxmlformats.org/drawingml/2006/table">
            <a:tbl>
              <a:tblPr firstRow="1" firstCol="1" bandRow="1"/>
              <a:tblGrid>
                <a:gridCol w="4915665">
                  <a:extLst>
                    <a:ext uri="{9D8B030D-6E8A-4147-A177-3AD203B41FA5}">
                      <a16:colId xmlns:a16="http://schemas.microsoft.com/office/drawing/2014/main" val="376536566"/>
                    </a:ext>
                  </a:extLst>
                </a:gridCol>
                <a:gridCol w="3544651">
                  <a:extLst>
                    <a:ext uri="{9D8B030D-6E8A-4147-A177-3AD203B41FA5}">
                      <a16:colId xmlns:a16="http://schemas.microsoft.com/office/drawing/2014/main" val="3279030092"/>
                    </a:ext>
                  </a:extLst>
                </a:gridCol>
              </a:tblGrid>
              <a:tr h="454997">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NOT 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63968935"/>
                  </a:ext>
                </a:extLst>
              </a:tr>
              <a:tr h="2047144">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seller contacts the association because they feel their listing broker, who is a REALTOR®, is not responding to phone calls, and may have received offers that they haven’t presented to the seller yet.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buyer contacts the association for help with a short sale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345801"/>
                  </a:ext>
                </a:extLst>
              </a:tr>
              <a:tr h="1741470">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REALTOR® A contacts the association because she has reason to believe REALTOR® B has been criticizing her business on Facebook after a difficult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478201"/>
                  </a:ext>
                </a:extLst>
              </a:tr>
            </a:tbl>
          </a:graphicData>
        </a:graphic>
      </p:graphicFrame>
      <p:sp>
        <p:nvSpPr>
          <p:cNvPr id="5" name="Slide Number Placeholder 5">
            <a:extLst>
              <a:ext uri="{FF2B5EF4-FFF2-40B4-BE49-F238E27FC236}">
                <a16:creationId xmlns:a16="http://schemas.microsoft.com/office/drawing/2014/main" id="{E42E9454-7CCA-364F-AE7B-5DAFEF919123}"/>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39</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BF1B68C-3410-4BAB-89BC-A3B92189413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17 </a:t>
            </a:r>
          </a:p>
        </p:txBody>
      </p:sp>
    </p:spTree>
    <p:custDataLst>
      <p:tags r:id="rId1"/>
    </p:custDataLst>
    <p:extLst>
      <p:ext uri="{BB962C8B-B14F-4D97-AF65-F5344CB8AC3E}">
        <p14:creationId xmlns:p14="http://schemas.microsoft.com/office/powerpoint/2010/main" val="227374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9000"/>
          </a:blip>
          <a:srcRect/>
          <a:stretch>
            <a:fillRect/>
          </a:stretch>
        </a:blipFill>
        <a:effectLst/>
      </p:bgPr>
    </p:bg>
    <p:spTree>
      <p:nvGrpSpPr>
        <p:cNvPr id="1" name=""/>
        <p:cNvGrpSpPr/>
        <p:nvPr/>
      </p:nvGrpSpPr>
      <p:grpSpPr>
        <a:xfrm>
          <a:off x="0" y="0"/>
          <a:ext cx="0" cy="0"/>
          <a:chOff x="0" y="0"/>
          <a:chExt cx="0" cy="0"/>
        </a:xfrm>
      </p:grpSpPr>
      <p:sp>
        <p:nvSpPr>
          <p:cNvPr id="18433" name="Title 3"/>
          <p:cNvSpPr>
            <a:spLocks noGrp="1"/>
          </p:cNvSpPr>
          <p:nvPr>
            <p:ph type="title"/>
          </p:nvPr>
        </p:nvSpPr>
        <p:spPr>
          <a:solidFill>
            <a:srgbClr val="D6E4F1">
              <a:alpha val="67000"/>
            </a:srgbClr>
          </a:solidFill>
        </p:spPr>
        <p:txBody>
          <a:bodyPr anchor="t">
            <a:normAutofit fontScale="90000"/>
          </a:bodyPr>
          <a:lstStyle/>
          <a:p>
            <a:r>
              <a:rPr lang="en-US" dirty="0">
                <a:latin typeface="Calibri" charset="0"/>
              </a:rPr>
              <a:t>Ice-Breaker - Answers</a:t>
            </a:r>
          </a:p>
        </p:txBody>
      </p:sp>
      <p:sp>
        <p:nvSpPr>
          <p:cNvPr id="18436" name="Slide Number Placeholder 5"/>
          <p:cNvSpPr>
            <a:spLocks noGrp="1"/>
          </p:cNvSpPr>
          <p:nvPr>
            <p:ph type="sldNum" sz="quarter" idx="10"/>
          </p:nvPr>
        </p:nvSpPr>
        <p:spPr bwMode="auto">
          <a:xfrm>
            <a:off x="8474528" y="6400529"/>
            <a:ext cx="669472" cy="457471"/>
          </a:xfrm>
          <a:solidFill>
            <a:srgbClr val="FFFFFF"/>
          </a:solidFill>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4</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chemeClr val="bg1">
              <a:lumMod val="90000"/>
              <a:alpha val="74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6" name="TextBox 5"/>
          <p:cNvSpPr txBox="1"/>
          <p:nvPr/>
        </p:nvSpPr>
        <p:spPr>
          <a:xfrm>
            <a:off x="792416" y="1716199"/>
            <a:ext cx="7620430" cy="4157679"/>
          </a:xfrm>
          <a:prstGeom prst="rect">
            <a:avLst/>
          </a:prstGeom>
          <a:solidFill>
            <a:schemeClr val="bg1">
              <a:lumMod val="90000"/>
              <a:alpha val="82000"/>
            </a:schemeClr>
          </a:solidFill>
        </p:spPr>
        <p:txBody>
          <a:bodyPr numCol="2" spcCol="914400"/>
          <a:lstStyle/>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14</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8</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7</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16</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a:t>
            </a:r>
            <a:r>
              <a:rPr lang="en-US" sz="2400" b="1" dirty="0">
                <a:solidFill>
                  <a:schemeClr val="bg1">
                    <a:lumMod val="10000"/>
                  </a:schemeClr>
                </a:solidFill>
              </a:rPr>
              <a:t>1</a:t>
            </a:r>
          </a:p>
          <a:p>
            <a:pPr eaLnBrk="1" hangingPunct="1">
              <a:spcAft>
                <a:spcPts val="600"/>
              </a:spcAft>
              <a:defRPr/>
            </a:pPr>
            <a:endParaRPr lang="en-US" sz="2400" b="1" dirty="0">
              <a:solidFill>
                <a:schemeClr val="bg1">
                  <a:lumMod val="10000"/>
                </a:schemeClr>
              </a:solidFill>
              <a:ea typeface="+mn-ea"/>
              <a:cs typeface="+mn-cs"/>
            </a:endParaRP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17</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10</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4</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11</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9</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2 </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6</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12</a:t>
            </a:r>
          </a:p>
        </p:txBody>
      </p:sp>
    </p:spTree>
    <p:custDataLst>
      <p:tags r:id="rId1"/>
    </p:custDataLst>
    <p:extLst>
      <p:ext uri="{BB962C8B-B14F-4D97-AF65-F5344CB8AC3E}">
        <p14:creationId xmlns:p14="http://schemas.microsoft.com/office/powerpoint/2010/main" val="3449357245"/>
      </p:ext>
    </p:extLst>
  </p:cSld>
  <p:clrMapOvr>
    <a:masterClrMapping/>
  </p:clrMapOvr>
  <p:transition spd="med">
    <p:pull dir="l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40</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What types of issues do Ombudsmen deal with?</a:t>
            </a:r>
            <a:br>
              <a:rPr lang="en-US" dirty="0"/>
            </a:br>
            <a:endParaRPr lang="en-US" dirty="0"/>
          </a:p>
        </p:txBody>
      </p:sp>
      <p:sp>
        <p:nvSpPr>
          <p:cNvPr id="4" name="Freeform 3">
            <a:extLst>
              <a:ext uri="{FF2B5EF4-FFF2-40B4-BE49-F238E27FC236}">
                <a16:creationId xmlns:a16="http://schemas.microsoft.com/office/drawing/2014/main" id="{32359D55-964C-7247-8E41-64F5B74B45CA}"/>
              </a:ext>
            </a:extLst>
          </p:cNvPr>
          <p:cNvSpPr/>
          <p:nvPr/>
        </p:nvSpPr>
        <p:spPr>
          <a:xfrm flipH="1">
            <a:off x="273666" y="1780393"/>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3200" dirty="0">
                <a:solidFill>
                  <a:schemeClr val="bg1"/>
                </a:solidFill>
                <a:ea typeface="Times New Roman" panose="02020603050405020304" pitchFamily="18" charset="0"/>
              </a:rPr>
              <a:t>General questions about real estate practice</a:t>
            </a:r>
          </a:p>
        </p:txBody>
      </p:sp>
      <p:sp>
        <p:nvSpPr>
          <p:cNvPr id="5" name="Freeform 4">
            <a:extLst>
              <a:ext uri="{FF2B5EF4-FFF2-40B4-BE49-F238E27FC236}">
                <a16:creationId xmlns:a16="http://schemas.microsoft.com/office/drawing/2014/main" id="{F5272878-338B-1B47-B8E4-DE79DED901A3}"/>
              </a:ext>
            </a:extLst>
          </p:cNvPr>
          <p:cNvSpPr/>
          <p:nvPr/>
        </p:nvSpPr>
        <p:spPr>
          <a:xfrm flipH="1">
            <a:off x="300912" y="2689120"/>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3200" dirty="0"/>
              <a:t>Transaction details</a:t>
            </a:r>
          </a:p>
        </p:txBody>
      </p:sp>
      <p:sp>
        <p:nvSpPr>
          <p:cNvPr id="6" name="Freeform 5">
            <a:extLst>
              <a:ext uri="{FF2B5EF4-FFF2-40B4-BE49-F238E27FC236}">
                <a16:creationId xmlns:a16="http://schemas.microsoft.com/office/drawing/2014/main" id="{7EB2DCC4-4E80-F84F-A21F-AEDFAA19D726}"/>
              </a:ext>
            </a:extLst>
          </p:cNvPr>
          <p:cNvSpPr/>
          <p:nvPr/>
        </p:nvSpPr>
        <p:spPr>
          <a:xfrm flipH="1">
            <a:off x="273666" y="359784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3200" dirty="0">
                <a:solidFill>
                  <a:schemeClr val="bg1"/>
                </a:solidFill>
                <a:ea typeface="Times New Roman" panose="02020603050405020304" pitchFamily="18" charset="0"/>
              </a:rPr>
              <a:t>Ethical practice</a:t>
            </a:r>
          </a:p>
        </p:txBody>
      </p:sp>
      <p:sp>
        <p:nvSpPr>
          <p:cNvPr id="7" name="Freeform 6">
            <a:extLst>
              <a:ext uri="{FF2B5EF4-FFF2-40B4-BE49-F238E27FC236}">
                <a16:creationId xmlns:a16="http://schemas.microsoft.com/office/drawing/2014/main" id="{F1570B02-D5FA-5C43-AED8-912F419700E2}"/>
              </a:ext>
            </a:extLst>
          </p:cNvPr>
          <p:cNvSpPr/>
          <p:nvPr/>
        </p:nvSpPr>
        <p:spPr>
          <a:xfrm flipH="1">
            <a:off x="273666" y="4506573"/>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3200" kern="1200" dirty="0">
                <a:solidFill>
                  <a:schemeClr val="bg1"/>
                </a:solidFill>
                <a:ea typeface="Times New Roman" panose="02020603050405020304" pitchFamily="18" charset="0"/>
              </a:rPr>
              <a:t>Enforcement issues</a:t>
            </a:r>
          </a:p>
        </p:txBody>
      </p:sp>
      <p:sp>
        <p:nvSpPr>
          <p:cNvPr id="8" name="Freeform 7">
            <a:extLst>
              <a:ext uri="{FF2B5EF4-FFF2-40B4-BE49-F238E27FC236}">
                <a16:creationId xmlns:a16="http://schemas.microsoft.com/office/drawing/2014/main" id="{82960F35-9B15-FC41-8C67-829B45551DAE}"/>
              </a:ext>
            </a:extLst>
          </p:cNvPr>
          <p:cNvSpPr/>
          <p:nvPr/>
        </p:nvSpPr>
        <p:spPr>
          <a:xfrm flipH="1">
            <a:off x="273666" y="541529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3200" kern="1200" dirty="0">
                <a:solidFill>
                  <a:schemeClr val="bg1"/>
                </a:solidFill>
                <a:ea typeface="Times New Roman" panose="02020603050405020304" pitchFamily="18" charset="0"/>
              </a:rPr>
              <a:t>Questions and complaints about members</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336021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4A97-89C9-3046-BA13-F655F7D5CA60}"/>
              </a:ext>
            </a:extLst>
          </p:cNvPr>
          <p:cNvSpPr>
            <a:spLocks noGrp="1"/>
          </p:cNvSpPr>
          <p:nvPr>
            <p:ph type="title"/>
          </p:nvPr>
        </p:nvSpPr>
        <p:spPr>
          <a:xfrm>
            <a:off x="300912" y="924836"/>
            <a:ext cx="8572500" cy="788091"/>
          </a:xfrm>
        </p:spPr>
        <p:txBody>
          <a:bodyPr>
            <a:normAutofit fontScale="90000"/>
          </a:bodyPr>
          <a:lstStyle/>
          <a:p>
            <a:r>
              <a:rPr lang="en-US" dirty="0"/>
              <a:t>What issues can Ombudsmen NOT deal with?</a:t>
            </a:r>
            <a:br>
              <a:rPr lang="en-US" dirty="0"/>
            </a:br>
            <a:endParaRPr lang="en-US" dirty="0"/>
          </a:p>
        </p:txBody>
      </p:sp>
      <p:sp>
        <p:nvSpPr>
          <p:cNvPr id="3" name="Rectangle 2">
            <a:extLst>
              <a:ext uri="{FF2B5EF4-FFF2-40B4-BE49-F238E27FC236}">
                <a16:creationId xmlns:a16="http://schemas.microsoft.com/office/drawing/2014/main" id="{E2BB1E96-5ADA-2643-9B8D-E6EC668F5763}"/>
              </a:ext>
            </a:extLst>
          </p:cNvPr>
          <p:cNvSpPr/>
          <p:nvPr/>
        </p:nvSpPr>
        <p:spPr>
          <a:xfrm>
            <a:off x="300912" y="2168938"/>
            <a:ext cx="8572500" cy="1569660"/>
          </a:xfrm>
          <a:prstGeom prst="rect">
            <a:avLst/>
          </a:prstGeom>
        </p:spPr>
        <p:txBody>
          <a:bodyPr wrap="square">
            <a:spAutoFit/>
          </a:bodyPr>
          <a:lstStyle/>
          <a:p>
            <a:pPr algn="ctr" hangingPunct="0">
              <a:spcBef>
                <a:spcPts val="1200"/>
              </a:spcBef>
              <a:spcAft>
                <a:spcPts val="1200"/>
              </a:spcAft>
              <a:tabLst>
                <a:tab pos="228600" algn="l"/>
                <a:tab pos="457200" algn="l"/>
                <a:tab pos="685800" algn="l"/>
                <a:tab pos="914400" algn="l"/>
                <a:tab pos="1143000" algn="l"/>
                <a:tab pos="1371600" algn="l"/>
                <a:tab pos="1600200" algn="l"/>
                <a:tab pos="1828800" algn="l"/>
              </a:tabLst>
            </a:pP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Complaints alleging violations of the </a:t>
            </a:r>
            <a:b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public trust </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may NOT be referred to an Ombudsman. </a:t>
            </a:r>
          </a:p>
        </p:txBody>
      </p:sp>
      <p:sp>
        <p:nvSpPr>
          <p:cNvPr id="4" name="Rectangle 3">
            <a:extLst>
              <a:ext uri="{FF2B5EF4-FFF2-40B4-BE49-F238E27FC236}">
                <a16:creationId xmlns:a16="http://schemas.microsoft.com/office/drawing/2014/main" id="{0A17A02A-2AF4-794D-9CCC-52646112FC71}"/>
              </a:ext>
            </a:extLst>
          </p:cNvPr>
          <p:cNvSpPr/>
          <p:nvPr/>
        </p:nvSpPr>
        <p:spPr>
          <a:xfrm>
            <a:off x="615122" y="3907516"/>
            <a:ext cx="7944079" cy="2062103"/>
          </a:xfrm>
          <a:prstGeom prst="rect">
            <a:avLst/>
          </a:prstGeom>
        </p:spPr>
        <p:txBody>
          <a:bodyPr wrap="square">
            <a:spAutoFit/>
          </a:bodyPr>
          <a:lstStyle/>
          <a:p>
            <a:pPr algn="ctr" hangingPunct="0">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cs typeface="Arial" panose="020B0604020202020204" pitchFamily="34" charset="0"/>
              </a:rPr>
              <a:t>If  the Ombudsman has concerns that the </a:t>
            </a:r>
            <a:r>
              <a:rPr lang="en-US" sz="3200" b="1" dirty="0">
                <a:solidFill>
                  <a:schemeClr val="bg1">
                    <a:lumMod val="10000"/>
                  </a:schemeClr>
                </a:solidFill>
                <a:latin typeface="Arial" panose="020B0604020202020204" pitchFamily="34" charset="0"/>
                <a:cs typeface="Arial" panose="020B0604020202020204" pitchFamily="34" charset="0"/>
              </a:rPr>
              <a:t>public trust has been violated, </a:t>
            </a:r>
            <a:br>
              <a:rPr lang="en-US" sz="3200" b="1"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they may refer the case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to the Grievance Committee. </a:t>
            </a:r>
            <a:endParaRPr lang="en-US" sz="32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6">
            <a:extLst>
              <a:ext uri="{FF2B5EF4-FFF2-40B4-BE49-F238E27FC236}">
                <a16:creationId xmlns:a16="http://schemas.microsoft.com/office/drawing/2014/main" id="{34EB1DDC-B405-4935-A5C5-FFF05299E0C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
        <p:nvSpPr>
          <p:cNvPr id="6" name="Slide Number Placeholder 5">
            <a:extLst>
              <a:ext uri="{FF2B5EF4-FFF2-40B4-BE49-F238E27FC236}">
                <a16:creationId xmlns:a16="http://schemas.microsoft.com/office/drawing/2014/main" id="{D2AB21E4-5B3A-421B-990E-396B928AB2DF}"/>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41</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062066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Declining, Resolving, and Complying with Ombudsman Services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42</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493538"/>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Complainants do not have to accept the services of an ombudsman</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formal ethics complaint will continue to be processed until withdrawn by the complainant</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complainant may resubmit the original complaint if they refuse to comply with the terms of a mutually agreed on resolution</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Pages 19-20 </a:t>
            </a:r>
          </a:p>
        </p:txBody>
      </p:sp>
    </p:spTree>
    <p:custDataLst>
      <p:tags r:id="rId1"/>
    </p:custDataLst>
    <p:extLst>
      <p:ext uri="{BB962C8B-B14F-4D97-AF65-F5344CB8AC3E}">
        <p14:creationId xmlns:p14="http://schemas.microsoft.com/office/powerpoint/2010/main" val="414315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300911" y="414670"/>
            <a:ext cx="8572500" cy="745364"/>
          </a:xfrm>
        </p:spPr>
        <p:txBody>
          <a:bodyPr>
            <a:normAutofit fontScale="90000"/>
          </a:bodyPr>
          <a:lstStyle/>
          <a:p>
            <a:r>
              <a:rPr lang="en-US" dirty="0"/>
              <a:t>Referrals</a:t>
            </a:r>
          </a:p>
        </p:txBody>
      </p:sp>
      <p:sp>
        <p:nvSpPr>
          <p:cNvPr id="3" name="Rectangle 2">
            <a:extLst>
              <a:ext uri="{FF2B5EF4-FFF2-40B4-BE49-F238E27FC236}">
                <a16:creationId xmlns:a16="http://schemas.microsoft.com/office/drawing/2014/main" id="{BA5929AC-5B7E-E64E-8667-BD12F945F784}"/>
              </a:ext>
            </a:extLst>
          </p:cNvPr>
          <p:cNvSpPr/>
          <p:nvPr/>
        </p:nvSpPr>
        <p:spPr>
          <a:xfrm>
            <a:off x="3408275" y="1160034"/>
            <a:ext cx="5480543" cy="5262979"/>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Ombudsmen </a:t>
            </a:r>
            <a:r>
              <a:rPr lang="en-US" sz="2800" b="1" dirty="0">
                <a:solidFill>
                  <a:schemeClr val="bg1">
                    <a:lumMod val="10000"/>
                  </a:schemeClr>
                </a:solidFill>
                <a:latin typeface="Arial" panose="020B0604020202020204" pitchFamily="34" charset="0"/>
                <a:cs typeface="Arial" panose="020B0604020202020204" pitchFamily="34" charset="0"/>
              </a:rPr>
              <a:t>CANNOT</a:t>
            </a:r>
            <a:r>
              <a:rPr lang="en-US" sz="2800" dirty="0">
                <a:solidFill>
                  <a:schemeClr val="bg1">
                    <a:lumMod val="10000"/>
                  </a:schemeClr>
                </a:solidFill>
                <a:latin typeface="Arial" panose="020B0604020202020204" pitchFamily="34" charset="0"/>
                <a:cs typeface="Arial" panose="020B0604020202020204" pitchFamily="34" charset="0"/>
              </a:rPr>
              <a:t> </a:t>
            </a:r>
            <a:br>
              <a:rPr lang="en-US" sz="2800" dirty="0">
                <a:solidFill>
                  <a:schemeClr val="bg1">
                    <a:lumMod val="10000"/>
                  </a:schemeClr>
                </a:solidFill>
                <a:latin typeface="Arial" panose="020B0604020202020204" pitchFamily="34" charset="0"/>
                <a:cs typeface="Arial" panose="020B0604020202020204" pitchFamily="34" charset="0"/>
              </a:rPr>
            </a:br>
            <a:r>
              <a:rPr lang="en-US" sz="2800" dirty="0">
                <a:solidFill>
                  <a:schemeClr val="bg1">
                    <a:lumMod val="10000"/>
                  </a:schemeClr>
                </a:solidFill>
                <a:latin typeface="Arial" panose="020B0604020202020204" pitchFamily="34" charset="0"/>
                <a:cs typeface="Arial" panose="020B0604020202020204" pitchFamily="34" charset="0"/>
              </a:rPr>
              <a:t>refer concerns about</a:t>
            </a:r>
            <a:br>
              <a:rPr lang="en-US" sz="2800" dirty="0">
                <a:solidFill>
                  <a:schemeClr val="bg1">
                    <a:lumMod val="10000"/>
                  </a:schemeClr>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conduct of parties</a:t>
            </a:r>
            <a:r>
              <a:rPr lang="en-US" sz="2800" dirty="0">
                <a:solidFill>
                  <a:schemeClr val="bg1">
                    <a:lumMod val="10000"/>
                  </a:schemeClr>
                </a:solidFill>
                <a:latin typeface="Arial" panose="020B0604020202020204" pitchFamily="34" charset="0"/>
                <a:cs typeface="Arial" panose="020B0604020202020204" pitchFamily="34" charset="0"/>
              </a:rPr>
              <a:t> to:</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Grievance Committee</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state real estate licensing authority</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any other regulatory body </a:t>
            </a:r>
          </a:p>
          <a:p>
            <a:pPr hangingPunct="0">
              <a:tabLst>
                <a:tab pos="228600" algn="l"/>
                <a:tab pos="457200" algn="l"/>
                <a:tab pos="685800" algn="l"/>
                <a:tab pos="914400" algn="l"/>
                <a:tab pos="1143000" algn="l"/>
                <a:tab pos="1371600" algn="l"/>
                <a:tab pos="1600200" algn="l"/>
                <a:tab pos="1828800" algn="l"/>
              </a:tabLst>
            </a:pPr>
            <a:endParaRPr lang="en-US" sz="2800" dirty="0">
              <a:solidFill>
                <a:schemeClr val="bg1">
                  <a:lumMod val="10000"/>
                </a:schemeClr>
              </a:solidFill>
              <a:latin typeface="Arial" panose="020B0604020202020204" pitchFamily="34" charset="0"/>
              <a:cs typeface="Arial" panose="020B0604020202020204" pitchFamily="34" charset="0"/>
            </a:endParaRP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prohibition is intended to </a:t>
            </a:r>
            <a:r>
              <a:rPr lang="en-US" sz="2800" b="1" dirty="0">
                <a:solidFill>
                  <a:srgbClr val="C00000"/>
                </a:solidFill>
                <a:latin typeface="Arial" panose="020B0604020202020204" pitchFamily="34" charset="0"/>
                <a:cs typeface="Arial" panose="020B0604020202020204" pitchFamily="34" charset="0"/>
              </a:rPr>
              <a:t>ensure impartiality </a:t>
            </a:r>
            <a:r>
              <a:rPr lang="en-US" sz="2800" dirty="0">
                <a:solidFill>
                  <a:schemeClr val="bg1">
                    <a:lumMod val="10000"/>
                  </a:schemeClr>
                </a:solidFill>
                <a:latin typeface="Arial" panose="020B0604020202020204" pitchFamily="34" charset="0"/>
                <a:cs typeface="Arial" panose="020B0604020202020204" pitchFamily="34" charset="0"/>
              </a:rPr>
              <a:t>and avoid the possible appearance of </a:t>
            </a:r>
            <a:r>
              <a:rPr lang="en-US" sz="3200" b="1" dirty="0">
                <a:solidFill>
                  <a:srgbClr val="C00000"/>
                </a:solidFill>
                <a:latin typeface="Arial" panose="020B0604020202020204" pitchFamily="34" charset="0"/>
                <a:cs typeface="Arial" panose="020B0604020202020204" pitchFamily="34" charset="0"/>
              </a:rPr>
              <a:t>bias</a:t>
            </a:r>
            <a:r>
              <a:rPr lang="en-US" sz="2800" dirty="0">
                <a:solidFill>
                  <a:schemeClr val="bg1">
                    <a:lumMod val="10000"/>
                  </a:schemeClr>
                </a:solidFill>
                <a:latin typeface="Arial" panose="020B0604020202020204" pitchFamily="34" charset="0"/>
                <a:cs typeface="Arial" panose="020B0604020202020204" pitchFamily="34" charset="0"/>
              </a:rPr>
              <a:t>. </a:t>
            </a:r>
          </a:p>
          <a:p>
            <a:pPr hangingPunct="0">
              <a:tabLst>
                <a:tab pos="228600" algn="l"/>
                <a:tab pos="457200" algn="l"/>
                <a:tab pos="685800" algn="l"/>
                <a:tab pos="914400" algn="l"/>
                <a:tab pos="1143000" algn="l"/>
                <a:tab pos="1371600" algn="l"/>
                <a:tab pos="1600200" algn="l"/>
                <a:tab pos="1828800" algn="l"/>
              </a:tabLst>
            </a:pPr>
            <a:endParaRPr lang="en-US" sz="2400" dirty="0">
              <a:solidFill>
                <a:schemeClr val="bg1">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A3730F-AEC5-2248-A8E0-D0E57EB272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63" b="94710" l="10521" r="46354">
                        <a14:foregroundMark x1="24635" y1="9664" x2="30000" y2="9868"/>
                        <a14:foregroundMark x1="45938" y1="70092" x2="46406" y2="76297"/>
                        <a14:foregroundMark x1="21302" y1="95626" x2="27500" y2="95829"/>
                        <a14:foregroundMark x1="27500" y1="95829" x2="38906" y2="94710"/>
                        <a14:foregroundMark x1="38906" y1="94710" x2="39635" y2="94710"/>
                      </a14:backgroundRemoval>
                    </a14:imgEffect>
                  </a14:imgLayer>
                </a14:imgProps>
              </a:ext>
            </a:extLst>
          </a:blip>
          <a:srcRect l="6163" r="50000"/>
          <a:stretch/>
        </p:blipFill>
        <p:spPr>
          <a:xfrm>
            <a:off x="-615524" y="1888055"/>
            <a:ext cx="4259751" cy="4969945"/>
          </a:xfrm>
          <a:prstGeom prst="rect">
            <a:avLst/>
          </a:prstGeom>
        </p:spPr>
      </p:pic>
      <p:sp>
        <p:nvSpPr>
          <p:cNvPr id="6" name="TextBox 6">
            <a:extLst>
              <a:ext uri="{FF2B5EF4-FFF2-40B4-BE49-F238E27FC236}">
                <a16:creationId xmlns:a16="http://schemas.microsoft.com/office/drawing/2014/main" id="{7B8C05CC-9700-4EF3-B4CC-BE6B60D4C977}"/>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21 </a:t>
            </a:r>
          </a:p>
        </p:txBody>
      </p:sp>
      <p:sp>
        <p:nvSpPr>
          <p:cNvPr id="7" name="Slide Number Placeholder 5">
            <a:extLst>
              <a:ext uri="{FF2B5EF4-FFF2-40B4-BE49-F238E27FC236}">
                <a16:creationId xmlns:a16="http://schemas.microsoft.com/office/drawing/2014/main" id="{5D536D2B-EE4C-4ACC-ADBA-BDFDF332BDF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43</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405275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5:  </a:t>
            </a:r>
            <a:br>
              <a:rPr lang="en-US" cap="small" dirty="0"/>
            </a:br>
            <a:r>
              <a:rPr lang="en-US" cap="small" dirty="0"/>
              <a:t>Case Studies </a:t>
            </a:r>
            <a:br>
              <a:rPr lang="en-US" cap="small" dirty="0"/>
            </a:br>
            <a:r>
              <a:rPr lang="en-US" cap="small" dirty="0"/>
              <a:t>of </a:t>
            </a:r>
            <a:br>
              <a:rPr lang="en-US" cap="small" dirty="0"/>
            </a:br>
            <a:r>
              <a:rPr lang="en-US" cap="small" dirty="0"/>
              <a:t>Selected Articles </a:t>
            </a:r>
            <a:br>
              <a:rPr lang="en-US" cap="small" dirty="0"/>
            </a:br>
            <a:r>
              <a:rPr lang="en-US" cap="small" dirty="0"/>
              <a:t>of the </a:t>
            </a:r>
            <a:br>
              <a:rPr lang="en-US" cap="small" dirty="0"/>
            </a:br>
            <a:r>
              <a:rPr lang="en-US" cap="small" dirty="0"/>
              <a:t>Code of Ethics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44</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550383" y="1326289"/>
            <a:ext cx="5453656" cy="3855698"/>
          </a:xfrm>
        </p:spPr>
      </p:pic>
    </p:spTree>
    <p:custDataLst>
      <p:tags r:id="rId1"/>
    </p:custDataLst>
    <p:extLst>
      <p:ext uri="{BB962C8B-B14F-4D97-AF65-F5344CB8AC3E}">
        <p14:creationId xmlns:p14="http://schemas.microsoft.com/office/powerpoint/2010/main" val="3882317748"/>
      </p:ext>
    </p:extLst>
  </p:cSld>
  <p:clrMapOvr>
    <a:masterClrMapping/>
  </p:clrMapOvr>
  <p:transition spd="med">
    <p:pull dir="l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45</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170646"/>
          </a:xfrm>
          <a:prstGeom prst="rect">
            <a:avLst/>
          </a:prstGeom>
        </p:spPr>
        <p:txBody>
          <a:bodyPr wrap="square">
            <a:spAutoFit/>
          </a:bodyPr>
          <a:lstStyle/>
          <a:p>
            <a:r>
              <a:rPr lang="en-US" sz="3000" dirty="0">
                <a:solidFill>
                  <a:srgbClr val="231B18"/>
                </a:solidFill>
                <a:latin typeface="Arial" panose="020B0604020202020204" pitchFamily="34" charset="0"/>
                <a:cs typeface="Arial" panose="020B0604020202020204" pitchFamily="34" charset="0"/>
              </a:rPr>
              <a:t>When representing a buyer, seller, landlord, tenant, or other client as an agent, REALTORS® pledge themselves to protect and promote the interests of their client. </a:t>
            </a:r>
          </a:p>
          <a:p>
            <a:endParaRPr lang="en-US" sz="3000" dirty="0">
              <a:solidFill>
                <a:srgbClr val="231B18"/>
              </a:solidFill>
              <a:latin typeface="Arial" panose="020B0604020202020204" pitchFamily="34" charset="0"/>
              <a:cs typeface="Arial" panose="020B0604020202020204" pitchFamily="34" charset="0"/>
            </a:endParaRPr>
          </a:p>
          <a:p>
            <a:r>
              <a:rPr lang="en-US" sz="3000" dirty="0">
                <a:solidFill>
                  <a:srgbClr val="231B18"/>
                </a:solidFill>
                <a:latin typeface="Arial" panose="020B0604020202020204" pitchFamily="34" charset="0"/>
                <a:cs typeface="Arial" panose="020B0604020202020204" pitchFamily="34" charset="0"/>
              </a:rPr>
              <a:t>This obligation to the client is primary, but it does not relieve REALTORS® of their obligation to treat all parties honestly. When serving a buyer, seller, landlord, tenant or other party in a non-agency capacity, REALTORS® remain obligated to treat all parties honestly.</a:t>
            </a:r>
            <a:endParaRPr lang="en-US" sz="30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EFD8C3E3-147B-4A54-9CA3-FED4E1235020}"/>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22 </a:t>
            </a:r>
          </a:p>
        </p:txBody>
      </p:sp>
    </p:spTree>
    <p:custDataLst>
      <p:tags r:id="rId1"/>
    </p:custDataLst>
    <p:extLst>
      <p:ext uri="{BB962C8B-B14F-4D97-AF65-F5344CB8AC3E}">
        <p14:creationId xmlns:p14="http://schemas.microsoft.com/office/powerpoint/2010/main" val="2231906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1ED9DC-5B8A-974A-97D9-FC6B6F3063D3}"/>
              </a:ext>
            </a:extLst>
          </p:cNvPr>
          <p:cNvGrpSpPr/>
          <p:nvPr/>
        </p:nvGrpSpPr>
        <p:grpSpPr>
          <a:xfrm>
            <a:off x="0" y="0"/>
            <a:ext cx="9144000" cy="6858000"/>
            <a:chOff x="0" y="0"/>
            <a:chExt cx="9144000" cy="6858000"/>
          </a:xfrm>
        </p:grpSpPr>
        <p:pic>
          <p:nvPicPr>
            <p:cNvPr id="8" name="Picture 7">
              <a:extLst>
                <a:ext uri="{FF2B5EF4-FFF2-40B4-BE49-F238E27FC236}">
                  <a16:creationId xmlns:a16="http://schemas.microsoft.com/office/drawing/2014/main" id="{9373E3CC-8954-2A43-8597-8343FD5856C5}"/>
                </a:ext>
              </a:extLst>
            </p:cNvPr>
            <p:cNvPicPr>
              <a:picLocks noChangeAspect="1"/>
            </p:cNvPicPr>
            <p:nvPr/>
          </p:nvPicPr>
          <p:blipFill rotWithShape="1">
            <a:blip r:embed="rId4"/>
            <a:srcRect l="11401"/>
            <a:stretch/>
          </p:blipFill>
          <p:spPr>
            <a:xfrm>
              <a:off x="0" y="0"/>
              <a:ext cx="9144000" cy="6858000"/>
            </a:xfrm>
            <a:prstGeom prst="rect">
              <a:avLst/>
            </a:prstGeom>
          </p:spPr>
        </p:pic>
        <p:sp>
          <p:nvSpPr>
            <p:cNvPr id="9" name="Rectangle 8">
              <a:extLst>
                <a:ext uri="{FF2B5EF4-FFF2-40B4-BE49-F238E27FC236}">
                  <a16:creationId xmlns:a16="http://schemas.microsoft.com/office/drawing/2014/main" id="{32B94A5C-FCB6-9843-A57E-C6BF76CF1038}"/>
                </a:ext>
              </a:extLst>
            </p:cNvPr>
            <p:cNvSpPr/>
            <p:nvPr/>
          </p:nvSpPr>
          <p:spPr>
            <a:xfrm rot="211687">
              <a:off x="4937760" y="2693324"/>
              <a:ext cx="1263535" cy="482138"/>
            </a:xfrm>
            <a:prstGeom prst="rect">
              <a:avLst/>
            </a:prstGeom>
            <a:solidFill>
              <a:srgbClr val="A9A59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5"/>
                  <a:tile tx="0" ty="0" sx="100000" sy="100000" flip="none" algn="tl"/>
                </a:blipFill>
              </a:endParaRPr>
            </a:p>
          </p:txBody>
        </p:sp>
      </p:gr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629295" y="175422"/>
            <a:ext cx="6541550" cy="788091"/>
          </a:xfrm>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1</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27346" y="4905273"/>
            <a:ext cx="8468349" cy="1452736"/>
          </a:xfrm>
          <a:solidFill>
            <a:schemeClr val="bg1"/>
          </a:solidFill>
        </p:spPr>
        <p:txBody>
          <a:bodyPr anchor="ctr">
            <a:noAutofit/>
          </a:bodyPr>
          <a:lstStyle/>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Do you think Bob is in violation of the Code?</a:t>
            </a:r>
          </a:p>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What was Bob's obligation to Grant?</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46</a:t>
            </a:fld>
            <a:endParaRPr lang="en-US" sz="1400" dirty="0">
              <a:solidFill>
                <a:srgbClr val="0D1926"/>
              </a:solidFill>
              <a:latin typeface="Calibri" charset="0"/>
            </a:endParaRPr>
          </a:p>
        </p:txBody>
      </p:sp>
      <p:sp>
        <p:nvSpPr>
          <p:cNvPr id="11" name="TextBox 6">
            <a:extLst>
              <a:ext uri="{FF2B5EF4-FFF2-40B4-BE49-F238E27FC236}">
                <a16:creationId xmlns:a16="http://schemas.microsoft.com/office/drawing/2014/main" id="{6B26CA89-A623-4680-B09A-34202731B51F}"/>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22 </a:t>
            </a:r>
          </a:p>
        </p:txBody>
      </p:sp>
    </p:spTree>
    <p:custDataLst>
      <p:tags r:id="rId1"/>
    </p:custDataLst>
    <p:extLst>
      <p:ext uri="{BB962C8B-B14F-4D97-AF65-F5344CB8AC3E}">
        <p14:creationId xmlns:p14="http://schemas.microsoft.com/office/powerpoint/2010/main" val="2932252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rotWithShape="1">
          <a:blip r:embed="rId4"/>
          <a:srcRect r="7387" b="12474"/>
          <a:stretch/>
        </p:blipFill>
        <p:spPr>
          <a:xfrm>
            <a:off x="0" y="0"/>
            <a:ext cx="9144000" cy="6999316"/>
          </a:xfrm>
          <a:prstGeom prst="rect">
            <a:avLst/>
          </a:prstGeom>
          <a:solidFill>
            <a:srgbClr val="4B94E0"/>
          </a:solidFill>
        </p:spPr>
      </p:pic>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solidFill>
            <a:srgbClr val="4B94E0"/>
          </a:solid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2</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298336" y="1354051"/>
            <a:ext cx="7845664" cy="4082473"/>
          </a:xfrm>
          <a:solidFill>
            <a:schemeClr val="bg1"/>
          </a:solidFill>
        </p:spPr>
        <p:txBody>
          <a:bodyPr anchor="ctr">
            <a:noAutofit/>
          </a:bodyPr>
          <a:lstStyle/>
          <a:p>
            <a:pPr marL="457200" indent="-457200" hangingPunct="0">
              <a:buFont typeface="+mj-lt"/>
              <a:buAutoNum type="arabicPeriod"/>
            </a:pPr>
            <a:r>
              <a:rPr lang="en-US" sz="2800" dirty="0">
                <a:latin typeface="Calibri" panose="020F0502020204030204" pitchFamily="34" charset="0"/>
                <a:cs typeface="Calibri" panose="020F0502020204030204" pitchFamily="34" charset="0"/>
              </a:rPr>
              <a:t>Can John renegotiate his listing commission at the time he presents the two offers?</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By reducing the listing commission, can John present both offers in an objective manner, as required by Standard of Practice 1-6?</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Under Article 3, as established in Standard of Practice 3-4, is John obligated to inform Bob that he modified the listing commission prior to the offer being accepted?</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47</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9878168-FEDD-4EC2-91E8-B2F6568FDD4C}"/>
              </a:ext>
            </a:extLst>
          </p:cNvPr>
          <p:cNvSpPr txBox="1">
            <a:spLocks noChangeArrowheads="1"/>
          </p:cNvSpPr>
          <p:nvPr/>
        </p:nvSpPr>
        <p:spPr bwMode="auto">
          <a:xfrm>
            <a:off x="7079030" y="0"/>
            <a:ext cx="20649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23-24 </a:t>
            </a:r>
          </a:p>
        </p:txBody>
      </p:sp>
    </p:spTree>
    <p:custDataLst>
      <p:tags r:id="rId1"/>
    </p:custDataLst>
    <p:extLst>
      <p:ext uri="{BB962C8B-B14F-4D97-AF65-F5344CB8AC3E}">
        <p14:creationId xmlns:p14="http://schemas.microsoft.com/office/powerpoint/2010/main" val="3976148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2</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48</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016758"/>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avoid exaggeration, misrepresentation, or concealment of pertinent facts relating to the property or the transaction. REALTORS® shall not, however, be obligated to discover latent defects in the property, to advise on matters outside the scope of their real estate license, or to disclose facts which are confidential under the scope of agency or non-agency relationships as defined by state law.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90B66C15-A532-4F40-8CE0-3D53487ED8EC}"/>
              </a:ext>
            </a:extLst>
          </p:cNvPr>
          <p:cNvSpPr txBox="1">
            <a:spLocks noChangeArrowheads="1"/>
          </p:cNvSpPr>
          <p:nvPr/>
        </p:nvSpPr>
        <p:spPr bwMode="auto">
          <a:xfrm>
            <a:off x="7072975" y="0"/>
            <a:ext cx="20710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25-26 </a:t>
            </a:r>
          </a:p>
        </p:txBody>
      </p:sp>
    </p:spTree>
    <p:custDataLst>
      <p:tags r:id="rId1"/>
    </p:custDataLst>
    <p:extLst>
      <p:ext uri="{BB962C8B-B14F-4D97-AF65-F5344CB8AC3E}">
        <p14:creationId xmlns:p14="http://schemas.microsoft.com/office/powerpoint/2010/main" val="1335333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817C53-D7D3-4C47-B18B-327F15FD50BA}"/>
              </a:ext>
            </a:extLst>
          </p:cNvPr>
          <p:cNvGrpSpPr/>
          <p:nvPr/>
        </p:nvGrpSpPr>
        <p:grpSpPr>
          <a:xfrm>
            <a:off x="0" y="0"/>
            <a:ext cx="9144000" cy="7315200"/>
            <a:chOff x="-1860697" y="0"/>
            <a:chExt cx="9144000" cy="731520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a:blip r:embed="rId4"/>
            <a:stretch>
              <a:fillRect/>
            </a:stretch>
          </p:blipFill>
          <p:spPr>
            <a:xfrm>
              <a:off x="-1860697" y="0"/>
              <a:ext cx="9144000" cy="7315200"/>
            </a:xfrm>
            <a:prstGeom prst="rect">
              <a:avLst/>
            </a:prstGeom>
            <a:solidFill>
              <a:srgbClr val="4B94E0"/>
            </a:solidFill>
          </p:spPr>
        </p:pic>
        <p:sp>
          <p:nvSpPr>
            <p:cNvPr id="3" name="Rectangle 2">
              <a:extLst>
                <a:ext uri="{FF2B5EF4-FFF2-40B4-BE49-F238E27FC236}">
                  <a16:creationId xmlns:a16="http://schemas.microsoft.com/office/drawing/2014/main" id="{5485FBD1-D956-844E-B6CC-458A471CF608}"/>
                </a:ext>
              </a:extLst>
            </p:cNvPr>
            <p:cNvSpPr/>
            <p:nvPr/>
          </p:nvSpPr>
          <p:spPr>
            <a:xfrm rot="304725">
              <a:off x="-1165354" y="1521727"/>
              <a:ext cx="1213181" cy="786545"/>
            </a:xfrm>
            <a:prstGeom prst="rect">
              <a:avLst/>
            </a:prstGeom>
            <a:solidFill>
              <a:srgbClr val="D9C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49</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61623" y="4972966"/>
            <a:ext cx="8095492" cy="163741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Do you think Ron is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Ron's obligation to Jeff?</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1</a:t>
            </a:r>
          </a:p>
        </p:txBody>
      </p:sp>
      <p:sp>
        <p:nvSpPr>
          <p:cNvPr id="8" name="TextBox 6">
            <a:extLst>
              <a:ext uri="{FF2B5EF4-FFF2-40B4-BE49-F238E27FC236}">
                <a16:creationId xmlns:a16="http://schemas.microsoft.com/office/drawing/2014/main" id="{8373AFAA-344D-437E-BFF5-A7A84F121EA7}"/>
              </a:ext>
            </a:extLst>
          </p:cNvPr>
          <p:cNvSpPr txBox="1">
            <a:spLocks noChangeArrowheads="1"/>
          </p:cNvSpPr>
          <p:nvPr/>
        </p:nvSpPr>
        <p:spPr bwMode="auto">
          <a:xfrm>
            <a:off x="6752026" y="0"/>
            <a:ext cx="239197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25-26 </a:t>
            </a:r>
          </a:p>
        </p:txBody>
      </p:sp>
    </p:spTree>
    <p:custDataLst>
      <p:tags r:id="rId1"/>
    </p:custDataLst>
    <p:extLst>
      <p:ext uri="{BB962C8B-B14F-4D97-AF65-F5344CB8AC3E}">
        <p14:creationId xmlns:p14="http://schemas.microsoft.com/office/powerpoint/2010/main" val="117734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43" y="2279172"/>
            <a:ext cx="2537460" cy="1920240"/>
          </a:xfrm>
        </p:spPr>
        <p:txBody>
          <a:bodyPr anchor="ctr"/>
          <a:lstStyle/>
          <a:p>
            <a:pPr algn="ctr">
              <a:defRPr/>
            </a:pPr>
            <a:r>
              <a:rPr lang="en-US" sz="4000" cap="small" dirty="0">
                <a:ea typeface="+mj-ea"/>
                <a:cs typeface="+mj-cs"/>
              </a:rPr>
              <a:t>Part 1:  </a:t>
            </a:r>
            <a:r>
              <a:rPr lang="en-US" sz="4000" dirty="0">
                <a:ea typeface="+mj-ea"/>
                <a:cs typeface="+mj-cs"/>
              </a:rPr>
              <a:t>History of the Code of Ethics</a:t>
            </a:r>
          </a:p>
        </p:txBody>
      </p:sp>
      <p:sp>
        <p:nvSpPr>
          <p:cNvPr id="20483"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5</a:t>
            </a:fld>
            <a:endParaRPr lang="en-US" sz="1400" dirty="0">
              <a:solidFill>
                <a:srgbClr val="0D1926"/>
              </a:solidFill>
              <a:latin typeface="Calibri" charset="0"/>
            </a:endParaRPr>
          </a:p>
        </p:txBody>
      </p:sp>
      <p:pic>
        <p:nvPicPr>
          <p:cNvPr id="11" name="Content Placeholder 10" descr="Ave_5_NY_2_fl.bus-wikimedia.jpg"/>
          <p:cNvPicPr>
            <a:picLocks noGrp="1" noChangeAspect="1"/>
          </p:cNvPicPr>
          <p:nvPr>
            <p:ph idx="1"/>
          </p:nvPr>
        </p:nvPicPr>
        <p:blipFill rotWithShape="1">
          <a:blip r:embed="rId4">
            <a:extLst>
              <a:ext uri="{28A0092B-C50C-407E-A947-70E740481C1C}">
                <a14:useLocalDpi xmlns:a14="http://schemas.microsoft.com/office/drawing/2010/main" val="0"/>
              </a:ext>
            </a:extLst>
          </a:blip>
          <a:srcRect l="6936" t="7291" r="14269" b="3433"/>
          <a:stretch/>
        </p:blipFill>
        <p:spPr>
          <a:xfrm>
            <a:off x="3755838" y="1476356"/>
            <a:ext cx="5041090" cy="4081691"/>
          </a:xfrm>
        </p:spPr>
      </p:pic>
    </p:spTree>
    <p:custDataLst>
      <p:tags r:id="rId1"/>
    </p:custDataLst>
  </p:cSld>
  <p:clrMapOvr>
    <a:masterClrMapping/>
  </p:clrMapOvr>
  <p:transition spd="med">
    <p:pull dir="l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5391" b="5391"/>
          <a:stretch/>
        </p:blipFill>
        <p:spPr>
          <a:xfrm flipH="1">
            <a:off x="-1"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50</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34101" y="3306724"/>
            <a:ext cx="5573633" cy="264205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Did Tom violate Article 2?</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Should Tom have identified the building as having a revenue generating apartment?</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34101" y="99086"/>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E5A9814-4867-44E0-95A6-75A6C54184D1}"/>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 </a:t>
            </a:r>
          </a:p>
        </p:txBody>
      </p:sp>
    </p:spTree>
    <p:custDataLst>
      <p:tags r:id="rId1"/>
    </p:custDataLst>
    <p:extLst>
      <p:ext uri="{BB962C8B-B14F-4D97-AF65-F5344CB8AC3E}">
        <p14:creationId xmlns:p14="http://schemas.microsoft.com/office/powerpoint/2010/main" val="501785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3</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51</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351420"/>
            <a:ext cx="8572500" cy="3539430"/>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cooperate with other brokers except when cooperation is not in the client’s best interest. </a:t>
            </a:r>
          </a:p>
          <a:p>
            <a:endParaRPr lang="en-US" sz="3200" dirty="0">
              <a:solidFill>
                <a:srgbClr val="231B18"/>
              </a:solidFill>
              <a:latin typeface="Arial" panose="020B0604020202020204" pitchFamily="34" charset="0"/>
              <a:cs typeface="Arial" panose="020B0604020202020204" pitchFamily="34" charset="0"/>
            </a:endParaRPr>
          </a:p>
          <a:p>
            <a:r>
              <a:rPr lang="en-US" sz="3200" dirty="0">
                <a:solidFill>
                  <a:srgbClr val="231B18"/>
                </a:solidFill>
                <a:latin typeface="Arial" panose="020B0604020202020204" pitchFamily="34" charset="0"/>
                <a:cs typeface="Arial" panose="020B0604020202020204" pitchFamily="34" charset="0"/>
              </a:rPr>
              <a:t>The obligation to cooperate does not include the obligation to share commissions, fees, or to otherwise compensate another broker.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7CB0923F-5F51-4A89-86EB-AAF3910AB7D7}"/>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28</a:t>
            </a:r>
          </a:p>
        </p:txBody>
      </p:sp>
    </p:spTree>
    <p:custDataLst>
      <p:tags r:id="rId1"/>
    </p:custDataLst>
    <p:extLst>
      <p:ext uri="{BB962C8B-B14F-4D97-AF65-F5344CB8AC3E}">
        <p14:creationId xmlns:p14="http://schemas.microsoft.com/office/powerpoint/2010/main" val="173065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10881"/>
          <a:stretch/>
        </p:blipFill>
        <p:spPr>
          <a:xfrm>
            <a:off x="-1" y="0"/>
            <a:ext cx="9144001"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52</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56306" y="1234798"/>
            <a:ext cx="4628345" cy="539446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3 applies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Lucy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If Sam files an arbitration claim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against Lucy for the compensation offered through the MLS, should Sam prevail?</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524111" y="173811"/>
            <a:ext cx="6541550" cy="887177"/>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1</a:t>
            </a:r>
          </a:p>
        </p:txBody>
      </p:sp>
      <p:sp>
        <p:nvSpPr>
          <p:cNvPr id="7" name="TextBox 6">
            <a:extLst>
              <a:ext uri="{FF2B5EF4-FFF2-40B4-BE49-F238E27FC236}">
                <a16:creationId xmlns:a16="http://schemas.microsoft.com/office/drawing/2014/main" id="{18B77A6D-67CC-40B7-93D0-206AB4C92D4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Tree>
    <p:custDataLst>
      <p:tags r:id="rId1"/>
    </p:custDataLst>
    <p:extLst>
      <p:ext uri="{BB962C8B-B14F-4D97-AF65-F5344CB8AC3E}">
        <p14:creationId xmlns:p14="http://schemas.microsoft.com/office/powerpoint/2010/main" val="2017863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t="13405" r="7274"/>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53</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0" y="3838353"/>
            <a:ext cx="8101353" cy="3019647"/>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Is Bill obligated to disclose the accepted offer to other cooperating brokers?</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Does Bill’s obligation under Article 1 to protect and promote his seller client’s interests mean that he should not reveal the accepted offer?</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180248"/>
            <a:ext cx="6541550" cy="788091"/>
          </a:xfrm>
          <a:solidFill>
            <a:srgbClr val="DDE1E0"/>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21058CB-17C2-41D0-B6C0-E9054F592B56}"/>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29 </a:t>
            </a:r>
          </a:p>
        </p:txBody>
      </p:sp>
    </p:spTree>
    <p:custDataLst>
      <p:tags r:id="rId1"/>
    </p:custDataLst>
    <p:extLst>
      <p:ext uri="{BB962C8B-B14F-4D97-AF65-F5344CB8AC3E}">
        <p14:creationId xmlns:p14="http://schemas.microsoft.com/office/powerpoint/2010/main" val="715757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143258"/>
            <a:ext cx="8572500" cy="788091"/>
          </a:xfrm>
        </p:spPr>
        <p:txBody>
          <a:bodyPr>
            <a:normAutofit fontScale="90000"/>
          </a:bodyPr>
          <a:lstStyle/>
          <a:p>
            <a:r>
              <a:rPr lang="en-US" dirty="0"/>
              <a:t>Article 11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54</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799507"/>
            <a:ext cx="8703127" cy="5509200"/>
          </a:xfrm>
          <a:prstGeom prst="rect">
            <a:avLst/>
          </a:prstGeom>
        </p:spPr>
        <p:txBody>
          <a:bodyPr wrap="square">
            <a:spAutoFit/>
          </a:bodyPr>
          <a:lstStyle/>
          <a:p>
            <a:r>
              <a:rPr lang="en-US" sz="2200" dirty="0">
                <a:solidFill>
                  <a:srgbClr val="231B18"/>
                </a:solidFill>
                <a:latin typeface="Arial" panose="020B0604020202020204" pitchFamily="34" charset="0"/>
                <a:cs typeface="Arial" panose="020B0604020202020204" pitchFamily="34" charset="0"/>
              </a:rPr>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endParaRPr lang="en-US" sz="2200" dirty="0">
              <a:solidFill>
                <a:srgbClr val="231B18"/>
              </a:solidFill>
              <a:latin typeface="Arial" panose="020B0604020202020204" pitchFamily="34" charset="0"/>
              <a:cs typeface="Arial" panose="020B0604020202020204" pitchFamily="34" charset="0"/>
            </a:endParaRPr>
          </a:p>
          <a:p>
            <a:r>
              <a:rPr lang="en-US" sz="2200" dirty="0">
                <a:solidFill>
                  <a:srgbClr val="231B18"/>
                </a:solidFill>
                <a:latin typeface="Arial" panose="020B0604020202020204" pitchFamily="34" charset="0"/>
                <a:cs typeface="Arial" panose="020B0604020202020204" pitchFamily="34" charset="0"/>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a:t>
            </a:r>
            <a:endParaRPr lang="en-US" sz="2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0020153F-8D44-4D39-8D16-164E45DF06E6}"/>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30 </a:t>
            </a:r>
          </a:p>
        </p:txBody>
      </p:sp>
    </p:spTree>
    <p:custDataLst>
      <p:tags r:id="rId1"/>
    </p:custDataLst>
    <p:extLst>
      <p:ext uri="{BB962C8B-B14F-4D97-AF65-F5344CB8AC3E}">
        <p14:creationId xmlns:p14="http://schemas.microsoft.com/office/powerpoint/2010/main" val="147008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0"/>
            <a:ext cx="9144000" cy="6857999"/>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55</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3105509" y="914265"/>
            <a:ext cx="6038491" cy="2286000"/>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In addition to Article 11, which other Article might apply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Leo in violation of the Code?</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0" y="0"/>
            <a:ext cx="6541550" cy="788091"/>
          </a:xfrm>
          <a:solidFill>
            <a:srgbClr val="D9CAAB">
              <a:alpha val="66000"/>
            </a:srgbClr>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1</a:t>
            </a:r>
          </a:p>
        </p:txBody>
      </p:sp>
    </p:spTree>
    <p:custDataLst>
      <p:tags r:id="rId1"/>
    </p:custDataLst>
    <p:extLst>
      <p:ext uri="{BB962C8B-B14F-4D97-AF65-F5344CB8AC3E}">
        <p14:creationId xmlns:p14="http://schemas.microsoft.com/office/powerpoint/2010/main" val="2637671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3608"/>
            <a:ext cx="9144000" cy="685078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56</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381555"/>
            <a:ext cx="6314536" cy="3203031"/>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As used in Standard of Practice 11-1, does Paul have a “present or contemplated interest” in the property when he does the appraisal?</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Paul in Violation of Article 11?</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568CD1"/>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57451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16</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57</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703127" cy="3046988"/>
          </a:xfrm>
          <a:prstGeom prst="rect">
            <a:avLst/>
          </a:prstGeom>
        </p:spPr>
        <p:txBody>
          <a:bodyPr wrap="square">
            <a:spAutoFit/>
          </a:bodyPr>
          <a:lstStyle/>
          <a:p>
            <a:r>
              <a:rPr lang="en-US" sz="3200" dirty="0">
                <a:solidFill>
                  <a:schemeClr val="bg1">
                    <a:lumMod val="10000"/>
                  </a:schemeClr>
                </a:solidFill>
                <a:latin typeface="Arial" panose="020B0604020202020204" pitchFamily="34" charset="0"/>
                <a:cs typeface="Arial" panose="020B0604020202020204" pitchFamily="34" charset="0"/>
              </a:rPr>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REALTORS® shall not engage in any practice or take any action inconsistent with exclusive representation or exclusive brokerage relationship agreements that other REALTORS® have with clients.</a:t>
            </a:r>
            <a:endParaRPr lang="en-US" sz="3200" b="0" i="0" dirty="0">
              <a:solidFill>
                <a:schemeClr val="bg1">
                  <a:lumMod val="10000"/>
                </a:schemeClr>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C49396E8-B041-439F-A5F9-245207625434}"/>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32 </a:t>
            </a:r>
          </a:p>
        </p:txBody>
      </p:sp>
    </p:spTree>
    <p:custDataLst>
      <p:tags r:id="rId1"/>
    </p:custDataLst>
    <p:extLst>
      <p:ext uri="{BB962C8B-B14F-4D97-AF65-F5344CB8AC3E}">
        <p14:creationId xmlns:p14="http://schemas.microsoft.com/office/powerpoint/2010/main" val="2374464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l="25440" b="25432"/>
          <a:stretch/>
        </p:blipFill>
        <p:spPr>
          <a:xfrm>
            <a:off x="0" y="3608"/>
            <a:ext cx="9140160" cy="6854392"/>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58</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071003"/>
            <a:ext cx="6607834" cy="351358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16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Laura in violation of Article 16?</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Laura's obligation?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Sue in violation of Article 16?</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482110"/>
            <a:ext cx="6541550" cy="788091"/>
          </a:xfrm>
          <a:solidFill>
            <a:schemeClr val="bg2"/>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1</a:t>
            </a:r>
          </a:p>
        </p:txBody>
      </p:sp>
    </p:spTree>
    <p:custDataLst>
      <p:tags r:id="rId1"/>
    </p:custDataLst>
    <p:extLst>
      <p:ext uri="{BB962C8B-B14F-4D97-AF65-F5344CB8AC3E}">
        <p14:creationId xmlns:p14="http://schemas.microsoft.com/office/powerpoint/2010/main" val="1740806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44756"/>
          <a:stretch/>
        </p:blipFill>
        <p:spPr>
          <a:xfrm>
            <a:off x="0" y="-72874"/>
            <a:ext cx="9144000" cy="693087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59</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72033" y="4047701"/>
            <a:ext cx="6064972" cy="2352828"/>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Identify the Standard of Practice that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there an obligation on Mike’s part to work through Barbara?</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D6DED6"/>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6878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Code of Ethics</a:t>
            </a:r>
          </a:p>
        </p:txBody>
      </p:sp>
      <p:sp>
        <p:nvSpPr>
          <p:cNvPr id="6" name="Notched Right Arrow 5"/>
          <p:cNvSpPr/>
          <p:nvPr/>
        </p:nvSpPr>
        <p:spPr>
          <a:xfrm>
            <a:off x="0" y="2941839"/>
            <a:ext cx="8890264" cy="1625600"/>
          </a:xfrm>
          <a:prstGeom prst="notchedRightArrow">
            <a:avLst/>
          </a:prstGeom>
          <a:solidFill>
            <a:schemeClr val="accent5">
              <a:lumMod val="40000"/>
              <a:lumOff val="60000"/>
            </a:schemeClr>
          </a:solidFill>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300"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Pre-1900</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8" name="Oval 7"/>
          <p:cNvSpPr/>
          <p:nvPr/>
        </p:nvSpPr>
        <p:spPr>
          <a:xfrm>
            <a:off x="826792" y="3551439"/>
            <a:ext cx="406400" cy="406400"/>
          </a:xfrm>
          <a:prstGeom prst="ellipse">
            <a:avLst/>
          </a:prstGeom>
          <a:solidFill>
            <a:schemeClr val="bg1">
              <a:lumMod val="90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9" name="Freeform 8"/>
          <p:cNvSpPr/>
          <p:nvPr/>
        </p:nvSpPr>
        <p:spPr>
          <a:xfrm>
            <a:off x="2739526" y="3889677"/>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1" name="Freeform 10"/>
          <p:cNvSpPr/>
          <p:nvPr/>
        </p:nvSpPr>
        <p:spPr>
          <a:xfrm>
            <a:off x="4353492" y="145127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b" anchorCtr="0">
            <a:noAutofit/>
          </a:bodyPr>
          <a:lstStyle/>
          <a:p>
            <a:pPr lvl="0" algn="ctr" defTabSz="1600200">
              <a:lnSpc>
                <a:spcPct val="90000"/>
              </a:lnSpc>
              <a:spcBef>
                <a:spcPct val="0"/>
              </a:spcBef>
              <a:spcAft>
                <a:spcPct val="35000"/>
              </a:spcAft>
            </a:pPr>
            <a:endParaRPr lang="en-US" sz="3600" kern="1200" dirty="0"/>
          </a:p>
        </p:txBody>
      </p:sp>
      <p:sp>
        <p:nvSpPr>
          <p:cNvPr id="13" name="Freeform 12"/>
          <p:cNvSpPr/>
          <p:nvPr/>
        </p:nvSpPr>
        <p:spPr>
          <a:xfrm>
            <a:off x="279426" y="139289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0" name="Oval 9"/>
          <p:cNvSpPr/>
          <p:nvPr/>
        </p:nvSpPr>
        <p:spPr>
          <a:xfrm>
            <a:off x="2348161" y="3551439"/>
            <a:ext cx="406400" cy="406400"/>
          </a:xfrm>
          <a:prstGeom prst="ellipse">
            <a:avLst/>
          </a:prstGeom>
          <a:solidFill>
            <a:schemeClr val="bg1">
              <a:lumMod val="75000"/>
            </a:schemeClr>
          </a:solidFill>
        </p:spPr>
        <p:style>
          <a:lnRef idx="0">
            <a:schemeClr val="lt1">
              <a:hueOff val="0"/>
              <a:satOff val="0"/>
              <a:lumOff val="0"/>
              <a:alphaOff val="0"/>
            </a:schemeClr>
          </a:lnRef>
          <a:fillRef idx="3">
            <a:schemeClr val="accent4">
              <a:hueOff val="4302459"/>
              <a:satOff val="-10218"/>
              <a:lumOff val="-6340"/>
              <a:alphaOff val="0"/>
            </a:schemeClr>
          </a:fillRef>
          <a:effectRef idx="2">
            <a:schemeClr val="accent4">
              <a:hueOff val="4302459"/>
              <a:satOff val="-10218"/>
              <a:lumOff val="-6340"/>
              <a:alphaOff val="0"/>
            </a:schemeClr>
          </a:effectRef>
          <a:fontRef idx="minor">
            <a:schemeClr val="lt1"/>
          </a:fontRef>
        </p:style>
      </p:sp>
      <p:sp>
        <p:nvSpPr>
          <p:cNvPr id="15" name="Freeform 14"/>
          <p:cNvSpPr/>
          <p:nvPr/>
        </p:nvSpPr>
        <p:spPr>
          <a:xfrm>
            <a:off x="1693814"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1908</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2" name="Oval 11"/>
          <p:cNvSpPr/>
          <p:nvPr/>
        </p:nvSpPr>
        <p:spPr>
          <a:xfrm>
            <a:off x="4150524" y="3573150"/>
            <a:ext cx="406400" cy="406400"/>
          </a:xfrm>
          <a:prstGeom prst="ellipse">
            <a:avLst/>
          </a:prstGeom>
          <a:solidFill>
            <a:schemeClr val="bg1">
              <a:lumMod val="50000"/>
            </a:schemeClr>
          </a:solidFill>
        </p:spPr>
        <p:style>
          <a:lnRef idx="0">
            <a:schemeClr val="lt1">
              <a:hueOff val="0"/>
              <a:satOff val="0"/>
              <a:lumOff val="0"/>
              <a:alphaOff val="0"/>
            </a:schemeClr>
          </a:lnRef>
          <a:fillRef idx="3">
            <a:schemeClr val="accent4">
              <a:hueOff val="8604918"/>
              <a:satOff val="-20437"/>
              <a:lumOff val="-12679"/>
              <a:alphaOff val="0"/>
            </a:schemeClr>
          </a:fillRef>
          <a:effectRef idx="2">
            <a:schemeClr val="accent4">
              <a:hueOff val="8604918"/>
              <a:satOff val="-20437"/>
              <a:lumOff val="-12679"/>
              <a:alphaOff val="0"/>
            </a:schemeClr>
          </a:effectRef>
          <a:fontRef idx="minor">
            <a:schemeClr val="lt1"/>
          </a:fontRef>
        </p:style>
      </p:sp>
      <p:sp>
        <p:nvSpPr>
          <p:cNvPr id="16" name="Freeform 15"/>
          <p:cNvSpPr/>
          <p:nvPr/>
        </p:nvSpPr>
        <p:spPr>
          <a:xfrm>
            <a:off x="3507032"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1913</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4" name="Oval 13"/>
          <p:cNvSpPr/>
          <p:nvPr/>
        </p:nvSpPr>
        <p:spPr>
          <a:xfrm>
            <a:off x="5648947" y="3551439"/>
            <a:ext cx="406400" cy="406400"/>
          </a:xfrm>
          <a:prstGeom prst="ellipse">
            <a:avLst/>
          </a:prstGeom>
          <a:solidFill>
            <a:schemeClr val="bg1">
              <a:lumMod val="25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sp>
      <p:sp>
        <p:nvSpPr>
          <p:cNvPr id="17" name="Freeform 16"/>
          <p:cNvSpPr/>
          <p:nvPr/>
        </p:nvSpPr>
        <p:spPr>
          <a:xfrm>
            <a:off x="5005455"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1989</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8" name="Oval 17"/>
          <p:cNvSpPr/>
          <p:nvPr/>
        </p:nvSpPr>
        <p:spPr>
          <a:xfrm>
            <a:off x="7049675" y="3551439"/>
            <a:ext cx="406400" cy="406400"/>
          </a:xfrm>
          <a:prstGeom prst="ellipse">
            <a:avLst/>
          </a:prstGeom>
          <a:solidFill>
            <a:schemeClr val="accent3">
              <a:lumMod val="50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sp>
      <p:sp>
        <p:nvSpPr>
          <p:cNvPr id="23" name="Freeform 22"/>
          <p:cNvSpPr/>
          <p:nvPr/>
        </p:nvSpPr>
        <p:spPr>
          <a:xfrm>
            <a:off x="6406183"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2019</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26" name="Rectangle 25"/>
          <p:cNvSpPr/>
          <p:nvPr/>
        </p:nvSpPr>
        <p:spPr>
          <a:xfrm>
            <a:off x="217101" y="2815330"/>
            <a:ext cx="1769369" cy="523220"/>
          </a:xfrm>
          <a:prstGeom prst="rect">
            <a:avLst/>
          </a:prstGeom>
        </p:spPr>
        <p:txBody>
          <a:bodyPr wrap="square">
            <a:spAutoFit/>
          </a:bodyPr>
          <a:lstStyle/>
          <a:p>
            <a:pPr algn="ctr"/>
            <a:r>
              <a:rPr lang="en-US" sz="1400" dirty="0">
                <a:solidFill>
                  <a:srgbClr val="203F5F"/>
                </a:solidFill>
                <a:latin typeface="Calibri" charset="0"/>
              </a:rPr>
              <a:t>No licensing of real estate practitioners</a:t>
            </a:r>
          </a:p>
        </p:txBody>
      </p:sp>
      <p:sp>
        <p:nvSpPr>
          <p:cNvPr id="27" name="Rectangle 26"/>
          <p:cNvSpPr/>
          <p:nvPr/>
        </p:nvSpPr>
        <p:spPr>
          <a:xfrm>
            <a:off x="1672104" y="4175341"/>
            <a:ext cx="1769369" cy="738664"/>
          </a:xfrm>
          <a:prstGeom prst="rect">
            <a:avLst/>
          </a:prstGeom>
        </p:spPr>
        <p:txBody>
          <a:bodyPr wrap="square">
            <a:spAutoFit/>
          </a:bodyPr>
          <a:lstStyle/>
          <a:p>
            <a:pPr algn="ctr"/>
            <a:r>
              <a:rPr lang="en-US" sz="1400" dirty="0">
                <a:solidFill>
                  <a:srgbClr val="203F5F"/>
                </a:solidFill>
                <a:latin typeface="Calibri" charset="0"/>
              </a:rPr>
              <a:t>NATIONAL ASSOCIATION OF REALTORS formed </a:t>
            </a:r>
          </a:p>
        </p:txBody>
      </p:sp>
      <p:sp>
        <p:nvSpPr>
          <p:cNvPr id="29" name="Rectangle 28"/>
          <p:cNvSpPr/>
          <p:nvPr/>
        </p:nvSpPr>
        <p:spPr>
          <a:xfrm>
            <a:off x="3469040" y="2775396"/>
            <a:ext cx="1769369" cy="523220"/>
          </a:xfrm>
          <a:prstGeom prst="rect">
            <a:avLst/>
          </a:prstGeom>
        </p:spPr>
        <p:txBody>
          <a:bodyPr wrap="square">
            <a:spAutoFit/>
          </a:bodyPr>
          <a:lstStyle/>
          <a:p>
            <a:pPr algn="ctr"/>
            <a:r>
              <a:rPr lang="en-US" sz="1400" dirty="0">
                <a:solidFill>
                  <a:srgbClr val="203F5F"/>
                </a:solidFill>
                <a:latin typeface="Calibri" charset="0"/>
              </a:rPr>
              <a:t>Code of Ethics adopted </a:t>
            </a:r>
          </a:p>
        </p:txBody>
      </p:sp>
      <p:sp>
        <p:nvSpPr>
          <p:cNvPr id="30" name="Rectangle 29"/>
          <p:cNvSpPr/>
          <p:nvPr/>
        </p:nvSpPr>
        <p:spPr>
          <a:xfrm>
            <a:off x="4934897" y="4241318"/>
            <a:ext cx="1769369" cy="954107"/>
          </a:xfrm>
          <a:prstGeom prst="rect">
            <a:avLst/>
          </a:prstGeom>
        </p:spPr>
        <p:txBody>
          <a:bodyPr wrap="square">
            <a:spAutoFit/>
          </a:bodyPr>
          <a:lstStyle/>
          <a:p>
            <a:pPr algn="ctr"/>
            <a:r>
              <a:rPr lang="en-US" sz="1400" dirty="0">
                <a:solidFill>
                  <a:srgbClr val="203F5F"/>
                </a:solidFill>
                <a:latin typeface="Calibri" charset="0"/>
              </a:rPr>
              <a:t>Code of Ethics begins to be </a:t>
            </a:r>
            <a:br>
              <a:rPr lang="en-US" sz="1400" dirty="0">
                <a:solidFill>
                  <a:srgbClr val="203F5F"/>
                </a:solidFill>
                <a:latin typeface="Calibri" charset="0"/>
              </a:rPr>
            </a:br>
            <a:r>
              <a:rPr lang="en-US" sz="1400">
                <a:solidFill>
                  <a:srgbClr val="203F5F"/>
                </a:solidFill>
                <a:latin typeface="Calibri" charset="0"/>
              </a:rPr>
              <a:t>amended </a:t>
            </a:r>
            <a:r>
              <a:rPr lang="en-US" sz="1400" smtClean="0">
                <a:solidFill>
                  <a:srgbClr val="203F5F"/>
                </a:solidFill>
                <a:latin typeface="Calibri" charset="0"/>
              </a:rPr>
              <a:t>almost every </a:t>
            </a:r>
            <a:r>
              <a:rPr lang="en-US" sz="1400" dirty="0">
                <a:solidFill>
                  <a:srgbClr val="203F5F"/>
                </a:solidFill>
                <a:latin typeface="Calibri" charset="0"/>
              </a:rPr>
              <a:t>year </a:t>
            </a:r>
          </a:p>
        </p:txBody>
      </p:sp>
      <p:sp>
        <p:nvSpPr>
          <p:cNvPr id="31" name="Rectangle 30"/>
          <p:cNvSpPr/>
          <p:nvPr/>
        </p:nvSpPr>
        <p:spPr>
          <a:xfrm>
            <a:off x="6356906" y="2775396"/>
            <a:ext cx="1769369" cy="523220"/>
          </a:xfrm>
          <a:prstGeom prst="rect">
            <a:avLst/>
          </a:prstGeom>
        </p:spPr>
        <p:txBody>
          <a:bodyPr wrap="square">
            <a:spAutoFit/>
          </a:bodyPr>
          <a:lstStyle/>
          <a:p>
            <a:pPr algn="ctr"/>
            <a:r>
              <a:rPr lang="en-US" sz="1400" dirty="0">
                <a:solidFill>
                  <a:srgbClr val="203F5F"/>
                </a:solidFill>
                <a:latin typeface="Calibri" charset="0"/>
              </a:rPr>
              <a:t>What does the </a:t>
            </a:r>
            <a:br>
              <a:rPr lang="en-US" sz="1400" dirty="0">
                <a:solidFill>
                  <a:srgbClr val="203F5F"/>
                </a:solidFill>
                <a:latin typeface="Calibri" charset="0"/>
              </a:rPr>
            </a:br>
            <a:r>
              <a:rPr lang="en-US" sz="1400" dirty="0">
                <a:solidFill>
                  <a:srgbClr val="203F5F"/>
                </a:solidFill>
                <a:latin typeface="Calibri" charset="0"/>
              </a:rPr>
              <a:t>future hold?</a:t>
            </a:r>
          </a:p>
        </p:txBody>
      </p:sp>
      <p:sp>
        <p:nvSpPr>
          <p:cNvPr id="32"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3 </a:t>
            </a:r>
          </a:p>
        </p:txBody>
      </p:sp>
      <p:sp>
        <p:nvSpPr>
          <p:cNvPr id="33" name="Slide Number Placeholder 5"/>
          <p:cNvSpPr>
            <a:spLocks noGrp="1"/>
          </p:cNvSpPr>
          <p:nvPr>
            <p:ph type="sldNum" sz="quarter" idx="4294967295"/>
          </p:nvPr>
        </p:nvSpPr>
        <p:spPr bwMode="auto">
          <a:xfrm>
            <a:off x="8334567" y="6324701"/>
            <a:ext cx="669472"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706677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6: </a:t>
            </a:r>
            <a:br>
              <a:rPr lang="en-US" cap="small" dirty="0"/>
            </a:br>
            <a:r>
              <a:rPr lang="en-US" cap="small" dirty="0"/>
              <a:t> </a:t>
            </a:r>
            <a:br>
              <a:rPr lang="en-US" cap="small" dirty="0"/>
            </a:br>
            <a:r>
              <a:rPr lang="en-US" cap="small" dirty="0"/>
              <a:t>CONCLUSION</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60</a:t>
            </a:fld>
            <a:endParaRPr lang="en-US" sz="1400" dirty="0">
              <a:solidFill>
                <a:srgbClr val="0D1926"/>
              </a:solidFill>
              <a:latin typeface="Calibri" charset="0"/>
            </a:endParaRPr>
          </a:p>
        </p:txBody>
      </p:sp>
      <p:pic>
        <p:nvPicPr>
          <p:cNvPr id="6" name="Content Placeholder 5">
            <a:extLst>
              <a:ext uri="{FF2B5EF4-FFF2-40B4-BE49-F238E27FC236}">
                <a16:creationId xmlns:a16="http://schemas.microsoft.com/office/drawing/2014/main" id="{4C479B47-CC29-4FD4-91A0-CBC9C0028AE8}"/>
              </a:ext>
            </a:extLst>
          </p:cNvPr>
          <p:cNvPicPr>
            <a:picLocks noGrp="1" noChangeAspect="1"/>
          </p:cNvPicPr>
          <p:nvPr>
            <p:ph idx="1"/>
          </p:nvPr>
        </p:nvPicPr>
        <p:blipFill>
          <a:blip r:embed="rId4"/>
          <a:stretch>
            <a:fillRect/>
          </a:stretch>
        </p:blipFill>
        <p:spPr>
          <a:xfrm>
            <a:off x="5043068" y="1843558"/>
            <a:ext cx="2933700" cy="3086100"/>
          </a:xfrm>
        </p:spPr>
      </p:pic>
    </p:spTree>
    <p:custDataLst>
      <p:tags r:id="rId1"/>
    </p:custDataLst>
    <p:extLst>
      <p:ext uri="{BB962C8B-B14F-4D97-AF65-F5344CB8AC3E}">
        <p14:creationId xmlns:p14="http://schemas.microsoft.com/office/powerpoint/2010/main" val="3168864748"/>
      </p:ext>
    </p:extLst>
  </p:cSld>
  <p:clrMapOvr>
    <a:masterClrMapping/>
  </p:clrMapOvr>
  <p:transition spd="med">
    <p:pull dir="l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The Code of Ethics is:</a:t>
            </a:r>
          </a:p>
        </p:txBody>
      </p:sp>
      <p:sp>
        <p:nvSpPr>
          <p:cNvPr id="25603"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7</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Our commitment to professionalism</a:t>
            </a:r>
          </a:p>
          <a:p>
            <a:pPr indent="-457200">
              <a:lnSpc>
                <a:spcPct val="100000"/>
              </a:lnSpc>
              <a:spcAft>
                <a:spcPts val="1200"/>
              </a:spcAft>
              <a:buFont typeface="Wingdings" charset="2"/>
              <a:buChar char="§"/>
            </a:pPr>
            <a:r>
              <a:rPr lang="en-US" dirty="0">
                <a:latin typeface="Calibri" charset="0"/>
              </a:rPr>
              <a:t>Recognized as the measure of high standards in real estate</a:t>
            </a:r>
          </a:p>
          <a:p>
            <a:pPr indent="-457200">
              <a:lnSpc>
                <a:spcPct val="100000"/>
              </a:lnSpc>
              <a:spcAft>
                <a:spcPts val="1200"/>
              </a:spcAft>
              <a:buFont typeface="Wingdings" charset="2"/>
              <a:buChar char="§"/>
            </a:pPr>
            <a:r>
              <a:rPr lang="en-US" dirty="0">
                <a:latin typeface="Calibri" charset="0"/>
              </a:rPr>
              <a:t>The “Golden Thread” that binds the REALTOR® family together</a:t>
            </a:r>
          </a:p>
          <a:p>
            <a:pPr indent="-457200">
              <a:lnSpc>
                <a:spcPct val="100000"/>
              </a:lnSpc>
              <a:spcAft>
                <a:spcPts val="1200"/>
              </a:spcAft>
              <a:buFont typeface="Wingdings" charset="2"/>
              <a:buChar char="§"/>
            </a:pPr>
            <a:r>
              <a:rPr lang="en-US" dirty="0">
                <a:latin typeface="Calibri" charset="0"/>
              </a:rPr>
              <a:t>A living document that evolves with the real estate business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 </a:t>
            </a:r>
          </a:p>
        </p:txBody>
      </p:sp>
    </p:spTree>
    <p:custDataLst>
      <p:tags r:id="rId1"/>
    </p:custDataLst>
  </p:cSld>
  <p:clrMapOvr>
    <a:masterClrMapping/>
  </p:clrMapOvr>
  <p:transition spd="med">
    <p:pull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3"/>
          <p:cNvSpPr>
            <a:spLocks noGrp="1"/>
          </p:cNvSpPr>
          <p:nvPr>
            <p:ph idx="1"/>
          </p:nvPr>
        </p:nvSpPr>
        <p:spPr>
          <a:xfrm>
            <a:off x="300912" y="1483568"/>
            <a:ext cx="4497008" cy="4236097"/>
          </a:xfrm>
        </p:spPr>
        <p:txBody>
          <a:bodyPr>
            <a:normAutofit/>
          </a:bodyPr>
          <a:lstStyle/>
          <a:p>
            <a:pPr>
              <a:buFont typeface="Wingdings" pitchFamily="2" charset="2"/>
              <a:buChar char="§"/>
            </a:pPr>
            <a:r>
              <a:rPr lang="en-US" sz="2400" dirty="0">
                <a:latin typeface="Calibri" charset="0"/>
              </a:rPr>
              <a:t>Industry codes</a:t>
            </a:r>
          </a:p>
          <a:p>
            <a:pPr>
              <a:buFont typeface="Wingdings" pitchFamily="2" charset="2"/>
              <a:buChar char="§"/>
            </a:pPr>
            <a:r>
              <a:rPr lang="en-US" sz="2400" dirty="0">
                <a:latin typeface="Calibri" charset="0"/>
              </a:rPr>
              <a:t>Company policies</a:t>
            </a:r>
          </a:p>
          <a:p>
            <a:pPr>
              <a:buFont typeface="Wingdings" pitchFamily="2" charset="2"/>
              <a:buChar char="§"/>
            </a:pPr>
            <a:r>
              <a:rPr lang="en-US" sz="2400" dirty="0">
                <a:latin typeface="Calibri" charset="0"/>
              </a:rPr>
              <a:t>Individual moral values</a:t>
            </a:r>
          </a:p>
          <a:p>
            <a:pPr>
              <a:buFont typeface="Wingdings" pitchFamily="2" charset="2"/>
              <a:buChar char="§"/>
            </a:pPr>
            <a:r>
              <a:rPr lang="en-US" sz="2400" dirty="0">
                <a:latin typeface="Calibri" charset="0"/>
              </a:rPr>
              <a:t>Business ethics and legal standards</a:t>
            </a:r>
          </a:p>
        </p:txBody>
      </p:sp>
      <p:sp>
        <p:nvSpPr>
          <p:cNvPr id="27650" name="Title 2"/>
          <p:cNvSpPr>
            <a:spLocks noGrp="1"/>
          </p:cNvSpPr>
          <p:nvPr>
            <p:ph type="title"/>
          </p:nvPr>
        </p:nvSpPr>
        <p:spPr/>
        <p:txBody>
          <a:bodyPr>
            <a:normAutofit fontScale="90000"/>
          </a:bodyPr>
          <a:lstStyle/>
          <a:p>
            <a:r>
              <a:rPr lang="en-US" dirty="0">
                <a:latin typeface="Calibri" charset="0"/>
              </a:rPr>
              <a:t>Business Ethics</a:t>
            </a:r>
          </a:p>
        </p:txBody>
      </p:sp>
      <p:sp>
        <p:nvSpPr>
          <p:cNvPr id="27652" name="Slide Number Placeholder 5"/>
          <p:cNvSpPr txBox="1">
            <a:spLocks/>
          </p:cNvSpPr>
          <p:nvPr/>
        </p:nvSpPr>
        <p:spPr bwMode="auto">
          <a:xfrm>
            <a:off x="4114800" y="6356352"/>
            <a:ext cx="914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latin typeface="Calibri" charset="0"/>
              </a:rPr>
              <a:t>Slide </a:t>
            </a:r>
            <a:fld id="{AB6FC7DC-0408-BF4C-978F-22588191BFAE}" type="slidenum">
              <a:rPr lang="en-US" sz="1400">
                <a:latin typeface="Calibri" charset="0"/>
              </a:rPr>
              <a:pPr algn="ctr" eaLnBrk="1" hangingPunct="1"/>
              <a:t>8</a:t>
            </a:fld>
            <a:endParaRPr lang="en-US" sz="1400" dirty="0">
              <a:latin typeface="Calibri" charset="0"/>
            </a:endParaRPr>
          </a:p>
        </p:txBody>
      </p:sp>
      <p:sp>
        <p:nvSpPr>
          <p:cNvPr id="27653"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5 </a:t>
            </a:r>
          </a:p>
        </p:txBody>
      </p:sp>
      <p:sp>
        <p:nvSpPr>
          <p:cNvPr id="10"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8</a:t>
            </a:fld>
            <a:endParaRPr lang="en-US" sz="1400" dirty="0">
              <a:solidFill>
                <a:srgbClr val="0D1926"/>
              </a:solidFill>
              <a:latin typeface="Calibri" charset="0"/>
            </a:endParaRPr>
          </a:p>
        </p:txBody>
      </p:sp>
      <p:pic>
        <p:nvPicPr>
          <p:cNvPr id="5" name="Picture 4" descr="Blue-Business-City-Building-Architecture-22231-Max Pix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720" y="1096412"/>
            <a:ext cx="3347632" cy="5023410"/>
          </a:xfrm>
          <a:prstGeom prst="rect">
            <a:avLst/>
          </a:prstGeom>
        </p:spPr>
      </p:pic>
    </p:spTree>
    <p:custDataLst>
      <p:tags r:id="rId1"/>
    </p:custDataLst>
  </p:cSld>
  <p:clrMapOvr>
    <a:masterClrMapping/>
  </p:clrMapOvr>
  <p:transition spd="med">
    <p:pull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ess-people-gro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433" y="3538913"/>
            <a:ext cx="3864553" cy="3319087"/>
          </a:xfrm>
          <a:prstGeom prst="rect">
            <a:avLst/>
          </a:prstGeom>
        </p:spPr>
      </p:pic>
      <p:sp>
        <p:nvSpPr>
          <p:cNvPr id="28673" name="Title 1"/>
          <p:cNvSpPr>
            <a:spLocks noGrp="1"/>
          </p:cNvSpPr>
          <p:nvPr>
            <p:ph type="title"/>
          </p:nvPr>
        </p:nvSpPr>
        <p:spPr>
          <a:xfrm>
            <a:off x="401636" y="912046"/>
            <a:ext cx="8380077" cy="788091"/>
          </a:xfrm>
        </p:spPr>
        <p:txBody>
          <a:bodyPr>
            <a:normAutofit fontScale="90000"/>
          </a:bodyPr>
          <a:lstStyle/>
          <a:p>
            <a:pPr algn="ctr"/>
            <a:r>
              <a:rPr lang="en-US" sz="4000" dirty="0">
                <a:latin typeface="Calibri" charset="0"/>
              </a:rPr>
              <a:t>REALTORS® share one common characteristic:</a:t>
            </a:r>
          </a:p>
        </p:txBody>
      </p:sp>
      <p:sp>
        <p:nvSpPr>
          <p:cNvPr id="28676"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29042CCC-3B87-6641-A381-5B2A03A5E75A}" type="slidenum">
              <a:rPr lang="en-US" sz="1400">
                <a:solidFill>
                  <a:srgbClr val="0D1926"/>
                </a:solidFill>
                <a:latin typeface="Calibri" charset="0"/>
              </a:rPr>
              <a:pPr/>
              <a:t>9</a:t>
            </a:fld>
            <a:endParaRPr lang="en-US" sz="1400" dirty="0">
              <a:solidFill>
                <a:srgbClr val="0D1926"/>
              </a:solidFill>
              <a:latin typeface="Calibri" charset="0"/>
            </a:endParaRPr>
          </a:p>
        </p:txBody>
      </p:sp>
      <p:sp>
        <p:nvSpPr>
          <p:cNvPr id="28674" name="Content Placeholder 2"/>
          <p:cNvSpPr>
            <a:spLocks noGrp="1"/>
          </p:cNvSpPr>
          <p:nvPr>
            <p:ph idx="4294967295"/>
          </p:nvPr>
        </p:nvSpPr>
        <p:spPr>
          <a:xfrm>
            <a:off x="781561" y="2128847"/>
            <a:ext cx="7624297" cy="2408796"/>
          </a:xfrm>
        </p:spPr>
        <p:txBody>
          <a:bodyPr anchor="t"/>
          <a:lstStyle/>
          <a:p>
            <a:pPr indent="0" algn="ctr">
              <a:lnSpc>
                <a:spcPct val="100000"/>
              </a:lnSpc>
              <a:spcBef>
                <a:spcPts val="0"/>
              </a:spcBef>
              <a:spcAft>
                <a:spcPts val="1200"/>
              </a:spcAft>
              <a:buFont typeface="Arial" charset="0"/>
              <a:buNone/>
            </a:pPr>
            <a:r>
              <a:rPr lang="en-US" sz="3600" dirty="0">
                <a:latin typeface="Calibri" charset="0"/>
              </a:rPr>
              <a:t>Regardless of real estate business </a:t>
            </a:r>
            <a:r>
              <a:rPr lang="en-US" sz="3600" dirty="0" smtClean="0">
                <a:latin typeface="Calibri" charset="0"/>
              </a:rPr>
              <a:t>specialty, </a:t>
            </a:r>
            <a:r>
              <a:rPr lang="en-US" sz="3600" b="1" dirty="0">
                <a:latin typeface="Calibri" charset="0"/>
              </a:rPr>
              <a:t>all </a:t>
            </a:r>
            <a:r>
              <a:rPr lang="en-US" sz="3600" dirty="0">
                <a:latin typeface="Calibri" charset="0"/>
              </a:rPr>
              <a:t>REALTORS® are bound </a:t>
            </a:r>
            <a:br>
              <a:rPr lang="en-US" sz="3600" dirty="0">
                <a:latin typeface="Calibri" charset="0"/>
              </a:rPr>
            </a:br>
            <a:r>
              <a:rPr lang="en-US" sz="3600" dirty="0">
                <a:latin typeface="Calibri" charset="0"/>
              </a:rPr>
              <a:t>by the Code of Ethics.</a:t>
            </a:r>
          </a:p>
        </p:txBody>
      </p:sp>
      <p:sp>
        <p:nvSpPr>
          <p:cNvPr id="28677" name="TextBox 14"/>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5 </a:t>
            </a:r>
          </a:p>
        </p:txBody>
      </p:sp>
    </p:spTree>
    <p:custDataLst>
      <p:tags r:id="rId1"/>
    </p:custDataLst>
  </p:cSld>
  <p:clrMapOvr>
    <a:masterClrMapping/>
  </p:clrMapOvr>
  <p:transition spd="med">
    <p:pull dir="lu"/>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NOWCO-CORPORATE-TEMPLATE" val="9RbVQf6m"/>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wco-corporate-template">
  <a:themeElements>
    <a:clrScheme name="Custom 1">
      <a:dk1>
        <a:srgbClr val="F0F4FA"/>
      </a:dk1>
      <a:lt1>
        <a:srgbClr val="FCFDFE"/>
      </a:lt1>
      <a:dk2>
        <a:srgbClr val="0C1624"/>
      </a:dk2>
      <a:lt2>
        <a:srgbClr val="F0F4FA"/>
      </a:lt2>
      <a:accent1>
        <a:srgbClr val="0C1624"/>
      </a:accent1>
      <a:accent2>
        <a:srgbClr val="3D6EB7"/>
      </a:accent2>
      <a:accent3>
        <a:srgbClr val="C4382E"/>
      </a:accent3>
      <a:accent4>
        <a:srgbClr val="C5231A"/>
      </a:accent4>
      <a:accent5>
        <a:srgbClr val="22375C"/>
      </a:accent5>
      <a:accent6>
        <a:srgbClr val="1A2A46"/>
      </a:accent6>
      <a:hlink>
        <a:srgbClr val="336BCB"/>
      </a:hlink>
      <a:folHlink>
        <a:srgbClr val="4F9CFA"/>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nowco-corporate-template.potx</Template>
  <TotalTime>9508</TotalTime>
  <Words>2678</Words>
  <Application>Microsoft Office PowerPoint</Application>
  <PresentationFormat>On-screen Show (4:3)</PresentationFormat>
  <Paragraphs>515</Paragraphs>
  <Slides>60</Slides>
  <Notes>60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ＭＳ Ｐゴシック</vt:lpstr>
      <vt:lpstr>Arial</vt:lpstr>
      <vt:lpstr>Batang</vt:lpstr>
      <vt:lpstr>Bookman Old Style</vt:lpstr>
      <vt:lpstr>Calibri</vt:lpstr>
      <vt:lpstr>Century Schoolbook</vt:lpstr>
      <vt:lpstr>Open Sans</vt:lpstr>
      <vt:lpstr>Open Sans Light</vt:lpstr>
      <vt:lpstr>Open Sans Semibold</vt:lpstr>
      <vt:lpstr>Times New Roman</vt:lpstr>
      <vt:lpstr>Tw Cen MT</vt:lpstr>
      <vt:lpstr>Wingdings</vt:lpstr>
      <vt:lpstr>nowco-corporate-template</vt:lpstr>
      <vt:lpstr>The Code of Ethics:  Our Promise of Professionalism</vt:lpstr>
      <vt:lpstr>Course Objectives</vt:lpstr>
      <vt:lpstr>Ice-Breaker Exercise</vt:lpstr>
      <vt:lpstr>Ice-Breaker - Answers</vt:lpstr>
      <vt:lpstr>Part 1:  History of the Code of Ethics</vt:lpstr>
      <vt:lpstr>History of the Code of Ethics</vt:lpstr>
      <vt:lpstr>The Code of Ethics is:</vt:lpstr>
      <vt:lpstr>Business Ethics</vt:lpstr>
      <vt:lpstr>REALTORS® share one common characteristic:</vt:lpstr>
      <vt:lpstr>Part 2:  Structure and Major Categories of the Code</vt:lpstr>
      <vt:lpstr>Under all is the land... </vt:lpstr>
      <vt:lpstr>Golden Rule</vt:lpstr>
      <vt:lpstr>Structure of the Code of Ethics</vt:lpstr>
      <vt:lpstr>Structure of the Code of Ethics</vt:lpstr>
      <vt:lpstr>Structure of the Code of Ethics</vt:lpstr>
      <vt:lpstr>Official Case Interpretations</vt:lpstr>
      <vt:lpstr>Part 3:   Code of Ethics: Arbitration Process </vt:lpstr>
      <vt:lpstr>Arbitration Process</vt:lpstr>
      <vt:lpstr>Arbitration Process: Background</vt:lpstr>
      <vt:lpstr>Arbitration Requests</vt:lpstr>
      <vt:lpstr>Mediation</vt:lpstr>
      <vt:lpstr>PowerPoint Presentation</vt:lpstr>
      <vt:lpstr>Arbitration</vt:lpstr>
      <vt:lpstr>Who participates in arbitration?</vt:lpstr>
      <vt:lpstr>What does a  Grievance Committee do?</vt:lpstr>
      <vt:lpstr>The Grievance Committee ensures that:</vt:lpstr>
      <vt:lpstr>What are grounds for a Grievance Committee appeal?</vt:lpstr>
      <vt:lpstr>What is a Professional Standards Hearing?</vt:lpstr>
      <vt:lpstr>What Happens at a Professional Standards Hearing? </vt:lpstr>
      <vt:lpstr>Ethics Hearings</vt:lpstr>
      <vt:lpstr>Authorized Discipline</vt:lpstr>
      <vt:lpstr>Arbitration Hearing Results </vt:lpstr>
      <vt:lpstr>What is Mediation?</vt:lpstr>
      <vt:lpstr>Difference Between Mediation and Arbitration</vt:lpstr>
      <vt:lpstr>Mediation Process</vt:lpstr>
      <vt:lpstr>Part 4:  Ombudsman Services</vt:lpstr>
      <vt:lpstr>What is an Ombudsman?</vt:lpstr>
      <vt:lpstr>Role of the Ombudsman </vt:lpstr>
      <vt:lpstr>Examples of Covered and NOT Covered Situations</vt:lpstr>
      <vt:lpstr>What types of issues do Ombudsmen deal with? </vt:lpstr>
      <vt:lpstr>What issues can Ombudsmen NOT deal with? </vt:lpstr>
      <vt:lpstr>Declining, Resolving, and Complying with Ombudsman Services</vt:lpstr>
      <vt:lpstr>Referrals</vt:lpstr>
      <vt:lpstr>Part 5:   Case Studies  of  Selected Articles  of the  Code of Ethics</vt:lpstr>
      <vt:lpstr>Article 1</vt:lpstr>
      <vt:lpstr>Article 1, Case Study 1</vt:lpstr>
      <vt:lpstr>Article 1, Case Study 2</vt:lpstr>
      <vt:lpstr>Article 2</vt:lpstr>
      <vt:lpstr>Article 2, Case Study 1</vt:lpstr>
      <vt:lpstr>Article 2, Case Study 2</vt:lpstr>
      <vt:lpstr>Article 3</vt:lpstr>
      <vt:lpstr>Article 3, Case Study 1</vt:lpstr>
      <vt:lpstr>Article 3, Case Study 2</vt:lpstr>
      <vt:lpstr>Article 11</vt:lpstr>
      <vt:lpstr>Article 11, Case Study 1</vt:lpstr>
      <vt:lpstr>Article 11, Case Study 2</vt:lpstr>
      <vt:lpstr>Article 16</vt:lpstr>
      <vt:lpstr>Article 16, Case Study 1</vt:lpstr>
      <vt:lpstr>Article 16, Case Study 2</vt:lpstr>
      <vt:lpstr>Part 6: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ragakata</dc:creator>
  <cp:lastModifiedBy>Jeremy Green</cp:lastModifiedBy>
  <cp:revision>186</cp:revision>
  <dcterms:created xsi:type="dcterms:W3CDTF">2015-02-03T11:55:17Z</dcterms:created>
  <dcterms:modified xsi:type="dcterms:W3CDTF">2018-10-25T18:14:29Z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DD844D1E-75F4-43EF-8C9F-56F7B25EB4CC</vt:lpwstr>
  </property>
  <property fmtid="{D5CDD505-2E9C-101B-9397-08002B2CF9AE}" pid="3" name="ArticulatePath">
    <vt:lpwstr>Code-of-Ethics-Slided-Revised-2018-09-02</vt:lpwstr>
  </property>
</Properties>
</file>