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  <p:sldMasterId id="2147483672" r:id="rId2"/>
  </p:sldMasterIdLst>
  <p:notesMasterIdLst>
    <p:notesMasterId r:id="rId19"/>
  </p:notesMasterIdLst>
  <p:handoutMasterIdLst>
    <p:handoutMasterId r:id="rId20"/>
  </p:handoutMasterIdLst>
  <p:sldIdLst>
    <p:sldId id="299" r:id="rId3"/>
    <p:sldId id="346" r:id="rId4"/>
    <p:sldId id="264" r:id="rId5"/>
    <p:sldId id="350" r:id="rId6"/>
    <p:sldId id="325" r:id="rId7"/>
    <p:sldId id="332" r:id="rId8"/>
    <p:sldId id="333" r:id="rId9"/>
    <p:sldId id="348" r:id="rId10"/>
    <p:sldId id="320" r:id="rId11"/>
    <p:sldId id="349" r:id="rId12"/>
    <p:sldId id="344" r:id="rId13"/>
    <p:sldId id="341" r:id="rId14"/>
    <p:sldId id="334" r:id="rId15"/>
    <p:sldId id="345" r:id="rId16"/>
    <p:sldId id="343" r:id="rId17"/>
    <p:sldId id="338" r:id="rId18"/>
  </p:sldIdLst>
  <p:sldSz cx="9144000" cy="6858000" type="letter"/>
  <p:notesSz cx="7010400" cy="9296400"/>
  <p:embeddedFontLst>
    <p:embeddedFont>
      <p:font typeface="Montserrat" panose="020B0604020202020204" charset="0"/>
      <p:regular r:id="rId21"/>
      <p:bold r:id="rId22"/>
      <p:italic r:id="rId23"/>
      <p:boldItalic r:id="rId24"/>
    </p:embeddedFont>
    <p:embeddedFont>
      <p:font typeface="Montserrat Medium" panose="020B0604020202020204" charset="0"/>
      <p:regular r:id="rId25"/>
      <p: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4898"/>
    <a:srgbClr val="FDD12A"/>
    <a:srgbClr val="FCBE05"/>
    <a:srgbClr val="002060"/>
    <a:srgbClr val="FF9933"/>
    <a:srgbClr val="AC32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418" autoAdjust="0"/>
    <p:restoredTop sz="91159" autoAdjust="0"/>
  </p:normalViewPr>
  <p:slideViewPr>
    <p:cSldViewPr snapToGrid="0" snapToObjects="1">
      <p:cViewPr varScale="1">
        <p:scale>
          <a:sx n="73" d="100"/>
          <a:sy n="73" d="100"/>
        </p:scale>
        <p:origin x="1280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7" d="100"/>
        <a:sy n="127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384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42" y="2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5C8943-41B4-431C-A914-D66A5B5409DE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42" y="8829677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D888F-F59B-4016-81F0-842CCC47187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796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37840" cy="466435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6435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r">
              <a:defRPr sz="1200"/>
            </a:lvl1pPr>
          </a:lstStyle>
          <a:p>
            <a:fld id="{25F91149-C62F-504B-8582-0FBA6FF4F849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3638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16" tIns="46808" rIns="93616" bIns="4680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6"/>
            <a:ext cx="5608320" cy="3660457"/>
          </a:xfrm>
          <a:prstGeom prst="rect">
            <a:avLst/>
          </a:prstGeom>
        </p:spPr>
        <p:txBody>
          <a:bodyPr vert="horz" lIns="93616" tIns="46808" rIns="93616" bIns="4680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0"/>
            <a:ext cx="3037840" cy="466434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0"/>
            <a:ext cx="3037840" cy="466434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r">
              <a:defRPr sz="1200"/>
            </a:lvl1pPr>
          </a:lstStyle>
          <a:p>
            <a:fld id="{B1C87959-DE47-A545-8B2A-C4A98BBD25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91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87959-DE47-A545-8B2A-C4A98BBD25F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025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267063" y="4473896"/>
            <a:ext cx="6442892" cy="3660457"/>
          </a:xfrm>
        </p:spPr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87959-DE47-A545-8B2A-C4A98BBD25F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6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87959-DE47-A545-8B2A-C4A98BBD25F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10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87959-DE47-A545-8B2A-C4A98BBD25F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460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87959-DE47-A545-8B2A-C4A98BBD25F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650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87959-DE47-A545-8B2A-C4A98BBD25F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8082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C87959-DE47-A545-8B2A-C4A98BBD25F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5920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87959-DE47-A545-8B2A-C4A98BBD25F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78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87959-DE47-A545-8B2A-C4A98BBD25F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438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C87959-DE47-A545-8B2A-C4A98BBD25F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541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9C8F034-9439-4E49-8485-440CB46C9C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6156" y="6345186"/>
            <a:ext cx="2057400" cy="365125"/>
          </a:xfrm>
        </p:spPr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40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057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1563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55C5D-E29E-6A48-87B2-D67B3D37B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 algn="ctr">
              <a:defRPr sz="6000" b="0" i="0">
                <a:solidFill>
                  <a:srgbClr val="002060"/>
                </a:solidFill>
                <a:latin typeface="Avenir Medium" panose="02000503020000020003" pitchFamily="2" charset="0"/>
              </a:defRPr>
            </a:lvl1pPr>
          </a:lstStyle>
          <a:p>
            <a:r>
              <a:rPr lang="en-US" dirty="0"/>
              <a:t>Transition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193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56156" y="6345186"/>
            <a:ext cx="2057400" cy="365125"/>
          </a:xfrm>
        </p:spPr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8E75BD-8421-374E-979E-D49519ECE6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274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D69B2E-19B5-524F-8606-F68C59B7BA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193"/>
            <a:ext cx="7886700" cy="947891"/>
          </a:xfrm>
        </p:spPr>
        <p:txBody>
          <a:bodyPr>
            <a:normAutofit/>
          </a:bodyPr>
          <a:lstStyle>
            <a:lvl1pPr>
              <a:defRPr sz="2400" b="1" i="0">
                <a:solidFill>
                  <a:schemeClr val="bg1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92277"/>
            <a:ext cx="7886700" cy="4351338"/>
          </a:xfrm>
        </p:spPr>
        <p:txBody>
          <a:bodyPr/>
          <a:lstStyle>
            <a:lvl1pPr>
              <a:defRPr b="0" i="0">
                <a:solidFill>
                  <a:srgbClr val="002060"/>
                </a:solidFill>
                <a:latin typeface="Avenir Medium" panose="02000503020000020003" pitchFamily="2" charset="0"/>
              </a:defRPr>
            </a:lvl1pPr>
            <a:lvl2pPr>
              <a:defRPr b="0" i="0">
                <a:solidFill>
                  <a:srgbClr val="002060"/>
                </a:solidFill>
                <a:latin typeface="Avenir Medium" panose="02000503020000020003" pitchFamily="2" charset="0"/>
              </a:defRPr>
            </a:lvl2pPr>
            <a:lvl3pPr>
              <a:defRPr b="0" i="0">
                <a:solidFill>
                  <a:srgbClr val="002060"/>
                </a:solidFill>
                <a:latin typeface="Avenir Medium" panose="02000503020000020003" pitchFamily="2" charset="0"/>
              </a:defRPr>
            </a:lvl3pPr>
            <a:lvl4pPr>
              <a:defRPr b="0" i="0">
                <a:solidFill>
                  <a:srgbClr val="002060"/>
                </a:solidFill>
                <a:latin typeface="Avenir Medium" panose="02000503020000020003" pitchFamily="2" charset="0"/>
              </a:defRPr>
            </a:lvl4pPr>
            <a:lvl5pPr>
              <a:defRPr b="0" i="0">
                <a:solidFill>
                  <a:srgbClr val="002060"/>
                </a:solidFill>
                <a:latin typeface="Avenir Medium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93028" y="6400007"/>
            <a:ext cx="2057400" cy="365125"/>
          </a:xfrm>
        </p:spPr>
        <p:txBody>
          <a:bodyPr/>
          <a:lstStyle>
            <a:lvl1pPr>
              <a:defRPr sz="1000" b="1" i="0">
                <a:solidFill>
                  <a:srgbClr val="002060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52888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55C5D-E29E-6A48-87B2-D67B3D37B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217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4475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923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63531" y="6359937"/>
            <a:ext cx="2057400" cy="365125"/>
          </a:xfrm>
        </p:spPr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1474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552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D69B2E-19B5-524F-8606-F68C59B7BA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72193"/>
            <a:ext cx="7886700" cy="947891"/>
          </a:xfrm>
        </p:spPr>
        <p:txBody>
          <a:bodyPr>
            <a:normAutofit/>
          </a:bodyPr>
          <a:lstStyle>
            <a:lvl1pPr>
              <a:defRPr sz="2400" b="1" i="0">
                <a:solidFill>
                  <a:schemeClr val="bg1"/>
                </a:solidFill>
                <a:latin typeface="Avenir Heavy" panose="02000503020000020003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92277"/>
            <a:ext cx="7886700" cy="4351338"/>
          </a:xfrm>
        </p:spPr>
        <p:txBody>
          <a:bodyPr/>
          <a:lstStyle>
            <a:lvl1pPr>
              <a:defRPr b="0" i="0">
                <a:solidFill>
                  <a:srgbClr val="002060"/>
                </a:solidFill>
                <a:latin typeface="Avenir Medium" panose="02000503020000020003" pitchFamily="2" charset="0"/>
              </a:defRPr>
            </a:lvl1pPr>
            <a:lvl2pPr>
              <a:defRPr b="0" i="0">
                <a:solidFill>
                  <a:srgbClr val="002060"/>
                </a:solidFill>
                <a:latin typeface="Avenir Medium" panose="02000503020000020003" pitchFamily="2" charset="0"/>
              </a:defRPr>
            </a:lvl2pPr>
            <a:lvl3pPr>
              <a:defRPr b="0" i="0">
                <a:solidFill>
                  <a:srgbClr val="002060"/>
                </a:solidFill>
                <a:latin typeface="Avenir Medium" panose="02000503020000020003" pitchFamily="2" charset="0"/>
              </a:defRPr>
            </a:lvl3pPr>
            <a:lvl4pPr>
              <a:defRPr b="0" i="0">
                <a:solidFill>
                  <a:srgbClr val="002060"/>
                </a:solidFill>
                <a:latin typeface="Avenir Medium" panose="02000503020000020003" pitchFamily="2" charset="0"/>
              </a:defRPr>
            </a:lvl4pPr>
            <a:lvl5pPr>
              <a:defRPr b="0" i="0">
                <a:solidFill>
                  <a:srgbClr val="002060"/>
                </a:solidFill>
                <a:latin typeface="Avenir Medium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93028" y="6400007"/>
            <a:ext cx="2057400" cy="365125"/>
          </a:xfrm>
        </p:spPr>
        <p:txBody>
          <a:bodyPr/>
          <a:lstStyle>
            <a:lvl1pPr>
              <a:defRPr sz="1000" b="1" i="0">
                <a:solidFill>
                  <a:srgbClr val="002060"/>
                </a:solidFill>
                <a:latin typeface="Avenir Black" panose="02000503020000020003" pitchFamily="2" charset="0"/>
              </a:defRPr>
            </a:lvl1pPr>
          </a:lstStyle>
          <a:p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35653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433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8008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3564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505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F55C5D-E29E-6A48-87B2-D67B3D37B76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6741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137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5696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863531" y="6359937"/>
            <a:ext cx="2057400" cy="365125"/>
          </a:xfrm>
        </p:spPr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664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101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4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99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472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658F6-D42D-6949-82B9-084E59A7A951}" type="datetimeFigureOut">
              <a:rPr lang="en-US" smtClean="0"/>
              <a:t>8/17/2020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1A7A5-2116-FF49-B43A-A0F872203B2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676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mailto:C2EX@NAR.realtor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9DA6BA-A1C7-ED44-B916-1BCBD30F4424}"/>
              </a:ext>
            </a:extLst>
          </p:cNvPr>
          <p:cNvSpPr/>
          <p:nvPr/>
        </p:nvSpPr>
        <p:spPr>
          <a:xfrm>
            <a:off x="6749716" y="5787189"/>
            <a:ext cx="2261937" cy="818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7C1C41-5636-014C-A028-AC44744592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241" y="6159733"/>
            <a:ext cx="1578995" cy="3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79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FD3E-B3BA-5F42-A451-53B261265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Montserrat" pitchFamily="2" charset="77"/>
                <a:cs typeface="Arial" panose="020B0604020202020204" pitchFamily="34" charset="0"/>
              </a:rPr>
              <a:t>ENDORSEMENT MATERIALS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61EE24A-D322-524D-AE86-9433C824E152}"/>
              </a:ext>
            </a:extLst>
          </p:cNvPr>
          <p:cNvSpPr txBox="1">
            <a:spLocks/>
          </p:cNvSpPr>
          <p:nvPr/>
        </p:nvSpPr>
        <p:spPr>
          <a:xfrm>
            <a:off x="628648" y="1020084"/>
            <a:ext cx="6230389" cy="14624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96173DB-08BB-1143-BE74-883451BB1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930" y="4801718"/>
            <a:ext cx="2128346" cy="251763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 Tent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6F2BCE0-F75A-874C-93B8-A78713AEF9CF}"/>
              </a:ext>
            </a:extLst>
          </p:cNvPr>
          <p:cNvSpPr txBox="1">
            <a:spLocks/>
          </p:cNvSpPr>
          <p:nvPr/>
        </p:nvSpPr>
        <p:spPr>
          <a:xfrm>
            <a:off x="5775456" y="5091381"/>
            <a:ext cx="2128346" cy="2517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x 14 Pledge Mini Poster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892" y="782340"/>
            <a:ext cx="4702902" cy="39597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5052" y="1040562"/>
            <a:ext cx="3156345" cy="40129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258" y="2220686"/>
            <a:ext cx="2318657" cy="46373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929F3-99CD-1E49-B75B-45A78CEE7EB6}"/>
              </a:ext>
            </a:extLst>
          </p:cNvPr>
          <p:cNvSpPr/>
          <p:nvPr/>
        </p:nvSpPr>
        <p:spPr>
          <a:xfrm>
            <a:off x="6744617" y="5970712"/>
            <a:ext cx="2261937" cy="771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4C5068-27CA-D042-BE8E-1FDDE51DF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241" y="6159733"/>
            <a:ext cx="1578995" cy="3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77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FD3E-B3BA-5F42-A451-53B261265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Montserrat" pitchFamily="2" charset="77"/>
                <a:cs typeface="Arial" panose="020B0604020202020204" pitchFamily="34" charset="0"/>
              </a:rPr>
              <a:t>REALTOR.COM</a:t>
            </a:r>
            <a:endParaRPr lang="en-US" sz="3200" dirty="0"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EA6FE9-5D84-2040-BB44-41D83DF2742D}"/>
              </a:ext>
            </a:extLst>
          </p:cNvPr>
          <p:cNvSpPr/>
          <p:nvPr/>
        </p:nvSpPr>
        <p:spPr>
          <a:xfrm>
            <a:off x="7263064" y="5970712"/>
            <a:ext cx="1767554" cy="771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CAD7D7-4BB2-4D46-B2B4-D986AF547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241" y="6159733"/>
            <a:ext cx="1578995" cy="373411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21742" y="1410341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>
                <a:latin typeface="Montserrat" panose="020B0604020202020204" charset="0"/>
              </a:rPr>
              <a:t>Your Endorsement appears on Realtor.com!</a:t>
            </a:r>
            <a:endParaRPr lang="en-US" sz="3600" b="1" dirty="0">
              <a:latin typeface="Montserrat" panose="020B060402020202020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77330"/>
            <a:ext cx="8930185" cy="15331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991" y="4001198"/>
            <a:ext cx="3169511" cy="285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15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FD3E-B3BA-5F42-A451-53B261265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Montserrat" pitchFamily="2" charset="77"/>
                <a:cs typeface="Arial" panose="020B0604020202020204" pitchFamily="34" charset="0"/>
              </a:rPr>
              <a:t>BROKER BENEFITS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6341" y="1427338"/>
            <a:ext cx="4059099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  <a:t>Training Tool </a:t>
            </a:r>
            <a:r>
              <a:rPr lang="en-US" sz="3000" b="1" dirty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  <a:t/>
            </a:r>
            <a:br>
              <a:rPr lang="en-US" sz="3000" b="1" dirty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  <a:t>Suggest content, assign tasks </a:t>
            </a:r>
            <a:endParaRPr lang="en-US" dirty="0">
              <a:solidFill>
                <a:srgbClr val="002060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  <a:t>Admin Access</a:t>
            </a:r>
            <a:r>
              <a:rPr lang="en-US" sz="3000" b="1" dirty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  <a:t/>
            </a:r>
            <a:br>
              <a:rPr lang="en-US" sz="3000" b="1" dirty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  <a:t>Track agent progress and run various reports </a:t>
            </a:r>
            <a:r>
              <a:rPr lang="en-US" dirty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</a:br>
            <a:endParaRPr lang="en-US" dirty="0">
              <a:solidFill>
                <a:srgbClr val="002060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  <a:t>Brokerage Branding</a:t>
            </a:r>
            <a:r>
              <a:rPr lang="en-US" sz="3600" b="1" dirty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  <a:t/>
            </a:r>
            <a:br>
              <a:rPr lang="en-US" sz="3600" b="1" dirty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1600" dirty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  <a:t>Upload Brokerage’s logo  </a:t>
            </a:r>
            <a:endParaRPr lang="en-US" dirty="0">
              <a:solidFill>
                <a:srgbClr val="002060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2060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rgbClr val="002060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endParaRPr lang="en-US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440" y="1427338"/>
            <a:ext cx="4834190" cy="41195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3245" y="4062175"/>
            <a:ext cx="2463296" cy="185547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3396343" y="2731764"/>
            <a:ext cx="194805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01EF7478-6845-E840-9316-9F1ECBA0D945}"/>
              </a:ext>
            </a:extLst>
          </p:cNvPr>
          <p:cNvSpPr/>
          <p:nvPr/>
        </p:nvSpPr>
        <p:spPr>
          <a:xfrm>
            <a:off x="6744617" y="5970712"/>
            <a:ext cx="2261937" cy="771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E1F9C5-7AF6-7F4F-ACEA-A978686300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6241" y="6159733"/>
            <a:ext cx="1578995" cy="3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7216" y="855559"/>
            <a:ext cx="4600471" cy="5416438"/>
          </a:xfrm>
        </p:spPr>
        <p:txBody>
          <a:bodyPr>
            <a:noAutofit/>
          </a:bodyPr>
          <a:lstStyle/>
          <a:p>
            <a:endParaRPr lang="en-US" sz="3300" b="1" dirty="0">
              <a:latin typeface="Montserrat" pitchFamily="2" charset="77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300" b="1" dirty="0">
              <a:latin typeface="Montserrat" pitchFamily="2" charset="77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300" b="1" dirty="0">
                <a:latin typeface="Montserrat" pitchFamily="2" charset="77"/>
                <a:cs typeface="Arial" panose="020B0604020202020204" pitchFamily="34" charset="0"/>
              </a:rPr>
              <a:t>Earning and maintaining your C2EX Endorsement  fulfills your Code of Ethics Requirement for 2021!</a:t>
            </a: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6564" y="86388"/>
            <a:ext cx="7886700" cy="947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Avenir Heavy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3200" dirty="0">
                <a:latin typeface="Montserrat" pitchFamily="2" charset="77"/>
                <a:cs typeface="Arial" panose="020B0604020202020204" pitchFamily="34" charset="0"/>
              </a:rPr>
              <a:t>CODE OF ETHICS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" y="1631188"/>
            <a:ext cx="4007612" cy="400761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9956A54-6816-C24C-8985-24E25438D311}"/>
              </a:ext>
            </a:extLst>
          </p:cNvPr>
          <p:cNvSpPr/>
          <p:nvPr/>
        </p:nvSpPr>
        <p:spPr>
          <a:xfrm>
            <a:off x="6749716" y="5787189"/>
            <a:ext cx="2261937" cy="818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1F8DD43-DB17-BA43-9B35-D4539F4B5C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241" y="6159733"/>
            <a:ext cx="1578995" cy="3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180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Montserrat" panose="020B0604020202020204" charset="0"/>
              </a:rPr>
              <a:t>STAY INFORMED</a:t>
            </a:r>
            <a:endParaRPr lang="en-US" sz="3200" dirty="0">
              <a:latin typeface="Montserrat" panose="020B060402020202020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211" y="3385261"/>
            <a:ext cx="8961120" cy="33773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i="1" dirty="0" smtClean="0">
                <a:latin typeface="Montserrat" panose="020B0604020202020204" charset="0"/>
              </a:rPr>
              <a:t>Stay informed about C2EX platform updates and events:</a:t>
            </a:r>
            <a:br>
              <a:rPr lang="en-US" sz="2200" b="1" i="1" dirty="0" smtClean="0">
                <a:latin typeface="Montserrat" panose="020B0604020202020204" charset="0"/>
              </a:rPr>
            </a:br>
            <a:endParaRPr lang="en-US" sz="2100" b="1" dirty="0" smtClean="0">
              <a:latin typeface="Montserrat" panose="020B0604020202020204" charset="0"/>
            </a:endParaRPr>
          </a:p>
          <a:p>
            <a:pPr marL="0" indent="0">
              <a:buNone/>
            </a:pPr>
            <a:r>
              <a:rPr lang="en-US" sz="2100" b="1" dirty="0" smtClean="0">
                <a:latin typeface="Montserrat" panose="020B0604020202020204" charset="0"/>
              </a:rPr>
              <a:t>1. Click </a:t>
            </a:r>
            <a:r>
              <a:rPr lang="en-US" sz="2100" b="1" dirty="0">
                <a:latin typeface="Montserrat" panose="020B0604020202020204" charset="0"/>
              </a:rPr>
              <a:t>the compress icon </a:t>
            </a:r>
            <a:r>
              <a:rPr lang="en-US" sz="2100" b="1" dirty="0" smtClean="0">
                <a:latin typeface="Montserrat" panose="020B0604020202020204" charset="0"/>
              </a:rPr>
              <a:t>menu (looks </a:t>
            </a:r>
            <a:r>
              <a:rPr lang="en-US" sz="2100" b="1" dirty="0">
                <a:latin typeface="Montserrat" panose="020B0604020202020204" charset="0"/>
              </a:rPr>
              <a:t>like 3 horizontal lines</a:t>
            </a:r>
            <a:r>
              <a:rPr lang="en-US" sz="2100" b="1" dirty="0" smtClean="0">
                <a:latin typeface="Montserrat" panose="020B0604020202020204" charset="0"/>
              </a:rPr>
              <a:t>) </a:t>
            </a:r>
            <a:r>
              <a:rPr lang="en-US" sz="2100" b="1" dirty="0">
                <a:latin typeface="Montserrat" panose="020B0604020202020204" charset="0"/>
              </a:rPr>
              <a:t>in the upper-left corner of the </a:t>
            </a:r>
            <a:r>
              <a:rPr lang="en-US" sz="2100" b="1" dirty="0" smtClean="0">
                <a:latin typeface="Montserrat" panose="020B0604020202020204" charset="0"/>
              </a:rPr>
              <a:t>platform. </a:t>
            </a:r>
            <a:br>
              <a:rPr lang="en-US" sz="2100" b="1" dirty="0" smtClean="0">
                <a:latin typeface="Montserrat" panose="020B0604020202020204" charset="0"/>
              </a:rPr>
            </a:br>
            <a:r>
              <a:rPr lang="en-US" sz="2100" b="1" dirty="0" smtClean="0">
                <a:latin typeface="Montserrat" panose="020B0604020202020204" charset="0"/>
              </a:rPr>
              <a:t/>
            </a:r>
            <a:br>
              <a:rPr lang="en-US" sz="2100" b="1" dirty="0" smtClean="0">
                <a:latin typeface="Montserrat" panose="020B0604020202020204" charset="0"/>
              </a:rPr>
            </a:br>
            <a:r>
              <a:rPr lang="en-US" sz="2100" b="1" dirty="0" smtClean="0">
                <a:latin typeface="Montserrat" panose="020B0604020202020204" charset="0"/>
              </a:rPr>
              <a:t>2. Select </a:t>
            </a:r>
            <a:r>
              <a:rPr lang="en-US" sz="2100" b="1" dirty="0">
                <a:latin typeface="Montserrat" panose="020B0604020202020204" charset="0"/>
              </a:rPr>
              <a:t>“Profile</a:t>
            </a:r>
            <a:r>
              <a:rPr lang="en-US" sz="2100" b="1" dirty="0" smtClean="0">
                <a:latin typeface="Montserrat" panose="020B0604020202020204" charset="0"/>
              </a:rPr>
              <a:t>”.</a:t>
            </a:r>
            <a:endParaRPr lang="en-US" sz="2100" b="1" dirty="0">
              <a:latin typeface="Montserrat" panose="020B0604020202020204" charset="0"/>
            </a:endParaRPr>
          </a:p>
          <a:p>
            <a:pPr marL="0" lvl="0" indent="0">
              <a:buNone/>
            </a:pPr>
            <a:r>
              <a:rPr lang="en-US" sz="2100" b="1" dirty="0" smtClean="0">
                <a:latin typeface="Montserrat" panose="020B0604020202020204" charset="0"/>
              </a:rPr>
              <a:t/>
            </a:r>
            <a:br>
              <a:rPr lang="en-US" sz="2100" b="1" dirty="0" smtClean="0">
                <a:latin typeface="Montserrat" panose="020B0604020202020204" charset="0"/>
              </a:rPr>
            </a:br>
            <a:r>
              <a:rPr lang="en-US" sz="2100" b="1" dirty="0" smtClean="0">
                <a:latin typeface="Montserrat" panose="020B0604020202020204" charset="0"/>
              </a:rPr>
              <a:t> 3. Toggle </a:t>
            </a:r>
            <a:r>
              <a:rPr lang="en-US" sz="2100" b="1" dirty="0">
                <a:latin typeface="Montserrat" panose="020B0604020202020204" charset="0"/>
              </a:rPr>
              <a:t>“Update via email” and slide the dot over </a:t>
            </a:r>
            <a:r>
              <a:rPr lang="en-US" sz="2100" b="1" dirty="0" smtClean="0">
                <a:latin typeface="Montserrat" panose="020B0604020202020204" charset="0"/>
              </a:rPr>
              <a:t>to the </a:t>
            </a:r>
            <a:r>
              <a:rPr lang="en-US" sz="2100" b="1" dirty="0">
                <a:latin typeface="Montserrat" panose="020B0604020202020204" charset="0"/>
              </a:rPr>
              <a:t>right side until </a:t>
            </a:r>
            <a:r>
              <a:rPr lang="en-US" sz="2100" b="1" dirty="0" smtClean="0">
                <a:latin typeface="Montserrat" panose="020B0604020202020204" charset="0"/>
              </a:rPr>
              <a:t>purple.</a:t>
            </a:r>
            <a:endParaRPr lang="en-US" sz="2100" b="1" dirty="0">
              <a:latin typeface="Montserrat" panose="020B0604020202020204" charset="0"/>
            </a:endParaRPr>
          </a:p>
          <a:p>
            <a:endParaRPr lang="en-US" sz="2100" dirty="0" smtClean="0">
              <a:latin typeface="Montserrat" panose="020B0604020202020204" charset="0"/>
            </a:endParaRPr>
          </a:p>
          <a:p>
            <a:pPr marL="0" indent="0">
              <a:buNone/>
            </a:pPr>
            <a:endParaRPr lang="en-US" sz="2100" dirty="0">
              <a:latin typeface="Montserrat" panose="020B0604020202020204" charset="0"/>
            </a:endParaRPr>
          </a:p>
          <a:p>
            <a:pPr marL="0" indent="0">
              <a:buNone/>
            </a:pPr>
            <a:endParaRPr lang="en-US" sz="2100" dirty="0">
              <a:latin typeface="Montserrat" panose="020B060402020202020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0" y="959124"/>
            <a:ext cx="5895703" cy="2283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863" y="6020403"/>
            <a:ext cx="1767840" cy="599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3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896" y="72193"/>
            <a:ext cx="7575804" cy="947891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Montserrat" pitchFamily="2" charset="77"/>
                <a:cs typeface="Arial" panose="020B0604020202020204" pitchFamily="34" charset="0"/>
              </a:rPr>
              <a:t>2020 C2EX CHALLENGE</a:t>
            </a:r>
            <a:endParaRPr lang="en-US" sz="3200" dirty="0"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4" name="Google Shape;178;p41"/>
          <p:cNvSpPr txBox="1"/>
          <p:nvPr/>
        </p:nvSpPr>
        <p:spPr>
          <a:xfrm>
            <a:off x="1" y="3824864"/>
            <a:ext cx="9144000" cy="2708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  <a:t>Increase marketability and boost business!</a:t>
            </a:r>
            <a:r>
              <a:rPr lang="en-US" sz="2300" b="1" dirty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  <a:t/>
            </a:r>
            <a:br>
              <a:rPr lang="en-US" sz="2300" b="1" dirty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</a:br>
            <a:endParaRPr lang="en-US" sz="2300" b="1" dirty="0">
              <a:solidFill>
                <a:srgbClr val="002060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  <a:t>Earn your Endorsement between June 1 – Oct. 1</a:t>
            </a:r>
            <a:br>
              <a:rPr lang="en-US" sz="2300" b="1" dirty="0" smtClean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2300" b="1" dirty="0" smtClean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  <a:t>&amp; help your state become a 2020 Challenge Champion!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endParaRPr lang="en-US" sz="2300" b="1" dirty="0">
              <a:solidFill>
                <a:srgbClr val="002060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sz="2300" b="1" dirty="0" smtClean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  <a:t>Get started at </a:t>
            </a:r>
            <a:r>
              <a:rPr lang="en-US" sz="2300" b="1" u="sng" dirty="0" smtClean="0">
                <a:solidFill>
                  <a:srgbClr val="002060"/>
                </a:solidFill>
                <a:latin typeface="Montserrat" pitchFamily="2" charset="77"/>
                <a:cs typeface="Arial" panose="020B0604020202020204" pitchFamily="34" charset="0"/>
              </a:rPr>
              <a:t>C2EX.realtor</a:t>
            </a:r>
            <a:endParaRPr lang="en-US" sz="2300" b="1" u="sng" dirty="0">
              <a:solidFill>
                <a:srgbClr val="002060"/>
              </a:solidFill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EF23AB-8F4B-D540-A3E8-14F75F8063C8}"/>
              </a:ext>
            </a:extLst>
          </p:cNvPr>
          <p:cNvSpPr/>
          <p:nvPr/>
        </p:nvSpPr>
        <p:spPr>
          <a:xfrm>
            <a:off x="6744617" y="5970712"/>
            <a:ext cx="2261937" cy="771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2E6EC2-91D7-8D4E-ABCE-620CD1BCC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6241" y="6159733"/>
            <a:ext cx="1578995" cy="373411"/>
          </a:xfrm>
          <a:prstGeom prst="rect">
            <a:avLst/>
          </a:prstGeom>
        </p:spPr>
      </p:pic>
      <p:pic>
        <p:nvPicPr>
          <p:cNvPr id="1026" name="Picture 2" descr="https://www.nar.realtor/sites/default/files/2020_C2EX_Challenge_1200x6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110" y="1129697"/>
            <a:ext cx="4215115" cy="221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355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B8E7FD3E-B3BA-5F42-A451-53B261265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79607"/>
            <a:ext cx="9144000" cy="4622800"/>
          </a:xfrm>
        </p:spPr>
        <p:txBody>
          <a:bodyPr anchor="b" anchorCtr="1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Get Started! 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2400" b="1" dirty="0">
                <a:latin typeface="Montserrat" pitchFamily="2" charset="77"/>
                <a:cs typeface="Arial" panose="020B0604020202020204" pitchFamily="34" charset="0"/>
              </a:rPr>
              <a:t>C2EX.Realtor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Questions? 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2400" b="1" dirty="0">
                <a:latin typeface="Montserrat" pitchFamily="2" charset="77"/>
                <a:cs typeface="Arial" panose="020B0604020202020204" pitchFamily="34" charset="0"/>
                <a:hlinkClick r:id="rId2"/>
              </a:rPr>
              <a:t>C2EX@NAR.realtor</a:t>
            </a:r>
            <a:r>
              <a:rPr lang="en-US" sz="2400" b="1" dirty="0">
                <a:latin typeface="Montserrat" pitchFamily="2" charset="77"/>
                <a:cs typeface="Arial" panose="020B0604020202020204" pitchFamily="34" charset="0"/>
              </a:rPr>
              <a:t/>
            </a:r>
            <a:br>
              <a:rPr lang="en-US" sz="2400" b="1" dirty="0">
                <a:latin typeface="Montserrat" pitchFamily="2" charset="77"/>
                <a:cs typeface="Arial" panose="020B0604020202020204" pitchFamily="34" charset="0"/>
              </a:rPr>
            </a:br>
            <a:r>
              <a:rPr lang="en-US" sz="2400" b="1" dirty="0">
                <a:latin typeface="Montserrat" pitchFamily="2" charset="77"/>
                <a:cs typeface="Arial" panose="020B0604020202020204" pitchFamily="34" charset="0"/>
              </a:rPr>
              <a:t>888-299-9669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2400" b="1" dirty="0">
                <a:solidFill>
                  <a:schemeClr val="bg1"/>
                </a:solidFill>
                <a:latin typeface="Montserrat" pitchFamily="2" charset="77"/>
                <a:cs typeface="Arial" panose="020B0604020202020204" pitchFamily="34" charset="0"/>
              </a:rPr>
              <a:t>Download Free Marketing Materials!</a:t>
            </a:r>
            <a: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/>
            </a:r>
            <a:br>
              <a:rPr lang="en-US" sz="2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r>
              <a:rPr lang="en-US" sz="2400" b="1" dirty="0">
                <a:latin typeface="Montserrat" pitchFamily="2" charset="77"/>
                <a:cs typeface="Arial" panose="020B0604020202020204" pitchFamily="34" charset="0"/>
              </a:rPr>
              <a:t>NAR.realtor/C2EX </a:t>
            </a:r>
            <a: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/>
            </a:r>
            <a:br>
              <a:rPr lang="en-US" sz="2400" dirty="0">
                <a:solidFill>
                  <a:schemeClr val="accent4">
                    <a:lumMod val="20000"/>
                    <a:lumOff val="80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</a:br>
            <a:endParaRPr lang="en-US" sz="2800" dirty="0">
              <a:latin typeface="Montserrat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72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908" y="455874"/>
            <a:ext cx="4644732" cy="54164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Launched </a:t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November 2, 2018</a:t>
            </a:r>
          </a:p>
          <a:p>
            <a:pPr marL="0" indent="0">
              <a:buNone/>
            </a:pP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58,700</a:t>
            </a:r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members participating*</a:t>
            </a:r>
          </a:p>
          <a:p>
            <a:pPr marL="0" indent="0">
              <a:buNone/>
            </a:pP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9,700+ earned Endorsement* </a:t>
            </a:r>
            <a:b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Learning 100 Award**</a:t>
            </a:r>
          </a:p>
          <a:p>
            <a:pPr marL="0" indent="0">
              <a:buNone/>
            </a:pPr>
            <a:endParaRPr lang="en-US" sz="32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47380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*As of August 15 2020</a:t>
            </a:r>
            <a:b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**Announced August 8, 2019 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6564" y="86388"/>
            <a:ext cx="7886700" cy="947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Avenir Heavy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EARLY SUCCESS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2162" y="1207678"/>
            <a:ext cx="3987057" cy="41531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637" y="5962357"/>
            <a:ext cx="190500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9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FD3E-B3BA-5F42-A451-53B261265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Montserrat" pitchFamily="2" charset="77"/>
                <a:cs typeface="Arial" panose="020B0604020202020204" pitchFamily="34" charset="0"/>
              </a:rPr>
              <a:t>QUICK </a:t>
            </a:r>
            <a:r>
              <a:rPr lang="en-US" sz="2800" dirty="0" smtClean="0">
                <a:latin typeface="Montserrat" pitchFamily="2" charset="77"/>
                <a:cs typeface="Arial" panose="020B0604020202020204" pitchFamily="34" charset="0"/>
              </a:rPr>
              <a:t>FACTS</a:t>
            </a:r>
            <a:endParaRPr lang="en-US" sz="2800" dirty="0"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7EB5A0-8CCD-6E43-B55B-E8672FA54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284" y="2058782"/>
            <a:ext cx="7772400" cy="4380186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Montserrat Medium" pitchFamily="2" charset="77"/>
                <a:cs typeface="Arial" panose="020B0604020202020204" pitchFamily="34" charset="0"/>
              </a:rPr>
              <a:t>Mobile-Friendly</a:t>
            </a:r>
            <a:br>
              <a:rPr lang="en-US" sz="3200" dirty="0" smtClean="0">
                <a:latin typeface="Montserrat Medium" pitchFamily="2" charset="77"/>
                <a:cs typeface="Arial" panose="020B0604020202020204" pitchFamily="34" charset="0"/>
              </a:rPr>
            </a:br>
            <a:endParaRPr lang="en-US" sz="3200" dirty="0" smtClean="0">
              <a:latin typeface="Montserrat Medium" pitchFamily="2" charset="77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Montserrat Medium" pitchFamily="2" charset="77"/>
                <a:cs typeface="Arial" panose="020B0604020202020204" pitchFamily="34" charset="0"/>
              </a:rPr>
              <a:t>Participants Report </a:t>
            </a:r>
            <a:br>
              <a:rPr lang="en-US" sz="3200" dirty="0" smtClean="0">
                <a:latin typeface="Montserrat Medium" pitchFamily="2" charset="77"/>
                <a:cs typeface="Arial" panose="020B0604020202020204" pitchFamily="34" charset="0"/>
              </a:rPr>
            </a:br>
            <a:r>
              <a:rPr lang="en-US" sz="3200" dirty="0" smtClean="0">
                <a:latin typeface="Montserrat Medium" pitchFamily="2" charset="77"/>
                <a:cs typeface="Arial" panose="020B0604020202020204" pitchFamily="34" charset="0"/>
              </a:rPr>
              <a:t>10 hours, over 2 weeks</a:t>
            </a:r>
            <a:br>
              <a:rPr lang="en-US" sz="3200" dirty="0" smtClean="0">
                <a:latin typeface="Montserrat Medium" pitchFamily="2" charset="77"/>
                <a:cs typeface="Arial" panose="020B0604020202020204" pitchFamily="34" charset="0"/>
              </a:rPr>
            </a:br>
            <a:endParaRPr lang="en-US" sz="3200" dirty="0" smtClean="0">
              <a:latin typeface="Montserrat Medium" pitchFamily="2" charset="77"/>
              <a:cs typeface="Arial" panose="020B0604020202020204" pitchFamily="34" charset="0"/>
            </a:endParaRPr>
          </a:p>
          <a:p>
            <a:r>
              <a:rPr lang="en-US" sz="3200" dirty="0" smtClean="0">
                <a:latin typeface="Montserrat Medium" pitchFamily="2" charset="77"/>
                <a:cs typeface="Arial" panose="020B0604020202020204" pitchFamily="34" charset="0"/>
              </a:rPr>
              <a:t>No additional cost</a:t>
            </a:r>
          </a:p>
          <a:p>
            <a:pPr marL="0" indent="0">
              <a:buNone/>
            </a:pPr>
            <a:endParaRPr lang="en-US" sz="3200" dirty="0" smtClean="0">
              <a:latin typeface="Montserrat Medium" pitchFamily="2" charset="77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3200" dirty="0">
              <a:latin typeface="Montserrat Medium" pitchFamily="2" charset="77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80D49A-20BE-F546-995D-3190A50300CB}"/>
              </a:ext>
            </a:extLst>
          </p:cNvPr>
          <p:cNvSpPr/>
          <p:nvPr/>
        </p:nvSpPr>
        <p:spPr>
          <a:xfrm>
            <a:off x="6749716" y="5787189"/>
            <a:ext cx="2261937" cy="818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C737B1-0BA9-AD43-AF6D-57D6B7346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241" y="6159733"/>
            <a:ext cx="1578995" cy="3734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355" y="1293215"/>
            <a:ext cx="2963616" cy="468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7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FD3E-B3BA-5F42-A451-53B261265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Montserrat" pitchFamily="2" charset="77"/>
                <a:cs typeface="Arial" panose="020B0604020202020204" pitchFamily="34" charset="0"/>
              </a:rPr>
              <a:t>EVALUATE, EHANCE, SHOWCASE</a:t>
            </a:r>
            <a:endParaRPr lang="en-US" sz="2800" dirty="0"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7EB5A0-8CCD-6E43-B55B-E8672FA54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338" y="1593275"/>
            <a:ext cx="7772400" cy="4380186"/>
          </a:xfrm>
        </p:spPr>
        <p:txBody>
          <a:bodyPr>
            <a:noAutofit/>
          </a:bodyPr>
          <a:lstStyle/>
          <a:p>
            <a:r>
              <a:rPr lang="en-US" sz="2000" dirty="0">
                <a:latin typeface="Montserrat Medium" pitchFamily="2" charset="77"/>
                <a:cs typeface="Arial" panose="020B0604020202020204" pitchFamily="34" charset="0"/>
              </a:rPr>
              <a:t>Real Estate Law </a:t>
            </a:r>
          </a:p>
          <a:p>
            <a:r>
              <a:rPr lang="en-US" sz="2000" dirty="0">
                <a:latin typeface="Montserrat Medium" pitchFamily="2" charset="77"/>
                <a:cs typeface="Arial" panose="020B0604020202020204" pitchFamily="34" charset="0"/>
              </a:rPr>
              <a:t>Code of Ethics </a:t>
            </a:r>
          </a:p>
          <a:p>
            <a:r>
              <a:rPr lang="en-US" sz="2000" dirty="0">
                <a:latin typeface="Montserrat Medium" pitchFamily="2" charset="77"/>
                <a:cs typeface="Arial" panose="020B0604020202020204" pitchFamily="34" charset="0"/>
              </a:rPr>
              <a:t>Article 10 Code of Ethics </a:t>
            </a:r>
          </a:p>
          <a:p>
            <a:r>
              <a:rPr lang="en-US" sz="2000" dirty="0">
                <a:latin typeface="Montserrat Medium" pitchFamily="2" charset="77"/>
                <a:cs typeface="Arial" panose="020B0604020202020204" pitchFamily="34" charset="0"/>
              </a:rPr>
              <a:t>Advocacy </a:t>
            </a:r>
          </a:p>
          <a:p>
            <a:r>
              <a:rPr lang="en-US" sz="2000" dirty="0">
                <a:latin typeface="Montserrat Medium" pitchFamily="2" charset="77"/>
                <a:cs typeface="Arial" panose="020B0604020202020204" pitchFamily="34" charset="0"/>
              </a:rPr>
              <a:t>Trust &amp; Integrity </a:t>
            </a:r>
          </a:p>
          <a:p>
            <a:r>
              <a:rPr lang="en-US" sz="2000" dirty="0">
                <a:latin typeface="Montserrat Medium" pitchFamily="2" charset="77"/>
                <a:cs typeface="Arial" panose="020B0604020202020204" pitchFamily="34" charset="0"/>
              </a:rPr>
              <a:t>Technology </a:t>
            </a:r>
          </a:p>
          <a:p>
            <a:r>
              <a:rPr lang="en-US" sz="2000" dirty="0">
                <a:latin typeface="Montserrat Medium" pitchFamily="2" charset="77"/>
                <a:cs typeface="Arial" panose="020B0604020202020204" pitchFamily="34" charset="0"/>
              </a:rPr>
              <a:t>Safeguard Privacy </a:t>
            </a:r>
          </a:p>
          <a:p>
            <a:r>
              <a:rPr lang="en-US" sz="2000" dirty="0">
                <a:latin typeface="Montserrat Medium" pitchFamily="2" charset="77"/>
                <a:cs typeface="Arial" panose="020B0604020202020204" pitchFamily="34" charset="0"/>
              </a:rPr>
              <a:t>Areas of Practice </a:t>
            </a:r>
          </a:p>
          <a:p>
            <a:r>
              <a:rPr lang="en-US" sz="2000" dirty="0">
                <a:latin typeface="Montserrat Medium" pitchFamily="2" charset="77"/>
                <a:cs typeface="Arial" panose="020B0604020202020204" pitchFamily="34" charset="0"/>
              </a:rPr>
              <a:t>Client Service </a:t>
            </a:r>
          </a:p>
          <a:p>
            <a:r>
              <a:rPr lang="en-US" sz="2000" dirty="0">
                <a:latin typeface="Montserrat Medium" pitchFamily="2" charset="77"/>
                <a:cs typeface="Arial" panose="020B0604020202020204" pitchFamily="34" charset="0"/>
              </a:rPr>
              <a:t>Professional Reputation </a:t>
            </a:r>
          </a:p>
          <a:p>
            <a:r>
              <a:rPr lang="en-US" sz="2000" dirty="0">
                <a:latin typeface="Montserrat Medium" pitchFamily="2" charset="77"/>
                <a:cs typeface="Arial" panose="020B0604020202020204" pitchFamily="34" charset="0"/>
              </a:rPr>
              <a:t>Broker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2F6B9-B8BF-3244-B576-85FDCEAE52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86" t="14534" r="3292" b="19627"/>
          <a:stretch/>
        </p:blipFill>
        <p:spPr>
          <a:xfrm>
            <a:off x="4922822" y="1700074"/>
            <a:ext cx="3824924" cy="408711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A80D49A-20BE-F546-995D-3190A50300CB}"/>
              </a:ext>
            </a:extLst>
          </p:cNvPr>
          <p:cNvSpPr/>
          <p:nvPr/>
        </p:nvSpPr>
        <p:spPr>
          <a:xfrm>
            <a:off x="6749716" y="5787189"/>
            <a:ext cx="2261937" cy="818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C737B1-0BA9-AD43-AF6D-57D6B7346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41" y="6159733"/>
            <a:ext cx="1578995" cy="3734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F3FAD4C-0679-4730-AB38-858125A4B6F9}"/>
              </a:ext>
            </a:extLst>
          </p:cNvPr>
          <p:cNvSpPr txBox="1">
            <a:spLocks/>
          </p:cNvSpPr>
          <p:nvPr/>
        </p:nvSpPr>
        <p:spPr>
          <a:xfrm>
            <a:off x="300203" y="0"/>
            <a:ext cx="9144000" cy="23948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i="0" kern="1200">
                <a:solidFill>
                  <a:schemeClr val="bg1"/>
                </a:solidFill>
                <a:latin typeface="Avenir Heavy" panose="02000503020000020003" pitchFamily="2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Montserrat Medium" panose="020B0604020202020204" charset="0"/>
                <a:cs typeface="Arial" panose="020B0604020202020204" pitchFamily="34" charset="0"/>
              </a:rPr>
              <a:t>The C2EX Competencies</a:t>
            </a:r>
          </a:p>
        </p:txBody>
      </p:sp>
    </p:spTree>
    <p:extLst>
      <p:ext uri="{BB962C8B-B14F-4D97-AF65-F5344CB8AC3E}">
        <p14:creationId xmlns:p14="http://schemas.microsoft.com/office/powerpoint/2010/main" val="180838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Montserrat" pitchFamily="2" charset="77"/>
                <a:cs typeface="Arial" panose="020B0604020202020204" pitchFamily="34" charset="0"/>
              </a:rPr>
              <a:t>EVALUATE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65" y="1051737"/>
            <a:ext cx="8594935" cy="9040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latin typeface="Montserrat Medium" pitchFamily="2" charset="77"/>
                <a:cs typeface="Arial" panose="020B0604020202020204" pitchFamily="34" charset="0"/>
              </a:rPr>
              <a:t>Assessment example: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66" y="1775841"/>
            <a:ext cx="8178734" cy="40580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E8D343C-974F-394A-B6B8-A14A03CEC3FD}"/>
              </a:ext>
            </a:extLst>
          </p:cNvPr>
          <p:cNvSpPr/>
          <p:nvPr/>
        </p:nvSpPr>
        <p:spPr>
          <a:xfrm>
            <a:off x="6749716" y="5869967"/>
            <a:ext cx="2261937" cy="771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E8FDE-A957-654E-B229-02C1452E7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41" y="6159733"/>
            <a:ext cx="1578995" cy="3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3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330" y="72193"/>
            <a:ext cx="7886700" cy="947891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Montserrat" pitchFamily="2" charset="77"/>
                <a:cs typeface="Arial" panose="020B0604020202020204" pitchFamily="34" charset="0"/>
              </a:rPr>
              <a:t>ENHANCE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7" y="2032907"/>
            <a:ext cx="8921887" cy="3937805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C074445-9D8C-CD4D-80BB-27EF998ECBF7}"/>
              </a:ext>
            </a:extLst>
          </p:cNvPr>
          <p:cNvSpPr txBox="1">
            <a:spLocks/>
          </p:cNvSpPr>
          <p:nvPr/>
        </p:nvSpPr>
        <p:spPr>
          <a:xfrm>
            <a:off x="255905" y="827300"/>
            <a:ext cx="7981950" cy="9478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Montserrat Medium" pitchFamily="2" charset="77"/>
                <a:cs typeface="Arial" panose="020B0604020202020204" pitchFamily="34" charset="0"/>
              </a:rPr>
              <a:t>Personalized </a:t>
            </a:r>
            <a:r>
              <a:rPr lang="en-US" sz="3200" dirty="0">
                <a:solidFill>
                  <a:srgbClr val="AC328C"/>
                </a:solidFill>
                <a:latin typeface="Montserrat Medium" pitchFamily="2" charset="77"/>
                <a:cs typeface="Arial" panose="020B0604020202020204" pitchFamily="34" charset="0"/>
              </a:rPr>
              <a:t>Learning</a:t>
            </a:r>
            <a:r>
              <a:rPr lang="en-US" sz="3200" dirty="0">
                <a:latin typeface="Montserrat Medium" pitchFamily="2" charset="77"/>
                <a:cs typeface="Arial" panose="020B0604020202020204" pitchFamily="34" charset="0"/>
              </a:rPr>
              <a:t> paths based on the C2EX Assessment results</a:t>
            </a:r>
          </a:p>
          <a:p>
            <a:endParaRPr lang="en-US" sz="3400" dirty="0">
              <a:latin typeface="Montserrat Medium" pitchFamily="2" charset="77"/>
              <a:cs typeface="Arial" panose="020B060402020202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D761CF-6394-4448-858A-F6BD2A2EC472}"/>
              </a:ext>
            </a:extLst>
          </p:cNvPr>
          <p:cNvSpPr/>
          <p:nvPr/>
        </p:nvSpPr>
        <p:spPr>
          <a:xfrm>
            <a:off x="6744617" y="5970712"/>
            <a:ext cx="2261937" cy="771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5701FD-59BD-6D4E-8BF8-A4693423F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41" y="6159733"/>
            <a:ext cx="1578995" cy="3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26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Montserrat" pitchFamily="2" charset="77"/>
                <a:cs typeface="Arial" panose="020B0604020202020204" pitchFamily="34" charset="0"/>
              </a:rPr>
              <a:t>ENHANCE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905" y="827300"/>
            <a:ext cx="7981950" cy="94789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200" dirty="0">
                <a:latin typeface="Montserrat Medium" pitchFamily="2" charset="77"/>
                <a:cs typeface="Arial" panose="020B0604020202020204" pitchFamily="34" charset="0"/>
              </a:rPr>
              <a:t>Complete required </a:t>
            </a:r>
            <a:r>
              <a:rPr lang="en-US" sz="3200" dirty="0">
                <a:solidFill>
                  <a:srgbClr val="B54898"/>
                </a:solidFill>
                <a:latin typeface="Montserrat Medium" pitchFamily="2" charset="77"/>
                <a:cs typeface="Arial" panose="020B0604020202020204" pitchFamily="34" charset="0"/>
              </a:rPr>
              <a:t>Tasks</a:t>
            </a:r>
            <a:r>
              <a:rPr lang="en-US" sz="3200" dirty="0">
                <a:latin typeface="Montserrat Medium" pitchFamily="2" charset="77"/>
                <a:cs typeface="Arial" panose="020B0604020202020204" pitchFamily="34" charset="0"/>
              </a:rPr>
              <a:t> then earn the C2EX Endorsement, &amp; create your own</a:t>
            </a:r>
          </a:p>
          <a:p>
            <a:endParaRPr lang="en-US" sz="3200" dirty="0">
              <a:latin typeface="Montserrat Medium" pitchFamily="2" charset="77"/>
              <a:cs typeface="Arial" panose="020B0604020202020204" pitchFamily="34" charset="0"/>
            </a:endParaRPr>
          </a:p>
          <a:p>
            <a:endParaRPr lang="en-US" sz="3400" dirty="0">
              <a:latin typeface="Montserrat Medium" pitchFamily="2" charset="77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979" y="1825642"/>
            <a:ext cx="8872041" cy="40751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53D590C-1C1C-B24D-AE9A-15FA04C3858D}"/>
              </a:ext>
            </a:extLst>
          </p:cNvPr>
          <p:cNvSpPr/>
          <p:nvPr/>
        </p:nvSpPr>
        <p:spPr>
          <a:xfrm>
            <a:off x="6744617" y="5970712"/>
            <a:ext cx="2261937" cy="771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2E32FA-0C91-5B44-8C54-1523C2184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41" y="6159733"/>
            <a:ext cx="1578995" cy="373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4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latin typeface="Montserrat" pitchFamily="2" charset="77"/>
                <a:cs typeface="Arial" panose="020B0604020202020204" pitchFamily="34" charset="0"/>
              </a:rPr>
              <a:t>ADDITIONAL FEATURES</a:t>
            </a:r>
            <a:endParaRPr lang="en-US" sz="3200" dirty="0">
              <a:latin typeface="Montserrat" pitchFamily="2" charset="77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3D590C-1C1C-B24D-AE9A-15FA04C3858D}"/>
              </a:ext>
            </a:extLst>
          </p:cNvPr>
          <p:cNvSpPr/>
          <p:nvPr/>
        </p:nvSpPr>
        <p:spPr>
          <a:xfrm>
            <a:off x="6744617" y="5970712"/>
            <a:ext cx="2261937" cy="771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2E32FA-0C91-5B44-8C54-1523C21843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241" y="6159733"/>
            <a:ext cx="1578995" cy="3734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CF9804-F7E2-CD4C-818C-188D478AED66}"/>
              </a:ext>
            </a:extLst>
          </p:cNvPr>
          <p:cNvSpPr txBox="1"/>
          <p:nvPr/>
        </p:nvSpPr>
        <p:spPr>
          <a:xfrm>
            <a:off x="358741" y="1220353"/>
            <a:ext cx="4175239" cy="564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Send </a:t>
            </a:r>
            <a:r>
              <a:rPr lang="en-US" sz="2800" b="1" dirty="0">
                <a:solidFill>
                  <a:srgbClr val="B548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Surveys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open house, showing, closing, general performance, &amp; create your own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B548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view NAR resources and materials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endParaRPr lang="en-US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Videos and other guides in the </a:t>
            </a:r>
            <a:r>
              <a:rPr lang="en-US" sz="2800" b="1" dirty="0">
                <a:solidFill>
                  <a:srgbClr val="B5489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</a:p>
        </p:txBody>
      </p:sp>
      <p:pic>
        <p:nvPicPr>
          <p:cNvPr id="10" name="Picture 4" descr="Image may contain: 2 people, people smiling, people standing and text">
            <a:extLst>
              <a:ext uri="{FF2B5EF4-FFF2-40B4-BE49-F238E27FC236}">
                <a16:creationId xmlns:a16="http://schemas.microsoft.com/office/drawing/2014/main" id="{031926E0-ECAC-496F-B711-07BD7C80D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836" y="2882338"/>
            <a:ext cx="4881877" cy="255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9651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FD3E-B3BA-5F42-A451-53B261265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Montserrat" pitchFamily="2" charset="77"/>
                <a:cs typeface="Arial" panose="020B0604020202020204" pitchFamily="34" charset="0"/>
              </a:rPr>
              <a:t>ENDORSEMENT MATERIALS 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96173DB-08BB-1143-BE74-883451BB1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4136" y="5790214"/>
            <a:ext cx="2589759" cy="39914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Endorsement Certificate – Shareable on Social Media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6F2BCE0-F75A-874C-93B8-A78713AEF9CF}"/>
              </a:ext>
            </a:extLst>
          </p:cNvPr>
          <p:cNvSpPr txBox="1">
            <a:spLocks/>
          </p:cNvSpPr>
          <p:nvPr/>
        </p:nvSpPr>
        <p:spPr>
          <a:xfrm>
            <a:off x="4835549" y="1074700"/>
            <a:ext cx="2128346" cy="2517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2060"/>
                </a:solidFill>
                <a:latin typeface="Avenir Medium" panose="02000503020000020003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11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Print and Frame Certificate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4116F7-8B82-2242-8F8F-750AFDF386A2}"/>
              </a:ext>
            </a:extLst>
          </p:cNvPr>
          <p:cNvSpPr/>
          <p:nvPr/>
        </p:nvSpPr>
        <p:spPr>
          <a:xfrm>
            <a:off x="6744617" y="5970712"/>
            <a:ext cx="2261937" cy="771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CF762D-1C87-334C-AACD-AC50AFA2E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241" y="6159733"/>
            <a:ext cx="1578995" cy="373411"/>
          </a:xfrm>
          <a:prstGeom prst="rect">
            <a:avLst/>
          </a:prstGeom>
        </p:spPr>
      </p:pic>
      <p:pic>
        <p:nvPicPr>
          <p:cNvPr id="17" name="Content Placeholder 8">
            <a:extLst>
              <a:ext uri="{FF2B5EF4-FFF2-40B4-BE49-F238E27FC236}">
                <a16:creationId xmlns:a16="http://schemas.microsoft.com/office/drawing/2014/main" id="{63D26A81-A5F9-48DC-A182-F3CCDB4DF228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4471" y="807595"/>
            <a:ext cx="4740409" cy="412145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732" y="2495147"/>
            <a:ext cx="4211336" cy="326653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6511" y="933356"/>
            <a:ext cx="2478147" cy="185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3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19381</TotalTime>
  <Words>195</Words>
  <Application>Microsoft Office PowerPoint</Application>
  <PresentationFormat>Letter Paper (8.5x11 in)</PresentationFormat>
  <Paragraphs>80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Avenir Black</vt:lpstr>
      <vt:lpstr>Montserrat</vt:lpstr>
      <vt:lpstr>Montserrat Medium</vt:lpstr>
      <vt:lpstr>Arial</vt:lpstr>
      <vt:lpstr>Calibri Light</vt:lpstr>
      <vt:lpstr>Calibri</vt:lpstr>
      <vt:lpstr>Avenir Medium</vt:lpstr>
      <vt:lpstr>Avenir Heavy</vt:lpstr>
      <vt:lpstr>Office Theme</vt:lpstr>
      <vt:lpstr>1_Office Theme</vt:lpstr>
      <vt:lpstr>PowerPoint Presentation</vt:lpstr>
      <vt:lpstr> </vt:lpstr>
      <vt:lpstr>QUICK FACTS</vt:lpstr>
      <vt:lpstr>EVALUATE, EHANCE, SHOWCASE</vt:lpstr>
      <vt:lpstr>EVALUATE</vt:lpstr>
      <vt:lpstr>ENHANCE</vt:lpstr>
      <vt:lpstr>ENHANCE</vt:lpstr>
      <vt:lpstr>ADDITIONAL FEATURES</vt:lpstr>
      <vt:lpstr>ENDORSEMENT MATERIALS </vt:lpstr>
      <vt:lpstr>ENDORSEMENT MATERIALS </vt:lpstr>
      <vt:lpstr>REALTOR.COM</vt:lpstr>
      <vt:lpstr>BROKER BENEFITS </vt:lpstr>
      <vt:lpstr> </vt:lpstr>
      <vt:lpstr>STAY INFORMED</vt:lpstr>
      <vt:lpstr>2020 C2EX CHALLENGE</vt:lpstr>
      <vt:lpstr>Get Started!  C2EX.Realtor  Questions?  C2EX@NAR.realtor 888-299-9669  Download Free Marketing Materials! NAR.realtor/C2EX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Miller</dc:creator>
  <cp:lastModifiedBy>Courtney Jones</cp:lastModifiedBy>
  <cp:revision>340</cp:revision>
  <cp:lastPrinted>2019-05-07T18:11:20Z</cp:lastPrinted>
  <dcterms:created xsi:type="dcterms:W3CDTF">2018-09-24T15:47:12Z</dcterms:created>
  <dcterms:modified xsi:type="dcterms:W3CDTF">2020-08-17T17:52:51Z</dcterms:modified>
</cp:coreProperties>
</file>