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91" r:id="rId3"/>
    <p:sldId id="268" r:id="rId4"/>
    <p:sldId id="285" r:id="rId5"/>
    <p:sldId id="272" r:id="rId6"/>
    <p:sldId id="287" r:id="rId7"/>
    <p:sldId id="257" r:id="rId8"/>
    <p:sldId id="258" r:id="rId9"/>
    <p:sldId id="259" r:id="rId10"/>
    <p:sldId id="260" r:id="rId11"/>
    <p:sldId id="261" r:id="rId12"/>
    <p:sldId id="262" r:id="rId13"/>
    <p:sldId id="265" r:id="rId14"/>
    <p:sldId id="263" r:id="rId15"/>
    <p:sldId id="288" r:id="rId16"/>
    <p:sldId id="289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238"/>
    <a:srgbClr val="BED7E9"/>
    <a:srgbClr val="FF8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6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BB104-5908-49FC-9B82-F51887A3C33E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A921C-D179-4806-BA95-0A4AD7AA8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f8c2b7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4f6f8c2b7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79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f8c2b7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4f6f8c2b7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68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12609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4619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9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2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n, white, flying, blue&#10;&#10;Description automatically generated">
            <a:extLst>
              <a:ext uri="{FF2B5EF4-FFF2-40B4-BE49-F238E27FC236}">
                <a16:creationId xmlns:a16="http://schemas.microsoft.com/office/drawing/2014/main" id="{10BF759A-4223-AE4E-B317-C07097291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607AB-4DE9-A24E-B038-6794B76DE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569" t="36865" r="18757" b="37902"/>
          <a:stretch/>
        </p:blipFill>
        <p:spPr>
          <a:xfrm>
            <a:off x="10571354" y="6255832"/>
            <a:ext cx="1505415" cy="4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4654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table, large, white&#10;&#10;Description automatically generated">
            <a:extLst>
              <a:ext uri="{FF2B5EF4-FFF2-40B4-BE49-F238E27FC236}">
                <a16:creationId xmlns:a16="http://schemas.microsoft.com/office/drawing/2014/main" id="{F4AB34F0-CA52-D441-8802-5C8401893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8796EE7-89A7-DA4D-91E9-EF9C1C25B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22948" y="9946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96527" y="9946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EC24A-CA7B-9B44-9CCE-9C2523BC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773" t="34926" r="18754" b="36050"/>
          <a:stretch/>
        </p:blipFill>
        <p:spPr>
          <a:xfrm>
            <a:off x="10555356" y="6231835"/>
            <a:ext cx="1490870" cy="5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6079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B2498A-500A-6045-9FDD-FE7EAA9D6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8568" y="1351547"/>
            <a:ext cx="10234863" cy="415490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DFE6548-62DA-2D40-B47D-8596D8B82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6BAD7-D061-8543-903D-746293A03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773" t="34926" r="18754" b="36050"/>
          <a:stretch/>
        </p:blipFill>
        <p:spPr>
          <a:xfrm>
            <a:off x="10555356" y="6231835"/>
            <a:ext cx="1490870" cy="5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8245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3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1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8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EFC7-E87E-4D6A-9899-B0EE2AB617B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EF1EF-6DFC-43C1-84DB-839734D6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1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2406315" y="1006178"/>
            <a:ext cx="8989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D2237"/>
                </a:solidFill>
                <a:latin typeface="Montserrat" panose="02000505000000020004" pitchFamily="2" charset="77"/>
              </a:rPr>
              <a:t>Brokers Respond </a:t>
            </a:r>
          </a:p>
          <a:p>
            <a:pPr algn="r"/>
            <a:r>
              <a:rPr lang="en-US" sz="4800" b="1" dirty="0">
                <a:solidFill>
                  <a:srgbClr val="0D2237"/>
                </a:solidFill>
                <a:latin typeface="Montserrat" panose="02000505000000020004" pitchFamily="2" charset="77"/>
              </a:rPr>
              <a:t>to COVID-19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1503" y="2690336"/>
            <a:ext cx="634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SBA Loans, Unemployment Insurance, and Other Business Adjustment Advice from Brokers Around the Country</a:t>
            </a:r>
          </a:p>
        </p:txBody>
      </p:sp>
    </p:spTree>
    <p:extLst>
      <p:ext uri="{BB962C8B-B14F-4D97-AF65-F5344CB8AC3E}">
        <p14:creationId xmlns:p14="http://schemas.microsoft.com/office/powerpoint/2010/main" val="1728475616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9;p48">
            <a:extLst>
              <a:ext uri="{FF2B5EF4-FFF2-40B4-BE49-F238E27FC236}">
                <a16:creationId xmlns:a16="http://schemas.microsoft.com/office/drawing/2014/main" id="{5C74A79D-80FD-B641-9D62-D2BDF3A652C9}"/>
              </a:ext>
            </a:extLst>
          </p:cNvPr>
          <p:cNvSpPr txBox="1"/>
          <p:nvPr/>
        </p:nvSpPr>
        <p:spPr>
          <a:xfrm>
            <a:off x="15651" y="1124626"/>
            <a:ext cx="84567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060363" y="658508"/>
            <a:ext cx="453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978568" y="658508"/>
            <a:ext cx="740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2237"/>
                </a:solidFill>
                <a:latin typeface="Montserrat" panose="02000505000000020004" pitchFamily="2" charset="77"/>
              </a:rPr>
              <a:t>NAVIGATING UNCHARTERED WATERS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1" y="1181727"/>
            <a:ext cx="4603055" cy="4603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2286" y="2011680"/>
            <a:ext cx="6683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58785"/>
              </a:buClr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D2237"/>
                </a:solidFill>
                <a:latin typeface="Montserrat" panose="00000500000000000000" pitchFamily="2" charset="0"/>
              </a:rPr>
              <a:t>Decision Making Standard</a:t>
            </a:r>
          </a:p>
          <a:p>
            <a:pPr marL="685800" indent="-685800">
              <a:buClr>
                <a:srgbClr val="F58785"/>
              </a:buClr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0D2237"/>
              </a:solidFill>
              <a:latin typeface="Montserrat" panose="00000500000000000000" pitchFamily="2" charset="0"/>
            </a:endParaRPr>
          </a:p>
          <a:p>
            <a:pPr marL="685800" indent="-685800">
              <a:buClr>
                <a:srgbClr val="F58785"/>
              </a:buClr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D2237"/>
                </a:solidFill>
                <a:latin typeface="Montserrat" panose="00000500000000000000" pitchFamily="2" charset="0"/>
              </a:rPr>
              <a:t>Back to Basics</a:t>
            </a:r>
          </a:p>
        </p:txBody>
      </p:sp>
    </p:spTree>
    <p:extLst>
      <p:ext uri="{BB962C8B-B14F-4D97-AF65-F5344CB8AC3E}">
        <p14:creationId xmlns:p14="http://schemas.microsoft.com/office/powerpoint/2010/main" val="2380707283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4136B-48C9-634B-BB2E-4E6FE8CF550D}"/>
              </a:ext>
            </a:extLst>
          </p:cNvPr>
          <p:cNvSpPr/>
          <p:nvPr/>
        </p:nvSpPr>
        <p:spPr>
          <a:xfrm>
            <a:off x="0" y="1809549"/>
            <a:ext cx="12192000" cy="3060834"/>
          </a:xfrm>
          <a:prstGeom prst="rect">
            <a:avLst/>
          </a:prstGeom>
          <a:solidFill>
            <a:srgbClr val="0D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3EA949-1EEE-DB4B-A67F-6E8D4379A9D5}"/>
              </a:ext>
            </a:extLst>
          </p:cNvPr>
          <p:cNvSpPr/>
          <p:nvPr/>
        </p:nvSpPr>
        <p:spPr>
          <a:xfrm>
            <a:off x="3936732" y="1833410"/>
            <a:ext cx="7783629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How can I provide first-class client service and </a:t>
            </a:r>
            <a:r>
              <a:rPr lang="en-US" sz="2400" i="1" dirty="0">
                <a:solidFill>
                  <a:srgbClr val="BED7E9"/>
                </a:solidFill>
              </a:rPr>
              <a:t>move the transaction forward</a:t>
            </a:r>
            <a:r>
              <a:rPr lang="en-US" sz="2400" i="1" dirty="0">
                <a:solidFill>
                  <a:schemeClr val="bg1"/>
                </a:solidFill>
              </a:rPr>
              <a:t>, while demonstrating care for the </a:t>
            </a:r>
            <a:r>
              <a:rPr lang="en-US" sz="2400" i="1" dirty="0">
                <a:solidFill>
                  <a:srgbClr val="BED7E9"/>
                </a:solidFill>
              </a:rPr>
              <a:t>wellbeing of others</a:t>
            </a:r>
            <a:r>
              <a:rPr lang="en-US" sz="2400" i="1" dirty="0">
                <a:solidFill>
                  <a:schemeClr val="bg1"/>
                </a:solidFill>
              </a:rPr>
              <a:t>, reducing the risk of exposure to and spread of COVID-19, and complying with </a:t>
            </a:r>
            <a:r>
              <a:rPr lang="en-US" sz="2400" i="1" dirty="0">
                <a:solidFill>
                  <a:srgbClr val="BED7E9"/>
                </a:solidFill>
              </a:rPr>
              <a:t>local, state and federal public health policies</a:t>
            </a:r>
            <a:r>
              <a:rPr lang="en-US" sz="2400" i="1" dirty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978568" y="658508"/>
            <a:ext cx="712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58785"/>
                </a:solidFill>
                <a:latin typeface="Montserrat" panose="02000505000000020004" pitchFamily="2" charset="77"/>
              </a:rPr>
              <a:t>DECISION MAKING STANDARD</a:t>
            </a:r>
          </a:p>
        </p:txBody>
      </p:sp>
      <p:sp>
        <p:nvSpPr>
          <p:cNvPr id="5" name="Oval 4"/>
          <p:cNvSpPr/>
          <p:nvPr/>
        </p:nvSpPr>
        <p:spPr>
          <a:xfrm>
            <a:off x="978568" y="2153551"/>
            <a:ext cx="2421502" cy="2052689"/>
          </a:xfrm>
          <a:prstGeom prst="ellipse">
            <a:avLst/>
          </a:prstGeom>
          <a:solidFill>
            <a:srgbClr val="F58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Montserrat ExtraBold" panose="000009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8471909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9;p48">
            <a:extLst>
              <a:ext uri="{FF2B5EF4-FFF2-40B4-BE49-F238E27FC236}">
                <a16:creationId xmlns:a16="http://schemas.microsoft.com/office/drawing/2014/main" id="{5C74A79D-80FD-B641-9D62-D2BDF3A652C9}"/>
              </a:ext>
            </a:extLst>
          </p:cNvPr>
          <p:cNvSpPr txBox="1"/>
          <p:nvPr/>
        </p:nvSpPr>
        <p:spPr>
          <a:xfrm>
            <a:off x="15651" y="1124626"/>
            <a:ext cx="84567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52C9E1-D147-4C46-AC7F-C55035436121}"/>
              </a:ext>
            </a:extLst>
          </p:cNvPr>
          <p:cNvGrpSpPr/>
          <p:nvPr/>
        </p:nvGrpSpPr>
        <p:grpSpPr>
          <a:xfrm>
            <a:off x="1127078" y="1994129"/>
            <a:ext cx="914400" cy="914400"/>
            <a:chOff x="1319578" y="2215512"/>
            <a:chExt cx="914400" cy="9144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495D28-B7F7-554E-998E-1ED7D1BBE94D}"/>
                </a:ext>
              </a:extLst>
            </p:cNvPr>
            <p:cNvSpPr/>
            <p:nvPr/>
          </p:nvSpPr>
          <p:spPr>
            <a:xfrm>
              <a:off x="1319578" y="2215512"/>
              <a:ext cx="914400" cy="914400"/>
            </a:xfrm>
            <a:prstGeom prst="ellipse">
              <a:avLst/>
            </a:prstGeom>
            <a:solidFill>
              <a:srgbClr val="BED7E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rgbClr val="006CB7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73B91C56-35D8-C942-A051-369FAF0F3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330" y="2505691"/>
              <a:ext cx="484896" cy="334042"/>
            </a:xfrm>
            <a:custGeom>
              <a:avLst/>
              <a:gdLst>
                <a:gd name="T0" fmla="*/ 176 w 176"/>
                <a:gd name="T1" fmla="*/ 4 h 120"/>
                <a:gd name="T2" fmla="*/ 172 w 176"/>
                <a:gd name="T3" fmla="*/ 0 h 120"/>
                <a:gd name="T4" fmla="*/ 169 w 176"/>
                <a:gd name="T5" fmla="*/ 1 h 120"/>
                <a:gd name="T6" fmla="*/ 169 w 176"/>
                <a:gd name="T7" fmla="*/ 1 h 120"/>
                <a:gd name="T8" fmla="*/ 64 w 176"/>
                <a:gd name="T9" fmla="*/ 110 h 120"/>
                <a:gd name="T10" fmla="*/ 7 w 176"/>
                <a:gd name="T11" fmla="*/ 53 h 120"/>
                <a:gd name="T12" fmla="*/ 4 w 176"/>
                <a:gd name="T13" fmla="*/ 52 h 120"/>
                <a:gd name="T14" fmla="*/ 0 w 176"/>
                <a:gd name="T15" fmla="*/ 56 h 120"/>
                <a:gd name="T16" fmla="*/ 1 w 176"/>
                <a:gd name="T17" fmla="*/ 59 h 120"/>
                <a:gd name="T18" fmla="*/ 61 w 176"/>
                <a:gd name="T19" fmla="*/ 119 h 120"/>
                <a:gd name="T20" fmla="*/ 64 w 176"/>
                <a:gd name="T21" fmla="*/ 120 h 120"/>
                <a:gd name="T22" fmla="*/ 67 w 176"/>
                <a:gd name="T23" fmla="*/ 119 h 120"/>
                <a:gd name="T24" fmla="*/ 67 w 176"/>
                <a:gd name="T25" fmla="*/ 119 h 120"/>
                <a:gd name="T26" fmla="*/ 175 w 176"/>
                <a:gd name="T27" fmla="*/ 7 h 120"/>
                <a:gd name="T28" fmla="*/ 175 w 176"/>
                <a:gd name="T29" fmla="*/ 7 h 120"/>
                <a:gd name="T30" fmla="*/ 176 w 176"/>
                <a:gd name="T3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20">
                  <a:moveTo>
                    <a:pt x="176" y="4"/>
                  </a:moveTo>
                  <a:cubicBezTo>
                    <a:pt x="176" y="2"/>
                    <a:pt x="174" y="0"/>
                    <a:pt x="172" y="0"/>
                  </a:cubicBezTo>
                  <a:cubicBezTo>
                    <a:pt x="171" y="0"/>
                    <a:pt x="170" y="0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5" y="52"/>
                    <a:pt x="4" y="52"/>
                  </a:cubicBezTo>
                  <a:cubicBezTo>
                    <a:pt x="2" y="52"/>
                    <a:pt x="0" y="54"/>
                    <a:pt x="0" y="56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2" y="120"/>
                    <a:pt x="63" y="120"/>
                    <a:pt x="64" y="120"/>
                  </a:cubicBezTo>
                  <a:cubicBezTo>
                    <a:pt x="65" y="120"/>
                    <a:pt x="66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6"/>
                    <a:pt x="176" y="5"/>
                    <a:pt x="176" y="4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6769400-3CFE-A84A-B50D-89552ED84765}"/>
              </a:ext>
            </a:extLst>
          </p:cNvPr>
          <p:cNvSpPr txBox="1"/>
          <p:nvPr/>
        </p:nvSpPr>
        <p:spPr>
          <a:xfrm>
            <a:off x="2256230" y="1725284"/>
            <a:ext cx="3605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D2237"/>
                </a:solidFill>
                <a:latin typeface="Montserrat" panose="02000505000000020004" pitchFamily="2" charset="77"/>
              </a:rPr>
              <a:t>COMPLY</a:t>
            </a:r>
            <a:endParaRPr lang="uk-UA" sz="3200" b="1" dirty="0">
              <a:solidFill>
                <a:srgbClr val="0D2237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84E271-9898-B14A-89D3-884073378A7B}"/>
              </a:ext>
            </a:extLst>
          </p:cNvPr>
          <p:cNvSpPr txBox="1"/>
          <p:nvPr/>
        </p:nvSpPr>
        <p:spPr>
          <a:xfrm>
            <a:off x="2256231" y="2321441"/>
            <a:ext cx="32839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58785"/>
                </a:solidFill>
                <a:latin typeface="Montserrat" panose="02000505000000020004" pitchFamily="2" charset="77"/>
              </a:rPr>
              <a:t>Adhere to state and local restrictions.</a:t>
            </a:r>
          </a:p>
        </p:txBody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CE6DD4DF-142A-4D42-9B6A-E3AF3AF645E9}"/>
              </a:ext>
            </a:extLst>
          </p:cNvPr>
          <p:cNvSpPr>
            <a:spLocks/>
          </p:cNvSpPr>
          <p:nvPr/>
        </p:nvSpPr>
        <p:spPr bwMode="auto">
          <a:xfrm>
            <a:off x="7201610" y="2284308"/>
            <a:ext cx="484896" cy="33404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8B4E060-B329-A140-ACBE-4BB215D31913}"/>
              </a:ext>
            </a:extLst>
          </p:cNvPr>
          <p:cNvSpPr>
            <a:spLocks/>
          </p:cNvSpPr>
          <p:nvPr/>
        </p:nvSpPr>
        <p:spPr bwMode="auto">
          <a:xfrm>
            <a:off x="7201610" y="4436571"/>
            <a:ext cx="484896" cy="33404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4C70E6-DB59-404D-A79E-CFA99EB665E3}"/>
              </a:ext>
            </a:extLst>
          </p:cNvPr>
          <p:cNvGrpSpPr/>
          <p:nvPr/>
        </p:nvGrpSpPr>
        <p:grpSpPr>
          <a:xfrm>
            <a:off x="6188935" y="1994129"/>
            <a:ext cx="914400" cy="914400"/>
            <a:chOff x="1319578" y="2215512"/>
            <a:chExt cx="914400" cy="9144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8B2D21E-FD00-524C-9D98-A7169589F3B7}"/>
                </a:ext>
              </a:extLst>
            </p:cNvPr>
            <p:cNvSpPr/>
            <p:nvPr/>
          </p:nvSpPr>
          <p:spPr>
            <a:xfrm>
              <a:off x="1319578" y="2215512"/>
              <a:ext cx="914400" cy="914400"/>
            </a:xfrm>
            <a:prstGeom prst="ellipse">
              <a:avLst/>
            </a:prstGeom>
            <a:solidFill>
              <a:srgbClr val="BED7E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rgbClr val="006CB7"/>
                </a:solidFill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9697C42-9FC7-CD4D-BC04-FD670D2E2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330" y="2505691"/>
              <a:ext cx="484896" cy="334042"/>
            </a:xfrm>
            <a:custGeom>
              <a:avLst/>
              <a:gdLst>
                <a:gd name="T0" fmla="*/ 176 w 176"/>
                <a:gd name="T1" fmla="*/ 4 h 120"/>
                <a:gd name="T2" fmla="*/ 172 w 176"/>
                <a:gd name="T3" fmla="*/ 0 h 120"/>
                <a:gd name="T4" fmla="*/ 169 w 176"/>
                <a:gd name="T5" fmla="*/ 1 h 120"/>
                <a:gd name="T6" fmla="*/ 169 w 176"/>
                <a:gd name="T7" fmla="*/ 1 h 120"/>
                <a:gd name="T8" fmla="*/ 64 w 176"/>
                <a:gd name="T9" fmla="*/ 110 h 120"/>
                <a:gd name="T10" fmla="*/ 7 w 176"/>
                <a:gd name="T11" fmla="*/ 53 h 120"/>
                <a:gd name="T12" fmla="*/ 4 w 176"/>
                <a:gd name="T13" fmla="*/ 52 h 120"/>
                <a:gd name="T14" fmla="*/ 0 w 176"/>
                <a:gd name="T15" fmla="*/ 56 h 120"/>
                <a:gd name="T16" fmla="*/ 1 w 176"/>
                <a:gd name="T17" fmla="*/ 59 h 120"/>
                <a:gd name="T18" fmla="*/ 61 w 176"/>
                <a:gd name="T19" fmla="*/ 119 h 120"/>
                <a:gd name="T20" fmla="*/ 64 w 176"/>
                <a:gd name="T21" fmla="*/ 120 h 120"/>
                <a:gd name="T22" fmla="*/ 67 w 176"/>
                <a:gd name="T23" fmla="*/ 119 h 120"/>
                <a:gd name="T24" fmla="*/ 67 w 176"/>
                <a:gd name="T25" fmla="*/ 119 h 120"/>
                <a:gd name="T26" fmla="*/ 175 w 176"/>
                <a:gd name="T27" fmla="*/ 7 h 120"/>
                <a:gd name="T28" fmla="*/ 175 w 176"/>
                <a:gd name="T29" fmla="*/ 7 h 120"/>
                <a:gd name="T30" fmla="*/ 176 w 176"/>
                <a:gd name="T3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20">
                  <a:moveTo>
                    <a:pt x="176" y="4"/>
                  </a:moveTo>
                  <a:cubicBezTo>
                    <a:pt x="176" y="2"/>
                    <a:pt x="174" y="0"/>
                    <a:pt x="172" y="0"/>
                  </a:cubicBezTo>
                  <a:cubicBezTo>
                    <a:pt x="171" y="0"/>
                    <a:pt x="170" y="0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5" y="52"/>
                    <a:pt x="4" y="52"/>
                  </a:cubicBezTo>
                  <a:cubicBezTo>
                    <a:pt x="2" y="52"/>
                    <a:pt x="0" y="54"/>
                    <a:pt x="0" y="56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2" y="120"/>
                    <a:pt x="63" y="120"/>
                    <a:pt x="64" y="120"/>
                  </a:cubicBezTo>
                  <a:cubicBezTo>
                    <a:pt x="65" y="120"/>
                    <a:pt x="66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6"/>
                    <a:pt x="176" y="5"/>
                    <a:pt x="176" y="4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AC249EC-9546-F54F-81EF-14C563F0A26D}"/>
              </a:ext>
            </a:extLst>
          </p:cNvPr>
          <p:cNvSpPr txBox="1"/>
          <p:nvPr/>
        </p:nvSpPr>
        <p:spPr>
          <a:xfrm>
            <a:off x="7318087" y="1725284"/>
            <a:ext cx="364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D2237"/>
                </a:solidFill>
                <a:latin typeface="Montserrat" panose="02000505000000020004" pitchFamily="2" charset="77"/>
              </a:rPr>
              <a:t>COMMUNICATE</a:t>
            </a:r>
            <a:endParaRPr lang="uk-UA" sz="3200" b="1" dirty="0">
              <a:solidFill>
                <a:srgbClr val="0D2237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C191C4-9C60-EC47-8EB2-B6D88089D232}"/>
              </a:ext>
            </a:extLst>
          </p:cNvPr>
          <p:cNvGrpSpPr/>
          <p:nvPr/>
        </p:nvGrpSpPr>
        <p:grpSpPr>
          <a:xfrm>
            <a:off x="1127078" y="4116843"/>
            <a:ext cx="914400" cy="914400"/>
            <a:chOff x="1319578" y="2215512"/>
            <a:chExt cx="914400" cy="914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1F2EC3-EF5C-3C47-8AC5-33E8F1FE0372}"/>
                </a:ext>
              </a:extLst>
            </p:cNvPr>
            <p:cNvSpPr/>
            <p:nvPr/>
          </p:nvSpPr>
          <p:spPr>
            <a:xfrm>
              <a:off x="1319578" y="2215512"/>
              <a:ext cx="914400" cy="914400"/>
            </a:xfrm>
            <a:prstGeom prst="ellipse">
              <a:avLst/>
            </a:prstGeom>
            <a:solidFill>
              <a:srgbClr val="BED7E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rgbClr val="006CB7"/>
                </a:solidFill>
              </a:endParaRPr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FCF5ED6D-EC86-5F49-A499-066B0E930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330" y="2505691"/>
              <a:ext cx="484896" cy="334042"/>
            </a:xfrm>
            <a:custGeom>
              <a:avLst/>
              <a:gdLst>
                <a:gd name="T0" fmla="*/ 176 w 176"/>
                <a:gd name="T1" fmla="*/ 4 h 120"/>
                <a:gd name="T2" fmla="*/ 172 w 176"/>
                <a:gd name="T3" fmla="*/ 0 h 120"/>
                <a:gd name="T4" fmla="*/ 169 w 176"/>
                <a:gd name="T5" fmla="*/ 1 h 120"/>
                <a:gd name="T6" fmla="*/ 169 w 176"/>
                <a:gd name="T7" fmla="*/ 1 h 120"/>
                <a:gd name="T8" fmla="*/ 64 w 176"/>
                <a:gd name="T9" fmla="*/ 110 h 120"/>
                <a:gd name="T10" fmla="*/ 7 w 176"/>
                <a:gd name="T11" fmla="*/ 53 h 120"/>
                <a:gd name="T12" fmla="*/ 4 w 176"/>
                <a:gd name="T13" fmla="*/ 52 h 120"/>
                <a:gd name="T14" fmla="*/ 0 w 176"/>
                <a:gd name="T15" fmla="*/ 56 h 120"/>
                <a:gd name="T16" fmla="*/ 1 w 176"/>
                <a:gd name="T17" fmla="*/ 59 h 120"/>
                <a:gd name="T18" fmla="*/ 61 w 176"/>
                <a:gd name="T19" fmla="*/ 119 h 120"/>
                <a:gd name="T20" fmla="*/ 64 w 176"/>
                <a:gd name="T21" fmla="*/ 120 h 120"/>
                <a:gd name="T22" fmla="*/ 67 w 176"/>
                <a:gd name="T23" fmla="*/ 119 h 120"/>
                <a:gd name="T24" fmla="*/ 67 w 176"/>
                <a:gd name="T25" fmla="*/ 119 h 120"/>
                <a:gd name="T26" fmla="*/ 175 w 176"/>
                <a:gd name="T27" fmla="*/ 7 h 120"/>
                <a:gd name="T28" fmla="*/ 175 w 176"/>
                <a:gd name="T29" fmla="*/ 7 h 120"/>
                <a:gd name="T30" fmla="*/ 176 w 176"/>
                <a:gd name="T3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20">
                  <a:moveTo>
                    <a:pt x="176" y="4"/>
                  </a:moveTo>
                  <a:cubicBezTo>
                    <a:pt x="176" y="2"/>
                    <a:pt x="174" y="0"/>
                    <a:pt x="172" y="0"/>
                  </a:cubicBezTo>
                  <a:cubicBezTo>
                    <a:pt x="171" y="0"/>
                    <a:pt x="170" y="0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5" y="52"/>
                    <a:pt x="4" y="52"/>
                  </a:cubicBezTo>
                  <a:cubicBezTo>
                    <a:pt x="2" y="52"/>
                    <a:pt x="0" y="54"/>
                    <a:pt x="0" y="56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2" y="120"/>
                    <a:pt x="63" y="120"/>
                    <a:pt x="64" y="120"/>
                  </a:cubicBezTo>
                  <a:cubicBezTo>
                    <a:pt x="65" y="120"/>
                    <a:pt x="66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6"/>
                    <a:pt x="176" y="5"/>
                    <a:pt x="176" y="4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D8E20DD-F7E5-4242-A00A-FF5ED6696E9A}"/>
              </a:ext>
            </a:extLst>
          </p:cNvPr>
          <p:cNvSpPr txBox="1"/>
          <p:nvPr/>
        </p:nvSpPr>
        <p:spPr>
          <a:xfrm>
            <a:off x="2256230" y="3847998"/>
            <a:ext cx="328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D2237"/>
                </a:solidFill>
                <a:latin typeface="Montserrat" panose="02000505000000020004" pitchFamily="2" charset="77"/>
              </a:rPr>
              <a:t>CONTRACTS</a:t>
            </a:r>
            <a:endParaRPr lang="uk-UA" sz="3200" b="1" dirty="0">
              <a:solidFill>
                <a:srgbClr val="0D2237"/>
              </a:solidFill>
              <a:latin typeface="+mj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4F0667-10EF-504C-832F-A571F0698F6D}"/>
              </a:ext>
            </a:extLst>
          </p:cNvPr>
          <p:cNvGrpSpPr/>
          <p:nvPr/>
        </p:nvGrpSpPr>
        <p:grpSpPr>
          <a:xfrm>
            <a:off x="6145392" y="4116843"/>
            <a:ext cx="914400" cy="914400"/>
            <a:chOff x="1319578" y="2215512"/>
            <a:chExt cx="914400" cy="914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1C7C262-9855-7B49-BE89-2655C69398F5}"/>
                </a:ext>
              </a:extLst>
            </p:cNvPr>
            <p:cNvSpPr/>
            <p:nvPr/>
          </p:nvSpPr>
          <p:spPr>
            <a:xfrm>
              <a:off x="1319578" y="2215512"/>
              <a:ext cx="914400" cy="914400"/>
            </a:xfrm>
            <a:prstGeom prst="ellipse">
              <a:avLst/>
            </a:prstGeom>
            <a:solidFill>
              <a:srgbClr val="BED7E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rgbClr val="006CB7"/>
                </a:solidFill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62E5BD0F-9590-B843-A5EC-8B533F15A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330" y="2505691"/>
              <a:ext cx="484896" cy="334042"/>
            </a:xfrm>
            <a:custGeom>
              <a:avLst/>
              <a:gdLst>
                <a:gd name="T0" fmla="*/ 176 w 176"/>
                <a:gd name="T1" fmla="*/ 4 h 120"/>
                <a:gd name="T2" fmla="*/ 172 w 176"/>
                <a:gd name="T3" fmla="*/ 0 h 120"/>
                <a:gd name="T4" fmla="*/ 169 w 176"/>
                <a:gd name="T5" fmla="*/ 1 h 120"/>
                <a:gd name="T6" fmla="*/ 169 w 176"/>
                <a:gd name="T7" fmla="*/ 1 h 120"/>
                <a:gd name="T8" fmla="*/ 64 w 176"/>
                <a:gd name="T9" fmla="*/ 110 h 120"/>
                <a:gd name="T10" fmla="*/ 7 w 176"/>
                <a:gd name="T11" fmla="*/ 53 h 120"/>
                <a:gd name="T12" fmla="*/ 4 w 176"/>
                <a:gd name="T13" fmla="*/ 52 h 120"/>
                <a:gd name="T14" fmla="*/ 0 w 176"/>
                <a:gd name="T15" fmla="*/ 56 h 120"/>
                <a:gd name="T16" fmla="*/ 1 w 176"/>
                <a:gd name="T17" fmla="*/ 59 h 120"/>
                <a:gd name="T18" fmla="*/ 61 w 176"/>
                <a:gd name="T19" fmla="*/ 119 h 120"/>
                <a:gd name="T20" fmla="*/ 64 w 176"/>
                <a:gd name="T21" fmla="*/ 120 h 120"/>
                <a:gd name="T22" fmla="*/ 67 w 176"/>
                <a:gd name="T23" fmla="*/ 119 h 120"/>
                <a:gd name="T24" fmla="*/ 67 w 176"/>
                <a:gd name="T25" fmla="*/ 119 h 120"/>
                <a:gd name="T26" fmla="*/ 175 w 176"/>
                <a:gd name="T27" fmla="*/ 7 h 120"/>
                <a:gd name="T28" fmla="*/ 175 w 176"/>
                <a:gd name="T29" fmla="*/ 7 h 120"/>
                <a:gd name="T30" fmla="*/ 176 w 176"/>
                <a:gd name="T3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120">
                  <a:moveTo>
                    <a:pt x="176" y="4"/>
                  </a:moveTo>
                  <a:cubicBezTo>
                    <a:pt x="176" y="2"/>
                    <a:pt x="174" y="0"/>
                    <a:pt x="172" y="0"/>
                  </a:cubicBezTo>
                  <a:cubicBezTo>
                    <a:pt x="171" y="0"/>
                    <a:pt x="170" y="0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5" y="52"/>
                    <a:pt x="4" y="52"/>
                  </a:cubicBezTo>
                  <a:cubicBezTo>
                    <a:pt x="2" y="52"/>
                    <a:pt x="0" y="54"/>
                    <a:pt x="0" y="56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2" y="120"/>
                    <a:pt x="63" y="120"/>
                    <a:pt x="64" y="120"/>
                  </a:cubicBezTo>
                  <a:cubicBezTo>
                    <a:pt x="65" y="120"/>
                    <a:pt x="66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6"/>
                    <a:pt x="176" y="5"/>
                    <a:pt x="176" y="4"/>
                  </a:cubicBezTo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488A7F4-0F5D-4543-992A-73B1F1C1CBBD}"/>
              </a:ext>
            </a:extLst>
          </p:cNvPr>
          <p:cNvSpPr txBox="1"/>
          <p:nvPr/>
        </p:nvSpPr>
        <p:spPr>
          <a:xfrm>
            <a:off x="7274543" y="3847998"/>
            <a:ext cx="398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D2237"/>
                </a:solidFill>
                <a:latin typeface="Montserrat" panose="02000505000000020004" pitchFamily="2" charset="77"/>
              </a:rPr>
              <a:t>BEST PRACTICES</a:t>
            </a:r>
            <a:endParaRPr lang="uk-UA" sz="3200" b="1" dirty="0">
              <a:solidFill>
                <a:srgbClr val="0D2237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978569" y="658508"/>
            <a:ext cx="562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58785"/>
                </a:solidFill>
                <a:latin typeface="Montserrat" panose="02000505000000020004" pitchFamily="2" charset="77"/>
              </a:rPr>
              <a:t>BACK TO BASICS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4E271-9898-B14A-89D3-884073378A7B}"/>
              </a:ext>
            </a:extLst>
          </p:cNvPr>
          <p:cNvSpPr txBox="1"/>
          <p:nvPr/>
        </p:nvSpPr>
        <p:spPr>
          <a:xfrm>
            <a:off x="2277893" y="4436571"/>
            <a:ext cx="32839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58785"/>
                </a:solidFill>
                <a:latin typeface="Montserrat" panose="02000505000000020004" pitchFamily="2" charset="77"/>
              </a:rPr>
              <a:t>Use an appropriate addendum to address extensions.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84E271-9898-B14A-89D3-884073378A7B}"/>
              </a:ext>
            </a:extLst>
          </p:cNvPr>
          <p:cNvSpPr txBox="1"/>
          <p:nvPr/>
        </p:nvSpPr>
        <p:spPr>
          <a:xfrm>
            <a:off x="7318087" y="2321441"/>
            <a:ext cx="34814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58785"/>
                </a:solidFill>
                <a:latin typeface="Montserrat" panose="02000505000000020004" pitchFamily="2" charset="77"/>
              </a:rPr>
              <a:t>What’s known and what’s not known, too.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84E271-9898-B14A-89D3-884073378A7B}"/>
              </a:ext>
            </a:extLst>
          </p:cNvPr>
          <p:cNvSpPr txBox="1"/>
          <p:nvPr/>
        </p:nvSpPr>
        <p:spPr>
          <a:xfrm>
            <a:off x="7318087" y="4436571"/>
            <a:ext cx="34814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58785"/>
                </a:solidFill>
                <a:latin typeface="Montserrat" panose="02000505000000020004" pitchFamily="2" charset="77"/>
              </a:rPr>
              <a:t>Virtual meetings and showings, e-signatures, RON, electronic recordings.</a:t>
            </a:r>
          </a:p>
        </p:txBody>
      </p:sp>
    </p:spTree>
    <p:extLst>
      <p:ext uri="{BB962C8B-B14F-4D97-AF65-F5344CB8AC3E}">
        <p14:creationId xmlns:p14="http://schemas.microsoft.com/office/powerpoint/2010/main" val="298293003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/>
          <p:nvPr/>
        </p:nvSpPr>
        <p:spPr>
          <a:xfrm>
            <a:off x="895149" y="1538094"/>
            <a:ext cx="4687504" cy="4348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General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Transaction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8785"/>
                </a:solidFill>
                <a:latin typeface="Montserrat" panose="02000505000000020004" pitchFamily="2" charset="77"/>
              </a:rPr>
              <a:t>Active Listings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8785"/>
                </a:solidFill>
                <a:latin typeface="Montserrat" panose="02000505000000020004" pitchFamily="2" charset="77"/>
              </a:rPr>
              <a:t>Properties in Escrow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8785"/>
                </a:solidFill>
                <a:latin typeface="Montserrat" panose="02000505000000020004" pitchFamily="2" charset="77"/>
              </a:rPr>
              <a:t>Leased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77"/>
              </a:rPr>
              <a:t>Shelter in 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8785"/>
                </a:solidFill>
                <a:latin typeface="Montserrat" panose="02000505000000020004" pitchFamily="2" charset="77"/>
              </a:rPr>
              <a:t>Broker Checklist!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978569" y="658508"/>
            <a:ext cx="562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58785"/>
                </a:solidFill>
                <a:latin typeface="Montserrat" panose="02000505000000020004" pitchFamily="2" charset="77"/>
              </a:rPr>
              <a:t>NAR GUIDANCE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0581"/>
          <a:stretch/>
        </p:blipFill>
        <p:spPr>
          <a:xfrm>
            <a:off x="5163905" y="1075404"/>
            <a:ext cx="6678719" cy="45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7445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978569" y="658508"/>
            <a:ext cx="562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58785"/>
                </a:solidFill>
                <a:latin typeface="Montserrat" panose="02000505000000020004" pitchFamily="2" charset="77"/>
              </a:rPr>
              <a:t>NAR GUIDANCE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87" b="8029"/>
          <a:stretch/>
        </p:blipFill>
        <p:spPr>
          <a:xfrm>
            <a:off x="4828853" y="658508"/>
            <a:ext cx="6301182" cy="5279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688422"/>
            <a:ext cx="12192000" cy="914401"/>
          </a:xfrm>
          <a:prstGeom prst="rect">
            <a:avLst/>
          </a:prstGeom>
          <a:solidFill>
            <a:srgbClr val="BED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63779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C2238"/>
                </a:solidFill>
                <a:latin typeface="Montserrat ExtraBold" panose="00000900000000000000" pitchFamily="2" charset="0"/>
              </a:rPr>
              <a:t>nar.realtor</a:t>
            </a:r>
            <a:r>
              <a:rPr lang="en-US" sz="6000" dirty="0">
                <a:solidFill>
                  <a:srgbClr val="0C2238"/>
                </a:solidFill>
                <a:latin typeface="Montserrat ExtraBold" panose="00000900000000000000" pitchFamily="2" charset="0"/>
              </a:rPr>
              <a:t>/coronavirus</a:t>
            </a:r>
          </a:p>
        </p:txBody>
      </p:sp>
    </p:spTree>
    <p:extLst>
      <p:ext uri="{BB962C8B-B14F-4D97-AF65-F5344CB8AC3E}">
        <p14:creationId xmlns:p14="http://schemas.microsoft.com/office/powerpoint/2010/main" val="3901035412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2406315" y="1006178"/>
            <a:ext cx="8989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D2237"/>
                </a:solidFill>
                <a:latin typeface="Montserrat" panose="02000505000000020004" pitchFamily="2" charset="77"/>
              </a:rPr>
              <a:t>Broker-to-Broker Panel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7663" y="2690336"/>
            <a:ext cx="5428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Moderated by Robert Bailey</a:t>
            </a:r>
          </a:p>
          <a:p>
            <a:pPr algn="r"/>
            <a:r>
              <a:rPr lang="en-US" i="1" dirty="0">
                <a:solidFill>
                  <a:schemeClr val="bg1"/>
                </a:solidFill>
                <a:latin typeface="Montserrat" panose="00000500000000000000" pitchFamily="2" charset="0"/>
              </a:rPr>
              <a:t>Owner and Broker, Bailey Properties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349483" y="2558265"/>
            <a:ext cx="1962364" cy="0"/>
          </a:xfrm>
          <a:prstGeom prst="line">
            <a:avLst/>
          </a:prstGeom>
          <a:ln w="57150">
            <a:solidFill>
              <a:srgbClr val="FF8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9350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060359" y="396898"/>
            <a:ext cx="248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Panelists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055824" y="1145405"/>
            <a:ext cx="7359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Montserrat" panose="02000505000000020004" pitchFamily="2" charset="77"/>
              </a:rPr>
              <a:t>Steven </a:t>
            </a:r>
            <a:r>
              <a:rPr lang="en-US" dirty="0" err="1">
                <a:solidFill>
                  <a:schemeClr val="bg1"/>
                </a:solidFill>
                <a:latin typeface="Montserrat" panose="02000505000000020004" pitchFamily="2" charset="77"/>
              </a:rPr>
              <a:t>Domber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buClr>
                <a:srgbClr val="F58785"/>
              </a:buClr>
            </a:pPr>
            <a:r>
              <a:rPr lang="en-US" i="1" dirty="0">
                <a:solidFill>
                  <a:schemeClr val="bg1"/>
                </a:solidFill>
                <a:latin typeface="Montserrat" panose="02000505000000020004" pitchFamily="2" charset="77"/>
              </a:rPr>
              <a:t>Berkshire Hathaway HomeServices Hudson Valley Properties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5021AB-2472-5D48-B892-0663498AE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5774" y="6356350"/>
            <a:ext cx="38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874963-793F-D045-B9DE-BFF4034ACF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DBF67D-D4E0-D84D-B482-4FECFF403AE1}"/>
              </a:ext>
            </a:extLst>
          </p:cNvPr>
          <p:cNvSpPr/>
          <p:nvPr/>
        </p:nvSpPr>
        <p:spPr>
          <a:xfrm>
            <a:off x="1055824" y="2049551"/>
            <a:ext cx="7359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Montserrat" panose="02000505000000020004" pitchFamily="2" charset="77"/>
              </a:rPr>
              <a:t>Nikki Coppola</a:t>
            </a:r>
          </a:p>
          <a:p>
            <a:pPr>
              <a:buClr>
                <a:srgbClr val="F58785"/>
              </a:buClr>
            </a:pPr>
            <a:r>
              <a:rPr lang="en-US" i="1" dirty="0">
                <a:solidFill>
                  <a:schemeClr val="bg1"/>
                </a:solidFill>
                <a:latin typeface="Montserrat" panose="02000505000000020004" pitchFamily="2" charset="77"/>
              </a:rPr>
              <a:t>Century 21 Award Rancho San Diego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796A4-A3EF-4842-BB67-8F8FCD1587B6}"/>
              </a:ext>
            </a:extLst>
          </p:cNvPr>
          <p:cNvSpPr/>
          <p:nvPr/>
        </p:nvSpPr>
        <p:spPr>
          <a:xfrm>
            <a:off x="1055824" y="2967335"/>
            <a:ext cx="7359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Montserrat" panose="02000505000000020004" pitchFamily="2" charset="77"/>
              </a:rPr>
              <a:t>Christina Pappas</a:t>
            </a:r>
          </a:p>
          <a:p>
            <a:pPr>
              <a:buClr>
                <a:srgbClr val="F58785"/>
              </a:buClr>
            </a:pPr>
            <a:r>
              <a:rPr lang="en-US" i="1" dirty="0">
                <a:solidFill>
                  <a:schemeClr val="bg1"/>
                </a:solidFill>
                <a:latin typeface="Montserrat" panose="02000505000000020004" pitchFamily="2" charset="77"/>
              </a:rPr>
              <a:t>The Keyes Company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673885-9C37-E44D-9081-701033184545}"/>
              </a:ext>
            </a:extLst>
          </p:cNvPr>
          <p:cNvSpPr/>
          <p:nvPr/>
        </p:nvSpPr>
        <p:spPr>
          <a:xfrm>
            <a:off x="1055824" y="3865935"/>
            <a:ext cx="7359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Montserrat" panose="02000505000000020004" pitchFamily="2" charset="77"/>
              </a:rPr>
              <a:t>Tiffany Meyer</a:t>
            </a:r>
          </a:p>
          <a:p>
            <a:pPr>
              <a:buClr>
                <a:srgbClr val="F58785"/>
              </a:buClr>
            </a:pPr>
            <a:r>
              <a:rPr lang="en-US" i="1" dirty="0">
                <a:solidFill>
                  <a:schemeClr val="bg1"/>
                </a:solidFill>
                <a:latin typeface="Montserrat" panose="02000505000000020004" pitchFamily="2" charset="77"/>
              </a:rPr>
              <a:t>Howard Hanna J.C. Meyer Realtors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6016438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2406315" y="1006178"/>
            <a:ext cx="8989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D2237"/>
                </a:solidFill>
                <a:latin typeface="Montserrat" panose="02000505000000020004" pitchFamily="2" charset="77"/>
              </a:rPr>
              <a:t>Closing Remarks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1835" y="2679184"/>
            <a:ext cx="76989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Tracy Kasper</a:t>
            </a:r>
          </a:p>
          <a:p>
            <a:pPr algn="r"/>
            <a:r>
              <a:rPr lang="en-US" i="1" dirty="0">
                <a:solidFill>
                  <a:schemeClr val="bg1"/>
                </a:solidFill>
                <a:latin typeface="Montserrat" panose="00000500000000000000" pitchFamily="2" charset="0"/>
              </a:rPr>
              <a:t>2020 Broker Engagement Committee Chair</a:t>
            </a:r>
          </a:p>
          <a:p>
            <a:pPr algn="r"/>
            <a:endParaRPr lang="en-US" i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Donna Smith</a:t>
            </a:r>
          </a:p>
          <a:p>
            <a:pPr algn="r"/>
            <a:r>
              <a:rPr lang="en-US" i="1" dirty="0">
                <a:solidFill>
                  <a:schemeClr val="bg1"/>
                </a:solidFill>
                <a:latin typeface="Montserrat" panose="00000500000000000000" pitchFamily="2" charset="0"/>
              </a:rPr>
              <a:t>2020 Broker Engagement Committee Vice Chair</a:t>
            </a:r>
          </a:p>
          <a:p>
            <a:pPr algn="r"/>
            <a:endParaRPr lang="en-US" i="1" dirty="0">
              <a:solidFill>
                <a:schemeClr val="bg1"/>
              </a:solidFill>
              <a:latin typeface="Montserrat" pitchFamily="2" charset="77"/>
            </a:endParaRPr>
          </a:p>
          <a:p>
            <a:pPr algn="r"/>
            <a:endParaRPr lang="en-US" i="1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349483" y="2558265"/>
            <a:ext cx="1962364" cy="0"/>
          </a:xfrm>
          <a:prstGeom prst="line">
            <a:avLst/>
          </a:prstGeom>
          <a:ln w="57150">
            <a:solidFill>
              <a:srgbClr val="FF8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20887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d, rainbow, bus&#10;&#10;Description automatically generated">
            <a:extLst>
              <a:ext uri="{FF2B5EF4-FFF2-40B4-BE49-F238E27FC236}">
                <a16:creationId xmlns:a16="http://schemas.microsoft.com/office/drawing/2014/main" id="{E45341C1-3C54-2A4A-92B0-8F69D030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47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9DF6B-8788-1541-9F98-6A6786DBA12C}"/>
              </a:ext>
            </a:extLst>
          </p:cNvPr>
          <p:cNvSpPr txBox="1"/>
          <p:nvPr/>
        </p:nvSpPr>
        <p:spPr>
          <a:xfrm>
            <a:off x="7491415" y="4137660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Today’s webinar has been recorded and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will be available at nar.realtor/brokers. </a:t>
            </a:r>
          </a:p>
        </p:txBody>
      </p:sp>
    </p:spTree>
    <p:extLst>
      <p:ext uri="{BB962C8B-B14F-4D97-AF65-F5344CB8AC3E}">
        <p14:creationId xmlns:p14="http://schemas.microsoft.com/office/powerpoint/2010/main" val="795438284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2406315" y="1006178"/>
            <a:ext cx="8989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D2237"/>
                </a:solidFill>
                <a:latin typeface="Montserrat" panose="02000505000000020004" pitchFamily="2" charset="77"/>
              </a:rPr>
              <a:t>Opening Remarks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3851" y="2518296"/>
            <a:ext cx="673510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Bob Goldberg</a:t>
            </a:r>
            <a:endParaRPr lang="en-US" b="1" i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Montserrat" pitchFamily="2" charset="77"/>
              </a:rPr>
              <a:t>CEO, National Association of REALTORS®</a:t>
            </a:r>
          </a:p>
          <a:p>
            <a:endParaRPr lang="en-US" sz="1400" i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Vince Malta</a:t>
            </a:r>
            <a:endParaRPr lang="en-US" b="1" i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Montserrat" pitchFamily="2" charset="77"/>
              </a:rPr>
              <a:t>2020 President, National Association of REALTORS®</a:t>
            </a:r>
          </a:p>
          <a:p>
            <a:endParaRPr lang="en-US" sz="1400" i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Tracy Kasper</a:t>
            </a:r>
          </a:p>
          <a:p>
            <a:r>
              <a:rPr lang="en-US" sz="1400" i="1" dirty="0">
                <a:solidFill>
                  <a:schemeClr val="bg1"/>
                </a:solidFill>
                <a:latin typeface="Montserrat" panose="00000500000000000000" pitchFamily="2" charset="0"/>
              </a:rPr>
              <a:t>2020 Broker Engagement Committee Chair</a:t>
            </a:r>
          </a:p>
          <a:p>
            <a:endParaRPr lang="en-US" sz="1400" i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Donna Smith</a:t>
            </a:r>
          </a:p>
          <a:p>
            <a:r>
              <a:rPr lang="en-US" sz="1400" i="1" dirty="0">
                <a:solidFill>
                  <a:schemeClr val="bg1"/>
                </a:solidFill>
                <a:latin typeface="Montserrat" panose="00000500000000000000" pitchFamily="2" charset="0"/>
              </a:rPr>
              <a:t>2020 Broker Engagement Committee Vice Chair</a:t>
            </a:r>
          </a:p>
          <a:p>
            <a:endParaRPr lang="en-US" sz="1200" i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en-US" sz="1200" i="1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349483" y="2558265"/>
            <a:ext cx="1962364" cy="0"/>
          </a:xfrm>
          <a:prstGeom prst="line">
            <a:avLst/>
          </a:prstGeom>
          <a:ln w="57150">
            <a:solidFill>
              <a:srgbClr val="FF8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91041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2406315" y="1006178"/>
            <a:ext cx="8989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D2237"/>
                </a:solidFill>
                <a:latin typeface="Montserrat" panose="02000505000000020004" pitchFamily="2" charset="77"/>
              </a:rPr>
              <a:t>Advocacy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7663" y="2768395"/>
            <a:ext cx="5428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Intro by Nate Johnson</a:t>
            </a:r>
          </a:p>
          <a:p>
            <a:r>
              <a:rPr lang="en-US" sz="1600" i="1" dirty="0">
                <a:solidFill>
                  <a:schemeClr val="bg1"/>
                </a:solidFill>
                <a:latin typeface="Montserrat" panose="00000500000000000000" pitchFamily="2" charset="0"/>
              </a:rPr>
              <a:t>Public &amp; Federal Issues Liaison</a:t>
            </a:r>
          </a:p>
          <a:p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Moderated by Sarah Young</a:t>
            </a:r>
            <a:endParaRPr lang="en-US" sz="2000" b="1" i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600" i="1" dirty="0">
                <a:solidFill>
                  <a:schemeClr val="bg1"/>
                </a:solidFill>
                <a:latin typeface="Montserrat" panose="00000500000000000000" pitchFamily="2" charset="0"/>
              </a:rPr>
              <a:t>Director of Real Estate Services and Policy Oversight</a:t>
            </a:r>
            <a:endParaRPr lang="en-U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349483" y="2558265"/>
            <a:ext cx="1962364" cy="0"/>
          </a:xfrm>
          <a:prstGeom prst="line">
            <a:avLst/>
          </a:prstGeom>
          <a:ln w="57150">
            <a:solidFill>
              <a:srgbClr val="FF8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341196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060359" y="396898"/>
            <a:ext cx="248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SBA Loans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060359" y="920118"/>
            <a:ext cx="4200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Montserrat" panose="02000505000000020004" pitchFamily="2" charset="77"/>
              </a:rPr>
              <a:t>Erin </a:t>
            </a:r>
            <a:r>
              <a:rPr lang="en-US" dirty="0" err="1">
                <a:solidFill>
                  <a:schemeClr val="bg1"/>
                </a:solidFill>
                <a:latin typeface="Montserrat" panose="02000505000000020004" pitchFamily="2" charset="77"/>
              </a:rPr>
              <a:t>Stackley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buClr>
                <a:srgbClr val="F58785"/>
              </a:buClr>
            </a:pPr>
            <a:r>
              <a:rPr lang="en-US" i="1" dirty="0">
                <a:solidFill>
                  <a:schemeClr val="bg1"/>
                </a:solidFill>
                <a:latin typeface="Montserrat" panose="02000505000000020004" pitchFamily="2" charset="77"/>
              </a:rPr>
              <a:t>Senior Representative, Commercial Legislative Policy 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1626D-DD43-294C-93A9-575F88697B88}"/>
              </a:ext>
            </a:extLst>
          </p:cNvPr>
          <p:cNvSpPr txBox="1"/>
          <p:nvPr/>
        </p:nvSpPr>
        <p:spPr>
          <a:xfrm>
            <a:off x="1060359" y="2017667"/>
            <a:ext cx="5578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Independent Contractor Unemployment Insurance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2AC62-7C44-AA48-98F3-B1638B799CFF}"/>
              </a:ext>
            </a:extLst>
          </p:cNvPr>
          <p:cNvSpPr/>
          <p:nvPr/>
        </p:nvSpPr>
        <p:spPr>
          <a:xfrm>
            <a:off x="1060359" y="3070365"/>
            <a:ext cx="3397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Montserrat" panose="02000505000000020004" pitchFamily="2" charset="77"/>
              </a:rPr>
              <a:t>Nia </a:t>
            </a:r>
            <a:r>
              <a:rPr lang="en-US" dirty="0" err="1">
                <a:solidFill>
                  <a:schemeClr val="bg1"/>
                </a:solidFill>
                <a:latin typeface="Montserrat" panose="02000505000000020004" pitchFamily="2" charset="77"/>
              </a:rPr>
              <a:t>Duggins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buClr>
                <a:srgbClr val="F58785"/>
              </a:buClr>
            </a:pPr>
            <a:r>
              <a:rPr lang="en-US" i="1" dirty="0">
                <a:solidFill>
                  <a:schemeClr val="bg1"/>
                </a:solidFill>
                <a:latin typeface="Montserrat" panose="02000505000000020004" pitchFamily="2" charset="77"/>
              </a:rPr>
              <a:t>Policy Representative for Business Issues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40203-9796-8648-8B14-105192222BA7}"/>
              </a:ext>
            </a:extLst>
          </p:cNvPr>
          <p:cNvSpPr txBox="1"/>
          <p:nvPr/>
        </p:nvSpPr>
        <p:spPr>
          <a:xfrm>
            <a:off x="1060359" y="4192902"/>
            <a:ext cx="6215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Tax and Mortgage Forbearance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2B08FA-EB12-8949-9C55-E64C176A4FD9}"/>
              </a:ext>
            </a:extLst>
          </p:cNvPr>
          <p:cNvSpPr/>
          <p:nvPr/>
        </p:nvSpPr>
        <p:spPr>
          <a:xfrm>
            <a:off x="1093583" y="4784586"/>
            <a:ext cx="5545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Montserrat" panose="02000505000000020004" pitchFamily="2" charset="77"/>
              </a:rPr>
              <a:t>Evan </a:t>
            </a:r>
            <a:r>
              <a:rPr lang="en-US" dirty="0" err="1">
                <a:solidFill>
                  <a:schemeClr val="bg1"/>
                </a:solidFill>
                <a:latin typeface="Montserrat" panose="02000505000000020004" pitchFamily="2" charset="77"/>
              </a:rPr>
              <a:t>Liddiard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buClr>
                <a:srgbClr val="F58785"/>
              </a:buClr>
            </a:pPr>
            <a:r>
              <a:rPr lang="en-US" i="1" dirty="0">
                <a:solidFill>
                  <a:schemeClr val="bg1"/>
                </a:solidFill>
                <a:latin typeface="Montserrat" panose="00000500000000000000" pitchFamily="2" charset="0"/>
              </a:rPr>
              <a:t>Senior Policy Representative, Federal Taxation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buClr>
                <a:srgbClr val="F58785"/>
              </a:buClr>
            </a:pPr>
            <a:endParaRPr lang="en-US" i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buClr>
                <a:srgbClr val="F58785"/>
              </a:buClr>
            </a:pPr>
            <a:endParaRPr lang="en-US" i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buClr>
                <a:srgbClr val="F58785"/>
              </a:buClr>
            </a:pPr>
            <a:endParaRPr lang="en-US" i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22FE08-0751-6F48-88B8-F383AC21F17E}"/>
              </a:ext>
            </a:extLst>
          </p:cNvPr>
          <p:cNvSpPr/>
          <p:nvPr/>
        </p:nvSpPr>
        <p:spPr>
          <a:xfrm>
            <a:off x="1093583" y="5476379"/>
            <a:ext cx="5797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Montserrat" panose="02000505000000020004" pitchFamily="2" charset="77"/>
              </a:rPr>
              <a:t>Ken Fears</a:t>
            </a:r>
          </a:p>
          <a:p>
            <a:r>
              <a:rPr lang="en-US" i="1" dirty="0">
                <a:solidFill>
                  <a:schemeClr val="bg1"/>
                </a:solidFill>
                <a:latin typeface="Montserrat" panose="00000500000000000000" pitchFamily="2" charset="0"/>
              </a:rPr>
              <a:t>Senior Policy Representative, Banking, Lending, and Housing Finance </a:t>
            </a: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7599272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2406315" y="1006178"/>
            <a:ext cx="8989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D2237"/>
                </a:solidFill>
                <a:latin typeface="Montserrat" panose="02000505000000020004" pitchFamily="2" charset="77"/>
              </a:rPr>
              <a:t>Financial Wellness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7663" y="2690336"/>
            <a:ext cx="5428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Kasey Stewart</a:t>
            </a:r>
          </a:p>
          <a:p>
            <a:pPr algn="r"/>
            <a:r>
              <a:rPr lang="en-US" i="1" dirty="0">
                <a:solidFill>
                  <a:schemeClr val="bg1"/>
                </a:solidFill>
                <a:latin typeface="Montserrat" panose="00000500000000000000" pitchFamily="2" charset="0"/>
              </a:rPr>
              <a:t>Director, </a:t>
            </a:r>
            <a:r>
              <a:rPr lang="en-US" i="1">
                <a:solidFill>
                  <a:schemeClr val="bg1"/>
                </a:solidFill>
                <a:latin typeface="Montserrat" panose="00000500000000000000" pitchFamily="2" charset="0"/>
              </a:rPr>
              <a:t>Member Development</a:t>
            </a:r>
            <a:endParaRPr lang="en-US" i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349483" y="2558265"/>
            <a:ext cx="1962364" cy="0"/>
          </a:xfrm>
          <a:prstGeom prst="line">
            <a:avLst/>
          </a:prstGeom>
          <a:ln w="57150">
            <a:solidFill>
              <a:srgbClr val="FF8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282537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51626D-DD43-294C-93A9-575F88697B88}"/>
              </a:ext>
            </a:extLst>
          </p:cNvPr>
          <p:cNvSpPr txBox="1"/>
          <p:nvPr/>
        </p:nvSpPr>
        <p:spPr>
          <a:xfrm>
            <a:off x="1060358" y="2786293"/>
            <a:ext cx="55789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Webinars</a:t>
            </a:r>
          </a:p>
          <a:p>
            <a:r>
              <a:rPr lang="en-US" i="1" dirty="0" err="1">
                <a:solidFill>
                  <a:schemeClr val="bg1"/>
                </a:solidFill>
                <a:latin typeface="Montserrat" pitchFamily="2" charset="77"/>
              </a:rPr>
              <a:t>NAR.realtor</a:t>
            </a:r>
            <a:r>
              <a:rPr lang="en-US" i="1" dirty="0">
                <a:solidFill>
                  <a:schemeClr val="bg1"/>
                </a:solidFill>
                <a:latin typeface="Montserrat" pitchFamily="2" charset="77"/>
              </a:rPr>
              <a:t>/CFFW/Webinars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 </a:t>
            </a:r>
          </a:p>
          <a:p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Website</a:t>
            </a:r>
            <a:r>
              <a:rPr lang="en-US" sz="4800" dirty="0">
                <a:solidFill>
                  <a:schemeClr val="bg1"/>
                </a:solidFill>
                <a:latin typeface="Montserrat" pitchFamily="2" charset="77"/>
              </a:rPr>
              <a:t> </a:t>
            </a:r>
          </a:p>
          <a:p>
            <a:r>
              <a:rPr lang="en-US" i="1" dirty="0" err="1">
                <a:solidFill>
                  <a:schemeClr val="bg1"/>
                </a:solidFill>
                <a:latin typeface="Montserrat" pitchFamily="2" charset="77"/>
              </a:rPr>
              <a:t>FinancialWellness.realtor</a:t>
            </a:r>
            <a:endParaRPr lang="en-US" i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AD2AAF-6D01-C144-9F51-9A3CB255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8" y="425956"/>
            <a:ext cx="4047556" cy="20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46179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2406315" y="1006178"/>
            <a:ext cx="8989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D2237"/>
                </a:solidFill>
                <a:latin typeface="Montserrat" panose="02000505000000020004" pitchFamily="2" charset="77"/>
              </a:rPr>
              <a:t>Residential Transaction Resources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7663" y="2690336"/>
            <a:ext cx="5428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Deanne Rymarowicz</a:t>
            </a:r>
          </a:p>
          <a:p>
            <a:pPr algn="r"/>
            <a:r>
              <a:rPr lang="en-US" i="1" dirty="0">
                <a:solidFill>
                  <a:schemeClr val="bg1"/>
                </a:solidFill>
                <a:latin typeface="Montserrat" panose="00000500000000000000" pitchFamily="2" charset="0"/>
              </a:rPr>
              <a:t>Associate Counsel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349483" y="2558265"/>
            <a:ext cx="1962364" cy="0"/>
          </a:xfrm>
          <a:prstGeom prst="line">
            <a:avLst/>
          </a:prstGeom>
          <a:ln w="57150">
            <a:solidFill>
              <a:srgbClr val="FF8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682002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2"/>
          <p:cNvSpPr txBox="1"/>
          <p:nvPr/>
        </p:nvSpPr>
        <p:spPr>
          <a:xfrm rot="21599636">
            <a:off x="978607" y="1816075"/>
            <a:ext cx="3062769" cy="72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b="1" dirty="0">
                <a:solidFill>
                  <a:srgbClr val="BED7E9"/>
                </a:solidFill>
                <a:latin typeface="Montserrat" panose="02000505000000020004" pitchFamily="2" charset="77"/>
              </a:rPr>
              <a:t>March 4</a:t>
            </a:r>
            <a:endParaRPr lang="uk-UA" sz="3600" b="1" dirty="0">
              <a:solidFill>
                <a:srgbClr val="BED7E9"/>
              </a:solidFill>
            </a:endParaRPr>
          </a:p>
        </p:txBody>
      </p:sp>
      <p:sp>
        <p:nvSpPr>
          <p:cNvPr id="189" name="Google Shape;189;p42"/>
          <p:cNvSpPr txBox="1"/>
          <p:nvPr/>
        </p:nvSpPr>
        <p:spPr>
          <a:xfrm rot="21599382">
            <a:off x="950417" y="2986685"/>
            <a:ext cx="2755309" cy="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1333" dirty="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endParaRPr sz="1333" dirty="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94" name="Google Shape;194;p42"/>
          <p:cNvSpPr/>
          <p:nvPr/>
        </p:nvSpPr>
        <p:spPr>
          <a:xfrm>
            <a:off x="1090897" y="2694569"/>
            <a:ext cx="1237174" cy="91600"/>
          </a:xfrm>
          <a:prstGeom prst="rect">
            <a:avLst/>
          </a:prstGeom>
          <a:solidFill>
            <a:srgbClr val="F587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978569" y="658508"/>
            <a:ext cx="562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58785"/>
                </a:solidFill>
                <a:latin typeface="Montserrat" panose="02000505000000020004" pitchFamily="2" charset="77"/>
              </a:rPr>
              <a:t>EVOLVING GUIDANCE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3EA949-1EEE-DB4B-A67F-6E8D4379A9D5}"/>
              </a:ext>
            </a:extLst>
          </p:cNvPr>
          <p:cNvSpPr/>
          <p:nvPr/>
        </p:nvSpPr>
        <p:spPr>
          <a:xfrm>
            <a:off x="950341" y="2816238"/>
            <a:ext cx="4824817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Montserrat" panose="02000505000000020004" pitchFamily="2" charset="77"/>
              </a:rPr>
              <a:t>“May I ask a potential buyer about their recent travel plans?”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"/>
          <a:stretch/>
        </p:blipFill>
        <p:spPr>
          <a:xfrm>
            <a:off x="6463288" y="413607"/>
            <a:ext cx="4215865" cy="535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583314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2"/>
          <p:cNvSpPr txBox="1"/>
          <p:nvPr/>
        </p:nvSpPr>
        <p:spPr>
          <a:xfrm rot="21599636">
            <a:off x="978607" y="1816075"/>
            <a:ext cx="3062769" cy="72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b="1" dirty="0">
                <a:solidFill>
                  <a:srgbClr val="BED7E9"/>
                </a:solidFill>
                <a:latin typeface="Montserrat" panose="02000505000000020004" pitchFamily="2" charset="77"/>
              </a:rPr>
              <a:t>March 26</a:t>
            </a:r>
            <a:endParaRPr lang="uk-UA" sz="3600" b="1" dirty="0">
              <a:solidFill>
                <a:srgbClr val="BED7E9"/>
              </a:solidFill>
            </a:endParaRPr>
          </a:p>
        </p:txBody>
      </p:sp>
      <p:sp>
        <p:nvSpPr>
          <p:cNvPr id="189" name="Google Shape;189;p42"/>
          <p:cNvSpPr txBox="1"/>
          <p:nvPr/>
        </p:nvSpPr>
        <p:spPr>
          <a:xfrm rot="21599382">
            <a:off x="950417" y="2986685"/>
            <a:ext cx="2755309" cy="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1333" dirty="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endParaRPr sz="1333" dirty="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94" name="Google Shape;194;p42"/>
          <p:cNvSpPr/>
          <p:nvPr/>
        </p:nvSpPr>
        <p:spPr>
          <a:xfrm>
            <a:off x="1090897" y="2694569"/>
            <a:ext cx="1237174" cy="91600"/>
          </a:xfrm>
          <a:prstGeom prst="rect">
            <a:avLst/>
          </a:prstGeom>
          <a:solidFill>
            <a:srgbClr val="F587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978569" y="658508"/>
            <a:ext cx="562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58785"/>
                </a:solidFill>
                <a:latin typeface="Montserrat" panose="02000505000000020004" pitchFamily="2" charset="77"/>
              </a:rPr>
              <a:t>EVOLVING GUIDANCE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3EA949-1EEE-DB4B-A67F-6E8D4379A9D5}"/>
              </a:ext>
            </a:extLst>
          </p:cNvPr>
          <p:cNvSpPr/>
          <p:nvPr/>
        </p:nvSpPr>
        <p:spPr>
          <a:xfrm>
            <a:off x="950341" y="2816238"/>
            <a:ext cx="5075074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Montserrat" panose="02000505000000020004" pitchFamily="2" charset="77"/>
              </a:rPr>
              <a:t>“How can I conduct my business under a shelter in place order?”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38" y="413607"/>
            <a:ext cx="4138965" cy="535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54283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392</Words>
  <Application>Microsoft Macintosh PowerPoint</Application>
  <PresentationFormat>Widescreen</PresentationFormat>
  <Paragraphs>99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Montserrat</vt:lpstr>
      <vt:lpstr>Montserrat ExtraBold</vt:lpstr>
      <vt:lpstr>Source Serif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Deanne Rymarowicz</dc:creator>
  <cp:lastModifiedBy>Rachel Sedlacek</cp:lastModifiedBy>
  <cp:revision>20</cp:revision>
  <dcterms:created xsi:type="dcterms:W3CDTF">2020-04-01T19:23:54Z</dcterms:created>
  <dcterms:modified xsi:type="dcterms:W3CDTF">2020-04-03T14:50:14Z</dcterms:modified>
</cp:coreProperties>
</file>