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76" r:id="rId3"/>
    <p:sldId id="277" r:id="rId4"/>
    <p:sldId id="271" r:id="rId5"/>
    <p:sldId id="257" r:id="rId6"/>
    <p:sldId id="261" r:id="rId7"/>
    <p:sldId id="262" r:id="rId8"/>
    <p:sldId id="269" r:id="rId9"/>
    <p:sldId id="270" r:id="rId10"/>
    <p:sldId id="266" r:id="rId11"/>
    <p:sldId id="274" r:id="rId12"/>
    <p:sldId id="273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F14B42E-4DD4-814E-B880-DBF3A6ABE957}">
          <p14:sldIdLst>
            <p14:sldId id="256"/>
            <p14:sldId id="276"/>
            <p14:sldId id="277"/>
            <p14:sldId id="271"/>
            <p14:sldId id="257"/>
            <p14:sldId id="261"/>
            <p14:sldId id="262"/>
            <p14:sldId id="269"/>
            <p14:sldId id="270"/>
            <p14:sldId id="266"/>
            <p14:sldId id="274"/>
            <p14:sldId id="273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Dispenza" initials="MD" lastIdx="1" clrIdx="0">
    <p:extLst>
      <p:ext uri="{19B8F6BF-5375-455C-9EA6-DF929625EA0E}">
        <p15:presenceInfo xmlns:p15="http://schemas.microsoft.com/office/powerpoint/2012/main" userId="S::mdispenza@realtors.org::2d473cb0-3513-405c-a1aa-a4c44c3e0e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6"/>
    <p:restoredTop sz="96291"/>
  </p:normalViewPr>
  <p:slideViewPr>
    <p:cSldViewPr snapToGrid="0" snapToObjects="1">
      <p:cViewPr varScale="1">
        <p:scale>
          <a:sx n="122" d="100"/>
          <a:sy n="122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71687-BE78-934B-BF06-8DF5882B9084}" type="datetimeFigureOut">
              <a:rPr lang="en-US" smtClean="0"/>
              <a:t>3/16/20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2BA0E-6F67-D14E-9F26-4BE59F54A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2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rked&#10;&#10;Description automatically generated">
            <a:extLst>
              <a:ext uri="{FF2B5EF4-FFF2-40B4-BE49-F238E27FC236}">
                <a16:creationId xmlns:a16="http://schemas.microsoft.com/office/drawing/2014/main" id="{1FDA67A2-E4C5-A14C-A82E-B0DBE1755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07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861698-AA96-0F4C-A65A-547339D8C7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04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9C1153-1F52-3447-9115-0311E0855C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936B190-9223-8E41-8693-4266345A40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01735" y="413838"/>
            <a:ext cx="4189412" cy="23479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78AF2E3-7668-DA40-A3E0-37F9B89D299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69988" y="413838"/>
            <a:ext cx="4189412" cy="23479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D613BEC-D37D-6447-AAE0-C1E71A40E5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1735" y="3137788"/>
            <a:ext cx="4189412" cy="23479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A554F172-F051-AE41-8405-69A88E1CD4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9988" y="3137788"/>
            <a:ext cx="4189412" cy="23479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4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E56F1E-418D-4D48-A1D9-417EA1FA26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F9BF6E2-23C7-534F-A830-B74234E129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12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6D893A-36A7-DE47-9348-DEB65AB75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86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5342F8-F931-E74C-9656-5110144471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25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D83437-AFDB-8743-BD6B-6E1FE2F26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5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E56BDB-B0FD-6841-A877-ADC73CAE12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06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F35AEA-23C5-EC4E-96DB-1E5BB8ABD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8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161022-CC08-6747-8805-54450BA93C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CDAF1D3-AF44-5647-97F1-715040BA79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4250" y="1347788"/>
            <a:ext cx="4408488" cy="3733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08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C88A22-8317-A849-82C1-B5D9EC55AA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9A6D04E-E293-DC46-A2AC-C18350CA51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36067" y="1049154"/>
            <a:ext cx="3908158" cy="419594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15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414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23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62" r:id="rId10"/>
    <p:sldLayoutId id="2147483657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2013penny.jpg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aintyprettyangel.blogspot.com/2013/12/beyond-elastic-bands.html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netmonk.com/archive/examine-yourself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User_talk:Vkil/Trypophobia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AD862AD-F1C9-4F05-9AFF-9254AA98DBA4}"/>
              </a:ext>
            </a:extLst>
          </p:cNvPr>
          <p:cNvSpPr/>
          <p:nvPr/>
        </p:nvSpPr>
        <p:spPr>
          <a:xfrm rot="20647670">
            <a:off x="6703542" y="957862"/>
            <a:ext cx="4183405" cy="19306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652056-3090-46AD-865D-DAEC18DC848C}"/>
              </a:ext>
            </a:extLst>
          </p:cNvPr>
          <p:cNvSpPr txBox="1"/>
          <p:nvPr/>
        </p:nvSpPr>
        <p:spPr>
          <a:xfrm rot="20635323">
            <a:off x="7050098" y="1436842"/>
            <a:ext cx="34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Forte" panose="03060902040502070203" pitchFamily="66" charset="0"/>
              </a:rPr>
              <a:t>We’ll get started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Forte" panose="03060902040502070203" pitchFamily="66" charset="0"/>
              </a:rPr>
              <a:t>soon!</a:t>
            </a:r>
          </a:p>
        </p:txBody>
      </p:sp>
    </p:spTree>
    <p:extLst>
      <p:ext uri="{BB962C8B-B14F-4D97-AF65-F5344CB8AC3E}">
        <p14:creationId xmlns:p14="http://schemas.microsoft.com/office/powerpoint/2010/main" val="2665260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0ABA85-B7D9-F14E-9DEA-18578C6DD36C}"/>
              </a:ext>
            </a:extLst>
          </p:cNvPr>
          <p:cNvSpPr txBox="1"/>
          <p:nvPr/>
        </p:nvSpPr>
        <p:spPr>
          <a:xfrm>
            <a:off x="867747" y="438540"/>
            <a:ext cx="88827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FF00"/>
                </a:solidFill>
                <a:latin typeface="Montserrat Medium" pitchFamily="2" charset="77"/>
              </a:rPr>
              <a:t>Brian Blasko</a:t>
            </a:r>
          </a:p>
          <a:p>
            <a:endParaRPr lang="en-US" sz="7200" dirty="0">
              <a:solidFill>
                <a:schemeClr val="bg1"/>
              </a:solidFill>
              <a:latin typeface="Montserrat Medium" pitchFamily="2" charset="77"/>
            </a:endParaRPr>
          </a:p>
          <a:p>
            <a:r>
              <a:rPr lang="en-US" sz="7200" b="1" dirty="0">
                <a:solidFill>
                  <a:srgbClr val="FFFF00"/>
                </a:solidFill>
                <a:latin typeface="Montserrat Medium" pitchFamily="2" charset="77"/>
              </a:rPr>
              <a:t>www.brianblasko.com</a:t>
            </a:r>
          </a:p>
        </p:txBody>
      </p:sp>
    </p:spTree>
    <p:extLst>
      <p:ext uri="{BB962C8B-B14F-4D97-AF65-F5344CB8AC3E}">
        <p14:creationId xmlns:p14="http://schemas.microsoft.com/office/powerpoint/2010/main" val="877103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C245B2-C465-447C-A3E2-9B1FAE9A8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99" y="947029"/>
            <a:ext cx="2762250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EABD16-1E03-4BC9-9FA6-9BB5DBBED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516" y="956554"/>
            <a:ext cx="2762250" cy="3190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00564A-494D-4D0F-84B0-5D804E405461}"/>
              </a:ext>
            </a:extLst>
          </p:cNvPr>
          <p:cNvSpPr txBox="1"/>
          <p:nvPr/>
        </p:nvSpPr>
        <p:spPr>
          <a:xfrm>
            <a:off x="202999" y="4311479"/>
            <a:ext cx="3182410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Bill Stirling, CEO</a:t>
            </a:r>
          </a:p>
          <a:p>
            <a:r>
              <a:rPr lang="en-US" b="1" dirty="0">
                <a:solidFill>
                  <a:srgbClr val="002060"/>
                </a:solidFill>
              </a:rPr>
              <a:t>Newfoundland Labrador </a:t>
            </a:r>
          </a:p>
          <a:p>
            <a:r>
              <a:rPr lang="en-US" b="1" dirty="0">
                <a:solidFill>
                  <a:srgbClr val="002060"/>
                </a:solidFill>
              </a:rPr>
              <a:t>Association of REALTORS®, CAN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E3878F-F9D9-489F-B73B-44E6AC86E938}"/>
              </a:ext>
            </a:extLst>
          </p:cNvPr>
          <p:cNvSpPr txBox="1"/>
          <p:nvPr/>
        </p:nvSpPr>
        <p:spPr>
          <a:xfrm>
            <a:off x="3664516" y="4306008"/>
            <a:ext cx="3429913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Jim Haisler, CEO</a:t>
            </a:r>
          </a:p>
          <a:p>
            <a:r>
              <a:rPr lang="en-US" b="1" dirty="0">
                <a:solidFill>
                  <a:srgbClr val="002060"/>
                </a:solidFill>
              </a:rPr>
              <a:t>Heartland REALTOR® Organization</a:t>
            </a:r>
          </a:p>
          <a:p>
            <a:r>
              <a:rPr lang="en-US" b="1" dirty="0">
                <a:solidFill>
                  <a:srgbClr val="002060"/>
                </a:solidFill>
              </a:rPr>
              <a:t>Illinois, USA</a:t>
            </a:r>
          </a:p>
        </p:txBody>
      </p:sp>
    </p:spTree>
    <p:extLst>
      <p:ext uri="{BB962C8B-B14F-4D97-AF65-F5344CB8AC3E}">
        <p14:creationId xmlns:p14="http://schemas.microsoft.com/office/powerpoint/2010/main" val="2084397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1AD87F-5715-48D2-A07B-66DD8EFC6C95}"/>
              </a:ext>
            </a:extLst>
          </p:cNvPr>
          <p:cNvSpPr/>
          <p:nvPr/>
        </p:nvSpPr>
        <p:spPr>
          <a:xfrm>
            <a:off x="0" y="2560320"/>
            <a:ext cx="7985760" cy="274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BA2C90-20E1-4783-85FB-EEFF1C96EE30}"/>
              </a:ext>
            </a:extLst>
          </p:cNvPr>
          <p:cNvSpPr txBox="1"/>
          <p:nvPr/>
        </p:nvSpPr>
        <p:spPr>
          <a:xfrm>
            <a:off x="0" y="8690"/>
            <a:ext cx="806811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AE’s Lead Series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Join us on Thursday, March 26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2:00 PM EDT</a:t>
            </a:r>
          </a:p>
          <a:p>
            <a:endParaRPr lang="en-US" sz="2800" b="1" dirty="0">
              <a:solidFill>
                <a:srgbClr val="002060"/>
              </a:solidFill>
            </a:endParaRPr>
          </a:p>
          <a:p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b="1" dirty="0">
                <a:solidFill>
                  <a:srgbClr val="002060"/>
                </a:solidFill>
              </a:rPr>
              <a:t>To register visit: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</a:rPr>
              <a:t>NAR.realtor</a:t>
            </a:r>
            <a:endParaRPr lang="en-US" sz="2800" b="1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</a:rPr>
              <a:t>Search: AE’s Lead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</a:rPr>
              <a:t>Click the dropdown for “March”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</a:rPr>
              <a:t>And Register for "</a:t>
            </a:r>
            <a:r>
              <a:rPr lang="en-US" sz="2800" b="1" i="1" dirty="0">
                <a:solidFill>
                  <a:srgbClr val="002060"/>
                </a:solidFill>
              </a:rPr>
              <a:t>Best Practices for Strengthening Staff &amp; Volunteer Relationships</a:t>
            </a:r>
            <a:r>
              <a:rPr lang="en-US" sz="2800" b="1" dirty="0">
                <a:solidFill>
                  <a:srgbClr val="002060"/>
                </a:solidFill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550494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605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29DE97-9C30-49F0-8C0D-0BB1EF0CF64B}"/>
              </a:ext>
            </a:extLst>
          </p:cNvPr>
          <p:cNvSpPr/>
          <p:nvPr/>
        </p:nvSpPr>
        <p:spPr>
          <a:xfrm>
            <a:off x="0" y="1498935"/>
            <a:ext cx="89357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2020 Joint AE Institute – Moving Forward</a:t>
            </a:r>
          </a:p>
          <a:p>
            <a:r>
              <a:rPr lang="en-US" sz="4000" b="1" dirty="0">
                <a:solidFill>
                  <a:srgbClr val="002060"/>
                </a:solidFill>
                <a:latin typeface="Freestyle Script" panose="030804020302050B0404" pitchFamily="66" charset="0"/>
              </a:rPr>
              <a:t>          </a:t>
            </a:r>
            <a:r>
              <a:rPr lang="en-US" sz="4000" b="1" dirty="0">
                <a:solidFill>
                  <a:srgbClr val="002060"/>
                </a:solidFill>
                <a:latin typeface="Forte" panose="03060902040502070203" pitchFamily="66" charset="0"/>
              </a:rPr>
              <a:t>…. a Virtual Reality</a:t>
            </a:r>
            <a:endParaRPr lang="en-US" sz="40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355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E3F02C-D78B-4160-A383-14F22CFC5CAE}"/>
              </a:ext>
            </a:extLst>
          </p:cNvPr>
          <p:cNvSpPr txBox="1"/>
          <p:nvPr/>
        </p:nvSpPr>
        <p:spPr>
          <a:xfrm>
            <a:off x="467360" y="795000"/>
            <a:ext cx="99060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Webinar Tips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rgbClr val="002060"/>
                </a:solidFill>
              </a:rPr>
              <a:t>Close out of extra browsers or websites on your current browser</a:t>
            </a:r>
          </a:p>
          <a:p>
            <a:endParaRPr lang="en-US" sz="2700" b="1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rgbClr val="002060"/>
                </a:solidFill>
              </a:rPr>
              <a:t>Using Q&amp;A – 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700" b="1" dirty="0">
                <a:solidFill>
                  <a:srgbClr val="002060"/>
                </a:solidFill>
              </a:rPr>
              <a:t>Click “question” or “chat” icon at the bottom or lower right corner of your screen.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700" b="1" dirty="0">
                <a:solidFill>
                  <a:srgbClr val="002060"/>
                </a:solidFill>
              </a:rPr>
              <a:t>On the Q &amp; A panel, type your question in the text box. 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700" b="1" dirty="0">
                <a:solidFill>
                  <a:srgbClr val="002060"/>
                </a:solidFill>
              </a:rPr>
              <a:t>We will be fielding your questions throughout the program.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42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C245B2-C465-447C-A3E2-9B1FAE9A8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99" y="947029"/>
            <a:ext cx="2762250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EABD16-1E03-4BC9-9FA6-9BB5DBBED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516" y="956554"/>
            <a:ext cx="2762250" cy="3190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00564A-494D-4D0F-84B0-5D804E405461}"/>
              </a:ext>
            </a:extLst>
          </p:cNvPr>
          <p:cNvSpPr txBox="1"/>
          <p:nvPr/>
        </p:nvSpPr>
        <p:spPr>
          <a:xfrm>
            <a:off x="202999" y="4311479"/>
            <a:ext cx="3182410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Bill Stirling, CEO</a:t>
            </a:r>
          </a:p>
          <a:p>
            <a:r>
              <a:rPr lang="en-US" b="1" dirty="0">
                <a:solidFill>
                  <a:srgbClr val="002060"/>
                </a:solidFill>
              </a:rPr>
              <a:t>Newfoundland Labrador </a:t>
            </a:r>
          </a:p>
          <a:p>
            <a:r>
              <a:rPr lang="en-US" b="1" dirty="0">
                <a:solidFill>
                  <a:srgbClr val="002060"/>
                </a:solidFill>
              </a:rPr>
              <a:t>Association of REALTORS®, CAN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E3878F-F9D9-489F-B73B-44E6AC86E938}"/>
              </a:ext>
            </a:extLst>
          </p:cNvPr>
          <p:cNvSpPr txBox="1"/>
          <p:nvPr/>
        </p:nvSpPr>
        <p:spPr>
          <a:xfrm>
            <a:off x="3664516" y="4332376"/>
            <a:ext cx="3429913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Jim Haisler, CEO</a:t>
            </a:r>
          </a:p>
          <a:p>
            <a:r>
              <a:rPr lang="en-US" b="1" dirty="0">
                <a:solidFill>
                  <a:srgbClr val="002060"/>
                </a:solidFill>
              </a:rPr>
              <a:t>Heartland REALTOR® Organization</a:t>
            </a:r>
          </a:p>
          <a:p>
            <a:r>
              <a:rPr lang="en-US" b="1" dirty="0">
                <a:solidFill>
                  <a:srgbClr val="002060"/>
                </a:solidFill>
              </a:rPr>
              <a:t>Illinois, USA</a:t>
            </a:r>
          </a:p>
        </p:txBody>
      </p:sp>
    </p:spTree>
    <p:extLst>
      <p:ext uri="{BB962C8B-B14F-4D97-AF65-F5344CB8AC3E}">
        <p14:creationId xmlns:p14="http://schemas.microsoft.com/office/powerpoint/2010/main" val="1401282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AB6A22-756A-438C-8BCE-A96B87888CDF}"/>
              </a:ext>
            </a:extLst>
          </p:cNvPr>
          <p:cNvSpPr/>
          <p:nvPr/>
        </p:nvSpPr>
        <p:spPr>
          <a:xfrm>
            <a:off x="5750560" y="1446663"/>
            <a:ext cx="3454400" cy="445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12763C-F14E-7C41-8635-B36999B31F11}"/>
              </a:ext>
            </a:extLst>
          </p:cNvPr>
          <p:cNvSpPr txBox="1"/>
          <p:nvPr/>
        </p:nvSpPr>
        <p:spPr>
          <a:xfrm>
            <a:off x="316088" y="338667"/>
            <a:ext cx="65792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Montserrat Medium" pitchFamily="2" charset="77"/>
              </a:rPr>
              <a:t>Recipe for Success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418955-E16B-A24F-9EA6-58BEA250B6FF}"/>
              </a:ext>
            </a:extLst>
          </p:cNvPr>
          <p:cNvSpPr txBox="1"/>
          <p:nvPr/>
        </p:nvSpPr>
        <p:spPr>
          <a:xfrm>
            <a:off x="316088" y="1754551"/>
            <a:ext cx="531027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Montserrat Medium" pitchFamily="2" charset="77"/>
              </a:rPr>
              <a:t>Lead…Motivate…Inspire</a:t>
            </a:r>
          </a:p>
          <a:p>
            <a:endParaRPr lang="en-US" sz="4000" b="1" dirty="0">
              <a:solidFill>
                <a:srgbClr val="FFFF00"/>
              </a:solidFill>
              <a:latin typeface="Montserrat Medium" pitchFamily="2" charset="77"/>
            </a:endParaRPr>
          </a:p>
          <a:p>
            <a:endParaRPr lang="en-US" sz="4000" b="1" dirty="0">
              <a:solidFill>
                <a:srgbClr val="FFFF00"/>
              </a:solidFill>
              <a:latin typeface="Montserrat Medium" pitchFamily="2" charset="77"/>
            </a:endParaRPr>
          </a:p>
          <a:p>
            <a:endParaRPr lang="en-US" sz="4000" b="1" dirty="0">
              <a:solidFill>
                <a:srgbClr val="FFFF00"/>
              </a:solidFill>
              <a:latin typeface="Montserrat Medium" pitchFamily="2" charset="77"/>
            </a:endParaRPr>
          </a:p>
          <a:p>
            <a:r>
              <a:rPr lang="en-US" sz="5400" b="1" dirty="0">
                <a:latin typeface="Montserrat Medium" pitchFamily="2" charset="77"/>
              </a:rPr>
              <a:t>Brian Blasko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5F6B2-B4C0-40CF-85BB-02422E7A5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925" y="1541437"/>
            <a:ext cx="3233824" cy="426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50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0AECA8-F199-C04E-84FA-4CC059644652}"/>
              </a:ext>
            </a:extLst>
          </p:cNvPr>
          <p:cNvSpPr txBox="1"/>
          <p:nvPr/>
        </p:nvSpPr>
        <p:spPr>
          <a:xfrm>
            <a:off x="301335" y="449990"/>
            <a:ext cx="4961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00"/>
                </a:solidFill>
                <a:latin typeface="Montserrat Medium" pitchFamily="2" charset="77"/>
              </a:rPr>
              <a:t>Ingredient #1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0A031-3B06-5B4A-8EAD-05CD894DDA47}"/>
              </a:ext>
            </a:extLst>
          </p:cNvPr>
          <p:cNvSpPr txBox="1"/>
          <p:nvPr/>
        </p:nvSpPr>
        <p:spPr>
          <a:xfrm>
            <a:off x="301335" y="1251669"/>
            <a:ext cx="6900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latin typeface="Montserrat Medium" pitchFamily="2" charset="77"/>
              </a:rPr>
              <a:t>A penny for your thoughts…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9C59C1-1B44-5147-BA34-63012958BB02}"/>
              </a:ext>
            </a:extLst>
          </p:cNvPr>
          <p:cNvSpPr txBox="1"/>
          <p:nvPr/>
        </p:nvSpPr>
        <p:spPr>
          <a:xfrm>
            <a:off x="301335" y="2156338"/>
            <a:ext cx="57741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Montserrat Medium" pitchFamily="2" charset="77"/>
              </a:rPr>
              <a:t>- </a:t>
            </a:r>
            <a:r>
              <a:rPr lang="en-US" sz="4400" u="sng" dirty="0">
                <a:solidFill>
                  <a:schemeClr val="bg1"/>
                </a:solidFill>
                <a:latin typeface="Montserrat Medium" pitchFamily="2" charset="77"/>
              </a:rPr>
              <a:t>Positive</a:t>
            </a:r>
            <a:r>
              <a:rPr lang="en-US" sz="4400" dirty="0">
                <a:solidFill>
                  <a:schemeClr val="bg1"/>
                </a:solidFill>
                <a:latin typeface="Montserrat Medium" pitchFamily="2" charset="77"/>
              </a:rPr>
              <a:t> thinking vs.   </a:t>
            </a:r>
          </a:p>
          <a:p>
            <a:r>
              <a:rPr lang="en-US" sz="4400" dirty="0">
                <a:solidFill>
                  <a:schemeClr val="bg1"/>
                </a:solidFill>
                <a:latin typeface="Montserrat Medium" pitchFamily="2" charset="77"/>
              </a:rPr>
              <a:t>  negative reactions</a:t>
            </a:r>
          </a:p>
          <a:p>
            <a:endParaRPr lang="en-US" sz="3600" dirty="0">
              <a:solidFill>
                <a:schemeClr val="bg1"/>
              </a:solidFill>
              <a:latin typeface="Montserrat Medium" pitchFamily="2" charset="77"/>
            </a:endParaRPr>
          </a:p>
          <a:p>
            <a:r>
              <a:rPr lang="en-US" sz="4400" dirty="0">
                <a:solidFill>
                  <a:schemeClr val="bg1"/>
                </a:solidFill>
                <a:latin typeface="Montserrat Medium" pitchFamily="2" charset="77"/>
              </a:rPr>
              <a:t>- Brian’s Broccoli Theory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BB917DC-B3D6-4D83-8458-C01E34E0C9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652" b="7652"/>
          <a:stretch>
            <a:fillRect/>
          </a:stretch>
        </p:blipFill>
        <p:spPr>
          <a:xfrm rot="20916542">
            <a:off x="7263582" y="1070385"/>
            <a:ext cx="4526990" cy="3834166"/>
          </a:xfrm>
        </p:spPr>
      </p:pic>
    </p:spTree>
    <p:extLst>
      <p:ext uri="{BB962C8B-B14F-4D97-AF65-F5344CB8AC3E}">
        <p14:creationId xmlns:p14="http://schemas.microsoft.com/office/powerpoint/2010/main" val="1882859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0E99E7-C50A-2E4B-836C-5F39518B707E}"/>
              </a:ext>
            </a:extLst>
          </p:cNvPr>
          <p:cNvSpPr txBox="1"/>
          <p:nvPr/>
        </p:nvSpPr>
        <p:spPr>
          <a:xfrm>
            <a:off x="301334" y="515289"/>
            <a:ext cx="706958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00"/>
                </a:solidFill>
                <a:latin typeface="Montserrat Medium" pitchFamily="2" charset="77"/>
              </a:rPr>
              <a:t>Ingredient #2</a:t>
            </a:r>
            <a:endParaRPr lang="en-US" sz="6600" b="1" dirty="0">
              <a:solidFill>
                <a:schemeClr val="bg1"/>
              </a:solidFill>
              <a:latin typeface="Montserrat Medium" pitchFamily="2" charset="77"/>
            </a:endParaRPr>
          </a:p>
          <a:p>
            <a:r>
              <a:rPr lang="en-US" sz="4400" b="1" i="1" dirty="0">
                <a:latin typeface="Montserrat Medium" pitchFamily="2" charset="77"/>
              </a:rPr>
              <a:t>A rubber band to stay flexible </a:t>
            </a:r>
          </a:p>
          <a:p>
            <a:endParaRPr lang="en-US" sz="1600" dirty="0">
              <a:solidFill>
                <a:schemeClr val="bg1"/>
              </a:solidFill>
              <a:latin typeface="Montserrat Medium" pitchFamily="2" charset="77"/>
            </a:endParaRPr>
          </a:p>
          <a:p>
            <a:endParaRPr lang="en-US" sz="1600" dirty="0">
              <a:solidFill>
                <a:schemeClr val="bg1"/>
              </a:solidFill>
              <a:latin typeface="Montserrat Medium" pitchFamily="2" charset="77"/>
            </a:endParaRPr>
          </a:p>
          <a:p>
            <a:r>
              <a:rPr lang="en-US" sz="4400" dirty="0">
                <a:solidFill>
                  <a:schemeClr val="bg1"/>
                </a:solidFill>
                <a:latin typeface="Montserrat Medium" pitchFamily="2" charset="77"/>
              </a:rPr>
              <a:t>-  View change as </a:t>
            </a:r>
            <a:r>
              <a:rPr lang="en-US" sz="4400" b="1" i="1" dirty="0">
                <a:solidFill>
                  <a:schemeClr val="bg1"/>
                </a:solidFill>
                <a:latin typeface="Montserrat Medium" pitchFamily="2" charset="77"/>
              </a:rPr>
              <a:t>opportunity </a:t>
            </a:r>
          </a:p>
          <a:p>
            <a:pPr marL="285750" indent="-285750">
              <a:buFontTx/>
              <a:buChar char="-"/>
            </a:pPr>
            <a:endParaRPr lang="en-US" sz="4400" b="1" i="1" dirty="0">
              <a:solidFill>
                <a:schemeClr val="bg1"/>
              </a:solidFill>
              <a:latin typeface="Montserrat Medium" pitchFamily="2" charset="77"/>
            </a:endParaRPr>
          </a:p>
          <a:p>
            <a:r>
              <a:rPr lang="en-US" sz="4400" b="1" i="1" dirty="0">
                <a:solidFill>
                  <a:schemeClr val="bg1"/>
                </a:solidFill>
                <a:latin typeface="Montserrat Medium" pitchFamily="2" charset="77"/>
              </a:rPr>
              <a:t>-  </a:t>
            </a:r>
            <a:r>
              <a:rPr lang="en-US" sz="4400" dirty="0">
                <a:solidFill>
                  <a:schemeClr val="bg1"/>
                </a:solidFill>
                <a:latin typeface="Montserrat Medium" pitchFamily="2" charset="77"/>
              </a:rPr>
              <a:t>Benefits of Interdependency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8506FEF-40D3-49DC-9725-D7A2373906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082" r="15082"/>
          <a:stretch>
            <a:fillRect/>
          </a:stretch>
        </p:blipFill>
        <p:spPr>
          <a:xfrm rot="534483">
            <a:off x="7781471" y="571844"/>
            <a:ext cx="3906838" cy="4195762"/>
          </a:xfrm>
        </p:spPr>
      </p:pic>
    </p:spTree>
    <p:extLst>
      <p:ext uri="{BB962C8B-B14F-4D97-AF65-F5344CB8AC3E}">
        <p14:creationId xmlns:p14="http://schemas.microsoft.com/office/powerpoint/2010/main" val="1733046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46A3DC8-15C2-409B-971F-38F9886DF6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109" r="4109"/>
          <a:stretch>
            <a:fillRect/>
          </a:stretch>
        </p:blipFill>
        <p:spPr>
          <a:xfrm rot="20987669">
            <a:off x="7539921" y="605490"/>
            <a:ext cx="3908158" cy="419594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C92DDE-20A7-45F1-B8F9-080393C2E675}"/>
              </a:ext>
            </a:extLst>
          </p:cNvPr>
          <p:cNvSpPr/>
          <p:nvPr/>
        </p:nvSpPr>
        <p:spPr>
          <a:xfrm>
            <a:off x="407436" y="437060"/>
            <a:ext cx="6721151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FF00"/>
                </a:solidFill>
                <a:latin typeface="Montserrat Medium" pitchFamily="2" charset="77"/>
              </a:rPr>
              <a:t>Ingredient #3</a:t>
            </a:r>
            <a:endParaRPr lang="en-US" sz="6600" b="1" dirty="0">
              <a:solidFill>
                <a:schemeClr val="bg1"/>
              </a:solidFill>
              <a:latin typeface="Montserrat Medium" pitchFamily="2" charset="77"/>
            </a:endParaRPr>
          </a:p>
          <a:p>
            <a:r>
              <a:rPr lang="en-US" sz="4400" b="1" i="1" dirty="0">
                <a:latin typeface="Montserrat Medium" pitchFamily="2" charset="77"/>
              </a:rPr>
              <a:t>A mirror to reflect self-pride</a:t>
            </a:r>
          </a:p>
          <a:p>
            <a:endParaRPr lang="en-US" sz="800" dirty="0">
              <a:solidFill>
                <a:schemeClr val="bg1"/>
              </a:solidFill>
              <a:latin typeface="Montserrat Medium" pitchFamily="2" charset="77"/>
            </a:endParaRPr>
          </a:p>
          <a:p>
            <a:endParaRPr lang="en-US" sz="800" dirty="0">
              <a:solidFill>
                <a:schemeClr val="bg1"/>
              </a:solidFill>
              <a:latin typeface="Montserrat Medium" pitchFamily="2" charset="77"/>
            </a:endParaRPr>
          </a:p>
          <a:p>
            <a:r>
              <a:rPr lang="en-US" sz="4400" dirty="0">
                <a:solidFill>
                  <a:schemeClr val="bg1"/>
                </a:solidFill>
                <a:latin typeface="Montserrat Medium" pitchFamily="2" charset="77"/>
              </a:rPr>
              <a:t>-  Develop self-leadership</a:t>
            </a:r>
          </a:p>
          <a:p>
            <a:r>
              <a:rPr lang="en-US" sz="4400" b="1" i="1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4400" i="1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4400" dirty="0">
                <a:solidFill>
                  <a:schemeClr val="bg1"/>
                </a:solidFill>
                <a:latin typeface="Montserrat Medium" pitchFamily="2" charset="77"/>
              </a:rPr>
              <a:t>Find the good in </a:t>
            </a:r>
          </a:p>
          <a:p>
            <a:r>
              <a:rPr lang="en-US" sz="4400" dirty="0">
                <a:solidFill>
                  <a:schemeClr val="bg1"/>
                </a:solidFill>
                <a:latin typeface="Montserrat Medium" pitchFamily="2" charset="77"/>
              </a:rPr>
              <a:t>    yourself </a:t>
            </a:r>
            <a:r>
              <a:rPr lang="en-US" sz="4400" i="1" u="sng" dirty="0">
                <a:solidFill>
                  <a:schemeClr val="bg1"/>
                </a:solidFill>
                <a:latin typeface="Montserrat Medium" pitchFamily="2" charset="77"/>
              </a:rPr>
              <a:t>and</a:t>
            </a:r>
            <a:r>
              <a:rPr lang="en-US" sz="4400" dirty="0">
                <a:solidFill>
                  <a:schemeClr val="bg1"/>
                </a:solidFill>
                <a:latin typeface="Montserrat Medium" pitchFamily="2" charset="77"/>
              </a:rPr>
              <a:t> others  </a:t>
            </a:r>
          </a:p>
          <a:p>
            <a:pPr marL="285750" indent="-285750">
              <a:buFontTx/>
              <a:buChar char="-"/>
            </a:pPr>
            <a:endParaRPr lang="en-US" sz="4400" b="1" i="1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1114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5123CB5-F6F3-47A9-9C0C-1DC5B614D1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724" r="5724"/>
          <a:stretch>
            <a:fillRect/>
          </a:stretch>
        </p:blipFill>
        <p:spPr>
          <a:xfrm rot="1106168">
            <a:off x="7026806" y="871928"/>
            <a:ext cx="4408488" cy="37338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15DCEF-A510-45C9-A780-6A8C2FA8E7FA}"/>
              </a:ext>
            </a:extLst>
          </p:cNvPr>
          <p:cNvSpPr/>
          <p:nvPr/>
        </p:nvSpPr>
        <p:spPr>
          <a:xfrm>
            <a:off x="453533" y="447385"/>
            <a:ext cx="669371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FF00"/>
                </a:solidFill>
                <a:latin typeface="Montserrat Medium" pitchFamily="2" charset="77"/>
              </a:rPr>
              <a:t>Ingredient #4</a:t>
            </a:r>
            <a:endParaRPr lang="en-US" sz="6600" b="1" dirty="0">
              <a:solidFill>
                <a:schemeClr val="bg1"/>
              </a:solidFill>
              <a:latin typeface="Montserrat Medium" pitchFamily="2" charset="77"/>
            </a:endParaRPr>
          </a:p>
          <a:p>
            <a:r>
              <a:rPr lang="en-US" sz="4400" b="1" i="1" dirty="0">
                <a:latin typeface="Montserrat Medium" pitchFamily="2" charset="77"/>
              </a:rPr>
              <a:t>A sponge to absorb life</a:t>
            </a:r>
            <a:endParaRPr lang="en-US" sz="4000" b="1" i="1" dirty="0">
              <a:latin typeface="Montserrat Medium" pitchFamily="2" charset="77"/>
            </a:endParaRPr>
          </a:p>
          <a:p>
            <a:endParaRPr lang="en-US" sz="4400" i="1" dirty="0">
              <a:latin typeface="Montserrat Medium" pitchFamily="2" charset="77"/>
            </a:endParaRPr>
          </a:p>
          <a:p>
            <a:endParaRPr lang="en-US" sz="100" dirty="0">
              <a:solidFill>
                <a:schemeClr val="bg1"/>
              </a:solidFill>
              <a:latin typeface="Montserrat Medium" pitchFamily="2" charset="77"/>
            </a:endParaRPr>
          </a:p>
          <a:p>
            <a:endParaRPr lang="en-US" sz="100" dirty="0">
              <a:solidFill>
                <a:schemeClr val="bg1"/>
              </a:solidFill>
              <a:latin typeface="Montserrat Medium" pitchFamily="2" charset="77"/>
            </a:endParaRPr>
          </a:p>
          <a:p>
            <a:r>
              <a:rPr lang="en-US" sz="4400" dirty="0">
                <a:solidFill>
                  <a:schemeClr val="bg1"/>
                </a:solidFill>
                <a:latin typeface="Montserrat Medium" pitchFamily="2" charset="77"/>
              </a:rPr>
              <a:t>-  Quality vs. Quantity</a:t>
            </a:r>
          </a:p>
          <a:p>
            <a:r>
              <a:rPr lang="en-US" sz="4400" b="1" i="1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4400" dirty="0">
                <a:solidFill>
                  <a:schemeClr val="bg1"/>
                </a:solidFill>
                <a:latin typeface="Montserrat Medium" pitchFamily="2" charset="77"/>
              </a:rPr>
              <a:t>Great leaders </a:t>
            </a:r>
            <a:r>
              <a:rPr lang="en-US" sz="4400" dirty="0" err="1">
                <a:solidFill>
                  <a:schemeClr val="bg1"/>
                </a:solidFill>
                <a:latin typeface="Montserrat Medium" pitchFamily="2" charset="77"/>
              </a:rPr>
              <a:t>vs.“okay</a:t>
            </a:r>
            <a:r>
              <a:rPr lang="en-US" sz="4400" dirty="0">
                <a:solidFill>
                  <a:schemeClr val="bg1"/>
                </a:solidFill>
                <a:latin typeface="Montserrat Medium" pitchFamily="2" charset="77"/>
              </a:rPr>
              <a:t>”        </a:t>
            </a:r>
          </a:p>
          <a:p>
            <a:r>
              <a:rPr lang="en-US" sz="4400" dirty="0">
                <a:solidFill>
                  <a:schemeClr val="bg1"/>
                </a:solidFill>
                <a:latin typeface="Montserrat Medium" pitchFamily="2" charset="77"/>
              </a:rPr>
              <a:t>     leaders</a:t>
            </a:r>
          </a:p>
        </p:txBody>
      </p:sp>
    </p:spTree>
    <p:extLst>
      <p:ext uri="{BB962C8B-B14F-4D97-AF65-F5344CB8AC3E}">
        <p14:creationId xmlns:p14="http://schemas.microsoft.com/office/powerpoint/2010/main" val="31654971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251</Words>
  <Application>Microsoft Macintosh PowerPoint</Application>
  <PresentationFormat>Widescreen</PresentationFormat>
  <Paragraphs>72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Courier New</vt:lpstr>
      <vt:lpstr>Forte</vt:lpstr>
      <vt:lpstr>Freestyle Script</vt:lpstr>
      <vt:lpstr>Montserrat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Dispenza</dc:creator>
  <cp:lastModifiedBy>Melinda Evans</cp:lastModifiedBy>
  <cp:revision>46</cp:revision>
  <dcterms:created xsi:type="dcterms:W3CDTF">2020-02-24T21:57:18Z</dcterms:created>
  <dcterms:modified xsi:type="dcterms:W3CDTF">2020-03-16T19:14:35Z</dcterms:modified>
</cp:coreProperties>
</file>