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56" r:id="rId5"/>
    <p:sldId id="279" r:id="rId6"/>
    <p:sldId id="289" r:id="rId7"/>
    <p:sldId id="322" r:id="rId8"/>
    <p:sldId id="323" r:id="rId9"/>
    <p:sldId id="325" r:id="rId10"/>
    <p:sldId id="326" r:id="rId11"/>
    <p:sldId id="327" r:id="rId12"/>
    <p:sldId id="328" r:id="rId13"/>
    <p:sldId id="329" r:id="rId14"/>
    <p:sldId id="324" r:id="rId15"/>
    <p:sldId id="330" r:id="rId16"/>
    <p:sldId id="331" r:id="rId17"/>
    <p:sldId id="332" r:id="rId18"/>
    <p:sldId id="333" r:id="rId19"/>
    <p:sldId id="334" r:id="rId20"/>
    <p:sldId id="335" r:id="rId21"/>
    <p:sldId id="293" r:id="rId22"/>
    <p:sldId id="336" r:id="rId23"/>
    <p:sldId id="337" r:id="rId24"/>
    <p:sldId id="338" r:id="rId25"/>
    <p:sldId id="352" r:id="rId26"/>
    <p:sldId id="339" r:id="rId27"/>
    <p:sldId id="340" r:id="rId28"/>
    <p:sldId id="341" r:id="rId29"/>
    <p:sldId id="342" r:id="rId30"/>
    <p:sldId id="344" r:id="rId31"/>
    <p:sldId id="345" r:id="rId32"/>
    <p:sldId id="346" r:id="rId33"/>
    <p:sldId id="347" r:id="rId34"/>
    <p:sldId id="348" r:id="rId35"/>
    <p:sldId id="349" r:id="rId36"/>
    <p:sldId id="350" r:id="rId37"/>
    <p:sldId id="351" r:id="rId38"/>
    <p:sldId id="2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6CB7"/>
    <a:srgbClr val="0E2137"/>
    <a:srgbClr val="EA2326"/>
    <a:srgbClr val="6DC69C"/>
    <a:srgbClr val="1C4584"/>
    <a:srgbClr val="F58785"/>
    <a:srgbClr val="FFD94C"/>
    <a:srgbClr val="BED7E9"/>
    <a:srgbClr val="B03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9"/>
    <p:restoredTop sz="94649"/>
  </p:normalViewPr>
  <p:slideViewPr>
    <p:cSldViewPr snapToGrid="0" snapToObjects="1">
      <p:cViewPr varScale="1">
        <p:scale>
          <a:sx n="115" d="100"/>
          <a:sy n="115" d="100"/>
        </p:scale>
        <p:origin x="656" y="192"/>
      </p:cViewPr>
      <p:guideLst>
        <p:guide orient="horz" pos="816"/>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6" d="100"/>
          <a:sy n="116" d="100"/>
        </p:scale>
        <p:origin x="46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11/8/22</a:t>
            </a:fld>
            <a:endParaRPr lang="en-US" dirty="0"/>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dirty="0"/>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11/8/22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dirty="0"/>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C3BDC-5242-114E-8B1C-0F94F8FAFD51}" type="slidenum">
              <a:rPr lang="en-US" smtClean="0"/>
              <a:t>1</a:t>
            </a:fld>
            <a:endParaRPr lang="en-US" dirty="0"/>
          </a:p>
        </p:txBody>
      </p:sp>
    </p:spTree>
    <p:extLst>
      <p:ext uri="{BB962C8B-B14F-4D97-AF65-F5344CB8AC3E}">
        <p14:creationId xmlns:p14="http://schemas.microsoft.com/office/powerpoint/2010/main" val="414454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dirty="0"/>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dirty="0"/>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dirty="0"/>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dirty="0"/>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dirty="0"/>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dirty="0"/>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4A971E-D7B8-010C-9902-2AA2686E1081}"/>
              </a:ext>
            </a:extLst>
          </p:cNvPr>
          <p:cNvPicPr>
            <a:picLocks noChangeAspect="1"/>
          </p:cNvPicPr>
          <p:nvPr userDrawn="1"/>
        </p:nvPicPr>
        <p:blipFill>
          <a:blip r:embed="rId2"/>
          <a:srcRect/>
          <a:stretch/>
        </p:blipFill>
        <p:spPr>
          <a:xfrm>
            <a:off x="6351" y="0"/>
            <a:ext cx="12185647" cy="6861574"/>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pic>
        <p:nvPicPr>
          <p:cNvPr id="5" name="Picture 4" descr="A picture containing shape&#10;&#10;Description automatically generated">
            <a:extLst>
              <a:ext uri="{FF2B5EF4-FFF2-40B4-BE49-F238E27FC236}">
                <a16:creationId xmlns:a16="http://schemas.microsoft.com/office/drawing/2014/main" id="{1EF4761A-784F-81C8-4615-D170464D590D}"/>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2950414114"/>
      </p:ext>
    </p:extLst>
  </p:cSld>
  <p:clrMapOvr>
    <a:masterClrMapping/>
  </p:clrMapOvr>
  <p:transition>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D0CB64-0B50-2D42-8F34-854C948A568D}"/>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pic>
        <p:nvPicPr>
          <p:cNvPr id="4" name="Picture 3" descr="A screenshot of a computer&#10;&#10;Description automatically generated with medium confidence">
            <a:extLst>
              <a:ext uri="{FF2B5EF4-FFF2-40B4-BE49-F238E27FC236}">
                <a16:creationId xmlns:a16="http://schemas.microsoft.com/office/drawing/2014/main" id="{48E12485-D047-F090-4FC4-62E7AF5FE866}"/>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3220423673"/>
      </p:ext>
    </p:extLst>
  </p:cSld>
  <p:clrMapOvr>
    <a:masterClrMapping/>
  </p:clrMapOvr>
  <p:transition>
    <p:push dir="u"/>
  </p:transition>
  <p:extLst>
    <p:ext uri="{DCECCB84-F9BA-43D5-87BE-67443E8EF086}">
      <p15:sldGuideLst xmlns:p15="http://schemas.microsoft.com/office/powerpoint/2012/main">
        <p15:guide id="1" orient="horz" pos="576" userDrawn="1">
          <p15:clr>
            <a:srgbClr val="FBAE40"/>
          </p15:clr>
        </p15:guide>
        <p15:guide id="2" pos="360" userDrawn="1">
          <p15:clr>
            <a:srgbClr val="FBAE40"/>
          </p15:clr>
        </p15:guide>
        <p15:guide id="3" orient="horz" pos="1008" userDrawn="1">
          <p15:clr>
            <a:srgbClr val="FBAE40"/>
          </p15:clr>
        </p15:guide>
        <p15:guide id="4" pos="105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AE615F-CAFF-7549-8345-1BADE25E6EE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pic>
        <p:nvPicPr>
          <p:cNvPr id="3" name="Picture 2" descr="A picture containing text, weapon&#10;&#10;Description automatically generated">
            <a:extLst>
              <a:ext uri="{FF2B5EF4-FFF2-40B4-BE49-F238E27FC236}">
                <a16:creationId xmlns:a16="http://schemas.microsoft.com/office/drawing/2014/main" id="{89D3E7EB-F5DC-58DC-5B0E-33EACBF34E1F}"/>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3066485738"/>
      </p:ext>
    </p:extLst>
  </p:cSld>
  <p:clrMapOvr>
    <a:masterClrMapping/>
  </p:clrMapOvr>
  <p:transition>
    <p:push dir="u"/>
  </p:transition>
  <p:extLst>
    <p:ext uri="{DCECCB84-F9BA-43D5-87BE-67443E8EF086}">
      <p15:sldGuideLst xmlns:p15="http://schemas.microsoft.com/office/powerpoint/2012/main">
        <p15:guide id="1" orient="horz" pos="576" userDrawn="1">
          <p15:clr>
            <a:srgbClr val="FBAE40"/>
          </p15:clr>
        </p15:guide>
        <p15:guide id="2" pos="360" userDrawn="1">
          <p15:clr>
            <a:srgbClr val="FBAE40"/>
          </p15:clr>
        </p15:guide>
        <p15:guide id="3" orient="horz" pos="1008" userDrawn="1">
          <p15:clr>
            <a:srgbClr val="FBAE40"/>
          </p15:clr>
        </p15:guide>
        <p15:guide id="4" pos="105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4289E06-C32B-4A47-B749-B170F96756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19697D6-8519-AA4B-A8A6-6BB064AAE3C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0370378"/>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17CB0A7C-2169-4A43-8583-14CA76AC2E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56A43ED-66F6-C248-8735-575DAC86C981}"/>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36D4447E-7D7C-9C4F-88DF-0D9D7E8AA9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dirty="0"/>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dirty="0"/>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F401696-2386-C14B-AA53-7809DE25A61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CE9A32-E0A7-8248-95CE-EEBBA8B859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dirty="0"/>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dirty="0"/>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dirty="0"/>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2D08296A-495D-2D40-804D-60CC1619B5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918AB1E-5E0F-0443-BC20-AE3F93869E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1812700000"/>
      </p:ext>
    </p:extLst>
  </p:cSld>
  <p:clrMapOvr>
    <a:masterClrMapping/>
  </p:clrMapOvr>
  <p:transition>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636F3CA0-646F-0E4A-817F-E4C0237FA6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A6A391E-F256-0642-A22A-330B22CC675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1BC42F62-DFB3-F948-B5BC-05096B5724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CD5AEFC-B5EF-2544-B98C-A91F396FE9D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3595215899"/>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54DCB327-B171-C142-90B6-9E547855187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Box 8">
            <a:extLst>
              <a:ext uri="{FF2B5EF4-FFF2-40B4-BE49-F238E27FC236}">
                <a16:creationId xmlns:a16="http://schemas.microsoft.com/office/drawing/2014/main" id="{5ACBC6F4-994F-184A-816F-5573E235FA5D}"/>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2895270114"/>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5627CB37-75C7-034F-A437-FA3965AE90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2A46BC5-7579-9847-9302-462709BF870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33893B69-8AAE-5745-B940-AE9C1A1790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0EFA67F-0A0D-8D44-B516-DD35E0256B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487259429"/>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2690C39B-EB06-884F-BF52-4B50AFEB24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dirty="0"/>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dirty="0"/>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dirty="0"/>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dirty="0"/>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dirty="0"/>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dirty="0"/>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dirty="0"/>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dirty="0"/>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dirty="0"/>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dirty="0"/>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dirty="0"/>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dirty="0"/>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dirty="0"/>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dirty="0"/>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dirty="0"/>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62" r:id="rId14"/>
    <p:sldLayoutId id="2147483672" r:id="rId15"/>
    <p:sldLayoutId id="2147483674" r:id="rId16"/>
    <p:sldLayoutId id="2147483663" r:id="rId17"/>
    <p:sldLayoutId id="2147483664" r:id="rId18"/>
    <p:sldLayoutId id="2147483666" r:id="rId19"/>
    <p:sldLayoutId id="2147483671" r:id="rId20"/>
    <p:sldLayoutId id="2147483667" r:id="rId21"/>
    <p:sldLayoutId id="2147483675" r:id="rId22"/>
    <p:sldLayoutId id="2147483670" r:id="rId23"/>
    <p:sldLayoutId id="2147483668" r:id="rId24"/>
    <p:sldLayoutId id="2147483669" r:id="rId25"/>
    <p:sldLayoutId id="2147483676" r:id="rId26"/>
    <p:sldLayoutId id="2147483665" r:id="rId27"/>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li@nar.realtor" TargetMode="Externa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green@nar.realtor"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rholland@nar.realtor"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appraisal@nar.realtor" TargetMode="External"/><Relationship Id="rId2" Type="http://schemas.openxmlformats.org/officeDocument/2006/relationships/hyperlink" Target="https://cdn.nar.realtor/sites/default/files/documents/raa-gaa-designation-fast-track-application-02-04-2022.pdf" TargetMode="Externa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rebinstitute.co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ahwd@nar.realtor"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C2EX@nar.realtor" TargetMode="External"/><Relationship Id="rId2" Type="http://schemas.openxmlformats.org/officeDocument/2006/relationships/hyperlink" Target="http://realtor.com/" TargetMode="External"/><Relationship Id="rId1" Type="http://schemas.openxmlformats.org/officeDocument/2006/relationships/slideLayout" Target="../slideLayouts/slideLayout14.xm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hyperlink" Target="mailto:info@REBInstitute.com" TargetMode="External"/><Relationship Id="rId2" Type="http://schemas.openxmlformats.org/officeDocument/2006/relationships/hyperlink" Target="http://www.rebinstitute.com/" TargetMode="Externa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crs.com/about-us/contact-us"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epro@nar.realtor"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CRSHelp@crs.com"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MRP@nar.realtor"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info@rebinstitute.com"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resort@nar.realtor"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crs.com/about-us/contact-us"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rli@nar.realtor" TargetMode="Externa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li@nar.realtor"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li@nar.realtor" TargetMode="Externa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li@nar.realtor" TargetMode="Externa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mailto:rli@nar.realtor" TargetMode="External"/><Relationship Id="rId2" Type="http://schemas.openxmlformats.org/officeDocument/2006/relationships/hyperlink" Target="http://www.crs.com/about-us/contact-us" TargetMode="Externa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1061526" y="1131007"/>
            <a:ext cx="8000559" cy="1920975"/>
          </a:xfrm>
          <a:prstGeom prst="rect">
            <a:avLst/>
          </a:prstGeom>
          <a:noFill/>
        </p:spPr>
        <p:txBody>
          <a:bodyPr wrap="square" rtlCol="0">
            <a:spAutoFit/>
          </a:bodyPr>
          <a:lstStyle/>
          <a:p>
            <a:pPr>
              <a:lnSpc>
                <a:spcPts val="4680"/>
              </a:lnSpc>
            </a:pPr>
            <a:r>
              <a:rPr lang="en-US" sz="5400" b="1" dirty="0">
                <a:solidFill>
                  <a:schemeClr val="bg1"/>
                </a:solidFill>
                <a:latin typeface="Montserrat" panose="02000505000000020004" pitchFamily="2" charset="77"/>
              </a:rPr>
              <a:t>NAR FAMILY</a:t>
            </a:r>
            <a:br>
              <a:rPr lang="en-US" sz="5400" b="1" dirty="0">
                <a:solidFill>
                  <a:schemeClr val="bg1"/>
                </a:solidFill>
                <a:latin typeface="Montserrat" panose="02000505000000020004" pitchFamily="2" charset="77"/>
              </a:rPr>
            </a:br>
            <a:r>
              <a:rPr lang="en-US" sz="5400" b="1" dirty="0">
                <a:solidFill>
                  <a:schemeClr val="bg1"/>
                </a:solidFill>
                <a:latin typeface="Montserrat" panose="02000505000000020004" pitchFamily="2" charset="77"/>
              </a:rPr>
              <a:t>CERTIFICATIONS</a:t>
            </a:r>
          </a:p>
          <a:p>
            <a:pPr>
              <a:lnSpc>
                <a:spcPts val="4680"/>
              </a:lnSpc>
            </a:pPr>
            <a:r>
              <a:rPr lang="en-US" sz="5400" b="1" dirty="0">
                <a:solidFill>
                  <a:srgbClr val="6DC69C"/>
                </a:solidFill>
                <a:latin typeface="Montserrat" panose="02000505000000020004" pitchFamily="2" charset="77"/>
              </a:rPr>
              <a:t>AND</a:t>
            </a:r>
            <a:r>
              <a:rPr lang="en-US" sz="5400" b="1" dirty="0">
                <a:solidFill>
                  <a:schemeClr val="bg1"/>
                </a:solidFill>
                <a:latin typeface="Montserrat" panose="02000505000000020004" pitchFamily="2" charset="77"/>
              </a:rPr>
              <a:t> DESIGNATIONS</a:t>
            </a:r>
          </a:p>
        </p:txBody>
      </p:sp>
      <p:sp>
        <p:nvSpPr>
          <p:cNvPr id="3" name="TextBox 2">
            <a:extLst>
              <a:ext uri="{FF2B5EF4-FFF2-40B4-BE49-F238E27FC236}">
                <a16:creationId xmlns:a16="http://schemas.microsoft.com/office/drawing/2014/main" id="{B5E5CF07-49AA-1F43-AA74-91679DE60AE0}"/>
              </a:ext>
            </a:extLst>
          </p:cNvPr>
          <p:cNvSpPr txBox="1"/>
          <p:nvPr/>
        </p:nvSpPr>
        <p:spPr>
          <a:xfrm>
            <a:off x="2427467" y="3429000"/>
            <a:ext cx="6332706" cy="400110"/>
          </a:xfrm>
          <a:prstGeom prst="rect">
            <a:avLst/>
          </a:prstGeom>
          <a:noFill/>
        </p:spPr>
        <p:txBody>
          <a:bodyPr wrap="square" rtlCol="0">
            <a:spAutoFit/>
          </a:bodyPr>
          <a:lstStyle/>
          <a:p>
            <a:pPr algn="r"/>
            <a:r>
              <a:rPr lang="en-US" sz="2000" dirty="0">
                <a:solidFill>
                  <a:schemeClr val="bg1"/>
                </a:solidFill>
                <a:latin typeface="Montserrat" panose="02000505000000020004" pitchFamily="2" charset="77"/>
              </a:rPr>
              <a:t>Updated 11.4.22 </a:t>
            </a:r>
            <a:r>
              <a:rPr lang="en-US" sz="2000" dirty="0">
                <a:solidFill>
                  <a:srgbClr val="BED7E9"/>
                </a:solidFill>
                <a:latin typeface="Montserrat" pitchFamily="2" charset="77"/>
              </a:rPr>
              <a:t>|</a:t>
            </a:r>
            <a:r>
              <a:rPr lang="en-US" sz="2000" dirty="0">
                <a:solidFill>
                  <a:schemeClr val="bg1"/>
                </a:solidFill>
                <a:latin typeface="Montserrat" pitchFamily="2" charset="77"/>
              </a:rPr>
              <a:t> NAR</a:t>
            </a: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8443-BEAB-4B8A-8979-3000468825F7}"/>
              </a:ext>
            </a:extLst>
          </p:cNvPr>
          <p:cNvSpPr txBox="1"/>
          <p:nvPr/>
        </p:nvSpPr>
        <p:spPr>
          <a:xfrm>
            <a:off x="571500" y="1610664"/>
            <a:ext cx="10992045" cy="3231654"/>
          </a:xfrm>
          <a:prstGeom prst="rect">
            <a:avLst/>
          </a:prstGeom>
          <a:noFill/>
        </p:spPr>
        <p:txBody>
          <a:bodyPr wrap="square" rtlCol="0">
            <a:spAutoFit/>
          </a:bodyPr>
          <a:lstStyle/>
          <a:p>
            <a:pPr algn="l"/>
            <a:r>
              <a:rPr lang="en-US" sz="1700" i="0" dirty="0">
                <a:solidFill>
                  <a:srgbClr val="333333"/>
                </a:solidFill>
                <a:effectLst/>
                <a:latin typeface="Montserrat" pitchFamily="2" charset="77"/>
              </a:rPr>
              <a:t>The Counselors of Real Estate® is an organization of commercial property </a:t>
            </a:r>
            <a:br>
              <a:rPr lang="en-US" sz="1700" i="0" dirty="0">
                <a:solidFill>
                  <a:srgbClr val="333333"/>
                </a:solidFill>
                <a:effectLst/>
                <a:latin typeface="Montserrat" pitchFamily="2" charset="77"/>
              </a:rPr>
            </a:br>
            <a:r>
              <a:rPr lang="en-US" sz="1700" i="0" dirty="0">
                <a:solidFill>
                  <a:srgbClr val="333333"/>
                </a:solidFill>
                <a:effectLst/>
                <a:latin typeface="Montserrat" pitchFamily="2" charset="77"/>
              </a:rPr>
              <a:t>experts worldwide who provide seasoned, objective advice on real property </a:t>
            </a:r>
            <a:br>
              <a:rPr lang="en-US" sz="1700" i="0" dirty="0">
                <a:solidFill>
                  <a:srgbClr val="333333"/>
                </a:solidFill>
                <a:effectLst/>
                <a:latin typeface="Montserrat" pitchFamily="2" charset="77"/>
              </a:rPr>
            </a:br>
            <a:r>
              <a:rPr lang="en-US" sz="1700" i="0" dirty="0">
                <a:solidFill>
                  <a:srgbClr val="333333"/>
                </a:solidFill>
                <a:effectLst/>
                <a:latin typeface="Montserrat" pitchFamily="2" charset="77"/>
              </a:rPr>
              <a:t>and land-related matters. Only 1,100 professionals from all disciplines of </a:t>
            </a:r>
            <a:br>
              <a:rPr lang="en-US" sz="1700" i="0" dirty="0">
                <a:solidFill>
                  <a:srgbClr val="333333"/>
                </a:solidFill>
                <a:effectLst/>
                <a:latin typeface="Montserrat" pitchFamily="2" charset="77"/>
              </a:rPr>
            </a:br>
            <a:r>
              <a:rPr lang="en-US" sz="1700" i="0" dirty="0">
                <a:solidFill>
                  <a:srgbClr val="333333"/>
                </a:solidFill>
                <a:effectLst/>
                <a:latin typeface="Montserrat" pitchFamily="2" charset="77"/>
              </a:rPr>
              <a:t>real estate, academia and government hold the CRE credential. Membership is </a:t>
            </a:r>
            <a:br>
              <a:rPr lang="en-US" sz="1700" i="0" dirty="0">
                <a:solidFill>
                  <a:srgbClr val="333333"/>
                </a:solidFill>
                <a:effectLst/>
                <a:latin typeface="Montserrat" pitchFamily="2" charset="77"/>
              </a:rPr>
            </a:br>
            <a:r>
              <a:rPr lang="en-US" sz="1700" i="0" dirty="0">
                <a:solidFill>
                  <a:srgbClr val="333333"/>
                </a:solidFill>
                <a:effectLst/>
                <a:latin typeface="Montserrat" pitchFamily="2" charset="77"/>
              </a:rPr>
              <a:t>selective and extended by invitation, although commercial real estate practitioners </a:t>
            </a:r>
            <a:br>
              <a:rPr lang="en-US" sz="1700" i="0" dirty="0">
                <a:solidFill>
                  <a:srgbClr val="333333"/>
                </a:solidFill>
                <a:effectLst/>
                <a:latin typeface="Montserrat" pitchFamily="2" charset="77"/>
              </a:rPr>
            </a:br>
            <a:r>
              <a:rPr lang="en-US" sz="1700" i="0" dirty="0">
                <a:solidFill>
                  <a:srgbClr val="333333"/>
                </a:solidFill>
                <a:effectLst/>
                <a:latin typeface="Montserrat" pitchFamily="2" charset="77"/>
              </a:rPr>
              <a:t>with 10 years of proven experience may apply.</a:t>
            </a:r>
          </a:p>
          <a:p>
            <a:pPr algn="l"/>
            <a:br>
              <a:rPr lang="en-US" sz="1700" dirty="0">
                <a:latin typeface="Montserrat" pitchFamily="2" charset="77"/>
              </a:rPr>
            </a:br>
            <a:r>
              <a:rPr lang="en-US" sz="1700" i="0" dirty="0">
                <a:solidFill>
                  <a:srgbClr val="333333"/>
                </a:solidFill>
                <a:effectLst/>
                <a:latin typeface="Montserrat" pitchFamily="2" charset="77"/>
              </a:rPr>
              <a:t>To be invited, prospective members must be recognized, by their peers, clients and employers, for their outstanding professional achievement, impeccable judgment, and commitment to integrity in the field of real estate counseling. The organization includes brokers, appraisers, land planners, accountants, attorneys, property developers and managers, bankers, real estate account executives, and members from other disciplines. </a:t>
            </a:r>
          </a:p>
        </p:txBody>
      </p:sp>
      <p:sp>
        <p:nvSpPr>
          <p:cNvPr id="8" name="TextBox 7">
            <a:extLst>
              <a:ext uri="{FF2B5EF4-FFF2-40B4-BE49-F238E27FC236}">
                <a16:creationId xmlns:a16="http://schemas.microsoft.com/office/drawing/2014/main" id="{F3F54786-906D-AB52-A951-4E5F52B1CAA5}"/>
              </a:ext>
            </a:extLst>
          </p:cNvPr>
          <p:cNvSpPr txBox="1"/>
          <p:nvPr/>
        </p:nvSpPr>
        <p:spPr>
          <a:xfrm>
            <a:off x="1597044" y="5100822"/>
            <a:ext cx="5426373"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a:t>
            </a:r>
            <a:r>
              <a:rPr lang="en-US" b="0" dirty="0">
                <a:solidFill>
                  <a:srgbClr val="333333"/>
                </a:solidFill>
                <a:effectLst/>
                <a:latin typeface="Montserrat" panose="00000500000000000000" pitchFamily="2" charset="0"/>
              </a:rPr>
              <a:t>he Counselors of Real Estate®</a:t>
            </a:r>
            <a:r>
              <a:rPr lang="en-US" dirty="0">
                <a:solidFill>
                  <a:srgbClr val="333333"/>
                </a:solidFill>
                <a:latin typeface="Montserrat" panose="00000500000000000000" pitchFamily="2" charset="0"/>
              </a:rPr>
              <a:t> </a:t>
            </a:r>
            <a:br>
              <a:rPr lang="en-US" dirty="0">
                <a:solidFill>
                  <a:srgbClr val="333333"/>
                </a:solidFill>
                <a:latin typeface="Montserrat" panose="00000500000000000000" pitchFamily="2" charset="0"/>
              </a:rPr>
            </a:br>
            <a:r>
              <a:rPr lang="en-US" b="0" dirty="0">
                <a:solidFill>
                  <a:srgbClr val="333333"/>
                </a:solidFill>
                <a:effectLst/>
                <a:latin typeface="Montserrat" panose="00000500000000000000" pitchFamily="2" charset="0"/>
              </a:rPr>
              <a:t>Contact </a:t>
            </a:r>
            <a:r>
              <a:rPr lang="en-US" dirty="0">
                <a:solidFill>
                  <a:srgbClr val="333333"/>
                </a:solidFill>
                <a:latin typeface="Montserrat" panose="00000500000000000000" pitchFamily="2" charset="0"/>
              </a:rPr>
              <a:t>CRE</a:t>
            </a:r>
            <a:r>
              <a:rPr lang="en-US" b="0" dirty="0">
                <a:solidFill>
                  <a:srgbClr val="333333"/>
                </a:solidFill>
                <a:effectLst/>
                <a:latin typeface="Montserrat" panose="00000500000000000000" pitchFamily="2" charset="0"/>
              </a:rPr>
              <a:t>® at 312.329.8427 or </a:t>
            </a:r>
            <a:r>
              <a:rPr lang="en-US" b="0" dirty="0">
                <a:solidFill>
                  <a:srgbClr val="EA2326"/>
                </a:solidFill>
                <a:effectLst/>
                <a:latin typeface="Montserrat" panose="00000500000000000000" pitchFamily="2" charset="0"/>
              </a:rPr>
              <a:t>info@cre.org</a:t>
            </a:r>
            <a:endParaRPr lang="en-US" dirty="0">
              <a:solidFill>
                <a:srgbClr val="EA2326"/>
              </a:solidFill>
            </a:endParaRPr>
          </a:p>
        </p:txBody>
      </p:sp>
      <p:cxnSp>
        <p:nvCxnSpPr>
          <p:cNvPr id="10" name="Straight Connector 9">
            <a:extLst>
              <a:ext uri="{FF2B5EF4-FFF2-40B4-BE49-F238E27FC236}">
                <a16:creationId xmlns:a16="http://schemas.microsoft.com/office/drawing/2014/main" id="{76022183-AC3B-233D-A753-2F1EB7E8DB20}"/>
              </a:ext>
            </a:extLst>
          </p:cNvPr>
          <p:cNvCxnSpPr>
            <a:cxnSpLocks/>
          </p:cNvCxnSpPr>
          <p:nvPr/>
        </p:nvCxnSpPr>
        <p:spPr>
          <a:xfrm>
            <a:off x="1692253" y="5057790"/>
            <a:ext cx="104997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2FBF4C-2FE2-7175-4EB1-F24E7DDAE319}"/>
              </a:ext>
            </a:extLst>
          </p:cNvPr>
          <p:cNvSpPr txBox="1"/>
          <p:nvPr/>
        </p:nvSpPr>
        <p:spPr>
          <a:xfrm>
            <a:off x="3149440" y="10502063"/>
            <a:ext cx="5979560" cy="646331"/>
          </a:xfrm>
          <a:prstGeom prst="rect">
            <a:avLst/>
          </a:prstGeom>
          <a:noFill/>
        </p:spPr>
        <p:txBody>
          <a:bodyPr wrap="square" rtlCol="0">
            <a:spAutoFit/>
          </a:bodyPr>
          <a:lstStyle/>
          <a:p>
            <a:pPr algn="r"/>
            <a:r>
              <a:rPr lang="en-US" b="0" i="1" dirty="0">
                <a:solidFill>
                  <a:srgbClr val="333333"/>
                </a:solidFill>
                <a:effectLst/>
                <a:latin typeface="Montserrat" panose="00000500000000000000" pitchFamily="2" charset="0"/>
              </a:rPr>
              <a:t>Presented by the REALTORS® Land Institute (RLI)</a:t>
            </a:r>
            <a:br>
              <a:rPr lang="en-US" i="1" dirty="0"/>
            </a:br>
            <a:r>
              <a:rPr lang="en-US" b="0" i="1" dirty="0">
                <a:solidFill>
                  <a:srgbClr val="333333"/>
                </a:solidFill>
                <a:effectLst/>
                <a:latin typeface="Montserrat" panose="00000500000000000000" pitchFamily="2" charset="0"/>
              </a:rPr>
              <a:t>Contact RLI at 800.441.5263 or </a:t>
            </a:r>
            <a:r>
              <a:rPr lang="en-US" b="0" i="1" u="none" strike="noStrike" dirty="0">
                <a:solidFill>
                  <a:srgbClr val="004282"/>
                </a:solidFill>
                <a:effectLst/>
                <a:latin typeface="Montserrat" panose="00000500000000000000" pitchFamily="2" charset="0"/>
                <a:hlinkClick r:id="rId2"/>
              </a:rPr>
              <a:t>rli@nar.realtor</a:t>
            </a:r>
            <a:endParaRPr lang="en-US" i="1" dirty="0"/>
          </a:p>
        </p:txBody>
      </p:sp>
      <p:pic>
        <p:nvPicPr>
          <p:cNvPr id="9" name="Picture 8">
            <a:extLst>
              <a:ext uri="{FF2B5EF4-FFF2-40B4-BE49-F238E27FC236}">
                <a16:creationId xmlns:a16="http://schemas.microsoft.com/office/drawing/2014/main" id="{E8278BFA-0D81-EFA7-9CA0-4EEBBF592E5F}"/>
              </a:ext>
            </a:extLst>
          </p:cNvPr>
          <p:cNvPicPr>
            <a:picLocks noChangeAspect="1"/>
          </p:cNvPicPr>
          <p:nvPr/>
        </p:nvPicPr>
        <p:blipFill rotWithShape="1">
          <a:blip r:embed="rId3">
            <a:extLst>
              <a:ext uri="{28A0092B-C50C-407E-A947-70E740481C1C}">
                <a14:useLocalDpi xmlns:a14="http://schemas.microsoft.com/office/drawing/2010/main"/>
              </a:ext>
            </a:extLst>
          </a:blip>
          <a:srcRect l="2911"/>
          <a:stretch/>
        </p:blipFill>
        <p:spPr>
          <a:xfrm>
            <a:off x="1763417" y="10006454"/>
            <a:ext cx="1468215" cy="1287833"/>
          </a:xfrm>
          <a:prstGeom prst="rect">
            <a:avLst/>
          </a:prstGeom>
        </p:spPr>
      </p:pic>
      <p:sp>
        <p:nvSpPr>
          <p:cNvPr id="11" name="TextBox 10">
            <a:extLst>
              <a:ext uri="{FF2B5EF4-FFF2-40B4-BE49-F238E27FC236}">
                <a16:creationId xmlns:a16="http://schemas.microsoft.com/office/drawing/2014/main" id="{938F1B2C-E1A5-B353-A063-6310CB23E75F}"/>
              </a:ext>
            </a:extLst>
          </p:cNvPr>
          <p:cNvSpPr txBox="1"/>
          <p:nvPr/>
        </p:nvSpPr>
        <p:spPr>
          <a:xfrm>
            <a:off x="571500" y="923033"/>
            <a:ext cx="7617077" cy="523220"/>
          </a:xfrm>
          <a:prstGeom prst="rect">
            <a:avLst/>
          </a:prstGeom>
          <a:noFill/>
        </p:spPr>
        <p:txBody>
          <a:bodyPr wrap="square" rtlCol="0">
            <a:spAutoFit/>
          </a:bodyPr>
          <a:lstStyle/>
          <a:p>
            <a:r>
              <a:rPr lang="en-US" sz="2800" b="1" dirty="0">
                <a:latin typeface="Montserrat" panose="00000500000000000000" pitchFamily="2" charset="0"/>
              </a:rPr>
              <a:t>Counselor of Real Estate® - CRE®</a:t>
            </a:r>
          </a:p>
        </p:txBody>
      </p:sp>
      <p:pic>
        <p:nvPicPr>
          <p:cNvPr id="2" name="Picture 1">
            <a:extLst>
              <a:ext uri="{FF2B5EF4-FFF2-40B4-BE49-F238E27FC236}">
                <a16:creationId xmlns:a16="http://schemas.microsoft.com/office/drawing/2014/main" id="{51D63188-A196-FCAC-D4DA-9D5E1E159591}"/>
              </a:ext>
            </a:extLst>
          </p:cNvPr>
          <p:cNvPicPr>
            <a:picLocks noChangeAspect="1"/>
          </p:cNvPicPr>
          <p:nvPr/>
        </p:nvPicPr>
        <p:blipFill>
          <a:blip r:embed="rId4"/>
          <a:stretch>
            <a:fillRect/>
          </a:stretch>
        </p:blipFill>
        <p:spPr>
          <a:xfrm>
            <a:off x="9501120" y="538581"/>
            <a:ext cx="2002066" cy="1180215"/>
          </a:xfrm>
          <a:prstGeom prst="rect">
            <a:avLst/>
          </a:prstGeom>
        </p:spPr>
      </p:pic>
    </p:spTree>
    <p:extLst>
      <p:ext uri="{BB962C8B-B14F-4D97-AF65-F5344CB8AC3E}">
        <p14:creationId xmlns:p14="http://schemas.microsoft.com/office/powerpoint/2010/main" val="2075232847"/>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236510"/>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For general appraisers, this designation is awarded to those whose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education and experience exceed state appraisal certification requirements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and is supported by the National Association of REALTORS®.</a:t>
            </a:r>
          </a:p>
          <a:p>
            <a:pPr algn="l"/>
            <a:endParaRPr lang="en-US" sz="1700" i="0" dirty="0">
              <a:solidFill>
                <a:srgbClr val="333333"/>
              </a:solidFill>
              <a:effectLst/>
              <a:latin typeface="Montserrat" panose="00000500000000000000" pitchFamily="2" charset="0"/>
            </a:endParaRP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You must have a minimum of 1000 hours of appraisal work experience beyond state</a:t>
            </a:r>
            <a:br>
              <a:rPr lang="en-US" sz="1700" dirty="0">
                <a:solidFill>
                  <a:srgbClr val="333333"/>
                </a:solidFill>
                <a:latin typeface="Montserrat" panose="00000500000000000000" pitchFamily="2" charset="0"/>
              </a:rPr>
            </a:br>
            <a:r>
              <a:rPr lang="en-US" sz="1700" dirty="0">
                <a:solidFill>
                  <a:srgbClr val="333333"/>
                </a:solidFill>
                <a:latin typeface="Montserrat" panose="00000500000000000000" pitchFamily="2" charset="0"/>
              </a:rPr>
              <a:t>certification requirements to apply</a:t>
            </a:r>
          </a:p>
          <a:p>
            <a:pPr marL="285750" indent="-285750" algn="l">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You</a:t>
            </a:r>
            <a:r>
              <a:rPr lang="en-US" sz="1700" dirty="0">
                <a:solidFill>
                  <a:srgbClr val="333333"/>
                </a:solidFill>
                <a:latin typeface="Montserrat" panose="00000500000000000000" pitchFamily="2" charset="0"/>
              </a:rPr>
              <a:t> will complete 60 hours of tested course work in addition to the Appraiser Qualification Board’s education requirement at the time of certification</a:t>
            </a:r>
            <a:endParaRPr lang="en-US"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86286" y="4516730"/>
            <a:ext cx="10849554"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National Association of REALTORS®</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Contact GAA program staff at 800.874.6500, ext. 8268 or email </a:t>
            </a:r>
            <a:r>
              <a:rPr lang="en-US" b="0" dirty="0">
                <a:solidFill>
                  <a:srgbClr val="006CB7"/>
                </a:solidFill>
                <a:effectLst/>
                <a:latin typeface="Montserrat" panose="00000500000000000000" pitchFamily="2" charset="0"/>
              </a:rPr>
              <a:t>appraisal@nar.realtor</a:t>
            </a: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81495" y="4427993"/>
            <a:ext cx="10510505"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23033"/>
            <a:ext cx="8869261" cy="523220"/>
          </a:xfrm>
          <a:prstGeom prst="rect">
            <a:avLst/>
          </a:prstGeom>
          <a:noFill/>
        </p:spPr>
        <p:txBody>
          <a:bodyPr wrap="square" rtlCol="0">
            <a:spAutoFit/>
          </a:bodyPr>
          <a:lstStyle/>
          <a:p>
            <a:r>
              <a:rPr lang="en-US" sz="2800" b="1" dirty="0">
                <a:latin typeface="Montserrat" panose="00000500000000000000" pitchFamily="2" charset="0"/>
              </a:rPr>
              <a:t>General Accredited Appraiser - GAA</a:t>
            </a:r>
          </a:p>
        </p:txBody>
      </p:sp>
      <p:pic>
        <p:nvPicPr>
          <p:cNvPr id="6" name="Picture 5">
            <a:extLst>
              <a:ext uri="{FF2B5EF4-FFF2-40B4-BE49-F238E27FC236}">
                <a16:creationId xmlns:a16="http://schemas.microsoft.com/office/drawing/2014/main" id="{13F25131-912C-535C-DA10-85BDAF6C2656}"/>
              </a:ext>
            </a:extLst>
          </p:cNvPr>
          <p:cNvPicPr>
            <a:picLocks noChangeAspect="1"/>
          </p:cNvPicPr>
          <p:nvPr/>
        </p:nvPicPr>
        <p:blipFill>
          <a:blip r:embed="rId2"/>
          <a:stretch>
            <a:fillRect/>
          </a:stretch>
        </p:blipFill>
        <p:spPr>
          <a:xfrm>
            <a:off x="9640140" y="270066"/>
            <a:ext cx="1724025" cy="1466850"/>
          </a:xfrm>
          <a:prstGeom prst="rect">
            <a:avLst/>
          </a:prstGeom>
        </p:spPr>
      </p:pic>
    </p:spTree>
    <p:extLst>
      <p:ext uri="{BB962C8B-B14F-4D97-AF65-F5344CB8AC3E}">
        <p14:creationId xmlns:p14="http://schemas.microsoft.com/office/powerpoint/2010/main" val="3357325824"/>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9842500" cy="2759730"/>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NAR’s Green Designation provides the foundation you need to build a better </a:t>
            </a:r>
          </a:p>
          <a:p>
            <a:pPr algn="l"/>
            <a:r>
              <a:rPr lang="en-US" sz="1700" i="0" dirty="0">
                <a:solidFill>
                  <a:srgbClr val="333333"/>
                </a:solidFill>
                <a:effectLst/>
                <a:latin typeface="Montserrat" panose="00000500000000000000" pitchFamily="2" charset="0"/>
              </a:rPr>
              <a:t>business focused on green real estate. Consumer demand for high-performance </a:t>
            </a:r>
          </a:p>
          <a:p>
            <a:pPr algn="l"/>
            <a:r>
              <a:rPr lang="en-US" sz="1700" i="0" dirty="0">
                <a:solidFill>
                  <a:srgbClr val="333333"/>
                </a:solidFill>
                <a:effectLst/>
                <a:latin typeface="Montserrat" panose="00000500000000000000" pitchFamily="2" charset="0"/>
              </a:rPr>
              <a:t>homes is growing, which is why it’s important for you to be well-versed in green features. Discover the benefits of resource-efficient homes and incorporate sustainable practices into your business with NAR's Green Designation.</a:t>
            </a:r>
          </a:p>
          <a:p>
            <a:pPr algn="l"/>
            <a:endParaRPr lang="en-US" sz="1700" i="0" dirty="0">
              <a:solidFill>
                <a:srgbClr val="333333"/>
              </a:solidFill>
              <a:effectLst/>
              <a:latin typeface="Montserrat" panose="00000500000000000000" pitchFamily="2" charset="0"/>
            </a:endParaRP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Access to customizable members-only marketing tools to help you build your business </a:t>
            </a:r>
            <a:br>
              <a:rPr lang="en-US" sz="1700" i="0" dirty="0">
                <a:solidFill>
                  <a:srgbClr val="333333"/>
                </a:solidFill>
                <a:effectLst/>
                <a:latin typeface="Montserrat" panose="00000500000000000000" pitchFamily="2" charset="0"/>
              </a:rPr>
            </a:br>
            <a:r>
              <a:rPr lang="en-US" sz="1700" dirty="0">
                <a:solidFill>
                  <a:srgbClr val="333333"/>
                </a:solidFill>
                <a:latin typeface="Montserrat" panose="00000500000000000000" pitchFamily="2" charset="0"/>
              </a:rPr>
              <a:t>A c</a:t>
            </a:r>
            <a:r>
              <a:rPr lang="en-US" sz="1700" i="0" dirty="0">
                <a:solidFill>
                  <a:srgbClr val="333333"/>
                </a:solidFill>
                <a:effectLst/>
                <a:latin typeface="Montserrat" panose="00000500000000000000" pitchFamily="2" charset="0"/>
              </a:rPr>
              <a:t>omprehensive understanding of how homes with green features are available in every market and should be promoted differently than traditional homes.</a:t>
            </a: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Improved visibility as a trusted advisor, and source of information on the topic. </a:t>
            </a:r>
            <a:endParaRPr lang="en-US"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80907" y="5088162"/>
            <a:ext cx="8100975"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the Green REsource Council and the Center for REALTOR® Development.</a:t>
            </a:r>
            <a:r>
              <a:rPr lang="en-US" dirty="0">
                <a:solidFill>
                  <a:srgbClr val="333333"/>
                </a:solidFill>
                <a:latin typeface="Montserrat" panose="00000500000000000000" pitchFamily="2" charset="0"/>
              </a:rPr>
              <a:t> </a:t>
            </a:r>
          </a:p>
          <a:p>
            <a:r>
              <a:rPr lang="en-US" b="0" dirty="0">
                <a:solidFill>
                  <a:srgbClr val="333333"/>
                </a:solidFill>
                <a:effectLst/>
                <a:latin typeface="Montserrat" panose="00000500000000000000" pitchFamily="2" charset="0"/>
              </a:rPr>
              <a:t>Contact the Green REsource Council at </a:t>
            </a:r>
            <a:r>
              <a:rPr lang="en-US" b="0" dirty="0">
                <a:solidFill>
                  <a:srgbClr val="006CB7"/>
                </a:solidFill>
                <a:effectLst/>
                <a:latin typeface="Montserrat" panose="00000500000000000000" pitchFamily="2" charset="0"/>
                <a:hlinkClick r:id="rId2"/>
              </a:rPr>
              <a:t>green@nar.realtor</a:t>
            </a:r>
            <a:r>
              <a:rPr lang="en-US" b="0" dirty="0">
                <a:solidFill>
                  <a:srgbClr val="006CB7"/>
                </a:solidFill>
                <a:effectLst/>
                <a:latin typeface="Montserrat" panose="00000500000000000000" pitchFamily="2" charset="0"/>
              </a:rPr>
              <a:t> </a:t>
            </a:r>
            <a:r>
              <a:rPr lang="en-US" b="0" dirty="0">
                <a:solidFill>
                  <a:srgbClr val="0E2137"/>
                </a:solidFill>
                <a:effectLst/>
                <a:latin typeface="Montserrat" panose="00000500000000000000" pitchFamily="2" charset="0"/>
              </a:rPr>
              <a:t>or 800.</a:t>
            </a:r>
            <a:endParaRPr lang="en-US" dirty="0">
              <a:solidFill>
                <a:srgbClr val="0E213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0737" y="4999425"/>
            <a:ext cx="10521263"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23033"/>
            <a:ext cx="8869261" cy="523220"/>
          </a:xfrm>
          <a:prstGeom prst="rect">
            <a:avLst/>
          </a:prstGeom>
          <a:noFill/>
        </p:spPr>
        <p:txBody>
          <a:bodyPr wrap="square" rtlCol="0">
            <a:spAutoFit/>
          </a:bodyPr>
          <a:lstStyle/>
          <a:p>
            <a:r>
              <a:rPr lang="en-US" sz="2800" b="1" dirty="0">
                <a:latin typeface="Montserrat" panose="00000500000000000000" pitchFamily="2" charset="0"/>
              </a:rPr>
              <a:t>NAR’s Green Designation</a:t>
            </a:r>
          </a:p>
        </p:txBody>
      </p:sp>
      <p:pic>
        <p:nvPicPr>
          <p:cNvPr id="6" name="Picture 5" descr="Logo, company name&#10;&#10;Description automatically generated">
            <a:extLst>
              <a:ext uri="{FF2B5EF4-FFF2-40B4-BE49-F238E27FC236}">
                <a16:creationId xmlns:a16="http://schemas.microsoft.com/office/drawing/2014/main" id="{0D43AA50-A9A1-AFE5-9F50-4B8297DC96B0}"/>
              </a:ext>
            </a:extLst>
          </p:cNvPr>
          <p:cNvPicPr>
            <a:picLocks noChangeAspect="1"/>
          </p:cNvPicPr>
          <p:nvPr/>
        </p:nvPicPr>
        <p:blipFill>
          <a:blip r:embed="rId3"/>
          <a:stretch>
            <a:fillRect/>
          </a:stretch>
        </p:blipFill>
        <p:spPr>
          <a:xfrm>
            <a:off x="9570363" y="656472"/>
            <a:ext cx="1942382" cy="821777"/>
          </a:xfrm>
          <a:prstGeom prst="rect">
            <a:avLst/>
          </a:prstGeom>
        </p:spPr>
      </p:pic>
    </p:spTree>
    <p:extLst>
      <p:ext uri="{BB962C8B-B14F-4D97-AF65-F5344CB8AC3E}">
        <p14:creationId xmlns:p14="http://schemas.microsoft.com/office/powerpoint/2010/main" val="1926443534"/>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862322"/>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REALTORS® with the GRI designation have in-depth training in legal and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regulatory issues, technology, professional standards, and the sales process.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Earning the designation is a way to stand out to prospective buyers and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sellers as a professional with expertise in these areas.</a:t>
            </a:r>
          </a:p>
          <a:p>
            <a:pPr algn="l"/>
            <a:endParaRPr lang="en-US" sz="1700" i="0" dirty="0">
              <a:solidFill>
                <a:srgbClr val="333333"/>
              </a:solidFill>
              <a:effectLst/>
              <a:latin typeface="Montserrat" panose="00000500000000000000" pitchFamily="2" charset="0"/>
            </a:endParaRP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Be better able to serve and protect your increasingly sophisticated clients through an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understanding of new technology, laws, and procedures</a:t>
            </a: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Marketing materials – customizable flyer, banner ad, and postcard</a:t>
            </a:r>
          </a:p>
          <a:p>
            <a:pPr marL="285750" indent="-285750">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GRI referral form</a:t>
            </a: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Network with other GRI designees</a:t>
            </a:r>
            <a:endParaRPr lang="en-US"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93275" y="5045131"/>
            <a:ext cx="7741957"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National Association of REALTORS®</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Contact </a:t>
            </a:r>
            <a:r>
              <a:rPr lang="en-US" dirty="0">
                <a:solidFill>
                  <a:srgbClr val="333333"/>
                </a:solidFill>
                <a:latin typeface="Montserrat" panose="00000500000000000000" pitchFamily="2" charset="0"/>
              </a:rPr>
              <a:t>your </a:t>
            </a:r>
            <a:r>
              <a:rPr lang="en-US" dirty="0">
                <a:solidFill>
                  <a:srgbClr val="006CB7"/>
                </a:solidFill>
                <a:latin typeface="Montserrat" panose="00000500000000000000" pitchFamily="2" charset="0"/>
              </a:rPr>
              <a:t>State Association </a:t>
            </a:r>
            <a:r>
              <a:rPr lang="en-US" dirty="0">
                <a:solidFill>
                  <a:srgbClr val="333333"/>
                </a:solidFill>
                <a:latin typeface="Montserrat" panose="00000500000000000000" pitchFamily="2" charset="0"/>
              </a:rPr>
              <a:t>for information.</a:t>
            </a:r>
            <a:endParaRPr lang="en-US" dirty="0">
              <a:solidFill>
                <a:srgbClr val="0E213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4956394"/>
            <a:ext cx="1051560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23033"/>
            <a:ext cx="8869261" cy="523220"/>
          </a:xfrm>
          <a:prstGeom prst="rect">
            <a:avLst/>
          </a:prstGeom>
          <a:noFill/>
        </p:spPr>
        <p:txBody>
          <a:bodyPr wrap="square" rtlCol="0">
            <a:spAutoFit/>
          </a:bodyPr>
          <a:lstStyle/>
          <a:p>
            <a:r>
              <a:rPr lang="en-US" sz="2800" b="1" dirty="0">
                <a:latin typeface="Montserrat" panose="00000500000000000000" pitchFamily="2" charset="0"/>
              </a:rPr>
              <a:t>Graduate, REALTOR® Institute - GRI</a:t>
            </a:r>
          </a:p>
        </p:txBody>
      </p:sp>
      <p:pic>
        <p:nvPicPr>
          <p:cNvPr id="9" name="Picture 8" descr="A picture containing icon&#10;&#10;Description automatically generated">
            <a:extLst>
              <a:ext uri="{FF2B5EF4-FFF2-40B4-BE49-F238E27FC236}">
                <a16:creationId xmlns:a16="http://schemas.microsoft.com/office/drawing/2014/main" id="{97554BCC-C1C4-DE92-14A8-FAB93AB940E4}"/>
              </a:ext>
            </a:extLst>
          </p:cNvPr>
          <p:cNvPicPr>
            <a:picLocks noChangeAspect="1"/>
          </p:cNvPicPr>
          <p:nvPr/>
        </p:nvPicPr>
        <p:blipFill>
          <a:blip r:embed="rId2"/>
          <a:stretch>
            <a:fillRect/>
          </a:stretch>
        </p:blipFill>
        <p:spPr>
          <a:xfrm>
            <a:off x="9242503" y="498808"/>
            <a:ext cx="2517696" cy="1256896"/>
          </a:xfrm>
          <a:prstGeom prst="rect">
            <a:avLst/>
          </a:prstGeom>
        </p:spPr>
      </p:pic>
    </p:spTree>
    <p:extLst>
      <p:ext uri="{BB962C8B-B14F-4D97-AF65-F5344CB8AC3E}">
        <p14:creationId xmlns:p14="http://schemas.microsoft.com/office/powerpoint/2010/main" val="3879119266"/>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913618"/>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This designation is unique to the REALTOR® family designations, emphasizing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that in order to enhance your business, you must enhance yourself. It focuses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on negotiating strategies and tactics, networking and referrals, business planning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and systems, personal performance management and  leadership development.</a:t>
            </a:r>
          </a:p>
          <a:p>
            <a:pPr algn="l"/>
            <a:endParaRPr lang="en-US" sz="1700" i="0" dirty="0">
              <a:solidFill>
                <a:srgbClr val="333333"/>
              </a:solidFill>
              <a:effectLst/>
              <a:latin typeface="Montserrat" panose="00000500000000000000" pitchFamily="2" charset="0"/>
            </a:endParaRPr>
          </a:p>
          <a:p>
            <a:pPr marL="285750" indent="-285750">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Show your clients that you’re an industry leader committed to continuing education</a:t>
            </a:r>
          </a:p>
          <a:p>
            <a:pPr marL="285750" indent="-285750">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Join a strong network of real estate professionals</a:t>
            </a:r>
          </a:p>
          <a:p>
            <a:pPr marL="285750" indent="-285750">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Discounts on online education</a:t>
            </a:r>
          </a:p>
          <a:p>
            <a:pPr marL="285750" indent="-285750">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Download banner ads to use on your site</a:t>
            </a:r>
          </a:p>
          <a:p>
            <a:pPr marL="285750" indent="-285750">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Exclusive access to PMN-only events during national meetings</a:t>
            </a:r>
            <a:endParaRPr lang="en-US"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98370" y="4786946"/>
            <a:ext cx="10593630"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Women’s Council </a:t>
            </a:r>
            <a:r>
              <a:rPr lang="en-US" b="0" dirty="0">
                <a:solidFill>
                  <a:srgbClr val="333333"/>
                </a:solidFill>
                <a:effectLst/>
                <a:latin typeface="Montserrat" panose="00000500000000000000" pitchFamily="2" charset="0"/>
              </a:rPr>
              <a:t>of REALTORS®</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Contact the Women’s Council of REALTORS® at 800.3245.8512 </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or visit the </a:t>
            </a:r>
            <a:r>
              <a:rPr lang="en-US" b="0" dirty="0">
                <a:solidFill>
                  <a:srgbClr val="006CB7"/>
                </a:solidFill>
                <a:effectLst/>
                <a:latin typeface="Montserrat" panose="00000500000000000000" pitchFamily="2" charset="0"/>
              </a:rPr>
              <a:t>Women’s Council of REALTORS® website</a:t>
            </a: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81495" y="4708968"/>
            <a:ext cx="10510505"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23033"/>
            <a:ext cx="8869261" cy="523220"/>
          </a:xfrm>
          <a:prstGeom prst="rect">
            <a:avLst/>
          </a:prstGeom>
          <a:noFill/>
        </p:spPr>
        <p:txBody>
          <a:bodyPr wrap="square" rtlCol="0">
            <a:spAutoFit/>
          </a:bodyPr>
          <a:lstStyle/>
          <a:p>
            <a:r>
              <a:rPr lang="en-US" sz="2800" b="1" dirty="0">
                <a:latin typeface="Montserrat" panose="00000500000000000000" pitchFamily="2" charset="0"/>
              </a:rPr>
              <a:t>Performance Management Network - PMN</a:t>
            </a:r>
          </a:p>
        </p:txBody>
      </p:sp>
      <p:pic>
        <p:nvPicPr>
          <p:cNvPr id="6" name="Picture 5" descr="Logo&#10;&#10;Description automatically generated">
            <a:extLst>
              <a:ext uri="{FF2B5EF4-FFF2-40B4-BE49-F238E27FC236}">
                <a16:creationId xmlns:a16="http://schemas.microsoft.com/office/drawing/2014/main" id="{F8691B58-C857-16FE-23A7-A860B9D69B3B}"/>
              </a:ext>
            </a:extLst>
          </p:cNvPr>
          <p:cNvPicPr>
            <a:picLocks noChangeAspect="1"/>
          </p:cNvPicPr>
          <p:nvPr/>
        </p:nvPicPr>
        <p:blipFill>
          <a:blip r:embed="rId2"/>
          <a:stretch>
            <a:fillRect/>
          </a:stretch>
        </p:blipFill>
        <p:spPr>
          <a:xfrm>
            <a:off x="9473318" y="353164"/>
            <a:ext cx="2090227" cy="1598409"/>
          </a:xfrm>
          <a:prstGeom prst="rect">
            <a:avLst/>
          </a:prstGeom>
        </p:spPr>
      </p:pic>
    </p:spTree>
    <p:extLst>
      <p:ext uri="{BB962C8B-B14F-4D97-AF65-F5344CB8AC3E}">
        <p14:creationId xmlns:p14="http://schemas.microsoft.com/office/powerpoint/2010/main" val="4053649812"/>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339102"/>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RCE is the only professional designation designed specifically for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REALTOR® association executives. RCE designees exemplify goal-oriented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AEs with drive, experience and commitment to professional growth.</a:t>
            </a:r>
          </a:p>
          <a:p>
            <a:pPr algn="l"/>
            <a:endParaRPr lang="en-US" sz="1700" i="0" dirty="0">
              <a:solidFill>
                <a:srgbClr val="333333"/>
              </a:solidFill>
              <a:effectLst/>
              <a:latin typeface="Montserrat" panose="00000500000000000000" pitchFamily="2" charset="0"/>
            </a:endParaRP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Formal recognition at the annual Association Executives Institute (AEI)</a:t>
            </a: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An RCE plaque to display and an RCE pin to wear</a:t>
            </a: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Enhanced skills in every aspect of REALTOR® association management</a:t>
            </a:r>
          </a:p>
          <a:p>
            <a:pPr marL="285750" indent="-285750">
              <a:spcAft>
                <a:spcPts val="400"/>
              </a:spcAft>
              <a:buClr>
                <a:srgbClr val="006CB7"/>
              </a:buClr>
              <a:buSzPct val="103000"/>
              <a:buFont typeface="Wingdings" pitchFamily="2" charset="2"/>
              <a:buChar char="§"/>
            </a:pPr>
            <a:r>
              <a:rPr lang="en-US" sz="1700" i="0" dirty="0">
                <a:solidFill>
                  <a:srgbClr val="333333"/>
                </a:solidFill>
                <a:effectLst/>
                <a:latin typeface="Montserrat" panose="00000500000000000000" pitchFamily="2" charset="0"/>
              </a:rPr>
              <a:t>Networking with other association executive leaders</a:t>
            </a:r>
            <a:endParaRPr lang="en-US"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87613" y="4543407"/>
            <a:ext cx="7741957" cy="1200329"/>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National Association of REALTORS®</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Renee Holland at 312.329.8545 or </a:t>
            </a:r>
            <a:r>
              <a:rPr lang="en-US" dirty="0">
                <a:solidFill>
                  <a:srgbClr val="333333"/>
                </a:solidFill>
                <a:latin typeface="Montserrat" panose="00000500000000000000" pitchFamily="2" charset="0"/>
                <a:hlinkClick r:id="rId2"/>
              </a:rPr>
              <a:t>rholland@nar.realtor</a:t>
            </a:r>
            <a:r>
              <a:rPr lang="en-US" dirty="0">
                <a:solidFill>
                  <a:srgbClr val="333333"/>
                </a:solidFill>
                <a:latin typeface="Montserrat" panose="00000500000000000000" pitchFamily="2" charset="0"/>
              </a:rPr>
              <a:t> (link sends email)</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0738" y="4422397"/>
            <a:ext cx="10521262"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spc="-150" dirty="0">
                <a:latin typeface="Montserrat" panose="00000500000000000000" pitchFamily="2" charset="0"/>
              </a:rPr>
              <a:t>REALTOR® </a:t>
            </a:r>
            <a:r>
              <a:rPr lang="en-US" sz="2800" b="1" dirty="0">
                <a:latin typeface="Montserrat" panose="00000500000000000000" pitchFamily="2" charset="0"/>
              </a:rPr>
              <a:t>Association</a:t>
            </a:r>
            <a:r>
              <a:rPr lang="en-US" sz="2800" b="1" spc="-150" dirty="0">
                <a:latin typeface="Montserrat" panose="00000500000000000000" pitchFamily="2" charset="0"/>
              </a:rPr>
              <a:t> Certified Executive  - RCE</a:t>
            </a:r>
          </a:p>
        </p:txBody>
      </p:sp>
      <p:pic>
        <p:nvPicPr>
          <p:cNvPr id="8" name="Picture 7" descr="Icon&#10;&#10;Description automatically generated">
            <a:extLst>
              <a:ext uri="{FF2B5EF4-FFF2-40B4-BE49-F238E27FC236}">
                <a16:creationId xmlns:a16="http://schemas.microsoft.com/office/drawing/2014/main" id="{5910E13E-EE11-86D9-1561-1D671230C41F}"/>
              </a:ext>
            </a:extLst>
          </p:cNvPr>
          <p:cNvPicPr>
            <a:picLocks noChangeAspect="1"/>
          </p:cNvPicPr>
          <p:nvPr/>
        </p:nvPicPr>
        <p:blipFill>
          <a:blip r:embed="rId3"/>
          <a:stretch>
            <a:fillRect/>
          </a:stretch>
        </p:blipFill>
        <p:spPr>
          <a:xfrm>
            <a:off x="9441938" y="416858"/>
            <a:ext cx="2121607" cy="1519891"/>
          </a:xfrm>
          <a:prstGeom prst="rect">
            <a:avLst/>
          </a:prstGeom>
        </p:spPr>
      </p:pic>
    </p:spTree>
    <p:extLst>
      <p:ext uri="{BB962C8B-B14F-4D97-AF65-F5344CB8AC3E}">
        <p14:creationId xmlns:p14="http://schemas.microsoft.com/office/powerpoint/2010/main" val="461588086"/>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1923604"/>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For residential appraisers, this designation is awarded to those whose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education and experience exceed state appraisal certification requirements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and is supported by the National Association of REALTORS®.</a:t>
            </a:r>
          </a:p>
          <a:p>
            <a:pPr algn="l"/>
            <a:endParaRPr lang="en-US" sz="1700" i="0" dirty="0">
              <a:solidFill>
                <a:srgbClr val="333333"/>
              </a:solidFill>
              <a:effectLst/>
              <a:latin typeface="Montserrat" panose="00000500000000000000" pitchFamily="2" charset="0"/>
            </a:endParaRPr>
          </a:p>
          <a:p>
            <a:r>
              <a:rPr lang="en-US" sz="1700" i="0" dirty="0">
                <a:solidFill>
                  <a:srgbClr val="333333"/>
                </a:solidFill>
                <a:effectLst/>
                <a:latin typeface="Montserrat" panose="00000500000000000000" pitchFamily="2" charset="0"/>
              </a:rPr>
              <a:t>Earning the designation lets your clients know that you are committed to excellence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in your field. Already a member of an appraisal group? You may be qualified for the </a:t>
            </a:r>
            <a:br>
              <a:rPr lang="en-US" sz="1700" i="0" dirty="0">
                <a:solidFill>
                  <a:srgbClr val="333333"/>
                </a:solidFill>
                <a:effectLst/>
                <a:latin typeface="Montserrat" panose="00000500000000000000" pitchFamily="2" charset="0"/>
              </a:rPr>
            </a:br>
            <a:r>
              <a:rPr lang="en-US" sz="1700" i="0" u="none" strike="noStrike" dirty="0">
                <a:solidFill>
                  <a:srgbClr val="004282"/>
                </a:solidFill>
                <a:effectLst/>
                <a:latin typeface="Montserrat" panose="00000500000000000000" pitchFamily="2" charset="0"/>
                <a:hlinkClick r:id="rId2"/>
              </a:rPr>
              <a:t>Fast Track Option</a:t>
            </a:r>
            <a:r>
              <a:rPr lang="en-US" sz="1700" i="0" dirty="0">
                <a:solidFill>
                  <a:srgbClr val="333333"/>
                </a:solidFill>
                <a:effectLst/>
                <a:latin typeface="Montserrat" panose="00000500000000000000" pitchFamily="2" charset="0"/>
              </a:rPr>
              <a:t> to earning this designation.</a:t>
            </a:r>
          </a:p>
        </p:txBody>
      </p:sp>
      <p:sp>
        <p:nvSpPr>
          <p:cNvPr id="3" name="TextBox 2">
            <a:extLst>
              <a:ext uri="{FF2B5EF4-FFF2-40B4-BE49-F238E27FC236}">
                <a16:creationId xmlns:a16="http://schemas.microsoft.com/office/drawing/2014/main" id="{CD6C44ED-5D0A-C7B8-CF36-8FE58C296A89}"/>
              </a:ext>
            </a:extLst>
          </p:cNvPr>
          <p:cNvSpPr txBox="1"/>
          <p:nvPr/>
        </p:nvSpPr>
        <p:spPr>
          <a:xfrm>
            <a:off x="1576854" y="4543407"/>
            <a:ext cx="9986691"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National Association of REALTORS®</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RAA program staff at 312.329.8268 or email </a:t>
            </a:r>
            <a:r>
              <a:rPr lang="en-US" dirty="0">
                <a:solidFill>
                  <a:srgbClr val="333333"/>
                </a:solidFill>
                <a:latin typeface="Montserrat" panose="00000500000000000000" pitchFamily="2" charset="0"/>
                <a:hlinkClick r:id="rId3"/>
              </a:rPr>
              <a:t>appraisal@nar.realtor</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59979" y="4422397"/>
            <a:ext cx="10532021"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Residential Accredited Appraiser - RAA</a:t>
            </a:r>
          </a:p>
        </p:txBody>
      </p:sp>
      <p:pic>
        <p:nvPicPr>
          <p:cNvPr id="6" name="Picture 5">
            <a:extLst>
              <a:ext uri="{FF2B5EF4-FFF2-40B4-BE49-F238E27FC236}">
                <a16:creationId xmlns:a16="http://schemas.microsoft.com/office/drawing/2014/main" id="{D7BDA1C7-5298-0D52-DDCE-9D3438B4602C}"/>
              </a:ext>
            </a:extLst>
          </p:cNvPr>
          <p:cNvPicPr>
            <a:picLocks noChangeAspect="1"/>
          </p:cNvPicPr>
          <p:nvPr/>
        </p:nvPicPr>
        <p:blipFill>
          <a:blip r:embed="rId4"/>
          <a:stretch>
            <a:fillRect/>
          </a:stretch>
        </p:blipFill>
        <p:spPr>
          <a:xfrm>
            <a:off x="9654428" y="406007"/>
            <a:ext cx="1695450" cy="1400175"/>
          </a:xfrm>
          <a:prstGeom prst="rect">
            <a:avLst/>
          </a:prstGeom>
        </p:spPr>
      </p:pic>
    </p:spTree>
    <p:extLst>
      <p:ext uri="{BB962C8B-B14F-4D97-AF65-F5344CB8AC3E}">
        <p14:creationId xmlns:p14="http://schemas.microsoft.com/office/powerpoint/2010/main" val="2408410811"/>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708434"/>
          </a:xfrm>
          <a:prstGeom prst="rect">
            <a:avLst/>
          </a:prstGeom>
          <a:noFill/>
        </p:spPr>
        <p:txBody>
          <a:bodyPr wrap="square" rtlCol="0">
            <a:spAutoFit/>
          </a:bodyPr>
          <a:lstStyle/>
          <a:p>
            <a:pPr algn="l"/>
            <a:r>
              <a:rPr lang="en-US" sz="1700" b="0" i="0" dirty="0">
                <a:effectLst/>
                <a:latin typeface="Montserrat" panose="00000500000000000000" pitchFamily="2" charset="0"/>
              </a:rPr>
              <a:t>The Seller Representative Specialist (SRS) designation is the premier credential </a:t>
            </a:r>
            <a:br>
              <a:rPr lang="en-US" sz="1700" b="0" i="0" dirty="0">
                <a:effectLst/>
                <a:latin typeface="Montserrat" panose="00000500000000000000" pitchFamily="2" charset="0"/>
              </a:rPr>
            </a:br>
            <a:r>
              <a:rPr lang="en-US" sz="1700" b="0" i="0" dirty="0">
                <a:effectLst/>
                <a:latin typeface="Montserrat" panose="00000500000000000000" pitchFamily="2" charset="0"/>
              </a:rPr>
              <a:t>in seller representation. It is designed to elevate professional standards and </a:t>
            </a:r>
            <a:br>
              <a:rPr lang="en-US" sz="1700" b="0" i="0" dirty="0">
                <a:effectLst/>
                <a:latin typeface="Montserrat" panose="00000500000000000000" pitchFamily="2" charset="0"/>
              </a:rPr>
            </a:br>
            <a:r>
              <a:rPr lang="en-US" sz="1700" b="0" i="0" dirty="0">
                <a:effectLst/>
                <a:latin typeface="Montserrat" panose="00000500000000000000" pitchFamily="2" charset="0"/>
              </a:rPr>
              <a:t>enhance personal performance. The designation is awarded to real estate </a:t>
            </a:r>
            <a:br>
              <a:rPr lang="en-US" sz="1700" b="0" i="0" dirty="0">
                <a:effectLst/>
                <a:latin typeface="Montserrat" panose="00000500000000000000" pitchFamily="2" charset="0"/>
              </a:rPr>
            </a:br>
            <a:r>
              <a:rPr lang="en-US" sz="1700" b="0" i="0" dirty="0">
                <a:effectLst/>
                <a:latin typeface="Montserrat" panose="00000500000000000000" pitchFamily="2" charset="0"/>
              </a:rPr>
              <a:t>professionals who demonstrate the knowledge and skills essential for seller advocacy. </a:t>
            </a:r>
            <a:br>
              <a:rPr lang="en-US" sz="1700" b="0" i="0" dirty="0">
                <a:effectLst/>
                <a:latin typeface="Montserrat" panose="00000500000000000000" pitchFamily="2" charset="0"/>
              </a:rPr>
            </a:br>
            <a:r>
              <a:rPr lang="en-US" sz="1700" b="0" i="0" dirty="0">
                <a:effectLst/>
                <a:latin typeface="Montserrat" panose="00000500000000000000" pitchFamily="2" charset="0"/>
              </a:rPr>
              <a:t>SRS designees represent a global community of REALTORS® who use their advanced training </a:t>
            </a:r>
            <a:br>
              <a:rPr lang="en-US" sz="1700" b="0" i="0" dirty="0">
                <a:effectLst/>
                <a:latin typeface="Montserrat" panose="00000500000000000000" pitchFamily="2" charset="0"/>
              </a:rPr>
            </a:br>
            <a:r>
              <a:rPr lang="en-US" sz="1700" b="0" i="0" dirty="0">
                <a:effectLst/>
                <a:latin typeface="Montserrat" panose="00000500000000000000" pitchFamily="2" charset="0"/>
              </a:rPr>
              <a:t>and expertise to go above and beyond their client’s expectations.</a:t>
            </a:r>
          </a:p>
          <a:p>
            <a:pPr algn="l"/>
            <a:endParaRPr lang="en-US" sz="1700" dirty="0">
              <a:latin typeface="Montserrat" panose="00000500000000000000" pitchFamily="2" charset="0"/>
            </a:endParaRPr>
          </a:p>
          <a:p>
            <a:pPr algn="l"/>
            <a:r>
              <a:rPr lang="en-US" sz="1700" b="0" i="0" dirty="0">
                <a:effectLst/>
                <a:latin typeface="Montserrat" panose="00000500000000000000" pitchFamily="2" charset="0"/>
              </a:rPr>
              <a:t>The SRS Course will redefine your "normal" and reinvent the way you represent sellers.  It provides a comprehensive foundation of skill development, training and resources to help real estate professionals represent the interests of sellers in today’s marketplace.</a:t>
            </a:r>
          </a:p>
        </p:txBody>
      </p:sp>
      <p:sp>
        <p:nvSpPr>
          <p:cNvPr id="3" name="TextBox 2">
            <a:extLst>
              <a:ext uri="{FF2B5EF4-FFF2-40B4-BE49-F238E27FC236}">
                <a16:creationId xmlns:a16="http://schemas.microsoft.com/office/drawing/2014/main" id="{CD6C44ED-5D0A-C7B8-CF36-8FE58C296A89}"/>
              </a:ext>
            </a:extLst>
          </p:cNvPr>
          <p:cNvSpPr txBox="1"/>
          <p:nvPr/>
        </p:nvSpPr>
        <p:spPr>
          <a:xfrm>
            <a:off x="1579544" y="4812349"/>
            <a:ext cx="10286141" cy="1200329"/>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Visit </a:t>
            </a:r>
            <a:r>
              <a:rPr lang="en-US" b="0" dirty="0">
                <a:solidFill>
                  <a:srgbClr val="333333"/>
                </a:solidFill>
                <a:effectLst/>
                <a:latin typeface="Montserrat" panose="00000500000000000000" pitchFamily="2" charset="0"/>
                <a:hlinkClick r:id="rId2"/>
              </a:rPr>
              <a:t>www.REBInstitute.com</a:t>
            </a:r>
            <a:r>
              <a:rPr lang="en-US" b="0" dirty="0">
                <a:solidFill>
                  <a:srgbClr val="333333"/>
                </a:solidFill>
                <a:effectLst/>
                <a:latin typeface="Montserrat" panose="00000500000000000000" pitchFamily="2" charset="0"/>
              </a:rPr>
              <a:t> or contact the</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Real Estate Business Institute (REBI) at </a:t>
            </a:r>
            <a:r>
              <a:rPr lang="en-US" b="0" dirty="0">
                <a:solidFill>
                  <a:srgbClr val="006CB7"/>
                </a:solidFill>
                <a:effectLst/>
                <a:latin typeface="Montserrat" panose="00000500000000000000" pitchFamily="2" charset="0"/>
              </a:rPr>
              <a:t>info@rebinstitute </a:t>
            </a:r>
            <a:r>
              <a:rPr lang="en-US" b="0" dirty="0">
                <a:solidFill>
                  <a:srgbClr val="333333"/>
                </a:solidFill>
                <a:effectLst/>
                <a:latin typeface="Montserrat" panose="00000500000000000000" pitchFamily="2" charset="0"/>
              </a:rPr>
              <a:t>or 800.621-8738</a:t>
            </a:r>
            <a:br>
              <a:rPr lang="en-US" dirty="0">
                <a:solidFill>
                  <a:srgbClr val="333333"/>
                </a:solidFill>
                <a:latin typeface="Montserrat" panose="00000500000000000000" pitchFamily="2" charset="0"/>
              </a:rPr>
            </a:b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4702096"/>
            <a:ext cx="10542778"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Seller Representative Specialist - SRS</a:t>
            </a:r>
          </a:p>
        </p:txBody>
      </p:sp>
      <p:pic>
        <p:nvPicPr>
          <p:cNvPr id="8" name="Picture 7">
            <a:extLst>
              <a:ext uri="{FF2B5EF4-FFF2-40B4-BE49-F238E27FC236}">
                <a16:creationId xmlns:a16="http://schemas.microsoft.com/office/drawing/2014/main" id="{231607A4-54B8-6D7B-BE8A-8EE2F7963695}"/>
              </a:ext>
            </a:extLst>
          </p:cNvPr>
          <p:cNvPicPr>
            <a:picLocks noChangeAspect="1"/>
          </p:cNvPicPr>
          <p:nvPr/>
        </p:nvPicPr>
        <p:blipFill>
          <a:blip r:embed="rId3"/>
          <a:stretch>
            <a:fillRect/>
          </a:stretch>
        </p:blipFill>
        <p:spPr>
          <a:xfrm>
            <a:off x="9494503" y="469098"/>
            <a:ext cx="2042193" cy="1296630"/>
          </a:xfrm>
          <a:prstGeom prst="rect">
            <a:avLst/>
          </a:prstGeom>
        </p:spPr>
      </p:pic>
    </p:spTree>
    <p:extLst>
      <p:ext uri="{BB962C8B-B14F-4D97-AF65-F5344CB8AC3E}">
        <p14:creationId xmlns:p14="http://schemas.microsoft.com/office/powerpoint/2010/main" val="2188189613"/>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B164BB-139D-5A93-A958-7451BC245DA7}"/>
              </a:ext>
            </a:extLst>
          </p:cNvPr>
          <p:cNvSpPr txBox="1"/>
          <p:nvPr/>
        </p:nvSpPr>
        <p:spPr>
          <a:xfrm>
            <a:off x="571500" y="1610664"/>
            <a:ext cx="10992045" cy="3618939"/>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SIOR designation is held by only the most knowledgeable, experienced,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and successful commercial real estate brokerage specialists. To earn it,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designees must meet standards of experience, production, education, ethics,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and provide recommendations.</a:t>
            </a:r>
          </a:p>
          <a:p>
            <a:pPr algn="l"/>
            <a:endParaRPr lang="en-US" sz="1700" b="0" i="0" dirty="0">
              <a:solidFill>
                <a:srgbClr val="333333"/>
              </a:solidFill>
              <a:effectLst/>
              <a:latin typeface="Montserrat" panose="00000500000000000000" pitchFamily="2" charset="0"/>
            </a:endParaRPr>
          </a:p>
          <a:p>
            <a:pPr algn="l">
              <a:lnSpc>
                <a:spcPct val="150000"/>
              </a:lnSpc>
            </a:pPr>
            <a:r>
              <a:rPr lang="en-US" sz="1700" b="0" i="0" dirty="0">
                <a:solidFill>
                  <a:srgbClr val="333333"/>
                </a:solidFill>
                <a:effectLst/>
                <a:latin typeface="Montserrat" panose="00000500000000000000" pitchFamily="2" charset="0"/>
              </a:rPr>
              <a:t>The designation is granted in one of six specialist categories:</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I</a:t>
            </a:r>
            <a:r>
              <a:rPr lang="en-US" sz="1700" b="0" i="0" dirty="0">
                <a:solidFill>
                  <a:srgbClr val="333333"/>
                </a:solidFill>
                <a:effectLst/>
                <a:latin typeface="Montserrat" panose="00000500000000000000" pitchFamily="2" charset="0"/>
              </a:rPr>
              <a:t>ndustrial (transaction specialist)</a:t>
            </a:r>
          </a:p>
          <a:p>
            <a:pPr marL="285750" indent="-285750" algn="l">
              <a:spcAft>
                <a:spcPts val="400"/>
              </a:spcAft>
              <a:buClr>
                <a:srgbClr val="EA2326"/>
              </a:buClr>
              <a:buSzPct val="103000"/>
              <a:buFont typeface="Wingdings" pitchFamily="2" charset="2"/>
              <a:buChar char="§"/>
            </a:pPr>
            <a:r>
              <a:rPr lang="en-US" sz="1700" b="0" i="0" dirty="0">
                <a:solidFill>
                  <a:srgbClr val="333333"/>
                </a:solidFill>
                <a:effectLst/>
                <a:latin typeface="Montserrat" panose="00000500000000000000" pitchFamily="2" charset="0"/>
              </a:rPr>
              <a:t>Office (transaction specialist)</a:t>
            </a:r>
          </a:p>
          <a:p>
            <a:pPr marL="285750" indent="-285750" algn="l">
              <a:spcAft>
                <a:spcPts val="400"/>
              </a:spcAft>
              <a:buClr>
                <a:srgbClr val="EA2326"/>
              </a:buClr>
              <a:buSzPct val="103000"/>
              <a:buFont typeface="Wingdings" pitchFamily="2" charset="2"/>
              <a:buChar char="§"/>
            </a:pPr>
            <a:r>
              <a:rPr lang="en-US" sz="1700" b="0" i="0" dirty="0">
                <a:solidFill>
                  <a:srgbClr val="333333"/>
                </a:solidFill>
                <a:effectLst/>
                <a:latin typeface="Montserrat" panose="00000500000000000000" pitchFamily="2" charset="0"/>
              </a:rPr>
              <a:t>Industrial &amp; Office (dual transaction specialist)</a:t>
            </a:r>
          </a:p>
          <a:p>
            <a:pPr marL="285750" indent="-285750" algn="l">
              <a:spcAft>
                <a:spcPts val="400"/>
              </a:spcAft>
              <a:buClr>
                <a:srgbClr val="EA2326"/>
              </a:buClr>
              <a:buSzPct val="103000"/>
              <a:buFont typeface="Wingdings" pitchFamily="2" charset="2"/>
              <a:buChar char="§"/>
            </a:pPr>
            <a:r>
              <a:rPr lang="en-US" sz="1700" b="0" i="0" dirty="0">
                <a:solidFill>
                  <a:srgbClr val="333333"/>
                </a:solidFill>
                <a:effectLst/>
                <a:latin typeface="Montserrat" panose="00000500000000000000" pitchFamily="2" charset="0"/>
              </a:rPr>
              <a:t>Sales Management (manages at least 10 sales or leasing agents)</a:t>
            </a:r>
          </a:p>
          <a:p>
            <a:pPr marL="285750" indent="-285750" algn="l">
              <a:spcAft>
                <a:spcPts val="400"/>
              </a:spcAft>
              <a:buClr>
                <a:srgbClr val="EA2326"/>
              </a:buClr>
              <a:buSzPct val="103000"/>
              <a:buFont typeface="Wingdings" pitchFamily="2" charset="2"/>
              <a:buChar char="§"/>
            </a:pPr>
            <a:r>
              <a:rPr lang="en-US" sz="1700" b="0" i="0" dirty="0">
                <a:solidFill>
                  <a:srgbClr val="333333"/>
                </a:solidFill>
                <a:effectLst/>
                <a:latin typeface="Montserrat" panose="00000500000000000000" pitchFamily="2" charset="0"/>
              </a:rPr>
              <a:t>Executive Management (manages 100+ agents in three or more offices)</a:t>
            </a:r>
          </a:p>
          <a:p>
            <a:pPr marL="285750" indent="-285750" algn="l">
              <a:spcAft>
                <a:spcPts val="400"/>
              </a:spcAft>
              <a:buClr>
                <a:srgbClr val="EA2326"/>
              </a:buClr>
              <a:buSzPct val="103000"/>
              <a:buFont typeface="Wingdings" pitchFamily="2" charset="2"/>
              <a:buChar char="§"/>
            </a:pPr>
            <a:r>
              <a:rPr lang="en-US" sz="1700" b="0" i="0" dirty="0">
                <a:solidFill>
                  <a:srgbClr val="333333"/>
                </a:solidFill>
                <a:effectLst/>
                <a:latin typeface="Montserrat" panose="00000500000000000000" pitchFamily="2" charset="0"/>
              </a:rPr>
              <a:t>Advisory Services (consultant or advisory practitioner)</a:t>
            </a:r>
            <a:endParaRPr lang="en-US" sz="1700" dirty="0">
              <a:solidFill>
                <a:srgbClr val="333333"/>
              </a:solidFill>
              <a:latin typeface="Montserrat" panose="00000500000000000000" pitchFamily="2" charset="0"/>
            </a:endParaRPr>
          </a:p>
        </p:txBody>
      </p:sp>
      <p:sp>
        <p:nvSpPr>
          <p:cNvPr id="7" name="TextBox 6">
            <a:extLst>
              <a:ext uri="{FF2B5EF4-FFF2-40B4-BE49-F238E27FC236}">
                <a16:creationId xmlns:a16="http://schemas.microsoft.com/office/drawing/2014/main" id="{FB026ED3-4109-2BA1-5F6A-4332621845D4}"/>
              </a:ext>
            </a:extLst>
          </p:cNvPr>
          <p:cNvSpPr txBox="1"/>
          <p:nvPr/>
        </p:nvSpPr>
        <p:spPr>
          <a:xfrm>
            <a:off x="1593275" y="5499900"/>
            <a:ext cx="7741957"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Society of Industrial and Office REALTORS®</a:t>
            </a:r>
            <a:br>
              <a:rPr lang="en-US" dirty="0">
                <a:solidFill>
                  <a:srgbClr val="333333"/>
                </a:solidFill>
                <a:latin typeface="Montserrat" panose="00000500000000000000" pitchFamily="2" charset="0"/>
              </a:rPr>
            </a:br>
            <a:r>
              <a:rPr lang="en-US" b="0" dirty="0">
                <a:solidFill>
                  <a:srgbClr val="333333"/>
                </a:solidFill>
                <a:effectLst/>
                <a:latin typeface="Montserrat" panose="00000500000000000000" pitchFamily="2" charset="0"/>
              </a:rPr>
              <a:t>Contact </a:t>
            </a:r>
            <a:r>
              <a:rPr lang="en-US" dirty="0">
                <a:solidFill>
                  <a:srgbClr val="333333"/>
                </a:solidFill>
                <a:latin typeface="Montserrat" panose="00000500000000000000" pitchFamily="2" charset="0"/>
              </a:rPr>
              <a:t>SIOR at 202.449.8200</a:t>
            </a:r>
            <a:endParaRPr lang="en-US" dirty="0">
              <a:solidFill>
                <a:srgbClr val="EA2326"/>
              </a:solidFill>
            </a:endParaRPr>
          </a:p>
        </p:txBody>
      </p:sp>
      <p:cxnSp>
        <p:nvCxnSpPr>
          <p:cNvPr id="8" name="Straight Connector 7">
            <a:extLst>
              <a:ext uri="{FF2B5EF4-FFF2-40B4-BE49-F238E27FC236}">
                <a16:creationId xmlns:a16="http://schemas.microsoft.com/office/drawing/2014/main" id="{68463250-04DF-AF01-A939-C5E1C887C04F}"/>
              </a:ext>
            </a:extLst>
          </p:cNvPr>
          <p:cNvCxnSpPr>
            <a:cxnSpLocks/>
          </p:cNvCxnSpPr>
          <p:nvPr/>
        </p:nvCxnSpPr>
        <p:spPr>
          <a:xfrm>
            <a:off x="1676400" y="5378890"/>
            <a:ext cx="64754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8E9178B-AF15-90CD-A8FE-E39C36767F55}"/>
              </a:ext>
            </a:extLst>
          </p:cNvPr>
          <p:cNvSpPr txBox="1"/>
          <p:nvPr/>
        </p:nvSpPr>
        <p:spPr>
          <a:xfrm>
            <a:off x="571500" y="923033"/>
            <a:ext cx="9782735" cy="492443"/>
          </a:xfrm>
          <a:prstGeom prst="rect">
            <a:avLst/>
          </a:prstGeom>
          <a:noFill/>
        </p:spPr>
        <p:txBody>
          <a:bodyPr wrap="square" rtlCol="0">
            <a:spAutoFit/>
          </a:bodyPr>
          <a:lstStyle/>
          <a:p>
            <a:r>
              <a:rPr lang="en-US" sz="2500" b="1" dirty="0">
                <a:latin typeface="Montserrat" panose="00000500000000000000" pitchFamily="2" charset="0"/>
              </a:rPr>
              <a:t>Society of Industrial and Office REALTORS® - SIOR</a:t>
            </a:r>
          </a:p>
        </p:txBody>
      </p:sp>
      <p:pic>
        <p:nvPicPr>
          <p:cNvPr id="12" name="Picture 11">
            <a:extLst>
              <a:ext uri="{FF2B5EF4-FFF2-40B4-BE49-F238E27FC236}">
                <a16:creationId xmlns:a16="http://schemas.microsoft.com/office/drawing/2014/main" id="{B974090E-2AE5-92E3-BFFA-EF2E006F0770}"/>
              </a:ext>
            </a:extLst>
          </p:cNvPr>
          <p:cNvPicPr>
            <a:picLocks noChangeAspect="1"/>
          </p:cNvPicPr>
          <p:nvPr/>
        </p:nvPicPr>
        <p:blipFill>
          <a:blip r:embed="rId2"/>
          <a:stretch>
            <a:fillRect/>
          </a:stretch>
        </p:blipFill>
        <p:spPr>
          <a:xfrm>
            <a:off x="9776012" y="384290"/>
            <a:ext cx="1428107" cy="1434875"/>
          </a:xfrm>
          <a:prstGeom prst="rect">
            <a:avLst/>
          </a:prstGeom>
        </p:spPr>
      </p:pic>
    </p:spTree>
    <p:extLst>
      <p:ext uri="{BB962C8B-B14F-4D97-AF65-F5344CB8AC3E}">
        <p14:creationId xmlns:p14="http://schemas.microsoft.com/office/powerpoint/2010/main" val="3066745953"/>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70843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SRES® Designation program educates REALTORS® on how to profitably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and ethically serve the real estate needs of the fastest growing market in real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estate, clients ages 50+. By earning the SRES® designation, you gain access to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valuable member benefits, useful resources, and networking opportunities across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the U.S. and Canada to help you in your business.</a:t>
            </a:r>
          </a:p>
          <a:p>
            <a:endParaRPr lang="en-US" sz="1700" b="0" i="0" dirty="0">
              <a:solidFill>
                <a:srgbClr val="333333"/>
              </a:solidFill>
              <a:effectLst/>
              <a:latin typeface="Montserrat" panose="00000500000000000000" pitchFamily="2" charset="0"/>
            </a:endParaRPr>
          </a:p>
          <a:p>
            <a:pPr marL="285750" indent="-285750">
              <a:buClr>
                <a:srgbClr val="006CB7"/>
              </a:buClr>
              <a:buFont typeface="Wingdings" pitchFamily="2" charset="2"/>
              <a:buChar char="§"/>
            </a:pPr>
            <a:r>
              <a:rPr lang="en-US" sz="1700" b="0" i="0" dirty="0">
                <a:solidFill>
                  <a:srgbClr val="333333"/>
                </a:solidFill>
                <a:effectLst/>
                <a:latin typeface="Montserrat" panose="00000500000000000000" pitchFamily="2" charset="0"/>
              </a:rPr>
              <a:t>Identify the power of generational demographics.</a:t>
            </a:r>
          </a:p>
          <a:p>
            <a:pPr marL="285750" indent="-285750">
              <a:buClr>
                <a:srgbClr val="006CB7"/>
              </a:buClr>
              <a:buFont typeface="Wingdings" pitchFamily="2" charset="2"/>
              <a:buChar char="§"/>
            </a:pPr>
            <a:r>
              <a:rPr lang="en-US" sz="1700" b="0" i="0" dirty="0">
                <a:solidFill>
                  <a:srgbClr val="333333"/>
                </a:solidFill>
                <a:effectLst/>
                <a:latin typeface="Montserrat" panose="00000500000000000000" pitchFamily="2" charset="0"/>
              </a:rPr>
              <a:t>Develop and maintain relationship marketing skills.</a:t>
            </a:r>
          </a:p>
          <a:p>
            <a:pPr marL="285750" indent="-285750">
              <a:buClr>
                <a:srgbClr val="006CB7"/>
              </a:buClr>
              <a:buFont typeface="Wingdings" pitchFamily="2" charset="2"/>
              <a:buChar char="§"/>
            </a:pPr>
            <a:r>
              <a:rPr lang="en-US" sz="1700" b="0" i="0" dirty="0">
                <a:solidFill>
                  <a:srgbClr val="333333"/>
                </a:solidFill>
                <a:effectLst/>
                <a:latin typeface="Montserrat" panose="00000500000000000000" pitchFamily="2" charset="0"/>
              </a:rPr>
              <a:t>Counsel rather than sell to seniors.</a:t>
            </a:r>
          </a:p>
          <a:p>
            <a:pPr marL="285750" indent="-285750">
              <a:buClr>
                <a:srgbClr val="006CB7"/>
              </a:buClr>
              <a:buFont typeface="Wingdings" pitchFamily="2" charset="2"/>
              <a:buChar char="§"/>
            </a:pPr>
            <a:r>
              <a:rPr lang="en-US" sz="1700" b="0" i="0" dirty="0">
                <a:solidFill>
                  <a:srgbClr val="333333"/>
                </a:solidFill>
                <a:effectLst/>
                <a:latin typeface="Montserrat" panose="00000500000000000000" pitchFamily="2" charset="0"/>
              </a:rPr>
              <a:t>Understand the implications of tax laws, probate and estate planning.</a:t>
            </a:r>
          </a:p>
        </p:txBody>
      </p:sp>
      <p:sp>
        <p:nvSpPr>
          <p:cNvPr id="3" name="TextBox 2">
            <a:extLst>
              <a:ext uri="{FF2B5EF4-FFF2-40B4-BE49-F238E27FC236}">
                <a16:creationId xmlns:a16="http://schemas.microsoft.com/office/drawing/2014/main" id="{CD6C44ED-5D0A-C7B8-CF36-8FE58C296A89}"/>
              </a:ext>
            </a:extLst>
          </p:cNvPr>
          <p:cNvSpPr txBox="1"/>
          <p:nvPr/>
        </p:nvSpPr>
        <p:spPr>
          <a:xfrm>
            <a:off x="1590301" y="4812349"/>
            <a:ext cx="7741957" cy="1477328"/>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SRES® Council and the </a:t>
            </a:r>
            <a:r>
              <a:rPr lang="en-US" b="0" dirty="0">
                <a:solidFill>
                  <a:srgbClr val="333333"/>
                </a:solidFill>
                <a:effectLst/>
                <a:latin typeface="Montserrat" panose="00000500000000000000" pitchFamily="2" charset="0"/>
              </a:rPr>
              <a:t>Center for REALTOR® Development.</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SRES® Council at </a:t>
            </a:r>
            <a:r>
              <a:rPr lang="en-US" b="0" dirty="0">
                <a:solidFill>
                  <a:srgbClr val="006CB7"/>
                </a:solidFill>
                <a:effectLst/>
                <a:latin typeface="Montserrat" panose="00000500000000000000" pitchFamily="2" charset="0"/>
              </a:rPr>
              <a:t>sres@nar.realtor </a:t>
            </a:r>
            <a:r>
              <a:rPr lang="en-US" b="0" dirty="0">
                <a:solidFill>
                  <a:srgbClr val="333333"/>
                </a:solidFill>
                <a:effectLst/>
                <a:latin typeface="Montserrat" panose="00000500000000000000" pitchFamily="2" charset="0"/>
              </a:rPr>
              <a:t>or 800.500.4564</a:t>
            </a:r>
            <a:br>
              <a:rPr lang="en-US" dirty="0">
                <a:solidFill>
                  <a:srgbClr val="333333"/>
                </a:solidFill>
                <a:latin typeface="Montserrat" panose="00000500000000000000" pitchFamily="2" charset="0"/>
              </a:rPr>
            </a:b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59979" y="4691339"/>
            <a:ext cx="10532021"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Seniors Real Estate Specialist® - SRES®</a:t>
            </a:r>
          </a:p>
        </p:txBody>
      </p:sp>
      <p:pic>
        <p:nvPicPr>
          <p:cNvPr id="10" name="Picture 9" descr="Logo&#10;&#10;Description automatically generated">
            <a:extLst>
              <a:ext uri="{FF2B5EF4-FFF2-40B4-BE49-F238E27FC236}">
                <a16:creationId xmlns:a16="http://schemas.microsoft.com/office/drawing/2014/main" id="{A401B612-72FE-D288-12FE-2E417000173D}"/>
              </a:ext>
            </a:extLst>
          </p:cNvPr>
          <p:cNvPicPr>
            <a:picLocks noChangeAspect="1"/>
          </p:cNvPicPr>
          <p:nvPr/>
        </p:nvPicPr>
        <p:blipFill>
          <a:blip r:embed="rId2"/>
          <a:stretch>
            <a:fillRect/>
          </a:stretch>
        </p:blipFill>
        <p:spPr>
          <a:xfrm>
            <a:off x="9416699" y="539392"/>
            <a:ext cx="2203801" cy="950263"/>
          </a:xfrm>
          <a:prstGeom prst="rect">
            <a:avLst/>
          </a:prstGeom>
        </p:spPr>
      </p:pic>
    </p:spTree>
    <p:extLst>
      <p:ext uri="{BB962C8B-B14F-4D97-AF65-F5344CB8AC3E}">
        <p14:creationId xmlns:p14="http://schemas.microsoft.com/office/powerpoint/2010/main" val="137726983"/>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13749" y="593446"/>
            <a:ext cx="8736226" cy="707886"/>
          </a:xfrm>
          <a:prstGeom prst="rect">
            <a:avLst/>
          </a:prstGeom>
          <a:noFill/>
        </p:spPr>
        <p:txBody>
          <a:bodyPr wrap="square" rtlCol="0">
            <a:spAutoFit/>
          </a:bodyPr>
          <a:lstStyle/>
          <a:p>
            <a:r>
              <a:rPr lang="en-US" sz="4000" b="1" dirty="0">
                <a:solidFill>
                  <a:srgbClr val="1C4584"/>
                </a:solidFill>
                <a:latin typeface="Montserrat" panose="02000505000000020004" pitchFamily="2" charset="77"/>
              </a:rPr>
              <a:t>NAR Designations</a:t>
            </a:r>
          </a:p>
        </p:txBody>
      </p:sp>
      <p:sp>
        <p:nvSpPr>
          <p:cNvPr id="2" name="TextBox 1">
            <a:extLst>
              <a:ext uri="{FF2B5EF4-FFF2-40B4-BE49-F238E27FC236}">
                <a16:creationId xmlns:a16="http://schemas.microsoft.com/office/drawing/2014/main" id="{AF4A2ADF-9623-4208-B23D-BA2E177DD6D4}"/>
              </a:ext>
            </a:extLst>
          </p:cNvPr>
          <p:cNvSpPr txBox="1"/>
          <p:nvPr/>
        </p:nvSpPr>
        <p:spPr>
          <a:xfrm>
            <a:off x="410942" y="1219870"/>
            <a:ext cx="8400549" cy="1077218"/>
          </a:xfrm>
          <a:prstGeom prst="rect">
            <a:avLst/>
          </a:prstGeom>
          <a:noFill/>
        </p:spPr>
        <p:txBody>
          <a:bodyPr wrap="square" rtlCol="0">
            <a:spAutoFit/>
          </a:bodyPr>
          <a:lstStyle/>
          <a:p>
            <a:r>
              <a:rPr lang="en-US" sz="1600" b="0" dirty="0">
                <a:solidFill>
                  <a:srgbClr val="333333"/>
                </a:solidFill>
                <a:effectLst/>
                <a:latin typeface="Montserrat" panose="00000500000000000000" pitchFamily="2" charset="0"/>
              </a:rPr>
              <a:t>Designations are specialized credentials for REALTORS®. Designations offer extensive benefits that are continually improved upon and expanded. </a:t>
            </a:r>
            <a:br>
              <a:rPr lang="en-US" sz="1600" b="0" dirty="0">
                <a:solidFill>
                  <a:srgbClr val="333333"/>
                </a:solidFill>
                <a:effectLst/>
                <a:latin typeface="Montserrat" panose="00000500000000000000" pitchFamily="2" charset="0"/>
              </a:rPr>
            </a:br>
            <a:r>
              <a:rPr lang="en-US" sz="1600" b="0" dirty="0">
                <a:solidFill>
                  <a:srgbClr val="333333"/>
                </a:solidFill>
                <a:effectLst/>
                <a:latin typeface="Montserrat" panose="00000500000000000000" pitchFamily="2" charset="0"/>
              </a:rPr>
              <a:t>For this reason, maintaining a designation requires annual dues and continued membership in NAR.</a:t>
            </a:r>
          </a:p>
        </p:txBody>
      </p:sp>
      <p:pic>
        <p:nvPicPr>
          <p:cNvPr id="20" name="Picture 19">
            <a:extLst>
              <a:ext uri="{FF2B5EF4-FFF2-40B4-BE49-F238E27FC236}">
                <a16:creationId xmlns:a16="http://schemas.microsoft.com/office/drawing/2014/main" id="{0A9C00F5-E7FD-421F-AC7F-CA7A943A621C}"/>
              </a:ext>
            </a:extLst>
          </p:cNvPr>
          <p:cNvPicPr>
            <a:picLocks noChangeAspect="1"/>
          </p:cNvPicPr>
          <p:nvPr/>
        </p:nvPicPr>
        <p:blipFill>
          <a:blip r:embed="rId2"/>
          <a:stretch>
            <a:fillRect/>
          </a:stretch>
        </p:blipFill>
        <p:spPr>
          <a:xfrm>
            <a:off x="1782452" y="5024073"/>
            <a:ext cx="1317408" cy="1061998"/>
          </a:xfrm>
          <a:prstGeom prst="rect">
            <a:avLst/>
          </a:prstGeom>
        </p:spPr>
      </p:pic>
      <p:pic>
        <p:nvPicPr>
          <p:cNvPr id="4" name="Picture 3">
            <a:extLst>
              <a:ext uri="{FF2B5EF4-FFF2-40B4-BE49-F238E27FC236}">
                <a16:creationId xmlns:a16="http://schemas.microsoft.com/office/drawing/2014/main" id="{E5ED3E42-4AC3-43C5-881C-873D3296EAC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0942" y="2836640"/>
            <a:ext cx="2262366" cy="773111"/>
          </a:xfrm>
          <a:prstGeom prst="rect">
            <a:avLst/>
          </a:prstGeom>
        </p:spPr>
      </p:pic>
      <p:pic>
        <p:nvPicPr>
          <p:cNvPr id="5" name="Picture 4">
            <a:extLst>
              <a:ext uri="{FF2B5EF4-FFF2-40B4-BE49-F238E27FC236}">
                <a16:creationId xmlns:a16="http://schemas.microsoft.com/office/drawing/2014/main" id="{69C8E183-1D3C-4549-94F6-9D0B68052836}"/>
              </a:ext>
            </a:extLst>
          </p:cNvPr>
          <p:cNvPicPr>
            <a:picLocks noChangeAspect="1"/>
          </p:cNvPicPr>
          <p:nvPr/>
        </p:nvPicPr>
        <p:blipFill>
          <a:blip r:embed="rId4"/>
          <a:stretch>
            <a:fillRect/>
          </a:stretch>
        </p:blipFill>
        <p:spPr>
          <a:xfrm>
            <a:off x="2454947" y="2552340"/>
            <a:ext cx="1153161" cy="1057411"/>
          </a:xfrm>
          <a:prstGeom prst="rect">
            <a:avLst/>
          </a:prstGeom>
        </p:spPr>
      </p:pic>
      <p:pic>
        <p:nvPicPr>
          <p:cNvPr id="6" name="Picture 5">
            <a:extLst>
              <a:ext uri="{FF2B5EF4-FFF2-40B4-BE49-F238E27FC236}">
                <a16:creationId xmlns:a16="http://schemas.microsoft.com/office/drawing/2014/main" id="{AAE00620-30E5-4B91-B6A6-9239CF00004D}"/>
              </a:ext>
            </a:extLst>
          </p:cNvPr>
          <p:cNvPicPr>
            <a:picLocks noChangeAspect="1"/>
          </p:cNvPicPr>
          <p:nvPr/>
        </p:nvPicPr>
        <p:blipFill rotWithShape="1">
          <a:blip r:embed="rId5">
            <a:extLst>
              <a:ext uri="{28A0092B-C50C-407E-A947-70E740481C1C}">
                <a14:useLocalDpi xmlns:a14="http://schemas.microsoft.com/office/drawing/2010/main"/>
              </a:ext>
            </a:extLst>
          </a:blip>
          <a:srcRect l="2911"/>
          <a:stretch/>
        </p:blipFill>
        <p:spPr>
          <a:xfrm>
            <a:off x="3797090" y="2552340"/>
            <a:ext cx="1235002" cy="1057411"/>
          </a:xfrm>
          <a:prstGeom prst="rect">
            <a:avLst/>
          </a:prstGeom>
        </p:spPr>
      </p:pic>
      <p:pic>
        <p:nvPicPr>
          <p:cNvPr id="7" name="Picture 6">
            <a:extLst>
              <a:ext uri="{FF2B5EF4-FFF2-40B4-BE49-F238E27FC236}">
                <a16:creationId xmlns:a16="http://schemas.microsoft.com/office/drawing/2014/main" id="{C45E7853-FFB7-4690-9B8B-7365BB3F29D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221074" y="2667367"/>
            <a:ext cx="1524538" cy="942384"/>
          </a:xfrm>
          <a:prstGeom prst="rect">
            <a:avLst/>
          </a:prstGeom>
        </p:spPr>
      </p:pic>
      <p:pic>
        <p:nvPicPr>
          <p:cNvPr id="9" name="Picture 8">
            <a:extLst>
              <a:ext uri="{FF2B5EF4-FFF2-40B4-BE49-F238E27FC236}">
                <a16:creationId xmlns:a16="http://schemas.microsoft.com/office/drawing/2014/main" id="{C5A5C1F9-BACF-4F2F-A5E4-1453F398AF35}"/>
              </a:ext>
            </a:extLst>
          </p:cNvPr>
          <p:cNvPicPr>
            <a:picLocks noChangeAspect="1"/>
          </p:cNvPicPr>
          <p:nvPr/>
        </p:nvPicPr>
        <p:blipFill>
          <a:blip r:embed="rId7"/>
          <a:stretch>
            <a:fillRect/>
          </a:stretch>
        </p:blipFill>
        <p:spPr>
          <a:xfrm>
            <a:off x="7047877" y="2716805"/>
            <a:ext cx="1835396" cy="892946"/>
          </a:xfrm>
          <a:prstGeom prst="rect">
            <a:avLst/>
          </a:prstGeom>
        </p:spPr>
      </p:pic>
      <p:pic>
        <p:nvPicPr>
          <p:cNvPr id="10" name="Picture 9">
            <a:extLst>
              <a:ext uri="{FF2B5EF4-FFF2-40B4-BE49-F238E27FC236}">
                <a16:creationId xmlns:a16="http://schemas.microsoft.com/office/drawing/2014/main" id="{9C4C6A54-16B8-4FF1-9186-2DCCE2FA8578}"/>
              </a:ext>
            </a:extLst>
          </p:cNvPr>
          <p:cNvPicPr>
            <a:picLocks noChangeAspect="1"/>
          </p:cNvPicPr>
          <p:nvPr/>
        </p:nvPicPr>
        <p:blipFill>
          <a:blip r:embed="rId8"/>
          <a:stretch>
            <a:fillRect/>
          </a:stretch>
        </p:blipFill>
        <p:spPr>
          <a:xfrm>
            <a:off x="9251732" y="2752942"/>
            <a:ext cx="1524537" cy="856809"/>
          </a:xfrm>
          <a:prstGeom prst="rect">
            <a:avLst/>
          </a:prstGeom>
        </p:spPr>
      </p:pic>
      <p:pic>
        <p:nvPicPr>
          <p:cNvPr id="12" name="Picture 11">
            <a:extLst>
              <a:ext uri="{FF2B5EF4-FFF2-40B4-BE49-F238E27FC236}">
                <a16:creationId xmlns:a16="http://schemas.microsoft.com/office/drawing/2014/main" id="{07B91C60-F860-480A-8B0B-65FEA1A47E57}"/>
              </a:ext>
            </a:extLst>
          </p:cNvPr>
          <p:cNvPicPr>
            <a:picLocks noChangeAspect="1"/>
          </p:cNvPicPr>
          <p:nvPr/>
        </p:nvPicPr>
        <p:blipFill>
          <a:blip r:embed="rId9"/>
          <a:stretch>
            <a:fillRect/>
          </a:stretch>
        </p:blipFill>
        <p:spPr>
          <a:xfrm>
            <a:off x="1554542" y="3804939"/>
            <a:ext cx="1819010" cy="1046705"/>
          </a:xfrm>
          <a:prstGeom prst="rect">
            <a:avLst/>
          </a:prstGeom>
        </p:spPr>
      </p:pic>
      <p:pic>
        <p:nvPicPr>
          <p:cNvPr id="13" name="Picture 12">
            <a:extLst>
              <a:ext uri="{FF2B5EF4-FFF2-40B4-BE49-F238E27FC236}">
                <a16:creationId xmlns:a16="http://schemas.microsoft.com/office/drawing/2014/main" id="{97AA8C4F-4A42-4B47-9DFD-FFA9EDF584E1}"/>
              </a:ext>
            </a:extLst>
          </p:cNvPr>
          <p:cNvPicPr>
            <a:picLocks noChangeAspect="1"/>
          </p:cNvPicPr>
          <p:nvPr/>
        </p:nvPicPr>
        <p:blipFill>
          <a:blip r:embed="rId10"/>
          <a:stretch>
            <a:fillRect/>
          </a:stretch>
        </p:blipFill>
        <p:spPr>
          <a:xfrm>
            <a:off x="3477235" y="3794232"/>
            <a:ext cx="1273198" cy="1057412"/>
          </a:xfrm>
          <a:prstGeom prst="rect">
            <a:avLst/>
          </a:prstGeom>
        </p:spPr>
      </p:pic>
      <p:pic>
        <p:nvPicPr>
          <p:cNvPr id="21" name="Picture 20">
            <a:extLst>
              <a:ext uri="{FF2B5EF4-FFF2-40B4-BE49-F238E27FC236}">
                <a16:creationId xmlns:a16="http://schemas.microsoft.com/office/drawing/2014/main" id="{431AFDD5-B615-4610-B7D2-366878F9EDD2}"/>
              </a:ext>
            </a:extLst>
          </p:cNvPr>
          <p:cNvPicPr>
            <a:picLocks noChangeAspect="1"/>
          </p:cNvPicPr>
          <p:nvPr/>
        </p:nvPicPr>
        <p:blipFill>
          <a:blip r:embed="rId11"/>
          <a:stretch>
            <a:fillRect/>
          </a:stretch>
        </p:blipFill>
        <p:spPr>
          <a:xfrm>
            <a:off x="3432646" y="5249876"/>
            <a:ext cx="1349216" cy="836195"/>
          </a:xfrm>
          <a:prstGeom prst="rect">
            <a:avLst/>
          </a:prstGeom>
        </p:spPr>
      </p:pic>
      <p:pic>
        <p:nvPicPr>
          <p:cNvPr id="22" name="Picture 21">
            <a:extLst>
              <a:ext uri="{FF2B5EF4-FFF2-40B4-BE49-F238E27FC236}">
                <a16:creationId xmlns:a16="http://schemas.microsoft.com/office/drawing/2014/main" id="{B81C7720-7997-499C-A13E-92919AAFFD28}"/>
              </a:ext>
            </a:extLst>
          </p:cNvPr>
          <p:cNvPicPr>
            <a:picLocks noChangeAspect="1"/>
          </p:cNvPicPr>
          <p:nvPr/>
        </p:nvPicPr>
        <p:blipFill>
          <a:blip r:embed="rId12"/>
          <a:stretch>
            <a:fillRect/>
          </a:stretch>
        </p:blipFill>
        <p:spPr>
          <a:xfrm>
            <a:off x="5196874" y="4907928"/>
            <a:ext cx="1201265" cy="1178143"/>
          </a:xfrm>
          <a:prstGeom prst="rect">
            <a:avLst/>
          </a:prstGeom>
        </p:spPr>
      </p:pic>
      <p:pic>
        <p:nvPicPr>
          <p:cNvPr id="15" name="Picture 14" descr="Logo&#10;&#10;Description automatically generated">
            <a:extLst>
              <a:ext uri="{FF2B5EF4-FFF2-40B4-BE49-F238E27FC236}">
                <a16:creationId xmlns:a16="http://schemas.microsoft.com/office/drawing/2014/main" id="{31A687D5-5DEE-3486-480E-751ECB5A1813}"/>
              </a:ext>
            </a:extLst>
          </p:cNvPr>
          <p:cNvPicPr>
            <a:picLocks noChangeAspect="1"/>
          </p:cNvPicPr>
          <p:nvPr/>
        </p:nvPicPr>
        <p:blipFill>
          <a:blip r:embed="rId13"/>
          <a:stretch>
            <a:fillRect/>
          </a:stretch>
        </p:blipFill>
        <p:spPr>
          <a:xfrm>
            <a:off x="548640" y="4026127"/>
            <a:ext cx="724137" cy="825517"/>
          </a:xfrm>
          <a:prstGeom prst="rect">
            <a:avLst/>
          </a:prstGeom>
        </p:spPr>
      </p:pic>
      <p:pic>
        <p:nvPicPr>
          <p:cNvPr id="24" name="Picture 23" descr="Logo&#10;&#10;Description automatically generated">
            <a:extLst>
              <a:ext uri="{FF2B5EF4-FFF2-40B4-BE49-F238E27FC236}">
                <a16:creationId xmlns:a16="http://schemas.microsoft.com/office/drawing/2014/main" id="{EB6D27C2-CB7F-6DDC-984C-EF20A372E1ED}"/>
              </a:ext>
            </a:extLst>
          </p:cNvPr>
          <p:cNvPicPr>
            <a:picLocks noChangeAspect="1"/>
          </p:cNvPicPr>
          <p:nvPr/>
        </p:nvPicPr>
        <p:blipFill>
          <a:blip r:embed="rId14"/>
          <a:stretch>
            <a:fillRect/>
          </a:stretch>
        </p:blipFill>
        <p:spPr>
          <a:xfrm>
            <a:off x="8514689" y="3705111"/>
            <a:ext cx="1499312" cy="1146533"/>
          </a:xfrm>
          <a:prstGeom prst="rect">
            <a:avLst/>
          </a:prstGeom>
        </p:spPr>
      </p:pic>
      <p:pic>
        <p:nvPicPr>
          <p:cNvPr id="26" name="Picture 25" descr="Icon&#10;&#10;Description automatically generated">
            <a:extLst>
              <a:ext uri="{FF2B5EF4-FFF2-40B4-BE49-F238E27FC236}">
                <a16:creationId xmlns:a16="http://schemas.microsoft.com/office/drawing/2014/main" id="{85FB9860-007A-A9DD-B69A-D23B2713175F}"/>
              </a:ext>
            </a:extLst>
          </p:cNvPr>
          <p:cNvPicPr>
            <a:picLocks noChangeAspect="1"/>
          </p:cNvPicPr>
          <p:nvPr/>
        </p:nvPicPr>
        <p:blipFill>
          <a:blip r:embed="rId15"/>
          <a:stretch>
            <a:fillRect/>
          </a:stretch>
        </p:blipFill>
        <p:spPr>
          <a:xfrm>
            <a:off x="10230781" y="3794704"/>
            <a:ext cx="1475376" cy="1056940"/>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D5CCD098-A66A-9259-90B7-EBED0D7697FF}"/>
              </a:ext>
            </a:extLst>
          </p:cNvPr>
          <p:cNvPicPr>
            <a:picLocks noChangeAspect="1"/>
          </p:cNvPicPr>
          <p:nvPr/>
        </p:nvPicPr>
        <p:blipFill>
          <a:blip r:embed="rId16"/>
          <a:stretch>
            <a:fillRect/>
          </a:stretch>
        </p:blipFill>
        <p:spPr>
          <a:xfrm>
            <a:off x="6409331" y="3854707"/>
            <a:ext cx="1996968" cy="996937"/>
          </a:xfrm>
          <a:prstGeom prst="rect">
            <a:avLst/>
          </a:prstGeom>
        </p:spPr>
      </p:pic>
      <p:pic>
        <p:nvPicPr>
          <p:cNvPr id="19" name="Picture 18" descr="Logo, company name&#10;&#10;Description automatically generated">
            <a:extLst>
              <a:ext uri="{FF2B5EF4-FFF2-40B4-BE49-F238E27FC236}">
                <a16:creationId xmlns:a16="http://schemas.microsoft.com/office/drawing/2014/main" id="{5794FEC1-0E84-6EFB-E261-C1035C280D58}"/>
              </a:ext>
            </a:extLst>
          </p:cNvPr>
          <p:cNvPicPr>
            <a:picLocks noChangeAspect="1"/>
          </p:cNvPicPr>
          <p:nvPr/>
        </p:nvPicPr>
        <p:blipFill>
          <a:blip r:embed="rId17"/>
          <a:stretch>
            <a:fillRect/>
          </a:stretch>
        </p:blipFill>
        <p:spPr>
          <a:xfrm>
            <a:off x="4873601" y="4206647"/>
            <a:ext cx="1524538" cy="644997"/>
          </a:xfrm>
          <a:prstGeom prst="rect">
            <a:avLst/>
          </a:prstGeom>
        </p:spPr>
      </p:pic>
      <p:pic>
        <p:nvPicPr>
          <p:cNvPr id="25" name="Picture 24" descr="Logo&#10;&#10;Description automatically generated">
            <a:extLst>
              <a:ext uri="{FF2B5EF4-FFF2-40B4-BE49-F238E27FC236}">
                <a16:creationId xmlns:a16="http://schemas.microsoft.com/office/drawing/2014/main" id="{11ABDBD5-9198-CFF8-85E1-842FA8F573C2}"/>
              </a:ext>
            </a:extLst>
          </p:cNvPr>
          <p:cNvPicPr>
            <a:picLocks noChangeAspect="1"/>
          </p:cNvPicPr>
          <p:nvPr/>
        </p:nvPicPr>
        <p:blipFill>
          <a:blip r:embed="rId18"/>
          <a:stretch>
            <a:fillRect/>
          </a:stretch>
        </p:blipFill>
        <p:spPr>
          <a:xfrm>
            <a:off x="6740615" y="5294661"/>
            <a:ext cx="1835397" cy="791410"/>
          </a:xfrm>
          <a:prstGeom prst="rect">
            <a:avLst/>
          </a:prstGeom>
        </p:spPr>
      </p:pic>
    </p:spTree>
    <p:extLst>
      <p:ext uri="{BB962C8B-B14F-4D97-AF65-F5344CB8AC3E}">
        <p14:creationId xmlns:p14="http://schemas.microsoft.com/office/powerpoint/2010/main" val="2048109698"/>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13749" y="593446"/>
            <a:ext cx="8736226" cy="707886"/>
          </a:xfrm>
          <a:prstGeom prst="rect">
            <a:avLst/>
          </a:prstGeom>
          <a:noFill/>
        </p:spPr>
        <p:txBody>
          <a:bodyPr wrap="square" rtlCol="0">
            <a:spAutoFit/>
          </a:bodyPr>
          <a:lstStyle/>
          <a:p>
            <a:r>
              <a:rPr lang="en-US" sz="4000" b="1" dirty="0">
                <a:solidFill>
                  <a:srgbClr val="1C4584"/>
                </a:solidFill>
                <a:latin typeface="Montserrat" panose="02000505000000020004" pitchFamily="2" charset="77"/>
              </a:rPr>
              <a:t>NAR Certifications</a:t>
            </a:r>
          </a:p>
        </p:txBody>
      </p:sp>
      <p:sp>
        <p:nvSpPr>
          <p:cNvPr id="2" name="TextBox 1">
            <a:extLst>
              <a:ext uri="{FF2B5EF4-FFF2-40B4-BE49-F238E27FC236}">
                <a16:creationId xmlns:a16="http://schemas.microsoft.com/office/drawing/2014/main" id="{AF4A2ADF-9623-4208-B23D-BA2E177DD6D4}"/>
              </a:ext>
            </a:extLst>
          </p:cNvPr>
          <p:cNvSpPr txBox="1"/>
          <p:nvPr/>
        </p:nvSpPr>
        <p:spPr>
          <a:xfrm>
            <a:off x="410942" y="1219870"/>
            <a:ext cx="8400549" cy="877163"/>
          </a:xfrm>
          <a:prstGeom prst="rect">
            <a:avLst/>
          </a:prstGeom>
          <a:noFill/>
        </p:spPr>
        <p:txBody>
          <a:bodyPr wrap="square" rtlCol="0">
            <a:spAutoFit/>
          </a:bodyPr>
          <a:lstStyle/>
          <a:p>
            <a:r>
              <a:rPr lang="en-US" sz="1700" b="0" dirty="0">
                <a:solidFill>
                  <a:srgbClr val="333333"/>
                </a:solidFill>
                <a:effectLst/>
                <a:latin typeface="Montserrat" panose="00000500000000000000" pitchFamily="2" charset="0"/>
              </a:rPr>
              <a:t>Like designations, certifications are also specialized credentials for REALTORS®. Maintaining a certification requires only an application fee and continued membership in NAR, but no annual dues.</a:t>
            </a:r>
          </a:p>
        </p:txBody>
      </p:sp>
      <p:pic>
        <p:nvPicPr>
          <p:cNvPr id="3" name="Picture 2">
            <a:extLst>
              <a:ext uri="{FF2B5EF4-FFF2-40B4-BE49-F238E27FC236}">
                <a16:creationId xmlns:a16="http://schemas.microsoft.com/office/drawing/2014/main" id="{88729F4E-8578-9963-5205-24C88C70CA09}"/>
              </a:ext>
            </a:extLst>
          </p:cNvPr>
          <p:cNvPicPr>
            <a:picLocks noChangeAspect="1"/>
          </p:cNvPicPr>
          <p:nvPr/>
        </p:nvPicPr>
        <p:blipFill>
          <a:blip r:embed="rId2"/>
          <a:stretch>
            <a:fillRect/>
          </a:stretch>
        </p:blipFill>
        <p:spPr>
          <a:xfrm>
            <a:off x="806824" y="2160026"/>
            <a:ext cx="1023782" cy="1276315"/>
          </a:xfrm>
          <a:prstGeom prst="rect">
            <a:avLst/>
          </a:prstGeom>
        </p:spPr>
      </p:pic>
      <p:pic>
        <p:nvPicPr>
          <p:cNvPr id="14" name="Picture 13">
            <a:extLst>
              <a:ext uri="{FF2B5EF4-FFF2-40B4-BE49-F238E27FC236}">
                <a16:creationId xmlns:a16="http://schemas.microsoft.com/office/drawing/2014/main" id="{ABB788E5-932F-D9FC-5CBD-F171274759C7}"/>
              </a:ext>
            </a:extLst>
          </p:cNvPr>
          <p:cNvPicPr>
            <a:picLocks noChangeAspect="1"/>
          </p:cNvPicPr>
          <p:nvPr/>
        </p:nvPicPr>
        <p:blipFill>
          <a:blip r:embed="rId3"/>
          <a:stretch>
            <a:fillRect/>
          </a:stretch>
        </p:blipFill>
        <p:spPr>
          <a:xfrm>
            <a:off x="4074301" y="2411424"/>
            <a:ext cx="1688664" cy="773518"/>
          </a:xfrm>
          <a:prstGeom prst="rect">
            <a:avLst/>
          </a:prstGeom>
        </p:spPr>
      </p:pic>
      <p:pic>
        <p:nvPicPr>
          <p:cNvPr id="15" name="Picture 14">
            <a:extLst>
              <a:ext uri="{FF2B5EF4-FFF2-40B4-BE49-F238E27FC236}">
                <a16:creationId xmlns:a16="http://schemas.microsoft.com/office/drawing/2014/main" id="{C082A953-66C3-DBEF-8A3C-1AAEA0DAF479}"/>
              </a:ext>
            </a:extLst>
          </p:cNvPr>
          <p:cNvPicPr>
            <a:picLocks noChangeAspect="1"/>
          </p:cNvPicPr>
          <p:nvPr/>
        </p:nvPicPr>
        <p:blipFill>
          <a:blip r:embed="rId4"/>
          <a:stretch>
            <a:fillRect/>
          </a:stretch>
        </p:blipFill>
        <p:spPr>
          <a:xfrm>
            <a:off x="6155661" y="2327599"/>
            <a:ext cx="1309250" cy="941169"/>
          </a:xfrm>
          <a:prstGeom prst="rect">
            <a:avLst/>
          </a:prstGeom>
        </p:spPr>
      </p:pic>
      <p:pic>
        <p:nvPicPr>
          <p:cNvPr id="24" name="Picture 23">
            <a:extLst>
              <a:ext uri="{FF2B5EF4-FFF2-40B4-BE49-F238E27FC236}">
                <a16:creationId xmlns:a16="http://schemas.microsoft.com/office/drawing/2014/main" id="{D988D4D0-5D6F-AB8E-4755-8722EBD01A40}"/>
              </a:ext>
            </a:extLst>
          </p:cNvPr>
          <p:cNvPicPr>
            <a:picLocks noChangeAspect="1"/>
          </p:cNvPicPr>
          <p:nvPr/>
        </p:nvPicPr>
        <p:blipFill>
          <a:blip r:embed="rId5"/>
          <a:stretch>
            <a:fillRect/>
          </a:stretch>
        </p:blipFill>
        <p:spPr>
          <a:xfrm>
            <a:off x="7781407" y="2578686"/>
            <a:ext cx="1479758" cy="438995"/>
          </a:xfrm>
          <a:prstGeom prst="rect">
            <a:avLst/>
          </a:prstGeom>
        </p:spPr>
      </p:pic>
      <p:pic>
        <p:nvPicPr>
          <p:cNvPr id="25" name="Picture 24">
            <a:extLst>
              <a:ext uri="{FF2B5EF4-FFF2-40B4-BE49-F238E27FC236}">
                <a16:creationId xmlns:a16="http://schemas.microsoft.com/office/drawing/2014/main" id="{68A27D1E-AED4-D76F-36FA-4C3B47FDB49E}"/>
              </a:ext>
            </a:extLst>
          </p:cNvPr>
          <p:cNvPicPr>
            <a:picLocks noChangeAspect="1"/>
          </p:cNvPicPr>
          <p:nvPr/>
        </p:nvPicPr>
        <p:blipFill>
          <a:blip r:embed="rId6"/>
          <a:stretch>
            <a:fillRect/>
          </a:stretch>
        </p:blipFill>
        <p:spPr>
          <a:xfrm>
            <a:off x="2238410" y="3439610"/>
            <a:ext cx="1708553" cy="1127644"/>
          </a:xfrm>
          <a:prstGeom prst="rect">
            <a:avLst/>
          </a:prstGeom>
        </p:spPr>
      </p:pic>
      <p:pic>
        <p:nvPicPr>
          <p:cNvPr id="26" name="Picture 25">
            <a:extLst>
              <a:ext uri="{FF2B5EF4-FFF2-40B4-BE49-F238E27FC236}">
                <a16:creationId xmlns:a16="http://schemas.microsoft.com/office/drawing/2014/main" id="{5905A436-78D5-CA4A-F359-B40B1E3613B6}"/>
              </a:ext>
            </a:extLst>
          </p:cNvPr>
          <p:cNvPicPr>
            <a:picLocks noChangeAspect="1"/>
          </p:cNvPicPr>
          <p:nvPr/>
        </p:nvPicPr>
        <p:blipFill>
          <a:blip r:embed="rId7"/>
          <a:stretch>
            <a:fillRect/>
          </a:stretch>
        </p:blipFill>
        <p:spPr>
          <a:xfrm>
            <a:off x="4167609" y="3483244"/>
            <a:ext cx="1603286" cy="1040376"/>
          </a:xfrm>
          <a:prstGeom prst="rect">
            <a:avLst/>
          </a:prstGeom>
        </p:spPr>
      </p:pic>
      <p:pic>
        <p:nvPicPr>
          <p:cNvPr id="28" name="Picture 27">
            <a:extLst>
              <a:ext uri="{FF2B5EF4-FFF2-40B4-BE49-F238E27FC236}">
                <a16:creationId xmlns:a16="http://schemas.microsoft.com/office/drawing/2014/main" id="{AFEDE159-6221-A0F2-28BE-AD1C357A10F7}"/>
              </a:ext>
            </a:extLst>
          </p:cNvPr>
          <p:cNvPicPr>
            <a:picLocks noChangeAspect="1"/>
          </p:cNvPicPr>
          <p:nvPr/>
        </p:nvPicPr>
        <p:blipFill>
          <a:blip r:embed="rId8"/>
          <a:stretch>
            <a:fillRect/>
          </a:stretch>
        </p:blipFill>
        <p:spPr>
          <a:xfrm>
            <a:off x="8427697" y="3688240"/>
            <a:ext cx="1819335" cy="630385"/>
          </a:xfrm>
          <a:prstGeom prst="rect">
            <a:avLst/>
          </a:prstGeom>
        </p:spPr>
      </p:pic>
      <p:pic>
        <p:nvPicPr>
          <p:cNvPr id="30" name="Picture 29">
            <a:extLst>
              <a:ext uri="{FF2B5EF4-FFF2-40B4-BE49-F238E27FC236}">
                <a16:creationId xmlns:a16="http://schemas.microsoft.com/office/drawing/2014/main" id="{44887121-0BC2-0345-8098-061E58D01856}"/>
              </a:ext>
            </a:extLst>
          </p:cNvPr>
          <p:cNvPicPr>
            <a:picLocks noChangeAspect="1"/>
          </p:cNvPicPr>
          <p:nvPr/>
        </p:nvPicPr>
        <p:blipFill>
          <a:blip r:embed="rId9"/>
          <a:stretch>
            <a:fillRect/>
          </a:stretch>
        </p:blipFill>
        <p:spPr>
          <a:xfrm>
            <a:off x="4173163" y="4623116"/>
            <a:ext cx="1500409" cy="851443"/>
          </a:xfrm>
          <a:prstGeom prst="rect">
            <a:avLst/>
          </a:prstGeom>
        </p:spPr>
      </p:pic>
      <p:pic>
        <p:nvPicPr>
          <p:cNvPr id="32" name="Picture 31">
            <a:extLst>
              <a:ext uri="{FF2B5EF4-FFF2-40B4-BE49-F238E27FC236}">
                <a16:creationId xmlns:a16="http://schemas.microsoft.com/office/drawing/2014/main" id="{9AD1C7D4-8039-3483-4807-CF166452DB90}"/>
              </a:ext>
            </a:extLst>
          </p:cNvPr>
          <p:cNvPicPr>
            <a:picLocks noChangeAspect="1"/>
          </p:cNvPicPr>
          <p:nvPr/>
        </p:nvPicPr>
        <p:blipFill>
          <a:blip r:embed="rId10"/>
          <a:stretch>
            <a:fillRect/>
          </a:stretch>
        </p:blipFill>
        <p:spPr>
          <a:xfrm>
            <a:off x="7618569" y="4529503"/>
            <a:ext cx="1243476" cy="1038668"/>
          </a:xfrm>
          <a:prstGeom prst="rect">
            <a:avLst/>
          </a:prstGeom>
        </p:spPr>
      </p:pic>
      <p:pic>
        <p:nvPicPr>
          <p:cNvPr id="33" name="Picture 32">
            <a:extLst>
              <a:ext uri="{FF2B5EF4-FFF2-40B4-BE49-F238E27FC236}">
                <a16:creationId xmlns:a16="http://schemas.microsoft.com/office/drawing/2014/main" id="{AD216937-1A58-6C36-59ED-A51B37F3B8F2}"/>
              </a:ext>
            </a:extLst>
          </p:cNvPr>
          <p:cNvPicPr>
            <a:picLocks noChangeAspect="1"/>
          </p:cNvPicPr>
          <p:nvPr/>
        </p:nvPicPr>
        <p:blipFill>
          <a:blip r:embed="rId11"/>
          <a:stretch>
            <a:fillRect/>
          </a:stretch>
        </p:blipFill>
        <p:spPr>
          <a:xfrm>
            <a:off x="9056659" y="4748940"/>
            <a:ext cx="2070022" cy="599795"/>
          </a:xfrm>
          <a:prstGeom prst="rect">
            <a:avLst/>
          </a:prstGeom>
        </p:spPr>
      </p:pic>
      <p:pic>
        <p:nvPicPr>
          <p:cNvPr id="5" name="Picture 4" descr="Text, logo&#10;&#10;Description automatically generated">
            <a:extLst>
              <a:ext uri="{FF2B5EF4-FFF2-40B4-BE49-F238E27FC236}">
                <a16:creationId xmlns:a16="http://schemas.microsoft.com/office/drawing/2014/main" id="{808C9DDA-4C45-29DB-142A-87A65118941B}"/>
              </a:ext>
            </a:extLst>
          </p:cNvPr>
          <p:cNvPicPr>
            <a:picLocks noChangeAspect="1"/>
          </p:cNvPicPr>
          <p:nvPr/>
        </p:nvPicPr>
        <p:blipFill>
          <a:blip r:embed="rId12"/>
          <a:stretch>
            <a:fillRect/>
          </a:stretch>
        </p:blipFill>
        <p:spPr>
          <a:xfrm>
            <a:off x="5991541" y="3645509"/>
            <a:ext cx="2221828" cy="715847"/>
          </a:xfrm>
          <a:prstGeom prst="rect">
            <a:avLst/>
          </a:prstGeom>
        </p:spPr>
      </p:pic>
      <p:pic>
        <p:nvPicPr>
          <p:cNvPr id="7" name="Picture 6" descr="Logo&#10;&#10;Description automatically generated">
            <a:extLst>
              <a:ext uri="{FF2B5EF4-FFF2-40B4-BE49-F238E27FC236}">
                <a16:creationId xmlns:a16="http://schemas.microsoft.com/office/drawing/2014/main" id="{0181AD1D-2DC2-67D7-B0C3-195CA0B0B832}"/>
              </a:ext>
            </a:extLst>
          </p:cNvPr>
          <p:cNvPicPr>
            <a:picLocks noChangeAspect="1"/>
          </p:cNvPicPr>
          <p:nvPr/>
        </p:nvPicPr>
        <p:blipFill>
          <a:blip r:embed="rId13"/>
          <a:stretch>
            <a:fillRect/>
          </a:stretch>
        </p:blipFill>
        <p:spPr>
          <a:xfrm>
            <a:off x="5991541" y="4617740"/>
            <a:ext cx="1359155" cy="862195"/>
          </a:xfrm>
          <a:prstGeom prst="rect">
            <a:avLst/>
          </a:prstGeom>
        </p:spPr>
      </p:pic>
      <p:pic>
        <p:nvPicPr>
          <p:cNvPr id="4" name="Picture 3" descr="Logo&#10;&#10;Description automatically generated">
            <a:extLst>
              <a:ext uri="{FF2B5EF4-FFF2-40B4-BE49-F238E27FC236}">
                <a16:creationId xmlns:a16="http://schemas.microsoft.com/office/drawing/2014/main" id="{1C3B4838-FB35-A9F1-EABE-6510030D89BA}"/>
              </a:ext>
            </a:extLst>
          </p:cNvPr>
          <p:cNvPicPr>
            <a:picLocks noChangeAspect="1"/>
          </p:cNvPicPr>
          <p:nvPr/>
        </p:nvPicPr>
        <p:blipFill>
          <a:blip r:embed="rId14"/>
          <a:stretch>
            <a:fillRect/>
          </a:stretch>
        </p:blipFill>
        <p:spPr>
          <a:xfrm>
            <a:off x="2328816" y="2057418"/>
            <a:ext cx="1481531" cy="1481531"/>
          </a:xfrm>
          <a:prstGeom prst="rect">
            <a:avLst/>
          </a:prstGeom>
        </p:spPr>
      </p:pic>
      <p:pic>
        <p:nvPicPr>
          <p:cNvPr id="9" name="Picture 8" descr="Text&#10;&#10;Description automatically generated">
            <a:extLst>
              <a:ext uri="{FF2B5EF4-FFF2-40B4-BE49-F238E27FC236}">
                <a16:creationId xmlns:a16="http://schemas.microsoft.com/office/drawing/2014/main" id="{48BF64D4-22D9-907D-33BD-D31F6A599292}"/>
              </a:ext>
            </a:extLst>
          </p:cNvPr>
          <p:cNvPicPr>
            <a:picLocks noChangeAspect="1"/>
          </p:cNvPicPr>
          <p:nvPr/>
        </p:nvPicPr>
        <p:blipFill>
          <a:blip r:embed="rId15"/>
          <a:stretch>
            <a:fillRect/>
          </a:stretch>
        </p:blipFill>
        <p:spPr>
          <a:xfrm>
            <a:off x="1609075" y="4640644"/>
            <a:ext cx="2401138" cy="816387"/>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FDB0DE2C-F417-35CF-4BA5-14187278F33F}"/>
              </a:ext>
            </a:extLst>
          </p:cNvPr>
          <p:cNvPicPr>
            <a:picLocks noChangeAspect="1"/>
          </p:cNvPicPr>
          <p:nvPr/>
        </p:nvPicPr>
        <p:blipFill>
          <a:blip r:embed="rId16"/>
          <a:stretch>
            <a:fillRect/>
          </a:stretch>
        </p:blipFill>
        <p:spPr>
          <a:xfrm>
            <a:off x="503091" y="3704895"/>
            <a:ext cx="1708462" cy="597075"/>
          </a:xfrm>
          <a:prstGeom prst="rect">
            <a:avLst/>
          </a:prstGeom>
        </p:spPr>
      </p:pic>
    </p:spTree>
    <p:extLst>
      <p:ext uri="{BB962C8B-B14F-4D97-AF65-F5344CB8AC3E}">
        <p14:creationId xmlns:p14="http://schemas.microsoft.com/office/powerpoint/2010/main" val="1307087280"/>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970044"/>
          </a:xfrm>
          <a:prstGeom prst="rect">
            <a:avLst/>
          </a:prstGeom>
          <a:noFill/>
        </p:spPr>
        <p:txBody>
          <a:bodyPr wrap="square" rtlCol="0">
            <a:spAutoFit/>
          </a:bodyPr>
          <a:lstStyle/>
          <a:p>
            <a:r>
              <a:rPr lang="en-US" sz="1700" b="0" i="0" dirty="0">
                <a:solidFill>
                  <a:srgbClr val="333333"/>
                </a:solidFill>
                <a:effectLst/>
                <a:latin typeface="Montserrat" pitchFamily="2" charset="77"/>
              </a:rPr>
              <a:t>REALTORS® know the importance of adapting and remaining relevant in </a:t>
            </a:r>
          </a:p>
          <a:p>
            <a:r>
              <a:rPr lang="en-US" sz="1700" b="0" i="0" dirty="0">
                <a:solidFill>
                  <a:srgbClr val="333333"/>
                </a:solidFill>
                <a:effectLst/>
                <a:latin typeface="Montserrat" pitchFamily="2" charset="77"/>
              </a:rPr>
              <a:t>today’s</a:t>
            </a:r>
            <a:r>
              <a:rPr lang="en-US" sz="1700" dirty="0">
                <a:solidFill>
                  <a:srgbClr val="333333"/>
                </a:solidFill>
                <a:latin typeface="Montserrat" pitchFamily="2" charset="77"/>
              </a:rPr>
              <a:t> </a:t>
            </a:r>
            <a:r>
              <a:rPr lang="en-US" sz="1700" b="0" i="0" dirty="0">
                <a:solidFill>
                  <a:srgbClr val="333333"/>
                </a:solidFill>
                <a:effectLst/>
                <a:latin typeface="Montserrat" pitchFamily="2" charset="77"/>
              </a:rPr>
              <a:t>marketplace. By developing a business practice rooted in inclusion </a:t>
            </a:r>
          </a:p>
          <a:p>
            <a:r>
              <a:rPr lang="en-US" sz="1700" b="0" i="0" dirty="0">
                <a:solidFill>
                  <a:srgbClr val="333333"/>
                </a:solidFill>
                <a:effectLst/>
                <a:latin typeface="Montserrat" pitchFamily="2" charset="77"/>
              </a:rPr>
              <a:t>and equality, REALTORS® can help buyers of all cultural backgrounds achieve </a:t>
            </a:r>
          </a:p>
          <a:p>
            <a:r>
              <a:rPr lang="en-US" sz="1700" b="0" i="0" dirty="0">
                <a:solidFill>
                  <a:srgbClr val="333333"/>
                </a:solidFill>
                <a:effectLst/>
                <a:latin typeface="Montserrat" pitchFamily="2" charset="77"/>
              </a:rPr>
              <a:t>the dream of homeownership. The At Home With Diversity® (AHWD) certification </a:t>
            </a:r>
          </a:p>
          <a:p>
            <a:r>
              <a:rPr lang="en-US" sz="1700" b="0" i="0" dirty="0">
                <a:solidFill>
                  <a:srgbClr val="333333"/>
                </a:solidFill>
                <a:effectLst/>
                <a:latin typeface="Montserrat" pitchFamily="2" charset="77"/>
              </a:rPr>
              <a:t>course covers how to work effectively with diverse populations so you can build </a:t>
            </a:r>
          </a:p>
          <a:p>
            <a:r>
              <a:rPr lang="en-US" sz="1700" b="0" i="0" dirty="0">
                <a:solidFill>
                  <a:srgbClr val="333333"/>
                </a:solidFill>
                <a:effectLst/>
                <a:latin typeface="Montserrat" pitchFamily="2" charset="77"/>
              </a:rPr>
              <a:t>business success in today’s multicultural real estate market.</a:t>
            </a:r>
            <a:br>
              <a:rPr lang="en-US" sz="1700" dirty="0">
                <a:latin typeface="Montserrat" pitchFamily="2" charset="77"/>
              </a:rPr>
            </a:br>
            <a:endParaRPr lang="en-US" sz="1700" b="0" i="0" dirty="0">
              <a:solidFill>
                <a:srgbClr val="333333"/>
              </a:solidFill>
              <a:effectLst/>
              <a:latin typeface="Montserrat" pitchFamily="2" charset="77"/>
            </a:endParaRPr>
          </a:p>
          <a:p>
            <a:pPr marL="285750" indent="-285750" algn="l">
              <a:buClr>
                <a:srgbClr val="006CB7"/>
              </a:buClr>
              <a:buFont typeface="Wingdings" pitchFamily="2" charset="2"/>
              <a:buChar char="§"/>
            </a:pPr>
            <a:r>
              <a:rPr lang="en-US" sz="1700" b="0" i="0" dirty="0">
                <a:solidFill>
                  <a:srgbClr val="333333"/>
                </a:solidFill>
                <a:effectLst/>
                <a:latin typeface="Montserrat" pitchFamily="2" charset="77"/>
              </a:rPr>
              <a:t>Knowledge of the subtleties of U.S. fair housing laws</a:t>
            </a:r>
          </a:p>
          <a:p>
            <a:pPr marL="285750" indent="-285750" algn="l">
              <a:buClr>
                <a:srgbClr val="006CB7"/>
              </a:buClr>
              <a:buFont typeface="Wingdings" pitchFamily="2" charset="2"/>
              <a:buChar char="§"/>
            </a:pPr>
            <a:r>
              <a:rPr lang="en-US" sz="1700" b="0" i="0" dirty="0">
                <a:solidFill>
                  <a:srgbClr val="333333"/>
                </a:solidFill>
                <a:effectLst/>
                <a:latin typeface="Montserrat" pitchFamily="2" charset="77"/>
              </a:rPr>
              <a:t>Business etiquette for specific cultures</a:t>
            </a:r>
          </a:p>
          <a:p>
            <a:pPr marL="285750" indent="-285750" algn="l">
              <a:buClr>
                <a:srgbClr val="006CB7"/>
              </a:buClr>
              <a:buFont typeface="Wingdings" pitchFamily="2" charset="2"/>
              <a:buChar char="§"/>
            </a:pPr>
            <a:r>
              <a:rPr lang="en-US" sz="1700" b="0" i="0" dirty="0">
                <a:solidFill>
                  <a:srgbClr val="333333"/>
                </a:solidFill>
                <a:effectLst/>
                <a:latin typeface="Montserrat" pitchFamily="2" charset="77"/>
              </a:rPr>
              <a:t>An edge in expanding your business to include international clientele</a:t>
            </a:r>
          </a:p>
          <a:p>
            <a:pPr marL="285750" indent="-285750" algn="l">
              <a:buClr>
                <a:srgbClr val="006CB7"/>
              </a:buClr>
              <a:buFont typeface="Wingdings" pitchFamily="2" charset="2"/>
              <a:buChar char="§"/>
            </a:pPr>
            <a:r>
              <a:rPr lang="en-US" sz="1700" b="0" i="0" dirty="0">
                <a:solidFill>
                  <a:srgbClr val="333333"/>
                </a:solidFill>
                <a:effectLst/>
                <a:latin typeface="Montserrat" pitchFamily="2" charset="77"/>
              </a:rPr>
              <a:t>Credit towards the ABR® and CIPS designations, and as a task in C2EX</a:t>
            </a:r>
          </a:p>
        </p:txBody>
      </p:sp>
      <p:sp>
        <p:nvSpPr>
          <p:cNvPr id="3" name="TextBox 2">
            <a:extLst>
              <a:ext uri="{FF2B5EF4-FFF2-40B4-BE49-F238E27FC236}">
                <a16:creationId xmlns:a16="http://schemas.microsoft.com/office/drawing/2014/main" id="{CD6C44ED-5D0A-C7B8-CF36-8FE58C296A89}"/>
              </a:ext>
            </a:extLst>
          </p:cNvPr>
          <p:cNvSpPr txBox="1"/>
          <p:nvPr/>
        </p:nvSpPr>
        <p:spPr>
          <a:xfrm>
            <a:off x="1606722" y="5015549"/>
            <a:ext cx="7741957" cy="1477328"/>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National Association of REALTORS® and the </a:t>
            </a:r>
            <a:r>
              <a:rPr lang="en-US" b="0" dirty="0">
                <a:solidFill>
                  <a:srgbClr val="333333"/>
                </a:solidFill>
                <a:effectLst/>
                <a:latin typeface="Montserrat" panose="00000500000000000000" pitchFamily="2" charset="0"/>
              </a:rPr>
              <a:t>Center for REALTOR® Development.</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For more information, please contact </a:t>
            </a:r>
            <a:r>
              <a:rPr lang="en-US" dirty="0">
                <a:solidFill>
                  <a:srgbClr val="333333"/>
                </a:solidFill>
                <a:latin typeface="Montserrat" panose="00000500000000000000" pitchFamily="2" charset="0"/>
                <a:hlinkClick r:id="rId2"/>
              </a:rPr>
              <a:t>ahwd@nar.realtor</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or 800.874.6500, ext. 83</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4894539"/>
            <a:ext cx="1051560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At Home With Diversity® - AHWD</a:t>
            </a:r>
          </a:p>
        </p:txBody>
      </p:sp>
      <p:pic>
        <p:nvPicPr>
          <p:cNvPr id="8" name="Picture 7">
            <a:extLst>
              <a:ext uri="{FF2B5EF4-FFF2-40B4-BE49-F238E27FC236}">
                <a16:creationId xmlns:a16="http://schemas.microsoft.com/office/drawing/2014/main" id="{366AFCFF-A058-15F7-9A8A-CA24B4ADB612}"/>
              </a:ext>
            </a:extLst>
          </p:cNvPr>
          <p:cNvPicPr>
            <a:picLocks noChangeAspect="1"/>
          </p:cNvPicPr>
          <p:nvPr/>
        </p:nvPicPr>
        <p:blipFill>
          <a:blip r:embed="rId3"/>
          <a:stretch>
            <a:fillRect/>
          </a:stretch>
        </p:blipFill>
        <p:spPr>
          <a:xfrm>
            <a:off x="9784883" y="182295"/>
            <a:ext cx="1428750" cy="1781175"/>
          </a:xfrm>
          <a:prstGeom prst="rect">
            <a:avLst/>
          </a:prstGeom>
        </p:spPr>
      </p:pic>
    </p:spTree>
    <p:extLst>
      <p:ext uri="{BB962C8B-B14F-4D97-AF65-F5344CB8AC3E}">
        <p14:creationId xmlns:p14="http://schemas.microsoft.com/office/powerpoint/2010/main" val="2793656435"/>
      </p:ext>
    </p:extLst>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970044"/>
          </a:xfrm>
          <a:prstGeom prst="rect">
            <a:avLst/>
          </a:prstGeom>
          <a:noFill/>
        </p:spPr>
        <p:txBody>
          <a:bodyPr wrap="square" rtlCol="0">
            <a:spAutoFit/>
          </a:bodyPr>
          <a:lstStyle/>
          <a:p>
            <a:pPr algn="l"/>
            <a:r>
              <a:rPr lang="en-US" sz="1700" b="0" i="0" u="none" strike="noStrike" dirty="0">
                <a:solidFill>
                  <a:srgbClr val="000000"/>
                </a:solidFill>
                <a:effectLst/>
                <a:latin typeface="Montserrat" pitchFamily="2" charset="77"/>
              </a:rPr>
              <a:t>The REALTORS® Commitment to Excellence (C2EX) program is a multiple </a:t>
            </a:r>
            <a:br>
              <a:rPr lang="en-US" sz="1700" b="0" i="0" u="none" strike="noStrike" dirty="0">
                <a:solidFill>
                  <a:srgbClr val="000000"/>
                </a:solidFill>
                <a:effectLst/>
                <a:latin typeface="Montserrat" pitchFamily="2" charset="77"/>
              </a:rPr>
            </a:br>
            <a:r>
              <a:rPr lang="en-US" sz="1700" b="0" i="0" u="none" strike="noStrike" dirty="0">
                <a:solidFill>
                  <a:srgbClr val="000000"/>
                </a:solidFill>
                <a:effectLst/>
                <a:latin typeface="Montserrat" pitchFamily="2" charset="77"/>
              </a:rPr>
              <a:t>award-winning, web-based program that focuses on 10 areas of industry </a:t>
            </a:r>
            <a:br>
              <a:rPr lang="en-US" sz="1700" b="0" i="0" u="none" strike="noStrike" dirty="0">
                <a:solidFill>
                  <a:srgbClr val="000000"/>
                </a:solidFill>
                <a:effectLst/>
                <a:latin typeface="Montserrat" pitchFamily="2" charset="77"/>
              </a:rPr>
            </a:br>
            <a:r>
              <a:rPr lang="en-US" sz="1700" b="0" i="0" u="none" strike="noStrike" dirty="0">
                <a:solidFill>
                  <a:srgbClr val="000000"/>
                </a:solidFill>
                <a:effectLst/>
                <a:latin typeface="Montserrat" pitchFamily="2" charset="77"/>
              </a:rPr>
              <a:t>professionalism including client service, real estate law, and data privacy. </a:t>
            </a:r>
            <a:br>
              <a:rPr lang="en-US" sz="1700" b="0" i="0" u="none" strike="noStrike" dirty="0">
                <a:solidFill>
                  <a:srgbClr val="000000"/>
                </a:solidFill>
                <a:effectLst/>
                <a:latin typeface="Montserrat" pitchFamily="2" charset="77"/>
              </a:rPr>
            </a:br>
            <a:r>
              <a:rPr lang="en-US" sz="1700" b="0" i="0" u="none" strike="noStrike" dirty="0">
                <a:solidFill>
                  <a:srgbClr val="000000"/>
                </a:solidFill>
                <a:effectLst/>
                <a:latin typeface="Montserrat" pitchFamily="2" charset="77"/>
              </a:rPr>
              <a:t>It’s not a certification, designation, or course. It’s an Endorsement from the </a:t>
            </a:r>
            <a:br>
              <a:rPr lang="en-US" sz="1700" b="0" i="0" u="none" strike="noStrike" dirty="0">
                <a:solidFill>
                  <a:srgbClr val="000000"/>
                </a:solidFill>
                <a:effectLst/>
                <a:latin typeface="Montserrat" pitchFamily="2" charset="77"/>
              </a:rPr>
            </a:br>
            <a:r>
              <a:rPr lang="en-US" sz="1700" b="0" i="0" u="none" strike="noStrike" dirty="0">
                <a:solidFill>
                  <a:srgbClr val="000000"/>
                </a:solidFill>
                <a:effectLst/>
                <a:latin typeface="Montserrat" pitchFamily="2" charset="77"/>
              </a:rPr>
              <a:t>NATIONAL ASSOCIATION OF REALTORS®.</a:t>
            </a:r>
          </a:p>
          <a:p>
            <a:pPr algn="l"/>
            <a:endParaRPr lang="en-US" sz="1700" dirty="0">
              <a:solidFill>
                <a:srgbClr val="000000"/>
              </a:solidFill>
              <a:latin typeface="Montserrat" pitchFamily="2" charset="77"/>
            </a:endParaRPr>
          </a:p>
          <a:p>
            <a:pPr algn="l"/>
            <a:r>
              <a:rPr lang="en-US" sz="1700" dirty="0">
                <a:solidFill>
                  <a:srgbClr val="000000"/>
                </a:solidFill>
                <a:latin typeface="Montserrat" pitchFamily="2" charset="77"/>
              </a:rPr>
              <a:t>C2EX Endorsed REALTORS®</a:t>
            </a:r>
            <a:endParaRPr lang="en-US" sz="1700" b="0" i="0" dirty="0">
              <a:solidFill>
                <a:srgbClr val="333333"/>
              </a:solidFill>
              <a:effectLst/>
              <a:latin typeface="Montserrat" pitchFamily="2" charset="77"/>
            </a:endParaRPr>
          </a:p>
          <a:p>
            <a:pPr marL="285750" indent="-285750" algn="l">
              <a:buClr>
                <a:srgbClr val="006CB7"/>
              </a:buClr>
              <a:buFont typeface="Wingdings" pitchFamily="2" charset="2"/>
              <a:buChar char="§"/>
            </a:pPr>
            <a:r>
              <a:rPr lang="en-US" sz="1700" dirty="0">
                <a:solidFill>
                  <a:srgbClr val="333333"/>
                </a:solidFill>
                <a:latin typeface="Montserrat" pitchFamily="2" charset="77"/>
              </a:rPr>
              <a:t>Earn </a:t>
            </a:r>
            <a:r>
              <a:rPr lang="en-US" sz="1700" b="0" i="0" u="none" strike="noStrike" dirty="0">
                <a:solidFill>
                  <a:srgbClr val="000000"/>
                </a:solidFill>
                <a:effectLst/>
                <a:latin typeface="Montserrat" pitchFamily="2" charset="77"/>
              </a:rPr>
              <a:t>promotional materials announcing their achievement and an icon on </a:t>
            </a:r>
            <a:r>
              <a:rPr lang="en-US" sz="1700" b="0" i="0" u="sng" strike="noStrike" dirty="0">
                <a:solidFill>
                  <a:srgbClr val="0563C1"/>
                </a:solidFill>
                <a:effectLst/>
                <a:latin typeface="Montserrat" pitchFamily="2" charset="77"/>
                <a:hlinkClick r:id="rId2"/>
              </a:rPr>
              <a:t>REALTOR.com</a:t>
            </a:r>
            <a:br>
              <a:rPr lang="en-US" sz="1700" b="0" i="0" u="sng" strike="noStrike" dirty="0">
                <a:solidFill>
                  <a:srgbClr val="0563C1"/>
                </a:solidFill>
                <a:effectLst/>
                <a:latin typeface="Montserrat" pitchFamily="2" charset="77"/>
              </a:rPr>
            </a:br>
            <a:r>
              <a:rPr lang="en-US" sz="1700" b="0" i="0" u="none" strike="noStrike" dirty="0">
                <a:solidFill>
                  <a:srgbClr val="000000"/>
                </a:solidFill>
                <a:effectLst/>
                <a:latin typeface="Montserrat" pitchFamily="2" charset="77"/>
              </a:rPr>
              <a:t>alerting potential clients to their endorsement</a:t>
            </a:r>
          </a:p>
          <a:p>
            <a:pPr marL="285750" indent="-285750" algn="l">
              <a:buClr>
                <a:srgbClr val="006CB7"/>
              </a:buClr>
              <a:buFont typeface="Wingdings" pitchFamily="2" charset="2"/>
              <a:buChar char="§"/>
            </a:pPr>
            <a:r>
              <a:rPr lang="en-US" sz="1700" b="0" i="0" u="none" strike="noStrike" dirty="0">
                <a:solidFill>
                  <a:srgbClr val="000000"/>
                </a:solidFill>
                <a:effectLst/>
                <a:latin typeface="Montserrat" pitchFamily="2" charset="77"/>
              </a:rPr>
              <a:t>Satisfy their NAR Code of Ethics training requirement for the current cycle</a:t>
            </a:r>
          </a:p>
          <a:p>
            <a:pPr marL="285750" indent="-285750" algn="l">
              <a:buClr>
                <a:srgbClr val="006CB7"/>
              </a:buClr>
              <a:buFont typeface="Wingdings" pitchFamily="2" charset="2"/>
              <a:buChar char="§"/>
            </a:pPr>
            <a:r>
              <a:rPr lang="en-US" sz="1700" dirty="0">
                <a:solidFill>
                  <a:srgbClr val="000000"/>
                </a:solidFill>
                <a:latin typeface="Montserrat" pitchFamily="2" charset="77"/>
              </a:rPr>
              <a:t>Access </a:t>
            </a:r>
            <a:r>
              <a:rPr lang="en-US" sz="1700" b="0" i="0" u="none" strike="noStrike" dirty="0">
                <a:solidFill>
                  <a:srgbClr val="000000"/>
                </a:solidFill>
                <a:effectLst/>
                <a:latin typeface="Montserrat" pitchFamily="2" charset="77"/>
              </a:rPr>
              <a:t>a network of C2EX Endorsed REALTORS® across the U.S. and around the globe</a:t>
            </a:r>
            <a:endParaRPr lang="en-US" sz="1700" b="0" i="0" dirty="0">
              <a:solidFill>
                <a:srgbClr val="333333"/>
              </a:solidFill>
              <a:effectLst/>
              <a:latin typeface="Montserrat" pitchFamily="2" charset="77"/>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606722" y="5015549"/>
            <a:ext cx="7741957" cy="923330"/>
          </a:xfrm>
          <a:prstGeom prst="rect">
            <a:avLst/>
          </a:prstGeom>
          <a:noFill/>
        </p:spPr>
        <p:txBody>
          <a:bodyPr wrap="square" rtlCol="0">
            <a:spAutoFit/>
          </a:bodyPr>
          <a:lstStyle/>
          <a:p>
            <a:r>
              <a:rPr lang="en-US" dirty="0">
                <a:solidFill>
                  <a:srgbClr val="333333"/>
                </a:solidFill>
                <a:latin typeface="Montserrat" panose="00000500000000000000" pitchFamily="2" charset="0"/>
              </a:rPr>
              <a:t>For more information please contact </a:t>
            </a:r>
            <a:r>
              <a:rPr lang="en-US" dirty="0">
                <a:solidFill>
                  <a:srgbClr val="333333"/>
                </a:solidFill>
                <a:latin typeface="Montserrat" panose="00000500000000000000" pitchFamily="2" charset="0"/>
                <a:hlinkClick r:id="rId3"/>
              </a:rPr>
              <a:t>C2EX@nar.realtor</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or 1.888.299.9669</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4894539"/>
            <a:ext cx="1051560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spc="-150" dirty="0">
                <a:latin typeface="Montserrat" panose="00000500000000000000" pitchFamily="2" charset="0"/>
              </a:rPr>
              <a:t>REALTORS® Commitment to Excellence - C2EX</a:t>
            </a:r>
          </a:p>
        </p:txBody>
      </p:sp>
      <p:pic>
        <p:nvPicPr>
          <p:cNvPr id="7" name="Picture 6" descr="Logo&#10;&#10;Description automatically generated">
            <a:extLst>
              <a:ext uri="{FF2B5EF4-FFF2-40B4-BE49-F238E27FC236}">
                <a16:creationId xmlns:a16="http://schemas.microsoft.com/office/drawing/2014/main" id="{24A40715-2C13-3ADA-BDF4-B689E48D7CE3}"/>
              </a:ext>
            </a:extLst>
          </p:cNvPr>
          <p:cNvPicPr>
            <a:picLocks noChangeAspect="1"/>
          </p:cNvPicPr>
          <p:nvPr/>
        </p:nvPicPr>
        <p:blipFill>
          <a:blip r:embed="rId4"/>
          <a:stretch>
            <a:fillRect/>
          </a:stretch>
        </p:blipFill>
        <p:spPr>
          <a:xfrm>
            <a:off x="9667164" y="353571"/>
            <a:ext cx="1644503" cy="1644503"/>
          </a:xfrm>
          <a:prstGeom prst="rect">
            <a:avLst/>
          </a:prstGeom>
        </p:spPr>
      </p:pic>
    </p:spTree>
    <p:extLst>
      <p:ext uri="{BB962C8B-B14F-4D97-AF65-F5344CB8AC3E}">
        <p14:creationId xmlns:p14="http://schemas.microsoft.com/office/powerpoint/2010/main" val="844934598"/>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18521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Certified Real Estate Team Specialist (C-RETS) certification is designed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to improve team development, individual leadership skills, and financial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performance. C-RETS courses provide the tools, strategies, and knowledge that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are required of today’s real estate professionals who are either considering or currently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operating in a team environment. It is for team leaders, team members, those looking to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start a team, and those who simply want to sharpen their management skills.</a:t>
            </a:r>
          </a:p>
          <a:p>
            <a:br>
              <a:rPr lang="en-US" sz="1700" b="0" i="0" dirty="0">
                <a:solidFill>
                  <a:srgbClr val="333333"/>
                </a:solidFill>
                <a:effectLst/>
                <a:latin typeface="Montserrat" panose="00000500000000000000" pitchFamily="2" charset="0"/>
              </a:rPr>
            </a:br>
            <a:endParaRPr lang="en-US" sz="1700"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606722" y="4025301"/>
            <a:ext cx="968880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Visit </a:t>
            </a:r>
            <a:r>
              <a:rPr lang="en-US" b="0" dirty="0">
                <a:solidFill>
                  <a:srgbClr val="333333"/>
                </a:solidFill>
                <a:effectLst/>
                <a:latin typeface="Montserrat" panose="00000500000000000000" pitchFamily="2" charset="0"/>
                <a:hlinkClick r:id="rId2"/>
              </a:rPr>
              <a:t>www.REBInstitute.com</a:t>
            </a:r>
            <a:r>
              <a:rPr lang="en-US" b="0" dirty="0">
                <a:solidFill>
                  <a:srgbClr val="333333"/>
                </a:solidFill>
                <a:effectLst/>
                <a:latin typeface="Montserrat" panose="00000500000000000000" pitchFamily="2" charset="0"/>
              </a:rPr>
              <a:t> or contact the </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Real Estate Business Institute (REBI) at </a:t>
            </a:r>
            <a:r>
              <a:rPr lang="en-US" b="0" dirty="0">
                <a:solidFill>
                  <a:srgbClr val="333333"/>
                </a:solidFill>
                <a:effectLst/>
                <a:latin typeface="Montserrat" panose="00000500000000000000" pitchFamily="2" charset="0"/>
                <a:hlinkClick r:id="rId3"/>
              </a:rPr>
              <a:t>info@REBInstitute.com</a:t>
            </a:r>
            <a:r>
              <a:rPr lang="en-US" b="0" dirty="0">
                <a:solidFill>
                  <a:srgbClr val="333333"/>
                </a:solidFill>
                <a:effectLst/>
                <a:latin typeface="Montserrat" panose="00000500000000000000" pitchFamily="2" charset="0"/>
              </a:rPr>
              <a:t> </a:t>
            </a:r>
            <a:r>
              <a:rPr lang="en-US" dirty="0">
                <a:solidFill>
                  <a:srgbClr val="333333"/>
                </a:solidFill>
                <a:latin typeface="Montserrat" panose="00000500000000000000" pitchFamily="2" charset="0"/>
              </a:rPr>
              <a:t>or 800.621.8738</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3904291"/>
            <a:ext cx="13159931"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Certified Real Estate Team Specialist - CRETS</a:t>
            </a:r>
          </a:p>
        </p:txBody>
      </p:sp>
      <p:pic>
        <p:nvPicPr>
          <p:cNvPr id="6" name="Picture 5">
            <a:extLst>
              <a:ext uri="{FF2B5EF4-FFF2-40B4-BE49-F238E27FC236}">
                <a16:creationId xmlns:a16="http://schemas.microsoft.com/office/drawing/2014/main" id="{FB05AE52-AF85-7E15-82B0-8F4C6F8A488F}"/>
              </a:ext>
            </a:extLst>
          </p:cNvPr>
          <p:cNvPicPr>
            <a:picLocks noChangeAspect="1"/>
          </p:cNvPicPr>
          <p:nvPr/>
        </p:nvPicPr>
        <p:blipFill>
          <a:blip r:embed="rId4"/>
          <a:stretch>
            <a:fillRect/>
          </a:stretch>
        </p:blipFill>
        <p:spPr>
          <a:xfrm>
            <a:off x="9503615" y="656619"/>
            <a:ext cx="2059930" cy="943581"/>
          </a:xfrm>
          <a:prstGeom prst="rect">
            <a:avLst/>
          </a:prstGeom>
        </p:spPr>
      </p:pic>
    </p:spTree>
    <p:extLst>
      <p:ext uri="{BB962C8B-B14F-4D97-AF65-F5344CB8AC3E}">
        <p14:creationId xmlns:p14="http://schemas.microsoft.com/office/powerpoint/2010/main" val="3540223732"/>
      </p:ext>
    </p:extLst>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0992045" cy="244682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RRC Digital Marketing: Social Media certification is for real estate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professionals who want to develop expertise with social media resources and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the sites that are an essential part of today's digital marketing mix, whether you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are promoting your business or the properties you represent.</a:t>
            </a:r>
          </a:p>
          <a:p>
            <a:pPr marL="285750" indent="-285750" algn="l">
              <a:buFont typeface="Arial" panose="020B0604020202020204" pitchFamily="34" charset="0"/>
              <a:buChar char="•"/>
            </a:pPr>
            <a:endParaRPr lang="en-US" sz="1700" b="0" i="0" dirty="0">
              <a:solidFill>
                <a:srgbClr val="333333"/>
              </a:solidFill>
              <a:effectLst/>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Distinguish yourself as an expert with your clients and team members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Practical plans for implementing and managing your business's social media strategy</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Guides for interpreting analytics and engagement to help reassess and revise strategies routinely</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Risk management recommendations to incorporate into your social media strategy</a:t>
            </a:r>
          </a:p>
        </p:txBody>
      </p:sp>
      <p:sp>
        <p:nvSpPr>
          <p:cNvPr id="3" name="TextBox 2">
            <a:extLst>
              <a:ext uri="{FF2B5EF4-FFF2-40B4-BE49-F238E27FC236}">
                <a16:creationId xmlns:a16="http://schemas.microsoft.com/office/drawing/2014/main" id="{CD6C44ED-5D0A-C7B8-CF36-8FE58C296A89}"/>
              </a:ext>
            </a:extLst>
          </p:cNvPr>
          <p:cNvSpPr txBox="1"/>
          <p:nvPr/>
        </p:nvSpPr>
        <p:spPr>
          <a:xfrm>
            <a:off x="1588509" y="4740907"/>
            <a:ext cx="774195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Residential Real Estate Council</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Contact RRC at </a:t>
            </a:r>
            <a:r>
              <a:rPr lang="en-US" b="0" dirty="0">
                <a:solidFill>
                  <a:srgbClr val="333333"/>
                </a:solidFill>
                <a:effectLst/>
                <a:latin typeface="Montserrat" panose="00000500000000000000" pitchFamily="2" charset="0"/>
                <a:hlinkClick r:id="rId2"/>
              </a:rPr>
              <a:t>www.crs.com/about-us/contact-us</a:t>
            </a:r>
            <a:r>
              <a:rPr lang="en-US" dirty="0">
                <a:solidFill>
                  <a:srgbClr val="333333"/>
                </a:solidFill>
                <a:latin typeface="Montserrat" panose="00000500000000000000" pitchFamily="2" charset="0"/>
              </a:rPr>
              <a:t> </a:t>
            </a:r>
            <a:r>
              <a:rPr lang="en-US" b="0" dirty="0">
                <a:solidFill>
                  <a:srgbClr val="333333"/>
                </a:solidFill>
                <a:effectLst/>
                <a:latin typeface="Montserrat" panose="00000500000000000000" pitchFamily="2" charset="0"/>
              </a:rPr>
              <a:t>or 800.462.8841</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58187" y="4619897"/>
            <a:ext cx="5731719"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Digital Marketing: Social Media </a:t>
            </a:r>
          </a:p>
        </p:txBody>
      </p:sp>
      <p:pic>
        <p:nvPicPr>
          <p:cNvPr id="7" name="Picture 6">
            <a:extLst>
              <a:ext uri="{FF2B5EF4-FFF2-40B4-BE49-F238E27FC236}">
                <a16:creationId xmlns:a16="http://schemas.microsoft.com/office/drawing/2014/main" id="{AFFFD1DD-F4E4-8AEB-0636-1970C72C9CFB}"/>
              </a:ext>
            </a:extLst>
          </p:cNvPr>
          <p:cNvPicPr>
            <a:picLocks noChangeAspect="1"/>
          </p:cNvPicPr>
          <p:nvPr/>
        </p:nvPicPr>
        <p:blipFill>
          <a:blip r:embed="rId3"/>
          <a:stretch>
            <a:fillRect/>
          </a:stretch>
        </p:blipFill>
        <p:spPr>
          <a:xfrm>
            <a:off x="9645839" y="512003"/>
            <a:ext cx="1766353" cy="1269763"/>
          </a:xfrm>
          <a:prstGeom prst="rect">
            <a:avLst/>
          </a:prstGeom>
        </p:spPr>
      </p:pic>
    </p:spTree>
    <p:extLst>
      <p:ext uri="{BB962C8B-B14F-4D97-AF65-F5344CB8AC3E}">
        <p14:creationId xmlns:p14="http://schemas.microsoft.com/office/powerpoint/2010/main" val="692916178"/>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325639" cy="297004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NAR's e-PRO® certification program helps REALTORS® master the advanced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digital marketing techniques of today. With the e-PRO® certification,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REALTORS® increase their ability to reach customers, expand their capabilities,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and build trust by safeguarding client information.</a:t>
            </a:r>
          </a:p>
          <a:p>
            <a:pPr marL="285750" indent="-285750" algn="l">
              <a:buClr>
                <a:srgbClr val="006CB7"/>
              </a:buClr>
              <a:buFont typeface="Wingdings" pitchFamily="2" charset="2"/>
              <a:buChar char="§"/>
            </a:pPr>
            <a:endParaRPr lang="en-US" sz="1700" dirty="0">
              <a:solidFill>
                <a:srgbClr val="333333"/>
              </a:solidFill>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Create and manage a powerful online presence through your website, social media, </a:t>
            </a:r>
          </a:p>
          <a:p>
            <a:pPr algn="l">
              <a:buClr>
                <a:srgbClr val="006CB7"/>
              </a:buClr>
            </a:pPr>
            <a:r>
              <a:rPr lang="en-US" sz="1700" b="0" i="0" dirty="0">
                <a:solidFill>
                  <a:srgbClr val="333333"/>
                </a:solidFill>
                <a:effectLst/>
                <a:latin typeface="Montserrat" panose="00000500000000000000" pitchFamily="2" charset="0"/>
              </a:rPr>
              <a:t>     video, and more.</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Streamline real estate transaction processes using customer relationship management (CRM)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systems, and transaction management platforms.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Create search engine marketing (SEM) and search engine optimization (SEO) strategies.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Protect your business from a data breach and safeguard client information.</a:t>
            </a:r>
          </a:p>
        </p:txBody>
      </p:sp>
      <p:sp>
        <p:nvSpPr>
          <p:cNvPr id="3" name="TextBox 2">
            <a:extLst>
              <a:ext uri="{FF2B5EF4-FFF2-40B4-BE49-F238E27FC236}">
                <a16:creationId xmlns:a16="http://schemas.microsoft.com/office/drawing/2014/main" id="{CD6C44ED-5D0A-C7B8-CF36-8FE58C296A89}"/>
              </a:ext>
            </a:extLst>
          </p:cNvPr>
          <p:cNvSpPr txBox="1"/>
          <p:nvPr/>
        </p:nvSpPr>
        <p:spPr>
          <a:xfrm>
            <a:off x="1580141" y="5208589"/>
            <a:ext cx="7741957" cy="1200329"/>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National Association of REALTORS® and the </a:t>
            </a:r>
            <a:r>
              <a:rPr lang="en-US" b="0" dirty="0">
                <a:solidFill>
                  <a:srgbClr val="333333"/>
                </a:solidFill>
                <a:effectLst/>
                <a:latin typeface="Montserrat" panose="00000500000000000000" pitchFamily="2" charset="0"/>
              </a:rPr>
              <a:t>Center for REALTOR® Development.</a:t>
            </a:r>
            <a:r>
              <a:rPr lang="en-US" dirty="0">
                <a:solidFill>
                  <a:srgbClr val="333333"/>
                </a:solidFill>
                <a:latin typeface="Montserrat" panose="00000500000000000000" pitchFamily="2" charset="0"/>
              </a:rPr>
              <a:t> </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e-PRO® at </a:t>
            </a:r>
            <a:r>
              <a:rPr lang="en-US" dirty="0">
                <a:solidFill>
                  <a:srgbClr val="333333"/>
                </a:solidFill>
                <a:latin typeface="Montserrat" panose="00000500000000000000" pitchFamily="2" charset="0"/>
                <a:hlinkClick r:id="rId2"/>
              </a:rPr>
              <a:t>epro@nar.realtor</a:t>
            </a:r>
            <a:r>
              <a:rPr lang="en-US" dirty="0">
                <a:solidFill>
                  <a:srgbClr val="333333"/>
                </a:solidFill>
                <a:latin typeface="Montserrat" panose="00000500000000000000" pitchFamily="2" charset="0"/>
              </a:rPr>
              <a:t> or 877.397.3132</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49819" y="5087579"/>
            <a:ext cx="10542181"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e-PRO®</a:t>
            </a:r>
          </a:p>
        </p:txBody>
      </p:sp>
      <p:pic>
        <p:nvPicPr>
          <p:cNvPr id="6" name="Picture 5">
            <a:extLst>
              <a:ext uri="{FF2B5EF4-FFF2-40B4-BE49-F238E27FC236}">
                <a16:creationId xmlns:a16="http://schemas.microsoft.com/office/drawing/2014/main" id="{836C59B7-BA9E-607C-DB70-33B8B5ECF4C8}"/>
              </a:ext>
            </a:extLst>
          </p:cNvPr>
          <p:cNvPicPr>
            <a:picLocks noChangeAspect="1"/>
          </p:cNvPicPr>
          <p:nvPr/>
        </p:nvPicPr>
        <p:blipFill>
          <a:blip r:embed="rId3"/>
          <a:stretch>
            <a:fillRect/>
          </a:stretch>
        </p:blipFill>
        <p:spPr>
          <a:xfrm>
            <a:off x="9440761" y="768100"/>
            <a:ext cx="2264779" cy="671884"/>
          </a:xfrm>
          <a:prstGeom prst="rect">
            <a:avLst/>
          </a:prstGeom>
        </p:spPr>
      </p:pic>
    </p:spTree>
    <p:extLst>
      <p:ext uri="{BB962C8B-B14F-4D97-AF65-F5344CB8AC3E}">
        <p14:creationId xmlns:p14="http://schemas.microsoft.com/office/powerpoint/2010/main" val="1792160338"/>
      </p:ext>
    </p:extLst>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620500" cy="323165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Inside Sales Agent certification program teaches REALTORS® the art of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cultivating leads and adding qualified customers to the office’s sales funnel.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The certification provides opportunities to learn and practice the skills and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techniques top agents use to turn leads to clients and existing customers into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repeat business while helping you build your lucrative career.</a:t>
            </a:r>
            <a:br>
              <a:rPr lang="en-US" sz="1700" b="0" i="0" dirty="0">
                <a:solidFill>
                  <a:srgbClr val="333333"/>
                </a:solidFill>
                <a:effectLst/>
                <a:latin typeface="Montserrat" panose="00000500000000000000" pitchFamily="2" charset="0"/>
              </a:rPr>
            </a:br>
            <a:endParaRPr lang="en-US" sz="1700" b="0" i="0" dirty="0">
              <a:solidFill>
                <a:srgbClr val="333333"/>
              </a:solidFill>
              <a:effectLst/>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Scripts and dialogues that help you get valuable information from potential clients to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build your team’s pipeline</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Customer service strategies and techniques to help generate more referrals and leads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Guides on how to build professional relationships and tools to strength interpersonal communications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Tools to help close higher number of sales</a:t>
            </a:r>
          </a:p>
          <a:p>
            <a:endParaRPr lang="en-US" sz="1700"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687158" y="4963328"/>
            <a:ext cx="774195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Residential Real Estate Council</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RRC at</a:t>
            </a:r>
            <a:r>
              <a:rPr lang="en-US" dirty="0">
                <a:solidFill>
                  <a:srgbClr val="006CB7"/>
                </a:solidFill>
                <a:latin typeface="Montserrat" panose="00000500000000000000" pitchFamily="2" charset="0"/>
              </a:rPr>
              <a:t> crs.com/about/-us/contact-us</a:t>
            </a:r>
            <a:r>
              <a:rPr lang="en-US" dirty="0">
                <a:solidFill>
                  <a:srgbClr val="333333"/>
                </a:solidFill>
                <a:latin typeface="Montserrat" panose="00000500000000000000" pitchFamily="2" charset="0"/>
              </a:rPr>
              <a:t> or 877.397.3132</a:t>
            </a:r>
            <a:br>
              <a:rPr lang="en-US" dirty="0">
                <a:solidFill>
                  <a:srgbClr val="333333"/>
                </a:solidFill>
                <a:latin typeface="Montserrat" panose="00000500000000000000" pitchFamily="2" charset="0"/>
              </a:rPr>
            </a:b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4842318"/>
            <a:ext cx="1051560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Inside Sales Agent - ISA</a:t>
            </a:r>
          </a:p>
        </p:txBody>
      </p:sp>
      <p:pic>
        <p:nvPicPr>
          <p:cNvPr id="7" name="Picture 6">
            <a:extLst>
              <a:ext uri="{FF2B5EF4-FFF2-40B4-BE49-F238E27FC236}">
                <a16:creationId xmlns:a16="http://schemas.microsoft.com/office/drawing/2014/main" id="{F83FF0F5-388F-86F3-F7AC-9199E4048937}"/>
              </a:ext>
            </a:extLst>
          </p:cNvPr>
          <p:cNvPicPr>
            <a:picLocks noChangeAspect="1"/>
          </p:cNvPicPr>
          <p:nvPr/>
        </p:nvPicPr>
        <p:blipFill>
          <a:blip r:embed="rId2"/>
          <a:stretch>
            <a:fillRect/>
          </a:stretch>
        </p:blipFill>
        <p:spPr>
          <a:xfrm>
            <a:off x="9540240" y="538335"/>
            <a:ext cx="1939510" cy="1280077"/>
          </a:xfrm>
          <a:prstGeom prst="rect">
            <a:avLst/>
          </a:prstGeom>
        </p:spPr>
      </p:pic>
    </p:spTree>
    <p:extLst>
      <p:ext uri="{BB962C8B-B14F-4D97-AF65-F5344CB8AC3E}">
        <p14:creationId xmlns:p14="http://schemas.microsoft.com/office/powerpoint/2010/main" val="629512127"/>
      </p:ext>
    </p:extLst>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620500" cy="349326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Luxury Homes Certification is for agents looking to hone their skills in the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ever-growing luxury home market. The courses included will give REALTORS®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the knowledge they need to approach the luxury niche, including pricing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strategies, negotiation tactics, and how to stand out from the crowd.</a:t>
            </a:r>
          </a:p>
          <a:p>
            <a:pPr algn="l"/>
            <a:endParaRPr lang="en-US" sz="1700" b="0" i="0" dirty="0">
              <a:solidFill>
                <a:srgbClr val="333333"/>
              </a:solidFill>
              <a:effectLst/>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Distinguish yourself as an expert in the luxury market with your clients and team members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Steps on how to break into the luxury real estate business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Outline of the seven steps to fairly valuing luxury home pricing</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An understanding of the critical components of luxury home presentations to those of other home market segments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Advanced negotiation tactics essential to serving the luxury market</a:t>
            </a:r>
          </a:p>
          <a:p>
            <a:br>
              <a:rPr lang="en-US" sz="1700" b="0" i="0" dirty="0">
                <a:solidFill>
                  <a:srgbClr val="333333"/>
                </a:solidFill>
                <a:effectLst/>
                <a:latin typeface="Montserrat" panose="00000500000000000000" pitchFamily="2" charset="0"/>
              </a:rPr>
            </a:br>
            <a:endParaRPr lang="en-US" sz="1700"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80142" y="5208589"/>
            <a:ext cx="7741957"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Residential Real Estate Council</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RRC at</a:t>
            </a:r>
            <a:r>
              <a:rPr lang="en-US" dirty="0">
                <a:solidFill>
                  <a:srgbClr val="006CB7"/>
                </a:solidFill>
                <a:latin typeface="Montserrat" panose="00000500000000000000" pitchFamily="2" charset="0"/>
              </a:rPr>
              <a:t> </a:t>
            </a:r>
            <a:r>
              <a:rPr lang="en-US" dirty="0">
                <a:solidFill>
                  <a:srgbClr val="006CB7"/>
                </a:solidFill>
                <a:latin typeface="Montserrat" panose="00000500000000000000" pitchFamily="2" charset="0"/>
                <a:hlinkClick r:id="rId2"/>
              </a:rPr>
              <a:t>CRSHelp@crs.com</a:t>
            </a: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49820" y="5087579"/>
            <a:ext cx="1054218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Luxury Homes Certification - LHC</a:t>
            </a:r>
          </a:p>
        </p:txBody>
      </p:sp>
      <p:pic>
        <p:nvPicPr>
          <p:cNvPr id="6" name="Picture 5">
            <a:extLst>
              <a:ext uri="{FF2B5EF4-FFF2-40B4-BE49-F238E27FC236}">
                <a16:creationId xmlns:a16="http://schemas.microsoft.com/office/drawing/2014/main" id="{81AFCA1C-319D-2321-DCCA-7C498B6F47B9}"/>
              </a:ext>
            </a:extLst>
          </p:cNvPr>
          <p:cNvPicPr>
            <a:picLocks noChangeAspect="1"/>
          </p:cNvPicPr>
          <p:nvPr/>
        </p:nvPicPr>
        <p:blipFill>
          <a:blip r:embed="rId3"/>
          <a:stretch>
            <a:fillRect/>
          </a:stretch>
        </p:blipFill>
        <p:spPr>
          <a:xfrm>
            <a:off x="9574948" y="479376"/>
            <a:ext cx="1849974" cy="1200453"/>
          </a:xfrm>
          <a:prstGeom prst="rect">
            <a:avLst/>
          </a:prstGeom>
        </p:spPr>
      </p:pic>
    </p:spTree>
    <p:extLst>
      <p:ext uri="{BB962C8B-B14F-4D97-AF65-F5344CB8AC3E}">
        <p14:creationId xmlns:p14="http://schemas.microsoft.com/office/powerpoint/2010/main" val="3654971124"/>
      </p:ext>
    </p:extLst>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620500" cy="2000548"/>
          </a:xfrm>
          <a:prstGeom prst="rect">
            <a:avLst/>
          </a:prstGeom>
          <a:noFill/>
        </p:spPr>
        <p:txBody>
          <a:bodyPr wrap="square" rtlCol="0">
            <a:spAutoFit/>
          </a:bodyPr>
          <a:lstStyle/>
          <a:p>
            <a:pPr algn="l"/>
            <a:r>
              <a:rPr lang="en-US" b="0" i="0" dirty="0">
                <a:solidFill>
                  <a:srgbClr val="333333"/>
                </a:solidFill>
                <a:effectLst/>
                <a:latin typeface="Montserrat" panose="00000500000000000000" pitchFamily="2" charset="0"/>
              </a:rPr>
              <a:t>When U.S. servicemembers, veterans, and their families relocate, having </a:t>
            </a:r>
          </a:p>
          <a:p>
            <a:pPr algn="l"/>
            <a:r>
              <a:rPr lang="en-US" b="0" i="0" dirty="0">
                <a:solidFill>
                  <a:srgbClr val="333333"/>
                </a:solidFill>
                <a:effectLst/>
                <a:latin typeface="Montserrat" panose="00000500000000000000" pitchFamily="2" charset="0"/>
              </a:rPr>
              <a:t>the expertise of a real estate professional who understands their specific </a:t>
            </a:r>
          </a:p>
          <a:p>
            <a:pPr algn="l"/>
            <a:r>
              <a:rPr lang="en-US" b="0" i="0" dirty="0">
                <a:solidFill>
                  <a:srgbClr val="333333"/>
                </a:solidFill>
                <a:effectLst/>
                <a:latin typeface="Montserrat" panose="00000500000000000000" pitchFamily="2" charset="0"/>
              </a:rPr>
              <a:t>needs makes the transfer easier, faster, and less stressful. NAR’s Military </a:t>
            </a:r>
          </a:p>
          <a:p>
            <a:pPr algn="l"/>
            <a:r>
              <a:rPr lang="en-US" b="0" i="0" dirty="0">
                <a:solidFill>
                  <a:srgbClr val="333333"/>
                </a:solidFill>
                <a:effectLst/>
                <a:latin typeface="Montserrat" panose="00000500000000000000" pitchFamily="2" charset="0"/>
              </a:rPr>
              <a:t>Relocation Professional (MRP) certification educates REALTORS® about </a:t>
            </a:r>
          </a:p>
          <a:p>
            <a:pPr algn="l"/>
            <a:r>
              <a:rPr lang="en-US" b="0" i="0" dirty="0">
                <a:solidFill>
                  <a:srgbClr val="333333"/>
                </a:solidFill>
                <a:effectLst/>
                <a:latin typeface="Montserrat" panose="00000500000000000000" pitchFamily="2" charset="0"/>
              </a:rPr>
              <a:t>working with these families to find the housing solutions that best suit </a:t>
            </a:r>
          </a:p>
          <a:p>
            <a:pPr algn="l"/>
            <a:r>
              <a:rPr lang="en-US" b="0" i="0" dirty="0">
                <a:solidFill>
                  <a:srgbClr val="333333"/>
                </a:solidFill>
                <a:effectLst/>
                <a:latin typeface="Montserrat" panose="00000500000000000000" pitchFamily="2" charset="0"/>
              </a:rPr>
              <a:t>their needs and to take full advantage of available benefits and support.</a:t>
            </a:r>
            <a:br>
              <a:rPr lang="en-US" sz="1600" b="0" i="0" dirty="0">
                <a:solidFill>
                  <a:srgbClr val="333333"/>
                </a:solidFill>
                <a:effectLst/>
                <a:latin typeface="Montserrat" panose="00000500000000000000" pitchFamily="2" charset="0"/>
              </a:rPr>
            </a:br>
            <a:endParaRPr lang="en-US" sz="1600"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606722" y="5019123"/>
            <a:ext cx="774195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National Association of REALTORS® and the </a:t>
            </a:r>
            <a:r>
              <a:rPr lang="en-US" b="0" dirty="0">
                <a:solidFill>
                  <a:srgbClr val="333333"/>
                </a:solidFill>
                <a:effectLst/>
                <a:latin typeface="Montserrat" panose="00000500000000000000" pitchFamily="2" charset="0"/>
              </a:rPr>
              <a:t>Center for REALTOR® Development.</a:t>
            </a:r>
            <a:r>
              <a:rPr lang="en-US" dirty="0">
                <a:solidFill>
                  <a:srgbClr val="333333"/>
                </a:solidFill>
                <a:latin typeface="Montserrat" panose="00000500000000000000" pitchFamily="2" charset="0"/>
              </a:rPr>
              <a:t> </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us at </a:t>
            </a:r>
            <a:r>
              <a:rPr lang="en-US" dirty="0">
                <a:solidFill>
                  <a:srgbClr val="333333"/>
                </a:solidFill>
                <a:latin typeface="Montserrat" panose="00000500000000000000" pitchFamily="2" charset="0"/>
                <a:hlinkClick r:id="rId2"/>
              </a:rPr>
              <a:t>MRP@nar.realtor</a:t>
            </a:r>
            <a:r>
              <a:rPr lang="en-US" dirty="0">
                <a:solidFill>
                  <a:srgbClr val="333333"/>
                </a:solidFill>
                <a:latin typeface="Montserrat" panose="00000500000000000000" pitchFamily="2" charset="0"/>
              </a:rPr>
              <a:t> or 888.648.8321</a:t>
            </a:r>
            <a:endParaRPr lang="en-US" dirty="0">
              <a:solidFill>
                <a:srgbClr val="006CB7"/>
              </a:solidFill>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6400" y="4951903"/>
            <a:ext cx="1051560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Military Relocation Program - MRP</a:t>
            </a:r>
          </a:p>
        </p:txBody>
      </p:sp>
      <p:pic>
        <p:nvPicPr>
          <p:cNvPr id="7" name="Picture 6" descr="Text, logo&#10;&#10;Description automatically generated">
            <a:extLst>
              <a:ext uri="{FF2B5EF4-FFF2-40B4-BE49-F238E27FC236}">
                <a16:creationId xmlns:a16="http://schemas.microsoft.com/office/drawing/2014/main" id="{CCD6AA19-6DC4-6430-B493-DEB2B9E0FC4A}"/>
              </a:ext>
            </a:extLst>
          </p:cNvPr>
          <p:cNvPicPr>
            <a:picLocks noChangeAspect="1"/>
          </p:cNvPicPr>
          <p:nvPr/>
        </p:nvPicPr>
        <p:blipFill>
          <a:blip r:embed="rId3"/>
          <a:stretch>
            <a:fillRect/>
          </a:stretch>
        </p:blipFill>
        <p:spPr>
          <a:xfrm>
            <a:off x="9440761" y="834312"/>
            <a:ext cx="2221828" cy="715847"/>
          </a:xfrm>
          <a:prstGeom prst="rect">
            <a:avLst/>
          </a:prstGeom>
        </p:spPr>
      </p:pic>
    </p:spTree>
    <p:extLst>
      <p:ext uri="{BB962C8B-B14F-4D97-AF65-F5344CB8AC3E}">
        <p14:creationId xmlns:p14="http://schemas.microsoft.com/office/powerpoint/2010/main" val="2290997375"/>
      </p:ext>
    </p:extLst>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8674100" cy="1754326"/>
          </a:xfrm>
          <a:prstGeom prst="rect">
            <a:avLst/>
          </a:prstGeom>
          <a:noFill/>
        </p:spPr>
        <p:txBody>
          <a:bodyPr wrap="square" rtlCol="0">
            <a:spAutoFit/>
          </a:bodyPr>
          <a:lstStyle/>
          <a:p>
            <a:pPr algn="l"/>
            <a:r>
              <a:rPr lang="en-US" b="0" i="0" dirty="0">
                <a:solidFill>
                  <a:srgbClr val="333333"/>
                </a:solidFill>
                <a:effectLst/>
                <a:latin typeface="Montserrat" panose="00000500000000000000" pitchFamily="2" charset="0"/>
              </a:rPr>
              <a:t>Determining property values depends more than ever on professional expertise and competence, the best use of technology, and approaching the pricing assignment from various perspectives. Enhance your skills in pricing properties, creating CMAs, working with appraisers, and guiding clients through the anxieties and misperceptions they often have about home values with the Pricing Strategy Advisor (PSA) certification.</a:t>
            </a:r>
          </a:p>
        </p:txBody>
      </p:sp>
      <p:sp>
        <p:nvSpPr>
          <p:cNvPr id="3" name="TextBox 2">
            <a:extLst>
              <a:ext uri="{FF2B5EF4-FFF2-40B4-BE49-F238E27FC236}">
                <a16:creationId xmlns:a16="http://schemas.microsoft.com/office/drawing/2014/main" id="{CD6C44ED-5D0A-C7B8-CF36-8FE58C296A89}"/>
              </a:ext>
            </a:extLst>
          </p:cNvPr>
          <p:cNvSpPr txBox="1"/>
          <p:nvPr/>
        </p:nvSpPr>
        <p:spPr>
          <a:xfrm>
            <a:off x="1601985" y="5474662"/>
            <a:ext cx="774195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National Association of REALTORS® and the </a:t>
            </a:r>
            <a:r>
              <a:rPr lang="en-US" b="0" dirty="0">
                <a:solidFill>
                  <a:srgbClr val="333333"/>
                </a:solidFill>
                <a:effectLst/>
                <a:latin typeface="Montserrat" panose="00000500000000000000" pitchFamily="2" charset="0"/>
              </a:rPr>
              <a:t>Center for REALTOR® Development.</a:t>
            </a:r>
            <a:r>
              <a:rPr lang="en-US" dirty="0">
                <a:solidFill>
                  <a:srgbClr val="333333"/>
                </a:solidFill>
                <a:latin typeface="Montserrat" panose="00000500000000000000" pitchFamily="2" charset="0"/>
              </a:rPr>
              <a:t> </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us at </a:t>
            </a:r>
            <a:r>
              <a:rPr lang="en-US" u="sng" dirty="0">
                <a:solidFill>
                  <a:srgbClr val="006CB7"/>
                </a:solidFill>
                <a:latin typeface="Montserrat" panose="00000500000000000000" pitchFamily="2" charset="0"/>
              </a:rPr>
              <a:t>psa@nar.realtor.</a:t>
            </a: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71663" y="5353652"/>
            <a:ext cx="10520337"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Pricing Strategy Advisor - PSA</a:t>
            </a:r>
          </a:p>
        </p:txBody>
      </p:sp>
      <p:pic>
        <p:nvPicPr>
          <p:cNvPr id="7" name="Picture 6">
            <a:extLst>
              <a:ext uri="{FF2B5EF4-FFF2-40B4-BE49-F238E27FC236}">
                <a16:creationId xmlns:a16="http://schemas.microsoft.com/office/drawing/2014/main" id="{755A941F-17AC-5371-F048-3BF40B6D7016}"/>
              </a:ext>
            </a:extLst>
          </p:cNvPr>
          <p:cNvPicPr>
            <a:picLocks noChangeAspect="1"/>
          </p:cNvPicPr>
          <p:nvPr/>
        </p:nvPicPr>
        <p:blipFill>
          <a:blip r:embed="rId2"/>
          <a:stretch>
            <a:fillRect/>
          </a:stretch>
        </p:blipFill>
        <p:spPr>
          <a:xfrm>
            <a:off x="9440761" y="737007"/>
            <a:ext cx="2171700" cy="752475"/>
          </a:xfrm>
          <a:prstGeom prst="rect">
            <a:avLst/>
          </a:prstGeom>
        </p:spPr>
      </p:pic>
    </p:spTree>
    <p:extLst>
      <p:ext uri="{BB962C8B-B14F-4D97-AF65-F5344CB8AC3E}">
        <p14:creationId xmlns:p14="http://schemas.microsoft.com/office/powerpoint/2010/main" val="3968438024"/>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8443-BEAB-4B8A-8979-3000468825F7}"/>
              </a:ext>
            </a:extLst>
          </p:cNvPr>
          <p:cNvSpPr txBox="1"/>
          <p:nvPr/>
        </p:nvSpPr>
        <p:spPr>
          <a:xfrm>
            <a:off x="599977" y="1609240"/>
            <a:ext cx="10992045" cy="3123932"/>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ABR® designees advocate for homebuyers, and are recognized as </a:t>
            </a:r>
          </a:p>
          <a:p>
            <a:pPr algn="l"/>
            <a:r>
              <a:rPr lang="en-US" sz="1700" i="0" dirty="0">
                <a:solidFill>
                  <a:srgbClr val="333333"/>
                </a:solidFill>
                <a:effectLst/>
                <a:latin typeface="Montserrat" panose="00000500000000000000" pitchFamily="2" charset="0"/>
              </a:rPr>
              <a:t>distinguished agents in the industry. The designation program establishes a </a:t>
            </a:r>
          </a:p>
          <a:p>
            <a:pPr algn="l"/>
            <a:r>
              <a:rPr lang="en-US" sz="1700" i="0" dirty="0">
                <a:solidFill>
                  <a:srgbClr val="333333"/>
                </a:solidFill>
                <a:effectLst/>
                <a:latin typeface="Montserrat" panose="00000500000000000000" pitchFamily="2" charset="0"/>
              </a:rPr>
              <a:t>foundation of training, skills, and resources to help real estate professionals </a:t>
            </a:r>
          </a:p>
          <a:p>
            <a:pPr algn="l"/>
            <a:r>
              <a:rPr lang="en-US" sz="1700" i="0" dirty="0">
                <a:solidFill>
                  <a:srgbClr val="333333"/>
                </a:solidFill>
                <a:effectLst/>
                <a:latin typeface="Montserrat" panose="00000500000000000000" pitchFamily="2" charset="0"/>
              </a:rPr>
              <a:t>succeed as a buyer’s representative.</a:t>
            </a:r>
          </a:p>
          <a:p>
            <a:pPr algn="l"/>
            <a:endParaRPr lang="en-US" sz="1700" b="0" i="0" dirty="0">
              <a:solidFill>
                <a:srgbClr val="333333"/>
              </a:solidFill>
              <a:effectLst/>
              <a:latin typeface="Montserrat" panose="00000500000000000000" pitchFamily="2" charset="0"/>
            </a:endParaRPr>
          </a:p>
          <a:p>
            <a:pPr marL="285750" indent="-285750" algn="l">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Valuable real estate education that elevates your skills and knowledge in the eyes</a:t>
            </a:r>
            <a:r>
              <a:rPr lang="en-US" sz="1700" dirty="0">
                <a:solidFill>
                  <a:srgbClr val="333333"/>
                </a:solidFill>
                <a:latin typeface="Montserrat" panose="00000500000000000000" pitchFamily="2" charset="0"/>
              </a:rPr>
              <a:t> </a:t>
            </a:r>
            <a:br>
              <a:rPr lang="en-US" sz="1700" dirty="0">
                <a:solidFill>
                  <a:srgbClr val="333333"/>
                </a:solidFill>
                <a:latin typeface="Montserrat" panose="00000500000000000000" pitchFamily="2" charset="0"/>
              </a:rPr>
            </a:br>
            <a:r>
              <a:rPr lang="en-US" sz="1700" b="0" i="0" dirty="0">
                <a:solidFill>
                  <a:srgbClr val="333333"/>
                </a:solidFill>
                <a:effectLst/>
                <a:latin typeface="Montserrat" panose="00000500000000000000" pitchFamily="2" charset="0"/>
              </a:rPr>
              <a:t>of homebuyers.</a:t>
            </a:r>
          </a:p>
          <a:p>
            <a:pPr marL="285750" indent="-285750" algn="l">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Ongoing specialized information, programs, and updates that keep you knowledgeable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on the issues and trends facing homebuyers.</a:t>
            </a:r>
          </a:p>
          <a:p>
            <a:pPr marL="285750" indent="-285750">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Access to members-only </a:t>
            </a:r>
            <a:r>
              <a:rPr lang="en-US" sz="1700" dirty="0">
                <a:solidFill>
                  <a:srgbClr val="333333"/>
                </a:solidFill>
                <a:latin typeface="Montserrat" panose="00000500000000000000" pitchFamily="2" charset="0"/>
              </a:rPr>
              <a:t>publications, marketing tools and resources.</a:t>
            </a:r>
          </a:p>
          <a:p>
            <a:pPr marL="285750" indent="-285750" algn="l">
              <a:spcAft>
                <a:spcPts val="400"/>
              </a:spcAft>
              <a:buClr>
                <a:srgbClr val="006CB7"/>
              </a:buClr>
              <a:buSzPct val="103000"/>
              <a:buFont typeface="Wingdings" pitchFamily="2" charset="2"/>
              <a:buChar char="§"/>
            </a:pPr>
            <a:r>
              <a:rPr lang="en-US" sz="1700" b="0" i="0" dirty="0">
                <a:solidFill>
                  <a:srgbClr val="333333"/>
                </a:solidFill>
                <a:effectLst/>
                <a:latin typeface="Montserrat" panose="00000500000000000000" pitchFamily="2" charset="0"/>
              </a:rPr>
              <a:t>Networking and referral opportunities.</a:t>
            </a:r>
          </a:p>
        </p:txBody>
      </p:sp>
      <p:pic>
        <p:nvPicPr>
          <p:cNvPr id="5" name="Picture 4">
            <a:extLst>
              <a:ext uri="{FF2B5EF4-FFF2-40B4-BE49-F238E27FC236}">
                <a16:creationId xmlns:a16="http://schemas.microsoft.com/office/drawing/2014/main" id="{98C42AA7-85A4-4AFA-801C-D4F52E6E5A9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384249" y="558596"/>
            <a:ext cx="2187067" cy="941581"/>
          </a:xfrm>
          <a:prstGeom prst="rect">
            <a:avLst/>
          </a:prstGeom>
        </p:spPr>
      </p:pic>
      <p:sp>
        <p:nvSpPr>
          <p:cNvPr id="10" name="TextBox 9">
            <a:extLst>
              <a:ext uri="{FF2B5EF4-FFF2-40B4-BE49-F238E27FC236}">
                <a16:creationId xmlns:a16="http://schemas.microsoft.com/office/drawing/2014/main" id="{2DED2964-496C-833B-837D-2A0136D362DA}"/>
              </a:ext>
            </a:extLst>
          </p:cNvPr>
          <p:cNvSpPr txBox="1"/>
          <p:nvPr/>
        </p:nvSpPr>
        <p:spPr>
          <a:xfrm>
            <a:off x="571500" y="924670"/>
            <a:ext cx="9760449" cy="523220"/>
          </a:xfrm>
          <a:prstGeom prst="rect">
            <a:avLst/>
          </a:prstGeom>
          <a:noFill/>
        </p:spPr>
        <p:txBody>
          <a:bodyPr wrap="square" rtlCol="0">
            <a:spAutoFit/>
          </a:bodyPr>
          <a:lstStyle/>
          <a:p>
            <a:r>
              <a:rPr lang="en-US" sz="2800" b="1" dirty="0">
                <a:latin typeface="Montserrat" panose="00000500000000000000" pitchFamily="2" charset="0"/>
              </a:rPr>
              <a:t>Accredited Buyer’s Representative – ABR®</a:t>
            </a:r>
          </a:p>
        </p:txBody>
      </p:sp>
      <p:sp>
        <p:nvSpPr>
          <p:cNvPr id="12" name="TextBox 11">
            <a:extLst>
              <a:ext uri="{FF2B5EF4-FFF2-40B4-BE49-F238E27FC236}">
                <a16:creationId xmlns:a16="http://schemas.microsoft.com/office/drawing/2014/main" id="{C8B4C8DD-BF01-BB60-290E-5B3A5557FBB5}"/>
              </a:ext>
            </a:extLst>
          </p:cNvPr>
          <p:cNvSpPr txBox="1"/>
          <p:nvPr/>
        </p:nvSpPr>
        <p:spPr>
          <a:xfrm>
            <a:off x="1598370" y="5034005"/>
            <a:ext cx="7785879"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REBAC (Real Estate Buyer's Agent Council) and the Center for REALTOR® Development.</a:t>
            </a:r>
            <a:br>
              <a:rPr lang="en-US" dirty="0"/>
            </a:br>
            <a:r>
              <a:rPr lang="en-US" b="0" dirty="0">
                <a:solidFill>
                  <a:srgbClr val="333333"/>
                </a:solidFill>
                <a:effectLst/>
                <a:latin typeface="Montserrat" panose="00000500000000000000" pitchFamily="2" charset="0"/>
              </a:rPr>
              <a:t>Contact REBAC at </a:t>
            </a:r>
            <a:r>
              <a:rPr lang="en-US" dirty="0">
                <a:solidFill>
                  <a:srgbClr val="004282"/>
                </a:solidFill>
                <a:latin typeface="Montserrat" panose="00000500000000000000" pitchFamily="2" charset="0"/>
              </a:rPr>
              <a:t>rebac@nar.realtor </a:t>
            </a:r>
            <a:r>
              <a:rPr lang="en-US" b="0" dirty="0">
                <a:solidFill>
                  <a:srgbClr val="333333"/>
                </a:solidFill>
                <a:effectLst/>
                <a:latin typeface="Montserrat" panose="00000500000000000000" pitchFamily="2" charset="0"/>
              </a:rPr>
              <a:t>or 800-648-6224.</a:t>
            </a:r>
            <a:endParaRPr lang="en-US" dirty="0"/>
          </a:p>
        </p:txBody>
      </p:sp>
      <p:cxnSp>
        <p:nvCxnSpPr>
          <p:cNvPr id="13" name="Straight Connector 12">
            <a:extLst>
              <a:ext uri="{FF2B5EF4-FFF2-40B4-BE49-F238E27FC236}">
                <a16:creationId xmlns:a16="http://schemas.microsoft.com/office/drawing/2014/main" id="{3A9801A9-13CD-9550-B5BF-0631351F5639}"/>
              </a:ext>
            </a:extLst>
          </p:cNvPr>
          <p:cNvCxnSpPr>
            <a:cxnSpLocks/>
          </p:cNvCxnSpPr>
          <p:nvPr/>
        </p:nvCxnSpPr>
        <p:spPr>
          <a:xfrm>
            <a:off x="1681495" y="4912995"/>
            <a:ext cx="1051050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1618"/>
      </p:ext>
    </p:extLst>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620500" cy="244682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Real Estate Investing (REI) certification program is for REALTORS® who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want to master the ins and outs of working with investors and those who are</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establishing themselves as real estate investors.</a:t>
            </a:r>
          </a:p>
          <a:p>
            <a:pPr algn="l"/>
            <a:endParaRPr lang="en-US" sz="1700" b="0" i="0" dirty="0">
              <a:solidFill>
                <a:srgbClr val="333333"/>
              </a:solidFill>
              <a:effectLst/>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Distinguish yourself as an expert to your clients and team members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Guides identifying types of residential investors and ways to meet their unique needs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Understanding of the pros and cons of different investment opportunities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Tools to help you calculate the return on investment and perform income analysis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Practical insight into professional property management, cash flow, operating income, and more</a:t>
            </a:r>
          </a:p>
        </p:txBody>
      </p:sp>
      <p:sp>
        <p:nvSpPr>
          <p:cNvPr id="3" name="TextBox 2">
            <a:extLst>
              <a:ext uri="{FF2B5EF4-FFF2-40B4-BE49-F238E27FC236}">
                <a16:creationId xmlns:a16="http://schemas.microsoft.com/office/drawing/2014/main" id="{CD6C44ED-5D0A-C7B8-CF36-8FE58C296A89}"/>
              </a:ext>
            </a:extLst>
          </p:cNvPr>
          <p:cNvSpPr txBox="1"/>
          <p:nvPr/>
        </p:nvSpPr>
        <p:spPr>
          <a:xfrm>
            <a:off x="1600037" y="4743142"/>
            <a:ext cx="5716472"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Residential Real Estate Council</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RRC at </a:t>
            </a:r>
            <a:r>
              <a:rPr lang="en-US" u="sng" dirty="0">
                <a:solidFill>
                  <a:srgbClr val="006CB7"/>
                </a:solidFill>
                <a:latin typeface="Montserrat" panose="00000500000000000000" pitchFamily="2" charset="0"/>
              </a:rPr>
              <a:t>crs.com/about-us/contact-us</a:t>
            </a: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69714" y="4622132"/>
            <a:ext cx="10522286"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Real Estate Investing - REI</a:t>
            </a:r>
          </a:p>
        </p:txBody>
      </p:sp>
      <p:pic>
        <p:nvPicPr>
          <p:cNvPr id="7" name="Picture 6" descr="Text&#10;&#10;Description automatically generated">
            <a:extLst>
              <a:ext uri="{FF2B5EF4-FFF2-40B4-BE49-F238E27FC236}">
                <a16:creationId xmlns:a16="http://schemas.microsoft.com/office/drawing/2014/main" id="{22E2BC53-70D0-7EB5-C696-58EEABA093EB}"/>
              </a:ext>
            </a:extLst>
          </p:cNvPr>
          <p:cNvPicPr>
            <a:picLocks noChangeAspect="1"/>
          </p:cNvPicPr>
          <p:nvPr/>
        </p:nvPicPr>
        <p:blipFill>
          <a:blip r:embed="rId2"/>
          <a:stretch>
            <a:fillRect/>
          </a:stretch>
        </p:blipFill>
        <p:spPr>
          <a:xfrm>
            <a:off x="9360482" y="730004"/>
            <a:ext cx="2339176" cy="795320"/>
          </a:xfrm>
          <a:prstGeom prst="rect">
            <a:avLst/>
          </a:prstGeom>
        </p:spPr>
      </p:pic>
    </p:spTree>
    <p:extLst>
      <p:ext uri="{BB962C8B-B14F-4D97-AF65-F5344CB8AC3E}">
        <p14:creationId xmlns:p14="http://schemas.microsoft.com/office/powerpoint/2010/main" val="779774485"/>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620500" cy="192360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Real Estate Negotiation Expert (RENE) certification is for real estate</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professionals who want to sharpen their negotiation and client advocacy skills.</a:t>
            </a:r>
          </a:p>
          <a:p>
            <a:pPr marL="285750" indent="-285750" algn="l">
              <a:buFont typeface="Arial" panose="020B0604020202020204" pitchFamily="34" charset="0"/>
              <a:buChar char="•"/>
            </a:pPr>
            <a:endParaRPr lang="en-US" sz="1700" b="0" i="0" dirty="0">
              <a:solidFill>
                <a:srgbClr val="333333"/>
              </a:solidFill>
              <a:effectLst/>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Improve your negotiating skills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Learn about behind-the-scenes issues and how to deal with them</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Learn how to handle a wide range of personalities and situations</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Learn to sort out the competing objectives of the parties involved in a transaction</a:t>
            </a:r>
          </a:p>
        </p:txBody>
      </p:sp>
      <p:sp>
        <p:nvSpPr>
          <p:cNvPr id="3" name="TextBox 2">
            <a:extLst>
              <a:ext uri="{FF2B5EF4-FFF2-40B4-BE49-F238E27FC236}">
                <a16:creationId xmlns:a16="http://schemas.microsoft.com/office/drawing/2014/main" id="{CD6C44ED-5D0A-C7B8-CF36-8FE58C296A89}"/>
              </a:ext>
            </a:extLst>
          </p:cNvPr>
          <p:cNvSpPr txBox="1"/>
          <p:nvPr/>
        </p:nvSpPr>
        <p:spPr>
          <a:xfrm>
            <a:off x="1598997" y="4159942"/>
            <a:ext cx="7741957"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Real Estate Business Institute (REBI)</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REBI at 800.621.8738 or </a:t>
            </a:r>
            <a:r>
              <a:rPr lang="en-US" dirty="0">
                <a:solidFill>
                  <a:srgbClr val="333333"/>
                </a:solidFill>
                <a:latin typeface="Montserrat" panose="00000500000000000000" pitchFamily="2" charset="0"/>
                <a:hlinkClick r:id="rId2"/>
              </a:rPr>
              <a:t>info@rebinstitute.com</a:t>
            </a:r>
            <a:endParaRPr lang="en-US" dirty="0">
              <a:solidFill>
                <a:srgbClr val="333333"/>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68675" y="4081962"/>
            <a:ext cx="10523325"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Real Estate Negotiation Expert - RENE</a:t>
            </a:r>
          </a:p>
        </p:txBody>
      </p:sp>
      <p:pic>
        <p:nvPicPr>
          <p:cNvPr id="7" name="Picture 6">
            <a:extLst>
              <a:ext uri="{FF2B5EF4-FFF2-40B4-BE49-F238E27FC236}">
                <a16:creationId xmlns:a16="http://schemas.microsoft.com/office/drawing/2014/main" id="{1517F65E-6E6E-5701-B44B-E0D68007E03A}"/>
              </a:ext>
            </a:extLst>
          </p:cNvPr>
          <p:cNvPicPr>
            <a:picLocks noChangeAspect="1"/>
          </p:cNvPicPr>
          <p:nvPr/>
        </p:nvPicPr>
        <p:blipFill>
          <a:blip r:embed="rId3"/>
          <a:stretch>
            <a:fillRect/>
          </a:stretch>
        </p:blipFill>
        <p:spPr>
          <a:xfrm>
            <a:off x="9538960" y="624001"/>
            <a:ext cx="1953827" cy="1108746"/>
          </a:xfrm>
          <a:prstGeom prst="rect">
            <a:avLst/>
          </a:prstGeom>
        </p:spPr>
      </p:pic>
    </p:spTree>
    <p:extLst>
      <p:ext uri="{BB962C8B-B14F-4D97-AF65-F5344CB8AC3E}">
        <p14:creationId xmlns:p14="http://schemas.microsoft.com/office/powerpoint/2010/main" val="2623659466"/>
      </p:ext>
    </p:extLst>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8758696" cy="2200602"/>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In addition to classic vacation homes, the resort and second-home niche also includes college housing and properties for investment purposes. No matter where you live, second-home properties exist in your area. The Resort and Second-Home Property Specialist (RSPS) certification gives you the specialized skills and knowledge to maximize the business opportunities this market presents. By earning your certification, you are instantly viewed as a qualified, competent professional in this arena.</a:t>
            </a:r>
            <a:br>
              <a:rPr lang="en-US" b="0" i="0" dirty="0">
                <a:solidFill>
                  <a:srgbClr val="333333"/>
                </a:solidFill>
                <a:effectLst/>
                <a:latin typeface="Montserrat" panose="00000500000000000000" pitchFamily="2" charset="0"/>
              </a:rPr>
            </a:br>
            <a:endParaRPr lang="en-US"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CD6C44ED-5D0A-C7B8-CF36-8FE58C296A89}"/>
              </a:ext>
            </a:extLst>
          </p:cNvPr>
          <p:cNvSpPr txBox="1"/>
          <p:nvPr/>
        </p:nvSpPr>
        <p:spPr>
          <a:xfrm>
            <a:off x="1588239" y="4601005"/>
            <a:ext cx="7741957" cy="1200329"/>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National Association of REALTORS® and the </a:t>
            </a:r>
            <a:r>
              <a:rPr lang="en-US" b="0" dirty="0">
                <a:solidFill>
                  <a:srgbClr val="333333"/>
                </a:solidFill>
                <a:effectLst/>
                <a:latin typeface="Montserrat" panose="00000500000000000000" pitchFamily="2" charset="0"/>
              </a:rPr>
              <a:t>Center for REALTOR® Development.</a:t>
            </a:r>
            <a:r>
              <a:rPr lang="en-US" dirty="0">
                <a:solidFill>
                  <a:srgbClr val="333333"/>
                </a:solidFill>
                <a:latin typeface="Montserrat" panose="00000500000000000000" pitchFamily="2" charset="0"/>
              </a:rPr>
              <a:t> </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us at </a:t>
            </a:r>
            <a:r>
              <a:rPr lang="en-US" u="sng" dirty="0">
                <a:solidFill>
                  <a:srgbClr val="006CB7"/>
                </a:solidFill>
                <a:latin typeface="Montserrat" panose="00000500000000000000" pitchFamily="2" charset="0"/>
                <a:hlinkClick r:id="rId2"/>
              </a:rPr>
              <a:t>resort@nar.realtor</a:t>
            </a:r>
            <a:r>
              <a:rPr lang="en-US" dirty="0">
                <a:solidFill>
                  <a:srgbClr val="006CB7"/>
                </a:solidFill>
                <a:latin typeface="Montserrat" panose="00000500000000000000" pitchFamily="2" charset="0"/>
              </a:rPr>
              <a:t> </a:t>
            </a:r>
            <a:r>
              <a:rPr lang="en-US" dirty="0">
                <a:solidFill>
                  <a:srgbClr val="333333"/>
                </a:solidFill>
                <a:latin typeface="Montserrat" panose="00000500000000000000" pitchFamily="2" charset="0"/>
              </a:rPr>
              <a:t>or 800.874.6500, ext. 8320</a:t>
            </a:r>
          </a:p>
          <a:p>
            <a:endParaRPr lang="en-US" dirty="0">
              <a:solidFill>
                <a:srgbClr val="333333"/>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57917" y="4479995"/>
            <a:ext cx="10534083"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461665"/>
          </a:xfrm>
          <a:prstGeom prst="rect">
            <a:avLst/>
          </a:prstGeom>
          <a:noFill/>
        </p:spPr>
        <p:txBody>
          <a:bodyPr wrap="square" rtlCol="0">
            <a:spAutoFit/>
          </a:bodyPr>
          <a:lstStyle/>
          <a:p>
            <a:r>
              <a:rPr lang="en-US" sz="2400" b="1" dirty="0">
                <a:latin typeface="Montserrat" panose="00000500000000000000" pitchFamily="2" charset="0"/>
              </a:rPr>
              <a:t>Resort and Second-Home Property Specialist - RSPS</a:t>
            </a:r>
          </a:p>
        </p:txBody>
      </p:sp>
      <p:pic>
        <p:nvPicPr>
          <p:cNvPr id="6" name="Picture 5" descr="Logo&#10;&#10;Description automatically generated">
            <a:extLst>
              <a:ext uri="{FF2B5EF4-FFF2-40B4-BE49-F238E27FC236}">
                <a16:creationId xmlns:a16="http://schemas.microsoft.com/office/drawing/2014/main" id="{BE530F7E-5DEA-2634-8873-BBBC335AD217}"/>
              </a:ext>
            </a:extLst>
          </p:cNvPr>
          <p:cNvPicPr>
            <a:picLocks noChangeAspect="1"/>
          </p:cNvPicPr>
          <p:nvPr/>
        </p:nvPicPr>
        <p:blipFill>
          <a:blip r:embed="rId3"/>
          <a:stretch>
            <a:fillRect/>
          </a:stretch>
        </p:blipFill>
        <p:spPr>
          <a:xfrm>
            <a:off x="9715468" y="657524"/>
            <a:ext cx="1672968" cy="1061266"/>
          </a:xfrm>
          <a:prstGeom prst="rect">
            <a:avLst/>
          </a:prstGeom>
        </p:spPr>
      </p:pic>
    </p:spTree>
    <p:extLst>
      <p:ext uri="{BB962C8B-B14F-4D97-AF65-F5344CB8AC3E}">
        <p14:creationId xmlns:p14="http://schemas.microsoft.com/office/powerpoint/2010/main" val="418393964"/>
      </p:ext>
    </p:extLst>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8496300" cy="1400383"/>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Designed for real estate professionals at all experience levels, NAR’s SFR® certification course provides a framework for: directing distressed sellers to financial and legal professionals, qualifying sellers for short sales, developing a short sale package, and more! Confidently navigate these transactions and become a trusted resource for short sales and foreclosures with</a:t>
            </a:r>
            <a:r>
              <a:rPr lang="en-US" sz="1700" dirty="0">
                <a:solidFill>
                  <a:srgbClr val="333333"/>
                </a:solidFill>
                <a:latin typeface="Montserrat" panose="00000500000000000000" pitchFamily="2" charset="0"/>
              </a:rPr>
              <a:t> </a:t>
            </a:r>
            <a:r>
              <a:rPr lang="en-US" sz="1700" b="0" i="0" dirty="0">
                <a:solidFill>
                  <a:srgbClr val="333333"/>
                </a:solidFill>
                <a:effectLst/>
                <a:latin typeface="Montserrat" panose="00000500000000000000" pitchFamily="2" charset="0"/>
              </a:rPr>
              <a:t>SFR®.</a:t>
            </a:r>
          </a:p>
        </p:txBody>
      </p:sp>
      <p:sp>
        <p:nvSpPr>
          <p:cNvPr id="3" name="TextBox 2">
            <a:extLst>
              <a:ext uri="{FF2B5EF4-FFF2-40B4-BE49-F238E27FC236}">
                <a16:creationId xmlns:a16="http://schemas.microsoft.com/office/drawing/2014/main" id="{CD6C44ED-5D0A-C7B8-CF36-8FE58C296A89}"/>
              </a:ext>
            </a:extLst>
          </p:cNvPr>
          <p:cNvSpPr txBox="1"/>
          <p:nvPr/>
        </p:nvSpPr>
        <p:spPr>
          <a:xfrm>
            <a:off x="1591227" y="5247336"/>
            <a:ext cx="7741957" cy="1200329"/>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a:t>
            </a:r>
            <a:r>
              <a:rPr lang="en-US" dirty="0">
                <a:solidFill>
                  <a:srgbClr val="333333"/>
                </a:solidFill>
                <a:latin typeface="Montserrat" panose="00000500000000000000" pitchFamily="2" charset="0"/>
              </a:rPr>
              <a:t>the National Association of REALTORS® and the </a:t>
            </a:r>
            <a:r>
              <a:rPr lang="en-US" b="0" dirty="0">
                <a:solidFill>
                  <a:srgbClr val="333333"/>
                </a:solidFill>
                <a:effectLst/>
                <a:latin typeface="Montserrat" panose="00000500000000000000" pitchFamily="2" charset="0"/>
              </a:rPr>
              <a:t>Center for REALTOR® Development.</a:t>
            </a:r>
            <a:r>
              <a:rPr lang="en-US" dirty="0">
                <a:solidFill>
                  <a:srgbClr val="333333"/>
                </a:solidFill>
                <a:latin typeface="Montserrat" panose="00000500000000000000" pitchFamily="2" charset="0"/>
              </a:rPr>
              <a:t> </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Contact us </a:t>
            </a:r>
            <a:r>
              <a:rPr lang="en-US" u="sng" dirty="0">
                <a:solidFill>
                  <a:srgbClr val="006CB7"/>
                </a:solidFill>
                <a:latin typeface="Montserrat" panose="00000500000000000000" pitchFamily="2" charset="0"/>
              </a:rPr>
              <a:t>sfr@nar.realtor</a:t>
            </a:r>
            <a:r>
              <a:rPr lang="en-US" dirty="0">
                <a:solidFill>
                  <a:srgbClr val="006CB7"/>
                </a:solidFill>
                <a:latin typeface="Montserrat" panose="00000500000000000000" pitchFamily="2" charset="0"/>
              </a:rPr>
              <a:t> </a:t>
            </a:r>
            <a:r>
              <a:rPr lang="en-US" dirty="0">
                <a:solidFill>
                  <a:srgbClr val="333333"/>
                </a:solidFill>
                <a:latin typeface="Montserrat" panose="00000500000000000000" pitchFamily="2" charset="0"/>
              </a:rPr>
              <a:t>or 877.510.7855</a:t>
            </a:r>
          </a:p>
          <a:p>
            <a:endParaRPr lang="en-US" dirty="0">
              <a:solidFill>
                <a:srgbClr val="333333"/>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60905" y="5126326"/>
            <a:ext cx="10531095"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Short Sales and Foreclosure Resource – SFR®</a:t>
            </a:r>
          </a:p>
        </p:txBody>
      </p:sp>
      <p:pic>
        <p:nvPicPr>
          <p:cNvPr id="6" name="Picture 5">
            <a:extLst>
              <a:ext uri="{FF2B5EF4-FFF2-40B4-BE49-F238E27FC236}">
                <a16:creationId xmlns:a16="http://schemas.microsoft.com/office/drawing/2014/main" id="{4437BAAD-10FB-A7C6-690F-DC10001BB19F}"/>
              </a:ext>
            </a:extLst>
          </p:cNvPr>
          <p:cNvPicPr>
            <a:picLocks noChangeAspect="1"/>
          </p:cNvPicPr>
          <p:nvPr/>
        </p:nvPicPr>
        <p:blipFill>
          <a:blip r:embed="rId2"/>
          <a:stretch>
            <a:fillRect/>
          </a:stretch>
        </p:blipFill>
        <p:spPr>
          <a:xfrm>
            <a:off x="9726181" y="390872"/>
            <a:ext cx="1619250" cy="1352550"/>
          </a:xfrm>
          <a:prstGeom prst="rect">
            <a:avLst/>
          </a:prstGeom>
        </p:spPr>
      </p:pic>
    </p:spTree>
    <p:extLst>
      <p:ext uri="{BB962C8B-B14F-4D97-AF65-F5344CB8AC3E}">
        <p14:creationId xmlns:p14="http://schemas.microsoft.com/office/powerpoint/2010/main" val="3009975041"/>
      </p:ext>
    </p:extLst>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F0B60-8CE2-B71C-967F-517A49E514ED}"/>
              </a:ext>
            </a:extLst>
          </p:cNvPr>
          <p:cNvSpPr txBox="1"/>
          <p:nvPr/>
        </p:nvSpPr>
        <p:spPr>
          <a:xfrm>
            <a:off x="571500" y="1610664"/>
            <a:ext cx="11620500" cy="1923604"/>
          </a:xfrm>
          <a:prstGeom prst="rect">
            <a:avLst/>
          </a:prstGeom>
          <a:noFill/>
        </p:spPr>
        <p:txBody>
          <a:bodyPr wrap="square" rtlCol="0">
            <a:spAutoFit/>
          </a:bodyPr>
          <a:lstStyle/>
          <a:p>
            <a:pPr algn="l"/>
            <a:r>
              <a:rPr lang="en-US" sz="1700" b="0" i="0" dirty="0">
                <a:solidFill>
                  <a:srgbClr val="333333"/>
                </a:solidFill>
                <a:effectLst/>
                <a:latin typeface="Montserrat" panose="00000500000000000000" pitchFamily="2" charset="0"/>
              </a:rPr>
              <a:t>The Smart Home certification is for real estate professionals who want to </a:t>
            </a:r>
            <a:br>
              <a:rPr lang="en-US" sz="1700" b="0" i="0" dirty="0">
                <a:solidFill>
                  <a:srgbClr val="333333"/>
                </a:solidFill>
                <a:effectLst/>
                <a:latin typeface="Montserrat" panose="00000500000000000000" pitchFamily="2" charset="0"/>
              </a:rPr>
            </a:br>
            <a:r>
              <a:rPr lang="en-US" sz="1700" b="0" i="0" dirty="0">
                <a:solidFill>
                  <a:srgbClr val="333333"/>
                </a:solidFill>
                <a:effectLst/>
                <a:latin typeface="Montserrat" panose="00000500000000000000" pitchFamily="2" charset="0"/>
              </a:rPr>
              <a:t>develop expertise in the technology, privacy issues, and best transition tactics</a:t>
            </a:r>
            <a:r>
              <a:rPr lang="en-US" sz="1700" dirty="0">
                <a:solidFill>
                  <a:srgbClr val="333333"/>
                </a:solidFill>
                <a:latin typeface="Montserrat" panose="00000500000000000000" pitchFamily="2" charset="0"/>
              </a:rPr>
              <a:t> </a:t>
            </a:r>
            <a:br>
              <a:rPr lang="en-US" sz="1700" dirty="0">
                <a:solidFill>
                  <a:srgbClr val="333333"/>
                </a:solidFill>
                <a:latin typeface="Montserrat" panose="00000500000000000000" pitchFamily="2" charset="0"/>
              </a:rPr>
            </a:br>
            <a:r>
              <a:rPr lang="en-US" sz="1700" dirty="0">
                <a:solidFill>
                  <a:srgbClr val="333333"/>
                </a:solidFill>
                <a:latin typeface="Montserrat" panose="00000500000000000000" pitchFamily="2" charset="0"/>
              </a:rPr>
              <a:t>involved in selling smart homes.</a:t>
            </a:r>
          </a:p>
          <a:p>
            <a:pPr marL="285750" indent="-285750" algn="l">
              <a:buFont typeface="Arial" panose="020B0604020202020204" pitchFamily="34" charset="0"/>
              <a:buChar char="•"/>
            </a:pPr>
            <a:endParaRPr lang="en-US" sz="1700" dirty="0">
              <a:solidFill>
                <a:srgbClr val="333333"/>
              </a:solidFill>
              <a:latin typeface="Montserrat" panose="00000500000000000000" pitchFamily="2" charset="0"/>
            </a:endParaRP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Distinguish yourself as an expert in a growing real estate niche.</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Plug into the Smart Home technology community.</a:t>
            </a:r>
          </a:p>
          <a:p>
            <a:pPr marL="285750" indent="-285750" algn="l">
              <a:buClr>
                <a:srgbClr val="006CB7"/>
              </a:buClr>
              <a:buFont typeface="Wingdings" pitchFamily="2" charset="2"/>
              <a:buChar char="§"/>
            </a:pPr>
            <a:r>
              <a:rPr lang="en-US" sz="1700" b="0" i="0" dirty="0">
                <a:solidFill>
                  <a:srgbClr val="333333"/>
                </a:solidFill>
                <a:effectLst/>
                <a:latin typeface="Montserrat" panose="00000500000000000000" pitchFamily="2" charset="0"/>
              </a:rPr>
              <a:t>Use pre-made toolkits available to you once you’re certified.</a:t>
            </a:r>
          </a:p>
        </p:txBody>
      </p:sp>
      <p:sp>
        <p:nvSpPr>
          <p:cNvPr id="3" name="TextBox 2">
            <a:extLst>
              <a:ext uri="{FF2B5EF4-FFF2-40B4-BE49-F238E27FC236}">
                <a16:creationId xmlns:a16="http://schemas.microsoft.com/office/drawing/2014/main" id="{CD6C44ED-5D0A-C7B8-CF36-8FE58C296A89}"/>
              </a:ext>
            </a:extLst>
          </p:cNvPr>
          <p:cNvSpPr txBox="1"/>
          <p:nvPr/>
        </p:nvSpPr>
        <p:spPr>
          <a:xfrm>
            <a:off x="1627684" y="4324006"/>
            <a:ext cx="774195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Residential Real Estate Council</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Contact RRC at </a:t>
            </a:r>
            <a:r>
              <a:rPr lang="en-US" b="0" dirty="0">
                <a:solidFill>
                  <a:srgbClr val="333333"/>
                </a:solidFill>
                <a:effectLst/>
                <a:latin typeface="Montserrat" panose="00000500000000000000" pitchFamily="2" charset="0"/>
                <a:hlinkClick r:id="rId2"/>
              </a:rPr>
              <a:t>www.crs.com/about-us/contact-us</a:t>
            </a:r>
            <a:r>
              <a:rPr lang="en-US" b="0" dirty="0">
                <a:solidFill>
                  <a:srgbClr val="333333"/>
                </a:solidFill>
                <a:effectLst/>
                <a:latin typeface="Montserrat" panose="00000500000000000000" pitchFamily="2" charset="0"/>
              </a:rPr>
              <a:t> </a:t>
            </a:r>
            <a:br>
              <a:rPr lang="en-US" b="0" dirty="0">
                <a:solidFill>
                  <a:srgbClr val="333333"/>
                </a:solidFill>
                <a:effectLst/>
                <a:latin typeface="Montserrat" panose="00000500000000000000" pitchFamily="2" charset="0"/>
              </a:rPr>
            </a:br>
            <a:endParaRPr lang="en-US" dirty="0">
              <a:solidFill>
                <a:srgbClr val="333333"/>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402EF2F0-7E0A-5E74-E825-4A99F1D6CB3B}"/>
              </a:ext>
            </a:extLst>
          </p:cNvPr>
          <p:cNvCxnSpPr>
            <a:cxnSpLocks/>
          </p:cNvCxnSpPr>
          <p:nvPr/>
        </p:nvCxnSpPr>
        <p:spPr>
          <a:xfrm>
            <a:off x="1697362" y="4202996"/>
            <a:ext cx="10494638"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29D17A-4AFF-E4AA-07DF-4911B488B816}"/>
              </a:ext>
            </a:extLst>
          </p:cNvPr>
          <p:cNvSpPr txBox="1"/>
          <p:nvPr/>
        </p:nvSpPr>
        <p:spPr>
          <a:xfrm>
            <a:off x="571500" y="916764"/>
            <a:ext cx="8869261" cy="523220"/>
          </a:xfrm>
          <a:prstGeom prst="rect">
            <a:avLst/>
          </a:prstGeom>
          <a:noFill/>
        </p:spPr>
        <p:txBody>
          <a:bodyPr wrap="square" rtlCol="0">
            <a:spAutoFit/>
          </a:bodyPr>
          <a:lstStyle/>
          <a:p>
            <a:r>
              <a:rPr lang="en-US" sz="2800" b="1" dirty="0">
                <a:latin typeface="Montserrat" panose="00000500000000000000" pitchFamily="2" charset="0"/>
              </a:rPr>
              <a:t>Smart Home</a:t>
            </a:r>
          </a:p>
        </p:txBody>
      </p:sp>
      <p:pic>
        <p:nvPicPr>
          <p:cNvPr id="7" name="Picture 6">
            <a:extLst>
              <a:ext uri="{FF2B5EF4-FFF2-40B4-BE49-F238E27FC236}">
                <a16:creationId xmlns:a16="http://schemas.microsoft.com/office/drawing/2014/main" id="{0754B137-FD72-6D39-3FC3-52F0B3FEA462}"/>
              </a:ext>
            </a:extLst>
          </p:cNvPr>
          <p:cNvPicPr>
            <a:picLocks noChangeAspect="1"/>
          </p:cNvPicPr>
          <p:nvPr/>
        </p:nvPicPr>
        <p:blipFill>
          <a:blip r:embed="rId3"/>
          <a:stretch>
            <a:fillRect/>
          </a:stretch>
        </p:blipFill>
        <p:spPr>
          <a:xfrm>
            <a:off x="9369641" y="802170"/>
            <a:ext cx="2295357" cy="665086"/>
          </a:xfrm>
          <a:prstGeom prst="rect">
            <a:avLst/>
          </a:prstGeom>
        </p:spPr>
      </p:pic>
    </p:spTree>
    <p:extLst>
      <p:ext uri="{BB962C8B-B14F-4D97-AF65-F5344CB8AC3E}">
        <p14:creationId xmlns:p14="http://schemas.microsoft.com/office/powerpoint/2010/main" val="2699018973"/>
      </p:ext>
    </p:extLst>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958431-BB33-C56B-F120-0F4A4698F048}"/>
              </a:ext>
            </a:extLst>
          </p:cNvPr>
          <p:cNvSpPr txBox="1"/>
          <p:nvPr/>
        </p:nvSpPr>
        <p:spPr>
          <a:xfrm>
            <a:off x="1076960" y="1656080"/>
            <a:ext cx="7503977" cy="1569660"/>
          </a:xfrm>
          <a:prstGeom prst="rect">
            <a:avLst/>
          </a:prstGeom>
          <a:noFill/>
        </p:spPr>
        <p:txBody>
          <a:bodyPr wrap="none" rtlCol="0">
            <a:spAutoFit/>
          </a:bodyPr>
          <a:lstStyle/>
          <a:p>
            <a:r>
              <a:rPr lang="en-US" sz="9600" spc="-150" dirty="0">
                <a:solidFill>
                  <a:schemeClr val="bg1"/>
                </a:solidFill>
                <a:latin typeface="Montserrat" pitchFamily="2" charset="77"/>
              </a:rPr>
              <a:t>THANK YOU</a:t>
            </a:r>
          </a:p>
        </p:txBody>
      </p:sp>
      <p:sp>
        <p:nvSpPr>
          <p:cNvPr id="3" name="TextBox 2">
            <a:extLst>
              <a:ext uri="{FF2B5EF4-FFF2-40B4-BE49-F238E27FC236}">
                <a16:creationId xmlns:a16="http://schemas.microsoft.com/office/drawing/2014/main" id="{C6C92C12-58E1-C209-A594-9D2D82734E2A}"/>
              </a:ext>
            </a:extLst>
          </p:cNvPr>
          <p:cNvSpPr txBox="1"/>
          <p:nvPr/>
        </p:nvSpPr>
        <p:spPr>
          <a:xfrm>
            <a:off x="3085502" y="3429000"/>
            <a:ext cx="5817198" cy="1015663"/>
          </a:xfrm>
          <a:prstGeom prst="rect">
            <a:avLst/>
          </a:prstGeom>
          <a:noFill/>
        </p:spPr>
        <p:txBody>
          <a:bodyPr wrap="square" rtlCol="0">
            <a:spAutoFit/>
          </a:bodyPr>
          <a:lstStyle/>
          <a:p>
            <a:r>
              <a:rPr lang="en-US" sz="2000" dirty="0">
                <a:solidFill>
                  <a:schemeClr val="bg2"/>
                </a:solidFill>
                <a:latin typeface="Montserrat" pitchFamily="2" charset="77"/>
              </a:rPr>
              <a:t>For more information on each of the </a:t>
            </a:r>
            <a:br>
              <a:rPr lang="en-US" sz="2000" dirty="0">
                <a:solidFill>
                  <a:schemeClr val="bg2"/>
                </a:solidFill>
                <a:latin typeface="Montserrat" pitchFamily="2" charset="77"/>
              </a:rPr>
            </a:br>
            <a:r>
              <a:rPr lang="en-US" sz="2000" dirty="0">
                <a:solidFill>
                  <a:schemeClr val="bg2"/>
                </a:solidFill>
                <a:latin typeface="Montserrat" pitchFamily="2" charset="77"/>
              </a:rPr>
              <a:t>NAR Family Designations and Certifications, </a:t>
            </a:r>
            <a:br>
              <a:rPr lang="en-US" sz="2000" dirty="0">
                <a:solidFill>
                  <a:schemeClr val="bg2"/>
                </a:solidFill>
                <a:latin typeface="Montserrat" pitchFamily="2" charset="77"/>
              </a:rPr>
            </a:br>
            <a:r>
              <a:rPr lang="en-US" sz="2000" dirty="0">
                <a:solidFill>
                  <a:schemeClr val="bg2"/>
                </a:solidFill>
                <a:latin typeface="Montserrat" pitchFamily="2" charset="77"/>
              </a:rPr>
              <a:t>visit nar.realtor/Designations</a:t>
            </a:r>
          </a:p>
        </p:txBody>
      </p:sp>
    </p:spTree>
    <p:extLst>
      <p:ext uri="{BB962C8B-B14F-4D97-AF65-F5344CB8AC3E}">
        <p14:creationId xmlns:p14="http://schemas.microsoft.com/office/powerpoint/2010/main" val="325206218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B4851-9728-49A2-9353-F6980A0DD82D}"/>
              </a:ext>
            </a:extLst>
          </p:cNvPr>
          <p:cNvSpPr txBox="1"/>
          <p:nvPr/>
        </p:nvSpPr>
        <p:spPr>
          <a:xfrm>
            <a:off x="571500" y="916054"/>
            <a:ext cx="9760449" cy="523220"/>
          </a:xfrm>
          <a:prstGeom prst="rect">
            <a:avLst/>
          </a:prstGeom>
          <a:noFill/>
        </p:spPr>
        <p:txBody>
          <a:bodyPr wrap="square" rtlCol="0">
            <a:spAutoFit/>
          </a:bodyPr>
          <a:lstStyle/>
          <a:p>
            <a:r>
              <a:rPr lang="en-US" sz="2800" b="1" dirty="0">
                <a:latin typeface="Montserrat" panose="00000500000000000000" pitchFamily="2" charset="0"/>
              </a:rPr>
              <a:t>Accredited Land Consultant - ALC</a:t>
            </a:r>
          </a:p>
        </p:txBody>
      </p:sp>
      <p:pic>
        <p:nvPicPr>
          <p:cNvPr id="6" name="Picture 5">
            <a:extLst>
              <a:ext uri="{FF2B5EF4-FFF2-40B4-BE49-F238E27FC236}">
                <a16:creationId xmlns:a16="http://schemas.microsoft.com/office/drawing/2014/main" id="{3A256DC9-52B9-7D9A-50CA-A9327C2B3934}"/>
              </a:ext>
            </a:extLst>
          </p:cNvPr>
          <p:cNvPicPr>
            <a:picLocks noChangeAspect="1"/>
          </p:cNvPicPr>
          <p:nvPr/>
        </p:nvPicPr>
        <p:blipFill>
          <a:blip r:embed="rId2"/>
          <a:stretch>
            <a:fillRect/>
          </a:stretch>
        </p:blipFill>
        <p:spPr>
          <a:xfrm>
            <a:off x="9705521" y="426452"/>
            <a:ext cx="1609624" cy="1512071"/>
          </a:xfrm>
          <a:prstGeom prst="rect">
            <a:avLst/>
          </a:prstGeom>
        </p:spPr>
      </p:pic>
      <p:sp>
        <p:nvSpPr>
          <p:cNvPr id="8" name="TextBox 7">
            <a:extLst>
              <a:ext uri="{FF2B5EF4-FFF2-40B4-BE49-F238E27FC236}">
                <a16:creationId xmlns:a16="http://schemas.microsoft.com/office/drawing/2014/main" id="{F3F54786-906D-AB52-A951-4E5F52B1CAA5}"/>
              </a:ext>
            </a:extLst>
          </p:cNvPr>
          <p:cNvSpPr txBox="1"/>
          <p:nvPr/>
        </p:nvSpPr>
        <p:spPr>
          <a:xfrm>
            <a:off x="1591665" y="4934634"/>
            <a:ext cx="5802891"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the REALTORS® Land Institute (RLI)</a:t>
            </a:r>
            <a:br>
              <a:rPr lang="en-US" dirty="0"/>
            </a:br>
            <a:r>
              <a:rPr lang="en-US" b="0" dirty="0">
                <a:solidFill>
                  <a:srgbClr val="333333"/>
                </a:solidFill>
                <a:effectLst/>
                <a:latin typeface="Montserrat" panose="00000500000000000000" pitchFamily="2" charset="0"/>
              </a:rPr>
              <a:t>Contact RLI at 800.441.5263 or </a:t>
            </a:r>
            <a:r>
              <a:rPr lang="en-US" b="0" u="none" strike="noStrike" dirty="0">
                <a:solidFill>
                  <a:srgbClr val="004282"/>
                </a:solidFill>
                <a:effectLst/>
                <a:latin typeface="Montserrat" panose="00000500000000000000" pitchFamily="2" charset="0"/>
                <a:hlinkClick r:id="rId3"/>
              </a:rPr>
              <a:t>rli@nar.realtor</a:t>
            </a:r>
            <a:endParaRPr lang="en-US" dirty="0"/>
          </a:p>
        </p:txBody>
      </p:sp>
      <p:cxnSp>
        <p:nvCxnSpPr>
          <p:cNvPr id="10" name="Straight Connector 9">
            <a:extLst>
              <a:ext uri="{FF2B5EF4-FFF2-40B4-BE49-F238E27FC236}">
                <a16:creationId xmlns:a16="http://schemas.microsoft.com/office/drawing/2014/main" id="{76022183-AC3B-233D-A753-2F1EB7E8DB20}"/>
              </a:ext>
            </a:extLst>
          </p:cNvPr>
          <p:cNvCxnSpPr>
            <a:cxnSpLocks/>
          </p:cNvCxnSpPr>
          <p:nvPr/>
        </p:nvCxnSpPr>
        <p:spPr>
          <a:xfrm>
            <a:off x="1687079" y="4837691"/>
            <a:ext cx="105049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BA0A71C-87DF-9BE5-7CC1-210A7E9510E4}"/>
              </a:ext>
            </a:extLst>
          </p:cNvPr>
          <p:cNvSpPr txBox="1"/>
          <p:nvPr/>
        </p:nvSpPr>
        <p:spPr>
          <a:xfrm>
            <a:off x="571500" y="1600200"/>
            <a:ext cx="10603006" cy="2836674"/>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Accredited Land Consultants (ALCs) are land professionals who are the most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accomplished, most experienced, highest-performing land experts. Becoming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an ALC requires successful completion of a rigorous education program, a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proven track record of transaction performance, and a commitment to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professional growth.</a:t>
            </a:r>
          </a:p>
          <a:p>
            <a:pPr algn="l"/>
            <a:br>
              <a:rPr lang="en-US" dirty="0">
                <a:latin typeface="Montserrat" panose="00000500000000000000" pitchFamily="2" charset="0"/>
              </a:rPr>
            </a:br>
            <a:r>
              <a:rPr lang="en-US" dirty="0">
                <a:latin typeface="Montserrat" panose="00000500000000000000" pitchFamily="2" charset="0"/>
              </a:rPr>
              <a:t>Designees gain: </a:t>
            </a:r>
            <a:endParaRPr lang="en-US" b="0" i="0" dirty="0">
              <a:solidFill>
                <a:srgbClr val="333333"/>
              </a:solidFill>
              <a:effectLst/>
              <a:latin typeface="Montserrat" panose="00000500000000000000" pitchFamily="2" charset="0"/>
            </a:endParaRPr>
          </a:p>
          <a:p>
            <a:pPr marL="285750" indent="-285750" algn="l">
              <a:spcAft>
                <a:spcPts val="400"/>
              </a:spcAft>
              <a:buClr>
                <a:srgbClr val="EA2326"/>
              </a:buClr>
              <a:buSzPct val="103000"/>
              <a:buFont typeface="Wingdings" pitchFamily="2" charset="2"/>
              <a:buChar char="§"/>
            </a:pPr>
            <a:r>
              <a:rPr lang="en-US" dirty="0">
                <a:solidFill>
                  <a:srgbClr val="333333"/>
                </a:solidFill>
                <a:latin typeface="Montserrat" panose="00000500000000000000" pitchFamily="2" charset="0"/>
              </a:rPr>
              <a:t>Access to the network of ALC designees, who work together to build and share</a:t>
            </a:r>
            <a:br>
              <a:rPr lang="en-US" dirty="0">
                <a:solidFill>
                  <a:srgbClr val="333333"/>
                </a:solidFill>
                <a:latin typeface="Montserrat" panose="00000500000000000000" pitchFamily="2" charset="0"/>
              </a:rPr>
            </a:br>
            <a:r>
              <a:rPr lang="en-US" dirty="0">
                <a:solidFill>
                  <a:srgbClr val="333333"/>
                </a:solidFill>
                <a:latin typeface="Montserrat" panose="00000500000000000000" pitchFamily="2" charset="0"/>
              </a:rPr>
              <a:t>knowledge, develop trusted relationships, and expand business opportunities</a:t>
            </a:r>
            <a:endParaRPr lang="en-US" sz="1800" dirty="0">
              <a:solidFill>
                <a:srgbClr val="333333"/>
              </a:solidFill>
              <a:latin typeface="Montserrat" panose="00000500000000000000" pitchFamily="2" charset="0"/>
            </a:endParaRPr>
          </a:p>
          <a:p>
            <a:endParaRPr lang="en-US" dirty="0"/>
          </a:p>
        </p:txBody>
      </p:sp>
    </p:spTree>
    <p:extLst>
      <p:ext uri="{BB962C8B-B14F-4D97-AF65-F5344CB8AC3E}">
        <p14:creationId xmlns:p14="http://schemas.microsoft.com/office/powerpoint/2010/main" val="3557956812"/>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8443-BEAB-4B8A-8979-3000468825F7}"/>
              </a:ext>
            </a:extLst>
          </p:cNvPr>
          <p:cNvSpPr txBox="1"/>
          <p:nvPr/>
        </p:nvSpPr>
        <p:spPr>
          <a:xfrm>
            <a:off x="571500" y="1600200"/>
            <a:ext cx="10992045" cy="3531736"/>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A CCIM (Certified Commercial Investment Member) is a recognized expert in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the commercial and investment real estate industry. The designation process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ensures that CCIMs are proficient not only in theory, but also in practice. This elite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corps of CCIMs includes brokers, leasing professionals, investment counselors, asset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managers, appraisers, corporate real estate executives, property managers, developers,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institutional investors, commercial lenders, attorneys, bankers, and other allied professionals.</a:t>
            </a:r>
          </a:p>
          <a:p>
            <a:pPr algn="l"/>
            <a:endParaRPr lang="en-US" sz="1700" dirty="0">
              <a:solidFill>
                <a:srgbClr val="333333"/>
              </a:solidFill>
              <a:latin typeface="Montserrat" panose="00000500000000000000" pitchFamily="2" charset="0"/>
            </a:endParaRPr>
          </a:p>
          <a:p>
            <a:pPr algn="l">
              <a:lnSpc>
                <a:spcPct val="150000"/>
              </a:lnSpc>
            </a:pPr>
            <a:r>
              <a:rPr lang="en-US" sz="1700" i="0" dirty="0">
                <a:solidFill>
                  <a:srgbClr val="333333"/>
                </a:solidFill>
                <a:effectLst/>
                <a:latin typeface="Montserrat" panose="00000500000000000000" pitchFamily="2" charset="0"/>
              </a:rPr>
              <a:t>Designees gain:</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Recognition of your expertise in the commercial and investment real estate industry</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Access to a network of 13,000 members across the U.S. and around the globe</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Exclusive discounts on CCIM education and benefits</a:t>
            </a:r>
          </a:p>
          <a:p>
            <a:pPr marL="285750" indent="-285750" algn="l">
              <a:spcAft>
                <a:spcPts val="400"/>
              </a:spcAft>
              <a:buClr>
                <a:srgbClr val="006CB7"/>
              </a:buClr>
              <a:buSzPct val="103000"/>
              <a:buFont typeface="Wingdings" pitchFamily="2" charset="2"/>
              <a:buChar char="§"/>
            </a:pPr>
            <a:endParaRPr lang="en-US" b="0" i="0" dirty="0">
              <a:solidFill>
                <a:srgbClr val="333333"/>
              </a:solidFill>
              <a:effectLst/>
              <a:latin typeface="Montserrat" panose="00000500000000000000" pitchFamily="2" charset="0"/>
            </a:endParaRPr>
          </a:p>
        </p:txBody>
      </p:sp>
      <p:sp>
        <p:nvSpPr>
          <p:cNvPr id="8" name="TextBox 7">
            <a:extLst>
              <a:ext uri="{FF2B5EF4-FFF2-40B4-BE49-F238E27FC236}">
                <a16:creationId xmlns:a16="http://schemas.microsoft.com/office/drawing/2014/main" id="{F3F54786-906D-AB52-A951-4E5F52B1CAA5}"/>
              </a:ext>
            </a:extLst>
          </p:cNvPr>
          <p:cNvSpPr txBox="1"/>
          <p:nvPr/>
        </p:nvSpPr>
        <p:spPr>
          <a:xfrm>
            <a:off x="1586286" y="5131936"/>
            <a:ext cx="5792133"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the REALTORS® Land Institute (RLI)</a:t>
            </a:r>
            <a:br>
              <a:rPr lang="en-US" dirty="0"/>
            </a:br>
            <a:r>
              <a:rPr lang="en-US" b="0" dirty="0">
                <a:solidFill>
                  <a:srgbClr val="333333"/>
                </a:solidFill>
                <a:effectLst/>
                <a:latin typeface="Montserrat" panose="00000500000000000000" pitchFamily="2" charset="0"/>
              </a:rPr>
              <a:t>Contact RLI at 800.441.5263 or </a:t>
            </a:r>
            <a:r>
              <a:rPr lang="en-US" b="0" u="none" strike="noStrike" dirty="0">
                <a:solidFill>
                  <a:srgbClr val="004282"/>
                </a:solidFill>
                <a:effectLst/>
                <a:latin typeface="Montserrat" panose="00000500000000000000" pitchFamily="2" charset="0"/>
                <a:hlinkClick r:id="rId2"/>
              </a:rPr>
              <a:t>rli@nar.realtor</a:t>
            </a:r>
            <a:endParaRPr lang="en-US" dirty="0"/>
          </a:p>
        </p:txBody>
      </p:sp>
      <p:cxnSp>
        <p:nvCxnSpPr>
          <p:cNvPr id="10" name="Straight Connector 9">
            <a:extLst>
              <a:ext uri="{FF2B5EF4-FFF2-40B4-BE49-F238E27FC236}">
                <a16:creationId xmlns:a16="http://schemas.microsoft.com/office/drawing/2014/main" id="{76022183-AC3B-233D-A753-2F1EB7E8DB20}"/>
              </a:ext>
            </a:extLst>
          </p:cNvPr>
          <p:cNvCxnSpPr>
            <a:cxnSpLocks/>
          </p:cNvCxnSpPr>
          <p:nvPr/>
        </p:nvCxnSpPr>
        <p:spPr>
          <a:xfrm>
            <a:off x="1680118" y="5056311"/>
            <a:ext cx="10511882" cy="0"/>
          </a:xfrm>
          <a:prstGeom prst="line">
            <a:avLst/>
          </a:prstGeom>
          <a:ln w="28575">
            <a:solidFill>
              <a:srgbClr val="EA232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2FBF4C-2FE2-7175-4EB1-F24E7DDAE319}"/>
              </a:ext>
            </a:extLst>
          </p:cNvPr>
          <p:cNvSpPr txBox="1"/>
          <p:nvPr/>
        </p:nvSpPr>
        <p:spPr>
          <a:xfrm>
            <a:off x="3149440" y="10502063"/>
            <a:ext cx="5979560" cy="646331"/>
          </a:xfrm>
          <a:prstGeom prst="rect">
            <a:avLst/>
          </a:prstGeom>
          <a:noFill/>
        </p:spPr>
        <p:txBody>
          <a:bodyPr wrap="square" rtlCol="0">
            <a:spAutoFit/>
          </a:bodyPr>
          <a:lstStyle/>
          <a:p>
            <a:pPr algn="r"/>
            <a:r>
              <a:rPr lang="en-US" b="0" i="1" dirty="0">
                <a:solidFill>
                  <a:srgbClr val="333333"/>
                </a:solidFill>
                <a:effectLst/>
                <a:latin typeface="Montserrat" panose="00000500000000000000" pitchFamily="2" charset="0"/>
              </a:rPr>
              <a:t>Presented by the REALTORS® Land Institute (RLI)</a:t>
            </a:r>
            <a:br>
              <a:rPr lang="en-US" i="1" dirty="0"/>
            </a:br>
            <a:r>
              <a:rPr lang="en-US" b="0" i="1" dirty="0">
                <a:solidFill>
                  <a:srgbClr val="333333"/>
                </a:solidFill>
                <a:effectLst/>
                <a:latin typeface="Montserrat" panose="00000500000000000000" pitchFamily="2" charset="0"/>
              </a:rPr>
              <a:t>Contact RLI at 800.441.5263 or </a:t>
            </a:r>
            <a:r>
              <a:rPr lang="en-US" b="0" i="1" u="none" strike="noStrike" dirty="0">
                <a:solidFill>
                  <a:srgbClr val="004282"/>
                </a:solidFill>
                <a:effectLst/>
                <a:latin typeface="Montserrat" panose="00000500000000000000" pitchFamily="2" charset="0"/>
                <a:hlinkClick r:id="rId2"/>
              </a:rPr>
              <a:t>rli@nar.realtor</a:t>
            </a:r>
            <a:endParaRPr lang="en-US" i="1" dirty="0"/>
          </a:p>
        </p:txBody>
      </p:sp>
      <p:pic>
        <p:nvPicPr>
          <p:cNvPr id="9" name="Picture 8">
            <a:extLst>
              <a:ext uri="{FF2B5EF4-FFF2-40B4-BE49-F238E27FC236}">
                <a16:creationId xmlns:a16="http://schemas.microsoft.com/office/drawing/2014/main" id="{E8278BFA-0D81-EFA7-9CA0-4EEBBF592E5F}"/>
              </a:ext>
            </a:extLst>
          </p:cNvPr>
          <p:cNvPicPr>
            <a:picLocks noChangeAspect="1"/>
          </p:cNvPicPr>
          <p:nvPr/>
        </p:nvPicPr>
        <p:blipFill rotWithShape="1">
          <a:blip r:embed="rId3">
            <a:extLst>
              <a:ext uri="{28A0092B-C50C-407E-A947-70E740481C1C}">
                <a14:useLocalDpi xmlns:a14="http://schemas.microsoft.com/office/drawing/2010/main"/>
              </a:ext>
            </a:extLst>
          </a:blip>
          <a:srcRect l="2911"/>
          <a:stretch/>
        </p:blipFill>
        <p:spPr>
          <a:xfrm>
            <a:off x="1763417" y="10006454"/>
            <a:ext cx="1468215" cy="1287833"/>
          </a:xfrm>
          <a:prstGeom prst="rect">
            <a:avLst/>
          </a:prstGeom>
        </p:spPr>
      </p:pic>
      <p:sp>
        <p:nvSpPr>
          <p:cNvPr id="11" name="TextBox 10">
            <a:extLst>
              <a:ext uri="{FF2B5EF4-FFF2-40B4-BE49-F238E27FC236}">
                <a16:creationId xmlns:a16="http://schemas.microsoft.com/office/drawing/2014/main" id="{938F1B2C-E1A5-B353-A063-6310CB23E75F}"/>
              </a:ext>
            </a:extLst>
          </p:cNvPr>
          <p:cNvSpPr txBox="1"/>
          <p:nvPr/>
        </p:nvSpPr>
        <p:spPr>
          <a:xfrm>
            <a:off x="571500" y="921736"/>
            <a:ext cx="9621371" cy="492443"/>
          </a:xfrm>
          <a:prstGeom prst="rect">
            <a:avLst/>
          </a:prstGeom>
          <a:noFill/>
        </p:spPr>
        <p:txBody>
          <a:bodyPr wrap="square" rtlCol="0">
            <a:spAutoFit/>
          </a:bodyPr>
          <a:lstStyle/>
          <a:p>
            <a:r>
              <a:rPr lang="en-US" sz="2600" b="1" dirty="0">
                <a:latin typeface="Montserrat" panose="00000500000000000000" pitchFamily="2" charset="0"/>
              </a:rPr>
              <a:t>Certified Commercial Investment Member - CCIM</a:t>
            </a:r>
          </a:p>
        </p:txBody>
      </p:sp>
      <p:pic>
        <p:nvPicPr>
          <p:cNvPr id="13" name="Picture 12">
            <a:extLst>
              <a:ext uri="{FF2B5EF4-FFF2-40B4-BE49-F238E27FC236}">
                <a16:creationId xmlns:a16="http://schemas.microsoft.com/office/drawing/2014/main" id="{0F70E234-11A9-D448-04E4-135D242D8296}"/>
              </a:ext>
            </a:extLst>
          </p:cNvPr>
          <p:cNvPicPr>
            <a:picLocks noChangeAspect="1"/>
          </p:cNvPicPr>
          <p:nvPr/>
        </p:nvPicPr>
        <p:blipFill rotWithShape="1">
          <a:blip r:embed="rId3">
            <a:extLst>
              <a:ext uri="{28A0092B-C50C-407E-A947-70E740481C1C}">
                <a14:useLocalDpi xmlns:a14="http://schemas.microsoft.com/office/drawing/2010/main"/>
              </a:ext>
            </a:extLst>
          </a:blip>
          <a:srcRect l="2911"/>
          <a:stretch/>
        </p:blipFill>
        <p:spPr>
          <a:xfrm>
            <a:off x="9787218" y="476817"/>
            <a:ext cx="1468215" cy="1287833"/>
          </a:xfrm>
          <a:prstGeom prst="rect">
            <a:avLst/>
          </a:prstGeom>
        </p:spPr>
      </p:pic>
    </p:spTree>
    <p:extLst>
      <p:ext uri="{BB962C8B-B14F-4D97-AF65-F5344CB8AC3E}">
        <p14:creationId xmlns:p14="http://schemas.microsoft.com/office/powerpoint/2010/main" val="3148413510"/>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104BB-3041-737D-FA3D-024507D9B3A3}"/>
              </a:ext>
            </a:extLst>
          </p:cNvPr>
          <p:cNvSpPr txBox="1"/>
          <p:nvPr/>
        </p:nvSpPr>
        <p:spPr>
          <a:xfrm>
            <a:off x="566822" y="1600200"/>
            <a:ext cx="10992045" cy="3190617"/>
          </a:xfrm>
          <a:prstGeom prst="rect">
            <a:avLst/>
          </a:prstGeom>
          <a:noFill/>
        </p:spPr>
        <p:txBody>
          <a:bodyPr wrap="square" rtlCol="0">
            <a:spAutoFit/>
          </a:bodyPr>
          <a:lstStyle/>
          <a:p>
            <a:r>
              <a:rPr lang="en-US" sz="1700" i="0" dirty="0">
                <a:solidFill>
                  <a:srgbClr val="333333"/>
                </a:solidFill>
                <a:effectLst/>
                <a:latin typeface="Montserrat" panose="00000500000000000000" pitchFamily="2" charset="0"/>
              </a:rPr>
              <a:t>Instantly align yourself with the best in international real estate by earning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the CIPS designation. The designation requires completion of five full-day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courses focusing on the critical aspects of international real estate transactions.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CIPS designees are connected to an influential network of over 3,500 professionals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who turn to each other first when looking for referral partners.</a:t>
            </a:r>
          </a:p>
          <a:p>
            <a:pPr algn="l"/>
            <a:endParaRPr lang="en-US" sz="1700" i="0" dirty="0">
              <a:solidFill>
                <a:srgbClr val="333333"/>
              </a:solidFill>
              <a:effectLst/>
              <a:latin typeface="Montserrat" panose="00000500000000000000" pitchFamily="2" charset="0"/>
            </a:endParaRP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Globalization of economies and international capital flow</a:t>
            </a: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Marketing and business planning strategies</a:t>
            </a: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Roles, expectations, and cultural business practices of global transactions</a:t>
            </a: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Courses for U.S. residents, non-residents, AEs</a:t>
            </a:r>
          </a:p>
          <a:p>
            <a:pPr marL="285750" indent="-285750" algn="l">
              <a:spcAft>
                <a:spcPts val="400"/>
              </a:spcAft>
              <a:buClr>
                <a:srgbClr val="006CB7"/>
              </a:buClr>
              <a:buSzPct val="103000"/>
              <a:buFont typeface="Wingdings" pitchFamily="2" charset="2"/>
              <a:buChar char="§"/>
            </a:pPr>
            <a:endParaRPr lang="en-US" b="0" i="0" dirty="0">
              <a:solidFill>
                <a:srgbClr val="333333"/>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F60D1F9E-6847-D637-E7E5-72C079C30828}"/>
              </a:ext>
            </a:extLst>
          </p:cNvPr>
          <p:cNvSpPr txBox="1"/>
          <p:nvPr/>
        </p:nvSpPr>
        <p:spPr>
          <a:xfrm>
            <a:off x="1599856" y="4790817"/>
            <a:ext cx="7210657" cy="923330"/>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the National Association of REALTORS® and the Center for REALTOR® Development</a:t>
            </a:r>
            <a:br>
              <a:rPr lang="en-US" dirty="0"/>
            </a:br>
            <a:r>
              <a:rPr lang="en-US" b="0" dirty="0">
                <a:solidFill>
                  <a:srgbClr val="333333"/>
                </a:solidFill>
                <a:effectLst/>
                <a:latin typeface="Montserrat" panose="00000500000000000000" pitchFamily="2" charset="0"/>
              </a:rPr>
              <a:t>Contact Member </a:t>
            </a:r>
            <a:r>
              <a:rPr lang="en-US" dirty="0">
                <a:solidFill>
                  <a:srgbClr val="333333"/>
                </a:solidFill>
                <a:latin typeface="Montserrat" panose="00000500000000000000" pitchFamily="2" charset="0"/>
              </a:rPr>
              <a:t>Support </a:t>
            </a:r>
            <a:r>
              <a:rPr lang="en-US" b="0" dirty="0">
                <a:solidFill>
                  <a:srgbClr val="333333"/>
                </a:solidFill>
                <a:effectLst/>
                <a:latin typeface="Montserrat" panose="00000500000000000000" pitchFamily="2" charset="0"/>
              </a:rPr>
              <a:t>at 800.441.5263 </a:t>
            </a:r>
            <a:r>
              <a:rPr lang="en-US" dirty="0">
                <a:solidFill>
                  <a:srgbClr val="333333"/>
                </a:solidFill>
                <a:latin typeface="Montserrat" panose="00000500000000000000" pitchFamily="2" charset="0"/>
              </a:rPr>
              <a:t>at</a:t>
            </a:r>
            <a:r>
              <a:rPr lang="en-US" b="0" dirty="0">
                <a:solidFill>
                  <a:srgbClr val="333333"/>
                </a:solidFill>
                <a:effectLst/>
                <a:latin typeface="Montserrat" panose="00000500000000000000" pitchFamily="2" charset="0"/>
              </a:rPr>
              <a:t> </a:t>
            </a:r>
            <a:r>
              <a:rPr lang="en-US" b="0" u="none" strike="noStrike" dirty="0">
                <a:solidFill>
                  <a:srgbClr val="004282"/>
                </a:solidFill>
                <a:effectLst/>
                <a:latin typeface="Montserrat" panose="00000500000000000000" pitchFamily="2" charset="0"/>
              </a:rPr>
              <a:t>CIPS@nar.realtor</a:t>
            </a:r>
            <a:endParaRPr lang="en-US" dirty="0"/>
          </a:p>
        </p:txBody>
      </p:sp>
      <p:cxnSp>
        <p:nvCxnSpPr>
          <p:cNvPr id="4" name="Straight Connector 3">
            <a:extLst>
              <a:ext uri="{FF2B5EF4-FFF2-40B4-BE49-F238E27FC236}">
                <a16:creationId xmlns:a16="http://schemas.microsoft.com/office/drawing/2014/main" id="{A52F7074-C67A-91A6-708C-269F66F9C2FB}"/>
              </a:ext>
            </a:extLst>
          </p:cNvPr>
          <p:cNvCxnSpPr>
            <a:cxnSpLocks/>
          </p:cNvCxnSpPr>
          <p:nvPr/>
        </p:nvCxnSpPr>
        <p:spPr>
          <a:xfrm>
            <a:off x="1682981" y="4712839"/>
            <a:ext cx="1054588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78FB10-71CA-A98C-A0AB-05569D41E344}"/>
              </a:ext>
            </a:extLst>
          </p:cNvPr>
          <p:cNvSpPr txBox="1"/>
          <p:nvPr/>
        </p:nvSpPr>
        <p:spPr>
          <a:xfrm>
            <a:off x="566822" y="914400"/>
            <a:ext cx="9249531" cy="492443"/>
          </a:xfrm>
          <a:prstGeom prst="rect">
            <a:avLst/>
          </a:prstGeom>
          <a:noFill/>
        </p:spPr>
        <p:txBody>
          <a:bodyPr wrap="square" rtlCol="0">
            <a:spAutoFit/>
          </a:bodyPr>
          <a:lstStyle/>
          <a:p>
            <a:r>
              <a:rPr lang="en-US" sz="2600" b="1" dirty="0">
                <a:latin typeface="Montserrat" panose="00000500000000000000" pitchFamily="2" charset="0"/>
              </a:rPr>
              <a:t>Certified International Property Specialist - CIPS</a:t>
            </a:r>
          </a:p>
        </p:txBody>
      </p:sp>
      <p:pic>
        <p:nvPicPr>
          <p:cNvPr id="9" name="Picture 8" descr="Logo&#10;&#10;Description automatically generated">
            <a:extLst>
              <a:ext uri="{FF2B5EF4-FFF2-40B4-BE49-F238E27FC236}">
                <a16:creationId xmlns:a16="http://schemas.microsoft.com/office/drawing/2014/main" id="{F3B7A891-6B9B-AE90-2CBF-2A454EE0B78D}"/>
              </a:ext>
            </a:extLst>
          </p:cNvPr>
          <p:cNvPicPr>
            <a:picLocks noChangeAspect="1"/>
          </p:cNvPicPr>
          <p:nvPr/>
        </p:nvPicPr>
        <p:blipFill>
          <a:blip r:embed="rId2"/>
          <a:stretch>
            <a:fillRect/>
          </a:stretch>
        </p:blipFill>
        <p:spPr>
          <a:xfrm>
            <a:off x="9426388" y="444582"/>
            <a:ext cx="2132479" cy="1352304"/>
          </a:xfrm>
          <a:prstGeom prst="rect">
            <a:avLst/>
          </a:prstGeom>
        </p:spPr>
      </p:pic>
    </p:spTree>
    <p:extLst>
      <p:ext uri="{BB962C8B-B14F-4D97-AF65-F5344CB8AC3E}">
        <p14:creationId xmlns:p14="http://schemas.microsoft.com/office/powerpoint/2010/main" val="129258354"/>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8443-BEAB-4B8A-8979-3000468825F7}"/>
              </a:ext>
            </a:extLst>
          </p:cNvPr>
          <p:cNvSpPr txBox="1"/>
          <p:nvPr/>
        </p:nvSpPr>
        <p:spPr>
          <a:xfrm>
            <a:off x="571500" y="1610664"/>
            <a:ext cx="10992045" cy="3452227"/>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CPM® designees are recognized as experts in real estate management.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Holding this designation demonstrates expertise and integrity to employers,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owners, and investors.</a:t>
            </a:r>
          </a:p>
          <a:p>
            <a:pPr algn="l"/>
            <a:endParaRPr lang="en-US" sz="1700" i="0" dirty="0">
              <a:solidFill>
                <a:srgbClr val="333333"/>
              </a:solidFill>
              <a:effectLst/>
              <a:latin typeface="Montserrat" panose="00000500000000000000" pitchFamily="2" charset="0"/>
            </a:endParaRP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Go farther in your career. Over half of CPMs hold senior-level management positions</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Expand your network. Generate business referrals. Meet future employees or employers. And consult with our experts.</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Your annual IREM membership and all the benefits that come with it are included </a:t>
            </a:r>
            <a:br>
              <a:rPr lang="en-US" sz="1700" dirty="0">
                <a:solidFill>
                  <a:srgbClr val="333333"/>
                </a:solidFill>
                <a:latin typeface="Montserrat" panose="00000500000000000000" pitchFamily="2" charset="0"/>
              </a:rPr>
            </a:br>
            <a:r>
              <a:rPr lang="en-US" sz="1700" dirty="0">
                <a:solidFill>
                  <a:srgbClr val="333333"/>
                </a:solidFill>
                <a:latin typeface="Montserrat" panose="00000500000000000000" pitchFamily="2" charset="0"/>
              </a:rPr>
              <a:t>when you enroll</a:t>
            </a:r>
          </a:p>
          <a:p>
            <a:pPr marL="285750" indent="-285750" algn="l">
              <a:spcAft>
                <a:spcPts val="400"/>
              </a:spcAft>
              <a:buClr>
                <a:srgbClr val="EA2326"/>
              </a:buClr>
              <a:buSzPct val="103000"/>
              <a:buFont typeface="Wingdings" pitchFamily="2" charset="2"/>
              <a:buChar char="§"/>
            </a:pPr>
            <a:r>
              <a:rPr lang="en-US" sz="1700" dirty="0">
                <a:solidFill>
                  <a:srgbClr val="333333"/>
                </a:solidFill>
                <a:latin typeface="Montserrat" panose="00000500000000000000" pitchFamily="2" charset="0"/>
              </a:rPr>
              <a:t>Showcase your credibility with a digital badge to add to your email, social media profiles, website and more</a:t>
            </a:r>
          </a:p>
          <a:p>
            <a:pPr marL="285750" indent="-285750" algn="l">
              <a:spcAft>
                <a:spcPts val="400"/>
              </a:spcAft>
              <a:buClr>
                <a:srgbClr val="006CB7"/>
              </a:buClr>
              <a:buSzPct val="103000"/>
              <a:buFont typeface="Wingdings" pitchFamily="2" charset="2"/>
              <a:buChar char="§"/>
            </a:pPr>
            <a:endParaRPr lang="en-US" b="0" i="0" dirty="0">
              <a:solidFill>
                <a:srgbClr val="333333"/>
              </a:solidFill>
              <a:effectLst/>
              <a:latin typeface="Montserrat" panose="00000500000000000000" pitchFamily="2" charset="0"/>
            </a:endParaRPr>
          </a:p>
        </p:txBody>
      </p:sp>
      <p:sp>
        <p:nvSpPr>
          <p:cNvPr id="8" name="TextBox 7">
            <a:extLst>
              <a:ext uri="{FF2B5EF4-FFF2-40B4-BE49-F238E27FC236}">
                <a16:creationId xmlns:a16="http://schemas.microsoft.com/office/drawing/2014/main" id="{F3F54786-906D-AB52-A951-4E5F52B1CAA5}"/>
              </a:ext>
            </a:extLst>
          </p:cNvPr>
          <p:cNvSpPr txBox="1"/>
          <p:nvPr/>
        </p:nvSpPr>
        <p:spPr>
          <a:xfrm>
            <a:off x="1607992" y="5062891"/>
            <a:ext cx="7147597"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the Institute of Real Estate Management </a:t>
            </a:r>
            <a:r>
              <a:rPr lang="en-US" dirty="0">
                <a:solidFill>
                  <a:srgbClr val="333333"/>
                </a:solidFill>
                <a:latin typeface="Montserrat" panose="00000500000000000000" pitchFamily="2" charset="0"/>
              </a:rPr>
              <a:t>(IREM) </a:t>
            </a:r>
            <a:br>
              <a:rPr lang="en-US" dirty="0">
                <a:solidFill>
                  <a:srgbClr val="333333"/>
                </a:solidFill>
                <a:latin typeface="Montserrat" panose="00000500000000000000" pitchFamily="2" charset="0"/>
              </a:rPr>
            </a:br>
            <a:r>
              <a:rPr lang="en-US" b="0" dirty="0">
                <a:solidFill>
                  <a:srgbClr val="333333"/>
                </a:solidFill>
                <a:effectLst/>
                <a:latin typeface="Montserrat" panose="00000500000000000000" pitchFamily="2" charset="0"/>
              </a:rPr>
              <a:t>Contact IREM® at 800.837-0706, ext. 4650</a:t>
            </a:r>
            <a:endParaRPr lang="en-US" dirty="0"/>
          </a:p>
        </p:txBody>
      </p:sp>
      <p:cxnSp>
        <p:nvCxnSpPr>
          <p:cNvPr id="10" name="Straight Connector 9">
            <a:extLst>
              <a:ext uri="{FF2B5EF4-FFF2-40B4-BE49-F238E27FC236}">
                <a16:creationId xmlns:a16="http://schemas.microsoft.com/office/drawing/2014/main" id="{76022183-AC3B-233D-A753-2F1EB7E8DB20}"/>
              </a:ext>
            </a:extLst>
          </p:cNvPr>
          <p:cNvCxnSpPr>
            <a:cxnSpLocks/>
          </p:cNvCxnSpPr>
          <p:nvPr/>
        </p:nvCxnSpPr>
        <p:spPr>
          <a:xfrm>
            <a:off x="1672877" y="4992741"/>
            <a:ext cx="105191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2FBF4C-2FE2-7175-4EB1-F24E7DDAE319}"/>
              </a:ext>
            </a:extLst>
          </p:cNvPr>
          <p:cNvSpPr txBox="1"/>
          <p:nvPr/>
        </p:nvSpPr>
        <p:spPr>
          <a:xfrm>
            <a:off x="3149440" y="10502063"/>
            <a:ext cx="5979560" cy="646331"/>
          </a:xfrm>
          <a:prstGeom prst="rect">
            <a:avLst/>
          </a:prstGeom>
          <a:noFill/>
        </p:spPr>
        <p:txBody>
          <a:bodyPr wrap="square" rtlCol="0">
            <a:spAutoFit/>
          </a:bodyPr>
          <a:lstStyle/>
          <a:p>
            <a:pPr algn="r"/>
            <a:r>
              <a:rPr lang="en-US" b="0" i="1" dirty="0">
                <a:solidFill>
                  <a:srgbClr val="333333"/>
                </a:solidFill>
                <a:effectLst/>
                <a:latin typeface="Montserrat" panose="00000500000000000000" pitchFamily="2" charset="0"/>
              </a:rPr>
              <a:t>Presented by the REALTORS® Land Institute (RLI)</a:t>
            </a:r>
            <a:br>
              <a:rPr lang="en-US" i="1" dirty="0"/>
            </a:br>
            <a:r>
              <a:rPr lang="en-US" b="0" i="1" dirty="0">
                <a:solidFill>
                  <a:srgbClr val="333333"/>
                </a:solidFill>
                <a:effectLst/>
                <a:latin typeface="Montserrat" panose="00000500000000000000" pitchFamily="2" charset="0"/>
              </a:rPr>
              <a:t>Contact RLI at 800.441.5263 or </a:t>
            </a:r>
            <a:r>
              <a:rPr lang="en-US" b="0" i="1" u="none" strike="noStrike" dirty="0">
                <a:solidFill>
                  <a:srgbClr val="004282"/>
                </a:solidFill>
                <a:effectLst/>
                <a:latin typeface="Montserrat" panose="00000500000000000000" pitchFamily="2" charset="0"/>
                <a:hlinkClick r:id="rId2"/>
              </a:rPr>
              <a:t>rli@nar.realtor</a:t>
            </a:r>
            <a:endParaRPr lang="en-US" i="1" dirty="0"/>
          </a:p>
        </p:txBody>
      </p:sp>
      <p:pic>
        <p:nvPicPr>
          <p:cNvPr id="9" name="Picture 8">
            <a:extLst>
              <a:ext uri="{FF2B5EF4-FFF2-40B4-BE49-F238E27FC236}">
                <a16:creationId xmlns:a16="http://schemas.microsoft.com/office/drawing/2014/main" id="{E8278BFA-0D81-EFA7-9CA0-4EEBBF592E5F}"/>
              </a:ext>
            </a:extLst>
          </p:cNvPr>
          <p:cNvPicPr>
            <a:picLocks noChangeAspect="1"/>
          </p:cNvPicPr>
          <p:nvPr/>
        </p:nvPicPr>
        <p:blipFill rotWithShape="1">
          <a:blip r:embed="rId3">
            <a:extLst>
              <a:ext uri="{28A0092B-C50C-407E-A947-70E740481C1C}">
                <a14:useLocalDpi xmlns:a14="http://schemas.microsoft.com/office/drawing/2010/main"/>
              </a:ext>
            </a:extLst>
          </a:blip>
          <a:srcRect l="2911"/>
          <a:stretch/>
        </p:blipFill>
        <p:spPr>
          <a:xfrm>
            <a:off x="1763417" y="10006454"/>
            <a:ext cx="1468215" cy="1287833"/>
          </a:xfrm>
          <a:prstGeom prst="rect">
            <a:avLst/>
          </a:prstGeom>
        </p:spPr>
      </p:pic>
      <p:sp>
        <p:nvSpPr>
          <p:cNvPr id="11" name="TextBox 10">
            <a:extLst>
              <a:ext uri="{FF2B5EF4-FFF2-40B4-BE49-F238E27FC236}">
                <a16:creationId xmlns:a16="http://schemas.microsoft.com/office/drawing/2014/main" id="{938F1B2C-E1A5-B353-A063-6310CB23E75F}"/>
              </a:ext>
            </a:extLst>
          </p:cNvPr>
          <p:cNvSpPr txBox="1"/>
          <p:nvPr/>
        </p:nvSpPr>
        <p:spPr>
          <a:xfrm>
            <a:off x="571500" y="923033"/>
            <a:ext cx="7617077" cy="523220"/>
          </a:xfrm>
          <a:prstGeom prst="rect">
            <a:avLst/>
          </a:prstGeom>
          <a:noFill/>
        </p:spPr>
        <p:txBody>
          <a:bodyPr wrap="square" rtlCol="0">
            <a:spAutoFit/>
          </a:bodyPr>
          <a:lstStyle/>
          <a:p>
            <a:r>
              <a:rPr lang="en-US" sz="2800" b="1" dirty="0">
                <a:latin typeface="Montserrat" panose="00000500000000000000" pitchFamily="2" charset="0"/>
              </a:rPr>
              <a:t>Certified Property Manager® - CPM®</a:t>
            </a:r>
          </a:p>
        </p:txBody>
      </p:sp>
      <p:pic>
        <p:nvPicPr>
          <p:cNvPr id="6" name="Picture 5">
            <a:extLst>
              <a:ext uri="{FF2B5EF4-FFF2-40B4-BE49-F238E27FC236}">
                <a16:creationId xmlns:a16="http://schemas.microsoft.com/office/drawing/2014/main" id="{1CB5A8C0-F88E-9014-0FB5-0A0417EA907D}"/>
              </a:ext>
            </a:extLst>
          </p:cNvPr>
          <p:cNvPicPr>
            <a:picLocks noChangeAspect="1"/>
          </p:cNvPicPr>
          <p:nvPr/>
        </p:nvPicPr>
        <p:blipFill>
          <a:blip r:embed="rId4"/>
          <a:stretch>
            <a:fillRect/>
          </a:stretch>
        </p:blipFill>
        <p:spPr>
          <a:xfrm>
            <a:off x="9537808" y="648047"/>
            <a:ext cx="1928690" cy="961283"/>
          </a:xfrm>
          <a:prstGeom prst="rect">
            <a:avLst/>
          </a:prstGeom>
        </p:spPr>
      </p:pic>
    </p:spTree>
    <p:extLst>
      <p:ext uri="{BB962C8B-B14F-4D97-AF65-F5344CB8AC3E}">
        <p14:creationId xmlns:p14="http://schemas.microsoft.com/office/powerpoint/2010/main" val="4203303010"/>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8443-BEAB-4B8A-8979-3000468825F7}"/>
              </a:ext>
            </a:extLst>
          </p:cNvPr>
          <p:cNvSpPr txBox="1"/>
          <p:nvPr/>
        </p:nvSpPr>
        <p:spPr>
          <a:xfrm>
            <a:off x="571500" y="1610664"/>
            <a:ext cx="10992045" cy="2839239"/>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The Certified Real Estate Brokerage Manager (CRB) is one of the most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respected and relevant designations offered in real estate business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management and is awarded to REALTORS® who have completed advanced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educational and professional requirements. CRB Designees are better positioned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to streamline operations, integrate new technology and apply new trends and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business strategies.</a:t>
            </a:r>
          </a:p>
          <a:p>
            <a:pPr algn="l"/>
            <a:endParaRPr lang="en-US" sz="1700" b="1" dirty="0">
              <a:solidFill>
                <a:srgbClr val="333333"/>
              </a:solidFill>
              <a:latin typeface="Montserrat" panose="00000500000000000000" pitchFamily="2" charset="0"/>
            </a:endParaRPr>
          </a:p>
          <a:p>
            <a:pPr algn="l">
              <a:lnSpc>
                <a:spcPct val="150000"/>
              </a:lnSpc>
            </a:pPr>
            <a:r>
              <a:rPr lang="en-US" sz="1700" i="0" dirty="0">
                <a:solidFill>
                  <a:srgbClr val="333333"/>
                </a:solidFill>
                <a:effectLst/>
                <a:latin typeface="Montserrat" panose="00000500000000000000" pitchFamily="2" charset="0"/>
              </a:rPr>
              <a:t>Designees gain:</a:t>
            </a: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Access to the network of ALC designees, who work together to build and share knowledge, develop trusted relationships, and expand business opportunities</a:t>
            </a:r>
            <a:endParaRPr lang="en-US" b="0" i="0" dirty="0">
              <a:solidFill>
                <a:srgbClr val="333333"/>
              </a:solidFill>
              <a:effectLst/>
              <a:latin typeface="Montserrat" panose="00000500000000000000" pitchFamily="2" charset="0"/>
            </a:endParaRPr>
          </a:p>
        </p:txBody>
      </p:sp>
      <p:sp>
        <p:nvSpPr>
          <p:cNvPr id="8" name="TextBox 7">
            <a:extLst>
              <a:ext uri="{FF2B5EF4-FFF2-40B4-BE49-F238E27FC236}">
                <a16:creationId xmlns:a16="http://schemas.microsoft.com/office/drawing/2014/main" id="{F3F54786-906D-AB52-A951-4E5F52B1CAA5}"/>
              </a:ext>
            </a:extLst>
          </p:cNvPr>
          <p:cNvSpPr txBox="1"/>
          <p:nvPr/>
        </p:nvSpPr>
        <p:spPr>
          <a:xfrm>
            <a:off x="1580907" y="4866129"/>
            <a:ext cx="8961587"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Visit </a:t>
            </a:r>
            <a:r>
              <a:rPr lang="en-US" b="0" dirty="0">
                <a:solidFill>
                  <a:srgbClr val="006CB7"/>
                </a:solidFill>
                <a:effectLst/>
                <a:latin typeface="Montserrat" panose="00000500000000000000" pitchFamily="2" charset="0"/>
              </a:rPr>
              <a:t>REBInstitute.com </a:t>
            </a:r>
            <a:r>
              <a:rPr lang="en-US" b="0" dirty="0">
                <a:solidFill>
                  <a:srgbClr val="333333"/>
                </a:solidFill>
                <a:effectLst/>
                <a:latin typeface="Montserrat" panose="00000500000000000000" pitchFamily="2" charset="0"/>
              </a:rPr>
              <a:t>or contact the Real Estate Business Institute (REBI) </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at </a:t>
            </a:r>
            <a:r>
              <a:rPr lang="en-US" b="0" dirty="0">
                <a:solidFill>
                  <a:srgbClr val="006CB7"/>
                </a:solidFill>
                <a:effectLst/>
                <a:latin typeface="Montserrat" panose="00000500000000000000" pitchFamily="2" charset="0"/>
              </a:rPr>
              <a:t>info@REBIInstitute</a:t>
            </a:r>
            <a:r>
              <a:rPr lang="en-US" dirty="0">
                <a:solidFill>
                  <a:srgbClr val="006CB7"/>
                </a:solidFill>
                <a:latin typeface="Montserrat" panose="00000500000000000000" pitchFamily="2" charset="0"/>
              </a:rPr>
              <a:t>.com </a:t>
            </a:r>
            <a:r>
              <a:rPr lang="en-US" dirty="0">
                <a:solidFill>
                  <a:srgbClr val="333333"/>
                </a:solidFill>
                <a:latin typeface="Montserrat" panose="00000500000000000000" pitchFamily="2" charset="0"/>
              </a:rPr>
              <a:t>or </a:t>
            </a:r>
            <a:r>
              <a:rPr lang="en-US" b="0" dirty="0">
                <a:solidFill>
                  <a:srgbClr val="333333"/>
                </a:solidFill>
                <a:effectLst/>
                <a:latin typeface="Montserrat" panose="00000500000000000000" pitchFamily="2" charset="0"/>
              </a:rPr>
              <a:t>800.621.8738</a:t>
            </a:r>
            <a:endParaRPr lang="en-US" dirty="0"/>
          </a:p>
        </p:txBody>
      </p:sp>
      <p:cxnSp>
        <p:nvCxnSpPr>
          <p:cNvPr id="10" name="Straight Connector 9">
            <a:extLst>
              <a:ext uri="{FF2B5EF4-FFF2-40B4-BE49-F238E27FC236}">
                <a16:creationId xmlns:a16="http://schemas.microsoft.com/office/drawing/2014/main" id="{76022183-AC3B-233D-A753-2F1EB7E8DB20}"/>
              </a:ext>
            </a:extLst>
          </p:cNvPr>
          <p:cNvCxnSpPr>
            <a:cxnSpLocks/>
          </p:cNvCxnSpPr>
          <p:nvPr/>
        </p:nvCxnSpPr>
        <p:spPr>
          <a:xfrm>
            <a:off x="1678485" y="4777392"/>
            <a:ext cx="13870661"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2FBF4C-2FE2-7175-4EB1-F24E7DDAE319}"/>
              </a:ext>
            </a:extLst>
          </p:cNvPr>
          <p:cNvSpPr txBox="1"/>
          <p:nvPr/>
        </p:nvSpPr>
        <p:spPr>
          <a:xfrm>
            <a:off x="3149440" y="10502063"/>
            <a:ext cx="5979560" cy="646331"/>
          </a:xfrm>
          <a:prstGeom prst="rect">
            <a:avLst/>
          </a:prstGeom>
          <a:noFill/>
        </p:spPr>
        <p:txBody>
          <a:bodyPr wrap="square" rtlCol="0">
            <a:spAutoFit/>
          </a:bodyPr>
          <a:lstStyle/>
          <a:p>
            <a:pPr algn="r"/>
            <a:r>
              <a:rPr lang="en-US" b="0" i="1" dirty="0">
                <a:solidFill>
                  <a:srgbClr val="333333"/>
                </a:solidFill>
                <a:effectLst/>
                <a:latin typeface="Montserrat" panose="00000500000000000000" pitchFamily="2" charset="0"/>
              </a:rPr>
              <a:t>Presented by the REALTORS® Land Institute (RLI)</a:t>
            </a:r>
            <a:br>
              <a:rPr lang="en-US" i="1" dirty="0"/>
            </a:br>
            <a:r>
              <a:rPr lang="en-US" b="0" i="1" dirty="0">
                <a:solidFill>
                  <a:srgbClr val="333333"/>
                </a:solidFill>
                <a:effectLst/>
                <a:latin typeface="Montserrat" panose="00000500000000000000" pitchFamily="2" charset="0"/>
              </a:rPr>
              <a:t>Contact RLI at 800.441.5263 or </a:t>
            </a:r>
            <a:r>
              <a:rPr lang="en-US" b="0" i="1" u="none" strike="noStrike" dirty="0">
                <a:solidFill>
                  <a:srgbClr val="004282"/>
                </a:solidFill>
                <a:effectLst/>
                <a:latin typeface="Montserrat" panose="00000500000000000000" pitchFamily="2" charset="0"/>
                <a:hlinkClick r:id="rId2"/>
              </a:rPr>
              <a:t>rli@nar.realtor</a:t>
            </a:r>
            <a:endParaRPr lang="en-US" i="1" dirty="0"/>
          </a:p>
        </p:txBody>
      </p:sp>
      <p:pic>
        <p:nvPicPr>
          <p:cNvPr id="9" name="Picture 8">
            <a:extLst>
              <a:ext uri="{FF2B5EF4-FFF2-40B4-BE49-F238E27FC236}">
                <a16:creationId xmlns:a16="http://schemas.microsoft.com/office/drawing/2014/main" id="{E8278BFA-0D81-EFA7-9CA0-4EEBBF592E5F}"/>
              </a:ext>
            </a:extLst>
          </p:cNvPr>
          <p:cNvPicPr>
            <a:picLocks noChangeAspect="1"/>
          </p:cNvPicPr>
          <p:nvPr/>
        </p:nvPicPr>
        <p:blipFill rotWithShape="1">
          <a:blip r:embed="rId3">
            <a:extLst>
              <a:ext uri="{28A0092B-C50C-407E-A947-70E740481C1C}">
                <a14:useLocalDpi xmlns:a14="http://schemas.microsoft.com/office/drawing/2010/main"/>
              </a:ext>
            </a:extLst>
          </a:blip>
          <a:srcRect l="2911"/>
          <a:stretch/>
        </p:blipFill>
        <p:spPr>
          <a:xfrm>
            <a:off x="1763417" y="10006454"/>
            <a:ext cx="1468215" cy="1287833"/>
          </a:xfrm>
          <a:prstGeom prst="rect">
            <a:avLst/>
          </a:prstGeom>
        </p:spPr>
      </p:pic>
      <p:sp>
        <p:nvSpPr>
          <p:cNvPr id="11" name="TextBox 10">
            <a:extLst>
              <a:ext uri="{FF2B5EF4-FFF2-40B4-BE49-F238E27FC236}">
                <a16:creationId xmlns:a16="http://schemas.microsoft.com/office/drawing/2014/main" id="{938F1B2C-E1A5-B353-A063-6310CB23E75F}"/>
              </a:ext>
            </a:extLst>
          </p:cNvPr>
          <p:cNvSpPr txBox="1"/>
          <p:nvPr/>
        </p:nvSpPr>
        <p:spPr>
          <a:xfrm>
            <a:off x="571500" y="923033"/>
            <a:ext cx="8869261" cy="523220"/>
          </a:xfrm>
          <a:prstGeom prst="rect">
            <a:avLst/>
          </a:prstGeom>
          <a:noFill/>
        </p:spPr>
        <p:txBody>
          <a:bodyPr wrap="square" rtlCol="0">
            <a:spAutoFit/>
          </a:bodyPr>
          <a:lstStyle/>
          <a:p>
            <a:r>
              <a:rPr lang="en-US" sz="2800" b="1" dirty="0">
                <a:latin typeface="Montserrat" panose="00000500000000000000" pitchFamily="2" charset="0"/>
              </a:rPr>
              <a:t>Certified Real Estate Broker Manager - CRB</a:t>
            </a:r>
          </a:p>
        </p:txBody>
      </p:sp>
      <p:pic>
        <p:nvPicPr>
          <p:cNvPr id="4" name="Picture 3">
            <a:extLst>
              <a:ext uri="{FF2B5EF4-FFF2-40B4-BE49-F238E27FC236}">
                <a16:creationId xmlns:a16="http://schemas.microsoft.com/office/drawing/2014/main" id="{74647834-A5FB-1EBB-1309-887E34345C27}"/>
              </a:ext>
            </a:extLst>
          </p:cNvPr>
          <p:cNvPicPr>
            <a:picLocks noChangeAspect="1"/>
          </p:cNvPicPr>
          <p:nvPr/>
        </p:nvPicPr>
        <p:blipFill>
          <a:blip r:embed="rId4"/>
          <a:stretch>
            <a:fillRect/>
          </a:stretch>
        </p:blipFill>
        <p:spPr>
          <a:xfrm>
            <a:off x="9464249" y="563485"/>
            <a:ext cx="2075807" cy="1195162"/>
          </a:xfrm>
          <a:prstGeom prst="rect">
            <a:avLst/>
          </a:prstGeom>
        </p:spPr>
      </p:pic>
    </p:spTree>
    <p:extLst>
      <p:ext uri="{BB962C8B-B14F-4D97-AF65-F5344CB8AC3E}">
        <p14:creationId xmlns:p14="http://schemas.microsoft.com/office/powerpoint/2010/main" val="2931650090"/>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8443-BEAB-4B8A-8979-3000468825F7}"/>
              </a:ext>
            </a:extLst>
          </p:cNvPr>
          <p:cNvSpPr txBox="1"/>
          <p:nvPr/>
        </p:nvSpPr>
        <p:spPr>
          <a:xfrm>
            <a:off x="571500" y="1610664"/>
            <a:ext cx="10992045" cy="2316019"/>
          </a:xfrm>
          <a:prstGeom prst="rect">
            <a:avLst/>
          </a:prstGeom>
          <a:noFill/>
        </p:spPr>
        <p:txBody>
          <a:bodyPr wrap="square" rtlCol="0">
            <a:spAutoFit/>
          </a:bodyPr>
          <a:lstStyle/>
          <a:p>
            <a:pPr algn="l"/>
            <a:r>
              <a:rPr lang="en-US" sz="1700" i="0" dirty="0">
                <a:solidFill>
                  <a:srgbClr val="333333"/>
                </a:solidFill>
                <a:effectLst/>
                <a:latin typeface="Montserrat" panose="00000500000000000000" pitchFamily="2" charset="0"/>
              </a:rPr>
              <a:t>The CRS designation is the highest credential awarded to residential sales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agents, managers, and brokers. On average, CRS designees earn nearly three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times more in income, transactions, and gross sales than non-designee </a:t>
            </a:r>
            <a:br>
              <a:rPr lang="en-US" sz="1700" i="0" dirty="0">
                <a:solidFill>
                  <a:srgbClr val="333333"/>
                </a:solidFill>
                <a:effectLst/>
                <a:latin typeface="Montserrat" panose="00000500000000000000" pitchFamily="2" charset="0"/>
              </a:rPr>
            </a:br>
            <a:r>
              <a:rPr lang="en-US" sz="1700" i="0" dirty="0">
                <a:solidFill>
                  <a:srgbClr val="333333"/>
                </a:solidFill>
                <a:effectLst/>
                <a:latin typeface="Montserrat" panose="00000500000000000000" pitchFamily="2" charset="0"/>
              </a:rPr>
              <a:t>REALTORS®.</a:t>
            </a:r>
          </a:p>
          <a:p>
            <a:pPr algn="l"/>
            <a:endParaRPr lang="en-US" sz="1700" b="1" dirty="0">
              <a:solidFill>
                <a:srgbClr val="333333"/>
              </a:solidFill>
              <a:latin typeface="Montserrat" panose="00000500000000000000" pitchFamily="2" charset="0"/>
            </a:endParaRPr>
          </a:p>
          <a:p>
            <a:pPr algn="l">
              <a:lnSpc>
                <a:spcPct val="150000"/>
              </a:lnSpc>
            </a:pPr>
            <a:r>
              <a:rPr lang="en-US" sz="1700" i="0" dirty="0">
                <a:solidFill>
                  <a:srgbClr val="333333"/>
                </a:solidFill>
                <a:effectLst/>
                <a:latin typeface="Montserrat" panose="00000500000000000000" pitchFamily="2" charset="0"/>
              </a:rPr>
              <a:t>Designees gain:</a:t>
            </a:r>
          </a:p>
          <a:p>
            <a:pPr marL="285750" indent="-285750" algn="l">
              <a:spcAft>
                <a:spcPts val="400"/>
              </a:spcAft>
              <a:buClr>
                <a:srgbClr val="006CB7"/>
              </a:buClr>
              <a:buSzPct val="103000"/>
              <a:buFont typeface="Wingdings" pitchFamily="2" charset="2"/>
              <a:buChar char="§"/>
            </a:pPr>
            <a:r>
              <a:rPr lang="en-US" sz="1700" dirty="0">
                <a:solidFill>
                  <a:srgbClr val="333333"/>
                </a:solidFill>
                <a:latin typeface="Montserrat" panose="00000500000000000000" pitchFamily="2" charset="0"/>
              </a:rPr>
              <a:t>Access to the network of ALC designees, who work together to build and share knowledge, develop trusted relationships, and expand business opportunities</a:t>
            </a:r>
            <a:endParaRPr lang="en-US" b="0" i="0" dirty="0">
              <a:solidFill>
                <a:srgbClr val="333333"/>
              </a:solidFill>
              <a:effectLst/>
              <a:latin typeface="Montserrat" panose="00000500000000000000" pitchFamily="2" charset="0"/>
            </a:endParaRPr>
          </a:p>
        </p:txBody>
      </p:sp>
      <p:sp>
        <p:nvSpPr>
          <p:cNvPr id="8" name="TextBox 7">
            <a:extLst>
              <a:ext uri="{FF2B5EF4-FFF2-40B4-BE49-F238E27FC236}">
                <a16:creationId xmlns:a16="http://schemas.microsoft.com/office/drawing/2014/main" id="{F3F54786-906D-AB52-A951-4E5F52B1CAA5}"/>
              </a:ext>
            </a:extLst>
          </p:cNvPr>
          <p:cNvSpPr txBox="1"/>
          <p:nvPr/>
        </p:nvSpPr>
        <p:spPr>
          <a:xfrm>
            <a:off x="1578633" y="4543302"/>
            <a:ext cx="8274020" cy="646331"/>
          </a:xfrm>
          <a:prstGeom prst="rect">
            <a:avLst/>
          </a:prstGeom>
          <a:noFill/>
        </p:spPr>
        <p:txBody>
          <a:bodyPr wrap="square" rtlCol="0">
            <a:spAutoFit/>
          </a:bodyPr>
          <a:lstStyle/>
          <a:p>
            <a:r>
              <a:rPr lang="en-US" b="0" dirty="0">
                <a:solidFill>
                  <a:srgbClr val="333333"/>
                </a:solidFill>
                <a:effectLst/>
                <a:latin typeface="Montserrat" panose="00000500000000000000" pitchFamily="2" charset="0"/>
              </a:rPr>
              <a:t>Presented by Residential Real Estate Council</a:t>
            </a:r>
            <a:br>
              <a:rPr lang="en-US" b="0" dirty="0">
                <a:solidFill>
                  <a:srgbClr val="333333"/>
                </a:solidFill>
                <a:effectLst/>
                <a:latin typeface="Montserrat" panose="00000500000000000000" pitchFamily="2" charset="0"/>
              </a:rPr>
            </a:br>
            <a:r>
              <a:rPr lang="en-US" b="0" dirty="0">
                <a:solidFill>
                  <a:srgbClr val="333333"/>
                </a:solidFill>
                <a:effectLst/>
                <a:latin typeface="Montserrat" panose="00000500000000000000" pitchFamily="2" charset="0"/>
              </a:rPr>
              <a:t>Contact RRC at </a:t>
            </a:r>
            <a:r>
              <a:rPr lang="en-US" b="0" dirty="0">
                <a:solidFill>
                  <a:srgbClr val="333333"/>
                </a:solidFill>
                <a:effectLst/>
                <a:latin typeface="Montserrat" panose="00000500000000000000" pitchFamily="2" charset="0"/>
                <a:hlinkClick r:id="rId2"/>
              </a:rPr>
              <a:t>www.crs.com/about-us/contact-us</a:t>
            </a:r>
            <a:r>
              <a:rPr lang="en-US" dirty="0">
                <a:solidFill>
                  <a:srgbClr val="333333"/>
                </a:solidFill>
                <a:latin typeface="Montserrat" panose="00000500000000000000" pitchFamily="2" charset="0"/>
              </a:rPr>
              <a:t> </a:t>
            </a:r>
            <a:r>
              <a:rPr lang="en-US" b="0" dirty="0">
                <a:solidFill>
                  <a:srgbClr val="333333"/>
                </a:solidFill>
                <a:effectLst/>
                <a:latin typeface="Montserrat" panose="00000500000000000000" pitchFamily="2" charset="0"/>
              </a:rPr>
              <a:t>or 800.462-8841</a:t>
            </a:r>
            <a:endParaRPr lang="en-US" dirty="0"/>
          </a:p>
        </p:txBody>
      </p:sp>
      <p:cxnSp>
        <p:nvCxnSpPr>
          <p:cNvPr id="10" name="Straight Connector 9">
            <a:extLst>
              <a:ext uri="{FF2B5EF4-FFF2-40B4-BE49-F238E27FC236}">
                <a16:creationId xmlns:a16="http://schemas.microsoft.com/office/drawing/2014/main" id="{76022183-AC3B-233D-A753-2F1EB7E8DB20}"/>
              </a:ext>
            </a:extLst>
          </p:cNvPr>
          <p:cNvCxnSpPr>
            <a:cxnSpLocks/>
          </p:cNvCxnSpPr>
          <p:nvPr/>
        </p:nvCxnSpPr>
        <p:spPr>
          <a:xfrm>
            <a:off x="1671984" y="4454565"/>
            <a:ext cx="10503650" cy="0"/>
          </a:xfrm>
          <a:prstGeom prst="line">
            <a:avLst/>
          </a:prstGeom>
          <a:ln w="28575">
            <a:solidFill>
              <a:srgbClr val="006CB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2FBF4C-2FE2-7175-4EB1-F24E7DDAE319}"/>
              </a:ext>
            </a:extLst>
          </p:cNvPr>
          <p:cNvSpPr txBox="1"/>
          <p:nvPr/>
        </p:nvSpPr>
        <p:spPr>
          <a:xfrm>
            <a:off x="3149440" y="10502063"/>
            <a:ext cx="5979560" cy="646331"/>
          </a:xfrm>
          <a:prstGeom prst="rect">
            <a:avLst/>
          </a:prstGeom>
          <a:noFill/>
        </p:spPr>
        <p:txBody>
          <a:bodyPr wrap="square" rtlCol="0">
            <a:spAutoFit/>
          </a:bodyPr>
          <a:lstStyle/>
          <a:p>
            <a:pPr algn="r"/>
            <a:r>
              <a:rPr lang="en-US" b="0" i="1" dirty="0">
                <a:solidFill>
                  <a:srgbClr val="333333"/>
                </a:solidFill>
                <a:effectLst/>
                <a:latin typeface="Montserrat" panose="00000500000000000000" pitchFamily="2" charset="0"/>
              </a:rPr>
              <a:t>Presented by the REALTORS® Land Institute (RLI)</a:t>
            </a:r>
            <a:br>
              <a:rPr lang="en-US" i="1" dirty="0"/>
            </a:br>
            <a:r>
              <a:rPr lang="en-US" b="0" i="1" dirty="0">
                <a:solidFill>
                  <a:srgbClr val="333333"/>
                </a:solidFill>
                <a:effectLst/>
                <a:latin typeface="Montserrat" panose="00000500000000000000" pitchFamily="2" charset="0"/>
              </a:rPr>
              <a:t>Contact RLI at 800.441.5263 or </a:t>
            </a:r>
            <a:r>
              <a:rPr lang="en-US" b="0" i="1" u="none" strike="noStrike" dirty="0">
                <a:solidFill>
                  <a:srgbClr val="004282"/>
                </a:solidFill>
                <a:effectLst/>
                <a:latin typeface="Montserrat" panose="00000500000000000000" pitchFamily="2" charset="0"/>
                <a:hlinkClick r:id="rId3"/>
              </a:rPr>
              <a:t>rli@nar.realtor</a:t>
            </a:r>
            <a:endParaRPr lang="en-US" i="1" dirty="0"/>
          </a:p>
        </p:txBody>
      </p:sp>
      <p:pic>
        <p:nvPicPr>
          <p:cNvPr id="9" name="Picture 8">
            <a:extLst>
              <a:ext uri="{FF2B5EF4-FFF2-40B4-BE49-F238E27FC236}">
                <a16:creationId xmlns:a16="http://schemas.microsoft.com/office/drawing/2014/main" id="{E8278BFA-0D81-EFA7-9CA0-4EEBBF592E5F}"/>
              </a:ext>
            </a:extLst>
          </p:cNvPr>
          <p:cNvPicPr>
            <a:picLocks noChangeAspect="1"/>
          </p:cNvPicPr>
          <p:nvPr/>
        </p:nvPicPr>
        <p:blipFill rotWithShape="1">
          <a:blip r:embed="rId4">
            <a:extLst>
              <a:ext uri="{28A0092B-C50C-407E-A947-70E740481C1C}">
                <a14:useLocalDpi xmlns:a14="http://schemas.microsoft.com/office/drawing/2010/main"/>
              </a:ext>
            </a:extLst>
          </a:blip>
          <a:srcRect l="2911"/>
          <a:stretch/>
        </p:blipFill>
        <p:spPr>
          <a:xfrm>
            <a:off x="1763417" y="10006454"/>
            <a:ext cx="1468215" cy="1287833"/>
          </a:xfrm>
          <a:prstGeom prst="rect">
            <a:avLst/>
          </a:prstGeom>
        </p:spPr>
      </p:pic>
      <p:sp>
        <p:nvSpPr>
          <p:cNvPr id="11" name="TextBox 10">
            <a:extLst>
              <a:ext uri="{FF2B5EF4-FFF2-40B4-BE49-F238E27FC236}">
                <a16:creationId xmlns:a16="http://schemas.microsoft.com/office/drawing/2014/main" id="{938F1B2C-E1A5-B353-A063-6310CB23E75F}"/>
              </a:ext>
            </a:extLst>
          </p:cNvPr>
          <p:cNvSpPr txBox="1"/>
          <p:nvPr/>
        </p:nvSpPr>
        <p:spPr>
          <a:xfrm>
            <a:off x="571500" y="923033"/>
            <a:ext cx="8869261" cy="523220"/>
          </a:xfrm>
          <a:prstGeom prst="rect">
            <a:avLst/>
          </a:prstGeom>
          <a:noFill/>
        </p:spPr>
        <p:txBody>
          <a:bodyPr wrap="square" rtlCol="0">
            <a:spAutoFit/>
          </a:bodyPr>
          <a:lstStyle/>
          <a:p>
            <a:r>
              <a:rPr lang="en-US" sz="2800" b="1" dirty="0">
                <a:latin typeface="Montserrat" panose="00000500000000000000" pitchFamily="2" charset="0"/>
              </a:rPr>
              <a:t>Certified Residential Specialist - CRS</a:t>
            </a:r>
          </a:p>
        </p:txBody>
      </p:sp>
      <p:pic>
        <p:nvPicPr>
          <p:cNvPr id="4" name="Picture 3" descr="Logo&#10;&#10;Description automatically generated">
            <a:extLst>
              <a:ext uri="{FF2B5EF4-FFF2-40B4-BE49-F238E27FC236}">
                <a16:creationId xmlns:a16="http://schemas.microsoft.com/office/drawing/2014/main" id="{A93D9658-3ECF-5AE4-DC94-48F4D475C5A6}"/>
              </a:ext>
            </a:extLst>
          </p:cNvPr>
          <p:cNvPicPr>
            <a:picLocks noChangeAspect="1"/>
          </p:cNvPicPr>
          <p:nvPr/>
        </p:nvPicPr>
        <p:blipFill>
          <a:blip r:embed="rId5"/>
          <a:stretch>
            <a:fillRect/>
          </a:stretch>
        </p:blipFill>
        <p:spPr>
          <a:xfrm>
            <a:off x="9852653" y="408568"/>
            <a:ext cx="1299000" cy="1480861"/>
          </a:xfrm>
          <a:prstGeom prst="rect">
            <a:avLst/>
          </a:prstGeom>
        </p:spPr>
      </p:pic>
    </p:spTree>
    <p:extLst>
      <p:ext uri="{BB962C8B-B14F-4D97-AF65-F5344CB8AC3E}">
        <p14:creationId xmlns:p14="http://schemas.microsoft.com/office/powerpoint/2010/main" val="1847257028"/>
      </p:ext>
    </p:extLst>
  </p:cSld>
  <p:clrMapOvr>
    <a:masterClrMapping/>
  </p:clrMapOvr>
  <p:transition>
    <p:push dir="u"/>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ED3FBFC0C97947A3DF3CBD8A9E0D97" ma:contentTypeVersion="13" ma:contentTypeDescription="Create a new document." ma:contentTypeScope="" ma:versionID="aa13835ac2684e4a08a769de35b4aa56">
  <xsd:schema xmlns:xsd="http://www.w3.org/2001/XMLSchema" xmlns:xs="http://www.w3.org/2001/XMLSchema" xmlns:p="http://schemas.microsoft.com/office/2006/metadata/properties" xmlns:ns2="a247defb-6d4b-4e11-a634-0a404b35b438" xmlns:ns3="47316cb8-8a64-4041-a234-142a52ae11b4" targetNamespace="http://schemas.microsoft.com/office/2006/metadata/properties" ma:root="true" ma:fieldsID="61f3267bdc35482f69a4a8771afa8bcb" ns2:_="" ns3:_="">
    <xsd:import namespace="a247defb-6d4b-4e11-a634-0a404b35b438"/>
    <xsd:import namespace="47316cb8-8a64-4041-a234-142a52ae11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7defb-6d4b-4e11-a634-0a404b35b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316cb8-8a64-4041-a234-142a52ae11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F007E-AA2C-454D-B1A5-7CAEE4006847}">
  <ds:schemaRefs>
    <ds:schemaRef ds:uri="http://schemas.microsoft.com/sharepoint/v3/contenttype/forms"/>
  </ds:schemaRefs>
</ds:datastoreItem>
</file>

<file path=customXml/itemProps2.xml><?xml version="1.0" encoding="utf-8"?>
<ds:datastoreItem xmlns:ds="http://schemas.openxmlformats.org/officeDocument/2006/customXml" ds:itemID="{2864630C-5C41-450D-8483-3C77B1C7E371}">
  <ds:schemaRefs>
    <ds:schemaRef ds:uri="http://schemas.microsoft.com/office/2006/metadata/properties"/>
    <ds:schemaRef ds:uri="http://schemas.microsoft.com/office/infopath/2007/PartnerControls"/>
    <ds:schemaRef ds:uri="3773b184-d557-4a8f-84bb-04a09d1db6bb"/>
  </ds:schemaRefs>
</ds:datastoreItem>
</file>

<file path=customXml/itemProps3.xml><?xml version="1.0" encoding="utf-8"?>
<ds:datastoreItem xmlns:ds="http://schemas.openxmlformats.org/officeDocument/2006/customXml" ds:itemID="{2F10674A-4623-4426-AFDC-A5A795D6A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7defb-6d4b-4e11-a634-0a404b35b438"/>
    <ds:schemaRef ds:uri="47316cb8-8a64-4041-a234-142a52ae11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6377</TotalTime>
  <Words>4039</Words>
  <Application>Microsoft Macintosh PowerPoint</Application>
  <PresentationFormat>Widescreen</PresentationFormat>
  <Paragraphs>239</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Helana Neumann</cp:lastModifiedBy>
  <cp:revision>284</cp:revision>
  <cp:lastPrinted>2019-04-07T22:38:40Z</cp:lastPrinted>
  <dcterms:created xsi:type="dcterms:W3CDTF">2019-04-05T16:55:57Z</dcterms:created>
  <dcterms:modified xsi:type="dcterms:W3CDTF">2022-11-08T21:42:04Z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0x0101002EED3FBFC0C97947A3DF3CBD8A9E0D97</vt:lpwstr>
  </property>
</Properties>
</file>