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6"/>
  </p:notesMasterIdLst>
  <p:handoutMasterIdLst>
    <p:handoutMasterId r:id="rId17"/>
  </p:handoutMasterIdLst>
  <p:sldIdLst>
    <p:sldId id="306" r:id="rId2"/>
    <p:sldId id="307" r:id="rId3"/>
    <p:sldId id="256" r:id="rId4"/>
    <p:sldId id="308" r:id="rId5"/>
    <p:sldId id="309" r:id="rId6"/>
    <p:sldId id="290" r:id="rId7"/>
    <p:sldId id="277" r:id="rId8"/>
    <p:sldId id="313" r:id="rId9"/>
    <p:sldId id="303" r:id="rId10"/>
    <p:sldId id="289" r:id="rId11"/>
    <p:sldId id="312" r:id="rId12"/>
    <p:sldId id="314" r:id="rId13"/>
    <p:sldId id="311" r:id="rId14"/>
    <p:sldId id="261" r:id="rId15"/>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issa Dispenza" initials="MD" lastIdx="3" clrIdx="0">
    <p:extLst>
      <p:ext uri="{19B8F6BF-5375-455C-9EA6-DF929625EA0E}">
        <p15:presenceInfo xmlns:p15="http://schemas.microsoft.com/office/powerpoint/2012/main" userId="S::mdispenza@realtors.org::2d473cb0-3513-405c-a1aa-a4c44c3e0ed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595"/>
    <a:srgbClr val="F58786"/>
    <a:srgbClr val="F58785"/>
    <a:srgbClr val="0D2237"/>
    <a:srgbClr val="6EC59B"/>
    <a:srgbClr val="BED7E9"/>
    <a:srgbClr val="006C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6485"/>
    <p:restoredTop sz="94649"/>
  </p:normalViewPr>
  <p:slideViewPr>
    <p:cSldViewPr snapToGrid="0" snapToObjects="1">
      <p:cViewPr varScale="1">
        <p:scale>
          <a:sx n="66" d="100"/>
          <a:sy n="66" d="100"/>
        </p:scale>
        <p:origin x="924" y="32"/>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110" d="100"/>
          <a:sy n="110" d="100"/>
        </p:scale>
        <p:origin x="3104"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05217BC-4C71-CC42-BB1A-91504D9FDC16}"/>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a:extLst>
              <a:ext uri="{FF2B5EF4-FFF2-40B4-BE49-F238E27FC236}">
                <a16:creationId xmlns:a16="http://schemas.microsoft.com/office/drawing/2014/main" id="{39FD005C-2AE5-D84C-911F-ACB5C95DC884}"/>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311BB0D6-25CA-5E4F-8A73-33194F275917}" type="datetimeFigureOut">
              <a:rPr lang="en-US" smtClean="0"/>
              <a:t>4/5/2021</a:t>
            </a:fld>
            <a:endParaRPr lang="en-US"/>
          </a:p>
        </p:txBody>
      </p:sp>
      <p:sp>
        <p:nvSpPr>
          <p:cNvPr id="4" name="Footer Placeholder 3">
            <a:extLst>
              <a:ext uri="{FF2B5EF4-FFF2-40B4-BE49-F238E27FC236}">
                <a16:creationId xmlns:a16="http://schemas.microsoft.com/office/drawing/2014/main" id="{B2963BC1-4AFA-864F-9C24-26BB7885B847}"/>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E989CB1-AC58-1A46-A2AF-AA84A71CD13B}"/>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D3CB3171-E52A-ED4B-8B03-9D3AF612AF89}" type="slidenum">
              <a:rPr lang="en-US" smtClean="0"/>
              <a:t>‹#›</a:t>
            </a:fld>
            <a:endParaRPr lang="en-US"/>
          </a:p>
        </p:txBody>
      </p:sp>
    </p:spTree>
    <p:extLst>
      <p:ext uri="{BB962C8B-B14F-4D97-AF65-F5344CB8AC3E}">
        <p14:creationId xmlns:p14="http://schemas.microsoft.com/office/powerpoint/2010/main" val="27395196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16FFE20F-127F-034D-BC8F-EDE05704DE95}" type="datetimeFigureOut">
              <a:rPr lang="en-US" smtClean="0"/>
              <a:t>4/5/2021</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4FCC3BDC-5242-114E-8B1C-0F94F8FAFD51}" type="slidenum">
              <a:rPr lang="en-US" smtClean="0"/>
              <a:t>‹#›</a:t>
            </a:fld>
            <a:endParaRPr lang="en-US"/>
          </a:p>
        </p:txBody>
      </p:sp>
    </p:spTree>
    <p:extLst>
      <p:ext uri="{BB962C8B-B14F-4D97-AF65-F5344CB8AC3E}">
        <p14:creationId xmlns:p14="http://schemas.microsoft.com/office/powerpoint/2010/main" val="2367115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50612f83aa_0_26: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g50612f83aa_0_26:notes"/>
          <p:cNvSpPr txBox="1">
            <a:spLocks noGrp="1"/>
          </p:cNvSpPr>
          <p:nvPr>
            <p:ph type="body" idx="1"/>
          </p:nvPr>
        </p:nvSpPr>
        <p:spPr>
          <a:xfrm>
            <a:off x="710248" y="4459526"/>
            <a:ext cx="5681980" cy="4224814"/>
          </a:xfrm>
          <a:prstGeom prst="rect">
            <a:avLst/>
          </a:prstGeom>
          <a:noFill/>
          <a:ln>
            <a:noFill/>
          </a:ln>
        </p:spPr>
        <p:txBody>
          <a:bodyPr spcFirstLastPara="1" wrap="square" lIns="94213" tIns="94213" rIns="94213" bIns="94213" anchor="t" anchorCtr="0">
            <a:noAutofit/>
          </a:bodyPr>
          <a:lstStyle/>
          <a:p>
            <a:pPr>
              <a:buSzPts val="1100"/>
            </a:pPr>
            <a:endParaRPr sz="1000"/>
          </a:p>
        </p:txBody>
      </p:sp>
    </p:spTree>
    <p:extLst>
      <p:ext uri="{BB962C8B-B14F-4D97-AF65-F5344CB8AC3E}">
        <p14:creationId xmlns:p14="http://schemas.microsoft.com/office/powerpoint/2010/main" val="2305636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50612f83aa_0_26: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g50612f83aa_0_26:notes"/>
          <p:cNvSpPr txBox="1">
            <a:spLocks noGrp="1"/>
          </p:cNvSpPr>
          <p:nvPr>
            <p:ph type="body" idx="1"/>
          </p:nvPr>
        </p:nvSpPr>
        <p:spPr>
          <a:xfrm>
            <a:off x="710248" y="4459526"/>
            <a:ext cx="5681980" cy="4224814"/>
          </a:xfrm>
          <a:prstGeom prst="rect">
            <a:avLst/>
          </a:prstGeom>
          <a:noFill/>
          <a:ln>
            <a:noFill/>
          </a:ln>
        </p:spPr>
        <p:txBody>
          <a:bodyPr spcFirstLastPara="1" wrap="square" lIns="94213" tIns="94213" rIns="94213" bIns="94213" anchor="t" anchorCtr="0">
            <a:noAutofit/>
          </a:bodyPr>
          <a:lstStyle/>
          <a:p>
            <a:pPr>
              <a:buSzPts val="1100"/>
            </a:pPr>
            <a:endParaRPr sz="1000"/>
          </a:p>
        </p:txBody>
      </p:sp>
    </p:spTree>
    <p:extLst>
      <p:ext uri="{BB962C8B-B14F-4D97-AF65-F5344CB8AC3E}">
        <p14:creationId xmlns:p14="http://schemas.microsoft.com/office/powerpoint/2010/main" val="3491637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50612f83aa_0_26: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g50612f83aa_0_26:notes"/>
          <p:cNvSpPr txBox="1">
            <a:spLocks noGrp="1"/>
          </p:cNvSpPr>
          <p:nvPr>
            <p:ph type="body" idx="1"/>
          </p:nvPr>
        </p:nvSpPr>
        <p:spPr>
          <a:xfrm>
            <a:off x="710248" y="4459526"/>
            <a:ext cx="5681980" cy="4224814"/>
          </a:xfrm>
          <a:prstGeom prst="rect">
            <a:avLst/>
          </a:prstGeom>
          <a:noFill/>
          <a:ln>
            <a:noFill/>
          </a:ln>
        </p:spPr>
        <p:txBody>
          <a:bodyPr spcFirstLastPara="1" wrap="square" lIns="94213" tIns="94213" rIns="94213" bIns="94213" anchor="t" anchorCtr="0">
            <a:noAutofit/>
          </a:bodyPr>
          <a:lstStyle/>
          <a:p>
            <a:pPr>
              <a:buSzPts val="1100"/>
            </a:pPr>
            <a:endParaRPr sz="1000"/>
          </a:p>
        </p:txBody>
      </p:sp>
    </p:spTree>
    <p:extLst>
      <p:ext uri="{BB962C8B-B14F-4D97-AF65-F5344CB8AC3E}">
        <p14:creationId xmlns:p14="http://schemas.microsoft.com/office/powerpoint/2010/main" val="3263125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50612f83aa_0_26: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g50612f83aa_0_26:notes"/>
          <p:cNvSpPr txBox="1">
            <a:spLocks noGrp="1"/>
          </p:cNvSpPr>
          <p:nvPr>
            <p:ph type="body" idx="1"/>
          </p:nvPr>
        </p:nvSpPr>
        <p:spPr>
          <a:xfrm>
            <a:off x="710248" y="4459526"/>
            <a:ext cx="5681980" cy="4224814"/>
          </a:xfrm>
          <a:prstGeom prst="rect">
            <a:avLst/>
          </a:prstGeom>
          <a:noFill/>
          <a:ln>
            <a:noFill/>
          </a:ln>
        </p:spPr>
        <p:txBody>
          <a:bodyPr spcFirstLastPara="1" wrap="square" lIns="94213" tIns="94213" rIns="94213" bIns="94213" anchor="t" anchorCtr="0">
            <a:noAutofit/>
          </a:bodyPr>
          <a:lstStyle/>
          <a:p>
            <a:pPr>
              <a:buSzPts val="1100"/>
            </a:pPr>
            <a:endParaRPr sz="1000"/>
          </a:p>
        </p:txBody>
      </p:sp>
    </p:spTree>
    <p:extLst>
      <p:ext uri="{BB962C8B-B14F-4D97-AF65-F5344CB8AC3E}">
        <p14:creationId xmlns:p14="http://schemas.microsoft.com/office/powerpoint/2010/main" val="1191760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B96DB-B96B-494A-ADEB-98C2691FD2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ADDBC79-01C2-C447-816C-6F3CB99024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54DBC9-0170-084D-84C7-03190D8B685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16F4475-CE75-B84F-B961-056B187E84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9A5188-90F2-944B-93B4-0AA870329BD6}"/>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1688706460"/>
      </p:ext>
    </p:extLst>
  </p:cSld>
  <p:clrMapOvr>
    <a:masterClrMapping/>
  </p:clrMapOvr>
  <p:transition>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6FDAC-282A-C149-8E0E-A8EBEC9DF4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51EF62B-1AAF-E54D-948B-6BF89CA9B9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3B4443-90D9-F846-A715-6CB4BC3C28F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79BC10E-ED17-2F49-A0C7-2FD3852E61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342951-B82C-7842-8A79-8822D7C44963}"/>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2263393059"/>
      </p:ext>
    </p:extLst>
  </p:cSld>
  <p:clrMapOvr>
    <a:masterClrMapping/>
  </p:clrMapOvr>
  <p:transition>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5A70C6-62DA-104A-9FD4-4CCC51118DB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415E94D-F7D6-094A-8535-3F77890E3C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638063-BF14-DE40-905E-4787D4C27FD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93A1727-B547-E74E-AF8E-BE26867F57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CEAFAE-3746-AD45-8868-5CAA88EF79B3}"/>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724494008"/>
      </p:ext>
    </p:extLst>
  </p:cSld>
  <p:clrMapOvr>
    <a:masterClrMapping/>
  </p:clrMapOvr>
  <p:transition>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810E0EA7-D572-D34E-BC9F-5473021F3CA6}"/>
              </a:ext>
            </a:extLst>
          </p:cNvPr>
          <p:cNvPicPr>
            <a:picLocks noChangeAspect="1"/>
          </p:cNvPicPr>
          <p:nvPr userDrawn="1"/>
        </p:nvPicPr>
        <p:blipFill>
          <a:blip r:embed="rId2"/>
          <a:stretch>
            <a:fillRect/>
          </a:stretch>
        </p:blipFill>
        <p:spPr>
          <a:xfrm flipH="1">
            <a:off x="0" y="0"/>
            <a:ext cx="12192000" cy="6858000"/>
          </a:xfrm>
          <a:prstGeom prst="rect">
            <a:avLst/>
          </a:prstGeom>
        </p:spPr>
      </p:pic>
      <p:sp>
        <p:nvSpPr>
          <p:cNvPr id="4" name="Right Triangle 3">
            <a:extLst>
              <a:ext uri="{FF2B5EF4-FFF2-40B4-BE49-F238E27FC236}">
                <a16:creationId xmlns:a16="http://schemas.microsoft.com/office/drawing/2014/main" id="{607225B3-FD7D-BD40-8D05-518A4AB3B115}"/>
              </a:ext>
            </a:extLst>
          </p:cNvPr>
          <p:cNvSpPr/>
          <p:nvPr userDrawn="1"/>
        </p:nvSpPr>
        <p:spPr>
          <a:xfrm>
            <a:off x="-10510" y="1597572"/>
            <a:ext cx="5260428" cy="5260428"/>
          </a:xfrm>
          <a:prstGeom prst="rtTriangl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sign&#10;&#10;Description automatically generated">
            <a:extLst>
              <a:ext uri="{FF2B5EF4-FFF2-40B4-BE49-F238E27FC236}">
                <a16:creationId xmlns:a16="http://schemas.microsoft.com/office/drawing/2014/main" id="{0BE856D4-8FAC-3549-887E-B5B60184327C}"/>
              </a:ext>
            </a:extLst>
          </p:cNvPr>
          <p:cNvPicPr>
            <a:picLocks noChangeAspect="1"/>
          </p:cNvPicPr>
          <p:nvPr userDrawn="1"/>
        </p:nvPicPr>
        <p:blipFill>
          <a:blip r:embed="rId3"/>
          <a:stretch>
            <a:fillRect/>
          </a:stretch>
        </p:blipFill>
        <p:spPr>
          <a:xfrm>
            <a:off x="9196552" y="5725598"/>
            <a:ext cx="2722178" cy="892835"/>
          </a:xfrm>
          <a:prstGeom prst="rect">
            <a:avLst/>
          </a:prstGeom>
        </p:spPr>
      </p:pic>
    </p:spTree>
    <p:extLst>
      <p:ext uri="{BB962C8B-B14F-4D97-AF65-F5344CB8AC3E}">
        <p14:creationId xmlns:p14="http://schemas.microsoft.com/office/powerpoint/2010/main" val="3424465733"/>
      </p:ext>
    </p:extLst>
  </p:cSld>
  <p:clrMapOvr>
    <a:masterClrMapping/>
  </p:clrMapOvr>
  <p:transition>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5" descr="A picture containing mirror&#10;&#10;Description automatically generated">
            <a:extLst>
              <a:ext uri="{FF2B5EF4-FFF2-40B4-BE49-F238E27FC236}">
                <a16:creationId xmlns:a16="http://schemas.microsoft.com/office/drawing/2014/main" id="{641ABE5C-6EFE-CF4F-93F3-D794A6E2781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Slide Number Placeholder 5">
            <a:extLst>
              <a:ext uri="{FF2B5EF4-FFF2-40B4-BE49-F238E27FC236}">
                <a16:creationId xmlns:a16="http://schemas.microsoft.com/office/drawing/2014/main" id="{9E3718B8-8603-4147-9B03-000C4B212AB3}"/>
              </a:ext>
            </a:extLst>
          </p:cNvPr>
          <p:cNvSpPr>
            <a:spLocks noGrp="1"/>
          </p:cNvSpPr>
          <p:nvPr>
            <p:ph type="sldNum" sz="quarter" idx="4"/>
          </p:nvPr>
        </p:nvSpPr>
        <p:spPr>
          <a:xfrm>
            <a:off x="145774" y="6356350"/>
            <a:ext cx="388616" cy="365125"/>
          </a:xfrm>
          <a:prstGeom prst="rect">
            <a:avLst/>
          </a:prstGeom>
        </p:spPr>
        <p:txBody>
          <a:bodyPr vert="horz" lIns="91440" tIns="45720" rIns="91440" bIns="45720" rtlCol="0" anchor="ctr"/>
          <a:lstStyle>
            <a:lvl1pPr algn="l">
              <a:defRPr sz="1000">
                <a:solidFill>
                  <a:srgbClr val="0D2237"/>
                </a:solidFill>
                <a:latin typeface="Montserrat" panose="02000505000000020004" pitchFamily="2" charset="77"/>
              </a:defRPr>
            </a:lvl1pPr>
          </a:lstStyle>
          <a:p>
            <a:r>
              <a:rPr lang="en-US" dirty="0"/>
              <a:t>1</a:t>
            </a:r>
          </a:p>
        </p:txBody>
      </p:sp>
      <p:pic>
        <p:nvPicPr>
          <p:cNvPr id="7" name="Picture 6">
            <a:extLst>
              <a:ext uri="{FF2B5EF4-FFF2-40B4-BE49-F238E27FC236}">
                <a16:creationId xmlns:a16="http://schemas.microsoft.com/office/drawing/2014/main" id="{4DCC5D2E-4063-7B4D-8CE5-8EB2F549ACCA}"/>
              </a:ext>
            </a:extLst>
          </p:cNvPr>
          <p:cNvPicPr>
            <a:picLocks noChangeAspect="1"/>
          </p:cNvPicPr>
          <p:nvPr userDrawn="1"/>
        </p:nvPicPr>
        <p:blipFill rotWithShape="1">
          <a:blip r:embed="rId3"/>
          <a:srcRect l="18569" t="36865" r="18757" b="37902"/>
          <a:stretch/>
        </p:blipFill>
        <p:spPr>
          <a:xfrm>
            <a:off x="10571354" y="6255832"/>
            <a:ext cx="1505415" cy="468352"/>
          </a:xfrm>
          <a:prstGeom prst="rect">
            <a:avLst/>
          </a:prstGeom>
        </p:spPr>
      </p:pic>
    </p:spTree>
    <p:extLst>
      <p:ext uri="{BB962C8B-B14F-4D97-AF65-F5344CB8AC3E}">
        <p14:creationId xmlns:p14="http://schemas.microsoft.com/office/powerpoint/2010/main" val="1504185364"/>
      </p:ext>
    </p:extLst>
  </p:cSld>
  <p:clrMapOvr>
    <a:masterClrMapping/>
  </p:clrMapOvr>
  <p:transition>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A picture containing baseball&#10;&#10;Description automatically generated">
            <a:extLst>
              <a:ext uri="{FF2B5EF4-FFF2-40B4-BE49-F238E27FC236}">
                <a16:creationId xmlns:a16="http://schemas.microsoft.com/office/drawing/2014/main" id="{42C7C5CB-123A-1044-A1A2-A7473F9EA42B}"/>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5E41D1BB-6589-EC4C-8011-76EE3346B9A9}"/>
              </a:ext>
            </a:extLst>
          </p:cNvPr>
          <p:cNvPicPr>
            <a:picLocks noChangeAspect="1"/>
          </p:cNvPicPr>
          <p:nvPr userDrawn="1"/>
        </p:nvPicPr>
        <p:blipFill rotWithShape="1">
          <a:blip r:embed="rId3"/>
          <a:srcRect l="18569" t="36865" r="18757" b="37902"/>
          <a:stretch/>
        </p:blipFill>
        <p:spPr>
          <a:xfrm>
            <a:off x="10571354" y="6255832"/>
            <a:ext cx="1505415" cy="468352"/>
          </a:xfrm>
          <a:prstGeom prst="rect">
            <a:avLst/>
          </a:prstGeom>
        </p:spPr>
      </p:pic>
      <p:sp>
        <p:nvSpPr>
          <p:cNvPr id="5" name="Slide Number Placeholder 5">
            <a:extLst>
              <a:ext uri="{FF2B5EF4-FFF2-40B4-BE49-F238E27FC236}">
                <a16:creationId xmlns:a16="http://schemas.microsoft.com/office/drawing/2014/main" id="{C5F9C1B3-1747-004C-82C6-61A137E37844}"/>
              </a:ext>
            </a:extLst>
          </p:cNvPr>
          <p:cNvSpPr>
            <a:spLocks noGrp="1"/>
          </p:cNvSpPr>
          <p:nvPr>
            <p:ph type="sldNum" sz="quarter" idx="4"/>
          </p:nvPr>
        </p:nvSpPr>
        <p:spPr>
          <a:xfrm>
            <a:off x="145774" y="6356350"/>
            <a:ext cx="388616" cy="365125"/>
          </a:xfrm>
          <a:prstGeom prst="rect">
            <a:avLst/>
          </a:prstGeom>
        </p:spPr>
        <p:txBody>
          <a:bodyPr vert="horz" lIns="91440" tIns="45720" rIns="91440" bIns="45720" rtlCol="0" anchor="ctr"/>
          <a:lstStyle>
            <a:lvl1pPr algn="l">
              <a:defRPr sz="1000">
                <a:solidFill>
                  <a:schemeClr val="bg1"/>
                </a:solidFill>
                <a:latin typeface="Montserrat" panose="02000505000000020004" pitchFamily="2" charset="77"/>
              </a:defRPr>
            </a:lvl1pPr>
          </a:lstStyle>
          <a:p>
            <a:fld id="{C3874963-793F-D045-B9DE-BFF4034ACFD8}" type="slidenum">
              <a:rPr lang="en-US" smtClean="0"/>
              <a:pPr/>
              <a:t>‹#›</a:t>
            </a:fld>
            <a:endParaRPr lang="en-US" dirty="0"/>
          </a:p>
        </p:txBody>
      </p:sp>
    </p:spTree>
    <p:extLst>
      <p:ext uri="{BB962C8B-B14F-4D97-AF65-F5344CB8AC3E}">
        <p14:creationId xmlns:p14="http://schemas.microsoft.com/office/powerpoint/2010/main" val="3220423673"/>
      </p:ext>
    </p:extLst>
  </p:cSld>
  <p:clrMapOvr>
    <a:masterClrMapping/>
  </p:clrMapOvr>
  <p:transition>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BBFBFFD8-1235-284B-9B41-EF4186B2E087}"/>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EDC792F6-75E5-064F-B333-AB6E4C55B9CF}"/>
              </a:ext>
            </a:extLst>
          </p:cNvPr>
          <p:cNvPicPr>
            <a:picLocks noChangeAspect="1"/>
          </p:cNvPicPr>
          <p:nvPr userDrawn="1"/>
        </p:nvPicPr>
        <p:blipFill rotWithShape="1">
          <a:blip r:embed="rId3"/>
          <a:srcRect l="18569" t="36865" r="18757" b="37902"/>
          <a:stretch/>
        </p:blipFill>
        <p:spPr>
          <a:xfrm>
            <a:off x="10571354" y="6255832"/>
            <a:ext cx="1505415" cy="468352"/>
          </a:xfrm>
          <a:prstGeom prst="rect">
            <a:avLst/>
          </a:prstGeom>
        </p:spPr>
      </p:pic>
      <p:sp>
        <p:nvSpPr>
          <p:cNvPr id="5" name="Slide Number Placeholder 5">
            <a:extLst>
              <a:ext uri="{FF2B5EF4-FFF2-40B4-BE49-F238E27FC236}">
                <a16:creationId xmlns:a16="http://schemas.microsoft.com/office/drawing/2014/main" id="{A490E2FF-6D21-804D-8B29-9F3EAC225559}"/>
              </a:ext>
            </a:extLst>
          </p:cNvPr>
          <p:cNvSpPr>
            <a:spLocks noGrp="1"/>
          </p:cNvSpPr>
          <p:nvPr>
            <p:ph type="sldNum" sz="quarter" idx="4"/>
          </p:nvPr>
        </p:nvSpPr>
        <p:spPr>
          <a:xfrm>
            <a:off x="145774" y="6356350"/>
            <a:ext cx="388616" cy="365125"/>
          </a:xfrm>
          <a:prstGeom prst="rect">
            <a:avLst/>
          </a:prstGeom>
        </p:spPr>
        <p:txBody>
          <a:bodyPr vert="horz" lIns="91440" tIns="45720" rIns="91440" bIns="45720" rtlCol="0" anchor="ctr"/>
          <a:lstStyle>
            <a:lvl1pPr algn="l">
              <a:defRPr sz="1000">
                <a:solidFill>
                  <a:schemeClr val="bg1"/>
                </a:solidFill>
                <a:latin typeface="Montserrat" panose="02000505000000020004" pitchFamily="2" charset="77"/>
              </a:defRPr>
            </a:lvl1pPr>
          </a:lstStyle>
          <a:p>
            <a:fld id="{C3874963-793F-D045-B9DE-BFF4034ACFD8}" type="slidenum">
              <a:rPr lang="en-US" smtClean="0"/>
              <a:pPr/>
              <a:t>‹#›</a:t>
            </a:fld>
            <a:endParaRPr lang="en-US" dirty="0"/>
          </a:p>
        </p:txBody>
      </p:sp>
      <p:sp>
        <p:nvSpPr>
          <p:cNvPr id="7" name="Right Triangle 6">
            <a:extLst>
              <a:ext uri="{FF2B5EF4-FFF2-40B4-BE49-F238E27FC236}">
                <a16:creationId xmlns:a16="http://schemas.microsoft.com/office/drawing/2014/main" id="{4004D488-F1DF-3543-A8CD-138B1D9AF495}"/>
              </a:ext>
            </a:extLst>
          </p:cNvPr>
          <p:cNvSpPr/>
          <p:nvPr userDrawn="1"/>
        </p:nvSpPr>
        <p:spPr>
          <a:xfrm rot="10800000">
            <a:off x="8973781" y="0"/>
            <a:ext cx="3226676" cy="3226676"/>
          </a:xfrm>
          <a:prstGeom prst="rtTriangl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3465146"/>
      </p:ext>
    </p:extLst>
  </p:cSld>
  <p:clrMapOvr>
    <a:masterClrMapping/>
  </p:clrMapOvr>
  <p:transition>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32D3DF82-7AF6-E04F-84E5-722F1EB5B995}"/>
              </a:ext>
            </a:extLst>
          </p:cNvPr>
          <p:cNvSpPr>
            <a:spLocks noGrp="1"/>
          </p:cNvSpPr>
          <p:nvPr>
            <p:ph type="pic" idx="1"/>
          </p:nvPr>
        </p:nvSpPr>
        <p:spPr>
          <a:xfrm>
            <a:off x="0" y="0"/>
            <a:ext cx="12192000" cy="6858000"/>
          </a:xfrm>
          <a:solidFill>
            <a:schemeClr val="bg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3" name="Picture 2" descr="A close up of a logo&#10;&#10;Description automatically generated">
            <a:extLst>
              <a:ext uri="{FF2B5EF4-FFF2-40B4-BE49-F238E27FC236}">
                <a16:creationId xmlns:a16="http://schemas.microsoft.com/office/drawing/2014/main" id="{04540E36-B5F1-B84F-929C-D074FC4D1A65}"/>
              </a:ext>
            </a:extLst>
          </p:cNvPr>
          <p:cNvPicPr>
            <a:picLocks noChangeAspect="1"/>
          </p:cNvPicPr>
          <p:nvPr userDrawn="1"/>
        </p:nvPicPr>
        <p:blipFill>
          <a:blip r:embed="rId2"/>
          <a:stretch>
            <a:fillRect/>
          </a:stretch>
        </p:blipFill>
        <p:spPr>
          <a:xfrm>
            <a:off x="-2317" y="11151"/>
            <a:ext cx="12192000" cy="6858000"/>
          </a:xfrm>
          <a:prstGeom prst="rect">
            <a:avLst/>
          </a:prstGeom>
        </p:spPr>
      </p:pic>
      <p:pic>
        <p:nvPicPr>
          <p:cNvPr id="7" name="Picture 6">
            <a:extLst>
              <a:ext uri="{FF2B5EF4-FFF2-40B4-BE49-F238E27FC236}">
                <a16:creationId xmlns:a16="http://schemas.microsoft.com/office/drawing/2014/main" id="{2D1316B1-1F2B-144A-9360-EFE7F333614D}"/>
              </a:ext>
            </a:extLst>
          </p:cNvPr>
          <p:cNvPicPr>
            <a:picLocks noChangeAspect="1"/>
          </p:cNvPicPr>
          <p:nvPr userDrawn="1"/>
        </p:nvPicPr>
        <p:blipFill rotWithShape="1">
          <a:blip r:embed="rId3"/>
          <a:srcRect l="18569" t="36865" r="18757" b="37902"/>
          <a:stretch/>
        </p:blipFill>
        <p:spPr>
          <a:xfrm>
            <a:off x="10571354" y="6255832"/>
            <a:ext cx="1505415" cy="468352"/>
          </a:xfrm>
          <a:prstGeom prst="rect">
            <a:avLst/>
          </a:prstGeom>
        </p:spPr>
      </p:pic>
      <p:sp>
        <p:nvSpPr>
          <p:cNvPr id="5" name="Slide Number Placeholder 5">
            <a:extLst>
              <a:ext uri="{FF2B5EF4-FFF2-40B4-BE49-F238E27FC236}">
                <a16:creationId xmlns:a16="http://schemas.microsoft.com/office/drawing/2014/main" id="{30CE579C-F280-324B-93F5-CB8CC3AB8860}"/>
              </a:ext>
            </a:extLst>
          </p:cNvPr>
          <p:cNvSpPr>
            <a:spLocks noGrp="1"/>
          </p:cNvSpPr>
          <p:nvPr>
            <p:ph type="sldNum" sz="quarter" idx="4"/>
          </p:nvPr>
        </p:nvSpPr>
        <p:spPr>
          <a:xfrm>
            <a:off x="145774" y="6356350"/>
            <a:ext cx="388616" cy="365125"/>
          </a:xfrm>
          <a:prstGeom prst="rect">
            <a:avLst/>
          </a:prstGeom>
        </p:spPr>
        <p:txBody>
          <a:bodyPr vert="horz" lIns="91440" tIns="45720" rIns="91440" bIns="45720" rtlCol="0" anchor="ctr"/>
          <a:lstStyle>
            <a:lvl1pPr algn="l">
              <a:defRPr sz="1000">
                <a:solidFill>
                  <a:schemeClr val="tx1"/>
                </a:solidFill>
                <a:latin typeface="Montserrat" panose="02000505000000020004" pitchFamily="2" charset="77"/>
              </a:defRPr>
            </a:lvl1pPr>
          </a:lstStyle>
          <a:p>
            <a:fld id="{C3874963-793F-D045-B9DE-BFF4034ACFD8}" type="slidenum">
              <a:rPr lang="en-US" smtClean="0"/>
              <a:pPr/>
              <a:t>‹#›</a:t>
            </a:fld>
            <a:endParaRPr lang="en-US" dirty="0"/>
          </a:p>
        </p:txBody>
      </p:sp>
    </p:spTree>
    <p:extLst>
      <p:ext uri="{BB962C8B-B14F-4D97-AF65-F5344CB8AC3E}">
        <p14:creationId xmlns:p14="http://schemas.microsoft.com/office/powerpoint/2010/main" val="1789165904"/>
      </p:ext>
    </p:extLst>
  </p:cSld>
  <p:clrMapOvr>
    <a:masterClrMapping/>
  </p:clrMapOvr>
  <p:transition>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4" name="Picture 3" descr="A picture containing man, white, flying, blue&#10;&#10;Description automatically generated">
            <a:extLst>
              <a:ext uri="{FF2B5EF4-FFF2-40B4-BE49-F238E27FC236}">
                <a16:creationId xmlns:a16="http://schemas.microsoft.com/office/drawing/2014/main" id="{10BF759A-4223-AE4E-B317-C0709729106A}"/>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9CF607AB-4DE9-A24E-B038-6794B76DE4E1}"/>
              </a:ext>
            </a:extLst>
          </p:cNvPr>
          <p:cNvPicPr>
            <a:picLocks noChangeAspect="1"/>
          </p:cNvPicPr>
          <p:nvPr userDrawn="1"/>
        </p:nvPicPr>
        <p:blipFill rotWithShape="1">
          <a:blip r:embed="rId3"/>
          <a:srcRect l="18569" t="36865" r="18757" b="37902"/>
          <a:stretch/>
        </p:blipFill>
        <p:spPr>
          <a:xfrm>
            <a:off x="10571354" y="6255832"/>
            <a:ext cx="1505415" cy="468352"/>
          </a:xfrm>
          <a:prstGeom prst="rect">
            <a:avLst/>
          </a:prstGeom>
        </p:spPr>
      </p:pic>
      <p:sp>
        <p:nvSpPr>
          <p:cNvPr id="8" name="Slide Number Placeholder 5">
            <a:extLst>
              <a:ext uri="{FF2B5EF4-FFF2-40B4-BE49-F238E27FC236}">
                <a16:creationId xmlns:a16="http://schemas.microsoft.com/office/drawing/2014/main" id="{04B90B46-5223-C342-A1F9-E8E4B8950E7C}"/>
              </a:ext>
            </a:extLst>
          </p:cNvPr>
          <p:cNvSpPr>
            <a:spLocks noGrp="1"/>
          </p:cNvSpPr>
          <p:nvPr>
            <p:ph type="sldNum" sz="quarter" idx="4"/>
          </p:nvPr>
        </p:nvSpPr>
        <p:spPr>
          <a:xfrm>
            <a:off x="145774" y="6356350"/>
            <a:ext cx="388616" cy="365125"/>
          </a:xfrm>
          <a:prstGeom prst="rect">
            <a:avLst/>
          </a:prstGeom>
        </p:spPr>
        <p:txBody>
          <a:bodyPr vert="horz" lIns="91440" tIns="45720" rIns="91440" bIns="45720" rtlCol="0" anchor="ctr"/>
          <a:lstStyle>
            <a:lvl1pPr algn="l">
              <a:defRPr sz="1000">
                <a:solidFill>
                  <a:schemeClr val="bg1"/>
                </a:solidFill>
                <a:latin typeface="Montserrat" panose="02000505000000020004" pitchFamily="2" charset="77"/>
              </a:defRPr>
            </a:lvl1pPr>
          </a:lstStyle>
          <a:p>
            <a:fld id="{C3874963-793F-D045-B9DE-BFF4034ACFD8}" type="slidenum">
              <a:rPr lang="en-US" smtClean="0"/>
              <a:pPr/>
              <a:t>‹#›</a:t>
            </a:fld>
            <a:endParaRPr lang="en-US" dirty="0"/>
          </a:p>
        </p:txBody>
      </p:sp>
    </p:spTree>
    <p:extLst>
      <p:ext uri="{BB962C8B-B14F-4D97-AF65-F5344CB8AC3E}">
        <p14:creationId xmlns:p14="http://schemas.microsoft.com/office/powerpoint/2010/main" val="1140115486"/>
      </p:ext>
    </p:extLst>
  </p:cSld>
  <p:clrMapOvr>
    <a:masterClrMapping/>
  </p:clrMapOvr>
  <p:transition>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3" name="Picture 2" descr="A picture containing computer, table, large, white&#10;&#10;Description automatically generated">
            <a:extLst>
              <a:ext uri="{FF2B5EF4-FFF2-40B4-BE49-F238E27FC236}">
                <a16:creationId xmlns:a16="http://schemas.microsoft.com/office/drawing/2014/main" id="{F4AB34F0-CA52-D441-8802-5C8401893B3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Picture Placeholder 2">
            <a:extLst>
              <a:ext uri="{FF2B5EF4-FFF2-40B4-BE49-F238E27FC236}">
                <a16:creationId xmlns:a16="http://schemas.microsoft.com/office/drawing/2014/main" id="{68796EE7-89A7-DA4D-91E9-EF9C1C25B970}"/>
              </a:ext>
            </a:extLst>
          </p:cNvPr>
          <p:cNvSpPr>
            <a:spLocks noGrp="1"/>
          </p:cNvSpPr>
          <p:nvPr>
            <p:ph type="pic" idx="1"/>
          </p:nvPr>
        </p:nvSpPr>
        <p:spPr>
          <a:xfrm>
            <a:off x="1122948" y="994611"/>
            <a:ext cx="4636168" cy="4427621"/>
          </a:xfrm>
          <a:solidFill>
            <a:schemeClr val="bg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 name="Picture Placeholder 2">
            <a:extLst>
              <a:ext uri="{FF2B5EF4-FFF2-40B4-BE49-F238E27FC236}">
                <a16:creationId xmlns:a16="http://schemas.microsoft.com/office/drawing/2014/main" id="{47A62020-68DD-604B-90C2-F9AA37B94A73}"/>
              </a:ext>
            </a:extLst>
          </p:cNvPr>
          <p:cNvSpPr>
            <a:spLocks noGrp="1"/>
          </p:cNvSpPr>
          <p:nvPr>
            <p:ph type="pic" idx="10"/>
          </p:nvPr>
        </p:nvSpPr>
        <p:spPr>
          <a:xfrm>
            <a:off x="6296527" y="994611"/>
            <a:ext cx="4636168" cy="4427621"/>
          </a:xfrm>
          <a:solidFill>
            <a:schemeClr val="bg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6" name="Slide Number Placeholder 5">
            <a:extLst>
              <a:ext uri="{FF2B5EF4-FFF2-40B4-BE49-F238E27FC236}">
                <a16:creationId xmlns:a16="http://schemas.microsoft.com/office/drawing/2014/main" id="{FFC786F1-481D-AB4B-9560-D6F1CA71FBF8}"/>
              </a:ext>
            </a:extLst>
          </p:cNvPr>
          <p:cNvSpPr>
            <a:spLocks noGrp="1"/>
          </p:cNvSpPr>
          <p:nvPr>
            <p:ph type="sldNum" sz="quarter" idx="4"/>
          </p:nvPr>
        </p:nvSpPr>
        <p:spPr>
          <a:xfrm>
            <a:off x="145774" y="6356350"/>
            <a:ext cx="388616" cy="365125"/>
          </a:xfrm>
          <a:prstGeom prst="rect">
            <a:avLst/>
          </a:prstGeom>
        </p:spPr>
        <p:txBody>
          <a:bodyPr vert="horz" lIns="91440" tIns="45720" rIns="91440" bIns="45720" rtlCol="0" anchor="ctr"/>
          <a:lstStyle>
            <a:lvl1pPr algn="l">
              <a:defRPr sz="1000">
                <a:solidFill>
                  <a:schemeClr val="bg1"/>
                </a:solidFill>
                <a:latin typeface="Montserrat" panose="02000505000000020004" pitchFamily="2" charset="77"/>
              </a:defRPr>
            </a:lvl1pPr>
          </a:lstStyle>
          <a:p>
            <a:fld id="{C3874963-793F-D045-B9DE-BFF4034ACFD8}" type="slidenum">
              <a:rPr lang="en-US" smtClean="0"/>
              <a:pPr/>
              <a:t>‹#›</a:t>
            </a:fld>
            <a:endParaRPr lang="en-US" dirty="0"/>
          </a:p>
        </p:txBody>
      </p:sp>
      <p:pic>
        <p:nvPicPr>
          <p:cNvPr id="7" name="Picture 6">
            <a:extLst>
              <a:ext uri="{FF2B5EF4-FFF2-40B4-BE49-F238E27FC236}">
                <a16:creationId xmlns:a16="http://schemas.microsoft.com/office/drawing/2014/main" id="{91142A6A-22F3-E846-BD20-26066DAF350C}"/>
              </a:ext>
            </a:extLst>
          </p:cNvPr>
          <p:cNvPicPr>
            <a:picLocks noChangeAspect="1"/>
          </p:cNvPicPr>
          <p:nvPr userDrawn="1"/>
        </p:nvPicPr>
        <p:blipFill rotWithShape="1">
          <a:blip r:embed="rId3"/>
          <a:srcRect l="18569" t="36865" r="18757" b="37902"/>
          <a:stretch/>
        </p:blipFill>
        <p:spPr>
          <a:xfrm>
            <a:off x="10571354" y="6255832"/>
            <a:ext cx="1505415" cy="468352"/>
          </a:xfrm>
          <a:prstGeom prst="rect">
            <a:avLst/>
          </a:prstGeom>
        </p:spPr>
      </p:pic>
    </p:spTree>
    <p:extLst>
      <p:ext uri="{BB962C8B-B14F-4D97-AF65-F5344CB8AC3E}">
        <p14:creationId xmlns:p14="http://schemas.microsoft.com/office/powerpoint/2010/main" val="1053728211"/>
      </p:ext>
    </p:extLst>
  </p:cSld>
  <p:clrMapOvr>
    <a:masterClrMapping/>
  </p:clrMapOvr>
  <p:transition>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47B2498A-500A-6045-9FDD-FE7EAA9D6947}"/>
              </a:ext>
            </a:extLst>
          </p:cNvPr>
          <p:cNvSpPr>
            <a:spLocks noGrp="1"/>
          </p:cNvSpPr>
          <p:nvPr>
            <p:ph type="pic" idx="1"/>
          </p:nvPr>
        </p:nvSpPr>
        <p:spPr>
          <a:xfrm>
            <a:off x="978568" y="1351547"/>
            <a:ext cx="10234863" cy="4154905"/>
          </a:xfrm>
          <a:solidFill>
            <a:schemeClr val="bg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3" name="Picture 2" descr="A close up of a logo&#10;&#10;Description automatically generated">
            <a:extLst>
              <a:ext uri="{FF2B5EF4-FFF2-40B4-BE49-F238E27FC236}">
                <a16:creationId xmlns:a16="http://schemas.microsoft.com/office/drawing/2014/main" id="{2DFE6548-62DA-2D40-B47D-8596D8B82DD4}"/>
              </a:ext>
            </a:extLst>
          </p:cNvPr>
          <p:cNvPicPr>
            <a:picLocks noChangeAspect="1"/>
          </p:cNvPicPr>
          <p:nvPr userDrawn="1"/>
        </p:nvPicPr>
        <p:blipFill>
          <a:blip r:embed="rId2"/>
          <a:stretch>
            <a:fillRect/>
          </a:stretch>
        </p:blipFill>
        <p:spPr>
          <a:xfrm>
            <a:off x="-1" y="-1"/>
            <a:ext cx="12192000" cy="6858000"/>
          </a:xfrm>
          <a:prstGeom prst="rect">
            <a:avLst/>
          </a:prstGeom>
        </p:spPr>
      </p:pic>
      <p:sp>
        <p:nvSpPr>
          <p:cNvPr id="6" name="Slide Number Placeholder 5">
            <a:extLst>
              <a:ext uri="{FF2B5EF4-FFF2-40B4-BE49-F238E27FC236}">
                <a16:creationId xmlns:a16="http://schemas.microsoft.com/office/drawing/2014/main" id="{A94EE884-D354-F240-B2A2-E7ECA9C68363}"/>
              </a:ext>
            </a:extLst>
          </p:cNvPr>
          <p:cNvSpPr>
            <a:spLocks noGrp="1"/>
          </p:cNvSpPr>
          <p:nvPr>
            <p:ph type="sldNum" sz="quarter" idx="4"/>
          </p:nvPr>
        </p:nvSpPr>
        <p:spPr>
          <a:xfrm>
            <a:off x="145774" y="6356350"/>
            <a:ext cx="388616" cy="365125"/>
          </a:xfrm>
          <a:prstGeom prst="rect">
            <a:avLst/>
          </a:prstGeom>
        </p:spPr>
        <p:txBody>
          <a:bodyPr vert="horz" lIns="91440" tIns="45720" rIns="91440" bIns="45720" rtlCol="0" anchor="ctr"/>
          <a:lstStyle>
            <a:lvl1pPr algn="l">
              <a:defRPr sz="1000">
                <a:solidFill>
                  <a:srgbClr val="0D2237"/>
                </a:solidFill>
                <a:latin typeface="Montserrat" panose="02000505000000020004" pitchFamily="2" charset="77"/>
              </a:defRPr>
            </a:lvl1pPr>
          </a:lstStyle>
          <a:p>
            <a:fld id="{C3874963-793F-D045-B9DE-BFF4034ACFD8}" type="slidenum">
              <a:rPr lang="en-US" smtClean="0"/>
              <a:pPr/>
              <a:t>‹#›</a:t>
            </a:fld>
            <a:endParaRPr lang="en-US" dirty="0"/>
          </a:p>
        </p:txBody>
      </p:sp>
      <p:pic>
        <p:nvPicPr>
          <p:cNvPr id="8" name="Picture 7">
            <a:extLst>
              <a:ext uri="{FF2B5EF4-FFF2-40B4-BE49-F238E27FC236}">
                <a16:creationId xmlns:a16="http://schemas.microsoft.com/office/drawing/2014/main" id="{B172D425-481C-7447-A0DE-70DA62EBAEB6}"/>
              </a:ext>
            </a:extLst>
          </p:cNvPr>
          <p:cNvPicPr>
            <a:picLocks noChangeAspect="1"/>
          </p:cNvPicPr>
          <p:nvPr userDrawn="1"/>
        </p:nvPicPr>
        <p:blipFill rotWithShape="1">
          <a:blip r:embed="rId3"/>
          <a:srcRect l="18569" t="36865" r="18757" b="37902"/>
          <a:stretch/>
        </p:blipFill>
        <p:spPr>
          <a:xfrm>
            <a:off x="10571354" y="6255832"/>
            <a:ext cx="1505415" cy="468352"/>
          </a:xfrm>
          <a:prstGeom prst="rect">
            <a:avLst/>
          </a:prstGeom>
        </p:spPr>
      </p:pic>
    </p:spTree>
    <p:extLst>
      <p:ext uri="{BB962C8B-B14F-4D97-AF65-F5344CB8AC3E}">
        <p14:creationId xmlns:p14="http://schemas.microsoft.com/office/powerpoint/2010/main" val="2865889315"/>
      </p:ext>
    </p:extLst>
  </p:cSld>
  <p:clrMapOvr>
    <a:masterClrMapping/>
  </p:clrMapOvr>
  <p:transition>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AB13A-76CB-644A-B04E-8B5523B61E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D2C279-F70E-1F4C-8D9B-4BFB0B3FC6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3D9EA9-370B-1446-8EFB-A0BB10D0C0B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1260878-5E21-CE41-BFC3-8E035C9EFC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5BC75B-C340-E34D-A0FD-865646F7DB81}"/>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203814384"/>
      </p:ext>
    </p:extLst>
  </p:cSld>
  <p:clrMapOvr>
    <a:masterClrMapping/>
  </p:clrMapOvr>
  <p:transition>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92024867-7E07-A146-849B-3616F1C080E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Slide Number Placeholder 5">
            <a:extLst>
              <a:ext uri="{FF2B5EF4-FFF2-40B4-BE49-F238E27FC236}">
                <a16:creationId xmlns:a16="http://schemas.microsoft.com/office/drawing/2014/main" id="{5EEB1197-3CF6-AD42-B1DC-4763EE7BC43D}"/>
              </a:ext>
            </a:extLst>
          </p:cNvPr>
          <p:cNvSpPr>
            <a:spLocks noGrp="1"/>
          </p:cNvSpPr>
          <p:nvPr>
            <p:ph type="sldNum" sz="quarter" idx="4"/>
          </p:nvPr>
        </p:nvSpPr>
        <p:spPr>
          <a:xfrm>
            <a:off x="145774" y="6356350"/>
            <a:ext cx="388616" cy="365125"/>
          </a:xfrm>
          <a:prstGeom prst="rect">
            <a:avLst/>
          </a:prstGeom>
        </p:spPr>
        <p:txBody>
          <a:bodyPr vert="horz" lIns="91440" tIns="45720" rIns="91440" bIns="45720" rtlCol="0" anchor="ctr"/>
          <a:lstStyle>
            <a:lvl1pPr algn="l">
              <a:defRPr sz="1000">
                <a:solidFill>
                  <a:srgbClr val="0D2237"/>
                </a:solidFill>
                <a:latin typeface="Montserrat" panose="02000505000000020004" pitchFamily="2" charset="77"/>
              </a:defRPr>
            </a:lvl1pPr>
          </a:lstStyle>
          <a:p>
            <a:fld id="{C3874963-793F-D045-B9DE-BFF4034ACFD8}" type="slidenum">
              <a:rPr lang="en-US" smtClean="0"/>
              <a:pPr/>
              <a:t>‹#›</a:t>
            </a:fld>
            <a:endParaRPr lang="en-US" dirty="0"/>
          </a:p>
        </p:txBody>
      </p:sp>
      <p:pic>
        <p:nvPicPr>
          <p:cNvPr id="6" name="Picture 5">
            <a:extLst>
              <a:ext uri="{FF2B5EF4-FFF2-40B4-BE49-F238E27FC236}">
                <a16:creationId xmlns:a16="http://schemas.microsoft.com/office/drawing/2014/main" id="{376BF180-BFAD-1C4A-8C4B-7847248FC837}"/>
              </a:ext>
            </a:extLst>
          </p:cNvPr>
          <p:cNvPicPr>
            <a:picLocks noChangeAspect="1"/>
          </p:cNvPicPr>
          <p:nvPr userDrawn="1"/>
        </p:nvPicPr>
        <p:blipFill rotWithShape="1">
          <a:blip r:embed="rId3"/>
          <a:srcRect l="18569" t="36865" r="18757" b="37902"/>
          <a:stretch/>
        </p:blipFill>
        <p:spPr>
          <a:xfrm>
            <a:off x="10571354" y="6255832"/>
            <a:ext cx="1505415" cy="468352"/>
          </a:xfrm>
          <a:prstGeom prst="rect">
            <a:avLst/>
          </a:prstGeom>
        </p:spPr>
      </p:pic>
    </p:spTree>
    <p:extLst>
      <p:ext uri="{BB962C8B-B14F-4D97-AF65-F5344CB8AC3E}">
        <p14:creationId xmlns:p14="http://schemas.microsoft.com/office/powerpoint/2010/main" val="4151974845"/>
      </p:ext>
    </p:extLst>
  </p:cSld>
  <p:clrMapOvr>
    <a:masterClrMapping/>
  </p:clrMapOvr>
  <p:transition>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92024867-7E07-A146-849B-3616F1C080E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Slide Number Placeholder 5">
            <a:extLst>
              <a:ext uri="{FF2B5EF4-FFF2-40B4-BE49-F238E27FC236}">
                <a16:creationId xmlns:a16="http://schemas.microsoft.com/office/drawing/2014/main" id="{5EEB1197-3CF6-AD42-B1DC-4763EE7BC43D}"/>
              </a:ext>
            </a:extLst>
          </p:cNvPr>
          <p:cNvSpPr>
            <a:spLocks noGrp="1"/>
          </p:cNvSpPr>
          <p:nvPr>
            <p:ph type="sldNum" sz="quarter" idx="4"/>
          </p:nvPr>
        </p:nvSpPr>
        <p:spPr>
          <a:xfrm>
            <a:off x="145774" y="6356350"/>
            <a:ext cx="388616" cy="365125"/>
          </a:xfrm>
          <a:prstGeom prst="rect">
            <a:avLst/>
          </a:prstGeom>
        </p:spPr>
        <p:txBody>
          <a:bodyPr vert="horz" lIns="91440" tIns="45720" rIns="91440" bIns="45720" rtlCol="0" anchor="ctr"/>
          <a:lstStyle>
            <a:lvl1pPr algn="l">
              <a:defRPr sz="1000">
                <a:solidFill>
                  <a:srgbClr val="0D2237"/>
                </a:solidFill>
                <a:latin typeface="Montserrat" panose="02000505000000020004" pitchFamily="2" charset="77"/>
              </a:defRPr>
            </a:lvl1pPr>
          </a:lstStyle>
          <a:p>
            <a:fld id="{C3874963-793F-D045-B9DE-BFF4034ACFD8}" type="slidenum">
              <a:rPr lang="en-US" smtClean="0"/>
              <a:pPr/>
              <a:t>‹#›</a:t>
            </a:fld>
            <a:endParaRPr lang="en-US" dirty="0"/>
          </a:p>
        </p:txBody>
      </p:sp>
      <p:sp>
        <p:nvSpPr>
          <p:cNvPr id="5" name="Right Triangle 4">
            <a:extLst>
              <a:ext uri="{FF2B5EF4-FFF2-40B4-BE49-F238E27FC236}">
                <a16:creationId xmlns:a16="http://schemas.microsoft.com/office/drawing/2014/main" id="{E5A6DA78-44F3-1A41-A356-B3EE8C9BFF0E}"/>
              </a:ext>
            </a:extLst>
          </p:cNvPr>
          <p:cNvSpPr/>
          <p:nvPr userDrawn="1"/>
        </p:nvSpPr>
        <p:spPr>
          <a:xfrm rot="16200000">
            <a:off x="6931572" y="1597572"/>
            <a:ext cx="5260428" cy="5260428"/>
          </a:xfrm>
          <a:prstGeom prst="rtTriangl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76BF180-BFAD-1C4A-8C4B-7847248FC837}"/>
              </a:ext>
            </a:extLst>
          </p:cNvPr>
          <p:cNvPicPr>
            <a:picLocks noChangeAspect="1"/>
          </p:cNvPicPr>
          <p:nvPr userDrawn="1"/>
        </p:nvPicPr>
        <p:blipFill rotWithShape="1">
          <a:blip r:embed="rId3"/>
          <a:srcRect l="18569" t="36865" r="18757" b="37902"/>
          <a:stretch/>
        </p:blipFill>
        <p:spPr>
          <a:xfrm>
            <a:off x="10571354" y="6255832"/>
            <a:ext cx="1505415" cy="468352"/>
          </a:xfrm>
          <a:prstGeom prst="rect">
            <a:avLst/>
          </a:prstGeom>
        </p:spPr>
      </p:pic>
    </p:spTree>
    <p:extLst>
      <p:ext uri="{BB962C8B-B14F-4D97-AF65-F5344CB8AC3E}">
        <p14:creationId xmlns:p14="http://schemas.microsoft.com/office/powerpoint/2010/main" val="2526053835"/>
      </p:ext>
    </p:extLst>
  </p:cSld>
  <p:clrMapOvr>
    <a:masterClrMapping/>
  </p:clrMapOvr>
  <p:transition>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8" name="Picture 7" descr="A picture containing meter&#10;&#10;Description automatically generated">
            <a:extLst>
              <a:ext uri="{FF2B5EF4-FFF2-40B4-BE49-F238E27FC236}">
                <a16:creationId xmlns:a16="http://schemas.microsoft.com/office/drawing/2014/main" id="{60539DF5-C211-ED41-A2F5-8D8BBCA79AAE}"/>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042563980"/>
      </p:ext>
    </p:extLst>
  </p:cSld>
  <p:clrMapOvr>
    <a:masterClrMapping/>
  </p:clrMapOvr>
  <p:transition>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D0E91-F505-2C4D-9EBC-55763D34AD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F47770-1C56-964E-ABF4-3499DDDE28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38C1FD-2E49-1E4D-8586-8F5213262B5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A7634C8-B655-1B44-8057-CFA2E4681C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2DE60A-9D8F-4B4B-940D-336653E6D277}"/>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465582436"/>
      </p:ext>
    </p:extLst>
  </p:cSld>
  <p:clrMapOvr>
    <a:masterClrMapping/>
  </p:clrMapOvr>
  <p:transition>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EB5B1-292B-F440-9733-5FDEDE461B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50B3D5-1CDE-BC4B-BA62-EF24F8B2F33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43DF26F-A88E-9949-AF63-4BEB6CF30EB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A6F2BC-30AA-1440-8C69-282C04F9F267}"/>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76438607-D3AD-FC48-B233-444905E7C3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5C4AD9-5294-BF49-AFC5-C5F61D519558}"/>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4278465044"/>
      </p:ext>
    </p:extLst>
  </p:cSld>
  <p:clrMapOvr>
    <a:masterClrMapping/>
  </p:clrMapOvr>
  <p:transition>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4940E-042B-A948-9EBF-020A8F1FB16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E0A68C-23B9-CE44-A504-501B560411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0B44A7-3F11-5B42-948C-B22E714B45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F4F627-204A-424F-8E97-0E090323F7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55AA89-5A7D-6D43-BE92-271005D238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1D0455-0D60-F94D-B3D8-218DBA95205C}"/>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C91B1F47-CD8B-9443-86B2-EE78BDE1970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979A07F-91D7-954B-8027-A313BAEEABC4}"/>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4106222158"/>
      </p:ext>
    </p:extLst>
  </p:cSld>
  <p:clrMapOvr>
    <a:masterClrMapping/>
  </p:clrMapOvr>
  <p:transition>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39ADC-71E6-274C-817C-DC3B77BFDCA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73F67D4-3F03-6641-BCB0-997CFBA7FE47}"/>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F40C8207-1584-754B-A932-D72519B6743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2A87A8C-68A4-0D45-8F82-CEC6A02C5EC7}"/>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203455351"/>
      </p:ext>
    </p:extLst>
  </p:cSld>
  <p:clrMapOvr>
    <a:masterClrMapping/>
  </p:clrMapOvr>
  <p:transition>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12456C-4812-2E4C-B7A9-A27A1127EFE1}"/>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529E7DCF-AE6B-8F4C-9A9E-535C1B43A1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2D4F7B-1F2A-C341-9F98-4A710EDBF5ED}"/>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541153068"/>
      </p:ext>
    </p:extLst>
  </p:cSld>
  <p:clrMapOvr>
    <a:masterClrMapping/>
  </p:clrMapOvr>
  <p:transition>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A1AD1-3DBE-2E44-8B38-7D0DF4A627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32AC54D-0689-B648-899E-6AB0297172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324D53-05DA-934A-8367-B957821E32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2EF403-666C-9E4C-8C3F-640A3742CE9A}"/>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B3ABA15-EE4C-684C-93C8-A80184D065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FF6F49-BB43-194B-B62B-522B81284C1F}"/>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2291946901"/>
      </p:ext>
    </p:extLst>
  </p:cSld>
  <p:clrMapOvr>
    <a:masterClrMapping/>
  </p:clrMapOvr>
  <p:transition>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32AA8-7971-9C47-BC4C-6981DCC5F2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AD2EBE3-9F5E-E147-AC2D-407F637A26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2968D42-BA6D-4B46-9FBB-AC684C9D82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E6E501-79AB-074E-84A3-07E843FD2F5A}"/>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B72601F-A921-1C48-B42F-BAD9D6666E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3CBE83-88A5-F94E-AFEC-1FF963F1167E}"/>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3332471236"/>
      </p:ext>
    </p:extLst>
  </p:cSld>
  <p:clrMapOvr>
    <a:masterClrMapping/>
  </p:clrMapOvr>
  <p:transition>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6765E8-B931-4745-8A31-CE6F562F90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AF3733-BD13-834A-98CE-4F31524837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62E8F1-1438-2B48-84B0-1784A7C22CEC}"/>
              </a:ext>
            </a:extLst>
          </p:cNvPr>
          <p:cNvSpPr>
            <a:spLocks noGrp="1"/>
          </p:cNvSpPr>
          <p:nvPr>
            <p:ph type="dt" sz="half" idx="2"/>
          </p:nvPr>
        </p:nvSpPr>
        <p:spPr>
          <a:xfrm>
            <a:off x="8610600" y="635651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71C76E27-466E-774D-829B-29DEDDC047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10A61E5-3DBB-6E4E-9D48-34D7666B2181}"/>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000">
                <a:solidFill>
                  <a:srgbClr val="0D2237"/>
                </a:solidFill>
                <a:latin typeface="Montserrat" panose="02000505000000020004" pitchFamily="2" charset="77"/>
              </a:defRPr>
            </a:lvl1pPr>
          </a:lstStyle>
          <a:p>
            <a:fld id="{C3874963-793F-D045-B9DE-BFF4034ACFD8}" type="slidenum">
              <a:rPr lang="en-US" smtClean="0"/>
              <a:pPr/>
              <a:t>‹#›</a:t>
            </a:fld>
            <a:endParaRPr lang="en-US" dirty="0"/>
          </a:p>
        </p:txBody>
      </p:sp>
    </p:spTree>
    <p:extLst>
      <p:ext uri="{BB962C8B-B14F-4D97-AF65-F5344CB8AC3E}">
        <p14:creationId xmlns:p14="http://schemas.microsoft.com/office/powerpoint/2010/main" val="7127313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6" r:id="rId17"/>
    <p:sldLayoutId id="2147483667" r:id="rId18"/>
    <p:sldLayoutId id="2147483668" r:id="rId19"/>
    <p:sldLayoutId id="2147483669" r:id="rId20"/>
    <p:sldLayoutId id="2147483670" r:id="rId21"/>
    <p:sldLayoutId id="2147483665" r:id="rId22"/>
  </p:sldLayoutIdLst>
  <p:transition>
    <p:push dir="u"/>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6" name="Google Shape;176;p41"/>
          <p:cNvSpPr txBox="1"/>
          <p:nvPr/>
        </p:nvSpPr>
        <p:spPr>
          <a:xfrm>
            <a:off x="770809" y="626397"/>
            <a:ext cx="10481124" cy="1331693"/>
          </a:xfrm>
          <a:prstGeom prst="rect">
            <a:avLst/>
          </a:prstGeom>
          <a:noFill/>
          <a:ln>
            <a:noFill/>
          </a:ln>
        </p:spPr>
        <p:txBody>
          <a:bodyPr spcFirstLastPara="1" wrap="square" lIns="121900" tIns="121900" rIns="121900" bIns="121900" anchor="ctr" anchorCtr="0">
            <a:noAutofit/>
          </a:bodyPr>
          <a:lstStyle/>
          <a:p>
            <a:pPr>
              <a:buClr>
                <a:srgbClr val="000000"/>
              </a:buClr>
              <a:buSzPts val="2500"/>
            </a:pPr>
            <a:r>
              <a:rPr lang="en-US" sz="3200" b="1" dirty="0" smtClean="0">
                <a:solidFill>
                  <a:srgbClr val="BED7E9"/>
                </a:solidFill>
                <a:latin typeface="Montserrat" panose="02000505000000020004" pitchFamily="2" charset="77"/>
                <a:ea typeface="Montserrat"/>
                <a:cs typeface="Montserrat"/>
                <a:sym typeface="Montserrat"/>
              </a:rPr>
              <a:t>Violations of the Public Trust Involving Real Estate are Referred to the State Licensing Body</a:t>
            </a:r>
            <a:endParaRPr sz="3200" b="1" dirty="0">
              <a:solidFill>
                <a:srgbClr val="BED7E9"/>
              </a:solidFill>
              <a:latin typeface="Montserrat" panose="02000505000000020004" pitchFamily="2" charset="77"/>
              <a:ea typeface="Montserrat"/>
              <a:cs typeface="Montserrat"/>
              <a:sym typeface="Montserrat"/>
            </a:endParaRPr>
          </a:p>
        </p:txBody>
      </p:sp>
      <p:sp>
        <p:nvSpPr>
          <p:cNvPr id="7" name="Rectangle 6">
            <a:extLst>
              <a:ext uri="{FF2B5EF4-FFF2-40B4-BE49-F238E27FC236}">
                <a16:creationId xmlns:a16="http://schemas.microsoft.com/office/drawing/2014/main" id="{BC16300D-9C87-A54B-85A9-D8F122858332}"/>
              </a:ext>
            </a:extLst>
          </p:cNvPr>
          <p:cNvSpPr/>
          <p:nvPr/>
        </p:nvSpPr>
        <p:spPr>
          <a:xfrm>
            <a:off x="786851" y="1640527"/>
            <a:ext cx="10773090" cy="3724096"/>
          </a:xfrm>
          <a:prstGeom prst="rect">
            <a:avLst/>
          </a:prstGeom>
        </p:spPr>
        <p:txBody>
          <a:bodyPr wrap="square" anchor="ctr">
            <a:spAutoFit/>
          </a:bodyPr>
          <a:lstStyle/>
          <a:p>
            <a:endParaRPr lang="en-US" sz="2800" dirty="0" smtClean="0">
              <a:solidFill>
                <a:schemeClr val="bg1"/>
              </a:solidFill>
              <a:latin typeface="Montserrat" panose="02000505000000020004" pitchFamily="2" charset="77"/>
            </a:endParaRPr>
          </a:p>
          <a:p>
            <a:r>
              <a:rPr lang="en-US" sz="2600" b="1" dirty="0" smtClean="0">
                <a:solidFill>
                  <a:srgbClr val="FFFFFF"/>
                </a:solidFill>
                <a:latin typeface="Montserrat" panose="00000500000000000000" pitchFamily="2" charset="0"/>
              </a:rPr>
              <a:t>Article IV, Section 2 of National Association’s Bylaws Revised</a:t>
            </a:r>
            <a:endParaRPr lang="en-US" sz="2600" b="1" strike="sngStrike" dirty="0">
              <a:solidFill>
                <a:srgbClr val="FFFFFF"/>
              </a:solidFill>
              <a:latin typeface="Montserrat" panose="00000500000000000000" pitchFamily="2" charset="0"/>
            </a:endParaRPr>
          </a:p>
          <a:p>
            <a:endParaRPr lang="en-US" sz="2600" dirty="0">
              <a:solidFill>
                <a:srgbClr val="FFFFFF"/>
              </a:solidFill>
              <a:latin typeface="Montserrat" panose="00000500000000000000" pitchFamily="2" charset="0"/>
            </a:endParaRPr>
          </a:p>
          <a:p>
            <a:r>
              <a:rPr lang="en-US" sz="2600" i="1" dirty="0" smtClean="0">
                <a:solidFill>
                  <a:srgbClr val="FFFFFF"/>
                </a:solidFill>
                <a:latin typeface="Montserrat" panose="00000500000000000000" pitchFamily="2" charset="0"/>
              </a:rPr>
              <a:t>…Enforcement of the Code of Ethics also requires Member Boards to share with the state real estate licensing authority final ethics decision holding REALTORS® in violation of the Code of Ethics in instances </a:t>
            </a:r>
            <a:r>
              <a:rPr lang="en-US" sz="2600" i="1" u="sng" dirty="0" smtClean="0">
                <a:solidFill>
                  <a:srgbClr val="FF9595"/>
                </a:solidFill>
                <a:latin typeface="Montserrat" panose="00000500000000000000" pitchFamily="2" charset="0"/>
              </a:rPr>
              <a:t>involving real estate activities and transactions </a:t>
            </a:r>
            <a:r>
              <a:rPr lang="en-US" sz="2600" i="1" dirty="0" smtClean="0">
                <a:solidFill>
                  <a:srgbClr val="FFFFFF"/>
                </a:solidFill>
                <a:latin typeface="Montserrat" panose="00000500000000000000" pitchFamily="2" charset="0"/>
              </a:rPr>
              <a:t>where there is reason to believe the public trust may have been violated…</a:t>
            </a:r>
            <a:endParaRPr lang="en-US" sz="1600" dirty="0">
              <a:latin typeface="Montserrat" panose="02000505000000020004" pitchFamily="2" charset="77"/>
            </a:endParaRPr>
          </a:p>
        </p:txBody>
      </p:sp>
      <p:sp>
        <p:nvSpPr>
          <p:cNvPr id="2" name="Slide Number Placeholder 1">
            <a:extLst>
              <a:ext uri="{FF2B5EF4-FFF2-40B4-BE49-F238E27FC236}">
                <a16:creationId xmlns:a16="http://schemas.microsoft.com/office/drawing/2014/main" id="{CC6F5B01-27AD-0149-BC00-7DB4046AFB6A}"/>
              </a:ext>
            </a:extLst>
          </p:cNvPr>
          <p:cNvSpPr>
            <a:spLocks noGrp="1"/>
          </p:cNvSpPr>
          <p:nvPr>
            <p:ph type="sldNum" sz="quarter" idx="4"/>
          </p:nvPr>
        </p:nvSpPr>
        <p:spPr/>
        <p:txBody>
          <a:bodyPr/>
          <a:lstStyle/>
          <a:p>
            <a:fld id="{C3874963-793F-D045-B9DE-BFF4034ACFD8}" type="slidenum">
              <a:rPr lang="en-US" smtClean="0"/>
              <a:pPr/>
              <a:t>1</a:t>
            </a:fld>
            <a:endParaRPr lang="en-US" dirty="0"/>
          </a:p>
        </p:txBody>
      </p:sp>
    </p:spTree>
    <p:extLst>
      <p:ext uri="{BB962C8B-B14F-4D97-AF65-F5344CB8AC3E}">
        <p14:creationId xmlns:p14="http://schemas.microsoft.com/office/powerpoint/2010/main" val="2545167886"/>
      </p:ext>
    </p:extLst>
  </p:cSld>
  <p:clrMapOvr>
    <a:masterClrMapping/>
  </p:clrMapOvr>
  <p:transition>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B4136B-48C9-634B-BB2E-4E6FE8CF550D}"/>
              </a:ext>
            </a:extLst>
          </p:cNvPr>
          <p:cNvSpPr/>
          <p:nvPr/>
        </p:nvSpPr>
        <p:spPr>
          <a:xfrm>
            <a:off x="0" y="1796717"/>
            <a:ext cx="12192000" cy="3096126"/>
          </a:xfrm>
          <a:prstGeom prst="rect">
            <a:avLst/>
          </a:prstGeom>
          <a:solidFill>
            <a:srgbClr val="0D2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C3EA949-1EEE-DB4B-A67F-6E8D4379A9D5}"/>
              </a:ext>
            </a:extLst>
          </p:cNvPr>
          <p:cNvSpPr/>
          <p:nvPr/>
        </p:nvSpPr>
        <p:spPr>
          <a:xfrm>
            <a:off x="5111015" y="2356627"/>
            <a:ext cx="6840353" cy="1815882"/>
          </a:xfrm>
          <a:prstGeom prst="rect">
            <a:avLst/>
          </a:prstGeom>
        </p:spPr>
        <p:txBody>
          <a:bodyPr wrap="square" anchor="ctr">
            <a:spAutoFit/>
          </a:bodyPr>
          <a:lstStyle/>
          <a:p>
            <a:r>
              <a:rPr lang="en-US" sz="2800" dirty="0" smtClean="0">
                <a:solidFill>
                  <a:schemeClr val="bg1"/>
                </a:solidFill>
                <a:latin typeface="Montserrat" panose="00000500000000000000" pitchFamily="2" charset="0"/>
              </a:rPr>
              <a:t>Additional guidance with further explanation provided regarding  “harassment”, “hate speech”, “epithets” and “slurs”.</a:t>
            </a:r>
            <a:endParaRPr lang="en-US" sz="2800" dirty="0">
              <a:solidFill>
                <a:schemeClr val="bg1"/>
              </a:solidFill>
              <a:latin typeface="Montserrat" panose="00000500000000000000" pitchFamily="2" charset="0"/>
            </a:endParaRPr>
          </a:p>
        </p:txBody>
      </p:sp>
      <p:sp>
        <p:nvSpPr>
          <p:cNvPr id="4" name="Google Shape;176;p41">
            <a:extLst>
              <a:ext uri="{FF2B5EF4-FFF2-40B4-BE49-F238E27FC236}">
                <a16:creationId xmlns:a16="http://schemas.microsoft.com/office/drawing/2014/main" id="{E8CD7F84-19AE-EA46-9C6C-CE34898F4A8E}"/>
              </a:ext>
            </a:extLst>
          </p:cNvPr>
          <p:cNvSpPr txBox="1"/>
          <p:nvPr/>
        </p:nvSpPr>
        <p:spPr>
          <a:xfrm>
            <a:off x="413885" y="2329118"/>
            <a:ext cx="4360245" cy="1761620"/>
          </a:xfrm>
          <a:prstGeom prst="rect">
            <a:avLst/>
          </a:prstGeom>
          <a:noFill/>
          <a:ln>
            <a:noFill/>
          </a:ln>
        </p:spPr>
        <p:txBody>
          <a:bodyPr spcFirstLastPara="1" wrap="square" lIns="121900" tIns="121900" rIns="121900" bIns="121900" anchor="ctr" anchorCtr="0">
            <a:noAutofit/>
          </a:bodyPr>
          <a:lstStyle/>
          <a:p>
            <a:pPr>
              <a:buClr>
                <a:srgbClr val="000000"/>
              </a:buClr>
              <a:buSzPts val="2500"/>
            </a:pPr>
            <a:r>
              <a:rPr lang="en-US" sz="2800" b="1" dirty="0" smtClean="0">
                <a:solidFill>
                  <a:srgbClr val="F58785"/>
                </a:solidFill>
                <a:latin typeface="Montserrat" panose="02000505000000020004" pitchFamily="2" charset="77"/>
                <a:ea typeface="Montserrat"/>
                <a:cs typeface="Montserrat"/>
                <a:sym typeface="Montserrat"/>
              </a:rPr>
              <a:t>Appendix XII to Part Four, </a:t>
            </a:r>
            <a:r>
              <a:rPr lang="en-US" sz="2800" b="1" i="1" dirty="0" smtClean="0">
                <a:solidFill>
                  <a:srgbClr val="F58785"/>
                </a:solidFill>
                <a:latin typeface="Montserrat" panose="02000505000000020004" pitchFamily="2" charset="77"/>
                <a:ea typeface="Montserrat"/>
                <a:cs typeface="Montserrat"/>
                <a:sym typeface="Montserrat"/>
              </a:rPr>
              <a:t>Code of Ethics and Arbitration Manual</a:t>
            </a:r>
            <a:endParaRPr sz="2800" b="1" i="1" dirty="0">
              <a:solidFill>
                <a:srgbClr val="F58785"/>
              </a:solidFill>
              <a:latin typeface="Montserrat" panose="02000505000000020004" pitchFamily="2" charset="77"/>
              <a:ea typeface="Montserrat"/>
              <a:cs typeface="Montserrat"/>
              <a:sym typeface="Montserrat"/>
            </a:endParaRPr>
          </a:p>
        </p:txBody>
      </p:sp>
      <p:sp>
        <p:nvSpPr>
          <p:cNvPr id="6" name="Google Shape;196;p42">
            <a:extLst>
              <a:ext uri="{FF2B5EF4-FFF2-40B4-BE49-F238E27FC236}">
                <a16:creationId xmlns:a16="http://schemas.microsoft.com/office/drawing/2014/main" id="{8D3EA632-5CA4-FC45-9C9E-5DB05010DD62}"/>
              </a:ext>
            </a:extLst>
          </p:cNvPr>
          <p:cNvSpPr txBox="1"/>
          <p:nvPr/>
        </p:nvSpPr>
        <p:spPr>
          <a:xfrm>
            <a:off x="145775" y="495012"/>
            <a:ext cx="12046226" cy="499600"/>
          </a:xfrm>
          <a:prstGeom prst="rect">
            <a:avLst/>
          </a:prstGeom>
          <a:noFill/>
          <a:ln>
            <a:noFill/>
          </a:ln>
        </p:spPr>
        <p:txBody>
          <a:bodyPr spcFirstLastPara="1" wrap="square" lIns="121900" tIns="121900" rIns="121900" bIns="121900" anchor="t" anchorCtr="0">
            <a:noAutofit/>
          </a:bodyPr>
          <a:lstStyle/>
          <a:p>
            <a:r>
              <a:rPr lang="en-US" sz="3000" b="1">
                <a:solidFill>
                  <a:srgbClr val="0D2237"/>
                </a:solidFill>
                <a:latin typeface="Montserrat" panose="02000505000000020004" pitchFamily="2" charset="77"/>
                <a:ea typeface="Montserrat SemiBold"/>
                <a:cs typeface="Montserrat SemiBold"/>
                <a:sym typeface="Montserrat SemiBold"/>
              </a:rPr>
              <a:t>Appropriate Interpretation of Standard of Practice 10-5 and Statement of Professional Standards Policy 29</a:t>
            </a:r>
            <a:endParaRPr lang="en-US" sz="3000" b="1" dirty="0">
              <a:solidFill>
                <a:srgbClr val="0D2237"/>
              </a:solidFill>
              <a:latin typeface="Montserrat" panose="02000505000000020004" pitchFamily="2" charset="77"/>
              <a:ea typeface="Montserrat"/>
              <a:cs typeface="Montserrat"/>
              <a:sym typeface="Montserrat"/>
            </a:endParaRPr>
          </a:p>
        </p:txBody>
      </p:sp>
      <p:sp>
        <p:nvSpPr>
          <p:cNvPr id="5" name="Slide Number Placeholder 4">
            <a:extLst>
              <a:ext uri="{FF2B5EF4-FFF2-40B4-BE49-F238E27FC236}">
                <a16:creationId xmlns:a16="http://schemas.microsoft.com/office/drawing/2014/main" id="{9C5BF3DE-3D9E-9740-8D69-4005063B85CF}"/>
              </a:ext>
            </a:extLst>
          </p:cNvPr>
          <p:cNvSpPr>
            <a:spLocks noGrp="1"/>
          </p:cNvSpPr>
          <p:nvPr>
            <p:ph type="sldNum" sz="quarter" idx="4"/>
          </p:nvPr>
        </p:nvSpPr>
        <p:spPr/>
        <p:txBody>
          <a:bodyPr/>
          <a:lstStyle/>
          <a:p>
            <a:fld id="{C3874963-793F-D045-B9DE-BFF4034ACFD8}" type="slidenum">
              <a:rPr lang="en-US" smtClean="0"/>
              <a:pPr/>
              <a:t>10</a:t>
            </a:fld>
            <a:endParaRPr lang="en-US" dirty="0"/>
          </a:p>
        </p:txBody>
      </p:sp>
    </p:spTree>
    <p:extLst>
      <p:ext uri="{BB962C8B-B14F-4D97-AF65-F5344CB8AC3E}">
        <p14:creationId xmlns:p14="http://schemas.microsoft.com/office/powerpoint/2010/main" val="1483874624"/>
      </p:ext>
    </p:extLst>
  </p:cSld>
  <p:clrMapOvr>
    <a:masterClrMapping/>
  </p:clrMapOvr>
  <p:transition>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339;p48">
            <a:extLst>
              <a:ext uri="{FF2B5EF4-FFF2-40B4-BE49-F238E27FC236}">
                <a16:creationId xmlns:a16="http://schemas.microsoft.com/office/drawing/2014/main" id="{5C74A79D-80FD-B641-9D62-D2BDF3A652C9}"/>
              </a:ext>
            </a:extLst>
          </p:cNvPr>
          <p:cNvSpPr txBox="1"/>
          <p:nvPr/>
        </p:nvSpPr>
        <p:spPr>
          <a:xfrm>
            <a:off x="15651" y="1124626"/>
            <a:ext cx="8456700" cy="196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500"/>
              <a:buFont typeface="Arial"/>
              <a:buNone/>
            </a:pPr>
            <a:endParaRPr sz="2500" b="0" i="0" u="none" strike="noStrike" cap="none">
              <a:solidFill>
                <a:srgbClr val="FFFFFF"/>
              </a:solidFill>
              <a:latin typeface="Impact"/>
              <a:ea typeface="Impact"/>
              <a:cs typeface="Impact"/>
              <a:sym typeface="Impact"/>
            </a:endParaRPr>
          </a:p>
        </p:txBody>
      </p:sp>
      <p:sp>
        <p:nvSpPr>
          <p:cNvPr id="6" name="TextBox 5">
            <a:extLst>
              <a:ext uri="{FF2B5EF4-FFF2-40B4-BE49-F238E27FC236}">
                <a16:creationId xmlns:a16="http://schemas.microsoft.com/office/drawing/2014/main" id="{8C27E123-7A2A-7846-8F4A-9E1C8D08C4A8}"/>
              </a:ext>
            </a:extLst>
          </p:cNvPr>
          <p:cNvSpPr txBox="1"/>
          <p:nvPr/>
        </p:nvSpPr>
        <p:spPr>
          <a:xfrm>
            <a:off x="4754880" y="2224034"/>
            <a:ext cx="7190071" cy="1569660"/>
          </a:xfrm>
          <a:prstGeom prst="rect">
            <a:avLst/>
          </a:prstGeom>
          <a:noFill/>
        </p:spPr>
        <p:txBody>
          <a:bodyPr wrap="square" rtlCol="0" anchor="ctr">
            <a:spAutoFit/>
          </a:bodyPr>
          <a:lstStyle/>
          <a:p>
            <a:r>
              <a:rPr lang="en-US" sz="2400" i="1" dirty="0" smtClean="0">
                <a:solidFill>
                  <a:schemeClr val="tx1">
                    <a:lumMod val="50000"/>
                    <a:lumOff val="50000"/>
                  </a:schemeClr>
                </a:solidFill>
                <a:latin typeface="Montserrat" panose="02000505000000020004" pitchFamily="2" charset="77"/>
              </a:rPr>
              <a:t>…The term REALTOR® has come to connote competency, fairness, and high integrity resulting from adherence to a lofty ideal or moral conduct in business relations…  </a:t>
            </a:r>
            <a:endParaRPr lang="en-US" sz="2400" i="1" dirty="0">
              <a:solidFill>
                <a:schemeClr val="tx1">
                  <a:lumMod val="50000"/>
                  <a:lumOff val="50000"/>
                </a:schemeClr>
              </a:solidFill>
              <a:latin typeface="Montserrat" panose="02000505000000020004" pitchFamily="2" charset="77"/>
            </a:endParaRPr>
          </a:p>
        </p:txBody>
      </p:sp>
      <p:sp>
        <p:nvSpPr>
          <p:cNvPr id="7" name="TextBox 6">
            <a:extLst>
              <a:ext uri="{FF2B5EF4-FFF2-40B4-BE49-F238E27FC236}">
                <a16:creationId xmlns:a16="http://schemas.microsoft.com/office/drawing/2014/main" id="{E9672A76-F475-954B-9D1B-C11EC72AA52F}"/>
              </a:ext>
            </a:extLst>
          </p:cNvPr>
          <p:cNvSpPr txBox="1"/>
          <p:nvPr/>
        </p:nvSpPr>
        <p:spPr>
          <a:xfrm>
            <a:off x="4757408" y="4349803"/>
            <a:ext cx="6735164" cy="1107996"/>
          </a:xfrm>
          <a:prstGeom prst="rect">
            <a:avLst/>
          </a:prstGeom>
          <a:noFill/>
        </p:spPr>
        <p:txBody>
          <a:bodyPr wrap="square" rtlCol="0">
            <a:spAutoFit/>
          </a:bodyPr>
          <a:lstStyle/>
          <a:p>
            <a:r>
              <a:rPr lang="en-US" sz="2200" b="1" dirty="0" smtClean="0">
                <a:solidFill>
                  <a:srgbClr val="006CB7"/>
                </a:solidFill>
                <a:latin typeface="Montserrat" panose="02000505000000020004" pitchFamily="2" charset="77"/>
              </a:rPr>
              <a:t>Preamble, Code of Ethics and Standards of Practice, NATIONAL ASSOCIATION OF REALTORS® </a:t>
            </a:r>
            <a:endParaRPr lang="en-US" sz="2200" dirty="0">
              <a:solidFill>
                <a:schemeClr val="bg2">
                  <a:lumMod val="75000"/>
                </a:schemeClr>
              </a:solidFill>
              <a:latin typeface="Montserrat" panose="02000505000000020004" pitchFamily="2" charset="77"/>
            </a:endParaRPr>
          </a:p>
        </p:txBody>
      </p:sp>
      <p:sp>
        <p:nvSpPr>
          <p:cNvPr id="2" name="Slide Number Placeholder 1">
            <a:extLst>
              <a:ext uri="{FF2B5EF4-FFF2-40B4-BE49-F238E27FC236}">
                <a16:creationId xmlns:a16="http://schemas.microsoft.com/office/drawing/2014/main" id="{13BCD94C-27CB-3246-97FB-201A46E5E04C}"/>
              </a:ext>
            </a:extLst>
          </p:cNvPr>
          <p:cNvSpPr>
            <a:spLocks noGrp="1"/>
          </p:cNvSpPr>
          <p:nvPr>
            <p:ph type="sldNum" sz="quarter" idx="4"/>
          </p:nvPr>
        </p:nvSpPr>
        <p:spPr/>
        <p:txBody>
          <a:bodyPr/>
          <a:lstStyle/>
          <a:p>
            <a:fld id="{C3874963-793F-D045-B9DE-BFF4034ACFD8}" type="slidenum">
              <a:rPr lang="en-US" smtClean="0"/>
              <a:pPr/>
              <a:t>11</a:t>
            </a:fld>
            <a:endParaRPr lang="en-US" dirty="0"/>
          </a:p>
        </p:txBody>
      </p:sp>
    </p:spTree>
    <p:extLst>
      <p:ext uri="{BB962C8B-B14F-4D97-AF65-F5344CB8AC3E}">
        <p14:creationId xmlns:p14="http://schemas.microsoft.com/office/powerpoint/2010/main" val="2258572199"/>
      </p:ext>
    </p:extLst>
  </p:cSld>
  <p:clrMapOvr>
    <a:masterClrMapping/>
  </p:clrMapOvr>
  <p:transition>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5021AB-2472-5D48-B892-0663498AE473}"/>
              </a:ext>
            </a:extLst>
          </p:cNvPr>
          <p:cNvSpPr>
            <a:spLocks noGrp="1"/>
          </p:cNvSpPr>
          <p:nvPr>
            <p:ph type="sldNum" sz="quarter" idx="4"/>
          </p:nvPr>
        </p:nvSpPr>
        <p:spPr/>
        <p:txBody>
          <a:bodyPr/>
          <a:lstStyle/>
          <a:p>
            <a:fld id="{C3874963-793F-D045-B9DE-BFF4034ACFD8}" type="slidenum">
              <a:rPr lang="en-US" smtClean="0"/>
              <a:pPr/>
              <a:t>12</a:t>
            </a:fld>
            <a:endParaRPr lang="en-US" dirty="0"/>
          </a:p>
        </p:txBody>
      </p:sp>
      <p:sp>
        <p:nvSpPr>
          <p:cNvPr id="5" name="TextBox 4">
            <a:extLst>
              <a:ext uri="{FF2B5EF4-FFF2-40B4-BE49-F238E27FC236}">
                <a16:creationId xmlns:a16="http://schemas.microsoft.com/office/drawing/2014/main" id="{C894E519-A684-D34D-90B0-0104DA36D5F2}"/>
              </a:ext>
            </a:extLst>
          </p:cNvPr>
          <p:cNvSpPr txBox="1"/>
          <p:nvPr/>
        </p:nvSpPr>
        <p:spPr>
          <a:xfrm>
            <a:off x="1016133" y="1637583"/>
            <a:ext cx="10418679" cy="5447645"/>
          </a:xfrm>
          <a:prstGeom prst="rect">
            <a:avLst/>
          </a:prstGeom>
          <a:noFill/>
        </p:spPr>
        <p:txBody>
          <a:bodyPr wrap="square" rtlCol="0">
            <a:spAutoFit/>
          </a:bodyPr>
          <a:lstStyle/>
          <a:p>
            <a:pPr marL="342900" indent="-342900">
              <a:lnSpc>
                <a:spcPct val="120000"/>
              </a:lnSpc>
              <a:spcBef>
                <a:spcPts val="1200"/>
              </a:spcBef>
              <a:buClr>
                <a:srgbClr val="F58785"/>
              </a:buClr>
              <a:buFont typeface="Wingdings" pitchFamily="2" charset="2"/>
              <a:buChar char="§"/>
            </a:pPr>
            <a:r>
              <a:rPr lang="en-US" sz="2400" spc="-30" dirty="0" smtClean="0">
                <a:solidFill>
                  <a:schemeClr val="bg1">
                    <a:lumMod val="95000"/>
                  </a:schemeClr>
                </a:solidFill>
                <a:latin typeface="Montserrat Medium" pitchFamily="2" charset="77"/>
                <a:ea typeface="Garamond" panose="02020404030301010803" pitchFamily="18" charset="-128"/>
              </a:rPr>
              <a:t>November 30:  Rationale for and overview of changes to professional standards policies</a:t>
            </a:r>
            <a:endParaRPr lang="en-US" sz="2400" spc="-30" dirty="0">
              <a:solidFill>
                <a:schemeClr val="bg1">
                  <a:lumMod val="95000"/>
                </a:schemeClr>
              </a:solidFill>
              <a:latin typeface="Montserrat Medium" pitchFamily="2" charset="77"/>
              <a:ea typeface="Garamond" panose="02020404030301010803" pitchFamily="18" charset="-128"/>
            </a:endParaRPr>
          </a:p>
          <a:p>
            <a:pPr marL="342900" indent="-342900">
              <a:lnSpc>
                <a:spcPct val="120000"/>
              </a:lnSpc>
              <a:spcBef>
                <a:spcPts val="1200"/>
              </a:spcBef>
              <a:buClr>
                <a:srgbClr val="F58785"/>
              </a:buClr>
              <a:buFont typeface="Wingdings" pitchFamily="2" charset="2"/>
              <a:buChar char="§"/>
            </a:pPr>
            <a:r>
              <a:rPr lang="en-US" sz="2400" spc="-30" dirty="0" smtClean="0">
                <a:solidFill>
                  <a:schemeClr val="bg1">
                    <a:lumMod val="95000"/>
                  </a:schemeClr>
                </a:solidFill>
                <a:latin typeface="Montserrat Medium" pitchFamily="2" charset="77"/>
                <a:ea typeface="Garamond" panose="02020404030301010803" pitchFamily="18" charset="-128"/>
              </a:rPr>
              <a:t>December 16:  Uniform enforcement and appropriate interpretation of Standard of Practice 10-5 and new Appendix XII</a:t>
            </a:r>
            <a:endParaRPr lang="en-US" sz="2400" spc="-30" dirty="0">
              <a:solidFill>
                <a:schemeClr val="bg1">
                  <a:lumMod val="95000"/>
                </a:schemeClr>
              </a:solidFill>
              <a:latin typeface="Montserrat Medium" pitchFamily="2" charset="77"/>
              <a:ea typeface="Garamond" panose="02020404030301010803" pitchFamily="18" charset="-128"/>
            </a:endParaRPr>
          </a:p>
          <a:p>
            <a:pPr marL="342900" indent="-342900">
              <a:lnSpc>
                <a:spcPct val="120000"/>
              </a:lnSpc>
              <a:spcBef>
                <a:spcPts val="1200"/>
              </a:spcBef>
              <a:buClr>
                <a:srgbClr val="F58785"/>
              </a:buClr>
              <a:buFont typeface="Wingdings" pitchFamily="2" charset="2"/>
              <a:buChar char="§"/>
            </a:pPr>
            <a:r>
              <a:rPr lang="en-US" sz="2400" spc="-30" dirty="0" smtClean="0">
                <a:solidFill>
                  <a:schemeClr val="bg1">
                    <a:lumMod val="95000"/>
                  </a:schemeClr>
                </a:solidFill>
                <a:latin typeface="Montserrat Medium" pitchFamily="2" charset="77"/>
                <a:ea typeface="Garamond" panose="02020404030301010803" pitchFamily="18" charset="-128"/>
              </a:rPr>
              <a:t>January 14:  Discussion of harassing speech, hate speech,  epithet, and slur</a:t>
            </a:r>
          </a:p>
          <a:p>
            <a:pPr marL="342900" indent="-342900">
              <a:lnSpc>
                <a:spcPct val="120000"/>
              </a:lnSpc>
              <a:spcBef>
                <a:spcPts val="1200"/>
              </a:spcBef>
              <a:buClr>
                <a:srgbClr val="F58785"/>
              </a:buClr>
              <a:buFont typeface="Wingdings" pitchFamily="2" charset="2"/>
              <a:buChar char="§"/>
            </a:pPr>
            <a:r>
              <a:rPr lang="en-US" sz="2400" spc="-30" dirty="0" smtClean="0">
                <a:solidFill>
                  <a:schemeClr val="bg1">
                    <a:lumMod val="95000"/>
                  </a:schemeClr>
                </a:solidFill>
                <a:latin typeface="Montserrat Medium" pitchFamily="2" charset="77"/>
                <a:ea typeface="Garamond" panose="02020404030301010803" pitchFamily="18" charset="-128"/>
              </a:rPr>
              <a:t>February 9:  Revisions to Appendix VII, Sanctioning Guidelines</a:t>
            </a:r>
          </a:p>
          <a:p>
            <a:pPr marL="342900" indent="-342900">
              <a:lnSpc>
                <a:spcPct val="120000"/>
              </a:lnSpc>
              <a:spcBef>
                <a:spcPts val="1200"/>
              </a:spcBef>
              <a:buClr>
                <a:srgbClr val="F58785"/>
              </a:buClr>
              <a:buFont typeface="Wingdings" pitchFamily="2" charset="2"/>
              <a:buChar char="§"/>
            </a:pPr>
            <a:r>
              <a:rPr lang="en-US" sz="2400" spc="-30" dirty="0" smtClean="0">
                <a:solidFill>
                  <a:schemeClr val="bg1">
                    <a:lumMod val="95000"/>
                  </a:schemeClr>
                </a:solidFill>
                <a:latin typeface="Montserrat Medium" pitchFamily="2" charset="77"/>
                <a:ea typeface="Garamond" panose="02020404030301010803" pitchFamily="18" charset="-128"/>
              </a:rPr>
              <a:t>March 9:  Redefining Public Trust</a:t>
            </a:r>
          </a:p>
          <a:p>
            <a:pPr marL="342900" indent="-342900">
              <a:lnSpc>
                <a:spcPct val="120000"/>
              </a:lnSpc>
              <a:spcBef>
                <a:spcPts val="1200"/>
              </a:spcBef>
              <a:buClr>
                <a:srgbClr val="F58785"/>
              </a:buClr>
              <a:buFont typeface="Wingdings" pitchFamily="2" charset="2"/>
              <a:buChar char="§"/>
            </a:pPr>
            <a:r>
              <a:rPr lang="en-US" sz="2400" spc="-30" dirty="0" smtClean="0">
                <a:solidFill>
                  <a:schemeClr val="bg1">
                    <a:lumMod val="95000"/>
                  </a:schemeClr>
                </a:solidFill>
                <a:latin typeface="Montserrat Medium" pitchFamily="2" charset="77"/>
                <a:ea typeface="Garamond" panose="02020404030301010803" pitchFamily="18" charset="-128"/>
              </a:rPr>
              <a:t>April 6:  Panel discussion</a:t>
            </a:r>
            <a:endParaRPr lang="en-US" sz="2400" spc="-30" dirty="0">
              <a:solidFill>
                <a:schemeClr val="bg1">
                  <a:lumMod val="95000"/>
                </a:schemeClr>
              </a:solidFill>
              <a:latin typeface="Montserrat Medium" pitchFamily="2" charset="77"/>
              <a:ea typeface="Garamond" panose="02020404030301010803" pitchFamily="18" charset="-128"/>
            </a:endParaRPr>
          </a:p>
          <a:p>
            <a:pPr marL="342900" indent="-342900">
              <a:lnSpc>
                <a:spcPct val="120000"/>
              </a:lnSpc>
              <a:spcBef>
                <a:spcPts val="1200"/>
              </a:spcBef>
              <a:buClr>
                <a:srgbClr val="F58785"/>
              </a:buClr>
              <a:buFont typeface="Wingdings" pitchFamily="2" charset="2"/>
              <a:buChar char="§"/>
            </a:pPr>
            <a:endParaRPr lang="en-US" sz="2400" spc="-30" dirty="0">
              <a:solidFill>
                <a:schemeClr val="bg1">
                  <a:lumMod val="95000"/>
                </a:schemeClr>
              </a:solidFill>
              <a:latin typeface="Montserrat Medium" pitchFamily="2" charset="77"/>
              <a:ea typeface="Garamond" panose="02020404030301010803" pitchFamily="18" charset="-128"/>
            </a:endParaRPr>
          </a:p>
        </p:txBody>
      </p:sp>
      <p:sp>
        <p:nvSpPr>
          <p:cNvPr id="3" name="Rectangle 2"/>
          <p:cNvSpPr/>
          <p:nvPr/>
        </p:nvSpPr>
        <p:spPr>
          <a:xfrm>
            <a:off x="1016132" y="640164"/>
            <a:ext cx="11477459" cy="584775"/>
          </a:xfrm>
          <a:prstGeom prst="rect">
            <a:avLst/>
          </a:prstGeom>
        </p:spPr>
        <p:txBody>
          <a:bodyPr wrap="square">
            <a:spAutoFit/>
          </a:bodyPr>
          <a:lstStyle/>
          <a:p>
            <a:pPr>
              <a:buClr>
                <a:srgbClr val="000000"/>
              </a:buClr>
              <a:buSzPts val="2500"/>
            </a:pPr>
            <a:r>
              <a:rPr lang="en-US" sz="3200" b="1" dirty="0" smtClean="0">
                <a:solidFill>
                  <a:srgbClr val="BED7E9"/>
                </a:solidFill>
                <a:latin typeface="Montserrat" panose="02000505000000020004" pitchFamily="2" charset="77"/>
                <a:ea typeface="Montserrat"/>
                <a:cs typeface="Montserrat"/>
                <a:sym typeface="Montserrat"/>
              </a:rPr>
              <a:t>Breaking Down the Code of Ethics Series</a:t>
            </a:r>
            <a:endParaRPr lang="en-US" sz="3200" b="1" dirty="0">
              <a:solidFill>
                <a:srgbClr val="BED7E9"/>
              </a:solidFill>
              <a:latin typeface="Montserrat" panose="02000505000000020004" pitchFamily="2" charset="77"/>
              <a:ea typeface="Montserrat"/>
              <a:cs typeface="Montserrat"/>
              <a:sym typeface="Montserrat"/>
            </a:endParaRPr>
          </a:p>
        </p:txBody>
      </p:sp>
    </p:spTree>
    <p:extLst>
      <p:ext uri="{BB962C8B-B14F-4D97-AF65-F5344CB8AC3E}">
        <p14:creationId xmlns:p14="http://schemas.microsoft.com/office/powerpoint/2010/main" val="2137467120"/>
      </p:ext>
    </p:extLst>
  </p:cSld>
  <p:clrMapOvr>
    <a:masterClrMapping/>
  </p:clrMapOvr>
  <p:transition>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B4136B-48C9-634B-BB2E-4E6FE8CF550D}"/>
              </a:ext>
            </a:extLst>
          </p:cNvPr>
          <p:cNvSpPr/>
          <p:nvPr/>
        </p:nvSpPr>
        <p:spPr>
          <a:xfrm>
            <a:off x="0" y="1796717"/>
            <a:ext cx="12192000" cy="3096126"/>
          </a:xfrm>
          <a:prstGeom prst="rect">
            <a:avLst/>
          </a:prstGeom>
          <a:solidFill>
            <a:srgbClr val="0D2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C3EA949-1EEE-DB4B-A67F-6E8D4379A9D5}"/>
              </a:ext>
            </a:extLst>
          </p:cNvPr>
          <p:cNvSpPr/>
          <p:nvPr/>
        </p:nvSpPr>
        <p:spPr>
          <a:xfrm>
            <a:off x="3710177" y="2609865"/>
            <a:ext cx="8307652" cy="1200329"/>
          </a:xfrm>
          <a:prstGeom prst="rect">
            <a:avLst/>
          </a:prstGeom>
        </p:spPr>
        <p:txBody>
          <a:bodyPr wrap="square" anchor="ctr">
            <a:spAutoFit/>
          </a:bodyPr>
          <a:lstStyle/>
          <a:p>
            <a:r>
              <a:rPr lang="en-US" sz="2400" dirty="0" smtClean="0">
                <a:solidFill>
                  <a:schemeClr val="bg1"/>
                </a:solidFill>
                <a:latin typeface="Montserrat" panose="02000505000000020004" pitchFamily="2" charset="77"/>
              </a:rPr>
              <a:t>To learn more, please go to </a:t>
            </a:r>
            <a:r>
              <a:rPr lang="en-US" sz="2400" dirty="0" err="1" smtClean="0">
                <a:solidFill>
                  <a:schemeClr val="bg1"/>
                </a:solidFill>
                <a:latin typeface="Montserrat" panose="02000505000000020004" pitchFamily="2" charset="77"/>
              </a:rPr>
              <a:t>nar.realtor</a:t>
            </a:r>
            <a:r>
              <a:rPr lang="en-US" sz="2400" dirty="0" smtClean="0">
                <a:solidFill>
                  <a:schemeClr val="bg1"/>
                </a:solidFill>
                <a:latin typeface="Montserrat" panose="02000505000000020004" pitchFamily="2" charset="77"/>
              </a:rPr>
              <a:t> and search on “Breaking Down the Code of Ethics” or call</a:t>
            </a:r>
          </a:p>
          <a:p>
            <a:r>
              <a:rPr lang="en-US" sz="2400" dirty="0" smtClean="0">
                <a:solidFill>
                  <a:schemeClr val="bg1"/>
                </a:solidFill>
                <a:latin typeface="Montserrat" panose="02000505000000020004" pitchFamily="2" charset="77"/>
              </a:rPr>
              <a:t> 1-800-874-6500</a:t>
            </a:r>
            <a:endParaRPr lang="en-US" sz="2400" dirty="0">
              <a:solidFill>
                <a:schemeClr val="bg1"/>
              </a:solidFill>
              <a:latin typeface="Montserrat" panose="02000505000000020004" pitchFamily="2" charset="77"/>
            </a:endParaRPr>
          </a:p>
        </p:txBody>
      </p:sp>
      <p:sp>
        <p:nvSpPr>
          <p:cNvPr id="4" name="Google Shape;176;p41">
            <a:extLst>
              <a:ext uri="{FF2B5EF4-FFF2-40B4-BE49-F238E27FC236}">
                <a16:creationId xmlns:a16="http://schemas.microsoft.com/office/drawing/2014/main" id="{E8CD7F84-19AE-EA46-9C6C-CE34898F4A8E}"/>
              </a:ext>
            </a:extLst>
          </p:cNvPr>
          <p:cNvSpPr txBox="1"/>
          <p:nvPr/>
        </p:nvSpPr>
        <p:spPr>
          <a:xfrm>
            <a:off x="277165" y="2383763"/>
            <a:ext cx="3325341" cy="1761620"/>
          </a:xfrm>
          <a:prstGeom prst="rect">
            <a:avLst/>
          </a:prstGeom>
          <a:noFill/>
          <a:ln>
            <a:noFill/>
          </a:ln>
        </p:spPr>
        <p:txBody>
          <a:bodyPr spcFirstLastPara="1" wrap="square" lIns="121900" tIns="121900" rIns="121900" bIns="121900" anchor="ctr" anchorCtr="0">
            <a:noAutofit/>
          </a:bodyPr>
          <a:lstStyle/>
          <a:p>
            <a:pPr>
              <a:buClr>
                <a:srgbClr val="000000"/>
              </a:buClr>
              <a:buSzPts val="2500"/>
            </a:pPr>
            <a:r>
              <a:rPr lang="en-US" sz="2800" b="1" dirty="0" smtClean="0">
                <a:solidFill>
                  <a:srgbClr val="F58785"/>
                </a:solidFill>
                <a:latin typeface="Montserrat" panose="02000505000000020004" pitchFamily="2" charset="77"/>
                <a:ea typeface="Montserrat"/>
                <a:cs typeface="Montserrat"/>
                <a:sym typeface="Montserrat"/>
              </a:rPr>
              <a:t>Breaking Down the Code of Ethics Webinar Series</a:t>
            </a:r>
            <a:endParaRPr lang="en-US" sz="2800" b="1" dirty="0">
              <a:solidFill>
                <a:srgbClr val="F58785"/>
              </a:solidFill>
              <a:latin typeface="Montserrat" panose="02000505000000020004" pitchFamily="2" charset="77"/>
              <a:ea typeface="Montserrat"/>
              <a:cs typeface="Montserrat"/>
              <a:sym typeface="Montserrat"/>
            </a:endParaRPr>
          </a:p>
        </p:txBody>
      </p:sp>
      <p:sp>
        <p:nvSpPr>
          <p:cNvPr id="6" name="Google Shape;196;p42">
            <a:extLst>
              <a:ext uri="{FF2B5EF4-FFF2-40B4-BE49-F238E27FC236}">
                <a16:creationId xmlns:a16="http://schemas.microsoft.com/office/drawing/2014/main" id="{8D3EA632-5CA4-FC45-9C9E-5DB05010DD62}"/>
              </a:ext>
            </a:extLst>
          </p:cNvPr>
          <p:cNvSpPr txBox="1"/>
          <p:nvPr/>
        </p:nvSpPr>
        <p:spPr>
          <a:xfrm>
            <a:off x="277165" y="495012"/>
            <a:ext cx="12457058" cy="499600"/>
          </a:xfrm>
          <a:prstGeom prst="rect">
            <a:avLst/>
          </a:prstGeom>
          <a:noFill/>
          <a:ln>
            <a:noFill/>
          </a:ln>
        </p:spPr>
        <p:txBody>
          <a:bodyPr spcFirstLastPara="1" wrap="square" lIns="121900" tIns="121900" rIns="121900" bIns="121900" anchor="t" anchorCtr="0">
            <a:noAutofit/>
          </a:bodyPr>
          <a:lstStyle/>
          <a:p>
            <a:r>
              <a:rPr lang="en-US" sz="2800" b="1" dirty="0" smtClean="0">
                <a:solidFill>
                  <a:srgbClr val="0D2237"/>
                </a:solidFill>
                <a:latin typeface="Montserrat" panose="02000505000000020004" pitchFamily="2" charset="77"/>
                <a:ea typeface="Montserrat SemiBold"/>
                <a:cs typeface="Montserrat SemiBold"/>
                <a:sym typeface="Montserrat SemiBold"/>
              </a:rPr>
              <a:t>Interested in Learning More About the PS Changes?</a:t>
            </a:r>
            <a:endParaRPr lang="en-US" sz="2800" b="1" dirty="0">
              <a:solidFill>
                <a:srgbClr val="0D2237"/>
              </a:solidFill>
              <a:latin typeface="Montserrat" panose="02000505000000020004" pitchFamily="2" charset="77"/>
              <a:ea typeface="Montserrat SemiBold"/>
              <a:cs typeface="Montserrat SemiBold"/>
              <a:sym typeface="Montserrat SemiBold"/>
            </a:endParaRPr>
          </a:p>
        </p:txBody>
      </p:sp>
      <p:sp>
        <p:nvSpPr>
          <p:cNvPr id="5" name="Slide Number Placeholder 4">
            <a:extLst>
              <a:ext uri="{FF2B5EF4-FFF2-40B4-BE49-F238E27FC236}">
                <a16:creationId xmlns:a16="http://schemas.microsoft.com/office/drawing/2014/main" id="{9C5BF3DE-3D9E-9740-8D69-4005063B85CF}"/>
              </a:ext>
            </a:extLst>
          </p:cNvPr>
          <p:cNvSpPr>
            <a:spLocks noGrp="1"/>
          </p:cNvSpPr>
          <p:nvPr>
            <p:ph type="sldNum" sz="quarter" idx="4"/>
          </p:nvPr>
        </p:nvSpPr>
        <p:spPr/>
        <p:txBody>
          <a:bodyPr/>
          <a:lstStyle/>
          <a:p>
            <a:fld id="{C3874963-793F-D045-B9DE-BFF4034ACFD8}" type="slidenum">
              <a:rPr lang="en-US" smtClean="0"/>
              <a:pPr/>
              <a:t>13</a:t>
            </a:fld>
            <a:endParaRPr lang="en-US" dirty="0"/>
          </a:p>
        </p:txBody>
      </p:sp>
    </p:spTree>
    <p:extLst>
      <p:ext uri="{BB962C8B-B14F-4D97-AF65-F5344CB8AC3E}">
        <p14:creationId xmlns:p14="http://schemas.microsoft.com/office/powerpoint/2010/main" val="2760862844"/>
      </p:ext>
    </p:extLst>
  </p:cSld>
  <p:clrMapOvr>
    <a:masterClrMapping/>
  </p:clrMapOvr>
  <p:transition>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2062185"/>
      </p:ext>
    </p:extLst>
  </p:cSld>
  <p:clrMapOvr>
    <a:masterClrMapping/>
  </p:clrMapOvr>
  <p:transition>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6" name="Google Shape;176;p41"/>
          <p:cNvSpPr txBox="1"/>
          <p:nvPr/>
        </p:nvSpPr>
        <p:spPr>
          <a:xfrm>
            <a:off x="770809" y="713022"/>
            <a:ext cx="10481124" cy="1331693"/>
          </a:xfrm>
          <a:prstGeom prst="rect">
            <a:avLst/>
          </a:prstGeom>
          <a:noFill/>
          <a:ln>
            <a:noFill/>
          </a:ln>
        </p:spPr>
        <p:txBody>
          <a:bodyPr spcFirstLastPara="1" wrap="square" lIns="121900" tIns="121900" rIns="121900" bIns="121900" anchor="ctr" anchorCtr="0">
            <a:noAutofit/>
          </a:bodyPr>
          <a:lstStyle/>
          <a:p>
            <a:pPr>
              <a:buClr>
                <a:srgbClr val="000000"/>
              </a:buClr>
              <a:buSzPts val="2500"/>
            </a:pPr>
            <a:r>
              <a:rPr lang="en-US" sz="3200" b="1" dirty="0" smtClean="0">
                <a:solidFill>
                  <a:srgbClr val="BED7E9"/>
                </a:solidFill>
                <a:latin typeface="Montserrat" panose="02000505000000020004" pitchFamily="2" charset="77"/>
                <a:ea typeface="Montserrat"/>
                <a:cs typeface="Montserrat"/>
                <a:sym typeface="Montserrat"/>
              </a:rPr>
              <a:t>Definition of Public Trust</a:t>
            </a:r>
            <a:endParaRPr sz="3200" b="1" dirty="0">
              <a:solidFill>
                <a:srgbClr val="BED7E9"/>
              </a:solidFill>
              <a:latin typeface="Montserrat" panose="02000505000000020004" pitchFamily="2" charset="77"/>
              <a:ea typeface="Montserrat"/>
              <a:cs typeface="Montserrat"/>
              <a:sym typeface="Montserrat"/>
            </a:endParaRPr>
          </a:p>
        </p:txBody>
      </p:sp>
      <p:sp>
        <p:nvSpPr>
          <p:cNvPr id="7" name="Rectangle 6">
            <a:extLst>
              <a:ext uri="{FF2B5EF4-FFF2-40B4-BE49-F238E27FC236}">
                <a16:creationId xmlns:a16="http://schemas.microsoft.com/office/drawing/2014/main" id="{BC16300D-9C87-A54B-85A9-D8F122858332}"/>
              </a:ext>
            </a:extLst>
          </p:cNvPr>
          <p:cNvSpPr/>
          <p:nvPr/>
        </p:nvSpPr>
        <p:spPr>
          <a:xfrm>
            <a:off x="786851" y="1840582"/>
            <a:ext cx="10744214" cy="3323987"/>
          </a:xfrm>
          <a:prstGeom prst="rect">
            <a:avLst/>
          </a:prstGeom>
        </p:spPr>
        <p:txBody>
          <a:bodyPr wrap="square" anchor="ctr">
            <a:spAutoFit/>
          </a:bodyPr>
          <a:lstStyle/>
          <a:p>
            <a:endParaRPr lang="en-US" sz="2800" dirty="0" smtClean="0">
              <a:solidFill>
                <a:schemeClr val="bg1"/>
              </a:solidFill>
              <a:latin typeface="Montserrat" panose="02000505000000020004" pitchFamily="2" charset="77"/>
            </a:endParaRPr>
          </a:p>
          <a:p>
            <a:r>
              <a:rPr lang="en-US" sz="2600" b="1" dirty="0" smtClean="0">
                <a:solidFill>
                  <a:srgbClr val="FFFFFF"/>
                </a:solidFill>
                <a:latin typeface="Montserrat" panose="00000500000000000000" pitchFamily="2" charset="0"/>
              </a:rPr>
              <a:t>Article IV, Section 2 of National Association’s Bylaws Revised</a:t>
            </a:r>
            <a:endParaRPr lang="en-US" sz="2600" b="1" strike="sngStrike" dirty="0">
              <a:solidFill>
                <a:srgbClr val="FFFFFF"/>
              </a:solidFill>
              <a:latin typeface="Montserrat" panose="00000500000000000000" pitchFamily="2" charset="0"/>
            </a:endParaRPr>
          </a:p>
          <a:p>
            <a:endParaRPr lang="en-US" sz="2600" dirty="0">
              <a:solidFill>
                <a:srgbClr val="FFFFFF"/>
              </a:solidFill>
              <a:latin typeface="Montserrat" panose="00000500000000000000" pitchFamily="2" charset="0"/>
            </a:endParaRPr>
          </a:p>
          <a:p>
            <a:r>
              <a:rPr lang="en-US" sz="2600" i="1" dirty="0" smtClean="0">
                <a:solidFill>
                  <a:srgbClr val="FFFFFF"/>
                </a:solidFill>
                <a:latin typeface="Montserrat" panose="00000500000000000000" pitchFamily="2" charset="0"/>
              </a:rPr>
              <a:t>…The “public trust,” as used in this context, refers to demonstrated misappropriation of client or customer funds or property, </a:t>
            </a:r>
            <a:r>
              <a:rPr lang="en-US" sz="2600" i="1" strike="sngStrike" dirty="0" smtClean="0">
                <a:solidFill>
                  <a:srgbClr val="FF9595"/>
                </a:solidFill>
                <a:latin typeface="Montserrat" panose="00000500000000000000" pitchFamily="2" charset="0"/>
              </a:rPr>
              <a:t>willful </a:t>
            </a:r>
            <a:r>
              <a:rPr lang="en-US" sz="2600" i="1" dirty="0" smtClean="0">
                <a:solidFill>
                  <a:srgbClr val="FFFFFF"/>
                </a:solidFill>
                <a:latin typeface="Montserrat" panose="00000500000000000000" pitchFamily="2" charset="0"/>
              </a:rPr>
              <a:t>discrimination </a:t>
            </a:r>
            <a:r>
              <a:rPr lang="en-US" sz="2600" i="1" u="sng" dirty="0" smtClean="0">
                <a:solidFill>
                  <a:srgbClr val="FF9595"/>
                </a:solidFill>
                <a:latin typeface="Montserrat" panose="00000500000000000000" pitchFamily="2" charset="0"/>
              </a:rPr>
              <a:t>against the protected classes </a:t>
            </a:r>
            <a:r>
              <a:rPr lang="en-US" sz="2600" i="1" dirty="0" smtClean="0">
                <a:solidFill>
                  <a:srgbClr val="FFFFFF"/>
                </a:solidFill>
                <a:latin typeface="Montserrat" panose="00000500000000000000" pitchFamily="2" charset="0"/>
              </a:rPr>
              <a:t>under the Code of Ethics, or fraud </a:t>
            </a:r>
            <a:r>
              <a:rPr lang="en-US" sz="2600" i="1" strike="sngStrike" dirty="0" smtClean="0">
                <a:solidFill>
                  <a:srgbClr val="FF9595"/>
                </a:solidFill>
                <a:latin typeface="Montserrat" panose="00000500000000000000" pitchFamily="2" charset="0"/>
              </a:rPr>
              <a:t>resulting in substantial economic harm</a:t>
            </a:r>
            <a:r>
              <a:rPr lang="en-US" sz="2600" i="1" dirty="0" smtClean="0">
                <a:solidFill>
                  <a:srgbClr val="FFFFFF"/>
                </a:solidFill>
                <a:latin typeface="Montserrat" panose="00000500000000000000" pitchFamily="2" charset="0"/>
              </a:rPr>
              <a:t>… </a:t>
            </a:r>
            <a:endParaRPr lang="en-US" sz="1600" dirty="0">
              <a:latin typeface="Montserrat" panose="02000505000000020004" pitchFamily="2" charset="77"/>
            </a:endParaRPr>
          </a:p>
        </p:txBody>
      </p:sp>
      <p:sp>
        <p:nvSpPr>
          <p:cNvPr id="2" name="Slide Number Placeholder 1">
            <a:extLst>
              <a:ext uri="{FF2B5EF4-FFF2-40B4-BE49-F238E27FC236}">
                <a16:creationId xmlns:a16="http://schemas.microsoft.com/office/drawing/2014/main" id="{CC6F5B01-27AD-0149-BC00-7DB4046AFB6A}"/>
              </a:ext>
            </a:extLst>
          </p:cNvPr>
          <p:cNvSpPr>
            <a:spLocks noGrp="1"/>
          </p:cNvSpPr>
          <p:nvPr>
            <p:ph type="sldNum" sz="quarter" idx="4"/>
          </p:nvPr>
        </p:nvSpPr>
        <p:spPr/>
        <p:txBody>
          <a:bodyPr/>
          <a:lstStyle/>
          <a:p>
            <a:fld id="{C3874963-793F-D045-B9DE-BFF4034ACFD8}" type="slidenum">
              <a:rPr lang="en-US" smtClean="0"/>
              <a:pPr/>
              <a:t>2</a:t>
            </a:fld>
            <a:endParaRPr lang="en-US" dirty="0"/>
          </a:p>
        </p:txBody>
      </p:sp>
    </p:spTree>
    <p:extLst>
      <p:ext uri="{BB962C8B-B14F-4D97-AF65-F5344CB8AC3E}">
        <p14:creationId xmlns:p14="http://schemas.microsoft.com/office/powerpoint/2010/main" val="547673247"/>
      </p:ext>
    </p:extLst>
  </p:cSld>
  <p:clrMapOvr>
    <a:masterClrMapping/>
  </p:clrMapOvr>
  <p:transition>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408C053-5A07-1C4D-837D-59649AB14729}"/>
              </a:ext>
            </a:extLst>
          </p:cNvPr>
          <p:cNvSpPr txBox="1"/>
          <p:nvPr/>
        </p:nvSpPr>
        <p:spPr>
          <a:xfrm>
            <a:off x="1352361" y="2313128"/>
            <a:ext cx="7425879" cy="1138773"/>
          </a:xfrm>
          <a:prstGeom prst="rect">
            <a:avLst/>
          </a:prstGeom>
          <a:noFill/>
        </p:spPr>
        <p:txBody>
          <a:bodyPr wrap="square" rtlCol="0">
            <a:spAutoFit/>
          </a:bodyPr>
          <a:lstStyle/>
          <a:p>
            <a:r>
              <a:rPr lang="en-US" sz="2000" b="1" dirty="0" smtClean="0">
                <a:solidFill>
                  <a:schemeClr val="bg1"/>
                </a:solidFill>
                <a:latin typeface="Montserrat" panose="02000505000000020004" pitchFamily="2" charset="77"/>
              </a:rPr>
              <a:t>Panel Discussion on Professional Standards Policies Relating to Discriminatory Speech</a:t>
            </a:r>
          </a:p>
          <a:p>
            <a:endParaRPr lang="en-US" sz="2800" b="1" dirty="0">
              <a:solidFill>
                <a:schemeClr val="bg1"/>
              </a:solidFill>
              <a:latin typeface="Montserrat" panose="02000505000000020004" pitchFamily="2" charset="77"/>
            </a:endParaRPr>
          </a:p>
        </p:txBody>
      </p:sp>
      <p:sp>
        <p:nvSpPr>
          <p:cNvPr id="2" name="Rectangle 1"/>
          <p:cNvSpPr/>
          <p:nvPr/>
        </p:nvSpPr>
        <p:spPr>
          <a:xfrm>
            <a:off x="1352361" y="1521412"/>
            <a:ext cx="7150743" cy="523220"/>
          </a:xfrm>
          <a:prstGeom prst="rect">
            <a:avLst/>
          </a:prstGeom>
        </p:spPr>
        <p:txBody>
          <a:bodyPr wrap="square">
            <a:spAutoFit/>
          </a:bodyPr>
          <a:lstStyle/>
          <a:p>
            <a:r>
              <a:rPr lang="en-US" sz="2800" b="1" dirty="0" smtClean="0">
                <a:solidFill>
                  <a:schemeClr val="bg1"/>
                </a:solidFill>
                <a:latin typeface="Montserrat" panose="02000505000000020004" pitchFamily="2" charset="77"/>
              </a:rPr>
              <a:t>Session 6: Breaking Down the Code</a:t>
            </a:r>
            <a:endParaRPr lang="en-US" sz="2800" dirty="0"/>
          </a:p>
        </p:txBody>
      </p:sp>
    </p:spTree>
    <p:extLst>
      <p:ext uri="{BB962C8B-B14F-4D97-AF65-F5344CB8AC3E}">
        <p14:creationId xmlns:p14="http://schemas.microsoft.com/office/powerpoint/2010/main" val="904174396"/>
      </p:ext>
    </p:extLst>
  </p:cSld>
  <p:clrMapOvr>
    <a:masterClrMapping/>
  </p:clrMapOvr>
  <p:transition>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5021AB-2472-5D48-B892-0663498AE473}"/>
              </a:ext>
            </a:extLst>
          </p:cNvPr>
          <p:cNvSpPr>
            <a:spLocks noGrp="1"/>
          </p:cNvSpPr>
          <p:nvPr>
            <p:ph type="sldNum" sz="quarter" idx="4"/>
          </p:nvPr>
        </p:nvSpPr>
        <p:spPr/>
        <p:txBody>
          <a:bodyPr/>
          <a:lstStyle/>
          <a:p>
            <a:fld id="{C3874963-793F-D045-B9DE-BFF4034ACFD8}" type="slidenum">
              <a:rPr lang="en-US" smtClean="0"/>
              <a:pPr/>
              <a:t>4</a:t>
            </a:fld>
            <a:endParaRPr lang="en-US" dirty="0"/>
          </a:p>
        </p:txBody>
      </p:sp>
      <p:sp>
        <p:nvSpPr>
          <p:cNvPr id="5" name="TextBox 4">
            <a:extLst>
              <a:ext uri="{FF2B5EF4-FFF2-40B4-BE49-F238E27FC236}">
                <a16:creationId xmlns:a16="http://schemas.microsoft.com/office/drawing/2014/main" id="{C894E519-A684-D34D-90B0-0104DA36D5F2}"/>
              </a:ext>
            </a:extLst>
          </p:cNvPr>
          <p:cNvSpPr txBox="1"/>
          <p:nvPr/>
        </p:nvSpPr>
        <p:spPr>
          <a:xfrm>
            <a:off x="1016133" y="1637583"/>
            <a:ext cx="10418679" cy="3964162"/>
          </a:xfrm>
          <a:prstGeom prst="rect">
            <a:avLst/>
          </a:prstGeom>
          <a:noFill/>
        </p:spPr>
        <p:txBody>
          <a:bodyPr wrap="square" rtlCol="0">
            <a:spAutoFit/>
          </a:bodyPr>
          <a:lstStyle/>
          <a:p>
            <a:pPr marL="342900" indent="-342900">
              <a:lnSpc>
                <a:spcPct val="120000"/>
              </a:lnSpc>
              <a:spcBef>
                <a:spcPts val="1200"/>
              </a:spcBef>
              <a:buClr>
                <a:srgbClr val="F58785"/>
              </a:buClr>
              <a:buFont typeface="Wingdings" pitchFamily="2" charset="2"/>
              <a:buChar char="§"/>
            </a:pPr>
            <a:r>
              <a:rPr lang="en-US" sz="2400" spc="-30" dirty="0" smtClean="0">
                <a:solidFill>
                  <a:schemeClr val="bg1">
                    <a:lumMod val="95000"/>
                  </a:schemeClr>
                </a:solidFill>
                <a:latin typeface="Montserrat Medium" pitchFamily="2" charset="77"/>
                <a:ea typeface="Garamond" panose="02020404030301010803" pitchFamily="18" charset="-128"/>
              </a:rPr>
              <a:t>What are the changes and why are they necessary</a:t>
            </a:r>
            <a:endParaRPr lang="en-US" sz="2400" spc="-30" dirty="0">
              <a:solidFill>
                <a:schemeClr val="bg1">
                  <a:lumMod val="95000"/>
                </a:schemeClr>
              </a:solidFill>
              <a:latin typeface="Montserrat Medium" pitchFamily="2" charset="77"/>
              <a:ea typeface="Garamond" panose="02020404030301010803" pitchFamily="18" charset="-128"/>
            </a:endParaRPr>
          </a:p>
          <a:p>
            <a:pPr marL="342900" indent="-342900">
              <a:lnSpc>
                <a:spcPct val="120000"/>
              </a:lnSpc>
              <a:spcBef>
                <a:spcPts val="1200"/>
              </a:spcBef>
              <a:buClr>
                <a:srgbClr val="F58785"/>
              </a:buClr>
              <a:buFont typeface="Wingdings" pitchFamily="2" charset="2"/>
              <a:buChar char="§"/>
            </a:pPr>
            <a:r>
              <a:rPr lang="en-US" sz="2400" spc="-30" dirty="0" smtClean="0">
                <a:solidFill>
                  <a:schemeClr val="bg1">
                    <a:lumMod val="95000"/>
                  </a:schemeClr>
                </a:solidFill>
                <a:latin typeface="Montserrat Medium" pitchFamily="2" charset="77"/>
                <a:ea typeface="Garamond" panose="02020404030301010803" pitchFamily="18" charset="-128"/>
              </a:rPr>
              <a:t>New Standard of Practice 10-5</a:t>
            </a:r>
            <a:endParaRPr lang="en-US" sz="2400" spc="-30" dirty="0">
              <a:solidFill>
                <a:schemeClr val="bg1">
                  <a:lumMod val="95000"/>
                </a:schemeClr>
              </a:solidFill>
              <a:latin typeface="Montserrat Medium" pitchFamily="2" charset="77"/>
              <a:ea typeface="Garamond" panose="02020404030301010803" pitchFamily="18" charset="-128"/>
            </a:endParaRPr>
          </a:p>
          <a:p>
            <a:pPr marL="342900" indent="-342900">
              <a:lnSpc>
                <a:spcPct val="120000"/>
              </a:lnSpc>
              <a:spcBef>
                <a:spcPts val="1200"/>
              </a:spcBef>
              <a:buClr>
                <a:srgbClr val="F58785"/>
              </a:buClr>
              <a:buFont typeface="Wingdings" pitchFamily="2" charset="2"/>
              <a:buChar char="§"/>
            </a:pPr>
            <a:r>
              <a:rPr lang="en-US" sz="2400" spc="-30" dirty="0" smtClean="0">
                <a:solidFill>
                  <a:schemeClr val="bg1">
                    <a:lumMod val="95000"/>
                  </a:schemeClr>
                </a:solidFill>
                <a:latin typeface="Montserrat Medium" pitchFamily="2" charset="77"/>
                <a:ea typeface="Garamond" panose="02020404030301010803" pitchFamily="18" charset="-128"/>
              </a:rPr>
              <a:t>New Appendix XII, Appropriate Interpretation of Standard of Practice 10-5 and Statement of Professional Standards Policy #29 </a:t>
            </a:r>
          </a:p>
          <a:p>
            <a:pPr marL="342900" indent="-342900">
              <a:lnSpc>
                <a:spcPct val="120000"/>
              </a:lnSpc>
              <a:spcBef>
                <a:spcPts val="1200"/>
              </a:spcBef>
              <a:buClr>
                <a:srgbClr val="F58785"/>
              </a:buClr>
              <a:buFont typeface="Wingdings" pitchFamily="2" charset="2"/>
              <a:buChar char="§"/>
            </a:pPr>
            <a:r>
              <a:rPr lang="en-US" sz="2400" spc="-30" dirty="0" smtClean="0">
                <a:solidFill>
                  <a:schemeClr val="bg1">
                    <a:lumMod val="95000"/>
                  </a:schemeClr>
                </a:solidFill>
                <a:latin typeface="Montserrat Medium" pitchFamily="2" charset="77"/>
                <a:ea typeface="Garamond" panose="02020404030301010803" pitchFamily="18" charset="-128"/>
              </a:rPr>
              <a:t>Revision to Definition of Public Trust</a:t>
            </a:r>
          </a:p>
          <a:p>
            <a:pPr marL="342900" indent="-342900">
              <a:lnSpc>
                <a:spcPct val="120000"/>
              </a:lnSpc>
              <a:spcBef>
                <a:spcPts val="1200"/>
              </a:spcBef>
              <a:buClr>
                <a:srgbClr val="F58785"/>
              </a:buClr>
              <a:buFont typeface="Wingdings" pitchFamily="2" charset="2"/>
              <a:buChar char="§"/>
            </a:pPr>
            <a:r>
              <a:rPr lang="en-US" sz="2400" spc="-30" dirty="0">
                <a:solidFill>
                  <a:schemeClr val="bg1">
                    <a:lumMod val="95000"/>
                  </a:schemeClr>
                </a:solidFill>
                <a:latin typeface="Montserrat Medium" pitchFamily="2" charset="77"/>
                <a:ea typeface="Garamond" panose="02020404030301010803" pitchFamily="18" charset="-128"/>
              </a:rPr>
              <a:t>Revision to Appendix VII, Sanctioning Guidelines</a:t>
            </a:r>
          </a:p>
          <a:p>
            <a:pPr marL="342900" indent="-342900">
              <a:lnSpc>
                <a:spcPct val="120000"/>
              </a:lnSpc>
              <a:spcBef>
                <a:spcPts val="1200"/>
              </a:spcBef>
              <a:buClr>
                <a:srgbClr val="F58785"/>
              </a:buClr>
              <a:buFont typeface="Wingdings" pitchFamily="2" charset="2"/>
              <a:buChar char="§"/>
            </a:pPr>
            <a:endParaRPr lang="en-US" sz="2400" spc="-30" dirty="0">
              <a:solidFill>
                <a:schemeClr val="bg1">
                  <a:lumMod val="95000"/>
                </a:schemeClr>
              </a:solidFill>
              <a:latin typeface="Montserrat Medium" pitchFamily="2" charset="77"/>
              <a:ea typeface="Garamond" panose="02020404030301010803" pitchFamily="18" charset="-128"/>
            </a:endParaRPr>
          </a:p>
        </p:txBody>
      </p:sp>
      <p:sp>
        <p:nvSpPr>
          <p:cNvPr id="3" name="Rectangle 2"/>
          <p:cNvSpPr/>
          <p:nvPr/>
        </p:nvSpPr>
        <p:spPr>
          <a:xfrm>
            <a:off x="1016132" y="640164"/>
            <a:ext cx="11477459" cy="584775"/>
          </a:xfrm>
          <a:prstGeom prst="rect">
            <a:avLst/>
          </a:prstGeom>
        </p:spPr>
        <p:txBody>
          <a:bodyPr wrap="square">
            <a:spAutoFit/>
          </a:bodyPr>
          <a:lstStyle/>
          <a:p>
            <a:pPr>
              <a:buClr>
                <a:srgbClr val="000000"/>
              </a:buClr>
              <a:buSzPts val="2500"/>
            </a:pPr>
            <a:r>
              <a:rPr lang="en-US" sz="3200" b="1" dirty="0" smtClean="0">
                <a:solidFill>
                  <a:srgbClr val="BED7E9"/>
                </a:solidFill>
                <a:latin typeface="Montserrat" panose="02000505000000020004" pitchFamily="2" charset="77"/>
                <a:ea typeface="Montserrat"/>
                <a:cs typeface="Montserrat"/>
                <a:sym typeface="Montserrat"/>
              </a:rPr>
              <a:t>High Level Overview of PS Changes</a:t>
            </a:r>
            <a:endParaRPr lang="en-US" sz="3200" b="1" dirty="0">
              <a:solidFill>
                <a:srgbClr val="BED7E9"/>
              </a:solidFill>
              <a:latin typeface="Montserrat" panose="02000505000000020004" pitchFamily="2" charset="77"/>
              <a:ea typeface="Montserrat"/>
              <a:cs typeface="Montserrat"/>
              <a:sym typeface="Montserrat"/>
            </a:endParaRPr>
          </a:p>
        </p:txBody>
      </p:sp>
    </p:spTree>
    <p:extLst>
      <p:ext uri="{BB962C8B-B14F-4D97-AF65-F5344CB8AC3E}">
        <p14:creationId xmlns:p14="http://schemas.microsoft.com/office/powerpoint/2010/main" val="38307481"/>
      </p:ext>
    </p:extLst>
  </p:cSld>
  <p:clrMapOvr>
    <a:masterClrMapping/>
  </p:clrMapOvr>
  <p:transition>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339;p48">
            <a:extLst>
              <a:ext uri="{FF2B5EF4-FFF2-40B4-BE49-F238E27FC236}">
                <a16:creationId xmlns:a16="http://schemas.microsoft.com/office/drawing/2014/main" id="{5C74A79D-80FD-B641-9D62-D2BDF3A652C9}"/>
              </a:ext>
            </a:extLst>
          </p:cNvPr>
          <p:cNvSpPr txBox="1"/>
          <p:nvPr/>
        </p:nvSpPr>
        <p:spPr>
          <a:xfrm>
            <a:off x="15651" y="1124626"/>
            <a:ext cx="8456700" cy="196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500"/>
              <a:buFont typeface="Arial"/>
              <a:buNone/>
            </a:pPr>
            <a:endParaRPr sz="2500" b="0" i="0" u="none" strike="noStrike" cap="none">
              <a:solidFill>
                <a:srgbClr val="FFFFFF"/>
              </a:solidFill>
              <a:latin typeface="Impact"/>
              <a:ea typeface="Impact"/>
              <a:cs typeface="Impact"/>
              <a:sym typeface="Impact"/>
            </a:endParaRPr>
          </a:p>
        </p:txBody>
      </p:sp>
      <p:sp>
        <p:nvSpPr>
          <p:cNvPr id="6" name="TextBox 5">
            <a:extLst>
              <a:ext uri="{FF2B5EF4-FFF2-40B4-BE49-F238E27FC236}">
                <a16:creationId xmlns:a16="http://schemas.microsoft.com/office/drawing/2014/main" id="{8C27E123-7A2A-7846-8F4A-9E1C8D08C4A8}"/>
              </a:ext>
            </a:extLst>
          </p:cNvPr>
          <p:cNvSpPr txBox="1"/>
          <p:nvPr/>
        </p:nvSpPr>
        <p:spPr>
          <a:xfrm>
            <a:off x="4754880" y="1670036"/>
            <a:ext cx="7190071" cy="2677656"/>
          </a:xfrm>
          <a:prstGeom prst="rect">
            <a:avLst/>
          </a:prstGeom>
          <a:noFill/>
        </p:spPr>
        <p:txBody>
          <a:bodyPr wrap="square" rtlCol="0" anchor="ctr">
            <a:spAutoFit/>
          </a:bodyPr>
          <a:lstStyle/>
          <a:p>
            <a:r>
              <a:rPr lang="en-US" sz="2400" dirty="0" smtClean="0">
                <a:solidFill>
                  <a:schemeClr val="tx1">
                    <a:lumMod val="50000"/>
                    <a:lumOff val="50000"/>
                  </a:schemeClr>
                </a:solidFill>
                <a:latin typeface="Montserrat" panose="02000505000000020004" pitchFamily="2" charset="77"/>
              </a:rPr>
              <a:t>...</a:t>
            </a:r>
            <a:r>
              <a:rPr lang="en-US" sz="2400" i="1" dirty="0" smtClean="0">
                <a:solidFill>
                  <a:schemeClr val="tx1">
                    <a:lumMod val="50000"/>
                    <a:lumOff val="50000"/>
                  </a:schemeClr>
                </a:solidFill>
                <a:latin typeface="Montserrat" panose="02000505000000020004" pitchFamily="2" charset="77"/>
              </a:rPr>
              <a:t>They (REALTORS®) identify and take steps, through enforcement of this Code of Ethics and by assisting appropriate regulatory bodies, to eliminate practices which may damage the public or which might discredit or bring dishonor to the real estate profession</a:t>
            </a:r>
            <a:r>
              <a:rPr lang="en-US" sz="2400" dirty="0" smtClean="0">
                <a:solidFill>
                  <a:schemeClr val="tx1">
                    <a:lumMod val="50000"/>
                    <a:lumOff val="50000"/>
                  </a:schemeClr>
                </a:solidFill>
                <a:latin typeface="Montserrat" panose="02000505000000020004" pitchFamily="2" charset="77"/>
              </a:rPr>
              <a:t>…</a:t>
            </a:r>
            <a:endParaRPr lang="en-US" sz="2400" dirty="0">
              <a:solidFill>
                <a:schemeClr val="tx1">
                  <a:lumMod val="50000"/>
                  <a:lumOff val="50000"/>
                </a:schemeClr>
              </a:solidFill>
              <a:latin typeface="Montserrat" panose="02000505000000020004" pitchFamily="2" charset="77"/>
            </a:endParaRPr>
          </a:p>
        </p:txBody>
      </p:sp>
      <p:sp>
        <p:nvSpPr>
          <p:cNvPr id="7" name="TextBox 6">
            <a:extLst>
              <a:ext uri="{FF2B5EF4-FFF2-40B4-BE49-F238E27FC236}">
                <a16:creationId xmlns:a16="http://schemas.microsoft.com/office/drawing/2014/main" id="{E9672A76-F475-954B-9D1B-C11EC72AA52F}"/>
              </a:ext>
            </a:extLst>
          </p:cNvPr>
          <p:cNvSpPr txBox="1"/>
          <p:nvPr/>
        </p:nvSpPr>
        <p:spPr>
          <a:xfrm>
            <a:off x="4757408" y="4349803"/>
            <a:ext cx="6735164" cy="1107996"/>
          </a:xfrm>
          <a:prstGeom prst="rect">
            <a:avLst/>
          </a:prstGeom>
          <a:noFill/>
        </p:spPr>
        <p:txBody>
          <a:bodyPr wrap="square" rtlCol="0">
            <a:spAutoFit/>
          </a:bodyPr>
          <a:lstStyle/>
          <a:p>
            <a:r>
              <a:rPr lang="en-US" sz="2200" b="1" dirty="0" smtClean="0">
                <a:solidFill>
                  <a:srgbClr val="006CB7"/>
                </a:solidFill>
                <a:latin typeface="Montserrat" panose="02000505000000020004" pitchFamily="2" charset="77"/>
              </a:rPr>
              <a:t>Preamble, Code of Ethics and Standards of Practice, NATIONAL ASSOCIATION OF REALTORS® </a:t>
            </a:r>
            <a:endParaRPr lang="en-US" sz="2200" dirty="0">
              <a:solidFill>
                <a:schemeClr val="bg2">
                  <a:lumMod val="75000"/>
                </a:schemeClr>
              </a:solidFill>
              <a:latin typeface="Montserrat" panose="02000505000000020004" pitchFamily="2" charset="77"/>
            </a:endParaRPr>
          </a:p>
        </p:txBody>
      </p:sp>
      <p:sp>
        <p:nvSpPr>
          <p:cNvPr id="2" name="Slide Number Placeholder 1">
            <a:extLst>
              <a:ext uri="{FF2B5EF4-FFF2-40B4-BE49-F238E27FC236}">
                <a16:creationId xmlns:a16="http://schemas.microsoft.com/office/drawing/2014/main" id="{13BCD94C-27CB-3246-97FB-201A46E5E04C}"/>
              </a:ext>
            </a:extLst>
          </p:cNvPr>
          <p:cNvSpPr>
            <a:spLocks noGrp="1"/>
          </p:cNvSpPr>
          <p:nvPr>
            <p:ph type="sldNum" sz="quarter" idx="4"/>
          </p:nvPr>
        </p:nvSpPr>
        <p:spPr/>
        <p:txBody>
          <a:bodyPr/>
          <a:lstStyle/>
          <a:p>
            <a:fld id="{C3874963-793F-D045-B9DE-BFF4034ACFD8}" type="slidenum">
              <a:rPr lang="en-US" smtClean="0"/>
              <a:pPr/>
              <a:t>5</a:t>
            </a:fld>
            <a:endParaRPr lang="en-US" dirty="0"/>
          </a:p>
        </p:txBody>
      </p:sp>
    </p:spTree>
    <p:extLst>
      <p:ext uri="{BB962C8B-B14F-4D97-AF65-F5344CB8AC3E}">
        <p14:creationId xmlns:p14="http://schemas.microsoft.com/office/powerpoint/2010/main" val="2835898371"/>
      </p:ext>
    </p:extLst>
  </p:cSld>
  <p:clrMapOvr>
    <a:masterClrMapping/>
  </p:clrMapOvr>
  <p:transition>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B4136B-48C9-634B-BB2E-4E6FE8CF550D}"/>
              </a:ext>
            </a:extLst>
          </p:cNvPr>
          <p:cNvSpPr/>
          <p:nvPr/>
        </p:nvSpPr>
        <p:spPr>
          <a:xfrm>
            <a:off x="0" y="1796717"/>
            <a:ext cx="12192000" cy="3096126"/>
          </a:xfrm>
          <a:prstGeom prst="rect">
            <a:avLst/>
          </a:prstGeom>
          <a:solidFill>
            <a:srgbClr val="0D2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C3EA949-1EEE-DB4B-A67F-6E8D4379A9D5}"/>
              </a:ext>
            </a:extLst>
          </p:cNvPr>
          <p:cNvSpPr/>
          <p:nvPr/>
        </p:nvSpPr>
        <p:spPr>
          <a:xfrm>
            <a:off x="4398745" y="2218128"/>
            <a:ext cx="7440329" cy="2092881"/>
          </a:xfrm>
          <a:prstGeom prst="rect">
            <a:avLst/>
          </a:prstGeom>
        </p:spPr>
        <p:txBody>
          <a:bodyPr wrap="square" anchor="ctr">
            <a:spAutoFit/>
          </a:bodyPr>
          <a:lstStyle/>
          <a:p>
            <a:r>
              <a:rPr lang="en-US" sz="2600" dirty="0">
                <a:solidFill>
                  <a:schemeClr val="bg1"/>
                </a:solidFill>
                <a:latin typeface="Montserrat" panose="02000505000000020004" pitchFamily="2" charset="77"/>
              </a:rPr>
              <a:t>REALTORS® must not use harassing speech, hate speech, epithets, or slurs based on race, color, religion, sex, handicap, familial status, national origin, sexual orientation, or gender identity. </a:t>
            </a:r>
          </a:p>
        </p:txBody>
      </p:sp>
      <p:sp>
        <p:nvSpPr>
          <p:cNvPr id="4" name="Google Shape;176;p41">
            <a:extLst>
              <a:ext uri="{FF2B5EF4-FFF2-40B4-BE49-F238E27FC236}">
                <a16:creationId xmlns:a16="http://schemas.microsoft.com/office/drawing/2014/main" id="{E8CD7F84-19AE-EA46-9C6C-CE34898F4A8E}"/>
              </a:ext>
            </a:extLst>
          </p:cNvPr>
          <p:cNvSpPr txBox="1"/>
          <p:nvPr/>
        </p:nvSpPr>
        <p:spPr>
          <a:xfrm>
            <a:off x="834978" y="2329118"/>
            <a:ext cx="3432222" cy="1761620"/>
          </a:xfrm>
          <a:prstGeom prst="rect">
            <a:avLst/>
          </a:prstGeom>
          <a:noFill/>
          <a:ln>
            <a:noFill/>
          </a:ln>
        </p:spPr>
        <p:txBody>
          <a:bodyPr spcFirstLastPara="1" wrap="square" lIns="121900" tIns="121900" rIns="121900" bIns="121900" anchor="ctr" anchorCtr="0">
            <a:noAutofit/>
          </a:bodyPr>
          <a:lstStyle/>
          <a:p>
            <a:pPr>
              <a:buClr>
                <a:srgbClr val="000000"/>
              </a:buClr>
              <a:buSzPts val="2500"/>
            </a:pPr>
            <a:r>
              <a:rPr lang="en-US" sz="2800" b="1" dirty="0">
                <a:solidFill>
                  <a:srgbClr val="F58785"/>
                </a:solidFill>
                <a:latin typeface="Montserrat" panose="02000505000000020004" pitchFamily="2" charset="77"/>
                <a:ea typeface="Montserrat"/>
                <a:cs typeface="Montserrat"/>
                <a:sym typeface="Montserrat"/>
              </a:rPr>
              <a:t>Standard of Practice 10-5</a:t>
            </a:r>
            <a:endParaRPr sz="2800" b="1" dirty="0">
              <a:solidFill>
                <a:srgbClr val="F58785"/>
              </a:solidFill>
              <a:latin typeface="Montserrat" panose="02000505000000020004" pitchFamily="2" charset="77"/>
              <a:ea typeface="Montserrat"/>
              <a:cs typeface="Montserrat"/>
              <a:sym typeface="Montserrat"/>
            </a:endParaRPr>
          </a:p>
        </p:txBody>
      </p:sp>
      <p:sp>
        <p:nvSpPr>
          <p:cNvPr id="6" name="Google Shape;196;p42">
            <a:extLst>
              <a:ext uri="{FF2B5EF4-FFF2-40B4-BE49-F238E27FC236}">
                <a16:creationId xmlns:a16="http://schemas.microsoft.com/office/drawing/2014/main" id="{8D3EA632-5CA4-FC45-9C9E-5DB05010DD62}"/>
              </a:ext>
            </a:extLst>
          </p:cNvPr>
          <p:cNvSpPr txBox="1"/>
          <p:nvPr/>
        </p:nvSpPr>
        <p:spPr>
          <a:xfrm>
            <a:off x="277165" y="495012"/>
            <a:ext cx="12457058" cy="499600"/>
          </a:xfrm>
          <a:prstGeom prst="rect">
            <a:avLst/>
          </a:prstGeom>
          <a:noFill/>
          <a:ln>
            <a:noFill/>
          </a:ln>
        </p:spPr>
        <p:txBody>
          <a:bodyPr spcFirstLastPara="1" wrap="square" lIns="121900" tIns="121900" rIns="121900" bIns="121900" anchor="t" anchorCtr="0">
            <a:noAutofit/>
          </a:bodyPr>
          <a:lstStyle/>
          <a:p>
            <a:r>
              <a:rPr lang="en-US" sz="3200" b="1" dirty="0">
                <a:solidFill>
                  <a:srgbClr val="0D2237"/>
                </a:solidFill>
                <a:latin typeface="Montserrat" panose="02000505000000020004" pitchFamily="2" charset="77"/>
                <a:ea typeface="Montserrat SemiBold"/>
                <a:cs typeface="Montserrat SemiBold"/>
                <a:sym typeface="Montserrat SemiBold"/>
              </a:rPr>
              <a:t>Adopted and Effective November 13, 2020</a:t>
            </a:r>
          </a:p>
          <a:p>
            <a:r>
              <a:rPr lang="en-US" sz="3200" b="1" dirty="0">
                <a:solidFill>
                  <a:srgbClr val="0D2237"/>
                </a:solidFill>
                <a:latin typeface="Montserrat" panose="02000505000000020004" pitchFamily="2" charset="77"/>
                <a:ea typeface="Montserrat"/>
                <a:cs typeface="Montserrat"/>
                <a:sym typeface="Montserrat SemiBold"/>
              </a:rPr>
              <a:t>(not retroactive)</a:t>
            </a:r>
            <a:endParaRPr lang="en-US" sz="3200" b="1" dirty="0">
              <a:solidFill>
                <a:srgbClr val="0D2237"/>
              </a:solidFill>
              <a:latin typeface="Montserrat" panose="02000505000000020004" pitchFamily="2" charset="77"/>
              <a:ea typeface="Montserrat"/>
              <a:cs typeface="Montserrat"/>
              <a:sym typeface="Montserrat"/>
            </a:endParaRPr>
          </a:p>
        </p:txBody>
      </p:sp>
      <p:sp>
        <p:nvSpPr>
          <p:cNvPr id="5" name="Slide Number Placeholder 4">
            <a:extLst>
              <a:ext uri="{FF2B5EF4-FFF2-40B4-BE49-F238E27FC236}">
                <a16:creationId xmlns:a16="http://schemas.microsoft.com/office/drawing/2014/main" id="{9C5BF3DE-3D9E-9740-8D69-4005063B85CF}"/>
              </a:ext>
            </a:extLst>
          </p:cNvPr>
          <p:cNvSpPr>
            <a:spLocks noGrp="1"/>
          </p:cNvSpPr>
          <p:nvPr>
            <p:ph type="sldNum" sz="quarter" idx="4"/>
          </p:nvPr>
        </p:nvSpPr>
        <p:spPr/>
        <p:txBody>
          <a:bodyPr/>
          <a:lstStyle/>
          <a:p>
            <a:fld id="{C3874963-793F-D045-B9DE-BFF4034ACFD8}" type="slidenum">
              <a:rPr lang="en-US" smtClean="0"/>
              <a:pPr/>
              <a:t>6</a:t>
            </a:fld>
            <a:endParaRPr lang="en-US" dirty="0"/>
          </a:p>
        </p:txBody>
      </p:sp>
    </p:spTree>
    <p:extLst>
      <p:ext uri="{BB962C8B-B14F-4D97-AF65-F5344CB8AC3E}">
        <p14:creationId xmlns:p14="http://schemas.microsoft.com/office/powerpoint/2010/main" val="2267078472"/>
      </p:ext>
    </p:extLst>
  </p:cSld>
  <p:clrMapOvr>
    <a:masterClrMapping/>
  </p:clrMapOvr>
  <p:transition>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6" name="Google Shape;176;p41"/>
          <p:cNvSpPr txBox="1"/>
          <p:nvPr/>
        </p:nvSpPr>
        <p:spPr>
          <a:xfrm>
            <a:off x="770809" y="713022"/>
            <a:ext cx="6111254" cy="1331693"/>
          </a:xfrm>
          <a:prstGeom prst="rect">
            <a:avLst/>
          </a:prstGeom>
          <a:noFill/>
          <a:ln>
            <a:noFill/>
          </a:ln>
        </p:spPr>
        <p:txBody>
          <a:bodyPr spcFirstLastPara="1" wrap="square" lIns="121900" tIns="121900" rIns="121900" bIns="121900" anchor="ctr" anchorCtr="0">
            <a:noAutofit/>
          </a:bodyPr>
          <a:lstStyle/>
          <a:p>
            <a:pPr>
              <a:buClr>
                <a:srgbClr val="000000"/>
              </a:buClr>
              <a:buSzPts val="2500"/>
            </a:pPr>
            <a:r>
              <a:rPr lang="en-US" sz="3200" b="1" dirty="0" smtClean="0">
                <a:solidFill>
                  <a:srgbClr val="BED7E9"/>
                </a:solidFill>
                <a:latin typeface="Montserrat" panose="02000505000000020004" pitchFamily="2" charset="77"/>
                <a:ea typeface="Montserrat"/>
                <a:cs typeface="Montserrat"/>
                <a:sym typeface="Montserrat"/>
              </a:rPr>
              <a:t>Standard of Practice 10-5 – A Two Step Process</a:t>
            </a:r>
            <a:endParaRPr sz="3200" b="1" dirty="0">
              <a:solidFill>
                <a:srgbClr val="BED7E9"/>
              </a:solidFill>
              <a:latin typeface="Montserrat" panose="02000505000000020004" pitchFamily="2" charset="77"/>
              <a:ea typeface="Montserrat"/>
              <a:cs typeface="Montserrat"/>
              <a:sym typeface="Montserrat"/>
            </a:endParaRPr>
          </a:p>
        </p:txBody>
      </p:sp>
      <p:sp>
        <p:nvSpPr>
          <p:cNvPr id="7" name="Rectangle 6">
            <a:extLst>
              <a:ext uri="{FF2B5EF4-FFF2-40B4-BE49-F238E27FC236}">
                <a16:creationId xmlns:a16="http://schemas.microsoft.com/office/drawing/2014/main" id="{BC16300D-9C87-A54B-85A9-D8F122858332}"/>
              </a:ext>
            </a:extLst>
          </p:cNvPr>
          <p:cNvSpPr/>
          <p:nvPr/>
        </p:nvSpPr>
        <p:spPr>
          <a:xfrm>
            <a:off x="786851" y="1825191"/>
            <a:ext cx="9124404" cy="3354765"/>
          </a:xfrm>
          <a:prstGeom prst="rect">
            <a:avLst/>
          </a:prstGeom>
        </p:spPr>
        <p:txBody>
          <a:bodyPr wrap="square" anchor="ctr">
            <a:spAutoFit/>
          </a:bodyPr>
          <a:lstStyle/>
          <a:p>
            <a:endParaRPr lang="en-US" sz="2800" dirty="0" smtClean="0">
              <a:solidFill>
                <a:schemeClr val="bg1"/>
              </a:solidFill>
              <a:latin typeface="Montserrat" panose="02000505000000020004" pitchFamily="2" charset="77"/>
            </a:endParaRPr>
          </a:p>
          <a:p>
            <a:r>
              <a:rPr lang="en-US" sz="2800" b="1" dirty="0">
                <a:solidFill>
                  <a:schemeClr val="bg1"/>
                </a:solidFill>
                <a:latin typeface="Montserrat" panose="00000500000000000000" pitchFamily="2" charset="0"/>
              </a:rPr>
              <a:t>Step 1:  </a:t>
            </a:r>
            <a:r>
              <a:rPr lang="en-US" sz="2800" dirty="0">
                <a:solidFill>
                  <a:schemeClr val="bg1"/>
                </a:solidFill>
                <a:latin typeface="Montserrat" panose="00000500000000000000" pitchFamily="2" charset="0"/>
              </a:rPr>
              <a:t>Is the speech harassing speech, hate speech, epithets, or slurs?</a:t>
            </a:r>
          </a:p>
          <a:p>
            <a:endParaRPr lang="en-US" sz="2800" dirty="0">
              <a:solidFill>
                <a:schemeClr val="bg1"/>
              </a:solidFill>
              <a:latin typeface="Montserrat" panose="00000500000000000000" pitchFamily="2" charset="0"/>
            </a:endParaRPr>
          </a:p>
          <a:p>
            <a:r>
              <a:rPr lang="en-US" sz="2800" b="1" dirty="0">
                <a:solidFill>
                  <a:schemeClr val="bg1"/>
                </a:solidFill>
                <a:latin typeface="Montserrat" panose="00000500000000000000" pitchFamily="2" charset="0"/>
              </a:rPr>
              <a:t>Step 2:  </a:t>
            </a:r>
            <a:r>
              <a:rPr lang="en-US" sz="2800" dirty="0">
                <a:solidFill>
                  <a:schemeClr val="bg1"/>
                </a:solidFill>
                <a:latin typeface="Montserrat" panose="00000500000000000000" pitchFamily="2" charset="0"/>
              </a:rPr>
              <a:t>If so, is the speech based on race, color, religion, sex, handicap, familial status, national origin, sexual orientation, or gender identity?</a:t>
            </a:r>
          </a:p>
          <a:p>
            <a:endParaRPr lang="en-US" sz="1600" dirty="0">
              <a:latin typeface="Montserrat" panose="02000505000000020004" pitchFamily="2" charset="77"/>
            </a:endParaRPr>
          </a:p>
        </p:txBody>
      </p:sp>
      <p:sp>
        <p:nvSpPr>
          <p:cNvPr id="2" name="Slide Number Placeholder 1">
            <a:extLst>
              <a:ext uri="{FF2B5EF4-FFF2-40B4-BE49-F238E27FC236}">
                <a16:creationId xmlns:a16="http://schemas.microsoft.com/office/drawing/2014/main" id="{CC6F5B01-27AD-0149-BC00-7DB4046AFB6A}"/>
              </a:ext>
            </a:extLst>
          </p:cNvPr>
          <p:cNvSpPr>
            <a:spLocks noGrp="1"/>
          </p:cNvSpPr>
          <p:nvPr>
            <p:ph type="sldNum" sz="quarter" idx="4"/>
          </p:nvPr>
        </p:nvSpPr>
        <p:spPr/>
        <p:txBody>
          <a:bodyPr/>
          <a:lstStyle/>
          <a:p>
            <a:fld id="{C3874963-793F-D045-B9DE-BFF4034ACFD8}" type="slidenum">
              <a:rPr lang="en-US" smtClean="0"/>
              <a:pPr/>
              <a:t>7</a:t>
            </a:fld>
            <a:endParaRPr lang="en-US" dirty="0"/>
          </a:p>
        </p:txBody>
      </p:sp>
    </p:spTree>
    <p:extLst>
      <p:ext uri="{BB962C8B-B14F-4D97-AF65-F5344CB8AC3E}">
        <p14:creationId xmlns:p14="http://schemas.microsoft.com/office/powerpoint/2010/main" val="2388514008"/>
      </p:ext>
    </p:extLst>
  </p:cSld>
  <p:clrMapOvr>
    <a:masterClrMapping/>
  </p:clrMapOvr>
  <p:transition>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339;p48">
            <a:extLst>
              <a:ext uri="{FF2B5EF4-FFF2-40B4-BE49-F238E27FC236}">
                <a16:creationId xmlns:a16="http://schemas.microsoft.com/office/drawing/2014/main" id="{5C74A79D-80FD-B641-9D62-D2BDF3A652C9}"/>
              </a:ext>
            </a:extLst>
          </p:cNvPr>
          <p:cNvSpPr txBox="1"/>
          <p:nvPr/>
        </p:nvSpPr>
        <p:spPr>
          <a:xfrm>
            <a:off x="15651" y="1124626"/>
            <a:ext cx="8456700" cy="196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500"/>
              <a:buFont typeface="Arial"/>
              <a:buNone/>
            </a:pPr>
            <a:endParaRPr sz="2500" b="0" i="0" u="none" strike="noStrike" cap="none">
              <a:solidFill>
                <a:srgbClr val="FFFFFF"/>
              </a:solidFill>
              <a:latin typeface="Impact"/>
              <a:ea typeface="Impact"/>
              <a:cs typeface="Impact"/>
              <a:sym typeface="Impact"/>
            </a:endParaRPr>
          </a:p>
        </p:txBody>
      </p:sp>
      <p:sp>
        <p:nvSpPr>
          <p:cNvPr id="6" name="TextBox 5">
            <a:extLst>
              <a:ext uri="{FF2B5EF4-FFF2-40B4-BE49-F238E27FC236}">
                <a16:creationId xmlns:a16="http://schemas.microsoft.com/office/drawing/2014/main" id="{8C27E123-7A2A-7846-8F4A-9E1C8D08C4A8}"/>
              </a:ext>
            </a:extLst>
          </p:cNvPr>
          <p:cNvSpPr txBox="1"/>
          <p:nvPr/>
        </p:nvSpPr>
        <p:spPr>
          <a:xfrm>
            <a:off x="4754880" y="1670036"/>
            <a:ext cx="7190071" cy="2677656"/>
          </a:xfrm>
          <a:prstGeom prst="rect">
            <a:avLst/>
          </a:prstGeom>
          <a:noFill/>
        </p:spPr>
        <p:txBody>
          <a:bodyPr wrap="square" rtlCol="0" anchor="ctr">
            <a:spAutoFit/>
          </a:bodyPr>
          <a:lstStyle/>
          <a:p>
            <a:r>
              <a:rPr lang="en-US" sz="2400" dirty="0" smtClean="0">
                <a:solidFill>
                  <a:schemeClr val="tx1">
                    <a:lumMod val="50000"/>
                    <a:lumOff val="50000"/>
                  </a:schemeClr>
                </a:solidFill>
                <a:latin typeface="Montserrat" panose="02000505000000020004" pitchFamily="2" charset="77"/>
              </a:rPr>
              <a:t>...</a:t>
            </a:r>
            <a:r>
              <a:rPr lang="en-US" sz="2400" i="1" dirty="0" smtClean="0">
                <a:solidFill>
                  <a:schemeClr val="tx1">
                    <a:lumMod val="50000"/>
                    <a:lumOff val="50000"/>
                  </a:schemeClr>
                </a:solidFill>
                <a:latin typeface="Montserrat" panose="02000505000000020004" pitchFamily="2" charset="77"/>
              </a:rPr>
              <a:t>Accepting this standard (the Golden Rule) as their own, REALTORS® pledge to observe its spirit in all of their activities whether conducted personally, through associates or others, or via technological means, and to conduct their business in accordance with the tenets set forth below</a:t>
            </a:r>
            <a:r>
              <a:rPr lang="en-US" sz="2400" dirty="0" smtClean="0">
                <a:solidFill>
                  <a:schemeClr val="tx1">
                    <a:lumMod val="50000"/>
                    <a:lumOff val="50000"/>
                  </a:schemeClr>
                </a:solidFill>
                <a:latin typeface="Montserrat" panose="02000505000000020004" pitchFamily="2" charset="77"/>
              </a:rPr>
              <a:t>…</a:t>
            </a:r>
            <a:endParaRPr lang="en-US" sz="2400" dirty="0">
              <a:solidFill>
                <a:schemeClr val="tx1">
                  <a:lumMod val="50000"/>
                  <a:lumOff val="50000"/>
                </a:schemeClr>
              </a:solidFill>
              <a:latin typeface="Montserrat" panose="02000505000000020004" pitchFamily="2" charset="77"/>
            </a:endParaRPr>
          </a:p>
        </p:txBody>
      </p:sp>
      <p:sp>
        <p:nvSpPr>
          <p:cNvPr id="7" name="TextBox 6">
            <a:extLst>
              <a:ext uri="{FF2B5EF4-FFF2-40B4-BE49-F238E27FC236}">
                <a16:creationId xmlns:a16="http://schemas.microsoft.com/office/drawing/2014/main" id="{E9672A76-F475-954B-9D1B-C11EC72AA52F}"/>
              </a:ext>
            </a:extLst>
          </p:cNvPr>
          <p:cNvSpPr txBox="1"/>
          <p:nvPr/>
        </p:nvSpPr>
        <p:spPr>
          <a:xfrm>
            <a:off x="4757408" y="4349803"/>
            <a:ext cx="6735164" cy="1107996"/>
          </a:xfrm>
          <a:prstGeom prst="rect">
            <a:avLst/>
          </a:prstGeom>
          <a:noFill/>
        </p:spPr>
        <p:txBody>
          <a:bodyPr wrap="square" rtlCol="0">
            <a:spAutoFit/>
          </a:bodyPr>
          <a:lstStyle/>
          <a:p>
            <a:r>
              <a:rPr lang="en-US" sz="2200" b="1" dirty="0" smtClean="0">
                <a:solidFill>
                  <a:srgbClr val="006CB7"/>
                </a:solidFill>
                <a:latin typeface="Montserrat" panose="02000505000000020004" pitchFamily="2" charset="77"/>
              </a:rPr>
              <a:t>Preamble, Code of Ethics and Standards of Practice, NATIONAL ASSOCIATION OF REALTORS® </a:t>
            </a:r>
            <a:endParaRPr lang="en-US" sz="2200" dirty="0">
              <a:solidFill>
                <a:schemeClr val="bg2">
                  <a:lumMod val="75000"/>
                </a:schemeClr>
              </a:solidFill>
              <a:latin typeface="Montserrat" panose="02000505000000020004" pitchFamily="2" charset="77"/>
            </a:endParaRPr>
          </a:p>
        </p:txBody>
      </p:sp>
      <p:sp>
        <p:nvSpPr>
          <p:cNvPr id="2" name="Slide Number Placeholder 1">
            <a:extLst>
              <a:ext uri="{FF2B5EF4-FFF2-40B4-BE49-F238E27FC236}">
                <a16:creationId xmlns:a16="http://schemas.microsoft.com/office/drawing/2014/main" id="{13BCD94C-27CB-3246-97FB-201A46E5E04C}"/>
              </a:ext>
            </a:extLst>
          </p:cNvPr>
          <p:cNvSpPr>
            <a:spLocks noGrp="1"/>
          </p:cNvSpPr>
          <p:nvPr>
            <p:ph type="sldNum" sz="quarter" idx="4"/>
          </p:nvPr>
        </p:nvSpPr>
        <p:spPr/>
        <p:txBody>
          <a:bodyPr/>
          <a:lstStyle/>
          <a:p>
            <a:fld id="{C3874963-793F-D045-B9DE-BFF4034ACFD8}" type="slidenum">
              <a:rPr lang="en-US" smtClean="0"/>
              <a:pPr/>
              <a:t>8</a:t>
            </a:fld>
            <a:endParaRPr lang="en-US" dirty="0"/>
          </a:p>
        </p:txBody>
      </p:sp>
    </p:spTree>
    <p:extLst>
      <p:ext uri="{BB962C8B-B14F-4D97-AF65-F5344CB8AC3E}">
        <p14:creationId xmlns:p14="http://schemas.microsoft.com/office/powerpoint/2010/main" val="2969067947"/>
      </p:ext>
    </p:extLst>
  </p:cSld>
  <p:clrMapOvr>
    <a:masterClrMapping/>
  </p:clrMapOvr>
  <p:transition>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6" name="Google Shape;176;p41"/>
          <p:cNvSpPr txBox="1"/>
          <p:nvPr/>
        </p:nvSpPr>
        <p:spPr>
          <a:xfrm>
            <a:off x="770809" y="713022"/>
            <a:ext cx="10481124" cy="1331693"/>
          </a:xfrm>
          <a:prstGeom prst="rect">
            <a:avLst/>
          </a:prstGeom>
          <a:noFill/>
          <a:ln>
            <a:noFill/>
          </a:ln>
        </p:spPr>
        <p:txBody>
          <a:bodyPr spcFirstLastPara="1" wrap="square" lIns="121900" tIns="121900" rIns="121900" bIns="121900" anchor="ctr" anchorCtr="0">
            <a:noAutofit/>
          </a:bodyPr>
          <a:lstStyle/>
          <a:p>
            <a:pPr>
              <a:buClr>
                <a:srgbClr val="000000"/>
              </a:buClr>
              <a:buSzPts val="2500"/>
            </a:pPr>
            <a:r>
              <a:rPr lang="en-US" sz="3200" b="1" dirty="0" smtClean="0">
                <a:solidFill>
                  <a:srgbClr val="BED7E9"/>
                </a:solidFill>
                <a:latin typeface="Montserrat" panose="02000505000000020004" pitchFamily="2" charset="77"/>
                <a:ea typeface="Montserrat"/>
                <a:cs typeface="Montserrat"/>
                <a:sym typeface="Montserrat"/>
              </a:rPr>
              <a:t>Statement of Professional Standards Policy #29</a:t>
            </a:r>
            <a:endParaRPr sz="3200" b="1" dirty="0">
              <a:solidFill>
                <a:srgbClr val="BED7E9"/>
              </a:solidFill>
              <a:latin typeface="Montserrat" panose="02000505000000020004" pitchFamily="2" charset="77"/>
              <a:ea typeface="Montserrat"/>
              <a:cs typeface="Montserrat"/>
              <a:sym typeface="Montserrat"/>
            </a:endParaRPr>
          </a:p>
        </p:txBody>
      </p:sp>
      <p:sp>
        <p:nvSpPr>
          <p:cNvPr id="7" name="Rectangle 6">
            <a:extLst>
              <a:ext uri="{FF2B5EF4-FFF2-40B4-BE49-F238E27FC236}">
                <a16:creationId xmlns:a16="http://schemas.microsoft.com/office/drawing/2014/main" id="{BC16300D-9C87-A54B-85A9-D8F122858332}"/>
              </a:ext>
            </a:extLst>
          </p:cNvPr>
          <p:cNvSpPr/>
          <p:nvPr/>
        </p:nvSpPr>
        <p:spPr>
          <a:xfrm>
            <a:off x="786851" y="1517415"/>
            <a:ext cx="10099322" cy="3970318"/>
          </a:xfrm>
          <a:prstGeom prst="rect">
            <a:avLst/>
          </a:prstGeom>
        </p:spPr>
        <p:txBody>
          <a:bodyPr wrap="square" anchor="ctr">
            <a:spAutoFit/>
          </a:bodyPr>
          <a:lstStyle/>
          <a:p>
            <a:endParaRPr lang="en-US" sz="2800" dirty="0" smtClean="0">
              <a:solidFill>
                <a:schemeClr val="bg1"/>
              </a:solidFill>
              <a:latin typeface="Montserrat" panose="02000505000000020004" pitchFamily="2" charset="77"/>
            </a:endParaRPr>
          </a:p>
          <a:p>
            <a:r>
              <a:rPr lang="en-US" sz="2600" b="1" i="1" dirty="0" smtClean="0">
                <a:solidFill>
                  <a:srgbClr val="FF9595"/>
                </a:solidFill>
                <a:latin typeface="Montserrat" panose="00000500000000000000" pitchFamily="2" charset="0"/>
              </a:rPr>
              <a:t>29</a:t>
            </a:r>
            <a:r>
              <a:rPr lang="en-US" sz="2600" b="1" i="1" dirty="0">
                <a:solidFill>
                  <a:srgbClr val="FF9595"/>
                </a:solidFill>
                <a:latin typeface="Montserrat" panose="00000500000000000000" pitchFamily="2" charset="0"/>
              </a:rPr>
              <a:t>. Applicability of the Code of Ethics </a:t>
            </a:r>
            <a:r>
              <a:rPr lang="en-US" sz="2600" b="1" i="1" strike="sngStrike" dirty="0">
                <a:solidFill>
                  <a:srgbClr val="FFFFFF"/>
                </a:solidFill>
                <a:latin typeface="Montserrat" panose="00000500000000000000" pitchFamily="2" charset="0"/>
              </a:rPr>
              <a:t>to non-real estate-related activities</a:t>
            </a:r>
          </a:p>
          <a:p>
            <a:endParaRPr lang="en-US" sz="2600" dirty="0">
              <a:solidFill>
                <a:srgbClr val="FFFFFF"/>
              </a:solidFill>
              <a:latin typeface="Montserrat" panose="00000500000000000000" pitchFamily="2" charset="0"/>
            </a:endParaRPr>
          </a:p>
          <a:p>
            <a:r>
              <a:rPr lang="en-US" sz="2600" i="1" strike="sngStrike" dirty="0">
                <a:solidFill>
                  <a:srgbClr val="FFFFFF"/>
                </a:solidFill>
                <a:latin typeface="Montserrat" panose="00000500000000000000" pitchFamily="2" charset="0"/>
              </a:rPr>
              <a:t>While REALTORS® are encouraged to follow the principles of the Code of Ethics in all of their activities,</a:t>
            </a:r>
            <a:r>
              <a:rPr lang="en-US" sz="2600" i="1" dirty="0">
                <a:solidFill>
                  <a:srgbClr val="FFFFFF"/>
                </a:solidFill>
                <a:latin typeface="Montserrat" panose="00000500000000000000" pitchFamily="2" charset="0"/>
              </a:rPr>
              <a:t> </a:t>
            </a:r>
            <a:r>
              <a:rPr lang="en-US" sz="2600" i="1" strike="sngStrike" dirty="0" smtClean="0">
                <a:solidFill>
                  <a:srgbClr val="FFFFFF"/>
                </a:solidFill>
                <a:latin typeface="Montserrat" panose="00000500000000000000" pitchFamily="2" charset="0"/>
              </a:rPr>
              <a:t>a</a:t>
            </a:r>
            <a:r>
              <a:rPr lang="en-US" sz="2600" i="1" dirty="0" smtClean="0">
                <a:solidFill>
                  <a:srgbClr val="FFFFFF"/>
                </a:solidFill>
                <a:latin typeface="Montserrat" panose="00000500000000000000" pitchFamily="2" charset="0"/>
              </a:rPr>
              <a:t> </a:t>
            </a:r>
            <a:r>
              <a:rPr lang="en-US" sz="2600" i="1" u="sng" dirty="0" err="1" smtClean="0">
                <a:solidFill>
                  <a:srgbClr val="FF9595"/>
                </a:solidFill>
                <a:latin typeface="Montserrat" panose="00000500000000000000" pitchFamily="2" charset="0"/>
              </a:rPr>
              <a:t>A</a:t>
            </a:r>
            <a:r>
              <a:rPr lang="en-US" sz="2600" i="1" dirty="0">
                <a:solidFill>
                  <a:srgbClr val="FF9595"/>
                </a:solidFill>
                <a:latin typeface="Montserrat" panose="00000500000000000000" pitchFamily="2" charset="0"/>
              </a:rPr>
              <a:t> REALTOR® shall be subject to disciplinary action under the Code of Ethics</a:t>
            </a:r>
            <a:r>
              <a:rPr lang="en-US" sz="2600" i="1" dirty="0">
                <a:solidFill>
                  <a:srgbClr val="FFFFFF"/>
                </a:solidFill>
                <a:latin typeface="Montserrat" panose="00000500000000000000" pitchFamily="2" charset="0"/>
              </a:rPr>
              <a:t> </a:t>
            </a:r>
            <a:r>
              <a:rPr lang="en-US" sz="2600" i="1" strike="sngStrike" dirty="0">
                <a:solidFill>
                  <a:srgbClr val="FFFFFF"/>
                </a:solidFill>
                <a:latin typeface="Montserrat" panose="00000500000000000000" pitchFamily="2" charset="0"/>
              </a:rPr>
              <a:t>only</a:t>
            </a:r>
            <a:r>
              <a:rPr lang="en-US" sz="2600" i="1" dirty="0">
                <a:solidFill>
                  <a:srgbClr val="FFFFFF"/>
                </a:solidFill>
                <a:latin typeface="Montserrat" panose="00000500000000000000" pitchFamily="2" charset="0"/>
              </a:rPr>
              <a:t> </a:t>
            </a:r>
            <a:r>
              <a:rPr lang="en-US" sz="2600" i="1" dirty="0">
                <a:solidFill>
                  <a:srgbClr val="FF9595"/>
                </a:solidFill>
                <a:latin typeface="Montserrat" panose="00000500000000000000" pitchFamily="2" charset="0"/>
              </a:rPr>
              <a:t>with respect to</a:t>
            </a:r>
            <a:r>
              <a:rPr lang="en-US" sz="2600" i="1" dirty="0">
                <a:solidFill>
                  <a:srgbClr val="FFFFFF"/>
                </a:solidFill>
                <a:latin typeface="Montserrat" panose="00000500000000000000" pitchFamily="2" charset="0"/>
              </a:rPr>
              <a:t> </a:t>
            </a:r>
            <a:r>
              <a:rPr lang="en-US" sz="2600" i="1" strike="sngStrike" dirty="0">
                <a:solidFill>
                  <a:srgbClr val="FFFFFF"/>
                </a:solidFill>
                <a:latin typeface="Montserrat" panose="00000500000000000000" pitchFamily="2" charset="0"/>
              </a:rPr>
              <a:t>real estate-related </a:t>
            </a:r>
            <a:r>
              <a:rPr lang="en-US" sz="2600" i="1" u="sng" dirty="0">
                <a:solidFill>
                  <a:srgbClr val="FF9595"/>
                </a:solidFill>
                <a:latin typeface="Montserrat" panose="00000500000000000000" pitchFamily="2" charset="0"/>
              </a:rPr>
              <a:t>all of their </a:t>
            </a:r>
            <a:r>
              <a:rPr lang="en-US" sz="2600" i="1" dirty="0">
                <a:solidFill>
                  <a:srgbClr val="FF9595"/>
                </a:solidFill>
                <a:latin typeface="Montserrat" panose="00000500000000000000" pitchFamily="2" charset="0"/>
              </a:rPr>
              <a:t>activities</a:t>
            </a:r>
            <a:r>
              <a:rPr lang="en-US" sz="2600" i="1" u="sng" dirty="0">
                <a:solidFill>
                  <a:srgbClr val="FF9595"/>
                </a:solidFill>
                <a:latin typeface="Montserrat" panose="00000500000000000000" pitchFamily="2" charset="0"/>
              </a:rPr>
              <a:t>.</a:t>
            </a:r>
            <a:r>
              <a:rPr lang="en-US" sz="2600" i="1" dirty="0">
                <a:solidFill>
                  <a:srgbClr val="FFFFFF"/>
                </a:solidFill>
                <a:latin typeface="Montserrat" panose="00000500000000000000" pitchFamily="2" charset="0"/>
              </a:rPr>
              <a:t> </a:t>
            </a:r>
            <a:r>
              <a:rPr lang="en-US" sz="2600" i="1" strike="sngStrike" dirty="0">
                <a:solidFill>
                  <a:srgbClr val="FFFFFF"/>
                </a:solidFill>
                <a:latin typeface="Montserrat" panose="00000500000000000000" pitchFamily="2" charset="0"/>
              </a:rPr>
              <a:t>and transactions involving the REALTOR®.</a:t>
            </a:r>
            <a:endParaRPr lang="en-US" sz="2600" dirty="0">
              <a:solidFill>
                <a:srgbClr val="FFFFFF"/>
              </a:solidFill>
              <a:latin typeface="Montserrat" panose="00000500000000000000" pitchFamily="2" charset="0"/>
            </a:endParaRPr>
          </a:p>
          <a:p>
            <a:endParaRPr lang="en-US" sz="1600" dirty="0">
              <a:latin typeface="Montserrat" panose="02000505000000020004" pitchFamily="2" charset="77"/>
            </a:endParaRPr>
          </a:p>
        </p:txBody>
      </p:sp>
      <p:sp>
        <p:nvSpPr>
          <p:cNvPr id="2" name="Slide Number Placeholder 1">
            <a:extLst>
              <a:ext uri="{FF2B5EF4-FFF2-40B4-BE49-F238E27FC236}">
                <a16:creationId xmlns:a16="http://schemas.microsoft.com/office/drawing/2014/main" id="{CC6F5B01-27AD-0149-BC00-7DB4046AFB6A}"/>
              </a:ext>
            </a:extLst>
          </p:cNvPr>
          <p:cNvSpPr>
            <a:spLocks noGrp="1"/>
          </p:cNvSpPr>
          <p:nvPr>
            <p:ph type="sldNum" sz="quarter" idx="4"/>
          </p:nvPr>
        </p:nvSpPr>
        <p:spPr/>
        <p:txBody>
          <a:bodyPr/>
          <a:lstStyle/>
          <a:p>
            <a:fld id="{C3874963-793F-D045-B9DE-BFF4034ACFD8}" type="slidenum">
              <a:rPr lang="en-US" smtClean="0"/>
              <a:pPr/>
              <a:t>9</a:t>
            </a:fld>
            <a:endParaRPr lang="en-US" dirty="0"/>
          </a:p>
        </p:txBody>
      </p:sp>
    </p:spTree>
    <p:extLst>
      <p:ext uri="{BB962C8B-B14F-4D97-AF65-F5344CB8AC3E}">
        <p14:creationId xmlns:p14="http://schemas.microsoft.com/office/powerpoint/2010/main" val="627461189"/>
      </p:ext>
    </p:extLst>
  </p:cSld>
  <p:clrMapOvr>
    <a:masterClrMapping/>
  </p:clrMapOvr>
  <p:transition>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11438</TotalTime>
  <Words>747</Words>
  <Application>Microsoft Office PowerPoint</Application>
  <PresentationFormat>Widescreen</PresentationFormat>
  <Paragraphs>64</Paragraphs>
  <Slides>14</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Arial</vt:lpstr>
      <vt:lpstr>Calibri</vt:lpstr>
      <vt:lpstr>Calibri Light</vt:lpstr>
      <vt:lpstr>Garamond</vt:lpstr>
      <vt:lpstr>Impact</vt:lpstr>
      <vt:lpstr>Montserrat</vt:lpstr>
      <vt:lpstr>Montserrat Medium</vt:lpstr>
      <vt:lpstr>Montserrat SemiBold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Dispenza</dc:creator>
  <cp:lastModifiedBy>Diane Mosley</cp:lastModifiedBy>
  <cp:revision>98</cp:revision>
  <cp:lastPrinted>2021-04-05T13:30:54Z</cp:lastPrinted>
  <dcterms:created xsi:type="dcterms:W3CDTF">2019-04-05T16:55:57Z</dcterms:created>
  <dcterms:modified xsi:type="dcterms:W3CDTF">2021-04-05T13:34:13Z</dcterms:modified>
</cp:coreProperties>
</file>