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322" r:id="rId3"/>
    <p:sldId id="323" r:id="rId4"/>
    <p:sldId id="324" r:id="rId5"/>
    <p:sldId id="313" r:id="rId6"/>
    <p:sldId id="314" r:id="rId7"/>
    <p:sldId id="315" r:id="rId8"/>
    <p:sldId id="316" r:id="rId9"/>
    <p:sldId id="317" r:id="rId10"/>
    <p:sldId id="289" r:id="rId11"/>
    <p:sldId id="318" r:id="rId12"/>
    <p:sldId id="320" r:id="rId13"/>
    <p:sldId id="307" r:id="rId14"/>
    <p:sldId id="306" r:id="rId15"/>
    <p:sldId id="326" r:id="rId16"/>
    <p:sldId id="327" r:id="rId17"/>
    <p:sldId id="305" r:id="rId18"/>
    <p:sldId id="261"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spenza" initials="MD" lastIdx="3" clrIdx="0">
    <p:extLst>
      <p:ext uri="{19B8F6BF-5375-455C-9EA6-DF929625EA0E}">
        <p15:presenceInfo xmlns:p15="http://schemas.microsoft.com/office/powerpoint/2012/main" userId="S::mdispenza@realtors.org::2d473cb0-3513-405c-a1aa-a4c44c3e0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95"/>
    <a:srgbClr val="F58786"/>
    <a:srgbClr val="F58785"/>
    <a:srgbClr val="0D2237"/>
    <a:srgbClr val="6EC59B"/>
    <a:srgbClr val="BED7E9"/>
    <a:srgbClr val="006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81"/>
    <p:restoredTop sz="95631"/>
  </p:normalViewPr>
  <p:slideViewPr>
    <p:cSldViewPr snapToGrid="0" snapToObjects="1">
      <p:cViewPr varScale="1">
        <p:scale>
          <a:sx n="61" d="100"/>
          <a:sy n="61" d="100"/>
        </p:scale>
        <p:origin x="1140" y="60"/>
      </p:cViewPr>
      <p:guideLst/>
    </p:cSldViewPr>
  </p:slideViewPr>
  <p:notesTextViewPr>
    <p:cViewPr>
      <p:scale>
        <a:sx n="1" d="1"/>
        <a:sy n="1" d="1"/>
      </p:scale>
      <p:origin x="0" y="0"/>
    </p:cViewPr>
  </p:notesTextViewPr>
  <p:sorterViewPr>
    <p:cViewPr varScale="1">
      <p:scale>
        <a:sx n="1" d="1"/>
        <a:sy n="1" d="1"/>
      </p:scale>
      <p:origin x="0" y="-5420"/>
    </p:cViewPr>
  </p:sorterViewPr>
  <p:notesViewPr>
    <p:cSldViewPr snapToGrid="0" snapToObjects="1">
      <p:cViewPr varScale="1">
        <p:scale>
          <a:sx n="110" d="100"/>
          <a:sy n="110" d="100"/>
        </p:scale>
        <p:origin x="310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Sedlacek" userId="97b7c732-d8ae-4928-a52a-49b9320c6faa" providerId="ADAL" clId="{7E8883E7-AF8D-FD46-B0DD-F11F4CBDFB17}"/>
    <pc:docChg chg="modSld">
      <pc:chgData name="Rachel Sedlacek" userId="97b7c732-d8ae-4928-a52a-49b9320c6faa" providerId="ADAL" clId="{7E8883E7-AF8D-FD46-B0DD-F11F4CBDFB17}" dt="2021-03-03T14:59:28.305" v="1" actId="207"/>
      <pc:docMkLst>
        <pc:docMk/>
      </pc:docMkLst>
      <pc:sldChg chg="modSp mod">
        <pc:chgData name="Rachel Sedlacek" userId="97b7c732-d8ae-4928-a52a-49b9320c6faa" providerId="ADAL" clId="{7E8883E7-AF8D-FD46-B0DD-F11F4CBDFB17}" dt="2021-03-03T14:59:28.305" v="1" actId="207"/>
        <pc:sldMkLst>
          <pc:docMk/>
          <pc:sldMk cId="2766349586" sldId="323"/>
        </pc:sldMkLst>
        <pc:spChg chg="mod">
          <ac:chgData name="Rachel Sedlacek" userId="97b7c732-d8ae-4928-a52a-49b9320c6faa" providerId="ADAL" clId="{7E8883E7-AF8D-FD46-B0DD-F11F4CBDFB17}" dt="2021-03-03T14:59:28.305" v="1" actId="207"/>
          <ac:spMkLst>
            <pc:docMk/>
            <pc:sldMk cId="2766349586" sldId="323"/>
            <ac:spMk id="6" creationId="{8C27E123-7A2A-7846-8F4A-9E1C8D08C4A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217BC-4C71-CC42-BB1A-91504D9FDC16}"/>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39FD005C-2AE5-D84C-911F-ACB5C95DC884}"/>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11BB0D6-25CA-5E4F-8A73-33194F275917}" type="datetimeFigureOut">
              <a:rPr lang="en-US" smtClean="0"/>
              <a:t>3/3/2021</a:t>
            </a:fld>
            <a:endParaRPr lang="en-US"/>
          </a:p>
        </p:txBody>
      </p:sp>
      <p:sp>
        <p:nvSpPr>
          <p:cNvPr id="4" name="Footer Placeholder 3">
            <a:extLst>
              <a:ext uri="{FF2B5EF4-FFF2-40B4-BE49-F238E27FC236}">
                <a16:creationId xmlns:a16="http://schemas.microsoft.com/office/drawing/2014/main" id="{B2963BC1-4AFA-864F-9C24-26BB7885B84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989CB1-AC58-1A46-A2AF-AA84A71CD13B}"/>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3CB3171-E52A-ED4B-8B03-9D3AF612AF89}" type="slidenum">
              <a:rPr lang="en-US" smtClean="0"/>
              <a:t>‹#›</a:t>
            </a:fld>
            <a:endParaRPr lang="en-US"/>
          </a:p>
        </p:txBody>
      </p:sp>
    </p:spTree>
    <p:extLst>
      <p:ext uri="{BB962C8B-B14F-4D97-AF65-F5344CB8AC3E}">
        <p14:creationId xmlns:p14="http://schemas.microsoft.com/office/powerpoint/2010/main" val="273951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6FFE20F-127F-034D-BC8F-EDE05704DE95}" type="datetimeFigureOut">
              <a:rPr lang="en-US" smtClean="0"/>
              <a:t>3/3/2021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FCC3BDC-5242-114E-8B1C-0F94F8FAFD51}" type="slidenum">
              <a:rPr lang="en-US" smtClean="0"/>
              <a:t>‹#›</a:t>
            </a:fld>
            <a:endParaRPr lang="en-US"/>
          </a:p>
        </p:txBody>
      </p:sp>
    </p:spTree>
    <p:extLst>
      <p:ext uri="{BB962C8B-B14F-4D97-AF65-F5344CB8AC3E}">
        <p14:creationId xmlns:p14="http://schemas.microsoft.com/office/powerpoint/2010/main" val="236711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SzPts val="1100"/>
            </a:pPr>
            <a:endParaRPr sz="1000"/>
          </a:p>
        </p:txBody>
      </p:sp>
    </p:spTree>
    <p:extLst>
      <p:ext uri="{BB962C8B-B14F-4D97-AF65-F5344CB8AC3E}">
        <p14:creationId xmlns:p14="http://schemas.microsoft.com/office/powerpoint/2010/main" val="46205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SzPts val="1100"/>
            </a:pPr>
            <a:endParaRPr sz="1000"/>
          </a:p>
        </p:txBody>
      </p:sp>
    </p:spTree>
    <p:extLst>
      <p:ext uri="{BB962C8B-B14F-4D97-AF65-F5344CB8AC3E}">
        <p14:creationId xmlns:p14="http://schemas.microsoft.com/office/powerpoint/2010/main" val="81972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SzPts val="1100"/>
            </a:pPr>
            <a:endParaRPr sz="1000"/>
          </a:p>
        </p:txBody>
      </p:sp>
    </p:spTree>
    <p:extLst>
      <p:ext uri="{BB962C8B-B14F-4D97-AF65-F5344CB8AC3E}">
        <p14:creationId xmlns:p14="http://schemas.microsoft.com/office/powerpoint/2010/main" val="322340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SzPts val="1100"/>
            </a:pPr>
            <a:endParaRPr sz="1000"/>
          </a:p>
        </p:txBody>
      </p:sp>
    </p:spTree>
    <p:extLst>
      <p:ext uri="{BB962C8B-B14F-4D97-AF65-F5344CB8AC3E}">
        <p14:creationId xmlns:p14="http://schemas.microsoft.com/office/powerpoint/2010/main" val="3491637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SzPts val="1100"/>
            </a:pPr>
            <a:endParaRPr sz="1000"/>
          </a:p>
        </p:txBody>
      </p:sp>
    </p:spTree>
    <p:extLst>
      <p:ext uri="{BB962C8B-B14F-4D97-AF65-F5344CB8AC3E}">
        <p14:creationId xmlns:p14="http://schemas.microsoft.com/office/powerpoint/2010/main" val="230563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SzPts val="1100"/>
            </a:pPr>
            <a:endParaRPr sz="1000"/>
          </a:p>
        </p:txBody>
      </p:sp>
    </p:spTree>
    <p:extLst>
      <p:ext uri="{BB962C8B-B14F-4D97-AF65-F5344CB8AC3E}">
        <p14:creationId xmlns:p14="http://schemas.microsoft.com/office/powerpoint/2010/main" val="124690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SzPts val="1100"/>
            </a:pPr>
            <a:endParaRPr sz="1000"/>
          </a:p>
        </p:txBody>
      </p:sp>
    </p:spTree>
    <p:extLst>
      <p:ext uri="{BB962C8B-B14F-4D97-AF65-F5344CB8AC3E}">
        <p14:creationId xmlns:p14="http://schemas.microsoft.com/office/powerpoint/2010/main" val="402052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68870646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63393059"/>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724494008"/>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10E0EA7-D572-D34E-BC9F-5473021F3CA6}"/>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4" name="Right Triangle 3">
            <a:extLst>
              <a:ext uri="{FF2B5EF4-FFF2-40B4-BE49-F238E27FC236}">
                <a16:creationId xmlns:a16="http://schemas.microsoft.com/office/drawing/2014/main" id="{607225B3-FD7D-BD40-8D05-518A4AB3B115}"/>
              </a:ext>
            </a:extLst>
          </p:cNvPr>
          <p:cNvSpPr/>
          <p:nvPr userDrawn="1"/>
        </p:nvSpPr>
        <p:spPr>
          <a:xfrm>
            <a:off x="-10510" y="1597572"/>
            <a:ext cx="5260428" cy="5260428"/>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0BE856D4-8FAC-3549-887E-B5B60184327C}"/>
              </a:ext>
            </a:extLst>
          </p:cNvPr>
          <p:cNvPicPr>
            <a:picLocks noChangeAspect="1"/>
          </p:cNvPicPr>
          <p:nvPr userDrawn="1"/>
        </p:nvPicPr>
        <p:blipFill>
          <a:blip r:embed="rId3"/>
          <a:stretch>
            <a:fillRect/>
          </a:stretch>
        </p:blipFill>
        <p:spPr>
          <a:xfrm>
            <a:off x="9196552" y="5725598"/>
            <a:ext cx="2722178" cy="892835"/>
          </a:xfrm>
          <a:prstGeom prst="rect">
            <a:avLst/>
          </a:prstGeom>
        </p:spPr>
      </p:pic>
    </p:spTree>
    <p:extLst>
      <p:ext uri="{BB962C8B-B14F-4D97-AF65-F5344CB8AC3E}">
        <p14:creationId xmlns:p14="http://schemas.microsoft.com/office/powerpoint/2010/main" val="3424465733"/>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icture containing mirror&#10;&#10;Description automatically generated">
            <a:extLst>
              <a:ext uri="{FF2B5EF4-FFF2-40B4-BE49-F238E27FC236}">
                <a16:creationId xmlns:a16="http://schemas.microsoft.com/office/drawing/2014/main" id="{641ABE5C-6EFE-CF4F-93F3-D794A6E278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lide Number Placeholder 5">
            <a:extLst>
              <a:ext uri="{FF2B5EF4-FFF2-40B4-BE49-F238E27FC236}">
                <a16:creationId xmlns:a16="http://schemas.microsoft.com/office/drawing/2014/main" id="{9E3718B8-8603-4147-9B03-000C4B212AB3}"/>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r>
              <a:rPr lang="en-US" dirty="0"/>
              <a:t>1</a:t>
            </a:r>
          </a:p>
        </p:txBody>
      </p:sp>
      <p:pic>
        <p:nvPicPr>
          <p:cNvPr id="7" name="Picture 6">
            <a:extLst>
              <a:ext uri="{FF2B5EF4-FFF2-40B4-BE49-F238E27FC236}">
                <a16:creationId xmlns:a16="http://schemas.microsoft.com/office/drawing/2014/main" id="{4DCC5D2E-4063-7B4D-8CE5-8EB2F549ACCA}"/>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1504185364"/>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icture containing baseball&#10;&#10;Description automatically generated">
            <a:extLst>
              <a:ext uri="{FF2B5EF4-FFF2-40B4-BE49-F238E27FC236}">
                <a16:creationId xmlns:a16="http://schemas.microsoft.com/office/drawing/2014/main" id="{42C7C5CB-123A-1044-A1A2-A7473F9EA42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E41D1BB-6589-EC4C-8011-76EE3346B9A9}"/>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C5F9C1B3-1747-004C-82C6-61A137E37844}"/>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322042367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BFBFFD8-1235-284B-9B41-EF4186B2E08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EDC792F6-75E5-064F-B333-AB6E4C55B9CF}"/>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A490E2FF-6D21-804D-8B29-9F3EAC225559}"/>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
        <p:nvSpPr>
          <p:cNvPr id="7" name="Right Triangle 6">
            <a:extLst>
              <a:ext uri="{FF2B5EF4-FFF2-40B4-BE49-F238E27FC236}">
                <a16:creationId xmlns:a16="http://schemas.microsoft.com/office/drawing/2014/main" id="{4004D488-F1DF-3543-A8CD-138B1D9AF495}"/>
              </a:ext>
            </a:extLst>
          </p:cNvPr>
          <p:cNvSpPr/>
          <p:nvPr userDrawn="1"/>
        </p:nvSpPr>
        <p:spPr>
          <a:xfrm rot="10800000">
            <a:off x="8973781" y="0"/>
            <a:ext cx="3226676" cy="322667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465146"/>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2D3DF82-7AF6-E04F-84E5-722F1EB5B995}"/>
              </a:ext>
            </a:extLst>
          </p:cNvPr>
          <p:cNvSpPr>
            <a:spLocks noGrp="1"/>
          </p:cNvSpPr>
          <p:nvPr>
            <p:ph type="pic" idx="1"/>
          </p:nvPr>
        </p:nvSpPr>
        <p:spPr>
          <a:xfrm>
            <a:off x="0" y="0"/>
            <a:ext cx="12192000" cy="68580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A close up of a logo&#10;&#10;Description automatically generated">
            <a:extLst>
              <a:ext uri="{FF2B5EF4-FFF2-40B4-BE49-F238E27FC236}">
                <a16:creationId xmlns:a16="http://schemas.microsoft.com/office/drawing/2014/main" id="{04540E36-B5F1-B84F-929C-D074FC4D1A65}"/>
              </a:ext>
            </a:extLst>
          </p:cNvPr>
          <p:cNvPicPr>
            <a:picLocks noChangeAspect="1"/>
          </p:cNvPicPr>
          <p:nvPr userDrawn="1"/>
        </p:nvPicPr>
        <p:blipFill>
          <a:blip r:embed="rId2"/>
          <a:stretch>
            <a:fillRect/>
          </a:stretch>
        </p:blipFill>
        <p:spPr>
          <a:xfrm>
            <a:off x="-2317" y="11151"/>
            <a:ext cx="12192000" cy="6858000"/>
          </a:xfrm>
          <a:prstGeom prst="rect">
            <a:avLst/>
          </a:prstGeom>
        </p:spPr>
      </p:pic>
      <p:pic>
        <p:nvPicPr>
          <p:cNvPr id="7" name="Picture 6">
            <a:extLst>
              <a:ext uri="{FF2B5EF4-FFF2-40B4-BE49-F238E27FC236}">
                <a16:creationId xmlns:a16="http://schemas.microsoft.com/office/drawing/2014/main" id="{2D1316B1-1F2B-144A-9360-EFE7F333614D}"/>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30CE579C-F280-324B-93F5-CB8CC3AB8860}"/>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tx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1789165904"/>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descr="A picture containing man, white, flying, blue&#10;&#10;Description automatically generated">
            <a:extLst>
              <a:ext uri="{FF2B5EF4-FFF2-40B4-BE49-F238E27FC236}">
                <a16:creationId xmlns:a16="http://schemas.microsoft.com/office/drawing/2014/main" id="{10BF759A-4223-AE4E-B317-C0709729106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CF607AB-4DE9-A24E-B038-6794B76DE4E1}"/>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8" name="Slide Number Placeholder 5">
            <a:extLst>
              <a:ext uri="{FF2B5EF4-FFF2-40B4-BE49-F238E27FC236}">
                <a16:creationId xmlns:a16="http://schemas.microsoft.com/office/drawing/2014/main" id="{04B90B46-5223-C342-A1F9-E8E4B8950E7C}"/>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1140115486"/>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picture containing computer, table, large, white&#10;&#10;Description automatically generated">
            <a:extLst>
              <a:ext uri="{FF2B5EF4-FFF2-40B4-BE49-F238E27FC236}">
                <a16:creationId xmlns:a16="http://schemas.microsoft.com/office/drawing/2014/main" id="{F4AB34F0-CA52-D441-8802-5C8401893B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Slide Number Placeholder 5">
            <a:extLst>
              <a:ext uri="{FF2B5EF4-FFF2-40B4-BE49-F238E27FC236}">
                <a16:creationId xmlns:a16="http://schemas.microsoft.com/office/drawing/2014/main" id="{FFC786F1-481D-AB4B-9560-D6F1CA71FBF8}"/>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pic>
        <p:nvPicPr>
          <p:cNvPr id="7" name="Picture 6">
            <a:extLst>
              <a:ext uri="{FF2B5EF4-FFF2-40B4-BE49-F238E27FC236}">
                <a16:creationId xmlns:a16="http://schemas.microsoft.com/office/drawing/2014/main" id="{91142A6A-22F3-E846-BD20-26066DAF350C}"/>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1053728211"/>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B2498A-500A-6045-9FDD-FE7EAA9D6947}"/>
              </a:ext>
            </a:extLst>
          </p:cNvPr>
          <p:cNvSpPr>
            <a:spLocks noGrp="1"/>
          </p:cNvSpPr>
          <p:nvPr>
            <p:ph type="pic" idx="1"/>
          </p:nvPr>
        </p:nvSpPr>
        <p:spPr>
          <a:xfrm>
            <a:off x="978568" y="1351547"/>
            <a:ext cx="10234863" cy="415490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A close up of a logo&#10;&#10;Description automatically generated">
            <a:extLst>
              <a:ext uri="{FF2B5EF4-FFF2-40B4-BE49-F238E27FC236}">
                <a16:creationId xmlns:a16="http://schemas.microsoft.com/office/drawing/2014/main" id="{2DFE6548-62DA-2D40-B47D-8596D8B82DD4}"/>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6" name="Slide Number Placeholder 5">
            <a:extLst>
              <a:ext uri="{FF2B5EF4-FFF2-40B4-BE49-F238E27FC236}">
                <a16:creationId xmlns:a16="http://schemas.microsoft.com/office/drawing/2014/main" id="{A94EE884-D354-F240-B2A2-E7ECA9C68363}"/>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pic>
        <p:nvPicPr>
          <p:cNvPr id="8" name="Picture 7">
            <a:extLst>
              <a:ext uri="{FF2B5EF4-FFF2-40B4-BE49-F238E27FC236}">
                <a16:creationId xmlns:a16="http://schemas.microsoft.com/office/drawing/2014/main" id="{B172D425-481C-7447-A0DE-70DA62EBAEB6}"/>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2865889315"/>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814384"/>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2024867-7E07-A146-849B-3616F1C080E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5">
            <a:extLst>
              <a:ext uri="{FF2B5EF4-FFF2-40B4-BE49-F238E27FC236}">
                <a16:creationId xmlns:a16="http://schemas.microsoft.com/office/drawing/2014/main" id="{5EEB1197-3CF6-AD42-B1DC-4763EE7BC43D}"/>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pic>
        <p:nvPicPr>
          <p:cNvPr id="6" name="Picture 5">
            <a:extLst>
              <a:ext uri="{FF2B5EF4-FFF2-40B4-BE49-F238E27FC236}">
                <a16:creationId xmlns:a16="http://schemas.microsoft.com/office/drawing/2014/main" id="{376BF180-BFAD-1C4A-8C4B-7847248FC837}"/>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4151974845"/>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2024867-7E07-A146-849B-3616F1C080E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5">
            <a:extLst>
              <a:ext uri="{FF2B5EF4-FFF2-40B4-BE49-F238E27FC236}">
                <a16:creationId xmlns:a16="http://schemas.microsoft.com/office/drawing/2014/main" id="{5EEB1197-3CF6-AD42-B1DC-4763EE7BC43D}"/>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sp>
        <p:nvSpPr>
          <p:cNvPr id="5" name="Right Triangle 4">
            <a:extLst>
              <a:ext uri="{FF2B5EF4-FFF2-40B4-BE49-F238E27FC236}">
                <a16:creationId xmlns:a16="http://schemas.microsoft.com/office/drawing/2014/main" id="{E5A6DA78-44F3-1A41-A356-B3EE8C9BFF0E}"/>
              </a:ext>
            </a:extLst>
          </p:cNvPr>
          <p:cNvSpPr/>
          <p:nvPr userDrawn="1"/>
        </p:nvSpPr>
        <p:spPr>
          <a:xfrm rot="16200000">
            <a:off x="6931572" y="1597572"/>
            <a:ext cx="5260428" cy="5260428"/>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6BF180-BFAD-1C4A-8C4B-7847248FC837}"/>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2526053835"/>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A picture containing meter&#10;&#10;Description automatically generated">
            <a:extLst>
              <a:ext uri="{FF2B5EF4-FFF2-40B4-BE49-F238E27FC236}">
                <a16:creationId xmlns:a16="http://schemas.microsoft.com/office/drawing/2014/main" id="{60539DF5-C211-ED41-A2F5-8D8BBCA79AA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2563980"/>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65582436"/>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278465044"/>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06222158"/>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455351"/>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4115306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91946901"/>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32471236"/>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610600" y="635651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71273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65" r:id="rId22"/>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44B59-33C3-2545-9D2D-1946B72F9F55}"/>
              </a:ext>
            </a:extLst>
          </p:cNvPr>
          <p:cNvSpPr txBox="1"/>
          <p:nvPr/>
        </p:nvSpPr>
        <p:spPr>
          <a:xfrm>
            <a:off x="1466979" y="1545015"/>
            <a:ext cx="7455639" cy="523220"/>
          </a:xfrm>
          <a:prstGeom prst="rect">
            <a:avLst/>
          </a:prstGeom>
          <a:noFill/>
        </p:spPr>
        <p:txBody>
          <a:bodyPr wrap="square" rtlCol="0">
            <a:spAutoFit/>
          </a:bodyPr>
          <a:lstStyle/>
          <a:p>
            <a:r>
              <a:rPr lang="en-US" sz="2800" b="1" dirty="0">
                <a:solidFill>
                  <a:schemeClr val="bg1"/>
                </a:solidFill>
                <a:latin typeface="Montserrat" panose="02000505000000020004" pitchFamily="2" charset="77"/>
              </a:rPr>
              <a:t>Session 5: Breaking Down The Code</a:t>
            </a:r>
            <a:endParaRPr lang="en-US" sz="4000" b="1" dirty="0">
              <a:solidFill>
                <a:schemeClr val="bg1"/>
              </a:solidFill>
              <a:latin typeface="Montserrat" panose="02000505000000020004" pitchFamily="2" charset="77"/>
            </a:endParaRPr>
          </a:p>
        </p:txBody>
      </p:sp>
      <p:sp>
        <p:nvSpPr>
          <p:cNvPr id="7" name="TextBox 6">
            <a:extLst>
              <a:ext uri="{FF2B5EF4-FFF2-40B4-BE49-F238E27FC236}">
                <a16:creationId xmlns:a16="http://schemas.microsoft.com/office/drawing/2014/main" id="{1408C053-5A07-1C4D-837D-59649AB14729}"/>
              </a:ext>
            </a:extLst>
          </p:cNvPr>
          <p:cNvSpPr txBox="1"/>
          <p:nvPr/>
        </p:nvSpPr>
        <p:spPr>
          <a:xfrm>
            <a:off x="1520793" y="2313128"/>
            <a:ext cx="7623209" cy="892552"/>
          </a:xfrm>
          <a:prstGeom prst="rect">
            <a:avLst/>
          </a:prstGeom>
          <a:noFill/>
        </p:spPr>
        <p:txBody>
          <a:bodyPr wrap="square" rtlCol="0">
            <a:spAutoFit/>
          </a:bodyPr>
          <a:lstStyle/>
          <a:p>
            <a:r>
              <a:rPr lang="en-US" sz="2400" b="1" dirty="0">
                <a:solidFill>
                  <a:schemeClr val="bg1"/>
                </a:solidFill>
                <a:latin typeface="Montserrat" panose="02000505000000020004" pitchFamily="2" charset="77"/>
              </a:rPr>
              <a:t>Redefining Public Trust</a:t>
            </a:r>
          </a:p>
          <a:p>
            <a:endParaRPr lang="en-US" sz="2800" b="1"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904174396"/>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4136B-48C9-634B-BB2E-4E6FE8CF550D}"/>
              </a:ext>
            </a:extLst>
          </p:cNvPr>
          <p:cNvSpPr/>
          <p:nvPr/>
        </p:nvSpPr>
        <p:spPr>
          <a:xfrm>
            <a:off x="0" y="1796717"/>
            <a:ext cx="12192000" cy="3096126"/>
          </a:xfrm>
          <a:prstGeom prst="rect">
            <a:avLst/>
          </a:prstGeom>
          <a:solidFill>
            <a:srgbClr val="0D2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3EA949-1EEE-DB4B-A67F-6E8D4379A9D5}"/>
              </a:ext>
            </a:extLst>
          </p:cNvPr>
          <p:cNvSpPr/>
          <p:nvPr/>
        </p:nvSpPr>
        <p:spPr>
          <a:xfrm>
            <a:off x="5111015" y="2356627"/>
            <a:ext cx="6840353" cy="1815882"/>
          </a:xfrm>
          <a:prstGeom prst="rect">
            <a:avLst/>
          </a:prstGeom>
        </p:spPr>
        <p:txBody>
          <a:bodyPr wrap="square" anchor="ctr">
            <a:spAutoFit/>
          </a:bodyPr>
          <a:lstStyle/>
          <a:p>
            <a:r>
              <a:rPr lang="en-US" sz="2800" dirty="0">
                <a:solidFill>
                  <a:schemeClr val="bg1"/>
                </a:solidFill>
                <a:latin typeface="Montserrat" panose="00000500000000000000" pitchFamily="2" charset="0"/>
              </a:rPr>
              <a:t>Additional guidance with further explanation provided regarding  “harassment”, “hate speech”, “epithets” and “slurs”.</a:t>
            </a:r>
          </a:p>
        </p:txBody>
      </p:sp>
      <p:sp>
        <p:nvSpPr>
          <p:cNvPr id="4" name="Google Shape;176;p41">
            <a:extLst>
              <a:ext uri="{FF2B5EF4-FFF2-40B4-BE49-F238E27FC236}">
                <a16:creationId xmlns:a16="http://schemas.microsoft.com/office/drawing/2014/main" id="{E8CD7F84-19AE-EA46-9C6C-CE34898F4A8E}"/>
              </a:ext>
            </a:extLst>
          </p:cNvPr>
          <p:cNvSpPr txBox="1"/>
          <p:nvPr/>
        </p:nvSpPr>
        <p:spPr>
          <a:xfrm>
            <a:off x="413885" y="2329118"/>
            <a:ext cx="4360245" cy="1761620"/>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2800" b="1" dirty="0">
                <a:solidFill>
                  <a:srgbClr val="F58785"/>
                </a:solidFill>
                <a:latin typeface="Montserrat" panose="02000505000000020004" pitchFamily="2" charset="77"/>
                <a:ea typeface="Montserrat"/>
                <a:cs typeface="Montserrat"/>
                <a:sym typeface="Montserrat"/>
              </a:rPr>
              <a:t>Appendix XII to Part Four, </a:t>
            </a:r>
            <a:r>
              <a:rPr lang="en-US" sz="2800" b="1" i="1" dirty="0">
                <a:solidFill>
                  <a:srgbClr val="F58785"/>
                </a:solidFill>
                <a:latin typeface="Montserrat" panose="02000505000000020004" pitchFamily="2" charset="77"/>
                <a:ea typeface="Montserrat"/>
                <a:cs typeface="Montserrat"/>
                <a:sym typeface="Montserrat"/>
              </a:rPr>
              <a:t>Code of Ethics and Arbitration Manual</a:t>
            </a:r>
            <a:endParaRPr sz="2800" b="1" i="1" dirty="0">
              <a:solidFill>
                <a:srgbClr val="F58785"/>
              </a:solidFill>
              <a:latin typeface="Montserrat" panose="02000505000000020004" pitchFamily="2" charset="77"/>
              <a:ea typeface="Montserrat"/>
              <a:cs typeface="Montserrat"/>
              <a:sym typeface="Montserrat"/>
            </a:endParaRPr>
          </a:p>
        </p:txBody>
      </p:sp>
      <p:sp>
        <p:nvSpPr>
          <p:cNvPr id="6" name="Google Shape;196;p42">
            <a:extLst>
              <a:ext uri="{FF2B5EF4-FFF2-40B4-BE49-F238E27FC236}">
                <a16:creationId xmlns:a16="http://schemas.microsoft.com/office/drawing/2014/main" id="{8D3EA632-5CA4-FC45-9C9E-5DB05010DD62}"/>
              </a:ext>
            </a:extLst>
          </p:cNvPr>
          <p:cNvSpPr txBox="1"/>
          <p:nvPr/>
        </p:nvSpPr>
        <p:spPr>
          <a:xfrm>
            <a:off x="145775" y="495012"/>
            <a:ext cx="12046226" cy="499600"/>
          </a:xfrm>
          <a:prstGeom prst="rect">
            <a:avLst/>
          </a:prstGeom>
          <a:noFill/>
          <a:ln>
            <a:noFill/>
          </a:ln>
        </p:spPr>
        <p:txBody>
          <a:bodyPr spcFirstLastPara="1" wrap="square" lIns="121900" tIns="121900" rIns="121900" bIns="121900" anchor="t" anchorCtr="0">
            <a:noAutofit/>
          </a:bodyPr>
          <a:lstStyle/>
          <a:p>
            <a:r>
              <a:rPr lang="en-US" sz="3000" b="1">
                <a:solidFill>
                  <a:srgbClr val="0D2237"/>
                </a:solidFill>
                <a:latin typeface="Montserrat" panose="02000505000000020004" pitchFamily="2" charset="77"/>
                <a:ea typeface="Montserrat SemiBold"/>
                <a:cs typeface="Montserrat SemiBold"/>
                <a:sym typeface="Montserrat SemiBold"/>
              </a:rPr>
              <a:t>Appropriate Interpretation of Standard of Practice 10-5 and Statement of Professional Standards Policy 29</a:t>
            </a:r>
            <a:endParaRPr lang="en-US" sz="3000" b="1" dirty="0">
              <a:solidFill>
                <a:srgbClr val="0D2237"/>
              </a:solidFill>
              <a:latin typeface="Montserrat" panose="02000505000000020004" pitchFamily="2" charset="77"/>
              <a:ea typeface="Montserrat"/>
              <a:cs typeface="Montserrat"/>
              <a:sym typeface="Montserrat"/>
            </a:endParaRPr>
          </a:p>
        </p:txBody>
      </p:sp>
      <p:sp>
        <p:nvSpPr>
          <p:cNvPr id="5" name="Slide Number Placeholder 4">
            <a:extLst>
              <a:ext uri="{FF2B5EF4-FFF2-40B4-BE49-F238E27FC236}">
                <a16:creationId xmlns:a16="http://schemas.microsoft.com/office/drawing/2014/main" id="{9C5BF3DE-3D9E-9740-8D69-4005063B85CF}"/>
              </a:ext>
            </a:extLst>
          </p:cNvPr>
          <p:cNvSpPr>
            <a:spLocks noGrp="1"/>
          </p:cNvSpPr>
          <p:nvPr>
            <p:ph type="sldNum" sz="quarter" idx="4"/>
          </p:nvPr>
        </p:nvSpPr>
        <p:spPr/>
        <p:txBody>
          <a:bodyPr/>
          <a:lstStyle/>
          <a:p>
            <a:fld id="{C3874963-793F-D045-B9DE-BFF4034ACFD8}" type="slidenum">
              <a:rPr lang="en-US" smtClean="0"/>
              <a:pPr/>
              <a:t>10</a:t>
            </a:fld>
            <a:endParaRPr lang="en-US" dirty="0"/>
          </a:p>
        </p:txBody>
      </p:sp>
    </p:spTree>
    <p:extLst>
      <p:ext uri="{BB962C8B-B14F-4D97-AF65-F5344CB8AC3E}">
        <p14:creationId xmlns:p14="http://schemas.microsoft.com/office/powerpoint/2010/main" val="1483874624"/>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8" y="713022"/>
            <a:ext cx="9865108"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Application of Standard of Practice  10-5</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786851" y="2379190"/>
            <a:ext cx="10099322" cy="2246769"/>
          </a:xfrm>
          <a:prstGeom prst="rect">
            <a:avLst/>
          </a:prstGeom>
        </p:spPr>
        <p:txBody>
          <a:bodyPr wrap="square" anchor="ctr">
            <a:spAutoFit/>
          </a:bodyPr>
          <a:lstStyle/>
          <a:p>
            <a:endParaRPr lang="en-US" sz="2800" dirty="0">
              <a:solidFill>
                <a:schemeClr val="bg1"/>
              </a:solidFill>
              <a:latin typeface="Montserrat" panose="02000505000000020004" pitchFamily="2" charset="77"/>
            </a:endParaRPr>
          </a:p>
          <a:p>
            <a:r>
              <a:rPr lang="en-US" sz="2800" b="1" dirty="0">
                <a:solidFill>
                  <a:schemeClr val="bg1"/>
                </a:solidFill>
                <a:latin typeface="Montserrat" panose="00000500000000000000" pitchFamily="2" charset="0"/>
              </a:rPr>
              <a:t>Clear, strong, and convincing evidence </a:t>
            </a:r>
            <a:r>
              <a:rPr lang="en-US" sz="2800" dirty="0">
                <a:solidFill>
                  <a:schemeClr val="bg1"/>
                </a:solidFill>
                <a:latin typeface="Montserrat" panose="00000500000000000000" pitchFamily="2" charset="0"/>
              </a:rPr>
              <a:t>is the burden of proof the complainant must provide for a hearing panel to find a violation of the Code of Ethics.</a:t>
            </a:r>
          </a:p>
          <a:p>
            <a:endParaRPr lang="en-US" sz="2800" dirty="0">
              <a:solidFill>
                <a:schemeClr val="bg1"/>
              </a:solidFill>
              <a:latin typeface="Montserrat" panose="00000500000000000000" pitchFamily="2" charset="0"/>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11</a:t>
            </a:fld>
            <a:endParaRPr lang="en-US" dirty="0"/>
          </a:p>
        </p:txBody>
      </p:sp>
    </p:spTree>
    <p:extLst>
      <p:ext uri="{BB962C8B-B14F-4D97-AF65-F5344CB8AC3E}">
        <p14:creationId xmlns:p14="http://schemas.microsoft.com/office/powerpoint/2010/main" val="2760642180"/>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12</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419363" y="1560577"/>
            <a:ext cx="5676637" cy="3929345"/>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No discipline</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Letter of warning</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Letter of reprimand</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Education</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Fine not to exceed $15,000</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Suspension for not less than 30 days, nor more than one year.</a:t>
            </a:r>
          </a:p>
        </p:txBody>
      </p:sp>
      <p:sp>
        <p:nvSpPr>
          <p:cNvPr id="8" name="TextBox 7">
            <a:extLst>
              <a:ext uri="{FF2B5EF4-FFF2-40B4-BE49-F238E27FC236}">
                <a16:creationId xmlns:a16="http://schemas.microsoft.com/office/drawing/2014/main" id="{FBA4572C-1E55-E446-BD3B-C30EEF3E99D2}"/>
              </a:ext>
            </a:extLst>
          </p:cNvPr>
          <p:cNvSpPr txBox="1"/>
          <p:nvPr/>
        </p:nvSpPr>
        <p:spPr>
          <a:xfrm>
            <a:off x="6096000" y="1560576"/>
            <a:ext cx="5676637" cy="4516749"/>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Cease or refrain from </a:t>
            </a:r>
            <a:br>
              <a:rPr lang="en-US" sz="2400" spc="-30" dirty="0">
                <a:solidFill>
                  <a:schemeClr val="bg1">
                    <a:lumMod val="95000"/>
                  </a:schemeClr>
                </a:solidFill>
                <a:latin typeface="Montserrat Medium" pitchFamily="2" charset="77"/>
                <a:ea typeface="Garamond" panose="02020404030301010803" pitchFamily="18" charset="-128"/>
              </a:rPr>
            </a:br>
            <a:r>
              <a:rPr lang="en-US" sz="2400" spc="-30" dirty="0">
                <a:solidFill>
                  <a:schemeClr val="bg1">
                    <a:lumMod val="95000"/>
                  </a:schemeClr>
                </a:solidFill>
                <a:latin typeface="Montserrat Medium" pitchFamily="2" charset="77"/>
                <a:ea typeface="Garamond" panose="02020404030301010803" pitchFamily="18" charset="-128"/>
              </a:rPr>
              <a:t>conduct in violation of Code</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Expulsion from membership </a:t>
            </a:r>
            <a:br>
              <a:rPr lang="en-US" sz="2400" spc="-30" dirty="0">
                <a:solidFill>
                  <a:schemeClr val="bg1">
                    <a:lumMod val="95000"/>
                  </a:schemeClr>
                </a:solidFill>
                <a:latin typeface="Montserrat Medium" pitchFamily="2" charset="77"/>
                <a:ea typeface="Garamond" panose="02020404030301010803" pitchFamily="18" charset="-128"/>
              </a:rPr>
            </a:br>
            <a:r>
              <a:rPr lang="en-US" sz="2400" spc="-30" dirty="0">
                <a:solidFill>
                  <a:schemeClr val="bg1">
                    <a:lumMod val="95000"/>
                  </a:schemeClr>
                </a:solidFill>
                <a:latin typeface="Montserrat Medium" pitchFamily="2" charset="77"/>
                <a:ea typeface="Garamond" panose="02020404030301010803" pitchFamily="18" charset="-128"/>
              </a:rPr>
              <a:t>for a period of 1 to 3 years</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Suspension or termination of MLS privileges</a:t>
            </a:r>
          </a:p>
          <a:p>
            <a:pPr algn="ctr">
              <a:lnSpc>
                <a:spcPct val="120000"/>
              </a:lnSpc>
              <a:spcBef>
                <a:spcPts val="1200"/>
              </a:spcBef>
              <a:buClr>
                <a:srgbClr val="F58785"/>
              </a:buClr>
            </a:pPr>
            <a:r>
              <a:rPr lang="en-US" b="1" i="1" spc="-30" dirty="0">
                <a:solidFill>
                  <a:schemeClr val="bg1">
                    <a:lumMod val="95000"/>
                  </a:schemeClr>
                </a:solidFill>
                <a:latin typeface="Montserrat Medium" pitchFamily="2" charset="77"/>
                <a:ea typeface="Garamond" panose="02020404030301010803" pitchFamily="18" charset="-128"/>
              </a:rPr>
              <a:t/>
            </a:r>
            <a:br>
              <a:rPr lang="en-US" b="1" i="1" spc="-30" dirty="0">
                <a:solidFill>
                  <a:schemeClr val="bg1">
                    <a:lumMod val="95000"/>
                  </a:schemeClr>
                </a:solidFill>
                <a:latin typeface="Montserrat Medium" pitchFamily="2" charset="77"/>
                <a:ea typeface="Garamond" panose="02020404030301010803" pitchFamily="18" charset="-128"/>
              </a:rPr>
            </a:br>
            <a:r>
              <a:rPr lang="en-US" b="1" i="1" spc="-30" dirty="0">
                <a:solidFill>
                  <a:schemeClr val="bg1">
                    <a:lumMod val="95000"/>
                  </a:schemeClr>
                </a:solidFill>
                <a:latin typeface="Montserrat Medium" pitchFamily="2" charset="77"/>
                <a:ea typeface="Garamond" panose="02020404030301010803" pitchFamily="18" charset="-128"/>
              </a:rPr>
              <a:t>Note</a:t>
            </a:r>
            <a:r>
              <a:rPr lang="en-US" i="1" spc="-30" dirty="0">
                <a:solidFill>
                  <a:schemeClr val="bg1">
                    <a:lumMod val="95000"/>
                  </a:schemeClr>
                </a:solidFill>
                <a:latin typeface="Montserrat Medium" pitchFamily="2" charset="77"/>
                <a:ea typeface="Garamond" panose="02020404030301010803" pitchFamily="18" charset="-128"/>
              </a:rPr>
              <a:t>: Probation is not considered discipline. </a:t>
            </a:r>
            <a:br>
              <a:rPr lang="en-US" i="1" spc="-30" dirty="0">
                <a:solidFill>
                  <a:schemeClr val="bg1">
                    <a:lumMod val="95000"/>
                  </a:schemeClr>
                </a:solidFill>
                <a:latin typeface="Montserrat Medium" pitchFamily="2" charset="77"/>
                <a:ea typeface="Garamond" panose="02020404030301010803" pitchFamily="18" charset="-128"/>
              </a:rPr>
            </a:br>
            <a:r>
              <a:rPr lang="en-US" i="1" spc="-30" dirty="0">
                <a:solidFill>
                  <a:schemeClr val="bg1">
                    <a:lumMod val="95000"/>
                  </a:schemeClr>
                </a:solidFill>
                <a:latin typeface="Montserrat Medium" pitchFamily="2" charset="77"/>
                <a:ea typeface="Garamond" panose="02020404030301010803" pitchFamily="18" charset="-128"/>
              </a:rPr>
              <a:t>Nor is an administrative processing fee up to $500 dollars.   </a:t>
            </a:r>
          </a:p>
        </p:txBody>
      </p:sp>
      <p:sp>
        <p:nvSpPr>
          <p:cNvPr id="3" name="Rectangle 2"/>
          <p:cNvSpPr/>
          <p:nvPr/>
        </p:nvSpPr>
        <p:spPr>
          <a:xfrm>
            <a:off x="346512" y="399539"/>
            <a:ext cx="11797364" cy="1077218"/>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Authorized Discipline if Clear, Strong, and Convincing Evidence of a Violation of the Code of Ethics is Found</a:t>
            </a:r>
          </a:p>
        </p:txBody>
      </p:sp>
    </p:spTree>
    <p:extLst>
      <p:ext uri="{BB962C8B-B14F-4D97-AF65-F5344CB8AC3E}">
        <p14:creationId xmlns:p14="http://schemas.microsoft.com/office/powerpoint/2010/main" val="878308129"/>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9" y="713022"/>
            <a:ext cx="10481124"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Definition of Public Trust</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786851" y="1840582"/>
            <a:ext cx="10744214" cy="3323987"/>
          </a:xfrm>
          <a:prstGeom prst="rect">
            <a:avLst/>
          </a:prstGeom>
        </p:spPr>
        <p:txBody>
          <a:bodyPr wrap="square" anchor="ctr">
            <a:spAutoFit/>
          </a:bodyPr>
          <a:lstStyle/>
          <a:p>
            <a:endParaRPr lang="en-US" sz="2800" dirty="0">
              <a:solidFill>
                <a:schemeClr val="bg1"/>
              </a:solidFill>
              <a:latin typeface="Montserrat" panose="02000505000000020004" pitchFamily="2" charset="77"/>
            </a:endParaRPr>
          </a:p>
          <a:p>
            <a:r>
              <a:rPr lang="en-US" sz="2600" b="1" dirty="0">
                <a:solidFill>
                  <a:srgbClr val="FFFFFF"/>
                </a:solidFill>
                <a:latin typeface="Montserrat" panose="00000500000000000000" pitchFamily="2" charset="0"/>
              </a:rPr>
              <a:t>Article IV, Section 2 of National Association’s Bylaws Revised</a:t>
            </a:r>
            <a:endParaRPr lang="en-US" sz="2600" b="1" strike="sngStrike" dirty="0">
              <a:solidFill>
                <a:srgbClr val="FFFFFF"/>
              </a:solidFill>
              <a:latin typeface="Montserrat" panose="00000500000000000000" pitchFamily="2" charset="0"/>
            </a:endParaRPr>
          </a:p>
          <a:p>
            <a:endParaRPr lang="en-US" sz="2600" dirty="0">
              <a:solidFill>
                <a:srgbClr val="FFFFFF"/>
              </a:solidFill>
              <a:latin typeface="Montserrat" panose="00000500000000000000" pitchFamily="2" charset="0"/>
            </a:endParaRPr>
          </a:p>
          <a:p>
            <a:r>
              <a:rPr lang="en-US" sz="2600" i="1" dirty="0">
                <a:solidFill>
                  <a:srgbClr val="FFFFFF"/>
                </a:solidFill>
                <a:latin typeface="Montserrat" panose="00000500000000000000" pitchFamily="2" charset="0"/>
              </a:rPr>
              <a:t>…The “public trust,” as used in this context, refers to demonstrated misappropriation of client or customer funds or property, </a:t>
            </a:r>
            <a:r>
              <a:rPr lang="en-US" sz="2600" i="1" strike="sngStrike" dirty="0">
                <a:solidFill>
                  <a:srgbClr val="FF9595"/>
                </a:solidFill>
                <a:latin typeface="Montserrat" panose="00000500000000000000" pitchFamily="2" charset="0"/>
              </a:rPr>
              <a:t>willful </a:t>
            </a:r>
            <a:r>
              <a:rPr lang="en-US" sz="2600" i="1" dirty="0">
                <a:solidFill>
                  <a:srgbClr val="FFFFFF"/>
                </a:solidFill>
                <a:latin typeface="Montserrat" panose="00000500000000000000" pitchFamily="2" charset="0"/>
              </a:rPr>
              <a:t>discrimination </a:t>
            </a:r>
            <a:r>
              <a:rPr lang="en-US" sz="2600" i="1" u="sng" dirty="0">
                <a:solidFill>
                  <a:srgbClr val="FF9595"/>
                </a:solidFill>
                <a:latin typeface="Montserrat" panose="00000500000000000000" pitchFamily="2" charset="0"/>
              </a:rPr>
              <a:t>against the protected classes </a:t>
            </a:r>
            <a:r>
              <a:rPr lang="en-US" sz="2600" i="1" dirty="0">
                <a:solidFill>
                  <a:srgbClr val="FFFFFF"/>
                </a:solidFill>
                <a:latin typeface="Montserrat" panose="00000500000000000000" pitchFamily="2" charset="0"/>
              </a:rPr>
              <a:t>under the Code of Ethics, or fraud </a:t>
            </a:r>
            <a:r>
              <a:rPr lang="en-US" sz="2600" i="1" strike="sngStrike" dirty="0">
                <a:solidFill>
                  <a:srgbClr val="FF9595"/>
                </a:solidFill>
                <a:latin typeface="Montserrat" panose="00000500000000000000" pitchFamily="2" charset="0"/>
              </a:rPr>
              <a:t>resulting in substantial economic harm</a:t>
            </a:r>
            <a:r>
              <a:rPr lang="en-US" sz="2600" i="1" dirty="0">
                <a:solidFill>
                  <a:srgbClr val="FFFFFF"/>
                </a:solidFill>
                <a:latin typeface="Montserrat" panose="00000500000000000000" pitchFamily="2" charset="0"/>
              </a:rPr>
              <a:t>… </a:t>
            </a:r>
            <a:endParaRPr lang="en-US" sz="1600" dirty="0">
              <a:latin typeface="Montserrat" panose="02000505000000020004" pitchFamily="2" charset="77"/>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13</a:t>
            </a:fld>
            <a:endParaRPr lang="en-US" dirty="0"/>
          </a:p>
        </p:txBody>
      </p:sp>
    </p:spTree>
    <p:extLst>
      <p:ext uri="{BB962C8B-B14F-4D97-AF65-F5344CB8AC3E}">
        <p14:creationId xmlns:p14="http://schemas.microsoft.com/office/powerpoint/2010/main" val="547673247"/>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9" y="713022"/>
            <a:ext cx="10481124"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Public Trust</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786851" y="1640527"/>
            <a:ext cx="10773090" cy="3724096"/>
          </a:xfrm>
          <a:prstGeom prst="rect">
            <a:avLst/>
          </a:prstGeom>
        </p:spPr>
        <p:txBody>
          <a:bodyPr wrap="square" anchor="ctr">
            <a:spAutoFit/>
          </a:bodyPr>
          <a:lstStyle/>
          <a:p>
            <a:endParaRPr lang="en-US" sz="2800" dirty="0">
              <a:solidFill>
                <a:schemeClr val="bg1"/>
              </a:solidFill>
              <a:latin typeface="Montserrat" panose="02000505000000020004" pitchFamily="2" charset="77"/>
            </a:endParaRPr>
          </a:p>
          <a:p>
            <a:r>
              <a:rPr lang="en-US" sz="2600" b="1" dirty="0">
                <a:solidFill>
                  <a:srgbClr val="FFFFFF"/>
                </a:solidFill>
                <a:latin typeface="Montserrat" panose="00000500000000000000" pitchFamily="2" charset="0"/>
              </a:rPr>
              <a:t>Article IV, Section 2 of National Association’s Bylaws Revised</a:t>
            </a:r>
            <a:endParaRPr lang="en-US" sz="2600" b="1" strike="sngStrike" dirty="0">
              <a:solidFill>
                <a:srgbClr val="FFFFFF"/>
              </a:solidFill>
              <a:latin typeface="Montserrat" panose="00000500000000000000" pitchFamily="2" charset="0"/>
            </a:endParaRPr>
          </a:p>
          <a:p>
            <a:endParaRPr lang="en-US" sz="2600" dirty="0">
              <a:solidFill>
                <a:srgbClr val="FFFFFF"/>
              </a:solidFill>
              <a:latin typeface="Montserrat" panose="00000500000000000000" pitchFamily="2" charset="0"/>
            </a:endParaRPr>
          </a:p>
          <a:p>
            <a:r>
              <a:rPr lang="en-US" sz="2600" i="1" dirty="0">
                <a:solidFill>
                  <a:srgbClr val="FFFFFF"/>
                </a:solidFill>
                <a:latin typeface="Montserrat" panose="00000500000000000000" pitchFamily="2" charset="0"/>
              </a:rPr>
              <a:t>…Enforcement of the Code of Ethics also requires Member Boards to share with the state real estate licensing authority final ethics decision holding REALTORS® in violation of the Code of Ethics in instances </a:t>
            </a:r>
            <a:r>
              <a:rPr lang="en-US" sz="2600" i="1" u="sng" dirty="0">
                <a:solidFill>
                  <a:srgbClr val="FF9595"/>
                </a:solidFill>
                <a:latin typeface="Montserrat" panose="00000500000000000000" pitchFamily="2" charset="0"/>
              </a:rPr>
              <a:t>involving real estate activities and transactions </a:t>
            </a:r>
            <a:r>
              <a:rPr lang="en-US" sz="2600" i="1" dirty="0">
                <a:solidFill>
                  <a:srgbClr val="FFFFFF"/>
                </a:solidFill>
                <a:latin typeface="Montserrat" panose="00000500000000000000" pitchFamily="2" charset="0"/>
              </a:rPr>
              <a:t>where there is reason to believe the public trust may have been violated…</a:t>
            </a:r>
            <a:endParaRPr lang="en-US" sz="1600" dirty="0">
              <a:latin typeface="Montserrat" panose="02000505000000020004" pitchFamily="2" charset="77"/>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14</a:t>
            </a:fld>
            <a:endParaRPr lang="en-US" dirty="0"/>
          </a:p>
        </p:txBody>
      </p:sp>
    </p:spTree>
    <p:extLst>
      <p:ext uri="{BB962C8B-B14F-4D97-AF65-F5344CB8AC3E}">
        <p14:creationId xmlns:p14="http://schemas.microsoft.com/office/powerpoint/2010/main" val="2545167886"/>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9" y="713022"/>
            <a:ext cx="10481124"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Code of Ethics and Arbitration Manual</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786851" y="1640530"/>
            <a:ext cx="10773090" cy="3724096"/>
          </a:xfrm>
          <a:prstGeom prst="rect">
            <a:avLst/>
          </a:prstGeom>
        </p:spPr>
        <p:txBody>
          <a:bodyPr wrap="square" anchor="ctr">
            <a:spAutoFit/>
          </a:bodyPr>
          <a:lstStyle/>
          <a:p>
            <a:endParaRPr lang="en-US" sz="2800" dirty="0">
              <a:solidFill>
                <a:schemeClr val="bg1"/>
              </a:solidFill>
              <a:latin typeface="Montserrat" panose="02000505000000020004" pitchFamily="2" charset="77"/>
            </a:endParaRPr>
          </a:p>
          <a:p>
            <a:r>
              <a:rPr lang="en-US" sz="2600" b="1" dirty="0">
                <a:solidFill>
                  <a:srgbClr val="FFFFFF"/>
                </a:solidFill>
                <a:latin typeface="Montserrat" panose="00000500000000000000" pitchFamily="2" charset="0"/>
              </a:rPr>
              <a:t>Section 23 (j), Action of the Board of Directors </a:t>
            </a:r>
            <a:endParaRPr lang="en-US" sz="2600" b="1" strike="sngStrike" dirty="0">
              <a:solidFill>
                <a:srgbClr val="FFFFFF"/>
              </a:solidFill>
              <a:latin typeface="Montserrat" panose="00000500000000000000" pitchFamily="2" charset="0"/>
            </a:endParaRPr>
          </a:p>
          <a:p>
            <a:endParaRPr lang="en-US" sz="2600" dirty="0">
              <a:solidFill>
                <a:srgbClr val="FFFFFF"/>
              </a:solidFill>
              <a:latin typeface="Montserrat" panose="00000500000000000000" pitchFamily="2" charset="0"/>
            </a:endParaRPr>
          </a:p>
          <a:p>
            <a:r>
              <a:rPr lang="en-US" sz="2600" i="1" dirty="0">
                <a:solidFill>
                  <a:srgbClr val="FFFFFF"/>
                </a:solidFill>
                <a:latin typeface="Montserrat" panose="00000500000000000000" pitchFamily="2" charset="0"/>
              </a:rPr>
              <a:t>…Final ethics decisions holding REALTORS® in violation of the Code of Ethics </a:t>
            </a:r>
            <a:r>
              <a:rPr lang="en-US" sz="2600" i="1" dirty="0">
                <a:solidFill>
                  <a:schemeClr val="bg1"/>
                </a:solidFill>
                <a:latin typeface="Montserrat" panose="00000500000000000000" pitchFamily="2" charset="0"/>
              </a:rPr>
              <a:t>involving real estate related activities and transactions </a:t>
            </a:r>
            <a:r>
              <a:rPr lang="en-US" sz="2600" i="1" dirty="0">
                <a:solidFill>
                  <a:srgbClr val="FFFFFF"/>
                </a:solidFill>
                <a:latin typeface="Montserrat" panose="00000500000000000000" pitchFamily="2" charset="0"/>
              </a:rPr>
              <a:t>must be forwarded to the state real estate licensing authority, and may be forwarded to any other governmental agency, in instances where there is reason to believe that the public trust may have been violated…  </a:t>
            </a:r>
            <a:endParaRPr lang="en-US" sz="1600" dirty="0">
              <a:latin typeface="Montserrat" panose="02000505000000020004" pitchFamily="2" charset="77"/>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15</a:t>
            </a:fld>
            <a:endParaRPr lang="en-US" dirty="0"/>
          </a:p>
        </p:txBody>
      </p:sp>
    </p:spTree>
    <p:extLst>
      <p:ext uri="{BB962C8B-B14F-4D97-AF65-F5344CB8AC3E}">
        <p14:creationId xmlns:p14="http://schemas.microsoft.com/office/powerpoint/2010/main" val="256777310"/>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9" y="713022"/>
            <a:ext cx="10481124"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Code of Ethics and Arbitration Manual</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786851" y="1840585"/>
            <a:ext cx="10773090" cy="3323987"/>
          </a:xfrm>
          <a:prstGeom prst="rect">
            <a:avLst/>
          </a:prstGeom>
        </p:spPr>
        <p:txBody>
          <a:bodyPr wrap="square" anchor="ctr">
            <a:spAutoFit/>
          </a:bodyPr>
          <a:lstStyle/>
          <a:p>
            <a:endParaRPr lang="en-US" sz="2800" dirty="0">
              <a:solidFill>
                <a:schemeClr val="bg1"/>
              </a:solidFill>
              <a:latin typeface="Montserrat" panose="02000505000000020004" pitchFamily="2" charset="77"/>
            </a:endParaRPr>
          </a:p>
          <a:p>
            <a:r>
              <a:rPr lang="en-US" sz="2600" b="1" dirty="0">
                <a:solidFill>
                  <a:srgbClr val="FFFFFF"/>
                </a:solidFill>
                <a:latin typeface="Montserrat" panose="00000500000000000000" pitchFamily="2" charset="0"/>
              </a:rPr>
              <a:t>Section 23 (j), Action of the Board of Directors </a:t>
            </a:r>
            <a:endParaRPr lang="en-US" sz="2600" b="1" strike="sngStrike" dirty="0">
              <a:solidFill>
                <a:srgbClr val="FFFFFF"/>
              </a:solidFill>
              <a:latin typeface="Montserrat" panose="00000500000000000000" pitchFamily="2" charset="0"/>
            </a:endParaRPr>
          </a:p>
          <a:p>
            <a:endParaRPr lang="en-US" sz="2600" dirty="0">
              <a:solidFill>
                <a:srgbClr val="FFFFFF"/>
              </a:solidFill>
              <a:latin typeface="Montserrat" panose="00000500000000000000" pitchFamily="2" charset="0"/>
            </a:endParaRPr>
          </a:p>
          <a:p>
            <a:r>
              <a:rPr lang="en-US" sz="2600" i="1" dirty="0">
                <a:solidFill>
                  <a:srgbClr val="FFFFFF"/>
                </a:solidFill>
                <a:latin typeface="Montserrat" panose="00000500000000000000" pitchFamily="2" charset="0"/>
              </a:rPr>
              <a:t>…The “public trust,” as used in this context, refers to demonstrated misappropriation of client or customer funds or property, </a:t>
            </a:r>
            <a:r>
              <a:rPr lang="en-US" sz="2600" i="1" strike="sngStrike" dirty="0">
                <a:solidFill>
                  <a:srgbClr val="FF9595"/>
                </a:solidFill>
                <a:latin typeface="Montserrat" panose="00000500000000000000" pitchFamily="2" charset="0"/>
              </a:rPr>
              <a:t>willful</a:t>
            </a:r>
            <a:r>
              <a:rPr lang="en-US" sz="2600" i="1" dirty="0">
                <a:solidFill>
                  <a:srgbClr val="FFFFFF"/>
                </a:solidFill>
                <a:latin typeface="Montserrat" panose="00000500000000000000" pitchFamily="2" charset="0"/>
              </a:rPr>
              <a:t> discrimination </a:t>
            </a:r>
            <a:r>
              <a:rPr lang="en-US" sz="2600" i="1" u="sng" dirty="0">
                <a:solidFill>
                  <a:srgbClr val="FF9595"/>
                </a:solidFill>
                <a:latin typeface="Montserrat" panose="00000500000000000000" pitchFamily="2" charset="0"/>
              </a:rPr>
              <a:t>against the protected classes under the Code of Ethics</a:t>
            </a:r>
            <a:r>
              <a:rPr lang="en-US" sz="2600" i="1" dirty="0">
                <a:solidFill>
                  <a:srgbClr val="FF9595"/>
                </a:solidFill>
                <a:latin typeface="Montserrat" panose="00000500000000000000" pitchFamily="2" charset="0"/>
              </a:rPr>
              <a:t>, </a:t>
            </a:r>
            <a:r>
              <a:rPr lang="en-US" sz="2600" i="1" dirty="0">
                <a:solidFill>
                  <a:srgbClr val="FFFFFF"/>
                </a:solidFill>
                <a:latin typeface="Montserrat" panose="00000500000000000000" pitchFamily="2" charset="0"/>
              </a:rPr>
              <a:t>or fraud </a:t>
            </a:r>
            <a:r>
              <a:rPr lang="en-US" sz="2600" i="1" strike="sngStrike" dirty="0">
                <a:solidFill>
                  <a:srgbClr val="FF9595"/>
                </a:solidFill>
                <a:latin typeface="Montserrat" panose="00000500000000000000" pitchFamily="2" charset="0"/>
              </a:rPr>
              <a:t>resulting in substantial economic harm</a:t>
            </a:r>
            <a:r>
              <a:rPr lang="en-US" sz="2600" i="1" dirty="0">
                <a:solidFill>
                  <a:srgbClr val="FFFFFF"/>
                </a:solidFill>
                <a:latin typeface="Montserrat" panose="00000500000000000000" pitchFamily="2" charset="0"/>
              </a:rPr>
              <a:t>…</a:t>
            </a:r>
            <a:endParaRPr lang="en-US" sz="1600" dirty="0">
              <a:latin typeface="Montserrat" panose="02000505000000020004" pitchFamily="2" charset="77"/>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16</a:t>
            </a:fld>
            <a:endParaRPr lang="en-US" dirty="0"/>
          </a:p>
        </p:txBody>
      </p:sp>
    </p:spTree>
    <p:extLst>
      <p:ext uri="{BB962C8B-B14F-4D97-AF65-F5344CB8AC3E}">
        <p14:creationId xmlns:p14="http://schemas.microsoft.com/office/powerpoint/2010/main" val="1232248123"/>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4136B-48C9-634B-BB2E-4E6FE8CF550D}"/>
              </a:ext>
            </a:extLst>
          </p:cNvPr>
          <p:cNvSpPr/>
          <p:nvPr/>
        </p:nvSpPr>
        <p:spPr>
          <a:xfrm>
            <a:off x="0" y="1796717"/>
            <a:ext cx="12192000" cy="3096126"/>
          </a:xfrm>
          <a:prstGeom prst="rect">
            <a:avLst/>
          </a:prstGeom>
          <a:solidFill>
            <a:srgbClr val="0D2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3EA949-1EEE-DB4B-A67F-6E8D4379A9D5}"/>
              </a:ext>
            </a:extLst>
          </p:cNvPr>
          <p:cNvSpPr/>
          <p:nvPr/>
        </p:nvSpPr>
        <p:spPr>
          <a:xfrm>
            <a:off x="3710177" y="2005952"/>
            <a:ext cx="8307652" cy="2677656"/>
          </a:xfrm>
          <a:prstGeom prst="rect">
            <a:avLst/>
          </a:prstGeom>
        </p:spPr>
        <p:txBody>
          <a:bodyPr wrap="square" anchor="ctr">
            <a:spAutoFit/>
          </a:bodyPr>
          <a:lstStyle/>
          <a:p>
            <a:r>
              <a:rPr lang="en-US" sz="2400" dirty="0">
                <a:solidFill>
                  <a:schemeClr val="bg1"/>
                </a:solidFill>
                <a:latin typeface="Montserrat" panose="02000505000000020004" pitchFamily="2" charset="77"/>
              </a:rPr>
              <a:t>Violations of the public trust are considered particularly egregious.  Associations are encouraged to critically examine these types of cases and recommend discipline consistent with the seriousness of these violations, their harm to consumers, and the reputation of REALTORS® committed to the highest level of professionalism. </a:t>
            </a:r>
          </a:p>
        </p:txBody>
      </p:sp>
      <p:sp>
        <p:nvSpPr>
          <p:cNvPr id="4" name="Google Shape;176;p41">
            <a:extLst>
              <a:ext uri="{FF2B5EF4-FFF2-40B4-BE49-F238E27FC236}">
                <a16:creationId xmlns:a16="http://schemas.microsoft.com/office/drawing/2014/main" id="{E8CD7F84-19AE-EA46-9C6C-CE34898F4A8E}"/>
              </a:ext>
            </a:extLst>
          </p:cNvPr>
          <p:cNvSpPr txBox="1"/>
          <p:nvPr/>
        </p:nvSpPr>
        <p:spPr>
          <a:xfrm>
            <a:off x="277165" y="2383763"/>
            <a:ext cx="3325341" cy="1761620"/>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2800" b="1" dirty="0">
                <a:solidFill>
                  <a:srgbClr val="F58785"/>
                </a:solidFill>
                <a:latin typeface="Montserrat" panose="02000505000000020004" pitchFamily="2" charset="77"/>
                <a:ea typeface="Montserrat"/>
                <a:cs typeface="Montserrat"/>
                <a:sym typeface="Montserrat"/>
              </a:rPr>
              <a:t>Potential Public Trust Issues</a:t>
            </a:r>
          </a:p>
        </p:txBody>
      </p:sp>
      <p:sp>
        <p:nvSpPr>
          <p:cNvPr id="6" name="Google Shape;196;p42">
            <a:extLst>
              <a:ext uri="{FF2B5EF4-FFF2-40B4-BE49-F238E27FC236}">
                <a16:creationId xmlns:a16="http://schemas.microsoft.com/office/drawing/2014/main" id="{8D3EA632-5CA4-FC45-9C9E-5DB05010DD62}"/>
              </a:ext>
            </a:extLst>
          </p:cNvPr>
          <p:cNvSpPr txBox="1"/>
          <p:nvPr/>
        </p:nvSpPr>
        <p:spPr>
          <a:xfrm>
            <a:off x="277165" y="495012"/>
            <a:ext cx="12457058" cy="499600"/>
          </a:xfrm>
          <a:prstGeom prst="rect">
            <a:avLst/>
          </a:prstGeom>
          <a:noFill/>
          <a:ln>
            <a:noFill/>
          </a:ln>
        </p:spPr>
        <p:txBody>
          <a:bodyPr spcFirstLastPara="1" wrap="square" lIns="121900" tIns="121900" rIns="121900" bIns="121900" anchor="t" anchorCtr="0">
            <a:noAutofit/>
          </a:bodyPr>
          <a:lstStyle/>
          <a:p>
            <a:r>
              <a:rPr lang="en-US" sz="2800" b="1" dirty="0">
                <a:solidFill>
                  <a:srgbClr val="0D2237"/>
                </a:solidFill>
                <a:latin typeface="Montserrat" panose="02000505000000020004" pitchFamily="2" charset="77"/>
                <a:ea typeface="Montserrat SemiBold"/>
                <a:cs typeface="Montserrat SemiBold"/>
                <a:sym typeface="Montserrat SemiBold"/>
              </a:rPr>
              <a:t>Disciplinary Guidelines, Additional Factors for Consideration</a:t>
            </a:r>
          </a:p>
        </p:txBody>
      </p:sp>
      <p:sp>
        <p:nvSpPr>
          <p:cNvPr id="5" name="Slide Number Placeholder 4">
            <a:extLst>
              <a:ext uri="{FF2B5EF4-FFF2-40B4-BE49-F238E27FC236}">
                <a16:creationId xmlns:a16="http://schemas.microsoft.com/office/drawing/2014/main" id="{9C5BF3DE-3D9E-9740-8D69-4005063B85CF}"/>
              </a:ext>
            </a:extLst>
          </p:cNvPr>
          <p:cNvSpPr>
            <a:spLocks noGrp="1"/>
          </p:cNvSpPr>
          <p:nvPr>
            <p:ph type="sldNum" sz="quarter" idx="4"/>
          </p:nvPr>
        </p:nvSpPr>
        <p:spPr/>
        <p:txBody>
          <a:bodyPr/>
          <a:lstStyle/>
          <a:p>
            <a:fld id="{C3874963-793F-D045-B9DE-BFF4034ACFD8}" type="slidenum">
              <a:rPr lang="en-US" smtClean="0"/>
              <a:pPr/>
              <a:t>17</a:t>
            </a:fld>
            <a:endParaRPr lang="en-US" dirty="0"/>
          </a:p>
        </p:txBody>
      </p:sp>
    </p:spTree>
    <p:extLst>
      <p:ext uri="{BB962C8B-B14F-4D97-AF65-F5344CB8AC3E}">
        <p14:creationId xmlns:p14="http://schemas.microsoft.com/office/powerpoint/2010/main" val="1368519625"/>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62185"/>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2"/>
          <a:stretch>
            <a:fillRect/>
          </a:stretch>
        </p:blipFill>
        <p:spPr>
          <a:xfrm>
            <a:off x="0" y="33068"/>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5983301" y="2343707"/>
            <a:ext cx="5112444" cy="523220"/>
          </a:xfrm>
          <a:prstGeom prst="rect">
            <a:avLst/>
          </a:prstGeom>
          <a:noFill/>
        </p:spPr>
        <p:txBody>
          <a:bodyPr wrap="square" rtlCol="0">
            <a:spAutoFit/>
          </a:bodyPr>
          <a:lstStyle/>
          <a:p>
            <a:r>
              <a:rPr lang="en-US" sz="2800" b="1" dirty="0">
                <a:solidFill>
                  <a:schemeClr val="bg1"/>
                </a:solidFill>
                <a:latin typeface="Montserrat" panose="02000505000000020004" pitchFamily="2" charset="77"/>
              </a:rPr>
              <a:t>Today’s Facilitators</a:t>
            </a:r>
          </a:p>
        </p:txBody>
      </p:sp>
      <p:sp>
        <p:nvSpPr>
          <p:cNvPr id="7" name="TextBox 6">
            <a:extLst>
              <a:ext uri="{FF2B5EF4-FFF2-40B4-BE49-F238E27FC236}">
                <a16:creationId xmlns:a16="http://schemas.microsoft.com/office/drawing/2014/main" id="{40F6DDE6-7000-1F49-8798-C31EDEE8AFD5}"/>
              </a:ext>
            </a:extLst>
          </p:cNvPr>
          <p:cNvSpPr txBox="1"/>
          <p:nvPr/>
        </p:nvSpPr>
        <p:spPr>
          <a:xfrm>
            <a:off x="5983301" y="3153240"/>
            <a:ext cx="5810452" cy="461665"/>
          </a:xfrm>
          <a:prstGeom prst="rect">
            <a:avLst/>
          </a:prstGeom>
          <a:noFill/>
        </p:spPr>
        <p:txBody>
          <a:bodyPr wrap="square" rtlCol="0">
            <a:spAutoFit/>
          </a:bodyPr>
          <a:lstStyle/>
          <a:p>
            <a:pPr>
              <a:buClr>
                <a:srgbClr val="026CB7"/>
              </a:buClr>
            </a:pPr>
            <a:endParaRPr lang="en-US" sz="2400" dirty="0">
              <a:solidFill>
                <a:schemeClr val="bg1"/>
              </a:solidFill>
              <a:latin typeface="Montserrat" panose="02000505000000020004" pitchFamily="2" charset="77"/>
            </a:endParaRPr>
          </a:p>
        </p:txBody>
      </p:sp>
      <p:sp>
        <p:nvSpPr>
          <p:cNvPr id="6" name="Slide Number Placeholder 5">
            <a:extLst>
              <a:ext uri="{FF2B5EF4-FFF2-40B4-BE49-F238E27FC236}">
                <a16:creationId xmlns:a16="http://schemas.microsoft.com/office/drawing/2014/main" id="{EEE826F2-A4AF-AD48-B234-74E860F1F51F}"/>
              </a:ext>
            </a:extLst>
          </p:cNvPr>
          <p:cNvSpPr>
            <a:spLocks noGrp="1"/>
          </p:cNvSpPr>
          <p:nvPr>
            <p:ph type="sldNum" sz="quarter" idx="12"/>
          </p:nvPr>
        </p:nvSpPr>
        <p:spPr>
          <a:xfrm>
            <a:off x="145774" y="6356350"/>
            <a:ext cx="320391" cy="365125"/>
          </a:xfrm>
        </p:spPr>
        <p:txBody>
          <a:bodyPr/>
          <a:lstStyle/>
          <a:p>
            <a:fld id="{C3874963-793F-D045-B9DE-BFF4034ACFD8}" type="slidenum">
              <a:rPr lang="en-US" smtClean="0"/>
              <a:t>2</a:t>
            </a:fld>
            <a:endParaRPr lang="en-US" dirty="0"/>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3"/>
          <a:srcRect l="18569" t="36865" r="18757" b="37902"/>
          <a:stretch/>
        </p:blipFill>
        <p:spPr>
          <a:xfrm>
            <a:off x="10571354" y="6255832"/>
            <a:ext cx="1505415" cy="468352"/>
          </a:xfrm>
          <a:prstGeom prst="rect">
            <a:avLst/>
          </a:prstGeom>
        </p:spPr>
      </p:pic>
      <p:sp>
        <p:nvSpPr>
          <p:cNvPr id="2" name="Rectangle 1"/>
          <p:cNvSpPr/>
          <p:nvPr/>
        </p:nvSpPr>
        <p:spPr>
          <a:xfrm>
            <a:off x="5983301" y="3760240"/>
            <a:ext cx="4653838" cy="461665"/>
          </a:xfrm>
          <a:prstGeom prst="rect">
            <a:avLst/>
          </a:prstGeom>
        </p:spPr>
        <p:txBody>
          <a:bodyPr wrap="non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REALTOR® Leigh York (TX)</a:t>
            </a:r>
          </a:p>
        </p:txBody>
      </p:sp>
      <p:sp>
        <p:nvSpPr>
          <p:cNvPr id="3" name="Rectangle 2"/>
          <p:cNvSpPr/>
          <p:nvPr/>
        </p:nvSpPr>
        <p:spPr>
          <a:xfrm>
            <a:off x="5983301" y="3435184"/>
            <a:ext cx="5567015" cy="369332"/>
          </a:xfrm>
          <a:prstGeom prst="rect">
            <a:avLst/>
          </a:prstGeom>
        </p:spPr>
        <p:txBody>
          <a:bodyPr wrap="square">
            <a:spAutoFit/>
          </a:bodyPr>
          <a:lstStyle/>
          <a:p>
            <a:pPr marL="342900" indent="-342900">
              <a:buClr>
                <a:srgbClr val="026CB7"/>
              </a:buClr>
              <a:buFont typeface="Wingdings" pitchFamily="2" charset="2"/>
              <a:buChar char="ü"/>
            </a:pPr>
            <a:endParaRPr lang="en-US" dirty="0">
              <a:solidFill>
                <a:schemeClr val="bg1"/>
              </a:solidFill>
              <a:latin typeface="Montserrat" panose="02000505000000020004" pitchFamily="2" charset="77"/>
            </a:endParaRPr>
          </a:p>
        </p:txBody>
      </p:sp>
      <p:sp>
        <p:nvSpPr>
          <p:cNvPr id="5" name="Rectangle 4"/>
          <p:cNvSpPr/>
          <p:nvPr/>
        </p:nvSpPr>
        <p:spPr>
          <a:xfrm>
            <a:off x="5999750" y="3199406"/>
            <a:ext cx="5623655" cy="461665"/>
          </a:xfrm>
          <a:prstGeom prst="rect">
            <a:avLst/>
          </a:prstGeom>
        </p:spPr>
        <p:txBody>
          <a:bodyPr wrap="non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REALTOR® Clyde Cooper, Jr. (VA)</a:t>
            </a:r>
          </a:p>
        </p:txBody>
      </p:sp>
    </p:spTree>
    <p:extLst>
      <p:ext uri="{BB962C8B-B14F-4D97-AF65-F5344CB8AC3E}">
        <p14:creationId xmlns:p14="http://schemas.microsoft.com/office/powerpoint/2010/main" val="470422251"/>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FFFFFF"/>
              </a:solidFill>
              <a:latin typeface="Impact"/>
              <a:ea typeface="Impact"/>
              <a:cs typeface="Impact"/>
              <a:sym typeface="Impact"/>
            </a:endParaRPr>
          </a:p>
        </p:txBody>
      </p:sp>
      <p:sp>
        <p:nvSpPr>
          <p:cNvPr id="6" name="TextBox 5">
            <a:extLst>
              <a:ext uri="{FF2B5EF4-FFF2-40B4-BE49-F238E27FC236}">
                <a16:creationId xmlns:a16="http://schemas.microsoft.com/office/drawing/2014/main" id="{8C27E123-7A2A-7846-8F4A-9E1C8D08C4A8}"/>
              </a:ext>
            </a:extLst>
          </p:cNvPr>
          <p:cNvSpPr txBox="1"/>
          <p:nvPr/>
        </p:nvSpPr>
        <p:spPr>
          <a:xfrm>
            <a:off x="4754880" y="708207"/>
            <a:ext cx="7190071" cy="4524315"/>
          </a:xfrm>
          <a:prstGeom prst="rect">
            <a:avLst/>
          </a:prstGeom>
          <a:noFill/>
        </p:spPr>
        <p:txBody>
          <a:bodyPr wrap="square" rtlCol="0" anchor="ctr">
            <a:spAutoFit/>
          </a:bodyPr>
          <a:lstStyle/>
          <a:p>
            <a:r>
              <a:rPr lang="en-US" sz="2400" dirty="0">
                <a:solidFill>
                  <a:schemeClr val="tx1">
                    <a:lumMod val="50000"/>
                    <a:lumOff val="50000"/>
                  </a:schemeClr>
                </a:solidFill>
                <a:latin typeface="Montserrat" panose="02000505000000020004" pitchFamily="2" charset="77"/>
              </a:rPr>
              <a:t>...</a:t>
            </a:r>
            <a:r>
              <a:rPr lang="en-US" sz="2400" i="1" dirty="0">
                <a:solidFill>
                  <a:schemeClr val="tx1">
                    <a:lumMod val="50000"/>
                    <a:lumOff val="50000"/>
                  </a:schemeClr>
                </a:solidFill>
                <a:latin typeface="Montserrat" panose="02000505000000020004" pitchFamily="2" charset="77"/>
              </a:rPr>
              <a:t>REALTORS</a:t>
            </a:r>
            <a:r>
              <a:rPr lang="en-US" sz="2400" dirty="0">
                <a:solidFill>
                  <a:schemeClr val="tx1">
                    <a:lumMod val="50000"/>
                    <a:lumOff val="50000"/>
                  </a:schemeClr>
                </a:solidFill>
                <a:latin typeface="Montserrat" panose="02000505000000020004" pitchFamily="2" charset="77"/>
              </a:rPr>
              <a:t>®</a:t>
            </a:r>
            <a:r>
              <a:rPr lang="en-US" sz="2400" i="1" dirty="0">
                <a:solidFill>
                  <a:schemeClr val="tx1">
                    <a:lumMod val="50000"/>
                    <a:lumOff val="50000"/>
                  </a:schemeClr>
                </a:solidFill>
                <a:latin typeface="Montserrat" panose="02000505000000020004" pitchFamily="2" charset="77"/>
              </a:rPr>
              <a:t> should recognize that the interests of the nation and its citizens require the highest and best use of the land…Such interests impose obligations beyond those of ordinary commerce.  They impose grave social responsibility and a patriotic duty to which REALTORS® should dedicate themselves…  REALTORS®, therefore, are zealous to maintain and improve the standards of their calling and share with their fellow REALTORS® a common responsibility for its integrity and honor.</a:t>
            </a:r>
          </a:p>
        </p:txBody>
      </p:sp>
      <p:sp>
        <p:nvSpPr>
          <p:cNvPr id="7" name="TextBox 6">
            <a:extLst>
              <a:ext uri="{FF2B5EF4-FFF2-40B4-BE49-F238E27FC236}">
                <a16:creationId xmlns:a16="http://schemas.microsoft.com/office/drawing/2014/main" id="{E9672A76-F475-954B-9D1B-C11EC72AA52F}"/>
              </a:ext>
            </a:extLst>
          </p:cNvPr>
          <p:cNvSpPr txBox="1"/>
          <p:nvPr/>
        </p:nvSpPr>
        <p:spPr>
          <a:xfrm>
            <a:off x="4757408" y="5389331"/>
            <a:ext cx="6735164" cy="1107996"/>
          </a:xfrm>
          <a:prstGeom prst="rect">
            <a:avLst/>
          </a:prstGeom>
          <a:noFill/>
        </p:spPr>
        <p:txBody>
          <a:bodyPr wrap="square" rtlCol="0">
            <a:spAutoFit/>
          </a:bodyPr>
          <a:lstStyle/>
          <a:p>
            <a:r>
              <a:rPr lang="en-US" sz="2200" b="1" dirty="0">
                <a:solidFill>
                  <a:srgbClr val="006CB7"/>
                </a:solidFill>
                <a:latin typeface="Montserrat" panose="02000505000000020004" pitchFamily="2" charset="77"/>
              </a:rPr>
              <a:t>Preamble, Code of Ethics and Standards of Practice, NATIONAL ASSOCIATION OF REALTORS® </a:t>
            </a:r>
            <a:endParaRPr lang="en-US" sz="2200" dirty="0">
              <a:solidFill>
                <a:schemeClr val="bg2">
                  <a:lumMod val="75000"/>
                </a:schemeClr>
              </a:solidFill>
              <a:latin typeface="Montserrat" panose="02000505000000020004" pitchFamily="2" charset="77"/>
            </a:endParaRPr>
          </a:p>
        </p:txBody>
      </p:sp>
      <p:sp>
        <p:nvSpPr>
          <p:cNvPr id="2" name="Slide Number Placeholder 1">
            <a:extLst>
              <a:ext uri="{FF2B5EF4-FFF2-40B4-BE49-F238E27FC236}">
                <a16:creationId xmlns:a16="http://schemas.microsoft.com/office/drawing/2014/main" id="{13BCD94C-27CB-3246-97FB-201A46E5E04C}"/>
              </a:ext>
            </a:extLst>
          </p:cNvPr>
          <p:cNvSpPr>
            <a:spLocks noGrp="1"/>
          </p:cNvSpPr>
          <p:nvPr>
            <p:ph type="sldNum" sz="quarter" idx="4"/>
          </p:nvPr>
        </p:nvSpPr>
        <p:spPr/>
        <p:txBody>
          <a:bodyPr/>
          <a:lstStyle/>
          <a:p>
            <a:fld id="{C3874963-793F-D045-B9DE-BFF4034ACFD8}" type="slidenum">
              <a:rPr lang="en-US" smtClean="0"/>
              <a:pPr/>
              <a:t>3</a:t>
            </a:fld>
            <a:endParaRPr lang="en-US" dirty="0"/>
          </a:p>
        </p:txBody>
      </p:sp>
    </p:spTree>
    <p:extLst>
      <p:ext uri="{BB962C8B-B14F-4D97-AF65-F5344CB8AC3E}">
        <p14:creationId xmlns:p14="http://schemas.microsoft.com/office/powerpoint/2010/main" val="2766349586"/>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FFFFFF"/>
              </a:solidFill>
              <a:latin typeface="Impact"/>
              <a:ea typeface="Impact"/>
              <a:cs typeface="Impact"/>
              <a:sym typeface="Impact"/>
            </a:endParaRPr>
          </a:p>
        </p:txBody>
      </p:sp>
      <p:sp>
        <p:nvSpPr>
          <p:cNvPr id="6" name="TextBox 5">
            <a:extLst>
              <a:ext uri="{FF2B5EF4-FFF2-40B4-BE49-F238E27FC236}">
                <a16:creationId xmlns:a16="http://schemas.microsoft.com/office/drawing/2014/main" id="{8C27E123-7A2A-7846-8F4A-9E1C8D08C4A8}"/>
              </a:ext>
            </a:extLst>
          </p:cNvPr>
          <p:cNvSpPr txBox="1"/>
          <p:nvPr/>
        </p:nvSpPr>
        <p:spPr>
          <a:xfrm>
            <a:off x="4754880" y="1670036"/>
            <a:ext cx="7190071" cy="2677656"/>
          </a:xfrm>
          <a:prstGeom prst="rect">
            <a:avLst/>
          </a:prstGeom>
          <a:noFill/>
        </p:spPr>
        <p:txBody>
          <a:bodyPr wrap="square" rtlCol="0" anchor="ctr">
            <a:spAutoFit/>
          </a:bodyPr>
          <a:lstStyle/>
          <a:p>
            <a:r>
              <a:rPr lang="en-US" sz="2400" dirty="0">
                <a:solidFill>
                  <a:schemeClr val="tx1">
                    <a:lumMod val="50000"/>
                    <a:lumOff val="50000"/>
                  </a:schemeClr>
                </a:solidFill>
                <a:latin typeface="Montserrat" panose="02000505000000020004" pitchFamily="2" charset="77"/>
              </a:rPr>
              <a:t>...</a:t>
            </a:r>
            <a:r>
              <a:rPr lang="en-US" sz="2400" i="1" dirty="0">
                <a:solidFill>
                  <a:schemeClr val="tx1">
                    <a:lumMod val="50000"/>
                    <a:lumOff val="50000"/>
                  </a:schemeClr>
                </a:solidFill>
                <a:latin typeface="Montserrat" panose="02000505000000020004" pitchFamily="2" charset="77"/>
              </a:rPr>
              <a:t>They (REALTORS®) identify and take steps, through enforcement of this Code of Ethics and by assisting appropriate regulatory bodies, to eliminate practices which may damage the public or which might discredit or bring dishonor to the real estate profession</a:t>
            </a:r>
            <a:r>
              <a:rPr lang="en-US" sz="2400" dirty="0">
                <a:solidFill>
                  <a:schemeClr val="tx1">
                    <a:lumMod val="50000"/>
                    <a:lumOff val="50000"/>
                  </a:schemeClr>
                </a:solidFill>
                <a:latin typeface="Montserrat" panose="02000505000000020004" pitchFamily="2" charset="77"/>
              </a:rPr>
              <a:t>…</a:t>
            </a:r>
          </a:p>
        </p:txBody>
      </p:sp>
      <p:sp>
        <p:nvSpPr>
          <p:cNvPr id="7" name="TextBox 6">
            <a:extLst>
              <a:ext uri="{FF2B5EF4-FFF2-40B4-BE49-F238E27FC236}">
                <a16:creationId xmlns:a16="http://schemas.microsoft.com/office/drawing/2014/main" id="{E9672A76-F475-954B-9D1B-C11EC72AA52F}"/>
              </a:ext>
            </a:extLst>
          </p:cNvPr>
          <p:cNvSpPr txBox="1"/>
          <p:nvPr/>
        </p:nvSpPr>
        <p:spPr>
          <a:xfrm>
            <a:off x="4757408" y="4349803"/>
            <a:ext cx="6735164" cy="1107996"/>
          </a:xfrm>
          <a:prstGeom prst="rect">
            <a:avLst/>
          </a:prstGeom>
          <a:noFill/>
        </p:spPr>
        <p:txBody>
          <a:bodyPr wrap="square" rtlCol="0">
            <a:spAutoFit/>
          </a:bodyPr>
          <a:lstStyle/>
          <a:p>
            <a:r>
              <a:rPr lang="en-US" sz="2200" b="1" dirty="0">
                <a:solidFill>
                  <a:srgbClr val="006CB7"/>
                </a:solidFill>
                <a:latin typeface="Montserrat" panose="02000505000000020004" pitchFamily="2" charset="77"/>
              </a:rPr>
              <a:t>Preamble, Code of Ethics and Standards of Practice, NATIONAL ASSOCIATION OF REALTORS® </a:t>
            </a:r>
            <a:endParaRPr lang="en-US" sz="2200" dirty="0">
              <a:solidFill>
                <a:schemeClr val="bg2">
                  <a:lumMod val="75000"/>
                </a:schemeClr>
              </a:solidFill>
              <a:latin typeface="Montserrat" panose="02000505000000020004" pitchFamily="2" charset="77"/>
            </a:endParaRPr>
          </a:p>
        </p:txBody>
      </p:sp>
      <p:sp>
        <p:nvSpPr>
          <p:cNvPr id="2" name="Slide Number Placeholder 1">
            <a:extLst>
              <a:ext uri="{FF2B5EF4-FFF2-40B4-BE49-F238E27FC236}">
                <a16:creationId xmlns:a16="http://schemas.microsoft.com/office/drawing/2014/main" id="{13BCD94C-27CB-3246-97FB-201A46E5E04C}"/>
              </a:ext>
            </a:extLst>
          </p:cNvPr>
          <p:cNvSpPr>
            <a:spLocks noGrp="1"/>
          </p:cNvSpPr>
          <p:nvPr>
            <p:ph type="sldNum" sz="quarter" idx="4"/>
          </p:nvPr>
        </p:nvSpPr>
        <p:spPr/>
        <p:txBody>
          <a:bodyPr/>
          <a:lstStyle/>
          <a:p>
            <a:fld id="{C3874963-793F-D045-B9DE-BFF4034ACFD8}" type="slidenum">
              <a:rPr lang="en-US" smtClean="0"/>
              <a:pPr/>
              <a:t>4</a:t>
            </a:fld>
            <a:endParaRPr lang="en-US" dirty="0"/>
          </a:p>
        </p:txBody>
      </p:sp>
    </p:spTree>
    <p:extLst>
      <p:ext uri="{BB962C8B-B14F-4D97-AF65-F5344CB8AC3E}">
        <p14:creationId xmlns:p14="http://schemas.microsoft.com/office/powerpoint/2010/main" val="2052559585"/>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2"/>
          <a:stretch>
            <a:fillRect/>
          </a:stretch>
        </p:blipFill>
        <p:spPr>
          <a:xfrm>
            <a:off x="0" y="57711"/>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5091764" y="784631"/>
            <a:ext cx="7100235" cy="954107"/>
          </a:xfrm>
          <a:prstGeom prst="rect">
            <a:avLst/>
          </a:prstGeom>
          <a:noFill/>
        </p:spPr>
        <p:txBody>
          <a:bodyPr wrap="square" rtlCol="0">
            <a:spAutoFit/>
          </a:bodyPr>
          <a:lstStyle/>
          <a:p>
            <a:r>
              <a:rPr lang="en-US" sz="2800" b="1" dirty="0">
                <a:solidFill>
                  <a:schemeClr val="bg1"/>
                </a:solidFill>
                <a:latin typeface="Montserrat" panose="02000505000000020004" pitchFamily="2" charset="77"/>
              </a:rPr>
              <a:t>What Ensures Consistent, Objective, Fair Enforcement of the Code?</a:t>
            </a:r>
          </a:p>
        </p:txBody>
      </p:sp>
      <p:sp>
        <p:nvSpPr>
          <p:cNvPr id="7" name="TextBox 6">
            <a:extLst>
              <a:ext uri="{FF2B5EF4-FFF2-40B4-BE49-F238E27FC236}">
                <a16:creationId xmlns:a16="http://schemas.microsoft.com/office/drawing/2014/main" id="{40F6DDE6-7000-1F49-8798-C31EDEE8AFD5}"/>
              </a:ext>
            </a:extLst>
          </p:cNvPr>
          <p:cNvSpPr txBox="1"/>
          <p:nvPr/>
        </p:nvSpPr>
        <p:spPr>
          <a:xfrm>
            <a:off x="5274644" y="2024849"/>
            <a:ext cx="6297728" cy="830997"/>
          </a:xfrm>
          <a:prstGeom prst="rect">
            <a:avLst/>
          </a:prstGeom>
          <a:noFill/>
        </p:spPr>
        <p:txBody>
          <a:bodyPr wrap="square" rtlCol="0">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Notice of charges, specificity required</a:t>
            </a:r>
          </a:p>
          <a:p>
            <a:pPr marL="342900" indent="-342900">
              <a:buClr>
                <a:srgbClr val="026CB7"/>
              </a:buClr>
              <a:buFont typeface="Wingdings" pitchFamily="2" charset="2"/>
              <a:buChar char="ü"/>
            </a:pPr>
            <a:endParaRPr lang="en-US" sz="2400" dirty="0">
              <a:solidFill>
                <a:schemeClr val="bg1"/>
              </a:solidFill>
              <a:latin typeface="Montserrat" panose="02000505000000020004" pitchFamily="2" charset="77"/>
            </a:endParaRPr>
          </a:p>
        </p:txBody>
      </p:sp>
      <p:sp>
        <p:nvSpPr>
          <p:cNvPr id="6" name="Slide Number Placeholder 5">
            <a:extLst>
              <a:ext uri="{FF2B5EF4-FFF2-40B4-BE49-F238E27FC236}">
                <a16:creationId xmlns:a16="http://schemas.microsoft.com/office/drawing/2014/main" id="{EEE826F2-A4AF-AD48-B234-74E860F1F51F}"/>
              </a:ext>
            </a:extLst>
          </p:cNvPr>
          <p:cNvSpPr>
            <a:spLocks noGrp="1"/>
          </p:cNvSpPr>
          <p:nvPr>
            <p:ph type="sldNum" sz="quarter" idx="12"/>
          </p:nvPr>
        </p:nvSpPr>
        <p:spPr>
          <a:xfrm>
            <a:off x="145774" y="6356350"/>
            <a:ext cx="320391" cy="365125"/>
          </a:xfrm>
        </p:spPr>
        <p:txBody>
          <a:bodyPr/>
          <a:lstStyle/>
          <a:p>
            <a:fld id="{C3874963-793F-D045-B9DE-BFF4034ACFD8}" type="slidenum">
              <a:rPr lang="en-US" smtClean="0"/>
              <a:t>5</a:t>
            </a:fld>
            <a:endParaRPr lang="en-US" dirty="0"/>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3"/>
          <a:srcRect l="18569" t="36865" r="18757" b="37902"/>
          <a:stretch/>
        </p:blipFill>
        <p:spPr>
          <a:xfrm>
            <a:off x="10571354" y="6255832"/>
            <a:ext cx="1505415" cy="468352"/>
          </a:xfrm>
          <a:prstGeom prst="rect">
            <a:avLst/>
          </a:prstGeom>
        </p:spPr>
      </p:pic>
      <p:sp>
        <p:nvSpPr>
          <p:cNvPr id="2" name="Rectangle 1"/>
          <p:cNvSpPr/>
          <p:nvPr/>
        </p:nvSpPr>
        <p:spPr>
          <a:xfrm>
            <a:off x="5274643" y="3071213"/>
            <a:ext cx="6439301" cy="830997"/>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Opportunity to hear others testimony and cross examine them </a:t>
            </a:r>
          </a:p>
        </p:txBody>
      </p:sp>
      <p:sp>
        <p:nvSpPr>
          <p:cNvPr id="3" name="Rectangle 2"/>
          <p:cNvSpPr/>
          <p:nvPr/>
        </p:nvSpPr>
        <p:spPr>
          <a:xfrm>
            <a:off x="5274644" y="2537041"/>
            <a:ext cx="6297728" cy="461665"/>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Adequate time to prepare a defense </a:t>
            </a:r>
            <a:endParaRPr lang="en-US" dirty="0">
              <a:solidFill>
                <a:schemeClr val="bg1"/>
              </a:solidFill>
              <a:latin typeface="Montserrat" panose="02000505000000020004" pitchFamily="2" charset="77"/>
            </a:endParaRPr>
          </a:p>
        </p:txBody>
      </p:sp>
      <p:sp>
        <p:nvSpPr>
          <p:cNvPr id="5" name="Rectangle 4"/>
          <p:cNvSpPr/>
          <p:nvPr/>
        </p:nvSpPr>
        <p:spPr>
          <a:xfrm>
            <a:off x="5294297" y="3950839"/>
            <a:ext cx="7420675" cy="461665"/>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Opportunity to tell your side of the story</a:t>
            </a:r>
          </a:p>
        </p:txBody>
      </p:sp>
      <p:sp>
        <p:nvSpPr>
          <p:cNvPr id="9" name="Rectangle 8"/>
          <p:cNvSpPr/>
          <p:nvPr/>
        </p:nvSpPr>
        <p:spPr>
          <a:xfrm>
            <a:off x="5294299" y="4423237"/>
            <a:ext cx="6679528" cy="461665"/>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Right to counsel</a:t>
            </a:r>
            <a:endParaRPr lang="en-US" dirty="0">
              <a:solidFill>
                <a:schemeClr val="bg1"/>
              </a:solidFill>
              <a:latin typeface="Montserrat" panose="02000505000000020004" pitchFamily="2" charset="77"/>
            </a:endParaRPr>
          </a:p>
        </p:txBody>
      </p:sp>
      <p:sp>
        <p:nvSpPr>
          <p:cNvPr id="10" name="Rectangle 9"/>
          <p:cNvSpPr/>
          <p:nvPr/>
        </p:nvSpPr>
        <p:spPr>
          <a:xfrm>
            <a:off x="5303923" y="4885833"/>
            <a:ext cx="6777817" cy="461665"/>
          </a:xfrm>
          <a:prstGeom prst="rect">
            <a:avLst/>
          </a:prstGeom>
        </p:spPr>
        <p:txBody>
          <a:bodyPr wrap="non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Right to impartial body deciding matter</a:t>
            </a:r>
            <a:endParaRPr lang="en-US" dirty="0">
              <a:solidFill>
                <a:schemeClr val="bg1"/>
              </a:solidFill>
              <a:latin typeface="Montserrat" panose="02000505000000020004" pitchFamily="2" charset="77"/>
            </a:endParaRPr>
          </a:p>
        </p:txBody>
      </p:sp>
      <p:sp>
        <p:nvSpPr>
          <p:cNvPr id="12" name="Rectangle 11"/>
          <p:cNvSpPr/>
          <p:nvPr/>
        </p:nvSpPr>
        <p:spPr>
          <a:xfrm>
            <a:off x="5323176" y="5340023"/>
            <a:ext cx="5763116" cy="461665"/>
          </a:xfrm>
          <a:prstGeom prst="rect">
            <a:avLst/>
          </a:prstGeom>
        </p:spPr>
        <p:txBody>
          <a:bodyPr wrap="non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Appropriate, authorized sanctions</a:t>
            </a:r>
            <a:endParaRPr lang="en-US" dirty="0">
              <a:solidFill>
                <a:schemeClr val="bg1"/>
              </a:solidFill>
              <a:latin typeface="Montserrat" panose="02000505000000020004" pitchFamily="2" charset="77"/>
            </a:endParaRPr>
          </a:p>
        </p:txBody>
      </p:sp>
      <p:sp>
        <p:nvSpPr>
          <p:cNvPr id="14" name="Rectangle 13"/>
          <p:cNvSpPr/>
          <p:nvPr/>
        </p:nvSpPr>
        <p:spPr>
          <a:xfrm>
            <a:off x="5301833" y="5874648"/>
            <a:ext cx="3703258" cy="461665"/>
          </a:xfrm>
          <a:prstGeom prst="rect">
            <a:avLst/>
          </a:prstGeom>
        </p:spPr>
        <p:txBody>
          <a:bodyPr wrap="non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Availability of appeal</a:t>
            </a:r>
          </a:p>
        </p:txBody>
      </p:sp>
    </p:spTree>
    <p:extLst>
      <p:ext uri="{BB962C8B-B14F-4D97-AF65-F5344CB8AC3E}">
        <p14:creationId xmlns:p14="http://schemas.microsoft.com/office/powerpoint/2010/main" val="417311840"/>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2"/>
          <a:stretch>
            <a:fillRect/>
          </a:stretch>
        </p:blipFill>
        <p:spPr>
          <a:xfrm>
            <a:off x="0" y="57711"/>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5091764" y="784631"/>
            <a:ext cx="7100235" cy="954107"/>
          </a:xfrm>
          <a:prstGeom prst="rect">
            <a:avLst/>
          </a:prstGeom>
          <a:noFill/>
        </p:spPr>
        <p:txBody>
          <a:bodyPr wrap="square" rtlCol="0">
            <a:spAutoFit/>
          </a:bodyPr>
          <a:lstStyle/>
          <a:p>
            <a:r>
              <a:rPr lang="en-US" sz="2800" b="1" dirty="0">
                <a:solidFill>
                  <a:schemeClr val="bg1"/>
                </a:solidFill>
                <a:latin typeface="Montserrat" panose="02000505000000020004" pitchFamily="2" charset="77"/>
              </a:rPr>
              <a:t>What Ensures Consistent, Objective, Fair Enforcement of the Code?</a:t>
            </a:r>
          </a:p>
        </p:txBody>
      </p:sp>
      <p:sp>
        <p:nvSpPr>
          <p:cNvPr id="7" name="TextBox 6">
            <a:extLst>
              <a:ext uri="{FF2B5EF4-FFF2-40B4-BE49-F238E27FC236}">
                <a16:creationId xmlns:a16="http://schemas.microsoft.com/office/drawing/2014/main" id="{40F6DDE6-7000-1F49-8798-C31EDEE8AFD5}"/>
              </a:ext>
            </a:extLst>
          </p:cNvPr>
          <p:cNvSpPr txBox="1"/>
          <p:nvPr/>
        </p:nvSpPr>
        <p:spPr>
          <a:xfrm>
            <a:off x="5274644" y="2024849"/>
            <a:ext cx="6297728" cy="461665"/>
          </a:xfrm>
          <a:prstGeom prst="rect">
            <a:avLst/>
          </a:prstGeom>
          <a:noFill/>
        </p:spPr>
        <p:txBody>
          <a:bodyPr wrap="square" rtlCol="0">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The 17 Articles of the Code of Ethics</a:t>
            </a:r>
          </a:p>
        </p:txBody>
      </p:sp>
      <p:sp>
        <p:nvSpPr>
          <p:cNvPr id="6" name="Slide Number Placeholder 5">
            <a:extLst>
              <a:ext uri="{FF2B5EF4-FFF2-40B4-BE49-F238E27FC236}">
                <a16:creationId xmlns:a16="http://schemas.microsoft.com/office/drawing/2014/main" id="{EEE826F2-A4AF-AD48-B234-74E860F1F51F}"/>
              </a:ext>
            </a:extLst>
          </p:cNvPr>
          <p:cNvSpPr>
            <a:spLocks noGrp="1"/>
          </p:cNvSpPr>
          <p:nvPr>
            <p:ph type="sldNum" sz="quarter" idx="12"/>
          </p:nvPr>
        </p:nvSpPr>
        <p:spPr>
          <a:xfrm>
            <a:off x="145774" y="6356350"/>
            <a:ext cx="320391" cy="365125"/>
          </a:xfrm>
        </p:spPr>
        <p:txBody>
          <a:bodyPr/>
          <a:lstStyle/>
          <a:p>
            <a:fld id="{C3874963-793F-D045-B9DE-BFF4034ACFD8}" type="slidenum">
              <a:rPr lang="en-US" smtClean="0"/>
              <a:t>6</a:t>
            </a:fld>
            <a:endParaRPr lang="en-US" dirty="0"/>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3"/>
          <a:srcRect l="18569" t="36865" r="18757" b="37902"/>
          <a:stretch/>
        </p:blipFill>
        <p:spPr>
          <a:xfrm>
            <a:off x="10571354" y="6255832"/>
            <a:ext cx="1505415" cy="468352"/>
          </a:xfrm>
          <a:prstGeom prst="rect">
            <a:avLst/>
          </a:prstGeom>
        </p:spPr>
      </p:pic>
      <p:sp>
        <p:nvSpPr>
          <p:cNvPr id="2" name="Rectangle 1"/>
          <p:cNvSpPr/>
          <p:nvPr/>
        </p:nvSpPr>
        <p:spPr>
          <a:xfrm>
            <a:off x="5274643" y="3023088"/>
            <a:ext cx="6439301" cy="461665"/>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145 case interpretations</a:t>
            </a:r>
          </a:p>
        </p:txBody>
      </p:sp>
      <p:sp>
        <p:nvSpPr>
          <p:cNvPr id="3" name="Rectangle 2"/>
          <p:cNvSpPr/>
          <p:nvPr/>
        </p:nvSpPr>
        <p:spPr>
          <a:xfrm>
            <a:off x="5274643" y="2537041"/>
            <a:ext cx="6917355" cy="461665"/>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88 Standards of Practice</a:t>
            </a:r>
            <a:endParaRPr lang="en-US" dirty="0">
              <a:solidFill>
                <a:schemeClr val="bg1"/>
              </a:solidFill>
              <a:latin typeface="Montserrat" panose="02000505000000020004" pitchFamily="2" charset="77"/>
            </a:endParaRPr>
          </a:p>
        </p:txBody>
      </p:sp>
      <p:sp>
        <p:nvSpPr>
          <p:cNvPr id="5" name="Rectangle 4"/>
          <p:cNvSpPr/>
          <p:nvPr/>
        </p:nvSpPr>
        <p:spPr>
          <a:xfrm>
            <a:off x="5294297" y="3950839"/>
            <a:ext cx="6897701" cy="830997"/>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250 page plus </a:t>
            </a:r>
            <a:r>
              <a:rPr lang="en-US" sz="2400" i="1" dirty="0">
                <a:solidFill>
                  <a:schemeClr val="bg1"/>
                </a:solidFill>
                <a:latin typeface="Montserrat" panose="02000505000000020004" pitchFamily="2" charset="77"/>
              </a:rPr>
              <a:t>Code of Ethics and Arbitration Manual </a:t>
            </a:r>
            <a:r>
              <a:rPr lang="en-US" sz="2400" dirty="0">
                <a:solidFill>
                  <a:schemeClr val="bg1"/>
                </a:solidFill>
                <a:latin typeface="Montserrat" panose="02000505000000020004" pitchFamily="2" charset="77"/>
              </a:rPr>
              <a:t>which includes:</a:t>
            </a:r>
            <a:endParaRPr lang="en-US" sz="2400" i="1" dirty="0">
              <a:solidFill>
                <a:schemeClr val="bg1"/>
              </a:solidFill>
              <a:latin typeface="Montserrat" panose="02000505000000020004" pitchFamily="2" charset="77"/>
            </a:endParaRPr>
          </a:p>
        </p:txBody>
      </p:sp>
      <p:sp>
        <p:nvSpPr>
          <p:cNvPr id="10" name="Rectangle 9"/>
          <p:cNvSpPr/>
          <p:nvPr/>
        </p:nvSpPr>
        <p:spPr>
          <a:xfrm>
            <a:off x="5588633" y="4827744"/>
            <a:ext cx="6268449" cy="1200329"/>
          </a:xfrm>
          <a:prstGeom prst="rect">
            <a:avLst/>
          </a:prstGeom>
        </p:spPr>
        <p:txBody>
          <a:bodyPr wrap="square">
            <a:spAutoFit/>
          </a:bodyPr>
          <a:lstStyle/>
          <a:p>
            <a:pPr marL="342900" indent="-342900">
              <a:buClr>
                <a:srgbClr val="F58785"/>
              </a:buClr>
              <a:buFont typeface="Wingdings" panose="05000000000000000000" pitchFamily="2" charset="2"/>
              <a:buChar char="§"/>
            </a:pPr>
            <a:r>
              <a:rPr lang="en-US" sz="2400" dirty="0">
                <a:solidFill>
                  <a:schemeClr val="bg1"/>
                </a:solidFill>
                <a:latin typeface="Montserrat" panose="02000505000000020004" pitchFamily="2" charset="77"/>
              </a:rPr>
              <a:t>policies and process, FAQ, checklists, forms, procedural guides, and 18 appendices</a:t>
            </a:r>
            <a:endParaRPr lang="en-US" dirty="0">
              <a:solidFill>
                <a:schemeClr val="bg1"/>
              </a:solidFill>
              <a:latin typeface="Montserrat" panose="02000505000000020004" pitchFamily="2" charset="77"/>
            </a:endParaRPr>
          </a:p>
        </p:txBody>
      </p:sp>
      <p:sp>
        <p:nvSpPr>
          <p:cNvPr id="15" name="Rectangle 14"/>
          <p:cNvSpPr/>
          <p:nvPr/>
        </p:nvSpPr>
        <p:spPr>
          <a:xfrm>
            <a:off x="5274643" y="3478441"/>
            <a:ext cx="7093820" cy="461665"/>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PS cooperative enforcement agreements</a:t>
            </a: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408137839"/>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8" y="713022"/>
            <a:ext cx="10856509"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In Addition to Protecting the Public, Code Enforcement Achieves a Number of Goals</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786851" y="1948304"/>
            <a:ext cx="10099322" cy="3108543"/>
          </a:xfrm>
          <a:prstGeom prst="rect">
            <a:avLst/>
          </a:prstGeom>
        </p:spPr>
        <p:txBody>
          <a:bodyPr wrap="square" anchor="ctr">
            <a:spAutoFit/>
          </a:bodyPr>
          <a:lstStyle/>
          <a:p>
            <a:endParaRPr lang="en-US" sz="2800" dirty="0">
              <a:solidFill>
                <a:schemeClr val="bg1"/>
              </a:solidFill>
              <a:latin typeface="Montserrat" panose="02000505000000020004" pitchFamily="2" charset="77"/>
            </a:endParaRPr>
          </a:p>
          <a:p>
            <a:r>
              <a:rPr lang="en-US" sz="2800" b="1" dirty="0">
                <a:solidFill>
                  <a:schemeClr val="bg1"/>
                </a:solidFill>
                <a:latin typeface="Montserrat" panose="00000500000000000000" pitchFamily="2" charset="0"/>
              </a:rPr>
              <a:t>When wrongly or mistakenly charged </a:t>
            </a:r>
            <a:r>
              <a:rPr lang="en-US" sz="2800" dirty="0">
                <a:solidFill>
                  <a:schemeClr val="bg1"/>
                </a:solidFill>
                <a:latin typeface="Montserrat" panose="00000500000000000000" pitchFamily="2" charset="0"/>
              </a:rPr>
              <a:t>the hearing process provides personal and professional vindication.</a:t>
            </a:r>
          </a:p>
          <a:p>
            <a:endParaRPr lang="en-US" sz="2800" dirty="0">
              <a:solidFill>
                <a:schemeClr val="bg1"/>
              </a:solidFill>
              <a:latin typeface="Montserrat" panose="00000500000000000000" pitchFamily="2" charset="0"/>
            </a:endParaRPr>
          </a:p>
          <a:p>
            <a:r>
              <a:rPr lang="en-US" sz="2800" b="1" dirty="0">
                <a:solidFill>
                  <a:schemeClr val="bg1"/>
                </a:solidFill>
                <a:latin typeface="Montserrat" panose="00000500000000000000" pitchFamily="2" charset="0"/>
              </a:rPr>
              <a:t>If a violation is determined </a:t>
            </a:r>
            <a:r>
              <a:rPr lang="en-US" sz="2800" dirty="0">
                <a:solidFill>
                  <a:schemeClr val="bg1"/>
                </a:solidFill>
                <a:latin typeface="Montserrat" panose="00000500000000000000" pitchFamily="2" charset="0"/>
              </a:rPr>
              <a:t>the hearing process educates members about their professional obligations and serves as a deterrent to future violations. </a:t>
            </a:r>
            <a:endParaRPr lang="en-US" sz="1600" dirty="0">
              <a:latin typeface="Montserrat" panose="02000505000000020004" pitchFamily="2" charset="77"/>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7</a:t>
            </a:fld>
            <a:endParaRPr lang="en-US" dirty="0"/>
          </a:p>
        </p:txBody>
      </p:sp>
    </p:spTree>
    <p:extLst>
      <p:ext uri="{BB962C8B-B14F-4D97-AF65-F5344CB8AC3E}">
        <p14:creationId xmlns:p14="http://schemas.microsoft.com/office/powerpoint/2010/main" val="911180652"/>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4136B-48C9-634B-BB2E-4E6FE8CF550D}"/>
              </a:ext>
            </a:extLst>
          </p:cNvPr>
          <p:cNvSpPr/>
          <p:nvPr/>
        </p:nvSpPr>
        <p:spPr>
          <a:xfrm>
            <a:off x="0" y="1796717"/>
            <a:ext cx="12192000" cy="3096126"/>
          </a:xfrm>
          <a:prstGeom prst="rect">
            <a:avLst/>
          </a:prstGeom>
          <a:solidFill>
            <a:srgbClr val="0D2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3EA949-1EEE-DB4B-A67F-6E8D4379A9D5}"/>
              </a:ext>
            </a:extLst>
          </p:cNvPr>
          <p:cNvSpPr/>
          <p:nvPr/>
        </p:nvSpPr>
        <p:spPr>
          <a:xfrm>
            <a:off x="4398745" y="2218128"/>
            <a:ext cx="7440329" cy="2092881"/>
          </a:xfrm>
          <a:prstGeom prst="rect">
            <a:avLst/>
          </a:prstGeom>
        </p:spPr>
        <p:txBody>
          <a:bodyPr wrap="square" anchor="ctr">
            <a:spAutoFit/>
          </a:bodyPr>
          <a:lstStyle/>
          <a:p>
            <a:r>
              <a:rPr lang="en-US" sz="2600" dirty="0">
                <a:solidFill>
                  <a:schemeClr val="bg1"/>
                </a:solidFill>
                <a:latin typeface="Montserrat" panose="02000505000000020004" pitchFamily="2" charset="77"/>
              </a:rPr>
              <a:t>REALTORS® must not use harassing speech, hate speech, epithets, or slurs based on race, color, religion, sex, handicap, familial status, national origin, sexual orientation, or gender identity. </a:t>
            </a:r>
          </a:p>
        </p:txBody>
      </p:sp>
      <p:sp>
        <p:nvSpPr>
          <p:cNvPr id="4" name="Google Shape;176;p41">
            <a:extLst>
              <a:ext uri="{FF2B5EF4-FFF2-40B4-BE49-F238E27FC236}">
                <a16:creationId xmlns:a16="http://schemas.microsoft.com/office/drawing/2014/main" id="{E8CD7F84-19AE-EA46-9C6C-CE34898F4A8E}"/>
              </a:ext>
            </a:extLst>
          </p:cNvPr>
          <p:cNvSpPr txBox="1"/>
          <p:nvPr/>
        </p:nvSpPr>
        <p:spPr>
          <a:xfrm>
            <a:off x="834978" y="2329118"/>
            <a:ext cx="3432222" cy="1761620"/>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2800" b="1" dirty="0">
                <a:solidFill>
                  <a:srgbClr val="F58785"/>
                </a:solidFill>
                <a:latin typeface="Montserrat" panose="02000505000000020004" pitchFamily="2" charset="77"/>
                <a:ea typeface="Montserrat"/>
                <a:cs typeface="Montserrat"/>
                <a:sym typeface="Montserrat"/>
              </a:rPr>
              <a:t>Standard of Practice 10-5</a:t>
            </a:r>
            <a:endParaRPr sz="2800" b="1" dirty="0">
              <a:solidFill>
                <a:srgbClr val="F58785"/>
              </a:solidFill>
              <a:latin typeface="Montserrat" panose="02000505000000020004" pitchFamily="2" charset="77"/>
              <a:ea typeface="Montserrat"/>
              <a:cs typeface="Montserrat"/>
              <a:sym typeface="Montserrat"/>
            </a:endParaRPr>
          </a:p>
        </p:txBody>
      </p:sp>
      <p:sp>
        <p:nvSpPr>
          <p:cNvPr id="6" name="Google Shape;196;p42">
            <a:extLst>
              <a:ext uri="{FF2B5EF4-FFF2-40B4-BE49-F238E27FC236}">
                <a16:creationId xmlns:a16="http://schemas.microsoft.com/office/drawing/2014/main" id="{8D3EA632-5CA4-FC45-9C9E-5DB05010DD62}"/>
              </a:ext>
            </a:extLst>
          </p:cNvPr>
          <p:cNvSpPr txBox="1"/>
          <p:nvPr/>
        </p:nvSpPr>
        <p:spPr>
          <a:xfrm>
            <a:off x="277165" y="495012"/>
            <a:ext cx="12457058" cy="499600"/>
          </a:xfrm>
          <a:prstGeom prst="rect">
            <a:avLst/>
          </a:prstGeom>
          <a:noFill/>
          <a:ln>
            <a:noFill/>
          </a:ln>
        </p:spPr>
        <p:txBody>
          <a:bodyPr spcFirstLastPara="1" wrap="square" lIns="121900" tIns="121900" rIns="121900" bIns="121900" anchor="t" anchorCtr="0">
            <a:noAutofit/>
          </a:bodyPr>
          <a:lstStyle/>
          <a:p>
            <a:r>
              <a:rPr lang="en-US" sz="3200" b="1" dirty="0">
                <a:solidFill>
                  <a:srgbClr val="0D2237"/>
                </a:solidFill>
                <a:latin typeface="Montserrat" panose="02000505000000020004" pitchFamily="2" charset="77"/>
                <a:ea typeface="Montserrat SemiBold"/>
                <a:cs typeface="Montserrat SemiBold"/>
                <a:sym typeface="Montserrat SemiBold"/>
              </a:rPr>
              <a:t>Adopted and Effective November 13, 2020</a:t>
            </a:r>
          </a:p>
          <a:p>
            <a:r>
              <a:rPr lang="en-US" sz="3200" b="1" dirty="0">
                <a:solidFill>
                  <a:srgbClr val="0D2237"/>
                </a:solidFill>
                <a:latin typeface="Montserrat" panose="02000505000000020004" pitchFamily="2" charset="77"/>
                <a:ea typeface="Montserrat"/>
                <a:cs typeface="Montserrat"/>
                <a:sym typeface="Montserrat SemiBold"/>
              </a:rPr>
              <a:t>(not retroactive)</a:t>
            </a:r>
            <a:endParaRPr lang="en-US" sz="3200" b="1" dirty="0">
              <a:solidFill>
                <a:srgbClr val="0D2237"/>
              </a:solidFill>
              <a:latin typeface="Montserrat" panose="02000505000000020004" pitchFamily="2" charset="77"/>
              <a:ea typeface="Montserrat"/>
              <a:cs typeface="Montserrat"/>
              <a:sym typeface="Montserrat"/>
            </a:endParaRPr>
          </a:p>
        </p:txBody>
      </p:sp>
      <p:sp>
        <p:nvSpPr>
          <p:cNvPr id="5" name="Slide Number Placeholder 4">
            <a:extLst>
              <a:ext uri="{FF2B5EF4-FFF2-40B4-BE49-F238E27FC236}">
                <a16:creationId xmlns:a16="http://schemas.microsoft.com/office/drawing/2014/main" id="{9C5BF3DE-3D9E-9740-8D69-4005063B85CF}"/>
              </a:ext>
            </a:extLst>
          </p:cNvPr>
          <p:cNvSpPr>
            <a:spLocks noGrp="1"/>
          </p:cNvSpPr>
          <p:nvPr>
            <p:ph type="sldNum" sz="quarter" idx="4"/>
          </p:nvPr>
        </p:nvSpPr>
        <p:spPr/>
        <p:txBody>
          <a:bodyPr/>
          <a:lstStyle/>
          <a:p>
            <a:fld id="{C3874963-793F-D045-B9DE-BFF4034ACFD8}" type="slidenum">
              <a:rPr lang="en-US" smtClean="0"/>
              <a:pPr/>
              <a:t>8</a:t>
            </a:fld>
            <a:endParaRPr lang="en-US" dirty="0"/>
          </a:p>
        </p:txBody>
      </p:sp>
    </p:spTree>
    <p:extLst>
      <p:ext uri="{BB962C8B-B14F-4D97-AF65-F5344CB8AC3E}">
        <p14:creationId xmlns:p14="http://schemas.microsoft.com/office/powerpoint/2010/main" val="4150354095"/>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9" y="578268"/>
            <a:ext cx="6111254"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Standard of Practice 10-5 – A Two Step Process</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863853" y="1583123"/>
            <a:ext cx="10099322" cy="4647426"/>
          </a:xfrm>
          <a:prstGeom prst="rect">
            <a:avLst/>
          </a:prstGeom>
        </p:spPr>
        <p:txBody>
          <a:bodyPr wrap="square" anchor="ctr">
            <a:spAutoFit/>
          </a:bodyPr>
          <a:lstStyle/>
          <a:p>
            <a:endParaRPr lang="en-US" sz="2800" dirty="0">
              <a:solidFill>
                <a:schemeClr val="bg1"/>
              </a:solidFill>
              <a:latin typeface="Montserrat" panose="02000505000000020004" pitchFamily="2" charset="77"/>
            </a:endParaRPr>
          </a:p>
          <a:p>
            <a:r>
              <a:rPr lang="en-US" sz="2800" b="1" dirty="0">
                <a:solidFill>
                  <a:schemeClr val="bg1"/>
                </a:solidFill>
                <a:latin typeface="Montserrat" panose="00000500000000000000" pitchFamily="2" charset="0"/>
              </a:rPr>
              <a:t>Step 1:  </a:t>
            </a:r>
            <a:r>
              <a:rPr lang="en-US" sz="2800" dirty="0">
                <a:solidFill>
                  <a:schemeClr val="bg1"/>
                </a:solidFill>
                <a:latin typeface="Montserrat" panose="00000500000000000000" pitchFamily="2" charset="0"/>
              </a:rPr>
              <a:t>Is the speech harassing speech, hate speech, epithets, or slurs as defined in Appendix XII, Appropriate Interpretation of Standard of Practice 10-5 and Statement of Professional Standards Policy 29, of the </a:t>
            </a:r>
            <a:r>
              <a:rPr lang="en-US" sz="2800" i="1" dirty="0">
                <a:solidFill>
                  <a:schemeClr val="bg1"/>
                </a:solidFill>
                <a:latin typeface="Montserrat" panose="00000500000000000000" pitchFamily="2" charset="0"/>
              </a:rPr>
              <a:t>Code of Ethics and Arbitration Manual</a:t>
            </a:r>
            <a:r>
              <a:rPr lang="en-US" sz="2800" dirty="0">
                <a:solidFill>
                  <a:schemeClr val="bg1"/>
                </a:solidFill>
                <a:latin typeface="Montserrat" panose="00000500000000000000" pitchFamily="2" charset="0"/>
              </a:rPr>
              <a:t>?</a:t>
            </a:r>
          </a:p>
          <a:p>
            <a:endParaRPr lang="en-US" sz="2800" dirty="0">
              <a:solidFill>
                <a:schemeClr val="bg1"/>
              </a:solidFill>
              <a:latin typeface="Montserrat" panose="00000500000000000000" pitchFamily="2" charset="0"/>
            </a:endParaRPr>
          </a:p>
          <a:p>
            <a:r>
              <a:rPr lang="en-US" sz="2800" b="1" dirty="0">
                <a:solidFill>
                  <a:schemeClr val="bg1"/>
                </a:solidFill>
                <a:latin typeface="Montserrat" panose="00000500000000000000" pitchFamily="2" charset="0"/>
              </a:rPr>
              <a:t>Step 2:  </a:t>
            </a:r>
            <a:r>
              <a:rPr lang="en-US" sz="2800" dirty="0">
                <a:solidFill>
                  <a:schemeClr val="bg1"/>
                </a:solidFill>
                <a:latin typeface="Montserrat" panose="00000500000000000000" pitchFamily="2" charset="0"/>
              </a:rPr>
              <a:t>If so, is the speech based on race, color, religion, sex, handicap, familial status, national origin, sexual orientation, or gender identity?</a:t>
            </a:r>
          </a:p>
          <a:p>
            <a:endParaRPr lang="en-US" sz="1600" dirty="0">
              <a:latin typeface="Montserrat" panose="02000505000000020004" pitchFamily="2" charset="77"/>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9</a:t>
            </a:fld>
            <a:endParaRPr lang="en-US" dirty="0"/>
          </a:p>
        </p:txBody>
      </p:sp>
    </p:spTree>
    <p:extLst>
      <p:ext uri="{BB962C8B-B14F-4D97-AF65-F5344CB8AC3E}">
        <p14:creationId xmlns:p14="http://schemas.microsoft.com/office/powerpoint/2010/main" val="1542826255"/>
      </p:ext>
    </p:extLst>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11118</TotalTime>
  <Words>1016</Words>
  <Application>Microsoft Office PowerPoint</Application>
  <PresentationFormat>Widescreen</PresentationFormat>
  <Paragraphs>95</Paragraphs>
  <Slides>18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Garamond</vt:lpstr>
      <vt:lpstr>Impact</vt:lpstr>
      <vt:lpstr>Montserrat</vt:lpstr>
      <vt:lpstr>Montserrat Medium</vt:lpstr>
      <vt:lpstr>Montserrat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Dispenza</dc:creator>
  <cp:lastModifiedBy>Diane Mosley</cp:lastModifiedBy>
  <cp:revision>95</cp:revision>
  <cp:lastPrinted>2021-03-02T17:15:12Z</cp:lastPrinted>
  <dcterms:created xsi:type="dcterms:W3CDTF">2019-04-05T16:55:57Z</dcterms:created>
  <dcterms:modified xsi:type="dcterms:W3CDTF">2021-03-03T15:12:13Z</dcterms:modified>
</cp:coreProperties>
</file>