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3"/>
  </p:notesMasterIdLst>
  <p:handoutMasterIdLst>
    <p:handoutMasterId r:id="rId34"/>
  </p:handoutMasterIdLst>
  <p:sldIdLst>
    <p:sldId id="256" r:id="rId2"/>
    <p:sldId id="257" r:id="rId3"/>
    <p:sldId id="313" r:id="rId4"/>
    <p:sldId id="316" r:id="rId5"/>
    <p:sldId id="314" r:id="rId6"/>
    <p:sldId id="284" r:id="rId7"/>
    <p:sldId id="315" r:id="rId8"/>
    <p:sldId id="312" r:id="rId9"/>
    <p:sldId id="317" r:id="rId10"/>
    <p:sldId id="318" r:id="rId11"/>
    <p:sldId id="329" r:id="rId12"/>
    <p:sldId id="319" r:id="rId13"/>
    <p:sldId id="320" r:id="rId14"/>
    <p:sldId id="332" r:id="rId15"/>
    <p:sldId id="331" r:id="rId16"/>
    <p:sldId id="321" r:id="rId17"/>
    <p:sldId id="333" r:id="rId18"/>
    <p:sldId id="334" r:id="rId19"/>
    <p:sldId id="322" r:id="rId20"/>
    <p:sldId id="335" r:id="rId21"/>
    <p:sldId id="336" r:id="rId22"/>
    <p:sldId id="323" r:id="rId23"/>
    <p:sldId id="337" r:id="rId24"/>
    <p:sldId id="338" r:id="rId25"/>
    <p:sldId id="324" r:id="rId26"/>
    <p:sldId id="325" r:id="rId27"/>
    <p:sldId id="339" r:id="rId28"/>
    <p:sldId id="327" r:id="rId29"/>
    <p:sldId id="328" r:id="rId30"/>
    <p:sldId id="306" r:id="rId31"/>
    <p:sldId id="261"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lissa Dispenza" initials="MD" lastIdx="3" clrIdx="0">
    <p:extLst>
      <p:ext uri="{19B8F6BF-5375-455C-9EA6-DF929625EA0E}">
        <p15:presenceInfo xmlns:p15="http://schemas.microsoft.com/office/powerpoint/2012/main" userId="S::mdispenza@realtors.org::2d473cb0-3513-405c-a1aa-a4c44c3e0ed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595"/>
    <a:srgbClr val="BED7E9"/>
    <a:srgbClr val="0D2237"/>
    <a:srgbClr val="F58786"/>
    <a:srgbClr val="F58785"/>
    <a:srgbClr val="6EC59B"/>
    <a:srgbClr val="006C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481"/>
    <p:restoredTop sz="94649"/>
  </p:normalViewPr>
  <p:slideViewPr>
    <p:cSldViewPr snapToGrid="0" snapToObjects="1">
      <p:cViewPr varScale="1">
        <p:scale>
          <a:sx n="66" d="100"/>
          <a:sy n="66" d="100"/>
        </p:scale>
        <p:origin x="924" y="32"/>
      </p:cViewPr>
      <p:guideLst/>
    </p:cSldViewPr>
  </p:slideViewPr>
  <p:notesTextViewPr>
    <p:cViewPr>
      <p:scale>
        <a:sx n="1" d="1"/>
        <a:sy n="1" d="1"/>
      </p:scale>
      <p:origin x="0" y="0"/>
    </p:cViewPr>
  </p:notesTextViewPr>
  <p:sorterViewPr>
    <p:cViewPr varScale="1">
      <p:scale>
        <a:sx n="1" d="1"/>
        <a:sy n="1" d="1"/>
      </p:scale>
      <p:origin x="0" y="-8304"/>
    </p:cViewPr>
  </p:sorterViewPr>
  <p:notesViewPr>
    <p:cSldViewPr snapToGrid="0" snapToObjects="1">
      <p:cViewPr varScale="1">
        <p:scale>
          <a:sx n="110" d="100"/>
          <a:sy n="110" d="100"/>
        </p:scale>
        <p:origin x="3104" y="1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05217BC-4C71-CC42-BB1A-91504D9FDC1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9FD005C-2AE5-D84C-911F-ACB5C95DC88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11BB0D6-25CA-5E4F-8A73-33194F275917}" type="datetimeFigureOut">
              <a:rPr lang="en-US" smtClean="0"/>
              <a:t>2/5/2021</a:t>
            </a:fld>
            <a:endParaRPr lang="en-US"/>
          </a:p>
        </p:txBody>
      </p:sp>
      <p:sp>
        <p:nvSpPr>
          <p:cNvPr id="4" name="Footer Placeholder 3">
            <a:extLst>
              <a:ext uri="{FF2B5EF4-FFF2-40B4-BE49-F238E27FC236}">
                <a16:creationId xmlns:a16="http://schemas.microsoft.com/office/drawing/2014/main" id="{B2963BC1-4AFA-864F-9C24-26BB7885B84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E989CB1-AC58-1A46-A2AF-AA84A71CD13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3CB3171-E52A-ED4B-8B03-9D3AF612AF89}" type="slidenum">
              <a:rPr lang="en-US" smtClean="0"/>
              <a:t>‹#›</a:t>
            </a:fld>
            <a:endParaRPr lang="en-US"/>
          </a:p>
        </p:txBody>
      </p:sp>
    </p:spTree>
    <p:extLst>
      <p:ext uri="{BB962C8B-B14F-4D97-AF65-F5344CB8AC3E}">
        <p14:creationId xmlns:p14="http://schemas.microsoft.com/office/powerpoint/2010/main" val="27395196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FFE20F-127F-034D-BC8F-EDE05704DE95}" type="datetimeFigureOut">
              <a:rPr lang="en-US" smtClean="0"/>
              <a:t>2/5/2021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CC3BDC-5242-114E-8B1C-0F94F8FAFD51}" type="slidenum">
              <a:rPr lang="en-US" smtClean="0"/>
              <a:t>‹#›</a:t>
            </a:fld>
            <a:endParaRPr lang="en-US"/>
          </a:p>
        </p:txBody>
      </p:sp>
    </p:spTree>
    <p:extLst>
      <p:ext uri="{BB962C8B-B14F-4D97-AF65-F5344CB8AC3E}">
        <p14:creationId xmlns:p14="http://schemas.microsoft.com/office/powerpoint/2010/main" val="2367115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50612f83aa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2" name="Google Shape;172;g50612f83aa_0_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000"/>
          </a:p>
        </p:txBody>
      </p:sp>
    </p:spTree>
    <p:extLst>
      <p:ext uri="{BB962C8B-B14F-4D97-AF65-F5344CB8AC3E}">
        <p14:creationId xmlns:p14="http://schemas.microsoft.com/office/powerpoint/2010/main" val="1663582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50612f83aa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2" name="Google Shape;172;g50612f83aa_0_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000"/>
          </a:p>
        </p:txBody>
      </p:sp>
    </p:spTree>
    <p:extLst>
      <p:ext uri="{BB962C8B-B14F-4D97-AF65-F5344CB8AC3E}">
        <p14:creationId xmlns:p14="http://schemas.microsoft.com/office/powerpoint/2010/main" val="1588266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50612f83aa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2" name="Google Shape;172;g50612f83aa_0_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000"/>
          </a:p>
        </p:txBody>
      </p:sp>
    </p:spTree>
    <p:extLst>
      <p:ext uri="{BB962C8B-B14F-4D97-AF65-F5344CB8AC3E}">
        <p14:creationId xmlns:p14="http://schemas.microsoft.com/office/powerpoint/2010/main" val="18163455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B96DB-B96B-494A-ADEB-98C2691FD2F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ADDBC79-01C2-C447-816C-6F3CB99024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954DBC9-0170-084D-84C7-03190D8B685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416F4475-CE75-B84F-B961-056B187E84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9A5188-90F2-944B-93B4-0AA870329BD6}"/>
              </a:ext>
            </a:extLst>
          </p:cNvPr>
          <p:cNvSpPr>
            <a:spLocks noGrp="1"/>
          </p:cNvSpPr>
          <p:nvPr>
            <p:ph type="sldNum" sz="quarter" idx="12"/>
          </p:nvPr>
        </p:nvSpPr>
        <p:spPr/>
        <p:txBody>
          <a:bodyPr/>
          <a:lstStyle/>
          <a:p>
            <a:fld id="{C3874963-793F-D045-B9DE-BFF4034ACFD8}" type="slidenum">
              <a:rPr lang="en-US" smtClean="0"/>
              <a:t>‹#›</a:t>
            </a:fld>
            <a:endParaRPr lang="en-US"/>
          </a:p>
        </p:txBody>
      </p:sp>
    </p:spTree>
    <p:extLst>
      <p:ext uri="{BB962C8B-B14F-4D97-AF65-F5344CB8AC3E}">
        <p14:creationId xmlns:p14="http://schemas.microsoft.com/office/powerpoint/2010/main" val="1688706460"/>
      </p:ext>
    </p:extLst>
  </p:cSld>
  <p:clrMapOvr>
    <a:masterClrMapping/>
  </p:clrMapOvr>
  <p:transition>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6FDAC-282A-C149-8E0E-A8EBEC9DF4B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51EF62B-1AAF-E54D-948B-6BF89CA9B9D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3B4443-90D9-F846-A715-6CB4BC3C28F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79BC10E-ED17-2F49-A0C7-2FD3852E61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342951-B82C-7842-8A79-8822D7C44963}"/>
              </a:ext>
            </a:extLst>
          </p:cNvPr>
          <p:cNvSpPr>
            <a:spLocks noGrp="1"/>
          </p:cNvSpPr>
          <p:nvPr>
            <p:ph type="sldNum" sz="quarter" idx="12"/>
          </p:nvPr>
        </p:nvSpPr>
        <p:spPr/>
        <p:txBody>
          <a:bodyPr/>
          <a:lstStyle/>
          <a:p>
            <a:fld id="{C3874963-793F-D045-B9DE-BFF4034ACFD8}" type="slidenum">
              <a:rPr lang="en-US" smtClean="0"/>
              <a:t>‹#›</a:t>
            </a:fld>
            <a:endParaRPr lang="en-US"/>
          </a:p>
        </p:txBody>
      </p:sp>
    </p:spTree>
    <p:extLst>
      <p:ext uri="{BB962C8B-B14F-4D97-AF65-F5344CB8AC3E}">
        <p14:creationId xmlns:p14="http://schemas.microsoft.com/office/powerpoint/2010/main" val="2263393059"/>
      </p:ext>
    </p:extLst>
  </p:cSld>
  <p:clrMapOvr>
    <a:masterClrMapping/>
  </p:clrMapOvr>
  <p:transition>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5A70C6-62DA-104A-9FD4-4CCC51118DB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415E94D-F7D6-094A-8535-3F77890E3C9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638063-BF14-DE40-905E-4787D4C27FDE}"/>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C93A1727-B547-E74E-AF8E-BE26867F57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CEAFAE-3746-AD45-8868-5CAA88EF79B3}"/>
              </a:ext>
            </a:extLst>
          </p:cNvPr>
          <p:cNvSpPr>
            <a:spLocks noGrp="1"/>
          </p:cNvSpPr>
          <p:nvPr>
            <p:ph type="sldNum" sz="quarter" idx="12"/>
          </p:nvPr>
        </p:nvSpPr>
        <p:spPr/>
        <p:txBody>
          <a:bodyPr/>
          <a:lstStyle/>
          <a:p>
            <a:fld id="{C3874963-793F-D045-B9DE-BFF4034ACFD8}" type="slidenum">
              <a:rPr lang="en-US" smtClean="0"/>
              <a:t>‹#›</a:t>
            </a:fld>
            <a:endParaRPr lang="en-US"/>
          </a:p>
        </p:txBody>
      </p:sp>
    </p:spTree>
    <p:extLst>
      <p:ext uri="{BB962C8B-B14F-4D97-AF65-F5344CB8AC3E}">
        <p14:creationId xmlns:p14="http://schemas.microsoft.com/office/powerpoint/2010/main" val="724494008"/>
      </p:ext>
    </p:extLst>
  </p:cSld>
  <p:clrMapOvr>
    <a:masterClrMapping/>
  </p:clrMapOvr>
  <p:transition>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810E0EA7-D572-D34E-BC9F-5473021F3CA6}"/>
              </a:ext>
            </a:extLst>
          </p:cNvPr>
          <p:cNvPicPr>
            <a:picLocks noChangeAspect="1"/>
          </p:cNvPicPr>
          <p:nvPr userDrawn="1"/>
        </p:nvPicPr>
        <p:blipFill>
          <a:blip r:embed="rId2"/>
          <a:stretch>
            <a:fillRect/>
          </a:stretch>
        </p:blipFill>
        <p:spPr>
          <a:xfrm flipH="1">
            <a:off x="0" y="0"/>
            <a:ext cx="12192000" cy="6858000"/>
          </a:xfrm>
          <a:prstGeom prst="rect">
            <a:avLst/>
          </a:prstGeom>
        </p:spPr>
      </p:pic>
      <p:sp>
        <p:nvSpPr>
          <p:cNvPr id="4" name="Right Triangle 3">
            <a:extLst>
              <a:ext uri="{FF2B5EF4-FFF2-40B4-BE49-F238E27FC236}">
                <a16:creationId xmlns:a16="http://schemas.microsoft.com/office/drawing/2014/main" id="{607225B3-FD7D-BD40-8D05-518A4AB3B115}"/>
              </a:ext>
            </a:extLst>
          </p:cNvPr>
          <p:cNvSpPr/>
          <p:nvPr userDrawn="1"/>
        </p:nvSpPr>
        <p:spPr>
          <a:xfrm>
            <a:off x="-10510" y="1597572"/>
            <a:ext cx="5260428" cy="5260428"/>
          </a:xfrm>
          <a:prstGeom prst="rtTriangl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sign&#10;&#10;Description automatically generated">
            <a:extLst>
              <a:ext uri="{FF2B5EF4-FFF2-40B4-BE49-F238E27FC236}">
                <a16:creationId xmlns:a16="http://schemas.microsoft.com/office/drawing/2014/main" id="{0BE856D4-8FAC-3549-887E-B5B60184327C}"/>
              </a:ext>
            </a:extLst>
          </p:cNvPr>
          <p:cNvPicPr>
            <a:picLocks noChangeAspect="1"/>
          </p:cNvPicPr>
          <p:nvPr userDrawn="1"/>
        </p:nvPicPr>
        <p:blipFill>
          <a:blip r:embed="rId3"/>
          <a:stretch>
            <a:fillRect/>
          </a:stretch>
        </p:blipFill>
        <p:spPr>
          <a:xfrm>
            <a:off x="9196552" y="5725598"/>
            <a:ext cx="2722178" cy="892835"/>
          </a:xfrm>
          <a:prstGeom prst="rect">
            <a:avLst/>
          </a:prstGeom>
        </p:spPr>
      </p:pic>
    </p:spTree>
    <p:extLst>
      <p:ext uri="{BB962C8B-B14F-4D97-AF65-F5344CB8AC3E}">
        <p14:creationId xmlns:p14="http://schemas.microsoft.com/office/powerpoint/2010/main" val="3424465733"/>
      </p:ext>
    </p:extLst>
  </p:cSld>
  <p:clrMapOvr>
    <a:masterClrMapping/>
  </p:clrMapOvr>
  <p:transition>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6" name="Picture 5" descr="A picture containing mirror&#10;&#10;Description automatically generated">
            <a:extLst>
              <a:ext uri="{FF2B5EF4-FFF2-40B4-BE49-F238E27FC236}">
                <a16:creationId xmlns:a16="http://schemas.microsoft.com/office/drawing/2014/main" id="{641ABE5C-6EFE-CF4F-93F3-D794A6E27818}"/>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5" name="Slide Number Placeholder 5">
            <a:extLst>
              <a:ext uri="{FF2B5EF4-FFF2-40B4-BE49-F238E27FC236}">
                <a16:creationId xmlns:a16="http://schemas.microsoft.com/office/drawing/2014/main" id="{9E3718B8-8603-4147-9B03-000C4B212AB3}"/>
              </a:ext>
            </a:extLst>
          </p:cNvPr>
          <p:cNvSpPr>
            <a:spLocks noGrp="1"/>
          </p:cNvSpPr>
          <p:nvPr>
            <p:ph type="sldNum" sz="quarter" idx="4"/>
          </p:nvPr>
        </p:nvSpPr>
        <p:spPr>
          <a:xfrm>
            <a:off x="145774" y="6356350"/>
            <a:ext cx="388616" cy="365125"/>
          </a:xfrm>
          <a:prstGeom prst="rect">
            <a:avLst/>
          </a:prstGeom>
        </p:spPr>
        <p:txBody>
          <a:bodyPr vert="horz" lIns="91440" tIns="45720" rIns="91440" bIns="45720" rtlCol="0" anchor="ctr"/>
          <a:lstStyle>
            <a:lvl1pPr algn="l">
              <a:defRPr sz="1000">
                <a:solidFill>
                  <a:srgbClr val="0D2237"/>
                </a:solidFill>
                <a:latin typeface="Montserrat" panose="02000505000000020004" pitchFamily="2" charset="77"/>
              </a:defRPr>
            </a:lvl1pPr>
          </a:lstStyle>
          <a:p>
            <a:r>
              <a:rPr lang="en-US" dirty="0"/>
              <a:t>1</a:t>
            </a:r>
          </a:p>
        </p:txBody>
      </p:sp>
      <p:pic>
        <p:nvPicPr>
          <p:cNvPr id="7" name="Picture 6">
            <a:extLst>
              <a:ext uri="{FF2B5EF4-FFF2-40B4-BE49-F238E27FC236}">
                <a16:creationId xmlns:a16="http://schemas.microsoft.com/office/drawing/2014/main" id="{4DCC5D2E-4063-7B4D-8CE5-8EB2F549ACCA}"/>
              </a:ext>
            </a:extLst>
          </p:cNvPr>
          <p:cNvPicPr>
            <a:picLocks noChangeAspect="1"/>
          </p:cNvPicPr>
          <p:nvPr userDrawn="1"/>
        </p:nvPicPr>
        <p:blipFill rotWithShape="1">
          <a:blip r:embed="rId3"/>
          <a:srcRect l="18569" t="36865" r="18757" b="37902"/>
          <a:stretch/>
        </p:blipFill>
        <p:spPr>
          <a:xfrm>
            <a:off x="10571354" y="6255832"/>
            <a:ext cx="1505415" cy="468352"/>
          </a:xfrm>
          <a:prstGeom prst="rect">
            <a:avLst/>
          </a:prstGeom>
        </p:spPr>
      </p:pic>
    </p:spTree>
    <p:extLst>
      <p:ext uri="{BB962C8B-B14F-4D97-AF65-F5344CB8AC3E}">
        <p14:creationId xmlns:p14="http://schemas.microsoft.com/office/powerpoint/2010/main" val="1504185364"/>
      </p:ext>
    </p:extLst>
  </p:cSld>
  <p:clrMapOvr>
    <a:masterClrMapping/>
  </p:clrMapOvr>
  <p:transition>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6" name="Picture 5" descr="A picture containing baseball&#10;&#10;Description automatically generated">
            <a:extLst>
              <a:ext uri="{FF2B5EF4-FFF2-40B4-BE49-F238E27FC236}">
                <a16:creationId xmlns:a16="http://schemas.microsoft.com/office/drawing/2014/main" id="{42C7C5CB-123A-1044-A1A2-A7473F9EA42B}"/>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1" name="Picture 10">
            <a:extLst>
              <a:ext uri="{FF2B5EF4-FFF2-40B4-BE49-F238E27FC236}">
                <a16:creationId xmlns:a16="http://schemas.microsoft.com/office/drawing/2014/main" id="{5E41D1BB-6589-EC4C-8011-76EE3346B9A9}"/>
              </a:ext>
            </a:extLst>
          </p:cNvPr>
          <p:cNvPicPr>
            <a:picLocks noChangeAspect="1"/>
          </p:cNvPicPr>
          <p:nvPr userDrawn="1"/>
        </p:nvPicPr>
        <p:blipFill rotWithShape="1">
          <a:blip r:embed="rId3"/>
          <a:srcRect l="18569" t="36865" r="18757" b="37902"/>
          <a:stretch/>
        </p:blipFill>
        <p:spPr>
          <a:xfrm>
            <a:off x="10571354" y="6255832"/>
            <a:ext cx="1505415" cy="468352"/>
          </a:xfrm>
          <a:prstGeom prst="rect">
            <a:avLst/>
          </a:prstGeom>
        </p:spPr>
      </p:pic>
      <p:sp>
        <p:nvSpPr>
          <p:cNvPr id="5" name="Slide Number Placeholder 5">
            <a:extLst>
              <a:ext uri="{FF2B5EF4-FFF2-40B4-BE49-F238E27FC236}">
                <a16:creationId xmlns:a16="http://schemas.microsoft.com/office/drawing/2014/main" id="{C5F9C1B3-1747-004C-82C6-61A137E37844}"/>
              </a:ext>
            </a:extLst>
          </p:cNvPr>
          <p:cNvSpPr>
            <a:spLocks noGrp="1"/>
          </p:cNvSpPr>
          <p:nvPr>
            <p:ph type="sldNum" sz="quarter" idx="4"/>
          </p:nvPr>
        </p:nvSpPr>
        <p:spPr>
          <a:xfrm>
            <a:off x="145774" y="6356350"/>
            <a:ext cx="388616" cy="365125"/>
          </a:xfrm>
          <a:prstGeom prst="rect">
            <a:avLst/>
          </a:prstGeom>
        </p:spPr>
        <p:txBody>
          <a:bodyPr vert="horz" lIns="91440" tIns="45720" rIns="91440" bIns="45720" rtlCol="0" anchor="ctr"/>
          <a:lstStyle>
            <a:lvl1pPr algn="l">
              <a:defRPr sz="1000">
                <a:solidFill>
                  <a:schemeClr val="bg1"/>
                </a:solidFill>
                <a:latin typeface="Montserrat" panose="02000505000000020004" pitchFamily="2" charset="77"/>
              </a:defRPr>
            </a:lvl1pPr>
          </a:lstStyle>
          <a:p>
            <a:fld id="{C3874963-793F-D045-B9DE-BFF4034ACFD8}" type="slidenum">
              <a:rPr lang="en-US" smtClean="0"/>
              <a:pPr/>
              <a:t>‹#›</a:t>
            </a:fld>
            <a:endParaRPr lang="en-US" dirty="0"/>
          </a:p>
        </p:txBody>
      </p:sp>
    </p:spTree>
    <p:extLst>
      <p:ext uri="{BB962C8B-B14F-4D97-AF65-F5344CB8AC3E}">
        <p14:creationId xmlns:p14="http://schemas.microsoft.com/office/powerpoint/2010/main" val="3220423673"/>
      </p:ext>
    </p:extLst>
  </p:cSld>
  <p:clrMapOvr>
    <a:masterClrMapping/>
  </p:clrMapOvr>
  <p:transition>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BBFBFFD8-1235-284B-9B41-EF4186B2E087}"/>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EDC792F6-75E5-064F-B333-AB6E4C55B9CF}"/>
              </a:ext>
            </a:extLst>
          </p:cNvPr>
          <p:cNvPicPr>
            <a:picLocks noChangeAspect="1"/>
          </p:cNvPicPr>
          <p:nvPr userDrawn="1"/>
        </p:nvPicPr>
        <p:blipFill rotWithShape="1">
          <a:blip r:embed="rId3"/>
          <a:srcRect l="18569" t="36865" r="18757" b="37902"/>
          <a:stretch/>
        </p:blipFill>
        <p:spPr>
          <a:xfrm>
            <a:off x="10571354" y="6255832"/>
            <a:ext cx="1505415" cy="468352"/>
          </a:xfrm>
          <a:prstGeom prst="rect">
            <a:avLst/>
          </a:prstGeom>
        </p:spPr>
      </p:pic>
      <p:sp>
        <p:nvSpPr>
          <p:cNvPr id="5" name="Slide Number Placeholder 5">
            <a:extLst>
              <a:ext uri="{FF2B5EF4-FFF2-40B4-BE49-F238E27FC236}">
                <a16:creationId xmlns:a16="http://schemas.microsoft.com/office/drawing/2014/main" id="{A490E2FF-6D21-804D-8B29-9F3EAC225559}"/>
              </a:ext>
            </a:extLst>
          </p:cNvPr>
          <p:cNvSpPr>
            <a:spLocks noGrp="1"/>
          </p:cNvSpPr>
          <p:nvPr>
            <p:ph type="sldNum" sz="quarter" idx="4"/>
          </p:nvPr>
        </p:nvSpPr>
        <p:spPr>
          <a:xfrm>
            <a:off x="145774" y="6356350"/>
            <a:ext cx="388616" cy="365125"/>
          </a:xfrm>
          <a:prstGeom prst="rect">
            <a:avLst/>
          </a:prstGeom>
        </p:spPr>
        <p:txBody>
          <a:bodyPr vert="horz" lIns="91440" tIns="45720" rIns="91440" bIns="45720" rtlCol="0" anchor="ctr"/>
          <a:lstStyle>
            <a:lvl1pPr algn="l">
              <a:defRPr sz="1000">
                <a:solidFill>
                  <a:schemeClr val="bg1"/>
                </a:solidFill>
                <a:latin typeface="Montserrat" panose="02000505000000020004" pitchFamily="2" charset="77"/>
              </a:defRPr>
            </a:lvl1pPr>
          </a:lstStyle>
          <a:p>
            <a:fld id="{C3874963-793F-D045-B9DE-BFF4034ACFD8}" type="slidenum">
              <a:rPr lang="en-US" smtClean="0"/>
              <a:pPr/>
              <a:t>‹#›</a:t>
            </a:fld>
            <a:endParaRPr lang="en-US" dirty="0"/>
          </a:p>
        </p:txBody>
      </p:sp>
      <p:sp>
        <p:nvSpPr>
          <p:cNvPr id="7" name="Right Triangle 6">
            <a:extLst>
              <a:ext uri="{FF2B5EF4-FFF2-40B4-BE49-F238E27FC236}">
                <a16:creationId xmlns:a16="http://schemas.microsoft.com/office/drawing/2014/main" id="{4004D488-F1DF-3543-A8CD-138B1D9AF495}"/>
              </a:ext>
            </a:extLst>
          </p:cNvPr>
          <p:cNvSpPr/>
          <p:nvPr userDrawn="1"/>
        </p:nvSpPr>
        <p:spPr>
          <a:xfrm rot="10800000">
            <a:off x="8973781" y="0"/>
            <a:ext cx="3226676" cy="3226676"/>
          </a:xfrm>
          <a:prstGeom prst="rtTriangl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3465146"/>
      </p:ext>
    </p:extLst>
  </p:cSld>
  <p:clrMapOvr>
    <a:masterClrMapping/>
  </p:clrMapOvr>
  <p:transition>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0" name="Picture Placeholder 2">
            <a:extLst>
              <a:ext uri="{FF2B5EF4-FFF2-40B4-BE49-F238E27FC236}">
                <a16:creationId xmlns:a16="http://schemas.microsoft.com/office/drawing/2014/main" id="{32D3DF82-7AF6-E04F-84E5-722F1EB5B995}"/>
              </a:ext>
            </a:extLst>
          </p:cNvPr>
          <p:cNvSpPr>
            <a:spLocks noGrp="1"/>
          </p:cNvSpPr>
          <p:nvPr>
            <p:ph type="pic" idx="1"/>
          </p:nvPr>
        </p:nvSpPr>
        <p:spPr>
          <a:xfrm>
            <a:off x="0" y="0"/>
            <a:ext cx="12192000" cy="6858000"/>
          </a:xfrm>
          <a:solidFill>
            <a:schemeClr val="bg1"/>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pic>
        <p:nvPicPr>
          <p:cNvPr id="3" name="Picture 2" descr="A close up of a logo&#10;&#10;Description automatically generated">
            <a:extLst>
              <a:ext uri="{FF2B5EF4-FFF2-40B4-BE49-F238E27FC236}">
                <a16:creationId xmlns:a16="http://schemas.microsoft.com/office/drawing/2014/main" id="{04540E36-B5F1-B84F-929C-D074FC4D1A65}"/>
              </a:ext>
            </a:extLst>
          </p:cNvPr>
          <p:cNvPicPr>
            <a:picLocks noChangeAspect="1"/>
          </p:cNvPicPr>
          <p:nvPr userDrawn="1"/>
        </p:nvPicPr>
        <p:blipFill>
          <a:blip r:embed="rId2"/>
          <a:stretch>
            <a:fillRect/>
          </a:stretch>
        </p:blipFill>
        <p:spPr>
          <a:xfrm>
            <a:off x="-2317" y="11151"/>
            <a:ext cx="12192000" cy="6858000"/>
          </a:xfrm>
          <a:prstGeom prst="rect">
            <a:avLst/>
          </a:prstGeom>
        </p:spPr>
      </p:pic>
      <p:pic>
        <p:nvPicPr>
          <p:cNvPr id="7" name="Picture 6">
            <a:extLst>
              <a:ext uri="{FF2B5EF4-FFF2-40B4-BE49-F238E27FC236}">
                <a16:creationId xmlns:a16="http://schemas.microsoft.com/office/drawing/2014/main" id="{2D1316B1-1F2B-144A-9360-EFE7F333614D}"/>
              </a:ext>
            </a:extLst>
          </p:cNvPr>
          <p:cNvPicPr>
            <a:picLocks noChangeAspect="1"/>
          </p:cNvPicPr>
          <p:nvPr userDrawn="1"/>
        </p:nvPicPr>
        <p:blipFill rotWithShape="1">
          <a:blip r:embed="rId3"/>
          <a:srcRect l="18569" t="36865" r="18757" b="37902"/>
          <a:stretch/>
        </p:blipFill>
        <p:spPr>
          <a:xfrm>
            <a:off x="10571354" y="6255832"/>
            <a:ext cx="1505415" cy="468352"/>
          </a:xfrm>
          <a:prstGeom prst="rect">
            <a:avLst/>
          </a:prstGeom>
        </p:spPr>
      </p:pic>
      <p:sp>
        <p:nvSpPr>
          <p:cNvPr id="5" name="Slide Number Placeholder 5">
            <a:extLst>
              <a:ext uri="{FF2B5EF4-FFF2-40B4-BE49-F238E27FC236}">
                <a16:creationId xmlns:a16="http://schemas.microsoft.com/office/drawing/2014/main" id="{30CE579C-F280-324B-93F5-CB8CC3AB8860}"/>
              </a:ext>
            </a:extLst>
          </p:cNvPr>
          <p:cNvSpPr>
            <a:spLocks noGrp="1"/>
          </p:cNvSpPr>
          <p:nvPr>
            <p:ph type="sldNum" sz="quarter" idx="4"/>
          </p:nvPr>
        </p:nvSpPr>
        <p:spPr>
          <a:xfrm>
            <a:off x="145774" y="6356350"/>
            <a:ext cx="388616" cy="365125"/>
          </a:xfrm>
          <a:prstGeom prst="rect">
            <a:avLst/>
          </a:prstGeom>
        </p:spPr>
        <p:txBody>
          <a:bodyPr vert="horz" lIns="91440" tIns="45720" rIns="91440" bIns="45720" rtlCol="0" anchor="ctr"/>
          <a:lstStyle>
            <a:lvl1pPr algn="l">
              <a:defRPr sz="1000">
                <a:solidFill>
                  <a:schemeClr val="tx1"/>
                </a:solidFill>
                <a:latin typeface="Montserrat" panose="02000505000000020004" pitchFamily="2" charset="77"/>
              </a:defRPr>
            </a:lvl1pPr>
          </a:lstStyle>
          <a:p>
            <a:fld id="{C3874963-793F-D045-B9DE-BFF4034ACFD8}" type="slidenum">
              <a:rPr lang="en-US" smtClean="0"/>
              <a:pPr/>
              <a:t>‹#›</a:t>
            </a:fld>
            <a:endParaRPr lang="en-US" dirty="0"/>
          </a:p>
        </p:txBody>
      </p:sp>
    </p:spTree>
    <p:extLst>
      <p:ext uri="{BB962C8B-B14F-4D97-AF65-F5344CB8AC3E}">
        <p14:creationId xmlns:p14="http://schemas.microsoft.com/office/powerpoint/2010/main" val="1789165904"/>
      </p:ext>
    </p:extLst>
  </p:cSld>
  <p:clrMapOvr>
    <a:masterClrMapping/>
  </p:clrMapOvr>
  <p:transition>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4" name="Picture 3" descr="A picture containing man, white, flying, blue&#10;&#10;Description automatically generated">
            <a:extLst>
              <a:ext uri="{FF2B5EF4-FFF2-40B4-BE49-F238E27FC236}">
                <a16:creationId xmlns:a16="http://schemas.microsoft.com/office/drawing/2014/main" id="{10BF759A-4223-AE4E-B317-C0709729106A}"/>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6" name="Picture 5">
            <a:extLst>
              <a:ext uri="{FF2B5EF4-FFF2-40B4-BE49-F238E27FC236}">
                <a16:creationId xmlns:a16="http://schemas.microsoft.com/office/drawing/2014/main" id="{9CF607AB-4DE9-A24E-B038-6794B76DE4E1}"/>
              </a:ext>
            </a:extLst>
          </p:cNvPr>
          <p:cNvPicPr>
            <a:picLocks noChangeAspect="1"/>
          </p:cNvPicPr>
          <p:nvPr userDrawn="1"/>
        </p:nvPicPr>
        <p:blipFill rotWithShape="1">
          <a:blip r:embed="rId3"/>
          <a:srcRect l="18569" t="36865" r="18757" b="37902"/>
          <a:stretch/>
        </p:blipFill>
        <p:spPr>
          <a:xfrm>
            <a:off x="10571354" y="6255832"/>
            <a:ext cx="1505415" cy="468352"/>
          </a:xfrm>
          <a:prstGeom prst="rect">
            <a:avLst/>
          </a:prstGeom>
        </p:spPr>
      </p:pic>
      <p:sp>
        <p:nvSpPr>
          <p:cNvPr id="8" name="Slide Number Placeholder 5">
            <a:extLst>
              <a:ext uri="{FF2B5EF4-FFF2-40B4-BE49-F238E27FC236}">
                <a16:creationId xmlns:a16="http://schemas.microsoft.com/office/drawing/2014/main" id="{04B90B46-5223-C342-A1F9-E8E4B8950E7C}"/>
              </a:ext>
            </a:extLst>
          </p:cNvPr>
          <p:cNvSpPr>
            <a:spLocks noGrp="1"/>
          </p:cNvSpPr>
          <p:nvPr>
            <p:ph type="sldNum" sz="quarter" idx="4"/>
          </p:nvPr>
        </p:nvSpPr>
        <p:spPr>
          <a:xfrm>
            <a:off x="145774" y="6356350"/>
            <a:ext cx="388616" cy="365125"/>
          </a:xfrm>
          <a:prstGeom prst="rect">
            <a:avLst/>
          </a:prstGeom>
        </p:spPr>
        <p:txBody>
          <a:bodyPr vert="horz" lIns="91440" tIns="45720" rIns="91440" bIns="45720" rtlCol="0" anchor="ctr"/>
          <a:lstStyle>
            <a:lvl1pPr algn="l">
              <a:defRPr sz="1000">
                <a:solidFill>
                  <a:schemeClr val="bg1"/>
                </a:solidFill>
                <a:latin typeface="Montserrat" panose="02000505000000020004" pitchFamily="2" charset="77"/>
              </a:defRPr>
            </a:lvl1pPr>
          </a:lstStyle>
          <a:p>
            <a:fld id="{C3874963-793F-D045-B9DE-BFF4034ACFD8}" type="slidenum">
              <a:rPr lang="en-US" smtClean="0"/>
              <a:pPr/>
              <a:t>‹#›</a:t>
            </a:fld>
            <a:endParaRPr lang="en-US" dirty="0"/>
          </a:p>
        </p:txBody>
      </p:sp>
    </p:spTree>
    <p:extLst>
      <p:ext uri="{BB962C8B-B14F-4D97-AF65-F5344CB8AC3E}">
        <p14:creationId xmlns:p14="http://schemas.microsoft.com/office/powerpoint/2010/main" val="1140115486"/>
      </p:ext>
    </p:extLst>
  </p:cSld>
  <p:clrMapOvr>
    <a:masterClrMapping/>
  </p:clrMapOvr>
  <p:transition>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3" name="Picture 2" descr="A picture containing computer, table, large, white&#10;&#10;Description automatically generated">
            <a:extLst>
              <a:ext uri="{FF2B5EF4-FFF2-40B4-BE49-F238E27FC236}">
                <a16:creationId xmlns:a16="http://schemas.microsoft.com/office/drawing/2014/main" id="{F4AB34F0-CA52-D441-8802-5C8401893B3C}"/>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Picture Placeholder 2">
            <a:extLst>
              <a:ext uri="{FF2B5EF4-FFF2-40B4-BE49-F238E27FC236}">
                <a16:creationId xmlns:a16="http://schemas.microsoft.com/office/drawing/2014/main" id="{68796EE7-89A7-DA4D-91E9-EF9C1C25B970}"/>
              </a:ext>
            </a:extLst>
          </p:cNvPr>
          <p:cNvSpPr>
            <a:spLocks noGrp="1"/>
          </p:cNvSpPr>
          <p:nvPr>
            <p:ph type="pic" idx="1"/>
          </p:nvPr>
        </p:nvSpPr>
        <p:spPr>
          <a:xfrm>
            <a:off x="1122948" y="994611"/>
            <a:ext cx="4636168" cy="4427621"/>
          </a:xfrm>
          <a:solidFill>
            <a:schemeClr val="bg1"/>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0" name="Picture Placeholder 2">
            <a:extLst>
              <a:ext uri="{FF2B5EF4-FFF2-40B4-BE49-F238E27FC236}">
                <a16:creationId xmlns:a16="http://schemas.microsoft.com/office/drawing/2014/main" id="{47A62020-68DD-604B-90C2-F9AA37B94A73}"/>
              </a:ext>
            </a:extLst>
          </p:cNvPr>
          <p:cNvSpPr>
            <a:spLocks noGrp="1"/>
          </p:cNvSpPr>
          <p:nvPr>
            <p:ph type="pic" idx="10"/>
          </p:nvPr>
        </p:nvSpPr>
        <p:spPr>
          <a:xfrm>
            <a:off x="6296527" y="994611"/>
            <a:ext cx="4636168" cy="4427621"/>
          </a:xfrm>
          <a:solidFill>
            <a:schemeClr val="bg1"/>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6" name="Slide Number Placeholder 5">
            <a:extLst>
              <a:ext uri="{FF2B5EF4-FFF2-40B4-BE49-F238E27FC236}">
                <a16:creationId xmlns:a16="http://schemas.microsoft.com/office/drawing/2014/main" id="{FFC786F1-481D-AB4B-9560-D6F1CA71FBF8}"/>
              </a:ext>
            </a:extLst>
          </p:cNvPr>
          <p:cNvSpPr>
            <a:spLocks noGrp="1"/>
          </p:cNvSpPr>
          <p:nvPr>
            <p:ph type="sldNum" sz="quarter" idx="4"/>
          </p:nvPr>
        </p:nvSpPr>
        <p:spPr>
          <a:xfrm>
            <a:off x="145774" y="6356350"/>
            <a:ext cx="388616" cy="365125"/>
          </a:xfrm>
          <a:prstGeom prst="rect">
            <a:avLst/>
          </a:prstGeom>
        </p:spPr>
        <p:txBody>
          <a:bodyPr vert="horz" lIns="91440" tIns="45720" rIns="91440" bIns="45720" rtlCol="0" anchor="ctr"/>
          <a:lstStyle>
            <a:lvl1pPr algn="l">
              <a:defRPr sz="1000">
                <a:solidFill>
                  <a:schemeClr val="bg1"/>
                </a:solidFill>
                <a:latin typeface="Montserrat" panose="02000505000000020004" pitchFamily="2" charset="77"/>
              </a:defRPr>
            </a:lvl1pPr>
          </a:lstStyle>
          <a:p>
            <a:fld id="{C3874963-793F-D045-B9DE-BFF4034ACFD8}" type="slidenum">
              <a:rPr lang="en-US" smtClean="0"/>
              <a:pPr/>
              <a:t>‹#›</a:t>
            </a:fld>
            <a:endParaRPr lang="en-US" dirty="0"/>
          </a:p>
        </p:txBody>
      </p:sp>
      <p:pic>
        <p:nvPicPr>
          <p:cNvPr id="7" name="Picture 6">
            <a:extLst>
              <a:ext uri="{FF2B5EF4-FFF2-40B4-BE49-F238E27FC236}">
                <a16:creationId xmlns:a16="http://schemas.microsoft.com/office/drawing/2014/main" id="{91142A6A-22F3-E846-BD20-26066DAF350C}"/>
              </a:ext>
            </a:extLst>
          </p:cNvPr>
          <p:cNvPicPr>
            <a:picLocks noChangeAspect="1"/>
          </p:cNvPicPr>
          <p:nvPr userDrawn="1"/>
        </p:nvPicPr>
        <p:blipFill rotWithShape="1">
          <a:blip r:embed="rId3"/>
          <a:srcRect l="18569" t="36865" r="18757" b="37902"/>
          <a:stretch/>
        </p:blipFill>
        <p:spPr>
          <a:xfrm>
            <a:off x="10571354" y="6255832"/>
            <a:ext cx="1505415" cy="468352"/>
          </a:xfrm>
          <a:prstGeom prst="rect">
            <a:avLst/>
          </a:prstGeom>
        </p:spPr>
      </p:pic>
    </p:spTree>
    <p:extLst>
      <p:ext uri="{BB962C8B-B14F-4D97-AF65-F5344CB8AC3E}">
        <p14:creationId xmlns:p14="http://schemas.microsoft.com/office/powerpoint/2010/main" val="1053728211"/>
      </p:ext>
    </p:extLst>
  </p:cSld>
  <p:clrMapOvr>
    <a:masterClrMapping/>
  </p:clrMapOvr>
  <p:transition>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10" name="Picture Placeholder 2">
            <a:extLst>
              <a:ext uri="{FF2B5EF4-FFF2-40B4-BE49-F238E27FC236}">
                <a16:creationId xmlns:a16="http://schemas.microsoft.com/office/drawing/2014/main" id="{47B2498A-500A-6045-9FDD-FE7EAA9D6947}"/>
              </a:ext>
            </a:extLst>
          </p:cNvPr>
          <p:cNvSpPr>
            <a:spLocks noGrp="1"/>
          </p:cNvSpPr>
          <p:nvPr>
            <p:ph type="pic" idx="1"/>
          </p:nvPr>
        </p:nvSpPr>
        <p:spPr>
          <a:xfrm>
            <a:off x="978568" y="1351547"/>
            <a:ext cx="10234863" cy="4154905"/>
          </a:xfrm>
          <a:solidFill>
            <a:schemeClr val="bg1"/>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pic>
        <p:nvPicPr>
          <p:cNvPr id="3" name="Picture 2" descr="A close up of a logo&#10;&#10;Description automatically generated">
            <a:extLst>
              <a:ext uri="{FF2B5EF4-FFF2-40B4-BE49-F238E27FC236}">
                <a16:creationId xmlns:a16="http://schemas.microsoft.com/office/drawing/2014/main" id="{2DFE6548-62DA-2D40-B47D-8596D8B82DD4}"/>
              </a:ext>
            </a:extLst>
          </p:cNvPr>
          <p:cNvPicPr>
            <a:picLocks noChangeAspect="1"/>
          </p:cNvPicPr>
          <p:nvPr userDrawn="1"/>
        </p:nvPicPr>
        <p:blipFill>
          <a:blip r:embed="rId2"/>
          <a:stretch>
            <a:fillRect/>
          </a:stretch>
        </p:blipFill>
        <p:spPr>
          <a:xfrm>
            <a:off x="-1" y="-1"/>
            <a:ext cx="12192000" cy="6858000"/>
          </a:xfrm>
          <a:prstGeom prst="rect">
            <a:avLst/>
          </a:prstGeom>
        </p:spPr>
      </p:pic>
      <p:sp>
        <p:nvSpPr>
          <p:cNvPr id="6" name="Slide Number Placeholder 5">
            <a:extLst>
              <a:ext uri="{FF2B5EF4-FFF2-40B4-BE49-F238E27FC236}">
                <a16:creationId xmlns:a16="http://schemas.microsoft.com/office/drawing/2014/main" id="{A94EE884-D354-F240-B2A2-E7ECA9C68363}"/>
              </a:ext>
            </a:extLst>
          </p:cNvPr>
          <p:cNvSpPr>
            <a:spLocks noGrp="1"/>
          </p:cNvSpPr>
          <p:nvPr>
            <p:ph type="sldNum" sz="quarter" idx="4"/>
          </p:nvPr>
        </p:nvSpPr>
        <p:spPr>
          <a:xfrm>
            <a:off x="145774" y="6356350"/>
            <a:ext cx="388616" cy="365125"/>
          </a:xfrm>
          <a:prstGeom prst="rect">
            <a:avLst/>
          </a:prstGeom>
        </p:spPr>
        <p:txBody>
          <a:bodyPr vert="horz" lIns="91440" tIns="45720" rIns="91440" bIns="45720" rtlCol="0" anchor="ctr"/>
          <a:lstStyle>
            <a:lvl1pPr algn="l">
              <a:defRPr sz="1000">
                <a:solidFill>
                  <a:srgbClr val="0D2237"/>
                </a:solidFill>
                <a:latin typeface="Montserrat" panose="02000505000000020004" pitchFamily="2" charset="77"/>
              </a:defRPr>
            </a:lvl1pPr>
          </a:lstStyle>
          <a:p>
            <a:fld id="{C3874963-793F-D045-B9DE-BFF4034ACFD8}" type="slidenum">
              <a:rPr lang="en-US" smtClean="0"/>
              <a:pPr/>
              <a:t>‹#›</a:t>
            </a:fld>
            <a:endParaRPr lang="en-US" dirty="0"/>
          </a:p>
        </p:txBody>
      </p:sp>
      <p:pic>
        <p:nvPicPr>
          <p:cNvPr id="8" name="Picture 7">
            <a:extLst>
              <a:ext uri="{FF2B5EF4-FFF2-40B4-BE49-F238E27FC236}">
                <a16:creationId xmlns:a16="http://schemas.microsoft.com/office/drawing/2014/main" id="{B172D425-481C-7447-A0DE-70DA62EBAEB6}"/>
              </a:ext>
            </a:extLst>
          </p:cNvPr>
          <p:cNvPicPr>
            <a:picLocks noChangeAspect="1"/>
          </p:cNvPicPr>
          <p:nvPr userDrawn="1"/>
        </p:nvPicPr>
        <p:blipFill rotWithShape="1">
          <a:blip r:embed="rId3"/>
          <a:srcRect l="18569" t="36865" r="18757" b="37902"/>
          <a:stretch/>
        </p:blipFill>
        <p:spPr>
          <a:xfrm>
            <a:off x="10571354" y="6255832"/>
            <a:ext cx="1505415" cy="468352"/>
          </a:xfrm>
          <a:prstGeom prst="rect">
            <a:avLst/>
          </a:prstGeom>
        </p:spPr>
      </p:pic>
    </p:spTree>
    <p:extLst>
      <p:ext uri="{BB962C8B-B14F-4D97-AF65-F5344CB8AC3E}">
        <p14:creationId xmlns:p14="http://schemas.microsoft.com/office/powerpoint/2010/main" val="2865889315"/>
      </p:ext>
    </p:extLst>
  </p:cSld>
  <p:clrMapOvr>
    <a:masterClrMapping/>
  </p:clrMapOvr>
  <p:transition>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AB13A-76CB-644A-B04E-8B5523B61E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D2C279-F70E-1F4C-8D9B-4BFB0B3FC66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3D9EA9-370B-1446-8EFB-A0BB10D0C0B8}"/>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A1260878-5E21-CE41-BFC3-8E035C9EFC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5BC75B-C340-E34D-A0FD-865646F7DB81}"/>
              </a:ext>
            </a:extLst>
          </p:cNvPr>
          <p:cNvSpPr>
            <a:spLocks noGrp="1"/>
          </p:cNvSpPr>
          <p:nvPr>
            <p:ph type="sldNum" sz="quarter" idx="12"/>
          </p:nvPr>
        </p:nvSpPr>
        <p:spPr/>
        <p:txBody>
          <a:bodyPr/>
          <a:lstStyle/>
          <a:p>
            <a:fld id="{C3874963-793F-D045-B9DE-BFF4034ACFD8}" type="slidenum">
              <a:rPr lang="en-US" smtClean="0"/>
              <a:t>‹#›</a:t>
            </a:fld>
            <a:endParaRPr lang="en-US"/>
          </a:p>
        </p:txBody>
      </p:sp>
    </p:spTree>
    <p:extLst>
      <p:ext uri="{BB962C8B-B14F-4D97-AF65-F5344CB8AC3E}">
        <p14:creationId xmlns:p14="http://schemas.microsoft.com/office/powerpoint/2010/main" val="203814384"/>
      </p:ext>
    </p:extLst>
  </p:cSld>
  <p:clrMapOvr>
    <a:masterClrMapping/>
  </p:clrMapOvr>
  <p:transition>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92024867-7E07-A146-849B-3616F1C080E0}"/>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Slide Number Placeholder 5">
            <a:extLst>
              <a:ext uri="{FF2B5EF4-FFF2-40B4-BE49-F238E27FC236}">
                <a16:creationId xmlns:a16="http://schemas.microsoft.com/office/drawing/2014/main" id="{5EEB1197-3CF6-AD42-B1DC-4763EE7BC43D}"/>
              </a:ext>
            </a:extLst>
          </p:cNvPr>
          <p:cNvSpPr>
            <a:spLocks noGrp="1"/>
          </p:cNvSpPr>
          <p:nvPr>
            <p:ph type="sldNum" sz="quarter" idx="4"/>
          </p:nvPr>
        </p:nvSpPr>
        <p:spPr>
          <a:xfrm>
            <a:off x="145774" y="6356350"/>
            <a:ext cx="388616" cy="365125"/>
          </a:xfrm>
          <a:prstGeom prst="rect">
            <a:avLst/>
          </a:prstGeom>
        </p:spPr>
        <p:txBody>
          <a:bodyPr vert="horz" lIns="91440" tIns="45720" rIns="91440" bIns="45720" rtlCol="0" anchor="ctr"/>
          <a:lstStyle>
            <a:lvl1pPr algn="l">
              <a:defRPr sz="1000">
                <a:solidFill>
                  <a:srgbClr val="0D2237"/>
                </a:solidFill>
                <a:latin typeface="Montserrat" panose="02000505000000020004" pitchFamily="2" charset="77"/>
              </a:defRPr>
            </a:lvl1pPr>
          </a:lstStyle>
          <a:p>
            <a:fld id="{C3874963-793F-D045-B9DE-BFF4034ACFD8}" type="slidenum">
              <a:rPr lang="en-US" smtClean="0"/>
              <a:pPr/>
              <a:t>‹#›</a:t>
            </a:fld>
            <a:endParaRPr lang="en-US" dirty="0"/>
          </a:p>
        </p:txBody>
      </p:sp>
      <p:pic>
        <p:nvPicPr>
          <p:cNvPr id="6" name="Picture 5">
            <a:extLst>
              <a:ext uri="{FF2B5EF4-FFF2-40B4-BE49-F238E27FC236}">
                <a16:creationId xmlns:a16="http://schemas.microsoft.com/office/drawing/2014/main" id="{376BF180-BFAD-1C4A-8C4B-7847248FC837}"/>
              </a:ext>
            </a:extLst>
          </p:cNvPr>
          <p:cNvPicPr>
            <a:picLocks noChangeAspect="1"/>
          </p:cNvPicPr>
          <p:nvPr userDrawn="1"/>
        </p:nvPicPr>
        <p:blipFill rotWithShape="1">
          <a:blip r:embed="rId3"/>
          <a:srcRect l="18569" t="36865" r="18757" b="37902"/>
          <a:stretch/>
        </p:blipFill>
        <p:spPr>
          <a:xfrm>
            <a:off x="10571354" y="6255832"/>
            <a:ext cx="1505415" cy="468352"/>
          </a:xfrm>
          <a:prstGeom prst="rect">
            <a:avLst/>
          </a:prstGeom>
        </p:spPr>
      </p:pic>
    </p:spTree>
    <p:extLst>
      <p:ext uri="{BB962C8B-B14F-4D97-AF65-F5344CB8AC3E}">
        <p14:creationId xmlns:p14="http://schemas.microsoft.com/office/powerpoint/2010/main" val="4151974845"/>
      </p:ext>
    </p:extLst>
  </p:cSld>
  <p:clrMapOvr>
    <a:masterClrMapping/>
  </p:clrMapOvr>
  <p:transition>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92024867-7E07-A146-849B-3616F1C080E0}"/>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Slide Number Placeholder 5">
            <a:extLst>
              <a:ext uri="{FF2B5EF4-FFF2-40B4-BE49-F238E27FC236}">
                <a16:creationId xmlns:a16="http://schemas.microsoft.com/office/drawing/2014/main" id="{5EEB1197-3CF6-AD42-B1DC-4763EE7BC43D}"/>
              </a:ext>
            </a:extLst>
          </p:cNvPr>
          <p:cNvSpPr>
            <a:spLocks noGrp="1"/>
          </p:cNvSpPr>
          <p:nvPr>
            <p:ph type="sldNum" sz="quarter" idx="4"/>
          </p:nvPr>
        </p:nvSpPr>
        <p:spPr>
          <a:xfrm>
            <a:off x="145774" y="6356350"/>
            <a:ext cx="388616" cy="365125"/>
          </a:xfrm>
          <a:prstGeom prst="rect">
            <a:avLst/>
          </a:prstGeom>
        </p:spPr>
        <p:txBody>
          <a:bodyPr vert="horz" lIns="91440" tIns="45720" rIns="91440" bIns="45720" rtlCol="0" anchor="ctr"/>
          <a:lstStyle>
            <a:lvl1pPr algn="l">
              <a:defRPr sz="1000">
                <a:solidFill>
                  <a:srgbClr val="0D2237"/>
                </a:solidFill>
                <a:latin typeface="Montserrat" panose="02000505000000020004" pitchFamily="2" charset="77"/>
              </a:defRPr>
            </a:lvl1pPr>
          </a:lstStyle>
          <a:p>
            <a:fld id="{C3874963-793F-D045-B9DE-BFF4034ACFD8}" type="slidenum">
              <a:rPr lang="en-US" smtClean="0"/>
              <a:pPr/>
              <a:t>‹#›</a:t>
            </a:fld>
            <a:endParaRPr lang="en-US" dirty="0"/>
          </a:p>
        </p:txBody>
      </p:sp>
      <p:sp>
        <p:nvSpPr>
          <p:cNvPr id="5" name="Right Triangle 4">
            <a:extLst>
              <a:ext uri="{FF2B5EF4-FFF2-40B4-BE49-F238E27FC236}">
                <a16:creationId xmlns:a16="http://schemas.microsoft.com/office/drawing/2014/main" id="{E5A6DA78-44F3-1A41-A356-B3EE8C9BFF0E}"/>
              </a:ext>
            </a:extLst>
          </p:cNvPr>
          <p:cNvSpPr/>
          <p:nvPr userDrawn="1"/>
        </p:nvSpPr>
        <p:spPr>
          <a:xfrm rot="16200000">
            <a:off x="6931572" y="1597572"/>
            <a:ext cx="5260428" cy="5260428"/>
          </a:xfrm>
          <a:prstGeom prst="rtTriangl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376BF180-BFAD-1C4A-8C4B-7847248FC837}"/>
              </a:ext>
            </a:extLst>
          </p:cNvPr>
          <p:cNvPicPr>
            <a:picLocks noChangeAspect="1"/>
          </p:cNvPicPr>
          <p:nvPr userDrawn="1"/>
        </p:nvPicPr>
        <p:blipFill rotWithShape="1">
          <a:blip r:embed="rId3"/>
          <a:srcRect l="18569" t="36865" r="18757" b="37902"/>
          <a:stretch/>
        </p:blipFill>
        <p:spPr>
          <a:xfrm>
            <a:off x="10571354" y="6255832"/>
            <a:ext cx="1505415" cy="468352"/>
          </a:xfrm>
          <a:prstGeom prst="rect">
            <a:avLst/>
          </a:prstGeom>
        </p:spPr>
      </p:pic>
    </p:spTree>
    <p:extLst>
      <p:ext uri="{BB962C8B-B14F-4D97-AF65-F5344CB8AC3E}">
        <p14:creationId xmlns:p14="http://schemas.microsoft.com/office/powerpoint/2010/main" val="2526053835"/>
      </p:ext>
    </p:extLst>
  </p:cSld>
  <p:clrMapOvr>
    <a:masterClrMapping/>
  </p:clrMapOvr>
  <p:transition>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8" name="Picture 7" descr="A picture containing meter&#10;&#10;Description automatically generated">
            <a:extLst>
              <a:ext uri="{FF2B5EF4-FFF2-40B4-BE49-F238E27FC236}">
                <a16:creationId xmlns:a16="http://schemas.microsoft.com/office/drawing/2014/main" id="{60539DF5-C211-ED41-A2F5-8D8BBCA79AAE}"/>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042563980"/>
      </p:ext>
    </p:extLst>
  </p:cSld>
  <p:clrMapOvr>
    <a:masterClrMapping/>
  </p:clrMapOvr>
  <p:transition>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D0E91-F505-2C4D-9EBC-55763D34ADF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4F47770-1C56-964E-ABF4-3499DDDE284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B38C1FD-2E49-1E4D-8586-8F5213262B5A}"/>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EA7634C8-B655-1B44-8057-CFA2E4681C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2DE60A-9D8F-4B4B-940D-336653E6D277}"/>
              </a:ext>
            </a:extLst>
          </p:cNvPr>
          <p:cNvSpPr>
            <a:spLocks noGrp="1"/>
          </p:cNvSpPr>
          <p:nvPr>
            <p:ph type="sldNum" sz="quarter" idx="12"/>
          </p:nvPr>
        </p:nvSpPr>
        <p:spPr/>
        <p:txBody>
          <a:bodyPr/>
          <a:lstStyle/>
          <a:p>
            <a:fld id="{C3874963-793F-D045-B9DE-BFF4034ACFD8}" type="slidenum">
              <a:rPr lang="en-US" smtClean="0"/>
              <a:t>‹#›</a:t>
            </a:fld>
            <a:endParaRPr lang="en-US"/>
          </a:p>
        </p:txBody>
      </p:sp>
    </p:spTree>
    <p:extLst>
      <p:ext uri="{BB962C8B-B14F-4D97-AF65-F5344CB8AC3E}">
        <p14:creationId xmlns:p14="http://schemas.microsoft.com/office/powerpoint/2010/main" val="465582436"/>
      </p:ext>
    </p:extLst>
  </p:cSld>
  <p:clrMapOvr>
    <a:masterClrMapping/>
  </p:clrMapOvr>
  <p:transition>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EB5B1-292B-F440-9733-5FDEDE461B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50B3D5-1CDE-BC4B-BA62-EF24F8B2F33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43DF26F-A88E-9949-AF63-4BEB6CF30EB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A6F2BC-30AA-1440-8C69-282C04F9F267}"/>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76438607-D3AD-FC48-B233-444905E7C3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5C4AD9-5294-BF49-AFC5-C5F61D519558}"/>
              </a:ext>
            </a:extLst>
          </p:cNvPr>
          <p:cNvSpPr>
            <a:spLocks noGrp="1"/>
          </p:cNvSpPr>
          <p:nvPr>
            <p:ph type="sldNum" sz="quarter" idx="12"/>
          </p:nvPr>
        </p:nvSpPr>
        <p:spPr/>
        <p:txBody>
          <a:bodyPr/>
          <a:lstStyle/>
          <a:p>
            <a:fld id="{C3874963-793F-D045-B9DE-BFF4034ACFD8}" type="slidenum">
              <a:rPr lang="en-US" smtClean="0"/>
              <a:t>‹#›</a:t>
            </a:fld>
            <a:endParaRPr lang="en-US"/>
          </a:p>
        </p:txBody>
      </p:sp>
    </p:spTree>
    <p:extLst>
      <p:ext uri="{BB962C8B-B14F-4D97-AF65-F5344CB8AC3E}">
        <p14:creationId xmlns:p14="http://schemas.microsoft.com/office/powerpoint/2010/main" val="4278465044"/>
      </p:ext>
    </p:extLst>
  </p:cSld>
  <p:clrMapOvr>
    <a:masterClrMapping/>
  </p:clrMapOvr>
  <p:transition>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4940E-042B-A948-9EBF-020A8F1FB16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5E0A68C-23B9-CE44-A504-501B5604117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70B44A7-3F11-5B42-948C-B22E714B45E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6F4F627-204A-424F-8E97-0E090323F7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055AA89-5A7D-6D43-BE92-271005D2382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B1D0455-0D60-F94D-B3D8-218DBA95205C}"/>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C91B1F47-CD8B-9443-86B2-EE78BDE1970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979A07F-91D7-954B-8027-A313BAEEABC4}"/>
              </a:ext>
            </a:extLst>
          </p:cNvPr>
          <p:cNvSpPr>
            <a:spLocks noGrp="1"/>
          </p:cNvSpPr>
          <p:nvPr>
            <p:ph type="sldNum" sz="quarter" idx="12"/>
          </p:nvPr>
        </p:nvSpPr>
        <p:spPr/>
        <p:txBody>
          <a:bodyPr/>
          <a:lstStyle/>
          <a:p>
            <a:fld id="{C3874963-793F-D045-B9DE-BFF4034ACFD8}" type="slidenum">
              <a:rPr lang="en-US" smtClean="0"/>
              <a:t>‹#›</a:t>
            </a:fld>
            <a:endParaRPr lang="en-US"/>
          </a:p>
        </p:txBody>
      </p:sp>
    </p:spTree>
    <p:extLst>
      <p:ext uri="{BB962C8B-B14F-4D97-AF65-F5344CB8AC3E}">
        <p14:creationId xmlns:p14="http://schemas.microsoft.com/office/powerpoint/2010/main" val="4106222158"/>
      </p:ext>
    </p:extLst>
  </p:cSld>
  <p:clrMapOvr>
    <a:masterClrMapping/>
  </p:clrMapOvr>
  <p:transition>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39ADC-71E6-274C-817C-DC3B77BFDCA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73F67D4-3F03-6641-BCB0-997CFBA7FE47}"/>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F40C8207-1584-754B-A932-D72519B6743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2A87A8C-68A4-0D45-8F82-CEC6A02C5EC7}"/>
              </a:ext>
            </a:extLst>
          </p:cNvPr>
          <p:cNvSpPr>
            <a:spLocks noGrp="1"/>
          </p:cNvSpPr>
          <p:nvPr>
            <p:ph type="sldNum" sz="quarter" idx="12"/>
          </p:nvPr>
        </p:nvSpPr>
        <p:spPr/>
        <p:txBody>
          <a:bodyPr/>
          <a:lstStyle/>
          <a:p>
            <a:fld id="{C3874963-793F-D045-B9DE-BFF4034ACFD8}" type="slidenum">
              <a:rPr lang="en-US" smtClean="0"/>
              <a:t>‹#›</a:t>
            </a:fld>
            <a:endParaRPr lang="en-US"/>
          </a:p>
        </p:txBody>
      </p:sp>
    </p:spTree>
    <p:extLst>
      <p:ext uri="{BB962C8B-B14F-4D97-AF65-F5344CB8AC3E}">
        <p14:creationId xmlns:p14="http://schemas.microsoft.com/office/powerpoint/2010/main" val="203455351"/>
      </p:ext>
    </p:extLst>
  </p:cSld>
  <p:clrMapOvr>
    <a:masterClrMapping/>
  </p:clrMapOvr>
  <p:transition>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12456C-4812-2E4C-B7A9-A27A1127EFE1}"/>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529E7DCF-AE6B-8F4C-9A9E-535C1B43A17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2D4F7B-1F2A-C341-9F98-4A710EDBF5ED}"/>
              </a:ext>
            </a:extLst>
          </p:cNvPr>
          <p:cNvSpPr>
            <a:spLocks noGrp="1"/>
          </p:cNvSpPr>
          <p:nvPr>
            <p:ph type="sldNum" sz="quarter" idx="12"/>
          </p:nvPr>
        </p:nvSpPr>
        <p:spPr/>
        <p:txBody>
          <a:bodyPr/>
          <a:lstStyle/>
          <a:p>
            <a:fld id="{C3874963-793F-D045-B9DE-BFF4034ACFD8}" type="slidenum">
              <a:rPr lang="en-US" smtClean="0"/>
              <a:t>‹#›</a:t>
            </a:fld>
            <a:endParaRPr lang="en-US"/>
          </a:p>
        </p:txBody>
      </p:sp>
    </p:spTree>
    <p:extLst>
      <p:ext uri="{BB962C8B-B14F-4D97-AF65-F5344CB8AC3E}">
        <p14:creationId xmlns:p14="http://schemas.microsoft.com/office/powerpoint/2010/main" val="541153068"/>
      </p:ext>
    </p:extLst>
  </p:cSld>
  <p:clrMapOvr>
    <a:masterClrMapping/>
  </p:clrMapOvr>
  <p:transition>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A1AD1-3DBE-2E44-8B38-7D0DF4A627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32AC54D-0689-B648-899E-6AB0297172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3324D53-05DA-934A-8367-B957821E32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2EF403-666C-9E4C-8C3F-640A3742CE9A}"/>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AB3ABA15-EE4C-684C-93C8-A80184D065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FF6F49-BB43-194B-B62B-522B81284C1F}"/>
              </a:ext>
            </a:extLst>
          </p:cNvPr>
          <p:cNvSpPr>
            <a:spLocks noGrp="1"/>
          </p:cNvSpPr>
          <p:nvPr>
            <p:ph type="sldNum" sz="quarter" idx="12"/>
          </p:nvPr>
        </p:nvSpPr>
        <p:spPr/>
        <p:txBody>
          <a:bodyPr/>
          <a:lstStyle/>
          <a:p>
            <a:fld id="{C3874963-793F-D045-B9DE-BFF4034ACFD8}" type="slidenum">
              <a:rPr lang="en-US" smtClean="0"/>
              <a:t>‹#›</a:t>
            </a:fld>
            <a:endParaRPr lang="en-US"/>
          </a:p>
        </p:txBody>
      </p:sp>
    </p:spTree>
    <p:extLst>
      <p:ext uri="{BB962C8B-B14F-4D97-AF65-F5344CB8AC3E}">
        <p14:creationId xmlns:p14="http://schemas.microsoft.com/office/powerpoint/2010/main" val="2291946901"/>
      </p:ext>
    </p:extLst>
  </p:cSld>
  <p:clrMapOvr>
    <a:masterClrMapping/>
  </p:clrMapOvr>
  <p:transition>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32AA8-7971-9C47-BC4C-6981DCC5F2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AD2EBE3-9F5E-E147-AC2D-407F637A26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2968D42-BA6D-4B46-9FBB-AC684C9D82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E6E501-79AB-074E-84A3-07E843FD2F5A}"/>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1B72601F-A921-1C48-B42F-BAD9D6666E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3CBE83-88A5-F94E-AFEC-1FF963F1167E}"/>
              </a:ext>
            </a:extLst>
          </p:cNvPr>
          <p:cNvSpPr>
            <a:spLocks noGrp="1"/>
          </p:cNvSpPr>
          <p:nvPr>
            <p:ph type="sldNum" sz="quarter" idx="12"/>
          </p:nvPr>
        </p:nvSpPr>
        <p:spPr/>
        <p:txBody>
          <a:bodyPr/>
          <a:lstStyle/>
          <a:p>
            <a:fld id="{C3874963-793F-D045-B9DE-BFF4034ACFD8}" type="slidenum">
              <a:rPr lang="en-US" smtClean="0"/>
              <a:t>‹#›</a:t>
            </a:fld>
            <a:endParaRPr lang="en-US"/>
          </a:p>
        </p:txBody>
      </p:sp>
    </p:spTree>
    <p:extLst>
      <p:ext uri="{BB962C8B-B14F-4D97-AF65-F5344CB8AC3E}">
        <p14:creationId xmlns:p14="http://schemas.microsoft.com/office/powerpoint/2010/main" val="3332471236"/>
      </p:ext>
    </p:extLst>
  </p:cSld>
  <p:clrMapOvr>
    <a:masterClrMapping/>
  </p:clrMapOvr>
  <p:transition>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F6765E8-B931-4745-8A31-CE6F562F90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0AF3733-BD13-834A-98CE-4F31524837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62E8F1-1438-2B48-84B0-1784A7C22CEC}"/>
              </a:ext>
            </a:extLst>
          </p:cNvPr>
          <p:cNvSpPr>
            <a:spLocks noGrp="1"/>
          </p:cNvSpPr>
          <p:nvPr>
            <p:ph type="dt" sz="half" idx="2"/>
          </p:nvPr>
        </p:nvSpPr>
        <p:spPr>
          <a:xfrm>
            <a:off x="8610600" y="635651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71C76E27-466E-774D-829B-29DEDDC047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10A61E5-3DBB-6E4E-9D48-34D7666B2181}"/>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000">
                <a:solidFill>
                  <a:srgbClr val="0D2237"/>
                </a:solidFill>
                <a:latin typeface="Montserrat" panose="02000505000000020004" pitchFamily="2" charset="77"/>
              </a:defRPr>
            </a:lvl1pPr>
          </a:lstStyle>
          <a:p>
            <a:fld id="{C3874963-793F-D045-B9DE-BFF4034ACFD8}" type="slidenum">
              <a:rPr lang="en-US" smtClean="0"/>
              <a:pPr/>
              <a:t>‹#›</a:t>
            </a:fld>
            <a:endParaRPr lang="en-US" dirty="0"/>
          </a:p>
        </p:txBody>
      </p:sp>
    </p:spTree>
    <p:extLst>
      <p:ext uri="{BB962C8B-B14F-4D97-AF65-F5344CB8AC3E}">
        <p14:creationId xmlns:p14="http://schemas.microsoft.com/office/powerpoint/2010/main" val="7127313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6" r:id="rId17"/>
    <p:sldLayoutId id="2147483667" r:id="rId18"/>
    <p:sldLayoutId id="2147483668" r:id="rId19"/>
    <p:sldLayoutId id="2147483669" r:id="rId20"/>
    <p:sldLayoutId id="2147483670" r:id="rId21"/>
    <p:sldLayoutId id="2147483665" r:id="rId22"/>
  </p:sldLayoutIdLst>
  <p:transition>
    <p:push dir="u"/>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6844B59-33C3-2545-9D2D-1946B72F9F55}"/>
              </a:ext>
            </a:extLst>
          </p:cNvPr>
          <p:cNvSpPr txBox="1"/>
          <p:nvPr/>
        </p:nvSpPr>
        <p:spPr>
          <a:xfrm>
            <a:off x="1466979" y="1525765"/>
            <a:ext cx="7455639" cy="523220"/>
          </a:xfrm>
          <a:prstGeom prst="rect">
            <a:avLst/>
          </a:prstGeom>
          <a:noFill/>
        </p:spPr>
        <p:txBody>
          <a:bodyPr wrap="square" rtlCol="0">
            <a:spAutoFit/>
          </a:bodyPr>
          <a:lstStyle/>
          <a:p>
            <a:r>
              <a:rPr lang="en-US" sz="2800" b="1" dirty="0">
                <a:solidFill>
                  <a:schemeClr val="bg1"/>
                </a:solidFill>
                <a:latin typeface="Montserrat" panose="02000505000000020004" pitchFamily="2" charset="77"/>
              </a:rPr>
              <a:t> Session 4, Breaking Down The Code</a:t>
            </a:r>
            <a:endParaRPr lang="en-US" sz="4000" b="1" dirty="0">
              <a:solidFill>
                <a:schemeClr val="bg1"/>
              </a:solidFill>
              <a:latin typeface="Montserrat" panose="02000505000000020004" pitchFamily="2" charset="77"/>
            </a:endParaRPr>
          </a:p>
        </p:txBody>
      </p:sp>
      <p:sp>
        <p:nvSpPr>
          <p:cNvPr id="7" name="TextBox 6">
            <a:extLst>
              <a:ext uri="{FF2B5EF4-FFF2-40B4-BE49-F238E27FC236}">
                <a16:creationId xmlns:a16="http://schemas.microsoft.com/office/drawing/2014/main" id="{1408C053-5A07-1C4D-837D-59649AB14729}"/>
              </a:ext>
            </a:extLst>
          </p:cNvPr>
          <p:cNvSpPr txBox="1"/>
          <p:nvPr/>
        </p:nvSpPr>
        <p:spPr>
          <a:xfrm>
            <a:off x="1617070" y="2284251"/>
            <a:ext cx="6949414" cy="1446550"/>
          </a:xfrm>
          <a:prstGeom prst="rect">
            <a:avLst/>
          </a:prstGeom>
          <a:noFill/>
        </p:spPr>
        <p:txBody>
          <a:bodyPr wrap="square" rtlCol="0">
            <a:spAutoFit/>
          </a:bodyPr>
          <a:lstStyle/>
          <a:p>
            <a:r>
              <a:rPr lang="en-US" sz="2000" b="1" dirty="0">
                <a:solidFill>
                  <a:schemeClr val="bg1"/>
                </a:solidFill>
                <a:latin typeface="Montserrat" panose="02000505000000020004" pitchFamily="2" charset="77"/>
              </a:rPr>
              <a:t>What are the changes to Appendix VII, Sanctioning Guidelines, </a:t>
            </a:r>
            <a:r>
              <a:rPr lang="en-US" sz="2000" b="1" i="1" dirty="0">
                <a:solidFill>
                  <a:schemeClr val="bg1"/>
                </a:solidFill>
                <a:latin typeface="Montserrat" panose="02000505000000020004" pitchFamily="2" charset="77"/>
              </a:rPr>
              <a:t>Code of Ethics and Arbitration Manual </a:t>
            </a:r>
            <a:r>
              <a:rPr lang="en-US" sz="2000" b="1" dirty="0">
                <a:solidFill>
                  <a:schemeClr val="bg1"/>
                </a:solidFill>
                <a:latin typeface="Montserrat" panose="02000505000000020004" pitchFamily="2" charset="77"/>
              </a:rPr>
              <a:t>(CEAM)? </a:t>
            </a:r>
            <a:endParaRPr lang="en-US" sz="2000" b="1" i="1" dirty="0">
              <a:solidFill>
                <a:schemeClr val="bg1"/>
              </a:solidFill>
              <a:latin typeface="Montserrat" panose="02000505000000020004" pitchFamily="2" charset="77"/>
            </a:endParaRPr>
          </a:p>
          <a:p>
            <a:endParaRPr lang="en-US" sz="2800" b="1" dirty="0">
              <a:solidFill>
                <a:schemeClr val="bg1"/>
              </a:solidFill>
              <a:latin typeface="Montserrat" panose="02000505000000020004" pitchFamily="2" charset="77"/>
            </a:endParaRPr>
          </a:p>
        </p:txBody>
      </p:sp>
    </p:spTree>
    <p:extLst>
      <p:ext uri="{BB962C8B-B14F-4D97-AF65-F5344CB8AC3E}">
        <p14:creationId xmlns:p14="http://schemas.microsoft.com/office/powerpoint/2010/main" val="904174396"/>
      </p:ext>
    </p:extLst>
  </p:cSld>
  <p:clrMapOvr>
    <a:masterClrMapping/>
  </p:clrMapOvr>
  <p:transition>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C5021AB-2472-5D48-B892-0663498AE473}"/>
              </a:ext>
            </a:extLst>
          </p:cNvPr>
          <p:cNvSpPr>
            <a:spLocks noGrp="1"/>
          </p:cNvSpPr>
          <p:nvPr>
            <p:ph type="sldNum" sz="quarter" idx="4"/>
          </p:nvPr>
        </p:nvSpPr>
        <p:spPr/>
        <p:txBody>
          <a:bodyPr/>
          <a:lstStyle/>
          <a:p>
            <a:fld id="{C3874963-793F-D045-B9DE-BFF4034ACFD8}" type="slidenum">
              <a:rPr lang="en-US" smtClean="0"/>
              <a:pPr/>
              <a:t>10</a:t>
            </a:fld>
            <a:endParaRPr lang="en-US" dirty="0"/>
          </a:p>
        </p:txBody>
      </p:sp>
      <p:sp>
        <p:nvSpPr>
          <p:cNvPr id="5" name="TextBox 4">
            <a:extLst>
              <a:ext uri="{FF2B5EF4-FFF2-40B4-BE49-F238E27FC236}">
                <a16:creationId xmlns:a16="http://schemas.microsoft.com/office/drawing/2014/main" id="{C894E519-A684-D34D-90B0-0104DA36D5F2}"/>
              </a:ext>
            </a:extLst>
          </p:cNvPr>
          <p:cNvSpPr txBox="1"/>
          <p:nvPr/>
        </p:nvSpPr>
        <p:spPr>
          <a:xfrm>
            <a:off x="419363" y="1560577"/>
            <a:ext cx="5676637" cy="3929345"/>
          </a:xfrm>
          <a:prstGeom prst="rect">
            <a:avLst/>
          </a:prstGeom>
          <a:noFill/>
        </p:spPr>
        <p:txBody>
          <a:bodyPr wrap="square" rtlCol="0">
            <a:spAutoFit/>
          </a:bodyPr>
          <a:lstStyle/>
          <a:p>
            <a:pPr marL="342900" indent="-342900">
              <a:lnSpc>
                <a:spcPct val="120000"/>
              </a:lnSpc>
              <a:spcBef>
                <a:spcPts val="1200"/>
              </a:spcBef>
              <a:buClr>
                <a:srgbClr val="F58785"/>
              </a:buClr>
              <a:buFont typeface="Wingdings" pitchFamily="2" charset="2"/>
              <a:buChar char="§"/>
            </a:pPr>
            <a:r>
              <a:rPr lang="en-US" sz="2400" spc="-30" dirty="0">
                <a:solidFill>
                  <a:schemeClr val="bg1">
                    <a:lumMod val="95000"/>
                  </a:schemeClr>
                </a:solidFill>
                <a:latin typeface="Montserrat Medium" pitchFamily="2" charset="77"/>
                <a:ea typeface="Garamond" panose="02020404030301010803" pitchFamily="18" charset="-128"/>
              </a:rPr>
              <a:t>No discipline</a:t>
            </a:r>
          </a:p>
          <a:p>
            <a:pPr marL="342900" indent="-342900">
              <a:lnSpc>
                <a:spcPct val="120000"/>
              </a:lnSpc>
              <a:spcBef>
                <a:spcPts val="1200"/>
              </a:spcBef>
              <a:buClr>
                <a:srgbClr val="F58785"/>
              </a:buClr>
              <a:buFont typeface="Wingdings" pitchFamily="2" charset="2"/>
              <a:buChar char="§"/>
            </a:pPr>
            <a:r>
              <a:rPr lang="en-US" sz="2400" spc="-30" dirty="0">
                <a:solidFill>
                  <a:schemeClr val="bg1">
                    <a:lumMod val="95000"/>
                  </a:schemeClr>
                </a:solidFill>
                <a:latin typeface="Montserrat Medium" pitchFamily="2" charset="77"/>
                <a:ea typeface="Garamond" panose="02020404030301010803" pitchFamily="18" charset="-128"/>
              </a:rPr>
              <a:t>Letter of warning</a:t>
            </a:r>
          </a:p>
          <a:p>
            <a:pPr marL="342900" indent="-342900">
              <a:lnSpc>
                <a:spcPct val="120000"/>
              </a:lnSpc>
              <a:spcBef>
                <a:spcPts val="1200"/>
              </a:spcBef>
              <a:buClr>
                <a:srgbClr val="F58785"/>
              </a:buClr>
              <a:buFont typeface="Wingdings" pitchFamily="2" charset="2"/>
              <a:buChar char="§"/>
            </a:pPr>
            <a:r>
              <a:rPr lang="en-US" sz="2400" spc="-30" dirty="0">
                <a:solidFill>
                  <a:schemeClr val="bg1">
                    <a:lumMod val="95000"/>
                  </a:schemeClr>
                </a:solidFill>
                <a:latin typeface="Montserrat Medium" pitchFamily="2" charset="77"/>
                <a:ea typeface="Garamond" panose="02020404030301010803" pitchFamily="18" charset="-128"/>
              </a:rPr>
              <a:t>Letter of reprimand</a:t>
            </a:r>
          </a:p>
          <a:p>
            <a:pPr marL="342900" indent="-342900">
              <a:lnSpc>
                <a:spcPct val="120000"/>
              </a:lnSpc>
              <a:spcBef>
                <a:spcPts val="1200"/>
              </a:spcBef>
              <a:buClr>
                <a:srgbClr val="F58785"/>
              </a:buClr>
              <a:buFont typeface="Wingdings" pitchFamily="2" charset="2"/>
              <a:buChar char="§"/>
            </a:pPr>
            <a:r>
              <a:rPr lang="en-US" sz="2400" spc="-30" dirty="0">
                <a:solidFill>
                  <a:schemeClr val="bg1">
                    <a:lumMod val="95000"/>
                  </a:schemeClr>
                </a:solidFill>
                <a:latin typeface="Montserrat Medium" pitchFamily="2" charset="77"/>
                <a:ea typeface="Garamond" panose="02020404030301010803" pitchFamily="18" charset="-128"/>
              </a:rPr>
              <a:t>Education</a:t>
            </a:r>
          </a:p>
          <a:p>
            <a:pPr marL="342900" indent="-342900">
              <a:lnSpc>
                <a:spcPct val="120000"/>
              </a:lnSpc>
              <a:spcBef>
                <a:spcPts val="1200"/>
              </a:spcBef>
              <a:buClr>
                <a:srgbClr val="F58785"/>
              </a:buClr>
              <a:buFont typeface="Wingdings" pitchFamily="2" charset="2"/>
              <a:buChar char="§"/>
            </a:pPr>
            <a:r>
              <a:rPr lang="en-US" sz="2400" spc="-30" dirty="0">
                <a:solidFill>
                  <a:schemeClr val="bg1">
                    <a:lumMod val="95000"/>
                  </a:schemeClr>
                </a:solidFill>
                <a:latin typeface="Montserrat Medium" pitchFamily="2" charset="77"/>
                <a:ea typeface="Garamond" panose="02020404030301010803" pitchFamily="18" charset="-128"/>
              </a:rPr>
              <a:t>Fine not to exceed $15,000</a:t>
            </a:r>
          </a:p>
          <a:p>
            <a:pPr marL="342900" indent="-342900">
              <a:lnSpc>
                <a:spcPct val="120000"/>
              </a:lnSpc>
              <a:spcBef>
                <a:spcPts val="1200"/>
              </a:spcBef>
              <a:buClr>
                <a:srgbClr val="F58785"/>
              </a:buClr>
              <a:buFont typeface="Wingdings" pitchFamily="2" charset="2"/>
              <a:buChar char="§"/>
            </a:pPr>
            <a:r>
              <a:rPr lang="en-US" sz="2400" spc="-30" dirty="0">
                <a:solidFill>
                  <a:schemeClr val="bg1">
                    <a:lumMod val="95000"/>
                  </a:schemeClr>
                </a:solidFill>
                <a:latin typeface="Montserrat Medium" pitchFamily="2" charset="77"/>
                <a:ea typeface="Garamond" panose="02020404030301010803" pitchFamily="18" charset="-128"/>
              </a:rPr>
              <a:t>Suspension for not less than 30 days, nor more than one year.</a:t>
            </a:r>
          </a:p>
        </p:txBody>
      </p:sp>
      <p:sp>
        <p:nvSpPr>
          <p:cNvPr id="8" name="TextBox 7">
            <a:extLst>
              <a:ext uri="{FF2B5EF4-FFF2-40B4-BE49-F238E27FC236}">
                <a16:creationId xmlns:a16="http://schemas.microsoft.com/office/drawing/2014/main" id="{FBA4572C-1E55-E446-BD3B-C30EEF3E99D2}"/>
              </a:ext>
            </a:extLst>
          </p:cNvPr>
          <p:cNvSpPr txBox="1"/>
          <p:nvPr/>
        </p:nvSpPr>
        <p:spPr>
          <a:xfrm>
            <a:off x="6096000" y="1560576"/>
            <a:ext cx="5676637" cy="4516749"/>
          </a:xfrm>
          <a:prstGeom prst="rect">
            <a:avLst/>
          </a:prstGeom>
          <a:noFill/>
        </p:spPr>
        <p:txBody>
          <a:bodyPr wrap="square" rtlCol="0">
            <a:spAutoFit/>
          </a:bodyPr>
          <a:lstStyle/>
          <a:p>
            <a:pPr marL="342900" indent="-342900">
              <a:lnSpc>
                <a:spcPct val="120000"/>
              </a:lnSpc>
              <a:spcBef>
                <a:spcPts val="1200"/>
              </a:spcBef>
              <a:buClr>
                <a:srgbClr val="F58785"/>
              </a:buClr>
              <a:buFont typeface="Wingdings" pitchFamily="2" charset="2"/>
              <a:buChar char="§"/>
            </a:pPr>
            <a:r>
              <a:rPr lang="en-US" sz="2400" spc="-30" dirty="0">
                <a:solidFill>
                  <a:schemeClr val="bg1">
                    <a:lumMod val="95000"/>
                  </a:schemeClr>
                </a:solidFill>
                <a:latin typeface="Montserrat Medium" pitchFamily="2" charset="77"/>
                <a:ea typeface="Garamond" panose="02020404030301010803" pitchFamily="18" charset="-128"/>
              </a:rPr>
              <a:t>Cease or refrain from </a:t>
            </a:r>
            <a:br>
              <a:rPr lang="en-US" sz="2400" spc="-30" dirty="0">
                <a:solidFill>
                  <a:schemeClr val="bg1">
                    <a:lumMod val="95000"/>
                  </a:schemeClr>
                </a:solidFill>
                <a:latin typeface="Montserrat Medium" pitchFamily="2" charset="77"/>
                <a:ea typeface="Garamond" panose="02020404030301010803" pitchFamily="18" charset="-128"/>
              </a:rPr>
            </a:br>
            <a:r>
              <a:rPr lang="en-US" sz="2400" spc="-30" dirty="0">
                <a:solidFill>
                  <a:schemeClr val="bg1">
                    <a:lumMod val="95000"/>
                  </a:schemeClr>
                </a:solidFill>
                <a:latin typeface="Montserrat Medium" pitchFamily="2" charset="77"/>
                <a:ea typeface="Garamond" panose="02020404030301010803" pitchFamily="18" charset="-128"/>
              </a:rPr>
              <a:t>conduct in violation of Code</a:t>
            </a:r>
          </a:p>
          <a:p>
            <a:pPr marL="342900" indent="-342900">
              <a:lnSpc>
                <a:spcPct val="120000"/>
              </a:lnSpc>
              <a:spcBef>
                <a:spcPts val="1200"/>
              </a:spcBef>
              <a:buClr>
                <a:srgbClr val="F58785"/>
              </a:buClr>
              <a:buFont typeface="Wingdings" pitchFamily="2" charset="2"/>
              <a:buChar char="§"/>
            </a:pPr>
            <a:r>
              <a:rPr lang="en-US" sz="2400" spc="-30" dirty="0">
                <a:solidFill>
                  <a:schemeClr val="bg1">
                    <a:lumMod val="95000"/>
                  </a:schemeClr>
                </a:solidFill>
                <a:latin typeface="Montserrat Medium" pitchFamily="2" charset="77"/>
                <a:ea typeface="Garamond" panose="02020404030301010803" pitchFamily="18" charset="-128"/>
              </a:rPr>
              <a:t>Expulsion from membership </a:t>
            </a:r>
            <a:br>
              <a:rPr lang="en-US" sz="2400" spc="-30" dirty="0">
                <a:solidFill>
                  <a:schemeClr val="bg1">
                    <a:lumMod val="95000"/>
                  </a:schemeClr>
                </a:solidFill>
                <a:latin typeface="Montserrat Medium" pitchFamily="2" charset="77"/>
                <a:ea typeface="Garamond" panose="02020404030301010803" pitchFamily="18" charset="-128"/>
              </a:rPr>
            </a:br>
            <a:r>
              <a:rPr lang="en-US" sz="2400" spc="-30" dirty="0">
                <a:solidFill>
                  <a:schemeClr val="bg1">
                    <a:lumMod val="95000"/>
                  </a:schemeClr>
                </a:solidFill>
                <a:latin typeface="Montserrat Medium" pitchFamily="2" charset="77"/>
                <a:ea typeface="Garamond" panose="02020404030301010803" pitchFamily="18" charset="-128"/>
              </a:rPr>
              <a:t>for a period of 1 to 3 years</a:t>
            </a:r>
          </a:p>
          <a:p>
            <a:pPr marL="342900" indent="-342900">
              <a:lnSpc>
                <a:spcPct val="120000"/>
              </a:lnSpc>
              <a:spcBef>
                <a:spcPts val="1200"/>
              </a:spcBef>
              <a:buClr>
                <a:srgbClr val="F58785"/>
              </a:buClr>
              <a:buFont typeface="Wingdings" pitchFamily="2" charset="2"/>
              <a:buChar char="§"/>
            </a:pPr>
            <a:r>
              <a:rPr lang="en-US" sz="2400" spc="-30" dirty="0">
                <a:solidFill>
                  <a:schemeClr val="bg1">
                    <a:lumMod val="95000"/>
                  </a:schemeClr>
                </a:solidFill>
                <a:latin typeface="Montserrat Medium" pitchFamily="2" charset="77"/>
                <a:ea typeface="Garamond" panose="02020404030301010803" pitchFamily="18" charset="-128"/>
              </a:rPr>
              <a:t>Suspension or termination of MLS privileges</a:t>
            </a:r>
          </a:p>
          <a:p>
            <a:pPr algn="ctr">
              <a:lnSpc>
                <a:spcPct val="120000"/>
              </a:lnSpc>
              <a:spcBef>
                <a:spcPts val="1200"/>
              </a:spcBef>
              <a:buClr>
                <a:srgbClr val="F58785"/>
              </a:buClr>
            </a:pPr>
            <a:r>
              <a:rPr lang="en-US" b="1" i="1" spc="-30" dirty="0">
                <a:solidFill>
                  <a:schemeClr val="bg1">
                    <a:lumMod val="95000"/>
                  </a:schemeClr>
                </a:solidFill>
                <a:latin typeface="Montserrat Medium" pitchFamily="2" charset="77"/>
                <a:ea typeface="Garamond" panose="02020404030301010803" pitchFamily="18" charset="-128"/>
              </a:rPr>
              <a:t/>
            </a:r>
            <a:br>
              <a:rPr lang="en-US" b="1" i="1" spc="-30" dirty="0">
                <a:solidFill>
                  <a:schemeClr val="bg1">
                    <a:lumMod val="95000"/>
                  </a:schemeClr>
                </a:solidFill>
                <a:latin typeface="Montserrat Medium" pitchFamily="2" charset="77"/>
                <a:ea typeface="Garamond" panose="02020404030301010803" pitchFamily="18" charset="-128"/>
              </a:rPr>
            </a:br>
            <a:r>
              <a:rPr lang="en-US" b="1" i="1" spc="-30" dirty="0">
                <a:solidFill>
                  <a:schemeClr val="bg1">
                    <a:lumMod val="95000"/>
                  </a:schemeClr>
                </a:solidFill>
                <a:latin typeface="Montserrat Medium" pitchFamily="2" charset="77"/>
                <a:ea typeface="Garamond" panose="02020404030301010803" pitchFamily="18" charset="-128"/>
              </a:rPr>
              <a:t>Note</a:t>
            </a:r>
            <a:r>
              <a:rPr lang="en-US" i="1" spc="-30" dirty="0">
                <a:solidFill>
                  <a:schemeClr val="bg1">
                    <a:lumMod val="95000"/>
                  </a:schemeClr>
                </a:solidFill>
                <a:latin typeface="Montserrat Medium" pitchFamily="2" charset="77"/>
                <a:ea typeface="Garamond" panose="02020404030301010803" pitchFamily="18" charset="-128"/>
              </a:rPr>
              <a:t>: Probation is not considered discipline. </a:t>
            </a:r>
            <a:br>
              <a:rPr lang="en-US" i="1" spc="-30" dirty="0">
                <a:solidFill>
                  <a:schemeClr val="bg1">
                    <a:lumMod val="95000"/>
                  </a:schemeClr>
                </a:solidFill>
                <a:latin typeface="Montserrat Medium" pitchFamily="2" charset="77"/>
                <a:ea typeface="Garamond" panose="02020404030301010803" pitchFamily="18" charset="-128"/>
              </a:rPr>
            </a:br>
            <a:r>
              <a:rPr lang="en-US" i="1" spc="-30" dirty="0">
                <a:solidFill>
                  <a:schemeClr val="bg1">
                    <a:lumMod val="95000"/>
                  </a:schemeClr>
                </a:solidFill>
                <a:latin typeface="Montserrat Medium" pitchFamily="2" charset="77"/>
                <a:ea typeface="Garamond" panose="02020404030301010803" pitchFamily="18" charset="-128"/>
              </a:rPr>
              <a:t>Nor is an administrative processing fee up to $500 dollars.   </a:t>
            </a:r>
          </a:p>
        </p:txBody>
      </p:sp>
      <p:sp>
        <p:nvSpPr>
          <p:cNvPr id="3" name="Rectangle 2"/>
          <p:cNvSpPr/>
          <p:nvPr/>
        </p:nvSpPr>
        <p:spPr>
          <a:xfrm>
            <a:off x="346512" y="399539"/>
            <a:ext cx="11797364" cy="1077218"/>
          </a:xfrm>
          <a:prstGeom prst="rect">
            <a:avLst/>
          </a:prstGeom>
        </p:spPr>
        <p:txBody>
          <a:bodyPr wrap="square">
            <a:spAutoFit/>
          </a:bodyPr>
          <a:lstStyle/>
          <a:p>
            <a:pPr>
              <a:buClr>
                <a:srgbClr val="000000"/>
              </a:buClr>
              <a:buSzPts val="2500"/>
            </a:pPr>
            <a:r>
              <a:rPr lang="en-US" sz="3200" b="1" dirty="0">
                <a:solidFill>
                  <a:srgbClr val="BED7E9"/>
                </a:solidFill>
                <a:latin typeface="Montserrat" panose="02000505000000020004" pitchFamily="2" charset="77"/>
                <a:ea typeface="Montserrat"/>
                <a:cs typeface="Montserrat"/>
                <a:sym typeface="Montserrat"/>
              </a:rPr>
              <a:t>Authorized Discipline if Clear, Strong, and Convincing Evidence of a Violation of the Code of Ethics is Found</a:t>
            </a:r>
          </a:p>
        </p:txBody>
      </p:sp>
    </p:spTree>
    <p:extLst>
      <p:ext uri="{BB962C8B-B14F-4D97-AF65-F5344CB8AC3E}">
        <p14:creationId xmlns:p14="http://schemas.microsoft.com/office/powerpoint/2010/main" val="302774607"/>
      </p:ext>
    </p:extLst>
  </p:cSld>
  <p:clrMapOvr>
    <a:masterClrMapping/>
  </p:clrMapOvr>
  <p:transition>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C5021AB-2472-5D48-B892-0663498AE473}"/>
              </a:ext>
            </a:extLst>
          </p:cNvPr>
          <p:cNvSpPr>
            <a:spLocks noGrp="1"/>
          </p:cNvSpPr>
          <p:nvPr>
            <p:ph type="sldNum" sz="quarter" idx="4"/>
          </p:nvPr>
        </p:nvSpPr>
        <p:spPr/>
        <p:txBody>
          <a:bodyPr/>
          <a:lstStyle/>
          <a:p>
            <a:fld id="{C3874963-793F-D045-B9DE-BFF4034ACFD8}" type="slidenum">
              <a:rPr lang="en-US" smtClean="0"/>
              <a:pPr/>
              <a:t>11</a:t>
            </a:fld>
            <a:endParaRPr lang="en-US" dirty="0"/>
          </a:p>
        </p:txBody>
      </p:sp>
      <p:sp>
        <p:nvSpPr>
          <p:cNvPr id="5" name="TextBox 4">
            <a:extLst>
              <a:ext uri="{FF2B5EF4-FFF2-40B4-BE49-F238E27FC236}">
                <a16:creationId xmlns:a16="http://schemas.microsoft.com/office/drawing/2014/main" id="{C894E519-A684-D34D-90B0-0104DA36D5F2}"/>
              </a:ext>
            </a:extLst>
          </p:cNvPr>
          <p:cNvSpPr txBox="1"/>
          <p:nvPr/>
        </p:nvSpPr>
        <p:spPr>
          <a:xfrm>
            <a:off x="1016134" y="1560577"/>
            <a:ext cx="10283930" cy="3213187"/>
          </a:xfrm>
          <a:prstGeom prst="rect">
            <a:avLst/>
          </a:prstGeom>
          <a:noFill/>
        </p:spPr>
        <p:txBody>
          <a:bodyPr wrap="square" rtlCol="0">
            <a:spAutoFit/>
          </a:bodyPr>
          <a:lstStyle/>
          <a:p>
            <a:pPr marL="342900" indent="-342900">
              <a:lnSpc>
                <a:spcPct val="120000"/>
              </a:lnSpc>
              <a:spcBef>
                <a:spcPts val="1200"/>
              </a:spcBef>
              <a:buClr>
                <a:srgbClr val="F58785"/>
              </a:buClr>
              <a:buFont typeface="Wingdings" pitchFamily="2" charset="2"/>
              <a:buChar char="§"/>
            </a:pPr>
            <a:r>
              <a:rPr lang="en-US" sz="2400" spc="-30" dirty="0">
                <a:solidFill>
                  <a:schemeClr val="bg1">
                    <a:lumMod val="95000"/>
                  </a:schemeClr>
                </a:solidFill>
                <a:latin typeface="Montserrat Medium" pitchFamily="2" charset="77"/>
                <a:ea typeface="Garamond" panose="02020404030301010803" pitchFamily="18" charset="-128"/>
              </a:rPr>
              <a:t>Unintentional or inadvertent</a:t>
            </a:r>
          </a:p>
          <a:p>
            <a:pPr marL="342900" indent="-342900">
              <a:lnSpc>
                <a:spcPct val="120000"/>
              </a:lnSpc>
              <a:spcBef>
                <a:spcPts val="1200"/>
              </a:spcBef>
              <a:buClr>
                <a:srgbClr val="F58785"/>
              </a:buClr>
              <a:buFont typeface="Wingdings" pitchFamily="2" charset="2"/>
              <a:buChar char="§"/>
            </a:pPr>
            <a:r>
              <a:rPr lang="en-US" sz="2400" spc="-30" dirty="0">
                <a:solidFill>
                  <a:schemeClr val="bg1">
                    <a:lumMod val="95000"/>
                  </a:schemeClr>
                </a:solidFill>
                <a:latin typeface="Montserrat Medium" pitchFamily="2" charset="77"/>
                <a:ea typeface="Garamond" panose="02020404030301010803" pitchFamily="18" charset="-128"/>
              </a:rPr>
              <a:t>Intentional or flagrant disregard for the Code to realize economic gain; cost of doing business</a:t>
            </a:r>
          </a:p>
          <a:p>
            <a:pPr marL="342900" indent="-342900">
              <a:lnSpc>
                <a:spcPct val="120000"/>
              </a:lnSpc>
              <a:spcBef>
                <a:spcPts val="1200"/>
              </a:spcBef>
              <a:buClr>
                <a:srgbClr val="F58785"/>
              </a:buClr>
              <a:buFont typeface="Wingdings" pitchFamily="2" charset="2"/>
              <a:buChar char="§"/>
            </a:pPr>
            <a:r>
              <a:rPr lang="en-US" sz="2400" spc="-30" dirty="0">
                <a:solidFill>
                  <a:schemeClr val="bg1">
                    <a:lumMod val="95000"/>
                  </a:schemeClr>
                </a:solidFill>
                <a:latin typeface="Montserrat Medium" pitchFamily="2" charset="77"/>
                <a:ea typeface="Garamond" panose="02020404030301010803" pitchFamily="18" charset="-128"/>
              </a:rPr>
              <a:t>Progressive; prior violations</a:t>
            </a:r>
          </a:p>
          <a:p>
            <a:pPr marL="342900" indent="-342900">
              <a:lnSpc>
                <a:spcPct val="120000"/>
              </a:lnSpc>
              <a:spcBef>
                <a:spcPts val="1200"/>
              </a:spcBef>
              <a:buClr>
                <a:srgbClr val="F58785"/>
              </a:buClr>
              <a:buFont typeface="Wingdings" pitchFamily="2" charset="2"/>
              <a:buChar char="§"/>
            </a:pPr>
            <a:r>
              <a:rPr lang="en-US" sz="2400" spc="-30" dirty="0">
                <a:solidFill>
                  <a:schemeClr val="bg1">
                    <a:lumMod val="95000"/>
                  </a:schemeClr>
                </a:solidFill>
                <a:latin typeface="Montserrat Medium" pitchFamily="2" charset="77"/>
                <a:ea typeface="Garamond" panose="02020404030301010803" pitchFamily="18" charset="-128"/>
              </a:rPr>
              <a:t>Did respondent acknowledge unethical conduct or take steps to remediate or minimize harm or injury</a:t>
            </a:r>
          </a:p>
        </p:txBody>
      </p:sp>
      <p:sp>
        <p:nvSpPr>
          <p:cNvPr id="3" name="Rectangle 2"/>
          <p:cNvSpPr/>
          <p:nvPr/>
        </p:nvSpPr>
        <p:spPr>
          <a:xfrm>
            <a:off x="346512" y="399539"/>
            <a:ext cx="11797364" cy="584775"/>
          </a:xfrm>
          <a:prstGeom prst="rect">
            <a:avLst/>
          </a:prstGeom>
        </p:spPr>
        <p:txBody>
          <a:bodyPr wrap="square">
            <a:spAutoFit/>
          </a:bodyPr>
          <a:lstStyle/>
          <a:p>
            <a:pPr>
              <a:buClr>
                <a:srgbClr val="000000"/>
              </a:buClr>
              <a:buSzPts val="2500"/>
            </a:pPr>
            <a:r>
              <a:rPr lang="en-US" sz="3200" b="1" dirty="0">
                <a:solidFill>
                  <a:srgbClr val="BED7E9"/>
                </a:solidFill>
                <a:latin typeface="Montserrat" panose="02000505000000020004" pitchFamily="2" charset="77"/>
                <a:ea typeface="Montserrat"/>
                <a:cs typeface="Montserrat"/>
                <a:sym typeface="Montserrat"/>
              </a:rPr>
              <a:t>Discipline Should be Commensurate with the Offense</a:t>
            </a:r>
          </a:p>
        </p:txBody>
      </p:sp>
    </p:spTree>
    <p:extLst>
      <p:ext uri="{BB962C8B-B14F-4D97-AF65-F5344CB8AC3E}">
        <p14:creationId xmlns:p14="http://schemas.microsoft.com/office/powerpoint/2010/main" val="4004107626"/>
      </p:ext>
    </p:extLst>
  </p:cSld>
  <p:clrMapOvr>
    <a:masterClrMapping/>
  </p:clrMapOvr>
  <p:transition>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C5021AB-2472-5D48-B892-0663498AE473}"/>
              </a:ext>
            </a:extLst>
          </p:cNvPr>
          <p:cNvSpPr>
            <a:spLocks noGrp="1"/>
          </p:cNvSpPr>
          <p:nvPr>
            <p:ph type="sldNum" sz="quarter" idx="4"/>
          </p:nvPr>
        </p:nvSpPr>
        <p:spPr/>
        <p:txBody>
          <a:bodyPr/>
          <a:lstStyle/>
          <a:p>
            <a:fld id="{C3874963-793F-D045-B9DE-BFF4034ACFD8}" type="slidenum">
              <a:rPr lang="en-US" smtClean="0"/>
              <a:pPr/>
              <a:t>12</a:t>
            </a:fld>
            <a:endParaRPr lang="en-US" dirty="0"/>
          </a:p>
        </p:txBody>
      </p:sp>
      <p:sp>
        <p:nvSpPr>
          <p:cNvPr id="8" name="TextBox 7">
            <a:extLst>
              <a:ext uri="{FF2B5EF4-FFF2-40B4-BE49-F238E27FC236}">
                <a16:creationId xmlns:a16="http://schemas.microsoft.com/office/drawing/2014/main" id="{FBA4572C-1E55-E446-BD3B-C30EEF3E99D2}"/>
              </a:ext>
            </a:extLst>
          </p:cNvPr>
          <p:cNvSpPr txBox="1"/>
          <p:nvPr/>
        </p:nvSpPr>
        <p:spPr>
          <a:xfrm>
            <a:off x="673774" y="1560576"/>
            <a:ext cx="10896738" cy="2308324"/>
          </a:xfrm>
          <a:prstGeom prst="rect">
            <a:avLst/>
          </a:prstGeom>
          <a:noFill/>
        </p:spPr>
        <p:txBody>
          <a:bodyPr wrap="square" rtlCol="0">
            <a:spAutoFit/>
          </a:bodyPr>
          <a:lstStyle/>
          <a:p>
            <a:pPr marL="342900" indent="-342900">
              <a:lnSpc>
                <a:spcPct val="120000"/>
              </a:lnSpc>
              <a:spcBef>
                <a:spcPts val="1200"/>
              </a:spcBef>
              <a:buClr>
                <a:srgbClr val="F58785"/>
              </a:buClr>
              <a:buFont typeface="Wingdings" pitchFamily="2" charset="2"/>
              <a:buChar char="§"/>
            </a:pPr>
            <a:r>
              <a:rPr lang="en-US" sz="2400" spc="-30" dirty="0">
                <a:solidFill>
                  <a:srgbClr val="FF9595"/>
                </a:solidFill>
                <a:latin typeface="Montserrat Medium" pitchFamily="2" charset="77"/>
                <a:ea typeface="Garamond" panose="02020404030301010803" pitchFamily="18" charset="-128"/>
              </a:rPr>
              <a:t>New:  </a:t>
            </a:r>
            <a:r>
              <a:rPr lang="en-US" sz="2400" spc="-30" dirty="0">
                <a:solidFill>
                  <a:schemeClr val="bg1">
                    <a:lumMod val="95000"/>
                  </a:schemeClr>
                </a:solidFill>
                <a:latin typeface="Montserrat Medium" pitchFamily="2" charset="77"/>
                <a:ea typeface="Garamond" panose="02020404030301010803" pitchFamily="18" charset="-128"/>
              </a:rPr>
              <a:t>Cases in which there is reason to believe that violations of the public trust, including demonstrated misappropriation of client or customer funds or property, discrimination against the protected classes under the Code of Ethics, or fraud have occurred should be considered particularly egregious.</a:t>
            </a:r>
          </a:p>
        </p:txBody>
      </p:sp>
      <p:sp>
        <p:nvSpPr>
          <p:cNvPr id="3" name="Rectangle 2"/>
          <p:cNvSpPr/>
          <p:nvPr/>
        </p:nvSpPr>
        <p:spPr>
          <a:xfrm>
            <a:off x="346512" y="399539"/>
            <a:ext cx="11797364" cy="584775"/>
          </a:xfrm>
          <a:prstGeom prst="rect">
            <a:avLst/>
          </a:prstGeom>
        </p:spPr>
        <p:txBody>
          <a:bodyPr wrap="square">
            <a:spAutoFit/>
          </a:bodyPr>
          <a:lstStyle/>
          <a:p>
            <a:pPr>
              <a:buClr>
                <a:srgbClr val="000000"/>
              </a:buClr>
              <a:buSzPts val="2500"/>
            </a:pPr>
            <a:r>
              <a:rPr lang="en-US" sz="3200" b="1" dirty="0">
                <a:solidFill>
                  <a:srgbClr val="BED7E9"/>
                </a:solidFill>
                <a:latin typeface="Montserrat" panose="02000505000000020004" pitchFamily="2" charset="77"/>
                <a:ea typeface="Montserrat"/>
                <a:cs typeface="Montserrat"/>
                <a:sym typeface="Montserrat"/>
              </a:rPr>
              <a:t>Discipline Should be Commensurate with the Offense</a:t>
            </a:r>
          </a:p>
        </p:txBody>
      </p:sp>
    </p:spTree>
    <p:extLst>
      <p:ext uri="{BB962C8B-B14F-4D97-AF65-F5344CB8AC3E}">
        <p14:creationId xmlns:p14="http://schemas.microsoft.com/office/powerpoint/2010/main" val="356109605"/>
      </p:ext>
    </p:extLst>
  </p:cSld>
  <p:clrMapOvr>
    <a:masterClrMapping/>
  </p:clrMapOvr>
  <p:transition>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C5021AB-2472-5D48-B892-0663498AE473}"/>
              </a:ext>
            </a:extLst>
          </p:cNvPr>
          <p:cNvSpPr>
            <a:spLocks noGrp="1"/>
          </p:cNvSpPr>
          <p:nvPr>
            <p:ph type="sldNum" sz="quarter" idx="4"/>
          </p:nvPr>
        </p:nvSpPr>
        <p:spPr/>
        <p:txBody>
          <a:bodyPr/>
          <a:lstStyle/>
          <a:p>
            <a:fld id="{C3874963-793F-D045-B9DE-BFF4034ACFD8}" type="slidenum">
              <a:rPr lang="en-US" smtClean="0"/>
              <a:pPr/>
              <a:t>13</a:t>
            </a:fld>
            <a:endParaRPr lang="en-US" dirty="0"/>
          </a:p>
        </p:txBody>
      </p:sp>
      <p:sp>
        <p:nvSpPr>
          <p:cNvPr id="5" name="TextBox 4">
            <a:extLst>
              <a:ext uri="{FF2B5EF4-FFF2-40B4-BE49-F238E27FC236}">
                <a16:creationId xmlns:a16="http://schemas.microsoft.com/office/drawing/2014/main" id="{C894E519-A684-D34D-90B0-0104DA36D5F2}"/>
              </a:ext>
            </a:extLst>
          </p:cNvPr>
          <p:cNvSpPr txBox="1"/>
          <p:nvPr/>
        </p:nvSpPr>
        <p:spPr>
          <a:xfrm>
            <a:off x="727368" y="1504109"/>
            <a:ext cx="9629412" cy="2751522"/>
          </a:xfrm>
          <a:prstGeom prst="rect">
            <a:avLst/>
          </a:prstGeom>
          <a:noFill/>
        </p:spPr>
        <p:txBody>
          <a:bodyPr wrap="square" rtlCol="0">
            <a:spAutoFit/>
          </a:bodyPr>
          <a:lstStyle/>
          <a:p>
            <a:pPr marL="342900" indent="-342900">
              <a:lnSpc>
                <a:spcPct val="120000"/>
              </a:lnSpc>
              <a:spcBef>
                <a:spcPts val="1200"/>
              </a:spcBef>
              <a:buClr>
                <a:srgbClr val="F58785"/>
              </a:buClr>
              <a:buFont typeface="Wingdings" pitchFamily="2" charset="2"/>
              <a:buChar char="§"/>
            </a:pPr>
            <a:r>
              <a:rPr lang="en-US" sz="2400" spc="-30" dirty="0">
                <a:solidFill>
                  <a:srgbClr val="FF9595"/>
                </a:solidFill>
                <a:latin typeface="Montserrat Medium" pitchFamily="2" charset="77"/>
                <a:ea typeface="Garamond" panose="02020404030301010803" pitchFamily="18" charset="-128"/>
              </a:rPr>
              <a:t>Example A:  </a:t>
            </a:r>
            <a:r>
              <a:rPr lang="en-US" sz="2400" spc="-30" dirty="0">
                <a:solidFill>
                  <a:schemeClr val="bg1">
                    <a:lumMod val="95000"/>
                  </a:schemeClr>
                </a:solidFill>
                <a:latin typeface="Montserrat Medium" pitchFamily="2" charset="77"/>
                <a:ea typeface="Garamond" panose="02020404030301010803" pitchFamily="18" charset="-128"/>
              </a:rPr>
              <a:t>Newly licensed REALTOR® found in violation of Article 12 for failing to disclose her status as a real estate licensee.  She acknowledged her oversight. The hearing panel concurred the violation was inadvertent. Discipline imposed is a letter of reprimand and three hour Code of Ethics class.</a:t>
            </a:r>
          </a:p>
        </p:txBody>
      </p:sp>
      <p:sp>
        <p:nvSpPr>
          <p:cNvPr id="3" name="Rectangle 2"/>
          <p:cNvSpPr/>
          <p:nvPr/>
        </p:nvSpPr>
        <p:spPr>
          <a:xfrm>
            <a:off x="346512" y="399539"/>
            <a:ext cx="11797364" cy="584775"/>
          </a:xfrm>
          <a:prstGeom prst="rect">
            <a:avLst/>
          </a:prstGeom>
        </p:spPr>
        <p:txBody>
          <a:bodyPr wrap="square">
            <a:spAutoFit/>
          </a:bodyPr>
          <a:lstStyle/>
          <a:p>
            <a:pPr>
              <a:buClr>
                <a:srgbClr val="000000"/>
              </a:buClr>
              <a:buSzPts val="2500"/>
            </a:pPr>
            <a:r>
              <a:rPr lang="en-US" sz="3200" b="1" dirty="0">
                <a:solidFill>
                  <a:srgbClr val="BED7E9"/>
                </a:solidFill>
                <a:latin typeface="Montserrat" panose="02000505000000020004" pitchFamily="2" charset="77"/>
                <a:ea typeface="Montserrat"/>
                <a:cs typeface="Montserrat"/>
                <a:sym typeface="Montserrat"/>
              </a:rPr>
              <a:t>Three Examples of Discipline from Appendix VII</a:t>
            </a:r>
          </a:p>
        </p:txBody>
      </p:sp>
    </p:spTree>
    <p:extLst>
      <p:ext uri="{BB962C8B-B14F-4D97-AF65-F5344CB8AC3E}">
        <p14:creationId xmlns:p14="http://schemas.microsoft.com/office/powerpoint/2010/main" val="2579906557"/>
      </p:ext>
    </p:extLst>
  </p:cSld>
  <p:clrMapOvr>
    <a:masterClrMapping/>
  </p:clrMapOvr>
  <p:transition>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C5021AB-2472-5D48-B892-0663498AE473}"/>
              </a:ext>
            </a:extLst>
          </p:cNvPr>
          <p:cNvSpPr>
            <a:spLocks noGrp="1"/>
          </p:cNvSpPr>
          <p:nvPr>
            <p:ph type="sldNum" sz="quarter" idx="4"/>
          </p:nvPr>
        </p:nvSpPr>
        <p:spPr/>
        <p:txBody>
          <a:bodyPr/>
          <a:lstStyle/>
          <a:p>
            <a:fld id="{C3874963-793F-D045-B9DE-BFF4034ACFD8}" type="slidenum">
              <a:rPr lang="en-US" smtClean="0"/>
              <a:pPr/>
              <a:t>14</a:t>
            </a:fld>
            <a:endParaRPr lang="en-US" dirty="0"/>
          </a:p>
        </p:txBody>
      </p:sp>
      <p:sp>
        <p:nvSpPr>
          <p:cNvPr id="8" name="TextBox 7">
            <a:extLst>
              <a:ext uri="{FF2B5EF4-FFF2-40B4-BE49-F238E27FC236}">
                <a16:creationId xmlns:a16="http://schemas.microsoft.com/office/drawing/2014/main" id="{FBA4572C-1E55-E446-BD3B-C30EEF3E99D2}"/>
              </a:ext>
            </a:extLst>
          </p:cNvPr>
          <p:cNvSpPr txBox="1"/>
          <p:nvPr/>
        </p:nvSpPr>
        <p:spPr>
          <a:xfrm>
            <a:off x="686601" y="1666448"/>
            <a:ext cx="9439175" cy="1865126"/>
          </a:xfrm>
          <a:prstGeom prst="rect">
            <a:avLst/>
          </a:prstGeom>
          <a:noFill/>
        </p:spPr>
        <p:txBody>
          <a:bodyPr wrap="square" rtlCol="0">
            <a:spAutoFit/>
          </a:bodyPr>
          <a:lstStyle/>
          <a:p>
            <a:pPr marL="342900" indent="-342900">
              <a:lnSpc>
                <a:spcPct val="120000"/>
              </a:lnSpc>
              <a:spcBef>
                <a:spcPts val="1200"/>
              </a:spcBef>
              <a:buClr>
                <a:srgbClr val="F58785"/>
              </a:buClr>
              <a:buFont typeface="Wingdings" pitchFamily="2" charset="2"/>
              <a:buChar char="§"/>
            </a:pPr>
            <a:r>
              <a:rPr lang="en-US" sz="2400" spc="-30" dirty="0">
                <a:solidFill>
                  <a:srgbClr val="FF9595"/>
                </a:solidFill>
                <a:latin typeface="Montserrat Medium" pitchFamily="2" charset="77"/>
                <a:ea typeface="Garamond" panose="02020404030301010803" pitchFamily="18" charset="-128"/>
              </a:rPr>
              <a:t>Example A continued:  </a:t>
            </a:r>
            <a:r>
              <a:rPr lang="en-US" sz="2400" spc="-30" dirty="0">
                <a:solidFill>
                  <a:schemeClr val="bg1">
                    <a:lumMod val="95000"/>
                  </a:schemeClr>
                </a:solidFill>
                <a:latin typeface="Montserrat Medium" pitchFamily="2" charset="77"/>
                <a:ea typeface="Garamond" panose="02020404030301010803" pitchFamily="18" charset="-128"/>
              </a:rPr>
              <a:t>Two months later, the same REALTOR® is found in violation of Article 12 for nearly the identical violation.  Discipline imposed is a $1,000 fine and she is required to attend a full day ethics training.</a:t>
            </a:r>
          </a:p>
        </p:txBody>
      </p:sp>
      <p:sp>
        <p:nvSpPr>
          <p:cNvPr id="3" name="Rectangle 2"/>
          <p:cNvSpPr/>
          <p:nvPr/>
        </p:nvSpPr>
        <p:spPr>
          <a:xfrm>
            <a:off x="346512" y="399539"/>
            <a:ext cx="11797364" cy="584775"/>
          </a:xfrm>
          <a:prstGeom prst="rect">
            <a:avLst/>
          </a:prstGeom>
        </p:spPr>
        <p:txBody>
          <a:bodyPr wrap="square">
            <a:spAutoFit/>
          </a:bodyPr>
          <a:lstStyle/>
          <a:p>
            <a:pPr>
              <a:buClr>
                <a:srgbClr val="000000"/>
              </a:buClr>
              <a:buSzPts val="2500"/>
            </a:pPr>
            <a:r>
              <a:rPr lang="en-US" sz="3200" b="1" dirty="0">
                <a:solidFill>
                  <a:srgbClr val="BED7E9"/>
                </a:solidFill>
                <a:latin typeface="Montserrat" panose="02000505000000020004" pitchFamily="2" charset="77"/>
                <a:ea typeface="Montserrat"/>
                <a:cs typeface="Montserrat"/>
                <a:sym typeface="Montserrat"/>
              </a:rPr>
              <a:t>Example A of Discipline from Appendix VII</a:t>
            </a:r>
          </a:p>
        </p:txBody>
      </p:sp>
    </p:spTree>
    <p:extLst>
      <p:ext uri="{BB962C8B-B14F-4D97-AF65-F5344CB8AC3E}">
        <p14:creationId xmlns:p14="http://schemas.microsoft.com/office/powerpoint/2010/main" val="3620398067"/>
      </p:ext>
    </p:extLst>
  </p:cSld>
  <p:clrMapOvr>
    <a:masterClrMapping/>
  </p:clrMapOvr>
  <p:transition>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C5021AB-2472-5D48-B892-0663498AE473}"/>
              </a:ext>
            </a:extLst>
          </p:cNvPr>
          <p:cNvSpPr>
            <a:spLocks noGrp="1"/>
          </p:cNvSpPr>
          <p:nvPr>
            <p:ph type="sldNum" sz="quarter" idx="4"/>
          </p:nvPr>
        </p:nvSpPr>
        <p:spPr/>
        <p:txBody>
          <a:bodyPr/>
          <a:lstStyle/>
          <a:p>
            <a:fld id="{C3874963-793F-D045-B9DE-BFF4034ACFD8}" type="slidenum">
              <a:rPr lang="en-US" smtClean="0"/>
              <a:pPr/>
              <a:t>15</a:t>
            </a:fld>
            <a:endParaRPr lang="en-US" dirty="0"/>
          </a:p>
        </p:txBody>
      </p:sp>
      <p:sp>
        <p:nvSpPr>
          <p:cNvPr id="8" name="TextBox 7">
            <a:extLst>
              <a:ext uri="{FF2B5EF4-FFF2-40B4-BE49-F238E27FC236}">
                <a16:creationId xmlns:a16="http://schemas.microsoft.com/office/drawing/2014/main" id="{FBA4572C-1E55-E446-BD3B-C30EEF3E99D2}"/>
              </a:ext>
            </a:extLst>
          </p:cNvPr>
          <p:cNvSpPr txBox="1"/>
          <p:nvPr/>
        </p:nvSpPr>
        <p:spPr>
          <a:xfrm>
            <a:off x="686602" y="1531694"/>
            <a:ext cx="9131166" cy="2308324"/>
          </a:xfrm>
          <a:prstGeom prst="rect">
            <a:avLst/>
          </a:prstGeom>
          <a:noFill/>
        </p:spPr>
        <p:txBody>
          <a:bodyPr wrap="square" rtlCol="0">
            <a:spAutoFit/>
          </a:bodyPr>
          <a:lstStyle/>
          <a:p>
            <a:pPr marL="342900" indent="-342900">
              <a:lnSpc>
                <a:spcPct val="120000"/>
              </a:lnSpc>
              <a:spcBef>
                <a:spcPts val="1200"/>
              </a:spcBef>
              <a:buClr>
                <a:srgbClr val="F58785"/>
              </a:buClr>
              <a:buFont typeface="Wingdings" pitchFamily="2" charset="2"/>
              <a:buChar char="§"/>
            </a:pPr>
            <a:r>
              <a:rPr lang="en-US" sz="2400" spc="-30" dirty="0">
                <a:solidFill>
                  <a:srgbClr val="FF9595"/>
                </a:solidFill>
                <a:latin typeface="Montserrat Medium" pitchFamily="2" charset="77"/>
                <a:ea typeface="Garamond" panose="02020404030301010803" pitchFamily="18" charset="-128"/>
              </a:rPr>
              <a:t>Example A continued:  </a:t>
            </a:r>
            <a:r>
              <a:rPr lang="en-US" sz="2400" spc="-30" dirty="0">
                <a:solidFill>
                  <a:schemeClr val="bg1">
                    <a:lumMod val="95000"/>
                  </a:schemeClr>
                </a:solidFill>
                <a:latin typeface="Montserrat Medium" pitchFamily="2" charset="77"/>
                <a:ea typeface="Garamond" panose="02020404030301010803" pitchFamily="18" charset="-128"/>
              </a:rPr>
              <a:t>Three months later, this same REALTOR again is  found in violation of Article 12.  When given access to her file, and upon learning of the two prior violations in less than a year, the hearing panel issues a $5,000 fine.</a:t>
            </a:r>
          </a:p>
        </p:txBody>
      </p:sp>
      <p:sp>
        <p:nvSpPr>
          <p:cNvPr id="3" name="Rectangle 2"/>
          <p:cNvSpPr/>
          <p:nvPr/>
        </p:nvSpPr>
        <p:spPr>
          <a:xfrm>
            <a:off x="346512" y="399539"/>
            <a:ext cx="11797364" cy="584775"/>
          </a:xfrm>
          <a:prstGeom prst="rect">
            <a:avLst/>
          </a:prstGeom>
        </p:spPr>
        <p:txBody>
          <a:bodyPr wrap="square">
            <a:spAutoFit/>
          </a:bodyPr>
          <a:lstStyle/>
          <a:p>
            <a:pPr>
              <a:buClr>
                <a:srgbClr val="000000"/>
              </a:buClr>
              <a:buSzPts val="2500"/>
            </a:pPr>
            <a:r>
              <a:rPr lang="en-US" sz="3200" b="1" dirty="0">
                <a:solidFill>
                  <a:srgbClr val="BED7E9"/>
                </a:solidFill>
                <a:latin typeface="Montserrat" panose="02000505000000020004" pitchFamily="2" charset="77"/>
                <a:ea typeface="Montserrat"/>
                <a:cs typeface="Montserrat"/>
                <a:sym typeface="Montserrat"/>
              </a:rPr>
              <a:t>Example A of Discipline from Appendix VII</a:t>
            </a:r>
          </a:p>
        </p:txBody>
      </p:sp>
    </p:spTree>
    <p:extLst>
      <p:ext uri="{BB962C8B-B14F-4D97-AF65-F5344CB8AC3E}">
        <p14:creationId xmlns:p14="http://schemas.microsoft.com/office/powerpoint/2010/main" val="2392644716"/>
      </p:ext>
    </p:extLst>
  </p:cSld>
  <p:clrMapOvr>
    <a:masterClrMapping/>
  </p:clrMapOvr>
  <p:transition>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C5021AB-2472-5D48-B892-0663498AE473}"/>
              </a:ext>
            </a:extLst>
          </p:cNvPr>
          <p:cNvSpPr>
            <a:spLocks noGrp="1"/>
          </p:cNvSpPr>
          <p:nvPr>
            <p:ph type="sldNum" sz="quarter" idx="4"/>
          </p:nvPr>
        </p:nvSpPr>
        <p:spPr/>
        <p:txBody>
          <a:bodyPr/>
          <a:lstStyle/>
          <a:p>
            <a:fld id="{C3874963-793F-D045-B9DE-BFF4034ACFD8}" type="slidenum">
              <a:rPr lang="en-US" smtClean="0"/>
              <a:pPr/>
              <a:t>16</a:t>
            </a:fld>
            <a:endParaRPr lang="en-US" dirty="0"/>
          </a:p>
        </p:txBody>
      </p:sp>
      <p:sp>
        <p:nvSpPr>
          <p:cNvPr id="5" name="TextBox 4">
            <a:extLst>
              <a:ext uri="{FF2B5EF4-FFF2-40B4-BE49-F238E27FC236}">
                <a16:creationId xmlns:a16="http://schemas.microsoft.com/office/drawing/2014/main" id="{C894E519-A684-D34D-90B0-0104DA36D5F2}"/>
              </a:ext>
            </a:extLst>
          </p:cNvPr>
          <p:cNvSpPr txBox="1"/>
          <p:nvPr/>
        </p:nvSpPr>
        <p:spPr>
          <a:xfrm>
            <a:off x="631119" y="1579829"/>
            <a:ext cx="9321403" cy="1421928"/>
          </a:xfrm>
          <a:prstGeom prst="rect">
            <a:avLst/>
          </a:prstGeom>
          <a:noFill/>
        </p:spPr>
        <p:txBody>
          <a:bodyPr wrap="square" rtlCol="0">
            <a:spAutoFit/>
          </a:bodyPr>
          <a:lstStyle/>
          <a:p>
            <a:pPr marL="342900" indent="-342900">
              <a:lnSpc>
                <a:spcPct val="120000"/>
              </a:lnSpc>
              <a:spcBef>
                <a:spcPts val="1200"/>
              </a:spcBef>
              <a:buClr>
                <a:srgbClr val="F58785"/>
              </a:buClr>
              <a:buFont typeface="Wingdings" pitchFamily="2" charset="2"/>
              <a:buChar char="§"/>
            </a:pPr>
            <a:r>
              <a:rPr lang="en-US" sz="2400" spc="-30" dirty="0">
                <a:solidFill>
                  <a:srgbClr val="FF9595"/>
                </a:solidFill>
                <a:latin typeface="Montserrat Medium" pitchFamily="2" charset="77"/>
                <a:ea typeface="Garamond" panose="02020404030301010803" pitchFamily="18" charset="-128"/>
              </a:rPr>
              <a:t>Example B:  </a:t>
            </a:r>
            <a:r>
              <a:rPr lang="en-US" sz="2400" spc="-30" dirty="0">
                <a:solidFill>
                  <a:schemeClr val="bg1">
                    <a:lumMod val="95000"/>
                  </a:schemeClr>
                </a:solidFill>
                <a:latin typeface="Montserrat Medium" pitchFamily="2" charset="77"/>
                <a:ea typeface="Garamond" panose="02020404030301010803" pitchFamily="18" charset="-128"/>
              </a:rPr>
              <a:t>Newly licensed REALTOR® found in violation of Article 4 for failing to disclose to his seller-client that the purchaser that he had procured was, in fact, his wife. </a:t>
            </a:r>
          </a:p>
        </p:txBody>
      </p:sp>
      <p:sp>
        <p:nvSpPr>
          <p:cNvPr id="3" name="Rectangle 2"/>
          <p:cNvSpPr/>
          <p:nvPr/>
        </p:nvSpPr>
        <p:spPr>
          <a:xfrm>
            <a:off x="346512" y="399539"/>
            <a:ext cx="11797364" cy="584775"/>
          </a:xfrm>
          <a:prstGeom prst="rect">
            <a:avLst/>
          </a:prstGeom>
        </p:spPr>
        <p:txBody>
          <a:bodyPr wrap="square">
            <a:spAutoFit/>
          </a:bodyPr>
          <a:lstStyle/>
          <a:p>
            <a:pPr>
              <a:buClr>
                <a:srgbClr val="000000"/>
              </a:buClr>
              <a:buSzPts val="2500"/>
            </a:pPr>
            <a:r>
              <a:rPr lang="en-US" sz="3200" b="1" dirty="0">
                <a:solidFill>
                  <a:srgbClr val="BED7E9"/>
                </a:solidFill>
                <a:latin typeface="Montserrat" panose="02000505000000020004" pitchFamily="2" charset="77"/>
                <a:ea typeface="Montserrat"/>
                <a:cs typeface="Montserrat"/>
                <a:sym typeface="Montserrat"/>
              </a:rPr>
              <a:t>Example B of Discipline from Appendix VII</a:t>
            </a:r>
          </a:p>
        </p:txBody>
      </p:sp>
    </p:spTree>
    <p:extLst>
      <p:ext uri="{BB962C8B-B14F-4D97-AF65-F5344CB8AC3E}">
        <p14:creationId xmlns:p14="http://schemas.microsoft.com/office/powerpoint/2010/main" val="3994575665"/>
      </p:ext>
    </p:extLst>
  </p:cSld>
  <p:clrMapOvr>
    <a:masterClrMapping/>
  </p:clrMapOvr>
  <p:transition>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C5021AB-2472-5D48-B892-0663498AE473}"/>
              </a:ext>
            </a:extLst>
          </p:cNvPr>
          <p:cNvSpPr>
            <a:spLocks noGrp="1"/>
          </p:cNvSpPr>
          <p:nvPr>
            <p:ph type="sldNum" sz="quarter" idx="4"/>
          </p:nvPr>
        </p:nvSpPr>
        <p:spPr/>
        <p:txBody>
          <a:bodyPr/>
          <a:lstStyle/>
          <a:p>
            <a:fld id="{C3874963-793F-D045-B9DE-BFF4034ACFD8}" type="slidenum">
              <a:rPr lang="en-US" smtClean="0"/>
              <a:pPr/>
              <a:t>17</a:t>
            </a:fld>
            <a:endParaRPr lang="en-US" dirty="0"/>
          </a:p>
        </p:txBody>
      </p:sp>
      <p:sp>
        <p:nvSpPr>
          <p:cNvPr id="5" name="TextBox 4">
            <a:extLst>
              <a:ext uri="{FF2B5EF4-FFF2-40B4-BE49-F238E27FC236}">
                <a16:creationId xmlns:a16="http://schemas.microsoft.com/office/drawing/2014/main" id="{C894E519-A684-D34D-90B0-0104DA36D5F2}"/>
              </a:ext>
            </a:extLst>
          </p:cNvPr>
          <p:cNvSpPr txBox="1"/>
          <p:nvPr/>
        </p:nvSpPr>
        <p:spPr>
          <a:xfrm>
            <a:off x="631117" y="1512452"/>
            <a:ext cx="9367906" cy="2273571"/>
          </a:xfrm>
          <a:prstGeom prst="rect">
            <a:avLst/>
          </a:prstGeom>
          <a:noFill/>
        </p:spPr>
        <p:txBody>
          <a:bodyPr wrap="square" rtlCol="0">
            <a:spAutoFit/>
          </a:bodyPr>
          <a:lstStyle/>
          <a:p>
            <a:pPr marL="342900" indent="-342900">
              <a:lnSpc>
                <a:spcPct val="120000"/>
              </a:lnSpc>
              <a:spcBef>
                <a:spcPts val="1200"/>
              </a:spcBef>
              <a:buClr>
                <a:srgbClr val="F58785"/>
              </a:buClr>
              <a:buFont typeface="Wingdings" pitchFamily="2" charset="2"/>
              <a:buChar char="§"/>
            </a:pPr>
            <a:r>
              <a:rPr lang="en-US" sz="2400" spc="-30" dirty="0">
                <a:solidFill>
                  <a:srgbClr val="FF9595"/>
                </a:solidFill>
                <a:latin typeface="Montserrat Medium" pitchFamily="2" charset="77"/>
                <a:ea typeface="Garamond" panose="02020404030301010803" pitchFamily="18" charset="-128"/>
              </a:rPr>
              <a:t>Example B continued:  </a:t>
            </a:r>
            <a:r>
              <a:rPr lang="en-US" sz="2400" spc="-30" dirty="0">
                <a:solidFill>
                  <a:schemeClr val="bg1"/>
                </a:solidFill>
                <a:latin typeface="Montserrat Medium" pitchFamily="2" charset="77"/>
                <a:ea typeface="Garamond" panose="02020404030301010803" pitchFamily="18" charset="-128"/>
              </a:rPr>
              <a:t>The hearing </a:t>
            </a:r>
            <a:r>
              <a:rPr lang="en-US" sz="2400" spc="-30" dirty="0">
                <a:solidFill>
                  <a:schemeClr val="bg1">
                    <a:lumMod val="95000"/>
                  </a:schemeClr>
                </a:solidFill>
                <a:latin typeface="Montserrat Medium" pitchFamily="2" charset="77"/>
                <a:ea typeface="Garamond" panose="02020404030301010803" pitchFamily="18" charset="-128"/>
              </a:rPr>
              <a:t>panel finds a violation of Article 4 of the Code of Ethics.  Additionally, they believe that he had knowingly concealed from his seller-client a key fact that might have influenced the seller’s decision to accept the offer from his wife.</a:t>
            </a:r>
          </a:p>
        </p:txBody>
      </p:sp>
      <p:sp>
        <p:nvSpPr>
          <p:cNvPr id="3" name="Rectangle 2"/>
          <p:cNvSpPr/>
          <p:nvPr/>
        </p:nvSpPr>
        <p:spPr>
          <a:xfrm>
            <a:off x="346512" y="399539"/>
            <a:ext cx="11797364" cy="584775"/>
          </a:xfrm>
          <a:prstGeom prst="rect">
            <a:avLst/>
          </a:prstGeom>
        </p:spPr>
        <p:txBody>
          <a:bodyPr wrap="square">
            <a:spAutoFit/>
          </a:bodyPr>
          <a:lstStyle/>
          <a:p>
            <a:pPr>
              <a:buClr>
                <a:srgbClr val="000000"/>
              </a:buClr>
              <a:buSzPts val="2500"/>
            </a:pPr>
            <a:r>
              <a:rPr lang="en-US" sz="3200" b="1" dirty="0">
                <a:solidFill>
                  <a:srgbClr val="BED7E9"/>
                </a:solidFill>
                <a:latin typeface="Montserrat" panose="02000505000000020004" pitchFamily="2" charset="77"/>
                <a:ea typeface="Montserrat"/>
                <a:cs typeface="Montserrat"/>
                <a:sym typeface="Montserrat"/>
              </a:rPr>
              <a:t>Example B of Discipline from Appendix VII</a:t>
            </a:r>
          </a:p>
        </p:txBody>
      </p:sp>
    </p:spTree>
    <p:extLst>
      <p:ext uri="{BB962C8B-B14F-4D97-AF65-F5344CB8AC3E}">
        <p14:creationId xmlns:p14="http://schemas.microsoft.com/office/powerpoint/2010/main" val="4143476103"/>
      </p:ext>
    </p:extLst>
  </p:cSld>
  <p:clrMapOvr>
    <a:masterClrMapping/>
  </p:clrMapOvr>
  <p:transition>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C5021AB-2472-5D48-B892-0663498AE473}"/>
              </a:ext>
            </a:extLst>
          </p:cNvPr>
          <p:cNvSpPr>
            <a:spLocks noGrp="1"/>
          </p:cNvSpPr>
          <p:nvPr>
            <p:ph type="sldNum" sz="quarter" idx="4"/>
          </p:nvPr>
        </p:nvSpPr>
        <p:spPr/>
        <p:txBody>
          <a:bodyPr/>
          <a:lstStyle/>
          <a:p>
            <a:fld id="{C3874963-793F-D045-B9DE-BFF4034ACFD8}" type="slidenum">
              <a:rPr lang="en-US" smtClean="0"/>
              <a:pPr/>
              <a:t>18</a:t>
            </a:fld>
            <a:endParaRPr lang="en-US" dirty="0"/>
          </a:p>
        </p:txBody>
      </p:sp>
      <p:sp>
        <p:nvSpPr>
          <p:cNvPr id="5" name="TextBox 4">
            <a:extLst>
              <a:ext uri="{FF2B5EF4-FFF2-40B4-BE49-F238E27FC236}">
                <a16:creationId xmlns:a16="http://schemas.microsoft.com/office/drawing/2014/main" id="{C894E519-A684-D34D-90B0-0104DA36D5F2}"/>
              </a:ext>
            </a:extLst>
          </p:cNvPr>
          <p:cNvSpPr txBox="1"/>
          <p:nvPr/>
        </p:nvSpPr>
        <p:spPr>
          <a:xfrm>
            <a:off x="698495" y="1550953"/>
            <a:ext cx="9090397" cy="3637919"/>
          </a:xfrm>
          <a:prstGeom prst="rect">
            <a:avLst/>
          </a:prstGeom>
          <a:noFill/>
        </p:spPr>
        <p:txBody>
          <a:bodyPr wrap="square" rtlCol="0">
            <a:spAutoFit/>
          </a:bodyPr>
          <a:lstStyle/>
          <a:p>
            <a:pPr marL="342900" indent="-342900">
              <a:lnSpc>
                <a:spcPct val="120000"/>
              </a:lnSpc>
              <a:spcBef>
                <a:spcPts val="1200"/>
              </a:spcBef>
              <a:buClr>
                <a:srgbClr val="F58785"/>
              </a:buClr>
              <a:buFont typeface="Wingdings" pitchFamily="2" charset="2"/>
              <a:buChar char="§"/>
            </a:pPr>
            <a:r>
              <a:rPr lang="en-US" sz="2400" spc="-30" dirty="0">
                <a:solidFill>
                  <a:srgbClr val="FF9595"/>
                </a:solidFill>
                <a:latin typeface="Montserrat Medium" pitchFamily="2" charset="77"/>
                <a:ea typeface="Garamond" panose="02020404030301010803" pitchFamily="18" charset="-128"/>
              </a:rPr>
              <a:t>Example B continued:  </a:t>
            </a:r>
            <a:r>
              <a:rPr lang="en-US" sz="2400" spc="-30" dirty="0">
                <a:solidFill>
                  <a:schemeClr val="bg1"/>
                </a:solidFill>
                <a:latin typeface="Montserrat Medium" pitchFamily="2" charset="77"/>
                <a:ea typeface="Garamond" panose="02020404030301010803" pitchFamily="18" charset="-128"/>
              </a:rPr>
              <a:t>When the hearing concluded, the hearing panel considered his limited experience in the real estate business and the fact that this was his first violation.  However, b</a:t>
            </a:r>
            <a:r>
              <a:rPr lang="en-US" sz="2400" spc="-30" dirty="0">
                <a:solidFill>
                  <a:schemeClr val="bg1">
                    <a:lumMod val="95000"/>
                  </a:schemeClr>
                </a:solidFill>
                <a:latin typeface="Montserrat Medium" pitchFamily="2" charset="77"/>
                <a:ea typeface="Garamond" panose="02020404030301010803" pitchFamily="18" charset="-128"/>
              </a:rPr>
              <a:t>ased on the seriousness of the violation and the hearing panel finding he consciously disregarded his disclosure obligation, the hearing panel recommended a $5,000 fine and that he retake the new member ethics orientation.</a:t>
            </a:r>
          </a:p>
        </p:txBody>
      </p:sp>
      <p:sp>
        <p:nvSpPr>
          <p:cNvPr id="3" name="Rectangle 2"/>
          <p:cNvSpPr/>
          <p:nvPr/>
        </p:nvSpPr>
        <p:spPr>
          <a:xfrm>
            <a:off x="346512" y="399539"/>
            <a:ext cx="11797364" cy="584775"/>
          </a:xfrm>
          <a:prstGeom prst="rect">
            <a:avLst/>
          </a:prstGeom>
        </p:spPr>
        <p:txBody>
          <a:bodyPr wrap="square">
            <a:spAutoFit/>
          </a:bodyPr>
          <a:lstStyle/>
          <a:p>
            <a:pPr>
              <a:buClr>
                <a:srgbClr val="000000"/>
              </a:buClr>
              <a:buSzPts val="2500"/>
            </a:pPr>
            <a:r>
              <a:rPr lang="en-US" sz="3200" b="1" dirty="0">
                <a:solidFill>
                  <a:srgbClr val="BED7E9"/>
                </a:solidFill>
                <a:latin typeface="Montserrat" panose="02000505000000020004" pitchFamily="2" charset="77"/>
                <a:ea typeface="Montserrat"/>
                <a:cs typeface="Montserrat"/>
                <a:sym typeface="Montserrat"/>
              </a:rPr>
              <a:t>Example B of Discipline from Appendix VII</a:t>
            </a:r>
          </a:p>
        </p:txBody>
      </p:sp>
    </p:spTree>
    <p:extLst>
      <p:ext uri="{BB962C8B-B14F-4D97-AF65-F5344CB8AC3E}">
        <p14:creationId xmlns:p14="http://schemas.microsoft.com/office/powerpoint/2010/main" val="3754000140"/>
      </p:ext>
    </p:extLst>
  </p:cSld>
  <p:clrMapOvr>
    <a:masterClrMapping/>
  </p:clrMapOvr>
  <p:transition>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C5021AB-2472-5D48-B892-0663498AE473}"/>
              </a:ext>
            </a:extLst>
          </p:cNvPr>
          <p:cNvSpPr>
            <a:spLocks noGrp="1"/>
          </p:cNvSpPr>
          <p:nvPr>
            <p:ph type="sldNum" sz="quarter" idx="4"/>
          </p:nvPr>
        </p:nvSpPr>
        <p:spPr/>
        <p:txBody>
          <a:bodyPr/>
          <a:lstStyle/>
          <a:p>
            <a:fld id="{C3874963-793F-D045-B9DE-BFF4034ACFD8}" type="slidenum">
              <a:rPr lang="en-US" smtClean="0"/>
              <a:pPr/>
              <a:t>19</a:t>
            </a:fld>
            <a:endParaRPr lang="en-US" dirty="0"/>
          </a:p>
        </p:txBody>
      </p:sp>
      <p:sp>
        <p:nvSpPr>
          <p:cNvPr id="5" name="TextBox 4">
            <a:extLst>
              <a:ext uri="{FF2B5EF4-FFF2-40B4-BE49-F238E27FC236}">
                <a16:creationId xmlns:a16="http://schemas.microsoft.com/office/drawing/2014/main" id="{C894E519-A684-D34D-90B0-0104DA36D5F2}"/>
              </a:ext>
            </a:extLst>
          </p:cNvPr>
          <p:cNvSpPr txBox="1"/>
          <p:nvPr/>
        </p:nvSpPr>
        <p:spPr>
          <a:xfrm>
            <a:off x="621494" y="1493202"/>
            <a:ext cx="9369530" cy="2751522"/>
          </a:xfrm>
          <a:prstGeom prst="rect">
            <a:avLst/>
          </a:prstGeom>
          <a:noFill/>
        </p:spPr>
        <p:txBody>
          <a:bodyPr wrap="square" rtlCol="0">
            <a:spAutoFit/>
          </a:bodyPr>
          <a:lstStyle/>
          <a:p>
            <a:pPr marL="342900" indent="-342900">
              <a:lnSpc>
                <a:spcPct val="120000"/>
              </a:lnSpc>
              <a:spcBef>
                <a:spcPts val="1200"/>
              </a:spcBef>
              <a:buClr>
                <a:srgbClr val="F58785"/>
              </a:buClr>
              <a:buFont typeface="Wingdings" pitchFamily="2" charset="2"/>
              <a:buChar char="§"/>
            </a:pPr>
            <a:r>
              <a:rPr lang="en-US" sz="2400" spc="-30" dirty="0">
                <a:solidFill>
                  <a:srgbClr val="FF9595"/>
                </a:solidFill>
                <a:latin typeface="Montserrat Medium" pitchFamily="2" charset="77"/>
                <a:ea typeface="Garamond" panose="02020404030301010803" pitchFamily="18" charset="-128"/>
              </a:rPr>
              <a:t>New Example C:  </a:t>
            </a:r>
            <a:r>
              <a:rPr lang="en-US" sz="2400" spc="-30" dirty="0">
                <a:solidFill>
                  <a:schemeClr val="bg1">
                    <a:lumMod val="95000"/>
                  </a:schemeClr>
                </a:solidFill>
                <a:latin typeface="Montserrat Medium" pitchFamily="2" charset="77"/>
                <a:ea typeface="Garamond" panose="02020404030301010803" pitchFamily="18" charset="-128"/>
              </a:rPr>
              <a:t>In social media, a REALTOR® posts several discriminatory comments which are determined by a hearing panel to be in violation of Article 10 as they discriminated against individuals on the basis of race, color, religion, sex, handicap, familial status, national origin, sexual orientation, or gender identity. </a:t>
            </a:r>
          </a:p>
        </p:txBody>
      </p:sp>
      <p:sp>
        <p:nvSpPr>
          <p:cNvPr id="3" name="Rectangle 2"/>
          <p:cNvSpPr/>
          <p:nvPr/>
        </p:nvSpPr>
        <p:spPr>
          <a:xfrm>
            <a:off x="346512" y="399539"/>
            <a:ext cx="11797364" cy="584775"/>
          </a:xfrm>
          <a:prstGeom prst="rect">
            <a:avLst/>
          </a:prstGeom>
        </p:spPr>
        <p:txBody>
          <a:bodyPr wrap="square">
            <a:spAutoFit/>
          </a:bodyPr>
          <a:lstStyle/>
          <a:p>
            <a:pPr>
              <a:buClr>
                <a:srgbClr val="000000"/>
              </a:buClr>
              <a:buSzPts val="2500"/>
            </a:pPr>
            <a:r>
              <a:rPr lang="en-US" sz="3200" b="1" dirty="0">
                <a:solidFill>
                  <a:srgbClr val="BED7E9"/>
                </a:solidFill>
                <a:latin typeface="Montserrat" panose="02000505000000020004" pitchFamily="2" charset="77"/>
                <a:ea typeface="Montserrat"/>
                <a:cs typeface="Montserrat"/>
                <a:sym typeface="Montserrat"/>
              </a:rPr>
              <a:t>Example C of Discipline from Appendix VII</a:t>
            </a:r>
          </a:p>
        </p:txBody>
      </p:sp>
    </p:spTree>
    <p:extLst>
      <p:ext uri="{BB962C8B-B14F-4D97-AF65-F5344CB8AC3E}">
        <p14:creationId xmlns:p14="http://schemas.microsoft.com/office/powerpoint/2010/main" val="2653109712"/>
      </p:ext>
    </p:extLst>
  </p:cSld>
  <p:clrMapOvr>
    <a:masterClrMapping/>
  </p:clrMapOvr>
  <p:transition>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A picture containing mirror&#10;&#10;Description automatically generated">
            <a:extLst>
              <a:ext uri="{FF2B5EF4-FFF2-40B4-BE49-F238E27FC236}">
                <a16:creationId xmlns:a16="http://schemas.microsoft.com/office/drawing/2014/main" id="{12651865-B104-DE49-9943-9223E4A83FF8}"/>
              </a:ext>
            </a:extLst>
          </p:cNvPr>
          <p:cNvPicPr>
            <a:picLocks noChangeAspect="1"/>
          </p:cNvPicPr>
          <p:nvPr/>
        </p:nvPicPr>
        <p:blipFill>
          <a:blip r:embed="rId2"/>
          <a:stretch>
            <a:fillRect/>
          </a:stretch>
        </p:blipFill>
        <p:spPr>
          <a:xfrm>
            <a:off x="0" y="42693"/>
            <a:ext cx="12192000" cy="6858000"/>
          </a:xfrm>
          <a:prstGeom prst="rect">
            <a:avLst/>
          </a:prstGeom>
        </p:spPr>
      </p:pic>
      <p:sp>
        <p:nvSpPr>
          <p:cNvPr id="4" name="TextBox 3">
            <a:extLst>
              <a:ext uri="{FF2B5EF4-FFF2-40B4-BE49-F238E27FC236}">
                <a16:creationId xmlns:a16="http://schemas.microsoft.com/office/drawing/2014/main" id="{C1240E70-A1CF-FF42-8374-AC78E519E3AE}"/>
              </a:ext>
            </a:extLst>
          </p:cNvPr>
          <p:cNvSpPr txBox="1"/>
          <p:nvPr/>
        </p:nvSpPr>
        <p:spPr>
          <a:xfrm>
            <a:off x="5983301" y="2430332"/>
            <a:ext cx="5112444" cy="523220"/>
          </a:xfrm>
          <a:prstGeom prst="rect">
            <a:avLst/>
          </a:prstGeom>
          <a:noFill/>
        </p:spPr>
        <p:txBody>
          <a:bodyPr wrap="square" rtlCol="0">
            <a:spAutoFit/>
          </a:bodyPr>
          <a:lstStyle/>
          <a:p>
            <a:r>
              <a:rPr lang="en-US" sz="2800" b="1">
                <a:solidFill>
                  <a:schemeClr val="bg1"/>
                </a:solidFill>
                <a:latin typeface="Montserrat" panose="02000505000000020004" pitchFamily="2" charset="77"/>
              </a:rPr>
              <a:t>Today’s Facilitators</a:t>
            </a:r>
            <a:endParaRPr lang="en-US" sz="2800" b="1" dirty="0">
              <a:solidFill>
                <a:schemeClr val="bg1"/>
              </a:solidFill>
              <a:latin typeface="Montserrat" panose="02000505000000020004" pitchFamily="2" charset="77"/>
            </a:endParaRPr>
          </a:p>
        </p:txBody>
      </p:sp>
      <p:sp>
        <p:nvSpPr>
          <p:cNvPr id="7" name="TextBox 6">
            <a:extLst>
              <a:ext uri="{FF2B5EF4-FFF2-40B4-BE49-F238E27FC236}">
                <a16:creationId xmlns:a16="http://schemas.microsoft.com/office/drawing/2014/main" id="{40F6DDE6-7000-1F49-8798-C31EDEE8AFD5}"/>
              </a:ext>
            </a:extLst>
          </p:cNvPr>
          <p:cNvSpPr txBox="1"/>
          <p:nvPr/>
        </p:nvSpPr>
        <p:spPr>
          <a:xfrm>
            <a:off x="5983301" y="3153240"/>
            <a:ext cx="5810452" cy="461665"/>
          </a:xfrm>
          <a:prstGeom prst="rect">
            <a:avLst/>
          </a:prstGeom>
          <a:noFill/>
        </p:spPr>
        <p:txBody>
          <a:bodyPr wrap="square" rtlCol="0">
            <a:spAutoFit/>
          </a:bodyPr>
          <a:lstStyle/>
          <a:p>
            <a:pPr>
              <a:buClr>
                <a:srgbClr val="026CB7"/>
              </a:buClr>
            </a:pPr>
            <a:endParaRPr lang="en-US" sz="2400" dirty="0">
              <a:solidFill>
                <a:schemeClr val="bg1"/>
              </a:solidFill>
              <a:latin typeface="Montserrat" panose="02000505000000020004" pitchFamily="2" charset="77"/>
            </a:endParaRPr>
          </a:p>
        </p:txBody>
      </p:sp>
      <p:sp>
        <p:nvSpPr>
          <p:cNvPr id="6" name="Slide Number Placeholder 5">
            <a:extLst>
              <a:ext uri="{FF2B5EF4-FFF2-40B4-BE49-F238E27FC236}">
                <a16:creationId xmlns:a16="http://schemas.microsoft.com/office/drawing/2014/main" id="{EEE826F2-A4AF-AD48-B234-74E860F1F51F}"/>
              </a:ext>
            </a:extLst>
          </p:cNvPr>
          <p:cNvSpPr>
            <a:spLocks noGrp="1"/>
          </p:cNvSpPr>
          <p:nvPr>
            <p:ph type="sldNum" sz="quarter" idx="12"/>
          </p:nvPr>
        </p:nvSpPr>
        <p:spPr>
          <a:xfrm>
            <a:off x="145774" y="6356350"/>
            <a:ext cx="320391" cy="365125"/>
          </a:xfrm>
        </p:spPr>
        <p:txBody>
          <a:bodyPr/>
          <a:lstStyle/>
          <a:p>
            <a:fld id="{C3874963-793F-D045-B9DE-BFF4034ACFD8}" type="slidenum">
              <a:rPr lang="en-US" smtClean="0"/>
              <a:t>2</a:t>
            </a:fld>
            <a:endParaRPr lang="en-US" dirty="0"/>
          </a:p>
        </p:txBody>
      </p:sp>
      <p:pic>
        <p:nvPicPr>
          <p:cNvPr id="11" name="Picture 10">
            <a:extLst>
              <a:ext uri="{FF2B5EF4-FFF2-40B4-BE49-F238E27FC236}">
                <a16:creationId xmlns:a16="http://schemas.microsoft.com/office/drawing/2014/main" id="{03FFC8D0-12B9-024B-8F93-10FAC14825AB}"/>
              </a:ext>
            </a:extLst>
          </p:cNvPr>
          <p:cNvPicPr>
            <a:picLocks noChangeAspect="1"/>
          </p:cNvPicPr>
          <p:nvPr/>
        </p:nvPicPr>
        <p:blipFill rotWithShape="1">
          <a:blip r:embed="rId3"/>
          <a:srcRect l="18569" t="36865" r="18757" b="37902"/>
          <a:stretch/>
        </p:blipFill>
        <p:spPr>
          <a:xfrm>
            <a:off x="10571354" y="6255832"/>
            <a:ext cx="1505415" cy="468352"/>
          </a:xfrm>
          <a:prstGeom prst="rect">
            <a:avLst/>
          </a:prstGeom>
        </p:spPr>
      </p:pic>
      <p:sp>
        <p:nvSpPr>
          <p:cNvPr id="2" name="Rectangle 1"/>
          <p:cNvSpPr/>
          <p:nvPr/>
        </p:nvSpPr>
        <p:spPr>
          <a:xfrm>
            <a:off x="5999749" y="3790928"/>
            <a:ext cx="4653838" cy="461665"/>
          </a:xfrm>
          <a:prstGeom prst="rect">
            <a:avLst/>
          </a:prstGeom>
        </p:spPr>
        <p:txBody>
          <a:bodyPr wrap="none">
            <a:spAutoFit/>
          </a:bodyPr>
          <a:lstStyle/>
          <a:p>
            <a:pPr marL="342900" indent="-342900">
              <a:buClr>
                <a:srgbClr val="026CB7"/>
              </a:buClr>
              <a:buFont typeface="Wingdings" pitchFamily="2" charset="2"/>
              <a:buChar char="ü"/>
            </a:pPr>
            <a:r>
              <a:rPr lang="en-US" sz="2400" dirty="0">
                <a:solidFill>
                  <a:schemeClr val="bg1"/>
                </a:solidFill>
                <a:latin typeface="Montserrat" panose="02000505000000020004" pitchFamily="2" charset="77"/>
              </a:rPr>
              <a:t>REALTOR® Leigh York (TX)</a:t>
            </a:r>
          </a:p>
        </p:txBody>
      </p:sp>
      <p:sp>
        <p:nvSpPr>
          <p:cNvPr id="3" name="Rectangle 2"/>
          <p:cNvSpPr/>
          <p:nvPr/>
        </p:nvSpPr>
        <p:spPr>
          <a:xfrm>
            <a:off x="5983301" y="3435184"/>
            <a:ext cx="5567015" cy="369332"/>
          </a:xfrm>
          <a:prstGeom prst="rect">
            <a:avLst/>
          </a:prstGeom>
        </p:spPr>
        <p:txBody>
          <a:bodyPr wrap="square">
            <a:spAutoFit/>
          </a:bodyPr>
          <a:lstStyle/>
          <a:p>
            <a:pPr marL="342900" indent="-342900">
              <a:buClr>
                <a:srgbClr val="026CB7"/>
              </a:buClr>
              <a:buFont typeface="Wingdings" pitchFamily="2" charset="2"/>
              <a:buChar char="ü"/>
            </a:pPr>
            <a:endParaRPr lang="en-US" dirty="0">
              <a:solidFill>
                <a:schemeClr val="bg1"/>
              </a:solidFill>
              <a:latin typeface="Montserrat" panose="02000505000000020004" pitchFamily="2" charset="77"/>
            </a:endParaRPr>
          </a:p>
        </p:txBody>
      </p:sp>
      <p:sp>
        <p:nvSpPr>
          <p:cNvPr id="5" name="Rectangle 4"/>
          <p:cNvSpPr/>
          <p:nvPr/>
        </p:nvSpPr>
        <p:spPr>
          <a:xfrm>
            <a:off x="6013595" y="3287027"/>
            <a:ext cx="5404043" cy="461665"/>
          </a:xfrm>
          <a:prstGeom prst="rect">
            <a:avLst/>
          </a:prstGeom>
        </p:spPr>
        <p:txBody>
          <a:bodyPr wrap="none">
            <a:spAutoFit/>
          </a:bodyPr>
          <a:lstStyle/>
          <a:p>
            <a:pPr marL="342900" indent="-342900">
              <a:buClr>
                <a:srgbClr val="026CB7"/>
              </a:buClr>
              <a:buFont typeface="Wingdings" pitchFamily="2" charset="2"/>
              <a:buChar char="ü"/>
            </a:pPr>
            <a:r>
              <a:rPr lang="en-US" sz="2400" dirty="0">
                <a:solidFill>
                  <a:schemeClr val="bg1"/>
                </a:solidFill>
                <a:latin typeface="Montserrat" panose="02000505000000020004" pitchFamily="2" charset="77"/>
              </a:rPr>
              <a:t>REALTOR® Mark Mansour (WV)</a:t>
            </a:r>
          </a:p>
        </p:txBody>
      </p:sp>
    </p:spTree>
    <p:extLst>
      <p:ext uri="{BB962C8B-B14F-4D97-AF65-F5344CB8AC3E}">
        <p14:creationId xmlns:p14="http://schemas.microsoft.com/office/powerpoint/2010/main" val="2898007347"/>
      </p:ext>
    </p:extLst>
  </p:cSld>
  <p:clrMapOvr>
    <a:masterClrMapping/>
  </p:clrMapOvr>
  <p:transition>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C5021AB-2472-5D48-B892-0663498AE473}"/>
              </a:ext>
            </a:extLst>
          </p:cNvPr>
          <p:cNvSpPr>
            <a:spLocks noGrp="1"/>
          </p:cNvSpPr>
          <p:nvPr>
            <p:ph type="sldNum" sz="quarter" idx="4"/>
          </p:nvPr>
        </p:nvSpPr>
        <p:spPr/>
        <p:txBody>
          <a:bodyPr/>
          <a:lstStyle/>
          <a:p>
            <a:fld id="{C3874963-793F-D045-B9DE-BFF4034ACFD8}" type="slidenum">
              <a:rPr lang="en-US" smtClean="0"/>
              <a:pPr/>
              <a:t>20</a:t>
            </a:fld>
            <a:endParaRPr lang="en-US" dirty="0"/>
          </a:p>
        </p:txBody>
      </p:sp>
      <p:sp>
        <p:nvSpPr>
          <p:cNvPr id="5" name="TextBox 4">
            <a:extLst>
              <a:ext uri="{FF2B5EF4-FFF2-40B4-BE49-F238E27FC236}">
                <a16:creationId xmlns:a16="http://schemas.microsoft.com/office/drawing/2014/main" id="{C894E519-A684-D34D-90B0-0104DA36D5F2}"/>
              </a:ext>
            </a:extLst>
          </p:cNvPr>
          <p:cNvSpPr txBox="1"/>
          <p:nvPr/>
        </p:nvSpPr>
        <p:spPr>
          <a:xfrm>
            <a:off x="698495" y="1464326"/>
            <a:ext cx="9042271" cy="2308324"/>
          </a:xfrm>
          <a:prstGeom prst="rect">
            <a:avLst/>
          </a:prstGeom>
          <a:noFill/>
        </p:spPr>
        <p:txBody>
          <a:bodyPr wrap="square" rtlCol="0">
            <a:spAutoFit/>
          </a:bodyPr>
          <a:lstStyle/>
          <a:p>
            <a:pPr marL="342900" indent="-342900">
              <a:lnSpc>
                <a:spcPct val="120000"/>
              </a:lnSpc>
              <a:spcBef>
                <a:spcPts val="1200"/>
              </a:spcBef>
              <a:buClr>
                <a:srgbClr val="F58785"/>
              </a:buClr>
              <a:buFont typeface="Wingdings" pitchFamily="2" charset="2"/>
              <a:buChar char="§"/>
            </a:pPr>
            <a:r>
              <a:rPr lang="en-US" sz="2400" spc="-30" dirty="0">
                <a:solidFill>
                  <a:srgbClr val="FF9595"/>
                </a:solidFill>
                <a:latin typeface="Montserrat Medium" pitchFamily="2" charset="77"/>
                <a:ea typeface="Garamond" panose="02020404030301010803" pitchFamily="18" charset="-128"/>
              </a:rPr>
              <a:t>New Example C continued: </a:t>
            </a:r>
            <a:r>
              <a:rPr lang="en-US" sz="2400" spc="-30" dirty="0">
                <a:solidFill>
                  <a:schemeClr val="bg1"/>
                </a:solidFill>
                <a:latin typeface="Montserrat Medium" pitchFamily="2" charset="77"/>
                <a:ea typeface="Garamond" panose="02020404030301010803" pitchFamily="18" charset="-128"/>
              </a:rPr>
              <a:t>A hearing </a:t>
            </a:r>
            <a:r>
              <a:rPr lang="en-US" sz="2400" spc="-30" dirty="0">
                <a:solidFill>
                  <a:schemeClr val="bg1">
                    <a:lumMod val="95000"/>
                  </a:schemeClr>
                </a:solidFill>
                <a:latin typeface="Montserrat Medium" pitchFamily="2" charset="77"/>
                <a:ea typeface="Garamond" panose="02020404030301010803" pitchFamily="18" charset="-128"/>
              </a:rPr>
              <a:t>panel determines the comments are hate speech and in violation of Article 10.  In determining appropriate discipline, the panel believes that a violation of the public trust occurred. </a:t>
            </a:r>
          </a:p>
        </p:txBody>
      </p:sp>
      <p:sp>
        <p:nvSpPr>
          <p:cNvPr id="3" name="Rectangle 2"/>
          <p:cNvSpPr/>
          <p:nvPr/>
        </p:nvSpPr>
        <p:spPr>
          <a:xfrm>
            <a:off x="346512" y="399539"/>
            <a:ext cx="11797364" cy="584775"/>
          </a:xfrm>
          <a:prstGeom prst="rect">
            <a:avLst/>
          </a:prstGeom>
        </p:spPr>
        <p:txBody>
          <a:bodyPr wrap="square">
            <a:spAutoFit/>
          </a:bodyPr>
          <a:lstStyle/>
          <a:p>
            <a:pPr>
              <a:buClr>
                <a:srgbClr val="000000"/>
              </a:buClr>
              <a:buSzPts val="2500"/>
            </a:pPr>
            <a:r>
              <a:rPr lang="en-US" sz="3200" b="1" dirty="0">
                <a:solidFill>
                  <a:srgbClr val="BED7E9"/>
                </a:solidFill>
                <a:latin typeface="Montserrat" panose="02000505000000020004" pitchFamily="2" charset="77"/>
                <a:ea typeface="Montserrat"/>
                <a:cs typeface="Montserrat"/>
                <a:sym typeface="Montserrat"/>
              </a:rPr>
              <a:t>Example C of Discipline from Appendix VII</a:t>
            </a:r>
          </a:p>
        </p:txBody>
      </p:sp>
    </p:spTree>
    <p:extLst>
      <p:ext uri="{BB962C8B-B14F-4D97-AF65-F5344CB8AC3E}">
        <p14:creationId xmlns:p14="http://schemas.microsoft.com/office/powerpoint/2010/main" val="4953477"/>
      </p:ext>
    </p:extLst>
  </p:cSld>
  <p:clrMapOvr>
    <a:masterClrMapping/>
  </p:clrMapOvr>
  <p:transition>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C5021AB-2472-5D48-B892-0663498AE473}"/>
              </a:ext>
            </a:extLst>
          </p:cNvPr>
          <p:cNvSpPr>
            <a:spLocks noGrp="1"/>
          </p:cNvSpPr>
          <p:nvPr>
            <p:ph type="sldNum" sz="quarter" idx="4"/>
          </p:nvPr>
        </p:nvSpPr>
        <p:spPr/>
        <p:txBody>
          <a:bodyPr/>
          <a:lstStyle/>
          <a:p>
            <a:fld id="{C3874963-793F-D045-B9DE-BFF4034ACFD8}" type="slidenum">
              <a:rPr lang="en-US" smtClean="0"/>
              <a:pPr/>
              <a:t>21</a:t>
            </a:fld>
            <a:endParaRPr lang="en-US" dirty="0"/>
          </a:p>
        </p:txBody>
      </p:sp>
      <p:sp>
        <p:nvSpPr>
          <p:cNvPr id="5" name="TextBox 4">
            <a:extLst>
              <a:ext uri="{FF2B5EF4-FFF2-40B4-BE49-F238E27FC236}">
                <a16:creationId xmlns:a16="http://schemas.microsoft.com/office/drawing/2014/main" id="{C894E519-A684-D34D-90B0-0104DA36D5F2}"/>
              </a:ext>
            </a:extLst>
          </p:cNvPr>
          <p:cNvSpPr txBox="1"/>
          <p:nvPr/>
        </p:nvSpPr>
        <p:spPr>
          <a:xfrm>
            <a:off x="650369" y="1368073"/>
            <a:ext cx="9071146" cy="2905411"/>
          </a:xfrm>
          <a:prstGeom prst="rect">
            <a:avLst/>
          </a:prstGeom>
          <a:noFill/>
        </p:spPr>
        <p:txBody>
          <a:bodyPr wrap="square" rtlCol="0">
            <a:spAutoFit/>
          </a:bodyPr>
          <a:lstStyle/>
          <a:p>
            <a:pPr marL="342900" indent="-342900">
              <a:lnSpc>
                <a:spcPct val="120000"/>
              </a:lnSpc>
              <a:spcBef>
                <a:spcPts val="1200"/>
              </a:spcBef>
              <a:buClr>
                <a:srgbClr val="F58785"/>
              </a:buClr>
              <a:buFont typeface="Wingdings" pitchFamily="2" charset="2"/>
              <a:buChar char="§"/>
            </a:pPr>
            <a:r>
              <a:rPr lang="en-US" sz="2400" spc="-30" dirty="0">
                <a:solidFill>
                  <a:srgbClr val="FF9595"/>
                </a:solidFill>
                <a:latin typeface="Montserrat Medium" pitchFamily="2" charset="77"/>
                <a:ea typeface="Garamond" panose="02020404030301010803" pitchFamily="18" charset="-128"/>
              </a:rPr>
              <a:t>New Example C continued:  </a:t>
            </a:r>
            <a:r>
              <a:rPr lang="en-US" sz="2400" spc="-30" dirty="0">
                <a:solidFill>
                  <a:schemeClr val="bg1">
                    <a:lumMod val="95000"/>
                  </a:schemeClr>
                </a:solidFill>
                <a:latin typeface="Montserrat Medium" pitchFamily="2" charset="77"/>
                <a:ea typeface="Garamond" panose="02020404030301010803" pitchFamily="18" charset="-128"/>
              </a:rPr>
              <a:t>Based on the comments and his disregard for the Code’s obligation to not be a party to any plan to discriminate against Article 10’s protected classes, the hearing panel issues a $5,000 fine and requires completion of implicit bias training.</a:t>
            </a:r>
          </a:p>
          <a:p>
            <a:pPr>
              <a:lnSpc>
                <a:spcPct val="120000"/>
              </a:lnSpc>
              <a:spcBef>
                <a:spcPts val="1200"/>
              </a:spcBef>
              <a:buClr>
                <a:srgbClr val="F58785"/>
              </a:buClr>
            </a:pPr>
            <a:r>
              <a:rPr lang="en-US" sz="2400" spc="-30" dirty="0">
                <a:solidFill>
                  <a:srgbClr val="FF9595"/>
                </a:solidFill>
                <a:latin typeface="Montserrat Medium" pitchFamily="2" charset="77"/>
                <a:ea typeface="Garamond" panose="02020404030301010803" pitchFamily="18" charset="-128"/>
              </a:rPr>
              <a:t> </a:t>
            </a:r>
            <a:endParaRPr lang="en-US" sz="2400" spc="-30" dirty="0">
              <a:solidFill>
                <a:schemeClr val="bg1">
                  <a:lumMod val="95000"/>
                </a:schemeClr>
              </a:solidFill>
              <a:latin typeface="Montserrat Medium" pitchFamily="2" charset="77"/>
              <a:ea typeface="Garamond" panose="02020404030301010803" pitchFamily="18" charset="-128"/>
            </a:endParaRPr>
          </a:p>
        </p:txBody>
      </p:sp>
      <p:sp>
        <p:nvSpPr>
          <p:cNvPr id="3" name="Rectangle 2"/>
          <p:cNvSpPr/>
          <p:nvPr/>
        </p:nvSpPr>
        <p:spPr>
          <a:xfrm>
            <a:off x="346512" y="399539"/>
            <a:ext cx="11797364" cy="584775"/>
          </a:xfrm>
          <a:prstGeom prst="rect">
            <a:avLst/>
          </a:prstGeom>
        </p:spPr>
        <p:txBody>
          <a:bodyPr wrap="square">
            <a:spAutoFit/>
          </a:bodyPr>
          <a:lstStyle/>
          <a:p>
            <a:pPr>
              <a:buClr>
                <a:srgbClr val="000000"/>
              </a:buClr>
              <a:buSzPts val="2500"/>
            </a:pPr>
            <a:r>
              <a:rPr lang="en-US" sz="3200" b="1" dirty="0">
                <a:solidFill>
                  <a:srgbClr val="BED7E9"/>
                </a:solidFill>
                <a:latin typeface="Montserrat" panose="02000505000000020004" pitchFamily="2" charset="77"/>
                <a:ea typeface="Montserrat"/>
                <a:cs typeface="Montserrat"/>
                <a:sym typeface="Montserrat"/>
              </a:rPr>
              <a:t>Example C of Discipline from Appendix VII</a:t>
            </a:r>
          </a:p>
        </p:txBody>
      </p:sp>
    </p:spTree>
    <p:extLst>
      <p:ext uri="{BB962C8B-B14F-4D97-AF65-F5344CB8AC3E}">
        <p14:creationId xmlns:p14="http://schemas.microsoft.com/office/powerpoint/2010/main" val="3278037124"/>
      </p:ext>
    </p:extLst>
  </p:cSld>
  <p:clrMapOvr>
    <a:masterClrMapping/>
  </p:clrMapOvr>
  <p:transition>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C5021AB-2472-5D48-B892-0663498AE473}"/>
              </a:ext>
            </a:extLst>
          </p:cNvPr>
          <p:cNvSpPr>
            <a:spLocks noGrp="1"/>
          </p:cNvSpPr>
          <p:nvPr>
            <p:ph type="sldNum" sz="quarter" idx="4"/>
          </p:nvPr>
        </p:nvSpPr>
        <p:spPr/>
        <p:txBody>
          <a:bodyPr/>
          <a:lstStyle/>
          <a:p>
            <a:fld id="{C3874963-793F-D045-B9DE-BFF4034ACFD8}" type="slidenum">
              <a:rPr lang="en-US" smtClean="0"/>
              <a:pPr/>
              <a:t>22</a:t>
            </a:fld>
            <a:endParaRPr lang="en-US" dirty="0"/>
          </a:p>
        </p:txBody>
      </p:sp>
      <p:sp>
        <p:nvSpPr>
          <p:cNvPr id="5" name="TextBox 4">
            <a:extLst>
              <a:ext uri="{FF2B5EF4-FFF2-40B4-BE49-F238E27FC236}">
                <a16:creationId xmlns:a16="http://schemas.microsoft.com/office/drawing/2014/main" id="{C894E519-A684-D34D-90B0-0104DA36D5F2}"/>
              </a:ext>
            </a:extLst>
          </p:cNvPr>
          <p:cNvSpPr txBox="1"/>
          <p:nvPr/>
        </p:nvSpPr>
        <p:spPr>
          <a:xfrm>
            <a:off x="659994" y="1435450"/>
            <a:ext cx="9658288" cy="2751522"/>
          </a:xfrm>
          <a:prstGeom prst="rect">
            <a:avLst/>
          </a:prstGeom>
          <a:noFill/>
        </p:spPr>
        <p:txBody>
          <a:bodyPr wrap="square" rtlCol="0">
            <a:spAutoFit/>
          </a:bodyPr>
          <a:lstStyle/>
          <a:p>
            <a:pPr marL="342900" indent="-342900">
              <a:lnSpc>
                <a:spcPct val="120000"/>
              </a:lnSpc>
              <a:spcBef>
                <a:spcPts val="1200"/>
              </a:spcBef>
              <a:buClr>
                <a:srgbClr val="F58785"/>
              </a:buClr>
              <a:buFont typeface="Wingdings" pitchFamily="2" charset="2"/>
              <a:buChar char="§"/>
            </a:pPr>
            <a:r>
              <a:rPr lang="en-US" sz="2400" spc="-30" dirty="0">
                <a:solidFill>
                  <a:srgbClr val="FF9595"/>
                </a:solidFill>
                <a:latin typeface="Montserrat Medium" pitchFamily="2" charset="77"/>
                <a:ea typeface="Garamond" panose="02020404030301010803" pitchFamily="18" charset="-128"/>
              </a:rPr>
              <a:t>New consideration:</a:t>
            </a:r>
            <a:r>
              <a:rPr lang="en-US" sz="2400" spc="-30" dirty="0">
                <a:solidFill>
                  <a:schemeClr val="bg1">
                    <a:lumMod val="95000"/>
                  </a:schemeClr>
                </a:solidFill>
                <a:latin typeface="Montserrat Medium" pitchFamily="2" charset="77"/>
                <a:ea typeface="Garamond" panose="02020404030301010803" pitchFamily="18" charset="-128"/>
              </a:rPr>
              <a:t>  Hearing panels are cautioned of the due process concerns of considering a respondent’s history of Code violations, as considering too long of a history involving different types of violations can unreasonably affect the severity of the discipline.  Typically, associations may look back a minimum of three years.</a:t>
            </a:r>
          </a:p>
        </p:txBody>
      </p:sp>
      <p:sp>
        <p:nvSpPr>
          <p:cNvPr id="3" name="Rectangle 2"/>
          <p:cNvSpPr/>
          <p:nvPr/>
        </p:nvSpPr>
        <p:spPr>
          <a:xfrm>
            <a:off x="346512" y="399539"/>
            <a:ext cx="11797364" cy="584775"/>
          </a:xfrm>
          <a:prstGeom prst="rect">
            <a:avLst/>
          </a:prstGeom>
        </p:spPr>
        <p:txBody>
          <a:bodyPr wrap="square">
            <a:spAutoFit/>
          </a:bodyPr>
          <a:lstStyle/>
          <a:p>
            <a:pPr>
              <a:buClr>
                <a:srgbClr val="000000"/>
              </a:buClr>
              <a:buSzPts val="2500"/>
            </a:pPr>
            <a:r>
              <a:rPr lang="en-US" sz="3200" b="1" dirty="0">
                <a:solidFill>
                  <a:srgbClr val="BED7E9"/>
                </a:solidFill>
                <a:latin typeface="Montserrat" panose="02000505000000020004" pitchFamily="2" charset="77"/>
                <a:ea typeface="Montserrat"/>
                <a:cs typeface="Montserrat"/>
                <a:sym typeface="Montserrat"/>
              </a:rPr>
              <a:t>Disciplinary Guidelines</a:t>
            </a:r>
          </a:p>
        </p:txBody>
      </p:sp>
    </p:spTree>
    <p:extLst>
      <p:ext uri="{BB962C8B-B14F-4D97-AF65-F5344CB8AC3E}">
        <p14:creationId xmlns:p14="http://schemas.microsoft.com/office/powerpoint/2010/main" val="1380264916"/>
      </p:ext>
    </p:extLst>
  </p:cSld>
  <p:clrMapOvr>
    <a:masterClrMapping/>
  </p:clrMapOvr>
  <p:transition>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C5021AB-2472-5D48-B892-0663498AE473}"/>
              </a:ext>
            </a:extLst>
          </p:cNvPr>
          <p:cNvSpPr>
            <a:spLocks noGrp="1"/>
          </p:cNvSpPr>
          <p:nvPr>
            <p:ph type="sldNum" sz="quarter" idx="4"/>
          </p:nvPr>
        </p:nvSpPr>
        <p:spPr/>
        <p:txBody>
          <a:bodyPr/>
          <a:lstStyle/>
          <a:p>
            <a:fld id="{C3874963-793F-D045-B9DE-BFF4034ACFD8}" type="slidenum">
              <a:rPr lang="en-US" smtClean="0"/>
              <a:pPr/>
              <a:t>23</a:t>
            </a:fld>
            <a:endParaRPr lang="en-US" dirty="0"/>
          </a:p>
        </p:txBody>
      </p:sp>
      <p:sp>
        <p:nvSpPr>
          <p:cNvPr id="5" name="TextBox 4">
            <a:extLst>
              <a:ext uri="{FF2B5EF4-FFF2-40B4-BE49-F238E27FC236}">
                <a16:creationId xmlns:a16="http://schemas.microsoft.com/office/drawing/2014/main" id="{C894E519-A684-D34D-90B0-0104DA36D5F2}"/>
              </a:ext>
            </a:extLst>
          </p:cNvPr>
          <p:cNvSpPr txBox="1"/>
          <p:nvPr/>
        </p:nvSpPr>
        <p:spPr>
          <a:xfrm>
            <a:off x="765873" y="1579829"/>
            <a:ext cx="8897892" cy="2905411"/>
          </a:xfrm>
          <a:prstGeom prst="rect">
            <a:avLst/>
          </a:prstGeom>
          <a:noFill/>
        </p:spPr>
        <p:txBody>
          <a:bodyPr wrap="square" rtlCol="0">
            <a:spAutoFit/>
          </a:bodyPr>
          <a:lstStyle/>
          <a:p>
            <a:pPr marL="342900" indent="-342900">
              <a:lnSpc>
                <a:spcPct val="120000"/>
              </a:lnSpc>
              <a:spcBef>
                <a:spcPts val="1200"/>
              </a:spcBef>
              <a:buClr>
                <a:srgbClr val="F58785"/>
              </a:buClr>
              <a:buFont typeface="Wingdings" pitchFamily="2" charset="2"/>
              <a:buChar char="§"/>
            </a:pPr>
            <a:r>
              <a:rPr lang="en-US" sz="2400" spc="-30" dirty="0">
                <a:solidFill>
                  <a:srgbClr val="FF9595"/>
                </a:solidFill>
                <a:latin typeface="Montserrat Medium" pitchFamily="2" charset="77"/>
                <a:ea typeface="Garamond" panose="02020404030301010803" pitchFamily="18" charset="-128"/>
              </a:rPr>
              <a:t>New consideration:  </a:t>
            </a:r>
            <a:r>
              <a:rPr lang="en-US" sz="2400" spc="-30" dirty="0">
                <a:solidFill>
                  <a:schemeClr val="bg1">
                    <a:lumMod val="95000"/>
                  </a:schemeClr>
                </a:solidFill>
                <a:latin typeface="Montserrat Medium" pitchFamily="2" charset="77"/>
                <a:ea typeface="Garamond" panose="02020404030301010803" pitchFamily="18" charset="-128"/>
              </a:rPr>
              <a:t>However, if there is consistency in the types of violations or if the violations are of the public trust, considering a longer history of violations could be appropriate in crafting meaningful discipline aimed at curtailing the behavior.</a:t>
            </a:r>
          </a:p>
          <a:p>
            <a:pPr marL="342900" indent="-342900">
              <a:lnSpc>
                <a:spcPct val="120000"/>
              </a:lnSpc>
              <a:spcBef>
                <a:spcPts val="1200"/>
              </a:spcBef>
              <a:buClr>
                <a:srgbClr val="F58785"/>
              </a:buClr>
              <a:buFont typeface="Wingdings" pitchFamily="2" charset="2"/>
              <a:buChar char="§"/>
            </a:pPr>
            <a:endParaRPr lang="en-US" sz="2400" spc="-30" dirty="0">
              <a:solidFill>
                <a:schemeClr val="bg1">
                  <a:lumMod val="95000"/>
                </a:schemeClr>
              </a:solidFill>
              <a:latin typeface="Montserrat Medium" pitchFamily="2" charset="77"/>
              <a:ea typeface="Garamond" panose="02020404030301010803" pitchFamily="18" charset="-128"/>
            </a:endParaRPr>
          </a:p>
        </p:txBody>
      </p:sp>
      <p:sp>
        <p:nvSpPr>
          <p:cNvPr id="3" name="Rectangle 2"/>
          <p:cNvSpPr/>
          <p:nvPr/>
        </p:nvSpPr>
        <p:spPr>
          <a:xfrm>
            <a:off x="346512" y="399539"/>
            <a:ext cx="11797364" cy="584775"/>
          </a:xfrm>
          <a:prstGeom prst="rect">
            <a:avLst/>
          </a:prstGeom>
        </p:spPr>
        <p:txBody>
          <a:bodyPr wrap="square">
            <a:spAutoFit/>
          </a:bodyPr>
          <a:lstStyle/>
          <a:p>
            <a:pPr>
              <a:buClr>
                <a:srgbClr val="000000"/>
              </a:buClr>
              <a:buSzPts val="2500"/>
            </a:pPr>
            <a:r>
              <a:rPr lang="en-US" sz="3200" b="1" dirty="0">
                <a:solidFill>
                  <a:srgbClr val="BED7E9"/>
                </a:solidFill>
                <a:latin typeface="Montserrat" panose="02000505000000020004" pitchFamily="2" charset="77"/>
                <a:ea typeface="Montserrat"/>
                <a:cs typeface="Montserrat"/>
                <a:sym typeface="Montserrat"/>
              </a:rPr>
              <a:t>Disciplinary Guidelines</a:t>
            </a:r>
          </a:p>
        </p:txBody>
      </p:sp>
    </p:spTree>
    <p:extLst>
      <p:ext uri="{BB962C8B-B14F-4D97-AF65-F5344CB8AC3E}">
        <p14:creationId xmlns:p14="http://schemas.microsoft.com/office/powerpoint/2010/main" val="3397686659"/>
      </p:ext>
    </p:extLst>
  </p:cSld>
  <p:clrMapOvr>
    <a:masterClrMapping/>
  </p:clrMapOvr>
  <p:transition>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C5021AB-2472-5D48-B892-0663498AE473}"/>
              </a:ext>
            </a:extLst>
          </p:cNvPr>
          <p:cNvSpPr>
            <a:spLocks noGrp="1"/>
          </p:cNvSpPr>
          <p:nvPr>
            <p:ph type="sldNum" sz="quarter" idx="4"/>
          </p:nvPr>
        </p:nvSpPr>
        <p:spPr/>
        <p:txBody>
          <a:bodyPr/>
          <a:lstStyle/>
          <a:p>
            <a:fld id="{C3874963-793F-D045-B9DE-BFF4034ACFD8}" type="slidenum">
              <a:rPr lang="en-US" smtClean="0"/>
              <a:pPr/>
              <a:t>24</a:t>
            </a:fld>
            <a:endParaRPr lang="en-US" dirty="0"/>
          </a:p>
        </p:txBody>
      </p:sp>
      <p:sp>
        <p:nvSpPr>
          <p:cNvPr id="5" name="TextBox 4">
            <a:extLst>
              <a:ext uri="{FF2B5EF4-FFF2-40B4-BE49-F238E27FC236}">
                <a16:creationId xmlns:a16="http://schemas.microsoft.com/office/drawing/2014/main" id="{C894E519-A684-D34D-90B0-0104DA36D5F2}"/>
              </a:ext>
            </a:extLst>
          </p:cNvPr>
          <p:cNvSpPr txBox="1"/>
          <p:nvPr/>
        </p:nvSpPr>
        <p:spPr>
          <a:xfrm>
            <a:off x="785123" y="1791582"/>
            <a:ext cx="8917142" cy="1421928"/>
          </a:xfrm>
          <a:prstGeom prst="rect">
            <a:avLst/>
          </a:prstGeom>
          <a:noFill/>
        </p:spPr>
        <p:txBody>
          <a:bodyPr wrap="square" rtlCol="0">
            <a:spAutoFit/>
          </a:bodyPr>
          <a:lstStyle/>
          <a:p>
            <a:pPr marL="342900" indent="-342900">
              <a:lnSpc>
                <a:spcPct val="120000"/>
              </a:lnSpc>
              <a:spcBef>
                <a:spcPts val="1200"/>
              </a:spcBef>
              <a:buClr>
                <a:srgbClr val="F58785"/>
              </a:buClr>
              <a:buFont typeface="Wingdings" pitchFamily="2" charset="2"/>
              <a:buChar char="§"/>
            </a:pPr>
            <a:r>
              <a:rPr lang="en-US" sz="2400" spc="-30" dirty="0">
                <a:solidFill>
                  <a:schemeClr val="bg1">
                    <a:lumMod val="95000"/>
                  </a:schemeClr>
                </a:solidFill>
                <a:latin typeface="Montserrat Medium" pitchFamily="2" charset="77"/>
                <a:ea typeface="Garamond" panose="02020404030301010803" pitchFamily="18" charset="-128"/>
              </a:rPr>
              <a:t>Was the violation a minor mistake causing little or no harm or injury or, alternatively, was a client, customer, member of the public, or another REALTOR® harmed? </a:t>
            </a:r>
          </a:p>
        </p:txBody>
      </p:sp>
      <p:sp>
        <p:nvSpPr>
          <p:cNvPr id="3" name="Rectangle 2"/>
          <p:cNvSpPr/>
          <p:nvPr/>
        </p:nvSpPr>
        <p:spPr>
          <a:xfrm>
            <a:off x="346512" y="399539"/>
            <a:ext cx="11797364" cy="584775"/>
          </a:xfrm>
          <a:prstGeom prst="rect">
            <a:avLst/>
          </a:prstGeom>
        </p:spPr>
        <p:txBody>
          <a:bodyPr wrap="square">
            <a:spAutoFit/>
          </a:bodyPr>
          <a:lstStyle/>
          <a:p>
            <a:pPr>
              <a:buClr>
                <a:srgbClr val="000000"/>
              </a:buClr>
              <a:buSzPts val="2500"/>
            </a:pPr>
            <a:r>
              <a:rPr lang="en-US" sz="3200" b="1" dirty="0">
                <a:solidFill>
                  <a:srgbClr val="BED7E9"/>
                </a:solidFill>
                <a:latin typeface="Montserrat" panose="02000505000000020004" pitchFamily="2" charset="77"/>
                <a:ea typeface="Montserrat"/>
                <a:cs typeface="Montserrat"/>
                <a:sym typeface="Montserrat"/>
              </a:rPr>
              <a:t>Disciplinary Guidelines, Additional Factors</a:t>
            </a:r>
          </a:p>
        </p:txBody>
      </p:sp>
    </p:spTree>
    <p:extLst>
      <p:ext uri="{BB962C8B-B14F-4D97-AF65-F5344CB8AC3E}">
        <p14:creationId xmlns:p14="http://schemas.microsoft.com/office/powerpoint/2010/main" val="2185162408"/>
      </p:ext>
    </p:extLst>
  </p:cSld>
  <p:clrMapOvr>
    <a:masterClrMapping/>
  </p:clrMapOvr>
  <p:transition>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C5021AB-2472-5D48-B892-0663498AE473}"/>
              </a:ext>
            </a:extLst>
          </p:cNvPr>
          <p:cNvSpPr>
            <a:spLocks noGrp="1"/>
          </p:cNvSpPr>
          <p:nvPr>
            <p:ph type="sldNum" sz="quarter" idx="4"/>
          </p:nvPr>
        </p:nvSpPr>
        <p:spPr/>
        <p:txBody>
          <a:bodyPr/>
          <a:lstStyle/>
          <a:p>
            <a:fld id="{C3874963-793F-D045-B9DE-BFF4034ACFD8}" type="slidenum">
              <a:rPr lang="en-US" smtClean="0"/>
              <a:pPr/>
              <a:t>25</a:t>
            </a:fld>
            <a:endParaRPr lang="en-US" dirty="0"/>
          </a:p>
        </p:txBody>
      </p:sp>
      <p:sp>
        <p:nvSpPr>
          <p:cNvPr id="8" name="TextBox 7">
            <a:extLst>
              <a:ext uri="{FF2B5EF4-FFF2-40B4-BE49-F238E27FC236}">
                <a16:creationId xmlns:a16="http://schemas.microsoft.com/office/drawing/2014/main" id="{FBA4572C-1E55-E446-BD3B-C30EEF3E99D2}"/>
              </a:ext>
            </a:extLst>
          </p:cNvPr>
          <p:cNvSpPr txBox="1"/>
          <p:nvPr/>
        </p:nvSpPr>
        <p:spPr>
          <a:xfrm>
            <a:off x="667351" y="1502822"/>
            <a:ext cx="9015664" cy="2308324"/>
          </a:xfrm>
          <a:prstGeom prst="rect">
            <a:avLst/>
          </a:prstGeom>
          <a:noFill/>
        </p:spPr>
        <p:txBody>
          <a:bodyPr wrap="square" rtlCol="0">
            <a:spAutoFit/>
          </a:bodyPr>
          <a:lstStyle/>
          <a:p>
            <a:pPr marL="342900" indent="-342900">
              <a:lnSpc>
                <a:spcPct val="120000"/>
              </a:lnSpc>
              <a:spcBef>
                <a:spcPts val="1200"/>
              </a:spcBef>
              <a:buClr>
                <a:srgbClr val="F58785"/>
              </a:buClr>
              <a:buFont typeface="Wingdings" pitchFamily="2" charset="2"/>
              <a:buChar char="§"/>
            </a:pPr>
            <a:r>
              <a:rPr lang="en-US" sz="2400" spc="-30" dirty="0">
                <a:solidFill>
                  <a:srgbClr val="FF9595"/>
                </a:solidFill>
                <a:latin typeface="Montserrat Medium" pitchFamily="2" charset="77"/>
                <a:ea typeface="Garamond" panose="02020404030301010803" pitchFamily="18" charset="-128"/>
              </a:rPr>
              <a:t>New consideration:  </a:t>
            </a:r>
            <a:r>
              <a:rPr lang="en-US" sz="2400" spc="-30" dirty="0">
                <a:solidFill>
                  <a:schemeClr val="bg1">
                    <a:lumMod val="95000"/>
                  </a:schemeClr>
                </a:solidFill>
                <a:latin typeface="Montserrat Medium" pitchFamily="2" charset="77"/>
                <a:ea typeface="Garamond" panose="02020404030301010803" pitchFamily="18" charset="-128"/>
              </a:rPr>
              <a:t>Was the violation one of the public trust, including demonstrated misappropriation of client or customer funds or property, discrimination against the protected classes under the Code of Ethics, or fraud?</a:t>
            </a:r>
          </a:p>
        </p:txBody>
      </p:sp>
      <p:sp>
        <p:nvSpPr>
          <p:cNvPr id="3" name="Rectangle 2"/>
          <p:cNvSpPr/>
          <p:nvPr/>
        </p:nvSpPr>
        <p:spPr>
          <a:xfrm>
            <a:off x="346512" y="399539"/>
            <a:ext cx="11797364" cy="584775"/>
          </a:xfrm>
          <a:prstGeom prst="rect">
            <a:avLst/>
          </a:prstGeom>
        </p:spPr>
        <p:txBody>
          <a:bodyPr wrap="square">
            <a:spAutoFit/>
          </a:bodyPr>
          <a:lstStyle/>
          <a:p>
            <a:pPr>
              <a:buClr>
                <a:srgbClr val="000000"/>
              </a:buClr>
              <a:buSzPts val="2500"/>
            </a:pPr>
            <a:r>
              <a:rPr lang="en-US" sz="3200" b="1" dirty="0">
                <a:solidFill>
                  <a:srgbClr val="BED7E9"/>
                </a:solidFill>
                <a:latin typeface="Montserrat" panose="02000505000000020004" pitchFamily="2" charset="77"/>
                <a:ea typeface="Montserrat"/>
                <a:cs typeface="Montserrat"/>
                <a:sym typeface="Montserrat"/>
              </a:rPr>
              <a:t>Disciplinary Guidelines, Additional Factors</a:t>
            </a:r>
          </a:p>
        </p:txBody>
      </p:sp>
    </p:spTree>
    <p:extLst>
      <p:ext uri="{BB962C8B-B14F-4D97-AF65-F5344CB8AC3E}">
        <p14:creationId xmlns:p14="http://schemas.microsoft.com/office/powerpoint/2010/main" val="2750701776"/>
      </p:ext>
    </p:extLst>
  </p:cSld>
  <p:clrMapOvr>
    <a:masterClrMapping/>
  </p:clrMapOvr>
  <p:transition>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C5021AB-2472-5D48-B892-0663498AE473}"/>
              </a:ext>
            </a:extLst>
          </p:cNvPr>
          <p:cNvSpPr>
            <a:spLocks noGrp="1"/>
          </p:cNvSpPr>
          <p:nvPr>
            <p:ph type="sldNum" sz="quarter" idx="4"/>
          </p:nvPr>
        </p:nvSpPr>
        <p:spPr/>
        <p:txBody>
          <a:bodyPr/>
          <a:lstStyle/>
          <a:p>
            <a:fld id="{C3874963-793F-D045-B9DE-BFF4034ACFD8}" type="slidenum">
              <a:rPr lang="en-US" smtClean="0"/>
              <a:pPr/>
              <a:t>26</a:t>
            </a:fld>
            <a:endParaRPr lang="en-US" dirty="0"/>
          </a:p>
        </p:txBody>
      </p:sp>
      <p:sp>
        <p:nvSpPr>
          <p:cNvPr id="5" name="TextBox 4">
            <a:extLst>
              <a:ext uri="{FF2B5EF4-FFF2-40B4-BE49-F238E27FC236}">
                <a16:creationId xmlns:a16="http://schemas.microsoft.com/office/drawing/2014/main" id="{C894E519-A684-D34D-90B0-0104DA36D5F2}"/>
              </a:ext>
            </a:extLst>
          </p:cNvPr>
          <p:cNvSpPr txBox="1"/>
          <p:nvPr/>
        </p:nvSpPr>
        <p:spPr>
          <a:xfrm>
            <a:off x="688871" y="1502827"/>
            <a:ext cx="10033673" cy="4235006"/>
          </a:xfrm>
          <a:prstGeom prst="rect">
            <a:avLst/>
          </a:prstGeom>
          <a:noFill/>
        </p:spPr>
        <p:txBody>
          <a:bodyPr wrap="square" rtlCol="0">
            <a:spAutoFit/>
          </a:bodyPr>
          <a:lstStyle/>
          <a:p>
            <a:pPr marL="342900" indent="-342900">
              <a:lnSpc>
                <a:spcPct val="120000"/>
              </a:lnSpc>
              <a:spcBef>
                <a:spcPts val="1200"/>
              </a:spcBef>
              <a:buClr>
                <a:srgbClr val="F58785"/>
              </a:buClr>
              <a:buFont typeface="Wingdings" pitchFamily="2" charset="2"/>
              <a:buChar char="§"/>
            </a:pPr>
            <a:r>
              <a:rPr lang="en-US" sz="2400" spc="-30" dirty="0">
                <a:solidFill>
                  <a:srgbClr val="FF9595"/>
                </a:solidFill>
                <a:latin typeface="Montserrat Medium" pitchFamily="2" charset="77"/>
                <a:ea typeface="Garamond" panose="02020404030301010803" pitchFamily="18" charset="-128"/>
              </a:rPr>
              <a:t>New consideration, example of a first violation if harm caused with disregard to the Code’s obligations:  </a:t>
            </a:r>
            <a:r>
              <a:rPr lang="en-US" sz="2400" spc="-30" dirty="0">
                <a:solidFill>
                  <a:schemeClr val="bg1">
                    <a:lumMod val="95000"/>
                  </a:schemeClr>
                </a:solidFill>
                <a:latin typeface="Montserrat Medium" pitchFamily="2" charset="77"/>
                <a:ea typeface="Garamond" panose="02020404030301010803" pitchFamily="18" charset="-128"/>
              </a:rPr>
              <a:t>Even with a first violation, if it relates to a violation of Article 10 as interpreted by its Standards of Practice, or of Article 3 as interpreted by Standard of Practice 3-11, a REALTOR® can be fined up to $10,000 and have his or her membership suspended for up to 90 days (or terminated for up to three years). </a:t>
            </a:r>
          </a:p>
          <a:p>
            <a:pPr marL="288925">
              <a:lnSpc>
                <a:spcPct val="120000"/>
              </a:lnSpc>
              <a:spcBef>
                <a:spcPts val="1200"/>
              </a:spcBef>
              <a:buClr>
                <a:srgbClr val="F58785"/>
              </a:buClr>
            </a:pPr>
            <a:r>
              <a:rPr lang="en-US" sz="2400" i="1" spc="-30" smtClean="0">
                <a:solidFill>
                  <a:schemeClr val="bg1">
                    <a:lumMod val="95000"/>
                  </a:schemeClr>
                </a:solidFill>
                <a:latin typeface="Montserrat Medium" pitchFamily="2" charset="77"/>
                <a:ea typeface="Garamond" panose="02020404030301010803" pitchFamily="18" charset="-128"/>
              </a:rPr>
              <a:t>Note</a:t>
            </a:r>
            <a:r>
              <a:rPr lang="en-US" sz="2400" i="1" spc="-30" dirty="0">
                <a:solidFill>
                  <a:schemeClr val="bg1">
                    <a:lumMod val="95000"/>
                  </a:schemeClr>
                </a:solidFill>
                <a:latin typeface="Montserrat Medium" pitchFamily="2" charset="77"/>
                <a:ea typeface="Garamond" panose="02020404030301010803" pitchFamily="18" charset="-128"/>
              </a:rPr>
              <a:t>:  This does not require a $10,000 fine nor preclude a      hearing panel from issuing a fine up to $15,000.</a:t>
            </a:r>
          </a:p>
        </p:txBody>
      </p:sp>
      <p:sp>
        <p:nvSpPr>
          <p:cNvPr id="3" name="Rectangle 2"/>
          <p:cNvSpPr/>
          <p:nvPr/>
        </p:nvSpPr>
        <p:spPr>
          <a:xfrm>
            <a:off x="308012" y="399539"/>
            <a:ext cx="11797364" cy="584775"/>
          </a:xfrm>
          <a:prstGeom prst="rect">
            <a:avLst/>
          </a:prstGeom>
        </p:spPr>
        <p:txBody>
          <a:bodyPr wrap="square">
            <a:spAutoFit/>
          </a:bodyPr>
          <a:lstStyle/>
          <a:p>
            <a:pPr>
              <a:buClr>
                <a:srgbClr val="000000"/>
              </a:buClr>
              <a:buSzPts val="2500"/>
            </a:pPr>
            <a:r>
              <a:rPr lang="en-US" sz="3200" b="1" dirty="0">
                <a:solidFill>
                  <a:srgbClr val="BED7E9"/>
                </a:solidFill>
                <a:latin typeface="Montserrat" panose="02000505000000020004" pitchFamily="2" charset="77"/>
                <a:ea typeface="Montserrat"/>
                <a:cs typeface="Montserrat"/>
                <a:sym typeface="Montserrat"/>
              </a:rPr>
              <a:t>Disciplinary Guidelines, Additional Factors</a:t>
            </a:r>
          </a:p>
        </p:txBody>
      </p:sp>
    </p:spTree>
    <p:extLst>
      <p:ext uri="{BB962C8B-B14F-4D97-AF65-F5344CB8AC3E}">
        <p14:creationId xmlns:p14="http://schemas.microsoft.com/office/powerpoint/2010/main" val="3970017617"/>
      </p:ext>
    </p:extLst>
  </p:cSld>
  <p:clrMapOvr>
    <a:masterClrMapping/>
  </p:clrMapOvr>
  <p:transition>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C5021AB-2472-5D48-B892-0663498AE473}"/>
              </a:ext>
            </a:extLst>
          </p:cNvPr>
          <p:cNvSpPr>
            <a:spLocks noGrp="1"/>
          </p:cNvSpPr>
          <p:nvPr>
            <p:ph type="sldNum" sz="quarter" idx="4"/>
          </p:nvPr>
        </p:nvSpPr>
        <p:spPr/>
        <p:txBody>
          <a:bodyPr/>
          <a:lstStyle/>
          <a:p>
            <a:fld id="{C3874963-793F-D045-B9DE-BFF4034ACFD8}" type="slidenum">
              <a:rPr lang="en-US" smtClean="0"/>
              <a:pPr/>
              <a:t>27</a:t>
            </a:fld>
            <a:endParaRPr lang="en-US" dirty="0"/>
          </a:p>
        </p:txBody>
      </p:sp>
      <p:sp>
        <p:nvSpPr>
          <p:cNvPr id="8" name="TextBox 7">
            <a:extLst>
              <a:ext uri="{FF2B5EF4-FFF2-40B4-BE49-F238E27FC236}">
                <a16:creationId xmlns:a16="http://schemas.microsoft.com/office/drawing/2014/main" id="{FBA4572C-1E55-E446-BD3B-C30EEF3E99D2}"/>
              </a:ext>
            </a:extLst>
          </p:cNvPr>
          <p:cNvSpPr txBox="1"/>
          <p:nvPr/>
        </p:nvSpPr>
        <p:spPr>
          <a:xfrm>
            <a:off x="676976" y="1475232"/>
            <a:ext cx="9506551" cy="3791807"/>
          </a:xfrm>
          <a:prstGeom prst="rect">
            <a:avLst/>
          </a:prstGeom>
          <a:noFill/>
        </p:spPr>
        <p:txBody>
          <a:bodyPr wrap="square" rtlCol="0">
            <a:spAutoFit/>
          </a:bodyPr>
          <a:lstStyle/>
          <a:p>
            <a:pPr marL="342900" indent="-342900">
              <a:lnSpc>
                <a:spcPct val="120000"/>
              </a:lnSpc>
              <a:spcBef>
                <a:spcPts val="1200"/>
              </a:spcBef>
              <a:buClr>
                <a:srgbClr val="F58785"/>
              </a:buClr>
              <a:buFont typeface="Wingdings" pitchFamily="2" charset="2"/>
              <a:buChar char="§"/>
            </a:pPr>
            <a:r>
              <a:rPr lang="en-US" sz="2400" spc="-30" dirty="0">
                <a:solidFill>
                  <a:srgbClr val="FF9595"/>
                </a:solidFill>
                <a:latin typeface="Montserrat Medium" pitchFamily="2" charset="77"/>
                <a:ea typeface="Garamond" panose="02020404030301010803" pitchFamily="18" charset="-128"/>
              </a:rPr>
              <a:t>New consideration, example of a repeated violation if harm caused with disregard for Code’s obligations:  </a:t>
            </a:r>
            <a:r>
              <a:rPr lang="en-US" sz="2400" spc="-30" dirty="0">
                <a:solidFill>
                  <a:schemeClr val="bg1">
                    <a:lumMod val="95000"/>
                  </a:schemeClr>
                </a:solidFill>
                <a:latin typeface="Montserrat Medium" pitchFamily="2" charset="77"/>
                <a:ea typeface="Garamond" panose="02020404030301010803" pitchFamily="18" charset="-128"/>
              </a:rPr>
              <a:t>For repeated violations relating to a violation of Article 10 as interpreted by its Standards of Practice, or of Article 3 as interpreted by Standard of Practice 3-11, a REALTOR® can be fined up to $15,000 and have his or her membership suspended for up to six months (or terminated for up to three years). </a:t>
            </a:r>
          </a:p>
          <a:p>
            <a:pPr marL="342900" indent="-342900">
              <a:lnSpc>
                <a:spcPct val="120000"/>
              </a:lnSpc>
              <a:spcBef>
                <a:spcPts val="1200"/>
              </a:spcBef>
              <a:buClr>
                <a:srgbClr val="F58785"/>
              </a:buClr>
              <a:buFont typeface="Wingdings" pitchFamily="2" charset="2"/>
              <a:buChar char="§"/>
            </a:pPr>
            <a:endParaRPr lang="en-US" sz="2400" spc="-30" dirty="0">
              <a:solidFill>
                <a:schemeClr val="bg1">
                  <a:lumMod val="95000"/>
                </a:schemeClr>
              </a:solidFill>
              <a:latin typeface="Montserrat Medium" pitchFamily="2" charset="77"/>
              <a:ea typeface="Garamond" panose="02020404030301010803" pitchFamily="18" charset="-128"/>
            </a:endParaRPr>
          </a:p>
        </p:txBody>
      </p:sp>
      <p:sp>
        <p:nvSpPr>
          <p:cNvPr id="3" name="Rectangle 2"/>
          <p:cNvSpPr/>
          <p:nvPr/>
        </p:nvSpPr>
        <p:spPr>
          <a:xfrm>
            <a:off x="308012" y="399539"/>
            <a:ext cx="11797364" cy="584775"/>
          </a:xfrm>
          <a:prstGeom prst="rect">
            <a:avLst/>
          </a:prstGeom>
        </p:spPr>
        <p:txBody>
          <a:bodyPr wrap="square">
            <a:spAutoFit/>
          </a:bodyPr>
          <a:lstStyle/>
          <a:p>
            <a:pPr>
              <a:buClr>
                <a:srgbClr val="000000"/>
              </a:buClr>
              <a:buSzPts val="2500"/>
            </a:pPr>
            <a:r>
              <a:rPr lang="en-US" sz="3200" b="1" dirty="0">
                <a:solidFill>
                  <a:srgbClr val="BED7E9"/>
                </a:solidFill>
                <a:latin typeface="Montserrat" panose="02000505000000020004" pitchFamily="2" charset="77"/>
                <a:ea typeface="Montserrat"/>
                <a:cs typeface="Montserrat"/>
                <a:sym typeface="Montserrat"/>
              </a:rPr>
              <a:t>Disciplinary Guidelines, Additional Factors</a:t>
            </a:r>
          </a:p>
        </p:txBody>
      </p:sp>
    </p:spTree>
    <p:extLst>
      <p:ext uri="{BB962C8B-B14F-4D97-AF65-F5344CB8AC3E}">
        <p14:creationId xmlns:p14="http://schemas.microsoft.com/office/powerpoint/2010/main" val="4138016540"/>
      </p:ext>
    </p:extLst>
  </p:cSld>
  <p:clrMapOvr>
    <a:masterClrMapping/>
  </p:clrMapOvr>
  <p:transition>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FB4136B-48C9-634B-BB2E-4E6FE8CF550D}"/>
              </a:ext>
            </a:extLst>
          </p:cNvPr>
          <p:cNvSpPr/>
          <p:nvPr/>
        </p:nvSpPr>
        <p:spPr>
          <a:xfrm>
            <a:off x="0" y="1796717"/>
            <a:ext cx="12192000" cy="3096126"/>
          </a:xfrm>
          <a:prstGeom prst="rect">
            <a:avLst/>
          </a:prstGeom>
          <a:solidFill>
            <a:srgbClr val="0D2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C3EA949-1EEE-DB4B-A67F-6E8D4379A9D5}"/>
              </a:ext>
            </a:extLst>
          </p:cNvPr>
          <p:cNvSpPr/>
          <p:nvPr/>
        </p:nvSpPr>
        <p:spPr>
          <a:xfrm>
            <a:off x="3728851" y="2110409"/>
            <a:ext cx="8110223" cy="2308324"/>
          </a:xfrm>
          <a:prstGeom prst="rect">
            <a:avLst/>
          </a:prstGeom>
        </p:spPr>
        <p:txBody>
          <a:bodyPr wrap="square" anchor="ctr">
            <a:spAutoFit/>
          </a:bodyPr>
          <a:lstStyle/>
          <a:p>
            <a:r>
              <a:rPr lang="en-US" sz="2400" dirty="0">
                <a:solidFill>
                  <a:schemeClr val="bg1"/>
                </a:solidFill>
                <a:latin typeface="Montserrat" panose="02000505000000020004" pitchFamily="2" charset="77"/>
              </a:rPr>
              <a:t>In addition to imposing discipline, a hearing panel can recommend to the directors that a member be put on probation.  The fact that one or more forms of discipline will be held in abeyance during the probationary period does not bar imposition of other forms of discipline. </a:t>
            </a:r>
          </a:p>
        </p:txBody>
      </p:sp>
      <p:sp>
        <p:nvSpPr>
          <p:cNvPr id="4" name="Google Shape;176;p41">
            <a:extLst>
              <a:ext uri="{FF2B5EF4-FFF2-40B4-BE49-F238E27FC236}">
                <a16:creationId xmlns:a16="http://schemas.microsoft.com/office/drawing/2014/main" id="{E8CD7F84-19AE-EA46-9C6C-CE34898F4A8E}"/>
              </a:ext>
            </a:extLst>
          </p:cNvPr>
          <p:cNvSpPr txBox="1"/>
          <p:nvPr/>
        </p:nvSpPr>
        <p:spPr>
          <a:xfrm>
            <a:off x="352926" y="2383761"/>
            <a:ext cx="2870123" cy="1761620"/>
          </a:xfrm>
          <a:prstGeom prst="rect">
            <a:avLst/>
          </a:prstGeom>
          <a:noFill/>
          <a:ln>
            <a:noFill/>
          </a:ln>
        </p:spPr>
        <p:txBody>
          <a:bodyPr spcFirstLastPara="1" wrap="square" lIns="121900" tIns="121900" rIns="121900" bIns="121900" anchor="ctr" anchorCtr="0">
            <a:noAutofit/>
          </a:bodyPr>
          <a:lstStyle/>
          <a:p>
            <a:pPr>
              <a:buClr>
                <a:srgbClr val="000000"/>
              </a:buClr>
              <a:buSzPts val="2500"/>
            </a:pPr>
            <a:r>
              <a:rPr lang="en-US" sz="2800" b="1" dirty="0">
                <a:solidFill>
                  <a:srgbClr val="F58785"/>
                </a:solidFill>
                <a:latin typeface="Montserrat" panose="02000505000000020004" pitchFamily="2" charset="77"/>
                <a:ea typeface="Montserrat"/>
                <a:cs typeface="Montserrat"/>
                <a:sym typeface="Montserrat"/>
              </a:rPr>
              <a:t>Newly Highlighted</a:t>
            </a:r>
            <a:endParaRPr sz="2800" b="1" dirty="0">
              <a:solidFill>
                <a:srgbClr val="F58785"/>
              </a:solidFill>
              <a:latin typeface="Montserrat" panose="02000505000000020004" pitchFamily="2" charset="77"/>
              <a:ea typeface="Montserrat"/>
              <a:cs typeface="Montserrat"/>
              <a:sym typeface="Montserrat"/>
            </a:endParaRPr>
          </a:p>
        </p:txBody>
      </p:sp>
      <p:sp>
        <p:nvSpPr>
          <p:cNvPr id="6" name="Google Shape;196;p42">
            <a:extLst>
              <a:ext uri="{FF2B5EF4-FFF2-40B4-BE49-F238E27FC236}">
                <a16:creationId xmlns:a16="http://schemas.microsoft.com/office/drawing/2014/main" id="{8D3EA632-5CA4-FC45-9C9E-5DB05010DD62}"/>
              </a:ext>
            </a:extLst>
          </p:cNvPr>
          <p:cNvSpPr txBox="1"/>
          <p:nvPr/>
        </p:nvSpPr>
        <p:spPr>
          <a:xfrm>
            <a:off x="277165" y="495012"/>
            <a:ext cx="12457058" cy="499600"/>
          </a:xfrm>
          <a:prstGeom prst="rect">
            <a:avLst/>
          </a:prstGeom>
          <a:noFill/>
          <a:ln>
            <a:noFill/>
          </a:ln>
        </p:spPr>
        <p:txBody>
          <a:bodyPr spcFirstLastPara="1" wrap="square" lIns="121900" tIns="121900" rIns="121900" bIns="121900" anchor="t" anchorCtr="0">
            <a:noAutofit/>
          </a:bodyPr>
          <a:lstStyle/>
          <a:p>
            <a:r>
              <a:rPr lang="en-US" sz="2800" b="1" dirty="0">
                <a:solidFill>
                  <a:srgbClr val="0D2237"/>
                </a:solidFill>
                <a:latin typeface="Montserrat" panose="02000505000000020004" pitchFamily="2" charset="77"/>
                <a:ea typeface="Montserrat SemiBold"/>
                <a:cs typeface="Montserrat SemiBold"/>
                <a:sym typeface="Montserrat SemiBold"/>
              </a:rPr>
              <a:t>Disciplinary Guidelines, Additional Factors</a:t>
            </a:r>
          </a:p>
        </p:txBody>
      </p:sp>
      <p:sp>
        <p:nvSpPr>
          <p:cNvPr id="5" name="Slide Number Placeholder 4">
            <a:extLst>
              <a:ext uri="{FF2B5EF4-FFF2-40B4-BE49-F238E27FC236}">
                <a16:creationId xmlns:a16="http://schemas.microsoft.com/office/drawing/2014/main" id="{9C5BF3DE-3D9E-9740-8D69-4005063B85CF}"/>
              </a:ext>
            </a:extLst>
          </p:cNvPr>
          <p:cNvSpPr>
            <a:spLocks noGrp="1"/>
          </p:cNvSpPr>
          <p:nvPr>
            <p:ph type="sldNum" sz="quarter" idx="4"/>
          </p:nvPr>
        </p:nvSpPr>
        <p:spPr/>
        <p:txBody>
          <a:bodyPr/>
          <a:lstStyle/>
          <a:p>
            <a:fld id="{C3874963-793F-D045-B9DE-BFF4034ACFD8}" type="slidenum">
              <a:rPr lang="en-US" smtClean="0"/>
              <a:pPr/>
              <a:t>28</a:t>
            </a:fld>
            <a:endParaRPr lang="en-US" dirty="0"/>
          </a:p>
        </p:txBody>
      </p:sp>
    </p:spTree>
    <p:extLst>
      <p:ext uri="{BB962C8B-B14F-4D97-AF65-F5344CB8AC3E}">
        <p14:creationId xmlns:p14="http://schemas.microsoft.com/office/powerpoint/2010/main" val="1446572382"/>
      </p:ext>
    </p:extLst>
  </p:cSld>
  <p:clrMapOvr>
    <a:masterClrMapping/>
  </p:clrMapOvr>
  <p:transition>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FB4136B-48C9-634B-BB2E-4E6FE8CF550D}"/>
              </a:ext>
            </a:extLst>
          </p:cNvPr>
          <p:cNvSpPr/>
          <p:nvPr/>
        </p:nvSpPr>
        <p:spPr>
          <a:xfrm>
            <a:off x="0" y="1796717"/>
            <a:ext cx="12192000" cy="3096126"/>
          </a:xfrm>
          <a:prstGeom prst="rect">
            <a:avLst/>
          </a:prstGeom>
          <a:solidFill>
            <a:srgbClr val="0D2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C3EA949-1EEE-DB4B-A67F-6E8D4379A9D5}"/>
              </a:ext>
            </a:extLst>
          </p:cNvPr>
          <p:cNvSpPr/>
          <p:nvPr/>
        </p:nvSpPr>
        <p:spPr>
          <a:xfrm>
            <a:off x="3710177" y="2005952"/>
            <a:ext cx="8307652" cy="2677656"/>
          </a:xfrm>
          <a:prstGeom prst="rect">
            <a:avLst/>
          </a:prstGeom>
        </p:spPr>
        <p:txBody>
          <a:bodyPr wrap="square" anchor="ctr">
            <a:spAutoFit/>
          </a:bodyPr>
          <a:lstStyle/>
          <a:p>
            <a:r>
              <a:rPr lang="en-US" sz="2400" dirty="0">
                <a:solidFill>
                  <a:schemeClr val="bg1"/>
                </a:solidFill>
                <a:latin typeface="Montserrat" panose="02000505000000020004" pitchFamily="2" charset="77"/>
              </a:rPr>
              <a:t>Violations of the public trust are considered particularly egregious.  Associations are encouraged to critically examine these types of cases and recommend discipline consistent with the seriousness of these violations, their harm to consumers, and the reputation of REALTORS® committed to the highest level of professionalism. </a:t>
            </a:r>
          </a:p>
        </p:txBody>
      </p:sp>
      <p:sp>
        <p:nvSpPr>
          <p:cNvPr id="4" name="Google Shape;176;p41">
            <a:extLst>
              <a:ext uri="{FF2B5EF4-FFF2-40B4-BE49-F238E27FC236}">
                <a16:creationId xmlns:a16="http://schemas.microsoft.com/office/drawing/2014/main" id="{E8CD7F84-19AE-EA46-9C6C-CE34898F4A8E}"/>
              </a:ext>
            </a:extLst>
          </p:cNvPr>
          <p:cNvSpPr txBox="1"/>
          <p:nvPr/>
        </p:nvSpPr>
        <p:spPr>
          <a:xfrm>
            <a:off x="277165" y="2383763"/>
            <a:ext cx="3325341" cy="1761620"/>
          </a:xfrm>
          <a:prstGeom prst="rect">
            <a:avLst/>
          </a:prstGeom>
          <a:noFill/>
          <a:ln>
            <a:noFill/>
          </a:ln>
        </p:spPr>
        <p:txBody>
          <a:bodyPr spcFirstLastPara="1" wrap="square" lIns="121900" tIns="121900" rIns="121900" bIns="121900" anchor="ctr" anchorCtr="0">
            <a:noAutofit/>
          </a:bodyPr>
          <a:lstStyle/>
          <a:p>
            <a:pPr>
              <a:buClr>
                <a:srgbClr val="000000"/>
              </a:buClr>
              <a:buSzPts val="2500"/>
            </a:pPr>
            <a:r>
              <a:rPr lang="en-US" sz="2800" b="1" dirty="0">
                <a:solidFill>
                  <a:srgbClr val="F58785"/>
                </a:solidFill>
                <a:latin typeface="Montserrat" panose="02000505000000020004" pitchFamily="2" charset="77"/>
                <a:ea typeface="Montserrat"/>
                <a:cs typeface="Montserrat"/>
                <a:sym typeface="Montserrat"/>
              </a:rPr>
              <a:t>Potential Public Trust Issues</a:t>
            </a:r>
          </a:p>
        </p:txBody>
      </p:sp>
      <p:sp>
        <p:nvSpPr>
          <p:cNvPr id="6" name="Google Shape;196;p42">
            <a:extLst>
              <a:ext uri="{FF2B5EF4-FFF2-40B4-BE49-F238E27FC236}">
                <a16:creationId xmlns:a16="http://schemas.microsoft.com/office/drawing/2014/main" id="{8D3EA632-5CA4-FC45-9C9E-5DB05010DD62}"/>
              </a:ext>
            </a:extLst>
          </p:cNvPr>
          <p:cNvSpPr txBox="1"/>
          <p:nvPr/>
        </p:nvSpPr>
        <p:spPr>
          <a:xfrm>
            <a:off x="277165" y="495012"/>
            <a:ext cx="12457058" cy="499600"/>
          </a:xfrm>
          <a:prstGeom prst="rect">
            <a:avLst/>
          </a:prstGeom>
          <a:noFill/>
          <a:ln>
            <a:noFill/>
          </a:ln>
        </p:spPr>
        <p:txBody>
          <a:bodyPr spcFirstLastPara="1" wrap="square" lIns="121900" tIns="121900" rIns="121900" bIns="121900" anchor="t" anchorCtr="0">
            <a:noAutofit/>
          </a:bodyPr>
          <a:lstStyle/>
          <a:p>
            <a:r>
              <a:rPr lang="en-US" sz="2800" b="1" dirty="0">
                <a:solidFill>
                  <a:srgbClr val="0D2237"/>
                </a:solidFill>
                <a:latin typeface="Montserrat" panose="02000505000000020004" pitchFamily="2" charset="77"/>
                <a:ea typeface="Montserrat SemiBold"/>
                <a:cs typeface="Montserrat SemiBold"/>
                <a:sym typeface="Montserrat SemiBold"/>
              </a:rPr>
              <a:t>Disciplinary Guidelines, </a:t>
            </a:r>
            <a:r>
              <a:rPr lang="en-US" sz="2800" b="1">
                <a:solidFill>
                  <a:srgbClr val="0D2237"/>
                </a:solidFill>
                <a:latin typeface="Montserrat" panose="02000505000000020004" pitchFamily="2" charset="77"/>
                <a:ea typeface="Montserrat SemiBold"/>
                <a:cs typeface="Montserrat SemiBold"/>
                <a:sym typeface="Montserrat SemiBold"/>
              </a:rPr>
              <a:t>Additional Factors</a:t>
            </a:r>
            <a:endParaRPr lang="en-US" sz="2800" b="1" dirty="0">
              <a:solidFill>
                <a:srgbClr val="0D2237"/>
              </a:solidFill>
              <a:latin typeface="Montserrat" panose="02000505000000020004" pitchFamily="2" charset="77"/>
              <a:ea typeface="Montserrat SemiBold"/>
              <a:cs typeface="Montserrat SemiBold"/>
              <a:sym typeface="Montserrat SemiBold"/>
            </a:endParaRPr>
          </a:p>
        </p:txBody>
      </p:sp>
      <p:sp>
        <p:nvSpPr>
          <p:cNvPr id="5" name="Slide Number Placeholder 4">
            <a:extLst>
              <a:ext uri="{FF2B5EF4-FFF2-40B4-BE49-F238E27FC236}">
                <a16:creationId xmlns:a16="http://schemas.microsoft.com/office/drawing/2014/main" id="{9C5BF3DE-3D9E-9740-8D69-4005063B85CF}"/>
              </a:ext>
            </a:extLst>
          </p:cNvPr>
          <p:cNvSpPr>
            <a:spLocks noGrp="1"/>
          </p:cNvSpPr>
          <p:nvPr>
            <p:ph type="sldNum" sz="quarter" idx="4"/>
          </p:nvPr>
        </p:nvSpPr>
        <p:spPr/>
        <p:txBody>
          <a:bodyPr/>
          <a:lstStyle/>
          <a:p>
            <a:fld id="{C3874963-793F-D045-B9DE-BFF4034ACFD8}" type="slidenum">
              <a:rPr lang="en-US" smtClean="0"/>
              <a:pPr/>
              <a:t>29</a:t>
            </a:fld>
            <a:endParaRPr lang="en-US" dirty="0"/>
          </a:p>
        </p:txBody>
      </p:sp>
    </p:spTree>
    <p:extLst>
      <p:ext uri="{BB962C8B-B14F-4D97-AF65-F5344CB8AC3E}">
        <p14:creationId xmlns:p14="http://schemas.microsoft.com/office/powerpoint/2010/main" val="2682934109"/>
      </p:ext>
    </p:extLst>
  </p:cSld>
  <p:clrMapOvr>
    <a:masterClrMapping/>
  </p:clrMapOvr>
  <p:transition>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A picture containing mirror&#10;&#10;Description automatically generated">
            <a:extLst>
              <a:ext uri="{FF2B5EF4-FFF2-40B4-BE49-F238E27FC236}">
                <a16:creationId xmlns:a16="http://schemas.microsoft.com/office/drawing/2014/main" id="{12651865-B104-DE49-9943-9223E4A83FF8}"/>
              </a:ext>
            </a:extLst>
          </p:cNvPr>
          <p:cNvPicPr>
            <a:picLocks noChangeAspect="1"/>
          </p:cNvPicPr>
          <p:nvPr/>
        </p:nvPicPr>
        <p:blipFill>
          <a:blip r:embed="rId2"/>
          <a:stretch>
            <a:fillRect/>
          </a:stretch>
        </p:blipFill>
        <p:spPr>
          <a:xfrm>
            <a:off x="0" y="57711"/>
            <a:ext cx="12192000" cy="6858000"/>
          </a:xfrm>
          <a:prstGeom prst="rect">
            <a:avLst/>
          </a:prstGeom>
        </p:spPr>
      </p:pic>
      <p:sp>
        <p:nvSpPr>
          <p:cNvPr id="4" name="TextBox 3">
            <a:extLst>
              <a:ext uri="{FF2B5EF4-FFF2-40B4-BE49-F238E27FC236}">
                <a16:creationId xmlns:a16="http://schemas.microsoft.com/office/drawing/2014/main" id="{C1240E70-A1CF-FF42-8374-AC78E519E3AE}"/>
              </a:ext>
            </a:extLst>
          </p:cNvPr>
          <p:cNvSpPr txBox="1"/>
          <p:nvPr/>
        </p:nvSpPr>
        <p:spPr>
          <a:xfrm>
            <a:off x="5091764" y="784631"/>
            <a:ext cx="7100235" cy="954107"/>
          </a:xfrm>
          <a:prstGeom prst="rect">
            <a:avLst/>
          </a:prstGeom>
          <a:noFill/>
        </p:spPr>
        <p:txBody>
          <a:bodyPr wrap="square" rtlCol="0">
            <a:spAutoFit/>
          </a:bodyPr>
          <a:lstStyle/>
          <a:p>
            <a:r>
              <a:rPr lang="en-US" sz="2800" b="1" dirty="0">
                <a:solidFill>
                  <a:schemeClr val="bg1"/>
                </a:solidFill>
                <a:latin typeface="Montserrat" panose="02000505000000020004" pitchFamily="2" charset="77"/>
              </a:rPr>
              <a:t>What Ensures Consistent, Objective, Fair Enforcement of the Code?</a:t>
            </a:r>
          </a:p>
        </p:txBody>
      </p:sp>
      <p:sp>
        <p:nvSpPr>
          <p:cNvPr id="7" name="TextBox 6">
            <a:extLst>
              <a:ext uri="{FF2B5EF4-FFF2-40B4-BE49-F238E27FC236}">
                <a16:creationId xmlns:a16="http://schemas.microsoft.com/office/drawing/2014/main" id="{40F6DDE6-7000-1F49-8798-C31EDEE8AFD5}"/>
              </a:ext>
            </a:extLst>
          </p:cNvPr>
          <p:cNvSpPr txBox="1"/>
          <p:nvPr/>
        </p:nvSpPr>
        <p:spPr>
          <a:xfrm>
            <a:off x="5274644" y="2024849"/>
            <a:ext cx="6297728" cy="830997"/>
          </a:xfrm>
          <a:prstGeom prst="rect">
            <a:avLst/>
          </a:prstGeom>
          <a:noFill/>
        </p:spPr>
        <p:txBody>
          <a:bodyPr wrap="square" rtlCol="0">
            <a:spAutoFit/>
          </a:bodyPr>
          <a:lstStyle/>
          <a:p>
            <a:pPr marL="342900" indent="-342900">
              <a:buClr>
                <a:srgbClr val="026CB7"/>
              </a:buClr>
              <a:buFont typeface="Wingdings" pitchFamily="2" charset="2"/>
              <a:buChar char="ü"/>
            </a:pPr>
            <a:r>
              <a:rPr lang="en-US" sz="2400" dirty="0">
                <a:solidFill>
                  <a:schemeClr val="bg1"/>
                </a:solidFill>
                <a:latin typeface="Montserrat" panose="02000505000000020004" pitchFamily="2" charset="77"/>
              </a:rPr>
              <a:t>Notice of charges, specificity required</a:t>
            </a:r>
          </a:p>
          <a:p>
            <a:pPr marL="342900" indent="-342900">
              <a:buClr>
                <a:srgbClr val="026CB7"/>
              </a:buClr>
              <a:buFont typeface="Wingdings" pitchFamily="2" charset="2"/>
              <a:buChar char="ü"/>
            </a:pPr>
            <a:endParaRPr lang="en-US" sz="2400" dirty="0">
              <a:solidFill>
                <a:schemeClr val="bg1"/>
              </a:solidFill>
              <a:latin typeface="Montserrat" panose="02000505000000020004" pitchFamily="2" charset="77"/>
            </a:endParaRPr>
          </a:p>
        </p:txBody>
      </p:sp>
      <p:sp>
        <p:nvSpPr>
          <p:cNvPr id="6" name="Slide Number Placeholder 5">
            <a:extLst>
              <a:ext uri="{FF2B5EF4-FFF2-40B4-BE49-F238E27FC236}">
                <a16:creationId xmlns:a16="http://schemas.microsoft.com/office/drawing/2014/main" id="{EEE826F2-A4AF-AD48-B234-74E860F1F51F}"/>
              </a:ext>
            </a:extLst>
          </p:cNvPr>
          <p:cNvSpPr>
            <a:spLocks noGrp="1"/>
          </p:cNvSpPr>
          <p:nvPr>
            <p:ph type="sldNum" sz="quarter" idx="12"/>
          </p:nvPr>
        </p:nvSpPr>
        <p:spPr>
          <a:xfrm>
            <a:off x="145774" y="6356350"/>
            <a:ext cx="320391" cy="365125"/>
          </a:xfrm>
        </p:spPr>
        <p:txBody>
          <a:bodyPr/>
          <a:lstStyle/>
          <a:p>
            <a:fld id="{C3874963-793F-D045-B9DE-BFF4034ACFD8}" type="slidenum">
              <a:rPr lang="en-US" smtClean="0"/>
              <a:t>3</a:t>
            </a:fld>
            <a:endParaRPr lang="en-US" dirty="0"/>
          </a:p>
        </p:txBody>
      </p:sp>
      <p:pic>
        <p:nvPicPr>
          <p:cNvPr id="11" name="Picture 10">
            <a:extLst>
              <a:ext uri="{FF2B5EF4-FFF2-40B4-BE49-F238E27FC236}">
                <a16:creationId xmlns:a16="http://schemas.microsoft.com/office/drawing/2014/main" id="{03FFC8D0-12B9-024B-8F93-10FAC14825AB}"/>
              </a:ext>
            </a:extLst>
          </p:cNvPr>
          <p:cNvPicPr>
            <a:picLocks noChangeAspect="1"/>
          </p:cNvPicPr>
          <p:nvPr/>
        </p:nvPicPr>
        <p:blipFill rotWithShape="1">
          <a:blip r:embed="rId3"/>
          <a:srcRect l="18569" t="36865" r="18757" b="37902"/>
          <a:stretch/>
        </p:blipFill>
        <p:spPr>
          <a:xfrm>
            <a:off x="10571354" y="6255832"/>
            <a:ext cx="1505415" cy="468352"/>
          </a:xfrm>
          <a:prstGeom prst="rect">
            <a:avLst/>
          </a:prstGeom>
        </p:spPr>
      </p:pic>
      <p:sp>
        <p:nvSpPr>
          <p:cNvPr id="2" name="Rectangle 1"/>
          <p:cNvSpPr/>
          <p:nvPr/>
        </p:nvSpPr>
        <p:spPr>
          <a:xfrm>
            <a:off x="5274643" y="3071213"/>
            <a:ext cx="6439301" cy="830997"/>
          </a:xfrm>
          <a:prstGeom prst="rect">
            <a:avLst/>
          </a:prstGeom>
        </p:spPr>
        <p:txBody>
          <a:bodyPr wrap="square">
            <a:spAutoFit/>
          </a:bodyPr>
          <a:lstStyle/>
          <a:p>
            <a:pPr marL="342900" indent="-342900">
              <a:buClr>
                <a:srgbClr val="026CB7"/>
              </a:buClr>
              <a:buFont typeface="Wingdings" pitchFamily="2" charset="2"/>
              <a:buChar char="ü"/>
            </a:pPr>
            <a:r>
              <a:rPr lang="en-US" sz="2400" dirty="0">
                <a:solidFill>
                  <a:schemeClr val="bg1"/>
                </a:solidFill>
                <a:latin typeface="Montserrat" panose="02000505000000020004" pitchFamily="2" charset="77"/>
              </a:rPr>
              <a:t>Opportunity to hear others testimony and cross examine them </a:t>
            </a:r>
          </a:p>
        </p:txBody>
      </p:sp>
      <p:sp>
        <p:nvSpPr>
          <p:cNvPr id="3" name="Rectangle 2"/>
          <p:cNvSpPr/>
          <p:nvPr/>
        </p:nvSpPr>
        <p:spPr>
          <a:xfrm>
            <a:off x="5274644" y="2537041"/>
            <a:ext cx="6297728" cy="461665"/>
          </a:xfrm>
          <a:prstGeom prst="rect">
            <a:avLst/>
          </a:prstGeom>
        </p:spPr>
        <p:txBody>
          <a:bodyPr wrap="square">
            <a:spAutoFit/>
          </a:bodyPr>
          <a:lstStyle/>
          <a:p>
            <a:pPr marL="342900" indent="-342900">
              <a:buClr>
                <a:srgbClr val="026CB7"/>
              </a:buClr>
              <a:buFont typeface="Wingdings" pitchFamily="2" charset="2"/>
              <a:buChar char="ü"/>
            </a:pPr>
            <a:r>
              <a:rPr lang="en-US" sz="2400" dirty="0">
                <a:solidFill>
                  <a:schemeClr val="bg1"/>
                </a:solidFill>
                <a:latin typeface="Montserrat" panose="02000505000000020004" pitchFamily="2" charset="77"/>
              </a:rPr>
              <a:t>Adequate time to prepare a defense </a:t>
            </a:r>
            <a:endParaRPr lang="en-US" dirty="0">
              <a:solidFill>
                <a:schemeClr val="bg1"/>
              </a:solidFill>
              <a:latin typeface="Montserrat" panose="02000505000000020004" pitchFamily="2" charset="77"/>
            </a:endParaRPr>
          </a:p>
        </p:txBody>
      </p:sp>
      <p:sp>
        <p:nvSpPr>
          <p:cNvPr id="5" name="Rectangle 4"/>
          <p:cNvSpPr/>
          <p:nvPr/>
        </p:nvSpPr>
        <p:spPr>
          <a:xfrm>
            <a:off x="5294297" y="3950839"/>
            <a:ext cx="7420675" cy="461665"/>
          </a:xfrm>
          <a:prstGeom prst="rect">
            <a:avLst/>
          </a:prstGeom>
        </p:spPr>
        <p:txBody>
          <a:bodyPr wrap="square">
            <a:spAutoFit/>
          </a:bodyPr>
          <a:lstStyle/>
          <a:p>
            <a:pPr marL="342900" indent="-342900">
              <a:buClr>
                <a:srgbClr val="026CB7"/>
              </a:buClr>
              <a:buFont typeface="Wingdings" pitchFamily="2" charset="2"/>
              <a:buChar char="ü"/>
            </a:pPr>
            <a:r>
              <a:rPr lang="en-US" sz="2400" dirty="0">
                <a:solidFill>
                  <a:schemeClr val="bg1"/>
                </a:solidFill>
                <a:latin typeface="Montserrat" panose="02000505000000020004" pitchFamily="2" charset="77"/>
              </a:rPr>
              <a:t>Opportunity to tell your side of the story</a:t>
            </a:r>
          </a:p>
        </p:txBody>
      </p:sp>
      <p:sp>
        <p:nvSpPr>
          <p:cNvPr id="9" name="Rectangle 8"/>
          <p:cNvSpPr/>
          <p:nvPr/>
        </p:nvSpPr>
        <p:spPr>
          <a:xfrm>
            <a:off x="5294299" y="4423237"/>
            <a:ext cx="6679528" cy="461665"/>
          </a:xfrm>
          <a:prstGeom prst="rect">
            <a:avLst/>
          </a:prstGeom>
        </p:spPr>
        <p:txBody>
          <a:bodyPr wrap="square">
            <a:spAutoFit/>
          </a:bodyPr>
          <a:lstStyle/>
          <a:p>
            <a:pPr marL="342900" indent="-342900">
              <a:buClr>
                <a:srgbClr val="026CB7"/>
              </a:buClr>
              <a:buFont typeface="Wingdings" pitchFamily="2" charset="2"/>
              <a:buChar char="ü"/>
            </a:pPr>
            <a:r>
              <a:rPr lang="en-US" sz="2400" dirty="0">
                <a:solidFill>
                  <a:schemeClr val="bg1"/>
                </a:solidFill>
                <a:latin typeface="Montserrat" panose="02000505000000020004" pitchFamily="2" charset="77"/>
              </a:rPr>
              <a:t>Right to counsel</a:t>
            </a:r>
            <a:endParaRPr lang="en-US" dirty="0">
              <a:solidFill>
                <a:schemeClr val="bg1"/>
              </a:solidFill>
              <a:latin typeface="Montserrat" panose="02000505000000020004" pitchFamily="2" charset="77"/>
            </a:endParaRPr>
          </a:p>
        </p:txBody>
      </p:sp>
      <p:sp>
        <p:nvSpPr>
          <p:cNvPr id="10" name="Rectangle 9"/>
          <p:cNvSpPr/>
          <p:nvPr/>
        </p:nvSpPr>
        <p:spPr>
          <a:xfrm>
            <a:off x="5303923" y="4885833"/>
            <a:ext cx="6777817" cy="461665"/>
          </a:xfrm>
          <a:prstGeom prst="rect">
            <a:avLst/>
          </a:prstGeom>
        </p:spPr>
        <p:txBody>
          <a:bodyPr wrap="none">
            <a:spAutoFit/>
          </a:bodyPr>
          <a:lstStyle/>
          <a:p>
            <a:pPr marL="342900" indent="-342900">
              <a:buClr>
                <a:srgbClr val="026CB7"/>
              </a:buClr>
              <a:buFont typeface="Wingdings" pitchFamily="2" charset="2"/>
              <a:buChar char="ü"/>
            </a:pPr>
            <a:r>
              <a:rPr lang="en-US" sz="2400" dirty="0">
                <a:solidFill>
                  <a:schemeClr val="bg1"/>
                </a:solidFill>
                <a:latin typeface="Montserrat" panose="02000505000000020004" pitchFamily="2" charset="77"/>
              </a:rPr>
              <a:t>Right to impartial body deciding matter</a:t>
            </a:r>
            <a:endParaRPr lang="en-US" dirty="0">
              <a:solidFill>
                <a:schemeClr val="bg1"/>
              </a:solidFill>
              <a:latin typeface="Montserrat" panose="02000505000000020004" pitchFamily="2" charset="77"/>
            </a:endParaRPr>
          </a:p>
        </p:txBody>
      </p:sp>
      <p:sp>
        <p:nvSpPr>
          <p:cNvPr id="12" name="Rectangle 11"/>
          <p:cNvSpPr/>
          <p:nvPr/>
        </p:nvSpPr>
        <p:spPr>
          <a:xfrm>
            <a:off x="5323176" y="5340023"/>
            <a:ext cx="5763116" cy="461665"/>
          </a:xfrm>
          <a:prstGeom prst="rect">
            <a:avLst/>
          </a:prstGeom>
        </p:spPr>
        <p:txBody>
          <a:bodyPr wrap="none">
            <a:spAutoFit/>
          </a:bodyPr>
          <a:lstStyle/>
          <a:p>
            <a:pPr marL="342900" indent="-342900">
              <a:buClr>
                <a:srgbClr val="026CB7"/>
              </a:buClr>
              <a:buFont typeface="Wingdings" pitchFamily="2" charset="2"/>
              <a:buChar char="ü"/>
            </a:pPr>
            <a:r>
              <a:rPr lang="en-US" sz="2400" dirty="0">
                <a:solidFill>
                  <a:schemeClr val="bg1"/>
                </a:solidFill>
                <a:latin typeface="Montserrat" panose="02000505000000020004" pitchFamily="2" charset="77"/>
              </a:rPr>
              <a:t>Appropriate, authorized sanctions</a:t>
            </a:r>
            <a:endParaRPr lang="en-US" dirty="0">
              <a:solidFill>
                <a:schemeClr val="bg1"/>
              </a:solidFill>
              <a:latin typeface="Montserrat" panose="02000505000000020004" pitchFamily="2" charset="77"/>
            </a:endParaRPr>
          </a:p>
        </p:txBody>
      </p:sp>
      <p:sp>
        <p:nvSpPr>
          <p:cNvPr id="14" name="Rectangle 13"/>
          <p:cNvSpPr/>
          <p:nvPr/>
        </p:nvSpPr>
        <p:spPr>
          <a:xfrm>
            <a:off x="5301833" y="5874648"/>
            <a:ext cx="3703258" cy="461665"/>
          </a:xfrm>
          <a:prstGeom prst="rect">
            <a:avLst/>
          </a:prstGeom>
        </p:spPr>
        <p:txBody>
          <a:bodyPr wrap="none">
            <a:spAutoFit/>
          </a:bodyPr>
          <a:lstStyle/>
          <a:p>
            <a:pPr marL="342900" indent="-342900">
              <a:buClr>
                <a:srgbClr val="026CB7"/>
              </a:buClr>
              <a:buFont typeface="Wingdings" pitchFamily="2" charset="2"/>
              <a:buChar char="ü"/>
            </a:pPr>
            <a:r>
              <a:rPr lang="en-US" sz="2400" dirty="0">
                <a:solidFill>
                  <a:schemeClr val="bg1"/>
                </a:solidFill>
                <a:latin typeface="Montserrat" panose="02000505000000020004" pitchFamily="2" charset="77"/>
              </a:rPr>
              <a:t>Availability of appeal</a:t>
            </a:r>
          </a:p>
        </p:txBody>
      </p:sp>
    </p:spTree>
    <p:extLst>
      <p:ext uri="{BB962C8B-B14F-4D97-AF65-F5344CB8AC3E}">
        <p14:creationId xmlns:p14="http://schemas.microsoft.com/office/powerpoint/2010/main" val="1612225402"/>
      </p:ext>
    </p:extLst>
  </p:cSld>
  <p:clrMapOvr>
    <a:masterClrMapping/>
  </p:clrMapOvr>
  <p:transition>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A picture containing mirror&#10;&#10;Description automatically generated">
            <a:extLst>
              <a:ext uri="{FF2B5EF4-FFF2-40B4-BE49-F238E27FC236}">
                <a16:creationId xmlns:a16="http://schemas.microsoft.com/office/drawing/2014/main" id="{12651865-B104-DE49-9943-9223E4A83FF8}"/>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C1240E70-A1CF-FF42-8374-AC78E519E3AE}"/>
              </a:ext>
            </a:extLst>
          </p:cNvPr>
          <p:cNvSpPr txBox="1"/>
          <p:nvPr/>
        </p:nvSpPr>
        <p:spPr>
          <a:xfrm>
            <a:off x="5983300" y="2430332"/>
            <a:ext cx="5810453" cy="523220"/>
          </a:xfrm>
          <a:prstGeom prst="rect">
            <a:avLst/>
          </a:prstGeom>
          <a:noFill/>
        </p:spPr>
        <p:txBody>
          <a:bodyPr wrap="square" rtlCol="0">
            <a:spAutoFit/>
          </a:bodyPr>
          <a:lstStyle/>
          <a:p>
            <a:r>
              <a:rPr lang="en-US" sz="2800" b="1" dirty="0">
                <a:solidFill>
                  <a:schemeClr val="bg1"/>
                </a:solidFill>
                <a:latin typeface="Montserrat" panose="02000505000000020004" pitchFamily="2" charset="77"/>
              </a:rPr>
              <a:t>More Guidance Coming Soon</a:t>
            </a:r>
          </a:p>
        </p:txBody>
      </p:sp>
      <p:sp>
        <p:nvSpPr>
          <p:cNvPr id="7" name="TextBox 6">
            <a:extLst>
              <a:ext uri="{FF2B5EF4-FFF2-40B4-BE49-F238E27FC236}">
                <a16:creationId xmlns:a16="http://schemas.microsoft.com/office/drawing/2014/main" id="{40F6DDE6-7000-1F49-8798-C31EDEE8AFD5}"/>
              </a:ext>
            </a:extLst>
          </p:cNvPr>
          <p:cNvSpPr txBox="1"/>
          <p:nvPr/>
        </p:nvSpPr>
        <p:spPr>
          <a:xfrm>
            <a:off x="5983301" y="3257808"/>
            <a:ext cx="5810452" cy="830997"/>
          </a:xfrm>
          <a:prstGeom prst="rect">
            <a:avLst/>
          </a:prstGeom>
          <a:noFill/>
        </p:spPr>
        <p:txBody>
          <a:bodyPr wrap="square" rtlCol="0">
            <a:spAutoFit/>
          </a:bodyPr>
          <a:lstStyle/>
          <a:p>
            <a:pPr marL="342900" indent="-342900">
              <a:buClr>
                <a:srgbClr val="026CB7"/>
              </a:buClr>
              <a:buFont typeface="Wingdings" pitchFamily="2" charset="2"/>
              <a:buChar char="ü"/>
            </a:pPr>
            <a:r>
              <a:rPr lang="en-US" sz="2400" dirty="0">
                <a:solidFill>
                  <a:schemeClr val="bg1"/>
                </a:solidFill>
                <a:latin typeface="Montserrat" panose="02000505000000020004" pitchFamily="2" charset="77"/>
              </a:rPr>
              <a:t>Interpretation and Procedures Advisory Board</a:t>
            </a:r>
          </a:p>
        </p:txBody>
      </p:sp>
      <p:sp>
        <p:nvSpPr>
          <p:cNvPr id="6" name="Slide Number Placeholder 5">
            <a:extLst>
              <a:ext uri="{FF2B5EF4-FFF2-40B4-BE49-F238E27FC236}">
                <a16:creationId xmlns:a16="http://schemas.microsoft.com/office/drawing/2014/main" id="{EEE826F2-A4AF-AD48-B234-74E860F1F51F}"/>
              </a:ext>
            </a:extLst>
          </p:cNvPr>
          <p:cNvSpPr>
            <a:spLocks noGrp="1"/>
          </p:cNvSpPr>
          <p:nvPr>
            <p:ph type="sldNum" sz="quarter" idx="12"/>
          </p:nvPr>
        </p:nvSpPr>
        <p:spPr>
          <a:xfrm>
            <a:off x="145774" y="6356350"/>
            <a:ext cx="320391" cy="365125"/>
          </a:xfrm>
        </p:spPr>
        <p:txBody>
          <a:bodyPr/>
          <a:lstStyle/>
          <a:p>
            <a:fld id="{C3874963-793F-D045-B9DE-BFF4034ACFD8}" type="slidenum">
              <a:rPr lang="en-US" smtClean="0"/>
              <a:t>30</a:t>
            </a:fld>
            <a:endParaRPr lang="en-US" dirty="0"/>
          </a:p>
        </p:txBody>
      </p:sp>
      <p:pic>
        <p:nvPicPr>
          <p:cNvPr id="11" name="Picture 10">
            <a:extLst>
              <a:ext uri="{FF2B5EF4-FFF2-40B4-BE49-F238E27FC236}">
                <a16:creationId xmlns:a16="http://schemas.microsoft.com/office/drawing/2014/main" id="{03FFC8D0-12B9-024B-8F93-10FAC14825AB}"/>
              </a:ext>
            </a:extLst>
          </p:cNvPr>
          <p:cNvPicPr>
            <a:picLocks noChangeAspect="1"/>
          </p:cNvPicPr>
          <p:nvPr/>
        </p:nvPicPr>
        <p:blipFill rotWithShape="1">
          <a:blip r:embed="rId3"/>
          <a:srcRect l="18569" t="36865" r="18757" b="37902"/>
          <a:stretch/>
        </p:blipFill>
        <p:spPr>
          <a:xfrm>
            <a:off x="10571354" y="6255832"/>
            <a:ext cx="1505415" cy="468352"/>
          </a:xfrm>
          <a:prstGeom prst="rect">
            <a:avLst/>
          </a:prstGeom>
        </p:spPr>
      </p:pic>
      <p:sp>
        <p:nvSpPr>
          <p:cNvPr id="2" name="Rectangle 1"/>
          <p:cNvSpPr/>
          <p:nvPr/>
        </p:nvSpPr>
        <p:spPr>
          <a:xfrm>
            <a:off x="5983301" y="4297776"/>
            <a:ext cx="5917004" cy="461665"/>
          </a:xfrm>
          <a:prstGeom prst="rect">
            <a:avLst/>
          </a:prstGeom>
        </p:spPr>
        <p:txBody>
          <a:bodyPr wrap="none">
            <a:spAutoFit/>
          </a:bodyPr>
          <a:lstStyle/>
          <a:p>
            <a:pPr marL="342900" indent="-342900">
              <a:buClr>
                <a:srgbClr val="026CB7"/>
              </a:buClr>
              <a:buFont typeface="Wingdings" pitchFamily="2" charset="2"/>
              <a:buChar char="ü"/>
            </a:pPr>
            <a:r>
              <a:rPr lang="en-US" sz="2400" dirty="0">
                <a:solidFill>
                  <a:schemeClr val="bg1"/>
                </a:solidFill>
                <a:latin typeface="Montserrat" panose="02000505000000020004" pitchFamily="2" charset="77"/>
              </a:rPr>
              <a:t>Professional Standards Committee</a:t>
            </a:r>
          </a:p>
        </p:txBody>
      </p:sp>
    </p:spTree>
    <p:extLst>
      <p:ext uri="{BB962C8B-B14F-4D97-AF65-F5344CB8AC3E}">
        <p14:creationId xmlns:p14="http://schemas.microsoft.com/office/powerpoint/2010/main" val="4122898497"/>
      </p:ext>
    </p:extLst>
  </p:cSld>
  <p:clrMapOvr>
    <a:masterClrMapping/>
  </p:clrMapOvr>
  <p:transition>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2062185"/>
      </p:ext>
    </p:extLst>
  </p:cSld>
  <p:clrMapOvr>
    <a:masterClrMapping/>
  </p:clrMapOvr>
  <p:transition>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A picture containing mirror&#10;&#10;Description automatically generated">
            <a:extLst>
              <a:ext uri="{FF2B5EF4-FFF2-40B4-BE49-F238E27FC236}">
                <a16:creationId xmlns:a16="http://schemas.microsoft.com/office/drawing/2014/main" id="{12651865-B104-DE49-9943-9223E4A83FF8}"/>
              </a:ext>
            </a:extLst>
          </p:cNvPr>
          <p:cNvPicPr>
            <a:picLocks noChangeAspect="1"/>
          </p:cNvPicPr>
          <p:nvPr/>
        </p:nvPicPr>
        <p:blipFill>
          <a:blip r:embed="rId2"/>
          <a:stretch>
            <a:fillRect/>
          </a:stretch>
        </p:blipFill>
        <p:spPr>
          <a:xfrm>
            <a:off x="0" y="57711"/>
            <a:ext cx="12192000" cy="6858000"/>
          </a:xfrm>
          <a:prstGeom prst="rect">
            <a:avLst/>
          </a:prstGeom>
        </p:spPr>
      </p:pic>
      <p:sp>
        <p:nvSpPr>
          <p:cNvPr id="4" name="TextBox 3">
            <a:extLst>
              <a:ext uri="{FF2B5EF4-FFF2-40B4-BE49-F238E27FC236}">
                <a16:creationId xmlns:a16="http://schemas.microsoft.com/office/drawing/2014/main" id="{C1240E70-A1CF-FF42-8374-AC78E519E3AE}"/>
              </a:ext>
            </a:extLst>
          </p:cNvPr>
          <p:cNvSpPr txBox="1"/>
          <p:nvPr/>
        </p:nvSpPr>
        <p:spPr>
          <a:xfrm>
            <a:off x="5091764" y="784631"/>
            <a:ext cx="7100235" cy="954107"/>
          </a:xfrm>
          <a:prstGeom prst="rect">
            <a:avLst/>
          </a:prstGeom>
          <a:noFill/>
        </p:spPr>
        <p:txBody>
          <a:bodyPr wrap="square" rtlCol="0">
            <a:spAutoFit/>
          </a:bodyPr>
          <a:lstStyle/>
          <a:p>
            <a:r>
              <a:rPr lang="en-US" sz="2800" b="1" dirty="0">
                <a:solidFill>
                  <a:schemeClr val="bg1"/>
                </a:solidFill>
                <a:latin typeface="Montserrat" panose="02000505000000020004" pitchFamily="2" charset="77"/>
              </a:rPr>
              <a:t>What Ensures Consistent, Objective, Fair Enforcement of the Code?</a:t>
            </a:r>
          </a:p>
        </p:txBody>
      </p:sp>
      <p:sp>
        <p:nvSpPr>
          <p:cNvPr id="7" name="TextBox 6">
            <a:extLst>
              <a:ext uri="{FF2B5EF4-FFF2-40B4-BE49-F238E27FC236}">
                <a16:creationId xmlns:a16="http://schemas.microsoft.com/office/drawing/2014/main" id="{40F6DDE6-7000-1F49-8798-C31EDEE8AFD5}"/>
              </a:ext>
            </a:extLst>
          </p:cNvPr>
          <p:cNvSpPr txBox="1"/>
          <p:nvPr/>
        </p:nvSpPr>
        <p:spPr>
          <a:xfrm>
            <a:off x="5274644" y="2024849"/>
            <a:ext cx="6297728" cy="461665"/>
          </a:xfrm>
          <a:prstGeom prst="rect">
            <a:avLst/>
          </a:prstGeom>
          <a:noFill/>
        </p:spPr>
        <p:txBody>
          <a:bodyPr wrap="square" rtlCol="0">
            <a:spAutoFit/>
          </a:bodyPr>
          <a:lstStyle/>
          <a:p>
            <a:pPr marL="342900" indent="-342900">
              <a:buClr>
                <a:srgbClr val="026CB7"/>
              </a:buClr>
              <a:buFont typeface="Wingdings" pitchFamily="2" charset="2"/>
              <a:buChar char="ü"/>
            </a:pPr>
            <a:r>
              <a:rPr lang="en-US" sz="2400" dirty="0">
                <a:solidFill>
                  <a:schemeClr val="bg1"/>
                </a:solidFill>
                <a:latin typeface="Montserrat" panose="02000505000000020004" pitchFamily="2" charset="77"/>
              </a:rPr>
              <a:t>The 17 Articles of the Code of Ethics</a:t>
            </a:r>
          </a:p>
        </p:txBody>
      </p:sp>
      <p:sp>
        <p:nvSpPr>
          <p:cNvPr id="6" name="Slide Number Placeholder 5">
            <a:extLst>
              <a:ext uri="{FF2B5EF4-FFF2-40B4-BE49-F238E27FC236}">
                <a16:creationId xmlns:a16="http://schemas.microsoft.com/office/drawing/2014/main" id="{EEE826F2-A4AF-AD48-B234-74E860F1F51F}"/>
              </a:ext>
            </a:extLst>
          </p:cNvPr>
          <p:cNvSpPr>
            <a:spLocks noGrp="1"/>
          </p:cNvSpPr>
          <p:nvPr>
            <p:ph type="sldNum" sz="quarter" idx="12"/>
          </p:nvPr>
        </p:nvSpPr>
        <p:spPr>
          <a:xfrm>
            <a:off x="145774" y="6356350"/>
            <a:ext cx="320391" cy="365125"/>
          </a:xfrm>
        </p:spPr>
        <p:txBody>
          <a:bodyPr/>
          <a:lstStyle/>
          <a:p>
            <a:fld id="{C3874963-793F-D045-B9DE-BFF4034ACFD8}" type="slidenum">
              <a:rPr lang="en-US" smtClean="0"/>
              <a:t>4</a:t>
            </a:fld>
            <a:endParaRPr lang="en-US" dirty="0"/>
          </a:p>
        </p:txBody>
      </p:sp>
      <p:pic>
        <p:nvPicPr>
          <p:cNvPr id="11" name="Picture 10">
            <a:extLst>
              <a:ext uri="{FF2B5EF4-FFF2-40B4-BE49-F238E27FC236}">
                <a16:creationId xmlns:a16="http://schemas.microsoft.com/office/drawing/2014/main" id="{03FFC8D0-12B9-024B-8F93-10FAC14825AB}"/>
              </a:ext>
            </a:extLst>
          </p:cNvPr>
          <p:cNvPicPr>
            <a:picLocks noChangeAspect="1"/>
          </p:cNvPicPr>
          <p:nvPr/>
        </p:nvPicPr>
        <p:blipFill rotWithShape="1">
          <a:blip r:embed="rId3"/>
          <a:srcRect l="18569" t="36865" r="18757" b="37902"/>
          <a:stretch/>
        </p:blipFill>
        <p:spPr>
          <a:xfrm>
            <a:off x="10571354" y="6255832"/>
            <a:ext cx="1505415" cy="468352"/>
          </a:xfrm>
          <a:prstGeom prst="rect">
            <a:avLst/>
          </a:prstGeom>
        </p:spPr>
      </p:pic>
      <p:sp>
        <p:nvSpPr>
          <p:cNvPr id="2" name="Rectangle 1"/>
          <p:cNvSpPr/>
          <p:nvPr/>
        </p:nvSpPr>
        <p:spPr>
          <a:xfrm>
            <a:off x="5274643" y="3023088"/>
            <a:ext cx="6439301" cy="461665"/>
          </a:xfrm>
          <a:prstGeom prst="rect">
            <a:avLst/>
          </a:prstGeom>
        </p:spPr>
        <p:txBody>
          <a:bodyPr wrap="square">
            <a:spAutoFit/>
          </a:bodyPr>
          <a:lstStyle/>
          <a:p>
            <a:pPr marL="342900" indent="-342900">
              <a:buClr>
                <a:srgbClr val="026CB7"/>
              </a:buClr>
              <a:buFont typeface="Wingdings" pitchFamily="2" charset="2"/>
              <a:buChar char="ü"/>
            </a:pPr>
            <a:r>
              <a:rPr lang="en-US" sz="2400" dirty="0">
                <a:solidFill>
                  <a:schemeClr val="bg1"/>
                </a:solidFill>
                <a:latin typeface="Montserrat" panose="02000505000000020004" pitchFamily="2" charset="77"/>
              </a:rPr>
              <a:t>145 case interpretations</a:t>
            </a:r>
          </a:p>
        </p:txBody>
      </p:sp>
      <p:sp>
        <p:nvSpPr>
          <p:cNvPr id="3" name="Rectangle 2"/>
          <p:cNvSpPr/>
          <p:nvPr/>
        </p:nvSpPr>
        <p:spPr>
          <a:xfrm>
            <a:off x="5274643" y="2537041"/>
            <a:ext cx="6917355" cy="461665"/>
          </a:xfrm>
          <a:prstGeom prst="rect">
            <a:avLst/>
          </a:prstGeom>
        </p:spPr>
        <p:txBody>
          <a:bodyPr wrap="square">
            <a:spAutoFit/>
          </a:bodyPr>
          <a:lstStyle/>
          <a:p>
            <a:pPr marL="342900" indent="-342900">
              <a:buClr>
                <a:srgbClr val="026CB7"/>
              </a:buClr>
              <a:buFont typeface="Wingdings" pitchFamily="2" charset="2"/>
              <a:buChar char="ü"/>
            </a:pPr>
            <a:r>
              <a:rPr lang="en-US" sz="2400" dirty="0">
                <a:solidFill>
                  <a:schemeClr val="bg1"/>
                </a:solidFill>
                <a:latin typeface="Montserrat" panose="02000505000000020004" pitchFamily="2" charset="77"/>
              </a:rPr>
              <a:t>88 Standards of Practice</a:t>
            </a:r>
            <a:endParaRPr lang="en-US" dirty="0">
              <a:solidFill>
                <a:schemeClr val="bg1"/>
              </a:solidFill>
              <a:latin typeface="Montserrat" panose="02000505000000020004" pitchFamily="2" charset="77"/>
            </a:endParaRPr>
          </a:p>
        </p:txBody>
      </p:sp>
      <p:sp>
        <p:nvSpPr>
          <p:cNvPr id="5" name="Rectangle 4"/>
          <p:cNvSpPr/>
          <p:nvPr/>
        </p:nvSpPr>
        <p:spPr>
          <a:xfrm>
            <a:off x="5294297" y="3950839"/>
            <a:ext cx="6897701" cy="830997"/>
          </a:xfrm>
          <a:prstGeom prst="rect">
            <a:avLst/>
          </a:prstGeom>
        </p:spPr>
        <p:txBody>
          <a:bodyPr wrap="square">
            <a:spAutoFit/>
          </a:bodyPr>
          <a:lstStyle/>
          <a:p>
            <a:pPr marL="342900" indent="-342900">
              <a:buClr>
                <a:srgbClr val="026CB7"/>
              </a:buClr>
              <a:buFont typeface="Wingdings" pitchFamily="2" charset="2"/>
              <a:buChar char="ü"/>
            </a:pPr>
            <a:r>
              <a:rPr lang="en-US" sz="2400" dirty="0">
                <a:solidFill>
                  <a:schemeClr val="bg1"/>
                </a:solidFill>
                <a:latin typeface="Montserrat" panose="02000505000000020004" pitchFamily="2" charset="77"/>
              </a:rPr>
              <a:t>250 page plus </a:t>
            </a:r>
            <a:r>
              <a:rPr lang="en-US" sz="2400" i="1" dirty="0">
                <a:solidFill>
                  <a:schemeClr val="bg1"/>
                </a:solidFill>
                <a:latin typeface="Montserrat" panose="02000505000000020004" pitchFamily="2" charset="77"/>
              </a:rPr>
              <a:t>Code of Ethics and Arbitration Manual </a:t>
            </a:r>
            <a:r>
              <a:rPr lang="en-US" sz="2400" dirty="0">
                <a:solidFill>
                  <a:schemeClr val="bg1"/>
                </a:solidFill>
                <a:latin typeface="Montserrat" panose="02000505000000020004" pitchFamily="2" charset="77"/>
              </a:rPr>
              <a:t>which includes:</a:t>
            </a:r>
            <a:endParaRPr lang="en-US" sz="2400" i="1" dirty="0">
              <a:solidFill>
                <a:schemeClr val="bg1"/>
              </a:solidFill>
              <a:latin typeface="Montserrat" panose="02000505000000020004" pitchFamily="2" charset="77"/>
            </a:endParaRPr>
          </a:p>
        </p:txBody>
      </p:sp>
      <p:sp>
        <p:nvSpPr>
          <p:cNvPr id="10" name="Rectangle 9"/>
          <p:cNvSpPr/>
          <p:nvPr/>
        </p:nvSpPr>
        <p:spPr>
          <a:xfrm>
            <a:off x="5588633" y="4827744"/>
            <a:ext cx="6268449" cy="1200329"/>
          </a:xfrm>
          <a:prstGeom prst="rect">
            <a:avLst/>
          </a:prstGeom>
        </p:spPr>
        <p:txBody>
          <a:bodyPr wrap="square">
            <a:spAutoFit/>
          </a:bodyPr>
          <a:lstStyle/>
          <a:p>
            <a:pPr marL="342900" indent="-342900">
              <a:buClr>
                <a:srgbClr val="F58785"/>
              </a:buClr>
              <a:buFont typeface="Wingdings" panose="05000000000000000000" pitchFamily="2" charset="2"/>
              <a:buChar char="§"/>
            </a:pPr>
            <a:r>
              <a:rPr lang="en-US" sz="2400" dirty="0">
                <a:solidFill>
                  <a:schemeClr val="bg1"/>
                </a:solidFill>
                <a:latin typeface="Montserrat" panose="02000505000000020004" pitchFamily="2" charset="77"/>
              </a:rPr>
              <a:t>policies and process, FAQ, checklists, forms, procedural guides, and 18 appendices</a:t>
            </a:r>
            <a:endParaRPr lang="en-US" dirty="0">
              <a:solidFill>
                <a:schemeClr val="bg1"/>
              </a:solidFill>
              <a:latin typeface="Montserrat" panose="02000505000000020004" pitchFamily="2" charset="77"/>
            </a:endParaRPr>
          </a:p>
        </p:txBody>
      </p:sp>
      <p:sp>
        <p:nvSpPr>
          <p:cNvPr id="15" name="Rectangle 14"/>
          <p:cNvSpPr/>
          <p:nvPr/>
        </p:nvSpPr>
        <p:spPr>
          <a:xfrm>
            <a:off x="5274643" y="3478441"/>
            <a:ext cx="7093820" cy="461665"/>
          </a:xfrm>
          <a:prstGeom prst="rect">
            <a:avLst/>
          </a:prstGeom>
        </p:spPr>
        <p:txBody>
          <a:bodyPr wrap="square">
            <a:spAutoFit/>
          </a:bodyPr>
          <a:lstStyle/>
          <a:p>
            <a:pPr marL="342900" indent="-342900">
              <a:buClr>
                <a:srgbClr val="026CB7"/>
              </a:buClr>
              <a:buFont typeface="Wingdings" pitchFamily="2" charset="2"/>
              <a:buChar char="ü"/>
            </a:pPr>
            <a:r>
              <a:rPr lang="en-US" sz="2400" dirty="0">
                <a:solidFill>
                  <a:schemeClr val="bg1"/>
                </a:solidFill>
                <a:latin typeface="Montserrat" panose="02000505000000020004" pitchFamily="2" charset="77"/>
              </a:rPr>
              <a:t>PS cooperative enforcement agreements</a:t>
            </a:r>
            <a:endParaRPr lang="en-US" dirty="0">
              <a:solidFill>
                <a:schemeClr val="bg1"/>
              </a:solidFill>
              <a:latin typeface="Montserrat" panose="02000505000000020004" pitchFamily="2" charset="77"/>
            </a:endParaRPr>
          </a:p>
        </p:txBody>
      </p:sp>
    </p:spTree>
    <p:extLst>
      <p:ext uri="{BB962C8B-B14F-4D97-AF65-F5344CB8AC3E}">
        <p14:creationId xmlns:p14="http://schemas.microsoft.com/office/powerpoint/2010/main" val="374525029"/>
      </p:ext>
    </p:extLst>
  </p:cSld>
  <p:clrMapOvr>
    <a:masterClrMapping/>
  </p:clrMapOvr>
  <p:transition>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6" name="Google Shape;176;p41"/>
          <p:cNvSpPr txBox="1"/>
          <p:nvPr/>
        </p:nvSpPr>
        <p:spPr>
          <a:xfrm>
            <a:off x="770808" y="713022"/>
            <a:ext cx="10856509" cy="1331693"/>
          </a:xfrm>
          <a:prstGeom prst="rect">
            <a:avLst/>
          </a:prstGeom>
          <a:noFill/>
          <a:ln>
            <a:noFill/>
          </a:ln>
        </p:spPr>
        <p:txBody>
          <a:bodyPr spcFirstLastPara="1" wrap="square" lIns="121900" tIns="121900" rIns="121900" bIns="121900" anchor="ctr" anchorCtr="0">
            <a:noAutofit/>
          </a:bodyPr>
          <a:lstStyle/>
          <a:p>
            <a:pPr>
              <a:buClr>
                <a:srgbClr val="000000"/>
              </a:buClr>
              <a:buSzPts val="2500"/>
            </a:pPr>
            <a:r>
              <a:rPr lang="en-US" sz="3200" b="1" dirty="0">
                <a:solidFill>
                  <a:srgbClr val="BED7E9"/>
                </a:solidFill>
                <a:latin typeface="Montserrat" panose="02000505000000020004" pitchFamily="2" charset="77"/>
                <a:ea typeface="Montserrat"/>
                <a:cs typeface="Montserrat"/>
                <a:sym typeface="Montserrat"/>
              </a:rPr>
              <a:t>In Addition to Protecting the Public, Code Enforcement Achieves a Number of Goals</a:t>
            </a:r>
            <a:endParaRPr sz="3200" b="1" dirty="0">
              <a:solidFill>
                <a:srgbClr val="BED7E9"/>
              </a:solidFill>
              <a:latin typeface="Montserrat" panose="02000505000000020004" pitchFamily="2" charset="77"/>
              <a:ea typeface="Montserrat"/>
              <a:cs typeface="Montserrat"/>
              <a:sym typeface="Montserrat"/>
            </a:endParaRPr>
          </a:p>
        </p:txBody>
      </p:sp>
      <p:sp>
        <p:nvSpPr>
          <p:cNvPr id="7" name="Rectangle 6">
            <a:extLst>
              <a:ext uri="{FF2B5EF4-FFF2-40B4-BE49-F238E27FC236}">
                <a16:creationId xmlns:a16="http://schemas.microsoft.com/office/drawing/2014/main" id="{BC16300D-9C87-A54B-85A9-D8F122858332}"/>
              </a:ext>
            </a:extLst>
          </p:cNvPr>
          <p:cNvSpPr/>
          <p:nvPr/>
        </p:nvSpPr>
        <p:spPr>
          <a:xfrm>
            <a:off x="786851" y="1948304"/>
            <a:ext cx="10099322" cy="3108543"/>
          </a:xfrm>
          <a:prstGeom prst="rect">
            <a:avLst/>
          </a:prstGeom>
        </p:spPr>
        <p:txBody>
          <a:bodyPr wrap="square" anchor="ctr">
            <a:spAutoFit/>
          </a:bodyPr>
          <a:lstStyle/>
          <a:p>
            <a:endParaRPr lang="en-US" sz="2800" dirty="0">
              <a:solidFill>
                <a:schemeClr val="bg1"/>
              </a:solidFill>
              <a:latin typeface="Montserrat" panose="02000505000000020004" pitchFamily="2" charset="77"/>
            </a:endParaRPr>
          </a:p>
          <a:p>
            <a:r>
              <a:rPr lang="en-US" sz="2800" b="1" dirty="0">
                <a:solidFill>
                  <a:schemeClr val="bg1"/>
                </a:solidFill>
                <a:latin typeface="Montserrat" panose="00000500000000000000" pitchFamily="2" charset="0"/>
              </a:rPr>
              <a:t>When wrongly or mistakenly charged </a:t>
            </a:r>
            <a:r>
              <a:rPr lang="en-US" sz="2800" dirty="0">
                <a:solidFill>
                  <a:schemeClr val="bg1"/>
                </a:solidFill>
                <a:latin typeface="Montserrat" panose="00000500000000000000" pitchFamily="2" charset="0"/>
              </a:rPr>
              <a:t>the hearing process provides personal and professional vindication.</a:t>
            </a:r>
          </a:p>
          <a:p>
            <a:endParaRPr lang="en-US" sz="2800" dirty="0">
              <a:solidFill>
                <a:schemeClr val="bg1"/>
              </a:solidFill>
              <a:latin typeface="Montserrat" panose="00000500000000000000" pitchFamily="2" charset="0"/>
            </a:endParaRPr>
          </a:p>
          <a:p>
            <a:r>
              <a:rPr lang="en-US" sz="2800" b="1" dirty="0">
                <a:solidFill>
                  <a:schemeClr val="bg1"/>
                </a:solidFill>
                <a:latin typeface="Montserrat" panose="00000500000000000000" pitchFamily="2" charset="0"/>
              </a:rPr>
              <a:t>If a violation is determined </a:t>
            </a:r>
            <a:r>
              <a:rPr lang="en-US" sz="2800" dirty="0">
                <a:solidFill>
                  <a:schemeClr val="bg1"/>
                </a:solidFill>
                <a:latin typeface="Montserrat" panose="00000500000000000000" pitchFamily="2" charset="0"/>
              </a:rPr>
              <a:t>the hearing process educates members about their professional obligations and serves as a deterrent to future violations. </a:t>
            </a:r>
            <a:endParaRPr lang="en-US" sz="1600" dirty="0">
              <a:latin typeface="Montserrat" panose="02000505000000020004" pitchFamily="2" charset="77"/>
            </a:endParaRPr>
          </a:p>
        </p:txBody>
      </p:sp>
      <p:sp>
        <p:nvSpPr>
          <p:cNvPr id="2" name="Slide Number Placeholder 1">
            <a:extLst>
              <a:ext uri="{FF2B5EF4-FFF2-40B4-BE49-F238E27FC236}">
                <a16:creationId xmlns:a16="http://schemas.microsoft.com/office/drawing/2014/main" id="{CC6F5B01-27AD-0149-BC00-7DB4046AFB6A}"/>
              </a:ext>
            </a:extLst>
          </p:cNvPr>
          <p:cNvSpPr>
            <a:spLocks noGrp="1"/>
          </p:cNvSpPr>
          <p:nvPr>
            <p:ph type="sldNum" sz="quarter" idx="4"/>
          </p:nvPr>
        </p:nvSpPr>
        <p:spPr/>
        <p:txBody>
          <a:bodyPr/>
          <a:lstStyle/>
          <a:p>
            <a:fld id="{C3874963-793F-D045-B9DE-BFF4034ACFD8}" type="slidenum">
              <a:rPr lang="en-US" smtClean="0"/>
              <a:pPr/>
              <a:t>5</a:t>
            </a:fld>
            <a:endParaRPr lang="en-US" dirty="0"/>
          </a:p>
        </p:txBody>
      </p:sp>
    </p:spTree>
    <p:extLst>
      <p:ext uri="{BB962C8B-B14F-4D97-AF65-F5344CB8AC3E}">
        <p14:creationId xmlns:p14="http://schemas.microsoft.com/office/powerpoint/2010/main" val="870449873"/>
      </p:ext>
    </p:extLst>
  </p:cSld>
  <p:clrMapOvr>
    <a:masterClrMapping/>
  </p:clrMapOvr>
  <p:transition>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FB4136B-48C9-634B-BB2E-4E6FE8CF550D}"/>
              </a:ext>
            </a:extLst>
          </p:cNvPr>
          <p:cNvSpPr/>
          <p:nvPr/>
        </p:nvSpPr>
        <p:spPr>
          <a:xfrm>
            <a:off x="0" y="1796717"/>
            <a:ext cx="12192000" cy="3096126"/>
          </a:xfrm>
          <a:prstGeom prst="rect">
            <a:avLst/>
          </a:prstGeom>
          <a:solidFill>
            <a:srgbClr val="0D2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C3EA949-1EEE-DB4B-A67F-6E8D4379A9D5}"/>
              </a:ext>
            </a:extLst>
          </p:cNvPr>
          <p:cNvSpPr/>
          <p:nvPr/>
        </p:nvSpPr>
        <p:spPr>
          <a:xfrm>
            <a:off x="4398745" y="2218128"/>
            <a:ext cx="7440329" cy="2092881"/>
          </a:xfrm>
          <a:prstGeom prst="rect">
            <a:avLst/>
          </a:prstGeom>
        </p:spPr>
        <p:txBody>
          <a:bodyPr wrap="square" anchor="ctr">
            <a:spAutoFit/>
          </a:bodyPr>
          <a:lstStyle/>
          <a:p>
            <a:r>
              <a:rPr lang="en-US" sz="2600" dirty="0">
                <a:solidFill>
                  <a:schemeClr val="bg1"/>
                </a:solidFill>
                <a:latin typeface="Montserrat" panose="02000505000000020004" pitchFamily="2" charset="77"/>
              </a:rPr>
              <a:t>REALTORS® must not use harassing speech, hate speech, epithets, or slurs based on race, color, religion, sex, handicap, familial status, national origin, sexual orientation, or gender identity. </a:t>
            </a:r>
          </a:p>
        </p:txBody>
      </p:sp>
      <p:sp>
        <p:nvSpPr>
          <p:cNvPr id="4" name="Google Shape;176;p41">
            <a:extLst>
              <a:ext uri="{FF2B5EF4-FFF2-40B4-BE49-F238E27FC236}">
                <a16:creationId xmlns:a16="http://schemas.microsoft.com/office/drawing/2014/main" id="{E8CD7F84-19AE-EA46-9C6C-CE34898F4A8E}"/>
              </a:ext>
            </a:extLst>
          </p:cNvPr>
          <p:cNvSpPr txBox="1"/>
          <p:nvPr/>
        </p:nvSpPr>
        <p:spPr>
          <a:xfrm>
            <a:off x="834978" y="2329118"/>
            <a:ext cx="3432222" cy="1761620"/>
          </a:xfrm>
          <a:prstGeom prst="rect">
            <a:avLst/>
          </a:prstGeom>
          <a:noFill/>
          <a:ln>
            <a:noFill/>
          </a:ln>
        </p:spPr>
        <p:txBody>
          <a:bodyPr spcFirstLastPara="1" wrap="square" lIns="121900" tIns="121900" rIns="121900" bIns="121900" anchor="ctr" anchorCtr="0">
            <a:noAutofit/>
          </a:bodyPr>
          <a:lstStyle/>
          <a:p>
            <a:pPr>
              <a:buClr>
                <a:srgbClr val="000000"/>
              </a:buClr>
              <a:buSzPts val="2500"/>
            </a:pPr>
            <a:r>
              <a:rPr lang="en-US" sz="2800" b="1" dirty="0">
                <a:solidFill>
                  <a:srgbClr val="F58785"/>
                </a:solidFill>
                <a:latin typeface="Montserrat" panose="02000505000000020004" pitchFamily="2" charset="77"/>
                <a:ea typeface="Montserrat"/>
                <a:cs typeface="Montserrat"/>
                <a:sym typeface="Montserrat"/>
              </a:rPr>
              <a:t>Standard of Practice 10-5</a:t>
            </a:r>
            <a:endParaRPr sz="2800" b="1" dirty="0">
              <a:solidFill>
                <a:srgbClr val="F58785"/>
              </a:solidFill>
              <a:latin typeface="Montserrat" panose="02000505000000020004" pitchFamily="2" charset="77"/>
              <a:ea typeface="Montserrat"/>
              <a:cs typeface="Montserrat"/>
              <a:sym typeface="Montserrat"/>
            </a:endParaRPr>
          </a:p>
        </p:txBody>
      </p:sp>
      <p:sp>
        <p:nvSpPr>
          <p:cNvPr id="6" name="Google Shape;196;p42">
            <a:extLst>
              <a:ext uri="{FF2B5EF4-FFF2-40B4-BE49-F238E27FC236}">
                <a16:creationId xmlns:a16="http://schemas.microsoft.com/office/drawing/2014/main" id="{8D3EA632-5CA4-FC45-9C9E-5DB05010DD62}"/>
              </a:ext>
            </a:extLst>
          </p:cNvPr>
          <p:cNvSpPr txBox="1"/>
          <p:nvPr/>
        </p:nvSpPr>
        <p:spPr>
          <a:xfrm>
            <a:off x="277165" y="495012"/>
            <a:ext cx="12457058" cy="499600"/>
          </a:xfrm>
          <a:prstGeom prst="rect">
            <a:avLst/>
          </a:prstGeom>
          <a:noFill/>
          <a:ln>
            <a:noFill/>
          </a:ln>
        </p:spPr>
        <p:txBody>
          <a:bodyPr spcFirstLastPara="1" wrap="square" lIns="121900" tIns="121900" rIns="121900" bIns="121900" anchor="t" anchorCtr="0">
            <a:noAutofit/>
          </a:bodyPr>
          <a:lstStyle/>
          <a:p>
            <a:r>
              <a:rPr lang="en-US" sz="3200" b="1" dirty="0">
                <a:solidFill>
                  <a:srgbClr val="0D2237"/>
                </a:solidFill>
                <a:latin typeface="Montserrat" panose="02000505000000020004" pitchFamily="2" charset="77"/>
                <a:ea typeface="Montserrat SemiBold"/>
                <a:cs typeface="Montserrat SemiBold"/>
                <a:sym typeface="Montserrat SemiBold"/>
              </a:rPr>
              <a:t>Adopted and Effective November 13, 2020</a:t>
            </a:r>
          </a:p>
          <a:p>
            <a:r>
              <a:rPr lang="en-US" sz="3200" b="1" dirty="0">
                <a:solidFill>
                  <a:srgbClr val="0D2237"/>
                </a:solidFill>
                <a:latin typeface="Montserrat" panose="02000505000000020004" pitchFamily="2" charset="77"/>
                <a:ea typeface="Montserrat"/>
                <a:cs typeface="Montserrat"/>
                <a:sym typeface="Montserrat SemiBold"/>
              </a:rPr>
              <a:t>(not retroactive)</a:t>
            </a:r>
            <a:endParaRPr lang="en-US" sz="3200" b="1" dirty="0">
              <a:solidFill>
                <a:srgbClr val="0D2237"/>
              </a:solidFill>
              <a:latin typeface="Montserrat" panose="02000505000000020004" pitchFamily="2" charset="77"/>
              <a:ea typeface="Montserrat"/>
              <a:cs typeface="Montserrat"/>
              <a:sym typeface="Montserrat"/>
            </a:endParaRPr>
          </a:p>
        </p:txBody>
      </p:sp>
      <p:sp>
        <p:nvSpPr>
          <p:cNvPr id="5" name="Slide Number Placeholder 4">
            <a:extLst>
              <a:ext uri="{FF2B5EF4-FFF2-40B4-BE49-F238E27FC236}">
                <a16:creationId xmlns:a16="http://schemas.microsoft.com/office/drawing/2014/main" id="{9C5BF3DE-3D9E-9740-8D69-4005063B85CF}"/>
              </a:ext>
            </a:extLst>
          </p:cNvPr>
          <p:cNvSpPr>
            <a:spLocks noGrp="1"/>
          </p:cNvSpPr>
          <p:nvPr>
            <p:ph type="sldNum" sz="quarter" idx="4"/>
          </p:nvPr>
        </p:nvSpPr>
        <p:spPr/>
        <p:txBody>
          <a:bodyPr/>
          <a:lstStyle/>
          <a:p>
            <a:fld id="{C3874963-793F-D045-B9DE-BFF4034ACFD8}" type="slidenum">
              <a:rPr lang="en-US" smtClean="0"/>
              <a:pPr/>
              <a:t>6</a:t>
            </a:fld>
            <a:endParaRPr lang="en-US" dirty="0"/>
          </a:p>
        </p:txBody>
      </p:sp>
    </p:spTree>
    <p:extLst>
      <p:ext uri="{BB962C8B-B14F-4D97-AF65-F5344CB8AC3E}">
        <p14:creationId xmlns:p14="http://schemas.microsoft.com/office/powerpoint/2010/main" val="1582702687"/>
      </p:ext>
    </p:extLst>
  </p:cSld>
  <p:clrMapOvr>
    <a:masterClrMapping/>
  </p:clrMapOvr>
  <p:transition>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6" name="Google Shape;176;p41"/>
          <p:cNvSpPr txBox="1"/>
          <p:nvPr/>
        </p:nvSpPr>
        <p:spPr>
          <a:xfrm>
            <a:off x="770809" y="578268"/>
            <a:ext cx="6111254" cy="1331693"/>
          </a:xfrm>
          <a:prstGeom prst="rect">
            <a:avLst/>
          </a:prstGeom>
          <a:noFill/>
          <a:ln>
            <a:noFill/>
          </a:ln>
        </p:spPr>
        <p:txBody>
          <a:bodyPr spcFirstLastPara="1" wrap="square" lIns="121900" tIns="121900" rIns="121900" bIns="121900" anchor="ctr" anchorCtr="0">
            <a:noAutofit/>
          </a:bodyPr>
          <a:lstStyle/>
          <a:p>
            <a:pPr>
              <a:buClr>
                <a:srgbClr val="000000"/>
              </a:buClr>
              <a:buSzPts val="2500"/>
            </a:pPr>
            <a:r>
              <a:rPr lang="en-US" sz="3200" b="1" dirty="0">
                <a:solidFill>
                  <a:srgbClr val="BED7E9"/>
                </a:solidFill>
                <a:latin typeface="Montserrat" panose="02000505000000020004" pitchFamily="2" charset="77"/>
                <a:ea typeface="Montserrat"/>
                <a:cs typeface="Montserrat"/>
                <a:sym typeface="Montserrat"/>
              </a:rPr>
              <a:t>Standard of Practice 10-5 – A Two Step Process</a:t>
            </a:r>
            <a:endParaRPr sz="3200" b="1" dirty="0">
              <a:solidFill>
                <a:srgbClr val="BED7E9"/>
              </a:solidFill>
              <a:latin typeface="Montserrat" panose="02000505000000020004" pitchFamily="2" charset="77"/>
              <a:ea typeface="Montserrat"/>
              <a:cs typeface="Montserrat"/>
              <a:sym typeface="Montserrat"/>
            </a:endParaRPr>
          </a:p>
        </p:txBody>
      </p:sp>
      <p:sp>
        <p:nvSpPr>
          <p:cNvPr id="7" name="Rectangle 6">
            <a:extLst>
              <a:ext uri="{FF2B5EF4-FFF2-40B4-BE49-F238E27FC236}">
                <a16:creationId xmlns:a16="http://schemas.microsoft.com/office/drawing/2014/main" id="{BC16300D-9C87-A54B-85A9-D8F122858332}"/>
              </a:ext>
            </a:extLst>
          </p:cNvPr>
          <p:cNvSpPr/>
          <p:nvPr/>
        </p:nvSpPr>
        <p:spPr>
          <a:xfrm>
            <a:off x="863853" y="1583123"/>
            <a:ext cx="10099322" cy="4647426"/>
          </a:xfrm>
          <a:prstGeom prst="rect">
            <a:avLst/>
          </a:prstGeom>
        </p:spPr>
        <p:txBody>
          <a:bodyPr wrap="square" anchor="ctr">
            <a:spAutoFit/>
          </a:bodyPr>
          <a:lstStyle/>
          <a:p>
            <a:endParaRPr lang="en-US" sz="2800" dirty="0">
              <a:solidFill>
                <a:schemeClr val="bg1"/>
              </a:solidFill>
              <a:latin typeface="Montserrat" panose="02000505000000020004" pitchFamily="2" charset="77"/>
            </a:endParaRPr>
          </a:p>
          <a:p>
            <a:r>
              <a:rPr lang="en-US" sz="2800" b="1" dirty="0">
                <a:solidFill>
                  <a:schemeClr val="bg1"/>
                </a:solidFill>
                <a:latin typeface="Montserrat" panose="00000500000000000000" pitchFamily="2" charset="0"/>
              </a:rPr>
              <a:t>Step 1:  </a:t>
            </a:r>
            <a:r>
              <a:rPr lang="en-US" sz="2800" dirty="0">
                <a:solidFill>
                  <a:schemeClr val="bg1"/>
                </a:solidFill>
                <a:latin typeface="Montserrat" panose="00000500000000000000" pitchFamily="2" charset="0"/>
              </a:rPr>
              <a:t>Is the speech harassing speech, hate speech, epithets, or slurs as defined in Appendix XII, Appropriate Interpretation of Standard of Practice 10-5 and Statement of Professional Standards Policy 29, of the </a:t>
            </a:r>
            <a:r>
              <a:rPr lang="en-US" sz="2800" i="1" dirty="0">
                <a:solidFill>
                  <a:schemeClr val="bg1"/>
                </a:solidFill>
                <a:latin typeface="Montserrat" panose="00000500000000000000" pitchFamily="2" charset="0"/>
              </a:rPr>
              <a:t>Code of Ethics and Arbitration Manual</a:t>
            </a:r>
            <a:r>
              <a:rPr lang="en-US" sz="2800" dirty="0">
                <a:solidFill>
                  <a:schemeClr val="bg1"/>
                </a:solidFill>
                <a:latin typeface="Montserrat" panose="00000500000000000000" pitchFamily="2" charset="0"/>
              </a:rPr>
              <a:t>?</a:t>
            </a:r>
          </a:p>
          <a:p>
            <a:endParaRPr lang="en-US" sz="2800" dirty="0">
              <a:solidFill>
                <a:schemeClr val="bg1"/>
              </a:solidFill>
              <a:latin typeface="Montserrat" panose="00000500000000000000" pitchFamily="2" charset="0"/>
            </a:endParaRPr>
          </a:p>
          <a:p>
            <a:r>
              <a:rPr lang="en-US" sz="2800" b="1" dirty="0">
                <a:solidFill>
                  <a:schemeClr val="bg1"/>
                </a:solidFill>
                <a:latin typeface="Montserrat" panose="00000500000000000000" pitchFamily="2" charset="0"/>
              </a:rPr>
              <a:t>Step 2:  </a:t>
            </a:r>
            <a:r>
              <a:rPr lang="en-US" sz="2800" dirty="0">
                <a:solidFill>
                  <a:schemeClr val="bg1"/>
                </a:solidFill>
                <a:latin typeface="Montserrat" panose="00000500000000000000" pitchFamily="2" charset="0"/>
              </a:rPr>
              <a:t>If so, is the speech based on race, color, religion, sex, handicap, familial status, national origin, sexual orientation, or gender identity?</a:t>
            </a:r>
          </a:p>
          <a:p>
            <a:endParaRPr lang="en-US" sz="1600" dirty="0">
              <a:latin typeface="Montserrat" panose="02000505000000020004" pitchFamily="2" charset="77"/>
            </a:endParaRPr>
          </a:p>
        </p:txBody>
      </p:sp>
      <p:sp>
        <p:nvSpPr>
          <p:cNvPr id="2" name="Slide Number Placeholder 1">
            <a:extLst>
              <a:ext uri="{FF2B5EF4-FFF2-40B4-BE49-F238E27FC236}">
                <a16:creationId xmlns:a16="http://schemas.microsoft.com/office/drawing/2014/main" id="{CC6F5B01-27AD-0149-BC00-7DB4046AFB6A}"/>
              </a:ext>
            </a:extLst>
          </p:cNvPr>
          <p:cNvSpPr>
            <a:spLocks noGrp="1"/>
          </p:cNvSpPr>
          <p:nvPr>
            <p:ph type="sldNum" sz="quarter" idx="4"/>
          </p:nvPr>
        </p:nvSpPr>
        <p:spPr/>
        <p:txBody>
          <a:bodyPr/>
          <a:lstStyle/>
          <a:p>
            <a:fld id="{C3874963-793F-D045-B9DE-BFF4034ACFD8}" type="slidenum">
              <a:rPr lang="en-US" smtClean="0"/>
              <a:pPr/>
              <a:t>7</a:t>
            </a:fld>
            <a:endParaRPr lang="en-US" dirty="0"/>
          </a:p>
        </p:txBody>
      </p:sp>
    </p:spTree>
    <p:extLst>
      <p:ext uri="{BB962C8B-B14F-4D97-AF65-F5344CB8AC3E}">
        <p14:creationId xmlns:p14="http://schemas.microsoft.com/office/powerpoint/2010/main" val="2417541951"/>
      </p:ext>
    </p:extLst>
  </p:cSld>
  <p:clrMapOvr>
    <a:masterClrMapping/>
  </p:clrMapOvr>
  <p:transition>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6" name="Google Shape;176;p41"/>
          <p:cNvSpPr txBox="1"/>
          <p:nvPr/>
        </p:nvSpPr>
        <p:spPr>
          <a:xfrm>
            <a:off x="770808" y="713022"/>
            <a:ext cx="9865108" cy="1331693"/>
          </a:xfrm>
          <a:prstGeom prst="rect">
            <a:avLst/>
          </a:prstGeom>
          <a:noFill/>
          <a:ln>
            <a:noFill/>
          </a:ln>
        </p:spPr>
        <p:txBody>
          <a:bodyPr spcFirstLastPara="1" wrap="square" lIns="121900" tIns="121900" rIns="121900" bIns="121900" anchor="ctr" anchorCtr="0">
            <a:noAutofit/>
          </a:bodyPr>
          <a:lstStyle/>
          <a:p>
            <a:pPr>
              <a:buClr>
                <a:srgbClr val="000000"/>
              </a:buClr>
              <a:buSzPts val="2500"/>
            </a:pPr>
            <a:r>
              <a:rPr lang="en-US" sz="3200" b="1" dirty="0">
                <a:solidFill>
                  <a:srgbClr val="BED7E9"/>
                </a:solidFill>
                <a:latin typeface="Montserrat" panose="02000505000000020004" pitchFamily="2" charset="77"/>
                <a:ea typeface="Montserrat"/>
                <a:cs typeface="Montserrat"/>
                <a:sym typeface="Montserrat"/>
              </a:rPr>
              <a:t>Application of Standard of Practice  10-5</a:t>
            </a:r>
            <a:endParaRPr sz="3200" b="1" dirty="0">
              <a:solidFill>
                <a:srgbClr val="BED7E9"/>
              </a:solidFill>
              <a:latin typeface="Montserrat" panose="02000505000000020004" pitchFamily="2" charset="77"/>
              <a:ea typeface="Montserrat"/>
              <a:cs typeface="Montserrat"/>
              <a:sym typeface="Montserrat"/>
            </a:endParaRPr>
          </a:p>
        </p:txBody>
      </p:sp>
      <p:sp>
        <p:nvSpPr>
          <p:cNvPr id="7" name="Rectangle 6">
            <a:extLst>
              <a:ext uri="{FF2B5EF4-FFF2-40B4-BE49-F238E27FC236}">
                <a16:creationId xmlns:a16="http://schemas.microsoft.com/office/drawing/2014/main" id="{BC16300D-9C87-A54B-85A9-D8F122858332}"/>
              </a:ext>
            </a:extLst>
          </p:cNvPr>
          <p:cNvSpPr/>
          <p:nvPr/>
        </p:nvSpPr>
        <p:spPr>
          <a:xfrm>
            <a:off x="786851" y="2379190"/>
            <a:ext cx="10099322" cy="2246769"/>
          </a:xfrm>
          <a:prstGeom prst="rect">
            <a:avLst/>
          </a:prstGeom>
        </p:spPr>
        <p:txBody>
          <a:bodyPr wrap="square" anchor="ctr">
            <a:spAutoFit/>
          </a:bodyPr>
          <a:lstStyle/>
          <a:p>
            <a:endParaRPr lang="en-US" sz="2800" dirty="0">
              <a:solidFill>
                <a:schemeClr val="bg1"/>
              </a:solidFill>
              <a:latin typeface="Montserrat" panose="02000505000000020004" pitchFamily="2" charset="77"/>
            </a:endParaRPr>
          </a:p>
          <a:p>
            <a:r>
              <a:rPr lang="en-US" sz="2800" b="1" dirty="0">
                <a:solidFill>
                  <a:schemeClr val="bg1"/>
                </a:solidFill>
                <a:latin typeface="Montserrat" panose="00000500000000000000" pitchFamily="2" charset="0"/>
              </a:rPr>
              <a:t>Clear, strong, and convincing evidence </a:t>
            </a:r>
            <a:r>
              <a:rPr lang="en-US" sz="2800" dirty="0">
                <a:solidFill>
                  <a:schemeClr val="bg1"/>
                </a:solidFill>
                <a:latin typeface="Montserrat" panose="00000500000000000000" pitchFamily="2" charset="0"/>
              </a:rPr>
              <a:t>is the burden of proof the complainant must provide for a hearing panel to find a violation of the Code of Ethics.</a:t>
            </a:r>
          </a:p>
          <a:p>
            <a:endParaRPr lang="en-US" sz="2800" dirty="0">
              <a:solidFill>
                <a:schemeClr val="bg1"/>
              </a:solidFill>
              <a:latin typeface="Montserrat" panose="00000500000000000000" pitchFamily="2" charset="0"/>
            </a:endParaRPr>
          </a:p>
        </p:txBody>
      </p:sp>
      <p:sp>
        <p:nvSpPr>
          <p:cNvPr id="2" name="Slide Number Placeholder 1">
            <a:extLst>
              <a:ext uri="{FF2B5EF4-FFF2-40B4-BE49-F238E27FC236}">
                <a16:creationId xmlns:a16="http://schemas.microsoft.com/office/drawing/2014/main" id="{CC6F5B01-27AD-0149-BC00-7DB4046AFB6A}"/>
              </a:ext>
            </a:extLst>
          </p:cNvPr>
          <p:cNvSpPr>
            <a:spLocks noGrp="1"/>
          </p:cNvSpPr>
          <p:nvPr>
            <p:ph type="sldNum" sz="quarter" idx="4"/>
          </p:nvPr>
        </p:nvSpPr>
        <p:spPr/>
        <p:txBody>
          <a:bodyPr/>
          <a:lstStyle/>
          <a:p>
            <a:fld id="{C3874963-793F-D045-B9DE-BFF4034ACFD8}" type="slidenum">
              <a:rPr lang="en-US" smtClean="0"/>
              <a:pPr/>
              <a:t>8</a:t>
            </a:fld>
            <a:endParaRPr lang="en-US" dirty="0"/>
          </a:p>
        </p:txBody>
      </p:sp>
    </p:spTree>
    <p:extLst>
      <p:ext uri="{BB962C8B-B14F-4D97-AF65-F5344CB8AC3E}">
        <p14:creationId xmlns:p14="http://schemas.microsoft.com/office/powerpoint/2010/main" val="2045270213"/>
      </p:ext>
    </p:extLst>
  </p:cSld>
  <p:clrMapOvr>
    <a:masterClrMapping/>
  </p:clrMapOvr>
  <p:transition>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FB4136B-48C9-634B-BB2E-4E6FE8CF550D}"/>
              </a:ext>
            </a:extLst>
          </p:cNvPr>
          <p:cNvSpPr/>
          <p:nvPr/>
        </p:nvSpPr>
        <p:spPr>
          <a:xfrm>
            <a:off x="0" y="1796717"/>
            <a:ext cx="12192000" cy="3096126"/>
          </a:xfrm>
          <a:prstGeom prst="rect">
            <a:avLst/>
          </a:prstGeom>
          <a:solidFill>
            <a:srgbClr val="0D2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C3EA949-1EEE-DB4B-A67F-6E8D4379A9D5}"/>
              </a:ext>
            </a:extLst>
          </p:cNvPr>
          <p:cNvSpPr/>
          <p:nvPr/>
        </p:nvSpPr>
        <p:spPr>
          <a:xfrm>
            <a:off x="4398745" y="2018075"/>
            <a:ext cx="7440329" cy="2492990"/>
          </a:xfrm>
          <a:prstGeom prst="rect">
            <a:avLst/>
          </a:prstGeom>
        </p:spPr>
        <p:txBody>
          <a:bodyPr wrap="square" anchor="ctr">
            <a:spAutoFit/>
          </a:bodyPr>
          <a:lstStyle/>
          <a:p>
            <a:r>
              <a:rPr lang="en-US" sz="2600" dirty="0">
                <a:solidFill>
                  <a:schemeClr val="bg1"/>
                </a:solidFill>
                <a:latin typeface="Montserrat" panose="02000505000000020004" pitchFamily="2" charset="77"/>
              </a:rPr>
              <a:t>Hearing panels privy to all facts and circumstances take into consideration the entire course of events, weighing a respondent’s experience, prior violations, and mitigating or extenuating circumstances. </a:t>
            </a:r>
          </a:p>
        </p:txBody>
      </p:sp>
      <p:sp>
        <p:nvSpPr>
          <p:cNvPr id="4" name="Google Shape;176;p41">
            <a:extLst>
              <a:ext uri="{FF2B5EF4-FFF2-40B4-BE49-F238E27FC236}">
                <a16:creationId xmlns:a16="http://schemas.microsoft.com/office/drawing/2014/main" id="{E8CD7F84-19AE-EA46-9C6C-CE34898F4A8E}"/>
              </a:ext>
            </a:extLst>
          </p:cNvPr>
          <p:cNvSpPr txBox="1"/>
          <p:nvPr/>
        </p:nvSpPr>
        <p:spPr>
          <a:xfrm>
            <a:off x="834978" y="2329118"/>
            <a:ext cx="3432222" cy="1761620"/>
          </a:xfrm>
          <a:prstGeom prst="rect">
            <a:avLst/>
          </a:prstGeom>
          <a:noFill/>
          <a:ln>
            <a:noFill/>
          </a:ln>
        </p:spPr>
        <p:txBody>
          <a:bodyPr spcFirstLastPara="1" wrap="square" lIns="121900" tIns="121900" rIns="121900" bIns="121900" anchor="ctr" anchorCtr="0">
            <a:noAutofit/>
          </a:bodyPr>
          <a:lstStyle/>
          <a:p>
            <a:pPr>
              <a:buClr>
                <a:srgbClr val="000000"/>
              </a:buClr>
              <a:buSzPts val="2500"/>
            </a:pPr>
            <a:r>
              <a:rPr lang="en-US" sz="2800" b="1" dirty="0">
                <a:solidFill>
                  <a:srgbClr val="F58785"/>
                </a:solidFill>
                <a:latin typeface="Montserrat" panose="02000505000000020004" pitchFamily="2" charset="77"/>
                <a:ea typeface="Montserrat"/>
                <a:cs typeface="Montserrat"/>
                <a:sym typeface="Montserrat"/>
              </a:rPr>
              <a:t>Sanctioning Guidelines</a:t>
            </a:r>
            <a:endParaRPr sz="2800" b="1" dirty="0">
              <a:solidFill>
                <a:srgbClr val="F58785"/>
              </a:solidFill>
              <a:latin typeface="Montserrat" panose="02000505000000020004" pitchFamily="2" charset="77"/>
              <a:ea typeface="Montserrat"/>
              <a:cs typeface="Montserrat"/>
              <a:sym typeface="Montserrat"/>
            </a:endParaRPr>
          </a:p>
        </p:txBody>
      </p:sp>
      <p:sp>
        <p:nvSpPr>
          <p:cNvPr id="6" name="Google Shape;196;p42">
            <a:extLst>
              <a:ext uri="{FF2B5EF4-FFF2-40B4-BE49-F238E27FC236}">
                <a16:creationId xmlns:a16="http://schemas.microsoft.com/office/drawing/2014/main" id="{8D3EA632-5CA4-FC45-9C9E-5DB05010DD62}"/>
              </a:ext>
            </a:extLst>
          </p:cNvPr>
          <p:cNvSpPr txBox="1"/>
          <p:nvPr/>
        </p:nvSpPr>
        <p:spPr>
          <a:xfrm>
            <a:off x="277165" y="495012"/>
            <a:ext cx="11253900" cy="499600"/>
          </a:xfrm>
          <a:prstGeom prst="rect">
            <a:avLst/>
          </a:prstGeom>
          <a:noFill/>
          <a:ln>
            <a:noFill/>
          </a:ln>
        </p:spPr>
        <p:txBody>
          <a:bodyPr spcFirstLastPara="1" wrap="square" lIns="121900" tIns="121900" rIns="121900" bIns="121900" anchor="t" anchorCtr="0">
            <a:noAutofit/>
          </a:bodyPr>
          <a:lstStyle/>
          <a:p>
            <a:r>
              <a:rPr lang="en-US" sz="3200" b="1" dirty="0">
                <a:solidFill>
                  <a:srgbClr val="0D2237"/>
                </a:solidFill>
                <a:latin typeface="Montserrat" panose="02000505000000020004" pitchFamily="2" charset="77"/>
                <a:ea typeface="Montserrat SemiBold"/>
                <a:cs typeface="Montserrat SemiBold"/>
                <a:sym typeface="Montserrat SemiBold"/>
              </a:rPr>
              <a:t>Appendix VII to Part Four, </a:t>
            </a:r>
            <a:r>
              <a:rPr lang="en-US" sz="3200" b="1" i="1" dirty="0">
                <a:solidFill>
                  <a:srgbClr val="0D2237"/>
                </a:solidFill>
                <a:latin typeface="Montserrat" panose="02000505000000020004" pitchFamily="2" charset="77"/>
                <a:ea typeface="Montserrat SemiBold"/>
                <a:cs typeface="Montserrat SemiBold"/>
                <a:sym typeface="Montserrat SemiBold"/>
              </a:rPr>
              <a:t>Code of Ethics and Arbitration Manual </a:t>
            </a:r>
            <a:r>
              <a:rPr lang="en-US" sz="3200" b="1" dirty="0">
                <a:solidFill>
                  <a:srgbClr val="0D2237"/>
                </a:solidFill>
                <a:latin typeface="Montserrat" panose="02000505000000020004" pitchFamily="2" charset="77"/>
                <a:ea typeface="Montserrat SemiBold"/>
                <a:cs typeface="Montserrat SemiBold"/>
                <a:sym typeface="Montserrat SemiBold"/>
              </a:rPr>
              <a:t>(CEAM), Revised</a:t>
            </a:r>
            <a:endParaRPr lang="en-US" sz="3200" b="1" dirty="0">
              <a:solidFill>
                <a:srgbClr val="0D2237"/>
              </a:solidFill>
              <a:latin typeface="Montserrat" panose="02000505000000020004" pitchFamily="2" charset="77"/>
              <a:ea typeface="Montserrat"/>
              <a:cs typeface="Montserrat"/>
              <a:sym typeface="Montserrat"/>
            </a:endParaRPr>
          </a:p>
        </p:txBody>
      </p:sp>
      <p:sp>
        <p:nvSpPr>
          <p:cNvPr id="5" name="Slide Number Placeholder 4">
            <a:extLst>
              <a:ext uri="{FF2B5EF4-FFF2-40B4-BE49-F238E27FC236}">
                <a16:creationId xmlns:a16="http://schemas.microsoft.com/office/drawing/2014/main" id="{9C5BF3DE-3D9E-9740-8D69-4005063B85CF}"/>
              </a:ext>
            </a:extLst>
          </p:cNvPr>
          <p:cNvSpPr>
            <a:spLocks noGrp="1"/>
          </p:cNvSpPr>
          <p:nvPr>
            <p:ph type="sldNum" sz="quarter" idx="4"/>
          </p:nvPr>
        </p:nvSpPr>
        <p:spPr/>
        <p:txBody>
          <a:bodyPr/>
          <a:lstStyle/>
          <a:p>
            <a:fld id="{C3874963-793F-D045-B9DE-BFF4034ACFD8}" type="slidenum">
              <a:rPr lang="en-US" smtClean="0"/>
              <a:pPr/>
              <a:t>9</a:t>
            </a:fld>
            <a:endParaRPr lang="en-US" dirty="0"/>
          </a:p>
        </p:txBody>
      </p:sp>
    </p:spTree>
    <p:extLst>
      <p:ext uri="{BB962C8B-B14F-4D97-AF65-F5344CB8AC3E}">
        <p14:creationId xmlns:p14="http://schemas.microsoft.com/office/powerpoint/2010/main" val="1253437985"/>
      </p:ext>
    </p:extLst>
  </p:cSld>
  <p:clrMapOvr>
    <a:masterClrMapping/>
  </p:clrMapOvr>
  <p:transition>
    <p:push dir="u"/>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12765</TotalTime>
  <Words>1688</Words>
  <Application>Microsoft Office PowerPoint</Application>
  <PresentationFormat>Widescreen</PresentationFormat>
  <Paragraphs>129</Paragraphs>
  <Slides>31</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31</vt:i4>
      </vt:variant>
    </vt:vector>
  </HeadingPairs>
  <TitlesOfParts>
    <vt:vector size="40" baseType="lpstr">
      <vt:lpstr>Arial</vt:lpstr>
      <vt:lpstr>Calibri</vt:lpstr>
      <vt:lpstr>Calibri Light</vt:lpstr>
      <vt:lpstr>Garamond</vt:lpstr>
      <vt:lpstr>Montserrat</vt:lpstr>
      <vt:lpstr>Montserrat Medium</vt:lpstr>
      <vt:lpstr>Montserrat SemiBold</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Dispenza</dc:creator>
  <cp:lastModifiedBy>Diane Mosley</cp:lastModifiedBy>
  <cp:revision>173</cp:revision>
  <cp:lastPrinted>2019-04-07T22:38:40Z</cp:lastPrinted>
  <dcterms:created xsi:type="dcterms:W3CDTF">2019-04-05T16:55:57Z</dcterms:created>
  <dcterms:modified xsi:type="dcterms:W3CDTF">2021-02-05T23:30:23Z</dcterms:modified>
</cp:coreProperties>
</file>