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5" r:id="rId3"/>
    <p:sldId id="291" r:id="rId4"/>
    <p:sldId id="322" r:id="rId5"/>
    <p:sldId id="320" r:id="rId6"/>
    <p:sldId id="321" r:id="rId7"/>
    <p:sldId id="323" r:id="rId8"/>
    <p:sldId id="324" r:id="rId9"/>
    <p:sldId id="325" r:id="rId10"/>
    <p:sldId id="326" r:id="rId11"/>
    <p:sldId id="296" r:id="rId12"/>
    <p:sldId id="319" r:id="rId13"/>
    <p:sldId id="327" r:id="rId14"/>
    <p:sldId id="292" r:id="rId15"/>
    <p:sldId id="297" r:id="rId16"/>
    <p:sldId id="298" r:id="rId17"/>
    <p:sldId id="294" r:id="rId18"/>
    <p:sldId id="282" r:id="rId19"/>
    <p:sldId id="311" r:id="rId20"/>
    <p:sldId id="272" r:id="rId21"/>
    <p:sldId id="284" r:id="rId22"/>
    <p:sldId id="281" r:id="rId23"/>
    <p:sldId id="317" r:id="rId24"/>
    <p:sldId id="318" r:id="rId25"/>
    <p:sldId id="305" r:id="rId26"/>
    <p:sldId id="306" r:id="rId27"/>
    <p:sldId id="313" r:id="rId28"/>
    <p:sldId id="308" r:id="rId29"/>
    <p:sldId id="309" r:id="rId30"/>
    <p:sldId id="314" r:id="rId31"/>
    <p:sldId id="293" r:id="rId32"/>
    <p:sldId id="328" r:id="rId33"/>
    <p:sldId id="315" r:id="rId34"/>
    <p:sldId id="316" r:id="rId35"/>
    <p:sldId id="26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3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  <p:cmAuthor id="2" name="Charlie Lee" initials="CL" lastIdx="1" clrIdx="1">
    <p:extLst>
      <p:ext uri="{19B8F6BF-5375-455C-9EA6-DF929625EA0E}">
        <p15:presenceInfo xmlns:p15="http://schemas.microsoft.com/office/powerpoint/2012/main" userId="S-1-5-21-825728321-1397134677-334457921-155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37"/>
    <a:srgbClr val="BED7E9"/>
    <a:srgbClr val="F58785"/>
    <a:srgbClr val="6EC59B"/>
    <a:srgbClr val="00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3" autoAdjust="0"/>
    <p:restoredTop sz="94649"/>
  </p:normalViewPr>
  <p:slideViewPr>
    <p:cSldViewPr snapToGrid="0" snapToObjects="1">
      <p:cViewPr varScale="1">
        <p:scale>
          <a:sx n="53" d="100"/>
          <a:sy n="53" d="100"/>
        </p:scale>
        <p:origin x="41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31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217BC-4C71-CC42-BB1A-91504D9FDC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D005C-2AE5-D84C-911F-ACB5C95DC8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B0D6-25CA-5E4F-8A73-33194F27591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63BC1-4AFA-864F-9C24-26BB7885B8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89CB1-AC58-1A46-A2AF-AA84A71CD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B3171-E52A-ED4B-8B03-9D3AF612A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E20F-127F-034D-BC8F-EDE05704DE9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C3BDC-5242-114E-8B1C-0F94F8FA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77284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516588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21629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95886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2385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285705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50759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53329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09047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60365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77355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673452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9588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f6f8c2b7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4f6f8c2b7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930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f6f8c2b7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4f6f8c2b7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44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96DB-B96B-494A-ADEB-98C2691FD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DBC79-01C2-C447-816C-6F3CB990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DBC9-0170-084D-84C7-03190D8B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F4475-CE75-B84F-B961-056B187E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A5188-90F2-944B-93B4-0AA8703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06460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DAC-282A-C149-8E0E-A8EBEC9D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EF62B-1AAF-E54D-948B-6BF89CA9B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4443-90D9-F846-A715-6CB4BC3C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BC10E-ED17-2F49-A0C7-2FD3852E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42951-B82C-7842-8A79-8822D7C4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93059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A70C6-62DA-104A-9FD4-4CCC51118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5E94D-F7D6-094A-8535-3F77890E3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8063-BF14-DE40-905E-4787D4C2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1727-B547-E74E-AF8E-BE26867F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AFAE-3746-AD45-8868-5CAA88EF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4008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0E0EA7-D572-D34E-BC9F-5473021F3C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5733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irror&#10;&#10;Description automatically generated">
            <a:extLst>
              <a:ext uri="{FF2B5EF4-FFF2-40B4-BE49-F238E27FC236}">
                <a16:creationId xmlns:a16="http://schemas.microsoft.com/office/drawing/2014/main" id="{641ABE5C-6EFE-CF4F-93F3-D794A6E27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0B2A711-75DC-1C40-B48C-6CBF2095A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30263-5935-E849-9921-A555D1A2A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773" t="34926" r="18754" b="36050"/>
          <a:stretch/>
        </p:blipFill>
        <p:spPr>
          <a:xfrm>
            <a:off x="10555356" y="6231835"/>
            <a:ext cx="1490870" cy="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5364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seball&#10;&#10;Description automatically generated">
            <a:extLst>
              <a:ext uri="{FF2B5EF4-FFF2-40B4-BE49-F238E27FC236}">
                <a16:creationId xmlns:a16="http://schemas.microsoft.com/office/drawing/2014/main" id="{42C7C5CB-123A-1044-A1A2-A7473F9EA4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37CEB84-738B-D04E-84D8-FAC07BA1F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41D1BB-6589-EC4C-8011-76EE3346B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10571354" y="6255832"/>
            <a:ext cx="1505415" cy="4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3673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BFBFFD8-1235-284B-9B41-EF4186B2E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F77E21-6FCC-864A-A63E-D8C8F30DA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636168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792F6-75E5-064F-B333-AB6E4C55B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10571354" y="6255832"/>
            <a:ext cx="1505415" cy="4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5146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2D3DF82-7AF6-E04F-84E5-722F1EB5B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4540E36-B5F1-B84F-929C-D074FC4D1A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7" y="1115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316B1-1F2B-144A-9360-EFE7F3336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10571354" y="6255832"/>
            <a:ext cx="1505415" cy="4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5904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n, white, flying, blue&#10;&#10;Description automatically generated">
            <a:extLst>
              <a:ext uri="{FF2B5EF4-FFF2-40B4-BE49-F238E27FC236}">
                <a16:creationId xmlns:a16="http://schemas.microsoft.com/office/drawing/2014/main" id="{10BF759A-4223-AE4E-B317-C07097291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607AB-4DE9-A24E-B038-6794B76DE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69" t="36865" r="18757" b="37902"/>
          <a:stretch/>
        </p:blipFill>
        <p:spPr>
          <a:xfrm>
            <a:off x="10571354" y="6255832"/>
            <a:ext cx="1505415" cy="4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5486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table, large, white&#10;&#10;Description automatically generated">
            <a:extLst>
              <a:ext uri="{FF2B5EF4-FFF2-40B4-BE49-F238E27FC236}">
                <a16:creationId xmlns:a16="http://schemas.microsoft.com/office/drawing/2014/main" id="{F4AB34F0-CA52-D441-8802-5C8401893B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8796EE7-89A7-DA4D-91E9-EF9C1C25B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22948" y="9946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A62020-68DD-604B-90C2-F9AA37B94A7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96527" y="9946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EC24A-CA7B-9B44-9CCE-9C2523BC5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773" t="34926" r="18754" b="36050"/>
          <a:stretch/>
        </p:blipFill>
        <p:spPr>
          <a:xfrm>
            <a:off x="10555356" y="6231835"/>
            <a:ext cx="1490870" cy="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211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B2498A-500A-6045-9FDD-FE7EAA9D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8568" y="1351547"/>
            <a:ext cx="10234863" cy="415490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DFE6548-62DA-2D40-B47D-8596D8B82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6BAD7-D061-8543-903D-746293A03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773" t="34926" r="18754" b="36050"/>
          <a:stretch/>
        </p:blipFill>
        <p:spPr>
          <a:xfrm>
            <a:off x="10555356" y="6231835"/>
            <a:ext cx="1490870" cy="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9315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B13A-76CB-644A-B04E-8B5523B6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C279-F70E-1F4C-8D9B-4BFB0B3F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9EA9-370B-1446-8EFB-A0BB10D0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60878-5E21-CE41-BFC3-8E035C9E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BC75B-C340-E34D-A0FD-865646F7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4384"/>
      </p:ext>
    </p:extLst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2024867-7E07-A146-849B-3616F1C08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3A7A7-A3EA-A64C-9948-947CCA5CD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773" t="34926" r="18754" b="36050"/>
          <a:stretch/>
        </p:blipFill>
        <p:spPr>
          <a:xfrm>
            <a:off x="10555356" y="6231835"/>
            <a:ext cx="1490870" cy="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4845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eter&#10;&#10;Description automatically generated">
            <a:extLst>
              <a:ext uri="{FF2B5EF4-FFF2-40B4-BE49-F238E27FC236}">
                <a16:creationId xmlns:a16="http://schemas.microsoft.com/office/drawing/2014/main" id="{60539DF5-C211-ED41-A2F5-8D8BBCA79A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63980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0E91-F505-2C4D-9EBC-55763D34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47770-1C56-964E-ABF4-3499DDDE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8C1FD-2E49-1E4D-8586-8F521326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34C8-B655-1B44-8057-CFA2E468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DE60A-9D8F-4B4B-940D-336653E6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82436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B5B1-292B-F440-9733-5FDEDE46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B3D5-1CDE-BC4B-BA62-EF24F8B2F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F26F-A88E-9949-AF63-4BEB6CF30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6F2BC-30AA-1440-8C69-282C04F9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8607-D3AD-FC48-B233-444905E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C4AD9-5294-BF49-AFC5-C5F61D51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5044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940E-042B-A948-9EBF-020A8F1F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0A68C-23B9-CE44-A504-501B5604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B44A7-3F11-5B42-948C-B22E714B4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4F627-204A-424F-8E97-0E090323F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5AA89-5A7D-6D43-BE92-271005D23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D0455-0D60-F94D-B3D8-218DBA95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B1F47-CD8B-9443-86B2-EE78BDE1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9A07F-91D7-954B-8027-A313BAE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22158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9ADC-71E6-274C-817C-DC3B77BF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F67D4-3F03-6641-BCB0-997CFBA7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C8207-1584-754B-A932-D72519B6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87A8C-68A4-0D45-8F82-CEC6A02C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351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2456C-4812-2E4C-B7A9-A27A1127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E7DCF-AE6B-8F4C-9A9E-535C1B43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D4F7B-1F2A-C341-9F98-4A710EDB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3068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1AD1-3DBE-2E44-8B38-7D0DF4A6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C54D-0689-B648-899E-6AB029717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24D53-05DA-934A-8367-B957821E3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EF403-666C-9E4C-8C3F-640A3742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ABA15-EE4C-684C-93C8-A80184D0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F6F49-BB43-194B-B62B-522B8128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6901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2AA8-7971-9C47-BC4C-6981DCC5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2EBE3-9F5E-E147-AC2D-407F637A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8D42-BA6D-4B46-9FBB-AC684C9D8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6E501-79AB-074E-84A3-07E843FD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2601F-A921-1C48-B42F-BAD9D66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CBE83-88A5-F94E-AFEC-1FF963F1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71236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E8F1-1438-2B48-84B0-1784A7C22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F93B8-92E3-F040-9A28-5989CE86005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6E27-466E-774D-829B-29DEDDC0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1E5-3DBB-6E4E-9D48-34D7666B2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65" r:id="rId2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ol.gov/sites/dolgov/files/WHD/posters/FFCRA_Poster_WH1422_Non-Federal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a.gov/publication/guidance-essential-critical-infrastructure-workforc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l.gov/agencies/whd/pandemic/ffcra-questions" TargetMode="External"/><Relationship Id="rId3" Type="http://schemas.openxmlformats.org/officeDocument/2006/relationships/hyperlink" Target="https://www.nar.realtor/coronavirus-resources-and-guidance-for-employers" TargetMode="External"/><Relationship Id="rId7" Type="http://schemas.openxmlformats.org/officeDocument/2006/relationships/hyperlink" Target="https://www.nar.realtor/political-advocacy/impact-of-h-r-6201-families-first-coronavirus-response-act-on-nar-members" TargetMode="External"/><Relationship Id="rId2" Type="http://schemas.openxmlformats.org/officeDocument/2006/relationships/hyperlink" Target="https://www.nar.realtor/ae/coronavirus-a-guide-for-realtor-association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nar.realtor/political-advocacy/coronavirus-advocacy-faqs-re-transactions-independent-contractors-nar-grants" TargetMode="External"/><Relationship Id="rId5" Type="http://schemas.openxmlformats.org/officeDocument/2006/relationships/hyperlink" Target="https://nam02.safelinks.protection.outlook.com/?url=https%3A%2F%2Fwww.nar.realtor%2Fbest-practices-for-working-from-home&amp;data=02%7C01%7CLMuchow%40nar.realtor%7C3672b2d89d08414d4ba808d7d4c6748e%7C508bf1e00926458aa1eeccfb79f409c6%7C0%7C0%7C637211821153294004&amp;sdata=G9GVdI60pgFpLbH3CqJ7Cn%2BCf%2F5LPDut6ADst3PvRyM%3D&amp;reserved=0" TargetMode="External"/><Relationship Id="rId4" Type="http://schemas.openxmlformats.org/officeDocument/2006/relationships/hyperlink" Target="https://www.nar.realtor/sample-preparedness-plan-for-circumstances-relating-to-covid-19" TargetMode="External"/><Relationship Id="rId9" Type="http://schemas.openxmlformats.org/officeDocument/2006/relationships/hyperlink" Target="https://www.dol.gov/sites/dolgov/files/WHD/posters/FFCRA_Poster_WH1422_Non-Federal.pd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r.realtor/transaction-guidance-after-natural-disaster" TargetMode="External"/><Relationship Id="rId3" Type="http://schemas.openxmlformats.org/officeDocument/2006/relationships/hyperlink" Target="https://www.nar.realtor/coronavirus-a-guide-for-realtors" TargetMode="External"/><Relationship Id="rId7" Type="http://schemas.openxmlformats.org/officeDocument/2006/relationships/hyperlink" Target="https://www.nar.realtor/virtual-showings-and-virtual-tours" TargetMode="External"/><Relationship Id="rId2" Type="http://schemas.openxmlformats.org/officeDocument/2006/relationships/hyperlink" Target="https://www.nar.realtor/coronavirus#section-181292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nar.realtor/shelter-in-place-guidance-during-covid-19" TargetMode="External"/><Relationship Id="rId5" Type="http://schemas.openxmlformats.org/officeDocument/2006/relationships/hyperlink" Target="https://www.nar.realtor/transaction-guidance-during-covid-19" TargetMode="External"/><Relationship Id="rId4" Type="http://schemas.openxmlformats.org/officeDocument/2006/relationships/hyperlink" Target="https://www.nar.realtor/open-house-guidance-during-covid-19" TargetMode="External"/><Relationship Id="rId9" Type="http://schemas.openxmlformats.org/officeDocument/2006/relationships/hyperlink" Target="https://www.nar.realtor/coronavirus-guidance-commercial-real-estate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844B59-33C3-2545-9D2D-1946B72F9F55}"/>
              </a:ext>
            </a:extLst>
          </p:cNvPr>
          <p:cNvSpPr txBox="1"/>
          <p:nvPr/>
        </p:nvSpPr>
        <p:spPr>
          <a:xfrm>
            <a:off x="3128211" y="633421"/>
            <a:ext cx="7890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Montserrat" panose="02000505000000020004" pitchFamily="2" charset="77"/>
              </a:rPr>
              <a:t>Association Legal Issues Amidst COVID-19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8C053-5A07-1C4D-837D-59649AB14729}"/>
              </a:ext>
            </a:extLst>
          </p:cNvPr>
          <p:cNvSpPr txBox="1"/>
          <p:nvPr/>
        </p:nvSpPr>
        <p:spPr>
          <a:xfrm>
            <a:off x="4685799" y="2274570"/>
            <a:ext cx="633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NAR Legal Affairs | March 31,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A21B2-D7AE-2A44-9896-15FEB191BF42}"/>
              </a:ext>
            </a:extLst>
          </p:cNvPr>
          <p:cNvSpPr txBox="1"/>
          <p:nvPr/>
        </p:nvSpPr>
        <p:spPr>
          <a:xfrm>
            <a:off x="4801301" y="2700002"/>
            <a:ext cx="6332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Montserrat" panose="02000505000000020004" pitchFamily="2" charset="77"/>
              </a:rPr>
              <a:t>NATIONAL ASSOCIATION OF REALTORS</a:t>
            </a:r>
            <a:r>
              <a:rPr lang="en-US" sz="1600" baseline="30000" dirty="0">
                <a:solidFill>
                  <a:schemeClr val="bg1"/>
                </a:solidFill>
                <a:latin typeface="Montserrat" panose="02000505000000020004" pitchFamily="2" charset="77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04174396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0BECE-4C09-4108-98C4-E34DA43F0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8" t="6988" r="6856"/>
          <a:stretch/>
        </p:blipFill>
        <p:spPr>
          <a:xfrm>
            <a:off x="2621078" y="655983"/>
            <a:ext cx="7238540" cy="4651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69594-D46C-4BC8-8774-734CECFAE784}"/>
              </a:ext>
            </a:extLst>
          </p:cNvPr>
          <p:cNvSpPr txBox="1"/>
          <p:nvPr/>
        </p:nvSpPr>
        <p:spPr>
          <a:xfrm>
            <a:off x="1639956" y="5565913"/>
            <a:ext cx="1040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https://www.dol.gov/sites/dolgov/files/WHD/posters/FFCRA_Poster_WH1422_Non-Federal.pdf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31906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2242685" y="1312574"/>
            <a:ext cx="898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Federal Advocacy Efforts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406" y="2322475"/>
            <a:ext cx="542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Katie Johnson</a:t>
            </a:r>
          </a:p>
          <a:p>
            <a:pPr algn="r"/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General Counsel and Chief Member Experience Officer</a:t>
            </a:r>
          </a:p>
        </p:txBody>
      </p:sp>
    </p:spTree>
    <p:extLst>
      <p:ext uri="{BB962C8B-B14F-4D97-AF65-F5344CB8AC3E}">
        <p14:creationId xmlns:p14="http://schemas.microsoft.com/office/powerpoint/2010/main" val="650748193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418" y="794352"/>
            <a:ext cx="8050596" cy="55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0054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41F2-3557-4D46-B4CD-6DAF6E2E6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0" t="10695" r="24140" b="5417"/>
          <a:stretch/>
        </p:blipFill>
        <p:spPr>
          <a:xfrm>
            <a:off x="1866900" y="552449"/>
            <a:ext cx="7667625" cy="57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5749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2406315" y="590680"/>
            <a:ext cx="8989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Real Estate as an </a:t>
            </a:r>
          </a:p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“Essential Service” Efforts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7663" y="2454395"/>
            <a:ext cx="542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Katie Garrity</a:t>
            </a:r>
          </a:p>
          <a:p>
            <a:pPr algn="r"/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Associate Counsel</a:t>
            </a:r>
          </a:p>
        </p:txBody>
      </p:sp>
    </p:spTree>
    <p:extLst>
      <p:ext uri="{BB962C8B-B14F-4D97-AF65-F5344CB8AC3E}">
        <p14:creationId xmlns:p14="http://schemas.microsoft.com/office/powerpoint/2010/main" val="3482848547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14BE67C-66A5-4874-AF9D-C0A3B16A44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910" b="13910"/>
          <a:stretch>
            <a:fillRect/>
          </a:stretch>
        </p:blipFill>
        <p:spPr>
          <a:xfrm>
            <a:off x="419586" y="1351547"/>
            <a:ext cx="10793845" cy="4381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1060363" y="658508"/>
            <a:ext cx="453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2000505000000020004" pitchFamily="2" charset="77"/>
              </a:rPr>
              <a:t>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654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2237"/>
                </a:solidFill>
                <a:latin typeface="Montserrat" panose="02000505000000020004" pitchFamily="2" charset="77"/>
              </a:rPr>
              <a:t>Executive Orders Spreadsheet</a:t>
            </a:r>
          </a:p>
        </p:txBody>
      </p:sp>
    </p:spTree>
    <p:extLst>
      <p:ext uri="{BB962C8B-B14F-4D97-AF65-F5344CB8AC3E}">
        <p14:creationId xmlns:p14="http://schemas.microsoft.com/office/powerpoint/2010/main" val="1321082414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978569" y="2337258"/>
            <a:ext cx="9320273" cy="2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u="sng" dirty="0">
                <a:solidFill>
                  <a:srgbClr val="BED7E9"/>
                </a:solidFill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COMMUNITY- OR GOVERNMENT-BASED OPERATIONS AND ESSENTIAL FUNCTIONS</a:t>
            </a:r>
            <a:endParaRPr lang="en-US" b="1" u="sng" dirty="0">
              <a:solidFill>
                <a:srgbClr val="BED7E9"/>
              </a:solidFill>
              <a:latin typeface="Montserrat" panose="00000500000000000000" pitchFamily="2" charset="0"/>
            </a:endParaRPr>
          </a:p>
          <a:p>
            <a:endParaRPr lang="en-US" dirty="0">
              <a:solidFill>
                <a:srgbClr val="BED7E9"/>
              </a:solidFill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Residential and commercial real estate services, including settlement services.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1018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CISA “Essential Critical Infrastructure Workforce”</a:t>
            </a:r>
          </a:p>
        </p:txBody>
      </p:sp>
    </p:spTree>
    <p:extLst>
      <p:ext uri="{BB962C8B-B14F-4D97-AF65-F5344CB8AC3E}">
        <p14:creationId xmlns:p14="http://schemas.microsoft.com/office/powerpoint/2010/main" val="827728565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2406315" y="1006178"/>
            <a:ext cx="898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Residential Transaction Issues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7663" y="2345065"/>
            <a:ext cx="542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Deanne Rymarowicz</a:t>
            </a:r>
          </a:p>
          <a:p>
            <a:pPr algn="r"/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Associate Counsel</a:t>
            </a:r>
          </a:p>
        </p:txBody>
      </p:sp>
    </p:spTree>
    <p:extLst>
      <p:ext uri="{BB962C8B-B14F-4D97-AF65-F5344CB8AC3E}">
        <p14:creationId xmlns:p14="http://schemas.microsoft.com/office/powerpoint/2010/main" val="191838264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 txBox="1"/>
          <p:nvPr/>
        </p:nvSpPr>
        <p:spPr>
          <a:xfrm rot="21599636">
            <a:off x="978607" y="1816075"/>
            <a:ext cx="3062769" cy="72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b="1" dirty="0">
                <a:solidFill>
                  <a:srgbClr val="BED7E9"/>
                </a:solidFill>
                <a:latin typeface="Montserrat" panose="02000505000000020004" pitchFamily="2" charset="77"/>
              </a:rPr>
              <a:t>March 4</a:t>
            </a:r>
            <a:endParaRPr lang="uk-UA" sz="3600" b="1" dirty="0">
              <a:solidFill>
                <a:srgbClr val="BED7E9"/>
              </a:solidFill>
            </a:endParaRPr>
          </a:p>
        </p:txBody>
      </p:sp>
      <p:sp>
        <p:nvSpPr>
          <p:cNvPr id="189" name="Google Shape;189;p42"/>
          <p:cNvSpPr txBox="1"/>
          <p:nvPr/>
        </p:nvSpPr>
        <p:spPr>
          <a:xfrm rot="21599382">
            <a:off x="950417" y="2986685"/>
            <a:ext cx="2755309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1090897" y="2694569"/>
            <a:ext cx="1237174" cy="91600"/>
          </a:xfrm>
          <a:prstGeom prst="rect">
            <a:avLst/>
          </a:prstGeom>
          <a:solidFill>
            <a:srgbClr val="F587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EVOLVING GUIDANCE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3EA949-1EEE-DB4B-A67F-6E8D4379A9D5}"/>
              </a:ext>
            </a:extLst>
          </p:cNvPr>
          <p:cNvSpPr/>
          <p:nvPr/>
        </p:nvSpPr>
        <p:spPr>
          <a:xfrm>
            <a:off x="950341" y="2816238"/>
            <a:ext cx="4824817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Montserrat" panose="02000505000000020004" pitchFamily="2" charset="77"/>
              </a:rPr>
              <a:t>“May I ask a potential buyer about their recent travel plans?”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>
            <a:off x="6463288" y="413607"/>
            <a:ext cx="4215865" cy="535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1254739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 txBox="1"/>
          <p:nvPr/>
        </p:nvSpPr>
        <p:spPr>
          <a:xfrm rot="21599636">
            <a:off x="978607" y="1816075"/>
            <a:ext cx="3062769" cy="72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b="1" dirty="0">
                <a:solidFill>
                  <a:srgbClr val="BED7E9"/>
                </a:solidFill>
                <a:latin typeface="Montserrat" panose="02000505000000020004" pitchFamily="2" charset="77"/>
              </a:rPr>
              <a:t>March 26</a:t>
            </a:r>
            <a:endParaRPr lang="uk-UA" sz="3600" b="1" dirty="0">
              <a:solidFill>
                <a:srgbClr val="BED7E9"/>
              </a:solidFill>
            </a:endParaRPr>
          </a:p>
        </p:txBody>
      </p:sp>
      <p:sp>
        <p:nvSpPr>
          <p:cNvPr id="189" name="Google Shape;189;p42"/>
          <p:cNvSpPr txBox="1"/>
          <p:nvPr/>
        </p:nvSpPr>
        <p:spPr>
          <a:xfrm rot="21599382">
            <a:off x="950417" y="2986685"/>
            <a:ext cx="2755309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endParaRPr sz="1333" dirty="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1090897" y="2694569"/>
            <a:ext cx="1237174" cy="91600"/>
          </a:xfrm>
          <a:prstGeom prst="rect">
            <a:avLst/>
          </a:prstGeom>
          <a:solidFill>
            <a:srgbClr val="F587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EVOLVING GUIDANCE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3EA949-1EEE-DB4B-A67F-6E8D4379A9D5}"/>
              </a:ext>
            </a:extLst>
          </p:cNvPr>
          <p:cNvSpPr/>
          <p:nvPr/>
        </p:nvSpPr>
        <p:spPr>
          <a:xfrm>
            <a:off x="950341" y="2816238"/>
            <a:ext cx="5075074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Montserrat" panose="02000505000000020004" pitchFamily="2" charset="77"/>
              </a:rPr>
              <a:t>“How can I conduct my business under a shelter in place order?”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38" y="413607"/>
            <a:ext cx="4138965" cy="535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3912699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1060363" y="658508"/>
            <a:ext cx="453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2000505000000020004" pitchFamily="2" charset="77"/>
              </a:rPr>
              <a:t>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1766041" y="1517643"/>
            <a:ext cx="9748808" cy="3822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Association management and employment issues</a:t>
            </a:r>
          </a:p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Federal advocacy efforts</a:t>
            </a:r>
          </a:p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Real estate as an "essential service" efforts </a:t>
            </a:r>
          </a:p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Residential transaction issues</a:t>
            </a:r>
          </a:p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Commercial transaction issues</a:t>
            </a:r>
          </a:p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State extensions of CE/license renewal deadlines </a:t>
            </a:r>
          </a:p>
          <a:p>
            <a:pPr marL="285750" indent="-285750">
              <a:lnSpc>
                <a:spcPct val="125000"/>
              </a:lnSpc>
              <a:buClr>
                <a:srgbClr val="F5878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MLS issues</a:t>
            </a:r>
            <a:endParaRPr lang="en-US" sz="28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C71D4F-43F5-494C-8CEB-9EB1CEBC14B5}"/>
              </a:ext>
            </a:extLst>
          </p:cNvPr>
          <p:cNvSpPr/>
          <p:nvPr/>
        </p:nvSpPr>
        <p:spPr>
          <a:xfrm>
            <a:off x="773901" y="747304"/>
            <a:ext cx="136956" cy="6110696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24097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1060363" y="658508"/>
            <a:ext cx="453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2000505000000020004" pitchFamily="2" charset="77"/>
              </a:rPr>
              <a:t>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8" y="658508"/>
            <a:ext cx="740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2237"/>
                </a:solidFill>
                <a:latin typeface="Montserrat" panose="02000505000000020004" pitchFamily="2" charset="77"/>
              </a:rPr>
              <a:t>NAVIGATING UNCHARTERED WATERS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1" y="1181727"/>
            <a:ext cx="4603055" cy="4603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2286" y="2011680"/>
            <a:ext cx="66835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58785"/>
              </a:buCl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D2237"/>
                </a:solidFill>
                <a:latin typeface="Montserrat" panose="00000500000000000000" pitchFamily="2" charset="0"/>
              </a:rPr>
              <a:t>Decision Making Standard</a:t>
            </a:r>
          </a:p>
          <a:p>
            <a:pPr marL="685800" indent="-685800">
              <a:buClr>
                <a:srgbClr val="F58785"/>
              </a:buClr>
              <a:buFont typeface="Arial" panose="020B0604020202020204" pitchFamily="34" charset="0"/>
              <a:buChar char="•"/>
            </a:pPr>
            <a:endParaRPr lang="en-US" sz="4800" b="1" dirty="0">
              <a:solidFill>
                <a:srgbClr val="0D2237"/>
              </a:solidFill>
              <a:latin typeface="Montserrat" panose="00000500000000000000" pitchFamily="2" charset="0"/>
            </a:endParaRPr>
          </a:p>
          <a:p>
            <a:pPr marL="685800" indent="-685800">
              <a:buClr>
                <a:srgbClr val="F58785"/>
              </a:buCl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D2237"/>
                </a:solidFill>
                <a:latin typeface="Montserrat" panose="00000500000000000000" pitchFamily="2" charset="0"/>
              </a:rPr>
              <a:t>Back to Basics</a:t>
            </a:r>
          </a:p>
        </p:txBody>
      </p:sp>
    </p:spTree>
    <p:extLst>
      <p:ext uri="{BB962C8B-B14F-4D97-AF65-F5344CB8AC3E}">
        <p14:creationId xmlns:p14="http://schemas.microsoft.com/office/powerpoint/2010/main" val="932652897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B4136B-48C9-634B-BB2E-4E6FE8CF550D}"/>
              </a:ext>
            </a:extLst>
          </p:cNvPr>
          <p:cNvSpPr/>
          <p:nvPr/>
        </p:nvSpPr>
        <p:spPr>
          <a:xfrm>
            <a:off x="0" y="1809549"/>
            <a:ext cx="12192000" cy="3060834"/>
          </a:xfrm>
          <a:prstGeom prst="rect">
            <a:avLst/>
          </a:prstGeom>
          <a:solidFill>
            <a:srgbClr val="0D2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EA949-1EEE-DB4B-A67F-6E8D4379A9D5}"/>
              </a:ext>
            </a:extLst>
          </p:cNvPr>
          <p:cNvSpPr/>
          <p:nvPr/>
        </p:nvSpPr>
        <p:spPr>
          <a:xfrm>
            <a:off x="3936732" y="1833410"/>
            <a:ext cx="7783629" cy="28623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</a:rPr>
              <a:t>How can I provide first-class client service and </a:t>
            </a:r>
            <a:r>
              <a:rPr lang="en-US" sz="2400" i="1" dirty="0">
                <a:solidFill>
                  <a:srgbClr val="BED7E9"/>
                </a:solidFill>
              </a:rPr>
              <a:t>move the transaction forward</a:t>
            </a:r>
            <a:r>
              <a:rPr lang="en-US" sz="2400" i="1" dirty="0">
                <a:solidFill>
                  <a:schemeClr val="bg1"/>
                </a:solidFill>
              </a:rPr>
              <a:t>, while demonstrating care for the </a:t>
            </a:r>
            <a:r>
              <a:rPr lang="en-US" sz="2400" i="1" dirty="0">
                <a:solidFill>
                  <a:srgbClr val="BED7E9"/>
                </a:solidFill>
              </a:rPr>
              <a:t>wellbeing of others</a:t>
            </a:r>
            <a:r>
              <a:rPr lang="en-US" sz="2400" i="1" dirty="0">
                <a:solidFill>
                  <a:schemeClr val="bg1"/>
                </a:solidFill>
              </a:rPr>
              <a:t>, reducing the risk of exposure to and spread of COVID-19, and complying with </a:t>
            </a:r>
            <a:r>
              <a:rPr lang="en-US" sz="2400" i="1" dirty="0">
                <a:solidFill>
                  <a:srgbClr val="BED7E9"/>
                </a:solidFill>
              </a:rPr>
              <a:t>local, state and federal public health policies</a:t>
            </a:r>
            <a:r>
              <a:rPr lang="en-US" sz="2400" i="1" dirty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8" y="658508"/>
            <a:ext cx="712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DECISION MAKING STANDARD</a:t>
            </a:r>
          </a:p>
        </p:txBody>
      </p:sp>
      <p:sp>
        <p:nvSpPr>
          <p:cNvPr id="5" name="Oval 4"/>
          <p:cNvSpPr/>
          <p:nvPr/>
        </p:nvSpPr>
        <p:spPr>
          <a:xfrm>
            <a:off x="978568" y="2153551"/>
            <a:ext cx="2421502" cy="2052689"/>
          </a:xfrm>
          <a:prstGeom prst="ellipse">
            <a:avLst/>
          </a:prstGeom>
          <a:solidFill>
            <a:srgbClr val="F58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Montserrat ExtraBold" panose="000009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2702687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52C9E1-D147-4C46-AC7F-C55035436121}"/>
              </a:ext>
            </a:extLst>
          </p:cNvPr>
          <p:cNvGrpSpPr/>
          <p:nvPr/>
        </p:nvGrpSpPr>
        <p:grpSpPr>
          <a:xfrm>
            <a:off x="1127078" y="1994129"/>
            <a:ext cx="914400" cy="914400"/>
            <a:chOff x="1319578" y="2215512"/>
            <a:chExt cx="914400" cy="9144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495D28-B7F7-554E-998E-1ED7D1BBE94D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73B91C56-35D8-C942-A051-369FAF0F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769400-3CFE-A84A-B50D-89552ED84765}"/>
              </a:ext>
            </a:extLst>
          </p:cNvPr>
          <p:cNvSpPr txBox="1"/>
          <p:nvPr/>
        </p:nvSpPr>
        <p:spPr>
          <a:xfrm>
            <a:off x="2256230" y="1725284"/>
            <a:ext cx="360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2237"/>
                </a:solidFill>
                <a:latin typeface="Montserrat" panose="02000505000000020004" pitchFamily="2" charset="77"/>
              </a:rPr>
              <a:t>COMPLY</a:t>
            </a:r>
            <a:endParaRPr lang="uk-UA" sz="3200" b="1" dirty="0">
              <a:solidFill>
                <a:srgbClr val="0D2237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84E271-9898-B14A-89D3-884073378A7B}"/>
              </a:ext>
            </a:extLst>
          </p:cNvPr>
          <p:cNvSpPr txBox="1"/>
          <p:nvPr/>
        </p:nvSpPr>
        <p:spPr>
          <a:xfrm>
            <a:off x="2256231" y="2321441"/>
            <a:ext cx="328391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rgbClr val="F58785"/>
                </a:solidFill>
                <a:latin typeface="Montserrat" panose="02000505000000020004" pitchFamily="2" charset="77"/>
              </a:rPr>
              <a:t>Adhere to state and local restrictions.</a:t>
            </a:r>
          </a:p>
        </p:txBody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CE6DD4DF-142A-4D42-9B6A-E3AF3AF645E9}"/>
              </a:ext>
            </a:extLst>
          </p:cNvPr>
          <p:cNvSpPr>
            <a:spLocks/>
          </p:cNvSpPr>
          <p:nvPr/>
        </p:nvSpPr>
        <p:spPr bwMode="auto">
          <a:xfrm>
            <a:off x="7201610" y="2284308"/>
            <a:ext cx="484896" cy="334042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8B4E060-B329-A140-ACBE-4BB215D31913}"/>
              </a:ext>
            </a:extLst>
          </p:cNvPr>
          <p:cNvSpPr>
            <a:spLocks/>
          </p:cNvSpPr>
          <p:nvPr/>
        </p:nvSpPr>
        <p:spPr bwMode="auto">
          <a:xfrm>
            <a:off x="7201610" y="4436571"/>
            <a:ext cx="484896" cy="334042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4C70E6-DB59-404D-A79E-CFA99EB665E3}"/>
              </a:ext>
            </a:extLst>
          </p:cNvPr>
          <p:cNvGrpSpPr/>
          <p:nvPr/>
        </p:nvGrpSpPr>
        <p:grpSpPr>
          <a:xfrm>
            <a:off x="6188935" y="1994129"/>
            <a:ext cx="914400" cy="914400"/>
            <a:chOff x="1319578" y="2215512"/>
            <a:chExt cx="914400" cy="914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B2D21E-FD00-524C-9D98-A7169589F3B7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9697C42-9FC7-CD4D-BC04-FD670D2E2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AC249EC-9546-F54F-81EF-14C563F0A26D}"/>
              </a:ext>
            </a:extLst>
          </p:cNvPr>
          <p:cNvSpPr txBox="1"/>
          <p:nvPr/>
        </p:nvSpPr>
        <p:spPr>
          <a:xfrm>
            <a:off x="7318087" y="1725284"/>
            <a:ext cx="3645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2237"/>
                </a:solidFill>
                <a:latin typeface="Montserrat" panose="02000505000000020004" pitchFamily="2" charset="77"/>
              </a:rPr>
              <a:t>COMMUNICATE</a:t>
            </a:r>
            <a:endParaRPr lang="uk-UA" sz="3200" b="1" dirty="0">
              <a:solidFill>
                <a:srgbClr val="0D2237"/>
              </a:solidFill>
              <a:latin typeface="+mj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C191C4-9C60-EC47-8EB2-B6D88089D232}"/>
              </a:ext>
            </a:extLst>
          </p:cNvPr>
          <p:cNvGrpSpPr/>
          <p:nvPr/>
        </p:nvGrpSpPr>
        <p:grpSpPr>
          <a:xfrm>
            <a:off x="1127078" y="4116843"/>
            <a:ext cx="914400" cy="914400"/>
            <a:chOff x="1319578" y="2215512"/>
            <a:chExt cx="914400" cy="9144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1F2EC3-EF5C-3C47-8AC5-33E8F1FE0372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FCF5ED6D-EC86-5F49-A499-066B0E930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D8E20DD-F7E5-4242-A00A-FF5ED6696E9A}"/>
              </a:ext>
            </a:extLst>
          </p:cNvPr>
          <p:cNvSpPr txBox="1"/>
          <p:nvPr/>
        </p:nvSpPr>
        <p:spPr>
          <a:xfrm>
            <a:off x="2256230" y="3847998"/>
            <a:ext cx="328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2237"/>
                </a:solidFill>
                <a:latin typeface="Montserrat" panose="02000505000000020004" pitchFamily="2" charset="77"/>
              </a:rPr>
              <a:t>CONTRACTS</a:t>
            </a:r>
            <a:endParaRPr lang="uk-UA" sz="3200" b="1" dirty="0">
              <a:solidFill>
                <a:srgbClr val="0D2237"/>
              </a:solidFill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4F0667-10EF-504C-832F-A571F0698F6D}"/>
              </a:ext>
            </a:extLst>
          </p:cNvPr>
          <p:cNvGrpSpPr/>
          <p:nvPr/>
        </p:nvGrpSpPr>
        <p:grpSpPr>
          <a:xfrm>
            <a:off x="6145392" y="4116843"/>
            <a:ext cx="914400" cy="914400"/>
            <a:chOff x="1319578" y="2215512"/>
            <a:chExt cx="914400" cy="9144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1C7C262-9855-7B49-BE89-2655C69398F5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2E5BD0F-9590-B843-A5EC-8B533F15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488A7F4-0F5D-4543-992A-73B1F1C1CBBD}"/>
              </a:ext>
            </a:extLst>
          </p:cNvPr>
          <p:cNvSpPr txBox="1"/>
          <p:nvPr/>
        </p:nvSpPr>
        <p:spPr>
          <a:xfrm>
            <a:off x="7274543" y="3847998"/>
            <a:ext cx="3987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2237"/>
                </a:solidFill>
                <a:latin typeface="Montserrat" panose="02000505000000020004" pitchFamily="2" charset="77"/>
              </a:rPr>
              <a:t>BEST PRACTICES</a:t>
            </a:r>
            <a:endParaRPr lang="uk-UA" sz="3200" b="1" dirty="0">
              <a:solidFill>
                <a:srgbClr val="0D2237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BACK TO BASICS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84E271-9898-B14A-89D3-884073378A7B}"/>
              </a:ext>
            </a:extLst>
          </p:cNvPr>
          <p:cNvSpPr txBox="1"/>
          <p:nvPr/>
        </p:nvSpPr>
        <p:spPr>
          <a:xfrm>
            <a:off x="2277893" y="4436571"/>
            <a:ext cx="32839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rgbClr val="F58785"/>
                </a:solidFill>
                <a:latin typeface="Montserrat" panose="02000505000000020004" pitchFamily="2" charset="77"/>
              </a:rPr>
              <a:t>Use an appropriate addendum to address extensions.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84E271-9898-B14A-89D3-884073378A7B}"/>
              </a:ext>
            </a:extLst>
          </p:cNvPr>
          <p:cNvSpPr txBox="1"/>
          <p:nvPr/>
        </p:nvSpPr>
        <p:spPr>
          <a:xfrm>
            <a:off x="7318087" y="2321441"/>
            <a:ext cx="34814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rgbClr val="F58785"/>
                </a:solidFill>
                <a:latin typeface="Montserrat" panose="02000505000000020004" pitchFamily="2" charset="77"/>
              </a:rPr>
              <a:t>What’s known and what’s not known, too.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84E271-9898-B14A-89D3-884073378A7B}"/>
              </a:ext>
            </a:extLst>
          </p:cNvPr>
          <p:cNvSpPr txBox="1"/>
          <p:nvPr/>
        </p:nvSpPr>
        <p:spPr>
          <a:xfrm>
            <a:off x="7318087" y="4436571"/>
            <a:ext cx="348146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rgbClr val="F58785"/>
                </a:solidFill>
                <a:latin typeface="Montserrat" panose="02000505000000020004" pitchFamily="2" charset="77"/>
              </a:rPr>
              <a:t>Virtual meetings and showings, e-signatures, RON, electronic recordings.</a:t>
            </a:r>
          </a:p>
        </p:txBody>
      </p:sp>
    </p:spTree>
    <p:extLst>
      <p:ext uri="{BB962C8B-B14F-4D97-AF65-F5344CB8AC3E}">
        <p14:creationId xmlns:p14="http://schemas.microsoft.com/office/powerpoint/2010/main" val="1546712995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895149" y="1538095"/>
            <a:ext cx="4687504" cy="357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Montserrat" panose="02000505000000020004" pitchFamily="2" charset="77"/>
              </a:rPr>
              <a:t>General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Montserrat" panose="02000505000000020004" pitchFamily="2" charset="77"/>
              </a:rPr>
              <a:t>Open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Montserrat" panose="02000505000000020004" pitchFamily="2" charset="77"/>
              </a:rPr>
              <a:t>Transaction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58785"/>
                </a:solidFill>
                <a:latin typeface="Montserrat" panose="02000505000000020004" pitchFamily="2" charset="77"/>
              </a:rPr>
              <a:t>Active Listings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58785"/>
                </a:solidFill>
                <a:latin typeface="Montserrat" panose="02000505000000020004" pitchFamily="2" charset="77"/>
              </a:rPr>
              <a:t>Properties in Escrow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58785"/>
                </a:solidFill>
                <a:latin typeface="Montserrat" panose="02000505000000020004" pitchFamily="2" charset="77"/>
              </a:rPr>
              <a:t>Leased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Montserrat" panose="02000505000000020004" pitchFamily="2" charset="77"/>
              </a:rPr>
              <a:t>Shelter in Place</a:t>
            </a:r>
            <a:endParaRPr lang="en-US" sz="3200" dirty="0">
              <a:latin typeface="Montserrat" panose="02000505000000020004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NAR GUIDANCE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581"/>
          <a:stretch/>
        </p:blipFill>
        <p:spPr>
          <a:xfrm>
            <a:off x="5163905" y="1075404"/>
            <a:ext cx="6678719" cy="45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040"/>
      </p:ext>
    </p:extLst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MORE NAR RESOURCES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69" y="1579815"/>
            <a:ext cx="5072513" cy="4227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553" y="1579815"/>
            <a:ext cx="4969692" cy="42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609"/>
      </p:ext>
    </p:extLst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1014733" y="838762"/>
            <a:ext cx="105107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Commercial Transaction Issues</a:t>
            </a:r>
          </a:p>
          <a:p>
            <a:pPr algn="r"/>
            <a:endParaRPr lang="en-US" b="1" dirty="0">
              <a:solidFill>
                <a:srgbClr val="0D2237"/>
              </a:solidFill>
              <a:latin typeface="Montserrat" panose="02000505000000020004" pitchFamily="2" charset="77"/>
            </a:endParaRPr>
          </a:p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State Deadline Extensions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0286" y="3143811"/>
            <a:ext cx="542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Charlie Y. Lee</a:t>
            </a:r>
          </a:p>
          <a:p>
            <a:pPr algn="r"/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Associate Counsel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37533" y="1356515"/>
            <a:ext cx="991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D2237"/>
                </a:solidFill>
                <a:latin typeface="Montserrat" panose="02000505000000020004" pitchFamily="2" charset="77"/>
              </a:rPr>
              <a:t> </a:t>
            </a:r>
            <a:r>
              <a:rPr lang="en-US" i="1" dirty="0">
                <a:solidFill>
                  <a:srgbClr val="F58785"/>
                </a:solidFill>
                <a:latin typeface="Montserrat" panose="02000505000000020004" pitchFamily="2" charset="77"/>
              </a:rPr>
              <a:t>AND</a:t>
            </a:r>
            <a:r>
              <a:rPr lang="en-US" sz="4000" b="1" dirty="0">
                <a:solidFill>
                  <a:srgbClr val="0D2237"/>
                </a:solidFill>
                <a:latin typeface="Montserrat" panose="02000505000000020004" pitchFamily="2" charset="77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59410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978569" y="1722885"/>
            <a:ext cx="5539677" cy="341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Managing entries and screening policies are appropriate but it must be implemented fairly and equally to avoid discrimination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Have a plan prepared to deal with any suspected or confirmed case of COVID-19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Send an alert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Work with local health and government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COVID-19 Mitigation Efforts</a:t>
            </a:r>
          </a:p>
        </p:txBody>
      </p:sp>
      <p:pic>
        <p:nvPicPr>
          <p:cNvPr id="1026" name="Picture 2" descr="Envato, Covid, Corona Virus, Corona, Virus, Gloves">
            <a:extLst>
              <a:ext uri="{FF2B5EF4-FFF2-40B4-BE49-F238E27FC236}">
                <a16:creationId xmlns:a16="http://schemas.microsoft.com/office/drawing/2014/main" id="{97FD2C4F-CBF3-4231-A2F9-0B0A2229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53" y="1769727"/>
            <a:ext cx="4977818" cy="34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33244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401016" y="1336817"/>
            <a:ext cx="339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2000505000000020004" pitchFamily="2" charset="77"/>
              </a:rPr>
              <a:t>Key Lease Provisions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401016" y="2360138"/>
            <a:ext cx="46361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ontserrat" panose="02000505000000020004" pitchFamily="2" charset="77"/>
              </a:rPr>
              <a:t>Force Majeure</a:t>
            </a:r>
          </a:p>
          <a:p>
            <a:pPr>
              <a:buClr>
                <a:srgbClr val="F58785"/>
              </a:buClr>
            </a:pPr>
            <a:endParaRPr lang="en-US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ontserrat" panose="02000505000000020004" pitchFamily="2" charset="77"/>
              </a:rPr>
              <a:t>Casualty</a:t>
            </a:r>
          </a:p>
          <a:p>
            <a:pPr>
              <a:buClr>
                <a:srgbClr val="F58785"/>
              </a:buClr>
            </a:pPr>
            <a:endParaRPr lang="en-US" i="1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ontserrat" panose="02000505000000020004" pitchFamily="2" charset="77"/>
              </a:rPr>
              <a:t>Condemnation or Eminent Domain</a:t>
            </a:r>
          </a:p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ontserrat" panose="02000505000000020004" pitchFamily="2" charset="77"/>
              </a:rPr>
              <a:t>Interruption of Essential Services </a:t>
            </a:r>
          </a:p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Clr>
                <a:srgbClr val="F58785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Montserrat" panose="02000505000000020004" pitchFamily="2" charset="77"/>
              </a:rPr>
              <a:t>Delay, Excuse or Termination of Performance 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451CF40-80E3-43F0-9577-F416B1C882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653" r="24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8674754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978569" y="1722885"/>
            <a:ext cx="9320273" cy="341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Limit it to 30 to 60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Rent deferral instead of rent waiver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Rent Assessment 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Commercial Eviction Moratoriums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Rent Relief </a:t>
            </a:r>
          </a:p>
        </p:txBody>
      </p:sp>
    </p:spTree>
    <p:extLst>
      <p:ext uri="{BB962C8B-B14F-4D97-AF65-F5344CB8AC3E}">
        <p14:creationId xmlns:p14="http://schemas.microsoft.com/office/powerpoint/2010/main" val="1245033448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978570" y="1722885"/>
            <a:ext cx="5980495" cy="341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Find out how other local landlords are resolving relief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Inform tenants about government relief programs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Work together with tenant to find a solution during an unprecedented time and avoid potential vacancies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658508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58785"/>
                </a:solidFill>
                <a:latin typeface="Montserrat" panose="02000505000000020004" pitchFamily="2" charset="77"/>
              </a:rPr>
              <a:t>Best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5012C-E324-4791-A881-318C8372C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918" y="1722885"/>
            <a:ext cx="4810807" cy="3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21124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2406315" y="590680"/>
            <a:ext cx="89899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Association Management</a:t>
            </a:r>
          </a:p>
          <a:p>
            <a:pPr algn="r"/>
            <a:endParaRPr lang="en-US" sz="2000" b="1" dirty="0">
              <a:solidFill>
                <a:srgbClr val="0D2237"/>
              </a:solidFill>
              <a:latin typeface="Montserrat" panose="02000505000000020004" pitchFamily="2" charset="77"/>
            </a:endParaRPr>
          </a:p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 Employment Issues </a:t>
            </a:r>
            <a:b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</a:br>
            <a:endParaRPr lang="en-US" sz="4800" b="1" dirty="0">
              <a:solidFill>
                <a:srgbClr val="0D2237"/>
              </a:solidFill>
              <a:latin typeface="Montserrat" panose="02000505000000020004" pitchFamily="2" charset="7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3088" y="2468117"/>
            <a:ext cx="5833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Lesley M. Muchow</a:t>
            </a:r>
          </a:p>
          <a:p>
            <a:pPr algn="r"/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Deputy General Counsel and Vice President of Legal Affairs</a:t>
            </a:r>
          </a:p>
          <a:p>
            <a:pPr algn="r"/>
            <a:endParaRPr lang="en-US" i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4911" y="1128108"/>
            <a:ext cx="991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D2237"/>
                </a:solidFill>
                <a:latin typeface="Montserrat" panose="02000505000000020004" pitchFamily="2" charset="77"/>
              </a:rPr>
              <a:t> </a:t>
            </a:r>
            <a:r>
              <a:rPr lang="en-US" i="1" dirty="0">
                <a:solidFill>
                  <a:srgbClr val="F58785"/>
                </a:solidFill>
                <a:latin typeface="Montserrat" panose="02000505000000020004" pitchFamily="2" charset="77"/>
              </a:rPr>
              <a:t>AND</a:t>
            </a:r>
            <a:r>
              <a:rPr lang="en-US" sz="4000" b="1" dirty="0">
                <a:solidFill>
                  <a:srgbClr val="0D2237"/>
                </a:solidFill>
                <a:latin typeface="Montserrat" panose="02000505000000020004" pitchFamily="2" charset="77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44238"/>
      </p:ext>
    </p:extLst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2DD1FBF-CA0E-403C-979D-909A0FAE9A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87046" cy="6858000"/>
          </a:xfrm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12651865-B104-DE49-9943-9223E4A8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40E70-A1CF-FF42-8374-AC78E519E3AE}"/>
              </a:ext>
            </a:extLst>
          </p:cNvPr>
          <p:cNvSpPr txBox="1"/>
          <p:nvPr/>
        </p:nvSpPr>
        <p:spPr>
          <a:xfrm>
            <a:off x="5983301" y="196286"/>
            <a:ext cx="5112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anose="02000505000000020004" pitchFamily="2" charset="77"/>
              </a:rPr>
              <a:t>State Deadline Extensions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7CBCF-74CE-B24F-B562-5A2B1C757F74}"/>
              </a:ext>
            </a:extLst>
          </p:cNvPr>
          <p:cNvSpPr txBox="1"/>
          <p:nvPr/>
        </p:nvSpPr>
        <p:spPr>
          <a:xfrm>
            <a:off x="6025563" y="1148840"/>
            <a:ext cx="56434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26CB7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Contacted State Real Estate Commissions</a:t>
            </a:r>
          </a:p>
          <a:p>
            <a:pPr marL="800100" lvl="1" indent="-342900">
              <a:buClr>
                <a:srgbClr val="026CB7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Collaboration with ARELLO</a:t>
            </a:r>
          </a:p>
          <a:p>
            <a:pPr marL="800100" lvl="1" indent="-342900">
              <a:buClr>
                <a:srgbClr val="026CB7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State Education Directors </a:t>
            </a:r>
          </a:p>
          <a:p>
            <a:pPr lvl="1">
              <a:buClr>
                <a:srgbClr val="026CB7"/>
              </a:buClr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Clr>
                <a:srgbClr val="026CB7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COVID-19 Specific Extensions </a:t>
            </a:r>
          </a:p>
          <a:p>
            <a:pPr marL="800100" lvl="1" indent="-342900">
              <a:buClr>
                <a:srgbClr val="026CB7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Specific date or period of time after end of state of emergency</a:t>
            </a:r>
          </a:p>
          <a:p>
            <a:pPr marL="800100" lvl="1" indent="-342900">
              <a:buClr>
                <a:srgbClr val="026CB7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Official actions by 10 states</a:t>
            </a:r>
          </a:p>
          <a:p>
            <a:pPr marL="800100" lvl="1" indent="-342900">
              <a:buClr>
                <a:srgbClr val="026CB7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Unofficial actions by 5 states</a:t>
            </a:r>
          </a:p>
          <a:p>
            <a:pPr marL="800100" lvl="1" indent="-342900">
              <a:buClr>
                <a:srgbClr val="026CB7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Clr>
                <a:srgbClr val="026CB7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General extensions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A223D6-D8FB-DD4B-91E9-9BFA157362CC}"/>
              </a:ext>
            </a:extLst>
          </p:cNvPr>
          <p:cNvCxnSpPr>
            <a:cxnSpLocks/>
          </p:cNvCxnSpPr>
          <p:nvPr/>
        </p:nvCxnSpPr>
        <p:spPr>
          <a:xfrm>
            <a:off x="6025563" y="805252"/>
            <a:ext cx="5496645" cy="0"/>
          </a:xfrm>
          <a:prstGeom prst="straightConnector1">
            <a:avLst/>
          </a:prstGeom>
          <a:ln w="28575">
            <a:solidFill>
              <a:srgbClr val="F58785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3F3F4B8-06DF-6544-A468-809CA3BB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3" t="34926" r="18754" b="36050"/>
          <a:stretch/>
        </p:blipFill>
        <p:spPr>
          <a:xfrm>
            <a:off x="10555356" y="6231835"/>
            <a:ext cx="1490870" cy="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90559"/>
      </p:ext>
    </p:extLst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3B4B9E-24D5-AE4C-921A-E3B465B725AA}"/>
              </a:ext>
            </a:extLst>
          </p:cNvPr>
          <p:cNvSpPr txBox="1"/>
          <p:nvPr/>
        </p:nvSpPr>
        <p:spPr>
          <a:xfrm>
            <a:off x="2242685" y="1312574"/>
            <a:ext cx="898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D2237"/>
                </a:solidFill>
                <a:latin typeface="Montserrat" panose="02000505000000020004" pitchFamily="2" charset="77"/>
              </a:rPr>
              <a:t>MLS Issues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406" y="2143571"/>
            <a:ext cx="542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Rene Galicia</a:t>
            </a:r>
          </a:p>
          <a:p>
            <a:pPr algn="r"/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Director, MLS Engagement</a:t>
            </a:r>
          </a:p>
        </p:txBody>
      </p:sp>
    </p:spTree>
    <p:extLst>
      <p:ext uri="{BB962C8B-B14F-4D97-AF65-F5344CB8AC3E}">
        <p14:creationId xmlns:p14="http://schemas.microsoft.com/office/powerpoint/2010/main" val="328802021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875111" y="1568772"/>
            <a:ext cx="9244218" cy="45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Days on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Open House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Virtual Tours/Showings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Data Quality (accuracy + reliability)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Market Research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2000505000000020004" pitchFamily="2" charset="77"/>
              </a:rPr>
              <a:t>Nar.realtor/</a:t>
            </a:r>
            <a:r>
              <a:rPr lang="en-US" sz="2400" dirty="0" err="1">
                <a:solidFill>
                  <a:schemeClr val="bg1"/>
                </a:solidFill>
                <a:latin typeface="Montserrat" panose="02000505000000020004" pitchFamily="2" charset="77"/>
              </a:rPr>
              <a:t>clearcooperation</a:t>
            </a: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 panose="02000505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373CD-1FC2-4740-89A3-CAE809C0D8F8}"/>
              </a:ext>
            </a:extLst>
          </p:cNvPr>
          <p:cNvSpPr txBox="1"/>
          <p:nvPr/>
        </p:nvSpPr>
        <p:spPr>
          <a:xfrm>
            <a:off x="875111" y="309300"/>
            <a:ext cx="553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Medium" pitchFamily="2" charset="77"/>
              </a:rPr>
              <a:t>MLS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270227675"/>
      </p:ext>
    </p:extLst>
  </p:cSld>
  <p:clrMapOvr>
    <a:masterClrMapping/>
  </p:clrMapOvr>
  <p:transition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467114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2237"/>
                </a:solidFill>
                <a:latin typeface="Montserrat" panose="02000505000000020004" pitchFamily="2" charset="77"/>
              </a:rPr>
              <a:t>NAR RESOURCES RECAP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404" y="1130032"/>
            <a:ext cx="106744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0000500000000000000" pitchFamily="2" charset="0"/>
              </a:rPr>
              <a:t>Association Management and Employment:</a:t>
            </a:r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Coronavirus:  A Guide for REALTOER® Associations:  </a:t>
            </a:r>
            <a:r>
              <a:rPr lang="en-US" dirty="0">
                <a:hlinkClick r:id="rId2"/>
              </a:rPr>
              <a:t>https://www.nar.realtor/ae/coronavirus-a-guide-for-realtor-associations</a:t>
            </a:r>
            <a:endParaRPr lang="en-US" dirty="0"/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Coronavirus Guidance and Resources for Employers:  </a:t>
            </a:r>
            <a:r>
              <a:rPr lang="en-US" dirty="0">
                <a:hlinkClick r:id="rId3"/>
              </a:rPr>
              <a:t>https://www.nar.realtor/coronavirus-resources-and-guidance-for-employers</a:t>
            </a:r>
            <a:endParaRPr lang="en-US" dirty="0"/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Sample Preparedness Plan:  </a:t>
            </a:r>
            <a:r>
              <a:rPr lang="en-US" dirty="0">
                <a:hlinkClick r:id="rId4"/>
              </a:rPr>
              <a:t>https://www.nar.realtor/sample-preparedness-plan-for-circumstances-relating-to-covid-19</a:t>
            </a:r>
            <a:endParaRPr lang="en-US" dirty="0"/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Best Practices for Remote Work:  </a:t>
            </a:r>
            <a:r>
              <a:rPr lang="en-US" dirty="0">
                <a:hlinkClick r:id="rId5"/>
              </a:rPr>
              <a:t>https://www.nar.realtor/best-practices-for-working-from-home</a:t>
            </a:r>
            <a:endParaRPr lang="en-US" dirty="0">
              <a:latin typeface="Montserrat" panose="00000500000000000000" pitchFamily="2" charset="0"/>
            </a:endParaRPr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Families First Coronavirus Response Act:</a:t>
            </a:r>
          </a:p>
          <a:p>
            <a:pPr marL="1257300" lvl="2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u="sng" dirty="0">
                <a:hlinkClick r:id="rId6"/>
              </a:rPr>
              <a:t>https://www.nar.realtor/political-advocacy/coronavirus-advocacy-faqs-re-transactions-independent-contractors-nar-grants</a:t>
            </a:r>
            <a:r>
              <a:rPr lang="en-US" dirty="0"/>
              <a:t> </a:t>
            </a:r>
          </a:p>
          <a:p>
            <a:pPr marL="1257300" lvl="2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u="sng" dirty="0">
                <a:hlinkClick r:id="rId7"/>
              </a:rPr>
              <a:t>https://www.nar.realtor/political-advocacy/impact-of-h-r-6201-families-first-coronavirus-response-act-on-nar-members</a:t>
            </a:r>
            <a:endParaRPr lang="en-US" u="sng" dirty="0"/>
          </a:p>
          <a:p>
            <a:pPr marL="1257300" lvl="2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hlinkClick r:id="rId8"/>
              </a:rPr>
              <a:t>https://www.dol.gov/agencies/whd/pandemic/ffcra-questions</a:t>
            </a:r>
            <a:endParaRPr lang="en-US" dirty="0"/>
          </a:p>
          <a:p>
            <a:pPr marL="1257300" lvl="2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hlinkClick r:id="rId9"/>
              </a:rPr>
              <a:t>https://www.dol.gov/sites/dolgov/files/WHD/posters/FFCRA_Poster_WH1422_Non-Federal.pdf</a:t>
            </a:r>
            <a:r>
              <a:rPr lang="en-US" dirty="0"/>
              <a:t> </a:t>
            </a:r>
          </a:p>
          <a:p>
            <a:pPr lvl="1">
              <a:buClr>
                <a:srgbClr val="F58785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46701"/>
      </p:ext>
    </p:extLst>
  </p:cSld>
  <p:clrMapOvr>
    <a:masterClrMapping/>
  </p:clrMapOvr>
  <p:transition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978569" y="424582"/>
            <a:ext cx="562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D2237"/>
                </a:solidFill>
                <a:latin typeface="Montserrat" panose="02000505000000020004" pitchFamily="2" charset="77"/>
              </a:rPr>
              <a:t>NAR RESOURCES RECAP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404" y="1087500"/>
            <a:ext cx="108081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0000500000000000000" pitchFamily="2" charset="0"/>
              </a:rPr>
              <a:t>Federal Advocacy Efforts</a:t>
            </a:r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Political Advocacy Resource Tab: </a:t>
            </a:r>
            <a:r>
              <a:rPr lang="en-US" dirty="0">
                <a:hlinkClick r:id="rId2"/>
              </a:rPr>
              <a:t>https://www.nar.realtor/coronavirus#section-181292</a:t>
            </a:r>
            <a:endParaRPr lang="en-US" b="1" dirty="0">
              <a:latin typeface="Montserrat" panose="00000500000000000000" pitchFamily="2" charset="0"/>
            </a:endParaRPr>
          </a:p>
          <a:p>
            <a:pPr marL="342900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endParaRPr lang="en-US" b="1" dirty="0">
              <a:latin typeface="Montserrat" panose="00000500000000000000" pitchFamily="2" charset="0"/>
            </a:endParaRPr>
          </a:p>
          <a:p>
            <a:pPr marL="342900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0000500000000000000" pitchFamily="2" charset="0"/>
              </a:rPr>
              <a:t>Residential Transaction Issues for Members </a:t>
            </a:r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Coronavirus:  A Guide for REALTORS®: </a:t>
            </a:r>
            <a:r>
              <a:rPr lang="en-US" u="sng" dirty="0">
                <a:hlinkClick r:id="rId3"/>
              </a:rPr>
              <a:t>https://www.nar.realtor/coronavirus-a-guide-for-realtors</a:t>
            </a:r>
            <a:endParaRPr lang="en-US" dirty="0"/>
          </a:p>
          <a:p>
            <a:pPr marL="1657350" indent="-285750" defTabSz="138113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hlinkClick r:id="rId4"/>
              </a:rPr>
              <a:t>  </a:t>
            </a:r>
            <a:r>
              <a:rPr lang="en-US" u="sng" dirty="0">
                <a:hlinkClick r:id="rId4"/>
              </a:rPr>
              <a:t>https://www.nar.realtor/open-house-guidance-during-covid-19</a:t>
            </a:r>
            <a:endParaRPr lang="en-US" dirty="0"/>
          </a:p>
          <a:p>
            <a:pPr marL="1657350" indent="-285750" defTabSz="117475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/>
              <a:t>	</a:t>
            </a:r>
            <a:r>
              <a:rPr lang="en-US" u="sng" dirty="0">
                <a:hlinkClick r:id="rId5"/>
              </a:rPr>
              <a:t>https://www.nar.realtor/transaction-guidance-during-covid-19</a:t>
            </a:r>
            <a:r>
              <a:rPr lang="en-US" dirty="0"/>
              <a:t> </a:t>
            </a:r>
          </a:p>
          <a:p>
            <a:pPr marL="1657350" indent="-285750" defTabSz="117475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/>
              <a:t>	</a:t>
            </a:r>
            <a:r>
              <a:rPr lang="en-US" u="sng" dirty="0">
                <a:hlinkClick r:id="rId6"/>
              </a:rPr>
              <a:t>https://www.nar.realtor/shelter-in-place-guidance-during-covid-19</a:t>
            </a:r>
            <a:r>
              <a:rPr lang="en-US" dirty="0"/>
              <a:t> </a:t>
            </a:r>
            <a:endParaRPr lang="en-US" dirty="0">
              <a:latin typeface="Montserrat" panose="00000500000000000000" pitchFamily="2" charset="0"/>
            </a:endParaRPr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Virtual Showings and Virtual Tours: </a:t>
            </a:r>
            <a:r>
              <a:rPr lang="en-US" u="sng" dirty="0">
                <a:hlinkClick r:id="rId7"/>
              </a:rPr>
              <a:t>https://www.nar.realtor/virtual-showings-and-virtual-tours</a:t>
            </a:r>
            <a:endParaRPr lang="en-US" dirty="0"/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Transaction Guidance After Natural Disaster: </a:t>
            </a:r>
            <a:r>
              <a:rPr lang="en-US" u="sng" dirty="0">
                <a:hlinkClick r:id="rId8"/>
              </a:rPr>
              <a:t>https://www.nar.realtor/transaction-guidance-after-natural-disaster</a:t>
            </a:r>
            <a:r>
              <a:rPr lang="en-US" dirty="0"/>
              <a:t> </a:t>
            </a:r>
          </a:p>
          <a:p>
            <a:pPr lvl="1">
              <a:buClr>
                <a:srgbClr val="F58785"/>
              </a:buClr>
            </a:pPr>
            <a:endParaRPr lang="en-US" dirty="0">
              <a:latin typeface="Montserrat" panose="00000500000000000000" pitchFamily="2" charset="0"/>
            </a:endParaRPr>
          </a:p>
          <a:p>
            <a:pPr marL="342900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0000500000000000000" pitchFamily="2" charset="0"/>
              </a:rPr>
              <a:t>Commercial Transaction Issues</a:t>
            </a:r>
          </a:p>
          <a:p>
            <a:pPr marL="800100" lvl="1" indent="-342900">
              <a:buClr>
                <a:srgbClr val="F5878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0000500000000000000" pitchFamily="2" charset="0"/>
              </a:rPr>
              <a:t>Coronavirus Guidance: Commercial Real Estate: </a:t>
            </a:r>
            <a:r>
              <a:rPr lang="en-US" dirty="0">
                <a:hlinkClick r:id="rId9"/>
              </a:rPr>
              <a:t>https://www.nar.realtor/coronavirus-guidance-commercial-real-estate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26879"/>
      </p:ext>
    </p:extLst>
  </p:cSld>
  <p:clrMapOvr>
    <a:masterClrMapping/>
  </p:clrMapOvr>
  <p:transition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062185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0;p48">
            <a:extLst>
              <a:ext uri="{FF2B5EF4-FFF2-40B4-BE49-F238E27FC236}">
                <a16:creationId xmlns:a16="http://schemas.microsoft.com/office/drawing/2014/main" id="{EC15B90F-03C7-45B5-8579-F3247513B384}"/>
              </a:ext>
            </a:extLst>
          </p:cNvPr>
          <p:cNvSpPr txBox="1"/>
          <p:nvPr/>
        </p:nvSpPr>
        <p:spPr>
          <a:xfrm>
            <a:off x="377687" y="400605"/>
            <a:ext cx="11131825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u="sng" dirty="0">
                <a:solidFill>
                  <a:srgbClr val="F5878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ASSOCIATION MANAGEMENT AND EMPLOYMENT ISSUES</a:t>
            </a:r>
            <a:endParaRPr sz="3200" b="1" i="0" u="sng" strike="noStrike" cap="none" dirty="0">
              <a:solidFill>
                <a:srgbClr val="F58785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0D9DA-183C-46EF-8FCD-DD73AD862F38}"/>
              </a:ext>
            </a:extLst>
          </p:cNvPr>
          <p:cNvSpPr txBox="1"/>
          <p:nvPr/>
        </p:nvSpPr>
        <p:spPr>
          <a:xfrm>
            <a:off x="1747818" y="1546735"/>
            <a:ext cx="10672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Clear and regular communications with employees</a:t>
            </a:r>
          </a:p>
          <a:p>
            <a:pPr marL="914400" indent="-914400"/>
            <a:endParaRPr lang="en-US" sz="2800" dirty="0">
              <a:solidFill>
                <a:schemeClr val="bg1"/>
              </a:solidFill>
            </a:endParaRP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Remote Work and Employee Travel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Handling Staff Reports of COVID-19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Association Events – Postpone, Cancel or Virtual</a:t>
            </a:r>
          </a:p>
          <a:p>
            <a:pPr marL="914400" indent="-9144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Families First Coronavirus Response Act</a:t>
            </a:r>
          </a:p>
        </p:txBody>
      </p:sp>
    </p:spTree>
    <p:extLst>
      <p:ext uri="{BB962C8B-B14F-4D97-AF65-F5344CB8AC3E}">
        <p14:creationId xmlns:p14="http://schemas.microsoft.com/office/powerpoint/2010/main" val="3496412835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AEB04-4403-4F41-9D74-6CE2304B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96" y="991705"/>
            <a:ext cx="7121991" cy="520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9D68D-E000-4FB2-8A3C-38CA7405073B}"/>
              </a:ext>
            </a:extLst>
          </p:cNvPr>
          <p:cNvSpPr txBox="1"/>
          <p:nvPr/>
        </p:nvSpPr>
        <p:spPr>
          <a:xfrm>
            <a:off x="2144065" y="288240"/>
            <a:ext cx="80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58785"/>
                </a:solidFill>
              </a:rPr>
              <a:t>Coronavirus:  A Guide for REALTOR® Associations</a:t>
            </a:r>
          </a:p>
        </p:txBody>
      </p:sp>
    </p:spTree>
    <p:extLst>
      <p:ext uri="{BB962C8B-B14F-4D97-AF65-F5344CB8AC3E}">
        <p14:creationId xmlns:p14="http://schemas.microsoft.com/office/powerpoint/2010/main" val="432772153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E8A0-F5BE-4240-BAFC-DF4C456F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310" y="589029"/>
            <a:ext cx="8363380" cy="5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77812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A9DD0-E875-48E3-B75B-C036F463C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2" r="21461"/>
          <a:stretch/>
        </p:blipFill>
        <p:spPr>
          <a:xfrm>
            <a:off x="3627782" y="1172968"/>
            <a:ext cx="5108713" cy="488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22B73-4212-46C3-AE15-A892C28BDBB8}"/>
              </a:ext>
            </a:extLst>
          </p:cNvPr>
          <p:cNvSpPr txBox="1"/>
          <p:nvPr/>
        </p:nvSpPr>
        <p:spPr>
          <a:xfrm>
            <a:off x="2353917" y="220445"/>
            <a:ext cx="792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F58785"/>
                </a:solidFill>
              </a:rPr>
              <a:t>Sample Preparedness Plan</a:t>
            </a:r>
          </a:p>
        </p:txBody>
      </p:sp>
    </p:spTree>
    <p:extLst>
      <p:ext uri="{BB962C8B-B14F-4D97-AF65-F5344CB8AC3E}">
        <p14:creationId xmlns:p14="http://schemas.microsoft.com/office/powerpoint/2010/main" val="785751808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11246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" name="Google Shape;340;p48">
            <a:extLst>
              <a:ext uri="{FF2B5EF4-FFF2-40B4-BE49-F238E27FC236}">
                <a16:creationId xmlns:a16="http://schemas.microsoft.com/office/drawing/2014/main" id="{4D7D932A-4AF1-B442-8D41-34A8393372CB}"/>
              </a:ext>
            </a:extLst>
          </p:cNvPr>
          <p:cNvSpPr txBox="1"/>
          <p:nvPr/>
        </p:nvSpPr>
        <p:spPr>
          <a:xfrm>
            <a:off x="2019226" y="516937"/>
            <a:ext cx="8357579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2500"/>
            </a:pPr>
            <a:r>
              <a:rPr lang="en-US" sz="3200" b="1" u="sng" dirty="0">
                <a:solidFill>
                  <a:srgbClr val="0D223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FAMILIES FIRST CORONAVIRUS RESPONSE ACT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52C9E1-D147-4C46-AC7F-C55035436121}"/>
              </a:ext>
            </a:extLst>
          </p:cNvPr>
          <p:cNvGrpSpPr/>
          <p:nvPr/>
        </p:nvGrpSpPr>
        <p:grpSpPr>
          <a:xfrm>
            <a:off x="1149721" y="1758312"/>
            <a:ext cx="914400" cy="914400"/>
            <a:chOff x="1319578" y="2215512"/>
            <a:chExt cx="914400" cy="9144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495D28-B7F7-554E-998E-1ED7D1BBE94D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73B91C56-35D8-C942-A051-369FAF0F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769400-3CFE-A84A-B50D-89552ED84765}"/>
              </a:ext>
            </a:extLst>
          </p:cNvPr>
          <p:cNvSpPr txBox="1"/>
          <p:nvPr/>
        </p:nvSpPr>
        <p:spPr>
          <a:xfrm>
            <a:off x="2252285" y="1730971"/>
            <a:ext cx="4110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Effective April 1 - December 31, 2020</a:t>
            </a:r>
            <a:endParaRPr lang="uk-UA" sz="3200" b="1" dirty="0">
              <a:solidFill>
                <a:srgbClr val="F58785"/>
              </a:solidFill>
              <a:latin typeface="+mj-lt"/>
            </a:endParaRPr>
          </a:p>
        </p:txBody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CE6DD4DF-142A-4D42-9B6A-E3AF3AF645E9}"/>
              </a:ext>
            </a:extLst>
          </p:cNvPr>
          <p:cNvSpPr>
            <a:spLocks/>
          </p:cNvSpPr>
          <p:nvPr/>
        </p:nvSpPr>
        <p:spPr bwMode="auto">
          <a:xfrm>
            <a:off x="7394110" y="2505691"/>
            <a:ext cx="484896" cy="334042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8B4E060-B329-A140-ACBE-4BB215D31913}"/>
              </a:ext>
            </a:extLst>
          </p:cNvPr>
          <p:cNvSpPr>
            <a:spLocks/>
          </p:cNvSpPr>
          <p:nvPr/>
        </p:nvSpPr>
        <p:spPr bwMode="auto">
          <a:xfrm>
            <a:off x="7394110" y="4657954"/>
            <a:ext cx="484896" cy="334042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4C70E6-DB59-404D-A79E-CFA99EB665E3}"/>
              </a:ext>
            </a:extLst>
          </p:cNvPr>
          <p:cNvGrpSpPr/>
          <p:nvPr/>
        </p:nvGrpSpPr>
        <p:grpSpPr>
          <a:xfrm>
            <a:off x="6363117" y="1733401"/>
            <a:ext cx="914400" cy="914400"/>
            <a:chOff x="1319578" y="2215512"/>
            <a:chExt cx="914400" cy="914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B2D21E-FD00-524C-9D98-A7169589F3B7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9697C42-9FC7-CD4D-BC04-FD670D2E2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AC249EC-9546-F54F-81EF-14C563F0A26D}"/>
              </a:ext>
            </a:extLst>
          </p:cNvPr>
          <p:cNvSpPr txBox="1"/>
          <p:nvPr/>
        </p:nvSpPr>
        <p:spPr>
          <a:xfrm>
            <a:off x="7492269" y="1707920"/>
            <a:ext cx="4395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Private employers with</a:t>
            </a:r>
          </a:p>
          <a:p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&lt; 500 employees</a:t>
            </a:r>
            <a:endParaRPr lang="uk-UA" sz="3200" b="1" dirty="0">
              <a:solidFill>
                <a:srgbClr val="F58785"/>
              </a:solidFill>
              <a:latin typeface="+mj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C191C4-9C60-EC47-8EB2-B6D88089D232}"/>
              </a:ext>
            </a:extLst>
          </p:cNvPr>
          <p:cNvGrpSpPr/>
          <p:nvPr/>
        </p:nvGrpSpPr>
        <p:grpSpPr>
          <a:xfrm>
            <a:off x="1257226" y="4824975"/>
            <a:ext cx="914400" cy="914400"/>
            <a:chOff x="1319578" y="2215512"/>
            <a:chExt cx="914400" cy="9144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1F2EC3-EF5C-3C47-8AC5-33E8F1FE0372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FCF5ED6D-EC86-5F49-A499-066B0E930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D8E20DD-F7E5-4242-A00A-FF5ED6696E9A}"/>
              </a:ext>
            </a:extLst>
          </p:cNvPr>
          <p:cNvSpPr txBox="1"/>
          <p:nvPr/>
        </p:nvSpPr>
        <p:spPr>
          <a:xfrm>
            <a:off x="2413754" y="4656156"/>
            <a:ext cx="3283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Cost Neutral via payroll tax credits</a:t>
            </a:r>
            <a:endParaRPr lang="uk-UA" sz="3200" b="1" dirty="0">
              <a:solidFill>
                <a:srgbClr val="F58785"/>
              </a:solidFill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4F0667-10EF-504C-832F-A571F0698F6D}"/>
              </a:ext>
            </a:extLst>
          </p:cNvPr>
          <p:cNvGrpSpPr/>
          <p:nvPr/>
        </p:nvGrpSpPr>
        <p:grpSpPr>
          <a:xfrm>
            <a:off x="6381435" y="3257881"/>
            <a:ext cx="914400" cy="914400"/>
            <a:chOff x="1319578" y="2215512"/>
            <a:chExt cx="914400" cy="9144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1C7C262-9855-7B49-BE89-2655C69398F5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2E5BD0F-9590-B843-A5EC-8B533F15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488A7F4-0F5D-4543-992A-73B1F1C1CBBD}"/>
              </a:ext>
            </a:extLst>
          </p:cNvPr>
          <p:cNvSpPr txBox="1"/>
          <p:nvPr/>
        </p:nvSpPr>
        <p:spPr>
          <a:xfrm>
            <a:off x="7512423" y="3193683"/>
            <a:ext cx="4082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58785"/>
                </a:solidFill>
                <a:latin typeface="Montserrat" panose="02000505000000020004" pitchFamily="2" charset="77"/>
              </a:rPr>
              <a:t>In addition to </a:t>
            </a:r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any other available leave</a:t>
            </a:r>
            <a:endParaRPr lang="uk-UA" sz="3200" b="1" dirty="0">
              <a:solidFill>
                <a:srgbClr val="F58785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122C9-8B83-0D47-8145-E59D17069E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81E3E8-3DCE-468D-A598-3F7B9B24CC9E}"/>
              </a:ext>
            </a:extLst>
          </p:cNvPr>
          <p:cNvGrpSpPr/>
          <p:nvPr/>
        </p:nvGrpSpPr>
        <p:grpSpPr>
          <a:xfrm>
            <a:off x="1167854" y="3356501"/>
            <a:ext cx="914400" cy="914400"/>
            <a:chOff x="1319578" y="2215512"/>
            <a:chExt cx="914400" cy="9144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1974EF-B042-443C-8ABE-04A89159B575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59FB88CA-5BD4-4A90-89FB-335FBB415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078079-8F33-4E95-A4CB-836E1B741C66}"/>
              </a:ext>
            </a:extLst>
          </p:cNvPr>
          <p:cNvGrpSpPr/>
          <p:nvPr/>
        </p:nvGrpSpPr>
        <p:grpSpPr>
          <a:xfrm>
            <a:off x="6452424" y="4783667"/>
            <a:ext cx="914400" cy="914400"/>
            <a:chOff x="1319578" y="2215512"/>
            <a:chExt cx="914400" cy="914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A3923A7-3968-4766-A4AA-F7F6EC56239C}"/>
                </a:ext>
              </a:extLst>
            </p:cNvPr>
            <p:cNvSpPr/>
            <p:nvPr/>
          </p:nvSpPr>
          <p:spPr>
            <a:xfrm>
              <a:off x="1319578" y="2215512"/>
              <a:ext cx="914400" cy="914400"/>
            </a:xfrm>
            <a:prstGeom prst="ellipse">
              <a:avLst/>
            </a:prstGeom>
            <a:solidFill>
              <a:srgbClr val="BED7E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rgbClr val="006CB7"/>
                </a:solidFill>
              </a:endParaRPr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980297A6-8E7F-4827-B65F-1F611E519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330" y="2505691"/>
              <a:ext cx="484896" cy="334042"/>
            </a:xfrm>
            <a:custGeom>
              <a:avLst/>
              <a:gdLst>
                <a:gd name="T0" fmla="*/ 176 w 176"/>
                <a:gd name="T1" fmla="*/ 4 h 120"/>
                <a:gd name="T2" fmla="*/ 172 w 176"/>
                <a:gd name="T3" fmla="*/ 0 h 120"/>
                <a:gd name="T4" fmla="*/ 169 w 176"/>
                <a:gd name="T5" fmla="*/ 1 h 120"/>
                <a:gd name="T6" fmla="*/ 169 w 176"/>
                <a:gd name="T7" fmla="*/ 1 h 120"/>
                <a:gd name="T8" fmla="*/ 64 w 176"/>
                <a:gd name="T9" fmla="*/ 110 h 120"/>
                <a:gd name="T10" fmla="*/ 7 w 176"/>
                <a:gd name="T11" fmla="*/ 53 h 120"/>
                <a:gd name="T12" fmla="*/ 4 w 176"/>
                <a:gd name="T13" fmla="*/ 52 h 120"/>
                <a:gd name="T14" fmla="*/ 0 w 176"/>
                <a:gd name="T15" fmla="*/ 56 h 120"/>
                <a:gd name="T16" fmla="*/ 1 w 176"/>
                <a:gd name="T17" fmla="*/ 59 h 120"/>
                <a:gd name="T18" fmla="*/ 61 w 176"/>
                <a:gd name="T19" fmla="*/ 119 h 120"/>
                <a:gd name="T20" fmla="*/ 64 w 176"/>
                <a:gd name="T21" fmla="*/ 120 h 120"/>
                <a:gd name="T22" fmla="*/ 67 w 176"/>
                <a:gd name="T23" fmla="*/ 119 h 120"/>
                <a:gd name="T24" fmla="*/ 67 w 176"/>
                <a:gd name="T25" fmla="*/ 119 h 120"/>
                <a:gd name="T26" fmla="*/ 175 w 176"/>
                <a:gd name="T27" fmla="*/ 7 h 120"/>
                <a:gd name="T28" fmla="*/ 175 w 176"/>
                <a:gd name="T29" fmla="*/ 7 h 120"/>
                <a:gd name="T30" fmla="*/ 176 w 176"/>
                <a:gd name="T31" fmla="*/ 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120"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0" y="0"/>
                    <a:pt x="169" y="1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2"/>
                    <a:pt x="5" y="52"/>
                    <a:pt x="4" y="52"/>
                  </a:cubicBezTo>
                  <a:cubicBezTo>
                    <a:pt x="2" y="52"/>
                    <a:pt x="0" y="54"/>
                    <a:pt x="0" y="56"/>
                  </a:cubicBezTo>
                  <a:cubicBezTo>
                    <a:pt x="0" y="57"/>
                    <a:pt x="0" y="58"/>
                    <a:pt x="1" y="5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2" y="120"/>
                    <a:pt x="63" y="120"/>
                    <a:pt x="64" y="120"/>
                  </a:cubicBezTo>
                  <a:cubicBezTo>
                    <a:pt x="65" y="120"/>
                    <a:pt x="66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6" y="6"/>
                    <a:pt x="176" y="5"/>
                    <a:pt x="176" y="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3FE77B2-F6A2-4051-AF10-927FD702EB2D}"/>
              </a:ext>
            </a:extLst>
          </p:cNvPr>
          <p:cNvSpPr txBox="1"/>
          <p:nvPr/>
        </p:nvSpPr>
        <p:spPr>
          <a:xfrm>
            <a:off x="2413754" y="3395947"/>
            <a:ext cx="328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Not Retroactive</a:t>
            </a:r>
            <a:endParaRPr lang="uk-UA" sz="3200" b="1" dirty="0">
              <a:solidFill>
                <a:srgbClr val="F58785"/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1E6F6C-DAEA-4F21-A2E7-8C201DE5F66B}"/>
              </a:ext>
            </a:extLst>
          </p:cNvPr>
          <p:cNvSpPr txBox="1"/>
          <p:nvPr/>
        </p:nvSpPr>
        <p:spPr>
          <a:xfrm>
            <a:off x="7636558" y="4702258"/>
            <a:ext cx="3283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8785"/>
                </a:solidFill>
                <a:latin typeface="Montserrat" panose="02000505000000020004" pitchFamily="2" charset="77"/>
              </a:rPr>
              <a:t>Two types of paid leave</a:t>
            </a:r>
            <a:endParaRPr lang="uk-UA" sz="3200" b="1" dirty="0">
              <a:solidFill>
                <a:srgbClr val="F5878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578894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9;p48">
            <a:extLst>
              <a:ext uri="{FF2B5EF4-FFF2-40B4-BE49-F238E27FC236}">
                <a16:creationId xmlns:a16="http://schemas.microsoft.com/office/drawing/2014/main" id="{5C74A79D-80FD-B641-9D62-D2BDF3A652C9}"/>
              </a:ext>
            </a:extLst>
          </p:cNvPr>
          <p:cNvSpPr txBox="1"/>
          <p:nvPr/>
        </p:nvSpPr>
        <p:spPr>
          <a:xfrm>
            <a:off x="15651" y="927826"/>
            <a:ext cx="8456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" name="Google Shape;340;p48">
            <a:extLst>
              <a:ext uri="{FF2B5EF4-FFF2-40B4-BE49-F238E27FC236}">
                <a16:creationId xmlns:a16="http://schemas.microsoft.com/office/drawing/2014/main" id="{63491991-5B2B-1046-94C0-BD2353054AC5}"/>
              </a:ext>
            </a:extLst>
          </p:cNvPr>
          <p:cNvSpPr txBox="1"/>
          <p:nvPr/>
        </p:nvSpPr>
        <p:spPr>
          <a:xfrm>
            <a:off x="7042516" y="131975"/>
            <a:ext cx="3817856" cy="57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</a:rPr>
              <a:t>Extended FMLA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D3452-3CE6-F441-8D21-D8FD4EE814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3874963-793F-D045-B9DE-BFF4034ACF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08BD48-F5E5-4539-9748-EF8E8510F527}"/>
              </a:ext>
            </a:extLst>
          </p:cNvPr>
          <p:cNvSpPr/>
          <p:nvPr/>
        </p:nvSpPr>
        <p:spPr>
          <a:xfrm>
            <a:off x="1132095" y="647093"/>
            <a:ext cx="4732256" cy="58017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9B12C4-FB53-4720-9560-700F5CD8C2E1}"/>
              </a:ext>
            </a:extLst>
          </p:cNvPr>
          <p:cNvSpPr/>
          <p:nvPr/>
        </p:nvSpPr>
        <p:spPr>
          <a:xfrm>
            <a:off x="6711843" y="654044"/>
            <a:ext cx="4393527" cy="53570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8C76F-4CF3-4AF0-B7A8-FEFCA0FEA20A}"/>
              </a:ext>
            </a:extLst>
          </p:cNvPr>
          <p:cNvSpPr txBox="1"/>
          <p:nvPr/>
        </p:nvSpPr>
        <p:spPr>
          <a:xfrm>
            <a:off x="1348033" y="681206"/>
            <a:ext cx="4364610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10 days of paid sick leave</a:t>
            </a:r>
            <a:r>
              <a:rPr lang="en-US" dirty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No service requirement.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Unable to work for 1 of 6 reasons: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Subject to federal/state/local quarantine or isolation order.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Advised by health care provider to self-quarantine.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Experiencing COVID-19 symptoms and seeking medical diagnosis.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Caring for individual subject to order or self-quarantine;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Caring for a child whose school or care provider is closed or unavailable;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Experiencing any other substantially –similar condition specified by Sec HHS.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Reasons 1-3</a:t>
            </a:r>
            <a:r>
              <a:rPr lang="en-US" dirty="0"/>
              <a:t>:  100% of pay up to $511/day and $5,110 total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Reasons 4-6</a:t>
            </a:r>
            <a:r>
              <a:rPr lang="en-US" dirty="0"/>
              <a:t>:  2/3 regular pay up to $200/day and $2,000 total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3EB7A-96B9-48B1-BC04-160BDF441E1C}"/>
              </a:ext>
            </a:extLst>
          </p:cNvPr>
          <p:cNvSpPr txBox="1"/>
          <p:nvPr/>
        </p:nvSpPr>
        <p:spPr>
          <a:xfrm>
            <a:off x="6861835" y="681206"/>
            <a:ext cx="417921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12 weeks of paid FMLA</a:t>
            </a:r>
            <a:r>
              <a:rPr lang="en-US" dirty="0"/>
              <a:t>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 weeks paid under EPSL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Requires employee have worked for at least 30 calendar days</a:t>
            </a:r>
            <a:r>
              <a:rPr lang="en-US" dirty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May be taken for ONE reason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Employee unable to work or telework because needs to care for a child under the age of 18 AND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Child’s school or care provider is closed or unavailable because of COVID-19 related public health emergency declared under federal, state or local law.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2/3 regular pay up to $200/day; $10,000 in the aggregate.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CE042-8E81-4CAF-AFE0-94D491EA9CA5}"/>
              </a:ext>
            </a:extLst>
          </p:cNvPr>
          <p:cNvSpPr txBox="1"/>
          <p:nvPr/>
        </p:nvSpPr>
        <p:spPr>
          <a:xfrm>
            <a:off x="1428308" y="155389"/>
            <a:ext cx="4059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</a:rPr>
              <a:t>Emergency Paid Sick Leave Act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26112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1093</Words>
  <Application>Microsoft Office PowerPoint</Application>
  <PresentationFormat>Widescreen</PresentationFormat>
  <Paragraphs>209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Impact</vt:lpstr>
      <vt:lpstr>Montserrat</vt:lpstr>
      <vt:lpstr>Montserrat ExtraBold</vt:lpstr>
      <vt:lpstr>Montserrat Medium</vt:lpstr>
      <vt:lpstr>Source Serif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Krystal Allen</cp:lastModifiedBy>
  <cp:revision>82</cp:revision>
  <cp:lastPrinted>2019-04-07T22:38:40Z</cp:lastPrinted>
  <dcterms:created xsi:type="dcterms:W3CDTF">2019-04-05T16:55:57Z</dcterms:created>
  <dcterms:modified xsi:type="dcterms:W3CDTF">2020-03-31T15:18:00Z</dcterms:modified>
</cp:coreProperties>
</file>