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72" r:id="rId3"/>
    <p:sldId id="279" r:id="rId4"/>
    <p:sldId id="277" r:id="rId5"/>
    <p:sldId id="259" r:id="rId6"/>
    <p:sldId id="286" r:id="rId7"/>
    <p:sldId id="287" r:id="rId8"/>
    <p:sldId id="257"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156"/>
    <a:srgbClr val="A5A7AA"/>
    <a:srgbClr val="E31837"/>
    <a:srgbClr val="006CB7"/>
    <a:srgbClr val="00A2B4"/>
    <a:srgbClr val="0D2237"/>
    <a:srgbClr val="29284C"/>
    <a:srgbClr val="6EC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00"/>
    <p:restoredTop sz="74570" autoAdjust="0"/>
  </p:normalViewPr>
  <p:slideViewPr>
    <p:cSldViewPr snapToGrid="0" snapToObjects="1">
      <p:cViewPr varScale="1">
        <p:scale>
          <a:sx n="62" d="100"/>
          <a:sy n="62" d="100"/>
        </p:scale>
        <p:origin x="1891" y="53"/>
      </p:cViewPr>
      <p:guideLst/>
    </p:cSldViewPr>
  </p:slideViewPr>
  <p:notesTextViewPr>
    <p:cViewPr>
      <p:scale>
        <a:sx n="1" d="1"/>
        <a:sy n="1" d="1"/>
      </p:scale>
      <p:origin x="0" y="0"/>
    </p:cViewPr>
  </p:notesText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8/5/2019</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RPAC is not </a:t>
            </a:r>
            <a:r>
              <a:rPr lang="en-US" baseline="0" dirty="0" smtClean="0"/>
              <a:t>focused on the right, left or even the middle of the aisle; we ARE focused on the issues that matter to the real estate industry and to consumers. </a:t>
            </a:r>
          </a:p>
          <a:p>
            <a:pPr marL="174982"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baseline="0" dirty="0" smtClean="0"/>
              <a:t>We support the candidates who stand up for property ownership and investment—issues that transcend politics. </a:t>
            </a:r>
          </a:p>
          <a:p>
            <a:pPr marL="174982"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baseline="0" dirty="0" smtClean="0"/>
              <a:t>In the last election cycle, RPAC remained one of the top trade association PACs in the nation in terms of direct contributions to candidates with disbursements of over $5.2 million dollars to federal candidates and national political committees.</a:t>
            </a:r>
          </a:p>
          <a:p>
            <a:pPr marL="174982"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baseline="0" dirty="0" smtClean="0"/>
              <a:t>And once again in the 2018 cycle, we were the most bipartisan of the top ten PACs in the country. </a:t>
            </a:r>
          </a:p>
          <a:p>
            <a:pPr marL="174982"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baseline="0" dirty="0" smtClean="0"/>
              <a:t>In the current political climate, PACs play an important role in moderating the political discussion and urging results over ideology. </a:t>
            </a:r>
          </a:p>
        </p:txBody>
      </p:sp>
      <p:sp>
        <p:nvSpPr>
          <p:cNvPr id="4" name="Slide Number Placeholder 3"/>
          <p:cNvSpPr>
            <a:spLocks noGrp="1"/>
          </p:cNvSpPr>
          <p:nvPr>
            <p:ph type="sldNum" sz="quarter" idx="10"/>
          </p:nvPr>
        </p:nvSpPr>
        <p:spPr/>
        <p:txBody>
          <a:bodyPr/>
          <a:lstStyle/>
          <a:p>
            <a:fld id="{4FCC3BDC-5242-114E-8B1C-0F94F8FAFD51}" type="slidenum">
              <a:rPr lang="en-US" smtClean="0"/>
              <a:t>2</a:t>
            </a:fld>
            <a:endParaRPr lang="en-US"/>
          </a:p>
        </p:txBody>
      </p:sp>
    </p:spTree>
    <p:extLst>
      <p:ext uri="{BB962C8B-B14F-4D97-AF65-F5344CB8AC3E}">
        <p14:creationId xmlns:p14="http://schemas.microsoft.com/office/powerpoint/2010/main" val="318244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staff in the room –</a:t>
            </a:r>
            <a:r>
              <a:rPr lang="en-US" baseline="0" dirty="0" smtClean="0"/>
              <a:t> these all count toward your Advocacy Core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4FCC3BDC-5242-114E-8B1C-0F94F8FAFD51}" type="slidenum">
              <a:rPr lang="en-US" smtClean="0"/>
              <a:t>3</a:t>
            </a:fld>
            <a:endParaRPr lang="en-US"/>
          </a:p>
        </p:txBody>
      </p:sp>
    </p:spTree>
    <p:extLst>
      <p:ext uri="{BB962C8B-B14F-4D97-AF65-F5344CB8AC3E}">
        <p14:creationId xmlns:p14="http://schemas.microsoft.com/office/powerpoint/2010/main" val="176218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defTabSz="933237">
              <a:defRPr/>
            </a:pPr>
            <a:r>
              <a:rPr lang="en-US" sz="1000" b="0" dirty="0" smtClean="0"/>
              <a:t>The standard brochure has Federal Issues, but Associations can customize the brochure by adding their own issues,</a:t>
            </a:r>
            <a:r>
              <a:rPr lang="en-US" sz="1000" b="0" baseline="0" dirty="0" smtClean="0"/>
              <a:t> logos, and photos</a:t>
            </a:r>
            <a:endParaRPr lang="en-US" sz="1000" b="0" dirty="0" smtClean="0"/>
          </a:p>
          <a:p>
            <a:pPr defTabSz="933237">
              <a:defRPr/>
            </a:pPr>
            <a:r>
              <a:rPr lang="en-US" sz="1000" b="0" dirty="0" smtClean="0"/>
              <a:t>1 free brochure per association member each year, order on </a:t>
            </a:r>
            <a:r>
              <a:rPr lang="en-US" sz="1000" b="0" dirty="0" err="1" smtClean="0"/>
              <a:t>realtorparty.realtor</a:t>
            </a:r>
            <a:r>
              <a:rPr lang="en-US" sz="1000" b="0" dirty="0" smtClean="0"/>
              <a:t> </a:t>
            </a:r>
          </a:p>
          <a:p>
            <a:pPr marL="0" lvl="0" indent="0" algn="l" rtl="0">
              <a:lnSpc>
                <a:spcPct val="100000"/>
              </a:lnSpc>
              <a:spcBef>
                <a:spcPts val="0"/>
              </a:spcBef>
              <a:spcAft>
                <a:spcPts val="0"/>
              </a:spcAft>
              <a:buSzPts val="1100"/>
              <a:buNone/>
            </a:pPr>
            <a:endParaRPr sz="1000" dirty="0"/>
          </a:p>
        </p:txBody>
      </p:sp>
    </p:spTree>
    <p:extLst>
      <p:ext uri="{BB962C8B-B14F-4D97-AF65-F5344CB8AC3E}">
        <p14:creationId xmlns:p14="http://schemas.microsoft.com/office/powerpoint/2010/main" val="326312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easy way to promote the value of RPAC.</a:t>
            </a:r>
          </a:p>
          <a:p>
            <a:endParaRPr lang="en-US" dirty="0" smtClean="0"/>
          </a:p>
          <a:p>
            <a:r>
              <a:rPr lang="en-US" dirty="0" smtClean="0"/>
              <a:t>We do a variety of campaigns – Major investor payment plans, move-up campaigns, targeting past investors, new members, members in a specific area. The PAC Management System has a wealth of data points that can be used to specialize the message and reach a specific audience in your association. </a:t>
            </a:r>
          </a:p>
          <a:p>
            <a:endParaRPr lang="en-US" dirty="0" smtClean="0"/>
          </a:p>
          <a:p>
            <a:r>
              <a:rPr lang="en-US" dirty="0" smtClean="0"/>
              <a:t>All </a:t>
            </a:r>
            <a:r>
              <a:rPr lang="en-US" dirty="0" err="1" smtClean="0"/>
              <a:t>webforms</a:t>
            </a:r>
            <a:r>
              <a:rPr lang="en-US" dirty="0" smtClean="0"/>
              <a:t> and emails can be set up with custom branding or templates to ‘wrap’ your messages or forms. This means that the information is consistent with your website and other materials you put out to members. </a:t>
            </a:r>
          </a:p>
          <a:p>
            <a:endParaRPr lang="en-US" dirty="0" smtClean="0"/>
          </a:p>
          <a:p>
            <a:r>
              <a:rPr lang="en-US" dirty="0" smtClean="0"/>
              <a:t>The online messages are a part of your overall fundraising effort. –coordinate with local events or things like a Legislative Day at the Capital. </a:t>
            </a:r>
          </a:p>
          <a:p>
            <a:endParaRPr lang="en-US" dirty="0" smtClean="0"/>
          </a:p>
          <a:p>
            <a:r>
              <a:rPr lang="en-US" dirty="0" smtClean="0"/>
              <a:t>We work with your staff to determine a timeline and strategy for your campaigns.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CC3BDC-5242-114E-8B1C-0F94F8FAFD51}" type="slidenum">
              <a:rPr lang="en-US" smtClean="0"/>
              <a:t>5</a:t>
            </a:fld>
            <a:endParaRPr lang="en-US"/>
          </a:p>
        </p:txBody>
      </p:sp>
    </p:spTree>
    <p:extLst>
      <p:ext uri="{BB962C8B-B14F-4D97-AF65-F5344CB8AC3E}">
        <p14:creationId xmlns:p14="http://schemas.microsoft.com/office/powerpoint/2010/main" val="32451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503" indent="-182503">
              <a:buFont typeface="Arial" pitchFamily="34" charset="0"/>
              <a:buChar char="•"/>
            </a:pPr>
            <a:r>
              <a:rPr lang="en-US" sz="1000" dirty="0" smtClean="0"/>
              <a:t>The RPAC Fundraising Partnership</a:t>
            </a:r>
            <a:r>
              <a:rPr lang="en-US" sz="1000" baseline="0" dirty="0" smtClean="0"/>
              <a:t> </a:t>
            </a:r>
            <a:r>
              <a:rPr lang="en-US" sz="1000" dirty="0" smtClean="0"/>
              <a:t>Grants help state and local associations increase their RPAC fundraising receipts and RPAC participation. </a:t>
            </a:r>
          </a:p>
          <a:p>
            <a:pPr marL="182503" indent="-182503">
              <a:buFont typeface="Arial" pitchFamily="34" charset="0"/>
              <a:buChar char="•"/>
            </a:pPr>
            <a:r>
              <a:rPr lang="en-US" sz="1000" baseline="0" dirty="0" smtClean="0"/>
              <a:t>This program is also focused on FUNDRAISING- so it cannot be used for recognition events </a:t>
            </a:r>
          </a:p>
          <a:p>
            <a:pPr marL="0" indent="0">
              <a:buFont typeface="Arial" pitchFamily="34" charset="0"/>
              <a:buNone/>
            </a:pPr>
            <a:endParaRPr lang="en-US" sz="1000" baseline="0" dirty="0" smtClean="0"/>
          </a:p>
          <a:p>
            <a:pPr marL="0" indent="0">
              <a:buFont typeface="Arial" pitchFamily="34" charset="0"/>
              <a:buNone/>
            </a:pPr>
            <a:r>
              <a:rPr lang="en-US" sz="1000" baseline="0" dirty="0" smtClean="0"/>
              <a:t>Ideas from groups at CLDD: </a:t>
            </a:r>
          </a:p>
          <a:p>
            <a:pPr marL="182503" indent="-182503">
              <a:buFont typeface="Arial" pitchFamily="34" charset="0"/>
              <a:buChar char="•"/>
            </a:pPr>
            <a:r>
              <a:rPr lang="en-US" sz="1000" baseline="0" dirty="0" smtClean="0"/>
              <a:t>Free headshots for PAC investment</a:t>
            </a:r>
          </a:p>
          <a:p>
            <a:pPr marL="182503" indent="-182503">
              <a:buFont typeface="Arial" pitchFamily="34" charset="0"/>
              <a:buChar char="•"/>
            </a:pPr>
            <a:r>
              <a:rPr lang="en-US" sz="1000" baseline="0" dirty="0" smtClean="0"/>
              <a:t>Trivia Night</a:t>
            </a:r>
          </a:p>
          <a:p>
            <a:pPr marL="182503" indent="-182503">
              <a:buFont typeface="Arial" pitchFamily="34" charset="0"/>
              <a:buChar char="•"/>
            </a:pPr>
            <a:r>
              <a:rPr lang="en-US" sz="1000" baseline="0" dirty="0" smtClean="0"/>
              <a:t>Phone Bank</a:t>
            </a:r>
          </a:p>
          <a:p>
            <a:pPr marL="182503" indent="-182503">
              <a:buFont typeface="Arial" pitchFamily="34" charset="0"/>
              <a:buChar char="•"/>
            </a:pPr>
            <a:r>
              <a:rPr lang="en-US" sz="1000" baseline="0" dirty="0" smtClean="0"/>
              <a:t>Golf Outing</a:t>
            </a:r>
          </a:p>
          <a:p>
            <a:pPr marL="0" indent="0">
              <a:buFont typeface="Arial" pitchFamily="34" charset="0"/>
              <a:buNone/>
            </a:pPr>
            <a:endParaRPr lang="en-US" sz="1000" baseline="0" dirty="0" smtClean="0"/>
          </a:p>
          <a:p>
            <a:pPr marL="0" indent="0">
              <a:buFont typeface="Arial" pitchFamily="34" charset="0"/>
              <a:buNone/>
            </a:pPr>
            <a:r>
              <a:rPr lang="en-US" sz="1000" baseline="0" dirty="0" smtClean="0"/>
              <a:t>Non-CLDD Ideas:</a:t>
            </a:r>
          </a:p>
          <a:p>
            <a:pPr marL="0" indent="0">
              <a:buFont typeface="Arial" pitchFamily="34" charset="0"/>
              <a:buNone/>
            </a:pPr>
            <a:r>
              <a:rPr lang="en-US" sz="1000" baseline="0" dirty="0" smtClean="0"/>
              <a:t>Block of tickets to sporting event with networking time before/after</a:t>
            </a:r>
          </a:p>
          <a:p>
            <a:pPr marL="0" indent="0">
              <a:buFont typeface="Arial" pitchFamily="34" charset="0"/>
              <a:buNone/>
            </a:pPr>
            <a:r>
              <a:rPr lang="en-US" sz="1000" baseline="0" dirty="0" smtClean="0"/>
              <a:t>Brewery Night</a:t>
            </a:r>
          </a:p>
          <a:p>
            <a:pPr marL="182503" indent="-182503">
              <a:buFont typeface="Arial" pitchFamily="34" charset="0"/>
              <a:buChar char="•"/>
            </a:pPr>
            <a:endParaRPr lang="en-US" sz="1000" baseline="0" dirty="0" smtClean="0"/>
          </a:p>
          <a:p>
            <a:endParaRPr lang="en-US" sz="1000" dirty="0" smtClean="0"/>
          </a:p>
          <a:p>
            <a:pPr marL="0" lvl="0" indent="0" algn="l" rtl="0">
              <a:lnSpc>
                <a:spcPct val="100000"/>
              </a:lnSpc>
              <a:spcBef>
                <a:spcPts val="0"/>
              </a:spcBef>
              <a:spcAft>
                <a:spcPts val="0"/>
              </a:spcAft>
              <a:buSzPts val="1100"/>
              <a:buNone/>
            </a:pPr>
            <a:endParaRPr sz="1000" dirty="0"/>
          </a:p>
        </p:txBody>
      </p:sp>
    </p:spTree>
    <p:extLst>
      <p:ext uri="{BB962C8B-B14F-4D97-AF65-F5344CB8AC3E}">
        <p14:creationId xmlns:p14="http://schemas.microsoft.com/office/powerpoint/2010/main" val="241785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000" smtClean="0"/>
              <a:t>The </a:t>
            </a:r>
            <a:r>
              <a:rPr lang="en-US" sz="1000" dirty="0" smtClean="0"/>
              <a:t>amounts represent the maximum an association can request in total for the year</a:t>
            </a:r>
          </a:p>
          <a:p>
            <a:r>
              <a:rPr lang="en-US" sz="1000" dirty="0" smtClean="0"/>
              <a:t>Can be split for multiple events</a:t>
            </a:r>
          </a:p>
          <a:p>
            <a:pPr marL="0" lvl="0" indent="0" algn="l" rtl="0">
              <a:lnSpc>
                <a:spcPct val="100000"/>
              </a:lnSpc>
              <a:spcBef>
                <a:spcPts val="0"/>
              </a:spcBef>
              <a:spcAft>
                <a:spcPts val="0"/>
              </a:spcAft>
              <a:buSzPts val="1100"/>
              <a:buNone/>
            </a:pPr>
            <a:endParaRPr sz="1000" dirty="0"/>
          </a:p>
        </p:txBody>
      </p:sp>
    </p:spTree>
    <p:extLst>
      <p:ext uri="{BB962C8B-B14F-4D97-AF65-F5344CB8AC3E}">
        <p14:creationId xmlns:p14="http://schemas.microsoft.com/office/powerpoint/2010/main" val="171291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NAR Program that provides reimbursement of up to $65 per attendee to associations for hosting events to recruit Major Investors </a:t>
            </a:r>
          </a:p>
          <a:p>
            <a:pPr marL="174982" indent="-174982">
              <a:buFont typeface="Arial" panose="020B0604020202020204" pitchFamily="34" charset="0"/>
              <a:buChar char="•"/>
            </a:pPr>
            <a:r>
              <a:rPr lang="en-US" dirty="0" smtClean="0"/>
              <a:t>Requires the attendance of an NAR RPAC Representative who will make the ask </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Before you schedule, set goals for the number of Major Investors you’d like to recruit at this event, and the total-dollars-raised.  $500 per attendee in NEW dollars (average if a current MI brings a guest, can also include step-ups)</a:t>
            </a:r>
          </a:p>
          <a:p>
            <a:pPr marL="0" indent="0">
              <a:buFont typeface="Arial" panose="020B0604020202020204" pitchFamily="34" charset="0"/>
              <a:buNone/>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70C0"/>
                </a:solidFill>
                <a:latin typeface="+mn-lt"/>
              </a:rPr>
              <a:t>Apply</a:t>
            </a:r>
            <a:r>
              <a:rPr lang="en-US" baseline="0" dirty="0" smtClean="0">
                <a:solidFill>
                  <a:srgbClr val="0070C0"/>
                </a:solidFill>
                <a:latin typeface="+mn-lt"/>
              </a:rPr>
              <a:t> online via </a:t>
            </a:r>
            <a:r>
              <a:rPr lang="en-US" baseline="0" dirty="0" err="1" smtClean="0">
                <a:solidFill>
                  <a:srgbClr val="0070C0"/>
                </a:solidFill>
                <a:latin typeface="+mn-lt"/>
              </a:rPr>
              <a:t>realtorparty.realtor</a:t>
            </a:r>
            <a:r>
              <a:rPr lang="en-US" dirty="0" smtClean="0">
                <a:solidFill>
                  <a:srgbClr val="0070C0"/>
                </a:solidFill>
                <a:latin typeface="+mn-lt"/>
              </a:rPr>
              <a:t>. Provide 2-3 potential dates, and submit application at least 6 – 8 weeks in advance. *Be careful not to sign any contracts with potential venues until after approval has been granted by RPAC Leadership. * Events must be approved through</a:t>
            </a:r>
            <a:r>
              <a:rPr lang="en-US" baseline="0" dirty="0" smtClean="0">
                <a:solidFill>
                  <a:srgbClr val="0070C0"/>
                </a:solidFill>
                <a:latin typeface="+mn-lt"/>
              </a:rPr>
              <a:t> NAR- ask that you don’t reach out to RPAC leadership directly to ask them to speak, causes confusion with their schedules.</a:t>
            </a:r>
            <a:endParaRPr lang="en-US" dirty="0" smtClean="0">
              <a:solidFill>
                <a:srgbClr val="0070C0"/>
              </a:solidFill>
              <a:latin typeface="+mn-lt"/>
            </a:endParaRPr>
          </a:p>
          <a:p>
            <a:pPr marL="0" indent="0">
              <a:buFont typeface="Arial" panose="020B0604020202020204" pitchFamily="34" charset="0"/>
              <a:buNone/>
            </a:pPr>
            <a:endParaRPr lang="en-US" dirty="0" smtClean="0"/>
          </a:p>
          <a:p>
            <a:pPr marL="174982" indent="-174982">
              <a:buFont typeface="Arial" panose="020B0604020202020204" pitchFamily="34" charset="0"/>
              <a:buChar char="•"/>
            </a:pPr>
            <a:r>
              <a:rPr lang="en-US" dirty="0" smtClean="0"/>
              <a:t>Once your proposal and date are confirmed, target your attendees, by assessing your Association’s Top Producers, Current Major Investors, Lapsed Major Investors, and Prospective Major Investors.  A guest list of 90 – 130 will typically yield between 30 – 45 attendees.</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Once you have your guest list finalized, enlist the support of a Host Committee, made of Current Major Investors, who will be charged to promote the event, and recruit attendees. An ideal size for a Host Committee is 4 Major Investors. </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Finally, task your Host Committee with inviting and enrolling the attendee targets. The personal follow-up goes a long way in ensuring you have guests at the event!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CC3BDC-5242-114E-8B1C-0F94F8FAFD51}" type="slidenum">
              <a:rPr lang="en-US" smtClean="0"/>
              <a:t>8</a:t>
            </a:fld>
            <a:endParaRPr lang="en-US"/>
          </a:p>
        </p:txBody>
      </p:sp>
    </p:spTree>
    <p:extLst>
      <p:ext uri="{BB962C8B-B14F-4D97-AF65-F5344CB8AC3E}">
        <p14:creationId xmlns:p14="http://schemas.microsoft.com/office/powerpoint/2010/main" val="164314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CC1BFA-FF1E-BE49-A163-9B4D515779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430263-5935-E849-9921-A555D1A2AF31}"/>
              </a:ext>
            </a:extLst>
          </p:cNvPr>
          <p:cNvPicPr>
            <a:picLocks noChangeAspect="1"/>
          </p:cNvPicPr>
          <p:nvPr userDrawn="1"/>
        </p:nvPicPr>
        <p:blipFill>
          <a:blip r:embed="rId3"/>
          <a:stretch>
            <a:fillRect/>
          </a:stretch>
        </p:blipFill>
        <p:spPr>
          <a:xfrm>
            <a:off x="9960865" y="5822016"/>
            <a:ext cx="1946050" cy="769660"/>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0B2A711-75DC-1C40-B48C-6CBF2095AC10}"/>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a:extLst>
              <a:ext uri="{FF2B5EF4-FFF2-40B4-BE49-F238E27FC236}">
                <a16:creationId xmlns:a16="http://schemas.microsoft.com/office/drawing/2014/main" id="{E3BB3CC8-7CE1-3843-88A5-937D8EDCA6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37CEB84-738B-D04E-84D8-FAC07BA1FD44}"/>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a:extLst>
              <a:ext uri="{FF2B5EF4-FFF2-40B4-BE49-F238E27FC236}">
                <a16:creationId xmlns:a16="http://schemas.microsoft.com/office/drawing/2014/main" id="{732D9949-8C7E-CF4D-9368-EC0019410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CE2649-B13B-7B40-AFEA-B7FED2505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90F77E21-6FCC-864A-A63E-D8C8F30DAC0E}"/>
              </a:ext>
            </a:extLst>
          </p:cNvPr>
          <p:cNvSpPr>
            <a:spLocks noGrp="1"/>
          </p:cNvSpPr>
          <p:nvPr>
            <p:ph type="pic" idx="1"/>
          </p:nvPr>
        </p:nvSpPr>
        <p:spPr>
          <a:xfrm>
            <a:off x="0" y="0"/>
            <a:ext cx="4636168"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9" name="Picture 8">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2D3DF82-7AF6-E04F-84E5-722F1EB5B995}"/>
              </a:ext>
            </a:extLst>
          </p:cNvPr>
          <p:cNvSpPr>
            <a:spLocks noGrp="1"/>
          </p:cNvSpPr>
          <p:nvPr>
            <p:ph type="pic" idx="1"/>
          </p:nvPr>
        </p:nvSpPr>
        <p:spPr>
          <a:xfrm>
            <a:off x="0" y="0"/>
            <a:ext cx="12192000"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9" name="Picture 8">
            <a:extLst>
              <a:ext uri="{FF2B5EF4-FFF2-40B4-BE49-F238E27FC236}">
                <a16:creationId xmlns:a16="http://schemas.microsoft.com/office/drawing/2014/main" id="{6455BAAB-9FBE-D64E-9082-F698C27B6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685DA4-1FDD-8C4B-87D4-B6AC5EFC7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5A2F79-724B-8940-8422-DFAF1D12B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5A2F79-724B-8940-8422-DFAF1D12B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
        <p:nvSpPr>
          <p:cNvPr id="9" name="Media Placeholder 2"/>
          <p:cNvSpPr>
            <a:spLocks noGrp="1"/>
          </p:cNvSpPr>
          <p:nvPr>
            <p:ph type="media" sz="quarter" idx="10" hasCustomPrompt="1"/>
          </p:nvPr>
        </p:nvSpPr>
        <p:spPr>
          <a:xfrm>
            <a:off x="1158081" y="531787"/>
            <a:ext cx="9875837" cy="5235029"/>
          </a:xfrm>
        </p:spPr>
        <p:txBody>
          <a:bodyPr/>
          <a:lstStyle/>
          <a:p>
            <a:r>
              <a:rPr lang="en-US" smtClean="0"/>
              <a:t>Insert Video Here</a:t>
            </a:r>
            <a:endParaRPr lang="en-US"/>
          </a:p>
        </p:txBody>
      </p:sp>
    </p:spTree>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D6FA34-FBBE-6F41-BA21-AADD537DF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Picture Placeholder 2">
            <a:extLst>
              <a:ext uri="{FF2B5EF4-FFF2-40B4-BE49-F238E27FC236}">
                <a16:creationId xmlns:a16="http://schemas.microsoft.com/office/drawing/2014/main" id="{47B2498A-500A-6045-9FDD-FE7EAA9D6947}"/>
              </a:ext>
            </a:extLst>
          </p:cNvPr>
          <p:cNvSpPr>
            <a:spLocks noGrp="1"/>
          </p:cNvSpPr>
          <p:nvPr>
            <p:ph type="pic" idx="1"/>
          </p:nvPr>
        </p:nvSpPr>
        <p:spPr>
          <a:xfrm>
            <a:off x="978568" y="1351547"/>
            <a:ext cx="10234863" cy="415490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89881-2B3E-BD4E-8D64-1545799A5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430263-5935-E849-9921-A555D1A2A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687EC0-BEDC-E04E-AB11-9CD3A5390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430263-5935-E849-9921-A555D1A2AF31}"/>
              </a:ext>
            </a:extLst>
          </p:cNvPr>
          <p:cNvPicPr>
            <a:picLocks noChangeAspect="1"/>
          </p:cNvPicPr>
          <p:nvPr userDrawn="1"/>
        </p:nvPicPr>
        <p:blipFill>
          <a:blip r:embed="rId3"/>
          <a:stretch>
            <a:fillRect/>
          </a:stretch>
        </p:blipFill>
        <p:spPr>
          <a:xfrm>
            <a:off x="9960865" y="5822016"/>
            <a:ext cx="1946050" cy="76966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fld id="{BFFF93B8-92E3-F040-9A28-5989CE860052}" type="datetimeFigureOut">
              <a:rPr lang="en-US" smtClean="0"/>
              <a:t>8/5/2019</a:t>
            </a:fld>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F93B8-92E3-F040-9A28-5989CE860052}" type="datetimeFigureOut">
              <a:rPr lang="en-US" smtClean="0"/>
              <a:t>8/5/2019</a:t>
            </a:fld>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70" r:id="rId19"/>
    <p:sldLayoutId id="2147483668" r:id="rId20"/>
    <p:sldLayoutId id="2147483669" r:id="rId21"/>
    <p:sldLayoutId id="2147483665" r:id="rId22"/>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5272458" y="647513"/>
            <a:ext cx="5606700" cy="1446550"/>
          </a:xfrm>
          <a:prstGeom prst="rect">
            <a:avLst/>
          </a:prstGeom>
          <a:noFill/>
        </p:spPr>
        <p:txBody>
          <a:bodyPr wrap="square" rtlCol="0">
            <a:spAutoFit/>
          </a:bodyPr>
          <a:lstStyle/>
          <a:p>
            <a:r>
              <a:rPr lang="en-US" sz="4400" b="1" dirty="0">
                <a:solidFill>
                  <a:schemeClr val="bg1"/>
                </a:solidFill>
                <a:latin typeface="Avenir Next" panose="020B0503020202020204" pitchFamily="34" charset="0"/>
              </a:rPr>
              <a:t>REALTORS® Political Action Committee</a:t>
            </a:r>
            <a:endParaRPr lang="en-US" sz="4400" b="1" dirty="0">
              <a:solidFill>
                <a:schemeClr val="bg1"/>
              </a:solidFill>
              <a:latin typeface="Avenir Next" panose="020B0503020202020204" pitchFamily="34" charset="0"/>
            </a:endParaRPr>
          </a:p>
        </p:txBody>
      </p:sp>
      <p:sp>
        <p:nvSpPr>
          <p:cNvPr id="7" name="TextBox 6">
            <a:extLst>
              <a:ext uri="{FF2B5EF4-FFF2-40B4-BE49-F238E27FC236}">
                <a16:creationId xmlns:a16="http://schemas.microsoft.com/office/drawing/2014/main" id="{1408C053-5A07-1C4D-837D-59649AB14729}"/>
              </a:ext>
            </a:extLst>
          </p:cNvPr>
          <p:cNvSpPr txBox="1"/>
          <p:nvPr/>
        </p:nvSpPr>
        <p:spPr>
          <a:xfrm>
            <a:off x="4787826" y="2312817"/>
            <a:ext cx="6332706" cy="707886"/>
          </a:xfrm>
          <a:prstGeom prst="rect">
            <a:avLst/>
          </a:prstGeom>
          <a:noFill/>
        </p:spPr>
        <p:txBody>
          <a:bodyPr wrap="square" rtlCol="0">
            <a:spAutoFit/>
          </a:bodyPr>
          <a:lstStyle/>
          <a:p>
            <a:pPr algn="r"/>
            <a:r>
              <a:rPr lang="en-US" sz="2000" b="1" dirty="0" smtClean="0">
                <a:solidFill>
                  <a:schemeClr val="bg1"/>
                </a:solidFill>
                <a:latin typeface="Avenir Next Demi Bold" panose="020B0503020202020204" pitchFamily="34" charset="0"/>
              </a:rPr>
              <a:t>Liz Demorest</a:t>
            </a:r>
          </a:p>
          <a:p>
            <a:pPr algn="r"/>
            <a:r>
              <a:rPr lang="en-US" sz="2000" b="1" dirty="0" smtClean="0">
                <a:solidFill>
                  <a:schemeClr val="bg1"/>
                </a:solidFill>
                <a:latin typeface="Avenir Next Demi Bold" panose="020B0503020202020204" pitchFamily="34" charset="0"/>
              </a:rPr>
              <a:t>RPAC Fundraising Manager</a:t>
            </a:r>
            <a:endParaRPr lang="en-US" sz="2000" b="1" dirty="0">
              <a:solidFill>
                <a:schemeClr val="bg1"/>
              </a:solidFill>
              <a:latin typeface="Avenir Next Demi Bold" panose="020B0503020202020204" pitchFamily="34" charset="0"/>
            </a:endParaRPr>
          </a:p>
        </p:txBody>
      </p:sp>
      <p:sp>
        <p:nvSpPr>
          <p:cNvPr id="8" name="TextBox 7">
            <a:extLst>
              <a:ext uri="{FF2B5EF4-FFF2-40B4-BE49-F238E27FC236}">
                <a16:creationId xmlns:a16="http://schemas.microsoft.com/office/drawing/2014/main" id="{426A21B2-D7AE-2A44-9896-15FEB191BF42}"/>
              </a:ext>
            </a:extLst>
          </p:cNvPr>
          <p:cNvSpPr txBox="1"/>
          <p:nvPr/>
        </p:nvSpPr>
        <p:spPr>
          <a:xfrm>
            <a:off x="4787826" y="2974537"/>
            <a:ext cx="6332706" cy="400110"/>
          </a:xfrm>
          <a:prstGeom prst="rect">
            <a:avLst/>
          </a:prstGeom>
          <a:noFill/>
        </p:spPr>
        <p:txBody>
          <a:bodyPr wrap="square" rtlCol="0">
            <a:spAutoFit/>
          </a:bodyPr>
          <a:lstStyle/>
          <a:p>
            <a:pPr algn="r"/>
            <a:r>
              <a:rPr lang="en-US" sz="2000" dirty="0">
                <a:solidFill>
                  <a:schemeClr val="bg1"/>
                </a:solidFill>
                <a:latin typeface="Avenir Next" panose="020B0503020202020204" pitchFamily="34" charset="0"/>
              </a:rPr>
              <a:t>NATIONAL ASSOCIATION OF REALTORS®</a:t>
            </a: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FFFFFF"/>
              </a:solidFill>
              <a:latin typeface="Impact"/>
              <a:ea typeface="Impact"/>
              <a:cs typeface="Impact"/>
              <a:sym typeface="Impact"/>
            </a:endParaRPr>
          </a:p>
        </p:txBody>
      </p:sp>
      <p:sp>
        <p:nvSpPr>
          <p:cNvPr id="4" name="Google Shape;340;p48">
            <a:extLst>
              <a:ext uri="{FF2B5EF4-FFF2-40B4-BE49-F238E27FC236}">
                <a16:creationId xmlns:a16="http://schemas.microsoft.com/office/drawing/2014/main" id="{4D7D932A-4AF1-B442-8D41-34A8393372CB}"/>
              </a:ext>
            </a:extLst>
          </p:cNvPr>
          <p:cNvSpPr txBox="1"/>
          <p:nvPr/>
        </p:nvSpPr>
        <p:spPr>
          <a:xfrm>
            <a:off x="500074" y="299935"/>
            <a:ext cx="10658077"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800" b="1" dirty="0" smtClean="0">
                <a:solidFill>
                  <a:srgbClr val="232156"/>
                </a:solidFill>
                <a:latin typeface="Avenir Next" panose="020B0503020202020204" pitchFamily="34" charset="0"/>
                <a:ea typeface="Montserrat"/>
                <a:cs typeface="Montserrat"/>
                <a:sym typeface="Montserrat"/>
              </a:rPr>
              <a:t>RPAC Supports Pro-REALTOR® Candidates – Regardless of Party</a:t>
            </a:r>
            <a:endParaRPr sz="2800" b="1" i="0" u="none" strike="noStrike" cap="none" dirty="0">
              <a:solidFill>
                <a:srgbClr val="232156"/>
              </a:solidFill>
              <a:latin typeface="Avenir Next" panose="020B0503020202020204" pitchFamily="34" charset="0"/>
              <a:ea typeface="Montserrat"/>
              <a:cs typeface="Montserrat"/>
              <a:sym typeface="Montserrat"/>
            </a:endParaRPr>
          </a:p>
        </p:txBody>
      </p:sp>
      <p:cxnSp>
        <p:nvCxnSpPr>
          <p:cNvPr id="5" name="Google Shape;341;p48">
            <a:extLst>
              <a:ext uri="{FF2B5EF4-FFF2-40B4-BE49-F238E27FC236}">
                <a16:creationId xmlns:a16="http://schemas.microsoft.com/office/drawing/2014/main" id="{F4D48442-95CD-E74C-8BDF-2181851C8B3E}"/>
              </a:ext>
            </a:extLst>
          </p:cNvPr>
          <p:cNvCxnSpPr>
            <a:cxnSpLocks/>
          </p:cNvCxnSpPr>
          <p:nvPr/>
        </p:nvCxnSpPr>
        <p:spPr>
          <a:xfrm>
            <a:off x="612590" y="944476"/>
            <a:ext cx="1305600" cy="0"/>
          </a:xfrm>
          <a:prstGeom prst="straightConnector1">
            <a:avLst/>
          </a:prstGeom>
          <a:noFill/>
          <a:ln w="28575" cap="flat" cmpd="sng">
            <a:solidFill>
              <a:srgbClr val="A5A7AA"/>
            </a:solidFill>
            <a:prstDash val="solid"/>
            <a:round/>
            <a:headEnd type="none" w="sm" len="sm"/>
            <a:tailEnd type="none" w="sm" len="sm"/>
          </a:ln>
        </p:spPr>
      </p:cxnSp>
      <p:pic>
        <p:nvPicPr>
          <p:cNvPr id="6" name="Picture 5"/>
          <p:cNvPicPr>
            <a:picLocks noChangeAspect="1"/>
          </p:cNvPicPr>
          <p:nvPr/>
        </p:nvPicPr>
        <p:blipFill>
          <a:blip r:embed="rId3"/>
          <a:stretch>
            <a:fillRect/>
          </a:stretch>
        </p:blipFill>
        <p:spPr>
          <a:xfrm>
            <a:off x="2167128" y="713176"/>
            <a:ext cx="7603515" cy="5503312"/>
          </a:xfrm>
          <a:prstGeom prst="rect">
            <a:avLst/>
          </a:prstGeom>
        </p:spPr>
      </p:pic>
    </p:spTree>
    <p:extLst>
      <p:ext uri="{BB962C8B-B14F-4D97-AF65-F5344CB8AC3E}">
        <p14:creationId xmlns:p14="http://schemas.microsoft.com/office/powerpoint/2010/main" val="93265289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474725" y="2082596"/>
            <a:ext cx="6332706" cy="1938992"/>
          </a:xfrm>
          <a:prstGeom prst="rect">
            <a:avLst/>
          </a:prstGeom>
          <a:noFill/>
        </p:spPr>
        <p:txBody>
          <a:bodyPr wrap="square" rtlCol="0">
            <a:spAutoFit/>
          </a:bodyPr>
          <a:lstStyle/>
          <a:p>
            <a:r>
              <a:rPr lang="en-US" sz="6000" b="1" dirty="0" smtClean="0">
                <a:solidFill>
                  <a:schemeClr val="bg1"/>
                </a:solidFill>
                <a:latin typeface="Avenir Next" panose="020B0503020202020204" pitchFamily="34" charset="0"/>
              </a:rPr>
              <a:t>Fundraising Resources</a:t>
            </a:r>
            <a:endParaRPr lang="en-US" sz="6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48109698"/>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39759" y="161090"/>
            <a:ext cx="5325191"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4000" b="1" dirty="0" smtClean="0">
                <a:solidFill>
                  <a:schemeClr val="bg1"/>
                </a:solidFill>
                <a:latin typeface="Avenir Next" panose="020B0503020202020204" pitchFamily="34" charset="0"/>
                <a:ea typeface="Montserrat"/>
                <a:cs typeface="Montserrat"/>
                <a:sym typeface="Montserrat"/>
              </a:rPr>
              <a:t>RPAC Brochures</a:t>
            </a:r>
            <a:endParaRPr sz="4000" b="1" dirty="0">
              <a:solidFill>
                <a:schemeClr val="bg1"/>
              </a:solidFill>
              <a:latin typeface="Avenir Next" panose="020B0503020202020204" pitchFamily="34" charset="0"/>
              <a:ea typeface="Montserrat"/>
              <a:cs typeface="Montserrat"/>
              <a:sym typeface="Montserrat"/>
            </a:endParaRPr>
          </a:p>
        </p:txBody>
      </p:sp>
      <p:sp>
        <p:nvSpPr>
          <p:cNvPr id="177" name="Google Shape;177;p41"/>
          <p:cNvSpPr/>
          <p:nvPr/>
        </p:nvSpPr>
        <p:spPr>
          <a:xfrm>
            <a:off x="931351" y="1250420"/>
            <a:ext cx="380800" cy="91600"/>
          </a:xfrm>
          <a:prstGeom prst="rect">
            <a:avLst/>
          </a:prstGeom>
          <a:solidFill>
            <a:srgbClr val="A5A7AA"/>
          </a:solidFill>
          <a:ln>
            <a:noFill/>
          </a:ln>
        </p:spPr>
        <p:txBody>
          <a:bodyPr spcFirstLastPara="1" wrap="square" lIns="121900" tIns="121900" rIns="121900" bIns="121900" anchor="ctr" anchorCtr="0">
            <a:noAutofit/>
          </a:bodyPr>
          <a:lstStyle/>
          <a:p>
            <a:endParaRPr sz="2400">
              <a:solidFill>
                <a:srgbClr val="006CB7"/>
              </a:solidFill>
            </a:endParaRPr>
          </a:p>
        </p:txBody>
      </p:sp>
      <p:pic>
        <p:nvPicPr>
          <p:cNvPr id="2" name="Picture 1"/>
          <p:cNvPicPr>
            <a:picLocks noChangeAspect="1"/>
          </p:cNvPicPr>
          <p:nvPr/>
        </p:nvPicPr>
        <p:blipFill>
          <a:blip r:embed="rId3"/>
          <a:stretch>
            <a:fillRect/>
          </a:stretch>
        </p:blipFill>
        <p:spPr>
          <a:xfrm>
            <a:off x="2460221" y="1601647"/>
            <a:ext cx="3651821" cy="5169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srcRect b="1892"/>
          <a:stretch/>
        </p:blipFill>
        <p:spPr>
          <a:xfrm>
            <a:off x="6223253" y="1601647"/>
            <a:ext cx="3752336" cy="5169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8514008"/>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0D0632-3A5C-134E-A5C0-C6C0C0E67DC1}"/>
              </a:ext>
            </a:extLst>
          </p:cNvPr>
          <p:cNvSpPr txBox="1"/>
          <p:nvPr/>
        </p:nvSpPr>
        <p:spPr>
          <a:xfrm>
            <a:off x="6884221" y="2226050"/>
            <a:ext cx="5175974" cy="523220"/>
          </a:xfrm>
          <a:prstGeom prst="rect">
            <a:avLst/>
          </a:prstGeom>
          <a:noFill/>
        </p:spPr>
        <p:txBody>
          <a:bodyPr wrap="square" rtlCol="0">
            <a:spAutoFit/>
          </a:bodyPr>
          <a:lstStyle/>
          <a:p>
            <a:r>
              <a:rPr lang="en-US" sz="2800" b="1" dirty="0" smtClean="0">
                <a:solidFill>
                  <a:schemeClr val="bg1"/>
                </a:solidFill>
                <a:latin typeface="Avenir Next" panose="020B0503020202020204" pitchFamily="34" charset="0"/>
              </a:rPr>
              <a:t>Online Fundraising Campaigns</a:t>
            </a:r>
            <a:endParaRPr lang="en-US" sz="2800" b="1" dirty="0">
              <a:solidFill>
                <a:schemeClr val="bg1"/>
              </a:solidFill>
              <a:latin typeface="Avenir Next" panose="020B0503020202020204" pitchFamily="34" charset="0"/>
            </a:endParaRPr>
          </a:p>
        </p:txBody>
      </p:sp>
      <p:sp>
        <p:nvSpPr>
          <p:cNvPr id="8" name="Rectangle 7">
            <a:extLst>
              <a:ext uri="{FF2B5EF4-FFF2-40B4-BE49-F238E27FC236}">
                <a16:creationId xmlns:a16="http://schemas.microsoft.com/office/drawing/2014/main" id="{DCE23993-9157-A14D-9B3F-F5B2BE158A64}"/>
              </a:ext>
            </a:extLst>
          </p:cNvPr>
          <p:cNvSpPr/>
          <p:nvPr/>
        </p:nvSpPr>
        <p:spPr>
          <a:xfrm>
            <a:off x="6884221" y="2920329"/>
            <a:ext cx="3397465" cy="1723549"/>
          </a:xfrm>
          <a:prstGeom prst="rect">
            <a:avLst/>
          </a:prstGeom>
        </p:spPr>
        <p:txBody>
          <a:bodyPr wrap="square">
            <a:spAutoFit/>
          </a:bodyPr>
          <a:lstStyle/>
          <a:p>
            <a:pPr marL="285750" indent="-285750">
              <a:buClr>
                <a:srgbClr val="A5A7AA"/>
              </a:buClr>
              <a:buFont typeface="Wingdings" pitchFamily="2" charset="2"/>
              <a:buChar char="§"/>
            </a:pPr>
            <a:r>
              <a:rPr lang="en-US" sz="2400" dirty="0" smtClean="0">
                <a:solidFill>
                  <a:schemeClr val="bg1"/>
                </a:solidFill>
                <a:latin typeface="Avenir Next" panose="020B0503020202020204" pitchFamily="34" charset="0"/>
              </a:rPr>
              <a:t>Target messages to specific audience</a:t>
            </a:r>
            <a:endParaRPr lang="en-US" sz="2400" dirty="0">
              <a:solidFill>
                <a:schemeClr val="bg1"/>
              </a:solidFill>
              <a:latin typeface="Avenir Next" panose="020B0503020202020204" pitchFamily="34" charset="0"/>
            </a:endParaRPr>
          </a:p>
          <a:p>
            <a:pPr>
              <a:buClr>
                <a:srgbClr val="A5A7AA"/>
              </a:buClr>
            </a:pPr>
            <a:endParaRPr lang="en-US" dirty="0">
              <a:solidFill>
                <a:schemeClr val="bg1"/>
              </a:solidFill>
              <a:latin typeface="Avenir Next" panose="020B0503020202020204" pitchFamily="34" charset="0"/>
            </a:endParaRPr>
          </a:p>
          <a:p>
            <a:pPr marL="285750" indent="-285750">
              <a:buClr>
                <a:srgbClr val="A5A7AA"/>
              </a:buClr>
              <a:buFont typeface="Wingdings" pitchFamily="2" charset="2"/>
              <a:buChar char="§"/>
            </a:pPr>
            <a:r>
              <a:rPr lang="en-US" sz="2400" dirty="0" smtClean="0">
                <a:solidFill>
                  <a:schemeClr val="bg1"/>
                </a:solidFill>
                <a:latin typeface="Avenir Next" panose="020B0503020202020204" pitchFamily="34" charset="0"/>
              </a:rPr>
              <a:t>Custom Branding</a:t>
            </a:r>
            <a:endParaRPr lang="en-US" sz="2400" dirty="0">
              <a:solidFill>
                <a:schemeClr val="bg1"/>
              </a:solidFill>
              <a:latin typeface="Avenir Next" panose="020B0503020202020204" pitchFamily="34" charset="0"/>
            </a:endParaRPr>
          </a:p>
          <a:p>
            <a:pPr>
              <a:buClr>
                <a:srgbClr val="A5A7AA"/>
              </a:buClr>
            </a:pPr>
            <a:endParaRPr lang="en-US" sz="1600" i="1" dirty="0">
              <a:solidFill>
                <a:schemeClr val="bg1"/>
              </a:solidFill>
              <a:latin typeface="Avenir Next" panose="020B0503020202020204" pitchFamily="34" charset="0"/>
            </a:endParaRPr>
          </a:p>
        </p:txBody>
      </p:sp>
      <p:sp>
        <p:nvSpPr>
          <p:cNvPr id="9" name="Rectangle 8">
            <a:extLst>
              <a:ext uri="{FF2B5EF4-FFF2-40B4-BE49-F238E27FC236}">
                <a16:creationId xmlns:a16="http://schemas.microsoft.com/office/drawing/2014/main" id="{0AC71D4F-43F5-494C-8CEB-9EB1CEBC14B5}"/>
              </a:ext>
            </a:extLst>
          </p:cNvPr>
          <p:cNvSpPr/>
          <p:nvPr/>
        </p:nvSpPr>
        <p:spPr>
          <a:xfrm>
            <a:off x="6645350" y="2151562"/>
            <a:ext cx="116957" cy="2484234"/>
          </a:xfrm>
          <a:prstGeom prst="rect">
            <a:avLst/>
          </a:prstGeom>
          <a:solidFill>
            <a:srgbClr val="A5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35719" y="793415"/>
            <a:ext cx="5072312" cy="5419814"/>
          </a:xfrm>
          <a:prstGeom prst="rect">
            <a:avLst/>
          </a:prstGeom>
        </p:spPr>
      </p:pic>
    </p:spTree>
    <p:extLst>
      <p:ext uri="{BB962C8B-B14F-4D97-AF65-F5344CB8AC3E}">
        <p14:creationId xmlns:p14="http://schemas.microsoft.com/office/powerpoint/2010/main" val="1489315389"/>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86851" y="25166"/>
            <a:ext cx="6330641"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4000" b="1" dirty="0" smtClean="0">
                <a:solidFill>
                  <a:schemeClr val="bg1"/>
                </a:solidFill>
                <a:latin typeface="Avenir Next" panose="020B0503020202020204" pitchFamily="34" charset="0"/>
                <a:ea typeface="Montserrat"/>
                <a:cs typeface="Montserrat"/>
                <a:sym typeface="Montserrat"/>
              </a:rPr>
              <a:t>RPAC Fundraising Grants</a:t>
            </a:r>
            <a:endParaRPr sz="4000" b="1" dirty="0">
              <a:solidFill>
                <a:schemeClr val="bg1"/>
              </a:solidFill>
              <a:latin typeface="Avenir Next" panose="020B0503020202020204" pitchFamily="34" charset="0"/>
              <a:ea typeface="Montserrat"/>
              <a:cs typeface="Montserrat"/>
              <a:sym typeface="Montserrat"/>
            </a:endParaRPr>
          </a:p>
        </p:txBody>
      </p:sp>
      <p:sp>
        <p:nvSpPr>
          <p:cNvPr id="177" name="Google Shape;177;p41"/>
          <p:cNvSpPr/>
          <p:nvPr/>
        </p:nvSpPr>
        <p:spPr>
          <a:xfrm>
            <a:off x="931351" y="1163923"/>
            <a:ext cx="380800" cy="91600"/>
          </a:xfrm>
          <a:prstGeom prst="rect">
            <a:avLst/>
          </a:prstGeom>
          <a:solidFill>
            <a:srgbClr val="A5A7AA"/>
          </a:solidFill>
          <a:ln>
            <a:noFill/>
          </a:ln>
        </p:spPr>
        <p:txBody>
          <a:bodyPr spcFirstLastPara="1" wrap="square" lIns="121900" tIns="121900" rIns="121900" bIns="121900" anchor="ctr" anchorCtr="0">
            <a:noAutofit/>
          </a:bodyPr>
          <a:lstStyle/>
          <a:p>
            <a:endParaRPr sz="2400">
              <a:solidFill>
                <a:srgbClr val="006CB7"/>
              </a:solidFill>
            </a:endParaRPr>
          </a:p>
        </p:txBody>
      </p:sp>
      <p:pic>
        <p:nvPicPr>
          <p:cNvPr id="6" name="Picture 5"/>
          <p:cNvPicPr>
            <a:picLocks noChangeAspect="1"/>
          </p:cNvPicPr>
          <p:nvPr/>
        </p:nvPicPr>
        <p:blipFill>
          <a:blip r:embed="rId3"/>
          <a:stretch>
            <a:fillRect/>
          </a:stretch>
        </p:blipFill>
        <p:spPr>
          <a:xfrm>
            <a:off x="786851" y="1356859"/>
            <a:ext cx="4495800" cy="3557116"/>
          </a:xfrm>
          <a:prstGeom prst="rect">
            <a:avLst/>
          </a:prstGeom>
        </p:spPr>
      </p:pic>
      <p:pic>
        <p:nvPicPr>
          <p:cNvPr id="7" name="Picture 6"/>
          <p:cNvPicPr>
            <a:picLocks noChangeAspect="1"/>
          </p:cNvPicPr>
          <p:nvPr/>
        </p:nvPicPr>
        <p:blipFill>
          <a:blip r:embed="rId4"/>
          <a:stretch>
            <a:fillRect/>
          </a:stretch>
        </p:blipFill>
        <p:spPr>
          <a:xfrm>
            <a:off x="6355080" y="2975919"/>
            <a:ext cx="5836920" cy="3356048"/>
          </a:xfrm>
          <a:prstGeom prst="rect">
            <a:avLst/>
          </a:prstGeom>
        </p:spPr>
      </p:pic>
      <p:sp>
        <p:nvSpPr>
          <p:cNvPr id="8" name="Rectangle 7">
            <a:extLst>
              <a:ext uri="{FF2B5EF4-FFF2-40B4-BE49-F238E27FC236}">
                <a16:creationId xmlns:a16="http://schemas.microsoft.com/office/drawing/2014/main" id="{DCE23993-9157-A14D-9B3F-F5B2BE158A64}"/>
              </a:ext>
            </a:extLst>
          </p:cNvPr>
          <p:cNvSpPr/>
          <p:nvPr/>
        </p:nvSpPr>
        <p:spPr>
          <a:xfrm>
            <a:off x="6355080" y="1674823"/>
            <a:ext cx="4250724" cy="1200329"/>
          </a:xfrm>
          <a:prstGeom prst="rect">
            <a:avLst/>
          </a:prstGeom>
        </p:spPr>
        <p:txBody>
          <a:bodyPr wrap="square">
            <a:spAutoFit/>
          </a:bodyPr>
          <a:lstStyle/>
          <a:p>
            <a:pPr marL="285750" indent="-285750">
              <a:buClr>
                <a:srgbClr val="A5A7AA"/>
              </a:buClr>
              <a:buFont typeface="Wingdings" pitchFamily="2" charset="2"/>
              <a:buChar char="§"/>
            </a:pPr>
            <a:r>
              <a:rPr lang="en-US" sz="2800" dirty="0" smtClean="0">
                <a:solidFill>
                  <a:schemeClr val="bg1"/>
                </a:solidFill>
                <a:latin typeface="Avenir Next" panose="020B0503020202020204" pitchFamily="34" charset="0"/>
              </a:rPr>
              <a:t>Focus: Increase RPAC participation &amp; receipts</a:t>
            </a:r>
            <a:endParaRPr lang="en-US" sz="2800" dirty="0">
              <a:solidFill>
                <a:schemeClr val="bg1"/>
              </a:solidFill>
              <a:latin typeface="Avenir Next" panose="020B0503020202020204" pitchFamily="34" charset="0"/>
            </a:endParaRPr>
          </a:p>
          <a:p>
            <a:pPr>
              <a:buClr>
                <a:srgbClr val="A5A7AA"/>
              </a:buClr>
            </a:pPr>
            <a:endParaRPr lang="en-US" sz="1600" i="1" dirty="0">
              <a:solidFill>
                <a:schemeClr val="bg1"/>
              </a:solidFill>
              <a:latin typeface="Avenir Next" panose="020B0503020202020204" pitchFamily="34" charset="0"/>
            </a:endParaRPr>
          </a:p>
        </p:txBody>
      </p:sp>
      <p:sp>
        <p:nvSpPr>
          <p:cNvPr id="9" name="Rectangle 8">
            <a:extLst>
              <a:ext uri="{FF2B5EF4-FFF2-40B4-BE49-F238E27FC236}">
                <a16:creationId xmlns:a16="http://schemas.microsoft.com/office/drawing/2014/main" id="{DCE23993-9157-A14D-9B3F-F5B2BE158A64}"/>
              </a:ext>
            </a:extLst>
          </p:cNvPr>
          <p:cNvSpPr/>
          <p:nvPr/>
        </p:nvSpPr>
        <p:spPr>
          <a:xfrm>
            <a:off x="931351" y="4900086"/>
            <a:ext cx="4668519" cy="1200329"/>
          </a:xfrm>
          <a:prstGeom prst="rect">
            <a:avLst/>
          </a:prstGeom>
        </p:spPr>
        <p:txBody>
          <a:bodyPr wrap="square">
            <a:spAutoFit/>
          </a:bodyPr>
          <a:lstStyle/>
          <a:p>
            <a:pPr marL="285750" indent="-285750">
              <a:buClr>
                <a:srgbClr val="A5A7AA"/>
              </a:buClr>
              <a:buFont typeface="Wingdings" pitchFamily="2" charset="2"/>
              <a:buChar char="§"/>
            </a:pPr>
            <a:r>
              <a:rPr lang="en-US" sz="2800" dirty="0" smtClean="0">
                <a:solidFill>
                  <a:schemeClr val="bg1"/>
                </a:solidFill>
                <a:latin typeface="Avenir Next" panose="020B0503020202020204" pitchFamily="34" charset="0"/>
              </a:rPr>
              <a:t>Fundraising purposes only – not for recognition events </a:t>
            </a:r>
            <a:endParaRPr lang="en-US" sz="2800" dirty="0">
              <a:solidFill>
                <a:schemeClr val="bg1"/>
              </a:solidFill>
              <a:latin typeface="Avenir Next" panose="020B0503020202020204" pitchFamily="34" charset="0"/>
            </a:endParaRPr>
          </a:p>
          <a:p>
            <a:pPr>
              <a:buClr>
                <a:srgbClr val="A5A7AA"/>
              </a:buClr>
            </a:pPr>
            <a:endParaRPr lang="en-US" sz="1600" i="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031309211"/>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86851" y="25166"/>
            <a:ext cx="7862879"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4000" b="1" dirty="0" smtClean="0">
                <a:solidFill>
                  <a:schemeClr val="bg1"/>
                </a:solidFill>
                <a:latin typeface="Avenir Next" panose="020B0503020202020204" pitchFamily="34" charset="0"/>
                <a:ea typeface="Montserrat"/>
                <a:cs typeface="Montserrat"/>
                <a:sym typeface="Montserrat"/>
              </a:rPr>
              <a:t>RPAC Fundraising Grant Amounts</a:t>
            </a:r>
            <a:endParaRPr sz="4000" b="1" dirty="0">
              <a:solidFill>
                <a:schemeClr val="bg1"/>
              </a:solidFill>
              <a:latin typeface="Avenir Next" panose="020B0503020202020204" pitchFamily="34" charset="0"/>
              <a:ea typeface="Montserrat"/>
              <a:cs typeface="Montserrat"/>
              <a:sym typeface="Montserrat"/>
            </a:endParaRPr>
          </a:p>
        </p:txBody>
      </p:sp>
      <p:sp>
        <p:nvSpPr>
          <p:cNvPr id="177" name="Google Shape;177;p41"/>
          <p:cNvSpPr/>
          <p:nvPr/>
        </p:nvSpPr>
        <p:spPr>
          <a:xfrm>
            <a:off x="931351" y="1163923"/>
            <a:ext cx="380800" cy="91600"/>
          </a:xfrm>
          <a:prstGeom prst="rect">
            <a:avLst/>
          </a:prstGeom>
          <a:solidFill>
            <a:srgbClr val="A5A7AA"/>
          </a:solidFill>
          <a:ln>
            <a:noFill/>
          </a:ln>
        </p:spPr>
        <p:txBody>
          <a:bodyPr spcFirstLastPara="1" wrap="square" lIns="121900" tIns="121900" rIns="121900" bIns="121900" anchor="ctr" anchorCtr="0">
            <a:noAutofit/>
          </a:bodyPr>
          <a:lstStyle/>
          <a:p>
            <a:endParaRPr sz="2400">
              <a:solidFill>
                <a:srgbClr val="006CB7"/>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2725924673"/>
              </p:ext>
            </p:extLst>
          </p:nvPr>
        </p:nvGraphicFramePr>
        <p:xfrm>
          <a:off x="2169587" y="1381329"/>
          <a:ext cx="8153400" cy="4716108"/>
        </p:xfrm>
        <a:graphic>
          <a:graphicData uri="http://schemas.openxmlformats.org/drawingml/2006/table">
            <a:tbl>
              <a:tblPr firstRow="1" bandRow="1"/>
              <a:tblGrid>
                <a:gridCol w="2038350">
                  <a:extLst>
                    <a:ext uri="{9D8B030D-6E8A-4147-A177-3AD203B41FA5}">
                      <a16:colId xmlns:a16="http://schemas.microsoft.com/office/drawing/2014/main" val="2121767401"/>
                    </a:ext>
                  </a:extLst>
                </a:gridCol>
                <a:gridCol w="2038350">
                  <a:extLst>
                    <a:ext uri="{9D8B030D-6E8A-4147-A177-3AD203B41FA5}">
                      <a16:colId xmlns:a16="http://schemas.microsoft.com/office/drawing/2014/main" val="2980074235"/>
                    </a:ext>
                  </a:extLst>
                </a:gridCol>
                <a:gridCol w="2038350">
                  <a:extLst>
                    <a:ext uri="{9D8B030D-6E8A-4147-A177-3AD203B41FA5}">
                      <a16:colId xmlns:a16="http://schemas.microsoft.com/office/drawing/2014/main" val="877429108"/>
                    </a:ext>
                  </a:extLst>
                </a:gridCol>
                <a:gridCol w="2038350">
                  <a:extLst>
                    <a:ext uri="{9D8B030D-6E8A-4147-A177-3AD203B41FA5}">
                      <a16:colId xmlns:a16="http://schemas.microsoft.com/office/drawing/2014/main" val="2923518373"/>
                    </a:ext>
                  </a:extLst>
                </a:gridCol>
              </a:tblGrid>
              <a:tr h="8792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1"/>
                          </a:solidFill>
                          <a:latin typeface="Avenir Next" panose="020B0503020202020204"/>
                        </a:rPr>
                        <a:t>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1"/>
                          </a:solidFill>
                          <a:latin typeface="Avenir Next" panose="020B0503020202020204"/>
                        </a:rPr>
                        <a:t># of members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1"/>
                          </a:solidFill>
                          <a:latin typeface="Avenir Next" panose="020B0503020202020204"/>
                        </a:rPr>
                        <a:t>Max</a:t>
                      </a:r>
                      <a:r>
                        <a:rPr lang="en-US" sz="2400" baseline="0" dirty="0">
                          <a:solidFill>
                            <a:schemeClr val="bg1"/>
                          </a:solidFill>
                          <a:latin typeface="Avenir Next" panose="020B0503020202020204"/>
                        </a:rPr>
                        <a:t> Grant Amount</a:t>
                      </a:r>
                      <a:endParaRPr lang="en-US" sz="2400" dirty="0">
                        <a:solidFill>
                          <a:schemeClr val="bg1"/>
                        </a:solidFill>
                        <a:latin typeface="Avenir Next" panose="020B0503020202020204"/>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chemeClr val="bg1"/>
                          </a:solidFill>
                          <a:latin typeface="Avenir Next" panose="020B0503020202020204"/>
                        </a:rPr>
                        <a:t>Required Raised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849632678"/>
                  </a:ext>
                </a:extLst>
              </a:tr>
              <a:tr h="7970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Small Local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Fewer than 500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$5,000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$15,000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0723708"/>
                  </a:ext>
                </a:extLst>
              </a:tr>
              <a:tr h="7534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Medium Local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500-1,999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$15,000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53973959"/>
                  </a:ext>
                </a:extLst>
              </a:tr>
              <a:tr h="7534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Large Local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2,000-6,999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$10,000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$30,000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40351388"/>
                  </a:ext>
                </a:extLst>
              </a:tr>
              <a:tr h="7534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Mega Local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7,000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$15,000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$45,000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75088286"/>
                  </a:ext>
                </a:extLst>
              </a:tr>
              <a:tr h="7534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State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$15,000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solidFill>
                            <a:srgbClr val="232156"/>
                          </a:solidFill>
                          <a:latin typeface="Avenir Next" panose="020B0503020202020204"/>
                        </a:rPr>
                        <a:t>$45,000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98584213"/>
                  </a:ext>
                </a:extLst>
              </a:tr>
            </a:tbl>
          </a:graphicData>
        </a:graphic>
      </p:graphicFrame>
    </p:spTree>
    <p:extLst>
      <p:ext uri="{BB962C8B-B14F-4D97-AF65-F5344CB8AC3E}">
        <p14:creationId xmlns:p14="http://schemas.microsoft.com/office/powerpoint/2010/main" val="297384749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430263-5935-E849-9921-A555D1A2A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988" y="6052007"/>
            <a:ext cx="1415574" cy="734741"/>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983300" y="2430332"/>
            <a:ext cx="5607337" cy="584775"/>
          </a:xfrm>
          <a:prstGeom prst="rect">
            <a:avLst/>
          </a:prstGeom>
          <a:noFill/>
        </p:spPr>
        <p:txBody>
          <a:bodyPr wrap="square" rtlCol="0">
            <a:spAutoFit/>
          </a:bodyPr>
          <a:lstStyle/>
          <a:p>
            <a:r>
              <a:rPr lang="en-US" sz="3200" b="1" dirty="0" smtClean="0">
                <a:solidFill>
                  <a:schemeClr val="bg1"/>
                </a:solidFill>
                <a:latin typeface="Avenir Next" panose="020B0503020202020204" pitchFamily="34" charset="0"/>
              </a:rPr>
              <a:t>Major Investor Event Program</a:t>
            </a:r>
            <a:endParaRPr lang="en-US" sz="3200" b="1" dirty="0">
              <a:solidFill>
                <a:schemeClr val="bg1"/>
              </a:solidFill>
              <a:latin typeface="Avenir Next" panose="020B0503020202020204" pitchFamily="34" charset="0"/>
            </a:endParaRPr>
          </a:p>
        </p:txBody>
      </p:sp>
      <p:sp>
        <p:nvSpPr>
          <p:cNvPr id="5" name="TextBox 4">
            <a:extLst>
              <a:ext uri="{FF2B5EF4-FFF2-40B4-BE49-F238E27FC236}">
                <a16:creationId xmlns:a16="http://schemas.microsoft.com/office/drawing/2014/main" id="{BF37CBCF-74CE-B24F-B562-5A2B1C757F74}"/>
              </a:ext>
            </a:extLst>
          </p:cNvPr>
          <p:cNvSpPr txBox="1"/>
          <p:nvPr/>
        </p:nvSpPr>
        <p:spPr>
          <a:xfrm>
            <a:off x="6095999" y="3429000"/>
            <a:ext cx="5198077" cy="954107"/>
          </a:xfrm>
          <a:prstGeom prst="rect">
            <a:avLst/>
          </a:prstGeom>
          <a:noFill/>
        </p:spPr>
        <p:txBody>
          <a:bodyPr wrap="square" rtlCol="0">
            <a:spAutoFit/>
          </a:bodyPr>
          <a:lstStyle/>
          <a:p>
            <a:pPr marL="342900" indent="-342900">
              <a:buClr>
                <a:srgbClr val="A5A7AA"/>
              </a:buClr>
              <a:buFont typeface="Wingdings" pitchFamily="2" charset="2"/>
              <a:buChar char="ü"/>
            </a:pPr>
            <a:r>
              <a:rPr lang="en-US" sz="2800" dirty="0" smtClean="0">
                <a:solidFill>
                  <a:schemeClr val="bg1"/>
                </a:solidFill>
                <a:latin typeface="Avenir Next" panose="020B0503020202020204" pitchFamily="34" charset="0"/>
              </a:rPr>
              <a:t>Reimbursement Program: </a:t>
            </a:r>
            <a:br>
              <a:rPr lang="en-US" sz="2800" dirty="0" smtClean="0">
                <a:solidFill>
                  <a:schemeClr val="bg1"/>
                </a:solidFill>
                <a:latin typeface="Avenir Next" panose="020B0503020202020204" pitchFamily="34" charset="0"/>
              </a:rPr>
            </a:br>
            <a:r>
              <a:rPr lang="en-US" sz="2800" dirty="0" smtClean="0">
                <a:solidFill>
                  <a:schemeClr val="bg1"/>
                </a:solidFill>
                <a:latin typeface="Avenir Next" panose="020B0503020202020204" pitchFamily="34" charset="0"/>
              </a:rPr>
              <a:t>up to $65/attendee</a:t>
            </a:r>
            <a:endParaRPr lang="en-US" sz="2800" dirty="0">
              <a:solidFill>
                <a:schemeClr val="bg1"/>
              </a:solidFill>
              <a:latin typeface="Avenir Next" panose="020B0503020202020204" pitchFamily="34" charset="0"/>
            </a:endParaRPr>
          </a:p>
        </p:txBody>
      </p:sp>
      <p:sp>
        <p:nvSpPr>
          <p:cNvPr id="7" name="TextBox 6">
            <a:extLst>
              <a:ext uri="{FF2B5EF4-FFF2-40B4-BE49-F238E27FC236}">
                <a16:creationId xmlns:a16="http://schemas.microsoft.com/office/drawing/2014/main" id="{40F6DDE6-7000-1F49-8798-C31EDEE8AFD5}"/>
              </a:ext>
            </a:extLst>
          </p:cNvPr>
          <p:cNvSpPr txBox="1"/>
          <p:nvPr/>
        </p:nvSpPr>
        <p:spPr>
          <a:xfrm>
            <a:off x="6095999" y="4576962"/>
            <a:ext cx="4790304" cy="954107"/>
          </a:xfrm>
          <a:prstGeom prst="rect">
            <a:avLst/>
          </a:prstGeom>
          <a:noFill/>
        </p:spPr>
        <p:txBody>
          <a:bodyPr wrap="square" rtlCol="0">
            <a:spAutoFit/>
          </a:bodyPr>
          <a:lstStyle/>
          <a:p>
            <a:pPr marL="342900" indent="-342900">
              <a:buClr>
                <a:srgbClr val="A5A7AA"/>
              </a:buClr>
              <a:buFont typeface="Wingdings" pitchFamily="2" charset="2"/>
              <a:buChar char="ü"/>
            </a:pPr>
            <a:r>
              <a:rPr lang="en-US" sz="2800" dirty="0" smtClean="0">
                <a:solidFill>
                  <a:schemeClr val="bg1"/>
                </a:solidFill>
                <a:latin typeface="Avenir Next" panose="020B0503020202020204" pitchFamily="34" charset="0"/>
              </a:rPr>
              <a:t>Requires NAR RPAC Volunteer Speaker</a:t>
            </a:r>
            <a:endParaRPr lang="en-US" sz="2800" dirty="0">
              <a:solidFill>
                <a:schemeClr val="bg1"/>
              </a:solidFill>
              <a:latin typeface="Avenir Next" panose="020B0503020202020204" pitchFamily="34" charset="0"/>
            </a:endParaRPr>
          </a:p>
        </p:txBody>
      </p:sp>
      <p:cxnSp>
        <p:nvCxnSpPr>
          <p:cNvPr id="10" name="Straight Arrow Connector 9">
            <a:extLst>
              <a:ext uri="{FF2B5EF4-FFF2-40B4-BE49-F238E27FC236}">
                <a16:creationId xmlns:a16="http://schemas.microsoft.com/office/drawing/2014/main" id="{42A223D6-D8FB-DD4B-91E9-9BFA157362CC}"/>
              </a:ext>
            </a:extLst>
          </p:cNvPr>
          <p:cNvCxnSpPr>
            <a:cxnSpLocks/>
          </p:cNvCxnSpPr>
          <p:nvPr/>
        </p:nvCxnSpPr>
        <p:spPr>
          <a:xfrm>
            <a:off x="5983301" y="3112034"/>
            <a:ext cx="5496645" cy="0"/>
          </a:xfrm>
          <a:prstGeom prst="straightConnector1">
            <a:avLst/>
          </a:prstGeom>
          <a:ln w="28575">
            <a:solidFill>
              <a:srgbClr val="A5A7AA"/>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98854" y="1841156"/>
            <a:ext cx="4497860" cy="3520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5"/>
          <a:stretch>
            <a:fillRect/>
          </a:stretch>
        </p:blipFill>
        <p:spPr>
          <a:xfrm>
            <a:off x="9977718" y="138954"/>
            <a:ext cx="2214282" cy="2089022"/>
          </a:xfrm>
          <a:prstGeom prst="rect">
            <a:avLst/>
          </a:prstGeom>
        </p:spPr>
      </p:pic>
    </p:spTree>
    <p:extLst>
      <p:ext uri="{BB962C8B-B14F-4D97-AF65-F5344CB8AC3E}">
        <p14:creationId xmlns:p14="http://schemas.microsoft.com/office/powerpoint/2010/main" val="2898007347"/>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62185"/>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816</Words>
  <Application>Microsoft Office PowerPoint</Application>
  <PresentationFormat>Widescreen</PresentationFormat>
  <Paragraphs>94</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Avenir Next</vt:lpstr>
      <vt:lpstr>Avenir Next Demi Bold</vt:lpstr>
      <vt:lpstr>Calibri</vt:lpstr>
      <vt:lpstr>Calibri Light</vt:lpstr>
      <vt:lpstr>Impact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Dispenza</dc:creator>
  <cp:keywords/>
  <dc:description/>
  <cp:lastModifiedBy>Liz Demorest</cp:lastModifiedBy>
  <cp:revision>58</cp:revision>
  <cp:lastPrinted>2019-04-07T22:38:40Z</cp:lastPrinted>
  <dcterms:created xsi:type="dcterms:W3CDTF">2019-04-05T16:55:57Z</dcterms:created>
  <dcterms:modified xsi:type="dcterms:W3CDTF">2019-08-05T20:32:43Z</dcterms:modified>
  <cp:category/>
</cp:coreProperties>
</file>