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73" r:id="rId14"/>
    <p:sldId id="271" r:id="rId15"/>
    <p:sldId id="267" r:id="rId16"/>
    <p:sldId id="269" r:id="rId17"/>
    <p:sldId id="270" r:id="rId18"/>
    <p:sldId id="272" r:id="rId19"/>
  </p:sldIdLst>
  <p:sldSz cx="18288000" cy="10287000"/>
  <p:notesSz cx="6858000" cy="9144000"/>
  <p:embeddedFontLst>
    <p:embeddedFont>
      <p:font typeface="Canva Sans" panose="020B0604020202020204" charset="0"/>
      <p:regular r:id="rId20"/>
    </p:embeddedFont>
    <p:embeddedFont>
      <p:font typeface="Canva Sans Bold" panose="020B0604020202020204" charset="0"/>
      <p:regular r:id="rId21"/>
    </p:embeddedFont>
    <p:embeddedFont>
      <p:font typeface="Childos Arabic Semi-Bold" panose="020B0604020202020204" charset="-78"/>
      <p:regular r:id="rId22"/>
    </p:embeddedFont>
    <p:embeddedFont>
      <p:font typeface="Kollektif" panose="020B0604020202020204" charset="0"/>
      <p:regular r:id="rId23"/>
    </p:embeddedFont>
    <p:embeddedFont>
      <p:font typeface="League Spartan"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hapiro" userId="0a393f27-f76d-46c9-9dfc-9058bcd572a3" providerId="ADAL" clId="{D9EAE801-FDD8-485C-B5B5-D28854124915}"/>
    <pc:docChg chg="delSld modSld">
      <pc:chgData name="Michael Shapiro" userId="0a393f27-f76d-46c9-9dfc-9058bcd572a3" providerId="ADAL" clId="{D9EAE801-FDD8-485C-B5B5-D28854124915}" dt="2025-02-27T16:43:19.961" v="220" actId="1076"/>
      <pc:docMkLst>
        <pc:docMk/>
      </pc:docMkLst>
      <pc:sldChg chg="modSp mod">
        <pc:chgData name="Michael Shapiro" userId="0a393f27-f76d-46c9-9dfc-9058bcd572a3" providerId="ADAL" clId="{D9EAE801-FDD8-485C-B5B5-D28854124915}" dt="2025-02-27T16:40:48.168" v="214" actId="20577"/>
        <pc:sldMkLst>
          <pc:docMk/>
          <pc:sldMk cId="0" sldId="261"/>
        </pc:sldMkLst>
        <pc:spChg chg="mod">
          <ac:chgData name="Michael Shapiro" userId="0a393f27-f76d-46c9-9dfc-9058bcd572a3" providerId="ADAL" clId="{D9EAE801-FDD8-485C-B5B5-D28854124915}" dt="2025-02-27T16:40:48.168" v="214" actId="20577"/>
          <ac:spMkLst>
            <pc:docMk/>
            <pc:sldMk cId="0" sldId="261"/>
            <ac:spMk id="6" creationId="{00000000-0000-0000-0000-000000000000}"/>
          </ac:spMkLst>
        </pc:spChg>
        <pc:spChg chg="mod">
          <ac:chgData name="Michael Shapiro" userId="0a393f27-f76d-46c9-9dfc-9058bcd572a3" providerId="ADAL" clId="{D9EAE801-FDD8-485C-B5B5-D28854124915}" dt="2025-02-26T20:32:21.795" v="34" actId="20577"/>
          <ac:spMkLst>
            <pc:docMk/>
            <pc:sldMk cId="0" sldId="261"/>
            <ac:spMk id="8" creationId="{00000000-0000-0000-0000-000000000000}"/>
          </ac:spMkLst>
        </pc:spChg>
      </pc:sldChg>
      <pc:sldChg chg="modSp mod">
        <pc:chgData name="Michael Shapiro" userId="0a393f27-f76d-46c9-9dfc-9058bcd572a3" providerId="ADAL" clId="{D9EAE801-FDD8-485C-B5B5-D28854124915}" dt="2025-02-26T20:33:31.174" v="78" actId="20577"/>
        <pc:sldMkLst>
          <pc:docMk/>
          <pc:sldMk cId="0" sldId="262"/>
        </pc:sldMkLst>
        <pc:spChg chg="mod">
          <ac:chgData name="Michael Shapiro" userId="0a393f27-f76d-46c9-9dfc-9058bcd572a3" providerId="ADAL" clId="{D9EAE801-FDD8-485C-B5B5-D28854124915}" dt="2025-02-26T20:33:31.174" v="78" actId="20577"/>
          <ac:spMkLst>
            <pc:docMk/>
            <pc:sldMk cId="0" sldId="262"/>
            <ac:spMk id="9" creationId="{00000000-0000-0000-0000-000000000000}"/>
          </ac:spMkLst>
        </pc:spChg>
      </pc:sldChg>
      <pc:sldChg chg="del">
        <pc:chgData name="Michael Shapiro" userId="0a393f27-f76d-46c9-9dfc-9058bcd572a3" providerId="ADAL" clId="{D9EAE801-FDD8-485C-B5B5-D28854124915}" dt="2025-02-26T20:39:29.740" v="84" actId="47"/>
        <pc:sldMkLst>
          <pc:docMk/>
          <pc:sldMk cId="0" sldId="268"/>
        </pc:sldMkLst>
      </pc:sldChg>
      <pc:sldChg chg="modSp mod">
        <pc:chgData name="Michael Shapiro" userId="0a393f27-f76d-46c9-9dfc-9058bcd572a3" providerId="ADAL" clId="{D9EAE801-FDD8-485C-B5B5-D28854124915}" dt="2025-02-27T16:43:19.961" v="220" actId="1076"/>
        <pc:sldMkLst>
          <pc:docMk/>
          <pc:sldMk cId="4083768464" sldId="271"/>
        </pc:sldMkLst>
        <pc:spChg chg="mod">
          <ac:chgData name="Michael Shapiro" userId="0a393f27-f76d-46c9-9dfc-9058bcd572a3" providerId="ADAL" clId="{D9EAE801-FDD8-485C-B5B5-D28854124915}" dt="2025-02-27T16:43:19.961" v="220" actId="1076"/>
          <ac:spMkLst>
            <pc:docMk/>
            <pc:sldMk cId="4083768464" sldId="271"/>
            <ac:spMk id="3" creationId="{00000000-0000-0000-0000-000000000000}"/>
          </ac:spMkLst>
        </pc:spChg>
      </pc:sldChg>
      <pc:sldChg chg="modSp mod">
        <pc:chgData name="Michael Shapiro" userId="0a393f27-f76d-46c9-9dfc-9058bcd572a3" providerId="ADAL" clId="{D9EAE801-FDD8-485C-B5B5-D28854124915}" dt="2025-02-26T20:41:27.752" v="210" actId="20577"/>
        <pc:sldMkLst>
          <pc:docMk/>
          <pc:sldMk cId="1389271812" sldId="272"/>
        </pc:sldMkLst>
        <pc:spChg chg="mod">
          <ac:chgData name="Michael Shapiro" userId="0a393f27-f76d-46c9-9dfc-9058bcd572a3" providerId="ADAL" clId="{D9EAE801-FDD8-485C-B5B5-D28854124915}" dt="2025-02-26T20:40:12.756" v="90" actId="20577"/>
          <ac:spMkLst>
            <pc:docMk/>
            <pc:sldMk cId="1389271812" sldId="272"/>
            <ac:spMk id="2" creationId="{00000000-0000-0000-0000-000000000000}"/>
          </ac:spMkLst>
        </pc:spChg>
        <pc:spChg chg="mod">
          <ac:chgData name="Michael Shapiro" userId="0a393f27-f76d-46c9-9dfc-9058bcd572a3" providerId="ADAL" clId="{D9EAE801-FDD8-485C-B5B5-D28854124915}" dt="2025-02-26T20:41:27.752" v="210" actId="20577"/>
          <ac:spMkLst>
            <pc:docMk/>
            <pc:sldMk cId="1389271812" sldId="272"/>
            <ac:spMk id="8" creationId="{3B63533B-2467-0086-EFBA-0276CC26777B}"/>
          </ac:spMkLst>
        </pc:spChg>
      </pc:sldChg>
      <pc:sldChg chg="modSp mod">
        <pc:chgData name="Michael Shapiro" userId="0a393f27-f76d-46c9-9dfc-9058bcd572a3" providerId="ADAL" clId="{D9EAE801-FDD8-485C-B5B5-D28854124915}" dt="2025-02-27T16:42:25.586" v="215" actId="2710"/>
        <pc:sldMkLst>
          <pc:docMk/>
          <pc:sldMk cId="690610062" sldId="274"/>
        </pc:sldMkLst>
        <pc:spChg chg="mod">
          <ac:chgData name="Michael Shapiro" userId="0a393f27-f76d-46c9-9dfc-9058bcd572a3" providerId="ADAL" clId="{D9EAE801-FDD8-485C-B5B5-D28854124915}" dt="2025-02-27T16:42:25.586" v="215" actId="2710"/>
          <ac:spMkLst>
            <pc:docMk/>
            <pc:sldMk cId="690610062" sldId="274"/>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www.bundabergnow.com/2020/02/13/mate-sessions-address-mens-mental-health/" TargetMode="Externa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https://youtu.be/FdSIjZGWW7w" TargetMode="External"/><Relationship Id="rId7" Type="http://schemas.openxmlformats.org/officeDocument/2006/relationships/image" Target="../media/image5.png"/><Relationship Id="rId2" Type="http://schemas.openxmlformats.org/officeDocument/2006/relationships/hyperlink" Target="https://youtu.be/2ou_zUINQ9k" TargetMode="External"/><Relationship Id="rId1" Type="http://schemas.openxmlformats.org/officeDocument/2006/relationships/slideLayout" Target="../slideLayouts/slideLayout7.xml"/><Relationship Id="rId6" Type="http://schemas.openxmlformats.org/officeDocument/2006/relationships/hyperlink" Target="https://youtu.be/yBrRpb8aLwk" TargetMode="External"/><Relationship Id="rId5" Type="http://schemas.openxmlformats.org/officeDocument/2006/relationships/hyperlink" Target="https://youtu.be/ybnzd4zu8xs" TargetMode="External"/><Relationship Id="rId4" Type="http://schemas.openxmlformats.org/officeDocument/2006/relationships/hyperlink" Target="https://youtu.be/4p5286T_kn0" TargetMode="External"/><Relationship Id="rId9" Type="http://schemas.openxmlformats.org/officeDocument/2006/relationships/image" Target="../media/image25.gif"/></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bayeast.org/video/the-raw-group-realtor-and-affiliate-wellness/" TargetMode="External"/><Relationship Id="rId5" Type="http://schemas.openxmlformats.org/officeDocument/2006/relationships/hyperlink" Target="https://www.bridgeaor.org/post/raw-support-group-for-members-join-us" TargetMode="External"/><Relationship Id="rId4" Type="http://schemas.openxmlformats.org/officeDocument/2006/relationships/hyperlink" Target="https://www.ocrealtors.org/education/ra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9V2hzJWm1UM?feature=oembed" TargetMode="External"/><Relationship Id="rId5" Type="http://schemas.openxmlformats.org/officeDocument/2006/relationships/image" Target="../media/image7.jpe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pixabay.com/en/scale-balanced-gold-empty-weight-307454/" TargetMode="External"/><Relationship Id="rId3" Type="http://schemas.openxmlformats.org/officeDocument/2006/relationships/image" Target="../media/image6.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hyperlink" Target="https://en.wikipedia.org/wiki/Smiley" TargetMode="Externa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4A7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32753" y="720067"/>
            <a:ext cx="6944789" cy="8846865"/>
          </a:xfrm>
          <a:prstGeom prst="rect">
            <a:avLst/>
          </a:prstGeom>
        </p:spPr>
      </p:pic>
      <p:sp>
        <p:nvSpPr>
          <p:cNvPr id="3" name="AutoShape 3"/>
          <p:cNvSpPr/>
          <p:nvPr/>
        </p:nvSpPr>
        <p:spPr>
          <a:xfrm rot="5400000">
            <a:off x="3323412" y="5124450"/>
            <a:ext cx="7459434" cy="0"/>
          </a:xfrm>
          <a:prstGeom prst="line">
            <a:avLst/>
          </a:prstGeom>
          <a:ln w="38100" cap="flat">
            <a:solidFill>
              <a:srgbClr val="FFF3C1"/>
            </a:solidFill>
            <a:prstDash val="solid"/>
            <a:headEnd type="none" w="sm" len="sm"/>
            <a:tailEnd type="none" w="sm" len="sm"/>
          </a:ln>
        </p:spPr>
        <p:txBody>
          <a:bodyPr/>
          <a:lstStyle/>
          <a:p>
            <a:endParaRPr lang="en-US"/>
          </a:p>
        </p:txBody>
      </p:sp>
      <p:sp>
        <p:nvSpPr>
          <p:cNvPr id="6" name="TextBox 6"/>
          <p:cNvSpPr txBox="1"/>
          <p:nvPr/>
        </p:nvSpPr>
        <p:spPr>
          <a:xfrm>
            <a:off x="7543800" y="758167"/>
            <a:ext cx="9786458" cy="1381125"/>
          </a:xfrm>
          <a:prstGeom prst="rect">
            <a:avLst/>
          </a:prstGeom>
        </p:spPr>
        <p:txBody>
          <a:bodyPr lIns="0" tIns="0" rIns="0" bIns="0" rtlCol="0" anchor="t">
            <a:spAutoFit/>
          </a:bodyPr>
          <a:lstStyle/>
          <a:p>
            <a:pPr marL="0" lvl="0" indent="0">
              <a:lnSpc>
                <a:spcPts val="10881"/>
              </a:lnSpc>
              <a:spcBef>
                <a:spcPct val="0"/>
              </a:spcBef>
            </a:pPr>
            <a:r>
              <a:rPr lang="en-US" sz="9068" dirty="0">
                <a:solidFill>
                  <a:srgbClr val="FDC167"/>
                </a:solidFill>
                <a:latin typeface="League Spartan"/>
              </a:rPr>
              <a:t>INTRODUCING</a:t>
            </a:r>
          </a:p>
        </p:txBody>
      </p:sp>
      <p:sp>
        <p:nvSpPr>
          <p:cNvPr id="7" name="TextBox 7"/>
          <p:cNvSpPr txBox="1"/>
          <p:nvPr/>
        </p:nvSpPr>
        <p:spPr>
          <a:xfrm>
            <a:off x="8164118" y="9095261"/>
            <a:ext cx="9851738" cy="907941"/>
          </a:xfrm>
          <a:prstGeom prst="rect">
            <a:avLst/>
          </a:prstGeom>
        </p:spPr>
        <p:txBody>
          <a:bodyPr lIns="0" tIns="0" rIns="0" bIns="0" rtlCol="0" anchor="t">
            <a:spAutoFit/>
          </a:bodyPr>
          <a:lstStyle/>
          <a:p>
            <a:pPr marL="0" lvl="0" indent="0" algn="r">
              <a:lnSpc>
                <a:spcPts val="3640"/>
              </a:lnSpc>
              <a:spcBef>
                <a:spcPct val="0"/>
              </a:spcBef>
            </a:pPr>
            <a:r>
              <a:rPr lang="en-US" sz="2600" u="none" strike="noStrike" dirty="0">
                <a:solidFill>
                  <a:srgbClr val="FDC167"/>
                </a:solidFill>
                <a:latin typeface="League Spartan"/>
              </a:rPr>
              <a:t>Adam </a:t>
            </a:r>
            <a:r>
              <a:rPr lang="en-US" sz="2600" u="none" strike="noStrike" dirty="0" err="1">
                <a:solidFill>
                  <a:srgbClr val="FDC167"/>
                </a:solidFill>
                <a:latin typeface="League Spartan"/>
              </a:rPr>
              <a:t>Rodell</a:t>
            </a:r>
            <a:endParaRPr lang="en-US" sz="2600" u="none" strike="noStrike" dirty="0">
              <a:solidFill>
                <a:srgbClr val="FDC167"/>
              </a:solidFill>
              <a:latin typeface="League Spartan"/>
            </a:endParaRPr>
          </a:p>
          <a:p>
            <a:pPr marL="0" lvl="0" indent="0" algn="r">
              <a:lnSpc>
                <a:spcPts val="3640"/>
              </a:lnSpc>
              <a:spcBef>
                <a:spcPct val="0"/>
              </a:spcBef>
            </a:pPr>
            <a:r>
              <a:rPr lang="en-US" sz="2600" u="none" strike="noStrike" dirty="0">
                <a:solidFill>
                  <a:srgbClr val="FDC167"/>
                </a:solidFill>
                <a:latin typeface="League Spartan"/>
              </a:rPr>
              <a:t>adamrodell@aol.com</a:t>
            </a:r>
          </a:p>
        </p:txBody>
      </p:sp>
      <p:pic>
        <p:nvPicPr>
          <p:cNvPr id="9" name="Picture 8" descr="A black background with white text&#10;&#10;Description automatically generated">
            <a:extLst>
              <a:ext uri="{FF2B5EF4-FFF2-40B4-BE49-F238E27FC236}">
                <a16:creationId xmlns:a16="http://schemas.microsoft.com/office/drawing/2014/main" id="{55AF74D2-8656-71BE-DB25-B988A0449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928" y="2944349"/>
            <a:ext cx="9559582" cy="53458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3E7EF"/>
        </a:solidFill>
        <a:effectLst/>
      </p:bgPr>
    </p:bg>
    <p:spTree>
      <p:nvGrpSpPr>
        <p:cNvPr id="1" name=""/>
        <p:cNvGrpSpPr/>
        <p:nvPr/>
      </p:nvGrpSpPr>
      <p:grpSpPr>
        <a:xfrm>
          <a:off x="0" y="0"/>
          <a:ext cx="0" cy="0"/>
          <a:chOff x="0" y="0"/>
          <a:chExt cx="0" cy="0"/>
        </a:xfrm>
      </p:grpSpPr>
      <p:sp>
        <p:nvSpPr>
          <p:cNvPr id="2" name="Freeform 2"/>
          <p:cNvSpPr/>
          <p:nvPr/>
        </p:nvSpPr>
        <p:spPr>
          <a:xfrm>
            <a:off x="0" y="9646920"/>
            <a:ext cx="18288000" cy="1280160"/>
          </a:xfrm>
          <a:custGeom>
            <a:avLst/>
            <a:gdLst/>
            <a:ahLst/>
            <a:cxnLst/>
            <a:rect l="l" t="t" r="r" b="b"/>
            <a:pathLst>
              <a:path w="18288000" h="1280160">
                <a:moveTo>
                  <a:pt x="0" y="0"/>
                </a:moveTo>
                <a:lnTo>
                  <a:pt x="18288000" y="0"/>
                </a:lnTo>
                <a:lnTo>
                  <a:pt x="18288000" y="1280160"/>
                </a:lnTo>
                <a:lnTo>
                  <a:pt x="0" y="12801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127908" y="1110343"/>
            <a:ext cx="16032184" cy="1733352"/>
          </a:xfrm>
          <a:prstGeom prst="rect">
            <a:avLst/>
          </a:prstGeom>
        </p:spPr>
        <p:txBody>
          <a:bodyPr lIns="0" tIns="0" rIns="0" bIns="0" rtlCol="0" anchor="t">
            <a:spAutoFit/>
          </a:bodyPr>
          <a:lstStyle/>
          <a:p>
            <a:pPr algn="ctr">
              <a:lnSpc>
                <a:spcPts val="6840"/>
              </a:lnSpc>
            </a:pPr>
            <a:r>
              <a:rPr lang="en-US" sz="5700">
                <a:solidFill>
                  <a:srgbClr val="4A4A7D"/>
                </a:solidFill>
                <a:latin typeface="League Spartan"/>
              </a:rPr>
              <a:t>Steps Needed to Launch Within Your </a:t>
            </a:r>
          </a:p>
          <a:p>
            <a:pPr marL="0" lvl="0" indent="0" algn="ctr">
              <a:lnSpc>
                <a:spcPts val="6840"/>
              </a:lnSpc>
              <a:spcBef>
                <a:spcPct val="0"/>
              </a:spcBef>
            </a:pPr>
            <a:r>
              <a:rPr lang="en-US" sz="5700">
                <a:solidFill>
                  <a:srgbClr val="4A4A7D"/>
                </a:solidFill>
                <a:latin typeface="League Spartan"/>
              </a:rPr>
              <a:t>AOR:</a:t>
            </a:r>
          </a:p>
        </p:txBody>
      </p:sp>
      <p:graphicFrame>
        <p:nvGraphicFramePr>
          <p:cNvPr id="4" name="Table 4"/>
          <p:cNvGraphicFramePr>
            <a:graphicFrameLocks noGrp="1"/>
          </p:cNvGraphicFramePr>
          <p:nvPr>
            <p:extLst>
              <p:ext uri="{D42A27DB-BD31-4B8C-83A1-F6EECF244321}">
                <p14:modId xmlns:p14="http://schemas.microsoft.com/office/powerpoint/2010/main" val="616614100"/>
              </p:ext>
            </p:extLst>
          </p:nvPr>
        </p:nvGraphicFramePr>
        <p:xfrm>
          <a:off x="1923976" y="3317137"/>
          <a:ext cx="14440048" cy="3805231"/>
        </p:xfrm>
        <a:graphic>
          <a:graphicData uri="http://schemas.openxmlformats.org/drawingml/2006/table">
            <a:tbl>
              <a:tblPr/>
              <a:tblGrid>
                <a:gridCol w="3610012">
                  <a:extLst>
                    <a:ext uri="{9D8B030D-6E8A-4147-A177-3AD203B41FA5}">
                      <a16:colId xmlns:a16="http://schemas.microsoft.com/office/drawing/2014/main" val="20000"/>
                    </a:ext>
                  </a:extLst>
                </a:gridCol>
                <a:gridCol w="3610012">
                  <a:extLst>
                    <a:ext uri="{9D8B030D-6E8A-4147-A177-3AD203B41FA5}">
                      <a16:colId xmlns:a16="http://schemas.microsoft.com/office/drawing/2014/main" val="1207914501"/>
                    </a:ext>
                  </a:extLst>
                </a:gridCol>
                <a:gridCol w="3610012">
                  <a:extLst>
                    <a:ext uri="{9D8B030D-6E8A-4147-A177-3AD203B41FA5}">
                      <a16:colId xmlns:a16="http://schemas.microsoft.com/office/drawing/2014/main" val="3082768217"/>
                    </a:ext>
                  </a:extLst>
                </a:gridCol>
                <a:gridCol w="3610012">
                  <a:extLst>
                    <a:ext uri="{9D8B030D-6E8A-4147-A177-3AD203B41FA5}">
                      <a16:colId xmlns:a16="http://schemas.microsoft.com/office/drawing/2014/main" val="1137212537"/>
                    </a:ext>
                  </a:extLst>
                </a:gridCol>
              </a:tblGrid>
              <a:tr h="3805231">
                <a:tc>
                  <a:txBody>
                    <a:bodyPr/>
                    <a:lstStyle/>
                    <a:p>
                      <a:pPr algn="l">
                        <a:lnSpc>
                          <a:spcPts val="2939"/>
                        </a:lnSpc>
                        <a:defRPr/>
                      </a:pPr>
                      <a:r>
                        <a:rPr lang="en-US" sz="2099" dirty="0">
                          <a:solidFill>
                            <a:srgbClr val="5B5299"/>
                          </a:solidFill>
                          <a:latin typeface="League Spartan Bold"/>
                        </a:rPr>
                        <a:t>1. Present RAW to your Board of Directors for approval.</a:t>
                      </a:r>
                      <a:endParaRPr lang="en-US" sz="1100" dirty="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3C1"/>
                    </a:solidFill>
                  </a:tcPr>
                </a:tc>
                <a:tc>
                  <a:txBody>
                    <a:bodyPr/>
                    <a:lstStyle/>
                    <a:p>
                      <a:pPr marL="0" marR="0" lvl="0" indent="0" algn="l" defTabSz="914400" rtl="0" eaLnBrk="1" fontAlgn="auto" latinLnBrk="0" hangingPunct="1">
                        <a:lnSpc>
                          <a:spcPts val="2939"/>
                        </a:lnSpc>
                        <a:spcBef>
                          <a:spcPts val="0"/>
                        </a:spcBef>
                        <a:spcAft>
                          <a:spcPts val="0"/>
                        </a:spcAft>
                        <a:buClrTx/>
                        <a:buSzTx/>
                        <a:buFontTx/>
                        <a:buNone/>
                        <a:tabLst/>
                        <a:defRPr/>
                      </a:pPr>
                      <a:r>
                        <a:rPr lang="en-US" sz="2000" dirty="0">
                          <a:solidFill>
                            <a:srgbClr val="5B5299"/>
                          </a:solidFill>
                          <a:latin typeface="League Spartan Bold"/>
                        </a:rPr>
                        <a:t>2. Identify a potential facilitator for the first few meetings.</a:t>
                      </a:r>
                      <a:endParaRPr lang="en-US" sz="2000" dirty="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3C1"/>
                    </a:solidFill>
                  </a:tcPr>
                </a:tc>
                <a:tc>
                  <a:txBody>
                    <a:bodyPr/>
                    <a:lstStyle/>
                    <a:p>
                      <a:pPr marL="0" marR="0" lvl="0" indent="0" algn="l" defTabSz="914400" rtl="0" eaLnBrk="1" fontAlgn="auto" latinLnBrk="0" hangingPunct="1">
                        <a:lnSpc>
                          <a:spcPts val="2939"/>
                        </a:lnSpc>
                        <a:spcBef>
                          <a:spcPts val="0"/>
                        </a:spcBef>
                        <a:spcAft>
                          <a:spcPts val="0"/>
                        </a:spcAft>
                        <a:buClrTx/>
                        <a:buSzTx/>
                        <a:buFontTx/>
                        <a:buNone/>
                        <a:tabLst/>
                        <a:defRPr/>
                      </a:pPr>
                      <a:r>
                        <a:rPr lang="en-US" sz="2000" dirty="0">
                          <a:solidFill>
                            <a:srgbClr val="5B5299"/>
                          </a:solidFill>
                          <a:latin typeface="League Spartan Bold"/>
                        </a:rPr>
                        <a:t>3. Schedule dates and location for the monthly meetings.</a:t>
                      </a:r>
                      <a:endParaRPr lang="en-US" sz="2000" dirty="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3C1"/>
                    </a:solidFill>
                  </a:tcPr>
                </a:tc>
                <a:tc>
                  <a:txBody>
                    <a:bodyPr/>
                    <a:lstStyle/>
                    <a:p>
                      <a:pPr marL="0" marR="0" lvl="0" indent="0" algn="l" defTabSz="914400" rtl="0" eaLnBrk="1" fontAlgn="auto" latinLnBrk="0" hangingPunct="1">
                        <a:lnSpc>
                          <a:spcPts val="2939"/>
                        </a:lnSpc>
                        <a:spcBef>
                          <a:spcPts val="0"/>
                        </a:spcBef>
                        <a:spcAft>
                          <a:spcPts val="0"/>
                        </a:spcAft>
                        <a:buClrTx/>
                        <a:buSzTx/>
                        <a:buFontTx/>
                        <a:buNone/>
                        <a:tabLst/>
                        <a:defRPr/>
                      </a:pPr>
                      <a:r>
                        <a:rPr lang="en-US" sz="2000" dirty="0">
                          <a:solidFill>
                            <a:srgbClr val="5B5299"/>
                          </a:solidFill>
                          <a:latin typeface="League Spartan Bold"/>
                        </a:rPr>
                        <a:t>4. Begin promoting The Raw Group through various Association channels, including marketing meetings, social media, and other printed formats.</a:t>
                      </a:r>
                      <a:endParaRPr lang="en-US" sz="2000" dirty="0"/>
                    </a:p>
                    <a:p>
                      <a:pPr marL="0" marR="0" lvl="0" indent="0" algn="l" defTabSz="914400" rtl="0" eaLnBrk="1" fontAlgn="auto" latinLnBrk="0" hangingPunct="1">
                        <a:lnSpc>
                          <a:spcPts val="2939"/>
                        </a:lnSpc>
                        <a:spcBef>
                          <a:spcPts val="0"/>
                        </a:spcBef>
                        <a:spcAft>
                          <a:spcPts val="0"/>
                        </a:spcAft>
                        <a:buClrTx/>
                        <a:buSzTx/>
                        <a:buFontTx/>
                        <a:buNone/>
                        <a:tabLst/>
                        <a:defRPr/>
                      </a:pPr>
                      <a:endParaRPr lang="en-US" sz="2000" dirty="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3C1"/>
                    </a:solidFill>
                  </a:tcPr>
                </a:tc>
                <a:extLst>
                  <a:ext uri="{0D108BD9-81ED-4DB2-BD59-A6C34878D82A}">
                    <a16:rowId xmlns:a16="http://schemas.microsoft.com/office/drawing/2014/main" val="10000"/>
                  </a:ext>
                </a:extLst>
              </a:tr>
            </a:tbl>
          </a:graphicData>
        </a:graphic>
      </p:graphicFrame>
      <p:sp>
        <p:nvSpPr>
          <p:cNvPr id="5" name="TextBox 5"/>
          <p:cNvSpPr txBox="1"/>
          <p:nvPr/>
        </p:nvSpPr>
        <p:spPr>
          <a:xfrm>
            <a:off x="3670983" y="7743650"/>
            <a:ext cx="11721417" cy="779059"/>
          </a:xfrm>
          <a:prstGeom prst="rect">
            <a:avLst/>
          </a:prstGeom>
        </p:spPr>
        <p:txBody>
          <a:bodyPr wrap="square" lIns="0" tIns="0" rIns="0" bIns="0" rtlCol="0" anchor="t">
            <a:spAutoFit/>
          </a:bodyPr>
          <a:lstStyle/>
          <a:p>
            <a:pPr algn="ctr">
              <a:lnSpc>
                <a:spcPts val="6300"/>
              </a:lnSpc>
            </a:pPr>
            <a:r>
              <a:rPr lang="en-US" sz="4500" dirty="0">
                <a:solidFill>
                  <a:srgbClr val="A6B6F8"/>
                </a:solidFill>
                <a:latin typeface="League Spartan"/>
              </a:rPr>
              <a:t>Stay consistent, regardless of turnout!</a:t>
            </a:r>
          </a:p>
        </p:txBody>
      </p:sp>
      <p:sp>
        <p:nvSpPr>
          <p:cNvPr id="6" name="TextBox 6"/>
          <p:cNvSpPr txBox="1"/>
          <p:nvPr/>
        </p:nvSpPr>
        <p:spPr>
          <a:xfrm>
            <a:off x="1638300" y="8541370"/>
            <a:ext cx="15011400" cy="469359"/>
          </a:xfrm>
          <a:prstGeom prst="rect">
            <a:avLst/>
          </a:prstGeom>
        </p:spPr>
        <p:txBody>
          <a:bodyPr wrap="square" lIns="0" tIns="0" rIns="0" bIns="0" rtlCol="0" anchor="t">
            <a:spAutoFit/>
          </a:bodyPr>
          <a:lstStyle/>
          <a:p>
            <a:pPr algn="ctr">
              <a:lnSpc>
                <a:spcPts val="3780"/>
              </a:lnSpc>
            </a:pPr>
            <a:r>
              <a:rPr lang="en-US" sz="2700" dirty="0">
                <a:solidFill>
                  <a:srgbClr val="5B5299"/>
                </a:solidFill>
                <a:latin typeface="League Spartan"/>
              </a:rPr>
              <a:t>Success is not measured by attendance. If we can help one person, we’ve succeeded.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3E7EF"/>
        </a:solidFill>
        <a:effectLst/>
      </p:bgPr>
    </p:bg>
    <p:spTree>
      <p:nvGrpSpPr>
        <p:cNvPr id="1" name=""/>
        <p:cNvGrpSpPr/>
        <p:nvPr/>
      </p:nvGrpSpPr>
      <p:grpSpPr>
        <a:xfrm>
          <a:off x="0" y="0"/>
          <a:ext cx="0" cy="0"/>
          <a:chOff x="0" y="0"/>
          <a:chExt cx="0" cy="0"/>
        </a:xfrm>
      </p:grpSpPr>
      <p:sp>
        <p:nvSpPr>
          <p:cNvPr id="2" name="TextBox 2"/>
          <p:cNvSpPr txBox="1"/>
          <p:nvPr/>
        </p:nvSpPr>
        <p:spPr>
          <a:xfrm>
            <a:off x="4658284" y="748546"/>
            <a:ext cx="8971428" cy="1077218"/>
          </a:xfrm>
          <a:prstGeom prst="rect">
            <a:avLst/>
          </a:prstGeom>
        </p:spPr>
        <p:txBody>
          <a:bodyPr wrap="square" lIns="0" tIns="0" rIns="0" bIns="0" rtlCol="0" anchor="t">
            <a:spAutoFit/>
          </a:bodyPr>
          <a:lstStyle/>
          <a:p>
            <a:pPr marL="0" lvl="0" indent="0">
              <a:lnSpc>
                <a:spcPts val="8399"/>
              </a:lnSpc>
              <a:spcBef>
                <a:spcPct val="0"/>
              </a:spcBef>
            </a:pPr>
            <a:r>
              <a:rPr lang="en-US" sz="6999" dirty="0">
                <a:solidFill>
                  <a:srgbClr val="4A4A7D"/>
                </a:solidFill>
                <a:latin typeface="League Spartan"/>
              </a:rPr>
              <a:t> Promotion Matters</a:t>
            </a:r>
          </a:p>
        </p:txBody>
      </p:sp>
      <p:sp>
        <p:nvSpPr>
          <p:cNvPr id="3" name="TextBox 3"/>
          <p:cNvSpPr txBox="1"/>
          <p:nvPr/>
        </p:nvSpPr>
        <p:spPr>
          <a:xfrm>
            <a:off x="2971800" y="2258662"/>
            <a:ext cx="12867879" cy="450083"/>
          </a:xfrm>
          <a:prstGeom prst="rect">
            <a:avLst/>
          </a:prstGeom>
        </p:spPr>
        <p:txBody>
          <a:bodyPr lIns="0" tIns="0" rIns="0" bIns="0" rtlCol="0" anchor="t">
            <a:spAutoFit/>
          </a:bodyPr>
          <a:lstStyle/>
          <a:p>
            <a:pPr algn="l">
              <a:lnSpc>
                <a:spcPts val="3639"/>
              </a:lnSpc>
            </a:pPr>
            <a:r>
              <a:rPr lang="en-US" sz="2799" dirty="0">
                <a:solidFill>
                  <a:srgbClr val="4A4A7D"/>
                </a:solidFill>
                <a:latin typeface="League Spartan"/>
              </a:rPr>
              <a:t>Here are some examples of where you can promote The Raw Group:</a:t>
            </a:r>
          </a:p>
        </p:txBody>
      </p:sp>
      <p:sp>
        <p:nvSpPr>
          <p:cNvPr id="4" name="TextBox 4"/>
          <p:cNvSpPr txBox="1"/>
          <p:nvPr/>
        </p:nvSpPr>
        <p:spPr>
          <a:xfrm>
            <a:off x="4398585" y="3829808"/>
            <a:ext cx="9490831" cy="4501232"/>
          </a:xfrm>
          <a:prstGeom prst="rect">
            <a:avLst/>
          </a:prstGeom>
        </p:spPr>
        <p:txBody>
          <a:bodyPr lIns="0" tIns="0" rIns="0" bIns="0" rtlCol="0" anchor="t">
            <a:spAutoFit/>
          </a:bodyPr>
          <a:lstStyle/>
          <a:p>
            <a:pPr marL="655066" lvl="1" indent="-327533" algn="ctr">
              <a:lnSpc>
                <a:spcPts val="3944"/>
              </a:lnSpc>
              <a:buFont typeface="Arial"/>
              <a:buChar char="•"/>
            </a:pPr>
            <a:r>
              <a:rPr lang="en-US" sz="3034" dirty="0">
                <a:solidFill>
                  <a:srgbClr val="4A4A7D"/>
                </a:solidFill>
                <a:latin typeface="League Spartan"/>
              </a:rPr>
              <a:t>Marketing Meetings</a:t>
            </a:r>
          </a:p>
          <a:p>
            <a:pPr marL="655066" lvl="1" indent="-327533" algn="ctr">
              <a:lnSpc>
                <a:spcPts val="3944"/>
              </a:lnSpc>
              <a:buFont typeface="Arial"/>
              <a:buChar char="•"/>
            </a:pPr>
            <a:r>
              <a:rPr lang="en-US" sz="3034" dirty="0">
                <a:solidFill>
                  <a:srgbClr val="4A4A7D"/>
                </a:solidFill>
                <a:latin typeface="League Spartan"/>
              </a:rPr>
              <a:t>Your Magazine</a:t>
            </a:r>
          </a:p>
          <a:p>
            <a:pPr marL="655066" lvl="1" indent="-327533" algn="ctr">
              <a:lnSpc>
                <a:spcPts val="3944"/>
              </a:lnSpc>
              <a:buFont typeface="Arial"/>
              <a:buChar char="•"/>
            </a:pPr>
            <a:r>
              <a:rPr lang="en-US" sz="3034" dirty="0">
                <a:solidFill>
                  <a:srgbClr val="4A4A7D"/>
                </a:solidFill>
                <a:latin typeface="League Spartan"/>
              </a:rPr>
              <a:t>Newsletters</a:t>
            </a:r>
          </a:p>
          <a:p>
            <a:pPr marL="655066" lvl="1" indent="-327533" algn="ctr">
              <a:lnSpc>
                <a:spcPts val="3944"/>
              </a:lnSpc>
              <a:buFont typeface="Arial"/>
              <a:buChar char="•"/>
            </a:pPr>
            <a:r>
              <a:rPr lang="en-US" sz="3034" dirty="0">
                <a:solidFill>
                  <a:srgbClr val="4A4A7D"/>
                </a:solidFill>
                <a:latin typeface="League Spartan"/>
              </a:rPr>
              <a:t>Email Signature</a:t>
            </a:r>
          </a:p>
          <a:p>
            <a:pPr marL="655066" lvl="1" indent="-327533" algn="ctr">
              <a:lnSpc>
                <a:spcPts val="3944"/>
              </a:lnSpc>
              <a:buFont typeface="Arial"/>
              <a:buChar char="•"/>
            </a:pPr>
            <a:r>
              <a:rPr lang="en-US" sz="3034" dirty="0">
                <a:solidFill>
                  <a:srgbClr val="4A4A7D"/>
                </a:solidFill>
                <a:latin typeface="League Spartan"/>
              </a:rPr>
              <a:t>Your Website</a:t>
            </a:r>
          </a:p>
          <a:p>
            <a:pPr marL="655066" lvl="1" indent="-327533" algn="ctr">
              <a:lnSpc>
                <a:spcPts val="3944"/>
              </a:lnSpc>
              <a:buFont typeface="Arial"/>
              <a:buChar char="•"/>
            </a:pPr>
            <a:r>
              <a:rPr lang="en-US" sz="3034" dirty="0">
                <a:solidFill>
                  <a:srgbClr val="4A4A7D"/>
                </a:solidFill>
                <a:latin typeface="League Spartan"/>
              </a:rPr>
              <a:t>At Your Special Events</a:t>
            </a:r>
          </a:p>
          <a:p>
            <a:pPr marL="655066" lvl="1" indent="-327533" algn="ctr">
              <a:lnSpc>
                <a:spcPts val="3944"/>
              </a:lnSpc>
              <a:buFont typeface="Arial"/>
              <a:buChar char="•"/>
            </a:pPr>
            <a:r>
              <a:rPr lang="en-US" sz="3034" dirty="0">
                <a:solidFill>
                  <a:srgbClr val="4A4A7D"/>
                </a:solidFill>
                <a:latin typeface="League Spartan"/>
              </a:rPr>
              <a:t>Through your Committees, especially YPN</a:t>
            </a:r>
          </a:p>
          <a:p>
            <a:pPr marL="655066" lvl="1" indent="-327533" algn="ctr">
              <a:lnSpc>
                <a:spcPts val="3944"/>
              </a:lnSpc>
              <a:buFont typeface="Arial"/>
              <a:buChar char="•"/>
            </a:pPr>
            <a:r>
              <a:rPr lang="en-US" sz="3034" dirty="0">
                <a:solidFill>
                  <a:srgbClr val="4A4A7D"/>
                </a:solidFill>
                <a:latin typeface="League Spartan"/>
              </a:rPr>
              <a:t>Flyers at Your Office</a:t>
            </a:r>
          </a:p>
          <a:p>
            <a:pPr marL="655066" lvl="1" indent="-327533" algn="ctr">
              <a:lnSpc>
                <a:spcPts val="3944"/>
              </a:lnSpc>
              <a:buFont typeface="Arial"/>
              <a:buChar char="•"/>
            </a:pPr>
            <a:r>
              <a:rPr lang="en-US" sz="3034" dirty="0">
                <a:solidFill>
                  <a:srgbClr val="4A4A7D"/>
                </a:solidFill>
                <a:latin typeface="League Spartan"/>
              </a:rPr>
              <a:t>Word of Mouth</a:t>
            </a:r>
          </a:p>
        </p:txBody>
      </p:sp>
      <p:sp>
        <p:nvSpPr>
          <p:cNvPr id="5" name="Freeform 5"/>
          <p:cNvSpPr/>
          <p:nvPr/>
        </p:nvSpPr>
        <p:spPr>
          <a:xfrm>
            <a:off x="0" y="9646920"/>
            <a:ext cx="18288000" cy="1280160"/>
          </a:xfrm>
          <a:custGeom>
            <a:avLst/>
            <a:gdLst/>
            <a:ahLst/>
            <a:cxnLst/>
            <a:rect l="l" t="t" r="r" b="b"/>
            <a:pathLst>
              <a:path w="18288000" h="1280160">
                <a:moveTo>
                  <a:pt x="0" y="0"/>
                </a:moveTo>
                <a:lnTo>
                  <a:pt x="18288000" y="0"/>
                </a:lnTo>
                <a:lnTo>
                  <a:pt x="18288000" y="1280160"/>
                </a:lnTo>
                <a:lnTo>
                  <a:pt x="0" y="12801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AutoShape 6"/>
          <p:cNvSpPr/>
          <p:nvPr/>
        </p:nvSpPr>
        <p:spPr>
          <a:xfrm flipH="1">
            <a:off x="4764749" y="1925661"/>
            <a:ext cx="8758501" cy="0"/>
          </a:xfrm>
          <a:prstGeom prst="line">
            <a:avLst/>
          </a:prstGeom>
          <a:ln w="38100" cap="flat">
            <a:solidFill>
              <a:srgbClr val="FDC167"/>
            </a:solidFill>
            <a:prstDash val="solid"/>
            <a:headEnd type="none" w="sm" len="sm"/>
            <a:tailEnd type="none" w="sm" len="sm"/>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3E7EF"/>
        </a:solidFill>
        <a:effectLst/>
      </p:bgPr>
    </p:bg>
    <p:spTree>
      <p:nvGrpSpPr>
        <p:cNvPr id="1" name=""/>
        <p:cNvGrpSpPr/>
        <p:nvPr/>
      </p:nvGrpSpPr>
      <p:grpSpPr>
        <a:xfrm>
          <a:off x="0" y="0"/>
          <a:ext cx="0" cy="0"/>
          <a:chOff x="0" y="0"/>
          <a:chExt cx="0" cy="0"/>
        </a:xfrm>
      </p:grpSpPr>
      <p:sp>
        <p:nvSpPr>
          <p:cNvPr id="3" name="TextBox 3"/>
          <p:cNvSpPr txBox="1"/>
          <p:nvPr/>
        </p:nvSpPr>
        <p:spPr>
          <a:xfrm>
            <a:off x="1523997" y="1261445"/>
            <a:ext cx="15240000" cy="515526"/>
          </a:xfrm>
          <a:prstGeom prst="rect">
            <a:avLst/>
          </a:prstGeom>
        </p:spPr>
        <p:txBody>
          <a:bodyPr wrap="square" lIns="0" tIns="0" rIns="0" bIns="0" rtlCol="0" anchor="t">
            <a:spAutoFit/>
          </a:bodyPr>
          <a:lstStyle/>
          <a:p>
            <a:pPr algn="ctr">
              <a:lnSpc>
                <a:spcPts val="3639"/>
              </a:lnSpc>
            </a:pPr>
            <a:r>
              <a:rPr lang="en-US" sz="4400" dirty="0">
                <a:solidFill>
                  <a:srgbClr val="5B5299"/>
                </a:solidFill>
                <a:latin typeface="League Spartan"/>
              </a:rPr>
              <a:t>REALTOR® TRADEMARK IN NAME</a:t>
            </a:r>
          </a:p>
        </p:txBody>
      </p:sp>
      <p:sp>
        <p:nvSpPr>
          <p:cNvPr id="4" name="TextBox 4"/>
          <p:cNvSpPr txBox="1"/>
          <p:nvPr/>
        </p:nvSpPr>
        <p:spPr>
          <a:xfrm>
            <a:off x="838198" y="3467100"/>
            <a:ext cx="16611599" cy="5432256"/>
          </a:xfrm>
          <a:prstGeom prst="rect">
            <a:avLst/>
          </a:prstGeom>
        </p:spPr>
        <p:txBody>
          <a:bodyPr wrap="square" lIns="0" tIns="0" rIns="0" bIns="0" rtlCol="0" anchor="t">
            <a:spAutoFit/>
          </a:bodyPr>
          <a:lstStyle/>
          <a:p>
            <a:endParaRPr dirty="0"/>
          </a:p>
          <a:p>
            <a:pPr marL="269875" lvl="1"/>
            <a:r>
              <a:rPr lang="en-US" sz="4000" b="0" i="0" dirty="0">
                <a:solidFill>
                  <a:schemeClr val="accent4">
                    <a:lumMod val="75000"/>
                  </a:schemeClr>
                </a:solidFill>
                <a:effectLst/>
                <a:latin typeface="League Spartan" panose="020B0604020202020204" charset="0"/>
              </a:rPr>
              <a:t>When associations use the REALTOR® Marks in the names for services, programs, events, publications, etc., the association name must immediately precede, follow or otherwise be included in the name. For example, "REALTOR® and Affiliate Wellness Group, a program of the Orange County REALTORS®" would be a proper use of the Marks in this context.</a:t>
            </a:r>
            <a:endParaRPr lang="en-US" sz="4000" dirty="0">
              <a:solidFill>
                <a:schemeClr val="accent4">
                  <a:lumMod val="75000"/>
                </a:schemeClr>
              </a:solidFill>
              <a:latin typeface="League Spartan" panose="020B0604020202020204" charset="0"/>
            </a:endParaRPr>
          </a:p>
          <a:p>
            <a:pPr marL="612775" lvl="1" indent="-342900">
              <a:lnSpc>
                <a:spcPts val="3250"/>
              </a:lnSpc>
              <a:buFont typeface="Arial" panose="020B0604020202020204" pitchFamily="34" charset="0"/>
              <a:buChar char="•"/>
            </a:pPr>
            <a:endParaRPr lang="en-US" sz="2500" dirty="0">
              <a:solidFill>
                <a:srgbClr val="4A4A7D"/>
              </a:solidFill>
              <a:latin typeface="League Spartan"/>
            </a:endParaRPr>
          </a:p>
          <a:p>
            <a:pPr marL="612775" lvl="1" indent="-342900">
              <a:lnSpc>
                <a:spcPts val="3250"/>
              </a:lnSpc>
              <a:buFont typeface="Arial" panose="020B0604020202020204" pitchFamily="34" charset="0"/>
              <a:buChar char="•"/>
            </a:pPr>
            <a:endParaRPr lang="en-US" sz="2500" dirty="0">
              <a:solidFill>
                <a:srgbClr val="4A4A7D"/>
              </a:solidFill>
              <a:latin typeface="League Spartan"/>
            </a:endParaRPr>
          </a:p>
        </p:txBody>
      </p:sp>
      <p:sp>
        <p:nvSpPr>
          <p:cNvPr id="5" name="Freeform 5"/>
          <p:cNvSpPr/>
          <p:nvPr/>
        </p:nvSpPr>
        <p:spPr>
          <a:xfrm>
            <a:off x="0" y="9646920"/>
            <a:ext cx="18288000" cy="1280160"/>
          </a:xfrm>
          <a:custGeom>
            <a:avLst/>
            <a:gdLst/>
            <a:ahLst/>
            <a:cxnLst/>
            <a:rect l="l" t="t" r="r" b="b"/>
            <a:pathLst>
              <a:path w="18288000" h="1280160">
                <a:moveTo>
                  <a:pt x="0" y="0"/>
                </a:moveTo>
                <a:lnTo>
                  <a:pt x="18288000" y="0"/>
                </a:lnTo>
                <a:lnTo>
                  <a:pt x="18288000" y="1280160"/>
                </a:lnTo>
                <a:lnTo>
                  <a:pt x="0" y="12801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AutoShape 6"/>
          <p:cNvSpPr/>
          <p:nvPr/>
        </p:nvSpPr>
        <p:spPr>
          <a:xfrm rot="-10800000">
            <a:off x="4764748" y="1979255"/>
            <a:ext cx="8758501" cy="0"/>
          </a:xfrm>
          <a:prstGeom prst="line">
            <a:avLst/>
          </a:prstGeom>
          <a:ln w="38100" cap="flat">
            <a:solidFill>
              <a:srgbClr val="FFF3C1"/>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69061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3E7EF"/>
        </a:solidFill>
        <a:effectLst/>
      </p:bgPr>
    </p:bg>
    <p:spTree>
      <p:nvGrpSpPr>
        <p:cNvPr id="1" name=""/>
        <p:cNvGrpSpPr/>
        <p:nvPr/>
      </p:nvGrpSpPr>
      <p:grpSpPr>
        <a:xfrm>
          <a:off x="0" y="0"/>
          <a:ext cx="0" cy="0"/>
          <a:chOff x="0" y="0"/>
          <a:chExt cx="0" cy="0"/>
        </a:xfrm>
      </p:grpSpPr>
      <p:sp>
        <p:nvSpPr>
          <p:cNvPr id="2" name="TextBox 2"/>
          <p:cNvSpPr txBox="1"/>
          <p:nvPr/>
        </p:nvSpPr>
        <p:spPr>
          <a:xfrm>
            <a:off x="10137392" y="849749"/>
            <a:ext cx="5552516" cy="1077218"/>
          </a:xfrm>
          <a:prstGeom prst="rect">
            <a:avLst/>
          </a:prstGeom>
        </p:spPr>
        <p:txBody>
          <a:bodyPr wrap="square" lIns="0" tIns="0" rIns="0" bIns="0" rtlCol="0" anchor="t">
            <a:spAutoFit/>
          </a:bodyPr>
          <a:lstStyle/>
          <a:p>
            <a:pPr marL="0" lvl="0" indent="0" algn="r">
              <a:lnSpc>
                <a:spcPts val="8399"/>
              </a:lnSpc>
              <a:spcBef>
                <a:spcPct val="0"/>
              </a:spcBef>
            </a:pPr>
            <a:r>
              <a:rPr lang="en-US" sz="6999" dirty="0">
                <a:solidFill>
                  <a:srgbClr val="4A4A7D"/>
                </a:solidFill>
                <a:latin typeface="League Spartan"/>
              </a:rPr>
              <a:t> 2024 Flyer</a:t>
            </a:r>
          </a:p>
        </p:txBody>
      </p:sp>
      <p:sp>
        <p:nvSpPr>
          <p:cNvPr id="3" name="TextBox 3"/>
          <p:cNvSpPr txBox="1"/>
          <p:nvPr/>
        </p:nvSpPr>
        <p:spPr>
          <a:xfrm>
            <a:off x="10117514" y="4912667"/>
            <a:ext cx="6281541" cy="461665"/>
          </a:xfrm>
          <a:prstGeom prst="rect">
            <a:avLst/>
          </a:prstGeom>
        </p:spPr>
        <p:txBody>
          <a:bodyPr wrap="square" lIns="0" tIns="0" rIns="0" bIns="0" rtlCol="0" anchor="t">
            <a:spAutoFit/>
          </a:bodyPr>
          <a:lstStyle/>
          <a:p>
            <a:pPr algn="l">
              <a:lnSpc>
                <a:spcPts val="3639"/>
              </a:lnSpc>
            </a:pPr>
            <a:r>
              <a:rPr lang="en-US" sz="2799" dirty="0">
                <a:solidFill>
                  <a:srgbClr val="4A4A7D"/>
                </a:solidFill>
                <a:latin typeface="League Spartan"/>
              </a:rPr>
              <a:t>For the OC Realtors® RAW Group</a:t>
            </a:r>
          </a:p>
        </p:txBody>
      </p:sp>
      <p:sp>
        <p:nvSpPr>
          <p:cNvPr id="5" name="Freeform 5"/>
          <p:cNvSpPr/>
          <p:nvPr/>
        </p:nvSpPr>
        <p:spPr>
          <a:xfrm>
            <a:off x="0" y="9646920"/>
            <a:ext cx="18288000" cy="1280160"/>
          </a:xfrm>
          <a:custGeom>
            <a:avLst/>
            <a:gdLst/>
            <a:ahLst/>
            <a:cxnLst/>
            <a:rect l="l" t="t" r="r" b="b"/>
            <a:pathLst>
              <a:path w="18288000" h="1280160">
                <a:moveTo>
                  <a:pt x="0" y="0"/>
                </a:moveTo>
                <a:lnTo>
                  <a:pt x="18288000" y="0"/>
                </a:lnTo>
                <a:lnTo>
                  <a:pt x="18288000" y="1280160"/>
                </a:lnTo>
                <a:lnTo>
                  <a:pt x="0" y="12801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AutoShape 6"/>
          <p:cNvSpPr/>
          <p:nvPr/>
        </p:nvSpPr>
        <p:spPr>
          <a:xfrm flipH="1">
            <a:off x="8534400" y="1943100"/>
            <a:ext cx="8758501" cy="0"/>
          </a:xfrm>
          <a:prstGeom prst="line">
            <a:avLst/>
          </a:prstGeom>
          <a:ln w="38100" cap="flat">
            <a:solidFill>
              <a:srgbClr val="FDC167"/>
            </a:solidFill>
            <a:prstDash val="solid"/>
            <a:headEnd type="none" w="sm" len="sm"/>
            <a:tailEnd type="none" w="sm" len="sm"/>
          </a:ln>
        </p:spPr>
        <p:txBody>
          <a:bodyPr/>
          <a:lstStyle/>
          <a:p>
            <a:endParaRPr lang="en-US"/>
          </a:p>
        </p:txBody>
      </p:sp>
      <p:pic>
        <p:nvPicPr>
          <p:cNvPr id="7" name="Picture 6" descr="A group of people talking to each other&#10;&#10;Description automatically generated">
            <a:extLst>
              <a:ext uri="{FF2B5EF4-FFF2-40B4-BE49-F238E27FC236}">
                <a16:creationId xmlns:a16="http://schemas.microsoft.com/office/drawing/2014/main" id="{5E3979A4-4C54-9DA4-2A81-53136625E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604529"/>
            <a:ext cx="6658031" cy="8616276"/>
          </a:xfrm>
          <a:prstGeom prst="rect">
            <a:avLst/>
          </a:prstGeom>
        </p:spPr>
      </p:pic>
    </p:spTree>
    <p:extLst>
      <p:ext uri="{BB962C8B-B14F-4D97-AF65-F5344CB8AC3E}">
        <p14:creationId xmlns:p14="http://schemas.microsoft.com/office/powerpoint/2010/main" val="4284133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3E7EF"/>
        </a:solidFill>
        <a:effectLst/>
      </p:bgPr>
    </p:bg>
    <p:spTree>
      <p:nvGrpSpPr>
        <p:cNvPr id="1" name=""/>
        <p:cNvGrpSpPr/>
        <p:nvPr/>
      </p:nvGrpSpPr>
      <p:grpSpPr>
        <a:xfrm>
          <a:off x="0" y="0"/>
          <a:ext cx="0" cy="0"/>
          <a:chOff x="0" y="0"/>
          <a:chExt cx="0" cy="0"/>
        </a:xfrm>
      </p:grpSpPr>
      <p:sp>
        <p:nvSpPr>
          <p:cNvPr id="2" name="TextBox 2"/>
          <p:cNvSpPr txBox="1"/>
          <p:nvPr/>
        </p:nvSpPr>
        <p:spPr>
          <a:xfrm>
            <a:off x="4764747" y="798495"/>
            <a:ext cx="8758501" cy="1077218"/>
          </a:xfrm>
          <a:prstGeom prst="rect">
            <a:avLst/>
          </a:prstGeom>
        </p:spPr>
        <p:txBody>
          <a:bodyPr lIns="0" tIns="0" rIns="0" bIns="0" rtlCol="0" anchor="t">
            <a:spAutoFit/>
          </a:bodyPr>
          <a:lstStyle/>
          <a:p>
            <a:pPr marL="0" lvl="0" indent="0" algn="ctr">
              <a:lnSpc>
                <a:spcPts val="8399"/>
              </a:lnSpc>
              <a:spcBef>
                <a:spcPct val="0"/>
              </a:spcBef>
            </a:pPr>
            <a:r>
              <a:rPr lang="en-US" sz="6999" dirty="0">
                <a:solidFill>
                  <a:srgbClr val="4A4A7D"/>
                </a:solidFill>
                <a:latin typeface="League Spartan"/>
              </a:rPr>
              <a:t> Meeting Space</a:t>
            </a:r>
          </a:p>
        </p:txBody>
      </p:sp>
      <p:sp>
        <p:nvSpPr>
          <p:cNvPr id="3" name="TextBox 3"/>
          <p:cNvSpPr txBox="1"/>
          <p:nvPr/>
        </p:nvSpPr>
        <p:spPr>
          <a:xfrm>
            <a:off x="990600" y="3989338"/>
            <a:ext cx="5560523" cy="2308324"/>
          </a:xfrm>
          <a:prstGeom prst="rect">
            <a:avLst/>
          </a:prstGeom>
        </p:spPr>
        <p:txBody>
          <a:bodyPr wrap="square" lIns="0" tIns="0" rIns="0" bIns="0" rtlCol="0" anchor="t">
            <a:spAutoFit/>
          </a:bodyPr>
          <a:lstStyle/>
          <a:p>
            <a:pPr algn="ctr">
              <a:lnSpc>
                <a:spcPts val="3639"/>
              </a:lnSpc>
            </a:pPr>
            <a:r>
              <a:rPr lang="en-US" sz="2799" dirty="0">
                <a:solidFill>
                  <a:srgbClr val="4A4A7D"/>
                </a:solidFill>
                <a:latin typeface="League Spartan"/>
              </a:rPr>
              <a:t>We use directional signs to direct our attendees through private entrances to our meeting room to protect their confidentiality. </a:t>
            </a:r>
          </a:p>
        </p:txBody>
      </p:sp>
      <p:sp>
        <p:nvSpPr>
          <p:cNvPr id="5" name="Freeform 5"/>
          <p:cNvSpPr/>
          <p:nvPr/>
        </p:nvSpPr>
        <p:spPr>
          <a:xfrm>
            <a:off x="0" y="9646920"/>
            <a:ext cx="18288000" cy="1280160"/>
          </a:xfrm>
          <a:custGeom>
            <a:avLst/>
            <a:gdLst/>
            <a:ahLst/>
            <a:cxnLst/>
            <a:rect l="l" t="t" r="r" b="b"/>
            <a:pathLst>
              <a:path w="18288000" h="1280160">
                <a:moveTo>
                  <a:pt x="0" y="0"/>
                </a:moveTo>
                <a:lnTo>
                  <a:pt x="18288000" y="0"/>
                </a:lnTo>
                <a:lnTo>
                  <a:pt x="18288000" y="1280160"/>
                </a:lnTo>
                <a:lnTo>
                  <a:pt x="0" y="12801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AutoShape 6"/>
          <p:cNvSpPr/>
          <p:nvPr/>
        </p:nvSpPr>
        <p:spPr>
          <a:xfrm flipH="1">
            <a:off x="4764749" y="1925661"/>
            <a:ext cx="8758501" cy="0"/>
          </a:xfrm>
          <a:prstGeom prst="line">
            <a:avLst/>
          </a:prstGeom>
          <a:ln w="38100" cap="flat">
            <a:solidFill>
              <a:srgbClr val="FDC167"/>
            </a:solidFill>
            <a:prstDash val="solid"/>
            <a:headEnd type="none" w="sm" len="sm"/>
            <a:tailEnd type="none" w="sm" len="sm"/>
          </a:ln>
        </p:spPr>
        <p:txBody>
          <a:bodyPr/>
          <a:lstStyle/>
          <a:p>
            <a:endParaRPr lang="en-US"/>
          </a:p>
        </p:txBody>
      </p:sp>
      <p:pic>
        <p:nvPicPr>
          <p:cNvPr id="9" name="Picture 8">
            <a:extLst>
              <a:ext uri="{FF2B5EF4-FFF2-40B4-BE49-F238E27FC236}">
                <a16:creationId xmlns:a16="http://schemas.microsoft.com/office/drawing/2014/main" id="{F6BDCEC1-FE79-1EAE-4761-B9311A8BEC73}"/>
              </a:ext>
            </a:extLst>
          </p:cNvPr>
          <p:cNvPicPr>
            <a:picLocks noChangeAspect="1"/>
          </p:cNvPicPr>
          <p:nvPr/>
        </p:nvPicPr>
        <p:blipFill>
          <a:blip r:embed="rId4"/>
          <a:stretch>
            <a:fillRect/>
          </a:stretch>
        </p:blipFill>
        <p:spPr>
          <a:xfrm>
            <a:off x="7739259" y="2247900"/>
            <a:ext cx="7924800" cy="7082790"/>
          </a:xfrm>
          <a:prstGeom prst="rect">
            <a:avLst/>
          </a:prstGeom>
          <a:ln>
            <a:noFill/>
          </a:ln>
          <a:effectLst>
            <a:outerShdw blurRad="292100" dist="139700" dir="2700000" algn="tl" rotWithShape="0">
              <a:srgbClr val="333333">
                <a:alpha val="65000"/>
              </a:srgbClr>
            </a:outerShdw>
          </a:effectLst>
        </p:spPr>
      </p:pic>
      <p:pic>
        <p:nvPicPr>
          <p:cNvPr id="7" name="Picture 6" descr="A black arrow pointing to a white background&#10;&#10;Description automatically generated">
            <a:extLst>
              <a:ext uri="{FF2B5EF4-FFF2-40B4-BE49-F238E27FC236}">
                <a16:creationId xmlns:a16="http://schemas.microsoft.com/office/drawing/2014/main" id="{C2DFD8B5-BDC9-A284-05AF-0E77BC4B57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3840" y="5676900"/>
            <a:ext cx="2829560" cy="3276600"/>
          </a:xfrm>
          <a:prstGeom prst="rect">
            <a:avLst/>
          </a:prstGeom>
        </p:spPr>
      </p:pic>
      <p:cxnSp>
        <p:nvCxnSpPr>
          <p:cNvPr id="10" name="Straight Connector 9">
            <a:extLst>
              <a:ext uri="{FF2B5EF4-FFF2-40B4-BE49-F238E27FC236}">
                <a16:creationId xmlns:a16="http://schemas.microsoft.com/office/drawing/2014/main" id="{A27D160F-2759-6858-9347-4FACE9532931}"/>
              </a:ext>
            </a:extLst>
          </p:cNvPr>
          <p:cNvCxnSpPr>
            <a:cxnSpLocks/>
          </p:cNvCxnSpPr>
          <p:nvPr/>
        </p:nvCxnSpPr>
        <p:spPr>
          <a:xfrm flipV="1">
            <a:off x="12148941" y="6210300"/>
            <a:ext cx="1374307" cy="685800"/>
          </a:xfrm>
          <a:prstGeom prst="line">
            <a:avLst/>
          </a:prstGeom>
        </p:spPr>
        <p:style>
          <a:lnRef idx="1">
            <a:schemeClr val="dk1"/>
          </a:lnRef>
          <a:fillRef idx="0">
            <a:schemeClr val="dk1"/>
          </a:fillRef>
          <a:effectRef idx="0">
            <a:schemeClr val="dk1"/>
          </a:effectRef>
          <a:fontRef idx="minor">
            <a:schemeClr val="tx1"/>
          </a:fontRef>
        </p:style>
      </p:cxnSp>
      <p:pic>
        <p:nvPicPr>
          <p:cNvPr id="8" name="Picture 7" descr="A black background with white text&#10;&#10;Description automatically generated">
            <a:extLst>
              <a:ext uri="{FF2B5EF4-FFF2-40B4-BE49-F238E27FC236}">
                <a16:creationId xmlns:a16="http://schemas.microsoft.com/office/drawing/2014/main" id="{F745FA83-44AA-F77E-50CD-CF7466BFAE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0200" y="5981700"/>
            <a:ext cx="2631893" cy="1471792"/>
          </a:xfrm>
          <a:prstGeom prst="rect">
            <a:avLst/>
          </a:prstGeom>
        </p:spPr>
      </p:pic>
    </p:spTree>
    <p:extLst>
      <p:ext uri="{BB962C8B-B14F-4D97-AF65-F5344CB8AC3E}">
        <p14:creationId xmlns:p14="http://schemas.microsoft.com/office/powerpoint/2010/main" val="408376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3E7EF"/>
        </a:solidFill>
        <a:effectLst/>
      </p:bgPr>
    </p:bg>
    <p:spTree>
      <p:nvGrpSpPr>
        <p:cNvPr id="1" name=""/>
        <p:cNvGrpSpPr/>
        <p:nvPr/>
      </p:nvGrpSpPr>
      <p:grpSpPr>
        <a:xfrm>
          <a:off x="0" y="0"/>
          <a:ext cx="0" cy="0"/>
          <a:chOff x="0" y="0"/>
          <a:chExt cx="0" cy="0"/>
        </a:xfrm>
      </p:grpSpPr>
      <p:sp>
        <p:nvSpPr>
          <p:cNvPr id="2" name="Freeform 2"/>
          <p:cNvSpPr/>
          <p:nvPr/>
        </p:nvSpPr>
        <p:spPr>
          <a:xfrm>
            <a:off x="0" y="9646920"/>
            <a:ext cx="18288000" cy="1280160"/>
          </a:xfrm>
          <a:custGeom>
            <a:avLst/>
            <a:gdLst/>
            <a:ahLst/>
            <a:cxnLst/>
            <a:rect l="l" t="t" r="r" b="b"/>
            <a:pathLst>
              <a:path w="18288000" h="1280160">
                <a:moveTo>
                  <a:pt x="0" y="0"/>
                </a:moveTo>
                <a:lnTo>
                  <a:pt x="18288000" y="0"/>
                </a:lnTo>
                <a:lnTo>
                  <a:pt x="18288000" y="1280160"/>
                </a:lnTo>
                <a:lnTo>
                  <a:pt x="0" y="12801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9826546" y="1011680"/>
            <a:ext cx="7758179" cy="964301"/>
          </a:xfrm>
          <a:prstGeom prst="rect">
            <a:avLst/>
          </a:prstGeom>
        </p:spPr>
        <p:txBody>
          <a:bodyPr lIns="0" tIns="0" rIns="0" bIns="0" rtlCol="0" anchor="t">
            <a:spAutoFit/>
          </a:bodyPr>
          <a:lstStyle/>
          <a:p>
            <a:pPr>
              <a:lnSpc>
                <a:spcPts val="3639"/>
              </a:lnSpc>
            </a:pPr>
            <a:r>
              <a:rPr lang="en-US" sz="2799" dirty="0">
                <a:solidFill>
                  <a:srgbClr val="4A4A7D"/>
                </a:solidFill>
                <a:latin typeface="Kollektif"/>
              </a:rPr>
              <a:t>Agents and Affiliates have a chance to network</a:t>
            </a:r>
          </a:p>
          <a:p>
            <a:pPr algn="l">
              <a:lnSpc>
                <a:spcPts val="3639"/>
              </a:lnSpc>
            </a:pPr>
            <a:r>
              <a:rPr lang="en-US" sz="2799" dirty="0">
                <a:solidFill>
                  <a:srgbClr val="4A4A7D"/>
                </a:solidFill>
                <a:latin typeface="Kollektif"/>
              </a:rPr>
              <a:t>and then watch a 3-5 minute video. </a:t>
            </a:r>
          </a:p>
        </p:txBody>
      </p:sp>
      <p:grpSp>
        <p:nvGrpSpPr>
          <p:cNvPr id="4" name="Group 4"/>
          <p:cNvGrpSpPr/>
          <p:nvPr/>
        </p:nvGrpSpPr>
        <p:grpSpPr>
          <a:xfrm>
            <a:off x="7425555" y="657201"/>
            <a:ext cx="2178076" cy="1758983"/>
            <a:chOff x="0" y="0"/>
            <a:chExt cx="2904102" cy="2345311"/>
          </a:xfrm>
        </p:grpSpPr>
        <p:grpSp>
          <p:nvGrpSpPr>
            <p:cNvPr id="5" name="Group 5"/>
            <p:cNvGrpSpPr/>
            <p:nvPr/>
          </p:nvGrpSpPr>
          <p:grpSpPr>
            <a:xfrm>
              <a:off x="279396" y="0"/>
              <a:ext cx="2345311" cy="2345311"/>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A4A7D"/>
              </a:solidFill>
            </p:spPr>
            <p:txBody>
              <a:bodyPr/>
              <a:lstStyle/>
              <a:p>
                <a:endParaRPr lang="en-US"/>
              </a:p>
            </p:txBody>
          </p:sp>
        </p:grpSp>
        <p:sp>
          <p:nvSpPr>
            <p:cNvPr id="7" name="TextBox 7"/>
            <p:cNvSpPr txBox="1"/>
            <p:nvPr/>
          </p:nvSpPr>
          <p:spPr>
            <a:xfrm>
              <a:off x="0" y="782797"/>
              <a:ext cx="2904102" cy="608496"/>
            </a:xfrm>
            <a:prstGeom prst="rect">
              <a:avLst/>
            </a:prstGeom>
          </p:spPr>
          <p:txBody>
            <a:bodyPr lIns="0" tIns="0" rIns="0" bIns="0" rtlCol="0" anchor="t">
              <a:spAutoFit/>
            </a:bodyPr>
            <a:lstStyle/>
            <a:p>
              <a:pPr algn="ctr">
                <a:lnSpc>
                  <a:spcPts val="3925"/>
                </a:lnSpc>
              </a:pPr>
              <a:r>
                <a:rPr lang="en-US" sz="2500">
                  <a:solidFill>
                    <a:srgbClr val="FFF3C1"/>
                  </a:solidFill>
                  <a:latin typeface="Childos Arabic Semi-Bold"/>
                </a:rPr>
                <a:t>11:45 - 12:00</a:t>
              </a:r>
            </a:p>
          </p:txBody>
        </p:sp>
      </p:grpSp>
      <p:sp>
        <p:nvSpPr>
          <p:cNvPr id="8" name="TextBox 8"/>
          <p:cNvSpPr txBox="1"/>
          <p:nvPr/>
        </p:nvSpPr>
        <p:spPr>
          <a:xfrm>
            <a:off x="9826546" y="3179410"/>
            <a:ext cx="7322748" cy="964301"/>
          </a:xfrm>
          <a:prstGeom prst="rect">
            <a:avLst/>
          </a:prstGeom>
        </p:spPr>
        <p:txBody>
          <a:bodyPr lIns="0" tIns="0" rIns="0" bIns="0" rtlCol="0" anchor="t">
            <a:spAutoFit/>
          </a:bodyPr>
          <a:lstStyle/>
          <a:p>
            <a:pPr>
              <a:lnSpc>
                <a:spcPts val="3639"/>
              </a:lnSpc>
            </a:pPr>
            <a:r>
              <a:rPr lang="en-US" sz="2799">
                <a:solidFill>
                  <a:srgbClr val="4A4A7D"/>
                </a:solidFill>
                <a:latin typeface="Kollektif"/>
              </a:rPr>
              <a:t>Facilitator reads the Preamble Script </a:t>
            </a:r>
          </a:p>
          <a:p>
            <a:pPr marL="0" lvl="1" indent="0" algn="l">
              <a:lnSpc>
                <a:spcPts val="3639"/>
              </a:lnSpc>
            </a:pPr>
            <a:r>
              <a:rPr lang="en-US" sz="2799">
                <a:solidFill>
                  <a:srgbClr val="4A4A7D"/>
                </a:solidFill>
                <a:latin typeface="Kollektif"/>
              </a:rPr>
              <a:t>and goes over the meeting Ground Rules. </a:t>
            </a:r>
          </a:p>
        </p:txBody>
      </p:sp>
      <p:grpSp>
        <p:nvGrpSpPr>
          <p:cNvPr id="9" name="Group 9"/>
          <p:cNvGrpSpPr/>
          <p:nvPr/>
        </p:nvGrpSpPr>
        <p:grpSpPr>
          <a:xfrm>
            <a:off x="7457969" y="2824931"/>
            <a:ext cx="2178076" cy="1758983"/>
            <a:chOff x="0" y="0"/>
            <a:chExt cx="2904102" cy="2345311"/>
          </a:xfrm>
        </p:grpSpPr>
        <p:grpSp>
          <p:nvGrpSpPr>
            <p:cNvPr id="10" name="Group 10"/>
            <p:cNvGrpSpPr/>
            <p:nvPr/>
          </p:nvGrpSpPr>
          <p:grpSpPr>
            <a:xfrm>
              <a:off x="910670" y="249009"/>
              <a:ext cx="1427390" cy="142739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A4A7D"/>
              </a:solidFill>
            </p:spPr>
            <p:txBody>
              <a:bodyPr/>
              <a:lstStyle/>
              <a:p>
                <a:endParaRPr lang="en-US"/>
              </a:p>
            </p:txBody>
          </p:sp>
        </p:grpSp>
        <p:sp>
          <p:nvSpPr>
            <p:cNvPr id="12" name="TextBox 12"/>
            <p:cNvSpPr txBox="1"/>
            <p:nvPr/>
          </p:nvSpPr>
          <p:spPr>
            <a:xfrm>
              <a:off x="1120330" y="230069"/>
              <a:ext cx="1008070" cy="1236670"/>
            </a:xfrm>
            <a:prstGeom prst="rect">
              <a:avLst/>
            </a:prstGeom>
          </p:spPr>
          <p:txBody>
            <a:bodyPr lIns="0" tIns="0" rIns="0" bIns="0" rtlCol="0" anchor="t">
              <a:spAutoFit/>
            </a:bodyPr>
            <a:lstStyle/>
            <a:p>
              <a:pPr marL="0" lvl="1" indent="0" algn="ctr">
                <a:lnSpc>
                  <a:spcPts val="7837"/>
                </a:lnSpc>
                <a:spcBef>
                  <a:spcPct val="0"/>
                </a:spcBef>
              </a:pPr>
              <a:r>
                <a:rPr lang="en-US" sz="4992" u="none">
                  <a:solidFill>
                    <a:srgbClr val="FFF3C1"/>
                  </a:solidFill>
                  <a:latin typeface="Childos Arabic Semi-Bold"/>
                </a:rPr>
                <a:t>2</a:t>
              </a:r>
            </a:p>
          </p:txBody>
        </p:sp>
        <p:grpSp>
          <p:nvGrpSpPr>
            <p:cNvPr id="13" name="Group 13"/>
            <p:cNvGrpSpPr/>
            <p:nvPr/>
          </p:nvGrpSpPr>
          <p:grpSpPr>
            <a:xfrm>
              <a:off x="279396" y="0"/>
              <a:ext cx="2345311" cy="2345311"/>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A4A7D"/>
              </a:solidFill>
            </p:spPr>
            <p:txBody>
              <a:bodyPr/>
              <a:lstStyle/>
              <a:p>
                <a:endParaRPr lang="en-US"/>
              </a:p>
            </p:txBody>
          </p:sp>
        </p:grpSp>
        <p:sp>
          <p:nvSpPr>
            <p:cNvPr id="15" name="TextBox 15"/>
            <p:cNvSpPr txBox="1"/>
            <p:nvPr/>
          </p:nvSpPr>
          <p:spPr>
            <a:xfrm>
              <a:off x="0" y="782797"/>
              <a:ext cx="2904102" cy="608496"/>
            </a:xfrm>
            <a:prstGeom prst="rect">
              <a:avLst/>
            </a:prstGeom>
          </p:spPr>
          <p:txBody>
            <a:bodyPr lIns="0" tIns="0" rIns="0" bIns="0" rtlCol="0" anchor="t">
              <a:spAutoFit/>
            </a:bodyPr>
            <a:lstStyle/>
            <a:p>
              <a:pPr algn="ctr">
                <a:lnSpc>
                  <a:spcPts val="3925"/>
                </a:lnSpc>
              </a:pPr>
              <a:r>
                <a:rPr lang="en-US" sz="2500">
                  <a:solidFill>
                    <a:srgbClr val="FFF3C1"/>
                  </a:solidFill>
                  <a:latin typeface="Childos Arabic Semi-Bold"/>
                </a:rPr>
                <a:t>12:00 - 12:05</a:t>
              </a:r>
            </a:p>
          </p:txBody>
        </p:sp>
      </p:grpSp>
      <p:sp>
        <p:nvSpPr>
          <p:cNvPr id="16" name="TextBox 16"/>
          <p:cNvSpPr txBox="1"/>
          <p:nvPr/>
        </p:nvSpPr>
        <p:spPr>
          <a:xfrm>
            <a:off x="9826546" y="5608816"/>
            <a:ext cx="7322748" cy="507233"/>
          </a:xfrm>
          <a:prstGeom prst="rect">
            <a:avLst/>
          </a:prstGeom>
        </p:spPr>
        <p:txBody>
          <a:bodyPr lIns="0" tIns="0" rIns="0" bIns="0" rtlCol="0" anchor="t">
            <a:spAutoFit/>
          </a:bodyPr>
          <a:lstStyle/>
          <a:p>
            <a:pPr marL="0" lvl="1" indent="0" algn="l">
              <a:lnSpc>
                <a:spcPts val="3639"/>
              </a:lnSpc>
            </a:pPr>
            <a:r>
              <a:rPr lang="en-US" sz="2799" dirty="0">
                <a:solidFill>
                  <a:srgbClr val="4A4A7D"/>
                </a:solidFill>
                <a:latin typeface="Kollektif"/>
              </a:rPr>
              <a:t>Open sharing begins. Facilitator goes first.</a:t>
            </a:r>
          </a:p>
        </p:txBody>
      </p:sp>
      <p:sp>
        <p:nvSpPr>
          <p:cNvPr id="17" name="TextBox 17"/>
          <p:cNvSpPr txBox="1"/>
          <p:nvPr/>
        </p:nvSpPr>
        <p:spPr>
          <a:xfrm>
            <a:off x="1028700" y="1038225"/>
            <a:ext cx="5385330" cy="1781043"/>
          </a:xfrm>
          <a:prstGeom prst="rect">
            <a:avLst/>
          </a:prstGeom>
        </p:spPr>
        <p:txBody>
          <a:bodyPr lIns="0" tIns="0" rIns="0" bIns="0" rtlCol="0" anchor="t">
            <a:spAutoFit/>
          </a:bodyPr>
          <a:lstStyle/>
          <a:p>
            <a:pPr marL="0" lvl="0" indent="0" algn="l">
              <a:lnSpc>
                <a:spcPts val="7080"/>
              </a:lnSpc>
              <a:spcBef>
                <a:spcPct val="0"/>
              </a:spcBef>
            </a:pPr>
            <a:r>
              <a:rPr lang="en-US" sz="5900">
                <a:solidFill>
                  <a:srgbClr val="4A4A7D"/>
                </a:solidFill>
                <a:latin typeface="League Spartan"/>
              </a:rPr>
              <a:t>Meeting Outline</a:t>
            </a:r>
          </a:p>
        </p:txBody>
      </p:sp>
      <p:sp>
        <p:nvSpPr>
          <p:cNvPr id="19" name="TextBox 19"/>
          <p:cNvSpPr txBox="1"/>
          <p:nvPr/>
        </p:nvSpPr>
        <p:spPr>
          <a:xfrm>
            <a:off x="9826546" y="7248354"/>
            <a:ext cx="7322748" cy="1878436"/>
          </a:xfrm>
          <a:prstGeom prst="rect">
            <a:avLst/>
          </a:prstGeom>
        </p:spPr>
        <p:txBody>
          <a:bodyPr lIns="0" tIns="0" rIns="0" bIns="0" rtlCol="0" anchor="t">
            <a:spAutoFit/>
          </a:bodyPr>
          <a:lstStyle/>
          <a:p>
            <a:pPr marL="0" lvl="1" indent="0" algn="l">
              <a:lnSpc>
                <a:spcPts val="3639"/>
              </a:lnSpc>
            </a:pPr>
            <a:r>
              <a:rPr lang="en-US" sz="2799">
                <a:solidFill>
                  <a:srgbClr val="4A4A7D"/>
                </a:solidFill>
                <a:latin typeface="Kollektif"/>
              </a:rPr>
              <a:t>Facilitator gives a literature report, offering free literature to attendees, and concludes the meeting by asking for a volunteer to facilitate the next meeting.</a:t>
            </a:r>
          </a:p>
        </p:txBody>
      </p:sp>
      <p:grpSp>
        <p:nvGrpSpPr>
          <p:cNvPr id="20" name="Group 20"/>
          <p:cNvGrpSpPr/>
          <p:nvPr/>
        </p:nvGrpSpPr>
        <p:grpSpPr>
          <a:xfrm>
            <a:off x="7667516" y="4993489"/>
            <a:ext cx="1758983" cy="1758983"/>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A4A7D"/>
            </a:solidFill>
          </p:spPr>
          <p:txBody>
            <a:bodyPr/>
            <a:lstStyle/>
            <a:p>
              <a:endParaRPr lang="en-US"/>
            </a:p>
          </p:txBody>
        </p:sp>
      </p:grpSp>
      <p:grpSp>
        <p:nvGrpSpPr>
          <p:cNvPr id="22" name="Group 22"/>
          <p:cNvGrpSpPr/>
          <p:nvPr/>
        </p:nvGrpSpPr>
        <p:grpSpPr>
          <a:xfrm>
            <a:off x="7717433" y="7162047"/>
            <a:ext cx="1758983" cy="1758983"/>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A4A7D"/>
            </a:solidFill>
          </p:spPr>
          <p:txBody>
            <a:bodyPr/>
            <a:lstStyle/>
            <a:p>
              <a:endParaRPr lang="en-US"/>
            </a:p>
          </p:txBody>
        </p:sp>
      </p:grpSp>
      <p:sp>
        <p:nvSpPr>
          <p:cNvPr id="24" name="TextBox 24"/>
          <p:cNvSpPr txBox="1"/>
          <p:nvPr/>
        </p:nvSpPr>
        <p:spPr>
          <a:xfrm>
            <a:off x="7507887" y="7747869"/>
            <a:ext cx="2178076" cy="482566"/>
          </a:xfrm>
          <a:prstGeom prst="rect">
            <a:avLst/>
          </a:prstGeom>
        </p:spPr>
        <p:txBody>
          <a:bodyPr lIns="0" tIns="0" rIns="0" bIns="0" rtlCol="0" anchor="t">
            <a:spAutoFit/>
          </a:bodyPr>
          <a:lstStyle/>
          <a:p>
            <a:pPr algn="ctr">
              <a:lnSpc>
                <a:spcPts val="3925"/>
              </a:lnSpc>
            </a:pPr>
            <a:r>
              <a:rPr lang="en-US" sz="2500" dirty="0">
                <a:solidFill>
                  <a:srgbClr val="FFF3C1"/>
                </a:solidFill>
                <a:latin typeface="Childos Arabic Semi-Bold"/>
              </a:rPr>
              <a:t>12:55 - 1:00</a:t>
            </a:r>
          </a:p>
        </p:txBody>
      </p:sp>
      <p:sp>
        <p:nvSpPr>
          <p:cNvPr id="25" name="TextBox 25"/>
          <p:cNvSpPr txBox="1"/>
          <p:nvPr/>
        </p:nvSpPr>
        <p:spPr>
          <a:xfrm>
            <a:off x="7507887" y="5589766"/>
            <a:ext cx="2178076" cy="482566"/>
          </a:xfrm>
          <a:prstGeom prst="rect">
            <a:avLst/>
          </a:prstGeom>
        </p:spPr>
        <p:txBody>
          <a:bodyPr lIns="0" tIns="0" rIns="0" bIns="0" rtlCol="0" anchor="t">
            <a:spAutoFit/>
          </a:bodyPr>
          <a:lstStyle/>
          <a:p>
            <a:pPr algn="ctr">
              <a:lnSpc>
                <a:spcPts val="3925"/>
              </a:lnSpc>
            </a:pPr>
            <a:r>
              <a:rPr lang="en-US" sz="2500" dirty="0">
                <a:solidFill>
                  <a:srgbClr val="FFF3C1"/>
                </a:solidFill>
                <a:latin typeface="Childos Arabic Semi-Bold"/>
              </a:rPr>
              <a:t>12:05 - 12:55</a:t>
            </a:r>
          </a:p>
        </p:txBody>
      </p:sp>
      <p:pic>
        <p:nvPicPr>
          <p:cNvPr id="26" name="Picture 25" descr="A group of men sitting in chairs&#10;&#10;Description automatically generated">
            <a:extLst>
              <a:ext uri="{FF2B5EF4-FFF2-40B4-BE49-F238E27FC236}">
                <a16:creationId xmlns:a16="http://schemas.microsoft.com/office/drawing/2014/main" id="{7C916BD7-27FD-CD0A-13B2-99DDB29E6F7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4025" y="3823392"/>
            <a:ext cx="6117119" cy="40780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3E7EF"/>
        </a:solidFill>
        <a:effectLst/>
      </p:bgPr>
    </p:bg>
    <p:spTree>
      <p:nvGrpSpPr>
        <p:cNvPr id="1" name=""/>
        <p:cNvGrpSpPr/>
        <p:nvPr/>
      </p:nvGrpSpPr>
      <p:grpSpPr>
        <a:xfrm>
          <a:off x="0" y="0"/>
          <a:ext cx="0" cy="0"/>
          <a:chOff x="0" y="0"/>
          <a:chExt cx="0" cy="0"/>
        </a:xfrm>
      </p:grpSpPr>
      <p:sp>
        <p:nvSpPr>
          <p:cNvPr id="2" name="TextBox 2"/>
          <p:cNvSpPr txBox="1"/>
          <p:nvPr/>
        </p:nvSpPr>
        <p:spPr>
          <a:xfrm>
            <a:off x="8500799" y="1325687"/>
            <a:ext cx="8758501" cy="1019142"/>
          </a:xfrm>
          <a:prstGeom prst="rect">
            <a:avLst/>
          </a:prstGeom>
        </p:spPr>
        <p:txBody>
          <a:bodyPr lIns="0" tIns="0" rIns="0" bIns="0" rtlCol="0" anchor="t">
            <a:spAutoFit/>
          </a:bodyPr>
          <a:lstStyle/>
          <a:p>
            <a:pPr marL="0" lvl="0" indent="0">
              <a:lnSpc>
                <a:spcPts val="8040"/>
              </a:lnSpc>
              <a:spcBef>
                <a:spcPct val="0"/>
              </a:spcBef>
            </a:pPr>
            <a:r>
              <a:rPr lang="en-US" sz="6700">
                <a:solidFill>
                  <a:srgbClr val="4A4A7D"/>
                </a:solidFill>
                <a:latin typeface="League Spartan"/>
              </a:rPr>
              <a:t>Video Links Library</a:t>
            </a:r>
          </a:p>
        </p:txBody>
      </p:sp>
      <p:sp>
        <p:nvSpPr>
          <p:cNvPr id="3" name="TextBox 3"/>
          <p:cNvSpPr txBox="1"/>
          <p:nvPr/>
        </p:nvSpPr>
        <p:spPr>
          <a:xfrm>
            <a:off x="8500799" y="3576408"/>
            <a:ext cx="8758501" cy="907151"/>
          </a:xfrm>
          <a:prstGeom prst="rect">
            <a:avLst/>
          </a:prstGeom>
        </p:spPr>
        <p:txBody>
          <a:bodyPr lIns="0" tIns="0" rIns="0" bIns="0" rtlCol="0" anchor="t">
            <a:spAutoFit/>
          </a:bodyPr>
          <a:lstStyle/>
          <a:p>
            <a:pPr algn="l">
              <a:lnSpc>
                <a:spcPts val="3639"/>
              </a:lnSpc>
            </a:pPr>
            <a:r>
              <a:rPr lang="en-US" sz="2799">
                <a:solidFill>
                  <a:srgbClr val="5B5299"/>
                </a:solidFill>
                <a:latin typeface="League Spartan"/>
              </a:rPr>
              <a:t>Here is a small sampling of videos we share. We have a full library ready for you.</a:t>
            </a:r>
          </a:p>
        </p:txBody>
      </p:sp>
      <p:sp>
        <p:nvSpPr>
          <p:cNvPr id="4" name="TextBox 4"/>
          <p:cNvSpPr txBox="1"/>
          <p:nvPr/>
        </p:nvSpPr>
        <p:spPr>
          <a:xfrm>
            <a:off x="8337512" y="4876139"/>
            <a:ext cx="8758501" cy="2453481"/>
          </a:xfrm>
          <a:prstGeom prst="rect">
            <a:avLst/>
          </a:prstGeom>
        </p:spPr>
        <p:txBody>
          <a:bodyPr lIns="0" tIns="0" rIns="0" bIns="0" rtlCol="0" anchor="t">
            <a:spAutoFit/>
          </a:bodyPr>
          <a:lstStyle/>
          <a:p>
            <a:pPr>
              <a:lnSpc>
                <a:spcPts val="3250"/>
              </a:lnSpc>
            </a:pPr>
            <a:endParaRPr dirty="0"/>
          </a:p>
          <a:p>
            <a:pPr marL="539751" lvl="1" indent="-269876">
              <a:lnSpc>
                <a:spcPts val="3250"/>
              </a:lnSpc>
              <a:buFont typeface="Arial"/>
              <a:buChar char="•"/>
            </a:pPr>
            <a:r>
              <a:rPr lang="en-US" sz="2500" dirty="0">
                <a:solidFill>
                  <a:srgbClr val="4A4A7D"/>
                </a:solidFill>
                <a:latin typeface="League Spartan"/>
              </a:rPr>
              <a:t>I Am Broken: </a:t>
            </a:r>
            <a:r>
              <a:rPr lang="en-US" sz="2500" u="sng" dirty="0">
                <a:solidFill>
                  <a:srgbClr val="4A4A7D"/>
                </a:solidFill>
                <a:latin typeface="League Spartan"/>
                <a:hlinkClick r:id="rId2" tooltip="https://youtu.be/2ou_zUINQ9k"/>
              </a:rPr>
              <a:t>https://youtu.be/2ou_zUINQ9k</a:t>
            </a:r>
          </a:p>
          <a:p>
            <a:pPr marL="539751" lvl="1" indent="-269876">
              <a:lnSpc>
                <a:spcPts val="3250"/>
              </a:lnSpc>
              <a:buFont typeface="Arial"/>
              <a:buChar char="•"/>
            </a:pPr>
            <a:r>
              <a:rPr lang="en-US" sz="2500" dirty="0">
                <a:solidFill>
                  <a:srgbClr val="4A4A7D"/>
                </a:solidFill>
                <a:latin typeface="League Spartan"/>
              </a:rPr>
              <a:t>Me vs Anxiety:  </a:t>
            </a:r>
            <a:r>
              <a:rPr lang="en-US" sz="2500" u="sng" dirty="0">
                <a:solidFill>
                  <a:srgbClr val="4A4A7D"/>
                </a:solidFill>
                <a:latin typeface="League Spartan"/>
                <a:hlinkClick r:id="rId3" tooltip="https://youtu.be/FdSIjZGWW7w"/>
              </a:rPr>
              <a:t>https://youtu.be/FdSIjZGWW7w</a:t>
            </a:r>
          </a:p>
          <a:p>
            <a:pPr marL="539751" lvl="1" indent="-269876">
              <a:lnSpc>
                <a:spcPts val="3250"/>
              </a:lnSpc>
              <a:buFont typeface="Arial"/>
              <a:buChar char="•"/>
            </a:pPr>
            <a:r>
              <a:rPr lang="en-US" sz="2500" dirty="0">
                <a:solidFill>
                  <a:srgbClr val="4A4A7D"/>
                </a:solidFill>
                <a:latin typeface="League Spartan"/>
              </a:rPr>
              <a:t>Be a Mr. Jensen: </a:t>
            </a:r>
            <a:r>
              <a:rPr lang="en-US" sz="2500" u="sng" dirty="0">
                <a:solidFill>
                  <a:srgbClr val="4A4A7D"/>
                </a:solidFill>
                <a:latin typeface="League Spartan"/>
                <a:hlinkClick r:id="rId4" tooltip="https://youtu.be/4p5286T_kn0"/>
              </a:rPr>
              <a:t>https://youtu.be/4p5286T_kn0</a:t>
            </a:r>
            <a:r>
              <a:rPr lang="en-US" sz="2500" dirty="0">
                <a:solidFill>
                  <a:srgbClr val="4A4A7D"/>
                </a:solidFill>
                <a:latin typeface="League Spartan"/>
              </a:rPr>
              <a:t> </a:t>
            </a:r>
          </a:p>
          <a:p>
            <a:pPr marL="539751" lvl="1" indent="-269876">
              <a:lnSpc>
                <a:spcPts val="3250"/>
              </a:lnSpc>
              <a:buFont typeface="Arial"/>
              <a:buChar char="•"/>
            </a:pPr>
            <a:r>
              <a:rPr lang="en-US" sz="2500" dirty="0">
                <a:solidFill>
                  <a:srgbClr val="4A4A7D"/>
                </a:solidFill>
                <a:latin typeface="League Spartan"/>
              </a:rPr>
              <a:t>Funny Stress: </a:t>
            </a:r>
            <a:r>
              <a:rPr lang="en-US" sz="2500" u="sng" dirty="0">
                <a:solidFill>
                  <a:srgbClr val="4A4A7D"/>
                </a:solidFill>
                <a:latin typeface="League Spartan"/>
                <a:hlinkClick r:id="rId5" tooltip="https://youtu.be/ybnzd4zu8xs"/>
              </a:rPr>
              <a:t>https://youtu.be/ybnzd4zu8xs</a:t>
            </a:r>
          </a:p>
          <a:p>
            <a:pPr marL="539751" lvl="1" indent="-269876" algn="l">
              <a:lnSpc>
                <a:spcPts val="3250"/>
              </a:lnSpc>
              <a:buFont typeface="Arial"/>
              <a:buChar char="•"/>
            </a:pPr>
            <a:r>
              <a:rPr lang="en-US" sz="2500" dirty="0">
                <a:solidFill>
                  <a:srgbClr val="4A4A7D"/>
                </a:solidFill>
                <a:latin typeface="League Spartan"/>
              </a:rPr>
              <a:t>Your Value: </a:t>
            </a:r>
            <a:r>
              <a:rPr lang="en-US" sz="2500" u="sng" dirty="0">
                <a:solidFill>
                  <a:srgbClr val="4A4A7D"/>
                </a:solidFill>
                <a:latin typeface="League Spartan"/>
                <a:hlinkClick r:id="rId6" tooltip="https://youtu.be/yBrRpb8aLwk"/>
              </a:rPr>
              <a:t>https://youtu.be/yBrRpb8aLwk</a:t>
            </a:r>
            <a:r>
              <a:rPr lang="en-US" sz="2500" dirty="0">
                <a:solidFill>
                  <a:srgbClr val="4A4A7D"/>
                </a:solidFill>
                <a:latin typeface="League Spartan"/>
              </a:rPr>
              <a:t> </a:t>
            </a:r>
          </a:p>
        </p:txBody>
      </p:sp>
      <p:sp>
        <p:nvSpPr>
          <p:cNvPr id="5" name="Freeform 5"/>
          <p:cNvSpPr/>
          <p:nvPr/>
        </p:nvSpPr>
        <p:spPr>
          <a:xfrm>
            <a:off x="0" y="9646920"/>
            <a:ext cx="18288000" cy="1280160"/>
          </a:xfrm>
          <a:custGeom>
            <a:avLst/>
            <a:gdLst/>
            <a:ahLst/>
            <a:cxnLst/>
            <a:rect l="l" t="t" r="r" b="b"/>
            <a:pathLst>
              <a:path w="18288000" h="1280160">
                <a:moveTo>
                  <a:pt x="0" y="0"/>
                </a:moveTo>
                <a:lnTo>
                  <a:pt x="18288000" y="0"/>
                </a:lnTo>
                <a:lnTo>
                  <a:pt x="18288000" y="1280160"/>
                </a:lnTo>
                <a:lnTo>
                  <a:pt x="0" y="12801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AutoShape 6"/>
          <p:cNvSpPr/>
          <p:nvPr/>
        </p:nvSpPr>
        <p:spPr>
          <a:xfrm rot="-10800000">
            <a:off x="8500799" y="2958758"/>
            <a:ext cx="8758501" cy="0"/>
          </a:xfrm>
          <a:prstGeom prst="line">
            <a:avLst/>
          </a:prstGeom>
          <a:ln w="38100" cap="flat">
            <a:solidFill>
              <a:srgbClr val="FFF3C1"/>
            </a:solidFill>
            <a:prstDash val="solid"/>
            <a:headEnd type="none" w="sm" len="sm"/>
            <a:tailEnd type="none" w="sm" len="sm"/>
          </a:ln>
        </p:spPr>
        <p:txBody>
          <a:bodyPr/>
          <a:lstStyle/>
          <a:p>
            <a:endParaRPr lang="en-US"/>
          </a:p>
        </p:txBody>
      </p:sp>
      <p:pic>
        <p:nvPicPr>
          <p:cNvPr id="9" name="Picture 8" descr="A cartoon of a person sitting in a cage&#10;&#10;Description automatically generated">
            <a:extLst>
              <a:ext uri="{FF2B5EF4-FFF2-40B4-BE49-F238E27FC236}">
                <a16:creationId xmlns:a16="http://schemas.microsoft.com/office/drawing/2014/main" id="{1394DB9A-DD5A-08DD-EC5B-D8CB4DC372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8491" y="1437614"/>
            <a:ext cx="6391275" cy="68770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3E7EF"/>
        </a:solidFill>
        <a:effectLst/>
      </p:bgPr>
    </p:bg>
    <p:spTree>
      <p:nvGrpSpPr>
        <p:cNvPr id="1" name=""/>
        <p:cNvGrpSpPr/>
        <p:nvPr/>
      </p:nvGrpSpPr>
      <p:grpSpPr>
        <a:xfrm>
          <a:off x="0" y="0"/>
          <a:ext cx="0" cy="0"/>
          <a:chOff x="0" y="0"/>
          <a:chExt cx="0" cy="0"/>
        </a:xfrm>
      </p:grpSpPr>
      <p:sp>
        <p:nvSpPr>
          <p:cNvPr id="2" name="TextBox 2"/>
          <p:cNvSpPr txBox="1"/>
          <p:nvPr/>
        </p:nvSpPr>
        <p:spPr>
          <a:xfrm>
            <a:off x="3068171" y="773156"/>
            <a:ext cx="12151651" cy="1027204"/>
          </a:xfrm>
          <a:prstGeom prst="rect">
            <a:avLst/>
          </a:prstGeom>
        </p:spPr>
        <p:txBody>
          <a:bodyPr wrap="square" lIns="0" tIns="0" rIns="0" bIns="0" rtlCol="0" anchor="t">
            <a:spAutoFit/>
          </a:bodyPr>
          <a:lstStyle/>
          <a:p>
            <a:pPr marL="0" lvl="0" indent="0" algn="ctr">
              <a:lnSpc>
                <a:spcPts val="8040"/>
              </a:lnSpc>
              <a:spcBef>
                <a:spcPct val="0"/>
              </a:spcBef>
            </a:pPr>
            <a:r>
              <a:rPr lang="en-US" sz="6700" dirty="0">
                <a:solidFill>
                  <a:srgbClr val="4A4A7D"/>
                </a:solidFill>
                <a:latin typeface="League Spartan"/>
              </a:rPr>
              <a:t>Free Resource Information</a:t>
            </a:r>
          </a:p>
        </p:txBody>
      </p:sp>
      <p:sp>
        <p:nvSpPr>
          <p:cNvPr id="3" name="TextBox 3"/>
          <p:cNvSpPr txBox="1"/>
          <p:nvPr/>
        </p:nvSpPr>
        <p:spPr>
          <a:xfrm>
            <a:off x="1523997" y="2260704"/>
            <a:ext cx="15240000" cy="469359"/>
          </a:xfrm>
          <a:prstGeom prst="rect">
            <a:avLst/>
          </a:prstGeom>
        </p:spPr>
        <p:txBody>
          <a:bodyPr wrap="square" lIns="0" tIns="0" rIns="0" bIns="0" rtlCol="0" anchor="t">
            <a:spAutoFit/>
          </a:bodyPr>
          <a:lstStyle/>
          <a:p>
            <a:pPr algn="ctr">
              <a:lnSpc>
                <a:spcPts val="3639"/>
              </a:lnSpc>
            </a:pPr>
            <a:r>
              <a:rPr lang="en-US" sz="3200" dirty="0">
                <a:solidFill>
                  <a:srgbClr val="5B5299"/>
                </a:solidFill>
                <a:latin typeface="League Spartan"/>
              </a:rPr>
              <a:t>Here are some resources you can share during the Literature Report</a:t>
            </a:r>
          </a:p>
        </p:txBody>
      </p:sp>
      <p:sp>
        <p:nvSpPr>
          <p:cNvPr id="4" name="TextBox 4"/>
          <p:cNvSpPr txBox="1"/>
          <p:nvPr/>
        </p:nvSpPr>
        <p:spPr>
          <a:xfrm>
            <a:off x="838198" y="3467100"/>
            <a:ext cx="16611599" cy="4231928"/>
          </a:xfrm>
          <a:prstGeom prst="rect">
            <a:avLst/>
          </a:prstGeom>
        </p:spPr>
        <p:txBody>
          <a:bodyPr wrap="square" lIns="0" tIns="0" rIns="0" bIns="0" rtlCol="0" anchor="t">
            <a:spAutoFit/>
          </a:bodyPr>
          <a:lstStyle/>
          <a:p>
            <a:pPr>
              <a:lnSpc>
                <a:spcPts val="3250"/>
              </a:lnSpc>
            </a:pPr>
            <a:endParaRPr dirty="0"/>
          </a:p>
          <a:p>
            <a:pPr marL="612775" lvl="1" indent="-342900">
              <a:lnSpc>
                <a:spcPts val="3250"/>
              </a:lnSpc>
              <a:buFont typeface="Arial" panose="020B0604020202020204" pitchFamily="34" charset="0"/>
              <a:buChar char="•"/>
            </a:pPr>
            <a:r>
              <a:rPr lang="en-US" sz="4000" dirty="0">
                <a:solidFill>
                  <a:srgbClr val="4A4A7D"/>
                </a:solidFill>
                <a:latin typeface="League Spartan"/>
              </a:rPr>
              <a:t>Meeting directories to various 12 step programs</a:t>
            </a:r>
          </a:p>
          <a:p>
            <a:pPr marL="269875" lvl="1">
              <a:lnSpc>
                <a:spcPts val="3250"/>
              </a:lnSpc>
            </a:pPr>
            <a:endParaRPr lang="en-US" sz="4000" dirty="0">
              <a:solidFill>
                <a:srgbClr val="4A4A7D"/>
              </a:solidFill>
              <a:latin typeface="League Spartan"/>
            </a:endParaRPr>
          </a:p>
          <a:p>
            <a:pPr marL="612775" lvl="1" indent="-342900">
              <a:lnSpc>
                <a:spcPts val="3250"/>
              </a:lnSpc>
              <a:buFont typeface="Arial" panose="020B0604020202020204" pitchFamily="34" charset="0"/>
              <a:buChar char="•"/>
            </a:pPr>
            <a:r>
              <a:rPr lang="en-US" sz="4000" dirty="0">
                <a:solidFill>
                  <a:srgbClr val="4A4A7D"/>
                </a:solidFill>
                <a:latin typeface="League Spartan"/>
              </a:rPr>
              <a:t>Hotline information to various crisis intervention programs</a:t>
            </a:r>
          </a:p>
          <a:p>
            <a:pPr marL="269875" lvl="1">
              <a:lnSpc>
                <a:spcPts val="3250"/>
              </a:lnSpc>
            </a:pPr>
            <a:endParaRPr lang="en-US" sz="4000" dirty="0">
              <a:solidFill>
                <a:srgbClr val="4A4A7D"/>
              </a:solidFill>
              <a:latin typeface="League Spartan"/>
            </a:endParaRPr>
          </a:p>
          <a:p>
            <a:pPr marL="612775" lvl="1" indent="-342900">
              <a:lnSpc>
                <a:spcPts val="3250"/>
              </a:lnSpc>
              <a:buFont typeface="Arial" panose="020B0604020202020204" pitchFamily="34" charset="0"/>
              <a:buChar char="•"/>
            </a:pPr>
            <a:r>
              <a:rPr lang="en-US" sz="4000" dirty="0">
                <a:solidFill>
                  <a:srgbClr val="4A4A7D"/>
                </a:solidFill>
                <a:latin typeface="League Spartan"/>
              </a:rPr>
              <a:t>Various meditation and inspirational books</a:t>
            </a:r>
          </a:p>
          <a:p>
            <a:pPr marL="269875" lvl="1">
              <a:lnSpc>
                <a:spcPts val="3250"/>
              </a:lnSpc>
            </a:pPr>
            <a:r>
              <a:rPr lang="en-US" sz="4000" dirty="0">
                <a:solidFill>
                  <a:srgbClr val="4A4A7D"/>
                </a:solidFill>
                <a:latin typeface="League Spartan"/>
              </a:rPr>
              <a:t> </a:t>
            </a:r>
          </a:p>
          <a:p>
            <a:pPr marL="612775" lvl="1" indent="-342900">
              <a:lnSpc>
                <a:spcPts val="3250"/>
              </a:lnSpc>
              <a:buFont typeface="Arial" panose="020B0604020202020204" pitchFamily="34" charset="0"/>
              <a:buChar char="•"/>
            </a:pPr>
            <a:r>
              <a:rPr lang="en-US" sz="4000" dirty="0">
                <a:solidFill>
                  <a:srgbClr val="4A4A7D"/>
                </a:solidFill>
                <a:latin typeface="League Spartan"/>
              </a:rPr>
              <a:t>Resource pamphlets produced by outside support groups</a:t>
            </a:r>
          </a:p>
          <a:p>
            <a:pPr marL="612775" lvl="1" indent="-342900">
              <a:lnSpc>
                <a:spcPts val="3250"/>
              </a:lnSpc>
              <a:buFont typeface="Arial" panose="020B0604020202020204" pitchFamily="34" charset="0"/>
              <a:buChar char="•"/>
            </a:pPr>
            <a:endParaRPr lang="en-US" sz="2500" dirty="0">
              <a:solidFill>
                <a:srgbClr val="4A4A7D"/>
              </a:solidFill>
              <a:latin typeface="League Spartan"/>
            </a:endParaRPr>
          </a:p>
          <a:p>
            <a:pPr marL="612775" lvl="1" indent="-342900">
              <a:lnSpc>
                <a:spcPts val="3250"/>
              </a:lnSpc>
              <a:buFont typeface="Arial" panose="020B0604020202020204" pitchFamily="34" charset="0"/>
              <a:buChar char="•"/>
            </a:pPr>
            <a:endParaRPr lang="en-US" sz="2500" dirty="0">
              <a:solidFill>
                <a:srgbClr val="4A4A7D"/>
              </a:solidFill>
              <a:latin typeface="League Spartan"/>
            </a:endParaRPr>
          </a:p>
        </p:txBody>
      </p:sp>
      <p:sp>
        <p:nvSpPr>
          <p:cNvPr id="5" name="Freeform 5"/>
          <p:cNvSpPr/>
          <p:nvPr/>
        </p:nvSpPr>
        <p:spPr>
          <a:xfrm>
            <a:off x="0" y="9646920"/>
            <a:ext cx="18288000" cy="1280160"/>
          </a:xfrm>
          <a:custGeom>
            <a:avLst/>
            <a:gdLst/>
            <a:ahLst/>
            <a:cxnLst/>
            <a:rect l="l" t="t" r="r" b="b"/>
            <a:pathLst>
              <a:path w="18288000" h="1280160">
                <a:moveTo>
                  <a:pt x="0" y="0"/>
                </a:moveTo>
                <a:lnTo>
                  <a:pt x="18288000" y="0"/>
                </a:lnTo>
                <a:lnTo>
                  <a:pt x="18288000" y="1280160"/>
                </a:lnTo>
                <a:lnTo>
                  <a:pt x="0" y="12801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AutoShape 6"/>
          <p:cNvSpPr/>
          <p:nvPr/>
        </p:nvSpPr>
        <p:spPr>
          <a:xfrm rot="-10800000">
            <a:off x="4764748" y="1979255"/>
            <a:ext cx="8758501" cy="0"/>
          </a:xfrm>
          <a:prstGeom prst="line">
            <a:avLst/>
          </a:prstGeom>
          <a:ln w="38100" cap="flat">
            <a:solidFill>
              <a:srgbClr val="FFF3C1"/>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172166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3E7EF"/>
        </a:solidFill>
        <a:effectLst/>
      </p:bgPr>
    </p:bg>
    <p:spTree>
      <p:nvGrpSpPr>
        <p:cNvPr id="1" name=""/>
        <p:cNvGrpSpPr/>
        <p:nvPr/>
      </p:nvGrpSpPr>
      <p:grpSpPr>
        <a:xfrm>
          <a:off x="0" y="0"/>
          <a:ext cx="0" cy="0"/>
          <a:chOff x="0" y="0"/>
          <a:chExt cx="0" cy="0"/>
        </a:xfrm>
      </p:grpSpPr>
      <p:sp>
        <p:nvSpPr>
          <p:cNvPr id="2" name="TextBox 2"/>
          <p:cNvSpPr txBox="1"/>
          <p:nvPr/>
        </p:nvSpPr>
        <p:spPr>
          <a:xfrm>
            <a:off x="172572" y="825673"/>
            <a:ext cx="17942852" cy="1027204"/>
          </a:xfrm>
          <a:prstGeom prst="rect">
            <a:avLst/>
          </a:prstGeom>
        </p:spPr>
        <p:txBody>
          <a:bodyPr wrap="square" lIns="0" tIns="0" rIns="0" bIns="0" rtlCol="0" anchor="t">
            <a:spAutoFit/>
          </a:bodyPr>
          <a:lstStyle/>
          <a:p>
            <a:pPr marL="0" lvl="0" indent="0" algn="ctr">
              <a:lnSpc>
                <a:spcPts val="8040"/>
              </a:lnSpc>
              <a:spcBef>
                <a:spcPct val="0"/>
              </a:spcBef>
            </a:pPr>
            <a:r>
              <a:rPr lang="en-US" sz="6700" dirty="0">
                <a:solidFill>
                  <a:srgbClr val="4A4A7D"/>
                </a:solidFill>
                <a:latin typeface="League Spartan"/>
              </a:rPr>
              <a:t>More Associations Now Offering RAW</a:t>
            </a:r>
          </a:p>
        </p:txBody>
      </p:sp>
      <p:sp>
        <p:nvSpPr>
          <p:cNvPr id="5" name="Freeform 5"/>
          <p:cNvSpPr/>
          <p:nvPr/>
        </p:nvSpPr>
        <p:spPr>
          <a:xfrm>
            <a:off x="0" y="9646920"/>
            <a:ext cx="18288000" cy="1280160"/>
          </a:xfrm>
          <a:custGeom>
            <a:avLst/>
            <a:gdLst/>
            <a:ahLst/>
            <a:cxnLst/>
            <a:rect l="l" t="t" r="r" b="b"/>
            <a:pathLst>
              <a:path w="18288000" h="1280160">
                <a:moveTo>
                  <a:pt x="0" y="0"/>
                </a:moveTo>
                <a:lnTo>
                  <a:pt x="18288000" y="0"/>
                </a:lnTo>
                <a:lnTo>
                  <a:pt x="18288000" y="1280160"/>
                </a:lnTo>
                <a:lnTo>
                  <a:pt x="0" y="12801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AutoShape 6"/>
          <p:cNvSpPr/>
          <p:nvPr/>
        </p:nvSpPr>
        <p:spPr>
          <a:xfrm rot="-10800000">
            <a:off x="4764748" y="1979255"/>
            <a:ext cx="8758501" cy="0"/>
          </a:xfrm>
          <a:prstGeom prst="line">
            <a:avLst/>
          </a:prstGeom>
          <a:ln w="38100" cap="flat">
            <a:solidFill>
              <a:srgbClr val="FFF3C1"/>
            </a:solidFill>
            <a:prstDash val="solid"/>
            <a:headEnd type="none" w="sm" len="sm"/>
            <a:tailEnd type="none" w="sm" len="sm"/>
          </a:ln>
        </p:spPr>
        <p:txBody>
          <a:bodyPr/>
          <a:lstStyle/>
          <a:p>
            <a:endParaRPr lang="en-US"/>
          </a:p>
        </p:txBody>
      </p:sp>
      <p:sp>
        <p:nvSpPr>
          <p:cNvPr id="8" name="TextBox 7">
            <a:extLst>
              <a:ext uri="{FF2B5EF4-FFF2-40B4-BE49-F238E27FC236}">
                <a16:creationId xmlns:a16="http://schemas.microsoft.com/office/drawing/2014/main" id="{3B63533B-2467-0086-EFBA-0276CC26777B}"/>
              </a:ext>
            </a:extLst>
          </p:cNvPr>
          <p:cNvSpPr txBox="1"/>
          <p:nvPr/>
        </p:nvSpPr>
        <p:spPr>
          <a:xfrm>
            <a:off x="1219200" y="3091279"/>
            <a:ext cx="15087600" cy="7017306"/>
          </a:xfrm>
          <a:prstGeom prst="rect">
            <a:avLst/>
          </a:prstGeom>
          <a:noFill/>
        </p:spPr>
        <p:txBody>
          <a:bodyPr wrap="square">
            <a:spAutoFit/>
          </a:bodyPr>
          <a:lstStyle/>
          <a:p>
            <a:pPr>
              <a:lnSpc>
                <a:spcPts val="3639"/>
              </a:lnSpc>
            </a:pPr>
            <a:r>
              <a:rPr lang="en-US" sz="2800" dirty="0">
                <a:solidFill>
                  <a:srgbClr val="5B5299"/>
                </a:solidFill>
                <a:latin typeface="League Spartan"/>
              </a:rPr>
              <a:t>Orange County </a:t>
            </a:r>
            <a:r>
              <a:rPr lang="en-US" sz="2800" b="1" dirty="0">
                <a:solidFill>
                  <a:srgbClr val="5B5299"/>
                </a:solidFill>
                <a:latin typeface="League Spartan" panose="020B0604020202020204" charset="0"/>
              </a:rPr>
              <a:t>REALTORS®</a:t>
            </a:r>
          </a:p>
          <a:p>
            <a:pPr marL="457200" indent="-457200">
              <a:lnSpc>
                <a:spcPts val="3639"/>
              </a:lnSpc>
              <a:buFont typeface="Arial" panose="020B0604020202020204" pitchFamily="34" charset="0"/>
              <a:buChar char="•"/>
            </a:pPr>
            <a:r>
              <a:rPr lang="en-US" sz="2800" b="1" dirty="0">
                <a:solidFill>
                  <a:srgbClr val="5B5299"/>
                </a:solidFill>
                <a:latin typeface="League Spartan"/>
                <a:hlinkClick r:id="rId4"/>
              </a:rPr>
              <a:t>https://www.ocrealtors.org/education/raw</a:t>
            </a:r>
            <a:endParaRPr lang="en-US" sz="2800" b="1" dirty="0">
              <a:solidFill>
                <a:srgbClr val="5B5299"/>
              </a:solidFill>
              <a:latin typeface="League Spartan"/>
            </a:endParaRPr>
          </a:p>
          <a:p>
            <a:pPr>
              <a:lnSpc>
                <a:spcPts val="3639"/>
              </a:lnSpc>
            </a:pPr>
            <a:endParaRPr lang="en-US" sz="2800" b="1" dirty="0">
              <a:solidFill>
                <a:srgbClr val="5B5299"/>
              </a:solidFill>
              <a:latin typeface="League Spartan" panose="020B0604020202020204" charset="0"/>
            </a:endParaRPr>
          </a:p>
          <a:p>
            <a:pPr>
              <a:lnSpc>
                <a:spcPts val="3639"/>
              </a:lnSpc>
            </a:pPr>
            <a:r>
              <a:rPr lang="en-US" sz="2799" dirty="0">
                <a:solidFill>
                  <a:srgbClr val="5B5299"/>
                </a:solidFill>
                <a:latin typeface="League Spartan"/>
              </a:rPr>
              <a:t>Bridge Association of</a:t>
            </a:r>
            <a:r>
              <a:rPr lang="en-US" sz="2800" dirty="0">
                <a:solidFill>
                  <a:srgbClr val="5B5299"/>
                </a:solidFill>
                <a:latin typeface="Canva Sans" panose="020B0604020202020204" charset="0"/>
              </a:rPr>
              <a:t> </a:t>
            </a:r>
            <a:r>
              <a:rPr lang="en-US" sz="2800" b="1" dirty="0">
                <a:solidFill>
                  <a:srgbClr val="5B5299"/>
                </a:solidFill>
                <a:latin typeface="League Spartan" panose="020B0604020202020204" charset="0"/>
              </a:rPr>
              <a:t>REALTORS®</a:t>
            </a:r>
          </a:p>
          <a:p>
            <a:pPr marL="457200" indent="-457200">
              <a:lnSpc>
                <a:spcPts val="3639"/>
              </a:lnSpc>
              <a:buFont typeface="Arial" panose="020B0604020202020204" pitchFamily="34" charset="0"/>
              <a:buChar char="•"/>
            </a:pPr>
            <a:r>
              <a:rPr lang="en-US" sz="2799" b="1" dirty="0">
                <a:solidFill>
                  <a:srgbClr val="5B5299"/>
                </a:solidFill>
                <a:latin typeface="League Spartan"/>
                <a:hlinkClick r:id="rId5"/>
              </a:rPr>
              <a:t>https://www.bridgeaor.org/post/raw-support-group-for-members-join-us</a:t>
            </a:r>
            <a:endParaRPr lang="en-US" sz="2799" b="1" dirty="0">
              <a:solidFill>
                <a:srgbClr val="5B5299"/>
              </a:solidFill>
              <a:latin typeface="League Spartan"/>
            </a:endParaRPr>
          </a:p>
          <a:p>
            <a:pPr>
              <a:lnSpc>
                <a:spcPts val="3639"/>
              </a:lnSpc>
            </a:pPr>
            <a:endParaRPr lang="en-US" sz="2800" b="1" dirty="0">
              <a:solidFill>
                <a:srgbClr val="5B5299"/>
              </a:solidFill>
              <a:latin typeface="League Spartan" panose="020B0604020202020204" charset="0"/>
            </a:endParaRPr>
          </a:p>
          <a:p>
            <a:pPr>
              <a:lnSpc>
                <a:spcPts val="3639"/>
              </a:lnSpc>
            </a:pPr>
            <a:r>
              <a:rPr lang="en-US" sz="2799" dirty="0">
                <a:solidFill>
                  <a:srgbClr val="5B5299"/>
                </a:solidFill>
                <a:latin typeface="League Spartan"/>
              </a:rPr>
              <a:t>Bay East Association of</a:t>
            </a:r>
            <a:r>
              <a:rPr lang="en-US" sz="2800" dirty="0">
                <a:solidFill>
                  <a:srgbClr val="5B5299"/>
                </a:solidFill>
                <a:latin typeface="Canva Sans" panose="020B0604020202020204" charset="0"/>
              </a:rPr>
              <a:t> </a:t>
            </a:r>
            <a:r>
              <a:rPr lang="en-US" sz="2800" b="1" dirty="0">
                <a:solidFill>
                  <a:srgbClr val="5B5299"/>
                </a:solidFill>
                <a:latin typeface="League Spartan" panose="020B0604020202020204" charset="0"/>
              </a:rPr>
              <a:t>REALTORS®</a:t>
            </a:r>
          </a:p>
          <a:p>
            <a:pPr marL="457200" indent="-457200">
              <a:lnSpc>
                <a:spcPts val="3639"/>
              </a:lnSpc>
              <a:buFont typeface="Arial" panose="020B0604020202020204" pitchFamily="34" charset="0"/>
              <a:buChar char="•"/>
            </a:pPr>
            <a:r>
              <a:rPr lang="en-US" sz="2799" b="1" dirty="0">
                <a:solidFill>
                  <a:srgbClr val="5B5299"/>
                </a:solidFill>
                <a:latin typeface="League Spartan"/>
                <a:hlinkClick r:id="rId6"/>
              </a:rPr>
              <a:t>https://bayeast.org/video/the-raw-group-realtor-and-affiliate-wellness/</a:t>
            </a:r>
            <a:endParaRPr lang="en-US" sz="2799" b="1" dirty="0">
              <a:solidFill>
                <a:srgbClr val="5B5299"/>
              </a:solidFill>
              <a:latin typeface="League Spartan"/>
            </a:endParaRPr>
          </a:p>
          <a:p>
            <a:pPr>
              <a:lnSpc>
                <a:spcPts val="3639"/>
              </a:lnSpc>
            </a:pPr>
            <a:endParaRPr lang="en-US" sz="2800" b="1" dirty="0">
              <a:solidFill>
                <a:srgbClr val="5B5299"/>
              </a:solidFill>
              <a:latin typeface="League Spartan" panose="020B0604020202020204" charset="0"/>
            </a:endParaRPr>
          </a:p>
          <a:p>
            <a:pPr>
              <a:lnSpc>
                <a:spcPts val="3639"/>
              </a:lnSpc>
            </a:pPr>
            <a:r>
              <a:rPr lang="en-US" sz="2799" b="1" dirty="0">
                <a:solidFill>
                  <a:srgbClr val="5B5299"/>
                </a:solidFill>
                <a:latin typeface="League Spartan" panose="020B0604020202020204" charset="0"/>
              </a:rPr>
              <a:t>More associations that have implemented RAW Groups are listed on the NAR Safety webpage at: </a:t>
            </a:r>
            <a:r>
              <a:rPr lang="en-US" sz="2799" b="1" dirty="0" err="1">
                <a:solidFill>
                  <a:srgbClr val="5B5299"/>
                </a:solidFill>
                <a:latin typeface="League Spartan" panose="020B0604020202020204" charset="0"/>
              </a:rPr>
              <a:t>nar.realtor</a:t>
            </a:r>
            <a:r>
              <a:rPr lang="en-US" sz="2799" b="1" dirty="0">
                <a:solidFill>
                  <a:srgbClr val="5B5299"/>
                </a:solidFill>
                <a:latin typeface="League Spartan" panose="020B0604020202020204" charset="0"/>
              </a:rPr>
              <a:t>/safety</a:t>
            </a:r>
          </a:p>
          <a:p>
            <a:pPr>
              <a:lnSpc>
                <a:spcPts val="3639"/>
              </a:lnSpc>
            </a:pPr>
            <a:endParaRPr lang="en-US" sz="2799" b="1" dirty="0">
              <a:solidFill>
                <a:srgbClr val="5B5299"/>
              </a:solidFill>
              <a:latin typeface="League Spartan" panose="020B0604020202020204" charset="0"/>
            </a:endParaRPr>
          </a:p>
          <a:p>
            <a:pPr>
              <a:lnSpc>
                <a:spcPts val="3639"/>
              </a:lnSpc>
            </a:pPr>
            <a:r>
              <a:rPr lang="en-US" sz="2799" b="1" dirty="0">
                <a:solidFill>
                  <a:srgbClr val="5B5299"/>
                </a:solidFill>
                <a:latin typeface="League Spartan" panose="020B0604020202020204" charset="0"/>
              </a:rPr>
              <a:t> </a:t>
            </a:r>
          </a:p>
          <a:p>
            <a:pPr>
              <a:lnSpc>
                <a:spcPts val="3639"/>
              </a:lnSpc>
            </a:pPr>
            <a:endParaRPr lang="en-US" sz="2800" b="1" dirty="0">
              <a:solidFill>
                <a:srgbClr val="5B5299"/>
              </a:solidFill>
              <a:latin typeface="League Spartan" panose="020B0604020202020204" charset="0"/>
            </a:endParaRPr>
          </a:p>
          <a:p>
            <a:pPr>
              <a:lnSpc>
                <a:spcPts val="3639"/>
              </a:lnSpc>
            </a:pPr>
            <a:r>
              <a:rPr lang="en-US" sz="2800" b="1" dirty="0">
                <a:solidFill>
                  <a:srgbClr val="5B5299"/>
                </a:solidFill>
                <a:latin typeface="League Spartan" panose="020B0604020202020204" charset="0"/>
              </a:rPr>
              <a:t> </a:t>
            </a:r>
          </a:p>
        </p:txBody>
      </p:sp>
    </p:spTree>
    <p:extLst>
      <p:ext uri="{BB962C8B-B14F-4D97-AF65-F5344CB8AC3E}">
        <p14:creationId xmlns:p14="http://schemas.microsoft.com/office/powerpoint/2010/main" val="138927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167"/>
        </a:solidFill>
        <a:effectLst/>
      </p:bgPr>
    </p:bg>
    <p:spTree>
      <p:nvGrpSpPr>
        <p:cNvPr id="1" name=""/>
        <p:cNvGrpSpPr/>
        <p:nvPr/>
      </p:nvGrpSpPr>
      <p:grpSpPr>
        <a:xfrm>
          <a:off x="0" y="0"/>
          <a:ext cx="0" cy="0"/>
          <a:chOff x="0" y="0"/>
          <a:chExt cx="0" cy="0"/>
        </a:xfrm>
      </p:grpSpPr>
      <p:grpSp>
        <p:nvGrpSpPr>
          <p:cNvPr id="2" name="Group 2"/>
          <p:cNvGrpSpPr/>
          <p:nvPr/>
        </p:nvGrpSpPr>
        <p:grpSpPr>
          <a:xfrm>
            <a:off x="9029700" y="1028700"/>
            <a:ext cx="8229600" cy="822960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E7EF"/>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137558" y="1641016"/>
            <a:ext cx="6583421" cy="3436838"/>
          </a:xfrm>
          <a:prstGeom prst="rect">
            <a:avLst/>
          </a:prstGeom>
        </p:spPr>
        <p:txBody>
          <a:bodyPr lIns="0" tIns="0" rIns="0" bIns="0" rtlCol="0" anchor="t">
            <a:spAutoFit/>
          </a:bodyPr>
          <a:lstStyle/>
          <a:p>
            <a:pPr marL="0" lvl="0" indent="0" algn="ctr">
              <a:lnSpc>
                <a:spcPts val="6720"/>
              </a:lnSpc>
              <a:spcBef>
                <a:spcPct val="0"/>
              </a:spcBef>
            </a:pPr>
            <a:r>
              <a:rPr lang="en-US" sz="5600" dirty="0">
                <a:solidFill>
                  <a:srgbClr val="4A4A7D"/>
                </a:solidFill>
                <a:latin typeface="League Spartan Semi-Bold"/>
              </a:rPr>
              <a:t>Sometimes things don’t go our way, and we need a healthy way to cope.</a:t>
            </a:r>
          </a:p>
        </p:txBody>
      </p:sp>
      <p:sp>
        <p:nvSpPr>
          <p:cNvPr id="7" name="AutoShape 7"/>
          <p:cNvSpPr/>
          <p:nvPr/>
        </p:nvSpPr>
        <p:spPr>
          <a:xfrm rot="5400000">
            <a:off x="4499321" y="5124450"/>
            <a:ext cx="7459434" cy="0"/>
          </a:xfrm>
          <a:prstGeom prst="line">
            <a:avLst/>
          </a:prstGeom>
          <a:ln w="38100" cap="flat">
            <a:solidFill>
              <a:srgbClr val="FFF3C1"/>
            </a:solidFill>
            <a:prstDash val="solid"/>
            <a:headEnd type="none" w="sm" len="sm"/>
            <a:tailEnd type="none" w="sm" len="sm"/>
          </a:ln>
        </p:spPr>
        <p:txBody>
          <a:bodyPr/>
          <a:lstStyle/>
          <a:p>
            <a:endParaRPr lang="en-US"/>
          </a:p>
        </p:txBody>
      </p:sp>
      <p:sp>
        <p:nvSpPr>
          <p:cNvPr id="8" name="TextBox 8"/>
          <p:cNvSpPr txBox="1"/>
          <p:nvPr/>
        </p:nvSpPr>
        <p:spPr>
          <a:xfrm>
            <a:off x="714799" y="6899359"/>
            <a:ext cx="7428938" cy="1977464"/>
          </a:xfrm>
          <a:prstGeom prst="rect">
            <a:avLst/>
          </a:prstGeom>
        </p:spPr>
        <p:txBody>
          <a:bodyPr lIns="0" tIns="0" rIns="0" bIns="0" rtlCol="0" anchor="t">
            <a:spAutoFit/>
          </a:bodyPr>
          <a:lstStyle/>
          <a:p>
            <a:pPr algn="ctr">
              <a:lnSpc>
                <a:spcPts val="5225"/>
              </a:lnSpc>
              <a:spcBef>
                <a:spcPct val="0"/>
              </a:spcBef>
            </a:pPr>
            <a:r>
              <a:rPr lang="en-US" sz="3732" dirty="0">
                <a:solidFill>
                  <a:srgbClr val="5B5299"/>
                </a:solidFill>
                <a:latin typeface="League Spartan"/>
              </a:rPr>
              <a:t>Enter...The REALTOR® and Affiliate Wellness GROUP by Orange County Realtors®!</a:t>
            </a:r>
          </a:p>
        </p:txBody>
      </p:sp>
      <p:pic>
        <p:nvPicPr>
          <p:cNvPr id="10" name="Picture 9" descr="A couple of men hugging&#10;&#10;Description automatically generated">
            <a:extLst>
              <a:ext uri="{FF2B5EF4-FFF2-40B4-BE49-F238E27FC236}">
                <a16:creationId xmlns:a16="http://schemas.microsoft.com/office/drawing/2014/main" id="{350E6F1F-04E2-FDBA-74B4-BA056DE83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151" y="1009650"/>
            <a:ext cx="6953250" cy="8229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167"/>
        </a:solidFill>
        <a:effectLst/>
      </p:bgPr>
    </p:bg>
    <p:spTree>
      <p:nvGrpSpPr>
        <p:cNvPr id="1" name=""/>
        <p:cNvGrpSpPr/>
        <p:nvPr/>
      </p:nvGrpSpPr>
      <p:grpSpPr>
        <a:xfrm>
          <a:off x="0" y="0"/>
          <a:ext cx="0" cy="0"/>
          <a:chOff x="0" y="0"/>
          <a:chExt cx="0" cy="0"/>
        </a:xfrm>
      </p:grpSpPr>
      <p:grpSp>
        <p:nvGrpSpPr>
          <p:cNvPr id="2" name="Group 2"/>
          <p:cNvGrpSpPr/>
          <p:nvPr/>
        </p:nvGrpSpPr>
        <p:grpSpPr>
          <a:xfrm>
            <a:off x="-293250" y="-38966"/>
            <a:ext cx="7762107" cy="10677735"/>
            <a:chOff x="0" y="0"/>
            <a:chExt cx="2044341" cy="2812243"/>
          </a:xfrm>
        </p:grpSpPr>
        <p:sp>
          <p:nvSpPr>
            <p:cNvPr id="3" name="Freeform 3"/>
            <p:cNvSpPr/>
            <p:nvPr/>
          </p:nvSpPr>
          <p:spPr>
            <a:xfrm>
              <a:off x="0" y="0"/>
              <a:ext cx="2044341" cy="2812243"/>
            </a:xfrm>
            <a:custGeom>
              <a:avLst/>
              <a:gdLst/>
              <a:ahLst/>
              <a:cxnLst/>
              <a:rect l="l" t="t" r="r" b="b"/>
              <a:pathLst>
                <a:path w="2044341" h="2812243">
                  <a:moveTo>
                    <a:pt x="0" y="0"/>
                  </a:moveTo>
                  <a:lnTo>
                    <a:pt x="2044341" y="0"/>
                  </a:lnTo>
                  <a:lnTo>
                    <a:pt x="2044341" y="2812243"/>
                  </a:lnTo>
                  <a:lnTo>
                    <a:pt x="0" y="2812243"/>
                  </a:lnTo>
                  <a:close/>
                </a:path>
              </a:pathLst>
            </a:custGeom>
            <a:solidFill>
              <a:srgbClr val="4A4A7D"/>
            </a:solidFill>
          </p:spPr>
          <p:txBody>
            <a:bodyPr/>
            <a:lstStyle/>
            <a:p>
              <a:endParaRPr lang="en-US"/>
            </a:p>
          </p:txBody>
        </p:sp>
        <p:sp>
          <p:nvSpPr>
            <p:cNvPr id="4" name="TextBox 4"/>
            <p:cNvSpPr txBox="1"/>
            <p:nvPr/>
          </p:nvSpPr>
          <p:spPr>
            <a:xfrm>
              <a:off x="0" y="-38100"/>
              <a:ext cx="2044341" cy="2850343"/>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726718" y="1209910"/>
            <a:ext cx="4470276" cy="800034"/>
          </a:xfrm>
          <a:prstGeom prst="rect">
            <a:avLst/>
          </a:prstGeom>
        </p:spPr>
        <p:txBody>
          <a:bodyPr wrap="square" lIns="0" tIns="0" rIns="0" bIns="0" rtlCol="0" anchor="t">
            <a:spAutoFit/>
          </a:bodyPr>
          <a:lstStyle/>
          <a:p>
            <a:pPr marL="0" lvl="0" indent="0">
              <a:lnSpc>
                <a:spcPts val="6360"/>
              </a:lnSpc>
              <a:spcBef>
                <a:spcPct val="0"/>
              </a:spcBef>
            </a:pPr>
            <a:r>
              <a:rPr lang="en-US" sz="5300" dirty="0">
                <a:solidFill>
                  <a:srgbClr val="4A4A7D"/>
                </a:solidFill>
                <a:latin typeface="League Spartan Semi-Bold"/>
              </a:rPr>
              <a:t>Here’s Our WHY</a:t>
            </a:r>
          </a:p>
        </p:txBody>
      </p:sp>
      <p:sp>
        <p:nvSpPr>
          <p:cNvPr id="7" name="TextBox 7"/>
          <p:cNvSpPr txBox="1"/>
          <p:nvPr/>
        </p:nvSpPr>
        <p:spPr>
          <a:xfrm>
            <a:off x="9327400" y="3852545"/>
            <a:ext cx="8378684" cy="450083"/>
          </a:xfrm>
          <a:prstGeom prst="rect">
            <a:avLst/>
          </a:prstGeom>
        </p:spPr>
        <p:txBody>
          <a:bodyPr lIns="0" tIns="0" rIns="0" bIns="0" rtlCol="0" anchor="t">
            <a:spAutoFit/>
          </a:bodyPr>
          <a:lstStyle/>
          <a:p>
            <a:pPr algn="l">
              <a:lnSpc>
                <a:spcPts val="3639"/>
              </a:lnSpc>
            </a:pPr>
            <a:r>
              <a:rPr lang="en-US" sz="2799">
                <a:solidFill>
                  <a:srgbClr val="4A4A7D"/>
                </a:solidFill>
                <a:latin typeface="League Spartan"/>
              </a:rPr>
              <a:t>High Intensity Transactions and Long Hours</a:t>
            </a:r>
          </a:p>
        </p:txBody>
      </p:sp>
      <p:grpSp>
        <p:nvGrpSpPr>
          <p:cNvPr id="8" name="Group 8"/>
          <p:cNvGrpSpPr/>
          <p:nvPr/>
        </p:nvGrpSpPr>
        <p:grpSpPr>
          <a:xfrm>
            <a:off x="8224549" y="3705874"/>
            <a:ext cx="771999" cy="77199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A4A7D"/>
            </a:solidFill>
          </p:spPr>
          <p:txBody>
            <a:bodyPr/>
            <a:lstStyle/>
            <a:p>
              <a:endParaRPr lang="en-US"/>
            </a:p>
          </p:txBody>
        </p:sp>
      </p:grpSp>
      <p:sp>
        <p:nvSpPr>
          <p:cNvPr id="10" name="TextBox 10"/>
          <p:cNvSpPr txBox="1"/>
          <p:nvPr/>
        </p:nvSpPr>
        <p:spPr>
          <a:xfrm>
            <a:off x="8337943" y="3695443"/>
            <a:ext cx="545211" cy="669036"/>
          </a:xfrm>
          <a:prstGeom prst="rect">
            <a:avLst/>
          </a:prstGeom>
        </p:spPr>
        <p:txBody>
          <a:bodyPr lIns="0" tIns="0" rIns="0" bIns="0" rtlCol="0" anchor="t">
            <a:spAutoFit/>
          </a:bodyPr>
          <a:lstStyle/>
          <a:p>
            <a:pPr algn="ctr">
              <a:lnSpc>
                <a:spcPts val="5652"/>
              </a:lnSpc>
            </a:pPr>
            <a:r>
              <a:rPr lang="en-US" sz="3600">
                <a:solidFill>
                  <a:srgbClr val="D3E7EF"/>
                </a:solidFill>
                <a:latin typeface="League Spartan Semi-Bold"/>
              </a:rPr>
              <a:t>1</a:t>
            </a:r>
          </a:p>
        </p:txBody>
      </p:sp>
      <p:grpSp>
        <p:nvGrpSpPr>
          <p:cNvPr id="11" name="Group 11"/>
          <p:cNvGrpSpPr/>
          <p:nvPr/>
        </p:nvGrpSpPr>
        <p:grpSpPr>
          <a:xfrm>
            <a:off x="8224549" y="5144623"/>
            <a:ext cx="771999" cy="77199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A4A7D"/>
            </a:solidFill>
          </p:spPr>
          <p:txBody>
            <a:bodyPr/>
            <a:lstStyle/>
            <a:p>
              <a:endParaRPr lang="en-US"/>
            </a:p>
          </p:txBody>
        </p:sp>
      </p:grpSp>
      <p:sp>
        <p:nvSpPr>
          <p:cNvPr id="13" name="TextBox 13"/>
          <p:cNvSpPr txBox="1"/>
          <p:nvPr/>
        </p:nvSpPr>
        <p:spPr>
          <a:xfrm>
            <a:off x="8337943" y="5134192"/>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D3E7EF"/>
                </a:solidFill>
                <a:latin typeface="League Spartan Semi-Bold"/>
              </a:rPr>
              <a:t>2</a:t>
            </a:r>
          </a:p>
        </p:txBody>
      </p:sp>
      <p:grpSp>
        <p:nvGrpSpPr>
          <p:cNvPr id="14" name="Group 14"/>
          <p:cNvGrpSpPr/>
          <p:nvPr/>
        </p:nvGrpSpPr>
        <p:grpSpPr>
          <a:xfrm>
            <a:off x="8224549" y="6583372"/>
            <a:ext cx="771999" cy="771999"/>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A4A7D"/>
            </a:solidFill>
          </p:spPr>
          <p:txBody>
            <a:bodyPr/>
            <a:lstStyle/>
            <a:p>
              <a:endParaRPr lang="en-US"/>
            </a:p>
          </p:txBody>
        </p:sp>
      </p:grpSp>
      <p:sp>
        <p:nvSpPr>
          <p:cNvPr id="16" name="TextBox 16"/>
          <p:cNvSpPr txBox="1"/>
          <p:nvPr/>
        </p:nvSpPr>
        <p:spPr>
          <a:xfrm>
            <a:off x="8337943" y="6572941"/>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D3E7EF"/>
                </a:solidFill>
                <a:latin typeface="League Spartan Semi-Bold"/>
              </a:rPr>
              <a:t>3</a:t>
            </a:r>
          </a:p>
        </p:txBody>
      </p:sp>
      <p:sp>
        <p:nvSpPr>
          <p:cNvPr id="17" name="AutoShape 17"/>
          <p:cNvSpPr/>
          <p:nvPr/>
        </p:nvSpPr>
        <p:spPr>
          <a:xfrm flipH="1">
            <a:off x="8619492" y="3419212"/>
            <a:ext cx="8738565" cy="0"/>
          </a:xfrm>
          <a:prstGeom prst="line">
            <a:avLst/>
          </a:prstGeom>
          <a:ln w="38100" cap="flat">
            <a:solidFill>
              <a:srgbClr val="FFF3C1"/>
            </a:solidFill>
            <a:prstDash val="solid"/>
            <a:headEnd type="none" w="sm" len="sm"/>
            <a:tailEnd type="none" w="sm" len="sm"/>
          </a:ln>
        </p:spPr>
        <p:txBody>
          <a:bodyPr/>
          <a:lstStyle/>
          <a:p>
            <a:endParaRPr lang="en-US"/>
          </a:p>
        </p:txBody>
      </p:sp>
      <p:grpSp>
        <p:nvGrpSpPr>
          <p:cNvPr id="18" name="Group 18"/>
          <p:cNvGrpSpPr/>
          <p:nvPr/>
        </p:nvGrpSpPr>
        <p:grpSpPr>
          <a:xfrm>
            <a:off x="8224549" y="8022121"/>
            <a:ext cx="771999" cy="771999"/>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A4A7D"/>
            </a:solidFill>
          </p:spPr>
          <p:txBody>
            <a:bodyPr/>
            <a:lstStyle/>
            <a:p>
              <a:endParaRPr lang="en-US"/>
            </a:p>
          </p:txBody>
        </p:sp>
      </p:grpSp>
      <p:sp>
        <p:nvSpPr>
          <p:cNvPr id="20" name="TextBox 20"/>
          <p:cNvSpPr txBox="1"/>
          <p:nvPr/>
        </p:nvSpPr>
        <p:spPr>
          <a:xfrm>
            <a:off x="8337943" y="801169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a:solidFill>
                  <a:srgbClr val="D3E7EF"/>
                </a:solidFill>
                <a:latin typeface="League Spartan Semi-Bold"/>
              </a:rPr>
              <a:t>4</a:t>
            </a:r>
          </a:p>
        </p:txBody>
      </p:sp>
      <p:sp>
        <p:nvSpPr>
          <p:cNvPr id="21" name="TextBox 21"/>
          <p:cNvSpPr txBox="1"/>
          <p:nvPr/>
        </p:nvSpPr>
        <p:spPr>
          <a:xfrm>
            <a:off x="9327400" y="6730042"/>
            <a:ext cx="7322748" cy="450083"/>
          </a:xfrm>
          <a:prstGeom prst="rect">
            <a:avLst/>
          </a:prstGeom>
        </p:spPr>
        <p:txBody>
          <a:bodyPr lIns="0" tIns="0" rIns="0" bIns="0" rtlCol="0" anchor="t">
            <a:spAutoFit/>
          </a:bodyPr>
          <a:lstStyle/>
          <a:p>
            <a:pPr marL="0" lvl="1" indent="0" algn="l">
              <a:lnSpc>
                <a:spcPts val="3639"/>
              </a:lnSpc>
            </a:pPr>
            <a:r>
              <a:rPr lang="en-US" sz="2799">
                <a:solidFill>
                  <a:srgbClr val="4A4A7D"/>
                </a:solidFill>
                <a:latin typeface="League Spartan"/>
              </a:rPr>
              <a:t>Unpredictable Income</a:t>
            </a:r>
          </a:p>
        </p:txBody>
      </p:sp>
      <p:sp>
        <p:nvSpPr>
          <p:cNvPr id="22" name="TextBox 22"/>
          <p:cNvSpPr txBox="1"/>
          <p:nvPr/>
        </p:nvSpPr>
        <p:spPr>
          <a:xfrm>
            <a:off x="8217629" y="2306399"/>
            <a:ext cx="9488455" cy="790325"/>
          </a:xfrm>
          <a:prstGeom prst="rect">
            <a:avLst/>
          </a:prstGeom>
        </p:spPr>
        <p:txBody>
          <a:bodyPr lIns="0" tIns="0" rIns="0" bIns="0" rtlCol="0" anchor="t">
            <a:spAutoFit/>
          </a:bodyPr>
          <a:lstStyle/>
          <a:p>
            <a:pPr algn="ctr">
              <a:lnSpc>
                <a:spcPts val="3160"/>
              </a:lnSpc>
              <a:spcBef>
                <a:spcPct val="0"/>
              </a:spcBef>
            </a:pPr>
            <a:r>
              <a:rPr lang="en-US" sz="2257">
                <a:solidFill>
                  <a:srgbClr val="5B5299"/>
                </a:solidFill>
                <a:latin typeface="League Spartan"/>
              </a:rPr>
              <a:t>REALTORS® and Affiliates need support because </a:t>
            </a:r>
          </a:p>
          <a:p>
            <a:pPr algn="ctr">
              <a:lnSpc>
                <a:spcPts val="3160"/>
              </a:lnSpc>
              <a:spcBef>
                <a:spcPct val="0"/>
              </a:spcBef>
            </a:pPr>
            <a:r>
              <a:rPr lang="en-US" sz="2257">
                <a:solidFill>
                  <a:srgbClr val="5B5299"/>
                </a:solidFill>
                <a:latin typeface="League Spartan"/>
              </a:rPr>
              <a:t>this business (and life in general) can be difficult at times due to:</a:t>
            </a:r>
          </a:p>
        </p:txBody>
      </p:sp>
      <p:sp>
        <p:nvSpPr>
          <p:cNvPr id="23" name="TextBox 23"/>
          <p:cNvSpPr txBox="1"/>
          <p:nvPr/>
        </p:nvSpPr>
        <p:spPr>
          <a:xfrm>
            <a:off x="9327400" y="5291294"/>
            <a:ext cx="8378684" cy="450083"/>
          </a:xfrm>
          <a:prstGeom prst="rect">
            <a:avLst/>
          </a:prstGeom>
        </p:spPr>
        <p:txBody>
          <a:bodyPr lIns="0" tIns="0" rIns="0" bIns="0" rtlCol="0" anchor="t">
            <a:spAutoFit/>
          </a:bodyPr>
          <a:lstStyle/>
          <a:p>
            <a:pPr algn="l">
              <a:lnSpc>
                <a:spcPts val="3639"/>
              </a:lnSpc>
            </a:pPr>
            <a:r>
              <a:rPr lang="en-US" sz="2799">
                <a:solidFill>
                  <a:srgbClr val="4A4A7D"/>
                </a:solidFill>
                <a:latin typeface="League Spartan"/>
              </a:rPr>
              <a:t>Market Ups and Downs</a:t>
            </a:r>
          </a:p>
        </p:txBody>
      </p:sp>
      <p:sp>
        <p:nvSpPr>
          <p:cNvPr id="24" name="TextBox 24"/>
          <p:cNvSpPr txBox="1"/>
          <p:nvPr/>
        </p:nvSpPr>
        <p:spPr>
          <a:xfrm>
            <a:off x="9327400" y="8168791"/>
            <a:ext cx="7322748" cy="450083"/>
          </a:xfrm>
          <a:prstGeom prst="rect">
            <a:avLst/>
          </a:prstGeom>
        </p:spPr>
        <p:txBody>
          <a:bodyPr lIns="0" tIns="0" rIns="0" bIns="0" rtlCol="0" anchor="t">
            <a:spAutoFit/>
          </a:bodyPr>
          <a:lstStyle/>
          <a:p>
            <a:pPr marL="0" lvl="1" indent="0" algn="l">
              <a:lnSpc>
                <a:spcPts val="3639"/>
              </a:lnSpc>
            </a:pPr>
            <a:r>
              <a:rPr lang="en-US" sz="2799">
                <a:solidFill>
                  <a:srgbClr val="4A4A7D"/>
                </a:solidFill>
                <a:latin typeface="League Spartan"/>
              </a:rPr>
              <a:t>Personal and Business Life Challenges</a:t>
            </a:r>
          </a:p>
        </p:txBody>
      </p:sp>
      <p:pic>
        <p:nvPicPr>
          <p:cNvPr id="26" name="Picture 25" descr="A person and person sitting on a couch&#10;&#10;Description automatically generated">
            <a:extLst>
              <a:ext uri="{FF2B5EF4-FFF2-40B4-BE49-F238E27FC236}">
                <a16:creationId xmlns:a16="http://schemas.microsoft.com/office/drawing/2014/main" id="{E4F0FAAC-5C0C-478A-B48F-946833C3C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943" y="2470426"/>
            <a:ext cx="5219700" cy="6210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E7EF"/>
        </a:solidFill>
        <a:effectLst/>
      </p:bgPr>
    </p:bg>
    <p:spTree>
      <p:nvGrpSpPr>
        <p:cNvPr id="1" name=""/>
        <p:cNvGrpSpPr/>
        <p:nvPr/>
      </p:nvGrpSpPr>
      <p:grpSpPr>
        <a:xfrm>
          <a:off x="0" y="0"/>
          <a:ext cx="0" cy="0"/>
          <a:chOff x="0" y="0"/>
          <a:chExt cx="0" cy="0"/>
        </a:xfrm>
      </p:grpSpPr>
      <p:sp>
        <p:nvSpPr>
          <p:cNvPr id="2" name="Freeform 2"/>
          <p:cNvSpPr/>
          <p:nvPr/>
        </p:nvSpPr>
        <p:spPr>
          <a:xfrm>
            <a:off x="0" y="9646920"/>
            <a:ext cx="18288000" cy="1280160"/>
          </a:xfrm>
          <a:custGeom>
            <a:avLst/>
            <a:gdLst/>
            <a:ahLst/>
            <a:cxnLst/>
            <a:rect l="l" t="t" r="r" b="b"/>
            <a:pathLst>
              <a:path w="18288000" h="1280160">
                <a:moveTo>
                  <a:pt x="0" y="0"/>
                </a:moveTo>
                <a:lnTo>
                  <a:pt x="18288000" y="0"/>
                </a:lnTo>
                <a:lnTo>
                  <a:pt x="18288000" y="1280160"/>
                </a:lnTo>
                <a:lnTo>
                  <a:pt x="0" y="12801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3" name="Online Media 2" title="Realtor and Affiliate Wellness (RAW) Group">
            <a:hlinkClick r:id="" action="ppaction://media"/>
            <a:extLst>
              <a:ext uri="{FF2B5EF4-FFF2-40B4-BE49-F238E27FC236}">
                <a16:creationId xmlns:a16="http://schemas.microsoft.com/office/drawing/2014/main" id="{DE97766F-0522-F82D-F4AB-0DB3940ADBFB}"/>
              </a:ext>
            </a:extLst>
          </p:cNvPr>
          <p:cNvPicPr>
            <a:picLocks noRot="1" noChangeAspect="1"/>
          </p:cNvPicPr>
          <p:nvPr>
            <a:videoFile r:link="rId1"/>
          </p:nvPr>
        </p:nvPicPr>
        <p:blipFill>
          <a:blip r:embed="rId5"/>
          <a:stretch>
            <a:fillRect/>
          </a:stretch>
        </p:blipFill>
        <p:spPr>
          <a:xfrm>
            <a:off x="1887848" y="1043774"/>
            <a:ext cx="14512303" cy="81994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E7EF"/>
        </a:solidFill>
        <a:effectLst/>
      </p:bgPr>
    </p:bg>
    <p:spTree>
      <p:nvGrpSpPr>
        <p:cNvPr id="1" name=""/>
        <p:cNvGrpSpPr/>
        <p:nvPr/>
      </p:nvGrpSpPr>
      <p:grpSpPr>
        <a:xfrm>
          <a:off x="0" y="0"/>
          <a:ext cx="0" cy="0"/>
          <a:chOff x="0" y="0"/>
          <a:chExt cx="0" cy="0"/>
        </a:xfrm>
      </p:grpSpPr>
      <p:sp>
        <p:nvSpPr>
          <p:cNvPr id="2" name="TextBox 2"/>
          <p:cNvSpPr txBox="1"/>
          <p:nvPr/>
        </p:nvSpPr>
        <p:spPr>
          <a:xfrm>
            <a:off x="2451459" y="1019175"/>
            <a:ext cx="12323720" cy="1077218"/>
          </a:xfrm>
          <a:prstGeom prst="rect">
            <a:avLst/>
          </a:prstGeom>
        </p:spPr>
        <p:txBody>
          <a:bodyPr lIns="0" tIns="0" rIns="0" bIns="0" rtlCol="0" anchor="t">
            <a:spAutoFit/>
          </a:bodyPr>
          <a:lstStyle/>
          <a:p>
            <a:pPr marL="0" lvl="0" indent="0">
              <a:lnSpc>
                <a:spcPts val="8400"/>
              </a:lnSpc>
              <a:spcBef>
                <a:spcPct val="0"/>
              </a:spcBef>
            </a:pPr>
            <a:r>
              <a:rPr lang="en-US" sz="7000" dirty="0">
                <a:solidFill>
                  <a:srgbClr val="4A4A7D"/>
                </a:solidFill>
                <a:latin typeface="League Spartan"/>
              </a:rPr>
              <a:t>Benefits of The Raw Group </a:t>
            </a:r>
          </a:p>
        </p:txBody>
      </p:sp>
      <p:sp>
        <p:nvSpPr>
          <p:cNvPr id="3" name="Freeform 3"/>
          <p:cNvSpPr/>
          <p:nvPr/>
        </p:nvSpPr>
        <p:spPr>
          <a:xfrm>
            <a:off x="0" y="9646920"/>
            <a:ext cx="18288000" cy="1280160"/>
          </a:xfrm>
          <a:custGeom>
            <a:avLst/>
            <a:gdLst/>
            <a:ahLst/>
            <a:cxnLst/>
            <a:rect l="l" t="t" r="r" b="b"/>
            <a:pathLst>
              <a:path w="18288000" h="1280160">
                <a:moveTo>
                  <a:pt x="0" y="0"/>
                </a:moveTo>
                <a:lnTo>
                  <a:pt x="18288000" y="0"/>
                </a:lnTo>
                <a:lnTo>
                  <a:pt x="18288000" y="1280160"/>
                </a:lnTo>
                <a:lnTo>
                  <a:pt x="0" y="12801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AutoShape 4"/>
          <p:cNvSpPr/>
          <p:nvPr/>
        </p:nvSpPr>
        <p:spPr>
          <a:xfrm flipH="1">
            <a:off x="2580727" y="2308611"/>
            <a:ext cx="12065183" cy="0"/>
          </a:xfrm>
          <a:prstGeom prst="line">
            <a:avLst/>
          </a:prstGeom>
          <a:ln w="38100" cap="flat">
            <a:solidFill>
              <a:srgbClr val="FFF3C1"/>
            </a:solidFill>
            <a:prstDash val="solid"/>
            <a:headEnd type="none" w="sm" len="sm"/>
            <a:tailEnd type="none" w="sm" len="sm"/>
          </a:ln>
        </p:spPr>
        <p:txBody>
          <a:bodyPr/>
          <a:lstStyle/>
          <a:p>
            <a:endParaRPr lang="en-US"/>
          </a:p>
        </p:txBody>
      </p:sp>
      <p:sp>
        <p:nvSpPr>
          <p:cNvPr id="6" name="TextBox 6"/>
          <p:cNvSpPr txBox="1"/>
          <p:nvPr/>
        </p:nvSpPr>
        <p:spPr>
          <a:xfrm>
            <a:off x="7151961" y="5283792"/>
            <a:ext cx="3339786" cy="405699"/>
          </a:xfrm>
          <a:prstGeom prst="rect">
            <a:avLst/>
          </a:prstGeom>
        </p:spPr>
        <p:txBody>
          <a:bodyPr lIns="0" tIns="0" rIns="0" bIns="0" rtlCol="0" anchor="t">
            <a:spAutoFit/>
          </a:bodyPr>
          <a:lstStyle/>
          <a:p>
            <a:pPr>
              <a:lnSpc>
                <a:spcPts val="3359"/>
              </a:lnSpc>
              <a:spcBef>
                <a:spcPct val="0"/>
              </a:spcBef>
            </a:pPr>
            <a:r>
              <a:rPr lang="en-US" sz="2400">
                <a:solidFill>
                  <a:srgbClr val="5B5299"/>
                </a:solidFill>
                <a:latin typeface="League Spartan Bold"/>
              </a:rPr>
              <a:t>Stress Management</a:t>
            </a:r>
          </a:p>
        </p:txBody>
      </p:sp>
      <p:sp>
        <p:nvSpPr>
          <p:cNvPr id="8" name="Freeform 8"/>
          <p:cNvSpPr/>
          <p:nvPr/>
        </p:nvSpPr>
        <p:spPr>
          <a:xfrm>
            <a:off x="3181033" y="3461558"/>
            <a:ext cx="1498165" cy="1498165"/>
          </a:xfrm>
          <a:custGeom>
            <a:avLst/>
            <a:gdLst/>
            <a:ahLst/>
            <a:cxnLst/>
            <a:rect l="l" t="t" r="r" b="b"/>
            <a:pathLst>
              <a:path w="1498165" h="1498165">
                <a:moveTo>
                  <a:pt x="0" y="0"/>
                </a:moveTo>
                <a:lnTo>
                  <a:pt x="1498165" y="0"/>
                </a:lnTo>
                <a:lnTo>
                  <a:pt x="1498165" y="1498165"/>
                </a:lnTo>
                <a:lnTo>
                  <a:pt x="0" y="14981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3209624" y="6061185"/>
            <a:ext cx="1440983" cy="1440983"/>
          </a:xfrm>
          <a:custGeom>
            <a:avLst/>
            <a:gdLst/>
            <a:ahLst/>
            <a:cxnLst/>
            <a:rect l="l" t="t" r="r" b="b"/>
            <a:pathLst>
              <a:path w="1440983" h="1440983">
                <a:moveTo>
                  <a:pt x="0" y="0"/>
                </a:moveTo>
                <a:lnTo>
                  <a:pt x="1440983" y="0"/>
                </a:lnTo>
                <a:lnTo>
                  <a:pt x="1440983" y="1440983"/>
                </a:lnTo>
                <a:lnTo>
                  <a:pt x="0" y="14409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7994566" y="3518983"/>
            <a:ext cx="1654575" cy="1536687"/>
          </a:xfrm>
          <a:custGeom>
            <a:avLst/>
            <a:gdLst/>
            <a:ahLst/>
            <a:cxnLst/>
            <a:rect l="l" t="t" r="r" b="b"/>
            <a:pathLst>
              <a:path w="1654575" h="1536687">
                <a:moveTo>
                  <a:pt x="0" y="0"/>
                </a:moveTo>
                <a:lnTo>
                  <a:pt x="1654576" y="0"/>
                </a:lnTo>
                <a:lnTo>
                  <a:pt x="1654576" y="1536687"/>
                </a:lnTo>
                <a:lnTo>
                  <a:pt x="0" y="15366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12741245" y="6081434"/>
            <a:ext cx="1273841" cy="1403681"/>
          </a:xfrm>
          <a:custGeom>
            <a:avLst/>
            <a:gdLst/>
            <a:ahLst/>
            <a:cxnLst/>
            <a:rect l="l" t="t" r="r" b="b"/>
            <a:pathLst>
              <a:path w="1273841" h="1403681">
                <a:moveTo>
                  <a:pt x="0" y="0"/>
                </a:moveTo>
                <a:lnTo>
                  <a:pt x="1273840" y="0"/>
                </a:lnTo>
                <a:lnTo>
                  <a:pt x="1273840" y="1403681"/>
                </a:lnTo>
                <a:lnTo>
                  <a:pt x="0" y="140368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TextBox 12"/>
          <p:cNvSpPr txBox="1"/>
          <p:nvPr/>
        </p:nvSpPr>
        <p:spPr>
          <a:xfrm>
            <a:off x="2614010" y="8146248"/>
            <a:ext cx="2632211" cy="313690"/>
          </a:xfrm>
          <a:prstGeom prst="rect">
            <a:avLst/>
          </a:prstGeom>
        </p:spPr>
        <p:txBody>
          <a:bodyPr lIns="0" tIns="0" rIns="0" bIns="0" rtlCol="0" anchor="t">
            <a:spAutoFit/>
          </a:bodyPr>
          <a:lstStyle/>
          <a:p>
            <a:pPr>
              <a:lnSpc>
                <a:spcPts val="2660"/>
              </a:lnSpc>
              <a:spcBef>
                <a:spcPct val="0"/>
              </a:spcBef>
            </a:pPr>
            <a:endParaRPr/>
          </a:p>
        </p:txBody>
      </p:sp>
      <p:sp>
        <p:nvSpPr>
          <p:cNvPr id="13" name="TextBox 13"/>
          <p:cNvSpPr txBox="1"/>
          <p:nvPr/>
        </p:nvSpPr>
        <p:spPr>
          <a:xfrm>
            <a:off x="2498349" y="7769124"/>
            <a:ext cx="3067642" cy="405699"/>
          </a:xfrm>
          <a:prstGeom prst="rect">
            <a:avLst/>
          </a:prstGeom>
        </p:spPr>
        <p:txBody>
          <a:bodyPr lIns="0" tIns="0" rIns="0" bIns="0" rtlCol="0" anchor="t">
            <a:spAutoFit/>
          </a:bodyPr>
          <a:lstStyle/>
          <a:p>
            <a:pPr>
              <a:lnSpc>
                <a:spcPts val="3359"/>
              </a:lnSpc>
              <a:spcBef>
                <a:spcPct val="0"/>
              </a:spcBef>
            </a:pPr>
            <a:r>
              <a:rPr lang="en-US" sz="2400">
                <a:solidFill>
                  <a:srgbClr val="5B5299"/>
                </a:solidFill>
                <a:latin typeface="League Spartan Bold"/>
              </a:rPr>
              <a:t>Sense of Belonging</a:t>
            </a:r>
          </a:p>
        </p:txBody>
      </p:sp>
      <p:sp>
        <p:nvSpPr>
          <p:cNvPr id="14" name="TextBox 14"/>
          <p:cNvSpPr txBox="1"/>
          <p:nvPr/>
        </p:nvSpPr>
        <p:spPr>
          <a:xfrm>
            <a:off x="10953072" y="7769124"/>
            <a:ext cx="4850187" cy="405699"/>
          </a:xfrm>
          <a:prstGeom prst="rect">
            <a:avLst/>
          </a:prstGeom>
        </p:spPr>
        <p:txBody>
          <a:bodyPr lIns="0" tIns="0" rIns="0" bIns="0" rtlCol="0" anchor="t">
            <a:spAutoFit/>
          </a:bodyPr>
          <a:lstStyle/>
          <a:p>
            <a:pPr>
              <a:lnSpc>
                <a:spcPts val="3359"/>
              </a:lnSpc>
              <a:spcBef>
                <a:spcPct val="0"/>
              </a:spcBef>
            </a:pPr>
            <a:r>
              <a:rPr lang="en-US" sz="2400">
                <a:solidFill>
                  <a:srgbClr val="5B5299"/>
                </a:solidFill>
                <a:latin typeface="League Spartan Bold"/>
              </a:rPr>
              <a:t>Mental &amp; Emotional Wellbeing</a:t>
            </a:r>
          </a:p>
        </p:txBody>
      </p:sp>
      <p:sp>
        <p:nvSpPr>
          <p:cNvPr id="15" name="TextBox 15"/>
          <p:cNvSpPr txBox="1"/>
          <p:nvPr/>
        </p:nvSpPr>
        <p:spPr>
          <a:xfrm>
            <a:off x="7444516" y="7769124"/>
            <a:ext cx="2754676" cy="405699"/>
          </a:xfrm>
          <a:prstGeom prst="rect">
            <a:avLst/>
          </a:prstGeom>
        </p:spPr>
        <p:txBody>
          <a:bodyPr lIns="0" tIns="0" rIns="0" bIns="0" rtlCol="0" anchor="t">
            <a:spAutoFit/>
          </a:bodyPr>
          <a:lstStyle/>
          <a:p>
            <a:pPr>
              <a:lnSpc>
                <a:spcPts val="3359"/>
              </a:lnSpc>
              <a:spcBef>
                <a:spcPct val="0"/>
              </a:spcBef>
            </a:pPr>
            <a:r>
              <a:rPr lang="en-US" sz="2400">
                <a:solidFill>
                  <a:srgbClr val="5B5299"/>
                </a:solidFill>
                <a:latin typeface="League Spartan Bold"/>
              </a:rPr>
              <a:t>Overall Wellness</a:t>
            </a:r>
          </a:p>
        </p:txBody>
      </p:sp>
      <p:sp>
        <p:nvSpPr>
          <p:cNvPr id="16" name="TextBox 16"/>
          <p:cNvSpPr txBox="1"/>
          <p:nvPr/>
        </p:nvSpPr>
        <p:spPr>
          <a:xfrm>
            <a:off x="11756265" y="5223623"/>
            <a:ext cx="3243800" cy="405699"/>
          </a:xfrm>
          <a:prstGeom prst="rect">
            <a:avLst/>
          </a:prstGeom>
        </p:spPr>
        <p:txBody>
          <a:bodyPr lIns="0" tIns="0" rIns="0" bIns="0" rtlCol="0" anchor="t">
            <a:spAutoFit/>
          </a:bodyPr>
          <a:lstStyle/>
          <a:p>
            <a:pPr>
              <a:lnSpc>
                <a:spcPts val="3359"/>
              </a:lnSpc>
              <a:spcBef>
                <a:spcPct val="0"/>
              </a:spcBef>
            </a:pPr>
            <a:r>
              <a:rPr lang="en-US" sz="2400">
                <a:solidFill>
                  <a:srgbClr val="5B5299"/>
                </a:solidFill>
                <a:latin typeface="League Spartan Bold"/>
              </a:rPr>
              <a:t>Work &amp; Life Balance</a:t>
            </a:r>
          </a:p>
        </p:txBody>
      </p:sp>
      <p:sp>
        <p:nvSpPr>
          <p:cNvPr id="17" name="TextBox 17"/>
          <p:cNvSpPr txBox="1"/>
          <p:nvPr/>
        </p:nvSpPr>
        <p:spPr>
          <a:xfrm>
            <a:off x="2294241" y="5566521"/>
            <a:ext cx="3271750" cy="313690"/>
          </a:xfrm>
          <a:prstGeom prst="rect">
            <a:avLst/>
          </a:prstGeom>
        </p:spPr>
        <p:txBody>
          <a:bodyPr lIns="0" tIns="0" rIns="0" bIns="0" rtlCol="0" anchor="t">
            <a:spAutoFit/>
          </a:bodyPr>
          <a:lstStyle/>
          <a:p>
            <a:pPr>
              <a:lnSpc>
                <a:spcPts val="2660"/>
              </a:lnSpc>
              <a:spcBef>
                <a:spcPct val="0"/>
              </a:spcBef>
            </a:pPr>
            <a:endParaRPr/>
          </a:p>
        </p:txBody>
      </p:sp>
      <p:sp>
        <p:nvSpPr>
          <p:cNvPr id="18" name="TextBox 18"/>
          <p:cNvSpPr txBox="1"/>
          <p:nvPr/>
        </p:nvSpPr>
        <p:spPr>
          <a:xfrm>
            <a:off x="2357155" y="5283792"/>
            <a:ext cx="3530287" cy="405699"/>
          </a:xfrm>
          <a:prstGeom prst="rect">
            <a:avLst/>
          </a:prstGeom>
        </p:spPr>
        <p:txBody>
          <a:bodyPr lIns="0" tIns="0" rIns="0" bIns="0" rtlCol="0" anchor="t">
            <a:spAutoFit/>
          </a:bodyPr>
          <a:lstStyle/>
          <a:p>
            <a:pPr>
              <a:lnSpc>
                <a:spcPts val="3359"/>
              </a:lnSpc>
              <a:spcBef>
                <a:spcPct val="0"/>
              </a:spcBef>
            </a:pPr>
            <a:r>
              <a:rPr lang="en-US" sz="2400">
                <a:solidFill>
                  <a:srgbClr val="5B5299"/>
                </a:solidFill>
                <a:latin typeface="League Spartan"/>
              </a:rPr>
              <a:t>Support &amp; Friendship</a:t>
            </a:r>
          </a:p>
        </p:txBody>
      </p:sp>
      <p:pic>
        <p:nvPicPr>
          <p:cNvPr id="20" name="Picture 19" descr="A brown scale with black background&#10;&#10;Description automatically generated">
            <a:extLst>
              <a:ext uri="{FF2B5EF4-FFF2-40B4-BE49-F238E27FC236}">
                <a16:creationId xmlns:a16="http://schemas.microsoft.com/office/drawing/2014/main" id="{DCD98039-64D6-2AF4-EF9C-E2557946A5E2}"/>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2516921" y="3405733"/>
            <a:ext cx="1584659" cy="1589073"/>
          </a:xfrm>
          <a:prstGeom prst="rect">
            <a:avLst/>
          </a:prstGeom>
        </p:spPr>
      </p:pic>
      <p:pic>
        <p:nvPicPr>
          <p:cNvPr id="28" name="Picture 27" descr="A yellow smiley face with black background&#10;&#10;Description automatically generated">
            <a:extLst>
              <a:ext uri="{FF2B5EF4-FFF2-40B4-BE49-F238E27FC236}">
                <a16:creationId xmlns:a16="http://schemas.microsoft.com/office/drawing/2014/main" id="{2AC3422E-9B57-B5E7-4346-7D03C39BBF19}"/>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7984627" y="6065483"/>
            <a:ext cx="1419632" cy="14196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3E7EF"/>
        </a:solidFill>
        <a:effectLst/>
      </p:bgPr>
    </p:bg>
    <p:spTree>
      <p:nvGrpSpPr>
        <p:cNvPr id="1" name=""/>
        <p:cNvGrpSpPr/>
        <p:nvPr/>
      </p:nvGrpSpPr>
      <p:grpSpPr>
        <a:xfrm>
          <a:off x="0" y="0"/>
          <a:ext cx="0" cy="0"/>
          <a:chOff x="0" y="0"/>
          <a:chExt cx="0" cy="0"/>
        </a:xfrm>
      </p:grpSpPr>
      <p:sp>
        <p:nvSpPr>
          <p:cNvPr id="2" name="Freeform 2"/>
          <p:cNvSpPr/>
          <p:nvPr/>
        </p:nvSpPr>
        <p:spPr>
          <a:xfrm>
            <a:off x="0" y="9646920"/>
            <a:ext cx="18288000" cy="1280160"/>
          </a:xfrm>
          <a:custGeom>
            <a:avLst/>
            <a:gdLst/>
            <a:ahLst/>
            <a:cxnLst/>
            <a:rect l="l" t="t" r="r" b="b"/>
            <a:pathLst>
              <a:path w="18288000" h="1280160">
                <a:moveTo>
                  <a:pt x="0" y="0"/>
                </a:moveTo>
                <a:lnTo>
                  <a:pt x="18288000" y="0"/>
                </a:lnTo>
                <a:lnTo>
                  <a:pt x="18288000" y="1280160"/>
                </a:lnTo>
                <a:lnTo>
                  <a:pt x="0" y="12801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123950" y="4561308"/>
            <a:ext cx="3061296" cy="1373068"/>
          </a:xfrm>
          <a:prstGeom prst="rect">
            <a:avLst/>
          </a:prstGeom>
        </p:spPr>
        <p:txBody>
          <a:bodyPr lIns="0" tIns="0" rIns="0" bIns="0" rtlCol="0" anchor="t">
            <a:spAutoFit/>
          </a:bodyPr>
          <a:lstStyle/>
          <a:p>
            <a:pPr>
              <a:lnSpc>
                <a:spcPts val="2714"/>
              </a:lnSpc>
              <a:spcBef>
                <a:spcPct val="0"/>
              </a:spcBef>
            </a:pPr>
            <a:r>
              <a:rPr lang="en-US" sz="1939" dirty="0">
                <a:solidFill>
                  <a:srgbClr val="5B5299"/>
                </a:solidFill>
                <a:latin typeface="League Spartan"/>
              </a:rPr>
              <a:t>We presented the idea to our Board of Directors, and it was approved.</a:t>
            </a:r>
          </a:p>
        </p:txBody>
      </p:sp>
      <p:sp>
        <p:nvSpPr>
          <p:cNvPr id="4" name="TextBox 4"/>
          <p:cNvSpPr txBox="1"/>
          <p:nvPr/>
        </p:nvSpPr>
        <p:spPr>
          <a:xfrm>
            <a:off x="4499721" y="4561308"/>
            <a:ext cx="3061296" cy="1690001"/>
          </a:xfrm>
          <a:prstGeom prst="rect">
            <a:avLst/>
          </a:prstGeom>
        </p:spPr>
        <p:txBody>
          <a:bodyPr lIns="0" tIns="0" rIns="0" bIns="0" rtlCol="0" anchor="t">
            <a:spAutoFit/>
          </a:bodyPr>
          <a:lstStyle/>
          <a:p>
            <a:pPr>
              <a:lnSpc>
                <a:spcPts val="2714"/>
              </a:lnSpc>
              <a:spcBef>
                <a:spcPct val="0"/>
              </a:spcBef>
            </a:pPr>
            <a:r>
              <a:rPr lang="en-US" sz="1939">
                <a:solidFill>
                  <a:srgbClr val="5B5299"/>
                </a:solidFill>
                <a:latin typeface="League Spartan"/>
              </a:rPr>
              <a:t>We had our first in person meeting in January and continued them each month throughout the year.</a:t>
            </a:r>
          </a:p>
        </p:txBody>
      </p:sp>
      <p:sp>
        <p:nvSpPr>
          <p:cNvPr id="5" name="TextBox 5"/>
          <p:cNvSpPr txBox="1"/>
          <p:nvPr/>
        </p:nvSpPr>
        <p:spPr>
          <a:xfrm>
            <a:off x="7875491" y="4561308"/>
            <a:ext cx="3061296" cy="1349770"/>
          </a:xfrm>
          <a:prstGeom prst="rect">
            <a:avLst/>
          </a:prstGeom>
        </p:spPr>
        <p:txBody>
          <a:bodyPr lIns="0" tIns="0" rIns="0" bIns="0" rtlCol="0" anchor="t">
            <a:spAutoFit/>
          </a:bodyPr>
          <a:lstStyle/>
          <a:p>
            <a:pPr>
              <a:lnSpc>
                <a:spcPts val="2714"/>
              </a:lnSpc>
              <a:spcBef>
                <a:spcPct val="0"/>
              </a:spcBef>
            </a:pPr>
            <a:r>
              <a:rPr lang="en-US" sz="1939">
                <a:solidFill>
                  <a:srgbClr val="5B5299"/>
                </a:solidFill>
                <a:latin typeface="League Spartan"/>
              </a:rPr>
              <a:t>Covid hit making this concept very beneficial and our meetings went virtual.</a:t>
            </a:r>
          </a:p>
        </p:txBody>
      </p:sp>
      <p:sp>
        <p:nvSpPr>
          <p:cNvPr id="6" name="TextBox 6"/>
          <p:cNvSpPr txBox="1"/>
          <p:nvPr/>
        </p:nvSpPr>
        <p:spPr>
          <a:xfrm>
            <a:off x="11251261" y="4561308"/>
            <a:ext cx="5074917" cy="1373068"/>
          </a:xfrm>
          <a:prstGeom prst="rect">
            <a:avLst/>
          </a:prstGeom>
        </p:spPr>
        <p:txBody>
          <a:bodyPr lIns="0" tIns="0" rIns="0" bIns="0" rtlCol="0" anchor="t">
            <a:spAutoFit/>
          </a:bodyPr>
          <a:lstStyle/>
          <a:p>
            <a:pPr>
              <a:lnSpc>
                <a:spcPts val="2714"/>
              </a:lnSpc>
              <a:spcBef>
                <a:spcPct val="0"/>
              </a:spcBef>
            </a:pPr>
            <a:r>
              <a:rPr lang="en-US" sz="1939" dirty="0">
                <a:solidFill>
                  <a:srgbClr val="5B5299"/>
                </a:solidFill>
                <a:latin typeface="League Spartan"/>
              </a:rPr>
              <a:t>Fast forward to now - we have been holding meetings for years and additional associations have adopted The Raw Group by OC REALTORS®. </a:t>
            </a:r>
          </a:p>
        </p:txBody>
      </p:sp>
      <p:sp>
        <p:nvSpPr>
          <p:cNvPr id="7" name="TextBox 7"/>
          <p:cNvSpPr txBox="1"/>
          <p:nvPr/>
        </p:nvSpPr>
        <p:spPr>
          <a:xfrm>
            <a:off x="1123950" y="1511946"/>
            <a:ext cx="16564377" cy="1545597"/>
          </a:xfrm>
          <a:prstGeom prst="rect">
            <a:avLst/>
          </a:prstGeom>
        </p:spPr>
        <p:txBody>
          <a:bodyPr lIns="0" tIns="0" rIns="0" bIns="0" rtlCol="0" anchor="t">
            <a:spAutoFit/>
          </a:bodyPr>
          <a:lstStyle/>
          <a:p>
            <a:pPr>
              <a:lnSpc>
                <a:spcPts val="12666"/>
              </a:lnSpc>
              <a:spcBef>
                <a:spcPct val="0"/>
              </a:spcBef>
            </a:pPr>
            <a:r>
              <a:rPr lang="en-US" sz="9047">
                <a:solidFill>
                  <a:srgbClr val="5B5299"/>
                </a:solidFill>
                <a:latin typeface="League Spartan"/>
              </a:rPr>
              <a:t>Road Map</a:t>
            </a:r>
          </a:p>
        </p:txBody>
      </p:sp>
      <p:sp>
        <p:nvSpPr>
          <p:cNvPr id="8" name="TextBox 8"/>
          <p:cNvSpPr txBox="1"/>
          <p:nvPr/>
        </p:nvSpPr>
        <p:spPr>
          <a:xfrm>
            <a:off x="11251261" y="3599753"/>
            <a:ext cx="3061296" cy="421269"/>
          </a:xfrm>
          <a:prstGeom prst="rect">
            <a:avLst/>
          </a:prstGeom>
        </p:spPr>
        <p:txBody>
          <a:bodyPr lIns="0" tIns="0" rIns="0" bIns="0" rtlCol="0" anchor="t">
            <a:spAutoFit/>
          </a:bodyPr>
          <a:lstStyle/>
          <a:p>
            <a:pPr>
              <a:lnSpc>
                <a:spcPts val="3429"/>
              </a:lnSpc>
              <a:spcBef>
                <a:spcPct val="0"/>
              </a:spcBef>
            </a:pPr>
            <a:r>
              <a:rPr lang="en-US" sz="2449" dirty="0">
                <a:solidFill>
                  <a:srgbClr val="A6B6F8"/>
                </a:solidFill>
                <a:latin typeface="League Spartan"/>
              </a:rPr>
              <a:t>Present</a:t>
            </a:r>
          </a:p>
        </p:txBody>
      </p:sp>
      <p:sp>
        <p:nvSpPr>
          <p:cNvPr id="9" name="TextBox 9"/>
          <p:cNvSpPr txBox="1"/>
          <p:nvPr/>
        </p:nvSpPr>
        <p:spPr>
          <a:xfrm>
            <a:off x="1123950" y="3599753"/>
            <a:ext cx="3061296" cy="413063"/>
          </a:xfrm>
          <a:prstGeom prst="rect">
            <a:avLst/>
          </a:prstGeom>
        </p:spPr>
        <p:txBody>
          <a:bodyPr lIns="0" tIns="0" rIns="0" bIns="0" rtlCol="0" anchor="t">
            <a:spAutoFit/>
          </a:bodyPr>
          <a:lstStyle/>
          <a:p>
            <a:pPr>
              <a:lnSpc>
                <a:spcPts val="3429"/>
              </a:lnSpc>
              <a:spcBef>
                <a:spcPct val="0"/>
              </a:spcBef>
            </a:pPr>
            <a:r>
              <a:rPr lang="en-US" sz="2449">
                <a:solidFill>
                  <a:srgbClr val="A6B6F8"/>
                </a:solidFill>
                <a:latin typeface="League Spartan"/>
              </a:rPr>
              <a:t>2018</a:t>
            </a:r>
          </a:p>
        </p:txBody>
      </p:sp>
      <p:sp>
        <p:nvSpPr>
          <p:cNvPr id="10" name="AutoShape 10"/>
          <p:cNvSpPr/>
          <p:nvPr/>
        </p:nvSpPr>
        <p:spPr>
          <a:xfrm flipH="1" flipV="1">
            <a:off x="11081146" y="3288013"/>
            <a:ext cx="0" cy="7502454"/>
          </a:xfrm>
          <a:prstGeom prst="line">
            <a:avLst/>
          </a:prstGeom>
          <a:ln w="57150" cap="rnd">
            <a:solidFill>
              <a:srgbClr val="FFF3C1"/>
            </a:solidFill>
            <a:prstDash val="solid"/>
            <a:headEnd type="none" w="sm" len="sm"/>
            <a:tailEnd type="none" w="sm" len="sm"/>
          </a:ln>
        </p:spPr>
        <p:txBody>
          <a:bodyPr/>
          <a:lstStyle/>
          <a:p>
            <a:endParaRPr lang="en-US"/>
          </a:p>
        </p:txBody>
      </p:sp>
      <p:sp>
        <p:nvSpPr>
          <p:cNvPr id="11" name="TextBox 11"/>
          <p:cNvSpPr txBox="1"/>
          <p:nvPr/>
        </p:nvSpPr>
        <p:spPr>
          <a:xfrm>
            <a:off x="4499721" y="3599753"/>
            <a:ext cx="3061296" cy="413063"/>
          </a:xfrm>
          <a:prstGeom prst="rect">
            <a:avLst/>
          </a:prstGeom>
        </p:spPr>
        <p:txBody>
          <a:bodyPr lIns="0" tIns="0" rIns="0" bIns="0" rtlCol="0" anchor="t">
            <a:spAutoFit/>
          </a:bodyPr>
          <a:lstStyle/>
          <a:p>
            <a:pPr>
              <a:lnSpc>
                <a:spcPts val="3429"/>
              </a:lnSpc>
              <a:spcBef>
                <a:spcPct val="0"/>
              </a:spcBef>
            </a:pPr>
            <a:r>
              <a:rPr lang="en-US" sz="2449">
                <a:solidFill>
                  <a:srgbClr val="A6B6F8"/>
                </a:solidFill>
                <a:latin typeface="League Spartan"/>
              </a:rPr>
              <a:t>2019</a:t>
            </a:r>
          </a:p>
        </p:txBody>
      </p:sp>
      <p:sp>
        <p:nvSpPr>
          <p:cNvPr id="12" name="TextBox 12"/>
          <p:cNvSpPr txBox="1"/>
          <p:nvPr/>
        </p:nvSpPr>
        <p:spPr>
          <a:xfrm>
            <a:off x="7875491" y="3599753"/>
            <a:ext cx="3061296" cy="413063"/>
          </a:xfrm>
          <a:prstGeom prst="rect">
            <a:avLst/>
          </a:prstGeom>
        </p:spPr>
        <p:txBody>
          <a:bodyPr lIns="0" tIns="0" rIns="0" bIns="0" rtlCol="0" anchor="t">
            <a:spAutoFit/>
          </a:bodyPr>
          <a:lstStyle/>
          <a:p>
            <a:pPr>
              <a:lnSpc>
                <a:spcPts val="3429"/>
              </a:lnSpc>
              <a:spcBef>
                <a:spcPct val="0"/>
              </a:spcBef>
            </a:pPr>
            <a:r>
              <a:rPr lang="en-US" sz="2449">
                <a:solidFill>
                  <a:srgbClr val="A6B6F8"/>
                </a:solidFill>
                <a:latin typeface="League Spartan"/>
              </a:rPr>
              <a:t>2020</a:t>
            </a:r>
          </a:p>
        </p:txBody>
      </p:sp>
      <p:sp>
        <p:nvSpPr>
          <p:cNvPr id="13" name="AutoShape 13"/>
          <p:cNvSpPr/>
          <p:nvPr/>
        </p:nvSpPr>
        <p:spPr>
          <a:xfrm flipH="1">
            <a:off x="1123925" y="6509745"/>
            <a:ext cx="15202228" cy="13607"/>
          </a:xfrm>
          <a:prstGeom prst="line">
            <a:avLst/>
          </a:prstGeom>
          <a:ln w="57150" cap="rnd">
            <a:solidFill>
              <a:srgbClr val="FFF3C1"/>
            </a:solidFill>
            <a:prstDash val="solid"/>
            <a:headEnd type="none" w="sm" len="sm"/>
            <a:tailEnd type="none" w="sm" len="sm"/>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3E7EF"/>
        </a:solidFill>
        <a:effectLst/>
      </p:bgPr>
    </p:bg>
    <p:spTree>
      <p:nvGrpSpPr>
        <p:cNvPr id="1" name=""/>
        <p:cNvGrpSpPr/>
        <p:nvPr/>
      </p:nvGrpSpPr>
      <p:grpSpPr>
        <a:xfrm>
          <a:off x="0" y="0"/>
          <a:ext cx="0" cy="0"/>
          <a:chOff x="0" y="0"/>
          <a:chExt cx="0" cy="0"/>
        </a:xfrm>
      </p:grpSpPr>
      <p:sp>
        <p:nvSpPr>
          <p:cNvPr id="2" name="Freeform 2"/>
          <p:cNvSpPr/>
          <p:nvPr/>
        </p:nvSpPr>
        <p:spPr>
          <a:xfrm>
            <a:off x="0" y="9646920"/>
            <a:ext cx="18288000" cy="1280160"/>
          </a:xfrm>
          <a:custGeom>
            <a:avLst/>
            <a:gdLst/>
            <a:ahLst/>
            <a:cxnLst/>
            <a:rect l="l" t="t" r="r" b="b"/>
            <a:pathLst>
              <a:path w="18288000" h="1280160">
                <a:moveTo>
                  <a:pt x="0" y="0"/>
                </a:moveTo>
                <a:lnTo>
                  <a:pt x="18288000" y="0"/>
                </a:lnTo>
                <a:lnTo>
                  <a:pt x="18288000" y="1280160"/>
                </a:lnTo>
                <a:lnTo>
                  <a:pt x="0" y="12801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804377" y="2565297"/>
            <a:ext cx="4438328" cy="5958477"/>
          </a:xfrm>
          <a:prstGeom prst="rect">
            <a:avLst/>
          </a:prstGeom>
        </p:spPr>
        <p:txBody>
          <a:bodyPr lIns="0" tIns="0" rIns="0" bIns="0" rtlCol="0" anchor="t">
            <a:spAutoFit/>
          </a:bodyPr>
          <a:lstStyle/>
          <a:p>
            <a:pPr marL="712470" lvl="1" indent="-356235" algn="ctr">
              <a:lnSpc>
                <a:spcPts val="4290"/>
              </a:lnSpc>
              <a:buFont typeface="Arial"/>
              <a:buChar char="•"/>
            </a:pPr>
            <a:r>
              <a:rPr lang="en-US" sz="3300" dirty="0">
                <a:solidFill>
                  <a:srgbClr val="4A4A7D"/>
                </a:solidFill>
                <a:latin typeface="League Spartan"/>
              </a:rPr>
              <a:t>We meet on the first Tuesday of every month </a:t>
            </a:r>
          </a:p>
          <a:p>
            <a:pPr marL="712470" lvl="1" indent="-356235" algn="ctr">
              <a:lnSpc>
                <a:spcPts val="4290"/>
              </a:lnSpc>
              <a:buFont typeface="Arial"/>
              <a:buChar char="•"/>
            </a:pPr>
            <a:r>
              <a:rPr lang="en-US" sz="3300" dirty="0">
                <a:solidFill>
                  <a:srgbClr val="4A4A7D"/>
                </a:solidFill>
                <a:latin typeface="League Spartan"/>
              </a:rPr>
              <a:t>The meeting lasts 1 hour and 15 minutes</a:t>
            </a:r>
          </a:p>
          <a:p>
            <a:pPr marL="712470" lvl="1" indent="-356235" algn="ctr">
              <a:lnSpc>
                <a:spcPts val="4290"/>
              </a:lnSpc>
              <a:buFont typeface="Arial"/>
              <a:buChar char="•"/>
            </a:pPr>
            <a:r>
              <a:rPr lang="en-US" sz="3300" dirty="0">
                <a:solidFill>
                  <a:srgbClr val="4A4A7D"/>
                </a:solidFill>
                <a:latin typeface="League Spartan"/>
              </a:rPr>
              <a:t>Our meetings are loosely based off the 12 step program</a:t>
            </a:r>
          </a:p>
          <a:p>
            <a:pPr algn="ctr">
              <a:lnSpc>
                <a:spcPts val="4290"/>
              </a:lnSpc>
            </a:pPr>
            <a:endParaRPr lang="en-US" sz="3300" dirty="0">
              <a:solidFill>
                <a:srgbClr val="4A4A7D"/>
              </a:solidFill>
              <a:latin typeface="League Spartan"/>
            </a:endParaRPr>
          </a:p>
        </p:txBody>
      </p:sp>
      <p:grpSp>
        <p:nvGrpSpPr>
          <p:cNvPr id="4" name="Group 4"/>
          <p:cNvGrpSpPr/>
          <p:nvPr/>
        </p:nvGrpSpPr>
        <p:grpSpPr>
          <a:xfrm>
            <a:off x="5885232" y="1028700"/>
            <a:ext cx="6517536" cy="8229600"/>
            <a:chOff x="0" y="0"/>
            <a:chExt cx="1716553" cy="2167467"/>
          </a:xfrm>
        </p:grpSpPr>
        <p:sp>
          <p:nvSpPr>
            <p:cNvPr id="5" name="Freeform 5"/>
            <p:cNvSpPr/>
            <p:nvPr/>
          </p:nvSpPr>
          <p:spPr>
            <a:xfrm>
              <a:off x="0" y="0"/>
              <a:ext cx="1716553" cy="2167467"/>
            </a:xfrm>
            <a:custGeom>
              <a:avLst/>
              <a:gdLst/>
              <a:ahLst/>
              <a:cxnLst/>
              <a:rect l="l" t="t" r="r" b="b"/>
              <a:pathLst>
                <a:path w="1716553" h="2167467">
                  <a:moveTo>
                    <a:pt x="0" y="0"/>
                  </a:moveTo>
                  <a:lnTo>
                    <a:pt x="1716553" y="0"/>
                  </a:lnTo>
                  <a:lnTo>
                    <a:pt x="1716553" y="2167467"/>
                  </a:lnTo>
                  <a:lnTo>
                    <a:pt x="0" y="2167467"/>
                  </a:lnTo>
                  <a:close/>
                </a:path>
              </a:pathLst>
            </a:custGeom>
            <a:solidFill>
              <a:srgbClr val="4A4A7D"/>
            </a:solidFill>
          </p:spPr>
          <p:txBody>
            <a:bodyPr/>
            <a:lstStyle/>
            <a:p>
              <a:endParaRPr lang="en-US"/>
            </a:p>
          </p:txBody>
        </p:sp>
        <p:sp>
          <p:nvSpPr>
            <p:cNvPr id="6" name="TextBox 6"/>
            <p:cNvSpPr txBox="1"/>
            <p:nvPr/>
          </p:nvSpPr>
          <p:spPr>
            <a:xfrm>
              <a:off x="0" y="-38100"/>
              <a:ext cx="1716553" cy="2205567"/>
            </a:xfrm>
            <a:prstGeom prst="rect">
              <a:avLst/>
            </a:prstGeom>
          </p:spPr>
          <p:txBody>
            <a:bodyPr lIns="50800" tIns="50800" rIns="50800" bIns="50800" rtlCol="0" anchor="ctr"/>
            <a:lstStyle/>
            <a:p>
              <a:pPr algn="ctr">
                <a:lnSpc>
                  <a:spcPts val="2659"/>
                </a:lnSpc>
              </a:pPr>
              <a:endParaRP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6194688" y="1041342"/>
            <a:ext cx="5898623" cy="6669250"/>
          </a:xfrm>
          <a:prstGeom prst="rect">
            <a:avLst/>
          </a:prstGeom>
        </p:spPr>
      </p:pic>
      <p:sp>
        <p:nvSpPr>
          <p:cNvPr id="8" name="TextBox 8"/>
          <p:cNvSpPr txBox="1"/>
          <p:nvPr/>
        </p:nvSpPr>
        <p:spPr>
          <a:xfrm>
            <a:off x="6558429" y="1467166"/>
            <a:ext cx="5171143" cy="1425314"/>
          </a:xfrm>
          <a:prstGeom prst="rect">
            <a:avLst/>
          </a:prstGeom>
        </p:spPr>
        <p:txBody>
          <a:bodyPr lIns="0" tIns="0" rIns="0" bIns="0" rtlCol="0" anchor="t">
            <a:spAutoFit/>
          </a:bodyPr>
          <a:lstStyle/>
          <a:p>
            <a:pPr marL="0" lvl="0" indent="0" algn="ctr">
              <a:lnSpc>
                <a:spcPts val="5500"/>
              </a:lnSpc>
            </a:pPr>
            <a:r>
              <a:rPr lang="en-US" sz="5500" dirty="0">
                <a:solidFill>
                  <a:srgbClr val="FDC167"/>
                </a:solidFill>
                <a:latin typeface="League Spartan"/>
              </a:rPr>
              <a:t>How Do We Do It?</a:t>
            </a:r>
          </a:p>
        </p:txBody>
      </p:sp>
      <p:sp>
        <p:nvSpPr>
          <p:cNvPr id="9" name="TextBox 9"/>
          <p:cNvSpPr txBox="1"/>
          <p:nvPr/>
        </p:nvSpPr>
        <p:spPr>
          <a:xfrm>
            <a:off x="12950044" y="2421420"/>
            <a:ext cx="4581400" cy="5514330"/>
          </a:xfrm>
          <a:prstGeom prst="rect">
            <a:avLst/>
          </a:prstGeom>
        </p:spPr>
        <p:txBody>
          <a:bodyPr lIns="0" tIns="0" rIns="0" bIns="0" rtlCol="0" anchor="t">
            <a:spAutoFit/>
          </a:bodyPr>
          <a:lstStyle/>
          <a:p>
            <a:pPr marL="712467" lvl="1" indent="-356233" algn="ctr">
              <a:lnSpc>
                <a:spcPts val="4289"/>
              </a:lnSpc>
              <a:buFont typeface="Arial"/>
              <a:buChar char="•"/>
            </a:pPr>
            <a:r>
              <a:rPr lang="en-US" sz="3299" dirty="0">
                <a:solidFill>
                  <a:srgbClr val="4A4A7D"/>
                </a:solidFill>
                <a:latin typeface="League Spartan"/>
              </a:rPr>
              <a:t>The meetings are run by volunteers using our Preamble Script</a:t>
            </a:r>
          </a:p>
          <a:p>
            <a:pPr marL="712467" lvl="1" indent="-356233" algn="ctr">
              <a:lnSpc>
                <a:spcPts val="4289"/>
              </a:lnSpc>
              <a:buFont typeface="Arial"/>
              <a:buChar char="•"/>
            </a:pPr>
            <a:r>
              <a:rPr lang="en-US" sz="3299" dirty="0">
                <a:solidFill>
                  <a:srgbClr val="4A4A7D"/>
                </a:solidFill>
                <a:latin typeface="League Spartan"/>
              </a:rPr>
              <a:t>Staff should not be involved, unless of course they are attending as a participant</a:t>
            </a:r>
          </a:p>
        </p:txBody>
      </p:sp>
      <p:sp>
        <p:nvSpPr>
          <p:cNvPr id="10" name="TextBox 10"/>
          <p:cNvSpPr txBox="1"/>
          <p:nvPr/>
        </p:nvSpPr>
        <p:spPr>
          <a:xfrm>
            <a:off x="6357188" y="7691541"/>
            <a:ext cx="5569272" cy="1271905"/>
          </a:xfrm>
          <a:prstGeom prst="rect">
            <a:avLst/>
          </a:prstGeom>
        </p:spPr>
        <p:txBody>
          <a:bodyPr lIns="0" tIns="0" rIns="0" bIns="0" rtlCol="0" anchor="t">
            <a:spAutoFit/>
          </a:bodyPr>
          <a:lstStyle/>
          <a:p>
            <a:pPr algn="ctr">
              <a:lnSpc>
                <a:spcPts val="3379"/>
              </a:lnSpc>
            </a:pPr>
            <a:r>
              <a:rPr lang="en-US" sz="2599">
                <a:solidFill>
                  <a:srgbClr val="A6B6F8"/>
                </a:solidFill>
                <a:latin typeface="League Spartan"/>
              </a:rPr>
              <a:t>We Create A Safe Space</a:t>
            </a:r>
          </a:p>
          <a:p>
            <a:pPr algn="ctr">
              <a:lnSpc>
                <a:spcPts val="3379"/>
              </a:lnSpc>
            </a:pPr>
            <a:r>
              <a:rPr lang="en-US" sz="2599">
                <a:solidFill>
                  <a:srgbClr val="FDC167"/>
                </a:solidFill>
                <a:latin typeface="League Spartan"/>
              </a:rPr>
              <a:t>WHAT IS SAID IN THE MEETING IS CONFIDENTIAL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167"/>
        </a:solidFill>
        <a:effectLst/>
      </p:bgPr>
    </p:bg>
    <p:spTree>
      <p:nvGrpSpPr>
        <p:cNvPr id="1" name=""/>
        <p:cNvGrpSpPr/>
        <p:nvPr/>
      </p:nvGrpSpPr>
      <p:grpSpPr>
        <a:xfrm>
          <a:off x="0" y="0"/>
          <a:ext cx="0" cy="0"/>
          <a:chOff x="0" y="0"/>
          <a:chExt cx="0" cy="0"/>
        </a:xfrm>
      </p:grpSpPr>
      <p:sp>
        <p:nvSpPr>
          <p:cNvPr id="2" name="TextBox 2"/>
          <p:cNvSpPr txBox="1"/>
          <p:nvPr/>
        </p:nvSpPr>
        <p:spPr>
          <a:xfrm>
            <a:off x="2781844" y="1610651"/>
            <a:ext cx="5749119" cy="7182928"/>
          </a:xfrm>
          <a:prstGeom prst="rect">
            <a:avLst/>
          </a:prstGeom>
        </p:spPr>
        <p:txBody>
          <a:bodyPr lIns="0" tIns="0" rIns="0" bIns="0" rtlCol="0" anchor="t">
            <a:spAutoFit/>
          </a:bodyPr>
          <a:lstStyle/>
          <a:p>
            <a:pPr>
              <a:lnSpc>
                <a:spcPts val="4046"/>
              </a:lnSpc>
            </a:pPr>
            <a:r>
              <a:rPr lang="en-US" sz="3372" dirty="0">
                <a:solidFill>
                  <a:srgbClr val="4A4A7D"/>
                </a:solidFill>
                <a:latin typeface="League Spartan"/>
              </a:rPr>
              <a:t>“Anything that’s human is mentionable, and anything that is mentionable can be more manageable. When we can talk about our feelings, they become less overwhelming, less upsetting, and less scary. The people we trust with that important talk can help us know that we are not alone.” </a:t>
            </a:r>
          </a:p>
          <a:p>
            <a:pPr algn="r">
              <a:lnSpc>
                <a:spcPts val="4046"/>
              </a:lnSpc>
              <a:spcBef>
                <a:spcPct val="0"/>
              </a:spcBef>
            </a:pPr>
            <a:r>
              <a:rPr lang="en-US" sz="3372" dirty="0">
                <a:solidFill>
                  <a:srgbClr val="4A4A7D"/>
                </a:solidFill>
                <a:latin typeface="League Spartan"/>
              </a:rPr>
              <a:t>- Mr. Rodgers</a:t>
            </a:r>
          </a:p>
        </p:txBody>
      </p:sp>
      <p:grpSp>
        <p:nvGrpSpPr>
          <p:cNvPr id="3" name="Group 3"/>
          <p:cNvGrpSpPr/>
          <p:nvPr/>
        </p:nvGrpSpPr>
        <p:grpSpPr>
          <a:xfrm>
            <a:off x="10724596" y="2066250"/>
            <a:ext cx="6549109" cy="6521895"/>
            <a:chOff x="0" y="0"/>
            <a:chExt cx="772665" cy="769455"/>
          </a:xfrm>
        </p:grpSpPr>
        <p:sp>
          <p:nvSpPr>
            <p:cNvPr id="4" name="Freeform 4"/>
            <p:cNvSpPr/>
            <p:nvPr/>
          </p:nvSpPr>
          <p:spPr>
            <a:xfrm>
              <a:off x="0" y="0"/>
              <a:ext cx="772665" cy="769455"/>
            </a:xfrm>
            <a:custGeom>
              <a:avLst/>
              <a:gdLst/>
              <a:ahLst/>
              <a:cxnLst/>
              <a:rect l="l" t="t" r="r" b="b"/>
              <a:pathLst>
                <a:path w="772665" h="769455">
                  <a:moveTo>
                    <a:pt x="133597" y="0"/>
                  </a:moveTo>
                  <a:lnTo>
                    <a:pt x="639069" y="0"/>
                  </a:lnTo>
                  <a:cubicBezTo>
                    <a:pt x="712852" y="0"/>
                    <a:pt x="772665" y="59813"/>
                    <a:pt x="772665" y="133597"/>
                  </a:cubicBezTo>
                  <a:lnTo>
                    <a:pt x="772665" y="635858"/>
                  </a:lnTo>
                  <a:cubicBezTo>
                    <a:pt x="772665" y="671290"/>
                    <a:pt x="758590" y="705271"/>
                    <a:pt x="733536" y="730325"/>
                  </a:cubicBezTo>
                  <a:cubicBezTo>
                    <a:pt x="708482" y="755379"/>
                    <a:pt x="674501" y="769455"/>
                    <a:pt x="639069" y="769455"/>
                  </a:cubicBezTo>
                  <a:lnTo>
                    <a:pt x="133597" y="769455"/>
                  </a:lnTo>
                  <a:cubicBezTo>
                    <a:pt x="98165" y="769455"/>
                    <a:pt x="64184" y="755379"/>
                    <a:pt x="39130" y="730325"/>
                  </a:cubicBezTo>
                  <a:cubicBezTo>
                    <a:pt x="14075" y="705271"/>
                    <a:pt x="0" y="671290"/>
                    <a:pt x="0" y="635858"/>
                  </a:cubicBezTo>
                  <a:lnTo>
                    <a:pt x="0" y="133597"/>
                  </a:lnTo>
                  <a:cubicBezTo>
                    <a:pt x="0" y="98165"/>
                    <a:pt x="14075" y="64184"/>
                    <a:pt x="39130" y="39130"/>
                  </a:cubicBezTo>
                  <a:cubicBezTo>
                    <a:pt x="64184" y="14075"/>
                    <a:pt x="98165" y="0"/>
                    <a:pt x="133597" y="0"/>
                  </a:cubicBezTo>
                  <a:close/>
                </a:path>
              </a:pathLst>
            </a:custGeom>
            <a:solidFill>
              <a:srgbClr val="D3E7EF"/>
            </a:solidFill>
          </p:spPr>
          <p:txBody>
            <a:bodyPr/>
            <a:lstStyle/>
            <a:p>
              <a:endParaRPr lang="en-US"/>
            </a:p>
          </p:txBody>
        </p:sp>
        <p:sp>
          <p:nvSpPr>
            <p:cNvPr id="5" name="TextBox 5"/>
            <p:cNvSpPr txBox="1"/>
            <p:nvPr/>
          </p:nvSpPr>
          <p:spPr>
            <a:xfrm>
              <a:off x="0" y="-38100"/>
              <a:ext cx="772665" cy="807555"/>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a:off x="9753046" y="1597480"/>
            <a:ext cx="0" cy="7459434"/>
          </a:xfrm>
          <a:prstGeom prst="line">
            <a:avLst/>
          </a:prstGeom>
          <a:ln w="38100" cap="flat">
            <a:solidFill>
              <a:srgbClr val="FFF3C1"/>
            </a:solidFill>
            <a:prstDash val="solid"/>
            <a:headEnd type="none" w="sm" len="sm"/>
            <a:tailEnd type="none" w="sm" len="sm"/>
          </a:ln>
        </p:spPr>
        <p:txBody>
          <a:bodyPr/>
          <a:lstStyle/>
          <a:p>
            <a:endParaRPr lang="en-US"/>
          </a:p>
        </p:txBody>
      </p:sp>
      <p:sp>
        <p:nvSpPr>
          <p:cNvPr id="7" name="Freeform 7"/>
          <p:cNvSpPr/>
          <p:nvPr/>
        </p:nvSpPr>
        <p:spPr>
          <a:xfrm>
            <a:off x="11402955" y="2970566"/>
            <a:ext cx="5530975" cy="5617579"/>
          </a:xfrm>
          <a:custGeom>
            <a:avLst/>
            <a:gdLst/>
            <a:ahLst/>
            <a:cxnLst/>
            <a:rect l="l" t="t" r="r" b="b"/>
            <a:pathLst>
              <a:path w="5530975" h="5617579">
                <a:moveTo>
                  <a:pt x="0" y="0"/>
                </a:moveTo>
                <a:lnTo>
                  <a:pt x="5530975" y="0"/>
                </a:lnTo>
                <a:lnTo>
                  <a:pt x="5530975" y="5617579"/>
                </a:lnTo>
                <a:lnTo>
                  <a:pt x="0" y="5617579"/>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3E7EF"/>
        </a:solidFill>
        <a:effectLst/>
      </p:bgPr>
    </p:bg>
    <p:spTree>
      <p:nvGrpSpPr>
        <p:cNvPr id="1" name=""/>
        <p:cNvGrpSpPr/>
        <p:nvPr/>
      </p:nvGrpSpPr>
      <p:grpSpPr>
        <a:xfrm>
          <a:off x="0" y="0"/>
          <a:ext cx="0" cy="0"/>
          <a:chOff x="0" y="0"/>
          <a:chExt cx="0" cy="0"/>
        </a:xfrm>
      </p:grpSpPr>
      <p:sp>
        <p:nvSpPr>
          <p:cNvPr id="2" name="TextBox 2"/>
          <p:cNvSpPr txBox="1"/>
          <p:nvPr/>
        </p:nvSpPr>
        <p:spPr>
          <a:xfrm>
            <a:off x="-1514979" y="333408"/>
            <a:ext cx="16296897" cy="695292"/>
          </a:xfrm>
          <a:prstGeom prst="rect">
            <a:avLst/>
          </a:prstGeom>
        </p:spPr>
        <p:txBody>
          <a:bodyPr lIns="0" tIns="0" rIns="0" bIns="0" rtlCol="0" anchor="t">
            <a:spAutoFit/>
          </a:bodyPr>
          <a:lstStyle/>
          <a:p>
            <a:pPr marL="0" lvl="0" indent="0" algn="ctr">
              <a:lnSpc>
                <a:spcPts val="5400"/>
              </a:lnSpc>
              <a:spcBef>
                <a:spcPct val="0"/>
              </a:spcBef>
            </a:pPr>
            <a:r>
              <a:rPr lang="en-US" sz="4500">
                <a:solidFill>
                  <a:srgbClr val="4A4A7D"/>
                </a:solidFill>
                <a:latin typeface="League Spartan"/>
              </a:rPr>
              <a:t>How to Present to your Board of Directors:</a:t>
            </a:r>
          </a:p>
        </p:txBody>
      </p:sp>
      <p:sp>
        <p:nvSpPr>
          <p:cNvPr id="3" name="AutoShape 3"/>
          <p:cNvSpPr/>
          <p:nvPr/>
        </p:nvSpPr>
        <p:spPr>
          <a:xfrm flipH="1">
            <a:off x="185922" y="1220458"/>
            <a:ext cx="15833769" cy="0"/>
          </a:xfrm>
          <a:prstGeom prst="line">
            <a:avLst/>
          </a:prstGeom>
          <a:ln w="38100" cap="flat">
            <a:solidFill>
              <a:srgbClr val="FFF3C1"/>
            </a:solidFill>
            <a:prstDash val="solid"/>
            <a:headEnd type="none" w="sm" len="sm"/>
            <a:tailEnd type="none" w="sm" len="sm"/>
          </a:ln>
        </p:spPr>
        <p:txBody>
          <a:bodyPr/>
          <a:lstStyle/>
          <a:p>
            <a:endParaRPr lang="en-US"/>
          </a:p>
        </p:txBody>
      </p:sp>
      <p:sp>
        <p:nvSpPr>
          <p:cNvPr id="4" name="TextBox 4"/>
          <p:cNvSpPr txBox="1"/>
          <p:nvPr/>
        </p:nvSpPr>
        <p:spPr>
          <a:xfrm>
            <a:off x="185922" y="1372858"/>
            <a:ext cx="17945665" cy="1300726"/>
          </a:xfrm>
          <a:prstGeom prst="rect">
            <a:avLst/>
          </a:prstGeom>
        </p:spPr>
        <p:txBody>
          <a:bodyPr lIns="0" tIns="0" rIns="0" bIns="0" rtlCol="0" anchor="t">
            <a:spAutoFit/>
          </a:bodyPr>
          <a:lstStyle/>
          <a:p>
            <a:pPr algn="just">
              <a:lnSpc>
                <a:spcPts val="2641"/>
              </a:lnSpc>
            </a:pPr>
            <a:r>
              <a:rPr lang="en-US" sz="1886" dirty="0">
                <a:solidFill>
                  <a:srgbClr val="4A4A7D"/>
                </a:solidFill>
                <a:latin typeface="Canva Sans Bold"/>
              </a:rPr>
              <a:t>Purpose</a:t>
            </a:r>
            <a:r>
              <a:rPr lang="en-US" sz="1886" dirty="0">
                <a:solidFill>
                  <a:srgbClr val="4A4A7D"/>
                </a:solidFill>
                <a:latin typeface="Canva Sans"/>
              </a:rPr>
              <a:t>: To create a fellowship for </a:t>
            </a:r>
            <a:r>
              <a:rPr lang="en-US" sz="1890" dirty="0">
                <a:solidFill>
                  <a:srgbClr val="5B5299"/>
                </a:solidFill>
                <a:latin typeface="Canva Sans" panose="020B0604020202020204" charset="0"/>
              </a:rPr>
              <a:t>REALTOR® </a:t>
            </a:r>
            <a:r>
              <a:rPr lang="en-US" sz="1886" dirty="0">
                <a:solidFill>
                  <a:srgbClr val="4A4A7D"/>
                </a:solidFill>
                <a:latin typeface="Canva Sans"/>
              </a:rPr>
              <a:t>and Affiliates who may be struggling with alcoholism, drug addition, substance abuse, work-related stress, and depression to come together and share their experience, strength and hope by providing a safe space. These meetings will be closed meetings for Members of (Your AOR) only. Various Types of literature, pamphlets, and directors will be made available for attendees offering information for additional outside meetings and issue-specific support groups. </a:t>
            </a:r>
          </a:p>
        </p:txBody>
      </p:sp>
      <p:sp>
        <p:nvSpPr>
          <p:cNvPr id="5" name="TextBox 5"/>
          <p:cNvSpPr txBox="1"/>
          <p:nvPr/>
        </p:nvSpPr>
        <p:spPr>
          <a:xfrm>
            <a:off x="185922" y="2829040"/>
            <a:ext cx="17945665" cy="1300976"/>
          </a:xfrm>
          <a:prstGeom prst="rect">
            <a:avLst/>
          </a:prstGeom>
        </p:spPr>
        <p:txBody>
          <a:bodyPr lIns="0" tIns="0" rIns="0" bIns="0" rtlCol="0" anchor="t">
            <a:spAutoFit/>
          </a:bodyPr>
          <a:lstStyle/>
          <a:p>
            <a:pPr algn="just">
              <a:lnSpc>
                <a:spcPts val="2627"/>
              </a:lnSpc>
            </a:pPr>
            <a:r>
              <a:rPr lang="en-US" sz="1877" dirty="0">
                <a:solidFill>
                  <a:srgbClr val="4A4A7D"/>
                </a:solidFill>
                <a:latin typeface="Canva Sans Bold"/>
              </a:rPr>
              <a:t>Format: </a:t>
            </a:r>
            <a:r>
              <a:rPr lang="en-US" sz="1877" dirty="0">
                <a:solidFill>
                  <a:srgbClr val="4A4A7D"/>
                </a:solidFill>
                <a:latin typeface="Canva Sans"/>
              </a:rPr>
              <a:t>While the initial meeting (or first few meetings) may be non-issue specific open topic discussion meetings, it would be my guess that the group conscience will ultimately choose its own directional course and format. It’s quite possible that a hybrid or version of 12 step program will be adopted since many of the participants will have familiarity with 12 step programs. But it would be my desire to let the group make the decision on what format they wish to use. It would be our goral to augment some of the discussion meetings with speaker meetings featuring guest speakers using a panel format.</a:t>
            </a:r>
          </a:p>
        </p:txBody>
      </p:sp>
      <p:sp>
        <p:nvSpPr>
          <p:cNvPr id="6" name="TextBox 6"/>
          <p:cNvSpPr txBox="1"/>
          <p:nvPr/>
        </p:nvSpPr>
        <p:spPr>
          <a:xfrm>
            <a:off x="185922" y="4295380"/>
            <a:ext cx="17945665" cy="1638390"/>
          </a:xfrm>
          <a:prstGeom prst="rect">
            <a:avLst/>
          </a:prstGeom>
        </p:spPr>
        <p:txBody>
          <a:bodyPr lIns="0" tIns="0" rIns="0" bIns="0" rtlCol="0" anchor="t">
            <a:spAutoFit/>
          </a:bodyPr>
          <a:lstStyle/>
          <a:p>
            <a:pPr algn="just">
              <a:lnSpc>
                <a:spcPts val="2614"/>
              </a:lnSpc>
            </a:pPr>
            <a:r>
              <a:rPr lang="en-US" sz="1867" dirty="0">
                <a:solidFill>
                  <a:srgbClr val="4A4A7D"/>
                </a:solidFill>
                <a:latin typeface="Canva Sans Bold"/>
              </a:rPr>
              <a:t>Challenge: </a:t>
            </a:r>
            <a:r>
              <a:rPr lang="en-US" sz="1867" dirty="0">
                <a:solidFill>
                  <a:srgbClr val="4A4A7D"/>
                </a:solidFill>
                <a:latin typeface="Canva Sans"/>
              </a:rPr>
              <a:t>The singular purpose of this meeting is to create a safe place for our </a:t>
            </a:r>
            <a:r>
              <a:rPr lang="en-US" sz="1800" dirty="0">
                <a:solidFill>
                  <a:srgbClr val="5B5299"/>
                </a:solidFill>
                <a:latin typeface="Canva Sans" panose="020B0604020202020204" charset="0"/>
              </a:rPr>
              <a:t>REALTOR® </a:t>
            </a:r>
            <a:r>
              <a:rPr lang="en-US" sz="1867" dirty="0">
                <a:solidFill>
                  <a:srgbClr val="4A4A7D"/>
                </a:solidFill>
                <a:latin typeface="Canva Sans"/>
              </a:rPr>
              <a:t>and Affiliate Members to address the various struggles that may be affecting their lives. The fast is, there are many different types of issues that our membership may suffer from. Furthermore, it’s very common that some of our Members will suffer from cross-addictions and dual diagnosis. It’s a known fact that any one of these issues can trigger the other issues. Therefore, the biggest challenge I see is how to offer the most inclusive meeting space that can help the greatest number of our Members, realizing that the meeting format may become more specific in nature over time. I believe that the group consciousness will best determine the direction of the meetings and format.</a:t>
            </a:r>
          </a:p>
        </p:txBody>
      </p:sp>
      <p:sp>
        <p:nvSpPr>
          <p:cNvPr id="7" name="TextBox 7"/>
          <p:cNvSpPr txBox="1"/>
          <p:nvPr/>
        </p:nvSpPr>
        <p:spPr>
          <a:xfrm>
            <a:off x="185922" y="6080984"/>
            <a:ext cx="17945665" cy="1972637"/>
          </a:xfrm>
          <a:prstGeom prst="rect">
            <a:avLst/>
          </a:prstGeom>
        </p:spPr>
        <p:txBody>
          <a:bodyPr lIns="0" tIns="0" rIns="0" bIns="0" rtlCol="0" anchor="t">
            <a:spAutoFit/>
          </a:bodyPr>
          <a:lstStyle/>
          <a:p>
            <a:pPr algn="just">
              <a:lnSpc>
                <a:spcPts val="2669"/>
              </a:lnSpc>
            </a:pPr>
            <a:r>
              <a:rPr lang="en-US" sz="1906">
                <a:solidFill>
                  <a:srgbClr val="4A4A7D"/>
                </a:solidFill>
                <a:latin typeface="Canva Sans"/>
              </a:rPr>
              <a:t>This would be much easier if it were solely an AA, NA, CA, OA, GA meeting or support group that catered to a specific issue. It’s quite possible that those meeting formats may splinter off on their own to conform to the traditions of those specific programs. The goal is to help those who are suffering from any issue like substance abuse, depression, or stress be able to come to a safe place, to know that they don’t have to walk thru this alone, and to find hope that there is a solution to their problem. This may be the beginning of their journey that leads them to other meetings and groups more specific to their own personal needs. “The journey of a 1,000 miles begins with the first step.” It’s my hope that (Your AOR) can be instrumental in helping its Members take that first step.</a:t>
            </a:r>
          </a:p>
        </p:txBody>
      </p:sp>
      <p:sp>
        <p:nvSpPr>
          <p:cNvPr id="8" name="TextBox 8"/>
          <p:cNvSpPr txBox="1"/>
          <p:nvPr/>
        </p:nvSpPr>
        <p:spPr>
          <a:xfrm>
            <a:off x="185922" y="8186971"/>
            <a:ext cx="17945665" cy="1979837"/>
          </a:xfrm>
          <a:prstGeom prst="rect">
            <a:avLst/>
          </a:prstGeom>
        </p:spPr>
        <p:txBody>
          <a:bodyPr lIns="0" tIns="0" rIns="0" bIns="0" rtlCol="0" anchor="t">
            <a:spAutoFit/>
          </a:bodyPr>
          <a:lstStyle/>
          <a:p>
            <a:pPr algn="just">
              <a:lnSpc>
                <a:spcPts val="2649"/>
              </a:lnSpc>
            </a:pPr>
            <a:r>
              <a:rPr lang="en-US" sz="1892" dirty="0">
                <a:solidFill>
                  <a:srgbClr val="4A4A7D"/>
                </a:solidFill>
                <a:latin typeface="Canva Sans Bold"/>
              </a:rPr>
              <a:t>Needs: </a:t>
            </a:r>
            <a:r>
              <a:rPr lang="en-US" sz="1892" dirty="0">
                <a:solidFill>
                  <a:srgbClr val="4A4A7D"/>
                </a:solidFill>
                <a:latin typeface="Canva Sans"/>
              </a:rPr>
              <a:t>What do we need from (Your AOR)? We are asking for the ability to use the meeting rooms of both the (office locations) facilities on an alternating, monthly basis. The meetings would be for one hour and should occur on the same day  of the week each month. We do not need any financial support and therefore will not be requesting a budget from the Finance Committee. We would like the (Your AOR) help in reaching out to our Membership via our Association's communications (i.e., website, inclusion in our ongoing email notifications outreach, possible blubs when possible, in the (Your AOR) magazine, and to be included in the ongoing calendar of events occurring within the Association. We want to let our Members know that the (Your AOR) care about them and their wellbeing.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1502</Words>
  <Application>Microsoft Office PowerPoint</Application>
  <PresentationFormat>Custom</PresentationFormat>
  <Paragraphs>119</Paragraphs>
  <Slides>18</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League Spartan</vt:lpstr>
      <vt:lpstr>League Spartan Bold</vt:lpstr>
      <vt:lpstr>Calibri</vt:lpstr>
      <vt:lpstr>Kollektif</vt:lpstr>
      <vt:lpstr>Canva Sans Bold</vt:lpstr>
      <vt:lpstr>League Spartan Semi-Bold</vt:lpstr>
      <vt:lpstr>Canva Sans</vt:lpstr>
      <vt:lpstr>Arial</vt:lpstr>
      <vt:lpstr>Childos Arabic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RAW Group (pending)</dc:title>
  <cp:lastModifiedBy>Michael Shapiro</cp:lastModifiedBy>
  <cp:revision>23</cp:revision>
  <dcterms:created xsi:type="dcterms:W3CDTF">2006-08-16T00:00:00Z</dcterms:created>
  <dcterms:modified xsi:type="dcterms:W3CDTF">2025-02-27T16:43:20Z</dcterms:modified>
  <dc:identifier>DAFvwixltrQ</dc:identifier>
</cp:coreProperties>
</file>