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87" r:id="rId3"/>
    <p:sldId id="288" r:id="rId4"/>
    <p:sldId id="289" r:id="rId5"/>
    <p:sldId id="290" r:id="rId6"/>
    <p:sldId id="301" r:id="rId7"/>
    <p:sldId id="302" r:id="rId8"/>
    <p:sldId id="300" r:id="rId9"/>
    <p:sldId id="310" r:id="rId10"/>
    <p:sldId id="311" r:id="rId11"/>
    <p:sldId id="283" r:id="rId12"/>
    <p:sldId id="303" r:id="rId13"/>
    <p:sldId id="304" r:id="rId14"/>
    <p:sldId id="313" r:id="rId15"/>
    <p:sldId id="305" r:id="rId16"/>
    <p:sldId id="306" r:id="rId17"/>
    <p:sldId id="316" r:id="rId18"/>
    <p:sldId id="317" r:id="rId19"/>
    <p:sldId id="312" r:id="rId20"/>
    <p:sldId id="318" r:id="rId21"/>
    <p:sldId id="279" r:id="rId22"/>
    <p:sldId id="26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lissa Dispenza" initials="MD" lastIdx="3" clrIdx="0">
    <p:extLst>
      <p:ext uri="{19B8F6BF-5375-455C-9EA6-DF929625EA0E}">
        <p15:presenceInfo xmlns:p15="http://schemas.microsoft.com/office/powerpoint/2012/main" userId="S::mdispenza@realtors.org::2d473cb0-3513-405c-a1aa-a4c44c3e0ed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4D9F"/>
    <a:srgbClr val="E86D1F"/>
    <a:srgbClr val="F5E566"/>
    <a:srgbClr val="6EC49B"/>
    <a:srgbClr val="FF7F61"/>
    <a:srgbClr val="BED7E9"/>
    <a:srgbClr val="F58785"/>
    <a:srgbClr val="FFD94C"/>
    <a:srgbClr val="1C4584"/>
    <a:srgbClr val="006C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F171A3-3D2E-4BC8-8179-23D417B5BA22}" v="1" dt="2024-10-16T20:03:31.2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88"/>
    <p:restoredTop sz="94649"/>
  </p:normalViewPr>
  <p:slideViewPr>
    <p:cSldViewPr snapToGrid="0" snapToObjects="1">
      <p:cViewPr varScale="1">
        <p:scale>
          <a:sx n="112" d="100"/>
          <a:sy n="112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16" d="100"/>
          <a:sy n="116" d="100"/>
        </p:scale>
        <p:origin x="4648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Brewer" userId="c0ba896d-a72f-469a-bdce-aaed5f07f007" providerId="ADAL" clId="{20F171A3-3D2E-4BC8-8179-23D417B5BA22}"/>
    <pc:docChg chg="addSld modSld">
      <pc:chgData name="Amanda Brewer" userId="c0ba896d-a72f-469a-bdce-aaed5f07f007" providerId="ADAL" clId="{20F171A3-3D2E-4BC8-8179-23D417B5BA22}" dt="2024-10-16T20:03:31.190" v="0"/>
      <pc:docMkLst>
        <pc:docMk/>
      </pc:docMkLst>
      <pc:sldChg chg="add">
        <pc:chgData name="Amanda Brewer" userId="c0ba896d-a72f-469a-bdce-aaed5f07f007" providerId="ADAL" clId="{20F171A3-3D2E-4BC8-8179-23D417B5BA22}" dt="2024-10-16T20:03:31.190" v="0"/>
        <pc:sldMkLst>
          <pc:docMk/>
          <pc:sldMk cId="1025767526" sldId="283"/>
        </pc:sldMkLst>
      </pc:sldChg>
      <pc:sldChg chg="add">
        <pc:chgData name="Amanda Brewer" userId="c0ba896d-a72f-469a-bdce-aaed5f07f007" providerId="ADAL" clId="{20F171A3-3D2E-4BC8-8179-23D417B5BA22}" dt="2024-10-16T20:03:31.190" v="0"/>
        <pc:sldMkLst>
          <pc:docMk/>
          <pc:sldMk cId="4136820600" sldId="289"/>
        </pc:sldMkLst>
      </pc:sldChg>
      <pc:sldChg chg="add">
        <pc:chgData name="Amanda Brewer" userId="c0ba896d-a72f-469a-bdce-aaed5f07f007" providerId="ADAL" clId="{20F171A3-3D2E-4BC8-8179-23D417B5BA22}" dt="2024-10-16T20:03:31.190" v="0"/>
        <pc:sldMkLst>
          <pc:docMk/>
          <pc:sldMk cId="4262810333" sldId="290"/>
        </pc:sldMkLst>
      </pc:sldChg>
      <pc:sldChg chg="add">
        <pc:chgData name="Amanda Brewer" userId="c0ba896d-a72f-469a-bdce-aaed5f07f007" providerId="ADAL" clId="{20F171A3-3D2E-4BC8-8179-23D417B5BA22}" dt="2024-10-16T20:03:31.190" v="0"/>
        <pc:sldMkLst>
          <pc:docMk/>
          <pc:sldMk cId="877104304" sldId="300"/>
        </pc:sldMkLst>
      </pc:sldChg>
      <pc:sldChg chg="add">
        <pc:chgData name="Amanda Brewer" userId="c0ba896d-a72f-469a-bdce-aaed5f07f007" providerId="ADAL" clId="{20F171A3-3D2E-4BC8-8179-23D417B5BA22}" dt="2024-10-16T20:03:31.190" v="0"/>
        <pc:sldMkLst>
          <pc:docMk/>
          <pc:sldMk cId="2645204381" sldId="301"/>
        </pc:sldMkLst>
      </pc:sldChg>
      <pc:sldChg chg="add">
        <pc:chgData name="Amanda Brewer" userId="c0ba896d-a72f-469a-bdce-aaed5f07f007" providerId="ADAL" clId="{20F171A3-3D2E-4BC8-8179-23D417B5BA22}" dt="2024-10-16T20:03:31.190" v="0"/>
        <pc:sldMkLst>
          <pc:docMk/>
          <pc:sldMk cId="2618634360" sldId="302"/>
        </pc:sldMkLst>
      </pc:sldChg>
      <pc:sldChg chg="add">
        <pc:chgData name="Amanda Brewer" userId="c0ba896d-a72f-469a-bdce-aaed5f07f007" providerId="ADAL" clId="{20F171A3-3D2E-4BC8-8179-23D417B5BA22}" dt="2024-10-16T20:03:31.190" v="0"/>
        <pc:sldMkLst>
          <pc:docMk/>
          <pc:sldMk cId="1963134391" sldId="303"/>
        </pc:sldMkLst>
      </pc:sldChg>
      <pc:sldChg chg="add">
        <pc:chgData name="Amanda Brewer" userId="c0ba896d-a72f-469a-bdce-aaed5f07f007" providerId="ADAL" clId="{20F171A3-3D2E-4BC8-8179-23D417B5BA22}" dt="2024-10-16T20:03:31.190" v="0"/>
        <pc:sldMkLst>
          <pc:docMk/>
          <pc:sldMk cId="569342391" sldId="304"/>
        </pc:sldMkLst>
      </pc:sldChg>
      <pc:sldChg chg="add">
        <pc:chgData name="Amanda Brewer" userId="c0ba896d-a72f-469a-bdce-aaed5f07f007" providerId="ADAL" clId="{20F171A3-3D2E-4BC8-8179-23D417B5BA22}" dt="2024-10-16T20:03:31.190" v="0"/>
        <pc:sldMkLst>
          <pc:docMk/>
          <pc:sldMk cId="1661788671" sldId="305"/>
        </pc:sldMkLst>
      </pc:sldChg>
      <pc:sldChg chg="add">
        <pc:chgData name="Amanda Brewer" userId="c0ba896d-a72f-469a-bdce-aaed5f07f007" providerId="ADAL" clId="{20F171A3-3D2E-4BC8-8179-23D417B5BA22}" dt="2024-10-16T20:03:31.190" v="0"/>
        <pc:sldMkLst>
          <pc:docMk/>
          <pc:sldMk cId="1338101629" sldId="306"/>
        </pc:sldMkLst>
      </pc:sldChg>
      <pc:sldChg chg="add">
        <pc:chgData name="Amanda Brewer" userId="c0ba896d-a72f-469a-bdce-aaed5f07f007" providerId="ADAL" clId="{20F171A3-3D2E-4BC8-8179-23D417B5BA22}" dt="2024-10-16T20:03:31.190" v="0"/>
        <pc:sldMkLst>
          <pc:docMk/>
          <pc:sldMk cId="2812395092" sldId="310"/>
        </pc:sldMkLst>
      </pc:sldChg>
      <pc:sldChg chg="add">
        <pc:chgData name="Amanda Brewer" userId="c0ba896d-a72f-469a-bdce-aaed5f07f007" providerId="ADAL" clId="{20F171A3-3D2E-4BC8-8179-23D417B5BA22}" dt="2024-10-16T20:03:31.190" v="0"/>
        <pc:sldMkLst>
          <pc:docMk/>
          <pc:sldMk cId="1576037911" sldId="311"/>
        </pc:sldMkLst>
      </pc:sldChg>
      <pc:sldChg chg="add">
        <pc:chgData name="Amanda Brewer" userId="c0ba896d-a72f-469a-bdce-aaed5f07f007" providerId="ADAL" clId="{20F171A3-3D2E-4BC8-8179-23D417B5BA22}" dt="2024-10-16T20:03:31.190" v="0"/>
        <pc:sldMkLst>
          <pc:docMk/>
          <pc:sldMk cId="136151064" sldId="312"/>
        </pc:sldMkLst>
      </pc:sldChg>
      <pc:sldChg chg="add">
        <pc:chgData name="Amanda Brewer" userId="c0ba896d-a72f-469a-bdce-aaed5f07f007" providerId="ADAL" clId="{20F171A3-3D2E-4BC8-8179-23D417B5BA22}" dt="2024-10-16T20:03:31.190" v="0"/>
        <pc:sldMkLst>
          <pc:docMk/>
          <pc:sldMk cId="1021815976" sldId="313"/>
        </pc:sldMkLst>
      </pc:sldChg>
      <pc:sldChg chg="add">
        <pc:chgData name="Amanda Brewer" userId="c0ba896d-a72f-469a-bdce-aaed5f07f007" providerId="ADAL" clId="{20F171A3-3D2E-4BC8-8179-23D417B5BA22}" dt="2024-10-16T20:03:31.190" v="0"/>
        <pc:sldMkLst>
          <pc:docMk/>
          <pc:sldMk cId="3019208255" sldId="316"/>
        </pc:sldMkLst>
      </pc:sldChg>
      <pc:sldChg chg="add">
        <pc:chgData name="Amanda Brewer" userId="c0ba896d-a72f-469a-bdce-aaed5f07f007" providerId="ADAL" clId="{20F171A3-3D2E-4BC8-8179-23D417B5BA22}" dt="2024-10-16T20:03:31.190" v="0"/>
        <pc:sldMkLst>
          <pc:docMk/>
          <pc:sldMk cId="3971110114" sldId="317"/>
        </pc:sldMkLst>
      </pc:sldChg>
      <pc:sldChg chg="add">
        <pc:chgData name="Amanda Brewer" userId="c0ba896d-a72f-469a-bdce-aaed5f07f007" providerId="ADAL" clId="{20F171A3-3D2E-4BC8-8179-23D417B5BA22}" dt="2024-10-16T20:03:31.190" v="0"/>
        <pc:sldMkLst>
          <pc:docMk/>
          <pc:sldMk cId="1509059582" sldId="31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05217BC-4C71-CC42-BB1A-91504D9FDC1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FD005C-2AE5-D84C-911F-ACB5C95DC88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BB0D6-25CA-5E4F-8A73-33194F275917}" type="datetimeFigureOut">
              <a:rPr lang="en-US" smtClean="0"/>
              <a:t>10/16/2024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963BC1-4AFA-864F-9C24-26BB7885B84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989CB1-AC58-1A46-A2AF-AA84A71CD1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CB3171-E52A-ED4B-8B03-9D3AF612AF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5196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FFE20F-127F-034D-BC8F-EDE05704DE95}" type="datetimeFigureOut">
              <a:rPr lang="en-US" smtClean="0"/>
              <a:t>10/16/2024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CC3BDC-5242-114E-8B1C-0F94F8FAFD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115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C3BDC-5242-114E-8B1C-0F94F8FAFD5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5403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50612f83aa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g50612f83aa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000"/>
          </a:p>
        </p:txBody>
      </p:sp>
    </p:spTree>
    <p:extLst>
      <p:ext uri="{BB962C8B-B14F-4D97-AF65-F5344CB8AC3E}">
        <p14:creationId xmlns:p14="http://schemas.microsoft.com/office/powerpoint/2010/main" val="3958865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50612f83aa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g50612f83aa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000"/>
          </a:p>
        </p:txBody>
      </p:sp>
    </p:spTree>
    <p:extLst>
      <p:ext uri="{BB962C8B-B14F-4D97-AF65-F5344CB8AC3E}">
        <p14:creationId xmlns:p14="http://schemas.microsoft.com/office/powerpoint/2010/main" val="3958865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50612f83aa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g50612f83aa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000"/>
          </a:p>
        </p:txBody>
      </p:sp>
    </p:spTree>
    <p:extLst>
      <p:ext uri="{BB962C8B-B14F-4D97-AF65-F5344CB8AC3E}">
        <p14:creationId xmlns:p14="http://schemas.microsoft.com/office/powerpoint/2010/main" val="27494428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50612f83aa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g50612f83aa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000"/>
          </a:p>
        </p:txBody>
      </p:sp>
    </p:spTree>
    <p:extLst>
      <p:ext uri="{BB962C8B-B14F-4D97-AF65-F5344CB8AC3E}">
        <p14:creationId xmlns:p14="http://schemas.microsoft.com/office/powerpoint/2010/main" val="3958865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50612f83aa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g50612f83aa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000"/>
          </a:p>
        </p:txBody>
      </p:sp>
    </p:spTree>
    <p:extLst>
      <p:ext uri="{BB962C8B-B14F-4D97-AF65-F5344CB8AC3E}">
        <p14:creationId xmlns:p14="http://schemas.microsoft.com/office/powerpoint/2010/main" val="3958865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50612f83aa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g50612f83aa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000"/>
          </a:p>
        </p:txBody>
      </p:sp>
    </p:spTree>
    <p:extLst>
      <p:ext uri="{BB962C8B-B14F-4D97-AF65-F5344CB8AC3E}">
        <p14:creationId xmlns:p14="http://schemas.microsoft.com/office/powerpoint/2010/main" val="34538053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50612f83aa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g50612f83aa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000"/>
          </a:p>
        </p:txBody>
      </p:sp>
    </p:spTree>
    <p:extLst>
      <p:ext uri="{BB962C8B-B14F-4D97-AF65-F5344CB8AC3E}">
        <p14:creationId xmlns:p14="http://schemas.microsoft.com/office/powerpoint/2010/main" val="26879162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50612f83aa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g50612f83aa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000"/>
          </a:p>
        </p:txBody>
      </p:sp>
    </p:spTree>
    <p:extLst>
      <p:ext uri="{BB962C8B-B14F-4D97-AF65-F5344CB8AC3E}">
        <p14:creationId xmlns:p14="http://schemas.microsoft.com/office/powerpoint/2010/main" val="28548382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50612f83aa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g50612f83aa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000"/>
          </a:p>
        </p:txBody>
      </p:sp>
    </p:spTree>
    <p:extLst>
      <p:ext uri="{BB962C8B-B14F-4D97-AF65-F5344CB8AC3E}">
        <p14:creationId xmlns:p14="http://schemas.microsoft.com/office/powerpoint/2010/main" val="821757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C3BDC-5242-114E-8B1C-0F94F8FAFD5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583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50612f83aa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g50612f83aa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000"/>
          </a:p>
        </p:txBody>
      </p:sp>
    </p:spTree>
    <p:extLst>
      <p:ext uri="{BB962C8B-B14F-4D97-AF65-F5344CB8AC3E}">
        <p14:creationId xmlns:p14="http://schemas.microsoft.com/office/powerpoint/2010/main" val="846581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50612f83aa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g50612f83aa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000"/>
          </a:p>
        </p:txBody>
      </p:sp>
    </p:spTree>
    <p:extLst>
      <p:ext uri="{BB962C8B-B14F-4D97-AF65-F5344CB8AC3E}">
        <p14:creationId xmlns:p14="http://schemas.microsoft.com/office/powerpoint/2010/main" val="19999605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50612f83aa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g50612f83aa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000"/>
          </a:p>
        </p:txBody>
      </p:sp>
    </p:spTree>
    <p:extLst>
      <p:ext uri="{BB962C8B-B14F-4D97-AF65-F5344CB8AC3E}">
        <p14:creationId xmlns:p14="http://schemas.microsoft.com/office/powerpoint/2010/main" val="2308561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50612f83aa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g50612f83aa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000"/>
          </a:p>
        </p:txBody>
      </p:sp>
    </p:spTree>
    <p:extLst>
      <p:ext uri="{BB962C8B-B14F-4D97-AF65-F5344CB8AC3E}">
        <p14:creationId xmlns:p14="http://schemas.microsoft.com/office/powerpoint/2010/main" val="38765329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50612f83aa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g50612f83aa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000"/>
          </a:p>
        </p:txBody>
      </p:sp>
    </p:spTree>
    <p:extLst>
      <p:ext uri="{BB962C8B-B14F-4D97-AF65-F5344CB8AC3E}">
        <p14:creationId xmlns:p14="http://schemas.microsoft.com/office/powerpoint/2010/main" val="3958865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50612f83aa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g50612f83aa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000"/>
          </a:p>
        </p:txBody>
      </p:sp>
    </p:spTree>
    <p:extLst>
      <p:ext uri="{BB962C8B-B14F-4D97-AF65-F5344CB8AC3E}">
        <p14:creationId xmlns:p14="http://schemas.microsoft.com/office/powerpoint/2010/main" val="3958865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50612f83aa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g50612f83aa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000"/>
          </a:p>
        </p:txBody>
      </p:sp>
    </p:spTree>
    <p:extLst>
      <p:ext uri="{BB962C8B-B14F-4D97-AF65-F5344CB8AC3E}">
        <p14:creationId xmlns:p14="http://schemas.microsoft.com/office/powerpoint/2010/main" val="395886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96DB-B96B-494A-ADEB-98C2691FD2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DDBC79-01C2-C447-816C-6F3CB99024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4DBC9-0170-084D-84C7-03190D8B6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‹#›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6F4475-CE75-B84F-B961-056B187E8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here's the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A5188-90F2-944B-93B4-0AA870329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74963-793F-D045-B9DE-BFF4034ACF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706460"/>
      </p:ext>
    </p:extLst>
  </p:cSld>
  <p:clrMapOvr>
    <a:masterClrMapping/>
  </p:clrMapOvr>
  <p:transition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6FDAC-282A-C149-8E0E-A8EBEC9DF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1EF62B-1AAF-E54D-948B-6BF89CA9B9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B4443-90D9-F846-A715-6CB4BC3C2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‹#›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9BC10E-ED17-2F49-A0C7-2FD3852E6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here's the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42951-B82C-7842-8A79-8822D7C44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74963-793F-D045-B9DE-BFF4034ACF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393059"/>
      </p:ext>
    </p:extLst>
  </p:cSld>
  <p:clrMapOvr>
    <a:masterClrMapping/>
  </p:clrMapOvr>
  <p:transition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5A70C6-62DA-104A-9FD4-4CCC51118D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15E94D-F7D6-094A-8535-3F77890E3C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38063-BF14-DE40-905E-4787D4C27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‹#›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3A1727-B547-E74E-AF8E-BE26867F5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here's the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CEAFAE-3746-AD45-8868-5CAA88EF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74963-793F-D045-B9DE-BFF4034ACF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494008"/>
      </p:ext>
    </p:extLst>
  </p:cSld>
  <p:clrMapOvr>
    <a:masterClrMapping/>
  </p:clrMapOvr>
  <p:transition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E2B11C-E2B6-31C0-0EC7-2EC7EDC217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465733"/>
      </p:ext>
    </p:extLst>
  </p:cSld>
  <p:clrMapOvr>
    <a:masterClrMapping/>
  </p:clrMapOvr>
  <p:transition>
    <p:push dir="u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908A76B-45F6-1E18-4B79-6EBB43F541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4214E9E-5A9F-3442-8D0A-A30B1C93A186}"/>
              </a:ext>
            </a:extLst>
          </p:cNvPr>
          <p:cNvSpPr txBox="1"/>
          <p:nvPr userDrawn="1"/>
        </p:nvSpPr>
        <p:spPr>
          <a:xfrm>
            <a:off x="257343" y="6404429"/>
            <a:ext cx="682458" cy="27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42370DB-877C-8C4E-9E97-FE3C71B6430B}" type="slidenum">
              <a:rPr lang="en-US" sz="1200" smtClean="0">
                <a:solidFill>
                  <a:schemeClr val="bg1"/>
                </a:solidFill>
                <a:latin typeface="Montserrat" pitchFamily="2" charset="77"/>
              </a:rPr>
              <a:t>‹#›</a:t>
            </a:fld>
            <a:endParaRPr lang="en-US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50414114"/>
      </p:ext>
    </p:extLst>
  </p:cSld>
  <p:clrMapOvr>
    <a:masterClrMapping/>
  </p:clrMapOvr>
  <p:transition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8298702-DDC9-3CA1-5561-8070799E54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2CD65A-9096-2BEB-B106-9963823B075A}"/>
              </a:ext>
            </a:extLst>
          </p:cNvPr>
          <p:cNvSpPr txBox="1"/>
          <p:nvPr userDrawn="1"/>
        </p:nvSpPr>
        <p:spPr>
          <a:xfrm>
            <a:off x="257343" y="6404429"/>
            <a:ext cx="682458" cy="27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42370DB-877C-8C4E-9E97-FE3C71B6430B}" type="slidenum">
              <a:rPr lang="en-US" sz="1200" smtClean="0">
                <a:solidFill>
                  <a:schemeClr val="bg1"/>
                </a:solidFill>
                <a:latin typeface="Montserrat" pitchFamily="2" charset="77"/>
              </a:rPr>
              <a:t>‹#›</a:t>
            </a:fld>
            <a:endParaRPr lang="en-US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20423673"/>
      </p:ext>
    </p:extLst>
  </p:cSld>
  <p:clrMapOvr>
    <a:masterClrMapping/>
  </p:clrMapOvr>
  <p:transition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0344B2-969D-9900-A9AE-D4B1106DF1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749766E-8205-24A4-D890-EC727E97F525}"/>
              </a:ext>
            </a:extLst>
          </p:cNvPr>
          <p:cNvSpPr txBox="1"/>
          <p:nvPr userDrawn="1"/>
        </p:nvSpPr>
        <p:spPr>
          <a:xfrm>
            <a:off x="257343" y="6404429"/>
            <a:ext cx="682458" cy="27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42370DB-877C-8C4E-9E97-FE3C71B6430B}" type="slidenum">
              <a:rPr lang="en-US" sz="1200" smtClean="0">
                <a:solidFill>
                  <a:schemeClr val="bg1"/>
                </a:solidFill>
                <a:latin typeface="Montserrat" pitchFamily="2" charset="77"/>
              </a:rPr>
              <a:t>‹#›</a:t>
            </a:fld>
            <a:endParaRPr lang="en-US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66485738"/>
      </p:ext>
    </p:extLst>
  </p:cSld>
  <p:clrMapOvr>
    <a:masterClrMapping/>
  </p:clrMapOvr>
  <p:transition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73C18B4-F895-284A-1066-B89218642E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88EF8D2-37E1-F044-AF2E-5D4A3CD296C8}"/>
              </a:ext>
            </a:extLst>
          </p:cNvPr>
          <p:cNvSpPr/>
          <p:nvPr userDrawn="1"/>
        </p:nvSpPr>
        <p:spPr>
          <a:xfrm>
            <a:off x="0" y="1680518"/>
            <a:ext cx="12192000" cy="123567"/>
          </a:xfrm>
          <a:prstGeom prst="rect">
            <a:avLst/>
          </a:prstGeom>
          <a:solidFill>
            <a:srgbClr val="614D9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3CD514-6000-D622-C457-FFDB6E066044}"/>
              </a:ext>
            </a:extLst>
          </p:cNvPr>
          <p:cNvSpPr txBox="1"/>
          <p:nvPr userDrawn="1"/>
        </p:nvSpPr>
        <p:spPr>
          <a:xfrm>
            <a:off x="257343" y="6404429"/>
            <a:ext cx="682458" cy="27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42370DB-877C-8C4E-9E97-FE3C71B6430B}" type="slidenum">
              <a:rPr lang="en-US" sz="1200" smtClean="0">
                <a:solidFill>
                  <a:schemeClr val="bg1"/>
                </a:solidFill>
                <a:latin typeface="Montserrat" pitchFamily="2" charset="77"/>
              </a:rPr>
              <a:t>‹#›</a:t>
            </a:fld>
            <a:endParaRPr lang="en-US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70370378"/>
      </p:ext>
    </p:extLst>
  </p:cSld>
  <p:clrMapOvr>
    <a:masterClrMapping/>
  </p:clrMapOvr>
  <p:transition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30121D-C4CC-CF5B-7A25-C68F3DEEC9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DF8B30D-2021-4E44-F997-5EED44B4C34F}"/>
              </a:ext>
            </a:extLst>
          </p:cNvPr>
          <p:cNvSpPr txBox="1"/>
          <p:nvPr userDrawn="1"/>
        </p:nvSpPr>
        <p:spPr>
          <a:xfrm>
            <a:off x="257343" y="6404429"/>
            <a:ext cx="682458" cy="27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42370DB-877C-8C4E-9E97-FE3C71B6430B}" type="slidenum">
              <a:rPr lang="en-US" sz="1200" smtClean="0">
                <a:solidFill>
                  <a:schemeClr val="bg1"/>
                </a:solidFill>
                <a:latin typeface="Montserrat" pitchFamily="2" charset="77"/>
              </a:rPr>
              <a:t>‹#›</a:t>
            </a:fld>
            <a:endParaRPr lang="en-US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53465146"/>
      </p:ext>
    </p:extLst>
  </p:cSld>
  <p:clrMapOvr>
    <a:masterClrMapping/>
  </p:clrMapOvr>
  <p:transition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F7894C-A89E-9A6A-3A93-AEE41C279A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BF1D545-8912-214F-A29F-E389FE03877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0019" y="3493295"/>
            <a:ext cx="5082381" cy="3182369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C6C679CD-6C77-8842-A3D6-D1C5B03B403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50018" y="128590"/>
            <a:ext cx="5082381" cy="3182369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60D417-8D1A-D045-8B23-90F31C78C747}"/>
              </a:ext>
            </a:extLst>
          </p:cNvPr>
          <p:cNvSpPr txBox="1"/>
          <p:nvPr userDrawn="1"/>
        </p:nvSpPr>
        <p:spPr>
          <a:xfrm>
            <a:off x="257343" y="6404429"/>
            <a:ext cx="682458" cy="27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42370DB-877C-8C4E-9E97-FE3C71B6430B}" type="slidenum">
              <a:rPr lang="en-US" sz="1200" smtClean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‹#›</a:t>
            </a:fld>
            <a:endParaRPr lang="en-US" dirty="0">
              <a:solidFill>
                <a:schemeClr val="bg1">
                  <a:lumMod val="50000"/>
                </a:scheme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89165904"/>
      </p:ext>
    </p:extLst>
  </p:cSld>
  <p:clrMapOvr>
    <a:masterClrMapping/>
  </p:clrMapOvr>
  <p:transition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6DD4143-D70C-40D2-D0AB-49340FCF6E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2E6FE2-F34A-5D9B-76F2-283237FFE487}"/>
              </a:ext>
            </a:extLst>
          </p:cNvPr>
          <p:cNvSpPr txBox="1"/>
          <p:nvPr userDrawn="1"/>
        </p:nvSpPr>
        <p:spPr>
          <a:xfrm>
            <a:off x="257343" y="6404429"/>
            <a:ext cx="682458" cy="27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42370DB-877C-8C4E-9E97-FE3C71B6430B}" type="slidenum">
              <a:rPr lang="en-US" sz="1200" smtClean="0">
                <a:solidFill>
                  <a:schemeClr val="bg1"/>
                </a:solidFill>
                <a:latin typeface="Montserrat" pitchFamily="2" charset="77"/>
              </a:rPr>
              <a:t>‹#›</a:t>
            </a:fld>
            <a:endParaRPr lang="en-US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CAB19A6-9F88-9842-A48B-F01A54D3374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90730" y="889621"/>
            <a:ext cx="8810540" cy="46580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115486"/>
      </p:ext>
    </p:extLst>
  </p:cSld>
  <p:clrMapOvr>
    <a:masterClrMapping/>
  </p:clrMapOvr>
  <p:transition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AB13A-76CB-644A-B04E-8B5523B61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D2C279-F70E-1F4C-8D9B-4BFB0B3FC6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3D9EA9-370B-1446-8EFB-A0BB10D0C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‹#›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260878-5E21-CE41-BFC3-8E035C9EF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here's the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5BC75B-C340-E34D-A0FD-865646F7D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74963-793F-D045-B9DE-BFF4034ACF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14384"/>
      </p:ext>
    </p:extLst>
  </p:cSld>
  <p:clrMapOvr>
    <a:masterClrMapping/>
  </p:clrMapOvr>
  <p:transition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CAB3FB-781E-7C45-E19B-6761AE3B39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9A00D0E-CA05-1CAF-52F4-0BFE1B99103B}"/>
              </a:ext>
            </a:extLst>
          </p:cNvPr>
          <p:cNvSpPr txBox="1"/>
          <p:nvPr userDrawn="1"/>
        </p:nvSpPr>
        <p:spPr>
          <a:xfrm>
            <a:off x="257343" y="6404429"/>
            <a:ext cx="682458" cy="27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42370DB-877C-8C4E-9E97-FE3C71B6430B}" type="slidenum">
              <a:rPr lang="en-US" sz="1200" smtClean="0">
                <a:solidFill>
                  <a:schemeClr val="bg1"/>
                </a:solidFill>
                <a:latin typeface="Montserrat" pitchFamily="2" charset="77"/>
              </a:rPr>
              <a:t>‹#›</a:t>
            </a:fld>
            <a:endParaRPr lang="en-US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12700000"/>
      </p:ext>
    </p:extLst>
  </p:cSld>
  <p:clrMapOvr>
    <a:masterClrMapping/>
  </p:clrMapOvr>
  <p:transition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9877D6-D6E1-86D4-D0E8-35BC340DC5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81E0C07-CFF8-9770-0A6E-A94AD0072BF0}"/>
              </a:ext>
            </a:extLst>
          </p:cNvPr>
          <p:cNvSpPr txBox="1"/>
          <p:nvPr userDrawn="1"/>
        </p:nvSpPr>
        <p:spPr>
          <a:xfrm>
            <a:off x="257343" y="6404429"/>
            <a:ext cx="682458" cy="27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42370DB-877C-8C4E-9E97-FE3C71B6430B}" type="slidenum">
              <a:rPr lang="en-US" sz="1200" smtClean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‹#›</a:t>
            </a:fld>
            <a:endParaRPr lang="en-US" dirty="0">
              <a:solidFill>
                <a:schemeClr val="bg1">
                  <a:lumMod val="50000"/>
                </a:scheme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53728211"/>
      </p:ext>
    </p:extLst>
  </p:cSld>
  <p:clrMapOvr>
    <a:masterClrMapping/>
  </p:clrMapOvr>
  <p:transition>
    <p:push dir="u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D3B0ED-4C87-2363-9D41-F00D0BA0D5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9E68355-7C05-A21D-5482-944162F2B56C}"/>
              </a:ext>
            </a:extLst>
          </p:cNvPr>
          <p:cNvSpPr txBox="1"/>
          <p:nvPr userDrawn="1"/>
        </p:nvSpPr>
        <p:spPr>
          <a:xfrm>
            <a:off x="257343" y="6404429"/>
            <a:ext cx="682458" cy="27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42370DB-877C-8C4E-9E97-FE3C71B6430B}" type="slidenum">
              <a:rPr lang="en-US" sz="1200" smtClean="0">
                <a:solidFill>
                  <a:schemeClr val="bg1"/>
                </a:solidFill>
                <a:latin typeface="Montserrat" pitchFamily="2" charset="77"/>
              </a:rPr>
              <a:t>‹#›</a:t>
            </a:fld>
            <a:endParaRPr lang="en-US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47A62020-68DD-604B-90C2-F9AA37B94A73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096000" y="880311"/>
            <a:ext cx="4636168" cy="4427621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D0E02A37-0A56-8C4D-8CC7-3793DDF223DA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1172762" y="880311"/>
            <a:ext cx="4636168" cy="4427621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270114"/>
      </p:ext>
    </p:extLst>
  </p:cSld>
  <p:clrMapOvr>
    <a:masterClrMapping/>
  </p:clrMapOvr>
  <p:transition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4DD067-66A0-C349-721B-9DDC4A885A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4ED3374-0D17-36BB-E03F-B2D786443523}"/>
              </a:ext>
            </a:extLst>
          </p:cNvPr>
          <p:cNvSpPr txBox="1"/>
          <p:nvPr userDrawn="1"/>
        </p:nvSpPr>
        <p:spPr>
          <a:xfrm>
            <a:off x="257343" y="6404429"/>
            <a:ext cx="682458" cy="27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42370DB-877C-8C4E-9E97-FE3C71B6430B}" type="slidenum">
              <a:rPr lang="en-US" sz="1200" smtClean="0">
                <a:solidFill>
                  <a:schemeClr val="bg1"/>
                </a:solidFill>
                <a:latin typeface="Montserrat" pitchFamily="2" charset="77"/>
              </a:rPr>
              <a:t>‹#›</a:t>
            </a:fld>
            <a:endParaRPr lang="en-US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65889315"/>
      </p:ext>
    </p:extLst>
  </p:cSld>
  <p:clrMapOvr>
    <a:masterClrMapping/>
  </p:clrMapOvr>
  <p:transition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7DDA98-C189-9C3F-92F9-54F5806883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3B39BF-2D5E-C04F-9421-F69229CBD5A5}"/>
              </a:ext>
            </a:extLst>
          </p:cNvPr>
          <p:cNvSpPr txBox="1"/>
          <p:nvPr userDrawn="1"/>
        </p:nvSpPr>
        <p:spPr>
          <a:xfrm>
            <a:off x="257343" y="6404429"/>
            <a:ext cx="682458" cy="27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42370DB-877C-8C4E-9E97-FE3C71B6430B}" type="slidenum">
              <a:rPr lang="en-US" sz="1200" smtClean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‹#›</a:t>
            </a:fld>
            <a:endParaRPr lang="en-US" dirty="0">
              <a:solidFill>
                <a:schemeClr val="bg1">
                  <a:lumMod val="50000"/>
                </a:scheme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51974845"/>
      </p:ext>
    </p:extLst>
  </p:cSld>
  <p:clrMapOvr>
    <a:masterClrMapping/>
  </p:clrMapOvr>
  <p:transition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4B7058-E7C9-7A6F-5201-9E6F5F3A4C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E310447-A6FA-2520-3E8B-BBA11D9B6E76}"/>
              </a:ext>
            </a:extLst>
          </p:cNvPr>
          <p:cNvSpPr txBox="1"/>
          <p:nvPr userDrawn="1"/>
        </p:nvSpPr>
        <p:spPr>
          <a:xfrm>
            <a:off x="257343" y="6404429"/>
            <a:ext cx="682458" cy="27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42370DB-877C-8C4E-9E97-FE3C71B6430B}" type="slidenum">
              <a:rPr lang="en-US" sz="1200" smtClean="0">
                <a:solidFill>
                  <a:schemeClr val="bg1"/>
                </a:solidFill>
                <a:latin typeface="Montserrat" pitchFamily="2" charset="77"/>
              </a:rPr>
              <a:t>‹#›</a:t>
            </a:fld>
            <a:endParaRPr lang="en-US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87259429"/>
      </p:ext>
    </p:extLst>
  </p:cSld>
  <p:clrMapOvr>
    <a:masterClrMapping/>
  </p:clrMapOvr>
  <p:transition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9A17F4-A6EE-02BF-6C78-351220AFD8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563980"/>
      </p:ext>
    </p:extLst>
  </p:cSld>
  <p:clrMapOvr>
    <a:masterClrMapping/>
  </p:clrMapOvr>
  <p:transition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D0E91-F505-2C4D-9EBC-55763D34A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F47770-1C56-964E-ABF4-3499DDDE28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38C1FD-2E49-1E4D-8586-8F5213262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‹#›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7634C8-B655-1B44-8057-CFA2E4681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here's the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2DE60A-9D8F-4B4B-940D-336653E6D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74963-793F-D045-B9DE-BFF4034ACF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582436"/>
      </p:ext>
    </p:extLst>
  </p:cSld>
  <p:clrMapOvr>
    <a:masterClrMapping/>
  </p:clrMapOvr>
  <p:transition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EB5B1-292B-F440-9733-5FDEDE461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50B3D5-1CDE-BC4B-BA62-EF24F8B2F3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3DF26F-A88E-9949-AF63-4BEB6CF30E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A6F2BC-30AA-1440-8C69-282C04F9F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‹#›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438607-D3AD-FC48-B233-444905E7C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here's the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5C4AD9-5294-BF49-AFC5-C5F61D519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74963-793F-D045-B9DE-BFF4034ACF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465044"/>
      </p:ext>
    </p:extLst>
  </p:cSld>
  <p:clrMapOvr>
    <a:masterClrMapping/>
  </p:clrMapOvr>
  <p:transition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4940E-042B-A948-9EBF-020A8F1FB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E0A68C-23B9-CE44-A504-501B560411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0B44A7-3F11-5B42-948C-B22E714B45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F4F627-204A-424F-8E97-0E090323F7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55AA89-5A7D-6D43-BE92-271005D238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1D0455-0D60-F94D-B3D8-218DBA952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‹#›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1B1F47-CD8B-9443-86B2-EE78BDE19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here's the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79A07F-91D7-954B-8027-A313BAEEA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74963-793F-D045-B9DE-BFF4034ACF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222158"/>
      </p:ext>
    </p:extLst>
  </p:cSld>
  <p:clrMapOvr>
    <a:masterClrMapping/>
  </p:clrMapOvr>
  <p:transition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39ADC-71E6-274C-817C-DC3B77BFD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3F67D4-3F03-6641-BCB0-997CFBA7F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‹#›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0C8207-1584-754B-A932-D72519B67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here's the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87A8C-68A4-0D45-8F82-CEC6A02C5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74963-793F-D045-B9DE-BFF4034ACF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55351"/>
      </p:ext>
    </p:extLst>
  </p:cSld>
  <p:clrMapOvr>
    <a:masterClrMapping/>
  </p:clrMapOvr>
  <p:transition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12456C-4812-2E4C-B7A9-A27A1127E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‹#›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9E7DCF-AE6B-8F4C-9A9E-535C1B43A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here's the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2D4F7B-1F2A-C341-9F98-4A710EDBF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74963-793F-D045-B9DE-BFF4034ACF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153068"/>
      </p:ext>
    </p:extLst>
  </p:cSld>
  <p:clrMapOvr>
    <a:masterClrMapping/>
  </p:clrMapOvr>
  <p:transition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A1AD1-3DBE-2E44-8B38-7D0DF4A62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2AC54D-0689-B648-899E-6AB029717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324D53-05DA-934A-8367-B957821E32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2EF403-666C-9E4C-8C3F-640A3742C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‹#›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3ABA15-EE4C-684C-93C8-A80184D06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here's the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FF6F49-BB43-194B-B62B-522B81284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74963-793F-D045-B9DE-BFF4034ACF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946901"/>
      </p:ext>
    </p:extLst>
  </p:cSld>
  <p:clrMapOvr>
    <a:masterClrMapping/>
  </p:clrMapOvr>
  <p:transition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32AA8-7971-9C47-BC4C-6981DCC5F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D2EBE3-9F5E-E147-AC2D-407F637A26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968D42-BA6D-4B46-9FBB-AC684C9D82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E6E501-79AB-074E-84A3-07E843FD2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‹#›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72601F-A921-1C48-B42F-BAD9D6666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here's the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3CBE83-88A5-F94E-AFEC-1FF963F11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74963-793F-D045-B9DE-BFF4034ACF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471236"/>
      </p:ext>
    </p:extLst>
  </p:cSld>
  <p:clrMapOvr>
    <a:masterClrMapping/>
  </p:clrMapOvr>
  <p:transition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6765E8-B931-4745-8A31-CE6F562F9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AF3733-BD13-834A-98CE-4F31524837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62E8F1-1438-2B48-84B0-1784A7C22C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‹#›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C76E27-466E-774D-829B-29DEDDC047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here's the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0A61E5-3DBB-6E4E-9D48-34D7666B21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74963-793F-D045-B9DE-BFF4034ACF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731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3" r:id="rId13"/>
    <p:sldLayoutId id="2147483662" r:id="rId14"/>
    <p:sldLayoutId id="2147483672" r:id="rId15"/>
    <p:sldLayoutId id="2147483674" r:id="rId16"/>
    <p:sldLayoutId id="2147483663" r:id="rId17"/>
    <p:sldLayoutId id="2147483664" r:id="rId18"/>
    <p:sldLayoutId id="2147483666" r:id="rId19"/>
    <p:sldLayoutId id="2147483671" r:id="rId20"/>
    <p:sldLayoutId id="2147483667" r:id="rId21"/>
    <p:sldLayoutId id="2147483670" r:id="rId22"/>
    <p:sldLayoutId id="2147483668" r:id="rId23"/>
    <p:sldLayoutId id="2147483669" r:id="rId24"/>
    <p:sldLayoutId id="2147483676" r:id="rId25"/>
    <p:sldLayoutId id="2147483665" r:id="rId26"/>
  </p:sldLayoutIdLst>
  <p:transition>
    <p:push dir="u"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4174396"/>
      </p:ext>
    </p:extLst>
  </p:cSld>
  <p:clrMapOvr>
    <a:masterClrMapping/>
  </p:clrMapOvr>
  <p:transition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1"/>
          <p:cNvSpPr txBox="1"/>
          <p:nvPr/>
        </p:nvSpPr>
        <p:spPr>
          <a:xfrm>
            <a:off x="1914760" y="682208"/>
            <a:ext cx="9972439" cy="698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SzPts val="2500"/>
            </a:pPr>
            <a:r>
              <a:rPr lang="en-US" sz="4000" b="1" dirty="0">
                <a:solidFill>
                  <a:srgbClr val="614D9F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SECTION 3 – CONSUMER OUTREACH</a:t>
            </a:r>
          </a:p>
        </p:txBody>
      </p:sp>
      <p:sp>
        <p:nvSpPr>
          <p:cNvPr id="178" name="Google Shape;178;p41"/>
          <p:cNvSpPr txBox="1"/>
          <p:nvPr/>
        </p:nvSpPr>
        <p:spPr>
          <a:xfrm>
            <a:off x="1914761" y="2008080"/>
            <a:ext cx="8362478" cy="3127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Montserrat" panose="02000505000000020004" pitchFamily="2" charset="77"/>
              </a:rPr>
              <a:t>Modernize items in this section and remove those that are no longer realistic</a:t>
            </a:r>
          </a:p>
          <a:p>
            <a:endParaRPr lang="en-US" sz="1400" dirty="0">
              <a:latin typeface="Montserrat" panose="02000505000000020004" pitchFamily="2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Montserrat" panose="02000505000000020004" pitchFamily="2" charset="77"/>
              </a:rPr>
              <a:t>The various ways to meet the requirements in this section would be consolidated to reduce clutter</a:t>
            </a:r>
          </a:p>
        </p:txBody>
      </p:sp>
      <p:cxnSp>
        <p:nvCxnSpPr>
          <p:cNvPr id="7" name="Google Shape;341;p48">
            <a:extLst>
              <a:ext uri="{FF2B5EF4-FFF2-40B4-BE49-F238E27FC236}">
                <a16:creationId xmlns:a16="http://schemas.microsoft.com/office/drawing/2014/main" id="{8FFB3680-7092-5444-87E8-CA3167074B71}"/>
              </a:ext>
            </a:extLst>
          </p:cNvPr>
          <p:cNvCxnSpPr>
            <a:cxnSpLocks/>
          </p:cNvCxnSpPr>
          <p:nvPr/>
        </p:nvCxnSpPr>
        <p:spPr>
          <a:xfrm>
            <a:off x="2048972" y="1722720"/>
            <a:ext cx="764519" cy="0"/>
          </a:xfrm>
          <a:prstGeom prst="straightConnector1">
            <a:avLst/>
          </a:prstGeom>
          <a:noFill/>
          <a:ln w="127000" cap="flat" cmpd="sng">
            <a:solidFill>
              <a:srgbClr val="E86D1F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576037911"/>
      </p:ext>
    </p:extLst>
  </p:cSld>
  <p:clrMapOvr>
    <a:masterClrMapping/>
  </p:clrMapOvr>
  <p:transition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1"/>
          <p:cNvSpPr txBox="1"/>
          <p:nvPr/>
        </p:nvSpPr>
        <p:spPr>
          <a:xfrm>
            <a:off x="1914761" y="682208"/>
            <a:ext cx="9924814" cy="698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SzPts val="2500"/>
            </a:pPr>
            <a:r>
              <a:rPr lang="en-US" sz="4000" b="1" dirty="0">
                <a:solidFill>
                  <a:srgbClr val="614D9F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SECTION 3 – CONSUMER OUTREACH</a:t>
            </a:r>
          </a:p>
        </p:txBody>
      </p:sp>
      <p:sp>
        <p:nvSpPr>
          <p:cNvPr id="178" name="Google Shape;178;p41"/>
          <p:cNvSpPr txBox="1"/>
          <p:nvPr/>
        </p:nvSpPr>
        <p:spPr>
          <a:xfrm>
            <a:off x="1914761" y="2008080"/>
            <a:ext cx="8362478" cy="3935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Montserrat" panose="02000505000000020004" pitchFamily="2" charset="77"/>
              </a:rPr>
              <a:t>“Being the Voice for Real Estate” and “Community Involvement and Investment” requirements are reduced from two initiatives to one per category</a:t>
            </a:r>
          </a:p>
          <a:p>
            <a:endParaRPr lang="en-US" sz="1400" dirty="0">
              <a:latin typeface="Montserrat" panose="02000505000000020004" pitchFamily="2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Montserrat" panose="02000505000000020004" pitchFamily="2" charset="77"/>
              </a:rPr>
              <a:t>Realigning some of the items under “Community Involvement and Investment” under another category (i.e., Advocacy or Unification)</a:t>
            </a:r>
          </a:p>
        </p:txBody>
      </p:sp>
      <p:cxnSp>
        <p:nvCxnSpPr>
          <p:cNvPr id="7" name="Google Shape;341;p48">
            <a:extLst>
              <a:ext uri="{FF2B5EF4-FFF2-40B4-BE49-F238E27FC236}">
                <a16:creationId xmlns:a16="http://schemas.microsoft.com/office/drawing/2014/main" id="{8FFB3680-7092-5444-87E8-CA3167074B71}"/>
              </a:ext>
            </a:extLst>
          </p:cNvPr>
          <p:cNvCxnSpPr>
            <a:cxnSpLocks/>
          </p:cNvCxnSpPr>
          <p:nvPr/>
        </p:nvCxnSpPr>
        <p:spPr>
          <a:xfrm>
            <a:off x="2048972" y="1722720"/>
            <a:ext cx="764519" cy="0"/>
          </a:xfrm>
          <a:prstGeom prst="straightConnector1">
            <a:avLst/>
          </a:prstGeom>
          <a:noFill/>
          <a:ln w="127000" cap="flat" cmpd="sng">
            <a:solidFill>
              <a:srgbClr val="E86D1F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025767526"/>
      </p:ext>
    </p:extLst>
  </p:cSld>
  <p:clrMapOvr>
    <a:masterClrMapping/>
  </p:clrMapOvr>
  <p:transition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1"/>
          <p:cNvSpPr txBox="1"/>
          <p:nvPr/>
        </p:nvSpPr>
        <p:spPr>
          <a:xfrm>
            <a:off x="1914761" y="682208"/>
            <a:ext cx="7200664" cy="698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SzPts val="2500"/>
            </a:pPr>
            <a:r>
              <a:rPr lang="en-US" sz="4000" b="1" dirty="0">
                <a:solidFill>
                  <a:srgbClr val="614D9F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SECTION 4 – UNIFICATION</a:t>
            </a:r>
          </a:p>
        </p:txBody>
      </p:sp>
      <p:sp>
        <p:nvSpPr>
          <p:cNvPr id="178" name="Google Shape;178;p41"/>
          <p:cNvSpPr txBox="1"/>
          <p:nvPr/>
        </p:nvSpPr>
        <p:spPr>
          <a:xfrm>
            <a:off x="1914761" y="2008080"/>
            <a:ext cx="8362478" cy="3127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Montserrat" panose="02000505000000020004" pitchFamily="2" charset="77"/>
              </a:rPr>
              <a:t>Move Section 5 “Technology” into this section</a:t>
            </a:r>
          </a:p>
          <a:p>
            <a:endParaRPr lang="en-US" sz="1400" dirty="0">
              <a:latin typeface="Montserrat" panose="02000505000000020004" pitchFamily="2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Montserrat" panose="02000505000000020004" pitchFamily="2" charset="77"/>
              </a:rPr>
              <a:t>Including a myriad of operations, policy, training, value proposition and MLS items</a:t>
            </a:r>
          </a:p>
        </p:txBody>
      </p:sp>
      <p:cxnSp>
        <p:nvCxnSpPr>
          <p:cNvPr id="7" name="Google Shape;341;p48">
            <a:extLst>
              <a:ext uri="{FF2B5EF4-FFF2-40B4-BE49-F238E27FC236}">
                <a16:creationId xmlns:a16="http://schemas.microsoft.com/office/drawing/2014/main" id="{8FFB3680-7092-5444-87E8-CA3167074B71}"/>
              </a:ext>
            </a:extLst>
          </p:cNvPr>
          <p:cNvCxnSpPr>
            <a:cxnSpLocks/>
          </p:cNvCxnSpPr>
          <p:nvPr/>
        </p:nvCxnSpPr>
        <p:spPr>
          <a:xfrm>
            <a:off x="2048972" y="1722720"/>
            <a:ext cx="764519" cy="0"/>
          </a:xfrm>
          <a:prstGeom prst="straightConnector1">
            <a:avLst/>
          </a:prstGeom>
          <a:noFill/>
          <a:ln w="127000" cap="flat" cmpd="sng">
            <a:solidFill>
              <a:srgbClr val="E86D1F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963134391"/>
      </p:ext>
    </p:extLst>
  </p:cSld>
  <p:clrMapOvr>
    <a:masterClrMapping/>
  </p:clrMapOvr>
  <p:transition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1"/>
          <p:cNvSpPr txBox="1"/>
          <p:nvPr/>
        </p:nvSpPr>
        <p:spPr>
          <a:xfrm>
            <a:off x="1914760" y="682208"/>
            <a:ext cx="7191139" cy="698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SzPts val="2500"/>
            </a:pPr>
            <a:r>
              <a:rPr lang="en-US" sz="4000" b="1" dirty="0">
                <a:solidFill>
                  <a:srgbClr val="614D9F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SECTION 4 – UNIFICATION</a:t>
            </a:r>
          </a:p>
        </p:txBody>
      </p:sp>
      <p:sp>
        <p:nvSpPr>
          <p:cNvPr id="178" name="Google Shape;178;p41"/>
          <p:cNvSpPr txBox="1"/>
          <p:nvPr/>
        </p:nvSpPr>
        <p:spPr>
          <a:xfrm>
            <a:off x="1914761" y="2008080"/>
            <a:ext cx="8362478" cy="4259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Montserrat" panose="02000505000000020004" pitchFamily="2" charset="77"/>
              </a:rPr>
              <a:t>Commitment to advancing Diversity, Equity and Inclusion and Fair Housing</a:t>
            </a:r>
          </a:p>
          <a:p>
            <a:endParaRPr lang="en-US" sz="1400" dirty="0">
              <a:latin typeface="Montserrat" panose="02000505000000020004" pitchFamily="2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Montserrat" panose="02000505000000020004" pitchFamily="2" charset="77"/>
              </a:rPr>
              <a:t>Offer at least one professional development opportunity for members</a:t>
            </a:r>
          </a:p>
          <a:p>
            <a:endParaRPr lang="en-US" sz="1400" dirty="0">
              <a:latin typeface="Montserrat" panose="02000505000000020004" pitchFamily="2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Montserrat" panose="02000505000000020004" pitchFamily="2" charset="77"/>
              </a:rPr>
              <a:t>Offer leadership development education for elected REALTOR® leadership</a:t>
            </a:r>
          </a:p>
          <a:p>
            <a:endParaRPr lang="en-US" sz="1400" dirty="0">
              <a:latin typeface="Montserrat" panose="02000505000000020004" pitchFamily="2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Montserrat" panose="02000505000000020004" pitchFamily="2" charset="77"/>
              </a:rPr>
              <a:t>Annually conduct or promote a REALTOR® Safety activity</a:t>
            </a:r>
          </a:p>
        </p:txBody>
      </p:sp>
      <p:cxnSp>
        <p:nvCxnSpPr>
          <p:cNvPr id="7" name="Google Shape;341;p48">
            <a:extLst>
              <a:ext uri="{FF2B5EF4-FFF2-40B4-BE49-F238E27FC236}">
                <a16:creationId xmlns:a16="http://schemas.microsoft.com/office/drawing/2014/main" id="{8FFB3680-7092-5444-87E8-CA3167074B71}"/>
              </a:ext>
            </a:extLst>
          </p:cNvPr>
          <p:cNvCxnSpPr>
            <a:cxnSpLocks/>
          </p:cNvCxnSpPr>
          <p:nvPr/>
        </p:nvCxnSpPr>
        <p:spPr>
          <a:xfrm>
            <a:off x="2048972" y="1722720"/>
            <a:ext cx="764519" cy="0"/>
          </a:xfrm>
          <a:prstGeom prst="straightConnector1">
            <a:avLst/>
          </a:prstGeom>
          <a:noFill/>
          <a:ln w="127000" cap="flat" cmpd="sng">
            <a:solidFill>
              <a:srgbClr val="E86D1F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569342391"/>
      </p:ext>
    </p:extLst>
  </p:cSld>
  <p:clrMapOvr>
    <a:masterClrMapping/>
  </p:clrMapOvr>
  <p:transition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1"/>
          <p:cNvSpPr txBox="1"/>
          <p:nvPr/>
        </p:nvSpPr>
        <p:spPr>
          <a:xfrm>
            <a:off x="1914760" y="682208"/>
            <a:ext cx="7191139" cy="698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SzPts val="2500"/>
            </a:pPr>
            <a:r>
              <a:rPr lang="en-US" sz="4000" b="1" dirty="0">
                <a:solidFill>
                  <a:srgbClr val="614D9F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SECTION 4 – UNIFICATION</a:t>
            </a:r>
          </a:p>
        </p:txBody>
      </p:sp>
      <p:sp>
        <p:nvSpPr>
          <p:cNvPr id="178" name="Google Shape;178;p41"/>
          <p:cNvSpPr txBox="1"/>
          <p:nvPr/>
        </p:nvSpPr>
        <p:spPr>
          <a:xfrm>
            <a:off x="1914761" y="2008080"/>
            <a:ext cx="8362478" cy="4259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Montserrat" panose="02000505000000020004" pitchFamily="2" charset="77"/>
              </a:rPr>
              <a:t>Offer annual antitrust training for members</a:t>
            </a:r>
          </a:p>
          <a:p>
            <a:endParaRPr lang="en-US" sz="1400" dirty="0">
              <a:latin typeface="Montserrat" panose="02000505000000020004" pitchFamily="2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Montserrat" panose="02000505000000020004" pitchFamily="2" charset="77"/>
              </a:rPr>
              <a:t>Leadership Code of Conduct, et al, and offer at least 1 hour of training for elected leadership and governing board</a:t>
            </a:r>
          </a:p>
          <a:p>
            <a:endParaRPr lang="en-US" sz="1400" dirty="0">
              <a:latin typeface="Montserrat" panose="02000505000000020004" pitchFamily="2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Montserrat" panose="02000505000000020004" pitchFamily="2" charset="77"/>
              </a:rPr>
              <a:t>Offer or promote and track new Fair Housing training requirement (2025 onwards)</a:t>
            </a:r>
          </a:p>
        </p:txBody>
      </p:sp>
      <p:cxnSp>
        <p:nvCxnSpPr>
          <p:cNvPr id="7" name="Google Shape;341;p48">
            <a:extLst>
              <a:ext uri="{FF2B5EF4-FFF2-40B4-BE49-F238E27FC236}">
                <a16:creationId xmlns:a16="http://schemas.microsoft.com/office/drawing/2014/main" id="{8FFB3680-7092-5444-87E8-CA3167074B71}"/>
              </a:ext>
            </a:extLst>
          </p:cNvPr>
          <p:cNvCxnSpPr>
            <a:cxnSpLocks/>
          </p:cNvCxnSpPr>
          <p:nvPr/>
        </p:nvCxnSpPr>
        <p:spPr>
          <a:xfrm>
            <a:off x="2048972" y="1722720"/>
            <a:ext cx="764519" cy="0"/>
          </a:xfrm>
          <a:prstGeom prst="straightConnector1">
            <a:avLst/>
          </a:prstGeom>
          <a:noFill/>
          <a:ln w="127000" cap="flat" cmpd="sng">
            <a:solidFill>
              <a:srgbClr val="E86D1F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021815976"/>
      </p:ext>
    </p:extLst>
  </p:cSld>
  <p:clrMapOvr>
    <a:masterClrMapping/>
  </p:clrMapOvr>
  <p:transition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1"/>
          <p:cNvSpPr txBox="1"/>
          <p:nvPr/>
        </p:nvSpPr>
        <p:spPr>
          <a:xfrm>
            <a:off x="1914760" y="682208"/>
            <a:ext cx="7381640" cy="698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SzPts val="2500"/>
            </a:pPr>
            <a:r>
              <a:rPr lang="en-US" sz="4000" b="1" dirty="0">
                <a:solidFill>
                  <a:srgbClr val="614D9F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SECTION 5 – TECHNOLOGY</a:t>
            </a:r>
          </a:p>
        </p:txBody>
      </p:sp>
      <p:sp>
        <p:nvSpPr>
          <p:cNvPr id="178" name="Google Shape;178;p41"/>
          <p:cNvSpPr txBox="1"/>
          <p:nvPr/>
        </p:nvSpPr>
        <p:spPr>
          <a:xfrm>
            <a:off x="1914761" y="2008080"/>
            <a:ext cx="8362478" cy="3127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Montserrat" panose="02000505000000020004" pitchFamily="2" charset="77"/>
              </a:rPr>
              <a:t>Move to “Unification” section</a:t>
            </a:r>
          </a:p>
          <a:p>
            <a:endParaRPr lang="en-US" sz="1400" dirty="0">
              <a:latin typeface="Montserrat" panose="02000505000000020004" pitchFamily="2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Montserrat" panose="02000505000000020004" pitchFamily="2" charset="77"/>
              </a:rPr>
              <a:t>Remove website criteria</a:t>
            </a:r>
          </a:p>
          <a:p>
            <a:endParaRPr lang="en-US" sz="1400" dirty="0">
              <a:latin typeface="Montserrat" panose="02000505000000020004" pitchFamily="2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Montserrat" panose="02000505000000020004" pitchFamily="2" charset="77"/>
              </a:rPr>
              <a:t>Add communicating with members, updating membership records, virtual means of meeting/communicating and cybersecurity requirements</a:t>
            </a:r>
          </a:p>
        </p:txBody>
      </p:sp>
      <p:cxnSp>
        <p:nvCxnSpPr>
          <p:cNvPr id="7" name="Google Shape;341;p48">
            <a:extLst>
              <a:ext uri="{FF2B5EF4-FFF2-40B4-BE49-F238E27FC236}">
                <a16:creationId xmlns:a16="http://schemas.microsoft.com/office/drawing/2014/main" id="{8FFB3680-7092-5444-87E8-CA3167074B71}"/>
              </a:ext>
            </a:extLst>
          </p:cNvPr>
          <p:cNvCxnSpPr>
            <a:cxnSpLocks/>
          </p:cNvCxnSpPr>
          <p:nvPr/>
        </p:nvCxnSpPr>
        <p:spPr>
          <a:xfrm>
            <a:off x="2048972" y="1722720"/>
            <a:ext cx="764519" cy="0"/>
          </a:xfrm>
          <a:prstGeom prst="straightConnector1">
            <a:avLst/>
          </a:prstGeom>
          <a:noFill/>
          <a:ln w="127000" cap="flat" cmpd="sng">
            <a:solidFill>
              <a:srgbClr val="E86D1F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661788671"/>
      </p:ext>
    </p:extLst>
  </p:cSld>
  <p:clrMapOvr>
    <a:masterClrMapping/>
  </p:clrMapOvr>
  <p:transition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1"/>
          <p:cNvSpPr txBox="1"/>
          <p:nvPr/>
        </p:nvSpPr>
        <p:spPr>
          <a:xfrm>
            <a:off x="1914760" y="682208"/>
            <a:ext cx="9610489" cy="698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SzPts val="2500"/>
            </a:pPr>
            <a:r>
              <a:rPr lang="en-US" sz="4000" b="1" dirty="0">
                <a:solidFill>
                  <a:srgbClr val="614D9F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SECTION 6 – FINANCIAL SOLVENCY</a:t>
            </a:r>
          </a:p>
        </p:txBody>
      </p:sp>
      <p:sp>
        <p:nvSpPr>
          <p:cNvPr id="178" name="Google Shape;178;p41"/>
          <p:cNvSpPr txBox="1"/>
          <p:nvPr/>
        </p:nvSpPr>
        <p:spPr>
          <a:xfrm>
            <a:off x="1914761" y="2008080"/>
            <a:ext cx="8362478" cy="3127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Montserrat" panose="02000505000000020004" pitchFamily="2" charset="77"/>
              </a:rPr>
              <a:t>Increase the gross revenue threshold that triggers a compilation, review or audit from $50,000 to $200,000</a:t>
            </a:r>
          </a:p>
          <a:p>
            <a:endParaRPr lang="en-US" sz="1400" dirty="0">
              <a:latin typeface="Montserrat" panose="02000505000000020004" pitchFamily="2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Montserrat" panose="02000505000000020004" pitchFamily="2" charset="77"/>
              </a:rPr>
              <a:t>Aligns with the IRS guidelines for Form 990, which is for organizations with gross receipts more than $200,000</a:t>
            </a:r>
          </a:p>
        </p:txBody>
      </p:sp>
      <p:cxnSp>
        <p:nvCxnSpPr>
          <p:cNvPr id="7" name="Google Shape;341;p48">
            <a:extLst>
              <a:ext uri="{FF2B5EF4-FFF2-40B4-BE49-F238E27FC236}">
                <a16:creationId xmlns:a16="http://schemas.microsoft.com/office/drawing/2014/main" id="{8FFB3680-7092-5444-87E8-CA3167074B71}"/>
              </a:ext>
            </a:extLst>
          </p:cNvPr>
          <p:cNvCxnSpPr>
            <a:cxnSpLocks/>
          </p:cNvCxnSpPr>
          <p:nvPr/>
        </p:nvCxnSpPr>
        <p:spPr>
          <a:xfrm>
            <a:off x="2048972" y="1722720"/>
            <a:ext cx="764519" cy="0"/>
          </a:xfrm>
          <a:prstGeom prst="straightConnector1">
            <a:avLst/>
          </a:prstGeom>
          <a:noFill/>
          <a:ln w="127000" cap="flat" cmpd="sng">
            <a:solidFill>
              <a:srgbClr val="E86D1F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338101629"/>
      </p:ext>
    </p:extLst>
  </p:cSld>
  <p:clrMapOvr>
    <a:masterClrMapping/>
  </p:clrMapOvr>
  <p:transition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1"/>
          <p:cNvSpPr txBox="1"/>
          <p:nvPr/>
        </p:nvSpPr>
        <p:spPr>
          <a:xfrm>
            <a:off x="1914761" y="682208"/>
            <a:ext cx="9924814" cy="698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SzPts val="2500"/>
            </a:pPr>
            <a:r>
              <a:rPr lang="en-US" sz="4000" b="1" dirty="0">
                <a:solidFill>
                  <a:srgbClr val="614D9F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ADDITIONAL RESOURCES</a:t>
            </a:r>
          </a:p>
        </p:txBody>
      </p:sp>
      <p:sp>
        <p:nvSpPr>
          <p:cNvPr id="178" name="Google Shape;178;p41"/>
          <p:cNvSpPr txBox="1"/>
          <p:nvPr/>
        </p:nvSpPr>
        <p:spPr>
          <a:xfrm>
            <a:off x="1914761" y="2008080"/>
            <a:ext cx="8362478" cy="4167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800" dirty="0">
                <a:latin typeface="Montserrat" panose="02000505000000020004" pitchFamily="2" charset="77"/>
              </a:rPr>
              <a:t>Core Standards FAQs</a:t>
            </a:r>
          </a:p>
          <a:p>
            <a:endParaRPr lang="en-US" sz="1400" dirty="0">
              <a:latin typeface="Montserrat" panose="02000505000000020004" pitchFamily="2" charset="77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Montserrat" panose="02000505000000020004" pitchFamily="2" charset="77"/>
              </a:rPr>
              <a:t>Updated to incorporate the changes that are effective in 2025</a:t>
            </a:r>
          </a:p>
        </p:txBody>
      </p:sp>
      <p:cxnSp>
        <p:nvCxnSpPr>
          <p:cNvPr id="7" name="Google Shape;341;p48">
            <a:extLst>
              <a:ext uri="{FF2B5EF4-FFF2-40B4-BE49-F238E27FC236}">
                <a16:creationId xmlns:a16="http://schemas.microsoft.com/office/drawing/2014/main" id="{8FFB3680-7092-5444-87E8-CA3167074B71}"/>
              </a:ext>
            </a:extLst>
          </p:cNvPr>
          <p:cNvCxnSpPr>
            <a:cxnSpLocks/>
          </p:cNvCxnSpPr>
          <p:nvPr/>
        </p:nvCxnSpPr>
        <p:spPr>
          <a:xfrm>
            <a:off x="2048972" y="1722720"/>
            <a:ext cx="764519" cy="0"/>
          </a:xfrm>
          <a:prstGeom prst="straightConnector1">
            <a:avLst/>
          </a:prstGeom>
          <a:noFill/>
          <a:ln w="127000" cap="flat" cmpd="sng">
            <a:solidFill>
              <a:srgbClr val="E86D1F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019208255"/>
      </p:ext>
    </p:extLst>
  </p:cSld>
  <p:clrMapOvr>
    <a:masterClrMapping/>
  </p:clrMapOvr>
  <p:transition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1"/>
          <p:cNvSpPr txBox="1"/>
          <p:nvPr/>
        </p:nvSpPr>
        <p:spPr>
          <a:xfrm>
            <a:off x="1914761" y="682208"/>
            <a:ext cx="9924814" cy="698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SzPts val="2500"/>
            </a:pPr>
            <a:r>
              <a:rPr lang="en-US" sz="4000" b="1" dirty="0">
                <a:solidFill>
                  <a:srgbClr val="614D9F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ADDITIONAL RESOURCES</a:t>
            </a:r>
          </a:p>
        </p:txBody>
      </p:sp>
      <p:sp>
        <p:nvSpPr>
          <p:cNvPr id="178" name="Google Shape;178;p41"/>
          <p:cNvSpPr txBox="1"/>
          <p:nvPr/>
        </p:nvSpPr>
        <p:spPr>
          <a:xfrm>
            <a:off x="1914761" y="2008080"/>
            <a:ext cx="8978140" cy="4167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800" dirty="0">
                <a:latin typeface="Montserrat" panose="02000505000000020004" pitchFamily="2" charset="77"/>
              </a:rPr>
              <a:t>Best Practices for Local and State Associations</a:t>
            </a:r>
          </a:p>
          <a:p>
            <a:endParaRPr lang="en-US" sz="1400" dirty="0">
              <a:latin typeface="Montserrat" panose="02000505000000020004" pitchFamily="2" charset="77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Montserrat" panose="02000505000000020004" pitchFamily="2" charset="77"/>
              </a:rPr>
              <a:t>Educating Leadership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Montserrat" panose="02000505000000020004" pitchFamily="2" charset="77"/>
              </a:rPr>
              <a:t>Completing the Core Standards Certification Form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Montserrat" panose="02000505000000020004" pitchFamily="2" charset="77"/>
              </a:rPr>
              <a:t>Meeting the Core Standards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Montserrat" panose="02000505000000020004" pitchFamily="2" charset="77"/>
              </a:rPr>
              <a:t>Preparing for the Appeal Hearing (if needed)</a:t>
            </a:r>
          </a:p>
          <a:p>
            <a:endParaRPr lang="en-US" sz="1400" dirty="0">
              <a:latin typeface="Montserrat" panose="02000505000000020004" pitchFamily="2" charset="77"/>
            </a:endParaRPr>
          </a:p>
        </p:txBody>
      </p:sp>
      <p:cxnSp>
        <p:nvCxnSpPr>
          <p:cNvPr id="7" name="Google Shape;341;p48">
            <a:extLst>
              <a:ext uri="{FF2B5EF4-FFF2-40B4-BE49-F238E27FC236}">
                <a16:creationId xmlns:a16="http://schemas.microsoft.com/office/drawing/2014/main" id="{8FFB3680-7092-5444-87E8-CA3167074B71}"/>
              </a:ext>
            </a:extLst>
          </p:cNvPr>
          <p:cNvCxnSpPr>
            <a:cxnSpLocks/>
          </p:cNvCxnSpPr>
          <p:nvPr/>
        </p:nvCxnSpPr>
        <p:spPr>
          <a:xfrm>
            <a:off x="2048972" y="1722720"/>
            <a:ext cx="764519" cy="0"/>
          </a:xfrm>
          <a:prstGeom prst="straightConnector1">
            <a:avLst/>
          </a:prstGeom>
          <a:noFill/>
          <a:ln w="127000" cap="flat" cmpd="sng">
            <a:solidFill>
              <a:srgbClr val="E86D1F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971110114"/>
      </p:ext>
    </p:extLst>
  </p:cSld>
  <p:clrMapOvr>
    <a:masterClrMapping/>
  </p:clrMapOvr>
  <p:transition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1"/>
          <p:cNvSpPr txBox="1"/>
          <p:nvPr/>
        </p:nvSpPr>
        <p:spPr>
          <a:xfrm>
            <a:off x="1914761" y="682208"/>
            <a:ext cx="9924814" cy="698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SzPts val="2500"/>
            </a:pPr>
            <a:r>
              <a:rPr lang="en-US" sz="4000" b="1" dirty="0">
                <a:solidFill>
                  <a:srgbClr val="614D9F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ADDITIONAL RESOURCES</a:t>
            </a:r>
          </a:p>
        </p:txBody>
      </p:sp>
      <p:sp>
        <p:nvSpPr>
          <p:cNvPr id="178" name="Google Shape;178;p41"/>
          <p:cNvSpPr txBox="1"/>
          <p:nvPr/>
        </p:nvSpPr>
        <p:spPr>
          <a:xfrm>
            <a:off x="1914761" y="2008080"/>
            <a:ext cx="8362478" cy="3935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800" dirty="0">
                <a:latin typeface="Montserrat" panose="02000505000000020004" pitchFamily="2" charset="77"/>
              </a:rPr>
              <a:t>Recommendations for Current Resources</a:t>
            </a:r>
          </a:p>
          <a:p>
            <a:endParaRPr lang="en-US" sz="1400" dirty="0">
              <a:latin typeface="Montserrat" panose="02000505000000020004" pitchFamily="2" charset="77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Montserrat" panose="02000505000000020004" pitchFamily="2" charset="77"/>
              </a:rPr>
              <a:t>Enhance nar.realtor resources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Montserrat" panose="02000505000000020004" pitchFamily="2" charset="77"/>
              </a:rPr>
              <a:t>Organize Resources by Target Audience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Montserrat" panose="02000505000000020004" pitchFamily="2" charset="77"/>
              </a:rPr>
              <a:t>New Association Executives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Montserrat" panose="02000505000000020004" pitchFamily="2" charset="77"/>
              </a:rPr>
              <a:t>State Associations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Montserrat" panose="02000505000000020004" pitchFamily="2" charset="77"/>
              </a:rPr>
              <a:t>Officers and Directors</a:t>
            </a:r>
          </a:p>
        </p:txBody>
      </p:sp>
      <p:cxnSp>
        <p:nvCxnSpPr>
          <p:cNvPr id="7" name="Google Shape;341;p48">
            <a:extLst>
              <a:ext uri="{FF2B5EF4-FFF2-40B4-BE49-F238E27FC236}">
                <a16:creationId xmlns:a16="http://schemas.microsoft.com/office/drawing/2014/main" id="{8FFB3680-7092-5444-87E8-CA3167074B71}"/>
              </a:ext>
            </a:extLst>
          </p:cNvPr>
          <p:cNvCxnSpPr>
            <a:cxnSpLocks/>
          </p:cNvCxnSpPr>
          <p:nvPr/>
        </p:nvCxnSpPr>
        <p:spPr>
          <a:xfrm>
            <a:off x="2048972" y="1722720"/>
            <a:ext cx="764519" cy="0"/>
          </a:xfrm>
          <a:prstGeom prst="straightConnector1">
            <a:avLst/>
          </a:prstGeom>
          <a:noFill/>
          <a:ln w="127000" cap="flat" cmpd="sng">
            <a:solidFill>
              <a:srgbClr val="E86D1F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36151064"/>
      </p:ext>
    </p:extLst>
  </p:cSld>
  <p:clrMapOvr>
    <a:masterClrMapping/>
  </p:clrMapOvr>
  <p:transition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0EEDAC-4715-9844-B2C2-3085EABAEF4C}"/>
              </a:ext>
            </a:extLst>
          </p:cNvPr>
          <p:cNvSpPr txBox="1"/>
          <p:nvPr/>
        </p:nvSpPr>
        <p:spPr>
          <a:xfrm>
            <a:off x="2726422" y="990063"/>
            <a:ext cx="825850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614D9F"/>
                </a:solidFill>
                <a:latin typeface="Montserrat" panose="02000505000000020004" pitchFamily="2" charset="77"/>
              </a:rPr>
              <a:t>Overview of the 2025 Changes to the Core Standards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B30556-4723-8844-A809-9FBCEDA7A36F}"/>
              </a:ext>
            </a:extLst>
          </p:cNvPr>
          <p:cNvSpPr txBox="1"/>
          <p:nvPr/>
        </p:nvSpPr>
        <p:spPr>
          <a:xfrm>
            <a:off x="2840195" y="3326872"/>
            <a:ext cx="63327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614D9F"/>
                </a:solidFill>
                <a:latin typeface="Montserrat" panose="02000505000000020004" pitchFamily="2" charset="77"/>
              </a:rPr>
              <a:t>October 28, 2024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6AA9E-3052-9148-A4A5-65E493788B0F}"/>
              </a:ext>
            </a:extLst>
          </p:cNvPr>
          <p:cNvSpPr txBox="1"/>
          <p:nvPr/>
        </p:nvSpPr>
        <p:spPr>
          <a:xfrm>
            <a:off x="2840194" y="3914850"/>
            <a:ext cx="7730953" cy="1733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614D9F"/>
                </a:solidFill>
                <a:latin typeface="Montserrat" panose="02000505000000020004" pitchFamily="2" charset="77"/>
                <a:ea typeface="Times New Roman" panose="02020603050405020304" pitchFamily="18" charset="0"/>
              </a:rPr>
              <a:t>Moderator</a:t>
            </a:r>
            <a:r>
              <a:rPr lang="en-US" sz="2400" dirty="0">
                <a:solidFill>
                  <a:srgbClr val="614D9F"/>
                </a:solidFill>
                <a:latin typeface="Montserrat" panose="02000505000000020004" pitchFamily="2" charset="77"/>
                <a:ea typeface="Times New Roman" panose="02020603050405020304" pitchFamily="18" charset="0"/>
              </a:rPr>
              <a:t>: </a:t>
            </a:r>
          </a:p>
          <a:p>
            <a:r>
              <a:rPr lang="en-US" sz="2400" dirty="0">
                <a:solidFill>
                  <a:srgbClr val="614D9F"/>
                </a:solidFill>
                <a:latin typeface="Montserrat" panose="02000505000000020004" pitchFamily="2" charset="77"/>
                <a:ea typeface="Times New Roman" panose="02020603050405020304" pitchFamily="18" charset="0"/>
              </a:rPr>
              <a:t>Theresa Hatton, RCE</a:t>
            </a:r>
          </a:p>
          <a:p>
            <a:r>
              <a:rPr lang="en-US" sz="2400" dirty="0">
                <a:solidFill>
                  <a:srgbClr val="614D9F"/>
                </a:solidFill>
                <a:effectLst/>
                <a:latin typeface="Montserrat" panose="02000505000000020004" pitchFamily="2" charset="77"/>
                <a:ea typeface="Times New Roman" panose="02020603050405020304" pitchFamily="18" charset="0"/>
              </a:rPr>
              <a:t>2024 AEC Chair</a:t>
            </a:r>
          </a:p>
          <a:p>
            <a:r>
              <a:rPr lang="en-US" sz="2400" dirty="0">
                <a:solidFill>
                  <a:srgbClr val="614D9F"/>
                </a:solidFill>
                <a:effectLst/>
                <a:latin typeface="Montserrat" panose="02000505000000020004" pitchFamily="2" charset="77"/>
                <a:ea typeface="Times New Roman" panose="02020603050405020304" pitchFamily="18" charset="0"/>
              </a:rPr>
              <a:t>CEO, Massachusetts Association of REALTORS</a:t>
            </a:r>
            <a:r>
              <a:rPr lang="en-US" sz="2400" dirty="0">
                <a:solidFill>
                  <a:srgbClr val="614D9F"/>
                </a:solidFill>
                <a:effectLst/>
                <a:latin typeface="Montserrat" pitchFamily="2" charset="0"/>
                <a:ea typeface="Times New Roman" panose="02020603050405020304" pitchFamily="18" charset="0"/>
              </a:rPr>
              <a:t>®</a:t>
            </a:r>
            <a:endParaRPr lang="en-US" sz="2400" dirty="0">
              <a:solidFill>
                <a:srgbClr val="614D9F"/>
              </a:solidFill>
              <a:latin typeface="Montserrat" pitchFamily="2" charset="0"/>
              <a:ea typeface="Times New Roman" panose="02020603050405020304" pitchFamily="18" charset="0"/>
            </a:endParaRPr>
          </a:p>
          <a:p>
            <a:endParaRPr lang="en-US" sz="1600" baseline="30000" dirty="0">
              <a:solidFill>
                <a:srgbClr val="614D9F"/>
              </a:solidFill>
              <a:latin typeface="Montserrat" panose="02000505000000020004" pitchFamily="2" charset="77"/>
            </a:endParaRPr>
          </a:p>
        </p:txBody>
      </p:sp>
      <p:cxnSp>
        <p:nvCxnSpPr>
          <p:cNvPr id="5" name="Google Shape;341;p48">
            <a:extLst>
              <a:ext uri="{FF2B5EF4-FFF2-40B4-BE49-F238E27FC236}">
                <a16:creationId xmlns:a16="http://schemas.microsoft.com/office/drawing/2014/main" id="{D88DFA9A-4495-9224-8A12-12AE0CC8C40B}"/>
              </a:ext>
            </a:extLst>
          </p:cNvPr>
          <p:cNvCxnSpPr>
            <a:cxnSpLocks/>
          </p:cNvCxnSpPr>
          <p:nvPr/>
        </p:nvCxnSpPr>
        <p:spPr>
          <a:xfrm>
            <a:off x="2921847" y="3144064"/>
            <a:ext cx="7128065" cy="0"/>
          </a:xfrm>
          <a:prstGeom prst="straightConnector1">
            <a:avLst/>
          </a:prstGeom>
          <a:noFill/>
          <a:ln w="63500" cap="flat" cmpd="sng">
            <a:solidFill>
              <a:srgbClr val="E86D1F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610263208"/>
      </p:ext>
    </p:extLst>
  </p:cSld>
  <p:clrMapOvr>
    <a:masterClrMapping/>
  </p:clrMapOvr>
  <p:transition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1"/>
          <p:cNvSpPr txBox="1"/>
          <p:nvPr/>
        </p:nvSpPr>
        <p:spPr>
          <a:xfrm>
            <a:off x="1914761" y="682208"/>
            <a:ext cx="9924814" cy="698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SzPts val="2500"/>
            </a:pPr>
            <a:r>
              <a:rPr lang="en-US" sz="4000" b="1" dirty="0">
                <a:solidFill>
                  <a:srgbClr val="614D9F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ADDITIONAL RESOURCES</a:t>
            </a:r>
          </a:p>
        </p:txBody>
      </p:sp>
      <p:sp>
        <p:nvSpPr>
          <p:cNvPr id="178" name="Google Shape;178;p41"/>
          <p:cNvSpPr txBox="1"/>
          <p:nvPr/>
        </p:nvSpPr>
        <p:spPr>
          <a:xfrm>
            <a:off x="1914761" y="2008080"/>
            <a:ext cx="8362478" cy="3935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800" dirty="0">
                <a:latin typeface="Montserrat" panose="02000505000000020004" pitchFamily="2" charset="77"/>
              </a:rPr>
              <a:t>Recommendations for New Resources</a:t>
            </a:r>
          </a:p>
          <a:p>
            <a:endParaRPr lang="en-US" sz="1400" dirty="0">
              <a:latin typeface="Montserrat" panose="02000505000000020004" pitchFamily="2" charset="77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Montserrat" panose="02000505000000020004" pitchFamily="2" charset="77"/>
              </a:rPr>
              <a:t>AE peer-to-peer Core Standards support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Montserrat" panose="02000505000000020004" pitchFamily="2" charset="77"/>
              </a:rPr>
              <a:t>AEI sessions on Core Standards best practices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Montserrat" panose="02000505000000020004" pitchFamily="2" charset="77"/>
              </a:rPr>
              <a:t>Sample forms and timelines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Montserrat" panose="02000505000000020004" pitchFamily="2" charset="77"/>
              </a:rPr>
              <a:t>Video clips on completing each section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Montserrat" panose="02000505000000020004" pitchFamily="2" charset="77"/>
              </a:rPr>
              <a:t>Discussion opportunities -- AE Chat Live and Roundtables at RLM and NAR NXT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Montserrat" panose="02000505000000020004" pitchFamily="2" charset="77"/>
              </a:rPr>
              <a:t>Training guides</a:t>
            </a:r>
          </a:p>
        </p:txBody>
      </p:sp>
      <p:cxnSp>
        <p:nvCxnSpPr>
          <p:cNvPr id="7" name="Google Shape;341;p48">
            <a:extLst>
              <a:ext uri="{FF2B5EF4-FFF2-40B4-BE49-F238E27FC236}">
                <a16:creationId xmlns:a16="http://schemas.microsoft.com/office/drawing/2014/main" id="{8FFB3680-7092-5444-87E8-CA3167074B71}"/>
              </a:ext>
            </a:extLst>
          </p:cNvPr>
          <p:cNvCxnSpPr>
            <a:cxnSpLocks/>
          </p:cNvCxnSpPr>
          <p:nvPr/>
        </p:nvCxnSpPr>
        <p:spPr>
          <a:xfrm>
            <a:off x="2048972" y="1722720"/>
            <a:ext cx="764519" cy="0"/>
          </a:xfrm>
          <a:prstGeom prst="straightConnector1">
            <a:avLst/>
          </a:prstGeom>
          <a:noFill/>
          <a:ln w="127000" cap="flat" cmpd="sng">
            <a:solidFill>
              <a:srgbClr val="E86D1F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509059582"/>
      </p:ext>
    </p:extLst>
  </p:cSld>
  <p:clrMapOvr>
    <a:masterClrMapping/>
  </p:clrMapOvr>
  <p:transition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83B4B9E-24D5-AE4C-921A-E3B465B725AA}"/>
              </a:ext>
            </a:extLst>
          </p:cNvPr>
          <p:cNvSpPr txBox="1"/>
          <p:nvPr/>
        </p:nvSpPr>
        <p:spPr>
          <a:xfrm>
            <a:off x="1727887" y="3036585"/>
            <a:ext cx="873622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E86D1F"/>
                </a:solidFill>
                <a:latin typeface="Montserrat" panose="02000505000000020004" pitchFamily="2" charset="77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048109698"/>
      </p:ext>
    </p:extLst>
  </p:cSld>
  <p:clrMapOvr>
    <a:masterClrMapping/>
  </p:clrMapOvr>
  <p:transition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2062185"/>
      </p:ext>
    </p:extLst>
  </p:cSld>
  <p:clrMapOvr>
    <a:masterClrMapping/>
  </p:clrMapOvr>
  <p:transition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83B4B9E-24D5-AE4C-921A-E3B465B725AA}"/>
              </a:ext>
            </a:extLst>
          </p:cNvPr>
          <p:cNvSpPr txBox="1"/>
          <p:nvPr/>
        </p:nvSpPr>
        <p:spPr>
          <a:xfrm>
            <a:off x="1292052" y="370297"/>
            <a:ext cx="873622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E86D1F"/>
                </a:solidFill>
                <a:latin typeface="Montserrat" panose="02000505000000020004" pitchFamily="2" charset="77"/>
              </a:rPr>
              <a:t>SPEAKERS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E97555-257F-2CF1-0718-536F0B79C057}"/>
              </a:ext>
            </a:extLst>
          </p:cNvPr>
          <p:cNvSpPr txBox="1"/>
          <p:nvPr/>
        </p:nvSpPr>
        <p:spPr>
          <a:xfrm>
            <a:off x="1413046" y="1804039"/>
            <a:ext cx="9995590" cy="3088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614D9F"/>
                </a:solidFill>
                <a:latin typeface="Montserrat" panose="02000505000000020004" pitchFamily="2" charset="77"/>
                <a:ea typeface="Times New Roman" panose="02020603050405020304" pitchFamily="18" charset="0"/>
              </a:rPr>
              <a:t>Travis Kessler, RCE, CAE</a:t>
            </a:r>
          </a:p>
          <a:p>
            <a:r>
              <a:rPr lang="en-US" sz="3200" dirty="0">
                <a:solidFill>
                  <a:srgbClr val="614D9F"/>
                </a:solidFill>
                <a:effectLst/>
                <a:latin typeface="Montserrat" panose="02000505000000020004" pitchFamily="2" charset="77"/>
                <a:ea typeface="Times New Roman" panose="02020603050405020304" pitchFamily="18" charset="0"/>
              </a:rPr>
              <a:t>Chief Executive Officer, Texa</a:t>
            </a:r>
            <a:r>
              <a:rPr lang="en-US" sz="3200" dirty="0">
                <a:solidFill>
                  <a:srgbClr val="614D9F"/>
                </a:solidFill>
                <a:latin typeface="Montserrat" panose="02000505000000020004" pitchFamily="2" charset="77"/>
                <a:ea typeface="Times New Roman" panose="02020603050405020304" pitchFamily="18" charset="0"/>
              </a:rPr>
              <a:t>s</a:t>
            </a:r>
            <a:r>
              <a:rPr lang="en-US" sz="3200" dirty="0">
                <a:solidFill>
                  <a:srgbClr val="614D9F"/>
                </a:solidFill>
                <a:effectLst/>
                <a:latin typeface="Montserrat" panose="02000505000000020004" pitchFamily="2" charset="77"/>
                <a:ea typeface="Times New Roman" panose="02020603050405020304" pitchFamily="18" charset="0"/>
              </a:rPr>
              <a:t> REALTORS</a:t>
            </a:r>
            <a:r>
              <a:rPr lang="en-US" sz="3200" dirty="0">
                <a:solidFill>
                  <a:srgbClr val="614D9F"/>
                </a:solidFill>
                <a:effectLst/>
                <a:latin typeface="Montserrat" pitchFamily="2" charset="0"/>
                <a:ea typeface="Times New Roman" panose="02020603050405020304" pitchFamily="18" charset="0"/>
              </a:rPr>
              <a:t>®</a:t>
            </a:r>
          </a:p>
          <a:p>
            <a:endParaRPr lang="en-US" sz="3200" dirty="0">
              <a:solidFill>
                <a:srgbClr val="614D9F"/>
              </a:solidFill>
              <a:latin typeface="Montserrat" pitchFamily="2" charset="0"/>
              <a:ea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614D9F"/>
                </a:solidFill>
                <a:latin typeface="Montserrat" panose="02000505000000020004" pitchFamily="2" charset="77"/>
                <a:ea typeface="Times New Roman" panose="02020603050405020304" pitchFamily="18" charset="0"/>
              </a:rPr>
              <a:t>Janet Kane, RCE, CAE</a:t>
            </a:r>
          </a:p>
          <a:p>
            <a:r>
              <a:rPr lang="en-US" sz="3200" dirty="0">
                <a:solidFill>
                  <a:srgbClr val="614D9F"/>
                </a:solidFill>
                <a:effectLst/>
                <a:latin typeface="Montserrat" panose="02000505000000020004" pitchFamily="2" charset="77"/>
                <a:ea typeface="Times New Roman" panose="02020603050405020304" pitchFamily="18" charset="0"/>
              </a:rPr>
              <a:t>Chief Executive Officer, Cape Fear REALTORS</a:t>
            </a:r>
            <a:r>
              <a:rPr lang="en-US" sz="3200" dirty="0">
                <a:solidFill>
                  <a:srgbClr val="614D9F"/>
                </a:solidFill>
                <a:effectLst/>
                <a:latin typeface="Montserrat" pitchFamily="2" charset="0"/>
                <a:ea typeface="Times New Roman" panose="02020603050405020304" pitchFamily="18" charset="0"/>
              </a:rPr>
              <a:t>®</a:t>
            </a:r>
            <a:endParaRPr lang="en-US" sz="3200" dirty="0">
              <a:solidFill>
                <a:srgbClr val="614D9F"/>
              </a:solidFill>
              <a:latin typeface="Montserrat" pitchFamily="2" charset="0"/>
              <a:ea typeface="Times New Roman" panose="02020603050405020304" pitchFamily="18" charset="0"/>
            </a:endParaRPr>
          </a:p>
          <a:p>
            <a:endParaRPr lang="en-US" sz="2400" dirty="0">
              <a:solidFill>
                <a:srgbClr val="614D9F"/>
              </a:solidFill>
              <a:latin typeface="Montserrat" pitchFamily="2" charset="0"/>
              <a:ea typeface="Times New Roman" panose="02020603050405020304" pitchFamily="18" charset="0"/>
            </a:endParaRPr>
          </a:p>
          <a:p>
            <a:endParaRPr lang="en-US" sz="1600" baseline="30000" dirty="0">
              <a:solidFill>
                <a:srgbClr val="614D9F"/>
              </a:solidFill>
              <a:latin typeface="Montserrat" panose="02000505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960145264"/>
      </p:ext>
    </p:extLst>
  </p:cSld>
  <p:clrMapOvr>
    <a:masterClrMapping/>
  </p:clrMapOvr>
  <p:transition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83B4B9E-24D5-AE4C-921A-E3B465B725AA}"/>
              </a:ext>
            </a:extLst>
          </p:cNvPr>
          <p:cNvSpPr txBox="1"/>
          <p:nvPr/>
        </p:nvSpPr>
        <p:spPr>
          <a:xfrm>
            <a:off x="1083076" y="3036585"/>
            <a:ext cx="980094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E86D1F"/>
                </a:solidFill>
                <a:latin typeface="Montserrat" panose="02000505000000020004" pitchFamily="2" charset="77"/>
              </a:rPr>
              <a:t>2025 Core Standards Changes</a:t>
            </a:r>
          </a:p>
        </p:txBody>
      </p:sp>
    </p:spTree>
    <p:extLst>
      <p:ext uri="{BB962C8B-B14F-4D97-AF65-F5344CB8AC3E}">
        <p14:creationId xmlns:p14="http://schemas.microsoft.com/office/powerpoint/2010/main" val="4136820600"/>
      </p:ext>
    </p:extLst>
  </p:cSld>
  <p:clrMapOvr>
    <a:masterClrMapping/>
  </p:clrMapOvr>
  <p:transition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1"/>
          <p:cNvSpPr txBox="1"/>
          <p:nvPr/>
        </p:nvSpPr>
        <p:spPr>
          <a:xfrm>
            <a:off x="1914761" y="682208"/>
            <a:ext cx="6418800" cy="1410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SzPts val="2500"/>
            </a:pPr>
            <a:r>
              <a:rPr lang="en-US" sz="4000" b="1" dirty="0">
                <a:solidFill>
                  <a:srgbClr val="614D9F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2025 CHANGES TO THE CORE STANDARDS</a:t>
            </a:r>
          </a:p>
        </p:txBody>
      </p:sp>
      <p:sp>
        <p:nvSpPr>
          <p:cNvPr id="178" name="Google Shape;178;p41"/>
          <p:cNvSpPr txBox="1"/>
          <p:nvPr/>
        </p:nvSpPr>
        <p:spPr>
          <a:xfrm>
            <a:off x="1914761" y="2251920"/>
            <a:ext cx="8362478" cy="3127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800" dirty="0">
                <a:latin typeface="Montserrat" panose="02000505000000020004" pitchFamily="2" charset="77"/>
              </a:rPr>
              <a:t>Work group proposed five recommendations to the Core Standards approved by the Executive Committee during the </a:t>
            </a:r>
          </a:p>
          <a:p>
            <a:r>
              <a:rPr lang="en-US" sz="2800" dirty="0">
                <a:latin typeface="Montserrat" panose="02000505000000020004" pitchFamily="2" charset="77"/>
              </a:rPr>
              <a:t>2024 REALTORS® Legislative Meetings</a:t>
            </a:r>
          </a:p>
        </p:txBody>
      </p:sp>
      <p:cxnSp>
        <p:nvCxnSpPr>
          <p:cNvPr id="7" name="Google Shape;341;p48">
            <a:extLst>
              <a:ext uri="{FF2B5EF4-FFF2-40B4-BE49-F238E27FC236}">
                <a16:creationId xmlns:a16="http://schemas.microsoft.com/office/drawing/2014/main" id="{8FFB3680-7092-5444-87E8-CA3167074B71}"/>
              </a:ext>
            </a:extLst>
          </p:cNvPr>
          <p:cNvCxnSpPr>
            <a:cxnSpLocks/>
          </p:cNvCxnSpPr>
          <p:nvPr/>
        </p:nvCxnSpPr>
        <p:spPr>
          <a:xfrm>
            <a:off x="2048972" y="2172300"/>
            <a:ext cx="764519" cy="0"/>
          </a:xfrm>
          <a:prstGeom prst="straightConnector1">
            <a:avLst/>
          </a:prstGeom>
          <a:noFill/>
          <a:ln w="127000" cap="flat" cmpd="sng">
            <a:solidFill>
              <a:srgbClr val="E86D1F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4262810333"/>
      </p:ext>
    </p:extLst>
  </p:cSld>
  <p:clrMapOvr>
    <a:masterClrMapping/>
  </p:clrMapOvr>
  <p:transition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1"/>
          <p:cNvSpPr txBox="1"/>
          <p:nvPr/>
        </p:nvSpPr>
        <p:spPr>
          <a:xfrm>
            <a:off x="1914761" y="682208"/>
            <a:ext cx="6418800" cy="1418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SzPts val="2500"/>
            </a:pPr>
            <a:r>
              <a:rPr lang="en-US" sz="4000" b="1" dirty="0">
                <a:solidFill>
                  <a:srgbClr val="614D9F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2025 CHANGES TO THE CORE STANDARDS</a:t>
            </a:r>
          </a:p>
        </p:txBody>
      </p:sp>
      <p:sp>
        <p:nvSpPr>
          <p:cNvPr id="178" name="Google Shape;178;p41"/>
          <p:cNvSpPr txBox="1"/>
          <p:nvPr/>
        </p:nvSpPr>
        <p:spPr>
          <a:xfrm>
            <a:off x="1914761" y="2259540"/>
            <a:ext cx="8362478" cy="3127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800" dirty="0">
                <a:latin typeface="Montserrat" panose="02000505000000020004" pitchFamily="2" charset="77"/>
              </a:rPr>
              <a:t>Approved changes also apply to the Core Standards for Commercial Overlay Boards, with the exception of the Fair Housing commitment and training specified in Recommendation #3, which does not apply to Commercial Overlay Boards</a:t>
            </a:r>
          </a:p>
        </p:txBody>
      </p:sp>
      <p:cxnSp>
        <p:nvCxnSpPr>
          <p:cNvPr id="7" name="Google Shape;341;p48">
            <a:extLst>
              <a:ext uri="{FF2B5EF4-FFF2-40B4-BE49-F238E27FC236}">
                <a16:creationId xmlns:a16="http://schemas.microsoft.com/office/drawing/2014/main" id="{8FFB3680-7092-5444-87E8-CA3167074B71}"/>
              </a:ext>
            </a:extLst>
          </p:cNvPr>
          <p:cNvCxnSpPr>
            <a:cxnSpLocks/>
          </p:cNvCxnSpPr>
          <p:nvPr/>
        </p:nvCxnSpPr>
        <p:spPr>
          <a:xfrm>
            <a:off x="2048972" y="2179920"/>
            <a:ext cx="764519" cy="0"/>
          </a:xfrm>
          <a:prstGeom prst="straightConnector1">
            <a:avLst/>
          </a:prstGeom>
          <a:noFill/>
          <a:ln w="127000" cap="flat" cmpd="sng">
            <a:solidFill>
              <a:srgbClr val="E86D1F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645204381"/>
      </p:ext>
    </p:extLst>
  </p:cSld>
  <p:clrMapOvr>
    <a:masterClrMapping/>
  </p:clrMapOvr>
  <p:transition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1"/>
          <p:cNvSpPr txBox="1"/>
          <p:nvPr/>
        </p:nvSpPr>
        <p:spPr>
          <a:xfrm>
            <a:off x="1914761" y="682208"/>
            <a:ext cx="6418800" cy="1418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SzPts val="2500"/>
            </a:pPr>
            <a:r>
              <a:rPr lang="en-US" sz="4000" b="1" dirty="0">
                <a:solidFill>
                  <a:srgbClr val="614D9F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2025 CHANGES TO THE CORE STANDARDS</a:t>
            </a:r>
          </a:p>
        </p:txBody>
      </p:sp>
      <p:sp>
        <p:nvSpPr>
          <p:cNvPr id="178" name="Google Shape;178;p41"/>
          <p:cNvSpPr txBox="1"/>
          <p:nvPr/>
        </p:nvSpPr>
        <p:spPr>
          <a:xfrm>
            <a:off x="1914761" y="2259540"/>
            <a:ext cx="8362478" cy="3127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800" dirty="0">
                <a:latin typeface="Montserrat" panose="02000505000000020004" pitchFamily="2" charset="77"/>
              </a:rPr>
              <a:t>Changes are effective with the next Core Standards review cycle (January 1, 2025, to December 31, 2025) and will be incorporated into the 2025 Core Standards Certification Form on nar.realtor</a:t>
            </a:r>
          </a:p>
        </p:txBody>
      </p:sp>
      <p:cxnSp>
        <p:nvCxnSpPr>
          <p:cNvPr id="7" name="Google Shape;341;p48">
            <a:extLst>
              <a:ext uri="{FF2B5EF4-FFF2-40B4-BE49-F238E27FC236}">
                <a16:creationId xmlns:a16="http://schemas.microsoft.com/office/drawing/2014/main" id="{8FFB3680-7092-5444-87E8-CA3167074B71}"/>
              </a:ext>
            </a:extLst>
          </p:cNvPr>
          <p:cNvCxnSpPr>
            <a:cxnSpLocks/>
          </p:cNvCxnSpPr>
          <p:nvPr/>
        </p:nvCxnSpPr>
        <p:spPr>
          <a:xfrm>
            <a:off x="2048972" y="2179920"/>
            <a:ext cx="764519" cy="0"/>
          </a:xfrm>
          <a:prstGeom prst="straightConnector1">
            <a:avLst/>
          </a:prstGeom>
          <a:noFill/>
          <a:ln w="127000" cap="flat" cmpd="sng">
            <a:solidFill>
              <a:srgbClr val="E86D1F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618634360"/>
      </p:ext>
    </p:extLst>
  </p:cSld>
  <p:clrMapOvr>
    <a:masterClrMapping/>
  </p:clrMapOvr>
  <p:transition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1"/>
          <p:cNvSpPr txBox="1"/>
          <p:nvPr/>
        </p:nvSpPr>
        <p:spPr>
          <a:xfrm>
            <a:off x="1914760" y="682208"/>
            <a:ext cx="8059819" cy="698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SzPts val="2500"/>
            </a:pPr>
            <a:r>
              <a:rPr lang="en-US" sz="4000" b="1" dirty="0">
                <a:solidFill>
                  <a:srgbClr val="614D9F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SECTION 1 – CODE OF ETHICS</a:t>
            </a:r>
          </a:p>
        </p:txBody>
      </p:sp>
      <p:sp>
        <p:nvSpPr>
          <p:cNvPr id="178" name="Google Shape;178;p41"/>
          <p:cNvSpPr txBox="1"/>
          <p:nvPr/>
        </p:nvSpPr>
        <p:spPr>
          <a:xfrm>
            <a:off x="1914761" y="2008080"/>
            <a:ext cx="8362478" cy="3127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800" dirty="0">
                <a:latin typeface="Montserrat" panose="02000505000000020004" pitchFamily="2" charset="77"/>
              </a:rPr>
              <a:t>Adding Statewide Professional Standards Enforcement as the first question</a:t>
            </a:r>
          </a:p>
          <a:p>
            <a:endParaRPr lang="en-US" sz="1400" dirty="0">
              <a:latin typeface="Montserrat" panose="02000505000000020004" pitchFamily="2" charset="7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800" dirty="0">
                <a:latin typeface="Montserrat" panose="02000505000000020004" pitchFamily="2" charset="77"/>
              </a:rPr>
              <a:t>If this is answered “yes,” there are fewer questions to answer in that section</a:t>
            </a:r>
          </a:p>
        </p:txBody>
      </p:sp>
      <p:cxnSp>
        <p:nvCxnSpPr>
          <p:cNvPr id="7" name="Google Shape;341;p48">
            <a:extLst>
              <a:ext uri="{FF2B5EF4-FFF2-40B4-BE49-F238E27FC236}">
                <a16:creationId xmlns:a16="http://schemas.microsoft.com/office/drawing/2014/main" id="{8FFB3680-7092-5444-87E8-CA3167074B71}"/>
              </a:ext>
            </a:extLst>
          </p:cNvPr>
          <p:cNvCxnSpPr>
            <a:cxnSpLocks/>
          </p:cNvCxnSpPr>
          <p:nvPr/>
        </p:nvCxnSpPr>
        <p:spPr>
          <a:xfrm>
            <a:off x="2048972" y="1722720"/>
            <a:ext cx="764519" cy="0"/>
          </a:xfrm>
          <a:prstGeom prst="straightConnector1">
            <a:avLst/>
          </a:prstGeom>
          <a:noFill/>
          <a:ln w="127000" cap="flat" cmpd="sng">
            <a:solidFill>
              <a:srgbClr val="E86D1F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877104304"/>
      </p:ext>
    </p:extLst>
  </p:cSld>
  <p:clrMapOvr>
    <a:masterClrMapping/>
  </p:clrMapOvr>
  <p:transition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1"/>
          <p:cNvSpPr txBox="1"/>
          <p:nvPr/>
        </p:nvSpPr>
        <p:spPr>
          <a:xfrm>
            <a:off x="1914760" y="682208"/>
            <a:ext cx="6791089" cy="698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SzPts val="2500"/>
            </a:pPr>
            <a:r>
              <a:rPr lang="en-US" sz="4000" b="1" dirty="0">
                <a:solidFill>
                  <a:srgbClr val="614D9F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SECTION 2 – ADVOCACY</a:t>
            </a:r>
          </a:p>
        </p:txBody>
      </p:sp>
      <p:sp>
        <p:nvSpPr>
          <p:cNvPr id="178" name="Google Shape;178;p41"/>
          <p:cNvSpPr txBox="1"/>
          <p:nvPr/>
        </p:nvSpPr>
        <p:spPr>
          <a:xfrm>
            <a:off x="1914761" y="2008080"/>
            <a:ext cx="8362478" cy="3127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Montserrat" panose="02000505000000020004" pitchFamily="2" charset="77"/>
              </a:rPr>
              <a:t>Responses to Calls for Action will satisfy one of the “Act” requirements</a:t>
            </a:r>
          </a:p>
          <a:p>
            <a:endParaRPr lang="en-US" sz="1400" dirty="0">
              <a:latin typeface="Montserrat" panose="02000505000000020004" pitchFamily="2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Montserrat" panose="02000505000000020004" pitchFamily="2" charset="77"/>
              </a:rPr>
              <a:t>Repeat an event in multiple categories</a:t>
            </a:r>
          </a:p>
          <a:p>
            <a:endParaRPr lang="en-US" sz="1400" dirty="0">
              <a:latin typeface="Montserrat" panose="02000505000000020004" pitchFamily="2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Montserrat" panose="02000505000000020004" pitchFamily="2" charset="77"/>
              </a:rPr>
              <a:t>Triple Crown Award would satisfy some of the Advocacy requirements</a:t>
            </a:r>
          </a:p>
        </p:txBody>
      </p:sp>
      <p:cxnSp>
        <p:nvCxnSpPr>
          <p:cNvPr id="7" name="Google Shape;341;p48">
            <a:extLst>
              <a:ext uri="{FF2B5EF4-FFF2-40B4-BE49-F238E27FC236}">
                <a16:creationId xmlns:a16="http://schemas.microsoft.com/office/drawing/2014/main" id="{8FFB3680-7092-5444-87E8-CA3167074B71}"/>
              </a:ext>
            </a:extLst>
          </p:cNvPr>
          <p:cNvCxnSpPr>
            <a:cxnSpLocks/>
          </p:cNvCxnSpPr>
          <p:nvPr/>
        </p:nvCxnSpPr>
        <p:spPr>
          <a:xfrm>
            <a:off x="2048972" y="1722720"/>
            <a:ext cx="764519" cy="0"/>
          </a:xfrm>
          <a:prstGeom prst="straightConnector1">
            <a:avLst/>
          </a:prstGeom>
          <a:noFill/>
          <a:ln w="127000" cap="flat" cmpd="sng">
            <a:solidFill>
              <a:srgbClr val="E86D1F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812395092"/>
      </p:ext>
    </p:extLst>
  </p:cSld>
  <p:clrMapOvr>
    <a:masterClrMapping/>
  </p:clrMapOvr>
  <p:transition>
    <p:push dir="u"/>
  </p:transition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6BB7"/>
      </a:accent1>
      <a:accent2>
        <a:srgbClr val="FF8785"/>
      </a:accent2>
      <a:accent3>
        <a:srgbClr val="A5A5A5"/>
      </a:accent3>
      <a:accent4>
        <a:srgbClr val="FFD94D"/>
      </a:accent4>
      <a:accent5>
        <a:srgbClr val="1B4484"/>
      </a:accent5>
      <a:accent6>
        <a:srgbClr val="61D19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5988</TotalTime>
  <Words>634</Words>
  <Application>Microsoft Office PowerPoint</Application>
  <PresentationFormat>Widescreen</PresentationFormat>
  <Paragraphs>97</Paragraphs>
  <Slides>22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Dispenza</dc:creator>
  <cp:lastModifiedBy>Amanda Brewer</cp:lastModifiedBy>
  <cp:revision>274</cp:revision>
  <cp:lastPrinted>2019-04-07T22:38:40Z</cp:lastPrinted>
  <dcterms:created xsi:type="dcterms:W3CDTF">2019-04-05T16:55:57Z</dcterms:created>
  <dcterms:modified xsi:type="dcterms:W3CDTF">2024-10-16T20:03:40Z</dcterms:modified>
</cp:coreProperties>
</file>