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77" r:id="rId2"/>
    <p:sldId id="278" r:id="rId3"/>
    <p:sldId id="293" r:id="rId4"/>
    <p:sldId id="291" r:id="rId5"/>
    <p:sldId id="292" r:id="rId6"/>
    <p:sldId id="344" r:id="rId7"/>
    <p:sldId id="290" r:id="rId8"/>
    <p:sldId id="301" r:id="rId9"/>
    <p:sldId id="342" r:id="rId10"/>
    <p:sldId id="343" r:id="rId11"/>
    <p:sldId id="335" r:id="rId12"/>
    <p:sldId id="304" r:id="rId13"/>
    <p:sldId id="336" r:id="rId14"/>
    <p:sldId id="337" r:id="rId15"/>
    <p:sldId id="305" r:id="rId16"/>
    <p:sldId id="306" r:id="rId17"/>
    <p:sldId id="323" r:id="rId18"/>
    <p:sldId id="308" r:id="rId19"/>
    <p:sldId id="347" r:id="rId20"/>
    <p:sldId id="350" r:id="rId21"/>
    <p:sldId id="351" r:id="rId22"/>
    <p:sldId id="348" r:id="rId23"/>
    <p:sldId id="338" r:id="rId24"/>
    <p:sldId id="339" r:id="rId25"/>
    <p:sldId id="340" r:id="rId26"/>
    <p:sldId id="341" r:id="rId27"/>
    <p:sldId id="311" r:id="rId28"/>
    <p:sldId id="324" r:id="rId29"/>
    <p:sldId id="325" r:id="rId30"/>
    <p:sldId id="326" r:id="rId31"/>
    <p:sldId id="307" r:id="rId32"/>
    <p:sldId id="294" r:id="rId33"/>
    <p:sldId id="296" r:id="rId34"/>
    <p:sldId id="352" r:id="rId35"/>
  </p:sldIdLst>
  <p:sldSz cx="9144000" cy="5143500" type="screen16x9"/>
  <p:notesSz cx="7010400" cy="93726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7"/>
    <a:srgbClr val="406F95"/>
    <a:srgbClr val="0070C0"/>
    <a:srgbClr val="8789B0"/>
    <a:srgbClr val="AAA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84" y="-104"/>
      </p:cViewPr>
      <p:guideLst>
        <p:guide orient="horz" pos="16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418352304407545"/>
                  <c:y val="-0.00603196679219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475531428878557"/>
                  <c:y val="-0.05686624742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Building REALTOR® </a:t>
                    </a:r>
                    <a:r>
                      <a:rPr lang="en-US" dirty="0"/>
                      <a:t>Party Strength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87628031137746"/>
                  <c:y val="0.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204778156996587"/>
                  <c:y val="0.006711409395973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41443773543851"/>
                  <c:y val="-0.06927507702841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Advocacy</c:v>
                </c:pt>
                <c:pt idx="1">
                  <c:v>Building REALTOR Party Strength</c:v>
                </c:pt>
                <c:pt idx="2">
                  <c:v>Community Outreach</c:v>
                </c:pt>
                <c:pt idx="3">
                  <c:v>Game Changer</c:v>
                </c:pt>
                <c:pt idx="4">
                  <c:v>Raising RPAC Money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30.0</c:v>
                </c:pt>
                <c:pt idx="1">
                  <c:v>17.0</c:v>
                </c:pt>
                <c:pt idx="2">
                  <c:v>15.0</c:v>
                </c:pt>
                <c:pt idx="3">
                  <c:v>0.0</c:v>
                </c:pt>
                <c:pt idx="4">
                  <c:v>38.0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0172918671310664"/>
                  <c:y val="-0.05909212168151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591428970786936"/>
                  <c:y val="-0.02213301945504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Building </a:t>
                    </a:r>
                    <a:r>
                      <a:rPr lang="en-US" dirty="0" smtClean="0"/>
                      <a:t>REALTOR® </a:t>
                    </a:r>
                    <a:r>
                      <a:rPr lang="en-US" dirty="0"/>
                      <a:t>Party Strength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0879094255229939"/>
                  <c:y val="-0.01314067700300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0505597191917275"/>
                  <c:y val="-0.1121395378856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Sheet1!$A$33:$A$37</c:f>
              <c:strCache>
                <c:ptCount val="5"/>
                <c:pt idx="0">
                  <c:v>Advocacy</c:v>
                </c:pt>
                <c:pt idx="1">
                  <c:v>Building REALTOR Party Strength</c:v>
                </c:pt>
                <c:pt idx="2">
                  <c:v>Community Outreach</c:v>
                </c:pt>
                <c:pt idx="3">
                  <c:v>Game Changer</c:v>
                </c:pt>
                <c:pt idx="4">
                  <c:v>Raising RPAC Money</c:v>
                </c:pt>
              </c:strCache>
            </c:strRef>
          </c:cat>
          <c:val>
            <c:numRef>
              <c:f>Sheet1!$B$33:$B$37</c:f>
              <c:numCache>
                <c:formatCode>General</c:formatCode>
                <c:ptCount val="5"/>
                <c:pt idx="0">
                  <c:v>33.0</c:v>
                </c:pt>
                <c:pt idx="1">
                  <c:v>8.0</c:v>
                </c:pt>
                <c:pt idx="2">
                  <c:v>11.0</c:v>
                </c:pt>
                <c:pt idx="3">
                  <c:v>0.0</c:v>
                </c:pt>
                <c:pt idx="4">
                  <c:v>48.0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349770509455549"/>
                  <c:y val="0.01874419543710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00350763846826839"/>
                  <c:y val="-0.008289117706440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304313883841443"/>
                  <c:y val="-0.0372566121542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73078269062521"/>
                  <c:y val="-0.1429519483141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Sheet1!$A$62:$A$66</c:f>
              <c:strCache>
                <c:ptCount val="5"/>
                <c:pt idx="0">
                  <c:v>Advocacy</c:v>
                </c:pt>
                <c:pt idx="1">
                  <c:v>Building REALTOR Party Strength</c:v>
                </c:pt>
                <c:pt idx="2">
                  <c:v>Community Outreach</c:v>
                </c:pt>
                <c:pt idx="3">
                  <c:v>Game Changer</c:v>
                </c:pt>
                <c:pt idx="4">
                  <c:v>Raising RPAC Money</c:v>
                </c:pt>
              </c:strCache>
            </c:strRef>
          </c:cat>
          <c:val>
            <c:numRef>
              <c:f>Sheet1!$B$62:$B$66</c:f>
              <c:numCache>
                <c:formatCode>General</c:formatCode>
                <c:ptCount val="5"/>
                <c:pt idx="0">
                  <c:v>22.0</c:v>
                </c:pt>
                <c:pt idx="1">
                  <c:v>11.0</c:v>
                </c:pt>
                <c:pt idx="2">
                  <c:v>13.0</c:v>
                </c:pt>
                <c:pt idx="3">
                  <c:v>0.0</c:v>
                </c:pt>
                <c:pt idx="4">
                  <c:v>54.0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276131108611424"/>
                  <c:y val="-0.04111154050528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45742782152231"/>
                  <c:y val="-0.03473938457079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Building REALTOR</a:t>
                    </a:r>
                    <a:r>
                      <a:rPr lang="en-US" sz="1400" b="0" i="0" u="none" strike="noStrike" baseline="0" dirty="0" smtClean="0">
                        <a:effectLst/>
                      </a:rPr>
                      <a:t>®</a:t>
                    </a:r>
                    <a:r>
                      <a:rPr lang="en-US" sz="1400" b="0" i="0" u="none" strike="noStrike" baseline="0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Party Strength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406349831271091"/>
                  <c:y val="0.007439737210762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257325959255093"/>
                  <c:y val="0.01064996860055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Sheet1!$A$96:$A$100</c:f>
              <c:strCache>
                <c:ptCount val="5"/>
                <c:pt idx="0">
                  <c:v>Advocacy</c:v>
                </c:pt>
                <c:pt idx="1">
                  <c:v>Building REALTOR Party Strength</c:v>
                </c:pt>
                <c:pt idx="2">
                  <c:v>Community Outreach</c:v>
                </c:pt>
                <c:pt idx="3">
                  <c:v>Game Changer</c:v>
                </c:pt>
                <c:pt idx="4">
                  <c:v>Raising RPAC Money</c:v>
                </c:pt>
              </c:strCache>
            </c:strRef>
          </c:cat>
          <c:val>
            <c:numRef>
              <c:f>Sheet1!$B$96:$B$100</c:f>
              <c:numCache>
                <c:formatCode>General</c:formatCode>
                <c:ptCount val="5"/>
                <c:pt idx="0">
                  <c:v>29.0</c:v>
                </c:pt>
                <c:pt idx="1">
                  <c:v>17.0</c:v>
                </c:pt>
                <c:pt idx="2">
                  <c:v>16.0</c:v>
                </c:pt>
                <c:pt idx="3">
                  <c:v>0.0</c:v>
                </c:pt>
                <c:pt idx="4">
                  <c:v>38.0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[2012 to 2016 CPA-RP Program and State data.xlsx]Sheet2!PivotTable1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92D05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rgbClr val="FF00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rgbClr val="FF00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1"/>
        <c:spPr>
          <a:solidFill>
            <a:srgbClr val="92D05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4"/>
        <c:spPr>
          <a:solidFill>
            <a:srgbClr val="FF00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5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6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7"/>
        <c:spPr>
          <a:solidFill>
            <a:srgbClr val="92D05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759796201945345"/>
          <c:y val="0.0193820921638526"/>
          <c:w val="0.992402037980546"/>
          <c:h val="0.954602316501482"/>
        </c:manualLayout>
      </c:layout>
      <c:pie3D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explosion val="15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23-40C7-8CB4-5B834E6EAF2B}"/>
              </c:ext>
            </c:extLst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23-40C7-8CB4-5B834E6EAF2B}"/>
              </c:ext>
            </c:extLst>
          </c:dPt>
          <c:dPt>
            <c:idx val="2"/>
            <c:bubble3D val="0"/>
            <c:explosion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23-40C7-8CB4-5B834E6EAF2B}"/>
              </c:ext>
            </c:extLst>
          </c:dPt>
          <c:dPt>
            <c:idx val="3"/>
            <c:bubble3D val="0"/>
            <c:explosion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23-40C7-8CB4-5B834E6EAF2B}"/>
              </c:ext>
            </c:extLst>
          </c:dPt>
          <c:dPt>
            <c:idx val="4"/>
            <c:bubble3D val="0"/>
            <c:explosion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23-40C7-8CB4-5B834E6EAF2B}"/>
              </c:ext>
            </c:extLst>
          </c:dPt>
          <c:dLbls>
            <c:dLbl>
              <c:idx val="0"/>
              <c:layout>
                <c:manualLayout>
                  <c:x val="-0.0421686746987952"/>
                  <c:y val="0.0288828770276765"/>
                </c:manualLayout>
              </c:layout>
              <c:spPr>
                <a:solidFill>
                  <a:srgbClr val="EEECE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441767068273094"/>
                  <c:y val="-0.067393379731245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defRPr>
                    </a:pPr>
                    <a:r>
                      <a:rPr lang="en-US"/>
                      <a:t>Building </a:t>
                    </a:r>
                    <a:r>
                      <a:rPr lang="en-US" smtClean="0"/>
                      <a:t>REALTOR</a:t>
                    </a:r>
                    <a:r>
                      <a:rPr lang="en-US" baseline="30000" smtClean="0"/>
                      <a:t>®</a:t>
                    </a:r>
                    <a:r>
                      <a:rPr lang="en-US" smtClean="0"/>
                      <a:t> </a:t>
                    </a:r>
                    <a:r>
                      <a:rPr lang="en-US"/>
                      <a:t>Party Strength
17%</a:t>
                    </a:r>
                  </a:p>
                </c:rich>
              </c:tx>
              <c:spPr>
                <a:solidFill>
                  <a:srgbClr val="EEECE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72289156626506"/>
                  <c:y val="-0.0385105027035687"/>
                </c:manualLayout>
              </c:layout>
              <c:spPr>
                <a:solidFill>
                  <a:srgbClr val="EEECE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-0.0449289198208301"/>
                </c:manualLayout>
              </c:layout>
              <c:spPr>
                <a:solidFill>
                  <a:srgbClr val="EEECE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72289156626506"/>
                  <c:y val="-0.0192552513517843"/>
                </c:manualLayout>
              </c:layout>
              <c:spPr>
                <a:solidFill>
                  <a:srgbClr val="EEECE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rgbClr val="EEECE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Sheet2!$A$4:$A$9</c:f>
              <c:strCache>
                <c:ptCount val="5"/>
                <c:pt idx="0">
                  <c:v>Advocacy</c:v>
                </c:pt>
                <c:pt idx="1">
                  <c:v>Building REALTOR Party Strength</c:v>
                </c:pt>
                <c:pt idx="2">
                  <c:v>Community Outreach</c:v>
                </c:pt>
                <c:pt idx="3">
                  <c:v>Game Changer</c:v>
                </c:pt>
                <c:pt idx="4">
                  <c:v>Raising RPAC Money </c:v>
                </c:pt>
              </c:strCache>
            </c:strRef>
          </c:cat>
          <c:val>
            <c:numRef>
              <c:f>Sheet2!$B$4:$B$9</c:f>
              <c:numCache>
                <c:formatCode>0.00%</c:formatCode>
                <c:ptCount val="5"/>
                <c:pt idx="0">
                  <c:v>0.286641801353778</c:v>
                </c:pt>
                <c:pt idx="1">
                  <c:v>0.169291338582677</c:v>
                </c:pt>
                <c:pt idx="2">
                  <c:v>0.156651471197679</c:v>
                </c:pt>
                <c:pt idx="3">
                  <c:v>0.0023483906616936</c:v>
                </c:pt>
                <c:pt idx="4">
                  <c:v>0.385066998204172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523-40C7-8CB4-5B834E6EA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pivotSource>
    <c:name>[Chart in Microsoft PowerPoint]Sheet5!PivotTable5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E867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Sheet5!$B$2:$B$7</c:f>
              <c:numCache>
                <c:formatCode>"$"#,##0</c:formatCode>
                <c:ptCount val="5"/>
                <c:pt idx="0">
                  <c:v>5.17030584E6</c:v>
                </c:pt>
                <c:pt idx="1">
                  <c:v>4.24520304E6</c:v>
                </c:pt>
                <c:pt idx="2">
                  <c:v>9.78005213E6</c:v>
                </c:pt>
                <c:pt idx="3">
                  <c:v>3.02234982E6</c:v>
                </c:pt>
                <c:pt idx="4">
                  <c:v>1.107483574E7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7-4DDF-A17C-0291825DFF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4607000"/>
        <c:axId val="2124430872"/>
      </c:barChart>
      <c:catAx>
        <c:axId val="212460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124430872"/>
        <c:crosses val="autoZero"/>
        <c:auto val="1"/>
        <c:lblAlgn val="ctr"/>
        <c:lblOffset val="100"/>
        <c:noMultiLvlLbl val="0"/>
      </c:catAx>
      <c:valAx>
        <c:axId val="212443087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124607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[NAR State and Local IE Results (2012-2016).xlsx]Sheet7!PivotTable6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E867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Sheet7!$B$2:$B$7</c:f>
              <c:numCache>
                <c:formatCode>"$"#,##0</c:formatCode>
                <c:ptCount val="5"/>
                <c:pt idx="0">
                  <c:v>6.292839E6</c:v>
                </c:pt>
                <c:pt idx="1">
                  <c:v>3.967E6</c:v>
                </c:pt>
                <c:pt idx="2">
                  <c:v>6.031273E6</c:v>
                </c:pt>
                <c:pt idx="3">
                  <c:v>5.566696E6</c:v>
                </c:pt>
                <c:pt idx="4">
                  <c:v>6.45608E6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9-4757-8419-8005F15654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48314200"/>
        <c:axId val="-2048300888"/>
      </c:barChart>
      <c:catAx>
        <c:axId val="-204831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2048300888"/>
        <c:crosses val="autoZero"/>
        <c:auto val="1"/>
        <c:lblAlgn val="ctr"/>
        <c:lblOffset val="100"/>
        <c:noMultiLvlLbl val="0"/>
      </c:catAx>
      <c:valAx>
        <c:axId val="-2048300888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-2048314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8885C-717B-904E-B710-2297BF54358E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589C0A93-C947-FF42-B7BA-A5B4EA60E54E}">
      <dgm:prSet phldrT="[Text]"/>
      <dgm:spPr/>
      <dgm:t>
        <a:bodyPr/>
        <a:lstStyle/>
        <a:p>
          <a:r>
            <a:rPr lang="en-US" dirty="0" smtClean="0"/>
            <a:t>Elected Officers</a:t>
          </a:r>
          <a:endParaRPr lang="en-US" dirty="0"/>
        </a:p>
      </dgm:t>
    </dgm:pt>
    <dgm:pt modelId="{BF6A5237-F0A4-444D-9EFE-7314F886143E}" type="parTrans" cxnId="{40F46133-C17E-3741-930D-25FC36B66F32}">
      <dgm:prSet/>
      <dgm:spPr/>
      <dgm:t>
        <a:bodyPr/>
        <a:lstStyle/>
        <a:p>
          <a:endParaRPr lang="en-US"/>
        </a:p>
      </dgm:t>
    </dgm:pt>
    <dgm:pt modelId="{862B5880-41C4-734A-83F0-E9E81CA4EA3E}" type="sibTrans" cxnId="{40F46133-C17E-3741-930D-25FC36B66F32}">
      <dgm:prSet/>
      <dgm:spPr/>
      <dgm:t>
        <a:bodyPr/>
        <a:lstStyle/>
        <a:p>
          <a:endParaRPr lang="en-US"/>
        </a:p>
      </dgm:t>
    </dgm:pt>
    <dgm:pt modelId="{8931A62F-3B5A-2940-AB8F-F84B021CAC0B}">
      <dgm:prSet phldrT="[Text]"/>
      <dgm:spPr/>
      <dgm:t>
        <a:bodyPr/>
        <a:lstStyle/>
        <a:p>
          <a:r>
            <a:rPr lang="en-US" dirty="0" smtClean="0"/>
            <a:t>Committee Chairs / Vice Chairs</a:t>
          </a:r>
          <a:endParaRPr lang="en-US" dirty="0"/>
        </a:p>
      </dgm:t>
    </dgm:pt>
    <dgm:pt modelId="{04E2AAFB-01EE-3947-A51E-4856CF089055}" type="parTrans" cxnId="{5BA34368-3D58-9341-A9E2-D58A777EEC8E}">
      <dgm:prSet/>
      <dgm:spPr/>
      <dgm:t>
        <a:bodyPr/>
        <a:lstStyle/>
        <a:p>
          <a:endParaRPr lang="en-US"/>
        </a:p>
      </dgm:t>
    </dgm:pt>
    <dgm:pt modelId="{3DC2F59B-08D3-8442-86E6-48835A6B1264}" type="sibTrans" cxnId="{5BA34368-3D58-9341-A9E2-D58A777EEC8E}">
      <dgm:prSet/>
      <dgm:spPr/>
      <dgm:t>
        <a:bodyPr/>
        <a:lstStyle/>
        <a:p>
          <a:endParaRPr lang="en-US"/>
        </a:p>
      </dgm:t>
    </dgm:pt>
    <dgm:pt modelId="{C6699A9D-7797-7A4B-9B1D-B27EB577F9C7}">
      <dgm:prSet phldrT="[Text]"/>
      <dgm:spPr/>
      <dgm:t>
        <a:bodyPr/>
        <a:lstStyle/>
        <a:p>
          <a:r>
            <a:rPr lang="en-US" dirty="0" smtClean="0"/>
            <a:t>Staff Executives</a:t>
          </a:r>
          <a:endParaRPr lang="en-US" dirty="0"/>
        </a:p>
      </dgm:t>
    </dgm:pt>
    <dgm:pt modelId="{2DF73182-A426-AF4D-8C42-DB3903256DEF}" type="parTrans" cxnId="{B4F00D53-EFA3-054B-B222-93B81F219173}">
      <dgm:prSet/>
      <dgm:spPr/>
      <dgm:t>
        <a:bodyPr/>
        <a:lstStyle/>
        <a:p>
          <a:endParaRPr lang="en-US"/>
        </a:p>
      </dgm:t>
    </dgm:pt>
    <dgm:pt modelId="{6EF2AA17-8AEF-2A4E-B6CB-AF48795B88E2}" type="sibTrans" cxnId="{B4F00D53-EFA3-054B-B222-93B81F219173}">
      <dgm:prSet/>
      <dgm:spPr/>
      <dgm:t>
        <a:bodyPr/>
        <a:lstStyle/>
        <a:p>
          <a:endParaRPr lang="en-US"/>
        </a:p>
      </dgm:t>
    </dgm:pt>
    <dgm:pt modelId="{580614BF-8631-0149-BFC8-98E35DACFB0F}">
      <dgm:prSet phldrT="[Text]"/>
      <dgm:spPr/>
      <dgm:t>
        <a:bodyPr/>
        <a:lstStyle/>
        <a:p>
          <a:r>
            <a:rPr lang="en-US" dirty="0" smtClean="0"/>
            <a:t>Vice Presidents</a:t>
          </a:r>
          <a:endParaRPr lang="en-US" dirty="0"/>
        </a:p>
      </dgm:t>
    </dgm:pt>
    <dgm:pt modelId="{CB9444E4-A418-9F45-A5DB-682577082ED6}" type="parTrans" cxnId="{25D90803-D2C2-BC43-B501-3040219E3500}">
      <dgm:prSet/>
      <dgm:spPr/>
      <dgm:t>
        <a:bodyPr/>
        <a:lstStyle/>
        <a:p>
          <a:endParaRPr lang="en-US"/>
        </a:p>
      </dgm:t>
    </dgm:pt>
    <dgm:pt modelId="{D105695B-7FA4-9644-86CE-6FE1FFCF69A3}" type="sibTrans" cxnId="{25D90803-D2C2-BC43-B501-3040219E3500}">
      <dgm:prSet/>
      <dgm:spPr/>
      <dgm:t>
        <a:bodyPr/>
        <a:lstStyle/>
        <a:p>
          <a:endParaRPr lang="en-US"/>
        </a:p>
      </dgm:t>
    </dgm:pt>
    <dgm:pt modelId="{1C65A80E-78BC-0A41-A661-574134E6A235}">
      <dgm:prSet phldrT="[Text]"/>
      <dgm:spPr/>
      <dgm:t>
        <a:bodyPr/>
        <a:lstStyle/>
        <a:p>
          <a:r>
            <a:rPr lang="en-US" dirty="0" smtClean="0"/>
            <a:t>SVP</a:t>
          </a:r>
          <a:endParaRPr lang="en-US" dirty="0"/>
        </a:p>
      </dgm:t>
    </dgm:pt>
    <dgm:pt modelId="{88374051-0AFE-C743-A09D-008923769217}" type="parTrans" cxnId="{D8A583AF-0DA0-F64A-B619-5AA8143BF7CD}">
      <dgm:prSet/>
      <dgm:spPr/>
      <dgm:t>
        <a:bodyPr/>
        <a:lstStyle/>
        <a:p>
          <a:endParaRPr lang="en-US"/>
        </a:p>
      </dgm:t>
    </dgm:pt>
    <dgm:pt modelId="{8BE3ECE8-33CA-5E47-9D00-8129D3273331}" type="sibTrans" cxnId="{D8A583AF-0DA0-F64A-B619-5AA8143BF7CD}">
      <dgm:prSet/>
      <dgm:spPr/>
      <dgm:t>
        <a:bodyPr/>
        <a:lstStyle/>
        <a:p>
          <a:endParaRPr lang="en-US"/>
        </a:p>
      </dgm:t>
    </dgm:pt>
    <dgm:pt modelId="{C9E54B6A-E532-6446-9FE9-8EE4B1375A9F}">
      <dgm:prSet phldrT="[Text]"/>
      <dgm:spPr/>
      <dgm:t>
        <a:bodyPr/>
        <a:lstStyle/>
        <a:p>
          <a:r>
            <a:rPr lang="en-US" dirty="0" smtClean="0"/>
            <a:t>Committee Liaisons</a:t>
          </a:r>
          <a:endParaRPr lang="en-US" dirty="0"/>
        </a:p>
      </dgm:t>
    </dgm:pt>
    <dgm:pt modelId="{A19A4D17-C686-F141-A605-263CCD37C802}" type="parTrans" cxnId="{FB764272-5E73-AB4B-9872-D88FFE76F531}">
      <dgm:prSet/>
      <dgm:spPr/>
      <dgm:t>
        <a:bodyPr/>
        <a:lstStyle/>
        <a:p>
          <a:endParaRPr lang="en-US"/>
        </a:p>
      </dgm:t>
    </dgm:pt>
    <dgm:pt modelId="{C151C4BB-E3AD-1948-8F8D-26CB3B6325F6}" type="sibTrans" cxnId="{FB764272-5E73-AB4B-9872-D88FFE76F531}">
      <dgm:prSet/>
      <dgm:spPr/>
      <dgm:t>
        <a:bodyPr/>
        <a:lstStyle/>
        <a:p>
          <a:endParaRPr lang="en-US"/>
        </a:p>
      </dgm:t>
    </dgm:pt>
    <dgm:pt modelId="{506DD437-B2E9-6643-8120-F241A89E3B2E}" type="pres">
      <dgm:prSet presAssocID="{E608885C-717B-904E-B710-2297BF54358E}" presName="compositeShape" presStyleCnt="0">
        <dgm:presLayoutVars>
          <dgm:dir/>
          <dgm:resizeHandles/>
        </dgm:presLayoutVars>
      </dgm:prSet>
      <dgm:spPr/>
    </dgm:pt>
    <dgm:pt modelId="{CAB8B073-FAC6-DE42-92F2-57619040EAE0}" type="pres">
      <dgm:prSet presAssocID="{E608885C-717B-904E-B710-2297BF54358E}" presName="pyramid" presStyleLbl="node1" presStyleIdx="0" presStyleCnt="1" custScaleX="70625" custLinFactNeighborX="-36250" custLinFactNeighborY="3125"/>
      <dgm:spPr/>
    </dgm:pt>
    <dgm:pt modelId="{F4FB40AA-A9B9-C84F-962D-ED34B33D7424}" type="pres">
      <dgm:prSet presAssocID="{E608885C-717B-904E-B710-2297BF54358E}" presName="theList" presStyleCnt="0"/>
      <dgm:spPr/>
    </dgm:pt>
    <dgm:pt modelId="{8BAA88CB-BED3-0E4E-BE9E-C9B05DFDBBAD}" type="pres">
      <dgm:prSet presAssocID="{589C0A93-C947-FF42-B7BA-A5B4EA60E54E}" presName="aNode" presStyleLbl="fgAcc1" presStyleIdx="0" presStyleCnt="6" custLinFactNeighborX="-51923" custLinFactNeighborY="2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53839-55AA-A140-8DE3-C2E15C0ADEB1}" type="pres">
      <dgm:prSet presAssocID="{589C0A93-C947-FF42-B7BA-A5B4EA60E54E}" presName="aSpace" presStyleCnt="0"/>
      <dgm:spPr/>
    </dgm:pt>
    <dgm:pt modelId="{AB04B528-64CB-A64B-B565-C9BF338BDF44}" type="pres">
      <dgm:prSet presAssocID="{580614BF-8631-0149-BFC8-98E35DACFB0F}" presName="aNode" presStyleLbl="fgAcc1" presStyleIdx="1" presStyleCnt="6" custLinFactY="69926" custLinFactNeighborX="-519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9908A-6525-E145-8150-AF6DAD73C42D}" type="pres">
      <dgm:prSet presAssocID="{580614BF-8631-0149-BFC8-98E35DACFB0F}" presName="aSpace" presStyleCnt="0"/>
      <dgm:spPr/>
    </dgm:pt>
    <dgm:pt modelId="{E6B8A304-F253-BA4C-B2BB-0C7A2B6EC339}" type="pres">
      <dgm:prSet presAssocID="{8931A62F-3B5A-2940-AB8F-F84B021CAC0B}" presName="aNode" presStyleLbl="fgAcc1" presStyleIdx="2" presStyleCnt="6" custLinFactY="313198" custLinFactNeighborX="64806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576BF-7675-E346-9C4D-49E5FCE134EB}" type="pres">
      <dgm:prSet presAssocID="{8931A62F-3B5A-2940-AB8F-F84B021CAC0B}" presName="aSpace" presStyleCnt="0"/>
      <dgm:spPr/>
    </dgm:pt>
    <dgm:pt modelId="{DDFDCD1E-B26A-C24F-AC42-7BC1B91AA309}" type="pres">
      <dgm:prSet presAssocID="{C9E54B6A-E532-6446-9FE9-8EE4B1375A9F}" presName="aNode" presStyleLbl="fgAcc1" presStyleIdx="3" presStyleCnt="6" custLinFactY="41572" custLinFactNeighborX="646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E5444-65D2-9E49-A3F2-60E2ABB9EB37}" type="pres">
      <dgm:prSet presAssocID="{C9E54B6A-E532-6446-9FE9-8EE4B1375A9F}" presName="aSpace" presStyleCnt="0"/>
      <dgm:spPr/>
    </dgm:pt>
    <dgm:pt modelId="{BCC84C58-4E91-214E-9CF8-C0B905577950}" type="pres">
      <dgm:prSet presAssocID="{1C65A80E-78BC-0A41-A661-574134E6A235}" presName="aNode" presStyleLbl="fgAcc1" presStyleIdx="4" presStyleCnt="6" custLinFactY="-52475" custLinFactNeighborX="-519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A508E-5599-FE4E-BC99-3914175F3ED1}" type="pres">
      <dgm:prSet presAssocID="{1C65A80E-78BC-0A41-A661-574134E6A235}" presName="aSpace" presStyleCnt="0"/>
      <dgm:spPr/>
    </dgm:pt>
    <dgm:pt modelId="{F08FDAD3-CF5B-0D44-B250-AE44C91E8785}" type="pres">
      <dgm:prSet presAssocID="{C6699A9D-7797-7A4B-9B1D-B27EB577F9C7}" presName="aNode" presStyleLbl="fgAcc1" presStyleIdx="5" presStyleCnt="6" custLinFactY="10366" custLinFactNeighborX="-519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52B65-AF41-A24E-B957-800B98D45AEC}" type="pres">
      <dgm:prSet presAssocID="{C6699A9D-7797-7A4B-9B1D-B27EB577F9C7}" presName="aSpace" presStyleCnt="0"/>
      <dgm:spPr/>
    </dgm:pt>
  </dgm:ptLst>
  <dgm:cxnLst>
    <dgm:cxn modelId="{5BA34368-3D58-9341-A9E2-D58A777EEC8E}" srcId="{E608885C-717B-904E-B710-2297BF54358E}" destId="{8931A62F-3B5A-2940-AB8F-F84B021CAC0B}" srcOrd="2" destOrd="0" parTransId="{04E2AAFB-01EE-3947-A51E-4856CF089055}" sibTransId="{3DC2F59B-08D3-8442-86E6-48835A6B1264}"/>
    <dgm:cxn modelId="{40F46133-C17E-3741-930D-25FC36B66F32}" srcId="{E608885C-717B-904E-B710-2297BF54358E}" destId="{589C0A93-C947-FF42-B7BA-A5B4EA60E54E}" srcOrd="0" destOrd="0" parTransId="{BF6A5237-F0A4-444D-9EFE-7314F886143E}" sibTransId="{862B5880-41C4-734A-83F0-E9E81CA4EA3E}"/>
    <dgm:cxn modelId="{C54970E3-D0C7-BB4F-9399-8749CFD7CCD9}" type="presOf" srcId="{E608885C-717B-904E-B710-2297BF54358E}" destId="{506DD437-B2E9-6643-8120-F241A89E3B2E}" srcOrd="0" destOrd="0" presId="urn:microsoft.com/office/officeart/2005/8/layout/pyramid2"/>
    <dgm:cxn modelId="{0F5E4B1D-BBEF-3548-8869-47818A32D9CB}" type="presOf" srcId="{C9E54B6A-E532-6446-9FE9-8EE4B1375A9F}" destId="{DDFDCD1E-B26A-C24F-AC42-7BC1B91AA309}" srcOrd="0" destOrd="0" presId="urn:microsoft.com/office/officeart/2005/8/layout/pyramid2"/>
    <dgm:cxn modelId="{D8A583AF-0DA0-F64A-B619-5AA8143BF7CD}" srcId="{E608885C-717B-904E-B710-2297BF54358E}" destId="{1C65A80E-78BC-0A41-A661-574134E6A235}" srcOrd="4" destOrd="0" parTransId="{88374051-0AFE-C743-A09D-008923769217}" sibTransId="{8BE3ECE8-33CA-5E47-9D00-8129D3273331}"/>
    <dgm:cxn modelId="{1BED3E9C-A01C-6345-B8AC-B58DE8E1ED5A}" type="presOf" srcId="{1C65A80E-78BC-0A41-A661-574134E6A235}" destId="{BCC84C58-4E91-214E-9CF8-C0B905577950}" srcOrd="0" destOrd="0" presId="urn:microsoft.com/office/officeart/2005/8/layout/pyramid2"/>
    <dgm:cxn modelId="{B4F00D53-EFA3-054B-B222-93B81F219173}" srcId="{E608885C-717B-904E-B710-2297BF54358E}" destId="{C6699A9D-7797-7A4B-9B1D-B27EB577F9C7}" srcOrd="5" destOrd="0" parTransId="{2DF73182-A426-AF4D-8C42-DB3903256DEF}" sibTransId="{6EF2AA17-8AEF-2A4E-B6CB-AF48795B88E2}"/>
    <dgm:cxn modelId="{25D90803-D2C2-BC43-B501-3040219E3500}" srcId="{E608885C-717B-904E-B710-2297BF54358E}" destId="{580614BF-8631-0149-BFC8-98E35DACFB0F}" srcOrd="1" destOrd="0" parTransId="{CB9444E4-A418-9F45-A5DB-682577082ED6}" sibTransId="{D105695B-7FA4-9644-86CE-6FE1FFCF69A3}"/>
    <dgm:cxn modelId="{D3CB04E1-7B81-F140-893F-F2E50B788026}" type="presOf" srcId="{C6699A9D-7797-7A4B-9B1D-B27EB577F9C7}" destId="{F08FDAD3-CF5B-0D44-B250-AE44C91E8785}" srcOrd="0" destOrd="0" presId="urn:microsoft.com/office/officeart/2005/8/layout/pyramid2"/>
    <dgm:cxn modelId="{FB764272-5E73-AB4B-9872-D88FFE76F531}" srcId="{E608885C-717B-904E-B710-2297BF54358E}" destId="{C9E54B6A-E532-6446-9FE9-8EE4B1375A9F}" srcOrd="3" destOrd="0" parTransId="{A19A4D17-C686-F141-A605-263CCD37C802}" sibTransId="{C151C4BB-E3AD-1948-8F8D-26CB3B6325F6}"/>
    <dgm:cxn modelId="{749380BD-A608-894E-8A3D-97F1B6D02B48}" type="presOf" srcId="{580614BF-8631-0149-BFC8-98E35DACFB0F}" destId="{AB04B528-64CB-A64B-B565-C9BF338BDF44}" srcOrd="0" destOrd="0" presId="urn:microsoft.com/office/officeart/2005/8/layout/pyramid2"/>
    <dgm:cxn modelId="{465373B9-DD1F-1943-8691-FC7D554C0A85}" type="presOf" srcId="{589C0A93-C947-FF42-B7BA-A5B4EA60E54E}" destId="{8BAA88CB-BED3-0E4E-BE9E-C9B05DFDBBAD}" srcOrd="0" destOrd="0" presId="urn:microsoft.com/office/officeart/2005/8/layout/pyramid2"/>
    <dgm:cxn modelId="{1875774F-7364-634C-A42C-12200D67B94A}" type="presOf" srcId="{8931A62F-3B5A-2940-AB8F-F84B021CAC0B}" destId="{E6B8A304-F253-BA4C-B2BB-0C7A2B6EC339}" srcOrd="0" destOrd="0" presId="urn:microsoft.com/office/officeart/2005/8/layout/pyramid2"/>
    <dgm:cxn modelId="{23BEB8F2-A6CF-7143-8A46-B05A7BB97004}" type="presParOf" srcId="{506DD437-B2E9-6643-8120-F241A89E3B2E}" destId="{CAB8B073-FAC6-DE42-92F2-57619040EAE0}" srcOrd="0" destOrd="0" presId="urn:microsoft.com/office/officeart/2005/8/layout/pyramid2"/>
    <dgm:cxn modelId="{E98220F0-EC08-1141-9272-FD023CA46A4F}" type="presParOf" srcId="{506DD437-B2E9-6643-8120-F241A89E3B2E}" destId="{F4FB40AA-A9B9-C84F-962D-ED34B33D7424}" srcOrd="1" destOrd="0" presId="urn:microsoft.com/office/officeart/2005/8/layout/pyramid2"/>
    <dgm:cxn modelId="{2DD8F47D-3DBC-014D-9AFD-9D44020A277D}" type="presParOf" srcId="{F4FB40AA-A9B9-C84F-962D-ED34B33D7424}" destId="{8BAA88CB-BED3-0E4E-BE9E-C9B05DFDBBAD}" srcOrd="0" destOrd="0" presId="urn:microsoft.com/office/officeart/2005/8/layout/pyramid2"/>
    <dgm:cxn modelId="{EF3CD1F7-035E-AE42-A718-95801A92214B}" type="presParOf" srcId="{F4FB40AA-A9B9-C84F-962D-ED34B33D7424}" destId="{E3553839-55AA-A140-8DE3-C2E15C0ADEB1}" srcOrd="1" destOrd="0" presId="urn:microsoft.com/office/officeart/2005/8/layout/pyramid2"/>
    <dgm:cxn modelId="{1EDB4E49-869D-A24F-9F2F-818E5308E384}" type="presParOf" srcId="{F4FB40AA-A9B9-C84F-962D-ED34B33D7424}" destId="{AB04B528-64CB-A64B-B565-C9BF338BDF44}" srcOrd="2" destOrd="0" presId="urn:microsoft.com/office/officeart/2005/8/layout/pyramid2"/>
    <dgm:cxn modelId="{9DED0E23-847E-5545-A5A2-8F3B7B6AFE40}" type="presParOf" srcId="{F4FB40AA-A9B9-C84F-962D-ED34B33D7424}" destId="{FAB9908A-6525-E145-8150-AF6DAD73C42D}" srcOrd="3" destOrd="0" presId="urn:microsoft.com/office/officeart/2005/8/layout/pyramid2"/>
    <dgm:cxn modelId="{73FD355C-4FD4-6447-A13F-1FBEE5293083}" type="presParOf" srcId="{F4FB40AA-A9B9-C84F-962D-ED34B33D7424}" destId="{E6B8A304-F253-BA4C-B2BB-0C7A2B6EC339}" srcOrd="4" destOrd="0" presId="urn:microsoft.com/office/officeart/2005/8/layout/pyramid2"/>
    <dgm:cxn modelId="{4369BDD9-B93C-A345-8AC6-E96616822D2B}" type="presParOf" srcId="{F4FB40AA-A9B9-C84F-962D-ED34B33D7424}" destId="{229576BF-7675-E346-9C4D-49E5FCE134EB}" srcOrd="5" destOrd="0" presId="urn:microsoft.com/office/officeart/2005/8/layout/pyramid2"/>
    <dgm:cxn modelId="{EE9B568E-687E-9148-A777-6FC5FC300739}" type="presParOf" srcId="{F4FB40AA-A9B9-C84F-962D-ED34B33D7424}" destId="{DDFDCD1E-B26A-C24F-AC42-7BC1B91AA309}" srcOrd="6" destOrd="0" presId="urn:microsoft.com/office/officeart/2005/8/layout/pyramid2"/>
    <dgm:cxn modelId="{DFD4C9F9-ABD3-8B47-AC1B-E8305B72FB6D}" type="presParOf" srcId="{F4FB40AA-A9B9-C84F-962D-ED34B33D7424}" destId="{B96E5444-65D2-9E49-A3F2-60E2ABB9EB37}" srcOrd="7" destOrd="0" presId="urn:microsoft.com/office/officeart/2005/8/layout/pyramid2"/>
    <dgm:cxn modelId="{E86D287A-1D8C-FC44-8231-834FD7DB71C5}" type="presParOf" srcId="{F4FB40AA-A9B9-C84F-962D-ED34B33D7424}" destId="{BCC84C58-4E91-214E-9CF8-C0B905577950}" srcOrd="8" destOrd="0" presId="urn:microsoft.com/office/officeart/2005/8/layout/pyramid2"/>
    <dgm:cxn modelId="{756AD577-8EC5-194A-9342-EB750DFDC511}" type="presParOf" srcId="{F4FB40AA-A9B9-C84F-962D-ED34B33D7424}" destId="{0C0A508E-5599-FE4E-BC99-3914175F3ED1}" srcOrd="9" destOrd="0" presId="urn:microsoft.com/office/officeart/2005/8/layout/pyramid2"/>
    <dgm:cxn modelId="{A25068E2-010A-D34A-A21C-9BFB34561569}" type="presParOf" srcId="{F4FB40AA-A9B9-C84F-962D-ED34B33D7424}" destId="{F08FDAD3-CF5B-0D44-B250-AE44C91E8785}" srcOrd="10" destOrd="0" presId="urn:microsoft.com/office/officeart/2005/8/layout/pyramid2"/>
    <dgm:cxn modelId="{BD96024E-D901-CC4B-B8FA-4510EB5A834B}" type="presParOf" srcId="{F4FB40AA-A9B9-C84F-962D-ED34B33D7424}" destId="{A5552B65-AF41-A24E-B957-800B98D45AE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0020A-62AC-564E-91F7-9F54EEC9A5E7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C17B8-C2A7-6744-91D9-262E973925A1}">
      <dgm:prSet phldrT="[Text]" custT="1"/>
      <dgm:spPr>
        <a:solidFill>
          <a:srgbClr val="BFBFBF"/>
        </a:solidFill>
      </dgm:spPr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Firenze Regular"/>
              <a:cs typeface="Firenze Regular"/>
            </a:rPr>
            <a:t>Determine Directions, Goals, Objectives, Thrusts, Mission, Strategies, etc.</a:t>
          </a:r>
          <a:endParaRPr lang="en-US" sz="1600" dirty="0">
            <a:solidFill>
              <a:srgbClr val="000000"/>
            </a:solidFill>
            <a:latin typeface="Firenze Regular"/>
            <a:cs typeface="Firenze Regular"/>
          </a:endParaRPr>
        </a:p>
      </dgm:t>
    </dgm:pt>
    <dgm:pt modelId="{9650ED03-541B-184B-8AC3-E796A26AA2C8}" type="parTrans" cxnId="{8FC10FE8-F723-3F47-85AF-E74E139A0A38}">
      <dgm:prSet/>
      <dgm:spPr/>
      <dgm:t>
        <a:bodyPr/>
        <a:lstStyle/>
        <a:p>
          <a:endParaRPr lang="en-US"/>
        </a:p>
      </dgm:t>
    </dgm:pt>
    <dgm:pt modelId="{B878838A-2FB2-DF41-B2FE-1C8C220C6FFA}" type="sibTrans" cxnId="{8FC10FE8-F723-3F47-85AF-E74E139A0A38}">
      <dgm:prSet/>
      <dgm:spPr/>
      <dgm:t>
        <a:bodyPr/>
        <a:lstStyle/>
        <a:p>
          <a:endParaRPr lang="en-US"/>
        </a:p>
      </dgm:t>
    </dgm:pt>
    <dgm:pt modelId="{2DFF19A4-5AB1-E441-BFF5-FDC8CDDBDC74}">
      <dgm:prSet phldrT="[Text]" custT="1"/>
      <dgm:spPr>
        <a:solidFill>
          <a:srgbClr val="BFBFBF"/>
        </a:solidFill>
      </dgm:spPr>
      <dgm:t>
        <a:bodyPr/>
        <a:lstStyle/>
        <a:p>
          <a:endParaRPr lang="en-US" sz="300" dirty="0" smtClean="0">
            <a:solidFill>
              <a:srgbClr val="000000"/>
            </a:solidFill>
          </a:endParaRPr>
        </a:p>
        <a:p>
          <a:r>
            <a:rPr lang="en-US" sz="1600" dirty="0" smtClean="0">
              <a:solidFill>
                <a:srgbClr val="000000"/>
              </a:solidFill>
              <a:latin typeface="Firenze Regular"/>
              <a:cs typeface="Firenze Regular"/>
            </a:rPr>
            <a:t>Develop Alternative Plans for Consideration by the Members</a:t>
          </a:r>
          <a:endParaRPr lang="en-US" sz="1600" dirty="0">
            <a:solidFill>
              <a:srgbClr val="000000"/>
            </a:solidFill>
            <a:latin typeface="Firenze Regular"/>
            <a:cs typeface="Firenze Regular"/>
          </a:endParaRPr>
        </a:p>
      </dgm:t>
    </dgm:pt>
    <dgm:pt modelId="{4DC5A558-D618-5C42-8524-E318CEBF0059}" type="parTrans" cxnId="{0692CFD1-B7D1-264D-996F-9795382FDD8C}">
      <dgm:prSet/>
      <dgm:spPr/>
      <dgm:t>
        <a:bodyPr/>
        <a:lstStyle/>
        <a:p>
          <a:endParaRPr lang="en-US"/>
        </a:p>
      </dgm:t>
    </dgm:pt>
    <dgm:pt modelId="{3D981512-B644-1540-B784-4B77F7868AA7}" type="sibTrans" cxnId="{0692CFD1-B7D1-264D-996F-9795382FDD8C}">
      <dgm:prSet/>
      <dgm:spPr/>
      <dgm:t>
        <a:bodyPr/>
        <a:lstStyle/>
        <a:p>
          <a:endParaRPr lang="en-US"/>
        </a:p>
      </dgm:t>
    </dgm:pt>
    <dgm:pt modelId="{3F607EB9-B322-0B4C-B874-DEFFADCFC93E}">
      <dgm:prSet phldrT="[Text]"/>
      <dgm:spPr>
        <a:solidFill>
          <a:srgbClr val="BFBFBF"/>
        </a:solidFill>
      </dgm:spPr>
      <dgm:t>
        <a:bodyPr/>
        <a:lstStyle/>
        <a:p>
          <a:endParaRPr lang="en-US" dirty="0" smtClean="0">
            <a:solidFill>
              <a:srgbClr val="000000"/>
            </a:solidFill>
          </a:endParaRPr>
        </a:p>
        <a:p>
          <a: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  <a:t>Accept, Reject or Alter Plans </a:t>
          </a:r>
          <a:b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</a:br>
          <a: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  <a:t>Developed By Staff</a:t>
          </a:r>
          <a:endParaRPr lang="en-US" dirty="0">
            <a:solidFill>
              <a:srgbClr val="000000"/>
            </a:solidFill>
            <a:latin typeface="Firenze Regular"/>
            <a:cs typeface="Firenze Regular"/>
          </a:endParaRPr>
        </a:p>
      </dgm:t>
    </dgm:pt>
    <dgm:pt modelId="{90A74852-E677-BC40-A6E6-B731D1852771}" type="parTrans" cxnId="{4A24BBDA-9B88-BD4F-9D02-A1E314B1A18A}">
      <dgm:prSet/>
      <dgm:spPr/>
      <dgm:t>
        <a:bodyPr/>
        <a:lstStyle/>
        <a:p>
          <a:endParaRPr lang="en-US"/>
        </a:p>
      </dgm:t>
    </dgm:pt>
    <dgm:pt modelId="{E7FC68AA-3FF9-C140-8C71-E5B3BC2EC9B3}" type="sibTrans" cxnId="{4A24BBDA-9B88-BD4F-9D02-A1E314B1A18A}">
      <dgm:prSet/>
      <dgm:spPr/>
      <dgm:t>
        <a:bodyPr/>
        <a:lstStyle/>
        <a:p>
          <a:endParaRPr lang="en-US"/>
        </a:p>
      </dgm:t>
    </dgm:pt>
    <dgm:pt modelId="{D7E91187-0311-7A44-9985-1AB3A6CACFDD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  <a:t>Implement Final Plans</a:t>
          </a:r>
          <a:endParaRPr lang="en-US" dirty="0">
            <a:solidFill>
              <a:srgbClr val="000000"/>
            </a:solidFill>
            <a:latin typeface="Firenze Regular"/>
            <a:cs typeface="Firenze Regular"/>
          </a:endParaRPr>
        </a:p>
      </dgm:t>
    </dgm:pt>
    <dgm:pt modelId="{177FE70B-6721-D94E-A9F1-19CDE0D099E4}" type="parTrans" cxnId="{A7DD6995-5351-2D45-BB91-91029E2FFA97}">
      <dgm:prSet/>
      <dgm:spPr/>
      <dgm:t>
        <a:bodyPr/>
        <a:lstStyle/>
        <a:p>
          <a:endParaRPr lang="en-US"/>
        </a:p>
      </dgm:t>
    </dgm:pt>
    <dgm:pt modelId="{09CAEEEB-53A9-0040-955D-13237B3B8B33}" type="sibTrans" cxnId="{A7DD6995-5351-2D45-BB91-91029E2FFA97}">
      <dgm:prSet/>
      <dgm:spPr/>
      <dgm:t>
        <a:bodyPr/>
        <a:lstStyle/>
        <a:p>
          <a:endParaRPr lang="en-US"/>
        </a:p>
      </dgm:t>
    </dgm:pt>
    <dgm:pt modelId="{08B2ED99-E7B0-1841-A351-838637D609A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  <a:t>Evaluate and Report Results </a:t>
          </a:r>
          <a:b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</a:br>
          <a:r>
            <a:rPr lang="en-US" dirty="0" smtClean="0">
              <a:solidFill>
                <a:srgbClr val="000000"/>
              </a:solidFill>
              <a:latin typeface="Firenze Regular"/>
              <a:cs typeface="Firenze Regular"/>
            </a:rPr>
            <a:t>and Progress</a:t>
          </a:r>
          <a:endParaRPr lang="en-US" dirty="0">
            <a:solidFill>
              <a:srgbClr val="000000"/>
            </a:solidFill>
            <a:latin typeface="Firenze Regular"/>
            <a:cs typeface="Firenze Regular"/>
          </a:endParaRPr>
        </a:p>
      </dgm:t>
    </dgm:pt>
    <dgm:pt modelId="{C283DD3E-304E-5944-8E5B-382D935EB17F}" type="parTrans" cxnId="{269B4754-24CA-0643-B6ED-257988D7A296}">
      <dgm:prSet/>
      <dgm:spPr/>
      <dgm:t>
        <a:bodyPr/>
        <a:lstStyle/>
        <a:p>
          <a:endParaRPr lang="en-US"/>
        </a:p>
      </dgm:t>
    </dgm:pt>
    <dgm:pt modelId="{078D871A-74A4-2A46-A040-3EDEAAB8F924}" type="sibTrans" cxnId="{269B4754-24CA-0643-B6ED-257988D7A296}">
      <dgm:prSet/>
      <dgm:spPr/>
      <dgm:t>
        <a:bodyPr/>
        <a:lstStyle/>
        <a:p>
          <a:endParaRPr lang="en-US"/>
        </a:p>
      </dgm:t>
    </dgm:pt>
    <dgm:pt modelId="{74D9887D-45B5-E14A-AAB7-E40136D3E0BA}" type="pres">
      <dgm:prSet presAssocID="{CA40020A-62AC-564E-91F7-9F54EEC9A5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FB37E-ACB7-2A40-B52A-CC423A1E7BC6}" type="pres">
      <dgm:prSet presAssocID="{8A6C17B8-C2A7-6744-91D9-262E973925A1}" presName="node" presStyleLbl="node1" presStyleIdx="0" presStyleCnt="5" custScaleX="306277" custScaleY="117933" custRadScaleRad="88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E2CAE-6827-164E-98FC-749FEAFD9C6B}" type="pres">
      <dgm:prSet presAssocID="{8A6C17B8-C2A7-6744-91D9-262E973925A1}" presName="spNode" presStyleCnt="0"/>
      <dgm:spPr/>
    </dgm:pt>
    <dgm:pt modelId="{FCD8D884-1AB1-FE41-A4B1-4B6C41DC1CD7}" type="pres">
      <dgm:prSet presAssocID="{B878838A-2FB2-DF41-B2FE-1C8C220C6FF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7AF5A46-3102-F043-B0B0-2CA02BF87A35}" type="pres">
      <dgm:prSet presAssocID="{2DFF19A4-5AB1-E441-BFF5-FDC8CDDBDC74}" presName="node" presStyleLbl="node1" presStyleIdx="1" presStyleCnt="5" custScaleX="241260" custScaleY="117933" custRadScaleRad="138179" custRadScaleInc="51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81B51-7600-214C-9A14-57F66465420B}" type="pres">
      <dgm:prSet presAssocID="{2DFF19A4-5AB1-E441-BFF5-FDC8CDDBDC74}" presName="spNode" presStyleCnt="0"/>
      <dgm:spPr/>
    </dgm:pt>
    <dgm:pt modelId="{3D9D42A4-1A75-AD40-980F-4CBFEE5957AE}" type="pres">
      <dgm:prSet presAssocID="{3D981512-B644-1540-B784-4B77F7868AA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9158F0B-2E45-884B-904E-D20B0AC4C4B0}" type="pres">
      <dgm:prSet presAssocID="{3F607EB9-B322-0B4C-B874-DEFFADCFC93E}" presName="node" presStyleLbl="node1" presStyleIdx="2" presStyleCnt="5" custScaleX="270221" custScaleY="117933" custRadScaleRad="142986" custRadScaleInc="-94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D735E-E3D1-9B4C-9364-EB11B42B639F}" type="pres">
      <dgm:prSet presAssocID="{3F607EB9-B322-0B4C-B874-DEFFADCFC93E}" presName="spNode" presStyleCnt="0"/>
      <dgm:spPr/>
    </dgm:pt>
    <dgm:pt modelId="{56F35A4E-B5D3-B641-9AD3-E95ABDAD95CF}" type="pres">
      <dgm:prSet presAssocID="{E7FC68AA-3FF9-C140-8C71-E5B3BC2EC9B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9320C6B-0831-B04F-B92B-84B0490220E3}" type="pres">
      <dgm:prSet presAssocID="{D7E91187-0311-7A44-9985-1AB3A6CACFDD}" presName="node" presStyleLbl="node1" presStyleIdx="3" presStyleCnt="5" custScaleX="219272" custScaleY="117933" custRadScaleRad="131238" custRadScaleInc="81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8332-4011-F245-8375-DFEDFC2F4954}" type="pres">
      <dgm:prSet presAssocID="{D7E91187-0311-7A44-9985-1AB3A6CACFDD}" presName="spNode" presStyleCnt="0"/>
      <dgm:spPr/>
    </dgm:pt>
    <dgm:pt modelId="{BD7F7B1B-AB8C-AB4C-A1C7-94734AB7EF8C}" type="pres">
      <dgm:prSet presAssocID="{09CAEEEB-53A9-0040-955D-13237B3B8B3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33B46E7-5696-E149-958D-43A4F1ED2587}" type="pres">
      <dgm:prSet presAssocID="{08B2ED99-E7B0-1841-A351-838637D609A3}" presName="node" presStyleLbl="node1" presStyleIdx="4" presStyleCnt="5" custScaleX="241838" custScaleY="117933" custRadScaleRad="139843" custRadScaleInc="-5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F63A3-90A3-B643-82F6-AC2291176A45}" type="pres">
      <dgm:prSet presAssocID="{08B2ED99-E7B0-1841-A351-838637D609A3}" presName="spNode" presStyleCnt="0"/>
      <dgm:spPr/>
    </dgm:pt>
    <dgm:pt modelId="{15217822-C143-8C46-9204-65B8B82C3767}" type="pres">
      <dgm:prSet presAssocID="{078D871A-74A4-2A46-A040-3EDEAAB8F92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69B4754-24CA-0643-B6ED-257988D7A296}" srcId="{CA40020A-62AC-564E-91F7-9F54EEC9A5E7}" destId="{08B2ED99-E7B0-1841-A351-838637D609A3}" srcOrd="4" destOrd="0" parTransId="{C283DD3E-304E-5944-8E5B-382D935EB17F}" sibTransId="{078D871A-74A4-2A46-A040-3EDEAAB8F924}"/>
    <dgm:cxn modelId="{3D0AD38C-ACBD-4E47-87AE-B44C6373706E}" type="presOf" srcId="{3D981512-B644-1540-B784-4B77F7868AA7}" destId="{3D9D42A4-1A75-AD40-980F-4CBFEE5957AE}" srcOrd="0" destOrd="0" presId="urn:microsoft.com/office/officeart/2005/8/layout/cycle5"/>
    <dgm:cxn modelId="{8FC10FE8-F723-3F47-85AF-E74E139A0A38}" srcId="{CA40020A-62AC-564E-91F7-9F54EEC9A5E7}" destId="{8A6C17B8-C2A7-6744-91D9-262E973925A1}" srcOrd="0" destOrd="0" parTransId="{9650ED03-541B-184B-8AC3-E796A26AA2C8}" sibTransId="{B878838A-2FB2-DF41-B2FE-1C8C220C6FFA}"/>
    <dgm:cxn modelId="{903DEEB7-8057-0F44-B500-66D17E9E0EF8}" type="presOf" srcId="{078D871A-74A4-2A46-A040-3EDEAAB8F924}" destId="{15217822-C143-8C46-9204-65B8B82C3767}" srcOrd="0" destOrd="0" presId="urn:microsoft.com/office/officeart/2005/8/layout/cycle5"/>
    <dgm:cxn modelId="{A7DD6995-5351-2D45-BB91-91029E2FFA97}" srcId="{CA40020A-62AC-564E-91F7-9F54EEC9A5E7}" destId="{D7E91187-0311-7A44-9985-1AB3A6CACFDD}" srcOrd="3" destOrd="0" parTransId="{177FE70B-6721-D94E-A9F1-19CDE0D099E4}" sibTransId="{09CAEEEB-53A9-0040-955D-13237B3B8B33}"/>
    <dgm:cxn modelId="{F51970C5-1EF0-744B-9AA4-546DD250B2DC}" type="presOf" srcId="{08B2ED99-E7B0-1841-A351-838637D609A3}" destId="{F33B46E7-5696-E149-958D-43A4F1ED2587}" srcOrd="0" destOrd="0" presId="urn:microsoft.com/office/officeart/2005/8/layout/cycle5"/>
    <dgm:cxn modelId="{BB1F8CEE-5EA0-DB4A-930C-0FA9A72E7680}" type="presOf" srcId="{B878838A-2FB2-DF41-B2FE-1C8C220C6FFA}" destId="{FCD8D884-1AB1-FE41-A4B1-4B6C41DC1CD7}" srcOrd="0" destOrd="0" presId="urn:microsoft.com/office/officeart/2005/8/layout/cycle5"/>
    <dgm:cxn modelId="{A260DF7E-2A70-6444-B3EF-5D9000910951}" type="presOf" srcId="{8A6C17B8-C2A7-6744-91D9-262E973925A1}" destId="{3D6FB37E-ACB7-2A40-B52A-CC423A1E7BC6}" srcOrd="0" destOrd="0" presId="urn:microsoft.com/office/officeart/2005/8/layout/cycle5"/>
    <dgm:cxn modelId="{0692CFD1-B7D1-264D-996F-9795382FDD8C}" srcId="{CA40020A-62AC-564E-91F7-9F54EEC9A5E7}" destId="{2DFF19A4-5AB1-E441-BFF5-FDC8CDDBDC74}" srcOrd="1" destOrd="0" parTransId="{4DC5A558-D618-5C42-8524-E318CEBF0059}" sibTransId="{3D981512-B644-1540-B784-4B77F7868AA7}"/>
    <dgm:cxn modelId="{540B97E8-D1CA-6646-A2A0-17D838835B83}" type="presOf" srcId="{CA40020A-62AC-564E-91F7-9F54EEC9A5E7}" destId="{74D9887D-45B5-E14A-AAB7-E40136D3E0BA}" srcOrd="0" destOrd="0" presId="urn:microsoft.com/office/officeart/2005/8/layout/cycle5"/>
    <dgm:cxn modelId="{E9F5C0E5-268E-5D47-A265-8FCF8F394869}" type="presOf" srcId="{09CAEEEB-53A9-0040-955D-13237B3B8B33}" destId="{BD7F7B1B-AB8C-AB4C-A1C7-94734AB7EF8C}" srcOrd="0" destOrd="0" presId="urn:microsoft.com/office/officeart/2005/8/layout/cycle5"/>
    <dgm:cxn modelId="{8B2DE83A-BC1F-6041-8016-1730774E7D0C}" type="presOf" srcId="{E7FC68AA-3FF9-C140-8C71-E5B3BC2EC9B3}" destId="{56F35A4E-B5D3-B641-9AD3-E95ABDAD95CF}" srcOrd="0" destOrd="0" presId="urn:microsoft.com/office/officeart/2005/8/layout/cycle5"/>
    <dgm:cxn modelId="{B1EC07B5-78EE-854C-B11D-2A3C81A8A8B0}" type="presOf" srcId="{2DFF19A4-5AB1-E441-BFF5-FDC8CDDBDC74}" destId="{67AF5A46-3102-F043-B0B0-2CA02BF87A35}" srcOrd="0" destOrd="0" presId="urn:microsoft.com/office/officeart/2005/8/layout/cycle5"/>
    <dgm:cxn modelId="{4A24BBDA-9B88-BD4F-9D02-A1E314B1A18A}" srcId="{CA40020A-62AC-564E-91F7-9F54EEC9A5E7}" destId="{3F607EB9-B322-0B4C-B874-DEFFADCFC93E}" srcOrd="2" destOrd="0" parTransId="{90A74852-E677-BC40-A6E6-B731D1852771}" sibTransId="{E7FC68AA-3FF9-C140-8C71-E5B3BC2EC9B3}"/>
    <dgm:cxn modelId="{24E5E429-7500-F945-852D-6EDA1880978F}" type="presOf" srcId="{D7E91187-0311-7A44-9985-1AB3A6CACFDD}" destId="{39320C6B-0831-B04F-B92B-84B0490220E3}" srcOrd="0" destOrd="0" presId="urn:microsoft.com/office/officeart/2005/8/layout/cycle5"/>
    <dgm:cxn modelId="{F6BDF9CC-084F-BD42-A9FF-E70624BD3014}" type="presOf" srcId="{3F607EB9-B322-0B4C-B874-DEFFADCFC93E}" destId="{29158F0B-2E45-884B-904E-D20B0AC4C4B0}" srcOrd="0" destOrd="0" presId="urn:microsoft.com/office/officeart/2005/8/layout/cycle5"/>
    <dgm:cxn modelId="{C3F03203-3474-FB45-883F-588626E303F2}" type="presParOf" srcId="{74D9887D-45B5-E14A-AAB7-E40136D3E0BA}" destId="{3D6FB37E-ACB7-2A40-B52A-CC423A1E7BC6}" srcOrd="0" destOrd="0" presId="urn:microsoft.com/office/officeart/2005/8/layout/cycle5"/>
    <dgm:cxn modelId="{A7411E02-96D3-7144-A733-5441B6648789}" type="presParOf" srcId="{74D9887D-45B5-E14A-AAB7-E40136D3E0BA}" destId="{927E2CAE-6827-164E-98FC-749FEAFD9C6B}" srcOrd="1" destOrd="0" presId="urn:microsoft.com/office/officeart/2005/8/layout/cycle5"/>
    <dgm:cxn modelId="{06AB7BAD-6232-B045-9AC5-B529568A848E}" type="presParOf" srcId="{74D9887D-45B5-E14A-AAB7-E40136D3E0BA}" destId="{FCD8D884-1AB1-FE41-A4B1-4B6C41DC1CD7}" srcOrd="2" destOrd="0" presId="urn:microsoft.com/office/officeart/2005/8/layout/cycle5"/>
    <dgm:cxn modelId="{E1282F4C-9111-0940-8D60-1E77CB23DDF6}" type="presParOf" srcId="{74D9887D-45B5-E14A-AAB7-E40136D3E0BA}" destId="{67AF5A46-3102-F043-B0B0-2CA02BF87A35}" srcOrd="3" destOrd="0" presId="urn:microsoft.com/office/officeart/2005/8/layout/cycle5"/>
    <dgm:cxn modelId="{1CD60901-C936-6D4D-821D-6F298BEC8605}" type="presParOf" srcId="{74D9887D-45B5-E14A-AAB7-E40136D3E0BA}" destId="{7B681B51-7600-214C-9A14-57F66465420B}" srcOrd="4" destOrd="0" presId="urn:microsoft.com/office/officeart/2005/8/layout/cycle5"/>
    <dgm:cxn modelId="{57102E3C-109F-8241-9FA1-FACA3BC09A6B}" type="presParOf" srcId="{74D9887D-45B5-E14A-AAB7-E40136D3E0BA}" destId="{3D9D42A4-1A75-AD40-980F-4CBFEE5957AE}" srcOrd="5" destOrd="0" presId="urn:microsoft.com/office/officeart/2005/8/layout/cycle5"/>
    <dgm:cxn modelId="{3BE55FBC-0FE9-B942-A8F9-D740E9C94D17}" type="presParOf" srcId="{74D9887D-45B5-E14A-AAB7-E40136D3E0BA}" destId="{29158F0B-2E45-884B-904E-D20B0AC4C4B0}" srcOrd="6" destOrd="0" presId="urn:microsoft.com/office/officeart/2005/8/layout/cycle5"/>
    <dgm:cxn modelId="{35441F53-1484-3344-97D1-F1E636529968}" type="presParOf" srcId="{74D9887D-45B5-E14A-AAB7-E40136D3E0BA}" destId="{D60D735E-E3D1-9B4C-9364-EB11B42B639F}" srcOrd="7" destOrd="0" presId="urn:microsoft.com/office/officeart/2005/8/layout/cycle5"/>
    <dgm:cxn modelId="{BABFE7C0-511F-0B4E-9707-34B2FEB9E452}" type="presParOf" srcId="{74D9887D-45B5-E14A-AAB7-E40136D3E0BA}" destId="{56F35A4E-B5D3-B641-9AD3-E95ABDAD95CF}" srcOrd="8" destOrd="0" presId="urn:microsoft.com/office/officeart/2005/8/layout/cycle5"/>
    <dgm:cxn modelId="{7F8A8861-86F0-2E42-B2CE-D203C61F3667}" type="presParOf" srcId="{74D9887D-45B5-E14A-AAB7-E40136D3E0BA}" destId="{39320C6B-0831-B04F-B92B-84B0490220E3}" srcOrd="9" destOrd="0" presId="urn:microsoft.com/office/officeart/2005/8/layout/cycle5"/>
    <dgm:cxn modelId="{69C45766-51C1-504E-8845-13214FECF39A}" type="presParOf" srcId="{74D9887D-45B5-E14A-AAB7-E40136D3E0BA}" destId="{6B808332-4011-F245-8375-DFEDFC2F4954}" srcOrd="10" destOrd="0" presId="urn:microsoft.com/office/officeart/2005/8/layout/cycle5"/>
    <dgm:cxn modelId="{0F2C1766-5B79-954F-A972-67CB85B6FECC}" type="presParOf" srcId="{74D9887D-45B5-E14A-AAB7-E40136D3E0BA}" destId="{BD7F7B1B-AB8C-AB4C-A1C7-94734AB7EF8C}" srcOrd="11" destOrd="0" presId="urn:microsoft.com/office/officeart/2005/8/layout/cycle5"/>
    <dgm:cxn modelId="{D6571B44-9F9F-024B-96AE-3D677F6CE590}" type="presParOf" srcId="{74D9887D-45B5-E14A-AAB7-E40136D3E0BA}" destId="{F33B46E7-5696-E149-958D-43A4F1ED2587}" srcOrd="12" destOrd="0" presId="urn:microsoft.com/office/officeart/2005/8/layout/cycle5"/>
    <dgm:cxn modelId="{07C8F46C-598D-424F-B4EF-FB14183D1AF8}" type="presParOf" srcId="{74D9887D-45B5-E14A-AAB7-E40136D3E0BA}" destId="{9FAF63A3-90A3-B643-82F6-AC2291176A45}" srcOrd="13" destOrd="0" presId="urn:microsoft.com/office/officeart/2005/8/layout/cycle5"/>
    <dgm:cxn modelId="{7827184A-EB45-824E-B914-A0ECA9374929}" type="presParOf" srcId="{74D9887D-45B5-E14A-AAB7-E40136D3E0BA}" destId="{15217822-C143-8C46-9204-65B8B82C3767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B073-FAC6-DE42-92F2-57619040EAE0}">
      <dsp:nvSpPr>
        <dsp:cNvPr id="0" name=""/>
        <dsp:cNvSpPr/>
      </dsp:nvSpPr>
      <dsp:spPr>
        <a:xfrm>
          <a:off x="717549" y="0"/>
          <a:ext cx="28702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A88CB-BED3-0E4E-BE9E-C9B05DFDBBAD}">
      <dsp:nvSpPr>
        <dsp:cNvPr id="0" name=""/>
        <dsp:cNvSpPr/>
      </dsp:nvSpPr>
      <dsp:spPr>
        <a:xfrm>
          <a:off x="2254252" y="421467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Elected Officers</a:t>
          </a:r>
          <a:endParaRPr lang="en-US" sz="1500" kern="1200" dirty="0"/>
        </a:p>
      </dsp:txBody>
      <dsp:txXfrm>
        <a:off x="2277733" y="444948"/>
        <a:ext cx="2594638" cy="434050"/>
      </dsp:txXfrm>
    </dsp:sp>
    <dsp:sp modelId="{AB04B528-64CB-A64B-B565-C9BF338BDF44}">
      <dsp:nvSpPr>
        <dsp:cNvPr id="0" name=""/>
        <dsp:cNvSpPr/>
      </dsp:nvSpPr>
      <dsp:spPr>
        <a:xfrm>
          <a:off x="2254252" y="1346201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Vice Presidents</a:t>
          </a:r>
          <a:endParaRPr lang="en-US" sz="1500" kern="1200" dirty="0"/>
        </a:p>
      </dsp:txBody>
      <dsp:txXfrm>
        <a:off x="2277733" y="1369682"/>
        <a:ext cx="2594638" cy="434050"/>
      </dsp:txXfrm>
    </dsp:sp>
    <dsp:sp modelId="{E6B8A304-F253-BA4C-B2BB-0C7A2B6EC339}">
      <dsp:nvSpPr>
        <dsp:cNvPr id="0" name=""/>
        <dsp:cNvSpPr/>
      </dsp:nvSpPr>
      <dsp:spPr>
        <a:xfrm>
          <a:off x="5337765" y="3237888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Committee Chairs / Vice Chairs</a:t>
          </a:r>
          <a:endParaRPr lang="en-US" sz="1500" kern="1200" dirty="0"/>
        </a:p>
      </dsp:txBody>
      <dsp:txXfrm>
        <a:off x="5361246" y="3261369"/>
        <a:ext cx="2594638" cy="434050"/>
      </dsp:txXfrm>
    </dsp:sp>
    <dsp:sp modelId="{DDFDCD1E-B26A-C24F-AC42-7BC1B91AA309}">
      <dsp:nvSpPr>
        <dsp:cNvPr id="0" name=""/>
        <dsp:cNvSpPr/>
      </dsp:nvSpPr>
      <dsp:spPr>
        <a:xfrm>
          <a:off x="5334568" y="2292093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Committee Liaisons</a:t>
          </a:r>
          <a:endParaRPr lang="en-US" sz="1500" kern="1200" dirty="0"/>
        </a:p>
      </dsp:txBody>
      <dsp:txXfrm>
        <a:off x="5358049" y="2315574"/>
        <a:ext cx="2594638" cy="434050"/>
      </dsp:txXfrm>
    </dsp:sp>
    <dsp:sp modelId="{BCC84C58-4E91-214E-9CF8-C0B905577950}">
      <dsp:nvSpPr>
        <dsp:cNvPr id="0" name=""/>
        <dsp:cNvSpPr/>
      </dsp:nvSpPr>
      <dsp:spPr>
        <a:xfrm>
          <a:off x="2254252" y="2260601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SVP</a:t>
          </a:r>
          <a:endParaRPr lang="en-US" sz="1500" kern="1200" dirty="0"/>
        </a:p>
      </dsp:txBody>
      <dsp:txXfrm>
        <a:off x="2277733" y="2284082"/>
        <a:ext cx="2594638" cy="434050"/>
      </dsp:txXfrm>
    </dsp:sp>
    <dsp:sp modelId="{F08FDAD3-CF5B-0D44-B250-AE44C91E8785}">
      <dsp:nvSpPr>
        <dsp:cNvPr id="0" name=""/>
        <dsp:cNvSpPr/>
      </dsp:nvSpPr>
      <dsp:spPr>
        <a:xfrm>
          <a:off x="2254252" y="3224266"/>
          <a:ext cx="2641600" cy="481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Staff Executives</a:t>
          </a:r>
          <a:endParaRPr lang="en-US" sz="1500" kern="1200" dirty="0"/>
        </a:p>
      </dsp:txBody>
      <dsp:txXfrm>
        <a:off x="2277733" y="3247747"/>
        <a:ext cx="2594638" cy="434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FB37E-ACB7-2A40-B52A-CC423A1E7BC6}">
      <dsp:nvSpPr>
        <dsp:cNvPr id="0" name=""/>
        <dsp:cNvSpPr/>
      </dsp:nvSpPr>
      <dsp:spPr>
        <a:xfrm>
          <a:off x="2393813" y="157736"/>
          <a:ext cx="4085114" cy="1022441"/>
        </a:xfrm>
        <a:prstGeom prst="roundRect">
          <a:avLst/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Determine Directions, Goals, Objectives, Thrusts, Mission, Strategies, etc.</a:t>
          </a:r>
          <a:endParaRPr lang="en-US" sz="1600" kern="1200" dirty="0">
            <a:solidFill>
              <a:srgbClr val="000000"/>
            </a:solidFill>
            <a:latin typeface="Firenze Regular"/>
            <a:cs typeface="Firenze Regular"/>
          </a:endParaRPr>
        </a:p>
      </dsp:txBody>
      <dsp:txXfrm>
        <a:off x="2443724" y="207647"/>
        <a:ext cx="3985292" cy="922619"/>
      </dsp:txXfrm>
    </dsp:sp>
    <dsp:sp modelId="{FCD8D884-1AB1-FE41-A4B1-4B6C41DC1CD7}">
      <dsp:nvSpPr>
        <dsp:cNvPr id="0" name=""/>
        <dsp:cNvSpPr/>
      </dsp:nvSpPr>
      <dsp:spPr>
        <a:xfrm>
          <a:off x="3080210" y="1084842"/>
          <a:ext cx="3467646" cy="3467646"/>
        </a:xfrm>
        <a:custGeom>
          <a:avLst/>
          <a:gdLst/>
          <a:ahLst/>
          <a:cxnLst/>
          <a:rect l="0" t="0" r="0" b="0"/>
          <a:pathLst>
            <a:path>
              <a:moveTo>
                <a:pt x="2405842" y="135532"/>
              </a:moveTo>
              <a:arcTo wR="1733823" hR="1733823" stAng="17568292" swAng="6738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F5A46-3102-F043-B0B0-2CA02BF87A35}">
      <dsp:nvSpPr>
        <dsp:cNvPr id="0" name=""/>
        <dsp:cNvSpPr/>
      </dsp:nvSpPr>
      <dsp:spPr>
        <a:xfrm>
          <a:off x="5211284" y="1447797"/>
          <a:ext cx="3217919" cy="1022441"/>
        </a:xfrm>
        <a:prstGeom prst="roundRect">
          <a:avLst/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dirty="0" smtClean="0">
            <a:solidFill>
              <a:srgbClr val="000000"/>
            </a:solidFill>
          </a:endParaRPr>
        </a:p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Develop Alternative Plans for Consideration by the Members</a:t>
          </a:r>
          <a:endParaRPr lang="en-US" sz="1600" kern="1200" dirty="0">
            <a:solidFill>
              <a:srgbClr val="000000"/>
            </a:solidFill>
            <a:latin typeface="Firenze Regular"/>
            <a:cs typeface="Firenze Regular"/>
          </a:endParaRPr>
        </a:p>
      </dsp:txBody>
      <dsp:txXfrm>
        <a:off x="5261195" y="1497708"/>
        <a:ext cx="3118097" cy="922619"/>
      </dsp:txXfrm>
    </dsp:sp>
    <dsp:sp modelId="{3D9D42A4-1A75-AD40-980F-4CBFEE5957AE}">
      <dsp:nvSpPr>
        <dsp:cNvPr id="0" name=""/>
        <dsp:cNvSpPr/>
      </dsp:nvSpPr>
      <dsp:spPr>
        <a:xfrm>
          <a:off x="3356813" y="901496"/>
          <a:ext cx="3467646" cy="3467646"/>
        </a:xfrm>
        <a:custGeom>
          <a:avLst/>
          <a:gdLst/>
          <a:ahLst/>
          <a:cxnLst/>
          <a:rect l="0" t="0" r="0" b="0"/>
          <a:pathLst>
            <a:path>
              <a:moveTo>
                <a:pt x="3466432" y="1668945"/>
              </a:moveTo>
              <a:arcTo wR="1733823" hR="1733823" stAng="21471334" swAng="6009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58F0B-2E45-884B-904E-D20B0AC4C4B0}">
      <dsp:nvSpPr>
        <dsp:cNvPr id="0" name=""/>
        <dsp:cNvSpPr/>
      </dsp:nvSpPr>
      <dsp:spPr>
        <a:xfrm>
          <a:off x="4754092" y="2971805"/>
          <a:ext cx="3604200" cy="1022441"/>
        </a:xfrm>
        <a:prstGeom prst="roundRect">
          <a:avLst/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Accept, Reject or Alter Plans </a:t>
          </a:r>
          <a:b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</a:b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Developed By Staff</a:t>
          </a:r>
          <a:endParaRPr lang="en-US" sz="1600" kern="1200" dirty="0">
            <a:solidFill>
              <a:srgbClr val="000000"/>
            </a:solidFill>
            <a:latin typeface="Firenze Regular"/>
            <a:cs typeface="Firenze Regular"/>
          </a:endParaRPr>
        </a:p>
      </dsp:txBody>
      <dsp:txXfrm>
        <a:off x="4804003" y="3021716"/>
        <a:ext cx="3504378" cy="922619"/>
      </dsp:txXfrm>
    </dsp:sp>
    <dsp:sp modelId="{56F35A4E-B5D3-B641-9AD3-E95ABDAD95CF}">
      <dsp:nvSpPr>
        <dsp:cNvPr id="0" name=""/>
        <dsp:cNvSpPr/>
      </dsp:nvSpPr>
      <dsp:spPr>
        <a:xfrm>
          <a:off x="2858519" y="1487965"/>
          <a:ext cx="3467646" cy="3467646"/>
        </a:xfrm>
        <a:custGeom>
          <a:avLst/>
          <a:gdLst/>
          <a:ahLst/>
          <a:cxnLst/>
          <a:rect l="0" t="0" r="0" b="0"/>
          <a:pathLst>
            <a:path>
              <a:moveTo>
                <a:pt x="2916842" y="3001344"/>
              </a:moveTo>
              <a:arcTo wR="1733823" hR="1733823" stAng="2818497" swAng="51630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20C6B-0831-B04F-B92B-84B0490220E3}">
      <dsp:nvSpPr>
        <dsp:cNvPr id="0" name=""/>
        <dsp:cNvSpPr/>
      </dsp:nvSpPr>
      <dsp:spPr>
        <a:xfrm>
          <a:off x="1096490" y="2971793"/>
          <a:ext cx="2924644" cy="1022441"/>
        </a:xfrm>
        <a:prstGeom prst="roundRect">
          <a:avLst/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Implement Final Plans</a:t>
          </a:r>
          <a:endParaRPr lang="en-US" sz="1600" kern="1200" dirty="0">
            <a:solidFill>
              <a:srgbClr val="000000"/>
            </a:solidFill>
            <a:latin typeface="Firenze Regular"/>
            <a:cs typeface="Firenze Regular"/>
          </a:endParaRPr>
        </a:p>
      </dsp:txBody>
      <dsp:txXfrm>
        <a:off x="1146401" y="3021704"/>
        <a:ext cx="2824822" cy="922619"/>
      </dsp:txXfrm>
    </dsp:sp>
    <dsp:sp modelId="{BD7F7B1B-AB8C-AB4C-A1C7-94734AB7EF8C}">
      <dsp:nvSpPr>
        <dsp:cNvPr id="0" name=""/>
        <dsp:cNvSpPr/>
      </dsp:nvSpPr>
      <dsp:spPr>
        <a:xfrm>
          <a:off x="1934553" y="177472"/>
          <a:ext cx="3467646" cy="3467646"/>
        </a:xfrm>
        <a:custGeom>
          <a:avLst/>
          <a:gdLst/>
          <a:ahLst/>
          <a:cxnLst/>
          <a:rect l="0" t="0" r="0" b="0"/>
          <a:pathLst>
            <a:path>
              <a:moveTo>
                <a:pt x="295501" y="2702004"/>
              </a:moveTo>
              <a:arcTo wR="1733823" hR="1733823" stAng="8763253" swAng="6825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B46E7-5696-E149-958D-43A4F1ED2587}">
      <dsp:nvSpPr>
        <dsp:cNvPr id="0" name=""/>
        <dsp:cNvSpPr/>
      </dsp:nvSpPr>
      <dsp:spPr>
        <a:xfrm>
          <a:off x="410688" y="1447804"/>
          <a:ext cx="3225629" cy="1022441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Evaluate and Report Results </a:t>
          </a:r>
          <a:b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</a:br>
          <a:r>
            <a:rPr lang="en-US" sz="1600" kern="1200" dirty="0" smtClean="0">
              <a:solidFill>
                <a:srgbClr val="000000"/>
              </a:solidFill>
              <a:latin typeface="Firenze Regular"/>
              <a:cs typeface="Firenze Regular"/>
            </a:rPr>
            <a:t>and Progress</a:t>
          </a:r>
          <a:endParaRPr lang="en-US" sz="1600" kern="1200" dirty="0">
            <a:solidFill>
              <a:srgbClr val="000000"/>
            </a:solidFill>
            <a:latin typeface="Firenze Regular"/>
            <a:cs typeface="Firenze Regular"/>
          </a:endParaRPr>
        </a:p>
      </dsp:txBody>
      <dsp:txXfrm>
        <a:off x="460599" y="1497715"/>
        <a:ext cx="3125807" cy="922619"/>
      </dsp:txXfrm>
    </dsp:sp>
    <dsp:sp modelId="{15217822-C143-8C46-9204-65B8B82C3767}">
      <dsp:nvSpPr>
        <dsp:cNvPr id="0" name=""/>
        <dsp:cNvSpPr/>
      </dsp:nvSpPr>
      <dsp:spPr>
        <a:xfrm>
          <a:off x="2302585" y="1088545"/>
          <a:ext cx="3467646" cy="3467646"/>
        </a:xfrm>
        <a:custGeom>
          <a:avLst/>
          <a:gdLst/>
          <a:ahLst/>
          <a:cxnLst/>
          <a:rect l="0" t="0" r="0" b="0"/>
          <a:pathLst>
            <a:path>
              <a:moveTo>
                <a:pt x="769274" y="293063"/>
              </a:moveTo>
              <a:arcTo wR="1733823" hR="1733823" stAng="14171926" swAng="6803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0.07357</cdr:x>
      <cdr:y>0.52423</cdr:y>
    </cdr:from>
    <cdr:to>
      <cdr:x>0.14714</cdr:x>
      <cdr:y>0.68805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2438400"/>
          <a:ext cx="685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241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0.26975</cdr:x>
      <cdr:y>0.58976</cdr:y>
    </cdr:from>
    <cdr:to>
      <cdr:x>0.34332</cdr:x>
      <cdr:y>0.78635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600" y="2743200"/>
          <a:ext cx="685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252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0.46594</cdr:x>
      <cdr:y>0.21297</cdr:y>
    </cdr:from>
    <cdr:to>
      <cdr:x>0.53951</cdr:x>
      <cdr:y>0.40956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3400" y="990600"/>
          <a:ext cx="685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376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0.65395</cdr:x>
      <cdr:y>0.68805</cdr:y>
    </cdr:from>
    <cdr:to>
      <cdr:x>0.72752</cdr:x>
      <cdr:y>0.88464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96000" y="3200400"/>
          <a:ext cx="685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229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0.85014</cdr:x>
      <cdr:y>0.11468</cdr:y>
    </cdr:from>
    <cdr:to>
      <cdr:x>0.92371</cdr:x>
      <cdr:y>0.31126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4800" y="533400"/>
          <a:ext cx="685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408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0.08261</cdr:x>
      <cdr:y>0.1482</cdr:y>
    </cdr:from>
    <cdr:to>
      <cdr:x>0.15217</cdr:x>
      <cdr:y>0.2623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" y="593804"/>
          <a:ext cx="609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52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0.27391</cdr:x>
      <cdr:y>0.42314</cdr:y>
    </cdr:from>
    <cdr:to>
      <cdr:x>0.34348</cdr:x>
      <cdr:y>0.55626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00300" y="169545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48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0.46522</cdr:x>
      <cdr:y>0.17116</cdr:y>
    </cdr:from>
    <cdr:to>
      <cdr:x>0.53478</cdr:x>
      <cdr:y>0.28526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76700" y="685800"/>
          <a:ext cx="609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51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0.65652</cdr:x>
      <cdr:y>0.22821</cdr:y>
    </cdr:from>
    <cdr:to>
      <cdr:x>0.73478</cdr:x>
      <cdr:y>0.38035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531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30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0.84783</cdr:x>
      <cdr:y>0.13312</cdr:y>
    </cdr:from>
    <cdr:to>
      <cdr:x>0.92609</cdr:x>
      <cdr:y>0.24723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29500" y="533400"/>
          <a:ext cx="685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40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F6A69A05-9F43-4076-892C-CA3606F23DCB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E0E4920D-5993-42BE-9685-FBE752A7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703263"/>
            <a:ext cx="6248400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These awards will be given during the RPAC Awards Ceremony held at the Mid-Year Meetings for these remaining awards for the 2016 Recognition Year: (read awards).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920D-5993-42BE-9685-FBE752A70E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59% of all</a:t>
            </a:r>
            <a:r>
              <a:rPr lang="en-US" baseline="0" dirty="0"/>
              <a:t> NAR Committees have invested so far towards the 2016 Recognition Year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53 Committees in total have currently invested, compared to last year’s final total of 56.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An impressive 96% of committee members participate.  I know that we can knock it out of the park this year – alert your committees to the challenge to make 2017 an even better year for participation!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920D-5993-42BE-9685-FBE752A70E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Mark your calendars, the 2017 President’s Circle Conference will be held on March 5</a:t>
            </a:r>
            <a:r>
              <a:rPr lang="en-US" baseline="30000" dirty="0"/>
              <a:t>th</a:t>
            </a:r>
            <a:r>
              <a:rPr lang="en-US" baseline="0" dirty="0"/>
              <a:t> – 8</a:t>
            </a:r>
            <a:r>
              <a:rPr lang="en-US" baseline="30000" dirty="0"/>
              <a:t>th</a:t>
            </a:r>
            <a:r>
              <a:rPr lang="en-US" baseline="0" dirty="0"/>
              <a:t> at the Grand </a:t>
            </a:r>
            <a:r>
              <a:rPr lang="en-US" baseline="0" dirty="0" err="1"/>
              <a:t>Wailea</a:t>
            </a:r>
            <a:r>
              <a:rPr lang="en-US" baseline="0" dirty="0"/>
              <a:t> Resort in Maui, HI.  Registration is currently open and will remain open until early January.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920D-5993-42BE-9685-FBE752A70E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1"/>
            <a:ext cx="7772400" cy="1101725"/>
          </a:xfrm>
        </p:spPr>
        <p:txBody>
          <a:bodyPr/>
          <a:lstStyle>
            <a:lvl1pPr>
              <a:defRPr b="0" i="0">
                <a:solidFill>
                  <a:srgbClr val="406F95"/>
                </a:solidFill>
                <a:latin typeface="Firenze Bold"/>
                <a:cs typeface="Firenz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6950"/>
            <a:ext cx="6400800" cy="131445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Firenze Regular"/>
                <a:cs typeface="Firenze Regular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0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>
            <a:lvl1pPr>
              <a:defRPr>
                <a:latin typeface="Firenze Regular"/>
                <a:cs typeface="Firenze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irenze Regular"/>
                <a:cs typeface="Firenze Regular"/>
              </a:defRPr>
            </a:lvl1pPr>
            <a:lvl2pPr>
              <a:defRPr>
                <a:latin typeface="Firenze Regular"/>
                <a:cs typeface="Firenze Regular"/>
              </a:defRPr>
            </a:lvl2pPr>
            <a:lvl3pPr>
              <a:defRPr>
                <a:latin typeface="Firenze Regular"/>
                <a:cs typeface="Firenze Regular"/>
              </a:defRPr>
            </a:lvl3pPr>
            <a:lvl4pPr>
              <a:defRPr>
                <a:latin typeface="Firenze Regular"/>
                <a:cs typeface="Firenze Regular"/>
              </a:defRPr>
            </a:lvl4pPr>
            <a:lvl5pPr>
              <a:defRPr>
                <a:latin typeface="Firenze Regular"/>
                <a:cs typeface="Firenze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350"/>
            <a:ext cx="8229600" cy="857250"/>
          </a:xfrm>
        </p:spPr>
        <p:txBody>
          <a:bodyPr/>
          <a:lstStyle>
            <a:lvl1pPr>
              <a:defRPr cap="small">
                <a:latin typeface="Firenze Regular"/>
                <a:cs typeface="Firenze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latin typeface="Firenze Regular"/>
                <a:cs typeface="Firenze Regular"/>
              </a:defRPr>
            </a:lvl1pPr>
            <a:lvl2pPr marL="457189" indent="0" algn="ctr">
              <a:buNone/>
              <a:defRPr>
                <a:latin typeface="Firenze Regular"/>
                <a:cs typeface="Firenze Regular"/>
              </a:defRPr>
            </a:lvl2pPr>
            <a:lvl3pPr marL="914378" indent="0" algn="ctr">
              <a:buNone/>
              <a:defRPr>
                <a:latin typeface="Firenze Regular"/>
                <a:cs typeface="Firenze Regular"/>
              </a:defRPr>
            </a:lvl3pPr>
            <a:lvl4pPr marL="1371566" indent="0" algn="ctr">
              <a:buNone/>
              <a:defRPr>
                <a:latin typeface="Firenze Regular"/>
                <a:cs typeface="Firenze Regular"/>
              </a:defRPr>
            </a:lvl4pPr>
            <a:lvl5pPr marL="1828754" indent="0" algn="ctr">
              <a:buNone/>
              <a:defRPr>
                <a:latin typeface="Firenze Regular"/>
                <a:cs typeface="Firenze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3350"/>
            <a:ext cx="8229600" cy="857250"/>
          </a:xfrm>
        </p:spPr>
        <p:txBody>
          <a:bodyPr/>
          <a:lstStyle>
            <a:lvl1pPr>
              <a:defRPr cap="small">
                <a:latin typeface="Firenze Regular"/>
                <a:cs typeface="Firenze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latin typeface="Firenze Regular"/>
                <a:cs typeface="Firenze Regular"/>
              </a:defRPr>
            </a:lvl1pPr>
            <a:lvl2pPr marL="457189" indent="0" algn="ctr">
              <a:buNone/>
              <a:defRPr>
                <a:latin typeface="Firenze Regular"/>
                <a:cs typeface="Firenze Regular"/>
              </a:defRPr>
            </a:lvl2pPr>
            <a:lvl3pPr marL="914378" indent="0" algn="ctr">
              <a:buNone/>
              <a:defRPr>
                <a:latin typeface="Firenze Regular"/>
                <a:cs typeface="Firenze Regular"/>
              </a:defRPr>
            </a:lvl3pPr>
            <a:lvl4pPr marL="1371566" indent="0" algn="ctr">
              <a:buNone/>
              <a:defRPr>
                <a:latin typeface="Firenze Regular"/>
                <a:cs typeface="Firenze Regular"/>
              </a:defRPr>
            </a:lvl4pPr>
            <a:lvl5pPr marL="1828754" indent="0" algn="ctr">
              <a:buNone/>
              <a:defRPr>
                <a:latin typeface="Firenze Regular"/>
                <a:cs typeface="Firenze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40087"/>
            <a:ext cx="8458200" cy="1051189"/>
          </a:xfrm>
        </p:spPr>
        <p:txBody>
          <a:bodyPr anchor="t"/>
          <a:lstStyle>
            <a:lvl1pPr algn="l">
              <a:defRPr sz="4000" b="1" cap="all">
                <a:latin typeface="Firenze Regular"/>
                <a:cs typeface="Firenze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14551"/>
            <a:ext cx="8458200" cy="11572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Firenze Regular"/>
                <a:cs typeface="Firenze Regular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0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9530-38F6-DE41-899F-31BC0FBD8B48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477F-ACAA-0D4C-BE2E-E64D7919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small">
          <a:solidFill>
            <a:srgbClr val="406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COMMITTEE LEADERSHIP ORIENTATION AND LUNCH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495550"/>
            <a:ext cx="6858000" cy="1314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2016 REALTORS</a:t>
            </a:r>
            <a:r>
              <a:rPr lang="en-US" sz="2800" baseline="30000" dirty="0"/>
              <a:t>®</a:t>
            </a:r>
            <a:r>
              <a:rPr lang="en-US" sz="2800" dirty="0"/>
              <a:t> Conference &amp; Expo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Thursday, November 3, 2016</a:t>
            </a:r>
          </a:p>
        </p:txBody>
      </p:sp>
    </p:spTree>
    <p:extLst>
      <p:ext uri="{BB962C8B-B14F-4D97-AF65-F5344CB8AC3E}">
        <p14:creationId xmlns:p14="http://schemas.microsoft.com/office/powerpoint/2010/main" val="30351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Key Responsibilities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075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80000"/>
              </a:lnSpc>
              <a:spcBef>
                <a:spcPts val="1872"/>
              </a:spcBef>
              <a:buFont typeface="Wingdings" charset="2"/>
              <a:buChar char="ü"/>
            </a:pPr>
            <a:r>
              <a:rPr lang="en-US" sz="2800" dirty="0" smtClean="0"/>
              <a:t>Review </a:t>
            </a:r>
            <a:r>
              <a:rPr lang="en-US" sz="2800" dirty="0"/>
              <a:t>items; formulate the meeting agenda</a:t>
            </a:r>
          </a:p>
          <a:p>
            <a:pPr marL="342900" lvl="0" indent="-342900" algn="l">
              <a:lnSpc>
                <a:spcPct val="80000"/>
              </a:lnSpc>
              <a:spcBef>
                <a:spcPts val="1872"/>
              </a:spcBef>
              <a:buFont typeface="Wingdings" charset="2"/>
              <a:buChar char="ü"/>
            </a:pPr>
            <a:r>
              <a:rPr lang="en-US" sz="2800" dirty="0"/>
              <a:t>Identify ‘Hot Button’ issues for resolution</a:t>
            </a:r>
          </a:p>
          <a:p>
            <a:pPr marL="342900" lvl="0" indent="-342900" algn="l">
              <a:lnSpc>
                <a:spcPct val="80000"/>
              </a:lnSpc>
              <a:spcBef>
                <a:spcPts val="1872"/>
              </a:spcBef>
              <a:buFont typeface="Wingdings" charset="2"/>
              <a:buChar char="ü"/>
            </a:pPr>
            <a:r>
              <a:rPr lang="en-US" sz="2800" dirty="0"/>
              <a:t>Forward action items to Executive Committee &amp;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Board </a:t>
            </a:r>
            <a:r>
              <a:rPr lang="en-US" sz="2800" dirty="0"/>
              <a:t>of Directors</a:t>
            </a:r>
          </a:p>
          <a:p>
            <a:pPr marL="342900" lvl="0" indent="-342900" algn="l">
              <a:lnSpc>
                <a:spcPct val="80000"/>
              </a:lnSpc>
              <a:spcBef>
                <a:spcPts val="1872"/>
              </a:spcBef>
              <a:buFont typeface="Wingdings" charset="2"/>
              <a:buChar char="ü"/>
            </a:pPr>
            <a:r>
              <a:rPr lang="en-US" sz="2800" dirty="0"/>
              <a:t>Leverage committees’ talents with workgroups   </a:t>
            </a:r>
          </a:p>
        </p:txBody>
      </p:sp>
    </p:spTree>
    <p:extLst>
      <p:ext uri="{BB962C8B-B14F-4D97-AF65-F5344CB8AC3E}">
        <p14:creationId xmlns:p14="http://schemas.microsoft.com/office/powerpoint/2010/main" val="3965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Firenze Regular"/>
                <a:cs typeface="Firenze Regular"/>
              </a:rPr>
              <a:t>Communication Hierarchy</a:t>
            </a:r>
          </a:p>
        </p:txBody>
      </p:sp>
      <p:sp>
        <p:nvSpPr>
          <p:cNvPr id="9" name="Left-Right Arrow 8"/>
          <p:cNvSpPr/>
          <p:nvPr/>
        </p:nvSpPr>
        <p:spPr>
          <a:xfrm rot="17520000">
            <a:off x="-316198" y="2490220"/>
            <a:ext cx="327660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8093681"/>
              </p:ext>
            </p:extLst>
          </p:nvPr>
        </p:nvGraphicFramePr>
        <p:xfrm>
          <a:off x="685800" y="666751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ort 4"/>
          <p:cNvSpPr/>
          <p:nvPr/>
        </p:nvSpPr>
        <p:spPr>
          <a:xfrm>
            <a:off x="5257800" y="1581150"/>
            <a:ext cx="228600" cy="381000"/>
          </a:xfrm>
          <a:prstGeom prst="flowChartSo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0" name="Sort 19"/>
          <p:cNvSpPr/>
          <p:nvPr/>
        </p:nvSpPr>
        <p:spPr>
          <a:xfrm>
            <a:off x="5257800" y="2527041"/>
            <a:ext cx="228600" cy="381000"/>
          </a:xfrm>
          <a:prstGeom prst="flowChartSo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3" name="Sort 22"/>
          <p:cNvSpPr/>
          <p:nvPr/>
        </p:nvSpPr>
        <p:spPr>
          <a:xfrm rot="5400000">
            <a:off x="5683515" y="3028950"/>
            <a:ext cx="228600" cy="381000"/>
          </a:xfrm>
          <a:prstGeom prst="flowChartSo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5" name="Sort 24"/>
          <p:cNvSpPr/>
          <p:nvPr/>
        </p:nvSpPr>
        <p:spPr>
          <a:xfrm rot="5400000">
            <a:off x="5683515" y="3943350"/>
            <a:ext cx="228600" cy="381000"/>
          </a:xfrm>
          <a:prstGeom prst="flowChartSo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0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Firenze Regular"/>
                <a:cs typeface="Firenze Regular"/>
              </a:rPr>
              <a:t>Communication Tools</a:t>
            </a:r>
          </a:p>
        </p:txBody>
      </p:sp>
      <p:pic>
        <p:nvPicPr>
          <p:cNvPr id="5" name="Picture 4" descr="C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1"/>
            <a:ext cx="2933700" cy="2371725"/>
          </a:xfrm>
          <a:prstGeom prst="rect">
            <a:avLst/>
          </a:prstGeom>
        </p:spPr>
      </p:pic>
      <p:pic>
        <p:nvPicPr>
          <p:cNvPr id="6" name="Picture 5" descr="Dropbo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09950"/>
            <a:ext cx="2286000" cy="876822"/>
          </a:xfrm>
          <a:prstGeom prst="rect">
            <a:avLst/>
          </a:prstGeom>
        </p:spPr>
      </p:pic>
      <p:pic>
        <p:nvPicPr>
          <p:cNvPr id="7" name="Picture 6" descr="webex-fea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254072"/>
            <a:ext cx="3668233" cy="1336729"/>
          </a:xfrm>
          <a:prstGeom prst="rect">
            <a:avLst/>
          </a:prstGeom>
        </p:spPr>
      </p:pic>
      <p:pic>
        <p:nvPicPr>
          <p:cNvPr id="8" name="Picture 7" descr="Basecamp-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1" b="36735"/>
          <a:stretch/>
        </p:blipFill>
        <p:spPr>
          <a:xfrm>
            <a:off x="5257800" y="2590801"/>
            <a:ext cx="2971800" cy="8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Function of 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000" dirty="0"/>
              <a:t>Study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000" dirty="0"/>
              <a:t>Formulate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000" dirty="0"/>
              <a:t>Report 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3000" dirty="0"/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101382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Function of 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sz="3000" dirty="0"/>
              <a:t>Cost summary 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sz="3000" dirty="0"/>
              <a:t>Disband</a:t>
            </a:r>
          </a:p>
          <a:p>
            <a:pPr>
              <a:lnSpc>
                <a:spcPct val="80000"/>
              </a:lnSpc>
              <a:spcBef>
                <a:spcPts val="1400"/>
              </a:spcBef>
            </a:pPr>
            <a:r>
              <a:rPr lang="en-US" sz="3000" dirty="0"/>
              <a:t>Reporting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1" y="587574"/>
            <a:ext cx="1014299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latin typeface="Firenze Regular"/>
                <a:cs typeface="Firenze Regular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6389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The Premier Partnership:  Members &amp; Staff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1639110"/>
              </p:ext>
            </p:extLst>
          </p:nvPr>
        </p:nvGraphicFramePr>
        <p:xfrm>
          <a:off x="122714" y="895351"/>
          <a:ext cx="88688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21" y="2340174"/>
            <a:ext cx="3318580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latin typeface="Firenze Regular"/>
                <a:cs typeface="Firenze Regular"/>
              </a:rPr>
              <a:t>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1021" y="3891721"/>
            <a:ext cx="3547180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latin typeface="Firenze Regular"/>
                <a:cs typeface="Firenze Regular"/>
              </a:rPr>
              <a:t>MEMBERS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3867151"/>
            <a:ext cx="2895600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latin typeface="Firenze Regular"/>
                <a:cs typeface="Firenze Regular"/>
              </a:rPr>
              <a:t>MEMBERS &amp; STAFF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2" y="2356204"/>
            <a:ext cx="3290722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latin typeface="Firenze Regular"/>
                <a:cs typeface="Firenze Regular"/>
              </a:rPr>
              <a:t>MEMBERS &amp;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1" y="1047751"/>
            <a:ext cx="1828799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latin typeface="Firenze Regular"/>
                <a:cs typeface="Firenze Regular"/>
              </a:rPr>
              <a:t>MEMBERS </a:t>
            </a:r>
          </a:p>
        </p:txBody>
      </p:sp>
    </p:spTree>
    <p:extLst>
      <p:ext uri="{BB962C8B-B14F-4D97-AF65-F5344CB8AC3E}">
        <p14:creationId xmlns:p14="http://schemas.microsoft.com/office/powerpoint/2010/main" val="11758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68275"/>
            <a:ext cx="8839200" cy="8572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irenze Regular"/>
                <a:cs typeface="Firenze Regular"/>
              </a:rPr>
              <a:t>The Premier Partnership:  Members &amp;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00151"/>
            <a:ext cx="8686800" cy="33940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latin typeface="Firenze Regular"/>
                <a:cs typeface="Firenze Regular"/>
              </a:rPr>
              <a:t>Pre-meet with Staff Executive and Committee Liaison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latin typeface="Firenze Regular"/>
                <a:cs typeface="Firenze Regular"/>
              </a:rPr>
              <a:t>Review agenda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latin typeface="Firenze Regular"/>
                <a:cs typeface="Firenze Regular"/>
              </a:rPr>
              <a:t>Organize reports/actions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latin typeface="Firenze Regular"/>
                <a:cs typeface="Firenze Regular"/>
              </a:rPr>
              <a:t>Review background on relating issues</a:t>
            </a:r>
          </a:p>
          <a:p>
            <a:pPr marL="342892" lvl="1" indent="-342892">
              <a:lnSpc>
                <a:spcPct val="90000"/>
              </a:lnSpc>
              <a:spcBef>
                <a:spcPts val="1400"/>
              </a:spcBef>
              <a:buFont typeface="Arial" pitchFamily="34" charset="0"/>
              <a:buChar char="•"/>
            </a:pPr>
            <a:r>
              <a:rPr lang="en-US" sz="2400" dirty="0">
                <a:latin typeface="Firenze Regular"/>
                <a:cs typeface="Firenze Regular"/>
              </a:rPr>
              <a:t>Rely on Staff to provide resources and background</a:t>
            </a:r>
          </a:p>
          <a:p>
            <a:pPr marL="342892" lvl="1" indent="-342892">
              <a:lnSpc>
                <a:spcPct val="90000"/>
              </a:lnSpc>
              <a:spcBef>
                <a:spcPts val="1400"/>
              </a:spcBef>
              <a:buFont typeface="Arial" pitchFamily="34" charset="0"/>
              <a:buChar char="•"/>
            </a:pPr>
            <a:r>
              <a:rPr lang="en-US" sz="2400" dirty="0">
                <a:latin typeface="Firenze Regular"/>
                <a:cs typeface="Firenze Regular"/>
              </a:rPr>
              <a:t>Refer to Committee Liaison for advice and clarification</a:t>
            </a:r>
          </a:p>
        </p:txBody>
      </p:sp>
    </p:spTree>
    <p:extLst>
      <p:ext uri="{BB962C8B-B14F-4D97-AF65-F5344CB8AC3E}">
        <p14:creationId xmlns:p14="http://schemas.microsoft.com/office/powerpoint/2010/main" val="99384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Committee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Any action by a committee is subject to approval of the Board of Directors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A formal recommendation is necessary when a new, or a change to: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A member program, product, or service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Governing </a:t>
            </a:r>
            <a:r>
              <a:rPr lang="en-US" sz="2400" dirty="0" smtClean="0"/>
              <a:t>policies</a:t>
            </a:r>
            <a:endParaRPr lang="en-US" sz="2400" dirty="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Public policy positions </a:t>
            </a:r>
            <a:endParaRPr lang="en-US" sz="2400" dirty="0" smtClean="0"/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 smtClean="0"/>
              <a:t>Committee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78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Charlie Oppler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REALTOR</a:t>
            </a:r>
            <a:r>
              <a:rPr lang="en-US" baseline="30000" dirty="0" smtClean="0"/>
              <a:t>®</a:t>
            </a:r>
            <a:r>
              <a:rPr lang="en-US" dirty="0" smtClean="0"/>
              <a:t> Party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Firenze Regular"/>
                <a:ea typeface="+mn-ea"/>
                <a:cs typeface="Firenze Regular"/>
              </a:rPr>
              <a:t>REALTOR</a:t>
            </a:r>
            <a:r>
              <a:rPr lang="en-US" sz="2800" b="1" baseline="30000" dirty="0">
                <a:latin typeface="Firenze Regular"/>
                <a:ea typeface="+mn-ea"/>
                <a:cs typeface="Firenze Regular"/>
              </a:rPr>
              <a:t>®</a:t>
            </a:r>
            <a:r>
              <a:rPr lang="en-US" sz="2800" b="1" dirty="0">
                <a:latin typeface="Firenze Regular"/>
                <a:ea typeface="+mn-ea"/>
                <a:cs typeface="Firenze Regular"/>
              </a:rPr>
              <a:t> Party Update</a:t>
            </a:r>
            <a:r>
              <a:rPr lang="en-US" sz="2400" b="1" dirty="0">
                <a:latin typeface="Firenze Regular"/>
                <a:ea typeface="+mn-ea"/>
                <a:cs typeface="Firenze Regular"/>
              </a:rPr>
              <a:t/>
            </a:r>
            <a:br>
              <a:rPr lang="en-US" sz="2400" b="1" dirty="0">
                <a:latin typeface="Firenze Regular"/>
                <a:ea typeface="+mn-ea"/>
                <a:cs typeface="Firenze Regular"/>
              </a:rPr>
            </a:b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2014 REALTOR</a:t>
            </a:r>
            <a:r>
              <a:rPr lang="en-US" sz="220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Party </a:t>
            </a: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Programs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67400" y="1409700"/>
            <a:ext cx="3124200" cy="2362200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Associations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Receiving Services: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953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Programs Completed: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3,623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292476"/>
              </p:ext>
            </p:extLst>
          </p:nvPr>
        </p:nvGraphicFramePr>
        <p:xfrm>
          <a:off x="152400" y="819150"/>
          <a:ext cx="558165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8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Brown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2017 NAR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1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Firenze Regular"/>
                <a:ea typeface="+mn-ea"/>
                <a:cs typeface="Firenze Regular"/>
              </a:rPr>
              <a:t>REALTOR</a:t>
            </a:r>
            <a:r>
              <a:rPr lang="en-US" sz="2800" b="1" baseline="30000" dirty="0">
                <a:latin typeface="Firenze Regular"/>
                <a:ea typeface="+mn-ea"/>
                <a:cs typeface="Firenze Regular"/>
              </a:rPr>
              <a:t>®</a:t>
            </a:r>
            <a:r>
              <a:rPr lang="en-US" sz="2800" b="1" dirty="0">
                <a:latin typeface="Firenze Regular"/>
                <a:ea typeface="+mn-ea"/>
                <a:cs typeface="Firenze Regular"/>
              </a:rPr>
              <a:t> Party Update</a:t>
            </a:r>
            <a:r>
              <a:rPr lang="en-US" sz="2400" b="1" dirty="0">
                <a:latin typeface="Firenze Regular"/>
                <a:ea typeface="+mn-ea"/>
                <a:cs typeface="Firenze Regular"/>
              </a:rPr>
              <a:t/>
            </a:r>
            <a:br>
              <a:rPr lang="en-US" sz="2400" b="1" dirty="0">
                <a:latin typeface="Firenze Regular"/>
                <a:ea typeface="+mn-ea"/>
                <a:cs typeface="Firenze Regular"/>
              </a:rPr>
            </a:b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2015 REALTOR</a:t>
            </a:r>
            <a:r>
              <a:rPr lang="en-US" sz="220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Party </a:t>
            </a: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Programs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67400" y="1409700"/>
            <a:ext cx="3124200" cy="2362200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Associations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Receiving Services: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1,025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Programs Completed: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3,725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59389"/>
              </p:ext>
            </p:extLst>
          </p:nvPr>
        </p:nvGraphicFramePr>
        <p:xfrm>
          <a:off x="228600" y="1200150"/>
          <a:ext cx="536575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1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Firenze Regular"/>
                <a:ea typeface="+mn-ea"/>
                <a:cs typeface="Firenze Regular"/>
              </a:rPr>
              <a:t>REALTOR</a:t>
            </a:r>
            <a:r>
              <a:rPr lang="en-US" sz="2800" b="1" baseline="30000" dirty="0">
                <a:latin typeface="Firenze Regular"/>
                <a:ea typeface="+mn-ea"/>
                <a:cs typeface="Firenze Regular"/>
              </a:rPr>
              <a:t>®</a:t>
            </a:r>
            <a:r>
              <a:rPr lang="en-US" sz="2800" b="1" dirty="0">
                <a:latin typeface="Firenze Regular"/>
                <a:ea typeface="+mn-ea"/>
                <a:cs typeface="Firenze Regular"/>
              </a:rPr>
              <a:t> Party Update</a:t>
            </a:r>
            <a:r>
              <a:rPr lang="en-US" sz="2400" b="1" dirty="0">
                <a:latin typeface="Firenze Regular"/>
                <a:ea typeface="+mn-ea"/>
                <a:cs typeface="Firenze Regular"/>
              </a:rPr>
              <a:t/>
            </a:r>
            <a:br>
              <a:rPr lang="en-US" sz="2400" b="1" dirty="0">
                <a:latin typeface="Firenze Regular"/>
                <a:ea typeface="+mn-ea"/>
                <a:cs typeface="Firenze Regular"/>
              </a:rPr>
            </a:b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2016 REALTOR</a:t>
            </a:r>
            <a:r>
              <a:rPr lang="en-US" sz="220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Party </a:t>
            </a:r>
            <a:r>
              <a:rPr lang="en-US" sz="22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Programs (as of October 30, 2016)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67400" y="1409700"/>
            <a:ext cx="3124200" cy="2362200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Associations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Receiving Services: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1,007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Programs Completed: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2,571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025682"/>
              </p:ext>
            </p:extLst>
          </p:nvPr>
        </p:nvGraphicFramePr>
        <p:xfrm>
          <a:off x="-228600" y="1123950"/>
          <a:ext cx="64008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5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Firenze Regular"/>
                <a:ea typeface="+mn-ea"/>
                <a:cs typeface="Firenze Regular"/>
              </a:rPr>
              <a:t>REALTOR</a:t>
            </a:r>
            <a:r>
              <a:rPr lang="en-US" sz="2800" b="1" baseline="30000" dirty="0">
                <a:latin typeface="Firenze Regular"/>
                <a:ea typeface="+mn-ea"/>
                <a:cs typeface="Firenze Regular"/>
              </a:rPr>
              <a:t>®</a:t>
            </a:r>
            <a:r>
              <a:rPr lang="en-US" sz="2800" b="1" dirty="0">
                <a:latin typeface="Firenze Regular"/>
                <a:ea typeface="+mn-ea"/>
                <a:cs typeface="Firenze Regular"/>
              </a:rPr>
              <a:t> Party Update</a:t>
            </a:r>
            <a:r>
              <a:rPr lang="en-US" sz="2400" b="1" dirty="0">
                <a:latin typeface="Firenze Regular"/>
                <a:ea typeface="+mn-ea"/>
                <a:cs typeface="Firenze Regular"/>
              </a:rPr>
              <a:t/>
            </a:r>
            <a:br>
              <a:rPr lang="en-US" sz="2400" b="1" dirty="0">
                <a:latin typeface="Firenze Regular"/>
                <a:ea typeface="+mn-ea"/>
                <a:cs typeface="Firenze Regular"/>
              </a:rPr>
            </a:b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2012 - 2016 REALTOR</a:t>
            </a:r>
            <a:r>
              <a:rPr lang="en-US" sz="220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Party Programs (As of October 30, 2016)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67400" y="1409700"/>
            <a:ext cx="3124200" cy="2362200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Associations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Receiving Services: 1,035</a:t>
            </a: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Programs Completed: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14,478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177688"/>
              </p:ext>
            </p:extLst>
          </p:nvPr>
        </p:nvGraphicFramePr>
        <p:xfrm>
          <a:off x="381000" y="666750"/>
          <a:ext cx="58293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8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Firenze Regular"/>
                <a:ea typeface="+mn-ea"/>
                <a:cs typeface="Firenze Regular"/>
              </a:rPr>
              <a:t>REALTOR</a:t>
            </a:r>
            <a:r>
              <a:rPr lang="en-US" sz="2800" b="1" baseline="30000" dirty="0">
                <a:latin typeface="Firenze Regular"/>
                <a:ea typeface="+mn-ea"/>
                <a:cs typeface="Firenze Regular"/>
              </a:rPr>
              <a:t>®</a:t>
            </a:r>
            <a:r>
              <a:rPr lang="en-US" sz="2800" b="1" dirty="0">
                <a:latin typeface="Firenze Regular"/>
                <a:ea typeface="+mn-ea"/>
                <a:cs typeface="Firenze Regular"/>
              </a:rPr>
              <a:t> Party Update</a:t>
            </a:r>
            <a:r>
              <a:rPr lang="en-US" sz="2400" b="1" dirty="0">
                <a:latin typeface="Firenze Regular"/>
                <a:ea typeface="+mn-ea"/>
                <a:cs typeface="Firenze Regular"/>
              </a:rPr>
              <a:t/>
            </a:r>
            <a:br>
              <a:rPr lang="en-US" sz="2400" b="1" dirty="0">
                <a:latin typeface="Firenze Regular"/>
                <a:ea typeface="+mn-ea"/>
                <a:cs typeface="Firenze Regular"/>
              </a:rPr>
            </a:b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2012 - 2016 REALTOR</a:t>
            </a:r>
            <a:r>
              <a:rPr lang="en-US" sz="220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®</a:t>
            </a:r>
            <a:r>
              <a:rPr lang="en-US" sz="2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Party Programs (As of October 30, 2016)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867400" y="1409700"/>
            <a:ext cx="3124200" cy="2362200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Associations 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Receiving Services: 1,035</a:t>
            </a:r>
          </a:p>
          <a:p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Total Programs Completed: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14,478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965194"/>
              </p:ext>
            </p:extLst>
          </p:nvPr>
        </p:nvGraphicFramePr>
        <p:xfrm>
          <a:off x="0" y="900388"/>
          <a:ext cx="6324600" cy="39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36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ea typeface="+mn-ea"/>
                <a:cs typeface="Times New Roman" panose="02020603050405020304" pitchFamily="18" charset="0"/>
              </a:rPr>
              <a:t>REALTOR</a:t>
            </a:r>
            <a:r>
              <a:rPr lang="en-US" sz="2800" b="1" baseline="30000" dirty="0">
                <a:ea typeface="+mn-ea"/>
                <a:cs typeface="Times New Roman" panose="02020603050405020304" pitchFamily="18" charset="0"/>
              </a:rPr>
              <a:t>®</a:t>
            </a:r>
            <a:r>
              <a:rPr lang="en-US" sz="2800" b="1" dirty="0">
                <a:ea typeface="+mn-ea"/>
                <a:cs typeface="Times New Roman" panose="02020603050405020304" pitchFamily="18" charset="0"/>
              </a:rPr>
              <a:t> Party Update</a:t>
            </a:r>
            <a:r>
              <a:rPr lang="en-US" sz="2400" b="1" dirty="0"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b="1" dirty="0">
                <a:ea typeface="+mn-ea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Advocacy: 2012-2016 State &amp; Local Independent 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Expenditures</a:t>
            </a:r>
            <a:b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(by # of applications/dollars)</a:t>
            </a:r>
            <a:endParaRPr lang="en-US" sz="5300" b="1" dirty="0">
              <a:latin typeface="Arial"/>
              <a:cs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992839"/>
              </p:ext>
            </p:extLst>
          </p:nvPr>
        </p:nvGraphicFramePr>
        <p:xfrm>
          <a:off x="184149" y="971550"/>
          <a:ext cx="877570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4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REALTOR</a:t>
            </a:r>
            <a:r>
              <a:rPr lang="en-US" sz="2600" b="1" baseline="30000" dirty="0"/>
              <a:t>®</a:t>
            </a:r>
            <a:r>
              <a:rPr lang="en-US" sz="2600" b="1" dirty="0"/>
              <a:t> Party Update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Advocacy: Issues Mobilization Program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# of campaigns &amp; dollars expended)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666050"/>
              </p:ext>
            </p:extLst>
          </p:nvPr>
        </p:nvGraphicFramePr>
        <p:xfrm>
          <a:off x="190500" y="895350"/>
          <a:ext cx="8763000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3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114300"/>
            <a:ext cx="9220200" cy="8572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Garamond" panose="02020404030301010803" pitchFamily="18" charset="0"/>
                <a:cs typeface="Microsoft Sans Serif" pitchFamily="34" charset="0"/>
              </a:rPr>
              <a:t> 2016 NAR Campaign Services Outreach Tools</a:t>
            </a:r>
            <a:br>
              <a:rPr lang="en-US" sz="3200" b="1" dirty="0">
                <a:solidFill>
                  <a:srgbClr val="1F497D"/>
                </a:solidFill>
                <a:latin typeface="Garamond" panose="02020404030301010803" pitchFamily="18" charset="0"/>
                <a:cs typeface="Microsoft Sans Serif" pitchFamily="34" charset="0"/>
              </a:rPr>
            </a:br>
            <a:endParaRPr lang="en-US" sz="3200" dirty="0"/>
          </a:p>
        </p:txBody>
      </p:sp>
      <p:grpSp>
        <p:nvGrpSpPr>
          <p:cNvPr id="1036" name="Group 1035"/>
          <p:cNvGrpSpPr/>
          <p:nvPr/>
        </p:nvGrpSpPr>
        <p:grpSpPr>
          <a:xfrm>
            <a:off x="914400" y="590550"/>
            <a:ext cx="7472172" cy="914400"/>
            <a:chOff x="1219200" y="495300"/>
            <a:chExt cx="7472172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2209800" y="6873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220 Campaigns Using U.S. Mail </a:t>
              </a:r>
            </a:p>
          </p:txBody>
        </p:sp>
        <p:pic>
          <p:nvPicPr>
            <p:cNvPr id="1025" name="Picture 1024" descr="mailbox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4953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42" name="Group 1041"/>
          <p:cNvGrpSpPr/>
          <p:nvPr/>
        </p:nvGrpSpPr>
        <p:grpSpPr>
          <a:xfrm>
            <a:off x="914400" y="4324350"/>
            <a:ext cx="7472172" cy="914400"/>
            <a:chOff x="1219200" y="4229100"/>
            <a:chExt cx="7472172" cy="914400"/>
          </a:xfrm>
        </p:grpSpPr>
        <p:sp>
          <p:nvSpPr>
            <p:cNvPr id="24" name="TextBox 23"/>
            <p:cNvSpPr txBox="1"/>
            <p:nvPr/>
          </p:nvSpPr>
          <p:spPr>
            <a:xfrm>
              <a:off x="2209800" y="44211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134 Political Polls Conducted</a:t>
              </a:r>
            </a:p>
          </p:txBody>
        </p:sp>
        <p:pic>
          <p:nvPicPr>
            <p:cNvPr id="1028" name="Picture 1027" descr="poll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42291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40" name="Group 1039"/>
          <p:cNvGrpSpPr/>
          <p:nvPr/>
        </p:nvGrpSpPr>
        <p:grpSpPr>
          <a:xfrm>
            <a:off x="914400" y="3079750"/>
            <a:ext cx="7472172" cy="914400"/>
            <a:chOff x="1219200" y="2984500"/>
            <a:chExt cx="7472172" cy="914400"/>
          </a:xfrm>
        </p:grpSpPr>
        <p:sp>
          <p:nvSpPr>
            <p:cNvPr id="16" name="TextBox 15"/>
            <p:cNvSpPr txBox="1"/>
            <p:nvPr/>
          </p:nvSpPr>
          <p:spPr>
            <a:xfrm>
              <a:off x="2209800" y="31765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21 Radio Ads and Internet TV Ads</a:t>
              </a:r>
            </a:p>
          </p:txBody>
        </p:sp>
        <p:pic>
          <p:nvPicPr>
            <p:cNvPr id="1029" name="Picture 1028" descr="radi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9845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38" name="Group 1037"/>
          <p:cNvGrpSpPr/>
          <p:nvPr/>
        </p:nvGrpSpPr>
        <p:grpSpPr>
          <a:xfrm>
            <a:off x="914400" y="1835150"/>
            <a:ext cx="7472172" cy="914400"/>
            <a:chOff x="1219200" y="1739900"/>
            <a:chExt cx="7472172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2209800" y="19319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4.62 Million Phone Calls (Robo &amp; Live)</a:t>
              </a:r>
            </a:p>
          </p:txBody>
        </p:sp>
        <p:pic>
          <p:nvPicPr>
            <p:cNvPr id="1032" name="Picture 1031" descr="telepho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739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39" name="Group 1038"/>
          <p:cNvGrpSpPr/>
          <p:nvPr/>
        </p:nvGrpSpPr>
        <p:grpSpPr>
          <a:xfrm>
            <a:off x="914400" y="2457450"/>
            <a:ext cx="7472172" cy="914400"/>
            <a:chOff x="1219200" y="2362200"/>
            <a:chExt cx="7472172" cy="914400"/>
          </a:xfrm>
        </p:grpSpPr>
        <p:sp>
          <p:nvSpPr>
            <p:cNvPr id="9" name="TextBox 8"/>
            <p:cNvSpPr txBox="1"/>
            <p:nvPr/>
          </p:nvSpPr>
          <p:spPr>
            <a:xfrm>
              <a:off x="2209800" y="25542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419 Million Online Ad Impressions</a:t>
              </a:r>
            </a:p>
          </p:txBody>
        </p:sp>
        <p:pic>
          <p:nvPicPr>
            <p:cNvPr id="1033" name="Picture 1032" descr="www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3622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41" name="Group 1040"/>
          <p:cNvGrpSpPr/>
          <p:nvPr/>
        </p:nvGrpSpPr>
        <p:grpSpPr>
          <a:xfrm>
            <a:off x="914400" y="3702050"/>
            <a:ext cx="7472172" cy="914400"/>
            <a:chOff x="1219200" y="3606800"/>
            <a:chExt cx="7472172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209800" y="37988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5 Field Programs </a:t>
              </a:r>
            </a:p>
          </p:txBody>
        </p:sp>
        <p:pic>
          <p:nvPicPr>
            <p:cNvPr id="1034" name="Picture 1033" descr="repor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068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37" name="Group 1036"/>
          <p:cNvGrpSpPr/>
          <p:nvPr/>
        </p:nvGrpSpPr>
        <p:grpSpPr>
          <a:xfrm>
            <a:off x="914400" y="1212850"/>
            <a:ext cx="7472172" cy="914400"/>
            <a:chOff x="1219200" y="1117600"/>
            <a:chExt cx="7472172" cy="914400"/>
          </a:xfrm>
        </p:grpSpPr>
        <p:sp>
          <p:nvSpPr>
            <p:cNvPr id="11" name="TextBox 10"/>
            <p:cNvSpPr txBox="1"/>
            <p:nvPr/>
          </p:nvSpPr>
          <p:spPr>
            <a:xfrm>
              <a:off x="2209800" y="1309624"/>
              <a:ext cx="6481572" cy="5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Firenze Regular"/>
                  <a:cs typeface="Firenze Regular"/>
                </a:rPr>
                <a:t>7.23 Million Direct Mail Sent via U.S. Mail</a:t>
              </a:r>
            </a:p>
          </p:txBody>
        </p:sp>
        <p:pic>
          <p:nvPicPr>
            <p:cNvPr id="1035" name="Picture 1034" descr="lett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117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1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Hagan Stone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Chair</a:t>
            </a:r>
            <a:br>
              <a:rPr lang="en-US" dirty="0" smtClean="0"/>
            </a:br>
            <a:r>
              <a:rPr lang="en-US" dirty="0" smtClean="0"/>
              <a:t>RPAC Trustees Fundraising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r>
              <a:rPr lang="en-US">
                <a:latin typeface="Firenze Regular"/>
                <a:cs typeface="Firenze Regular"/>
              </a:rPr>
              <a:t>Upcoming </a:t>
            </a:r>
            <a:r>
              <a:rPr lang="en-US" dirty="0">
                <a:latin typeface="Firenze Regular"/>
                <a:cs typeface="Firenze Regular"/>
              </a:rPr>
              <a:t>RPAC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3593"/>
            <a:ext cx="8229600" cy="3317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Commercial Board Recognition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Local Board Recognition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President’s Cup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Triple Crown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Highest Percentage of National Fundraising Goal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2400" dirty="0">
                <a:latin typeface="Firenze Regular"/>
                <a:cs typeface="Firenze Regular"/>
              </a:rPr>
              <a:t>Most Improved Overall Fundraising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2400" dirty="0">
              <a:latin typeface="Firenze Regular"/>
              <a:cs typeface="Firenze Regular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52550"/>
            <a:ext cx="8382000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0317" y="895351"/>
            <a:ext cx="3523369" cy="34624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en-US" dirty="0" smtClean="0">
                <a:latin typeface="Firenze Regular"/>
                <a:cs typeface="Firenze Regular"/>
              </a:rPr>
              <a:t>Awarded during </a:t>
            </a:r>
            <a:r>
              <a:rPr lang="en-US" dirty="0">
                <a:latin typeface="Firenze Regular"/>
                <a:cs typeface="Firenze Regular"/>
              </a:rPr>
              <a:t>Mid-Year Meetings:</a:t>
            </a:r>
          </a:p>
        </p:txBody>
      </p:sp>
    </p:spTree>
    <p:extLst>
      <p:ext uri="{BB962C8B-B14F-4D97-AF65-F5344CB8AC3E}">
        <p14:creationId xmlns:p14="http://schemas.microsoft.com/office/powerpoint/2010/main" val="70336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550"/>
            <a:ext cx="8525814" cy="85725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Firenze Regular"/>
                <a:cs typeface="Firenze Regular"/>
              </a:rPr>
              <a:t>2016 Committee </a:t>
            </a:r>
            <a:br>
              <a:rPr lang="en-US" dirty="0">
                <a:latin typeface="Firenze Regular"/>
                <a:cs typeface="Firenze Regular"/>
              </a:rPr>
            </a:br>
            <a:r>
              <a:rPr lang="en-US" dirty="0" smtClean="0">
                <a:latin typeface="Firenze Regular"/>
                <a:cs typeface="Firenze Regular"/>
              </a:rPr>
              <a:t>Participation </a:t>
            </a:r>
            <a:r>
              <a:rPr lang="en-US" dirty="0">
                <a:latin typeface="Firenze Regular"/>
                <a:cs typeface="Firenze Regular"/>
              </a:rPr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3593"/>
            <a:ext cx="8229600" cy="3317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800" dirty="0" smtClean="0">
                <a:latin typeface="Firenze Regular"/>
                <a:cs typeface="Firenze Regular"/>
              </a:rPr>
              <a:t>83% </a:t>
            </a:r>
            <a:r>
              <a:rPr lang="en-US" sz="2800" dirty="0">
                <a:latin typeface="Firenze Regular"/>
                <a:cs typeface="Firenze Regular"/>
              </a:rPr>
              <a:t>of all NAR Committees have invested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800" dirty="0" smtClean="0">
                <a:latin typeface="Firenze Regular"/>
                <a:cs typeface="Firenze Regular"/>
              </a:rPr>
              <a:t>70 </a:t>
            </a:r>
            <a:r>
              <a:rPr lang="en-US" sz="2800" dirty="0">
                <a:latin typeface="Firenze Regular"/>
                <a:cs typeface="Firenze Regular"/>
              </a:rPr>
              <a:t>committees so far in 2016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Firenze Regular"/>
                <a:cs typeface="Firenze Regular"/>
              </a:rPr>
              <a:t>56 committees in 2015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800" dirty="0" smtClean="0">
                <a:latin typeface="Firenze Regular"/>
                <a:cs typeface="Firenze Regular"/>
              </a:rPr>
              <a:t>98.7</a:t>
            </a:r>
            <a:r>
              <a:rPr lang="en-US" sz="2800" dirty="0">
                <a:latin typeface="Firenze Regular"/>
                <a:cs typeface="Firenze Regular"/>
              </a:rPr>
              <a:t>% of </a:t>
            </a:r>
            <a:r>
              <a:rPr lang="en-US" sz="2800" dirty="0" smtClean="0">
                <a:latin typeface="Firenze Regular"/>
                <a:cs typeface="Firenze Regular"/>
              </a:rPr>
              <a:t>all committee </a:t>
            </a:r>
            <a:r>
              <a:rPr lang="en-US" sz="2800" dirty="0">
                <a:latin typeface="Firenze Regular"/>
                <a:cs typeface="Firenze Regular"/>
              </a:rPr>
              <a:t>members participate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52550"/>
            <a:ext cx="8382000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8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2017 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3657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President:</a:t>
            </a:r>
            <a:r>
              <a:rPr lang="en-US" sz="2400" dirty="0"/>
              <a:t> Bill Brown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President-Elect: </a:t>
            </a:r>
            <a:r>
              <a:rPr lang="en-US" sz="2400" dirty="0"/>
              <a:t>Elizabeth Mendenhall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First Vice President: </a:t>
            </a:r>
            <a:r>
              <a:rPr lang="en-US" sz="2400" dirty="0"/>
              <a:t>John Smaby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Treasurer: </a:t>
            </a:r>
            <a:r>
              <a:rPr lang="en-US" sz="2400" dirty="0">
                <a:solidFill>
                  <a:prstClr val="black"/>
                </a:solidFill>
              </a:rPr>
              <a:t>Tom Riley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Immediate Past President: </a:t>
            </a:r>
            <a:r>
              <a:rPr lang="en-US" sz="2400" dirty="0">
                <a:solidFill>
                  <a:prstClr val="black"/>
                </a:solidFill>
              </a:rPr>
              <a:t>Tom Salomone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Vice President, Government Affairs: </a:t>
            </a:r>
            <a:r>
              <a:rPr lang="en-US" sz="2400" dirty="0"/>
              <a:t>Kevin Sears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Vice President, Association Affairs: </a:t>
            </a:r>
            <a:r>
              <a:rPr lang="en-US" sz="2400" dirty="0" err="1"/>
              <a:t>Mabél</a:t>
            </a:r>
            <a:r>
              <a:rPr lang="en-US" sz="2400" dirty="0"/>
              <a:t> </a:t>
            </a:r>
            <a:r>
              <a:rPr lang="en-US" sz="2400" dirty="0" err="1"/>
              <a:t>Guzmán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Party Director: </a:t>
            </a:r>
            <a:r>
              <a:rPr lang="en-US" sz="2400" dirty="0"/>
              <a:t>Charlie Oppler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1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irenze Regular"/>
                <a:cs typeface="Firenze Regular"/>
              </a:rPr>
              <a:t>2017 President’s Circle Conference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047750"/>
            <a:ext cx="8382000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7000" y="3028951"/>
            <a:ext cx="2209800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200" b="1" dirty="0">
                <a:latin typeface="Firenze Regular"/>
                <a:cs typeface="Firenze Regular"/>
              </a:rPr>
              <a:t>Maui, Hawaii</a:t>
            </a:r>
          </a:p>
          <a:p>
            <a:r>
              <a:rPr lang="en-US" sz="2200" b="1" dirty="0">
                <a:latin typeface="Firenze Regular"/>
                <a:cs typeface="Firenze Regular"/>
              </a:rPr>
              <a:t>March 5 - 8</a:t>
            </a:r>
          </a:p>
        </p:txBody>
      </p:sp>
      <p:pic>
        <p:nvPicPr>
          <p:cNvPr id="1028" name="Picture 4" descr="RPAC President’s Circle Conference, March 5-8 2017, Ma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2050"/>
            <a:ext cx="6096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Brown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2017 NAR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83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irenze Regular"/>
                <a:cs typeface="Firenze Regular"/>
              </a:rPr>
              <a:t>Thank You!</a:t>
            </a:r>
          </a:p>
        </p:txBody>
      </p:sp>
      <p:pic>
        <p:nvPicPr>
          <p:cNvPr id="3" name="Picture 2" descr="C:\Users\emenet\Desktop\RL_2017_LeadingtheRevolution_817-original-300x227[4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88" y="1276351"/>
            <a:ext cx="2857143" cy="21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COMMITTEE LEADERSHIP ORIENTATION AND LUNCH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495550"/>
            <a:ext cx="6858000" cy="1314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2016 REALTORS</a:t>
            </a:r>
            <a:r>
              <a:rPr lang="en-US" sz="2800" baseline="30000" dirty="0"/>
              <a:t>®</a:t>
            </a:r>
            <a:r>
              <a:rPr lang="en-US" sz="2800" dirty="0"/>
              <a:t> Conference &amp; Expo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Thursday, November 3, 2016</a:t>
            </a:r>
          </a:p>
        </p:txBody>
      </p:sp>
    </p:spTree>
    <p:extLst>
      <p:ext uri="{BB962C8B-B14F-4D97-AF65-F5344CB8AC3E}">
        <p14:creationId xmlns:p14="http://schemas.microsoft.com/office/powerpoint/2010/main" val="354943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2017 Committee Liaisons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4191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Association Executives: </a:t>
            </a:r>
            <a:r>
              <a:rPr lang="fr-FR" sz="2400" dirty="0"/>
              <a:t>Jarrod Grasso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Business Specialties: </a:t>
            </a:r>
            <a:r>
              <a:rPr lang="fr-FR" sz="2400" dirty="0"/>
              <a:t>Baro </a:t>
            </a:r>
            <a:r>
              <a:rPr lang="fr-FR" sz="2400" dirty="0" err="1"/>
              <a:t>Shalizi</a:t>
            </a: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 smtClean="0"/>
              <a:t>Consumer Relations: </a:t>
            </a:r>
            <a:r>
              <a:rPr lang="fr-FR" sz="2400" dirty="0" smtClean="0"/>
              <a:t>Christine Hansen</a:t>
            </a:r>
            <a:endParaRPr lang="fr-FR" sz="24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Global Real Estate:</a:t>
            </a:r>
            <a:r>
              <a:rPr lang="fr-FR" sz="2400" dirty="0"/>
              <a:t> Mark Kitabayashi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Law &amp; Policy: </a:t>
            </a:r>
            <a:r>
              <a:rPr lang="fr-FR" sz="2400" dirty="0"/>
              <a:t>Diane Disbrow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Member Services: </a:t>
            </a:r>
            <a:r>
              <a:rPr lang="fr-FR" sz="2400" dirty="0"/>
              <a:t>Jennifer </a:t>
            </a:r>
            <a:r>
              <a:rPr lang="fr-FR" sz="2400" dirty="0" err="1"/>
              <a:t>Branchini</a:t>
            </a:r>
            <a:endParaRPr lang="fr-FR" sz="24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Public &amp; Federal Issues: </a:t>
            </a:r>
            <a:r>
              <a:rPr lang="fr-FR" sz="2400" dirty="0"/>
              <a:t>Brenda Small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400" b="1" dirty="0"/>
              <a:t>Commercial: </a:t>
            </a:r>
            <a:r>
              <a:rPr lang="fr-FR" sz="2400" dirty="0" err="1" smtClean="0"/>
              <a:t>Deena</a:t>
            </a:r>
            <a:r>
              <a:rPr lang="fr-FR" sz="2400" dirty="0" smtClean="0"/>
              <a:t> </a:t>
            </a:r>
            <a:r>
              <a:rPr lang="fr-FR" sz="2400" dirty="0"/>
              <a:t>Zimmerman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Large Residential Firms Relations</a:t>
            </a:r>
            <a:r>
              <a:rPr lang="fr-FR" sz="2400" b="1" dirty="0"/>
              <a:t>: </a:t>
            </a:r>
            <a:r>
              <a:rPr lang="fr-FR" sz="2400" dirty="0"/>
              <a:t>Robert Bailey</a:t>
            </a:r>
          </a:p>
          <a:p>
            <a:pPr marL="0" indent="0">
              <a:lnSpc>
                <a:spcPct val="80000"/>
              </a:lnSpc>
              <a:buNone/>
            </a:pP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96201" y="590551"/>
            <a:ext cx="1014299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latin typeface="Firenze Regular"/>
                <a:cs typeface="Firenze Regular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99984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2017 Committee Liaisons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58" y="1144848"/>
            <a:ext cx="8686800" cy="360732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Party Community </a:t>
            </a:r>
            <a:r>
              <a:rPr lang="en-US" sz="2400" b="1" dirty="0" smtClean="0"/>
              <a:t>Engagement: </a:t>
            </a:r>
            <a:r>
              <a:rPr lang="en-US" sz="2400" dirty="0"/>
              <a:t>Wendell Bullard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Party Disbursement: </a:t>
            </a:r>
            <a:r>
              <a:rPr lang="en-US" sz="2400" dirty="0"/>
              <a:t>Carol Griffith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Party Fundraising: </a:t>
            </a:r>
            <a:r>
              <a:rPr lang="en-US" sz="2400" dirty="0"/>
              <a:t>Kenny Parcell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REALTOR</a:t>
            </a:r>
            <a:r>
              <a:rPr lang="en-US" sz="2400" b="1" baseline="30000" dirty="0"/>
              <a:t>®</a:t>
            </a:r>
            <a:r>
              <a:rPr lang="en-US" sz="2400" b="1" dirty="0"/>
              <a:t> Party Member Involvement: </a:t>
            </a:r>
            <a:r>
              <a:rPr lang="en-US" sz="2400" dirty="0" smtClean="0"/>
              <a:t>Tracy </a:t>
            </a:r>
            <a:r>
              <a:rPr lang="en-US" sz="2400" dirty="0"/>
              <a:t>Kasper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Second Century Ventures: </a:t>
            </a:r>
            <a:r>
              <a:rPr lang="en-US" sz="2400" dirty="0"/>
              <a:t>Bob Kulick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Special Projects:</a:t>
            </a:r>
            <a:r>
              <a:rPr lang="en-US" sz="2400" dirty="0"/>
              <a:t> Beth Peerce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1" y="587574"/>
            <a:ext cx="1014299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latin typeface="Firenze Regular"/>
                <a:cs typeface="Firenze Regular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0508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Elizabeth Mendenhall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2017 President-Elect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Kevin Sears &amp; Mabél Guzmán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2017 Vice Presidents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895351"/>
            <a:ext cx="8610600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Firenze Bold"/>
                <a:cs typeface="Firenze Bold"/>
              </a:rPr>
              <a:t>One Team, Working Together</a:t>
            </a:r>
            <a:endParaRPr lang="en-US" sz="4800" b="1" dirty="0">
              <a:latin typeface="Firenze Bold"/>
              <a:cs typeface="Firenze Bold"/>
            </a:endParaRPr>
          </a:p>
        </p:txBody>
      </p:sp>
    </p:spTree>
    <p:extLst>
      <p:ext uri="{BB962C8B-B14F-4D97-AF65-F5344CB8AC3E}">
        <p14:creationId xmlns:p14="http://schemas.microsoft.com/office/powerpoint/2010/main" val="129597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irenze Regular"/>
                <a:cs typeface="Firenze Regular"/>
              </a:rPr>
              <a:t>One Team: Working Together</a:t>
            </a:r>
            <a:endParaRPr lang="en-US" sz="4800" dirty="0">
              <a:latin typeface="Firenze Regular"/>
              <a:cs typeface="Firenz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Firenze Regular"/>
                <a:cs typeface="Firenze Regular"/>
              </a:rPr>
              <a:t>Motivators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Identify and train future leadership of the committee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Identify new talent and rising stars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Create an environment encouraging participation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Provide opportunity for members to take responsibility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Encourage electronic communication between meetings</a:t>
            </a:r>
          </a:p>
          <a:p>
            <a:pPr lvl="1"/>
            <a:r>
              <a:rPr lang="en-US" dirty="0" smtClean="0">
                <a:latin typeface="Firenze Regular"/>
                <a:cs typeface="Firenze Regular"/>
              </a:rPr>
              <a:t>Lead by example</a:t>
            </a:r>
            <a:endParaRPr lang="en-US" dirty="0">
              <a:latin typeface="Firenze Regular"/>
              <a:cs typeface="Firenze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47750"/>
            <a:ext cx="8382000" cy="0"/>
          </a:xfrm>
          <a:prstGeom prst="line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Responsibilities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075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80000"/>
              </a:lnSpc>
              <a:spcBef>
                <a:spcPts val="1272"/>
              </a:spcBef>
              <a:buFont typeface="Wingdings" charset="2"/>
              <a:buChar char="ü"/>
            </a:pPr>
            <a:r>
              <a:rPr lang="en-US" sz="2800" dirty="0"/>
              <a:t>Follow goals &amp; objectives of NAR’s Strategic Plan</a:t>
            </a:r>
          </a:p>
          <a:p>
            <a:pPr marL="342900" lvl="0" indent="-342900" algn="l">
              <a:lnSpc>
                <a:spcPct val="80000"/>
              </a:lnSpc>
              <a:spcBef>
                <a:spcPts val="1272"/>
              </a:spcBef>
              <a:buFont typeface="Wingdings" charset="2"/>
              <a:buChar char="ü"/>
            </a:pPr>
            <a:r>
              <a:rPr lang="en-US" sz="2800" dirty="0"/>
              <a:t>Create and implement consistent action items </a:t>
            </a:r>
          </a:p>
          <a:p>
            <a:pPr marL="342900" lvl="0" indent="-342900" algn="l">
              <a:lnSpc>
                <a:spcPct val="80000"/>
              </a:lnSpc>
              <a:spcBef>
                <a:spcPts val="1272"/>
              </a:spcBef>
              <a:buFont typeface="Wingdings" charset="2"/>
              <a:buChar char="ü"/>
            </a:pPr>
            <a:r>
              <a:rPr lang="en-US" sz="2800" dirty="0"/>
              <a:t>Work in tandem with Staff Executive &amp; Liaison</a:t>
            </a:r>
          </a:p>
          <a:p>
            <a:pPr marL="342900" lvl="0" indent="-342900" algn="l">
              <a:lnSpc>
                <a:spcPct val="80000"/>
              </a:lnSpc>
              <a:spcBef>
                <a:spcPts val="1272"/>
              </a:spcBef>
              <a:buFont typeface="Wingdings" charset="2"/>
              <a:buChar char="ü"/>
            </a:pPr>
            <a:r>
              <a:rPr lang="en-US" sz="2800" dirty="0"/>
              <a:t>Create an environment for member input </a:t>
            </a:r>
          </a:p>
          <a:p>
            <a:pPr marL="342900" lvl="0" indent="-342900" algn="l">
              <a:lnSpc>
                <a:spcPct val="80000"/>
              </a:lnSpc>
              <a:spcBef>
                <a:spcPts val="1272"/>
              </a:spcBef>
              <a:buFont typeface="Wingdings" charset="2"/>
              <a:buChar char="ü"/>
            </a:pPr>
            <a:r>
              <a:rPr lang="en-US" sz="2800" dirty="0"/>
              <a:t>Participate in planning sessions before </a:t>
            </a:r>
            <a:r>
              <a:rPr lang="en-US" sz="2800" dirty="0" smtClean="0"/>
              <a:t>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89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927</Words>
  <Application>Microsoft Macintosh PowerPoint</Application>
  <PresentationFormat>On-screen Show (16:9)</PresentationFormat>
  <Paragraphs>202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COMMITTEE LEADERSHIP ORIENTATION AND LUNCH</vt:lpstr>
      <vt:lpstr>Bill Brown</vt:lpstr>
      <vt:lpstr>2017 Leadership Team</vt:lpstr>
      <vt:lpstr>2017 Committee Liaisons</vt:lpstr>
      <vt:lpstr>2017 Committee Liaisons</vt:lpstr>
      <vt:lpstr>Elizabeth Mendenhall</vt:lpstr>
      <vt:lpstr>Kevin Sears &amp; Mabél Guzmán </vt:lpstr>
      <vt:lpstr>One Team: Working Together</vt:lpstr>
      <vt:lpstr>Key Responsibilities</vt:lpstr>
      <vt:lpstr>Key Responsibilities</vt:lpstr>
      <vt:lpstr>Communication Hierarchy</vt:lpstr>
      <vt:lpstr>Communication Tools</vt:lpstr>
      <vt:lpstr>Function of a Work Group</vt:lpstr>
      <vt:lpstr>Function of a Work Group</vt:lpstr>
      <vt:lpstr>The Premier Partnership:  Members &amp; Staff</vt:lpstr>
      <vt:lpstr>The Premier Partnership:  Members &amp; Staff</vt:lpstr>
      <vt:lpstr>Committee Authority</vt:lpstr>
      <vt:lpstr>Charlie Oppler</vt:lpstr>
      <vt:lpstr>REALTOR® Party Update 2014 REALTOR® Party Programs</vt:lpstr>
      <vt:lpstr>REALTOR® Party Update 2015 REALTOR® Party Programs</vt:lpstr>
      <vt:lpstr>REALTOR® Party Update 2016 REALTOR® Party Programs (as of October 30, 2016)</vt:lpstr>
      <vt:lpstr>REALTOR® Party Update 2012 - 2016 REALTOR® Party Programs (As of October 30, 2016)</vt:lpstr>
      <vt:lpstr>REALTOR® Party Update 2012 - 2016 REALTOR® Party Programs (As of October 30, 2016)</vt:lpstr>
      <vt:lpstr>REALTOR® Party Update Advocacy: 2012-2016 State &amp; Local Independent Expenditures  (by # of applications/dollars)</vt:lpstr>
      <vt:lpstr>REALTOR® Party Update Advocacy: Issues Mobilization Program  (# of campaigns &amp; dollars expended)</vt:lpstr>
      <vt:lpstr> 2016 NAR Campaign Services Outreach Tools </vt:lpstr>
      <vt:lpstr>Hagan Stone</vt:lpstr>
      <vt:lpstr>Upcoming RPAC Awards</vt:lpstr>
      <vt:lpstr>2016 Committee  Participation Challenge</vt:lpstr>
      <vt:lpstr>2017 President’s Circle Conference</vt:lpstr>
      <vt:lpstr>Bill Brown</vt:lpstr>
      <vt:lpstr>PowerPoint Presentation</vt:lpstr>
      <vt:lpstr>Thank You!</vt:lpstr>
      <vt:lpstr>COMMITTEE LEADERSHIP ORIENTATION AND LUNCH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Beth A. Theobald</cp:lastModifiedBy>
  <cp:revision>185</cp:revision>
  <cp:lastPrinted>2015-10-23T17:16:11Z</cp:lastPrinted>
  <dcterms:created xsi:type="dcterms:W3CDTF">2012-11-01T19:52:39Z</dcterms:created>
  <dcterms:modified xsi:type="dcterms:W3CDTF">2016-11-04T19:12:46Z</dcterms:modified>
</cp:coreProperties>
</file>