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4"/>
  </p:notesMasterIdLst>
  <p:handoutMasterIdLst>
    <p:handoutMasterId r:id="rId75"/>
  </p:handoutMasterIdLst>
  <p:sldIdLst>
    <p:sldId id="256" r:id="rId3"/>
    <p:sldId id="399" r:id="rId4"/>
    <p:sldId id="400" r:id="rId5"/>
    <p:sldId id="257" r:id="rId6"/>
    <p:sldId id="402" r:id="rId7"/>
    <p:sldId id="332" r:id="rId8"/>
    <p:sldId id="284" r:id="rId9"/>
    <p:sldId id="365" r:id="rId10"/>
    <p:sldId id="279" r:id="rId11"/>
    <p:sldId id="328" r:id="rId12"/>
    <p:sldId id="331" r:id="rId13"/>
    <p:sldId id="329" r:id="rId14"/>
    <p:sldId id="330" r:id="rId15"/>
    <p:sldId id="346" r:id="rId16"/>
    <p:sldId id="345" r:id="rId17"/>
    <p:sldId id="344" r:id="rId18"/>
    <p:sldId id="287" r:id="rId19"/>
    <p:sldId id="364" r:id="rId20"/>
    <p:sldId id="349" r:id="rId21"/>
    <p:sldId id="363" r:id="rId22"/>
    <p:sldId id="288" r:id="rId23"/>
    <p:sldId id="369" r:id="rId24"/>
    <p:sldId id="350" r:id="rId25"/>
    <p:sldId id="351" r:id="rId26"/>
    <p:sldId id="359" r:id="rId27"/>
    <p:sldId id="292" r:id="rId28"/>
    <p:sldId id="289" r:id="rId29"/>
    <p:sldId id="353" r:id="rId30"/>
    <p:sldId id="371" r:id="rId31"/>
    <p:sldId id="293" r:id="rId32"/>
    <p:sldId id="294" r:id="rId33"/>
    <p:sldId id="295" r:id="rId34"/>
    <p:sldId id="296" r:id="rId35"/>
    <p:sldId id="297" r:id="rId36"/>
    <p:sldId id="298" r:id="rId37"/>
    <p:sldId id="299" r:id="rId38"/>
    <p:sldId id="404" r:id="rId39"/>
    <p:sldId id="300" r:id="rId40"/>
    <p:sldId id="408" r:id="rId41"/>
    <p:sldId id="302" r:id="rId42"/>
    <p:sldId id="376" r:id="rId43"/>
    <p:sldId id="377" r:id="rId44"/>
    <p:sldId id="378" r:id="rId45"/>
    <p:sldId id="354" r:id="rId46"/>
    <p:sldId id="356" r:id="rId47"/>
    <p:sldId id="370" r:id="rId48"/>
    <p:sldId id="304" r:id="rId49"/>
    <p:sldId id="357" r:id="rId50"/>
    <p:sldId id="409" r:id="rId51"/>
    <p:sldId id="258" r:id="rId52"/>
    <p:sldId id="263" r:id="rId53"/>
    <p:sldId id="311" r:id="rId54"/>
    <p:sldId id="317" r:id="rId55"/>
    <p:sldId id="312" r:id="rId56"/>
    <p:sldId id="313" r:id="rId57"/>
    <p:sldId id="361" r:id="rId58"/>
    <p:sldId id="320" r:id="rId59"/>
    <p:sldId id="315" r:id="rId60"/>
    <p:sldId id="405" r:id="rId61"/>
    <p:sldId id="407" r:id="rId62"/>
    <p:sldId id="321" r:id="rId63"/>
    <p:sldId id="379" r:id="rId64"/>
    <p:sldId id="380" r:id="rId65"/>
    <p:sldId id="381" r:id="rId66"/>
    <p:sldId id="319" r:id="rId67"/>
    <p:sldId id="403" r:id="rId68"/>
    <p:sldId id="410" r:id="rId69"/>
    <p:sldId id="362" r:id="rId70"/>
    <p:sldId id="261" r:id="rId71"/>
    <p:sldId id="260" r:id="rId72"/>
    <p:sldId id="372" r:id="rId73"/>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79E"/>
    <a:srgbClr val="800080"/>
    <a:srgbClr val="CC0000"/>
    <a:srgbClr val="7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6" autoAdjust="0"/>
    <p:restoredTop sz="86929" autoAdjust="0"/>
  </p:normalViewPr>
  <p:slideViewPr>
    <p:cSldViewPr>
      <p:cViewPr>
        <p:scale>
          <a:sx n="75" d="100"/>
          <a:sy n="75" d="100"/>
        </p:scale>
        <p:origin x="-2664" y="-660"/>
      </p:cViewPr>
      <p:guideLst>
        <p:guide orient="horz" pos="4319"/>
        <p:guide/>
      </p:guideLst>
    </p:cSldViewPr>
  </p:slideViewPr>
  <p:outlineViewPr>
    <p:cViewPr>
      <p:scale>
        <a:sx n="33" d="100"/>
        <a:sy n="33" d="100"/>
      </p:scale>
      <p:origin x="0" y="48184"/>
    </p:cViewPr>
  </p:outlineViewPr>
  <p:notesTextViewPr>
    <p:cViewPr>
      <p:scale>
        <a:sx n="100" d="100"/>
        <a:sy n="100" d="100"/>
      </p:scale>
      <p:origin x="0" y="0"/>
    </p:cViewPr>
  </p:notesTextViewPr>
  <p:sorterViewPr>
    <p:cViewPr>
      <p:scale>
        <a:sx n="90" d="100"/>
        <a:sy n="90" d="100"/>
      </p:scale>
      <p:origin x="0" y="4360"/>
    </p:cViewPr>
  </p:sorterViewPr>
  <p:notesViewPr>
    <p:cSldViewPr>
      <p:cViewPr>
        <p:scale>
          <a:sx n="70" d="100"/>
          <a:sy n="70" d="100"/>
        </p:scale>
        <p:origin x="-4170" y="-582"/>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EAC59-BD08-45A1-9993-9D4D4AB5C7FD}" type="doc">
      <dgm:prSet loTypeId="urn:microsoft.com/office/officeart/2005/8/layout/vList3" loCatId="picture" qsTypeId="urn:microsoft.com/office/officeart/2005/8/quickstyle/3d1" qsCatId="3D" csTypeId="urn:microsoft.com/office/officeart/2005/8/colors/colorful1" csCatId="colorful" phldr="1"/>
      <dgm:spPr/>
    </dgm:pt>
    <dgm:pt modelId="{AA4934C1-D94A-4F88-9432-71AAA1AFA367}">
      <dgm:prSet phldrT="[Text]"/>
      <dgm:spPr/>
      <dgm:t>
        <a:bodyPr/>
        <a:lstStyle/>
        <a:p>
          <a:r>
            <a:rPr lang="en-US" b="1" dirty="0" smtClean="0"/>
            <a:t>Strategic Planning</a:t>
          </a:r>
          <a:endParaRPr lang="en-US" b="1" dirty="0"/>
        </a:p>
      </dgm:t>
    </dgm:pt>
    <dgm:pt modelId="{1D25FE9E-4163-4883-AF04-65CF3EA9C735}" type="parTrans" cxnId="{E2AB9000-D303-45A5-AF0D-AC89249FFB45}">
      <dgm:prSet/>
      <dgm:spPr/>
      <dgm:t>
        <a:bodyPr/>
        <a:lstStyle/>
        <a:p>
          <a:endParaRPr lang="en-US"/>
        </a:p>
      </dgm:t>
    </dgm:pt>
    <dgm:pt modelId="{51E926AF-C91E-41F8-A7E5-2423BA46CA59}" type="sibTrans" cxnId="{E2AB9000-D303-45A5-AF0D-AC89249FFB45}">
      <dgm:prSet/>
      <dgm:spPr/>
      <dgm:t>
        <a:bodyPr/>
        <a:lstStyle/>
        <a:p>
          <a:endParaRPr lang="en-US"/>
        </a:p>
      </dgm:t>
    </dgm:pt>
    <dgm:pt modelId="{18F4D1BA-55E4-4E89-A416-C93C7139FF0E}">
      <dgm:prSet phldrT="[Text]"/>
      <dgm:spPr/>
      <dgm:t>
        <a:bodyPr/>
        <a:lstStyle/>
        <a:p>
          <a:r>
            <a:rPr lang="en-US" b="1" dirty="0" smtClean="0"/>
            <a:t>Structural Audit</a:t>
          </a:r>
          <a:endParaRPr lang="en-US" b="1" dirty="0"/>
        </a:p>
      </dgm:t>
    </dgm:pt>
    <dgm:pt modelId="{C433AC9C-1ED1-4B14-ABEC-8A15FDB6B6E3}" type="parTrans" cxnId="{8853E0C9-51EA-4B53-AC92-91C693EBD69F}">
      <dgm:prSet/>
      <dgm:spPr/>
      <dgm:t>
        <a:bodyPr/>
        <a:lstStyle/>
        <a:p>
          <a:endParaRPr lang="en-US"/>
        </a:p>
      </dgm:t>
    </dgm:pt>
    <dgm:pt modelId="{0D7E319A-9B58-4906-8106-6E47A619A751}" type="sibTrans" cxnId="{8853E0C9-51EA-4B53-AC92-91C693EBD69F}">
      <dgm:prSet/>
      <dgm:spPr/>
      <dgm:t>
        <a:bodyPr/>
        <a:lstStyle/>
        <a:p>
          <a:endParaRPr lang="en-US"/>
        </a:p>
      </dgm:t>
    </dgm:pt>
    <dgm:pt modelId="{DB24210B-A3CE-4E9F-A87C-C72EAB9B95F7}">
      <dgm:prSet phldrT="[Text]"/>
      <dgm:spPr/>
      <dgm:t>
        <a:bodyPr/>
        <a:lstStyle/>
        <a:p>
          <a:r>
            <a:rPr lang="en-US" b="1" dirty="0" smtClean="0"/>
            <a:t>Staff / Volunteer Alignment</a:t>
          </a:r>
          <a:endParaRPr lang="en-US" b="1" dirty="0"/>
        </a:p>
      </dgm:t>
    </dgm:pt>
    <dgm:pt modelId="{8B9164F9-2F81-4A38-9A01-38EA3C81152D}" type="parTrans" cxnId="{454780E7-A8A7-4B9C-AF8F-A3DADFBE42D7}">
      <dgm:prSet/>
      <dgm:spPr/>
      <dgm:t>
        <a:bodyPr/>
        <a:lstStyle/>
        <a:p>
          <a:endParaRPr lang="en-US"/>
        </a:p>
      </dgm:t>
    </dgm:pt>
    <dgm:pt modelId="{1E7559ED-44BE-4571-8D75-CAD11AFE7DF1}" type="sibTrans" cxnId="{454780E7-A8A7-4B9C-AF8F-A3DADFBE42D7}">
      <dgm:prSet/>
      <dgm:spPr/>
      <dgm:t>
        <a:bodyPr/>
        <a:lstStyle/>
        <a:p>
          <a:endParaRPr lang="en-US"/>
        </a:p>
      </dgm:t>
    </dgm:pt>
    <dgm:pt modelId="{A9DD275D-D9EA-4CA3-93E2-3F7E7342F451}">
      <dgm:prSet/>
      <dgm:spPr/>
      <dgm:t>
        <a:bodyPr/>
        <a:lstStyle/>
        <a:p>
          <a:r>
            <a:rPr lang="en-US" b="1" dirty="0" smtClean="0"/>
            <a:t>Job search, hiring &amp; transition assistance </a:t>
          </a:r>
          <a:endParaRPr lang="en-US" b="1" dirty="0"/>
        </a:p>
      </dgm:t>
    </dgm:pt>
    <dgm:pt modelId="{75FE5003-3573-45B4-B6A5-D4F2266177A6}" type="parTrans" cxnId="{EEA5A497-1DB3-4DCB-8879-788D387657B9}">
      <dgm:prSet/>
      <dgm:spPr/>
      <dgm:t>
        <a:bodyPr/>
        <a:lstStyle/>
        <a:p>
          <a:endParaRPr lang="en-US"/>
        </a:p>
      </dgm:t>
    </dgm:pt>
    <dgm:pt modelId="{26A4D9D1-481B-48AD-851A-F4B9B729FC1D}" type="sibTrans" cxnId="{EEA5A497-1DB3-4DCB-8879-788D387657B9}">
      <dgm:prSet/>
      <dgm:spPr/>
      <dgm:t>
        <a:bodyPr/>
        <a:lstStyle/>
        <a:p>
          <a:endParaRPr lang="en-US"/>
        </a:p>
      </dgm:t>
    </dgm:pt>
    <dgm:pt modelId="{3C7A8C9F-30D3-4DE6-8177-441034C464E2}">
      <dgm:prSet/>
      <dgm:spPr/>
      <dgm:t>
        <a:bodyPr/>
        <a:lstStyle/>
        <a:p>
          <a:r>
            <a:rPr lang="en-US" b="1" dirty="0" smtClean="0"/>
            <a:t>Personal Career Planning</a:t>
          </a:r>
          <a:endParaRPr lang="en-US" b="1" dirty="0"/>
        </a:p>
      </dgm:t>
    </dgm:pt>
    <dgm:pt modelId="{9BB4299A-B0FD-4934-AED4-60860907449A}" type="parTrans" cxnId="{7B8BD3AD-F7D8-4DF4-8532-D6492D8BDC18}">
      <dgm:prSet/>
      <dgm:spPr/>
      <dgm:t>
        <a:bodyPr/>
        <a:lstStyle/>
        <a:p>
          <a:endParaRPr lang="en-US"/>
        </a:p>
      </dgm:t>
    </dgm:pt>
    <dgm:pt modelId="{5778552D-B6ED-4F10-812A-5B37EE6E36A0}" type="sibTrans" cxnId="{7B8BD3AD-F7D8-4DF4-8532-D6492D8BDC18}">
      <dgm:prSet/>
      <dgm:spPr/>
      <dgm:t>
        <a:bodyPr/>
        <a:lstStyle/>
        <a:p>
          <a:endParaRPr lang="en-US"/>
        </a:p>
      </dgm:t>
    </dgm:pt>
    <dgm:pt modelId="{264AD41A-82F7-4581-A9F5-ABF3FF2BB47B}" type="pres">
      <dgm:prSet presAssocID="{704EAC59-BD08-45A1-9993-9D4D4AB5C7FD}" presName="linearFlow" presStyleCnt="0">
        <dgm:presLayoutVars>
          <dgm:dir/>
          <dgm:resizeHandles val="exact"/>
        </dgm:presLayoutVars>
      </dgm:prSet>
      <dgm:spPr/>
    </dgm:pt>
    <dgm:pt modelId="{693FBE78-9E53-449D-92EC-9661ADE80B08}" type="pres">
      <dgm:prSet presAssocID="{AA4934C1-D94A-4F88-9432-71AAA1AFA367}" presName="composite" presStyleCnt="0"/>
      <dgm:spPr/>
    </dgm:pt>
    <dgm:pt modelId="{721C8207-6525-4363-A8F3-9433E11221EE}" type="pres">
      <dgm:prSet presAssocID="{AA4934C1-D94A-4F88-9432-71AAA1AFA367}" presName="imgShp" presStyleLbl="fgImgPlace1" presStyleIdx="0" presStyleCnt="5"/>
      <dgm:spPr/>
    </dgm:pt>
    <dgm:pt modelId="{E69E20FE-48EF-4AB0-9C87-57619584B429}" type="pres">
      <dgm:prSet presAssocID="{AA4934C1-D94A-4F88-9432-71AAA1AFA367}" presName="txShp" presStyleLbl="node1" presStyleIdx="0" presStyleCnt="5">
        <dgm:presLayoutVars>
          <dgm:bulletEnabled val="1"/>
        </dgm:presLayoutVars>
      </dgm:prSet>
      <dgm:spPr/>
      <dgm:t>
        <a:bodyPr/>
        <a:lstStyle/>
        <a:p>
          <a:endParaRPr lang="en-US"/>
        </a:p>
      </dgm:t>
    </dgm:pt>
    <dgm:pt modelId="{B499F303-561E-44F4-B594-574C20827CCE}" type="pres">
      <dgm:prSet presAssocID="{51E926AF-C91E-41F8-A7E5-2423BA46CA59}" presName="spacing" presStyleCnt="0"/>
      <dgm:spPr/>
    </dgm:pt>
    <dgm:pt modelId="{D0377D2C-660A-4D8F-9603-4D1918854B15}" type="pres">
      <dgm:prSet presAssocID="{18F4D1BA-55E4-4E89-A416-C93C7139FF0E}" presName="composite" presStyleCnt="0"/>
      <dgm:spPr/>
    </dgm:pt>
    <dgm:pt modelId="{3969D329-F206-499F-B80E-EC510F1F9C2F}" type="pres">
      <dgm:prSet presAssocID="{18F4D1BA-55E4-4E89-A416-C93C7139FF0E}" presName="imgShp" presStyleLbl="fgImgPlace1" presStyleIdx="1" presStyleCnt="5"/>
      <dgm:spPr/>
    </dgm:pt>
    <dgm:pt modelId="{3A798BCD-4AAD-4169-AF95-9B9B88BA067D}" type="pres">
      <dgm:prSet presAssocID="{18F4D1BA-55E4-4E89-A416-C93C7139FF0E}" presName="txShp" presStyleLbl="node1" presStyleIdx="1" presStyleCnt="5">
        <dgm:presLayoutVars>
          <dgm:bulletEnabled val="1"/>
        </dgm:presLayoutVars>
      </dgm:prSet>
      <dgm:spPr/>
      <dgm:t>
        <a:bodyPr/>
        <a:lstStyle/>
        <a:p>
          <a:endParaRPr lang="en-US"/>
        </a:p>
      </dgm:t>
    </dgm:pt>
    <dgm:pt modelId="{5DC0E12B-3245-4D19-A7E6-2A98095A7BA9}" type="pres">
      <dgm:prSet presAssocID="{0D7E319A-9B58-4906-8106-6E47A619A751}" presName="spacing" presStyleCnt="0"/>
      <dgm:spPr/>
    </dgm:pt>
    <dgm:pt modelId="{DF23567B-E1F2-4A5D-B707-A12F71E77079}" type="pres">
      <dgm:prSet presAssocID="{DB24210B-A3CE-4E9F-A87C-C72EAB9B95F7}" presName="composite" presStyleCnt="0"/>
      <dgm:spPr/>
    </dgm:pt>
    <dgm:pt modelId="{E9562BE9-A3B9-492F-B969-E20967D9E518}" type="pres">
      <dgm:prSet presAssocID="{DB24210B-A3CE-4E9F-A87C-C72EAB9B95F7}" presName="imgShp" presStyleLbl="fgImgPlace1" presStyleIdx="2" presStyleCnt="5"/>
      <dgm:spPr/>
    </dgm:pt>
    <dgm:pt modelId="{4BCB8F44-C0D0-4E53-9083-286AE7DFEDB9}" type="pres">
      <dgm:prSet presAssocID="{DB24210B-A3CE-4E9F-A87C-C72EAB9B95F7}" presName="txShp" presStyleLbl="node1" presStyleIdx="2" presStyleCnt="5">
        <dgm:presLayoutVars>
          <dgm:bulletEnabled val="1"/>
        </dgm:presLayoutVars>
      </dgm:prSet>
      <dgm:spPr/>
      <dgm:t>
        <a:bodyPr/>
        <a:lstStyle/>
        <a:p>
          <a:endParaRPr lang="en-US"/>
        </a:p>
      </dgm:t>
    </dgm:pt>
    <dgm:pt modelId="{1A39EB6E-3F96-4DE9-BA83-BC1328D1ED44}" type="pres">
      <dgm:prSet presAssocID="{1E7559ED-44BE-4571-8D75-CAD11AFE7DF1}" presName="spacing" presStyleCnt="0"/>
      <dgm:spPr/>
    </dgm:pt>
    <dgm:pt modelId="{F37D96C9-A3B8-4509-B19A-B35A7A9B6DA6}" type="pres">
      <dgm:prSet presAssocID="{3C7A8C9F-30D3-4DE6-8177-441034C464E2}" presName="composite" presStyleCnt="0"/>
      <dgm:spPr/>
    </dgm:pt>
    <dgm:pt modelId="{268EAC3B-D869-43BC-9F90-183503E6418E}" type="pres">
      <dgm:prSet presAssocID="{3C7A8C9F-30D3-4DE6-8177-441034C464E2}" presName="imgShp" presStyleLbl="fgImgPlace1" presStyleIdx="3" presStyleCnt="5"/>
      <dgm:spPr/>
    </dgm:pt>
    <dgm:pt modelId="{520A0927-9927-45A5-8412-B290C64F2D5C}" type="pres">
      <dgm:prSet presAssocID="{3C7A8C9F-30D3-4DE6-8177-441034C464E2}" presName="txShp" presStyleLbl="node1" presStyleIdx="3" presStyleCnt="5">
        <dgm:presLayoutVars>
          <dgm:bulletEnabled val="1"/>
        </dgm:presLayoutVars>
      </dgm:prSet>
      <dgm:spPr/>
      <dgm:t>
        <a:bodyPr/>
        <a:lstStyle/>
        <a:p>
          <a:endParaRPr lang="en-US"/>
        </a:p>
      </dgm:t>
    </dgm:pt>
    <dgm:pt modelId="{EE4E6F03-D874-429A-A3BD-DB79190BDC59}" type="pres">
      <dgm:prSet presAssocID="{5778552D-B6ED-4F10-812A-5B37EE6E36A0}" presName="spacing" presStyleCnt="0"/>
      <dgm:spPr/>
    </dgm:pt>
    <dgm:pt modelId="{C667E268-EEC3-4284-930C-0F30DD10CD8A}" type="pres">
      <dgm:prSet presAssocID="{A9DD275D-D9EA-4CA3-93E2-3F7E7342F451}" presName="composite" presStyleCnt="0"/>
      <dgm:spPr/>
    </dgm:pt>
    <dgm:pt modelId="{13200697-8122-4229-A0A1-9EFC039EB7C9}" type="pres">
      <dgm:prSet presAssocID="{A9DD275D-D9EA-4CA3-93E2-3F7E7342F451}" presName="imgShp" presStyleLbl="fgImgPlace1" presStyleIdx="4" presStyleCnt="5"/>
      <dgm:spPr/>
    </dgm:pt>
    <dgm:pt modelId="{C6F5469E-29D8-446E-87C7-566B51D40443}" type="pres">
      <dgm:prSet presAssocID="{A9DD275D-D9EA-4CA3-93E2-3F7E7342F451}" presName="txShp" presStyleLbl="node1" presStyleIdx="4" presStyleCnt="5">
        <dgm:presLayoutVars>
          <dgm:bulletEnabled val="1"/>
        </dgm:presLayoutVars>
      </dgm:prSet>
      <dgm:spPr/>
      <dgm:t>
        <a:bodyPr/>
        <a:lstStyle/>
        <a:p>
          <a:endParaRPr lang="en-US"/>
        </a:p>
      </dgm:t>
    </dgm:pt>
  </dgm:ptLst>
  <dgm:cxnLst>
    <dgm:cxn modelId="{E2AB9000-D303-45A5-AF0D-AC89249FFB45}" srcId="{704EAC59-BD08-45A1-9993-9D4D4AB5C7FD}" destId="{AA4934C1-D94A-4F88-9432-71AAA1AFA367}" srcOrd="0" destOrd="0" parTransId="{1D25FE9E-4163-4883-AF04-65CF3EA9C735}" sibTransId="{51E926AF-C91E-41F8-A7E5-2423BA46CA59}"/>
    <dgm:cxn modelId="{454780E7-A8A7-4B9C-AF8F-A3DADFBE42D7}" srcId="{704EAC59-BD08-45A1-9993-9D4D4AB5C7FD}" destId="{DB24210B-A3CE-4E9F-A87C-C72EAB9B95F7}" srcOrd="2" destOrd="0" parTransId="{8B9164F9-2F81-4A38-9A01-38EA3C81152D}" sibTransId="{1E7559ED-44BE-4571-8D75-CAD11AFE7DF1}"/>
    <dgm:cxn modelId="{B8D1ED01-D53E-476F-BE3A-4117F590593A}" type="presOf" srcId="{704EAC59-BD08-45A1-9993-9D4D4AB5C7FD}" destId="{264AD41A-82F7-4581-A9F5-ABF3FF2BB47B}" srcOrd="0" destOrd="0" presId="urn:microsoft.com/office/officeart/2005/8/layout/vList3"/>
    <dgm:cxn modelId="{7B8BD3AD-F7D8-4DF4-8532-D6492D8BDC18}" srcId="{704EAC59-BD08-45A1-9993-9D4D4AB5C7FD}" destId="{3C7A8C9F-30D3-4DE6-8177-441034C464E2}" srcOrd="3" destOrd="0" parTransId="{9BB4299A-B0FD-4934-AED4-60860907449A}" sibTransId="{5778552D-B6ED-4F10-812A-5B37EE6E36A0}"/>
    <dgm:cxn modelId="{8853E0C9-51EA-4B53-AC92-91C693EBD69F}" srcId="{704EAC59-BD08-45A1-9993-9D4D4AB5C7FD}" destId="{18F4D1BA-55E4-4E89-A416-C93C7139FF0E}" srcOrd="1" destOrd="0" parTransId="{C433AC9C-1ED1-4B14-ABEC-8A15FDB6B6E3}" sibTransId="{0D7E319A-9B58-4906-8106-6E47A619A751}"/>
    <dgm:cxn modelId="{0CF26F46-844B-4D20-8874-5922CF93C898}" type="presOf" srcId="{AA4934C1-D94A-4F88-9432-71AAA1AFA367}" destId="{E69E20FE-48EF-4AB0-9C87-57619584B429}" srcOrd="0" destOrd="0" presId="urn:microsoft.com/office/officeart/2005/8/layout/vList3"/>
    <dgm:cxn modelId="{546CAF42-8425-48B5-BEC3-CB798CCF87E9}" type="presOf" srcId="{3C7A8C9F-30D3-4DE6-8177-441034C464E2}" destId="{520A0927-9927-45A5-8412-B290C64F2D5C}" srcOrd="0" destOrd="0" presId="urn:microsoft.com/office/officeart/2005/8/layout/vList3"/>
    <dgm:cxn modelId="{55DE649D-1291-409B-8326-2E0DD70DF442}" type="presOf" srcId="{18F4D1BA-55E4-4E89-A416-C93C7139FF0E}" destId="{3A798BCD-4AAD-4169-AF95-9B9B88BA067D}" srcOrd="0" destOrd="0" presId="urn:microsoft.com/office/officeart/2005/8/layout/vList3"/>
    <dgm:cxn modelId="{A8599D31-7C94-4E95-8EEE-6C5B1110613B}" type="presOf" srcId="{A9DD275D-D9EA-4CA3-93E2-3F7E7342F451}" destId="{C6F5469E-29D8-446E-87C7-566B51D40443}" srcOrd="0" destOrd="0" presId="urn:microsoft.com/office/officeart/2005/8/layout/vList3"/>
    <dgm:cxn modelId="{F50E4C76-6954-4508-819C-75B7AA61CB3C}" type="presOf" srcId="{DB24210B-A3CE-4E9F-A87C-C72EAB9B95F7}" destId="{4BCB8F44-C0D0-4E53-9083-286AE7DFEDB9}" srcOrd="0" destOrd="0" presId="urn:microsoft.com/office/officeart/2005/8/layout/vList3"/>
    <dgm:cxn modelId="{EEA5A497-1DB3-4DCB-8879-788D387657B9}" srcId="{704EAC59-BD08-45A1-9993-9D4D4AB5C7FD}" destId="{A9DD275D-D9EA-4CA3-93E2-3F7E7342F451}" srcOrd="4" destOrd="0" parTransId="{75FE5003-3573-45B4-B6A5-D4F2266177A6}" sibTransId="{26A4D9D1-481B-48AD-851A-F4B9B729FC1D}"/>
    <dgm:cxn modelId="{8D2C5C37-C61B-49F3-A50A-428E1DC71D79}" type="presParOf" srcId="{264AD41A-82F7-4581-A9F5-ABF3FF2BB47B}" destId="{693FBE78-9E53-449D-92EC-9661ADE80B08}" srcOrd="0" destOrd="0" presId="urn:microsoft.com/office/officeart/2005/8/layout/vList3"/>
    <dgm:cxn modelId="{61F80542-421B-4601-AF94-09A945AABE24}" type="presParOf" srcId="{693FBE78-9E53-449D-92EC-9661ADE80B08}" destId="{721C8207-6525-4363-A8F3-9433E11221EE}" srcOrd="0" destOrd="0" presId="urn:microsoft.com/office/officeart/2005/8/layout/vList3"/>
    <dgm:cxn modelId="{5E3895D6-75D6-46ED-A276-F31DAB88533D}" type="presParOf" srcId="{693FBE78-9E53-449D-92EC-9661ADE80B08}" destId="{E69E20FE-48EF-4AB0-9C87-57619584B429}" srcOrd="1" destOrd="0" presId="urn:microsoft.com/office/officeart/2005/8/layout/vList3"/>
    <dgm:cxn modelId="{F228DBA9-B717-48F9-895B-308068B55C53}" type="presParOf" srcId="{264AD41A-82F7-4581-A9F5-ABF3FF2BB47B}" destId="{B499F303-561E-44F4-B594-574C20827CCE}" srcOrd="1" destOrd="0" presId="urn:microsoft.com/office/officeart/2005/8/layout/vList3"/>
    <dgm:cxn modelId="{F51690FA-2D8A-469B-B3F2-8BA34594A7F0}" type="presParOf" srcId="{264AD41A-82F7-4581-A9F5-ABF3FF2BB47B}" destId="{D0377D2C-660A-4D8F-9603-4D1918854B15}" srcOrd="2" destOrd="0" presId="urn:microsoft.com/office/officeart/2005/8/layout/vList3"/>
    <dgm:cxn modelId="{F11640CC-024E-4570-9638-AEF616409103}" type="presParOf" srcId="{D0377D2C-660A-4D8F-9603-4D1918854B15}" destId="{3969D329-F206-499F-B80E-EC510F1F9C2F}" srcOrd="0" destOrd="0" presId="urn:microsoft.com/office/officeart/2005/8/layout/vList3"/>
    <dgm:cxn modelId="{79212BFA-A15D-4B7D-B3D9-450A1768FE97}" type="presParOf" srcId="{D0377D2C-660A-4D8F-9603-4D1918854B15}" destId="{3A798BCD-4AAD-4169-AF95-9B9B88BA067D}" srcOrd="1" destOrd="0" presId="urn:microsoft.com/office/officeart/2005/8/layout/vList3"/>
    <dgm:cxn modelId="{1B727C60-E446-46E2-841F-3C164F3AA717}" type="presParOf" srcId="{264AD41A-82F7-4581-A9F5-ABF3FF2BB47B}" destId="{5DC0E12B-3245-4D19-A7E6-2A98095A7BA9}" srcOrd="3" destOrd="0" presId="urn:microsoft.com/office/officeart/2005/8/layout/vList3"/>
    <dgm:cxn modelId="{0A48A0F0-A287-4A53-901C-659776A766D5}" type="presParOf" srcId="{264AD41A-82F7-4581-A9F5-ABF3FF2BB47B}" destId="{DF23567B-E1F2-4A5D-B707-A12F71E77079}" srcOrd="4" destOrd="0" presId="urn:microsoft.com/office/officeart/2005/8/layout/vList3"/>
    <dgm:cxn modelId="{C9C947DC-B98C-4E7E-88C9-C764570A3AE0}" type="presParOf" srcId="{DF23567B-E1F2-4A5D-B707-A12F71E77079}" destId="{E9562BE9-A3B9-492F-B969-E20967D9E518}" srcOrd="0" destOrd="0" presId="urn:microsoft.com/office/officeart/2005/8/layout/vList3"/>
    <dgm:cxn modelId="{3A6765E6-3C89-4CF2-AB57-FBABA76BD642}" type="presParOf" srcId="{DF23567B-E1F2-4A5D-B707-A12F71E77079}" destId="{4BCB8F44-C0D0-4E53-9083-286AE7DFEDB9}" srcOrd="1" destOrd="0" presId="urn:microsoft.com/office/officeart/2005/8/layout/vList3"/>
    <dgm:cxn modelId="{FBB2325E-7773-4CE7-B9AB-8B6847D0AC83}" type="presParOf" srcId="{264AD41A-82F7-4581-A9F5-ABF3FF2BB47B}" destId="{1A39EB6E-3F96-4DE9-BA83-BC1328D1ED44}" srcOrd="5" destOrd="0" presId="urn:microsoft.com/office/officeart/2005/8/layout/vList3"/>
    <dgm:cxn modelId="{CB2EA319-3A92-40E4-AB37-505593CA224C}" type="presParOf" srcId="{264AD41A-82F7-4581-A9F5-ABF3FF2BB47B}" destId="{F37D96C9-A3B8-4509-B19A-B35A7A9B6DA6}" srcOrd="6" destOrd="0" presId="urn:microsoft.com/office/officeart/2005/8/layout/vList3"/>
    <dgm:cxn modelId="{F906EE38-2E44-4589-B06C-3A6BBF076B30}" type="presParOf" srcId="{F37D96C9-A3B8-4509-B19A-B35A7A9B6DA6}" destId="{268EAC3B-D869-43BC-9F90-183503E6418E}" srcOrd="0" destOrd="0" presId="urn:microsoft.com/office/officeart/2005/8/layout/vList3"/>
    <dgm:cxn modelId="{F0C32FE8-2377-43A8-92D4-28F1C33428BE}" type="presParOf" srcId="{F37D96C9-A3B8-4509-B19A-B35A7A9B6DA6}" destId="{520A0927-9927-45A5-8412-B290C64F2D5C}" srcOrd="1" destOrd="0" presId="urn:microsoft.com/office/officeart/2005/8/layout/vList3"/>
    <dgm:cxn modelId="{B2AFC143-E992-4E1E-B1C8-9257F7866686}" type="presParOf" srcId="{264AD41A-82F7-4581-A9F5-ABF3FF2BB47B}" destId="{EE4E6F03-D874-429A-A3BD-DB79190BDC59}" srcOrd="7" destOrd="0" presId="urn:microsoft.com/office/officeart/2005/8/layout/vList3"/>
    <dgm:cxn modelId="{8642F338-ECEE-4A5B-B537-AA1588D86275}" type="presParOf" srcId="{264AD41A-82F7-4581-A9F5-ABF3FF2BB47B}" destId="{C667E268-EEC3-4284-930C-0F30DD10CD8A}" srcOrd="8" destOrd="0" presId="urn:microsoft.com/office/officeart/2005/8/layout/vList3"/>
    <dgm:cxn modelId="{F8892FA9-BEFF-46D5-91EE-9A10C3BFA788}" type="presParOf" srcId="{C667E268-EEC3-4284-930C-0F30DD10CD8A}" destId="{13200697-8122-4229-A0A1-9EFC039EB7C9}" srcOrd="0" destOrd="0" presId="urn:microsoft.com/office/officeart/2005/8/layout/vList3"/>
    <dgm:cxn modelId="{46618A74-7632-482E-8937-54ABC4FC3033}" type="presParOf" srcId="{C667E268-EEC3-4284-930C-0F30DD10CD8A}" destId="{C6F5469E-29D8-446E-87C7-566B51D4044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D0E42E-7796-4277-A64A-64F202E854B0}" type="doc">
      <dgm:prSet loTypeId="urn:microsoft.com/office/officeart/2005/8/layout/hProcess9" loCatId="process" qsTypeId="urn:microsoft.com/office/officeart/2005/8/quickstyle/3d1" qsCatId="3D" csTypeId="urn:microsoft.com/office/officeart/2005/8/colors/colorful1" csCatId="colorful" phldr="1"/>
      <dgm:spPr/>
    </dgm:pt>
    <dgm:pt modelId="{E9ABEF3D-D6AF-47DE-B399-8553D0C1558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3200" b="1" dirty="0" smtClean="0"/>
            <a:t>Where we are today</a:t>
          </a:r>
          <a:endParaRPr lang="en-US" sz="3200" b="1" dirty="0"/>
        </a:p>
      </dgm:t>
    </dgm:pt>
    <dgm:pt modelId="{EB4C6FEE-A093-431E-87CA-4DBC67AFEB0C}" type="parTrans" cxnId="{1E8D1D05-5433-401D-90C3-E6075F3850FC}">
      <dgm:prSet/>
      <dgm:spPr/>
      <dgm:t>
        <a:bodyPr/>
        <a:lstStyle/>
        <a:p>
          <a:endParaRPr lang="en-US"/>
        </a:p>
      </dgm:t>
    </dgm:pt>
    <dgm:pt modelId="{7214979B-DB44-45AA-A793-2D285CBF4193}" type="sibTrans" cxnId="{1E8D1D05-5433-401D-90C3-E6075F3850FC}">
      <dgm:prSet/>
      <dgm:spPr/>
      <dgm:t>
        <a:bodyPr/>
        <a:lstStyle/>
        <a:p>
          <a:endParaRPr lang="en-US"/>
        </a:p>
      </dgm:t>
    </dgm:pt>
    <dgm:pt modelId="{6DB481DA-CB4C-42F2-8D01-9000037F7E3C}" type="pres">
      <dgm:prSet presAssocID="{97D0E42E-7796-4277-A64A-64F202E854B0}" presName="CompostProcess" presStyleCnt="0">
        <dgm:presLayoutVars>
          <dgm:dir/>
          <dgm:resizeHandles val="exact"/>
        </dgm:presLayoutVars>
      </dgm:prSet>
      <dgm:spPr/>
    </dgm:pt>
    <dgm:pt modelId="{B70CF7B2-4618-4E68-B907-C24650458AFE}" type="pres">
      <dgm:prSet presAssocID="{97D0E42E-7796-4277-A64A-64F202E854B0}" presName="arrow" presStyleLbl="bgShp" presStyleIdx="0" presStyleCnt="1" custScaleX="76471" custLinFactNeighborX="5883" custLinFactNeighborY="1875"/>
      <dgm:spPr/>
    </dgm:pt>
    <dgm:pt modelId="{85A02EDB-173A-4388-83DA-9DE24C869695}" type="pres">
      <dgm:prSet presAssocID="{97D0E42E-7796-4277-A64A-64F202E854B0}" presName="linearProcess" presStyleCnt="0"/>
      <dgm:spPr/>
    </dgm:pt>
    <dgm:pt modelId="{4081A3C8-9B3D-4B62-997A-82EF7ACF5573}" type="pres">
      <dgm:prSet presAssocID="{E9ABEF3D-D6AF-47DE-B399-8553D0C15589}" presName="textNode" presStyleLbl="node1" presStyleIdx="0" presStyleCnt="1">
        <dgm:presLayoutVars>
          <dgm:bulletEnabled val="1"/>
        </dgm:presLayoutVars>
      </dgm:prSet>
      <dgm:spPr/>
      <dgm:t>
        <a:bodyPr/>
        <a:lstStyle/>
        <a:p>
          <a:endParaRPr lang="en-US"/>
        </a:p>
      </dgm:t>
    </dgm:pt>
  </dgm:ptLst>
  <dgm:cxnLst>
    <dgm:cxn modelId="{54B6EF2D-9197-4185-9883-9FD58D3D3BD9}" type="presOf" srcId="{97D0E42E-7796-4277-A64A-64F202E854B0}" destId="{6DB481DA-CB4C-42F2-8D01-9000037F7E3C}" srcOrd="0" destOrd="0" presId="urn:microsoft.com/office/officeart/2005/8/layout/hProcess9"/>
    <dgm:cxn modelId="{895E566D-D4EF-4685-9732-94CC323592BC}" type="presOf" srcId="{E9ABEF3D-D6AF-47DE-B399-8553D0C15589}" destId="{4081A3C8-9B3D-4B62-997A-82EF7ACF5573}" srcOrd="0" destOrd="0" presId="urn:microsoft.com/office/officeart/2005/8/layout/hProcess9"/>
    <dgm:cxn modelId="{1E8D1D05-5433-401D-90C3-E6075F3850FC}" srcId="{97D0E42E-7796-4277-A64A-64F202E854B0}" destId="{E9ABEF3D-D6AF-47DE-B399-8553D0C15589}" srcOrd="0" destOrd="0" parTransId="{EB4C6FEE-A093-431E-87CA-4DBC67AFEB0C}" sibTransId="{7214979B-DB44-45AA-A793-2D285CBF4193}"/>
    <dgm:cxn modelId="{72F99243-4034-471C-9C58-D630A08969EF}" type="presParOf" srcId="{6DB481DA-CB4C-42F2-8D01-9000037F7E3C}" destId="{B70CF7B2-4618-4E68-B907-C24650458AFE}" srcOrd="0" destOrd="0" presId="urn:microsoft.com/office/officeart/2005/8/layout/hProcess9"/>
    <dgm:cxn modelId="{9B7C9069-2000-486C-A03F-F9C3BE5FB2FA}" type="presParOf" srcId="{6DB481DA-CB4C-42F2-8D01-9000037F7E3C}" destId="{85A02EDB-173A-4388-83DA-9DE24C869695}" srcOrd="1" destOrd="0" presId="urn:microsoft.com/office/officeart/2005/8/layout/hProcess9"/>
    <dgm:cxn modelId="{F9540FE6-D03F-495B-AACA-A5357A50DF13}" type="presParOf" srcId="{85A02EDB-173A-4388-83DA-9DE24C869695}" destId="{4081A3C8-9B3D-4B62-997A-82EF7ACF557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D0E42E-7796-4277-A64A-64F202E854B0}" type="doc">
      <dgm:prSet loTypeId="urn:microsoft.com/office/officeart/2005/8/layout/hProcess9" loCatId="process" qsTypeId="urn:microsoft.com/office/officeart/2005/8/quickstyle/3d1" qsCatId="3D" csTypeId="urn:microsoft.com/office/officeart/2005/8/colors/colorful1" csCatId="colorful" phldr="1"/>
      <dgm:spPr/>
    </dgm:pt>
    <dgm:pt modelId="{E9ABEF3D-D6AF-47DE-B399-8553D0C1558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3200" b="1" dirty="0" smtClean="0"/>
            <a:t>Where we want to go</a:t>
          </a:r>
          <a:endParaRPr lang="en-US" sz="3200" b="1" dirty="0"/>
        </a:p>
      </dgm:t>
    </dgm:pt>
    <dgm:pt modelId="{EB4C6FEE-A093-431E-87CA-4DBC67AFEB0C}" type="parTrans" cxnId="{1E8D1D05-5433-401D-90C3-E6075F3850FC}">
      <dgm:prSet/>
      <dgm:spPr/>
      <dgm:t>
        <a:bodyPr/>
        <a:lstStyle/>
        <a:p>
          <a:endParaRPr lang="en-US"/>
        </a:p>
      </dgm:t>
    </dgm:pt>
    <dgm:pt modelId="{7214979B-DB44-45AA-A793-2D285CBF4193}" type="sibTrans" cxnId="{1E8D1D05-5433-401D-90C3-E6075F3850FC}">
      <dgm:prSet/>
      <dgm:spPr/>
      <dgm:t>
        <a:bodyPr/>
        <a:lstStyle/>
        <a:p>
          <a:endParaRPr lang="en-US"/>
        </a:p>
      </dgm:t>
    </dgm:pt>
    <dgm:pt modelId="{6DB481DA-CB4C-42F2-8D01-9000037F7E3C}" type="pres">
      <dgm:prSet presAssocID="{97D0E42E-7796-4277-A64A-64F202E854B0}" presName="CompostProcess" presStyleCnt="0">
        <dgm:presLayoutVars>
          <dgm:dir/>
          <dgm:resizeHandles val="exact"/>
        </dgm:presLayoutVars>
      </dgm:prSet>
      <dgm:spPr/>
    </dgm:pt>
    <dgm:pt modelId="{B70CF7B2-4618-4E68-B907-C24650458AFE}" type="pres">
      <dgm:prSet presAssocID="{97D0E42E-7796-4277-A64A-64F202E854B0}" presName="arrow" presStyleLbl="bgShp" presStyleIdx="0" presStyleCnt="1" custScaleX="76471" custLinFactNeighborX="5883" custLinFactNeighborY="1875"/>
      <dgm:spPr/>
    </dgm:pt>
    <dgm:pt modelId="{85A02EDB-173A-4388-83DA-9DE24C869695}" type="pres">
      <dgm:prSet presAssocID="{97D0E42E-7796-4277-A64A-64F202E854B0}" presName="linearProcess" presStyleCnt="0"/>
      <dgm:spPr/>
    </dgm:pt>
    <dgm:pt modelId="{4081A3C8-9B3D-4B62-997A-82EF7ACF5573}" type="pres">
      <dgm:prSet presAssocID="{E9ABEF3D-D6AF-47DE-B399-8553D0C15589}" presName="textNode" presStyleLbl="node1" presStyleIdx="0" presStyleCnt="1">
        <dgm:presLayoutVars>
          <dgm:bulletEnabled val="1"/>
        </dgm:presLayoutVars>
      </dgm:prSet>
      <dgm:spPr/>
      <dgm:t>
        <a:bodyPr/>
        <a:lstStyle/>
        <a:p>
          <a:endParaRPr lang="en-US"/>
        </a:p>
      </dgm:t>
    </dgm:pt>
  </dgm:ptLst>
  <dgm:cxnLst>
    <dgm:cxn modelId="{AF4C98B2-5A80-48F9-90C6-D1A16C87BB74}" type="presOf" srcId="{97D0E42E-7796-4277-A64A-64F202E854B0}" destId="{6DB481DA-CB4C-42F2-8D01-9000037F7E3C}" srcOrd="0" destOrd="0" presId="urn:microsoft.com/office/officeart/2005/8/layout/hProcess9"/>
    <dgm:cxn modelId="{1E8D1D05-5433-401D-90C3-E6075F3850FC}" srcId="{97D0E42E-7796-4277-A64A-64F202E854B0}" destId="{E9ABEF3D-D6AF-47DE-B399-8553D0C15589}" srcOrd="0" destOrd="0" parTransId="{EB4C6FEE-A093-431E-87CA-4DBC67AFEB0C}" sibTransId="{7214979B-DB44-45AA-A793-2D285CBF4193}"/>
    <dgm:cxn modelId="{4F0D49F6-2E53-40A7-8D7B-D46D9BD738A1}" type="presOf" srcId="{E9ABEF3D-D6AF-47DE-B399-8553D0C15589}" destId="{4081A3C8-9B3D-4B62-997A-82EF7ACF5573}" srcOrd="0" destOrd="0" presId="urn:microsoft.com/office/officeart/2005/8/layout/hProcess9"/>
    <dgm:cxn modelId="{1FCE2595-5AE1-4346-A076-8CD6A80273FA}" type="presParOf" srcId="{6DB481DA-CB4C-42F2-8D01-9000037F7E3C}" destId="{B70CF7B2-4618-4E68-B907-C24650458AFE}" srcOrd="0" destOrd="0" presId="urn:microsoft.com/office/officeart/2005/8/layout/hProcess9"/>
    <dgm:cxn modelId="{138D0860-B1F6-4780-A03B-FC6BD30D9DCE}" type="presParOf" srcId="{6DB481DA-CB4C-42F2-8D01-9000037F7E3C}" destId="{85A02EDB-173A-4388-83DA-9DE24C869695}" srcOrd="1" destOrd="0" presId="urn:microsoft.com/office/officeart/2005/8/layout/hProcess9"/>
    <dgm:cxn modelId="{D9BCA133-24F3-4D33-BFD8-232EB1FF0D0A}" type="presParOf" srcId="{85A02EDB-173A-4388-83DA-9DE24C869695}" destId="{4081A3C8-9B3D-4B62-997A-82EF7ACF5573}"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4EAC59-BD08-45A1-9993-9D4D4AB5C7FD}" type="doc">
      <dgm:prSet loTypeId="urn:microsoft.com/office/officeart/2005/8/layout/vList3" loCatId="picture" qsTypeId="urn:microsoft.com/office/officeart/2005/8/quickstyle/3d1" qsCatId="3D" csTypeId="urn:microsoft.com/office/officeart/2005/8/colors/colorful1" csCatId="colorful" phldr="1"/>
      <dgm:spPr/>
    </dgm:pt>
    <dgm:pt modelId="{18F4D1BA-55E4-4E89-A416-C93C7139FF0E}">
      <dgm:prSet phldrT="[Text]"/>
      <dgm:spPr/>
      <dgm:t>
        <a:bodyPr/>
        <a:lstStyle/>
        <a:p>
          <a:r>
            <a:rPr lang="en-US" b="1" dirty="0" smtClean="0"/>
            <a:t>Staff / Volunteer Alignment</a:t>
          </a:r>
          <a:endParaRPr lang="en-US" b="1" dirty="0"/>
        </a:p>
      </dgm:t>
    </dgm:pt>
    <dgm:pt modelId="{C433AC9C-1ED1-4B14-ABEC-8A15FDB6B6E3}" type="parTrans" cxnId="{8853E0C9-51EA-4B53-AC92-91C693EBD69F}">
      <dgm:prSet/>
      <dgm:spPr/>
      <dgm:t>
        <a:bodyPr/>
        <a:lstStyle/>
        <a:p>
          <a:endParaRPr lang="en-US"/>
        </a:p>
      </dgm:t>
    </dgm:pt>
    <dgm:pt modelId="{0D7E319A-9B58-4906-8106-6E47A619A751}" type="sibTrans" cxnId="{8853E0C9-51EA-4B53-AC92-91C693EBD69F}">
      <dgm:prSet/>
      <dgm:spPr/>
      <dgm:t>
        <a:bodyPr/>
        <a:lstStyle/>
        <a:p>
          <a:endParaRPr lang="en-US"/>
        </a:p>
      </dgm:t>
    </dgm:pt>
    <dgm:pt modelId="{A9DD275D-D9EA-4CA3-93E2-3F7E7342F451}">
      <dgm:prSet/>
      <dgm:spPr/>
      <dgm:t>
        <a:bodyPr/>
        <a:lstStyle/>
        <a:p>
          <a:r>
            <a:rPr lang="en-US" b="1" dirty="0" smtClean="0"/>
            <a:t>Job search, hiring &amp; transition assistance </a:t>
          </a:r>
          <a:endParaRPr lang="en-US" b="1" dirty="0"/>
        </a:p>
      </dgm:t>
    </dgm:pt>
    <dgm:pt modelId="{75FE5003-3573-45B4-B6A5-D4F2266177A6}" type="parTrans" cxnId="{EEA5A497-1DB3-4DCB-8879-788D387657B9}">
      <dgm:prSet/>
      <dgm:spPr/>
      <dgm:t>
        <a:bodyPr/>
        <a:lstStyle/>
        <a:p>
          <a:endParaRPr lang="en-US"/>
        </a:p>
      </dgm:t>
    </dgm:pt>
    <dgm:pt modelId="{26A4D9D1-481B-48AD-851A-F4B9B729FC1D}" type="sibTrans" cxnId="{EEA5A497-1DB3-4DCB-8879-788D387657B9}">
      <dgm:prSet/>
      <dgm:spPr/>
      <dgm:t>
        <a:bodyPr/>
        <a:lstStyle/>
        <a:p>
          <a:endParaRPr lang="en-US"/>
        </a:p>
      </dgm:t>
    </dgm:pt>
    <dgm:pt modelId="{3C7A8C9F-30D3-4DE6-8177-441034C464E2}">
      <dgm:prSet/>
      <dgm:spPr/>
      <dgm:t>
        <a:bodyPr/>
        <a:lstStyle/>
        <a:p>
          <a:r>
            <a:rPr lang="en-US" b="1" dirty="0" smtClean="0"/>
            <a:t>Personal Career Planning</a:t>
          </a:r>
          <a:endParaRPr lang="en-US" b="1" dirty="0"/>
        </a:p>
      </dgm:t>
    </dgm:pt>
    <dgm:pt modelId="{9BB4299A-B0FD-4934-AED4-60860907449A}" type="parTrans" cxnId="{7B8BD3AD-F7D8-4DF4-8532-D6492D8BDC18}">
      <dgm:prSet/>
      <dgm:spPr/>
      <dgm:t>
        <a:bodyPr/>
        <a:lstStyle/>
        <a:p>
          <a:endParaRPr lang="en-US"/>
        </a:p>
      </dgm:t>
    </dgm:pt>
    <dgm:pt modelId="{5778552D-B6ED-4F10-812A-5B37EE6E36A0}" type="sibTrans" cxnId="{7B8BD3AD-F7D8-4DF4-8532-D6492D8BDC18}">
      <dgm:prSet/>
      <dgm:spPr/>
      <dgm:t>
        <a:bodyPr/>
        <a:lstStyle/>
        <a:p>
          <a:endParaRPr lang="en-US"/>
        </a:p>
      </dgm:t>
    </dgm:pt>
    <dgm:pt modelId="{264AD41A-82F7-4581-A9F5-ABF3FF2BB47B}" type="pres">
      <dgm:prSet presAssocID="{704EAC59-BD08-45A1-9993-9D4D4AB5C7FD}" presName="linearFlow" presStyleCnt="0">
        <dgm:presLayoutVars>
          <dgm:dir/>
          <dgm:resizeHandles val="exact"/>
        </dgm:presLayoutVars>
      </dgm:prSet>
      <dgm:spPr/>
    </dgm:pt>
    <dgm:pt modelId="{D0377D2C-660A-4D8F-9603-4D1918854B15}" type="pres">
      <dgm:prSet presAssocID="{18F4D1BA-55E4-4E89-A416-C93C7139FF0E}" presName="composite" presStyleCnt="0"/>
      <dgm:spPr/>
    </dgm:pt>
    <dgm:pt modelId="{3969D329-F206-499F-B80E-EC510F1F9C2F}" type="pres">
      <dgm:prSet presAssocID="{18F4D1BA-55E4-4E89-A416-C93C7139FF0E}" presName="imgShp" presStyleLbl="fgImgPlace1" presStyleIdx="0" presStyleCnt="3"/>
      <dgm:spPr/>
    </dgm:pt>
    <dgm:pt modelId="{3A798BCD-4AAD-4169-AF95-9B9B88BA067D}" type="pres">
      <dgm:prSet presAssocID="{18F4D1BA-55E4-4E89-A416-C93C7139FF0E}" presName="txShp" presStyleLbl="node1" presStyleIdx="0" presStyleCnt="3">
        <dgm:presLayoutVars>
          <dgm:bulletEnabled val="1"/>
        </dgm:presLayoutVars>
      </dgm:prSet>
      <dgm:spPr/>
      <dgm:t>
        <a:bodyPr/>
        <a:lstStyle/>
        <a:p>
          <a:endParaRPr lang="en-US"/>
        </a:p>
      </dgm:t>
    </dgm:pt>
    <dgm:pt modelId="{5DC0E12B-3245-4D19-A7E6-2A98095A7BA9}" type="pres">
      <dgm:prSet presAssocID="{0D7E319A-9B58-4906-8106-6E47A619A751}" presName="spacing" presStyleCnt="0"/>
      <dgm:spPr/>
    </dgm:pt>
    <dgm:pt modelId="{F37D96C9-A3B8-4509-B19A-B35A7A9B6DA6}" type="pres">
      <dgm:prSet presAssocID="{3C7A8C9F-30D3-4DE6-8177-441034C464E2}" presName="composite" presStyleCnt="0"/>
      <dgm:spPr/>
    </dgm:pt>
    <dgm:pt modelId="{268EAC3B-D869-43BC-9F90-183503E6418E}" type="pres">
      <dgm:prSet presAssocID="{3C7A8C9F-30D3-4DE6-8177-441034C464E2}" presName="imgShp" presStyleLbl="fgImgPlace1" presStyleIdx="1" presStyleCnt="3"/>
      <dgm:spPr/>
    </dgm:pt>
    <dgm:pt modelId="{520A0927-9927-45A5-8412-B290C64F2D5C}" type="pres">
      <dgm:prSet presAssocID="{3C7A8C9F-30D3-4DE6-8177-441034C464E2}" presName="txShp" presStyleLbl="node1" presStyleIdx="1" presStyleCnt="3">
        <dgm:presLayoutVars>
          <dgm:bulletEnabled val="1"/>
        </dgm:presLayoutVars>
      </dgm:prSet>
      <dgm:spPr/>
      <dgm:t>
        <a:bodyPr/>
        <a:lstStyle/>
        <a:p>
          <a:endParaRPr lang="en-US"/>
        </a:p>
      </dgm:t>
    </dgm:pt>
    <dgm:pt modelId="{EE4E6F03-D874-429A-A3BD-DB79190BDC59}" type="pres">
      <dgm:prSet presAssocID="{5778552D-B6ED-4F10-812A-5B37EE6E36A0}" presName="spacing" presStyleCnt="0"/>
      <dgm:spPr/>
    </dgm:pt>
    <dgm:pt modelId="{C667E268-EEC3-4284-930C-0F30DD10CD8A}" type="pres">
      <dgm:prSet presAssocID="{A9DD275D-D9EA-4CA3-93E2-3F7E7342F451}" presName="composite" presStyleCnt="0"/>
      <dgm:spPr/>
    </dgm:pt>
    <dgm:pt modelId="{13200697-8122-4229-A0A1-9EFC039EB7C9}" type="pres">
      <dgm:prSet presAssocID="{A9DD275D-D9EA-4CA3-93E2-3F7E7342F451}" presName="imgShp" presStyleLbl="fgImgPlace1" presStyleIdx="2" presStyleCnt="3"/>
      <dgm:spPr/>
    </dgm:pt>
    <dgm:pt modelId="{C6F5469E-29D8-446E-87C7-566B51D40443}" type="pres">
      <dgm:prSet presAssocID="{A9DD275D-D9EA-4CA3-93E2-3F7E7342F451}" presName="txShp" presStyleLbl="node1" presStyleIdx="2" presStyleCnt="3">
        <dgm:presLayoutVars>
          <dgm:bulletEnabled val="1"/>
        </dgm:presLayoutVars>
      </dgm:prSet>
      <dgm:spPr/>
      <dgm:t>
        <a:bodyPr/>
        <a:lstStyle/>
        <a:p>
          <a:endParaRPr lang="en-US"/>
        </a:p>
      </dgm:t>
    </dgm:pt>
  </dgm:ptLst>
  <dgm:cxnLst>
    <dgm:cxn modelId="{7B8BD3AD-F7D8-4DF4-8532-D6492D8BDC18}" srcId="{704EAC59-BD08-45A1-9993-9D4D4AB5C7FD}" destId="{3C7A8C9F-30D3-4DE6-8177-441034C464E2}" srcOrd="1" destOrd="0" parTransId="{9BB4299A-B0FD-4934-AED4-60860907449A}" sibTransId="{5778552D-B6ED-4F10-812A-5B37EE6E36A0}"/>
    <dgm:cxn modelId="{C839B579-52A1-4582-8C88-ACA596963F4D}" type="presOf" srcId="{A9DD275D-D9EA-4CA3-93E2-3F7E7342F451}" destId="{C6F5469E-29D8-446E-87C7-566B51D40443}" srcOrd="0" destOrd="0" presId="urn:microsoft.com/office/officeart/2005/8/layout/vList3"/>
    <dgm:cxn modelId="{0CB3C73B-D46F-45C2-B2CF-BE5356C7EE9D}" type="presOf" srcId="{3C7A8C9F-30D3-4DE6-8177-441034C464E2}" destId="{520A0927-9927-45A5-8412-B290C64F2D5C}" srcOrd="0" destOrd="0" presId="urn:microsoft.com/office/officeart/2005/8/layout/vList3"/>
    <dgm:cxn modelId="{C1DC0535-6A45-427E-A78F-9CF856DE5B89}" type="presOf" srcId="{704EAC59-BD08-45A1-9993-9D4D4AB5C7FD}" destId="{264AD41A-82F7-4581-A9F5-ABF3FF2BB47B}" srcOrd="0" destOrd="0" presId="urn:microsoft.com/office/officeart/2005/8/layout/vList3"/>
    <dgm:cxn modelId="{D6BECDB8-B78B-47AE-9487-D323B83319F0}" type="presOf" srcId="{18F4D1BA-55E4-4E89-A416-C93C7139FF0E}" destId="{3A798BCD-4AAD-4169-AF95-9B9B88BA067D}" srcOrd="0" destOrd="0" presId="urn:microsoft.com/office/officeart/2005/8/layout/vList3"/>
    <dgm:cxn modelId="{8853E0C9-51EA-4B53-AC92-91C693EBD69F}" srcId="{704EAC59-BD08-45A1-9993-9D4D4AB5C7FD}" destId="{18F4D1BA-55E4-4E89-A416-C93C7139FF0E}" srcOrd="0" destOrd="0" parTransId="{C433AC9C-1ED1-4B14-ABEC-8A15FDB6B6E3}" sibTransId="{0D7E319A-9B58-4906-8106-6E47A619A751}"/>
    <dgm:cxn modelId="{EEA5A497-1DB3-4DCB-8879-788D387657B9}" srcId="{704EAC59-BD08-45A1-9993-9D4D4AB5C7FD}" destId="{A9DD275D-D9EA-4CA3-93E2-3F7E7342F451}" srcOrd="2" destOrd="0" parTransId="{75FE5003-3573-45B4-B6A5-D4F2266177A6}" sibTransId="{26A4D9D1-481B-48AD-851A-F4B9B729FC1D}"/>
    <dgm:cxn modelId="{7FE3CDC7-581E-4BCE-8980-1AE2B3CA49F6}" type="presParOf" srcId="{264AD41A-82F7-4581-A9F5-ABF3FF2BB47B}" destId="{D0377D2C-660A-4D8F-9603-4D1918854B15}" srcOrd="0" destOrd="0" presId="urn:microsoft.com/office/officeart/2005/8/layout/vList3"/>
    <dgm:cxn modelId="{6E615940-DC27-47DB-A3C3-D7E686A469BF}" type="presParOf" srcId="{D0377D2C-660A-4D8F-9603-4D1918854B15}" destId="{3969D329-F206-499F-B80E-EC510F1F9C2F}" srcOrd="0" destOrd="0" presId="urn:microsoft.com/office/officeart/2005/8/layout/vList3"/>
    <dgm:cxn modelId="{15453DF2-3327-4D24-A5D0-7D404F7C1E1C}" type="presParOf" srcId="{D0377D2C-660A-4D8F-9603-4D1918854B15}" destId="{3A798BCD-4AAD-4169-AF95-9B9B88BA067D}" srcOrd="1" destOrd="0" presId="urn:microsoft.com/office/officeart/2005/8/layout/vList3"/>
    <dgm:cxn modelId="{31EC5CA8-3B8C-4B84-992B-155C24D29406}" type="presParOf" srcId="{264AD41A-82F7-4581-A9F5-ABF3FF2BB47B}" destId="{5DC0E12B-3245-4D19-A7E6-2A98095A7BA9}" srcOrd="1" destOrd="0" presId="urn:microsoft.com/office/officeart/2005/8/layout/vList3"/>
    <dgm:cxn modelId="{8AEE3DA6-8086-487A-B4D6-474182936E70}" type="presParOf" srcId="{264AD41A-82F7-4581-A9F5-ABF3FF2BB47B}" destId="{F37D96C9-A3B8-4509-B19A-B35A7A9B6DA6}" srcOrd="2" destOrd="0" presId="urn:microsoft.com/office/officeart/2005/8/layout/vList3"/>
    <dgm:cxn modelId="{C7D50D34-DC83-4991-9819-281F507B1D64}" type="presParOf" srcId="{F37D96C9-A3B8-4509-B19A-B35A7A9B6DA6}" destId="{268EAC3B-D869-43BC-9F90-183503E6418E}" srcOrd="0" destOrd="0" presId="urn:microsoft.com/office/officeart/2005/8/layout/vList3"/>
    <dgm:cxn modelId="{C11D2CF7-BA6F-4C45-91C4-5B6A36306DE9}" type="presParOf" srcId="{F37D96C9-A3B8-4509-B19A-B35A7A9B6DA6}" destId="{520A0927-9927-45A5-8412-B290C64F2D5C}" srcOrd="1" destOrd="0" presId="urn:microsoft.com/office/officeart/2005/8/layout/vList3"/>
    <dgm:cxn modelId="{539610ED-22BB-4082-95FF-3BEFDA02D1D3}" type="presParOf" srcId="{264AD41A-82F7-4581-A9F5-ABF3FF2BB47B}" destId="{EE4E6F03-D874-429A-A3BD-DB79190BDC59}" srcOrd="3" destOrd="0" presId="urn:microsoft.com/office/officeart/2005/8/layout/vList3"/>
    <dgm:cxn modelId="{C44D00B1-F7B9-41D6-AE67-ED21DB4731E1}" type="presParOf" srcId="{264AD41A-82F7-4581-A9F5-ABF3FF2BB47B}" destId="{C667E268-EEC3-4284-930C-0F30DD10CD8A}" srcOrd="4" destOrd="0" presId="urn:microsoft.com/office/officeart/2005/8/layout/vList3"/>
    <dgm:cxn modelId="{7CBDFFBC-B013-4853-B242-997CE6738B73}" type="presParOf" srcId="{C667E268-EEC3-4284-930C-0F30DD10CD8A}" destId="{13200697-8122-4229-A0A1-9EFC039EB7C9}" srcOrd="0" destOrd="0" presId="urn:microsoft.com/office/officeart/2005/8/layout/vList3"/>
    <dgm:cxn modelId="{9D750A6F-527F-463E-BC46-FC1AB65A0DE8}" type="presParOf" srcId="{C667E268-EEC3-4284-930C-0F30DD10CD8A}" destId="{C6F5469E-29D8-446E-87C7-566B51D4044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9187C-B4C5-4C48-8F1B-91E5720B6928}" type="doc">
      <dgm:prSet loTypeId="urn:microsoft.com/office/officeart/2005/8/layout/hList7" loCatId="picture" qsTypeId="urn:microsoft.com/office/officeart/2005/8/quickstyle/3d2" qsCatId="3D" csTypeId="urn:microsoft.com/office/officeart/2005/8/colors/colorful5" csCatId="colorful" phldr="1"/>
      <dgm:spPr/>
    </dgm:pt>
    <dgm:pt modelId="{E0519C3D-0F2B-412E-A9CC-2F574552B7A9}">
      <dgm:prSet phldrT="[Text]"/>
      <dgm:spPr/>
      <dgm:t>
        <a:bodyPr/>
        <a:lstStyle/>
        <a:p>
          <a:r>
            <a:rPr lang="en-US" b="1" dirty="0" smtClean="0"/>
            <a:t>Administrative</a:t>
          </a:r>
          <a:endParaRPr lang="en-US" b="1" dirty="0"/>
        </a:p>
      </dgm:t>
    </dgm:pt>
    <dgm:pt modelId="{1BC14C22-3E10-49ED-A413-D9784BCE2F7F}" type="parTrans" cxnId="{77902A9D-685F-4442-9C30-ECDD534AFEC3}">
      <dgm:prSet/>
      <dgm:spPr/>
      <dgm:t>
        <a:bodyPr/>
        <a:lstStyle/>
        <a:p>
          <a:endParaRPr lang="en-US"/>
        </a:p>
      </dgm:t>
    </dgm:pt>
    <dgm:pt modelId="{3A4DA140-A611-42CB-92CA-4809F4603424}" type="sibTrans" cxnId="{77902A9D-685F-4442-9C30-ECDD534AFEC3}">
      <dgm:prSet/>
      <dgm:spPr/>
      <dgm:t>
        <a:bodyPr/>
        <a:lstStyle/>
        <a:p>
          <a:endParaRPr lang="en-US"/>
        </a:p>
      </dgm:t>
    </dgm:pt>
    <dgm:pt modelId="{6E5F2509-92FC-4624-A186-818B08255788}">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Management</a:t>
          </a:r>
          <a:endParaRPr lang="en-US" b="1" dirty="0"/>
        </a:p>
      </dgm:t>
    </dgm:pt>
    <dgm:pt modelId="{D2B95E0F-69E5-4A61-8FAB-52D3442515C6}" type="parTrans" cxnId="{995D36A8-E521-41A8-BA0D-D7DFEE6568CC}">
      <dgm:prSet/>
      <dgm:spPr/>
      <dgm:t>
        <a:bodyPr/>
        <a:lstStyle/>
        <a:p>
          <a:endParaRPr lang="en-US"/>
        </a:p>
      </dgm:t>
    </dgm:pt>
    <dgm:pt modelId="{73714E97-F25E-494B-A599-07E47A37FCBC}" type="sibTrans" cxnId="{995D36A8-E521-41A8-BA0D-D7DFEE6568CC}">
      <dgm:prSet/>
      <dgm:spPr/>
      <dgm:t>
        <a:bodyPr/>
        <a:lstStyle/>
        <a:p>
          <a:endParaRPr lang="en-US"/>
        </a:p>
      </dgm:t>
    </dgm:pt>
    <dgm:pt modelId="{1CA7A129-21E0-4AFD-8B28-73DA16A5F89B}">
      <dgm:prSet phldrT="[Text]"/>
      <dgm:spPr/>
      <dgm:t>
        <a:bodyPr/>
        <a:lstStyle/>
        <a:p>
          <a:r>
            <a:rPr lang="en-US" b="1" dirty="0" smtClean="0"/>
            <a:t>Leadership</a:t>
          </a:r>
          <a:endParaRPr lang="en-US" b="1" dirty="0"/>
        </a:p>
      </dgm:t>
    </dgm:pt>
    <dgm:pt modelId="{00756DFD-19B9-418B-A9D3-19ABE56496DD}" type="parTrans" cxnId="{8AF14645-9B5B-4FBE-8C38-9A6B951A477A}">
      <dgm:prSet/>
      <dgm:spPr/>
      <dgm:t>
        <a:bodyPr/>
        <a:lstStyle/>
        <a:p>
          <a:endParaRPr lang="en-US"/>
        </a:p>
      </dgm:t>
    </dgm:pt>
    <dgm:pt modelId="{EA8F6A53-257E-4484-AA93-9BF8C22292FB}" type="sibTrans" cxnId="{8AF14645-9B5B-4FBE-8C38-9A6B951A477A}">
      <dgm:prSet/>
      <dgm:spPr/>
      <dgm:t>
        <a:bodyPr/>
        <a:lstStyle/>
        <a:p>
          <a:endParaRPr lang="en-US"/>
        </a:p>
      </dgm:t>
    </dgm:pt>
    <dgm:pt modelId="{7E503DFF-52B7-4586-9B96-C2C3AE0873E2}" type="pres">
      <dgm:prSet presAssocID="{D109187C-B4C5-4C48-8F1B-91E5720B6928}" presName="Name0" presStyleCnt="0">
        <dgm:presLayoutVars>
          <dgm:dir/>
          <dgm:resizeHandles val="exact"/>
        </dgm:presLayoutVars>
      </dgm:prSet>
      <dgm:spPr/>
    </dgm:pt>
    <dgm:pt modelId="{6D6A4A57-96F6-4B00-9FB7-9369028AC2F4}" type="pres">
      <dgm:prSet presAssocID="{D109187C-B4C5-4C48-8F1B-91E5720B6928}" presName="fgShape" presStyleLbl="fgShp" presStyleIdx="0" presStyleCnt="1"/>
      <dgm:spPr/>
    </dgm:pt>
    <dgm:pt modelId="{F0B7D965-993A-4919-B5DE-7D7CEC2BC8B6}" type="pres">
      <dgm:prSet presAssocID="{D109187C-B4C5-4C48-8F1B-91E5720B6928}" presName="linComp" presStyleCnt="0"/>
      <dgm:spPr/>
    </dgm:pt>
    <dgm:pt modelId="{99D40AD2-21F5-4987-B876-8065BEF2510B}" type="pres">
      <dgm:prSet presAssocID="{E0519C3D-0F2B-412E-A9CC-2F574552B7A9}" presName="compNode" presStyleCnt="0"/>
      <dgm:spPr/>
    </dgm:pt>
    <dgm:pt modelId="{E2A0EAFE-0249-49B4-94C6-87453BB77613}" type="pres">
      <dgm:prSet presAssocID="{E0519C3D-0F2B-412E-A9CC-2F574552B7A9}" presName="bkgdShape" presStyleLbl="node1" presStyleIdx="0" presStyleCnt="3" custLinFactNeighborX="-64"/>
      <dgm:spPr/>
      <dgm:t>
        <a:bodyPr/>
        <a:lstStyle/>
        <a:p>
          <a:endParaRPr lang="en-US"/>
        </a:p>
      </dgm:t>
    </dgm:pt>
    <dgm:pt modelId="{B14A50B4-BF7B-4B84-9E59-D59E2C944C7A}" type="pres">
      <dgm:prSet presAssocID="{E0519C3D-0F2B-412E-A9CC-2F574552B7A9}" presName="nodeTx" presStyleLbl="node1" presStyleIdx="0" presStyleCnt="3">
        <dgm:presLayoutVars>
          <dgm:bulletEnabled val="1"/>
        </dgm:presLayoutVars>
      </dgm:prSet>
      <dgm:spPr/>
      <dgm:t>
        <a:bodyPr/>
        <a:lstStyle/>
        <a:p>
          <a:endParaRPr lang="en-US"/>
        </a:p>
      </dgm:t>
    </dgm:pt>
    <dgm:pt modelId="{5F565AFD-D333-49CC-8AF0-629FEDCFCEAE}" type="pres">
      <dgm:prSet presAssocID="{E0519C3D-0F2B-412E-A9CC-2F574552B7A9}" presName="invisiNode" presStyleLbl="node1" presStyleIdx="0" presStyleCnt="3"/>
      <dgm:spPr/>
    </dgm:pt>
    <dgm:pt modelId="{121C4047-3F3E-4014-A078-F61555541244}" type="pres">
      <dgm:prSet presAssocID="{E0519C3D-0F2B-412E-A9CC-2F574552B7A9}"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A08064F4-E50C-4835-BFEF-D58225B33A97}" type="pres">
      <dgm:prSet presAssocID="{3A4DA140-A611-42CB-92CA-4809F4603424}" presName="sibTrans" presStyleLbl="sibTrans2D1" presStyleIdx="0" presStyleCnt="0"/>
      <dgm:spPr/>
      <dgm:t>
        <a:bodyPr/>
        <a:lstStyle/>
        <a:p>
          <a:endParaRPr lang="en-US"/>
        </a:p>
      </dgm:t>
    </dgm:pt>
    <dgm:pt modelId="{5CD591EE-F8F3-4C13-8964-7BB3D97BC196}" type="pres">
      <dgm:prSet presAssocID="{6E5F2509-92FC-4624-A186-818B08255788}" presName="compNode" presStyleCnt="0"/>
      <dgm:spPr/>
    </dgm:pt>
    <dgm:pt modelId="{EBA5083E-2AEA-4CA0-8242-B1D11DAB7ECA}" type="pres">
      <dgm:prSet presAssocID="{6E5F2509-92FC-4624-A186-818B08255788}" presName="bkgdShape" presStyleLbl="node1" presStyleIdx="1" presStyleCnt="3" custLinFactNeighborX="-1379"/>
      <dgm:spPr/>
      <dgm:t>
        <a:bodyPr/>
        <a:lstStyle/>
        <a:p>
          <a:endParaRPr lang="en-US"/>
        </a:p>
      </dgm:t>
    </dgm:pt>
    <dgm:pt modelId="{0747EE5D-FFAC-4300-B217-4F66ED243691}" type="pres">
      <dgm:prSet presAssocID="{6E5F2509-92FC-4624-A186-818B08255788}" presName="nodeTx" presStyleLbl="node1" presStyleIdx="1" presStyleCnt="3">
        <dgm:presLayoutVars>
          <dgm:bulletEnabled val="1"/>
        </dgm:presLayoutVars>
      </dgm:prSet>
      <dgm:spPr/>
      <dgm:t>
        <a:bodyPr/>
        <a:lstStyle/>
        <a:p>
          <a:endParaRPr lang="en-US"/>
        </a:p>
      </dgm:t>
    </dgm:pt>
    <dgm:pt modelId="{2B8601DC-2F33-4669-8101-93670E6C7333}" type="pres">
      <dgm:prSet presAssocID="{6E5F2509-92FC-4624-A186-818B08255788}" presName="invisiNode" presStyleLbl="node1" presStyleIdx="1" presStyleCnt="3"/>
      <dgm:spPr/>
    </dgm:pt>
    <dgm:pt modelId="{11F68ED3-EC92-4B70-A137-DE30EDE14575}" type="pres">
      <dgm:prSet presAssocID="{6E5F2509-92FC-4624-A186-818B08255788}" presName="imagNode" presStyleLbl="fgImgPlace1" presStyleIdx="1" presStyleCnt="3"/>
      <dgm:spPr>
        <a:solidFill>
          <a:schemeClr val="tx2">
            <a:lumMod val="25000"/>
            <a:lumOff val="75000"/>
          </a:schemeClr>
        </a:solidFill>
      </dgm:spPr>
    </dgm:pt>
    <dgm:pt modelId="{2B928D54-124F-4B69-BD43-C286F81DD1B6}" type="pres">
      <dgm:prSet presAssocID="{73714E97-F25E-494B-A599-07E47A37FCBC}" presName="sibTrans" presStyleLbl="sibTrans2D1" presStyleIdx="0" presStyleCnt="0"/>
      <dgm:spPr/>
      <dgm:t>
        <a:bodyPr/>
        <a:lstStyle/>
        <a:p>
          <a:endParaRPr lang="en-US"/>
        </a:p>
      </dgm:t>
    </dgm:pt>
    <dgm:pt modelId="{0C7E0D0E-3E6C-45E1-B9A5-A357F7F8DF6A}" type="pres">
      <dgm:prSet presAssocID="{1CA7A129-21E0-4AFD-8B28-73DA16A5F89B}" presName="compNode" presStyleCnt="0"/>
      <dgm:spPr/>
    </dgm:pt>
    <dgm:pt modelId="{4AB521A3-C0B8-4220-B1F2-7DCC9202C9F2}" type="pres">
      <dgm:prSet presAssocID="{1CA7A129-21E0-4AFD-8B28-73DA16A5F89B}" presName="bkgdShape" presStyleLbl="node1" presStyleIdx="2" presStyleCnt="3"/>
      <dgm:spPr/>
      <dgm:t>
        <a:bodyPr/>
        <a:lstStyle/>
        <a:p>
          <a:endParaRPr lang="en-US"/>
        </a:p>
      </dgm:t>
    </dgm:pt>
    <dgm:pt modelId="{EB7D372D-F3BA-4840-ABF1-15FF17376366}" type="pres">
      <dgm:prSet presAssocID="{1CA7A129-21E0-4AFD-8B28-73DA16A5F89B}" presName="nodeTx" presStyleLbl="node1" presStyleIdx="2" presStyleCnt="3">
        <dgm:presLayoutVars>
          <dgm:bulletEnabled val="1"/>
        </dgm:presLayoutVars>
      </dgm:prSet>
      <dgm:spPr/>
      <dgm:t>
        <a:bodyPr/>
        <a:lstStyle/>
        <a:p>
          <a:endParaRPr lang="en-US"/>
        </a:p>
      </dgm:t>
    </dgm:pt>
    <dgm:pt modelId="{C23D9DDE-9AB5-4516-898C-72B730AB2DD3}" type="pres">
      <dgm:prSet presAssocID="{1CA7A129-21E0-4AFD-8B28-73DA16A5F89B}" presName="invisiNode" presStyleLbl="node1" presStyleIdx="2" presStyleCnt="3"/>
      <dgm:spPr/>
    </dgm:pt>
    <dgm:pt modelId="{F89D6DE7-E31E-49CE-8ADA-EFA3415C800C}" type="pres">
      <dgm:prSet presAssocID="{1CA7A129-21E0-4AFD-8B28-73DA16A5F89B}" presName="imagNode" presStyleLbl="fgImgPlace1" presStyleIdx="2" presStyleCnt="3" custLinFactNeighborY="5056"/>
      <dgm:spPr>
        <a:solidFill>
          <a:schemeClr val="tx2">
            <a:lumMod val="25000"/>
            <a:lumOff val="75000"/>
          </a:schemeClr>
        </a:solidFill>
      </dgm:spPr>
    </dgm:pt>
  </dgm:ptLst>
  <dgm:cxnLst>
    <dgm:cxn modelId="{77902A9D-685F-4442-9C30-ECDD534AFEC3}" srcId="{D109187C-B4C5-4C48-8F1B-91E5720B6928}" destId="{E0519C3D-0F2B-412E-A9CC-2F574552B7A9}" srcOrd="0" destOrd="0" parTransId="{1BC14C22-3E10-49ED-A413-D9784BCE2F7F}" sibTransId="{3A4DA140-A611-42CB-92CA-4809F4603424}"/>
    <dgm:cxn modelId="{8DD9CFA3-3BF5-454F-860B-E579AFA5BB33}" type="presOf" srcId="{1CA7A129-21E0-4AFD-8B28-73DA16A5F89B}" destId="{4AB521A3-C0B8-4220-B1F2-7DCC9202C9F2}" srcOrd="0" destOrd="0" presId="urn:microsoft.com/office/officeart/2005/8/layout/hList7"/>
    <dgm:cxn modelId="{76856CE7-2D96-42E1-AED2-76ECC40EBDC6}" type="presOf" srcId="{D109187C-B4C5-4C48-8F1B-91E5720B6928}" destId="{7E503DFF-52B7-4586-9B96-C2C3AE0873E2}" srcOrd="0" destOrd="0" presId="urn:microsoft.com/office/officeart/2005/8/layout/hList7"/>
    <dgm:cxn modelId="{4C7607EC-0CBB-4501-9924-C5C86219FA47}" type="presOf" srcId="{1CA7A129-21E0-4AFD-8B28-73DA16A5F89B}" destId="{EB7D372D-F3BA-4840-ABF1-15FF17376366}" srcOrd="1" destOrd="0" presId="urn:microsoft.com/office/officeart/2005/8/layout/hList7"/>
    <dgm:cxn modelId="{F6441C5D-FC36-42C2-80F5-96F073CC0FF5}" type="presOf" srcId="{E0519C3D-0F2B-412E-A9CC-2F574552B7A9}" destId="{E2A0EAFE-0249-49B4-94C6-87453BB77613}" srcOrd="0" destOrd="0" presId="urn:microsoft.com/office/officeart/2005/8/layout/hList7"/>
    <dgm:cxn modelId="{D9D1B4B1-083C-470B-87CF-BA92355E6821}" type="presOf" srcId="{E0519C3D-0F2B-412E-A9CC-2F574552B7A9}" destId="{B14A50B4-BF7B-4B84-9E59-D59E2C944C7A}" srcOrd="1" destOrd="0" presId="urn:microsoft.com/office/officeart/2005/8/layout/hList7"/>
    <dgm:cxn modelId="{06589C9F-4E8F-461A-B872-EA55C7180672}" type="presOf" srcId="{6E5F2509-92FC-4624-A186-818B08255788}" destId="{EBA5083E-2AEA-4CA0-8242-B1D11DAB7ECA}" srcOrd="0" destOrd="0" presId="urn:microsoft.com/office/officeart/2005/8/layout/hList7"/>
    <dgm:cxn modelId="{8AF14645-9B5B-4FBE-8C38-9A6B951A477A}" srcId="{D109187C-B4C5-4C48-8F1B-91E5720B6928}" destId="{1CA7A129-21E0-4AFD-8B28-73DA16A5F89B}" srcOrd="2" destOrd="0" parTransId="{00756DFD-19B9-418B-A9D3-19ABE56496DD}" sibTransId="{EA8F6A53-257E-4484-AA93-9BF8C22292FB}"/>
    <dgm:cxn modelId="{7E970A58-5B03-4D7E-A970-D8F16917A49F}" type="presOf" srcId="{73714E97-F25E-494B-A599-07E47A37FCBC}" destId="{2B928D54-124F-4B69-BD43-C286F81DD1B6}" srcOrd="0" destOrd="0" presId="urn:microsoft.com/office/officeart/2005/8/layout/hList7"/>
    <dgm:cxn modelId="{995D36A8-E521-41A8-BA0D-D7DFEE6568CC}" srcId="{D109187C-B4C5-4C48-8F1B-91E5720B6928}" destId="{6E5F2509-92FC-4624-A186-818B08255788}" srcOrd="1" destOrd="0" parTransId="{D2B95E0F-69E5-4A61-8FAB-52D3442515C6}" sibTransId="{73714E97-F25E-494B-A599-07E47A37FCBC}"/>
    <dgm:cxn modelId="{83C01917-AB7F-4F4F-82A6-9AC545EFC702}" type="presOf" srcId="{6E5F2509-92FC-4624-A186-818B08255788}" destId="{0747EE5D-FFAC-4300-B217-4F66ED243691}" srcOrd="1" destOrd="0" presId="urn:microsoft.com/office/officeart/2005/8/layout/hList7"/>
    <dgm:cxn modelId="{D30BFEB1-4704-41E5-879C-04280C62043D}" type="presOf" srcId="{3A4DA140-A611-42CB-92CA-4809F4603424}" destId="{A08064F4-E50C-4835-BFEF-D58225B33A97}" srcOrd="0" destOrd="0" presId="urn:microsoft.com/office/officeart/2005/8/layout/hList7"/>
    <dgm:cxn modelId="{21DD8A4E-51F5-4829-8A67-E0554A8584F2}" type="presParOf" srcId="{7E503DFF-52B7-4586-9B96-C2C3AE0873E2}" destId="{6D6A4A57-96F6-4B00-9FB7-9369028AC2F4}" srcOrd="0" destOrd="0" presId="urn:microsoft.com/office/officeart/2005/8/layout/hList7"/>
    <dgm:cxn modelId="{728DAAC3-8798-4315-BB34-6B83EF1FC19C}" type="presParOf" srcId="{7E503DFF-52B7-4586-9B96-C2C3AE0873E2}" destId="{F0B7D965-993A-4919-B5DE-7D7CEC2BC8B6}" srcOrd="1" destOrd="0" presId="urn:microsoft.com/office/officeart/2005/8/layout/hList7"/>
    <dgm:cxn modelId="{C4F1FC1B-DD13-4ECB-BD0A-8F98E4B6A700}" type="presParOf" srcId="{F0B7D965-993A-4919-B5DE-7D7CEC2BC8B6}" destId="{99D40AD2-21F5-4987-B876-8065BEF2510B}" srcOrd="0" destOrd="0" presId="urn:microsoft.com/office/officeart/2005/8/layout/hList7"/>
    <dgm:cxn modelId="{3DFC1709-65FB-4B5E-A931-C37A1460072A}" type="presParOf" srcId="{99D40AD2-21F5-4987-B876-8065BEF2510B}" destId="{E2A0EAFE-0249-49B4-94C6-87453BB77613}" srcOrd="0" destOrd="0" presId="urn:microsoft.com/office/officeart/2005/8/layout/hList7"/>
    <dgm:cxn modelId="{1BAE2EC6-C324-431F-919B-E1D5B2E73053}" type="presParOf" srcId="{99D40AD2-21F5-4987-B876-8065BEF2510B}" destId="{B14A50B4-BF7B-4B84-9E59-D59E2C944C7A}" srcOrd="1" destOrd="0" presId="urn:microsoft.com/office/officeart/2005/8/layout/hList7"/>
    <dgm:cxn modelId="{6D4376E6-9645-43CE-8D7E-4D4658F1171A}" type="presParOf" srcId="{99D40AD2-21F5-4987-B876-8065BEF2510B}" destId="{5F565AFD-D333-49CC-8AF0-629FEDCFCEAE}" srcOrd="2" destOrd="0" presId="urn:microsoft.com/office/officeart/2005/8/layout/hList7"/>
    <dgm:cxn modelId="{A44ECBF7-4678-4532-BAEE-C8AF5CDA89E2}" type="presParOf" srcId="{99D40AD2-21F5-4987-B876-8065BEF2510B}" destId="{121C4047-3F3E-4014-A078-F61555541244}" srcOrd="3" destOrd="0" presId="urn:microsoft.com/office/officeart/2005/8/layout/hList7"/>
    <dgm:cxn modelId="{0F3A5B67-5B13-4E3F-9A41-4427A3C7524D}" type="presParOf" srcId="{F0B7D965-993A-4919-B5DE-7D7CEC2BC8B6}" destId="{A08064F4-E50C-4835-BFEF-D58225B33A97}" srcOrd="1" destOrd="0" presId="urn:microsoft.com/office/officeart/2005/8/layout/hList7"/>
    <dgm:cxn modelId="{4ECC51A0-CB11-4A1E-BA8A-8B4C4CE73D25}" type="presParOf" srcId="{F0B7D965-993A-4919-B5DE-7D7CEC2BC8B6}" destId="{5CD591EE-F8F3-4C13-8964-7BB3D97BC196}" srcOrd="2" destOrd="0" presId="urn:microsoft.com/office/officeart/2005/8/layout/hList7"/>
    <dgm:cxn modelId="{EEEF6E08-D8FA-40F9-B6AC-48086AEA8B8A}" type="presParOf" srcId="{5CD591EE-F8F3-4C13-8964-7BB3D97BC196}" destId="{EBA5083E-2AEA-4CA0-8242-B1D11DAB7ECA}" srcOrd="0" destOrd="0" presId="urn:microsoft.com/office/officeart/2005/8/layout/hList7"/>
    <dgm:cxn modelId="{D0EDBC10-7C93-48FE-B4E2-0F76FDD830CD}" type="presParOf" srcId="{5CD591EE-F8F3-4C13-8964-7BB3D97BC196}" destId="{0747EE5D-FFAC-4300-B217-4F66ED243691}" srcOrd="1" destOrd="0" presId="urn:microsoft.com/office/officeart/2005/8/layout/hList7"/>
    <dgm:cxn modelId="{D0E36329-F663-41D9-9220-DB1A532645E8}" type="presParOf" srcId="{5CD591EE-F8F3-4C13-8964-7BB3D97BC196}" destId="{2B8601DC-2F33-4669-8101-93670E6C7333}" srcOrd="2" destOrd="0" presId="urn:microsoft.com/office/officeart/2005/8/layout/hList7"/>
    <dgm:cxn modelId="{2609DB02-1380-41F6-AFE8-989B3DCF31C3}" type="presParOf" srcId="{5CD591EE-F8F3-4C13-8964-7BB3D97BC196}" destId="{11F68ED3-EC92-4B70-A137-DE30EDE14575}" srcOrd="3" destOrd="0" presId="urn:microsoft.com/office/officeart/2005/8/layout/hList7"/>
    <dgm:cxn modelId="{C8F87497-0CFF-4949-893D-85CC990717FA}" type="presParOf" srcId="{F0B7D965-993A-4919-B5DE-7D7CEC2BC8B6}" destId="{2B928D54-124F-4B69-BD43-C286F81DD1B6}" srcOrd="3" destOrd="0" presId="urn:microsoft.com/office/officeart/2005/8/layout/hList7"/>
    <dgm:cxn modelId="{28421075-6358-4784-9A76-7CC81FB42339}" type="presParOf" srcId="{F0B7D965-993A-4919-B5DE-7D7CEC2BC8B6}" destId="{0C7E0D0E-3E6C-45E1-B9A5-A357F7F8DF6A}" srcOrd="4" destOrd="0" presId="urn:microsoft.com/office/officeart/2005/8/layout/hList7"/>
    <dgm:cxn modelId="{EF19EDFE-E379-45C4-935E-CECD9AB54F82}" type="presParOf" srcId="{0C7E0D0E-3E6C-45E1-B9A5-A357F7F8DF6A}" destId="{4AB521A3-C0B8-4220-B1F2-7DCC9202C9F2}" srcOrd="0" destOrd="0" presId="urn:microsoft.com/office/officeart/2005/8/layout/hList7"/>
    <dgm:cxn modelId="{19F74B47-9004-47B6-832E-FD17F8DFEFCB}" type="presParOf" srcId="{0C7E0D0E-3E6C-45E1-B9A5-A357F7F8DF6A}" destId="{EB7D372D-F3BA-4840-ABF1-15FF17376366}" srcOrd="1" destOrd="0" presId="urn:microsoft.com/office/officeart/2005/8/layout/hList7"/>
    <dgm:cxn modelId="{176793D8-0E8A-477D-A528-B2D8A1967ED1}" type="presParOf" srcId="{0C7E0D0E-3E6C-45E1-B9A5-A357F7F8DF6A}" destId="{C23D9DDE-9AB5-4516-898C-72B730AB2DD3}" srcOrd="2" destOrd="0" presId="urn:microsoft.com/office/officeart/2005/8/layout/hList7"/>
    <dgm:cxn modelId="{FCE369AF-1221-4C69-A279-26D92387F0C7}" type="presParOf" srcId="{0C7E0D0E-3E6C-45E1-B9A5-A357F7F8DF6A}" destId="{F89D6DE7-E31E-49CE-8ADA-EFA3415C80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5A4AD9-26B5-41C1-AFCE-BDAF5C3FCC89}" type="doc">
      <dgm:prSet loTypeId="urn:microsoft.com/office/officeart/2005/8/layout/venn1" loCatId="relationship" qsTypeId="urn:microsoft.com/office/officeart/2005/8/quickstyle/simple5" qsCatId="simple" csTypeId="urn:microsoft.com/office/officeart/2005/8/colors/colorful5" csCatId="colorful" phldr="1"/>
      <dgm:spPr/>
    </dgm:pt>
    <dgm:pt modelId="{463F6F9F-2EF0-45DE-8C7D-0FEBCCA1BCDD}">
      <dgm:prSet phldrT="[Text]"/>
      <dgm:spPr/>
      <dgm:t>
        <a:bodyPr/>
        <a:lstStyle/>
        <a:p>
          <a:r>
            <a:rPr lang="en-US" b="1" dirty="0" smtClean="0"/>
            <a:t>Administrative</a:t>
          </a:r>
          <a:endParaRPr lang="en-US" b="1" dirty="0"/>
        </a:p>
      </dgm:t>
    </dgm:pt>
    <dgm:pt modelId="{CD5201AB-21D3-4D5A-9FAA-23D3C0E1D56A}" type="parTrans" cxnId="{821E696E-E720-4E3D-8F92-F9A078628424}">
      <dgm:prSet/>
      <dgm:spPr/>
      <dgm:t>
        <a:bodyPr/>
        <a:lstStyle/>
        <a:p>
          <a:endParaRPr lang="en-US"/>
        </a:p>
      </dgm:t>
    </dgm:pt>
    <dgm:pt modelId="{5D821D6A-4D20-4631-9C81-69F3F4955B40}" type="sibTrans" cxnId="{821E696E-E720-4E3D-8F92-F9A078628424}">
      <dgm:prSet/>
      <dgm:spPr/>
      <dgm:t>
        <a:bodyPr/>
        <a:lstStyle/>
        <a:p>
          <a:endParaRPr lang="en-US"/>
        </a:p>
      </dgm:t>
    </dgm:pt>
    <dgm:pt modelId="{6C3D9021-28F9-4772-9D20-B3C0C10FDE39}">
      <dgm:prSet phldrT="[Text]">
        <dgm:style>
          <a:lnRef idx="0">
            <a:schemeClr val="accent2"/>
          </a:lnRef>
          <a:fillRef idx="3">
            <a:schemeClr val="accent2"/>
          </a:fillRef>
          <a:effectRef idx="3">
            <a:schemeClr val="accent2"/>
          </a:effectRef>
          <a:fontRef idx="minor">
            <a:schemeClr val="lt1"/>
          </a:fontRef>
        </dgm:style>
      </dgm:prSet>
      <dgm:spPr>
        <a:gradFill rotWithShape="0">
          <a:gsLst>
            <a:gs pos="0">
              <a:schemeClr val="accent2">
                <a:shade val="51000"/>
                <a:satMod val="130000"/>
                <a:alpha val="50000"/>
              </a:schemeClr>
            </a:gs>
            <a:gs pos="80000">
              <a:schemeClr val="accent2">
                <a:shade val="93000"/>
                <a:satMod val="130000"/>
              </a:schemeClr>
            </a:gs>
            <a:gs pos="100000">
              <a:schemeClr val="accent2">
                <a:shade val="94000"/>
                <a:satMod val="135000"/>
              </a:schemeClr>
            </a:gs>
          </a:gsLst>
        </a:gradFill>
      </dgm:spPr>
      <dgm:t>
        <a:bodyPr/>
        <a:lstStyle/>
        <a:p>
          <a:r>
            <a:rPr lang="en-US" b="1" dirty="0" smtClean="0"/>
            <a:t>Management</a:t>
          </a:r>
          <a:endParaRPr lang="en-US" b="1" dirty="0"/>
        </a:p>
      </dgm:t>
    </dgm:pt>
    <dgm:pt modelId="{A4368183-E7B5-4956-BB7B-7A9C87E4784D}" type="parTrans" cxnId="{033D37E0-95D9-49F4-85FB-45D2EDC260C2}">
      <dgm:prSet/>
      <dgm:spPr/>
      <dgm:t>
        <a:bodyPr/>
        <a:lstStyle/>
        <a:p>
          <a:endParaRPr lang="en-US"/>
        </a:p>
      </dgm:t>
    </dgm:pt>
    <dgm:pt modelId="{95E3F82A-7CB1-4CC7-9699-EE95230DF21C}" type="sibTrans" cxnId="{033D37E0-95D9-49F4-85FB-45D2EDC260C2}">
      <dgm:prSet/>
      <dgm:spPr/>
      <dgm:t>
        <a:bodyPr/>
        <a:lstStyle/>
        <a:p>
          <a:endParaRPr lang="en-US"/>
        </a:p>
      </dgm:t>
    </dgm:pt>
    <dgm:pt modelId="{A73A831A-1882-4971-84FF-FBC073C7AB56}">
      <dgm:prSet phldrT="[Text]"/>
      <dgm:spPr/>
      <dgm:t>
        <a:bodyPr/>
        <a:lstStyle/>
        <a:p>
          <a:r>
            <a:rPr lang="en-US" b="1" dirty="0" smtClean="0"/>
            <a:t>Leadership</a:t>
          </a:r>
          <a:endParaRPr lang="en-US" b="1" dirty="0"/>
        </a:p>
      </dgm:t>
    </dgm:pt>
    <dgm:pt modelId="{D644087B-4647-420D-A38E-A95AEED211AB}" type="parTrans" cxnId="{AFF6D302-B315-4DD7-84C3-F2C27B0C4295}">
      <dgm:prSet/>
      <dgm:spPr/>
      <dgm:t>
        <a:bodyPr/>
        <a:lstStyle/>
        <a:p>
          <a:endParaRPr lang="en-US"/>
        </a:p>
      </dgm:t>
    </dgm:pt>
    <dgm:pt modelId="{2B0A4DBC-02A8-4CC9-B1D3-DA968D8AAA69}" type="sibTrans" cxnId="{AFF6D302-B315-4DD7-84C3-F2C27B0C4295}">
      <dgm:prSet/>
      <dgm:spPr/>
      <dgm:t>
        <a:bodyPr/>
        <a:lstStyle/>
        <a:p>
          <a:endParaRPr lang="en-US"/>
        </a:p>
      </dgm:t>
    </dgm:pt>
    <dgm:pt modelId="{A2DC3E01-FFC2-426D-B28C-25638DE0FF86}" type="pres">
      <dgm:prSet presAssocID="{B75A4AD9-26B5-41C1-AFCE-BDAF5C3FCC89}" presName="compositeShape" presStyleCnt="0">
        <dgm:presLayoutVars>
          <dgm:chMax val="7"/>
          <dgm:dir/>
          <dgm:resizeHandles val="exact"/>
        </dgm:presLayoutVars>
      </dgm:prSet>
      <dgm:spPr/>
    </dgm:pt>
    <dgm:pt modelId="{996CC654-B2A8-43AA-ABC4-F5A908DEEFC0}" type="pres">
      <dgm:prSet presAssocID="{463F6F9F-2EF0-45DE-8C7D-0FEBCCA1BCDD}" presName="circ1" presStyleLbl="vennNode1" presStyleIdx="0" presStyleCnt="3"/>
      <dgm:spPr/>
      <dgm:t>
        <a:bodyPr/>
        <a:lstStyle/>
        <a:p>
          <a:endParaRPr lang="en-US"/>
        </a:p>
      </dgm:t>
    </dgm:pt>
    <dgm:pt modelId="{13E70C6D-5DF8-4212-B281-A06B9495EC0F}" type="pres">
      <dgm:prSet presAssocID="{463F6F9F-2EF0-45DE-8C7D-0FEBCCA1BCDD}" presName="circ1Tx" presStyleLbl="revTx" presStyleIdx="0" presStyleCnt="0">
        <dgm:presLayoutVars>
          <dgm:chMax val="0"/>
          <dgm:chPref val="0"/>
          <dgm:bulletEnabled val="1"/>
        </dgm:presLayoutVars>
      </dgm:prSet>
      <dgm:spPr/>
      <dgm:t>
        <a:bodyPr/>
        <a:lstStyle/>
        <a:p>
          <a:endParaRPr lang="en-US"/>
        </a:p>
      </dgm:t>
    </dgm:pt>
    <dgm:pt modelId="{0738122D-ADF8-45C4-A507-EF621107E276}" type="pres">
      <dgm:prSet presAssocID="{6C3D9021-28F9-4772-9D20-B3C0C10FDE39}" presName="circ2" presStyleLbl="vennNode1" presStyleIdx="1" presStyleCnt="3"/>
      <dgm:spPr/>
      <dgm:t>
        <a:bodyPr/>
        <a:lstStyle/>
        <a:p>
          <a:endParaRPr lang="en-US"/>
        </a:p>
      </dgm:t>
    </dgm:pt>
    <dgm:pt modelId="{F3784D2D-4400-46CD-8B59-09973B59DE05}" type="pres">
      <dgm:prSet presAssocID="{6C3D9021-28F9-4772-9D20-B3C0C10FDE39}" presName="circ2Tx" presStyleLbl="revTx" presStyleIdx="0" presStyleCnt="0">
        <dgm:presLayoutVars>
          <dgm:chMax val="0"/>
          <dgm:chPref val="0"/>
          <dgm:bulletEnabled val="1"/>
        </dgm:presLayoutVars>
      </dgm:prSet>
      <dgm:spPr/>
      <dgm:t>
        <a:bodyPr/>
        <a:lstStyle/>
        <a:p>
          <a:endParaRPr lang="en-US"/>
        </a:p>
      </dgm:t>
    </dgm:pt>
    <dgm:pt modelId="{15DA59B4-ABDA-4F41-B941-47667AF8A086}" type="pres">
      <dgm:prSet presAssocID="{A73A831A-1882-4971-84FF-FBC073C7AB56}" presName="circ3" presStyleLbl="vennNode1" presStyleIdx="2" presStyleCnt="3"/>
      <dgm:spPr/>
      <dgm:t>
        <a:bodyPr/>
        <a:lstStyle/>
        <a:p>
          <a:endParaRPr lang="en-US"/>
        </a:p>
      </dgm:t>
    </dgm:pt>
    <dgm:pt modelId="{0D01220A-70BD-476E-9F4B-4DFA73C3E3BB}" type="pres">
      <dgm:prSet presAssocID="{A73A831A-1882-4971-84FF-FBC073C7AB56}" presName="circ3Tx" presStyleLbl="revTx" presStyleIdx="0" presStyleCnt="0">
        <dgm:presLayoutVars>
          <dgm:chMax val="0"/>
          <dgm:chPref val="0"/>
          <dgm:bulletEnabled val="1"/>
        </dgm:presLayoutVars>
      </dgm:prSet>
      <dgm:spPr/>
      <dgm:t>
        <a:bodyPr/>
        <a:lstStyle/>
        <a:p>
          <a:endParaRPr lang="en-US"/>
        </a:p>
      </dgm:t>
    </dgm:pt>
  </dgm:ptLst>
  <dgm:cxnLst>
    <dgm:cxn modelId="{3985716D-AEA5-4487-A3DD-A668D5D44F93}" type="presOf" srcId="{463F6F9F-2EF0-45DE-8C7D-0FEBCCA1BCDD}" destId="{13E70C6D-5DF8-4212-B281-A06B9495EC0F}" srcOrd="1" destOrd="0" presId="urn:microsoft.com/office/officeart/2005/8/layout/venn1"/>
    <dgm:cxn modelId="{D573015D-87FC-4F4B-9D12-75830CCBDD92}" type="presOf" srcId="{463F6F9F-2EF0-45DE-8C7D-0FEBCCA1BCDD}" destId="{996CC654-B2A8-43AA-ABC4-F5A908DEEFC0}" srcOrd="0" destOrd="0" presId="urn:microsoft.com/office/officeart/2005/8/layout/venn1"/>
    <dgm:cxn modelId="{821E696E-E720-4E3D-8F92-F9A078628424}" srcId="{B75A4AD9-26B5-41C1-AFCE-BDAF5C3FCC89}" destId="{463F6F9F-2EF0-45DE-8C7D-0FEBCCA1BCDD}" srcOrd="0" destOrd="0" parTransId="{CD5201AB-21D3-4D5A-9FAA-23D3C0E1D56A}" sibTransId="{5D821D6A-4D20-4631-9C81-69F3F4955B40}"/>
    <dgm:cxn modelId="{0BD9E652-DEBE-4988-9FA2-D7350263DEFE}" type="presOf" srcId="{6C3D9021-28F9-4772-9D20-B3C0C10FDE39}" destId="{F3784D2D-4400-46CD-8B59-09973B59DE05}" srcOrd="1" destOrd="0" presId="urn:microsoft.com/office/officeart/2005/8/layout/venn1"/>
    <dgm:cxn modelId="{E79C6F04-001A-4FDC-BEE6-CF0B149C7A69}" type="presOf" srcId="{A73A831A-1882-4971-84FF-FBC073C7AB56}" destId="{15DA59B4-ABDA-4F41-B941-47667AF8A086}" srcOrd="0" destOrd="0" presId="urn:microsoft.com/office/officeart/2005/8/layout/venn1"/>
    <dgm:cxn modelId="{AFF6D302-B315-4DD7-84C3-F2C27B0C4295}" srcId="{B75A4AD9-26B5-41C1-AFCE-BDAF5C3FCC89}" destId="{A73A831A-1882-4971-84FF-FBC073C7AB56}" srcOrd="2" destOrd="0" parTransId="{D644087B-4647-420D-A38E-A95AEED211AB}" sibTransId="{2B0A4DBC-02A8-4CC9-B1D3-DA968D8AAA69}"/>
    <dgm:cxn modelId="{347AA6CE-4EEA-4315-BE86-42AA4C8F7DE1}" type="presOf" srcId="{B75A4AD9-26B5-41C1-AFCE-BDAF5C3FCC89}" destId="{A2DC3E01-FFC2-426D-B28C-25638DE0FF86}" srcOrd="0" destOrd="0" presId="urn:microsoft.com/office/officeart/2005/8/layout/venn1"/>
    <dgm:cxn modelId="{033D37E0-95D9-49F4-85FB-45D2EDC260C2}" srcId="{B75A4AD9-26B5-41C1-AFCE-BDAF5C3FCC89}" destId="{6C3D9021-28F9-4772-9D20-B3C0C10FDE39}" srcOrd="1" destOrd="0" parTransId="{A4368183-E7B5-4956-BB7B-7A9C87E4784D}" sibTransId="{95E3F82A-7CB1-4CC7-9699-EE95230DF21C}"/>
    <dgm:cxn modelId="{0A216ED0-9A5E-463C-BA99-B30EFE7C76A1}" type="presOf" srcId="{6C3D9021-28F9-4772-9D20-B3C0C10FDE39}" destId="{0738122D-ADF8-45C4-A507-EF621107E276}" srcOrd="0" destOrd="0" presId="urn:microsoft.com/office/officeart/2005/8/layout/venn1"/>
    <dgm:cxn modelId="{BCC74470-9FF0-4754-83F1-90DEEB92F9AC}" type="presOf" srcId="{A73A831A-1882-4971-84FF-FBC073C7AB56}" destId="{0D01220A-70BD-476E-9F4B-4DFA73C3E3BB}" srcOrd="1" destOrd="0" presId="urn:microsoft.com/office/officeart/2005/8/layout/venn1"/>
    <dgm:cxn modelId="{63470355-90AD-4A3B-9D51-AAB44A9F3FF2}" type="presParOf" srcId="{A2DC3E01-FFC2-426D-B28C-25638DE0FF86}" destId="{996CC654-B2A8-43AA-ABC4-F5A908DEEFC0}" srcOrd="0" destOrd="0" presId="urn:microsoft.com/office/officeart/2005/8/layout/venn1"/>
    <dgm:cxn modelId="{E19AFD07-B7D2-48F8-93DE-B714A69EE54D}" type="presParOf" srcId="{A2DC3E01-FFC2-426D-B28C-25638DE0FF86}" destId="{13E70C6D-5DF8-4212-B281-A06B9495EC0F}" srcOrd="1" destOrd="0" presId="urn:microsoft.com/office/officeart/2005/8/layout/venn1"/>
    <dgm:cxn modelId="{AB23AC8B-7948-4EB0-8BC0-D70FDBF32239}" type="presParOf" srcId="{A2DC3E01-FFC2-426D-B28C-25638DE0FF86}" destId="{0738122D-ADF8-45C4-A507-EF621107E276}" srcOrd="2" destOrd="0" presId="urn:microsoft.com/office/officeart/2005/8/layout/venn1"/>
    <dgm:cxn modelId="{CFCA4EB9-B4E2-4524-9E3F-88304FE7608C}" type="presParOf" srcId="{A2DC3E01-FFC2-426D-B28C-25638DE0FF86}" destId="{F3784D2D-4400-46CD-8B59-09973B59DE05}" srcOrd="3" destOrd="0" presId="urn:microsoft.com/office/officeart/2005/8/layout/venn1"/>
    <dgm:cxn modelId="{62511EB9-C775-4066-A41C-A39CADFB20FE}" type="presParOf" srcId="{A2DC3E01-FFC2-426D-B28C-25638DE0FF86}" destId="{15DA59B4-ABDA-4F41-B941-47667AF8A086}" srcOrd="4" destOrd="0" presId="urn:microsoft.com/office/officeart/2005/8/layout/venn1"/>
    <dgm:cxn modelId="{F5590A63-E949-4E31-8BB8-F18E9D057658}" type="presParOf" srcId="{A2DC3E01-FFC2-426D-B28C-25638DE0FF86}" destId="{0D01220A-70BD-476E-9F4B-4DFA73C3E3B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D1426-083C-461A-BECD-B1AF66AA5B1E}"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16F89C4A-531D-409B-B4DD-98BBE5302B36}">
      <dgm:prSet phldrT="[Text]"/>
      <dgm:spPr/>
      <dgm:t>
        <a:bodyPr/>
        <a:lstStyle/>
        <a:p>
          <a:r>
            <a:rPr lang="en-US" b="1" dirty="0" smtClean="0"/>
            <a:t>AEs and other staff</a:t>
          </a:r>
          <a:endParaRPr lang="en-US" b="1" dirty="0"/>
        </a:p>
      </dgm:t>
    </dgm:pt>
    <dgm:pt modelId="{FABF8DA5-9DCE-4318-9442-14217CDDA392}" type="parTrans" cxnId="{2401F472-95A3-4127-9275-A1EB53A04B34}">
      <dgm:prSet/>
      <dgm:spPr/>
      <dgm:t>
        <a:bodyPr/>
        <a:lstStyle/>
        <a:p>
          <a:endParaRPr lang="en-US"/>
        </a:p>
      </dgm:t>
    </dgm:pt>
    <dgm:pt modelId="{40FAA616-D780-4EDD-AFDB-23F6DFFA9453}" type="sibTrans" cxnId="{2401F472-95A3-4127-9275-A1EB53A04B34}">
      <dgm:prSet/>
      <dgm:spPr/>
      <dgm:t>
        <a:bodyPr/>
        <a:lstStyle/>
        <a:p>
          <a:endParaRPr lang="en-US"/>
        </a:p>
      </dgm:t>
    </dgm:pt>
    <dgm:pt modelId="{999FB218-517C-4639-93C0-8375567C5995}">
      <dgm:prSet phldrT="[Text]"/>
      <dgm:spPr/>
      <dgm:t>
        <a:bodyPr/>
        <a:lstStyle/>
        <a:p>
          <a:r>
            <a:rPr lang="en-US" b="1" dirty="0" smtClean="0"/>
            <a:t>Board of Directors</a:t>
          </a:r>
          <a:endParaRPr lang="en-US" b="1" dirty="0"/>
        </a:p>
      </dgm:t>
    </dgm:pt>
    <dgm:pt modelId="{59CBD19E-159D-4B4F-8D25-6306190127DE}" type="parTrans" cxnId="{F42DF7B3-24B9-4783-867F-CD1DC659887B}">
      <dgm:prSet/>
      <dgm:spPr/>
      <dgm:t>
        <a:bodyPr/>
        <a:lstStyle/>
        <a:p>
          <a:endParaRPr lang="en-US"/>
        </a:p>
      </dgm:t>
    </dgm:pt>
    <dgm:pt modelId="{B8F3D858-B6CE-4B35-A4EA-76BA7C135759}" type="sibTrans" cxnId="{F42DF7B3-24B9-4783-867F-CD1DC659887B}">
      <dgm:prSet/>
      <dgm:spPr/>
      <dgm:t>
        <a:bodyPr/>
        <a:lstStyle/>
        <a:p>
          <a:endParaRPr lang="en-US"/>
        </a:p>
      </dgm:t>
    </dgm:pt>
    <dgm:pt modelId="{D61C9795-1BD7-444C-81AA-C50DC52A0B6C}">
      <dgm:prSet phldrT="[Text]"/>
      <dgm:spPr/>
      <dgm:t>
        <a:bodyPr/>
        <a:lstStyle/>
        <a:p>
          <a:r>
            <a:rPr lang="en-US" b="1" dirty="0" smtClean="0"/>
            <a:t>Leadership Team</a:t>
          </a:r>
          <a:endParaRPr lang="en-US" b="1" dirty="0"/>
        </a:p>
      </dgm:t>
    </dgm:pt>
    <dgm:pt modelId="{DA0F1B24-04E5-4A72-A090-1002D306B1B9}" type="parTrans" cxnId="{7AAD3C68-EDF1-4541-9B4B-C20C15C3BABB}">
      <dgm:prSet/>
      <dgm:spPr/>
      <dgm:t>
        <a:bodyPr/>
        <a:lstStyle/>
        <a:p>
          <a:endParaRPr lang="en-US"/>
        </a:p>
      </dgm:t>
    </dgm:pt>
    <dgm:pt modelId="{5A230E4E-B54C-46E1-979F-A9006BFABB57}" type="sibTrans" cxnId="{7AAD3C68-EDF1-4541-9B4B-C20C15C3BABB}">
      <dgm:prSet/>
      <dgm:spPr/>
      <dgm:t>
        <a:bodyPr/>
        <a:lstStyle/>
        <a:p>
          <a:endParaRPr lang="en-US"/>
        </a:p>
      </dgm:t>
    </dgm:pt>
    <dgm:pt modelId="{146393F8-25F8-4FAD-ADA2-3987A4066715}">
      <dgm:prSet phldrT="[Text]"/>
      <dgm:spPr/>
      <dgm:t>
        <a:bodyPr/>
        <a:lstStyle/>
        <a:p>
          <a:r>
            <a:rPr lang="en-US" b="1" dirty="0" smtClean="0"/>
            <a:t>Strategic Planning Committee</a:t>
          </a:r>
          <a:endParaRPr lang="en-US" b="1" dirty="0"/>
        </a:p>
      </dgm:t>
    </dgm:pt>
    <dgm:pt modelId="{26F64C53-DCD0-456A-A9C7-A8E18B62B1FB}" type="parTrans" cxnId="{35E049C2-7725-4466-A3D0-D465F4B5C67F}">
      <dgm:prSet/>
      <dgm:spPr/>
      <dgm:t>
        <a:bodyPr/>
        <a:lstStyle/>
        <a:p>
          <a:endParaRPr lang="en-US"/>
        </a:p>
      </dgm:t>
    </dgm:pt>
    <dgm:pt modelId="{990381DF-CBE0-4372-BB48-44206D3BBB95}" type="sibTrans" cxnId="{35E049C2-7725-4466-A3D0-D465F4B5C67F}">
      <dgm:prSet/>
      <dgm:spPr/>
      <dgm:t>
        <a:bodyPr/>
        <a:lstStyle/>
        <a:p>
          <a:endParaRPr lang="en-US"/>
        </a:p>
      </dgm:t>
    </dgm:pt>
    <dgm:pt modelId="{5128A1B9-163D-42D9-B837-8C24F1698717}">
      <dgm:prSet phldrT="[Text]"/>
      <dgm:spPr/>
      <dgm:t>
        <a:bodyPr/>
        <a:lstStyle/>
        <a:p>
          <a:r>
            <a:rPr lang="en-US" b="1" dirty="0" smtClean="0"/>
            <a:t>AE Search Committee</a:t>
          </a:r>
          <a:endParaRPr lang="en-US" b="1" dirty="0"/>
        </a:p>
      </dgm:t>
    </dgm:pt>
    <dgm:pt modelId="{275ED131-1E73-46FB-A693-1F0C609F0F0A}" type="parTrans" cxnId="{40984927-B428-4FC9-A799-CF8C75C55FBE}">
      <dgm:prSet/>
      <dgm:spPr/>
      <dgm:t>
        <a:bodyPr/>
        <a:lstStyle/>
        <a:p>
          <a:endParaRPr lang="en-US"/>
        </a:p>
      </dgm:t>
    </dgm:pt>
    <dgm:pt modelId="{77CE52CA-DC16-4FB6-AABD-AF2894B4F1B3}" type="sibTrans" cxnId="{40984927-B428-4FC9-A799-CF8C75C55FBE}">
      <dgm:prSet/>
      <dgm:spPr/>
      <dgm:t>
        <a:bodyPr/>
        <a:lstStyle/>
        <a:p>
          <a:endParaRPr lang="en-US"/>
        </a:p>
      </dgm:t>
    </dgm:pt>
    <dgm:pt modelId="{9A966A2E-50B6-4322-B60E-2D112EE45134}" type="pres">
      <dgm:prSet presAssocID="{A6FD1426-083C-461A-BECD-B1AF66AA5B1E}" presName="Name0" presStyleCnt="0">
        <dgm:presLayoutVars>
          <dgm:dir/>
          <dgm:resizeHandles val="exact"/>
        </dgm:presLayoutVars>
      </dgm:prSet>
      <dgm:spPr/>
      <dgm:t>
        <a:bodyPr/>
        <a:lstStyle/>
        <a:p>
          <a:endParaRPr lang="en-US"/>
        </a:p>
      </dgm:t>
    </dgm:pt>
    <dgm:pt modelId="{08FB3BE8-E752-450E-BD98-E7C1E9EDD404}" type="pres">
      <dgm:prSet presAssocID="{A6FD1426-083C-461A-BECD-B1AF66AA5B1E}" presName="cycle" presStyleCnt="0"/>
      <dgm:spPr/>
    </dgm:pt>
    <dgm:pt modelId="{E247D7F9-3114-414C-865F-022A257BC4FB}" type="pres">
      <dgm:prSet presAssocID="{16F89C4A-531D-409B-B4DD-98BBE5302B36}" presName="nodeFirstNode" presStyleLbl="node1" presStyleIdx="0" presStyleCnt="5">
        <dgm:presLayoutVars>
          <dgm:bulletEnabled val="1"/>
        </dgm:presLayoutVars>
      </dgm:prSet>
      <dgm:spPr/>
      <dgm:t>
        <a:bodyPr/>
        <a:lstStyle/>
        <a:p>
          <a:endParaRPr lang="en-US"/>
        </a:p>
      </dgm:t>
    </dgm:pt>
    <dgm:pt modelId="{A3066F68-7DBD-48E2-B5DE-7E547F7FA1BE}" type="pres">
      <dgm:prSet presAssocID="{40FAA616-D780-4EDD-AFDB-23F6DFFA9453}" presName="sibTransFirstNode" presStyleLbl="bgShp" presStyleIdx="0" presStyleCnt="1"/>
      <dgm:spPr/>
      <dgm:t>
        <a:bodyPr/>
        <a:lstStyle/>
        <a:p>
          <a:endParaRPr lang="en-US"/>
        </a:p>
      </dgm:t>
    </dgm:pt>
    <dgm:pt modelId="{66199E4E-7A78-4B5B-BAE2-57360B7180D1}" type="pres">
      <dgm:prSet presAssocID="{999FB218-517C-4639-93C0-8375567C5995}" presName="nodeFollowingNodes" presStyleLbl="node1" presStyleIdx="1" presStyleCnt="5">
        <dgm:presLayoutVars>
          <dgm:bulletEnabled val="1"/>
        </dgm:presLayoutVars>
      </dgm:prSet>
      <dgm:spPr/>
      <dgm:t>
        <a:bodyPr/>
        <a:lstStyle/>
        <a:p>
          <a:endParaRPr lang="en-US"/>
        </a:p>
      </dgm:t>
    </dgm:pt>
    <dgm:pt modelId="{4B26193B-3E0A-40F4-A244-45F184219080}" type="pres">
      <dgm:prSet presAssocID="{D61C9795-1BD7-444C-81AA-C50DC52A0B6C}" presName="nodeFollowingNodes" presStyleLbl="node1" presStyleIdx="2" presStyleCnt="5">
        <dgm:presLayoutVars>
          <dgm:bulletEnabled val="1"/>
        </dgm:presLayoutVars>
      </dgm:prSet>
      <dgm:spPr/>
      <dgm:t>
        <a:bodyPr/>
        <a:lstStyle/>
        <a:p>
          <a:endParaRPr lang="en-US"/>
        </a:p>
      </dgm:t>
    </dgm:pt>
    <dgm:pt modelId="{C8FF0DB4-0F0C-435C-AE82-6C1EDE8134C1}" type="pres">
      <dgm:prSet presAssocID="{146393F8-25F8-4FAD-ADA2-3987A4066715}" presName="nodeFollowingNodes" presStyleLbl="node1" presStyleIdx="3" presStyleCnt="5">
        <dgm:presLayoutVars>
          <dgm:bulletEnabled val="1"/>
        </dgm:presLayoutVars>
      </dgm:prSet>
      <dgm:spPr/>
      <dgm:t>
        <a:bodyPr/>
        <a:lstStyle/>
        <a:p>
          <a:endParaRPr lang="en-US"/>
        </a:p>
      </dgm:t>
    </dgm:pt>
    <dgm:pt modelId="{DE333762-4F1F-46B5-A6F7-1E0938CAA8C1}" type="pres">
      <dgm:prSet presAssocID="{5128A1B9-163D-42D9-B837-8C24F1698717}" presName="nodeFollowingNodes" presStyleLbl="node1" presStyleIdx="4" presStyleCnt="5">
        <dgm:presLayoutVars>
          <dgm:bulletEnabled val="1"/>
        </dgm:presLayoutVars>
      </dgm:prSet>
      <dgm:spPr/>
      <dgm:t>
        <a:bodyPr/>
        <a:lstStyle/>
        <a:p>
          <a:endParaRPr lang="en-US"/>
        </a:p>
      </dgm:t>
    </dgm:pt>
  </dgm:ptLst>
  <dgm:cxnLst>
    <dgm:cxn modelId="{05138953-FA3B-47A5-8B11-F6F1739FF85F}" type="presOf" srcId="{999FB218-517C-4639-93C0-8375567C5995}" destId="{66199E4E-7A78-4B5B-BAE2-57360B7180D1}" srcOrd="0" destOrd="0" presId="urn:microsoft.com/office/officeart/2005/8/layout/cycle3"/>
    <dgm:cxn modelId="{698B3A1A-A1F3-455E-8D51-02649AE0E516}" type="presOf" srcId="{40FAA616-D780-4EDD-AFDB-23F6DFFA9453}" destId="{A3066F68-7DBD-48E2-B5DE-7E547F7FA1BE}" srcOrd="0" destOrd="0" presId="urn:microsoft.com/office/officeart/2005/8/layout/cycle3"/>
    <dgm:cxn modelId="{5FD32D4C-11E6-4EEC-B6CF-285F030CB6A8}" type="presOf" srcId="{A6FD1426-083C-461A-BECD-B1AF66AA5B1E}" destId="{9A966A2E-50B6-4322-B60E-2D112EE45134}" srcOrd="0" destOrd="0" presId="urn:microsoft.com/office/officeart/2005/8/layout/cycle3"/>
    <dgm:cxn modelId="{7AAD3C68-EDF1-4541-9B4B-C20C15C3BABB}" srcId="{A6FD1426-083C-461A-BECD-B1AF66AA5B1E}" destId="{D61C9795-1BD7-444C-81AA-C50DC52A0B6C}" srcOrd="2" destOrd="0" parTransId="{DA0F1B24-04E5-4A72-A090-1002D306B1B9}" sibTransId="{5A230E4E-B54C-46E1-979F-A9006BFABB57}"/>
    <dgm:cxn modelId="{2401F472-95A3-4127-9275-A1EB53A04B34}" srcId="{A6FD1426-083C-461A-BECD-B1AF66AA5B1E}" destId="{16F89C4A-531D-409B-B4DD-98BBE5302B36}" srcOrd="0" destOrd="0" parTransId="{FABF8DA5-9DCE-4318-9442-14217CDDA392}" sibTransId="{40FAA616-D780-4EDD-AFDB-23F6DFFA9453}"/>
    <dgm:cxn modelId="{FB0634F0-5D44-48C3-9603-1240BA96BAD1}" type="presOf" srcId="{146393F8-25F8-4FAD-ADA2-3987A4066715}" destId="{C8FF0DB4-0F0C-435C-AE82-6C1EDE8134C1}" srcOrd="0" destOrd="0" presId="urn:microsoft.com/office/officeart/2005/8/layout/cycle3"/>
    <dgm:cxn modelId="{F42DF7B3-24B9-4783-867F-CD1DC659887B}" srcId="{A6FD1426-083C-461A-BECD-B1AF66AA5B1E}" destId="{999FB218-517C-4639-93C0-8375567C5995}" srcOrd="1" destOrd="0" parTransId="{59CBD19E-159D-4B4F-8D25-6306190127DE}" sibTransId="{B8F3D858-B6CE-4B35-A4EA-76BA7C135759}"/>
    <dgm:cxn modelId="{EEC19F86-6048-45AE-9D7E-330D188DDAFA}" type="presOf" srcId="{D61C9795-1BD7-444C-81AA-C50DC52A0B6C}" destId="{4B26193B-3E0A-40F4-A244-45F184219080}" srcOrd="0" destOrd="0" presId="urn:microsoft.com/office/officeart/2005/8/layout/cycle3"/>
    <dgm:cxn modelId="{35E049C2-7725-4466-A3D0-D465F4B5C67F}" srcId="{A6FD1426-083C-461A-BECD-B1AF66AA5B1E}" destId="{146393F8-25F8-4FAD-ADA2-3987A4066715}" srcOrd="3" destOrd="0" parTransId="{26F64C53-DCD0-456A-A9C7-A8E18B62B1FB}" sibTransId="{990381DF-CBE0-4372-BB48-44206D3BBB95}"/>
    <dgm:cxn modelId="{9514F55B-30B4-45EA-8FF9-C4AAACF47A01}" type="presOf" srcId="{5128A1B9-163D-42D9-B837-8C24F1698717}" destId="{DE333762-4F1F-46B5-A6F7-1E0938CAA8C1}" srcOrd="0" destOrd="0" presId="urn:microsoft.com/office/officeart/2005/8/layout/cycle3"/>
    <dgm:cxn modelId="{098BBDF6-F832-4F5E-B348-72DEF9E35B0B}" type="presOf" srcId="{16F89C4A-531D-409B-B4DD-98BBE5302B36}" destId="{E247D7F9-3114-414C-865F-022A257BC4FB}" srcOrd="0" destOrd="0" presId="urn:microsoft.com/office/officeart/2005/8/layout/cycle3"/>
    <dgm:cxn modelId="{40984927-B428-4FC9-A799-CF8C75C55FBE}" srcId="{A6FD1426-083C-461A-BECD-B1AF66AA5B1E}" destId="{5128A1B9-163D-42D9-B837-8C24F1698717}" srcOrd="4" destOrd="0" parTransId="{275ED131-1E73-46FB-A693-1F0C609F0F0A}" sibTransId="{77CE52CA-DC16-4FB6-AABD-AF2894B4F1B3}"/>
    <dgm:cxn modelId="{B3AA1915-5124-4F31-BAB4-E195BE5ACFF1}" type="presParOf" srcId="{9A966A2E-50B6-4322-B60E-2D112EE45134}" destId="{08FB3BE8-E752-450E-BD98-E7C1E9EDD404}" srcOrd="0" destOrd="0" presId="urn:microsoft.com/office/officeart/2005/8/layout/cycle3"/>
    <dgm:cxn modelId="{4E709DE9-E708-4655-AB1A-B98DC9ADA8FF}" type="presParOf" srcId="{08FB3BE8-E752-450E-BD98-E7C1E9EDD404}" destId="{E247D7F9-3114-414C-865F-022A257BC4FB}" srcOrd="0" destOrd="0" presId="urn:microsoft.com/office/officeart/2005/8/layout/cycle3"/>
    <dgm:cxn modelId="{BD0FDA82-6AE6-4AF0-AD56-F405F0439493}" type="presParOf" srcId="{08FB3BE8-E752-450E-BD98-E7C1E9EDD404}" destId="{A3066F68-7DBD-48E2-B5DE-7E547F7FA1BE}" srcOrd="1" destOrd="0" presId="urn:microsoft.com/office/officeart/2005/8/layout/cycle3"/>
    <dgm:cxn modelId="{2BEDB431-8E7C-4B2C-AEAE-B8F3C8411658}" type="presParOf" srcId="{08FB3BE8-E752-450E-BD98-E7C1E9EDD404}" destId="{66199E4E-7A78-4B5B-BAE2-57360B7180D1}" srcOrd="2" destOrd="0" presId="urn:microsoft.com/office/officeart/2005/8/layout/cycle3"/>
    <dgm:cxn modelId="{5635E7DF-09A5-4FB2-A0F5-2CB6E08544A2}" type="presParOf" srcId="{08FB3BE8-E752-450E-BD98-E7C1E9EDD404}" destId="{4B26193B-3E0A-40F4-A244-45F184219080}" srcOrd="3" destOrd="0" presId="urn:microsoft.com/office/officeart/2005/8/layout/cycle3"/>
    <dgm:cxn modelId="{7DBD35A1-787C-4949-8FF4-6AABEE526CCC}" type="presParOf" srcId="{08FB3BE8-E752-450E-BD98-E7C1E9EDD404}" destId="{C8FF0DB4-0F0C-435C-AE82-6C1EDE8134C1}" srcOrd="4" destOrd="0" presId="urn:microsoft.com/office/officeart/2005/8/layout/cycle3"/>
    <dgm:cxn modelId="{AE4642FF-13C7-470C-A0DB-2AC52CC10DF0}" type="presParOf" srcId="{08FB3BE8-E752-450E-BD98-E7C1E9EDD404}" destId="{DE333762-4F1F-46B5-A6F7-1E0938CAA8C1}"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4EAC59-BD08-45A1-9993-9D4D4AB5C7FD}" type="doc">
      <dgm:prSet loTypeId="urn:microsoft.com/office/officeart/2005/8/layout/vList3" loCatId="picture" qsTypeId="urn:microsoft.com/office/officeart/2005/8/quickstyle/3d1" qsCatId="3D" csTypeId="urn:microsoft.com/office/officeart/2005/8/colors/colorful1" csCatId="colorful" phldr="1"/>
      <dgm:spPr/>
    </dgm:pt>
    <dgm:pt modelId="{AA4934C1-D94A-4F88-9432-71AAA1AFA367}">
      <dgm:prSet phldrT="[Text]"/>
      <dgm:spPr/>
      <dgm:t>
        <a:bodyPr/>
        <a:lstStyle/>
        <a:p>
          <a:r>
            <a:rPr lang="en-US" b="1" dirty="0" smtClean="0"/>
            <a:t>Strategic Planning</a:t>
          </a:r>
          <a:endParaRPr lang="en-US" b="1" dirty="0"/>
        </a:p>
      </dgm:t>
    </dgm:pt>
    <dgm:pt modelId="{1D25FE9E-4163-4883-AF04-65CF3EA9C735}" type="parTrans" cxnId="{E2AB9000-D303-45A5-AF0D-AC89249FFB45}">
      <dgm:prSet/>
      <dgm:spPr/>
      <dgm:t>
        <a:bodyPr/>
        <a:lstStyle/>
        <a:p>
          <a:endParaRPr lang="en-US"/>
        </a:p>
      </dgm:t>
    </dgm:pt>
    <dgm:pt modelId="{51E926AF-C91E-41F8-A7E5-2423BA46CA59}" type="sibTrans" cxnId="{E2AB9000-D303-45A5-AF0D-AC89249FFB45}">
      <dgm:prSet/>
      <dgm:spPr/>
      <dgm:t>
        <a:bodyPr/>
        <a:lstStyle/>
        <a:p>
          <a:endParaRPr lang="en-US"/>
        </a:p>
      </dgm:t>
    </dgm:pt>
    <dgm:pt modelId="{18F4D1BA-55E4-4E89-A416-C93C7139FF0E}">
      <dgm:prSet phldrT="[Text]"/>
      <dgm:spPr/>
      <dgm:t>
        <a:bodyPr/>
        <a:lstStyle/>
        <a:p>
          <a:r>
            <a:rPr lang="en-US" b="1" dirty="0" smtClean="0"/>
            <a:t>Structural Audit</a:t>
          </a:r>
          <a:endParaRPr lang="en-US" b="1" dirty="0"/>
        </a:p>
      </dgm:t>
    </dgm:pt>
    <dgm:pt modelId="{C433AC9C-1ED1-4B14-ABEC-8A15FDB6B6E3}" type="parTrans" cxnId="{8853E0C9-51EA-4B53-AC92-91C693EBD69F}">
      <dgm:prSet/>
      <dgm:spPr/>
      <dgm:t>
        <a:bodyPr/>
        <a:lstStyle/>
        <a:p>
          <a:endParaRPr lang="en-US"/>
        </a:p>
      </dgm:t>
    </dgm:pt>
    <dgm:pt modelId="{0D7E319A-9B58-4906-8106-6E47A619A751}" type="sibTrans" cxnId="{8853E0C9-51EA-4B53-AC92-91C693EBD69F}">
      <dgm:prSet/>
      <dgm:spPr/>
      <dgm:t>
        <a:bodyPr/>
        <a:lstStyle/>
        <a:p>
          <a:endParaRPr lang="en-US"/>
        </a:p>
      </dgm:t>
    </dgm:pt>
    <dgm:pt modelId="{DB24210B-A3CE-4E9F-A87C-C72EAB9B95F7}">
      <dgm:prSet phldrT="[Text]"/>
      <dgm:spPr/>
      <dgm:t>
        <a:bodyPr/>
        <a:lstStyle/>
        <a:p>
          <a:r>
            <a:rPr lang="en-US" b="1" dirty="0" smtClean="0"/>
            <a:t>Staff / Volunteer Alignment</a:t>
          </a:r>
          <a:endParaRPr lang="en-US" b="1" dirty="0"/>
        </a:p>
      </dgm:t>
    </dgm:pt>
    <dgm:pt modelId="{8B9164F9-2F81-4A38-9A01-38EA3C81152D}" type="parTrans" cxnId="{454780E7-A8A7-4B9C-AF8F-A3DADFBE42D7}">
      <dgm:prSet/>
      <dgm:spPr/>
      <dgm:t>
        <a:bodyPr/>
        <a:lstStyle/>
        <a:p>
          <a:endParaRPr lang="en-US"/>
        </a:p>
      </dgm:t>
    </dgm:pt>
    <dgm:pt modelId="{1E7559ED-44BE-4571-8D75-CAD11AFE7DF1}" type="sibTrans" cxnId="{454780E7-A8A7-4B9C-AF8F-A3DADFBE42D7}">
      <dgm:prSet/>
      <dgm:spPr/>
      <dgm:t>
        <a:bodyPr/>
        <a:lstStyle/>
        <a:p>
          <a:endParaRPr lang="en-US"/>
        </a:p>
      </dgm:t>
    </dgm:pt>
    <dgm:pt modelId="{A9DD275D-D9EA-4CA3-93E2-3F7E7342F451}">
      <dgm:prSet/>
      <dgm:spPr/>
      <dgm:t>
        <a:bodyPr/>
        <a:lstStyle/>
        <a:p>
          <a:r>
            <a:rPr lang="en-US" b="1" dirty="0" smtClean="0"/>
            <a:t>Job search, hiring &amp; transition assistance </a:t>
          </a:r>
          <a:endParaRPr lang="en-US" b="1" dirty="0"/>
        </a:p>
      </dgm:t>
    </dgm:pt>
    <dgm:pt modelId="{75FE5003-3573-45B4-B6A5-D4F2266177A6}" type="parTrans" cxnId="{EEA5A497-1DB3-4DCB-8879-788D387657B9}">
      <dgm:prSet/>
      <dgm:spPr/>
      <dgm:t>
        <a:bodyPr/>
        <a:lstStyle/>
        <a:p>
          <a:endParaRPr lang="en-US"/>
        </a:p>
      </dgm:t>
    </dgm:pt>
    <dgm:pt modelId="{26A4D9D1-481B-48AD-851A-F4B9B729FC1D}" type="sibTrans" cxnId="{EEA5A497-1DB3-4DCB-8879-788D387657B9}">
      <dgm:prSet/>
      <dgm:spPr/>
      <dgm:t>
        <a:bodyPr/>
        <a:lstStyle/>
        <a:p>
          <a:endParaRPr lang="en-US"/>
        </a:p>
      </dgm:t>
    </dgm:pt>
    <dgm:pt modelId="{3C7A8C9F-30D3-4DE6-8177-441034C464E2}">
      <dgm:prSet/>
      <dgm:spPr/>
      <dgm:t>
        <a:bodyPr/>
        <a:lstStyle/>
        <a:p>
          <a:r>
            <a:rPr lang="en-US" b="1" dirty="0" smtClean="0"/>
            <a:t>Personal Career Planning</a:t>
          </a:r>
          <a:endParaRPr lang="en-US" b="1" dirty="0"/>
        </a:p>
      </dgm:t>
    </dgm:pt>
    <dgm:pt modelId="{9BB4299A-B0FD-4934-AED4-60860907449A}" type="parTrans" cxnId="{7B8BD3AD-F7D8-4DF4-8532-D6492D8BDC18}">
      <dgm:prSet/>
      <dgm:spPr/>
      <dgm:t>
        <a:bodyPr/>
        <a:lstStyle/>
        <a:p>
          <a:endParaRPr lang="en-US"/>
        </a:p>
      </dgm:t>
    </dgm:pt>
    <dgm:pt modelId="{5778552D-B6ED-4F10-812A-5B37EE6E36A0}" type="sibTrans" cxnId="{7B8BD3AD-F7D8-4DF4-8532-D6492D8BDC18}">
      <dgm:prSet/>
      <dgm:spPr/>
      <dgm:t>
        <a:bodyPr/>
        <a:lstStyle/>
        <a:p>
          <a:endParaRPr lang="en-US"/>
        </a:p>
      </dgm:t>
    </dgm:pt>
    <dgm:pt modelId="{264AD41A-82F7-4581-A9F5-ABF3FF2BB47B}" type="pres">
      <dgm:prSet presAssocID="{704EAC59-BD08-45A1-9993-9D4D4AB5C7FD}" presName="linearFlow" presStyleCnt="0">
        <dgm:presLayoutVars>
          <dgm:dir/>
          <dgm:resizeHandles val="exact"/>
        </dgm:presLayoutVars>
      </dgm:prSet>
      <dgm:spPr/>
    </dgm:pt>
    <dgm:pt modelId="{693FBE78-9E53-449D-92EC-9661ADE80B08}" type="pres">
      <dgm:prSet presAssocID="{AA4934C1-D94A-4F88-9432-71AAA1AFA367}" presName="composite" presStyleCnt="0"/>
      <dgm:spPr/>
    </dgm:pt>
    <dgm:pt modelId="{721C8207-6525-4363-A8F3-9433E11221EE}" type="pres">
      <dgm:prSet presAssocID="{AA4934C1-D94A-4F88-9432-71AAA1AFA367}" presName="imgShp" presStyleLbl="fgImgPlace1" presStyleIdx="0" presStyleCnt="5"/>
      <dgm:spPr/>
    </dgm:pt>
    <dgm:pt modelId="{E69E20FE-48EF-4AB0-9C87-57619584B429}" type="pres">
      <dgm:prSet presAssocID="{AA4934C1-D94A-4F88-9432-71AAA1AFA367}" presName="txShp" presStyleLbl="node1" presStyleIdx="0" presStyleCnt="5">
        <dgm:presLayoutVars>
          <dgm:bulletEnabled val="1"/>
        </dgm:presLayoutVars>
      </dgm:prSet>
      <dgm:spPr/>
      <dgm:t>
        <a:bodyPr/>
        <a:lstStyle/>
        <a:p>
          <a:endParaRPr lang="en-US"/>
        </a:p>
      </dgm:t>
    </dgm:pt>
    <dgm:pt modelId="{B499F303-561E-44F4-B594-574C20827CCE}" type="pres">
      <dgm:prSet presAssocID="{51E926AF-C91E-41F8-A7E5-2423BA46CA59}" presName="spacing" presStyleCnt="0"/>
      <dgm:spPr/>
    </dgm:pt>
    <dgm:pt modelId="{D0377D2C-660A-4D8F-9603-4D1918854B15}" type="pres">
      <dgm:prSet presAssocID="{18F4D1BA-55E4-4E89-A416-C93C7139FF0E}" presName="composite" presStyleCnt="0"/>
      <dgm:spPr/>
    </dgm:pt>
    <dgm:pt modelId="{3969D329-F206-499F-B80E-EC510F1F9C2F}" type="pres">
      <dgm:prSet presAssocID="{18F4D1BA-55E4-4E89-A416-C93C7139FF0E}" presName="imgShp" presStyleLbl="fgImgPlace1" presStyleIdx="1" presStyleCnt="5"/>
      <dgm:spPr/>
    </dgm:pt>
    <dgm:pt modelId="{3A798BCD-4AAD-4169-AF95-9B9B88BA067D}" type="pres">
      <dgm:prSet presAssocID="{18F4D1BA-55E4-4E89-A416-C93C7139FF0E}" presName="txShp" presStyleLbl="node1" presStyleIdx="1" presStyleCnt="5">
        <dgm:presLayoutVars>
          <dgm:bulletEnabled val="1"/>
        </dgm:presLayoutVars>
      </dgm:prSet>
      <dgm:spPr/>
      <dgm:t>
        <a:bodyPr/>
        <a:lstStyle/>
        <a:p>
          <a:endParaRPr lang="en-US"/>
        </a:p>
      </dgm:t>
    </dgm:pt>
    <dgm:pt modelId="{5DC0E12B-3245-4D19-A7E6-2A98095A7BA9}" type="pres">
      <dgm:prSet presAssocID="{0D7E319A-9B58-4906-8106-6E47A619A751}" presName="spacing" presStyleCnt="0"/>
      <dgm:spPr/>
    </dgm:pt>
    <dgm:pt modelId="{DF23567B-E1F2-4A5D-B707-A12F71E77079}" type="pres">
      <dgm:prSet presAssocID="{DB24210B-A3CE-4E9F-A87C-C72EAB9B95F7}" presName="composite" presStyleCnt="0"/>
      <dgm:spPr/>
    </dgm:pt>
    <dgm:pt modelId="{E9562BE9-A3B9-492F-B969-E20967D9E518}" type="pres">
      <dgm:prSet presAssocID="{DB24210B-A3CE-4E9F-A87C-C72EAB9B95F7}" presName="imgShp" presStyleLbl="fgImgPlace1" presStyleIdx="2" presStyleCnt="5"/>
      <dgm:spPr/>
    </dgm:pt>
    <dgm:pt modelId="{4BCB8F44-C0D0-4E53-9083-286AE7DFEDB9}" type="pres">
      <dgm:prSet presAssocID="{DB24210B-A3CE-4E9F-A87C-C72EAB9B95F7}" presName="txShp" presStyleLbl="node1" presStyleIdx="2" presStyleCnt="5">
        <dgm:presLayoutVars>
          <dgm:bulletEnabled val="1"/>
        </dgm:presLayoutVars>
      </dgm:prSet>
      <dgm:spPr/>
      <dgm:t>
        <a:bodyPr/>
        <a:lstStyle/>
        <a:p>
          <a:endParaRPr lang="en-US"/>
        </a:p>
      </dgm:t>
    </dgm:pt>
    <dgm:pt modelId="{1A39EB6E-3F96-4DE9-BA83-BC1328D1ED44}" type="pres">
      <dgm:prSet presAssocID="{1E7559ED-44BE-4571-8D75-CAD11AFE7DF1}" presName="spacing" presStyleCnt="0"/>
      <dgm:spPr/>
    </dgm:pt>
    <dgm:pt modelId="{F37D96C9-A3B8-4509-B19A-B35A7A9B6DA6}" type="pres">
      <dgm:prSet presAssocID="{3C7A8C9F-30D3-4DE6-8177-441034C464E2}" presName="composite" presStyleCnt="0"/>
      <dgm:spPr/>
    </dgm:pt>
    <dgm:pt modelId="{268EAC3B-D869-43BC-9F90-183503E6418E}" type="pres">
      <dgm:prSet presAssocID="{3C7A8C9F-30D3-4DE6-8177-441034C464E2}" presName="imgShp" presStyleLbl="fgImgPlace1" presStyleIdx="3" presStyleCnt="5"/>
      <dgm:spPr/>
    </dgm:pt>
    <dgm:pt modelId="{520A0927-9927-45A5-8412-B290C64F2D5C}" type="pres">
      <dgm:prSet presAssocID="{3C7A8C9F-30D3-4DE6-8177-441034C464E2}" presName="txShp" presStyleLbl="node1" presStyleIdx="3" presStyleCnt="5">
        <dgm:presLayoutVars>
          <dgm:bulletEnabled val="1"/>
        </dgm:presLayoutVars>
      </dgm:prSet>
      <dgm:spPr/>
      <dgm:t>
        <a:bodyPr/>
        <a:lstStyle/>
        <a:p>
          <a:endParaRPr lang="en-US"/>
        </a:p>
      </dgm:t>
    </dgm:pt>
    <dgm:pt modelId="{EE4E6F03-D874-429A-A3BD-DB79190BDC59}" type="pres">
      <dgm:prSet presAssocID="{5778552D-B6ED-4F10-812A-5B37EE6E36A0}" presName="spacing" presStyleCnt="0"/>
      <dgm:spPr/>
    </dgm:pt>
    <dgm:pt modelId="{C667E268-EEC3-4284-930C-0F30DD10CD8A}" type="pres">
      <dgm:prSet presAssocID="{A9DD275D-D9EA-4CA3-93E2-3F7E7342F451}" presName="composite" presStyleCnt="0"/>
      <dgm:spPr/>
    </dgm:pt>
    <dgm:pt modelId="{13200697-8122-4229-A0A1-9EFC039EB7C9}" type="pres">
      <dgm:prSet presAssocID="{A9DD275D-D9EA-4CA3-93E2-3F7E7342F451}" presName="imgShp" presStyleLbl="fgImgPlace1" presStyleIdx="4" presStyleCnt="5"/>
      <dgm:spPr/>
    </dgm:pt>
    <dgm:pt modelId="{C6F5469E-29D8-446E-87C7-566B51D40443}" type="pres">
      <dgm:prSet presAssocID="{A9DD275D-D9EA-4CA3-93E2-3F7E7342F451}" presName="txShp" presStyleLbl="node1" presStyleIdx="4" presStyleCnt="5">
        <dgm:presLayoutVars>
          <dgm:bulletEnabled val="1"/>
        </dgm:presLayoutVars>
      </dgm:prSet>
      <dgm:spPr/>
      <dgm:t>
        <a:bodyPr/>
        <a:lstStyle/>
        <a:p>
          <a:endParaRPr lang="en-US"/>
        </a:p>
      </dgm:t>
    </dgm:pt>
  </dgm:ptLst>
  <dgm:cxnLst>
    <dgm:cxn modelId="{0CD15955-061A-40F5-8E04-8ACD59190132}" type="presOf" srcId="{3C7A8C9F-30D3-4DE6-8177-441034C464E2}" destId="{520A0927-9927-45A5-8412-B290C64F2D5C}" srcOrd="0" destOrd="0" presId="urn:microsoft.com/office/officeart/2005/8/layout/vList3"/>
    <dgm:cxn modelId="{91263705-9E38-403A-B18E-BC6B23CC81A1}" type="presOf" srcId="{704EAC59-BD08-45A1-9993-9D4D4AB5C7FD}" destId="{264AD41A-82F7-4581-A9F5-ABF3FF2BB47B}" srcOrd="0" destOrd="0" presId="urn:microsoft.com/office/officeart/2005/8/layout/vList3"/>
    <dgm:cxn modelId="{E2AB9000-D303-45A5-AF0D-AC89249FFB45}" srcId="{704EAC59-BD08-45A1-9993-9D4D4AB5C7FD}" destId="{AA4934C1-D94A-4F88-9432-71AAA1AFA367}" srcOrd="0" destOrd="0" parTransId="{1D25FE9E-4163-4883-AF04-65CF3EA9C735}" sibTransId="{51E926AF-C91E-41F8-A7E5-2423BA46CA59}"/>
    <dgm:cxn modelId="{454780E7-A8A7-4B9C-AF8F-A3DADFBE42D7}" srcId="{704EAC59-BD08-45A1-9993-9D4D4AB5C7FD}" destId="{DB24210B-A3CE-4E9F-A87C-C72EAB9B95F7}" srcOrd="2" destOrd="0" parTransId="{8B9164F9-2F81-4A38-9A01-38EA3C81152D}" sibTransId="{1E7559ED-44BE-4571-8D75-CAD11AFE7DF1}"/>
    <dgm:cxn modelId="{7B8BD3AD-F7D8-4DF4-8532-D6492D8BDC18}" srcId="{704EAC59-BD08-45A1-9993-9D4D4AB5C7FD}" destId="{3C7A8C9F-30D3-4DE6-8177-441034C464E2}" srcOrd="3" destOrd="0" parTransId="{9BB4299A-B0FD-4934-AED4-60860907449A}" sibTransId="{5778552D-B6ED-4F10-812A-5B37EE6E36A0}"/>
    <dgm:cxn modelId="{101A310B-A6C8-4630-987E-DDA5B9EB57E2}" type="presOf" srcId="{A9DD275D-D9EA-4CA3-93E2-3F7E7342F451}" destId="{C6F5469E-29D8-446E-87C7-566B51D40443}" srcOrd="0" destOrd="0" presId="urn:microsoft.com/office/officeart/2005/8/layout/vList3"/>
    <dgm:cxn modelId="{AD1963AA-9F92-4927-887E-55DCB4DEE1A3}" type="presOf" srcId="{AA4934C1-D94A-4F88-9432-71AAA1AFA367}" destId="{E69E20FE-48EF-4AB0-9C87-57619584B429}" srcOrd="0" destOrd="0" presId="urn:microsoft.com/office/officeart/2005/8/layout/vList3"/>
    <dgm:cxn modelId="{B50D073C-17BA-4BE1-BB02-1D65D02D5C1A}" type="presOf" srcId="{18F4D1BA-55E4-4E89-A416-C93C7139FF0E}" destId="{3A798BCD-4AAD-4169-AF95-9B9B88BA067D}" srcOrd="0" destOrd="0" presId="urn:microsoft.com/office/officeart/2005/8/layout/vList3"/>
    <dgm:cxn modelId="{8853E0C9-51EA-4B53-AC92-91C693EBD69F}" srcId="{704EAC59-BD08-45A1-9993-9D4D4AB5C7FD}" destId="{18F4D1BA-55E4-4E89-A416-C93C7139FF0E}" srcOrd="1" destOrd="0" parTransId="{C433AC9C-1ED1-4B14-ABEC-8A15FDB6B6E3}" sibTransId="{0D7E319A-9B58-4906-8106-6E47A619A751}"/>
    <dgm:cxn modelId="{EEA5A497-1DB3-4DCB-8879-788D387657B9}" srcId="{704EAC59-BD08-45A1-9993-9D4D4AB5C7FD}" destId="{A9DD275D-D9EA-4CA3-93E2-3F7E7342F451}" srcOrd="4" destOrd="0" parTransId="{75FE5003-3573-45B4-B6A5-D4F2266177A6}" sibTransId="{26A4D9D1-481B-48AD-851A-F4B9B729FC1D}"/>
    <dgm:cxn modelId="{1F02A4DE-F619-411B-81BD-CB4B5BD5A466}" type="presOf" srcId="{DB24210B-A3CE-4E9F-A87C-C72EAB9B95F7}" destId="{4BCB8F44-C0D0-4E53-9083-286AE7DFEDB9}" srcOrd="0" destOrd="0" presId="urn:microsoft.com/office/officeart/2005/8/layout/vList3"/>
    <dgm:cxn modelId="{94711808-7BFB-449D-B440-5F57C297DEB7}" type="presParOf" srcId="{264AD41A-82F7-4581-A9F5-ABF3FF2BB47B}" destId="{693FBE78-9E53-449D-92EC-9661ADE80B08}" srcOrd="0" destOrd="0" presId="urn:microsoft.com/office/officeart/2005/8/layout/vList3"/>
    <dgm:cxn modelId="{ACC40DBB-42AF-4F63-BA5F-2827761EFE52}" type="presParOf" srcId="{693FBE78-9E53-449D-92EC-9661ADE80B08}" destId="{721C8207-6525-4363-A8F3-9433E11221EE}" srcOrd="0" destOrd="0" presId="urn:microsoft.com/office/officeart/2005/8/layout/vList3"/>
    <dgm:cxn modelId="{0D087E46-EEAA-47F4-A58C-77441A3DB4E9}" type="presParOf" srcId="{693FBE78-9E53-449D-92EC-9661ADE80B08}" destId="{E69E20FE-48EF-4AB0-9C87-57619584B429}" srcOrd="1" destOrd="0" presId="urn:microsoft.com/office/officeart/2005/8/layout/vList3"/>
    <dgm:cxn modelId="{28939515-2F8F-4E67-B2B8-94292B99ABA7}" type="presParOf" srcId="{264AD41A-82F7-4581-A9F5-ABF3FF2BB47B}" destId="{B499F303-561E-44F4-B594-574C20827CCE}" srcOrd="1" destOrd="0" presId="urn:microsoft.com/office/officeart/2005/8/layout/vList3"/>
    <dgm:cxn modelId="{1FBF485C-199F-4820-9B92-98ED39C324B5}" type="presParOf" srcId="{264AD41A-82F7-4581-A9F5-ABF3FF2BB47B}" destId="{D0377D2C-660A-4D8F-9603-4D1918854B15}" srcOrd="2" destOrd="0" presId="urn:microsoft.com/office/officeart/2005/8/layout/vList3"/>
    <dgm:cxn modelId="{C942B828-B6A6-4DB2-94C3-C8DB77B2DF6C}" type="presParOf" srcId="{D0377D2C-660A-4D8F-9603-4D1918854B15}" destId="{3969D329-F206-499F-B80E-EC510F1F9C2F}" srcOrd="0" destOrd="0" presId="urn:microsoft.com/office/officeart/2005/8/layout/vList3"/>
    <dgm:cxn modelId="{6B2A96D1-F988-4612-BE59-B63CB368360F}" type="presParOf" srcId="{D0377D2C-660A-4D8F-9603-4D1918854B15}" destId="{3A798BCD-4AAD-4169-AF95-9B9B88BA067D}" srcOrd="1" destOrd="0" presId="urn:microsoft.com/office/officeart/2005/8/layout/vList3"/>
    <dgm:cxn modelId="{EBD387D2-D680-420E-A841-9AEEDED679E6}" type="presParOf" srcId="{264AD41A-82F7-4581-A9F5-ABF3FF2BB47B}" destId="{5DC0E12B-3245-4D19-A7E6-2A98095A7BA9}" srcOrd="3" destOrd="0" presId="urn:microsoft.com/office/officeart/2005/8/layout/vList3"/>
    <dgm:cxn modelId="{5EB7EDAA-26BC-4D37-93DA-3795209241B3}" type="presParOf" srcId="{264AD41A-82F7-4581-A9F5-ABF3FF2BB47B}" destId="{DF23567B-E1F2-4A5D-B707-A12F71E77079}" srcOrd="4" destOrd="0" presId="urn:microsoft.com/office/officeart/2005/8/layout/vList3"/>
    <dgm:cxn modelId="{FD7C15B0-229C-43C3-B297-C9C63CDD7E5B}" type="presParOf" srcId="{DF23567B-E1F2-4A5D-B707-A12F71E77079}" destId="{E9562BE9-A3B9-492F-B969-E20967D9E518}" srcOrd="0" destOrd="0" presId="urn:microsoft.com/office/officeart/2005/8/layout/vList3"/>
    <dgm:cxn modelId="{F466F822-1A56-48B7-A5D6-80913DA20532}" type="presParOf" srcId="{DF23567B-E1F2-4A5D-B707-A12F71E77079}" destId="{4BCB8F44-C0D0-4E53-9083-286AE7DFEDB9}" srcOrd="1" destOrd="0" presId="urn:microsoft.com/office/officeart/2005/8/layout/vList3"/>
    <dgm:cxn modelId="{DE7BDA65-68D4-4664-9E73-F8CE0E904EF2}" type="presParOf" srcId="{264AD41A-82F7-4581-A9F5-ABF3FF2BB47B}" destId="{1A39EB6E-3F96-4DE9-BA83-BC1328D1ED44}" srcOrd="5" destOrd="0" presId="urn:microsoft.com/office/officeart/2005/8/layout/vList3"/>
    <dgm:cxn modelId="{7AB51C91-60EF-4B3D-986A-7DACB348BDB2}" type="presParOf" srcId="{264AD41A-82F7-4581-A9F5-ABF3FF2BB47B}" destId="{F37D96C9-A3B8-4509-B19A-B35A7A9B6DA6}" srcOrd="6" destOrd="0" presId="urn:microsoft.com/office/officeart/2005/8/layout/vList3"/>
    <dgm:cxn modelId="{73F4B232-7DAA-4875-892E-27A1291782AD}" type="presParOf" srcId="{F37D96C9-A3B8-4509-B19A-B35A7A9B6DA6}" destId="{268EAC3B-D869-43BC-9F90-183503E6418E}" srcOrd="0" destOrd="0" presId="urn:microsoft.com/office/officeart/2005/8/layout/vList3"/>
    <dgm:cxn modelId="{E8976013-E2E5-4122-A253-BE896E67B4F6}" type="presParOf" srcId="{F37D96C9-A3B8-4509-B19A-B35A7A9B6DA6}" destId="{520A0927-9927-45A5-8412-B290C64F2D5C}" srcOrd="1" destOrd="0" presId="urn:microsoft.com/office/officeart/2005/8/layout/vList3"/>
    <dgm:cxn modelId="{97A240B2-7787-4DA0-9CAD-882B7A373ECA}" type="presParOf" srcId="{264AD41A-82F7-4581-A9F5-ABF3FF2BB47B}" destId="{EE4E6F03-D874-429A-A3BD-DB79190BDC59}" srcOrd="7" destOrd="0" presId="urn:microsoft.com/office/officeart/2005/8/layout/vList3"/>
    <dgm:cxn modelId="{4D4809E1-F52C-4836-93FA-6F261FEF43CA}" type="presParOf" srcId="{264AD41A-82F7-4581-A9F5-ABF3FF2BB47B}" destId="{C667E268-EEC3-4284-930C-0F30DD10CD8A}" srcOrd="8" destOrd="0" presId="urn:microsoft.com/office/officeart/2005/8/layout/vList3"/>
    <dgm:cxn modelId="{974CD270-B6A9-4697-B3FC-E560F686E94E}" type="presParOf" srcId="{C667E268-EEC3-4284-930C-0F30DD10CD8A}" destId="{13200697-8122-4229-A0A1-9EFC039EB7C9}" srcOrd="0" destOrd="0" presId="urn:microsoft.com/office/officeart/2005/8/layout/vList3"/>
    <dgm:cxn modelId="{70180CAB-F66C-41E2-AAEE-1D7AA2AE6906}" type="presParOf" srcId="{C667E268-EEC3-4284-930C-0F30DD10CD8A}" destId="{C6F5469E-29D8-446E-87C7-566B51D4044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D6B58A-0AD6-424A-B570-1ED57C9D3769}"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n-US"/>
        </a:p>
      </dgm:t>
    </dgm:pt>
    <dgm:pt modelId="{176574C3-C731-4E71-8AC9-96CC8E93FC1B}">
      <dgm:prSet phldrT="[Text]" custT="1"/>
      <dgm:spPr/>
      <dgm:t>
        <a:bodyPr/>
        <a:lstStyle/>
        <a:p>
          <a:r>
            <a:rPr lang="en-US" sz="3200" b="1" dirty="0" smtClean="0"/>
            <a:t>Physical &amp; Financial Resources</a:t>
          </a:r>
          <a:endParaRPr lang="en-US" sz="3200" b="1" dirty="0"/>
        </a:p>
      </dgm:t>
    </dgm:pt>
    <dgm:pt modelId="{31C5B849-C539-4BDF-92E3-5DE829BD63C4}" type="parTrans" cxnId="{6A097A4F-1BD6-4BDD-A963-08B03394DF49}">
      <dgm:prSet/>
      <dgm:spPr/>
      <dgm:t>
        <a:bodyPr/>
        <a:lstStyle/>
        <a:p>
          <a:endParaRPr lang="en-US"/>
        </a:p>
      </dgm:t>
    </dgm:pt>
    <dgm:pt modelId="{688B0C4F-3C24-45B1-95F8-1766DBE1CB89}" type="sibTrans" cxnId="{6A097A4F-1BD6-4BDD-A963-08B03394DF49}">
      <dgm:prSet/>
      <dgm:spPr/>
      <dgm:t>
        <a:bodyPr/>
        <a:lstStyle/>
        <a:p>
          <a:endParaRPr lang="en-US"/>
        </a:p>
      </dgm:t>
    </dgm:pt>
    <dgm:pt modelId="{E16641A8-F989-49EC-B0EE-7D6BC7E0AA3B}">
      <dgm:prSet phldrT="[Text]" custT="1"/>
      <dgm:spPr/>
      <dgm:t>
        <a:bodyPr/>
        <a:lstStyle/>
        <a:p>
          <a:r>
            <a:rPr lang="en-US" sz="3200" b="1" dirty="0" smtClean="0"/>
            <a:t>Member Services</a:t>
          </a:r>
          <a:endParaRPr lang="en-US" sz="3200" b="1" dirty="0"/>
        </a:p>
      </dgm:t>
    </dgm:pt>
    <dgm:pt modelId="{BA4050D2-8867-48A3-A1F5-52C44B778B48}" type="parTrans" cxnId="{B97F5125-5AC2-4755-85A0-0D397CAAA42F}">
      <dgm:prSet/>
      <dgm:spPr/>
      <dgm:t>
        <a:bodyPr/>
        <a:lstStyle/>
        <a:p>
          <a:endParaRPr lang="en-US"/>
        </a:p>
      </dgm:t>
    </dgm:pt>
    <dgm:pt modelId="{82895E1F-1596-42A9-B59F-6B9473B023AA}" type="sibTrans" cxnId="{B97F5125-5AC2-4755-85A0-0D397CAAA42F}">
      <dgm:prSet/>
      <dgm:spPr/>
      <dgm:t>
        <a:bodyPr/>
        <a:lstStyle/>
        <a:p>
          <a:endParaRPr lang="en-US"/>
        </a:p>
      </dgm:t>
    </dgm:pt>
    <dgm:pt modelId="{9CF061A1-38B5-4571-A0AD-0ADC4D21988A}">
      <dgm:prSet phldrT="[Text]" custT="1"/>
      <dgm:spPr/>
      <dgm:t>
        <a:bodyPr/>
        <a:lstStyle/>
        <a:p>
          <a:r>
            <a:rPr lang="en-US" sz="3200" b="1" dirty="0" smtClean="0"/>
            <a:t>Internal &amp; External Resources</a:t>
          </a:r>
          <a:endParaRPr lang="en-US" sz="3200" b="1" dirty="0"/>
        </a:p>
      </dgm:t>
    </dgm:pt>
    <dgm:pt modelId="{1DF494C4-2D8F-4FE4-83E2-03BACD430E5B}" type="parTrans" cxnId="{42184D8B-928F-4885-8FDF-8CCB0C0BE426}">
      <dgm:prSet/>
      <dgm:spPr/>
      <dgm:t>
        <a:bodyPr/>
        <a:lstStyle/>
        <a:p>
          <a:endParaRPr lang="en-US"/>
        </a:p>
      </dgm:t>
    </dgm:pt>
    <dgm:pt modelId="{0885579E-E9ED-46F7-8DBA-C4B0A699BAEE}" type="sibTrans" cxnId="{42184D8B-928F-4885-8FDF-8CCB0C0BE426}">
      <dgm:prSet/>
      <dgm:spPr/>
      <dgm:t>
        <a:bodyPr/>
        <a:lstStyle/>
        <a:p>
          <a:endParaRPr lang="en-US"/>
        </a:p>
      </dgm:t>
    </dgm:pt>
    <dgm:pt modelId="{6BBF347D-39C2-4D0D-914D-BB89A01AAD3D}">
      <dgm:prSet custT="1"/>
      <dgm:spPr/>
      <dgm:t>
        <a:bodyPr/>
        <a:lstStyle/>
        <a:p>
          <a:r>
            <a:rPr lang="en-US" sz="3200" b="1" dirty="0" smtClean="0"/>
            <a:t>Governance &amp; Structure</a:t>
          </a:r>
          <a:endParaRPr lang="en-US" sz="3200" b="1" dirty="0"/>
        </a:p>
      </dgm:t>
    </dgm:pt>
    <dgm:pt modelId="{907C1368-99AC-49D2-AF04-83F7B02D16F2}" type="parTrans" cxnId="{C9BB7F63-21D8-4AAB-A0CB-714998D2EDAA}">
      <dgm:prSet/>
      <dgm:spPr/>
      <dgm:t>
        <a:bodyPr/>
        <a:lstStyle/>
        <a:p>
          <a:endParaRPr lang="en-US"/>
        </a:p>
      </dgm:t>
    </dgm:pt>
    <dgm:pt modelId="{0B6E28A7-D9A1-4F2D-BCC1-54E119E4A0E3}" type="sibTrans" cxnId="{C9BB7F63-21D8-4AAB-A0CB-714998D2EDAA}">
      <dgm:prSet/>
      <dgm:spPr/>
      <dgm:t>
        <a:bodyPr/>
        <a:lstStyle/>
        <a:p>
          <a:endParaRPr lang="en-US"/>
        </a:p>
      </dgm:t>
    </dgm:pt>
    <dgm:pt modelId="{98C7D0FE-1E6F-44EB-BF7F-3FF07AA48D89}">
      <dgm:prSet custT="1"/>
      <dgm:spPr/>
      <dgm:t>
        <a:bodyPr/>
        <a:lstStyle/>
        <a:p>
          <a:r>
            <a:rPr lang="en-US" sz="3200" b="1" dirty="0" smtClean="0"/>
            <a:t>Staff Competencies</a:t>
          </a:r>
          <a:endParaRPr lang="en-US" sz="3200" b="1" dirty="0"/>
        </a:p>
      </dgm:t>
    </dgm:pt>
    <dgm:pt modelId="{620282C7-9AD2-4236-B4B6-BAF0393C5C02}" type="parTrans" cxnId="{BB30C51B-EA84-4794-94B0-D4F7A8CEC4AA}">
      <dgm:prSet/>
      <dgm:spPr/>
      <dgm:t>
        <a:bodyPr/>
        <a:lstStyle/>
        <a:p>
          <a:endParaRPr lang="en-US"/>
        </a:p>
      </dgm:t>
    </dgm:pt>
    <dgm:pt modelId="{7D4B0D56-4E72-410A-9448-F4E9F0B7E1F4}" type="sibTrans" cxnId="{BB30C51B-EA84-4794-94B0-D4F7A8CEC4AA}">
      <dgm:prSet/>
      <dgm:spPr/>
      <dgm:t>
        <a:bodyPr/>
        <a:lstStyle/>
        <a:p>
          <a:endParaRPr lang="en-US"/>
        </a:p>
      </dgm:t>
    </dgm:pt>
    <dgm:pt modelId="{4A57775D-0748-49F2-9EF6-918D1328B2E6}" type="pres">
      <dgm:prSet presAssocID="{CED6B58A-0AD6-424A-B570-1ED57C9D3769}" presName="linear" presStyleCnt="0">
        <dgm:presLayoutVars>
          <dgm:dir/>
          <dgm:resizeHandles val="exact"/>
        </dgm:presLayoutVars>
      </dgm:prSet>
      <dgm:spPr/>
      <dgm:t>
        <a:bodyPr/>
        <a:lstStyle/>
        <a:p>
          <a:endParaRPr lang="en-US"/>
        </a:p>
      </dgm:t>
    </dgm:pt>
    <dgm:pt modelId="{91075EF7-0FB9-4437-B1B3-C70E59466CD2}" type="pres">
      <dgm:prSet presAssocID="{6BBF347D-39C2-4D0D-914D-BB89A01AAD3D}" presName="comp" presStyleCnt="0"/>
      <dgm:spPr/>
    </dgm:pt>
    <dgm:pt modelId="{F0BC8B5F-B8F6-403A-BF6E-E137603A1DAF}" type="pres">
      <dgm:prSet presAssocID="{6BBF347D-39C2-4D0D-914D-BB89A01AAD3D}" presName="box" presStyleLbl="node1" presStyleIdx="0" presStyleCnt="5"/>
      <dgm:spPr/>
      <dgm:t>
        <a:bodyPr/>
        <a:lstStyle/>
        <a:p>
          <a:endParaRPr lang="en-US"/>
        </a:p>
      </dgm:t>
    </dgm:pt>
    <dgm:pt modelId="{3C56CA1E-FDC7-4C78-BE92-F5C1B0E1932C}" type="pres">
      <dgm:prSet presAssocID="{6BBF347D-39C2-4D0D-914D-BB89A01AAD3D}"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8BC5B931-36DA-496A-A95C-BD1DAF8C30B2}" type="pres">
      <dgm:prSet presAssocID="{6BBF347D-39C2-4D0D-914D-BB89A01AAD3D}" presName="text" presStyleLbl="node1" presStyleIdx="0" presStyleCnt="5">
        <dgm:presLayoutVars>
          <dgm:bulletEnabled val="1"/>
        </dgm:presLayoutVars>
      </dgm:prSet>
      <dgm:spPr/>
      <dgm:t>
        <a:bodyPr/>
        <a:lstStyle/>
        <a:p>
          <a:endParaRPr lang="en-US"/>
        </a:p>
      </dgm:t>
    </dgm:pt>
    <dgm:pt modelId="{020A6823-C315-494F-A960-E25D426F727F}" type="pres">
      <dgm:prSet presAssocID="{0B6E28A7-D9A1-4F2D-BCC1-54E119E4A0E3}" presName="spacer" presStyleCnt="0"/>
      <dgm:spPr/>
    </dgm:pt>
    <dgm:pt modelId="{0D9466B1-4F30-4348-A787-E36CFCC28E9E}" type="pres">
      <dgm:prSet presAssocID="{176574C3-C731-4E71-8AC9-96CC8E93FC1B}" presName="comp" presStyleCnt="0"/>
      <dgm:spPr/>
    </dgm:pt>
    <dgm:pt modelId="{34144154-8D28-4845-9686-2A13C4CA19AF}" type="pres">
      <dgm:prSet presAssocID="{176574C3-C731-4E71-8AC9-96CC8E93FC1B}" presName="box" presStyleLbl="node1" presStyleIdx="1" presStyleCnt="5"/>
      <dgm:spPr/>
      <dgm:t>
        <a:bodyPr/>
        <a:lstStyle/>
        <a:p>
          <a:endParaRPr lang="en-US"/>
        </a:p>
      </dgm:t>
    </dgm:pt>
    <dgm:pt modelId="{0ADB87E1-AFBD-451C-8900-C66ECBD3C6E2}" type="pres">
      <dgm:prSet presAssocID="{176574C3-C731-4E71-8AC9-96CC8E93FC1B}" presName="img"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AAFB7A03-9BC6-4C79-B0E7-96BF83CCC09F}" type="pres">
      <dgm:prSet presAssocID="{176574C3-C731-4E71-8AC9-96CC8E93FC1B}" presName="text" presStyleLbl="node1" presStyleIdx="1" presStyleCnt="5">
        <dgm:presLayoutVars>
          <dgm:bulletEnabled val="1"/>
        </dgm:presLayoutVars>
      </dgm:prSet>
      <dgm:spPr/>
      <dgm:t>
        <a:bodyPr/>
        <a:lstStyle/>
        <a:p>
          <a:endParaRPr lang="en-US"/>
        </a:p>
      </dgm:t>
    </dgm:pt>
    <dgm:pt modelId="{F153A064-C2A7-4662-92F3-D2E7DE104789}" type="pres">
      <dgm:prSet presAssocID="{688B0C4F-3C24-45B1-95F8-1766DBE1CB89}" presName="spacer" presStyleCnt="0"/>
      <dgm:spPr/>
    </dgm:pt>
    <dgm:pt modelId="{29F504AD-BC9C-4740-8CDD-907DB0DEC9E3}" type="pres">
      <dgm:prSet presAssocID="{98C7D0FE-1E6F-44EB-BF7F-3FF07AA48D89}" presName="comp" presStyleCnt="0"/>
      <dgm:spPr/>
    </dgm:pt>
    <dgm:pt modelId="{8E3CFE94-D707-4F11-AAAA-CBA609BC4E78}" type="pres">
      <dgm:prSet presAssocID="{98C7D0FE-1E6F-44EB-BF7F-3FF07AA48D89}" presName="box" presStyleLbl="node1" presStyleIdx="2" presStyleCnt="5"/>
      <dgm:spPr/>
      <dgm:t>
        <a:bodyPr/>
        <a:lstStyle/>
        <a:p>
          <a:endParaRPr lang="en-US"/>
        </a:p>
      </dgm:t>
    </dgm:pt>
    <dgm:pt modelId="{3FEE71A1-38BB-40B9-81B6-36431921BEE9}" type="pres">
      <dgm:prSet presAssocID="{98C7D0FE-1E6F-44EB-BF7F-3FF07AA48D89}" presName="img"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0679B2B3-594D-49F6-8B2E-3758F04ECAC5}" type="pres">
      <dgm:prSet presAssocID="{98C7D0FE-1E6F-44EB-BF7F-3FF07AA48D89}" presName="text" presStyleLbl="node1" presStyleIdx="2" presStyleCnt="5">
        <dgm:presLayoutVars>
          <dgm:bulletEnabled val="1"/>
        </dgm:presLayoutVars>
      </dgm:prSet>
      <dgm:spPr/>
      <dgm:t>
        <a:bodyPr/>
        <a:lstStyle/>
        <a:p>
          <a:endParaRPr lang="en-US"/>
        </a:p>
      </dgm:t>
    </dgm:pt>
    <dgm:pt modelId="{EE461859-C916-4D3C-A601-0936C8057835}" type="pres">
      <dgm:prSet presAssocID="{7D4B0D56-4E72-410A-9448-F4E9F0B7E1F4}" presName="spacer" presStyleCnt="0"/>
      <dgm:spPr/>
    </dgm:pt>
    <dgm:pt modelId="{3B9D4EEF-C9CD-4400-957F-A041E1FC8445}" type="pres">
      <dgm:prSet presAssocID="{E16641A8-F989-49EC-B0EE-7D6BC7E0AA3B}" presName="comp" presStyleCnt="0"/>
      <dgm:spPr/>
    </dgm:pt>
    <dgm:pt modelId="{BF6841FC-11CD-4207-89E1-D13592FECEDB}" type="pres">
      <dgm:prSet presAssocID="{E16641A8-F989-49EC-B0EE-7D6BC7E0AA3B}" presName="box" presStyleLbl="node1" presStyleIdx="3" presStyleCnt="5"/>
      <dgm:spPr/>
      <dgm:t>
        <a:bodyPr/>
        <a:lstStyle/>
        <a:p>
          <a:endParaRPr lang="en-US"/>
        </a:p>
      </dgm:t>
    </dgm:pt>
    <dgm:pt modelId="{572F9A73-14AD-481D-A90F-70F975B39F3F}" type="pres">
      <dgm:prSet presAssocID="{E16641A8-F989-49EC-B0EE-7D6BC7E0AA3B}" presName="img"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D4A7DC17-7EAD-4883-A88F-A5E9F671FB46}" type="pres">
      <dgm:prSet presAssocID="{E16641A8-F989-49EC-B0EE-7D6BC7E0AA3B}" presName="text" presStyleLbl="node1" presStyleIdx="3" presStyleCnt="5">
        <dgm:presLayoutVars>
          <dgm:bulletEnabled val="1"/>
        </dgm:presLayoutVars>
      </dgm:prSet>
      <dgm:spPr/>
      <dgm:t>
        <a:bodyPr/>
        <a:lstStyle/>
        <a:p>
          <a:endParaRPr lang="en-US"/>
        </a:p>
      </dgm:t>
    </dgm:pt>
    <dgm:pt modelId="{86961F26-A3B9-4C27-AB52-3279FDCFAC4A}" type="pres">
      <dgm:prSet presAssocID="{82895E1F-1596-42A9-B59F-6B9473B023AA}" presName="spacer" presStyleCnt="0"/>
      <dgm:spPr/>
    </dgm:pt>
    <dgm:pt modelId="{40547335-5FDA-4E05-9E74-D62BF57AD311}" type="pres">
      <dgm:prSet presAssocID="{9CF061A1-38B5-4571-A0AD-0ADC4D21988A}" presName="comp" presStyleCnt="0"/>
      <dgm:spPr/>
    </dgm:pt>
    <dgm:pt modelId="{75CD0943-8260-4DB0-AF11-5CEB194FE7F9}" type="pres">
      <dgm:prSet presAssocID="{9CF061A1-38B5-4571-A0AD-0ADC4D21988A}" presName="box" presStyleLbl="node1" presStyleIdx="4" presStyleCnt="5"/>
      <dgm:spPr/>
      <dgm:t>
        <a:bodyPr/>
        <a:lstStyle/>
        <a:p>
          <a:endParaRPr lang="en-US"/>
        </a:p>
      </dgm:t>
    </dgm:pt>
    <dgm:pt modelId="{508BEA9A-3BAB-4155-B834-31E58EA96EF9}" type="pres">
      <dgm:prSet presAssocID="{9CF061A1-38B5-4571-A0AD-0ADC4D21988A}"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dgm:spPr>
      <dgm:t>
        <a:bodyPr/>
        <a:lstStyle/>
        <a:p>
          <a:endParaRPr lang="en-US"/>
        </a:p>
      </dgm:t>
    </dgm:pt>
    <dgm:pt modelId="{8074DEBF-E533-4047-9329-BCB6EF51C154}" type="pres">
      <dgm:prSet presAssocID="{9CF061A1-38B5-4571-A0AD-0ADC4D21988A}" presName="text" presStyleLbl="node1" presStyleIdx="4" presStyleCnt="5">
        <dgm:presLayoutVars>
          <dgm:bulletEnabled val="1"/>
        </dgm:presLayoutVars>
      </dgm:prSet>
      <dgm:spPr/>
      <dgm:t>
        <a:bodyPr/>
        <a:lstStyle/>
        <a:p>
          <a:endParaRPr lang="en-US"/>
        </a:p>
      </dgm:t>
    </dgm:pt>
  </dgm:ptLst>
  <dgm:cxnLst>
    <dgm:cxn modelId="{15135B69-A046-4719-AFE4-A672AA61D2E7}" type="presOf" srcId="{98C7D0FE-1E6F-44EB-BF7F-3FF07AA48D89}" destId="{0679B2B3-594D-49F6-8B2E-3758F04ECAC5}" srcOrd="1" destOrd="0" presId="urn:microsoft.com/office/officeart/2005/8/layout/vList4"/>
    <dgm:cxn modelId="{BB30C51B-EA84-4794-94B0-D4F7A8CEC4AA}" srcId="{CED6B58A-0AD6-424A-B570-1ED57C9D3769}" destId="{98C7D0FE-1E6F-44EB-BF7F-3FF07AA48D89}" srcOrd="2" destOrd="0" parTransId="{620282C7-9AD2-4236-B4B6-BAF0393C5C02}" sibTransId="{7D4B0D56-4E72-410A-9448-F4E9F0B7E1F4}"/>
    <dgm:cxn modelId="{AF430CD8-CDAC-41B4-94CE-AA68071362F4}" type="presOf" srcId="{E16641A8-F989-49EC-B0EE-7D6BC7E0AA3B}" destId="{BF6841FC-11CD-4207-89E1-D13592FECEDB}" srcOrd="0" destOrd="0" presId="urn:microsoft.com/office/officeart/2005/8/layout/vList4"/>
    <dgm:cxn modelId="{6A097A4F-1BD6-4BDD-A963-08B03394DF49}" srcId="{CED6B58A-0AD6-424A-B570-1ED57C9D3769}" destId="{176574C3-C731-4E71-8AC9-96CC8E93FC1B}" srcOrd="1" destOrd="0" parTransId="{31C5B849-C539-4BDF-92E3-5DE829BD63C4}" sibTransId="{688B0C4F-3C24-45B1-95F8-1766DBE1CB89}"/>
    <dgm:cxn modelId="{A162486A-4F4E-4512-80A8-2462A237F697}" type="presOf" srcId="{E16641A8-F989-49EC-B0EE-7D6BC7E0AA3B}" destId="{D4A7DC17-7EAD-4883-A88F-A5E9F671FB46}" srcOrd="1" destOrd="0" presId="urn:microsoft.com/office/officeart/2005/8/layout/vList4"/>
    <dgm:cxn modelId="{7A45D368-9DE4-46BB-A57F-9C14E481DA70}" type="presOf" srcId="{CED6B58A-0AD6-424A-B570-1ED57C9D3769}" destId="{4A57775D-0748-49F2-9EF6-918D1328B2E6}" srcOrd="0" destOrd="0" presId="urn:microsoft.com/office/officeart/2005/8/layout/vList4"/>
    <dgm:cxn modelId="{C9BB7F63-21D8-4AAB-A0CB-714998D2EDAA}" srcId="{CED6B58A-0AD6-424A-B570-1ED57C9D3769}" destId="{6BBF347D-39C2-4D0D-914D-BB89A01AAD3D}" srcOrd="0" destOrd="0" parTransId="{907C1368-99AC-49D2-AF04-83F7B02D16F2}" sibTransId="{0B6E28A7-D9A1-4F2D-BCC1-54E119E4A0E3}"/>
    <dgm:cxn modelId="{B97F5125-5AC2-4755-85A0-0D397CAAA42F}" srcId="{CED6B58A-0AD6-424A-B570-1ED57C9D3769}" destId="{E16641A8-F989-49EC-B0EE-7D6BC7E0AA3B}" srcOrd="3" destOrd="0" parTransId="{BA4050D2-8867-48A3-A1F5-52C44B778B48}" sibTransId="{82895E1F-1596-42A9-B59F-6B9473B023AA}"/>
    <dgm:cxn modelId="{42184D8B-928F-4885-8FDF-8CCB0C0BE426}" srcId="{CED6B58A-0AD6-424A-B570-1ED57C9D3769}" destId="{9CF061A1-38B5-4571-A0AD-0ADC4D21988A}" srcOrd="4" destOrd="0" parTransId="{1DF494C4-2D8F-4FE4-83E2-03BACD430E5B}" sibTransId="{0885579E-E9ED-46F7-8DBA-C4B0A699BAEE}"/>
    <dgm:cxn modelId="{FE040320-DE62-4803-9F60-2635BA259173}" type="presOf" srcId="{176574C3-C731-4E71-8AC9-96CC8E93FC1B}" destId="{AAFB7A03-9BC6-4C79-B0E7-96BF83CCC09F}" srcOrd="1" destOrd="0" presId="urn:microsoft.com/office/officeart/2005/8/layout/vList4"/>
    <dgm:cxn modelId="{1E2567C8-3AAB-495D-832B-6349A19FDD5D}" type="presOf" srcId="{6BBF347D-39C2-4D0D-914D-BB89A01AAD3D}" destId="{F0BC8B5F-B8F6-403A-BF6E-E137603A1DAF}" srcOrd="0" destOrd="0" presId="urn:microsoft.com/office/officeart/2005/8/layout/vList4"/>
    <dgm:cxn modelId="{DE31A762-EE24-46E7-94AD-B591E155704F}" type="presOf" srcId="{98C7D0FE-1E6F-44EB-BF7F-3FF07AA48D89}" destId="{8E3CFE94-D707-4F11-AAAA-CBA609BC4E78}" srcOrd="0" destOrd="0" presId="urn:microsoft.com/office/officeart/2005/8/layout/vList4"/>
    <dgm:cxn modelId="{54B5342D-947B-480C-BB99-DA13EE979588}" type="presOf" srcId="{9CF061A1-38B5-4571-A0AD-0ADC4D21988A}" destId="{75CD0943-8260-4DB0-AF11-5CEB194FE7F9}" srcOrd="0" destOrd="0" presId="urn:microsoft.com/office/officeart/2005/8/layout/vList4"/>
    <dgm:cxn modelId="{76DD8C20-5337-431A-BBB0-5EB93AD96826}" type="presOf" srcId="{9CF061A1-38B5-4571-A0AD-0ADC4D21988A}" destId="{8074DEBF-E533-4047-9329-BCB6EF51C154}" srcOrd="1" destOrd="0" presId="urn:microsoft.com/office/officeart/2005/8/layout/vList4"/>
    <dgm:cxn modelId="{98626BDA-A732-4348-814D-079699E98C6E}" type="presOf" srcId="{6BBF347D-39C2-4D0D-914D-BB89A01AAD3D}" destId="{8BC5B931-36DA-496A-A95C-BD1DAF8C30B2}" srcOrd="1" destOrd="0" presId="urn:microsoft.com/office/officeart/2005/8/layout/vList4"/>
    <dgm:cxn modelId="{FB59D38A-7D1B-4948-9F8F-044F65DF5A59}" type="presOf" srcId="{176574C3-C731-4E71-8AC9-96CC8E93FC1B}" destId="{34144154-8D28-4845-9686-2A13C4CA19AF}" srcOrd="0" destOrd="0" presId="urn:microsoft.com/office/officeart/2005/8/layout/vList4"/>
    <dgm:cxn modelId="{32377895-2336-445C-AD5E-ACEEBF8CEBC4}" type="presParOf" srcId="{4A57775D-0748-49F2-9EF6-918D1328B2E6}" destId="{91075EF7-0FB9-4437-B1B3-C70E59466CD2}" srcOrd="0" destOrd="0" presId="urn:microsoft.com/office/officeart/2005/8/layout/vList4"/>
    <dgm:cxn modelId="{DE706A85-B52C-4A11-B5B9-1FDDA40DEF22}" type="presParOf" srcId="{91075EF7-0FB9-4437-B1B3-C70E59466CD2}" destId="{F0BC8B5F-B8F6-403A-BF6E-E137603A1DAF}" srcOrd="0" destOrd="0" presId="urn:microsoft.com/office/officeart/2005/8/layout/vList4"/>
    <dgm:cxn modelId="{16482A9E-1058-4C5A-A02B-DFF31FD4697B}" type="presParOf" srcId="{91075EF7-0FB9-4437-B1B3-C70E59466CD2}" destId="{3C56CA1E-FDC7-4C78-BE92-F5C1B0E1932C}" srcOrd="1" destOrd="0" presId="urn:microsoft.com/office/officeart/2005/8/layout/vList4"/>
    <dgm:cxn modelId="{0081D77F-A11D-4CAF-BF1A-C0AD8C37AAB9}" type="presParOf" srcId="{91075EF7-0FB9-4437-B1B3-C70E59466CD2}" destId="{8BC5B931-36DA-496A-A95C-BD1DAF8C30B2}" srcOrd="2" destOrd="0" presId="urn:microsoft.com/office/officeart/2005/8/layout/vList4"/>
    <dgm:cxn modelId="{7B2785AF-DF0A-44D4-8323-8E2104EDBB18}" type="presParOf" srcId="{4A57775D-0748-49F2-9EF6-918D1328B2E6}" destId="{020A6823-C315-494F-A960-E25D426F727F}" srcOrd="1" destOrd="0" presId="urn:microsoft.com/office/officeart/2005/8/layout/vList4"/>
    <dgm:cxn modelId="{E2EC0450-1FAC-4564-8E78-C796A59E52E3}" type="presParOf" srcId="{4A57775D-0748-49F2-9EF6-918D1328B2E6}" destId="{0D9466B1-4F30-4348-A787-E36CFCC28E9E}" srcOrd="2" destOrd="0" presId="urn:microsoft.com/office/officeart/2005/8/layout/vList4"/>
    <dgm:cxn modelId="{67DC37C6-9818-428C-BB1A-61C86C5D4ABE}" type="presParOf" srcId="{0D9466B1-4F30-4348-A787-E36CFCC28E9E}" destId="{34144154-8D28-4845-9686-2A13C4CA19AF}" srcOrd="0" destOrd="0" presId="urn:microsoft.com/office/officeart/2005/8/layout/vList4"/>
    <dgm:cxn modelId="{1BBA7B36-3EBE-42BC-A4AB-B39EF25EA1E6}" type="presParOf" srcId="{0D9466B1-4F30-4348-A787-E36CFCC28E9E}" destId="{0ADB87E1-AFBD-451C-8900-C66ECBD3C6E2}" srcOrd="1" destOrd="0" presId="urn:microsoft.com/office/officeart/2005/8/layout/vList4"/>
    <dgm:cxn modelId="{C29EB378-9926-406F-AC48-2869A9C2B9B7}" type="presParOf" srcId="{0D9466B1-4F30-4348-A787-E36CFCC28E9E}" destId="{AAFB7A03-9BC6-4C79-B0E7-96BF83CCC09F}" srcOrd="2" destOrd="0" presId="urn:microsoft.com/office/officeart/2005/8/layout/vList4"/>
    <dgm:cxn modelId="{04739323-A59D-479A-AA0D-2E33F15F7D41}" type="presParOf" srcId="{4A57775D-0748-49F2-9EF6-918D1328B2E6}" destId="{F153A064-C2A7-4662-92F3-D2E7DE104789}" srcOrd="3" destOrd="0" presId="urn:microsoft.com/office/officeart/2005/8/layout/vList4"/>
    <dgm:cxn modelId="{11BEE4E9-280B-4E4E-8D5F-DA1C92E04708}" type="presParOf" srcId="{4A57775D-0748-49F2-9EF6-918D1328B2E6}" destId="{29F504AD-BC9C-4740-8CDD-907DB0DEC9E3}" srcOrd="4" destOrd="0" presId="urn:microsoft.com/office/officeart/2005/8/layout/vList4"/>
    <dgm:cxn modelId="{268E7A5E-E196-4565-9CB0-C78593F2FFC0}" type="presParOf" srcId="{29F504AD-BC9C-4740-8CDD-907DB0DEC9E3}" destId="{8E3CFE94-D707-4F11-AAAA-CBA609BC4E78}" srcOrd="0" destOrd="0" presId="urn:microsoft.com/office/officeart/2005/8/layout/vList4"/>
    <dgm:cxn modelId="{48339B48-C0A4-4F8A-99FC-5985634E9FE6}" type="presParOf" srcId="{29F504AD-BC9C-4740-8CDD-907DB0DEC9E3}" destId="{3FEE71A1-38BB-40B9-81B6-36431921BEE9}" srcOrd="1" destOrd="0" presId="urn:microsoft.com/office/officeart/2005/8/layout/vList4"/>
    <dgm:cxn modelId="{6CD385BC-C82F-4314-B1F3-1ACDA3564124}" type="presParOf" srcId="{29F504AD-BC9C-4740-8CDD-907DB0DEC9E3}" destId="{0679B2B3-594D-49F6-8B2E-3758F04ECAC5}" srcOrd="2" destOrd="0" presId="urn:microsoft.com/office/officeart/2005/8/layout/vList4"/>
    <dgm:cxn modelId="{5140633C-1FB1-4B57-AD02-4D0F4756BFBD}" type="presParOf" srcId="{4A57775D-0748-49F2-9EF6-918D1328B2E6}" destId="{EE461859-C916-4D3C-A601-0936C8057835}" srcOrd="5" destOrd="0" presId="urn:microsoft.com/office/officeart/2005/8/layout/vList4"/>
    <dgm:cxn modelId="{2C77B3D9-5A19-491A-819C-F2757A7FA51B}" type="presParOf" srcId="{4A57775D-0748-49F2-9EF6-918D1328B2E6}" destId="{3B9D4EEF-C9CD-4400-957F-A041E1FC8445}" srcOrd="6" destOrd="0" presId="urn:microsoft.com/office/officeart/2005/8/layout/vList4"/>
    <dgm:cxn modelId="{BB7EBB3E-A1FF-4676-B1DB-308239D40F25}" type="presParOf" srcId="{3B9D4EEF-C9CD-4400-957F-A041E1FC8445}" destId="{BF6841FC-11CD-4207-89E1-D13592FECEDB}" srcOrd="0" destOrd="0" presId="urn:microsoft.com/office/officeart/2005/8/layout/vList4"/>
    <dgm:cxn modelId="{87DAD2F7-E7D9-4818-A247-DF01A2E95184}" type="presParOf" srcId="{3B9D4EEF-C9CD-4400-957F-A041E1FC8445}" destId="{572F9A73-14AD-481D-A90F-70F975B39F3F}" srcOrd="1" destOrd="0" presId="urn:microsoft.com/office/officeart/2005/8/layout/vList4"/>
    <dgm:cxn modelId="{A575F98E-06CD-446C-8DFC-EC2C84CC2176}" type="presParOf" srcId="{3B9D4EEF-C9CD-4400-957F-A041E1FC8445}" destId="{D4A7DC17-7EAD-4883-A88F-A5E9F671FB46}" srcOrd="2" destOrd="0" presId="urn:microsoft.com/office/officeart/2005/8/layout/vList4"/>
    <dgm:cxn modelId="{51A670AD-8A9B-4DB7-A6F9-F45CD92B256C}" type="presParOf" srcId="{4A57775D-0748-49F2-9EF6-918D1328B2E6}" destId="{86961F26-A3B9-4C27-AB52-3279FDCFAC4A}" srcOrd="7" destOrd="0" presId="urn:microsoft.com/office/officeart/2005/8/layout/vList4"/>
    <dgm:cxn modelId="{BA3427B7-DD6A-4091-9E95-C913C4A77BE0}" type="presParOf" srcId="{4A57775D-0748-49F2-9EF6-918D1328B2E6}" destId="{40547335-5FDA-4E05-9E74-D62BF57AD311}" srcOrd="8" destOrd="0" presId="urn:microsoft.com/office/officeart/2005/8/layout/vList4"/>
    <dgm:cxn modelId="{6262DA37-D0F8-4415-B904-FCA7D638B453}" type="presParOf" srcId="{40547335-5FDA-4E05-9E74-D62BF57AD311}" destId="{75CD0943-8260-4DB0-AF11-5CEB194FE7F9}" srcOrd="0" destOrd="0" presId="urn:microsoft.com/office/officeart/2005/8/layout/vList4"/>
    <dgm:cxn modelId="{66E56970-E21C-4361-94A8-2B154DA27EAD}" type="presParOf" srcId="{40547335-5FDA-4E05-9E74-D62BF57AD311}" destId="{508BEA9A-3BAB-4155-B834-31E58EA96EF9}" srcOrd="1" destOrd="0" presId="urn:microsoft.com/office/officeart/2005/8/layout/vList4"/>
    <dgm:cxn modelId="{48B9273D-F1B2-49D1-AC6C-89976F9A1B08}" type="presParOf" srcId="{40547335-5FDA-4E05-9E74-D62BF57AD311}" destId="{8074DEBF-E533-4047-9329-BCB6EF51C15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EAC59-BD08-45A1-9993-9D4D4AB5C7FD}" type="doc">
      <dgm:prSet loTypeId="urn:microsoft.com/office/officeart/2005/8/layout/vList3" loCatId="picture" qsTypeId="urn:microsoft.com/office/officeart/2005/8/quickstyle/3d1" qsCatId="3D" csTypeId="urn:microsoft.com/office/officeart/2005/8/colors/colorful1" csCatId="colorful" phldr="1"/>
      <dgm:spPr/>
    </dgm:pt>
    <dgm:pt modelId="{AA4934C1-D94A-4F88-9432-71AAA1AFA367}">
      <dgm:prSet phldrT="[Text]"/>
      <dgm:spPr/>
      <dgm:t>
        <a:bodyPr/>
        <a:lstStyle/>
        <a:p>
          <a:r>
            <a:rPr lang="en-US" b="1" dirty="0" smtClean="0"/>
            <a:t>Strategic Planning</a:t>
          </a:r>
          <a:endParaRPr lang="en-US" b="1" dirty="0"/>
        </a:p>
      </dgm:t>
    </dgm:pt>
    <dgm:pt modelId="{1D25FE9E-4163-4883-AF04-65CF3EA9C735}" type="parTrans" cxnId="{E2AB9000-D303-45A5-AF0D-AC89249FFB45}">
      <dgm:prSet/>
      <dgm:spPr/>
      <dgm:t>
        <a:bodyPr/>
        <a:lstStyle/>
        <a:p>
          <a:endParaRPr lang="en-US"/>
        </a:p>
      </dgm:t>
    </dgm:pt>
    <dgm:pt modelId="{51E926AF-C91E-41F8-A7E5-2423BA46CA59}" type="sibTrans" cxnId="{E2AB9000-D303-45A5-AF0D-AC89249FFB45}">
      <dgm:prSet/>
      <dgm:spPr/>
      <dgm:t>
        <a:bodyPr/>
        <a:lstStyle/>
        <a:p>
          <a:endParaRPr lang="en-US"/>
        </a:p>
      </dgm:t>
    </dgm:pt>
    <dgm:pt modelId="{18F4D1BA-55E4-4E89-A416-C93C7139FF0E}">
      <dgm:prSet phldrT="[Text]"/>
      <dgm:spPr/>
      <dgm:t>
        <a:bodyPr/>
        <a:lstStyle/>
        <a:p>
          <a:r>
            <a:rPr lang="en-US" b="1" dirty="0" smtClean="0"/>
            <a:t>Structural Audit</a:t>
          </a:r>
          <a:endParaRPr lang="en-US" b="1" dirty="0"/>
        </a:p>
      </dgm:t>
    </dgm:pt>
    <dgm:pt modelId="{C433AC9C-1ED1-4B14-ABEC-8A15FDB6B6E3}" type="parTrans" cxnId="{8853E0C9-51EA-4B53-AC92-91C693EBD69F}">
      <dgm:prSet/>
      <dgm:spPr/>
      <dgm:t>
        <a:bodyPr/>
        <a:lstStyle/>
        <a:p>
          <a:endParaRPr lang="en-US"/>
        </a:p>
      </dgm:t>
    </dgm:pt>
    <dgm:pt modelId="{0D7E319A-9B58-4906-8106-6E47A619A751}" type="sibTrans" cxnId="{8853E0C9-51EA-4B53-AC92-91C693EBD69F}">
      <dgm:prSet/>
      <dgm:spPr/>
      <dgm:t>
        <a:bodyPr/>
        <a:lstStyle/>
        <a:p>
          <a:endParaRPr lang="en-US"/>
        </a:p>
      </dgm:t>
    </dgm:pt>
    <dgm:pt modelId="{DB24210B-A3CE-4E9F-A87C-C72EAB9B95F7}">
      <dgm:prSet phldrT="[Text]"/>
      <dgm:spPr/>
      <dgm:t>
        <a:bodyPr/>
        <a:lstStyle/>
        <a:p>
          <a:r>
            <a:rPr lang="en-US" b="1" dirty="0" smtClean="0"/>
            <a:t>Staff / Volunteer Alignment</a:t>
          </a:r>
          <a:endParaRPr lang="en-US" b="1" dirty="0"/>
        </a:p>
      </dgm:t>
    </dgm:pt>
    <dgm:pt modelId="{8B9164F9-2F81-4A38-9A01-38EA3C81152D}" type="parTrans" cxnId="{454780E7-A8A7-4B9C-AF8F-A3DADFBE42D7}">
      <dgm:prSet/>
      <dgm:spPr/>
      <dgm:t>
        <a:bodyPr/>
        <a:lstStyle/>
        <a:p>
          <a:endParaRPr lang="en-US"/>
        </a:p>
      </dgm:t>
    </dgm:pt>
    <dgm:pt modelId="{1E7559ED-44BE-4571-8D75-CAD11AFE7DF1}" type="sibTrans" cxnId="{454780E7-A8A7-4B9C-AF8F-A3DADFBE42D7}">
      <dgm:prSet/>
      <dgm:spPr/>
      <dgm:t>
        <a:bodyPr/>
        <a:lstStyle/>
        <a:p>
          <a:endParaRPr lang="en-US"/>
        </a:p>
      </dgm:t>
    </dgm:pt>
    <dgm:pt modelId="{A9DD275D-D9EA-4CA3-93E2-3F7E7342F451}">
      <dgm:prSet/>
      <dgm:spPr/>
      <dgm:t>
        <a:bodyPr/>
        <a:lstStyle/>
        <a:p>
          <a:r>
            <a:rPr lang="en-US" b="1" dirty="0" smtClean="0"/>
            <a:t>Job search, hiring &amp; transition assistance </a:t>
          </a:r>
          <a:endParaRPr lang="en-US" b="1" dirty="0"/>
        </a:p>
      </dgm:t>
    </dgm:pt>
    <dgm:pt modelId="{75FE5003-3573-45B4-B6A5-D4F2266177A6}" type="parTrans" cxnId="{EEA5A497-1DB3-4DCB-8879-788D387657B9}">
      <dgm:prSet/>
      <dgm:spPr/>
      <dgm:t>
        <a:bodyPr/>
        <a:lstStyle/>
        <a:p>
          <a:endParaRPr lang="en-US"/>
        </a:p>
      </dgm:t>
    </dgm:pt>
    <dgm:pt modelId="{26A4D9D1-481B-48AD-851A-F4B9B729FC1D}" type="sibTrans" cxnId="{EEA5A497-1DB3-4DCB-8879-788D387657B9}">
      <dgm:prSet/>
      <dgm:spPr/>
      <dgm:t>
        <a:bodyPr/>
        <a:lstStyle/>
        <a:p>
          <a:endParaRPr lang="en-US"/>
        </a:p>
      </dgm:t>
    </dgm:pt>
    <dgm:pt modelId="{3C7A8C9F-30D3-4DE6-8177-441034C464E2}">
      <dgm:prSet/>
      <dgm:spPr/>
      <dgm:t>
        <a:bodyPr/>
        <a:lstStyle/>
        <a:p>
          <a:r>
            <a:rPr lang="en-US" b="1" dirty="0" smtClean="0"/>
            <a:t>Personal Career Planning</a:t>
          </a:r>
          <a:endParaRPr lang="en-US" b="1" dirty="0"/>
        </a:p>
      </dgm:t>
    </dgm:pt>
    <dgm:pt modelId="{9BB4299A-B0FD-4934-AED4-60860907449A}" type="parTrans" cxnId="{7B8BD3AD-F7D8-4DF4-8532-D6492D8BDC18}">
      <dgm:prSet/>
      <dgm:spPr/>
      <dgm:t>
        <a:bodyPr/>
        <a:lstStyle/>
        <a:p>
          <a:endParaRPr lang="en-US"/>
        </a:p>
      </dgm:t>
    </dgm:pt>
    <dgm:pt modelId="{5778552D-B6ED-4F10-812A-5B37EE6E36A0}" type="sibTrans" cxnId="{7B8BD3AD-F7D8-4DF4-8532-D6492D8BDC18}">
      <dgm:prSet/>
      <dgm:spPr/>
      <dgm:t>
        <a:bodyPr/>
        <a:lstStyle/>
        <a:p>
          <a:endParaRPr lang="en-US"/>
        </a:p>
      </dgm:t>
    </dgm:pt>
    <dgm:pt modelId="{264AD41A-82F7-4581-A9F5-ABF3FF2BB47B}" type="pres">
      <dgm:prSet presAssocID="{704EAC59-BD08-45A1-9993-9D4D4AB5C7FD}" presName="linearFlow" presStyleCnt="0">
        <dgm:presLayoutVars>
          <dgm:dir/>
          <dgm:resizeHandles val="exact"/>
        </dgm:presLayoutVars>
      </dgm:prSet>
      <dgm:spPr/>
    </dgm:pt>
    <dgm:pt modelId="{693FBE78-9E53-449D-92EC-9661ADE80B08}" type="pres">
      <dgm:prSet presAssocID="{AA4934C1-D94A-4F88-9432-71AAA1AFA367}" presName="composite" presStyleCnt="0"/>
      <dgm:spPr/>
    </dgm:pt>
    <dgm:pt modelId="{721C8207-6525-4363-A8F3-9433E11221EE}" type="pres">
      <dgm:prSet presAssocID="{AA4934C1-D94A-4F88-9432-71AAA1AFA367}" presName="imgShp" presStyleLbl="fgImgPlace1" presStyleIdx="0" presStyleCnt="5"/>
      <dgm:spPr/>
    </dgm:pt>
    <dgm:pt modelId="{E69E20FE-48EF-4AB0-9C87-57619584B429}" type="pres">
      <dgm:prSet presAssocID="{AA4934C1-D94A-4F88-9432-71AAA1AFA367}" presName="txShp" presStyleLbl="node1" presStyleIdx="0" presStyleCnt="5">
        <dgm:presLayoutVars>
          <dgm:bulletEnabled val="1"/>
        </dgm:presLayoutVars>
      </dgm:prSet>
      <dgm:spPr/>
      <dgm:t>
        <a:bodyPr/>
        <a:lstStyle/>
        <a:p>
          <a:endParaRPr lang="en-US"/>
        </a:p>
      </dgm:t>
    </dgm:pt>
    <dgm:pt modelId="{B499F303-561E-44F4-B594-574C20827CCE}" type="pres">
      <dgm:prSet presAssocID="{51E926AF-C91E-41F8-A7E5-2423BA46CA59}" presName="spacing" presStyleCnt="0"/>
      <dgm:spPr/>
    </dgm:pt>
    <dgm:pt modelId="{D0377D2C-660A-4D8F-9603-4D1918854B15}" type="pres">
      <dgm:prSet presAssocID="{18F4D1BA-55E4-4E89-A416-C93C7139FF0E}" presName="composite" presStyleCnt="0"/>
      <dgm:spPr/>
    </dgm:pt>
    <dgm:pt modelId="{3969D329-F206-499F-B80E-EC510F1F9C2F}" type="pres">
      <dgm:prSet presAssocID="{18F4D1BA-55E4-4E89-A416-C93C7139FF0E}" presName="imgShp" presStyleLbl="fgImgPlace1" presStyleIdx="1" presStyleCnt="5"/>
      <dgm:spPr/>
    </dgm:pt>
    <dgm:pt modelId="{3A798BCD-4AAD-4169-AF95-9B9B88BA067D}" type="pres">
      <dgm:prSet presAssocID="{18F4D1BA-55E4-4E89-A416-C93C7139FF0E}" presName="txShp" presStyleLbl="node1" presStyleIdx="1" presStyleCnt="5">
        <dgm:presLayoutVars>
          <dgm:bulletEnabled val="1"/>
        </dgm:presLayoutVars>
      </dgm:prSet>
      <dgm:spPr/>
      <dgm:t>
        <a:bodyPr/>
        <a:lstStyle/>
        <a:p>
          <a:endParaRPr lang="en-US"/>
        </a:p>
      </dgm:t>
    </dgm:pt>
    <dgm:pt modelId="{5DC0E12B-3245-4D19-A7E6-2A98095A7BA9}" type="pres">
      <dgm:prSet presAssocID="{0D7E319A-9B58-4906-8106-6E47A619A751}" presName="spacing" presStyleCnt="0"/>
      <dgm:spPr/>
    </dgm:pt>
    <dgm:pt modelId="{DF23567B-E1F2-4A5D-B707-A12F71E77079}" type="pres">
      <dgm:prSet presAssocID="{DB24210B-A3CE-4E9F-A87C-C72EAB9B95F7}" presName="composite" presStyleCnt="0"/>
      <dgm:spPr/>
    </dgm:pt>
    <dgm:pt modelId="{E9562BE9-A3B9-492F-B969-E20967D9E518}" type="pres">
      <dgm:prSet presAssocID="{DB24210B-A3CE-4E9F-A87C-C72EAB9B95F7}" presName="imgShp" presStyleLbl="fgImgPlace1" presStyleIdx="2" presStyleCnt="5"/>
      <dgm:spPr/>
    </dgm:pt>
    <dgm:pt modelId="{4BCB8F44-C0D0-4E53-9083-286AE7DFEDB9}" type="pres">
      <dgm:prSet presAssocID="{DB24210B-A3CE-4E9F-A87C-C72EAB9B95F7}" presName="txShp" presStyleLbl="node1" presStyleIdx="2" presStyleCnt="5">
        <dgm:presLayoutVars>
          <dgm:bulletEnabled val="1"/>
        </dgm:presLayoutVars>
      </dgm:prSet>
      <dgm:spPr/>
      <dgm:t>
        <a:bodyPr/>
        <a:lstStyle/>
        <a:p>
          <a:endParaRPr lang="en-US"/>
        </a:p>
      </dgm:t>
    </dgm:pt>
    <dgm:pt modelId="{1A39EB6E-3F96-4DE9-BA83-BC1328D1ED44}" type="pres">
      <dgm:prSet presAssocID="{1E7559ED-44BE-4571-8D75-CAD11AFE7DF1}" presName="spacing" presStyleCnt="0"/>
      <dgm:spPr/>
    </dgm:pt>
    <dgm:pt modelId="{F37D96C9-A3B8-4509-B19A-B35A7A9B6DA6}" type="pres">
      <dgm:prSet presAssocID="{3C7A8C9F-30D3-4DE6-8177-441034C464E2}" presName="composite" presStyleCnt="0"/>
      <dgm:spPr/>
    </dgm:pt>
    <dgm:pt modelId="{268EAC3B-D869-43BC-9F90-183503E6418E}" type="pres">
      <dgm:prSet presAssocID="{3C7A8C9F-30D3-4DE6-8177-441034C464E2}" presName="imgShp" presStyleLbl="fgImgPlace1" presStyleIdx="3" presStyleCnt="5"/>
      <dgm:spPr/>
    </dgm:pt>
    <dgm:pt modelId="{520A0927-9927-45A5-8412-B290C64F2D5C}" type="pres">
      <dgm:prSet presAssocID="{3C7A8C9F-30D3-4DE6-8177-441034C464E2}" presName="txShp" presStyleLbl="node1" presStyleIdx="3" presStyleCnt="5">
        <dgm:presLayoutVars>
          <dgm:bulletEnabled val="1"/>
        </dgm:presLayoutVars>
      </dgm:prSet>
      <dgm:spPr/>
      <dgm:t>
        <a:bodyPr/>
        <a:lstStyle/>
        <a:p>
          <a:endParaRPr lang="en-US"/>
        </a:p>
      </dgm:t>
    </dgm:pt>
    <dgm:pt modelId="{EE4E6F03-D874-429A-A3BD-DB79190BDC59}" type="pres">
      <dgm:prSet presAssocID="{5778552D-B6ED-4F10-812A-5B37EE6E36A0}" presName="spacing" presStyleCnt="0"/>
      <dgm:spPr/>
    </dgm:pt>
    <dgm:pt modelId="{C667E268-EEC3-4284-930C-0F30DD10CD8A}" type="pres">
      <dgm:prSet presAssocID="{A9DD275D-D9EA-4CA3-93E2-3F7E7342F451}" presName="composite" presStyleCnt="0"/>
      <dgm:spPr/>
    </dgm:pt>
    <dgm:pt modelId="{13200697-8122-4229-A0A1-9EFC039EB7C9}" type="pres">
      <dgm:prSet presAssocID="{A9DD275D-D9EA-4CA3-93E2-3F7E7342F451}" presName="imgShp" presStyleLbl="fgImgPlace1" presStyleIdx="4" presStyleCnt="5"/>
      <dgm:spPr/>
    </dgm:pt>
    <dgm:pt modelId="{C6F5469E-29D8-446E-87C7-566B51D40443}" type="pres">
      <dgm:prSet presAssocID="{A9DD275D-D9EA-4CA3-93E2-3F7E7342F451}" presName="txShp" presStyleLbl="node1" presStyleIdx="4" presStyleCnt="5">
        <dgm:presLayoutVars>
          <dgm:bulletEnabled val="1"/>
        </dgm:presLayoutVars>
      </dgm:prSet>
      <dgm:spPr/>
      <dgm:t>
        <a:bodyPr/>
        <a:lstStyle/>
        <a:p>
          <a:endParaRPr lang="en-US"/>
        </a:p>
      </dgm:t>
    </dgm:pt>
  </dgm:ptLst>
  <dgm:cxnLst>
    <dgm:cxn modelId="{D9634C4E-16D4-4BB8-A350-34F1CFE9EE80}" type="presOf" srcId="{704EAC59-BD08-45A1-9993-9D4D4AB5C7FD}" destId="{264AD41A-82F7-4581-A9F5-ABF3FF2BB47B}" srcOrd="0" destOrd="0" presId="urn:microsoft.com/office/officeart/2005/8/layout/vList3"/>
    <dgm:cxn modelId="{E2AB9000-D303-45A5-AF0D-AC89249FFB45}" srcId="{704EAC59-BD08-45A1-9993-9D4D4AB5C7FD}" destId="{AA4934C1-D94A-4F88-9432-71AAA1AFA367}" srcOrd="0" destOrd="0" parTransId="{1D25FE9E-4163-4883-AF04-65CF3EA9C735}" sibTransId="{51E926AF-C91E-41F8-A7E5-2423BA46CA59}"/>
    <dgm:cxn modelId="{454780E7-A8A7-4B9C-AF8F-A3DADFBE42D7}" srcId="{704EAC59-BD08-45A1-9993-9D4D4AB5C7FD}" destId="{DB24210B-A3CE-4E9F-A87C-C72EAB9B95F7}" srcOrd="2" destOrd="0" parTransId="{8B9164F9-2F81-4A38-9A01-38EA3C81152D}" sibTransId="{1E7559ED-44BE-4571-8D75-CAD11AFE7DF1}"/>
    <dgm:cxn modelId="{F012369F-BC91-4261-958C-9D4F48A757E9}" type="presOf" srcId="{18F4D1BA-55E4-4E89-A416-C93C7139FF0E}" destId="{3A798BCD-4AAD-4169-AF95-9B9B88BA067D}" srcOrd="0" destOrd="0" presId="urn:microsoft.com/office/officeart/2005/8/layout/vList3"/>
    <dgm:cxn modelId="{7B8BD3AD-F7D8-4DF4-8532-D6492D8BDC18}" srcId="{704EAC59-BD08-45A1-9993-9D4D4AB5C7FD}" destId="{3C7A8C9F-30D3-4DE6-8177-441034C464E2}" srcOrd="3" destOrd="0" parTransId="{9BB4299A-B0FD-4934-AED4-60860907449A}" sibTransId="{5778552D-B6ED-4F10-812A-5B37EE6E36A0}"/>
    <dgm:cxn modelId="{F4313B27-9E88-4EFF-A47A-B580CDC9A513}" type="presOf" srcId="{DB24210B-A3CE-4E9F-A87C-C72EAB9B95F7}" destId="{4BCB8F44-C0D0-4E53-9083-286AE7DFEDB9}" srcOrd="0" destOrd="0" presId="urn:microsoft.com/office/officeart/2005/8/layout/vList3"/>
    <dgm:cxn modelId="{5796A30F-2088-4896-81C4-9E57A8D89F49}" type="presOf" srcId="{A9DD275D-D9EA-4CA3-93E2-3F7E7342F451}" destId="{C6F5469E-29D8-446E-87C7-566B51D40443}" srcOrd="0" destOrd="0" presId="urn:microsoft.com/office/officeart/2005/8/layout/vList3"/>
    <dgm:cxn modelId="{8853E0C9-51EA-4B53-AC92-91C693EBD69F}" srcId="{704EAC59-BD08-45A1-9993-9D4D4AB5C7FD}" destId="{18F4D1BA-55E4-4E89-A416-C93C7139FF0E}" srcOrd="1" destOrd="0" parTransId="{C433AC9C-1ED1-4B14-ABEC-8A15FDB6B6E3}" sibTransId="{0D7E319A-9B58-4906-8106-6E47A619A751}"/>
    <dgm:cxn modelId="{A9437D76-284E-4F7E-B4C0-D197CEF8FC1E}" type="presOf" srcId="{AA4934C1-D94A-4F88-9432-71AAA1AFA367}" destId="{E69E20FE-48EF-4AB0-9C87-57619584B429}" srcOrd="0" destOrd="0" presId="urn:microsoft.com/office/officeart/2005/8/layout/vList3"/>
    <dgm:cxn modelId="{EEA5A497-1DB3-4DCB-8879-788D387657B9}" srcId="{704EAC59-BD08-45A1-9993-9D4D4AB5C7FD}" destId="{A9DD275D-D9EA-4CA3-93E2-3F7E7342F451}" srcOrd="4" destOrd="0" parTransId="{75FE5003-3573-45B4-B6A5-D4F2266177A6}" sibTransId="{26A4D9D1-481B-48AD-851A-F4B9B729FC1D}"/>
    <dgm:cxn modelId="{417B11BE-19DA-4C1D-8029-BFFFE03678E8}" type="presOf" srcId="{3C7A8C9F-30D3-4DE6-8177-441034C464E2}" destId="{520A0927-9927-45A5-8412-B290C64F2D5C}" srcOrd="0" destOrd="0" presId="urn:microsoft.com/office/officeart/2005/8/layout/vList3"/>
    <dgm:cxn modelId="{E99DBA16-D023-49FB-8AEB-2D34E90CB96E}" type="presParOf" srcId="{264AD41A-82F7-4581-A9F5-ABF3FF2BB47B}" destId="{693FBE78-9E53-449D-92EC-9661ADE80B08}" srcOrd="0" destOrd="0" presId="urn:microsoft.com/office/officeart/2005/8/layout/vList3"/>
    <dgm:cxn modelId="{26374932-1FF8-4A34-B48D-A43E6BB25F96}" type="presParOf" srcId="{693FBE78-9E53-449D-92EC-9661ADE80B08}" destId="{721C8207-6525-4363-A8F3-9433E11221EE}" srcOrd="0" destOrd="0" presId="urn:microsoft.com/office/officeart/2005/8/layout/vList3"/>
    <dgm:cxn modelId="{7A9C631D-E1E4-4A92-99AD-3099CEFDAE8F}" type="presParOf" srcId="{693FBE78-9E53-449D-92EC-9661ADE80B08}" destId="{E69E20FE-48EF-4AB0-9C87-57619584B429}" srcOrd="1" destOrd="0" presId="urn:microsoft.com/office/officeart/2005/8/layout/vList3"/>
    <dgm:cxn modelId="{CB6DC064-0496-47E0-9531-27A18BF31011}" type="presParOf" srcId="{264AD41A-82F7-4581-A9F5-ABF3FF2BB47B}" destId="{B499F303-561E-44F4-B594-574C20827CCE}" srcOrd="1" destOrd="0" presId="urn:microsoft.com/office/officeart/2005/8/layout/vList3"/>
    <dgm:cxn modelId="{536F5E4C-4463-472B-A2D2-AA6D72812700}" type="presParOf" srcId="{264AD41A-82F7-4581-A9F5-ABF3FF2BB47B}" destId="{D0377D2C-660A-4D8F-9603-4D1918854B15}" srcOrd="2" destOrd="0" presId="urn:microsoft.com/office/officeart/2005/8/layout/vList3"/>
    <dgm:cxn modelId="{142E0C44-9632-4BD3-90F4-1E5D9B70FF77}" type="presParOf" srcId="{D0377D2C-660A-4D8F-9603-4D1918854B15}" destId="{3969D329-F206-499F-B80E-EC510F1F9C2F}" srcOrd="0" destOrd="0" presId="urn:microsoft.com/office/officeart/2005/8/layout/vList3"/>
    <dgm:cxn modelId="{D36672ED-A758-44B7-8151-DD5DC11FC3EE}" type="presParOf" srcId="{D0377D2C-660A-4D8F-9603-4D1918854B15}" destId="{3A798BCD-4AAD-4169-AF95-9B9B88BA067D}" srcOrd="1" destOrd="0" presId="urn:microsoft.com/office/officeart/2005/8/layout/vList3"/>
    <dgm:cxn modelId="{BA1604CB-2FED-4F53-AFE0-7732BF91CCF5}" type="presParOf" srcId="{264AD41A-82F7-4581-A9F5-ABF3FF2BB47B}" destId="{5DC0E12B-3245-4D19-A7E6-2A98095A7BA9}" srcOrd="3" destOrd="0" presId="urn:microsoft.com/office/officeart/2005/8/layout/vList3"/>
    <dgm:cxn modelId="{B41C1F76-6DDD-4E8A-A64E-713A7695C576}" type="presParOf" srcId="{264AD41A-82F7-4581-A9F5-ABF3FF2BB47B}" destId="{DF23567B-E1F2-4A5D-B707-A12F71E77079}" srcOrd="4" destOrd="0" presId="urn:microsoft.com/office/officeart/2005/8/layout/vList3"/>
    <dgm:cxn modelId="{D5230861-6050-4012-A08E-E6444C974786}" type="presParOf" srcId="{DF23567B-E1F2-4A5D-B707-A12F71E77079}" destId="{E9562BE9-A3B9-492F-B969-E20967D9E518}" srcOrd="0" destOrd="0" presId="urn:microsoft.com/office/officeart/2005/8/layout/vList3"/>
    <dgm:cxn modelId="{930047E3-E3FD-45CF-927F-2B07EEF74CFD}" type="presParOf" srcId="{DF23567B-E1F2-4A5D-B707-A12F71E77079}" destId="{4BCB8F44-C0D0-4E53-9083-286AE7DFEDB9}" srcOrd="1" destOrd="0" presId="urn:microsoft.com/office/officeart/2005/8/layout/vList3"/>
    <dgm:cxn modelId="{EEEAF54E-1257-47F0-B3B7-ACE01458A807}" type="presParOf" srcId="{264AD41A-82F7-4581-A9F5-ABF3FF2BB47B}" destId="{1A39EB6E-3F96-4DE9-BA83-BC1328D1ED44}" srcOrd="5" destOrd="0" presId="urn:microsoft.com/office/officeart/2005/8/layout/vList3"/>
    <dgm:cxn modelId="{B693E3B7-E5A3-41EC-AF1B-6E63D8E7697C}" type="presParOf" srcId="{264AD41A-82F7-4581-A9F5-ABF3FF2BB47B}" destId="{F37D96C9-A3B8-4509-B19A-B35A7A9B6DA6}" srcOrd="6" destOrd="0" presId="urn:microsoft.com/office/officeart/2005/8/layout/vList3"/>
    <dgm:cxn modelId="{E8F7BD02-B52A-41D5-B067-ABC9DE95ED97}" type="presParOf" srcId="{F37D96C9-A3B8-4509-B19A-B35A7A9B6DA6}" destId="{268EAC3B-D869-43BC-9F90-183503E6418E}" srcOrd="0" destOrd="0" presId="urn:microsoft.com/office/officeart/2005/8/layout/vList3"/>
    <dgm:cxn modelId="{D63DA76B-0378-4246-B42A-98C94A2D842E}" type="presParOf" srcId="{F37D96C9-A3B8-4509-B19A-B35A7A9B6DA6}" destId="{520A0927-9927-45A5-8412-B290C64F2D5C}" srcOrd="1" destOrd="0" presId="urn:microsoft.com/office/officeart/2005/8/layout/vList3"/>
    <dgm:cxn modelId="{CE29A439-7F13-4FDB-97F4-C4510EF6769F}" type="presParOf" srcId="{264AD41A-82F7-4581-A9F5-ABF3FF2BB47B}" destId="{EE4E6F03-D874-429A-A3BD-DB79190BDC59}" srcOrd="7" destOrd="0" presId="urn:microsoft.com/office/officeart/2005/8/layout/vList3"/>
    <dgm:cxn modelId="{BF1AD8BC-337F-49B4-A850-5690B4AF57BB}" type="presParOf" srcId="{264AD41A-82F7-4581-A9F5-ABF3FF2BB47B}" destId="{C667E268-EEC3-4284-930C-0F30DD10CD8A}" srcOrd="8" destOrd="0" presId="urn:microsoft.com/office/officeart/2005/8/layout/vList3"/>
    <dgm:cxn modelId="{7B8CBF00-AFC0-4524-B491-02399A07752C}" type="presParOf" srcId="{C667E268-EEC3-4284-930C-0F30DD10CD8A}" destId="{13200697-8122-4229-A0A1-9EFC039EB7C9}" srcOrd="0" destOrd="0" presId="urn:microsoft.com/office/officeart/2005/8/layout/vList3"/>
    <dgm:cxn modelId="{15305369-40B1-436C-9DC3-8ACE5DCEEFB1}" type="presParOf" srcId="{C667E268-EEC3-4284-930C-0F30DD10CD8A}" destId="{C6F5469E-29D8-446E-87C7-566B51D4044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4EAC59-BD08-45A1-9993-9D4D4AB5C7FD}" type="doc">
      <dgm:prSet loTypeId="urn:microsoft.com/office/officeart/2005/8/layout/vList3" loCatId="picture" qsTypeId="urn:microsoft.com/office/officeart/2005/8/quickstyle/3d1" qsCatId="3D" csTypeId="urn:microsoft.com/office/officeart/2005/8/colors/colorful1" csCatId="colorful" phldr="1"/>
      <dgm:spPr/>
    </dgm:pt>
    <dgm:pt modelId="{AA4934C1-D94A-4F88-9432-71AAA1AFA367}">
      <dgm:prSet phldrT="[Text]"/>
      <dgm:spPr/>
      <dgm:t>
        <a:bodyPr/>
        <a:lstStyle/>
        <a:p>
          <a:r>
            <a:rPr lang="en-US" b="1" dirty="0" smtClean="0"/>
            <a:t>Strategic Planning</a:t>
          </a:r>
          <a:endParaRPr lang="en-US" b="1" dirty="0"/>
        </a:p>
      </dgm:t>
    </dgm:pt>
    <dgm:pt modelId="{1D25FE9E-4163-4883-AF04-65CF3EA9C735}" type="parTrans" cxnId="{E2AB9000-D303-45A5-AF0D-AC89249FFB45}">
      <dgm:prSet/>
      <dgm:spPr/>
      <dgm:t>
        <a:bodyPr/>
        <a:lstStyle/>
        <a:p>
          <a:endParaRPr lang="en-US"/>
        </a:p>
      </dgm:t>
    </dgm:pt>
    <dgm:pt modelId="{51E926AF-C91E-41F8-A7E5-2423BA46CA59}" type="sibTrans" cxnId="{E2AB9000-D303-45A5-AF0D-AC89249FFB45}">
      <dgm:prSet/>
      <dgm:spPr/>
      <dgm:t>
        <a:bodyPr/>
        <a:lstStyle/>
        <a:p>
          <a:endParaRPr lang="en-US"/>
        </a:p>
      </dgm:t>
    </dgm:pt>
    <dgm:pt modelId="{18F4D1BA-55E4-4E89-A416-C93C7139FF0E}">
      <dgm:prSet phldrT="[Text]"/>
      <dgm:spPr/>
      <dgm:t>
        <a:bodyPr/>
        <a:lstStyle/>
        <a:p>
          <a:r>
            <a:rPr lang="en-US" b="1" dirty="0" smtClean="0"/>
            <a:t>Structural Audit</a:t>
          </a:r>
          <a:endParaRPr lang="en-US" b="1" dirty="0"/>
        </a:p>
      </dgm:t>
    </dgm:pt>
    <dgm:pt modelId="{C433AC9C-1ED1-4B14-ABEC-8A15FDB6B6E3}" type="parTrans" cxnId="{8853E0C9-51EA-4B53-AC92-91C693EBD69F}">
      <dgm:prSet/>
      <dgm:spPr/>
      <dgm:t>
        <a:bodyPr/>
        <a:lstStyle/>
        <a:p>
          <a:endParaRPr lang="en-US"/>
        </a:p>
      </dgm:t>
    </dgm:pt>
    <dgm:pt modelId="{0D7E319A-9B58-4906-8106-6E47A619A751}" type="sibTrans" cxnId="{8853E0C9-51EA-4B53-AC92-91C693EBD69F}">
      <dgm:prSet/>
      <dgm:spPr/>
      <dgm:t>
        <a:bodyPr/>
        <a:lstStyle/>
        <a:p>
          <a:endParaRPr lang="en-US"/>
        </a:p>
      </dgm:t>
    </dgm:pt>
    <dgm:pt modelId="{264AD41A-82F7-4581-A9F5-ABF3FF2BB47B}" type="pres">
      <dgm:prSet presAssocID="{704EAC59-BD08-45A1-9993-9D4D4AB5C7FD}" presName="linearFlow" presStyleCnt="0">
        <dgm:presLayoutVars>
          <dgm:dir/>
          <dgm:resizeHandles val="exact"/>
        </dgm:presLayoutVars>
      </dgm:prSet>
      <dgm:spPr/>
    </dgm:pt>
    <dgm:pt modelId="{693FBE78-9E53-449D-92EC-9661ADE80B08}" type="pres">
      <dgm:prSet presAssocID="{AA4934C1-D94A-4F88-9432-71AAA1AFA367}" presName="composite" presStyleCnt="0"/>
      <dgm:spPr/>
    </dgm:pt>
    <dgm:pt modelId="{721C8207-6525-4363-A8F3-9433E11221EE}" type="pres">
      <dgm:prSet presAssocID="{AA4934C1-D94A-4F88-9432-71AAA1AFA367}" presName="imgShp" presStyleLbl="fgImgPlace1" presStyleIdx="0" presStyleCnt="2"/>
      <dgm:spPr/>
    </dgm:pt>
    <dgm:pt modelId="{E69E20FE-48EF-4AB0-9C87-57619584B429}" type="pres">
      <dgm:prSet presAssocID="{AA4934C1-D94A-4F88-9432-71AAA1AFA367}" presName="txShp" presStyleLbl="node1" presStyleIdx="0" presStyleCnt="2">
        <dgm:presLayoutVars>
          <dgm:bulletEnabled val="1"/>
        </dgm:presLayoutVars>
      </dgm:prSet>
      <dgm:spPr/>
      <dgm:t>
        <a:bodyPr/>
        <a:lstStyle/>
        <a:p>
          <a:endParaRPr lang="en-US"/>
        </a:p>
      </dgm:t>
    </dgm:pt>
    <dgm:pt modelId="{B499F303-561E-44F4-B594-574C20827CCE}" type="pres">
      <dgm:prSet presAssocID="{51E926AF-C91E-41F8-A7E5-2423BA46CA59}" presName="spacing" presStyleCnt="0"/>
      <dgm:spPr/>
    </dgm:pt>
    <dgm:pt modelId="{D0377D2C-660A-4D8F-9603-4D1918854B15}" type="pres">
      <dgm:prSet presAssocID="{18F4D1BA-55E4-4E89-A416-C93C7139FF0E}" presName="composite" presStyleCnt="0"/>
      <dgm:spPr/>
    </dgm:pt>
    <dgm:pt modelId="{3969D329-F206-499F-B80E-EC510F1F9C2F}" type="pres">
      <dgm:prSet presAssocID="{18F4D1BA-55E4-4E89-A416-C93C7139FF0E}" presName="imgShp" presStyleLbl="fgImgPlace1" presStyleIdx="1" presStyleCnt="2"/>
      <dgm:spPr/>
    </dgm:pt>
    <dgm:pt modelId="{3A798BCD-4AAD-4169-AF95-9B9B88BA067D}" type="pres">
      <dgm:prSet presAssocID="{18F4D1BA-55E4-4E89-A416-C93C7139FF0E}" presName="txShp" presStyleLbl="node1" presStyleIdx="1" presStyleCnt="2">
        <dgm:presLayoutVars>
          <dgm:bulletEnabled val="1"/>
        </dgm:presLayoutVars>
      </dgm:prSet>
      <dgm:spPr/>
      <dgm:t>
        <a:bodyPr/>
        <a:lstStyle/>
        <a:p>
          <a:endParaRPr lang="en-US"/>
        </a:p>
      </dgm:t>
    </dgm:pt>
  </dgm:ptLst>
  <dgm:cxnLst>
    <dgm:cxn modelId="{667628C6-F48E-4F46-A1B2-24E16BFB06FF}" type="presOf" srcId="{AA4934C1-D94A-4F88-9432-71AAA1AFA367}" destId="{E69E20FE-48EF-4AB0-9C87-57619584B429}" srcOrd="0" destOrd="0" presId="urn:microsoft.com/office/officeart/2005/8/layout/vList3"/>
    <dgm:cxn modelId="{8E44EB42-7A97-4C2A-BE1F-945BA9D6FB12}" type="presOf" srcId="{18F4D1BA-55E4-4E89-A416-C93C7139FF0E}" destId="{3A798BCD-4AAD-4169-AF95-9B9B88BA067D}" srcOrd="0" destOrd="0" presId="urn:microsoft.com/office/officeart/2005/8/layout/vList3"/>
    <dgm:cxn modelId="{E2AB9000-D303-45A5-AF0D-AC89249FFB45}" srcId="{704EAC59-BD08-45A1-9993-9D4D4AB5C7FD}" destId="{AA4934C1-D94A-4F88-9432-71AAA1AFA367}" srcOrd="0" destOrd="0" parTransId="{1D25FE9E-4163-4883-AF04-65CF3EA9C735}" sibTransId="{51E926AF-C91E-41F8-A7E5-2423BA46CA59}"/>
    <dgm:cxn modelId="{8853E0C9-51EA-4B53-AC92-91C693EBD69F}" srcId="{704EAC59-BD08-45A1-9993-9D4D4AB5C7FD}" destId="{18F4D1BA-55E4-4E89-A416-C93C7139FF0E}" srcOrd="1" destOrd="0" parTransId="{C433AC9C-1ED1-4B14-ABEC-8A15FDB6B6E3}" sibTransId="{0D7E319A-9B58-4906-8106-6E47A619A751}"/>
    <dgm:cxn modelId="{8FC7557F-FECC-417F-B163-10FE05B002D4}" type="presOf" srcId="{704EAC59-BD08-45A1-9993-9D4D4AB5C7FD}" destId="{264AD41A-82F7-4581-A9F5-ABF3FF2BB47B}" srcOrd="0" destOrd="0" presId="urn:microsoft.com/office/officeart/2005/8/layout/vList3"/>
    <dgm:cxn modelId="{AAEB868D-DD82-4B04-B281-7EB4B6BAA34B}" type="presParOf" srcId="{264AD41A-82F7-4581-A9F5-ABF3FF2BB47B}" destId="{693FBE78-9E53-449D-92EC-9661ADE80B08}" srcOrd="0" destOrd="0" presId="urn:microsoft.com/office/officeart/2005/8/layout/vList3"/>
    <dgm:cxn modelId="{8F2D03AA-B57A-47E0-A520-15D09E62080F}" type="presParOf" srcId="{693FBE78-9E53-449D-92EC-9661ADE80B08}" destId="{721C8207-6525-4363-A8F3-9433E11221EE}" srcOrd="0" destOrd="0" presId="urn:microsoft.com/office/officeart/2005/8/layout/vList3"/>
    <dgm:cxn modelId="{82084FAA-C478-4F47-A7DC-C2505877A2FF}" type="presParOf" srcId="{693FBE78-9E53-449D-92EC-9661ADE80B08}" destId="{E69E20FE-48EF-4AB0-9C87-57619584B429}" srcOrd="1" destOrd="0" presId="urn:microsoft.com/office/officeart/2005/8/layout/vList3"/>
    <dgm:cxn modelId="{34A8DACB-76FD-4B51-B1A2-54B582306D06}" type="presParOf" srcId="{264AD41A-82F7-4581-A9F5-ABF3FF2BB47B}" destId="{B499F303-561E-44F4-B594-574C20827CCE}" srcOrd="1" destOrd="0" presId="urn:microsoft.com/office/officeart/2005/8/layout/vList3"/>
    <dgm:cxn modelId="{A6FA6DB0-FC8F-40AE-BD56-E56D1F79D72C}" type="presParOf" srcId="{264AD41A-82F7-4581-A9F5-ABF3FF2BB47B}" destId="{D0377D2C-660A-4D8F-9603-4D1918854B15}" srcOrd="2" destOrd="0" presId="urn:microsoft.com/office/officeart/2005/8/layout/vList3"/>
    <dgm:cxn modelId="{4266D80B-0C62-495E-BDF5-2926A96A2B2D}" type="presParOf" srcId="{D0377D2C-660A-4D8F-9603-4D1918854B15}" destId="{3969D329-F206-499F-B80E-EC510F1F9C2F}" srcOrd="0" destOrd="0" presId="urn:microsoft.com/office/officeart/2005/8/layout/vList3"/>
    <dgm:cxn modelId="{AE054E15-A921-425A-8DAF-67493A732FCC}" type="presParOf" srcId="{D0377D2C-660A-4D8F-9603-4D1918854B15}" destId="{3A798BCD-4AAD-4169-AF95-9B9B88BA067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2F0277-388F-42A1-904F-4ACD333F051A}" type="doc">
      <dgm:prSet loTypeId="urn:microsoft.com/office/officeart/2005/8/layout/hProcess9" loCatId="process" qsTypeId="urn:microsoft.com/office/officeart/2005/8/quickstyle/3d1" qsCatId="3D" csTypeId="urn:microsoft.com/office/officeart/2005/8/colors/colorful5" csCatId="colorful" phldr="1"/>
      <dgm:spPr/>
    </dgm:pt>
    <dgm:pt modelId="{BEB0C5B0-6794-4B23-A5A0-10485B15829C}">
      <dgm:prSet phldrT="[Text]"/>
      <dgm:spPr/>
      <dgm:t>
        <a:bodyPr/>
        <a:lstStyle/>
        <a:p>
          <a:r>
            <a:rPr lang="en-US" dirty="0" smtClean="0"/>
            <a:t>Where we are today</a:t>
          </a:r>
          <a:endParaRPr lang="en-US" dirty="0"/>
        </a:p>
      </dgm:t>
    </dgm:pt>
    <dgm:pt modelId="{69A0348C-1227-4231-BC8F-43A76D458D95}" type="parTrans" cxnId="{0D460662-44D1-43BD-A0BA-7700A5EBA52D}">
      <dgm:prSet/>
      <dgm:spPr/>
      <dgm:t>
        <a:bodyPr/>
        <a:lstStyle/>
        <a:p>
          <a:endParaRPr lang="en-US"/>
        </a:p>
      </dgm:t>
    </dgm:pt>
    <dgm:pt modelId="{4EB21AE5-9973-4608-8055-E3EEFB2E0C10}" type="sibTrans" cxnId="{0D460662-44D1-43BD-A0BA-7700A5EBA52D}">
      <dgm:prSet/>
      <dgm:spPr/>
      <dgm:t>
        <a:bodyPr/>
        <a:lstStyle/>
        <a:p>
          <a:endParaRPr lang="en-US"/>
        </a:p>
      </dgm:t>
    </dgm:pt>
    <dgm:pt modelId="{753EED53-0589-4B5B-9575-C208B23D50E6}">
      <dgm:prSet phldrT="[Text]"/>
      <dgm:spPr/>
      <dgm:t>
        <a:bodyPr/>
        <a:lstStyle/>
        <a:p>
          <a:r>
            <a:rPr lang="en-US" dirty="0" smtClean="0"/>
            <a:t>Where we want to go</a:t>
          </a:r>
          <a:endParaRPr lang="en-US" dirty="0"/>
        </a:p>
      </dgm:t>
    </dgm:pt>
    <dgm:pt modelId="{FF0B54E1-765C-4C62-84A4-1DF2A3F6733A}" type="parTrans" cxnId="{116DD2BF-DA64-4D5E-B23E-398D0EA9FC84}">
      <dgm:prSet/>
      <dgm:spPr/>
      <dgm:t>
        <a:bodyPr/>
        <a:lstStyle/>
        <a:p>
          <a:endParaRPr lang="en-US"/>
        </a:p>
      </dgm:t>
    </dgm:pt>
    <dgm:pt modelId="{83BA1DEE-A397-4265-8317-91C312DEFC64}" type="sibTrans" cxnId="{116DD2BF-DA64-4D5E-B23E-398D0EA9FC84}">
      <dgm:prSet/>
      <dgm:spPr/>
      <dgm:t>
        <a:bodyPr/>
        <a:lstStyle/>
        <a:p>
          <a:endParaRPr lang="en-US"/>
        </a:p>
      </dgm:t>
    </dgm:pt>
    <dgm:pt modelId="{8464F20D-8CD7-4665-9818-4C0092C0DC0B}" type="pres">
      <dgm:prSet presAssocID="{1C2F0277-388F-42A1-904F-4ACD333F051A}" presName="CompostProcess" presStyleCnt="0">
        <dgm:presLayoutVars>
          <dgm:dir/>
          <dgm:resizeHandles val="exact"/>
        </dgm:presLayoutVars>
      </dgm:prSet>
      <dgm:spPr/>
    </dgm:pt>
    <dgm:pt modelId="{0077ED9D-BD69-4E69-A5DC-A467B9104126}" type="pres">
      <dgm:prSet presAssocID="{1C2F0277-388F-42A1-904F-4ACD333F051A}" presName="arrow" presStyleLbl="bgShp" presStyleIdx="0" presStyleCnt="1"/>
      <dgm:spPr/>
    </dgm:pt>
    <dgm:pt modelId="{1DA56207-7B0C-42A6-9EE2-CDA91278B03A}" type="pres">
      <dgm:prSet presAssocID="{1C2F0277-388F-42A1-904F-4ACD333F051A}" presName="linearProcess" presStyleCnt="0"/>
      <dgm:spPr/>
    </dgm:pt>
    <dgm:pt modelId="{B812BEBC-70F1-42DE-9750-E4114AD07172}" type="pres">
      <dgm:prSet presAssocID="{BEB0C5B0-6794-4B23-A5A0-10485B15829C}" presName="textNode" presStyleLbl="node1" presStyleIdx="0" presStyleCnt="2">
        <dgm:presLayoutVars>
          <dgm:bulletEnabled val="1"/>
        </dgm:presLayoutVars>
      </dgm:prSet>
      <dgm:spPr/>
      <dgm:t>
        <a:bodyPr/>
        <a:lstStyle/>
        <a:p>
          <a:endParaRPr lang="en-US"/>
        </a:p>
      </dgm:t>
    </dgm:pt>
    <dgm:pt modelId="{6F0AF657-2BCC-4A5C-A5C8-6FFDA07EEFE7}" type="pres">
      <dgm:prSet presAssocID="{4EB21AE5-9973-4608-8055-E3EEFB2E0C10}" presName="sibTrans" presStyleCnt="0"/>
      <dgm:spPr/>
    </dgm:pt>
    <dgm:pt modelId="{69F57D37-6240-45AA-9905-BD6897657E57}" type="pres">
      <dgm:prSet presAssocID="{753EED53-0589-4B5B-9575-C208B23D50E6}" presName="textNode" presStyleLbl="node1" presStyleIdx="1" presStyleCnt="2">
        <dgm:presLayoutVars>
          <dgm:bulletEnabled val="1"/>
        </dgm:presLayoutVars>
      </dgm:prSet>
      <dgm:spPr/>
      <dgm:t>
        <a:bodyPr/>
        <a:lstStyle/>
        <a:p>
          <a:endParaRPr lang="en-US"/>
        </a:p>
      </dgm:t>
    </dgm:pt>
  </dgm:ptLst>
  <dgm:cxnLst>
    <dgm:cxn modelId="{02DC0FCD-E461-4452-ACA3-9FF8AE63BBE1}" type="presOf" srcId="{BEB0C5B0-6794-4B23-A5A0-10485B15829C}" destId="{B812BEBC-70F1-42DE-9750-E4114AD07172}" srcOrd="0" destOrd="0" presId="urn:microsoft.com/office/officeart/2005/8/layout/hProcess9"/>
    <dgm:cxn modelId="{3B07578B-D2C1-43D2-A2CF-7A7D66362547}" type="presOf" srcId="{1C2F0277-388F-42A1-904F-4ACD333F051A}" destId="{8464F20D-8CD7-4665-9818-4C0092C0DC0B}" srcOrd="0" destOrd="0" presId="urn:microsoft.com/office/officeart/2005/8/layout/hProcess9"/>
    <dgm:cxn modelId="{0D460662-44D1-43BD-A0BA-7700A5EBA52D}" srcId="{1C2F0277-388F-42A1-904F-4ACD333F051A}" destId="{BEB0C5B0-6794-4B23-A5A0-10485B15829C}" srcOrd="0" destOrd="0" parTransId="{69A0348C-1227-4231-BC8F-43A76D458D95}" sibTransId="{4EB21AE5-9973-4608-8055-E3EEFB2E0C10}"/>
    <dgm:cxn modelId="{39221998-3418-402D-8B70-95248F9C1219}" type="presOf" srcId="{753EED53-0589-4B5B-9575-C208B23D50E6}" destId="{69F57D37-6240-45AA-9905-BD6897657E57}" srcOrd="0" destOrd="0" presId="urn:microsoft.com/office/officeart/2005/8/layout/hProcess9"/>
    <dgm:cxn modelId="{116DD2BF-DA64-4D5E-B23E-398D0EA9FC84}" srcId="{1C2F0277-388F-42A1-904F-4ACD333F051A}" destId="{753EED53-0589-4B5B-9575-C208B23D50E6}" srcOrd="1" destOrd="0" parTransId="{FF0B54E1-765C-4C62-84A4-1DF2A3F6733A}" sibTransId="{83BA1DEE-A397-4265-8317-91C312DEFC64}"/>
    <dgm:cxn modelId="{7BD0B2AA-063D-4148-8DF3-6F28BABBFD89}" type="presParOf" srcId="{8464F20D-8CD7-4665-9818-4C0092C0DC0B}" destId="{0077ED9D-BD69-4E69-A5DC-A467B9104126}" srcOrd="0" destOrd="0" presId="urn:microsoft.com/office/officeart/2005/8/layout/hProcess9"/>
    <dgm:cxn modelId="{16DAFAD5-F0D6-409C-87A2-433FE18C3BBC}" type="presParOf" srcId="{8464F20D-8CD7-4665-9818-4C0092C0DC0B}" destId="{1DA56207-7B0C-42A6-9EE2-CDA91278B03A}" srcOrd="1" destOrd="0" presId="urn:microsoft.com/office/officeart/2005/8/layout/hProcess9"/>
    <dgm:cxn modelId="{1C92E6F9-1F7C-4869-95BF-2647C578A810}" type="presParOf" srcId="{1DA56207-7B0C-42A6-9EE2-CDA91278B03A}" destId="{B812BEBC-70F1-42DE-9750-E4114AD07172}" srcOrd="0" destOrd="0" presId="urn:microsoft.com/office/officeart/2005/8/layout/hProcess9"/>
    <dgm:cxn modelId="{5F741D61-209A-4823-9368-71B76E641B4C}" type="presParOf" srcId="{1DA56207-7B0C-42A6-9EE2-CDA91278B03A}" destId="{6F0AF657-2BCC-4A5C-A5C8-6FFDA07EEFE7}" srcOrd="1" destOrd="0" presId="urn:microsoft.com/office/officeart/2005/8/layout/hProcess9"/>
    <dgm:cxn modelId="{A8F321E1-92D8-459B-A022-A093C90415CE}" type="presParOf" srcId="{1DA56207-7B0C-42A6-9EE2-CDA91278B03A}" destId="{69F57D37-6240-45AA-9905-BD6897657E57}"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E20FE-48EF-4AB0-9C87-57619584B429}">
      <dsp:nvSpPr>
        <dsp:cNvPr id="0" name=""/>
        <dsp:cNvSpPr/>
      </dsp:nvSpPr>
      <dsp:spPr>
        <a:xfrm rot="10800000">
          <a:off x="2203014" y="903"/>
          <a:ext cx="7879651" cy="87316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Strategic Planning</a:t>
          </a:r>
          <a:endParaRPr lang="en-US" sz="2800" b="1" kern="1200" dirty="0"/>
        </a:p>
      </dsp:txBody>
      <dsp:txXfrm rot="10800000">
        <a:off x="2421304" y="903"/>
        <a:ext cx="7661361" cy="873162"/>
      </dsp:txXfrm>
    </dsp:sp>
    <dsp:sp modelId="{721C8207-6525-4363-A8F3-9433E11221EE}">
      <dsp:nvSpPr>
        <dsp:cNvPr id="0" name=""/>
        <dsp:cNvSpPr/>
      </dsp:nvSpPr>
      <dsp:spPr>
        <a:xfrm>
          <a:off x="1766433" y="903"/>
          <a:ext cx="873162" cy="873162"/>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798BCD-4AAD-4169-AF95-9B9B88BA067D}">
      <dsp:nvSpPr>
        <dsp:cNvPr id="0" name=""/>
        <dsp:cNvSpPr/>
      </dsp:nvSpPr>
      <dsp:spPr>
        <a:xfrm rot="10800000">
          <a:off x="2203014" y="1134710"/>
          <a:ext cx="7879651" cy="873162"/>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Structural Audit</a:t>
          </a:r>
          <a:endParaRPr lang="en-US" sz="2800" b="1" kern="1200" dirty="0"/>
        </a:p>
      </dsp:txBody>
      <dsp:txXfrm rot="10800000">
        <a:off x="2421304" y="1134710"/>
        <a:ext cx="7661361" cy="873162"/>
      </dsp:txXfrm>
    </dsp:sp>
    <dsp:sp modelId="{3969D329-F206-499F-B80E-EC510F1F9C2F}">
      <dsp:nvSpPr>
        <dsp:cNvPr id="0" name=""/>
        <dsp:cNvSpPr/>
      </dsp:nvSpPr>
      <dsp:spPr>
        <a:xfrm>
          <a:off x="1766433" y="1134710"/>
          <a:ext cx="873162" cy="873162"/>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CB8F44-C0D0-4E53-9083-286AE7DFEDB9}">
      <dsp:nvSpPr>
        <dsp:cNvPr id="0" name=""/>
        <dsp:cNvSpPr/>
      </dsp:nvSpPr>
      <dsp:spPr>
        <a:xfrm rot="10800000">
          <a:off x="2203014" y="2268518"/>
          <a:ext cx="7879651" cy="873162"/>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Staff / Volunteer Alignment</a:t>
          </a:r>
          <a:endParaRPr lang="en-US" sz="2800" b="1" kern="1200" dirty="0"/>
        </a:p>
      </dsp:txBody>
      <dsp:txXfrm rot="10800000">
        <a:off x="2421304" y="2268518"/>
        <a:ext cx="7661361" cy="873162"/>
      </dsp:txXfrm>
    </dsp:sp>
    <dsp:sp modelId="{E9562BE9-A3B9-492F-B969-E20967D9E518}">
      <dsp:nvSpPr>
        <dsp:cNvPr id="0" name=""/>
        <dsp:cNvSpPr/>
      </dsp:nvSpPr>
      <dsp:spPr>
        <a:xfrm>
          <a:off x="1766433" y="2268518"/>
          <a:ext cx="873162" cy="873162"/>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0A0927-9927-45A5-8412-B290C64F2D5C}">
      <dsp:nvSpPr>
        <dsp:cNvPr id="0" name=""/>
        <dsp:cNvSpPr/>
      </dsp:nvSpPr>
      <dsp:spPr>
        <a:xfrm rot="10800000">
          <a:off x="2203014" y="3402326"/>
          <a:ext cx="7879651" cy="873162"/>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Personal Career Planning</a:t>
          </a:r>
          <a:endParaRPr lang="en-US" sz="2800" b="1" kern="1200" dirty="0"/>
        </a:p>
      </dsp:txBody>
      <dsp:txXfrm rot="10800000">
        <a:off x="2421304" y="3402326"/>
        <a:ext cx="7661361" cy="873162"/>
      </dsp:txXfrm>
    </dsp:sp>
    <dsp:sp modelId="{268EAC3B-D869-43BC-9F90-183503E6418E}">
      <dsp:nvSpPr>
        <dsp:cNvPr id="0" name=""/>
        <dsp:cNvSpPr/>
      </dsp:nvSpPr>
      <dsp:spPr>
        <a:xfrm>
          <a:off x="1766433" y="3402326"/>
          <a:ext cx="873162" cy="873162"/>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6F5469E-29D8-446E-87C7-566B51D40443}">
      <dsp:nvSpPr>
        <dsp:cNvPr id="0" name=""/>
        <dsp:cNvSpPr/>
      </dsp:nvSpPr>
      <dsp:spPr>
        <a:xfrm rot="10800000">
          <a:off x="2203014" y="4536134"/>
          <a:ext cx="7879651" cy="873162"/>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Job search, hiring &amp; transition assistance </a:t>
          </a:r>
          <a:endParaRPr lang="en-US" sz="2800" b="1" kern="1200" dirty="0"/>
        </a:p>
      </dsp:txBody>
      <dsp:txXfrm rot="10800000">
        <a:off x="2421304" y="4536134"/>
        <a:ext cx="7661361" cy="873162"/>
      </dsp:txXfrm>
    </dsp:sp>
    <dsp:sp modelId="{13200697-8122-4229-A0A1-9EFC039EB7C9}">
      <dsp:nvSpPr>
        <dsp:cNvPr id="0" name=""/>
        <dsp:cNvSpPr/>
      </dsp:nvSpPr>
      <dsp:spPr>
        <a:xfrm>
          <a:off x="1766433" y="4536134"/>
          <a:ext cx="873162" cy="873162"/>
        </a:xfrm>
        <a:prstGeom prst="ellipse">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CF7B2-4618-4E68-B907-C24650458AFE}">
      <dsp:nvSpPr>
        <dsp:cNvPr id="0" name=""/>
        <dsp:cNvSpPr/>
      </dsp:nvSpPr>
      <dsp:spPr>
        <a:xfrm>
          <a:off x="1371622" y="0"/>
          <a:ext cx="3962421" cy="40640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081A3C8-9B3D-4B62-997A-82EF7ACF5573}">
      <dsp:nvSpPr>
        <dsp:cNvPr id="0" name=""/>
        <dsp:cNvSpPr/>
      </dsp:nvSpPr>
      <dsp:spPr>
        <a:xfrm>
          <a:off x="1866899" y="1219199"/>
          <a:ext cx="2362200" cy="162560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Where we are today</a:t>
          </a:r>
          <a:endParaRPr lang="en-US" sz="3200" b="1" kern="1200" dirty="0"/>
        </a:p>
      </dsp:txBody>
      <dsp:txXfrm>
        <a:off x="1946254" y="1298554"/>
        <a:ext cx="2203490" cy="14668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CF7B2-4618-4E68-B907-C24650458AFE}">
      <dsp:nvSpPr>
        <dsp:cNvPr id="0" name=""/>
        <dsp:cNvSpPr/>
      </dsp:nvSpPr>
      <dsp:spPr>
        <a:xfrm>
          <a:off x="1371622" y="0"/>
          <a:ext cx="3962421" cy="40640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081A3C8-9B3D-4B62-997A-82EF7ACF5573}">
      <dsp:nvSpPr>
        <dsp:cNvPr id="0" name=""/>
        <dsp:cNvSpPr/>
      </dsp:nvSpPr>
      <dsp:spPr>
        <a:xfrm>
          <a:off x="1800224" y="1219199"/>
          <a:ext cx="2495550" cy="16256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Where we want to go</a:t>
          </a:r>
          <a:endParaRPr lang="en-US" sz="3200" b="1" kern="1200" dirty="0"/>
        </a:p>
      </dsp:txBody>
      <dsp:txXfrm>
        <a:off x="1879579" y="1298554"/>
        <a:ext cx="2336840" cy="14668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98BCD-4AAD-4169-AF95-9B9B88BA067D}">
      <dsp:nvSpPr>
        <dsp:cNvPr id="0" name=""/>
        <dsp:cNvSpPr/>
      </dsp:nvSpPr>
      <dsp:spPr>
        <a:xfrm rot="10800000">
          <a:off x="2360736" y="56"/>
          <a:ext cx="7879651" cy="150404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3244"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smtClean="0"/>
            <a:t>Staff / Volunteer Alignment</a:t>
          </a:r>
          <a:endParaRPr lang="en-US" sz="4400" b="1" kern="1200" dirty="0"/>
        </a:p>
      </dsp:txBody>
      <dsp:txXfrm rot="10800000">
        <a:off x="2736748" y="56"/>
        <a:ext cx="7503639" cy="1504048"/>
      </dsp:txXfrm>
    </dsp:sp>
    <dsp:sp modelId="{3969D329-F206-499F-B80E-EC510F1F9C2F}">
      <dsp:nvSpPr>
        <dsp:cNvPr id="0" name=""/>
        <dsp:cNvSpPr/>
      </dsp:nvSpPr>
      <dsp:spPr>
        <a:xfrm>
          <a:off x="1608712" y="56"/>
          <a:ext cx="1504048" cy="1504048"/>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0A0927-9927-45A5-8412-B290C64F2D5C}">
      <dsp:nvSpPr>
        <dsp:cNvPr id="0" name=""/>
        <dsp:cNvSpPr/>
      </dsp:nvSpPr>
      <dsp:spPr>
        <a:xfrm rot="10800000">
          <a:off x="2360736" y="1953075"/>
          <a:ext cx="7879651" cy="1504048"/>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3244"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smtClean="0"/>
            <a:t>Personal Career Planning</a:t>
          </a:r>
          <a:endParaRPr lang="en-US" sz="4400" b="1" kern="1200" dirty="0"/>
        </a:p>
      </dsp:txBody>
      <dsp:txXfrm rot="10800000">
        <a:off x="2736748" y="1953075"/>
        <a:ext cx="7503639" cy="1504048"/>
      </dsp:txXfrm>
    </dsp:sp>
    <dsp:sp modelId="{268EAC3B-D869-43BC-9F90-183503E6418E}">
      <dsp:nvSpPr>
        <dsp:cNvPr id="0" name=""/>
        <dsp:cNvSpPr/>
      </dsp:nvSpPr>
      <dsp:spPr>
        <a:xfrm>
          <a:off x="1608712" y="1953075"/>
          <a:ext cx="1504048" cy="1504048"/>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6F5469E-29D8-446E-87C7-566B51D40443}">
      <dsp:nvSpPr>
        <dsp:cNvPr id="0" name=""/>
        <dsp:cNvSpPr/>
      </dsp:nvSpPr>
      <dsp:spPr>
        <a:xfrm rot="10800000">
          <a:off x="2360736" y="3906094"/>
          <a:ext cx="7879651" cy="1504048"/>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3244"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smtClean="0"/>
            <a:t>Job search, hiring &amp; transition assistance </a:t>
          </a:r>
          <a:endParaRPr lang="en-US" sz="4400" b="1" kern="1200" dirty="0"/>
        </a:p>
      </dsp:txBody>
      <dsp:txXfrm rot="10800000">
        <a:off x="2736748" y="3906094"/>
        <a:ext cx="7503639" cy="1504048"/>
      </dsp:txXfrm>
    </dsp:sp>
    <dsp:sp modelId="{13200697-8122-4229-A0A1-9EFC039EB7C9}">
      <dsp:nvSpPr>
        <dsp:cNvPr id="0" name=""/>
        <dsp:cNvSpPr/>
      </dsp:nvSpPr>
      <dsp:spPr>
        <a:xfrm>
          <a:off x="1608712" y="3906094"/>
          <a:ext cx="1504048" cy="1504048"/>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0EAFE-0249-49B4-94C6-87453BB77613}">
      <dsp:nvSpPr>
        <dsp:cNvPr id="0" name=""/>
        <dsp:cNvSpPr/>
      </dsp:nvSpPr>
      <dsp:spPr>
        <a:xfrm>
          <a:off x="7" y="0"/>
          <a:ext cx="2762956" cy="46482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Administrative</a:t>
          </a:r>
          <a:endParaRPr lang="en-US" sz="2600" b="1" kern="1200" dirty="0"/>
        </a:p>
      </dsp:txBody>
      <dsp:txXfrm>
        <a:off x="7" y="1859280"/>
        <a:ext cx="2762956" cy="1859280"/>
      </dsp:txXfrm>
    </dsp:sp>
    <dsp:sp modelId="{121C4047-3F3E-4014-A078-F61555541244}">
      <dsp:nvSpPr>
        <dsp:cNvPr id="0" name=""/>
        <dsp:cNvSpPr/>
      </dsp:nvSpPr>
      <dsp:spPr>
        <a:xfrm>
          <a:off x="609329" y="278892"/>
          <a:ext cx="1547850" cy="1547850"/>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BA5083E-2AEA-4CA0-8242-B1D11DAB7ECA}">
      <dsp:nvSpPr>
        <dsp:cNvPr id="0" name=""/>
        <dsp:cNvSpPr/>
      </dsp:nvSpPr>
      <dsp:spPr>
        <a:xfrm>
          <a:off x="2809520" y="0"/>
          <a:ext cx="2762956" cy="464820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Management</a:t>
          </a:r>
          <a:endParaRPr lang="en-US" sz="2600" b="1" kern="1200" dirty="0"/>
        </a:p>
      </dsp:txBody>
      <dsp:txXfrm>
        <a:off x="2809520" y="1859280"/>
        <a:ext cx="2762956" cy="1859280"/>
      </dsp:txXfrm>
    </dsp:sp>
    <dsp:sp modelId="{11F68ED3-EC92-4B70-A137-DE30EDE14575}">
      <dsp:nvSpPr>
        <dsp:cNvPr id="0" name=""/>
        <dsp:cNvSpPr/>
      </dsp:nvSpPr>
      <dsp:spPr>
        <a:xfrm>
          <a:off x="3455174" y="278892"/>
          <a:ext cx="1547850" cy="1547850"/>
        </a:xfrm>
        <a:prstGeom prst="ellipse">
          <a:avLst/>
        </a:prstGeom>
        <a:solidFill>
          <a:schemeClr val="tx2">
            <a:lumMod val="25000"/>
            <a:lumOff val="7500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B521A3-C0B8-4220-B1F2-7DCC9202C9F2}">
      <dsp:nvSpPr>
        <dsp:cNvPr id="0" name=""/>
        <dsp:cNvSpPr/>
      </dsp:nvSpPr>
      <dsp:spPr>
        <a:xfrm>
          <a:off x="5693467" y="0"/>
          <a:ext cx="2762956" cy="4648200"/>
        </a:xfrm>
        <a:prstGeom prst="roundRect">
          <a:avLst>
            <a:gd name="adj" fmla="val 10000"/>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Leadership</a:t>
          </a:r>
          <a:endParaRPr lang="en-US" sz="2600" b="1" kern="1200" dirty="0"/>
        </a:p>
      </dsp:txBody>
      <dsp:txXfrm>
        <a:off x="5693467" y="1859280"/>
        <a:ext cx="2762956" cy="1859280"/>
      </dsp:txXfrm>
    </dsp:sp>
    <dsp:sp modelId="{F89D6DE7-E31E-49CE-8ADA-EFA3415C800C}">
      <dsp:nvSpPr>
        <dsp:cNvPr id="0" name=""/>
        <dsp:cNvSpPr/>
      </dsp:nvSpPr>
      <dsp:spPr>
        <a:xfrm>
          <a:off x="6301020" y="357151"/>
          <a:ext cx="1547850" cy="1547850"/>
        </a:xfrm>
        <a:prstGeom prst="ellipse">
          <a:avLst/>
        </a:prstGeom>
        <a:solidFill>
          <a:schemeClr val="tx2">
            <a:lumMod val="25000"/>
            <a:lumOff val="7500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D6A4A57-96F6-4B00-9FB7-9369028AC2F4}">
      <dsp:nvSpPr>
        <dsp:cNvPr id="0" name=""/>
        <dsp:cNvSpPr/>
      </dsp:nvSpPr>
      <dsp:spPr>
        <a:xfrm>
          <a:off x="338327" y="3718560"/>
          <a:ext cx="7781544" cy="697230"/>
        </a:xfrm>
        <a:prstGeom prst="lef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C654-B2A8-43AA-ABC4-F5A908DEEFC0}">
      <dsp:nvSpPr>
        <dsp:cNvPr id="0" name=""/>
        <dsp:cNvSpPr/>
      </dsp:nvSpPr>
      <dsp:spPr>
        <a:xfrm>
          <a:off x="1828799" y="50799"/>
          <a:ext cx="2438400" cy="243840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Administrative</a:t>
          </a:r>
          <a:endParaRPr lang="en-US" sz="1800" b="1" kern="1200" dirty="0"/>
        </a:p>
      </dsp:txBody>
      <dsp:txXfrm>
        <a:off x="2153920" y="477519"/>
        <a:ext cx="1788160" cy="1097280"/>
      </dsp:txXfrm>
    </dsp:sp>
    <dsp:sp modelId="{0738122D-ADF8-45C4-A507-EF621107E276}">
      <dsp:nvSpPr>
        <dsp:cNvPr id="0" name=""/>
        <dsp:cNvSpPr/>
      </dsp:nvSpPr>
      <dsp:spPr>
        <a:xfrm>
          <a:off x="2708656" y="1574800"/>
          <a:ext cx="2438400" cy="2438400"/>
        </a:xfrm>
        <a:prstGeom prst="ellipse">
          <a:avLst/>
        </a:prstGeom>
        <a:gradFill rotWithShape="0">
          <a:gsLst>
            <a:gs pos="0">
              <a:schemeClr val="accent2">
                <a:shade val="51000"/>
                <a:satMod val="130000"/>
                <a:alpha val="5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Management</a:t>
          </a:r>
          <a:endParaRPr lang="en-US" sz="1800" b="1" kern="1200" dirty="0"/>
        </a:p>
      </dsp:txBody>
      <dsp:txXfrm>
        <a:off x="3454400" y="2204720"/>
        <a:ext cx="1463040" cy="1341120"/>
      </dsp:txXfrm>
    </dsp:sp>
    <dsp:sp modelId="{15DA59B4-ABDA-4F41-B941-47667AF8A086}">
      <dsp:nvSpPr>
        <dsp:cNvPr id="0" name=""/>
        <dsp:cNvSpPr/>
      </dsp:nvSpPr>
      <dsp:spPr>
        <a:xfrm>
          <a:off x="948943" y="1574800"/>
          <a:ext cx="2438400" cy="2438400"/>
        </a:xfrm>
        <a:prstGeom prst="ellipse">
          <a:avLst/>
        </a:prstGeom>
        <a:gradFill rotWithShape="0">
          <a:gsLst>
            <a:gs pos="0">
              <a:schemeClr val="accent5">
                <a:alpha val="50000"/>
                <a:hueOff val="-12233612"/>
                <a:satOff val="84076"/>
                <a:lumOff val="-8236"/>
                <a:alphaOff val="0"/>
                <a:shade val="51000"/>
                <a:satMod val="130000"/>
              </a:schemeClr>
            </a:gs>
            <a:gs pos="80000">
              <a:schemeClr val="accent5">
                <a:alpha val="50000"/>
                <a:hueOff val="-12233612"/>
                <a:satOff val="84076"/>
                <a:lumOff val="-8236"/>
                <a:alphaOff val="0"/>
                <a:shade val="93000"/>
                <a:satMod val="130000"/>
              </a:schemeClr>
            </a:gs>
            <a:gs pos="100000">
              <a:schemeClr val="accent5">
                <a:alpha val="50000"/>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Leadership</a:t>
          </a:r>
          <a:endParaRPr lang="en-US" sz="1800" b="1" kern="1200" dirty="0"/>
        </a:p>
      </dsp:txBody>
      <dsp:txXfrm>
        <a:off x="1178560" y="2204720"/>
        <a:ext cx="1463040" cy="134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66F68-7DBD-48E2-B5DE-7E547F7FA1BE}">
      <dsp:nvSpPr>
        <dsp:cNvPr id="0" name=""/>
        <dsp:cNvSpPr/>
      </dsp:nvSpPr>
      <dsp:spPr>
        <a:xfrm>
          <a:off x="1062422" y="-27188"/>
          <a:ext cx="4656954" cy="4656954"/>
        </a:xfrm>
        <a:prstGeom prst="circularArrow">
          <a:avLst>
            <a:gd name="adj1" fmla="val 5544"/>
            <a:gd name="adj2" fmla="val 330680"/>
            <a:gd name="adj3" fmla="val 13798882"/>
            <a:gd name="adj4" fmla="val 1737200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7D7F9-3114-414C-865F-022A257BC4FB}">
      <dsp:nvSpPr>
        <dsp:cNvPr id="0" name=""/>
        <dsp:cNvSpPr/>
      </dsp:nvSpPr>
      <dsp:spPr>
        <a:xfrm>
          <a:off x="2311375" y="766"/>
          <a:ext cx="2159049" cy="10795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AEs and other staff</a:t>
          </a:r>
          <a:endParaRPr lang="en-US" sz="2000" b="1" kern="1200" dirty="0"/>
        </a:p>
      </dsp:txBody>
      <dsp:txXfrm>
        <a:off x="2364073" y="53464"/>
        <a:ext cx="2053653" cy="974128"/>
      </dsp:txXfrm>
    </dsp:sp>
    <dsp:sp modelId="{66199E4E-7A78-4B5B-BAE2-57360B7180D1}">
      <dsp:nvSpPr>
        <dsp:cNvPr id="0" name=""/>
        <dsp:cNvSpPr/>
      </dsp:nvSpPr>
      <dsp:spPr>
        <a:xfrm>
          <a:off x="4200085" y="1372995"/>
          <a:ext cx="2159049" cy="10795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Board of Directors</a:t>
          </a:r>
          <a:endParaRPr lang="en-US" sz="2000" b="1" kern="1200" dirty="0"/>
        </a:p>
      </dsp:txBody>
      <dsp:txXfrm>
        <a:off x="4252783" y="1425693"/>
        <a:ext cx="2053653" cy="974128"/>
      </dsp:txXfrm>
    </dsp:sp>
    <dsp:sp modelId="{4B26193B-3E0A-40F4-A244-45F184219080}">
      <dsp:nvSpPr>
        <dsp:cNvPr id="0" name=""/>
        <dsp:cNvSpPr/>
      </dsp:nvSpPr>
      <dsp:spPr>
        <a:xfrm>
          <a:off x="3478662" y="3593308"/>
          <a:ext cx="2159049" cy="10795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Leadership Team</a:t>
          </a:r>
          <a:endParaRPr lang="en-US" sz="2000" b="1" kern="1200" dirty="0"/>
        </a:p>
      </dsp:txBody>
      <dsp:txXfrm>
        <a:off x="3531360" y="3646006"/>
        <a:ext cx="2053653" cy="974128"/>
      </dsp:txXfrm>
    </dsp:sp>
    <dsp:sp modelId="{C8FF0DB4-0F0C-435C-AE82-6C1EDE8134C1}">
      <dsp:nvSpPr>
        <dsp:cNvPr id="0" name=""/>
        <dsp:cNvSpPr/>
      </dsp:nvSpPr>
      <dsp:spPr>
        <a:xfrm>
          <a:off x="1144087" y="3593308"/>
          <a:ext cx="2159049" cy="10795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Strategic Planning Committee</a:t>
          </a:r>
          <a:endParaRPr lang="en-US" sz="2000" b="1" kern="1200" dirty="0"/>
        </a:p>
      </dsp:txBody>
      <dsp:txXfrm>
        <a:off x="1196785" y="3646006"/>
        <a:ext cx="2053653" cy="974128"/>
      </dsp:txXfrm>
    </dsp:sp>
    <dsp:sp modelId="{DE333762-4F1F-46B5-A6F7-1E0938CAA8C1}">
      <dsp:nvSpPr>
        <dsp:cNvPr id="0" name=""/>
        <dsp:cNvSpPr/>
      </dsp:nvSpPr>
      <dsp:spPr>
        <a:xfrm>
          <a:off x="422664" y="1372995"/>
          <a:ext cx="2159049" cy="10795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AE Search Committee</a:t>
          </a:r>
          <a:endParaRPr lang="en-US" sz="2000" b="1" kern="1200" dirty="0"/>
        </a:p>
      </dsp:txBody>
      <dsp:txXfrm>
        <a:off x="475362" y="1425693"/>
        <a:ext cx="2053653" cy="974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E20FE-48EF-4AB0-9C87-57619584B429}">
      <dsp:nvSpPr>
        <dsp:cNvPr id="0" name=""/>
        <dsp:cNvSpPr/>
      </dsp:nvSpPr>
      <dsp:spPr>
        <a:xfrm rot="10800000">
          <a:off x="2203014" y="903"/>
          <a:ext cx="7879651" cy="87316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Strategic Planning</a:t>
          </a:r>
          <a:endParaRPr lang="en-US" sz="2800" b="1" kern="1200" dirty="0"/>
        </a:p>
      </dsp:txBody>
      <dsp:txXfrm rot="10800000">
        <a:off x="2421304" y="903"/>
        <a:ext cx="7661361" cy="873162"/>
      </dsp:txXfrm>
    </dsp:sp>
    <dsp:sp modelId="{721C8207-6525-4363-A8F3-9433E11221EE}">
      <dsp:nvSpPr>
        <dsp:cNvPr id="0" name=""/>
        <dsp:cNvSpPr/>
      </dsp:nvSpPr>
      <dsp:spPr>
        <a:xfrm>
          <a:off x="1766433" y="903"/>
          <a:ext cx="873162" cy="873162"/>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798BCD-4AAD-4169-AF95-9B9B88BA067D}">
      <dsp:nvSpPr>
        <dsp:cNvPr id="0" name=""/>
        <dsp:cNvSpPr/>
      </dsp:nvSpPr>
      <dsp:spPr>
        <a:xfrm rot="10800000">
          <a:off x="2203014" y="1134710"/>
          <a:ext cx="7879651" cy="873162"/>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Structural Audit</a:t>
          </a:r>
          <a:endParaRPr lang="en-US" sz="2800" b="1" kern="1200" dirty="0"/>
        </a:p>
      </dsp:txBody>
      <dsp:txXfrm rot="10800000">
        <a:off x="2421304" y="1134710"/>
        <a:ext cx="7661361" cy="873162"/>
      </dsp:txXfrm>
    </dsp:sp>
    <dsp:sp modelId="{3969D329-F206-499F-B80E-EC510F1F9C2F}">
      <dsp:nvSpPr>
        <dsp:cNvPr id="0" name=""/>
        <dsp:cNvSpPr/>
      </dsp:nvSpPr>
      <dsp:spPr>
        <a:xfrm>
          <a:off x="1766433" y="1134710"/>
          <a:ext cx="873162" cy="873162"/>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CB8F44-C0D0-4E53-9083-286AE7DFEDB9}">
      <dsp:nvSpPr>
        <dsp:cNvPr id="0" name=""/>
        <dsp:cNvSpPr/>
      </dsp:nvSpPr>
      <dsp:spPr>
        <a:xfrm rot="10800000">
          <a:off x="2203014" y="2268518"/>
          <a:ext cx="7879651" cy="873162"/>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Staff / Volunteer Alignment</a:t>
          </a:r>
          <a:endParaRPr lang="en-US" sz="2800" b="1" kern="1200" dirty="0"/>
        </a:p>
      </dsp:txBody>
      <dsp:txXfrm rot="10800000">
        <a:off x="2421304" y="2268518"/>
        <a:ext cx="7661361" cy="873162"/>
      </dsp:txXfrm>
    </dsp:sp>
    <dsp:sp modelId="{E9562BE9-A3B9-492F-B969-E20967D9E518}">
      <dsp:nvSpPr>
        <dsp:cNvPr id="0" name=""/>
        <dsp:cNvSpPr/>
      </dsp:nvSpPr>
      <dsp:spPr>
        <a:xfrm>
          <a:off x="1766433" y="2268518"/>
          <a:ext cx="873162" cy="873162"/>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0A0927-9927-45A5-8412-B290C64F2D5C}">
      <dsp:nvSpPr>
        <dsp:cNvPr id="0" name=""/>
        <dsp:cNvSpPr/>
      </dsp:nvSpPr>
      <dsp:spPr>
        <a:xfrm rot="10800000">
          <a:off x="2203014" y="3402326"/>
          <a:ext cx="7879651" cy="873162"/>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Personal Career Planning</a:t>
          </a:r>
          <a:endParaRPr lang="en-US" sz="2800" b="1" kern="1200" dirty="0"/>
        </a:p>
      </dsp:txBody>
      <dsp:txXfrm rot="10800000">
        <a:off x="2421304" y="3402326"/>
        <a:ext cx="7661361" cy="873162"/>
      </dsp:txXfrm>
    </dsp:sp>
    <dsp:sp modelId="{268EAC3B-D869-43BC-9F90-183503E6418E}">
      <dsp:nvSpPr>
        <dsp:cNvPr id="0" name=""/>
        <dsp:cNvSpPr/>
      </dsp:nvSpPr>
      <dsp:spPr>
        <a:xfrm>
          <a:off x="1766433" y="3402326"/>
          <a:ext cx="873162" cy="873162"/>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6F5469E-29D8-446E-87C7-566B51D40443}">
      <dsp:nvSpPr>
        <dsp:cNvPr id="0" name=""/>
        <dsp:cNvSpPr/>
      </dsp:nvSpPr>
      <dsp:spPr>
        <a:xfrm rot="10800000">
          <a:off x="2203014" y="4536134"/>
          <a:ext cx="7879651" cy="873162"/>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Job search, hiring &amp; transition assistance </a:t>
          </a:r>
          <a:endParaRPr lang="en-US" sz="2800" b="1" kern="1200" dirty="0"/>
        </a:p>
      </dsp:txBody>
      <dsp:txXfrm rot="10800000">
        <a:off x="2421304" y="4536134"/>
        <a:ext cx="7661361" cy="873162"/>
      </dsp:txXfrm>
    </dsp:sp>
    <dsp:sp modelId="{13200697-8122-4229-A0A1-9EFC039EB7C9}">
      <dsp:nvSpPr>
        <dsp:cNvPr id="0" name=""/>
        <dsp:cNvSpPr/>
      </dsp:nvSpPr>
      <dsp:spPr>
        <a:xfrm>
          <a:off x="1766433" y="4536134"/>
          <a:ext cx="873162" cy="873162"/>
        </a:xfrm>
        <a:prstGeom prst="ellipse">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C8B5F-B8F6-403A-BF6E-E137603A1DAF}">
      <dsp:nvSpPr>
        <dsp:cNvPr id="0" name=""/>
        <dsp:cNvSpPr/>
      </dsp:nvSpPr>
      <dsp:spPr>
        <a:xfrm>
          <a:off x="0" y="0"/>
          <a:ext cx="8686800" cy="10012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Governance &amp; Structure</a:t>
          </a:r>
          <a:endParaRPr lang="en-US" sz="3200" b="1" kern="1200" dirty="0"/>
        </a:p>
      </dsp:txBody>
      <dsp:txXfrm>
        <a:off x="1837480" y="0"/>
        <a:ext cx="6849319" cy="1001204"/>
      </dsp:txXfrm>
    </dsp:sp>
    <dsp:sp modelId="{3C56CA1E-FDC7-4C78-BE92-F5C1B0E1932C}">
      <dsp:nvSpPr>
        <dsp:cNvPr id="0" name=""/>
        <dsp:cNvSpPr/>
      </dsp:nvSpPr>
      <dsp:spPr>
        <a:xfrm>
          <a:off x="100120" y="100120"/>
          <a:ext cx="1737360" cy="80096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4144154-8D28-4845-9686-2A13C4CA19AF}">
      <dsp:nvSpPr>
        <dsp:cNvPr id="0" name=""/>
        <dsp:cNvSpPr/>
      </dsp:nvSpPr>
      <dsp:spPr>
        <a:xfrm>
          <a:off x="0" y="1101324"/>
          <a:ext cx="8686800" cy="100120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Physical &amp; Financial Resources</a:t>
          </a:r>
          <a:endParaRPr lang="en-US" sz="3200" b="1" kern="1200" dirty="0"/>
        </a:p>
      </dsp:txBody>
      <dsp:txXfrm>
        <a:off x="1837480" y="1101324"/>
        <a:ext cx="6849319" cy="1001204"/>
      </dsp:txXfrm>
    </dsp:sp>
    <dsp:sp modelId="{0ADB87E1-AFBD-451C-8900-C66ECBD3C6E2}">
      <dsp:nvSpPr>
        <dsp:cNvPr id="0" name=""/>
        <dsp:cNvSpPr/>
      </dsp:nvSpPr>
      <dsp:spPr>
        <a:xfrm>
          <a:off x="100120" y="1201444"/>
          <a:ext cx="1737360" cy="80096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3CFE94-D707-4F11-AAAA-CBA609BC4E78}">
      <dsp:nvSpPr>
        <dsp:cNvPr id="0" name=""/>
        <dsp:cNvSpPr/>
      </dsp:nvSpPr>
      <dsp:spPr>
        <a:xfrm>
          <a:off x="0" y="2202648"/>
          <a:ext cx="8686800" cy="10012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Staff Competencies</a:t>
          </a:r>
          <a:endParaRPr lang="en-US" sz="3200" b="1" kern="1200" dirty="0"/>
        </a:p>
      </dsp:txBody>
      <dsp:txXfrm>
        <a:off x="1837480" y="2202648"/>
        <a:ext cx="6849319" cy="1001204"/>
      </dsp:txXfrm>
    </dsp:sp>
    <dsp:sp modelId="{3FEE71A1-38BB-40B9-81B6-36431921BEE9}">
      <dsp:nvSpPr>
        <dsp:cNvPr id="0" name=""/>
        <dsp:cNvSpPr/>
      </dsp:nvSpPr>
      <dsp:spPr>
        <a:xfrm>
          <a:off x="100120" y="2302769"/>
          <a:ext cx="1737360" cy="80096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F6841FC-11CD-4207-89E1-D13592FECEDB}">
      <dsp:nvSpPr>
        <dsp:cNvPr id="0" name=""/>
        <dsp:cNvSpPr/>
      </dsp:nvSpPr>
      <dsp:spPr>
        <a:xfrm>
          <a:off x="0" y="3303973"/>
          <a:ext cx="8686800" cy="100120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Member Services</a:t>
          </a:r>
          <a:endParaRPr lang="en-US" sz="3200" b="1" kern="1200" dirty="0"/>
        </a:p>
      </dsp:txBody>
      <dsp:txXfrm>
        <a:off x="1837480" y="3303973"/>
        <a:ext cx="6849319" cy="1001204"/>
      </dsp:txXfrm>
    </dsp:sp>
    <dsp:sp modelId="{572F9A73-14AD-481D-A90F-70F975B39F3F}">
      <dsp:nvSpPr>
        <dsp:cNvPr id="0" name=""/>
        <dsp:cNvSpPr/>
      </dsp:nvSpPr>
      <dsp:spPr>
        <a:xfrm>
          <a:off x="100120" y="3404093"/>
          <a:ext cx="1737360" cy="80096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5CD0943-8260-4DB0-AF11-5CEB194FE7F9}">
      <dsp:nvSpPr>
        <dsp:cNvPr id="0" name=""/>
        <dsp:cNvSpPr/>
      </dsp:nvSpPr>
      <dsp:spPr>
        <a:xfrm>
          <a:off x="0" y="4405297"/>
          <a:ext cx="8686800" cy="100120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Internal &amp; External Resources</a:t>
          </a:r>
          <a:endParaRPr lang="en-US" sz="3200" b="1" kern="1200" dirty="0"/>
        </a:p>
      </dsp:txBody>
      <dsp:txXfrm>
        <a:off x="1837480" y="4405297"/>
        <a:ext cx="6849319" cy="1001204"/>
      </dsp:txXfrm>
    </dsp:sp>
    <dsp:sp modelId="{508BEA9A-3BAB-4155-B834-31E58EA96EF9}">
      <dsp:nvSpPr>
        <dsp:cNvPr id="0" name=""/>
        <dsp:cNvSpPr/>
      </dsp:nvSpPr>
      <dsp:spPr>
        <a:xfrm>
          <a:off x="100120" y="4505418"/>
          <a:ext cx="1737360" cy="80096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8000" b="-48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E20FE-48EF-4AB0-9C87-57619584B429}">
      <dsp:nvSpPr>
        <dsp:cNvPr id="0" name=""/>
        <dsp:cNvSpPr/>
      </dsp:nvSpPr>
      <dsp:spPr>
        <a:xfrm rot="10800000">
          <a:off x="2203014" y="903"/>
          <a:ext cx="7879651" cy="87316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Strategic Planning</a:t>
          </a:r>
          <a:endParaRPr lang="en-US" sz="2800" b="1" kern="1200" dirty="0"/>
        </a:p>
      </dsp:txBody>
      <dsp:txXfrm rot="10800000">
        <a:off x="2421304" y="903"/>
        <a:ext cx="7661361" cy="873162"/>
      </dsp:txXfrm>
    </dsp:sp>
    <dsp:sp modelId="{721C8207-6525-4363-A8F3-9433E11221EE}">
      <dsp:nvSpPr>
        <dsp:cNvPr id="0" name=""/>
        <dsp:cNvSpPr/>
      </dsp:nvSpPr>
      <dsp:spPr>
        <a:xfrm>
          <a:off x="1766433" y="903"/>
          <a:ext cx="873162" cy="873162"/>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798BCD-4AAD-4169-AF95-9B9B88BA067D}">
      <dsp:nvSpPr>
        <dsp:cNvPr id="0" name=""/>
        <dsp:cNvSpPr/>
      </dsp:nvSpPr>
      <dsp:spPr>
        <a:xfrm rot="10800000">
          <a:off x="2203014" y="1134710"/>
          <a:ext cx="7879651" cy="873162"/>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Structural Audit</a:t>
          </a:r>
          <a:endParaRPr lang="en-US" sz="2800" b="1" kern="1200" dirty="0"/>
        </a:p>
      </dsp:txBody>
      <dsp:txXfrm rot="10800000">
        <a:off x="2421304" y="1134710"/>
        <a:ext cx="7661361" cy="873162"/>
      </dsp:txXfrm>
    </dsp:sp>
    <dsp:sp modelId="{3969D329-F206-499F-B80E-EC510F1F9C2F}">
      <dsp:nvSpPr>
        <dsp:cNvPr id="0" name=""/>
        <dsp:cNvSpPr/>
      </dsp:nvSpPr>
      <dsp:spPr>
        <a:xfrm>
          <a:off x="1766433" y="1134710"/>
          <a:ext cx="873162" cy="873162"/>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CB8F44-C0D0-4E53-9083-286AE7DFEDB9}">
      <dsp:nvSpPr>
        <dsp:cNvPr id="0" name=""/>
        <dsp:cNvSpPr/>
      </dsp:nvSpPr>
      <dsp:spPr>
        <a:xfrm rot="10800000">
          <a:off x="2203014" y="2268518"/>
          <a:ext cx="7879651" cy="873162"/>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Staff / Volunteer Alignment</a:t>
          </a:r>
          <a:endParaRPr lang="en-US" sz="2800" b="1" kern="1200" dirty="0"/>
        </a:p>
      </dsp:txBody>
      <dsp:txXfrm rot="10800000">
        <a:off x="2421304" y="2268518"/>
        <a:ext cx="7661361" cy="873162"/>
      </dsp:txXfrm>
    </dsp:sp>
    <dsp:sp modelId="{E9562BE9-A3B9-492F-B969-E20967D9E518}">
      <dsp:nvSpPr>
        <dsp:cNvPr id="0" name=""/>
        <dsp:cNvSpPr/>
      </dsp:nvSpPr>
      <dsp:spPr>
        <a:xfrm>
          <a:off x="1766433" y="2268518"/>
          <a:ext cx="873162" cy="873162"/>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0A0927-9927-45A5-8412-B290C64F2D5C}">
      <dsp:nvSpPr>
        <dsp:cNvPr id="0" name=""/>
        <dsp:cNvSpPr/>
      </dsp:nvSpPr>
      <dsp:spPr>
        <a:xfrm rot="10800000">
          <a:off x="2203014" y="3402326"/>
          <a:ext cx="7879651" cy="873162"/>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Personal Career Planning</a:t>
          </a:r>
          <a:endParaRPr lang="en-US" sz="2800" b="1" kern="1200" dirty="0"/>
        </a:p>
      </dsp:txBody>
      <dsp:txXfrm rot="10800000">
        <a:off x="2421304" y="3402326"/>
        <a:ext cx="7661361" cy="873162"/>
      </dsp:txXfrm>
    </dsp:sp>
    <dsp:sp modelId="{268EAC3B-D869-43BC-9F90-183503E6418E}">
      <dsp:nvSpPr>
        <dsp:cNvPr id="0" name=""/>
        <dsp:cNvSpPr/>
      </dsp:nvSpPr>
      <dsp:spPr>
        <a:xfrm>
          <a:off x="1766433" y="3402326"/>
          <a:ext cx="873162" cy="873162"/>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6F5469E-29D8-446E-87C7-566B51D40443}">
      <dsp:nvSpPr>
        <dsp:cNvPr id="0" name=""/>
        <dsp:cNvSpPr/>
      </dsp:nvSpPr>
      <dsp:spPr>
        <a:xfrm rot="10800000">
          <a:off x="2203014" y="4536134"/>
          <a:ext cx="7879651" cy="873162"/>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040"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smtClean="0"/>
            <a:t>Job search, hiring &amp; transition assistance </a:t>
          </a:r>
          <a:endParaRPr lang="en-US" sz="2800" b="1" kern="1200" dirty="0"/>
        </a:p>
      </dsp:txBody>
      <dsp:txXfrm rot="10800000">
        <a:off x="2421304" y="4536134"/>
        <a:ext cx="7661361" cy="873162"/>
      </dsp:txXfrm>
    </dsp:sp>
    <dsp:sp modelId="{13200697-8122-4229-A0A1-9EFC039EB7C9}">
      <dsp:nvSpPr>
        <dsp:cNvPr id="0" name=""/>
        <dsp:cNvSpPr/>
      </dsp:nvSpPr>
      <dsp:spPr>
        <a:xfrm>
          <a:off x="1766433" y="4536134"/>
          <a:ext cx="873162" cy="873162"/>
        </a:xfrm>
        <a:prstGeom prst="ellipse">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E20FE-48EF-4AB0-9C87-57619584B429}">
      <dsp:nvSpPr>
        <dsp:cNvPr id="0" name=""/>
        <dsp:cNvSpPr/>
      </dsp:nvSpPr>
      <dsp:spPr>
        <a:xfrm rot="10800000">
          <a:off x="2572970" y="924"/>
          <a:ext cx="7879651" cy="2352983"/>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37600" tIns="247650" rIns="462280" bIns="247650" numCol="1" spcCol="1270" anchor="ctr" anchorCtr="0">
          <a:noAutofit/>
        </a:bodyPr>
        <a:lstStyle/>
        <a:p>
          <a:pPr lvl="0" algn="ctr" defTabSz="2889250">
            <a:lnSpc>
              <a:spcPct val="90000"/>
            </a:lnSpc>
            <a:spcBef>
              <a:spcPct val="0"/>
            </a:spcBef>
            <a:spcAft>
              <a:spcPct val="35000"/>
            </a:spcAft>
          </a:pPr>
          <a:r>
            <a:rPr lang="en-US" sz="6500" b="1" kern="1200" dirty="0" smtClean="0"/>
            <a:t>Strategic Planning</a:t>
          </a:r>
          <a:endParaRPr lang="en-US" sz="6500" b="1" kern="1200" dirty="0"/>
        </a:p>
      </dsp:txBody>
      <dsp:txXfrm rot="10800000">
        <a:off x="3161216" y="924"/>
        <a:ext cx="7291405" cy="2352983"/>
      </dsp:txXfrm>
    </dsp:sp>
    <dsp:sp modelId="{721C8207-6525-4363-A8F3-9433E11221EE}">
      <dsp:nvSpPr>
        <dsp:cNvPr id="0" name=""/>
        <dsp:cNvSpPr/>
      </dsp:nvSpPr>
      <dsp:spPr>
        <a:xfrm>
          <a:off x="1396478" y="924"/>
          <a:ext cx="2352983" cy="2352983"/>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798BCD-4AAD-4169-AF95-9B9B88BA067D}">
      <dsp:nvSpPr>
        <dsp:cNvPr id="0" name=""/>
        <dsp:cNvSpPr/>
      </dsp:nvSpPr>
      <dsp:spPr>
        <a:xfrm rot="10800000">
          <a:off x="2572970" y="3056291"/>
          <a:ext cx="7879651" cy="2352983"/>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37600" tIns="247650" rIns="462280" bIns="247650" numCol="1" spcCol="1270" anchor="ctr" anchorCtr="0">
          <a:noAutofit/>
        </a:bodyPr>
        <a:lstStyle/>
        <a:p>
          <a:pPr lvl="0" algn="ctr" defTabSz="2889250">
            <a:lnSpc>
              <a:spcPct val="90000"/>
            </a:lnSpc>
            <a:spcBef>
              <a:spcPct val="0"/>
            </a:spcBef>
            <a:spcAft>
              <a:spcPct val="35000"/>
            </a:spcAft>
          </a:pPr>
          <a:r>
            <a:rPr lang="en-US" sz="6500" b="1" kern="1200" dirty="0" smtClean="0"/>
            <a:t>Structural Audit</a:t>
          </a:r>
          <a:endParaRPr lang="en-US" sz="6500" b="1" kern="1200" dirty="0"/>
        </a:p>
      </dsp:txBody>
      <dsp:txXfrm rot="10800000">
        <a:off x="3161216" y="3056291"/>
        <a:ext cx="7291405" cy="2352983"/>
      </dsp:txXfrm>
    </dsp:sp>
    <dsp:sp modelId="{3969D329-F206-499F-B80E-EC510F1F9C2F}">
      <dsp:nvSpPr>
        <dsp:cNvPr id="0" name=""/>
        <dsp:cNvSpPr/>
      </dsp:nvSpPr>
      <dsp:spPr>
        <a:xfrm>
          <a:off x="1396478" y="3056291"/>
          <a:ext cx="2352983" cy="2352983"/>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7ED9D-BD69-4E69-A5DC-A467B9104126}">
      <dsp:nvSpPr>
        <dsp:cNvPr id="0" name=""/>
        <dsp:cNvSpPr/>
      </dsp:nvSpPr>
      <dsp:spPr>
        <a:xfrm>
          <a:off x="637222" y="0"/>
          <a:ext cx="7221855" cy="4953000"/>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812BEBC-70F1-42DE-9750-E4114AD07172}">
      <dsp:nvSpPr>
        <dsp:cNvPr id="0" name=""/>
        <dsp:cNvSpPr/>
      </dsp:nvSpPr>
      <dsp:spPr>
        <a:xfrm>
          <a:off x="479991" y="1485900"/>
          <a:ext cx="3664029" cy="19812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Where we are today</a:t>
          </a:r>
          <a:endParaRPr lang="en-US" sz="5200" kern="1200" dirty="0"/>
        </a:p>
      </dsp:txBody>
      <dsp:txXfrm>
        <a:off x="576705" y="1582614"/>
        <a:ext cx="3470601" cy="1787772"/>
      </dsp:txXfrm>
    </dsp:sp>
    <dsp:sp modelId="{69F57D37-6240-45AA-9905-BD6897657E57}">
      <dsp:nvSpPr>
        <dsp:cNvPr id="0" name=""/>
        <dsp:cNvSpPr/>
      </dsp:nvSpPr>
      <dsp:spPr>
        <a:xfrm>
          <a:off x="4352279" y="1485900"/>
          <a:ext cx="3664029" cy="1981200"/>
        </a:xfrm>
        <a:prstGeom prst="roundRect">
          <a:avLst/>
        </a:prstGeom>
        <a:gradFill rotWithShape="0">
          <a:gsLst>
            <a:gs pos="0">
              <a:schemeClr val="accent5">
                <a:hueOff val="-12233612"/>
                <a:satOff val="84076"/>
                <a:lumOff val="-8236"/>
                <a:alphaOff val="0"/>
                <a:shade val="51000"/>
                <a:satMod val="130000"/>
              </a:schemeClr>
            </a:gs>
            <a:gs pos="80000">
              <a:schemeClr val="accent5">
                <a:hueOff val="-12233612"/>
                <a:satOff val="84076"/>
                <a:lumOff val="-8236"/>
                <a:alphaOff val="0"/>
                <a:shade val="93000"/>
                <a:satMod val="130000"/>
              </a:schemeClr>
            </a:gs>
            <a:gs pos="100000">
              <a:schemeClr val="accent5">
                <a:hueOff val="-12233612"/>
                <a:satOff val="84076"/>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Where we want to go</a:t>
          </a:r>
          <a:endParaRPr lang="en-US" sz="5200" kern="1200" dirty="0"/>
        </a:p>
      </dsp:txBody>
      <dsp:txXfrm>
        <a:off x="4448993" y="1582614"/>
        <a:ext cx="3470601" cy="178777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616" tIns="46808" rIns="93616" bIns="46808" rtlCol="0"/>
          <a:lstStyle>
            <a:lvl1pPr algn="r">
              <a:defRPr sz="1200"/>
            </a:lvl1pPr>
          </a:lstStyle>
          <a:p>
            <a:fld id="{8766E878-1CF3-4C49-BA6E-A5F5F7EFD7F9}" type="datetimeFigureOut">
              <a:rPr lang="en-US" smtClean="0"/>
              <a:t>2/4/2014</a:t>
            </a:fld>
            <a:endParaRPr lang="en-US"/>
          </a:p>
        </p:txBody>
      </p:sp>
      <p:sp>
        <p:nvSpPr>
          <p:cNvPr id="4" name="Footer Placeholder 3"/>
          <p:cNvSpPr>
            <a:spLocks noGrp="1"/>
          </p:cNvSpPr>
          <p:nvPr>
            <p:ph type="ftr" sz="quarter" idx="2"/>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6" tIns="46808" rIns="93616" bIns="46808" rtlCol="0" anchor="b"/>
          <a:lstStyle>
            <a:lvl1pPr algn="r">
              <a:defRPr sz="1200"/>
            </a:lvl1pPr>
          </a:lstStyle>
          <a:p>
            <a:fld id="{8FFAA39B-1DA6-4752-9253-C76DFFBC65B7}" type="slidenum">
              <a:rPr lang="en-US" smtClean="0"/>
              <a:t>‹#›</a:t>
            </a:fld>
            <a:endParaRPr lang="en-US"/>
          </a:p>
        </p:txBody>
      </p:sp>
    </p:spTree>
    <p:extLst>
      <p:ext uri="{BB962C8B-B14F-4D97-AF65-F5344CB8AC3E}">
        <p14:creationId xmlns:p14="http://schemas.microsoft.com/office/powerpoint/2010/main" val="354200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9AD54741-66FB-41BE-9BAE-8FC37041F007}" type="datetimeFigureOut">
              <a:rPr lang="en-US" smtClean="0"/>
              <a:pPr/>
              <a:t>2/4/2014</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3296BEBB-035D-4DDD-B0A4-C9BFE9749606}" type="slidenum">
              <a:rPr lang="en-US" smtClean="0"/>
              <a:pPr/>
              <a:t>‹#›</a:t>
            </a:fld>
            <a:endParaRPr lang="en-US"/>
          </a:p>
        </p:txBody>
      </p:sp>
    </p:spTree>
    <p:extLst>
      <p:ext uri="{BB962C8B-B14F-4D97-AF65-F5344CB8AC3E}">
        <p14:creationId xmlns:p14="http://schemas.microsoft.com/office/powerpoint/2010/main" val="243731666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ealtor.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ealtor.org/mode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realtor.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realtor.org/AECModel.nsf/files/Case+studies.pdf/$FILE/Case+studies.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ealtor.org/ae/manage-your-association/association-models-planning-tool/understanding-the-three-association-management-mode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1</a:t>
            </a:fld>
            <a:endParaRPr lang="en-US"/>
          </a:p>
        </p:txBody>
      </p:sp>
    </p:spTree>
    <p:extLst>
      <p:ext uri="{BB962C8B-B14F-4D97-AF65-F5344CB8AC3E}">
        <p14:creationId xmlns:p14="http://schemas.microsoft.com/office/powerpoint/2010/main" val="419110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5"/>
            <a:ext cx="5919893" cy="4608195"/>
          </a:xfrm>
        </p:spPr>
        <p:txBody>
          <a:bodyPr>
            <a:normAutofit fontScale="47500" lnSpcReduction="20000"/>
          </a:bodyPr>
          <a:lstStyle/>
          <a:p>
            <a:r>
              <a:rPr lang="en-US" sz="3000" b="1" dirty="0"/>
              <a:t>What's an Administrative Association?</a:t>
            </a:r>
            <a:r>
              <a:rPr lang="en-US" sz="3000" dirty="0"/>
              <a:t/>
            </a:r>
            <a:br>
              <a:rPr lang="en-US" sz="3000" dirty="0"/>
            </a:br>
            <a:r>
              <a:rPr lang="en-US" sz="3000" dirty="0"/>
              <a:t/>
            </a:r>
            <a:br>
              <a:rPr lang="en-US" sz="3000" dirty="0"/>
            </a:br>
            <a:r>
              <a:rPr lang="en-US" sz="3000" dirty="0"/>
              <a:t>A purely administrative association is member-focused. It </a:t>
            </a:r>
            <a:r>
              <a:rPr lang="en-US" sz="3000" i="1" dirty="0"/>
              <a:t>typically</a:t>
            </a:r>
            <a:r>
              <a:rPr lang="en-US" sz="3000" dirty="0"/>
              <a:t> has a fairly small staff, ranging from one part-time association executive to three full-time professional staff. </a:t>
            </a:r>
            <a:br>
              <a:rPr lang="en-US" sz="3000" dirty="0"/>
            </a:br>
            <a:r>
              <a:rPr lang="en-US" sz="3000" dirty="0"/>
              <a:t/>
            </a:r>
            <a:br>
              <a:rPr lang="en-US" sz="3000" dirty="0"/>
            </a:br>
            <a:r>
              <a:rPr lang="en-US" sz="3000" dirty="0"/>
              <a:t>The AE maintains a general familiarity in legal, regulatory, and business issues impacting the association and has a basic competency in the office management skills, including word processing and spreadsheets, bookkeeping, and basic technology skills, such as e-mail and the Internet. </a:t>
            </a:r>
            <a:br>
              <a:rPr lang="en-US" sz="3000" dirty="0"/>
            </a:br>
            <a:r>
              <a:rPr lang="en-US" sz="3000" dirty="0"/>
              <a:t/>
            </a:r>
            <a:br>
              <a:rPr lang="en-US" sz="3000" dirty="0"/>
            </a:br>
            <a:r>
              <a:rPr lang="en-US" sz="3000" dirty="0"/>
              <a:t>The AE knows where to find information that is important to members in conducting their daily business activities. </a:t>
            </a:r>
            <a:br>
              <a:rPr lang="en-US" sz="3000" dirty="0"/>
            </a:br>
            <a:r>
              <a:rPr lang="en-US" sz="3000" dirty="0"/>
              <a:t/>
            </a:r>
            <a:br>
              <a:rPr lang="en-US" sz="3000" dirty="0"/>
            </a:br>
            <a:r>
              <a:rPr lang="en-US" sz="3000" dirty="0"/>
              <a:t>AE compensation is locally competitive and comparable to other high-level administrative positions. </a:t>
            </a:r>
            <a:br>
              <a:rPr lang="en-US" sz="3000" dirty="0"/>
            </a:br>
            <a:r>
              <a:rPr lang="en-US" sz="3000" dirty="0"/>
              <a:t/>
            </a:r>
            <a:br>
              <a:rPr lang="en-US" sz="3000" dirty="0"/>
            </a:br>
            <a:r>
              <a:rPr lang="en-US" sz="3000" dirty="0"/>
              <a:t>Elected leadership is very involved in the administration of the association, and the authority for nearly all decision-making is vested in the officers and the board of directors. The association focuses on networking activities and opportunities for members to learn from one another.</a:t>
            </a:r>
            <a:br>
              <a:rPr lang="en-US" sz="3000"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10</a:t>
            </a:fld>
            <a:endParaRPr lang="en-US"/>
          </a:p>
        </p:txBody>
      </p:sp>
    </p:spTree>
    <p:extLst>
      <p:ext uri="{BB962C8B-B14F-4D97-AF65-F5344CB8AC3E}">
        <p14:creationId xmlns:p14="http://schemas.microsoft.com/office/powerpoint/2010/main" val="318324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11</a:t>
            </a:fld>
            <a:endParaRPr lang="en-US"/>
          </a:p>
        </p:txBody>
      </p:sp>
    </p:spTree>
    <p:extLst>
      <p:ext uri="{BB962C8B-B14F-4D97-AF65-F5344CB8AC3E}">
        <p14:creationId xmlns:p14="http://schemas.microsoft.com/office/powerpoint/2010/main" val="108158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12</a:t>
            </a:fld>
            <a:endParaRPr lang="en-US"/>
          </a:p>
        </p:txBody>
      </p:sp>
    </p:spTree>
    <p:extLst>
      <p:ext uri="{BB962C8B-B14F-4D97-AF65-F5344CB8AC3E}">
        <p14:creationId xmlns:p14="http://schemas.microsoft.com/office/powerpoint/2010/main" val="91533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295775"/>
            <a:ext cx="6543040" cy="4608195"/>
          </a:xfrm>
        </p:spPr>
        <p:txBody>
          <a:bodyPr>
            <a:noAutofit/>
          </a:bodyPr>
          <a:lstStyle/>
          <a:p>
            <a:r>
              <a:rPr lang="en-US" sz="1400" b="1" dirty="0"/>
              <a:t>What Is a Management Association?</a:t>
            </a:r>
            <a:r>
              <a:rPr lang="en-US" sz="1400" dirty="0"/>
              <a:t/>
            </a:r>
            <a:br>
              <a:rPr lang="en-US" sz="1400" dirty="0"/>
            </a:br>
            <a:r>
              <a:rPr lang="en-US" sz="1400" dirty="0"/>
              <a:t>A purely management association is a source of information for its members on best business practices and trends. Staff size </a:t>
            </a:r>
            <a:r>
              <a:rPr lang="en-US" sz="1400" i="1" dirty="0"/>
              <a:t>typically </a:t>
            </a:r>
            <a:r>
              <a:rPr lang="en-US" sz="1400" dirty="0"/>
              <a:t>ranges from three to 12, with defined positions responsible for specific programs. </a:t>
            </a:r>
            <a:br>
              <a:rPr lang="en-US" sz="1400" dirty="0"/>
            </a:br>
            <a:endParaRPr lang="en-US" sz="1400" dirty="0"/>
          </a:p>
          <a:p>
            <a:r>
              <a:rPr lang="en-US" sz="1400" dirty="0"/>
              <a:t>The staff possesses expertise in managing and communicating legal, regulatory, and business issues impacting the association and effectively manages association business. Most of the staff are non-exempt. </a:t>
            </a:r>
            <a:br>
              <a:rPr lang="en-US" sz="1400" dirty="0"/>
            </a:br>
            <a:endParaRPr lang="en-US" sz="1400" dirty="0"/>
          </a:p>
          <a:p>
            <a:r>
              <a:rPr lang="en-US" sz="1400" dirty="0"/>
              <a:t>The AE is responsible for all administration and management of the association, with added focus on community and real estate industry issues. The AE creates staff job descriptions, hires and manages staff, sets staff salaries within the budget, and determines staff structure. AE compensation is regionally competitive and may be based on data from statewide salary surveys. </a:t>
            </a:r>
          </a:p>
          <a:p>
            <a:r>
              <a:rPr lang="en-US" sz="1400" dirty="0"/>
              <a:t/>
            </a:r>
            <a:br>
              <a:rPr lang="en-US" sz="1400" dirty="0"/>
            </a:br>
            <a:r>
              <a:rPr lang="en-US" sz="1400" dirty="0"/>
              <a:t>Volunteer leadership determines the association's strategic vision and sets parameters for staff empowerment. Decision-making authority is vested in the board of directors with authority for most operational decisions delegated to staff. Overall, management is a hands-on model with healthy volunteer involvement and some restrictions on the AE's authority.</a:t>
            </a:r>
            <a:br>
              <a:rPr lang="en-US" sz="1400" dirty="0"/>
            </a:br>
            <a:r>
              <a:rPr lang="en-US" sz="1500" dirty="0"/>
              <a:t/>
            </a:r>
            <a:br>
              <a:rPr lang="en-US" sz="1500" dirty="0"/>
            </a:br>
            <a:endParaRPr lang="en-US" sz="1500"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13</a:t>
            </a:fld>
            <a:endParaRPr lang="en-US"/>
          </a:p>
        </p:txBody>
      </p:sp>
    </p:spTree>
    <p:extLst>
      <p:ext uri="{BB962C8B-B14F-4D97-AF65-F5344CB8AC3E}">
        <p14:creationId xmlns:p14="http://schemas.microsoft.com/office/powerpoint/2010/main" val="206302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14</a:t>
            </a:fld>
            <a:endParaRPr lang="en-US"/>
          </a:p>
        </p:txBody>
      </p:sp>
    </p:spTree>
    <p:extLst>
      <p:ext uri="{BB962C8B-B14F-4D97-AF65-F5344CB8AC3E}">
        <p14:creationId xmlns:p14="http://schemas.microsoft.com/office/powerpoint/2010/main" val="114376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15</a:t>
            </a:fld>
            <a:endParaRPr lang="en-US"/>
          </a:p>
        </p:txBody>
      </p:sp>
    </p:spTree>
    <p:extLst>
      <p:ext uri="{BB962C8B-B14F-4D97-AF65-F5344CB8AC3E}">
        <p14:creationId xmlns:p14="http://schemas.microsoft.com/office/powerpoint/2010/main" val="349404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16</a:t>
            </a:fld>
            <a:endParaRPr lang="en-US"/>
          </a:p>
        </p:txBody>
      </p:sp>
    </p:spTree>
    <p:extLst>
      <p:ext uri="{BB962C8B-B14F-4D97-AF65-F5344CB8AC3E}">
        <p14:creationId xmlns:p14="http://schemas.microsoft.com/office/powerpoint/2010/main" val="108494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217670"/>
            <a:ext cx="6620933" cy="4608195"/>
          </a:xfrm>
        </p:spPr>
        <p:txBody>
          <a:bodyPr>
            <a:noAutofit/>
          </a:bodyPr>
          <a:lstStyle/>
          <a:p>
            <a:r>
              <a:rPr lang="en-US" sz="1400" b="1" dirty="0"/>
              <a:t>What Is a Leadership Association?</a:t>
            </a:r>
            <a:r>
              <a:rPr lang="en-US" sz="1400" dirty="0"/>
              <a:t/>
            </a:r>
            <a:br>
              <a:rPr lang="en-US" sz="1400" dirty="0"/>
            </a:br>
            <a:r>
              <a:rPr lang="en-US" sz="1400" dirty="0"/>
              <a:t>A purely leadership association implements innovative and creative programs, products, and services that provide enhanced value for members beyond their day-to-day businesses. </a:t>
            </a:r>
            <a:br>
              <a:rPr lang="en-US" sz="1400" dirty="0"/>
            </a:br>
            <a:endParaRPr lang="en-US" sz="1400" dirty="0"/>
          </a:p>
          <a:p>
            <a:r>
              <a:rPr lang="en-US" sz="1400" i="1" dirty="0"/>
              <a:t>Typical</a:t>
            </a:r>
            <a:r>
              <a:rPr lang="en-US" sz="1400" dirty="0"/>
              <a:t>l</a:t>
            </a:r>
            <a:r>
              <a:rPr lang="en-US" sz="1400" i="1" dirty="0"/>
              <a:t>y,</a:t>
            </a:r>
            <a:r>
              <a:rPr lang="en-US" sz="1400" dirty="0"/>
              <a:t> staff includes a senior management team of department heads who report to the AE and are responsible for all association administration and management. </a:t>
            </a:r>
            <a:br>
              <a:rPr lang="en-US" sz="1400" dirty="0"/>
            </a:br>
            <a:r>
              <a:rPr lang="en-US" sz="1400" dirty="0"/>
              <a:t>The AE and the senior management team position the organization based on envisioned real estate industry trends. Staff possesses expertise and provides leadership in political, legal, regulatory, and business issues impacting the association. </a:t>
            </a:r>
            <a:br>
              <a:rPr lang="en-US" sz="1400" dirty="0"/>
            </a:br>
            <a:r>
              <a:rPr lang="en-US" sz="1400" dirty="0"/>
              <a:t>AE compensation is nationally competitive in the upper range and may vary depending on member needs and market conditions. </a:t>
            </a:r>
            <a:br>
              <a:rPr lang="en-US" sz="1400" dirty="0"/>
            </a:br>
            <a:endParaRPr lang="en-US" sz="1400" dirty="0"/>
          </a:p>
          <a:p>
            <a:r>
              <a:rPr lang="en-US" sz="1400" dirty="0"/>
              <a:t>Elected leadership determines strategic vision, but staff develops goals and plans to implement the vision. Decision-making authority for all operational procedures is vested in the AE. Further, policies are in place to authorize the AE to take action quickly when an emergency arises, without having to seek approval from elected leaders.</a:t>
            </a:r>
            <a:br>
              <a:rPr lang="en-US" sz="1400" dirty="0"/>
            </a:br>
            <a:endParaRPr lang="en-US" sz="1400"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17</a:t>
            </a:fld>
            <a:endParaRPr lang="en-US"/>
          </a:p>
        </p:txBody>
      </p:sp>
    </p:spTree>
    <p:extLst>
      <p:ext uri="{BB962C8B-B14F-4D97-AF65-F5344CB8AC3E}">
        <p14:creationId xmlns:p14="http://schemas.microsoft.com/office/powerpoint/2010/main" val="114828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18</a:t>
            </a:fld>
            <a:endParaRPr lang="en-US"/>
          </a:p>
        </p:txBody>
      </p:sp>
    </p:spTree>
    <p:extLst>
      <p:ext uri="{BB962C8B-B14F-4D97-AF65-F5344CB8AC3E}">
        <p14:creationId xmlns:p14="http://schemas.microsoft.com/office/powerpoint/2010/main" val="417974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19</a:t>
            </a:fld>
            <a:endParaRPr lang="en-US"/>
          </a:p>
        </p:txBody>
      </p:sp>
    </p:spTree>
    <p:extLst>
      <p:ext uri="{BB962C8B-B14F-4D97-AF65-F5344CB8AC3E}">
        <p14:creationId xmlns:p14="http://schemas.microsoft.com/office/powerpoint/2010/main" val="208388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PowerPoint Guide is designed to help facilitators lead associations through the Models process, but it can also be used to help association leaders – staff or volunteer – decide whether to use the process or not.</a:t>
            </a:r>
          </a:p>
          <a:p>
            <a:endParaRPr lang="en-US" dirty="0" smtClean="0"/>
          </a:p>
          <a:p>
            <a:r>
              <a:rPr lang="en-US" dirty="0" smtClean="0"/>
              <a:t>Some AEs and/or their volunteer leaders prefer to have an “outside” facilitator move them through most of these processes to avoid any perceived or real bias on the part of an ‘inside” facilitator. Reviewing these materials will help you to decide which direction your association may want to take.</a:t>
            </a:r>
          </a:p>
          <a:p>
            <a:endParaRPr lang="en-US" dirty="0"/>
          </a:p>
          <a:p>
            <a:r>
              <a:rPr lang="en-US" dirty="0" smtClean="0"/>
              <a:t>(Note: an exception to using a facilitator would be the AE’s personal development, which would realistically be done just by the AE.)</a:t>
            </a:r>
          </a:p>
          <a:p>
            <a:endParaRPr lang="en-US" dirty="0" smtClean="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6411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20</a:t>
            </a:fld>
            <a:endParaRPr lang="en-US"/>
          </a:p>
        </p:txBody>
      </p:sp>
    </p:spTree>
    <p:extLst>
      <p:ext uri="{BB962C8B-B14F-4D97-AF65-F5344CB8AC3E}">
        <p14:creationId xmlns:p14="http://schemas.microsoft.com/office/powerpoint/2010/main" val="413630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EFA22E7D-BF2A-41C1-9152-9A3924E87D4F}" type="slidenum">
              <a:rPr lang="en-US"/>
              <a:pPr/>
              <a:t>21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smtClean="0"/>
              <a:t>The </a:t>
            </a:r>
            <a:r>
              <a:rPr lang="en-US" dirty="0"/>
              <a:t>three models </a:t>
            </a:r>
            <a:r>
              <a:rPr lang="en-US" dirty="0" smtClean="0"/>
              <a:t>define </a:t>
            </a:r>
            <a:r>
              <a:rPr lang="en-US" dirty="0"/>
              <a:t>services associations provide. </a:t>
            </a:r>
            <a:endParaRPr lang="en-US" dirty="0" smtClean="0"/>
          </a:p>
          <a:p>
            <a:endParaRPr lang="en-US" dirty="0"/>
          </a:p>
          <a:p>
            <a:r>
              <a:rPr lang="en-US" dirty="0" smtClean="0"/>
              <a:t>These </a:t>
            </a:r>
            <a:r>
              <a:rPr lang="en-US" dirty="0"/>
              <a:t>models should be viewed as just three points on a continuum, and not just in their pure sense. Associations should not expect to fit neatly into any one model, rather it is likely that many associations are operating in all </a:t>
            </a:r>
            <a:r>
              <a:rPr lang="en-US" dirty="0" smtClean="0"/>
              <a:t>models</a:t>
            </a:r>
            <a:r>
              <a:rPr lang="en-US" dirty="0"/>
              <a:t>, depending upon the function or service. For example, an association may fall predominantly into the Administrative Model, but its governance may be more closely aligned to the Management Model. </a:t>
            </a:r>
            <a:endParaRPr lang="en-US" dirty="0" smtClean="0"/>
          </a:p>
          <a:p>
            <a:endParaRPr lang="en-US" dirty="0"/>
          </a:p>
          <a:p>
            <a:r>
              <a:rPr lang="en-US" dirty="0" smtClean="0"/>
              <a:t>Volunteer </a:t>
            </a:r>
            <a:r>
              <a:rPr lang="en-US" dirty="0"/>
              <a:t>and staff leaders may use these models as a guideline to assess their current operations and determine where they aspire to be in delivering value. This document will also help them determine how they can partner with other associations to expand the menu of services they can offer their members.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t>
            </a:r>
            <a:r>
              <a:rPr lang="en-US" dirty="0"/>
              <a:t>model is "better" than another. They merely reflect an association’s resources, volunteer involvement, and priorities.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22</a:t>
            </a:fld>
            <a:endParaRPr lang="en-US"/>
          </a:p>
        </p:txBody>
      </p:sp>
    </p:spTree>
    <p:extLst>
      <p:ext uri="{BB962C8B-B14F-4D97-AF65-F5344CB8AC3E}">
        <p14:creationId xmlns:p14="http://schemas.microsoft.com/office/powerpoint/2010/main" val="211239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98EFC93A-92CD-4DB7-A3FC-6E058420D80D}" type="slidenum">
              <a:rPr lang="en-US"/>
              <a:pPr/>
              <a:t>23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t>
            </a:r>
            <a:r>
              <a:rPr lang="en-US" dirty="0"/>
              <a:t>Associations will benefit and prosper from this planning tool if their volunteer and staff leaders work together as partners to identify their model of choice based on their association’s business philosophy and member needs and preferences. </a:t>
            </a:r>
            <a:endParaRPr lang="en-US" dirty="0" smtClean="0"/>
          </a:p>
          <a:p>
            <a:r>
              <a:rPr lang="en-US" dirty="0" smtClean="0"/>
              <a:t>Possible uses:</a:t>
            </a:r>
          </a:p>
          <a:p>
            <a:pPr marL="292551" indent="-292551">
              <a:buFont typeface="Arial" pitchFamily="34" charset="0"/>
              <a:buChar char="•"/>
            </a:pPr>
            <a:r>
              <a:rPr lang="en-US" dirty="0" smtClean="0"/>
              <a:t>AEs and other staff may use it to determine their internal alignment in how the association’s goals should be carried out.</a:t>
            </a:r>
          </a:p>
          <a:p>
            <a:pPr marL="292551" indent="-292551">
              <a:buFont typeface="Arial" pitchFamily="34" charset="0"/>
              <a:buChar char="•"/>
            </a:pPr>
            <a:r>
              <a:rPr lang="en-US" dirty="0" smtClean="0"/>
              <a:t>The Board of Directors may use  it to determine their overall operating philosophy and direction for the future.</a:t>
            </a:r>
          </a:p>
          <a:p>
            <a:pPr marL="292551" indent="-292551">
              <a:buFont typeface="Arial" pitchFamily="34" charset="0"/>
              <a:buChar char="•"/>
            </a:pPr>
            <a:r>
              <a:rPr lang="en-US" dirty="0" smtClean="0"/>
              <a:t>The Leadership Team may use it to help develop with the AE the AE’s position description and evaluation processes.</a:t>
            </a:r>
          </a:p>
          <a:p>
            <a:pPr marL="292551" indent="-292551">
              <a:buFont typeface="Arial" pitchFamily="34" charset="0"/>
              <a:buChar char="•"/>
            </a:pPr>
            <a:r>
              <a:rPr lang="en-US" dirty="0" smtClean="0"/>
              <a:t>The Strategic Planning Committee may use it to determine the steps necessary to move from “Current” to “Future.”</a:t>
            </a:r>
          </a:p>
          <a:p>
            <a:pPr marL="292551" indent="-292551">
              <a:buFont typeface="Arial" pitchFamily="34" charset="0"/>
              <a:buChar char="•"/>
            </a:pPr>
            <a:r>
              <a:rPr lang="en-US" dirty="0" smtClean="0"/>
              <a:t>An AE search committee may use it to identify the competencies necessary and desired in AE candidates.</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AD6F8154-A220-4261-AC1C-DD4CEC777654}" type="slidenum">
              <a:rPr lang="en-US"/>
              <a:pPr/>
              <a:t>24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 frequently hear about AEs and volunteer leaders butting heads because they see things very differently in terms of their roles and responsibilities. They see their associations differently – both how they are today or where they want them to be in the future. </a:t>
            </a:r>
          </a:p>
          <a:p>
            <a:endParaRPr lang="en-US" dirty="0" smtClean="0"/>
          </a:p>
          <a:p>
            <a:r>
              <a:rPr lang="en-US" dirty="0" smtClean="0"/>
              <a:t>Or </a:t>
            </a:r>
            <a:r>
              <a:rPr lang="en-US" dirty="0"/>
              <a:t>sometimes they’re not disagreeing about these things, they collectively just aren’t sure what they should be doing to help their associations progress.</a:t>
            </a:r>
          </a:p>
          <a:p>
            <a:endParaRPr lang="en-US" dirty="0" smtClean="0"/>
          </a:p>
          <a:p>
            <a:r>
              <a:rPr lang="en-US" dirty="0" smtClean="0"/>
              <a:t>Using </a:t>
            </a:r>
            <a:r>
              <a:rPr lang="en-US" dirty="0"/>
              <a:t>this planning resource will help you help your association focus on what’s important to them and help you plan for the future by painting a clearer picture of what that picture might look like.</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fact, the Models Planning Tool can be used over and over again several ways: </a:t>
            </a:r>
            <a:endParaRPr lang="en-US" b="1" dirty="0" smtClean="0"/>
          </a:p>
          <a:p>
            <a:pPr marL="292551" indent="-292551">
              <a:buFont typeface="Arial" pitchFamily="34" charset="0"/>
              <a:buChar char="•"/>
            </a:pPr>
            <a:r>
              <a:rPr lang="en-US" dirty="0" smtClean="0"/>
              <a:t>To </a:t>
            </a:r>
            <a:r>
              <a:rPr lang="en-US" dirty="0"/>
              <a:t>assess the association's current operating philosophy </a:t>
            </a:r>
          </a:p>
          <a:p>
            <a:pPr marL="292551" indent="-292551">
              <a:buFont typeface="Arial" pitchFamily="34" charset="0"/>
              <a:buChar char="•"/>
            </a:pPr>
            <a:r>
              <a:rPr lang="en-US" dirty="0"/>
              <a:t>To identify where the association would like to be </a:t>
            </a:r>
          </a:p>
          <a:p>
            <a:pPr marL="292551" indent="-292551">
              <a:buFont typeface="Arial" pitchFamily="34" charset="0"/>
              <a:buChar char="•"/>
            </a:pPr>
            <a:r>
              <a:rPr lang="en-US" dirty="0"/>
              <a:t>To align leadership and staff expectations </a:t>
            </a:r>
          </a:p>
          <a:p>
            <a:pPr marL="292551" indent="-292551">
              <a:buFont typeface="Arial" pitchFamily="34" charset="0"/>
              <a:buChar char="•"/>
            </a:pPr>
            <a:r>
              <a:rPr lang="en-US" dirty="0"/>
              <a:t>To identify your professional career planning and development goals </a:t>
            </a:r>
          </a:p>
          <a:p>
            <a:pPr marL="292551" indent="-292551">
              <a:buFont typeface="Arial" pitchFamily="34" charset="0"/>
              <a:buChar char="•"/>
            </a:pPr>
            <a:r>
              <a:rPr lang="en-US" dirty="0"/>
              <a:t>To serve as an annual strategic planning tool </a:t>
            </a:r>
          </a:p>
          <a:p>
            <a:pPr marL="292551" indent="-292551">
              <a:buFont typeface="Arial" pitchFamily="34" charset="0"/>
              <a:buChar char="•"/>
            </a:pPr>
            <a:r>
              <a:rPr lang="en-US" dirty="0"/>
              <a:t>To help assess specific programs or operations within you association </a:t>
            </a:r>
          </a:p>
          <a:p>
            <a:pPr marL="292551" indent="-292551">
              <a:buFont typeface="Arial" pitchFamily="34" charset="0"/>
              <a:buChar char="•"/>
            </a:pPr>
            <a:r>
              <a:rPr lang="en-US" dirty="0"/>
              <a:t>To serve as a structural audit tool for association reorganization </a:t>
            </a:r>
          </a:p>
          <a:p>
            <a:pPr marL="292551" indent="-292551">
              <a:buFont typeface="Arial" pitchFamily="34" charset="0"/>
              <a:buChar char="•"/>
            </a:pPr>
            <a:r>
              <a:rPr lang="en-US" dirty="0"/>
              <a:t>To help develop or modify an AE job description </a:t>
            </a:r>
          </a:p>
          <a:p>
            <a:pPr marL="292551" indent="-292551">
              <a:buFont typeface="Arial" pitchFamily="34" charset="0"/>
              <a:buChar char="•"/>
            </a:pPr>
            <a:r>
              <a:rPr lang="en-US" dirty="0"/>
              <a:t>To provide a needs assessment for AE search committees in hiring AEs. </a:t>
            </a:r>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25</a:t>
            </a:fld>
            <a:endParaRPr lang="en-US"/>
          </a:p>
        </p:txBody>
      </p:sp>
    </p:spTree>
    <p:extLst>
      <p:ext uri="{BB962C8B-B14F-4D97-AF65-F5344CB8AC3E}">
        <p14:creationId xmlns:p14="http://schemas.microsoft.com/office/powerpoint/2010/main" val="137083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will explain how to take the questionnaire</a:t>
            </a:r>
            <a:r>
              <a:rPr lang="en-US" dirty="0"/>
              <a:t> </a:t>
            </a:r>
            <a:r>
              <a:rPr lang="en-US" dirty="0" smtClean="0"/>
              <a:t>found on </a:t>
            </a:r>
            <a:r>
              <a:rPr lang="en-US" dirty="0" smtClean="0">
                <a:hlinkClick r:id="rId3"/>
              </a:rPr>
              <a:t>www.realtor.org</a:t>
            </a:r>
            <a:r>
              <a:rPr lang="en-US" dirty="0" smtClean="0"/>
              <a:t>.</a:t>
            </a:r>
            <a:endParaRPr lang="en-US" dirty="0"/>
          </a:p>
          <a:p>
            <a:endParaRPr lang="en-US" dirty="0" smtClean="0"/>
          </a:p>
          <a:p>
            <a:r>
              <a:rPr lang="en-US" dirty="0"/>
              <a:t>You’ll evaluate your association in each category by selecting one response from the available choices. Read through all of the questions before you begin to get a better understanding of the nature of the questions and the time you’ll need. You must select an answer for each question within each section of the questionnaire. </a:t>
            </a:r>
            <a:endParaRPr lang="en-US" dirty="0" smtClean="0"/>
          </a:p>
          <a:p>
            <a:endParaRPr lang="en-US" dirty="0"/>
          </a:p>
          <a:p>
            <a:r>
              <a:rPr lang="en-US" dirty="0" smtClean="0"/>
              <a:t>The </a:t>
            </a:r>
            <a:r>
              <a:rPr lang="en-US" dirty="0"/>
              <a:t>questionnaire allows you to respond for both current (where your association is now in delivering services) and future (where you would like to be in terms of delivering services) operations simultaneously</a:t>
            </a:r>
            <a:r>
              <a:rPr lang="en-US" dirty="0" smtClean="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26</a:t>
            </a:fld>
            <a:endParaRPr lang="en-US"/>
          </a:p>
        </p:txBody>
      </p:sp>
    </p:spTree>
    <p:extLst>
      <p:ext uri="{BB962C8B-B14F-4D97-AF65-F5344CB8AC3E}">
        <p14:creationId xmlns:p14="http://schemas.microsoft.com/office/powerpoint/2010/main" val="3005738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54E2930F-8822-4298-970F-B2D912D1DE6F}" type="slidenum">
              <a:rPr lang="en-US"/>
              <a:pPr/>
              <a:t>27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01040" y="4373880"/>
            <a:ext cx="5608320" cy="4217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t>As noted in the slide, the questionnaire can be accessed at:</a:t>
            </a:r>
          </a:p>
          <a:p>
            <a:r>
              <a:rPr lang="en-US" dirty="0" smtClean="0">
                <a:hlinkClick r:id="rId3"/>
              </a:rPr>
              <a:t>http://www.realtor.org/models</a:t>
            </a:r>
            <a:r>
              <a:rPr lang="en-US" dirty="0" smtClean="0"/>
              <a:t> under </a:t>
            </a:r>
            <a:r>
              <a:rPr lang="en-US" dirty="0" smtClean="0"/>
              <a:t>left</a:t>
            </a:r>
            <a:r>
              <a:rPr lang="en-US" baseline="0" dirty="0" smtClean="0"/>
              <a:t>-hand navigation link –”Planning Questionnaire”.  You can also view/print a “</a:t>
            </a:r>
            <a:r>
              <a:rPr lang="en-US" dirty="0" smtClean="0"/>
              <a:t>Sample </a:t>
            </a:r>
            <a:r>
              <a:rPr lang="en-US" dirty="0" smtClean="0"/>
              <a:t>Assessment Questionnaire.”</a:t>
            </a:r>
          </a:p>
          <a:p>
            <a:endParaRPr lang="en-US" dirty="0"/>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700" dirty="0"/>
              <a:t>You’ll receive a snapshot of your association -- either as it is today or as you’d like it to be in the future -- based on your responses in the questionnaire about five essential categories: </a:t>
            </a:r>
          </a:p>
          <a:p>
            <a:pPr marL="292551" indent="-292551">
              <a:buFont typeface="Arial" pitchFamily="34" charset="0"/>
              <a:buChar char="•"/>
            </a:pPr>
            <a:r>
              <a:rPr lang="en-US" sz="1700" dirty="0"/>
              <a:t>Governance of Association Structures and Organizational Operations </a:t>
            </a:r>
          </a:p>
          <a:p>
            <a:pPr marL="292551" indent="-292551">
              <a:buFont typeface="Arial" pitchFamily="34" charset="0"/>
              <a:buChar char="•"/>
            </a:pPr>
            <a:r>
              <a:rPr lang="en-US" sz="1700" dirty="0"/>
              <a:t>Physical and Financial Resources </a:t>
            </a:r>
          </a:p>
          <a:p>
            <a:pPr marL="292551" indent="-292551">
              <a:buFont typeface="Arial" pitchFamily="34" charset="0"/>
              <a:buChar char="•"/>
            </a:pPr>
            <a:r>
              <a:rPr lang="en-US" sz="1700" dirty="0"/>
              <a:t>Staff Competencies </a:t>
            </a:r>
          </a:p>
          <a:p>
            <a:pPr marL="292551" indent="-292551">
              <a:buFont typeface="Arial" pitchFamily="34" charset="0"/>
              <a:buChar char="•"/>
            </a:pPr>
            <a:r>
              <a:rPr lang="en-US" sz="1700" dirty="0"/>
              <a:t>Member Services </a:t>
            </a:r>
          </a:p>
          <a:p>
            <a:pPr marL="292551" indent="-292551">
              <a:buFont typeface="Arial" pitchFamily="34" charset="0"/>
              <a:buChar char="•"/>
            </a:pPr>
            <a:r>
              <a:rPr lang="en-US" sz="1700" dirty="0"/>
              <a:t>Internal and External Relations </a:t>
            </a:r>
          </a:p>
          <a:p>
            <a:endParaRPr lang="en-US" sz="1700" dirty="0"/>
          </a:p>
          <a:p>
            <a:r>
              <a:rPr lang="en-US" sz="1700" dirty="0"/>
              <a:t>The tool can be used one time as an assessment of your current association management processes, then taken a second time to map a growth strategy. </a:t>
            </a:r>
          </a:p>
          <a:p>
            <a:endParaRPr lang="en-US" sz="1700" dirty="0"/>
          </a:p>
          <a:p>
            <a:r>
              <a:rPr lang="en-US" sz="1700" dirty="0"/>
              <a:t>You can fill out a questionnaire every year as part of your strategic planning, and you can also have several members or your leadership and staff fill out a questionnaire, then compare your answers. </a:t>
            </a:r>
            <a:r>
              <a:rPr lang="en-US" dirty="0"/>
              <a:t/>
            </a:r>
            <a:br>
              <a:rPr lang="en-US" dirty="0"/>
            </a:br>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28</a:t>
            </a:fld>
            <a:endParaRPr lang="en-US"/>
          </a:p>
        </p:txBody>
      </p:sp>
    </p:spTree>
    <p:extLst>
      <p:ext uri="{BB962C8B-B14F-4D97-AF65-F5344CB8AC3E}">
        <p14:creationId xmlns:p14="http://schemas.microsoft.com/office/powerpoint/2010/main" val="3177222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will examine each section more thoroughly.</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29</a:t>
            </a:fld>
            <a:endParaRPr lang="en-US"/>
          </a:p>
        </p:txBody>
      </p:sp>
    </p:spTree>
    <p:extLst>
      <p:ext uri="{BB962C8B-B14F-4D97-AF65-F5344CB8AC3E}">
        <p14:creationId xmlns:p14="http://schemas.microsoft.com/office/powerpoint/2010/main" val="427320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Facilitator Guide will provide suggestions for applying the tool to each of these five areas and give you step-by-step directions for how you  can set up each session, plus tips about analyzing the results.</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81242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9A83FE0E-9263-4E2E-933E-C7C4DABED463}" type="slidenum">
              <a:rPr lang="en-US"/>
              <a:pPr/>
              <a:t>30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D839E381-B194-40BF-88E7-58B51C0BD276}" type="slidenum">
              <a:rPr lang="en-US"/>
              <a:pPr/>
              <a:t>31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0EF74729-549B-4FA0-B6CE-CE2A1760B0B6}" type="slidenum">
              <a:rPr lang="en-US"/>
              <a:pPr/>
              <a:t>32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48CD1C51-71BF-4F80-BBFE-1F92F703884B}" type="slidenum">
              <a:rPr lang="en-US"/>
              <a:pPr/>
              <a:t>33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92CD648D-7318-4036-8DBF-0FDD704FB789}" type="slidenum">
              <a:rPr lang="en-US"/>
              <a:pPr/>
              <a:t>34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will show screen shots of the Models section on the NAR website.</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35</a:t>
            </a:fld>
            <a:endParaRPr lang="en-US"/>
          </a:p>
        </p:txBody>
      </p:sp>
    </p:spTree>
    <p:extLst>
      <p:ext uri="{BB962C8B-B14F-4D97-AF65-F5344CB8AC3E}">
        <p14:creationId xmlns:p14="http://schemas.microsoft.com/office/powerpoint/2010/main" val="2613413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BC27D60A-E35A-43A9-903F-DC6DB0DA4340}" type="slidenum">
              <a:rPr lang="en-US"/>
              <a:pPr/>
              <a:t>36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NOTE: The Tool’s assessment questionnaire is password-protected at www.realtor.org and the user must log into </a:t>
            </a:r>
            <a:r>
              <a:rPr lang="en-US" dirty="0" smtClean="0">
                <a:hlinkClick r:id="rId3"/>
              </a:rPr>
              <a:t>www.realtor.org</a:t>
            </a:r>
            <a:r>
              <a:rPr lang="en-US" dirty="0"/>
              <a:t> </a:t>
            </a:r>
            <a:r>
              <a:rPr lang="en-US" dirty="0" smtClean="0"/>
              <a:t>with their User Name and Password first. If they have forgotten either or they have none, there are instructions on the page to help them further.</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37</a:t>
            </a:fld>
            <a:endParaRPr lang="en-US"/>
          </a:p>
        </p:txBody>
      </p:sp>
    </p:spTree>
    <p:extLst>
      <p:ext uri="{BB962C8B-B14F-4D97-AF65-F5344CB8AC3E}">
        <p14:creationId xmlns:p14="http://schemas.microsoft.com/office/powerpoint/2010/main" val="2636920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C91CC9B7-4138-41AE-92F3-33EE39EDAC4E}" type="slidenum">
              <a:rPr lang="en-US"/>
              <a:pPr/>
              <a:t>38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you are asked to input the </a:t>
            </a:r>
            <a:r>
              <a:rPr lang="en-US" i="1" dirty="0"/>
              <a:t>association’s</a:t>
            </a:r>
            <a:r>
              <a:rPr lang="en-US" dirty="0"/>
              <a:t> NRDS ID, which </a:t>
            </a:r>
            <a:r>
              <a:rPr lang="en-US" dirty="0" smtClean="0"/>
              <a:t>can be obtained from either NAR Association Leadership Development department staff or the association’s AE.</a:t>
            </a:r>
            <a:endParaRPr lang="en-US" dirty="0"/>
          </a:p>
          <a:p>
            <a:endParaRPr lang="en-US" dirty="0" smtClean="0"/>
          </a:p>
          <a:p>
            <a:r>
              <a:rPr lang="en-US" dirty="0" smtClean="0"/>
              <a:t>Then</a:t>
            </a:r>
            <a:r>
              <a:rPr lang="en-US" dirty="0"/>
              <a:t>, </a:t>
            </a:r>
            <a:r>
              <a:rPr lang="en-US" dirty="0" smtClean="0"/>
              <a:t>it’s necessary to indicate </a:t>
            </a:r>
            <a:r>
              <a:rPr lang="en-US" dirty="0"/>
              <a:t>the areas of assessment </a:t>
            </a:r>
            <a:r>
              <a:rPr lang="en-US" dirty="0" smtClean="0"/>
              <a:t>questionnaire to </a:t>
            </a:r>
            <a:r>
              <a:rPr lang="en-US" dirty="0"/>
              <a:t>evaluate. Please check ALL FIVE of </a:t>
            </a:r>
            <a:r>
              <a:rPr lang="en-US" dirty="0" smtClean="0"/>
              <a:t>them for a complete assessment, </a:t>
            </a:r>
            <a:r>
              <a:rPr lang="en-US" dirty="0"/>
              <a:t>then click </a:t>
            </a:r>
            <a:r>
              <a:rPr lang="en-US" i="1" dirty="0"/>
              <a:t>Begin Assessment</a:t>
            </a:r>
            <a:r>
              <a:rPr lang="en-US" dirty="0"/>
              <a:t>.</a:t>
            </a:r>
          </a:p>
          <a:p>
            <a:r>
              <a:rPr lang="en-US" dirty="0"/>
              <a:t>	</a:t>
            </a:r>
          </a:p>
        </p:txBody>
      </p:sp>
      <p:sp>
        <p:nvSpPr>
          <p:cNvPr id="4" name="Slide Number Placeholder 3"/>
          <p:cNvSpPr>
            <a:spLocks noGrp="1"/>
          </p:cNvSpPr>
          <p:nvPr>
            <p:ph type="sldNum" sz="quarter" idx="10"/>
          </p:nvPr>
        </p:nvSpPr>
        <p:spPr/>
        <p:txBody>
          <a:bodyPr/>
          <a:lstStyle/>
          <a:p>
            <a:fld id="{3296BEBB-035D-4DDD-B0A4-C9BFE9749606}" type="slidenum">
              <a:rPr lang="en-US" smtClean="0"/>
              <a:pPr/>
              <a:t>39</a:t>
            </a:fld>
            <a:endParaRPr lang="en-US"/>
          </a:p>
        </p:txBody>
      </p:sp>
    </p:spTree>
    <p:extLst>
      <p:ext uri="{BB962C8B-B14F-4D97-AF65-F5344CB8AC3E}">
        <p14:creationId xmlns:p14="http://schemas.microsoft.com/office/powerpoint/2010/main" val="273119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a:t>
            </a:fld>
            <a:endParaRPr lang="en-US"/>
          </a:p>
        </p:txBody>
      </p:sp>
    </p:spTree>
    <p:extLst>
      <p:ext uri="{BB962C8B-B14F-4D97-AF65-F5344CB8AC3E}">
        <p14:creationId xmlns:p14="http://schemas.microsoft.com/office/powerpoint/2010/main" val="1194234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A08E2131-721C-4C73-83B5-BB4A2B5AE9D7}" type="slidenum">
              <a:rPr lang="en-US"/>
              <a:pPr/>
              <a:t>40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467360" y="4451985"/>
            <a:ext cx="6153573" cy="4608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smtClean="0"/>
              <a:t>This slide illustrates the questionnaire as it was before the 2011 revision. You may choose to hide this slide if you are not explaining the differences between the old and the new to  your audience.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51985"/>
            <a:ext cx="5997787" cy="4686300"/>
          </a:xfrm>
        </p:spPr>
        <p:txBody>
          <a:bodyPr>
            <a:normAutofit fontScale="85000" lnSpcReduction="20000"/>
          </a:bodyPr>
          <a:lstStyle/>
          <a:p>
            <a:r>
              <a:rPr lang="en-US" sz="1900" dirty="0"/>
              <a:t>How to Complete the Questionnaire</a:t>
            </a:r>
          </a:p>
          <a:p>
            <a:endParaRPr lang="en-US" sz="1900" dirty="0"/>
          </a:p>
          <a:p>
            <a:r>
              <a:rPr lang="en-US" sz="1900" dirty="0"/>
              <a:t>You’ll evaluate your association in each category by selecting one response from the available choices. Read through all of the questions before you begin to get a better understanding of the nature of the questions and the time you’ll need. </a:t>
            </a:r>
          </a:p>
          <a:p>
            <a:endParaRPr lang="en-US" sz="1900" i="1" dirty="0"/>
          </a:p>
          <a:p>
            <a:r>
              <a:rPr lang="en-US" sz="1900" dirty="0"/>
              <a:t>You must select an answer for each question within each section of the assessment questionnaire. The questionnaire allows you to respond for both current (where your association is now in delivering services) and future (where you would like to be in terms of delivering services) operations simultaneously.</a:t>
            </a:r>
          </a:p>
          <a:p>
            <a:endParaRPr lang="en-US" sz="2000" dirty="0"/>
          </a:p>
          <a:p>
            <a:r>
              <a:rPr lang="en-US" sz="1900" dirty="0"/>
              <a:t>Follow the directions on the questionnaire page, and answer each question for your current assessment and your desired future results. ALL OF THE QUESTIONS SHOULD BE ANSWERED as it will skew results if not. </a:t>
            </a:r>
          </a:p>
          <a:p>
            <a:r>
              <a:rPr lang="en-US" sz="1900" dirty="0"/>
              <a:t/>
            </a:r>
            <a:br>
              <a:rPr lang="en-US" sz="1900" dirty="0"/>
            </a:br>
            <a:r>
              <a:rPr lang="en-US" sz="1900" dirty="0"/>
              <a:t/>
            </a:r>
            <a:br>
              <a:rPr lang="en-US" sz="1900" dirty="0"/>
            </a:br>
            <a:r>
              <a:rPr lang="en-US" sz="1900" dirty="0"/>
              <a:t/>
            </a:r>
            <a:br>
              <a:rPr lang="en-US" sz="1900"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41</a:t>
            </a:fld>
            <a:endParaRPr lang="en-US"/>
          </a:p>
        </p:txBody>
      </p:sp>
    </p:spTree>
    <p:extLst>
      <p:ext uri="{BB962C8B-B14F-4D97-AF65-F5344CB8AC3E}">
        <p14:creationId xmlns:p14="http://schemas.microsoft.com/office/powerpoint/2010/main" val="2016197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34">
              <a:defRPr>
                <a:solidFill>
                  <a:schemeClr val="tx1"/>
                </a:solidFill>
                <a:latin typeface="Arial" charset="0"/>
              </a:defRPr>
            </a:lvl1pPr>
            <a:lvl2pPr marL="745495" indent="-286730" defTabSz="939834">
              <a:defRPr>
                <a:solidFill>
                  <a:schemeClr val="tx1"/>
                </a:solidFill>
                <a:latin typeface="Arial" charset="0"/>
              </a:defRPr>
            </a:lvl2pPr>
            <a:lvl3pPr marL="1146916" indent="-229383" defTabSz="939834">
              <a:defRPr>
                <a:solidFill>
                  <a:schemeClr val="tx1"/>
                </a:solidFill>
                <a:latin typeface="Arial" charset="0"/>
              </a:defRPr>
            </a:lvl3pPr>
            <a:lvl4pPr marL="1605683" indent="-229383" defTabSz="939834">
              <a:defRPr>
                <a:solidFill>
                  <a:schemeClr val="tx1"/>
                </a:solidFill>
                <a:latin typeface="Arial" charset="0"/>
              </a:defRPr>
            </a:lvl4pPr>
            <a:lvl5pPr marL="2064450" indent="-229383" defTabSz="939834">
              <a:defRPr>
                <a:solidFill>
                  <a:schemeClr val="tx1"/>
                </a:solidFill>
                <a:latin typeface="Arial" charset="0"/>
              </a:defRPr>
            </a:lvl5pPr>
            <a:lvl6pPr marL="2523216" indent="-229383" defTabSz="939834" eaLnBrk="0" fontAlgn="base" hangingPunct="0">
              <a:spcBef>
                <a:spcPct val="0"/>
              </a:spcBef>
              <a:spcAft>
                <a:spcPct val="0"/>
              </a:spcAft>
              <a:defRPr>
                <a:solidFill>
                  <a:schemeClr val="tx1"/>
                </a:solidFill>
                <a:latin typeface="Arial" charset="0"/>
              </a:defRPr>
            </a:lvl6pPr>
            <a:lvl7pPr marL="2981982" indent="-229383" defTabSz="939834" eaLnBrk="0" fontAlgn="base" hangingPunct="0">
              <a:spcBef>
                <a:spcPct val="0"/>
              </a:spcBef>
              <a:spcAft>
                <a:spcPct val="0"/>
              </a:spcAft>
              <a:defRPr>
                <a:solidFill>
                  <a:schemeClr val="tx1"/>
                </a:solidFill>
                <a:latin typeface="Arial" charset="0"/>
              </a:defRPr>
            </a:lvl7pPr>
            <a:lvl8pPr marL="3440749" indent="-229383" defTabSz="939834" eaLnBrk="0" fontAlgn="base" hangingPunct="0">
              <a:spcBef>
                <a:spcPct val="0"/>
              </a:spcBef>
              <a:spcAft>
                <a:spcPct val="0"/>
              </a:spcAft>
              <a:defRPr>
                <a:solidFill>
                  <a:schemeClr val="tx1"/>
                </a:solidFill>
                <a:latin typeface="Arial" charset="0"/>
              </a:defRPr>
            </a:lvl8pPr>
            <a:lvl9pPr marL="3899516" indent="-229383" defTabSz="939834" eaLnBrk="0" fontAlgn="base" hangingPunct="0">
              <a:spcBef>
                <a:spcPct val="0"/>
              </a:spcBef>
              <a:spcAft>
                <a:spcPct val="0"/>
              </a:spcAft>
              <a:defRPr>
                <a:solidFill>
                  <a:schemeClr val="tx1"/>
                </a:solidFill>
                <a:latin typeface="Arial" charset="0"/>
              </a:defRPr>
            </a:lvl9pPr>
          </a:lstStyle>
          <a:p>
            <a:fld id="{A08E2131-721C-4C73-83B5-BB4A2B5AE9D7}" type="slidenum">
              <a:rPr lang="en-US"/>
              <a:pPr/>
              <a:t>42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Individual Results.</a:t>
            </a:r>
          </a:p>
          <a:p>
            <a:endParaRPr lang="en-US" dirty="0"/>
          </a:p>
          <a:p>
            <a:r>
              <a:rPr lang="en-US" dirty="0" smtClean="0"/>
              <a:t>This </a:t>
            </a:r>
            <a:r>
              <a:rPr lang="en-US" dirty="0"/>
              <a:t>results report lists the five major assessment areas and a breakdown by percentage of how much of an Administrative, Management, or Leadership association </a:t>
            </a:r>
            <a:r>
              <a:rPr lang="en-US" dirty="0" smtClean="0"/>
              <a:t>you believe your </a:t>
            </a:r>
            <a:r>
              <a:rPr lang="en-US" dirty="0"/>
              <a:t>processes are. </a:t>
            </a:r>
            <a:endParaRPr lang="en-US" dirty="0" smtClean="0"/>
          </a:p>
          <a:p>
            <a:endParaRPr lang="en-US" dirty="0"/>
          </a:p>
          <a:p>
            <a:r>
              <a:rPr lang="en-US" dirty="0" smtClean="0"/>
              <a:t>Don’t </a:t>
            </a:r>
            <a:r>
              <a:rPr lang="en-US" dirty="0"/>
              <a:t>be surprised if your results show that your association is more like the Administrative Model in one area and more like the Leadership Model in another.</a:t>
            </a:r>
            <a:br>
              <a:rPr lang="en-US" dirty="0"/>
            </a:b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5"/>
            <a:ext cx="5608320" cy="4608195"/>
          </a:xfrm>
        </p:spPr>
        <p:txBody>
          <a:bodyPr>
            <a:normAutofit fontScale="77500" lnSpcReduction="20000"/>
          </a:bodyPr>
          <a:lstStyle/>
          <a:p>
            <a:r>
              <a:rPr lang="en-US" sz="2100" b="1" dirty="0"/>
              <a:t>Aggregate Results</a:t>
            </a:r>
          </a:p>
          <a:p>
            <a:r>
              <a:rPr lang="en-US" dirty="0"/>
              <a:t/>
            </a:r>
            <a:br>
              <a:rPr lang="en-US" dirty="0"/>
            </a:br>
            <a:r>
              <a:rPr lang="en-US" sz="1900" dirty="0"/>
              <a:t>This view provides an aggregate of the results compiled from all participants within an association that completed the Models questionnaire. The results provide a percentage of how each question was answered by all who completed the questionnaire. For example, the results may indicate that 25% of the respondents selected the administration response option for a particular question in the Governance section; 70% selected the management option; and 5% selected the Leadership option. From these results, you may conclude that most of your association’s “stakeholders” believe that the association operates in a management mode for that area of Governance.</a:t>
            </a:r>
          </a:p>
          <a:p>
            <a:endParaRPr lang="en-US" sz="1900" b="1" dirty="0"/>
          </a:p>
          <a:p>
            <a:r>
              <a:rPr lang="en-US" sz="1900" dirty="0"/>
              <a:t>NOTE: The association’s aggregate results may only be viewed by the Association’s AE. It provides not only aggregate results but how each individual completed the questionnaire. The AE can provide the results to any facilitator working with the association on their self-evaluation. The AE will need to contact NAR Association Leadership Development staff </a:t>
            </a:r>
            <a:r>
              <a:rPr lang="en-US" sz="1900"/>
              <a:t>at </a:t>
            </a:r>
            <a:r>
              <a:rPr lang="en-US" sz="1900" smtClean="0"/>
              <a:t>1(800)874-6500 to </a:t>
            </a:r>
            <a:r>
              <a:rPr lang="en-US" sz="1900" dirty="0"/>
              <a:t>obtain their association’s code to get access.</a:t>
            </a:r>
          </a:p>
          <a:p>
            <a:r>
              <a:rPr lang="en-US" b="1" dirty="0"/>
              <a:t/>
            </a:r>
            <a:br>
              <a:rPr lang="en-US" b="1" dirty="0"/>
            </a:br>
            <a:r>
              <a:rPr lang="en-US" b="1" dirty="0"/>
              <a:t/>
            </a:r>
            <a:br>
              <a:rPr lang="en-US" b="1"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43</a:t>
            </a:fld>
            <a:endParaRPr lang="en-US"/>
          </a:p>
        </p:txBody>
      </p:sp>
    </p:spTree>
    <p:extLst>
      <p:ext uri="{BB962C8B-B14F-4D97-AF65-F5344CB8AC3E}">
        <p14:creationId xmlns:p14="http://schemas.microsoft.com/office/powerpoint/2010/main" val="2068153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Commitment</a:t>
            </a:r>
            <a:r>
              <a:rPr lang="en-US" dirty="0"/>
              <a:t/>
            </a:r>
            <a:br>
              <a:rPr lang="en-US" dirty="0"/>
            </a:br>
            <a:r>
              <a:rPr lang="en-US" dirty="0"/>
              <a:t/>
            </a:r>
            <a:br>
              <a:rPr lang="en-US" dirty="0"/>
            </a:br>
            <a:r>
              <a:rPr lang="en-US" dirty="0"/>
              <a:t>Plan to spend about five to 10 minutes responding to each of the five sections, about 30 to 45 minutes to complete the questionnaire. Read through all the questions before you begin to get a better understanding of the nature of the questions and the time you’ll need.</a:t>
            </a:r>
            <a:br>
              <a:rPr lang="en-US" dirty="0"/>
            </a:br>
            <a:r>
              <a:rPr lang="en-US" dirty="0"/>
              <a:t/>
            </a:r>
            <a:br>
              <a:rPr lang="en-US" dirty="0"/>
            </a:br>
            <a:r>
              <a:rPr lang="en-US" b="1" dirty="0"/>
              <a:t>Avoid Skewed Results</a:t>
            </a:r>
            <a:r>
              <a:rPr lang="en-US" dirty="0"/>
              <a:t/>
            </a:r>
            <a:br>
              <a:rPr lang="en-US" dirty="0"/>
            </a:br>
            <a:r>
              <a:rPr lang="en-US" dirty="0"/>
              <a:t/>
            </a:r>
            <a:br>
              <a:rPr lang="en-US" dirty="0"/>
            </a:br>
            <a:r>
              <a:rPr lang="en-US" dirty="0"/>
              <a:t>Although you may think not all of the questions apply to your association, answer every question as best you can, because skipped questions will skew the percentages in your results.</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44</a:t>
            </a:fld>
            <a:endParaRPr lang="en-US"/>
          </a:p>
        </p:txBody>
      </p:sp>
    </p:spTree>
    <p:extLst>
      <p:ext uri="{BB962C8B-B14F-4D97-AF65-F5344CB8AC3E}">
        <p14:creationId xmlns:p14="http://schemas.microsoft.com/office/powerpoint/2010/main" val="3766606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Save Your Answers and Return Later</a:t>
            </a:r>
            <a:r>
              <a:rPr lang="en-US" dirty="0"/>
              <a:t/>
            </a:r>
            <a:br>
              <a:rPr lang="en-US" dirty="0"/>
            </a:br>
            <a:r>
              <a:rPr lang="en-US" dirty="0"/>
              <a:t/>
            </a:r>
            <a:br>
              <a:rPr lang="en-US" dirty="0"/>
            </a:br>
            <a:r>
              <a:rPr lang="en-US" dirty="0"/>
              <a:t>If you’re interrupted or cannot finish in one sitting, you can save your incomplete questionnaire, then return to the database to complete it at a later time. Once you submit your completed questionnaire, it is archived in a database that you can access any time with an authorization code from NAR. </a:t>
            </a:r>
            <a:endParaRPr lang="en-US" dirty="0" smtClean="0"/>
          </a:p>
          <a:p>
            <a:endParaRPr lang="en-US" dirty="0" smtClean="0"/>
          </a:p>
          <a:p>
            <a:r>
              <a:rPr lang="en-US" b="1" dirty="0" smtClean="0"/>
              <a:t>IMPORTANT NOTE:</a:t>
            </a:r>
          </a:p>
          <a:p>
            <a:r>
              <a:rPr lang="en-US" dirty="0" smtClean="0"/>
              <a:t>Those completing the questionnaire who need to return later will be prompted to </a:t>
            </a:r>
            <a:r>
              <a:rPr lang="en-US" dirty="0" smtClean="0"/>
              <a:t>enter their</a:t>
            </a:r>
            <a:r>
              <a:rPr lang="en-US" baseline="0" dirty="0" smtClean="0"/>
              <a:t> association’s NRDS ID,</a:t>
            </a:r>
            <a:r>
              <a:rPr lang="en-US" dirty="0" smtClean="0"/>
              <a:t> and</a:t>
            </a:r>
            <a:r>
              <a:rPr lang="en-US" baseline="0" dirty="0" smtClean="0"/>
              <a:t> an</a:t>
            </a:r>
            <a:r>
              <a:rPr lang="en-US" dirty="0" smtClean="0"/>
              <a:t> authorization </a:t>
            </a:r>
            <a:r>
              <a:rPr lang="en-US" dirty="0" smtClean="0"/>
              <a:t>code prior to getting access to their questionnaire and will need to get that code from NAR </a:t>
            </a:r>
            <a:r>
              <a:rPr lang="en-US" dirty="0" smtClean="0"/>
              <a:t>or </a:t>
            </a:r>
            <a:r>
              <a:rPr lang="en-US" dirty="0" smtClean="0"/>
              <a:t>their AE.</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45</a:t>
            </a:fld>
            <a:endParaRPr lang="en-US"/>
          </a:p>
        </p:txBody>
      </p:sp>
    </p:spTree>
    <p:extLst>
      <p:ext uri="{BB962C8B-B14F-4D97-AF65-F5344CB8AC3E}">
        <p14:creationId xmlns:p14="http://schemas.microsoft.com/office/powerpoint/2010/main" val="2872634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r>
              <a:rPr lang="en-US" dirty="0" smtClean="0"/>
              <a:t>bjections you may hear:</a:t>
            </a:r>
          </a:p>
          <a:p>
            <a:pPr marL="292551" indent="-292551">
              <a:buFont typeface="Arial" pitchFamily="34" charset="0"/>
              <a:buChar char="•"/>
            </a:pPr>
            <a:r>
              <a:rPr lang="en-US" dirty="0" smtClean="0"/>
              <a:t>Takes too much time</a:t>
            </a:r>
          </a:p>
          <a:p>
            <a:pPr marL="292551" indent="-292551">
              <a:buFont typeface="Arial" pitchFamily="34" charset="0"/>
              <a:buChar char="•"/>
            </a:pPr>
            <a:r>
              <a:rPr lang="en-US" dirty="0" smtClean="0"/>
              <a:t>I don’t how to answer </a:t>
            </a:r>
          </a:p>
          <a:p>
            <a:pPr marL="292551" indent="-292551">
              <a:buFont typeface="Arial" pitchFamily="34" charset="0"/>
              <a:buChar char="•"/>
            </a:pPr>
            <a:endParaRPr lang="en-US" dirty="0"/>
          </a:p>
          <a:p>
            <a:r>
              <a:rPr lang="en-US" dirty="0" smtClean="0"/>
              <a:t>Be prepared to address each objective. The principal reason to complete this questionnaire and the process that follows it is the individual’s commitment to the healthy growth of their association.</a:t>
            </a:r>
          </a:p>
          <a:p>
            <a:pPr marL="292551" indent="-292551">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46</a:t>
            </a:fld>
            <a:endParaRPr lang="en-US"/>
          </a:p>
        </p:txBody>
      </p:sp>
    </p:spTree>
    <p:extLst>
      <p:ext uri="{BB962C8B-B14F-4D97-AF65-F5344CB8AC3E}">
        <p14:creationId xmlns:p14="http://schemas.microsoft.com/office/powerpoint/2010/main" val="3312950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will examine each of the tool’s applications in detail.</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47</a:t>
            </a:fld>
            <a:endParaRPr lang="en-US"/>
          </a:p>
        </p:txBody>
      </p:sp>
    </p:spTree>
    <p:extLst>
      <p:ext uri="{BB962C8B-B14F-4D97-AF65-F5344CB8AC3E}">
        <p14:creationId xmlns:p14="http://schemas.microsoft.com/office/powerpoint/2010/main" val="3061777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five primary uses of the tool.</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48</a:t>
            </a:fld>
            <a:endParaRPr lang="en-US"/>
          </a:p>
        </p:txBody>
      </p:sp>
    </p:spTree>
    <p:extLst>
      <p:ext uri="{BB962C8B-B14F-4D97-AF65-F5344CB8AC3E}">
        <p14:creationId xmlns:p14="http://schemas.microsoft.com/office/powerpoint/2010/main" val="3681242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likely that the most common uses of the Tool will be for strategic planning or structural audit purposes. Utilization of the tool for those two functions are addressed in the next several slides.</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49</a:t>
            </a:fld>
            <a:endParaRPr lang="en-US"/>
          </a:p>
        </p:txBody>
      </p:sp>
    </p:spTree>
    <p:extLst>
      <p:ext uri="{BB962C8B-B14F-4D97-AF65-F5344CB8AC3E}">
        <p14:creationId xmlns:p14="http://schemas.microsoft.com/office/powerpoint/2010/main" val="368124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items included:</a:t>
            </a:r>
          </a:p>
          <a:p>
            <a:pPr marL="292551" indent="-292551">
              <a:buFont typeface="Arial" pitchFamily="34" charset="0"/>
              <a:buChar char="•"/>
            </a:pPr>
            <a:r>
              <a:rPr lang="en-US" dirty="0" smtClean="0"/>
              <a:t>Step-by-step directions to finding and using the tool</a:t>
            </a:r>
          </a:p>
          <a:p>
            <a:pPr marL="292551" indent="-292551">
              <a:buFont typeface="Arial" pitchFamily="34" charset="0"/>
              <a:buChar char="•"/>
            </a:pPr>
            <a:r>
              <a:rPr lang="en-US" dirty="0" smtClean="0"/>
              <a:t>Association Models document (specific descriptions of each model)</a:t>
            </a:r>
          </a:p>
          <a:p>
            <a:pPr marL="292551" indent="-292551">
              <a:buFont typeface="Arial" pitchFamily="34" charset="0"/>
              <a:buChar char="•"/>
            </a:pPr>
            <a:r>
              <a:rPr lang="en-US" dirty="0" smtClean="0"/>
              <a:t>Models Questionnaire </a:t>
            </a:r>
          </a:p>
          <a:p>
            <a:pPr marL="292551" indent="-292551">
              <a:buFont typeface="Arial" pitchFamily="34" charset="0"/>
              <a:buChar char="•"/>
            </a:pPr>
            <a:r>
              <a:rPr lang="en-US" dirty="0" smtClean="0"/>
              <a:t>Sample Results page</a:t>
            </a:r>
          </a:p>
          <a:p>
            <a:pPr marL="292551" indent="-292551">
              <a:buFont typeface="Arial" pitchFamily="34" charset="0"/>
              <a:buChar char="•"/>
            </a:pPr>
            <a:r>
              <a:rPr lang="en-US" dirty="0" smtClean="0"/>
              <a:t>Sample AE Job Description</a:t>
            </a:r>
          </a:p>
          <a:p>
            <a:pPr marL="292551" indent="-292551">
              <a:buFont typeface="Arial" pitchFamily="34" charset="0"/>
              <a:buChar char="•"/>
            </a:pPr>
            <a:r>
              <a:rPr lang="en-US" dirty="0" smtClean="0"/>
              <a:t>Sample President Job Description</a:t>
            </a:r>
          </a:p>
          <a:p>
            <a:pPr marL="292551" indent="-292551">
              <a:buFont typeface="Arial" pitchFamily="34" charset="0"/>
              <a:buChar char="•"/>
            </a:pPr>
            <a:r>
              <a:rPr lang="en-US" dirty="0" smtClean="0"/>
              <a:t>Sample Operational Philosophy document</a:t>
            </a:r>
          </a:p>
          <a:p>
            <a:pPr marL="292551" indent="-292551">
              <a:buFont typeface="Arial" pitchFamily="34" charset="0"/>
              <a:buChar char="•"/>
            </a:pPr>
            <a:r>
              <a:rPr lang="en-US" dirty="0" smtClean="0"/>
              <a:t>Link to NAR ALD Volunteer Resource Guide info</a:t>
            </a:r>
          </a:p>
          <a:p>
            <a:pPr marL="292551" indent="-292551">
              <a:buFont typeface="Arial" pitchFamily="34" charset="0"/>
              <a:buChar char="•"/>
            </a:pPr>
            <a:r>
              <a:rPr lang="en-US" dirty="0" smtClean="0"/>
              <a:t>Case studies describing reasons for using the tool</a:t>
            </a:r>
          </a:p>
          <a:p>
            <a:pPr marL="292551" indent="-29255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89315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50</a:t>
            </a:fld>
            <a:endParaRPr lang="en-US"/>
          </a:p>
        </p:txBody>
      </p:sp>
    </p:spTree>
    <p:extLst>
      <p:ext uri="{BB962C8B-B14F-4D97-AF65-F5344CB8AC3E}">
        <p14:creationId xmlns:p14="http://schemas.microsoft.com/office/powerpoint/2010/main" val="2804023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51</a:t>
            </a:fld>
            <a:endParaRPr lang="en-US"/>
          </a:p>
        </p:txBody>
      </p:sp>
    </p:spTree>
    <p:extLst>
      <p:ext uri="{BB962C8B-B14F-4D97-AF65-F5344CB8AC3E}">
        <p14:creationId xmlns:p14="http://schemas.microsoft.com/office/powerpoint/2010/main" val="3091358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52</a:t>
            </a:fld>
            <a:endParaRPr lang="en-US"/>
          </a:p>
        </p:txBody>
      </p:sp>
    </p:spTree>
    <p:extLst>
      <p:ext uri="{BB962C8B-B14F-4D97-AF65-F5344CB8AC3E}">
        <p14:creationId xmlns:p14="http://schemas.microsoft.com/office/powerpoint/2010/main" val="1420825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53</a:t>
            </a:fld>
            <a:endParaRPr lang="en-US"/>
          </a:p>
        </p:txBody>
      </p:sp>
    </p:spTree>
    <p:extLst>
      <p:ext uri="{BB962C8B-B14F-4D97-AF65-F5344CB8AC3E}">
        <p14:creationId xmlns:p14="http://schemas.microsoft.com/office/powerpoint/2010/main" val="3088955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54</a:t>
            </a:fld>
            <a:endParaRPr lang="en-US"/>
          </a:p>
        </p:txBody>
      </p:sp>
    </p:spTree>
    <p:extLst>
      <p:ext uri="{BB962C8B-B14F-4D97-AF65-F5344CB8AC3E}">
        <p14:creationId xmlns:p14="http://schemas.microsoft.com/office/powerpoint/2010/main" val="1117085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55</a:t>
            </a:fld>
            <a:endParaRPr lang="en-US"/>
          </a:p>
        </p:txBody>
      </p:sp>
    </p:spTree>
    <p:extLst>
      <p:ext uri="{BB962C8B-B14F-4D97-AF65-F5344CB8AC3E}">
        <p14:creationId xmlns:p14="http://schemas.microsoft.com/office/powerpoint/2010/main" val="2682752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56</a:t>
            </a:fld>
            <a:endParaRPr lang="en-US"/>
          </a:p>
        </p:txBody>
      </p:sp>
    </p:spTree>
    <p:extLst>
      <p:ext uri="{BB962C8B-B14F-4D97-AF65-F5344CB8AC3E}">
        <p14:creationId xmlns:p14="http://schemas.microsoft.com/office/powerpoint/2010/main" val="334340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57</a:t>
            </a:fld>
            <a:endParaRPr lang="en-US"/>
          </a:p>
        </p:txBody>
      </p:sp>
    </p:spTree>
    <p:extLst>
      <p:ext uri="{BB962C8B-B14F-4D97-AF65-F5344CB8AC3E}">
        <p14:creationId xmlns:p14="http://schemas.microsoft.com/office/powerpoint/2010/main" val="16164167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58</a:t>
            </a:fld>
            <a:endParaRPr lang="en-US"/>
          </a:p>
        </p:txBody>
      </p:sp>
    </p:spTree>
    <p:extLst>
      <p:ext uri="{BB962C8B-B14F-4D97-AF65-F5344CB8AC3E}">
        <p14:creationId xmlns:p14="http://schemas.microsoft.com/office/powerpoint/2010/main" val="3982226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form to insert the aggregated answers for each question for both “current” and “future” easily pinpoints those assessment areas that need to be addressed in the evaluation process.</a:t>
            </a:r>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59</a:t>
            </a:fld>
            <a:endParaRPr lang="en-US"/>
          </a:p>
        </p:txBody>
      </p:sp>
    </p:spTree>
    <p:extLst>
      <p:ext uri="{BB962C8B-B14F-4D97-AF65-F5344CB8AC3E}">
        <p14:creationId xmlns:p14="http://schemas.microsoft.com/office/powerpoint/2010/main" val="390072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section will enable you to explain the purpose of the tool and the three basic models, of which each association is a blend.</a:t>
            </a:r>
            <a:endParaRPr lang="en-US" dirty="0"/>
          </a:p>
          <a:p>
            <a:endParaRPr lang="en-US" dirty="0" smtClean="0"/>
          </a:p>
          <a:p>
            <a:r>
              <a:rPr lang="en-US" dirty="0"/>
              <a:t>The REALTOR® Association Models Planning Tool simplifies the tasks of association self-evaluation and planning for enhanced member service though the use of three models of association management: Administrative, Management, and Leadership.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a:t>
            </a:fld>
            <a:endParaRPr lang="en-US"/>
          </a:p>
        </p:txBody>
      </p:sp>
    </p:spTree>
    <p:extLst>
      <p:ext uri="{BB962C8B-B14F-4D97-AF65-F5344CB8AC3E}">
        <p14:creationId xmlns:p14="http://schemas.microsoft.com/office/powerpoint/2010/main" val="15069409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a form that can be used by a facilitator to compare aggregate responses from current to future. In the last column is a place for a “code” to indicate whether there was a D (difference) or N/D (no difference) in the current and future opinions. This will help a facilitator work through the differences. The facilitator may also choose to highlight the Code cell to more quickly see those that are different.</a:t>
            </a:r>
          </a:p>
          <a:p>
            <a:r>
              <a:rPr lang="en-US" dirty="0"/>
              <a:t> </a:t>
            </a:r>
          </a:p>
          <a:p>
            <a:r>
              <a:rPr lang="en-US" dirty="0" smtClean="0"/>
              <a:t>The form can be found at:  </a:t>
            </a:r>
            <a:r>
              <a:rPr lang="en-US" dirty="0" smtClean="0"/>
              <a:t>(http://www.realtor.org/sites/default/files/applications-and-forms/2014/models-comparison-template.pdf)</a:t>
            </a:r>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60</a:t>
            </a:fld>
            <a:endParaRPr lang="en-US"/>
          </a:p>
        </p:txBody>
      </p:sp>
    </p:spTree>
    <p:extLst>
      <p:ext uri="{BB962C8B-B14F-4D97-AF65-F5344CB8AC3E}">
        <p14:creationId xmlns:p14="http://schemas.microsoft.com/office/powerpoint/2010/main" val="3279014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identifying the gaps between today and the future, identify the major goals and develop objectives to reach each goal.</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61</a:t>
            </a:fld>
            <a:endParaRPr lang="en-US"/>
          </a:p>
        </p:txBody>
      </p:sp>
    </p:spTree>
    <p:extLst>
      <p:ext uri="{BB962C8B-B14F-4D97-AF65-F5344CB8AC3E}">
        <p14:creationId xmlns:p14="http://schemas.microsoft.com/office/powerpoint/2010/main" val="1784778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walk us through an example of an association who completed the Models exercise, why they did it and what their results showed.</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569240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295775"/>
            <a:ext cx="6465147" cy="4842510"/>
          </a:xfrm>
        </p:spPr>
        <p:txBody>
          <a:bodyPr>
            <a:noAutofit/>
          </a:bodyPr>
          <a:lstStyle/>
          <a:p>
            <a:endParaRPr lang="en-US" sz="1100" dirty="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6216396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results allowed them to update the CEO and volunteer leadership position descriptions, an operating philosophy to guide them and their strategic plan, and specific direction the plan’s objectives for the next 2-3 years.</a:t>
            </a:r>
          </a:p>
          <a:p>
            <a:endParaRPr lang="en-US" dirty="0" smtClean="0"/>
          </a:p>
          <a:p>
            <a:r>
              <a:rPr lang="en-US" dirty="0" smtClean="0"/>
              <a:t>A sample of this operating philosophy for the ABC Association can be found at:  </a:t>
            </a:r>
            <a:r>
              <a:rPr lang="en-US" dirty="0" smtClean="0"/>
              <a:t>(http://www.realtor.org/ae/manage-your-association/association-models-planning-tool/facilitator-guide/sample-operational-philosophy)</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859876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551" indent="-292551">
              <a:buFont typeface="Arial" pitchFamily="34" charset="0"/>
              <a:buChar char="•"/>
            </a:pPr>
            <a:r>
              <a:rPr lang="en-US" dirty="0" smtClean="0"/>
              <a:t>Encourage an honest discussion  about their association’s resource capability and allocation.</a:t>
            </a:r>
          </a:p>
          <a:p>
            <a:pPr marL="292551" indent="-292551">
              <a:buFont typeface="Arial" pitchFamily="34" charset="0"/>
              <a:buChar char="•"/>
            </a:pPr>
            <a:r>
              <a:rPr lang="en-US" dirty="0" smtClean="0"/>
              <a:t>Review their operating philosophy (the blend of the three models).</a:t>
            </a:r>
          </a:p>
          <a:p>
            <a:pPr marL="292551" indent="-292551">
              <a:buFont typeface="Arial" pitchFamily="34" charset="0"/>
              <a:buChar char="•"/>
            </a:pPr>
            <a:r>
              <a:rPr lang="en-US" dirty="0" smtClean="0"/>
              <a:t>Keep </a:t>
            </a:r>
            <a:r>
              <a:rPr lang="en-US" dirty="0"/>
              <a:t>working toward consensus.</a:t>
            </a:r>
          </a:p>
          <a:p>
            <a:pPr marL="292551" indent="-29255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65</a:t>
            </a:fld>
            <a:endParaRPr lang="en-US"/>
          </a:p>
        </p:txBody>
      </p:sp>
    </p:spTree>
    <p:extLst>
      <p:ext uri="{BB962C8B-B14F-4D97-AF65-F5344CB8AC3E}">
        <p14:creationId xmlns:p14="http://schemas.microsoft.com/office/powerpoint/2010/main" val="2811907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6BEBB-035D-4DDD-B0A4-C9BFE9749606}" type="slidenum">
              <a:rPr lang="en-US" smtClean="0"/>
              <a:pPr/>
              <a:t>66</a:t>
            </a:fld>
            <a:endParaRPr lang="en-US"/>
          </a:p>
        </p:txBody>
      </p:sp>
    </p:spTree>
    <p:extLst>
      <p:ext uri="{BB962C8B-B14F-4D97-AF65-F5344CB8AC3E}">
        <p14:creationId xmlns:p14="http://schemas.microsoft.com/office/powerpoint/2010/main" val="37507553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applications of this tool are explained on the next few slides.</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67</a:t>
            </a:fld>
            <a:endParaRPr lang="en-US"/>
          </a:p>
        </p:txBody>
      </p:sp>
    </p:spTree>
    <p:extLst>
      <p:ext uri="{BB962C8B-B14F-4D97-AF65-F5344CB8AC3E}">
        <p14:creationId xmlns:p14="http://schemas.microsoft.com/office/powerpoint/2010/main" val="3681242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questionnaire is completed, you will automatically generate a customized job description for both the AE and the President (Note:  This is customized, as  most associations will not fit solely into one model.)</a:t>
            </a:r>
          </a:p>
          <a:p>
            <a:endParaRPr lang="en-US" dirty="0"/>
          </a:p>
          <a:p>
            <a:r>
              <a:rPr lang="en-US" dirty="0" smtClean="0"/>
              <a:t>Encourage the AE and President to review together and have an open discussion on their different, yet complementary roles and responsibilities.</a:t>
            </a:r>
          </a:p>
          <a:p>
            <a:endParaRPr lang="en-US" dirty="0"/>
          </a:p>
          <a:p>
            <a:r>
              <a:rPr lang="en-US" dirty="0" smtClean="0"/>
              <a:t>For additional information visit</a:t>
            </a:r>
            <a:r>
              <a:rPr lang="en-US" baseline="0" dirty="0" smtClean="0"/>
              <a:t> </a:t>
            </a:r>
            <a:r>
              <a:rPr lang="en-US" dirty="0" smtClean="0"/>
              <a:t>NAR’s Volunteer Leadership Resources</a:t>
            </a:r>
            <a:r>
              <a:rPr lang="en-US" baseline="0" dirty="0" smtClean="0"/>
              <a:t> on R.org</a:t>
            </a:r>
            <a:r>
              <a:rPr lang="en-US" dirty="0" smtClean="0"/>
              <a:t>: </a:t>
            </a:r>
            <a:r>
              <a:rPr lang="en-US" dirty="0" smtClean="0"/>
              <a:t>(http://www.realtor.org/governance/volunteer-leadership-resources)</a:t>
            </a: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68</a:t>
            </a:fld>
            <a:endParaRPr lang="en-US"/>
          </a:p>
        </p:txBody>
      </p:sp>
    </p:spTree>
    <p:extLst>
      <p:ext uri="{BB962C8B-B14F-4D97-AF65-F5344CB8AC3E}">
        <p14:creationId xmlns:p14="http://schemas.microsoft.com/office/powerpoint/2010/main" val="22282169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5"/>
            <a:ext cx="5997787" cy="4530090"/>
          </a:xfrm>
        </p:spPr>
        <p:txBody>
          <a:bodyPr>
            <a:normAutofit/>
          </a:bodyPr>
          <a:lstStyle/>
          <a:p>
            <a:r>
              <a:rPr lang="en-US" dirty="0" smtClean="0"/>
              <a:t>The </a:t>
            </a:r>
            <a:r>
              <a:rPr lang="en-US" dirty="0"/>
              <a:t>job description lists job duties, responsibilities, and skills needed, and can be modified based on the changing needs of the association</a:t>
            </a:r>
            <a:r>
              <a:rPr lang="en-US" dirty="0" smtClean="0"/>
              <a:t>.  Since </a:t>
            </a:r>
            <a:r>
              <a:rPr lang="en-US" dirty="0"/>
              <a:t>most associations will not fall solely into one model, the job description will be based on skills and functions that can be tied to more than one association model. </a:t>
            </a:r>
            <a:endParaRPr lang="en-US" dirty="0" smtClean="0"/>
          </a:p>
          <a:p>
            <a:endParaRPr lang="en-US" dirty="0"/>
          </a:p>
          <a:p>
            <a:r>
              <a:rPr lang="en-US" dirty="0" smtClean="0"/>
              <a:t>This </a:t>
            </a:r>
            <a:r>
              <a:rPr lang="en-US" dirty="0"/>
              <a:t>is a great document to have when negotiating employment contracts, planning for AE education classes for yourself, and defining which responsibilities are typically that of the AE and which are those of the elected leadership.</a:t>
            </a:r>
            <a:br>
              <a:rPr lang="en-US" dirty="0"/>
            </a:br>
            <a:r>
              <a:rPr lang="en-US" dirty="0"/>
              <a:t/>
            </a:r>
            <a:br>
              <a:rPr lang="en-US" dirty="0"/>
            </a:br>
            <a:r>
              <a:rPr lang="en-US" dirty="0"/>
              <a:t>Once an AE job description has been developed from the assessment, the association can access sample interview questions that can be selected from each REALTOR® association model.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69</a:t>
            </a:fld>
            <a:endParaRPr lang="en-US"/>
          </a:p>
        </p:txBody>
      </p:sp>
    </p:spTree>
    <p:extLst>
      <p:ext uri="{BB962C8B-B14F-4D97-AF65-F5344CB8AC3E}">
        <p14:creationId xmlns:p14="http://schemas.microsoft.com/office/powerpoint/2010/main" val="89282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73880"/>
            <a:ext cx="5608320" cy="4217670"/>
          </a:xfrm>
        </p:spPr>
        <p:txBody>
          <a:bodyPr>
            <a:normAutofit lnSpcReduction="10000"/>
          </a:bodyPr>
          <a:lstStyle/>
          <a:p>
            <a:r>
              <a:rPr lang="en-US" dirty="0"/>
              <a:t>The ultimate role of the </a:t>
            </a:r>
            <a:r>
              <a:rPr lang="en-US" dirty="0" smtClean="0"/>
              <a:t>REALTOR® organization </a:t>
            </a:r>
            <a:r>
              <a:rPr lang="en-US" dirty="0"/>
              <a:t>is to help shape and influence a favorable business environment for its members. </a:t>
            </a:r>
          </a:p>
          <a:p>
            <a:endParaRPr lang="en-US" dirty="0"/>
          </a:p>
          <a:p>
            <a:r>
              <a:rPr lang="en-US" dirty="0"/>
              <a:t>Each </a:t>
            </a:r>
            <a:r>
              <a:rPr lang="en-US" dirty="0" smtClean="0"/>
              <a:t>REALTOR® association </a:t>
            </a:r>
            <a:r>
              <a:rPr lang="en-US" dirty="0"/>
              <a:t>has the responsibility to efficiently and effectively provide value to its members. While the operating framework in which an association chooses to serve its members may vary depending on its organizational structure, demographics, size, available resources, and diversity of needs, there are many creative ways to deliver and optimize value, even with limited resources. </a:t>
            </a:r>
          </a:p>
          <a:p>
            <a:endParaRPr lang="en-US" dirty="0"/>
          </a:p>
          <a:p>
            <a:r>
              <a:rPr lang="en-US" dirty="0"/>
              <a:t>This tool is a way to help you achieve these goals</a:t>
            </a:r>
            <a:r>
              <a:rPr lang="en-US" dirty="0" smtClean="0"/>
              <a:t>.</a:t>
            </a:r>
            <a:r>
              <a:rPr lang="en-US" dirty="0"/>
              <a:t> </a:t>
            </a:r>
            <a:r>
              <a:rPr lang="en-US" dirty="0" smtClean="0"/>
              <a:t> How</a:t>
            </a:r>
            <a:r>
              <a:rPr lang="en-US" dirty="0"/>
              <a:t>? First you’ll enter thoughtful answers to the </a:t>
            </a:r>
            <a:r>
              <a:rPr lang="en-US" dirty="0" smtClean="0"/>
              <a:t>self-evaluation </a:t>
            </a:r>
            <a:r>
              <a:rPr lang="en-US" dirty="0"/>
              <a:t>questionnaire. Then, the results report automatically generated from the questionnaire will provide you with a set of tools to grow your association.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7</a:t>
            </a:fld>
            <a:endParaRPr lang="en-US"/>
          </a:p>
        </p:txBody>
      </p:sp>
    </p:spTree>
    <p:extLst>
      <p:ext uri="{BB962C8B-B14F-4D97-AF65-F5344CB8AC3E}">
        <p14:creationId xmlns:p14="http://schemas.microsoft.com/office/powerpoint/2010/main" val="2004377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that the AE job description be run twice -- at the current model level and then at the desired future level.  </a:t>
            </a:r>
          </a:p>
          <a:p>
            <a:endParaRPr lang="en-US" dirty="0"/>
          </a:p>
          <a:p>
            <a:r>
              <a:rPr lang="en-US" dirty="0" smtClean="0"/>
              <a:t>By comparing the two descriptions, the AE will be able to identify gaps in skill sets, so that they can work towards their professional development goals.</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70</a:t>
            </a:fld>
            <a:endParaRPr lang="en-US"/>
          </a:p>
        </p:txBody>
      </p:sp>
    </p:spTree>
    <p:extLst>
      <p:ext uri="{BB962C8B-B14F-4D97-AF65-F5344CB8AC3E}">
        <p14:creationId xmlns:p14="http://schemas.microsoft.com/office/powerpoint/2010/main" val="1325408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373880"/>
            <a:ext cx="6309360" cy="4686300"/>
          </a:xfrm>
        </p:spPr>
        <p:txBody>
          <a:bodyPr>
            <a:normAutofit/>
          </a:bodyPr>
          <a:lstStyle/>
          <a:p>
            <a:r>
              <a:rPr lang="en-US" dirty="0" smtClean="0"/>
              <a:t>Case studies that will help identify reasons for using the Models Tool and more can be found at:</a:t>
            </a:r>
          </a:p>
          <a:p>
            <a:r>
              <a:rPr lang="en-US" dirty="0">
                <a:hlinkClick r:id="rId3"/>
              </a:rPr>
              <a:t>http://www.realtor.org/AECModel.nsf/files/Case+studies.pdf/$</a:t>
            </a:r>
            <a:r>
              <a:rPr lang="en-US" dirty="0" smtClean="0">
                <a:hlinkClick r:id="rId3"/>
              </a:rPr>
              <a:t>FILE/Case+studies.pdf</a:t>
            </a:r>
            <a:endParaRPr lang="en-US" dirty="0" smtClean="0"/>
          </a:p>
          <a:p>
            <a:endParaRPr lang="en-US" dirty="0" smtClean="0"/>
          </a:p>
          <a:p>
            <a:r>
              <a:rPr lang="en-US" dirty="0" smtClean="0"/>
              <a:t>These illustrate why an association might use this process plus give some examples of how each process works.</a:t>
            </a: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will your association be in five years? What are your goals? How will you achieve them? </a:t>
            </a:r>
          </a:p>
          <a:p>
            <a:endParaRPr lang="en-US" dirty="0"/>
          </a:p>
          <a:p>
            <a:r>
              <a:rPr lang="en-US" dirty="0"/>
              <a:t>These are tough questions that many association executives rarely have time to focus on. The daily routine of attracting members, managing volunteers, and balancing the books often takes precedence over the big picture.</a:t>
            </a:r>
          </a:p>
          <a:p>
            <a:endParaRPr lang="en-US" dirty="0" smtClean="0"/>
          </a:p>
          <a:p>
            <a:r>
              <a:rPr lang="en-US" dirty="0" smtClean="0"/>
              <a:t>A description of all three models can </a:t>
            </a:r>
            <a:r>
              <a:rPr lang="en-US" dirty="0"/>
              <a:t>be found at</a:t>
            </a:r>
            <a:r>
              <a:rPr lang="en-US" dirty="0" smtClean="0"/>
              <a:t>:</a:t>
            </a:r>
          </a:p>
          <a:p>
            <a:r>
              <a:rPr lang="en-US" dirty="0" smtClean="0"/>
              <a:t/>
            </a:r>
            <a:br>
              <a:rPr lang="en-US" dirty="0" smtClean="0"/>
            </a:br>
            <a:r>
              <a:rPr lang="en-US" dirty="0" smtClean="0">
                <a:hlinkClick r:id="rId3"/>
              </a:rPr>
              <a:t>http</a:t>
            </a:r>
            <a:r>
              <a:rPr lang="en-US" dirty="0">
                <a:hlinkClick r:id="rId3"/>
              </a:rPr>
              <a:t>://</a:t>
            </a:r>
            <a:r>
              <a:rPr lang="en-US" dirty="0" smtClean="0">
                <a:hlinkClick r:id="rId3"/>
              </a:rPr>
              <a:t>www.realtor.org/ae/manage-your-association/association-models-planning-tool/understanding-the-three-association-management-models</a:t>
            </a:r>
            <a:endParaRPr lang="en-US" dirty="0" smtClean="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8</a:t>
            </a:fld>
            <a:endParaRPr lang="en-US"/>
          </a:p>
        </p:txBody>
      </p:sp>
    </p:spTree>
    <p:extLst>
      <p:ext uri="{BB962C8B-B14F-4D97-AF65-F5344CB8AC3E}">
        <p14:creationId xmlns:p14="http://schemas.microsoft.com/office/powerpoint/2010/main" val="380227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REALTOR® Association Models </a:t>
            </a:r>
            <a:r>
              <a:rPr lang="en-US" dirty="0" smtClean="0"/>
              <a:t>Planning </a:t>
            </a:r>
            <a:r>
              <a:rPr lang="en-US" dirty="0"/>
              <a:t>Tool simplifies the tasks of association self-evaluation and planning for enhanced member service though the use of three models of association management: Administrative, Management, and Leadership.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3296BEBB-035D-4DDD-B0A4-C9BFE9749606}" type="slidenum">
              <a:rPr lang="en-US" smtClean="0"/>
              <a:pPr/>
              <a:t>9</a:t>
            </a:fld>
            <a:endParaRPr lang="en-US"/>
          </a:p>
        </p:txBody>
      </p:sp>
    </p:spTree>
    <p:extLst>
      <p:ext uri="{BB962C8B-B14F-4D97-AF65-F5344CB8AC3E}">
        <p14:creationId xmlns:p14="http://schemas.microsoft.com/office/powerpoint/2010/main" val="164403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5" name="Picture 15" descr="PPP_SBUSI_TLE_Outstanding_Eval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152400" y="4806950"/>
            <a:ext cx="8839200" cy="990600"/>
          </a:xfrm>
        </p:spPr>
        <p:txBody>
          <a:bodyPr/>
          <a:lstStyle>
            <a:lvl1pPr algn="ctr">
              <a:defRPr b="1">
                <a:solidFill>
                  <a:srgbClr val="FFFFFF"/>
                </a:solidFill>
                <a:latin typeface="Franklin Gothic Demi" pitchFamily="34" charset="0"/>
              </a:defRPr>
            </a:lvl1pPr>
          </a:lstStyle>
          <a:p>
            <a:pPr lvl="0"/>
            <a:r>
              <a:rPr lang="en-US" noProof="0" dirty="0" smtClean="0"/>
              <a:t>Click to edit Master title style</a:t>
            </a:r>
          </a:p>
        </p:txBody>
      </p:sp>
      <p:sp>
        <p:nvSpPr>
          <p:cNvPr id="5123" name="Rectangle 3"/>
          <p:cNvSpPr>
            <a:spLocks noGrp="1" noChangeArrowheads="1"/>
          </p:cNvSpPr>
          <p:nvPr>
            <p:ph type="subTitle" idx="1"/>
          </p:nvPr>
        </p:nvSpPr>
        <p:spPr>
          <a:xfrm>
            <a:off x="152400" y="5857875"/>
            <a:ext cx="8839200" cy="609600"/>
          </a:xfrm>
        </p:spPr>
        <p:txBody>
          <a:bodyPr/>
          <a:lstStyle>
            <a:lvl1pPr marL="0" indent="0" algn="ctr">
              <a:buFontTx/>
              <a:buNone/>
              <a:defRPr>
                <a:solidFill>
                  <a:schemeClr val="bg1"/>
                </a:solidFill>
              </a:defRPr>
            </a:lvl1pPr>
          </a:lstStyle>
          <a:p>
            <a:pPr lvl="0"/>
            <a:r>
              <a:rPr lang="en-US" noProof="0" dirty="0" smtClean="0"/>
              <a:t>Click to edit Master subtitle style</a:t>
            </a:r>
          </a:p>
        </p:txBody>
      </p:sp>
      <p:sp>
        <p:nvSpPr>
          <p:cNvPr id="5128" name="Rectangle 8"/>
          <p:cNvSpPr>
            <a:spLocks noGrp="1" noChangeArrowheads="1"/>
          </p:cNvSpPr>
          <p:nvPr>
            <p:ph type="dt" sz="half" idx="2"/>
          </p:nvPr>
        </p:nvSpPr>
        <p:spPr/>
        <p:txBody>
          <a:bodyPr/>
          <a:lstStyle>
            <a:lvl1pPr>
              <a:defRPr/>
            </a:lvl1pPr>
          </a:lstStyle>
          <a:p>
            <a:fld id="{81E3473A-25DA-4855-B861-141EB4FF46C3}" type="datetime1">
              <a:rPr lang="en-US" smtClean="0"/>
              <a:t>2/4/2014</a:t>
            </a:fld>
            <a:endParaRPr lang="en-US"/>
          </a:p>
        </p:txBody>
      </p:sp>
      <p:sp>
        <p:nvSpPr>
          <p:cNvPr id="5129" name="Rectangle 9"/>
          <p:cNvSpPr>
            <a:spLocks noGrp="1" noChangeArrowheads="1"/>
          </p:cNvSpPr>
          <p:nvPr>
            <p:ph type="ftr" sz="quarter" idx="3"/>
          </p:nvPr>
        </p:nvSpPr>
        <p:spPr/>
        <p:txBody>
          <a:bodyPr/>
          <a:lstStyle>
            <a:lvl1pPr>
              <a:defRPr/>
            </a:lvl1pPr>
          </a:lstStyle>
          <a:p>
            <a:endParaRPr lang="en-US"/>
          </a:p>
        </p:txBody>
      </p:sp>
      <p:sp>
        <p:nvSpPr>
          <p:cNvPr id="5130" name="Rectangle 10"/>
          <p:cNvSpPr>
            <a:spLocks noGrp="1" noChangeArrowheads="1"/>
          </p:cNvSpPr>
          <p:nvPr>
            <p:ph type="sldNum" sz="quarter" idx="4"/>
          </p:nvPr>
        </p:nvSpPr>
        <p:spPr/>
        <p:txBody>
          <a:bodyPr/>
          <a:lstStyle>
            <a:lvl1pPr>
              <a:defRPr/>
            </a:lvl1pPr>
          </a:lstStyle>
          <a:p>
            <a:fld id="{CB864880-4605-42F3-83DA-C74819616744}"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fld id="{874F4673-DC55-4B16-BCF2-E1267AFC7C9A}" type="datetime1">
              <a:rPr lang="en-US" smtClean="0"/>
              <a:t>2/4/2014</a:t>
            </a:fld>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1100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5913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fld id="{6CF618C3-E7F4-45DD-8311-E0FB6D851B23}" type="datetime1">
              <a:rPr lang="en-US" smtClean="0"/>
              <a:t>2/4/2014</a:t>
            </a:fld>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283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5014913"/>
            <a:ext cx="8686800" cy="914400"/>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228600" y="5929313"/>
            <a:ext cx="8686800" cy="776287"/>
          </a:xfrm>
        </p:spPr>
        <p:txBody>
          <a:bodyPr/>
          <a:lstStyle>
            <a:lvl1pPr marL="0" indent="0" algn="r">
              <a:buFontTx/>
              <a:buNone/>
              <a:defRPr/>
            </a:lvl1pPr>
          </a:lstStyle>
          <a:p>
            <a:pPr lvl="0"/>
            <a:r>
              <a:rPr lang="en-US" noProof="0" smtClean="0"/>
              <a:t>Click to edit Master subtitle style</a:t>
            </a:r>
          </a:p>
        </p:txBody>
      </p:sp>
      <p:sp>
        <p:nvSpPr>
          <p:cNvPr id="4" name="Rectangle 5"/>
          <p:cNvSpPr>
            <a:spLocks noGrp="1" noChangeArrowheads="1"/>
          </p:cNvSpPr>
          <p:nvPr>
            <p:ph type="ftr" sz="quarter" idx="10"/>
          </p:nvPr>
        </p:nvSpPr>
        <p:spPr/>
        <p:txBody>
          <a:bodyPr/>
          <a:lstStyle>
            <a:lvl1pPr>
              <a:defRPr smtClean="0"/>
            </a:lvl1pPr>
          </a:lstStyle>
          <a:p>
            <a:pPr>
              <a:defRPr/>
            </a:pPr>
            <a:endParaRPr lang="en-US">
              <a:solidFill>
                <a:srgbClr val="000000"/>
              </a:solidFill>
            </a:endParaRPr>
          </a:p>
        </p:txBody>
      </p:sp>
      <p:sp>
        <p:nvSpPr>
          <p:cNvPr id="5" name="Rectangle 4"/>
          <p:cNvSpPr>
            <a:spLocks noGrp="1" noChangeArrowheads="1"/>
          </p:cNvSpPr>
          <p:nvPr>
            <p:ph type="dt" sz="half" idx="11"/>
          </p:nvPr>
        </p:nvSpPr>
        <p:spPr/>
        <p:txBody>
          <a:bodyPr/>
          <a:lstStyle>
            <a:lvl1pPr>
              <a:defRPr smtClean="0"/>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smtClean="0"/>
            </a:lvl1pPr>
          </a:lstStyle>
          <a:p>
            <a:pPr>
              <a:defRPr/>
            </a:pPr>
            <a:fld id="{D828D92F-C54D-41FB-A764-7EA8DF41E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67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AD805E-B563-499B-9725-BC8681BFAE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16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F10351-8349-4DCC-B006-B3647EB96B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12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06AA8-45E3-4FC4-9FA9-A79FFF0BA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77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D139AC-95D3-45A0-B189-C422E3E9A6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086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53DA1F-621B-4645-8034-BC96F670F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94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B190CA-2E8C-447D-AC8F-8E355EDAA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931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342605-45ED-483A-BBD2-437D8882A9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711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C00000"/>
                </a:solidFill>
                <a:latin typeface="Franklin Gothic Heavy"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828800"/>
            <a:ext cx="8686800" cy="4724400"/>
          </a:xfrm>
        </p:spPr>
        <p:txBody>
          <a:bodyPr/>
          <a:lstStyle>
            <a:lvl1pPr>
              <a:defRPr b="1"/>
            </a:lvl1pPr>
            <a:lvl2pPr>
              <a:buClrTx/>
              <a:defRPr b="1">
                <a:solidFill>
                  <a:srgbClr val="7D0101"/>
                </a:solidFill>
              </a:defRPr>
            </a:lvl2pPr>
            <a:lvl3pPr>
              <a:defRPr b="1">
                <a:solidFill>
                  <a:schemeClr val="accent4">
                    <a:lumMod val="50000"/>
                  </a:schemeClr>
                </a:solidFill>
              </a:defRPr>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fld id="{9A40A868-FB28-4B1F-9FE9-29FE056832BE}" type="datetime1">
              <a:rPr lang="en-US" smtClean="0"/>
              <a:t>2/4/2014</a:t>
            </a:fld>
            <a:endParaRPr lang="en-US"/>
          </a:p>
        </p:txBody>
      </p:sp>
      <p:sp>
        <p:nvSpPr>
          <p:cNvPr id="6" name="Slide Number Placeholder 5"/>
          <p:cNvSpPr>
            <a:spLocks noGrp="1"/>
          </p:cNvSpPr>
          <p:nvPr>
            <p:ph type="sldNum" sz="quarter" idx="12"/>
          </p:nvPr>
        </p:nvSpPr>
        <p:spPr/>
        <p:txBody>
          <a:bodyPr/>
          <a:lstStyle>
            <a:lvl1pPr>
              <a:defRPr/>
            </a:lvl1pPr>
          </a:lstStyle>
          <a:p>
            <a:fld id="{8426A6AB-1DF1-4710-BF60-79958841CDEE}" type="slidenum">
              <a:rPr lang="en-US" smtClean="0"/>
              <a:t>‹#›</a:t>
            </a:fld>
            <a:endParaRPr lang="en-US" dirty="0"/>
          </a:p>
        </p:txBody>
      </p:sp>
    </p:spTree>
    <p:extLst>
      <p:ext uri="{BB962C8B-B14F-4D97-AF65-F5344CB8AC3E}">
        <p14:creationId xmlns:p14="http://schemas.microsoft.com/office/powerpoint/2010/main" val="1081711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8874C0-206F-4337-B98F-CDBA39EC10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268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2C07F4-F0D1-4848-B329-F7CA68A0B4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307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33350"/>
            <a:ext cx="2171700"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3350"/>
            <a:ext cx="636270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58BCA4-1642-434D-9C44-5ADFB1CD1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91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Date Placeholder 4"/>
          <p:cNvSpPr>
            <a:spLocks noGrp="1"/>
          </p:cNvSpPr>
          <p:nvPr>
            <p:ph type="dt" sz="half" idx="11"/>
          </p:nvPr>
        </p:nvSpPr>
        <p:spPr/>
        <p:txBody>
          <a:bodyPr/>
          <a:lstStyle>
            <a:lvl1pPr>
              <a:defRPr/>
            </a:lvl1pPr>
          </a:lstStyle>
          <a:p>
            <a:fld id="{B72F24DD-2A56-46EE-9908-439B851F49C6}" type="datetime1">
              <a:rPr lang="en-US" smtClean="0"/>
              <a:t>2/4/2014</a:t>
            </a:fld>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416448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Franklin Gothic Heavy"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828800"/>
            <a:ext cx="4305300" cy="4724400"/>
          </a:xfrm>
        </p:spPr>
        <p:txBody>
          <a:bodyPr/>
          <a:lstStyle>
            <a:lvl1pPr>
              <a:defRPr sz="2800"/>
            </a:lvl1pPr>
            <a:lvl2pPr>
              <a:defRPr sz="2400">
                <a:solidFill>
                  <a:srgbClr val="C00000"/>
                </a:solidFill>
              </a:defRPr>
            </a:lvl2pPr>
            <a:lvl3pPr>
              <a:defRPr sz="2000">
                <a:solidFill>
                  <a:schemeClr val="accent4">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4305300" cy="4724400"/>
          </a:xfrm>
        </p:spPr>
        <p:txBody>
          <a:bodyPr/>
          <a:lstStyle>
            <a:lvl1pPr>
              <a:defRPr sz="2800"/>
            </a:lvl1pPr>
            <a:lvl2pPr>
              <a:defRPr sz="2400">
                <a:solidFill>
                  <a:srgbClr val="C00000"/>
                </a:solidFill>
              </a:defRPr>
            </a:lvl2pPr>
            <a:lvl3pPr>
              <a:defRPr sz="2000">
                <a:solidFill>
                  <a:schemeClr val="accent4">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Date Placeholder 5"/>
          <p:cNvSpPr>
            <a:spLocks noGrp="1"/>
          </p:cNvSpPr>
          <p:nvPr>
            <p:ph type="dt" sz="half" idx="11"/>
          </p:nvPr>
        </p:nvSpPr>
        <p:spPr/>
        <p:txBody>
          <a:bodyPr/>
          <a:lstStyle>
            <a:lvl1pPr>
              <a:defRPr/>
            </a:lvl1pPr>
          </a:lstStyle>
          <a:p>
            <a:fld id="{D5CB2F45-875D-41CE-9A54-394392500992}" type="datetime1">
              <a:rPr lang="en-US" smtClean="0"/>
              <a:t>2/4/2014</a:t>
            </a:fld>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9917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Date Placeholder 7"/>
          <p:cNvSpPr>
            <a:spLocks noGrp="1"/>
          </p:cNvSpPr>
          <p:nvPr>
            <p:ph type="dt" sz="half" idx="11"/>
          </p:nvPr>
        </p:nvSpPr>
        <p:spPr/>
        <p:txBody>
          <a:bodyPr/>
          <a:lstStyle>
            <a:lvl1pPr>
              <a:defRPr/>
            </a:lvl1pPr>
          </a:lstStyle>
          <a:p>
            <a:fld id="{E6B4F997-BF01-4E26-8220-4A5039FAF500}" type="datetime1">
              <a:rPr lang="en-US" smtClean="0"/>
              <a:t>2/4/2014</a:t>
            </a:fld>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7690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Date Placeholder 3"/>
          <p:cNvSpPr>
            <a:spLocks noGrp="1"/>
          </p:cNvSpPr>
          <p:nvPr>
            <p:ph type="dt" sz="half" idx="11"/>
          </p:nvPr>
        </p:nvSpPr>
        <p:spPr/>
        <p:txBody>
          <a:bodyPr/>
          <a:lstStyle>
            <a:lvl1pPr>
              <a:defRPr/>
            </a:lvl1pPr>
          </a:lstStyle>
          <a:p>
            <a:fld id="{2A795DFB-BADE-4DBF-8A88-181A8262A956}" type="datetime1">
              <a:rPr lang="en-US" smtClean="0"/>
              <a:t>2/4/2014</a:t>
            </a:fld>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1841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Date Placeholder 2"/>
          <p:cNvSpPr>
            <a:spLocks noGrp="1"/>
          </p:cNvSpPr>
          <p:nvPr>
            <p:ph type="dt" sz="half" idx="11"/>
          </p:nvPr>
        </p:nvSpPr>
        <p:spPr/>
        <p:txBody>
          <a:bodyPr/>
          <a:lstStyle>
            <a:lvl1pPr>
              <a:defRPr/>
            </a:lvl1pPr>
          </a:lstStyle>
          <a:p>
            <a:fld id="{B89BAF30-CC20-4B93-B1CD-DBEC86DE3030}" type="datetime1">
              <a:rPr lang="en-US" smtClean="0"/>
              <a:t>2/4/2014</a:t>
            </a:fld>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610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Date Placeholder 5"/>
          <p:cNvSpPr>
            <a:spLocks noGrp="1"/>
          </p:cNvSpPr>
          <p:nvPr>
            <p:ph type="dt" sz="half" idx="11"/>
          </p:nvPr>
        </p:nvSpPr>
        <p:spPr/>
        <p:txBody>
          <a:bodyPr/>
          <a:lstStyle>
            <a:lvl1pPr>
              <a:defRPr/>
            </a:lvl1pPr>
          </a:lstStyle>
          <a:p>
            <a:fld id="{6D9D3623-43C4-4ABD-8367-A2AFF05B3E25}" type="datetime1">
              <a:rPr lang="en-US" smtClean="0"/>
              <a:t>2/4/2014</a:t>
            </a:fld>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099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Date Placeholder 5"/>
          <p:cNvSpPr>
            <a:spLocks noGrp="1"/>
          </p:cNvSpPr>
          <p:nvPr>
            <p:ph type="dt" sz="half" idx="11"/>
          </p:nvPr>
        </p:nvSpPr>
        <p:spPr/>
        <p:txBody>
          <a:bodyPr/>
          <a:lstStyle>
            <a:lvl1pPr>
              <a:defRPr/>
            </a:lvl1pPr>
          </a:lstStyle>
          <a:p>
            <a:fld id="{70430B6F-224D-4D22-B073-E54D001E3829}" type="datetime1">
              <a:rPr lang="en-US" smtClean="0"/>
              <a:t>2/4/2014</a:t>
            </a:fld>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892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PPP_SBUSI_TXT_Outstanding_Evalu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1295400"/>
            <a:ext cx="9144000" cy="556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3581400" y="0"/>
            <a:ext cx="5562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28600" y="1828800"/>
            <a:ext cx="8686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31242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endParaRPr lang="en-US"/>
          </a:p>
        </p:txBody>
      </p:sp>
      <p:sp>
        <p:nvSpPr>
          <p:cNvPr id="1034" name="Rectangle 10"/>
          <p:cNvSpPr>
            <a:spLocks noGrp="1" noChangeArrowheads="1"/>
          </p:cNvSpPr>
          <p:nvPr>
            <p:ph type="dt" sz="half" idx="2"/>
          </p:nvPr>
        </p:nvSpPr>
        <p:spPr bwMode="auto">
          <a:xfrm>
            <a:off x="1524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fld id="{9BAFCD97-3164-46F0-9E1F-950847D9AA4E}" type="datetime1">
              <a:rPr lang="en-US" smtClean="0"/>
              <a:t>2/4/2014</a:t>
            </a:fld>
            <a:endParaRPr lang="en-US"/>
          </a:p>
        </p:txBody>
      </p:sp>
      <p:sp>
        <p:nvSpPr>
          <p:cNvPr id="1035" name="Rectangle 11"/>
          <p:cNvSpPr>
            <a:spLocks noGrp="1" noChangeArrowheads="1"/>
          </p:cNvSpPr>
          <p:nvPr>
            <p:ph type="sldNum" sz="quarter" idx="4"/>
          </p:nvPr>
        </p:nvSpPr>
        <p:spPr bwMode="auto">
          <a:xfrm>
            <a:off x="68580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fld id="{B6F15528-21DE-4FAA-801E-634DDDAF4B2B}" type="slidenum">
              <a:rPr lang="en-US" smtClean="0"/>
              <a:pPr/>
              <a:t>‹#›</a:t>
            </a:fld>
            <a:endParaRPr lang="en-US"/>
          </a:p>
        </p:txBody>
      </p:sp>
      <p:sp>
        <p:nvSpPr>
          <p:cNvPr id="4" name="Rectangle 3"/>
          <p:cNvSpPr/>
          <p:nvPr userDrawn="1"/>
        </p:nvSpPr>
        <p:spPr>
          <a:xfrm>
            <a:off x="0" y="1295400"/>
            <a:ext cx="9144000" cy="228600"/>
          </a:xfrm>
          <a:prstGeom prst="rect">
            <a:avLst/>
          </a:prstGeom>
          <a:solidFill>
            <a:srgbClr val="7D010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rgbClr val="CC0000"/>
          </a:solidFill>
          <a:latin typeface="Franklin Gothic Demi" pitchFamily="34" charset="0"/>
          <a:ea typeface="+mj-ea"/>
          <a:cs typeface="+mj-cs"/>
        </a:defRPr>
      </a:lvl1pPr>
      <a:lvl2pPr algn="l" rtl="0" eaLnBrk="1" fontAlgn="base" hangingPunct="1">
        <a:spcBef>
          <a:spcPct val="0"/>
        </a:spcBef>
        <a:spcAft>
          <a:spcPct val="0"/>
        </a:spcAft>
        <a:defRPr sz="3200">
          <a:solidFill>
            <a:srgbClr val="5F0101"/>
          </a:solidFill>
          <a:latin typeface="Arial" charset="0"/>
        </a:defRPr>
      </a:lvl2pPr>
      <a:lvl3pPr algn="l" rtl="0" eaLnBrk="1" fontAlgn="base" hangingPunct="1">
        <a:spcBef>
          <a:spcPct val="0"/>
        </a:spcBef>
        <a:spcAft>
          <a:spcPct val="0"/>
        </a:spcAft>
        <a:defRPr sz="3200">
          <a:solidFill>
            <a:srgbClr val="5F0101"/>
          </a:solidFill>
          <a:latin typeface="Arial" charset="0"/>
        </a:defRPr>
      </a:lvl3pPr>
      <a:lvl4pPr algn="l" rtl="0" eaLnBrk="1" fontAlgn="base" hangingPunct="1">
        <a:spcBef>
          <a:spcPct val="0"/>
        </a:spcBef>
        <a:spcAft>
          <a:spcPct val="0"/>
        </a:spcAft>
        <a:defRPr sz="3200">
          <a:solidFill>
            <a:srgbClr val="5F0101"/>
          </a:solidFill>
          <a:latin typeface="Arial" charset="0"/>
        </a:defRPr>
      </a:lvl4pPr>
      <a:lvl5pPr algn="l" rtl="0" eaLnBrk="1" fontAlgn="base" hangingPunct="1">
        <a:spcBef>
          <a:spcPct val="0"/>
        </a:spcBef>
        <a:spcAft>
          <a:spcPct val="0"/>
        </a:spcAft>
        <a:defRPr sz="3200">
          <a:solidFill>
            <a:srgbClr val="5F0101"/>
          </a:solidFill>
          <a:latin typeface="Arial" charset="0"/>
        </a:defRPr>
      </a:lvl5pPr>
      <a:lvl6pPr marL="457200" algn="l" rtl="0" eaLnBrk="1" fontAlgn="base" hangingPunct="1">
        <a:spcBef>
          <a:spcPct val="0"/>
        </a:spcBef>
        <a:spcAft>
          <a:spcPct val="0"/>
        </a:spcAft>
        <a:defRPr sz="3200">
          <a:solidFill>
            <a:srgbClr val="5F0101"/>
          </a:solidFill>
          <a:latin typeface="Arial" charset="0"/>
        </a:defRPr>
      </a:lvl6pPr>
      <a:lvl7pPr marL="914400" algn="l" rtl="0" eaLnBrk="1" fontAlgn="base" hangingPunct="1">
        <a:spcBef>
          <a:spcPct val="0"/>
        </a:spcBef>
        <a:spcAft>
          <a:spcPct val="0"/>
        </a:spcAft>
        <a:defRPr sz="3200">
          <a:solidFill>
            <a:srgbClr val="5F0101"/>
          </a:solidFill>
          <a:latin typeface="Arial" charset="0"/>
        </a:defRPr>
      </a:lvl7pPr>
      <a:lvl8pPr marL="1371600" algn="l" rtl="0" eaLnBrk="1" fontAlgn="base" hangingPunct="1">
        <a:spcBef>
          <a:spcPct val="0"/>
        </a:spcBef>
        <a:spcAft>
          <a:spcPct val="0"/>
        </a:spcAft>
        <a:defRPr sz="3200">
          <a:solidFill>
            <a:srgbClr val="5F0101"/>
          </a:solidFill>
          <a:latin typeface="Arial" charset="0"/>
        </a:defRPr>
      </a:lvl8pPr>
      <a:lvl9pPr marL="1828800" algn="l" rtl="0" eaLnBrk="1" fontAlgn="base" hangingPunct="1">
        <a:spcBef>
          <a:spcPct val="0"/>
        </a:spcBef>
        <a:spcAft>
          <a:spcPct val="0"/>
        </a:spcAft>
        <a:defRPr sz="3200">
          <a:solidFill>
            <a:srgbClr val="5F0101"/>
          </a:solidFill>
          <a:latin typeface="Arial" charset="0"/>
        </a:defRPr>
      </a:lvl9pPr>
    </p:titleStyle>
    <p:bodyStyle>
      <a:lvl1pPr marL="0" indent="0" algn="l" rtl="0" eaLnBrk="1" fontAlgn="base" hangingPunct="1">
        <a:spcBef>
          <a:spcPct val="20000"/>
        </a:spcBef>
        <a:spcAft>
          <a:spcPct val="0"/>
        </a:spcAft>
        <a:buNone/>
        <a:defRPr sz="3200" b="1">
          <a:solidFill>
            <a:schemeClr val="tx1"/>
          </a:solidFill>
          <a:latin typeface="Franklin Gothic Medium"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ü"/>
        <a:defRPr sz="2800" b="1">
          <a:solidFill>
            <a:schemeClr val="accent4">
              <a:lumMod val="50000"/>
            </a:schemeClr>
          </a:solidFill>
          <a:latin typeface="Franklin Gothic Medium" pitchFamily="34" charset="0"/>
        </a:defRPr>
      </a:lvl2pPr>
      <a:lvl3pPr marL="1143000" indent="-228600" algn="l" rtl="0" eaLnBrk="1" fontAlgn="base" hangingPunct="1">
        <a:spcBef>
          <a:spcPct val="20000"/>
        </a:spcBef>
        <a:spcAft>
          <a:spcPct val="0"/>
        </a:spcAft>
        <a:buClr>
          <a:srgbClr val="C00000"/>
        </a:buClr>
        <a:buFont typeface="Wingdings" pitchFamily="2" charset="2"/>
        <a:buChar char="ü"/>
        <a:defRPr sz="2400" b="1">
          <a:solidFill>
            <a:srgbClr val="C00000"/>
          </a:solidFill>
          <a:latin typeface="Franklin Gothic Medium" pitchFamily="34" charset="0"/>
        </a:defRPr>
      </a:lvl3pPr>
      <a:lvl4pPr marL="1600200" indent="-228600" algn="l" rtl="0" eaLnBrk="1" fontAlgn="base" hangingPunct="1">
        <a:spcBef>
          <a:spcPct val="20000"/>
        </a:spcBef>
        <a:spcAft>
          <a:spcPct val="0"/>
        </a:spcAft>
        <a:buChar char="–"/>
        <a:defRPr sz="1600" b="1">
          <a:solidFill>
            <a:schemeClr val="tx1"/>
          </a:solidFill>
          <a:latin typeface="Franklin Gothic Medium" pitchFamily="34" charset="0"/>
        </a:defRPr>
      </a:lvl4pPr>
      <a:lvl5pPr marL="2057400" indent="-228600" algn="l" rtl="0" eaLnBrk="1" fontAlgn="base" hangingPunct="1">
        <a:spcBef>
          <a:spcPct val="20000"/>
        </a:spcBef>
        <a:spcAft>
          <a:spcPct val="0"/>
        </a:spcAft>
        <a:buChar char="»"/>
        <a:defRPr sz="1600" b="1">
          <a:solidFill>
            <a:schemeClr val="tx1"/>
          </a:solidFill>
          <a:latin typeface="Franklin Gothic Medium" pitchFamily="34" charset="0"/>
        </a:defRPr>
      </a:lvl5pPr>
      <a:lvl6pPr marL="2514600" indent="-228600" algn="l" rtl="0" eaLnBrk="1" fontAlgn="base" hangingPunct="1">
        <a:spcBef>
          <a:spcPct val="20000"/>
        </a:spcBef>
        <a:spcAft>
          <a:spcPct val="0"/>
        </a:spcAft>
        <a:buChar char="»"/>
        <a:defRPr sz="1600">
          <a:solidFill>
            <a:srgbClr val="FFFFFF"/>
          </a:solidFill>
          <a:latin typeface="+mn-lt"/>
        </a:defRPr>
      </a:lvl6pPr>
      <a:lvl7pPr marL="2971800" indent="-228600" algn="l" rtl="0" eaLnBrk="1" fontAlgn="base" hangingPunct="1">
        <a:spcBef>
          <a:spcPct val="20000"/>
        </a:spcBef>
        <a:spcAft>
          <a:spcPct val="0"/>
        </a:spcAft>
        <a:buChar char="»"/>
        <a:defRPr sz="1600">
          <a:solidFill>
            <a:srgbClr val="FFFFFF"/>
          </a:solidFill>
          <a:latin typeface="+mn-lt"/>
        </a:defRPr>
      </a:lvl7pPr>
      <a:lvl8pPr marL="3429000" indent="-228600" algn="l" rtl="0" eaLnBrk="1" fontAlgn="base" hangingPunct="1">
        <a:spcBef>
          <a:spcPct val="20000"/>
        </a:spcBef>
        <a:spcAft>
          <a:spcPct val="0"/>
        </a:spcAft>
        <a:buChar char="»"/>
        <a:defRPr sz="1600">
          <a:solidFill>
            <a:srgbClr val="FFFFFF"/>
          </a:solidFill>
          <a:latin typeface="+mn-lt"/>
        </a:defRPr>
      </a:lvl8pPr>
      <a:lvl9pPr marL="3886200" indent="-228600" algn="l" rtl="0" eaLnBrk="1" fontAlgn="base" hangingPunct="1">
        <a:spcBef>
          <a:spcPct val="20000"/>
        </a:spcBef>
        <a:spcAft>
          <a:spcPct val="0"/>
        </a:spcAft>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600" y="133350"/>
            <a:ext cx="5257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BD010E0-271F-4FC1-B08C-B95E147A54F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0968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fontAlgn="base">
        <a:spcBef>
          <a:spcPct val="0"/>
        </a:spcBef>
        <a:spcAft>
          <a:spcPct val="0"/>
        </a:spcAft>
        <a:defRPr sz="3600">
          <a:solidFill>
            <a:schemeClr val="tx1"/>
          </a:solidFill>
          <a:latin typeface="+mj-lt"/>
          <a:ea typeface="+mj-ea"/>
          <a:cs typeface="+mj-cs"/>
        </a:defRPr>
      </a:lvl1pPr>
      <a:lvl2pPr algn="r" rtl="0" fontAlgn="base">
        <a:spcBef>
          <a:spcPct val="0"/>
        </a:spcBef>
        <a:spcAft>
          <a:spcPct val="0"/>
        </a:spcAft>
        <a:defRPr sz="3600">
          <a:solidFill>
            <a:schemeClr val="tx1"/>
          </a:solidFill>
          <a:latin typeface="Arial" charset="0"/>
          <a:cs typeface="Arial" charset="0"/>
        </a:defRPr>
      </a:lvl2pPr>
      <a:lvl3pPr algn="r" rtl="0" fontAlgn="base">
        <a:spcBef>
          <a:spcPct val="0"/>
        </a:spcBef>
        <a:spcAft>
          <a:spcPct val="0"/>
        </a:spcAft>
        <a:defRPr sz="3600">
          <a:solidFill>
            <a:schemeClr val="tx1"/>
          </a:solidFill>
          <a:latin typeface="Arial" charset="0"/>
          <a:cs typeface="Arial" charset="0"/>
        </a:defRPr>
      </a:lvl3pPr>
      <a:lvl4pPr algn="r" rtl="0" fontAlgn="base">
        <a:spcBef>
          <a:spcPct val="0"/>
        </a:spcBef>
        <a:spcAft>
          <a:spcPct val="0"/>
        </a:spcAft>
        <a:defRPr sz="3600">
          <a:solidFill>
            <a:schemeClr val="tx1"/>
          </a:solidFill>
          <a:latin typeface="Arial" charset="0"/>
          <a:cs typeface="Arial" charset="0"/>
        </a:defRPr>
      </a:lvl4pPr>
      <a:lvl5pPr algn="r" rtl="0" fontAlgn="base">
        <a:spcBef>
          <a:spcPct val="0"/>
        </a:spcBef>
        <a:spcAft>
          <a:spcPct val="0"/>
        </a:spcAft>
        <a:defRPr sz="3600">
          <a:solidFill>
            <a:schemeClr val="tx1"/>
          </a:solidFill>
          <a:latin typeface="Arial" charset="0"/>
          <a:cs typeface="Arial" charset="0"/>
        </a:defRPr>
      </a:lvl5pPr>
      <a:lvl6pPr marL="457200" algn="r" rtl="0" eaLnBrk="1" fontAlgn="base" hangingPunct="1">
        <a:spcBef>
          <a:spcPct val="0"/>
        </a:spcBef>
        <a:spcAft>
          <a:spcPct val="0"/>
        </a:spcAft>
        <a:defRPr sz="3600">
          <a:solidFill>
            <a:schemeClr val="tx1"/>
          </a:solidFill>
          <a:latin typeface="Arial" charset="0"/>
          <a:cs typeface="Arial" charset="0"/>
        </a:defRPr>
      </a:lvl6pPr>
      <a:lvl7pPr marL="914400" algn="r" rtl="0" eaLnBrk="1" fontAlgn="base" hangingPunct="1">
        <a:spcBef>
          <a:spcPct val="0"/>
        </a:spcBef>
        <a:spcAft>
          <a:spcPct val="0"/>
        </a:spcAft>
        <a:defRPr sz="3600">
          <a:solidFill>
            <a:schemeClr val="tx1"/>
          </a:solidFill>
          <a:latin typeface="Arial" charset="0"/>
          <a:cs typeface="Arial" charset="0"/>
        </a:defRPr>
      </a:lvl7pPr>
      <a:lvl8pPr marL="1371600" algn="r" rtl="0" eaLnBrk="1" fontAlgn="base" hangingPunct="1">
        <a:spcBef>
          <a:spcPct val="0"/>
        </a:spcBef>
        <a:spcAft>
          <a:spcPct val="0"/>
        </a:spcAft>
        <a:defRPr sz="3600">
          <a:solidFill>
            <a:schemeClr val="tx1"/>
          </a:solidFill>
          <a:latin typeface="Arial" charset="0"/>
          <a:cs typeface="Arial" charset="0"/>
        </a:defRPr>
      </a:lvl8pPr>
      <a:lvl9pPr marL="1828800" algn="r"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cs typeface="+mn-cs"/>
        </a:defRPr>
      </a:lvl2pPr>
      <a:lvl3pPr marL="1143000" indent="-228600" algn="l" rtl="0" fontAlgn="base">
        <a:spcBef>
          <a:spcPct val="20000"/>
        </a:spcBef>
        <a:spcAft>
          <a:spcPct val="0"/>
        </a:spcAft>
        <a:buChar char="•"/>
        <a:defRPr>
          <a:solidFill>
            <a:schemeClr val="tx1"/>
          </a:solidFill>
          <a:latin typeface="+mn-lt"/>
          <a:cs typeface="+mn-cs"/>
        </a:defRPr>
      </a:lvl3pPr>
      <a:lvl4pPr marL="1600200" indent="-228600" algn="l" rtl="0" fontAlgn="base">
        <a:spcBef>
          <a:spcPct val="20000"/>
        </a:spcBef>
        <a:spcAft>
          <a:spcPct val="0"/>
        </a:spcAft>
        <a:buChar char="–"/>
        <a:defRPr sz="1600">
          <a:solidFill>
            <a:schemeClr val="tx1"/>
          </a:solidFill>
          <a:latin typeface="+mn-lt"/>
          <a:cs typeface="+mn-cs"/>
        </a:defRPr>
      </a:lvl4pPr>
      <a:lvl5pPr marL="2057400" indent="-228600" algn="l" rtl="0" fontAlgn="base">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hyperlink" Target="http://www.realtor.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gif"/></Relationships>
</file>

<file path=ppt/slides/_rels/slide4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png"/><Relationship Id="rId7" Type="http://schemas.openxmlformats.org/officeDocument/2006/relationships/diagramQuickStyle" Target="../diagrams/quickStyle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diagramDrawing" Target="../diagrams/drawing7.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diagramDrawing" Target="../diagrams/drawin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5.png"/><Relationship Id="rId7" Type="http://schemas.openxmlformats.org/officeDocument/2006/relationships/diagramQuickStyle" Target="../diagrams/quickStyle1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diagramDrawing" Target="../diagrams/drawing12.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839200" cy="1454150"/>
          </a:xfrm>
        </p:spPr>
        <p:txBody>
          <a:bodyPr/>
          <a:lstStyle/>
          <a:p>
            <a:r>
              <a:rPr lang="en-US" sz="3600" dirty="0" smtClean="0"/>
              <a:t>Using the NAR Association Models Tool</a:t>
            </a:r>
            <a:endParaRPr lang="en-US" sz="3600" dirty="0"/>
          </a:p>
        </p:txBody>
      </p:sp>
      <p:sp>
        <p:nvSpPr>
          <p:cNvPr id="3" name="Subtitle 2"/>
          <p:cNvSpPr>
            <a:spLocks noGrp="1"/>
          </p:cNvSpPr>
          <p:nvPr>
            <p:ph type="subTitle" idx="1"/>
          </p:nvPr>
        </p:nvSpPr>
        <p:spPr>
          <a:xfrm>
            <a:off x="152400" y="5638800"/>
            <a:ext cx="8839200" cy="1219200"/>
          </a:xfrm>
        </p:spPr>
        <p:txBody>
          <a:bodyPr/>
          <a:lstStyle/>
          <a:p>
            <a:r>
              <a:rPr lang="en-US" dirty="0" smtClean="0">
                <a:solidFill>
                  <a:schemeClr val="bg1"/>
                </a:solidFill>
              </a:rPr>
              <a:t>Facilitator Guide</a:t>
            </a:r>
          </a:p>
          <a:p>
            <a:r>
              <a:rPr lang="en-US" sz="2400" dirty="0" smtClean="0">
                <a:solidFill>
                  <a:schemeClr val="bg1"/>
                </a:solidFill>
              </a:rPr>
              <a:t>NATIONAL ASSOCIATION OF REALTORS</a:t>
            </a:r>
            <a:r>
              <a:rPr lang="en-US" sz="2400" baseline="30000" dirty="0" smtClean="0">
                <a:solidFill>
                  <a:schemeClr val="bg1"/>
                </a:solidFill>
              </a:rPr>
              <a:t>®</a:t>
            </a:r>
          </a:p>
          <a:p>
            <a:endParaRPr lang="en-US" dirty="0" smtClean="0">
              <a:solidFill>
                <a:schemeClr val="bg1"/>
              </a:solidFill>
            </a:endParaRPr>
          </a:p>
          <a:p>
            <a:endParaRPr lang="en-US" dirty="0" smtClean="0"/>
          </a:p>
        </p:txBody>
      </p:sp>
      <p:sp>
        <p:nvSpPr>
          <p:cNvPr id="4" name="Slide Number Placeholder 3"/>
          <p:cNvSpPr>
            <a:spLocks noGrp="1"/>
          </p:cNvSpPr>
          <p:nvPr>
            <p:ph type="sldNum" sz="quarter" idx="4"/>
          </p:nvPr>
        </p:nvSpPr>
        <p:spPr/>
        <p:txBody>
          <a:bodyPr/>
          <a:lstStyle/>
          <a:p>
            <a:fld id="{CB864880-4605-42F3-83DA-C74819616744}"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Administrative Model</a:t>
            </a:r>
            <a:endParaRPr lang="en-US" b="1" dirty="0"/>
          </a:p>
        </p:txBody>
      </p:sp>
      <p:sp>
        <p:nvSpPr>
          <p:cNvPr id="10" name="Content Placeholder 9"/>
          <p:cNvSpPr>
            <a:spLocks noGrp="1"/>
          </p:cNvSpPr>
          <p:nvPr>
            <p:ph sz="half" idx="2"/>
          </p:nvPr>
        </p:nvSpPr>
        <p:spPr>
          <a:xfrm>
            <a:off x="4343400" y="1600200"/>
            <a:ext cx="4572000" cy="4953000"/>
          </a:xfrm>
        </p:spPr>
        <p:txBody>
          <a:bodyPr/>
          <a:lstStyle/>
          <a:p>
            <a:r>
              <a:rPr lang="en-US" dirty="0" smtClean="0"/>
              <a:t>Member focused</a:t>
            </a:r>
          </a:p>
          <a:p>
            <a:endParaRPr lang="en-US" sz="1000" dirty="0" smtClean="0"/>
          </a:p>
          <a:p>
            <a:r>
              <a:rPr lang="en-US" dirty="0" smtClean="0"/>
              <a:t>Tends </a:t>
            </a:r>
            <a:r>
              <a:rPr lang="en-US" dirty="0"/>
              <a:t>to have a fairly small staff </a:t>
            </a:r>
            <a:r>
              <a:rPr lang="en-US" dirty="0" smtClean="0"/>
              <a:t>structure</a:t>
            </a:r>
          </a:p>
          <a:p>
            <a:pPr marL="1085850" lvl="1" indent="-342900"/>
            <a:r>
              <a:rPr lang="en-US" dirty="0" smtClean="0">
                <a:solidFill>
                  <a:srgbClr val="C00000"/>
                </a:solidFill>
              </a:rPr>
              <a:t>1 </a:t>
            </a:r>
            <a:r>
              <a:rPr lang="en-US" dirty="0">
                <a:solidFill>
                  <a:srgbClr val="C00000"/>
                </a:solidFill>
              </a:rPr>
              <a:t>part-time AE to </a:t>
            </a:r>
            <a:r>
              <a:rPr lang="en-US" dirty="0" smtClean="0">
                <a:solidFill>
                  <a:srgbClr val="C00000"/>
                </a:solidFill>
              </a:rPr>
              <a:t>3 or 4 </a:t>
            </a:r>
            <a:r>
              <a:rPr lang="en-US" dirty="0">
                <a:solidFill>
                  <a:srgbClr val="C00000"/>
                </a:solidFill>
              </a:rPr>
              <a:t>full time </a:t>
            </a:r>
            <a:r>
              <a:rPr lang="en-US" dirty="0" smtClean="0">
                <a:solidFill>
                  <a:srgbClr val="C00000"/>
                </a:solidFill>
              </a:rPr>
              <a:t>staff</a:t>
            </a:r>
          </a:p>
          <a:p>
            <a:endParaRPr lang="en-US" sz="1000" dirty="0" smtClean="0"/>
          </a:p>
          <a:p>
            <a:r>
              <a:rPr lang="en-US" dirty="0"/>
              <a:t>Relies on significant member involvement </a:t>
            </a:r>
            <a:r>
              <a:rPr lang="en-US" dirty="0" smtClean="0"/>
              <a:t>for planning, </a:t>
            </a:r>
            <a:r>
              <a:rPr lang="en-US" dirty="0"/>
              <a:t>decisions, </a:t>
            </a:r>
            <a:r>
              <a:rPr lang="en-US" dirty="0" smtClean="0"/>
              <a:t>and </a:t>
            </a:r>
            <a:r>
              <a:rPr lang="en-US" dirty="0"/>
              <a:t>logistics</a:t>
            </a:r>
          </a:p>
          <a:p>
            <a:endParaRPr lang="en-US" dirty="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10</a:t>
            </a:fld>
            <a:endParaRPr lang="en-US" dirty="0"/>
          </a:p>
        </p:txBody>
      </p:sp>
      <p:grpSp>
        <p:nvGrpSpPr>
          <p:cNvPr id="6" name="Group 5"/>
          <p:cNvGrpSpPr/>
          <p:nvPr/>
        </p:nvGrpSpPr>
        <p:grpSpPr>
          <a:xfrm>
            <a:off x="906517" y="2159876"/>
            <a:ext cx="2667000" cy="2667000"/>
            <a:chOff x="914400" y="1905000"/>
            <a:chExt cx="2667000" cy="2667000"/>
          </a:xfrm>
        </p:grpSpPr>
        <p:sp>
          <p:nvSpPr>
            <p:cNvPr id="3" name="Oval 2"/>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21172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Administrative Model</a:t>
            </a:r>
            <a:endParaRPr lang="en-US" b="1" dirty="0"/>
          </a:p>
        </p:txBody>
      </p:sp>
      <p:sp>
        <p:nvSpPr>
          <p:cNvPr id="3" name="Content Placeholder 2"/>
          <p:cNvSpPr>
            <a:spLocks noGrp="1"/>
          </p:cNvSpPr>
          <p:nvPr>
            <p:ph sz="half" idx="1"/>
          </p:nvPr>
        </p:nvSpPr>
        <p:spPr>
          <a:xfrm>
            <a:off x="152400" y="1600200"/>
            <a:ext cx="4305300" cy="4953000"/>
          </a:xfrm>
        </p:spPr>
        <p:txBody>
          <a:bodyPr/>
          <a:lstStyle/>
          <a:p>
            <a:r>
              <a:rPr lang="en-US" u="sng" dirty="0" smtClean="0">
                <a:solidFill>
                  <a:srgbClr val="C00000"/>
                </a:solidFill>
              </a:rPr>
              <a:t>The AE has:</a:t>
            </a:r>
          </a:p>
          <a:p>
            <a:r>
              <a:rPr lang="en-US" dirty="0" smtClean="0"/>
              <a:t>Basic competency in office management skills</a:t>
            </a:r>
          </a:p>
          <a:p>
            <a:endParaRPr lang="en-US" sz="1400" dirty="0" smtClean="0"/>
          </a:p>
          <a:p>
            <a:r>
              <a:rPr lang="en-US" dirty="0" smtClean="0"/>
              <a:t>Knows where to find info important to members</a:t>
            </a:r>
          </a:p>
          <a:p>
            <a:endParaRPr lang="en-US" sz="1000" dirty="0"/>
          </a:p>
          <a:p>
            <a:r>
              <a:rPr lang="en-US" dirty="0" smtClean="0"/>
              <a:t>Basic </a:t>
            </a:r>
            <a:r>
              <a:rPr lang="en-US" dirty="0"/>
              <a:t>familiarity in legal, regulatory and </a:t>
            </a:r>
            <a:r>
              <a:rPr lang="en-US" dirty="0" smtClean="0"/>
              <a:t>industry issues</a:t>
            </a:r>
            <a:endParaRPr lang="en-US" dirty="0"/>
          </a:p>
          <a:p>
            <a:endParaRPr lang="en-US" dirty="0" smtClean="0"/>
          </a:p>
        </p:txBody>
      </p:sp>
      <p:sp>
        <p:nvSpPr>
          <p:cNvPr id="10" name="Content Placeholder 9"/>
          <p:cNvSpPr>
            <a:spLocks noGrp="1"/>
          </p:cNvSpPr>
          <p:nvPr>
            <p:ph sz="half" idx="2"/>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11</a:t>
            </a:fld>
            <a:endParaRPr lang="en-US" dirty="0"/>
          </a:p>
        </p:txBody>
      </p:sp>
      <p:grpSp>
        <p:nvGrpSpPr>
          <p:cNvPr id="9" name="Group 8"/>
          <p:cNvGrpSpPr/>
          <p:nvPr/>
        </p:nvGrpSpPr>
        <p:grpSpPr>
          <a:xfrm>
            <a:off x="5334000" y="2207172"/>
            <a:ext cx="2667000" cy="2667000"/>
            <a:chOff x="914400" y="1905000"/>
            <a:chExt cx="2667000" cy="2667000"/>
          </a:xfrm>
        </p:grpSpPr>
        <p:sp>
          <p:nvSpPr>
            <p:cNvPr id="11" name="Oval 10"/>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103800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Administrative Model</a:t>
            </a:r>
            <a:endParaRPr lang="en-US" b="1" dirty="0"/>
          </a:p>
        </p:txBody>
      </p:sp>
      <p:sp>
        <p:nvSpPr>
          <p:cNvPr id="3" name="Content Placeholder 2"/>
          <p:cNvSpPr>
            <a:spLocks noGrp="1"/>
          </p:cNvSpPr>
          <p:nvPr>
            <p:ph sz="half" idx="1"/>
          </p:nvPr>
        </p:nvSpPr>
        <p:spPr>
          <a:xfrm>
            <a:off x="152400" y="1295400"/>
            <a:ext cx="4800600" cy="5257800"/>
          </a:xfrm>
        </p:spPr>
        <p:txBody>
          <a:bodyPr/>
          <a:lstStyle/>
          <a:p>
            <a:r>
              <a:rPr lang="en-US" u="sng" dirty="0" smtClean="0">
                <a:solidFill>
                  <a:srgbClr val="C00000"/>
                </a:solidFill>
              </a:rPr>
              <a:t>The AE must:</a:t>
            </a:r>
          </a:p>
          <a:p>
            <a:r>
              <a:rPr lang="en-US" sz="2600" dirty="0" smtClean="0"/>
              <a:t>Possess </a:t>
            </a:r>
            <a:r>
              <a:rPr lang="en-US" sz="2600" dirty="0"/>
              <a:t>general knowledge </a:t>
            </a:r>
            <a:r>
              <a:rPr lang="en-US" sz="2600" dirty="0" smtClean="0"/>
              <a:t> of </a:t>
            </a:r>
            <a:r>
              <a:rPr lang="en-US" sz="2600" dirty="0"/>
              <a:t>business and financial </a:t>
            </a:r>
            <a:r>
              <a:rPr lang="en-US" sz="2600" dirty="0" smtClean="0"/>
              <a:t>operations</a:t>
            </a:r>
          </a:p>
          <a:p>
            <a:endParaRPr lang="en-US" sz="1000" dirty="0"/>
          </a:p>
          <a:p>
            <a:r>
              <a:rPr lang="en-US" sz="2600" dirty="0" smtClean="0"/>
              <a:t>Establish </a:t>
            </a:r>
            <a:r>
              <a:rPr lang="en-US" sz="2600" dirty="0"/>
              <a:t>good working relationships with service </a:t>
            </a:r>
            <a:r>
              <a:rPr lang="en-US" sz="2600" dirty="0" smtClean="0"/>
              <a:t>providers</a:t>
            </a:r>
          </a:p>
          <a:p>
            <a:endParaRPr lang="en-US" sz="1000" dirty="0"/>
          </a:p>
          <a:p>
            <a:r>
              <a:rPr lang="en-US" sz="2600" dirty="0"/>
              <a:t>Efficiently </a:t>
            </a:r>
            <a:r>
              <a:rPr lang="en-US" sz="2600" dirty="0" smtClean="0"/>
              <a:t>administer association business</a:t>
            </a:r>
          </a:p>
          <a:p>
            <a:endParaRPr lang="en-US" sz="1000" dirty="0"/>
          </a:p>
          <a:p>
            <a:r>
              <a:rPr lang="en-US" sz="2600" dirty="0" smtClean="0"/>
              <a:t>Be skilled </a:t>
            </a:r>
            <a:r>
              <a:rPr lang="en-US" sz="2600" dirty="0"/>
              <a:t>at engaging member involvement</a:t>
            </a:r>
          </a:p>
          <a:p>
            <a:pPr lvl="1"/>
            <a:endParaRPr lang="en-US" dirty="0" smtClean="0"/>
          </a:p>
        </p:txBody>
      </p:sp>
      <p:sp>
        <p:nvSpPr>
          <p:cNvPr id="10" name="Content Placeholder 9"/>
          <p:cNvSpPr>
            <a:spLocks noGrp="1"/>
          </p:cNvSpPr>
          <p:nvPr>
            <p:ph sz="half" idx="2"/>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12</a:t>
            </a:fld>
            <a:endParaRPr lang="en-US" dirty="0"/>
          </a:p>
        </p:txBody>
      </p:sp>
      <p:grpSp>
        <p:nvGrpSpPr>
          <p:cNvPr id="8" name="Group 7"/>
          <p:cNvGrpSpPr/>
          <p:nvPr/>
        </p:nvGrpSpPr>
        <p:grpSpPr>
          <a:xfrm>
            <a:off x="5370786" y="2218541"/>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401832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Management Model</a:t>
            </a:r>
            <a:endParaRPr lang="en-US" b="1" dirty="0"/>
          </a:p>
        </p:txBody>
      </p:sp>
      <p:sp>
        <p:nvSpPr>
          <p:cNvPr id="10" name="Content Placeholder 9"/>
          <p:cNvSpPr>
            <a:spLocks noGrp="1"/>
          </p:cNvSpPr>
          <p:nvPr>
            <p:ph sz="half" idx="1"/>
          </p:nvPr>
        </p:nvSpPr>
        <p:spPr/>
        <p:txBody>
          <a:bodyPr/>
          <a:lstStyle/>
          <a:p>
            <a:endParaRPr lang="en-US" dirty="0" smtClean="0"/>
          </a:p>
          <a:p>
            <a:endParaRPr lang="en-US" dirty="0"/>
          </a:p>
        </p:txBody>
      </p:sp>
      <p:sp>
        <p:nvSpPr>
          <p:cNvPr id="9" name="Content Placeholder 8"/>
          <p:cNvSpPr>
            <a:spLocks noGrp="1"/>
          </p:cNvSpPr>
          <p:nvPr>
            <p:ph sz="half" idx="2"/>
          </p:nvPr>
        </p:nvSpPr>
        <p:spPr>
          <a:xfrm>
            <a:off x="4343400" y="1219200"/>
            <a:ext cx="4572000" cy="5257800"/>
          </a:xfrm>
        </p:spPr>
        <p:txBody>
          <a:bodyPr/>
          <a:lstStyle/>
          <a:p>
            <a:pPr indent="-742950"/>
            <a:r>
              <a:rPr lang="en-US" dirty="0"/>
              <a:t>Source of info </a:t>
            </a:r>
            <a:r>
              <a:rPr lang="en-US" dirty="0" smtClean="0"/>
              <a:t>for members on </a:t>
            </a:r>
            <a:r>
              <a:rPr lang="en-US" dirty="0"/>
              <a:t>best business practices and trends</a:t>
            </a:r>
          </a:p>
          <a:p>
            <a:endParaRPr lang="en-US" sz="1000" dirty="0" smtClean="0"/>
          </a:p>
          <a:p>
            <a:r>
              <a:rPr lang="en-US" dirty="0" smtClean="0"/>
              <a:t>Usually a larger staff </a:t>
            </a:r>
          </a:p>
          <a:p>
            <a:pPr lvl="1"/>
            <a:r>
              <a:rPr lang="en-US" dirty="0" smtClean="0">
                <a:solidFill>
                  <a:srgbClr val="C00000"/>
                </a:solidFill>
              </a:rPr>
              <a:t>Often from 3 - 12</a:t>
            </a:r>
          </a:p>
          <a:p>
            <a:pPr lvl="1"/>
            <a:r>
              <a:rPr lang="en-US" dirty="0" smtClean="0">
                <a:solidFill>
                  <a:srgbClr val="C00000"/>
                </a:solidFill>
              </a:rPr>
              <a:t>Most are non-exempt</a:t>
            </a:r>
          </a:p>
          <a:p>
            <a:endParaRPr lang="en-US" sz="1000" dirty="0" smtClean="0"/>
          </a:p>
          <a:p>
            <a:r>
              <a:rPr lang="en-US" dirty="0"/>
              <a:t>AE is responsible for all </a:t>
            </a:r>
            <a:r>
              <a:rPr lang="en-US" dirty="0" smtClean="0"/>
              <a:t>aspects of administration </a:t>
            </a:r>
          </a:p>
          <a:p>
            <a:pPr lvl="1"/>
            <a:r>
              <a:rPr lang="en-US" dirty="0">
                <a:solidFill>
                  <a:srgbClr val="C00000"/>
                </a:solidFill>
              </a:rPr>
              <a:t>H</a:t>
            </a:r>
            <a:r>
              <a:rPr lang="en-US" dirty="0" smtClean="0">
                <a:solidFill>
                  <a:srgbClr val="C00000"/>
                </a:solidFill>
              </a:rPr>
              <a:t>as </a:t>
            </a:r>
            <a:r>
              <a:rPr lang="en-US" dirty="0">
                <a:solidFill>
                  <a:srgbClr val="C00000"/>
                </a:solidFill>
              </a:rPr>
              <a:t>some focus on community and </a:t>
            </a:r>
            <a:r>
              <a:rPr lang="en-US" dirty="0" smtClean="0">
                <a:solidFill>
                  <a:srgbClr val="C00000"/>
                </a:solidFill>
              </a:rPr>
              <a:t>R.E. industry </a:t>
            </a:r>
            <a:r>
              <a:rPr lang="en-US" dirty="0">
                <a:solidFill>
                  <a:srgbClr val="C00000"/>
                </a:solidFill>
              </a:rPr>
              <a:t>issues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13</a:t>
            </a:fld>
            <a:endParaRPr lang="en-US" dirty="0"/>
          </a:p>
        </p:txBody>
      </p:sp>
      <p:grpSp>
        <p:nvGrpSpPr>
          <p:cNvPr id="8" name="Group 7"/>
          <p:cNvGrpSpPr/>
          <p:nvPr/>
        </p:nvGrpSpPr>
        <p:grpSpPr>
          <a:xfrm>
            <a:off x="609600" y="2150224"/>
            <a:ext cx="2667000" cy="2667000"/>
            <a:chOff x="914400" y="1905000"/>
            <a:chExt cx="2667000" cy="2667000"/>
          </a:xfrm>
        </p:grpSpPr>
        <p:sp>
          <p:nvSpPr>
            <p:cNvPr id="11" name="Oval 10"/>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73611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Management Model</a:t>
            </a:r>
            <a:endParaRPr lang="en-US" b="1" dirty="0"/>
          </a:p>
        </p:txBody>
      </p:sp>
      <p:sp>
        <p:nvSpPr>
          <p:cNvPr id="10" name="Content Placeholder 9"/>
          <p:cNvSpPr>
            <a:spLocks noGrp="1"/>
          </p:cNvSpPr>
          <p:nvPr>
            <p:ph sz="half" idx="1"/>
          </p:nvPr>
        </p:nvSpPr>
        <p:spPr/>
        <p:txBody>
          <a:bodyPr/>
          <a:lstStyle/>
          <a:p>
            <a:endParaRPr lang="en-US" smtClean="0"/>
          </a:p>
          <a:p>
            <a:endParaRPr lang="en-US" dirty="0"/>
          </a:p>
        </p:txBody>
      </p:sp>
      <p:sp>
        <p:nvSpPr>
          <p:cNvPr id="9" name="Content Placeholder 8"/>
          <p:cNvSpPr>
            <a:spLocks noGrp="1"/>
          </p:cNvSpPr>
          <p:nvPr>
            <p:ph sz="half" idx="2"/>
          </p:nvPr>
        </p:nvSpPr>
        <p:spPr>
          <a:xfrm>
            <a:off x="4191000" y="1600200"/>
            <a:ext cx="4800600" cy="4953000"/>
          </a:xfrm>
        </p:spPr>
        <p:txBody>
          <a:bodyPr/>
          <a:lstStyle/>
          <a:p>
            <a:r>
              <a:rPr lang="en-US" dirty="0" smtClean="0"/>
              <a:t>Volunteer leadership</a:t>
            </a:r>
          </a:p>
          <a:p>
            <a:pPr lvl="1"/>
            <a:r>
              <a:rPr lang="en-US" dirty="0"/>
              <a:t>d</a:t>
            </a:r>
            <a:r>
              <a:rPr lang="en-US" dirty="0" smtClean="0"/>
              <a:t>etermines </a:t>
            </a:r>
            <a:r>
              <a:rPr lang="en-US" dirty="0"/>
              <a:t>strategic vision and sets parameters for staff </a:t>
            </a:r>
            <a:r>
              <a:rPr lang="en-US" dirty="0" smtClean="0"/>
              <a:t>involvement</a:t>
            </a:r>
          </a:p>
          <a:p>
            <a:pPr lvl="1"/>
            <a:r>
              <a:rPr lang="en-US" dirty="0" smtClean="0"/>
              <a:t>Decision-making </a:t>
            </a:r>
            <a:r>
              <a:rPr lang="en-US" dirty="0"/>
              <a:t>authority with </a:t>
            </a:r>
            <a:r>
              <a:rPr lang="en-US" dirty="0" smtClean="0"/>
              <a:t>directors </a:t>
            </a:r>
            <a:r>
              <a:rPr lang="en-US" dirty="0"/>
              <a:t>and operational decisions delegated to staff</a:t>
            </a:r>
          </a:p>
          <a:p>
            <a:pPr lvl="1"/>
            <a:r>
              <a:rPr lang="en-US" dirty="0"/>
              <a:t>Hands-on model with active volunteer involvement and some restrictions on AE’s authority</a:t>
            </a:r>
          </a:p>
          <a:p>
            <a:pPr lvl="1"/>
            <a:endParaRPr lang="en-US" dirty="0"/>
          </a:p>
          <a:p>
            <a:pPr lvl="1"/>
            <a:endParaRPr lang="en-US" sz="10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14</a:t>
            </a:fld>
            <a:endParaRPr lang="en-US" dirty="0"/>
          </a:p>
        </p:txBody>
      </p:sp>
      <p:grpSp>
        <p:nvGrpSpPr>
          <p:cNvPr id="8" name="Group 7"/>
          <p:cNvGrpSpPr/>
          <p:nvPr/>
        </p:nvGrpSpPr>
        <p:grpSpPr>
          <a:xfrm>
            <a:off x="685800" y="2150224"/>
            <a:ext cx="2667000" cy="2667000"/>
            <a:chOff x="914400" y="1905000"/>
            <a:chExt cx="2667000" cy="2667000"/>
          </a:xfrm>
        </p:grpSpPr>
        <p:sp>
          <p:nvSpPr>
            <p:cNvPr id="11" name="Oval 10"/>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37387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Management Model</a:t>
            </a:r>
            <a:endParaRPr lang="en-US" b="1" dirty="0"/>
          </a:p>
        </p:txBody>
      </p:sp>
      <p:sp>
        <p:nvSpPr>
          <p:cNvPr id="3" name="Content Placeholder 2"/>
          <p:cNvSpPr>
            <a:spLocks noGrp="1"/>
          </p:cNvSpPr>
          <p:nvPr>
            <p:ph sz="half" idx="1"/>
          </p:nvPr>
        </p:nvSpPr>
        <p:spPr>
          <a:xfrm>
            <a:off x="419100" y="1600200"/>
            <a:ext cx="4305300" cy="4953000"/>
          </a:xfrm>
        </p:spPr>
        <p:txBody>
          <a:bodyPr/>
          <a:lstStyle/>
          <a:p>
            <a:r>
              <a:rPr lang="en-US" u="sng" dirty="0" smtClean="0">
                <a:solidFill>
                  <a:srgbClr val="C00000"/>
                </a:solidFill>
              </a:rPr>
              <a:t>The AE has :</a:t>
            </a:r>
            <a:endParaRPr lang="en-US" sz="1000" dirty="0"/>
          </a:p>
          <a:p>
            <a:r>
              <a:rPr lang="en-US" dirty="0" smtClean="0"/>
              <a:t>Strong competency skills in office management</a:t>
            </a:r>
          </a:p>
          <a:p>
            <a:endParaRPr lang="en-US" sz="1000" dirty="0" smtClean="0"/>
          </a:p>
          <a:p>
            <a:r>
              <a:rPr lang="en-US" dirty="0" smtClean="0"/>
              <a:t>Broad-based understanding of legal, regulatory and industry issues.</a:t>
            </a:r>
          </a:p>
          <a:p>
            <a:endParaRPr lang="en-US" sz="1000" dirty="0"/>
          </a:p>
          <a:p>
            <a:endParaRPr lang="en-US" u="sng" dirty="0" smtClean="0">
              <a:solidFill>
                <a:srgbClr val="C00000"/>
              </a:solidFill>
            </a:endParaRPr>
          </a:p>
        </p:txBody>
      </p:sp>
      <p:sp>
        <p:nvSpPr>
          <p:cNvPr id="10" name="Content Placeholder 9"/>
          <p:cNvSpPr>
            <a:spLocks noGrp="1"/>
          </p:cNvSpPr>
          <p:nvPr>
            <p:ph sz="half" idx="2"/>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15</a:t>
            </a:fld>
            <a:endParaRPr lang="en-US" dirty="0"/>
          </a:p>
        </p:txBody>
      </p:sp>
      <p:grpSp>
        <p:nvGrpSpPr>
          <p:cNvPr id="8" name="Group 7"/>
          <p:cNvGrpSpPr/>
          <p:nvPr/>
        </p:nvGrpSpPr>
        <p:grpSpPr>
          <a:xfrm>
            <a:off x="5257800" y="2182210"/>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34388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txBody>
          <a:bodyPr/>
          <a:lstStyle/>
          <a:p>
            <a:r>
              <a:rPr lang="en-US" b="1" dirty="0" smtClean="0"/>
              <a:t>The Management Model</a:t>
            </a:r>
            <a:endParaRPr lang="en-US" b="1" dirty="0"/>
          </a:p>
        </p:txBody>
      </p:sp>
      <p:sp>
        <p:nvSpPr>
          <p:cNvPr id="3" name="Content Placeholder 2"/>
          <p:cNvSpPr>
            <a:spLocks noGrp="1"/>
          </p:cNvSpPr>
          <p:nvPr>
            <p:ph sz="half" idx="1"/>
          </p:nvPr>
        </p:nvSpPr>
        <p:spPr>
          <a:xfrm>
            <a:off x="152400" y="1295400"/>
            <a:ext cx="4495800" cy="5257800"/>
          </a:xfrm>
        </p:spPr>
        <p:txBody>
          <a:bodyPr/>
          <a:lstStyle/>
          <a:p>
            <a:r>
              <a:rPr lang="en-US" u="sng" dirty="0" smtClean="0">
                <a:solidFill>
                  <a:srgbClr val="C00000"/>
                </a:solidFill>
              </a:rPr>
              <a:t>The AE must:</a:t>
            </a:r>
          </a:p>
          <a:p>
            <a:r>
              <a:rPr lang="en-US" sz="2600" dirty="0"/>
              <a:t>Possess strong knowledge of business and financial </a:t>
            </a:r>
            <a:r>
              <a:rPr lang="en-US" sz="2600" dirty="0" smtClean="0"/>
              <a:t>operations</a:t>
            </a:r>
          </a:p>
          <a:p>
            <a:endParaRPr lang="en-US" sz="1000" dirty="0"/>
          </a:p>
          <a:p>
            <a:r>
              <a:rPr lang="en-US" sz="2600" dirty="0"/>
              <a:t>Develop and manage staff around an organizational plan with clear </a:t>
            </a:r>
            <a:r>
              <a:rPr lang="en-US" sz="2600" dirty="0" smtClean="0"/>
              <a:t>responsibilities</a:t>
            </a:r>
          </a:p>
          <a:p>
            <a:endParaRPr lang="en-US" sz="1000" dirty="0"/>
          </a:p>
          <a:p>
            <a:r>
              <a:rPr lang="en-US" sz="2600" dirty="0"/>
              <a:t>Ensure that strategic and business planning processes are in place</a:t>
            </a:r>
          </a:p>
          <a:p>
            <a:endParaRPr lang="en-US" dirty="0" smtClean="0"/>
          </a:p>
        </p:txBody>
      </p:sp>
      <p:sp>
        <p:nvSpPr>
          <p:cNvPr id="10" name="Content Placeholder 9"/>
          <p:cNvSpPr>
            <a:spLocks noGrp="1"/>
          </p:cNvSpPr>
          <p:nvPr>
            <p:ph sz="half" idx="2"/>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16</a:t>
            </a:fld>
            <a:endParaRPr lang="en-US" dirty="0"/>
          </a:p>
        </p:txBody>
      </p:sp>
      <p:grpSp>
        <p:nvGrpSpPr>
          <p:cNvPr id="8" name="Group 7"/>
          <p:cNvGrpSpPr/>
          <p:nvPr/>
        </p:nvGrpSpPr>
        <p:grpSpPr>
          <a:xfrm>
            <a:off x="5105400" y="2133600"/>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390085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2700" y="-9525"/>
            <a:ext cx="9169400" cy="6883400"/>
          </a:xfrm>
          <a:prstGeom prst="rect">
            <a:avLst/>
          </a:prstGeom>
          <a:noFill/>
          <a:ln>
            <a:noFill/>
          </a:ln>
          <a:effectLst/>
          <a:extLst/>
        </p:spPr>
      </p:pic>
      <p:sp>
        <p:nvSpPr>
          <p:cNvPr id="2" name="Title 1"/>
          <p:cNvSpPr>
            <a:spLocks noGrp="1"/>
          </p:cNvSpPr>
          <p:nvPr>
            <p:ph type="title"/>
          </p:nvPr>
        </p:nvSpPr>
        <p:spPr>
          <a:xfrm>
            <a:off x="-12700" y="0"/>
            <a:ext cx="9156700" cy="1219200"/>
          </a:xfrm>
        </p:spPr>
        <p:txBody>
          <a:bodyPr/>
          <a:lstStyle/>
          <a:p>
            <a:pPr algn="ctr"/>
            <a:r>
              <a:rPr lang="en-US" b="1" dirty="0" smtClean="0">
                <a:solidFill>
                  <a:srgbClr val="C00000"/>
                </a:solidFill>
              </a:rPr>
              <a:t>The Leadership Model</a:t>
            </a:r>
            <a:endParaRPr lang="en-US" b="1" dirty="0">
              <a:solidFill>
                <a:srgbClr val="C00000"/>
              </a:solidFill>
            </a:endParaRPr>
          </a:p>
        </p:txBody>
      </p:sp>
      <p:sp>
        <p:nvSpPr>
          <p:cNvPr id="5" name="Content Placeholder 4"/>
          <p:cNvSpPr>
            <a:spLocks noGrp="1"/>
          </p:cNvSpPr>
          <p:nvPr>
            <p:ph sz="half" idx="2"/>
          </p:nvPr>
        </p:nvSpPr>
        <p:spPr>
          <a:xfrm>
            <a:off x="4610100" y="1600200"/>
            <a:ext cx="4305300" cy="4953000"/>
          </a:xfrm>
        </p:spPr>
        <p:txBody>
          <a:bodyPr/>
          <a:lstStyle/>
          <a:p>
            <a:r>
              <a:rPr lang="en-US" dirty="0"/>
              <a:t>High level of sophistication and </a:t>
            </a:r>
            <a:r>
              <a:rPr lang="en-US" dirty="0" smtClean="0"/>
              <a:t>proactivity</a:t>
            </a:r>
          </a:p>
          <a:p>
            <a:pPr lvl="1"/>
            <a:r>
              <a:rPr lang="en-US" dirty="0" smtClean="0"/>
              <a:t>Initiates </a:t>
            </a:r>
            <a:r>
              <a:rPr lang="en-US" dirty="0"/>
              <a:t>and implements innovative and creative programs, products and services that provide enhanced value for </a:t>
            </a:r>
            <a:r>
              <a:rPr lang="en-US" dirty="0" smtClean="0"/>
              <a:t>members</a:t>
            </a:r>
          </a:p>
          <a:p>
            <a:pPr lvl="1"/>
            <a:endParaRPr lang="en-US" sz="1000" dirty="0"/>
          </a:p>
          <a:p>
            <a:r>
              <a:rPr lang="en-US" dirty="0"/>
              <a:t>Usually includes senior mgt. team of department heads who report to AE</a:t>
            </a:r>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17</a:t>
            </a:fld>
            <a:endParaRPr lang="en-US" dirty="0"/>
          </a:p>
        </p:txBody>
      </p:sp>
      <p:grpSp>
        <p:nvGrpSpPr>
          <p:cNvPr id="8" name="Group 7"/>
          <p:cNvGrpSpPr/>
          <p:nvPr/>
        </p:nvGrpSpPr>
        <p:grpSpPr>
          <a:xfrm>
            <a:off x="990600" y="2324100"/>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2700" y="-9525"/>
            <a:ext cx="9169400" cy="6883400"/>
          </a:xfrm>
          <a:prstGeom prst="rect">
            <a:avLst/>
          </a:prstGeom>
          <a:solidFill>
            <a:schemeClr val="bg1"/>
          </a:solidFill>
          <a:ln>
            <a:noFill/>
          </a:ln>
          <a:effectLst/>
          <a:extLst/>
        </p:spPr>
      </p:pic>
      <p:sp>
        <p:nvSpPr>
          <p:cNvPr id="2" name="Title 1"/>
          <p:cNvSpPr>
            <a:spLocks noGrp="1"/>
          </p:cNvSpPr>
          <p:nvPr>
            <p:ph type="title"/>
          </p:nvPr>
        </p:nvSpPr>
        <p:spPr>
          <a:xfrm>
            <a:off x="-12700" y="0"/>
            <a:ext cx="9156700" cy="1219200"/>
          </a:xfrm>
        </p:spPr>
        <p:txBody>
          <a:bodyPr/>
          <a:lstStyle/>
          <a:p>
            <a:pPr algn="ctr"/>
            <a:r>
              <a:rPr lang="en-US" b="1" dirty="0" smtClean="0">
                <a:solidFill>
                  <a:srgbClr val="C00000"/>
                </a:solidFill>
              </a:rPr>
              <a:t>The Leadership Model</a:t>
            </a:r>
            <a:endParaRPr lang="en-US" b="1" dirty="0">
              <a:solidFill>
                <a:srgbClr val="C00000"/>
              </a:solidFill>
            </a:endParaRPr>
          </a:p>
        </p:txBody>
      </p:sp>
      <p:sp>
        <p:nvSpPr>
          <p:cNvPr id="5" name="Content Placeholder 4"/>
          <p:cNvSpPr>
            <a:spLocks noGrp="1"/>
          </p:cNvSpPr>
          <p:nvPr>
            <p:ph sz="half" idx="2"/>
          </p:nvPr>
        </p:nvSpPr>
        <p:spPr>
          <a:xfrm>
            <a:off x="4610100" y="1600200"/>
            <a:ext cx="4305300" cy="4953000"/>
          </a:xfrm>
        </p:spPr>
        <p:txBody>
          <a:bodyPr/>
          <a:lstStyle/>
          <a:p>
            <a:r>
              <a:rPr lang="en-US" dirty="0"/>
              <a:t>AE and senior mgt. position the organization based on envisioned R.E. trends </a:t>
            </a:r>
          </a:p>
          <a:p>
            <a:pPr lvl="1"/>
            <a:r>
              <a:rPr lang="en-US" dirty="0" smtClean="0"/>
              <a:t>possess </a:t>
            </a:r>
            <a:r>
              <a:rPr lang="en-US" dirty="0"/>
              <a:t>expertise and provide leadership in political, legal, regulatory, and business issues</a:t>
            </a:r>
          </a:p>
          <a:p>
            <a:pPr lvl="1"/>
            <a:r>
              <a:rPr lang="en-US" dirty="0"/>
              <a:t>Initiates policy formation and advocacy</a:t>
            </a:r>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18</a:t>
            </a:fld>
            <a:endParaRPr lang="en-US" dirty="0"/>
          </a:p>
        </p:txBody>
      </p:sp>
      <p:grpSp>
        <p:nvGrpSpPr>
          <p:cNvPr id="8" name="Group 7"/>
          <p:cNvGrpSpPr/>
          <p:nvPr/>
        </p:nvGrpSpPr>
        <p:grpSpPr>
          <a:xfrm>
            <a:off x="990600" y="2324100"/>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16214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2700" y="-9525"/>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700" y="0"/>
            <a:ext cx="9156700" cy="1219200"/>
          </a:xfrm>
        </p:spPr>
        <p:txBody>
          <a:bodyPr/>
          <a:lstStyle/>
          <a:p>
            <a:pPr algn="ctr"/>
            <a:r>
              <a:rPr lang="en-US" b="1" dirty="0" smtClean="0">
                <a:solidFill>
                  <a:srgbClr val="C00000"/>
                </a:solidFill>
              </a:rPr>
              <a:t>The Leadership Model</a:t>
            </a:r>
            <a:endParaRPr lang="en-US" b="1" dirty="0">
              <a:solidFill>
                <a:srgbClr val="C00000"/>
              </a:solidFill>
            </a:endParaRPr>
          </a:p>
        </p:txBody>
      </p:sp>
      <p:sp>
        <p:nvSpPr>
          <p:cNvPr id="5" name="Content Placeholder 4"/>
          <p:cNvSpPr>
            <a:spLocks noGrp="1"/>
          </p:cNvSpPr>
          <p:nvPr>
            <p:ph sz="half" idx="2"/>
          </p:nvPr>
        </p:nvSpPr>
        <p:spPr>
          <a:xfrm>
            <a:off x="4610100" y="1600200"/>
            <a:ext cx="4305300" cy="4953000"/>
          </a:xfrm>
        </p:spPr>
        <p:txBody>
          <a:bodyPr/>
          <a:lstStyle/>
          <a:p>
            <a:r>
              <a:rPr lang="en-US" dirty="0" smtClean="0"/>
              <a:t>Volunteer leadership</a:t>
            </a:r>
          </a:p>
          <a:p>
            <a:pPr lvl="1"/>
            <a:r>
              <a:rPr lang="en-US" dirty="0"/>
              <a:t>D</a:t>
            </a:r>
            <a:r>
              <a:rPr lang="en-US" dirty="0" smtClean="0"/>
              <a:t>etermines </a:t>
            </a:r>
            <a:r>
              <a:rPr lang="en-US" dirty="0"/>
              <a:t>strategic vision, but staff develops goals and plans to implement it. </a:t>
            </a:r>
            <a:endParaRPr lang="en-US" dirty="0" smtClean="0"/>
          </a:p>
          <a:p>
            <a:r>
              <a:rPr lang="en-US" dirty="0" smtClean="0"/>
              <a:t>Decision </a:t>
            </a:r>
            <a:r>
              <a:rPr lang="en-US" dirty="0"/>
              <a:t>making authority for operation is with </a:t>
            </a:r>
            <a:r>
              <a:rPr lang="en-US" dirty="0" smtClean="0"/>
              <a:t>AE</a:t>
            </a:r>
          </a:p>
          <a:p>
            <a:pPr lvl="1"/>
            <a:r>
              <a:rPr lang="en-US" dirty="0" smtClean="0"/>
              <a:t>Policies are in </a:t>
            </a:r>
            <a:r>
              <a:rPr lang="en-US" dirty="0"/>
              <a:t>place to authorize AE to take quick action without </a:t>
            </a:r>
            <a:r>
              <a:rPr lang="en-US" dirty="0" smtClean="0"/>
              <a:t> prior </a:t>
            </a:r>
            <a:r>
              <a:rPr lang="en-US" dirty="0"/>
              <a:t>approval</a:t>
            </a:r>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19</a:t>
            </a:fld>
            <a:endParaRPr lang="en-US" dirty="0"/>
          </a:p>
        </p:txBody>
      </p:sp>
      <p:grpSp>
        <p:nvGrpSpPr>
          <p:cNvPr id="8" name="Group 7"/>
          <p:cNvGrpSpPr/>
          <p:nvPr/>
        </p:nvGrpSpPr>
        <p:grpSpPr>
          <a:xfrm>
            <a:off x="990600" y="2324100"/>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6441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819275"/>
          </a:xfrm>
        </p:spPr>
        <p:txBody>
          <a:bodyPr/>
          <a:lstStyle/>
          <a:p>
            <a:r>
              <a:rPr lang="en-US" sz="8000" dirty="0" smtClean="0">
                <a:solidFill>
                  <a:srgbClr val="7D0101"/>
                </a:solidFill>
              </a:rPr>
              <a:t>To facilitate or not?</a:t>
            </a:r>
            <a:endParaRPr lang="en-US" sz="8000" dirty="0">
              <a:solidFill>
                <a:srgbClr val="7D0101"/>
              </a:solidFill>
            </a:endParaRPr>
          </a:p>
        </p:txBody>
      </p:sp>
      <p:sp>
        <p:nvSpPr>
          <p:cNvPr id="4" name="Slide Number Placeholder 3"/>
          <p:cNvSpPr>
            <a:spLocks noGrp="1"/>
          </p:cNvSpPr>
          <p:nvPr>
            <p:ph type="sldNum" sz="quarter" idx="12"/>
          </p:nvPr>
        </p:nvSpPr>
        <p:spPr/>
        <p:txBody>
          <a:bodyPr/>
          <a:lstStyle/>
          <a:p>
            <a:fld id="{8426A6AB-1DF1-4710-BF60-79958841CDEE}" type="slidenum">
              <a:rPr lang="en-US" smtClean="0"/>
              <a:pPr/>
              <a:t>2</a:t>
            </a:fld>
            <a:endParaRPr lang="en-US" dirty="0"/>
          </a:p>
        </p:txBody>
      </p:sp>
    </p:spTree>
    <p:extLst>
      <p:ext uri="{BB962C8B-B14F-4D97-AF65-F5344CB8AC3E}">
        <p14:creationId xmlns:p14="http://schemas.microsoft.com/office/powerpoint/2010/main" val="315347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0"/>
            <a:ext cx="9144000" cy="1219200"/>
          </a:xfrm>
        </p:spPr>
        <p:txBody>
          <a:bodyPr/>
          <a:lstStyle/>
          <a:p>
            <a:r>
              <a:rPr lang="en-US" dirty="0" smtClean="0"/>
              <a:t>The Leadership Model</a:t>
            </a:r>
            <a:endParaRPr lang="en-US" dirty="0"/>
          </a:p>
        </p:txBody>
      </p:sp>
      <p:sp>
        <p:nvSpPr>
          <p:cNvPr id="3" name="Content Placeholder 2"/>
          <p:cNvSpPr>
            <a:spLocks noGrp="1"/>
          </p:cNvSpPr>
          <p:nvPr>
            <p:ph sz="half" idx="1"/>
          </p:nvPr>
        </p:nvSpPr>
        <p:spPr>
          <a:xfrm>
            <a:off x="152400" y="1295400"/>
            <a:ext cx="4724400" cy="5257800"/>
          </a:xfrm>
        </p:spPr>
        <p:txBody>
          <a:bodyPr/>
          <a:lstStyle/>
          <a:p>
            <a:r>
              <a:rPr lang="en-US" u="sng" dirty="0" smtClean="0">
                <a:solidFill>
                  <a:srgbClr val="C00000"/>
                </a:solidFill>
              </a:rPr>
              <a:t>The AE must:</a:t>
            </a:r>
          </a:p>
          <a:p>
            <a:r>
              <a:rPr lang="en-US" sz="2600" dirty="0"/>
              <a:t>Seek out new and innovative programs, products, and </a:t>
            </a:r>
            <a:r>
              <a:rPr lang="en-US" sz="2600" dirty="0" smtClean="0"/>
              <a:t>services</a:t>
            </a:r>
          </a:p>
          <a:p>
            <a:endParaRPr lang="en-US" sz="1000" dirty="0"/>
          </a:p>
          <a:p>
            <a:r>
              <a:rPr lang="en-US" sz="2600" dirty="0"/>
              <a:t>Develop creative management </a:t>
            </a:r>
            <a:r>
              <a:rPr lang="en-US" sz="2600" dirty="0" smtClean="0"/>
              <a:t>solutions</a:t>
            </a:r>
          </a:p>
          <a:p>
            <a:endParaRPr lang="en-US" sz="1000" dirty="0"/>
          </a:p>
          <a:p>
            <a:r>
              <a:rPr lang="en-US" sz="2600" dirty="0"/>
              <a:t>Cultivate a highly evolved and trained staff </a:t>
            </a:r>
            <a:r>
              <a:rPr lang="en-US" sz="2600" dirty="0" smtClean="0"/>
              <a:t>team</a:t>
            </a:r>
          </a:p>
          <a:p>
            <a:endParaRPr lang="en-US" sz="1000" dirty="0"/>
          </a:p>
          <a:p>
            <a:r>
              <a:rPr lang="en-US" sz="2600" dirty="0"/>
              <a:t>Be a respected and motivating influence for staff and leaders</a:t>
            </a:r>
          </a:p>
          <a:p>
            <a:endParaRPr lang="en-US" dirty="0" smtClean="0"/>
          </a:p>
        </p:txBody>
      </p:sp>
      <p:sp>
        <p:nvSpPr>
          <p:cNvPr id="10" name="Content Placeholder 9"/>
          <p:cNvSpPr>
            <a:spLocks noGrp="1"/>
          </p:cNvSpPr>
          <p:nvPr>
            <p:ph sz="half" idx="2"/>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20</a:t>
            </a:fld>
            <a:endParaRPr lang="en-US" dirty="0"/>
          </a:p>
        </p:txBody>
      </p:sp>
      <p:grpSp>
        <p:nvGrpSpPr>
          <p:cNvPr id="8" name="Group 7"/>
          <p:cNvGrpSpPr/>
          <p:nvPr/>
        </p:nvGrpSpPr>
        <p:grpSpPr>
          <a:xfrm>
            <a:off x="5257800" y="2095500"/>
            <a:ext cx="2667000" cy="2667000"/>
            <a:chOff x="914400" y="1905000"/>
            <a:chExt cx="2667000" cy="2667000"/>
          </a:xfrm>
        </p:grpSpPr>
        <p:sp>
          <p:nvSpPr>
            <p:cNvPr id="9" name="Oval 8"/>
            <p:cNvSpPr/>
            <p:nvPr/>
          </p:nvSpPr>
          <p:spPr>
            <a:xfrm>
              <a:off x="914400" y="1905000"/>
              <a:ext cx="2667000" cy="2667000"/>
            </a:xfrm>
            <a:prstGeom prst="ellipse">
              <a:avLst/>
            </a:prstGeom>
            <a:solidFill>
              <a:schemeClr val="tx2">
                <a:lumMod val="25000"/>
                <a:lumOff val="75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86884" y="2133600"/>
              <a:ext cx="1232516" cy="186204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endParaRPr lang="en-US"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extLst>
      <p:ext uri="{BB962C8B-B14F-4D97-AF65-F5344CB8AC3E}">
        <p14:creationId xmlns:p14="http://schemas.microsoft.com/office/powerpoint/2010/main" val="12565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0" y="0"/>
            <a:ext cx="9144000" cy="1219200"/>
          </a:xfrm>
        </p:spPr>
        <p:txBody>
          <a:bodyPr/>
          <a:lstStyle/>
          <a:p>
            <a:pPr algn="ctr" eaLnBrk="1" hangingPunct="1"/>
            <a:r>
              <a:rPr lang="en-US" b="1" dirty="0" smtClean="0"/>
              <a:t>Which Model Fits?</a:t>
            </a:r>
          </a:p>
        </p:txBody>
      </p:sp>
      <p:sp>
        <p:nvSpPr>
          <p:cNvPr id="9219" name="Rectangle 3"/>
          <p:cNvSpPr>
            <a:spLocks noGrp="1" noChangeArrowheads="1"/>
          </p:cNvSpPr>
          <p:nvPr>
            <p:ph idx="1"/>
          </p:nvPr>
        </p:nvSpPr>
        <p:spPr>
          <a:xfrm>
            <a:off x="723900" y="1143000"/>
            <a:ext cx="7696200" cy="1371600"/>
          </a:xfrm>
        </p:spPr>
        <p:style>
          <a:lnRef idx="0">
            <a:schemeClr val="accent5"/>
          </a:lnRef>
          <a:fillRef idx="3">
            <a:schemeClr val="accent5"/>
          </a:fillRef>
          <a:effectRef idx="3">
            <a:schemeClr val="accent5"/>
          </a:effectRef>
          <a:fontRef idx="minor">
            <a:schemeClr val="lt1"/>
          </a:fontRef>
        </p:style>
        <p:txBody>
          <a:bodyPr/>
          <a:lstStyle/>
          <a:p>
            <a:pPr algn="ctr" eaLnBrk="1" hangingPunct="1"/>
            <a:r>
              <a:rPr lang="en-US" sz="4400" dirty="0" smtClean="0">
                <a:latin typeface="Franklin Gothic Demi" pitchFamily="34" charset="0"/>
              </a:rPr>
              <a:t>Most associations are a BLEND of the 3 models</a:t>
            </a:r>
          </a:p>
        </p:txBody>
      </p:sp>
      <p:sp>
        <p:nvSpPr>
          <p:cNvPr id="2" name="Slide Number Placeholder 1"/>
          <p:cNvSpPr>
            <a:spLocks noGrp="1"/>
          </p:cNvSpPr>
          <p:nvPr>
            <p:ph type="sldNum" sz="quarter" idx="12"/>
          </p:nvPr>
        </p:nvSpPr>
        <p:spPr/>
        <p:txBody>
          <a:bodyPr/>
          <a:lstStyle/>
          <a:p>
            <a:fld id="{8426A6AB-1DF1-4710-BF60-79958841CDEE}" type="slidenum">
              <a:rPr lang="en-US" smtClean="0"/>
              <a:t>21</a:t>
            </a:fld>
            <a:endParaRPr lang="en-US" dirty="0"/>
          </a:p>
        </p:txBody>
      </p:sp>
      <p:graphicFrame>
        <p:nvGraphicFramePr>
          <p:cNvPr id="3" name="Diagram 2"/>
          <p:cNvGraphicFramePr/>
          <p:nvPr>
            <p:extLst>
              <p:ext uri="{D42A27DB-BD31-4B8C-83A1-F6EECF244321}">
                <p14:modId xmlns:p14="http://schemas.microsoft.com/office/powerpoint/2010/main" val="2893601953"/>
              </p:ext>
            </p:extLst>
          </p:nvPr>
        </p:nvGraphicFramePr>
        <p:xfrm>
          <a:off x="1524000" y="266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1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26A6AB-1DF1-4710-BF60-79958841CDEE}" type="slidenum">
              <a:rPr lang="en-US" smtClean="0"/>
              <a:t>22</a:t>
            </a:fld>
            <a:endParaRPr lang="en-US" dirty="0"/>
          </a:p>
        </p:txBody>
      </p:sp>
      <p:sp>
        <p:nvSpPr>
          <p:cNvPr id="5" name="Rectangle 4"/>
          <p:cNvSpPr/>
          <p:nvPr/>
        </p:nvSpPr>
        <p:spPr>
          <a:xfrm>
            <a:off x="1295400" y="1600200"/>
            <a:ext cx="6477000" cy="1754326"/>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 model is better than the other!</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495046" y="3581400"/>
            <a:ext cx="8115554" cy="304698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It’s all about resource allocations, volunteer involvement, and priorities!</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92669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00" y="-9525"/>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Grp="1" noChangeArrowheads="1"/>
          </p:cNvSpPr>
          <p:nvPr>
            <p:ph type="title"/>
          </p:nvPr>
        </p:nvSpPr>
        <p:spPr>
          <a:xfrm>
            <a:off x="-12700" y="0"/>
            <a:ext cx="9156700" cy="1219200"/>
          </a:xfrm>
        </p:spPr>
        <p:txBody>
          <a:bodyPr/>
          <a:lstStyle/>
          <a:p>
            <a:pPr algn="ctr"/>
            <a:r>
              <a:rPr lang="en-US" b="1" dirty="0" smtClean="0"/>
              <a:t>Who Should Use It</a:t>
            </a:r>
          </a:p>
        </p:txBody>
      </p:sp>
      <p:sp>
        <p:nvSpPr>
          <p:cNvPr id="11267" name="Rectangle 3"/>
          <p:cNvSpPr>
            <a:spLocks noGrp="1" noChangeArrowheads="1"/>
          </p:cNvSpPr>
          <p:nvPr>
            <p:ph idx="1"/>
          </p:nvPr>
        </p:nvSpPr>
        <p:spPr>
          <a:xfrm>
            <a:off x="228600" y="6096000"/>
            <a:ext cx="8686800" cy="533400"/>
          </a:xfrm>
        </p:spPr>
        <p:style>
          <a:lnRef idx="0">
            <a:schemeClr val="accent6"/>
          </a:lnRef>
          <a:fillRef idx="3">
            <a:schemeClr val="accent6"/>
          </a:fillRef>
          <a:effectRef idx="3">
            <a:schemeClr val="accent6"/>
          </a:effectRef>
          <a:fontRef idx="minor">
            <a:schemeClr val="lt1"/>
          </a:fontRef>
        </p:style>
        <p:txBody>
          <a:bodyPr/>
          <a:lstStyle/>
          <a:p>
            <a:pPr algn="ctr"/>
            <a:r>
              <a:rPr lang="en-US" sz="2800" dirty="0" smtClean="0"/>
              <a:t>Use it over and over again … things change!</a:t>
            </a:r>
          </a:p>
        </p:txBody>
      </p:sp>
      <p:sp>
        <p:nvSpPr>
          <p:cNvPr id="2" name="Slide Number Placeholder 1"/>
          <p:cNvSpPr>
            <a:spLocks noGrp="1"/>
          </p:cNvSpPr>
          <p:nvPr>
            <p:ph type="sldNum" sz="quarter" idx="12"/>
          </p:nvPr>
        </p:nvSpPr>
        <p:spPr/>
        <p:txBody>
          <a:bodyPr/>
          <a:lstStyle/>
          <a:p>
            <a:fld id="{8426A6AB-1DF1-4710-BF60-79958841CDEE}" type="slidenum">
              <a:rPr lang="en-US" smtClean="0"/>
              <a:pPr/>
              <a:t>23</a:t>
            </a:fld>
            <a:endParaRPr lang="en-US" dirty="0"/>
          </a:p>
        </p:txBody>
      </p:sp>
      <p:graphicFrame>
        <p:nvGraphicFramePr>
          <p:cNvPr id="7" name="Diagram 6"/>
          <p:cNvGraphicFramePr/>
          <p:nvPr>
            <p:extLst>
              <p:ext uri="{D42A27DB-BD31-4B8C-83A1-F6EECF244321}">
                <p14:modId xmlns:p14="http://schemas.microsoft.com/office/powerpoint/2010/main" val="1266697172"/>
              </p:ext>
            </p:extLst>
          </p:nvPr>
        </p:nvGraphicFramePr>
        <p:xfrm>
          <a:off x="1181100" y="1095375"/>
          <a:ext cx="6781800" cy="467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61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00" y="-9525"/>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xfrm>
            <a:off x="0" y="0"/>
            <a:ext cx="9144000" cy="1219200"/>
          </a:xfrm>
        </p:spPr>
        <p:txBody>
          <a:bodyPr/>
          <a:lstStyle/>
          <a:p>
            <a:pPr algn="ctr"/>
            <a:r>
              <a:rPr lang="en-US" b="1" dirty="0" smtClean="0"/>
              <a:t>Why you Should Use it</a:t>
            </a:r>
          </a:p>
        </p:txBody>
      </p:sp>
      <p:sp>
        <p:nvSpPr>
          <p:cNvPr id="12291" name="Rectangle 3"/>
          <p:cNvSpPr>
            <a:spLocks noGrp="1" noChangeArrowheads="1"/>
          </p:cNvSpPr>
          <p:nvPr>
            <p:ph idx="1"/>
          </p:nvPr>
        </p:nvSpPr>
        <p:spPr>
          <a:xfrm>
            <a:off x="228600" y="1600200"/>
            <a:ext cx="6172200" cy="4953000"/>
          </a:xfrm>
        </p:spPr>
        <p:txBody>
          <a:bodyPr/>
          <a:lstStyle/>
          <a:p>
            <a:pPr marL="514350" indent="-514350">
              <a:buFont typeface="+mj-lt"/>
              <a:buAutoNum type="arabicPeriod"/>
            </a:pPr>
            <a:r>
              <a:rPr lang="en-US" dirty="0" smtClean="0"/>
              <a:t>Identify where your association is today</a:t>
            </a:r>
          </a:p>
          <a:p>
            <a:pPr marL="514350" indent="-514350">
              <a:buFont typeface="+mj-lt"/>
              <a:buAutoNum type="arabicPeriod"/>
            </a:pPr>
            <a:endParaRPr lang="en-US" sz="1000" dirty="0" smtClean="0"/>
          </a:p>
          <a:p>
            <a:pPr marL="514350" indent="-514350">
              <a:buFont typeface="+mj-lt"/>
              <a:buAutoNum type="arabicPeriod"/>
            </a:pPr>
            <a:r>
              <a:rPr lang="en-US" dirty="0" smtClean="0"/>
              <a:t>Identify where your association would like to be in the future</a:t>
            </a:r>
          </a:p>
          <a:p>
            <a:pPr marL="514350" indent="-514350">
              <a:buFont typeface="+mj-lt"/>
              <a:buAutoNum type="arabicPeriod"/>
            </a:pPr>
            <a:endParaRPr lang="en-US" sz="1000" dirty="0" smtClean="0"/>
          </a:p>
          <a:p>
            <a:pPr marL="514350" indent="-514350">
              <a:buFont typeface="+mj-lt"/>
              <a:buAutoNum type="arabicPeriod"/>
            </a:pPr>
            <a:r>
              <a:rPr lang="en-US" dirty="0" smtClean="0"/>
              <a:t>Align staff and leadership expectations</a:t>
            </a:r>
          </a:p>
          <a:p>
            <a:pPr marL="514350" indent="-514350">
              <a:buFont typeface="+mj-lt"/>
              <a:buAutoNum type="arabicPeriod"/>
            </a:pPr>
            <a:endParaRPr lang="en-US" sz="1000" dirty="0" smtClean="0"/>
          </a:p>
          <a:p>
            <a:pPr marL="514350" indent="-514350">
              <a:buFont typeface="+mj-lt"/>
              <a:buAutoNum type="arabicPeriod"/>
            </a:pPr>
            <a:r>
              <a:rPr lang="en-US" dirty="0" smtClean="0"/>
              <a:t>Career planning and professional development</a:t>
            </a:r>
          </a:p>
        </p:txBody>
      </p:sp>
      <p:sp>
        <p:nvSpPr>
          <p:cNvPr id="2" name="Slide Number Placeholder 1"/>
          <p:cNvSpPr>
            <a:spLocks noGrp="1"/>
          </p:cNvSpPr>
          <p:nvPr>
            <p:ph type="sldNum" sz="quarter" idx="12"/>
          </p:nvPr>
        </p:nvSpPr>
        <p:spPr/>
        <p:txBody>
          <a:bodyPr/>
          <a:lstStyle/>
          <a:p>
            <a:fld id="{8426A6AB-1DF1-4710-BF60-79958841CDEE}" type="slidenum">
              <a:rPr lang="en-US" smtClean="0"/>
              <a:pPr/>
              <a:t>24</a:t>
            </a:fld>
            <a:endParaRPr lang="en-US"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033" y="4248769"/>
            <a:ext cx="2962967"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15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9200"/>
          </a:xfrm>
        </p:spPr>
        <p:txBody>
          <a:bodyPr>
            <a:normAutofit/>
          </a:bodyPr>
          <a:lstStyle/>
          <a:p>
            <a:pPr algn="ctr"/>
            <a:r>
              <a:rPr lang="en-US" b="1" dirty="0" smtClean="0"/>
              <a:t>When </a:t>
            </a:r>
            <a:r>
              <a:rPr lang="en-US" b="1" dirty="0"/>
              <a:t>Y</a:t>
            </a:r>
            <a:r>
              <a:rPr lang="en-US" b="1" dirty="0" smtClean="0"/>
              <a:t>ou </a:t>
            </a:r>
            <a:r>
              <a:rPr lang="en-US" b="1" dirty="0"/>
              <a:t>S</a:t>
            </a:r>
            <a:r>
              <a:rPr lang="en-US" b="1" dirty="0" smtClean="0"/>
              <a:t>hould </a:t>
            </a:r>
            <a:r>
              <a:rPr lang="en-US" b="1" dirty="0"/>
              <a:t>U</a:t>
            </a:r>
            <a:r>
              <a:rPr lang="en-US" b="1" dirty="0" smtClean="0"/>
              <a:t>se </a:t>
            </a:r>
            <a:r>
              <a:rPr lang="en-US" b="1" dirty="0"/>
              <a:t>I</a:t>
            </a:r>
            <a:r>
              <a:rPr lang="en-US" b="1" dirty="0" smtClean="0"/>
              <a:t>t</a:t>
            </a: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25</a:t>
            </a:fld>
            <a:endParaRPr lang="en-US" dirty="0"/>
          </a:p>
        </p:txBody>
      </p:sp>
      <p:graphicFrame>
        <p:nvGraphicFramePr>
          <p:cNvPr id="5" name="Diagram 4"/>
          <p:cNvGraphicFramePr/>
          <p:nvPr>
            <p:extLst>
              <p:ext uri="{D42A27DB-BD31-4B8C-83A1-F6EECF244321}">
                <p14:modId xmlns:p14="http://schemas.microsoft.com/office/powerpoint/2010/main" val="382744864"/>
              </p:ext>
            </p:extLst>
          </p:nvPr>
        </p:nvGraphicFramePr>
        <p:xfrm>
          <a:off x="-1333500" y="1219200"/>
          <a:ext cx="118491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381000" y="1199408"/>
            <a:ext cx="947552"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286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3432175"/>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94" y="4572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5715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4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806950"/>
            <a:ext cx="8839200" cy="1365250"/>
          </a:xfrm>
        </p:spPr>
        <p:txBody>
          <a:bodyPr/>
          <a:lstStyle/>
          <a:p>
            <a:r>
              <a:rPr lang="en-US" dirty="0" smtClean="0">
                <a:solidFill>
                  <a:schemeClr val="bg1"/>
                </a:solidFill>
              </a:rPr>
              <a:t>Section 2: Taking the Online Questionnaire</a:t>
            </a:r>
            <a:endParaRPr lang="en-US" dirty="0">
              <a:solidFill>
                <a:schemeClr val="bg1"/>
              </a:solidFill>
            </a:endParaRPr>
          </a:p>
        </p:txBody>
      </p:sp>
      <p:sp>
        <p:nvSpPr>
          <p:cNvPr id="6" name="Slide Number Placeholder 5"/>
          <p:cNvSpPr>
            <a:spLocks noGrp="1"/>
          </p:cNvSpPr>
          <p:nvPr>
            <p:ph type="sldNum" sz="quarter" idx="4"/>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96049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smtClean="0"/>
              <a:t>The Questionnaire</a:t>
            </a:r>
          </a:p>
        </p:txBody>
      </p:sp>
      <p:sp>
        <p:nvSpPr>
          <p:cNvPr id="10243" name="Rectangle 3"/>
          <p:cNvSpPr>
            <a:spLocks noGrp="1" noChangeArrowheads="1"/>
          </p:cNvSpPr>
          <p:nvPr>
            <p:ph idx="1"/>
          </p:nvPr>
        </p:nvSpPr>
        <p:spPr>
          <a:xfrm>
            <a:off x="76200" y="2438400"/>
            <a:ext cx="8839200" cy="4114800"/>
          </a:xfrm>
        </p:spPr>
        <p:txBody>
          <a:bodyPr/>
          <a:lstStyle/>
          <a:p>
            <a:endParaRPr lang="en-US" sz="1000" dirty="0" smtClean="0">
              <a:solidFill>
                <a:schemeClr val="accent4">
                  <a:lumMod val="50000"/>
                </a:schemeClr>
              </a:solidFill>
            </a:endParaRPr>
          </a:p>
          <a:p>
            <a:pPr marL="457200" lvl="1" indent="0">
              <a:buNone/>
            </a:pPr>
            <a:r>
              <a:rPr lang="en-US" dirty="0" smtClean="0">
                <a:solidFill>
                  <a:schemeClr val="tx1"/>
                </a:solidFill>
              </a:rPr>
              <a:t>On Realtor.org  (search under “Models Planning Tool”)</a:t>
            </a:r>
          </a:p>
          <a:p>
            <a:pPr marL="1200150" lvl="2" indent="-342900"/>
            <a:r>
              <a:rPr lang="en-US" dirty="0" smtClean="0">
                <a:solidFill>
                  <a:srgbClr val="C00000"/>
                </a:solidFill>
              </a:rPr>
              <a:t>31 Questions </a:t>
            </a:r>
          </a:p>
          <a:p>
            <a:pPr marL="1200150" lvl="2" indent="-342900"/>
            <a:r>
              <a:rPr lang="en-US" dirty="0" smtClean="0">
                <a:solidFill>
                  <a:srgbClr val="C00000"/>
                </a:solidFill>
              </a:rPr>
              <a:t>5 key areas to evaluate</a:t>
            </a:r>
          </a:p>
          <a:p>
            <a:pPr marL="1200150" lvl="2" indent="-342900"/>
            <a:r>
              <a:rPr lang="en-US" dirty="0">
                <a:solidFill>
                  <a:srgbClr val="C00000"/>
                </a:solidFill>
              </a:rPr>
              <a:t>Simplifies task of </a:t>
            </a:r>
            <a:r>
              <a:rPr lang="en-US" dirty="0" smtClean="0">
                <a:solidFill>
                  <a:srgbClr val="C00000"/>
                </a:solidFill>
              </a:rPr>
              <a:t>self-evaluation</a:t>
            </a:r>
          </a:p>
          <a:p>
            <a:pPr marL="457200" lvl="1" indent="0">
              <a:buNone/>
            </a:pPr>
            <a:endParaRPr lang="en-US" sz="1000" dirty="0" smtClean="0">
              <a:solidFill>
                <a:schemeClr val="tx1"/>
              </a:solidFill>
            </a:endParaRPr>
          </a:p>
          <a:p>
            <a:pPr marL="457200" lvl="1" indent="0">
              <a:buNone/>
            </a:pPr>
            <a:r>
              <a:rPr lang="en-US" dirty="0" smtClean="0">
                <a:solidFill>
                  <a:srgbClr val="FF0000"/>
                </a:solidFill>
              </a:rPr>
              <a:t>Today</a:t>
            </a:r>
            <a:r>
              <a:rPr lang="en-US" dirty="0" smtClean="0">
                <a:solidFill>
                  <a:schemeClr val="tx1"/>
                </a:solidFill>
              </a:rPr>
              <a:t> and the </a:t>
            </a:r>
            <a:r>
              <a:rPr lang="en-US" dirty="0" smtClean="0">
                <a:solidFill>
                  <a:srgbClr val="FF0000"/>
                </a:solidFill>
              </a:rPr>
              <a:t>future</a:t>
            </a:r>
            <a:r>
              <a:rPr lang="en-US" dirty="0" smtClean="0">
                <a:solidFill>
                  <a:schemeClr val="tx1"/>
                </a:solidFill>
              </a:rPr>
              <a:t> on </a:t>
            </a:r>
            <a:r>
              <a:rPr lang="en-US" dirty="0" smtClean="0">
                <a:solidFill>
                  <a:srgbClr val="FF0000"/>
                </a:solidFill>
              </a:rPr>
              <a:t>one </a:t>
            </a:r>
            <a:r>
              <a:rPr lang="en-US" dirty="0" smtClean="0">
                <a:solidFill>
                  <a:schemeClr val="tx1"/>
                </a:solidFill>
              </a:rPr>
              <a:t>questionnaire!!!!</a:t>
            </a:r>
            <a:endParaRPr lang="en-US" sz="1000" dirty="0" smtClean="0">
              <a:solidFill>
                <a:schemeClr val="tx1"/>
              </a:solidFill>
            </a:endParaRPr>
          </a:p>
          <a:p>
            <a:pPr marL="457200" lvl="1" indent="0">
              <a:buNone/>
            </a:pPr>
            <a:endParaRPr lang="en-US" sz="1000" dirty="0" smtClean="0">
              <a:solidFill>
                <a:schemeClr val="tx1"/>
              </a:solidFill>
            </a:endParaRPr>
          </a:p>
          <a:p>
            <a:pPr marL="457200" lvl="1" indent="0">
              <a:buNone/>
            </a:pPr>
            <a:r>
              <a:rPr lang="en-US" dirty="0" smtClean="0">
                <a:solidFill>
                  <a:schemeClr val="tx1"/>
                </a:solidFill>
              </a:rPr>
              <a:t>Helps plan for member services</a:t>
            </a:r>
          </a:p>
        </p:txBody>
      </p:sp>
      <p:sp>
        <p:nvSpPr>
          <p:cNvPr id="2" name="Slide Number Placeholder 1"/>
          <p:cNvSpPr>
            <a:spLocks noGrp="1"/>
          </p:cNvSpPr>
          <p:nvPr>
            <p:ph type="sldNum" sz="quarter" idx="12"/>
          </p:nvPr>
        </p:nvSpPr>
        <p:spPr/>
        <p:txBody>
          <a:bodyPr/>
          <a:lstStyle/>
          <a:p>
            <a:fld id="{8426A6AB-1DF1-4710-BF60-79958841CDEE}" type="slidenum">
              <a:rPr lang="en-US" smtClean="0"/>
              <a:pPr/>
              <a:t>27</a:t>
            </a:fld>
            <a:endParaRPr lang="en-US" dirty="0"/>
          </a:p>
        </p:txBody>
      </p:sp>
      <p:sp>
        <p:nvSpPr>
          <p:cNvPr id="6" name="Rectangle 5"/>
          <p:cNvSpPr/>
          <p:nvPr/>
        </p:nvSpPr>
        <p:spPr>
          <a:xfrm>
            <a:off x="381000" y="1752600"/>
            <a:ext cx="822960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smtClean="0">
                <a:solidFill>
                  <a:schemeClr val="bg1"/>
                </a:solidFill>
              </a:rPr>
              <a:t>www.realtor.org/models</a:t>
            </a:r>
            <a:endParaRPr lang="en-US" sz="3200" b="1" dirty="0">
              <a:solidFill>
                <a:schemeClr val="bg1"/>
              </a:solidFill>
            </a:endParaRPr>
          </a:p>
        </p:txBody>
      </p:sp>
      <p:pic>
        <p:nvPicPr>
          <p:cNvPr id="7" name="Picture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243" t="3820"/>
          <a:stretch/>
        </p:blipFill>
        <p:spPr>
          <a:xfrm rot="4182701">
            <a:off x="6862397" y="4006540"/>
            <a:ext cx="2125768" cy="3383677"/>
          </a:xfrm>
          <a:prstGeom prst="rect">
            <a:avLst/>
          </a:prstGeom>
        </p:spPr>
      </p:pic>
    </p:spTree>
    <p:extLst>
      <p:ext uri="{BB962C8B-B14F-4D97-AF65-F5344CB8AC3E}">
        <p14:creationId xmlns:p14="http://schemas.microsoft.com/office/powerpoint/2010/main" val="176029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9200"/>
          </a:xfrm>
        </p:spPr>
        <p:txBody>
          <a:bodyPr/>
          <a:lstStyle/>
          <a:p>
            <a:pPr algn="ctr"/>
            <a:r>
              <a:rPr lang="en-US" b="1" dirty="0" smtClean="0"/>
              <a:t>What is Evaluated?</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469854"/>
              </p:ext>
            </p:extLst>
          </p:nvPr>
        </p:nvGraphicFramePr>
        <p:xfrm>
          <a:off x="228600" y="1143000"/>
          <a:ext cx="86868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8426A6AB-1DF1-4710-BF60-79958841CDEE}" type="slidenum">
              <a:rPr lang="en-US" smtClean="0"/>
              <a:t>28</a:t>
            </a:fld>
            <a:endParaRPr lang="en-US" dirty="0"/>
          </a:p>
        </p:txBody>
      </p:sp>
    </p:spTree>
    <p:extLst>
      <p:ext uri="{BB962C8B-B14F-4D97-AF65-F5344CB8AC3E}">
        <p14:creationId xmlns:p14="http://schemas.microsoft.com/office/powerpoint/2010/main" val="41236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26A6AB-1DF1-4710-BF60-79958841CDEE}" type="slidenum">
              <a:rPr lang="en-US" smtClean="0"/>
              <a:t>29</a:t>
            </a:fld>
            <a:endParaRPr lang="en-US" dirty="0"/>
          </a:p>
        </p:txBody>
      </p:sp>
      <p:sp>
        <p:nvSpPr>
          <p:cNvPr id="5" name="Rectangle 4"/>
          <p:cNvSpPr/>
          <p:nvPr/>
        </p:nvSpPr>
        <p:spPr>
          <a:xfrm>
            <a:off x="155027" y="838200"/>
            <a:ext cx="4146332"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Can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 each section </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separately</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 all at once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941" y="2088669"/>
            <a:ext cx="5043859" cy="353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08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9200"/>
          </a:xfrm>
        </p:spPr>
        <p:txBody>
          <a:bodyPr>
            <a:normAutofit/>
          </a:bodyPr>
          <a:lstStyle/>
          <a:p>
            <a:pPr algn="ctr"/>
            <a:r>
              <a:rPr lang="en-US" b="1" dirty="0" smtClean="0"/>
              <a:t>The Facilitator Guide will help guide the process in all five areas:</a:t>
            </a: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3</a:t>
            </a:fld>
            <a:endParaRPr lang="en-US" dirty="0"/>
          </a:p>
        </p:txBody>
      </p:sp>
      <p:graphicFrame>
        <p:nvGraphicFramePr>
          <p:cNvPr id="5" name="Diagram 4"/>
          <p:cNvGraphicFramePr/>
          <p:nvPr>
            <p:extLst>
              <p:ext uri="{D42A27DB-BD31-4B8C-83A1-F6EECF244321}">
                <p14:modId xmlns:p14="http://schemas.microsoft.com/office/powerpoint/2010/main" val="1033721925"/>
              </p:ext>
            </p:extLst>
          </p:nvPr>
        </p:nvGraphicFramePr>
        <p:xfrm>
          <a:off x="-1333500" y="1219200"/>
          <a:ext cx="118491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381000" y="1199408"/>
            <a:ext cx="947552"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286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3432175"/>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94" y="4572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5715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9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smtClean="0"/>
              <a:t>Governance &amp; Structure</a:t>
            </a:r>
          </a:p>
        </p:txBody>
      </p:sp>
      <p:sp>
        <p:nvSpPr>
          <p:cNvPr id="14339" name="Rectangle 3"/>
          <p:cNvSpPr>
            <a:spLocks noGrp="1" noChangeArrowheads="1"/>
          </p:cNvSpPr>
          <p:nvPr>
            <p:ph idx="1"/>
          </p:nvPr>
        </p:nvSpPr>
        <p:spPr>
          <a:xfrm>
            <a:off x="228600" y="1814945"/>
            <a:ext cx="5105400" cy="4800600"/>
          </a:xfrm>
        </p:spPr>
        <p:style>
          <a:lnRef idx="0">
            <a:schemeClr val="accent2"/>
          </a:lnRef>
          <a:fillRef idx="3">
            <a:schemeClr val="accent2"/>
          </a:fillRef>
          <a:effectRef idx="3">
            <a:schemeClr val="accent2"/>
          </a:effectRef>
          <a:fontRef idx="minor">
            <a:schemeClr val="lt1"/>
          </a:fontRef>
        </p:style>
        <p:txBody>
          <a:bodyPr/>
          <a:lstStyle/>
          <a:p>
            <a:pPr marL="228600" indent="-514350">
              <a:buFont typeface="+mj-lt"/>
              <a:buAutoNum type="arabicPeriod"/>
            </a:pPr>
            <a:r>
              <a:rPr lang="en-US" sz="2800" dirty="0" smtClean="0"/>
              <a:t>Volunteer  Involvement</a:t>
            </a:r>
          </a:p>
          <a:p>
            <a:pPr marL="228600" indent="-514350">
              <a:buFont typeface="+mj-lt"/>
              <a:buAutoNum type="arabicPeriod"/>
            </a:pPr>
            <a:endParaRPr lang="en-US" sz="1000" dirty="0" smtClean="0"/>
          </a:p>
          <a:p>
            <a:pPr marL="228600" indent="-514350">
              <a:buFont typeface="+mj-lt"/>
              <a:buAutoNum type="arabicPeriod"/>
            </a:pPr>
            <a:r>
              <a:rPr lang="en-US" sz="2800" dirty="0" smtClean="0"/>
              <a:t>Leadership Focus</a:t>
            </a:r>
          </a:p>
          <a:p>
            <a:pPr marL="228600" indent="-514350">
              <a:buFont typeface="+mj-lt"/>
              <a:buAutoNum type="arabicPeriod"/>
            </a:pPr>
            <a:endParaRPr lang="en-US" sz="1000" dirty="0" smtClean="0"/>
          </a:p>
          <a:p>
            <a:pPr marL="228600" indent="-514350">
              <a:spcBef>
                <a:spcPts val="0"/>
              </a:spcBef>
              <a:buFont typeface="+mj-lt"/>
              <a:buAutoNum type="arabicPeriod"/>
            </a:pPr>
            <a:r>
              <a:rPr lang="en-US" sz="2800" dirty="0" smtClean="0"/>
              <a:t>Decision-making</a:t>
            </a:r>
          </a:p>
          <a:p>
            <a:pPr>
              <a:spcBef>
                <a:spcPts val="0"/>
              </a:spcBef>
            </a:pPr>
            <a:r>
              <a:rPr lang="en-US" sz="2800" dirty="0"/>
              <a:t> </a:t>
            </a:r>
            <a:r>
              <a:rPr lang="en-US" sz="2800" dirty="0" smtClean="0"/>
              <a:t>    Authority</a:t>
            </a:r>
          </a:p>
          <a:p>
            <a:pPr marL="228600" indent="-514350">
              <a:buFont typeface="+mj-lt"/>
              <a:buAutoNum type="arabicPeriod"/>
            </a:pPr>
            <a:endParaRPr lang="en-US" sz="1000" dirty="0" smtClean="0"/>
          </a:p>
          <a:p>
            <a:pPr marL="228600" indent="-514350">
              <a:buFont typeface="+mj-lt"/>
              <a:buAutoNum type="arabicPeriod" startAt="4"/>
            </a:pPr>
            <a:r>
              <a:rPr lang="en-US" sz="2800" dirty="0" smtClean="0"/>
              <a:t>Committee Structure</a:t>
            </a:r>
          </a:p>
        </p:txBody>
      </p:sp>
      <p:sp>
        <p:nvSpPr>
          <p:cNvPr id="2" name="Slide Number Placeholder 1"/>
          <p:cNvSpPr>
            <a:spLocks noGrp="1"/>
          </p:cNvSpPr>
          <p:nvPr>
            <p:ph type="sldNum" sz="quarter" idx="12"/>
          </p:nvPr>
        </p:nvSpPr>
        <p:spPr/>
        <p:txBody>
          <a:bodyPr/>
          <a:lstStyle/>
          <a:p>
            <a:fld id="{8426A6AB-1DF1-4710-BF60-79958841CDEE}" type="slidenum">
              <a:rPr lang="en-US" smtClean="0"/>
              <a:pPr/>
              <a:t>30</a:t>
            </a:fld>
            <a:endParaRPr lang="en-US" dirty="0"/>
          </a:p>
        </p:txBody>
      </p:sp>
      <p:pic>
        <p:nvPicPr>
          <p:cNvPr id="14340" name="Picture 4" descr="MC900438736[1]"/>
          <p:cNvPicPr>
            <a:picLocks noChangeAspect="1" noChangeArrowheads="1"/>
          </p:cNvPicPr>
          <p:nvPr/>
        </p:nvPicPr>
        <p:blipFill rotWithShape="1">
          <a:blip r:embed="rId3">
            <a:extLst>
              <a:ext uri="{28A0092B-C50C-407E-A947-70E740481C1C}">
                <a14:useLocalDpi xmlns:a14="http://schemas.microsoft.com/office/drawing/2010/main" val="0"/>
              </a:ext>
            </a:extLst>
          </a:blip>
          <a:srcRect l="10195" r="11391"/>
          <a:stretch/>
        </p:blipFill>
        <p:spPr bwMode="auto">
          <a:xfrm>
            <a:off x="5105400" y="1600200"/>
            <a:ext cx="3977245" cy="5257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81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smtClean="0"/>
              <a:t>Physical &amp; Financial Resources</a:t>
            </a:r>
          </a:p>
        </p:txBody>
      </p:sp>
      <p:sp>
        <p:nvSpPr>
          <p:cNvPr id="15363" name="Rectangle 3"/>
          <p:cNvSpPr>
            <a:spLocks noGrp="1" noChangeArrowheads="1"/>
          </p:cNvSpPr>
          <p:nvPr>
            <p:ph sz="half" idx="1"/>
          </p:nvPr>
        </p:nvSpPr>
        <p:spPr>
          <a:xfrm>
            <a:off x="152400" y="1828800"/>
            <a:ext cx="5334000" cy="4724400"/>
          </a:xfrm>
        </p:spPr>
        <p:style>
          <a:lnRef idx="0">
            <a:schemeClr val="accent3"/>
          </a:lnRef>
          <a:fillRef idx="3">
            <a:schemeClr val="accent3"/>
          </a:fillRef>
          <a:effectRef idx="3">
            <a:schemeClr val="accent3"/>
          </a:effectRef>
          <a:fontRef idx="minor">
            <a:schemeClr val="lt1"/>
          </a:fontRef>
        </p:style>
        <p:txBody>
          <a:bodyPr/>
          <a:lstStyle/>
          <a:p>
            <a:pPr marL="514350" indent="-514350">
              <a:buFont typeface="+mj-lt"/>
              <a:buAutoNum type="arabicPeriod"/>
            </a:pPr>
            <a:r>
              <a:rPr lang="en-US" dirty="0" smtClean="0"/>
              <a:t>Office Location &amp; equipment</a:t>
            </a:r>
          </a:p>
          <a:p>
            <a:pPr marL="514350" indent="-514350">
              <a:buFont typeface="+mj-lt"/>
              <a:buAutoNum type="arabicPeriod"/>
            </a:pPr>
            <a:endParaRPr lang="en-US" sz="1000" dirty="0" smtClean="0"/>
          </a:p>
          <a:p>
            <a:pPr marL="514350" indent="-514350">
              <a:buFont typeface="+mj-lt"/>
              <a:buAutoNum type="arabicPeriod"/>
            </a:pPr>
            <a:r>
              <a:rPr lang="en-US" dirty="0" smtClean="0"/>
              <a:t>Finances</a:t>
            </a:r>
          </a:p>
          <a:p>
            <a:pPr marL="514350" indent="-514350">
              <a:buFont typeface="+mj-lt"/>
              <a:buAutoNum type="arabicPeriod"/>
            </a:pPr>
            <a:endParaRPr lang="en-US" sz="1000" dirty="0" smtClean="0"/>
          </a:p>
          <a:p>
            <a:pPr marL="514350" indent="-514350">
              <a:buFont typeface="+mj-lt"/>
              <a:buAutoNum type="arabicPeriod"/>
            </a:pPr>
            <a:r>
              <a:rPr lang="en-US" dirty="0" smtClean="0"/>
              <a:t>Budgeting process</a:t>
            </a:r>
          </a:p>
          <a:p>
            <a:pPr marL="514350" indent="-514350">
              <a:buFont typeface="+mj-lt"/>
              <a:buAutoNum type="arabicPeriod"/>
            </a:pPr>
            <a:endParaRPr lang="en-US" sz="1000" dirty="0" smtClean="0"/>
          </a:p>
          <a:p>
            <a:pPr marL="514350" indent="-514350">
              <a:buFont typeface="+mj-lt"/>
              <a:buAutoNum type="arabicPeriod"/>
            </a:pPr>
            <a:r>
              <a:rPr lang="en-US" dirty="0" smtClean="0"/>
              <a:t>Reserves &amp; Investment policies</a:t>
            </a:r>
          </a:p>
        </p:txBody>
      </p:sp>
      <p:sp>
        <p:nvSpPr>
          <p:cNvPr id="2" name="Slide Number Placeholder 1"/>
          <p:cNvSpPr>
            <a:spLocks noGrp="1"/>
          </p:cNvSpPr>
          <p:nvPr>
            <p:ph type="sldNum" sz="quarter" idx="12"/>
          </p:nvPr>
        </p:nvSpPr>
        <p:spPr/>
        <p:txBody>
          <a:bodyPr/>
          <a:lstStyle/>
          <a:p>
            <a:fld id="{8426A6AB-1DF1-4710-BF60-79958841CDEE}" type="slidenum">
              <a:rPr lang="en-US" smtClean="0"/>
              <a:pPr/>
              <a:t>31</a:t>
            </a:fld>
            <a:endParaRPr lang="en-US" dirty="0"/>
          </a:p>
        </p:txBody>
      </p:sp>
      <p:pic>
        <p:nvPicPr>
          <p:cNvPr id="10244" name="Picture 4" descr="C:\Users\Owner\AppData\Local\Microsoft\Windows\Temporary Internet Files\Content.IE5\QOGE1PTC\MP9003419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4034642" cy="5304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53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smtClean="0"/>
              <a:t>Staff Competencies</a:t>
            </a:r>
          </a:p>
        </p:txBody>
      </p:sp>
      <p:sp>
        <p:nvSpPr>
          <p:cNvPr id="16387" name="Rectangle 3"/>
          <p:cNvSpPr>
            <a:spLocks noGrp="1" noChangeArrowheads="1"/>
          </p:cNvSpPr>
          <p:nvPr>
            <p:ph idx="1"/>
          </p:nvPr>
        </p:nvSpPr>
        <p:spPr>
          <a:xfrm>
            <a:off x="228600" y="1828800"/>
            <a:ext cx="5257800" cy="4724400"/>
          </a:xfrm>
        </p:spPr>
        <p:style>
          <a:lnRef idx="0">
            <a:schemeClr val="accent4"/>
          </a:lnRef>
          <a:fillRef idx="3">
            <a:schemeClr val="accent4"/>
          </a:fillRef>
          <a:effectRef idx="3">
            <a:schemeClr val="accent4"/>
          </a:effectRef>
          <a:fontRef idx="minor">
            <a:schemeClr val="lt1"/>
          </a:fontRef>
        </p:style>
        <p:txBody>
          <a:bodyPr/>
          <a:lstStyle/>
          <a:p>
            <a:pPr marL="514350" indent="-514350">
              <a:buFont typeface="+mj-lt"/>
              <a:buAutoNum type="arabicPeriod"/>
            </a:pPr>
            <a:r>
              <a:rPr lang="en-US" sz="2800" dirty="0" smtClean="0"/>
              <a:t>Staff Structure</a:t>
            </a:r>
          </a:p>
          <a:p>
            <a:pPr marL="514350" indent="-514350">
              <a:buFont typeface="+mj-lt"/>
              <a:buAutoNum type="arabicPeriod"/>
            </a:pPr>
            <a:endParaRPr lang="en-US" sz="1000" dirty="0" smtClean="0"/>
          </a:p>
          <a:p>
            <a:pPr marL="514350" indent="-514350">
              <a:buFont typeface="+mj-lt"/>
              <a:buAutoNum type="arabicPeriod"/>
            </a:pPr>
            <a:r>
              <a:rPr lang="en-US" sz="2800" dirty="0" smtClean="0"/>
              <a:t>Staff Compensation</a:t>
            </a:r>
          </a:p>
          <a:p>
            <a:pPr marL="514350" indent="-514350">
              <a:buFont typeface="+mj-lt"/>
              <a:buAutoNum type="arabicPeriod"/>
            </a:pPr>
            <a:endParaRPr lang="en-US" sz="1000" dirty="0" smtClean="0"/>
          </a:p>
          <a:p>
            <a:pPr marL="514350" indent="-514350">
              <a:buFont typeface="+mj-lt"/>
              <a:buAutoNum type="arabicPeriod"/>
            </a:pPr>
            <a:r>
              <a:rPr lang="en-US" sz="2800" dirty="0" smtClean="0"/>
              <a:t>Staff Professional Development</a:t>
            </a:r>
          </a:p>
          <a:p>
            <a:pPr marL="514350" indent="-514350">
              <a:buFont typeface="+mj-lt"/>
              <a:buAutoNum type="arabicPeriod"/>
            </a:pPr>
            <a:endParaRPr lang="en-US" sz="1000" dirty="0" smtClean="0"/>
          </a:p>
          <a:p>
            <a:pPr marL="514350" indent="-514350">
              <a:buFont typeface="+mj-lt"/>
              <a:buAutoNum type="arabicPeriod"/>
            </a:pPr>
            <a:r>
              <a:rPr lang="en-US" sz="2800" dirty="0" smtClean="0"/>
              <a:t>Executive’s  Role                                         &amp; Focus</a:t>
            </a:r>
          </a:p>
          <a:p>
            <a:pPr marL="971550" lvl="1" indent="-514350">
              <a:buFont typeface="+mj-lt"/>
              <a:buAutoNum type="arabicPeriod"/>
            </a:pPr>
            <a:endParaRPr lang="en-US" dirty="0" smtClean="0"/>
          </a:p>
        </p:txBody>
      </p:sp>
      <p:sp>
        <p:nvSpPr>
          <p:cNvPr id="2" name="Slide Number Placeholder 1"/>
          <p:cNvSpPr>
            <a:spLocks noGrp="1"/>
          </p:cNvSpPr>
          <p:nvPr>
            <p:ph type="sldNum" sz="quarter" idx="12"/>
          </p:nvPr>
        </p:nvSpPr>
        <p:spPr/>
        <p:txBody>
          <a:bodyPr/>
          <a:lstStyle/>
          <a:p>
            <a:fld id="{8426A6AB-1DF1-4710-BF60-79958841CDEE}" type="slidenum">
              <a:rPr lang="en-US" smtClean="0"/>
              <a:pPr/>
              <a:t>32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600200"/>
            <a:ext cx="4038600" cy="5105400"/>
          </a:xfrm>
          <a:prstGeom prst="rect">
            <a:avLst/>
          </a:prstGeom>
        </p:spPr>
      </p:pic>
    </p:spTree>
    <p:extLst>
      <p:ext uri="{BB962C8B-B14F-4D97-AF65-F5344CB8AC3E}">
        <p14:creationId xmlns:p14="http://schemas.microsoft.com/office/powerpoint/2010/main" val="14315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smtClean="0"/>
              <a:t>Member Services</a:t>
            </a:r>
          </a:p>
        </p:txBody>
      </p:sp>
      <p:sp>
        <p:nvSpPr>
          <p:cNvPr id="17411" name="Rectangle 3"/>
          <p:cNvSpPr>
            <a:spLocks noGrp="1" noChangeArrowheads="1"/>
          </p:cNvSpPr>
          <p:nvPr>
            <p:ph idx="1"/>
          </p:nvPr>
        </p:nvSpPr>
        <p:spPr>
          <a:xfrm>
            <a:off x="228600" y="1828800"/>
            <a:ext cx="5257800" cy="4724400"/>
          </a:xfrm>
        </p:spPr>
        <p:style>
          <a:lnRef idx="0">
            <a:schemeClr val="accent5"/>
          </a:lnRef>
          <a:fillRef idx="3">
            <a:schemeClr val="accent5"/>
          </a:fillRef>
          <a:effectRef idx="3">
            <a:schemeClr val="accent5"/>
          </a:effectRef>
          <a:fontRef idx="minor">
            <a:schemeClr val="lt1"/>
          </a:fontRef>
        </p:style>
        <p:txBody>
          <a:bodyPr/>
          <a:lstStyle/>
          <a:p>
            <a:pPr marL="514350" indent="-514350">
              <a:buFont typeface="+mj-lt"/>
              <a:buAutoNum type="arabicPeriod"/>
            </a:pPr>
            <a:r>
              <a:rPr lang="en-US" sz="2800" dirty="0" smtClean="0"/>
              <a:t>Member recruitment, retention &amp; orientation</a:t>
            </a:r>
          </a:p>
          <a:p>
            <a:pPr marL="514350" indent="-514350">
              <a:buFont typeface="+mj-lt"/>
              <a:buAutoNum type="arabicPeriod"/>
            </a:pPr>
            <a:endParaRPr lang="en-US" sz="800" dirty="0" smtClean="0"/>
          </a:p>
          <a:p>
            <a:pPr marL="514350" indent="-514350">
              <a:buFont typeface="+mj-lt"/>
              <a:buAutoNum type="arabicPeriod"/>
            </a:pPr>
            <a:r>
              <a:rPr lang="en-US" sz="2800" dirty="0" smtClean="0"/>
              <a:t>Professional Standards</a:t>
            </a:r>
          </a:p>
          <a:p>
            <a:pPr marL="514350" indent="-514350">
              <a:buFont typeface="+mj-lt"/>
              <a:buAutoNum type="arabicPeriod"/>
            </a:pPr>
            <a:endParaRPr lang="en-US" sz="800" dirty="0" smtClean="0"/>
          </a:p>
          <a:p>
            <a:pPr marL="514350" indent="-514350">
              <a:buFont typeface="+mj-lt"/>
              <a:buAutoNum type="arabicPeriod"/>
            </a:pPr>
            <a:r>
              <a:rPr lang="en-US" sz="2800" dirty="0" smtClean="0"/>
              <a:t>Education</a:t>
            </a:r>
          </a:p>
          <a:p>
            <a:pPr marL="514350" indent="-514350">
              <a:buFont typeface="+mj-lt"/>
              <a:buAutoNum type="arabicPeriod"/>
            </a:pPr>
            <a:endParaRPr lang="en-US" sz="800" dirty="0" smtClean="0"/>
          </a:p>
          <a:p>
            <a:pPr marL="514350" indent="-514350">
              <a:buFont typeface="+mj-lt"/>
              <a:buAutoNum type="arabicPeriod"/>
            </a:pPr>
            <a:r>
              <a:rPr lang="en-US" sz="2800" dirty="0" smtClean="0"/>
              <a:t>RE business tools</a:t>
            </a:r>
          </a:p>
          <a:p>
            <a:pPr marL="514350" indent="-514350">
              <a:buFont typeface="+mj-lt"/>
              <a:buAutoNum type="arabicPeriod"/>
            </a:pPr>
            <a:endParaRPr lang="en-US" sz="800" dirty="0" smtClean="0"/>
          </a:p>
          <a:p>
            <a:pPr marL="514350" indent="-514350">
              <a:buFont typeface="+mj-lt"/>
              <a:buAutoNum type="arabicPeriod"/>
            </a:pPr>
            <a:r>
              <a:rPr lang="en-US" sz="2800" dirty="0" smtClean="0"/>
              <a:t>Networking</a:t>
            </a:r>
          </a:p>
          <a:p>
            <a:pPr marL="514350" indent="-514350">
              <a:buFont typeface="+mj-lt"/>
              <a:buAutoNum type="arabicPeriod"/>
            </a:pPr>
            <a:endParaRPr lang="en-US" sz="800" dirty="0" smtClean="0"/>
          </a:p>
          <a:p>
            <a:pPr marL="514350" indent="-514350">
              <a:buFont typeface="+mj-lt"/>
              <a:buAutoNum type="arabicPeriod"/>
            </a:pPr>
            <a:r>
              <a:rPr lang="en-US" sz="2800" dirty="0" smtClean="0"/>
              <a:t>Communication tools</a:t>
            </a:r>
          </a:p>
          <a:p>
            <a:pPr lvl="1"/>
            <a:endParaRPr lang="en-US" dirty="0" smtClean="0"/>
          </a:p>
        </p:txBody>
      </p:sp>
      <p:sp>
        <p:nvSpPr>
          <p:cNvPr id="2" name="Slide Number Placeholder 1"/>
          <p:cNvSpPr>
            <a:spLocks noGrp="1"/>
          </p:cNvSpPr>
          <p:nvPr>
            <p:ph type="sldNum" sz="quarter" idx="12"/>
          </p:nvPr>
        </p:nvSpPr>
        <p:spPr/>
        <p:txBody>
          <a:bodyPr/>
          <a:lstStyle/>
          <a:p>
            <a:fld id="{8426A6AB-1DF1-4710-BF60-79958841CDEE}" type="slidenum">
              <a:rPr lang="en-US" smtClean="0"/>
              <a:pPr/>
              <a:t>33</a:t>
            </a:fld>
            <a:endParaRPr lang="en-US" dirty="0"/>
          </a:p>
        </p:txBody>
      </p:sp>
      <p:pic>
        <p:nvPicPr>
          <p:cNvPr id="12296" name="Picture 8" descr="C:\Users\Owner\AppData\Local\Microsoft\Windows\Temporary Internet Files\Content.IE5\JXJ9WJ1J\MP900409138[1].jpg"/>
          <p:cNvPicPr>
            <a:picLocks noChangeAspect="1" noChangeArrowheads="1"/>
          </p:cNvPicPr>
          <p:nvPr/>
        </p:nvPicPr>
        <p:blipFill rotWithShape="1">
          <a:blip r:embed="rId3">
            <a:extLst>
              <a:ext uri="{28A0092B-C50C-407E-A947-70E740481C1C}">
                <a14:useLocalDpi xmlns:a14="http://schemas.microsoft.com/office/drawing/2010/main" val="0"/>
              </a:ext>
            </a:extLst>
          </a:blip>
          <a:srcRect b="4297"/>
          <a:stretch/>
        </p:blipFill>
        <p:spPr bwMode="auto">
          <a:xfrm>
            <a:off x="5105400" y="1523999"/>
            <a:ext cx="4038601"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7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b="1" dirty="0" smtClean="0"/>
              <a:t>Internal &amp; External Relations</a:t>
            </a:r>
          </a:p>
        </p:txBody>
      </p:sp>
      <p:sp>
        <p:nvSpPr>
          <p:cNvPr id="18435" name="Rectangle 3"/>
          <p:cNvSpPr>
            <a:spLocks noGrp="1" noChangeArrowheads="1"/>
          </p:cNvSpPr>
          <p:nvPr>
            <p:ph idx="1"/>
          </p:nvPr>
        </p:nvSpPr>
        <p:spPr>
          <a:xfrm>
            <a:off x="228600" y="1828800"/>
            <a:ext cx="5257800" cy="4724400"/>
          </a:xfrm>
        </p:spPr>
        <p:style>
          <a:lnRef idx="0">
            <a:schemeClr val="accent6"/>
          </a:lnRef>
          <a:fillRef idx="3">
            <a:schemeClr val="accent6"/>
          </a:fillRef>
          <a:effectRef idx="3">
            <a:schemeClr val="accent6"/>
          </a:effectRef>
          <a:fontRef idx="minor">
            <a:schemeClr val="lt1"/>
          </a:fontRef>
        </p:style>
        <p:txBody>
          <a:bodyPr/>
          <a:lstStyle/>
          <a:p>
            <a:pPr marL="514350" indent="-514350">
              <a:buFont typeface="+mj-lt"/>
              <a:buAutoNum type="arabicPeriod"/>
            </a:pPr>
            <a:r>
              <a:rPr lang="en-US" sz="2800" dirty="0" smtClean="0"/>
              <a:t>Volunteer Leadership recruitment</a:t>
            </a:r>
          </a:p>
          <a:p>
            <a:pPr marL="514350" indent="-514350">
              <a:buFont typeface="+mj-lt"/>
              <a:buAutoNum type="arabicPeriod"/>
            </a:pPr>
            <a:endParaRPr lang="en-US" sz="1000" dirty="0" smtClean="0"/>
          </a:p>
          <a:p>
            <a:pPr marL="514350" indent="-514350">
              <a:buFont typeface="+mj-lt"/>
              <a:buAutoNum type="arabicPeriod"/>
            </a:pPr>
            <a:r>
              <a:rPr lang="en-US" sz="2800" dirty="0" smtClean="0"/>
              <a:t>Other relationships</a:t>
            </a:r>
          </a:p>
          <a:p>
            <a:pPr marL="514350" indent="-514350">
              <a:buFont typeface="+mj-lt"/>
              <a:buAutoNum type="arabicPeriod"/>
            </a:pPr>
            <a:endParaRPr lang="en-US" sz="1000" dirty="0" smtClean="0"/>
          </a:p>
          <a:p>
            <a:pPr marL="514350" indent="-514350">
              <a:buFont typeface="+mj-lt"/>
              <a:buAutoNum type="arabicPeriod"/>
            </a:pPr>
            <a:r>
              <a:rPr lang="en-US" sz="2800" dirty="0" smtClean="0"/>
              <a:t>Political awareness</a:t>
            </a:r>
          </a:p>
          <a:p>
            <a:pPr marL="514350" indent="-514350">
              <a:buFont typeface="+mj-lt"/>
              <a:buAutoNum type="arabicPeriod"/>
            </a:pPr>
            <a:endParaRPr lang="en-US" sz="1000" dirty="0" smtClean="0"/>
          </a:p>
          <a:p>
            <a:pPr marL="514350" indent="-514350">
              <a:buFont typeface="+mj-lt"/>
              <a:buAutoNum type="arabicPeriod"/>
            </a:pPr>
            <a:r>
              <a:rPr lang="en-US" sz="2800" dirty="0" smtClean="0"/>
              <a:t>Government advocacy</a:t>
            </a:r>
          </a:p>
          <a:p>
            <a:pPr lvl="1"/>
            <a:endParaRPr lang="en-US" dirty="0" smtClean="0"/>
          </a:p>
          <a:p>
            <a:pPr lvl="1"/>
            <a:endParaRPr lang="en-US" dirty="0" smtClean="0"/>
          </a:p>
        </p:txBody>
      </p:sp>
      <p:sp>
        <p:nvSpPr>
          <p:cNvPr id="2" name="Slide Number Placeholder 1"/>
          <p:cNvSpPr>
            <a:spLocks noGrp="1"/>
          </p:cNvSpPr>
          <p:nvPr>
            <p:ph type="sldNum" sz="quarter" idx="12"/>
          </p:nvPr>
        </p:nvSpPr>
        <p:spPr/>
        <p:txBody>
          <a:bodyPr/>
          <a:lstStyle/>
          <a:p>
            <a:fld id="{8426A6AB-1DF1-4710-BF60-79958841CDEE}" type="slidenum">
              <a:rPr lang="en-US" smtClean="0"/>
              <a:pPr/>
              <a:t>34</a:t>
            </a:fld>
            <a:endParaRPr lang="en-US" dirty="0"/>
          </a:p>
        </p:txBody>
      </p:sp>
      <p:pic>
        <p:nvPicPr>
          <p:cNvPr id="13315" name="Picture 3" descr="C:\Users\Owner\AppData\Local\Microsoft\Windows\Temporary Internet Files\Content.IE5\JXJ9WJ1J\MP9001458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3999"/>
            <a:ext cx="4038600" cy="53162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806950"/>
            <a:ext cx="8839200" cy="1365250"/>
          </a:xfrm>
        </p:spPr>
        <p:txBody>
          <a:bodyPr/>
          <a:lstStyle/>
          <a:p>
            <a:r>
              <a:rPr lang="en-US" dirty="0" smtClean="0">
                <a:solidFill>
                  <a:schemeClr val="bg1"/>
                </a:solidFill>
              </a:rPr>
              <a:t>Section 3: Accessing the Models </a:t>
            </a:r>
            <a:r>
              <a:rPr lang="en-US" dirty="0">
                <a:solidFill>
                  <a:schemeClr val="bg1"/>
                </a:solidFill>
              </a:rPr>
              <a:t>T</a:t>
            </a:r>
            <a:r>
              <a:rPr lang="en-US" dirty="0" smtClean="0">
                <a:solidFill>
                  <a:schemeClr val="bg1"/>
                </a:solidFill>
              </a:rPr>
              <a:t>ool</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44680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2" y="-9525"/>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Screen Shot 2014-01-17 at 5.12.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191000"/>
            <a:ext cx="7404100" cy="1653989"/>
          </a:xfrm>
          <a:prstGeom prst="rect">
            <a:avLst/>
          </a:prstGeom>
        </p:spPr>
      </p:pic>
      <p:sp>
        <p:nvSpPr>
          <p:cNvPr id="20482" name="Rectangle 2"/>
          <p:cNvSpPr>
            <a:spLocks noGrp="1" noChangeArrowheads="1"/>
          </p:cNvSpPr>
          <p:nvPr>
            <p:ph type="title"/>
          </p:nvPr>
        </p:nvSpPr>
        <p:spPr>
          <a:xfrm>
            <a:off x="76200" y="228600"/>
            <a:ext cx="8991600" cy="914400"/>
          </a:xfrm>
        </p:spPr>
        <p:txBody>
          <a:bodyPr>
            <a:noAutofit/>
          </a:bodyPr>
          <a:lstStyle/>
          <a:p>
            <a:pPr algn="ctr" eaLnBrk="1" hangingPunct="1"/>
            <a:r>
              <a:rPr lang="en-US" b="1" dirty="0" smtClean="0"/>
              <a:t>How Do You Access the Tool?</a:t>
            </a:r>
            <a:br>
              <a:rPr lang="en-US" b="1" dirty="0" smtClean="0"/>
            </a:br>
            <a:endParaRPr lang="en-US" b="1" dirty="0" smtClean="0">
              <a:solidFill>
                <a:srgbClr val="FF0000"/>
              </a:solidFill>
            </a:endParaRPr>
          </a:p>
        </p:txBody>
      </p:sp>
      <p:sp>
        <p:nvSpPr>
          <p:cNvPr id="2" name="Slide Number Placeholder 1"/>
          <p:cNvSpPr>
            <a:spLocks noGrp="1"/>
          </p:cNvSpPr>
          <p:nvPr>
            <p:ph type="sldNum" sz="quarter" idx="12"/>
          </p:nvPr>
        </p:nvSpPr>
        <p:spPr/>
        <p:txBody>
          <a:bodyPr/>
          <a:lstStyle/>
          <a:p>
            <a:fld id="{8426A6AB-1DF1-4710-BF60-79958841CDEE}" type="slidenum">
              <a:rPr lang="en-US" smtClean="0"/>
              <a:t>36</a:t>
            </a:fld>
            <a:endParaRPr lang="en-US" dirty="0"/>
          </a:p>
        </p:txBody>
      </p:sp>
      <p:sp>
        <p:nvSpPr>
          <p:cNvPr id="3" name="TextBox 2"/>
          <p:cNvSpPr txBox="1"/>
          <p:nvPr/>
        </p:nvSpPr>
        <p:spPr>
          <a:xfrm>
            <a:off x="2590800" y="1143000"/>
            <a:ext cx="5611280" cy="461665"/>
          </a:xfrm>
          <a:prstGeom prst="rect">
            <a:avLst/>
          </a:prstGeom>
          <a:noFill/>
        </p:spPr>
        <p:txBody>
          <a:bodyPr wrap="none" rtlCol="0">
            <a:spAutoFit/>
          </a:bodyPr>
          <a:lstStyle/>
          <a:p>
            <a:r>
              <a:rPr lang="en-US" sz="2400" i="1" dirty="0" smtClean="0">
                <a:solidFill>
                  <a:srgbClr val="CC0000"/>
                </a:solidFill>
              </a:rPr>
              <a:t>Just three clicks! From </a:t>
            </a:r>
            <a:r>
              <a:rPr lang="en-US" sz="2400" i="1" dirty="0" err="1" smtClean="0">
                <a:solidFill>
                  <a:srgbClr val="CC0000"/>
                </a:solidFill>
              </a:rPr>
              <a:t>REALTOR.org</a:t>
            </a:r>
            <a:r>
              <a:rPr lang="en-US" sz="2400" i="1" dirty="0" smtClean="0">
                <a:solidFill>
                  <a:srgbClr val="CC0000"/>
                </a:solidFill>
              </a:rPr>
              <a:t>…</a:t>
            </a:r>
            <a:endParaRPr lang="en-US" sz="2400" i="1" dirty="0">
              <a:solidFill>
                <a:srgbClr val="CC0000"/>
              </a:solidFill>
            </a:endParaRPr>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1790700" y="1905000"/>
            <a:ext cx="5715000" cy="1770063"/>
          </a:xfrm>
          <a:prstGeom prst="rect">
            <a:avLst/>
          </a:prstGeom>
        </p:spPr>
      </p:pic>
      <p:cxnSp>
        <p:nvCxnSpPr>
          <p:cNvPr id="5" name="Straight Arrow Connector 4"/>
          <p:cNvCxnSpPr/>
          <p:nvPr/>
        </p:nvCxnSpPr>
        <p:spPr>
          <a:xfrm flipV="1">
            <a:off x="5829300" y="2532063"/>
            <a:ext cx="381000" cy="1524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143000" y="4800600"/>
            <a:ext cx="457200" cy="1524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866900" y="1905000"/>
            <a:ext cx="569800"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ectangle 11"/>
          <p:cNvSpPr/>
          <p:nvPr/>
        </p:nvSpPr>
        <p:spPr>
          <a:xfrm>
            <a:off x="457200" y="4186535"/>
            <a:ext cx="569800"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6899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86800" cy="4724400"/>
          </a:xfrm>
        </p:spPr>
        <p:txBody>
          <a:bodyPr/>
          <a:lstStyle/>
          <a:p>
            <a:pPr algn="ctr"/>
            <a:r>
              <a:rPr lang="en-US" dirty="0" smtClean="0">
                <a:solidFill>
                  <a:srgbClr val="800000"/>
                </a:solidFill>
                <a:latin typeface="Franklin Gothic heavy"/>
                <a:cs typeface="Franklin Gothic heavy"/>
              </a:rPr>
              <a:t>Sign on to </a:t>
            </a:r>
            <a:r>
              <a:rPr lang="en-US" dirty="0" smtClean="0">
                <a:solidFill>
                  <a:srgbClr val="800000"/>
                </a:solidFill>
                <a:latin typeface="Franklin Gothic heavy"/>
                <a:cs typeface="Franklin Gothic heavy"/>
                <a:hlinkClick r:id="rId3"/>
              </a:rPr>
              <a:t>www.realtor.org</a:t>
            </a:r>
            <a:r>
              <a:rPr lang="en-US" dirty="0" smtClean="0">
                <a:solidFill>
                  <a:srgbClr val="800000"/>
                </a:solidFill>
                <a:latin typeface="Franklin Gothic heavy"/>
                <a:cs typeface="Franklin Gothic heavy"/>
              </a:rPr>
              <a:t> </a:t>
            </a:r>
            <a:r>
              <a:rPr lang="en-US" dirty="0">
                <a:solidFill>
                  <a:srgbClr val="800000"/>
                </a:solidFill>
                <a:latin typeface="Franklin Gothic heavy"/>
                <a:cs typeface="Franklin Gothic heavy"/>
              </a:rPr>
              <a:t>w</a:t>
            </a:r>
            <a:r>
              <a:rPr lang="en-US" dirty="0" smtClean="0">
                <a:solidFill>
                  <a:srgbClr val="800000"/>
                </a:solidFill>
                <a:latin typeface="Franklin Gothic heavy"/>
                <a:cs typeface="Franklin Gothic heavy"/>
              </a:rPr>
              <a:t>ith </a:t>
            </a:r>
            <a:br>
              <a:rPr lang="en-US" dirty="0" smtClean="0">
                <a:solidFill>
                  <a:srgbClr val="800000"/>
                </a:solidFill>
                <a:latin typeface="Franklin Gothic heavy"/>
                <a:cs typeface="Franklin Gothic heavy"/>
              </a:rPr>
            </a:br>
            <a:r>
              <a:rPr lang="en-US" dirty="0" smtClean="0">
                <a:solidFill>
                  <a:srgbClr val="800000"/>
                </a:solidFill>
                <a:latin typeface="Franklin Gothic heavy"/>
                <a:cs typeface="Franklin Gothic heavy"/>
              </a:rPr>
              <a:t>User </a:t>
            </a:r>
            <a:r>
              <a:rPr lang="en-US" dirty="0">
                <a:solidFill>
                  <a:srgbClr val="800000"/>
                </a:solidFill>
                <a:latin typeface="Franklin Gothic heavy"/>
                <a:cs typeface="Franklin Gothic heavy"/>
              </a:rPr>
              <a:t>N</a:t>
            </a:r>
            <a:r>
              <a:rPr lang="en-US" dirty="0" smtClean="0">
                <a:solidFill>
                  <a:srgbClr val="800000"/>
                </a:solidFill>
                <a:latin typeface="Franklin Gothic heavy"/>
                <a:cs typeface="Franklin Gothic heavy"/>
              </a:rPr>
              <a:t>ame and Password.</a:t>
            </a:r>
            <a:endParaRPr lang="en-US" dirty="0">
              <a:solidFill>
                <a:srgbClr val="800000"/>
              </a:solidFill>
              <a:latin typeface="Franklin Gothic heavy"/>
              <a:cs typeface="Franklin Gothic heavy"/>
            </a:endParaRPr>
          </a:p>
        </p:txBody>
      </p:sp>
      <p:sp>
        <p:nvSpPr>
          <p:cNvPr id="4" name="Slide Number Placeholder 3"/>
          <p:cNvSpPr>
            <a:spLocks noGrp="1"/>
          </p:cNvSpPr>
          <p:nvPr>
            <p:ph type="sldNum" sz="quarter" idx="12"/>
          </p:nvPr>
        </p:nvSpPr>
        <p:spPr/>
        <p:txBody>
          <a:bodyPr/>
          <a:lstStyle/>
          <a:p>
            <a:fld id="{8426A6AB-1DF1-4710-BF60-79958841CDEE}" type="slidenum">
              <a:rPr lang="en-US" smtClean="0"/>
              <a:t>37</a:t>
            </a:fld>
            <a:endParaRPr lang="en-US"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124200" y="3276600"/>
            <a:ext cx="3092133" cy="2895600"/>
          </a:xfrm>
          <a:prstGeom prst="rect">
            <a:avLst/>
          </a:prstGeom>
        </p:spPr>
      </p:pic>
      <p:cxnSp>
        <p:nvCxnSpPr>
          <p:cNvPr id="7" name="Straight Arrow Connector 6"/>
          <p:cNvCxnSpPr/>
          <p:nvPr/>
        </p:nvCxnSpPr>
        <p:spPr>
          <a:xfrm>
            <a:off x="2438400" y="5029200"/>
            <a:ext cx="559521" cy="4161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Double Bracket 7"/>
          <p:cNvSpPr/>
          <p:nvPr/>
        </p:nvSpPr>
        <p:spPr>
          <a:xfrm>
            <a:off x="3124200" y="4953000"/>
            <a:ext cx="1771818" cy="19401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2133600" y="3276600"/>
            <a:ext cx="569800"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69765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pic>
        <p:nvPicPr>
          <p:cNvPr id="1536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7068"/>
          <a:stretch/>
        </p:blipFill>
        <p:spPr bwMode="auto">
          <a:xfrm>
            <a:off x="609600" y="914400"/>
            <a:ext cx="6142017" cy="223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76200"/>
            <a:ext cx="9144000" cy="830997"/>
          </a:xfrm>
          <a:prstGeom prst="rect">
            <a:avLst/>
          </a:prstGeom>
          <a:noFill/>
        </p:spPr>
        <p:txBody>
          <a:bodyPr wrap="square" rtlCol="0">
            <a:spAutoFit/>
          </a:bodyPr>
          <a:lstStyle/>
          <a:p>
            <a:pPr algn="ctr"/>
            <a:r>
              <a:rPr lang="en-US" sz="2400" b="1" dirty="0" smtClean="0">
                <a:solidFill>
                  <a:srgbClr val="7D0101"/>
                </a:solidFill>
              </a:rPr>
              <a:t>Once at the Models homepage, click on </a:t>
            </a:r>
            <a:br>
              <a:rPr lang="en-US" sz="2400" b="1" dirty="0" smtClean="0">
                <a:solidFill>
                  <a:srgbClr val="7D0101"/>
                </a:solidFill>
              </a:rPr>
            </a:br>
            <a:r>
              <a:rPr lang="en-US" sz="2400" b="1" dirty="0" smtClean="0">
                <a:solidFill>
                  <a:srgbClr val="7D0101"/>
                </a:solidFill>
              </a:rPr>
              <a:t>“Planning Questionnaire”</a:t>
            </a:r>
            <a:endParaRPr lang="en-US" sz="2400" b="1" dirty="0">
              <a:solidFill>
                <a:srgbClr val="7D0101"/>
              </a:solidFill>
            </a:endParaRPr>
          </a:p>
        </p:txBody>
      </p:sp>
      <p:cxnSp>
        <p:nvCxnSpPr>
          <p:cNvPr id="5" name="Straight Arrow Connector 4"/>
          <p:cNvCxnSpPr/>
          <p:nvPr/>
        </p:nvCxnSpPr>
        <p:spPr>
          <a:xfrm>
            <a:off x="122217" y="1358648"/>
            <a:ext cx="838200"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3352800"/>
            <a:ext cx="9144000" cy="400110"/>
          </a:xfrm>
          <a:prstGeom prst="rect">
            <a:avLst/>
          </a:prstGeom>
          <a:noFill/>
        </p:spPr>
        <p:txBody>
          <a:bodyPr wrap="square" rtlCol="0">
            <a:spAutoFit/>
          </a:bodyPr>
          <a:lstStyle/>
          <a:p>
            <a:pPr algn="ctr"/>
            <a:r>
              <a:rPr lang="en-US" sz="2000" b="1" dirty="0" smtClean="0">
                <a:solidFill>
                  <a:srgbClr val="7D0101"/>
                </a:solidFill>
              </a:rPr>
              <a:t>The link to “Proceed to Questionnaire” is at the bottom of the page</a:t>
            </a:r>
            <a:endParaRPr lang="en-US" sz="2000" b="1" dirty="0">
              <a:solidFill>
                <a:srgbClr val="7D0101"/>
              </a:solidFill>
            </a:endParaRPr>
          </a:p>
        </p:txBody>
      </p:sp>
      <p:pic>
        <p:nvPicPr>
          <p:cNvPr id="6" name="Picture 5" descr="Screen Shot 2014-01-21 at 12.25.2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3810000"/>
            <a:ext cx="6400800" cy="2758415"/>
          </a:xfrm>
          <a:prstGeom prst="rect">
            <a:avLst/>
          </a:prstGeom>
        </p:spPr>
      </p:pic>
      <p:cxnSp>
        <p:nvCxnSpPr>
          <p:cNvPr id="10" name="Straight Arrow Connector 9"/>
          <p:cNvCxnSpPr/>
          <p:nvPr/>
        </p:nvCxnSpPr>
        <p:spPr>
          <a:xfrm>
            <a:off x="1752600" y="6400800"/>
            <a:ext cx="838200"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32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2590800"/>
            <a:ext cx="7772400" cy="1752600"/>
          </a:xfrm>
        </p:spPr>
        <p:style>
          <a:lnRef idx="1">
            <a:schemeClr val="accent6"/>
          </a:lnRef>
          <a:fillRef idx="3">
            <a:schemeClr val="accent6"/>
          </a:fillRef>
          <a:effectRef idx="2">
            <a:schemeClr val="accent6"/>
          </a:effectRef>
          <a:fontRef idx="minor">
            <a:schemeClr val="lt1"/>
          </a:fontRef>
        </p:style>
        <p:txBody>
          <a:bodyPr anchor="ctr"/>
          <a:lstStyle/>
          <a:p>
            <a:r>
              <a:rPr lang="en-US" dirty="0" smtClean="0"/>
              <a:t>Next</a:t>
            </a:r>
            <a:r>
              <a:rPr lang="en-US" dirty="0"/>
              <a:t>: </a:t>
            </a:r>
            <a:r>
              <a:rPr lang="en-US" dirty="0" smtClean="0"/>
              <a:t>Begin new questionnaire, including your Association </a:t>
            </a:r>
            <a:r>
              <a:rPr lang="en-US" dirty="0"/>
              <a:t>NRDS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60410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You Will </a:t>
            </a:r>
            <a:r>
              <a:rPr lang="en-US" b="1" dirty="0"/>
              <a:t>L</a:t>
            </a:r>
            <a:r>
              <a:rPr lang="en-US" b="1" dirty="0" smtClean="0">
                <a:solidFill>
                  <a:srgbClr val="C00000"/>
                </a:solidFill>
              </a:rPr>
              <a:t>earn</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a:t>H</a:t>
            </a:r>
            <a:r>
              <a:rPr lang="en-US" b="1" dirty="0" smtClean="0"/>
              <a:t>ow to use the tool simply and effectively</a:t>
            </a:r>
          </a:p>
          <a:p>
            <a:pPr marL="514350" indent="-514350">
              <a:buFont typeface="+mj-lt"/>
              <a:buAutoNum type="arabicPeriod"/>
            </a:pPr>
            <a:endParaRPr lang="en-US" sz="1000" b="1" dirty="0" smtClean="0"/>
          </a:p>
          <a:p>
            <a:pPr marL="514350" indent="-514350">
              <a:buFont typeface="+mj-lt"/>
              <a:buAutoNum type="arabicPeriod"/>
            </a:pPr>
            <a:r>
              <a:rPr lang="en-US" b="1" dirty="0"/>
              <a:t>T</a:t>
            </a:r>
            <a:r>
              <a:rPr lang="en-US" b="1" dirty="0" smtClean="0"/>
              <a:t>he tool’s various applications</a:t>
            </a:r>
          </a:p>
          <a:p>
            <a:pPr marL="514350" indent="-514350">
              <a:buFont typeface="+mj-lt"/>
              <a:buAutoNum type="arabicPeriod"/>
            </a:pPr>
            <a:endParaRPr lang="en-US" sz="1000" b="1" dirty="0" smtClean="0"/>
          </a:p>
          <a:p>
            <a:pPr marL="514350" indent="-514350">
              <a:buFont typeface="+mj-lt"/>
              <a:buAutoNum type="arabicPeriod"/>
            </a:pPr>
            <a:r>
              <a:rPr lang="en-US" b="1" dirty="0"/>
              <a:t>W</a:t>
            </a:r>
            <a:r>
              <a:rPr lang="en-US" b="1" dirty="0" smtClean="0"/>
              <a:t>ho </a:t>
            </a:r>
            <a:r>
              <a:rPr lang="en-US" b="1" dirty="0"/>
              <a:t>should use the </a:t>
            </a:r>
            <a:r>
              <a:rPr lang="en-US" b="1" dirty="0" smtClean="0"/>
              <a:t>tool</a:t>
            </a:r>
          </a:p>
          <a:p>
            <a:pPr marL="514350" indent="-514350">
              <a:buFont typeface="+mj-lt"/>
              <a:buAutoNum type="arabicPeriod"/>
            </a:pPr>
            <a:endParaRPr lang="en-US" sz="1000" b="1" dirty="0"/>
          </a:p>
          <a:p>
            <a:pPr marL="514350" indent="-514350">
              <a:buFont typeface="+mj-lt"/>
              <a:buAutoNum type="arabicPeriod"/>
            </a:pPr>
            <a:r>
              <a:rPr lang="en-US" dirty="0"/>
              <a:t>H</a:t>
            </a:r>
            <a:r>
              <a:rPr lang="en-US" b="1" dirty="0" smtClean="0"/>
              <a:t>ow to evaluate, interpret and use the results</a:t>
            </a:r>
          </a:p>
          <a:p>
            <a:pPr marL="514350" indent="-514350">
              <a:buFont typeface="+mj-lt"/>
              <a:buAutoNum type="arabicPeriod"/>
            </a:pPr>
            <a:endParaRPr lang="en-US" sz="1000" b="1" dirty="0" smtClean="0"/>
          </a:p>
          <a:p>
            <a:pPr marL="514350" indent="-514350">
              <a:buFont typeface="+mj-lt"/>
              <a:buAutoNum type="arabicPeriod"/>
            </a:pPr>
            <a:r>
              <a:rPr lang="en-US" b="1" dirty="0"/>
              <a:t>H</a:t>
            </a:r>
            <a:r>
              <a:rPr lang="en-US" b="1" dirty="0" smtClean="0"/>
              <a:t>ow to explain each component to others</a:t>
            </a:r>
          </a:p>
          <a:p>
            <a:pPr marL="514350" indent="-514350">
              <a:buFont typeface="+mj-lt"/>
              <a:buAutoNum type="arabicPeriod"/>
            </a:pP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t>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248" r="60049" b="6253"/>
          <a:stretch/>
        </p:blipFill>
        <p:spPr bwMode="auto">
          <a:xfrm>
            <a:off x="1600200" y="228600"/>
            <a:ext cx="5922187" cy="6461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95600" y="838200"/>
            <a:ext cx="2590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207625">
            <a:off x="432494" y="643235"/>
            <a:ext cx="3223959" cy="923330"/>
          </a:xfrm>
          <a:prstGeom prst="rect">
            <a:avLst/>
          </a:prstGeom>
          <a:solidFill>
            <a:schemeClr val="bg1"/>
          </a:solid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old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7430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pic>
        <p:nvPicPr>
          <p:cNvPr id="3" name="Picture 2" descr="Screen Shot 2014-01-21 at 12.3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7754" cy="6858000"/>
          </a:xfrm>
          <a:prstGeom prst="rect">
            <a:avLst/>
          </a:prstGeom>
        </p:spPr>
      </p:pic>
    </p:spTree>
    <p:extLst>
      <p:ext uri="{BB962C8B-B14F-4D97-AF65-F5344CB8AC3E}">
        <p14:creationId xmlns:p14="http://schemas.microsoft.com/office/powerpoint/2010/main" val="34995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609600"/>
            <a:ext cx="6096000" cy="338554"/>
          </a:xfrm>
          <a:prstGeom prst="rect">
            <a:avLst/>
          </a:prstGeom>
        </p:spPr>
        <p:txBody>
          <a:bodyPr wrap="square">
            <a:spAutoFit/>
          </a:bodyPr>
          <a:lstStyle/>
          <a:p>
            <a:r>
              <a:rPr lang="en-US" sz="1600" b="1" dirty="0">
                <a:solidFill>
                  <a:srgbClr val="800080"/>
                </a:solidFill>
              </a:rPr>
              <a:t>REALTOR</a:t>
            </a:r>
            <a:r>
              <a:rPr lang="en-US" sz="1600" b="1" baseline="30000" dirty="0">
                <a:solidFill>
                  <a:srgbClr val="800080"/>
                </a:solidFill>
              </a:rPr>
              <a:t>®</a:t>
            </a:r>
            <a:r>
              <a:rPr lang="en-US" sz="1600" b="1" dirty="0">
                <a:solidFill>
                  <a:srgbClr val="800080"/>
                </a:solidFill>
              </a:rPr>
              <a:t> Association Models General Assessment </a:t>
            </a:r>
            <a:r>
              <a:rPr lang="en-US" sz="1600" b="1" dirty="0" smtClean="0">
                <a:solidFill>
                  <a:srgbClr val="800080"/>
                </a:solidFill>
              </a:rPr>
              <a:t>Results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
        <p:nvSpPr>
          <p:cNvPr id="6" name="TextBox 5"/>
          <p:cNvSpPr txBox="1"/>
          <p:nvPr/>
        </p:nvSpPr>
        <p:spPr>
          <a:xfrm>
            <a:off x="4667249" y="3200400"/>
            <a:ext cx="1657351" cy="369332"/>
          </a:xfrm>
          <a:prstGeom prst="rect">
            <a:avLst/>
          </a:prstGeom>
          <a:noFill/>
        </p:spPr>
        <p:txBody>
          <a:bodyPr wrap="square" rtlCol="0">
            <a:spAutoFit/>
          </a:bodyPr>
          <a:lstStyle/>
          <a:p>
            <a:endParaRPr lang="en-US" dirty="0"/>
          </a:p>
        </p:txBody>
      </p:sp>
      <p:pic>
        <p:nvPicPr>
          <p:cNvPr id="2049" name="Picture 1" descr="http://lnwebdev01.realtors.org/icons/ec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1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lnwebdev01.realtors.org/icons/ec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1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lnwebdev01.realtors.org/icons/ec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1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4-01-21 at 12.34.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00" y="1280130"/>
            <a:ext cx="7302500" cy="4968270"/>
          </a:xfrm>
          <a:prstGeom prst="rect">
            <a:avLst/>
          </a:prstGeom>
        </p:spPr>
      </p:pic>
      <p:sp>
        <p:nvSpPr>
          <p:cNvPr id="13" name="Rectangle 12"/>
          <p:cNvSpPr/>
          <p:nvPr/>
        </p:nvSpPr>
        <p:spPr>
          <a:xfrm rot="1434355">
            <a:off x="6028472" y="407983"/>
            <a:ext cx="2993755" cy="1077218"/>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results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462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pic>
        <p:nvPicPr>
          <p:cNvPr id="6" name="Content Placeholder 5" descr="TEST ASSOCIATION OF REALTORS® - Aggregate Assessment Results - Windows Internet Explore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5821" r="10387" b="5856"/>
          <a:stretch/>
        </p:blipFill>
        <p:spPr>
          <a:xfrm>
            <a:off x="-12700" y="26148"/>
            <a:ext cx="9169400" cy="6857252"/>
          </a:xfrm>
        </p:spPr>
      </p:pic>
      <p:sp>
        <p:nvSpPr>
          <p:cNvPr id="7" name="Rectangle 6"/>
          <p:cNvSpPr/>
          <p:nvPr/>
        </p:nvSpPr>
        <p:spPr>
          <a:xfrm rot="806029">
            <a:off x="5564771" y="3354102"/>
            <a:ext cx="3418005" cy="1077218"/>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aggregate results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0612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b="1" dirty="0" smtClean="0"/>
              <a:t>Questionnaire General Tips</a:t>
            </a:r>
            <a:endParaRPr lang="en-US" sz="3200" b="1" dirty="0"/>
          </a:p>
        </p:txBody>
      </p:sp>
      <p:sp>
        <p:nvSpPr>
          <p:cNvPr id="5" name="Content Placeholder 4"/>
          <p:cNvSpPr>
            <a:spLocks noGrp="1"/>
          </p:cNvSpPr>
          <p:nvPr>
            <p:ph idx="1"/>
          </p:nvPr>
        </p:nvSpPr>
        <p:spPr/>
        <p:txBody>
          <a:bodyPr/>
          <a:lstStyle/>
          <a:p>
            <a:pPr marL="514350" indent="-514350">
              <a:buFont typeface="+mj-lt"/>
              <a:buAutoNum type="arabicPeriod"/>
            </a:pPr>
            <a:r>
              <a:rPr lang="en-US" sz="2800" dirty="0"/>
              <a:t>Plan to spend about </a:t>
            </a:r>
            <a:r>
              <a:rPr lang="en-US" sz="2800" dirty="0" smtClean="0"/>
              <a:t>5 </a:t>
            </a:r>
            <a:r>
              <a:rPr lang="en-US" sz="2800" dirty="0"/>
              <a:t>to 10 minutes </a:t>
            </a:r>
            <a:r>
              <a:rPr lang="en-US" sz="2800" dirty="0" smtClean="0"/>
              <a:t>to complete each section, or about </a:t>
            </a:r>
            <a:r>
              <a:rPr lang="en-US" sz="2800" dirty="0"/>
              <a:t>30 to 45 minutes </a:t>
            </a:r>
            <a:r>
              <a:rPr lang="en-US" sz="2800" dirty="0" smtClean="0"/>
              <a:t>total</a:t>
            </a:r>
          </a:p>
          <a:p>
            <a:pPr marL="514350" indent="-514350">
              <a:buFont typeface="+mj-lt"/>
              <a:buAutoNum type="arabicPeriod"/>
            </a:pPr>
            <a:endParaRPr lang="en-US" sz="1000" dirty="0" smtClean="0"/>
          </a:p>
          <a:p>
            <a:pPr marL="514350" indent="-514350">
              <a:buFont typeface="+mj-lt"/>
              <a:buAutoNum type="arabicPeriod"/>
            </a:pPr>
            <a:r>
              <a:rPr lang="en-US" sz="2800" dirty="0"/>
              <a:t>Read through all the questions before you </a:t>
            </a:r>
            <a:r>
              <a:rPr lang="en-US" sz="2800" dirty="0" smtClean="0"/>
              <a:t>begin,            </a:t>
            </a:r>
            <a:r>
              <a:rPr lang="en-US" sz="2800" dirty="0"/>
              <a:t>to get a better understanding of the </a:t>
            </a:r>
            <a:r>
              <a:rPr lang="en-US" sz="2800" dirty="0" smtClean="0"/>
              <a:t>nature</a:t>
            </a:r>
          </a:p>
          <a:p>
            <a:pPr marL="514350" indent="-514350">
              <a:buFont typeface="+mj-lt"/>
              <a:buAutoNum type="arabicPeriod"/>
            </a:pPr>
            <a:endParaRPr lang="en-US" sz="1000" dirty="0" smtClean="0"/>
          </a:p>
          <a:p>
            <a:pPr marL="514350" indent="-514350">
              <a:buFont typeface="+mj-lt"/>
              <a:buAutoNum type="arabicPeriod"/>
            </a:pPr>
            <a:r>
              <a:rPr lang="en-US" sz="2800" dirty="0"/>
              <a:t>Although you may think not all of the questions apply to your association, answer every question as best you can, because skipped questions will skew the percentages in your </a:t>
            </a:r>
            <a:r>
              <a:rPr lang="en-US" sz="2800" dirty="0" smtClean="0"/>
              <a:t>results</a:t>
            </a:r>
            <a:r>
              <a:rPr lang="en-US" sz="2800" dirty="0"/>
              <a:t/>
            </a:r>
            <a:br>
              <a:rPr lang="en-US" sz="2800" dirty="0"/>
            </a:br>
            <a:r>
              <a:rPr lang="en-US" sz="2800" dirty="0"/>
              <a:t/>
            </a:r>
            <a:br>
              <a:rPr lang="en-US" sz="2800" dirty="0"/>
            </a:br>
            <a:endParaRPr lang="en-US" sz="2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42642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12700" y="0"/>
            <a:ext cx="9156700" cy="1219200"/>
          </a:xfrm>
        </p:spPr>
        <p:txBody>
          <a:bodyPr/>
          <a:lstStyle/>
          <a:p>
            <a:r>
              <a:rPr lang="en-US" b="1" dirty="0" smtClean="0"/>
              <a:t>Save &amp; Return Later</a:t>
            </a:r>
            <a:endParaRPr lang="en-US" b="1" dirty="0"/>
          </a:p>
        </p:txBody>
      </p:sp>
      <p:sp>
        <p:nvSpPr>
          <p:cNvPr id="3" name="Content Placeholder 2"/>
          <p:cNvSpPr>
            <a:spLocks noGrp="1"/>
          </p:cNvSpPr>
          <p:nvPr>
            <p:ph idx="1"/>
          </p:nvPr>
        </p:nvSpPr>
        <p:spPr>
          <a:xfrm>
            <a:off x="228600" y="1143000"/>
            <a:ext cx="8686800" cy="1828800"/>
          </a:xfrm>
        </p:spPr>
        <p:style>
          <a:lnRef idx="0">
            <a:schemeClr val="accent5"/>
          </a:lnRef>
          <a:fillRef idx="3">
            <a:schemeClr val="accent5"/>
          </a:fillRef>
          <a:effectRef idx="3">
            <a:schemeClr val="accent5"/>
          </a:effectRef>
          <a:fontRef idx="minor">
            <a:schemeClr val="lt1"/>
          </a:fontRef>
        </p:style>
        <p:txBody>
          <a:bodyPr/>
          <a:lstStyle/>
          <a:p>
            <a:pPr algn="ctr"/>
            <a:r>
              <a:rPr lang="en-US" sz="4000" dirty="0" smtClean="0"/>
              <a:t>Interruptions?  No problem!</a:t>
            </a:r>
          </a:p>
          <a:p>
            <a:pPr algn="ctr"/>
            <a:r>
              <a:rPr lang="en-US" dirty="0" smtClean="0"/>
              <a:t>Save your incomplete questionnaire                             and return to it at a later time.</a:t>
            </a:r>
          </a:p>
        </p:txBody>
      </p:sp>
      <p:sp>
        <p:nvSpPr>
          <p:cNvPr id="4" name="Slide Number Placeholder 3"/>
          <p:cNvSpPr>
            <a:spLocks noGrp="1"/>
          </p:cNvSpPr>
          <p:nvPr>
            <p:ph type="sldNum" sz="quarter" idx="12"/>
          </p:nvPr>
        </p:nvSpPr>
        <p:spPr/>
        <p:txBody>
          <a:bodyPr/>
          <a:lstStyle/>
          <a:p>
            <a:fld id="{8426A6AB-1DF1-4710-BF60-79958841CDEE}" type="slidenum">
              <a:rPr lang="en-US" smtClean="0"/>
              <a:pPr/>
              <a:t>45</a:t>
            </a:fld>
            <a:endParaRPr lang="en-US" dirty="0"/>
          </a:p>
        </p:txBody>
      </p:sp>
      <p:pic>
        <p:nvPicPr>
          <p:cNvPr id="20482" name="Picture 2" descr="C:\Users\Owner\AppData\Local\Microsoft\Windows\Temporary Internet Files\Content.IE5\JXJ9WJ1J\MP9004431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308" y="2971800"/>
            <a:ext cx="569938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029" name="Picture 5" descr="C:\Users\amartin.NARINTERNAL\AppData\Local\Microsoft\Windows\Temporary Internet Files\Content.IE5\3UCU8VXN\MP9004392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00400" y="0"/>
            <a:ext cx="5943600" cy="1219200"/>
          </a:xfrm>
        </p:spPr>
        <p:txBody>
          <a:bodyPr/>
          <a:lstStyle/>
          <a:p>
            <a:r>
              <a:rPr lang="en-US" sz="4000" dirty="0" smtClean="0">
                <a:solidFill>
                  <a:schemeClr val="tx1"/>
                </a:solidFill>
              </a:rPr>
              <a:t>Overcoming objections</a:t>
            </a:r>
            <a:endParaRPr lang="en-US" sz="4000" dirty="0">
              <a:solidFill>
                <a:schemeClr val="tx1"/>
              </a:solidFill>
            </a:endParaRPr>
          </a:p>
        </p:txBody>
      </p:sp>
      <p:sp>
        <p:nvSpPr>
          <p:cNvPr id="3" name="Content Placeholder 2"/>
          <p:cNvSpPr>
            <a:spLocks noGrp="1"/>
          </p:cNvSpPr>
          <p:nvPr>
            <p:ph idx="1"/>
          </p:nvPr>
        </p:nvSpPr>
        <p:spPr>
          <a:xfrm>
            <a:off x="304800" y="6019800"/>
            <a:ext cx="8686800" cy="762000"/>
          </a:xfrm>
        </p:spPr>
        <p:txBody>
          <a:bodyPr/>
          <a:lstStyle/>
          <a:p>
            <a:r>
              <a:rPr lang="en-US" dirty="0" smtClean="0"/>
              <a:t>It’s part of their commitment to the association!</a:t>
            </a:r>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46</a:t>
            </a:fld>
            <a:endParaRPr lang="en-US" dirty="0"/>
          </a:p>
        </p:txBody>
      </p:sp>
    </p:spTree>
    <p:extLst>
      <p:ext uri="{BB962C8B-B14F-4D97-AF65-F5344CB8AC3E}">
        <p14:creationId xmlns:p14="http://schemas.microsoft.com/office/powerpoint/2010/main" val="17261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806950"/>
            <a:ext cx="8839200" cy="1365250"/>
          </a:xfrm>
        </p:spPr>
        <p:txBody>
          <a:bodyPr/>
          <a:lstStyle/>
          <a:p>
            <a:r>
              <a:rPr lang="en-US" dirty="0" smtClean="0">
                <a:solidFill>
                  <a:schemeClr val="bg1"/>
                </a:solidFill>
              </a:rPr>
              <a:t>Section 4: The tool’s applications</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09009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9200"/>
          </a:xfrm>
        </p:spPr>
        <p:txBody>
          <a:bodyPr>
            <a:normAutofit/>
          </a:bodyPr>
          <a:lstStyle/>
          <a:p>
            <a:pPr algn="ctr"/>
            <a:r>
              <a:rPr lang="en-US" b="1" dirty="0" smtClean="0"/>
              <a:t>How </a:t>
            </a:r>
            <a:r>
              <a:rPr lang="en-US" b="1" dirty="0"/>
              <a:t>Y</a:t>
            </a:r>
            <a:r>
              <a:rPr lang="en-US" b="1" dirty="0" smtClean="0"/>
              <a:t>ou </a:t>
            </a:r>
            <a:r>
              <a:rPr lang="en-US" b="1" dirty="0"/>
              <a:t>S</a:t>
            </a:r>
            <a:r>
              <a:rPr lang="en-US" b="1" dirty="0" smtClean="0"/>
              <a:t>hould </a:t>
            </a:r>
            <a:r>
              <a:rPr lang="en-US" b="1" dirty="0"/>
              <a:t>U</a:t>
            </a:r>
            <a:r>
              <a:rPr lang="en-US" b="1" dirty="0" smtClean="0"/>
              <a:t>se </a:t>
            </a:r>
            <a:r>
              <a:rPr lang="en-US" b="1" dirty="0"/>
              <a:t>I</a:t>
            </a:r>
            <a:r>
              <a:rPr lang="en-US" b="1" dirty="0" smtClean="0"/>
              <a:t>t</a:t>
            </a: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48</a:t>
            </a:fld>
            <a:endParaRPr lang="en-US" dirty="0"/>
          </a:p>
        </p:txBody>
      </p:sp>
      <p:graphicFrame>
        <p:nvGraphicFramePr>
          <p:cNvPr id="5" name="Diagram 4"/>
          <p:cNvGraphicFramePr/>
          <p:nvPr>
            <p:extLst>
              <p:ext uri="{D42A27DB-BD31-4B8C-83A1-F6EECF244321}">
                <p14:modId xmlns:p14="http://schemas.microsoft.com/office/powerpoint/2010/main" val="811444754"/>
              </p:ext>
            </p:extLst>
          </p:nvPr>
        </p:nvGraphicFramePr>
        <p:xfrm>
          <a:off x="-1333500" y="1219200"/>
          <a:ext cx="118491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381000" y="1199408"/>
            <a:ext cx="947552"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286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3432175"/>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94" y="4572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5715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81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9200"/>
          </a:xfrm>
        </p:spPr>
        <p:txBody>
          <a:bodyPr>
            <a:normAutofit/>
          </a:bodyPr>
          <a:lstStyle/>
          <a:p>
            <a:pPr algn="ctr"/>
            <a:r>
              <a:rPr lang="en-US" b="1" dirty="0" smtClean="0"/>
              <a:t>How </a:t>
            </a:r>
            <a:r>
              <a:rPr lang="en-US" b="1" dirty="0"/>
              <a:t>Y</a:t>
            </a:r>
            <a:r>
              <a:rPr lang="en-US" b="1" dirty="0" smtClean="0"/>
              <a:t>ou </a:t>
            </a:r>
            <a:r>
              <a:rPr lang="en-US" b="1" dirty="0"/>
              <a:t>S</a:t>
            </a:r>
            <a:r>
              <a:rPr lang="en-US" b="1" dirty="0" smtClean="0"/>
              <a:t>hould </a:t>
            </a:r>
            <a:r>
              <a:rPr lang="en-US" b="1" dirty="0"/>
              <a:t>U</a:t>
            </a:r>
            <a:r>
              <a:rPr lang="en-US" b="1" dirty="0" smtClean="0"/>
              <a:t>se </a:t>
            </a:r>
            <a:r>
              <a:rPr lang="en-US" b="1" dirty="0"/>
              <a:t>I</a:t>
            </a:r>
            <a:r>
              <a:rPr lang="en-US" b="1" dirty="0" smtClean="0"/>
              <a:t>t</a:t>
            </a: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49</a:t>
            </a:fld>
            <a:endParaRPr lang="en-US" dirty="0"/>
          </a:p>
        </p:txBody>
      </p:sp>
      <p:graphicFrame>
        <p:nvGraphicFramePr>
          <p:cNvPr id="5" name="Diagram 4"/>
          <p:cNvGraphicFramePr/>
          <p:nvPr>
            <p:extLst>
              <p:ext uri="{D42A27DB-BD31-4B8C-83A1-F6EECF244321}">
                <p14:modId xmlns:p14="http://schemas.microsoft.com/office/powerpoint/2010/main" val="1649487319"/>
              </p:ext>
            </p:extLst>
          </p:nvPr>
        </p:nvGraphicFramePr>
        <p:xfrm>
          <a:off x="-1333500" y="1219200"/>
          <a:ext cx="118491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762000" y="1905000"/>
            <a:ext cx="947552"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037" y="51054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9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806950"/>
            <a:ext cx="8839200" cy="1365250"/>
          </a:xfrm>
        </p:spPr>
        <p:txBody>
          <a:bodyPr/>
          <a:lstStyle/>
          <a:p>
            <a:r>
              <a:rPr lang="en-US" sz="4800" dirty="0" smtClean="0">
                <a:solidFill>
                  <a:schemeClr val="bg1"/>
                </a:solidFill>
              </a:rPr>
              <a:t>Section 1: Review of Facilitator </a:t>
            </a:r>
            <a:r>
              <a:rPr lang="en-US" sz="4800" dirty="0">
                <a:solidFill>
                  <a:schemeClr val="bg1"/>
                </a:solidFill>
              </a:rPr>
              <a:t>G</a:t>
            </a:r>
            <a:r>
              <a:rPr lang="en-US" sz="4800" dirty="0" smtClean="0">
                <a:solidFill>
                  <a:schemeClr val="bg1"/>
                </a:solidFill>
              </a:rPr>
              <a:t>uide Materials</a:t>
            </a:r>
            <a:endParaRPr lang="en-US" sz="4800" dirty="0">
              <a:solidFill>
                <a:schemeClr val="bg1"/>
              </a:solidFill>
            </a:endParaRPr>
          </a:p>
        </p:txBody>
      </p:sp>
      <p:sp>
        <p:nvSpPr>
          <p:cNvPr id="6" name="Slide Number Placeholder 5"/>
          <p:cNvSpPr>
            <a:spLocks noGrp="1"/>
          </p:cNvSpPr>
          <p:nvPr>
            <p:ph type="sldNum" sz="quarter" idx="4"/>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02413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Strategic Planning</a:t>
            </a:r>
            <a:endParaRPr lang="en-US" b="1" dirty="0"/>
          </a:p>
        </p:txBody>
      </p:sp>
      <p:sp>
        <p:nvSpPr>
          <p:cNvPr id="3" name="Content Placeholder 2"/>
          <p:cNvSpPr>
            <a:spLocks noGrp="1"/>
          </p:cNvSpPr>
          <p:nvPr>
            <p:ph idx="1"/>
          </p:nvPr>
        </p:nvSpPr>
        <p:spPr>
          <a:xfrm>
            <a:off x="228600" y="1828800"/>
            <a:ext cx="5257800" cy="4724400"/>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buFont typeface="+mj-lt"/>
              <a:buAutoNum type="arabicPeriod"/>
            </a:pPr>
            <a:r>
              <a:rPr lang="en-US" sz="2800" dirty="0" smtClean="0"/>
              <a:t>Assess current competencies</a:t>
            </a:r>
          </a:p>
          <a:p>
            <a:pPr marL="514350" indent="-514350">
              <a:buFont typeface="+mj-lt"/>
              <a:buAutoNum type="arabicPeriod"/>
            </a:pPr>
            <a:endParaRPr lang="en-US" sz="1000" dirty="0" smtClean="0"/>
          </a:p>
          <a:p>
            <a:pPr marL="514350" indent="-514350">
              <a:buFont typeface="+mj-lt"/>
              <a:buAutoNum type="arabicPeriod"/>
            </a:pPr>
            <a:r>
              <a:rPr lang="en-US" sz="2800" dirty="0" smtClean="0"/>
              <a:t>Envision association’s future</a:t>
            </a:r>
          </a:p>
          <a:p>
            <a:pPr marL="514350" indent="-514350">
              <a:buFont typeface="+mj-lt"/>
              <a:buAutoNum type="arabicPeriod"/>
            </a:pPr>
            <a:endParaRPr lang="en-US" sz="1000" dirty="0" smtClean="0"/>
          </a:p>
          <a:p>
            <a:pPr marL="514350" indent="-514350">
              <a:buFont typeface="+mj-lt"/>
              <a:buAutoNum type="arabicPeriod"/>
            </a:pPr>
            <a:r>
              <a:rPr lang="en-US" sz="2800" dirty="0" smtClean="0"/>
              <a:t>To identify gaps between where the association is now and where it wants                             to go</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50</a:t>
            </a:fld>
            <a:endParaRPr lang="en-US"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091"/>
          <a:stretch/>
        </p:blipFill>
        <p:spPr bwMode="auto">
          <a:xfrm>
            <a:off x="5257800" y="1523999"/>
            <a:ext cx="3886200" cy="533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Structural Audits</a:t>
            </a:r>
            <a:endParaRPr lang="en-US" b="1" dirty="0"/>
          </a:p>
        </p:txBody>
      </p:sp>
      <p:sp>
        <p:nvSpPr>
          <p:cNvPr id="3" name="Content Placeholder 2"/>
          <p:cNvSpPr>
            <a:spLocks noGrp="1"/>
          </p:cNvSpPr>
          <p:nvPr>
            <p:ph idx="1"/>
          </p:nvPr>
        </p:nvSpPr>
        <p:spPr>
          <a:xfrm>
            <a:off x="228600" y="1828800"/>
            <a:ext cx="4876800" cy="4724400"/>
          </a:xfrm>
        </p:spPr>
        <p:style>
          <a:lnRef idx="0">
            <a:schemeClr val="accent3"/>
          </a:lnRef>
          <a:fillRef idx="3">
            <a:schemeClr val="accent3"/>
          </a:fillRef>
          <a:effectRef idx="3">
            <a:schemeClr val="accent3"/>
          </a:effectRef>
          <a:fontRef idx="minor">
            <a:schemeClr val="lt1"/>
          </a:fontRef>
        </p:style>
        <p:txBody>
          <a:bodyPr>
            <a:normAutofit/>
          </a:bodyPr>
          <a:lstStyle/>
          <a:p>
            <a:pPr marL="514350" indent="-514350">
              <a:buFont typeface="+mj-lt"/>
              <a:buAutoNum type="arabicPeriod"/>
            </a:pPr>
            <a:r>
              <a:rPr lang="en-US" sz="2800" dirty="0" smtClean="0"/>
              <a:t>Helps leadership identify critical areas                           of an association</a:t>
            </a:r>
          </a:p>
          <a:p>
            <a:pPr marL="514350" indent="-514350">
              <a:buFont typeface="+mj-lt"/>
              <a:buAutoNum type="arabicPeriod"/>
            </a:pPr>
            <a:endParaRPr lang="en-US" sz="1000" dirty="0" smtClean="0"/>
          </a:p>
          <a:p>
            <a:pPr marL="514350" indent="-514350">
              <a:buFont typeface="+mj-lt"/>
              <a:buAutoNum type="arabicPeriod"/>
            </a:pPr>
            <a:r>
              <a:rPr lang="en-US" sz="2800" dirty="0" smtClean="0"/>
              <a:t>Identify resources needed to achieve association’s goals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51</a:t>
            </a:fld>
            <a:endParaRPr lang="en-US" dirty="0"/>
          </a:p>
        </p:txBody>
      </p:sp>
      <p:pic>
        <p:nvPicPr>
          <p:cNvPr id="24578" name="Picture 2" descr="C:\Users\Owner\AppData\Local\Microsoft\Windows\Temporary Internet Files\Content.IE5\474BLGED\MP9004009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1524000"/>
            <a:ext cx="4038601"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Setup for </a:t>
            </a:r>
            <a:r>
              <a:rPr lang="en-US" b="1" dirty="0"/>
              <a:t>S</a:t>
            </a:r>
            <a:r>
              <a:rPr lang="en-US" b="1" dirty="0" smtClean="0"/>
              <a:t>trategic </a:t>
            </a:r>
            <a:r>
              <a:rPr lang="en-US" b="1" dirty="0"/>
              <a:t>P</a:t>
            </a:r>
            <a:r>
              <a:rPr lang="en-US" b="1" dirty="0" smtClean="0"/>
              <a:t>lanning &amp; Audits</a:t>
            </a:r>
            <a:endParaRPr lang="en-US" b="1" dirty="0"/>
          </a:p>
        </p:txBody>
      </p:sp>
      <p:sp>
        <p:nvSpPr>
          <p:cNvPr id="3" name="Content Placeholder 2"/>
          <p:cNvSpPr>
            <a:spLocks noGrp="1"/>
          </p:cNvSpPr>
          <p:nvPr>
            <p:ph idx="1"/>
          </p:nvPr>
        </p:nvSpPr>
        <p:spPr>
          <a:xfrm>
            <a:off x="228600" y="1828800"/>
            <a:ext cx="8686800" cy="4876800"/>
          </a:xfrm>
        </p:spPr>
        <p:txBody>
          <a:bodyPr>
            <a:normAutofit fontScale="92500"/>
          </a:bodyPr>
          <a:lstStyle/>
          <a:p>
            <a:pPr marL="514350" indent="-514350">
              <a:lnSpc>
                <a:spcPct val="110000"/>
              </a:lnSpc>
              <a:buFont typeface="+mj-lt"/>
              <a:buAutoNum type="arabicPeriod"/>
            </a:pPr>
            <a:r>
              <a:rPr lang="en-US" sz="3000" dirty="0" smtClean="0"/>
              <a:t>Explain how the tool can help result in a better plan </a:t>
            </a:r>
          </a:p>
          <a:p>
            <a:pPr marL="514350" indent="-514350">
              <a:lnSpc>
                <a:spcPct val="110000"/>
              </a:lnSpc>
              <a:buFont typeface="+mj-lt"/>
              <a:buAutoNum type="arabicPeriod"/>
            </a:pPr>
            <a:r>
              <a:rPr lang="en-US" sz="3000" dirty="0" smtClean="0"/>
              <a:t>Identify the players</a:t>
            </a:r>
          </a:p>
          <a:p>
            <a:pPr marL="514350" indent="-514350">
              <a:lnSpc>
                <a:spcPct val="110000"/>
              </a:lnSpc>
              <a:buFont typeface="+mj-lt"/>
              <a:buAutoNum type="arabicPeriod"/>
            </a:pPr>
            <a:r>
              <a:rPr lang="en-US" sz="3000" dirty="0" smtClean="0"/>
              <a:t>Schedule </a:t>
            </a:r>
            <a:r>
              <a:rPr lang="en-US" sz="3000" dirty="0"/>
              <a:t>the planning  </a:t>
            </a:r>
            <a:r>
              <a:rPr lang="en-US" sz="3000" dirty="0" smtClean="0"/>
              <a:t>session</a:t>
            </a:r>
            <a:r>
              <a:rPr lang="en-US" sz="3000" dirty="0"/>
              <a:t> </a:t>
            </a:r>
            <a:r>
              <a:rPr lang="en-US" sz="3000" dirty="0" smtClean="0"/>
              <a:t>or audit</a:t>
            </a:r>
            <a:endParaRPr lang="en-US" sz="900" dirty="0" smtClean="0"/>
          </a:p>
          <a:p>
            <a:pPr marL="514350" indent="-514350">
              <a:lnSpc>
                <a:spcPct val="110000"/>
              </a:lnSpc>
              <a:buFont typeface="+mj-lt"/>
              <a:buAutoNum type="arabicPeriod"/>
            </a:pPr>
            <a:r>
              <a:rPr lang="en-US" sz="3000" dirty="0"/>
              <a:t>Introduce the </a:t>
            </a:r>
            <a:r>
              <a:rPr lang="en-US" sz="3000" dirty="0" smtClean="0"/>
              <a:t>tool</a:t>
            </a:r>
            <a:endParaRPr lang="en-US" sz="900" dirty="0"/>
          </a:p>
          <a:p>
            <a:pPr marL="514350" indent="-514350">
              <a:lnSpc>
                <a:spcPct val="110000"/>
              </a:lnSpc>
              <a:buFont typeface="+mj-lt"/>
              <a:buAutoNum type="arabicPeriod"/>
            </a:pPr>
            <a:r>
              <a:rPr lang="en-US" sz="3000" dirty="0" smtClean="0"/>
              <a:t>Explain the “today” and “future” aspects</a:t>
            </a:r>
          </a:p>
          <a:p>
            <a:pPr marL="514350" indent="-514350">
              <a:lnSpc>
                <a:spcPct val="110000"/>
              </a:lnSpc>
              <a:buFont typeface="+mj-lt"/>
              <a:buAutoNum type="arabicPeriod"/>
            </a:pPr>
            <a:r>
              <a:rPr lang="en-US" sz="3000" dirty="0" smtClean="0"/>
              <a:t>Determine outcomes (planning or audit)</a:t>
            </a:r>
          </a:p>
          <a:p>
            <a:pPr marL="514350" indent="-514350">
              <a:lnSpc>
                <a:spcPct val="110000"/>
              </a:lnSpc>
              <a:buFont typeface="+mj-lt"/>
              <a:buAutoNum type="arabicPeriod"/>
            </a:pPr>
            <a:r>
              <a:rPr lang="en-US" sz="3000" dirty="0" smtClean="0"/>
              <a:t>Choose one of two options for taking the test:</a:t>
            </a:r>
          </a:p>
          <a:p>
            <a:pPr lvl="1"/>
            <a:r>
              <a:rPr lang="en-US" dirty="0" smtClean="0"/>
              <a:t>As a group</a:t>
            </a:r>
          </a:p>
          <a:p>
            <a:pPr lvl="1"/>
            <a:r>
              <a:rPr lang="en-US" dirty="0" smtClean="0"/>
              <a:t>individually</a:t>
            </a:r>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52</a:t>
            </a:fld>
            <a:endParaRPr lang="en-US" dirty="0"/>
          </a:p>
        </p:txBody>
      </p:sp>
    </p:spTree>
    <p:extLst>
      <p:ext uri="{BB962C8B-B14F-4D97-AF65-F5344CB8AC3E}">
        <p14:creationId xmlns:p14="http://schemas.microsoft.com/office/powerpoint/2010/main" val="35684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Session Preparation for the Facilitator</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Compile Results</a:t>
            </a:r>
          </a:p>
          <a:p>
            <a:pPr marL="514350" indent="-514350">
              <a:buFont typeface="+mj-lt"/>
              <a:buAutoNum type="arabicPeriod"/>
            </a:pPr>
            <a:r>
              <a:rPr lang="en-US" sz="2800" dirty="0" smtClean="0"/>
              <a:t>Determine approach</a:t>
            </a:r>
          </a:p>
          <a:p>
            <a:pPr lvl="1"/>
            <a:r>
              <a:rPr lang="en-US" sz="2400" dirty="0" smtClean="0"/>
              <a:t>Operational philosophy or</a:t>
            </a:r>
          </a:p>
          <a:p>
            <a:pPr lvl="1"/>
            <a:r>
              <a:rPr lang="en-US" sz="2400" dirty="0"/>
              <a:t>S</a:t>
            </a:r>
            <a:r>
              <a:rPr lang="en-US" sz="2400" dirty="0" smtClean="0"/>
              <a:t>trategy/objective development</a:t>
            </a:r>
          </a:p>
          <a:p>
            <a:pPr marL="514350" indent="-514350">
              <a:buFont typeface="+mj-lt"/>
              <a:buAutoNum type="arabicPeriod"/>
            </a:pPr>
            <a:r>
              <a:rPr lang="en-US" sz="2800" dirty="0" smtClean="0"/>
              <a:t>Draft Operational Philosophy based on the                                  5 assessment areas</a:t>
            </a:r>
          </a:p>
          <a:p>
            <a:pPr marL="514350" indent="-514350">
              <a:buFont typeface="+mj-lt"/>
              <a:buAutoNum type="arabicPeriod"/>
            </a:pPr>
            <a:r>
              <a:rPr lang="en-US" sz="2800" dirty="0" smtClean="0"/>
              <a:t>Create comparison data (today v. future) and identify changes desired</a:t>
            </a:r>
          </a:p>
          <a:p>
            <a:pPr marL="514350" indent="-514350">
              <a:buFont typeface="+mj-lt"/>
              <a:buAutoNum type="arabicPeriod"/>
            </a:pPr>
            <a:r>
              <a:rPr lang="en-US" sz="2800" dirty="0" smtClean="0"/>
              <a:t>Send document 1 or 2 to planning group</a:t>
            </a:r>
          </a:p>
          <a:p>
            <a:endParaRPr lang="en-US" sz="2800" dirty="0" smtClean="0"/>
          </a:p>
        </p:txBody>
      </p:sp>
      <p:sp>
        <p:nvSpPr>
          <p:cNvPr id="4" name="Slide Number Placeholder 3"/>
          <p:cNvSpPr>
            <a:spLocks noGrp="1"/>
          </p:cNvSpPr>
          <p:nvPr>
            <p:ph type="sldNum" sz="quarter" idx="12"/>
          </p:nvPr>
        </p:nvSpPr>
        <p:spPr/>
        <p:txBody>
          <a:bodyPr/>
          <a:lstStyle/>
          <a:p>
            <a:fld id="{8426A6AB-1DF1-4710-BF60-79958841CDEE}" type="slidenum">
              <a:rPr lang="en-US" smtClean="0"/>
              <a:t>53</a:t>
            </a:fld>
            <a:endParaRPr lang="en-US" dirty="0"/>
          </a:p>
        </p:txBody>
      </p:sp>
    </p:spTree>
    <p:extLst>
      <p:ext uri="{BB962C8B-B14F-4D97-AF65-F5344CB8AC3E}">
        <p14:creationId xmlns:p14="http://schemas.microsoft.com/office/powerpoint/2010/main" val="410934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Processes to Consider</a:t>
            </a: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t>54</a:t>
            </a:fld>
            <a:endParaRPr lang="en-US" dirty="0"/>
          </a:p>
        </p:txBody>
      </p:sp>
      <p:graphicFrame>
        <p:nvGraphicFramePr>
          <p:cNvPr id="5" name="Diagram 4"/>
          <p:cNvGraphicFramePr/>
          <p:nvPr>
            <p:extLst>
              <p:ext uri="{D42A27DB-BD31-4B8C-83A1-F6EECF244321}">
                <p14:modId xmlns:p14="http://schemas.microsoft.com/office/powerpoint/2010/main" val="749612803"/>
              </p:ext>
            </p:extLst>
          </p:nvPr>
        </p:nvGraphicFramePr>
        <p:xfrm>
          <a:off x="304800" y="1676400"/>
          <a:ext cx="84963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0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a:t>
            </a:r>
            <a:br>
              <a:rPr lang="en-US" b="1" dirty="0" smtClean="0"/>
            </a:br>
            <a:r>
              <a:rPr lang="en-US" b="1" dirty="0" smtClean="0"/>
              <a:t>Today’s </a:t>
            </a:r>
            <a:r>
              <a:rPr lang="en-US" b="1" dirty="0"/>
              <a:t>A</a:t>
            </a:r>
            <a:r>
              <a:rPr lang="en-US" b="1" dirty="0" smtClean="0"/>
              <a:t>ssessment</a:t>
            </a:r>
            <a:endParaRPr lang="en-US" b="1" dirty="0"/>
          </a:p>
        </p:txBody>
      </p:sp>
      <p:sp>
        <p:nvSpPr>
          <p:cNvPr id="3" name="Content Placeholder 2"/>
          <p:cNvSpPr>
            <a:spLocks noGrp="1"/>
          </p:cNvSpPr>
          <p:nvPr>
            <p:ph idx="1"/>
          </p:nvPr>
        </p:nvSpPr>
        <p:spPr>
          <a:xfrm>
            <a:off x="228600" y="1828800"/>
            <a:ext cx="4876800" cy="4724400"/>
          </a:xfrm>
        </p:spPr>
        <p:txBody>
          <a:bodyPr/>
          <a:lstStyle/>
          <a:p>
            <a:pPr marL="457200" indent="-457200">
              <a:buFont typeface="Wingdings" pitchFamily="2" charset="2"/>
              <a:buChar char="ü"/>
            </a:pPr>
            <a:r>
              <a:rPr lang="en-US" sz="2800" dirty="0" smtClean="0"/>
              <a:t>Clear assessment of how planners see the association in the present</a:t>
            </a:r>
          </a:p>
          <a:p>
            <a:pPr marL="457200" indent="-457200">
              <a:buFont typeface="Wingdings" pitchFamily="2" charset="2"/>
              <a:buChar char="ü"/>
            </a:pPr>
            <a:endParaRPr lang="en-US" sz="1000" dirty="0" smtClean="0"/>
          </a:p>
          <a:p>
            <a:pPr marL="457200" indent="-457200">
              <a:buFont typeface="Wingdings" pitchFamily="2" charset="2"/>
              <a:buChar char="ü"/>
            </a:pPr>
            <a:r>
              <a:rPr lang="en-US" sz="2800" dirty="0" smtClean="0"/>
              <a:t>Identify major differences in responses and discuss</a:t>
            </a:r>
          </a:p>
          <a:p>
            <a:pPr marL="457200" indent="-457200">
              <a:buFont typeface="Wingdings" pitchFamily="2" charset="2"/>
              <a:buChar char="ü"/>
            </a:pPr>
            <a:endParaRPr lang="en-US" sz="1000" dirty="0" smtClean="0"/>
          </a:p>
          <a:p>
            <a:pPr marL="457200" indent="-457200">
              <a:buFont typeface="Wingdings" pitchFamily="2" charset="2"/>
              <a:buChar char="ü"/>
            </a:pPr>
            <a:r>
              <a:rPr lang="en-US" sz="2800" dirty="0" smtClean="0"/>
              <a:t>List the gaps in the analysis to address in the plan</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8426A6AB-1DF1-4710-BF60-79958841CDEE}" type="slidenum">
              <a:rPr lang="en-US" smtClean="0"/>
              <a:t>55</a:t>
            </a:fld>
            <a:endParaRPr lang="en-US" dirty="0"/>
          </a:p>
        </p:txBody>
      </p:sp>
      <p:graphicFrame>
        <p:nvGraphicFramePr>
          <p:cNvPr id="5" name="Diagram 4"/>
          <p:cNvGraphicFramePr/>
          <p:nvPr>
            <p:extLst>
              <p:ext uri="{D42A27DB-BD31-4B8C-83A1-F6EECF244321}">
                <p14:modId xmlns:p14="http://schemas.microsoft.com/office/powerpoint/2010/main" val="3181444047"/>
              </p:ext>
            </p:extLst>
          </p:nvPr>
        </p:nvGraphicFramePr>
        <p:xfrm>
          <a:off x="3733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94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a:t>
            </a:r>
            <a:br>
              <a:rPr lang="en-US" b="1" dirty="0" smtClean="0"/>
            </a:br>
            <a:r>
              <a:rPr lang="en-US" b="1" dirty="0" smtClean="0"/>
              <a:t>Planning for the Future</a:t>
            </a:r>
            <a:endParaRPr lang="en-US" b="1" dirty="0"/>
          </a:p>
        </p:txBody>
      </p:sp>
      <p:sp>
        <p:nvSpPr>
          <p:cNvPr id="3" name="Content Placeholder 2"/>
          <p:cNvSpPr>
            <a:spLocks noGrp="1"/>
          </p:cNvSpPr>
          <p:nvPr>
            <p:ph idx="1"/>
          </p:nvPr>
        </p:nvSpPr>
        <p:spPr>
          <a:xfrm>
            <a:off x="228600" y="1828800"/>
            <a:ext cx="4876800" cy="4724400"/>
          </a:xfrm>
        </p:spPr>
        <p:txBody>
          <a:bodyPr/>
          <a:lstStyle/>
          <a:p>
            <a:pPr marL="457200" indent="-457200">
              <a:buFont typeface="Wingdings" pitchFamily="2" charset="2"/>
              <a:buChar char="ü"/>
            </a:pPr>
            <a:r>
              <a:rPr lang="en-US" sz="2800" dirty="0"/>
              <a:t>Assess how planners see the association in the </a:t>
            </a:r>
            <a:r>
              <a:rPr lang="en-US" sz="2800" dirty="0" smtClean="0"/>
              <a:t>future</a:t>
            </a:r>
          </a:p>
          <a:p>
            <a:pPr marL="457200" indent="-457200">
              <a:buFont typeface="Wingdings" pitchFamily="2" charset="2"/>
              <a:buChar char="ü"/>
            </a:pPr>
            <a:endParaRPr lang="en-US" sz="1000" dirty="0"/>
          </a:p>
          <a:p>
            <a:pPr marL="457200" indent="-457200">
              <a:buFont typeface="Wingdings" pitchFamily="2" charset="2"/>
              <a:buChar char="ü"/>
            </a:pPr>
            <a:r>
              <a:rPr lang="en-US" sz="2800" dirty="0"/>
              <a:t>Identify major differences </a:t>
            </a:r>
            <a:r>
              <a:rPr lang="en-US" sz="2800" dirty="0" smtClean="0"/>
              <a:t>in responses and discuss</a:t>
            </a:r>
          </a:p>
          <a:p>
            <a:pPr marL="457200" indent="-457200">
              <a:buFont typeface="Wingdings" pitchFamily="2" charset="2"/>
              <a:buChar char="ü"/>
            </a:pPr>
            <a:endParaRPr lang="en-US" sz="1000" dirty="0"/>
          </a:p>
          <a:p>
            <a:pPr marL="457200" indent="-457200">
              <a:buFont typeface="Wingdings" pitchFamily="2" charset="2"/>
              <a:buChar char="ü"/>
            </a:pPr>
            <a:r>
              <a:rPr lang="en-US" sz="2800" dirty="0"/>
              <a:t>List the gaps in the analysis of desired future direction</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8426A6AB-1DF1-4710-BF60-79958841CDEE}" type="slidenum">
              <a:rPr lang="en-US" smtClean="0"/>
              <a:t>56</a:t>
            </a:fld>
            <a:endParaRPr lang="en-US" dirty="0"/>
          </a:p>
        </p:txBody>
      </p:sp>
      <p:graphicFrame>
        <p:nvGraphicFramePr>
          <p:cNvPr id="5" name="Diagram 4"/>
          <p:cNvGraphicFramePr/>
          <p:nvPr>
            <p:extLst>
              <p:ext uri="{D42A27DB-BD31-4B8C-83A1-F6EECF244321}">
                <p14:modId xmlns:p14="http://schemas.microsoft.com/office/powerpoint/2010/main" val="1977511270"/>
              </p:ext>
            </p:extLst>
          </p:nvPr>
        </p:nvGraphicFramePr>
        <p:xfrm>
          <a:off x="3733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01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Planning </a:t>
            </a:r>
            <a:r>
              <a:rPr lang="en-US" b="1" dirty="0"/>
              <a:t>S</a:t>
            </a:r>
            <a:r>
              <a:rPr lang="en-US" b="1" dirty="0" smtClean="0"/>
              <a:t>ession: Models</a:t>
            </a:r>
            <a:endParaRPr lang="en-US" b="1" dirty="0"/>
          </a:p>
        </p:txBody>
      </p:sp>
      <p:sp>
        <p:nvSpPr>
          <p:cNvPr id="3" name="Content Placeholder 2"/>
          <p:cNvSpPr>
            <a:spLocks noGrp="1"/>
          </p:cNvSpPr>
          <p:nvPr>
            <p:ph sz="half" idx="1"/>
          </p:nvPr>
        </p:nvSpPr>
        <p:spPr>
          <a:xfrm>
            <a:off x="152400" y="2084118"/>
            <a:ext cx="4305300" cy="4469081"/>
          </a:xfrm>
        </p:spPr>
        <p:txBody>
          <a:bodyPr/>
          <a:lstStyle/>
          <a:p>
            <a:r>
              <a:rPr lang="en-US" dirty="0" smtClean="0"/>
              <a:t>Explain general results </a:t>
            </a:r>
          </a:p>
          <a:p>
            <a:pPr lvl="1"/>
            <a:r>
              <a:rPr lang="en-US" dirty="0" smtClean="0">
                <a:solidFill>
                  <a:srgbClr val="C00000"/>
                </a:solidFill>
              </a:rPr>
              <a:t>Most associations are a blend of the 3 models</a:t>
            </a:r>
          </a:p>
          <a:p>
            <a:endParaRPr lang="en-US" dirty="0" smtClean="0"/>
          </a:p>
          <a:p>
            <a:r>
              <a:rPr lang="en-US" dirty="0" smtClean="0"/>
              <a:t>Review the association’s specific results </a:t>
            </a:r>
          </a:p>
          <a:p>
            <a:pPr lvl="1"/>
            <a:r>
              <a:rPr lang="en-US" dirty="0" smtClean="0">
                <a:solidFill>
                  <a:srgbClr val="C00000"/>
                </a:solidFill>
              </a:rPr>
              <a:t>combined answers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8426A6AB-1DF1-4710-BF60-79958841CDEE}" type="slidenum">
              <a:rPr lang="en-US" smtClean="0"/>
              <a:t>57</a:t>
            </a:fld>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792" y="2084119"/>
            <a:ext cx="545020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Heavy" pitchFamily="34" charset="0"/>
              </a:rPr>
              <a:t>Analyzing                                              Today v. the Future</a:t>
            </a:r>
            <a:endParaRPr lang="en-US" b="1" dirty="0">
              <a:latin typeface="Franklin Gothic Heavy" pitchFamily="34" charset="0"/>
            </a:endParaRPr>
          </a:p>
        </p:txBody>
      </p:sp>
      <p:sp>
        <p:nvSpPr>
          <p:cNvPr id="3" name="Content Placeholder 2"/>
          <p:cNvSpPr>
            <a:spLocks noGrp="1"/>
          </p:cNvSpPr>
          <p:nvPr>
            <p:ph idx="1"/>
          </p:nvPr>
        </p:nvSpPr>
        <p:spPr>
          <a:xfrm>
            <a:off x="228600" y="1850571"/>
            <a:ext cx="4343400" cy="1981200"/>
          </a:xfrm>
        </p:spPr>
        <p:style>
          <a:lnRef idx="0">
            <a:schemeClr val="accent5"/>
          </a:lnRef>
          <a:fillRef idx="3">
            <a:schemeClr val="accent5"/>
          </a:fillRef>
          <a:effectRef idx="3">
            <a:schemeClr val="accent5"/>
          </a:effectRef>
          <a:fontRef idx="minor">
            <a:schemeClr val="lt1"/>
          </a:fontRef>
        </p:style>
        <p:txBody>
          <a:bodyPr/>
          <a:lstStyle/>
          <a:p>
            <a:pPr algn="ctr"/>
            <a:r>
              <a:rPr lang="en-US" sz="2800" dirty="0" smtClean="0"/>
              <a:t>Identify major differences in present and future analyses</a:t>
            </a:r>
          </a:p>
        </p:txBody>
      </p:sp>
      <p:sp>
        <p:nvSpPr>
          <p:cNvPr id="4" name="Slide Number Placeholder 3"/>
          <p:cNvSpPr>
            <a:spLocks noGrp="1"/>
          </p:cNvSpPr>
          <p:nvPr>
            <p:ph type="sldNum" sz="quarter" idx="12"/>
          </p:nvPr>
        </p:nvSpPr>
        <p:spPr/>
        <p:txBody>
          <a:bodyPr/>
          <a:lstStyle/>
          <a:p>
            <a:fld id="{8426A6AB-1DF1-4710-BF60-79958841CDEE}" type="slidenum">
              <a:rPr lang="en-US" smtClean="0"/>
              <a:t>58</a:t>
            </a:fld>
            <a:endParaRPr lang="en-US" dirty="0"/>
          </a:p>
        </p:txBody>
      </p:sp>
      <p:sp>
        <p:nvSpPr>
          <p:cNvPr id="7" name="Content Placeholder 6"/>
          <p:cNvSpPr>
            <a:spLocks noGrp="1"/>
          </p:cNvSpPr>
          <p:nvPr>
            <p:ph sz="quarter" idx="4294967295"/>
          </p:nvPr>
        </p:nvSpPr>
        <p:spPr>
          <a:xfrm>
            <a:off x="228600" y="4343400"/>
            <a:ext cx="4343400" cy="1981200"/>
          </a:xfrm>
        </p:spPr>
        <p:style>
          <a:lnRef idx="0">
            <a:schemeClr val="accent6"/>
          </a:lnRef>
          <a:fillRef idx="3">
            <a:schemeClr val="accent6"/>
          </a:fillRef>
          <a:effectRef idx="3">
            <a:schemeClr val="accent6"/>
          </a:effectRef>
          <a:fontRef idx="minor">
            <a:schemeClr val="lt1"/>
          </a:fontRef>
        </p:style>
        <p:txBody>
          <a:bodyPr/>
          <a:lstStyle/>
          <a:p>
            <a:pPr algn="ctr"/>
            <a:r>
              <a:rPr lang="en-US" sz="2800" dirty="0"/>
              <a:t>Compare current resources and goals in order to determine strategies/objectives</a:t>
            </a:r>
          </a:p>
          <a:p>
            <a:pPr algn="ctr"/>
            <a:endParaRPr lang="en-US" dirty="0"/>
          </a:p>
        </p:txBody>
      </p:sp>
      <p:pic>
        <p:nvPicPr>
          <p:cNvPr id="27651" name="Picture 3" descr="C:\Users\Owner\AppData\Local\Microsoft\Windows\Temporary Internet Files\Content.IE5\G5IMQGK3\MP900443160[1].jpg"/>
          <p:cNvPicPr>
            <a:picLocks noChangeAspect="1" noChangeArrowheads="1"/>
          </p:cNvPicPr>
          <p:nvPr/>
        </p:nvPicPr>
        <p:blipFill rotWithShape="1">
          <a:blip r:embed="rId3">
            <a:extLst>
              <a:ext uri="{28A0092B-C50C-407E-A947-70E740481C1C}">
                <a14:useLocalDpi xmlns:a14="http://schemas.microsoft.com/office/drawing/2010/main" val="0"/>
              </a:ext>
            </a:extLst>
          </a:blip>
          <a:srcRect l="45725" t="8550" r="-48002" b="-4572"/>
          <a:stretch/>
        </p:blipFill>
        <p:spPr bwMode="auto">
          <a:xfrm>
            <a:off x="4928261" y="1524000"/>
            <a:ext cx="7959064"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72400" cy="2590800"/>
          </a:xfrm>
        </p:spPr>
        <p:txBody>
          <a:bodyPr/>
          <a:lstStyle/>
          <a:p>
            <a:r>
              <a:rPr lang="en-US" dirty="0" smtClean="0"/>
              <a:t>Are there differences between “current” and “future?</a:t>
            </a:r>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59</a:t>
            </a:fld>
            <a:endParaRPr lang="en-US" dirty="0"/>
          </a:p>
        </p:txBody>
      </p:sp>
    </p:spTree>
    <p:extLst>
      <p:ext uri="{BB962C8B-B14F-4D97-AF65-F5344CB8AC3E}">
        <p14:creationId xmlns:p14="http://schemas.microsoft.com/office/powerpoint/2010/main" val="177001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806950"/>
            <a:ext cx="8839200" cy="1365250"/>
          </a:xfrm>
        </p:spPr>
        <p:txBody>
          <a:bodyPr/>
          <a:lstStyle/>
          <a:p>
            <a:r>
              <a:rPr lang="en-US" sz="4400" dirty="0" smtClean="0">
                <a:solidFill>
                  <a:schemeClr val="bg1"/>
                </a:solidFill>
              </a:rPr>
              <a:t>Section 2:  About the tool</a:t>
            </a:r>
            <a:endParaRPr lang="en-US" sz="4400" dirty="0">
              <a:solidFill>
                <a:schemeClr val="bg1"/>
              </a:solidFill>
            </a:endParaRPr>
          </a:p>
        </p:txBody>
      </p:sp>
      <p:sp>
        <p:nvSpPr>
          <p:cNvPr id="6" name="Slide Number Placeholder 5"/>
          <p:cNvSpPr>
            <a:spLocks noGrp="1"/>
          </p:cNvSpPr>
          <p:nvPr>
            <p:ph type="sldNum" sz="quarter" idx="4"/>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60450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26A6AB-1DF1-4710-BF60-79958841CDEE}" type="slidenum">
              <a:rPr lang="en-US" smtClean="0"/>
              <a:t>60</a:t>
            </a:fld>
            <a:endParaRPr lang="en-US" dirty="0"/>
          </a:p>
        </p:txBody>
      </p:sp>
      <p:sp>
        <p:nvSpPr>
          <p:cNvPr id="17" name="Rectangle 16"/>
          <p:cNvSpPr/>
          <p:nvPr/>
        </p:nvSpPr>
        <p:spPr>
          <a:xfrm rot="5400000">
            <a:off x="5779032" y="3364968"/>
            <a:ext cx="5333511"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Sample Comparison Chart</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descr="Screen Shot 2014-01-21 at 12.44.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0"/>
            <a:ext cx="6868749" cy="6858000"/>
          </a:xfrm>
          <a:prstGeom prst="rect">
            <a:avLst/>
          </a:prstGeom>
        </p:spPr>
      </p:pic>
    </p:spTree>
    <p:extLst>
      <p:ext uri="{BB962C8B-B14F-4D97-AF65-F5344CB8AC3E}">
        <p14:creationId xmlns:p14="http://schemas.microsoft.com/office/powerpoint/2010/main" val="126710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sz="half" idx="1"/>
          </p:nvPr>
        </p:nvSpPr>
        <p:spPr>
          <a:xfrm>
            <a:off x="152400" y="1066800"/>
            <a:ext cx="4305300" cy="4953000"/>
          </a:xfrm>
        </p:spPr>
        <p:txBody>
          <a:bodyPr/>
          <a:lstStyle/>
          <a:p>
            <a:pPr algn="ctr"/>
            <a:r>
              <a:rPr lang="en-US" sz="4800" dirty="0" smtClean="0"/>
              <a:t>Integrating                  the assessment into the plan: an operating philosophy</a:t>
            </a:r>
            <a:endParaRPr lang="en-US" sz="4800" dirty="0"/>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001486"/>
            <a:ext cx="4039362" cy="4724400"/>
          </a:xfrm>
        </p:spPr>
      </p:pic>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73204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6096000" cy="1295400"/>
          </a:xfrm>
        </p:spPr>
        <p:txBody>
          <a:bodyPr/>
          <a:lstStyle/>
          <a:p>
            <a:r>
              <a:rPr lang="en-US" b="1" dirty="0" smtClean="0"/>
              <a:t>An Example: developing an operating philosophy</a:t>
            </a:r>
            <a:r>
              <a:rPr lang="en-US" dirty="0" smtClean="0"/>
              <a:t/>
            </a:r>
            <a:br>
              <a:rPr lang="en-US" dirty="0" smtClean="0"/>
            </a:br>
            <a:endParaRPr lang="en-US" baseline="30000" dirty="0"/>
          </a:p>
        </p:txBody>
      </p:sp>
      <p:sp>
        <p:nvSpPr>
          <p:cNvPr id="3" name="Content Placeholder 2"/>
          <p:cNvSpPr>
            <a:spLocks noGrp="1"/>
          </p:cNvSpPr>
          <p:nvPr>
            <p:ph idx="1"/>
          </p:nvPr>
        </p:nvSpPr>
        <p:spPr/>
        <p:txBody>
          <a:bodyPr/>
          <a:lstStyle/>
          <a:p>
            <a:r>
              <a:rPr lang="en-US" sz="3600" dirty="0"/>
              <a:t>ABC Association of REALTORS</a:t>
            </a:r>
            <a:r>
              <a:rPr lang="en-US" sz="3600" baseline="30000" dirty="0" smtClean="0"/>
              <a:t>®</a:t>
            </a:r>
          </a:p>
          <a:p>
            <a:r>
              <a:rPr lang="en-US" sz="3600" dirty="0" smtClean="0"/>
              <a:t>WHY?</a:t>
            </a:r>
          </a:p>
          <a:p>
            <a:pPr marL="457200" indent="-457200">
              <a:buFont typeface="Arial" pitchFamily="34" charset="0"/>
              <a:buChar char="•"/>
            </a:pPr>
            <a:r>
              <a:rPr lang="en-US" sz="3600" dirty="0" smtClean="0"/>
              <a:t>Stale/old/un-implemented strategic plan </a:t>
            </a:r>
          </a:p>
          <a:p>
            <a:pPr marL="457200" indent="-457200">
              <a:buFont typeface="Arial" pitchFamily="34" charset="0"/>
              <a:buChar char="•"/>
            </a:pPr>
            <a:r>
              <a:rPr lang="en-US" sz="3600" dirty="0"/>
              <a:t>W</a:t>
            </a:r>
            <a:r>
              <a:rPr lang="en-US" sz="3600" dirty="0" smtClean="0"/>
              <a:t>anted some direction for planning the next couple of years</a:t>
            </a:r>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62</a:t>
            </a:fld>
            <a:endParaRPr lang="en-US" dirty="0"/>
          </a:p>
        </p:txBody>
      </p:sp>
    </p:spTree>
    <p:extLst>
      <p:ext uri="{BB962C8B-B14F-4D97-AF65-F5344CB8AC3E}">
        <p14:creationId xmlns:p14="http://schemas.microsoft.com/office/powerpoint/2010/main" val="21595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D0101"/>
                </a:solidFill>
              </a:rPr>
              <a:t>How did they do it?</a:t>
            </a:r>
            <a:endParaRPr lang="en-US" b="1" dirty="0">
              <a:solidFill>
                <a:srgbClr val="7D0101"/>
              </a:solidFill>
            </a:endParaRPr>
          </a:p>
        </p:txBody>
      </p:sp>
      <p:sp>
        <p:nvSpPr>
          <p:cNvPr id="3" name="Content Placeholder 2"/>
          <p:cNvSpPr>
            <a:spLocks noGrp="1"/>
          </p:cNvSpPr>
          <p:nvPr>
            <p:ph idx="1"/>
          </p:nvPr>
        </p:nvSpPr>
        <p:spPr>
          <a:xfrm>
            <a:off x="228600" y="1600200"/>
            <a:ext cx="8686800" cy="4953000"/>
          </a:xfrm>
        </p:spPr>
        <p:txBody>
          <a:bodyPr/>
          <a:lstStyle/>
          <a:p>
            <a:pPr marL="514350" indent="-514350">
              <a:buFont typeface="+mj-lt"/>
              <a:buAutoNum type="arabicPeriod"/>
            </a:pPr>
            <a:r>
              <a:rPr lang="en-US" b="0" dirty="0" smtClean="0"/>
              <a:t>The CEO, senior staff, and Board completed questionnaire and compiled results</a:t>
            </a:r>
            <a:endParaRPr lang="en-US" b="0" dirty="0"/>
          </a:p>
          <a:p>
            <a:pPr marL="514350" indent="-514350">
              <a:buFont typeface="+mj-lt"/>
              <a:buAutoNum type="arabicPeriod"/>
            </a:pPr>
            <a:r>
              <a:rPr lang="en-US" b="0" dirty="0" smtClean="0"/>
              <a:t>Provided </a:t>
            </a:r>
            <a:r>
              <a:rPr lang="en-US" b="0" dirty="0"/>
              <a:t>their model </a:t>
            </a:r>
            <a:r>
              <a:rPr lang="en-US" b="0" dirty="0" smtClean="0"/>
              <a:t>percentages</a:t>
            </a:r>
          </a:p>
          <a:p>
            <a:pPr marL="514350" indent="-514350">
              <a:buFont typeface="+mj-lt"/>
              <a:buAutoNum type="arabicPeriod"/>
            </a:pPr>
            <a:r>
              <a:rPr lang="en-US" b="0" dirty="0" smtClean="0"/>
              <a:t>Developed an intro about their use of this tool and descriptions of each model</a:t>
            </a:r>
          </a:p>
          <a:p>
            <a:pPr marL="514350" indent="-514350">
              <a:buFont typeface="+mj-lt"/>
              <a:buAutoNum type="arabicPeriod"/>
            </a:pPr>
            <a:r>
              <a:rPr lang="en-US" b="0" dirty="0" smtClean="0"/>
              <a:t>Cut and pasted their completed organizational statements from their aggregate results</a:t>
            </a:r>
          </a:p>
          <a:p>
            <a:pPr marL="514350" indent="-514350">
              <a:buFont typeface="+mj-lt"/>
              <a:buAutoNum type="arabicPeriod"/>
            </a:pPr>
            <a:r>
              <a:rPr lang="en-US" b="0" spc="-150" dirty="0" smtClean="0"/>
              <a:t>Included it as in introduction to their Strategic Plan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63</a:t>
            </a:fld>
            <a:endParaRPr lang="en-US" dirty="0"/>
          </a:p>
        </p:txBody>
      </p:sp>
    </p:spTree>
    <p:extLst>
      <p:ext uri="{BB962C8B-B14F-4D97-AF65-F5344CB8AC3E}">
        <p14:creationId xmlns:p14="http://schemas.microsoft.com/office/powerpoint/2010/main" val="214916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The Results!</a:t>
            </a:r>
            <a:endParaRPr lang="en-US" sz="4400" b="1" dirty="0"/>
          </a:p>
        </p:txBody>
      </p:sp>
      <p:sp>
        <p:nvSpPr>
          <p:cNvPr id="5" name="Content Placeholder 4"/>
          <p:cNvSpPr>
            <a:spLocks noGrp="1"/>
          </p:cNvSpPr>
          <p:nvPr>
            <p:ph sz="half" idx="2"/>
          </p:nvPr>
        </p:nvSpPr>
        <p:spPr>
          <a:xfrm>
            <a:off x="2514601" y="1752600"/>
            <a:ext cx="3886200" cy="1828800"/>
          </a:xfrm>
          <a:solidFill>
            <a:srgbClr val="C00000"/>
          </a:solidFill>
        </p:spPr>
        <p:txBody>
          <a:bodyPr/>
          <a:lstStyle/>
          <a:p>
            <a:r>
              <a:rPr lang="en-US" sz="3200" dirty="0" smtClean="0">
                <a:solidFill>
                  <a:schemeClr val="bg1"/>
                </a:solidFill>
              </a:rPr>
              <a:t>% </a:t>
            </a:r>
            <a:r>
              <a:rPr lang="en-US" sz="3200" dirty="0">
                <a:solidFill>
                  <a:schemeClr val="bg1"/>
                </a:solidFill>
              </a:rPr>
              <a:t>administrative</a:t>
            </a:r>
          </a:p>
          <a:p>
            <a:r>
              <a:rPr lang="en-US" sz="3200" dirty="0" smtClean="0">
                <a:solidFill>
                  <a:schemeClr val="bg1"/>
                </a:solidFill>
              </a:rPr>
              <a:t>% </a:t>
            </a:r>
            <a:r>
              <a:rPr lang="en-US" sz="3200" dirty="0">
                <a:solidFill>
                  <a:schemeClr val="bg1"/>
                </a:solidFill>
              </a:rPr>
              <a:t>management</a:t>
            </a:r>
          </a:p>
          <a:p>
            <a:r>
              <a:rPr lang="en-US" sz="3200" dirty="0" smtClean="0">
                <a:solidFill>
                  <a:schemeClr val="bg1"/>
                </a:solidFill>
              </a:rPr>
              <a:t>% </a:t>
            </a:r>
            <a:r>
              <a:rPr lang="en-US" sz="3200" dirty="0">
                <a:solidFill>
                  <a:schemeClr val="bg1"/>
                </a:solidFill>
              </a:rPr>
              <a:t>leadership</a:t>
            </a:r>
          </a:p>
          <a:p>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8426A6AB-1DF1-4710-BF60-79958841CDEE}" type="slidenum">
              <a:rPr lang="en-US" smtClean="0"/>
              <a:pPr/>
              <a:t>64</a:t>
            </a:fld>
            <a:endParaRPr lang="en-US" dirty="0"/>
          </a:p>
        </p:txBody>
      </p:sp>
      <p:sp>
        <p:nvSpPr>
          <p:cNvPr id="6" name="TextBox 5"/>
          <p:cNvSpPr txBox="1"/>
          <p:nvPr/>
        </p:nvSpPr>
        <p:spPr>
          <a:xfrm>
            <a:off x="304801" y="3962400"/>
            <a:ext cx="8305800" cy="2554545"/>
          </a:xfrm>
          <a:prstGeom prst="rect">
            <a:avLst/>
          </a:prstGeom>
          <a:noFill/>
        </p:spPr>
        <p:txBody>
          <a:bodyPr wrap="square" rtlCol="0">
            <a:spAutoFit/>
          </a:bodyPr>
          <a:lstStyle/>
          <a:p>
            <a:pPr marL="514350" indent="-514350">
              <a:buFont typeface="+mj-lt"/>
              <a:buAutoNum type="arabicPeriod"/>
            </a:pPr>
            <a:r>
              <a:rPr lang="en-US" sz="3200" dirty="0" smtClean="0">
                <a:solidFill>
                  <a:prstClr val="black"/>
                </a:solidFill>
              </a:rPr>
              <a:t>Updated CEO position description</a:t>
            </a:r>
          </a:p>
          <a:p>
            <a:pPr marL="514350" indent="-514350">
              <a:buFont typeface="+mj-lt"/>
              <a:buAutoNum type="arabicPeriod"/>
            </a:pPr>
            <a:r>
              <a:rPr lang="en-US" sz="3200" dirty="0" smtClean="0">
                <a:solidFill>
                  <a:prstClr val="black"/>
                </a:solidFill>
              </a:rPr>
              <a:t>New volunteer leadership description</a:t>
            </a:r>
          </a:p>
          <a:p>
            <a:pPr marL="514350" indent="-514350">
              <a:buFont typeface="+mj-lt"/>
              <a:buAutoNum type="arabicPeriod"/>
            </a:pPr>
            <a:r>
              <a:rPr lang="en-US" sz="3200" dirty="0" smtClean="0">
                <a:solidFill>
                  <a:prstClr val="black"/>
                </a:solidFill>
              </a:rPr>
              <a:t>An operating philosophy</a:t>
            </a:r>
          </a:p>
          <a:p>
            <a:pPr marL="514350" indent="-514350">
              <a:buFont typeface="+mj-lt"/>
              <a:buAutoNum type="arabicPeriod"/>
            </a:pPr>
            <a:r>
              <a:rPr lang="en-US" sz="3200" dirty="0">
                <a:solidFill>
                  <a:prstClr val="black"/>
                </a:solidFill>
              </a:rPr>
              <a:t>D</a:t>
            </a:r>
            <a:r>
              <a:rPr lang="en-US" sz="3200" dirty="0" smtClean="0">
                <a:solidFill>
                  <a:prstClr val="black"/>
                </a:solidFill>
              </a:rPr>
              <a:t>irection for determining planning objectives for the next 2-3 years</a:t>
            </a:r>
            <a:endParaRPr lang="en-US" sz="3200" dirty="0">
              <a:solidFill>
                <a:prstClr val="black"/>
              </a:solidFill>
            </a:endParaRPr>
          </a:p>
        </p:txBody>
      </p:sp>
    </p:spTree>
    <p:extLst>
      <p:ext uri="{BB962C8B-B14F-4D97-AF65-F5344CB8AC3E}">
        <p14:creationId xmlns:p14="http://schemas.microsoft.com/office/powerpoint/2010/main" val="42445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70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152400" y="1600200"/>
            <a:ext cx="4305300" cy="4953000"/>
          </a:xfrm>
        </p:spPr>
        <p:txBody>
          <a:bodyPr/>
          <a:lstStyle/>
          <a:p>
            <a:pPr algn="ctr"/>
            <a:r>
              <a:rPr lang="en-US" sz="4800" dirty="0"/>
              <a:t>What if </a:t>
            </a:r>
            <a:r>
              <a:rPr lang="en-US" sz="4800" dirty="0" smtClean="0"/>
              <a:t>there  is </a:t>
            </a:r>
            <a:r>
              <a:rPr lang="en-US" sz="4800" dirty="0"/>
              <a:t>disagreement about the results?</a:t>
            </a:r>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267200" y="1981200"/>
            <a:ext cx="4705318" cy="3581400"/>
          </a:xfrm>
        </p:spPr>
      </p:pic>
      <p:sp>
        <p:nvSpPr>
          <p:cNvPr id="6" name="Slide Number Placeholder 5"/>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410934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400" dirty="0" smtClean="0"/>
              <a:t>The Other Applications</a:t>
            </a:r>
            <a:endParaRPr lang="en-US" sz="4400" dirty="0"/>
          </a:p>
        </p:txBody>
      </p:sp>
      <p:sp>
        <p:nvSpPr>
          <p:cNvPr id="2" name="Slide Number Placeholder 1"/>
          <p:cNvSpPr>
            <a:spLocks noGrp="1"/>
          </p:cNvSpPr>
          <p:nvPr>
            <p:ph type="sldNum" sz="quarter" idx="4"/>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24959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00" y="-44450"/>
            <a:ext cx="91694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9200"/>
          </a:xfrm>
        </p:spPr>
        <p:txBody>
          <a:bodyPr>
            <a:normAutofit/>
          </a:bodyPr>
          <a:lstStyle/>
          <a:p>
            <a:pPr algn="ctr"/>
            <a:r>
              <a:rPr lang="en-US" b="1" dirty="0" smtClean="0"/>
              <a:t>How </a:t>
            </a:r>
            <a:r>
              <a:rPr lang="en-US" b="1" dirty="0"/>
              <a:t>Y</a:t>
            </a:r>
            <a:r>
              <a:rPr lang="en-US" b="1" dirty="0" smtClean="0"/>
              <a:t>ou </a:t>
            </a:r>
            <a:r>
              <a:rPr lang="en-US" b="1" dirty="0"/>
              <a:t>S</a:t>
            </a:r>
            <a:r>
              <a:rPr lang="en-US" b="1" dirty="0" smtClean="0"/>
              <a:t>hould </a:t>
            </a:r>
            <a:r>
              <a:rPr lang="en-US" b="1" dirty="0"/>
              <a:t>U</a:t>
            </a:r>
            <a:r>
              <a:rPr lang="en-US" b="1" dirty="0" smtClean="0"/>
              <a:t>se </a:t>
            </a:r>
            <a:r>
              <a:rPr lang="en-US" b="1" dirty="0"/>
              <a:t>I</a:t>
            </a:r>
            <a:r>
              <a:rPr lang="en-US" b="1" dirty="0" smtClean="0"/>
              <a:t>t</a:t>
            </a:r>
            <a:endParaRPr lang="en-US" b="1" dirty="0"/>
          </a:p>
        </p:txBody>
      </p:sp>
      <p:sp>
        <p:nvSpPr>
          <p:cNvPr id="4" name="Slide Number Placeholder 3"/>
          <p:cNvSpPr>
            <a:spLocks noGrp="1"/>
          </p:cNvSpPr>
          <p:nvPr>
            <p:ph type="sldNum" sz="quarter" idx="12"/>
          </p:nvPr>
        </p:nvSpPr>
        <p:spPr/>
        <p:txBody>
          <a:bodyPr/>
          <a:lstStyle/>
          <a:p>
            <a:fld id="{8426A6AB-1DF1-4710-BF60-79958841CDEE}" type="slidenum">
              <a:rPr lang="en-US" smtClean="0"/>
              <a:pPr/>
              <a:t>67</a:t>
            </a:fld>
            <a:endParaRPr lang="en-US" dirty="0"/>
          </a:p>
        </p:txBody>
      </p:sp>
      <p:graphicFrame>
        <p:nvGraphicFramePr>
          <p:cNvPr id="5" name="Diagram 4"/>
          <p:cNvGraphicFramePr/>
          <p:nvPr>
            <p:extLst>
              <p:ext uri="{D42A27DB-BD31-4B8C-83A1-F6EECF244321}">
                <p14:modId xmlns:p14="http://schemas.microsoft.com/office/powerpoint/2010/main" val="609892978"/>
              </p:ext>
            </p:extLst>
          </p:nvPr>
        </p:nvGraphicFramePr>
        <p:xfrm>
          <a:off x="-1333500" y="1219200"/>
          <a:ext cx="1184910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381000" y="1199408"/>
            <a:ext cx="947552"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286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3432175"/>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94" y="4572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71" y="5715000"/>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4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Staff/Volunteer Alignment</a:t>
            </a:r>
            <a:endParaRPr lang="en-US" b="1" dirty="0"/>
          </a:p>
        </p:txBody>
      </p:sp>
      <p:sp>
        <p:nvSpPr>
          <p:cNvPr id="3" name="Content Placeholder 2"/>
          <p:cNvSpPr>
            <a:spLocks noGrp="1"/>
          </p:cNvSpPr>
          <p:nvPr>
            <p:ph idx="1"/>
          </p:nvPr>
        </p:nvSpPr>
        <p:spPr>
          <a:xfrm>
            <a:off x="228600" y="1828800"/>
            <a:ext cx="5257800" cy="4724400"/>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buFont typeface="+mj-lt"/>
              <a:buAutoNum type="arabicPeriod"/>
            </a:pPr>
            <a:r>
              <a:rPr lang="en-US" sz="2800" dirty="0"/>
              <a:t>Align expectations</a:t>
            </a:r>
          </a:p>
          <a:p>
            <a:pPr marL="514350" indent="-514350">
              <a:buFont typeface="+mj-lt"/>
              <a:buAutoNum type="arabicPeriod"/>
            </a:pPr>
            <a:r>
              <a:rPr lang="en-US" sz="2800" dirty="0"/>
              <a:t>I</a:t>
            </a:r>
            <a:r>
              <a:rPr lang="en-US" sz="2800" dirty="0" smtClean="0"/>
              <a:t>dentify </a:t>
            </a:r>
            <a:r>
              <a:rPr lang="en-US" sz="2800" dirty="0"/>
              <a:t>and align staff </a:t>
            </a:r>
            <a:r>
              <a:rPr lang="en-US" sz="2800" dirty="0" smtClean="0"/>
              <a:t>       and </a:t>
            </a:r>
            <a:r>
              <a:rPr lang="en-US" sz="2800" dirty="0"/>
              <a:t>volunteer roles</a:t>
            </a:r>
          </a:p>
          <a:p>
            <a:pPr marL="514350" indent="-514350">
              <a:buFont typeface="+mj-lt"/>
              <a:buAutoNum type="arabicPeriod"/>
            </a:pPr>
            <a:r>
              <a:rPr lang="en-US" sz="2800" dirty="0"/>
              <a:t>Align goals with resources</a:t>
            </a:r>
          </a:p>
          <a:p>
            <a:pPr marL="514350" indent="-514350">
              <a:buFont typeface="+mj-lt"/>
              <a:buAutoNum type="arabicPeriod"/>
            </a:pPr>
            <a:r>
              <a:rPr lang="en-US" sz="2800" dirty="0" smtClean="0"/>
              <a:t>Encourage open </a:t>
            </a:r>
            <a:r>
              <a:rPr lang="en-US" sz="2800" dirty="0"/>
              <a:t>communication</a:t>
            </a:r>
          </a:p>
          <a:p>
            <a:pPr marL="514350" indent="-514350">
              <a:buFont typeface="+mj-lt"/>
              <a:buAutoNum type="arabicPeriod"/>
            </a:pPr>
            <a:r>
              <a:rPr lang="en-US" sz="2800" dirty="0"/>
              <a:t>Identify the “disconnects”</a:t>
            </a:r>
          </a:p>
          <a:p>
            <a:pPr marL="514350" indent="-514350">
              <a:buFont typeface="+mj-lt"/>
              <a:buAutoNum type="arabicPeriod"/>
            </a:pPr>
            <a:r>
              <a:rPr lang="en-US" sz="2800" dirty="0"/>
              <a:t>Help staff understand resource allocations</a:t>
            </a:r>
          </a:p>
        </p:txBody>
      </p:sp>
      <p:sp>
        <p:nvSpPr>
          <p:cNvPr id="4" name="Slide Number Placeholder 3"/>
          <p:cNvSpPr>
            <a:spLocks noGrp="1"/>
          </p:cNvSpPr>
          <p:nvPr>
            <p:ph type="sldNum" sz="quarter" idx="12"/>
          </p:nvPr>
        </p:nvSpPr>
        <p:spPr/>
        <p:txBody>
          <a:bodyPr/>
          <a:lstStyle/>
          <a:p>
            <a:fld id="{8426A6AB-1DF1-4710-BF60-79958841CDEE}" type="slidenum">
              <a:rPr lang="en-US" smtClean="0"/>
              <a:pPr/>
              <a:t>68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064" y="1600200"/>
            <a:ext cx="2852356" cy="5257800"/>
          </a:xfrm>
          <a:prstGeom prst="rect">
            <a:avLst/>
          </a:prstGeom>
        </p:spPr>
      </p:pic>
    </p:spTree>
    <p:extLst>
      <p:ext uri="{BB962C8B-B14F-4D97-AF65-F5344CB8AC3E}">
        <p14:creationId xmlns:p14="http://schemas.microsoft.com/office/powerpoint/2010/main" val="342388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Job Search </a:t>
            </a:r>
            <a:r>
              <a:rPr lang="en-US" b="1" dirty="0"/>
              <a:t>A</a:t>
            </a:r>
            <a:r>
              <a:rPr lang="en-US" sz="3600" b="1" dirty="0" smtClean="0"/>
              <a:t>ssistance</a:t>
            </a:r>
            <a:endParaRPr lang="en-US" sz="3600" b="1" dirty="0"/>
          </a:p>
        </p:txBody>
      </p:sp>
      <p:sp>
        <p:nvSpPr>
          <p:cNvPr id="3" name="Content Placeholder 2"/>
          <p:cNvSpPr>
            <a:spLocks noGrp="1"/>
          </p:cNvSpPr>
          <p:nvPr>
            <p:ph idx="1"/>
          </p:nvPr>
        </p:nvSpPr>
        <p:spPr>
          <a:xfrm>
            <a:off x="228600" y="1828800"/>
            <a:ext cx="5257800" cy="4724400"/>
          </a:xfrm>
        </p:spPr>
        <p:style>
          <a:lnRef idx="0">
            <a:schemeClr val="accent5"/>
          </a:lnRef>
          <a:fillRef idx="3">
            <a:schemeClr val="accent5"/>
          </a:fillRef>
          <a:effectRef idx="3">
            <a:schemeClr val="accent5"/>
          </a:effectRef>
          <a:fontRef idx="minor">
            <a:schemeClr val="lt1"/>
          </a:fontRef>
        </p:style>
        <p:txBody>
          <a:bodyPr/>
          <a:lstStyle/>
          <a:p>
            <a:pPr marL="514350" indent="-514350">
              <a:buFont typeface="+mj-lt"/>
              <a:buAutoNum type="arabicPeriod"/>
            </a:pPr>
            <a:r>
              <a:rPr lang="en-US" sz="2600" dirty="0" smtClean="0"/>
              <a:t>Identify competencies, character, and skill set for                 a candidate</a:t>
            </a:r>
          </a:p>
          <a:p>
            <a:pPr marL="514350" indent="-514350">
              <a:buFont typeface="+mj-lt"/>
              <a:buAutoNum type="arabicPeriod"/>
            </a:pPr>
            <a:r>
              <a:rPr lang="en-US" sz="2600" dirty="0" smtClean="0"/>
              <a:t>Create a job description customized to association needs</a:t>
            </a:r>
          </a:p>
          <a:p>
            <a:pPr marL="514350" indent="-514350">
              <a:buFont typeface="+mj-lt"/>
              <a:buAutoNum type="arabicPeriod"/>
            </a:pPr>
            <a:r>
              <a:rPr lang="en-US" sz="2600" dirty="0" smtClean="0"/>
              <a:t>Match association’s current resources with resources that they want</a:t>
            </a:r>
          </a:p>
          <a:p>
            <a:pPr marL="514350" indent="-514350">
              <a:buFont typeface="+mj-lt"/>
              <a:buAutoNum type="arabicPeriod"/>
            </a:pPr>
            <a:r>
              <a:rPr lang="en-US" sz="2600" dirty="0" smtClean="0"/>
              <a:t>Help chief staff determine staffing needs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426A6AB-1DF1-4710-BF60-79958841CDEE}" type="slidenum">
              <a:rPr lang="en-US" smtClean="0"/>
              <a:t>69</a:t>
            </a:fld>
            <a:endParaRPr lang="en-US" dirty="0"/>
          </a:p>
        </p:txBody>
      </p:sp>
      <p:pic>
        <p:nvPicPr>
          <p:cNvPr id="28675" name="Picture 3" descr="C:\Users\Owner\AppData\Local\Microsoft\Windows\Temporary Internet Files\Content.IE5\474BLGED\MP9004433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37" y="1524000"/>
            <a:ext cx="3752026"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3020" r="12917"/>
          <a:stretch>
            <a:fillRect/>
          </a:stretch>
        </p:blipFill>
        <p:spPr bwMode="auto">
          <a:xfrm>
            <a:off x="9525" y="-36512"/>
            <a:ext cx="9124950" cy="693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1999" y="1371600"/>
            <a:ext cx="3922713" cy="4397375"/>
          </a:xfrm>
        </p:spPr>
        <p:txBody>
          <a:bodyPr/>
          <a:lstStyle/>
          <a:p>
            <a:r>
              <a:rPr lang="en-US" sz="7200" dirty="0" smtClean="0"/>
              <a:t>What </a:t>
            </a:r>
            <a:r>
              <a:rPr lang="en-US" sz="7200" i="1" dirty="0" smtClean="0"/>
              <a:t>is</a:t>
            </a:r>
            <a:r>
              <a:rPr lang="en-US" sz="7200" dirty="0" smtClean="0"/>
              <a:t> the tool</a:t>
            </a:r>
            <a:r>
              <a:rPr lang="en-US" sz="6000" dirty="0" smtClean="0"/>
              <a:t/>
            </a:r>
            <a:br>
              <a:rPr lang="en-US" sz="6000" dirty="0" smtClean="0"/>
            </a:br>
            <a:r>
              <a:rPr lang="en-US" sz="6000" dirty="0" smtClean="0"/>
              <a:t>anyway?</a:t>
            </a:r>
            <a:endParaRPr lang="en-US" sz="6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Career Planning Assistance</a:t>
            </a:r>
            <a:endParaRPr lang="en-US" b="1" dirty="0"/>
          </a:p>
        </p:txBody>
      </p:sp>
      <p:sp>
        <p:nvSpPr>
          <p:cNvPr id="3" name="Content Placeholder 2"/>
          <p:cNvSpPr>
            <a:spLocks noGrp="1"/>
          </p:cNvSpPr>
          <p:nvPr>
            <p:ph idx="1"/>
          </p:nvPr>
        </p:nvSpPr>
        <p:spPr>
          <a:xfrm>
            <a:off x="228600" y="1828800"/>
            <a:ext cx="5181600" cy="4724400"/>
          </a:xfrm>
        </p:spPr>
        <p:style>
          <a:lnRef idx="0">
            <a:schemeClr val="accent6"/>
          </a:lnRef>
          <a:fillRef idx="3">
            <a:schemeClr val="accent6"/>
          </a:fillRef>
          <a:effectRef idx="3">
            <a:schemeClr val="accent6"/>
          </a:effectRef>
          <a:fontRef idx="minor">
            <a:schemeClr val="lt1"/>
          </a:fontRef>
        </p:style>
        <p:txBody>
          <a:bodyPr/>
          <a:lstStyle/>
          <a:p>
            <a:pPr marL="514350" indent="-514350">
              <a:buFont typeface="+mj-lt"/>
              <a:buAutoNum type="arabicPeriod"/>
            </a:pPr>
            <a:r>
              <a:rPr lang="en-US" sz="2600" dirty="0" smtClean="0"/>
              <a:t>Understand the AE’s job description</a:t>
            </a:r>
          </a:p>
          <a:p>
            <a:pPr marL="514350" indent="-514350">
              <a:buFont typeface="+mj-lt"/>
              <a:buAutoNum type="arabicPeriod"/>
            </a:pPr>
            <a:r>
              <a:rPr lang="en-US" sz="2600" dirty="0" smtClean="0"/>
              <a:t>Personal SWOT</a:t>
            </a:r>
          </a:p>
          <a:p>
            <a:pPr marL="514350" indent="-514350">
              <a:buFont typeface="+mj-lt"/>
              <a:buAutoNum type="arabicPeriod"/>
            </a:pPr>
            <a:r>
              <a:rPr lang="en-US" sz="2600" dirty="0" smtClean="0"/>
              <a:t>Identify gaps in AE’s professional development.  What tools are needed?</a:t>
            </a:r>
          </a:p>
          <a:p>
            <a:pPr marL="514350" indent="-514350">
              <a:buFont typeface="+mj-lt"/>
              <a:buAutoNum type="arabicPeriod"/>
            </a:pPr>
            <a:r>
              <a:rPr lang="en-US" sz="2600" dirty="0" smtClean="0"/>
              <a:t>Ensure that the job description is in alignment with the desired model for the association.</a:t>
            </a:r>
          </a:p>
          <a:p>
            <a:endParaRPr lang="en-US" sz="2600" dirty="0"/>
          </a:p>
        </p:txBody>
      </p:sp>
      <p:sp>
        <p:nvSpPr>
          <p:cNvPr id="4" name="Slide Number Placeholder 3"/>
          <p:cNvSpPr>
            <a:spLocks noGrp="1"/>
          </p:cNvSpPr>
          <p:nvPr>
            <p:ph type="sldNum" sz="quarter" idx="12"/>
          </p:nvPr>
        </p:nvSpPr>
        <p:spPr/>
        <p:txBody>
          <a:bodyPr/>
          <a:lstStyle/>
          <a:p>
            <a:fld id="{8426A6AB-1DF1-4710-BF60-79958841CDEE}" type="slidenum">
              <a:rPr lang="en-US" smtClean="0"/>
              <a:t>70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76400"/>
            <a:ext cx="3457575"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5105400"/>
            <a:ext cx="8839200" cy="990600"/>
          </a:xfrm>
        </p:spPr>
        <p:txBody>
          <a:bodyPr/>
          <a:lstStyle/>
          <a:p>
            <a:r>
              <a:rPr lang="en-US" sz="5400" dirty="0" smtClean="0"/>
              <a:t>Case Studies</a:t>
            </a:r>
            <a:endParaRPr lang="en-US" sz="5400" dirty="0"/>
          </a:p>
        </p:txBody>
      </p:sp>
      <p:sp>
        <p:nvSpPr>
          <p:cNvPr id="3" name="Slide Number Placeholder 2"/>
          <p:cNvSpPr>
            <a:spLocks noGrp="1"/>
          </p:cNvSpPr>
          <p:nvPr>
            <p:ph type="sldNum" sz="quarter" idx="4"/>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50893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12604" t="-369" r="12708" b="-2"/>
          <a:stretch>
            <a:fillRect/>
          </a:stretch>
        </p:blipFill>
        <p:spPr bwMode="auto">
          <a:xfrm>
            <a:off x="0" y="0"/>
            <a:ext cx="91440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8577" y="4495800"/>
            <a:ext cx="7696200" cy="2123658"/>
          </a:xfrm>
          <a:prstGeom prst="rect">
            <a:avLst/>
          </a:prstGeom>
        </p:spPr>
        <p:txBody>
          <a:bodyPr wrap="square">
            <a:spAutoFit/>
          </a:bodyPr>
          <a:lstStyle/>
          <a:p>
            <a:pPr lvl="1" algn="ctr"/>
            <a:r>
              <a:rPr lang="en-US" sz="4400" b="1" dirty="0" smtClean="0">
                <a:solidFill>
                  <a:srgbClr val="C00000"/>
                </a:solidFill>
                <a:latin typeface="Franklin Gothic Heavy" pitchFamily="34" charset="0"/>
              </a:rPr>
              <a:t>It is a </a:t>
            </a:r>
            <a:r>
              <a:rPr lang="en-US" sz="4400" b="1" dirty="0">
                <a:solidFill>
                  <a:srgbClr val="C00000"/>
                </a:solidFill>
                <a:latin typeface="Franklin Gothic Heavy" pitchFamily="34" charset="0"/>
              </a:rPr>
              <a:t>resource to </a:t>
            </a:r>
            <a:r>
              <a:rPr lang="en-US" sz="4400" b="1" dirty="0" smtClean="0">
                <a:solidFill>
                  <a:srgbClr val="C00000"/>
                </a:solidFill>
                <a:latin typeface="Franklin Gothic Heavy" pitchFamily="34" charset="0"/>
              </a:rPr>
              <a:t>understand and grow your association</a:t>
            </a:r>
            <a:endParaRPr lang="en-US" sz="4400" b="1" dirty="0">
              <a:solidFill>
                <a:srgbClr val="C00000"/>
              </a:solidFill>
              <a:latin typeface="Franklin Gothic Heavy" pitchFamily="34" charset="0"/>
            </a:endParaRPr>
          </a:p>
        </p:txBody>
      </p:sp>
    </p:spTree>
    <p:extLst>
      <p:ext uri="{BB962C8B-B14F-4D97-AF65-F5344CB8AC3E}">
        <p14:creationId xmlns:p14="http://schemas.microsoft.com/office/powerpoint/2010/main" val="23797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3 Association Models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8426A6AB-1DF1-4710-BF60-79958841CDEE}" type="slidenum">
              <a:rPr lang="en-US" smtClean="0"/>
              <a:t>9</a:t>
            </a:fld>
            <a:endParaRPr lang="en-US" dirty="0"/>
          </a:p>
        </p:txBody>
      </p:sp>
      <p:graphicFrame>
        <p:nvGraphicFramePr>
          <p:cNvPr id="5" name="Diagram 4"/>
          <p:cNvGraphicFramePr/>
          <p:nvPr>
            <p:extLst>
              <p:ext uri="{D42A27DB-BD31-4B8C-83A1-F6EECF244321}">
                <p14:modId xmlns:p14="http://schemas.microsoft.com/office/powerpoint/2010/main" val="2833292969"/>
              </p:ext>
            </p:extLst>
          </p:nvPr>
        </p:nvGraphicFramePr>
        <p:xfrm>
          <a:off x="381000" y="1828800"/>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358284" y="2209800"/>
            <a:ext cx="851516"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Rectangle 11"/>
          <p:cNvSpPr/>
          <p:nvPr/>
        </p:nvSpPr>
        <p:spPr>
          <a:xfrm>
            <a:off x="4139704" y="2152471"/>
            <a:ext cx="954108"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p:nvSpPr>
        <p:spPr>
          <a:xfrm>
            <a:off x="7061696" y="2228671"/>
            <a:ext cx="748923"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PP_SBUSI_TXT_Outstanding_Evaluation">
  <a:themeElements>
    <a:clrScheme name="Custom 6">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00000"/>
      </a:hlink>
      <a:folHlink>
        <a:srgbClr val="0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SBUSC_TXT_Missing_Puzzle_Piec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2273</TotalTime>
  <Words>4023</Words>
  <Application>Microsoft Office PowerPoint</Application>
  <PresentationFormat>On-screen Show (4:3)</PresentationFormat>
  <Paragraphs>639</Paragraphs>
  <Slides>71</Slides>
  <Notes>71</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PPP_SBUSI_TXT_Outstanding_Evaluation</vt:lpstr>
      <vt:lpstr>PPP_SBUSC_TXT_Missing_Puzzle_Piece</vt:lpstr>
      <vt:lpstr>Using the NAR Association Models Tool</vt:lpstr>
      <vt:lpstr>To facilitate or not?</vt:lpstr>
      <vt:lpstr>The Facilitator Guide will help guide the process in all five areas:</vt:lpstr>
      <vt:lpstr>You Will Learn</vt:lpstr>
      <vt:lpstr>Section 1: Review of Facilitator Guide Materials</vt:lpstr>
      <vt:lpstr>Section 2:  About the tool</vt:lpstr>
      <vt:lpstr>What is the tool anyway?</vt:lpstr>
      <vt:lpstr>PowerPoint Presentation</vt:lpstr>
      <vt:lpstr>3 Association Models</vt:lpstr>
      <vt:lpstr>The Administrative Model</vt:lpstr>
      <vt:lpstr>The Administrative Model</vt:lpstr>
      <vt:lpstr>The Administrative Model</vt:lpstr>
      <vt:lpstr>The Management Model</vt:lpstr>
      <vt:lpstr>The Management Model</vt:lpstr>
      <vt:lpstr>The Management Model</vt:lpstr>
      <vt:lpstr>The Management Model</vt:lpstr>
      <vt:lpstr>The Leadership Model</vt:lpstr>
      <vt:lpstr>The Leadership Model</vt:lpstr>
      <vt:lpstr>The Leadership Model</vt:lpstr>
      <vt:lpstr>The Leadership Model</vt:lpstr>
      <vt:lpstr>Which Model Fits?</vt:lpstr>
      <vt:lpstr>PowerPoint Presentation</vt:lpstr>
      <vt:lpstr>Who Should Use It</vt:lpstr>
      <vt:lpstr>Why you Should Use it</vt:lpstr>
      <vt:lpstr>When You Should Use It</vt:lpstr>
      <vt:lpstr>Section 2: Taking the Online Questionnaire</vt:lpstr>
      <vt:lpstr>The Questionnaire</vt:lpstr>
      <vt:lpstr>What is Evaluated?</vt:lpstr>
      <vt:lpstr>PowerPoint Presentation</vt:lpstr>
      <vt:lpstr>Governance &amp; Structure</vt:lpstr>
      <vt:lpstr>Physical &amp; Financial Resources</vt:lpstr>
      <vt:lpstr>Staff Competencies</vt:lpstr>
      <vt:lpstr>Member Services</vt:lpstr>
      <vt:lpstr>Internal &amp; External Relations</vt:lpstr>
      <vt:lpstr>Section 3: Accessing the Models Tool</vt:lpstr>
      <vt:lpstr>How Do You Access the Tool?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Questionnaire General Tips</vt:lpstr>
      <vt:lpstr>Save &amp; Return Later</vt:lpstr>
      <vt:lpstr>Overcoming objections</vt:lpstr>
      <vt:lpstr>Section 4: The tool’s applications</vt:lpstr>
      <vt:lpstr>How You Should Use It</vt:lpstr>
      <vt:lpstr>How You Should Use It</vt:lpstr>
      <vt:lpstr>Strategic Planning</vt:lpstr>
      <vt:lpstr>Structural Audits</vt:lpstr>
      <vt:lpstr>The Setup for Strategic Planning &amp; Audits</vt:lpstr>
      <vt:lpstr>Session Preparation for the Facilitator</vt:lpstr>
      <vt:lpstr>2 Processes to Consider</vt:lpstr>
      <vt:lpstr>Results:  Today’s Assessment</vt:lpstr>
      <vt:lpstr>Results:  Planning for the Future</vt:lpstr>
      <vt:lpstr>The Planning Session: Models</vt:lpstr>
      <vt:lpstr>Analyzing                                              Today v. the Future</vt:lpstr>
      <vt:lpstr>Are there differences between “current” and “future?</vt:lpstr>
      <vt:lpstr>PowerPoint Presentation</vt:lpstr>
      <vt:lpstr>PowerPoint Presentation</vt:lpstr>
      <vt:lpstr>An Example: developing an operating philosophy </vt:lpstr>
      <vt:lpstr>How did they do it?</vt:lpstr>
      <vt:lpstr>The Results!</vt:lpstr>
      <vt:lpstr>PowerPoint Presentation</vt:lpstr>
      <vt:lpstr>The Other Applications</vt:lpstr>
      <vt:lpstr>How You Should Use It</vt:lpstr>
      <vt:lpstr>Staff/Volunteer Alignment</vt:lpstr>
      <vt:lpstr>Job Search Assistance</vt:lpstr>
      <vt:lpstr>Career Planning Assistance</vt:lpstr>
      <vt:lpstr>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Alice Martin</dc:creator>
  <cp:lastModifiedBy>Krystal Allen</cp:lastModifiedBy>
  <cp:revision>171</cp:revision>
  <cp:lastPrinted>2014-02-04T22:43:22Z</cp:lastPrinted>
  <dcterms:created xsi:type="dcterms:W3CDTF">2006-08-16T00:00:00Z</dcterms:created>
  <dcterms:modified xsi:type="dcterms:W3CDTF">2014-02-04T22:45:17Z</dcterms:modified>
</cp:coreProperties>
</file>