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83" r:id="rId2"/>
    <p:sldId id="271" r:id="rId3"/>
    <p:sldId id="276" r:id="rId4"/>
    <p:sldId id="278" r:id="rId5"/>
    <p:sldId id="275" r:id="rId6"/>
    <p:sldId id="281" r:id="rId7"/>
    <p:sldId id="287" r:id="rId8"/>
    <p:sldId id="284" r:id="rId9"/>
    <p:sldId id="285" r:id="rId10"/>
    <p:sldId id="286" r:id="rId11"/>
    <p:sldId id="282" r:id="rId1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  <p:extLst>
    <p:ext uri="{521415D9-36F7-43E2-AB2F-B90AF26B5E84}">
      <p14:sectionLst xmlns:p14="http://schemas.microsoft.com/office/powerpoint/2010/main">
        <p14:section name="Default Section" id="{3947E102-94F1-4354-B2E5-7360528D6CE4}">
          <p14:sldIdLst>
            <p14:sldId id="283"/>
            <p14:sldId id="271"/>
            <p14:sldId id="276"/>
            <p14:sldId id="278"/>
            <p14:sldId id="275"/>
            <p14:sldId id="281"/>
            <p14:sldId id="287"/>
            <p14:sldId id="284"/>
            <p14:sldId id="285"/>
            <p14:sldId id="286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78256" autoAdjust="0"/>
  </p:normalViewPr>
  <p:slideViewPr>
    <p:cSldViewPr>
      <p:cViewPr varScale="1">
        <p:scale>
          <a:sx n="65" d="100"/>
          <a:sy n="65" d="100"/>
        </p:scale>
        <p:origin x="188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069FA9-C45C-4DEA-8AFD-BE90617ED34B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71EDE6-3E4C-436D-A5FC-0356FA65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3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73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7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1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6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31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6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1EDE6-3E4C-436D-A5FC-0356FA6526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4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temp_A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/>
          <a:lstStyle>
            <a:lvl1pPr>
              <a:defRPr b="1">
                <a:latin typeface="Garamond"/>
                <a:cs typeface="Garamo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100" baseline="0">
                <a:solidFill>
                  <a:srgbClr val="1854A6"/>
                </a:solidFill>
                <a:latin typeface="Garamond"/>
                <a:cs typeface="Garamon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1D24F-98EC-1B4B-A783-73D8D5BC1D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T_temp_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429000"/>
          </a:xfrm>
        </p:spPr>
        <p:txBody>
          <a:bodyPr/>
          <a:lstStyle>
            <a:lvl1pPr>
              <a:defRPr sz="2800">
                <a:solidFill>
                  <a:srgbClr val="1854A6"/>
                </a:solidFill>
                <a:latin typeface="Garamond"/>
                <a:cs typeface="Garamond"/>
              </a:defRPr>
            </a:lvl1pPr>
            <a:lvl2pPr>
              <a:defRPr sz="2400">
                <a:solidFill>
                  <a:srgbClr val="1854A6"/>
                </a:solidFill>
                <a:latin typeface="Garamond"/>
                <a:cs typeface="Garamond"/>
              </a:defRPr>
            </a:lvl2pPr>
            <a:lvl3pPr>
              <a:defRPr sz="2400">
                <a:solidFill>
                  <a:srgbClr val="1854A6"/>
                </a:solidFill>
                <a:latin typeface="Garamond"/>
                <a:cs typeface="Garamond"/>
              </a:defRPr>
            </a:lvl3pPr>
            <a:lvl4pPr>
              <a:defRPr sz="2400">
                <a:solidFill>
                  <a:srgbClr val="1854A6"/>
                </a:solidFill>
                <a:latin typeface="Garamond"/>
                <a:cs typeface="Garamond"/>
              </a:defRPr>
            </a:lvl4pPr>
            <a:lvl5pPr>
              <a:defRPr sz="2400">
                <a:solidFill>
                  <a:srgbClr val="1854A6"/>
                </a:solidFill>
                <a:latin typeface="Garamond"/>
                <a:cs typeface="Garam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95400" y="6248400"/>
            <a:ext cx="914400" cy="381000"/>
          </a:xfrm>
        </p:spPr>
        <p:txBody>
          <a:bodyPr/>
          <a:lstStyle>
            <a:lvl1pPr algn="l">
              <a:defRPr sz="1200" dirty="0">
                <a:latin typeface="Garamond"/>
                <a:cs typeface="Garamond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2590800" cy="381000"/>
          </a:xfrm>
        </p:spPr>
        <p:txBody>
          <a:bodyPr/>
          <a:lstStyle>
            <a:lvl1pPr algn="l">
              <a:defRPr sz="1200" dirty="0">
                <a:latin typeface="Garamond"/>
                <a:cs typeface="Garamond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" y="6248400"/>
            <a:ext cx="457200" cy="381000"/>
          </a:xfrm>
        </p:spPr>
        <p:txBody>
          <a:bodyPr/>
          <a:lstStyle>
            <a:lvl1pPr algn="l">
              <a:defRPr sz="1200" smtClean="0">
                <a:latin typeface="Garamond" pitchFamily="-112" charset="0"/>
                <a:ea typeface="Garamond" pitchFamily="-112" charset="0"/>
                <a:cs typeface="Garamond" pitchFamily="-112" charset="0"/>
              </a:defRPr>
            </a:lvl1pPr>
          </a:lstStyle>
          <a:p>
            <a:fld id="{75FC3A82-6059-D24D-B6CB-A1EB3113CF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Garamond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Garamond" pitchFamily="18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B565A-D420-5849-9793-8EAD04C477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C5C-D2A4-7942-80D8-AA0366B094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058E3-C88D-5449-835A-01F5195574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62B92-E0BD-BC4C-A1C9-C10B9E202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7E06E-5BE0-8B4A-AB13-FB2D07BE4F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D6DF-6E4E-0F4D-A5CF-D8BBDF7242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03FDB-E6D1-214F-85AD-D1FBEB3623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46AE9865-B2B2-D340-9FCE-089BCA9339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r.realtor/vetting-the-vendor-checklis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r.realtor/legal/copyright-trademark/listing-photo-sample-agreements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cap="small" dirty="0">
                <a:ln w="0"/>
                <a:latin typeface="Helvetica" panose="020B0604020202020204" pitchFamily="34" charset="0"/>
                <a:cs typeface="Helvetica" panose="020B0604020202020204" pitchFamily="34" charset="0"/>
              </a:rPr>
              <a:t>Best Practices for Vetting Vendors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5649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1066800"/>
          </a:xfrm>
        </p:spPr>
        <p:txBody>
          <a:bodyPr/>
          <a:lstStyle/>
          <a:p>
            <a:r>
              <a:rPr lang="en-US" b="1" u="sng" cap="small" dirty="0">
                <a:latin typeface="Helvetica" panose="020B0604020202020204" pitchFamily="34" charset="0"/>
                <a:cs typeface="Helvetica" panose="020B0604020202020204" pitchFamily="34" charset="0"/>
              </a:rPr>
              <a:t>Termination for Convenience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124200"/>
            <a:ext cx="7772400" cy="2286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Seek the ability to terminate the contract for any reason.  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897" y="4995862"/>
            <a:ext cx="5486400" cy="56673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8458200" cy="3048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 smtClean="0">
                <a:solidFill>
                  <a:srgbClr val="1854A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Check out NAR’s </a:t>
            </a:r>
          </a:p>
          <a:p>
            <a:pPr algn="ctr">
              <a:spcBef>
                <a:spcPts val="0"/>
              </a:spcBef>
            </a:pPr>
            <a:r>
              <a:rPr lang="en-US" sz="3200" b="1" dirty="0" smtClean="0">
                <a:solidFill>
                  <a:srgbClr val="1854A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“Vetting </a:t>
            </a:r>
            <a:r>
              <a:rPr lang="en-US" sz="3200" b="1" dirty="0">
                <a:solidFill>
                  <a:srgbClr val="1854A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Vendor </a:t>
            </a:r>
            <a:r>
              <a:rPr lang="en-US" sz="3200" b="1" dirty="0" smtClean="0">
                <a:solidFill>
                  <a:srgbClr val="1854A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Checklist”: </a:t>
            </a:r>
          </a:p>
          <a:p>
            <a:pPr algn="ctr">
              <a:spcBef>
                <a:spcPts val="0"/>
              </a:spcBef>
            </a:pPr>
            <a:endParaRPr lang="en-US" sz="3600" b="1" dirty="0">
              <a:solidFill>
                <a:srgbClr val="1854A6"/>
              </a:solidFill>
              <a:latin typeface="Helvetica" panose="020B0604020202020204" pitchFamily="34" charset="0"/>
              <a:cs typeface="Helvetica" panose="020B0604020202020204" pitchFamily="34" charset="0"/>
              <a:hlinkClick r:id="rId3"/>
            </a:endParaRPr>
          </a:p>
          <a:p>
            <a:pPr algn="ctr">
              <a:spcBef>
                <a:spcPts val="0"/>
              </a:spcBef>
            </a:pPr>
            <a:r>
              <a:rPr lang="en-US" sz="3000" b="1" dirty="0" smtClean="0">
                <a:solidFill>
                  <a:srgbClr val="1854A6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http://nar.realtor/vetting-the-vendor-checklist</a:t>
            </a:r>
            <a:endParaRPr lang="en-US" sz="3000" b="1" dirty="0" smtClean="0">
              <a:solidFill>
                <a:srgbClr val="1854A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3200" b="1" dirty="0">
              <a:solidFill>
                <a:srgbClr val="1854A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3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b="1" u="sng" cap="smal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Review the Vendor’s Website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53" y="1143000"/>
            <a:ext cx="4799694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66800" y="4648200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5938" marR="0" lvl="0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dirty="0" smtClean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Check </a:t>
            </a:r>
            <a:r>
              <a:rPr lang="en-US" dirty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how long the vendor has been in business.</a:t>
            </a:r>
          </a:p>
          <a:p>
            <a:pPr marL="515938" marR="0" lvl="0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dirty="0" smtClean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Review </a:t>
            </a:r>
            <a:r>
              <a:rPr lang="en-US" dirty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vendor’s areas of expertise.</a:t>
            </a:r>
          </a:p>
          <a:p>
            <a:pPr marL="515938" marR="0" lvl="0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dirty="0" smtClean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Consider </a:t>
            </a:r>
            <a:r>
              <a:rPr lang="en-US" dirty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vendor’s business strategies.</a:t>
            </a:r>
          </a:p>
        </p:txBody>
      </p:sp>
    </p:spTree>
    <p:extLst>
      <p:ext uri="{BB962C8B-B14F-4D97-AF65-F5344CB8AC3E}">
        <p14:creationId xmlns:p14="http://schemas.microsoft.com/office/powerpoint/2010/main" val="13006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2695" b="23813"/>
          <a:stretch/>
        </p:blipFill>
        <p:spPr>
          <a:xfrm>
            <a:off x="4076419" y="1049746"/>
            <a:ext cx="2415997" cy="1097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068"/>
          <a:stretch/>
        </p:blipFill>
        <p:spPr>
          <a:xfrm>
            <a:off x="1715531" y="1041534"/>
            <a:ext cx="2389088" cy="3200400"/>
          </a:xfrm>
          <a:prstGeom prst="rect">
            <a:avLst/>
          </a:prstGeom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b="1" u="sng" cap="smal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Check References and News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400" y="4418636"/>
            <a:ext cx="8077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5938" marR="0" lvl="0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200" dirty="0" smtClean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Request </a:t>
            </a:r>
            <a:r>
              <a:rPr lang="en-US" sz="2200" dirty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vendor provide references to learn previous customers’ experience.</a:t>
            </a:r>
          </a:p>
          <a:p>
            <a:pPr marL="515938" marR="0" lvl="0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200" dirty="0" smtClean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Obtain </a:t>
            </a:r>
            <a:r>
              <a:rPr lang="en-US" sz="2200" dirty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information about vendor through third-party websites.</a:t>
            </a:r>
          </a:p>
          <a:p>
            <a:pPr marL="515938" marR="0" lvl="0" indent="-515938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200" dirty="0" smtClean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Conduct </a:t>
            </a:r>
            <a:r>
              <a:rPr lang="en-US" sz="2200" dirty="0">
                <a:solidFill>
                  <a:srgbClr val="1854A6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 online search of vendor.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19" y="2532540"/>
            <a:ext cx="2651760" cy="176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534" y="2021258"/>
            <a:ext cx="2699882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944" y="2406772"/>
            <a:ext cx="2098112" cy="4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85115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b="1" u="sng" cap="smal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Establish Expectations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685800"/>
          </a:xfrm>
        </p:spPr>
        <p:txBody>
          <a:bodyPr/>
          <a:lstStyle/>
          <a:p>
            <a:r>
              <a:rPr lang="en-US" b="1" u="sng" cap="small" dirty="0">
                <a:latin typeface="Helvetica" panose="020B0604020202020204" pitchFamily="34" charset="0"/>
                <a:cs typeface="Helvetica" panose="020B0604020202020204" pitchFamily="34" charset="0"/>
              </a:rPr>
              <a:t>Copyright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19400"/>
            <a:ext cx="7620000" cy="2590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Address </a:t>
            </a:r>
            <a:r>
              <a:rPr lang="en-US" sz="3400" dirty="0">
                <a:latin typeface="Helvetica" panose="020B0604020202020204" pitchFamily="34" charset="0"/>
                <a:cs typeface="Helvetica" panose="020B0604020202020204" pitchFamily="34" charset="0"/>
              </a:rPr>
              <a:t>issues related to use of any intellectual property created under the agreement, including through a </a:t>
            </a:r>
            <a:r>
              <a:rPr lang="en-US" sz="3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34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work-made-for </a:t>
            </a:r>
            <a:r>
              <a:rPr lang="en-US" sz="3400" dirty="0">
                <a:latin typeface="Helvetica" panose="020B0604020202020204" pitchFamily="34" charset="0"/>
                <a:cs typeface="Helvetica" panose="020B0604020202020204" pitchFamily="34" charset="0"/>
              </a:rPr>
              <a:t>hire or licensing provision.</a:t>
            </a:r>
            <a:endParaRPr lang="en-US" sz="3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9" y="76200"/>
            <a:ext cx="5920288" cy="585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925" y="716280"/>
            <a:ext cx="56240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68349" y="6172200"/>
            <a:ext cx="56990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hlinkClick r:id="rId5"/>
              </a:rPr>
              <a:t>https://</a:t>
            </a:r>
            <a:r>
              <a:rPr lang="en-US" sz="1500" dirty="0" smtClean="0">
                <a:hlinkClick r:id="rId5"/>
              </a:rPr>
              <a:t>www.nar.realtor/legal/copyright-trademark/listing-photo-sample-agreements</a:t>
            </a:r>
            <a:endParaRPr lang="en-US" sz="1500" dirty="0" smtClean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7662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1066800"/>
          </a:xfrm>
        </p:spPr>
        <p:txBody>
          <a:bodyPr/>
          <a:lstStyle/>
          <a:p>
            <a:r>
              <a:rPr lang="en-US" b="1" u="sng" cap="small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Standards </a:t>
            </a:r>
            <a:r>
              <a:rPr lang="en-US" b="1" u="sng" cap="small" dirty="0">
                <a:latin typeface="Helvetica" panose="020B0604020202020204" pitchFamily="34" charset="0"/>
                <a:cs typeface="Helvetica" panose="020B0604020202020204" pitchFamily="34" charset="0"/>
              </a:rPr>
              <a:t>of Performance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124200"/>
            <a:ext cx="7772400" cy="2286000"/>
          </a:xfrm>
        </p:spPr>
        <p:txBody>
          <a:bodyPr/>
          <a:lstStyle/>
          <a:p>
            <a:pPr marL="0" indent="0">
              <a:buNone/>
            </a:pPr>
            <a:r>
              <a:rPr lang="en-US" sz="3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Require </a:t>
            </a:r>
            <a:r>
              <a:rPr lang="en-US" sz="3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vendor’s products and service follow industry standards. </a:t>
            </a:r>
            <a:endParaRPr lang="en-US" sz="3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7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1066800"/>
          </a:xfrm>
        </p:spPr>
        <p:txBody>
          <a:bodyPr/>
          <a:lstStyle/>
          <a:p>
            <a:r>
              <a:rPr lang="en-US" b="1" u="sng" cap="small" dirty="0">
                <a:latin typeface="Helvetica" panose="020B0604020202020204" pitchFamily="34" charset="0"/>
                <a:cs typeface="Helvetica" panose="020B0604020202020204" pitchFamily="34" charset="0"/>
              </a:rPr>
              <a:t>Indemnification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124200"/>
            <a:ext cx="7772400" cy="2286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Seek protection against third-party claims related to the vendor’s products or service.</a:t>
            </a:r>
          </a:p>
        </p:txBody>
      </p:sp>
    </p:spTree>
    <p:extLst>
      <p:ext uri="{BB962C8B-B14F-4D97-AF65-F5344CB8AC3E}">
        <p14:creationId xmlns:p14="http://schemas.microsoft.com/office/powerpoint/2010/main" val="9352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905000"/>
            <a:ext cx="7772400" cy="1066800"/>
          </a:xfrm>
        </p:spPr>
        <p:txBody>
          <a:bodyPr/>
          <a:lstStyle/>
          <a:p>
            <a:r>
              <a:rPr lang="en-US" b="1" u="sng" cap="small" dirty="0">
                <a:latin typeface="Helvetica" panose="020B0604020202020204" pitchFamily="34" charset="0"/>
                <a:cs typeface="Helvetica" panose="020B0604020202020204" pitchFamily="34" charset="0"/>
              </a:rPr>
              <a:t>Assignment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124200"/>
            <a:ext cx="7772400" cy="22860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Require consent be obtained prior to vendor transferring any obligations to a third party.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3840</TotalTime>
  <Words>163</Words>
  <Application>Microsoft Office PowerPoint</Application>
  <PresentationFormat>On-screen Show (4:3)</PresentationFormat>
  <Paragraphs>37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Calibri</vt:lpstr>
      <vt:lpstr>Garamond</vt:lpstr>
      <vt:lpstr>Helvetica</vt:lpstr>
      <vt:lpstr>Wingdings</vt:lpstr>
      <vt:lpstr>Theme1</vt:lpstr>
      <vt:lpstr>PowerPoint Presentation</vt:lpstr>
      <vt:lpstr>Review the Vendor’s Website</vt:lpstr>
      <vt:lpstr>Check References and News</vt:lpstr>
      <vt:lpstr>Establish Expectations</vt:lpstr>
      <vt:lpstr>Copyright</vt:lpstr>
      <vt:lpstr>PowerPoint Presentation</vt:lpstr>
      <vt:lpstr>Standards of Performance</vt:lpstr>
      <vt:lpstr>Indemnification</vt:lpstr>
      <vt:lpstr>Assignment</vt:lpstr>
      <vt:lpstr>Termination for Convenience</vt:lpstr>
      <vt:lpstr> </vt:lpstr>
    </vt:vector>
  </TitlesOfParts>
  <Company>NAR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Young</dc:creator>
  <cp:lastModifiedBy>Amy Jones</cp:lastModifiedBy>
  <cp:revision>121</cp:revision>
  <cp:lastPrinted>2014-05-28T21:18:41Z</cp:lastPrinted>
  <dcterms:created xsi:type="dcterms:W3CDTF">2012-10-12T16:57:58Z</dcterms:created>
  <dcterms:modified xsi:type="dcterms:W3CDTF">2018-07-02T22:06:19Z</dcterms:modified>
</cp:coreProperties>
</file>