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98"/>
  </p:notesMasterIdLst>
  <p:sldIdLst>
    <p:sldId id="324" r:id="rId6"/>
    <p:sldId id="258" r:id="rId7"/>
    <p:sldId id="675" r:id="rId8"/>
    <p:sldId id="605" r:id="rId9"/>
    <p:sldId id="259" r:id="rId10"/>
    <p:sldId id="606" r:id="rId11"/>
    <p:sldId id="607" r:id="rId12"/>
    <p:sldId id="260" r:id="rId13"/>
    <p:sldId id="261" r:id="rId14"/>
    <p:sldId id="262" r:id="rId15"/>
    <p:sldId id="263" r:id="rId16"/>
    <p:sldId id="677" r:id="rId17"/>
    <p:sldId id="676" r:id="rId18"/>
    <p:sldId id="678" r:id="rId19"/>
    <p:sldId id="608" r:id="rId20"/>
    <p:sldId id="609" r:id="rId21"/>
    <p:sldId id="283" r:id="rId22"/>
    <p:sldId id="611" r:id="rId23"/>
    <p:sldId id="289" r:id="rId24"/>
    <p:sldId id="285" r:id="rId25"/>
    <p:sldId id="284" r:id="rId26"/>
    <p:sldId id="286" r:id="rId27"/>
    <p:sldId id="615" r:id="rId28"/>
    <p:sldId id="288" r:id="rId29"/>
    <p:sldId id="287" r:id="rId30"/>
    <p:sldId id="290" r:id="rId31"/>
    <p:sldId id="291" r:id="rId32"/>
    <p:sldId id="292" r:id="rId33"/>
    <p:sldId id="293" r:id="rId34"/>
    <p:sldId id="270" r:id="rId35"/>
    <p:sldId id="623" r:id="rId36"/>
    <p:sldId id="296" r:id="rId37"/>
    <p:sldId id="625" r:id="rId38"/>
    <p:sldId id="681" r:id="rId39"/>
    <p:sldId id="280" r:id="rId40"/>
    <p:sldId id="629" r:id="rId41"/>
    <p:sldId id="267" r:id="rId42"/>
    <p:sldId id="268" r:id="rId43"/>
    <p:sldId id="269" r:id="rId44"/>
    <p:sldId id="630" r:id="rId45"/>
    <p:sldId id="631" r:id="rId46"/>
    <p:sldId id="316" r:id="rId47"/>
    <p:sldId id="633" r:id="rId48"/>
    <p:sldId id="294" r:id="rId49"/>
    <p:sldId id="323" r:id="rId50"/>
    <p:sldId id="319" r:id="rId51"/>
    <p:sldId id="637" r:id="rId52"/>
    <p:sldId id="281" r:id="rId53"/>
    <p:sldId id="638" r:id="rId54"/>
    <p:sldId id="639" r:id="rId55"/>
    <p:sldId id="640" r:id="rId56"/>
    <p:sldId id="641" r:id="rId57"/>
    <p:sldId id="272" r:id="rId58"/>
    <p:sldId id="643" r:id="rId59"/>
    <p:sldId id="644" r:id="rId60"/>
    <p:sldId id="645" r:id="rId61"/>
    <p:sldId id="275" r:id="rId62"/>
    <p:sldId id="276" r:id="rId63"/>
    <p:sldId id="648" r:id="rId64"/>
    <p:sldId id="649" r:id="rId65"/>
    <p:sldId id="650" r:id="rId66"/>
    <p:sldId id="651" r:id="rId67"/>
    <p:sldId id="652" r:id="rId68"/>
    <p:sldId id="654" r:id="rId69"/>
    <p:sldId id="277" r:id="rId70"/>
    <p:sldId id="273" r:id="rId71"/>
    <p:sldId id="670" r:id="rId72"/>
    <p:sldId id="274" r:id="rId73"/>
    <p:sldId id="671" r:id="rId74"/>
    <p:sldId id="672" r:id="rId75"/>
    <p:sldId id="673" r:id="rId76"/>
    <p:sldId id="657" r:id="rId77"/>
    <p:sldId id="658" r:id="rId78"/>
    <p:sldId id="297" r:id="rId79"/>
    <p:sldId id="298" r:id="rId80"/>
    <p:sldId id="300" r:id="rId81"/>
    <p:sldId id="301" r:id="rId82"/>
    <p:sldId id="662" r:id="rId83"/>
    <p:sldId id="321" r:id="rId84"/>
    <p:sldId id="309" r:id="rId85"/>
    <p:sldId id="665" r:id="rId86"/>
    <p:sldId id="666" r:id="rId87"/>
    <p:sldId id="311" r:id="rId88"/>
    <p:sldId id="679" r:id="rId89"/>
    <p:sldId id="304" r:id="rId90"/>
    <p:sldId id="306" r:id="rId91"/>
    <p:sldId id="307" r:id="rId92"/>
    <p:sldId id="308" r:id="rId93"/>
    <p:sldId id="322" r:id="rId94"/>
    <p:sldId id="680" r:id="rId95"/>
    <p:sldId id="669" r:id="rId96"/>
    <p:sldId id="318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96327"/>
  </p:normalViewPr>
  <p:slideViewPr>
    <p:cSldViewPr snapToGrid="0" showGuides="1">
      <p:cViewPr varScale="1">
        <p:scale>
          <a:sx n="119" d="100"/>
          <a:sy n="119" d="100"/>
        </p:scale>
        <p:origin x="1336" y="1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all" userId="7528b7d5-79c1-4665-b8e5-93f107aeecf8" providerId="ADAL" clId="{F8B4CCF3-6489-814C-A5DD-4927797D363C}"/>
    <pc:docChg chg="undo custSel modSld">
      <pc:chgData name="Andrew Hall" userId="7528b7d5-79c1-4665-b8e5-93f107aeecf8" providerId="ADAL" clId="{F8B4CCF3-6489-814C-A5DD-4927797D363C}" dt="2021-09-13T15:28:00.160" v="14" actId="14100"/>
      <pc:docMkLst>
        <pc:docMk/>
      </pc:docMkLst>
      <pc:sldChg chg="modSp mod">
        <pc:chgData name="Andrew Hall" userId="7528b7d5-79c1-4665-b8e5-93f107aeecf8" providerId="ADAL" clId="{F8B4CCF3-6489-814C-A5DD-4927797D363C}" dt="2021-09-13T15:28:00.160" v="14" actId="14100"/>
        <pc:sldMkLst>
          <pc:docMk/>
          <pc:sldMk cId="678005648" sldId="644"/>
        </pc:sldMkLst>
        <pc:spChg chg="mod">
          <ac:chgData name="Andrew Hall" userId="7528b7d5-79c1-4665-b8e5-93f107aeecf8" providerId="ADAL" clId="{F8B4CCF3-6489-814C-A5DD-4927797D363C}" dt="2021-09-13T15:27:06.446" v="5" actId="20577"/>
          <ac:spMkLst>
            <pc:docMk/>
            <pc:sldMk cId="678005648" sldId="644"/>
            <ac:spMk id="2" creationId="{7B2FF8B0-4BF4-45C7-B3A3-BDBB665EAD5E}"/>
          </ac:spMkLst>
        </pc:spChg>
        <pc:spChg chg="mod">
          <ac:chgData name="Andrew Hall" userId="7528b7d5-79c1-4665-b8e5-93f107aeecf8" providerId="ADAL" clId="{F8B4CCF3-6489-814C-A5DD-4927797D363C}" dt="2021-09-13T15:28:00.160" v="14" actId="14100"/>
          <ac:spMkLst>
            <pc:docMk/>
            <pc:sldMk cId="678005648" sldId="644"/>
            <ac:spMk id="3" creationId="{A14382CB-43B5-4D78-BEFF-452CEB9A9C3A}"/>
          </ac:spMkLst>
        </pc:spChg>
      </pc:sldChg>
    </pc:docChg>
  </pc:docChgLst>
  <pc:docChgLst>
    <pc:chgData name="Andrew Hall" userId="7528b7d5-79c1-4665-b8e5-93f107aeecf8" providerId="ADAL" clId="{53E0ED22-A91B-4641-852D-C2DB2E98ACA4}"/>
    <pc:docChg chg="modSld">
      <pc:chgData name="Andrew Hall" userId="7528b7d5-79c1-4665-b8e5-93f107aeecf8" providerId="ADAL" clId="{53E0ED22-A91B-4641-852D-C2DB2E98ACA4}" dt="2022-09-28T16:05:12.274" v="1" actId="20577"/>
      <pc:docMkLst>
        <pc:docMk/>
      </pc:docMkLst>
      <pc:sldChg chg="modNotesTx">
        <pc:chgData name="Andrew Hall" userId="7528b7d5-79c1-4665-b8e5-93f107aeecf8" providerId="ADAL" clId="{53E0ED22-A91B-4641-852D-C2DB2E98ACA4}" dt="2022-09-28T16:05:12.274" v="1" actId="20577"/>
        <pc:sldMkLst>
          <pc:docMk/>
          <pc:sldMk cId="1406727668" sldId="6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914225692703856E-2"/>
          <c:w val="0.94461290087255501"/>
          <c:h val="0.78751576485757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Watch out for the “white glove” test: Do open house visitors run their fingers along the tops of windows like they are testing for dust? This could be a ploy to unlock a window for later entry and theft.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1319-1975-4C22-BD9B-C361B4E0EDD1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63263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6820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9056" y="1816608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21177" y="1816607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10-Second Safety Scan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altLang="en-US" dirty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Understand exposure to risks</a:t>
            </a:r>
          </a:p>
          <a:p>
            <a:r>
              <a:rPr lang="en-US" altLang="en-US" dirty="0"/>
              <a:t>Follow safety best practices</a:t>
            </a:r>
          </a:p>
          <a:p>
            <a:r>
              <a:rPr lang="en-US" altLang="en-US" dirty="0"/>
              <a:t>Assess a potentially dangerous situation and take appropriate action</a:t>
            </a:r>
          </a:p>
          <a:p>
            <a:r>
              <a:rPr lang="en-US" altLang="en-US" dirty="0"/>
              <a:t>Safeguard your own and your clients’ personal data</a:t>
            </a:r>
          </a:p>
          <a:p>
            <a:r>
              <a:rPr lang="en-US" altLang="en-US" dirty="0"/>
              <a:t>Encourage all to follow safety best practices and company safety policies</a:t>
            </a:r>
          </a:p>
        </p:txBody>
      </p:sp>
    </p:spTree>
    <p:extLst>
      <p:ext uri="{BB962C8B-B14F-4D97-AF65-F5344CB8AC3E}">
        <p14:creationId xmlns:p14="http://schemas.microsoft.com/office/powerpoint/2010/main" val="78583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8741" y="2092076"/>
            <a:ext cx="9331851" cy="42367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3207" y="2093912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</a:t>
            </a:r>
            <a:r>
              <a:rPr lang="en-US"/>
              <a:t>run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42809"/>
            <a:ext cx="5535169" cy="2794946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80254"/>
            <a:ext cx="2743200" cy="3720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predator’s emotions </a:t>
            </a:r>
          </a:p>
          <a:p>
            <a:pPr lvl="1"/>
            <a:r>
              <a:rPr lang="en-US" altLang="en-US" dirty="0"/>
              <a:t>May justify an attack (in 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531750" cy="4262818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448" y="2511425"/>
            <a:ext cx="2511552" cy="34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389511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vacant properties?</a:t>
            </a:r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51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football field–– 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/>
              <a:t>Keep keys out and </a:t>
            </a:r>
            <a:r>
              <a:rPr lang="en-US" dirty="0"/>
              <a:t>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2: </a:t>
            </a:r>
            <a:br>
              <a:rPr lang="en-US" altLang="en-US" sz="6000" dirty="0"/>
            </a:br>
            <a:r>
              <a:rPr lang="en-US" altLang="en-US" sz="6000" dirty="0"/>
              <a:t>Your Office Safety Team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6745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Safety: An Essential Business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0787" y="2001163"/>
            <a:ext cx="8715838" cy="4236799"/>
          </a:xfrm>
        </p:spPr>
        <p:txBody>
          <a:bodyPr/>
          <a:lstStyle/>
          <a:p>
            <a:r>
              <a:rPr lang="en-US" altLang="en-US" dirty="0"/>
              <a:t>Think about safety as an essential business system</a:t>
            </a:r>
          </a:p>
          <a:p>
            <a:r>
              <a:rPr lang="en-US" altLang="en-US" dirty="0"/>
              <a:t>Safety systems remind us to apply precautions consistently</a:t>
            </a:r>
          </a:p>
        </p:txBody>
      </p:sp>
      <p:pic>
        <p:nvPicPr>
          <p:cNvPr id="5" name="Picture 2" descr="C:\Users\kshort\Downloads\iStock_000042917438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>
            <a:fillRect/>
          </a:stretch>
        </p:blipFill>
        <p:spPr bwMode="auto">
          <a:xfrm>
            <a:off x="9693275" y="2424113"/>
            <a:ext cx="2498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5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Systems = Professionalism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2099" y="2001163"/>
            <a:ext cx="7407801" cy="4236799"/>
          </a:xfrm>
        </p:spPr>
        <p:txBody>
          <a:bodyPr/>
          <a:lstStyle/>
          <a:p>
            <a:r>
              <a:rPr lang="en-US" altLang="en-US" dirty="0"/>
              <a:t>Safety systems demonstrate your professionalism.</a:t>
            </a:r>
          </a:p>
          <a:p>
            <a:r>
              <a:rPr lang="en-US" altLang="en-US" dirty="0"/>
              <a:t>Prospective clients will appreciate and respect you for taking steps to ensure everyone’s safety.</a:t>
            </a:r>
            <a:endParaRPr lang="en-US" dirty="0"/>
          </a:p>
        </p:txBody>
      </p:sp>
      <p:pic>
        <p:nvPicPr>
          <p:cNvPr id="7" name="Picture 2" descr="C:\Users\kshort\Downloads\iStock_000057545008Medium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6748" b="14015"/>
          <a:stretch/>
        </p:blipFill>
        <p:spPr bwMode="auto">
          <a:xfrm>
            <a:off x="9848850" y="2376488"/>
            <a:ext cx="2343150" cy="3486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60F7-1D6E-4E4A-A2A3-F0C1F699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Our Safety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DB5D-10E4-48AA-A41B-FDAEF643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45" y="2029116"/>
            <a:ext cx="4886343" cy="42367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Strengthen your office safety culture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Best practices must be adopted and followed by everyone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Inconsistency could be seen as discriminatory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Everyone or no one?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On your own</a:t>
            </a:r>
          </a:p>
          <a:p>
            <a:pPr marL="7938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BB846-B961-44F6-B0E1-C9407F15C70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2029116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>
              <a:buNone/>
            </a:pPr>
            <a:r>
              <a:rPr lang="en-US" b="1" dirty="0"/>
              <a:t>A Special Message For Men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may underestimate the possibility of becoming crime victims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Ignoring safety precautions puts others at risk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66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84C0-6AEE-4FA0-942E-8E50783D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Our Safety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032F-48FB-4AFB-BB82-BB3A6AD7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what agents and employees do day-to-day</a:t>
            </a:r>
          </a:p>
          <a:p>
            <a:r>
              <a:rPr lang="en-US" dirty="0"/>
              <a:t>Use the checklists in this manual to take stock</a:t>
            </a:r>
          </a:p>
          <a:p>
            <a:pPr lvl="1"/>
            <a:r>
              <a:rPr lang="en-US" dirty="0"/>
              <a:t>Smartphone Safety Checklist </a:t>
            </a:r>
          </a:p>
          <a:p>
            <a:pPr lvl="1"/>
            <a:r>
              <a:rPr lang="en-US" dirty="0"/>
              <a:t>Agent’s Property-Showing Safety Checklist </a:t>
            </a:r>
          </a:p>
          <a:p>
            <a:pPr lvl="1"/>
            <a:r>
              <a:rPr lang="en-US" dirty="0"/>
              <a:t>Open-House and Model-Home Safety Checklist </a:t>
            </a:r>
          </a:p>
          <a:p>
            <a:pPr lvl="1"/>
            <a:r>
              <a:rPr lang="en-US" dirty="0"/>
              <a:t>Listing Appointment Safety Checklist</a:t>
            </a:r>
          </a:p>
          <a:p>
            <a:r>
              <a:rPr lang="en-US" dirty="0"/>
              <a:t>Tap into the online REALTOR® Safety program resources at www.nar.realtor/safety </a:t>
            </a:r>
          </a:p>
        </p:txBody>
      </p:sp>
    </p:spTree>
    <p:extLst>
      <p:ext uri="{BB962C8B-B14F-4D97-AF65-F5344CB8AC3E}">
        <p14:creationId xmlns:p14="http://schemas.microsoft.com/office/powerpoint/2010/main" val="326815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Every Day Is Safety Awareness Day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780033"/>
            <a:ext cx="5636151" cy="3015487"/>
          </a:xfrm>
        </p:spPr>
        <p:txBody>
          <a:bodyPr anchor="ctr"/>
          <a:lstStyle/>
          <a:p>
            <a:r>
              <a:rPr lang="en-US" altLang="en-US" dirty="0"/>
              <a:t>Talk about safety</a:t>
            </a:r>
          </a:p>
          <a:p>
            <a:r>
              <a:rPr lang="en-US" altLang="en-US" dirty="0"/>
              <a:t>Share what you have learned</a:t>
            </a:r>
          </a:p>
          <a:p>
            <a:r>
              <a:rPr lang="en-US" altLang="en-US" dirty="0"/>
              <a:t>Help your colleagues stay safe</a:t>
            </a:r>
          </a:p>
        </p:txBody>
      </p:sp>
    </p:spTree>
    <p:extLst>
      <p:ext uri="{BB962C8B-B14F-4D97-AF65-F5344CB8AC3E}">
        <p14:creationId xmlns:p14="http://schemas.microsoft.com/office/powerpoint/2010/main" val="2939906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CE9-1571-41DE-B713-61A602DF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as Teamwork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D080-E4D0-4049-9604-562CD811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031623" cy="4236799"/>
          </a:xfrm>
        </p:spPr>
        <p:txBody>
          <a:bodyPr/>
          <a:lstStyle/>
          <a:p>
            <a:pPr marL="7938" indent="0">
              <a:buNone/>
            </a:pPr>
            <a:r>
              <a:rPr lang="en-US" sz="3600" b="1" dirty="0"/>
              <a:t>Use the Buddy System When</a:t>
            </a:r>
          </a:p>
          <a:p>
            <a:r>
              <a:rPr lang="en-US" dirty="0"/>
              <a:t>The property is vacant</a:t>
            </a:r>
          </a:p>
          <a:p>
            <a:r>
              <a:rPr lang="en-US" dirty="0"/>
              <a:t>There is poor cell phone service at the property</a:t>
            </a:r>
          </a:p>
          <a:p>
            <a:r>
              <a:rPr lang="en-US" dirty="0"/>
              <a:t>You have an uncomfortable feeling prior to the appointment</a:t>
            </a:r>
          </a:p>
          <a:p>
            <a:r>
              <a:rPr lang="en-US" dirty="0"/>
              <a:t>You haven’t closed a deal in a while</a:t>
            </a:r>
          </a:p>
          <a:p>
            <a:r>
              <a:rPr lang="en-US" dirty="0"/>
              <a:t>A medical emergency may occur </a:t>
            </a:r>
          </a:p>
        </p:txBody>
      </p:sp>
    </p:spTree>
    <p:extLst>
      <p:ext uri="{BB962C8B-B14F-4D97-AF65-F5344CB8AC3E}">
        <p14:creationId xmlns:p14="http://schemas.microsoft.com/office/powerpoint/2010/main" val="416586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Office Policy on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Work with an attorney to develop an office policy</a:t>
            </a:r>
          </a:p>
          <a:p>
            <a:r>
              <a:rPr lang="en-US" altLang="en-US" dirty="0"/>
              <a:t>Weapons policies should cover:</a:t>
            </a:r>
          </a:p>
          <a:p>
            <a:pPr lvl="1"/>
            <a:r>
              <a:rPr lang="en-US" altLang="en-US" dirty="0"/>
              <a:t>State laws regarding concealed carry</a:t>
            </a:r>
          </a:p>
          <a:p>
            <a:pPr lvl="1"/>
            <a:r>
              <a:rPr lang="en-US" altLang="en-US" dirty="0"/>
              <a:t>Licensing and registration requirements </a:t>
            </a:r>
          </a:p>
          <a:p>
            <a:pPr lvl="1"/>
            <a:r>
              <a:rPr lang="en-US" altLang="en-US" dirty="0"/>
              <a:t>Storage in or near office premises </a:t>
            </a:r>
          </a:p>
          <a:p>
            <a:pPr lvl="1"/>
            <a:r>
              <a:rPr lang="en-US" altLang="en-US" dirty="0"/>
              <a:t>Transportation in vehicles </a:t>
            </a:r>
          </a:p>
          <a:p>
            <a:r>
              <a:rPr lang="en-US" altLang="en-US" dirty="0"/>
              <a:t>Employers cannot require employees to carry a weapon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13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9790-2C0A-4D1A-9EB3-A2B0E961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REALTOR® Safety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A570-3E80-4805-AED0-203B73E8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569" y="1980836"/>
            <a:ext cx="9331851" cy="4236799"/>
          </a:xfrm>
        </p:spPr>
        <p:txBody>
          <a:bodyPr>
            <a:noAutofit/>
          </a:bodyPr>
          <a:lstStyle/>
          <a:p>
            <a:r>
              <a:rPr lang="en-US" dirty="0"/>
              <a:t>REALTOR® Safety Alerts via social media when a physical or cyberthreat to REALTORS® warrants national attention</a:t>
            </a:r>
          </a:p>
          <a:p>
            <a:pPr lvl="1"/>
            <a:r>
              <a:rPr lang="en-US" dirty="0"/>
              <a:t>Widespread threat affecting REALTORS®</a:t>
            </a:r>
          </a:p>
          <a:p>
            <a:pPr lvl="1"/>
            <a:r>
              <a:rPr lang="en-US" dirty="0"/>
              <a:t>REALTOR® or an immediate family member is missing, and the family </a:t>
            </a:r>
            <a:br>
              <a:rPr lang="en-US" dirty="0"/>
            </a:br>
            <a:r>
              <a:rPr lang="en-US" dirty="0"/>
              <a:t>seeks assistance</a:t>
            </a:r>
          </a:p>
          <a:p>
            <a:pPr lvl="1"/>
            <a:r>
              <a:rPr lang="en-US" dirty="0"/>
              <a:t>Fraudulent use of association name or the names of its programs</a:t>
            </a:r>
          </a:p>
          <a:p>
            <a:r>
              <a:rPr lang="en-US" dirty="0"/>
              <a:t>Alerts issued via 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nardotrealtor</a:t>
            </a:r>
            <a:r>
              <a:rPr lang="en-US" dirty="0"/>
              <a:t> and other social media, communications directors, and AEs</a:t>
            </a:r>
          </a:p>
          <a:p>
            <a:r>
              <a:rPr lang="en-US" b="1" dirty="0"/>
              <a:t>Report an incident at </a:t>
            </a:r>
            <a:r>
              <a:rPr lang="en-US" b="1" dirty="0" err="1"/>
              <a:t>www.nar.realtor</a:t>
            </a:r>
            <a:r>
              <a:rPr lang="en-US" b="1" dirty="0"/>
              <a:t>/safety/realtor-safety-alert-submission-form</a:t>
            </a:r>
          </a:p>
        </p:txBody>
      </p:sp>
    </p:spTree>
    <p:extLst>
      <p:ext uri="{BB962C8B-B14F-4D97-AF65-F5344CB8AC3E}">
        <p14:creationId xmlns:p14="http://schemas.microsoft.com/office/powerpoint/2010/main" val="3526350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A24B-9C23-499F-BE8D-6FB7863D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Active Shooter Situation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DCC35A-95BC-2746-B667-44155E86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7" y="2182368"/>
            <a:ext cx="4718304" cy="4053555"/>
          </a:xfrm>
        </p:spPr>
        <p:txBody>
          <a:bodyPr>
            <a:normAutofit/>
          </a:bodyPr>
          <a:lstStyle/>
          <a:p>
            <a:r>
              <a:rPr lang="en-US" dirty="0"/>
              <a:t>Three choices for action:</a:t>
            </a:r>
          </a:p>
          <a:p>
            <a:pPr lvl="1"/>
            <a:r>
              <a:rPr lang="en-US" dirty="0"/>
              <a:t>Run to a place of safety</a:t>
            </a:r>
          </a:p>
          <a:p>
            <a:pPr lvl="1"/>
            <a:r>
              <a:rPr lang="en-US" dirty="0"/>
              <a:t>Hide and deny access</a:t>
            </a:r>
          </a:p>
          <a:p>
            <a:pPr lvl="1"/>
            <a:r>
              <a:rPr lang="en-US" dirty="0"/>
              <a:t>Fight––the last resort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Choose the best option and</a:t>
            </a:r>
            <a:br>
              <a:rPr lang="en-US" dirty="0"/>
            </a:br>
            <a:r>
              <a:rPr lang="en-US" dirty="0"/>
              <a:t>commit to taking action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CD598-D596-BA42-A1CD-E655126FC1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72676" y="2197269"/>
            <a:ext cx="5242179" cy="3619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Role of Law Enforcement</a:t>
            </a:r>
          </a:p>
          <a:p>
            <a:pPr lvl="1"/>
            <a:r>
              <a:rPr lang="en-US" dirty="0"/>
              <a:t>First task is to end the incident</a:t>
            </a:r>
          </a:p>
          <a:p>
            <a:pPr lvl="1"/>
            <a:r>
              <a:rPr lang="en-US" dirty="0"/>
              <a:t>May have to pass up injured</a:t>
            </a:r>
          </a:p>
          <a:p>
            <a:pPr lvl="1"/>
            <a:r>
              <a:rPr lang="en-US" dirty="0"/>
              <a:t>Follow law enforcement instructions</a:t>
            </a:r>
          </a:p>
          <a:p>
            <a:pPr lvl="1"/>
            <a:r>
              <a:rPr lang="en-US" dirty="0"/>
              <a:t>Keep your hands visible and empty with fingers spread</a:t>
            </a:r>
          </a:p>
          <a:p>
            <a:pPr lvl="1"/>
            <a:r>
              <a:rPr lang="en-US" dirty="0"/>
              <a:t>Don’t yell, scream, or point</a:t>
            </a:r>
          </a:p>
        </p:txBody>
      </p:sp>
    </p:spTree>
    <p:extLst>
      <p:ext uri="{BB962C8B-B14F-4D97-AF65-F5344CB8AC3E}">
        <p14:creationId xmlns:p14="http://schemas.microsoft.com/office/powerpoint/2010/main" val="75182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AE5F-BAAE-4B5C-8C22-41155659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678D-B1A4-4D0D-BEE8-2F194822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distress code (e.g., “I’m going to the bank”)</a:t>
            </a:r>
          </a:p>
          <a:p>
            <a:r>
              <a:rPr lang="en-US" dirty="0"/>
              <a:t>Keep your ID handy</a:t>
            </a:r>
          </a:p>
          <a:p>
            <a:r>
              <a:rPr lang="en-US" dirty="0"/>
              <a:t>Working alone––keep doors locked</a:t>
            </a:r>
          </a:p>
          <a:p>
            <a:r>
              <a:rPr lang="en-US" dirty="0"/>
              <a:t>Sign out and in</a:t>
            </a:r>
          </a:p>
        </p:txBody>
      </p:sp>
    </p:spTree>
    <p:extLst>
      <p:ext uri="{BB962C8B-B14F-4D97-AF65-F5344CB8AC3E}">
        <p14:creationId xmlns:p14="http://schemas.microsoft.com/office/powerpoint/2010/main" val="1629880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Professional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 or forms used to collect information from prospects must be applied consistently</a:t>
            </a:r>
          </a:p>
          <a:p>
            <a:r>
              <a:rPr lang="en-US" dirty="0"/>
              <a:t>Inconsistent application could be viewed as discriminatory</a:t>
            </a:r>
          </a:p>
          <a:p>
            <a:pPr marL="7938" indent="0">
              <a:buNone/>
            </a:pPr>
            <a:endParaRPr lang="en-US" dirty="0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 dirty="0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 dirty="0"/>
              <a:t>National Association of REALTORS®, Code of Ethics, Article 10</a:t>
            </a:r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51100"/>
            <a:ext cx="6103510" cy="3336925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950356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50" y="1950356"/>
            <a:ext cx="8850250" cy="423679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/>
              <a:t>How and where you greet the arriving prospect 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Set an authoritative and in-control tone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553" y="1828804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93615" y="1828804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show a property</a:t>
            </a:r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Cool 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1937" y="2296191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</p:spPr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</p:spPr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4: </a:t>
            </a:r>
            <a:br>
              <a:rPr lang="en-US" altLang="en-US" sz="6000" b="0" dirty="0"/>
            </a:br>
            <a:r>
              <a:rPr lang="en-US" altLang="en-US" sz="6000" dirty="0"/>
              <a:t>Safety with Sellers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</a:t>
            </a:r>
            <a:r>
              <a:rPr lang="en-US" altLang="en-US"/>
              <a:t>House and </a:t>
            </a:r>
            <a:r>
              <a:rPr lang="en-US" altLang="en-US" dirty="0"/>
              <a:t>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9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896855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5: </a:t>
            </a:r>
            <a:br>
              <a:rPr lang="en-US" altLang="en-US" sz="6000" b="0" dirty="0"/>
            </a:br>
            <a:r>
              <a:rPr lang="en-US" altLang="en-US" sz="6000" dirty="0"/>
              <a:t>Internet Safety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34188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Email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Not a secure communication channel</a:t>
            </a:r>
          </a:p>
          <a:p>
            <a:r>
              <a:rPr lang="en-US" altLang="en-US" dirty="0"/>
              <a:t>How many emails do you receive every day?</a:t>
            </a:r>
          </a:p>
          <a:p>
            <a:r>
              <a:rPr lang="en-US" altLang="en-US" dirty="0"/>
              <a:t>Every email passes through 3rd-party servers </a:t>
            </a:r>
          </a:p>
          <a:p>
            <a:r>
              <a:rPr lang="en-US" altLang="en-US" dirty="0"/>
              <a:t>No control after it’s sent</a:t>
            </a:r>
          </a:p>
          <a:p>
            <a:r>
              <a:rPr lang="en-US" altLang="en-US" dirty="0"/>
              <a:t>Most serious security threats originate from human behavior</a:t>
            </a:r>
          </a:p>
        </p:txBody>
      </p:sp>
    </p:spTree>
    <p:extLst>
      <p:ext uri="{BB962C8B-B14F-4D97-AF65-F5344CB8AC3E}">
        <p14:creationId xmlns:p14="http://schemas.microsoft.com/office/powerpoint/2010/main" val="37868766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Just One Click!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One click on a “phishy” website or email can:</a:t>
            </a:r>
          </a:p>
          <a:p>
            <a:pPr lvl="1"/>
            <a:r>
              <a:rPr lang="en-US" dirty="0"/>
              <a:t>Result in a data breach that exposes confidential client, customer, and employee information</a:t>
            </a:r>
          </a:p>
          <a:p>
            <a:pPr lvl="1"/>
            <a:r>
              <a:rPr lang="en-US" dirty="0"/>
              <a:t>Unleash malware, viruses, worms, Trojan horses, spyware, and/or ransomware</a:t>
            </a:r>
          </a:p>
          <a:p>
            <a:r>
              <a:rPr lang="en-US" dirty="0"/>
              <a:t>Most viruses and malware infect computers when users click on links or fall for scams</a:t>
            </a:r>
          </a:p>
          <a:p>
            <a:r>
              <a:rPr lang="en-US" dirty="0"/>
              <a:t>Interconnections between people and devices increase the risks exponentially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1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Phishing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6F42-3DA0-4345-B3F3-242C2729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Spear phishing:</a:t>
            </a:r>
            <a:br>
              <a:rPr lang="en-US" dirty="0"/>
            </a:br>
            <a:r>
              <a:rPr lang="en-US" dirty="0"/>
              <a:t>Involves targeting a specific victim (e.g., accountant or personnel employee)</a:t>
            </a:r>
          </a:p>
          <a:p>
            <a:r>
              <a:rPr lang="en-US" b="1" dirty="0"/>
              <a:t>Whale phishing: </a:t>
            </a:r>
            <a:br>
              <a:rPr lang="en-US" dirty="0"/>
            </a:br>
            <a:r>
              <a:rPr lang="en-US" dirty="0"/>
              <a:t>Targets “big-fish” victims in upper levels of a company</a:t>
            </a:r>
          </a:p>
          <a:p>
            <a:r>
              <a:rPr lang="en-US" b="1" dirty="0"/>
              <a:t>Angler phishing: </a:t>
            </a:r>
            <a:br>
              <a:rPr lang="en-US" dirty="0"/>
            </a:br>
            <a:r>
              <a:rPr lang="en-US" dirty="0"/>
              <a:t>Targets social media users</a:t>
            </a:r>
          </a:p>
          <a:p>
            <a:r>
              <a:rPr lang="en-US" b="1" dirty="0"/>
              <a:t>Typo squatters: </a:t>
            </a:r>
            <a:br>
              <a:rPr lang="en-US" dirty="0"/>
            </a:br>
            <a:r>
              <a:rPr lang="en-US" dirty="0"/>
              <a:t>Rely on mistyped URLs or titles of websites</a:t>
            </a:r>
          </a:p>
        </p:txBody>
      </p:sp>
    </p:spTree>
    <p:extLst>
      <p:ext uri="{BB962C8B-B14F-4D97-AF65-F5344CB8AC3E}">
        <p14:creationId xmlns:p14="http://schemas.microsoft.com/office/powerpoint/2010/main" val="4230421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8DDA-C059-4BBF-99A7-DFE1C007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Wire Fraud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F21B76-4BF1-44C9-8A5D-8510A085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dirty="0"/>
              <a:t>Combines phishing with wire transfer fraud</a:t>
            </a:r>
          </a:p>
          <a:p>
            <a:r>
              <a:rPr lang="en-US" dirty="0"/>
              <a:t>Urgent email impersonates the real estate professional or others (loan officer, accountant, attorney, contractor, etc.)</a:t>
            </a:r>
          </a:p>
          <a:p>
            <a:r>
              <a:rPr lang="en-US" dirty="0"/>
              <a:t>Asks for quick wire transfer to the scammer’s account to secure the transaction</a:t>
            </a:r>
          </a:p>
          <a:p>
            <a:r>
              <a:rPr lang="en-US" dirty="0"/>
              <a:t>Wired funds withdrawn and account closed before fraud is discovered</a:t>
            </a:r>
          </a:p>
        </p:txBody>
      </p:sp>
    </p:spTree>
    <p:extLst>
      <p:ext uri="{BB962C8B-B14F-4D97-AF65-F5344CB8AC3E}">
        <p14:creationId xmlns:p14="http://schemas.microsoft.com/office/powerpoint/2010/main" val="2486133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157-67ED-4503-BC80-B77871F9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Your Tech Smarts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EC62-BAC6-42FA-ACE1-742142DF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Don’t click on links or open attachments from unknown senders</a:t>
            </a:r>
          </a:p>
          <a:p>
            <a:r>
              <a:rPr lang="en-US" dirty="0"/>
              <a:t>Be suspicious of anonymous e-cards</a:t>
            </a:r>
          </a:p>
          <a:p>
            <a:r>
              <a:rPr lang="en-US" dirty="0"/>
              <a:t>Verify the requestor’s identity and query independently before sharing confidential information</a:t>
            </a:r>
          </a:p>
          <a:p>
            <a:r>
              <a:rPr lang="en-US" dirty="0"/>
              <a:t>Watch for tipoffs in phishing emails </a:t>
            </a:r>
          </a:p>
          <a:p>
            <a:r>
              <a:rPr lang="en-US" dirty="0"/>
              <a:t>Look for https: in the URL </a:t>
            </a:r>
          </a:p>
          <a:p>
            <a:r>
              <a:rPr lang="en-US" dirty="0"/>
              <a:t>Secure passwords and password manager</a:t>
            </a:r>
          </a:p>
          <a:p>
            <a:r>
              <a:rPr lang="en-US" dirty="0"/>
              <a:t>Avoid unsecured networks</a:t>
            </a:r>
          </a:p>
          <a:p>
            <a:r>
              <a:rPr lang="en-US" dirty="0"/>
              <a:t>Adjust privacy settings</a:t>
            </a:r>
          </a:p>
        </p:txBody>
      </p:sp>
    </p:spTree>
    <p:extLst>
      <p:ext uri="{BB962C8B-B14F-4D97-AF65-F5344CB8AC3E}">
        <p14:creationId xmlns:p14="http://schemas.microsoft.com/office/powerpoint/2010/main" val="245043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Smart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Purpose: slow down and discourage hackers </a:t>
            </a:r>
          </a:p>
          <a:p>
            <a:r>
              <a:rPr lang="en-US" altLang="en-US" dirty="0"/>
              <a:t>Social media profiles can make guessing easy</a:t>
            </a:r>
          </a:p>
          <a:p>
            <a:r>
              <a:rPr lang="en-US" altLang="en-US" dirty="0"/>
              <a:t>Secure passwords:</a:t>
            </a:r>
          </a:p>
          <a:p>
            <a:pPr lvl="1"/>
            <a:r>
              <a:rPr lang="en-US" altLang="en-US" dirty="0"/>
              <a:t>Random combinations</a:t>
            </a:r>
          </a:p>
          <a:p>
            <a:pPr lvl="1"/>
            <a:r>
              <a:rPr lang="en-US" altLang="en-US" dirty="0"/>
              <a:t>Acronyms</a:t>
            </a:r>
          </a:p>
          <a:p>
            <a:pPr lvl="1"/>
            <a:r>
              <a:rPr lang="en-US" altLang="en-US" dirty="0"/>
              <a:t>Picture, Action, Object (PAO)</a:t>
            </a:r>
          </a:p>
          <a:p>
            <a:pPr lvl="1"/>
            <a:r>
              <a:rPr lang="en-US" altLang="en-US" dirty="0"/>
              <a:t>www.howsecureismypassword.net</a:t>
            </a:r>
          </a:p>
          <a:p>
            <a:r>
              <a:rPr lang="en-US" altLang="en-US" dirty="0"/>
              <a:t>Use a password management app</a:t>
            </a:r>
          </a:p>
        </p:txBody>
      </p:sp>
    </p:spTree>
    <p:extLst>
      <p:ext uri="{BB962C8B-B14F-4D97-AF65-F5344CB8AC3E}">
        <p14:creationId xmlns:p14="http://schemas.microsoft.com/office/powerpoint/2010/main" val="35585970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8B61-3AF8-4A61-8721-7C9920EF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Best Practices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79CF86-4438-4E15-8989-B2A7811E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Take stock</a:t>
            </a:r>
          </a:p>
          <a:p>
            <a:r>
              <a:rPr lang="en-US" dirty="0"/>
              <a:t>Scale down</a:t>
            </a:r>
          </a:p>
          <a:p>
            <a:r>
              <a:rPr lang="en-US" dirty="0"/>
              <a:t>Lock it</a:t>
            </a:r>
          </a:p>
          <a:p>
            <a:r>
              <a:rPr lang="en-US" dirty="0"/>
              <a:t>Pitch it</a:t>
            </a:r>
          </a:p>
          <a:p>
            <a:r>
              <a:rPr lang="en-US" dirty="0"/>
              <a:t>Plan ahead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9904E-F3D0-44E8-BED7-1780E45E9970}"/>
              </a:ext>
            </a:extLst>
          </p:cNvPr>
          <p:cNvSpPr/>
          <p:nvPr/>
        </p:nvSpPr>
        <p:spPr>
          <a:xfrm>
            <a:off x="5998464" y="2499095"/>
            <a:ext cx="5451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/>
              <a:t>Free Data Security Toolkit at </a:t>
            </a:r>
            <a:br>
              <a:rPr lang="en-US" sz="2400" dirty="0"/>
            </a:br>
            <a:r>
              <a:rPr lang="en-US" sz="2400" b="1" u="sng" dirty="0">
                <a:solidFill>
                  <a:srgbClr val="1F3C75"/>
                </a:solidFill>
              </a:rPr>
              <a:t>www.nar.realtor/data-privacy-security/nars-data-security-and-privacy-toolkit</a:t>
            </a:r>
            <a:endParaRPr lang="en-US" sz="2400" u="sng" dirty="0">
              <a:solidFill>
                <a:srgbClr val="1F3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43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A213-2EDE-4A56-B206-EF5063CA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F0A9-1BFC-4470-B7F4-98250D774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Practice safe </a:t>
            </a:r>
            <a:r>
              <a:rPr lang="en-US" dirty="0"/>
              <a:t>online shopping</a:t>
            </a:r>
          </a:p>
          <a:p>
            <a:r>
              <a:rPr lang="en-US" dirty="0"/>
              <a:t>Shield your computer from viruses</a:t>
            </a:r>
          </a:p>
          <a:p>
            <a:r>
              <a:rPr lang="en-US" dirty="0"/>
              <a:t>Rules of thumb for scaling down client data</a:t>
            </a:r>
          </a:p>
          <a:p>
            <a:r>
              <a:rPr lang="en-US" dirty="0"/>
              <a:t>Download a free data security toolkit</a:t>
            </a:r>
          </a:p>
        </p:txBody>
      </p:sp>
    </p:spTree>
    <p:extLst>
      <p:ext uri="{BB962C8B-B14F-4D97-AF65-F5344CB8AC3E}">
        <p14:creationId xmlns:p14="http://schemas.microsoft.com/office/powerpoint/2010/main" val="2458379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5220" y="2351195"/>
            <a:ext cx="5901559" cy="1728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</a:rPr>
              <a:t>Module </a:t>
            </a:r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6</a:t>
            </a:r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</a:rPr>
              <a:t>: </a:t>
            </a:r>
            <a:br>
              <a:rPr lang="en-US" altLang="en-US" sz="5400" dirty="0"/>
            </a:br>
            <a:r>
              <a:rPr lang="en-US" altLang="en-US" sz="5400" dirty="0"/>
              <a:t>Safety for Your Home and Family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9335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E20F-BC64-43AD-9D80-4E67E12E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Oversharing?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D79D-FD73-4B36-95F2-F467F79E1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for identity theft, phishing, and even stalking</a:t>
            </a:r>
          </a:p>
          <a:p>
            <a:pPr lvl="1"/>
            <a:r>
              <a:rPr lang="en-US" dirty="0"/>
              <a:t>Details about relationships, family matters, or personal dramas</a:t>
            </a:r>
          </a:p>
          <a:p>
            <a:pPr lvl="1"/>
            <a:r>
              <a:rPr lang="en-US" dirty="0"/>
              <a:t>Rants and emotional venting</a:t>
            </a:r>
          </a:p>
          <a:p>
            <a:pPr lvl="1"/>
            <a:r>
              <a:rPr lang="en-US" dirty="0"/>
              <a:t>Embarrassing photos of yourself or others</a:t>
            </a:r>
          </a:p>
          <a:p>
            <a:pPr lvl="1"/>
            <a:r>
              <a:rPr lang="en-US" dirty="0"/>
              <a:t>Photos of restaurant meals or spa and salon appointments </a:t>
            </a:r>
          </a:p>
          <a:p>
            <a:pPr lvl="1"/>
            <a:r>
              <a:rPr lang="en-US" dirty="0"/>
              <a:t>Photos of your children and information about their activities</a:t>
            </a:r>
          </a:p>
          <a:p>
            <a:pPr lvl="1"/>
            <a:r>
              <a:rPr lang="en-US" dirty="0"/>
              <a:t>Vacation photos while away from home </a:t>
            </a:r>
          </a:p>
          <a:p>
            <a:pPr lvl="0"/>
            <a:r>
              <a:rPr lang="en-US" dirty="0"/>
              <a:t>The Internet is forever</a:t>
            </a:r>
          </a:p>
        </p:txBody>
      </p:sp>
    </p:spTree>
    <p:extLst>
      <p:ext uri="{BB962C8B-B14F-4D97-AF65-F5344CB8AC3E}">
        <p14:creationId xmlns:p14="http://schemas.microsoft.com/office/powerpoint/2010/main" val="8294982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Social Media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Keep business and personal separate</a:t>
            </a:r>
          </a:p>
          <a:p>
            <a:r>
              <a:rPr lang="en-US" altLang="en-US" dirty="0"/>
              <a:t>Watch what you say</a:t>
            </a:r>
          </a:p>
          <a:p>
            <a:r>
              <a:rPr lang="en-US" altLang="en-US" dirty="0"/>
              <a:t>Use privacy controls</a:t>
            </a:r>
          </a:p>
          <a:p>
            <a:r>
              <a:rPr lang="en-US" altLang="en-US" dirty="0"/>
              <a:t>Control friend requests</a:t>
            </a:r>
          </a:p>
          <a:p>
            <a:r>
              <a:rPr lang="en-US" altLang="en-US" dirty="0"/>
              <a:t>Don’t reveal too much information in profiles</a:t>
            </a:r>
          </a:p>
          <a:p>
            <a:r>
              <a:rPr lang="en-US" altLang="en-US" dirty="0"/>
              <a:t>Tweets are forever</a:t>
            </a:r>
            <a:endParaRPr lang="en-US" dirty="0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>
          <a:xfrm>
            <a:off x="9744075" y="2244725"/>
            <a:ext cx="2447925" cy="3467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34765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Identity Theft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dirty="0"/>
              <a:t>First line of defense: </a:t>
            </a:r>
            <a:br>
              <a:rPr lang="en-US" dirty="0"/>
            </a:br>
            <a:r>
              <a:rPr lang="en-US" dirty="0"/>
              <a:t>Vigilance and caution</a:t>
            </a:r>
          </a:p>
          <a:p>
            <a:r>
              <a:rPr lang="en-US" dirty="0"/>
              <a:t>Use secure https: connections</a:t>
            </a:r>
          </a:p>
          <a:p>
            <a:r>
              <a:rPr lang="en-US" dirty="0"/>
              <a:t>Look for the padlock icon in URL field</a:t>
            </a:r>
          </a:p>
          <a:p>
            <a:r>
              <a:rPr lang="en-US" dirty="0"/>
              <a:t>Check bills and statements</a:t>
            </a:r>
          </a:p>
        </p:txBody>
      </p:sp>
      <p:pic>
        <p:nvPicPr>
          <p:cNvPr id="5" name="Picture 2" descr="C:\Users\kshort\Downloads\iStock_00003898697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r="566"/>
          <a:stretch>
            <a:fillRect/>
          </a:stretch>
        </p:blipFill>
        <p:spPr bwMode="auto">
          <a:xfrm>
            <a:off x="9553575" y="2308225"/>
            <a:ext cx="26384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488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Cleaning Up 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Place a fraud alert at one of the three credit bureaus:</a:t>
            </a:r>
          </a:p>
          <a:p>
            <a:pPr lvl="1"/>
            <a:r>
              <a:rPr lang="en-US" altLang="en-US" dirty="0"/>
              <a:t>Equifax</a:t>
            </a:r>
          </a:p>
          <a:p>
            <a:pPr lvl="1"/>
            <a:r>
              <a:rPr lang="en-US" altLang="en-US" dirty="0"/>
              <a:t>Experian</a:t>
            </a:r>
          </a:p>
          <a:p>
            <a:pPr lvl="1"/>
            <a:r>
              <a:rPr lang="en-US" altLang="en-US" dirty="0"/>
              <a:t>TransUnion</a:t>
            </a:r>
          </a:p>
          <a:p>
            <a:r>
              <a:rPr lang="en-US" altLang="en-US" dirty="0"/>
              <a:t>Order credit reports from all three bureaus</a:t>
            </a:r>
          </a:p>
          <a:p>
            <a:r>
              <a:rPr lang="en-US" altLang="en-US" dirty="0"/>
              <a:t>Create an Identity Theft Report</a:t>
            </a:r>
          </a:p>
        </p:txBody>
      </p:sp>
    </p:spTree>
    <p:extLst>
      <p:ext uri="{BB962C8B-B14F-4D97-AF65-F5344CB8AC3E}">
        <p14:creationId xmlns:p14="http://schemas.microsoft.com/office/powerpoint/2010/main" val="2459929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Trash or Treasure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Shred any documents with personal information:</a:t>
            </a:r>
          </a:p>
          <a:p>
            <a:pPr lvl="1"/>
            <a:r>
              <a:rPr lang="en-US" altLang="en-US" dirty="0"/>
              <a:t>Unwanted credit card applications</a:t>
            </a:r>
          </a:p>
          <a:p>
            <a:pPr lvl="1"/>
            <a:r>
              <a:rPr lang="en-US" altLang="en-US" dirty="0"/>
              <a:t>“Convenience checks" </a:t>
            </a:r>
          </a:p>
          <a:p>
            <a:pPr lvl="1"/>
            <a:r>
              <a:rPr lang="en-US" altLang="en-US" dirty="0"/>
              <a:t>Credit card receipts and statements</a:t>
            </a:r>
          </a:p>
          <a:p>
            <a:pPr lvl="1"/>
            <a:r>
              <a:rPr lang="en-US" altLang="en-US" dirty="0"/>
              <a:t>Outdated financial records</a:t>
            </a:r>
          </a:p>
          <a:p>
            <a:r>
              <a:rPr lang="en-US" altLang="en-US" dirty="0"/>
              <a:t>Remove address labels from shipping boxes before discarding</a:t>
            </a:r>
          </a:p>
        </p:txBody>
      </p:sp>
    </p:spTree>
    <p:extLst>
      <p:ext uri="{BB962C8B-B14F-4D97-AF65-F5344CB8AC3E}">
        <p14:creationId xmlns:p14="http://schemas.microsoft.com/office/powerpoint/2010/main" val="8540363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0261-7D33-4D22-B74B-A2BFB914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 Identity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45FE-DFAD-4E29-8784-97F0AE8B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Fast-growing area of identity crime</a:t>
            </a:r>
          </a:p>
          <a:p>
            <a:r>
              <a:rPr lang="en-US" dirty="0"/>
              <a:t>May not be discovered for many years</a:t>
            </a:r>
          </a:p>
          <a:p>
            <a:r>
              <a:rPr lang="en-US" dirty="0"/>
              <a:t>Tip-offs:</a:t>
            </a:r>
          </a:p>
          <a:p>
            <a:pPr lvl="1"/>
            <a:r>
              <a:rPr lang="en-US" dirty="0"/>
              <a:t>Unpaid balances from collection agencies</a:t>
            </a:r>
          </a:p>
          <a:p>
            <a:pPr lvl="1"/>
            <a:r>
              <a:rPr lang="en-US" dirty="0"/>
              <a:t>Credit card and loan offers addressed to child</a:t>
            </a:r>
          </a:p>
          <a:p>
            <a:pPr lvl="1"/>
            <a:r>
              <a:rPr lang="en-US" dirty="0"/>
              <a:t>Warning pop-up when e-filing your taxes and listing child as a dependent </a:t>
            </a:r>
          </a:p>
          <a:p>
            <a:pPr lvl="1"/>
            <a:r>
              <a:rPr lang="en-US" dirty="0"/>
              <a:t>IRS notification stating that your child owes taxes</a:t>
            </a:r>
          </a:p>
          <a:p>
            <a:r>
              <a:rPr lang="en-US" dirty="0"/>
              <a:t>Create a credit report for the child and place a freeze on it</a:t>
            </a:r>
          </a:p>
          <a:p>
            <a:r>
              <a:rPr lang="en-US" dirty="0"/>
              <a:t>Interactive toys and baby monitors can be accessed by hackers</a:t>
            </a:r>
          </a:p>
        </p:txBody>
      </p:sp>
    </p:spTree>
    <p:extLst>
      <p:ext uri="{BB962C8B-B14F-4D97-AF65-F5344CB8AC3E}">
        <p14:creationId xmlns:p14="http://schemas.microsoft.com/office/powerpoint/2010/main" val="415311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 dirty="0"/>
              <a:t>Working at 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for prospects 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71B1-66F7-4EB1-A576-D947CD1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at 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A2EC-7414-44F4-9F1C-A5904F6F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security cameras, motion sensor outdoor lights, smart doorbell, and smart locks</a:t>
            </a:r>
          </a:p>
          <a:p>
            <a:r>
              <a:rPr lang="en-US" dirty="0"/>
              <a:t>Get to know your neighbors</a:t>
            </a:r>
          </a:p>
          <a:p>
            <a:r>
              <a:rPr lang="en-US" dirty="0"/>
              <a:t>Check in with family and friends</a:t>
            </a:r>
          </a:p>
          <a:p>
            <a:r>
              <a:rPr lang="en-US" dirty="0"/>
              <a:t>Keep the garage closed and secured</a:t>
            </a:r>
          </a:p>
          <a:p>
            <a:r>
              <a:rPr lang="en-US" dirty="0"/>
              <a:t>Keep trees and bushes trimmed</a:t>
            </a:r>
          </a:p>
        </p:txBody>
      </p:sp>
    </p:spTree>
    <p:extLst>
      <p:ext uri="{BB962C8B-B14F-4D97-AF65-F5344CB8AC3E}">
        <p14:creationId xmlns:p14="http://schemas.microsoft.com/office/powerpoint/2010/main" val="4166624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DB18-703F-40D4-A085-F83780C0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25CE-1B10-409D-AA29-E53ACC79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/>
          <a:lstStyle/>
          <a:p>
            <a:r>
              <a:rPr lang="en-US" dirty="0"/>
              <a:t>Keep your profile photo professional</a:t>
            </a:r>
          </a:p>
          <a:p>
            <a:r>
              <a:rPr lang="en-US" dirty="0"/>
              <a:t>Keep personal profiles private</a:t>
            </a:r>
          </a:p>
          <a:p>
            <a:r>
              <a:rPr lang="en-US" dirty="0"/>
              <a:t>Check security of doors and locks (and change locks if necessary)</a:t>
            </a:r>
          </a:p>
          <a:p>
            <a:r>
              <a:rPr lang="en-US" dirty="0"/>
              <a:t>Keep track of keys</a:t>
            </a:r>
          </a:p>
          <a:p>
            <a:r>
              <a:rPr lang="en-US" dirty="0"/>
              <a:t>Monitor your financial accounts</a:t>
            </a:r>
          </a:p>
        </p:txBody>
      </p:sp>
    </p:spTree>
    <p:extLst>
      <p:ext uri="{BB962C8B-B14F-4D97-AF65-F5344CB8AC3E}">
        <p14:creationId xmlns:p14="http://schemas.microsoft.com/office/powerpoint/2010/main" val="2849283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1af693d0df4e312f9e07bc25dc9c005b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d293e84c704a663b3d0ea1d122d2fefc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d36437-e881-4f1e-a27f-6904a994a618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9BE1C2-4AEE-41D0-93AC-46C6EB3D4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899EF-91FF-4C4C-88F1-B0D5FC576F0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4407e2b1-2de3-4243-8b0b-b75f019b4857"/>
    <ds:schemaRef ds:uri="f1cb9c36-f315-4162-b7f6-fad9ac0bf51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</TotalTime>
  <Words>3637</Words>
  <Application>Microsoft Macintosh PowerPoint</Application>
  <PresentationFormat>Widescreen</PresentationFormat>
  <Paragraphs>649</Paragraphs>
  <Slides>92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.Lucida Grande UI Regular</vt:lpstr>
      <vt:lpstr>Arial</vt:lpstr>
      <vt:lpstr>Calibri</vt:lpstr>
      <vt:lpstr>Corbel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Learning Goals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2:  Your Office Safety Team</vt:lpstr>
      <vt:lpstr>Safety: An Essential Business System</vt:lpstr>
      <vt:lpstr>Safety Systems = Professionalism</vt:lpstr>
      <vt:lpstr>Assessing Our Safety Best Practices</vt:lpstr>
      <vt:lpstr>Planning Our Safety Strategies</vt:lpstr>
      <vt:lpstr>Every Day Is Safety Awareness Day </vt:lpstr>
      <vt:lpstr>Safety as Teamwork</vt:lpstr>
      <vt:lpstr>Office Policy on Weapons</vt:lpstr>
      <vt:lpstr>REALTOR® Safety Network</vt:lpstr>
      <vt:lpstr>Active Shooter Situation</vt:lpstr>
      <vt:lpstr>More Safety Tips</vt:lpstr>
      <vt:lpstr>Module 3:  Safety With Buyers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Setting the Tone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4:  Safety with Sellers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Module 5:  Internet Safety</vt:lpstr>
      <vt:lpstr>Email Security</vt:lpstr>
      <vt:lpstr>Just One Click!</vt:lpstr>
      <vt:lpstr>Phishing</vt:lpstr>
      <vt:lpstr>Wire Fraud</vt:lpstr>
      <vt:lpstr>Use Your Tech Smarts</vt:lpstr>
      <vt:lpstr>Smart Passwords</vt:lpstr>
      <vt:lpstr>Five Best Practices</vt:lpstr>
      <vt:lpstr>More Safety Tips</vt:lpstr>
      <vt:lpstr>Module 6:  Safety for Your Home and Family</vt:lpstr>
      <vt:lpstr>Are You Oversharing?</vt:lpstr>
      <vt:lpstr>Social Media Safety</vt:lpstr>
      <vt:lpstr>Identity Theft</vt:lpstr>
      <vt:lpstr>Cleaning Up Identity Theft</vt:lpstr>
      <vt:lpstr>Trash or Treasure</vt:lpstr>
      <vt:lpstr>Child Identity Theft</vt:lpstr>
      <vt:lpstr>Safety at Home 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Andrew Hall</cp:lastModifiedBy>
  <cp:revision>234</cp:revision>
  <dcterms:created xsi:type="dcterms:W3CDTF">2017-04-25T00:12:58Z</dcterms:created>
  <dcterms:modified xsi:type="dcterms:W3CDTF">2022-09-28T16:05:14Z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