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3" r:id="rId5"/>
  </p:sldMasterIdLst>
  <p:notesMasterIdLst>
    <p:notesMasterId r:id="rId68"/>
  </p:notesMasterIdLst>
  <p:sldIdLst>
    <p:sldId id="324" r:id="rId6"/>
    <p:sldId id="675" r:id="rId7"/>
    <p:sldId id="605" r:id="rId8"/>
    <p:sldId id="259" r:id="rId9"/>
    <p:sldId id="606" r:id="rId10"/>
    <p:sldId id="607" r:id="rId11"/>
    <p:sldId id="260" r:id="rId12"/>
    <p:sldId id="261" r:id="rId13"/>
    <p:sldId id="262" r:id="rId14"/>
    <p:sldId id="263" r:id="rId15"/>
    <p:sldId id="677" r:id="rId16"/>
    <p:sldId id="676" r:id="rId17"/>
    <p:sldId id="678" r:id="rId18"/>
    <p:sldId id="608" r:id="rId19"/>
    <p:sldId id="609" r:id="rId20"/>
    <p:sldId id="283" r:id="rId21"/>
    <p:sldId id="611" r:id="rId22"/>
    <p:sldId id="289" r:id="rId23"/>
    <p:sldId id="285" r:id="rId24"/>
    <p:sldId id="284" r:id="rId25"/>
    <p:sldId id="286" r:id="rId26"/>
    <p:sldId id="615" r:id="rId27"/>
    <p:sldId id="288" r:id="rId28"/>
    <p:sldId id="287" r:id="rId29"/>
    <p:sldId id="290" r:id="rId30"/>
    <p:sldId id="291" r:id="rId31"/>
    <p:sldId id="292" r:id="rId32"/>
    <p:sldId id="293" r:id="rId33"/>
    <p:sldId id="270" r:id="rId34"/>
    <p:sldId id="623" r:id="rId35"/>
    <p:sldId id="296" r:id="rId36"/>
    <p:sldId id="679" r:id="rId37"/>
    <p:sldId id="279" r:id="rId38"/>
    <p:sldId id="280" r:id="rId39"/>
    <p:sldId id="629" r:id="rId40"/>
    <p:sldId id="281" r:id="rId41"/>
    <p:sldId id="638" r:id="rId42"/>
    <p:sldId id="639" r:id="rId43"/>
    <p:sldId id="640" r:id="rId44"/>
    <p:sldId id="641" r:id="rId45"/>
    <p:sldId id="272" r:id="rId46"/>
    <p:sldId id="643" r:id="rId47"/>
    <p:sldId id="644" r:id="rId48"/>
    <p:sldId id="645" r:id="rId49"/>
    <p:sldId id="275" r:id="rId50"/>
    <p:sldId id="276" r:id="rId51"/>
    <p:sldId id="648" r:id="rId52"/>
    <p:sldId id="649" r:id="rId53"/>
    <p:sldId id="650" r:id="rId54"/>
    <p:sldId id="651" r:id="rId55"/>
    <p:sldId id="652" r:id="rId56"/>
    <p:sldId id="654" r:id="rId57"/>
    <p:sldId id="277" r:id="rId58"/>
    <p:sldId id="273" r:id="rId59"/>
    <p:sldId id="670" r:id="rId60"/>
    <p:sldId id="274" r:id="rId61"/>
    <p:sldId id="671" r:id="rId62"/>
    <p:sldId id="672" r:id="rId63"/>
    <p:sldId id="673" r:id="rId64"/>
    <p:sldId id="657" r:id="rId65"/>
    <p:sldId id="658" r:id="rId66"/>
    <p:sldId id="31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issitzis" initials="LM" lastIdx="1" clrIdx="0">
    <p:extLst>
      <p:ext uri="{19B8F6BF-5375-455C-9EA6-DF929625EA0E}">
        <p15:presenceInfo xmlns:p15="http://schemas.microsoft.com/office/powerpoint/2012/main" userId="Laura Missitzis" providerId="None"/>
      </p:ext>
    </p:extLst>
  </p:cmAuthor>
  <p:cmAuthor id="2" name="Jane Lee" initials="JL" lastIdx="1" clrIdx="1">
    <p:extLst>
      <p:ext uri="{19B8F6BF-5375-455C-9EA6-DF929625EA0E}">
        <p15:presenceInfo xmlns:p15="http://schemas.microsoft.com/office/powerpoint/2012/main" userId="c1e53a94e075c5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5E"/>
    <a:srgbClr val="B32532"/>
    <a:srgbClr val="0060A0"/>
    <a:srgbClr val="EBA636"/>
    <a:srgbClr val="1F3C75"/>
    <a:srgbClr val="009200"/>
    <a:srgbClr val="ED7D31"/>
    <a:srgbClr val="4DC0E3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 autoAdjust="0"/>
    <p:restoredTop sz="74014"/>
  </p:normalViewPr>
  <p:slideViewPr>
    <p:cSldViewPr snapToGrid="0" showGuides="1">
      <p:cViewPr varScale="1">
        <p:scale>
          <a:sx n="88" d="100"/>
          <a:sy n="88" d="100"/>
        </p:scale>
        <p:origin x="2552" y="19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Hall" userId="7528b7d5-79c1-4665-b8e5-93f107aeecf8" providerId="ADAL" clId="{29730DB6-F040-2F4C-BAAC-8D4D7A1274D9}"/>
    <pc:docChg chg="modSld">
      <pc:chgData name="Andrew Hall" userId="7528b7d5-79c1-4665-b8e5-93f107aeecf8" providerId="ADAL" clId="{29730DB6-F040-2F4C-BAAC-8D4D7A1274D9}" dt="2022-09-28T16:04:39.645" v="2"/>
      <pc:docMkLst>
        <pc:docMk/>
      </pc:docMkLst>
      <pc:sldChg chg="modSp mod">
        <pc:chgData name="Andrew Hall" userId="7528b7d5-79c1-4665-b8e5-93f107aeecf8" providerId="ADAL" clId="{29730DB6-F040-2F4C-BAAC-8D4D7A1274D9}" dt="2022-09-28T16:03:12.478" v="1" actId="20577"/>
        <pc:sldMkLst>
          <pc:docMk/>
          <pc:sldMk cId="678005648" sldId="644"/>
        </pc:sldMkLst>
        <pc:spChg chg="mod">
          <ac:chgData name="Andrew Hall" userId="7528b7d5-79c1-4665-b8e5-93f107aeecf8" providerId="ADAL" clId="{29730DB6-F040-2F4C-BAAC-8D4D7A1274D9}" dt="2022-09-28T16:03:12.478" v="1" actId="20577"/>
          <ac:spMkLst>
            <pc:docMk/>
            <pc:sldMk cId="678005648" sldId="644"/>
            <ac:spMk id="2" creationId="{7B2FF8B0-4BF4-45C7-B3A3-BDBB665EAD5E}"/>
          </ac:spMkLst>
        </pc:spChg>
      </pc:sldChg>
      <pc:sldChg chg="modNotesTx">
        <pc:chgData name="Andrew Hall" userId="7528b7d5-79c1-4665-b8e5-93f107aeecf8" providerId="ADAL" clId="{29730DB6-F040-2F4C-BAAC-8D4D7A1274D9}" dt="2022-09-28T16:04:39.645" v="2"/>
        <pc:sldMkLst>
          <pc:docMk/>
          <pc:sldMk cId="1406727668" sldId="658"/>
        </pc:sldMkLst>
      </pc:sldChg>
    </pc:docChg>
  </pc:docChgLst>
  <pc:docChgLst>
    <pc:chgData name="Andrew Hall" userId="7528b7d5-79c1-4665-b8e5-93f107aeecf8" providerId="ADAL" clId="{7E2E5AD2-1F95-5F43-B38B-F658CA1DD27C}"/>
    <pc:docChg chg="modSld">
      <pc:chgData name="Andrew Hall" userId="7528b7d5-79c1-4665-b8e5-93f107aeecf8" providerId="ADAL" clId="{7E2E5AD2-1F95-5F43-B38B-F658CA1DD27C}" dt="2022-03-23T19:51:12.579" v="6" actId="20577"/>
      <pc:docMkLst>
        <pc:docMk/>
      </pc:docMkLst>
      <pc:sldChg chg="modSp">
        <pc:chgData name="Andrew Hall" userId="7528b7d5-79c1-4665-b8e5-93f107aeecf8" providerId="ADAL" clId="{7E2E5AD2-1F95-5F43-B38B-F658CA1DD27C}" dt="2022-03-23T19:50:42.976" v="0"/>
        <pc:sldMkLst>
          <pc:docMk/>
          <pc:sldMk cId="2822602030" sldId="281"/>
        </pc:sldMkLst>
        <pc:spChg chg="mod">
          <ac:chgData name="Andrew Hall" userId="7528b7d5-79c1-4665-b8e5-93f107aeecf8" providerId="ADAL" clId="{7E2E5AD2-1F95-5F43-B38B-F658CA1DD27C}" dt="2022-03-23T19:50:42.976" v="0"/>
          <ac:spMkLst>
            <pc:docMk/>
            <pc:sldMk cId="2822602030" sldId="281"/>
            <ac:spMk id="2" creationId="{00000000-0000-0000-0000-000000000000}"/>
          </ac:spMkLst>
        </pc:spChg>
      </pc:sldChg>
      <pc:sldChg chg="modSp mod">
        <pc:chgData name="Andrew Hall" userId="7528b7d5-79c1-4665-b8e5-93f107aeecf8" providerId="ADAL" clId="{7E2E5AD2-1F95-5F43-B38B-F658CA1DD27C}" dt="2022-03-23T19:51:12.579" v="6" actId="20577"/>
        <pc:sldMkLst>
          <pc:docMk/>
          <pc:sldMk cId="2849087466" sldId="654"/>
        </pc:sldMkLst>
        <pc:spChg chg="mod">
          <ac:chgData name="Andrew Hall" userId="7528b7d5-79c1-4665-b8e5-93f107aeecf8" providerId="ADAL" clId="{7E2E5AD2-1F95-5F43-B38B-F658CA1DD27C}" dt="2022-03-23T19:51:12.579" v="6" actId="20577"/>
          <ac:spMkLst>
            <pc:docMk/>
            <pc:sldMk cId="2849087466" sldId="654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5264065146219"/>
          <c:y val="6.9940476190476178E-2"/>
          <c:w val="0.78363694471077017"/>
          <c:h val="0.912202380952380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200"/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3-4614-8A9E-EC9A7A7694EB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3-4614-8A9E-EC9A7A769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FE311-D5E2-4344-A21A-8E8E702033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349D5BC-F9A3-484C-AD4F-FD41B013B88A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3-4614-8A9E-EC9A7A7694EB}"/>
                </c:ext>
              </c:extLst>
            </c:dLbl>
            <c:dLbl>
              <c:idx val="1"/>
              <c:layout>
                <c:manualLayout>
                  <c:x val="0.26237861206946445"/>
                  <c:y val="-0.24880073584551932"/>
                </c:manualLayout>
              </c:layout>
              <c:tx>
                <c:rich>
                  <a:bodyPr/>
                  <a:lstStyle/>
                  <a:p>
                    <a:fld id="{66E51C41-0EBB-4BCE-BF49-29795166A4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C99A998-081E-4DDD-94A4-74D97A6A9E7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3-4614-8A9E-EC9A7A769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3-4614-8A9E-EC9A7A76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12440847083218"/>
          <c:y val="3.3222129285121416E-2"/>
          <c:w val="0.65940381439718776"/>
          <c:h val="0.9000669788071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Suburban</c:v>
                </c:pt>
                <c:pt idx="1">
                  <c:v>Metro/Urban</c:v>
                </c:pt>
                <c:pt idx="2">
                  <c:v>Rural</c:v>
                </c:pt>
                <c:pt idx="3">
                  <c:v>Small Town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C84-A14B-B14B4634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40"/>
        <c:axId val="495528688"/>
        <c:axId val="495530656"/>
      </c:barChart>
      <c:catAx>
        <c:axId val="4955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30656"/>
        <c:crosses val="autoZero"/>
        <c:auto val="1"/>
        <c:lblAlgn val="ctr"/>
        <c:lblOffset val="100"/>
        <c:noMultiLvlLbl val="0"/>
      </c:catAx>
      <c:valAx>
        <c:axId val="49553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2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D5D-8F9C-CDBDC8FA4E80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D5D-8F9C-CDBDC8FA4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6782C0-26E5-4BB5-BD72-D6794BA0D37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fld id="{AE57A538-AB3F-447F-ACF3-DC73DA9CAD04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F-4D5D-8F9C-CDBDC8FA4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E07D39-CA97-4F55-A911-17AFE7408D6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A5BCFBE0-7D0F-4900-830F-F1F8413ADF4B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F-4D5D-8F9C-CDBDC8FA4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D5D-8F9C-CDBDC8F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579-8073-64301E64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31457976"/>
        <c:axId val="631448792"/>
      </c:barChart>
      <c:catAx>
        <c:axId val="631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48792"/>
        <c:crosses val="autoZero"/>
        <c:auto val="1"/>
        <c:lblAlgn val="ctr"/>
        <c:lblOffset val="100"/>
        <c:noMultiLvlLbl val="0"/>
      </c:catAx>
      <c:valAx>
        <c:axId val="63144879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145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71669190957547E-3"/>
          <c:w val="1"/>
          <c:h val="0.957490353075944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B248F"/>
            </a:solidFill>
            <a:ln w="508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3E-4776-A7CE-11C436BA464A}"/>
              </c:ext>
            </c:extLst>
          </c:dPt>
          <c:dPt>
            <c:idx val="1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3E-4776-A7CE-11C436BA464A}"/>
              </c:ext>
            </c:extLst>
          </c:dPt>
          <c:dPt>
            <c:idx val="2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3E-4776-A7CE-11C436BA464A}"/>
              </c:ext>
            </c:extLst>
          </c:dPt>
          <c:dLbls>
            <c:dLbl>
              <c:idx val="0"/>
              <c:layout>
                <c:manualLayout>
                  <c:x val="-0.20126859142607167"/>
                  <c:y val="-0.17920870127454544"/>
                </c:manualLayout>
              </c:layout>
              <c:tx>
                <c:rich>
                  <a:bodyPr/>
                  <a:lstStyle/>
                  <a:p>
                    <a:fld id="{CC9BF046-DE1F-4E03-BD6D-6189E90ED6D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E99A10F-61A7-490F-A15A-2A4CA6D625F4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E-4776-A7CE-11C436BA4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54D81E-0A7B-4A40-B327-FE74296C3C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3CBCCA-DCDB-44F4-A501-D036D4F8D8B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E-4776-A7CE-11C436BA464A}"/>
                </c:ext>
              </c:extLst>
            </c:dLbl>
            <c:dLbl>
              <c:idx val="2"/>
              <c:layout>
                <c:manualLayout>
                  <c:x val="0.17648404185697258"/>
                  <c:y val="5.1827379845235881E-2"/>
                </c:manualLayout>
              </c:layout>
              <c:tx>
                <c:rich>
                  <a:bodyPr/>
                  <a:lstStyle/>
                  <a:p>
                    <a:fld id="{5DF0BF60-9C0A-4039-860E-25A55BAC5F1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9EC4E174-E375-4F0F-BEAE-8F1D22F6FB2E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9580052493438"/>
                      <c:h val="0.26962909163913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E-4776-A7CE-11C436BA46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E-4776-A7CE-11C436BA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5252525252523E-2"/>
          <c:y val="0.10256410256410256"/>
          <c:w val="0.93939393939393945"/>
          <c:h val="0.86813186813186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B248F"/>
            </a:solidFill>
            <a:ln w="57150">
              <a:solidFill>
                <a:schemeClr val="bg1"/>
              </a:solidFill>
            </a:ln>
          </c:spPr>
          <c:explosion val="11"/>
          <c:dLbls>
            <c:dLbl>
              <c:idx val="0"/>
              <c:layout>
                <c:manualLayout>
                  <c:x val="-0.21554334563346589"/>
                  <c:y val="-0.2147917894273452"/>
                </c:manualLayout>
              </c:layout>
              <c:tx>
                <c:rich>
                  <a:bodyPr/>
                  <a:lstStyle/>
                  <a:p>
                    <a:fld id="{C97C139C-BD13-4DD3-82AD-1724FAFFC04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573E659-ED90-4940-91AA-074259B64C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AD-4319-A679-D16801276A16}"/>
                </c:ext>
              </c:extLst>
            </c:dLbl>
            <c:dLbl>
              <c:idx val="1"/>
              <c:layout>
                <c:manualLayout>
                  <c:x val="0.1113041746362603"/>
                  <c:y val="-0.15808202219695117"/>
                </c:manualLayout>
              </c:layout>
              <c:tx>
                <c:rich>
                  <a:bodyPr/>
                  <a:lstStyle/>
                  <a:p>
                    <a:fld id="{6DD20EFB-FEA1-4208-A778-0D8160BB6B6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9DB40-EB2D-488E-9B0D-F68B5D803A0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AD-4319-A679-D16801276A16}"/>
                </c:ext>
              </c:extLst>
            </c:dLbl>
            <c:dLbl>
              <c:idx val="2"/>
              <c:layout>
                <c:manualLayout>
                  <c:x val="0.23777118334940936"/>
                  <c:y val="0.13879196623258788"/>
                </c:manualLayout>
              </c:layout>
              <c:tx>
                <c:rich>
                  <a:bodyPr/>
                  <a:lstStyle/>
                  <a:p>
                    <a:fld id="{1FAF6C8C-F285-4515-885F-B3FD9EFFDA9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6BF50-6D9F-4DFC-BD34-173CD8368900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4088697711213"/>
                      <c:h val="0.29022006864526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AD-4319-A679-D16801276A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D-4319-A679-D1680127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6DA4-176D-4995-B8A2-2550B1DEBF98}" type="datetimeFigureOut">
              <a:rPr lang="en-US" smtClean="0"/>
              <a:t>9/28/22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1319-1975-4C22-BD9B-C361B4E0E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Watch out for the “white glove” test: Do open house visitors run their fingers along the tops of windows like they are testing for dust? This could be a ploy to unlock a window for later entry and theft.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1319-1975-4C22-BD9B-C361B4E0EDD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9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2FC73-DBFF-AF48-B57A-82ED9583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212" y="2230329"/>
            <a:ext cx="7349002" cy="1728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Real Estate Safety Matters:</a:t>
            </a:r>
            <a:br>
              <a:rPr lang="en-US" dirty="0"/>
            </a:br>
            <a:r>
              <a:rPr lang="en-US" dirty="0"/>
              <a:t>Safe Business = Smart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2" y="4994526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3" y="5174696"/>
            <a:ext cx="2564297" cy="101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7C8D1-46D4-41F5-98AD-328C8C7C7184}"/>
              </a:ext>
            </a:extLst>
          </p:cNvPr>
          <p:cNvSpPr txBox="1"/>
          <p:nvPr userDrawn="1"/>
        </p:nvSpPr>
        <p:spPr>
          <a:xfrm>
            <a:off x="9980305" y="6369042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3A5A-983F-5448-A6D3-7D24875AA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3B5F-CA8B-6444-B448-87AC72C70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93CF-1321-BE45-BF78-0901F53B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98162-7779-6D40-9C72-EE77F213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3A8A1-2FEE-AF4F-982B-C241C96EB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84D57-869F-8945-9A53-C64FCAF5A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4C5-4380-0E42-9409-F5D3687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7588-C113-429A-9427-5348B768BF1A}"/>
              </a:ext>
            </a:extLst>
          </p:cNvPr>
          <p:cNvSpPr txBox="1"/>
          <p:nvPr userDrawn="1"/>
        </p:nvSpPr>
        <p:spPr>
          <a:xfrm>
            <a:off x="10037409" y="6446543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1077-8299-42BE-979D-07865E932EA9}"/>
              </a:ext>
            </a:extLst>
          </p:cNvPr>
          <p:cNvSpPr txBox="1"/>
          <p:nvPr userDrawn="1"/>
        </p:nvSpPr>
        <p:spPr>
          <a:xfrm>
            <a:off x="9902939" y="6471929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5A6E-782A-46B1-B5C0-A2D452CFD8EB}"/>
              </a:ext>
            </a:extLst>
          </p:cNvPr>
          <p:cNvSpPr txBox="1"/>
          <p:nvPr userDrawn="1"/>
        </p:nvSpPr>
        <p:spPr>
          <a:xfrm>
            <a:off x="10010515" y="647796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-17538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F7F72-8D54-41C0-9200-9B75B1A047F8}"/>
              </a:ext>
            </a:extLst>
          </p:cNvPr>
          <p:cNvSpPr txBox="1"/>
          <p:nvPr userDrawn="1"/>
        </p:nvSpPr>
        <p:spPr>
          <a:xfrm>
            <a:off x="10037409" y="6420788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179173"/>
            <a:ext cx="12185650" cy="5794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Course Version XX.XX | Date XX/XX</a:t>
            </a:r>
          </a:p>
        </p:txBody>
      </p:sp>
    </p:spTree>
    <p:extLst>
      <p:ext uri="{BB962C8B-B14F-4D97-AF65-F5344CB8AC3E}">
        <p14:creationId xmlns:p14="http://schemas.microsoft.com/office/powerpoint/2010/main" val="3129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363"/>
            <a:ext cx="10515600" cy="6681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73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40312" y="6205825"/>
            <a:ext cx="2111375" cy="30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sz="20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AEF6-00FD-4AA2-9029-EFF8F4B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5569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D330-8A3F-4DD5-8E2A-DEFC97F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5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88173C"/>
              </a:buClr>
              <a:buFont typeface="Wingdings" pitchFamily="2" charset="2"/>
              <a:buChar char="§"/>
              <a:defRPr/>
            </a:lvl1pPr>
            <a:lvl2pPr>
              <a:buClr>
                <a:srgbClr val="124C5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B8B8-6C7C-9446-A9C6-608B696A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330" y="5987549"/>
            <a:ext cx="2444469" cy="7078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CE49A-A722-4A46-8C3F-2EA100B1B419}"/>
              </a:ext>
            </a:extLst>
          </p:cNvPr>
          <p:cNvCxnSpPr>
            <a:cxnSpLocks/>
          </p:cNvCxnSpPr>
          <p:nvPr userDrawn="1"/>
        </p:nvCxnSpPr>
        <p:spPr>
          <a:xfrm>
            <a:off x="-1205711" y="500062"/>
            <a:ext cx="9054988" cy="0"/>
          </a:xfrm>
          <a:prstGeom prst="line">
            <a:avLst/>
          </a:prstGeom>
          <a:ln w="76200">
            <a:solidFill>
              <a:srgbClr val="8817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79A53-9407-9A46-BA25-D56069D73BE0}"/>
              </a:ext>
            </a:extLst>
          </p:cNvPr>
          <p:cNvCxnSpPr>
            <a:cxnSpLocks/>
          </p:cNvCxnSpPr>
          <p:nvPr userDrawn="1"/>
        </p:nvCxnSpPr>
        <p:spPr>
          <a:xfrm>
            <a:off x="4661013" y="1563297"/>
            <a:ext cx="9054988" cy="0"/>
          </a:xfrm>
          <a:prstGeom prst="line">
            <a:avLst/>
          </a:prstGeom>
          <a:ln w="76200">
            <a:solidFill>
              <a:srgbClr val="124C5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8EFD01-CFA4-D749-80FF-4962360B4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4483"/>
            <a:ext cx="1812925" cy="3490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17700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25" y="2351195"/>
            <a:ext cx="7156888" cy="1728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smtClean="0">
                <a:solidFill>
                  <a:srgbClr val="0060A0"/>
                </a:solidFill>
                <a:effectLst/>
              </a:defRPr>
            </a:lvl1pPr>
          </a:lstStyle>
          <a:p>
            <a:r>
              <a:rPr lang="en-US" dirty="0"/>
              <a:t>Putting REALTOR® Safety First: Safety Strategies for the Modern REALTOR®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9" y="5161579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13" y="5341749"/>
            <a:ext cx="2366408" cy="101417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0E5EA7-9211-DC49-ACA5-4DDC7FE85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b="13162"/>
          <a:stretch/>
        </p:blipFill>
        <p:spPr>
          <a:xfrm>
            <a:off x="-1" y="3812001"/>
            <a:ext cx="2657361" cy="304599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24C37C7-A6BC-C944-A1B3-B189D667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31059" r="1"/>
          <a:stretch/>
        </p:blipFill>
        <p:spPr>
          <a:xfrm>
            <a:off x="-1" y="-1"/>
            <a:ext cx="3068541" cy="2411833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79B477B-0932-FB40-8DF0-97FA4F03B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r="25233"/>
          <a:stretch/>
        </p:blipFill>
        <p:spPr>
          <a:xfrm>
            <a:off x="9385476" y="0"/>
            <a:ext cx="2806524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0E2B45-E7CF-4FA0-81D3-8099AE2F3D09}"/>
              </a:ext>
            </a:extLst>
          </p:cNvPr>
          <p:cNvSpPr txBox="1"/>
          <p:nvPr userDrawn="1"/>
        </p:nvSpPr>
        <p:spPr>
          <a:xfrm>
            <a:off x="9889491" y="635685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7" r:id="rId4"/>
    <p:sldLayoutId id="2147483668" r:id="rId5"/>
    <p:sldLayoutId id="2147483670" r:id="rId6"/>
    <p:sldLayoutId id="2147483671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7" r:id="rId4"/>
    <p:sldLayoutId id="2147483681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560E-6938-1F44-AD70-8878422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52" y="2082114"/>
            <a:ext cx="7972096" cy="2189274"/>
          </a:xfrm>
        </p:spPr>
        <p:txBody>
          <a:bodyPr>
            <a:normAutofit/>
          </a:bodyPr>
          <a:lstStyle/>
          <a:p>
            <a:r>
              <a:rPr lang="en-US" dirty="0"/>
              <a:t>Putting REALTOR® Safety First: </a:t>
            </a:r>
            <a:br>
              <a:rPr lang="en-US" dirty="0"/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Safety Strategies for the </a:t>
            </a:r>
            <a:br>
              <a:rPr lang="en-US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Modern REALTOR®</a:t>
            </a:r>
          </a:p>
        </p:txBody>
      </p:sp>
    </p:spTree>
    <p:extLst>
      <p:ext uri="{BB962C8B-B14F-4D97-AF65-F5344CB8AC3E}">
        <p14:creationId xmlns:p14="http://schemas.microsoft.com/office/powerpoint/2010/main" val="611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659F-E3F7-1942-A755-0F8DFC8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DB9-252F-6543-898C-ECA0CC045B42}"/>
              </a:ext>
            </a:extLst>
          </p:cNvPr>
          <p:cNvSpPr/>
          <p:nvPr/>
        </p:nvSpPr>
        <p:spPr>
          <a:xfrm>
            <a:off x="672353" y="2225894"/>
            <a:ext cx="526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Feared for personal safety or </a:t>
            </a:r>
            <a:br>
              <a:rPr lang="en-US" sz="2000" b="1" dirty="0"/>
            </a:br>
            <a:r>
              <a:rPr lang="en-US" sz="2000" b="1" dirty="0"/>
              <a:t>safety of personal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7F436-4BCD-C540-B3F5-6BB79F3FB1DF}"/>
              </a:ext>
            </a:extLst>
          </p:cNvPr>
          <p:cNvSpPr/>
          <p:nvPr/>
        </p:nvSpPr>
        <p:spPr>
          <a:xfrm>
            <a:off x="8366780" y="2162032"/>
            <a:ext cx="20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When and Where</a:t>
            </a:r>
            <a:endParaRPr lang="en-US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D33EEC-D1E0-4C07-9555-EDD7A3AFA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0303"/>
              </p:ext>
            </p:extLst>
          </p:nvPr>
        </p:nvGraphicFramePr>
        <p:xfrm>
          <a:off x="474336" y="3209318"/>
          <a:ext cx="5459505" cy="31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CB43C-B790-4992-806D-DE858E35FB26}"/>
              </a:ext>
            </a:extLst>
          </p:cNvPr>
          <p:cNvSpPr txBox="1"/>
          <p:nvPr/>
        </p:nvSpPr>
        <p:spPr>
          <a:xfrm>
            <a:off x="6387354" y="2582158"/>
            <a:ext cx="56612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After a threatening email, text message, phone call, or voicemail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open house</a:t>
            </a:r>
            <a:endParaRPr lang="en-US" sz="2000" b="1" dirty="0">
              <a:solidFill>
                <a:srgbClr val="0B248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Meeting a new client for the first time at a secluded location/property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a client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During a showing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 new client for the first time in a public 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61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D41BD-2FB1-49B3-BE94-976A5672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3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unknown prospects at the real estate office or a neutral location first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B6E35-A57E-49EB-87A9-986649A94F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0697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women than men have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feared for their safety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6BE90-E347-48E4-A38A-256C946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03963-EE03-4E62-8AF8-07A3904FC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66022"/>
              </p:ext>
            </p:extLst>
          </p:nvPr>
        </p:nvGraphicFramePr>
        <p:xfrm>
          <a:off x="697398" y="2944907"/>
          <a:ext cx="5044496" cy="336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7EC805-C573-46B3-B728-8702731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83268"/>
              </p:ext>
            </p:extLst>
          </p:nvPr>
        </p:nvGraphicFramePr>
        <p:xfrm>
          <a:off x="6764360" y="2922060"/>
          <a:ext cx="5044496" cy="32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BE6745-1DF3-4E00-8FF6-1CC8A3B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29" y="1831982"/>
            <a:ext cx="4550059" cy="4348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Use a smartphone app to track whereabouts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 a self-defense weapon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Have taken a self-defense 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 in a REALTOR® safety course 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740316-643B-4678-9289-A331C8BEE4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724" y="1830392"/>
            <a:ext cx="4550059" cy="4348162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self-defense weapons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0F5B0-7C3A-4529-924D-0D4A065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58806-F64A-4B55-AEF3-8A5FF895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3056"/>
              </p:ext>
            </p:extLst>
          </p:nvPr>
        </p:nvGraphicFramePr>
        <p:xfrm>
          <a:off x="6337249" y="2850776"/>
          <a:ext cx="5281010" cy="3352160"/>
        </p:xfrm>
        <a:graphic>
          <a:graphicData uri="http://schemas.openxmlformats.org/drawingml/2006/table">
            <a:tbl>
              <a:tblPr firstRow="1" firstCol="1" bandRow="1"/>
              <a:tblGrid>
                <a:gridCol w="3358532">
                  <a:extLst>
                    <a:ext uri="{9D8B030D-6E8A-4147-A177-3AD203B41FA5}">
                      <a16:colId xmlns:a16="http://schemas.microsoft.com/office/drawing/2014/main" val="610116163"/>
                    </a:ext>
                  </a:extLst>
                </a:gridCol>
                <a:gridCol w="147564">
                  <a:extLst>
                    <a:ext uri="{9D8B030D-6E8A-4147-A177-3AD203B41FA5}">
                      <a16:colId xmlns:a16="http://schemas.microsoft.com/office/drawing/2014/main" val="1875401726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267717568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159284770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11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2204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0065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spray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37178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5356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Pocket knife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18301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Taser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5331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Baton/club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8656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operated noisemaker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9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BA4E-9959-48BA-A0B5-32C7079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C348-9F97-48FE-B00C-3C3000FD98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16100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brokerage has standard procedures for agent safety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086B-CB06-4BFF-B48F-66526B0267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60002" y="1816100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 estate office has standard procedures for safeguarding and proper disposal of client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DCB95-D2FC-47BE-A06B-5CF0C100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98866"/>
              </p:ext>
            </p:extLst>
          </p:nvPr>
        </p:nvGraphicFramePr>
        <p:xfrm>
          <a:off x="419100" y="3361459"/>
          <a:ext cx="5349688" cy="30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A9CA4-92A3-4BDA-897C-C6D48C11E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3325"/>
              </p:ext>
            </p:extLst>
          </p:nvPr>
        </p:nvGraphicFramePr>
        <p:xfrm>
          <a:off x="6621220" y="3133165"/>
          <a:ext cx="5148454" cy="33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3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6A24-1FB4-4917-9B2E-7636106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Crime Equation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3CAAC5-E987-4C65-8494-11025FC6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074" y="1974740"/>
            <a:ext cx="9331851" cy="4236799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Motive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+ Opportunity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= Crime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7028-408C-4800-8999-EA4E277CAA70}"/>
              </a:ext>
            </a:extLst>
          </p:cNvPr>
          <p:cNvSpPr/>
          <p:nvPr/>
        </p:nvSpPr>
        <p:spPr>
          <a:xfrm>
            <a:off x="1926389" y="5451386"/>
            <a:ext cx="883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1F3C75"/>
                </a:solidFill>
              </a:rPr>
              <a:t>Remove part of the equation, lessen likelihood of a crime</a:t>
            </a:r>
          </a:p>
        </p:txBody>
      </p:sp>
    </p:spTree>
    <p:extLst>
      <p:ext uri="{BB962C8B-B14F-4D97-AF65-F5344CB8AC3E}">
        <p14:creationId xmlns:p14="http://schemas.microsoft.com/office/powerpoint/2010/main" val="22194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9BA-58EB-4618-9049-50F33A92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Criminal Mind and Motivation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7C49A-D37D-4A4C-927C-33AE82A18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2478"/>
              </p:ext>
            </p:extLst>
          </p:nvPr>
        </p:nvGraphicFramePr>
        <p:xfrm>
          <a:off x="1109382" y="2187183"/>
          <a:ext cx="10663518" cy="4141692"/>
        </p:xfrm>
        <a:graphic>
          <a:graphicData uri="http://schemas.openxmlformats.org/drawingml/2006/table">
            <a:tbl>
              <a:tblPr firstRow="1" firstCol="1" bandRow="1"/>
              <a:tblGrid>
                <a:gridCol w="2795651">
                  <a:extLst>
                    <a:ext uri="{9D8B030D-6E8A-4147-A177-3AD203B41FA5}">
                      <a16:colId xmlns:a16="http://schemas.microsoft.com/office/drawing/2014/main" val="2112518410"/>
                    </a:ext>
                  </a:extLst>
                </a:gridCol>
                <a:gridCol w="3737422">
                  <a:extLst>
                    <a:ext uri="{9D8B030D-6E8A-4147-A177-3AD203B41FA5}">
                      <a16:colId xmlns:a16="http://schemas.microsoft.com/office/drawing/2014/main" val="3813771368"/>
                    </a:ext>
                  </a:extLst>
                </a:gridCol>
                <a:gridCol w="4130445">
                  <a:extLst>
                    <a:ext uri="{9D8B030D-6E8A-4147-A177-3AD203B41FA5}">
                      <a16:colId xmlns:a16="http://schemas.microsoft.com/office/drawing/2014/main" val="883645123"/>
                    </a:ext>
                  </a:extLst>
                </a:gridCol>
              </a:tblGrid>
              <a:tr h="5116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76494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Power,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617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Assault, rape, murder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Burglary, robbery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3145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103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 the victim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isolated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5063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 emotional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profit versus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7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Sharpen Your Safety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All of us have a built-in safety sense, our survival instinct</a:t>
            </a:r>
          </a:p>
          <a:p>
            <a:r>
              <a:rPr lang="en-US" altLang="en-US" dirty="0"/>
              <a:t>What does instinct feel like?</a:t>
            </a:r>
          </a:p>
        </p:txBody>
      </p:sp>
      <p:pic>
        <p:nvPicPr>
          <p:cNvPr id="5" name="Picture 2" descr="C:\Users\kshort\Downloads\iStock_00002653424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9834563" y="2878138"/>
            <a:ext cx="23574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3EE3F-3D8D-4988-AF65-652E170A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9199"/>
              </p:ext>
            </p:extLst>
          </p:nvPr>
        </p:nvGraphicFramePr>
        <p:xfrm>
          <a:off x="2441049" y="3641260"/>
          <a:ext cx="685528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96">
                  <a:extLst>
                    <a:ext uri="{9D8B030D-6E8A-4147-A177-3AD203B41FA5}">
                      <a16:colId xmlns:a16="http://schemas.microsoft.com/office/drawing/2014/main" val="1579564692"/>
                    </a:ext>
                  </a:extLst>
                </a:gridCol>
                <a:gridCol w="3562485">
                  <a:extLst>
                    <a:ext uri="{9D8B030D-6E8A-4147-A177-3AD203B41FA5}">
                      <a16:colId xmlns:a16="http://schemas.microsoft.com/office/drawing/2014/main" val="986272102"/>
                    </a:ext>
                  </a:extLst>
                </a:gridCol>
              </a:tblGrid>
              <a:tr h="1882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Nagging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Wonder—What if?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Hunches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Suspicion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Apprehension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humor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1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4081-C713-4816-BC64-9699B743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098" y="2000933"/>
            <a:ext cx="4550059" cy="4348162"/>
          </a:xfrm>
        </p:spPr>
        <p:txBody>
          <a:bodyPr/>
          <a:lstStyle/>
          <a:p>
            <a:r>
              <a:rPr lang="en-US" dirty="0"/>
              <a:t>Take 2 seconds when you</a:t>
            </a:r>
          </a:p>
          <a:p>
            <a:pPr lvl="1"/>
            <a:r>
              <a:rPr lang="en-US" dirty="0"/>
              <a:t>Arrive at your destination</a:t>
            </a:r>
          </a:p>
          <a:p>
            <a:pPr lvl="1"/>
            <a:r>
              <a:rPr lang="en-US" dirty="0"/>
              <a:t>Step out of your car</a:t>
            </a:r>
          </a:p>
          <a:p>
            <a:pPr lvl="1"/>
            <a:r>
              <a:rPr lang="en-US" dirty="0"/>
              <a:t>Walk toward the property</a:t>
            </a:r>
          </a:p>
          <a:p>
            <a:pPr lvl="1"/>
            <a:r>
              <a:rPr lang="en-US" dirty="0"/>
              <a:t>Arrive at the door</a:t>
            </a:r>
          </a:p>
          <a:p>
            <a:pPr lvl="1"/>
            <a:r>
              <a:rPr lang="en-US" dirty="0"/>
              <a:t>Enter the property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CE64-D294-422F-BA5B-3665E9D3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10-Second Safety Scan</a:t>
            </a:r>
            <a:endParaRPr lang="en-US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03E2878-AC26-4DE4-A9AE-DEF65C1E0023}"/>
              </a:ext>
            </a:extLst>
          </p:cNvPr>
          <p:cNvSpPr txBox="1"/>
          <p:nvPr/>
        </p:nvSpPr>
        <p:spPr>
          <a:xfrm>
            <a:off x="7493777" y="2000933"/>
            <a:ext cx="3757295" cy="3775656"/>
          </a:xfrm>
          <a:prstGeom prst="rect">
            <a:avLst/>
          </a:prstGeom>
          <a:solidFill>
            <a:srgbClr val="D9D9D9"/>
          </a:solidFill>
          <a:ln w="28575">
            <a:solidFill>
              <a:srgbClr val="0B248F"/>
            </a:solidFill>
          </a:ln>
          <a:effectLst>
            <a:outerShdw blurRad="177800" dist="165100" dir="2700000" algn="t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arking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alking to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 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ntering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everse the scan steps when leaving</a:t>
            </a:r>
          </a:p>
        </p:txBody>
      </p:sp>
    </p:spTree>
    <p:extLst>
      <p:ext uri="{BB962C8B-B14F-4D97-AF65-F5344CB8AC3E}">
        <p14:creationId xmlns:p14="http://schemas.microsoft.com/office/powerpoint/2010/main" val="427229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How We Respond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4" y="2194196"/>
            <a:ext cx="9331851" cy="4236799"/>
          </a:xfrm>
        </p:spPr>
        <p:txBody>
          <a:bodyPr numCol="2" spcCol="1371600"/>
          <a:lstStyle/>
          <a:p>
            <a:r>
              <a:rPr lang="en-US" altLang="en-US" b="1" dirty="0"/>
              <a:t>Denial and delay:</a:t>
            </a:r>
            <a:br>
              <a:rPr lang="en-US" altLang="en-US" dirty="0"/>
            </a:br>
            <a:r>
              <a:rPr lang="en-US" altLang="en-US" i="1" dirty="0"/>
              <a:t>This can’t be happening! </a:t>
            </a:r>
          </a:p>
          <a:p>
            <a:r>
              <a:rPr lang="en-US" altLang="en-US" b="1" dirty="0"/>
              <a:t>Deliberation:</a:t>
            </a:r>
            <a:br>
              <a:rPr lang="en-US" altLang="en-US" dirty="0"/>
            </a:br>
            <a:r>
              <a:rPr lang="en-US" altLang="en-US" i="1" dirty="0"/>
              <a:t>What should I do? </a:t>
            </a:r>
          </a:p>
          <a:p>
            <a:r>
              <a:rPr lang="en-US" altLang="en-US" b="1" dirty="0"/>
              <a:t>Decision:</a:t>
            </a:r>
            <a:br>
              <a:rPr lang="en-US" altLang="en-US" dirty="0"/>
            </a:br>
            <a:r>
              <a:rPr lang="en-US" altLang="en-US" i="1" dirty="0"/>
              <a:t>Okay. Here goes!</a:t>
            </a:r>
          </a:p>
          <a:p>
            <a:r>
              <a:rPr lang="en-US" altLang="en-US" b="1" dirty="0"/>
              <a:t>Recycle through denial, delay, deliberation.</a:t>
            </a:r>
          </a:p>
          <a:p>
            <a:endParaRPr lang="en-US" altLang="en-US" b="1" dirty="0"/>
          </a:p>
          <a:p>
            <a:r>
              <a:rPr lang="en-US" altLang="en-US" b="1" dirty="0"/>
              <a:t>Physical responses:</a:t>
            </a:r>
          </a:p>
          <a:p>
            <a:pPr marL="798513" lvl="1" indent="-404813"/>
            <a:r>
              <a:rPr lang="en-US" altLang="en-US" dirty="0"/>
              <a:t>Stress hormones</a:t>
            </a:r>
          </a:p>
          <a:p>
            <a:pPr marL="798513" lvl="1" indent="-404813"/>
            <a:r>
              <a:rPr lang="en-US" altLang="en-US" dirty="0"/>
              <a:t>Heart rate increases</a:t>
            </a:r>
          </a:p>
          <a:p>
            <a:pPr marL="798513" lvl="1" indent="-404813"/>
            <a:r>
              <a:rPr lang="en-US" altLang="en-US" dirty="0"/>
              <a:t>Dissociation </a:t>
            </a:r>
          </a:p>
          <a:p>
            <a:pPr marL="798513" lvl="1" indent="-404813"/>
            <a:r>
              <a:rPr lang="en-US" altLang="en-US" dirty="0"/>
              <a:t>Shutting down: negative panic</a:t>
            </a:r>
          </a:p>
          <a:p>
            <a:r>
              <a:rPr lang="en-US" altLang="en-US" b="1" dirty="0"/>
              <a:t>What can we do?</a:t>
            </a:r>
          </a:p>
          <a:p>
            <a:pPr marL="798513" lvl="1" indent="-404813"/>
            <a:r>
              <a:rPr lang="en-US" altLang="en-US" dirty="0"/>
              <a:t>Confidence </a:t>
            </a:r>
          </a:p>
          <a:p>
            <a:pPr marL="798513" lvl="1" indent="-404813"/>
            <a:r>
              <a:rPr lang="en-US" alt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56879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Strongest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93" y="2182004"/>
            <a:ext cx="9331851" cy="423679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altLang="en-US" sz="3600" dirty="0"/>
              <a:t>“The strongest defense is a plan of what you will do to avoid high-risk situations and what you will do if you find yourself in danger.”</a:t>
            </a:r>
          </a:p>
          <a:p>
            <a:pPr marL="0" indent="0" algn="ctr">
              <a:buNone/>
            </a:pPr>
            <a:r>
              <a:rPr lang="en-US" altLang="en-US" sz="2400" dirty="0"/>
              <a:t>Amanda Ripley, </a:t>
            </a:r>
            <a:r>
              <a:rPr lang="en-US" altLang="en-US" sz="2400" i="1" dirty="0"/>
              <a:t>The Unthinkable, Who Survives When Disaster Strikes—and Why.</a:t>
            </a:r>
          </a:p>
        </p:txBody>
      </p:sp>
    </p:spTree>
    <p:extLst>
      <p:ext uri="{BB962C8B-B14F-4D97-AF65-F5344CB8AC3E}">
        <p14:creationId xmlns:p14="http://schemas.microsoft.com/office/powerpoint/2010/main" val="30068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67AE-0E38-42FC-927B-602DEF60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NAR’s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2C6-68DD-4F40-8423-40AC49DF76D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Reduce the number of safety incidents that occur in the industry</a:t>
            </a:r>
          </a:p>
          <a:p>
            <a:r>
              <a:rPr lang="en-US" dirty="0"/>
              <a:t>Every REALTOR® comes home safely to their family every night</a:t>
            </a:r>
          </a:p>
          <a:p>
            <a:r>
              <a:rPr lang="en-US" dirty="0"/>
              <a:t>www.nar.realtor/safety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9C2356-A9D7-4A20-BF08-64C05312E2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3348" r="17091" b="-2"/>
          <a:stretch>
            <a:fillRect/>
          </a:stretch>
        </p:blipFill>
        <p:spPr bwMode="auto">
          <a:xfrm>
            <a:off x="7971504" y="3609785"/>
            <a:ext cx="3141405" cy="241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Fight or Flight?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/>
              <a:t>Depends on a combination of factors: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Physical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Proximity of the attacker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Presence of a weapon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of self-defense</a:t>
            </a:r>
          </a:p>
        </p:txBody>
      </p:sp>
    </p:spTree>
    <p:extLst>
      <p:ext uri="{BB962C8B-B14F-4D97-AF65-F5344CB8AC3E}">
        <p14:creationId xmlns:p14="http://schemas.microsoft.com/office/powerpoint/2010/main" val="246629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Escape the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0337" y="2093425"/>
            <a:ext cx="9331325" cy="42354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If threatened––act  decisively and escape unharmed</a:t>
            </a:r>
          </a:p>
          <a:p>
            <a:r>
              <a:rPr lang="en-US" altLang="en-US" dirty="0"/>
              <a:t>Don’t apologize or announce intention</a:t>
            </a:r>
          </a:p>
          <a:p>
            <a:r>
              <a:rPr lang="en-US" altLang="en-US" dirty="0"/>
              <a:t>Running away is as courageous as fighting back </a:t>
            </a:r>
          </a:p>
          <a:p>
            <a:r>
              <a:rPr lang="en-US" altLang="en-US" dirty="0"/>
              <a:t>Can you make an escape?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134" y="2560320"/>
            <a:ext cx="2769634" cy="31089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4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37C-A762-42AA-9C63-8373D2EE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3152-DD90-489C-A38D-F5C73C12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level and stamina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Terrain and obstacles</a:t>
            </a:r>
          </a:p>
          <a:p>
            <a:r>
              <a:rPr lang="en-US" dirty="0"/>
              <a:t>Safe location to run to</a:t>
            </a:r>
          </a:p>
        </p:txBody>
      </p:sp>
    </p:spTree>
    <p:extLst>
      <p:ext uri="{BB962C8B-B14F-4D97-AF65-F5344CB8AC3E}">
        <p14:creationId xmlns:p14="http://schemas.microsoft.com/office/powerpoint/2010/main" val="180523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Try to Defend Yourself?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57777" y="2607775"/>
            <a:ext cx="5644445" cy="3092938"/>
          </a:xfrm>
        </p:spPr>
        <p:txBody>
          <a:bodyPr anchor="t"/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Fighting back: </a:t>
            </a:r>
            <a:br>
              <a:rPr lang="en-US" sz="3600" b="1" dirty="0"/>
            </a:br>
            <a:r>
              <a:rPr lang="en-US" dirty="0"/>
              <a:t>A conscious decision when escaping is not an option</a:t>
            </a:r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/>
        </p:blipFill>
        <p:spPr>
          <a:xfrm>
            <a:off x="9448800" y="1979613"/>
            <a:ext cx="2743200" cy="3721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30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You Diffuse the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50" y="209207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Buy time to assess the situation, decide what to do</a:t>
            </a:r>
          </a:p>
          <a:p>
            <a:r>
              <a:rPr lang="en-US" altLang="en-US" dirty="0"/>
              <a:t>Create a distraction and escape</a:t>
            </a:r>
          </a:p>
          <a:p>
            <a:r>
              <a:rPr lang="en-US" altLang="en-US" dirty="0"/>
              <a:t>On the other hand,</a:t>
            </a:r>
          </a:p>
          <a:p>
            <a:pPr lvl="1"/>
            <a:r>
              <a:rPr lang="en-US" altLang="en-US" dirty="0"/>
              <a:t>May trigger the attacker’s emotions </a:t>
            </a:r>
          </a:p>
          <a:p>
            <a:pPr lvl="1"/>
            <a:r>
              <a:rPr lang="en-US" altLang="en-US" dirty="0"/>
              <a:t>May justify an attack (in </a:t>
            </a:r>
            <a:r>
              <a:rPr lang="en-US" altLang="en-US"/>
              <a:t>the predator’s mind)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1050" y="2066057"/>
            <a:ext cx="8336679" cy="4348162"/>
          </a:xfrm>
        </p:spPr>
        <p:txBody>
          <a:bodyPr numCol="2" spcCol="1371600">
            <a:normAutofit/>
          </a:bodyPr>
          <a:lstStyle/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Rehearse simulated confrontations</a:t>
            </a:r>
          </a:p>
          <a:p>
            <a:pPr lvl="1"/>
            <a:r>
              <a:rPr lang="en-US" dirty="0"/>
              <a:t>Learn to recognize and evaluate threats </a:t>
            </a:r>
          </a:p>
          <a:p>
            <a:pPr lvl="1"/>
            <a:r>
              <a:rPr lang="en-US" dirty="0"/>
              <a:t>Improve fitness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Gain confidence to:</a:t>
            </a:r>
          </a:p>
          <a:p>
            <a:pPr lvl="1"/>
            <a:r>
              <a:rPr lang="en-US" dirty="0"/>
              <a:t>Handle threats</a:t>
            </a:r>
          </a:p>
          <a:p>
            <a:pPr lvl="1"/>
            <a:r>
              <a:rPr lang="en-US" dirty="0"/>
              <a:t>Choose right response</a:t>
            </a:r>
          </a:p>
          <a:p>
            <a:pPr lvl="1"/>
            <a:r>
              <a:rPr lang="en-US" dirty="0"/>
              <a:t>Defend yourself </a:t>
            </a:r>
          </a:p>
          <a:p>
            <a:pPr lvl="1"/>
            <a:r>
              <a:rPr lang="en-US" dirty="0"/>
              <a:t>Calm fear responses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Take a Self-Defense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Choosing a Self-Defense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Ask family, friends, and colleagues </a:t>
            </a:r>
          </a:p>
          <a:p>
            <a:r>
              <a:rPr lang="en-US"/>
              <a:t>Observe a class</a:t>
            </a:r>
          </a:p>
          <a:p>
            <a:r>
              <a:rPr lang="en-US"/>
              <a:t>Ask about the training goals</a:t>
            </a:r>
          </a:p>
          <a:p>
            <a:r>
              <a:rPr lang="en-US"/>
              <a:t>Match your fitness level</a:t>
            </a:r>
          </a:p>
          <a:p>
            <a:r>
              <a:rPr lang="en-US"/>
              <a:t>Choose group instruction</a:t>
            </a:r>
          </a:p>
          <a:p>
            <a:r>
              <a:rPr lang="en-US"/>
              <a:t>Check for safety precautions</a:t>
            </a:r>
          </a:p>
          <a:p>
            <a:r>
              <a:rPr lang="en-US"/>
              <a:t>No-pressure environment</a:t>
            </a:r>
            <a:endParaRPr lang="en-US" dirty="0"/>
          </a:p>
        </p:txBody>
      </p:sp>
      <p:pic>
        <p:nvPicPr>
          <p:cNvPr id="6" name="Picture 2" descr="C:\Users\kshort\Downloads\iStock_000012425763Medium (1)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19060"/>
          <a:stretch/>
        </p:blipFill>
        <p:spPr bwMode="auto">
          <a:xfrm>
            <a:off x="9142413" y="2036763"/>
            <a:ext cx="3049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Should Your Arm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Personal choice</a:t>
            </a:r>
          </a:p>
          <a:p>
            <a:r>
              <a:rPr lang="en-US" altLang="en-US" dirty="0"/>
              <a:t>Comply with all state and local laws </a:t>
            </a:r>
          </a:p>
          <a:p>
            <a:r>
              <a:rPr lang="en-US" altLang="en-US" dirty="0"/>
              <a:t>Follow best practices for firearm safety</a:t>
            </a:r>
          </a:p>
          <a:p>
            <a:r>
              <a:rPr lang="en-US" altLang="en-US" dirty="0"/>
              <a:t>Learn to use the weapon for self-defense</a:t>
            </a:r>
          </a:p>
          <a:p>
            <a:r>
              <a:rPr lang="en-US" altLang="en-US" dirty="0"/>
              <a:t>Consider other options for self-defense weapons: sprays, baton, Taser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to Use Weapons for Self-Defense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4925" y="1999488"/>
            <a:ext cx="7717300" cy="4210692"/>
          </a:xfrm>
        </p:spPr>
        <p:txBody>
          <a:bodyPr>
            <a:normAutofit/>
          </a:bodyPr>
          <a:lstStyle/>
          <a:p>
            <a:r>
              <a:rPr lang="en-US" dirty="0"/>
              <a:t>A weapon is a liability if an attacker can take it away and use it against you</a:t>
            </a:r>
          </a:p>
          <a:p>
            <a:r>
              <a:rPr lang="en-US" dirty="0"/>
              <a:t>Learn how to use it properly for self-defense</a:t>
            </a:r>
          </a:p>
          <a:p>
            <a:r>
              <a:rPr lang="en-US" dirty="0"/>
              <a:t>Know and comply with your state’s weapons laws</a:t>
            </a:r>
          </a:p>
        </p:txBody>
      </p:sp>
      <p:pic>
        <p:nvPicPr>
          <p:cNvPr id="5" name="Picture 2" descr="C:\Users\kshort\Downloads\iStock_0000258469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9079"/>
          <a:stretch>
            <a:fillRect/>
          </a:stretch>
        </p:blipFill>
        <p:spPr bwMode="auto">
          <a:xfrm>
            <a:off x="9680575" y="2511425"/>
            <a:ext cx="25114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7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Your Smartphone—Your Personal Safety Tool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tracking</a:t>
            </a:r>
          </a:p>
          <a:p>
            <a:r>
              <a:rPr lang="en-US" dirty="0"/>
              <a:t>Texting</a:t>
            </a:r>
          </a:p>
          <a:p>
            <a:r>
              <a:rPr lang="en-US" dirty="0"/>
              <a:t>Alerts and alarms</a:t>
            </a:r>
          </a:p>
          <a:p>
            <a:r>
              <a:rPr lang="en-US" dirty="0"/>
              <a:t>Photo sharing</a:t>
            </a:r>
          </a:p>
          <a:p>
            <a:r>
              <a:rPr lang="en-US" dirty="0"/>
              <a:t>Surveillance</a:t>
            </a:r>
          </a:p>
          <a:p>
            <a:r>
              <a:rPr lang="en-US" dirty="0"/>
              <a:t>Call blockers</a:t>
            </a: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29051"/>
          <a:stretch>
            <a:fillRect/>
          </a:stretch>
        </p:blipFill>
        <p:spPr>
          <a:xfrm>
            <a:off x="9750951" y="1832542"/>
            <a:ext cx="2454213" cy="3902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33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433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B37B-341F-4F1F-A28A-87A69AD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the Caller?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022-A709-42C9-B67C-C7503076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092076"/>
            <a:ext cx="8283395" cy="4236799"/>
          </a:xfrm>
        </p:spPr>
        <p:txBody>
          <a:bodyPr/>
          <a:lstStyle/>
          <a:p>
            <a:r>
              <a:rPr lang="en-US" dirty="0"/>
              <a:t>You can be tricked into a conversation with someone you don’t know</a:t>
            </a:r>
          </a:p>
          <a:p>
            <a:r>
              <a:rPr lang="en-US" dirty="0"/>
              <a:t>Scammers feed off your reactions </a:t>
            </a:r>
          </a:p>
          <a:p>
            <a:r>
              <a:rPr lang="en-US" dirty="0"/>
              <a:t>Listen to your instincts</a:t>
            </a:r>
          </a:p>
          <a:p>
            <a:r>
              <a:rPr lang="en-US" dirty="0"/>
              <a:t>If you don’t remember the caller, you’ve probably never met</a:t>
            </a:r>
          </a:p>
        </p:txBody>
      </p:sp>
    </p:spTree>
    <p:extLst>
      <p:ext uri="{BB962C8B-B14F-4D97-AF65-F5344CB8AC3E}">
        <p14:creationId xmlns:p14="http://schemas.microsoft.com/office/powerpoint/2010/main" val="3366188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Calls to 911––You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911 calls go?</a:t>
            </a:r>
          </a:p>
          <a:p>
            <a:r>
              <a:rPr lang="en-US" dirty="0"/>
              <a:t>Response time?</a:t>
            </a:r>
          </a:p>
          <a:p>
            <a:r>
              <a:rPr lang="en-US" dirty="0"/>
              <a:t>Can the emergency system locate you?</a:t>
            </a:r>
          </a:p>
          <a:p>
            <a:r>
              <a:rPr lang="en-US" dirty="0"/>
              <a:t>Is the system GPS enabled?</a:t>
            </a:r>
          </a:p>
          <a:p>
            <a:r>
              <a:rPr lang="en-US" dirty="0"/>
              <a:t>Can the emergency operator call back?</a:t>
            </a:r>
          </a:p>
          <a:p>
            <a:r>
              <a:rPr lang="en-US" dirty="0"/>
              <a:t>Can police provide extra patrols during open-house events or around </a:t>
            </a:r>
            <a:r>
              <a:rPr lang="en-US"/>
              <a:t>vacant properties?</a:t>
            </a:r>
            <a:endParaRPr lang="en-US" dirty="0"/>
          </a:p>
          <a:p>
            <a:r>
              <a:rPr lang="en-US" dirty="0"/>
              <a:t>How/when should you report non-emergencies? </a:t>
            </a:r>
          </a:p>
        </p:txBody>
      </p:sp>
    </p:spTree>
    <p:extLst>
      <p:ext uri="{BB962C8B-B14F-4D97-AF65-F5344CB8AC3E}">
        <p14:creationId xmlns:p14="http://schemas.microsoft.com/office/powerpoint/2010/main" val="302580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D6430-6A27-4329-88A6-A77E767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8 Criteria for Choosing Safety Products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7396D-FBF7-4A24-9665-0CEF10E9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951038"/>
            <a:ext cx="9331325" cy="4378324"/>
          </a:xfrm>
        </p:spPr>
        <p:txBody>
          <a:bodyPr/>
          <a:lstStyle/>
          <a:p>
            <a:r>
              <a:rPr lang="en-US" dirty="0"/>
              <a:t>Supports behavioral and cultural change</a:t>
            </a:r>
          </a:p>
          <a:p>
            <a:r>
              <a:rPr lang="en-US" dirty="0"/>
              <a:t>Designed for prevention</a:t>
            </a:r>
          </a:p>
          <a:p>
            <a:r>
              <a:rPr lang="en-US" dirty="0"/>
              <a:t>Rooted in behavioral science</a:t>
            </a:r>
          </a:p>
          <a:p>
            <a:r>
              <a:rPr lang="en-US" dirty="0"/>
              <a:t>Alerts emergency contacts based on proximity</a:t>
            </a:r>
          </a:p>
          <a:p>
            <a:r>
              <a:rPr lang="en-US" dirty="0"/>
              <a:t>Two types of alerts: uncomfortable vs. emergency</a:t>
            </a:r>
          </a:p>
          <a:p>
            <a:r>
              <a:rPr lang="en-US" dirty="0"/>
              <a:t>Unobtrusive––will not make legitimate prospects uncomfortable</a:t>
            </a:r>
          </a:p>
          <a:p>
            <a:r>
              <a:rPr lang="en-US" dirty="0"/>
              <a:t>Helps identify “red flags”</a:t>
            </a:r>
          </a:p>
          <a:p>
            <a:r>
              <a:rPr lang="en-US" dirty="0"/>
              <a:t>Integrated with 911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75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Auto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Drive separately or be the driver</a:t>
            </a:r>
          </a:p>
          <a:p>
            <a:r>
              <a:rPr lang="en-US" dirty="0"/>
              <a:t>Keep your car in top operating condition</a:t>
            </a:r>
          </a:p>
          <a:p>
            <a:r>
              <a:rPr lang="en-US" dirty="0"/>
              <a:t>Store breakdown essentials in trunk 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Avoid aggressive drivers or road rage situations</a:t>
            </a:r>
          </a:p>
          <a:p>
            <a:r>
              <a:rPr lang="en-US" dirty="0"/>
              <a:t>No texting or multitasking while driving</a:t>
            </a:r>
          </a:p>
          <a:p>
            <a:pPr lvl="1"/>
            <a:r>
              <a:rPr lang="en-US" dirty="0"/>
              <a:t>The average time your eyes are off the road while texting is 5 seconds (enough time to cover the length of a </a:t>
            </a:r>
            <a:r>
              <a:rPr lang="en-US"/>
              <a:t>football field–– </a:t>
            </a:r>
            <a:r>
              <a:rPr lang="en-US" dirty="0"/>
              <a:t>blindfolded)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8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Parking Lot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8775591" cy="4236799"/>
          </a:xfrm>
        </p:spPr>
        <p:txBody>
          <a:bodyPr>
            <a:normAutofit/>
          </a:bodyPr>
          <a:lstStyle/>
          <a:p>
            <a:r>
              <a:rPr lang="en-US" dirty="0"/>
              <a:t>Keep keys out and ready to open the car door</a:t>
            </a:r>
          </a:p>
          <a:p>
            <a:r>
              <a:rPr lang="en-US" dirty="0"/>
              <a:t>Unlock only the driver-side door</a:t>
            </a:r>
          </a:p>
          <a:p>
            <a:r>
              <a:rPr lang="en-US" dirty="0"/>
              <a:t>Check the back seat</a:t>
            </a:r>
          </a:p>
          <a:p>
            <a:r>
              <a:rPr lang="en-US" dirty="0"/>
              <a:t>Lock all doors immediately upon entering and get moving</a:t>
            </a:r>
          </a:p>
          <a:p>
            <a:r>
              <a:rPr lang="en-US" dirty="0"/>
              <a:t>Keep car keys on a separate key ring from house and office keys</a:t>
            </a:r>
          </a:p>
        </p:txBody>
      </p:sp>
    </p:spTree>
    <p:extLst>
      <p:ext uri="{BB962C8B-B14F-4D97-AF65-F5344CB8AC3E}">
        <p14:creationId xmlns:p14="http://schemas.microsoft.com/office/powerpoint/2010/main" val="2870539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0CD3-08CA-4BEC-AD10-3988809F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BB5F-20C3-46F6-8711-1FCE8078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who is calling</a:t>
            </a:r>
          </a:p>
          <a:p>
            <a:r>
              <a:rPr lang="en-US" dirty="0"/>
              <a:t>Keep your cell phone ready to use</a:t>
            </a:r>
          </a:p>
          <a:p>
            <a:r>
              <a:rPr lang="en-US" dirty="0"/>
              <a:t>Personal location devices––GPS wearables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Roadside service</a:t>
            </a:r>
          </a:p>
          <a:p>
            <a:r>
              <a:rPr lang="en-US" dirty="0"/>
              <a:t>Cold weather essentials</a:t>
            </a:r>
          </a:p>
          <a:p>
            <a:r>
              <a:rPr lang="en-US" b="1" dirty="0"/>
              <a:t>Stalking is a predatory crime</a:t>
            </a:r>
          </a:p>
        </p:txBody>
      </p:sp>
    </p:spTree>
    <p:extLst>
      <p:ext uri="{BB962C8B-B14F-4D97-AF65-F5344CB8AC3E}">
        <p14:creationId xmlns:p14="http://schemas.microsoft.com/office/powerpoint/2010/main" val="1942100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2: </a:t>
            </a:r>
            <a:br>
              <a:rPr lang="en-US" altLang="en-US" sz="6000" dirty="0"/>
            </a:br>
            <a:r>
              <a:rPr lang="en-US" altLang="en-US" sz="6000" dirty="0"/>
              <a:t>Your Office Safety Team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602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7CF-C117-45E1-9655-C59B7F28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53E1-F5F7-477A-9430-37E8A810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CITO––Come Into The Office</a:t>
            </a:r>
          </a:p>
          <a:p>
            <a:r>
              <a:rPr lang="en-US" dirty="0"/>
              <a:t>Standard office policy</a:t>
            </a:r>
          </a:p>
          <a:p>
            <a:pPr lvl="1"/>
            <a:r>
              <a:rPr lang="en-US" dirty="0"/>
              <a:t>Prospect Identification Form </a:t>
            </a:r>
          </a:p>
          <a:p>
            <a:pPr lvl="1"/>
            <a:r>
              <a:rPr lang="en-US" dirty="0"/>
              <a:t>Photocopy the ID and attach it to the form</a:t>
            </a:r>
          </a:p>
          <a:p>
            <a:pPr lvl="1"/>
            <a:r>
              <a:rPr lang="en-US" dirty="0"/>
              <a:t>Snap a photo of the prospect’s ID and send it to the office</a:t>
            </a:r>
          </a:p>
          <a:p>
            <a:r>
              <a:rPr lang="en-US" dirty="0"/>
              <a:t>Be wary of email contacts who refuse to provide a full name</a:t>
            </a:r>
          </a:p>
        </p:txBody>
      </p:sp>
    </p:spTree>
    <p:extLst>
      <p:ext uri="{BB962C8B-B14F-4D97-AF65-F5344CB8AC3E}">
        <p14:creationId xmlns:p14="http://schemas.microsoft.com/office/powerpoint/2010/main" val="3332015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AD5A-912F-4721-8B9F-E284CD0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 Professional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6A81-D391-4548-BB56-589FF10E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Procedures or forms used to collect information from prospects must be applied consistently</a:t>
            </a:r>
          </a:p>
          <a:p>
            <a:r>
              <a:rPr lang="en-US"/>
              <a:t>Inconsistent application could be viewed as discriminatory</a:t>
            </a:r>
          </a:p>
          <a:p>
            <a:pPr marL="7938" indent="0">
              <a:buNone/>
            </a:pPr>
            <a:endParaRPr lang="en-US"/>
          </a:p>
          <a:p>
            <a:pPr marL="290513" lvl="1" indent="0">
              <a:spcAft>
                <a:spcPts val="1200"/>
              </a:spcAft>
              <a:buNone/>
            </a:pPr>
            <a:r>
              <a:rPr lang="en-US" i="1"/>
              <a:t>REALTORS® shall not deny equal professional services to any person for reasons of race, color, religion, sex, handicap, familial status, national origin, sexual orientation, or gender identity. </a:t>
            </a:r>
          </a:p>
          <a:p>
            <a:pPr marL="290513" lvl="1" indent="0">
              <a:buNone/>
            </a:pPr>
            <a:r>
              <a:rPr lang="en-US" sz="2000" i="1"/>
              <a:t>National Association of REALTORS®, Code of Ethics, Article 10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8473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C92-BED2-4E84-825C-CEA4A61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Checks? Yes or 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4DBD-BE04-48BA-A9BC-F16BC0CE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national database with complete and accurate criminal records</a:t>
            </a:r>
          </a:p>
          <a:p>
            <a:r>
              <a:rPr lang="en-US" dirty="0"/>
              <a:t>Inconsistent classification and delayed reporting</a:t>
            </a:r>
          </a:p>
          <a:p>
            <a:r>
              <a:rPr lang="en-US" dirty="0"/>
              <a:t>Percentage of crimes reported</a:t>
            </a:r>
          </a:p>
          <a:p>
            <a:pPr lvl="1"/>
            <a:r>
              <a:rPr lang="en-US" dirty="0"/>
              <a:t>46% robberies</a:t>
            </a:r>
          </a:p>
          <a:p>
            <a:pPr lvl="1"/>
            <a:r>
              <a:rPr lang="en-US" dirty="0"/>
              <a:t>37% simple assaults</a:t>
            </a:r>
          </a:p>
          <a:p>
            <a:pPr lvl="1"/>
            <a:r>
              <a:rPr lang="en-US" dirty="0"/>
              <a:t>52% aggravated assaults</a:t>
            </a:r>
          </a:p>
          <a:p>
            <a:pPr lvl="1"/>
            <a:r>
              <a:rPr lang="en-US" dirty="0"/>
              <a:t>33% rape and sexual assaults</a:t>
            </a:r>
          </a:p>
        </p:txBody>
      </p:sp>
    </p:spTree>
    <p:extLst>
      <p:ext uri="{BB962C8B-B14F-4D97-AF65-F5344CB8AC3E}">
        <p14:creationId xmlns:p14="http://schemas.microsoft.com/office/powerpoint/2010/main" val="41814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4C91F-89F5-4A40-A843-BEE90D5D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1: </a:t>
            </a:r>
            <a:br>
              <a:rPr lang="en-US" altLang="en-US" sz="4800" dirty="0"/>
            </a:br>
            <a:r>
              <a:rPr lang="en-US" altLang="en-US" sz="4800" dirty="0"/>
              <a:t>Your Personal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652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B53A-C137-48D0-84DF-C8E250A7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Knows Your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8918-F396-42A2-8AF1-EB879F21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378519"/>
          </a:xfrm>
        </p:spPr>
        <p:txBody>
          <a:bodyPr/>
          <a:lstStyle/>
          <a:p>
            <a:r>
              <a:rPr lang="en-US" dirty="0"/>
              <a:t>Office should know your property showing itinerary</a:t>
            </a:r>
          </a:p>
          <a:p>
            <a:r>
              <a:rPr lang="en-US" dirty="0"/>
              <a:t>Take a showing buddy</a:t>
            </a:r>
          </a:p>
          <a:p>
            <a:r>
              <a:rPr lang="en-US" dirty="0"/>
              <a:t>Calls and alerts</a:t>
            </a:r>
          </a:p>
          <a:p>
            <a:pPr lvl="1"/>
            <a:r>
              <a:rPr lang="en-US" dirty="0"/>
              <a:t>Call or text the office to confirm your arrival </a:t>
            </a:r>
          </a:p>
          <a:p>
            <a:pPr lvl="1"/>
            <a:r>
              <a:rPr lang="en-US" dirty="0"/>
              <a:t>Ask for a call back </a:t>
            </a:r>
          </a:p>
          <a:p>
            <a:pPr lvl="1"/>
            <a:r>
              <a:rPr lang="en-US" dirty="0"/>
              <a:t>Set an alarm</a:t>
            </a:r>
          </a:p>
          <a:p>
            <a:r>
              <a:rPr lang="en-US" dirty="0"/>
              <a:t>Ask the prospect to step outside while you secure the property</a:t>
            </a:r>
          </a:p>
          <a:p>
            <a:r>
              <a:rPr lang="en-US" dirty="0"/>
              <a:t>Notify office when showing is finished and state where you are going next</a:t>
            </a:r>
          </a:p>
        </p:txBody>
      </p:sp>
    </p:spTree>
    <p:extLst>
      <p:ext uri="{BB962C8B-B14F-4D97-AF65-F5344CB8AC3E}">
        <p14:creationId xmlns:p14="http://schemas.microsoft.com/office/powerpoint/2010/main" val="3833777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Distress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9139" y="2451100"/>
            <a:ext cx="6127218" cy="3568133"/>
          </a:xfrm>
        </p:spPr>
        <p:txBody>
          <a:bodyPr>
            <a:normAutofit/>
          </a:bodyPr>
          <a:lstStyle/>
          <a:p>
            <a:r>
              <a:rPr lang="en-US" altLang="en-US" dirty="0"/>
              <a:t>Secret word or phrase to signal danger (e.g., “</a:t>
            </a:r>
            <a:r>
              <a:rPr lang="en-US" dirty="0"/>
              <a:t>Could you email me the easement file?”)</a:t>
            </a:r>
            <a:endParaRPr lang="en-US" altLang="en-US" dirty="0"/>
          </a:p>
          <a:p>
            <a:r>
              <a:rPr lang="en-US" altLang="en-US" dirty="0"/>
              <a:t>What code words do you use?</a:t>
            </a:r>
          </a:p>
        </p:txBody>
      </p:sp>
      <p:pic>
        <p:nvPicPr>
          <p:cNvPr id="5" name="Picture 3" descr="C:\Users\kshort\Downloads\iStock_00002602882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5084"/>
          <a:stretch>
            <a:fillRect/>
          </a:stretch>
        </p:blipFill>
        <p:spPr bwMode="auto">
          <a:xfrm flipH="1">
            <a:off x="9731375" y="2451100"/>
            <a:ext cx="24606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33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613-92AD-4CBC-910F-C18D768B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Arriving at the Property––Prepare the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5325D-0870-4E7F-B921-B950831A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all the lights </a:t>
            </a:r>
          </a:p>
          <a:p>
            <a:r>
              <a:rPr lang="en-US" dirty="0"/>
              <a:t>Open drapes and blinds</a:t>
            </a:r>
          </a:p>
          <a:p>
            <a:r>
              <a:rPr lang="en-US" dirty="0"/>
              <a:t>Unlock exterior doors </a:t>
            </a:r>
          </a:p>
          <a:p>
            <a:r>
              <a:rPr lang="en-US" dirty="0"/>
              <a:t>Open interior doors</a:t>
            </a:r>
          </a:p>
          <a:p>
            <a:r>
              <a:rPr lang="en-US" dirty="0"/>
              <a:t>Open garage door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6AE63-FDB5-475C-A863-155A5855093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42225" y="1951038"/>
            <a:ext cx="4549775" cy="434816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dirty="0"/>
              <a:t>Clear obstructions </a:t>
            </a:r>
          </a:p>
          <a:p>
            <a:pPr>
              <a:buClr>
                <a:srgbClr val="B32532"/>
              </a:buClr>
            </a:pPr>
            <a:r>
              <a:rPr lang="en-US" dirty="0"/>
              <a:t>Put away dangerous objects </a:t>
            </a:r>
          </a:p>
          <a:p>
            <a:pPr>
              <a:buClr>
                <a:srgbClr val="B32532"/>
              </a:buClr>
            </a:pPr>
            <a:r>
              <a:rPr lang="en-US" dirty="0"/>
              <a:t>Position surveillance cameras </a:t>
            </a:r>
          </a:p>
        </p:txBody>
      </p:sp>
    </p:spTree>
    <p:extLst>
      <p:ext uri="{BB962C8B-B14F-4D97-AF65-F5344CB8AC3E}">
        <p14:creationId xmlns:p14="http://schemas.microsoft.com/office/powerpoint/2010/main" val="2761594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F8B0-4BF4-45C7-B3A3-BDBB665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82CB-43B5-4D78-BEFF-452CEB9A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and where you greet the arriving prospect </a:t>
            </a:r>
          </a:p>
          <a:p>
            <a:r>
              <a:rPr lang="en-US" dirty="0"/>
              <a:t>Set an authoritative and in-control tone</a:t>
            </a:r>
          </a:p>
          <a:p>
            <a:r>
              <a:rPr lang="en-US" dirty="0"/>
              <a:t>Maintain a social distance of about 5–7 feet from a prospect</a:t>
            </a:r>
          </a:p>
        </p:txBody>
      </p:sp>
    </p:spTree>
    <p:extLst>
      <p:ext uri="{BB962C8B-B14F-4D97-AF65-F5344CB8AC3E}">
        <p14:creationId xmlns:p14="http://schemas.microsoft.com/office/powerpoint/2010/main" val="678005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7618-0635-4508-8779-64A3514C3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3905" y="1828802"/>
            <a:ext cx="4550059" cy="4348162"/>
          </a:xfrm>
        </p:spPr>
        <p:txBody>
          <a:bodyPr/>
          <a:lstStyle/>
          <a:p>
            <a:pPr lvl="0"/>
            <a:r>
              <a:rPr lang="en-US" dirty="0"/>
              <a:t>Bedrooms and bathrooms </a:t>
            </a:r>
          </a:p>
          <a:p>
            <a:pPr lvl="0"/>
            <a:r>
              <a:rPr lang="en-US" dirty="0"/>
              <a:t>Closets and pantries</a:t>
            </a:r>
          </a:p>
          <a:p>
            <a:pPr lvl="0"/>
            <a:r>
              <a:rPr lang="en-US" dirty="0"/>
              <a:t>Out buildings</a:t>
            </a:r>
          </a:p>
          <a:p>
            <a:pPr lvl="0"/>
            <a:r>
              <a:rPr lang="en-US" dirty="0"/>
              <a:t>Garages</a:t>
            </a:r>
          </a:p>
          <a:p>
            <a:pPr lvl="0"/>
            <a:r>
              <a:rPr lang="en-US" dirty="0"/>
              <a:t>Basements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4BA127-4D37-4F27-A38D-8A249E28EF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89286" y="1828802"/>
            <a:ext cx="4550059" cy="4348162"/>
          </a:xfrm>
        </p:spPr>
        <p:txBody>
          <a:bodyPr/>
          <a:lstStyle/>
          <a:p>
            <a:r>
              <a:rPr lang="en-US" dirty="0"/>
              <a:t>Stairs</a:t>
            </a:r>
          </a:p>
          <a:p>
            <a:pPr lvl="1"/>
            <a:r>
              <a:rPr lang="en-US" dirty="0"/>
              <a:t>Prospect goes up or down the stairs first </a:t>
            </a:r>
          </a:p>
          <a:p>
            <a:pPr lvl="1"/>
            <a:r>
              <a:rPr lang="en-US" dirty="0"/>
              <a:t>Maintain a four-stair difference</a:t>
            </a:r>
          </a:p>
          <a:p>
            <a:pPr lvl="1"/>
            <a:r>
              <a:rPr lang="en-US" dirty="0"/>
              <a:t>Prospect moves away from the top or bottom of the stairs before you complete the ascent or descent</a:t>
            </a:r>
          </a:p>
          <a:p>
            <a:pPr lvl="1"/>
            <a:r>
              <a:rPr lang="en-US" dirty="0"/>
              <a:t>Keep a grip on the handrail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EA168-02EF-4320-A9AA-67CEA832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Locations</a:t>
            </a:r>
          </a:p>
        </p:txBody>
      </p:sp>
    </p:spTree>
    <p:extLst>
      <p:ext uri="{BB962C8B-B14F-4D97-AF65-F5344CB8AC3E}">
        <p14:creationId xmlns:p14="http://schemas.microsoft.com/office/powerpoint/2010/main" val="3377636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Vacant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Learn the house before you show it</a:t>
            </a:r>
          </a:p>
          <a:p>
            <a:r>
              <a:rPr lang="en-US" altLang="en-US" dirty="0"/>
              <a:t>Squatter inside? Leave immediately and call the police.</a:t>
            </a:r>
          </a:p>
          <a:p>
            <a:r>
              <a:rPr lang="en-US" altLang="en-US" dirty="0"/>
              <a:t>Angry former homeowner? Apologize for the disturbance and leave.</a:t>
            </a:r>
          </a:p>
          <a:p>
            <a:pPr lvl="1"/>
            <a:r>
              <a:rPr lang="en-US" altLang="en-US" dirty="0"/>
              <a:t> Call lender, asset management company, or listing agent</a:t>
            </a:r>
          </a:p>
          <a:p>
            <a:r>
              <a:rPr lang="en-US" altLang="en-US" dirty="0"/>
              <a:t>Meet the neighbors</a:t>
            </a:r>
          </a:p>
          <a:p>
            <a:r>
              <a:rPr lang="en-US" altLang="en-US" dirty="0"/>
              <a:t>No after-dark showings</a:t>
            </a:r>
          </a:p>
        </p:txBody>
      </p:sp>
    </p:spTree>
    <p:extLst>
      <p:ext uri="{BB962C8B-B14F-4D97-AF65-F5344CB8AC3E}">
        <p14:creationId xmlns:p14="http://schemas.microsoft.com/office/powerpoint/2010/main" val="985301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Commercial 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Schedule showings of vacant commercial sites during daylight hours</a:t>
            </a:r>
          </a:p>
          <a:p>
            <a:r>
              <a:rPr lang="en-US" altLang="en-US" dirty="0"/>
              <a:t>Thick walls and remote locations may interfere with cell phone reception</a:t>
            </a:r>
          </a:p>
        </p:txBody>
      </p:sp>
    </p:spTree>
    <p:extLst>
      <p:ext uri="{BB962C8B-B14F-4D97-AF65-F5344CB8AC3E}">
        <p14:creationId xmlns:p14="http://schemas.microsoft.com/office/powerpoint/2010/main" val="4242662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08B0-7071-4207-877D-1F31B496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 Property After Dark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6B264-1966-4432-9691-AEFD2507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Ineffective way to </a:t>
            </a:r>
            <a:r>
              <a:rPr lang="en-US"/>
              <a:t>show a property</a:t>
            </a:r>
            <a:endParaRPr lang="en-US" dirty="0"/>
          </a:p>
          <a:p>
            <a:r>
              <a:rPr lang="en-US" dirty="0"/>
              <a:t>Turn on all lights as you go through </a:t>
            </a:r>
          </a:p>
          <a:p>
            <a:r>
              <a:rPr lang="en-US" dirty="0"/>
              <a:t>Open all shades, curtains, or blinds</a:t>
            </a:r>
          </a:p>
          <a:p>
            <a:r>
              <a:rPr lang="en-US" dirty="0"/>
              <a:t>Advise your supervisor of the appointment time </a:t>
            </a:r>
          </a:p>
          <a:p>
            <a:r>
              <a:rPr lang="en-US" dirty="0"/>
              <a:t>Take a showing buddy</a:t>
            </a:r>
          </a:p>
        </p:txBody>
      </p:sp>
    </p:spTree>
    <p:extLst>
      <p:ext uri="{BB962C8B-B14F-4D97-AF65-F5344CB8AC3E}">
        <p14:creationId xmlns:p14="http://schemas.microsoft.com/office/powerpoint/2010/main" val="3116221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6127-70E9-4374-BE0A-C88EEBA5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5C82B-EA12-409D-BA37-0D2B5F34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attack imminent?</a:t>
            </a:r>
          </a:p>
          <a:p>
            <a:r>
              <a:rPr lang="en-US" dirty="0"/>
              <a:t>Predator “testing the waters” </a:t>
            </a:r>
          </a:p>
          <a:p>
            <a:r>
              <a:rPr lang="en-US" dirty="0"/>
              <a:t>Attempt to isolate the victim </a:t>
            </a:r>
          </a:p>
          <a:p>
            <a:r>
              <a:rPr lang="en-US" dirty="0"/>
              <a:t>Escalation from professional to personal</a:t>
            </a:r>
          </a:p>
          <a:p>
            <a:r>
              <a:rPr lang="en-US" dirty="0"/>
              <a:t>Invasion of body space</a:t>
            </a:r>
          </a:p>
          <a:p>
            <a:r>
              <a:rPr lang="en-US" dirty="0"/>
              <a:t>Uninvited touching</a:t>
            </a:r>
          </a:p>
          <a:p>
            <a:r>
              <a:rPr lang="en-US" dirty="0"/>
              <a:t>Personal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A429-45FD-40EB-9F80-5F5D6653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8874-24FE-4EB7-B0F6-0563EA6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153" y="2286920"/>
            <a:ext cx="5313063" cy="3897980"/>
          </a:xfrm>
        </p:spPr>
        <p:txBody>
          <a:bodyPr/>
          <a:lstStyle/>
          <a:p>
            <a:r>
              <a:rPr lang="en-US" dirty="0"/>
              <a:t>Looking out the window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Lack of eye contact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Hands in the pockets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/>
              <a:t>Cool </a:t>
            </a:r>
            <a:r>
              <a:rPr lang="en-US" sz="2800" dirty="0"/>
              <a:t>weather clothing in warm weather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Dilated pupils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18DCB-E594-4D46-9948-11400E05CC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42225" y="2295525"/>
            <a:ext cx="4549775" cy="3895725"/>
          </a:xfrm>
          <a:prstGeom prst="rect">
            <a:avLst/>
          </a:prstGeom>
        </p:spPr>
        <p:txBody>
          <a:bodyPr/>
          <a:lstStyle/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Changes in breathing or facial expression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Visible veins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Wiping hands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Fidgeting</a:t>
            </a:r>
          </a:p>
        </p:txBody>
      </p:sp>
    </p:spTree>
    <p:extLst>
      <p:ext uri="{BB962C8B-B14F-4D97-AF65-F5344CB8AC3E}">
        <p14:creationId xmlns:p14="http://schemas.microsoft.com/office/powerpoint/2010/main" val="2992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0D16-2AE8-4185-886B-CB97A1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Spheres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CBF9D-F0D6-4AE9-87AA-F491A19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personal safety</a:t>
            </a:r>
          </a:p>
          <a:p>
            <a:pPr lvl="0"/>
            <a:r>
              <a:rPr lang="en-US" dirty="0"/>
              <a:t>Your office and colleagues</a:t>
            </a:r>
          </a:p>
          <a:p>
            <a:pPr lvl="0"/>
            <a:r>
              <a:rPr lang="en-US" dirty="0"/>
              <a:t>Buyers</a:t>
            </a:r>
          </a:p>
          <a:p>
            <a:pPr lvl="0"/>
            <a:r>
              <a:rPr lang="en-US" dirty="0"/>
              <a:t>Sellers</a:t>
            </a:r>
          </a:p>
          <a:p>
            <a:pPr lvl="0"/>
            <a:r>
              <a:rPr lang="en-US" dirty="0"/>
              <a:t>Online</a:t>
            </a:r>
          </a:p>
          <a:p>
            <a:pPr lvl="0"/>
            <a:r>
              <a:rPr lang="en-US" dirty="0"/>
              <a:t>Your home and family</a:t>
            </a:r>
          </a:p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in one safety sphere can impact others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5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FF7-081B-4748-8A3F-ACB8D66B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Verbal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31A8-CC54-493A-BBC0-F8FC2F42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interest in you than in the house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Issuing orders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Asking you to move closer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Sharing excessive personal information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Suggestive language that is too familiar or intimate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Inappropriate compliments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Speaking louder, faster, or in a sharper tone</a:t>
            </a:r>
          </a:p>
        </p:txBody>
      </p:sp>
    </p:spTree>
    <p:extLst>
      <p:ext uri="{BB962C8B-B14F-4D97-AF65-F5344CB8AC3E}">
        <p14:creationId xmlns:p14="http://schemas.microsoft.com/office/powerpoint/2010/main" val="3051423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026BE-E798-466E-BD6A-FF446859C5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Quick exit</a:t>
            </a:r>
          </a:p>
          <a:p>
            <a:r>
              <a:rPr lang="en-US" dirty="0"/>
              <a:t>Carry essentials only</a:t>
            </a:r>
          </a:p>
          <a:p>
            <a:r>
              <a:rPr lang="en-US" dirty="0"/>
              <a:t>Take a photo</a:t>
            </a:r>
          </a:p>
          <a:p>
            <a:r>
              <a:rPr lang="en-US" dirty="0"/>
              <a:t>Check your surroundings</a:t>
            </a:r>
          </a:p>
          <a:p>
            <a:r>
              <a:rPr lang="en-US" dirty="0"/>
              <a:t>Lock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AF28D-C4C1-4328-96D9-993331D8C71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Use your car key fob</a:t>
            </a:r>
          </a:p>
          <a:p>
            <a:r>
              <a:rPr lang="en-US" dirty="0"/>
              <a:t>Don’t say vacant</a:t>
            </a:r>
          </a:p>
          <a:p>
            <a:r>
              <a:rPr lang="en-US" dirty="0"/>
              <a:t>Wear flat-heeled shoes</a:t>
            </a:r>
          </a:p>
          <a:p>
            <a:r>
              <a:rPr lang="en-US" dirty="0"/>
              <a:t>Evaluate the risk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4A29D-FD2E-4FF0-9D82-5D6F0E47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</p:spTree>
    <p:extLst>
      <p:ext uri="{BB962C8B-B14F-4D97-AF65-F5344CB8AC3E}">
        <p14:creationId xmlns:p14="http://schemas.microsoft.com/office/powerpoint/2010/main" val="2808693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3: </a:t>
            </a:r>
            <a:br>
              <a:rPr lang="en-US" altLang="en-US" sz="6000" b="0" dirty="0"/>
            </a:br>
            <a:r>
              <a:rPr lang="en-US" altLang="en-US" sz="6000" dirty="0"/>
              <a:t>Safety with Buyers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9087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Listing Appointment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7712" y="2194560"/>
            <a:ext cx="7144511" cy="3991928"/>
          </a:xfrm>
        </p:spPr>
        <p:txBody>
          <a:bodyPr>
            <a:normAutofit/>
          </a:bodyPr>
          <a:lstStyle/>
          <a:p>
            <a:r>
              <a:rPr lang="en-US" altLang="en-US" dirty="0"/>
              <a:t>Could be a lure</a:t>
            </a:r>
          </a:p>
          <a:p>
            <a:r>
              <a:rPr lang="en-US" altLang="en-US" dirty="0"/>
              <a:t>Who referred the caller?</a:t>
            </a:r>
          </a:p>
          <a:p>
            <a:r>
              <a:rPr lang="en-US" altLang="en-US" dirty="0"/>
              <a:t>Check out the property, prospect, and  neighborhood </a:t>
            </a:r>
          </a:p>
          <a:p>
            <a:r>
              <a:rPr lang="en-US" altLang="en-US" dirty="0"/>
              <a:t>Use the Evaluate, Assess, React Worksheet</a:t>
            </a:r>
          </a:p>
          <a:p>
            <a:r>
              <a:rPr lang="en-US" altLang="en-US" dirty="0"/>
              <a:t>Watch for “red flags”</a:t>
            </a:r>
          </a:p>
          <a:p>
            <a:r>
              <a:rPr lang="en-US" altLang="en-US" dirty="0"/>
              <a:t>If it doesn’t feel right, leave immediately</a:t>
            </a:r>
          </a:p>
        </p:txBody>
      </p:sp>
      <p:pic>
        <p:nvPicPr>
          <p:cNvPr id="5" name="Picture 2" descr="C:\Users\kshort\Downloads\iStock_0000406593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4750"/>
          <a:stretch>
            <a:fillRect/>
          </a:stretch>
        </p:blipFill>
        <p:spPr bwMode="auto">
          <a:xfrm>
            <a:off x="9717088" y="2384425"/>
            <a:ext cx="24749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02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Safety for Sellers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 seller safety awareness in listing presentation</a:t>
            </a:r>
          </a:p>
          <a:p>
            <a:r>
              <a:rPr lang="en-US" dirty="0"/>
              <a:t>Provide tips and suggestions for safeguarding valuables and information</a:t>
            </a:r>
          </a:p>
          <a:p>
            <a:r>
              <a:rPr lang="en-US" dirty="0"/>
              <a:t>Caution that other agents may not take the same precautions </a:t>
            </a:r>
          </a:p>
        </p:txBody>
      </p:sp>
    </p:spTree>
    <p:extLst>
      <p:ext uri="{BB962C8B-B14F-4D97-AF65-F5344CB8AC3E}">
        <p14:creationId xmlns:p14="http://schemas.microsoft.com/office/powerpoint/2010/main" val="802587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32F2-D0B2-4592-B02E-F1D1866D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for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0BF5-BF47-4FDF-B89F-56D52A50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obstacles</a:t>
            </a:r>
          </a:p>
          <a:p>
            <a:r>
              <a:rPr lang="en-US" dirty="0"/>
              <a:t>Secure or temporarily remove pets </a:t>
            </a:r>
          </a:p>
          <a:p>
            <a:r>
              <a:rPr lang="en-US" dirty="0"/>
              <a:t>Safeguard valuables, personal information––credit cards, bills, checkbooks, mail, bank statements, family photos, and schedules</a:t>
            </a:r>
          </a:p>
          <a:p>
            <a:r>
              <a:rPr lang="en-US" dirty="0"/>
              <a:t>Lock up firearms, ammunition, weapons, and knives, including the kitchen knife block</a:t>
            </a:r>
          </a:p>
          <a:p>
            <a:r>
              <a:rPr lang="en-US" dirty="0"/>
              <a:t>Increase security while on the market</a:t>
            </a:r>
          </a:p>
        </p:txBody>
      </p:sp>
    </p:spTree>
    <p:extLst>
      <p:ext uri="{BB962C8B-B14F-4D97-AF65-F5344CB8AC3E}">
        <p14:creationId xmlns:p14="http://schemas.microsoft.com/office/powerpoint/2010/main" val="1397462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Open House and Model Home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 opportunity to screen prospects</a:t>
            </a:r>
          </a:p>
          <a:p>
            <a:r>
              <a:rPr lang="en-US" altLang="en-US" dirty="0"/>
              <a:t>Model homes in isolated locations</a:t>
            </a:r>
          </a:p>
          <a:p>
            <a:r>
              <a:rPr lang="en-US" altLang="en-US" dirty="0"/>
              <a:t>Use the buddy system</a:t>
            </a:r>
          </a:p>
          <a:p>
            <a:r>
              <a:rPr lang="en-US" altLang="en-US" dirty="0"/>
              <a:t>Familiarize yourself with the property––inside and outside</a:t>
            </a:r>
          </a:p>
          <a:p>
            <a:r>
              <a:rPr lang="en-US" altLang="en-US" dirty="0"/>
              <a:t>Keep office, family, or a friend informed of your whereabouts and schedule</a:t>
            </a:r>
          </a:p>
        </p:txBody>
      </p:sp>
    </p:spTree>
    <p:extLst>
      <p:ext uri="{BB962C8B-B14F-4D97-AF65-F5344CB8AC3E}">
        <p14:creationId xmlns:p14="http://schemas.microsoft.com/office/powerpoint/2010/main" val="2896200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C5A3-9964-427F-89F3-7CE46A0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Open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0DD9-481C-4BA6-8AB5-F540CF76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only essentials</a:t>
            </a:r>
          </a:p>
          <a:p>
            <a:r>
              <a:rPr lang="en-US" dirty="0"/>
              <a:t>Familiarize yourself with the house and note confined areas to avoid</a:t>
            </a:r>
          </a:p>
          <a:p>
            <a:r>
              <a:rPr lang="en-US" dirty="0"/>
              <a:t>Plan two escape routes</a:t>
            </a:r>
          </a:p>
          <a:p>
            <a:r>
              <a:rPr lang="en-US" dirty="0"/>
              <a:t>Unlock the deadbolt locks for quick access to the outside</a:t>
            </a:r>
          </a:p>
          <a:p>
            <a:r>
              <a:rPr lang="en-US" dirty="0"/>
              <a:t>Check around the outside of the house </a:t>
            </a:r>
          </a:p>
          <a:p>
            <a:r>
              <a:rPr lang="en-US" dirty="0"/>
              <a:t>Keep basement and garage exits locked from inside </a:t>
            </a:r>
          </a:p>
          <a:p>
            <a:r>
              <a:rPr lang="en-US" dirty="0"/>
              <a:t>Check mobile phone strength and signal </a:t>
            </a:r>
          </a:p>
          <a:p>
            <a:r>
              <a:rPr lang="en-US" dirty="0"/>
              <a:t>Complete safety routine before admitting any visitors</a:t>
            </a:r>
          </a:p>
        </p:txBody>
      </p:sp>
    </p:spTree>
    <p:extLst>
      <p:ext uri="{BB962C8B-B14F-4D97-AF65-F5344CB8AC3E}">
        <p14:creationId xmlns:p14="http://schemas.microsoft.com/office/powerpoint/2010/main" val="2479087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86DF-F17D-4DEA-921E-648A3EC0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Sign-in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E90D-B09E-4190-AFF5-B7C1132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sign-in </a:t>
            </a:r>
          </a:p>
          <a:p>
            <a:r>
              <a:rPr lang="en-US" dirty="0"/>
              <a:t>Ask for identification</a:t>
            </a:r>
          </a:p>
          <a:p>
            <a:r>
              <a:rPr lang="en-US" dirty="0"/>
              <a:t>State in publicity that identification is required</a:t>
            </a:r>
          </a:p>
          <a:p>
            <a:r>
              <a:rPr lang="en-US" dirty="0"/>
              <a:t>Maintain separate sign-in and registration lists at model homes</a:t>
            </a:r>
          </a:p>
        </p:txBody>
      </p:sp>
    </p:spTree>
    <p:extLst>
      <p:ext uri="{BB962C8B-B14F-4D97-AF65-F5344CB8AC3E}">
        <p14:creationId xmlns:p14="http://schemas.microsoft.com/office/powerpoint/2010/main" val="2008846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6F8F-9AD9-4151-94D5-4347A132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DE72-9C8D-44D5-9F7F-5BABA539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vulnerable time––never assume the home is vacant </a:t>
            </a:r>
          </a:p>
          <a:p>
            <a:r>
              <a:rPr lang="en-US" dirty="0"/>
              <a:t>Ask for help from a colleague, friend, or family at closing time</a:t>
            </a:r>
          </a:p>
          <a:p>
            <a:r>
              <a:rPr lang="en-US" dirty="0"/>
              <a:t>Inform a contact when you begin closing</a:t>
            </a:r>
          </a:p>
          <a:p>
            <a:r>
              <a:rPr lang="en-US" dirty="0"/>
              <a:t>Lock front door first </a:t>
            </a:r>
          </a:p>
          <a:p>
            <a:r>
              <a:rPr lang="en-US" dirty="0"/>
              <a:t>Check all window locks</a:t>
            </a:r>
          </a:p>
          <a:p>
            <a:r>
              <a:rPr lang="en-US" dirty="0"/>
              <a:t>Go from the top floor to the bottom and the back to the front, locking the doors behind you</a:t>
            </a:r>
          </a:p>
          <a:p>
            <a:r>
              <a:rPr lang="en-US" dirty="0"/>
              <a:t>Check the backyard and garage </a:t>
            </a:r>
          </a:p>
        </p:txBody>
      </p:sp>
    </p:spTree>
    <p:extLst>
      <p:ext uri="{BB962C8B-B14F-4D97-AF65-F5344CB8AC3E}">
        <p14:creationId xmlns:p14="http://schemas.microsoft.com/office/powerpoint/2010/main" val="32200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B1D-4201-4370-B052-A3B6FC26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</a:t>
            </a:r>
            <a:r>
              <a:rPr lang="en-US" dirty="0"/>
              <a:t>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CA4-E8DE-4853-803D-F0F086D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Learn from webinars and videos</a:t>
            </a:r>
          </a:p>
          <a:p>
            <a:r>
              <a:rPr lang="en-US" dirty="0"/>
              <a:t>Learn and use personal protection resources</a:t>
            </a:r>
          </a:p>
          <a:p>
            <a:r>
              <a:rPr lang="en-US" dirty="0"/>
              <a:t>Improve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4280783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0CC9-2629-4F03-BB1B-9E3DBCD4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 and Virtual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6763-EB97-47F0-BADD-C23FE1BA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tours can be used to case a home </a:t>
            </a:r>
          </a:p>
          <a:p>
            <a:r>
              <a:rPr lang="en-US" dirty="0"/>
              <a:t>Items that will be removed for showing should be kept out of sight when shooting a video tour</a:t>
            </a:r>
          </a:p>
          <a:p>
            <a:r>
              <a:rPr lang="en-US" altLang="en-US" dirty="0"/>
              <a:t>Geotagging</a:t>
            </a:r>
          </a:p>
          <a:p>
            <a:pPr lvl="1"/>
            <a:r>
              <a:rPr lang="en-US" altLang="en-US" dirty="0"/>
              <a:t>Embeds GPS metadata with digital photos</a:t>
            </a:r>
          </a:p>
          <a:p>
            <a:pPr lvl="1"/>
            <a:r>
              <a:rPr lang="en-US" altLang="en-US" dirty="0"/>
              <a:t>Location data posted with photo</a:t>
            </a:r>
          </a:p>
          <a:p>
            <a:pPr lvl="1"/>
            <a:r>
              <a:rPr lang="en-US" altLang="en-US" dirty="0"/>
              <a:t>Disable metadata on phones, cameras, but not GPS location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38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4B78-6AF9-4488-AAC7-112A22A0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F2C76-D225-4BF3-812A-533507D6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279" y="1896855"/>
            <a:ext cx="5201176" cy="4212051"/>
          </a:xfrm>
        </p:spPr>
        <p:txBody>
          <a:bodyPr/>
          <a:lstStyle/>
          <a:p>
            <a:r>
              <a:rPr lang="en-US" sz="2400" dirty="0"/>
              <a:t>Warn owners (and children) not to show their home by themselves</a:t>
            </a:r>
          </a:p>
          <a:p>
            <a:r>
              <a:rPr lang="en-US" sz="2400" dirty="0"/>
              <a:t>Know the agent</a:t>
            </a:r>
          </a:p>
          <a:p>
            <a:r>
              <a:rPr lang="en-US" sz="2400" dirty="0"/>
              <a:t>Lock up personal information</a:t>
            </a:r>
          </a:p>
          <a:p>
            <a:r>
              <a:rPr lang="en-US" sz="2400" dirty="0"/>
              <a:t>Lock up prescription medicines</a:t>
            </a:r>
          </a:p>
          <a:p>
            <a:r>
              <a:rPr lang="en-US" sz="2400" dirty="0"/>
              <a:t>Take a tour from a “stranger’s viewpoint”</a:t>
            </a:r>
          </a:p>
          <a:p>
            <a:r>
              <a:rPr lang="en-US" sz="2400" dirty="0"/>
              <a:t>Protect children’s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A7554-C64A-438C-9FA1-12122E072D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85055" y="1896855"/>
            <a:ext cx="4549775" cy="434816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sz="2400" dirty="0"/>
              <a:t>Identification required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Inform neighbors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Control open house traffic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Watch out for the “white glove” test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Perform post-showing check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Place a “not for rent” sign in the window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Increase surveillance</a:t>
            </a:r>
          </a:p>
        </p:txBody>
      </p:sp>
    </p:spTree>
    <p:extLst>
      <p:ext uri="{BB962C8B-B14F-4D97-AF65-F5344CB8AC3E}">
        <p14:creationId xmlns:p14="http://schemas.microsoft.com/office/powerpoint/2010/main" val="1406727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dirty="0"/>
              <a:t>Thank you for participating in this course!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High-Risk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real estate professionals met with fatal injuries in 2019 per U.S. Bureau of Labor Statistics</a:t>
            </a:r>
          </a:p>
          <a:p>
            <a:r>
              <a:rPr lang="en-US" altLang="en-US" dirty="0"/>
              <a:t>One-third </a:t>
            </a:r>
            <a:r>
              <a:rPr lang="en-US" dirty="0"/>
              <a:t>caused by “violence and other injuries”</a:t>
            </a:r>
          </a:p>
          <a:p>
            <a:r>
              <a:rPr lang="en-US" dirty="0"/>
              <a:t>Many incidents are never reported</a:t>
            </a:r>
          </a:p>
          <a:p>
            <a:r>
              <a:rPr lang="en-US" dirty="0"/>
              <a:t>When one real estate professional is harmed, all suffer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Image of success </a:t>
            </a:r>
          </a:p>
          <a:p>
            <a:r>
              <a:rPr lang="en-US" altLang="en-US" dirty="0"/>
              <a:t>Meeting unknown prospects at properties</a:t>
            </a:r>
          </a:p>
          <a:p>
            <a:r>
              <a:rPr lang="en-US" altLang="en-US"/>
              <a:t>Working at </a:t>
            </a:r>
            <a:r>
              <a:rPr lang="en-US" altLang="en-US" dirty="0"/>
              <a:t>unfamiliar properties at odd hours</a:t>
            </a:r>
          </a:p>
          <a:p>
            <a:r>
              <a:rPr lang="en-US" altLang="en-US" dirty="0"/>
              <a:t>Sitting open houses alone </a:t>
            </a:r>
          </a:p>
          <a:p>
            <a:r>
              <a:rPr lang="en-US" altLang="en-US" dirty="0"/>
              <a:t>Entering vacant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222841" y="1828802"/>
            <a:ext cx="4550059" cy="4348162"/>
          </a:xfrm>
        </p:spPr>
        <p:txBody>
          <a:bodyPr>
            <a:noAutofit/>
          </a:bodyPr>
          <a:lstStyle/>
          <a:p>
            <a:r>
              <a:rPr lang="en-US" altLang="en-US" dirty="0"/>
              <a:t>Driving with strangers while multitasking</a:t>
            </a:r>
          </a:p>
          <a:p>
            <a:r>
              <a:rPr lang="en-US" altLang="en-US" dirty="0"/>
              <a:t>Public visibility</a:t>
            </a:r>
          </a:p>
          <a:p>
            <a:r>
              <a:rPr lang="en-US" altLang="en-US" dirty="0"/>
              <a:t>Many ways </a:t>
            </a:r>
            <a:r>
              <a:rPr lang="en-US" altLang="en-US"/>
              <a:t>for prospects </a:t>
            </a:r>
            <a:r>
              <a:rPr lang="en-US" altLang="en-US" dirty="0"/>
              <a:t>to make contact</a:t>
            </a:r>
          </a:p>
          <a:p>
            <a:r>
              <a:rPr lang="en-US" altLang="en-US" dirty="0"/>
              <a:t>Handling client’s personal information</a:t>
            </a:r>
          </a:p>
          <a:p>
            <a:r>
              <a:rPr lang="en-US" altLang="en-US" dirty="0"/>
              <a:t>Who would harm 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Real Estate Risky?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0092" y="2411426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orbel" panose="020B0503020204020204" pitchFamily="34" charset="0"/>
              </a:rPr>
              <a:t>Felt threatened on the job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FA589-9443-4510-8329-6F1181BFFA07}"/>
              </a:ext>
            </a:extLst>
          </p:cNvPr>
          <p:cNvSpPr txBox="1"/>
          <p:nvPr/>
        </p:nvSpPr>
        <p:spPr>
          <a:xfrm>
            <a:off x="6580751" y="2992033"/>
            <a:ext cx="482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</a:t>
            </a:r>
            <a:r>
              <a:rPr lang="en-US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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FB0926-BCC3-2C4F-92CD-9D421BE7990A}"/>
              </a:ext>
            </a:extLst>
          </p:cNvPr>
          <p:cNvSpPr txBox="1">
            <a:spLocks/>
          </p:cNvSpPr>
          <p:nvPr/>
        </p:nvSpPr>
        <p:spPr>
          <a:xfrm>
            <a:off x="9836150" y="6287886"/>
            <a:ext cx="1936750" cy="396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663" indent="-339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702A"/>
              </a:buClr>
              <a:buSzPct val="70000"/>
              <a:buFont typeface=".Lucida Grande UI Regular"/>
              <a:buChar char="►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438A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CAB6F-3167-B441-9A3D-5C01999A7347}"/>
              </a:ext>
            </a:extLst>
          </p:cNvPr>
          <p:cNvSpPr/>
          <p:nvPr/>
        </p:nvSpPr>
        <p:spPr>
          <a:xfrm>
            <a:off x="7847636" y="2055696"/>
            <a:ext cx="334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Have been the victim of a crime while on the job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09FB61-B3F3-4108-8D5F-9EB5663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1970"/>
              </p:ext>
            </p:extLst>
          </p:nvPr>
        </p:nvGraphicFramePr>
        <p:xfrm>
          <a:off x="2211424" y="2702025"/>
          <a:ext cx="3998937" cy="370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54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6" ma:contentTypeDescription="Create a new document." ma:contentTypeScope="" ma:versionID="1af693d0df4e312f9e07bc25dc9c005b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d293e84c704a663b3d0ea1d122d2fefc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d36437-e881-4f1e-a27f-6904a994a618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5D7993-DE93-4A85-B102-88F9464742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9899EF-91FF-4C4C-88F1-B0D5FC576F04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1cb9c36-f315-4162-b7f6-fad9ac0bf517"/>
    <ds:schemaRef ds:uri="http://www.w3.org/XML/1998/namespace"/>
    <ds:schemaRef ds:uri="http://schemas.microsoft.com/office/2006/documentManagement/types"/>
    <ds:schemaRef ds:uri="http://purl.org/dc/elements/1.1/"/>
    <ds:schemaRef ds:uri="4407e2b1-2de3-4243-8b0b-b75f019b485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34C81B-7689-4111-9E94-4FBBC6F29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b9c36-f315-4162-b7f6-fad9ac0bf517"/>
    <ds:schemaRef ds:uri="4407e2b1-2de3-4243-8b0b-b75f019b4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2438</Words>
  <Application>Microsoft Macintosh PowerPoint</Application>
  <PresentationFormat>Widescreen</PresentationFormat>
  <Paragraphs>465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.Lucida Grande UI Regular</vt:lpstr>
      <vt:lpstr>Arial</vt:lpstr>
      <vt:lpstr>Calibri</vt:lpstr>
      <vt:lpstr>Corbel</vt:lpstr>
      <vt:lpstr>Wingdings</vt:lpstr>
      <vt:lpstr>Wingdings 3</vt:lpstr>
      <vt:lpstr>Custom Design</vt:lpstr>
      <vt:lpstr>1_Custom Design</vt:lpstr>
      <vt:lpstr>Putting REALTOR® Safety First:  Safety Strategies for the  Modern REALTOR®</vt:lpstr>
      <vt:lpstr>NAR’s Safety Program</vt:lpstr>
      <vt:lpstr>PowerPoint Presentation</vt:lpstr>
      <vt:lpstr>Module 1:  Your Personal Safety</vt:lpstr>
      <vt:lpstr>Safety Spheres</vt:lpstr>
      <vt:lpstr>Five Key Actions</vt:lpstr>
      <vt:lpstr>A High-Risk Business?</vt:lpstr>
      <vt:lpstr>Why Is Real Estate Risky?</vt:lpstr>
      <vt:lpstr>What Do Others Say?</vt:lpstr>
      <vt:lpstr>What Do Others Say?</vt:lpstr>
      <vt:lpstr>What Do Others Say?</vt:lpstr>
      <vt:lpstr>What Do Others Say?</vt:lpstr>
      <vt:lpstr>What Do Others Say?</vt:lpstr>
      <vt:lpstr>The Crime Equation</vt:lpstr>
      <vt:lpstr>Understanding the Criminal Mind and Motivation</vt:lpstr>
      <vt:lpstr>Sharpen Your Safety Sense</vt:lpstr>
      <vt:lpstr>10-Second Safety Scan</vt:lpstr>
      <vt:lpstr>How We Respond to Threats</vt:lpstr>
      <vt:lpstr>The Strongest Defense</vt:lpstr>
      <vt:lpstr>Fight or Flight?</vt:lpstr>
      <vt:lpstr>Escape the Situation</vt:lpstr>
      <vt:lpstr>Can You Escape?</vt:lpstr>
      <vt:lpstr>Should You Try to Defend Yourself?</vt:lpstr>
      <vt:lpstr>Can You Diffuse the Situation?</vt:lpstr>
      <vt:lpstr>Should You Take a Self-Defense Class?</vt:lpstr>
      <vt:lpstr>Choosing a Self-Defense Class</vt:lpstr>
      <vt:lpstr>Should Your Arm Yourself?</vt:lpstr>
      <vt:lpstr>Learn to Use Weapons for Self-Defense </vt:lpstr>
      <vt:lpstr>Your Smartphone—Your Personal Safety Tool</vt:lpstr>
      <vt:lpstr>Do You Know the Caller?</vt:lpstr>
      <vt:lpstr>Calls to 911––You Should Know</vt:lpstr>
      <vt:lpstr>8 Criteria for Choosing Safety Products</vt:lpstr>
      <vt:lpstr>Auto Safety</vt:lpstr>
      <vt:lpstr>Parking Lot Safety</vt:lpstr>
      <vt:lpstr>More Safety Tips</vt:lpstr>
      <vt:lpstr>Module 2:  Your Office Safety Team</vt:lpstr>
      <vt:lpstr>First Meetings</vt:lpstr>
      <vt:lpstr>Equal Professional Services</vt:lpstr>
      <vt:lpstr>Background Checks? Yes or No?</vt:lpstr>
      <vt:lpstr>Who Knows Your Location?</vt:lpstr>
      <vt:lpstr>Distress Codes</vt:lpstr>
      <vt:lpstr>Arriving at the Property––Prepare the Home</vt:lpstr>
      <vt:lpstr>Set the Tone</vt:lpstr>
      <vt:lpstr>Risky Locations</vt:lpstr>
      <vt:lpstr>Showing Vacant Properties</vt:lpstr>
      <vt:lpstr>Commercial  Properties</vt:lpstr>
      <vt:lpstr>Showing a Property After Dark</vt:lpstr>
      <vt:lpstr>Red Flags</vt:lpstr>
      <vt:lpstr>Body Language</vt:lpstr>
      <vt:lpstr>Verbal Signals</vt:lpstr>
      <vt:lpstr>More Safety Tips</vt:lpstr>
      <vt:lpstr>Module 3:  Safety with Buyers</vt:lpstr>
      <vt:lpstr>Listing Appointment Safety</vt:lpstr>
      <vt:lpstr>Showing Safety for Sellers</vt:lpstr>
      <vt:lpstr>Staging for Safety</vt:lpstr>
      <vt:lpstr>Open House and Model Home Safety </vt:lpstr>
      <vt:lpstr>Before the Open House</vt:lpstr>
      <vt:lpstr>Visitor Sign-in</vt:lpstr>
      <vt:lpstr>Closing Up</vt:lpstr>
      <vt:lpstr>Photograph and Virtual Tours</vt:lpstr>
      <vt:lpstr>More Safety Tips</vt:lpstr>
      <vt:lpstr>Thank you for participating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Andrew Hall</cp:lastModifiedBy>
  <cp:revision>212</cp:revision>
  <dcterms:created xsi:type="dcterms:W3CDTF">2017-04-25T00:12:58Z</dcterms:created>
  <dcterms:modified xsi:type="dcterms:W3CDTF">2022-09-28T16:04:49Z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</Properties>
</file>