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46"/>
  </p:notesMasterIdLst>
  <p:sldIdLst>
    <p:sldId id="368" r:id="rId3"/>
    <p:sldId id="371" r:id="rId4"/>
    <p:sldId id="372" r:id="rId5"/>
    <p:sldId id="374" r:id="rId6"/>
    <p:sldId id="341" r:id="rId7"/>
    <p:sldId id="328" r:id="rId8"/>
    <p:sldId id="261" r:id="rId9"/>
    <p:sldId id="306" r:id="rId10"/>
    <p:sldId id="331" r:id="rId11"/>
    <p:sldId id="335" r:id="rId12"/>
    <p:sldId id="287" r:id="rId13"/>
    <p:sldId id="274" r:id="rId14"/>
    <p:sldId id="332" r:id="rId15"/>
    <p:sldId id="295" r:id="rId16"/>
    <p:sldId id="263" r:id="rId17"/>
    <p:sldId id="293" r:id="rId18"/>
    <p:sldId id="292" r:id="rId19"/>
    <p:sldId id="294" r:id="rId20"/>
    <p:sldId id="281" r:id="rId21"/>
    <p:sldId id="308" r:id="rId22"/>
    <p:sldId id="258" r:id="rId23"/>
    <p:sldId id="317" r:id="rId24"/>
    <p:sldId id="342" r:id="rId25"/>
    <p:sldId id="343" r:id="rId26"/>
    <p:sldId id="344" r:id="rId27"/>
    <p:sldId id="345" r:id="rId28"/>
    <p:sldId id="346" r:id="rId29"/>
    <p:sldId id="301" r:id="rId30"/>
    <p:sldId id="304" r:id="rId31"/>
    <p:sldId id="339" r:id="rId32"/>
    <p:sldId id="360" r:id="rId33"/>
    <p:sldId id="349" r:id="rId34"/>
    <p:sldId id="363" r:id="rId35"/>
    <p:sldId id="362" r:id="rId36"/>
    <p:sldId id="364" r:id="rId37"/>
    <p:sldId id="366" r:id="rId38"/>
    <p:sldId id="361" r:id="rId39"/>
    <p:sldId id="352" r:id="rId40"/>
    <p:sldId id="260" r:id="rId41"/>
    <p:sldId id="375" r:id="rId42"/>
    <p:sldId id="376" r:id="rId43"/>
    <p:sldId id="340" r:id="rId44"/>
    <p:sldId id="36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Elsasser" initials="JE" lastIdx="4" clrIdx="0">
    <p:extLst/>
  </p:cmAuthor>
  <p:cmAuthor id="2" name="Shannon McGinnis" initials="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00"/>
    <a:srgbClr val="044561"/>
    <a:srgbClr val="B6ADA5"/>
    <a:srgbClr val="EE2323"/>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35" autoAdjust="0"/>
    <p:restoredTop sz="81675" autoAdjust="0"/>
  </p:normalViewPr>
  <p:slideViewPr>
    <p:cSldViewPr snapToGrid="0">
      <p:cViewPr varScale="1">
        <p:scale>
          <a:sx n="94" d="100"/>
          <a:sy n="94" d="100"/>
        </p:scale>
        <p:origin x="1716" y="84"/>
      </p:cViewPr>
      <p:guideLst>
        <p:guide orient="horz" pos="2160"/>
        <p:guide pos="2880"/>
      </p:guideLst>
    </p:cSldViewPr>
  </p:slideViewPr>
  <p:outlineViewPr>
    <p:cViewPr>
      <p:scale>
        <a:sx n="33" d="100"/>
        <a:sy n="33" d="100"/>
      </p:scale>
      <p:origin x="0" y="-103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B83499-68ED-4903-AAC1-A33564EDEBCD}" type="doc">
      <dgm:prSet loTypeId="urn:microsoft.com/office/officeart/2005/8/layout/hList3" loCatId="list" qsTypeId="urn:microsoft.com/office/officeart/2005/8/quickstyle/3d3" qsCatId="3D" csTypeId="urn:microsoft.com/office/officeart/2005/8/colors/accent0_3" csCatId="mainScheme" phldr="1"/>
      <dgm:spPr/>
      <dgm:t>
        <a:bodyPr/>
        <a:lstStyle/>
        <a:p>
          <a:endParaRPr lang="en-US"/>
        </a:p>
      </dgm:t>
    </dgm:pt>
    <dgm:pt modelId="{6F5A0A1E-6DB7-4DA3-9A05-B0FD29757B98}">
      <dgm:prSet phldrT="[Text]"/>
      <dgm:spPr>
        <a:solidFill>
          <a:schemeClr val="accent1">
            <a:lumMod val="50000"/>
          </a:schemeClr>
        </a:solidFill>
      </dgm:spPr>
      <dgm:t>
        <a:bodyPr/>
        <a:lstStyle/>
        <a:p>
          <a:r>
            <a:rPr lang="en-US" b="1" dirty="0">
              <a:latin typeface="Arial Narrow" panose="020B0606020202030204" pitchFamily="34" charset="0"/>
              <a:cs typeface="Arial" panose="020B0604020202020204" pitchFamily="34" charset="0"/>
            </a:rPr>
            <a:t>Provisional Income</a:t>
          </a:r>
        </a:p>
      </dgm:t>
    </dgm:pt>
    <dgm:pt modelId="{C0186F3D-9FB6-4E87-A685-B775EC53149E}" type="parTrans" cxnId="{8C4BFCCA-ECDE-4F2F-9059-2F418B2DACFE}">
      <dgm:prSet/>
      <dgm:spPr/>
      <dgm:t>
        <a:bodyPr/>
        <a:lstStyle/>
        <a:p>
          <a:endParaRPr lang="en-US"/>
        </a:p>
      </dgm:t>
    </dgm:pt>
    <dgm:pt modelId="{745A2429-3992-4832-A9B1-B02F361B567D}" type="sibTrans" cxnId="{8C4BFCCA-ECDE-4F2F-9059-2F418B2DACFE}">
      <dgm:prSet/>
      <dgm:spPr/>
      <dgm:t>
        <a:bodyPr/>
        <a:lstStyle/>
        <a:p>
          <a:endParaRPr lang="en-US"/>
        </a:p>
      </dgm:t>
    </dgm:pt>
    <dgm:pt modelId="{EB36C7AC-EFD6-42C6-ADE1-6207515CE605}">
      <dgm:prSet phldrT="[Text]"/>
      <dgm:spPr>
        <a:solidFill>
          <a:srgbClr val="FFC000"/>
        </a:solidFill>
      </dgm:spPr>
      <dgm:t>
        <a:bodyPr/>
        <a:lstStyle/>
        <a:p>
          <a:r>
            <a:rPr lang="en-US" b="1" dirty="0">
              <a:solidFill>
                <a:schemeClr val="tx1"/>
              </a:solidFill>
              <a:latin typeface="Arial Narrow" panose="020B0606020202030204" pitchFamily="34" charset="0"/>
              <a:cs typeface="Arial" panose="020B0604020202020204" pitchFamily="34" charset="0"/>
            </a:rPr>
            <a:t>50% of Social Security Benefit</a:t>
          </a:r>
        </a:p>
      </dgm:t>
    </dgm:pt>
    <dgm:pt modelId="{AB7DF484-5459-4C36-9936-C4896885AD56}" type="parTrans" cxnId="{506857DC-2D04-48E6-92AC-E8BE49AB94A2}">
      <dgm:prSet/>
      <dgm:spPr/>
      <dgm:t>
        <a:bodyPr/>
        <a:lstStyle/>
        <a:p>
          <a:endParaRPr lang="en-US"/>
        </a:p>
      </dgm:t>
    </dgm:pt>
    <dgm:pt modelId="{0CE0F1A1-5B17-45E3-A79D-987E67F1DCA5}" type="sibTrans" cxnId="{506857DC-2D04-48E6-92AC-E8BE49AB94A2}">
      <dgm:prSet/>
      <dgm:spPr/>
      <dgm:t>
        <a:bodyPr/>
        <a:lstStyle/>
        <a:p>
          <a:endParaRPr lang="en-US"/>
        </a:p>
      </dgm:t>
    </dgm:pt>
    <dgm:pt modelId="{26CB31EC-01BC-4A58-9DAF-D903FE9679A4}">
      <dgm:prSet phldrT="[Text]"/>
      <dgm:spPr>
        <a:solidFill>
          <a:schemeClr val="accent1"/>
        </a:solidFill>
      </dgm:spPr>
      <dgm:t>
        <a:bodyPr/>
        <a:lstStyle/>
        <a:p>
          <a:r>
            <a:rPr lang="en-US" b="1" dirty="0">
              <a:latin typeface="Arial Narrow" panose="020B0606020202030204" pitchFamily="34" charset="0"/>
              <a:cs typeface="Arial" panose="020B0604020202020204" pitchFamily="34" charset="0"/>
            </a:rPr>
            <a:t>Ordinary Income</a:t>
          </a:r>
        </a:p>
      </dgm:t>
    </dgm:pt>
    <dgm:pt modelId="{A32E5A6B-D832-4DDC-82FD-E396481DA510}" type="parTrans" cxnId="{2D1DB3F0-0E03-4ECA-9500-0DDBCD710C3F}">
      <dgm:prSet/>
      <dgm:spPr/>
      <dgm:t>
        <a:bodyPr/>
        <a:lstStyle/>
        <a:p>
          <a:endParaRPr lang="en-US"/>
        </a:p>
      </dgm:t>
    </dgm:pt>
    <dgm:pt modelId="{3DD9B5B5-9A6C-4F61-A5D9-CC831177E2DB}" type="sibTrans" cxnId="{2D1DB3F0-0E03-4ECA-9500-0DDBCD710C3F}">
      <dgm:prSet/>
      <dgm:spPr/>
      <dgm:t>
        <a:bodyPr/>
        <a:lstStyle/>
        <a:p>
          <a:endParaRPr lang="en-US"/>
        </a:p>
      </dgm:t>
    </dgm:pt>
    <dgm:pt modelId="{58E832A9-F24F-4222-9B70-14E57D1D401D}">
      <dgm:prSet phldrT="[Text]"/>
      <dgm:spPr>
        <a:solidFill>
          <a:schemeClr val="accent1"/>
        </a:solidFill>
      </dgm:spPr>
      <dgm:t>
        <a:bodyPr/>
        <a:lstStyle/>
        <a:p>
          <a:r>
            <a:rPr lang="en-US" b="1" dirty="0">
              <a:latin typeface="Arial Narrow" panose="020B0606020202030204" pitchFamily="34" charset="0"/>
              <a:cs typeface="Arial" panose="020B0604020202020204" pitchFamily="34" charset="0"/>
            </a:rPr>
            <a:t>Dividends and Capital Gains</a:t>
          </a:r>
        </a:p>
      </dgm:t>
    </dgm:pt>
    <dgm:pt modelId="{5E52DC00-3477-43EC-B8EE-F34573BA33A0}" type="parTrans" cxnId="{D0B2688B-B402-4264-902C-D10FBE20EB95}">
      <dgm:prSet/>
      <dgm:spPr/>
      <dgm:t>
        <a:bodyPr/>
        <a:lstStyle/>
        <a:p>
          <a:endParaRPr lang="en-US"/>
        </a:p>
      </dgm:t>
    </dgm:pt>
    <dgm:pt modelId="{C1887F1F-DEC2-4415-BCB8-C92CBD050019}" type="sibTrans" cxnId="{D0B2688B-B402-4264-902C-D10FBE20EB95}">
      <dgm:prSet/>
      <dgm:spPr/>
      <dgm:t>
        <a:bodyPr/>
        <a:lstStyle/>
        <a:p>
          <a:endParaRPr lang="en-US"/>
        </a:p>
      </dgm:t>
    </dgm:pt>
    <dgm:pt modelId="{D61CACB2-0B57-4A55-878D-C900F2F10CA9}">
      <dgm:prSet phldrT="[Text]"/>
      <dgm:spPr/>
      <dgm:t>
        <a:bodyPr/>
        <a:lstStyle/>
        <a:p>
          <a:endParaRPr lang="en-US" dirty="0">
            <a:latin typeface="Arial Narrow" panose="020B0606020202030204" pitchFamily="34" charset="0"/>
            <a:cs typeface="Arial" panose="020B0604020202020204" pitchFamily="34" charset="0"/>
          </a:endParaRPr>
        </a:p>
      </dgm:t>
    </dgm:pt>
    <dgm:pt modelId="{32D4FD07-BFFC-48F2-8165-EC5BE822C425}" type="parTrans" cxnId="{53E243FB-FD7C-4622-9E97-A7B193FB8728}">
      <dgm:prSet/>
      <dgm:spPr/>
      <dgm:t>
        <a:bodyPr/>
        <a:lstStyle/>
        <a:p>
          <a:endParaRPr lang="en-US"/>
        </a:p>
      </dgm:t>
    </dgm:pt>
    <dgm:pt modelId="{6AC631A4-6810-459C-A180-A1ED747F6BD8}" type="sibTrans" cxnId="{53E243FB-FD7C-4622-9E97-A7B193FB8728}">
      <dgm:prSet/>
      <dgm:spPr/>
      <dgm:t>
        <a:bodyPr/>
        <a:lstStyle/>
        <a:p>
          <a:endParaRPr lang="en-US"/>
        </a:p>
      </dgm:t>
    </dgm:pt>
    <dgm:pt modelId="{3578D9C3-3FF8-4E72-871D-C18FE3B2096E}">
      <dgm:prSet phldrT="[Text]"/>
      <dgm:spPr>
        <a:solidFill>
          <a:schemeClr val="accent1"/>
        </a:solidFill>
      </dgm:spPr>
      <dgm:t>
        <a:bodyPr/>
        <a:lstStyle/>
        <a:p>
          <a:r>
            <a:rPr lang="en-US" b="1" dirty="0">
              <a:latin typeface="Arial Narrow" panose="020B0606020202030204" pitchFamily="34" charset="0"/>
              <a:cs typeface="Arial" panose="020B0604020202020204" pitchFamily="34" charset="0"/>
            </a:rPr>
            <a:t>Non-Taxable Interest</a:t>
          </a:r>
        </a:p>
      </dgm:t>
    </dgm:pt>
    <dgm:pt modelId="{32773053-A433-4057-9EE5-122A15D33D06}" type="parTrans" cxnId="{E726D4C5-9E62-4852-B5E2-FC6A33978128}">
      <dgm:prSet/>
      <dgm:spPr/>
      <dgm:t>
        <a:bodyPr/>
        <a:lstStyle/>
        <a:p>
          <a:endParaRPr lang="en-US"/>
        </a:p>
      </dgm:t>
    </dgm:pt>
    <dgm:pt modelId="{21A6F6C6-272D-4CD5-AD9D-86B95B71B267}" type="sibTrans" cxnId="{E726D4C5-9E62-4852-B5E2-FC6A33978128}">
      <dgm:prSet/>
      <dgm:spPr/>
      <dgm:t>
        <a:bodyPr/>
        <a:lstStyle/>
        <a:p>
          <a:endParaRPr lang="en-US"/>
        </a:p>
      </dgm:t>
    </dgm:pt>
    <dgm:pt modelId="{7F646901-133A-4C81-8BEE-90BD5957C6AF}" type="pres">
      <dgm:prSet presAssocID="{68B83499-68ED-4903-AAC1-A33564EDEBCD}" presName="composite" presStyleCnt="0">
        <dgm:presLayoutVars>
          <dgm:chMax val="1"/>
          <dgm:dir/>
          <dgm:resizeHandles val="exact"/>
        </dgm:presLayoutVars>
      </dgm:prSet>
      <dgm:spPr/>
      <dgm:t>
        <a:bodyPr/>
        <a:lstStyle/>
        <a:p>
          <a:endParaRPr lang="en-US"/>
        </a:p>
      </dgm:t>
    </dgm:pt>
    <dgm:pt modelId="{F789EF64-1570-4FD3-9CA5-47FF8729A171}" type="pres">
      <dgm:prSet presAssocID="{6F5A0A1E-6DB7-4DA3-9A05-B0FD29757B98}" presName="roof" presStyleLbl="dkBgShp" presStyleIdx="0" presStyleCnt="2"/>
      <dgm:spPr/>
      <dgm:t>
        <a:bodyPr/>
        <a:lstStyle/>
        <a:p>
          <a:endParaRPr lang="en-US"/>
        </a:p>
      </dgm:t>
    </dgm:pt>
    <dgm:pt modelId="{F455F316-E3A7-43B0-A2F5-16E0A4FC4646}" type="pres">
      <dgm:prSet presAssocID="{6F5A0A1E-6DB7-4DA3-9A05-B0FD29757B98}" presName="pillars" presStyleCnt="0"/>
      <dgm:spPr/>
    </dgm:pt>
    <dgm:pt modelId="{1AF8B88A-9A2A-4392-8386-D08541F56F4B}" type="pres">
      <dgm:prSet presAssocID="{6F5A0A1E-6DB7-4DA3-9A05-B0FD29757B98}" presName="pillar1" presStyleLbl="node1" presStyleIdx="0" presStyleCnt="4">
        <dgm:presLayoutVars>
          <dgm:bulletEnabled val="1"/>
        </dgm:presLayoutVars>
      </dgm:prSet>
      <dgm:spPr/>
      <dgm:t>
        <a:bodyPr/>
        <a:lstStyle/>
        <a:p>
          <a:endParaRPr lang="en-US"/>
        </a:p>
      </dgm:t>
    </dgm:pt>
    <dgm:pt modelId="{B30A094A-C7C2-4F35-B447-ECE02F894AE2}" type="pres">
      <dgm:prSet presAssocID="{26CB31EC-01BC-4A58-9DAF-D903FE9679A4}" presName="pillarX" presStyleLbl="node1" presStyleIdx="1" presStyleCnt="4">
        <dgm:presLayoutVars>
          <dgm:bulletEnabled val="1"/>
        </dgm:presLayoutVars>
      </dgm:prSet>
      <dgm:spPr/>
      <dgm:t>
        <a:bodyPr/>
        <a:lstStyle/>
        <a:p>
          <a:endParaRPr lang="en-US"/>
        </a:p>
      </dgm:t>
    </dgm:pt>
    <dgm:pt modelId="{5440058A-6C85-4288-BECC-021C16186A06}" type="pres">
      <dgm:prSet presAssocID="{58E832A9-F24F-4222-9B70-14E57D1D401D}" presName="pillarX" presStyleLbl="node1" presStyleIdx="2" presStyleCnt="4">
        <dgm:presLayoutVars>
          <dgm:bulletEnabled val="1"/>
        </dgm:presLayoutVars>
      </dgm:prSet>
      <dgm:spPr/>
      <dgm:t>
        <a:bodyPr/>
        <a:lstStyle/>
        <a:p>
          <a:endParaRPr lang="en-US"/>
        </a:p>
      </dgm:t>
    </dgm:pt>
    <dgm:pt modelId="{D7652E4B-4ECB-4D38-8B47-1A75AB03D023}" type="pres">
      <dgm:prSet presAssocID="{3578D9C3-3FF8-4E72-871D-C18FE3B2096E}" presName="pillarX" presStyleLbl="node1" presStyleIdx="3" presStyleCnt="4">
        <dgm:presLayoutVars>
          <dgm:bulletEnabled val="1"/>
        </dgm:presLayoutVars>
      </dgm:prSet>
      <dgm:spPr/>
      <dgm:t>
        <a:bodyPr/>
        <a:lstStyle/>
        <a:p>
          <a:endParaRPr lang="en-US"/>
        </a:p>
      </dgm:t>
    </dgm:pt>
    <dgm:pt modelId="{061A2A0D-C852-4B92-9DBD-C7501A80DE52}" type="pres">
      <dgm:prSet presAssocID="{6F5A0A1E-6DB7-4DA3-9A05-B0FD29757B98}" presName="base" presStyleLbl="dkBgShp" presStyleIdx="1" presStyleCnt="2"/>
      <dgm:spPr/>
    </dgm:pt>
  </dgm:ptLst>
  <dgm:cxnLst>
    <dgm:cxn modelId="{BEB84647-323D-4062-8571-D4F4952845FF}" type="presOf" srcId="{EB36C7AC-EFD6-42C6-ADE1-6207515CE605}" destId="{1AF8B88A-9A2A-4392-8386-D08541F56F4B}" srcOrd="0" destOrd="0" presId="urn:microsoft.com/office/officeart/2005/8/layout/hList3"/>
    <dgm:cxn modelId="{1C549E7D-C736-4DE6-823E-4B3D2947F30C}" type="presOf" srcId="{6F5A0A1E-6DB7-4DA3-9A05-B0FD29757B98}" destId="{F789EF64-1570-4FD3-9CA5-47FF8729A171}" srcOrd="0" destOrd="0" presId="urn:microsoft.com/office/officeart/2005/8/layout/hList3"/>
    <dgm:cxn modelId="{D0B2688B-B402-4264-902C-D10FBE20EB95}" srcId="{6F5A0A1E-6DB7-4DA3-9A05-B0FD29757B98}" destId="{58E832A9-F24F-4222-9B70-14E57D1D401D}" srcOrd="2" destOrd="0" parTransId="{5E52DC00-3477-43EC-B8EE-F34573BA33A0}" sibTransId="{C1887F1F-DEC2-4415-BCB8-C92CBD050019}"/>
    <dgm:cxn modelId="{E726D4C5-9E62-4852-B5E2-FC6A33978128}" srcId="{6F5A0A1E-6DB7-4DA3-9A05-B0FD29757B98}" destId="{3578D9C3-3FF8-4E72-871D-C18FE3B2096E}" srcOrd="3" destOrd="0" parTransId="{32773053-A433-4057-9EE5-122A15D33D06}" sibTransId="{21A6F6C6-272D-4CD5-AD9D-86B95B71B267}"/>
    <dgm:cxn modelId="{53E243FB-FD7C-4622-9E97-A7B193FB8728}" srcId="{68B83499-68ED-4903-AAC1-A33564EDEBCD}" destId="{D61CACB2-0B57-4A55-878D-C900F2F10CA9}" srcOrd="1" destOrd="0" parTransId="{32D4FD07-BFFC-48F2-8165-EC5BE822C425}" sibTransId="{6AC631A4-6810-459C-A180-A1ED747F6BD8}"/>
    <dgm:cxn modelId="{530F6808-C395-4D3D-9284-B212C689660B}" type="presOf" srcId="{58E832A9-F24F-4222-9B70-14E57D1D401D}" destId="{5440058A-6C85-4288-BECC-021C16186A06}" srcOrd="0" destOrd="0" presId="urn:microsoft.com/office/officeart/2005/8/layout/hList3"/>
    <dgm:cxn modelId="{2D1DB3F0-0E03-4ECA-9500-0DDBCD710C3F}" srcId="{6F5A0A1E-6DB7-4DA3-9A05-B0FD29757B98}" destId="{26CB31EC-01BC-4A58-9DAF-D903FE9679A4}" srcOrd="1" destOrd="0" parTransId="{A32E5A6B-D832-4DDC-82FD-E396481DA510}" sibTransId="{3DD9B5B5-9A6C-4F61-A5D9-CC831177E2DB}"/>
    <dgm:cxn modelId="{186455F5-7FAF-41FE-802E-0998B1C714DC}" type="presOf" srcId="{3578D9C3-3FF8-4E72-871D-C18FE3B2096E}" destId="{D7652E4B-4ECB-4D38-8B47-1A75AB03D023}" srcOrd="0" destOrd="0" presId="urn:microsoft.com/office/officeart/2005/8/layout/hList3"/>
    <dgm:cxn modelId="{D1C534F0-CDB0-4917-AD41-E75DEA2F1167}" type="presOf" srcId="{68B83499-68ED-4903-AAC1-A33564EDEBCD}" destId="{7F646901-133A-4C81-8BEE-90BD5957C6AF}" srcOrd="0" destOrd="0" presId="urn:microsoft.com/office/officeart/2005/8/layout/hList3"/>
    <dgm:cxn modelId="{506857DC-2D04-48E6-92AC-E8BE49AB94A2}" srcId="{6F5A0A1E-6DB7-4DA3-9A05-B0FD29757B98}" destId="{EB36C7AC-EFD6-42C6-ADE1-6207515CE605}" srcOrd="0" destOrd="0" parTransId="{AB7DF484-5459-4C36-9936-C4896885AD56}" sibTransId="{0CE0F1A1-5B17-45E3-A79D-987E67F1DCA5}"/>
    <dgm:cxn modelId="{8C4BFCCA-ECDE-4F2F-9059-2F418B2DACFE}" srcId="{68B83499-68ED-4903-AAC1-A33564EDEBCD}" destId="{6F5A0A1E-6DB7-4DA3-9A05-B0FD29757B98}" srcOrd="0" destOrd="0" parTransId="{C0186F3D-9FB6-4E87-A685-B775EC53149E}" sibTransId="{745A2429-3992-4832-A9B1-B02F361B567D}"/>
    <dgm:cxn modelId="{20951555-77BE-4D07-841E-9C94E5EAA65C}" type="presOf" srcId="{26CB31EC-01BC-4A58-9DAF-D903FE9679A4}" destId="{B30A094A-C7C2-4F35-B447-ECE02F894AE2}" srcOrd="0" destOrd="0" presId="urn:microsoft.com/office/officeart/2005/8/layout/hList3"/>
    <dgm:cxn modelId="{D6D0EB50-BAAA-4B99-918D-4A23BBEBD7FD}" type="presParOf" srcId="{7F646901-133A-4C81-8BEE-90BD5957C6AF}" destId="{F789EF64-1570-4FD3-9CA5-47FF8729A171}" srcOrd="0" destOrd="0" presId="urn:microsoft.com/office/officeart/2005/8/layout/hList3"/>
    <dgm:cxn modelId="{9A2676DE-1AB5-4433-8ACE-DCFE0181FE1D}" type="presParOf" srcId="{7F646901-133A-4C81-8BEE-90BD5957C6AF}" destId="{F455F316-E3A7-43B0-A2F5-16E0A4FC4646}" srcOrd="1" destOrd="0" presId="urn:microsoft.com/office/officeart/2005/8/layout/hList3"/>
    <dgm:cxn modelId="{69F53260-298F-4026-83AB-3192B64A2F02}" type="presParOf" srcId="{F455F316-E3A7-43B0-A2F5-16E0A4FC4646}" destId="{1AF8B88A-9A2A-4392-8386-D08541F56F4B}" srcOrd="0" destOrd="0" presId="urn:microsoft.com/office/officeart/2005/8/layout/hList3"/>
    <dgm:cxn modelId="{BE54E014-A9D8-467F-9D51-D9581788A3DC}" type="presParOf" srcId="{F455F316-E3A7-43B0-A2F5-16E0A4FC4646}" destId="{B30A094A-C7C2-4F35-B447-ECE02F894AE2}" srcOrd="1" destOrd="0" presId="urn:microsoft.com/office/officeart/2005/8/layout/hList3"/>
    <dgm:cxn modelId="{FD24BC4F-B92C-441C-B51D-CC22E60BE7B9}" type="presParOf" srcId="{F455F316-E3A7-43B0-A2F5-16E0A4FC4646}" destId="{5440058A-6C85-4288-BECC-021C16186A06}" srcOrd="2" destOrd="0" presId="urn:microsoft.com/office/officeart/2005/8/layout/hList3"/>
    <dgm:cxn modelId="{319B54DE-59FE-4230-863F-46ADEFE5BF27}" type="presParOf" srcId="{F455F316-E3A7-43B0-A2F5-16E0A4FC4646}" destId="{D7652E4B-4ECB-4D38-8B47-1A75AB03D023}" srcOrd="3" destOrd="0" presId="urn:microsoft.com/office/officeart/2005/8/layout/hList3"/>
    <dgm:cxn modelId="{DFA812CC-2E3C-425A-8876-0CAAAD4765F8}" type="presParOf" srcId="{7F646901-133A-4C81-8BEE-90BD5957C6AF}" destId="{061A2A0D-C852-4B92-9DBD-C7501A80DE5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89EF64-1570-4FD3-9CA5-47FF8729A171}">
      <dsp:nvSpPr>
        <dsp:cNvPr id="0" name=""/>
        <dsp:cNvSpPr/>
      </dsp:nvSpPr>
      <dsp:spPr>
        <a:xfrm>
          <a:off x="0" y="0"/>
          <a:ext cx="8496006" cy="1171575"/>
        </a:xfrm>
        <a:prstGeom prst="rect">
          <a:avLst/>
        </a:prstGeom>
        <a:solidFill>
          <a:schemeClr val="accent1">
            <a:lumMod val="5000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lvl="0" algn="ctr" defTabSz="2489200">
            <a:lnSpc>
              <a:spcPct val="90000"/>
            </a:lnSpc>
            <a:spcBef>
              <a:spcPct val="0"/>
            </a:spcBef>
            <a:spcAft>
              <a:spcPct val="35000"/>
            </a:spcAft>
          </a:pPr>
          <a:r>
            <a:rPr lang="en-US" sz="5600" b="1" kern="1200" dirty="0">
              <a:latin typeface="Arial Narrow" panose="020B0606020202030204" pitchFamily="34" charset="0"/>
              <a:cs typeface="Arial" panose="020B0604020202020204" pitchFamily="34" charset="0"/>
            </a:rPr>
            <a:t>Provisional Income</a:t>
          </a:r>
        </a:p>
      </dsp:txBody>
      <dsp:txXfrm>
        <a:off x="0" y="0"/>
        <a:ext cx="8496006" cy="1171575"/>
      </dsp:txXfrm>
    </dsp:sp>
    <dsp:sp modelId="{1AF8B88A-9A2A-4392-8386-D08541F56F4B}">
      <dsp:nvSpPr>
        <dsp:cNvPr id="0" name=""/>
        <dsp:cNvSpPr/>
      </dsp:nvSpPr>
      <dsp:spPr>
        <a:xfrm>
          <a:off x="0" y="1171575"/>
          <a:ext cx="2124001" cy="2460308"/>
        </a:xfrm>
        <a:prstGeom prst="rect">
          <a:avLst/>
        </a:prstGeom>
        <a:solidFill>
          <a:srgbClr val="FFC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dirty="0">
              <a:solidFill>
                <a:schemeClr val="tx1"/>
              </a:solidFill>
              <a:latin typeface="Arial Narrow" panose="020B0606020202030204" pitchFamily="34" charset="0"/>
              <a:cs typeface="Arial" panose="020B0604020202020204" pitchFamily="34" charset="0"/>
            </a:rPr>
            <a:t>50% of Social Security Benefit</a:t>
          </a:r>
        </a:p>
      </dsp:txBody>
      <dsp:txXfrm>
        <a:off x="0" y="1171575"/>
        <a:ext cx="2124001" cy="2460308"/>
      </dsp:txXfrm>
    </dsp:sp>
    <dsp:sp modelId="{B30A094A-C7C2-4F35-B447-ECE02F894AE2}">
      <dsp:nvSpPr>
        <dsp:cNvPr id="0" name=""/>
        <dsp:cNvSpPr/>
      </dsp:nvSpPr>
      <dsp:spPr>
        <a:xfrm>
          <a:off x="2124001" y="1171575"/>
          <a:ext cx="2124001" cy="2460308"/>
        </a:xfrm>
        <a:prstGeom prst="rect">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dirty="0">
              <a:latin typeface="Arial Narrow" panose="020B0606020202030204" pitchFamily="34" charset="0"/>
              <a:cs typeface="Arial" panose="020B0604020202020204" pitchFamily="34" charset="0"/>
            </a:rPr>
            <a:t>Ordinary Income</a:t>
          </a:r>
        </a:p>
      </dsp:txBody>
      <dsp:txXfrm>
        <a:off x="2124001" y="1171575"/>
        <a:ext cx="2124001" cy="2460308"/>
      </dsp:txXfrm>
    </dsp:sp>
    <dsp:sp modelId="{5440058A-6C85-4288-BECC-021C16186A06}">
      <dsp:nvSpPr>
        <dsp:cNvPr id="0" name=""/>
        <dsp:cNvSpPr/>
      </dsp:nvSpPr>
      <dsp:spPr>
        <a:xfrm>
          <a:off x="4248003" y="1171575"/>
          <a:ext cx="2124001" cy="2460308"/>
        </a:xfrm>
        <a:prstGeom prst="rect">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dirty="0">
              <a:latin typeface="Arial Narrow" panose="020B0606020202030204" pitchFamily="34" charset="0"/>
              <a:cs typeface="Arial" panose="020B0604020202020204" pitchFamily="34" charset="0"/>
            </a:rPr>
            <a:t>Dividends and Capital Gains</a:t>
          </a:r>
        </a:p>
      </dsp:txBody>
      <dsp:txXfrm>
        <a:off x="4248003" y="1171575"/>
        <a:ext cx="2124001" cy="2460308"/>
      </dsp:txXfrm>
    </dsp:sp>
    <dsp:sp modelId="{D7652E4B-4ECB-4D38-8B47-1A75AB03D023}">
      <dsp:nvSpPr>
        <dsp:cNvPr id="0" name=""/>
        <dsp:cNvSpPr/>
      </dsp:nvSpPr>
      <dsp:spPr>
        <a:xfrm>
          <a:off x="6372004" y="1171575"/>
          <a:ext cx="2124001" cy="2460308"/>
        </a:xfrm>
        <a:prstGeom prst="rect">
          <a:avLst/>
        </a:prstGeom>
        <a:solidFill>
          <a:schemeClr val="accent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dirty="0">
              <a:latin typeface="Arial Narrow" panose="020B0606020202030204" pitchFamily="34" charset="0"/>
              <a:cs typeface="Arial" panose="020B0604020202020204" pitchFamily="34" charset="0"/>
            </a:rPr>
            <a:t>Non-Taxable Interest</a:t>
          </a:r>
        </a:p>
      </dsp:txBody>
      <dsp:txXfrm>
        <a:off x="6372004" y="1171575"/>
        <a:ext cx="2124001" cy="2460308"/>
      </dsp:txXfrm>
    </dsp:sp>
    <dsp:sp modelId="{061A2A0D-C852-4B92-9DBD-C7501A80DE52}">
      <dsp:nvSpPr>
        <dsp:cNvPr id="0" name=""/>
        <dsp:cNvSpPr/>
      </dsp:nvSpPr>
      <dsp:spPr>
        <a:xfrm>
          <a:off x="0" y="3631883"/>
          <a:ext cx="8496006" cy="273367"/>
        </a:xfrm>
        <a:prstGeom prst="rect">
          <a:avLst/>
        </a:prstGeom>
        <a:solidFill>
          <a:schemeClr val="dk2">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52670-31E3-4F64-9187-38E6789573DC}" type="datetimeFigureOut">
              <a:rPr lang="en-US" smtClean="0"/>
              <a:t>11/18/2019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EF68F-6697-4955-A818-50993DEC068B}" type="slidenum">
              <a:rPr lang="en-US" smtClean="0"/>
              <a:t>‹#›</a:t>
            </a:fld>
            <a:endParaRPr lang="en-US"/>
          </a:p>
        </p:txBody>
      </p:sp>
    </p:spTree>
    <p:extLst>
      <p:ext uri="{BB962C8B-B14F-4D97-AF65-F5344CB8AC3E}">
        <p14:creationId xmlns:p14="http://schemas.microsoft.com/office/powerpoint/2010/main" val="91427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kitces.com/blog/how-the-personal-exemption-phaseout-pep-and-pease-limitation-are-really-just-1-income-surtaxe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taxpolicycenter.org/feature/analysis-tax-cuts-and-jobs-act"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9EF68F-6697-4955-A818-50993DEC0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778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just hit on a very important concept.  That is the concept of marginal</a:t>
            </a:r>
            <a:r>
              <a:rPr lang="en-US" baseline="0" dirty="0"/>
              <a:t> tax rates.  Your Marginal Tax rate is the rate you paid on the last dollar of income</a:t>
            </a:r>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11</a:t>
            </a:fld>
            <a:endParaRPr lang="en-US"/>
          </a:p>
        </p:txBody>
      </p:sp>
    </p:spTree>
    <p:extLst>
      <p:ext uri="{BB962C8B-B14F-4D97-AF65-F5344CB8AC3E}">
        <p14:creationId xmlns:p14="http://schemas.microsoft.com/office/powerpoint/2010/main" val="4064495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 Gains and Qualified dividends</a:t>
            </a:r>
            <a:r>
              <a:rPr lang="en-US" baseline="0" dirty="0"/>
              <a:t> get their own brackets that are separate from ordinary income.  These brackets are lower primarily to meet the public policy goal of encouraging investment in the economy.  </a:t>
            </a:r>
          </a:p>
          <a:p>
            <a:endParaRPr lang="en-US" baseline="0" dirty="0"/>
          </a:p>
          <a:p>
            <a:r>
              <a:rPr lang="en-US" baseline="0" dirty="0"/>
              <a:t>There is still a marginal tax concept for capital gains and dividends, but the brackets are considerably different.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 here is a question – at what rate are Capital Gains Taxed?</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12</a:t>
            </a:fld>
            <a:endParaRPr lang="en-US"/>
          </a:p>
        </p:txBody>
      </p:sp>
    </p:spTree>
    <p:extLst>
      <p:ext uri="{BB962C8B-B14F-4D97-AF65-F5344CB8AC3E}">
        <p14:creationId xmlns:p14="http://schemas.microsoft.com/office/powerpoint/2010/main" val="2017279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 Gains also have a marginal structure.  notice the 15% capital gains bracket roughly aligns with the ordinary income brackets, so long term capital gains and qualified dividends that would fall into the 10 or 12% ordinary income brackets actually come through at a 0% rate.   The reason is that the old capital gain system was effectively “left behind” in the new tax bill.   </a:t>
            </a:r>
          </a:p>
          <a:p>
            <a:endParaRPr lang="en-US" dirty="0"/>
          </a:p>
          <a:p>
            <a:r>
              <a:rPr lang="en-US" dirty="0"/>
              <a:t>We only get up to the 15% capital gains rate for gains that would fall into the 22% bracket in the new system.   </a:t>
            </a:r>
          </a:p>
          <a:p>
            <a:endParaRPr lang="en-US" dirty="0"/>
          </a:p>
          <a:p>
            <a:r>
              <a:rPr lang="en-US" dirty="0"/>
              <a:t>The 20% capital gains rate applies where the old 39.6% ordinary income bracket would have began, so the tax bill didn’t dramatically change capital gain opportunities for high income earners.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99EF68F-6697-4955-A818-50993DEC068B}" type="slidenum">
              <a:rPr lang="en-US" smtClean="0"/>
              <a:t>13</a:t>
            </a:fld>
            <a:endParaRPr lang="en-US"/>
          </a:p>
        </p:txBody>
      </p:sp>
    </p:spTree>
    <p:extLst>
      <p:ext uri="{BB962C8B-B14F-4D97-AF65-F5344CB8AC3E}">
        <p14:creationId xmlns:p14="http://schemas.microsoft.com/office/powerpoint/2010/main" val="106048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guessed it – although</a:t>
            </a:r>
            <a:r>
              <a:rPr lang="en-US" baseline="0" dirty="0"/>
              <a:t> 15% is a rule of thumb, it does not hold true all the time.  </a:t>
            </a:r>
            <a:endParaRPr lang="en-US" dirty="0"/>
          </a:p>
          <a:p>
            <a:endParaRPr lang="en-US" dirty="0"/>
          </a:p>
          <a:p>
            <a:r>
              <a:rPr lang="en-US" dirty="0"/>
              <a:t>So again, here is a tax map.  If you had </a:t>
            </a:r>
            <a:r>
              <a:rPr lang="en-US" b="1" dirty="0"/>
              <a:t>only dividends</a:t>
            </a:r>
            <a:r>
              <a:rPr lang="en-US" b="1" baseline="0" dirty="0"/>
              <a:t> and capital gains</a:t>
            </a:r>
            <a:r>
              <a:rPr lang="en-US" b="0" baseline="0" dirty="0"/>
              <a:t> on your tax return, you would pay 0% until you have enough to fill the 12% ordinary income tax bracket (less $200 for 2018).  For tax payers in the highest ordinary income bracket, the capital gains rate is 20%.</a:t>
            </a:r>
          </a:p>
          <a:p>
            <a:endParaRPr lang="en-US" b="0" baseline="0" dirty="0"/>
          </a:p>
          <a:p>
            <a:r>
              <a:rPr lang="en-US" b="0" baseline="0" dirty="0"/>
              <a:t>This is a really important concept because it shows how Capital Gain taxation is actually linked to ordinary income.  Once the combination of capital gains plus ordinary income pushes you above the threshold, your capital gains become taxable at 15%.  This structure really didn’t change under the new tax bill, but because of a new larger standard deduction, the range at which it impacts you changes.  </a:t>
            </a:r>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14</a:t>
            </a:fld>
            <a:endParaRPr lang="en-US"/>
          </a:p>
        </p:txBody>
      </p:sp>
    </p:spTree>
    <p:extLst>
      <p:ext uri="{BB962C8B-B14F-4D97-AF65-F5344CB8AC3E}">
        <p14:creationId xmlns:p14="http://schemas.microsoft.com/office/powerpoint/2010/main" val="4140653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brings us to the changes in deductions, exemptions</a:t>
            </a:r>
            <a:r>
              <a:rPr lang="en-US" baseline="0" dirty="0"/>
              <a:t> and credits.  These reduce your net federal tax bill, effectively making the first several thousands of dollars into your household tax free.  </a:t>
            </a:r>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15</a:t>
            </a:fld>
            <a:endParaRPr lang="en-US"/>
          </a:p>
        </p:txBody>
      </p:sp>
    </p:spTree>
    <p:extLst>
      <p:ext uri="{BB962C8B-B14F-4D97-AF65-F5344CB8AC3E}">
        <p14:creationId xmlns:p14="http://schemas.microsoft.com/office/powerpoint/2010/main" val="642391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think of deductions as reductions to income for certain things you spend money</a:t>
            </a:r>
            <a:r>
              <a:rPr lang="en-US" baseline="0" dirty="0"/>
              <a:t> on.  You can either track those things, such as mortgage interest, investment interest, tax prep fees, and complete a schedule A, or you can take the standard deduction, which was increased pretty dramatically, from $13,000 for a couple to $</a:t>
            </a:r>
            <a:r>
              <a:rPr lang="en-US" baseline="0" dirty="0" smtClean="0"/>
              <a:t>24,400 </a:t>
            </a:r>
            <a:r>
              <a:rPr lang="en-US" baseline="0" dirty="0"/>
              <a:t>for a couple under the new tax law.  It is commonly estimated that only about 15% of the population will itemize after the new tax bill goes into effect.  For many retired taxpayers, even before the increase there simply are not enough deductions to warrant itemizing on schedule A.  </a:t>
            </a:r>
            <a:endParaRPr lang="en-US" baseline="0" dirty="0" smtClean="0"/>
          </a:p>
          <a:p>
            <a:r>
              <a:rPr lang="en-US" sz="1200" kern="1200" dirty="0" smtClean="0">
                <a:solidFill>
                  <a:schemeClr val="tx1"/>
                </a:solidFill>
                <a:effectLst/>
                <a:latin typeface="+mn-lt"/>
                <a:ea typeface="+mn-ea"/>
                <a:cs typeface="+mn-cs"/>
              </a:rPr>
              <a:t>IRS data indicate that only about 10% of filers will itemize under the new tax law.  This has a huge impact on the incentives for buying and owning a home, which is very important to NAR members in</a:t>
            </a:r>
            <a:r>
              <a:rPr lang="en-US" sz="1200" kern="1200" baseline="0" dirty="0" smtClean="0">
                <a:solidFill>
                  <a:schemeClr val="tx1"/>
                </a:solidFill>
                <a:effectLst/>
                <a:latin typeface="+mn-lt"/>
                <a:ea typeface="+mn-ea"/>
                <a:cs typeface="+mn-cs"/>
              </a:rPr>
              <a:t> discussing incentives for home purchase with clients or for themselves. </a:t>
            </a:r>
            <a:endParaRPr lang="en-US" sz="1200" kern="1200" dirty="0" smtClean="0">
              <a:solidFill>
                <a:schemeClr val="tx1"/>
              </a:solidFill>
              <a:effectLst/>
              <a:latin typeface="+mn-lt"/>
              <a:ea typeface="+mn-ea"/>
              <a:cs typeface="+mn-cs"/>
            </a:endParaRPr>
          </a:p>
          <a:p>
            <a:r>
              <a:rPr lang="en-US" baseline="0" dirty="0" smtClean="0"/>
              <a:t>NOTE: HELOC interest IS deductible if proceeds </a:t>
            </a:r>
            <a:r>
              <a:rPr lang="en-US" sz="1200" kern="1200" dirty="0" smtClean="0">
                <a:solidFill>
                  <a:schemeClr val="tx1"/>
                </a:solidFill>
                <a:effectLst/>
                <a:latin typeface="+mn-lt"/>
                <a:ea typeface="+mn-ea"/>
                <a:cs typeface="+mn-cs"/>
              </a:rPr>
              <a:t>of loan were used to acquire, construct, or substantially improve residence</a:t>
            </a:r>
          </a:p>
          <a:p>
            <a:endParaRPr lang="en-US" baseline="0" dirty="0"/>
          </a:p>
          <a:p>
            <a:r>
              <a:rPr lang="en-US" baseline="0" dirty="0"/>
              <a:t>Once you reach age 65, or if you are blind, you get an additional deduction of $1,300 each if you are married, or $1,600 if you are single.  This provision was retained in the new tax law.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16</a:t>
            </a:fld>
            <a:endParaRPr lang="en-US"/>
          </a:p>
        </p:txBody>
      </p:sp>
    </p:spTree>
    <p:extLst>
      <p:ext uri="{BB962C8B-B14F-4D97-AF65-F5344CB8AC3E}">
        <p14:creationId xmlns:p14="http://schemas.microsoft.com/office/powerpoint/2010/main" val="604655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changed?</a:t>
            </a:r>
            <a:r>
              <a:rPr lang="en-US" baseline="0" dirty="0"/>
              <a:t>  The personal exemption is gone.  For 2018, the personal exemption would have been $4150 per person in the household for 2018.  </a:t>
            </a:r>
          </a:p>
          <a:p>
            <a:endParaRPr lang="en-US" baseline="0" dirty="0"/>
          </a:p>
          <a:p>
            <a:r>
              <a:rPr lang="en-US" baseline="0" dirty="0"/>
              <a:t>Here is a list of other exemptions that are going away: </a:t>
            </a:r>
          </a:p>
          <a:p>
            <a:pPr marL="228600" indent="-228600">
              <a:buAutoNum type="arabicPeriod"/>
            </a:pPr>
            <a:r>
              <a:rPr lang="en-US" baseline="0" dirty="0"/>
              <a:t>Personal exemptions</a:t>
            </a:r>
          </a:p>
          <a:p>
            <a:pPr marL="228600" indent="-228600">
              <a:buAutoNum type="arabicPeriod"/>
            </a:pPr>
            <a:r>
              <a:rPr lang="en-US" baseline="0" dirty="0"/>
              <a:t>Home equity loan interest</a:t>
            </a:r>
          </a:p>
          <a:p>
            <a:pPr marL="228600" indent="-228600">
              <a:buAutoNum type="arabicPeriod"/>
            </a:pPr>
            <a:r>
              <a:rPr lang="en-US" baseline="0" dirty="0"/>
              <a:t>Moving Expenses</a:t>
            </a:r>
          </a:p>
          <a:p>
            <a:pPr marL="228600" indent="-228600">
              <a:buAutoNum type="arabicPeriod"/>
            </a:pPr>
            <a:r>
              <a:rPr lang="en-US" baseline="0" dirty="0"/>
              <a:t>Casualty and theft losses except in disaster areas </a:t>
            </a:r>
          </a:p>
          <a:p>
            <a:pPr marL="228600" indent="-228600">
              <a:buAutoNum type="arabicPeriod"/>
            </a:pPr>
            <a:r>
              <a:rPr lang="en-US" baseline="0" dirty="0"/>
              <a:t>Job expenses</a:t>
            </a:r>
          </a:p>
          <a:p>
            <a:pPr marL="228600" indent="-228600">
              <a:buAutoNum type="arabicPeriod"/>
            </a:pPr>
            <a:r>
              <a:rPr lang="en-US" baseline="0" dirty="0"/>
              <a:t>Subsidized parking and transit reimbursement</a:t>
            </a:r>
          </a:p>
          <a:p>
            <a:pPr marL="228600" indent="-228600">
              <a:buAutoNum type="arabicPeriod"/>
            </a:pPr>
            <a:r>
              <a:rPr lang="en-US" baseline="0" dirty="0"/>
              <a:t>Tax preparation fees</a:t>
            </a:r>
          </a:p>
          <a:p>
            <a:pPr marL="228600" indent="-228600">
              <a:buAutoNum type="arabicPeriod"/>
            </a:pPr>
            <a:r>
              <a:rPr lang="en-US" baseline="0" dirty="0"/>
              <a:t>Other miscellaneous deductions</a:t>
            </a:r>
          </a:p>
          <a:p>
            <a:pPr marL="228600" indent="-228600">
              <a:buAutoNum type="arabicPeriod"/>
            </a:pPr>
            <a:r>
              <a:rPr lang="en-US" baseline="0" dirty="0"/>
              <a:t>Donations to colleges in exchange for athletic event seats </a:t>
            </a:r>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17</a:t>
            </a:fld>
            <a:endParaRPr lang="en-US"/>
          </a:p>
        </p:txBody>
      </p:sp>
    </p:spTree>
    <p:extLst>
      <p:ext uri="{BB962C8B-B14F-4D97-AF65-F5344CB8AC3E}">
        <p14:creationId xmlns:p14="http://schemas.microsoft.com/office/powerpoint/2010/main" val="100939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Deductions</a:t>
            </a:r>
            <a:r>
              <a:rPr lang="en-US" baseline="0" dirty="0"/>
              <a:t> and exemptions reduce your taxable income, indirectly reducing your tax.  Credits on the other hand directly reduce your tax bill.  </a:t>
            </a:r>
            <a:r>
              <a:rPr lang="en-US" baseline="0" dirty="0" smtClean="0"/>
              <a:t>Deductions and tax </a:t>
            </a:r>
            <a:r>
              <a:rPr lang="en-US" baseline="0" dirty="0"/>
              <a:t>credits are specifically designed to incentivize </a:t>
            </a:r>
            <a:r>
              <a:rPr lang="en-US" baseline="0" dirty="0" smtClean="0"/>
              <a:t>behavior, credits more directly.  </a:t>
            </a:r>
            <a:r>
              <a:rPr lang="en-US" baseline="0" dirty="0"/>
              <a:t>Two of the most common tax credits are the healthcare tax credit and the earned income tax credit.  A less common one, but one that may be accessed by some people who take a part time job in retirement is the saver’s credit, which basically incentivizes lower income people to save into retirement accounts. </a:t>
            </a:r>
          </a:p>
          <a:p>
            <a:endParaRPr lang="en-US" baseline="0" dirty="0"/>
          </a:p>
          <a:p>
            <a:r>
              <a:rPr lang="en-US" baseline="0" dirty="0"/>
              <a:t>Remember, even if you’ve been a high earner all your life, your tax return may be set up to present you as a low earner between the point of a formal retirement and the time you are forced to begin taking required minimum distributions from IRA accounts.   </a:t>
            </a:r>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18</a:t>
            </a:fld>
            <a:endParaRPr lang="en-US"/>
          </a:p>
        </p:txBody>
      </p:sp>
    </p:spTree>
    <p:extLst>
      <p:ext uri="{BB962C8B-B14F-4D97-AF65-F5344CB8AC3E}">
        <p14:creationId xmlns:p14="http://schemas.microsoft.com/office/powerpoint/2010/main" val="2505579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hypothetical example of a couple that with $38,000 of Gross</a:t>
            </a:r>
            <a:r>
              <a:rPr lang="en-US" baseline="0" dirty="0"/>
              <a:t> income that is all ordinary income.  At least $2,000 of the income must be in the form of wages.  First, we reduce the income by the standard deduction for a Married Couple Filing Jointly plus the additional deduction for 65+, then we take off $2,000 for a contribution to a traditional IRA to come up with our Taxable Income of $9,400.  Notice how the deductions reduced the Taxable Income?</a:t>
            </a:r>
          </a:p>
          <a:p>
            <a:endParaRPr lang="en-US" baseline="0" dirty="0"/>
          </a:p>
          <a:p>
            <a:r>
              <a:rPr lang="en-US" baseline="0" dirty="0"/>
              <a:t>Please note, IRA deductions are actually taken from gross income prior to the standard deduction on the tax return</a:t>
            </a:r>
          </a:p>
          <a:p>
            <a:endParaRPr lang="en-US" baseline="0" dirty="0"/>
          </a:p>
          <a:p>
            <a:r>
              <a:rPr lang="en-US" baseline="0" dirty="0"/>
              <a:t>Then we multiply that times 10%, since all of that income falls in the 10% bracket. For a Tax bill of $940.</a:t>
            </a:r>
          </a:p>
          <a:p>
            <a:endParaRPr lang="en-US" baseline="0" dirty="0"/>
          </a:p>
          <a:p>
            <a:r>
              <a:rPr lang="en-US" baseline="0" dirty="0"/>
              <a:t>Remember, credits are different than deductions and exemptions in that they directly reduce the tax bill.  In this case, the savers credit results in a $1,000 tax credit, taking the total Federal tax bill for these clients down to 0.  Why only 0?  This credit is non-refundable.    </a:t>
            </a:r>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19</a:t>
            </a:fld>
            <a:endParaRPr lang="en-US"/>
          </a:p>
        </p:txBody>
      </p:sp>
    </p:spTree>
    <p:extLst>
      <p:ext uri="{BB962C8B-B14F-4D97-AF65-F5344CB8AC3E}">
        <p14:creationId xmlns:p14="http://schemas.microsoft.com/office/powerpoint/2010/main" val="2370356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how our tax map showed no tax up to $</a:t>
            </a:r>
            <a:r>
              <a:rPr lang="en-US" baseline="0" dirty="0" smtClean="0"/>
              <a:t>27,000</a:t>
            </a:r>
            <a:r>
              <a:rPr lang="en-US" baseline="0" dirty="0"/>
              <a:t>?  That was the impact of the new standard deduction.  </a:t>
            </a:r>
          </a:p>
          <a:p>
            <a:r>
              <a:rPr lang="en-US" sz="1200" b="0" i="0" kern="1200" dirty="0">
                <a:solidFill>
                  <a:schemeClr val="tx1"/>
                </a:solidFill>
                <a:effectLst/>
                <a:latin typeface="+mn-lt"/>
                <a:ea typeface="+mn-ea"/>
                <a:cs typeface="+mn-cs"/>
              </a:rPr>
              <a:t>$27,000 is the standard deduction plus the age 65 additional deductions for married filing jointly. </a:t>
            </a:r>
            <a:r>
              <a:rPr lang="en-US" sz="1200" b="0" i="0" kern="1200" dirty="0" smtClean="0">
                <a:solidFill>
                  <a:schemeClr val="tx1"/>
                </a:solidFill>
                <a:effectLst/>
                <a:latin typeface="+mn-lt"/>
                <a:ea typeface="+mn-ea"/>
                <a:cs typeface="+mn-cs"/>
              </a:rPr>
              <a:t>2019</a:t>
            </a:r>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20</a:t>
            </a:fld>
            <a:endParaRPr lang="en-US"/>
          </a:p>
        </p:txBody>
      </p:sp>
    </p:spTree>
    <p:extLst>
      <p:ext uri="{BB962C8B-B14F-4D97-AF65-F5344CB8AC3E}">
        <p14:creationId xmlns:p14="http://schemas.microsoft.com/office/powerpoint/2010/main" val="416512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9EF68F-6697-4955-A818-50993DEC0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144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Realistically,</a:t>
            </a:r>
            <a:r>
              <a:rPr lang="en-US" baseline="0" dirty="0"/>
              <a:t> if that were all there was to our tax system, it would be relatively intuitive, but unfortunately, in retirement we see several complicating factors.  Each of the factors you see on the screen creates an environment where what you expect to pay may not be what you end up actually paying.  We’ll dig into each in this section.  </a:t>
            </a:r>
          </a:p>
          <a:p>
            <a:endParaRPr lang="en-US" baseline="0" dirty="0"/>
          </a:p>
          <a:p>
            <a:r>
              <a:rPr lang="en-US" baseline="0" dirty="0"/>
              <a:t>As previously discussed the Personal Exemption Phaseout  has been removed for 2018</a:t>
            </a:r>
          </a:p>
          <a:p>
            <a:endParaRPr lang="en-US" baseline="0" dirty="0"/>
          </a:p>
          <a:p>
            <a:r>
              <a:rPr lang="en-US" baseline="0" dirty="0"/>
              <a:t>Additionally, </a:t>
            </a:r>
            <a:r>
              <a:rPr lang="en-US" sz="1200" b="0" i="0" kern="1200" dirty="0">
                <a:solidFill>
                  <a:schemeClr val="tx1"/>
                </a:solidFill>
                <a:effectLst/>
                <a:latin typeface="+mn-lt"/>
                <a:ea typeface="+mn-ea"/>
                <a:cs typeface="+mn-cs"/>
              </a:rPr>
              <a:t>The Pease limitation phased out 3% of a taxpayer’s itemized deductions once income crossed a certain threshold (in 2017, those with more than $261,500 of AGI as individuals, or $313,800 as married couples).</a:t>
            </a:r>
          </a:p>
          <a:p>
            <a:r>
              <a:rPr lang="en-US" sz="1200" b="0" i="0" kern="1200" dirty="0">
                <a:solidFill>
                  <a:schemeClr val="tx1"/>
                </a:solidFill>
                <a:effectLst/>
                <a:latin typeface="+mn-lt"/>
                <a:ea typeface="+mn-ea"/>
                <a:cs typeface="+mn-cs"/>
              </a:rPr>
              <a:t>Notably, while the Pease limitation was literally a phaseout of itemized deductions, because the magnitude of the phaseout was based on an individual’s </a:t>
            </a:r>
            <a:r>
              <a:rPr lang="en-US" sz="1200" b="0" i="1" kern="1200" dirty="0">
                <a:solidFill>
                  <a:schemeClr val="tx1"/>
                </a:solidFill>
                <a:effectLst/>
                <a:latin typeface="+mn-lt"/>
                <a:ea typeface="+mn-ea"/>
                <a:cs typeface="+mn-cs"/>
              </a:rPr>
              <a:t>income </a:t>
            </a:r>
            <a:r>
              <a:rPr lang="en-US" sz="1200" b="0" i="0" kern="1200" dirty="0">
                <a:solidFill>
                  <a:schemeClr val="tx1"/>
                </a:solidFill>
                <a:effectLst/>
                <a:latin typeface="+mn-lt"/>
                <a:ea typeface="+mn-ea"/>
                <a:cs typeface="+mn-cs"/>
              </a:rPr>
              <a:t>(not their deductions, as it was based on the amount of </a:t>
            </a:r>
            <a:r>
              <a:rPr lang="en-US" sz="1200" b="0" i="1" kern="1200" dirty="0">
                <a:solidFill>
                  <a:schemeClr val="tx1"/>
                </a:solidFill>
                <a:effectLst/>
                <a:latin typeface="+mn-lt"/>
                <a:ea typeface="+mn-ea"/>
                <a:cs typeface="+mn-cs"/>
              </a:rPr>
              <a:t>income </a:t>
            </a:r>
            <a:r>
              <a:rPr lang="en-US" sz="1200" b="0" i="0" kern="1200" dirty="0">
                <a:solidFill>
                  <a:schemeClr val="tx1"/>
                </a:solidFill>
                <a:effectLst/>
                <a:latin typeface="+mn-lt"/>
                <a:ea typeface="+mn-ea"/>
                <a:cs typeface="+mn-cs"/>
              </a:rPr>
              <a:t>over the threshold), </a:t>
            </a:r>
            <a:r>
              <a:rPr lang="en-US" sz="1200" b="0" i="0" kern="1200" dirty="0">
                <a:solidFill>
                  <a:schemeClr val="tx1"/>
                </a:solidFill>
                <a:effectLst/>
                <a:latin typeface="+mn-lt"/>
                <a:ea typeface="+mn-ea"/>
                <a:cs typeface="+mn-cs"/>
                <a:hlinkClick r:id="rId3"/>
              </a:rPr>
              <a:t>the Pease limitation was effectively a 1% to 1.2% surtax for upper income individuals</a:t>
            </a:r>
            <a:r>
              <a:rPr lang="en-US" sz="1200" b="0" i="0" kern="1200" dirty="0">
                <a:solidFill>
                  <a:schemeClr val="tx1"/>
                </a:solidFill>
                <a:effectLst/>
                <a:latin typeface="+mn-lt"/>
                <a:ea typeface="+mn-ea"/>
                <a:cs typeface="+mn-cs"/>
              </a:rPr>
              <a:t>. Accordingly, the removal of the Pease limitation effectively provides a further reduction in marginal tax rates for upper-income individuals. https://www.kitces.com/blog/final-gop-tax-plan-summary-tcja-2017-individual-tax-brackets-pass-through-strategies/ accessed 1.5.18</a:t>
            </a:r>
          </a:p>
          <a:p>
            <a:endParaRPr lang="en-US" baseline="0" dirty="0"/>
          </a:p>
          <a:p>
            <a:endParaRPr lang="en-US" baseline="0" dirty="0"/>
          </a:p>
          <a:p>
            <a:endParaRPr lang="en-US" baseline="0" dirty="0"/>
          </a:p>
          <a:p>
            <a:r>
              <a:rPr lang="en-US" sz="1200" b="0" i="0" kern="1200" dirty="0">
                <a:solidFill>
                  <a:schemeClr val="tx1"/>
                </a:solidFill>
                <a:effectLst/>
                <a:latin typeface="+mn-lt"/>
                <a:ea typeface="+mn-ea"/>
                <a:cs typeface="+mn-cs"/>
              </a:rPr>
              <a:t>The AMT exemption amounts will increase to $70,300 for single filers and $109,400 for joint filers and will phase out for those taxpayers at $500,000 and $1 million, respectively, according to the nonpartisan Tax Policy Center’s </a:t>
            </a:r>
            <a:r>
              <a:rPr lang="en-US" sz="1200" b="0" i="0" u="none" strike="noStrike" kern="1200" dirty="0">
                <a:solidFill>
                  <a:schemeClr val="tx1"/>
                </a:solidFill>
                <a:effectLst/>
                <a:latin typeface="+mn-lt"/>
                <a:ea typeface="+mn-ea"/>
                <a:cs typeface="+mn-cs"/>
                <a:hlinkClick r:id="rId4"/>
              </a:rPr>
              <a:t>analysis of the bill</a:t>
            </a:r>
            <a:r>
              <a:rPr lang="en-US" sz="1200" b="0" i="0" kern="1200" dirty="0">
                <a:solidFill>
                  <a:schemeClr val="tx1"/>
                </a:solidFill>
                <a:effectLst/>
                <a:latin typeface="+mn-lt"/>
                <a:ea typeface="+mn-ea"/>
                <a:cs typeface="+mn-cs"/>
              </a:rPr>
              <a:t>. These changes will end after 2025. </a:t>
            </a:r>
            <a:r>
              <a:rPr lang="en-US" dirty="0"/>
              <a:t>https://www.factcheck.org/2017/12/guide-tax-changes/ accessed 1.5.18</a:t>
            </a:r>
          </a:p>
          <a:p>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21</a:t>
            </a:fld>
            <a:endParaRPr lang="en-US"/>
          </a:p>
        </p:txBody>
      </p:sp>
    </p:spTree>
    <p:extLst>
      <p:ext uri="{BB962C8B-B14F-4D97-AF65-F5344CB8AC3E}">
        <p14:creationId xmlns:p14="http://schemas.microsoft.com/office/powerpoint/2010/main" val="2306447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think of Capital Gains if you are like many</a:t>
            </a:r>
            <a:r>
              <a:rPr lang="en-US" baseline="0" dirty="0"/>
              <a:t> people, you think 15% tax, only when I sell something that appreciated.  Not really something to be that concerned about.  What many don’t realize is that you can recognize capital gains even without selling anything, particularly if you own mutual funds.  This is called a “phantom gain.”</a:t>
            </a:r>
          </a:p>
          <a:p>
            <a:endParaRPr lang="en-US" baseline="0" dirty="0"/>
          </a:p>
          <a:p>
            <a:r>
              <a:rPr lang="en-US" baseline="0" dirty="0"/>
              <a:t>The best way to illustrate is with a Hypothetical Example.  Say Mutual fund A bought Apple stock in 1985.  You bought the mutual fund in 2014 and held it all the way through 2015.  In the middle of 2015, the fund manager decides that Apple isn’t a good investment value anymore and sells the entire position.  Any gain that was recognized on the sale must be passed through the mutual fund to the current shareholders, even if they didn’t participate in any of the gain of the underlying stock.  </a:t>
            </a:r>
          </a:p>
          <a:p>
            <a:endParaRPr lang="en-US" baseline="0" dirty="0"/>
          </a:p>
          <a:p>
            <a:r>
              <a:rPr lang="en-US" baseline="0" dirty="0"/>
              <a:t>The important thing to remember about Capital Gains is that if you have invested Non-Qualified money, even if you are generally a buy and hold type investor, it is likely you will recognize at least some capital gains in some years.  More importantly, when you experience a Capital Gain on your return, it can have a greater impact than just the tax on the gain because it increases your adjusted gross income and may cause other deductions, or exclusions to be phased out.  </a:t>
            </a:r>
            <a:endParaRPr lang="en-US" baseline="0" dirty="0" smtClean="0"/>
          </a:p>
          <a:p>
            <a:endParaRPr lang="en-US" baseline="0" dirty="0" smtClean="0"/>
          </a:p>
          <a:p>
            <a:r>
              <a:rPr lang="en-US" baseline="0" dirty="0" smtClean="0"/>
              <a:t>For investors in real estate, proceeds from the sale of a property are considered capital gains – by exchanging the value received from the sale of one property into the purchase of another property (using a qualified intermediary), you can defer the capital gains tax to later when the new property is sold. </a:t>
            </a:r>
            <a:r>
              <a:rPr lang="en-US" sz="1200" b="0" i="0" kern="1200" dirty="0" smtClean="0">
                <a:solidFill>
                  <a:schemeClr val="tx1"/>
                </a:solidFill>
                <a:effectLst/>
                <a:latin typeface="+mn-lt"/>
                <a:ea typeface="+mn-ea"/>
                <a:cs typeface="+mn-cs"/>
              </a:rPr>
              <a:t>It’s important to keep in mind, though, that a 1031 exchange may require a comparatively high minimum investment and holding time. This makes these transactions more ideal for individuals with a higher net worth. And, due to their complexity, 1031 exchange transactions should be handled by professionals. [Estate</a:t>
            </a:r>
            <a:r>
              <a:rPr lang="en-US" sz="1200" b="0" i="0" kern="1200" baseline="0" dirty="0" smtClean="0">
                <a:solidFill>
                  <a:schemeClr val="tx1"/>
                </a:solidFill>
                <a:effectLst/>
                <a:latin typeface="+mn-lt"/>
                <a:ea typeface="+mn-ea"/>
                <a:cs typeface="+mn-cs"/>
              </a:rPr>
              <a:t> planning could allow you to “take” the tax-deferral to the grave if the properties don’t need to be sold to fund retirement income.] </a:t>
            </a:r>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22</a:t>
            </a:fld>
            <a:endParaRPr lang="en-US"/>
          </a:p>
        </p:txBody>
      </p:sp>
    </p:spTree>
    <p:extLst>
      <p:ext uri="{BB962C8B-B14F-4D97-AF65-F5344CB8AC3E}">
        <p14:creationId xmlns:p14="http://schemas.microsoft.com/office/powerpoint/2010/main" val="1958478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Let’s take a look at the Sequence of Returns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9EF68F-6697-4955-A818-50993DEC0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680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discuss a serious risk to any retirement income strategy. I'm sure it would surprise most people in this room that if two people retired at the same age, with the same amount of money, averaged the same 8% rate of return on that money, and withdrew the same exact amount per year, that one could reach his 90's with more than he started, while the other retiree become bankrupt in his mid 80's.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9EF68F-6697-4955-A818-50993DEC0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239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On this slide, the ONLY difference is the Sequence of the annual returns in their portfolio.  Both Portfolios have starting values of $100,000 (one time lump sum), and both average the same 8% overall annual return, the series is just inverted.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Notice how NO annual income withdrawals are made by either portfolio in this example, and the result is an identical total of $684,848 at the age of 65 (even though the annual returns were inverted)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92D682-EABE-405C-ADFE-B43387F35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1862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key is averaging an 8% doesn't mean steadily receiving 8% per year of interest and earnings every year.  They had some good years and some bad years of investment returns. They both take annual withdrawals of 5% of the first year value.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Again, the ONLY difference is the Sequence of the annual returns in their portfolio</a:t>
            </a:r>
            <a:r>
              <a:rPr lang="en-US" sz="1200" kern="1200" dirty="0">
                <a:solidFill>
                  <a:schemeClr val="tx1"/>
                </a:solidFill>
                <a:effectLst/>
                <a:latin typeface="+mn-lt"/>
                <a:ea typeface="+mn-ea"/>
                <a:cs typeface="+mn-cs"/>
              </a:rPr>
              <a:t>.  Again, the annual returns are exactly the same for the two retirees, the sequence is just inverted.  One had the bad years in the beginning , while the other had the bad years at the end of retirement.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Since nobody can accurately and consistently predict when their stock market investments will have good years or bad years, steady and predictable income from Social Security, or Pensions or similar income sources are what may separate the successful retiree vs the one who runs out of money too early.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92D682-EABE-405C-ADFE-B43387F35F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20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b="1" i="1">
                <a:solidFill>
                  <a:schemeClr val="tx1"/>
                </a:solidFill>
                <a:latin typeface="Arial" charset="0"/>
                <a:ea typeface="MS PGothic" pitchFamily="34" charset="-128"/>
              </a:defRPr>
            </a:lvl1pPr>
            <a:lvl2pPr marL="758353" indent="-291674" eaLnBrk="0" hangingPunct="0">
              <a:defRPr b="1" i="1">
                <a:solidFill>
                  <a:schemeClr val="tx1"/>
                </a:solidFill>
                <a:latin typeface="Arial" charset="0"/>
                <a:ea typeface="MS PGothic" pitchFamily="34" charset="-128"/>
              </a:defRPr>
            </a:lvl2pPr>
            <a:lvl3pPr marL="1166698" indent="-233340" eaLnBrk="0" hangingPunct="0">
              <a:defRPr b="1" i="1">
                <a:solidFill>
                  <a:schemeClr val="tx1"/>
                </a:solidFill>
                <a:latin typeface="Arial" charset="0"/>
                <a:ea typeface="MS PGothic" pitchFamily="34" charset="-128"/>
              </a:defRPr>
            </a:lvl3pPr>
            <a:lvl4pPr marL="1633377" indent="-233340" eaLnBrk="0" hangingPunct="0">
              <a:defRPr b="1" i="1">
                <a:solidFill>
                  <a:schemeClr val="tx1"/>
                </a:solidFill>
                <a:latin typeface="Arial" charset="0"/>
                <a:ea typeface="MS PGothic" pitchFamily="34" charset="-128"/>
              </a:defRPr>
            </a:lvl4pPr>
            <a:lvl5pPr marL="2100056" indent="-233340" eaLnBrk="0" hangingPunct="0">
              <a:defRPr b="1" i="1">
                <a:solidFill>
                  <a:schemeClr val="tx1"/>
                </a:solidFill>
                <a:latin typeface="Arial" charset="0"/>
                <a:ea typeface="MS PGothic" pitchFamily="34" charset="-128"/>
              </a:defRPr>
            </a:lvl5pPr>
            <a:lvl6pPr marL="2566734" indent="-233340" algn="ctr" eaLnBrk="0" fontAlgn="base" hangingPunct="0">
              <a:spcBef>
                <a:spcPct val="20000"/>
              </a:spcBef>
              <a:spcAft>
                <a:spcPct val="0"/>
              </a:spcAft>
              <a:defRPr b="1" i="1">
                <a:solidFill>
                  <a:schemeClr val="tx1"/>
                </a:solidFill>
                <a:latin typeface="Arial" charset="0"/>
                <a:ea typeface="MS PGothic" pitchFamily="34" charset="-128"/>
              </a:defRPr>
            </a:lvl6pPr>
            <a:lvl7pPr marL="3033414" indent="-233340" algn="ctr" eaLnBrk="0" fontAlgn="base" hangingPunct="0">
              <a:spcBef>
                <a:spcPct val="20000"/>
              </a:spcBef>
              <a:spcAft>
                <a:spcPct val="0"/>
              </a:spcAft>
              <a:defRPr b="1" i="1">
                <a:solidFill>
                  <a:schemeClr val="tx1"/>
                </a:solidFill>
                <a:latin typeface="Arial" charset="0"/>
                <a:ea typeface="MS PGothic" pitchFamily="34" charset="-128"/>
              </a:defRPr>
            </a:lvl7pPr>
            <a:lvl8pPr marL="3500094" indent="-233340" algn="ctr" eaLnBrk="0" fontAlgn="base" hangingPunct="0">
              <a:spcBef>
                <a:spcPct val="20000"/>
              </a:spcBef>
              <a:spcAft>
                <a:spcPct val="0"/>
              </a:spcAft>
              <a:defRPr b="1" i="1">
                <a:solidFill>
                  <a:schemeClr val="tx1"/>
                </a:solidFill>
                <a:latin typeface="Arial" charset="0"/>
                <a:ea typeface="MS PGothic" pitchFamily="34" charset="-128"/>
              </a:defRPr>
            </a:lvl8pPr>
            <a:lvl9pPr marL="3966772" indent="-233340" algn="ctr" eaLnBrk="0" fontAlgn="base" hangingPunct="0">
              <a:spcBef>
                <a:spcPct val="20000"/>
              </a:spcBef>
              <a:spcAft>
                <a:spcPct val="0"/>
              </a:spcAft>
              <a:defRPr b="1" i="1">
                <a:solidFill>
                  <a:schemeClr val="tx1"/>
                </a:solidFill>
                <a:latin typeface="Arial" charset="0"/>
                <a:ea typeface="MS PGothic" pitchFamily="34" charset="-128"/>
              </a:defRPr>
            </a:lvl9pPr>
          </a:lstStyle>
          <a:p>
            <a:pPr eaLnBrk="1" hangingPunct="1"/>
            <a:fld id="{D1427763-EC4F-45D1-9D45-B65BE841C418}" type="slidenum">
              <a:rPr lang="en-GB" b="0" i="0" smtClean="0"/>
              <a:pPr eaLnBrk="1" hangingPunct="1"/>
              <a:t>27</a:t>
            </a:fld>
            <a:endParaRPr lang="en-GB" b="0" i="0"/>
          </a:p>
        </p:txBody>
      </p:sp>
      <p:sp>
        <p:nvSpPr>
          <p:cNvPr id="73731" name="Rectangle 2"/>
          <p:cNvSpPr>
            <a:spLocks noGrp="1" noRot="1" noChangeAspect="1" noChangeArrowheads="1" noTextEdit="1"/>
          </p:cNvSpPr>
          <p:nvPr>
            <p:ph type="sldImg"/>
          </p:nvPr>
        </p:nvSpPr>
        <p:spPr>
          <a:xfrm>
            <a:off x="1203325" y="704850"/>
            <a:ext cx="4695825" cy="3521075"/>
          </a:xfrm>
          <a:ln/>
        </p:spPr>
      </p:sp>
      <p:sp>
        <p:nvSpPr>
          <p:cNvPr id="73732" name="Rectangle 3"/>
          <p:cNvSpPr>
            <a:spLocks noGrp="1" noChangeArrowheads="1"/>
          </p:cNvSpPr>
          <p:nvPr>
            <p:ph type="body" idx="1"/>
          </p:nvPr>
        </p:nvSpPr>
        <p:spPr>
          <a:noFill/>
        </p:spPr>
        <p:txBody>
          <a:bodyPr/>
          <a:lstStyle/>
          <a:p>
            <a:pPr eaLnBrk="1" hangingPunct="1"/>
            <a:r>
              <a:rPr lang="en-US" sz="1100" dirty="0"/>
              <a:t>Does this look familiar? Your earnings record used to be sent out every year, but were stopped because of budget cuts. The Earnings Records just resumed last year and are being sent out to workers ages 25, 30, 35, 40, 45, 50, 55, 60. </a:t>
            </a:r>
          </a:p>
          <a:p>
            <a:pPr eaLnBrk="1" hangingPunct="1"/>
            <a:endParaRPr lang="en-US" sz="1100" dirty="0"/>
          </a:p>
          <a:p>
            <a:pPr eaLnBrk="1" hangingPunct="1"/>
            <a:r>
              <a:rPr lang="en-US" sz="1100" dirty="0"/>
              <a:t>Social Security takes into consideration </a:t>
            </a:r>
            <a:r>
              <a:rPr lang="en-US" sz="1100" b="1" dirty="0"/>
              <a:t>your best 35 working years</a:t>
            </a:r>
            <a:r>
              <a:rPr lang="en-US" sz="1100" dirty="0"/>
              <a:t>. It is important to double check all numbers, there have been mistakes and it could affect your benefit if not corrected within 3 years. You can also access your Earnings Record online at www.ssa.gov and create an account.</a:t>
            </a:r>
          </a:p>
          <a:p>
            <a:pPr eaLnBrk="1" hangingPunct="1"/>
            <a:endParaRPr lang="en-US" sz="1100" dirty="0"/>
          </a:p>
          <a:p>
            <a:pPr eaLnBrk="1" hangingPunct="1"/>
            <a:r>
              <a:rPr lang="en-US" sz="1100" dirty="0"/>
              <a:t>Lets look at the numbers that have been magnified for us. This top number is your Primary Insurance Amount (PIA) and is your benefit if you were to collect at your Full Retirement Age (FRA). The middle number is if you were to wait until age 70 to collect, and the bottom number is if you were to collect at age 62. </a:t>
            </a:r>
          </a:p>
          <a:p>
            <a:pPr eaLnBrk="1" hangingPunct="1"/>
            <a:endParaRPr lang="en-US" sz="1100" dirty="0"/>
          </a:p>
          <a:p>
            <a:pPr eaLnBrk="1" hangingPunct="1"/>
            <a:r>
              <a:rPr lang="en-US" sz="1100" dirty="0"/>
              <a:t>Source: https://www.ssa.gov/myaccount/SSA-7005-OL.pdf</a:t>
            </a:r>
          </a:p>
        </p:txBody>
      </p:sp>
    </p:spTree>
    <p:extLst>
      <p:ext uri="{BB962C8B-B14F-4D97-AF65-F5344CB8AC3E}">
        <p14:creationId xmlns:p14="http://schemas.microsoft.com/office/powerpoint/2010/main" val="3714780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One of the best examples</a:t>
            </a:r>
            <a:r>
              <a:rPr lang="en-US" baseline="0" dirty="0"/>
              <a:t> of the counterintuitive nature of how Minimum Distributions interact with capital gains to create ordinary income is through the taxation of Social Security.  If all you had on your tax return was Social Security, you would pay no Federal Income tax at all, but when you have other types of income, it can cause your Social Security to become taxable.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It’s common among advisors to say 85 percent of benefits are going to be taxable.  For high income people, 85 percent is often taxable and 15 percent is tax free.   For middle and upper middle income folks, that is often not true,</a:t>
            </a:r>
            <a:r>
              <a:rPr lang="en-US" baseline="0" dirty="0"/>
              <a:t> because it is </a:t>
            </a:r>
            <a:r>
              <a:rPr lang="en-US" dirty="0"/>
              <a:t>based on a formula called the provisional income formula,</a:t>
            </a:r>
            <a:r>
              <a:rPr lang="en-US" baseline="0" dirty="0"/>
              <a:t> which can have some strange impacts.  Let’s walk through how that happens. </a:t>
            </a:r>
            <a:r>
              <a:rPr lang="en-US" dirty="0"/>
              <a:t>  </a:t>
            </a:r>
          </a:p>
          <a:p>
            <a:endParaRPr lang="en-US" b="0" dirty="0"/>
          </a:p>
          <a:p>
            <a:r>
              <a:rPr lang="en-US" dirty="0"/>
              <a:t>Your “provisional income” includes 1/2 of your Social Security benefits, plus all other taxable income, including dividends and realized capital gains, interest, plus non-taxable interest earnings, such as from municipal bonds.</a:t>
            </a:r>
            <a:endParaRPr lang="en-US" b="0" dirty="0"/>
          </a:p>
        </p:txBody>
      </p:sp>
      <p:sp>
        <p:nvSpPr>
          <p:cNvPr id="4" name="Slide Number Placeholder 3"/>
          <p:cNvSpPr>
            <a:spLocks noGrp="1"/>
          </p:cNvSpPr>
          <p:nvPr>
            <p:ph type="sldNum" sz="quarter" idx="10"/>
          </p:nvPr>
        </p:nvSpPr>
        <p:spPr/>
        <p:txBody>
          <a:bodyPr/>
          <a:lstStyle/>
          <a:p>
            <a:fld id="{7C877CB5-6D86-4979-A242-44CB85A1D0C3}"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355136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r>
              <a:rPr lang="en-US" sz="1300" dirty="0"/>
              <a:t>When we bring those numbers onto</a:t>
            </a:r>
            <a:r>
              <a:rPr lang="en-US" sz="1300" baseline="0" dirty="0"/>
              <a:t> the tax return, we see it a bit more clearly.  The 40k IRA/20k Social Security blend results in $2,571 of Federal Income Tax.  The opposite Blend creates no federal income tax at all! </a:t>
            </a:r>
          </a:p>
          <a:p>
            <a:pPr rtl="0"/>
            <a:endParaRPr lang="en-US" sz="1300" baseline="0" dirty="0"/>
          </a:p>
          <a:p>
            <a:r>
              <a:rPr lang="en-US" sz="1400" baseline="0" dirty="0"/>
              <a:t>Total Federal Income Tax Calculation:</a:t>
            </a:r>
          </a:p>
          <a:p>
            <a:endParaRPr lang="en-US" sz="1400" baseline="0" dirty="0"/>
          </a:p>
          <a:p>
            <a:endParaRPr lang="en-US" sz="1400" baseline="0" dirty="0"/>
          </a:p>
          <a:p>
            <a:r>
              <a:rPr lang="en-US" sz="1400" baseline="0" dirty="0"/>
              <a:t>Total Taxable Income = $51,100</a:t>
            </a:r>
          </a:p>
          <a:p>
            <a:r>
              <a:rPr lang="en-US" sz="1400" baseline="0" dirty="0"/>
              <a:t>Standard Deductions = $26,600 ($24,000 + $2,600) - $24,000 for married filing jointly, plus an additional $2,600 ($1,300/each) for being over 65.</a:t>
            </a:r>
          </a:p>
          <a:p>
            <a:endParaRPr lang="en-US" sz="1400" baseline="0" dirty="0"/>
          </a:p>
          <a:p>
            <a:r>
              <a:rPr lang="en-US" sz="1400" baseline="0" dirty="0"/>
              <a:t>$51,100 - $26,600 = $24,500 Net Taxable Income</a:t>
            </a:r>
          </a:p>
          <a:p>
            <a:endParaRPr lang="en-US" sz="14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a:t>Based on where they fall on the MFJ Brackets</a:t>
            </a:r>
            <a:r>
              <a:rPr lang="mr-IN" sz="1400" baseline="0" dirty="0"/>
              <a:t>…</a:t>
            </a:r>
            <a:r>
              <a:rPr lang="en-US" sz="1400" baseline="0" dirty="0"/>
              <a:t>.</a:t>
            </a:r>
            <a:r>
              <a:rPr lang="en-US" sz="1400" dirty="0">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Total Federal</a:t>
            </a:r>
            <a:r>
              <a:rPr lang="en-US" sz="1400" baseline="0" dirty="0">
                <a:latin typeface="Arial" panose="020B0604020202020204" pitchFamily="34" charset="0"/>
                <a:cs typeface="Arial" panose="020B0604020202020204" pitchFamily="34" charset="0"/>
              </a:rPr>
              <a:t> Income Tax will equal = </a:t>
            </a:r>
            <a:r>
              <a:rPr lang="en-US" sz="1400" dirty="0">
                <a:latin typeface="Arial" panose="020B0604020202020204" pitchFamily="34" charset="0"/>
                <a:cs typeface="Arial" panose="020B0604020202020204" pitchFamily="34" charset="0"/>
              </a:rPr>
              <a:t>$1,905 + 12% over $19,050</a:t>
            </a:r>
          </a:p>
          <a:p>
            <a:r>
              <a:rPr lang="en-US" sz="1400" baseline="0" dirty="0"/>
              <a:t/>
            </a:r>
            <a:br>
              <a:rPr lang="en-US" sz="1400" baseline="0" dirty="0"/>
            </a:br>
            <a:endParaRPr lang="en-US" sz="1400" baseline="0" dirty="0"/>
          </a:p>
          <a:p>
            <a:r>
              <a:rPr lang="en-US" sz="1400" baseline="0" dirty="0"/>
              <a:t>$24,500 - $19,050 = $5,450</a:t>
            </a:r>
          </a:p>
          <a:p>
            <a:endParaRPr lang="en-US" sz="1400" baseline="0" dirty="0"/>
          </a:p>
          <a:p>
            <a:r>
              <a:rPr lang="en-US" sz="1400" baseline="0" dirty="0"/>
              <a:t>$5,450 x .12 = $654 </a:t>
            </a:r>
          </a:p>
          <a:p>
            <a:endParaRPr lang="en-US" sz="1400" baseline="0" dirty="0"/>
          </a:p>
          <a:p>
            <a:r>
              <a:rPr lang="en-US" sz="1400" baseline="0" dirty="0"/>
              <a:t>$654 + $1,905 = </a:t>
            </a:r>
            <a:r>
              <a:rPr lang="en-US" sz="1400" b="1" baseline="0" dirty="0"/>
              <a:t>$2,559</a:t>
            </a:r>
            <a:r>
              <a:rPr lang="en-US" sz="1400" baseline="0" dirty="0"/>
              <a:t> Total Federal Income Tax</a:t>
            </a:r>
            <a:endParaRPr lang="en-US" sz="1300" dirty="0"/>
          </a:p>
          <a:p>
            <a:endParaRPr lang="en-US" dirty="0"/>
          </a:p>
        </p:txBody>
      </p:sp>
      <p:sp>
        <p:nvSpPr>
          <p:cNvPr id="4" name="Slide Number Placeholder 3"/>
          <p:cNvSpPr>
            <a:spLocks noGrp="1"/>
          </p:cNvSpPr>
          <p:nvPr>
            <p:ph type="sldNum" sz="quarter" idx="10"/>
          </p:nvPr>
        </p:nvSpPr>
        <p:spPr/>
        <p:txBody>
          <a:bodyPr/>
          <a:lstStyle/>
          <a:p>
            <a:fld id="{CC92D682-EABE-405C-ADFE-B43387F35F94}" type="slidenum">
              <a:rPr lang="en-US" smtClean="0"/>
              <a:pPr/>
              <a:t>29</a:t>
            </a:fld>
            <a:endParaRPr lang="en-US" dirty="0"/>
          </a:p>
        </p:txBody>
      </p:sp>
    </p:spTree>
    <p:extLst>
      <p:ext uri="{BB962C8B-B14F-4D97-AF65-F5344CB8AC3E}">
        <p14:creationId xmlns:p14="http://schemas.microsoft.com/office/powerpoint/2010/main" val="3372920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simple way to visualize the impact of taxes on your money is to divide your assets into four buckets.</a:t>
            </a:r>
          </a:p>
          <a:p>
            <a:pPr lvl="0" fontAlgn="base"/>
            <a:r>
              <a:rPr lang="en-US" sz="1200" kern="1200" dirty="0">
                <a:solidFill>
                  <a:schemeClr val="tx1"/>
                </a:solidFill>
                <a:effectLst/>
                <a:latin typeface="+mn-lt"/>
                <a:ea typeface="+mn-ea"/>
                <a:cs typeface="+mn-cs"/>
              </a:rPr>
              <a:t>The Taxable Bucket represents accounts for which you receive a 1099 form each year:</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CDs</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Mutual funds held in non-qualified accounts</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Stock</a:t>
            </a:r>
            <a:r>
              <a:rPr lang="en-US" sz="1200" kern="1200" baseline="0" dirty="0">
                <a:solidFill>
                  <a:schemeClr val="tx1"/>
                </a:solidFill>
                <a:effectLst/>
                <a:latin typeface="+mn-lt"/>
                <a:ea typeface="+mn-ea"/>
                <a:cs typeface="+mn-cs"/>
              </a:rPr>
              <a:t> Dividends</a:t>
            </a:r>
          </a:p>
          <a:p>
            <a:pPr lvl="1" fontAlgn="base"/>
            <a:r>
              <a:rPr lang="en-US" sz="1200" kern="1200" baseline="0" dirty="0">
                <a:solidFill>
                  <a:schemeClr val="tx1"/>
                </a:solidFill>
                <a:effectLst/>
                <a:latin typeface="+mn-lt"/>
                <a:ea typeface="+mn-ea"/>
                <a:cs typeface="+mn-cs"/>
              </a:rPr>
              <a:t>Bond Interest</a:t>
            </a:r>
          </a:p>
          <a:p>
            <a:pPr lvl="1" fontAlgn="base"/>
            <a:r>
              <a:rPr lang="en-US" sz="1200" kern="1200" dirty="0">
                <a:solidFill>
                  <a:schemeClr val="tx1"/>
                </a:solidFill>
                <a:effectLst/>
                <a:latin typeface="+mn-lt"/>
                <a:ea typeface="+mn-ea"/>
                <a:cs typeface="+mn-cs"/>
              </a:rPr>
              <a:t>Reinvested dividends</a:t>
            </a:r>
          </a:p>
          <a:p>
            <a:pPr lvl="0" fontAlgn="base"/>
            <a:r>
              <a:rPr lang="en-US" sz="1200" kern="1200" dirty="0">
                <a:solidFill>
                  <a:schemeClr val="tx1"/>
                </a:solidFill>
                <a:effectLst/>
                <a:latin typeface="+mn-lt"/>
                <a:ea typeface="+mn-ea"/>
                <a:cs typeface="+mn-cs"/>
              </a:rPr>
              <a:t>The Tax-Deferred Bucket represents:</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Traditional IRA</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401(k), 403 (b), 457 (b)</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Non-qualified annuities</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Savings bonds</a:t>
            </a:r>
            <a:endParaRPr lang="en-US" sz="18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The Income Tax Free / Estate Taxable Bucket includes:</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Roth IRA</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Municipal bonds </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Life insurance</a:t>
            </a:r>
            <a:endParaRPr lang="en-US" sz="18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The Income Tax Free / Estate Tax Free Bucket includes items found in Bucket 3 used to fund:</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Irrevocable Life Insurance Trust</a:t>
            </a:r>
            <a:endParaRPr lang="en-US" sz="1800" kern="1200" dirty="0">
              <a:solidFill>
                <a:schemeClr val="tx1"/>
              </a:solidFill>
              <a:effectLst/>
              <a:latin typeface="+mn-lt"/>
              <a:ea typeface="+mn-ea"/>
              <a:cs typeface="+mn-cs"/>
            </a:endParaRPr>
          </a:p>
          <a:p>
            <a:pPr lvl="1" fontAlgn="base"/>
            <a:endParaRPr lang="en-US" sz="1800" kern="1200" dirty="0">
              <a:solidFill>
                <a:schemeClr val="tx1"/>
              </a:solidFill>
              <a:effectLst/>
              <a:latin typeface="+mn-lt"/>
              <a:ea typeface="+mn-ea"/>
              <a:cs typeface="+mn-cs"/>
            </a:endParaRPr>
          </a:p>
          <a:p>
            <a:pPr lvl="1" fontAlgn="base"/>
            <a:r>
              <a:rPr lang="en-US" sz="1800" kern="1200" dirty="0">
                <a:solidFill>
                  <a:schemeClr val="tx1"/>
                </a:solidFill>
                <a:effectLst/>
                <a:latin typeface="+mn-lt"/>
                <a:ea typeface="+mn-ea"/>
                <a:cs typeface="+mn-cs"/>
              </a:rPr>
              <a:t>To help minimize taxes in the future, you should consider taking action today. In fact, the more money you have, the more advantageous it can be to move assets to the right on the tax bucket continuum. But because the goal is to reduce the total amount of taxes you pay in retirement, you may have to take on a greater tax bill today. You can do this by strategically repositioning assets from Buckets 1 and 2 to Buckets 3 and 4 to reduce retirement income taxes as much as possible.</a:t>
            </a:r>
          </a:p>
          <a:p>
            <a:pPr lvl="1" fontAlgn="base"/>
            <a:endParaRPr lang="en-US" sz="1800" kern="1200" dirty="0">
              <a:solidFill>
                <a:schemeClr val="tx1"/>
              </a:solidFill>
              <a:effectLst/>
              <a:latin typeface="+mn-lt"/>
              <a:ea typeface="+mn-ea"/>
              <a:cs typeface="+mn-cs"/>
            </a:endParaRPr>
          </a:p>
          <a:p>
            <a:pPr lvl="1" fontAlgn="base"/>
            <a:r>
              <a:rPr lang="en-US" sz="1800" kern="1200" dirty="0">
                <a:solidFill>
                  <a:schemeClr val="tx1"/>
                </a:solidFill>
                <a:effectLst/>
                <a:latin typeface="+mn-lt"/>
                <a:ea typeface="+mn-ea"/>
                <a:cs typeface="+mn-cs"/>
              </a:rPr>
              <a:t>(As</a:t>
            </a:r>
            <a:r>
              <a:rPr lang="en-US" sz="1800" kern="1200" baseline="0" dirty="0">
                <a:solidFill>
                  <a:schemeClr val="tx1"/>
                </a:solidFill>
                <a:effectLst/>
                <a:latin typeface="+mn-lt"/>
                <a:ea typeface="+mn-ea"/>
                <a:cs typeface="+mn-cs"/>
              </a:rPr>
              <a:t> always, you should c</a:t>
            </a:r>
            <a:r>
              <a:rPr lang="en-US" sz="1800" kern="1200" dirty="0">
                <a:solidFill>
                  <a:schemeClr val="tx1"/>
                </a:solidFill>
                <a:effectLst/>
                <a:latin typeface="+mn-lt"/>
                <a:ea typeface="+mn-ea"/>
                <a:cs typeface="+mn-cs"/>
              </a:rPr>
              <a:t>onsult with a qualified</a:t>
            </a:r>
            <a:r>
              <a:rPr lang="en-US" sz="1800" kern="1200" baseline="0" dirty="0">
                <a:solidFill>
                  <a:schemeClr val="tx1"/>
                </a:solidFill>
                <a:effectLst/>
                <a:latin typeface="+mn-lt"/>
                <a:ea typeface="+mn-ea"/>
                <a:cs typeface="+mn-cs"/>
              </a:rPr>
              <a:t> tax professional regarding your individual situation and what may make the most sense for you.)</a:t>
            </a:r>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30</a:t>
            </a:fld>
            <a:endParaRPr lang="en-US"/>
          </a:p>
        </p:txBody>
      </p:sp>
    </p:spTree>
    <p:extLst>
      <p:ext uri="{BB962C8B-B14F-4D97-AF65-F5344CB8AC3E}">
        <p14:creationId xmlns:p14="http://schemas.microsoft.com/office/powerpoint/2010/main" val="3250991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9EF68F-6697-4955-A818-50993DEC0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313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simple way to visualize the impact of taxes on your money is to divide your assets into four buckets.</a:t>
            </a:r>
          </a:p>
          <a:p>
            <a:pPr lvl="0" fontAlgn="base"/>
            <a:r>
              <a:rPr lang="en-US" sz="1200" kern="1200" dirty="0">
                <a:solidFill>
                  <a:schemeClr val="tx1"/>
                </a:solidFill>
                <a:effectLst/>
                <a:latin typeface="+mn-lt"/>
                <a:ea typeface="+mn-ea"/>
                <a:cs typeface="+mn-cs"/>
              </a:rPr>
              <a:t>The Taxable Bucket represents accounts for which you receive a 1099 form each year:</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CDs</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Mutual funds held in non-qualified accounts</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Stock</a:t>
            </a:r>
            <a:r>
              <a:rPr lang="en-US" sz="1200" kern="1200" baseline="0" dirty="0">
                <a:solidFill>
                  <a:schemeClr val="tx1"/>
                </a:solidFill>
                <a:effectLst/>
                <a:latin typeface="+mn-lt"/>
                <a:ea typeface="+mn-ea"/>
                <a:cs typeface="+mn-cs"/>
              </a:rPr>
              <a:t> Dividends</a:t>
            </a:r>
          </a:p>
          <a:p>
            <a:pPr lvl="1" fontAlgn="base"/>
            <a:r>
              <a:rPr lang="en-US" sz="1200" kern="1200" baseline="0" dirty="0">
                <a:solidFill>
                  <a:schemeClr val="tx1"/>
                </a:solidFill>
                <a:effectLst/>
                <a:latin typeface="+mn-lt"/>
                <a:ea typeface="+mn-ea"/>
                <a:cs typeface="+mn-cs"/>
              </a:rPr>
              <a:t>Bond Interest</a:t>
            </a:r>
          </a:p>
          <a:p>
            <a:pPr lvl="1" fontAlgn="base"/>
            <a:r>
              <a:rPr lang="en-US" sz="1200" kern="1200" dirty="0">
                <a:solidFill>
                  <a:schemeClr val="tx1"/>
                </a:solidFill>
                <a:effectLst/>
                <a:latin typeface="+mn-lt"/>
                <a:ea typeface="+mn-ea"/>
                <a:cs typeface="+mn-cs"/>
              </a:rPr>
              <a:t>Reinvested dividends</a:t>
            </a:r>
          </a:p>
          <a:p>
            <a:pPr lvl="0" fontAlgn="base"/>
            <a:r>
              <a:rPr lang="en-US" sz="1200" kern="1200" dirty="0">
                <a:solidFill>
                  <a:schemeClr val="tx1"/>
                </a:solidFill>
                <a:effectLst/>
                <a:latin typeface="+mn-lt"/>
                <a:ea typeface="+mn-ea"/>
                <a:cs typeface="+mn-cs"/>
              </a:rPr>
              <a:t>The Tax-Deferred Bucket represents:</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Traditional IRA</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401(k), 403 (b), 457 (b)</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Non-qualified annuities</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Savings bonds</a:t>
            </a:r>
            <a:endParaRPr lang="en-US" sz="18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The Income Tax Free / Estate Taxable Bucket includes:</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Roth IRA</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Municipal bonds </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Life insurance</a:t>
            </a:r>
            <a:endParaRPr lang="en-US" sz="18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The Income Tax Free / Estate Tax Free Bucket includes items found in Bucket 3 used to fund:</a:t>
            </a:r>
            <a:endParaRPr lang="en-US" sz="18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Irrevocable Life Insurance Trust</a:t>
            </a:r>
            <a:endParaRPr lang="en-US" sz="1800" kern="1200" dirty="0">
              <a:solidFill>
                <a:schemeClr val="tx1"/>
              </a:solidFill>
              <a:effectLst/>
              <a:latin typeface="+mn-lt"/>
              <a:ea typeface="+mn-ea"/>
              <a:cs typeface="+mn-cs"/>
            </a:endParaRPr>
          </a:p>
          <a:p>
            <a:pPr lvl="1" fontAlgn="base"/>
            <a:endParaRPr lang="en-US" sz="1800" kern="1200" dirty="0">
              <a:solidFill>
                <a:schemeClr val="tx1"/>
              </a:solidFill>
              <a:effectLst/>
              <a:latin typeface="+mn-lt"/>
              <a:ea typeface="+mn-ea"/>
              <a:cs typeface="+mn-cs"/>
            </a:endParaRPr>
          </a:p>
          <a:p>
            <a:pPr lvl="1" fontAlgn="base"/>
            <a:r>
              <a:rPr lang="en-US" sz="1800" kern="1200" dirty="0">
                <a:solidFill>
                  <a:schemeClr val="tx1"/>
                </a:solidFill>
                <a:effectLst/>
                <a:latin typeface="+mn-lt"/>
                <a:ea typeface="+mn-ea"/>
                <a:cs typeface="+mn-cs"/>
              </a:rPr>
              <a:t>To help minimize taxes in the future, you should consider taking action today. In fact, the more money you have, the more advantageous it can be to move assets to the right on the tax bucket continuum. But because the goal is to reduce the total amount of taxes you pay in retirement, you may have to take on a greater tax bill today. You can do this by strategically repositioning assets from Buckets 1 and 2 to Buckets 3 and 4 to reduce retirement income taxes as much as possible.</a:t>
            </a:r>
          </a:p>
          <a:p>
            <a:pPr lvl="1" fontAlgn="base"/>
            <a:endParaRPr lang="en-US" sz="1800" kern="1200" dirty="0">
              <a:solidFill>
                <a:schemeClr val="tx1"/>
              </a:solidFill>
              <a:effectLst/>
              <a:latin typeface="+mn-lt"/>
              <a:ea typeface="+mn-ea"/>
              <a:cs typeface="+mn-cs"/>
            </a:endParaRPr>
          </a:p>
          <a:p>
            <a:pPr lvl="1" fontAlgn="base"/>
            <a:r>
              <a:rPr lang="en-US" sz="1800" kern="1200" dirty="0">
                <a:solidFill>
                  <a:schemeClr val="tx1"/>
                </a:solidFill>
                <a:effectLst/>
                <a:latin typeface="+mn-lt"/>
                <a:ea typeface="+mn-ea"/>
                <a:cs typeface="+mn-cs"/>
              </a:rPr>
              <a:t>(As</a:t>
            </a:r>
            <a:r>
              <a:rPr lang="en-US" sz="1800" kern="1200" baseline="0" dirty="0">
                <a:solidFill>
                  <a:schemeClr val="tx1"/>
                </a:solidFill>
                <a:effectLst/>
                <a:latin typeface="+mn-lt"/>
                <a:ea typeface="+mn-ea"/>
                <a:cs typeface="+mn-cs"/>
              </a:rPr>
              <a:t> always, you should c</a:t>
            </a:r>
            <a:r>
              <a:rPr lang="en-US" sz="1800" kern="1200" dirty="0">
                <a:solidFill>
                  <a:schemeClr val="tx1"/>
                </a:solidFill>
                <a:effectLst/>
                <a:latin typeface="+mn-lt"/>
                <a:ea typeface="+mn-ea"/>
                <a:cs typeface="+mn-cs"/>
              </a:rPr>
              <a:t>onsult with a qualified</a:t>
            </a:r>
            <a:r>
              <a:rPr lang="en-US" sz="1800" kern="1200" baseline="0" dirty="0">
                <a:solidFill>
                  <a:schemeClr val="tx1"/>
                </a:solidFill>
                <a:effectLst/>
                <a:latin typeface="+mn-lt"/>
                <a:ea typeface="+mn-ea"/>
                <a:cs typeface="+mn-cs"/>
              </a:rPr>
              <a:t> tax professional regarding your individual situation and what may make the most sense for you.)</a:t>
            </a:r>
            <a:endParaRPr lang="en-US" sz="18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31</a:t>
            </a:fld>
            <a:endParaRPr lang="en-US"/>
          </a:p>
        </p:txBody>
      </p:sp>
    </p:spTree>
    <p:extLst>
      <p:ext uri="{BB962C8B-B14F-4D97-AF65-F5344CB8AC3E}">
        <p14:creationId xmlns:p14="http://schemas.microsoft.com/office/powerpoint/2010/main" val="2050541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Ultimately, REALTORS® need to “Business Plan” for</a:t>
            </a:r>
            <a:r>
              <a:rPr lang="en-US" baseline="0" dirty="0" smtClean="0"/>
              <a:t> your retirement income as early as possible and then work your business to fund your current lifestyle and your retirement “business” plan. </a:t>
            </a:r>
          </a:p>
          <a:p>
            <a:r>
              <a:rPr lang="en-US" baseline="0" dirty="0" smtClean="0"/>
              <a:t>Where you have gaps, you can use your REALTOR® skills to fill – working part-time, establishing real estate residual income (rental income) but protecting it with another asset, setting real estate sales goals or options for after your main retirement (</a:t>
            </a:r>
            <a:r>
              <a:rPr lang="en-US" baseline="0" dirty="0" err="1" smtClean="0"/>
              <a:t>eg</a:t>
            </a:r>
            <a:r>
              <a:rPr lang="en-US" baseline="0" dirty="0" smtClean="0"/>
              <a:t>., retire at 67 and plan to sell x houses a year to generate enough income to cover lifestyle income need beyond social security so you don’t have to use your own retirement savings until age 71; incorporate spousal retirement income assets and create joint retirement income streams where possible for when a spouse passes)</a:t>
            </a:r>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37</a:t>
            </a:fld>
            <a:endParaRPr lang="en-US"/>
          </a:p>
        </p:txBody>
      </p:sp>
    </p:spTree>
    <p:extLst>
      <p:ext uri="{BB962C8B-B14F-4D97-AF65-F5344CB8AC3E}">
        <p14:creationId xmlns:p14="http://schemas.microsoft.com/office/powerpoint/2010/main" val="3104261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38</a:t>
            </a:fld>
            <a:endParaRPr lang="en-US"/>
          </a:p>
        </p:txBody>
      </p:sp>
    </p:spTree>
    <p:extLst>
      <p:ext uri="{BB962C8B-B14F-4D97-AF65-F5344CB8AC3E}">
        <p14:creationId xmlns:p14="http://schemas.microsoft.com/office/powerpoint/2010/main" val="40128722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my favorite tax related quotes of all times – and the greatest name for a Judge ever!</a:t>
            </a:r>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39</a:t>
            </a:fld>
            <a:endParaRPr lang="en-US"/>
          </a:p>
        </p:txBody>
      </p:sp>
    </p:spTree>
    <p:extLst>
      <p:ext uri="{BB962C8B-B14F-4D97-AF65-F5344CB8AC3E}">
        <p14:creationId xmlns:p14="http://schemas.microsoft.com/office/powerpoint/2010/main" val="3585595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9EF68F-6697-4955-A818-50993DEC06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091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didn’t come for the food</a:t>
            </a:r>
          </a:p>
          <a:p>
            <a:r>
              <a:rPr lang="en-US" dirty="0"/>
              <a:t>Subconsciously, you came because you’re looking for something</a:t>
            </a:r>
          </a:p>
          <a:p>
            <a:r>
              <a:rPr lang="en-US" dirty="0"/>
              <a:t>You came because you know on a deeper level that something is missing and you might need help making the most critical decisions in your life</a:t>
            </a:r>
          </a:p>
          <a:p>
            <a:r>
              <a:rPr lang="en-US" dirty="0"/>
              <a:t>You’re looking for someone to trust, to rely on</a:t>
            </a:r>
          </a:p>
          <a:p>
            <a:r>
              <a:rPr lang="en-US" dirty="0"/>
              <a:t>You’re looking for a guide and a true partner who cares more about you than anyone else</a:t>
            </a:r>
          </a:p>
          <a:p>
            <a:r>
              <a:rPr lang="en-US" dirty="0"/>
              <a:t>It’s possible that I am that person</a:t>
            </a:r>
          </a:p>
        </p:txBody>
      </p:sp>
      <p:sp>
        <p:nvSpPr>
          <p:cNvPr id="4" name="Slide Number Placeholder 3"/>
          <p:cNvSpPr>
            <a:spLocks noGrp="1"/>
          </p:cNvSpPr>
          <p:nvPr>
            <p:ph type="sldNum" sz="quarter" idx="10"/>
          </p:nvPr>
        </p:nvSpPr>
        <p:spPr/>
        <p:txBody>
          <a:bodyPr/>
          <a:lstStyle/>
          <a:p>
            <a:fld id="{199EF68F-6697-4955-A818-50993DEC068B}" type="slidenum">
              <a:rPr lang="en-US" smtClean="0"/>
              <a:t>42</a:t>
            </a:fld>
            <a:endParaRPr lang="en-US"/>
          </a:p>
        </p:txBody>
      </p:sp>
    </p:spTree>
    <p:extLst>
      <p:ext uri="{BB962C8B-B14F-4D97-AF65-F5344CB8AC3E}">
        <p14:creationId xmlns:p14="http://schemas.microsoft.com/office/powerpoint/2010/main" val="3626649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fld id="{199EF68F-6697-4955-A818-50993DEC068B}" type="slidenum">
              <a:rPr lang="en-US" smtClean="0"/>
              <a:t>43</a:t>
            </a:fld>
            <a:endParaRPr lang="en-US"/>
          </a:p>
        </p:txBody>
      </p:sp>
    </p:spTree>
    <p:extLst>
      <p:ext uri="{BB962C8B-B14F-4D97-AF65-F5344CB8AC3E}">
        <p14:creationId xmlns:p14="http://schemas.microsoft.com/office/powerpoint/2010/main" val="270453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p:txBody>
      </p:sp>
      <p:sp>
        <p:nvSpPr>
          <p:cNvPr id="4" name="Slide Number Placeholder 3"/>
          <p:cNvSpPr>
            <a:spLocks noGrp="1"/>
          </p:cNvSpPr>
          <p:nvPr>
            <p:ph type="sldNum" sz="quarter" idx="10"/>
          </p:nvPr>
        </p:nvSpPr>
        <p:spPr/>
        <p:txBody>
          <a:bodyPr/>
          <a:lstStyle/>
          <a:p>
            <a:fld id="{199EF68F-6697-4955-A818-50993DEC068B}" type="slidenum">
              <a:rPr lang="en-US" smtClean="0"/>
              <a:t>5</a:t>
            </a:fld>
            <a:endParaRPr lang="en-US"/>
          </a:p>
        </p:txBody>
      </p:sp>
    </p:spTree>
    <p:extLst>
      <p:ext uri="{BB962C8B-B14F-4D97-AF65-F5344CB8AC3E}">
        <p14:creationId xmlns:p14="http://schemas.microsoft.com/office/powerpoint/2010/main" val="391625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mandatory disclosures.</a:t>
            </a:r>
            <a:r>
              <a:rPr lang="en-US" baseline="0" dirty="0"/>
              <a:t>  Keep in mind, I am a Financial Advisor, not a CPA, Enrolled Agent or Attorney, so the contents of this presentation are based on things I see day to day in my practice and are not specific advice for your situation.  </a:t>
            </a:r>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6</a:t>
            </a:fld>
            <a:endParaRPr lang="en-US"/>
          </a:p>
        </p:txBody>
      </p:sp>
    </p:spTree>
    <p:extLst>
      <p:ext uri="{BB962C8B-B14F-4D97-AF65-F5344CB8AC3E}">
        <p14:creationId xmlns:p14="http://schemas.microsoft.com/office/powerpoint/2010/main" val="4107308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said,</a:t>
            </a:r>
            <a:r>
              <a:rPr lang="en-US" baseline="0" dirty="0"/>
              <a:t> there is a very practical aspect to taxes.  Many of the decisions you make will have tax implications.  Whether or not you use a professional to look forward at those implications is another story.  My goal is for you to leave here with a better understanding of how taxes are different in retirement and avoid some very common tax pitfalls.  We’ll discuss the new tax law and how the changes impact many of these decisions.  Of course, I want to limit the topic today to what is, not anyone's beliefs on what should be, so we’ll stay away from the political and stick to the actionable.  Sound good to everyone?</a:t>
            </a:r>
          </a:p>
          <a:p>
            <a:endParaRPr lang="en-US" baseline="0" dirty="0"/>
          </a:p>
          <a:p>
            <a:r>
              <a:rPr lang="en-US" baseline="0" dirty="0"/>
              <a:t>One note before we get started – we’ll focus on Married Filing Jointly stats because that’s our most common attendees to these seminars, but for other filing statuses such as single or head of household, all the principles remain the same.  </a:t>
            </a:r>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7</a:t>
            </a:fld>
            <a:endParaRPr lang="en-US"/>
          </a:p>
        </p:txBody>
      </p:sp>
    </p:spTree>
    <p:extLst>
      <p:ext uri="{BB962C8B-B14F-4D97-AF65-F5344CB8AC3E}">
        <p14:creationId xmlns:p14="http://schemas.microsoft.com/office/powerpoint/2010/main" val="3993316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a:t>
            </a:r>
            <a:r>
              <a:rPr lang="en-US" baseline="0" dirty="0"/>
              <a:t> don’t know what to think of Tax Reform – don’t worry, you’re not alone.   </a:t>
            </a:r>
            <a:endParaRPr lang="en-US" dirty="0"/>
          </a:p>
        </p:txBody>
      </p:sp>
      <p:sp>
        <p:nvSpPr>
          <p:cNvPr id="4" name="Slide Number Placeholder 3"/>
          <p:cNvSpPr>
            <a:spLocks noGrp="1"/>
          </p:cNvSpPr>
          <p:nvPr>
            <p:ph type="sldNum" sz="quarter" idx="10"/>
          </p:nvPr>
        </p:nvSpPr>
        <p:spPr/>
        <p:txBody>
          <a:bodyPr/>
          <a:lstStyle/>
          <a:p>
            <a:fld id="{199EF68F-6697-4955-A818-50993DEC068B}" type="slidenum">
              <a:rPr lang="en-US" smtClean="0"/>
              <a:t>8</a:t>
            </a:fld>
            <a:endParaRPr lang="en-US"/>
          </a:p>
        </p:txBody>
      </p:sp>
    </p:spTree>
    <p:extLst>
      <p:ext uri="{BB962C8B-B14F-4D97-AF65-F5344CB8AC3E}">
        <p14:creationId xmlns:p14="http://schemas.microsoft.com/office/powerpoint/2010/main" val="2657977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filled out a paper tax form?</a:t>
            </a:r>
          </a:p>
          <a:p>
            <a:endParaRPr lang="en-US" dirty="0"/>
          </a:p>
          <a:p>
            <a:r>
              <a:rPr lang="en-US" dirty="0"/>
              <a:t>If so, you’ve probably seen</a:t>
            </a:r>
            <a:r>
              <a:rPr lang="en-US" baseline="0" dirty="0"/>
              <a:t> a more complete version of the bracket system, which looks more like this – with a base amount, then the rate for the amount above.  When people filled out paper forms, this representation makes it much easier to realize that only thin income that falls into a given bracket is taxed at that rate. </a:t>
            </a:r>
            <a:endParaRPr lang="en-US" dirty="0"/>
          </a:p>
          <a:p>
            <a:endParaRPr lang="en-US" baseline="0" dirty="0"/>
          </a:p>
        </p:txBody>
      </p:sp>
      <p:sp>
        <p:nvSpPr>
          <p:cNvPr id="4" name="Slide Number Placeholder 3"/>
          <p:cNvSpPr>
            <a:spLocks noGrp="1"/>
          </p:cNvSpPr>
          <p:nvPr>
            <p:ph type="sldNum" sz="quarter" idx="10"/>
          </p:nvPr>
        </p:nvSpPr>
        <p:spPr/>
        <p:txBody>
          <a:bodyPr/>
          <a:lstStyle/>
          <a:p>
            <a:fld id="{199EF68F-6697-4955-A818-50993DEC068B}" type="slidenum">
              <a:rPr lang="en-US" smtClean="0"/>
              <a:t>9</a:t>
            </a:fld>
            <a:endParaRPr lang="en-US"/>
          </a:p>
        </p:txBody>
      </p:sp>
    </p:spTree>
    <p:extLst>
      <p:ext uri="{BB962C8B-B14F-4D97-AF65-F5344CB8AC3E}">
        <p14:creationId xmlns:p14="http://schemas.microsoft.com/office/powerpoint/2010/main" val="105468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might be an </a:t>
            </a:r>
            <a:r>
              <a:rPr lang="en-US" baseline="0" dirty="0">
                <a:solidFill>
                  <a:schemeClr val="accent6">
                    <a:lumMod val="75000"/>
                  </a:schemeClr>
                </a:solidFill>
              </a:rPr>
              <a:t>easier way to visualize tax brackets.  </a:t>
            </a:r>
            <a:r>
              <a:rPr lang="en-US" baseline="0" dirty="0"/>
              <a:t>We call it a tax map because it illustrates the rate at which each additional dollar of ordinary income would be taxed.  In retirement, two of the most common sources of ordinary income are pension income and withdrawals from IRA accounts.</a:t>
            </a:r>
          </a:p>
          <a:p>
            <a:endParaRPr lang="en-US" baseline="0" dirty="0"/>
          </a:p>
          <a:p>
            <a:r>
              <a:rPr lang="en-US" baseline="0" dirty="0"/>
              <a:t>Notice from 0 to about $</a:t>
            </a:r>
            <a:r>
              <a:rPr lang="en-US" baseline="0" dirty="0" smtClean="0"/>
              <a:t>27,000 </a:t>
            </a:r>
            <a:r>
              <a:rPr lang="en-US" baseline="0" dirty="0"/>
              <a:t>there is no tax.  That’s due to the new larger standard deduction, plus an additional $2600 for both of these clients being over age 65, which we’ll discuss in a few slides.  From about </a:t>
            </a:r>
            <a:r>
              <a:rPr lang="en-US" baseline="0" dirty="0" smtClean="0"/>
              <a:t>27,000 </a:t>
            </a:r>
            <a:r>
              <a:rPr lang="en-US" baseline="0" dirty="0"/>
              <a:t>to just over $45,000, income falls into the 10%  - </a:t>
            </a:r>
            <a:r>
              <a:rPr lang="en-US" b="1" baseline="0" dirty="0"/>
              <a:t>only the income that falls in that range </a:t>
            </a:r>
            <a:r>
              <a:rPr lang="en-US" baseline="0" dirty="0"/>
              <a:t>gets taxed at 10</a:t>
            </a:r>
            <a:r>
              <a:rPr lang="en-US" baseline="0" dirty="0" smtClean="0"/>
              <a:t>%. 2019 standard deductions were increased by $400 to $24,400.</a:t>
            </a:r>
            <a:endParaRPr lang="en-US" baseline="0" dirty="0"/>
          </a:p>
          <a:p>
            <a:endParaRPr lang="en-US" baseline="0" dirty="0"/>
          </a:p>
          <a:p>
            <a:r>
              <a:rPr lang="en-US" baseline="0" dirty="0"/>
              <a:t>For the income that falls between about $45,000 and $103,900, that is taxed at 12%.  If those ranges look odd to you, its because we’ve included the new Standard deduction for married couples, which we’ll discuss later in the presentation. </a:t>
            </a:r>
          </a:p>
          <a:p>
            <a:endParaRPr lang="en-US" baseline="0" dirty="0"/>
          </a:p>
          <a:p>
            <a:r>
              <a:rPr lang="en-US" baseline="0" dirty="0"/>
              <a:t>There are two spots on this map worth really paying attention to, because they are big jumps – do you see them?  The jump from 0-10 and again from 12-22, and the jump from 24 to 32 are where the biggest opportunities for planning lie.  </a:t>
            </a:r>
          </a:p>
          <a:p>
            <a:endParaRPr lang="en-US" baseline="0" dirty="0"/>
          </a:p>
        </p:txBody>
      </p:sp>
      <p:sp>
        <p:nvSpPr>
          <p:cNvPr id="4" name="Slide Number Placeholder 3"/>
          <p:cNvSpPr>
            <a:spLocks noGrp="1"/>
          </p:cNvSpPr>
          <p:nvPr>
            <p:ph type="sldNum" sz="quarter" idx="10"/>
          </p:nvPr>
        </p:nvSpPr>
        <p:spPr/>
        <p:txBody>
          <a:bodyPr/>
          <a:lstStyle/>
          <a:p>
            <a:fld id="{199EF68F-6697-4955-A818-50993DEC068B}" type="slidenum">
              <a:rPr lang="en-US" smtClean="0"/>
              <a:t>10</a:t>
            </a:fld>
            <a:endParaRPr lang="en-US"/>
          </a:p>
        </p:txBody>
      </p:sp>
    </p:spTree>
    <p:extLst>
      <p:ext uri="{BB962C8B-B14F-4D97-AF65-F5344CB8AC3E}">
        <p14:creationId xmlns:p14="http://schemas.microsoft.com/office/powerpoint/2010/main" val="53587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483" y="726599"/>
            <a:ext cx="7985234" cy="2387600"/>
          </a:xfrm>
        </p:spPr>
        <p:txBody>
          <a:bodyPr anchor="b">
            <a:normAutofit/>
          </a:bodyPr>
          <a:lstStyle>
            <a:lvl1pPr algn="l">
              <a:lnSpc>
                <a:spcPct val="100000"/>
              </a:lnSpc>
              <a:defRPr sz="5400" cap="all" baseline="0">
                <a:solidFill>
                  <a:srgbClr val="ED8B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3602038"/>
            <a:ext cx="6858000" cy="1655762"/>
          </a:xfrm>
        </p:spPr>
        <p:txBody>
          <a:bodyPr/>
          <a:lstStyle>
            <a:lvl1pPr marL="0" indent="0" algn="l">
              <a:buNone/>
              <a:defRPr sz="2400">
                <a:solidFill>
                  <a:srgbClr val="04456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2071F2B-BBE3-4E94-B332-35516A91556B}"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29CBE-6ED5-468C-AFE7-6A7F0EC49C49}" type="slidenum">
              <a:rPr lang="en-US" smtClean="0"/>
              <a:t>‹#›</a:t>
            </a:fld>
            <a:endParaRPr lang="en-US"/>
          </a:p>
        </p:txBody>
      </p:sp>
      <p:cxnSp>
        <p:nvCxnSpPr>
          <p:cNvPr id="7" name="Straight Connector 6"/>
          <p:cNvCxnSpPr/>
          <p:nvPr userDrawn="1"/>
        </p:nvCxnSpPr>
        <p:spPr>
          <a:xfrm>
            <a:off x="666750" y="3066777"/>
            <a:ext cx="7848600" cy="1588"/>
          </a:xfrm>
          <a:prstGeom prst="line">
            <a:avLst/>
          </a:prstGeom>
          <a:ln w="19050">
            <a:solidFill>
              <a:srgbClr val="B6AD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92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6"/>
            <a:ext cx="8769096" cy="1325563"/>
          </a:xfrm>
        </p:spPr>
        <p:txBody>
          <a:bodyPr>
            <a:normAutofit/>
          </a:bodyPr>
          <a:lstStyle>
            <a:lvl1pPr>
              <a:defRPr sz="4000">
                <a:solidFill>
                  <a:srgbClr val="ED8B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1pPr>
            <a:lvl2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2pPr>
            <a:lvl3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3pPr>
            <a:lvl4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4pPr>
            <a:lvl5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071F2B-BBE3-4E94-B332-35516A91556B}"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29CBE-6ED5-468C-AFE7-6A7F0EC49C49}" type="slidenum">
              <a:rPr lang="en-US" smtClean="0"/>
              <a:t>‹#›</a:t>
            </a:fld>
            <a:endParaRPr lang="en-US"/>
          </a:p>
        </p:txBody>
      </p:sp>
    </p:spTree>
    <p:extLst>
      <p:ext uri="{BB962C8B-B14F-4D97-AF65-F5344CB8AC3E}">
        <p14:creationId xmlns:p14="http://schemas.microsoft.com/office/powerpoint/2010/main" val="182708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04456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1pPr>
            <a:lvl2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2pPr>
            <a:lvl3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3pPr>
            <a:lvl4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4pPr>
            <a:lvl5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1pPr>
            <a:lvl2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2pPr>
            <a:lvl3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3pPr>
            <a:lvl4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4pPr>
            <a:lvl5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2071F2B-BBE3-4E94-B332-35516A91556B}"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29CBE-6ED5-468C-AFE7-6A7F0EC49C49}" type="slidenum">
              <a:rPr lang="en-US" smtClean="0"/>
              <a:t>‹#›</a:t>
            </a:fld>
            <a:endParaRPr lang="en-US"/>
          </a:p>
        </p:txBody>
      </p:sp>
    </p:spTree>
    <p:extLst>
      <p:ext uri="{BB962C8B-B14F-4D97-AF65-F5344CB8AC3E}">
        <p14:creationId xmlns:p14="http://schemas.microsoft.com/office/powerpoint/2010/main" val="384103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54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1650">
                <a:solidFill>
                  <a:schemeClr val="tx1">
                    <a:lumMod val="65000"/>
                    <a:lumOff val="3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84119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483" y="726599"/>
            <a:ext cx="7985234" cy="2387600"/>
          </a:xfrm>
        </p:spPr>
        <p:txBody>
          <a:bodyPr anchor="b">
            <a:normAutofit/>
          </a:bodyPr>
          <a:lstStyle>
            <a:lvl1pPr algn="l">
              <a:lnSpc>
                <a:spcPct val="100000"/>
              </a:lnSpc>
              <a:defRPr sz="5400" cap="all" baseline="0">
                <a:solidFill>
                  <a:srgbClr val="ED8B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3602038"/>
            <a:ext cx="6858000" cy="1655762"/>
          </a:xfrm>
        </p:spPr>
        <p:txBody>
          <a:bodyPr/>
          <a:lstStyle>
            <a:lvl1pPr marL="0" indent="0" algn="l">
              <a:buNone/>
              <a:defRPr sz="2400">
                <a:solidFill>
                  <a:srgbClr val="04456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2071F2B-BBE3-4E94-B332-35516A91556B}"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29CBE-6ED5-468C-AFE7-6A7F0EC49C49}" type="slidenum">
              <a:rPr lang="en-US" smtClean="0"/>
              <a:t>‹#›</a:t>
            </a:fld>
            <a:endParaRPr lang="en-US"/>
          </a:p>
        </p:txBody>
      </p:sp>
      <p:cxnSp>
        <p:nvCxnSpPr>
          <p:cNvPr id="7" name="Straight Connector 6"/>
          <p:cNvCxnSpPr/>
          <p:nvPr userDrawn="1"/>
        </p:nvCxnSpPr>
        <p:spPr>
          <a:xfrm>
            <a:off x="666750" y="3066777"/>
            <a:ext cx="7848600" cy="1588"/>
          </a:xfrm>
          <a:prstGeom prst="line">
            <a:avLst/>
          </a:prstGeom>
          <a:ln w="19050">
            <a:solidFill>
              <a:srgbClr val="B6ADA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917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365126"/>
            <a:ext cx="8769096" cy="1325563"/>
          </a:xfrm>
        </p:spPr>
        <p:txBody>
          <a:bodyPr>
            <a:normAutofit/>
          </a:bodyPr>
          <a:lstStyle>
            <a:lvl1pPr>
              <a:defRPr sz="4000">
                <a:solidFill>
                  <a:srgbClr val="ED8B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1pPr>
            <a:lvl2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2pPr>
            <a:lvl3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3pPr>
            <a:lvl4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4pPr>
            <a:lvl5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2071F2B-BBE3-4E94-B332-35516A91556B}"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A29CBE-6ED5-468C-AFE7-6A7F0EC49C49}" type="slidenum">
              <a:rPr lang="en-US" smtClean="0"/>
              <a:t>‹#›</a:t>
            </a:fld>
            <a:endParaRPr lang="en-US"/>
          </a:p>
        </p:txBody>
      </p:sp>
    </p:spTree>
    <p:extLst>
      <p:ext uri="{BB962C8B-B14F-4D97-AF65-F5344CB8AC3E}">
        <p14:creationId xmlns:p14="http://schemas.microsoft.com/office/powerpoint/2010/main" val="351955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04456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1pPr>
            <a:lvl2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2pPr>
            <a:lvl3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3pPr>
            <a:lvl4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4pPr>
            <a:lvl5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1pPr>
            <a:lvl2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2pPr>
            <a:lvl3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3pPr>
            <a:lvl4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4pPr>
            <a:lvl5pPr>
              <a:buClr>
                <a:srgbClr val="9A0000"/>
              </a:buCl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2071F2B-BBE3-4E94-B332-35516A91556B}"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A29CBE-6ED5-468C-AFE7-6A7F0EC49C49}" type="slidenum">
              <a:rPr lang="en-US" smtClean="0"/>
              <a:t>‹#›</a:t>
            </a:fld>
            <a:endParaRPr lang="en-US"/>
          </a:p>
        </p:txBody>
      </p:sp>
    </p:spTree>
    <p:extLst>
      <p:ext uri="{BB962C8B-B14F-4D97-AF65-F5344CB8AC3E}">
        <p14:creationId xmlns:p14="http://schemas.microsoft.com/office/powerpoint/2010/main" val="1880690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54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1650">
                <a:solidFill>
                  <a:schemeClr val="tx1">
                    <a:lumMod val="65000"/>
                    <a:lumOff val="3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5502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71F2B-BBE3-4E94-B332-35516A91556B}" type="datetimeFigureOut">
              <a:rPr lang="en-US" smtClean="0"/>
              <a:t>11/18/2019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29CBE-6ED5-468C-AFE7-6A7F0EC49C49}" type="slidenum">
              <a:rPr lang="en-US" smtClean="0"/>
              <a:t>‹#›</a:t>
            </a:fld>
            <a:endParaRPr lang="en-US"/>
          </a:p>
        </p:txBody>
      </p:sp>
      <p:sp>
        <p:nvSpPr>
          <p:cNvPr id="7" name="Rectangle 6"/>
          <p:cNvSpPr/>
          <p:nvPr userDrawn="1"/>
        </p:nvSpPr>
        <p:spPr>
          <a:xfrm>
            <a:off x="0" y="0"/>
            <a:ext cx="9144000" cy="381000"/>
          </a:xfrm>
          <a:prstGeom prst="rect">
            <a:avLst/>
          </a:prstGeom>
          <a:gradFill>
            <a:gsLst>
              <a:gs pos="0">
                <a:srgbClr val="EE2323"/>
              </a:gs>
              <a:gs pos="100000">
                <a:srgbClr val="9A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611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Lst>
  <p:txStyles>
    <p:titleStyle>
      <a:lvl1pPr algn="l" defTabSz="914400" rtl="0" eaLnBrk="1" latinLnBrk="0" hangingPunct="1">
        <a:lnSpc>
          <a:spcPct val="90000"/>
        </a:lnSpc>
        <a:spcBef>
          <a:spcPct val="0"/>
        </a:spcBef>
        <a:buNone/>
        <a:defRPr sz="4000" kern="1200">
          <a:solidFill>
            <a:srgbClr val="ED8B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A0000"/>
        </a:buClr>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A0000"/>
        </a:buClr>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A0000"/>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A0000"/>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A0000"/>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71F2B-BBE3-4E94-B332-35516A91556B}" type="datetimeFigureOut">
              <a:rPr lang="en-US" smtClean="0"/>
              <a:t>11/18/2019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29CBE-6ED5-468C-AFE7-6A7F0EC49C49}" type="slidenum">
              <a:rPr lang="en-US" smtClean="0"/>
              <a:t>‹#›</a:t>
            </a:fld>
            <a:endParaRPr lang="en-US"/>
          </a:p>
        </p:txBody>
      </p:sp>
      <p:sp>
        <p:nvSpPr>
          <p:cNvPr id="7" name="Rectangle 6"/>
          <p:cNvSpPr/>
          <p:nvPr userDrawn="1"/>
        </p:nvSpPr>
        <p:spPr>
          <a:xfrm>
            <a:off x="0" y="0"/>
            <a:ext cx="9144000" cy="381000"/>
          </a:xfrm>
          <a:prstGeom prst="rect">
            <a:avLst/>
          </a:prstGeom>
          <a:gradFill>
            <a:gsLst>
              <a:gs pos="0">
                <a:srgbClr val="EE2323"/>
              </a:gs>
              <a:gs pos="100000">
                <a:srgbClr val="9A0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6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l" defTabSz="914400" rtl="0" eaLnBrk="1" latinLnBrk="0" hangingPunct="1">
        <a:lnSpc>
          <a:spcPct val="90000"/>
        </a:lnSpc>
        <a:spcBef>
          <a:spcPct val="0"/>
        </a:spcBef>
        <a:buNone/>
        <a:defRPr sz="4000" kern="1200">
          <a:solidFill>
            <a:srgbClr val="ED8B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9A0000"/>
        </a:buClr>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A0000"/>
        </a:buClr>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A0000"/>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A0000"/>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A0000"/>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taxfoundation.org/2018-tax-bracket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fool.com/taxes/2017/12/22/your-guide-to-capital-gains-taxes-in-2018.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erdwallet.com/blog/taxes/capital-gains-tax-rat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time.com/5080756/irs-prepay-property-tax-deduction-2017-2018-limit/" TargetMode="External"/><Relationship Id="rId5" Type="http://schemas.openxmlformats.org/officeDocument/2006/relationships/hyperlink" Target="https://www.cnbc.com/2017/11/03/the-good-the-bad-and-the-money-what-the-gop-tax-plan-means-for-you.html" TargetMode="External"/><Relationship Id="rId4" Type="http://schemas.openxmlformats.org/officeDocument/2006/relationships/hyperlink" Target="https://www.nerdwallet.com/blog/taxes/federal-income-tax-bracke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usatoday.com/story/money/taxes/2017/12/26/these-9-tax-deductions-are-going-away-in-2018/10891004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hyperlink" Target="mailto:financialwellness@nar.realtor"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erdwallet.com/blog/taxes/federal-income-tax-bracke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35" r="1"/>
          <a:stretch/>
        </p:blipFill>
        <p:spPr>
          <a:xfrm>
            <a:off x="323849" y="342900"/>
            <a:ext cx="8820151" cy="6515100"/>
          </a:xfrm>
          <a:prstGeom prst="rect">
            <a:avLst/>
          </a:prstGeom>
        </p:spPr>
      </p:pic>
      <p:pic>
        <p:nvPicPr>
          <p:cNvPr id="5" name="Picture 4"/>
          <p:cNvPicPr>
            <a:picLocks noChangeAspect="1"/>
          </p:cNvPicPr>
          <p:nvPr/>
        </p:nvPicPr>
        <p:blipFill>
          <a:blip r:embed="rId4"/>
          <a:stretch>
            <a:fillRect/>
          </a:stretch>
        </p:blipFill>
        <p:spPr>
          <a:xfrm>
            <a:off x="1525890" y="4634218"/>
            <a:ext cx="6614733" cy="1072989"/>
          </a:xfrm>
          <a:prstGeom prst="rect">
            <a:avLst/>
          </a:prstGeom>
        </p:spPr>
      </p:pic>
    </p:spTree>
    <p:extLst>
      <p:ext uri="{BB962C8B-B14F-4D97-AF65-F5344CB8AC3E}">
        <p14:creationId xmlns:p14="http://schemas.microsoft.com/office/powerpoint/2010/main" val="2730888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0BEE86-5F5C-4ABD-9B96-BFC637DA67B8}"/>
              </a:ext>
            </a:extLst>
          </p:cNvPr>
          <p:cNvPicPr>
            <a:picLocks noChangeAspect="1"/>
          </p:cNvPicPr>
          <p:nvPr/>
        </p:nvPicPr>
        <p:blipFill>
          <a:blip r:embed="rId3"/>
          <a:stretch>
            <a:fillRect/>
          </a:stretch>
        </p:blipFill>
        <p:spPr>
          <a:xfrm>
            <a:off x="9144" y="1416184"/>
            <a:ext cx="9134856" cy="4382444"/>
          </a:xfrm>
          <a:prstGeom prst="rect">
            <a:avLst/>
          </a:prstGeom>
        </p:spPr>
      </p:pic>
      <p:sp>
        <p:nvSpPr>
          <p:cNvPr id="15" name="Title 1"/>
          <p:cNvSpPr>
            <a:spLocks noGrp="1"/>
          </p:cNvSpPr>
          <p:nvPr>
            <p:ph type="title"/>
          </p:nvPr>
        </p:nvSpPr>
        <p:spPr/>
        <p:txBody>
          <a:bodyPr>
            <a:normAutofit/>
          </a:bodyPr>
          <a:lstStyle/>
          <a:p>
            <a:r>
              <a:rPr lang="en-US" sz="3600" dirty="0"/>
              <a:t>MFJ – Ordinary Income Tax Map - </a:t>
            </a:r>
            <a:r>
              <a:rPr lang="en-US" sz="3600" dirty="0" smtClean="0"/>
              <a:t>2019</a:t>
            </a:r>
            <a:endParaRPr lang="en-US" sz="3600" dirty="0"/>
          </a:p>
        </p:txBody>
      </p:sp>
      <p:sp>
        <p:nvSpPr>
          <p:cNvPr id="13" name="TextBox 12"/>
          <p:cNvSpPr txBox="1"/>
          <p:nvPr/>
        </p:nvSpPr>
        <p:spPr>
          <a:xfrm>
            <a:off x="1266990" y="4229458"/>
            <a:ext cx="1014413" cy="369332"/>
          </a:xfrm>
          <a:prstGeom prst="rect">
            <a:avLst/>
          </a:prstGeom>
          <a:noFill/>
        </p:spPr>
        <p:txBody>
          <a:bodyPr wrap="square" rtlCol="0">
            <a:spAutoFit/>
          </a:bodyPr>
          <a:lstStyle/>
          <a:p>
            <a:pPr algn="ctr"/>
            <a:r>
              <a:rPr lang="en-US" b="1" dirty="0"/>
              <a:t>22%</a:t>
            </a:r>
          </a:p>
        </p:txBody>
      </p:sp>
      <p:sp>
        <p:nvSpPr>
          <p:cNvPr id="14" name="TextBox 13"/>
          <p:cNvSpPr txBox="1"/>
          <p:nvPr/>
        </p:nvSpPr>
        <p:spPr>
          <a:xfrm>
            <a:off x="2105374" y="4174496"/>
            <a:ext cx="1757363" cy="369332"/>
          </a:xfrm>
          <a:prstGeom prst="rect">
            <a:avLst/>
          </a:prstGeom>
          <a:noFill/>
        </p:spPr>
        <p:txBody>
          <a:bodyPr wrap="square" rtlCol="0">
            <a:spAutoFit/>
          </a:bodyPr>
          <a:lstStyle/>
          <a:p>
            <a:pPr algn="ctr"/>
            <a:r>
              <a:rPr lang="en-US" b="1" dirty="0"/>
              <a:t>24%</a:t>
            </a:r>
          </a:p>
        </p:txBody>
      </p:sp>
      <p:sp>
        <p:nvSpPr>
          <p:cNvPr id="16" name="TextBox 15"/>
          <p:cNvSpPr txBox="1"/>
          <p:nvPr/>
        </p:nvSpPr>
        <p:spPr>
          <a:xfrm>
            <a:off x="4445170" y="3737998"/>
            <a:ext cx="2314575" cy="369332"/>
          </a:xfrm>
          <a:prstGeom prst="rect">
            <a:avLst/>
          </a:prstGeom>
          <a:noFill/>
        </p:spPr>
        <p:txBody>
          <a:bodyPr wrap="square" rtlCol="0">
            <a:spAutoFit/>
          </a:bodyPr>
          <a:lstStyle/>
          <a:p>
            <a:pPr algn="ctr"/>
            <a:r>
              <a:rPr lang="en-US" b="1" dirty="0"/>
              <a:t>35%</a:t>
            </a:r>
          </a:p>
        </p:txBody>
      </p:sp>
      <p:sp>
        <p:nvSpPr>
          <p:cNvPr id="17" name="TextBox 16"/>
          <p:cNvSpPr txBox="1"/>
          <p:nvPr/>
        </p:nvSpPr>
        <p:spPr>
          <a:xfrm>
            <a:off x="3998976" y="3908917"/>
            <a:ext cx="1014413" cy="369332"/>
          </a:xfrm>
          <a:prstGeom prst="rect">
            <a:avLst/>
          </a:prstGeom>
          <a:noFill/>
        </p:spPr>
        <p:txBody>
          <a:bodyPr wrap="square" rtlCol="0">
            <a:spAutoFit/>
          </a:bodyPr>
          <a:lstStyle/>
          <a:p>
            <a:pPr algn="ctr"/>
            <a:r>
              <a:rPr lang="en-US" b="1" dirty="0"/>
              <a:t>32%</a:t>
            </a:r>
          </a:p>
        </p:txBody>
      </p:sp>
      <p:sp>
        <p:nvSpPr>
          <p:cNvPr id="18" name="TextBox 17"/>
          <p:cNvSpPr txBox="1"/>
          <p:nvPr/>
        </p:nvSpPr>
        <p:spPr>
          <a:xfrm>
            <a:off x="7523247" y="3655378"/>
            <a:ext cx="857250" cy="369332"/>
          </a:xfrm>
          <a:prstGeom prst="rect">
            <a:avLst/>
          </a:prstGeom>
          <a:noFill/>
        </p:spPr>
        <p:txBody>
          <a:bodyPr wrap="square" rtlCol="0">
            <a:spAutoFit/>
          </a:bodyPr>
          <a:lstStyle/>
          <a:p>
            <a:pPr algn="ctr"/>
            <a:r>
              <a:rPr lang="en-US" b="1" dirty="0"/>
              <a:t>37%</a:t>
            </a:r>
          </a:p>
        </p:txBody>
      </p:sp>
      <p:sp>
        <p:nvSpPr>
          <p:cNvPr id="19" name="TextBox 18"/>
          <p:cNvSpPr txBox="1"/>
          <p:nvPr/>
        </p:nvSpPr>
        <p:spPr>
          <a:xfrm>
            <a:off x="418767" y="4723606"/>
            <a:ext cx="635931" cy="369332"/>
          </a:xfrm>
          <a:prstGeom prst="rect">
            <a:avLst/>
          </a:prstGeom>
          <a:noFill/>
        </p:spPr>
        <p:txBody>
          <a:bodyPr wrap="square" rtlCol="0">
            <a:spAutoFit/>
          </a:bodyPr>
          <a:lstStyle/>
          <a:p>
            <a:pPr algn="ctr"/>
            <a:r>
              <a:rPr lang="en-US" b="1" dirty="0"/>
              <a:t>10%</a:t>
            </a:r>
          </a:p>
        </p:txBody>
      </p:sp>
      <p:sp>
        <p:nvSpPr>
          <p:cNvPr id="20" name="TextBox 19"/>
          <p:cNvSpPr txBox="1"/>
          <p:nvPr/>
        </p:nvSpPr>
        <p:spPr>
          <a:xfrm>
            <a:off x="814387" y="4576777"/>
            <a:ext cx="685800" cy="369332"/>
          </a:xfrm>
          <a:prstGeom prst="rect">
            <a:avLst/>
          </a:prstGeom>
          <a:noFill/>
        </p:spPr>
        <p:txBody>
          <a:bodyPr wrap="square" rtlCol="0">
            <a:spAutoFit/>
          </a:bodyPr>
          <a:lstStyle/>
          <a:p>
            <a:pPr algn="ctr"/>
            <a:r>
              <a:rPr lang="en-US" b="1" dirty="0"/>
              <a:t>12%</a:t>
            </a:r>
          </a:p>
        </p:txBody>
      </p:sp>
      <p:sp>
        <p:nvSpPr>
          <p:cNvPr id="11" name="Oval 10">
            <a:extLst>
              <a:ext uri="{FF2B5EF4-FFF2-40B4-BE49-F238E27FC236}">
                <a16:creationId xmlns:a16="http://schemas.microsoft.com/office/drawing/2014/main" id="{AD517CD4-1B5F-49EE-A5CF-8F30003B1216}"/>
              </a:ext>
            </a:extLst>
          </p:cNvPr>
          <p:cNvSpPr/>
          <p:nvPr/>
        </p:nvSpPr>
        <p:spPr>
          <a:xfrm>
            <a:off x="733044" y="4207606"/>
            <a:ext cx="1694364" cy="766724"/>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0F87D5C-BC64-49C1-B174-852040065A13}"/>
              </a:ext>
            </a:extLst>
          </p:cNvPr>
          <p:cNvSpPr/>
          <p:nvPr/>
        </p:nvSpPr>
        <p:spPr>
          <a:xfrm>
            <a:off x="3878060" y="3794509"/>
            <a:ext cx="816380" cy="67110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82CC63-6BC1-493E-B24D-A1A7088F2178}"/>
              </a:ext>
            </a:extLst>
          </p:cNvPr>
          <p:cNvSpPr txBox="1"/>
          <p:nvPr/>
        </p:nvSpPr>
        <p:spPr>
          <a:xfrm>
            <a:off x="136634" y="6390290"/>
            <a:ext cx="8411726" cy="461665"/>
          </a:xfrm>
          <a:prstGeom prst="rect">
            <a:avLst/>
          </a:prstGeom>
          <a:noFill/>
        </p:spPr>
        <p:txBody>
          <a:bodyPr wrap="none" rtlCol="0">
            <a:spAutoFit/>
          </a:bodyPr>
          <a:lstStyle/>
          <a:p>
            <a:r>
              <a:rPr lang="en-US" sz="1200" dirty="0"/>
              <a:t>Information in chart is based off Ordinary Income Brackets for 2018 and takes into consideration the Standard Deduction of $24,000</a:t>
            </a:r>
          </a:p>
          <a:p>
            <a:r>
              <a:rPr lang="en-US" sz="1200" dirty="0">
                <a:hlinkClick r:id="rId4"/>
              </a:rPr>
              <a:t>https://</a:t>
            </a:r>
            <a:r>
              <a:rPr lang="en-US" sz="1200" dirty="0" smtClean="0">
                <a:hlinkClick r:id="rId4"/>
              </a:rPr>
              <a:t>taxfoundation.org/2018-tax-brackets</a:t>
            </a:r>
            <a:r>
              <a:rPr lang="en-US" sz="1200" dirty="0">
                <a:hlinkClick r:id="rId4"/>
              </a:rPr>
              <a:t>/</a:t>
            </a:r>
            <a:r>
              <a:rPr lang="en-US" sz="1200" dirty="0"/>
              <a:t> accessed </a:t>
            </a:r>
            <a:r>
              <a:rPr lang="en-US" sz="1200" dirty="0" smtClean="0"/>
              <a:t>10.1.19</a:t>
            </a:r>
            <a:endParaRPr lang="en-US" sz="1200" dirty="0"/>
          </a:p>
        </p:txBody>
      </p:sp>
    </p:spTree>
    <p:extLst>
      <p:ext uri="{BB962C8B-B14F-4D97-AF65-F5344CB8AC3E}">
        <p14:creationId xmlns:p14="http://schemas.microsoft.com/office/powerpoint/2010/main" val="402548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Marginal Tax Rates</a:t>
            </a:r>
          </a:p>
        </p:txBody>
      </p:sp>
      <p:sp>
        <p:nvSpPr>
          <p:cNvPr id="3" name="Content Placeholder 2"/>
          <p:cNvSpPr>
            <a:spLocks noGrp="1"/>
          </p:cNvSpPr>
          <p:nvPr>
            <p:ph type="subTitle" idx="1"/>
          </p:nvPr>
        </p:nvSpPr>
        <p:spPr/>
        <p:txBody>
          <a:bodyPr/>
          <a:lstStyle/>
          <a:p>
            <a:pPr marL="0" indent="0">
              <a:buNone/>
            </a:pPr>
            <a:r>
              <a:rPr lang="en-US" dirty="0"/>
              <a:t>The Tax Bracket your last dollar fell into…</a:t>
            </a:r>
          </a:p>
        </p:txBody>
      </p:sp>
    </p:spTree>
    <p:extLst>
      <p:ext uri="{BB962C8B-B14F-4D97-AF65-F5344CB8AC3E}">
        <p14:creationId xmlns:p14="http://schemas.microsoft.com/office/powerpoint/2010/main" val="2240669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Capital Gains and Qualified Dividends Get Different Treatment</a:t>
            </a:r>
            <a:endParaRPr lang="en-US" dirty="0"/>
          </a:p>
        </p:txBody>
      </p:sp>
      <p:sp>
        <p:nvSpPr>
          <p:cNvPr id="3" name="Content Placeholder 2"/>
          <p:cNvSpPr>
            <a:spLocks noGrp="1"/>
          </p:cNvSpPr>
          <p:nvPr>
            <p:ph idx="1"/>
          </p:nvPr>
        </p:nvSpPr>
        <p:spPr>
          <a:xfrm>
            <a:off x="628649" y="1825625"/>
            <a:ext cx="8058151" cy="4351338"/>
          </a:xfrm>
        </p:spPr>
        <p:txBody>
          <a:bodyPr>
            <a:normAutofit/>
          </a:bodyPr>
          <a:lstStyle/>
          <a:p>
            <a:pPr>
              <a:spcBef>
                <a:spcPts val="1200"/>
              </a:spcBef>
              <a:spcAft>
                <a:spcPts val="1800"/>
              </a:spcAft>
            </a:pPr>
            <a:r>
              <a:rPr lang="en-US" dirty="0"/>
              <a:t>Public Policy goal of different Capital Gains and Qualified Dividends brackets is to encourage investment</a:t>
            </a:r>
          </a:p>
          <a:p>
            <a:pPr>
              <a:spcBef>
                <a:spcPts val="1200"/>
              </a:spcBef>
              <a:spcAft>
                <a:spcPts val="1800"/>
              </a:spcAft>
            </a:pPr>
            <a:r>
              <a:rPr lang="en-US" dirty="0"/>
              <a:t>Similar Marginal Tax Concept to Ordinary Income: Only the amount above the threshold is taxed at the higher rate</a:t>
            </a:r>
          </a:p>
          <a:p>
            <a:pPr>
              <a:spcBef>
                <a:spcPts val="1200"/>
              </a:spcBef>
              <a:spcAft>
                <a:spcPts val="1800"/>
              </a:spcAft>
            </a:pPr>
            <a:r>
              <a:rPr lang="en-US" dirty="0"/>
              <a:t>Prior to the act, these brackets were linked directly to Ordinary Income brackets, now they stand alone</a:t>
            </a:r>
          </a:p>
        </p:txBody>
      </p:sp>
      <p:sp>
        <p:nvSpPr>
          <p:cNvPr id="4" name="TextBox 3">
            <a:extLst>
              <a:ext uri="{FF2B5EF4-FFF2-40B4-BE49-F238E27FC236}">
                <a16:creationId xmlns:a16="http://schemas.microsoft.com/office/drawing/2014/main" id="{16CFA4CC-FCF2-4191-8D50-E901BBC68363}"/>
              </a:ext>
            </a:extLst>
          </p:cNvPr>
          <p:cNvSpPr txBox="1"/>
          <p:nvPr/>
        </p:nvSpPr>
        <p:spPr>
          <a:xfrm>
            <a:off x="0" y="6581001"/>
            <a:ext cx="6728637" cy="276999"/>
          </a:xfrm>
          <a:prstGeom prst="rect">
            <a:avLst/>
          </a:prstGeom>
          <a:noFill/>
        </p:spPr>
        <p:txBody>
          <a:bodyPr wrap="none" rtlCol="0">
            <a:spAutoFit/>
          </a:bodyPr>
          <a:lstStyle/>
          <a:p>
            <a:r>
              <a:rPr lang="en-US" sz="1200" dirty="0">
                <a:hlinkClick r:id="rId3"/>
              </a:rPr>
              <a:t>https://www.fool.com/taxes/2017/12/22/your-guide-to-capital-gains-taxes-in-2018.aspx</a:t>
            </a:r>
            <a:r>
              <a:rPr lang="en-US" sz="1200" dirty="0"/>
              <a:t> accessed 1.5.18</a:t>
            </a:r>
          </a:p>
        </p:txBody>
      </p:sp>
    </p:spTree>
    <p:extLst>
      <p:ext uri="{BB962C8B-B14F-4D97-AF65-F5344CB8AC3E}">
        <p14:creationId xmlns:p14="http://schemas.microsoft.com/office/powerpoint/2010/main" val="1657686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Long Term Capital Gains Brackets (MFJ) - </a:t>
            </a:r>
            <a:r>
              <a:rPr lang="en-US" dirty="0" smtClean="0"/>
              <a:t>2019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7856197"/>
              </p:ext>
            </p:extLst>
          </p:nvPr>
        </p:nvGraphicFramePr>
        <p:xfrm>
          <a:off x="849884" y="1825625"/>
          <a:ext cx="7444233" cy="3059087"/>
        </p:xfrm>
        <a:graphic>
          <a:graphicData uri="http://schemas.openxmlformats.org/drawingml/2006/table">
            <a:tbl>
              <a:tblPr firstRow="1" bandRow="1">
                <a:tableStyleId>{74C1A8A3-306A-4EB7-A6B1-4F7E0EB9C5D6}</a:tableStyleId>
              </a:tblPr>
              <a:tblGrid>
                <a:gridCol w="3703507">
                  <a:extLst>
                    <a:ext uri="{9D8B030D-6E8A-4147-A177-3AD203B41FA5}">
                      <a16:colId xmlns:a16="http://schemas.microsoft.com/office/drawing/2014/main" val="20000"/>
                    </a:ext>
                  </a:extLst>
                </a:gridCol>
                <a:gridCol w="3740726">
                  <a:extLst>
                    <a:ext uri="{9D8B030D-6E8A-4147-A177-3AD203B41FA5}">
                      <a16:colId xmlns:a16="http://schemas.microsoft.com/office/drawing/2014/main" val="20001"/>
                    </a:ext>
                  </a:extLst>
                </a:gridCol>
              </a:tblGrid>
              <a:tr h="885119">
                <a:tc>
                  <a:txBody>
                    <a:bodyPr/>
                    <a:lstStyle/>
                    <a:p>
                      <a:pPr algn="ctr"/>
                      <a:r>
                        <a:rPr lang="en-US" sz="2400" dirty="0">
                          <a:latin typeface="Arial" panose="020B0604020202020204" pitchFamily="34" charset="0"/>
                          <a:cs typeface="Arial" panose="020B0604020202020204" pitchFamily="34" charset="0"/>
                        </a:rPr>
                        <a:t>Taxable Income</a:t>
                      </a:r>
                    </a:p>
                  </a:txBody>
                  <a:tcPr marL="90855" marR="90855" anchor="ctr">
                    <a:solidFill>
                      <a:srgbClr val="04456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 Capital Gains Brackets</a:t>
                      </a:r>
                    </a:p>
                  </a:txBody>
                  <a:tcPr marL="90855" marR="90855" anchor="ctr">
                    <a:solidFill>
                      <a:srgbClr val="044561"/>
                    </a:solidFill>
                  </a:tcPr>
                </a:tc>
                <a:extLst>
                  <a:ext uri="{0D108BD9-81ED-4DB2-BD59-A6C34878D82A}">
                    <a16:rowId xmlns:a16="http://schemas.microsoft.com/office/drawing/2014/main" val="10000"/>
                  </a:ext>
                </a:extLst>
              </a:tr>
              <a:tr h="724656">
                <a:tc>
                  <a:txBody>
                    <a:bodyPr/>
                    <a:lstStyle/>
                    <a:p>
                      <a:pPr algn="ctr"/>
                      <a:r>
                        <a:rPr lang="en-US" sz="2400" dirty="0">
                          <a:latin typeface="Arial" panose="020B0604020202020204" pitchFamily="34" charset="0"/>
                          <a:cs typeface="Arial" panose="020B0604020202020204" pitchFamily="34" charset="0"/>
                        </a:rPr>
                        <a:t>$0 - $</a:t>
                      </a:r>
                      <a:r>
                        <a:rPr lang="en-US" sz="2400" dirty="0" smtClean="0">
                          <a:latin typeface="Arial" panose="020B0604020202020204" pitchFamily="34" charset="0"/>
                          <a:cs typeface="Arial" panose="020B0604020202020204" pitchFamily="34" charset="0"/>
                        </a:rPr>
                        <a:t>78,750</a:t>
                      </a:r>
                      <a:endParaRPr lang="en-US" sz="2400" dirty="0">
                        <a:latin typeface="Arial" panose="020B0604020202020204" pitchFamily="34" charset="0"/>
                        <a:cs typeface="Arial" panose="020B0604020202020204" pitchFamily="34" charset="0"/>
                      </a:endParaRPr>
                    </a:p>
                  </a:txBody>
                  <a:tcPr marL="90855" marR="90855" anchor="ctr"/>
                </a:tc>
                <a:tc>
                  <a:txBody>
                    <a:bodyPr/>
                    <a:lstStyle/>
                    <a:p>
                      <a:pPr algn="ctr"/>
                      <a:r>
                        <a:rPr lang="en-US" sz="2400" dirty="0">
                          <a:latin typeface="Arial" panose="020B0604020202020204" pitchFamily="34" charset="0"/>
                          <a:cs typeface="Arial" panose="020B0604020202020204" pitchFamily="34" charset="0"/>
                        </a:rPr>
                        <a:t>0%</a:t>
                      </a:r>
                    </a:p>
                  </a:txBody>
                  <a:tcPr marL="90855" marR="90855" anchor="ctr"/>
                </a:tc>
                <a:extLst>
                  <a:ext uri="{0D108BD9-81ED-4DB2-BD59-A6C34878D82A}">
                    <a16:rowId xmlns:a16="http://schemas.microsoft.com/office/drawing/2014/main" val="10002"/>
                  </a:ext>
                </a:extLst>
              </a:tr>
              <a:tr h="724656">
                <a:tc>
                  <a:txBody>
                    <a:bodyPr/>
                    <a:lstStyle/>
                    <a:p>
                      <a:pPr algn="ctr"/>
                      <a:r>
                        <a:rPr lang="en-US" sz="2400" dirty="0" smtClean="0">
                          <a:latin typeface="Arial" panose="020B0604020202020204" pitchFamily="34" charset="0"/>
                          <a:cs typeface="Arial" panose="020B0604020202020204" pitchFamily="34" charset="0"/>
                        </a:rPr>
                        <a:t>$78,751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488,850</a:t>
                      </a:r>
                      <a:endParaRPr lang="en-US" sz="2400" dirty="0">
                        <a:latin typeface="Arial" panose="020B0604020202020204" pitchFamily="34" charset="0"/>
                        <a:cs typeface="Arial" panose="020B0604020202020204" pitchFamily="34" charset="0"/>
                      </a:endParaRPr>
                    </a:p>
                  </a:txBody>
                  <a:tcPr marL="90855" marR="90855" anchor="ctr"/>
                </a:tc>
                <a:tc>
                  <a:txBody>
                    <a:bodyPr/>
                    <a:lstStyle/>
                    <a:p>
                      <a:pPr algn="ctr"/>
                      <a:r>
                        <a:rPr lang="en-US" sz="2400" dirty="0">
                          <a:latin typeface="Arial" panose="020B0604020202020204" pitchFamily="34" charset="0"/>
                          <a:cs typeface="Arial" panose="020B0604020202020204" pitchFamily="34" charset="0"/>
                        </a:rPr>
                        <a:t>15%</a:t>
                      </a:r>
                    </a:p>
                  </a:txBody>
                  <a:tcPr marL="90855" marR="90855" anchor="ctr"/>
                </a:tc>
                <a:extLst>
                  <a:ext uri="{0D108BD9-81ED-4DB2-BD59-A6C34878D82A}">
                    <a16:rowId xmlns:a16="http://schemas.microsoft.com/office/drawing/2014/main" val="10003"/>
                  </a:ext>
                </a:extLst>
              </a:tr>
              <a:tr h="724656">
                <a:tc>
                  <a:txBody>
                    <a:bodyPr/>
                    <a:lstStyle/>
                    <a:p>
                      <a:pPr algn="ctr"/>
                      <a:r>
                        <a:rPr lang="en-US" sz="2400" dirty="0" smtClean="0">
                          <a:latin typeface="Arial" panose="020B0604020202020204" pitchFamily="34" charset="0"/>
                          <a:cs typeface="Arial" panose="020B0604020202020204" pitchFamily="34" charset="0"/>
                        </a:rPr>
                        <a:t>$488,851</a:t>
                      </a:r>
                      <a:r>
                        <a:rPr lang="en-US" sz="2400" dirty="0">
                          <a:latin typeface="Arial" panose="020B0604020202020204" pitchFamily="34" charset="0"/>
                          <a:cs typeface="Arial" panose="020B0604020202020204" pitchFamily="34" charset="0"/>
                        </a:rPr>
                        <a:t>+</a:t>
                      </a:r>
                    </a:p>
                  </a:txBody>
                  <a:tcPr marL="90855" marR="9085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20%</a:t>
                      </a:r>
                    </a:p>
                  </a:txBody>
                  <a:tcPr marL="90855" marR="90855" anchor="ct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AC341239-DECF-4C38-B598-957CB192153A}"/>
              </a:ext>
            </a:extLst>
          </p:cNvPr>
          <p:cNvSpPr txBox="1"/>
          <p:nvPr/>
        </p:nvSpPr>
        <p:spPr>
          <a:xfrm>
            <a:off x="0" y="6581001"/>
            <a:ext cx="5305620" cy="276999"/>
          </a:xfrm>
          <a:prstGeom prst="rect">
            <a:avLst/>
          </a:prstGeom>
          <a:noFill/>
        </p:spPr>
        <p:txBody>
          <a:bodyPr wrap="none" rtlCol="0">
            <a:spAutoFit/>
          </a:bodyPr>
          <a:lstStyle/>
          <a:p>
            <a:r>
              <a:rPr lang="en-US" sz="1200" dirty="0" smtClean="0">
                <a:hlinkClick r:id="rId3"/>
              </a:rPr>
              <a:t>https://www.nerdwallet.com/blog/taxes/capital-gains-tax-rates/</a:t>
            </a:r>
            <a:r>
              <a:rPr lang="en-US" sz="1200" dirty="0" smtClean="0"/>
              <a:t> accessed 10.1.19</a:t>
            </a:r>
            <a:endParaRPr lang="en-US" sz="1200" dirty="0"/>
          </a:p>
        </p:txBody>
      </p:sp>
    </p:spTree>
    <p:extLst>
      <p:ext uri="{BB962C8B-B14F-4D97-AF65-F5344CB8AC3E}">
        <p14:creationId xmlns:p14="http://schemas.microsoft.com/office/powerpoint/2010/main" val="63657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45558F-AB2A-4486-BC0E-EADBB6366B96}"/>
              </a:ext>
            </a:extLst>
          </p:cNvPr>
          <p:cNvPicPr>
            <a:picLocks noChangeAspect="1"/>
          </p:cNvPicPr>
          <p:nvPr/>
        </p:nvPicPr>
        <p:blipFill>
          <a:blip r:embed="rId3"/>
          <a:stretch>
            <a:fillRect/>
          </a:stretch>
        </p:blipFill>
        <p:spPr>
          <a:xfrm>
            <a:off x="94458" y="1464186"/>
            <a:ext cx="9040397" cy="4925858"/>
          </a:xfrm>
          <a:prstGeom prst="rect">
            <a:avLst/>
          </a:prstGeom>
        </p:spPr>
      </p:pic>
      <p:sp>
        <p:nvSpPr>
          <p:cNvPr id="5" name="TextBox 4"/>
          <p:cNvSpPr txBox="1"/>
          <p:nvPr/>
        </p:nvSpPr>
        <p:spPr>
          <a:xfrm>
            <a:off x="630264" y="5148448"/>
            <a:ext cx="1080476" cy="369332"/>
          </a:xfrm>
          <a:prstGeom prst="rect">
            <a:avLst/>
          </a:prstGeom>
          <a:noFill/>
        </p:spPr>
        <p:txBody>
          <a:bodyPr wrap="square" rtlCol="0">
            <a:spAutoFit/>
          </a:bodyPr>
          <a:lstStyle/>
          <a:p>
            <a:r>
              <a:rPr lang="en-US" b="1" dirty="0"/>
              <a:t>0%</a:t>
            </a:r>
          </a:p>
        </p:txBody>
      </p:sp>
      <p:sp>
        <p:nvSpPr>
          <p:cNvPr id="8" name="TextBox 7"/>
          <p:cNvSpPr txBox="1"/>
          <p:nvPr/>
        </p:nvSpPr>
        <p:spPr>
          <a:xfrm>
            <a:off x="3511363" y="3257605"/>
            <a:ext cx="1080476" cy="369332"/>
          </a:xfrm>
          <a:prstGeom prst="rect">
            <a:avLst/>
          </a:prstGeom>
          <a:noFill/>
        </p:spPr>
        <p:txBody>
          <a:bodyPr wrap="square" rtlCol="0">
            <a:spAutoFit/>
          </a:bodyPr>
          <a:lstStyle/>
          <a:p>
            <a:r>
              <a:rPr lang="en-US" b="1" dirty="0"/>
              <a:t>15%</a:t>
            </a:r>
          </a:p>
        </p:txBody>
      </p:sp>
      <p:sp>
        <p:nvSpPr>
          <p:cNvPr id="12" name="TextBox 11"/>
          <p:cNvSpPr txBox="1"/>
          <p:nvPr/>
        </p:nvSpPr>
        <p:spPr>
          <a:xfrm>
            <a:off x="7002609" y="2603121"/>
            <a:ext cx="1080476" cy="369332"/>
          </a:xfrm>
          <a:prstGeom prst="rect">
            <a:avLst/>
          </a:prstGeom>
          <a:noFill/>
        </p:spPr>
        <p:txBody>
          <a:bodyPr wrap="square" rtlCol="0">
            <a:spAutoFit/>
          </a:bodyPr>
          <a:lstStyle/>
          <a:p>
            <a:r>
              <a:rPr lang="en-US" b="1" dirty="0"/>
              <a:t>20%</a:t>
            </a:r>
          </a:p>
        </p:txBody>
      </p:sp>
      <p:sp>
        <p:nvSpPr>
          <p:cNvPr id="15" name="Title 1"/>
          <p:cNvSpPr>
            <a:spLocks noGrp="1"/>
          </p:cNvSpPr>
          <p:nvPr>
            <p:ph type="title"/>
          </p:nvPr>
        </p:nvSpPr>
        <p:spPr/>
        <p:txBody>
          <a:bodyPr>
            <a:normAutofit/>
          </a:bodyPr>
          <a:lstStyle/>
          <a:p>
            <a:r>
              <a:rPr lang="en-US" sz="3400" dirty="0"/>
              <a:t>MFJ – Long Term Gain and Dividend - </a:t>
            </a:r>
            <a:r>
              <a:rPr lang="en-US" sz="3400" dirty="0" smtClean="0"/>
              <a:t>2019</a:t>
            </a:r>
            <a:endParaRPr lang="en-US" sz="3400" dirty="0"/>
          </a:p>
        </p:txBody>
      </p:sp>
      <p:sp>
        <p:nvSpPr>
          <p:cNvPr id="9" name="TextBox 8"/>
          <p:cNvSpPr txBox="1"/>
          <p:nvPr/>
        </p:nvSpPr>
        <p:spPr>
          <a:xfrm>
            <a:off x="0" y="6246082"/>
            <a:ext cx="9134855" cy="646331"/>
          </a:xfrm>
          <a:prstGeom prst="rect">
            <a:avLst/>
          </a:prstGeom>
          <a:noFill/>
        </p:spPr>
        <p:txBody>
          <a:bodyPr wrap="square" rtlCol="0">
            <a:spAutoFit/>
          </a:bodyPr>
          <a:lstStyle/>
          <a:p>
            <a:r>
              <a:rPr lang="en-US" sz="1200" dirty="0"/>
              <a:t>Information on this chart  is based on the standard deduction if a married couple filing jointly who are both over 65 had 103,800 of capital gain, they would still pay 0%</a:t>
            </a:r>
          </a:p>
          <a:p>
            <a:r>
              <a:rPr lang="en-US" sz="1200" dirty="0"/>
              <a:t>Source: Tax Clarity Software Output for Capital Gains.</a:t>
            </a:r>
          </a:p>
        </p:txBody>
      </p:sp>
    </p:spTree>
    <p:extLst>
      <p:ext uri="{BB962C8B-B14F-4D97-AF65-F5344CB8AC3E}">
        <p14:creationId xmlns:p14="http://schemas.microsoft.com/office/powerpoint/2010/main" val="2505613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469" y="1254320"/>
            <a:ext cx="6983062" cy="4243965"/>
          </a:xfrm>
        </p:spPr>
        <p:txBody>
          <a:bodyPr>
            <a:noAutofit/>
          </a:bodyPr>
          <a:lstStyle/>
          <a:p>
            <a:pPr>
              <a:lnSpc>
                <a:spcPct val="200000"/>
              </a:lnSpc>
              <a:spcAft>
                <a:spcPts val="1800"/>
              </a:spcAft>
            </a:pPr>
            <a:r>
              <a:rPr lang="en-US" sz="5400" cap="all" dirty="0"/>
              <a:t>Deductions 				Exemptions </a:t>
            </a:r>
            <a:br>
              <a:rPr lang="en-US" sz="5400" cap="all" dirty="0"/>
            </a:br>
            <a:r>
              <a:rPr lang="en-US" sz="5400" cap="all" dirty="0"/>
              <a:t>				Credits</a:t>
            </a:r>
          </a:p>
        </p:txBody>
      </p:sp>
    </p:spTree>
    <p:extLst>
      <p:ext uri="{BB962C8B-B14F-4D97-AF65-F5344CB8AC3E}">
        <p14:creationId xmlns:p14="http://schemas.microsoft.com/office/powerpoint/2010/main" val="464567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68134"/>
            <a:ext cx="9144000" cy="648986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368135"/>
            <a:ext cx="5498275" cy="6489865"/>
          </a:xfrm>
          <a:prstGeom prst="rect">
            <a:avLst/>
          </a:prstGeom>
          <a:gradFill>
            <a:gsLst>
              <a:gs pos="0">
                <a:schemeClr val="bg1">
                  <a:alpha val="0"/>
                </a:schemeClr>
              </a:gs>
              <a:gs pos="17000">
                <a:schemeClr val="bg1">
                  <a:alpha val="75000"/>
                </a:schemeClr>
              </a:gs>
              <a:gs pos="7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5760" y="365126"/>
            <a:ext cx="8769096" cy="847015"/>
          </a:xfrm>
        </p:spPr>
        <p:txBody>
          <a:bodyPr/>
          <a:lstStyle/>
          <a:p>
            <a:r>
              <a:rPr lang="en-US" dirty="0"/>
              <a:t>Deductions</a:t>
            </a:r>
          </a:p>
        </p:txBody>
      </p:sp>
      <p:sp>
        <p:nvSpPr>
          <p:cNvPr id="3" name="Content Placeholder 2"/>
          <p:cNvSpPr>
            <a:spLocks noGrp="1"/>
          </p:cNvSpPr>
          <p:nvPr>
            <p:ph idx="1"/>
          </p:nvPr>
        </p:nvSpPr>
        <p:spPr>
          <a:xfrm>
            <a:off x="650288" y="1212142"/>
            <a:ext cx="8200040" cy="4961431"/>
          </a:xfrm>
        </p:spPr>
        <p:txBody>
          <a:bodyPr>
            <a:normAutofit fontScale="92500" lnSpcReduction="10000"/>
          </a:bodyPr>
          <a:lstStyle/>
          <a:p>
            <a:pPr>
              <a:lnSpc>
                <a:spcPct val="100000"/>
              </a:lnSpc>
              <a:spcBef>
                <a:spcPts val="0"/>
              </a:spcBef>
              <a:spcAft>
                <a:spcPts val="1800"/>
              </a:spcAft>
            </a:pPr>
            <a:r>
              <a:rPr lang="en-US" dirty="0"/>
              <a:t>An amount deducted from taxable income</a:t>
            </a:r>
          </a:p>
          <a:p>
            <a:pPr>
              <a:lnSpc>
                <a:spcPct val="100000"/>
              </a:lnSpc>
              <a:spcBef>
                <a:spcPts val="0"/>
              </a:spcBef>
              <a:spcAft>
                <a:spcPts val="1800"/>
              </a:spcAft>
            </a:pPr>
            <a:r>
              <a:rPr lang="en-US" dirty="0"/>
              <a:t>Standard Deduction – $</a:t>
            </a:r>
            <a:r>
              <a:rPr lang="en-US" dirty="0" smtClean="0"/>
              <a:t>24,400 </a:t>
            </a:r>
            <a:r>
              <a:rPr lang="en-US" dirty="0"/>
              <a:t>for Married or $</a:t>
            </a:r>
            <a:r>
              <a:rPr lang="en-US" dirty="0" smtClean="0"/>
              <a:t>12,200 </a:t>
            </a:r>
            <a:r>
              <a:rPr lang="en-US" dirty="0"/>
              <a:t>for Single in </a:t>
            </a:r>
            <a:r>
              <a:rPr lang="en-US" dirty="0" smtClean="0"/>
              <a:t>2019 </a:t>
            </a:r>
            <a:endParaRPr lang="en-US" dirty="0"/>
          </a:p>
          <a:p>
            <a:pPr>
              <a:lnSpc>
                <a:spcPct val="100000"/>
              </a:lnSpc>
              <a:spcBef>
                <a:spcPts val="0"/>
              </a:spcBef>
              <a:spcAft>
                <a:spcPts val="1800"/>
              </a:spcAft>
            </a:pPr>
            <a:r>
              <a:rPr lang="en-US" dirty="0"/>
              <a:t>Alternative: Itemized Deductions (Schedule A)</a:t>
            </a:r>
          </a:p>
          <a:p>
            <a:pPr lvl="1">
              <a:lnSpc>
                <a:spcPct val="100000"/>
              </a:lnSpc>
              <a:spcBef>
                <a:spcPts val="0"/>
              </a:spcBef>
              <a:spcAft>
                <a:spcPts val="1800"/>
              </a:spcAft>
            </a:pPr>
            <a:r>
              <a:rPr lang="en-US" dirty="0"/>
              <a:t>Mortgage interest on debt up to $750,000 of debt acquired after </a:t>
            </a:r>
            <a:r>
              <a:rPr lang="en-US" dirty="0" smtClean="0"/>
              <a:t>12/14/2017 </a:t>
            </a:r>
            <a:r>
              <a:rPr lang="en-US" dirty="0"/>
              <a:t>(not including </a:t>
            </a:r>
            <a:r>
              <a:rPr lang="en-US" dirty="0" smtClean="0"/>
              <a:t>HELOC*)</a:t>
            </a:r>
            <a:endParaRPr lang="en-US" dirty="0"/>
          </a:p>
          <a:p>
            <a:pPr lvl="1">
              <a:lnSpc>
                <a:spcPct val="100000"/>
              </a:lnSpc>
              <a:spcBef>
                <a:spcPts val="0"/>
              </a:spcBef>
              <a:spcAft>
                <a:spcPts val="1800"/>
              </a:spcAft>
            </a:pPr>
            <a:r>
              <a:rPr lang="en-US" dirty="0"/>
              <a:t>Charitable gifts of cash or check up to 60% of adjusted gross income</a:t>
            </a:r>
          </a:p>
          <a:p>
            <a:pPr lvl="1">
              <a:lnSpc>
                <a:spcPct val="100000"/>
              </a:lnSpc>
              <a:spcBef>
                <a:spcPts val="0"/>
              </a:spcBef>
              <a:spcAft>
                <a:spcPts val="1800"/>
              </a:spcAft>
            </a:pPr>
            <a:r>
              <a:rPr lang="en-US" dirty="0"/>
              <a:t>State and Local </a:t>
            </a:r>
            <a:r>
              <a:rPr lang="en-US" dirty="0" smtClean="0"/>
              <a:t>Tax </a:t>
            </a:r>
            <a:r>
              <a:rPr lang="en-US" dirty="0"/>
              <a:t>up to $10,000</a:t>
            </a:r>
          </a:p>
          <a:p>
            <a:pPr>
              <a:lnSpc>
                <a:spcPct val="100000"/>
              </a:lnSpc>
              <a:spcBef>
                <a:spcPts val="0"/>
              </a:spcBef>
              <a:spcAft>
                <a:spcPts val="1800"/>
              </a:spcAft>
            </a:pPr>
            <a:r>
              <a:rPr lang="en-US" dirty="0"/>
              <a:t>Additional Deduction for 65+ </a:t>
            </a:r>
            <a:r>
              <a:rPr lang="en-US" dirty="0" smtClean="0"/>
              <a:t>and/or </a:t>
            </a:r>
            <a:r>
              <a:rPr lang="en-US" dirty="0"/>
              <a:t>Blind remains</a:t>
            </a:r>
          </a:p>
        </p:txBody>
      </p:sp>
      <p:sp>
        <p:nvSpPr>
          <p:cNvPr id="4" name="TextBox 3">
            <a:extLst>
              <a:ext uri="{FF2B5EF4-FFF2-40B4-BE49-F238E27FC236}">
                <a16:creationId xmlns:a16="http://schemas.microsoft.com/office/drawing/2014/main" id="{4579CB91-F426-438D-BD29-03AB7FB1B3BC}"/>
              </a:ext>
            </a:extLst>
          </p:cNvPr>
          <p:cNvSpPr txBox="1"/>
          <p:nvPr/>
        </p:nvSpPr>
        <p:spPr>
          <a:xfrm>
            <a:off x="80432" y="6130403"/>
            <a:ext cx="8983135" cy="646331"/>
          </a:xfrm>
          <a:prstGeom prst="rect">
            <a:avLst/>
          </a:prstGeom>
          <a:noFill/>
        </p:spPr>
        <p:txBody>
          <a:bodyPr wrap="square" rtlCol="0">
            <a:spAutoFit/>
          </a:bodyPr>
          <a:lstStyle/>
          <a:p>
            <a:r>
              <a:rPr lang="en-US" sz="1200" dirty="0">
                <a:hlinkClick r:id="rId4"/>
              </a:rPr>
              <a:t>https://www.nerdwallet.com/blog/taxes/federal-income-tax-brackets/ </a:t>
            </a:r>
            <a:r>
              <a:rPr lang="en-US" sz="1200" dirty="0"/>
              <a:t>accessed 10.1.19</a:t>
            </a:r>
          </a:p>
          <a:p>
            <a:r>
              <a:rPr lang="en-US" sz="1200" dirty="0" smtClean="0">
                <a:hlinkClick r:id="rId5"/>
              </a:rPr>
              <a:t>https</a:t>
            </a:r>
            <a:r>
              <a:rPr lang="en-US" sz="1200" dirty="0">
                <a:hlinkClick r:id="rId5"/>
              </a:rPr>
              <a:t>://www.cnbc.com/2017/11/03/the-good-the-bad-and-the-money-what-the-gop-tax-plan-means-for-you.html</a:t>
            </a:r>
            <a:r>
              <a:rPr lang="en-US" sz="1200" dirty="0"/>
              <a:t> accessed 1.5.18</a:t>
            </a:r>
          </a:p>
          <a:p>
            <a:r>
              <a:rPr lang="en-US" sz="1200" dirty="0">
                <a:hlinkClick r:id="rId6"/>
              </a:rPr>
              <a:t>http://time.com/5080756/irs-prepay-property-tax-deduction-2017-2018-limit/</a:t>
            </a:r>
            <a:r>
              <a:rPr lang="en-US" sz="1200" dirty="0"/>
              <a:t> accessed 1.5.18 </a:t>
            </a:r>
          </a:p>
        </p:txBody>
      </p:sp>
    </p:spTree>
    <p:extLst>
      <p:ext uri="{BB962C8B-B14F-4D97-AF65-F5344CB8AC3E}">
        <p14:creationId xmlns:p14="http://schemas.microsoft.com/office/powerpoint/2010/main" val="1126978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840" y="384048"/>
            <a:ext cx="7376160" cy="6473952"/>
          </a:xfrm>
          <a:prstGeom prst="rect">
            <a:avLst/>
          </a:prstGeom>
        </p:spPr>
      </p:pic>
      <p:sp>
        <p:nvSpPr>
          <p:cNvPr id="6" name="Rectangle 5"/>
          <p:cNvSpPr/>
          <p:nvPr/>
        </p:nvSpPr>
        <p:spPr>
          <a:xfrm>
            <a:off x="32093" y="376091"/>
            <a:ext cx="5498275" cy="6489865"/>
          </a:xfrm>
          <a:prstGeom prst="rect">
            <a:avLst/>
          </a:prstGeom>
          <a:gradFill>
            <a:gsLst>
              <a:gs pos="0">
                <a:schemeClr val="bg1">
                  <a:alpha val="0"/>
                </a:schemeClr>
              </a:gs>
              <a:gs pos="17000">
                <a:schemeClr val="bg1">
                  <a:alpha val="75000"/>
                </a:schemeClr>
              </a:gs>
              <a:gs pos="7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Exemptions</a:t>
            </a:r>
          </a:p>
        </p:txBody>
      </p:sp>
      <p:sp>
        <p:nvSpPr>
          <p:cNvPr id="3" name="Content Placeholder 2"/>
          <p:cNvSpPr>
            <a:spLocks noGrp="1"/>
          </p:cNvSpPr>
          <p:nvPr>
            <p:ph idx="1"/>
          </p:nvPr>
        </p:nvSpPr>
        <p:spPr>
          <a:xfrm>
            <a:off x="628651" y="1825625"/>
            <a:ext cx="3564978" cy="4351338"/>
          </a:xfrm>
        </p:spPr>
        <p:txBody>
          <a:bodyPr/>
          <a:lstStyle/>
          <a:p>
            <a:r>
              <a:rPr lang="en-US" dirty="0"/>
              <a:t>For Being Alive</a:t>
            </a:r>
          </a:p>
          <a:p>
            <a:r>
              <a:rPr lang="en-US" dirty="0" smtClean="0"/>
              <a:t>$</a:t>
            </a:r>
            <a:r>
              <a:rPr lang="en-US" dirty="0"/>
              <a:t>4,050 per person in your household in 2017</a:t>
            </a:r>
          </a:p>
        </p:txBody>
      </p:sp>
      <p:sp>
        <p:nvSpPr>
          <p:cNvPr id="4" name="Multiply 3"/>
          <p:cNvSpPr/>
          <p:nvPr/>
        </p:nvSpPr>
        <p:spPr>
          <a:xfrm>
            <a:off x="-163246" y="3344394"/>
            <a:ext cx="5321775" cy="3066361"/>
          </a:xfrm>
          <a:prstGeom prst="mathMultiply">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GONE!</a:t>
            </a:r>
          </a:p>
        </p:txBody>
      </p:sp>
      <p:sp>
        <p:nvSpPr>
          <p:cNvPr id="7" name="TextBox 6">
            <a:extLst>
              <a:ext uri="{FF2B5EF4-FFF2-40B4-BE49-F238E27FC236}">
                <a16:creationId xmlns:a16="http://schemas.microsoft.com/office/drawing/2014/main" id="{00BF98EB-BAAA-4A80-833F-E6E9822E0B5F}"/>
              </a:ext>
            </a:extLst>
          </p:cNvPr>
          <p:cNvSpPr txBox="1"/>
          <p:nvPr/>
        </p:nvSpPr>
        <p:spPr>
          <a:xfrm>
            <a:off x="207518" y="6405604"/>
            <a:ext cx="8815427" cy="276999"/>
          </a:xfrm>
          <a:prstGeom prst="rect">
            <a:avLst/>
          </a:prstGeom>
          <a:noFill/>
        </p:spPr>
        <p:txBody>
          <a:bodyPr wrap="none" rtlCol="0">
            <a:spAutoFit/>
          </a:bodyPr>
          <a:lstStyle/>
          <a:p>
            <a:r>
              <a:rPr lang="en-US" sz="1200" dirty="0">
                <a:hlinkClick r:id="rId4"/>
              </a:rPr>
              <a:t>https://www.usatoday.com/story/money/taxes/2017/12/26/these-9-tax-deductions-are-going-away-in-2018/108910040/</a:t>
            </a:r>
            <a:r>
              <a:rPr lang="en-US" sz="1200" dirty="0"/>
              <a:t> accessed 1.5.18</a:t>
            </a:r>
          </a:p>
        </p:txBody>
      </p:sp>
    </p:spTree>
    <p:extLst>
      <p:ext uri="{BB962C8B-B14F-4D97-AF65-F5344CB8AC3E}">
        <p14:creationId xmlns:p14="http://schemas.microsoft.com/office/powerpoint/2010/main" val="411529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798576"/>
            <a:ext cx="9052560" cy="6059424"/>
          </a:xfrm>
          <a:prstGeom prst="rect">
            <a:avLst/>
          </a:prstGeom>
        </p:spPr>
      </p:pic>
      <p:sp>
        <p:nvSpPr>
          <p:cNvPr id="6" name="Rectangle 5"/>
          <p:cNvSpPr/>
          <p:nvPr/>
        </p:nvSpPr>
        <p:spPr>
          <a:xfrm>
            <a:off x="0" y="368135"/>
            <a:ext cx="5498275" cy="6489865"/>
          </a:xfrm>
          <a:prstGeom prst="rect">
            <a:avLst/>
          </a:prstGeom>
          <a:gradFill>
            <a:gsLst>
              <a:gs pos="0">
                <a:schemeClr val="bg1">
                  <a:alpha val="0"/>
                </a:schemeClr>
              </a:gs>
              <a:gs pos="17000">
                <a:schemeClr val="bg1">
                  <a:alpha val="75000"/>
                </a:schemeClr>
              </a:gs>
              <a:gs pos="7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628649" y="1985645"/>
            <a:ext cx="4810453" cy="4351338"/>
          </a:xfrm>
        </p:spPr>
        <p:txBody>
          <a:bodyPr>
            <a:normAutofit/>
          </a:bodyPr>
          <a:lstStyle/>
          <a:p>
            <a:pPr marL="0" indent="0">
              <a:buNone/>
            </a:pPr>
            <a:r>
              <a:rPr lang="en-US" dirty="0"/>
              <a:t>Incentivize behavior:</a:t>
            </a:r>
          </a:p>
          <a:p>
            <a:pPr marL="0" indent="0">
              <a:buNone/>
            </a:pPr>
            <a:endParaRPr lang="en-US" dirty="0"/>
          </a:p>
          <a:p>
            <a:pPr>
              <a:spcBef>
                <a:spcPts val="600"/>
              </a:spcBef>
              <a:spcAft>
                <a:spcPts val="1800"/>
              </a:spcAft>
            </a:pPr>
            <a:r>
              <a:rPr lang="en-US" dirty="0"/>
              <a:t>Healthcare Tax Credit</a:t>
            </a:r>
          </a:p>
          <a:p>
            <a:pPr>
              <a:spcBef>
                <a:spcPts val="600"/>
              </a:spcBef>
              <a:spcAft>
                <a:spcPts val="1800"/>
              </a:spcAft>
            </a:pPr>
            <a:r>
              <a:rPr lang="en-US" dirty="0"/>
              <a:t>Earned Income Tax Credit</a:t>
            </a:r>
          </a:p>
          <a:p>
            <a:pPr>
              <a:spcBef>
                <a:spcPts val="600"/>
              </a:spcBef>
              <a:spcAft>
                <a:spcPts val="1800"/>
              </a:spcAft>
            </a:pPr>
            <a:r>
              <a:rPr lang="en-US" dirty="0"/>
              <a:t>Education Credits</a:t>
            </a:r>
          </a:p>
          <a:p>
            <a:pPr>
              <a:spcBef>
                <a:spcPts val="600"/>
              </a:spcBef>
              <a:spcAft>
                <a:spcPts val="1800"/>
              </a:spcAft>
            </a:pPr>
            <a:r>
              <a:rPr lang="en-US" dirty="0"/>
              <a:t>Savers Credit</a:t>
            </a:r>
          </a:p>
          <a:p>
            <a:pPr>
              <a:spcBef>
                <a:spcPts val="600"/>
              </a:spcBef>
              <a:spcAft>
                <a:spcPts val="1800"/>
              </a:spcAft>
            </a:pPr>
            <a:r>
              <a:rPr lang="en-US" dirty="0"/>
              <a:t>Child Credit </a:t>
            </a:r>
          </a:p>
        </p:txBody>
      </p:sp>
    </p:spTree>
    <p:extLst>
      <p:ext uri="{BB962C8B-B14F-4D97-AF65-F5344CB8AC3E}">
        <p14:creationId xmlns:p14="http://schemas.microsoft.com/office/powerpoint/2010/main" val="3669424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Deductions, Exemptions, Credits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04694975"/>
              </p:ext>
            </p:extLst>
          </p:nvPr>
        </p:nvGraphicFramePr>
        <p:xfrm>
          <a:off x="314815" y="1416237"/>
          <a:ext cx="8514370" cy="4297680"/>
        </p:xfrm>
        <a:graphic>
          <a:graphicData uri="http://schemas.openxmlformats.org/drawingml/2006/table">
            <a:tbl>
              <a:tblPr firstRow="1" bandRow="1">
                <a:tableStyleId>{EB344D84-9AFB-497E-A393-DC336BA19D2E}</a:tableStyleId>
              </a:tblPr>
              <a:tblGrid>
                <a:gridCol w="3776116">
                  <a:extLst>
                    <a:ext uri="{9D8B030D-6E8A-4147-A177-3AD203B41FA5}">
                      <a16:colId xmlns:a16="http://schemas.microsoft.com/office/drawing/2014/main" val="20000"/>
                    </a:ext>
                  </a:extLst>
                </a:gridCol>
                <a:gridCol w="4738254">
                  <a:extLst>
                    <a:ext uri="{9D8B030D-6E8A-4147-A177-3AD203B41FA5}">
                      <a16:colId xmlns:a16="http://schemas.microsoft.com/office/drawing/2014/main" val="20001"/>
                    </a:ext>
                  </a:extLst>
                </a:gridCol>
              </a:tblGrid>
              <a:tr h="275901">
                <a:tc>
                  <a:txBody>
                    <a:bodyPr/>
                    <a:lstStyle/>
                    <a:p>
                      <a:r>
                        <a:rPr lang="en-US" sz="2400" dirty="0">
                          <a:latin typeface="Arial" panose="020B0604020202020204" pitchFamily="34" charset="0"/>
                          <a:cs typeface="Arial" panose="020B0604020202020204" pitchFamily="34" charset="0"/>
                        </a:rPr>
                        <a:t>Gross</a:t>
                      </a:r>
                      <a:r>
                        <a:rPr lang="en-US" sz="2400" baseline="0" dirty="0">
                          <a:latin typeface="Arial" panose="020B0604020202020204" pitchFamily="34" charset="0"/>
                          <a:cs typeface="Arial" panose="020B0604020202020204" pitchFamily="34" charset="0"/>
                        </a:rPr>
                        <a:t> Income (MFJ)</a:t>
                      </a:r>
                      <a:endParaRPr lang="en-US" sz="2400" b="1" dirty="0">
                        <a:latin typeface="Arial" panose="020B0604020202020204" pitchFamily="34" charset="0"/>
                        <a:cs typeface="Arial" panose="020B0604020202020204" pitchFamily="34" charset="0"/>
                      </a:endParaRPr>
                    </a:p>
                  </a:txBody>
                  <a:tcPr>
                    <a:solidFill>
                      <a:srgbClr val="044561"/>
                    </a:solidFill>
                  </a:tcPr>
                </a:tc>
                <a:tc>
                  <a:txBody>
                    <a:bodyPr/>
                    <a:lstStyle/>
                    <a:p>
                      <a:r>
                        <a:rPr lang="en-US" sz="2400" dirty="0">
                          <a:latin typeface="Arial" panose="020B0604020202020204" pitchFamily="34" charset="0"/>
                          <a:cs typeface="Arial" panose="020B0604020202020204" pitchFamily="34" charset="0"/>
                        </a:rPr>
                        <a:t>$38,000</a:t>
                      </a:r>
                      <a:endParaRPr lang="en-US" sz="2400" b="1" dirty="0">
                        <a:latin typeface="Arial" panose="020B0604020202020204" pitchFamily="34" charset="0"/>
                        <a:cs typeface="Arial" panose="020B0604020202020204" pitchFamily="34" charset="0"/>
                      </a:endParaRPr>
                    </a:p>
                  </a:txBody>
                  <a:tcPr>
                    <a:solidFill>
                      <a:srgbClr val="044561"/>
                    </a:solidFill>
                  </a:tcPr>
                </a:tc>
                <a:extLst>
                  <a:ext uri="{0D108BD9-81ED-4DB2-BD59-A6C34878D82A}">
                    <a16:rowId xmlns:a16="http://schemas.microsoft.com/office/drawing/2014/main" val="10000"/>
                  </a:ext>
                </a:extLst>
              </a:tr>
              <a:tr h="684953">
                <a:tc>
                  <a:txBody>
                    <a:bodyPr/>
                    <a:lstStyle/>
                    <a:p>
                      <a:r>
                        <a:rPr lang="en-US" sz="2400" dirty="0">
                          <a:latin typeface="Arial" panose="020B0604020202020204" pitchFamily="34" charset="0"/>
                          <a:cs typeface="Arial" panose="020B0604020202020204" pitchFamily="34" charset="0"/>
                        </a:rPr>
                        <a:t>Minus Deductions and Exemptions</a:t>
                      </a:r>
                      <a:endParaRPr lang="en-US" sz="2400" b="1"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$24,000</a:t>
                      </a:r>
                      <a:r>
                        <a:rPr lang="en-US" sz="2400" baseline="0" dirty="0">
                          <a:latin typeface="Arial" panose="020B0604020202020204" pitchFamily="34" charset="0"/>
                          <a:cs typeface="Arial" panose="020B0604020202020204" pitchFamily="34" charset="0"/>
                        </a:rPr>
                        <a:t> Standard Deduction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a:latin typeface="Arial" panose="020B0604020202020204" pitchFamily="34" charset="0"/>
                          <a:cs typeface="Arial" panose="020B0604020202020204" pitchFamily="34" charset="0"/>
                        </a:rPr>
                        <a:t>$1,300 (x2) Deduction for 65+</a:t>
                      </a:r>
                    </a:p>
                    <a:p>
                      <a:r>
                        <a:rPr lang="en-US" sz="2400" baseline="0" dirty="0">
                          <a:latin typeface="Arial" panose="020B0604020202020204" pitchFamily="34" charset="0"/>
                          <a:cs typeface="Arial" panose="020B0604020202020204" pitchFamily="34" charset="0"/>
                        </a:rPr>
                        <a:t>$26,600 Total</a:t>
                      </a:r>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275901">
                <a:tc>
                  <a:txBody>
                    <a:bodyPr/>
                    <a:lstStyle/>
                    <a:p>
                      <a:r>
                        <a:rPr lang="en-US" sz="2400" dirty="0">
                          <a:latin typeface="Arial" panose="020B0604020202020204" pitchFamily="34" charset="0"/>
                          <a:cs typeface="Arial" panose="020B0604020202020204" pitchFamily="34" charset="0"/>
                        </a:rPr>
                        <a:t>$2,000</a:t>
                      </a:r>
                      <a:r>
                        <a:rPr lang="en-US" sz="2400" baseline="0" dirty="0">
                          <a:latin typeface="Arial" panose="020B0604020202020204" pitchFamily="34" charset="0"/>
                          <a:cs typeface="Arial" panose="020B0604020202020204" pitchFamily="34" charset="0"/>
                        </a:rPr>
                        <a:t> IRA Contribution</a:t>
                      </a:r>
                      <a:endParaRPr lang="en-US" sz="2400" b="1"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$2,000 Deduction</a:t>
                      </a:r>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275901">
                <a:tc>
                  <a:txBody>
                    <a:bodyPr/>
                    <a:lstStyle/>
                    <a:p>
                      <a:r>
                        <a:rPr lang="en-US" sz="2400" dirty="0">
                          <a:latin typeface="Arial" panose="020B0604020202020204" pitchFamily="34" charset="0"/>
                          <a:cs typeface="Arial" panose="020B0604020202020204" pitchFamily="34" charset="0"/>
                        </a:rPr>
                        <a:t>Income Subject to Tax</a:t>
                      </a:r>
                      <a:endParaRPr lang="en-US" sz="2400" b="1"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$9,400</a:t>
                      </a:r>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275901">
                <a:tc>
                  <a:txBody>
                    <a:bodyPr/>
                    <a:lstStyle/>
                    <a:p>
                      <a:r>
                        <a:rPr lang="en-US" sz="2400" dirty="0">
                          <a:latin typeface="Arial" panose="020B0604020202020204" pitchFamily="34" charset="0"/>
                          <a:cs typeface="Arial" panose="020B0604020202020204" pitchFamily="34" charset="0"/>
                        </a:rPr>
                        <a:t>Times 10% Tax</a:t>
                      </a:r>
                      <a:r>
                        <a:rPr lang="en-US" sz="2400" baseline="0" dirty="0">
                          <a:latin typeface="Arial" panose="020B0604020202020204" pitchFamily="34" charset="0"/>
                          <a:cs typeface="Arial" panose="020B0604020202020204" pitchFamily="34" charset="0"/>
                        </a:rPr>
                        <a:t> Rate</a:t>
                      </a:r>
                      <a:endParaRPr lang="en-US" sz="2400" b="1"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$940</a:t>
                      </a:r>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62622">
                <a:tc>
                  <a:txBody>
                    <a:bodyPr/>
                    <a:lstStyle/>
                    <a:p>
                      <a:r>
                        <a:rPr lang="en-US" sz="2400" dirty="0">
                          <a:latin typeface="Arial" panose="020B0604020202020204" pitchFamily="34" charset="0"/>
                          <a:cs typeface="Arial" panose="020B0604020202020204" pitchFamily="34" charset="0"/>
                        </a:rPr>
                        <a:t>Saver’s Tax Credit for IRA Contribution</a:t>
                      </a:r>
                      <a:endParaRPr lang="en-US" sz="2400" b="1"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$1,000</a:t>
                      </a:r>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01457">
                <a:tc>
                  <a:txBody>
                    <a:bodyPr/>
                    <a:lstStyle/>
                    <a:p>
                      <a:r>
                        <a:rPr lang="en-US" sz="2400" dirty="0">
                          <a:latin typeface="Arial" panose="020B0604020202020204" pitchFamily="34" charset="0"/>
                          <a:cs typeface="Arial" panose="020B0604020202020204" pitchFamily="34" charset="0"/>
                        </a:rPr>
                        <a:t>Total Tax Due</a:t>
                      </a:r>
                      <a:endParaRPr lang="en-US" sz="2400" b="1"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$0</a:t>
                      </a:r>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1236133" y="6079677"/>
            <a:ext cx="6671733" cy="954107"/>
          </a:xfrm>
          <a:prstGeom prst="rect">
            <a:avLst/>
          </a:prstGeom>
        </p:spPr>
        <p:txBody>
          <a:bodyPr wrap="square">
            <a:spAutoFit/>
          </a:bodyPr>
          <a:lstStyle/>
          <a:p>
            <a:r>
              <a:rPr lang="en-US" sz="1400" i="1" dirty="0">
                <a:latin typeface="Arial" panose="020B0604020202020204" pitchFamily="34" charset="0"/>
                <a:cs typeface="Arial" panose="020B0604020202020204" pitchFamily="34" charset="0"/>
              </a:rPr>
              <a:t>Deductions and exemptions are based off the </a:t>
            </a:r>
            <a:r>
              <a:rPr lang="en-US" sz="1400" b="1" i="1" dirty="0">
                <a:latin typeface="Arial" panose="020B0604020202020204" pitchFamily="34" charset="0"/>
                <a:cs typeface="Arial" panose="020B0604020202020204" pitchFamily="34" charset="0"/>
              </a:rPr>
              <a:t>2018 tax year</a:t>
            </a:r>
            <a:r>
              <a:rPr lang="en-US" sz="1400" i="1" dirty="0">
                <a:latin typeface="Arial" panose="020B0604020202020204" pitchFamily="34" charset="0"/>
                <a:cs typeface="Arial" panose="020B0604020202020204" pitchFamily="34" charset="0"/>
              </a:rPr>
              <a:t>. </a:t>
            </a:r>
          </a:p>
          <a:p>
            <a:pPr algn="ctr"/>
            <a:r>
              <a:rPr lang="en-US" sz="1400" b="1" dirty="0"/>
              <a:t>*Example used as illustration only and is not indicative of any particular situation. Actual results will vary. </a:t>
            </a:r>
          </a:p>
          <a:p>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982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954" y="400050"/>
            <a:ext cx="7063740" cy="933450"/>
          </a:xfrm>
        </p:spPr>
        <p:txBody>
          <a:bodyPr/>
          <a:lstStyle/>
          <a:p>
            <a:r>
              <a:rPr lang="en-US" dirty="0" smtClean="0"/>
              <a:t>Upcoming Webinar</a:t>
            </a:r>
            <a:endParaRPr lang="en-US" dirty="0"/>
          </a:p>
        </p:txBody>
      </p:sp>
      <p:pic>
        <p:nvPicPr>
          <p:cNvPr id="4" name="Picture 3"/>
          <p:cNvPicPr>
            <a:picLocks noChangeAspect="1"/>
          </p:cNvPicPr>
          <p:nvPr/>
        </p:nvPicPr>
        <p:blipFill>
          <a:blip r:embed="rId2"/>
          <a:stretch>
            <a:fillRect/>
          </a:stretch>
        </p:blipFill>
        <p:spPr>
          <a:xfrm>
            <a:off x="393954" y="1590939"/>
            <a:ext cx="8462962" cy="4514586"/>
          </a:xfrm>
          <a:prstGeom prst="rect">
            <a:avLst/>
          </a:prstGeom>
        </p:spPr>
      </p:pic>
    </p:spTree>
    <p:extLst>
      <p:ext uri="{BB962C8B-B14F-4D97-AF65-F5344CB8AC3E}">
        <p14:creationId xmlns:p14="http://schemas.microsoft.com/office/powerpoint/2010/main" val="3828119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75E1C1-C3AA-4113-B57D-B201C808FEE2}"/>
              </a:ext>
            </a:extLst>
          </p:cNvPr>
          <p:cNvPicPr>
            <a:picLocks noChangeAspect="1"/>
          </p:cNvPicPr>
          <p:nvPr/>
        </p:nvPicPr>
        <p:blipFill>
          <a:blip r:embed="rId3"/>
          <a:stretch>
            <a:fillRect/>
          </a:stretch>
        </p:blipFill>
        <p:spPr>
          <a:xfrm>
            <a:off x="0" y="1754956"/>
            <a:ext cx="9144000" cy="5075139"/>
          </a:xfrm>
          <a:prstGeom prst="rect">
            <a:avLst/>
          </a:prstGeom>
        </p:spPr>
      </p:pic>
      <p:sp>
        <p:nvSpPr>
          <p:cNvPr id="2" name="Title 1"/>
          <p:cNvSpPr>
            <a:spLocks noGrp="1"/>
          </p:cNvSpPr>
          <p:nvPr>
            <p:ph type="title"/>
          </p:nvPr>
        </p:nvSpPr>
        <p:spPr/>
        <p:txBody>
          <a:bodyPr/>
          <a:lstStyle/>
          <a:p>
            <a:r>
              <a:rPr lang="en-US" dirty="0"/>
              <a:t>Middle Income MFJ Brackets</a:t>
            </a:r>
          </a:p>
        </p:txBody>
      </p:sp>
      <p:sp>
        <p:nvSpPr>
          <p:cNvPr id="7" name="TextBox 6"/>
          <p:cNvSpPr txBox="1"/>
          <p:nvPr/>
        </p:nvSpPr>
        <p:spPr>
          <a:xfrm>
            <a:off x="1509678" y="2177885"/>
            <a:ext cx="1821906" cy="461665"/>
          </a:xfrm>
          <a:prstGeom prst="rect">
            <a:avLst/>
          </a:prstGeom>
          <a:solidFill>
            <a:schemeClr val="bg1"/>
          </a:solidFill>
          <a:ln w="28575">
            <a:solidFill>
              <a:schemeClr val="accent1">
                <a:shade val="50000"/>
              </a:schemeClr>
            </a:solidFill>
          </a:ln>
        </p:spPr>
        <p:txBody>
          <a:bodyPr wrap="square" rtlCol="0">
            <a:spAutoFit/>
          </a:bodyPr>
          <a:lstStyle/>
          <a:p>
            <a:r>
              <a:rPr lang="en-US" sz="2400" dirty="0">
                <a:latin typeface="Arial" panose="020B0604020202020204" pitchFamily="34" charset="0"/>
                <a:cs typeface="Arial" panose="020B0604020202020204" pitchFamily="34" charset="0"/>
              </a:rPr>
              <a:t>Deductions</a:t>
            </a:r>
          </a:p>
        </p:txBody>
      </p:sp>
      <p:sp>
        <p:nvSpPr>
          <p:cNvPr id="8" name="Curved Right Arrow 7"/>
          <p:cNvSpPr/>
          <p:nvPr/>
        </p:nvSpPr>
        <p:spPr>
          <a:xfrm>
            <a:off x="115091" y="2214006"/>
            <a:ext cx="1372941" cy="322810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08614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“Real” Tax System</a:t>
            </a:r>
          </a:p>
        </p:txBody>
      </p:sp>
      <p:sp>
        <p:nvSpPr>
          <p:cNvPr id="3" name="Content Placeholder 2"/>
          <p:cNvSpPr>
            <a:spLocks noGrp="1"/>
          </p:cNvSpPr>
          <p:nvPr>
            <p:ph idx="1"/>
          </p:nvPr>
        </p:nvSpPr>
        <p:spPr>
          <a:xfrm>
            <a:off x="628650" y="1825624"/>
            <a:ext cx="7886700" cy="4818063"/>
          </a:xfrm>
        </p:spPr>
        <p:txBody>
          <a:bodyPr>
            <a:normAutofit lnSpcReduction="10000"/>
          </a:bodyPr>
          <a:lstStyle/>
          <a:p>
            <a:pPr>
              <a:spcBef>
                <a:spcPts val="0"/>
              </a:spcBef>
              <a:spcAft>
                <a:spcPts val="1200"/>
              </a:spcAft>
            </a:pPr>
            <a:r>
              <a:rPr lang="en-US" dirty="0"/>
              <a:t>Required Minimum Distributions</a:t>
            </a:r>
          </a:p>
          <a:p>
            <a:pPr>
              <a:spcBef>
                <a:spcPts val="0"/>
              </a:spcBef>
              <a:spcAft>
                <a:spcPts val="1200"/>
              </a:spcAft>
            </a:pPr>
            <a:r>
              <a:rPr lang="en-US" dirty="0"/>
              <a:t>Capital Gains</a:t>
            </a:r>
          </a:p>
          <a:p>
            <a:pPr>
              <a:spcBef>
                <a:spcPts val="0"/>
              </a:spcBef>
              <a:spcAft>
                <a:spcPts val="1200"/>
              </a:spcAft>
            </a:pPr>
            <a:r>
              <a:rPr lang="en-US" dirty="0"/>
              <a:t>Social Security Benefits</a:t>
            </a:r>
          </a:p>
          <a:p>
            <a:pPr>
              <a:spcBef>
                <a:spcPts val="0"/>
              </a:spcBef>
              <a:spcAft>
                <a:spcPts val="1200"/>
              </a:spcAft>
            </a:pPr>
            <a:r>
              <a:rPr lang="en-US" dirty="0"/>
              <a:t>Medicare Premiums</a:t>
            </a:r>
          </a:p>
          <a:p>
            <a:pPr>
              <a:spcBef>
                <a:spcPts val="0"/>
              </a:spcBef>
              <a:spcAft>
                <a:spcPts val="1200"/>
              </a:spcAft>
            </a:pPr>
            <a:r>
              <a:rPr lang="en-US" dirty="0"/>
              <a:t>Potential Roth Conversions or large withdrawals from IRAs</a:t>
            </a:r>
          </a:p>
          <a:p>
            <a:pPr>
              <a:spcBef>
                <a:spcPts val="0"/>
              </a:spcBef>
              <a:spcAft>
                <a:spcPts val="1200"/>
              </a:spcAft>
            </a:pPr>
            <a:r>
              <a:rPr lang="en-US" dirty="0"/>
              <a:t>3.8% Net Investment Income Tax</a:t>
            </a:r>
          </a:p>
          <a:p>
            <a:pPr>
              <a:spcBef>
                <a:spcPts val="0"/>
              </a:spcBef>
              <a:spcAft>
                <a:spcPts val="1200"/>
              </a:spcAft>
            </a:pPr>
            <a:r>
              <a:rPr lang="en-US" strike="sngStrike" dirty="0"/>
              <a:t>PEP (Personal Exemption </a:t>
            </a:r>
            <a:r>
              <a:rPr lang="en-US" strike="sngStrike" dirty="0" err="1"/>
              <a:t>Phaseout</a:t>
            </a:r>
            <a:r>
              <a:rPr lang="en-US" strike="sngStrike" dirty="0"/>
              <a:t>)</a:t>
            </a:r>
          </a:p>
          <a:p>
            <a:pPr>
              <a:spcBef>
                <a:spcPts val="0"/>
              </a:spcBef>
              <a:spcAft>
                <a:spcPts val="1200"/>
              </a:spcAft>
            </a:pPr>
            <a:r>
              <a:rPr lang="en-US" strike="sngStrike" dirty="0"/>
              <a:t>Pease (Itemized Deduction </a:t>
            </a:r>
            <a:r>
              <a:rPr lang="en-US" strike="sngStrike" dirty="0" err="1"/>
              <a:t>Phaseout</a:t>
            </a:r>
            <a:r>
              <a:rPr lang="en-US" strike="sngStrike" dirty="0"/>
              <a:t>)</a:t>
            </a:r>
          </a:p>
          <a:p>
            <a:pPr>
              <a:spcBef>
                <a:spcPts val="0"/>
              </a:spcBef>
              <a:spcAft>
                <a:spcPts val="1200"/>
              </a:spcAft>
            </a:pPr>
            <a:r>
              <a:rPr lang="en-US" b="1" dirty="0">
                <a:solidFill>
                  <a:srgbClr val="ED8B00"/>
                </a:solidFill>
              </a:rPr>
              <a:t>AMT (Alternative Minimum Tax)</a:t>
            </a:r>
          </a:p>
        </p:txBody>
      </p:sp>
    </p:spTree>
    <p:extLst>
      <p:ext uri="{BB962C8B-B14F-4D97-AF65-F5344CB8AC3E}">
        <p14:creationId xmlns:p14="http://schemas.microsoft.com/office/powerpoint/2010/main" val="3208613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Capital Gains</a:t>
            </a:r>
          </a:p>
        </p:txBody>
      </p:sp>
      <p:sp>
        <p:nvSpPr>
          <p:cNvPr id="3" name="Content Placeholder 2"/>
          <p:cNvSpPr>
            <a:spLocks noGrp="1"/>
          </p:cNvSpPr>
          <p:nvPr>
            <p:ph idx="1"/>
          </p:nvPr>
        </p:nvSpPr>
        <p:spPr/>
        <p:txBody>
          <a:bodyPr/>
          <a:lstStyle/>
          <a:p>
            <a:r>
              <a:rPr lang="en-US" dirty="0"/>
              <a:t>Mutual funds pass through (Phantom Gains)</a:t>
            </a:r>
          </a:p>
          <a:p>
            <a:r>
              <a:rPr lang="en-US" dirty="0"/>
              <a:t>Rebalancing Triggers</a:t>
            </a:r>
          </a:p>
          <a:p>
            <a:r>
              <a:rPr lang="en-US" dirty="0"/>
              <a:t>Long term gains can create ordinary income tax</a:t>
            </a:r>
            <a:r>
              <a:rPr lang="en-US" dirty="0" smtClean="0"/>
              <a:t>!</a:t>
            </a:r>
          </a:p>
          <a:p>
            <a:r>
              <a:rPr lang="en-US" dirty="0" smtClean="0"/>
              <a:t>For real estate investors: 1031 Exchange </a:t>
            </a:r>
            <a:endParaRPr lang="en-US" dirty="0"/>
          </a:p>
        </p:txBody>
      </p:sp>
    </p:spTree>
    <p:extLst>
      <p:ext uri="{BB962C8B-B14F-4D97-AF65-F5344CB8AC3E}">
        <p14:creationId xmlns:p14="http://schemas.microsoft.com/office/powerpoint/2010/main" val="1721360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9902" y="2998470"/>
            <a:ext cx="6807199" cy="705726"/>
          </a:xfrm>
        </p:spPr>
        <p:txBody>
          <a:bodyPr>
            <a:normAutofit/>
          </a:bodyPr>
          <a:lstStyle/>
          <a:p>
            <a:r>
              <a:rPr lang="en-US" sz="4050" b="1" dirty="0"/>
              <a:t>The Sequence of Returns</a:t>
            </a:r>
          </a:p>
        </p:txBody>
      </p:sp>
    </p:spTree>
    <p:extLst>
      <p:ext uri="{BB962C8B-B14F-4D97-AF65-F5344CB8AC3E}">
        <p14:creationId xmlns:p14="http://schemas.microsoft.com/office/powerpoint/2010/main" val="3254639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886" y="2156871"/>
            <a:ext cx="6587836" cy="3109093"/>
          </a:xfrm>
        </p:spPr>
        <p:txBody>
          <a:bodyPr>
            <a:normAutofit/>
          </a:bodyPr>
          <a:lstStyle/>
          <a:p>
            <a:pPr marL="0" indent="0">
              <a:buNone/>
            </a:pPr>
            <a:r>
              <a:rPr lang="en-US" sz="2100" dirty="0"/>
              <a:t>The sequence of returns may have less of an impact on the portfolio of a long-term investor who is no longer putting money in, nor taking money out. </a:t>
            </a:r>
          </a:p>
          <a:p>
            <a:pPr marL="0" indent="0">
              <a:buNone/>
            </a:pPr>
            <a:endParaRPr lang="en-US" sz="2100" dirty="0"/>
          </a:p>
          <a:p>
            <a:pPr marL="0" indent="0">
              <a:buNone/>
            </a:pPr>
            <a:r>
              <a:rPr lang="en-US" sz="2100" i="1" dirty="0"/>
              <a:t>However</a:t>
            </a:r>
            <a:r>
              <a:rPr lang="en-US" sz="2100" dirty="0"/>
              <a:t>, the relationship between an investor’s rate of withdrawal and the sequence of returns can have a </a:t>
            </a:r>
            <a:r>
              <a:rPr lang="en-US" sz="2100" b="1" dirty="0"/>
              <a:t>dramatic</a:t>
            </a:r>
            <a:r>
              <a:rPr lang="en-US" sz="2100" dirty="0"/>
              <a:t> impact on a portfolio’s ability to last during the withdrawal period (usually during retirement).</a:t>
            </a:r>
          </a:p>
        </p:txBody>
      </p:sp>
      <p:sp>
        <p:nvSpPr>
          <p:cNvPr id="4" name="Title 1"/>
          <p:cNvSpPr txBox="1">
            <a:spLocks/>
          </p:cNvSpPr>
          <p:nvPr/>
        </p:nvSpPr>
        <p:spPr>
          <a:xfrm>
            <a:off x="350693" y="857251"/>
            <a:ext cx="8112702" cy="931793"/>
          </a:xfrm>
          <a:prstGeom prst="rect">
            <a:avLst/>
          </a:prstGeom>
        </p:spPr>
        <p:txBody>
          <a:bodyPr vert="horz" lIns="68580" tIns="34290" rIns="68580" bIns="34290" rtlCol="0" anchor="b">
            <a:normAutofit/>
          </a:bodyPr>
          <a:lstStyle>
            <a:lvl1pPr algn="l" defTabSz="914377" rtl="0" eaLnBrk="1" latinLnBrk="0" hangingPunct="1">
              <a:lnSpc>
                <a:spcPct val="90000"/>
              </a:lnSpc>
              <a:spcBef>
                <a:spcPct val="0"/>
              </a:spcBef>
              <a:buNone/>
              <a:defRPr sz="4400" kern="1200" spc="-51" baseline="0">
                <a:solidFill>
                  <a:schemeClr val="tx1"/>
                </a:solidFill>
                <a:latin typeface="+mj-lt"/>
                <a:ea typeface="+mj-ea"/>
                <a:cs typeface="+mj-cs"/>
              </a:defRPr>
            </a:lvl1pPr>
          </a:lstStyle>
          <a:p>
            <a:pPr defTabSz="685783">
              <a:defRPr/>
            </a:pPr>
            <a:r>
              <a:rPr lang="en-US" sz="2700" b="1" spc="-38" dirty="0">
                <a:solidFill>
                  <a:srgbClr val="000000"/>
                </a:solidFill>
                <a:latin typeface="Arial" panose="020B0604020202020204"/>
              </a:rPr>
              <a:t>Why the Sequence of Returns Matters</a:t>
            </a:r>
          </a:p>
        </p:txBody>
      </p:sp>
    </p:spTree>
    <p:extLst>
      <p:ext uri="{BB962C8B-B14F-4D97-AF65-F5344CB8AC3E}">
        <p14:creationId xmlns:p14="http://schemas.microsoft.com/office/powerpoint/2010/main" val="2771032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nvGraphicFramePr>
        <p:xfrm>
          <a:off x="4246960" y="857250"/>
          <a:ext cx="4370784" cy="5143500"/>
        </p:xfrm>
        <a:graphic>
          <a:graphicData uri="http://schemas.openxmlformats.org/presentationml/2006/ole">
            <mc:AlternateContent xmlns:mc="http://schemas.openxmlformats.org/markup-compatibility/2006">
              <mc:Choice xmlns:v="urn:schemas-microsoft-com:vml" Requires="v">
                <p:oleObj spid="_x0000_s1061" name="Worksheet" r:id="rId4" imgW="4486332" imgH="6019920" progId="Excel.Sheet.12">
                  <p:embed/>
                </p:oleObj>
              </mc:Choice>
              <mc:Fallback>
                <p:oleObj name="Worksheet" r:id="rId4" imgW="4486332" imgH="6019920" progId="Excel.Sheet.12">
                  <p:embed/>
                  <p:pic>
                    <p:nvPicPr>
                      <p:cNvPr id="0" name=""/>
                      <p:cNvPicPr/>
                      <p:nvPr/>
                    </p:nvPicPr>
                    <p:blipFill>
                      <a:blip r:embed="rId5"/>
                      <a:stretch>
                        <a:fillRect/>
                      </a:stretch>
                    </p:blipFill>
                    <p:spPr>
                      <a:xfrm>
                        <a:off x="4246960" y="857250"/>
                        <a:ext cx="4370784" cy="5143500"/>
                      </a:xfrm>
                      <a:prstGeom prst="rect">
                        <a:avLst/>
                      </a:prstGeom>
                    </p:spPr>
                  </p:pic>
                </p:oleObj>
              </mc:Fallback>
            </mc:AlternateContent>
          </a:graphicData>
        </a:graphic>
      </p:graphicFrame>
      <p:sp>
        <p:nvSpPr>
          <p:cNvPr id="9" name="TextBox 8"/>
          <p:cNvSpPr txBox="1"/>
          <p:nvPr/>
        </p:nvSpPr>
        <p:spPr>
          <a:xfrm>
            <a:off x="405247" y="1671544"/>
            <a:ext cx="3086099" cy="830997"/>
          </a:xfrm>
          <a:prstGeom prst="rect">
            <a:avLst/>
          </a:prstGeom>
          <a:noFill/>
        </p:spPr>
        <p:txBody>
          <a:bodyPr wrap="square" rtlCol="0">
            <a:spAutoFit/>
          </a:bodyPr>
          <a:lstStyle/>
          <a:p>
            <a:pPr defTabSz="342900">
              <a:defRPr/>
            </a:pPr>
            <a:r>
              <a:rPr lang="en-US" sz="1425" b="1" dirty="0">
                <a:solidFill>
                  <a:srgbClr val="339966"/>
                </a:solidFill>
                <a:latin typeface="Arial" panose="020B0604020202020204"/>
              </a:rPr>
              <a:t>The Accumulation Phase</a:t>
            </a:r>
          </a:p>
          <a:p>
            <a:pPr defTabSz="342900">
              <a:defRPr/>
            </a:pPr>
            <a:r>
              <a:rPr lang="en-US" sz="1125" dirty="0">
                <a:solidFill>
                  <a:srgbClr val="000000"/>
                </a:solidFill>
                <a:latin typeface="Arial" panose="020B0604020202020204"/>
              </a:rPr>
              <a:t>• Average Annualized Returns</a:t>
            </a:r>
          </a:p>
          <a:p>
            <a:pPr defTabSz="342900">
              <a:defRPr/>
            </a:pPr>
            <a:r>
              <a:rPr lang="en-US" sz="1125" dirty="0">
                <a:solidFill>
                  <a:srgbClr val="000000"/>
                </a:solidFill>
                <a:latin typeface="Arial" panose="020B0604020202020204"/>
              </a:rPr>
              <a:t>• Asset Allocation</a:t>
            </a:r>
          </a:p>
          <a:p>
            <a:pPr defTabSz="342900">
              <a:defRPr/>
            </a:pPr>
            <a:r>
              <a:rPr lang="en-US" sz="1125" dirty="0">
                <a:solidFill>
                  <a:srgbClr val="000000"/>
                </a:solidFill>
                <a:latin typeface="Arial" panose="020B0604020202020204"/>
              </a:rPr>
              <a:t>• Staying Invested</a:t>
            </a:r>
          </a:p>
        </p:txBody>
      </p:sp>
      <p:sp>
        <p:nvSpPr>
          <p:cNvPr id="12" name="TextBox 11"/>
          <p:cNvSpPr txBox="1"/>
          <p:nvPr/>
        </p:nvSpPr>
        <p:spPr>
          <a:xfrm>
            <a:off x="93519" y="948171"/>
            <a:ext cx="3709554" cy="692497"/>
          </a:xfrm>
          <a:prstGeom prst="rect">
            <a:avLst/>
          </a:prstGeom>
          <a:noFill/>
        </p:spPr>
        <p:txBody>
          <a:bodyPr wrap="square" rtlCol="0">
            <a:spAutoFit/>
          </a:bodyPr>
          <a:lstStyle/>
          <a:p>
            <a:pPr algn="ctr" defTabSz="342900">
              <a:defRPr/>
            </a:pPr>
            <a:r>
              <a:rPr lang="en-US" sz="1950" b="1" dirty="0">
                <a:solidFill>
                  <a:srgbClr val="000000"/>
                </a:solidFill>
                <a:latin typeface="Arial" panose="020B0604020202020204"/>
              </a:rPr>
              <a:t>Factors Affecting Portfolio </a:t>
            </a:r>
          </a:p>
          <a:p>
            <a:pPr algn="ctr" defTabSz="342900">
              <a:defRPr/>
            </a:pPr>
            <a:r>
              <a:rPr lang="en-US" sz="1950" b="1" dirty="0">
                <a:solidFill>
                  <a:srgbClr val="000000"/>
                </a:solidFill>
                <a:latin typeface="Arial" panose="020B0604020202020204"/>
              </a:rPr>
              <a:t>Results </a:t>
            </a:r>
            <a:r>
              <a:rPr lang="en-US" sz="1950" b="1" u="sng" dirty="0">
                <a:solidFill>
                  <a:srgbClr val="000000"/>
                </a:solidFill>
                <a:latin typeface="Arial" panose="020B0604020202020204"/>
              </a:rPr>
              <a:t>Before</a:t>
            </a:r>
            <a:r>
              <a:rPr lang="en-US" sz="1950" b="1" dirty="0">
                <a:solidFill>
                  <a:srgbClr val="000000"/>
                </a:solidFill>
                <a:latin typeface="Arial" panose="020B0604020202020204"/>
              </a:rPr>
              <a:t> Retirement</a:t>
            </a:r>
          </a:p>
        </p:txBody>
      </p:sp>
      <p:sp>
        <p:nvSpPr>
          <p:cNvPr id="14" name="TextBox 13"/>
          <p:cNvSpPr txBox="1"/>
          <p:nvPr/>
        </p:nvSpPr>
        <p:spPr>
          <a:xfrm>
            <a:off x="183140" y="2533417"/>
            <a:ext cx="3842039" cy="2885405"/>
          </a:xfrm>
          <a:prstGeom prst="rect">
            <a:avLst/>
          </a:prstGeom>
          <a:noFill/>
        </p:spPr>
        <p:txBody>
          <a:bodyPr wrap="square" rtlCol="0">
            <a:spAutoFit/>
          </a:bodyPr>
          <a:lstStyle/>
          <a:p>
            <a:pPr defTabSz="342900">
              <a:defRPr/>
            </a:pPr>
            <a:r>
              <a:rPr lang="en-US" sz="1050" b="1" dirty="0">
                <a:solidFill>
                  <a:srgbClr val="000000"/>
                </a:solidFill>
                <a:latin typeface="Arial" panose="020B0604020202020204"/>
              </a:rPr>
              <a:t>In this example:</a:t>
            </a:r>
          </a:p>
          <a:p>
            <a:pPr defTabSz="342900">
              <a:defRPr/>
            </a:pPr>
            <a:r>
              <a:rPr lang="en-US" sz="1050" b="1" dirty="0">
                <a:solidFill>
                  <a:srgbClr val="000000"/>
                </a:solidFill>
                <a:latin typeface="Arial" panose="020B0604020202020204"/>
              </a:rPr>
              <a:t>	</a:t>
            </a:r>
          </a:p>
          <a:p>
            <a:pPr defTabSz="342900">
              <a:defRPr/>
            </a:pPr>
            <a:r>
              <a:rPr lang="en-US" sz="1350" b="1" dirty="0">
                <a:solidFill>
                  <a:srgbClr val="000000"/>
                </a:solidFill>
                <a:latin typeface="Arial" panose="020B0604020202020204"/>
              </a:rPr>
              <a:t>	Annual Income Withdrawals: </a:t>
            </a:r>
            <a:r>
              <a:rPr lang="en-US" sz="1200" dirty="0">
                <a:solidFill>
                  <a:srgbClr val="000000"/>
                </a:solidFill>
                <a:latin typeface="Arial" panose="020B0604020202020204"/>
              </a:rPr>
              <a:t>None</a:t>
            </a:r>
          </a:p>
          <a:p>
            <a:pPr defTabSz="342900">
              <a:defRPr/>
            </a:pPr>
            <a:endParaRPr lang="en-US" sz="1050" b="1" dirty="0">
              <a:solidFill>
                <a:srgbClr val="000000"/>
              </a:solidFill>
              <a:latin typeface="Arial" panose="020B0604020202020204"/>
            </a:endParaRPr>
          </a:p>
          <a:p>
            <a:pPr defTabSz="342900">
              <a:defRPr/>
            </a:pPr>
            <a:r>
              <a:rPr lang="en-US" sz="1350" b="1" dirty="0">
                <a:solidFill>
                  <a:srgbClr val="000000"/>
                </a:solidFill>
                <a:latin typeface="Arial" panose="020B0604020202020204"/>
              </a:rPr>
              <a:t>	Starting Values (one time lump sum):</a:t>
            </a:r>
          </a:p>
          <a:p>
            <a:pPr defTabSz="342900">
              <a:defRPr/>
            </a:pPr>
            <a:endParaRPr lang="en-US" sz="600" b="1" dirty="0">
              <a:solidFill>
                <a:srgbClr val="000000"/>
              </a:solidFill>
              <a:latin typeface="Arial" panose="020B0604020202020204"/>
            </a:endParaRPr>
          </a:p>
          <a:p>
            <a:pPr marL="342900" lvl="1" defTabSz="342900">
              <a:defRPr/>
            </a:pPr>
            <a:r>
              <a:rPr lang="en-US" sz="1200" dirty="0">
                <a:solidFill>
                  <a:srgbClr val="000000"/>
                </a:solidFill>
                <a:latin typeface="Arial" panose="020B0604020202020204"/>
              </a:rPr>
              <a:t>Portfolio A = </a:t>
            </a:r>
            <a:r>
              <a:rPr lang="en-US" sz="1200" b="1" dirty="0">
                <a:solidFill>
                  <a:srgbClr val="000000"/>
                </a:solidFill>
                <a:latin typeface="Arial" panose="020B0604020202020204"/>
              </a:rPr>
              <a:t>$100,000</a:t>
            </a:r>
            <a:r>
              <a:rPr lang="en-US" sz="1200" dirty="0">
                <a:solidFill>
                  <a:srgbClr val="000000"/>
                </a:solidFill>
                <a:latin typeface="Arial" panose="020B0604020202020204"/>
              </a:rPr>
              <a:t>	Portfolio B = </a:t>
            </a:r>
            <a:r>
              <a:rPr lang="en-US" sz="1200" b="1" dirty="0">
                <a:solidFill>
                  <a:srgbClr val="000000"/>
                </a:solidFill>
                <a:latin typeface="Arial" panose="020B0604020202020204"/>
              </a:rPr>
              <a:t>$100,000</a:t>
            </a:r>
          </a:p>
          <a:p>
            <a:pPr defTabSz="342900">
              <a:defRPr/>
            </a:pPr>
            <a:endParaRPr lang="en-US" sz="1050" dirty="0">
              <a:solidFill>
                <a:srgbClr val="000000"/>
              </a:solidFill>
              <a:latin typeface="Arial" panose="020B0604020202020204"/>
            </a:endParaRPr>
          </a:p>
          <a:p>
            <a:pPr defTabSz="342900">
              <a:defRPr/>
            </a:pPr>
            <a:endParaRPr lang="en-US" sz="1050" dirty="0">
              <a:solidFill>
                <a:srgbClr val="000000"/>
              </a:solidFill>
              <a:latin typeface="Arial" panose="020B0604020202020204"/>
            </a:endParaRPr>
          </a:p>
          <a:p>
            <a:pPr defTabSz="342900">
              <a:defRPr/>
            </a:pPr>
            <a:r>
              <a:rPr lang="en-US" sz="1350" b="1" dirty="0">
                <a:solidFill>
                  <a:srgbClr val="000000"/>
                </a:solidFill>
                <a:latin typeface="Arial" panose="020B0604020202020204"/>
              </a:rPr>
              <a:t>	Average Annual Return:</a:t>
            </a:r>
          </a:p>
          <a:p>
            <a:pPr marL="342900" lvl="1" defTabSz="342900">
              <a:defRPr/>
            </a:pPr>
            <a:endParaRPr lang="en-US" sz="600" dirty="0">
              <a:solidFill>
                <a:srgbClr val="000000"/>
              </a:solidFill>
              <a:latin typeface="Arial" panose="020B0604020202020204"/>
            </a:endParaRPr>
          </a:p>
          <a:p>
            <a:pPr marL="342900" lvl="1" defTabSz="342900">
              <a:defRPr/>
            </a:pPr>
            <a:r>
              <a:rPr lang="en-US" sz="1200" dirty="0">
                <a:solidFill>
                  <a:srgbClr val="000000"/>
                </a:solidFill>
                <a:latin typeface="Arial" panose="020B0604020202020204"/>
              </a:rPr>
              <a:t>Portfolio A = </a:t>
            </a:r>
            <a:r>
              <a:rPr lang="en-US" sz="1200" b="1" dirty="0">
                <a:solidFill>
                  <a:srgbClr val="000000"/>
                </a:solidFill>
                <a:latin typeface="Arial" panose="020B0604020202020204"/>
              </a:rPr>
              <a:t>8%</a:t>
            </a:r>
            <a:r>
              <a:rPr lang="en-US" sz="1200" dirty="0">
                <a:solidFill>
                  <a:srgbClr val="000000"/>
                </a:solidFill>
                <a:latin typeface="Arial" panose="020B0604020202020204"/>
              </a:rPr>
              <a:t>		Portfolio B = </a:t>
            </a:r>
            <a:r>
              <a:rPr lang="en-US" sz="1200" b="1" dirty="0">
                <a:solidFill>
                  <a:srgbClr val="000000"/>
                </a:solidFill>
                <a:latin typeface="Arial" panose="020B0604020202020204"/>
              </a:rPr>
              <a:t>8%</a:t>
            </a:r>
          </a:p>
          <a:p>
            <a:pPr marL="214313" indent="-214313" defTabSz="342900">
              <a:buFontTx/>
              <a:buChar char="-"/>
              <a:defRPr/>
            </a:pPr>
            <a:endParaRPr lang="en-US" sz="1050" dirty="0">
              <a:solidFill>
                <a:srgbClr val="000000"/>
              </a:solidFill>
              <a:latin typeface="Arial" panose="020B0604020202020204"/>
            </a:endParaRPr>
          </a:p>
          <a:p>
            <a:pPr marL="214313" indent="-214313" defTabSz="342900">
              <a:buFontTx/>
              <a:buChar char="-"/>
              <a:defRPr/>
            </a:pPr>
            <a:endParaRPr lang="en-US" sz="1050" dirty="0">
              <a:solidFill>
                <a:srgbClr val="000000"/>
              </a:solidFill>
              <a:latin typeface="Arial" panose="020B0604020202020204"/>
            </a:endParaRPr>
          </a:p>
          <a:p>
            <a:pPr defTabSz="342900">
              <a:defRPr/>
            </a:pPr>
            <a:r>
              <a:rPr lang="en-US" sz="1350" b="1" dirty="0">
                <a:solidFill>
                  <a:srgbClr val="000000"/>
                </a:solidFill>
                <a:latin typeface="Arial" panose="020B0604020202020204"/>
              </a:rPr>
              <a:t>	Value at Age 65:</a:t>
            </a:r>
          </a:p>
          <a:p>
            <a:pPr defTabSz="342900">
              <a:defRPr/>
            </a:pPr>
            <a:endParaRPr lang="en-US" sz="600" b="1" dirty="0">
              <a:solidFill>
                <a:srgbClr val="000000"/>
              </a:solidFill>
              <a:latin typeface="Arial" panose="020B0604020202020204"/>
            </a:endParaRPr>
          </a:p>
          <a:p>
            <a:pPr marL="342900" lvl="1" defTabSz="342900">
              <a:defRPr/>
            </a:pPr>
            <a:r>
              <a:rPr lang="en-US" sz="1200" dirty="0">
                <a:solidFill>
                  <a:srgbClr val="000000"/>
                </a:solidFill>
                <a:latin typeface="Arial" panose="020B0604020202020204"/>
              </a:rPr>
              <a:t>Portfolio A = </a:t>
            </a:r>
            <a:r>
              <a:rPr lang="en-US" sz="1200" b="1" dirty="0">
                <a:solidFill>
                  <a:srgbClr val="339966"/>
                </a:solidFill>
                <a:latin typeface="Arial" panose="020B0604020202020204"/>
              </a:rPr>
              <a:t>$684,848</a:t>
            </a:r>
            <a:r>
              <a:rPr lang="en-US" sz="1200" dirty="0">
                <a:solidFill>
                  <a:srgbClr val="000000"/>
                </a:solidFill>
                <a:latin typeface="Arial" panose="020B0604020202020204"/>
              </a:rPr>
              <a:t>	Portfolio B = </a:t>
            </a:r>
            <a:r>
              <a:rPr lang="en-US" sz="1200" b="1" dirty="0">
                <a:solidFill>
                  <a:srgbClr val="339966"/>
                </a:solidFill>
                <a:latin typeface="Arial" panose="020B0604020202020204"/>
              </a:rPr>
              <a:t>$684,848</a:t>
            </a:r>
          </a:p>
        </p:txBody>
      </p:sp>
      <p:cxnSp>
        <p:nvCxnSpPr>
          <p:cNvPr id="15" name="Straight Connector 14"/>
          <p:cNvCxnSpPr>
            <a:cxnSpLocks/>
          </p:cNvCxnSpPr>
          <p:nvPr/>
        </p:nvCxnSpPr>
        <p:spPr>
          <a:xfrm>
            <a:off x="678005" y="5314949"/>
            <a:ext cx="0" cy="233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3727093" y="5330536"/>
            <a:ext cx="2" cy="2260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endCxn id="21" idx="1"/>
          </p:cNvCxnSpPr>
          <p:nvPr/>
        </p:nvCxnSpPr>
        <p:spPr>
          <a:xfrm>
            <a:off x="678005" y="5548745"/>
            <a:ext cx="872838" cy="183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endCxn id="21" idx="3"/>
          </p:cNvCxnSpPr>
          <p:nvPr/>
        </p:nvCxnSpPr>
        <p:spPr>
          <a:xfrm flipH="1">
            <a:off x="2911403" y="5564332"/>
            <a:ext cx="815692" cy="168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50843" y="5478604"/>
            <a:ext cx="1360560" cy="507831"/>
          </a:xfrm>
          <a:prstGeom prst="rect">
            <a:avLst/>
          </a:prstGeom>
          <a:noFill/>
        </p:spPr>
        <p:txBody>
          <a:bodyPr wrap="square" rtlCol="0">
            <a:spAutoFit/>
          </a:bodyPr>
          <a:lstStyle/>
          <a:p>
            <a:pPr algn="ctr" defTabSz="342900">
              <a:defRPr/>
            </a:pPr>
            <a:r>
              <a:rPr lang="en-US" sz="1350" b="1" cap="small" dirty="0">
                <a:solidFill>
                  <a:srgbClr val="002060"/>
                </a:solidFill>
                <a:latin typeface="Arial" panose="020B0604020202020204"/>
              </a:rPr>
              <a:t>No Difference</a:t>
            </a:r>
          </a:p>
        </p:txBody>
      </p:sp>
    </p:spTree>
    <p:extLst>
      <p:ext uri="{BB962C8B-B14F-4D97-AF65-F5344CB8AC3E}">
        <p14:creationId xmlns:p14="http://schemas.microsoft.com/office/powerpoint/2010/main" val="4071749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nvGraphicFramePr>
        <p:xfrm>
          <a:off x="4247284" y="857250"/>
          <a:ext cx="4362126" cy="5143500"/>
        </p:xfrm>
        <a:graphic>
          <a:graphicData uri="http://schemas.openxmlformats.org/presentationml/2006/ole">
            <mc:AlternateContent xmlns:mc="http://schemas.openxmlformats.org/markup-compatibility/2006">
              <mc:Choice xmlns:v="urn:schemas-microsoft-com:vml" Requires="v">
                <p:oleObj spid="_x0000_s2085" name="Worksheet" r:id="rId4" imgW="4476881" imgH="6067440" progId="Excel.Sheet.12">
                  <p:embed/>
                </p:oleObj>
              </mc:Choice>
              <mc:Fallback>
                <p:oleObj name="Worksheet" r:id="rId4" imgW="4476881" imgH="6067440" progId="Excel.Sheet.12">
                  <p:embed/>
                  <p:pic>
                    <p:nvPicPr>
                      <p:cNvPr id="0" name=""/>
                      <p:cNvPicPr/>
                      <p:nvPr/>
                    </p:nvPicPr>
                    <p:blipFill>
                      <a:blip r:embed="rId5"/>
                      <a:stretch>
                        <a:fillRect/>
                      </a:stretch>
                    </p:blipFill>
                    <p:spPr>
                      <a:xfrm>
                        <a:off x="4247284" y="857250"/>
                        <a:ext cx="4362126" cy="5143500"/>
                      </a:xfrm>
                      <a:prstGeom prst="rect">
                        <a:avLst/>
                      </a:prstGeom>
                    </p:spPr>
                  </p:pic>
                </p:oleObj>
              </mc:Fallback>
            </mc:AlternateContent>
          </a:graphicData>
        </a:graphic>
      </p:graphicFrame>
      <p:sp>
        <p:nvSpPr>
          <p:cNvPr id="9" name="TextBox 8"/>
          <p:cNvSpPr txBox="1"/>
          <p:nvPr/>
        </p:nvSpPr>
        <p:spPr>
          <a:xfrm>
            <a:off x="399970" y="1642393"/>
            <a:ext cx="2295092" cy="830997"/>
          </a:xfrm>
          <a:prstGeom prst="rect">
            <a:avLst/>
          </a:prstGeom>
          <a:noFill/>
        </p:spPr>
        <p:txBody>
          <a:bodyPr wrap="square" rtlCol="0">
            <a:spAutoFit/>
          </a:bodyPr>
          <a:lstStyle/>
          <a:p>
            <a:pPr defTabSz="342900">
              <a:defRPr/>
            </a:pPr>
            <a:r>
              <a:rPr lang="en-US" sz="1425" b="1" dirty="0">
                <a:solidFill>
                  <a:srgbClr val="339966"/>
                </a:solidFill>
                <a:latin typeface="Arial" panose="020B0604020202020204"/>
              </a:rPr>
              <a:t>The Distribution Phase</a:t>
            </a:r>
          </a:p>
          <a:p>
            <a:pPr defTabSz="342900">
              <a:defRPr/>
            </a:pPr>
            <a:r>
              <a:rPr lang="en-US" sz="1125" dirty="0">
                <a:solidFill>
                  <a:srgbClr val="000000"/>
                </a:solidFill>
                <a:latin typeface="Arial" panose="020B0604020202020204"/>
              </a:rPr>
              <a:t>• Sequence of Returns</a:t>
            </a:r>
          </a:p>
          <a:p>
            <a:pPr defTabSz="342900">
              <a:defRPr/>
            </a:pPr>
            <a:r>
              <a:rPr lang="en-US" sz="1125" dirty="0">
                <a:solidFill>
                  <a:srgbClr val="000000"/>
                </a:solidFill>
                <a:latin typeface="Arial" panose="020B0604020202020204"/>
              </a:rPr>
              <a:t>• Product Allocation</a:t>
            </a:r>
          </a:p>
          <a:p>
            <a:pPr defTabSz="342900">
              <a:defRPr/>
            </a:pPr>
            <a:r>
              <a:rPr lang="en-US" sz="1125" dirty="0">
                <a:solidFill>
                  <a:srgbClr val="000000"/>
                </a:solidFill>
                <a:latin typeface="Arial" panose="020B0604020202020204"/>
              </a:rPr>
              <a:t>• Portfolio Protection</a:t>
            </a:r>
          </a:p>
        </p:txBody>
      </p:sp>
      <p:sp>
        <p:nvSpPr>
          <p:cNvPr id="12" name="TextBox 11"/>
          <p:cNvSpPr txBox="1"/>
          <p:nvPr/>
        </p:nvSpPr>
        <p:spPr>
          <a:xfrm>
            <a:off x="93519" y="948171"/>
            <a:ext cx="3709554" cy="692497"/>
          </a:xfrm>
          <a:prstGeom prst="rect">
            <a:avLst/>
          </a:prstGeom>
          <a:noFill/>
        </p:spPr>
        <p:txBody>
          <a:bodyPr wrap="square" rtlCol="0">
            <a:spAutoFit/>
          </a:bodyPr>
          <a:lstStyle/>
          <a:p>
            <a:pPr algn="ctr" defTabSz="342900">
              <a:defRPr/>
            </a:pPr>
            <a:r>
              <a:rPr lang="en-US" sz="1950" b="1" dirty="0">
                <a:solidFill>
                  <a:srgbClr val="000000"/>
                </a:solidFill>
                <a:latin typeface="Arial" panose="020B0604020202020204"/>
              </a:rPr>
              <a:t>Factors Affecting Portfolio </a:t>
            </a:r>
          </a:p>
          <a:p>
            <a:pPr algn="ctr" defTabSz="342900">
              <a:defRPr/>
            </a:pPr>
            <a:r>
              <a:rPr lang="en-US" sz="1950" b="1" dirty="0">
                <a:solidFill>
                  <a:srgbClr val="000000"/>
                </a:solidFill>
                <a:latin typeface="Arial" panose="020B0604020202020204"/>
              </a:rPr>
              <a:t>Results </a:t>
            </a:r>
            <a:r>
              <a:rPr lang="en-US" sz="1950" b="1" u="sng" dirty="0">
                <a:solidFill>
                  <a:srgbClr val="000000"/>
                </a:solidFill>
                <a:latin typeface="Arial" panose="020B0604020202020204"/>
              </a:rPr>
              <a:t>After</a:t>
            </a:r>
            <a:r>
              <a:rPr lang="en-US" sz="1950" b="1" dirty="0">
                <a:solidFill>
                  <a:srgbClr val="000000"/>
                </a:solidFill>
                <a:latin typeface="Arial" panose="020B0604020202020204"/>
              </a:rPr>
              <a:t> Retirement</a:t>
            </a:r>
          </a:p>
        </p:txBody>
      </p:sp>
      <p:sp>
        <p:nvSpPr>
          <p:cNvPr id="6" name="TextBox 5"/>
          <p:cNvSpPr txBox="1"/>
          <p:nvPr/>
        </p:nvSpPr>
        <p:spPr>
          <a:xfrm>
            <a:off x="183140" y="2486658"/>
            <a:ext cx="3842039" cy="3185487"/>
          </a:xfrm>
          <a:prstGeom prst="rect">
            <a:avLst/>
          </a:prstGeom>
          <a:noFill/>
        </p:spPr>
        <p:txBody>
          <a:bodyPr wrap="square" rtlCol="0">
            <a:spAutoFit/>
          </a:bodyPr>
          <a:lstStyle/>
          <a:p>
            <a:pPr defTabSz="342900">
              <a:defRPr/>
            </a:pPr>
            <a:r>
              <a:rPr lang="en-US" sz="1050" b="1" dirty="0">
                <a:solidFill>
                  <a:srgbClr val="000000"/>
                </a:solidFill>
                <a:latin typeface="Arial" panose="020B0604020202020204"/>
              </a:rPr>
              <a:t>In this example:</a:t>
            </a:r>
          </a:p>
          <a:p>
            <a:pPr defTabSz="342900">
              <a:defRPr/>
            </a:pPr>
            <a:r>
              <a:rPr lang="en-US" sz="1050" b="1" dirty="0">
                <a:solidFill>
                  <a:srgbClr val="000000"/>
                </a:solidFill>
                <a:latin typeface="Arial" panose="020B0604020202020204"/>
              </a:rPr>
              <a:t>	</a:t>
            </a:r>
          </a:p>
          <a:p>
            <a:pPr defTabSz="342900">
              <a:defRPr/>
            </a:pPr>
            <a:r>
              <a:rPr lang="en-US" sz="1350" b="1" dirty="0">
                <a:solidFill>
                  <a:srgbClr val="000000"/>
                </a:solidFill>
                <a:latin typeface="Arial" panose="020B0604020202020204"/>
              </a:rPr>
              <a:t>	Annual Income Withdrawals:</a:t>
            </a:r>
            <a:br>
              <a:rPr lang="en-US" sz="1350" b="1" dirty="0">
                <a:solidFill>
                  <a:srgbClr val="000000"/>
                </a:solidFill>
                <a:latin typeface="Arial" panose="020B0604020202020204"/>
              </a:rPr>
            </a:br>
            <a:r>
              <a:rPr lang="en-US" sz="1350" b="1" dirty="0">
                <a:solidFill>
                  <a:srgbClr val="000000"/>
                </a:solidFill>
                <a:latin typeface="Arial" panose="020B0604020202020204"/>
              </a:rPr>
              <a:t>	</a:t>
            </a:r>
            <a:r>
              <a:rPr lang="en-US" sz="1200" dirty="0">
                <a:solidFill>
                  <a:srgbClr val="000000"/>
                </a:solidFill>
                <a:latin typeface="Arial" panose="020B0604020202020204"/>
              </a:rPr>
              <a:t>5% of first year value </a:t>
            </a:r>
            <a:r>
              <a:rPr lang="en-US" sz="1050" dirty="0">
                <a:solidFill>
                  <a:srgbClr val="000000"/>
                </a:solidFill>
                <a:latin typeface="Arial" panose="020B0604020202020204"/>
              </a:rPr>
              <a:t>(adjusted thereafter for inflation)</a:t>
            </a:r>
          </a:p>
          <a:p>
            <a:pPr defTabSz="342900">
              <a:defRPr/>
            </a:pPr>
            <a:endParaRPr lang="en-US" sz="600" b="1" dirty="0">
              <a:solidFill>
                <a:srgbClr val="000000"/>
              </a:solidFill>
              <a:latin typeface="Arial" panose="020B0604020202020204"/>
            </a:endParaRPr>
          </a:p>
          <a:p>
            <a:pPr defTabSz="342900">
              <a:defRPr/>
            </a:pPr>
            <a:r>
              <a:rPr lang="en-US" sz="1350" b="1" dirty="0">
                <a:solidFill>
                  <a:srgbClr val="000000"/>
                </a:solidFill>
                <a:latin typeface="Arial" panose="020B0604020202020204"/>
              </a:rPr>
              <a:t>	Starting Values (age 65):</a:t>
            </a:r>
          </a:p>
          <a:p>
            <a:pPr defTabSz="342900">
              <a:defRPr/>
            </a:pPr>
            <a:endParaRPr lang="en-US" sz="600" b="1" dirty="0">
              <a:solidFill>
                <a:srgbClr val="000000"/>
              </a:solidFill>
              <a:latin typeface="Arial" panose="020B0604020202020204"/>
            </a:endParaRPr>
          </a:p>
          <a:p>
            <a:pPr marL="342900" lvl="1" defTabSz="342900">
              <a:defRPr/>
            </a:pPr>
            <a:r>
              <a:rPr lang="en-US" sz="1200" dirty="0">
                <a:solidFill>
                  <a:srgbClr val="000000"/>
                </a:solidFill>
                <a:latin typeface="Arial" panose="020B0604020202020204"/>
              </a:rPr>
              <a:t>Portfolio A = </a:t>
            </a:r>
            <a:r>
              <a:rPr lang="en-US" sz="1200" b="1" dirty="0">
                <a:solidFill>
                  <a:srgbClr val="000000"/>
                </a:solidFill>
                <a:latin typeface="Arial" panose="020B0604020202020204"/>
              </a:rPr>
              <a:t>$684,848</a:t>
            </a:r>
            <a:r>
              <a:rPr lang="en-US" sz="1200" dirty="0">
                <a:solidFill>
                  <a:srgbClr val="000000"/>
                </a:solidFill>
                <a:latin typeface="Arial" panose="020B0604020202020204"/>
              </a:rPr>
              <a:t>	Portfolio B = </a:t>
            </a:r>
            <a:r>
              <a:rPr lang="en-US" sz="1200" b="1" dirty="0">
                <a:solidFill>
                  <a:srgbClr val="000000"/>
                </a:solidFill>
                <a:latin typeface="Arial" panose="020B0604020202020204"/>
              </a:rPr>
              <a:t>$684,848</a:t>
            </a:r>
          </a:p>
          <a:p>
            <a:pPr defTabSz="342900">
              <a:defRPr/>
            </a:pPr>
            <a:endParaRPr lang="en-US" sz="1050" dirty="0">
              <a:solidFill>
                <a:srgbClr val="000000"/>
              </a:solidFill>
              <a:latin typeface="Arial" panose="020B0604020202020204"/>
            </a:endParaRPr>
          </a:p>
          <a:p>
            <a:pPr defTabSz="342900">
              <a:defRPr/>
            </a:pPr>
            <a:endParaRPr lang="en-US" sz="1050" dirty="0">
              <a:solidFill>
                <a:srgbClr val="000000"/>
              </a:solidFill>
              <a:latin typeface="Arial" panose="020B0604020202020204"/>
            </a:endParaRPr>
          </a:p>
          <a:p>
            <a:pPr defTabSz="342900">
              <a:defRPr/>
            </a:pPr>
            <a:r>
              <a:rPr lang="en-US" sz="1350" b="1" dirty="0">
                <a:solidFill>
                  <a:srgbClr val="000000"/>
                </a:solidFill>
                <a:latin typeface="Arial" panose="020B0604020202020204"/>
              </a:rPr>
              <a:t>	Average Annual Return:</a:t>
            </a:r>
          </a:p>
          <a:p>
            <a:pPr marL="342900" lvl="1" defTabSz="342900">
              <a:defRPr/>
            </a:pPr>
            <a:endParaRPr lang="en-US" sz="600" dirty="0">
              <a:solidFill>
                <a:srgbClr val="000000"/>
              </a:solidFill>
              <a:latin typeface="Arial" panose="020B0604020202020204"/>
            </a:endParaRPr>
          </a:p>
          <a:p>
            <a:pPr marL="342900" lvl="1" defTabSz="342900">
              <a:defRPr/>
            </a:pPr>
            <a:r>
              <a:rPr lang="en-US" sz="1200" dirty="0">
                <a:solidFill>
                  <a:srgbClr val="000000"/>
                </a:solidFill>
                <a:latin typeface="Arial" panose="020B0604020202020204"/>
              </a:rPr>
              <a:t>Portfolio A = </a:t>
            </a:r>
            <a:r>
              <a:rPr lang="en-US" sz="1200" b="1" dirty="0">
                <a:solidFill>
                  <a:srgbClr val="000000"/>
                </a:solidFill>
                <a:latin typeface="Arial" panose="020B0604020202020204"/>
              </a:rPr>
              <a:t>8%</a:t>
            </a:r>
            <a:r>
              <a:rPr lang="en-US" sz="1200" dirty="0">
                <a:solidFill>
                  <a:srgbClr val="000000"/>
                </a:solidFill>
                <a:latin typeface="Arial" panose="020B0604020202020204"/>
              </a:rPr>
              <a:t>		Portfolio B = </a:t>
            </a:r>
            <a:r>
              <a:rPr lang="en-US" sz="1200" b="1" dirty="0">
                <a:solidFill>
                  <a:srgbClr val="000000"/>
                </a:solidFill>
                <a:latin typeface="Arial" panose="020B0604020202020204"/>
              </a:rPr>
              <a:t>8%</a:t>
            </a:r>
          </a:p>
          <a:p>
            <a:pPr marL="214313" indent="-214313" defTabSz="342900">
              <a:buFontTx/>
              <a:buChar char="-"/>
              <a:defRPr/>
            </a:pPr>
            <a:endParaRPr lang="en-US" sz="1050" dirty="0">
              <a:solidFill>
                <a:srgbClr val="000000"/>
              </a:solidFill>
              <a:latin typeface="Arial" panose="020B0604020202020204"/>
            </a:endParaRPr>
          </a:p>
          <a:p>
            <a:pPr marL="214313" indent="-214313" defTabSz="342900">
              <a:buFontTx/>
              <a:buChar char="-"/>
              <a:defRPr/>
            </a:pPr>
            <a:endParaRPr lang="en-US" sz="1050" dirty="0">
              <a:solidFill>
                <a:srgbClr val="000000"/>
              </a:solidFill>
              <a:latin typeface="Arial" panose="020B0604020202020204"/>
            </a:endParaRPr>
          </a:p>
          <a:p>
            <a:pPr defTabSz="342900">
              <a:defRPr/>
            </a:pPr>
            <a:r>
              <a:rPr lang="en-US" sz="1350" b="1" dirty="0">
                <a:solidFill>
                  <a:srgbClr val="000000"/>
                </a:solidFill>
                <a:latin typeface="Arial" panose="020B0604020202020204"/>
              </a:rPr>
              <a:t>	Value at Age 90:</a:t>
            </a:r>
          </a:p>
          <a:p>
            <a:pPr defTabSz="342900">
              <a:defRPr/>
            </a:pPr>
            <a:endParaRPr lang="en-US" sz="600" b="1" dirty="0">
              <a:solidFill>
                <a:srgbClr val="000000"/>
              </a:solidFill>
              <a:latin typeface="Arial" panose="020B0604020202020204"/>
            </a:endParaRPr>
          </a:p>
          <a:p>
            <a:pPr marL="342900" lvl="1" defTabSz="342900">
              <a:defRPr/>
            </a:pPr>
            <a:r>
              <a:rPr lang="en-US" sz="1200" dirty="0">
                <a:solidFill>
                  <a:srgbClr val="000000"/>
                </a:solidFill>
                <a:latin typeface="Arial" panose="020B0604020202020204"/>
              </a:rPr>
              <a:t>Portfolio A = </a:t>
            </a:r>
            <a:r>
              <a:rPr lang="en-US" sz="1200" b="1" dirty="0">
                <a:solidFill>
                  <a:srgbClr val="C00000"/>
                </a:solidFill>
                <a:latin typeface="Arial" panose="020B0604020202020204"/>
              </a:rPr>
              <a:t>$0</a:t>
            </a:r>
            <a:r>
              <a:rPr lang="en-US" sz="1200" dirty="0">
                <a:solidFill>
                  <a:srgbClr val="000000"/>
                </a:solidFill>
                <a:latin typeface="Arial" panose="020B0604020202020204"/>
              </a:rPr>
              <a:t>	Portfolio B = </a:t>
            </a:r>
            <a:r>
              <a:rPr lang="en-US" sz="1200" b="1" dirty="0">
                <a:solidFill>
                  <a:srgbClr val="339966"/>
                </a:solidFill>
                <a:latin typeface="Arial" panose="020B0604020202020204"/>
              </a:rPr>
              <a:t>$2,622,984</a:t>
            </a:r>
          </a:p>
        </p:txBody>
      </p:sp>
      <p:cxnSp>
        <p:nvCxnSpPr>
          <p:cNvPr id="16" name="Straight Connector 15"/>
          <p:cNvCxnSpPr>
            <a:cxnSpLocks/>
          </p:cNvCxnSpPr>
          <p:nvPr/>
        </p:nvCxnSpPr>
        <p:spPr>
          <a:xfrm>
            <a:off x="3279434" y="5559287"/>
            <a:ext cx="974" cy="2457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755290" y="5805016"/>
            <a:ext cx="701548" cy="87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flipH="1">
            <a:off x="2393640" y="5802943"/>
            <a:ext cx="864636" cy="97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28169" y="5646987"/>
            <a:ext cx="1360560" cy="553998"/>
          </a:xfrm>
          <a:prstGeom prst="rect">
            <a:avLst/>
          </a:prstGeom>
          <a:noFill/>
        </p:spPr>
        <p:txBody>
          <a:bodyPr wrap="square" rtlCol="0">
            <a:spAutoFit/>
          </a:bodyPr>
          <a:lstStyle/>
          <a:p>
            <a:pPr algn="ctr" defTabSz="342900">
              <a:defRPr/>
            </a:pPr>
            <a:r>
              <a:rPr lang="en-US" sz="1500" b="1" cap="small" dirty="0">
                <a:solidFill>
                  <a:srgbClr val="002060"/>
                </a:solidFill>
                <a:latin typeface="Arial" panose="020B0604020202020204"/>
              </a:rPr>
              <a:t>Big Difference</a:t>
            </a:r>
          </a:p>
        </p:txBody>
      </p:sp>
      <p:cxnSp>
        <p:nvCxnSpPr>
          <p:cNvPr id="45" name="Straight Connector 44"/>
          <p:cNvCxnSpPr>
            <a:cxnSpLocks/>
          </p:cNvCxnSpPr>
          <p:nvPr/>
        </p:nvCxnSpPr>
        <p:spPr>
          <a:xfrm>
            <a:off x="742326" y="5565789"/>
            <a:ext cx="974" cy="2457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528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Text Box 9"/>
          <p:cNvSpPr txBox="1">
            <a:spLocks noChangeArrowheads="1"/>
          </p:cNvSpPr>
          <p:nvPr/>
        </p:nvSpPr>
        <p:spPr bwMode="auto">
          <a:xfrm>
            <a:off x="517573" y="5772151"/>
            <a:ext cx="3431492" cy="13849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96969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3188" indent="-103188"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a:spcBef>
                <a:spcPct val="0"/>
              </a:spcBef>
            </a:pPr>
            <a:r>
              <a:rPr lang="en-US" sz="900" b="0" i="0" dirty="0">
                <a:latin typeface="+mn-lt"/>
                <a:ea typeface="Tahoma" pitchFamily="34" charset="0"/>
                <a:cs typeface="Tahoma" pitchFamily="34" charset="0"/>
              </a:rPr>
              <a:t>Source: Social Security Administration (www.ssa.gov).</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81661" y="1792170"/>
            <a:ext cx="3867946" cy="137523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26"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58476" y="1843407"/>
            <a:ext cx="2963021" cy="35792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7576351" y="2087848"/>
            <a:ext cx="573256" cy="31245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68564" tIns="0" rIns="68564" bIns="0" anchor="ctr"/>
          <a:lstStyle/>
          <a:p>
            <a:endParaRPr lang="en-US" sz="1350"/>
          </a:p>
        </p:txBody>
      </p:sp>
      <p:cxnSp>
        <p:nvCxnSpPr>
          <p:cNvPr id="6" name="Straight Connector 5"/>
          <p:cNvCxnSpPr>
            <a:cxnSpLocks noChangeShapeType="1"/>
          </p:cNvCxnSpPr>
          <p:nvPr/>
        </p:nvCxnSpPr>
        <p:spPr bwMode="auto">
          <a:xfrm flipH="1">
            <a:off x="6157480" y="2087849"/>
            <a:ext cx="1418870" cy="1765651"/>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Straight Connector 13"/>
          <p:cNvCxnSpPr>
            <a:cxnSpLocks noChangeShapeType="1"/>
          </p:cNvCxnSpPr>
          <p:nvPr/>
        </p:nvCxnSpPr>
        <p:spPr bwMode="auto">
          <a:xfrm flipH="1">
            <a:off x="7809470" y="2400300"/>
            <a:ext cx="340137" cy="1458304"/>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Oval 2"/>
          <p:cNvSpPr>
            <a:spLocks noChangeArrowheads="1"/>
          </p:cNvSpPr>
          <p:nvPr/>
        </p:nvSpPr>
        <p:spPr bwMode="auto">
          <a:xfrm>
            <a:off x="685800" y="1892499"/>
            <a:ext cx="2935697" cy="3530203"/>
          </a:xfrm>
          <a:prstGeom prst="ellipse">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lIns="68564" tIns="0" rIns="68564" bIns="0" anchor="ctr"/>
          <a:lstStyle/>
          <a:p>
            <a:endParaRPr lang="en-US" sz="1350"/>
          </a:p>
        </p:txBody>
      </p:sp>
      <p:sp>
        <p:nvSpPr>
          <p:cNvPr id="5" name="TextBox 4"/>
          <p:cNvSpPr txBox="1">
            <a:spLocks noChangeArrowheads="1"/>
          </p:cNvSpPr>
          <p:nvPr/>
        </p:nvSpPr>
        <p:spPr bwMode="auto">
          <a:xfrm>
            <a:off x="571500" y="3327689"/>
            <a:ext cx="304999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3000" i="0" dirty="0">
                <a:solidFill>
                  <a:srgbClr val="00B050"/>
                </a:solidFill>
                <a:latin typeface="+mn-lt"/>
              </a:rPr>
              <a:t>Best 35 Years</a:t>
            </a:r>
          </a:p>
        </p:txBody>
      </p:sp>
      <p:sp>
        <p:nvSpPr>
          <p:cNvPr id="7" name="TextBox 6"/>
          <p:cNvSpPr txBox="1">
            <a:spLocks noChangeArrowheads="1"/>
          </p:cNvSpPr>
          <p:nvPr/>
        </p:nvSpPr>
        <p:spPr bwMode="auto">
          <a:xfrm>
            <a:off x="5886450" y="4912269"/>
            <a:ext cx="2514601"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chemeClr val="tx1"/>
                </a:solidFill>
                <a:latin typeface="Arial" charset="0"/>
                <a:ea typeface="MS PGothic" pitchFamily="34" charset="-128"/>
              </a:defRPr>
            </a:lvl1pPr>
            <a:lvl2pPr marL="742950" indent="-285750" eaLnBrk="0" hangingPunct="0">
              <a:defRPr b="1" i="1">
                <a:solidFill>
                  <a:schemeClr val="tx1"/>
                </a:solidFill>
                <a:latin typeface="Arial" charset="0"/>
                <a:ea typeface="MS PGothic" pitchFamily="34" charset="-128"/>
              </a:defRPr>
            </a:lvl2pPr>
            <a:lvl3pPr marL="1143000" indent="-228600" eaLnBrk="0" hangingPunct="0">
              <a:defRPr b="1" i="1">
                <a:solidFill>
                  <a:schemeClr val="tx1"/>
                </a:solidFill>
                <a:latin typeface="Arial" charset="0"/>
                <a:ea typeface="MS PGothic" pitchFamily="34" charset="-128"/>
              </a:defRPr>
            </a:lvl3pPr>
            <a:lvl4pPr marL="1600200" indent="-228600" eaLnBrk="0" hangingPunct="0">
              <a:defRPr b="1" i="1">
                <a:solidFill>
                  <a:schemeClr val="tx1"/>
                </a:solidFill>
                <a:latin typeface="Arial" charset="0"/>
                <a:ea typeface="MS PGothic" pitchFamily="34" charset="-128"/>
              </a:defRPr>
            </a:lvl4pPr>
            <a:lvl5pPr marL="2057400" indent="-228600" eaLnBrk="0" hangingPunct="0">
              <a:defRPr b="1" i="1">
                <a:solidFill>
                  <a:schemeClr val="tx1"/>
                </a:solidFill>
                <a:latin typeface="Arial" charset="0"/>
                <a:ea typeface="MS PGothic" pitchFamily="34" charset="-128"/>
              </a:defRPr>
            </a:lvl5pPr>
            <a:lvl6pPr marL="2514600" indent="-228600" algn="ctr" eaLnBrk="0" fontAlgn="base" hangingPunct="0">
              <a:spcBef>
                <a:spcPct val="20000"/>
              </a:spcBef>
              <a:spcAft>
                <a:spcPct val="0"/>
              </a:spcAft>
              <a:defRPr b="1" i="1">
                <a:solidFill>
                  <a:schemeClr val="tx1"/>
                </a:solidFill>
                <a:latin typeface="Arial" charset="0"/>
                <a:ea typeface="MS PGothic" pitchFamily="34" charset="-128"/>
              </a:defRPr>
            </a:lvl6pPr>
            <a:lvl7pPr marL="2971800" indent="-228600" algn="ctr" eaLnBrk="0" fontAlgn="base" hangingPunct="0">
              <a:spcBef>
                <a:spcPct val="20000"/>
              </a:spcBef>
              <a:spcAft>
                <a:spcPct val="0"/>
              </a:spcAft>
              <a:defRPr b="1" i="1">
                <a:solidFill>
                  <a:schemeClr val="tx1"/>
                </a:solidFill>
                <a:latin typeface="Arial" charset="0"/>
                <a:ea typeface="MS PGothic" pitchFamily="34" charset="-128"/>
              </a:defRPr>
            </a:lvl7pPr>
            <a:lvl8pPr marL="3429000" indent="-228600" algn="ctr" eaLnBrk="0" fontAlgn="base" hangingPunct="0">
              <a:spcBef>
                <a:spcPct val="20000"/>
              </a:spcBef>
              <a:spcAft>
                <a:spcPct val="0"/>
              </a:spcAft>
              <a:defRPr b="1" i="1">
                <a:solidFill>
                  <a:schemeClr val="tx1"/>
                </a:solidFill>
                <a:latin typeface="Arial" charset="0"/>
                <a:ea typeface="MS PGothic" pitchFamily="34" charset="-128"/>
              </a:defRPr>
            </a:lvl8pPr>
            <a:lvl9pPr marL="3886200" indent="-228600" algn="ctr" eaLnBrk="0" fontAlgn="base" hangingPunct="0">
              <a:spcBef>
                <a:spcPct val="20000"/>
              </a:spcBef>
              <a:spcAft>
                <a:spcPct val="0"/>
              </a:spcAft>
              <a:defRPr b="1" i="1">
                <a:solidFill>
                  <a:schemeClr val="tx1"/>
                </a:solidFill>
                <a:latin typeface="Arial" charset="0"/>
                <a:ea typeface="MS PGothic" pitchFamily="34" charset="-128"/>
              </a:defRPr>
            </a:lvl9pPr>
          </a:lstStyle>
          <a:p>
            <a:pPr algn="ctr" eaLnBrk="1" hangingPunct="1"/>
            <a:r>
              <a:rPr lang="en-US" sz="1350" i="0" dirty="0">
                <a:solidFill>
                  <a:schemeClr val="tx2"/>
                </a:solidFill>
                <a:latin typeface="+mn-lt"/>
              </a:rPr>
              <a:t>Online Statements are available at </a:t>
            </a:r>
          </a:p>
          <a:p>
            <a:pPr algn="ctr" eaLnBrk="1" hangingPunct="1"/>
            <a:r>
              <a:rPr lang="en-US" sz="1350" i="0" dirty="0">
                <a:solidFill>
                  <a:schemeClr val="tx2"/>
                </a:solidFill>
                <a:latin typeface="+mn-lt"/>
              </a:rPr>
              <a:t>www.ssa.gov</a:t>
            </a:r>
          </a:p>
        </p:txBody>
      </p:sp>
      <p:sp>
        <p:nvSpPr>
          <p:cNvPr id="18" name="TextBox 17"/>
          <p:cNvSpPr txBox="1"/>
          <p:nvPr/>
        </p:nvSpPr>
        <p:spPr>
          <a:xfrm>
            <a:off x="4521171" y="3357930"/>
            <a:ext cx="628650" cy="323165"/>
          </a:xfrm>
          <a:prstGeom prst="rect">
            <a:avLst/>
          </a:prstGeom>
          <a:noFill/>
        </p:spPr>
        <p:txBody>
          <a:bodyPr wrap="square" rtlCol="0">
            <a:spAutoFit/>
          </a:bodyPr>
          <a:lstStyle/>
          <a:p>
            <a:r>
              <a:rPr lang="en-US" sz="1500" b="1" dirty="0">
                <a:solidFill>
                  <a:srgbClr val="002060"/>
                </a:solidFill>
              </a:rPr>
              <a:t>P.I.A.</a:t>
            </a:r>
          </a:p>
        </p:txBody>
      </p:sp>
      <p:cxnSp>
        <p:nvCxnSpPr>
          <p:cNvPr id="20" name="Straight Arrow Connector 19"/>
          <p:cNvCxnSpPr>
            <a:cxnSpLocks/>
          </p:cNvCxnSpPr>
          <p:nvPr/>
        </p:nvCxnSpPr>
        <p:spPr>
          <a:xfrm>
            <a:off x="5028946" y="3505526"/>
            <a:ext cx="1314704" cy="46946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65542" y="3848541"/>
            <a:ext cx="1028700" cy="507831"/>
          </a:xfrm>
          <a:prstGeom prst="rect">
            <a:avLst/>
          </a:prstGeom>
          <a:noFill/>
        </p:spPr>
        <p:txBody>
          <a:bodyPr wrap="square" rtlCol="0">
            <a:spAutoFit/>
          </a:bodyPr>
          <a:lstStyle/>
          <a:p>
            <a:pPr algn="ctr"/>
            <a:r>
              <a:rPr lang="en-US" sz="1350" b="1" dirty="0">
                <a:solidFill>
                  <a:srgbClr val="00B050"/>
                </a:solidFill>
              </a:rPr>
              <a:t>Benefit at age 70</a:t>
            </a:r>
          </a:p>
        </p:txBody>
      </p:sp>
      <p:sp>
        <p:nvSpPr>
          <p:cNvPr id="24" name="TextBox 23"/>
          <p:cNvSpPr txBox="1"/>
          <p:nvPr/>
        </p:nvSpPr>
        <p:spPr>
          <a:xfrm>
            <a:off x="4313358" y="4468109"/>
            <a:ext cx="971550" cy="507831"/>
          </a:xfrm>
          <a:prstGeom prst="rect">
            <a:avLst/>
          </a:prstGeom>
          <a:noFill/>
        </p:spPr>
        <p:txBody>
          <a:bodyPr wrap="square" rtlCol="0">
            <a:spAutoFit/>
          </a:bodyPr>
          <a:lstStyle/>
          <a:p>
            <a:pPr algn="ctr"/>
            <a:r>
              <a:rPr lang="en-US" sz="1350" b="1" dirty="0">
                <a:solidFill>
                  <a:srgbClr val="C00000"/>
                </a:solidFill>
              </a:rPr>
              <a:t>Benefit at age 62</a:t>
            </a:r>
          </a:p>
        </p:txBody>
      </p:sp>
      <p:cxnSp>
        <p:nvCxnSpPr>
          <p:cNvPr id="25" name="Straight Arrow Connector 24"/>
          <p:cNvCxnSpPr>
            <a:cxnSpLocks/>
          </p:cNvCxnSpPr>
          <p:nvPr/>
        </p:nvCxnSpPr>
        <p:spPr>
          <a:xfrm flipV="1">
            <a:off x="5174353" y="4427907"/>
            <a:ext cx="1125104" cy="36567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a:off x="5002363" y="4004165"/>
            <a:ext cx="1398437" cy="181367"/>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157480" y="3853500"/>
            <a:ext cx="1651989" cy="715581"/>
          </a:xfrm>
          <a:prstGeom prst="rect">
            <a:avLst/>
          </a:prstGeom>
          <a:noFill/>
          <a:ln w="38100">
            <a:solidFill>
              <a:schemeClr val="tx1"/>
            </a:solidFill>
          </a:ln>
        </p:spPr>
        <p:txBody>
          <a:bodyPr wrap="square" rtlCol="0">
            <a:spAutoFit/>
          </a:bodyPr>
          <a:lstStyle/>
          <a:p>
            <a:pPr algn="ctr"/>
            <a:r>
              <a:rPr lang="en-US" sz="1350" b="1" dirty="0">
                <a:solidFill>
                  <a:srgbClr val="002060"/>
                </a:solidFill>
              </a:rPr>
              <a:t>…$1,680 a month</a:t>
            </a:r>
          </a:p>
          <a:p>
            <a:pPr algn="ctr"/>
            <a:r>
              <a:rPr lang="en-US" sz="1350" b="1" dirty="0">
                <a:solidFill>
                  <a:srgbClr val="00B050"/>
                </a:solidFill>
              </a:rPr>
              <a:t>…$2,094 a month</a:t>
            </a:r>
          </a:p>
          <a:p>
            <a:pPr algn="ctr"/>
            <a:r>
              <a:rPr lang="en-US" sz="1350" b="1" dirty="0">
                <a:solidFill>
                  <a:srgbClr val="C00000"/>
                </a:solidFill>
              </a:rPr>
              <a:t>…$1,159 a month</a:t>
            </a:r>
          </a:p>
        </p:txBody>
      </p:sp>
      <p:sp>
        <p:nvSpPr>
          <p:cNvPr id="21" name="TextBox 20"/>
          <p:cNvSpPr txBox="1"/>
          <p:nvPr/>
        </p:nvSpPr>
        <p:spPr>
          <a:xfrm>
            <a:off x="474409" y="5564401"/>
            <a:ext cx="3526091" cy="230832"/>
          </a:xfrm>
          <a:prstGeom prst="rect">
            <a:avLst/>
          </a:prstGeom>
          <a:noFill/>
        </p:spPr>
        <p:txBody>
          <a:bodyPr wrap="square" rtlCol="0">
            <a:spAutoFit/>
          </a:bodyPr>
          <a:lstStyle/>
          <a:p>
            <a:pPr algn="ctr"/>
            <a:r>
              <a:rPr lang="en-US" sz="900" dirty="0">
                <a:solidFill>
                  <a:prstClr val="black"/>
                </a:solidFill>
                <a:ea typeface="Tahoma" panose="020B0604030504040204" pitchFamily="34" charset="0"/>
                <a:cs typeface="Tahoma" panose="020B0604030504040204" pitchFamily="34" charset="0"/>
              </a:rPr>
              <a:t>Example used as illustration only, actual results will vary.</a:t>
            </a:r>
          </a:p>
        </p:txBody>
      </p:sp>
      <p:sp>
        <p:nvSpPr>
          <p:cNvPr id="26" name="Title 2"/>
          <p:cNvSpPr txBox="1">
            <a:spLocks/>
          </p:cNvSpPr>
          <p:nvPr/>
        </p:nvSpPr>
        <p:spPr>
          <a:xfrm>
            <a:off x="0" y="1085850"/>
            <a:ext cx="7898130" cy="57150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3300" b="1" dirty="0">
                <a:solidFill>
                  <a:schemeClr val="tx2"/>
                </a:solidFill>
              </a:rPr>
              <a:t>	Individual Benefits</a:t>
            </a:r>
          </a:p>
        </p:txBody>
      </p:sp>
    </p:spTree>
    <p:extLst>
      <p:ext uri="{BB962C8B-B14F-4D97-AF65-F5344CB8AC3E}">
        <p14:creationId xmlns:p14="http://schemas.microsoft.com/office/powerpoint/2010/main" val="2779806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2001"/>
            <a:ext cx="9144000" cy="1325563"/>
          </a:xfrm>
        </p:spPr>
        <p:txBody>
          <a:bodyPr>
            <a:noAutofit/>
          </a:bodyPr>
          <a:lstStyle/>
          <a:p>
            <a:pPr algn="ctr"/>
            <a:r>
              <a:rPr lang="en-US" spc="-150" dirty="0"/>
              <a:t>Social Security is Taxed based </a:t>
            </a:r>
            <a:br>
              <a:rPr lang="en-US" spc="-150" dirty="0"/>
            </a:br>
            <a:r>
              <a:rPr lang="en-US" spc="-150" dirty="0"/>
              <a:t>on your other income</a:t>
            </a:r>
          </a:p>
        </p:txBody>
      </p:sp>
      <p:graphicFrame>
        <p:nvGraphicFramePr>
          <p:cNvPr id="4" name="Diagram 3"/>
          <p:cNvGraphicFramePr/>
          <p:nvPr>
            <p:extLst>
              <p:ext uri="{D42A27DB-BD31-4B8C-83A1-F6EECF244321}">
                <p14:modId xmlns:p14="http://schemas.microsoft.com/office/powerpoint/2010/main" val="579499528"/>
              </p:ext>
            </p:extLst>
          </p:nvPr>
        </p:nvGraphicFramePr>
        <p:xfrm>
          <a:off x="324144" y="2265949"/>
          <a:ext cx="8496006" cy="3905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0C057BA-D4F3-44D0-8FBD-A3626E2F7879}"/>
              </a:ext>
            </a:extLst>
          </p:cNvPr>
          <p:cNvSpPr txBox="1"/>
          <p:nvPr/>
        </p:nvSpPr>
        <p:spPr>
          <a:xfrm>
            <a:off x="0" y="6358600"/>
            <a:ext cx="9143999" cy="415498"/>
          </a:xfrm>
          <a:prstGeom prst="rect">
            <a:avLst/>
          </a:prstGeom>
          <a:noFill/>
        </p:spPr>
        <p:txBody>
          <a:bodyPr wrap="square" rtlCol="0">
            <a:spAutoFit/>
          </a:bodyPr>
          <a:lstStyle/>
          <a:p>
            <a:pPr algn="ctr"/>
            <a:r>
              <a:rPr lang="en-US" sz="1050" b="1" dirty="0"/>
              <a:t>https://www.irs.gov/pub/irs-pdf/p915.pdf </a:t>
            </a:r>
          </a:p>
          <a:p>
            <a:pPr algn="ctr"/>
            <a:r>
              <a:rPr lang="en-US" sz="1050" b="1" dirty="0"/>
              <a:t>Accessed 8/23/16</a:t>
            </a:r>
          </a:p>
        </p:txBody>
      </p:sp>
    </p:spTree>
    <p:extLst>
      <p:ext uri="{BB962C8B-B14F-4D97-AF65-F5344CB8AC3E}">
        <p14:creationId xmlns:p14="http://schemas.microsoft.com/office/powerpoint/2010/main" val="90254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graphicEl>
                                              <a:dgm id="{1AF8B88A-9A2A-4392-8386-D08541F56F4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30A094A-C7C2-4F35-B447-ECE02F894AE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440058A-6C85-4288-BECC-021C16186A0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D7652E4B-4ECB-4D38-8B47-1A75AB03D02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 y="365126"/>
            <a:ext cx="8769096" cy="666133"/>
          </a:xfrm>
        </p:spPr>
        <p:txBody>
          <a:bodyPr/>
          <a:lstStyle/>
          <a:p>
            <a:r>
              <a:rPr lang="en-US" dirty="0"/>
              <a:t>On The Return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8861149"/>
              </p:ext>
            </p:extLst>
          </p:nvPr>
        </p:nvGraphicFramePr>
        <p:xfrm>
          <a:off x="477373" y="966048"/>
          <a:ext cx="8170966" cy="4980718"/>
        </p:xfrm>
        <a:graphic>
          <a:graphicData uri="http://schemas.openxmlformats.org/drawingml/2006/table">
            <a:tbl>
              <a:tblPr firstRow="1" bandRow="1">
                <a:tableStyleId>{EB344D84-9AFB-497E-A393-DC336BA19D2E}</a:tableStyleId>
              </a:tblPr>
              <a:tblGrid>
                <a:gridCol w="4223196">
                  <a:extLst>
                    <a:ext uri="{9D8B030D-6E8A-4147-A177-3AD203B41FA5}">
                      <a16:colId xmlns:a16="http://schemas.microsoft.com/office/drawing/2014/main" val="20000"/>
                    </a:ext>
                  </a:extLst>
                </a:gridCol>
                <a:gridCol w="2019789">
                  <a:extLst>
                    <a:ext uri="{9D8B030D-6E8A-4147-A177-3AD203B41FA5}">
                      <a16:colId xmlns:a16="http://schemas.microsoft.com/office/drawing/2014/main" val="20001"/>
                    </a:ext>
                  </a:extLst>
                </a:gridCol>
                <a:gridCol w="1927981">
                  <a:extLst>
                    <a:ext uri="{9D8B030D-6E8A-4147-A177-3AD203B41FA5}">
                      <a16:colId xmlns:a16="http://schemas.microsoft.com/office/drawing/2014/main" val="20002"/>
                    </a:ext>
                  </a:extLst>
                </a:gridCol>
              </a:tblGrid>
              <a:tr h="1374103">
                <a:tc>
                  <a:txBody>
                    <a:bodyPr/>
                    <a:lstStyle/>
                    <a:p>
                      <a:endParaRPr lang="en-US" sz="2400" b="1" dirty="0">
                        <a:latin typeface="Arial" panose="020B0604020202020204" pitchFamily="34" charset="0"/>
                        <a:cs typeface="Arial" panose="020B0604020202020204" pitchFamily="34" charset="0"/>
                      </a:endParaRPr>
                    </a:p>
                  </a:txBody>
                  <a:tcPr marL="143394" marR="143394" anchor="ctr">
                    <a:solidFill>
                      <a:srgbClr val="044561"/>
                    </a:solidFill>
                  </a:tcPr>
                </a:tc>
                <a:tc>
                  <a:txBody>
                    <a:bodyPr/>
                    <a:lstStyle/>
                    <a:p>
                      <a:r>
                        <a:rPr lang="en-US" sz="2400" dirty="0">
                          <a:latin typeface="Arial" panose="020B0604020202020204" pitchFamily="34" charset="0"/>
                          <a:cs typeface="Arial" panose="020B0604020202020204" pitchFamily="34" charset="0"/>
                        </a:rPr>
                        <a:t>40k IRA </a:t>
                      </a:r>
                    </a:p>
                    <a:p>
                      <a:r>
                        <a:rPr lang="en-US" sz="2400" dirty="0">
                          <a:latin typeface="Arial" panose="020B0604020202020204" pitchFamily="34" charset="0"/>
                          <a:cs typeface="Arial" panose="020B0604020202020204" pitchFamily="34" charset="0"/>
                        </a:rPr>
                        <a:t>20k Social Security</a:t>
                      </a:r>
                      <a:endParaRPr lang="en-US" sz="2400" b="1" dirty="0">
                        <a:latin typeface="Arial" panose="020B0604020202020204" pitchFamily="34" charset="0"/>
                        <a:cs typeface="Arial" panose="020B0604020202020204" pitchFamily="34" charset="0"/>
                      </a:endParaRPr>
                    </a:p>
                  </a:txBody>
                  <a:tcPr marL="143394" marR="143394" anchor="ctr">
                    <a:solidFill>
                      <a:srgbClr val="044561"/>
                    </a:solidFill>
                  </a:tcPr>
                </a:tc>
                <a:tc>
                  <a:txBody>
                    <a:bodyPr/>
                    <a:lstStyle/>
                    <a:p>
                      <a:r>
                        <a:rPr lang="en-US" sz="2400" dirty="0">
                          <a:latin typeface="Arial" panose="020B0604020202020204" pitchFamily="34" charset="0"/>
                          <a:cs typeface="Arial" panose="020B0604020202020204" pitchFamily="34" charset="0"/>
                        </a:rPr>
                        <a:t>20k IRA</a:t>
                      </a:r>
                    </a:p>
                    <a:p>
                      <a:r>
                        <a:rPr lang="en-US" sz="2400" dirty="0">
                          <a:latin typeface="Arial" panose="020B0604020202020204" pitchFamily="34" charset="0"/>
                          <a:cs typeface="Arial" panose="020B0604020202020204" pitchFamily="34" charset="0"/>
                        </a:rPr>
                        <a:t>40k Social Security</a:t>
                      </a:r>
                      <a:endParaRPr lang="en-US" sz="2400" b="1" dirty="0">
                        <a:latin typeface="Arial" panose="020B0604020202020204" pitchFamily="34" charset="0"/>
                        <a:cs typeface="Arial" panose="020B0604020202020204" pitchFamily="34" charset="0"/>
                      </a:endParaRPr>
                    </a:p>
                  </a:txBody>
                  <a:tcPr marL="143394" marR="143394" anchor="ctr">
                    <a:solidFill>
                      <a:srgbClr val="044561"/>
                    </a:solidFill>
                  </a:tcPr>
                </a:tc>
                <a:extLst>
                  <a:ext uri="{0D108BD9-81ED-4DB2-BD59-A6C34878D82A}">
                    <a16:rowId xmlns:a16="http://schemas.microsoft.com/office/drawing/2014/main" val="10000"/>
                  </a:ext>
                </a:extLst>
              </a:tr>
              <a:tr h="528501">
                <a:tc>
                  <a:txBody>
                    <a:bodyPr/>
                    <a:lstStyle/>
                    <a:p>
                      <a:r>
                        <a:rPr lang="en-US" sz="2400" dirty="0">
                          <a:latin typeface="Arial" panose="020B0604020202020204" pitchFamily="34" charset="0"/>
                          <a:cs typeface="Arial" panose="020B0604020202020204" pitchFamily="34" charset="0"/>
                        </a:rPr>
                        <a:t>Taxable Social Security</a:t>
                      </a:r>
                      <a:endParaRPr lang="en-US" sz="2400" b="1" dirty="0">
                        <a:latin typeface="Arial" panose="020B0604020202020204" pitchFamily="34" charset="0"/>
                        <a:cs typeface="Arial" panose="020B0604020202020204" pitchFamily="34" charset="0"/>
                      </a:endParaRPr>
                    </a:p>
                  </a:txBody>
                  <a:tcPr marL="143394" marR="143394" anchor="ctr"/>
                </a:tc>
                <a:tc>
                  <a:txBody>
                    <a:bodyPr/>
                    <a:lstStyle/>
                    <a:p>
                      <a:endParaRPr lang="en-US" sz="2400" b="1" dirty="0">
                        <a:latin typeface="Arial" panose="020B0604020202020204" pitchFamily="34" charset="0"/>
                        <a:cs typeface="Arial" panose="020B0604020202020204" pitchFamily="34" charset="0"/>
                      </a:endParaRPr>
                    </a:p>
                  </a:txBody>
                  <a:tcPr marL="143394" marR="143394" anchor="ctr"/>
                </a:tc>
                <a:tc>
                  <a:txBody>
                    <a:bodyPr/>
                    <a:lstStyle/>
                    <a:p>
                      <a:endParaRPr lang="en-US" sz="2400" b="1" dirty="0">
                        <a:latin typeface="Arial" panose="020B0604020202020204" pitchFamily="34" charset="0"/>
                        <a:cs typeface="Arial" panose="020B0604020202020204" pitchFamily="34" charset="0"/>
                      </a:endParaRPr>
                    </a:p>
                  </a:txBody>
                  <a:tcPr marL="143394" marR="143394" anchor="ctr"/>
                </a:tc>
                <a:extLst>
                  <a:ext uri="{0D108BD9-81ED-4DB2-BD59-A6C34878D82A}">
                    <a16:rowId xmlns:a16="http://schemas.microsoft.com/office/drawing/2014/main" val="10001"/>
                  </a:ext>
                </a:extLst>
              </a:tr>
              <a:tr h="528501">
                <a:tc>
                  <a:txBody>
                    <a:bodyPr/>
                    <a:lstStyle/>
                    <a:p>
                      <a:r>
                        <a:rPr lang="en-US" sz="2400" dirty="0">
                          <a:latin typeface="Arial" panose="020B0604020202020204" pitchFamily="34" charset="0"/>
                          <a:cs typeface="Arial" panose="020B0604020202020204" pitchFamily="34" charset="0"/>
                        </a:rPr>
                        <a:t>Taxable Other income</a:t>
                      </a:r>
                      <a:endParaRPr lang="en-US" sz="2400" b="1" dirty="0">
                        <a:latin typeface="Arial" panose="020B0604020202020204" pitchFamily="34" charset="0"/>
                        <a:cs typeface="Arial" panose="020B0604020202020204" pitchFamily="34" charset="0"/>
                      </a:endParaRPr>
                    </a:p>
                  </a:txBody>
                  <a:tcPr marL="143394" marR="143394" anchor="ctr"/>
                </a:tc>
                <a:tc>
                  <a:txBody>
                    <a:bodyPr/>
                    <a:lstStyle/>
                    <a:p>
                      <a:endParaRPr lang="en-US" sz="2400" b="1" dirty="0">
                        <a:latin typeface="Arial" panose="020B0604020202020204" pitchFamily="34" charset="0"/>
                        <a:cs typeface="Arial" panose="020B0604020202020204" pitchFamily="34" charset="0"/>
                      </a:endParaRPr>
                    </a:p>
                  </a:txBody>
                  <a:tcPr marL="143394" marR="143394" anchor="ctr"/>
                </a:tc>
                <a:tc>
                  <a:txBody>
                    <a:bodyPr/>
                    <a:lstStyle/>
                    <a:p>
                      <a:endParaRPr lang="en-US" sz="2400" b="1" dirty="0">
                        <a:latin typeface="Arial" panose="020B0604020202020204" pitchFamily="34" charset="0"/>
                        <a:cs typeface="Arial" panose="020B0604020202020204" pitchFamily="34" charset="0"/>
                      </a:endParaRPr>
                    </a:p>
                  </a:txBody>
                  <a:tcPr marL="143394" marR="143394" anchor="ctr"/>
                </a:tc>
                <a:extLst>
                  <a:ext uri="{0D108BD9-81ED-4DB2-BD59-A6C34878D82A}">
                    <a16:rowId xmlns:a16="http://schemas.microsoft.com/office/drawing/2014/main" val="10002"/>
                  </a:ext>
                </a:extLst>
              </a:tr>
              <a:tr h="528501">
                <a:tc>
                  <a:txBody>
                    <a:bodyPr/>
                    <a:lstStyle/>
                    <a:p>
                      <a:r>
                        <a:rPr lang="en-US" sz="2400" dirty="0">
                          <a:latin typeface="Arial" panose="020B0604020202020204" pitchFamily="34" charset="0"/>
                          <a:cs typeface="Arial" panose="020B0604020202020204" pitchFamily="34" charset="0"/>
                        </a:rPr>
                        <a:t>Total Taxable Income</a:t>
                      </a:r>
                      <a:endParaRPr lang="en-US" sz="2400" b="1" dirty="0">
                        <a:latin typeface="Arial" panose="020B0604020202020204" pitchFamily="34" charset="0"/>
                        <a:cs typeface="Arial" panose="020B0604020202020204" pitchFamily="34" charset="0"/>
                      </a:endParaRPr>
                    </a:p>
                  </a:txBody>
                  <a:tcPr marL="143394" marR="143394" anchor="ctr"/>
                </a:tc>
                <a:tc>
                  <a:txBody>
                    <a:bodyPr/>
                    <a:lstStyle/>
                    <a:p>
                      <a:endParaRPr lang="en-US" sz="2400" b="1" dirty="0">
                        <a:latin typeface="Arial" panose="020B0604020202020204" pitchFamily="34" charset="0"/>
                        <a:cs typeface="Arial" panose="020B0604020202020204" pitchFamily="34" charset="0"/>
                      </a:endParaRPr>
                    </a:p>
                  </a:txBody>
                  <a:tcPr marL="143394" marR="143394" anchor="ctr"/>
                </a:tc>
                <a:tc>
                  <a:txBody>
                    <a:bodyPr/>
                    <a:lstStyle/>
                    <a:p>
                      <a:endParaRPr lang="en-US" sz="2400" b="1" dirty="0">
                        <a:latin typeface="Arial" panose="020B0604020202020204" pitchFamily="34" charset="0"/>
                        <a:cs typeface="Arial" panose="020B0604020202020204" pitchFamily="34" charset="0"/>
                      </a:endParaRPr>
                    </a:p>
                  </a:txBody>
                  <a:tcPr marL="143394" marR="143394" anchor="ctr"/>
                </a:tc>
                <a:extLst>
                  <a:ext uri="{0D108BD9-81ED-4DB2-BD59-A6C34878D82A}">
                    <a16:rowId xmlns:a16="http://schemas.microsoft.com/office/drawing/2014/main" val="10003"/>
                  </a:ext>
                </a:extLst>
              </a:tr>
              <a:tr h="951302">
                <a:tc>
                  <a:txBody>
                    <a:bodyPr/>
                    <a:lstStyle/>
                    <a:p>
                      <a:r>
                        <a:rPr lang="en-US" sz="2400" dirty="0">
                          <a:latin typeface="Arial" panose="020B0604020202020204" pitchFamily="34" charset="0"/>
                          <a:cs typeface="Arial" panose="020B0604020202020204" pitchFamily="34" charset="0"/>
                        </a:rPr>
                        <a:t>Minus</a:t>
                      </a:r>
                      <a:r>
                        <a:rPr lang="en-US" sz="2400" baseline="0" dirty="0">
                          <a:latin typeface="Arial" panose="020B0604020202020204" pitchFamily="34" charset="0"/>
                          <a:cs typeface="Arial" panose="020B0604020202020204" pitchFamily="34" charset="0"/>
                        </a:rPr>
                        <a:t> Standard Deduction and Personal Exemptions</a:t>
                      </a:r>
                      <a:endParaRPr lang="en-US" sz="2400" b="1" dirty="0">
                        <a:latin typeface="Arial" panose="020B0604020202020204" pitchFamily="34" charset="0"/>
                        <a:cs typeface="Arial" panose="020B0604020202020204" pitchFamily="34" charset="0"/>
                      </a:endParaRPr>
                    </a:p>
                  </a:txBody>
                  <a:tcPr marL="143394" marR="143394" anchor="ctr"/>
                </a:tc>
                <a:tc>
                  <a:txBody>
                    <a:bodyPr/>
                    <a:lstStyle/>
                    <a:p>
                      <a:endParaRPr lang="en-US" sz="2400" b="1" dirty="0">
                        <a:latin typeface="Arial" panose="020B0604020202020204" pitchFamily="34" charset="0"/>
                        <a:cs typeface="Arial" panose="020B0604020202020204" pitchFamily="34" charset="0"/>
                      </a:endParaRPr>
                    </a:p>
                  </a:txBody>
                  <a:tcPr marL="143394" marR="143394" anchor="ctr"/>
                </a:tc>
                <a:tc>
                  <a:txBody>
                    <a:bodyPr/>
                    <a:lstStyle/>
                    <a:p>
                      <a:endParaRPr lang="en-US" sz="2400" b="1" dirty="0">
                        <a:latin typeface="Arial" panose="020B0604020202020204" pitchFamily="34" charset="0"/>
                        <a:cs typeface="Arial" panose="020B0604020202020204" pitchFamily="34" charset="0"/>
                      </a:endParaRPr>
                    </a:p>
                  </a:txBody>
                  <a:tcPr marL="143394" marR="143394" anchor="ctr"/>
                </a:tc>
                <a:extLst>
                  <a:ext uri="{0D108BD9-81ED-4DB2-BD59-A6C34878D82A}">
                    <a16:rowId xmlns:a16="http://schemas.microsoft.com/office/drawing/2014/main" val="10004"/>
                  </a:ext>
                </a:extLst>
              </a:tr>
              <a:tr h="528501">
                <a:tc>
                  <a:txBody>
                    <a:bodyPr/>
                    <a:lstStyle/>
                    <a:p>
                      <a:r>
                        <a:rPr lang="en-US" sz="2400" dirty="0">
                          <a:latin typeface="Arial" panose="020B0604020202020204" pitchFamily="34" charset="0"/>
                          <a:cs typeface="Arial" panose="020B0604020202020204" pitchFamily="34" charset="0"/>
                        </a:rPr>
                        <a:t>Net Taxable Income</a:t>
                      </a:r>
                      <a:endParaRPr lang="en-US" sz="2400" b="1" dirty="0">
                        <a:latin typeface="Arial" panose="020B0604020202020204" pitchFamily="34" charset="0"/>
                        <a:cs typeface="Arial" panose="020B0604020202020204" pitchFamily="34" charset="0"/>
                      </a:endParaRPr>
                    </a:p>
                  </a:txBody>
                  <a:tcPr marL="143394" marR="143394" anchor="ctr"/>
                </a:tc>
                <a:tc>
                  <a:txBody>
                    <a:bodyPr/>
                    <a:lstStyle/>
                    <a:p>
                      <a:endParaRPr lang="en-US" sz="2400" b="1" dirty="0">
                        <a:latin typeface="Arial" panose="020B0604020202020204" pitchFamily="34" charset="0"/>
                        <a:cs typeface="Arial" panose="020B0604020202020204" pitchFamily="34" charset="0"/>
                      </a:endParaRPr>
                    </a:p>
                  </a:txBody>
                  <a:tcPr marL="143394" marR="143394" anchor="ctr"/>
                </a:tc>
                <a:tc>
                  <a:txBody>
                    <a:bodyPr/>
                    <a:lstStyle/>
                    <a:p>
                      <a:endParaRPr lang="en-US" sz="2400" b="1" dirty="0">
                        <a:latin typeface="Arial" panose="020B0604020202020204" pitchFamily="34" charset="0"/>
                        <a:cs typeface="Arial" panose="020B0604020202020204" pitchFamily="34" charset="0"/>
                      </a:endParaRPr>
                    </a:p>
                  </a:txBody>
                  <a:tcPr marL="143394" marR="143394" anchor="ctr"/>
                </a:tc>
                <a:extLst>
                  <a:ext uri="{0D108BD9-81ED-4DB2-BD59-A6C34878D82A}">
                    <a16:rowId xmlns:a16="http://schemas.microsoft.com/office/drawing/2014/main" val="10005"/>
                  </a:ext>
                </a:extLst>
              </a:tr>
              <a:tr h="541309">
                <a:tc>
                  <a:txBody>
                    <a:bodyPr/>
                    <a:lstStyle/>
                    <a:p>
                      <a:r>
                        <a:rPr lang="en-US" sz="2400" dirty="0">
                          <a:latin typeface="Arial" panose="020B0604020202020204" pitchFamily="34" charset="0"/>
                          <a:cs typeface="Arial" panose="020B0604020202020204" pitchFamily="34" charset="0"/>
                        </a:rPr>
                        <a:t>Total Federal Income Tax</a:t>
                      </a:r>
                      <a:endParaRPr lang="en-US" sz="2400" b="1" dirty="0">
                        <a:latin typeface="Arial" panose="020B0604020202020204" pitchFamily="34" charset="0"/>
                        <a:cs typeface="Arial" panose="020B0604020202020204" pitchFamily="34" charset="0"/>
                      </a:endParaRPr>
                    </a:p>
                  </a:txBody>
                  <a:tcPr marL="143394" marR="143394" anchor="ctr"/>
                </a:tc>
                <a:tc>
                  <a:txBody>
                    <a:bodyPr/>
                    <a:lstStyle/>
                    <a:p>
                      <a:endParaRPr lang="en-US" sz="2400" b="1" dirty="0">
                        <a:latin typeface="Arial" panose="020B0604020202020204" pitchFamily="34" charset="0"/>
                        <a:cs typeface="Arial" panose="020B0604020202020204" pitchFamily="34" charset="0"/>
                      </a:endParaRPr>
                    </a:p>
                  </a:txBody>
                  <a:tcPr marL="143394" marR="143394" anchor="ctr"/>
                </a:tc>
                <a:tc>
                  <a:txBody>
                    <a:bodyPr/>
                    <a:lstStyle/>
                    <a:p>
                      <a:endParaRPr lang="en-US" sz="2400" b="1" dirty="0">
                        <a:latin typeface="Arial" panose="020B0604020202020204" pitchFamily="34" charset="0"/>
                        <a:cs typeface="Arial" panose="020B0604020202020204" pitchFamily="34" charset="0"/>
                      </a:endParaRPr>
                    </a:p>
                  </a:txBody>
                  <a:tcPr marL="143394" marR="143394" anchor="ctr"/>
                </a:tc>
                <a:extLst>
                  <a:ext uri="{0D108BD9-81ED-4DB2-BD59-A6C34878D82A}">
                    <a16:rowId xmlns:a16="http://schemas.microsoft.com/office/drawing/2014/main" val="10006"/>
                  </a:ext>
                </a:extLst>
              </a:tr>
            </a:tbl>
          </a:graphicData>
        </a:graphic>
      </p:graphicFrame>
      <p:sp>
        <p:nvSpPr>
          <p:cNvPr id="7" name="TextBox 6"/>
          <p:cNvSpPr txBox="1"/>
          <p:nvPr/>
        </p:nvSpPr>
        <p:spPr>
          <a:xfrm>
            <a:off x="729032" y="6098393"/>
            <a:ext cx="8042551" cy="646331"/>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Table assumes Married Filing Jointly, 2018 tax brackets, Standard Deduction, plus additional deductions for over 65. </a:t>
            </a:r>
          </a:p>
          <a:p>
            <a:r>
              <a:rPr lang="en-US" sz="1200" i="1" dirty="0">
                <a:latin typeface="Arial" panose="020B0604020202020204" pitchFamily="34" charset="0"/>
                <a:cs typeface="Arial" panose="020B0604020202020204" pitchFamily="34" charset="0"/>
              </a:rPr>
              <a:t>The characters in this example are fictional only. Your actual experience will vary. This hypothetical example is shown for illustrative purposes only and not guaranteed </a:t>
            </a:r>
          </a:p>
        </p:txBody>
      </p:sp>
      <p:sp>
        <p:nvSpPr>
          <p:cNvPr id="2" name="Rectangle 1"/>
          <p:cNvSpPr/>
          <p:nvPr/>
        </p:nvSpPr>
        <p:spPr>
          <a:xfrm>
            <a:off x="4855216" y="2452600"/>
            <a:ext cx="1275927"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$11,100</a:t>
            </a:r>
            <a:endParaRPr lang="en-US" sz="2400" b="1" dirty="0">
              <a:latin typeface="Arial" panose="020B0604020202020204" pitchFamily="34" charset="0"/>
              <a:cs typeface="Arial" panose="020B0604020202020204" pitchFamily="34" charset="0"/>
            </a:endParaRPr>
          </a:p>
        </p:txBody>
      </p:sp>
      <p:sp>
        <p:nvSpPr>
          <p:cNvPr id="3" name="Rectangle 2"/>
          <p:cNvSpPr/>
          <p:nvPr/>
        </p:nvSpPr>
        <p:spPr>
          <a:xfrm>
            <a:off x="4832390" y="2893127"/>
            <a:ext cx="1298753"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$40,000</a:t>
            </a:r>
            <a:endParaRPr lang="en-US" sz="2400" b="1" dirty="0">
              <a:latin typeface="Arial" panose="020B0604020202020204" pitchFamily="34" charset="0"/>
              <a:cs typeface="Arial" panose="020B0604020202020204" pitchFamily="34" charset="0"/>
            </a:endParaRPr>
          </a:p>
        </p:txBody>
      </p:sp>
      <p:sp>
        <p:nvSpPr>
          <p:cNvPr id="5" name="Rectangle 4"/>
          <p:cNvSpPr/>
          <p:nvPr/>
        </p:nvSpPr>
        <p:spPr>
          <a:xfrm>
            <a:off x="4832390" y="3442309"/>
            <a:ext cx="1298753"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$51,100</a:t>
            </a:r>
            <a:endParaRPr lang="en-US" sz="2400" b="1" dirty="0">
              <a:latin typeface="Arial" panose="020B0604020202020204" pitchFamily="34" charset="0"/>
              <a:cs typeface="Arial" panose="020B0604020202020204" pitchFamily="34" charset="0"/>
            </a:endParaRPr>
          </a:p>
        </p:txBody>
      </p:sp>
      <p:sp>
        <p:nvSpPr>
          <p:cNvPr id="8" name="Rectangle 7"/>
          <p:cNvSpPr/>
          <p:nvPr/>
        </p:nvSpPr>
        <p:spPr>
          <a:xfrm>
            <a:off x="4855216" y="4232872"/>
            <a:ext cx="1298753"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$26,600</a:t>
            </a:r>
            <a:endParaRPr lang="en-US" sz="2400" b="1" dirty="0">
              <a:latin typeface="Arial" panose="020B0604020202020204" pitchFamily="34" charset="0"/>
              <a:cs typeface="Arial" panose="020B0604020202020204" pitchFamily="34" charset="0"/>
            </a:endParaRPr>
          </a:p>
        </p:txBody>
      </p:sp>
      <p:sp>
        <p:nvSpPr>
          <p:cNvPr id="9" name="Rectangle 8"/>
          <p:cNvSpPr/>
          <p:nvPr/>
        </p:nvSpPr>
        <p:spPr>
          <a:xfrm>
            <a:off x="4855216" y="4886972"/>
            <a:ext cx="1298753"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$24,500</a:t>
            </a:r>
            <a:endParaRPr lang="en-US" sz="2400" b="1" dirty="0">
              <a:latin typeface="Arial" panose="020B0604020202020204" pitchFamily="34" charset="0"/>
              <a:cs typeface="Arial" panose="020B0604020202020204" pitchFamily="34" charset="0"/>
            </a:endParaRPr>
          </a:p>
        </p:txBody>
      </p:sp>
      <p:sp>
        <p:nvSpPr>
          <p:cNvPr id="10" name="Rectangle 9"/>
          <p:cNvSpPr/>
          <p:nvPr/>
        </p:nvSpPr>
        <p:spPr>
          <a:xfrm>
            <a:off x="4918150" y="5448517"/>
            <a:ext cx="1127232"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$2,559</a:t>
            </a:r>
            <a:endParaRPr lang="en-US" sz="2400" b="1" dirty="0">
              <a:latin typeface="Arial" panose="020B0604020202020204" pitchFamily="34" charset="0"/>
              <a:cs typeface="Arial" panose="020B0604020202020204" pitchFamily="34" charset="0"/>
            </a:endParaRPr>
          </a:p>
        </p:txBody>
      </p:sp>
      <p:sp>
        <p:nvSpPr>
          <p:cNvPr id="11" name="Rectangle 10"/>
          <p:cNvSpPr/>
          <p:nvPr/>
        </p:nvSpPr>
        <p:spPr>
          <a:xfrm>
            <a:off x="6915319" y="2490019"/>
            <a:ext cx="1127232"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$4,000</a:t>
            </a:r>
            <a:endParaRPr lang="en-US" sz="2400" b="1" dirty="0">
              <a:latin typeface="Arial" panose="020B0604020202020204" pitchFamily="34" charset="0"/>
              <a:cs typeface="Arial" panose="020B0604020202020204" pitchFamily="34" charset="0"/>
            </a:endParaRPr>
          </a:p>
        </p:txBody>
      </p:sp>
      <p:sp>
        <p:nvSpPr>
          <p:cNvPr id="12" name="Rectangle 11"/>
          <p:cNvSpPr/>
          <p:nvPr/>
        </p:nvSpPr>
        <p:spPr>
          <a:xfrm>
            <a:off x="6787079" y="2887084"/>
            <a:ext cx="1298753"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$20,000</a:t>
            </a:r>
            <a:endParaRPr lang="en-US" sz="2400" b="1" dirty="0">
              <a:latin typeface="Arial" panose="020B0604020202020204" pitchFamily="34" charset="0"/>
              <a:cs typeface="Arial" panose="020B0604020202020204" pitchFamily="34" charset="0"/>
            </a:endParaRPr>
          </a:p>
        </p:txBody>
      </p:sp>
      <p:sp>
        <p:nvSpPr>
          <p:cNvPr id="13" name="Rectangle 12"/>
          <p:cNvSpPr/>
          <p:nvPr/>
        </p:nvSpPr>
        <p:spPr>
          <a:xfrm>
            <a:off x="6829558" y="3478476"/>
            <a:ext cx="1298753"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$24,000</a:t>
            </a:r>
            <a:endParaRPr lang="en-US" sz="2400" b="1" dirty="0">
              <a:latin typeface="Arial" panose="020B0604020202020204" pitchFamily="34" charset="0"/>
              <a:cs typeface="Arial" panose="020B0604020202020204" pitchFamily="34" charset="0"/>
            </a:endParaRPr>
          </a:p>
        </p:txBody>
      </p:sp>
      <p:sp>
        <p:nvSpPr>
          <p:cNvPr id="14" name="Rectangle 13"/>
          <p:cNvSpPr/>
          <p:nvPr/>
        </p:nvSpPr>
        <p:spPr>
          <a:xfrm>
            <a:off x="6829558" y="4191425"/>
            <a:ext cx="1298753"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$26,600</a:t>
            </a:r>
            <a:endParaRPr lang="en-US" sz="2400" b="1" dirty="0">
              <a:latin typeface="Arial" panose="020B0604020202020204" pitchFamily="34" charset="0"/>
              <a:cs typeface="Arial" panose="020B0604020202020204" pitchFamily="34" charset="0"/>
            </a:endParaRPr>
          </a:p>
        </p:txBody>
      </p:sp>
      <p:sp>
        <p:nvSpPr>
          <p:cNvPr id="15" name="Rectangle 14"/>
          <p:cNvSpPr/>
          <p:nvPr/>
        </p:nvSpPr>
        <p:spPr>
          <a:xfrm>
            <a:off x="7215079" y="4929728"/>
            <a:ext cx="527709"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$0</a:t>
            </a:r>
            <a:endParaRPr lang="en-US" sz="2400" b="1" dirty="0">
              <a:latin typeface="Arial" panose="020B0604020202020204" pitchFamily="34" charset="0"/>
              <a:cs typeface="Arial" panose="020B0604020202020204" pitchFamily="34" charset="0"/>
            </a:endParaRPr>
          </a:p>
        </p:txBody>
      </p:sp>
      <p:sp>
        <p:nvSpPr>
          <p:cNvPr id="16" name="Rectangle 15"/>
          <p:cNvSpPr/>
          <p:nvPr/>
        </p:nvSpPr>
        <p:spPr>
          <a:xfrm>
            <a:off x="7215078" y="5485101"/>
            <a:ext cx="527709"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$0</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61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8" grpId="0"/>
      <p:bldP spid="9" grpId="0"/>
      <p:bldP spid="10"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72824A1-D5D6-42EF-9B70-7977B8EC6E59}"/>
              </a:ext>
            </a:extLst>
          </p:cNvPr>
          <p:cNvSpPr txBox="1">
            <a:spLocks/>
          </p:cNvSpPr>
          <p:nvPr/>
        </p:nvSpPr>
        <p:spPr>
          <a:xfrm>
            <a:off x="552450" y="533400"/>
            <a:ext cx="8058150" cy="60579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9A0000"/>
              </a:buClr>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A0000"/>
              </a:buClr>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A0000"/>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A0000"/>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A0000"/>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9A0000"/>
              </a:buClr>
              <a:buSzTx/>
              <a:buFont typeface="Arial" panose="020B0604020202020204" pitchFamily="34" charset="0"/>
              <a:buNone/>
              <a:tabLst/>
              <a:defRPr/>
            </a:pPr>
            <a:r>
              <a:rPr kumimoji="0" lang="en-US" sz="1550" b="1" i="0" u="none" strike="noStrike" kern="1200" cap="none" spc="0" normalizeH="0" baseline="0" noProof="0" dirty="0" smtClean="0">
                <a:ln>
                  <a:noFill/>
                </a:ln>
                <a:solidFill>
                  <a:srgbClr val="ED8B00"/>
                </a:solidFill>
                <a:effectLst/>
                <a:uLnTx/>
                <a:uFillTx/>
                <a:latin typeface="Arial" panose="020B0604020202020204" pitchFamily="34" charset="0"/>
                <a:ea typeface="+mn-ea"/>
                <a:cs typeface="Arial" panose="020B0604020202020204" pitchFamily="34" charset="0"/>
              </a:rPr>
              <a:t>CENTER FOR REALTOR® </a:t>
            </a:r>
            <a:r>
              <a:rPr kumimoji="0" lang="en-US" sz="1550" b="1" i="0" u="none" strike="noStrike" kern="1200" cap="none" spc="0" normalizeH="0" baseline="0" noProof="0" dirty="0">
                <a:ln>
                  <a:noFill/>
                </a:ln>
                <a:solidFill>
                  <a:srgbClr val="ED8B00"/>
                </a:solidFill>
                <a:effectLst/>
                <a:uLnTx/>
                <a:uFillTx/>
                <a:latin typeface="Arial" panose="020B0604020202020204" pitchFamily="34" charset="0"/>
                <a:ea typeface="+mn-ea"/>
                <a:cs typeface="Arial" panose="020B0604020202020204" pitchFamily="34" charset="0"/>
              </a:rPr>
              <a:t>FINANCIAL WELLNESS WEBINAR AND SEMINAR </a:t>
            </a:r>
            <a:r>
              <a:rPr kumimoji="0" lang="en-US" sz="1550" b="1" i="0" u="none" strike="noStrike" kern="1200" cap="none" spc="0" normalizeH="0" baseline="0" noProof="0" dirty="0" smtClean="0">
                <a:ln>
                  <a:noFill/>
                </a:ln>
                <a:solidFill>
                  <a:srgbClr val="ED8B00"/>
                </a:solidFill>
                <a:effectLst/>
                <a:uLnTx/>
                <a:uFillTx/>
                <a:latin typeface="Arial" panose="020B0604020202020204" pitchFamily="34" charset="0"/>
                <a:ea typeface="+mn-ea"/>
                <a:cs typeface="Arial" panose="020B0604020202020204" pitchFamily="34" charset="0"/>
              </a:rPr>
              <a:t>DISCLAIMER</a:t>
            </a:r>
            <a:endParaRPr kumimoji="0" lang="en-US" sz="1550" b="0" i="0" u="none" strike="noStrike" kern="1200" cap="none" spc="0" normalizeH="0" baseline="0" noProof="0" dirty="0">
              <a:ln>
                <a:noFill/>
              </a:ln>
              <a:solidFill>
                <a:srgbClr val="ED8B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9A0000"/>
              </a:buClr>
              <a:buSzTx/>
              <a:buFont typeface="Arial" panose="020B0604020202020204" pitchFamily="34" charset="0"/>
              <a:buNone/>
              <a:tabLst/>
              <a:defRPr/>
            </a:pPr>
            <a:r>
              <a:rPr kumimoji="0" lang="en-US" sz="155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For Education and Information Purposes Only</a:t>
            </a:r>
            <a:endParaRPr kumimoji="0" lang="en-US" sz="155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
                <a:srgbClr val="9A0000"/>
              </a:buClr>
              <a:buSzTx/>
              <a:buFont typeface="Arial" panose="020B0604020202020204" pitchFamily="34" charset="0"/>
              <a:buChar char="•"/>
              <a:tabLst/>
              <a:defRPr/>
            </a:pPr>
            <a:r>
              <a:rPr kumimoji="0" lang="en-US" sz="155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Please note that the information and materials provided in Center for REALTOR® Financial Wellness webinars and seminars are not intended or provided to be used as a substitute for the advice of your tax, investment, legal and/or financial advisors or to be the basis of specific financial planning activities.  The opinions and views expressed or shared in this presentation represent only those of the developers, speakers, presenters or instructors and have not been endorsed or approved by the National Association of REALTORS®.  While substantial care is taken to try to provide accurate and current data and information, the National Association of REALTORS® does not warrant the accuracy, completeness or timeliness of any data and information provided in the webinars and seminars.  Further, any principles and conclusions presented are subject to court decisions and to local, state and federal laws and regulations and any revisions of such laws and regulations.  If you seek or need tax, investment, legal or financial advice, you must obtain such advice and services from the appropriate professionals.  </a:t>
            </a:r>
          </a:p>
          <a:p>
            <a:pPr marL="228600" marR="0" lvl="0" indent="-228600" algn="l" defTabSz="914400" rtl="0" eaLnBrk="1" fontAlgn="auto" latinLnBrk="0" hangingPunct="1">
              <a:lnSpc>
                <a:spcPct val="90000"/>
              </a:lnSpc>
              <a:spcBef>
                <a:spcPts val="1000"/>
              </a:spcBef>
              <a:spcAft>
                <a:spcPts val="0"/>
              </a:spcAft>
              <a:buClr>
                <a:srgbClr val="9A0000"/>
              </a:buClr>
              <a:buSzTx/>
              <a:buFont typeface="Arial" panose="020B0604020202020204" pitchFamily="34" charset="0"/>
              <a:buChar char="•"/>
              <a:tabLst/>
              <a:defRPr/>
            </a:pPr>
            <a:r>
              <a:rPr kumimoji="0" lang="en-US" sz="155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Any links to third-party websites, tools, materials or resources are provided as a convenience and for your information.  Any products, services or opinions of third-party entities or associated individuals are neither endorsed nor have they been vetted by the National Association of REALTORS®, and their inclusion in the webinar or seminar and any related materials do not constitute a recommendation by the National Association of REALTORS® and should not be inferred as suggesting a preference over other products, services or information available in the market.  The National Association of REALTORS® bears no responsibility for the accuracy, completeness, legality or the content provided in the webinar or seminar and any related materials.</a:t>
            </a:r>
            <a:endParaRPr kumimoji="0" lang="en-US" sz="1550" b="0" i="0" u="none" strike="noStrike" kern="1200" cap="none" spc="0" normalizeH="0" baseline="0" noProof="0" dirty="0">
              <a:ln>
                <a:noFill/>
              </a:ln>
              <a:solidFill>
                <a:prstClr val="black">
                  <a:lumMod val="75000"/>
                  <a:lumOff val="25000"/>
                </a:prstClr>
              </a:solidFill>
              <a:effectLst/>
              <a:uLnTx/>
              <a:uFillTx/>
              <a:latin typeface="Cambria Math" panose="02040503050406030204" pitchFamily="18" charset="0"/>
              <a:ea typeface="Cambria Math" panose="02040503050406030204" pitchFamily="18" charset="0"/>
              <a:cs typeface="Arial" panose="020B0604020202020204" pitchFamily="34" charset="0"/>
            </a:endParaRPr>
          </a:p>
        </p:txBody>
      </p:sp>
    </p:spTree>
    <p:extLst>
      <p:ext uri="{BB962C8B-B14F-4D97-AF65-F5344CB8AC3E}">
        <p14:creationId xmlns:p14="http://schemas.microsoft.com/office/powerpoint/2010/main" val="2113256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46926" y="373080"/>
            <a:ext cx="9960864"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dirty="0">
                <a:solidFill>
                  <a:srgbClr val="ED8B00"/>
                </a:solidFill>
                <a:latin typeface="Arial" panose="020B0604020202020204" pitchFamily="34" charset="0"/>
                <a:cs typeface="Arial" panose="020B0604020202020204" pitchFamily="34" charset="0"/>
              </a:rPr>
              <a:t>The Four Tax Buckets</a:t>
            </a:r>
          </a:p>
        </p:txBody>
      </p:sp>
      <p:sp>
        <p:nvSpPr>
          <p:cNvPr id="9" name="TextBox 12"/>
          <p:cNvSpPr txBox="1"/>
          <p:nvPr/>
        </p:nvSpPr>
        <p:spPr>
          <a:xfrm>
            <a:off x="437577" y="1831366"/>
            <a:ext cx="150828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TAXABLE</a:t>
            </a:r>
          </a:p>
        </p:txBody>
      </p:sp>
      <p:sp>
        <p:nvSpPr>
          <p:cNvPr id="10" name="TextBox 13"/>
          <p:cNvSpPr txBox="1"/>
          <p:nvPr/>
        </p:nvSpPr>
        <p:spPr>
          <a:xfrm>
            <a:off x="7356537" y="1516080"/>
            <a:ext cx="1508289"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INCOME &amp; ESTATE </a:t>
            </a:r>
          </a:p>
          <a:p>
            <a:pPr algn="ctr"/>
            <a:r>
              <a:rPr lang="en-US" b="1" dirty="0">
                <a:latin typeface="Arial" panose="020B0604020202020204" pitchFamily="34" charset="0"/>
                <a:cs typeface="Arial" panose="020B0604020202020204" pitchFamily="34" charset="0"/>
              </a:rPr>
              <a:t>TAX-FREE</a:t>
            </a:r>
          </a:p>
        </p:txBody>
      </p:sp>
      <p:sp>
        <p:nvSpPr>
          <p:cNvPr id="11" name="TextBox 14"/>
          <p:cNvSpPr txBox="1"/>
          <p:nvPr/>
        </p:nvSpPr>
        <p:spPr>
          <a:xfrm>
            <a:off x="5159153" y="1853593"/>
            <a:ext cx="150828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TAX-FREE</a:t>
            </a:r>
          </a:p>
        </p:txBody>
      </p:sp>
      <p:sp>
        <p:nvSpPr>
          <p:cNvPr id="12" name="TextBox 15"/>
          <p:cNvSpPr txBox="1"/>
          <p:nvPr/>
        </p:nvSpPr>
        <p:spPr>
          <a:xfrm>
            <a:off x="2761519" y="1649900"/>
            <a:ext cx="167836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TAX-DEFERRED</a:t>
            </a:r>
          </a:p>
        </p:txBody>
      </p:sp>
      <p:sp>
        <p:nvSpPr>
          <p:cNvPr id="13" name="Right Arrow 12"/>
          <p:cNvSpPr/>
          <p:nvPr/>
        </p:nvSpPr>
        <p:spPr>
          <a:xfrm>
            <a:off x="321564" y="4923362"/>
            <a:ext cx="8484124" cy="57503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extBox 17"/>
          <p:cNvSpPr txBox="1"/>
          <p:nvPr/>
        </p:nvSpPr>
        <p:spPr>
          <a:xfrm>
            <a:off x="558988" y="5856684"/>
            <a:ext cx="8009276"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cs typeface="Arial" panose="020B0604020202020204" pitchFamily="34" charset="0"/>
              </a:rPr>
              <a:t>Provided for informational purposes only, not intended to provide tax or legal advice or serve as the basis for financial decisions. Your needs, objectives and experience will vary. Consult a qualified tax professional regarding your individual situation. </a:t>
            </a:r>
          </a:p>
        </p:txBody>
      </p:sp>
      <p:pic>
        <p:nvPicPr>
          <p:cNvPr id="1026" name="Picture 2" descr="http://pngimg.com/upload/bucket_PNG777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42" y="2819399"/>
            <a:ext cx="1900066" cy="18164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2" descr="http://pngimg.com/upload/bucket_PNG777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702" y="2804159"/>
            <a:ext cx="1900066" cy="18164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2" descr="http://pngimg.com/upload/bucket_PNG777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496" y="2834639"/>
            <a:ext cx="1900066" cy="18164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2" descr="http://pngimg.com/upload/bucket_PNG777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536" y="2819399"/>
            <a:ext cx="1900066" cy="18164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61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46926" y="373080"/>
            <a:ext cx="9960864"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r>
              <a:rPr lang="en-US" dirty="0">
                <a:solidFill>
                  <a:srgbClr val="ED8B00"/>
                </a:solidFill>
                <a:latin typeface="Arial" panose="020B0604020202020204" pitchFamily="34" charset="0"/>
                <a:cs typeface="Arial" panose="020B0604020202020204" pitchFamily="34" charset="0"/>
              </a:rPr>
              <a:t>The </a:t>
            </a:r>
            <a:r>
              <a:rPr lang="en-US" dirty="0" smtClean="0">
                <a:solidFill>
                  <a:srgbClr val="ED8B00"/>
                </a:solidFill>
                <a:latin typeface="Arial" panose="020B0604020202020204" pitchFamily="34" charset="0"/>
                <a:cs typeface="Arial" panose="020B0604020202020204" pitchFamily="34" charset="0"/>
              </a:rPr>
              <a:t>Tax Bucket Assets</a:t>
            </a:r>
            <a:endParaRPr lang="en-US" dirty="0">
              <a:solidFill>
                <a:srgbClr val="ED8B00"/>
              </a:solidFill>
              <a:latin typeface="Arial" panose="020B0604020202020204" pitchFamily="34" charset="0"/>
              <a:cs typeface="Arial" panose="020B0604020202020204" pitchFamily="34" charset="0"/>
            </a:endParaRPr>
          </a:p>
        </p:txBody>
      </p:sp>
      <p:sp>
        <p:nvSpPr>
          <p:cNvPr id="9" name="TextBox 12"/>
          <p:cNvSpPr txBox="1"/>
          <p:nvPr/>
        </p:nvSpPr>
        <p:spPr>
          <a:xfrm>
            <a:off x="384791" y="1728017"/>
            <a:ext cx="150828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TAXABLE</a:t>
            </a:r>
          </a:p>
        </p:txBody>
      </p:sp>
      <p:sp>
        <p:nvSpPr>
          <p:cNvPr id="10" name="TextBox 13"/>
          <p:cNvSpPr txBox="1"/>
          <p:nvPr/>
        </p:nvSpPr>
        <p:spPr>
          <a:xfrm>
            <a:off x="7356537" y="1516080"/>
            <a:ext cx="1508289"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INCOME &amp; ESTATE </a:t>
            </a:r>
          </a:p>
          <a:p>
            <a:pPr algn="ctr"/>
            <a:r>
              <a:rPr lang="en-US" b="1" dirty="0">
                <a:latin typeface="Arial" panose="020B0604020202020204" pitchFamily="34" charset="0"/>
                <a:cs typeface="Arial" panose="020B0604020202020204" pitchFamily="34" charset="0"/>
              </a:rPr>
              <a:t>TAX-FREE</a:t>
            </a:r>
          </a:p>
        </p:txBody>
      </p:sp>
      <p:sp>
        <p:nvSpPr>
          <p:cNvPr id="11" name="TextBox 14"/>
          <p:cNvSpPr txBox="1"/>
          <p:nvPr/>
        </p:nvSpPr>
        <p:spPr>
          <a:xfrm>
            <a:off x="4979809" y="1751424"/>
            <a:ext cx="150828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TAX-FREE</a:t>
            </a:r>
          </a:p>
        </p:txBody>
      </p:sp>
      <p:sp>
        <p:nvSpPr>
          <p:cNvPr id="12" name="TextBox 15"/>
          <p:cNvSpPr txBox="1"/>
          <p:nvPr/>
        </p:nvSpPr>
        <p:spPr>
          <a:xfrm>
            <a:off x="2761519" y="1540435"/>
            <a:ext cx="1678365"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Arial" panose="020B0604020202020204" pitchFamily="34" charset="0"/>
                <a:cs typeface="Arial" panose="020B0604020202020204" pitchFamily="34" charset="0"/>
              </a:rPr>
              <a:t>TAX-DEFERRED</a:t>
            </a:r>
          </a:p>
        </p:txBody>
      </p:sp>
      <p:sp>
        <p:nvSpPr>
          <p:cNvPr id="13" name="Right Arrow 12"/>
          <p:cNvSpPr/>
          <p:nvPr/>
        </p:nvSpPr>
        <p:spPr>
          <a:xfrm>
            <a:off x="340387" y="5323079"/>
            <a:ext cx="8484124" cy="57503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extBox 17"/>
          <p:cNvSpPr txBox="1"/>
          <p:nvPr/>
        </p:nvSpPr>
        <p:spPr>
          <a:xfrm>
            <a:off x="558988" y="5856684"/>
            <a:ext cx="8009276"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cs typeface="Arial" panose="020B0604020202020204" pitchFamily="34" charset="0"/>
              </a:rPr>
              <a:t>Provided for informational purposes only, not intended to provide tax or legal advice or serve as the basis for financial decisions. Your needs, objectives and experience will vary. Consult a qualified tax professional regarding your individual situation. </a:t>
            </a:r>
          </a:p>
        </p:txBody>
      </p:sp>
      <p:pic>
        <p:nvPicPr>
          <p:cNvPr id="1026" name="Picture 2" descr="http://pngimg.com/upload/bucket_PNG77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607" y="4621744"/>
            <a:ext cx="890159" cy="8509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2" descr="http://pngimg.com/upload/bucket_PNG77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4037" y="4077821"/>
            <a:ext cx="1454563" cy="1390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2" descr="http://pngimg.com/upload/bucket_PNG777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979" y="3795135"/>
            <a:ext cx="1701759" cy="16268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2" descr="http://pngimg.com/upload/bucket_PNG777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2031" y="3546389"/>
            <a:ext cx="1968571" cy="18819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5423" y="2192806"/>
            <a:ext cx="2066264" cy="2492990"/>
          </a:xfrm>
          <a:prstGeom prst="rect">
            <a:avLst/>
          </a:prstGeom>
          <a:noFill/>
        </p:spPr>
        <p:txBody>
          <a:bodyPr wrap="square" rtlCol="0">
            <a:spAutoFit/>
          </a:bodyPr>
          <a:lstStyle/>
          <a:p>
            <a:r>
              <a:rPr lang="en-US" b="1" dirty="0" smtClean="0">
                <a:solidFill>
                  <a:srgbClr val="7030A0"/>
                </a:solidFill>
              </a:rPr>
              <a:t>Income</a:t>
            </a:r>
          </a:p>
          <a:p>
            <a:pPr marL="231775" lvl="1" indent="-171450" fontAlgn="base">
              <a:buFont typeface="Arial" panose="020B0604020202020204" pitchFamily="34" charset="0"/>
              <a:buChar char="•"/>
            </a:pPr>
            <a:r>
              <a:rPr lang="en-US" sz="1200" b="1" dirty="0" smtClean="0"/>
              <a:t>Salary</a:t>
            </a:r>
          </a:p>
          <a:p>
            <a:pPr marL="231775" lvl="1" indent="-171450" fontAlgn="base">
              <a:buFont typeface="Arial" panose="020B0604020202020204" pitchFamily="34" charset="0"/>
              <a:buChar char="•"/>
            </a:pPr>
            <a:r>
              <a:rPr lang="en-US" sz="1200" b="1" dirty="0" smtClean="0"/>
              <a:t>Commission, Rent</a:t>
            </a:r>
            <a:r>
              <a:rPr lang="en-US" sz="1200" dirty="0" smtClean="0"/>
              <a:t>, etc.</a:t>
            </a:r>
          </a:p>
          <a:p>
            <a:r>
              <a:rPr lang="en-US" b="1" dirty="0" smtClean="0">
                <a:solidFill>
                  <a:srgbClr val="7030A0"/>
                </a:solidFill>
              </a:rPr>
              <a:t>Non-qualified $</a:t>
            </a:r>
          </a:p>
          <a:p>
            <a:pPr marL="231775" lvl="1" indent="-171450" fontAlgn="base">
              <a:buFont typeface="Arial" panose="020B0604020202020204" pitchFamily="34" charset="0"/>
              <a:buChar char="•"/>
            </a:pPr>
            <a:r>
              <a:rPr lang="en-US" sz="1200" dirty="0" smtClean="0"/>
              <a:t>CDs</a:t>
            </a:r>
            <a:endParaRPr lang="en-US" dirty="0"/>
          </a:p>
          <a:p>
            <a:pPr marL="231775" lvl="1" indent="-171450" fontAlgn="base">
              <a:buFont typeface="Arial" panose="020B0604020202020204" pitchFamily="34" charset="0"/>
              <a:buChar char="•"/>
            </a:pPr>
            <a:r>
              <a:rPr lang="en-US" sz="1200" dirty="0"/>
              <a:t>Mutual funds held in non-qualified accounts</a:t>
            </a:r>
            <a:endParaRPr lang="en-US" dirty="0"/>
          </a:p>
          <a:p>
            <a:pPr marL="231775" lvl="1" indent="-171450" fontAlgn="base">
              <a:buFont typeface="Arial" panose="020B0604020202020204" pitchFamily="34" charset="0"/>
              <a:buChar char="•"/>
            </a:pPr>
            <a:r>
              <a:rPr lang="en-US" sz="1200" dirty="0"/>
              <a:t>Stock Dividends</a:t>
            </a:r>
          </a:p>
          <a:p>
            <a:pPr marL="231775" lvl="1" indent="-171450" fontAlgn="base">
              <a:buFont typeface="Arial" panose="020B0604020202020204" pitchFamily="34" charset="0"/>
              <a:buChar char="•"/>
            </a:pPr>
            <a:r>
              <a:rPr lang="en-US" sz="1200" dirty="0"/>
              <a:t>Bond Interest</a:t>
            </a:r>
          </a:p>
          <a:p>
            <a:pPr marL="231775" lvl="1" indent="-171450" fontAlgn="base">
              <a:buFont typeface="Arial" panose="020B0604020202020204" pitchFamily="34" charset="0"/>
              <a:buChar char="•"/>
            </a:pPr>
            <a:r>
              <a:rPr lang="en-US" sz="1200" dirty="0"/>
              <a:t>Reinvested </a:t>
            </a:r>
            <a:r>
              <a:rPr lang="en-US" sz="1200" dirty="0" smtClean="0"/>
              <a:t>dividends</a:t>
            </a:r>
          </a:p>
          <a:p>
            <a:pPr marL="231775" lvl="1" indent="-171450" fontAlgn="base">
              <a:buFont typeface="Arial" panose="020B0604020202020204" pitchFamily="34" charset="0"/>
              <a:buChar char="•"/>
            </a:pPr>
            <a:r>
              <a:rPr lang="en-US" sz="1200" b="1" dirty="0" smtClean="0"/>
              <a:t>Capital Gain from sale of real estate investment</a:t>
            </a:r>
            <a:endParaRPr lang="en-US" sz="1200" b="1" dirty="0"/>
          </a:p>
        </p:txBody>
      </p:sp>
      <p:sp>
        <p:nvSpPr>
          <p:cNvPr id="15" name="TextBox 14"/>
          <p:cNvSpPr txBox="1"/>
          <p:nvPr/>
        </p:nvSpPr>
        <p:spPr>
          <a:xfrm>
            <a:off x="2672798" y="2244674"/>
            <a:ext cx="1998968" cy="1569660"/>
          </a:xfrm>
          <a:prstGeom prst="rect">
            <a:avLst/>
          </a:prstGeom>
          <a:noFill/>
        </p:spPr>
        <p:txBody>
          <a:bodyPr wrap="square" rtlCol="0">
            <a:spAutoFit/>
          </a:bodyPr>
          <a:lstStyle/>
          <a:p>
            <a:r>
              <a:rPr lang="en-US" b="1" dirty="0" smtClean="0">
                <a:solidFill>
                  <a:srgbClr val="7030A0"/>
                </a:solidFill>
              </a:rPr>
              <a:t>Qualified $</a:t>
            </a:r>
          </a:p>
          <a:p>
            <a:pPr marL="280988" lvl="1" indent="-171450" fontAlgn="base">
              <a:buFont typeface="Arial" panose="020B0604020202020204" pitchFamily="34" charset="0"/>
              <a:buChar char="•"/>
            </a:pPr>
            <a:r>
              <a:rPr lang="en-US" sz="1200" dirty="0"/>
              <a:t>IRA, </a:t>
            </a:r>
            <a:r>
              <a:rPr lang="en-US" sz="1200" dirty="0" smtClean="0"/>
              <a:t>401k, 403b, TSP, </a:t>
            </a:r>
            <a:r>
              <a:rPr lang="en-US" sz="1200" b="1" dirty="0"/>
              <a:t>Individual K</a:t>
            </a:r>
            <a:r>
              <a:rPr lang="en-US" sz="1200" dirty="0"/>
              <a:t>, </a:t>
            </a:r>
            <a:r>
              <a:rPr lang="en-US" sz="1200" dirty="0" err="1"/>
              <a:t>etc</a:t>
            </a:r>
            <a:endParaRPr lang="en-US" sz="1200" dirty="0"/>
          </a:p>
          <a:p>
            <a:r>
              <a:rPr lang="en-US" b="1" dirty="0" smtClean="0">
                <a:solidFill>
                  <a:srgbClr val="7030A0"/>
                </a:solidFill>
              </a:rPr>
              <a:t>Non-qualified $</a:t>
            </a:r>
          </a:p>
          <a:p>
            <a:pPr marL="280988" lvl="1" indent="-171450" fontAlgn="base">
              <a:buFont typeface="Arial" panose="020B0604020202020204" pitchFamily="34" charset="0"/>
              <a:buChar char="•"/>
            </a:pPr>
            <a:r>
              <a:rPr lang="en-US" sz="1200" dirty="0" smtClean="0"/>
              <a:t>Annuities</a:t>
            </a:r>
            <a:endParaRPr lang="en-US" dirty="0"/>
          </a:p>
          <a:p>
            <a:pPr marL="280988" lvl="1" indent="-171450" fontAlgn="base">
              <a:buFont typeface="Arial" panose="020B0604020202020204" pitchFamily="34" charset="0"/>
              <a:buChar char="•"/>
            </a:pPr>
            <a:r>
              <a:rPr lang="en-US" sz="1200" dirty="0"/>
              <a:t>Savings bonds</a:t>
            </a:r>
            <a:endParaRPr lang="en-US" dirty="0"/>
          </a:p>
          <a:p>
            <a:pPr marL="280988" lvl="1" indent="-171450" fontAlgn="base">
              <a:buFont typeface="Arial" panose="020B0604020202020204" pitchFamily="34" charset="0"/>
              <a:buChar char="•"/>
            </a:pPr>
            <a:r>
              <a:rPr lang="en-US" sz="1200" b="1" dirty="0"/>
              <a:t>1031 Exchange</a:t>
            </a:r>
          </a:p>
        </p:txBody>
      </p:sp>
      <p:sp>
        <p:nvSpPr>
          <p:cNvPr id="16" name="TextBox 15"/>
          <p:cNvSpPr txBox="1"/>
          <p:nvPr/>
        </p:nvSpPr>
        <p:spPr>
          <a:xfrm>
            <a:off x="5128979" y="2192806"/>
            <a:ext cx="1998968" cy="1384995"/>
          </a:xfrm>
          <a:prstGeom prst="rect">
            <a:avLst/>
          </a:prstGeom>
          <a:noFill/>
        </p:spPr>
        <p:txBody>
          <a:bodyPr wrap="square" rtlCol="0">
            <a:spAutoFit/>
          </a:bodyPr>
          <a:lstStyle/>
          <a:p>
            <a:r>
              <a:rPr lang="en-US" b="1" dirty="0" smtClean="0">
                <a:solidFill>
                  <a:srgbClr val="7030A0"/>
                </a:solidFill>
              </a:rPr>
              <a:t>Qualified $</a:t>
            </a:r>
          </a:p>
          <a:p>
            <a:pPr marL="171450" indent="-171450">
              <a:buFont typeface="Arial" panose="020B0604020202020204" pitchFamily="34" charset="0"/>
              <a:buChar char="•"/>
            </a:pPr>
            <a:r>
              <a:rPr lang="en-US" sz="1200" dirty="0"/>
              <a:t>Roth 401k/IRA</a:t>
            </a:r>
          </a:p>
          <a:p>
            <a:r>
              <a:rPr lang="en-US" b="1" dirty="0" smtClean="0">
                <a:solidFill>
                  <a:srgbClr val="7030A0"/>
                </a:solidFill>
              </a:rPr>
              <a:t>Non-qualified $</a:t>
            </a:r>
          </a:p>
          <a:p>
            <a:pPr marL="171450" indent="-171450">
              <a:buFont typeface="Arial" panose="020B0604020202020204" pitchFamily="34" charset="0"/>
              <a:buChar char="•"/>
            </a:pPr>
            <a:r>
              <a:rPr lang="en-US" sz="1200" dirty="0"/>
              <a:t>Permanent Life Insurance (non-MEC)</a:t>
            </a:r>
          </a:p>
          <a:p>
            <a:pPr marL="171450" indent="-171450">
              <a:buFont typeface="Arial" panose="020B0604020202020204" pitchFamily="34" charset="0"/>
              <a:buChar char="•"/>
            </a:pPr>
            <a:r>
              <a:rPr lang="en-US" sz="1200" dirty="0"/>
              <a:t>Muni-bond</a:t>
            </a:r>
          </a:p>
        </p:txBody>
      </p:sp>
      <p:sp>
        <p:nvSpPr>
          <p:cNvPr id="20" name="TextBox 19"/>
          <p:cNvSpPr txBox="1"/>
          <p:nvPr/>
        </p:nvSpPr>
        <p:spPr>
          <a:xfrm>
            <a:off x="7091634" y="2415501"/>
            <a:ext cx="1998968" cy="276999"/>
          </a:xfrm>
          <a:prstGeom prst="rect">
            <a:avLst/>
          </a:prstGeom>
          <a:noFill/>
        </p:spPr>
        <p:txBody>
          <a:bodyPr wrap="square" rtlCol="0">
            <a:spAutoFit/>
          </a:bodyPr>
          <a:lstStyle/>
          <a:p>
            <a:pPr marL="171450" indent="-171450">
              <a:buFont typeface="Arial" panose="020B0604020202020204" pitchFamily="34" charset="0"/>
              <a:buChar char="•"/>
            </a:pPr>
            <a:r>
              <a:rPr lang="en-US" sz="1200" b="1" dirty="0"/>
              <a:t>Irrevocable Life </a:t>
            </a:r>
            <a:r>
              <a:rPr lang="en-US" sz="1200" b="1" dirty="0" smtClean="0"/>
              <a:t>Insurance</a:t>
            </a:r>
            <a:endParaRPr lang="en-US" sz="1200" b="1" dirty="0"/>
          </a:p>
        </p:txBody>
      </p:sp>
    </p:spTree>
    <p:extLst>
      <p:ext uri="{BB962C8B-B14F-4D97-AF65-F5344CB8AC3E}">
        <p14:creationId xmlns:p14="http://schemas.microsoft.com/office/powerpoint/2010/main" val="4270856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7035-BB2A-44C9-8607-D3CE1F69C392}"/>
              </a:ext>
            </a:extLst>
          </p:cNvPr>
          <p:cNvSpPr>
            <a:spLocks noGrp="1"/>
          </p:cNvSpPr>
          <p:nvPr>
            <p:ph type="title"/>
          </p:nvPr>
        </p:nvSpPr>
        <p:spPr/>
        <p:txBody>
          <a:bodyPr/>
          <a:lstStyle/>
          <a:p>
            <a:r>
              <a:rPr lang="en-US" dirty="0"/>
              <a:t>TAX CLARITY CASE EXAMPLE</a:t>
            </a:r>
          </a:p>
        </p:txBody>
      </p:sp>
      <p:pic>
        <p:nvPicPr>
          <p:cNvPr id="5" name="Picture 4"/>
          <p:cNvPicPr>
            <a:picLocks noChangeAspect="1"/>
          </p:cNvPicPr>
          <p:nvPr/>
        </p:nvPicPr>
        <p:blipFill rotWithShape="1">
          <a:blip r:embed="rId2"/>
          <a:srcRect l="28764" t="12339" r="9144" b="15970"/>
          <a:stretch/>
        </p:blipFill>
        <p:spPr>
          <a:xfrm>
            <a:off x="757990" y="1497931"/>
            <a:ext cx="7567863" cy="4914900"/>
          </a:xfrm>
          <a:prstGeom prst="rect">
            <a:avLst/>
          </a:prstGeom>
        </p:spPr>
      </p:pic>
    </p:spTree>
    <p:extLst>
      <p:ext uri="{BB962C8B-B14F-4D97-AF65-F5344CB8AC3E}">
        <p14:creationId xmlns:p14="http://schemas.microsoft.com/office/powerpoint/2010/main" val="42307928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7035-BB2A-44C9-8607-D3CE1F69C392}"/>
              </a:ext>
            </a:extLst>
          </p:cNvPr>
          <p:cNvSpPr>
            <a:spLocks noGrp="1"/>
          </p:cNvSpPr>
          <p:nvPr>
            <p:ph type="title"/>
          </p:nvPr>
        </p:nvSpPr>
        <p:spPr/>
        <p:txBody>
          <a:bodyPr/>
          <a:lstStyle/>
          <a:p>
            <a:r>
              <a:rPr lang="en-US" dirty="0"/>
              <a:t>TAX CLARITY CASE EXAMPLE</a:t>
            </a:r>
          </a:p>
        </p:txBody>
      </p:sp>
      <p:pic>
        <p:nvPicPr>
          <p:cNvPr id="3" name="Picture 2"/>
          <p:cNvPicPr>
            <a:picLocks noChangeAspect="1"/>
          </p:cNvPicPr>
          <p:nvPr/>
        </p:nvPicPr>
        <p:blipFill rotWithShape="1">
          <a:blip r:embed="rId2"/>
          <a:srcRect l="25592" t="12223" r="13776" b="16210"/>
          <a:stretch/>
        </p:blipFill>
        <p:spPr>
          <a:xfrm>
            <a:off x="652760" y="1574157"/>
            <a:ext cx="7511351" cy="4987189"/>
          </a:xfrm>
          <a:prstGeom prst="rect">
            <a:avLst/>
          </a:prstGeom>
        </p:spPr>
      </p:pic>
    </p:spTree>
    <p:extLst>
      <p:ext uri="{BB962C8B-B14F-4D97-AF65-F5344CB8AC3E}">
        <p14:creationId xmlns:p14="http://schemas.microsoft.com/office/powerpoint/2010/main" val="4131494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7035-BB2A-44C9-8607-D3CE1F69C392}"/>
              </a:ext>
            </a:extLst>
          </p:cNvPr>
          <p:cNvSpPr>
            <a:spLocks noGrp="1"/>
          </p:cNvSpPr>
          <p:nvPr>
            <p:ph type="title"/>
          </p:nvPr>
        </p:nvSpPr>
        <p:spPr/>
        <p:txBody>
          <a:bodyPr/>
          <a:lstStyle/>
          <a:p>
            <a:r>
              <a:rPr lang="en-US" dirty="0"/>
              <a:t>TAX CLARITY CASE EXAMPLE</a:t>
            </a:r>
          </a:p>
        </p:txBody>
      </p:sp>
      <p:pic>
        <p:nvPicPr>
          <p:cNvPr id="5" name="Picture 4"/>
          <p:cNvPicPr>
            <a:picLocks noChangeAspect="1"/>
          </p:cNvPicPr>
          <p:nvPr/>
        </p:nvPicPr>
        <p:blipFill rotWithShape="1">
          <a:blip r:embed="rId2"/>
          <a:srcRect l="25685" t="12281" r="13699" b="16586"/>
          <a:stretch/>
        </p:blipFill>
        <p:spPr>
          <a:xfrm>
            <a:off x="751561" y="1402916"/>
            <a:ext cx="7448841" cy="4916935"/>
          </a:xfrm>
          <a:prstGeom prst="rect">
            <a:avLst/>
          </a:prstGeom>
        </p:spPr>
      </p:pic>
    </p:spTree>
    <p:extLst>
      <p:ext uri="{BB962C8B-B14F-4D97-AF65-F5344CB8AC3E}">
        <p14:creationId xmlns:p14="http://schemas.microsoft.com/office/powerpoint/2010/main" val="3493251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7035-BB2A-44C9-8607-D3CE1F69C392}"/>
              </a:ext>
            </a:extLst>
          </p:cNvPr>
          <p:cNvSpPr>
            <a:spLocks noGrp="1"/>
          </p:cNvSpPr>
          <p:nvPr>
            <p:ph type="title"/>
          </p:nvPr>
        </p:nvSpPr>
        <p:spPr/>
        <p:txBody>
          <a:bodyPr/>
          <a:lstStyle/>
          <a:p>
            <a:r>
              <a:rPr lang="en-US" dirty="0"/>
              <a:t>TAX CLARITY CASE EXAMPLE</a:t>
            </a:r>
          </a:p>
        </p:txBody>
      </p:sp>
      <p:pic>
        <p:nvPicPr>
          <p:cNvPr id="5" name="Picture 4"/>
          <p:cNvPicPr>
            <a:picLocks noChangeAspect="1"/>
          </p:cNvPicPr>
          <p:nvPr/>
        </p:nvPicPr>
        <p:blipFill rotWithShape="1">
          <a:blip r:embed="rId2"/>
          <a:srcRect l="25831" t="12155" r="13126" b="16038"/>
          <a:stretch/>
        </p:blipFill>
        <p:spPr>
          <a:xfrm>
            <a:off x="839244" y="1452273"/>
            <a:ext cx="7402882" cy="4898424"/>
          </a:xfrm>
          <a:prstGeom prst="rect">
            <a:avLst/>
          </a:prstGeom>
        </p:spPr>
      </p:pic>
    </p:spTree>
    <p:extLst>
      <p:ext uri="{BB962C8B-B14F-4D97-AF65-F5344CB8AC3E}">
        <p14:creationId xmlns:p14="http://schemas.microsoft.com/office/powerpoint/2010/main" val="1301438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7035-BB2A-44C9-8607-D3CE1F69C392}"/>
              </a:ext>
            </a:extLst>
          </p:cNvPr>
          <p:cNvSpPr>
            <a:spLocks noGrp="1"/>
          </p:cNvSpPr>
          <p:nvPr>
            <p:ph type="title"/>
          </p:nvPr>
        </p:nvSpPr>
        <p:spPr/>
        <p:txBody>
          <a:bodyPr/>
          <a:lstStyle/>
          <a:p>
            <a:r>
              <a:rPr lang="en-US" dirty="0"/>
              <a:t>TAX CLARITY CASE EXAMPLE</a:t>
            </a:r>
          </a:p>
        </p:txBody>
      </p:sp>
      <p:pic>
        <p:nvPicPr>
          <p:cNvPr id="5" name="Picture 4"/>
          <p:cNvPicPr>
            <a:picLocks noChangeAspect="1"/>
          </p:cNvPicPr>
          <p:nvPr/>
        </p:nvPicPr>
        <p:blipFill rotWithShape="1">
          <a:blip r:embed="rId2"/>
          <a:srcRect l="25629" t="12006" r="13292" b="15703"/>
          <a:stretch/>
        </p:blipFill>
        <p:spPr>
          <a:xfrm>
            <a:off x="613775" y="1308176"/>
            <a:ext cx="7916450" cy="5270342"/>
          </a:xfrm>
          <a:prstGeom prst="rect">
            <a:avLst/>
          </a:prstGeom>
        </p:spPr>
      </p:pic>
    </p:spTree>
    <p:extLst>
      <p:ext uri="{BB962C8B-B14F-4D97-AF65-F5344CB8AC3E}">
        <p14:creationId xmlns:p14="http://schemas.microsoft.com/office/powerpoint/2010/main" val="167292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37035-BB2A-44C9-8607-D3CE1F69C392}"/>
              </a:ext>
            </a:extLst>
          </p:cNvPr>
          <p:cNvSpPr>
            <a:spLocks noGrp="1"/>
          </p:cNvSpPr>
          <p:nvPr>
            <p:ph type="title"/>
          </p:nvPr>
        </p:nvSpPr>
        <p:spPr/>
        <p:txBody>
          <a:bodyPr>
            <a:normAutofit/>
          </a:bodyPr>
          <a:lstStyle/>
          <a:p>
            <a:r>
              <a:rPr lang="en-US" sz="3600" dirty="0" smtClean="0"/>
              <a:t>REALTOR</a:t>
            </a:r>
            <a:r>
              <a:rPr lang="en-US" sz="3600" baseline="30000" dirty="0" smtClean="0"/>
              <a:t>®</a:t>
            </a:r>
            <a:r>
              <a:rPr lang="en-US" sz="3600" dirty="0"/>
              <a:t> </a:t>
            </a:r>
            <a:r>
              <a:rPr lang="en-US" sz="3600" dirty="0" smtClean="0"/>
              <a:t>Specific: Retirement Concerns &amp; Strategies</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569788071"/>
              </p:ext>
            </p:extLst>
          </p:nvPr>
        </p:nvGraphicFramePr>
        <p:xfrm>
          <a:off x="926275" y="1695000"/>
          <a:ext cx="7493329" cy="4683760"/>
        </p:xfrm>
        <a:graphic>
          <a:graphicData uri="http://schemas.openxmlformats.org/drawingml/2006/table">
            <a:tbl>
              <a:tblPr firstRow="1" bandRow="1">
                <a:tableStyleId>{00A15C55-8517-42AA-B614-E9B94910E393}</a:tableStyleId>
              </a:tblPr>
              <a:tblGrid>
                <a:gridCol w="3286398">
                  <a:extLst>
                    <a:ext uri="{9D8B030D-6E8A-4147-A177-3AD203B41FA5}">
                      <a16:colId xmlns:a16="http://schemas.microsoft.com/office/drawing/2014/main" val="20000"/>
                    </a:ext>
                  </a:extLst>
                </a:gridCol>
                <a:gridCol w="4206931">
                  <a:extLst>
                    <a:ext uri="{9D8B030D-6E8A-4147-A177-3AD203B41FA5}">
                      <a16:colId xmlns:a16="http://schemas.microsoft.com/office/drawing/2014/main" val="20001"/>
                    </a:ext>
                  </a:extLst>
                </a:gridCol>
              </a:tblGrid>
              <a:tr h="370840">
                <a:tc>
                  <a:txBody>
                    <a:bodyPr/>
                    <a:lstStyle/>
                    <a:p>
                      <a:r>
                        <a:rPr lang="en-US" dirty="0" smtClean="0"/>
                        <a:t>CONCERN</a:t>
                      </a:r>
                      <a:endParaRPr lang="en-US" dirty="0"/>
                    </a:p>
                  </a:txBody>
                  <a:tcPr/>
                </a:tc>
                <a:tc>
                  <a:txBody>
                    <a:bodyPr/>
                    <a:lstStyle/>
                    <a:p>
                      <a:r>
                        <a:rPr lang="en-US" dirty="0" smtClean="0"/>
                        <a:t>STRATEGY</a:t>
                      </a:r>
                      <a:endParaRPr lang="en-US" dirty="0"/>
                    </a:p>
                  </a:txBody>
                  <a:tcPr/>
                </a:tc>
                <a:extLst>
                  <a:ext uri="{0D108BD9-81ED-4DB2-BD59-A6C34878D82A}">
                    <a16:rowId xmlns:a16="http://schemas.microsoft.com/office/drawing/2014/main" val="10000"/>
                  </a:ext>
                </a:extLst>
              </a:tr>
              <a:tr h="370840">
                <a:tc>
                  <a:txBody>
                    <a:bodyPr/>
                    <a:lstStyle/>
                    <a:p>
                      <a:r>
                        <a:rPr lang="en-US" dirty="0" smtClean="0"/>
                        <a:t>Single</a:t>
                      </a:r>
                      <a:r>
                        <a:rPr lang="en-US" baseline="0" dirty="0" smtClean="0"/>
                        <a:t> Pension Income (SS) &amp;</a:t>
                      </a:r>
                    </a:p>
                    <a:p>
                      <a:r>
                        <a:rPr lang="en-US" baseline="0" dirty="0" smtClean="0"/>
                        <a:t>Retirement Income Uncertainty</a:t>
                      </a:r>
                      <a:endParaRPr lang="en-US" dirty="0"/>
                    </a:p>
                  </a:txBody>
                  <a:tcPr/>
                </a:tc>
                <a:tc>
                  <a:txBody>
                    <a:bodyPr/>
                    <a:lstStyle/>
                    <a:p>
                      <a:r>
                        <a:rPr lang="en-US" dirty="0" smtClean="0"/>
                        <a:t>Create own pension (e.g., annuity asset)</a:t>
                      </a:r>
                      <a:endParaRPr lang="en-US" dirty="0"/>
                    </a:p>
                  </a:txBody>
                  <a:tcPr/>
                </a:tc>
                <a:extLst>
                  <a:ext uri="{0D108BD9-81ED-4DB2-BD59-A6C34878D82A}">
                    <a16:rowId xmlns:a16="http://schemas.microsoft.com/office/drawing/2014/main" val="10001"/>
                  </a:ext>
                </a:extLst>
              </a:tr>
              <a:tr h="370840">
                <a:tc>
                  <a:txBody>
                    <a:bodyPr/>
                    <a:lstStyle/>
                    <a:p>
                      <a:r>
                        <a:rPr lang="en-US" dirty="0" smtClean="0"/>
                        <a:t>No Employer Plan</a:t>
                      </a:r>
                      <a:endParaRPr lang="en-US" dirty="0"/>
                    </a:p>
                  </a:txBody>
                  <a:tcPr/>
                </a:tc>
                <a:tc>
                  <a:txBody>
                    <a:bodyPr/>
                    <a:lstStyle/>
                    <a:p>
                      <a:r>
                        <a:rPr lang="en-US" dirty="0" smtClean="0"/>
                        <a:t>Create Individual Plan or Non-Qualified</a:t>
                      </a:r>
                      <a:r>
                        <a:rPr lang="en-US" baseline="0" dirty="0" smtClean="0"/>
                        <a:t> Annuity</a:t>
                      </a:r>
                      <a:endParaRPr lang="en-US" dirty="0"/>
                    </a:p>
                  </a:txBody>
                  <a:tcPr/>
                </a:tc>
                <a:extLst>
                  <a:ext uri="{0D108BD9-81ED-4DB2-BD59-A6C34878D82A}">
                    <a16:rowId xmlns:a16="http://schemas.microsoft.com/office/drawing/2014/main" val="10002"/>
                  </a:ext>
                </a:extLst>
              </a:tr>
              <a:tr h="370840">
                <a:tc>
                  <a:txBody>
                    <a:bodyPr/>
                    <a:lstStyle/>
                    <a:p>
                      <a:r>
                        <a:rPr lang="en-US" dirty="0" smtClean="0"/>
                        <a:t>Inconsistent</a:t>
                      </a:r>
                      <a:r>
                        <a:rPr lang="en-US" baseline="0" dirty="0" smtClean="0"/>
                        <a:t> Income</a:t>
                      </a:r>
                      <a:endParaRPr lang="en-US" dirty="0"/>
                    </a:p>
                  </a:txBody>
                  <a:tcPr/>
                </a:tc>
                <a:tc>
                  <a:txBody>
                    <a:bodyPr/>
                    <a:lstStyle/>
                    <a:p>
                      <a:r>
                        <a:rPr lang="en-US" dirty="0" smtClean="0"/>
                        <a:t>Save</a:t>
                      </a:r>
                      <a:r>
                        <a:rPr lang="en-US" baseline="0" dirty="0" smtClean="0"/>
                        <a:t> in Non-Qualified Tax Favored Assets</a:t>
                      </a:r>
                      <a:endParaRPr lang="en-US" dirty="0"/>
                    </a:p>
                  </a:txBody>
                  <a:tcPr/>
                </a:tc>
                <a:extLst>
                  <a:ext uri="{0D108BD9-81ED-4DB2-BD59-A6C34878D82A}">
                    <a16:rowId xmlns:a16="http://schemas.microsoft.com/office/drawing/2014/main" val="10003"/>
                  </a:ext>
                </a:extLst>
              </a:tr>
              <a:tr h="370840">
                <a:tc>
                  <a:txBody>
                    <a:bodyPr/>
                    <a:lstStyle/>
                    <a:p>
                      <a:r>
                        <a:rPr lang="en-US" dirty="0" smtClean="0"/>
                        <a:t>Market</a:t>
                      </a:r>
                      <a:r>
                        <a:rPr lang="en-US" baseline="0" dirty="0" smtClean="0"/>
                        <a:t> Risk</a:t>
                      </a:r>
                      <a:endParaRPr lang="en-US" dirty="0"/>
                    </a:p>
                  </a:txBody>
                  <a:tcPr/>
                </a:tc>
                <a:tc>
                  <a:txBody>
                    <a:bodyPr/>
                    <a:lstStyle/>
                    <a:p>
                      <a:r>
                        <a:rPr lang="en-US" dirty="0" smtClean="0"/>
                        <a:t>Save in</a:t>
                      </a:r>
                      <a:r>
                        <a:rPr lang="en-US" baseline="0" dirty="0" smtClean="0"/>
                        <a:t> Protected Retirement Assets</a:t>
                      </a:r>
                      <a:endParaRPr lang="en-US" dirty="0"/>
                    </a:p>
                  </a:txBody>
                  <a:tcPr/>
                </a:tc>
                <a:extLst>
                  <a:ext uri="{0D108BD9-81ED-4DB2-BD59-A6C34878D82A}">
                    <a16:rowId xmlns:a16="http://schemas.microsoft.com/office/drawing/2014/main" val="10004"/>
                  </a:ext>
                </a:extLst>
              </a:tr>
              <a:tr h="370840">
                <a:tc>
                  <a:txBody>
                    <a:bodyPr/>
                    <a:lstStyle/>
                    <a:p>
                      <a:r>
                        <a:rPr lang="en-US" dirty="0" smtClean="0"/>
                        <a:t>Taxes / Withdrawal</a:t>
                      </a:r>
                      <a:r>
                        <a:rPr lang="en-US" baseline="0" dirty="0" smtClean="0"/>
                        <a:t> Risk</a:t>
                      </a:r>
                      <a:endParaRPr lang="en-US" dirty="0"/>
                    </a:p>
                  </a:txBody>
                  <a:tcPr/>
                </a:tc>
                <a:tc>
                  <a:txBody>
                    <a:bodyPr/>
                    <a:lstStyle/>
                    <a:p>
                      <a:r>
                        <a:rPr lang="en-US" dirty="0" smtClean="0"/>
                        <a:t>Diversify Asset Tax Types Before</a:t>
                      </a:r>
                      <a:r>
                        <a:rPr lang="en-US" baseline="0" dirty="0" smtClean="0"/>
                        <a:t> Retirement</a:t>
                      </a:r>
                      <a:endParaRPr lang="en-US" dirty="0"/>
                    </a:p>
                  </a:txBody>
                  <a:tcPr/>
                </a:tc>
                <a:extLst>
                  <a:ext uri="{0D108BD9-81ED-4DB2-BD59-A6C34878D82A}">
                    <a16:rowId xmlns:a16="http://schemas.microsoft.com/office/drawing/2014/main" val="10005"/>
                  </a:ext>
                </a:extLst>
              </a:tr>
              <a:tr h="370840">
                <a:tc>
                  <a:txBody>
                    <a:bodyPr/>
                    <a:lstStyle/>
                    <a:p>
                      <a:r>
                        <a:rPr lang="en-US" dirty="0" smtClean="0"/>
                        <a:t>Longevity Risk</a:t>
                      </a:r>
                      <a:endParaRPr lang="en-US" dirty="0"/>
                    </a:p>
                  </a:txBody>
                  <a:tcPr/>
                </a:tc>
                <a:tc>
                  <a:txBody>
                    <a:bodyPr/>
                    <a:lstStyle/>
                    <a:p>
                      <a:r>
                        <a:rPr lang="en-US" dirty="0" smtClean="0"/>
                        <a:t>Save</a:t>
                      </a:r>
                      <a:r>
                        <a:rPr lang="en-US" baseline="0" dirty="0" smtClean="0"/>
                        <a:t> In Protected Retirement Income Assets</a:t>
                      </a:r>
                      <a:endParaRPr lang="en-US" dirty="0"/>
                    </a:p>
                  </a:txBody>
                  <a:tcPr/>
                </a:tc>
                <a:extLst>
                  <a:ext uri="{0D108BD9-81ED-4DB2-BD59-A6C34878D82A}">
                    <a16:rowId xmlns:a16="http://schemas.microsoft.com/office/drawing/2014/main" val="10006"/>
                  </a:ext>
                </a:extLst>
              </a:tr>
              <a:tr h="370840">
                <a:tc>
                  <a:txBody>
                    <a:bodyPr/>
                    <a:lstStyle/>
                    <a:p>
                      <a:r>
                        <a:rPr lang="en-US" dirty="0" smtClean="0"/>
                        <a:t>Business Risk</a:t>
                      </a:r>
                      <a:endParaRPr lang="en-US" dirty="0"/>
                    </a:p>
                  </a:txBody>
                  <a:tcPr/>
                </a:tc>
                <a:tc>
                  <a:txBody>
                    <a:bodyPr/>
                    <a:lstStyle/>
                    <a:p>
                      <a:r>
                        <a:rPr lang="en-US" dirty="0" smtClean="0"/>
                        <a:t>Protection Plan using</a:t>
                      </a:r>
                      <a:r>
                        <a:rPr lang="en-US" baseline="0" dirty="0" smtClean="0"/>
                        <a:t> Life Insurance</a:t>
                      </a:r>
                      <a:endParaRPr lang="en-US" dirty="0"/>
                    </a:p>
                  </a:txBody>
                  <a:tcPr/>
                </a:tc>
                <a:extLst>
                  <a:ext uri="{0D108BD9-81ED-4DB2-BD59-A6C34878D82A}">
                    <a16:rowId xmlns:a16="http://schemas.microsoft.com/office/drawing/2014/main" val="10007"/>
                  </a:ext>
                </a:extLst>
              </a:tr>
              <a:tr h="370840">
                <a:tc>
                  <a:txBody>
                    <a:bodyPr/>
                    <a:lstStyle/>
                    <a:p>
                      <a:r>
                        <a:rPr lang="en-US" dirty="0" smtClean="0"/>
                        <a:t>Health</a:t>
                      </a:r>
                      <a:r>
                        <a:rPr lang="en-US" baseline="0" dirty="0" smtClean="0"/>
                        <a:t> Risk (Long-Term Care, Disability, Terminal Illness)</a:t>
                      </a:r>
                      <a:endParaRPr lang="en-US" dirty="0"/>
                    </a:p>
                  </a:txBody>
                  <a:tcPr/>
                </a:tc>
                <a:tc>
                  <a:txBody>
                    <a:bodyPr/>
                    <a:lstStyle/>
                    <a:p>
                      <a:r>
                        <a:rPr lang="en-US" dirty="0" smtClean="0"/>
                        <a:t>Leverage</a:t>
                      </a:r>
                      <a:r>
                        <a:rPr lang="en-US" baseline="0" dirty="0" smtClean="0"/>
                        <a:t> Insurance Strategies</a:t>
                      </a:r>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49302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FF0000"/>
                </a:solidFill>
                <a:effectLst>
                  <a:outerShdw blurRad="38100" dist="38100" dir="2700000" algn="tl">
                    <a:srgbClr val="000000"/>
                  </a:outerShdw>
                </a:effectLst>
                <a:latin typeface="Arial Narrow" pitchFamily="34" charset="0"/>
              </a:rPr>
              <a:t>4 Great </a:t>
            </a:r>
            <a:r>
              <a:rPr lang="en-US" b="1" dirty="0" smtClean="0">
                <a:solidFill>
                  <a:srgbClr val="FF0000"/>
                </a:solidFill>
                <a:effectLst>
                  <a:outerShdw blurRad="38100" dist="38100" dir="2700000" algn="tl">
                    <a:srgbClr val="000000"/>
                  </a:outerShdw>
                </a:effectLst>
                <a:latin typeface="Arial Narrow" pitchFamily="34" charset="0"/>
              </a:rPr>
              <a:t>Questions Your Retirement Plan should address…</a:t>
            </a:r>
            <a:endParaRPr lang="en-US" b="1" dirty="0">
              <a:solidFill>
                <a:srgbClr val="FF0000"/>
              </a:solidFill>
              <a:effectLst>
                <a:outerShdw blurRad="38100" dist="38100" dir="2700000" algn="tl">
                  <a:srgbClr val="000000"/>
                </a:outerShdw>
              </a:effectLst>
              <a:latin typeface="Arial Narrow" pitchFamily="34" charset="0"/>
            </a:endParaRPr>
          </a:p>
        </p:txBody>
      </p:sp>
      <p:sp>
        <p:nvSpPr>
          <p:cNvPr id="3" name="Content Placeholder 2"/>
          <p:cNvSpPr>
            <a:spLocks noGrp="1"/>
          </p:cNvSpPr>
          <p:nvPr>
            <p:ph idx="1"/>
          </p:nvPr>
        </p:nvSpPr>
        <p:spPr>
          <a:xfrm>
            <a:off x="641007" y="2085117"/>
            <a:ext cx="7886700" cy="4351338"/>
          </a:xfrm>
        </p:spPr>
        <p:txBody>
          <a:bodyPr>
            <a:normAutofit fontScale="92500" lnSpcReduction="10000"/>
          </a:bodyPr>
          <a:lstStyle/>
          <a:p>
            <a:pPr marL="342900" indent="-342900">
              <a:spcBef>
                <a:spcPts val="3000"/>
              </a:spcBef>
              <a:buFont typeface="Wingdings" panose="05000000000000000000" pitchFamily="2" charset="2"/>
              <a:buChar char="§"/>
              <a:defRPr/>
            </a:pPr>
            <a:r>
              <a:rPr lang="en-US" b="1" dirty="0">
                <a:latin typeface="Arial Narrow" pitchFamily="34" charset="0"/>
              </a:rPr>
              <a:t>What specific plans have you made to increase your income during retirement?</a:t>
            </a:r>
          </a:p>
          <a:p>
            <a:pPr marL="342900" indent="-342900">
              <a:spcBef>
                <a:spcPts val="3000"/>
              </a:spcBef>
              <a:buFont typeface="Wingdings" panose="05000000000000000000" pitchFamily="2" charset="2"/>
              <a:buChar char="§"/>
              <a:defRPr/>
            </a:pPr>
            <a:r>
              <a:rPr lang="en-US" b="1" dirty="0">
                <a:latin typeface="Arial Narrow" pitchFamily="34" charset="0"/>
              </a:rPr>
              <a:t>What would happen to your financial situation if the stock market dropped 40% like it did from 2000 and 2008?</a:t>
            </a:r>
          </a:p>
          <a:p>
            <a:pPr marL="342900" indent="-342900">
              <a:spcBef>
                <a:spcPts val="3000"/>
              </a:spcBef>
              <a:buFont typeface="Wingdings" panose="05000000000000000000" pitchFamily="2" charset="2"/>
              <a:buChar char="§"/>
              <a:defRPr/>
            </a:pPr>
            <a:r>
              <a:rPr lang="en-US" b="1" dirty="0">
                <a:latin typeface="Arial Narrow" pitchFamily="34" charset="0"/>
              </a:rPr>
              <a:t>If you died this year, how would your family’s lifestyle have to change after paying the taxes to the IRS?</a:t>
            </a:r>
          </a:p>
          <a:p>
            <a:pPr marL="342900" indent="-342900">
              <a:spcBef>
                <a:spcPts val="3000"/>
              </a:spcBef>
              <a:buFont typeface="Wingdings" panose="05000000000000000000" pitchFamily="2" charset="2"/>
              <a:buChar char="§"/>
              <a:defRPr/>
            </a:pPr>
            <a:r>
              <a:rPr lang="en-US" b="1" dirty="0">
                <a:latin typeface="Arial Narrow" pitchFamily="34" charset="0"/>
              </a:rPr>
              <a:t>What plans have you and your children made for dealing with rising healthcare costs and </a:t>
            </a:r>
            <a:r>
              <a:rPr lang="en-US" b="1" dirty="0" err="1">
                <a:latin typeface="Arial Narrow" pitchFamily="34" charset="0"/>
              </a:rPr>
              <a:t>Alzheimers</a:t>
            </a:r>
            <a:r>
              <a:rPr lang="en-US" b="1" dirty="0">
                <a:latin typeface="Arial Narrow" pitchFamily="34" charset="0"/>
              </a:rPr>
              <a:t>?</a:t>
            </a:r>
          </a:p>
        </p:txBody>
      </p:sp>
    </p:spTree>
    <p:extLst>
      <p:ext uri="{BB962C8B-B14F-4D97-AF65-F5344CB8AC3E}">
        <p14:creationId xmlns:p14="http://schemas.microsoft.com/office/powerpoint/2010/main" val="12167084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35433"/>
            <a:ext cx="7886700" cy="3587135"/>
          </a:xfrm>
        </p:spPr>
        <p:txBody>
          <a:bodyPr/>
          <a:lstStyle/>
          <a:p>
            <a:pPr marL="0" indent="0">
              <a:buNone/>
            </a:pPr>
            <a:r>
              <a:rPr lang="en-US" dirty="0"/>
              <a:t>Any one may so arrange his affairs that his taxes shall be as low as possible; he is not bound to choose that pattern which will best pay the Treasury; there is not even a patriotic duty to increase one's taxes. </a:t>
            </a:r>
          </a:p>
          <a:p>
            <a:pPr lvl="1"/>
            <a:endParaRPr lang="en-US" i="1" dirty="0"/>
          </a:p>
          <a:p>
            <a:pPr lvl="1"/>
            <a:endParaRPr lang="en-US" i="1" dirty="0"/>
          </a:p>
          <a:p>
            <a:pPr marL="457200" lvl="1" indent="0">
              <a:buNone/>
            </a:pPr>
            <a:r>
              <a:rPr lang="en-US" i="1" dirty="0"/>
              <a:t>Judge Learned Hand - </a:t>
            </a:r>
            <a:r>
              <a:rPr lang="en-US" i="1" dirty="0" err="1"/>
              <a:t>Helvering</a:t>
            </a:r>
            <a:r>
              <a:rPr lang="en-US" i="1" dirty="0"/>
              <a:t> v. Gregory</a:t>
            </a:r>
            <a:r>
              <a:rPr lang="en-US" dirty="0"/>
              <a:t>, 69 F.2d 809, 810-11 (2d Cir. 1934).</a:t>
            </a:r>
          </a:p>
          <a:p>
            <a:pPr marL="0" indent="0">
              <a:buNone/>
            </a:pPr>
            <a:endParaRPr lang="en-US" dirty="0"/>
          </a:p>
        </p:txBody>
      </p:sp>
    </p:spTree>
    <p:extLst>
      <p:ext uri="{BB962C8B-B14F-4D97-AF65-F5344CB8AC3E}">
        <p14:creationId xmlns:p14="http://schemas.microsoft.com/office/powerpoint/2010/main" val="2213805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87" y="1485615"/>
            <a:ext cx="5334000" cy="745236"/>
          </a:xfrm>
        </p:spPr>
        <p:txBody>
          <a:bodyPr>
            <a:normAutofit/>
          </a:bodyPr>
          <a:lstStyle/>
          <a:p>
            <a:r>
              <a:rPr lang="en-US" sz="4400" dirty="0" smtClean="0"/>
              <a:t>Nicole Cole, MBA</a:t>
            </a:r>
            <a:endParaRPr lang="en-US" sz="4400" dirty="0"/>
          </a:p>
        </p:txBody>
      </p:sp>
      <p:sp>
        <p:nvSpPr>
          <p:cNvPr id="3" name="Text Placeholder 2"/>
          <p:cNvSpPr>
            <a:spLocks noGrp="1"/>
          </p:cNvSpPr>
          <p:nvPr>
            <p:ph type="body" idx="1"/>
          </p:nvPr>
        </p:nvSpPr>
        <p:spPr>
          <a:xfrm>
            <a:off x="738187" y="2399348"/>
            <a:ext cx="5038725" cy="1873758"/>
          </a:xfrm>
          <a:noFill/>
          <a:ln>
            <a:noFill/>
          </a:ln>
        </p:spPr>
        <p:style>
          <a:lnRef idx="0">
            <a:scrgbClr r="0" g="0" b="0"/>
          </a:lnRef>
          <a:fillRef idx="0">
            <a:scrgbClr r="0" g="0" b="0"/>
          </a:fillRef>
          <a:effectRef idx="0">
            <a:scrgbClr r="0" g="0" b="0"/>
          </a:effectRef>
          <a:fontRef idx="minor">
            <a:schemeClr val="dk1"/>
          </a:fontRef>
        </p:style>
        <p:txBody>
          <a:bodyPr>
            <a:normAutofit/>
          </a:bodyPr>
          <a:lstStyle/>
          <a:p>
            <a:r>
              <a:rPr lang="it-IT" sz="2300" dirty="0" smtClean="0">
                <a:solidFill>
                  <a:schemeClr val="tx1"/>
                </a:solidFill>
              </a:rPr>
              <a:t>Wealth </a:t>
            </a:r>
            <a:r>
              <a:rPr lang="it-IT" sz="2300" dirty="0">
                <a:solidFill>
                  <a:schemeClr val="tx1"/>
                </a:solidFill>
              </a:rPr>
              <a:t>Advisor</a:t>
            </a:r>
          </a:p>
          <a:p>
            <a:r>
              <a:rPr lang="en-US" sz="2300" dirty="0" smtClean="0">
                <a:solidFill>
                  <a:schemeClr val="tx1"/>
                </a:solidFill>
              </a:rPr>
              <a:t>Colonial </a:t>
            </a:r>
            <a:r>
              <a:rPr lang="en-US" sz="2300" dirty="0">
                <a:solidFill>
                  <a:schemeClr val="tx1"/>
                </a:solidFill>
              </a:rPr>
              <a:t>River Wealth Management</a:t>
            </a:r>
          </a:p>
          <a:p>
            <a:r>
              <a:rPr lang="en-US" sz="2300" dirty="0" smtClean="0">
                <a:solidFill>
                  <a:schemeClr val="tx1"/>
                </a:solidFill>
              </a:rPr>
              <a:t>NICOLE.COLE@COLONIALRIVER.COM</a:t>
            </a:r>
            <a:endParaRPr lang="en-US" sz="2300" dirty="0">
              <a:solidFill>
                <a:schemeClr val="tx1"/>
              </a:solidFill>
            </a:endParaRPr>
          </a:p>
          <a:p>
            <a:r>
              <a:rPr lang="en-US" sz="2300" dirty="0">
                <a:solidFill>
                  <a:schemeClr val="tx1"/>
                </a:solidFill>
              </a:rPr>
              <a:t>540-318-0007</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6129" y="1485615"/>
            <a:ext cx="2698301" cy="2787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ubtitle 2">
            <a:extLst>
              <a:ext uri="{FF2B5EF4-FFF2-40B4-BE49-F238E27FC236}">
                <a16:creationId xmlns:a16="http://schemas.microsoft.com/office/drawing/2014/main" id="{67FF2F03-3566-45E6-844D-55178E86766B}"/>
              </a:ext>
            </a:extLst>
          </p:cNvPr>
          <p:cNvSpPr txBox="1">
            <a:spLocks/>
          </p:cNvSpPr>
          <p:nvPr/>
        </p:nvSpPr>
        <p:spPr>
          <a:xfrm>
            <a:off x="770459" y="4795158"/>
            <a:ext cx="7805357" cy="1452528"/>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rgbClr val="9A0000"/>
              </a:buClr>
              <a:buFont typeface="Arial" panose="020B0604020202020204" pitchFamily="34" charset="0"/>
              <a:buNone/>
              <a:defRPr sz="2400" kern="1200">
                <a:solidFill>
                  <a:srgbClr val="04456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9A0000"/>
              </a:buClr>
              <a:buFont typeface="Arial" panose="020B0604020202020204"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9A0000"/>
              </a:buClr>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9A0000"/>
              </a:buClr>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Securities offered through LPL Financial, member FINRA/SIPC. Investment advice offered through Colonial River Investments, LLC. a registered investment advisor.  Colonial River Investments &amp; Colonial River Wealth Management are separate entities from LPL Financial. </a:t>
            </a:r>
          </a:p>
          <a:p>
            <a:pPr marL="0" marR="0" lvl="0" indent="0" algn="ctr" defTabSz="914400" rtl="0" eaLnBrk="1" fontAlgn="auto" latinLnBrk="0" hangingPunct="1">
              <a:lnSpc>
                <a:spcPct val="90000"/>
              </a:lnSpc>
              <a:spcBef>
                <a:spcPts val="1000"/>
              </a:spcBef>
              <a:spcAft>
                <a:spcPts val="0"/>
              </a:spcAft>
              <a:buClr>
                <a:srgbClr val="9A0000"/>
              </a:buClr>
              <a:buSzTx/>
              <a:buFont typeface="Arial" panose="020B0604020202020204" pitchFamily="34" charset="0"/>
              <a:buNone/>
              <a:tabLst/>
              <a:defRPr/>
            </a:pPr>
            <a:endParaRPr kumimoji="0" lang="en-US" sz="1700" b="0" i="0" u="none" strike="noStrike" kern="1200" cap="none" spc="0" normalizeH="0" baseline="0" noProof="0" dirty="0">
              <a:ln>
                <a:noFill/>
              </a:ln>
              <a:solidFill>
                <a:srgbClr val="044561"/>
              </a:solidFill>
              <a:effectLst/>
              <a:uLnTx/>
              <a:uFillTx/>
              <a:latin typeface="Arial" panose="020B0604020202020204" pitchFamily="34" charset="0"/>
              <a:ea typeface="+mn-ea"/>
              <a:cs typeface="Arial" panose="020B0604020202020204" pitchFamily="34" charset="0"/>
            </a:endParaRPr>
          </a:p>
        </p:txBody>
      </p:sp>
      <p:cxnSp>
        <p:nvCxnSpPr>
          <p:cNvPr id="8" name="Straight Connector 7"/>
          <p:cNvCxnSpPr/>
          <p:nvPr/>
        </p:nvCxnSpPr>
        <p:spPr>
          <a:xfrm>
            <a:off x="816429" y="4583121"/>
            <a:ext cx="773800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32061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09" y="1747612"/>
            <a:ext cx="8769096" cy="1325563"/>
          </a:xfrm>
        </p:spPr>
        <p:txBody>
          <a:bodyPr>
            <a:noAutofit/>
          </a:bodyPr>
          <a:lstStyle/>
          <a:p>
            <a:pPr algn="ctr"/>
            <a:r>
              <a:rPr lang="en-US" sz="9600" dirty="0" smtClean="0"/>
              <a:t>Q&amp;A</a:t>
            </a:r>
            <a:endParaRPr lang="en-US" sz="9600" dirty="0"/>
          </a:p>
        </p:txBody>
      </p:sp>
      <p:sp>
        <p:nvSpPr>
          <p:cNvPr id="3" name="Content Placeholder 2"/>
          <p:cNvSpPr>
            <a:spLocks noGrp="1"/>
          </p:cNvSpPr>
          <p:nvPr>
            <p:ph idx="1"/>
          </p:nvPr>
        </p:nvSpPr>
        <p:spPr>
          <a:xfrm>
            <a:off x="661307" y="3338739"/>
            <a:ext cx="7886700" cy="1113518"/>
          </a:xfrm>
        </p:spPr>
        <p:txBody>
          <a:bodyPr>
            <a:normAutofit fontScale="92500"/>
          </a:bodyPr>
          <a:lstStyle/>
          <a:p>
            <a:pPr algn="ctr"/>
            <a:r>
              <a:rPr lang="en-US" dirty="0" smtClean="0"/>
              <a:t>You may submit a question/comment in the chat or send an email to </a:t>
            </a:r>
            <a:r>
              <a:rPr lang="en-US" dirty="0" err="1" smtClean="0">
                <a:hlinkClick r:id="rId2"/>
              </a:rPr>
              <a:t>financialwellness@nar.realtor</a:t>
            </a:r>
            <a:r>
              <a:rPr lang="en-US" dirty="0" smtClean="0"/>
              <a:t>.</a:t>
            </a:r>
          </a:p>
          <a:p>
            <a:endParaRPr lang="en-US" dirty="0"/>
          </a:p>
        </p:txBody>
      </p:sp>
    </p:spTree>
    <p:extLst>
      <p:ext uri="{BB962C8B-B14F-4D97-AF65-F5344CB8AC3E}">
        <p14:creationId xmlns:p14="http://schemas.microsoft.com/office/powerpoint/2010/main" val="19085596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526" y="1394150"/>
            <a:ext cx="7886700" cy="1461797"/>
          </a:xfrm>
        </p:spPr>
        <p:txBody>
          <a:bodyPr>
            <a:normAutofit/>
          </a:bodyPr>
          <a:lstStyle/>
          <a:p>
            <a:pPr lvl="0"/>
            <a:r>
              <a:rPr lang="en-US" dirty="0" smtClean="0"/>
              <a:t>Visit: </a:t>
            </a:r>
            <a:r>
              <a:rPr lang="en-US" dirty="0" err="1" smtClean="0">
                <a:solidFill>
                  <a:schemeClr val="accent1">
                    <a:lumMod val="75000"/>
                  </a:schemeClr>
                </a:solidFill>
              </a:rPr>
              <a:t>financialwellness.realtor</a:t>
            </a:r>
            <a:r>
              <a:rPr lang="en-US" dirty="0" smtClean="0"/>
              <a:t> to discover:</a:t>
            </a:r>
          </a:p>
          <a:p>
            <a:pPr lvl="2"/>
            <a:r>
              <a:rPr lang="en-US" dirty="0"/>
              <a:t>Good ways to avoid tax surprises.</a:t>
            </a:r>
          </a:p>
          <a:p>
            <a:pPr lvl="2"/>
            <a:r>
              <a:rPr lang="en-US" dirty="0"/>
              <a:t>The basics of 1031 exchanges</a:t>
            </a:r>
            <a:r>
              <a:rPr lang="en-US" dirty="0" smtClean="0"/>
              <a:t>.</a:t>
            </a:r>
          </a:p>
          <a:p>
            <a:pPr lvl="0"/>
            <a:endParaRPr lang="en-US" dirty="0"/>
          </a:p>
        </p:txBody>
      </p:sp>
      <p:sp>
        <p:nvSpPr>
          <p:cNvPr id="4" name="Title 1"/>
          <p:cNvSpPr>
            <a:spLocks noGrp="1"/>
          </p:cNvSpPr>
          <p:nvPr/>
        </p:nvSpPr>
        <p:spPr>
          <a:xfrm>
            <a:off x="1252136" y="330849"/>
            <a:ext cx="6513103"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600" b="0" i="0" u="none" strike="noStrike" kern="1200" cap="none" spc="0" normalizeH="0" baseline="0" noProof="0" dirty="0" smtClean="0">
                <a:ln>
                  <a:noFill/>
                </a:ln>
                <a:solidFill>
                  <a:srgbClr val="ED8B00"/>
                </a:solidFill>
                <a:effectLst/>
                <a:uLnTx/>
                <a:uFillTx/>
                <a:latin typeface="Arial" panose="020B0604020202020204" pitchFamily="34" charset="0"/>
                <a:ea typeface="+mj-ea"/>
                <a:cs typeface="Arial" panose="020B0604020202020204" pitchFamily="34" charset="0"/>
              </a:rPr>
              <a:t>Resources for Realtors</a:t>
            </a:r>
            <a:endParaRPr kumimoji="0" lang="en-US" sz="4600" b="0" i="0" u="none" strike="noStrike" kern="1200" cap="none" spc="0" normalizeH="0" baseline="0" noProof="0" dirty="0">
              <a:ln>
                <a:noFill/>
              </a:ln>
              <a:solidFill>
                <a:srgbClr val="ED8B00"/>
              </a:solidFill>
              <a:effectLst/>
              <a:uLnTx/>
              <a:uFillTx/>
              <a:latin typeface="Arial" panose="020B0604020202020204" pitchFamily="34" charset="0"/>
              <a:ea typeface="+mj-ea"/>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296236" y="2677082"/>
            <a:ext cx="6469003" cy="3993921"/>
          </a:xfrm>
          <a:prstGeom prst="rect">
            <a:avLst/>
          </a:prstGeom>
        </p:spPr>
      </p:pic>
    </p:spTree>
    <p:extLst>
      <p:ext uri="{BB962C8B-B14F-4D97-AF65-F5344CB8AC3E}">
        <p14:creationId xmlns:p14="http://schemas.microsoft.com/office/powerpoint/2010/main" val="18820156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Services</a:t>
            </a:r>
            <a:endParaRPr lang="en-US" dirty="0"/>
          </a:p>
        </p:txBody>
      </p:sp>
      <p:sp>
        <p:nvSpPr>
          <p:cNvPr id="3" name="Content Placeholder 2"/>
          <p:cNvSpPr>
            <a:spLocks noGrp="1"/>
          </p:cNvSpPr>
          <p:nvPr>
            <p:ph idx="1"/>
          </p:nvPr>
        </p:nvSpPr>
        <p:spPr>
          <a:xfrm>
            <a:off x="552450" y="1642745"/>
            <a:ext cx="7886700" cy="5215255"/>
          </a:xfrm>
        </p:spPr>
        <p:txBody>
          <a:bodyPr>
            <a:normAutofit/>
          </a:bodyPr>
          <a:lstStyle/>
          <a:p>
            <a:r>
              <a:rPr lang="en-US" sz="2700" dirty="0"/>
              <a:t>Your Personal Tax Map Varies greatly based on your personal circumstances.  </a:t>
            </a:r>
          </a:p>
          <a:p>
            <a:r>
              <a:rPr lang="en-US" sz="2700" dirty="0"/>
              <a:t>Schedule a no-obligation appointment with my firm for a </a:t>
            </a:r>
            <a:r>
              <a:rPr lang="en-US" sz="2700" b="1" dirty="0" smtClean="0"/>
              <a:t>FREE</a:t>
            </a:r>
            <a:r>
              <a:rPr lang="en-US" sz="2700" dirty="0" smtClean="0"/>
              <a:t> </a:t>
            </a:r>
            <a:r>
              <a:rPr lang="en-US" sz="2700" dirty="0"/>
              <a:t>Tax Map </a:t>
            </a:r>
            <a:r>
              <a:rPr lang="en-US" sz="2700" dirty="0" smtClean="0"/>
              <a:t>report.</a:t>
            </a:r>
            <a:endParaRPr lang="en-US" sz="2700" dirty="0"/>
          </a:p>
          <a:p>
            <a:r>
              <a:rPr lang="en-US" sz="2700" dirty="0"/>
              <a:t>At that appointment we can provide you with  information on how insurance and/or investments may help create a tax-efficient retirement income </a:t>
            </a:r>
            <a:r>
              <a:rPr lang="en-US" sz="2700" dirty="0" smtClean="0"/>
              <a:t>strategy.  </a:t>
            </a:r>
            <a:endParaRPr lang="en-US" sz="2700" dirty="0"/>
          </a:p>
          <a:p>
            <a:r>
              <a:rPr lang="en-US" sz="2700" dirty="0"/>
              <a:t>We are not tax professionals and encourage you to seek independent advice from a qualified tax professional regarding in-depth specifics of your personal </a:t>
            </a:r>
            <a:r>
              <a:rPr lang="en-US" sz="2700" dirty="0" smtClean="0"/>
              <a:t>situation.</a:t>
            </a:r>
            <a:endParaRPr lang="en-US" sz="2700" dirty="0"/>
          </a:p>
          <a:p>
            <a:endParaRPr lang="en-US" dirty="0"/>
          </a:p>
        </p:txBody>
      </p:sp>
    </p:spTree>
    <p:extLst>
      <p:ext uri="{BB962C8B-B14F-4D97-AF65-F5344CB8AC3E}">
        <p14:creationId xmlns:p14="http://schemas.microsoft.com/office/powerpoint/2010/main" val="4206983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9934"/>
            <a:ext cx="7985234" cy="2387600"/>
          </a:xfrm>
        </p:spPr>
        <p:txBody>
          <a:bodyPr>
            <a:normAutofit/>
          </a:bodyPr>
          <a:lstStyle/>
          <a:p>
            <a:pPr algn="ctr"/>
            <a:r>
              <a:rPr lang="en-US" sz="4400" i="1" cap="none" dirty="0" smtClean="0"/>
              <a:t>Thank You For Your Time</a:t>
            </a:r>
            <a:endParaRPr lang="en-US" i="1" cap="none" dirty="0"/>
          </a:p>
        </p:txBody>
      </p:sp>
      <p:sp>
        <p:nvSpPr>
          <p:cNvPr id="5" name="Subtitle 2">
            <a:extLst>
              <a:ext uri="{FF2B5EF4-FFF2-40B4-BE49-F238E27FC236}">
                <a16:creationId xmlns:a16="http://schemas.microsoft.com/office/drawing/2014/main" id="{67FF2F03-3566-45E6-844D-55178E86766B}"/>
              </a:ext>
            </a:extLst>
          </p:cNvPr>
          <p:cNvSpPr txBox="1">
            <a:spLocks/>
          </p:cNvSpPr>
          <p:nvPr/>
        </p:nvSpPr>
        <p:spPr>
          <a:xfrm>
            <a:off x="1325880" y="5642548"/>
            <a:ext cx="6858000" cy="11194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9A0000"/>
              </a:buClr>
              <a:buFont typeface="Arial" panose="020B0604020202020204" pitchFamily="34" charset="0"/>
              <a:buNone/>
              <a:defRPr sz="2400" kern="1200">
                <a:solidFill>
                  <a:srgbClr val="04456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9A0000"/>
              </a:buClr>
              <a:buFont typeface="Arial" panose="020B0604020202020204"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9A0000"/>
              </a:buClr>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600" dirty="0"/>
              <a:t>Securities offered through LPL Financial, member FINRA/SIPC. Investment advice offered through Colonial River Investments, LLC. a registered investment advisor.  Colonial River Investments &amp; Colonial River Wealth Management are separate entities from LPL Financial. </a:t>
            </a:r>
          </a:p>
          <a:p>
            <a:pPr algn="ctr"/>
            <a:endParaRPr lang="en-US" sz="1100" dirty="0"/>
          </a:p>
        </p:txBody>
      </p:sp>
      <p:sp>
        <p:nvSpPr>
          <p:cNvPr id="6" name="Subtitle 2">
            <a:extLst>
              <a:ext uri="{FF2B5EF4-FFF2-40B4-BE49-F238E27FC236}">
                <a16:creationId xmlns:a16="http://schemas.microsoft.com/office/drawing/2014/main" id="{F6667836-E499-4CD3-B7E1-02D3A8AC8536}"/>
              </a:ext>
            </a:extLst>
          </p:cNvPr>
          <p:cNvSpPr txBox="1">
            <a:spLocks/>
          </p:cNvSpPr>
          <p:nvPr/>
        </p:nvSpPr>
        <p:spPr>
          <a:xfrm>
            <a:off x="685800" y="3253841"/>
            <a:ext cx="7816932" cy="10784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9A0000"/>
              </a:buClr>
              <a:buFont typeface="Arial" panose="020B0604020202020204" pitchFamily="34" charset="0"/>
              <a:buNone/>
              <a:defRPr sz="2400" kern="1200">
                <a:solidFill>
                  <a:srgbClr val="04456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9A0000"/>
              </a:buClr>
              <a:buFont typeface="Arial" panose="020B0604020202020204"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9A0000"/>
              </a:buClr>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600" b="1" dirty="0" smtClean="0"/>
              <a:t>FOR MORE INFORMATION OR A COMPLIMENTARY CONSULT &amp; TAX MAP: </a:t>
            </a:r>
          </a:p>
          <a:p>
            <a:pPr algn="ctr"/>
            <a:r>
              <a:rPr lang="en-US" sz="1600" b="1" dirty="0" smtClean="0"/>
              <a:t>Nicole </a:t>
            </a:r>
            <a:r>
              <a:rPr lang="en-US" sz="1600" b="1" dirty="0"/>
              <a:t>Cole</a:t>
            </a:r>
            <a:r>
              <a:rPr lang="en-US" sz="1600" dirty="0"/>
              <a:t>, MBA</a:t>
            </a:r>
          </a:p>
          <a:p>
            <a:pPr algn="ctr"/>
            <a:r>
              <a:rPr lang="en-US" sz="1600" dirty="0"/>
              <a:t>Wealth </a:t>
            </a:r>
            <a:r>
              <a:rPr lang="en-US" sz="1600" dirty="0" smtClean="0"/>
              <a:t>Advisor</a:t>
            </a:r>
          </a:p>
          <a:p>
            <a:pPr algn="ctr"/>
            <a:r>
              <a:rPr lang="en-US" sz="1600" dirty="0" smtClean="0"/>
              <a:t>540-318-0007</a:t>
            </a:r>
          </a:p>
          <a:p>
            <a:pPr algn="ctr"/>
            <a:r>
              <a:rPr lang="en-US" sz="1600" dirty="0" smtClean="0"/>
              <a:t>NICOLE.COLE@COLONIALRIVER.COM</a:t>
            </a:r>
            <a:endParaRPr lang="en-US" sz="1600" dirty="0"/>
          </a:p>
        </p:txBody>
      </p:sp>
    </p:spTree>
    <p:extLst>
      <p:ext uri="{BB962C8B-B14F-4D97-AF65-F5344CB8AC3E}">
        <p14:creationId xmlns:p14="http://schemas.microsoft.com/office/powerpoint/2010/main" val="241210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9934"/>
            <a:ext cx="7985234" cy="2387600"/>
          </a:xfrm>
        </p:spPr>
        <p:txBody>
          <a:bodyPr/>
          <a:lstStyle/>
          <a:p>
            <a:r>
              <a:rPr lang="en-US" dirty="0" smtClean="0"/>
              <a:t>Taxes &amp; Retirement</a:t>
            </a:r>
            <a:endParaRPr lang="en-US" dirty="0"/>
          </a:p>
        </p:txBody>
      </p:sp>
      <p:sp>
        <p:nvSpPr>
          <p:cNvPr id="3" name="Subtitle 2"/>
          <p:cNvSpPr>
            <a:spLocks noGrp="1"/>
          </p:cNvSpPr>
          <p:nvPr>
            <p:ph type="subTitle" idx="1"/>
          </p:nvPr>
        </p:nvSpPr>
        <p:spPr>
          <a:xfrm>
            <a:off x="1249417" y="3139583"/>
            <a:ext cx="6858000" cy="703942"/>
          </a:xfrm>
        </p:spPr>
        <p:txBody>
          <a:bodyPr>
            <a:normAutofit fontScale="77500" lnSpcReduction="20000"/>
          </a:bodyPr>
          <a:lstStyle/>
          <a:p>
            <a:r>
              <a:rPr lang="en-US" dirty="0" smtClean="0">
                <a:solidFill>
                  <a:schemeClr val="accent2"/>
                </a:solidFill>
              </a:rPr>
              <a:t>For NATIONAL ASSOCIATION OF REALTORS</a:t>
            </a:r>
            <a:r>
              <a:rPr lang="en-US" baseline="30000" dirty="0" smtClean="0">
                <a:solidFill>
                  <a:schemeClr val="accent2"/>
                </a:solidFill>
              </a:rPr>
              <a:t>® </a:t>
            </a:r>
            <a:r>
              <a:rPr lang="en-US" dirty="0" smtClean="0">
                <a:solidFill>
                  <a:schemeClr val="accent2"/>
                </a:solidFill>
              </a:rPr>
              <a:t> MEMBERS</a:t>
            </a:r>
            <a:endParaRPr lang="en-US" baseline="30000" dirty="0" smtClean="0">
              <a:solidFill>
                <a:schemeClr val="accent2"/>
              </a:solidFill>
            </a:endParaRPr>
          </a:p>
          <a:p>
            <a:pPr algn="ctr"/>
            <a:r>
              <a:rPr lang="en-US" dirty="0" smtClean="0">
                <a:solidFill>
                  <a:schemeClr val="accent2"/>
                </a:solidFill>
              </a:rPr>
              <a:t>-- After </a:t>
            </a:r>
            <a:r>
              <a:rPr lang="en-US" dirty="0">
                <a:solidFill>
                  <a:schemeClr val="accent2"/>
                </a:solidFill>
              </a:rPr>
              <a:t>the Tax Cuts and Jobs Act of 2017</a:t>
            </a:r>
          </a:p>
          <a:p>
            <a:endParaRPr lang="en-US" dirty="0">
              <a:solidFill>
                <a:schemeClr val="accent2"/>
              </a:solidFill>
            </a:endParaRPr>
          </a:p>
          <a:p>
            <a:endParaRPr lang="en-US" dirty="0">
              <a:solidFill>
                <a:schemeClr val="accent2"/>
              </a:solidFill>
            </a:endParaRPr>
          </a:p>
        </p:txBody>
      </p:sp>
      <p:sp>
        <p:nvSpPr>
          <p:cNvPr id="5" name="Subtitle 2">
            <a:extLst>
              <a:ext uri="{FF2B5EF4-FFF2-40B4-BE49-F238E27FC236}">
                <a16:creationId xmlns:a16="http://schemas.microsoft.com/office/drawing/2014/main" id="{67FF2F03-3566-45E6-844D-55178E86766B}"/>
              </a:ext>
            </a:extLst>
          </p:cNvPr>
          <p:cNvSpPr txBox="1">
            <a:spLocks/>
          </p:cNvSpPr>
          <p:nvPr/>
        </p:nvSpPr>
        <p:spPr>
          <a:xfrm>
            <a:off x="1249417" y="4392754"/>
            <a:ext cx="6858000" cy="1119483"/>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Clr>
                <a:srgbClr val="9A0000"/>
              </a:buClr>
              <a:buFont typeface="Arial" panose="020B0604020202020204" pitchFamily="34" charset="0"/>
              <a:buNone/>
              <a:defRPr sz="2400" kern="1200">
                <a:solidFill>
                  <a:srgbClr val="04456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9A0000"/>
              </a:buClr>
              <a:buFont typeface="Arial" panose="020B0604020202020204"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rgbClr val="9A0000"/>
              </a:buClr>
              <a:buFont typeface="Arial" panose="020B0604020202020204" pitchFamily="34" charset="0"/>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rgbClr val="9A0000"/>
              </a:buClr>
              <a:buFont typeface="Arial" panose="020B0604020202020204" pitchFamily="34" charset="0"/>
              <a:buNone/>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t>Securities offered through LPL Financial, member FINRA/SIPC. Investment advice offered through Colonial River Investments, LLC. a registered investment advisor.  Colonial River Investments &amp; Colonial River Wealth Management are separate entities from LPL Financial. </a:t>
            </a:r>
          </a:p>
          <a:p>
            <a:pPr algn="ctr"/>
            <a:endParaRPr lang="en-US" sz="1700" dirty="0"/>
          </a:p>
        </p:txBody>
      </p:sp>
    </p:spTree>
    <p:extLst>
      <p:ext uri="{BB962C8B-B14F-4D97-AF65-F5344CB8AC3E}">
        <p14:creationId xmlns:p14="http://schemas.microsoft.com/office/powerpoint/2010/main" val="1134433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72824A1-D5D6-42EF-9B70-7977B8EC6E59}"/>
              </a:ext>
            </a:extLst>
          </p:cNvPr>
          <p:cNvSpPr txBox="1">
            <a:spLocks/>
          </p:cNvSpPr>
          <p:nvPr/>
        </p:nvSpPr>
        <p:spPr>
          <a:xfrm>
            <a:off x="628650" y="874103"/>
            <a:ext cx="7886700" cy="596470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9A0000"/>
              </a:buClr>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9A0000"/>
              </a:buClr>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9A0000"/>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9A0000"/>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9A0000"/>
              </a:buClr>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Cambria Math" panose="02040503050406030204" pitchFamily="18" charset="0"/>
                <a:ea typeface="Cambria Math" panose="02040503050406030204" pitchFamily="18" charset="0"/>
              </a:rPr>
              <a:t>The Financial Advisor presenting this material is in no way employed by, affiliated with, or endorsed by the IRS, the Social Security Administration or any other government agency. The financial professional is not permitted to offer, and no statement contained herein shall constitute tax or legal advice.</a:t>
            </a:r>
          </a:p>
          <a:p>
            <a:endParaRPr lang="en-US" dirty="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rPr>
              <a:t>This presentation is designed to provide general information on the subjects covered. Pursuant to IRS Circular 230, it is not intended to provide specific legal or tax advice and cannot be used to avoid tax penalties or to promote, market or recommend any tax plan or arrangement. You are encouraged to consult your personal tax advisor or attorney before making any decisions about your personal situation. Much of the information contained in this presentation is based on current tax rules and policies as stated on IRS.GOV, and is subject to change in the future. </a:t>
            </a:r>
          </a:p>
          <a:p>
            <a:endParaRPr lang="en-US" dirty="0">
              <a:latin typeface="Cambria Math" panose="02040503050406030204" pitchFamily="18" charset="0"/>
              <a:ea typeface="Cambria Math" panose="02040503050406030204" pitchFamily="18" charset="0"/>
            </a:endParaRPr>
          </a:p>
          <a:p>
            <a:r>
              <a:rPr lang="en-US" dirty="0">
                <a:latin typeface="Cambria Math" panose="02040503050406030204" pitchFamily="18" charset="0"/>
                <a:ea typeface="Cambria Math" panose="02040503050406030204" pitchFamily="18" charset="0"/>
              </a:rPr>
              <a:t>This presentation is provided for informational purposes only.  It is not intended to be used as the sole basis for financial decisions, nor should it be construed as advice designed to meet the particular needs of an individual’s situation. All Examples are hypothetical and for illustrative purposes only.  Actual results will vary.  No part of this presentation is intended to make an offer of sale or purchase of any specific security or insurance product. </a:t>
            </a:r>
          </a:p>
        </p:txBody>
      </p:sp>
    </p:spTree>
    <p:extLst>
      <p:ext uri="{BB962C8B-B14F-4D97-AF65-F5344CB8AC3E}">
        <p14:creationId xmlns:p14="http://schemas.microsoft.com/office/powerpoint/2010/main" val="3006560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Goals:</a:t>
            </a:r>
          </a:p>
        </p:txBody>
      </p:sp>
      <p:sp>
        <p:nvSpPr>
          <p:cNvPr id="3" name="Content Placeholder 2"/>
          <p:cNvSpPr>
            <a:spLocks noGrp="1"/>
          </p:cNvSpPr>
          <p:nvPr>
            <p:ph idx="1"/>
          </p:nvPr>
        </p:nvSpPr>
        <p:spPr/>
        <p:txBody>
          <a:bodyPr>
            <a:normAutofit fontScale="92500" lnSpcReduction="10000"/>
          </a:bodyPr>
          <a:lstStyle/>
          <a:p>
            <a:pPr>
              <a:lnSpc>
                <a:spcPct val="100000"/>
              </a:lnSpc>
              <a:spcBef>
                <a:spcPts val="0"/>
              </a:spcBef>
              <a:spcAft>
                <a:spcPts val="1800"/>
              </a:spcAft>
            </a:pPr>
            <a:r>
              <a:rPr lang="en-US" dirty="0"/>
              <a:t>Understand relevant changes to personal income tax under the Tax Cuts and Jobs Act of 2017</a:t>
            </a:r>
          </a:p>
          <a:p>
            <a:pPr>
              <a:lnSpc>
                <a:spcPct val="100000"/>
              </a:lnSpc>
              <a:spcBef>
                <a:spcPts val="0"/>
              </a:spcBef>
              <a:spcAft>
                <a:spcPts val="1800"/>
              </a:spcAft>
            </a:pPr>
            <a:r>
              <a:rPr lang="en-US" dirty="0"/>
              <a:t>Understand the impact of the Tax Cuts and Jobs Act on retirement income streams</a:t>
            </a:r>
          </a:p>
          <a:p>
            <a:pPr>
              <a:lnSpc>
                <a:spcPct val="100000"/>
              </a:lnSpc>
              <a:spcBef>
                <a:spcPts val="0"/>
              </a:spcBef>
              <a:spcAft>
                <a:spcPts val="1800"/>
              </a:spcAft>
            </a:pPr>
            <a:r>
              <a:rPr lang="en-US" dirty="0" smtClean="0"/>
              <a:t>Identify retirement savings resources by tax type for REALTORS</a:t>
            </a:r>
            <a:r>
              <a:rPr lang="en-US" baseline="30000" dirty="0" smtClean="0"/>
              <a:t>®</a:t>
            </a:r>
            <a:endParaRPr lang="en-US" dirty="0" smtClean="0"/>
          </a:p>
          <a:p>
            <a:pPr>
              <a:lnSpc>
                <a:spcPct val="100000"/>
              </a:lnSpc>
              <a:spcBef>
                <a:spcPts val="0"/>
              </a:spcBef>
              <a:spcAft>
                <a:spcPts val="1800"/>
              </a:spcAft>
            </a:pPr>
            <a:r>
              <a:rPr lang="en-US" dirty="0" smtClean="0"/>
              <a:t>Identify </a:t>
            </a:r>
            <a:r>
              <a:rPr lang="en-US" dirty="0"/>
              <a:t>tools and strategies available to </a:t>
            </a:r>
            <a:r>
              <a:rPr lang="en-US" dirty="0" smtClean="0"/>
              <a:t>REALTORS</a:t>
            </a:r>
            <a:r>
              <a:rPr lang="en-US" baseline="30000" dirty="0" smtClean="0"/>
              <a:t>®</a:t>
            </a:r>
            <a:r>
              <a:rPr lang="en-US" dirty="0" smtClean="0"/>
              <a:t> preparing for or in retirement</a:t>
            </a:r>
            <a:endParaRPr lang="en-US" dirty="0"/>
          </a:p>
          <a:p>
            <a:r>
              <a:rPr lang="en-US" dirty="0" smtClean="0"/>
              <a:t>Avoid </a:t>
            </a:r>
            <a:r>
              <a:rPr lang="en-US" dirty="0"/>
              <a:t>the political and stick to the actionable</a:t>
            </a:r>
          </a:p>
        </p:txBody>
      </p:sp>
    </p:spTree>
    <p:extLst>
      <p:ext uri="{BB962C8B-B14F-4D97-AF65-F5344CB8AC3E}">
        <p14:creationId xmlns:p14="http://schemas.microsoft.com/office/powerpoint/2010/main" val="2018853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 y="847725"/>
            <a:ext cx="9048750" cy="5162550"/>
          </a:xfrm>
          <a:prstGeom prst="rect">
            <a:avLst/>
          </a:prstGeom>
        </p:spPr>
      </p:pic>
    </p:spTree>
    <p:extLst>
      <p:ext uri="{BB962C8B-B14F-4D97-AF65-F5344CB8AC3E}">
        <p14:creationId xmlns:p14="http://schemas.microsoft.com/office/powerpoint/2010/main" val="2519353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Married Filing Jointly Brackets - </a:t>
            </a:r>
            <a:r>
              <a:rPr lang="en-US" dirty="0" smtClean="0"/>
              <a:t>2019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5179675"/>
              </p:ext>
            </p:extLst>
          </p:nvPr>
        </p:nvGraphicFramePr>
        <p:xfrm>
          <a:off x="605912" y="1825625"/>
          <a:ext cx="7932176" cy="4044824"/>
        </p:xfrm>
        <a:graphic>
          <a:graphicData uri="http://schemas.openxmlformats.org/drawingml/2006/table">
            <a:tbl>
              <a:tblPr firstRow="1" bandRow="1">
                <a:tableStyleId>{74C1A8A3-306A-4EB7-A6B1-4F7E0EB9C5D6}</a:tableStyleId>
              </a:tblPr>
              <a:tblGrid>
                <a:gridCol w="3400970">
                  <a:extLst>
                    <a:ext uri="{9D8B030D-6E8A-4147-A177-3AD203B41FA5}">
                      <a16:colId xmlns:a16="http://schemas.microsoft.com/office/drawing/2014/main" val="20000"/>
                    </a:ext>
                  </a:extLst>
                </a:gridCol>
                <a:gridCol w="4531206">
                  <a:extLst>
                    <a:ext uri="{9D8B030D-6E8A-4147-A177-3AD203B41FA5}">
                      <a16:colId xmlns:a16="http://schemas.microsoft.com/office/drawing/2014/main" val="20001"/>
                    </a:ext>
                  </a:extLst>
                </a:gridCol>
              </a:tblGrid>
              <a:tr h="505603">
                <a:tc>
                  <a:txBody>
                    <a:bodyPr/>
                    <a:lstStyle/>
                    <a:p>
                      <a:pPr algn="ctr"/>
                      <a:r>
                        <a:rPr lang="en-US" sz="2400" dirty="0">
                          <a:latin typeface="Arial" panose="020B0604020202020204" pitchFamily="34" charset="0"/>
                          <a:cs typeface="Arial" panose="020B0604020202020204" pitchFamily="34" charset="0"/>
                        </a:rPr>
                        <a:t>Taxable Income</a:t>
                      </a:r>
                    </a:p>
                  </a:txBody>
                  <a:tcPr marL="90855" marR="90855">
                    <a:solidFill>
                      <a:srgbClr val="044561"/>
                    </a:solidFill>
                  </a:tcPr>
                </a:tc>
                <a:tc>
                  <a:txBody>
                    <a:bodyPr/>
                    <a:lstStyle/>
                    <a:p>
                      <a:pPr algn="ctr"/>
                      <a:r>
                        <a:rPr lang="en-US" sz="2400" dirty="0">
                          <a:latin typeface="Arial" panose="020B0604020202020204" pitchFamily="34" charset="0"/>
                          <a:cs typeface="Arial" panose="020B0604020202020204" pitchFamily="34" charset="0"/>
                        </a:rPr>
                        <a:t> Ordinary Income Brackets</a:t>
                      </a:r>
                    </a:p>
                  </a:txBody>
                  <a:tcPr marL="90855" marR="90855">
                    <a:solidFill>
                      <a:srgbClr val="044561"/>
                    </a:solidFill>
                  </a:tcPr>
                </a:tc>
                <a:extLst>
                  <a:ext uri="{0D108BD9-81ED-4DB2-BD59-A6C34878D82A}">
                    <a16:rowId xmlns:a16="http://schemas.microsoft.com/office/drawing/2014/main" val="10000"/>
                  </a:ext>
                </a:extLst>
              </a:tr>
              <a:tr h="505603">
                <a:tc>
                  <a:txBody>
                    <a:bodyPr/>
                    <a:lstStyle/>
                    <a:p>
                      <a:pPr algn="ctr"/>
                      <a:r>
                        <a:rPr lang="en-US" sz="2400" dirty="0">
                          <a:latin typeface="Arial" panose="020B0604020202020204" pitchFamily="34" charset="0"/>
                          <a:cs typeface="Arial" panose="020B0604020202020204" pitchFamily="34" charset="0"/>
                        </a:rPr>
                        <a:t>0 - $</a:t>
                      </a:r>
                      <a:r>
                        <a:rPr lang="en-US" sz="2400" dirty="0" smtClean="0">
                          <a:latin typeface="Arial" panose="020B0604020202020204" pitchFamily="34" charset="0"/>
                          <a:cs typeface="Arial" panose="020B0604020202020204" pitchFamily="34" charset="0"/>
                        </a:rPr>
                        <a:t>19,400</a:t>
                      </a:r>
                      <a:endParaRPr lang="en-US" sz="2400" dirty="0">
                        <a:latin typeface="Arial" panose="020B0604020202020204" pitchFamily="34" charset="0"/>
                        <a:cs typeface="Arial" panose="020B0604020202020204" pitchFamily="34" charset="0"/>
                      </a:endParaRPr>
                    </a:p>
                  </a:txBody>
                  <a:tcPr marL="90855" marR="90855"/>
                </a:tc>
                <a:tc>
                  <a:txBody>
                    <a:bodyPr/>
                    <a:lstStyle/>
                    <a:p>
                      <a:pPr algn="ctr"/>
                      <a:r>
                        <a:rPr lang="en-US" sz="2400" dirty="0">
                          <a:latin typeface="Arial" panose="020B0604020202020204" pitchFamily="34" charset="0"/>
                          <a:cs typeface="Arial" panose="020B0604020202020204" pitchFamily="34" charset="0"/>
                        </a:rPr>
                        <a:t>10% of taxable</a:t>
                      </a:r>
                      <a:r>
                        <a:rPr lang="en-US" sz="2400" baseline="0" dirty="0">
                          <a:latin typeface="Arial" panose="020B0604020202020204" pitchFamily="34" charset="0"/>
                          <a:cs typeface="Arial" panose="020B0604020202020204" pitchFamily="34" charset="0"/>
                        </a:rPr>
                        <a:t> income</a:t>
                      </a:r>
                      <a:endParaRPr lang="en-US" sz="2400" dirty="0">
                        <a:latin typeface="Arial" panose="020B0604020202020204" pitchFamily="34" charset="0"/>
                        <a:cs typeface="Arial" panose="020B0604020202020204" pitchFamily="34" charset="0"/>
                      </a:endParaRPr>
                    </a:p>
                  </a:txBody>
                  <a:tcPr marL="90855" marR="90855"/>
                </a:tc>
                <a:extLst>
                  <a:ext uri="{0D108BD9-81ED-4DB2-BD59-A6C34878D82A}">
                    <a16:rowId xmlns:a16="http://schemas.microsoft.com/office/drawing/2014/main" val="10001"/>
                  </a:ext>
                </a:extLst>
              </a:tr>
              <a:tr h="505603">
                <a:tc>
                  <a:txBody>
                    <a:bodyPr/>
                    <a:lstStyle/>
                    <a:p>
                      <a:pPr algn="ctr"/>
                      <a:r>
                        <a:rPr lang="en-US" sz="2400" dirty="0" smtClean="0">
                          <a:latin typeface="Arial" panose="020B0604020202020204" pitchFamily="34" charset="0"/>
                          <a:cs typeface="Arial" panose="020B0604020202020204" pitchFamily="34" charset="0"/>
                        </a:rPr>
                        <a:t>$19,400 -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78,950</a:t>
                      </a:r>
                      <a:endParaRPr lang="en-US" sz="2400" dirty="0">
                        <a:latin typeface="Arial" panose="020B0604020202020204" pitchFamily="34" charset="0"/>
                        <a:cs typeface="Arial" panose="020B0604020202020204" pitchFamily="34" charset="0"/>
                      </a:endParaRPr>
                    </a:p>
                  </a:txBody>
                  <a:tcPr marL="90855" marR="90855"/>
                </a:tc>
                <a:tc>
                  <a:txBody>
                    <a:bodyPr/>
                    <a:lstStyle/>
                    <a:p>
                      <a:pPr algn="ctr"/>
                      <a:r>
                        <a:rPr lang="en-US" sz="2400" dirty="0">
                          <a:latin typeface="Arial" panose="020B0604020202020204" pitchFamily="34" charset="0"/>
                          <a:cs typeface="Arial" panose="020B0604020202020204" pitchFamily="34" charset="0"/>
                        </a:rPr>
                        <a:t>$1905 + 12% over $</a:t>
                      </a:r>
                      <a:r>
                        <a:rPr lang="en-US" sz="2400" dirty="0" smtClean="0">
                          <a:latin typeface="Arial" panose="020B0604020202020204" pitchFamily="34" charset="0"/>
                          <a:cs typeface="Arial" panose="020B0604020202020204" pitchFamily="34" charset="0"/>
                        </a:rPr>
                        <a:t>19,400</a:t>
                      </a:r>
                      <a:endParaRPr lang="en-US" sz="2400" dirty="0">
                        <a:latin typeface="Arial" panose="020B0604020202020204" pitchFamily="34" charset="0"/>
                        <a:cs typeface="Arial" panose="020B0604020202020204" pitchFamily="34" charset="0"/>
                      </a:endParaRPr>
                    </a:p>
                  </a:txBody>
                  <a:tcPr marL="90855" marR="90855"/>
                </a:tc>
                <a:extLst>
                  <a:ext uri="{0D108BD9-81ED-4DB2-BD59-A6C34878D82A}">
                    <a16:rowId xmlns:a16="http://schemas.microsoft.com/office/drawing/2014/main" val="10002"/>
                  </a:ext>
                </a:extLst>
              </a:tr>
              <a:tr h="505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$78,951 -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168,400</a:t>
                      </a:r>
                      <a:endParaRPr lang="en-US" sz="2400" dirty="0">
                        <a:latin typeface="Arial" panose="020B0604020202020204" pitchFamily="34" charset="0"/>
                        <a:cs typeface="Arial" panose="020B0604020202020204" pitchFamily="34" charset="0"/>
                      </a:endParaRPr>
                    </a:p>
                  </a:txBody>
                  <a:tcPr marL="90855" marR="90855"/>
                </a:tc>
                <a:tc>
                  <a:txBody>
                    <a:bodyPr/>
                    <a:lstStyle/>
                    <a:p>
                      <a:pPr algn="ctr"/>
                      <a:r>
                        <a:rPr lang="en-US" sz="2400" dirty="0">
                          <a:latin typeface="Arial" panose="020B0604020202020204" pitchFamily="34" charset="0"/>
                          <a:cs typeface="Arial" panose="020B0604020202020204" pitchFamily="34" charset="0"/>
                        </a:rPr>
                        <a:t>$8,907 + 22% over </a:t>
                      </a:r>
                      <a:r>
                        <a:rPr lang="en-US" sz="2400" dirty="0" smtClean="0">
                          <a:latin typeface="Arial" panose="020B0604020202020204" pitchFamily="34" charset="0"/>
                          <a:cs typeface="Arial" panose="020B0604020202020204" pitchFamily="34" charset="0"/>
                        </a:rPr>
                        <a:t>$78,950</a:t>
                      </a:r>
                      <a:endParaRPr lang="en-US" sz="2400" dirty="0">
                        <a:latin typeface="Arial" panose="020B0604020202020204" pitchFamily="34" charset="0"/>
                        <a:cs typeface="Arial" panose="020B0604020202020204" pitchFamily="34" charset="0"/>
                      </a:endParaRPr>
                    </a:p>
                  </a:txBody>
                  <a:tcPr marL="90855" marR="90855"/>
                </a:tc>
                <a:extLst>
                  <a:ext uri="{0D108BD9-81ED-4DB2-BD59-A6C34878D82A}">
                    <a16:rowId xmlns:a16="http://schemas.microsoft.com/office/drawing/2014/main" val="10003"/>
                  </a:ext>
                </a:extLst>
              </a:tr>
              <a:tr h="505603">
                <a:tc>
                  <a:txBody>
                    <a:bodyPr/>
                    <a:lstStyle/>
                    <a:p>
                      <a:pPr algn="ct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168,401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321,450</a:t>
                      </a:r>
                      <a:endParaRPr lang="en-US" sz="2400" dirty="0">
                        <a:latin typeface="Arial" panose="020B0604020202020204" pitchFamily="34" charset="0"/>
                        <a:cs typeface="Arial" panose="020B0604020202020204" pitchFamily="34" charset="0"/>
                      </a:endParaRPr>
                    </a:p>
                  </a:txBody>
                  <a:tcPr marL="90855" marR="9085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$28,179 + 24% over </a:t>
                      </a:r>
                      <a:r>
                        <a:rPr lang="en-US" sz="2400" dirty="0" smtClean="0">
                          <a:latin typeface="Arial" panose="020B0604020202020204" pitchFamily="34" charset="0"/>
                          <a:cs typeface="Arial" panose="020B0604020202020204" pitchFamily="34" charset="0"/>
                        </a:rPr>
                        <a:t>$168,400</a:t>
                      </a:r>
                      <a:endParaRPr lang="en-US" sz="2400" dirty="0">
                        <a:latin typeface="Arial" panose="020B0604020202020204" pitchFamily="34" charset="0"/>
                        <a:cs typeface="Arial" panose="020B0604020202020204" pitchFamily="34" charset="0"/>
                      </a:endParaRPr>
                    </a:p>
                  </a:txBody>
                  <a:tcPr marL="90855" marR="90855"/>
                </a:tc>
                <a:extLst>
                  <a:ext uri="{0D108BD9-81ED-4DB2-BD59-A6C34878D82A}">
                    <a16:rowId xmlns:a16="http://schemas.microsoft.com/office/drawing/2014/main" val="10004"/>
                  </a:ext>
                </a:extLst>
              </a:tr>
              <a:tr h="5056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a:latin typeface="Arial" panose="020B0604020202020204" pitchFamily="34" charset="0"/>
                          <a:cs typeface="Arial" panose="020B0604020202020204" pitchFamily="34" charset="0"/>
                        </a:rPr>
                        <a:t>$</a:t>
                      </a:r>
                      <a:r>
                        <a:rPr lang="en-US" sz="2400" baseline="0" dirty="0" smtClean="0">
                          <a:latin typeface="Arial" panose="020B0604020202020204" pitchFamily="34" charset="0"/>
                          <a:cs typeface="Arial" panose="020B0604020202020204" pitchFamily="34" charset="0"/>
                        </a:rPr>
                        <a:t>321,451 </a:t>
                      </a:r>
                      <a:r>
                        <a:rPr lang="en-US" sz="2400" baseline="0" dirty="0">
                          <a:latin typeface="Arial" panose="020B0604020202020204" pitchFamily="34" charset="0"/>
                          <a:cs typeface="Arial" panose="020B0604020202020204" pitchFamily="34" charset="0"/>
                        </a:rPr>
                        <a:t>- $</a:t>
                      </a:r>
                      <a:r>
                        <a:rPr lang="en-US" sz="2400" baseline="0" dirty="0" smtClean="0">
                          <a:latin typeface="Arial" panose="020B0604020202020204" pitchFamily="34" charset="0"/>
                          <a:cs typeface="Arial" panose="020B0604020202020204" pitchFamily="34" charset="0"/>
                        </a:rPr>
                        <a:t>408,200</a:t>
                      </a:r>
                      <a:endParaRPr lang="en-US" sz="2400" dirty="0">
                        <a:latin typeface="Arial" panose="020B0604020202020204" pitchFamily="34" charset="0"/>
                        <a:cs typeface="Arial" panose="020B0604020202020204" pitchFamily="34" charset="0"/>
                      </a:endParaRPr>
                    </a:p>
                  </a:txBody>
                  <a:tcPr marL="90855" marR="90855"/>
                </a:tc>
                <a:tc>
                  <a:txBody>
                    <a:bodyPr/>
                    <a:lstStyle/>
                    <a:p>
                      <a:pPr algn="ctr"/>
                      <a:r>
                        <a:rPr lang="en-US" sz="2400" dirty="0">
                          <a:latin typeface="Arial" panose="020B0604020202020204" pitchFamily="34" charset="0"/>
                          <a:cs typeface="Arial" panose="020B0604020202020204" pitchFamily="34" charset="0"/>
                        </a:rPr>
                        <a:t>$64,179 + 32% over </a:t>
                      </a:r>
                      <a:r>
                        <a:rPr lang="en-US" sz="2400" dirty="0" smtClean="0">
                          <a:latin typeface="Arial" panose="020B0604020202020204" pitchFamily="34" charset="0"/>
                          <a:cs typeface="Arial" panose="020B0604020202020204" pitchFamily="34" charset="0"/>
                        </a:rPr>
                        <a:t>$321,450</a:t>
                      </a:r>
                      <a:endParaRPr lang="en-US" sz="2400" dirty="0">
                        <a:latin typeface="Arial" panose="020B0604020202020204" pitchFamily="34" charset="0"/>
                        <a:cs typeface="Arial" panose="020B0604020202020204" pitchFamily="34" charset="0"/>
                      </a:endParaRPr>
                    </a:p>
                  </a:txBody>
                  <a:tcPr marL="90855" marR="90855"/>
                </a:tc>
                <a:extLst>
                  <a:ext uri="{0D108BD9-81ED-4DB2-BD59-A6C34878D82A}">
                    <a16:rowId xmlns:a16="http://schemas.microsoft.com/office/drawing/2014/main" val="10005"/>
                  </a:ext>
                </a:extLst>
              </a:tr>
              <a:tr h="505603">
                <a:tc>
                  <a:txBody>
                    <a:bodyPr/>
                    <a:lstStyle/>
                    <a:p>
                      <a:pPr algn="ctr"/>
                      <a:r>
                        <a:rPr lang="en-US" sz="2400" baseline="0" dirty="0">
                          <a:latin typeface="Arial" panose="020B0604020202020204" pitchFamily="34" charset="0"/>
                          <a:cs typeface="Arial" panose="020B0604020202020204" pitchFamily="34" charset="0"/>
                        </a:rPr>
                        <a:t>$</a:t>
                      </a:r>
                      <a:r>
                        <a:rPr lang="en-US" sz="2400" baseline="0" dirty="0" smtClean="0">
                          <a:latin typeface="Arial" panose="020B0604020202020204" pitchFamily="34" charset="0"/>
                          <a:cs typeface="Arial" panose="020B0604020202020204" pitchFamily="34" charset="0"/>
                        </a:rPr>
                        <a:t>408,201 </a:t>
                      </a:r>
                      <a:r>
                        <a:rPr lang="en-US" sz="2400" baseline="0" dirty="0">
                          <a:latin typeface="Arial" panose="020B0604020202020204" pitchFamily="34" charset="0"/>
                          <a:cs typeface="Arial" panose="020B0604020202020204" pitchFamily="34" charset="0"/>
                        </a:rPr>
                        <a:t>- $</a:t>
                      </a:r>
                      <a:r>
                        <a:rPr lang="en-US" sz="2400" baseline="0" dirty="0" smtClean="0">
                          <a:latin typeface="Arial" panose="020B0604020202020204" pitchFamily="34" charset="0"/>
                          <a:cs typeface="Arial" panose="020B0604020202020204" pitchFamily="34" charset="0"/>
                        </a:rPr>
                        <a:t>612,350</a:t>
                      </a:r>
                      <a:endParaRPr lang="en-US" sz="2400" dirty="0">
                        <a:latin typeface="Arial" panose="020B0604020202020204" pitchFamily="34" charset="0"/>
                        <a:cs typeface="Arial" panose="020B0604020202020204" pitchFamily="34" charset="0"/>
                      </a:endParaRPr>
                    </a:p>
                  </a:txBody>
                  <a:tcPr marL="90855" marR="9085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$91,379 + 35% over </a:t>
                      </a:r>
                      <a:r>
                        <a:rPr lang="en-US" sz="2400" dirty="0" smtClean="0">
                          <a:latin typeface="Arial" panose="020B0604020202020204" pitchFamily="34" charset="0"/>
                          <a:cs typeface="Arial" panose="020B0604020202020204" pitchFamily="34" charset="0"/>
                        </a:rPr>
                        <a:t>$</a:t>
                      </a:r>
                      <a:r>
                        <a:rPr lang="en-US" sz="2400" baseline="0" dirty="0" smtClean="0">
                          <a:latin typeface="Arial" panose="020B0604020202020204" pitchFamily="34" charset="0"/>
                          <a:cs typeface="Arial" panose="020B0604020202020204" pitchFamily="34" charset="0"/>
                        </a:rPr>
                        <a:t>408,200</a:t>
                      </a:r>
                      <a:endParaRPr lang="en-US" sz="2400" dirty="0">
                        <a:latin typeface="Arial" panose="020B0604020202020204" pitchFamily="34" charset="0"/>
                        <a:cs typeface="Arial" panose="020B0604020202020204" pitchFamily="34" charset="0"/>
                      </a:endParaRPr>
                    </a:p>
                  </a:txBody>
                  <a:tcPr marL="90855" marR="90855"/>
                </a:tc>
                <a:extLst>
                  <a:ext uri="{0D108BD9-81ED-4DB2-BD59-A6C34878D82A}">
                    <a16:rowId xmlns:a16="http://schemas.microsoft.com/office/drawing/2014/main" val="10006"/>
                  </a:ext>
                </a:extLst>
              </a:tr>
              <a:tr h="505603">
                <a:tc>
                  <a:txBody>
                    <a:bodyPr/>
                    <a:lstStyle/>
                    <a:p>
                      <a:pPr algn="ctr"/>
                      <a:r>
                        <a:rPr lang="en-US" sz="2400" baseline="0" dirty="0">
                          <a:latin typeface="Arial" panose="020B0604020202020204" pitchFamily="34" charset="0"/>
                          <a:cs typeface="Arial" panose="020B0604020202020204" pitchFamily="34" charset="0"/>
                        </a:rPr>
                        <a:t>$</a:t>
                      </a:r>
                      <a:r>
                        <a:rPr lang="en-US" sz="2400" baseline="0" dirty="0" smtClean="0">
                          <a:latin typeface="Arial" panose="020B0604020202020204" pitchFamily="34" charset="0"/>
                          <a:cs typeface="Arial" panose="020B0604020202020204" pitchFamily="34" charset="0"/>
                        </a:rPr>
                        <a:t>612,351 </a:t>
                      </a:r>
                      <a:r>
                        <a:rPr lang="en-US" sz="2400" baseline="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txBody>
                  <a:tcPr marL="90855" marR="90855"/>
                </a:tc>
                <a:tc>
                  <a:txBody>
                    <a:bodyPr/>
                    <a:lstStyle/>
                    <a:p>
                      <a:pPr algn="ctr"/>
                      <a:r>
                        <a:rPr lang="en-US" sz="2400" dirty="0">
                          <a:latin typeface="Arial" panose="020B0604020202020204" pitchFamily="34" charset="0"/>
                          <a:cs typeface="Arial" panose="020B0604020202020204" pitchFamily="34" charset="0"/>
                        </a:rPr>
                        <a:t>$161,379 +</a:t>
                      </a:r>
                      <a:r>
                        <a:rPr lang="en-US" sz="2400" baseline="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37% over </a:t>
                      </a:r>
                      <a:r>
                        <a:rPr lang="en-US" sz="2400" dirty="0" smtClean="0">
                          <a:latin typeface="Arial" panose="020B0604020202020204" pitchFamily="34" charset="0"/>
                          <a:cs typeface="Arial" panose="020B0604020202020204" pitchFamily="34" charset="0"/>
                        </a:rPr>
                        <a:t>$</a:t>
                      </a:r>
                      <a:r>
                        <a:rPr lang="en-US" sz="2400" baseline="0" dirty="0" smtClean="0">
                          <a:latin typeface="Arial" panose="020B0604020202020204" pitchFamily="34" charset="0"/>
                          <a:cs typeface="Arial" panose="020B0604020202020204" pitchFamily="34" charset="0"/>
                        </a:rPr>
                        <a:t>612,350</a:t>
                      </a:r>
                      <a:endParaRPr lang="en-US" sz="2400" dirty="0">
                        <a:latin typeface="Arial" panose="020B0604020202020204" pitchFamily="34" charset="0"/>
                        <a:cs typeface="Arial" panose="020B0604020202020204" pitchFamily="34" charset="0"/>
                      </a:endParaRPr>
                    </a:p>
                  </a:txBody>
                  <a:tcPr marL="90855" marR="90855"/>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FFD52B2F-B98E-4A24-98D5-261B991F2803}"/>
              </a:ext>
            </a:extLst>
          </p:cNvPr>
          <p:cNvSpPr txBox="1"/>
          <p:nvPr/>
        </p:nvSpPr>
        <p:spPr>
          <a:xfrm>
            <a:off x="126124" y="6337738"/>
            <a:ext cx="8860221" cy="276999"/>
          </a:xfrm>
          <a:prstGeom prst="rect">
            <a:avLst/>
          </a:prstGeom>
          <a:noFill/>
        </p:spPr>
        <p:txBody>
          <a:bodyPr wrap="square" rtlCol="0">
            <a:spAutoFit/>
          </a:bodyPr>
          <a:lstStyle/>
          <a:p>
            <a:r>
              <a:rPr lang="en-US" sz="1200" dirty="0">
                <a:hlinkClick r:id="rId3"/>
              </a:rPr>
              <a:t>https://www.nerdwallet.com/blog/taxes/federal-income-tax-brackets/ </a:t>
            </a:r>
            <a:r>
              <a:rPr lang="en-US" sz="1200" dirty="0" smtClean="0"/>
              <a:t>accessed 10.1.19</a:t>
            </a:r>
            <a:endParaRPr lang="en-US" sz="1200" dirty="0"/>
          </a:p>
        </p:txBody>
      </p:sp>
    </p:spTree>
    <p:extLst>
      <p:ext uri="{BB962C8B-B14F-4D97-AF65-F5344CB8AC3E}">
        <p14:creationId xmlns:p14="http://schemas.microsoft.com/office/powerpoint/2010/main" val="124703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13247</TotalTime>
  <Words>5465</Words>
  <Application>Microsoft Office PowerPoint</Application>
  <PresentationFormat>On-screen Show (4:3)</PresentationFormat>
  <Paragraphs>537</Paragraphs>
  <Slides>43</Slides>
  <Notes>36</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5" baseType="lpstr">
      <vt:lpstr>MS PGothic</vt:lpstr>
      <vt:lpstr>Arial</vt:lpstr>
      <vt:lpstr>Arial Narrow</vt:lpstr>
      <vt:lpstr>Calibri</vt:lpstr>
      <vt:lpstr>Calibri Light</vt:lpstr>
      <vt:lpstr>Cambria Math</vt:lpstr>
      <vt:lpstr>Mangal</vt:lpstr>
      <vt:lpstr>Tahoma</vt:lpstr>
      <vt:lpstr>Wingdings</vt:lpstr>
      <vt:lpstr>Office Theme</vt:lpstr>
      <vt:lpstr>1_Office Theme</vt:lpstr>
      <vt:lpstr>Worksheet</vt:lpstr>
      <vt:lpstr>PowerPoint Presentation</vt:lpstr>
      <vt:lpstr>Upcoming Webinar</vt:lpstr>
      <vt:lpstr>PowerPoint Presentation</vt:lpstr>
      <vt:lpstr>Nicole Cole, MBA</vt:lpstr>
      <vt:lpstr>Taxes &amp; Retirement</vt:lpstr>
      <vt:lpstr>PowerPoint Presentation</vt:lpstr>
      <vt:lpstr>Our Goals:</vt:lpstr>
      <vt:lpstr>PowerPoint Presentation</vt:lpstr>
      <vt:lpstr>Married Filing Jointly Brackets - 2019</vt:lpstr>
      <vt:lpstr>MFJ – Ordinary Income Tax Map - 2019</vt:lpstr>
      <vt:lpstr>Marginal Tax Rates</vt:lpstr>
      <vt:lpstr>Capital Gains and Qualified Dividends Get Different Treatment</vt:lpstr>
      <vt:lpstr>Long Term Capital Gains Brackets (MFJ) - 2019</vt:lpstr>
      <vt:lpstr>MFJ – Long Term Gain and Dividend - 2019</vt:lpstr>
      <vt:lpstr>Deductions     Exemptions      Credits</vt:lpstr>
      <vt:lpstr>Deductions</vt:lpstr>
      <vt:lpstr>Exemptions</vt:lpstr>
      <vt:lpstr>Credits</vt:lpstr>
      <vt:lpstr>Deductions, Exemptions, Credits</vt:lpstr>
      <vt:lpstr>Middle Income MFJ Brackets</vt:lpstr>
      <vt:lpstr>The “Real” Tax System</vt:lpstr>
      <vt:lpstr>Capital Gains</vt:lpstr>
      <vt:lpstr>The Sequence of Returns</vt:lpstr>
      <vt:lpstr>PowerPoint Presentation</vt:lpstr>
      <vt:lpstr>PowerPoint Presentation</vt:lpstr>
      <vt:lpstr>PowerPoint Presentation</vt:lpstr>
      <vt:lpstr>PowerPoint Presentation</vt:lpstr>
      <vt:lpstr>Social Security is Taxed based  on your other income</vt:lpstr>
      <vt:lpstr>On The Return</vt:lpstr>
      <vt:lpstr>PowerPoint Presentation</vt:lpstr>
      <vt:lpstr>PowerPoint Presentation</vt:lpstr>
      <vt:lpstr>TAX CLARITY CASE EXAMPLE</vt:lpstr>
      <vt:lpstr>TAX CLARITY CASE EXAMPLE</vt:lpstr>
      <vt:lpstr>TAX CLARITY CASE EXAMPLE</vt:lpstr>
      <vt:lpstr>TAX CLARITY CASE EXAMPLE</vt:lpstr>
      <vt:lpstr>TAX CLARITY CASE EXAMPLE</vt:lpstr>
      <vt:lpstr>REALTOR® Specific: Retirement Concerns &amp; Strategies</vt:lpstr>
      <vt:lpstr>4 Great Questions Your Retirement Plan should address…</vt:lpstr>
      <vt:lpstr>PowerPoint Presentation</vt:lpstr>
      <vt:lpstr>Q&amp;A</vt:lpstr>
      <vt:lpstr>PowerPoint Presentation</vt:lpstr>
      <vt:lpstr>Additional Services</vt:lpstr>
      <vt:lpstr>Thank You For Your Time</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Taxes in Retirement</dc:title>
  <dc:creator>Joe Elsasser</dc:creator>
  <cp:lastModifiedBy>Brittany Schanck</cp:lastModifiedBy>
  <cp:revision>303</cp:revision>
  <dcterms:created xsi:type="dcterms:W3CDTF">2015-09-09T15:03:46Z</dcterms:created>
  <dcterms:modified xsi:type="dcterms:W3CDTF">2019-11-18T16:44:17Z</dcterms:modified>
</cp:coreProperties>
</file>