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3" r:id="rId2"/>
    <p:sldId id="269" r:id="rId3"/>
    <p:sldId id="268" r:id="rId4"/>
    <p:sldId id="274" r:id="rId5"/>
    <p:sldId id="271" r:id="rId6"/>
    <p:sldId id="270" r:id="rId7"/>
    <p:sldId id="272" r:id="rId8"/>
  </p:sldIdLst>
  <p:sldSz cx="9144000" cy="6858000" type="screen4x3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3947E102-94F1-4354-B2E5-7360528D6CE4}">
          <p14:sldIdLst>
            <p14:sldId id="273"/>
            <p14:sldId id="269"/>
            <p14:sldId id="268"/>
            <p14:sldId id="274"/>
            <p14:sldId id="271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571" autoAdjust="0"/>
  </p:normalViewPr>
  <p:slideViewPr>
    <p:cSldViewPr>
      <p:cViewPr varScale="1">
        <p:scale>
          <a:sx n="77" d="100"/>
          <a:sy n="77" d="100"/>
        </p:scale>
        <p:origin x="90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BAE33-9BB1-465D-AFE1-EBD2B64860B7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836BABF6-36F2-4EC6-8024-61F11B6C112D}">
      <dgm:prSet phldrT="[Text]"/>
      <dgm:spPr/>
      <dgm:t>
        <a:bodyPr/>
        <a:lstStyle/>
        <a:p>
          <a:r>
            <a:rPr lang="en-US" dirty="0" smtClean="0"/>
            <a:t>Placement</a:t>
          </a:r>
          <a:endParaRPr lang="en-US" dirty="0"/>
        </a:p>
      </dgm:t>
    </dgm:pt>
    <dgm:pt modelId="{595595E9-3C3D-405E-8C2D-FD70BA814285}" type="parTrans" cxnId="{02E82BF5-64AF-4652-86BF-BB2875EB30A9}">
      <dgm:prSet/>
      <dgm:spPr/>
      <dgm:t>
        <a:bodyPr/>
        <a:lstStyle/>
        <a:p>
          <a:endParaRPr lang="en-US"/>
        </a:p>
      </dgm:t>
    </dgm:pt>
    <dgm:pt modelId="{31DF12B8-CC2F-4A8E-90A3-423297733DF3}" type="sibTrans" cxnId="{02E82BF5-64AF-4652-86BF-BB2875EB30A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E0E9AD2-F40A-4C45-86BB-A590B2A5DF4D}">
      <dgm:prSet phldrT="[Text]"/>
      <dgm:spPr/>
      <dgm:t>
        <a:bodyPr/>
        <a:lstStyle/>
        <a:p>
          <a:r>
            <a:rPr lang="en-US" dirty="0" smtClean="0"/>
            <a:t>Layering</a:t>
          </a:r>
          <a:endParaRPr lang="en-US" dirty="0"/>
        </a:p>
      </dgm:t>
    </dgm:pt>
    <dgm:pt modelId="{00913F4B-B965-4366-8C20-0ADFD91CEFEB}" type="parTrans" cxnId="{67FDED68-79CC-4711-8266-FD15C7FEAC85}">
      <dgm:prSet/>
      <dgm:spPr/>
      <dgm:t>
        <a:bodyPr/>
        <a:lstStyle/>
        <a:p>
          <a:endParaRPr lang="en-US"/>
        </a:p>
      </dgm:t>
    </dgm:pt>
    <dgm:pt modelId="{F144EBF3-86EE-45A8-B634-3032BE9FEBB1}" type="sibTrans" cxnId="{67FDED68-79CC-4711-8266-FD15C7FEAC85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E9FC797-0C3B-449A-841E-3E90490820D0}">
      <dgm:prSet phldrT="[Text]"/>
      <dgm:spPr/>
      <dgm:t>
        <a:bodyPr/>
        <a:lstStyle/>
        <a:p>
          <a:r>
            <a:rPr lang="en-US" dirty="0" smtClean="0"/>
            <a:t>Integration</a:t>
          </a:r>
          <a:endParaRPr lang="en-US" dirty="0"/>
        </a:p>
      </dgm:t>
    </dgm:pt>
    <dgm:pt modelId="{41CD2BBD-23D3-481C-926D-7BB988D75522}" type="parTrans" cxnId="{EDE0BF16-3F89-4240-A06E-76DCA71BE2F6}">
      <dgm:prSet/>
      <dgm:spPr/>
      <dgm:t>
        <a:bodyPr/>
        <a:lstStyle/>
        <a:p>
          <a:endParaRPr lang="en-US"/>
        </a:p>
      </dgm:t>
    </dgm:pt>
    <dgm:pt modelId="{58BA357A-D72D-4F0B-8F98-D58DE1CAAF51}" type="sibTrans" cxnId="{EDE0BF16-3F89-4240-A06E-76DCA71BE2F6}">
      <dgm:prSet/>
      <dgm:spPr/>
      <dgm:t>
        <a:bodyPr/>
        <a:lstStyle/>
        <a:p>
          <a:endParaRPr lang="en-US"/>
        </a:p>
      </dgm:t>
    </dgm:pt>
    <dgm:pt modelId="{5E432EE7-2DC9-4F62-85E1-C852A4F644D8}" type="pres">
      <dgm:prSet presAssocID="{921BAE33-9BB1-465D-AFE1-EBD2B64860B7}" presName="Name0" presStyleCnt="0">
        <dgm:presLayoutVars>
          <dgm:dir/>
          <dgm:resizeHandles val="exact"/>
        </dgm:presLayoutVars>
      </dgm:prSet>
      <dgm:spPr/>
    </dgm:pt>
    <dgm:pt modelId="{F8812734-6287-47C7-9EEC-A0D83F1E03A0}" type="pres">
      <dgm:prSet presAssocID="{836BABF6-36F2-4EC6-8024-61F11B6C11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15AD8-B35E-40CF-BC43-9F64EFBB6677}" type="pres">
      <dgm:prSet presAssocID="{31DF12B8-CC2F-4A8E-90A3-423297733DF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BDBCDC7-E646-4496-B6C9-9D3561348482}" type="pres">
      <dgm:prSet presAssocID="{31DF12B8-CC2F-4A8E-90A3-423297733DF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8746DCF-5D08-45F1-9120-D58F4FCCADE5}" type="pres">
      <dgm:prSet presAssocID="{3E0E9AD2-F40A-4C45-86BB-A590B2A5DF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50164-C057-4DFB-965D-34A05E1AD9FD}" type="pres">
      <dgm:prSet presAssocID="{F144EBF3-86EE-45A8-B634-3032BE9FEBB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2069D59-B1D0-4BD4-B58A-2DA3B287EAEA}" type="pres">
      <dgm:prSet presAssocID="{F144EBF3-86EE-45A8-B634-3032BE9FEBB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780BF8B-F89D-4E43-B223-C994F294E2E5}" type="pres">
      <dgm:prSet presAssocID="{0E9FC797-0C3B-449A-841E-3E90490820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6B775-CF67-4D10-9AB2-AE8B2AADDAC1}" type="presOf" srcId="{921BAE33-9BB1-465D-AFE1-EBD2B64860B7}" destId="{5E432EE7-2DC9-4F62-85E1-C852A4F644D8}" srcOrd="0" destOrd="0" presId="urn:microsoft.com/office/officeart/2005/8/layout/process1"/>
    <dgm:cxn modelId="{5DA3AA1B-5A33-4EEA-ADBF-00788EF9DCA8}" type="presOf" srcId="{3E0E9AD2-F40A-4C45-86BB-A590B2A5DF4D}" destId="{68746DCF-5D08-45F1-9120-D58F4FCCADE5}" srcOrd="0" destOrd="0" presId="urn:microsoft.com/office/officeart/2005/8/layout/process1"/>
    <dgm:cxn modelId="{EDE0BF16-3F89-4240-A06E-76DCA71BE2F6}" srcId="{921BAE33-9BB1-465D-AFE1-EBD2B64860B7}" destId="{0E9FC797-0C3B-449A-841E-3E90490820D0}" srcOrd="2" destOrd="0" parTransId="{41CD2BBD-23D3-481C-926D-7BB988D75522}" sibTransId="{58BA357A-D72D-4F0B-8F98-D58DE1CAAF51}"/>
    <dgm:cxn modelId="{02E82BF5-64AF-4652-86BF-BB2875EB30A9}" srcId="{921BAE33-9BB1-465D-AFE1-EBD2B64860B7}" destId="{836BABF6-36F2-4EC6-8024-61F11B6C112D}" srcOrd="0" destOrd="0" parTransId="{595595E9-3C3D-405E-8C2D-FD70BA814285}" sibTransId="{31DF12B8-CC2F-4A8E-90A3-423297733DF3}"/>
    <dgm:cxn modelId="{187A4588-6F93-4D54-A50A-5477DDF919A7}" type="presOf" srcId="{31DF12B8-CC2F-4A8E-90A3-423297733DF3}" destId="{2BDBCDC7-E646-4496-B6C9-9D3561348482}" srcOrd="1" destOrd="0" presId="urn:microsoft.com/office/officeart/2005/8/layout/process1"/>
    <dgm:cxn modelId="{FC06847F-86BB-4BCC-B79F-AC9458A0571B}" type="presOf" srcId="{F144EBF3-86EE-45A8-B634-3032BE9FEBB1}" destId="{62069D59-B1D0-4BD4-B58A-2DA3B287EAEA}" srcOrd="1" destOrd="0" presId="urn:microsoft.com/office/officeart/2005/8/layout/process1"/>
    <dgm:cxn modelId="{34270BE9-F7F9-4CCC-B45A-04A0203775B6}" type="presOf" srcId="{31DF12B8-CC2F-4A8E-90A3-423297733DF3}" destId="{48415AD8-B35E-40CF-BC43-9F64EFBB6677}" srcOrd="0" destOrd="0" presId="urn:microsoft.com/office/officeart/2005/8/layout/process1"/>
    <dgm:cxn modelId="{74329C2B-95AA-42A7-93D5-1AA4BA911F26}" type="presOf" srcId="{0E9FC797-0C3B-449A-841E-3E90490820D0}" destId="{F780BF8B-F89D-4E43-B223-C994F294E2E5}" srcOrd="0" destOrd="0" presId="urn:microsoft.com/office/officeart/2005/8/layout/process1"/>
    <dgm:cxn modelId="{6220B6C9-21A2-4075-814C-F984C0F9A784}" type="presOf" srcId="{836BABF6-36F2-4EC6-8024-61F11B6C112D}" destId="{F8812734-6287-47C7-9EEC-A0D83F1E03A0}" srcOrd="0" destOrd="0" presId="urn:microsoft.com/office/officeart/2005/8/layout/process1"/>
    <dgm:cxn modelId="{67FDED68-79CC-4711-8266-FD15C7FEAC85}" srcId="{921BAE33-9BB1-465D-AFE1-EBD2B64860B7}" destId="{3E0E9AD2-F40A-4C45-86BB-A590B2A5DF4D}" srcOrd="1" destOrd="0" parTransId="{00913F4B-B965-4366-8C20-0ADFD91CEFEB}" sibTransId="{F144EBF3-86EE-45A8-B634-3032BE9FEBB1}"/>
    <dgm:cxn modelId="{2FFBA510-ED34-4739-8A27-3C119CBFDBE7}" type="presOf" srcId="{F144EBF3-86EE-45A8-B634-3032BE9FEBB1}" destId="{0A350164-C057-4DFB-965D-34A05E1AD9FD}" srcOrd="0" destOrd="0" presId="urn:microsoft.com/office/officeart/2005/8/layout/process1"/>
    <dgm:cxn modelId="{42F2E86C-490A-4FB7-A664-38AA502DC4EE}" type="presParOf" srcId="{5E432EE7-2DC9-4F62-85E1-C852A4F644D8}" destId="{F8812734-6287-47C7-9EEC-A0D83F1E03A0}" srcOrd="0" destOrd="0" presId="urn:microsoft.com/office/officeart/2005/8/layout/process1"/>
    <dgm:cxn modelId="{84F89B1C-DE83-45D3-BCFD-7BB832F3C18E}" type="presParOf" srcId="{5E432EE7-2DC9-4F62-85E1-C852A4F644D8}" destId="{48415AD8-B35E-40CF-BC43-9F64EFBB6677}" srcOrd="1" destOrd="0" presId="urn:microsoft.com/office/officeart/2005/8/layout/process1"/>
    <dgm:cxn modelId="{42D2DF15-BAD1-4C77-A0B2-0415C2C1267E}" type="presParOf" srcId="{48415AD8-B35E-40CF-BC43-9F64EFBB6677}" destId="{2BDBCDC7-E646-4496-B6C9-9D3561348482}" srcOrd="0" destOrd="0" presId="urn:microsoft.com/office/officeart/2005/8/layout/process1"/>
    <dgm:cxn modelId="{1185445A-CF09-4569-9D7A-EC787C2F24C9}" type="presParOf" srcId="{5E432EE7-2DC9-4F62-85E1-C852A4F644D8}" destId="{68746DCF-5D08-45F1-9120-D58F4FCCADE5}" srcOrd="2" destOrd="0" presId="urn:microsoft.com/office/officeart/2005/8/layout/process1"/>
    <dgm:cxn modelId="{DD14FA81-76E5-4BF5-952E-6B8FEC4B2210}" type="presParOf" srcId="{5E432EE7-2DC9-4F62-85E1-C852A4F644D8}" destId="{0A350164-C057-4DFB-965D-34A05E1AD9FD}" srcOrd="3" destOrd="0" presId="urn:microsoft.com/office/officeart/2005/8/layout/process1"/>
    <dgm:cxn modelId="{01C62B63-B546-4E06-A5F6-2C0735AD8157}" type="presParOf" srcId="{0A350164-C057-4DFB-965D-34A05E1AD9FD}" destId="{62069D59-B1D0-4BD4-B58A-2DA3B287EAEA}" srcOrd="0" destOrd="0" presId="urn:microsoft.com/office/officeart/2005/8/layout/process1"/>
    <dgm:cxn modelId="{4A5F18F8-04C6-4CA0-AC6C-ECABB8CEA5C2}" type="presParOf" srcId="{5E432EE7-2DC9-4F62-85E1-C852A4F644D8}" destId="{F780BF8B-F89D-4E43-B223-C994F294E2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12734-6287-47C7-9EEC-A0D83F1E03A0}">
      <dsp:nvSpPr>
        <dsp:cNvPr id="0" name=""/>
        <dsp:cNvSpPr/>
      </dsp:nvSpPr>
      <dsp:spPr>
        <a:xfrm>
          <a:off x="6831" y="644768"/>
          <a:ext cx="2041773" cy="1225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Placement</a:t>
          </a:r>
          <a:endParaRPr lang="en-US" sz="2900" kern="1200" dirty="0"/>
        </a:p>
      </dsp:txBody>
      <dsp:txXfrm>
        <a:off x="42712" y="680649"/>
        <a:ext cx="1970011" cy="1153301"/>
      </dsp:txXfrm>
    </dsp:sp>
    <dsp:sp modelId="{48415AD8-B35E-40CF-BC43-9F64EFBB6677}">
      <dsp:nvSpPr>
        <dsp:cNvPr id="0" name=""/>
        <dsp:cNvSpPr/>
      </dsp:nvSpPr>
      <dsp:spPr>
        <a:xfrm>
          <a:off x="2252781" y="10041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252781" y="1105392"/>
        <a:ext cx="302999" cy="303815"/>
      </dsp:txXfrm>
    </dsp:sp>
    <dsp:sp modelId="{68746DCF-5D08-45F1-9120-D58F4FCCADE5}">
      <dsp:nvSpPr>
        <dsp:cNvPr id="0" name=""/>
        <dsp:cNvSpPr/>
      </dsp:nvSpPr>
      <dsp:spPr>
        <a:xfrm>
          <a:off x="2865313" y="644768"/>
          <a:ext cx="2041773" cy="1225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Layering</a:t>
          </a:r>
          <a:endParaRPr lang="en-US" sz="2900" kern="1200" dirty="0"/>
        </a:p>
      </dsp:txBody>
      <dsp:txXfrm>
        <a:off x="2901194" y="680649"/>
        <a:ext cx="1970011" cy="1153301"/>
      </dsp:txXfrm>
    </dsp:sp>
    <dsp:sp modelId="{0A350164-C057-4DFB-965D-34A05E1AD9FD}">
      <dsp:nvSpPr>
        <dsp:cNvPr id="0" name=""/>
        <dsp:cNvSpPr/>
      </dsp:nvSpPr>
      <dsp:spPr>
        <a:xfrm>
          <a:off x="5111263" y="10041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11263" y="1105392"/>
        <a:ext cx="302999" cy="303815"/>
      </dsp:txXfrm>
    </dsp:sp>
    <dsp:sp modelId="{F780BF8B-F89D-4E43-B223-C994F294E2E5}">
      <dsp:nvSpPr>
        <dsp:cNvPr id="0" name=""/>
        <dsp:cNvSpPr/>
      </dsp:nvSpPr>
      <dsp:spPr>
        <a:xfrm>
          <a:off x="5723795" y="644768"/>
          <a:ext cx="2041773" cy="1225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Integration</a:t>
          </a:r>
          <a:endParaRPr lang="en-US" sz="2900" kern="1200" dirty="0"/>
        </a:p>
      </dsp:txBody>
      <dsp:txXfrm>
        <a:off x="5759676" y="680649"/>
        <a:ext cx="1970011" cy="115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r">
              <a:defRPr sz="1200"/>
            </a:lvl1pPr>
          </a:lstStyle>
          <a:p>
            <a:fld id="{A8069FA9-C45C-4DEA-8AFD-BE90617ED34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3" tIns="46067" rIns="92133" bIns="460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133" tIns="46067" rIns="92133" bIns="460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r">
              <a:defRPr sz="1200"/>
            </a:lvl1pPr>
          </a:lstStyle>
          <a:p>
            <a:fld id="{9371EDE6-3E4C-436D-A5FC-0356FA65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EDE6-3E4C-436D-A5FC-0356FA6526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EDE6-3E4C-436D-A5FC-0356FA652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4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EDE6-3E4C-436D-A5FC-0356FA6526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temp_A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>
            <a:lvl1pPr>
              <a:defRPr b="1">
                <a:latin typeface="Garamond"/>
                <a:cs typeface="Garamon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100" baseline="0">
                <a:solidFill>
                  <a:srgbClr val="1854A6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D24F-98EC-1B4B-A783-73D8D5BC1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temp_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429000"/>
          </a:xfrm>
        </p:spPr>
        <p:txBody>
          <a:bodyPr/>
          <a:lstStyle>
            <a:lvl1pPr>
              <a:defRPr sz="2800">
                <a:solidFill>
                  <a:srgbClr val="1854A6"/>
                </a:solidFill>
                <a:latin typeface="Garamond"/>
                <a:cs typeface="Garamond"/>
              </a:defRPr>
            </a:lvl1pPr>
            <a:lvl2pPr>
              <a:defRPr sz="2400">
                <a:solidFill>
                  <a:srgbClr val="1854A6"/>
                </a:solidFill>
                <a:latin typeface="Garamond"/>
                <a:cs typeface="Garamond"/>
              </a:defRPr>
            </a:lvl2pPr>
            <a:lvl3pPr>
              <a:defRPr sz="2400">
                <a:solidFill>
                  <a:srgbClr val="1854A6"/>
                </a:solidFill>
                <a:latin typeface="Garamond"/>
                <a:cs typeface="Garamond"/>
              </a:defRPr>
            </a:lvl3pPr>
            <a:lvl4pPr>
              <a:defRPr sz="2400">
                <a:solidFill>
                  <a:srgbClr val="1854A6"/>
                </a:solidFill>
                <a:latin typeface="Garamond"/>
                <a:cs typeface="Garamond"/>
              </a:defRPr>
            </a:lvl4pPr>
            <a:lvl5pPr>
              <a:defRPr sz="2400">
                <a:solidFill>
                  <a:srgbClr val="1854A6"/>
                </a:solidFill>
                <a:latin typeface="Garamond"/>
                <a:cs typeface="Garamon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914400" cy="381000"/>
          </a:xfrm>
        </p:spPr>
        <p:txBody>
          <a:bodyPr/>
          <a:lstStyle>
            <a:lvl1pPr algn="l">
              <a:defRPr sz="1200" dirty="0">
                <a:latin typeface="Garamond"/>
                <a:cs typeface="Garamond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2590800" cy="381000"/>
          </a:xfrm>
        </p:spPr>
        <p:txBody>
          <a:bodyPr/>
          <a:lstStyle>
            <a:lvl1pPr algn="l">
              <a:defRPr sz="1200" dirty="0">
                <a:latin typeface="Garamond"/>
                <a:cs typeface="Garamond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457200" cy="381000"/>
          </a:xfrm>
        </p:spPr>
        <p:txBody>
          <a:bodyPr/>
          <a:lstStyle>
            <a:lvl1pPr algn="l">
              <a:defRPr sz="1200" smtClean="0">
                <a:latin typeface="Garamond" pitchFamily="-112" charset="0"/>
                <a:ea typeface="Garamond" pitchFamily="-112" charset="0"/>
                <a:cs typeface="Garamond" pitchFamily="-112" charset="0"/>
              </a:defRPr>
            </a:lvl1pPr>
          </a:lstStyle>
          <a:p>
            <a:fld id="{75FC3A82-6059-D24D-B6CB-A1EB3113C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Garamond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565A-D420-5849-9793-8EAD04C47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C5C-D2A4-7942-80D8-AA0366B09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58E3-C88D-5449-835A-01F519557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62B92-E0BD-BC4C-A1C9-C10B9E202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E06E-5BE0-8B4A-AB13-FB2D07BE4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D6DF-6E4E-0F4D-A5CF-D8BBDF724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3FDB-E6D1-214F-85AD-D1FBEB3623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46AE9865-B2B2-D340-9FCE-089BCA933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cen.gov/news_room/nr/files/Real_Estate_GTO-MIA.pdf" TargetMode="External"/><Relationship Id="rId3" Type="http://schemas.openxmlformats.org/officeDocument/2006/relationships/hyperlink" Target="http://www.realtor.org/articles/anti-money-laundering-guidelines-for-real-estate-professionals" TargetMode="External"/><Relationship Id="rId7" Type="http://schemas.openxmlformats.org/officeDocument/2006/relationships/hyperlink" Target="https://www.fincen.gov/news_room/nr/files/Real_Estate_GTO-NYC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ncen.gov/news_room/nr/html/20160113.html" TargetMode="External"/><Relationship Id="rId5" Type="http://schemas.openxmlformats.org/officeDocument/2006/relationships/hyperlink" Target="http://www.realtor.org/videos/money-laundering-what-to-look-for" TargetMode="External"/><Relationship Id="rId4" Type="http://schemas.openxmlformats.org/officeDocument/2006/relationships/hyperlink" Target="http://www.realtor.org/topics/money-laundering-and-terrorism-financing" TargetMode="External"/><Relationship Id="rId9" Type="http://schemas.openxmlformats.org/officeDocument/2006/relationships/hyperlink" Target="http://www.realtor.org/articles/orders-aimed-to-fight-money-laund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4624667" cy="5971092"/>
          </a:xfrm>
        </p:spPr>
      </p:pic>
    </p:spTree>
    <p:extLst>
      <p:ext uri="{BB962C8B-B14F-4D97-AF65-F5344CB8AC3E}">
        <p14:creationId xmlns:p14="http://schemas.microsoft.com/office/powerpoint/2010/main" val="40413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391400" cy="4267200"/>
          </a:xfrm>
        </p:spPr>
        <p:txBody>
          <a:bodyPr/>
          <a:lstStyle/>
          <a:p>
            <a:pPr marL="0" indent="0" algn="just">
              <a:buNone/>
            </a:pPr>
            <a:endParaRPr lang="en-US" sz="3800" b="1" i="1" u="sng" cap="small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3800" b="1" i="1" u="sng" cap="small" dirty="0" smtClean="0">
                <a:solidFill>
                  <a:srgbClr val="000000"/>
                </a:solidFill>
              </a:rPr>
              <a:t>GTOs do not impose any new obligation on real estate brokers or agents.</a:t>
            </a:r>
            <a:endParaRPr lang="en-US" sz="3800" i="1" u="sng" dirty="0"/>
          </a:p>
        </p:txBody>
      </p:sp>
    </p:spTree>
    <p:extLst>
      <p:ext uri="{BB962C8B-B14F-4D97-AF65-F5344CB8AC3E}">
        <p14:creationId xmlns:p14="http://schemas.microsoft.com/office/powerpoint/2010/main" val="41138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sz="3200" b="1" u="sng" cap="small" dirty="0" smtClean="0"/>
              <a:t>GTO:  Covered Transaction</a:t>
            </a:r>
            <a:endParaRPr lang="en-US" sz="3200" b="1" u="sng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19600"/>
          </a:xfrm>
        </p:spPr>
        <p:txBody>
          <a:bodyPr/>
          <a:lstStyle/>
          <a:p>
            <a:pPr marL="974725" lvl="1" indent="-5175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Residential real property purchase;</a:t>
            </a:r>
          </a:p>
          <a:p>
            <a:pPr marL="974725" lvl="1" indent="-5175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Purchaser is a legal entity;</a:t>
            </a:r>
            <a:endParaRPr lang="en-US" dirty="0">
              <a:solidFill>
                <a:schemeClr val="tx2"/>
              </a:solidFill>
            </a:endParaRPr>
          </a:p>
          <a:p>
            <a:pPr marL="974725" lvl="1" indent="-517525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Purchase price of:</a:t>
            </a:r>
          </a:p>
          <a:p>
            <a:pPr marL="1374775" lvl="2" indent="-5175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&gt;$3 million in Borough of Manhattan OR</a:t>
            </a:r>
          </a:p>
          <a:p>
            <a:pPr marL="1374775" lvl="2" indent="-5175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&gt;$1 million in Miami-Dade County, Florida;</a:t>
            </a:r>
          </a:p>
          <a:p>
            <a:pPr marL="974725" lvl="1" indent="-5175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No bank loan or similar external financing; AND</a:t>
            </a:r>
          </a:p>
          <a:p>
            <a:pPr marL="974725" lvl="1" indent="-517525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Portion of purchase price satisfied using currency, cashier’s check, certified check, traveler’s check or money order.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93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492040" cy="5887832"/>
          </a:xfrm>
        </p:spPr>
      </p:pic>
    </p:spTree>
    <p:extLst>
      <p:ext uri="{BB962C8B-B14F-4D97-AF65-F5344CB8AC3E}">
        <p14:creationId xmlns:p14="http://schemas.microsoft.com/office/powerpoint/2010/main" val="63514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244553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17" y="3200400"/>
            <a:ext cx="27432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9" y="3173083"/>
            <a:ext cx="2751290" cy="18288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75428"/>
              </p:ext>
            </p:extLst>
          </p:nvPr>
        </p:nvGraphicFramePr>
        <p:xfrm>
          <a:off x="762000" y="635479"/>
          <a:ext cx="7772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304800"/>
            <a:ext cx="54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small" dirty="0" smtClean="0">
                <a:latin typeface="Garamond" panose="02020404030301010803" pitchFamily="18" charset="0"/>
              </a:rPr>
              <a:t>Money Laundering Process</a:t>
            </a:r>
            <a:endParaRPr lang="en-US" sz="2800" b="1" u="sng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812734-6287-47C7-9EEC-A0D83F1E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8812734-6287-47C7-9EEC-A0D83F1E0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F8812734-6287-47C7-9EEC-A0D83F1E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F8812734-6287-47C7-9EEC-A0D83F1E0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415AD8-B35E-40CF-BC43-9F64EFBB6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48415AD8-B35E-40CF-BC43-9F64EFBB6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48415AD8-B35E-40CF-BC43-9F64EFBB6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48415AD8-B35E-40CF-BC43-9F64EFBB6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746DCF-5D08-45F1-9120-D58F4FCCA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68746DCF-5D08-45F1-9120-D58F4FCCA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68746DCF-5D08-45F1-9120-D58F4FCCA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68746DCF-5D08-45F1-9120-D58F4FCCA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50164-C057-4DFB-965D-34A05E1AD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0A350164-C057-4DFB-965D-34A05E1AD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0A350164-C057-4DFB-965D-34A05E1AD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0A350164-C057-4DFB-965D-34A05E1AD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80BF8B-F89D-4E43-B223-C994F294E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graphicEl>
                                              <a:dgm id="{F780BF8B-F89D-4E43-B223-C994F294E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F780BF8B-F89D-4E43-B223-C994F294E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F780BF8B-F89D-4E43-B223-C994F294E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3200" b="1" u="sng" cap="small" dirty="0" smtClean="0"/>
              <a:t>Money Laundering:</a:t>
            </a:r>
            <a:br>
              <a:rPr lang="en-US" sz="3200" b="1" u="sng" cap="small" dirty="0" smtClean="0"/>
            </a:br>
            <a:r>
              <a:rPr lang="en-US" sz="3200" b="1" u="sng" cap="small" dirty="0" smtClean="0"/>
              <a:t>Red Flags</a:t>
            </a:r>
            <a:endParaRPr lang="en-US" sz="3200" b="1" u="sng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marL="914400" lvl="1" indent="-344488">
              <a:buFont typeface="+mj-lt"/>
              <a:buAutoNum type="arabicParenR"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914400" lvl="1" indent="-344488">
              <a:buFont typeface="+mj-lt"/>
              <a:buAutoNum type="arabicParenR"/>
            </a:pPr>
            <a:r>
              <a:rPr lang="en-US" sz="2800" dirty="0" smtClean="0">
                <a:solidFill>
                  <a:schemeClr val="tx2"/>
                </a:solidFill>
              </a:rPr>
              <a:t>Geographic Risks</a:t>
            </a:r>
          </a:p>
          <a:p>
            <a:pPr marL="457200" lvl="1" indent="0">
              <a:buNone/>
              <a:tabLst>
                <a:tab pos="974725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	e.g. Customer located in jurisdiction with weak AML regime</a:t>
            </a:r>
            <a:endParaRPr lang="en-US" sz="20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arenR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914400" lvl="1" indent="-344488">
              <a:buFont typeface="+mj-lt"/>
              <a:buAutoNum type="arabicParenR" startAt="2"/>
            </a:pPr>
            <a:r>
              <a:rPr lang="en-US" sz="2800" dirty="0" smtClean="0">
                <a:solidFill>
                  <a:schemeClr val="tx2"/>
                </a:solidFill>
              </a:rPr>
              <a:t>Customer Risks</a:t>
            </a:r>
          </a:p>
          <a:p>
            <a:pPr marL="457200" lvl="1" indent="0">
              <a:buNone/>
              <a:tabLst>
                <a:tab pos="974725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	e.g. Unusual involvement of third parties</a:t>
            </a:r>
          </a:p>
          <a:p>
            <a:pPr marL="800100" lvl="1" indent="-342900">
              <a:buFont typeface="+mj-lt"/>
              <a:buAutoNum type="arabicParenR"/>
            </a:pPr>
            <a:endParaRPr lang="en-US" sz="1800" dirty="0">
              <a:solidFill>
                <a:schemeClr val="tx2"/>
              </a:solidFill>
            </a:endParaRPr>
          </a:p>
          <a:p>
            <a:pPr marL="914400" lvl="1" indent="-344488"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2"/>
                </a:solidFill>
              </a:rPr>
              <a:t>Transaction Risks</a:t>
            </a:r>
          </a:p>
          <a:p>
            <a:pPr marL="457200" lvl="1" indent="0" defTabSz="974725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	e.g. Under or overvalued properties</a:t>
            </a:r>
          </a:p>
        </p:txBody>
      </p:sp>
    </p:spTree>
    <p:extLst>
      <p:ext uri="{BB962C8B-B14F-4D97-AF65-F5344CB8AC3E}">
        <p14:creationId xmlns:p14="http://schemas.microsoft.com/office/powerpoint/2010/main" val="36124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3200" b="1" u="sng" cap="small" dirty="0" smtClean="0"/>
              <a:t>AML Resources</a:t>
            </a:r>
            <a:endParaRPr lang="en-US" sz="3200" b="1" u="sng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8006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NAR’s “Anti-money Laundering Guidelines for Real Estate Professionals”</a:t>
            </a:r>
            <a:r>
              <a:rPr lang="en-US" sz="1800" dirty="0" smtClean="0">
                <a:solidFill>
                  <a:schemeClr val="tx2"/>
                </a:solidFill>
              </a:rPr>
              <a:t>:  </a:t>
            </a:r>
            <a:r>
              <a:rPr lang="en-US" sz="1800" smtClean="0">
                <a:solidFill>
                  <a:schemeClr val="tx2"/>
                </a:solidFill>
              </a:rPr>
              <a:t/>
            </a:r>
            <a:br>
              <a:rPr lang="en-US" sz="1800" smtClean="0">
                <a:solidFill>
                  <a:schemeClr val="tx2"/>
                </a:solidFill>
              </a:rPr>
            </a:br>
            <a:r>
              <a:rPr lang="en-US" sz="1600" smtClean="0">
                <a:solidFill>
                  <a:schemeClr val="accent1"/>
                </a:solidFill>
                <a:hlinkClick r:id="rId3"/>
              </a:rPr>
              <a:t>http</a:t>
            </a:r>
            <a:r>
              <a:rPr lang="en-US" sz="1600">
                <a:solidFill>
                  <a:schemeClr val="accent1"/>
                </a:solidFill>
                <a:hlinkClick r:id="rId3"/>
              </a:rPr>
              <a:t>://www.realtor.org/articles/anti-money-laundering-guidelines-for-real-estate-professionals</a:t>
            </a:r>
            <a:endParaRPr lang="en-US" sz="1600" dirty="0">
              <a:solidFill>
                <a:schemeClr val="accent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800" b="1" dirty="0">
                <a:solidFill>
                  <a:schemeClr val="tx2"/>
                </a:solidFill>
              </a:rPr>
              <a:t>“Money Laundering and Terrorist Financing” REALTOR.org Page</a:t>
            </a:r>
            <a:r>
              <a:rPr lang="en-US" sz="1800" dirty="0">
                <a:solidFill>
                  <a:schemeClr val="tx2"/>
                </a:solidFill>
              </a:rPr>
              <a:t>:  </a:t>
            </a:r>
            <a:r>
              <a:rPr lang="en-US" sz="1600" dirty="0" smtClean="0">
                <a:solidFill>
                  <a:schemeClr val="tx2"/>
                </a:solidFill>
                <a:hlinkClick r:id="rId4"/>
              </a:rPr>
              <a:t>http://www.realtor.org/topics/money-laundering-and-terrorism-financing 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800" b="1" dirty="0">
                <a:solidFill>
                  <a:schemeClr val="tx2"/>
                </a:solidFill>
              </a:rPr>
              <a:t>“How to Spot Money Laundering” Video:  </a:t>
            </a: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  <a:hlinkClick r:id="rId5"/>
              </a:rPr>
              <a:t>http</a:t>
            </a:r>
            <a:r>
              <a:rPr lang="en-US" sz="1600" dirty="0">
                <a:solidFill>
                  <a:schemeClr val="tx2"/>
                </a:solidFill>
                <a:hlinkClick r:id="rId5"/>
              </a:rPr>
              <a:t>://www.realtor.org/videos/money-laundering-what-to-look-for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800" b="1" dirty="0" err="1" smtClean="0">
                <a:solidFill>
                  <a:schemeClr val="tx2"/>
                </a:solidFill>
              </a:rPr>
              <a:t>FinCen</a:t>
            </a:r>
            <a:r>
              <a:rPr lang="en-US" sz="1800" b="1" dirty="0" smtClean="0">
                <a:solidFill>
                  <a:schemeClr val="tx2"/>
                </a:solidFill>
              </a:rPr>
              <a:t> Article regarding GTOs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600" dirty="0">
                <a:solidFill>
                  <a:schemeClr val="tx2"/>
                </a:solidFill>
                <a:hlinkClick r:id="rId6"/>
              </a:rPr>
              <a:t>https://</a:t>
            </a:r>
            <a:r>
              <a:rPr lang="en-US" sz="1600" dirty="0" smtClean="0">
                <a:solidFill>
                  <a:schemeClr val="tx2"/>
                </a:solidFill>
                <a:hlinkClick r:id="rId6"/>
              </a:rPr>
              <a:t>www.fincen.gov/news_room/nr/html/20160113.html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GTO issued to Borough of Manhattan: </a:t>
            </a:r>
            <a:r>
              <a:rPr lang="en-US" sz="1600" dirty="0" smtClean="0">
                <a:solidFill>
                  <a:schemeClr val="tx2"/>
                </a:solidFill>
                <a:hlinkClick r:id="rId7"/>
              </a:rPr>
              <a:t>https://www.fincen.gov/news_room/nr/files/Real_Estate_GTO-NYC.pdf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/>
            <a:r>
              <a:rPr lang="en-US" sz="1800" b="1" dirty="0" smtClean="0">
                <a:solidFill>
                  <a:schemeClr val="tx2"/>
                </a:solidFill>
              </a:rPr>
              <a:t>GTO </a:t>
            </a:r>
            <a:r>
              <a:rPr lang="en-US" sz="1800" b="1" dirty="0">
                <a:solidFill>
                  <a:schemeClr val="tx2"/>
                </a:solidFill>
              </a:rPr>
              <a:t>issued to Miami-Dade County: </a:t>
            </a:r>
            <a:r>
              <a:rPr lang="en-US" sz="1600" dirty="0" smtClean="0">
                <a:solidFill>
                  <a:schemeClr val="tx2"/>
                </a:solidFill>
                <a:hlinkClick r:id="rId8"/>
              </a:rPr>
              <a:t>https</a:t>
            </a:r>
            <a:r>
              <a:rPr lang="en-US" sz="1600" dirty="0">
                <a:solidFill>
                  <a:schemeClr val="tx2"/>
                </a:solidFill>
                <a:hlinkClick r:id="rId8"/>
              </a:rPr>
              <a:t>://www.fincen.gov/news_room/nr/files/Real_Estate_GTO-MIA.pdf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ALTA GTO Fact Sheet: 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  <a:hlinkClick r:id="rId9"/>
              </a:rPr>
              <a:t>http://www.realtor.org/articles/orders-aimed-to-fight-money-laundering 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2479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1839</TotalTime>
  <Words>105</Words>
  <Application>Microsoft Office PowerPoint</Application>
  <PresentationFormat>On-screen Show (4:3)</PresentationFormat>
  <Paragraphs>37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Garamond</vt:lpstr>
      <vt:lpstr>Wingdings</vt:lpstr>
      <vt:lpstr>Theme1</vt:lpstr>
      <vt:lpstr>PowerPoint Presentation</vt:lpstr>
      <vt:lpstr>PowerPoint Presentation</vt:lpstr>
      <vt:lpstr>GTO:  Covered Transaction</vt:lpstr>
      <vt:lpstr>PowerPoint Presentation</vt:lpstr>
      <vt:lpstr>PowerPoint Presentation</vt:lpstr>
      <vt:lpstr>Money Laundering: Red Flags</vt:lpstr>
      <vt:lpstr>AML Resources</vt:lpstr>
    </vt:vector>
  </TitlesOfParts>
  <Company>NAR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Young</dc:creator>
  <cp:lastModifiedBy>Amy Jones</cp:lastModifiedBy>
  <cp:revision>148</cp:revision>
  <cp:lastPrinted>2015-05-11T20:18:55Z</cp:lastPrinted>
  <dcterms:created xsi:type="dcterms:W3CDTF">2012-10-12T16:57:58Z</dcterms:created>
  <dcterms:modified xsi:type="dcterms:W3CDTF">2016-04-06T16:13:00Z</dcterms:modified>
</cp:coreProperties>
</file>