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4"/>
    <p:sldMasterId id="2147483732" r:id="rId5"/>
  </p:sldMasterIdLst>
  <p:notesMasterIdLst>
    <p:notesMasterId r:id="rId82"/>
  </p:notesMasterIdLst>
  <p:sldIdLst>
    <p:sldId id="732" r:id="rId6"/>
    <p:sldId id="755" r:id="rId7"/>
    <p:sldId id="733" r:id="rId8"/>
    <p:sldId id="746" r:id="rId9"/>
    <p:sldId id="748" r:id="rId10"/>
    <p:sldId id="751" r:id="rId11"/>
    <p:sldId id="750" r:id="rId12"/>
    <p:sldId id="736" r:id="rId13"/>
    <p:sldId id="742" r:id="rId14"/>
    <p:sldId id="737" r:id="rId15"/>
    <p:sldId id="738" r:id="rId16"/>
    <p:sldId id="745" r:id="rId17"/>
    <p:sldId id="744" r:id="rId18"/>
    <p:sldId id="743" r:id="rId19"/>
    <p:sldId id="740" r:id="rId20"/>
    <p:sldId id="741" r:id="rId21"/>
    <p:sldId id="753" r:id="rId22"/>
    <p:sldId id="752" r:id="rId23"/>
    <p:sldId id="756" r:id="rId24"/>
    <p:sldId id="754" r:id="rId25"/>
    <p:sldId id="749" r:id="rId26"/>
    <p:sldId id="734" r:id="rId27"/>
    <p:sldId id="757" r:id="rId28"/>
    <p:sldId id="758" r:id="rId29"/>
    <p:sldId id="759" r:id="rId30"/>
    <p:sldId id="760" r:id="rId31"/>
    <p:sldId id="762" r:id="rId32"/>
    <p:sldId id="761" r:id="rId33"/>
    <p:sldId id="763" r:id="rId34"/>
    <p:sldId id="828" r:id="rId35"/>
    <p:sldId id="767" r:id="rId36"/>
    <p:sldId id="768" r:id="rId37"/>
    <p:sldId id="769" r:id="rId38"/>
    <p:sldId id="770" r:id="rId39"/>
    <p:sldId id="806" r:id="rId40"/>
    <p:sldId id="771" r:id="rId41"/>
    <p:sldId id="772" r:id="rId42"/>
    <p:sldId id="773" r:id="rId43"/>
    <p:sldId id="774" r:id="rId44"/>
    <p:sldId id="829" r:id="rId45"/>
    <p:sldId id="776" r:id="rId46"/>
    <p:sldId id="781" r:id="rId47"/>
    <p:sldId id="783" r:id="rId48"/>
    <p:sldId id="782" r:id="rId49"/>
    <p:sldId id="777" r:id="rId50"/>
    <p:sldId id="788" r:id="rId51"/>
    <p:sldId id="789" r:id="rId52"/>
    <p:sldId id="790" r:id="rId53"/>
    <p:sldId id="795" r:id="rId54"/>
    <p:sldId id="799" r:id="rId55"/>
    <p:sldId id="800" r:id="rId56"/>
    <p:sldId id="801" r:id="rId57"/>
    <p:sldId id="803" r:id="rId58"/>
    <p:sldId id="804" r:id="rId59"/>
    <p:sldId id="802" r:id="rId60"/>
    <p:sldId id="807" r:id="rId61"/>
    <p:sldId id="809" r:id="rId62"/>
    <p:sldId id="810" r:id="rId63"/>
    <p:sldId id="811" r:id="rId64"/>
    <p:sldId id="812" r:id="rId65"/>
    <p:sldId id="813" r:id="rId66"/>
    <p:sldId id="814" r:id="rId67"/>
    <p:sldId id="815" r:id="rId68"/>
    <p:sldId id="816" r:id="rId69"/>
    <p:sldId id="817" r:id="rId70"/>
    <p:sldId id="818" r:id="rId71"/>
    <p:sldId id="819" r:id="rId72"/>
    <p:sldId id="820" r:id="rId73"/>
    <p:sldId id="821" r:id="rId74"/>
    <p:sldId id="825" r:id="rId75"/>
    <p:sldId id="822" r:id="rId76"/>
    <p:sldId id="826" r:id="rId77"/>
    <p:sldId id="827" r:id="rId78"/>
    <p:sldId id="824" r:id="rId79"/>
    <p:sldId id="823" r:id="rId80"/>
    <p:sldId id="747" r:id="rId8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56" autoAdjust="0"/>
    <p:restoredTop sz="91228" autoAdjust="0"/>
  </p:normalViewPr>
  <p:slideViewPr>
    <p:cSldViewPr snapToGrid="0">
      <p:cViewPr varScale="1">
        <p:scale>
          <a:sx n="57" d="100"/>
          <a:sy n="57" d="100"/>
        </p:scale>
        <p:origin x="102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viewProps" Target="viewProps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61" Type="http://schemas.openxmlformats.org/officeDocument/2006/relationships/slide" Target="slides/slide56.xml"/><Relationship Id="rId8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9E10F6-CF88-44E0-AD29-BF007B522E12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1D893C-77E3-4A36-9395-A5FA5FB57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472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1D893C-77E3-4A36-9395-A5FA5FB5786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419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1D893C-77E3-4A36-9395-A5FA5FB5786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324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1D893C-77E3-4A36-9395-A5FA5FB5786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036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1D893C-77E3-4A36-9395-A5FA5FB5786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786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1D893C-77E3-4A36-9395-A5FA5FB5786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290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1D893C-77E3-4A36-9395-A5FA5FB5786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093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7/1/2020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424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875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0000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756029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2588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046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587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1138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0290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2"/>
            <a:ext cx="8825659" cy="3329581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9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7/1/2020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2" y="295731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9165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845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6889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7" y="2861735"/>
            <a:ext cx="8825657" cy="1915647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1500" cap="all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2" y="295731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6492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3" y="2060577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4" y="2056093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2542" y="295731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5261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3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6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6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352542" y="295731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8035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7/1/2020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352542" y="295731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9765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7/1/2020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352542" y="295731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0204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447800"/>
            <a:ext cx="3401064" cy="1447800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129282"/>
            <a:ext cx="3401063" cy="2895599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7/1/2020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2542" y="295731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7273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7" cy="1574808"/>
          </a:xfrm>
        </p:spPr>
        <p:txBody>
          <a:bodyPr anchor="b">
            <a:normAutofit/>
          </a:bodyPr>
          <a:lstStyle>
            <a:lvl1pPr algn="l">
              <a:defRPr sz="27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7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2542" y="295731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8191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7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9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2542" y="295731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2651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447800"/>
            <a:ext cx="8825659" cy="19812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2" y="295731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5426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1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05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2" y="295731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5"/>
            <a:ext cx="801912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915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1" y="2613789"/>
            <a:ext cx="801912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915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56707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8592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3124201"/>
            <a:ext cx="8825660" cy="165318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1500" cap="none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2" y="295731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1775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1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7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61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5" y="2667000"/>
            <a:ext cx="294679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1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1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3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2" y="295731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6280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1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1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1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3"/>
            <a:ext cx="2940051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6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5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2"/>
            <a:ext cx="2934407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1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701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6" y="4827210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3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2" y="295731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6548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2" y="295731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9226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3" y="430215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4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2" y="295731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3861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1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05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28E5E-DC47-4CBE-B1BE-E523592C43BA}" type="datetime1">
              <a:rPr lang="en-US" smtClean="0"/>
              <a:t>7/1/2020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605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751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351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7/1/2020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374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7/1/2020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165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7/1/2020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843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104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27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509A250-FF31-4206-8172-F9D3106AACB1}" type="datetimeFigureOut">
              <a:rPr lang="en-US" dirty="0"/>
              <a:t>7/1/2020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7749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800" b="0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400" b="0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1" y="2669687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1" y="2892349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3" y="2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3" y="6096000"/>
            <a:ext cx="993735" cy="762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2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20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41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825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509A250-FF31-4206-8172-F9D3106AACB1}" type="datetimeFigureOut">
              <a:rPr lang="en-US" dirty="0"/>
              <a:t>7/1/2020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5" y="3225299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25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7680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  <p:sldLayoutId id="2147483750" r:id="rId18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3150" b="0" i="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100" b="0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500" b="0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b="0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b="0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4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4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14.wdp"/><Relationship Id="rId5" Type="http://schemas.openxmlformats.org/officeDocument/2006/relationships/image" Target="../media/image25.png"/><Relationship Id="rId4" Type="http://schemas.microsoft.com/office/2007/relationships/hdphoto" Target="../media/hdphoto13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6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6.wdp"/><Relationship Id="rId5" Type="http://schemas.openxmlformats.org/officeDocument/2006/relationships/image" Target="../media/image28.png"/><Relationship Id="rId4" Type="http://schemas.microsoft.com/office/2007/relationships/hdphoto" Target="../media/hdphoto15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hyperlink" Target="tel:1-800-874-6500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3.xml"/><Relationship Id="rId4" Type="http://schemas.microsoft.com/office/2007/relationships/hdphoto" Target="../media/hdphoto18.wdp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3.xml"/><Relationship Id="rId4" Type="http://schemas.microsoft.com/office/2007/relationships/hdphoto" Target="../media/hdphoto19.wdp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Relationship Id="rId4" Type="http://schemas.microsoft.com/office/2007/relationships/hdphoto" Target="../media/hdphoto20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Relationship Id="rId6" Type="http://schemas.microsoft.com/office/2007/relationships/hdphoto" Target="../media/hdphoto5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7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D3897-E61B-4255-B3C5-4160C2766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638" y="1266470"/>
            <a:ext cx="9404723" cy="1400530"/>
          </a:xfrm>
        </p:spPr>
        <p:txBody>
          <a:bodyPr/>
          <a:lstStyle/>
          <a:p>
            <a:pPr algn="ctr"/>
            <a:r>
              <a:rPr lang="en-US" sz="5400" dirty="0"/>
              <a:t>Lets Get Started!</a:t>
            </a:r>
            <a:br>
              <a:rPr lang="en-US" sz="5400" dirty="0"/>
            </a:br>
            <a:br>
              <a:rPr lang="en-US" sz="5400" dirty="0"/>
            </a:br>
            <a:br>
              <a:rPr lang="en-US" sz="5400" dirty="0"/>
            </a:br>
            <a:br>
              <a:rPr lang="en-US" sz="5400" dirty="0"/>
            </a:br>
            <a:r>
              <a:rPr lang="en-US" sz="6000" dirty="0"/>
              <a:t>FinancialWellness.realtor</a:t>
            </a:r>
            <a:endParaRPr lang="en-US" sz="5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92C51E-09B9-43A8-8A89-F85B702E3A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0"/>
            <a:ext cx="12192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3693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2195F-5854-482D-B2FE-C69CE2BC8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168" y="5919542"/>
            <a:ext cx="8825657" cy="56673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/>
              <a:t>Example 1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E31FF3C-A4D8-4B30-BC50-84A561898D0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226" b="226"/>
          <a:stretch>
            <a:fillRect/>
          </a:stretch>
        </p:blipFill>
        <p:spPr>
          <a:xfrm>
            <a:off x="296330" y="748861"/>
            <a:ext cx="11599340" cy="5005553"/>
          </a:xfrm>
          <a:prstGeom prst="rect">
            <a:avLst/>
          </a:prstGeom>
        </p:spPr>
      </p:pic>
      <p:sp>
        <p:nvSpPr>
          <p:cNvPr id="7" name="Arrow: Left 6">
            <a:extLst>
              <a:ext uri="{FF2B5EF4-FFF2-40B4-BE49-F238E27FC236}">
                <a16:creationId xmlns:a16="http://schemas.microsoft.com/office/drawing/2014/main" id="{3FB16D5F-8EE9-4EDB-A80C-8EA065700F2E}"/>
              </a:ext>
            </a:extLst>
          </p:cNvPr>
          <p:cNvSpPr/>
          <p:nvPr/>
        </p:nvSpPr>
        <p:spPr>
          <a:xfrm rot="3379855">
            <a:off x="5893513" y="3564757"/>
            <a:ext cx="1666875" cy="98107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992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2195F-5854-482D-B2FE-C69CE2BC8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168" y="5919542"/>
            <a:ext cx="8825657" cy="56673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/>
              <a:t>Example 1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0DAA9D81-70EB-4FB1-9E3A-ADFBE12AC118}"/>
              </a:ext>
            </a:extLst>
          </p:cNvPr>
          <p:cNvPicPr>
            <a:picLocks noGrp="1"/>
          </p:cNvPicPr>
          <p:nvPr>
            <p:ph type="pic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38" r="4138"/>
          <a:stretch>
            <a:fillRect/>
          </a:stretch>
        </p:blipFill>
        <p:spPr>
          <a:xfrm>
            <a:off x="346841" y="685800"/>
            <a:ext cx="11414235" cy="505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5482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2195F-5854-482D-B2FE-C69CE2BC8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168" y="5919542"/>
            <a:ext cx="8825657" cy="56673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/>
              <a:t>Example 1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0DAA9D81-70EB-4FB1-9E3A-ADFBE12AC118}"/>
              </a:ext>
            </a:extLst>
          </p:cNvPr>
          <p:cNvPicPr>
            <a:picLocks noGrp="1"/>
          </p:cNvPicPr>
          <p:nvPr>
            <p:ph type="pic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38" r="4138"/>
          <a:stretch>
            <a:fillRect/>
          </a:stretch>
        </p:blipFill>
        <p:spPr>
          <a:xfrm>
            <a:off x="346841" y="685800"/>
            <a:ext cx="11414235" cy="5052848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095F96D-09DD-47A1-91A7-773E66444A33}"/>
              </a:ext>
            </a:extLst>
          </p:cNvPr>
          <p:cNvSpPr/>
          <p:nvPr/>
        </p:nvSpPr>
        <p:spPr>
          <a:xfrm>
            <a:off x="5344094" y="4620122"/>
            <a:ext cx="1347536" cy="1034301"/>
          </a:xfrm>
          <a:prstGeom prst="ellipse">
            <a:avLst/>
          </a:prstGeom>
          <a:noFill/>
          <a:ln w="762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1636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CCC2B-A091-4C5F-BEBA-B7F7F9CAA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171" y="5907492"/>
            <a:ext cx="8825657" cy="56673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/>
              <a:t>Example 2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6664076-C3F6-4C0D-B0D2-ABB0BAF1C81B}"/>
              </a:ext>
            </a:extLst>
          </p:cNvPr>
          <p:cNvPicPr>
            <a:picLocks noGrp="1"/>
          </p:cNvPicPr>
          <p:nvPr>
            <p:ph type="pic"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" r="76"/>
          <a:stretch>
            <a:fillRect/>
          </a:stretch>
        </p:blipFill>
        <p:spPr>
          <a:xfrm>
            <a:off x="445168" y="667145"/>
            <a:ext cx="10864516" cy="468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2233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CCC2B-A091-4C5F-BEBA-B7F7F9CAA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171" y="5907492"/>
            <a:ext cx="8825657" cy="56673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/>
              <a:t>Example 2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6664076-C3F6-4C0D-B0D2-ABB0BAF1C81B}"/>
              </a:ext>
            </a:extLst>
          </p:cNvPr>
          <p:cNvPicPr>
            <a:picLocks noGrp="1"/>
          </p:cNvPicPr>
          <p:nvPr>
            <p:ph type="pic"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" r="76"/>
          <a:stretch>
            <a:fillRect/>
          </a:stretch>
        </p:blipFill>
        <p:spPr>
          <a:xfrm>
            <a:off x="457199" y="655114"/>
            <a:ext cx="10864516" cy="4681526"/>
          </a:xfrm>
          <a:prstGeom prst="rect">
            <a:avLst/>
          </a:prstGeom>
        </p:spPr>
      </p:pic>
      <p:sp>
        <p:nvSpPr>
          <p:cNvPr id="7" name="Arrow: Left 6">
            <a:extLst>
              <a:ext uri="{FF2B5EF4-FFF2-40B4-BE49-F238E27FC236}">
                <a16:creationId xmlns:a16="http://schemas.microsoft.com/office/drawing/2014/main" id="{C2744463-38DB-4A56-966E-F5E904AACBBF}"/>
              </a:ext>
            </a:extLst>
          </p:cNvPr>
          <p:cNvSpPr/>
          <p:nvPr/>
        </p:nvSpPr>
        <p:spPr>
          <a:xfrm rot="3012301">
            <a:off x="7626061" y="2938463"/>
            <a:ext cx="1666875" cy="98107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7498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CBBC2-E0F2-42A0-B6D9-904EBDB90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170" y="5850523"/>
            <a:ext cx="8825657" cy="56673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/>
              <a:t>Assessment Completed!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4B2A4F98-F606-484E-8CCF-7A743FE3D9B2}"/>
              </a:ext>
            </a:extLst>
          </p:cNvPr>
          <p:cNvPicPr>
            <a:picLocks noGrp="1"/>
          </p:cNvPicPr>
          <p:nvPr>
            <p:ph type="pic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8" b="258"/>
          <a:stretch>
            <a:fillRect/>
          </a:stretch>
        </p:blipFill>
        <p:spPr>
          <a:xfrm>
            <a:off x="404648" y="216147"/>
            <a:ext cx="11382703" cy="540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4251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D5C2D-97EE-4B64-9357-F0D8C65FA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170" y="234294"/>
            <a:ext cx="8825657" cy="56673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/>
              <a:t>Your Personalized Goals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5B98D50-18E1-4203-BFCE-0B4EF2958F59}"/>
              </a:ext>
            </a:extLst>
          </p:cNvPr>
          <p:cNvPicPr>
            <a:picLocks noGrp="1"/>
          </p:cNvPicPr>
          <p:nvPr>
            <p:ph type="pic"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12" b="70"/>
          <a:stretch/>
        </p:blipFill>
        <p:spPr>
          <a:xfrm>
            <a:off x="418531" y="1108580"/>
            <a:ext cx="11354937" cy="536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6366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5B98D50-18E1-4203-BFCE-0B4EF2958F59}"/>
              </a:ext>
            </a:extLst>
          </p:cNvPr>
          <p:cNvPicPr>
            <a:picLocks noGrp="1"/>
          </p:cNvPicPr>
          <p:nvPr>
            <p:ph type="pic"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12" b="70"/>
          <a:stretch/>
        </p:blipFill>
        <p:spPr>
          <a:xfrm>
            <a:off x="418531" y="541421"/>
            <a:ext cx="11354937" cy="536806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9EBA5FC-28E5-43B6-9DFB-8D84BB34BC31}"/>
              </a:ext>
            </a:extLst>
          </p:cNvPr>
          <p:cNvSpPr/>
          <p:nvPr/>
        </p:nvSpPr>
        <p:spPr>
          <a:xfrm>
            <a:off x="5220181" y="4609183"/>
            <a:ext cx="2152891" cy="1516284"/>
          </a:xfrm>
          <a:prstGeom prst="ellipse">
            <a:avLst/>
          </a:prstGeom>
          <a:noFill/>
          <a:ln w="762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3B77B4B3-A914-47C8-A321-A9944FA4A93F}"/>
              </a:ext>
            </a:extLst>
          </p:cNvPr>
          <p:cNvSpPr/>
          <p:nvPr/>
        </p:nvSpPr>
        <p:spPr>
          <a:xfrm>
            <a:off x="1954866" y="4829102"/>
            <a:ext cx="2476982" cy="10764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5892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0A165-E2AC-4065-807A-6B5466DBB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364606"/>
            <a:ext cx="9404723" cy="1400530"/>
          </a:xfrm>
        </p:spPr>
        <p:txBody>
          <a:bodyPr/>
          <a:lstStyle/>
          <a:p>
            <a:r>
              <a:rPr lang="en-US" dirty="0"/>
              <a:t>Add Additional Goals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9DDBA62-783D-4663-9C2F-164760D07ECD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02" t="12955" r="18678" b="12122"/>
          <a:stretch/>
        </p:blipFill>
        <p:spPr>
          <a:xfrm>
            <a:off x="1358458" y="1064871"/>
            <a:ext cx="9270959" cy="55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7845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0A165-E2AC-4065-807A-6B5466DBB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364606"/>
            <a:ext cx="9404723" cy="1400530"/>
          </a:xfrm>
        </p:spPr>
        <p:txBody>
          <a:bodyPr/>
          <a:lstStyle/>
          <a:p>
            <a:r>
              <a:rPr lang="en-US" dirty="0"/>
              <a:t>Add Additional Goals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9DDBA62-783D-4663-9C2F-164760D07ECD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02" t="12955" r="18678" b="12122"/>
          <a:stretch/>
        </p:blipFill>
        <p:spPr>
          <a:xfrm>
            <a:off x="1358458" y="1064871"/>
            <a:ext cx="9270959" cy="5532699"/>
          </a:xfrm>
          <a:prstGeom prst="rect">
            <a:avLst/>
          </a:prstGeom>
        </p:spPr>
      </p:pic>
      <p:sp>
        <p:nvSpPr>
          <p:cNvPr id="5" name="Arrow: Left 4">
            <a:extLst>
              <a:ext uri="{FF2B5EF4-FFF2-40B4-BE49-F238E27FC236}">
                <a16:creationId xmlns:a16="http://schemas.microsoft.com/office/drawing/2014/main" id="{31AB38E2-4C4A-40F8-908C-42A0844C22FA}"/>
              </a:ext>
            </a:extLst>
          </p:cNvPr>
          <p:cNvSpPr/>
          <p:nvPr/>
        </p:nvSpPr>
        <p:spPr>
          <a:xfrm rot="12700761">
            <a:off x="7725212" y="762643"/>
            <a:ext cx="2523281" cy="106487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472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81E73D-41E7-45F6-A1A6-54CB4EDDD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3687" y="1031064"/>
            <a:ext cx="8877782" cy="5601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AD3897-E61B-4255-B3C5-4160C2766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536" y="85269"/>
            <a:ext cx="9404723" cy="1400530"/>
          </a:xfrm>
        </p:spPr>
        <p:txBody>
          <a:bodyPr/>
          <a:lstStyle/>
          <a:p>
            <a:pPr algn="ctr"/>
            <a:r>
              <a:rPr lang="en-US" sz="5400" dirty="0"/>
              <a:t>FinancialWellness.realtor</a:t>
            </a:r>
          </a:p>
        </p:txBody>
      </p:sp>
    </p:spTree>
    <p:extLst>
      <p:ext uri="{BB962C8B-B14F-4D97-AF65-F5344CB8AC3E}">
        <p14:creationId xmlns:p14="http://schemas.microsoft.com/office/powerpoint/2010/main" val="8836370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72DA4E-C2C4-4C59-9476-30D4A30CA5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66" t="2458"/>
          <a:stretch/>
        </p:blipFill>
        <p:spPr>
          <a:xfrm>
            <a:off x="3983284" y="674827"/>
            <a:ext cx="7954073" cy="5737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C0FE9F-665D-45B8-8B84-C86AB48AF1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860" r="10252" b="24168"/>
          <a:stretch/>
        </p:blipFill>
        <p:spPr>
          <a:xfrm>
            <a:off x="289369" y="674827"/>
            <a:ext cx="4703912" cy="1651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Arrow: Left 3">
            <a:extLst>
              <a:ext uri="{FF2B5EF4-FFF2-40B4-BE49-F238E27FC236}">
                <a16:creationId xmlns:a16="http://schemas.microsoft.com/office/drawing/2014/main" id="{565E8595-C424-4F93-873D-53F6B2183C0D}"/>
              </a:ext>
            </a:extLst>
          </p:cNvPr>
          <p:cNvSpPr/>
          <p:nvPr/>
        </p:nvSpPr>
        <p:spPr>
          <a:xfrm rot="10800000">
            <a:off x="451413" y="4618299"/>
            <a:ext cx="3402957" cy="115746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0195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F39FC87-87C3-44EB-A12D-CB089BDE24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9284" y="282129"/>
            <a:ext cx="7070274" cy="3336522"/>
          </a:xfrm>
          <a:prstGeom prst="rect">
            <a:avLst/>
          </a:prstGeom>
        </p:spPr>
      </p:pic>
      <p:pic>
        <p:nvPicPr>
          <p:cNvPr id="1028" name="Picture 4" descr="Magnifying glass, glass, search, looking, detective - free image ...">
            <a:extLst>
              <a:ext uri="{FF2B5EF4-FFF2-40B4-BE49-F238E27FC236}">
                <a16:creationId xmlns:a16="http://schemas.microsoft.com/office/drawing/2014/main" id="{3A8E8DA4-46D2-4D66-9134-5F7BC6FE2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74734" y="0"/>
            <a:ext cx="5371811" cy="550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AF9F40-2DFA-463D-A741-ADEED679D30E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197033" y="1527858"/>
            <a:ext cx="6759615" cy="50480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523209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 descr="Transparent Caminhão Png - Curb, Png Download , Transparent Png ...">
            <a:extLst>
              <a:ext uri="{FF2B5EF4-FFF2-40B4-BE49-F238E27FC236}">
                <a16:creationId xmlns:a16="http://schemas.microsoft.com/office/drawing/2014/main" id="{1A6810A6-E3B4-4FF1-A142-909FC28E47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27" b="89306" l="4651" r="93256">
                        <a14:foregroundMark x1="7907" y1="51445" x2="7907" y2="51445"/>
                        <a14:foregroundMark x1="93256" y1="76590" x2="93256" y2="76590"/>
                        <a14:foregroundMark x1="4651" y1="54913" x2="4651" y2="54913"/>
                      </a14:backgroundRemoval>
                    </a14:imgEffect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788" r="3654"/>
          <a:stretch/>
        </p:blipFill>
        <p:spPr bwMode="auto">
          <a:xfrm flipH="1">
            <a:off x="6081863" y="2318583"/>
            <a:ext cx="5954340" cy="51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95A50E-9004-434B-968B-A6F708234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029" y="496981"/>
            <a:ext cx="9404723" cy="1400530"/>
          </a:xfrm>
        </p:spPr>
        <p:txBody>
          <a:bodyPr/>
          <a:lstStyle/>
          <a:p>
            <a:r>
              <a:rPr lang="en-US" sz="4400" dirty="0"/>
              <a:t>Let’s Get Started!</a:t>
            </a:r>
          </a:p>
        </p:txBody>
      </p:sp>
      <p:pic>
        <p:nvPicPr>
          <p:cNvPr id="1036" name="Picture 12" descr="Transparent Caminhão Png - Curb, Png Download , Transparent Png ...">
            <a:extLst>
              <a:ext uri="{FF2B5EF4-FFF2-40B4-BE49-F238E27FC236}">
                <a16:creationId xmlns:a16="http://schemas.microsoft.com/office/drawing/2014/main" id="{EA6B9559-85D2-4DCA-80FB-255BE908A2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27" b="89306" l="4651" r="93256">
                        <a14:foregroundMark x1="7907" y1="51445" x2="7907" y2="51445"/>
                        <a14:foregroundMark x1="93256" y1="76590" x2="93256" y2="76590"/>
                        <a14:foregroundMark x1="4651" y1="54913" x2="4651" y2="54913"/>
                      </a14:backgroundRemoval>
                    </a14:imgEffect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28" r="4395"/>
          <a:stretch/>
        </p:blipFill>
        <p:spPr bwMode="auto">
          <a:xfrm>
            <a:off x="126976" y="2079410"/>
            <a:ext cx="12065024" cy="4778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arathons Going for the Gold? | Complete Running Network">
            <a:extLst>
              <a:ext uri="{FF2B5EF4-FFF2-40B4-BE49-F238E27FC236}">
                <a16:creationId xmlns:a16="http://schemas.microsoft.com/office/drawing/2014/main" id="{7BD33390-73F6-4C8E-8D3D-B120BB713F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32" t="7061" r="9672" b="26264"/>
          <a:stretch/>
        </p:blipFill>
        <p:spPr bwMode="auto">
          <a:xfrm rot="555222">
            <a:off x="3367513" y="1708842"/>
            <a:ext cx="5826095" cy="399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rtoon start sign - Stock Illustration [12173221] - PIXTA">
            <a:extLst>
              <a:ext uri="{FF2B5EF4-FFF2-40B4-BE49-F238E27FC236}">
                <a16:creationId xmlns:a16="http://schemas.microsoft.com/office/drawing/2014/main" id="{50459EF9-E350-4B24-8464-12EEEA01DF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38" b="91453" l="10000" r="90000">
                        <a14:foregroundMark x1="30444" y1="6838" x2="30444" y2="6838"/>
                        <a14:foregroundMark x1="38444" y1="91453" x2="38444" y2="91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92" r="9380"/>
          <a:stretch/>
        </p:blipFill>
        <p:spPr bwMode="auto">
          <a:xfrm>
            <a:off x="9940025" y="3348203"/>
            <a:ext cx="1772530" cy="228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0086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ED612-6FC1-484A-81B5-2A28C6577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9C7554-B46D-43EA-BEA3-E13BFB3405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09" b="18272"/>
          <a:stretch/>
        </p:blipFill>
        <p:spPr>
          <a:xfrm>
            <a:off x="0" y="0"/>
            <a:ext cx="122178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0959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55A39-08FA-42D5-9B82-F0FE1B62D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D19822-9D02-4B38-BD7C-E6F2B7B4C5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8" r="3007" b="19753"/>
          <a:stretch/>
        </p:blipFill>
        <p:spPr>
          <a:xfrm>
            <a:off x="-1" y="0"/>
            <a:ext cx="12192001" cy="681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6583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EEA99-AA98-4463-BBA9-B44440D33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9E5BCC-7CA0-47A7-8CA8-45ABFF0C7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32600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4A42E9F7-BAC6-4A88-A69C-039D42DCECB6}"/>
              </a:ext>
            </a:extLst>
          </p:cNvPr>
          <p:cNvSpPr/>
          <p:nvPr/>
        </p:nvSpPr>
        <p:spPr>
          <a:xfrm>
            <a:off x="646112" y="4724400"/>
            <a:ext cx="2384955" cy="8466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7838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80BBB-F28D-4256-8DDE-D598DB710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BFED7B-5CD4-437F-AC26-2F59CE871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031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4372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80BBB-F28D-4256-8DDE-D598DB710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BFED7B-5CD4-437F-AC26-2F59CE871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03193" cy="6858000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47E561D3-A390-4334-A78D-E2A30045AA4F}"/>
              </a:ext>
            </a:extLst>
          </p:cNvPr>
          <p:cNvSpPr/>
          <p:nvPr/>
        </p:nvSpPr>
        <p:spPr>
          <a:xfrm rot="13324083">
            <a:off x="9110133" y="4961467"/>
            <a:ext cx="1913467" cy="9482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8687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8A88F-B8AD-42B2-A1AC-B23C2C97F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20A6AD-5633-4B25-A5BE-80E0B1B58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6765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8A88F-B8AD-42B2-A1AC-B23C2C97F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20A6AD-5633-4B25-A5BE-80E0B1B58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7548E4A8-7F83-4574-A9DF-811174D56CE3}"/>
              </a:ext>
            </a:extLst>
          </p:cNvPr>
          <p:cNvSpPr/>
          <p:nvPr/>
        </p:nvSpPr>
        <p:spPr>
          <a:xfrm rot="19118848">
            <a:off x="1659467" y="5004753"/>
            <a:ext cx="2167466" cy="9896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380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7844A-C909-48AE-B933-1F438BA2F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976" y="108784"/>
            <a:ext cx="11297359" cy="852875"/>
          </a:xfrm>
        </p:spPr>
        <p:txBody>
          <a:bodyPr/>
          <a:lstStyle/>
          <a:p>
            <a:r>
              <a:rPr lang="en-US" dirty="0"/>
              <a:t>							Options for Creating Your Account:</a:t>
            </a:r>
            <a:br>
              <a:rPr lang="en-US" dirty="0"/>
            </a:br>
            <a:r>
              <a:rPr lang="en-US" dirty="0"/>
              <a:t>			</a:t>
            </a:r>
            <a:r>
              <a:rPr lang="en-US" dirty="0">
                <a:solidFill>
                  <a:srgbClr val="92D050"/>
                </a:solidFill>
              </a:rPr>
              <a:t>1	</a:t>
            </a:r>
            <a:r>
              <a:rPr lang="en-US" dirty="0"/>
              <a:t>									 </a:t>
            </a:r>
            <a:r>
              <a:rPr lang="en-US" dirty="0">
                <a:solidFill>
                  <a:srgbClr val="92D050"/>
                </a:solidFill>
              </a:rPr>
              <a:t>2	</a:t>
            </a:r>
            <a:r>
              <a:rPr lang="en-US" dirty="0"/>
              <a:t>												</a:t>
            </a:r>
            <a:endParaRPr lang="en-US" dirty="0">
              <a:solidFill>
                <a:srgbClr val="92D05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158E46-DD48-4DB5-AE1A-390709273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61" y="1223028"/>
            <a:ext cx="3424154" cy="52985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DD816C-B6AD-478F-950C-932D1F993B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7002" y="1223028"/>
            <a:ext cx="3603007" cy="52985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357B36-6940-440E-B7D4-51C4E9CE02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7996" y="1741643"/>
            <a:ext cx="4543299" cy="388150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4FFFCD8-8585-4412-ABA6-177E5E92A6B9}"/>
              </a:ext>
            </a:extLst>
          </p:cNvPr>
          <p:cNvSpPr/>
          <p:nvPr/>
        </p:nvSpPr>
        <p:spPr>
          <a:xfrm>
            <a:off x="8631422" y="5623152"/>
            <a:ext cx="23081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1-800-874-6500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3960966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C1F0D9-A626-43FB-9093-FC2A6EF76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716" y="754236"/>
            <a:ext cx="9404723" cy="1400530"/>
          </a:xfrm>
        </p:spPr>
        <p:txBody>
          <a:bodyPr/>
          <a:lstStyle/>
          <a:p>
            <a:r>
              <a:rPr lang="en-US" dirty="0"/>
              <a:t>Actions Affect Outcomes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2E9511-41E3-4281-A4EF-7D2163DD9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930400"/>
            <a:ext cx="12197823" cy="291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1606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B61D8-9603-4AE4-A7F2-6403DF24F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319" y="505758"/>
            <a:ext cx="7517214" cy="5846483"/>
          </a:xfrm>
        </p:spPr>
        <p:txBody>
          <a:bodyPr/>
          <a:lstStyle/>
          <a:p>
            <a:r>
              <a:rPr lang="en-US" sz="7200" dirty="0"/>
              <a:t>Current Finances</a:t>
            </a:r>
            <a:br>
              <a:rPr lang="en-US" sz="7200" dirty="0"/>
            </a:br>
            <a:br>
              <a:rPr lang="en-US" sz="7200" dirty="0"/>
            </a:br>
            <a:endParaRPr lang="en-US" sz="7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A8937A-03C1-418F-B80A-0180DD4B8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467" y="67732"/>
            <a:ext cx="2371852" cy="196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280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B61D8-9603-4AE4-A7F2-6403DF24F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319" y="505758"/>
            <a:ext cx="7517214" cy="5846483"/>
          </a:xfrm>
        </p:spPr>
        <p:txBody>
          <a:bodyPr/>
          <a:lstStyle/>
          <a:p>
            <a:r>
              <a:rPr lang="en-US" sz="7200" dirty="0"/>
              <a:t>Current Finances</a:t>
            </a:r>
            <a:br>
              <a:rPr lang="en-US" sz="7200" dirty="0"/>
            </a:br>
            <a:br>
              <a:rPr lang="en-US" sz="7200" dirty="0"/>
            </a:br>
            <a:r>
              <a:rPr lang="en-US" sz="7200" dirty="0"/>
              <a:t>Happiness</a:t>
            </a:r>
            <a:br>
              <a:rPr lang="en-US" sz="7200" dirty="0"/>
            </a:br>
            <a:br>
              <a:rPr lang="en-US" sz="7200" dirty="0"/>
            </a:br>
            <a:endParaRPr lang="en-US" sz="7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A8937A-03C1-418F-B80A-0180DD4B8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467" y="67732"/>
            <a:ext cx="2371852" cy="19665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3A52EE-D24D-41F4-9FDA-4246F78F7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467" y="2093537"/>
            <a:ext cx="2371852" cy="227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6515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B61D8-9603-4AE4-A7F2-6403DF24F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319" y="505758"/>
            <a:ext cx="7517214" cy="5846483"/>
          </a:xfrm>
        </p:spPr>
        <p:txBody>
          <a:bodyPr/>
          <a:lstStyle/>
          <a:p>
            <a:r>
              <a:rPr lang="en-US" sz="7200" dirty="0"/>
              <a:t>Current Finances</a:t>
            </a:r>
            <a:br>
              <a:rPr lang="en-US" sz="7200" dirty="0"/>
            </a:br>
            <a:br>
              <a:rPr lang="en-US" sz="7200" dirty="0"/>
            </a:br>
            <a:r>
              <a:rPr lang="en-US" sz="7200" dirty="0"/>
              <a:t>Happiness</a:t>
            </a:r>
            <a:br>
              <a:rPr lang="en-US" sz="7200" dirty="0"/>
            </a:br>
            <a:br>
              <a:rPr lang="en-US" sz="7200" dirty="0"/>
            </a:br>
            <a:r>
              <a:rPr lang="en-US" sz="7200" dirty="0"/>
              <a:t>Future Finances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A8937A-03C1-418F-B80A-0180DD4B8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467" y="67732"/>
            <a:ext cx="2371852" cy="19665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3A52EE-D24D-41F4-9FDA-4246F78F7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467" y="2093537"/>
            <a:ext cx="2371852" cy="22752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2D13C0-78B7-4C9F-A48D-D5D445BACC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1467" y="4428063"/>
            <a:ext cx="2345269" cy="227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1184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41966-7D03-4813-A068-D388080CF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F357E5-665D-4622-9683-5BD3F5DCB7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4" t="12340" r="1876" b="147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7E99B4-56BA-4BBF-BA28-D2EB433F71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68" b="93809" l="9626" r="89840">
                        <a14:foregroundMark x1="34759" y1="43715" x2="34759" y2="43715"/>
                        <a14:foregroundMark x1="34225" y1="36398" x2="34225" y2="36398"/>
                        <a14:foregroundMark x1="35294" y1="34334" x2="35294" y2="34334"/>
                        <a14:foregroundMark x1="48663" y1="31520" x2="48663" y2="31520"/>
                        <a14:foregroundMark x1="64171" y1="33208" x2="64171" y2="33208"/>
                        <a14:foregroundMark x1="35294" y1="30769" x2="35294" y2="30769"/>
                        <a14:foregroundMark x1="19786" y1="41088" x2="19786" y2="41088"/>
                        <a14:foregroundMark x1="20856" y1="45216" x2="20856" y2="45216"/>
                        <a14:foregroundMark x1="21925" y1="44465" x2="21925" y2="44465"/>
                        <a14:foregroundMark x1="23529" y1="47655" x2="23529" y2="47655"/>
                        <a14:foregroundMark x1="27807" y1="47467" x2="27807" y2="47467"/>
                        <a14:foregroundMark x1="27807" y1="46717" x2="27807" y2="46717"/>
                        <a14:foregroundMark x1="24599" y1="42777" x2="24599" y2="42777"/>
                        <a14:foregroundMark x1="24064" y1="39587" x2="24064" y2="39587"/>
                        <a14:foregroundMark x1="16578" y1="34522" x2="16578" y2="34522"/>
                        <a14:foregroundMark x1="23529" y1="32833" x2="23529" y2="32833"/>
                        <a14:foregroundMark x1="33690" y1="30769" x2="33690" y2="30769"/>
                        <a14:foregroundMark x1="42781" y1="39024" x2="43316" y2="40525"/>
                        <a14:foregroundMark x1="44920" y1="45403" x2="44920" y2="45403"/>
                        <a14:foregroundMark x1="77540" y1="39587" x2="77540" y2="39587"/>
                        <a14:foregroundMark x1="82353" y1="37711" x2="82353" y2="37711"/>
                        <a14:foregroundMark x1="77005" y1="39587" x2="77005" y2="39587"/>
                        <a14:foregroundMark x1="75936" y1="39587" x2="75936" y2="39587"/>
                        <a14:foregroundMark x1="71123" y1="42589" x2="71123" y2="42589"/>
                        <a14:foregroundMark x1="64171" y1="46529" x2="64171" y2="46529"/>
                        <a14:foregroundMark x1="18717" y1="93809" x2="18717" y2="93809"/>
                        <a14:foregroundMark x1="65241" y1="93621" x2="65241" y2="93621"/>
                        <a14:foregroundMark x1="64706" y1="9568" x2="64706" y2="9568"/>
                        <a14:foregroundMark x1="21390" y1="35272" x2="21390" y2="35272"/>
                        <a14:foregroundMark x1="26738" y1="31332" x2="26738" y2="31332"/>
                        <a14:foregroundMark x1="19251" y1="32083" x2="19251" y2="32083"/>
                        <a14:foregroundMark x1="23529" y1="30957" x2="23529" y2="30957"/>
                        <a14:foregroundMark x1="26203" y1="30582" x2="26203" y2="30582"/>
                        <a14:foregroundMark x1="24064" y1="30582" x2="24064" y2="30582"/>
                        <a14:foregroundMark x1="16578" y1="33208" x2="16578" y2="33208"/>
                        <a14:foregroundMark x1="24064" y1="30769" x2="24064" y2="30769"/>
                        <a14:foregroundMark x1="24599" y1="31144" x2="24599" y2="31144"/>
                        <a14:foregroundMark x1="26738" y1="23077" x2="26738" y2="23077"/>
                        <a14:foregroundMark x1="22460" y1="30582" x2="22460" y2="30582"/>
                        <a14:foregroundMark x1="24599" y1="30206" x2="24599" y2="30206"/>
                        <a14:foregroundMark x1="14973" y1="34897" x2="14973" y2="34897"/>
                        <a14:foregroundMark x1="13904" y1="33583" x2="13904" y2="33583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50677" y="982217"/>
            <a:ext cx="1383957" cy="394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0618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41966-7D03-4813-A068-D388080CF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F357E5-665D-4622-9683-5BD3F5DCB7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0" t="12340" r="2351" b="147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Arrow: Curved Down 3">
            <a:extLst>
              <a:ext uri="{FF2B5EF4-FFF2-40B4-BE49-F238E27FC236}">
                <a16:creationId xmlns:a16="http://schemas.microsoft.com/office/drawing/2014/main" id="{DE67AA8F-81C1-4B60-91E4-648FED2CB317}"/>
              </a:ext>
            </a:extLst>
          </p:cNvPr>
          <p:cNvSpPr/>
          <p:nvPr/>
        </p:nvSpPr>
        <p:spPr>
          <a:xfrm>
            <a:off x="2940242" y="2835564"/>
            <a:ext cx="3657600" cy="19304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Arrow: Curved Down 4">
            <a:extLst>
              <a:ext uri="{FF2B5EF4-FFF2-40B4-BE49-F238E27FC236}">
                <a16:creationId xmlns:a16="http://schemas.microsoft.com/office/drawing/2014/main" id="{62526617-83E4-45ED-B816-E79E425D6661}"/>
              </a:ext>
            </a:extLst>
          </p:cNvPr>
          <p:cNvSpPr/>
          <p:nvPr/>
        </p:nvSpPr>
        <p:spPr>
          <a:xfrm>
            <a:off x="7042727" y="2835564"/>
            <a:ext cx="3657600" cy="19304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7486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C308A-11B3-462A-9E28-5EDB14E3F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831EBC-D596-410B-B31B-C8E1CE01F6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9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178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291B3-567D-4FE5-AEDE-ACB839924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FB0213-F30D-4551-BDFE-EDE23F83EC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21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EE6580BE-74BA-4843-ACF6-888F6E3C7E7B}"/>
              </a:ext>
            </a:extLst>
          </p:cNvPr>
          <p:cNvSpPr/>
          <p:nvPr/>
        </p:nvSpPr>
        <p:spPr>
          <a:xfrm>
            <a:off x="508001" y="3123723"/>
            <a:ext cx="3064933" cy="8212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551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291B3-567D-4FE5-AEDE-ACB839924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FB0213-F30D-4551-BDFE-EDE23F83EC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21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407AC65-607A-43EE-9713-B1D6F122B34A}"/>
              </a:ext>
            </a:extLst>
          </p:cNvPr>
          <p:cNvSpPr/>
          <p:nvPr/>
        </p:nvSpPr>
        <p:spPr>
          <a:xfrm>
            <a:off x="5046133" y="3310466"/>
            <a:ext cx="1659467" cy="1400530"/>
          </a:xfrm>
          <a:prstGeom prst="ellipse">
            <a:avLst/>
          </a:prstGeom>
          <a:noFill/>
          <a:ln w="762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D66AEC54-F5F6-456E-9AD6-3A784B795D18}"/>
              </a:ext>
            </a:extLst>
          </p:cNvPr>
          <p:cNvSpPr/>
          <p:nvPr/>
        </p:nvSpPr>
        <p:spPr>
          <a:xfrm rot="19790561">
            <a:off x="3759200" y="4267200"/>
            <a:ext cx="1286933" cy="6434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762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993C2-FEEF-41BD-BFA1-E505D2F9B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298C24-A0FC-44CD-833D-977D287FD5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851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7844A-C909-48AE-B933-1F438BA2F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976" y="108784"/>
            <a:ext cx="11297359" cy="852875"/>
          </a:xfrm>
        </p:spPr>
        <p:txBody>
          <a:bodyPr/>
          <a:lstStyle/>
          <a:p>
            <a:r>
              <a:rPr lang="en-US" dirty="0"/>
              <a:t>							Options for Creating Your Account:</a:t>
            </a:r>
            <a:br>
              <a:rPr lang="en-US" dirty="0"/>
            </a:br>
            <a:r>
              <a:rPr lang="en-US" dirty="0"/>
              <a:t>			</a:t>
            </a:r>
            <a:r>
              <a:rPr lang="en-US" dirty="0">
                <a:solidFill>
                  <a:srgbClr val="92D050"/>
                </a:solidFill>
              </a:rPr>
              <a:t>1	</a:t>
            </a:r>
            <a:r>
              <a:rPr lang="en-US" dirty="0"/>
              <a:t>									 </a:t>
            </a:r>
            <a:r>
              <a:rPr lang="en-US" dirty="0">
                <a:solidFill>
                  <a:srgbClr val="92D050"/>
                </a:solidFill>
              </a:rPr>
              <a:t>2	</a:t>
            </a:r>
            <a:r>
              <a:rPr lang="en-US" dirty="0"/>
              <a:t>												</a:t>
            </a:r>
            <a:r>
              <a:rPr lang="en-US" dirty="0">
                <a:solidFill>
                  <a:srgbClr val="92D050"/>
                </a:solidFill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158E46-DD48-4DB5-AE1A-390709273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61" y="1223028"/>
            <a:ext cx="3424154" cy="52985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DD816C-B6AD-478F-950C-932D1F993B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7002" y="1223028"/>
            <a:ext cx="3603007" cy="52985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946943-7EBC-4DAC-B607-24688DAD85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37996" y="1223028"/>
            <a:ext cx="4619143" cy="5330356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4B58BE99-B277-4739-A425-88FC53F6825F}"/>
              </a:ext>
            </a:extLst>
          </p:cNvPr>
          <p:cNvSpPr/>
          <p:nvPr/>
        </p:nvSpPr>
        <p:spPr>
          <a:xfrm rot="10800000">
            <a:off x="4611859" y="4501660"/>
            <a:ext cx="3052689" cy="4161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4331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993C2-FEEF-41BD-BFA1-E505D2F9B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298C24-A0FC-44CD-833D-977D287FD5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Flowchart: Merge 9">
            <a:extLst>
              <a:ext uri="{FF2B5EF4-FFF2-40B4-BE49-F238E27FC236}">
                <a16:creationId xmlns:a16="http://schemas.microsoft.com/office/drawing/2014/main" id="{B6C3B1F4-F262-4AE9-AFD8-DF4A74FE51C2}"/>
              </a:ext>
            </a:extLst>
          </p:cNvPr>
          <p:cNvSpPr/>
          <p:nvPr/>
        </p:nvSpPr>
        <p:spPr>
          <a:xfrm rot="19085280">
            <a:off x="9574995" y="4445908"/>
            <a:ext cx="1761066" cy="1821155"/>
          </a:xfrm>
          <a:prstGeom prst="flowChartMer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94CE8E-19D9-4631-8436-53AD697F5D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6933" y="2304197"/>
            <a:ext cx="4243917" cy="3061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Flowchart: Merge 11">
            <a:extLst>
              <a:ext uri="{FF2B5EF4-FFF2-40B4-BE49-F238E27FC236}">
                <a16:creationId xmlns:a16="http://schemas.microsoft.com/office/drawing/2014/main" id="{8EA1F762-03DA-4ACE-9FBE-C39068FF1939}"/>
              </a:ext>
            </a:extLst>
          </p:cNvPr>
          <p:cNvSpPr/>
          <p:nvPr/>
        </p:nvSpPr>
        <p:spPr>
          <a:xfrm rot="18611798">
            <a:off x="710774" y="4326235"/>
            <a:ext cx="1761066" cy="2259839"/>
          </a:xfrm>
          <a:prstGeom prst="flowChartMer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5169DE5-6D2E-44FC-9971-A1346713FE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43"/>
          <a:stretch/>
        </p:blipFill>
        <p:spPr>
          <a:xfrm>
            <a:off x="159930" y="2322648"/>
            <a:ext cx="4380241" cy="3061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39373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993C2-FEEF-41BD-BFA1-E505D2F9B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298C24-A0FC-44CD-833D-977D287FD5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Flowchart: Merge 9">
            <a:extLst>
              <a:ext uri="{FF2B5EF4-FFF2-40B4-BE49-F238E27FC236}">
                <a16:creationId xmlns:a16="http://schemas.microsoft.com/office/drawing/2014/main" id="{B6C3B1F4-F262-4AE9-AFD8-DF4A74FE51C2}"/>
              </a:ext>
            </a:extLst>
          </p:cNvPr>
          <p:cNvSpPr/>
          <p:nvPr/>
        </p:nvSpPr>
        <p:spPr>
          <a:xfrm rot="19085280">
            <a:off x="9574995" y="4445908"/>
            <a:ext cx="1761066" cy="1821155"/>
          </a:xfrm>
          <a:prstGeom prst="flowChartMer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94CE8E-19D9-4631-8436-53AD697F5D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6933" y="2304197"/>
            <a:ext cx="4243917" cy="3061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Flowchart: Merge 11">
            <a:extLst>
              <a:ext uri="{FF2B5EF4-FFF2-40B4-BE49-F238E27FC236}">
                <a16:creationId xmlns:a16="http://schemas.microsoft.com/office/drawing/2014/main" id="{8EA1F762-03DA-4ACE-9FBE-C39068FF1939}"/>
              </a:ext>
            </a:extLst>
          </p:cNvPr>
          <p:cNvSpPr/>
          <p:nvPr/>
        </p:nvSpPr>
        <p:spPr>
          <a:xfrm rot="18611798">
            <a:off x="710774" y="4326235"/>
            <a:ext cx="1761066" cy="2259839"/>
          </a:xfrm>
          <a:prstGeom prst="flowChartMer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5169DE5-6D2E-44FC-9971-A1346713FE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43"/>
          <a:stretch/>
        </p:blipFill>
        <p:spPr>
          <a:xfrm>
            <a:off x="159930" y="2322648"/>
            <a:ext cx="4380241" cy="3061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BB6607C2-4AAF-4F21-BFE7-D0F350213C39}"/>
              </a:ext>
            </a:extLst>
          </p:cNvPr>
          <p:cNvSpPr/>
          <p:nvPr/>
        </p:nvSpPr>
        <p:spPr>
          <a:xfrm rot="16200000">
            <a:off x="457200" y="2104920"/>
            <a:ext cx="1625600" cy="950444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9566EA1C-703E-4E8C-8188-A93AA77873E0}"/>
              </a:ext>
            </a:extLst>
          </p:cNvPr>
          <p:cNvSpPr/>
          <p:nvPr/>
        </p:nvSpPr>
        <p:spPr>
          <a:xfrm rot="5400000">
            <a:off x="6705600" y="2140978"/>
            <a:ext cx="1625600" cy="950444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3589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5272F-B4BA-4AAC-AE6A-CB4FDE83D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064A47-A9AB-49AF-80CD-B540A5756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84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3833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5272F-B4BA-4AAC-AE6A-CB4FDE83D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064A47-A9AB-49AF-80CD-B540A5756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8477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8F588F5-18E2-4438-8A9F-C7331526C6B8}"/>
              </a:ext>
            </a:extLst>
          </p:cNvPr>
          <p:cNvSpPr/>
          <p:nvPr/>
        </p:nvSpPr>
        <p:spPr>
          <a:xfrm>
            <a:off x="8178799" y="2523066"/>
            <a:ext cx="2607733" cy="181186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8842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D3F20-0956-47AE-8C5F-08FDAC203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552D73-3AE1-413D-B22B-352E7135FF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12" r="5522"/>
          <a:stretch/>
        </p:blipFill>
        <p:spPr>
          <a:xfrm>
            <a:off x="0" y="1734714"/>
            <a:ext cx="12192000" cy="3719057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79FB4D99-33EB-49A5-BCAC-C166143F116B}"/>
              </a:ext>
            </a:extLst>
          </p:cNvPr>
          <p:cNvSpPr/>
          <p:nvPr/>
        </p:nvSpPr>
        <p:spPr>
          <a:xfrm rot="5400000">
            <a:off x="1418646" y="4803890"/>
            <a:ext cx="1722445" cy="77628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C7690E73-BB27-43A4-932C-FE8C7CD8808C}"/>
              </a:ext>
            </a:extLst>
          </p:cNvPr>
          <p:cNvSpPr/>
          <p:nvPr/>
        </p:nvSpPr>
        <p:spPr>
          <a:xfrm rot="16200000">
            <a:off x="4552260" y="4803890"/>
            <a:ext cx="1641675" cy="7762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390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0EEB2-69E7-45BE-850B-5D15174F3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842113-B615-4130-9F51-BB25393BD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82" y="1524000"/>
            <a:ext cx="12197582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9943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A70BB-FBBB-4C42-9059-015EF7880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C9E71B-3F21-4DDF-887D-CA793023B1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02" b="397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3B412C-F929-41C6-9971-60E371D98A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43" b="93996" l="9328" r="89552">
                        <a14:foregroundMark x1="59328" y1="8630" x2="59328" y2="8630"/>
                        <a14:foregroundMark x1="22761" y1="45779" x2="22761" y2="45779"/>
                        <a14:foregroundMark x1="35075" y1="46904" x2="35075" y2="46904"/>
                        <a14:foregroundMark x1="40672" y1="60976" x2="40672" y2="60976"/>
                        <a14:foregroundMark x1="43284" y1="45966" x2="43284" y2="45966"/>
                        <a14:foregroundMark x1="57090" y1="46904" x2="57090" y2="46904"/>
                        <a14:foregroundMark x1="64925" y1="46529" x2="64925" y2="46529"/>
                        <a14:foregroundMark x1="70522" y1="47280" x2="70522" y2="47280"/>
                        <a14:foregroundMark x1="79851" y1="47655" x2="79851" y2="47655"/>
                        <a14:foregroundMark x1="27612" y1="93996" x2="27612" y2="93996"/>
                        <a14:backgroundMark x1="34701" y1="34709" x2="34701" y2="34709"/>
                        <a14:backgroundMark x1="43284" y1="44465" x2="43284" y2="44465"/>
                        <a14:backgroundMark x1="63806" y1="45591" x2="63806" y2="45591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44812" y="1375381"/>
            <a:ext cx="2006023" cy="39895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4D27F10-772D-4252-9E6D-AC5840741178}"/>
              </a:ext>
            </a:extLst>
          </p:cNvPr>
          <p:cNvSpPr/>
          <p:nvPr/>
        </p:nvSpPr>
        <p:spPr>
          <a:xfrm>
            <a:off x="8211127" y="2900218"/>
            <a:ext cx="1764146" cy="600364"/>
          </a:xfrm>
          <a:prstGeom prst="rect">
            <a:avLst/>
          </a:prstGeom>
          <a:noFill/>
          <a:ln w="76200">
            <a:solidFill>
              <a:schemeClr val="tx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7322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E826F-0FF3-40B8-B848-806C532CA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794E8C-560B-4A80-B87D-2555FCF1C7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7752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2E6EB0-5298-4278-8FE3-D68A97AB8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54588"/>
            <a:ext cx="12192000" cy="17849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226AAA-CE40-44BE-A279-879E45DF2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2174" y="230153"/>
            <a:ext cx="9404723" cy="1400530"/>
          </a:xfrm>
        </p:spPr>
        <p:txBody>
          <a:bodyPr/>
          <a:lstStyle/>
          <a:p>
            <a:pPr algn="ctr"/>
            <a:r>
              <a:rPr lang="en-US" dirty="0"/>
              <a:t>Results</a:t>
            </a:r>
            <a:br>
              <a:rPr lang="en-US" dirty="0"/>
            </a:br>
            <a:br>
              <a:rPr lang="en-US" dirty="0"/>
            </a:br>
            <a:r>
              <a:rPr lang="en-US" dirty="0">
                <a:solidFill>
                  <a:srgbClr val="FFC000"/>
                </a:solidFill>
              </a:rPr>
              <a:t>Before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>
                <a:solidFill>
                  <a:srgbClr val="FFC000"/>
                </a:solidFill>
              </a:rPr>
              <a:t>After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307BB8-758F-446D-9D0C-387518DC39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39" t="35341" r="9665" b="10260"/>
          <a:stretch/>
        </p:blipFill>
        <p:spPr>
          <a:xfrm>
            <a:off x="0" y="4730400"/>
            <a:ext cx="12192000" cy="21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1628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97617-0536-4188-956B-E6F82521A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77DAE6-FB55-4E17-B868-D9B554B48D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578" b="370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F46983-CC51-4CFF-8B82-173299B19B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20" b="94614" l="9804" r="89706">
                        <a14:foregroundMark x1="34314" y1="37343" x2="34314" y2="37343"/>
                        <a14:foregroundMark x1="55392" y1="34291" x2="55392" y2="34291"/>
                        <a14:foregroundMark x1="73039" y1="7720" x2="73039" y2="7720"/>
                        <a14:foregroundMark x1="31373" y1="42011" x2="31373" y2="42011"/>
                        <a14:foregroundMark x1="27941" y1="37343" x2="27941" y2="37343"/>
                        <a14:foregroundMark x1="32353" y1="39497" x2="32353" y2="39497"/>
                        <a14:foregroundMark x1="32353" y1="38779" x2="32353" y2="38779"/>
                        <a14:foregroundMark x1="35294" y1="37163" x2="35294" y2="37163"/>
                        <a14:foregroundMark x1="41176" y1="36266" x2="41176" y2="36266"/>
                        <a14:foregroundMark x1="52451" y1="34291" x2="52451" y2="34291"/>
                        <a14:foregroundMark x1="47549" y1="37343" x2="47549" y2="37343"/>
                        <a14:foregroundMark x1="51961" y1="38959" x2="51961" y2="38959"/>
                        <a14:foregroundMark x1="81863" y1="41652" x2="81863" y2="41652"/>
                        <a14:foregroundMark x1="36765" y1="38241" x2="36765" y2="38241"/>
                        <a14:foregroundMark x1="24020" y1="38241" x2="24020" y2="38241"/>
                        <a14:foregroundMark x1="16667" y1="37702" x2="16667" y2="37702"/>
                        <a14:foregroundMark x1="29902" y1="94614" x2="29902" y2="94614"/>
                        <a14:foregroundMark x1="71078" y1="33932" x2="71078" y2="33932"/>
                        <a14:foregroundMark x1="89216" y1="39318" x2="89216" y2="39318"/>
                        <a14:foregroundMark x1="79412" y1="40036" x2="79412" y2="40036"/>
                        <a14:foregroundMark x1="66667" y1="94255" x2="66667" y2="94255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89323" y="1588655"/>
            <a:ext cx="1388479" cy="379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943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BEB0D-1FB3-4364-8C1B-9C0DE596E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413" y="0"/>
            <a:ext cx="9404723" cy="68062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Homepage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3556AFB9-FE67-4488-B8AB-399D9D0AB5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650" y="680623"/>
            <a:ext cx="11524699" cy="55677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83544DE4-59FA-478F-8CBD-FC3CA4BE4CE6}"/>
              </a:ext>
            </a:extLst>
          </p:cNvPr>
          <p:cNvSpPr/>
          <p:nvPr/>
        </p:nvSpPr>
        <p:spPr>
          <a:xfrm>
            <a:off x="439838" y="1527858"/>
            <a:ext cx="601883" cy="64818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0439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1F507-830D-4748-BCC6-1A2A0AA88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199406-051D-40F4-AE9D-1B0AAB0776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796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5391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82113-67B0-44DE-9E01-37F32BE4E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20FC7A-8292-4185-B51F-F0F11F28A2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37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BDEBC3-5702-471A-A6C8-75872DF663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36"/>
          <a:stretch/>
        </p:blipFill>
        <p:spPr>
          <a:xfrm>
            <a:off x="4590473" y="5457470"/>
            <a:ext cx="2862477" cy="1400530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B16AEE2B-D49F-4A73-8817-FD124145FFF3}"/>
              </a:ext>
            </a:extLst>
          </p:cNvPr>
          <p:cNvSpPr/>
          <p:nvPr/>
        </p:nvSpPr>
        <p:spPr>
          <a:xfrm>
            <a:off x="1357312" y="3186545"/>
            <a:ext cx="3020724" cy="7296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3887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10A40-6D3C-4D57-8B13-6C42DF578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1DAAEC-401C-4318-A398-7FECADA3D3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3" r="6191"/>
          <a:stretch/>
        </p:blipFill>
        <p:spPr>
          <a:xfrm>
            <a:off x="-1" y="1349374"/>
            <a:ext cx="12192001" cy="392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364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7CB5D-6C7D-4862-A651-49B385EF2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60780F-EFB3-45DC-8166-B65B19F2DD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83" r="16086"/>
          <a:stretch/>
        </p:blipFill>
        <p:spPr>
          <a:xfrm>
            <a:off x="-1" y="0"/>
            <a:ext cx="121704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2271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85CF8-A23B-4691-A10C-DC03C9D5A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092560-95C0-4676-BEE5-6B5951AA9A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290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B9244-1028-422C-92C9-ADCE7532E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6ECA08-ED5A-4CA7-89FE-8CCEBEB51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77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3402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13B3A-4823-44C0-8226-B985869CF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2646" y="6062134"/>
            <a:ext cx="9404723" cy="766482"/>
          </a:xfrm>
        </p:spPr>
        <p:txBody>
          <a:bodyPr/>
          <a:lstStyle/>
          <a:p>
            <a:pPr algn="ctr"/>
            <a:r>
              <a:rPr lang="en-US" dirty="0"/>
              <a:t>FinancialWellness.realtor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4C10D8-17EC-4296-960B-39F0C43C7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97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3867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13B3A-4823-44C0-8226-B985869CF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E5C85B-1863-4C65-B053-68C3F6A005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80" b="11533"/>
          <a:stretch/>
        </p:blipFill>
        <p:spPr>
          <a:xfrm>
            <a:off x="-3591" y="1078796"/>
            <a:ext cx="12195591" cy="36914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D6B83E-02DE-43A9-B33C-0D60E8B68C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475"/>
          <a:stretch/>
        </p:blipFill>
        <p:spPr>
          <a:xfrm>
            <a:off x="1794195" y="4853871"/>
            <a:ext cx="8600017" cy="1850665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2B336618-FB3B-4CEA-BC55-2852347C7F27}"/>
              </a:ext>
            </a:extLst>
          </p:cNvPr>
          <p:cNvSpPr/>
          <p:nvPr/>
        </p:nvSpPr>
        <p:spPr>
          <a:xfrm rot="2401268">
            <a:off x="8899655" y="2178674"/>
            <a:ext cx="1879600" cy="8914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ED57D40-BEFC-4EE7-A154-716C56550B84}"/>
              </a:ext>
            </a:extLst>
          </p:cNvPr>
          <p:cNvSpPr/>
          <p:nvPr/>
        </p:nvSpPr>
        <p:spPr>
          <a:xfrm>
            <a:off x="10193868" y="3149598"/>
            <a:ext cx="1930400" cy="172226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0498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EDF87C-E694-4200-A3D1-C39189BB8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969" y="0"/>
            <a:ext cx="93680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18235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EDF87C-E694-4200-A3D1-C39189BB8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969" y="0"/>
            <a:ext cx="9368062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97DEC70-EB7D-4B15-B945-54025FAEDE4E}"/>
              </a:ext>
            </a:extLst>
          </p:cNvPr>
          <p:cNvSpPr/>
          <p:nvPr/>
        </p:nvSpPr>
        <p:spPr>
          <a:xfrm>
            <a:off x="4351867" y="1693333"/>
            <a:ext cx="3488266" cy="347133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8114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F39FC87-87C3-44EB-A12D-CB089BDE24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9284" y="282129"/>
            <a:ext cx="7070274" cy="3336522"/>
          </a:xfrm>
          <a:prstGeom prst="rect">
            <a:avLst/>
          </a:prstGeom>
        </p:spPr>
      </p:pic>
      <p:pic>
        <p:nvPicPr>
          <p:cNvPr id="1028" name="Picture 4" descr="Magnifying glass, glass, search, looking, detective - free image ...">
            <a:extLst>
              <a:ext uri="{FF2B5EF4-FFF2-40B4-BE49-F238E27FC236}">
                <a16:creationId xmlns:a16="http://schemas.microsoft.com/office/drawing/2014/main" id="{3A8E8DA4-46D2-4D66-9134-5F7BC6FE2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9284" y="1192192"/>
            <a:ext cx="5371811" cy="550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4E6374-B6F9-444D-9D11-7A07BE43B493}"/>
              </a:ext>
            </a:extLst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1474" r="28366"/>
          <a:stretch/>
        </p:blipFill>
        <p:spPr bwMode="auto">
          <a:xfrm>
            <a:off x="5049952" y="1332539"/>
            <a:ext cx="6782764" cy="52433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409B88A-7D3D-4809-BB73-5269F6FB1AF9}"/>
              </a:ext>
            </a:extLst>
          </p:cNvPr>
          <p:cNvSpPr/>
          <p:nvPr/>
        </p:nvSpPr>
        <p:spPr>
          <a:xfrm>
            <a:off x="1192191" y="1099596"/>
            <a:ext cx="312517" cy="35881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03293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9A40F-0464-481E-B0D7-4CE205190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481798-34CC-4D2B-82E0-3C6BEAF6E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A45367B5-BF37-4A5E-89A7-ECFAE961A286}"/>
              </a:ext>
            </a:extLst>
          </p:cNvPr>
          <p:cNvSpPr/>
          <p:nvPr/>
        </p:nvSpPr>
        <p:spPr>
          <a:xfrm rot="20228926">
            <a:off x="1828800" y="4302572"/>
            <a:ext cx="2252133" cy="8466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40064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440F3C-9E2A-4E00-B638-53CEB0BDC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316" y="0"/>
            <a:ext cx="100953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04873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3C12F7-FA03-4F99-A0B2-E7D630B2A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3744" y="210715"/>
            <a:ext cx="7047704" cy="65287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382E3B-FE81-4702-86FC-3DAE1A7AD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1353" y="3081868"/>
            <a:ext cx="5153025" cy="3657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968C64-2F7D-4EAF-952B-FD7C1A5BB3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574" y="210715"/>
            <a:ext cx="3192973" cy="21599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6872832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F3E28A-7723-4012-8C39-6206D9C74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9051" y="0"/>
            <a:ext cx="305933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63A842-D1D0-47A2-BA13-B2B0CEF50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8631" y="0"/>
            <a:ext cx="4380836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EFB153-F666-4561-A4C2-9002C16078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533" y="346075"/>
            <a:ext cx="3151142" cy="19737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7925643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B02507-7E58-4CCE-817B-BE11F80F1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857" y="491066"/>
            <a:ext cx="2946399" cy="18965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908206-9CDE-4C60-B288-1D9CFD39F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88" y="4131733"/>
            <a:ext cx="6197085" cy="22352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593050-44DD-4F41-92EC-75A0B0A538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4373" y="333904"/>
            <a:ext cx="5387343" cy="603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83269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D233CE-A409-4F5E-B973-FB2F78BB6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754" y="338666"/>
            <a:ext cx="3086402" cy="19981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A734C7-B413-462D-834B-663E956D8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0267" y="295275"/>
            <a:ext cx="7695670" cy="6267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EEE6CD-DBCA-41BB-8006-9307401010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387" y="2895600"/>
            <a:ext cx="5200650" cy="366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94116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6EFA44-09F8-4925-868F-157EE27AF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37" y="418571"/>
            <a:ext cx="3269898" cy="20875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04FBE5-6212-4BB9-9405-AD9B65172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9199" y="0"/>
            <a:ext cx="3220796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C47521-5FDD-46CA-A82D-9E52229123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2350733"/>
            <a:ext cx="4839199" cy="450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56365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EF246-74E2-46AE-AD62-0351E2505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Resources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09FD79-6C61-46DA-9857-DFA73E5DA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" y="1288449"/>
            <a:ext cx="11163300" cy="4914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B952CF-AE85-4057-8295-FB6BCA22D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7868" y="3564464"/>
            <a:ext cx="3718983" cy="263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1008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2E72F-7835-4BC7-AAE9-2A4EDC726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Resources Continued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975830-1352-4154-8045-4836F67F0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478" y="1271516"/>
            <a:ext cx="11229975" cy="49053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317B73-92D5-4BE7-A31F-799EFF065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5029" y="3577520"/>
            <a:ext cx="3648075" cy="252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4247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A30D4-2FE4-4F7F-B79E-E07CB1F0E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Resources Continued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9AFEB3-F1B0-44D1-8849-6D2989571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74" y="1191754"/>
            <a:ext cx="11220450" cy="50387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27B4BF-ECF8-4780-8417-2F54E82E8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11" y="3626805"/>
            <a:ext cx="363855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947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CD2192C-EA38-4D3D-B329-42E0E3D4770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7711" y="570052"/>
            <a:ext cx="11196577" cy="5717895"/>
          </a:xfrm>
          <a:prstGeom prst="rect">
            <a:avLst/>
          </a:prstGeom>
        </p:spPr>
      </p:pic>
      <p:pic>
        <p:nvPicPr>
          <p:cNvPr id="7" name="Picture 4" descr="Magnifying glass, glass, search, looking, detective - free image ...">
            <a:extLst>
              <a:ext uri="{FF2B5EF4-FFF2-40B4-BE49-F238E27FC236}">
                <a16:creationId xmlns:a16="http://schemas.microsoft.com/office/drawing/2014/main" id="{81C1F40E-1D32-460E-8676-A87E71AF2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75963" flipH="1">
            <a:off x="1407943" y="1669385"/>
            <a:ext cx="5689756" cy="583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42571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A0487-318B-4141-A895-C3A443FA5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Resources Continued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81ED10-5D2D-40A3-BAEC-DF2B11F41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12" y="1343273"/>
            <a:ext cx="11068050" cy="494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54282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D139B-B02C-4A80-98C9-0930E0C5C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Resources Continued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18F962-94B4-46C0-B070-AD5D873C1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12" y="1376082"/>
            <a:ext cx="1122045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4777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AB5BD-1CCC-46D9-B267-2CFB1871E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25" y="452718"/>
            <a:ext cx="9404723" cy="1400530"/>
          </a:xfrm>
        </p:spPr>
        <p:txBody>
          <a:bodyPr/>
          <a:lstStyle/>
          <a:p>
            <a:r>
              <a:rPr lang="en-US" dirty="0"/>
              <a:t>Additional Resources Continued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C0F47B-BD09-4457-9258-BD93D21EE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25" y="1152983"/>
            <a:ext cx="11410950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89248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3BFA4-C0DC-4219-9B8A-1F936CC67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12" y="431303"/>
            <a:ext cx="9404723" cy="1400530"/>
          </a:xfrm>
        </p:spPr>
        <p:txBody>
          <a:bodyPr/>
          <a:lstStyle/>
          <a:p>
            <a:r>
              <a:rPr lang="en-US" dirty="0"/>
              <a:t>Broker Resources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26278B-1F5D-42E0-8B0C-D72FAC333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6225" y="577993"/>
            <a:ext cx="8105775" cy="44481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F22330-A7CA-4E35-B804-CAC2E6947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179" y="1373914"/>
            <a:ext cx="5957888" cy="521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36796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FFE1E-E86A-4DED-98D7-5CDCD4308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59" y="179875"/>
            <a:ext cx="9404723" cy="1400530"/>
          </a:xfrm>
        </p:spPr>
        <p:txBody>
          <a:bodyPr/>
          <a:lstStyle/>
          <a:p>
            <a:r>
              <a:rPr lang="en-US" dirty="0"/>
              <a:t>FREE Resources</a:t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r>
              <a:rPr lang="en-US" sz="2800" dirty="0"/>
              <a:t>nar.realtor/financialwellness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CBB0D7-2DF3-414A-BE40-07D4A6493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5950" y="14356"/>
            <a:ext cx="7026049" cy="6858000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232B5D81-2F79-4347-873C-0232F38CA41D}"/>
              </a:ext>
            </a:extLst>
          </p:cNvPr>
          <p:cNvSpPr/>
          <p:nvPr/>
        </p:nvSpPr>
        <p:spPr>
          <a:xfrm rot="2294918">
            <a:off x="5783785" y="4450757"/>
            <a:ext cx="1904888" cy="7857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7F9691-1C2B-49DA-8C1B-7A3BA0551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659" y="1580405"/>
            <a:ext cx="4832056" cy="23650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C53AFF-00CC-4E53-9F92-1BA03BEABD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659" y="4083326"/>
            <a:ext cx="4832056" cy="264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66632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9D9508-6A9B-47AF-8515-466D4490C5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1"/>
          <a:stretch/>
        </p:blipFill>
        <p:spPr>
          <a:xfrm>
            <a:off x="830452" y="0"/>
            <a:ext cx="105310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33009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168" y="139408"/>
            <a:ext cx="8821677" cy="6517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3168" y="4581256"/>
            <a:ext cx="8825658" cy="86142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Platform site:</a:t>
            </a:r>
          </a:p>
          <a:p>
            <a:pPr algn="ctr"/>
            <a:r>
              <a:rPr lang="en-US" b="1" dirty="0">
                <a:solidFill>
                  <a:schemeClr val="bg2"/>
                </a:solidFill>
              </a:rPr>
              <a:t>FinancialWellness.realtor</a:t>
            </a:r>
          </a:p>
        </p:txBody>
      </p:sp>
    </p:spTree>
    <p:extLst>
      <p:ext uri="{BB962C8B-B14F-4D97-AF65-F5344CB8AC3E}">
        <p14:creationId xmlns:p14="http://schemas.microsoft.com/office/powerpoint/2010/main" val="2469809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2195F-5854-482D-B2FE-C69CE2BC8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168" y="5919542"/>
            <a:ext cx="8825657" cy="56673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/>
              <a:t>Take Your Assessment 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6276E3E1-5738-428D-B2A3-12FF3B1BA84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1" r="21"/>
          <a:stretch>
            <a:fillRect/>
          </a:stretch>
        </p:blipFill>
        <p:spPr>
          <a:xfrm>
            <a:off x="421548" y="655089"/>
            <a:ext cx="11348899" cy="502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887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2195F-5854-482D-B2FE-C69CE2BC8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168" y="5919542"/>
            <a:ext cx="8825657" cy="56673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/>
              <a:t>Example 1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E31FF3C-A4D8-4B30-BC50-84A561898D0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226" b="226"/>
          <a:stretch>
            <a:fillRect/>
          </a:stretch>
        </p:blipFill>
        <p:spPr>
          <a:xfrm>
            <a:off x="296330" y="748861"/>
            <a:ext cx="11599340" cy="500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96519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2_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5F7A04F0F19843A56C4C9317043A7C" ma:contentTypeVersion="12" ma:contentTypeDescription="Create a new document." ma:contentTypeScope="" ma:versionID="7193d14d7876daa41d43f2f6d9fb9fb0">
  <xsd:schema xmlns:xsd="http://www.w3.org/2001/XMLSchema" xmlns:xs="http://www.w3.org/2001/XMLSchema" xmlns:p="http://schemas.microsoft.com/office/2006/metadata/properties" xmlns:ns3="f0036683-7330-44a1-862b-91c57c95833e" xmlns:ns4="ab7dd6d8-ba6c-4616-a81c-7cf952b52a61" targetNamespace="http://schemas.microsoft.com/office/2006/metadata/properties" ma:root="true" ma:fieldsID="532a93d4ef83bb56d46d914fa0f03443" ns3:_="" ns4:_="">
    <xsd:import namespace="f0036683-7330-44a1-862b-91c57c95833e"/>
    <xsd:import namespace="ab7dd6d8-ba6c-4616-a81c-7cf952b52a6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AutoKeyPoints" minOccurs="0"/>
                <xsd:element ref="ns4:MediaServiceKeyPoints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036683-7330-44a1-862b-91c57c95833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7dd6d8-ba6c-4616-a81c-7cf952b52a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A365489-C6EA-4783-B5C5-F79B5B532F27}">
  <ds:schemaRefs>
    <ds:schemaRef ds:uri="http://purl.org/dc/dcmitype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f0036683-7330-44a1-862b-91c57c95833e"/>
    <ds:schemaRef ds:uri="http://schemas.microsoft.com/office/2006/documentManagement/types"/>
    <ds:schemaRef ds:uri="ab7dd6d8-ba6c-4616-a81c-7cf952b52a61"/>
    <ds:schemaRef ds:uri="http://schemas.microsoft.com/office/2006/metadata/properties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862890B0-D63D-447F-9752-7FCD7B4B14F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24F1F9C-9A9F-45F8-9C96-0BBD4F59D4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0036683-7330-44a1-862b-91c57c95833e"/>
    <ds:schemaRef ds:uri="ab7dd6d8-ba6c-4616-a81c-7cf952b52a6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1965</TotalTime>
  <Words>217</Words>
  <Application>Microsoft Office PowerPoint</Application>
  <PresentationFormat>Widescreen</PresentationFormat>
  <Paragraphs>44</Paragraphs>
  <Slides>76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76</vt:i4>
      </vt:variant>
    </vt:vector>
  </HeadingPairs>
  <TitlesOfParts>
    <vt:vector size="83" baseType="lpstr">
      <vt:lpstr>Arial</vt:lpstr>
      <vt:lpstr>Calibri</vt:lpstr>
      <vt:lpstr>Century Gothic</vt:lpstr>
      <vt:lpstr>Times New Roman</vt:lpstr>
      <vt:lpstr>Wingdings 3</vt:lpstr>
      <vt:lpstr>1_Ion</vt:lpstr>
      <vt:lpstr>2_Ion</vt:lpstr>
      <vt:lpstr>Lets Get Started!    FinancialWellness.realtor</vt:lpstr>
      <vt:lpstr>FinancialWellness.realtor</vt:lpstr>
      <vt:lpstr>       Options for Creating Your Account:    1           2             </vt:lpstr>
      <vt:lpstr>       Options for Creating Your Account:    1           2             3</vt:lpstr>
      <vt:lpstr>Homepage</vt:lpstr>
      <vt:lpstr>PowerPoint Presentation</vt:lpstr>
      <vt:lpstr>PowerPoint Presentation</vt:lpstr>
      <vt:lpstr>Take Your Assessment </vt:lpstr>
      <vt:lpstr>Example 1</vt:lpstr>
      <vt:lpstr>Example 1</vt:lpstr>
      <vt:lpstr>Example 1</vt:lpstr>
      <vt:lpstr>Example 1</vt:lpstr>
      <vt:lpstr>Example 2</vt:lpstr>
      <vt:lpstr>Example 2</vt:lpstr>
      <vt:lpstr>Assessment Completed!</vt:lpstr>
      <vt:lpstr>Your Personalized Goals</vt:lpstr>
      <vt:lpstr>PowerPoint Presentation</vt:lpstr>
      <vt:lpstr>Add Additional Goals</vt:lpstr>
      <vt:lpstr>Add Additional Goals</vt:lpstr>
      <vt:lpstr>PowerPoint Presentation</vt:lpstr>
      <vt:lpstr>PowerPoint Presentation</vt:lpstr>
      <vt:lpstr>Let’s Get Started!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Actions Affect Outcomes</vt:lpstr>
      <vt:lpstr>Current Finances  </vt:lpstr>
      <vt:lpstr>Current Finances  Happiness  </vt:lpstr>
      <vt:lpstr>Current Finances  Happiness  Future Finances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Results</vt:lpstr>
      <vt:lpstr>Challenge!</vt:lpstr>
      <vt:lpstr>PowerPoint Presentation</vt:lpstr>
      <vt:lpstr>PowerPoint Presentation</vt:lpstr>
      <vt:lpstr>Results  Before      After</vt:lpstr>
      <vt:lpstr>PowerPoint Presentation</vt:lpstr>
      <vt:lpstr>PowerPoint Presentation</vt:lpstr>
      <vt:lpstr>PowerPoint Presentation</vt:lpstr>
      <vt:lpstr>Results </vt:lpstr>
      <vt:lpstr>PowerPoint Presentation</vt:lpstr>
      <vt:lpstr>PowerPoint Presentation</vt:lpstr>
      <vt:lpstr>PowerPoint Presentation</vt:lpstr>
      <vt:lpstr>FinancialWellness.realtor</vt:lpstr>
      <vt:lpstr>Resources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Additional Resources</vt:lpstr>
      <vt:lpstr>Additional Resources Continued </vt:lpstr>
      <vt:lpstr>Additional Resources Continued</vt:lpstr>
      <vt:lpstr>Additional Resources Continued</vt:lpstr>
      <vt:lpstr>Additional Resources Continued</vt:lpstr>
      <vt:lpstr>Additional Resources Continued</vt:lpstr>
      <vt:lpstr>Broker Resources </vt:lpstr>
      <vt:lpstr>FREE Resources   nar.realtor/financialwellness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Helping Your Agents:  When They’re in a Financial Crisis</dc:title>
  <dc:creator>Tim Vohar</dc:creator>
  <cp:lastModifiedBy>Brittany Schanck</cp:lastModifiedBy>
  <cp:revision>107</cp:revision>
  <dcterms:created xsi:type="dcterms:W3CDTF">2020-03-28T13:32:42Z</dcterms:created>
  <dcterms:modified xsi:type="dcterms:W3CDTF">2020-07-01T16:21:25Z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0x010100345F7A04F0F19843A56C4C9317043A7C</vt:lpwstr>
  </property>
</Properties>
</file>