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sldIdLst>
    <p:sldId id="297" r:id="rId3"/>
    <p:sldId id="2627" r:id="rId4"/>
    <p:sldId id="299" r:id="rId5"/>
    <p:sldId id="301" r:id="rId6"/>
    <p:sldId id="341" r:id="rId7"/>
    <p:sldId id="304" r:id="rId8"/>
    <p:sldId id="256" r:id="rId9"/>
    <p:sldId id="2599" r:id="rId10"/>
    <p:sldId id="264" r:id="rId11"/>
    <p:sldId id="2608" r:id="rId12"/>
    <p:sldId id="2612" r:id="rId13"/>
    <p:sldId id="2613" r:id="rId14"/>
    <p:sldId id="2609" r:id="rId15"/>
    <p:sldId id="2614" r:id="rId16"/>
    <p:sldId id="2615" r:id="rId17"/>
    <p:sldId id="2616" r:id="rId18"/>
    <p:sldId id="2605" r:id="rId19"/>
    <p:sldId id="2598" r:id="rId20"/>
    <p:sldId id="2606" r:id="rId21"/>
    <p:sldId id="2611" r:id="rId22"/>
    <p:sldId id="2610" r:id="rId23"/>
    <p:sldId id="2621" r:id="rId24"/>
    <p:sldId id="2622" r:id="rId25"/>
    <p:sldId id="2623" r:id="rId26"/>
    <p:sldId id="2600" r:id="rId27"/>
    <p:sldId id="259" r:id="rId28"/>
    <p:sldId id="2602" r:id="rId29"/>
    <p:sldId id="261" r:id="rId30"/>
    <p:sldId id="2601" r:id="rId31"/>
    <p:sldId id="260" r:id="rId32"/>
    <p:sldId id="2604" r:id="rId33"/>
    <p:sldId id="2607" r:id="rId34"/>
    <p:sldId id="2620" r:id="rId35"/>
    <p:sldId id="2624" r:id="rId36"/>
    <p:sldId id="306" r:id="rId37"/>
    <p:sldId id="343" r:id="rId38"/>
    <p:sldId id="344" r:id="rId39"/>
    <p:sldId id="34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114" d="100"/>
          <a:sy n="114" d="100"/>
        </p:scale>
        <p:origin x="36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5196E-A6E7-4027-9AEE-56FAD39E7CEC}" type="datetimeFigureOut">
              <a:rPr lang="en-US" smtClean="0"/>
              <a:t>1/23/2020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DA06AE-0B5C-4CAE-A823-4B8B7B72DEEF}" type="slidenum">
              <a:rPr lang="en-US" smtClean="0"/>
              <a:t>‹#›</a:t>
            </a:fld>
            <a:endParaRPr lang="en-US"/>
          </a:p>
        </p:txBody>
      </p:sp>
    </p:spTree>
    <p:extLst>
      <p:ext uri="{BB962C8B-B14F-4D97-AF65-F5344CB8AC3E}">
        <p14:creationId xmlns:p14="http://schemas.microsoft.com/office/powerpoint/2010/main" val="3300725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9EF68F-6697-4955-A818-50993DEC06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3101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00CBB-30B0-44C8-BD06-DDE107A3A1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650661-CA2E-4480-AD86-14BF5CE8BB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F54FCA-48F6-4E4D-B0A9-6F10D879CFC2}"/>
              </a:ext>
            </a:extLst>
          </p:cNvPr>
          <p:cNvSpPr>
            <a:spLocks noGrp="1"/>
          </p:cNvSpPr>
          <p:nvPr>
            <p:ph type="dt" sz="half" idx="10"/>
          </p:nvPr>
        </p:nvSpPr>
        <p:spPr/>
        <p:txBody>
          <a:bodyPr/>
          <a:lstStyle/>
          <a:p>
            <a:fld id="{0D2BAECC-0B4F-41A8-B071-21604C0F6645}" type="datetimeFigureOut">
              <a:rPr lang="en-US" smtClean="0"/>
              <a:t>1/23/2020</a:t>
            </a:fld>
            <a:endParaRPr lang="en-US"/>
          </a:p>
        </p:txBody>
      </p:sp>
      <p:sp>
        <p:nvSpPr>
          <p:cNvPr id="5" name="Footer Placeholder 4">
            <a:extLst>
              <a:ext uri="{FF2B5EF4-FFF2-40B4-BE49-F238E27FC236}">
                <a16:creationId xmlns:a16="http://schemas.microsoft.com/office/drawing/2014/main" id="{90EEE438-645E-405D-885D-658AAFD9E3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A33089-E010-4A30-A80F-B72A9BA3DF2C}"/>
              </a:ext>
            </a:extLst>
          </p:cNvPr>
          <p:cNvSpPr>
            <a:spLocks noGrp="1"/>
          </p:cNvSpPr>
          <p:nvPr>
            <p:ph type="sldNum" sz="quarter" idx="12"/>
          </p:nvPr>
        </p:nvSpPr>
        <p:spPr/>
        <p:txBody>
          <a:bodyPr/>
          <a:lstStyle/>
          <a:p>
            <a:fld id="{35095354-285F-4222-99B9-78C8AF4A9F78}" type="slidenum">
              <a:rPr lang="en-US" smtClean="0"/>
              <a:t>‹#›</a:t>
            </a:fld>
            <a:endParaRPr lang="en-US"/>
          </a:p>
        </p:txBody>
      </p:sp>
    </p:spTree>
    <p:extLst>
      <p:ext uri="{BB962C8B-B14F-4D97-AF65-F5344CB8AC3E}">
        <p14:creationId xmlns:p14="http://schemas.microsoft.com/office/powerpoint/2010/main" val="3444306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861E7-BA67-4FB6-8D77-034AD2B84C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BBBC64-614A-4EB6-AE1F-01286D5543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922565-FC4E-4981-B32F-FF3015097581}"/>
              </a:ext>
            </a:extLst>
          </p:cNvPr>
          <p:cNvSpPr>
            <a:spLocks noGrp="1"/>
          </p:cNvSpPr>
          <p:nvPr>
            <p:ph type="dt" sz="half" idx="10"/>
          </p:nvPr>
        </p:nvSpPr>
        <p:spPr/>
        <p:txBody>
          <a:bodyPr/>
          <a:lstStyle/>
          <a:p>
            <a:fld id="{0D2BAECC-0B4F-41A8-B071-21604C0F6645}" type="datetimeFigureOut">
              <a:rPr lang="en-US" smtClean="0"/>
              <a:t>1/23/2020</a:t>
            </a:fld>
            <a:endParaRPr lang="en-US"/>
          </a:p>
        </p:txBody>
      </p:sp>
      <p:sp>
        <p:nvSpPr>
          <p:cNvPr id="5" name="Footer Placeholder 4">
            <a:extLst>
              <a:ext uri="{FF2B5EF4-FFF2-40B4-BE49-F238E27FC236}">
                <a16:creationId xmlns:a16="http://schemas.microsoft.com/office/drawing/2014/main" id="{A1D2CE9F-D316-433C-B995-4FC3F96462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4BA13A-EB55-4194-A1A1-72F6F64D54AF}"/>
              </a:ext>
            </a:extLst>
          </p:cNvPr>
          <p:cNvSpPr>
            <a:spLocks noGrp="1"/>
          </p:cNvSpPr>
          <p:nvPr>
            <p:ph type="sldNum" sz="quarter" idx="12"/>
          </p:nvPr>
        </p:nvSpPr>
        <p:spPr/>
        <p:txBody>
          <a:bodyPr/>
          <a:lstStyle/>
          <a:p>
            <a:fld id="{35095354-285F-4222-99B9-78C8AF4A9F78}" type="slidenum">
              <a:rPr lang="en-US" smtClean="0"/>
              <a:t>‹#›</a:t>
            </a:fld>
            <a:endParaRPr lang="en-US"/>
          </a:p>
        </p:txBody>
      </p:sp>
    </p:spTree>
    <p:extLst>
      <p:ext uri="{BB962C8B-B14F-4D97-AF65-F5344CB8AC3E}">
        <p14:creationId xmlns:p14="http://schemas.microsoft.com/office/powerpoint/2010/main" val="2140254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95EDBC-A08C-4A46-B675-72415F48FF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69E2C7-F3BC-45F1-8CBC-060C355F34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178993-C6B7-426F-9305-4B5F8F68FD63}"/>
              </a:ext>
            </a:extLst>
          </p:cNvPr>
          <p:cNvSpPr>
            <a:spLocks noGrp="1"/>
          </p:cNvSpPr>
          <p:nvPr>
            <p:ph type="dt" sz="half" idx="10"/>
          </p:nvPr>
        </p:nvSpPr>
        <p:spPr/>
        <p:txBody>
          <a:bodyPr/>
          <a:lstStyle/>
          <a:p>
            <a:fld id="{0D2BAECC-0B4F-41A8-B071-21604C0F6645}" type="datetimeFigureOut">
              <a:rPr lang="en-US" smtClean="0"/>
              <a:t>1/23/2020</a:t>
            </a:fld>
            <a:endParaRPr lang="en-US"/>
          </a:p>
        </p:txBody>
      </p:sp>
      <p:sp>
        <p:nvSpPr>
          <p:cNvPr id="5" name="Footer Placeholder 4">
            <a:extLst>
              <a:ext uri="{FF2B5EF4-FFF2-40B4-BE49-F238E27FC236}">
                <a16:creationId xmlns:a16="http://schemas.microsoft.com/office/drawing/2014/main" id="{D0C876CF-F8E1-467B-A398-9F4609D980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6B2531-6FFF-4A79-9B05-34464227BF38}"/>
              </a:ext>
            </a:extLst>
          </p:cNvPr>
          <p:cNvSpPr>
            <a:spLocks noGrp="1"/>
          </p:cNvSpPr>
          <p:nvPr>
            <p:ph type="sldNum" sz="quarter" idx="12"/>
          </p:nvPr>
        </p:nvSpPr>
        <p:spPr/>
        <p:txBody>
          <a:bodyPr/>
          <a:lstStyle/>
          <a:p>
            <a:fld id="{35095354-285F-4222-99B9-78C8AF4A9F78}" type="slidenum">
              <a:rPr lang="en-US" smtClean="0"/>
              <a:t>‹#›</a:t>
            </a:fld>
            <a:endParaRPr lang="en-US"/>
          </a:p>
        </p:txBody>
      </p:sp>
    </p:spTree>
    <p:extLst>
      <p:ext uri="{BB962C8B-B14F-4D97-AF65-F5344CB8AC3E}">
        <p14:creationId xmlns:p14="http://schemas.microsoft.com/office/powerpoint/2010/main" val="1600097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47030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1/23/2020</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79624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186004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2400"/>
            </a:lvl1pPr>
            <a:lvl2pPr>
              <a:defRPr sz="2000"/>
            </a:lvl2pPr>
            <a:lvl3pPr>
              <a:defRPr sz="1800"/>
            </a:lvl3pPr>
            <a:lvl4pPr>
              <a:defRPr sz="1600"/>
            </a:lvl4pPr>
            <a:lvl5pPr>
              <a:defRPr sz="16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2400"/>
            </a:lvl1pPr>
            <a:lvl2pPr>
              <a:defRPr sz="2000"/>
            </a:lvl2pPr>
            <a:lvl3pPr>
              <a:defRPr sz="1800"/>
            </a:lvl3pPr>
            <a:lvl4pPr>
              <a:defRPr sz="1600"/>
            </a:lvl4pPr>
            <a:lvl5pPr>
              <a:defRPr sz="16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509A250-FF31-4206-8172-F9D3106AACB1}" type="datetimeFigureOut">
              <a:rPr lang="en-US" dirty="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548555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2400"/>
            </a:lvl1pPr>
            <a:lvl2pPr>
              <a:defRPr sz="2000"/>
            </a:lvl2pPr>
            <a:lvl3pPr>
              <a:defRPr sz="1800"/>
            </a:lvl3pPr>
            <a:lvl4pPr>
              <a:defRPr sz="1600"/>
            </a:lvl4pPr>
            <a:lvl5pPr>
              <a:defRPr sz="16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2400"/>
            </a:lvl1pPr>
            <a:lvl2pPr>
              <a:defRPr sz="2000"/>
            </a:lvl2pPr>
            <a:lvl3pPr>
              <a:defRPr sz="1800"/>
            </a:lvl3pPr>
            <a:lvl4pPr>
              <a:defRPr sz="1600"/>
            </a:lvl4pPr>
            <a:lvl5pPr>
              <a:defRPr sz="16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509A250-FF31-4206-8172-F9D3106AACB1}" type="datetimeFigureOut">
              <a:rPr lang="en-US" dirty="0"/>
              <a:t>1/23/2020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544654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1/23/2020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068060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1/23/2020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7870406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1/23/2020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113459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4B4BD-1315-446F-B37E-BB1E9F0AC0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720C17-2FAD-43F0-8F97-7A69E82522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C05F3C-9AC6-4B3D-B644-F8A378CC6264}"/>
              </a:ext>
            </a:extLst>
          </p:cNvPr>
          <p:cNvSpPr>
            <a:spLocks noGrp="1"/>
          </p:cNvSpPr>
          <p:nvPr>
            <p:ph type="dt" sz="half" idx="10"/>
          </p:nvPr>
        </p:nvSpPr>
        <p:spPr/>
        <p:txBody>
          <a:bodyPr/>
          <a:lstStyle/>
          <a:p>
            <a:fld id="{0D2BAECC-0B4F-41A8-B071-21604C0F6645}" type="datetimeFigureOut">
              <a:rPr lang="en-US" smtClean="0"/>
              <a:t>1/23/2020</a:t>
            </a:fld>
            <a:endParaRPr lang="en-US"/>
          </a:p>
        </p:txBody>
      </p:sp>
      <p:sp>
        <p:nvSpPr>
          <p:cNvPr id="5" name="Footer Placeholder 4">
            <a:extLst>
              <a:ext uri="{FF2B5EF4-FFF2-40B4-BE49-F238E27FC236}">
                <a16:creationId xmlns:a16="http://schemas.microsoft.com/office/drawing/2014/main" id="{893DCC2A-8E47-495E-A023-F295EC4BC8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EAF7CF-0538-4D3E-B5BB-FE5293643381}"/>
              </a:ext>
            </a:extLst>
          </p:cNvPr>
          <p:cNvSpPr>
            <a:spLocks noGrp="1"/>
          </p:cNvSpPr>
          <p:nvPr>
            <p:ph type="sldNum" sz="quarter" idx="12"/>
          </p:nvPr>
        </p:nvSpPr>
        <p:spPr/>
        <p:txBody>
          <a:bodyPr/>
          <a:lstStyle/>
          <a:p>
            <a:fld id="{35095354-285F-4222-99B9-78C8AF4A9F78}" type="slidenum">
              <a:rPr lang="en-US" smtClean="0"/>
              <a:t>‹#›</a:t>
            </a:fld>
            <a:endParaRPr lang="en-US"/>
          </a:p>
        </p:txBody>
      </p:sp>
    </p:spTree>
    <p:extLst>
      <p:ext uri="{BB962C8B-B14F-4D97-AF65-F5344CB8AC3E}">
        <p14:creationId xmlns:p14="http://schemas.microsoft.com/office/powerpoint/2010/main" val="37289754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12341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820435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8484633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49282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1029484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5142786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4302929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8624748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656796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CB5C2-CFB7-4F25-AD0E-1A1FA3F336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E23194-87DB-46BE-9A8D-6AF73883BE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7FF26D-9BF1-488D-8832-61D65C5618E4}"/>
              </a:ext>
            </a:extLst>
          </p:cNvPr>
          <p:cNvSpPr>
            <a:spLocks noGrp="1"/>
          </p:cNvSpPr>
          <p:nvPr>
            <p:ph type="dt" sz="half" idx="10"/>
          </p:nvPr>
        </p:nvSpPr>
        <p:spPr/>
        <p:txBody>
          <a:bodyPr/>
          <a:lstStyle/>
          <a:p>
            <a:fld id="{0D2BAECC-0B4F-41A8-B071-21604C0F6645}" type="datetimeFigureOut">
              <a:rPr lang="en-US" smtClean="0"/>
              <a:t>1/23/2020</a:t>
            </a:fld>
            <a:endParaRPr lang="en-US"/>
          </a:p>
        </p:txBody>
      </p:sp>
      <p:sp>
        <p:nvSpPr>
          <p:cNvPr id="5" name="Footer Placeholder 4">
            <a:extLst>
              <a:ext uri="{FF2B5EF4-FFF2-40B4-BE49-F238E27FC236}">
                <a16:creationId xmlns:a16="http://schemas.microsoft.com/office/drawing/2014/main" id="{6E9B2AEF-8294-4857-B26A-2AE5110434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9309DC-00A5-4BC5-B55B-70B127E1F777}"/>
              </a:ext>
            </a:extLst>
          </p:cNvPr>
          <p:cNvSpPr>
            <a:spLocks noGrp="1"/>
          </p:cNvSpPr>
          <p:nvPr>
            <p:ph type="sldNum" sz="quarter" idx="12"/>
          </p:nvPr>
        </p:nvSpPr>
        <p:spPr/>
        <p:txBody>
          <a:bodyPr/>
          <a:lstStyle/>
          <a:p>
            <a:fld id="{35095354-285F-4222-99B9-78C8AF4A9F78}" type="slidenum">
              <a:rPr lang="en-US" smtClean="0"/>
              <a:t>‹#›</a:t>
            </a:fld>
            <a:endParaRPr lang="en-US"/>
          </a:p>
        </p:txBody>
      </p:sp>
    </p:spTree>
    <p:extLst>
      <p:ext uri="{BB962C8B-B14F-4D97-AF65-F5344CB8AC3E}">
        <p14:creationId xmlns:p14="http://schemas.microsoft.com/office/powerpoint/2010/main" val="684537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50CAA-97FA-4708-949C-2236256690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4AFEFE-5DD3-48DE-BE0D-B5C5E5F60D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7C5A4A-2088-46A6-B764-48D1BA635C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D54613-1EEC-42CC-BA59-23BDC12275F1}"/>
              </a:ext>
            </a:extLst>
          </p:cNvPr>
          <p:cNvSpPr>
            <a:spLocks noGrp="1"/>
          </p:cNvSpPr>
          <p:nvPr>
            <p:ph type="dt" sz="half" idx="10"/>
          </p:nvPr>
        </p:nvSpPr>
        <p:spPr/>
        <p:txBody>
          <a:bodyPr/>
          <a:lstStyle/>
          <a:p>
            <a:fld id="{0D2BAECC-0B4F-41A8-B071-21604C0F6645}" type="datetimeFigureOut">
              <a:rPr lang="en-US" smtClean="0"/>
              <a:t>1/23/2020</a:t>
            </a:fld>
            <a:endParaRPr lang="en-US"/>
          </a:p>
        </p:txBody>
      </p:sp>
      <p:sp>
        <p:nvSpPr>
          <p:cNvPr id="6" name="Footer Placeholder 5">
            <a:extLst>
              <a:ext uri="{FF2B5EF4-FFF2-40B4-BE49-F238E27FC236}">
                <a16:creationId xmlns:a16="http://schemas.microsoft.com/office/drawing/2014/main" id="{78013A7E-4CD6-4E41-9243-E8567B647F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8A7DCB-5D91-4DF0-87BF-2179CB02126F}"/>
              </a:ext>
            </a:extLst>
          </p:cNvPr>
          <p:cNvSpPr>
            <a:spLocks noGrp="1"/>
          </p:cNvSpPr>
          <p:nvPr>
            <p:ph type="sldNum" sz="quarter" idx="12"/>
          </p:nvPr>
        </p:nvSpPr>
        <p:spPr/>
        <p:txBody>
          <a:bodyPr/>
          <a:lstStyle/>
          <a:p>
            <a:fld id="{35095354-285F-4222-99B9-78C8AF4A9F78}" type="slidenum">
              <a:rPr lang="en-US" smtClean="0"/>
              <a:t>‹#›</a:t>
            </a:fld>
            <a:endParaRPr lang="en-US"/>
          </a:p>
        </p:txBody>
      </p:sp>
    </p:spTree>
    <p:extLst>
      <p:ext uri="{BB962C8B-B14F-4D97-AF65-F5344CB8AC3E}">
        <p14:creationId xmlns:p14="http://schemas.microsoft.com/office/powerpoint/2010/main" val="234179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E8B88-C59B-44D7-8D99-A921826327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D6CA3-8FCB-4E84-B115-BAE1DDD21E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B20519-DE42-478A-A8C8-25936BB06B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5386B0-99DE-406A-A51D-2C6B84F215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1BC276-695E-4967-BC17-DEC9B7DFCA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8825C2-4BB3-4D4D-87D9-F4D91E7DBECA}"/>
              </a:ext>
            </a:extLst>
          </p:cNvPr>
          <p:cNvSpPr>
            <a:spLocks noGrp="1"/>
          </p:cNvSpPr>
          <p:nvPr>
            <p:ph type="dt" sz="half" idx="10"/>
          </p:nvPr>
        </p:nvSpPr>
        <p:spPr/>
        <p:txBody>
          <a:bodyPr/>
          <a:lstStyle/>
          <a:p>
            <a:fld id="{0D2BAECC-0B4F-41A8-B071-21604C0F6645}" type="datetimeFigureOut">
              <a:rPr lang="en-US" smtClean="0"/>
              <a:t>1/23/2020</a:t>
            </a:fld>
            <a:endParaRPr lang="en-US"/>
          </a:p>
        </p:txBody>
      </p:sp>
      <p:sp>
        <p:nvSpPr>
          <p:cNvPr id="8" name="Footer Placeholder 7">
            <a:extLst>
              <a:ext uri="{FF2B5EF4-FFF2-40B4-BE49-F238E27FC236}">
                <a16:creationId xmlns:a16="http://schemas.microsoft.com/office/drawing/2014/main" id="{57193AAE-7211-4FA4-AFFC-B6B528917B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91F9CF-7A42-4C51-8ED7-0ADCCFA488E3}"/>
              </a:ext>
            </a:extLst>
          </p:cNvPr>
          <p:cNvSpPr>
            <a:spLocks noGrp="1"/>
          </p:cNvSpPr>
          <p:nvPr>
            <p:ph type="sldNum" sz="quarter" idx="12"/>
          </p:nvPr>
        </p:nvSpPr>
        <p:spPr/>
        <p:txBody>
          <a:bodyPr/>
          <a:lstStyle/>
          <a:p>
            <a:fld id="{35095354-285F-4222-99B9-78C8AF4A9F78}" type="slidenum">
              <a:rPr lang="en-US" smtClean="0"/>
              <a:t>‹#›</a:t>
            </a:fld>
            <a:endParaRPr lang="en-US"/>
          </a:p>
        </p:txBody>
      </p:sp>
    </p:spTree>
    <p:extLst>
      <p:ext uri="{BB962C8B-B14F-4D97-AF65-F5344CB8AC3E}">
        <p14:creationId xmlns:p14="http://schemas.microsoft.com/office/powerpoint/2010/main" val="1842490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33606-5EF3-4676-BB9B-7700532242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E6FC32-1EAC-42D9-8E4D-B0FEAE454BFC}"/>
              </a:ext>
            </a:extLst>
          </p:cNvPr>
          <p:cNvSpPr>
            <a:spLocks noGrp="1"/>
          </p:cNvSpPr>
          <p:nvPr>
            <p:ph type="dt" sz="half" idx="10"/>
          </p:nvPr>
        </p:nvSpPr>
        <p:spPr/>
        <p:txBody>
          <a:bodyPr/>
          <a:lstStyle/>
          <a:p>
            <a:fld id="{0D2BAECC-0B4F-41A8-B071-21604C0F6645}" type="datetimeFigureOut">
              <a:rPr lang="en-US" smtClean="0"/>
              <a:t>1/23/2020</a:t>
            </a:fld>
            <a:endParaRPr lang="en-US"/>
          </a:p>
        </p:txBody>
      </p:sp>
      <p:sp>
        <p:nvSpPr>
          <p:cNvPr id="4" name="Footer Placeholder 3">
            <a:extLst>
              <a:ext uri="{FF2B5EF4-FFF2-40B4-BE49-F238E27FC236}">
                <a16:creationId xmlns:a16="http://schemas.microsoft.com/office/drawing/2014/main" id="{CB1AAE51-6AE6-4B53-A679-00DC6025BE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4DB4E3-58D9-4596-A533-F1E32B258F1F}"/>
              </a:ext>
            </a:extLst>
          </p:cNvPr>
          <p:cNvSpPr>
            <a:spLocks noGrp="1"/>
          </p:cNvSpPr>
          <p:nvPr>
            <p:ph type="sldNum" sz="quarter" idx="12"/>
          </p:nvPr>
        </p:nvSpPr>
        <p:spPr/>
        <p:txBody>
          <a:bodyPr/>
          <a:lstStyle/>
          <a:p>
            <a:fld id="{35095354-285F-4222-99B9-78C8AF4A9F78}" type="slidenum">
              <a:rPr lang="en-US" smtClean="0"/>
              <a:t>‹#›</a:t>
            </a:fld>
            <a:endParaRPr lang="en-US"/>
          </a:p>
        </p:txBody>
      </p:sp>
    </p:spTree>
    <p:extLst>
      <p:ext uri="{BB962C8B-B14F-4D97-AF65-F5344CB8AC3E}">
        <p14:creationId xmlns:p14="http://schemas.microsoft.com/office/powerpoint/2010/main" val="3865041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B6A1C2-B89C-40E4-94EB-AF27B18173FE}"/>
              </a:ext>
            </a:extLst>
          </p:cNvPr>
          <p:cNvSpPr>
            <a:spLocks noGrp="1"/>
          </p:cNvSpPr>
          <p:nvPr>
            <p:ph type="dt" sz="half" idx="10"/>
          </p:nvPr>
        </p:nvSpPr>
        <p:spPr/>
        <p:txBody>
          <a:bodyPr/>
          <a:lstStyle/>
          <a:p>
            <a:fld id="{0D2BAECC-0B4F-41A8-B071-21604C0F6645}" type="datetimeFigureOut">
              <a:rPr lang="en-US" smtClean="0"/>
              <a:t>1/23/2020</a:t>
            </a:fld>
            <a:endParaRPr lang="en-US"/>
          </a:p>
        </p:txBody>
      </p:sp>
      <p:sp>
        <p:nvSpPr>
          <p:cNvPr id="3" name="Footer Placeholder 2">
            <a:extLst>
              <a:ext uri="{FF2B5EF4-FFF2-40B4-BE49-F238E27FC236}">
                <a16:creationId xmlns:a16="http://schemas.microsoft.com/office/drawing/2014/main" id="{79ACC551-FBC0-4462-9D6F-43B6CCECAF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6D089F-8742-4BD2-B5B1-32A8534BFB14}"/>
              </a:ext>
            </a:extLst>
          </p:cNvPr>
          <p:cNvSpPr>
            <a:spLocks noGrp="1"/>
          </p:cNvSpPr>
          <p:nvPr>
            <p:ph type="sldNum" sz="quarter" idx="12"/>
          </p:nvPr>
        </p:nvSpPr>
        <p:spPr/>
        <p:txBody>
          <a:bodyPr/>
          <a:lstStyle/>
          <a:p>
            <a:fld id="{35095354-285F-4222-99B9-78C8AF4A9F78}" type="slidenum">
              <a:rPr lang="en-US" smtClean="0"/>
              <a:t>‹#›</a:t>
            </a:fld>
            <a:endParaRPr lang="en-US"/>
          </a:p>
        </p:txBody>
      </p:sp>
    </p:spTree>
    <p:extLst>
      <p:ext uri="{BB962C8B-B14F-4D97-AF65-F5344CB8AC3E}">
        <p14:creationId xmlns:p14="http://schemas.microsoft.com/office/powerpoint/2010/main" val="3303976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8319B-1470-48F3-91A5-33E86323DE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9BE805-30EC-46B3-9D6E-02B2F6E3B5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5EFD22-95F5-468B-A66B-4F2B0416C9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56C634-B660-48C9-A43B-0EED811F4436}"/>
              </a:ext>
            </a:extLst>
          </p:cNvPr>
          <p:cNvSpPr>
            <a:spLocks noGrp="1"/>
          </p:cNvSpPr>
          <p:nvPr>
            <p:ph type="dt" sz="half" idx="10"/>
          </p:nvPr>
        </p:nvSpPr>
        <p:spPr/>
        <p:txBody>
          <a:bodyPr/>
          <a:lstStyle/>
          <a:p>
            <a:fld id="{0D2BAECC-0B4F-41A8-B071-21604C0F6645}" type="datetimeFigureOut">
              <a:rPr lang="en-US" smtClean="0"/>
              <a:t>1/23/2020</a:t>
            </a:fld>
            <a:endParaRPr lang="en-US"/>
          </a:p>
        </p:txBody>
      </p:sp>
      <p:sp>
        <p:nvSpPr>
          <p:cNvPr id="6" name="Footer Placeholder 5">
            <a:extLst>
              <a:ext uri="{FF2B5EF4-FFF2-40B4-BE49-F238E27FC236}">
                <a16:creationId xmlns:a16="http://schemas.microsoft.com/office/drawing/2014/main" id="{C744FC24-D6E3-47B3-AD86-94BD91D579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9634E7-BF52-46A3-BF9C-0D5CD2ECA825}"/>
              </a:ext>
            </a:extLst>
          </p:cNvPr>
          <p:cNvSpPr>
            <a:spLocks noGrp="1"/>
          </p:cNvSpPr>
          <p:nvPr>
            <p:ph type="sldNum" sz="quarter" idx="12"/>
          </p:nvPr>
        </p:nvSpPr>
        <p:spPr/>
        <p:txBody>
          <a:bodyPr/>
          <a:lstStyle/>
          <a:p>
            <a:fld id="{35095354-285F-4222-99B9-78C8AF4A9F78}" type="slidenum">
              <a:rPr lang="en-US" smtClean="0"/>
              <a:t>‹#›</a:t>
            </a:fld>
            <a:endParaRPr lang="en-US"/>
          </a:p>
        </p:txBody>
      </p:sp>
    </p:spTree>
    <p:extLst>
      <p:ext uri="{BB962C8B-B14F-4D97-AF65-F5344CB8AC3E}">
        <p14:creationId xmlns:p14="http://schemas.microsoft.com/office/powerpoint/2010/main" val="4265800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15ADB-3B41-4378-BC4D-D9F966C6E9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224415-41EE-4404-9E7A-C1CF87AF87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F97EF3-DA65-47F0-8065-397F125028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5758B9-BB79-4A11-9CAE-F6651C91EDD9}"/>
              </a:ext>
            </a:extLst>
          </p:cNvPr>
          <p:cNvSpPr>
            <a:spLocks noGrp="1"/>
          </p:cNvSpPr>
          <p:nvPr>
            <p:ph type="dt" sz="half" idx="10"/>
          </p:nvPr>
        </p:nvSpPr>
        <p:spPr/>
        <p:txBody>
          <a:bodyPr/>
          <a:lstStyle/>
          <a:p>
            <a:fld id="{0D2BAECC-0B4F-41A8-B071-21604C0F6645}" type="datetimeFigureOut">
              <a:rPr lang="en-US" smtClean="0"/>
              <a:t>1/23/2020</a:t>
            </a:fld>
            <a:endParaRPr lang="en-US"/>
          </a:p>
        </p:txBody>
      </p:sp>
      <p:sp>
        <p:nvSpPr>
          <p:cNvPr id="6" name="Footer Placeholder 5">
            <a:extLst>
              <a:ext uri="{FF2B5EF4-FFF2-40B4-BE49-F238E27FC236}">
                <a16:creationId xmlns:a16="http://schemas.microsoft.com/office/drawing/2014/main" id="{A05B3791-1F09-4BC4-8CBD-5A9AF5B6D2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1B8A88-011C-4F8D-95C6-A89356DBF4A9}"/>
              </a:ext>
            </a:extLst>
          </p:cNvPr>
          <p:cNvSpPr>
            <a:spLocks noGrp="1"/>
          </p:cNvSpPr>
          <p:nvPr>
            <p:ph type="sldNum" sz="quarter" idx="12"/>
          </p:nvPr>
        </p:nvSpPr>
        <p:spPr/>
        <p:txBody>
          <a:bodyPr/>
          <a:lstStyle/>
          <a:p>
            <a:fld id="{35095354-285F-4222-99B9-78C8AF4A9F78}" type="slidenum">
              <a:rPr lang="en-US" smtClean="0"/>
              <a:t>‹#›</a:t>
            </a:fld>
            <a:endParaRPr lang="en-US"/>
          </a:p>
        </p:txBody>
      </p:sp>
    </p:spTree>
    <p:extLst>
      <p:ext uri="{BB962C8B-B14F-4D97-AF65-F5344CB8AC3E}">
        <p14:creationId xmlns:p14="http://schemas.microsoft.com/office/powerpoint/2010/main" val="342133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19A9E5-61D0-4BF0-8941-6E19F77F2A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C16C1E-8F87-46F7-B2A9-D867CB135D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8F8F1C-0FC3-404F-B4C9-59DCCB69F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2BAECC-0B4F-41A8-B071-21604C0F6645}" type="datetimeFigureOut">
              <a:rPr lang="en-US" smtClean="0"/>
              <a:t>1/23/2020</a:t>
            </a:fld>
            <a:endParaRPr lang="en-US"/>
          </a:p>
        </p:txBody>
      </p:sp>
      <p:sp>
        <p:nvSpPr>
          <p:cNvPr id="5" name="Footer Placeholder 4">
            <a:extLst>
              <a:ext uri="{FF2B5EF4-FFF2-40B4-BE49-F238E27FC236}">
                <a16:creationId xmlns:a16="http://schemas.microsoft.com/office/drawing/2014/main" id="{DFF24FDC-672B-4121-92C0-4B8076E2A8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FE6493-B7B2-45E3-A33D-DEEFA8BABA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095354-285F-4222-99B9-78C8AF4A9F78}" type="slidenum">
              <a:rPr lang="en-US" smtClean="0"/>
              <a:t>‹#›</a:t>
            </a:fld>
            <a:endParaRPr lang="en-US"/>
          </a:p>
        </p:txBody>
      </p:sp>
    </p:spTree>
    <p:extLst>
      <p:ext uri="{BB962C8B-B14F-4D97-AF65-F5344CB8AC3E}">
        <p14:creationId xmlns:p14="http://schemas.microsoft.com/office/powerpoint/2010/main" val="483090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1/23/2020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Tree>
    <p:extLst>
      <p:ext uri="{BB962C8B-B14F-4D97-AF65-F5344CB8AC3E}">
        <p14:creationId xmlns:p14="http://schemas.microsoft.com/office/powerpoint/2010/main" val="428321456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4200" b="0" i="0" kern="1200">
          <a:solidFill>
            <a:schemeClr val="tx2"/>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800" b="0" i="0" kern="1200">
          <a:solidFill>
            <a:schemeClr val="tx1"/>
          </a:solidFill>
          <a:latin typeface="Arial" panose="020B0604020202020204" pitchFamily="34" charset="0"/>
          <a:ea typeface="+mj-ea"/>
          <a:cs typeface="Arial" panose="020B060402020202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2400" b="0" i="0" kern="1200">
          <a:solidFill>
            <a:schemeClr val="tx1"/>
          </a:solidFill>
          <a:latin typeface="Arial" panose="020B0604020202020204" pitchFamily="34" charset="0"/>
          <a:ea typeface="+mj-ea"/>
          <a:cs typeface="Arial" panose="020B0604020202020204"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Arial" panose="020B0604020202020204" pitchFamily="34" charset="0"/>
          <a:ea typeface="+mj-ea"/>
          <a:cs typeface="Arial" panose="020B0604020202020204"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Arial" panose="020B0604020202020204" pitchFamily="34" charset="0"/>
          <a:ea typeface="+mj-ea"/>
          <a:cs typeface="Arial" panose="020B0604020202020204"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Arial" panose="020B0604020202020204" pitchFamily="34" charset="0"/>
          <a:ea typeface="+mj-ea"/>
          <a:cs typeface="Arial"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623168" y="139408"/>
            <a:ext cx="8821677" cy="65171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Subtitle 2"/>
          <p:cNvSpPr>
            <a:spLocks noGrp="1"/>
          </p:cNvSpPr>
          <p:nvPr>
            <p:ph type="subTitle" idx="1"/>
          </p:nvPr>
        </p:nvSpPr>
        <p:spPr>
          <a:xfrm>
            <a:off x="1623168" y="4581256"/>
            <a:ext cx="8825658" cy="861420"/>
          </a:xfrm>
        </p:spPr>
        <p:txBody>
          <a:bodyPr/>
          <a:lstStyle/>
          <a:p>
            <a:pPr algn="ctr"/>
            <a:r>
              <a:rPr lang="en-US" b="1" dirty="0" err="1">
                <a:solidFill>
                  <a:schemeClr val="bg2"/>
                </a:solidFill>
              </a:rPr>
              <a:t>Financialwellness.realtor</a:t>
            </a:r>
            <a:endParaRPr lang="en-US" b="1" dirty="0">
              <a:solidFill>
                <a:schemeClr val="bg2"/>
              </a:solidFill>
            </a:endParaRPr>
          </a:p>
        </p:txBody>
      </p:sp>
    </p:spTree>
    <p:extLst>
      <p:ext uri="{BB962C8B-B14F-4D97-AF65-F5344CB8AC3E}">
        <p14:creationId xmlns:p14="http://schemas.microsoft.com/office/powerpoint/2010/main" val="2495571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F2EEE-3CC2-4F74-9369-C5764942BC72}"/>
              </a:ext>
            </a:extLst>
          </p:cNvPr>
          <p:cNvSpPr>
            <a:spLocks noGrp="1"/>
          </p:cNvSpPr>
          <p:nvPr>
            <p:ph type="title"/>
          </p:nvPr>
        </p:nvSpPr>
        <p:spPr/>
        <p:txBody>
          <a:bodyPr/>
          <a:lstStyle/>
          <a:p>
            <a:r>
              <a:rPr lang="en-US" dirty="0">
                <a:solidFill>
                  <a:schemeClr val="tx2"/>
                </a:solidFill>
                <a:latin typeface="Montserrat"/>
              </a:rPr>
              <a:t>Leverage: Other people’s money!</a:t>
            </a:r>
          </a:p>
        </p:txBody>
      </p:sp>
      <p:sp>
        <p:nvSpPr>
          <p:cNvPr id="3" name="Content Placeholder 2">
            <a:extLst>
              <a:ext uri="{FF2B5EF4-FFF2-40B4-BE49-F238E27FC236}">
                <a16:creationId xmlns:a16="http://schemas.microsoft.com/office/drawing/2014/main" id="{633DB33C-D0D3-4B4B-8F3F-775968BE5D4C}"/>
              </a:ext>
            </a:extLst>
          </p:cNvPr>
          <p:cNvSpPr>
            <a:spLocks noGrp="1"/>
          </p:cNvSpPr>
          <p:nvPr>
            <p:ph idx="1"/>
          </p:nvPr>
        </p:nvSpPr>
        <p:spPr>
          <a:xfrm>
            <a:off x="782089" y="1843656"/>
            <a:ext cx="10627822" cy="539233"/>
          </a:xfrm>
        </p:spPr>
        <p:txBody>
          <a:bodyPr>
            <a:normAutofit fontScale="92500" lnSpcReduction="10000"/>
          </a:bodyPr>
          <a:lstStyle/>
          <a:p>
            <a:pPr marL="0" indent="0" algn="ctr">
              <a:buNone/>
            </a:pPr>
            <a:r>
              <a:rPr lang="en-US" sz="3600" dirty="0">
                <a:solidFill>
                  <a:schemeClr val="tx2"/>
                </a:solidFill>
                <a:latin typeface="Montserrat"/>
              </a:rPr>
              <a:t>Cash-on-cash return</a:t>
            </a:r>
          </a:p>
        </p:txBody>
      </p:sp>
      <p:cxnSp>
        <p:nvCxnSpPr>
          <p:cNvPr id="4" name="Straight Connector 3">
            <a:extLst>
              <a:ext uri="{FF2B5EF4-FFF2-40B4-BE49-F238E27FC236}">
                <a16:creationId xmlns:a16="http://schemas.microsoft.com/office/drawing/2014/main" id="{69A3E311-CF09-4A5E-ACF0-4836C262DE24}"/>
              </a:ext>
            </a:extLst>
          </p:cNvPr>
          <p:cNvCxnSpPr>
            <a:cxnSpLocks/>
          </p:cNvCxnSpPr>
          <p:nvPr/>
        </p:nvCxnSpPr>
        <p:spPr>
          <a:xfrm>
            <a:off x="959658" y="1558866"/>
            <a:ext cx="504063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room&#10;&#10;Description automatically generated">
            <a:extLst>
              <a:ext uri="{FF2B5EF4-FFF2-40B4-BE49-F238E27FC236}">
                <a16:creationId xmlns:a16="http://schemas.microsoft.com/office/drawing/2014/main" id="{846A20ED-8236-4C83-A5BD-88421A81F264}"/>
              </a:ext>
            </a:extLst>
          </p:cNvPr>
          <p:cNvPicPr>
            <a:picLocks noChangeAspect="1"/>
          </p:cNvPicPr>
          <p:nvPr/>
        </p:nvPicPr>
        <p:blipFill rotWithShape="1">
          <a:blip r:embed="rId2">
            <a:extLst>
              <a:ext uri="{28A0092B-C50C-407E-A947-70E740481C1C}">
                <a14:useLocalDpi xmlns:a14="http://schemas.microsoft.com/office/drawing/2010/main" val="0"/>
              </a:ext>
            </a:extLst>
          </a:blip>
          <a:srcRect r="55737" b="51402"/>
          <a:stretch/>
        </p:blipFill>
        <p:spPr>
          <a:xfrm>
            <a:off x="9506009" y="2562395"/>
            <a:ext cx="1389614" cy="1488674"/>
          </a:xfrm>
          <a:prstGeom prst="rect">
            <a:avLst/>
          </a:prstGeom>
        </p:spPr>
      </p:pic>
      <p:pic>
        <p:nvPicPr>
          <p:cNvPr id="10" name="Picture 9" descr="A picture containing room&#10;&#10;Description automatically generated">
            <a:extLst>
              <a:ext uri="{FF2B5EF4-FFF2-40B4-BE49-F238E27FC236}">
                <a16:creationId xmlns:a16="http://schemas.microsoft.com/office/drawing/2014/main" id="{61432746-8135-484B-8AAA-5E95118894CD}"/>
              </a:ext>
            </a:extLst>
          </p:cNvPr>
          <p:cNvPicPr>
            <a:picLocks noChangeAspect="1"/>
          </p:cNvPicPr>
          <p:nvPr/>
        </p:nvPicPr>
        <p:blipFill rotWithShape="1">
          <a:blip r:embed="rId2">
            <a:extLst>
              <a:ext uri="{28A0092B-C50C-407E-A947-70E740481C1C}">
                <a14:useLocalDpi xmlns:a14="http://schemas.microsoft.com/office/drawing/2010/main" val="0"/>
              </a:ext>
            </a:extLst>
          </a:blip>
          <a:srcRect l="55737" b="54975"/>
          <a:stretch/>
        </p:blipFill>
        <p:spPr>
          <a:xfrm>
            <a:off x="1682227" y="2671846"/>
            <a:ext cx="1389614" cy="1379223"/>
          </a:xfrm>
          <a:prstGeom prst="rect">
            <a:avLst/>
          </a:prstGeom>
        </p:spPr>
      </p:pic>
      <p:pic>
        <p:nvPicPr>
          <p:cNvPr id="11" name="Picture 10" descr="A picture containing room&#10;&#10;Description automatically generated">
            <a:extLst>
              <a:ext uri="{FF2B5EF4-FFF2-40B4-BE49-F238E27FC236}">
                <a16:creationId xmlns:a16="http://schemas.microsoft.com/office/drawing/2014/main" id="{EC1E18F1-8AED-4ACD-BCAC-719DE44F4C11}"/>
              </a:ext>
            </a:extLst>
          </p:cNvPr>
          <p:cNvPicPr>
            <a:picLocks noChangeAspect="1"/>
          </p:cNvPicPr>
          <p:nvPr/>
        </p:nvPicPr>
        <p:blipFill rotWithShape="1">
          <a:blip r:embed="rId2">
            <a:extLst>
              <a:ext uri="{28A0092B-C50C-407E-A947-70E740481C1C}">
                <a14:useLocalDpi xmlns:a14="http://schemas.microsoft.com/office/drawing/2010/main" val="0"/>
              </a:ext>
            </a:extLst>
          </a:blip>
          <a:srcRect l="16814" t="59633" r="34996"/>
          <a:stretch/>
        </p:blipFill>
        <p:spPr>
          <a:xfrm>
            <a:off x="5748596" y="2632737"/>
            <a:ext cx="1512917" cy="1236521"/>
          </a:xfrm>
          <a:prstGeom prst="rect">
            <a:avLst/>
          </a:prstGeom>
        </p:spPr>
      </p:pic>
      <p:sp>
        <p:nvSpPr>
          <p:cNvPr id="12" name="Rectangle 11">
            <a:extLst>
              <a:ext uri="{FF2B5EF4-FFF2-40B4-BE49-F238E27FC236}">
                <a16:creationId xmlns:a16="http://schemas.microsoft.com/office/drawing/2014/main" id="{F7B0E98E-86C2-4684-80A2-8009DBDCBDF6}"/>
              </a:ext>
            </a:extLst>
          </p:cNvPr>
          <p:cNvSpPr/>
          <p:nvPr/>
        </p:nvSpPr>
        <p:spPr>
          <a:xfrm>
            <a:off x="249812" y="4206526"/>
            <a:ext cx="4254444" cy="1354217"/>
          </a:xfrm>
          <a:prstGeom prst="rect">
            <a:avLst/>
          </a:prstGeom>
        </p:spPr>
        <p:txBody>
          <a:bodyPr wrap="square">
            <a:spAutoFit/>
          </a:bodyPr>
          <a:lstStyle/>
          <a:p>
            <a:pPr algn="ctr"/>
            <a:r>
              <a:rPr lang="en-US" sz="2400" dirty="0">
                <a:solidFill>
                  <a:schemeClr val="tx2"/>
                </a:solidFill>
                <a:latin typeface="Montserrat"/>
              </a:rPr>
              <a:t>Residential</a:t>
            </a:r>
          </a:p>
          <a:p>
            <a:pPr lvl="1" algn="ctr"/>
            <a:endParaRPr lang="en-US" dirty="0">
              <a:solidFill>
                <a:schemeClr val="tx2"/>
              </a:solidFill>
              <a:latin typeface="Montserrat"/>
            </a:endParaRPr>
          </a:p>
          <a:p>
            <a:pPr lvl="1" algn="ctr"/>
            <a:r>
              <a:rPr lang="en-US" sz="2000" dirty="0">
                <a:solidFill>
                  <a:schemeClr val="tx2"/>
                </a:solidFill>
                <a:latin typeface="Montserrat"/>
              </a:rPr>
              <a:t>Owner occupied: up to 97-100%</a:t>
            </a:r>
          </a:p>
          <a:p>
            <a:pPr lvl="1" algn="ctr"/>
            <a:r>
              <a:rPr lang="en-US" sz="2000" dirty="0">
                <a:solidFill>
                  <a:schemeClr val="tx2"/>
                </a:solidFill>
                <a:latin typeface="Montserrat"/>
              </a:rPr>
              <a:t>Investment: 80%</a:t>
            </a:r>
          </a:p>
        </p:txBody>
      </p:sp>
      <p:sp>
        <p:nvSpPr>
          <p:cNvPr id="13" name="Rectangle 12">
            <a:extLst>
              <a:ext uri="{FF2B5EF4-FFF2-40B4-BE49-F238E27FC236}">
                <a16:creationId xmlns:a16="http://schemas.microsoft.com/office/drawing/2014/main" id="{ED3C0E06-3923-4B39-8173-BE3EC93CD215}"/>
              </a:ext>
            </a:extLst>
          </p:cNvPr>
          <p:cNvSpPr/>
          <p:nvPr/>
        </p:nvSpPr>
        <p:spPr>
          <a:xfrm>
            <a:off x="4807354" y="4206526"/>
            <a:ext cx="3395403" cy="1354217"/>
          </a:xfrm>
          <a:prstGeom prst="rect">
            <a:avLst/>
          </a:prstGeom>
        </p:spPr>
        <p:txBody>
          <a:bodyPr wrap="square">
            <a:spAutoFit/>
          </a:bodyPr>
          <a:lstStyle/>
          <a:p>
            <a:pPr algn="ctr"/>
            <a:r>
              <a:rPr lang="en-US" sz="2400" dirty="0">
                <a:solidFill>
                  <a:schemeClr val="tx2"/>
                </a:solidFill>
                <a:latin typeface="Montserrat"/>
              </a:rPr>
              <a:t>Commercial</a:t>
            </a:r>
          </a:p>
          <a:p>
            <a:pPr algn="ctr"/>
            <a:endParaRPr lang="en-US" dirty="0">
              <a:solidFill>
                <a:schemeClr val="tx2"/>
              </a:solidFill>
              <a:latin typeface="Montserrat"/>
            </a:endParaRPr>
          </a:p>
          <a:p>
            <a:pPr algn="ctr"/>
            <a:r>
              <a:rPr lang="en-US" sz="2000" dirty="0">
                <a:solidFill>
                  <a:schemeClr val="tx2"/>
                </a:solidFill>
                <a:latin typeface="Montserrat"/>
              </a:rPr>
              <a:t>Owner occupied: up to 90%</a:t>
            </a:r>
          </a:p>
          <a:p>
            <a:pPr algn="ctr"/>
            <a:r>
              <a:rPr lang="en-US" sz="2000" dirty="0">
                <a:solidFill>
                  <a:schemeClr val="tx2"/>
                </a:solidFill>
                <a:latin typeface="Montserrat"/>
              </a:rPr>
              <a:t>Investment: 75-80%</a:t>
            </a:r>
          </a:p>
        </p:txBody>
      </p:sp>
      <p:sp>
        <p:nvSpPr>
          <p:cNvPr id="14" name="Rectangle 13">
            <a:extLst>
              <a:ext uri="{FF2B5EF4-FFF2-40B4-BE49-F238E27FC236}">
                <a16:creationId xmlns:a16="http://schemas.microsoft.com/office/drawing/2014/main" id="{DD1CE93F-BB6D-4CF1-9584-F8EA8E6F4E37}"/>
              </a:ext>
            </a:extLst>
          </p:cNvPr>
          <p:cNvSpPr/>
          <p:nvPr/>
        </p:nvSpPr>
        <p:spPr>
          <a:xfrm>
            <a:off x="7070667" y="4206526"/>
            <a:ext cx="6096000" cy="1046440"/>
          </a:xfrm>
          <a:prstGeom prst="rect">
            <a:avLst/>
          </a:prstGeom>
        </p:spPr>
        <p:txBody>
          <a:bodyPr>
            <a:spAutoFit/>
          </a:bodyPr>
          <a:lstStyle/>
          <a:p>
            <a:pPr algn="ctr"/>
            <a:r>
              <a:rPr lang="en-US" sz="2400" dirty="0">
                <a:solidFill>
                  <a:schemeClr val="tx2"/>
                </a:solidFill>
                <a:latin typeface="Montserrat"/>
              </a:rPr>
              <a:t>Apartments</a:t>
            </a:r>
          </a:p>
          <a:p>
            <a:pPr algn="ctr"/>
            <a:endParaRPr lang="en-US" dirty="0">
              <a:solidFill>
                <a:schemeClr val="tx2"/>
              </a:solidFill>
              <a:latin typeface="Montserrat"/>
            </a:endParaRPr>
          </a:p>
          <a:p>
            <a:pPr algn="ctr"/>
            <a:r>
              <a:rPr lang="en-US" dirty="0">
                <a:solidFill>
                  <a:schemeClr val="tx2"/>
                </a:solidFill>
                <a:latin typeface="Montserrat"/>
              </a:rPr>
              <a:t>up </a:t>
            </a:r>
            <a:r>
              <a:rPr lang="en-US" sz="2000" dirty="0">
                <a:solidFill>
                  <a:schemeClr val="tx2"/>
                </a:solidFill>
                <a:latin typeface="Montserrat"/>
              </a:rPr>
              <a:t>to</a:t>
            </a:r>
            <a:r>
              <a:rPr lang="en-US" dirty="0">
                <a:solidFill>
                  <a:schemeClr val="tx2"/>
                </a:solidFill>
                <a:latin typeface="Montserrat"/>
              </a:rPr>
              <a:t> 80%</a:t>
            </a:r>
          </a:p>
        </p:txBody>
      </p:sp>
      <p:cxnSp>
        <p:nvCxnSpPr>
          <p:cNvPr id="15" name="Straight Connector 14">
            <a:extLst>
              <a:ext uri="{FF2B5EF4-FFF2-40B4-BE49-F238E27FC236}">
                <a16:creationId xmlns:a16="http://schemas.microsoft.com/office/drawing/2014/main" id="{CE290635-73FB-4715-8E50-23FB2339406B}"/>
              </a:ext>
            </a:extLst>
          </p:cNvPr>
          <p:cNvCxnSpPr>
            <a:cxnSpLocks/>
          </p:cNvCxnSpPr>
          <p:nvPr/>
        </p:nvCxnSpPr>
        <p:spPr>
          <a:xfrm>
            <a:off x="5689484" y="4712160"/>
            <a:ext cx="1631142" cy="568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4B52BF7-8251-445A-9507-4622B8966EEE}"/>
              </a:ext>
            </a:extLst>
          </p:cNvPr>
          <p:cNvCxnSpPr>
            <a:cxnSpLocks/>
          </p:cNvCxnSpPr>
          <p:nvPr/>
        </p:nvCxnSpPr>
        <p:spPr>
          <a:xfrm>
            <a:off x="1561463" y="4712160"/>
            <a:ext cx="1631142" cy="568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D594537-3964-49DF-B54D-1B82A465F2F4}"/>
              </a:ext>
            </a:extLst>
          </p:cNvPr>
          <p:cNvCxnSpPr>
            <a:cxnSpLocks/>
          </p:cNvCxnSpPr>
          <p:nvPr/>
        </p:nvCxnSpPr>
        <p:spPr>
          <a:xfrm>
            <a:off x="9303096" y="4706479"/>
            <a:ext cx="1631142" cy="568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6829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7658D-F9C2-45C8-BBC6-B491B220A6BA}"/>
              </a:ext>
            </a:extLst>
          </p:cNvPr>
          <p:cNvSpPr>
            <a:spLocks noGrp="1"/>
          </p:cNvSpPr>
          <p:nvPr>
            <p:ph type="title"/>
          </p:nvPr>
        </p:nvSpPr>
        <p:spPr/>
        <p:txBody>
          <a:bodyPr/>
          <a:lstStyle/>
          <a:p>
            <a:r>
              <a:rPr lang="en-US" dirty="0">
                <a:solidFill>
                  <a:schemeClr val="tx2"/>
                </a:solidFill>
                <a:latin typeface="Montserrat"/>
              </a:rPr>
              <a:t>Income</a:t>
            </a:r>
          </a:p>
        </p:txBody>
      </p:sp>
      <p:cxnSp>
        <p:nvCxnSpPr>
          <p:cNvPr id="4" name="Straight Connector 3">
            <a:extLst>
              <a:ext uri="{FF2B5EF4-FFF2-40B4-BE49-F238E27FC236}">
                <a16:creationId xmlns:a16="http://schemas.microsoft.com/office/drawing/2014/main" id="{418E05BC-F48D-40AE-9D7C-510C62D31560}"/>
              </a:ext>
            </a:extLst>
          </p:cNvPr>
          <p:cNvCxnSpPr>
            <a:cxnSpLocks/>
          </p:cNvCxnSpPr>
          <p:nvPr/>
        </p:nvCxnSpPr>
        <p:spPr>
          <a:xfrm>
            <a:off x="959658" y="1558866"/>
            <a:ext cx="504063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CD7AAB2-540D-4C0D-883D-B2C421045002}"/>
              </a:ext>
            </a:extLst>
          </p:cNvPr>
          <p:cNvSpPr/>
          <p:nvPr/>
        </p:nvSpPr>
        <p:spPr>
          <a:xfrm>
            <a:off x="1505422" y="4413887"/>
            <a:ext cx="4071673" cy="83099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pc="300" dirty="0">
                <a:solidFill>
                  <a:schemeClr val="bg1"/>
                </a:solidFill>
                <a:latin typeface="Montserrat" charset="0"/>
                <a:ea typeface="Montserrat" charset="0"/>
                <a:cs typeface="Montserrat" charset="0"/>
              </a:rPr>
              <a:t>LAUNDRY</a:t>
            </a:r>
            <a:endParaRPr lang="en-US" dirty="0"/>
          </a:p>
        </p:txBody>
      </p:sp>
      <p:sp>
        <p:nvSpPr>
          <p:cNvPr id="6" name="Rectangle 5">
            <a:extLst>
              <a:ext uri="{FF2B5EF4-FFF2-40B4-BE49-F238E27FC236}">
                <a16:creationId xmlns:a16="http://schemas.microsoft.com/office/drawing/2014/main" id="{2A878E6A-D030-448A-BE69-DEAF7F786E2E}"/>
              </a:ext>
            </a:extLst>
          </p:cNvPr>
          <p:cNvSpPr/>
          <p:nvPr/>
        </p:nvSpPr>
        <p:spPr>
          <a:xfrm>
            <a:off x="1505423" y="3190888"/>
            <a:ext cx="4071673" cy="83099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pc="300" dirty="0">
                <a:solidFill>
                  <a:schemeClr val="bg1"/>
                </a:solidFill>
                <a:latin typeface="Montserrat" charset="0"/>
                <a:ea typeface="Montserrat" charset="0"/>
                <a:cs typeface="Montserrat" charset="0"/>
              </a:rPr>
              <a:t>PARKING</a:t>
            </a:r>
            <a:endParaRPr lang="en-US" dirty="0"/>
          </a:p>
        </p:txBody>
      </p:sp>
      <p:sp>
        <p:nvSpPr>
          <p:cNvPr id="7" name="Rectangle 6">
            <a:extLst>
              <a:ext uri="{FF2B5EF4-FFF2-40B4-BE49-F238E27FC236}">
                <a16:creationId xmlns:a16="http://schemas.microsoft.com/office/drawing/2014/main" id="{AD097E2F-1E7F-4AEE-A4F3-C6497A705739}"/>
              </a:ext>
            </a:extLst>
          </p:cNvPr>
          <p:cNvSpPr/>
          <p:nvPr/>
        </p:nvSpPr>
        <p:spPr>
          <a:xfrm>
            <a:off x="1505424" y="2043091"/>
            <a:ext cx="4071673" cy="83099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pc="300" dirty="0">
                <a:solidFill>
                  <a:schemeClr val="bg1"/>
                </a:solidFill>
                <a:latin typeface="Montserrat" charset="0"/>
                <a:ea typeface="Montserrat" charset="0"/>
                <a:cs typeface="Montserrat" charset="0"/>
              </a:rPr>
              <a:t>RENT</a:t>
            </a:r>
            <a:endParaRPr lang="en-US" dirty="0"/>
          </a:p>
        </p:txBody>
      </p:sp>
      <p:sp>
        <p:nvSpPr>
          <p:cNvPr id="8" name="Rectangle 7">
            <a:extLst>
              <a:ext uri="{FF2B5EF4-FFF2-40B4-BE49-F238E27FC236}">
                <a16:creationId xmlns:a16="http://schemas.microsoft.com/office/drawing/2014/main" id="{E2D7C818-E1BB-48DE-8107-FDA479CCD424}"/>
              </a:ext>
            </a:extLst>
          </p:cNvPr>
          <p:cNvSpPr/>
          <p:nvPr/>
        </p:nvSpPr>
        <p:spPr>
          <a:xfrm>
            <a:off x="6244319" y="4441435"/>
            <a:ext cx="4071673" cy="83099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pc="300" dirty="0">
                <a:solidFill>
                  <a:schemeClr val="bg1"/>
                </a:solidFill>
                <a:latin typeface="Montserrat" charset="0"/>
                <a:ea typeface="Montserrat" charset="0"/>
                <a:cs typeface="Montserrat" charset="0"/>
              </a:rPr>
              <a:t>STORAGE</a:t>
            </a:r>
            <a:endParaRPr lang="en-US" dirty="0"/>
          </a:p>
        </p:txBody>
      </p:sp>
      <p:sp>
        <p:nvSpPr>
          <p:cNvPr id="9" name="Rectangle 8">
            <a:extLst>
              <a:ext uri="{FF2B5EF4-FFF2-40B4-BE49-F238E27FC236}">
                <a16:creationId xmlns:a16="http://schemas.microsoft.com/office/drawing/2014/main" id="{E3401001-2D15-46AB-B58E-31C0920740F9}"/>
              </a:ext>
            </a:extLst>
          </p:cNvPr>
          <p:cNvSpPr/>
          <p:nvPr/>
        </p:nvSpPr>
        <p:spPr>
          <a:xfrm>
            <a:off x="6244320" y="3242263"/>
            <a:ext cx="4071673" cy="83099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pc="300" dirty="0">
                <a:solidFill>
                  <a:schemeClr val="bg1"/>
                </a:solidFill>
                <a:latin typeface="Montserrat" charset="0"/>
                <a:ea typeface="Montserrat" charset="0"/>
                <a:cs typeface="Montserrat" charset="0"/>
              </a:rPr>
              <a:t>PETS</a:t>
            </a:r>
            <a:endParaRPr lang="en-US" dirty="0"/>
          </a:p>
        </p:txBody>
      </p:sp>
      <p:sp>
        <p:nvSpPr>
          <p:cNvPr id="10" name="Rectangle 9">
            <a:extLst>
              <a:ext uri="{FF2B5EF4-FFF2-40B4-BE49-F238E27FC236}">
                <a16:creationId xmlns:a16="http://schemas.microsoft.com/office/drawing/2014/main" id="{E8B7E29A-F2DE-4248-8CAB-F20497C51634}"/>
              </a:ext>
            </a:extLst>
          </p:cNvPr>
          <p:cNvSpPr/>
          <p:nvPr/>
        </p:nvSpPr>
        <p:spPr>
          <a:xfrm>
            <a:off x="6244321" y="2043091"/>
            <a:ext cx="4071673" cy="83099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pc="300" dirty="0">
                <a:solidFill>
                  <a:schemeClr val="bg1"/>
                </a:solidFill>
                <a:latin typeface="Montserrat" charset="0"/>
                <a:ea typeface="Montserrat" charset="0"/>
                <a:cs typeface="Montserrat" charset="0"/>
              </a:rPr>
              <a:t>BILLBOARD/CELL TOWER</a:t>
            </a:r>
            <a:endParaRPr lang="en-US" dirty="0"/>
          </a:p>
        </p:txBody>
      </p:sp>
    </p:spTree>
    <p:extLst>
      <p:ext uri="{BB962C8B-B14F-4D97-AF65-F5344CB8AC3E}">
        <p14:creationId xmlns:p14="http://schemas.microsoft.com/office/powerpoint/2010/main" val="1523742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C7916-B4AD-4DFF-9FC3-1975FD10EE2F}"/>
              </a:ext>
            </a:extLst>
          </p:cNvPr>
          <p:cNvSpPr>
            <a:spLocks noGrp="1"/>
          </p:cNvSpPr>
          <p:nvPr>
            <p:ph type="title"/>
          </p:nvPr>
        </p:nvSpPr>
        <p:spPr>
          <a:xfrm>
            <a:off x="838200" y="365125"/>
            <a:ext cx="10515600" cy="1325563"/>
          </a:xfrm>
        </p:spPr>
        <p:txBody>
          <a:bodyPr/>
          <a:lstStyle/>
          <a:p>
            <a:r>
              <a:rPr lang="en-US" dirty="0">
                <a:solidFill>
                  <a:schemeClr val="tx2"/>
                </a:solidFill>
                <a:latin typeface="Montserrat"/>
              </a:rPr>
              <a:t>Insurance</a:t>
            </a:r>
          </a:p>
        </p:txBody>
      </p:sp>
      <p:cxnSp>
        <p:nvCxnSpPr>
          <p:cNvPr id="4" name="Straight Connector 3">
            <a:extLst>
              <a:ext uri="{FF2B5EF4-FFF2-40B4-BE49-F238E27FC236}">
                <a16:creationId xmlns:a16="http://schemas.microsoft.com/office/drawing/2014/main" id="{5FDED15D-1C55-4998-84E3-9BBB793111DE}"/>
              </a:ext>
            </a:extLst>
          </p:cNvPr>
          <p:cNvCxnSpPr>
            <a:cxnSpLocks/>
          </p:cNvCxnSpPr>
          <p:nvPr/>
        </p:nvCxnSpPr>
        <p:spPr>
          <a:xfrm>
            <a:off x="959658" y="1558866"/>
            <a:ext cx="504063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88D537BC-E847-4419-A412-5736C51835AB}"/>
              </a:ext>
            </a:extLst>
          </p:cNvPr>
          <p:cNvSpPr/>
          <p:nvPr/>
        </p:nvSpPr>
        <p:spPr>
          <a:xfrm>
            <a:off x="1704929" y="2098509"/>
            <a:ext cx="4071673" cy="83099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pc="300" dirty="0">
                <a:solidFill>
                  <a:schemeClr val="bg1"/>
                </a:solidFill>
                <a:latin typeface="Montserrat" charset="0"/>
                <a:ea typeface="Montserrat" charset="0"/>
                <a:cs typeface="Montserrat" charset="0"/>
              </a:rPr>
              <a:t>REPAIR &amp; REPLACE BUILDING</a:t>
            </a:r>
            <a:endParaRPr lang="en-US" dirty="0"/>
          </a:p>
        </p:txBody>
      </p:sp>
      <p:sp>
        <p:nvSpPr>
          <p:cNvPr id="6" name="Rectangle 5">
            <a:extLst>
              <a:ext uri="{FF2B5EF4-FFF2-40B4-BE49-F238E27FC236}">
                <a16:creationId xmlns:a16="http://schemas.microsoft.com/office/drawing/2014/main" id="{0CDC58A7-E51B-4458-8951-AFA827214074}"/>
              </a:ext>
            </a:extLst>
          </p:cNvPr>
          <p:cNvSpPr/>
          <p:nvPr/>
        </p:nvSpPr>
        <p:spPr>
          <a:xfrm>
            <a:off x="6443826" y="2098509"/>
            <a:ext cx="4071673" cy="83099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pc="300" dirty="0">
                <a:solidFill>
                  <a:schemeClr val="bg1"/>
                </a:solidFill>
                <a:latin typeface="Montserrat" charset="0"/>
                <a:ea typeface="Montserrat" charset="0"/>
                <a:cs typeface="Montserrat" charset="0"/>
              </a:rPr>
              <a:t>LOST RENT PAYMENTS</a:t>
            </a:r>
            <a:endParaRPr lang="en-US" dirty="0"/>
          </a:p>
        </p:txBody>
      </p:sp>
    </p:spTree>
    <p:extLst>
      <p:ext uri="{BB962C8B-B14F-4D97-AF65-F5344CB8AC3E}">
        <p14:creationId xmlns:p14="http://schemas.microsoft.com/office/powerpoint/2010/main" val="2733878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56B13-1A1B-463A-BA55-5EAE6DE45AC5}"/>
              </a:ext>
            </a:extLst>
          </p:cNvPr>
          <p:cNvSpPr>
            <a:spLocks noGrp="1"/>
          </p:cNvSpPr>
          <p:nvPr>
            <p:ph type="title"/>
          </p:nvPr>
        </p:nvSpPr>
        <p:spPr/>
        <p:txBody>
          <a:bodyPr/>
          <a:lstStyle/>
          <a:p>
            <a:r>
              <a:rPr lang="en-US" dirty="0">
                <a:solidFill>
                  <a:schemeClr val="tx2"/>
                </a:solidFill>
                <a:latin typeface="Montserrat"/>
              </a:rPr>
              <a:t>Tax Benefits	</a:t>
            </a:r>
          </a:p>
        </p:txBody>
      </p:sp>
      <p:cxnSp>
        <p:nvCxnSpPr>
          <p:cNvPr id="4" name="Straight Connector 3">
            <a:extLst>
              <a:ext uri="{FF2B5EF4-FFF2-40B4-BE49-F238E27FC236}">
                <a16:creationId xmlns:a16="http://schemas.microsoft.com/office/drawing/2014/main" id="{9A39E298-14F8-45D7-9EBC-07EDE4765661}"/>
              </a:ext>
            </a:extLst>
          </p:cNvPr>
          <p:cNvCxnSpPr>
            <a:cxnSpLocks/>
          </p:cNvCxnSpPr>
          <p:nvPr/>
        </p:nvCxnSpPr>
        <p:spPr>
          <a:xfrm>
            <a:off x="959658" y="1558866"/>
            <a:ext cx="504063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3EDF2F82-5294-4E95-9277-9AC1F345FB37}"/>
              </a:ext>
            </a:extLst>
          </p:cNvPr>
          <p:cNvSpPr/>
          <p:nvPr/>
        </p:nvSpPr>
        <p:spPr>
          <a:xfrm>
            <a:off x="1710470" y="3273761"/>
            <a:ext cx="4071673" cy="83099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pc="300" dirty="0">
                <a:solidFill>
                  <a:schemeClr val="bg1"/>
                </a:solidFill>
                <a:latin typeface="Montserrat" charset="0"/>
                <a:ea typeface="Montserrat" charset="0"/>
                <a:cs typeface="Montserrat" charset="0"/>
              </a:rPr>
              <a:t>WRITE-OFFS</a:t>
            </a:r>
            <a:endParaRPr lang="en-US" dirty="0"/>
          </a:p>
        </p:txBody>
      </p:sp>
      <p:sp>
        <p:nvSpPr>
          <p:cNvPr id="6" name="Rectangle 5">
            <a:extLst>
              <a:ext uri="{FF2B5EF4-FFF2-40B4-BE49-F238E27FC236}">
                <a16:creationId xmlns:a16="http://schemas.microsoft.com/office/drawing/2014/main" id="{08B382DA-60F4-4D03-A3E2-C781A34DEA56}"/>
              </a:ext>
            </a:extLst>
          </p:cNvPr>
          <p:cNvSpPr/>
          <p:nvPr/>
        </p:nvSpPr>
        <p:spPr>
          <a:xfrm>
            <a:off x="1710471" y="2125964"/>
            <a:ext cx="4071673" cy="83099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pc="300" dirty="0">
                <a:solidFill>
                  <a:schemeClr val="bg1"/>
                </a:solidFill>
                <a:latin typeface="Montserrat" charset="0"/>
                <a:ea typeface="Montserrat" charset="0"/>
                <a:cs typeface="Montserrat" charset="0"/>
              </a:rPr>
              <a:t>DEFERRAL</a:t>
            </a:r>
            <a:endParaRPr lang="en-US" dirty="0"/>
          </a:p>
        </p:txBody>
      </p:sp>
      <p:sp>
        <p:nvSpPr>
          <p:cNvPr id="7" name="Rectangle 6">
            <a:extLst>
              <a:ext uri="{FF2B5EF4-FFF2-40B4-BE49-F238E27FC236}">
                <a16:creationId xmlns:a16="http://schemas.microsoft.com/office/drawing/2014/main" id="{80DD8E14-929D-4735-B51E-289122FCB074}"/>
              </a:ext>
            </a:extLst>
          </p:cNvPr>
          <p:cNvSpPr/>
          <p:nvPr/>
        </p:nvSpPr>
        <p:spPr>
          <a:xfrm>
            <a:off x="6449367" y="3325136"/>
            <a:ext cx="4071673" cy="83099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pc="300" dirty="0">
                <a:solidFill>
                  <a:schemeClr val="bg1"/>
                </a:solidFill>
                <a:latin typeface="Montserrat" charset="0"/>
              </a:rPr>
              <a:t>UNLIMITED DEPRECIATION</a:t>
            </a:r>
            <a:endParaRPr lang="en-US" dirty="0"/>
          </a:p>
        </p:txBody>
      </p:sp>
      <p:sp>
        <p:nvSpPr>
          <p:cNvPr id="8" name="Rectangle 7">
            <a:extLst>
              <a:ext uri="{FF2B5EF4-FFF2-40B4-BE49-F238E27FC236}">
                <a16:creationId xmlns:a16="http://schemas.microsoft.com/office/drawing/2014/main" id="{8D7417B3-83D7-4C1D-B44D-4256CD50A9BC}"/>
              </a:ext>
            </a:extLst>
          </p:cNvPr>
          <p:cNvSpPr/>
          <p:nvPr/>
        </p:nvSpPr>
        <p:spPr>
          <a:xfrm>
            <a:off x="6449368" y="2125964"/>
            <a:ext cx="4071673" cy="83099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pc="300" dirty="0">
                <a:solidFill>
                  <a:schemeClr val="bg1"/>
                </a:solidFill>
                <a:latin typeface="Montserrat" charset="0"/>
                <a:ea typeface="Montserrat" charset="0"/>
                <a:cs typeface="Montserrat" charset="0"/>
              </a:rPr>
              <a:t>SELF-DIRECTED IRAs/401K</a:t>
            </a:r>
            <a:endParaRPr lang="en-US" dirty="0"/>
          </a:p>
        </p:txBody>
      </p:sp>
    </p:spTree>
    <p:extLst>
      <p:ext uri="{BB962C8B-B14F-4D97-AF65-F5344CB8AC3E}">
        <p14:creationId xmlns:p14="http://schemas.microsoft.com/office/powerpoint/2010/main" val="2560929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C3B29-D69E-4144-8D4D-1B7F0E6C97A1}"/>
              </a:ext>
            </a:extLst>
          </p:cNvPr>
          <p:cNvSpPr>
            <a:spLocks noGrp="1"/>
          </p:cNvSpPr>
          <p:nvPr>
            <p:ph type="title"/>
          </p:nvPr>
        </p:nvSpPr>
        <p:spPr>
          <a:xfrm>
            <a:off x="838200" y="365125"/>
            <a:ext cx="10515600" cy="1325563"/>
          </a:xfrm>
        </p:spPr>
        <p:txBody>
          <a:bodyPr/>
          <a:lstStyle/>
          <a:p>
            <a:r>
              <a:rPr lang="en-US" dirty="0">
                <a:solidFill>
                  <a:schemeClr val="tx2"/>
                </a:solidFill>
                <a:latin typeface="Montserrat"/>
              </a:rPr>
              <a:t>Depreciation</a:t>
            </a:r>
          </a:p>
        </p:txBody>
      </p:sp>
      <p:sp>
        <p:nvSpPr>
          <p:cNvPr id="3" name="Content Placeholder 2">
            <a:extLst>
              <a:ext uri="{FF2B5EF4-FFF2-40B4-BE49-F238E27FC236}">
                <a16:creationId xmlns:a16="http://schemas.microsoft.com/office/drawing/2014/main" id="{C6739721-8F5B-471B-BAB7-D641FD4AD30A}"/>
              </a:ext>
            </a:extLst>
          </p:cNvPr>
          <p:cNvSpPr>
            <a:spLocks noGrp="1"/>
          </p:cNvSpPr>
          <p:nvPr>
            <p:ph idx="1"/>
          </p:nvPr>
        </p:nvSpPr>
        <p:spPr>
          <a:xfrm>
            <a:off x="838200" y="4851399"/>
            <a:ext cx="10515600" cy="1325563"/>
          </a:xfrm>
        </p:spPr>
        <p:txBody>
          <a:bodyPr/>
          <a:lstStyle/>
          <a:p>
            <a:pPr algn="ctr"/>
            <a:r>
              <a:rPr lang="en-US" dirty="0">
                <a:solidFill>
                  <a:schemeClr val="tx2"/>
                </a:solidFill>
                <a:latin typeface="Montserrat"/>
              </a:rPr>
              <a:t>Improvements NOT land</a:t>
            </a:r>
          </a:p>
          <a:p>
            <a:pPr algn="ctr"/>
            <a:r>
              <a:rPr lang="en-US" dirty="0">
                <a:solidFill>
                  <a:schemeClr val="tx2"/>
                </a:solidFill>
                <a:latin typeface="Montserrat"/>
              </a:rPr>
              <a:t>Accelerated depreciation with cost segregation study</a:t>
            </a:r>
          </a:p>
        </p:txBody>
      </p:sp>
      <p:cxnSp>
        <p:nvCxnSpPr>
          <p:cNvPr id="4" name="Straight Connector 3">
            <a:extLst>
              <a:ext uri="{FF2B5EF4-FFF2-40B4-BE49-F238E27FC236}">
                <a16:creationId xmlns:a16="http://schemas.microsoft.com/office/drawing/2014/main" id="{A37D1A4C-9770-47B8-A3F1-CFF1504835FF}"/>
              </a:ext>
            </a:extLst>
          </p:cNvPr>
          <p:cNvCxnSpPr>
            <a:cxnSpLocks/>
          </p:cNvCxnSpPr>
          <p:nvPr/>
        </p:nvCxnSpPr>
        <p:spPr>
          <a:xfrm>
            <a:off x="959658" y="1558866"/>
            <a:ext cx="504063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room&#10;&#10;Description automatically generated">
            <a:extLst>
              <a:ext uri="{FF2B5EF4-FFF2-40B4-BE49-F238E27FC236}">
                <a16:creationId xmlns:a16="http://schemas.microsoft.com/office/drawing/2014/main" id="{AE2DBD2E-56DE-4962-B9D1-C3C0A750BA3A}"/>
              </a:ext>
            </a:extLst>
          </p:cNvPr>
          <p:cNvPicPr>
            <a:picLocks noChangeAspect="1"/>
          </p:cNvPicPr>
          <p:nvPr/>
        </p:nvPicPr>
        <p:blipFill rotWithShape="1">
          <a:blip r:embed="rId2">
            <a:extLst>
              <a:ext uri="{28A0092B-C50C-407E-A947-70E740481C1C}">
                <a14:useLocalDpi xmlns:a14="http://schemas.microsoft.com/office/drawing/2010/main" val="0"/>
              </a:ext>
            </a:extLst>
          </a:blip>
          <a:srcRect l="55737" b="54975"/>
          <a:stretch/>
        </p:blipFill>
        <p:spPr>
          <a:xfrm>
            <a:off x="331341" y="1928118"/>
            <a:ext cx="2496155" cy="2477490"/>
          </a:xfrm>
          <a:prstGeom prst="rect">
            <a:avLst/>
          </a:prstGeom>
        </p:spPr>
      </p:pic>
      <p:pic>
        <p:nvPicPr>
          <p:cNvPr id="6" name="Picture 5" descr="A picture containing room&#10;&#10;Description automatically generated">
            <a:extLst>
              <a:ext uri="{FF2B5EF4-FFF2-40B4-BE49-F238E27FC236}">
                <a16:creationId xmlns:a16="http://schemas.microsoft.com/office/drawing/2014/main" id="{27B98CAB-5743-49D5-87D5-DA4C82C2EB8B}"/>
              </a:ext>
            </a:extLst>
          </p:cNvPr>
          <p:cNvPicPr>
            <a:picLocks noChangeAspect="1"/>
          </p:cNvPicPr>
          <p:nvPr/>
        </p:nvPicPr>
        <p:blipFill rotWithShape="1">
          <a:blip r:embed="rId2">
            <a:extLst>
              <a:ext uri="{28A0092B-C50C-407E-A947-70E740481C1C}">
                <a14:useLocalDpi xmlns:a14="http://schemas.microsoft.com/office/drawing/2010/main" val="0"/>
              </a:ext>
            </a:extLst>
          </a:blip>
          <a:srcRect l="16814" t="59633" r="34996"/>
          <a:stretch/>
        </p:blipFill>
        <p:spPr>
          <a:xfrm>
            <a:off x="6506533" y="1833743"/>
            <a:ext cx="2717643" cy="2221155"/>
          </a:xfrm>
          <a:prstGeom prst="rect">
            <a:avLst/>
          </a:prstGeom>
        </p:spPr>
      </p:pic>
      <p:sp>
        <p:nvSpPr>
          <p:cNvPr id="7" name="Rectangle 6">
            <a:extLst>
              <a:ext uri="{FF2B5EF4-FFF2-40B4-BE49-F238E27FC236}">
                <a16:creationId xmlns:a16="http://schemas.microsoft.com/office/drawing/2014/main" id="{4AF951DA-25F3-42B4-A302-9F0A6E6BED52}"/>
              </a:ext>
            </a:extLst>
          </p:cNvPr>
          <p:cNvSpPr/>
          <p:nvPr/>
        </p:nvSpPr>
        <p:spPr>
          <a:xfrm>
            <a:off x="3158836" y="2253073"/>
            <a:ext cx="3416027" cy="1323439"/>
          </a:xfrm>
          <a:prstGeom prst="rect">
            <a:avLst/>
          </a:prstGeom>
        </p:spPr>
        <p:txBody>
          <a:bodyPr wrap="square">
            <a:spAutoFit/>
          </a:bodyPr>
          <a:lstStyle/>
          <a:p>
            <a:r>
              <a:rPr lang="en-US" sz="2800" dirty="0">
                <a:solidFill>
                  <a:schemeClr val="tx2"/>
                </a:solidFill>
                <a:latin typeface="Montserrat"/>
              </a:rPr>
              <a:t>Residential</a:t>
            </a:r>
          </a:p>
          <a:p>
            <a:endParaRPr lang="en-US" sz="2800" dirty="0">
              <a:solidFill>
                <a:schemeClr val="tx2"/>
              </a:solidFill>
              <a:latin typeface="Montserrat"/>
            </a:endParaRPr>
          </a:p>
          <a:p>
            <a:r>
              <a:rPr lang="en-US" sz="2400" dirty="0">
                <a:solidFill>
                  <a:schemeClr val="tx2"/>
                </a:solidFill>
                <a:latin typeface="Montserrat"/>
              </a:rPr>
              <a:t>27.5 years</a:t>
            </a:r>
          </a:p>
        </p:txBody>
      </p:sp>
      <p:sp>
        <p:nvSpPr>
          <p:cNvPr id="8" name="Rectangle 7">
            <a:extLst>
              <a:ext uri="{FF2B5EF4-FFF2-40B4-BE49-F238E27FC236}">
                <a16:creationId xmlns:a16="http://schemas.microsoft.com/office/drawing/2014/main" id="{4FD73F2A-DD15-4E09-8003-105192462B86}"/>
              </a:ext>
            </a:extLst>
          </p:cNvPr>
          <p:cNvSpPr/>
          <p:nvPr/>
        </p:nvSpPr>
        <p:spPr>
          <a:xfrm>
            <a:off x="9420856" y="2330016"/>
            <a:ext cx="4464108" cy="1169551"/>
          </a:xfrm>
          <a:prstGeom prst="rect">
            <a:avLst/>
          </a:prstGeom>
        </p:spPr>
        <p:txBody>
          <a:bodyPr wrap="square">
            <a:spAutoFit/>
          </a:bodyPr>
          <a:lstStyle/>
          <a:p>
            <a:r>
              <a:rPr lang="en-US" sz="2800" dirty="0">
                <a:solidFill>
                  <a:schemeClr val="tx2"/>
                </a:solidFill>
                <a:latin typeface="Montserrat"/>
              </a:rPr>
              <a:t>Commercial</a:t>
            </a:r>
          </a:p>
          <a:p>
            <a:endParaRPr lang="en-US" dirty="0">
              <a:solidFill>
                <a:schemeClr val="tx2"/>
              </a:solidFill>
              <a:latin typeface="Montserrat"/>
            </a:endParaRPr>
          </a:p>
          <a:p>
            <a:r>
              <a:rPr lang="en-US" sz="2400" dirty="0">
                <a:solidFill>
                  <a:schemeClr val="tx2"/>
                </a:solidFill>
                <a:latin typeface="Montserrat"/>
              </a:rPr>
              <a:t>39 years</a:t>
            </a:r>
          </a:p>
        </p:txBody>
      </p:sp>
      <p:cxnSp>
        <p:nvCxnSpPr>
          <p:cNvPr id="10" name="Straight Connector 9">
            <a:extLst>
              <a:ext uri="{FF2B5EF4-FFF2-40B4-BE49-F238E27FC236}">
                <a16:creationId xmlns:a16="http://schemas.microsoft.com/office/drawing/2014/main" id="{14D28E1C-67E5-4205-8EA2-E06F86AD41BF}"/>
              </a:ext>
            </a:extLst>
          </p:cNvPr>
          <p:cNvCxnSpPr>
            <a:cxnSpLocks/>
          </p:cNvCxnSpPr>
          <p:nvPr/>
        </p:nvCxnSpPr>
        <p:spPr>
          <a:xfrm>
            <a:off x="3263472" y="2884429"/>
            <a:ext cx="1234492" cy="587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BB72D07-942B-4203-9A2B-2840A8F728E1}"/>
              </a:ext>
            </a:extLst>
          </p:cNvPr>
          <p:cNvCxnSpPr>
            <a:cxnSpLocks/>
          </p:cNvCxnSpPr>
          <p:nvPr/>
        </p:nvCxnSpPr>
        <p:spPr>
          <a:xfrm>
            <a:off x="9495247" y="2890612"/>
            <a:ext cx="1234492" cy="587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2553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9D1906-959E-4707-9939-D811A3877CDB}"/>
              </a:ext>
            </a:extLst>
          </p:cNvPr>
          <p:cNvSpPr>
            <a:spLocks noGrp="1"/>
          </p:cNvSpPr>
          <p:nvPr>
            <p:ph idx="1"/>
          </p:nvPr>
        </p:nvSpPr>
        <p:spPr>
          <a:xfrm>
            <a:off x="948862" y="2319163"/>
            <a:ext cx="10515600" cy="2907290"/>
          </a:xfrm>
        </p:spPr>
        <p:txBody>
          <a:bodyPr>
            <a:normAutofit/>
          </a:bodyPr>
          <a:lstStyle/>
          <a:p>
            <a:pPr marL="0" indent="0" algn="ctr">
              <a:buNone/>
            </a:pPr>
            <a:r>
              <a:rPr lang="en-US" sz="4000" dirty="0">
                <a:solidFill>
                  <a:schemeClr val="tx2"/>
                </a:solidFill>
                <a:latin typeface="Montserrat"/>
              </a:rPr>
              <a:t>When your passive</a:t>
            </a:r>
            <a:r>
              <a:rPr lang="en-US" sz="4000" b="1" dirty="0">
                <a:solidFill>
                  <a:schemeClr val="tx2"/>
                </a:solidFill>
                <a:latin typeface="Montserrat"/>
              </a:rPr>
              <a:t> income </a:t>
            </a:r>
          </a:p>
          <a:p>
            <a:pPr marL="0" indent="0" algn="ctr">
              <a:buNone/>
            </a:pPr>
            <a:r>
              <a:rPr lang="en-US" sz="4000" b="1" dirty="0">
                <a:solidFill>
                  <a:schemeClr val="tx2"/>
                </a:solidFill>
                <a:latin typeface="Montserrat"/>
              </a:rPr>
              <a:t>is greater than </a:t>
            </a:r>
          </a:p>
          <a:p>
            <a:pPr marL="0" indent="0" algn="ctr">
              <a:buNone/>
            </a:pPr>
            <a:r>
              <a:rPr lang="en-US" sz="4000" dirty="0">
                <a:solidFill>
                  <a:schemeClr val="tx2"/>
                </a:solidFill>
                <a:latin typeface="Montserrat"/>
              </a:rPr>
              <a:t>your living </a:t>
            </a:r>
            <a:r>
              <a:rPr lang="en-US" sz="4000" b="1" dirty="0">
                <a:solidFill>
                  <a:schemeClr val="tx2"/>
                </a:solidFill>
                <a:latin typeface="Montserrat"/>
              </a:rPr>
              <a:t>expenses</a:t>
            </a:r>
          </a:p>
        </p:txBody>
      </p:sp>
      <p:cxnSp>
        <p:nvCxnSpPr>
          <p:cNvPr id="4" name="Straight Connector 3">
            <a:extLst>
              <a:ext uri="{FF2B5EF4-FFF2-40B4-BE49-F238E27FC236}">
                <a16:creationId xmlns:a16="http://schemas.microsoft.com/office/drawing/2014/main" id="{96A9C1E9-B173-4643-983A-89816A9E28FA}"/>
              </a:ext>
            </a:extLst>
          </p:cNvPr>
          <p:cNvCxnSpPr>
            <a:cxnSpLocks/>
          </p:cNvCxnSpPr>
          <p:nvPr/>
        </p:nvCxnSpPr>
        <p:spPr>
          <a:xfrm>
            <a:off x="948862" y="1514531"/>
            <a:ext cx="504063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E00BEE12-5466-4F99-8BEE-BCB15A3E57EB}"/>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tx2"/>
                </a:solidFill>
                <a:latin typeface="Montserrat"/>
              </a:rPr>
              <a:t>Financial Independence</a:t>
            </a:r>
          </a:p>
        </p:txBody>
      </p:sp>
    </p:spTree>
    <p:extLst>
      <p:ext uri="{BB962C8B-B14F-4D97-AF65-F5344CB8AC3E}">
        <p14:creationId xmlns:p14="http://schemas.microsoft.com/office/powerpoint/2010/main" val="1198479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0F185-0183-4B6A-9194-BAE3C030FC4D}"/>
              </a:ext>
            </a:extLst>
          </p:cNvPr>
          <p:cNvSpPr>
            <a:spLocks noGrp="1"/>
          </p:cNvSpPr>
          <p:nvPr>
            <p:ph type="title"/>
          </p:nvPr>
        </p:nvSpPr>
        <p:spPr/>
        <p:txBody>
          <a:bodyPr/>
          <a:lstStyle/>
          <a:p>
            <a:r>
              <a:rPr lang="en-US" dirty="0">
                <a:solidFill>
                  <a:schemeClr val="tx2"/>
                </a:solidFill>
                <a:latin typeface="Montserrat"/>
              </a:rPr>
              <a:t>The Pros of Investing for Realtors</a:t>
            </a:r>
          </a:p>
        </p:txBody>
      </p:sp>
      <p:sp>
        <p:nvSpPr>
          <p:cNvPr id="3" name="Content Placeholder 2">
            <a:extLst>
              <a:ext uri="{FF2B5EF4-FFF2-40B4-BE49-F238E27FC236}">
                <a16:creationId xmlns:a16="http://schemas.microsoft.com/office/drawing/2014/main" id="{1A04F7E4-0EEE-4E26-AB21-8D591ABAB310}"/>
              </a:ext>
            </a:extLst>
          </p:cNvPr>
          <p:cNvSpPr>
            <a:spLocks noGrp="1"/>
          </p:cNvSpPr>
          <p:nvPr>
            <p:ph idx="1"/>
          </p:nvPr>
        </p:nvSpPr>
        <p:spPr/>
        <p:txBody>
          <a:bodyPr/>
          <a:lstStyle/>
          <a:p>
            <a:r>
              <a:rPr lang="en-US" dirty="0">
                <a:solidFill>
                  <a:schemeClr val="tx2"/>
                </a:solidFill>
                <a:latin typeface="Montserrat"/>
              </a:rPr>
              <a:t>In the know</a:t>
            </a:r>
          </a:p>
          <a:p>
            <a:r>
              <a:rPr lang="en-US" dirty="0">
                <a:solidFill>
                  <a:schemeClr val="tx2"/>
                </a:solidFill>
                <a:latin typeface="Montserrat"/>
              </a:rPr>
              <a:t>Market experts</a:t>
            </a:r>
          </a:p>
          <a:p>
            <a:r>
              <a:rPr lang="en-US" dirty="0">
                <a:solidFill>
                  <a:schemeClr val="tx2"/>
                </a:solidFill>
                <a:latin typeface="Montserrat"/>
              </a:rPr>
              <a:t>Understanding seller motivation</a:t>
            </a:r>
          </a:p>
          <a:p>
            <a:r>
              <a:rPr lang="en-US" dirty="0">
                <a:solidFill>
                  <a:schemeClr val="tx2"/>
                </a:solidFill>
                <a:latin typeface="Montserrat"/>
              </a:rPr>
              <a:t>Use commission to get discount</a:t>
            </a:r>
          </a:p>
          <a:p>
            <a:r>
              <a:rPr lang="en-US" dirty="0">
                <a:solidFill>
                  <a:schemeClr val="tx2"/>
                </a:solidFill>
                <a:latin typeface="Montserrat"/>
              </a:rPr>
              <a:t>Discount with vendors</a:t>
            </a:r>
          </a:p>
          <a:p>
            <a:r>
              <a:rPr lang="en-US" dirty="0">
                <a:solidFill>
                  <a:schemeClr val="tx2"/>
                </a:solidFill>
                <a:latin typeface="Montserrat"/>
              </a:rPr>
              <a:t>Private financing</a:t>
            </a:r>
          </a:p>
          <a:p>
            <a:r>
              <a:rPr lang="en-US" dirty="0">
                <a:solidFill>
                  <a:schemeClr val="tx2"/>
                </a:solidFill>
                <a:latin typeface="Montserrat"/>
              </a:rPr>
              <a:t>Buy deals your clients terminate</a:t>
            </a:r>
          </a:p>
          <a:p>
            <a:r>
              <a:rPr lang="en-US" dirty="0" err="1">
                <a:solidFill>
                  <a:schemeClr val="tx2"/>
                </a:solidFill>
                <a:latin typeface="Montserrat"/>
              </a:rPr>
              <a:t>iBuyer</a:t>
            </a:r>
            <a:endParaRPr lang="en-US" dirty="0">
              <a:solidFill>
                <a:schemeClr val="tx2"/>
              </a:solidFill>
              <a:latin typeface="Montserrat"/>
            </a:endParaRPr>
          </a:p>
          <a:p>
            <a:pPr marL="0" indent="0">
              <a:buNone/>
            </a:pPr>
            <a:endParaRPr lang="en-US" dirty="0">
              <a:solidFill>
                <a:schemeClr val="tx2"/>
              </a:solidFill>
              <a:latin typeface="Montserrat"/>
            </a:endParaRPr>
          </a:p>
        </p:txBody>
      </p:sp>
      <p:cxnSp>
        <p:nvCxnSpPr>
          <p:cNvPr id="4" name="Straight Connector 3">
            <a:extLst>
              <a:ext uri="{FF2B5EF4-FFF2-40B4-BE49-F238E27FC236}">
                <a16:creationId xmlns:a16="http://schemas.microsoft.com/office/drawing/2014/main" id="{18EF1CE8-8CB1-4460-9274-B6B669C7C0E6}"/>
              </a:ext>
            </a:extLst>
          </p:cNvPr>
          <p:cNvCxnSpPr>
            <a:cxnSpLocks/>
          </p:cNvCxnSpPr>
          <p:nvPr/>
        </p:nvCxnSpPr>
        <p:spPr>
          <a:xfrm>
            <a:off x="959658" y="1558866"/>
            <a:ext cx="504063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2944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5AF6-7E9E-41C1-9BF9-CB41156A6D36}"/>
              </a:ext>
            </a:extLst>
          </p:cNvPr>
          <p:cNvSpPr>
            <a:spLocks noGrp="1"/>
          </p:cNvSpPr>
          <p:nvPr>
            <p:ph type="title"/>
          </p:nvPr>
        </p:nvSpPr>
        <p:spPr/>
        <p:txBody>
          <a:bodyPr/>
          <a:lstStyle/>
          <a:p>
            <a:r>
              <a:rPr lang="en-US" dirty="0">
                <a:solidFill>
                  <a:schemeClr val="tx2"/>
                </a:solidFill>
                <a:latin typeface="Montserrat"/>
              </a:rPr>
              <a:t>The Cons of Investing for Realtors</a:t>
            </a:r>
          </a:p>
        </p:txBody>
      </p:sp>
      <p:sp>
        <p:nvSpPr>
          <p:cNvPr id="5" name="Rectangle 4">
            <a:extLst>
              <a:ext uri="{FF2B5EF4-FFF2-40B4-BE49-F238E27FC236}">
                <a16:creationId xmlns:a16="http://schemas.microsoft.com/office/drawing/2014/main" id="{26BF0734-310A-4FE4-8351-EFC5076F2DD2}"/>
              </a:ext>
            </a:extLst>
          </p:cNvPr>
          <p:cNvSpPr/>
          <p:nvPr/>
        </p:nvSpPr>
        <p:spPr>
          <a:xfrm>
            <a:off x="1505424" y="4138539"/>
            <a:ext cx="4071673" cy="83099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pc="300" dirty="0">
                <a:solidFill>
                  <a:schemeClr val="bg1"/>
                </a:solidFill>
                <a:latin typeface="Montserrat" charset="0"/>
                <a:ea typeface="Montserrat" charset="0"/>
                <a:cs typeface="Montserrat" charset="0"/>
              </a:rPr>
              <a:t>CASH FLOW ARRANGEMENT</a:t>
            </a:r>
            <a:endParaRPr lang="en-US" dirty="0"/>
          </a:p>
        </p:txBody>
      </p:sp>
      <p:sp>
        <p:nvSpPr>
          <p:cNvPr id="6" name="Rectangle 5">
            <a:extLst>
              <a:ext uri="{FF2B5EF4-FFF2-40B4-BE49-F238E27FC236}">
                <a16:creationId xmlns:a16="http://schemas.microsoft.com/office/drawing/2014/main" id="{D450D782-22D2-4033-A446-18D2B535E023}"/>
              </a:ext>
            </a:extLst>
          </p:cNvPr>
          <p:cNvSpPr/>
          <p:nvPr/>
        </p:nvSpPr>
        <p:spPr>
          <a:xfrm>
            <a:off x="1505424" y="2674858"/>
            <a:ext cx="4071673" cy="83099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pc="300" dirty="0">
                <a:solidFill>
                  <a:schemeClr val="bg1"/>
                </a:solidFill>
                <a:latin typeface="Montserrat" charset="0"/>
                <a:ea typeface="Montserrat" charset="0"/>
                <a:cs typeface="Montserrat" charset="0"/>
              </a:rPr>
              <a:t>PROPERLY DISCLOSE</a:t>
            </a:r>
            <a:endParaRPr lang="en-US" dirty="0"/>
          </a:p>
        </p:txBody>
      </p:sp>
      <p:sp>
        <p:nvSpPr>
          <p:cNvPr id="8" name="Rectangle 7">
            <a:extLst>
              <a:ext uri="{FF2B5EF4-FFF2-40B4-BE49-F238E27FC236}">
                <a16:creationId xmlns:a16="http://schemas.microsoft.com/office/drawing/2014/main" id="{6DEE7AD0-B827-4A79-8CBC-71E56DD708F6}"/>
              </a:ext>
            </a:extLst>
          </p:cNvPr>
          <p:cNvSpPr/>
          <p:nvPr/>
        </p:nvSpPr>
        <p:spPr>
          <a:xfrm>
            <a:off x="6244321" y="4138539"/>
            <a:ext cx="4071673" cy="83099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pc="300" dirty="0">
                <a:solidFill>
                  <a:schemeClr val="bg1"/>
                </a:solidFill>
                <a:latin typeface="Montserrat" charset="0"/>
              </a:rPr>
              <a:t>DISTRACTION</a:t>
            </a:r>
            <a:endParaRPr lang="en-US" dirty="0"/>
          </a:p>
        </p:txBody>
      </p:sp>
      <p:sp>
        <p:nvSpPr>
          <p:cNvPr id="9" name="Rectangle 8">
            <a:extLst>
              <a:ext uri="{FF2B5EF4-FFF2-40B4-BE49-F238E27FC236}">
                <a16:creationId xmlns:a16="http://schemas.microsoft.com/office/drawing/2014/main" id="{4F399313-15EC-4DB1-9297-DA6B3518A22D}"/>
              </a:ext>
            </a:extLst>
          </p:cNvPr>
          <p:cNvSpPr/>
          <p:nvPr/>
        </p:nvSpPr>
        <p:spPr>
          <a:xfrm>
            <a:off x="6244321" y="2674858"/>
            <a:ext cx="4071673" cy="83099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pc="300" dirty="0">
                <a:solidFill>
                  <a:schemeClr val="bg1"/>
                </a:solidFill>
                <a:latin typeface="Montserrat" charset="0"/>
                <a:ea typeface="Montserrat" charset="0"/>
                <a:cs typeface="Montserrat" charset="0"/>
              </a:rPr>
              <a:t>IMPLIED AGENCY</a:t>
            </a:r>
            <a:endParaRPr lang="en-US" dirty="0"/>
          </a:p>
        </p:txBody>
      </p:sp>
      <p:cxnSp>
        <p:nvCxnSpPr>
          <p:cNvPr id="13" name="Straight Connector 12">
            <a:extLst>
              <a:ext uri="{FF2B5EF4-FFF2-40B4-BE49-F238E27FC236}">
                <a16:creationId xmlns:a16="http://schemas.microsoft.com/office/drawing/2014/main" id="{A48F943D-4F8E-4AE6-B13E-AAA6F0169ED4}"/>
              </a:ext>
            </a:extLst>
          </p:cNvPr>
          <p:cNvCxnSpPr>
            <a:cxnSpLocks/>
          </p:cNvCxnSpPr>
          <p:nvPr/>
        </p:nvCxnSpPr>
        <p:spPr>
          <a:xfrm>
            <a:off x="959658" y="1558866"/>
            <a:ext cx="504063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0F4C638-8032-4504-8B08-8D4ADBA07679}"/>
              </a:ext>
            </a:extLst>
          </p:cNvPr>
          <p:cNvSpPr/>
          <p:nvPr/>
        </p:nvSpPr>
        <p:spPr>
          <a:xfrm>
            <a:off x="3964452" y="5602220"/>
            <a:ext cx="4071673" cy="83099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pc="300" dirty="0">
                <a:solidFill>
                  <a:schemeClr val="bg1"/>
                </a:solidFill>
                <a:latin typeface="Montserrat" charset="0"/>
                <a:ea typeface="Montserrat" charset="0"/>
                <a:cs typeface="Montserrat" charset="0"/>
              </a:rPr>
              <a:t>LAND RICH/CASH POOR</a:t>
            </a:r>
            <a:endParaRPr lang="en-US" dirty="0"/>
          </a:p>
        </p:txBody>
      </p:sp>
    </p:spTree>
    <p:extLst>
      <p:ext uri="{BB962C8B-B14F-4D97-AF65-F5344CB8AC3E}">
        <p14:creationId xmlns:p14="http://schemas.microsoft.com/office/powerpoint/2010/main" val="2791435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3548" y="1665038"/>
            <a:ext cx="8244904" cy="2400657"/>
          </a:xfrm>
          <a:prstGeom prst="rect">
            <a:avLst/>
          </a:prstGeom>
          <a:noFill/>
        </p:spPr>
        <p:txBody>
          <a:bodyPr wrap="square" rtlCol="0">
            <a:spAutoFit/>
          </a:bodyPr>
          <a:lstStyle/>
          <a:p>
            <a:pPr algn="ctr"/>
            <a:r>
              <a:rPr lang="en-US" sz="7500" b="1" spc="300" dirty="0">
                <a:solidFill>
                  <a:schemeClr val="tx2"/>
                </a:solidFill>
                <a:latin typeface="Montserrat" charset="0"/>
                <a:ea typeface="Montserrat" charset="0"/>
                <a:cs typeface="Montserrat" charset="0"/>
              </a:rPr>
              <a:t>CHOOSING YOUR</a:t>
            </a:r>
          </a:p>
          <a:p>
            <a:pPr algn="ctr"/>
            <a:r>
              <a:rPr lang="en-US" sz="7500" b="1" spc="300" dirty="0">
                <a:solidFill>
                  <a:schemeClr val="tx2"/>
                </a:solidFill>
                <a:latin typeface="Montserrat" charset="0"/>
                <a:ea typeface="Montserrat" charset="0"/>
                <a:cs typeface="Montserrat" charset="0"/>
              </a:rPr>
              <a:t>PROPERTY TYPE</a:t>
            </a:r>
          </a:p>
        </p:txBody>
      </p:sp>
      <p:cxnSp>
        <p:nvCxnSpPr>
          <p:cNvPr id="8" name="Straight Connector 7">
            <a:extLst>
              <a:ext uri="{FF2B5EF4-FFF2-40B4-BE49-F238E27FC236}">
                <a16:creationId xmlns:a16="http://schemas.microsoft.com/office/drawing/2014/main" id="{331306E8-CD67-0041-90CA-E26C7D65BCFD}"/>
              </a:ext>
            </a:extLst>
          </p:cNvPr>
          <p:cNvCxnSpPr>
            <a:cxnSpLocks/>
          </p:cNvCxnSpPr>
          <p:nvPr/>
        </p:nvCxnSpPr>
        <p:spPr>
          <a:xfrm>
            <a:off x="3758276" y="4673367"/>
            <a:ext cx="504063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AC938DA-2368-4D83-B310-9F2ECE70273E}"/>
              </a:ext>
            </a:extLst>
          </p:cNvPr>
          <p:cNvSpPr txBox="1"/>
          <p:nvPr/>
        </p:nvSpPr>
        <p:spPr>
          <a:xfrm>
            <a:off x="4668756" y="464934"/>
            <a:ext cx="3133947" cy="215444"/>
          </a:xfrm>
          <a:prstGeom prst="rect">
            <a:avLst/>
          </a:prstGeom>
          <a:noFill/>
        </p:spPr>
        <p:txBody>
          <a:bodyPr wrap="square" rtlCol="0">
            <a:spAutoFit/>
          </a:bodyPr>
          <a:lstStyle/>
          <a:p>
            <a:pPr algn="ctr"/>
            <a:r>
              <a:rPr lang="en-US" sz="800" spc="600" dirty="0">
                <a:solidFill>
                  <a:schemeClr val="tx2"/>
                </a:solidFill>
                <a:latin typeface="Montserrat" charset="0"/>
                <a:ea typeface="Montserrat" charset="0"/>
                <a:cs typeface="Montserrat" charset="0"/>
              </a:rPr>
              <a:t>INVESTING FOR REALTORS</a:t>
            </a:r>
          </a:p>
        </p:txBody>
      </p:sp>
      <p:sp>
        <p:nvSpPr>
          <p:cNvPr id="7" name="TextBox 6">
            <a:extLst>
              <a:ext uri="{FF2B5EF4-FFF2-40B4-BE49-F238E27FC236}">
                <a16:creationId xmlns:a16="http://schemas.microsoft.com/office/drawing/2014/main" id="{2C77F991-57EE-4451-83B5-BC7987AB5616}"/>
              </a:ext>
            </a:extLst>
          </p:cNvPr>
          <p:cNvSpPr txBox="1"/>
          <p:nvPr/>
        </p:nvSpPr>
        <p:spPr>
          <a:xfrm>
            <a:off x="4529026" y="6285344"/>
            <a:ext cx="3133947" cy="215444"/>
          </a:xfrm>
          <a:prstGeom prst="rect">
            <a:avLst/>
          </a:prstGeom>
          <a:noFill/>
        </p:spPr>
        <p:txBody>
          <a:bodyPr wrap="square" rtlCol="0">
            <a:spAutoFit/>
          </a:bodyPr>
          <a:lstStyle/>
          <a:p>
            <a:pPr algn="ctr"/>
            <a:r>
              <a:rPr lang="en-US" sz="800" spc="600" dirty="0">
                <a:solidFill>
                  <a:schemeClr val="tx2"/>
                </a:solidFill>
                <a:latin typeface="Montserrat" charset="0"/>
                <a:ea typeface="Montserrat" charset="0"/>
                <a:cs typeface="Montserrat" charset="0"/>
              </a:rPr>
              <a:t>NICK KRAUTTER, CCIM</a:t>
            </a:r>
          </a:p>
        </p:txBody>
      </p:sp>
    </p:spTree>
    <p:extLst>
      <p:ext uri="{BB962C8B-B14F-4D97-AF65-F5344CB8AC3E}">
        <p14:creationId xmlns:p14="http://schemas.microsoft.com/office/powerpoint/2010/main" val="2702963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sign&#10;&#10;Description automatically generated">
            <a:extLst>
              <a:ext uri="{FF2B5EF4-FFF2-40B4-BE49-F238E27FC236}">
                <a16:creationId xmlns:a16="http://schemas.microsoft.com/office/drawing/2014/main" id="{ED9750EC-AB8B-46E3-9CBA-87FEAC5CDE8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5085" t="-1455" b="54842"/>
          <a:stretch/>
        </p:blipFill>
        <p:spPr>
          <a:xfrm>
            <a:off x="1889762" y="680378"/>
            <a:ext cx="2476861" cy="2028306"/>
          </a:xfrm>
        </p:spPr>
      </p:pic>
      <p:pic>
        <p:nvPicPr>
          <p:cNvPr id="6" name="Content Placeholder 4" descr="A close up of a sign&#10;&#10;Description automatically generated">
            <a:extLst>
              <a:ext uri="{FF2B5EF4-FFF2-40B4-BE49-F238E27FC236}">
                <a16:creationId xmlns:a16="http://schemas.microsoft.com/office/drawing/2014/main" id="{6FDFFACC-6F71-4466-BF60-E968B6763CE9}"/>
              </a:ext>
            </a:extLst>
          </p:cNvPr>
          <p:cNvPicPr>
            <a:picLocks noChangeAspect="1"/>
          </p:cNvPicPr>
          <p:nvPr/>
        </p:nvPicPr>
        <p:blipFill rotWithShape="1">
          <a:blip r:embed="rId2">
            <a:extLst>
              <a:ext uri="{28A0092B-C50C-407E-A947-70E740481C1C}">
                <a14:useLocalDpi xmlns:a14="http://schemas.microsoft.com/office/drawing/2010/main" val="0"/>
              </a:ext>
            </a:extLst>
          </a:blip>
          <a:srcRect l="53809" t="56875"/>
          <a:stretch/>
        </p:blipFill>
        <p:spPr>
          <a:xfrm>
            <a:off x="1889762" y="3666942"/>
            <a:ext cx="2083392" cy="1876512"/>
          </a:xfrm>
          <a:prstGeom prst="rect">
            <a:avLst/>
          </a:prstGeom>
        </p:spPr>
      </p:pic>
      <p:pic>
        <p:nvPicPr>
          <p:cNvPr id="7" name="Content Placeholder 4" descr="A close up of a sign&#10;&#10;Description automatically generated">
            <a:extLst>
              <a:ext uri="{FF2B5EF4-FFF2-40B4-BE49-F238E27FC236}">
                <a16:creationId xmlns:a16="http://schemas.microsoft.com/office/drawing/2014/main" id="{1CBEB82C-5B04-4460-9D71-E4FA6D68E5C7}"/>
              </a:ext>
            </a:extLst>
          </p:cNvPr>
          <p:cNvPicPr>
            <a:picLocks noChangeAspect="1"/>
          </p:cNvPicPr>
          <p:nvPr/>
        </p:nvPicPr>
        <p:blipFill rotWithShape="1">
          <a:blip r:embed="rId2">
            <a:extLst>
              <a:ext uri="{28A0092B-C50C-407E-A947-70E740481C1C}">
                <a14:useLocalDpi xmlns:a14="http://schemas.microsoft.com/office/drawing/2010/main" val="0"/>
              </a:ext>
            </a:extLst>
          </a:blip>
          <a:srcRect r="56205" b="55415"/>
          <a:stretch/>
        </p:blipFill>
        <p:spPr>
          <a:xfrm>
            <a:off x="8234422" y="771737"/>
            <a:ext cx="1975327" cy="1940040"/>
          </a:xfrm>
          <a:prstGeom prst="rect">
            <a:avLst/>
          </a:prstGeom>
        </p:spPr>
      </p:pic>
      <p:pic>
        <p:nvPicPr>
          <p:cNvPr id="8" name="Content Placeholder 4" descr="A close up of a sign&#10;&#10;Description automatically generated">
            <a:extLst>
              <a:ext uri="{FF2B5EF4-FFF2-40B4-BE49-F238E27FC236}">
                <a16:creationId xmlns:a16="http://schemas.microsoft.com/office/drawing/2014/main" id="{65576076-7BDC-4440-9EE9-179D1B3FB7DF}"/>
              </a:ext>
            </a:extLst>
          </p:cNvPr>
          <p:cNvPicPr>
            <a:picLocks noChangeAspect="1"/>
          </p:cNvPicPr>
          <p:nvPr/>
        </p:nvPicPr>
        <p:blipFill rotWithShape="1">
          <a:blip r:embed="rId2">
            <a:extLst>
              <a:ext uri="{28A0092B-C50C-407E-A947-70E740481C1C}">
                <a14:useLocalDpi xmlns:a14="http://schemas.microsoft.com/office/drawing/2010/main" val="0"/>
              </a:ext>
            </a:extLst>
          </a:blip>
          <a:srcRect t="55415" r="53809"/>
          <a:stretch/>
        </p:blipFill>
        <p:spPr>
          <a:xfrm>
            <a:off x="8213641" y="3666942"/>
            <a:ext cx="2016890" cy="1878114"/>
          </a:xfrm>
          <a:prstGeom prst="rect">
            <a:avLst/>
          </a:prstGeom>
        </p:spPr>
      </p:pic>
      <p:sp>
        <p:nvSpPr>
          <p:cNvPr id="9" name="Rectangle 8">
            <a:extLst>
              <a:ext uri="{FF2B5EF4-FFF2-40B4-BE49-F238E27FC236}">
                <a16:creationId xmlns:a16="http://schemas.microsoft.com/office/drawing/2014/main" id="{4F4196B7-4D55-4661-B895-92181B5DDBA9}"/>
              </a:ext>
            </a:extLst>
          </p:cNvPr>
          <p:cNvSpPr/>
          <p:nvPr/>
        </p:nvSpPr>
        <p:spPr>
          <a:xfrm>
            <a:off x="1889762" y="2710547"/>
            <a:ext cx="2417286" cy="55109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pc="300" dirty="0">
                <a:solidFill>
                  <a:schemeClr val="tx2"/>
                </a:solidFill>
                <a:latin typeface="Montserrat" charset="0"/>
                <a:ea typeface="Montserrat" charset="0"/>
                <a:cs typeface="Montserrat" charset="0"/>
              </a:rPr>
              <a:t>HOME</a:t>
            </a:r>
            <a:endParaRPr lang="en-US" dirty="0">
              <a:solidFill>
                <a:schemeClr val="tx2"/>
              </a:solidFill>
            </a:endParaRPr>
          </a:p>
        </p:txBody>
      </p:sp>
      <p:sp>
        <p:nvSpPr>
          <p:cNvPr id="10" name="Rectangle 9">
            <a:extLst>
              <a:ext uri="{FF2B5EF4-FFF2-40B4-BE49-F238E27FC236}">
                <a16:creationId xmlns:a16="http://schemas.microsoft.com/office/drawing/2014/main" id="{9783A6D8-D3D5-4F0B-BB7F-B7865673D540}"/>
              </a:ext>
            </a:extLst>
          </p:cNvPr>
          <p:cNvSpPr/>
          <p:nvPr/>
        </p:nvSpPr>
        <p:spPr>
          <a:xfrm>
            <a:off x="8013443" y="2710547"/>
            <a:ext cx="2417286" cy="55109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pc="300" dirty="0">
                <a:solidFill>
                  <a:schemeClr val="tx2"/>
                </a:solidFill>
                <a:latin typeface="Montserrat" charset="0"/>
                <a:ea typeface="Montserrat" charset="0"/>
                <a:cs typeface="Montserrat" charset="0"/>
              </a:rPr>
              <a:t>MULTIFAMILY</a:t>
            </a:r>
            <a:endParaRPr lang="en-US" dirty="0">
              <a:solidFill>
                <a:schemeClr val="tx2"/>
              </a:solidFill>
            </a:endParaRPr>
          </a:p>
        </p:txBody>
      </p:sp>
      <p:sp>
        <p:nvSpPr>
          <p:cNvPr id="11" name="Rectangle 10">
            <a:extLst>
              <a:ext uri="{FF2B5EF4-FFF2-40B4-BE49-F238E27FC236}">
                <a16:creationId xmlns:a16="http://schemas.microsoft.com/office/drawing/2014/main" id="{850CB9AE-E71F-42F6-99F0-367BFC346060}"/>
              </a:ext>
            </a:extLst>
          </p:cNvPr>
          <p:cNvSpPr/>
          <p:nvPr/>
        </p:nvSpPr>
        <p:spPr>
          <a:xfrm>
            <a:off x="1889762" y="5628313"/>
            <a:ext cx="2417286" cy="5510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pc="300" dirty="0">
                <a:solidFill>
                  <a:schemeClr val="tx2"/>
                </a:solidFill>
                <a:latin typeface="Montserrat" charset="0"/>
                <a:ea typeface="Montserrat" charset="0"/>
                <a:cs typeface="Montserrat" charset="0"/>
              </a:rPr>
              <a:t>AIRBNB</a:t>
            </a:r>
            <a:endParaRPr lang="en-US" dirty="0">
              <a:solidFill>
                <a:schemeClr val="tx2"/>
              </a:solidFill>
            </a:endParaRPr>
          </a:p>
        </p:txBody>
      </p:sp>
      <p:sp>
        <p:nvSpPr>
          <p:cNvPr id="12" name="Rectangle 11">
            <a:extLst>
              <a:ext uri="{FF2B5EF4-FFF2-40B4-BE49-F238E27FC236}">
                <a16:creationId xmlns:a16="http://schemas.microsoft.com/office/drawing/2014/main" id="{9BF00C39-45B1-4D3B-872D-832BBA038EFF}"/>
              </a:ext>
            </a:extLst>
          </p:cNvPr>
          <p:cNvSpPr/>
          <p:nvPr/>
        </p:nvSpPr>
        <p:spPr>
          <a:xfrm>
            <a:off x="8013443" y="5628313"/>
            <a:ext cx="2417286" cy="55109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pc="300" dirty="0">
                <a:solidFill>
                  <a:schemeClr val="tx2"/>
                </a:solidFill>
                <a:latin typeface="Montserrat" charset="0"/>
                <a:ea typeface="Montserrat" charset="0"/>
                <a:cs typeface="Montserrat" charset="0"/>
              </a:rPr>
              <a:t>COMMERCIAL</a:t>
            </a:r>
            <a:endParaRPr lang="en-US" dirty="0">
              <a:solidFill>
                <a:schemeClr val="tx2"/>
              </a:solidFill>
            </a:endParaRPr>
          </a:p>
        </p:txBody>
      </p:sp>
      <p:sp>
        <p:nvSpPr>
          <p:cNvPr id="27" name="TextBox 26">
            <a:extLst>
              <a:ext uri="{FF2B5EF4-FFF2-40B4-BE49-F238E27FC236}">
                <a16:creationId xmlns:a16="http://schemas.microsoft.com/office/drawing/2014/main" id="{07A46D9B-4F51-4829-BEBB-F2CCA775F053}"/>
              </a:ext>
            </a:extLst>
          </p:cNvPr>
          <p:cNvSpPr txBox="1"/>
          <p:nvPr/>
        </p:nvSpPr>
        <p:spPr>
          <a:xfrm>
            <a:off x="4668756" y="464934"/>
            <a:ext cx="3133947" cy="215444"/>
          </a:xfrm>
          <a:prstGeom prst="rect">
            <a:avLst/>
          </a:prstGeom>
          <a:noFill/>
        </p:spPr>
        <p:txBody>
          <a:bodyPr wrap="square" rtlCol="0">
            <a:spAutoFit/>
          </a:bodyPr>
          <a:lstStyle/>
          <a:p>
            <a:pPr algn="ctr"/>
            <a:r>
              <a:rPr lang="en-US" sz="800" spc="600" dirty="0">
                <a:solidFill>
                  <a:schemeClr val="tx2"/>
                </a:solidFill>
                <a:latin typeface="Montserrat" charset="0"/>
                <a:ea typeface="Montserrat" charset="0"/>
                <a:cs typeface="Montserrat" charset="0"/>
              </a:rPr>
              <a:t>INVESTING FOR REALTORS</a:t>
            </a:r>
          </a:p>
        </p:txBody>
      </p:sp>
    </p:spTree>
    <p:extLst>
      <p:ext uri="{BB962C8B-B14F-4D97-AF65-F5344CB8AC3E}">
        <p14:creationId xmlns:p14="http://schemas.microsoft.com/office/powerpoint/2010/main" val="2725521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8C3F4-8DDE-4A65-8160-B4471C052E4B}"/>
              </a:ext>
            </a:extLst>
          </p:cNvPr>
          <p:cNvSpPr>
            <a:spLocks noGrp="1"/>
          </p:cNvSpPr>
          <p:nvPr>
            <p:ph type="ctrTitle"/>
          </p:nvPr>
        </p:nvSpPr>
        <p:spPr>
          <a:xfrm>
            <a:off x="6957474" y="1752856"/>
            <a:ext cx="5045794" cy="3066507"/>
          </a:xfrm>
        </p:spPr>
        <p:txBody>
          <a:bodyPr>
            <a:noAutofit/>
          </a:bodyPr>
          <a:lstStyle/>
          <a:p>
            <a:pPr algn="ctr">
              <a:lnSpc>
                <a:spcPct val="90000"/>
              </a:lnSpc>
            </a:pPr>
            <a:r>
              <a:rPr lang="en-US" sz="5000" dirty="0">
                <a:solidFill>
                  <a:schemeClr val="tx1"/>
                </a:solidFill>
              </a:rPr>
              <a:t>Win Your Future:</a:t>
            </a:r>
            <a:br>
              <a:rPr lang="en-US" sz="5000" dirty="0">
                <a:solidFill>
                  <a:schemeClr val="tx1"/>
                </a:solidFill>
              </a:rPr>
            </a:br>
            <a:r>
              <a:rPr lang="en-US" sz="5000" dirty="0">
                <a:solidFill>
                  <a:schemeClr val="tx1"/>
                </a:solidFill>
              </a:rPr>
              <a:t>Investing for REALTORS®</a:t>
            </a:r>
          </a:p>
        </p:txBody>
      </p:sp>
      <p:sp>
        <p:nvSpPr>
          <p:cNvPr id="9" name="Rectangle 8">
            <a:extLst>
              <a:ext uri="{FF2B5EF4-FFF2-40B4-BE49-F238E27FC236}">
                <a16:creationId xmlns:a16="http://schemas.microsoft.com/office/drawing/2014/main" id="{C9583823-2AA3-46EB-A803-287EC900BC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0565"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Freeform 36">
            <a:extLst>
              <a:ext uri="{FF2B5EF4-FFF2-40B4-BE49-F238E27FC236}">
                <a16:creationId xmlns:a16="http://schemas.microsoft.com/office/drawing/2014/main" id="{CA87D9D8-42FB-4157-A365-AD97CC6BAF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49646"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Freeform 5">
            <a:extLst>
              <a:ext uri="{FF2B5EF4-FFF2-40B4-BE49-F238E27FC236}">
                <a16:creationId xmlns:a16="http://schemas.microsoft.com/office/drawing/2014/main" id="{2E6028E3-4806-4E1D-A24F-F8166F67F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289456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 name="Picture 3" descr="A screenshot of a cell phone&#10;&#10;Description automatically generated">
            <a:extLst>
              <a:ext uri="{FF2B5EF4-FFF2-40B4-BE49-F238E27FC236}">
                <a16:creationId xmlns:a16="http://schemas.microsoft.com/office/drawing/2014/main" id="{06456345-625E-406E-A78B-D9BC4F8B8F00}"/>
              </a:ext>
            </a:extLst>
          </p:cNvPr>
          <p:cNvPicPr>
            <a:picLocks noChangeAspect="1"/>
          </p:cNvPicPr>
          <p:nvPr/>
        </p:nvPicPr>
        <p:blipFill>
          <a:blip r:embed="rId3"/>
          <a:stretch>
            <a:fillRect/>
          </a:stretch>
        </p:blipFill>
        <p:spPr>
          <a:xfrm>
            <a:off x="643854" y="682895"/>
            <a:ext cx="5450557" cy="5491745"/>
          </a:xfrm>
          <a:prstGeom prst="rect">
            <a:avLst/>
          </a:prstGeom>
          <a:effectLst/>
        </p:spPr>
      </p:pic>
    </p:spTree>
    <p:extLst>
      <p:ext uri="{BB962C8B-B14F-4D97-AF65-F5344CB8AC3E}">
        <p14:creationId xmlns:p14="http://schemas.microsoft.com/office/powerpoint/2010/main" val="3160847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3548" y="1665038"/>
            <a:ext cx="8244904" cy="2400657"/>
          </a:xfrm>
          <a:prstGeom prst="rect">
            <a:avLst/>
          </a:prstGeom>
          <a:noFill/>
        </p:spPr>
        <p:txBody>
          <a:bodyPr wrap="square" rtlCol="0">
            <a:spAutoFit/>
          </a:bodyPr>
          <a:lstStyle/>
          <a:p>
            <a:pPr algn="ctr"/>
            <a:r>
              <a:rPr lang="en-US" sz="7500" b="1" spc="300" dirty="0">
                <a:solidFill>
                  <a:schemeClr val="tx2"/>
                </a:solidFill>
                <a:latin typeface="Montserrat" charset="0"/>
                <a:ea typeface="Montserrat" charset="0"/>
                <a:cs typeface="Montserrat" charset="0"/>
              </a:rPr>
              <a:t>POSITIVE</a:t>
            </a:r>
          </a:p>
          <a:p>
            <a:pPr algn="ctr"/>
            <a:r>
              <a:rPr lang="en-US" sz="7500" b="1" spc="300" dirty="0">
                <a:solidFill>
                  <a:schemeClr val="tx2"/>
                </a:solidFill>
                <a:latin typeface="Montserrat" charset="0"/>
                <a:ea typeface="Montserrat" charset="0"/>
                <a:cs typeface="Montserrat" charset="0"/>
              </a:rPr>
              <a:t>LEVERAGE</a:t>
            </a:r>
          </a:p>
        </p:txBody>
      </p:sp>
      <p:cxnSp>
        <p:nvCxnSpPr>
          <p:cNvPr id="8" name="Straight Connector 7">
            <a:extLst>
              <a:ext uri="{FF2B5EF4-FFF2-40B4-BE49-F238E27FC236}">
                <a16:creationId xmlns:a16="http://schemas.microsoft.com/office/drawing/2014/main" id="{331306E8-CD67-0041-90CA-E26C7D65BCFD}"/>
              </a:ext>
            </a:extLst>
          </p:cNvPr>
          <p:cNvCxnSpPr>
            <a:cxnSpLocks/>
          </p:cNvCxnSpPr>
          <p:nvPr/>
        </p:nvCxnSpPr>
        <p:spPr>
          <a:xfrm>
            <a:off x="3758276" y="4673367"/>
            <a:ext cx="504063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387292F-62A9-4B8E-91A9-35598B0862E4}"/>
              </a:ext>
            </a:extLst>
          </p:cNvPr>
          <p:cNvSpPr txBox="1"/>
          <p:nvPr/>
        </p:nvSpPr>
        <p:spPr>
          <a:xfrm>
            <a:off x="4668756" y="464934"/>
            <a:ext cx="3133947" cy="215444"/>
          </a:xfrm>
          <a:prstGeom prst="rect">
            <a:avLst/>
          </a:prstGeom>
          <a:noFill/>
        </p:spPr>
        <p:txBody>
          <a:bodyPr wrap="square" rtlCol="0">
            <a:spAutoFit/>
          </a:bodyPr>
          <a:lstStyle/>
          <a:p>
            <a:pPr algn="ctr"/>
            <a:r>
              <a:rPr lang="en-US" sz="800" spc="600" dirty="0">
                <a:solidFill>
                  <a:schemeClr val="tx2"/>
                </a:solidFill>
                <a:latin typeface="Montserrat" charset="0"/>
                <a:ea typeface="Montserrat" charset="0"/>
                <a:cs typeface="Montserrat" charset="0"/>
              </a:rPr>
              <a:t>INVESTING FOR REALTORS</a:t>
            </a:r>
          </a:p>
        </p:txBody>
      </p:sp>
      <p:sp>
        <p:nvSpPr>
          <p:cNvPr id="7" name="TextBox 6">
            <a:extLst>
              <a:ext uri="{FF2B5EF4-FFF2-40B4-BE49-F238E27FC236}">
                <a16:creationId xmlns:a16="http://schemas.microsoft.com/office/drawing/2014/main" id="{02623E7E-FB0F-4A8E-8AA7-CDE25B3C6E18}"/>
              </a:ext>
            </a:extLst>
          </p:cNvPr>
          <p:cNvSpPr txBox="1"/>
          <p:nvPr/>
        </p:nvSpPr>
        <p:spPr>
          <a:xfrm>
            <a:off x="4529026" y="6285344"/>
            <a:ext cx="3133947" cy="215444"/>
          </a:xfrm>
          <a:prstGeom prst="rect">
            <a:avLst/>
          </a:prstGeom>
          <a:noFill/>
        </p:spPr>
        <p:txBody>
          <a:bodyPr wrap="square" rtlCol="0">
            <a:spAutoFit/>
          </a:bodyPr>
          <a:lstStyle/>
          <a:p>
            <a:pPr algn="ctr"/>
            <a:r>
              <a:rPr lang="en-US" sz="800" spc="600" dirty="0">
                <a:solidFill>
                  <a:schemeClr val="tx2"/>
                </a:solidFill>
                <a:latin typeface="Montserrat" charset="0"/>
                <a:ea typeface="Montserrat" charset="0"/>
                <a:cs typeface="Montserrat" charset="0"/>
              </a:rPr>
              <a:t>NICK KRAUTTER, CCIM</a:t>
            </a:r>
          </a:p>
        </p:txBody>
      </p:sp>
    </p:spTree>
    <p:extLst>
      <p:ext uri="{BB962C8B-B14F-4D97-AF65-F5344CB8AC3E}">
        <p14:creationId xmlns:p14="http://schemas.microsoft.com/office/powerpoint/2010/main" val="52098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B4F97-A6C9-495D-8329-C88805740C14}"/>
              </a:ext>
            </a:extLst>
          </p:cNvPr>
          <p:cNvSpPr>
            <a:spLocks noGrp="1"/>
          </p:cNvSpPr>
          <p:nvPr>
            <p:ph type="title"/>
          </p:nvPr>
        </p:nvSpPr>
        <p:spPr/>
        <p:txBody>
          <a:bodyPr/>
          <a:lstStyle/>
          <a:p>
            <a:r>
              <a:rPr lang="en-US" dirty="0">
                <a:solidFill>
                  <a:schemeClr val="tx2"/>
                </a:solidFill>
                <a:latin typeface="Montserrat"/>
              </a:rPr>
              <a:t>Example: $500k apartment</a:t>
            </a:r>
          </a:p>
        </p:txBody>
      </p:sp>
      <p:cxnSp>
        <p:nvCxnSpPr>
          <p:cNvPr id="4" name="Straight Connector 3">
            <a:extLst>
              <a:ext uri="{FF2B5EF4-FFF2-40B4-BE49-F238E27FC236}">
                <a16:creationId xmlns:a16="http://schemas.microsoft.com/office/drawing/2014/main" id="{17DE325B-E8C1-4A9A-8783-C6175A79BFAE}"/>
              </a:ext>
            </a:extLst>
          </p:cNvPr>
          <p:cNvCxnSpPr>
            <a:cxnSpLocks/>
          </p:cNvCxnSpPr>
          <p:nvPr/>
        </p:nvCxnSpPr>
        <p:spPr>
          <a:xfrm>
            <a:off x="959658" y="1558866"/>
            <a:ext cx="504063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5" descr="A close up of a sign&#10;&#10;Description automatically generated">
            <a:extLst>
              <a:ext uri="{FF2B5EF4-FFF2-40B4-BE49-F238E27FC236}">
                <a16:creationId xmlns:a16="http://schemas.microsoft.com/office/drawing/2014/main" id="{828A79DB-7C4E-4285-BF86-FE5F6EB35A6A}"/>
              </a:ext>
            </a:extLst>
          </p:cNvPr>
          <p:cNvPicPr>
            <a:picLocks noChangeAspect="1"/>
          </p:cNvPicPr>
          <p:nvPr/>
        </p:nvPicPr>
        <p:blipFill rotWithShape="1">
          <a:blip r:embed="rId2">
            <a:extLst>
              <a:ext uri="{28A0092B-C50C-407E-A947-70E740481C1C}">
                <a14:useLocalDpi xmlns:a14="http://schemas.microsoft.com/office/drawing/2010/main" val="0"/>
              </a:ext>
            </a:extLst>
          </a:blip>
          <a:srcRect r="54616" b="56653"/>
          <a:stretch/>
        </p:blipFill>
        <p:spPr>
          <a:xfrm>
            <a:off x="3304701" y="1690688"/>
            <a:ext cx="5391176" cy="4976819"/>
          </a:xfrm>
          <a:prstGeom prst="rect">
            <a:avLst/>
          </a:prstGeom>
        </p:spPr>
      </p:pic>
    </p:spTree>
    <p:extLst>
      <p:ext uri="{BB962C8B-B14F-4D97-AF65-F5344CB8AC3E}">
        <p14:creationId xmlns:p14="http://schemas.microsoft.com/office/powerpoint/2010/main" val="2346420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10908-56B6-4F1E-A55A-656566F746F6}"/>
              </a:ext>
            </a:extLst>
          </p:cNvPr>
          <p:cNvSpPr>
            <a:spLocks noGrp="1"/>
          </p:cNvSpPr>
          <p:nvPr>
            <p:ph type="title"/>
          </p:nvPr>
        </p:nvSpPr>
        <p:spPr/>
        <p:txBody>
          <a:bodyPr/>
          <a:lstStyle/>
          <a:p>
            <a:r>
              <a:rPr lang="en-US" dirty="0">
                <a:solidFill>
                  <a:schemeClr val="tx2"/>
                </a:solidFill>
                <a:latin typeface="Montserrat"/>
              </a:rPr>
              <a:t>Scenario 1</a:t>
            </a:r>
          </a:p>
        </p:txBody>
      </p:sp>
      <p:sp>
        <p:nvSpPr>
          <p:cNvPr id="3" name="Content Placeholder 2">
            <a:extLst>
              <a:ext uri="{FF2B5EF4-FFF2-40B4-BE49-F238E27FC236}">
                <a16:creationId xmlns:a16="http://schemas.microsoft.com/office/drawing/2014/main" id="{3DB19ED3-BED0-4724-AEE1-4B341EF130EB}"/>
              </a:ext>
            </a:extLst>
          </p:cNvPr>
          <p:cNvSpPr>
            <a:spLocks noGrp="1"/>
          </p:cNvSpPr>
          <p:nvPr>
            <p:ph idx="1"/>
          </p:nvPr>
        </p:nvSpPr>
        <p:spPr/>
        <p:txBody>
          <a:bodyPr/>
          <a:lstStyle/>
          <a:p>
            <a:r>
              <a:rPr lang="en-US" dirty="0">
                <a:solidFill>
                  <a:schemeClr val="tx2"/>
                </a:solidFill>
                <a:latin typeface="Montserrat"/>
              </a:rPr>
              <a:t>Pay cash. </a:t>
            </a:r>
          </a:p>
          <a:p>
            <a:r>
              <a:rPr lang="en-US" dirty="0">
                <a:solidFill>
                  <a:schemeClr val="tx2"/>
                </a:solidFill>
                <a:latin typeface="Montserrat"/>
              </a:rPr>
              <a:t>Cash-on-cash return is same as return on investment, 6%. </a:t>
            </a:r>
          </a:p>
          <a:p>
            <a:r>
              <a:rPr lang="en-US" dirty="0">
                <a:solidFill>
                  <a:schemeClr val="tx2"/>
                </a:solidFill>
                <a:latin typeface="Montserrat"/>
              </a:rPr>
              <a:t>$500000 invested, $30000 annual income = 6%</a:t>
            </a:r>
          </a:p>
          <a:p>
            <a:endParaRPr lang="en-US" dirty="0">
              <a:solidFill>
                <a:schemeClr val="tx2"/>
              </a:solidFill>
              <a:latin typeface="Montserrat"/>
            </a:endParaRPr>
          </a:p>
        </p:txBody>
      </p:sp>
      <p:cxnSp>
        <p:nvCxnSpPr>
          <p:cNvPr id="4" name="Straight Connector 3">
            <a:extLst>
              <a:ext uri="{FF2B5EF4-FFF2-40B4-BE49-F238E27FC236}">
                <a16:creationId xmlns:a16="http://schemas.microsoft.com/office/drawing/2014/main" id="{10B0C02F-E795-4D6A-AA59-06B1320E9350}"/>
              </a:ext>
            </a:extLst>
          </p:cNvPr>
          <p:cNvCxnSpPr>
            <a:cxnSpLocks/>
          </p:cNvCxnSpPr>
          <p:nvPr/>
        </p:nvCxnSpPr>
        <p:spPr>
          <a:xfrm>
            <a:off x="959658" y="1558866"/>
            <a:ext cx="504063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431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6167C-A583-44D4-9F2B-E0FB1DBC5545}"/>
              </a:ext>
            </a:extLst>
          </p:cNvPr>
          <p:cNvSpPr>
            <a:spLocks noGrp="1"/>
          </p:cNvSpPr>
          <p:nvPr>
            <p:ph type="title"/>
          </p:nvPr>
        </p:nvSpPr>
        <p:spPr/>
        <p:txBody>
          <a:bodyPr/>
          <a:lstStyle/>
          <a:p>
            <a:r>
              <a:rPr lang="en-US" dirty="0">
                <a:solidFill>
                  <a:schemeClr val="tx2"/>
                </a:solidFill>
                <a:latin typeface="Montserrat"/>
              </a:rPr>
              <a:t>Scenario 2</a:t>
            </a:r>
          </a:p>
        </p:txBody>
      </p:sp>
      <p:sp>
        <p:nvSpPr>
          <p:cNvPr id="3" name="Content Placeholder 2">
            <a:extLst>
              <a:ext uri="{FF2B5EF4-FFF2-40B4-BE49-F238E27FC236}">
                <a16:creationId xmlns:a16="http://schemas.microsoft.com/office/drawing/2014/main" id="{1806503E-6E74-48A3-987C-AC4112C37A33}"/>
              </a:ext>
            </a:extLst>
          </p:cNvPr>
          <p:cNvSpPr>
            <a:spLocks noGrp="1"/>
          </p:cNvSpPr>
          <p:nvPr>
            <p:ph idx="1"/>
          </p:nvPr>
        </p:nvSpPr>
        <p:spPr/>
        <p:txBody>
          <a:bodyPr/>
          <a:lstStyle/>
          <a:p>
            <a:r>
              <a:rPr lang="en-US" dirty="0">
                <a:solidFill>
                  <a:schemeClr val="tx2"/>
                </a:solidFill>
                <a:latin typeface="Montserrat"/>
              </a:rPr>
              <a:t>50% Down. </a:t>
            </a:r>
          </a:p>
          <a:p>
            <a:r>
              <a:rPr lang="en-US" dirty="0">
                <a:solidFill>
                  <a:schemeClr val="tx2"/>
                </a:solidFill>
                <a:latin typeface="Montserrat"/>
              </a:rPr>
              <a:t>Cash-on-cash goes to 8%. </a:t>
            </a:r>
          </a:p>
          <a:p>
            <a:r>
              <a:rPr lang="en-US" dirty="0">
                <a:solidFill>
                  <a:schemeClr val="tx2"/>
                </a:solidFill>
                <a:latin typeface="Montserrat"/>
              </a:rPr>
              <a:t>$250000 invested, $20000 annual income = 8%</a:t>
            </a:r>
          </a:p>
          <a:p>
            <a:endParaRPr lang="en-US" dirty="0">
              <a:solidFill>
                <a:schemeClr val="tx2"/>
              </a:solidFill>
              <a:latin typeface="Montserrat"/>
            </a:endParaRPr>
          </a:p>
        </p:txBody>
      </p:sp>
      <p:cxnSp>
        <p:nvCxnSpPr>
          <p:cNvPr id="4" name="Straight Connector 3">
            <a:extLst>
              <a:ext uri="{FF2B5EF4-FFF2-40B4-BE49-F238E27FC236}">
                <a16:creationId xmlns:a16="http://schemas.microsoft.com/office/drawing/2014/main" id="{F820F96C-DB4D-4033-A2D3-F93570C64FAD}"/>
              </a:ext>
            </a:extLst>
          </p:cNvPr>
          <p:cNvCxnSpPr>
            <a:cxnSpLocks/>
          </p:cNvCxnSpPr>
          <p:nvPr/>
        </p:nvCxnSpPr>
        <p:spPr>
          <a:xfrm>
            <a:off x="959658" y="1558866"/>
            <a:ext cx="504063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21F7D349-1743-4308-8FD1-4C680B91FD5B}"/>
              </a:ext>
            </a:extLst>
          </p:cNvPr>
          <p:cNvSpPr/>
          <p:nvPr/>
        </p:nvSpPr>
        <p:spPr>
          <a:xfrm>
            <a:off x="2675191" y="6176963"/>
            <a:ext cx="6841617" cy="338554"/>
          </a:xfrm>
          <a:prstGeom prst="rect">
            <a:avLst/>
          </a:prstGeom>
        </p:spPr>
        <p:txBody>
          <a:bodyPr wrap="none">
            <a:spAutoFit/>
          </a:bodyPr>
          <a:lstStyle/>
          <a:p>
            <a:r>
              <a:rPr lang="en-US" sz="1600" i="1" spc="300" dirty="0"/>
              <a:t>In scenario 2 and 3, interest rate on 30-year loan is 4%</a:t>
            </a:r>
          </a:p>
        </p:txBody>
      </p:sp>
    </p:spTree>
    <p:extLst>
      <p:ext uri="{BB962C8B-B14F-4D97-AF65-F5344CB8AC3E}">
        <p14:creationId xmlns:p14="http://schemas.microsoft.com/office/powerpoint/2010/main" val="593833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B914B-F179-4B4B-90BA-CC42D26B375A}"/>
              </a:ext>
            </a:extLst>
          </p:cNvPr>
          <p:cNvSpPr>
            <a:spLocks noGrp="1"/>
          </p:cNvSpPr>
          <p:nvPr>
            <p:ph type="title"/>
          </p:nvPr>
        </p:nvSpPr>
        <p:spPr/>
        <p:txBody>
          <a:bodyPr/>
          <a:lstStyle/>
          <a:p>
            <a:r>
              <a:rPr lang="en-US" dirty="0">
                <a:solidFill>
                  <a:schemeClr val="tx2"/>
                </a:solidFill>
                <a:latin typeface="Montserrat"/>
              </a:rPr>
              <a:t>Scenario 3</a:t>
            </a:r>
          </a:p>
        </p:txBody>
      </p:sp>
      <p:sp>
        <p:nvSpPr>
          <p:cNvPr id="3" name="Content Placeholder 2">
            <a:extLst>
              <a:ext uri="{FF2B5EF4-FFF2-40B4-BE49-F238E27FC236}">
                <a16:creationId xmlns:a16="http://schemas.microsoft.com/office/drawing/2014/main" id="{B5BCFE17-349C-4C7E-95EA-72C88FFD16CE}"/>
              </a:ext>
            </a:extLst>
          </p:cNvPr>
          <p:cNvSpPr>
            <a:spLocks noGrp="1"/>
          </p:cNvSpPr>
          <p:nvPr>
            <p:ph idx="1"/>
          </p:nvPr>
        </p:nvSpPr>
        <p:spPr/>
        <p:txBody>
          <a:bodyPr/>
          <a:lstStyle/>
          <a:p>
            <a:r>
              <a:rPr lang="en-US" dirty="0">
                <a:solidFill>
                  <a:schemeClr val="tx2"/>
                </a:solidFill>
                <a:latin typeface="Montserrat"/>
              </a:rPr>
              <a:t>25% Down. </a:t>
            </a:r>
          </a:p>
          <a:p>
            <a:r>
              <a:rPr lang="en-US" dirty="0">
                <a:solidFill>
                  <a:schemeClr val="tx2"/>
                </a:solidFill>
                <a:latin typeface="Montserrat"/>
              </a:rPr>
              <a:t>Cash-on-cash goes to 12%. </a:t>
            </a:r>
          </a:p>
          <a:p>
            <a:r>
              <a:rPr lang="en-US" dirty="0">
                <a:solidFill>
                  <a:schemeClr val="tx2"/>
                </a:solidFill>
                <a:latin typeface="Montserrat"/>
              </a:rPr>
              <a:t>$125000 invested, $15000 annual income = 12%</a:t>
            </a:r>
          </a:p>
          <a:p>
            <a:endParaRPr lang="en-US" dirty="0">
              <a:solidFill>
                <a:schemeClr val="tx2"/>
              </a:solidFill>
              <a:latin typeface="Montserrat"/>
            </a:endParaRPr>
          </a:p>
        </p:txBody>
      </p:sp>
      <p:cxnSp>
        <p:nvCxnSpPr>
          <p:cNvPr id="4" name="Straight Connector 3">
            <a:extLst>
              <a:ext uri="{FF2B5EF4-FFF2-40B4-BE49-F238E27FC236}">
                <a16:creationId xmlns:a16="http://schemas.microsoft.com/office/drawing/2014/main" id="{9A7A3CE5-14B4-43AF-8FE2-4A903227913F}"/>
              </a:ext>
            </a:extLst>
          </p:cNvPr>
          <p:cNvCxnSpPr>
            <a:cxnSpLocks/>
          </p:cNvCxnSpPr>
          <p:nvPr/>
        </p:nvCxnSpPr>
        <p:spPr>
          <a:xfrm>
            <a:off x="959658" y="1558866"/>
            <a:ext cx="504063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9A2936FE-F754-4502-9D53-C88E0D409860}"/>
              </a:ext>
            </a:extLst>
          </p:cNvPr>
          <p:cNvSpPr/>
          <p:nvPr/>
        </p:nvSpPr>
        <p:spPr>
          <a:xfrm>
            <a:off x="2675191" y="6176963"/>
            <a:ext cx="6841617" cy="338554"/>
          </a:xfrm>
          <a:prstGeom prst="rect">
            <a:avLst/>
          </a:prstGeom>
        </p:spPr>
        <p:txBody>
          <a:bodyPr wrap="none">
            <a:spAutoFit/>
          </a:bodyPr>
          <a:lstStyle/>
          <a:p>
            <a:r>
              <a:rPr lang="en-US" sz="1600" i="1" spc="300" dirty="0"/>
              <a:t>In scenario 2 and 3, interest rate on 30-year loan is 4%</a:t>
            </a:r>
          </a:p>
        </p:txBody>
      </p:sp>
    </p:spTree>
    <p:extLst>
      <p:ext uri="{BB962C8B-B14F-4D97-AF65-F5344CB8AC3E}">
        <p14:creationId xmlns:p14="http://schemas.microsoft.com/office/powerpoint/2010/main" val="1571564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3548" y="1326987"/>
            <a:ext cx="8244904" cy="3554819"/>
          </a:xfrm>
          <a:prstGeom prst="rect">
            <a:avLst/>
          </a:prstGeom>
          <a:noFill/>
        </p:spPr>
        <p:txBody>
          <a:bodyPr wrap="square" rtlCol="0">
            <a:spAutoFit/>
          </a:bodyPr>
          <a:lstStyle/>
          <a:p>
            <a:pPr algn="ctr"/>
            <a:r>
              <a:rPr lang="en-US" sz="7500" b="1" spc="300" dirty="0">
                <a:solidFill>
                  <a:schemeClr val="tx2"/>
                </a:solidFill>
                <a:latin typeface="Montserrat" charset="0"/>
                <a:ea typeface="Montserrat" charset="0"/>
                <a:cs typeface="Montserrat" charset="0"/>
              </a:rPr>
              <a:t>BUILDING YOUR</a:t>
            </a:r>
          </a:p>
          <a:p>
            <a:pPr algn="ctr"/>
            <a:r>
              <a:rPr lang="en-US" sz="7500" b="1" spc="300" dirty="0">
                <a:solidFill>
                  <a:schemeClr val="tx2"/>
                </a:solidFill>
                <a:latin typeface="Montserrat" charset="0"/>
                <a:ea typeface="Montserrat" charset="0"/>
                <a:cs typeface="Montserrat" charset="0"/>
              </a:rPr>
              <a:t>REAL ESTATE</a:t>
            </a:r>
          </a:p>
          <a:p>
            <a:pPr algn="ctr"/>
            <a:r>
              <a:rPr lang="en-US" sz="7500" b="1" spc="300" dirty="0">
                <a:solidFill>
                  <a:schemeClr val="tx2"/>
                </a:solidFill>
                <a:latin typeface="Montserrat" charset="0"/>
                <a:ea typeface="Montserrat" charset="0"/>
                <a:cs typeface="Montserrat" charset="0"/>
              </a:rPr>
              <a:t>TEAM</a:t>
            </a:r>
          </a:p>
        </p:txBody>
      </p:sp>
      <p:cxnSp>
        <p:nvCxnSpPr>
          <p:cNvPr id="8" name="Straight Connector 7">
            <a:extLst>
              <a:ext uri="{FF2B5EF4-FFF2-40B4-BE49-F238E27FC236}">
                <a16:creationId xmlns:a16="http://schemas.microsoft.com/office/drawing/2014/main" id="{331306E8-CD67-0041-90CA-E26C7D65BCFD}"/>
              </a:ext>
            </a:extLst>
          </p:cNvPr>
          <p:cNvCxnSpPr>
            <a:cxnSpLocks/>
          </p:cNvCxnSpPr>
          <p:nvPr/>
        </p:nvCxnSpPr>
        <p:spPr>
          <a:xfrm>
            <a:off x="3599353" y="5149963"/>
            <a:ext cx="504063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DE1C0A9-4256-47C6-87FD-99DEB25F0AAE}"/>
              </a:ext>
            </a:extLst>
          </p:cNvPr>
          <p:cNvSpPr txBox="1"/>
          <p:nvPr/>
        </p:nvSpPr>
        <p:spPr>
          <a:xfrm>
            <a:off x="4668756" y="464934"/>
            <a:ext cx="3133947" cy="215444"/>
          </a:xfrm>
          <a:prstGeom prst="rect">
            <a:avLst/>
          </a:prstGeom>
          <a:noFill/>
        </p:spPr>
        <p:txBody>
          <a:bodyPr wrap="square" rtlCol="0">
            <a:spAutoFit/>
          </a:bodyPr>
          <a:lstStyle/>
          <a:p>
            <a:pPr algn="ctr"/>
            <a:r>
              <a:rPr lang="en-US" sz="800" spc="600" dirty="0">
                <a:solidFill>
                  <a:schemeClr val="tx2"/>
                </a:solidFill>
                <a:latin typeface="Montserrat" charset="0"/>
                <a:ea typeface="Montserrat" charset="0"/>
                <a:cs typeface="Montserrat" charset="0"/>
              </a:rPr>
              <a:t>INVESTING FOR REALTORS</a:t>
            </a:r>
          </a:p>
        </p:txBody>
      </p:sp>
      <p:sp>
        <p:nvSpPr>
          <p:cNvPr id="7" name="TextBox 6">
            <a:extLst>
              <a:ext uri="{FF2B5EF4-FFF2-40B4-BE49-F238E27FC236}">
                <a16:creationId xmlns:a16="http://schemas.microsoft.com/office/drawing/2014/main" id="{0C28117B-A174-4D9A-BCE3-3C69B6A76A3B}"/>
              </a:ext>
            </a:extLst>
          </p:cNvPr>
          <p:cNvSpPr txBox="1"/>
          <p:nvPr/>
        </p:nvSpPr>
        <p:spPr>
          <a:xfrm>
            <a:off x="4529026" y="6285344"/>
            <a:ext cx="3133947" cy="215444"/>
          </a:xfrm>
          <a:prstGeom prst="rect">
            <a:avLst/>
          </a:prstGeom>
          <a:noFill/>
        </p:spPr>
        <p:txBody>
          <a:bodyPr wrap="square" rtlCol="0">
            <a:spAutoFit/>
          </a:bodyPr>
          <a:lstStyle/>
          <a:p>
            <a:pPr algn="ctr"/>
            <a:r>
              <a:rPr lang="en-US" sz="800" spc="600" dirty="0">
                <a:solidFill>
                  <a:schemeClr val="tx2"/>
                </a:solidFill>
                <a:latin typeface="Montserrat" charset="0"/>
                <a:ea typeface="Montserrat" charset="0"/>
                <a:cs typeface="Montserrat" charset="0"/>
              </a:rPr>
              <a:t>NICK KRAUTTER, CCIM</a:t>
            </a:r>
          </a:p>
        </p:txBody>
      </p:sp>
    </p:spTree>
    <p:extLst>
      <p:ext uri="{BB962C8B-B14F-4D97-AF65-F5344CB8AC3E}">
        <p14:creationId xmlns:p14="http://schemas.microsoft.com/office/powerpoint/2010/main" val="1638688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31A29EF-F220-477B-8497-DEED49C20032}"/>
              </a:ext>
            </a:extLst>
          </p:cNvPr>
          <p:cNvCxnSpPr>
            <a:cxnSpLocks/>
          </p:cNvCxnSpPr>
          <p:nvPr/>
        </p:nvCxnSpPr>
        <p:spPr>
          <a:xfrm>
            <a:off x="959658" y="1558866"/>
            <a:ext cx="504063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1387CF99-16B4-4D3F-8777-1C79C9AE5FF4}"/>
              </a:ext>
            </a:extLst>
          </p:cNvPr>
          <p:cNvSpPr>
            <a:spLocks noGrp="1"/>
          </p:cNvSpPr>
          <p:nvPr>
            <p:ph type="title"/>
          </p:nvPr>
        </p:nvSpPr>
        <p:spPr>
          <a:xfrm>
            <a:off x="838200" y="365125"/>
            <a:ext cx="10515600" cy="1325563"/>
          </a:xfrm>
        </p:spPr>
        <p:txBody>
          <a:bodyPr/>
          <a:lstStyle/>
          <a:p>
            <a:r>
              <a:rPr lang="en-US" dirty="0">
                <a:solidFill>
                  <a:schemeClr val="tx2"/>
                </a:solidFill>
                <a:latin typeface="Montserrat"/>
              </a:rPr>
              <a:t>Your Real Estate Team</a:t>
            </a:r>
          </a:p>
        </p:txBody>
      </p:sp>
      <p:sp>
        <p:nvSpPr>
          <p:cNvPr id="6" name="Rectangle 5">
            <a:extLst>
              <a:ext uri="{FF2B5EF4-FFF2-40B4-BE49-F238E27FC236}">
                <a16:creationId xmlns:a16="http://schemas.microsoft.com/office/drawing/2014/main" id="{D47F4178-E1EC-4F50-BBC6-D3E22167CE51}"/>
              </a:ext>
            </a:extLst>
          </p:cNvPr>
          <p:cNvSpPr/>
          <p:nvPr/>
        </p:nvSpPr>
        <p:spPr>
          <a:xfrm>
            <a:off x="1505422" y="4413887"/>
            <a:ext cx="4071673" cy="83099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pc="300" dirty="0">
                <a:solidFill>
                  <a:schemeClr val="bg1"/>
                </a:solidFill>
                <a:latin typeface="Montserrat" charset="0"/>
                <a:ea typeface="Montserrat" charset="0"/>
                <a:cs typeface="Montserrat" charset="0"/>
              </a:rPr>
              <a:t>TITLE &amp; ESCROW CO.</a:t>
            </a:r>
            <a:endParaRPr lang="en-US" dirty="0"/>
          </a:p>
        </p:txBody>
      </p:sp>
      <p:sp>
        <p:nvSpPr>
          <p:cNvPr id="7" name="Rectangle 6">
            <a:extLst>
              <a:ext uri="{FF2B5EF4-FFF2-40B4-BE49-F238E27FC236}">
                <a16:creationId xmlns:a16="http://schemas.microsoft.com/office/drawing/2014/main" id="{D58D8C71-6BC1-4B2C-8D1E-F49642D7FF7A}"/>
              </a:ext>
            </a:extLst>
          </p:cNvPr>
          <p:cNvSpPr/>
          <p:nvPr/>
        </p:nvSpPr>
        <p:spPr>
          <a:xfrm>
            <a:off x="1505423" y="3190888"/>
            <a:ext cx="4071673" cy="83099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pc="300" dirty="0">
                <a:solidFill>
                  <a:schemeClr val="bg1"/>
                </a:solidFill>
                <a:latin typeface="Montserrat" charset="0"/>
                <a:ea typeface="Montserrat" charset="0"/>
                <a:cs typeface="Montserrat" charset="0"/>
              </a:rPr>
              <a:t>ATTORNEY</a:t>
            </a:r>
            <a:endParaRPr lang="en-US" dirty="0"/>
          </a:p>
        </p:txBody>
      </p:sp>
      <p:sp>
        <p:nvSpPr>
          <p:cNvPr id="8" name="Rectangle 7">
            <a:extLst>
              <a:ext uri="{FF2B5EF4-FFF2-40B4-BE49-F238E27FC236}">
                <a16:creationId xmlns:a16="http://schemas.microsoft.com/office/drawing/2014/main" id="{FB26420D-047E-4EFB-AEC4-5E0FBFD15EFB}"/>
              </a:ext>
            </a:extLst>
          </p:cNvPr>
          <p:cNvSpPr/>
          <p:nvPr/>
        </p:nvSpPr>
        <p:spPr>
          <a:xfrm>
            <a:off x="1505424" y="2043091"/>
            <a:ext cx="4071673" cy="83099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pc="300" dirty="0">
                <a:solidFill>
                  <a:schemeClr val="bg1"/>
                </a:solidFill>
                <a:latin typeface="Montserrat" charset="0"/>
                <a:ea typeface="Montserrat" charset="0"/>
                <a:cs typeface="Montserrat" charset="0"/>
              </a:rPr>
              <a:t>REALTOR</a:t>
            </a:r>
            <a:endParaRPr lang="en-US" dirty="0"/>
          </a:p>
        </p:txBody>
      </p:sp>
      <p:sp>
        <p:nvSpPr>
          <p:cNvPr id="9" name="Rectangle 8">
            <a:extLst>
              <a:ext uri="{FF2B5EF4-FFF2-40B4-BE49-F238E27FC236}">
                <a16:creationId xmlns:a16="http://schemas.microsoft.com/office/drawing/2014/main" id="{58D1D299-15BB-4451-BB66-5D8AA6EFBA47}"/>
              </a:ext>
            </a:extLst>
          </p:cNvPr>
          <p:cNvSpPr/>
          <p:nvPr/>
        </p:nvSpPr>
        <p:spPr>
          <a:xfrm>
            <a:off x="6244319" y="4441435"/>
            <a:ext cx="4071673" cy="83099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pc="300" dirty="0">
                <a:solidFill>
                  <a:schemeClr val="bg1"/>
                </a:solidFill>
                <a:latin typeface="Montserrat" charset="0"/>
                <a:ea typeface="Montserrat" charset="0"/>
                <a:cs typeface="Montserrat" charset="0"/>
              </a:rPr>
              <a:t>CONTRACTOR</a:t>
            </a:r>
            <a:endParaRPr lang="en-US" dirty="0"/>
          </a:p>
        </p:txBody>
      </p:sp>
      <p:sp>
        <p:nvSpPr>
          <p:cNvPr id="10" name="Rectangle 9">
            <a:extLst>
              <a:ext uri="{FF2B5EF4-FFF2-40B4-BE49-F238E27FC236}">
                <a16:creationId xmlns:a16="http://schemas.microsoft.com/office/drawing/2014/main" id="{2419EA13-DED4-4BE5-B910-4C5BDD2818CB}"/>
              </a:ext>
            </a:extLst>
          </p:cNvPr>
          <p:cNvSpPr/>
          <p:nvPr/>
        </p:nvSpPr>
        <p:spPr>
          <a:xfrm>
            <a:off x="6244320" y="3242263"/>
            <a:ext cx="4071673" cy="83099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pc="300" dirty="0">
                <a:solidFill>
                  <a:schemeClr val="bg1"/>
                </a:solidFill>
                <a:latin typeface="Montserrat" charset="0"/>
                <a:ea typeface="Montserrat" charset="0"/>
                <a:cs typeface="Montserrat" charset="0"/>
              </a:rPr>
              <a:t>CPA</a:t>
            </a:r>
            <a:endParaRPr lang="en-US" dirty="0"/>
          </a:p>
        </p:txBody>
      </p:sp>
      <p:sp>
        <p:nvSpPr>
          <p:cNvPr id="11" name="Rectangle 10">
            <a:extLst>
              <a:ext uri="{FF2B5EF4-FFF2-40B4-BE49-F238E27FC236}">
                <a16:creationId xmlns:a16="http://schemas.microsoft.com/office/drawing/2014/main" id="{3B01E3AC-2DB8-40FF-A0FF-79729435750D}"/>
              </a:ext>
            </a:extLst>
          </p:cNvPr>
          <p:cNvSpPr/>
          <p:nvPr/>
        </p:nvSpPr>
        <p:spPr>
          <a:xfrm>
            <a:off x="6244321" y="2043091"/>
            <a:ext cx="4071673" cy="83099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pc="300" dirty="0">
                <a:solidFill>
                  <a:schemeClr val="bg1"/>
                </a:solidFill>
                <a:latin typeface="Montserrat" charset="0"/>
                <a:ea typeface="Montserrat" charset="0"/>
                <a:cs typeface="Montserrat" charset="0"/>
              </a:rPr>
              <a:t>LENDER</a:t>
            </a:r>
            <a:endParaRPr lang="en-US" dirty="0"/>
          </a:p>
        </p:txBody>
      </p:sp>
      <p:sp>
        <p:nvSpPr>
          <p:cNvPr id="12" name="Rectangle 11">
            <a:extLst>
              <a:ext uri="{FF2B5EF4-FFF2-40B4-BE49-F238E27FC236}">
                <a16:creationId xmlns:a16="http://schemas.microsoft.com/office/drawing/2014/main" id="{01253F01-FC38-4B05-AC66-7B3398091519}"/>
              </a:ext>
            </a:extLst>
          </p:cNvPr>
          <p:cNvSpPr/>
          <p:nvPr/>
        </p:nvSpPr>
        <p:spPr>
          <a:xfrm>
            <a:off x="3964452" y="5636886"/>
            <a:ext cx="4071673" cy="83099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pc="300" dirty="0">
                <a:solidFill>
                  <a:schemeClr val="bg1"/>
                </a:solidFill>
                <a:latin typeface="Montserrat" charset="0"/>
                <a:ea typeface="Montserrat" charset="0"/>
                <a:cs typeface="Montserrat" charset="0"/>
              </a:rPr>
              <a:t>ARCHITECT</a:t>
            </a:r>
            <a:endParaRPr lang="en-US" dirty="0"/>
          </a:p>
        </p:txBody>
      </p:sp>
      <p:pic>
        <p:nvPicPr>
          <p:cNvPr id="15" name="Graphic 14" descr="Briefcase">
            <a:extLst>
              <a:ext uri="{FF2B5EF4-FFF2-40B4-BE49-F238E27FC236}">
                <a16:creationId xmlns:a16="http://schemas.microsoft.com/office/drawing/2014/main" id="{98BE2440-FF36-48DD-8F8E-9F96C81EED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8105" y="3266090"/>
            <a:ext cx="720460" cy="720460"/>
          </a:xfrm>
          <a:prstGeom prst="rect">
            <a:avLst/>
          </a:prstGeom>
        </p:spPr>
      </p:pic>
      <p:pic>
        <p:nvPicPr>
          <p:cNvPr id="17" name="Graphic 16" descr="Piggy Bank">
            <a:extLst>
              <a:ext uri="{FF2B5EF4-FFF2-40B4-BE49-F238E27FC236}">
                <a16:creationId xmlns:a16="http://schemas.microsoft.com/office/drawing/2014/main" id="{81B6B94C-9005-4D8C-8EE8-568189CA80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61593" y="3199045"/>
            <a:ext cx="830998" cy="830998"/>
          </a:xfrm>
          <a:prstGeom prst="rect">
            <a:avLst/>
          </a:prstGeom>
        </p:spPr>
      </p:pic>
      <p:pic>
        <p:nvPicPr>
          <p:cNvPr id="19" name="Graphic 18" descr="Money">
            <a:extLst>
              <a:ext uri="{FF2B5EF4-FFF2-40B4-BE49-F238E27FC236}">
                <a16:creationId xmlns:a16="http://schemas.microsoft.com/office/drawing/2014/main" id="{F882BFD1-C393-4D4D-81C1-A3A2708CBA0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61593" y="2025289"/>
            <a:ext cx="830998" cy="830998"/>
          </a:xfrm>
          <a:prstGeom prst="rect">
            <a:avLst/>
          </a:prstGeom>
        </p:spPr>
      </p:pic>
      <p:pic>
        <p:nvPicPr>
          <p:cNvPr id="23" name="Graphic 22" descr="Construction worker">
            <a:extLst>
              <a:ext uri="{FF2B5EF4-FFF2-40B4-BE49-F238E27FC236}">
                <a16:creationId xmlns:a16="http://schemas.microsoft.com/office/drawing/2014/main" id="{38FB2EEE-4665-4DE4-BAFA-7BACFC19744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01719" y="5710363"/>
            <a:ext cx="684041" cy="684041"/>
          </a:xfrm>
          <a:prstGeom prst="rect">
            <a:avLst/>
          </a:prstGeom>
        </p:spPr>
      </p:pic>
      <p:pic>
        <p:nvPicPr>
          <p:cNvPr id="27" name="Graphic 26" descr="Contract RTL">
            <a:extLst>
              <a:ext uri="{FF2B5EF4-FFF2-40B4-BE49-F238E27FC236}">
                <a16:creationId xmlns:a16="http://schemas.microsoft.com/office/drawing/2014/main" id="{EDD4653F-2533-4FF6-93F7-61A7D8791A1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70150" y="4398570"/>
            <a:ext cx="830998" cy="830998"/>
          </a:xfrm>
          <a:prstGeom prst="rect">
            <a:avLst/>
          </a:prstGeom>
        </p:spPr>
      </p:pic>
      <p:pic>
        <p:nvPicPr>
          <p:cNvPr id="29" name="Graphic 28" descr="Office worker">
            <a:extLst>
              <a:ext uri="{FF2B5EF4-FFF2-40B4-BE49-F238E27FC236}">
                <a16:creationId xmlns:a16="http://schemas.microsoft.com/office/drawing/2014/main" id="{D09C4978-BD53-4966-8425-4D518F07433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735521" y="2063377"/>
            <a:ext cx="865627" cy="865627"/>
          </a:xfrm>
          <a:prstGeom prst="rect">
            <a:avLst/>
          </a:prstGeom>
        </p:spPr>
      </p:pic>
      <p:pic>
        <p:nvPicPr>
          <p:cNvPr id="33" name="Graphic 32" descr="Tools">
            <a:extLst>
              <a:ext uri="{FF2B5EF4-FFF2-40B4-BE49-F238E27FC236}">
                <a16:creationId xmlns:a16="http://schemas.microsoft.com/office/drawing/2014/main" id="{C48DA7F6-877F-4388-A4D7-7FC8941A4F9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509780" y="4510261"/>
            <a:ext cx="734623" cy="734623"/>
          </a:xfrm>
          <a:prstGeom prst="rect">
            <a:avLst/>
          </a:prstGeom>
        </p:spPr>
      </p:pic>
    </p:spTree>
    <p:extLst>
      <p:ext uri="{BB962C8B-B14F-4D97-AF65-F5344CB8AC3E}">
        <p14:creationId xmlns:p14="http://schemas.microsoft.com/office/powerpoint/2010/main" val="1144978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3548" y="1665038"/>
            <a:ext cx="8244904" cy="2400657"/>
          </a:xfrm>
          <a:prstGeom prst="rect">
            <a:avLst/>
          </a:prstGeom>
          <a:noFill/>
        </p:spPr>
        <p:txBody>
          <a:bodyPr wrap="square" rtlCol="0">
            <a:spAutoFit/>
          </a:bodyPr>
          <a:lstStyle/>
          <a:p>
            <a:pPr algn="ctr"/>
            <a:r>
              <a:rPr lang="en-US" sz="7500" b="1" spc="300" dirty="0">
                <a:solidFill>
                  <a:schemeClr val="tx2"/>
                </a:solidFill>
                <a:latin typeface="Montserrat" charset="0"/>
                <a:ea typeface="Montserrat" charset="0"/>
                <a:cs typeface="Montserrat" charset="0"/>
              </a:rPr>
              <a:t>BUILDING YOUR</a:t>
            </a:r>
          </a:p>
          <a:p>
            <a:pPr algn="ctr"/>
            <a:r>
              <a:rPr lang="en-US" sz="7500" b="1" spc="300" dirty="0">
                <a:solidFill>
                  <a:schemeClr val="tx2"/>
                </a:solidFill>
                <a:latin typeface="Montserrat" charset="0"/>
                <a:ea typeface="Montserrat" charset="0"/>
                <a:cs typeface="Montserrat" charset="0"/>
              </a:rPr>
              <a:t>PORTFOLIO</a:t>
            </a:r>
          </a:p>
        </p:txBody>
      </p:sp>
      <p:cxnSp>
        <p:nvCxnSpPr>
          <p:cNvPr id="8" name="Straight Connector 7">
            <a:extLst>
              <a:ext uri="{FF2B5EF4-FFF2-40B4-BE49-F238E27FC236}">
                <a16:creationId xmlns:a16="http://schemas.microsoft.com/office/drawing/2014/main" id="{331306E8-CD67-0041-90CA-E26C7D65BCFD}"/>
              </a:ext>
            </a:extLst>
          </p:cNvPr>
          <p:cNvCxnSpPr>
            <a:cxnSpLocks/>
          </p:cNvCxnSpPr>
          <p:nvPr/>
        </p:nvCxnSpPr>
        <p:spPr>
          <a:xfrm>
            <a:off x="3758276" y="4673367"/>
            <a:ext cx="504063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D129607-244E-463D-BAD0-484A2FEB8F56}"/>
              </a:ext>
            </a:extLst>
          </p:cNvPr>
          <p:cNvSpPr txBox="1"/>
          <p:nvPr/>
        </p:nvSpPr>
        <p:spPr>
          <a:xfrm>
            <a:off x="4668756" y="464934"/>
            <a:ext cx="3133947" cy="215444"/>
          </a:xfrm>
          <a:prstGeom prst="rect">
            <a:avLst/>
          </a:prstGeom>
          <a:noFill/>
        </p:spPr>
        <p:txBody>
          <a:bodyPr wrap="square" rtlCol="0">
            <a:spAutoFit/>
          </a:bodyPr>
          <a:lstStyle/>
          <a:p>
            <a:pPr algn="ctr"/>
            <a:r>
              <a:rPr lang="en-US" sz="800" spc="600" dirty="0">
                <a:solidFill>
                  <a:schemeClr val="tx2"/>
                </a:solidFill>
                <a:latin typeface="Montserrat" charset="0"/>
                <a:ea typeface="Montserrat" charset="0"/>
                <a:cs typeface="Montserrat" charset="0"/>
              </a:rPr>
              <a:t>INVESTING FOR REALTORS</a:t>
            </a:r>
          </a:p>
        </p:txBody>
      </p:sp>
      <p:sp>
        <p:nvSpPr>
          <p:cNvPr id="7" name="TextBox 6">
            <a:extLst>
              <a:ext uri="{FF2B5EF4-FFF2-40B4-BE49-F238E27FC236}">
                <a16:creationId xmlns:a16="http://schemas.microsoft.com/office/drawing/2014/main" id="{BD063671-799E-4995-8746-37C94F0F94C3}"/>
              </a:ext>
            </a:extLst>
          </p:cNvPr>
          <p:cNvSpPr txBox="1"/>
          <p:nvPr/>
        </p:nvSpPr>
        <p:spPr>
          <a:xfrm>
            <a:off x="4529026" y="6285344"/>
            <a:ext cx="3133947" cy="215444"/>
          </a:xfrm>
          <a:prstGeom prst="rect">
            <a:avLst/>
          </a:prstGeom>
          <a:noFill/>
        </p:spPr>
        <p:txBody>
          <a:bodyPr wrap="square" rtlCol="0">
            <a:spAutoFit/>
          </a:bodyPr>
          <a:lstStyle/>
          <a:p>
            <a:pPr algn="ctr"/>
            <a:r>
              <a:rPr lang="en-US" sz="800" spc="600" dirty="0">
                <a:solidFill>
                  <a:schemeClr val="tx2"/>
                </a:solidFill>
                <a:latin typeface="Montserrat" charset="0"/>
                <a:ea typeface="Montserrat" charset="0"/>
                <a:cs typeface="Montserrat" charset="0"/>
              </a:rPr>
              <a:t>NICK KRAUTTER, CCIM</a:t>
            </a:r>
          </a:p>
        </p:txBody>
      </p:sp>
    </p:spTree>
    <p:extLst>
      <p:ext uri="{BB962C8B-B14F-4D97-AF65-F5344CB8AC3E}">
        <p14:creationId xmlns:p14="http://schemas.microsoft.com/office/powerpoint/2010/main" val="1245348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36D4D-499F-43A0-B798-39516A0D9568}"/>
              </a:ext>
            </a:extLst>
          </p:cNvPr>
          <p:cNvSpPr>
            <a:spLocks noGrp="1"/>
          </p:cNvSpPr>
          <p:nvPr>
            <p:ph type="title"/>
          </p:nvPr>
        </p:nvSpPr>
        <p:spPr>
          <a:xfrm>
            <a:off x="838200" y="365125"/>
            <a:ext cx="10515600" cy="1325563"/>
          </a:xfrm>
        </p:spPr>
        <p:txBody>
          <a:bodyPr/>
          <a:lstStyle/>
          <a:p>
            <a:r>
              <a:rPr lang="en-US" dirty="0">
                <a:solidFill>
                  <a:schemeClr val="tx2"/>
                </a:solidFill>
                <a:latin typeface="Montserrat"/>
              </a:rPr>
              <a:t>Building Your Portfolio</a:t>
            </a:r>
          </a:p>
        </p:txBody>
      </p:sp>
      <p:sp>
        <p:nvSpPr>
          <p:cNvPr id="3" name="Content Placeholder 2">
            <a:extLst>
              <a:ext uri="{FF2B5EF4-FFF2-40B4-BE49-F238E27FC236}">
                <a16:creationId xmlns:a16="http://schemas.microsoft.com/office/drawing/2014/main" id="{FA7A92AE-1C1C-4BAD-84D2-83AEEFF3C553}"/>
              </a:ext>
            </a:extLst>
          </p:cNvPr>
          <p:cNvSpPr>
            <a:spLocks noGrp="1"/>
          </p:cNvSpPr>
          <p:nvPr>
            <p:ph idx="1"/>
          </p:nvPr>
        </p:nvSpPr>
        <p:spPr/>
        <p:txBody>
          <a:bodyPr>
            <a:normAutofit lnSpcReduction="10000"/>
          </a:bodyPr>
          <a:lstStyle/>
          <a:p>
            <a:r>
              <a:rPr lang="en-US" dirty="0">
                <a:solidFill>
                  <a:schemeClr val="tx2"/>
                </a:solidFill>
                <a:latin typeface="Montserrat"/>
              </a:rPr>
              <a:t>Owner-occupied plex</a:t>
            </a:r>
          </a:p>
          <a:p>
            <a:r>
              <a:rPr lang="en-US" dirty="0">
                <a:solidFill>
                  <a:schemeClr val="tx2"/>
                </a:solidFill>
                <a:latin typeface="Montserrat"/>
              </a:rPr>
              <a:t>House to rentals</a:t>
            </a:r>
          </a:p>
          <a:p>
            <a:r>
              <a:rPr lang="en-US" dirty="0">
                <a:solidFill>
                  <a:schemeClr val="tx2"/>
                </a:solidFill>
                <a:latin typeface="Montserrat"/>
              </a:rPr>
              <a:t>ADU - Airbnb</a:t>
            </a:r>
          </a:p>
          <a:p>
            <a:r>
              <a:rPr lang="en-US" dirty="0">
                <a:solidFill>
                  <a:schemeClr val="tx2"/>
                </a:solidFill>
                <a:latin typeface="Montserrat"/>
              </a:rPr>
              <a:t>Plex</a:t>
            </a:r>
          </a:p>
          <a:p>
            <a:r>
              <a:rPr lang="en-US" dirty="0">
                <a:solidFill>
                  <a:schemeClr val="tx2"/>
                </a:solidFill>
                <a:latin typeface="Montserrat"/>
              </a:rPr>
              <a:t>Apartments</a:t>
            </a:r>
          </a:p>
          <a:p>
            <a:r>
              <a:rPr lang="en-US" dirty="0">
                <a:solidFill>
                  <a:schemeClr val="tx2"/>
                </a:solidFill>
                <a:latin typeface="Montserrat"/>
              </a:rPr>
              <a:t>Office</a:t>
            </a:r>
          </a:p>
          <a:p>
            <a:r>
              <a:rPr lang="en-US" dirty="0">
                <a:solidFill>
                  <a:schemeClr val="tx2"/>
                </a:solidFill>
                <a:latin typeface="Montserrat"/>
              </a:rPr>
              <a:t>Retail</a:t>
            </a:r>
          </a:p>
          <a:p>
            <a:r>
              <a:rPr lang="en-US" dirty="0">
                <a:solidFill>
                  <a:schemeClr val="tx2"/>
                </a:solidFill>
                <a:latin typeface="Montserrat"/>
              </a:rPr>
              <a:t>Industrial</a:t>
            </a:r>
          </a:p>
          <a:p>
            <a:r>
              <a:rPr lang="en-US" dirty="0">
                <a:solidFill>
                  <a:schemeClr val="tx2"/>
                </a:solidFill>
                <a:latin typeface="Montserrat"/>
              </a:rPr>
              <a:t>Land</a:t>
            </a:r>
          </a:p>
          <a:p>
            <a:endParaRPr lang="en-US" dirty="0">
              <a:solidFill>
                <a:schemeClr val="tx2"/>
              </a:solidFill>
              <a:latin typeface="Montserrat"/>
            </a:endParaRPr>
          </a:p>
          <a:p>
            <a:endParaRPr lang="en-US" dirty="0">
              <a:solidFill>
                <a:schemeClr val="tx2"/>
              </a:solidFill>
              <a:latin typeface="Montserrat"/>
            </a:endParaRPr>
          </a:p>
        </p:txBody>
      </p:sp>
      <p:cxnSp>
        <p:nvCxnSpPr>
          <p:cNvPr id="4" name="Straight Connector 3">
            <a:extLst>
              <a:ext uri="{FF2B5EF4-FFF2-40B4-BE49-F238E27FC236}">
                <a16:creationId xmlns:a16="http://schemas.microsoft.com/office/drawing/2014/main" id="{359A3547-96C1-48FF-AA2D-5039FE810F01}"/>
              </a:ext>
            </a:extLst>
          </p:cNvPr>
          <p:cNvCxnSpPr>
            <a:cxnSpLocks/>
          </p:cNvCxnSpPr>
          <p:nvPr/>
        </p:nvCxnSpPr>
        <p:spPr>
          <a:xfrm>
            <a:off x="959658" y="1558866"/>
            <a:ext cx="504063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6701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3548" y="1665038"/>
            <a:ext cx="8244904" cy="2400657"/>
          </a:xfrm>
          <a:prstGeom prst="rect">
            <a:avLst/>
          </a:prstGeom>
          <a:noFill/>
        </p:spPr>
        <p:txBody>
          <a:bodyPr wrap="square" rtlCol="0">
            <a:spAutoFit/>
          </a:bodyPr>
          <a:lstStyle/>
          <a:p>
            <a:pPr algn="ctr"/>
            <a:r>
              <a:rPr lang="en-US" sz="7500" b="1" spc="300" dirty="0">
                <a:solidFill>
                  <a:schemeClr val="tx2"/>
                </a:solidFill>
                <a:latin typeface="Montserrat" charset="0"/>
                <a:ea typeface="Montserrat" charset="0"/>
                <a:cs typeface="Montserrat" charset="0"/>
              </a:rPr>
              <a:t>DISTRESSED</a:t>
            </a:r>
          </a:p>
          <a:p>
            <a:pPr algn="ctr"/>
            <a:r>
              <a:rPr lang="en-US" sz="7500" b="1" spc="300" dirty="0">
                <a:solidFill>
                  <a:schemeClr val="tx2"/>
                </a:solidFill>
                <a:latin typeface="Montserrat" charset="0"/>
                <a:ea typeface="Montserrat" charset="0"/>
                <a:cs typeface="Montserrat" charset="0"/>
              </a:rPr>
              <a:t>PROPERTIES</a:t>
            </a:r>
          </a:p>
        </p:txBody>
      </p:sp>
      <p:cxnSp>
        <p:nvCxnSpPr>
          <p:cNvPr id="8" name="Straight Connector 7">
            <a:extLst>
              <a:ext uri="{FF2B5EF4-FFF2-40B4-BE49-F238E27FC236}">
                <a16:creationId xmlns:a16="http://schemas.microsoft.com/office/drawing/2014/main" id="{331306E8-CD67-0041-90CA-E26C7D65BCFD}"/>
              </a:ext>
            </a:extLst>
          </p:cNvPr>
          <p:cNvCxnSpPr>
            <a:cxnSpLocks/>
          </p:cNvCxnSpPr>
          <p:nvPr/>
        </p:nvCxnSpPr>
        <p:spPr>
          <a:xfrm>
            <a:off x="3758276" y="4673367"/>
            <a:ext cx="504063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7ECA218-FE0C-4077-9F7C-2D58319DBD67}"/>
              </a:ext>
            </a:extLst>
          </p:cNvPr>
          <p:cNvSpPr txBox="1"/>
          <p:nvPr/>
        </p:nvSpPr>
        <p:spPr>
          <a:xfrm>
            <a:off x="4668756" y="464934"/>
            <a:ext cx="3133947" cy="215444"/>
          </a:xfrm>
          <a:prstGeom prst="rect">
            <a:avLst/>
          </a:prstGeom>
          <a:noFill/>
        </p:spPr>
        <p:txBody>
          <a:bodyPr wrap="square" rtlCol="0">
            <a:spAutoFit/>
          </a:bodyPr>
          <a:lstStyle/>
          <a:p>
            <a:pPr algn="ctr"/>
            <a:r>
              <a:rPr lang="en-US" sz="800" spc="600" dirty="0">
                <a:solidFill>
                  <a:schemeClr val="tx2"/>
                </a:solidFill>
                <a:latin typeface="Montserrat" charset="0"/>
                <a:ea typeface="Montserrat" charset="0"/>
                <a:cs typeface="Montserrat" charset="0"/>
              </a:rPr>
              <a:t>INVESTING FOR REALTORS</a:t>
            </a:r>
          </a:p>
        </p:txBody>
      </p:sp>
      <p:sp>
        <p:nvSpPr>
          <p:cNvPr id="7" name="TextBox 6">
            <a:extLst>
              <a:ext uri="{FF2B5EF4-FFF2-40B4-BE49-F238E27FC236}">
                <a16:creationId xmlns:a16="http://schemas.microsoft.com/office/drawing/2014/main" id="{01363E72-7090-4517-8627-B9357A78C784}"/>
              </a:ext>
            </a:extLst>
          </p:cNvPr>
          <p:cNvSpPr txBox="1"/>
          <p:nvPr/>
        </p:nvSpPr>
        <p:spPr>
          <a:xfrm>
            <a:off x="4529026" y="6285344"/>
            <a:ext cx="3133947" cy="215444"/>
          </a:xfrm>
          <a:prstGeom prst="rect">
            <a:avLst/>
          </a:prstGeom>
          <a:noFill/>
        </p:spPr>
        <p:txBody>
          <a:bodyPr wrap="square" rtlCol="0">
            <a:spAutoFit/>
          </a:bodyPr>
          <a:lstStyle/>
          <a:p>
            <a:pPr algn="ctr"/>
            <a:r>
              <a:rPr lang="en-US" sz="800" spc="600" dirty="0">
                <a:solidFill>
                  <a:schemeClr val="tx2"/>
                </a:solidFill>
                <a:latin typeface="Montserrat" charset="0"/>
                <a:ea typeface="Montserrat" charset="0"/>
                <a:cs typeface="Montserrat" charset="0"/>
              </a:rPr>
              <a:t>NICK KRAUTTER, CCIM</a:t>
            </a:r>
          </a:p>
        </p:txBody>
      </p:sp>
    </p:spTree>
    <p:extLst>
      <p:ext uri="{BB962C8B-B14F-4D97-AF65-F5344CB8AC3E}">
        <p14:creationId xmlns:p14="http://schemas.microsoft.com/office/powerpoint/2010/main" val="2102348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Upcoming Webinar</a:t>
            </a:r>
          </a:p>
        </p:txBody>
      </p:sp>
      <p:pic>
        <p:nvPicPr>
          <p:cNvPr id="7" name="Content Placeholder 6">
            <a:extLst>
              <a:ext uri="{FF2B5EF4-FFF2-40B4-BE49-F238E27FC236}">
                <a16:creationId xmlns:a16="http://schemas.microsoft.com/office/drawing/2014/main" id="{867E0956-89EE-42C6-9113-5AB242231F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3888" y="1291771"/>
            <a:ext cx="9441198" cy="4956629"/>
          </a:xfrm>
        </p:spPr>
      </p:pic>
    </p:spTree>
    <p:extLst>
      <p:ext uri="{BB962C8B-B14F-4D97-AF65-F5344CB8AC3E}">
        <p14:creationId xmlns:p14="http://schemas.microsoft.com/office/powerpoint/2010/main" val="1238722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4576EC-3630-4499-9073-09291137F10B}"/>
              </a:ext>
            </a:extLst>
          </p:cNvPr>
          <p:cNvSpPr>
            <a:spLocks noGrp="1"/>
          </p:cNvSpPr>
          <p:nvPr>
            <p:ph idx="1"/>
          </p:nvPr>
        </p:nvSpPr>
        <p:spPr/>
        <p:txBody>
          <a:bodyPr/>
          <a:lstStyle/>
          <a:p>
            <a:pPr marL="0" indent="0">
              <a:buNone/>
            </a:pPr>
            <a:endParaRPr lang="en-US" dirty="0">
              <a:solidFill>
                <a:schemeClr val="tx2"/>
              </a:solidFill>
              <a:latin typeface="Montserrat"/>
            </a:endParaRPr>
          </a:p>
          <a:p>
            <a:r>
              <a:rPr lang="en-US" dirty="0">
                <a:solidFill>
                  <a:schemeClr val="tx2"/>
                </a:solidFill>
                <a:latin typeface="Montserrat"/>
              </a:rPr>
              <a:t>REO (Bank Owned)</a:t>
            </a:r>
          </a:p>
          <a:p>
            <a:r>
              <a:rPr lang="en-US" dirty="0">
                <a:solidFill>
                  <a:schemeClr val="tx2"/>
                </a:solidFill>
                <a:latin typeface="Montserrat"/>
              </a:rPr>
              <a:t>Short Sales</a:t>
            </a:r>
          </a:p>
        </p:txBody>
      </p:sp>
      <p:sp>
        <p:nvSpPr>
          <p:cNvPr id="4" name="Title 1">
            <a:extLst>
              <a:ext uri="{FF2B5EF4-FFF2-40B4-BE49-F238E27FC236}">
                <a16:creationId xmlns:a16="http://schemas.microsoft.com/office/drawing/2014/main" id="{F7100C7D-9E5A-4E8F-83B3-60903E740F93}"/>
              </a:ext>
            </a:extLst>
          </p:cNvPr>
          <p:cNvSpPr>
            <a:spLocks noGrp="1"/>
          </p:cNvSpPr>
          <p:nvPr>
            <p:ph type="title"/>
          </p:nvPr>
        </p:nvSpPr>
        <p:spPr>
          <a:xfrm>
            <a:off x="838200" y="365125"/>
            <a:ext cx="10515600" cy="1325563"/>
          </a:xfrm>
        </p:spPr>
        <p:txBody>
          <a:bodyPr/>
          <a:lstStyle/>
          <a:p>
            <a:r>
              <a:rPr lang="en-US" dirty="0">
                <a:solidFill>
                  <a:schemeClr val="tx2"/>
                </a:solidFill>
                <a:latin typeface="Montserrat"/>
              </a:rPr>
              <a:t>What are Distressed Properties?</a:t>
            </a:r>
          </a:p>
        </p:txBody>
      </p:sp>
      <p:cxnSp>
        <p:nvCxnSpPr>
          <p:cNvPr id="5" name="Straight Connector 4">
            <a:extLst>
              <a:ext uri="{FF2B5EF4-FFF2-40B4-BE49-F238E27FC236}">
                <a16:creationId xmlns:a16="http://schemas.microsoft.com/office/drawing/2014/main" id="{41C68C8F-CE6A-4B1C-9F6A-7C13FE970B2E}"/>
              </a:ext>
            </a:extLst>
          </p:cNvPr>
          <p:cNvCxnSpPr>
            <a:cxnSpLocks/>
          </p:cNvCxnSpPr>
          <p:nvPr/>
        </p:nvCxnSpPr>
        <p:spPr>
          <a:xfrm>
            <a:off x="959658" y="1558866"/>
            <a:ext cx="504063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5130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3548" y="2136092"/>
            <a:ext cx="8244904" cy="1246495"/>
          </a:xfrm>
          <a:prstGeom prst="rect">
            <a:avLst/>
          </a:prstGeom>
          <a:noFill/>
        </p:spPr>
        <p:txBody>
          <a:bodyPr wrap="square" rtlCol="0">
            <a:spAutoFit/>
          </a:bodyPr>
          <a:lstStyle/>
          <a:p>
            <a:pPr algn="ctr"/>
            <a:r>
              <a:rPr lang="en-US" sz="7500" b="1" spc="300" dirty="0">
                <a:solidFill>
                  <a:schemeClr val="tx2"/>
                </a:solidFill>
                <a:latin typeface="Montserrat" charset="0"/>
                <a:ea typeface="Montserrat" charset="0"/>
                <a:cs typeface="Montserrat" charset="0"/>
              </a:rPr>
              <a:t>APOD</a:t>
            </a:r>
          </a:p>
        </p:txBody>
      </p:sp>
      <p:cxnSp>
        <p:nvCxnSpPr>
          <p:cNvPr id="8" name="Straight Connector 7">
            <a:extLst>
              <a:ext uri="{FF2B5EF4-FFF2-40B4-BE49-F238E27FC236}">
                <a16:creationId xmlns:a16="http://schemas.microsoft.com/office/drawing/2014/main" id="{331306E8-CD67-0041-90CA-E26C7D65BCFD}"/>
              </a:ext>
            </a:extLst>
          </p:cNvPr>
          <p:cNvCxnSpPr>
            <a:cxnSpLocks/>
          </p:cNvCxnSpPr>
          <p:nvPr/>
        </p:nvCxnSpPr>
        <p:spPr>
          <a:xfrm>
            <a:off x="3575684" y="3614879"/>
            <a:ext cx="504063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9C2923C-4336-43BA-90F8-D061440A5FBE}"/>
              </a:ext>
            </a:extLst>
          </p:cNvPr>
          <p:cNvSpPr txBox="1"/>
          <p:nvPr/>
        </p:nvSpPr>
        <p:spPr>
          <a:xfrm>
            <a:off x="4668756" y="464934"/>
            <a:ext cx="3133947" cy="215444"/>
          </a:xfrm>
          <a:prstGeom prst="rect">
            <a:avLst/>
          </a:prstGeom>
          <a:noFill/>
        </p:spPr>
        <p:txBody>
          <a:bodyPr wrap="square" rtlCol="0">
            <a:spAutoFit/>
          </a:bodyPr>
          <a:lstStyle/>
          <a:p>
            <a:pPr algn="ctr"/>
            <a:r>
              <a:rPr lang="en-US" sz="800" spc="600" dirty="0">
                <a:solidFill>
                  <a:schemeClr val="tx2"/>
                </a:solidFill>
                <a:latin typeface="Montserrat" charset="0"/>
                <a:ea typeface="Montserrat" charset="0"/>
                <a:cs typeface="Montserrat" charset="0"/>
              </a:rPr>
              <a:t>INVESTING FOR REALTORS</a:t>
            </a:r>
          </a:p>
        </p:txBody>
      </p:sp>
      <p:sp>
        <p:nvSpPr>
          <p:cNvPr id="7" name="TextBox 6">
            <a:extLst>
              <a:ext uri="{FF2B5EF4-FFF2-40B4-BE49-F238E27FC236}">
                <a16:creationId xmlns:a16="http://schemas.microsoft.com/office/drawing/2014/main" id="{D41539F1-1DA5-4381-B509-77EA7FC5388E}"/>
              </a:ext>
            </a:extLst>
          </p:cNvPr>
          <p:cNvSpPr txBox="1"/>
          <p:nvPr/>
        </p:nvSpPr>
        <p:spPr>
          <a:xfrm>
            <a:off x="4529026" y="6285344"/>
            <a:ext cx="3133947" cy="215444"/>
          </a:xfrm>
          <a:prstGeom prst="rect">
            <a:avLst/>
          </a:prstGeom>
          <a:noFill/>
        </p:spPr>
        <p:txBody>
          <a:bodyPr wrap="square" rtlCol="0">
            <a:spAutoFit/>
          </a:bodyPr>
          <a:lstStyle/>
          <a:p>
            <a:pPr algn="ctr"/>
            <a:r>
              <a:rPr lang="en-US" sz="800" spc="600" dirty="0">
                <a:solidFill>
                  <a:schemeClr val="tx2"/>
                </a:solidFill>
                <a:latin typeface="Montserrat" charset="0"/>
                <a:ea typeface="Montserrat" charset="0"/>
                <a:cs typeface="Montserrat" charset="0"/>
              </a:rPr>
              <a:t>NICK KRAUTTER, CCIM</a:t>
            </a:r>
          </a:p>
        </p:txBody>
      </p:sp>
      <p:sp>
        <p:nvSpPr>
          <p:cNvPr id="3" name="TextBox 2">
            <a:extLst>
              <a:ext uri="{FF2B5EF4-FFF2-40B4-BE49-F238E27FC236}">
                <a16:creationId xmlns:a16="http://schemas.microsoft.com/office/drawing/2014/main" id="{5CCE4C5D-FA13-4575-8A06-38CF8E8BD8C2}"/>
              </a:ext>
            </a:extLst>
          </p:cNvPr>
          <p:cNvSpPr txBox="1"/>
          <p:nvPr/>
        </p:nvSpPr>
        <p:spPr>
          <a:xfrm>
            <a:off x="3674342" y="3934691"/>
            <a:ext cx="4843314" cy="369332"/>
          </a:xfrm>
          <a:prstGeom prst="rect">
            <a:avLst/>
          </a:prstGeom>
          <a:noFill/>
        </p:spPr>
        <p:txBody>
          <a:bodyPr wrap="none" rtlCol="0">
            <a:spAutoFit/>
          </a:bodyPr>
          <a:lstStyle/>
          <a:p>
            <a:pPr algn="ctr"/>
            <a:r>
              <a:rPr lang="en-US" spc="300" dirty="0">
                <a:solidFill>
                  <a:schemeClr val="tx2"/>
                </a:solidFill>
                <a:latin typeface="Montserrat"/>
              </a:rPr>
              <a:t>ANNUAL PROPERTY OPERATING DATA</a:t>
            </a:r>
          </a:p>
        </p:txBody>
      </p:sp>
    </p:spTree>
    <p:extLst>
      <p:ext uri="{BB962C8B-B14F-4D97-AF65-F5344CB8AC3E}">
        <p14:creationId xmlns:p14="http://schemas.microsoft.com/office/powerpoint/2010/main" val="1174617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54C67F37-2C4E-498E-9F3B-0E144CC71825}"/>
              </a:ext>
            </a:extLst>
          </p:cNvPr>
          <p:cNvPicPr>
            <a:picLocks noChangeAspect="1"/>
          </p:cNvPicPr>
          <p:nvPr/>
        </p:nvPicPr>
        <p:blipFill rotWithShape="1">
          <a:blip r:embed="rId2">
            <a:extLst>
              <a:ext uri="{28A0092B-C50C-407E-A947-70E740481C1C}">
                <a14:useLocalDpi xmlns:a14="http://schemas.microsoft.com/office/drawing/2010/main" val="0"/>
              </a:ext>
            </a:extLst>
          </a:blip>
          <a:srcRect b="9102"/>
          <a:stretch/>
        </p:blipFill>
        <p:spPr>
          <a:xfrm>
            <a:off x="6620122" y="263769"/>
            <a:ext cx="5299805" cy="6233743"/>
          </a:xfrm>
          <a:prstGeom prst="rect">
            <a:avLst/>
          </a:prstGeom>
        </p:spPr>
      </p:pic>
      <p:sp>
        <p:nvSpPr>
          <p:cNvPr id="4" name="TextBox 3">
            <a:extLst>
              <a:ext uri="{FF2B5EF4-FFF2-40B4-BE49-F238E27FC236}">
                <a16:creationId xmlns:a16="http://schemas.microsoft.com/office/drawing/2014/main" id="{05880877-CDFE-4A28-B8FE-9F7CDE9C71E8}"/>
              </a:ext>
            </a:extLst>
          </p:cNvPr>
          <p:cNvSpPr txBox="1"/>
          <p:nvPr/>
        </p:nvSpPr>
        <p:spPr>
          <a:xfrm>
            <a:off x="635592" y="378069"/>
            <a:ext cx="4936288" cy="769441"/>
          </a:xfrm>
          <a:prstGeom prst="rect">
            <a:avLst/>
          </a:prstGeom>
          <a:noFill/>
        </p:spPr>
        <p:txBody>
          <a:bodyPr wrap="none" rtlCol="0">
            <a:spAutoFit/>
          </a:bodyPr>
          <a:lstStyle/>
          <a:p>
            <a:r>
              <a:rPr lang="en-US" sz="4400" dirty="0">
                <a:solidFill>
                  <a:schemeClr val="tx2"/>
                </a:solidFill>
              </a:rPr>
              <a:t>How to use an APOD</a:t>
            </a:r>
          </a:p>
        </p:txBody>
      </p:sp>
      <p:cxnSp>
        <p:nvCxnSpPr>
          <p:cNvPr id="5" name="Straight Connector 4">
            <a:extLst>
              <a:ext uri="{FF2B5EF4-FFF2-40B4-BE49-F238E27FC236}">
                <a16:creationId xmlns:a16="http://schemas.microsoft.com/office/drawing/2014/main" id="{C031CE57-67AC-4C13-9AB4-F28D639159F1}"/>
              </a:ext>
            </a:extLst>
          </p:cNvPr>
          <p:cNvCxnSpPr>
            <a:cxnSpLocks/>
          </p:cNvCxnSpPr>
          <p:nvPr/>
        </p:nvCxnSpPr>
        <p:spPr>
          <a:xfrm>
            <a:off x="744561" y="1147510"/>
            <a:ext cx="504063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71F39B1-EE25-40F0-9158-09C59EFD378F}"/>
              </a:ext>
            </a:extLst>
          </p:cNvPr>
          <p:cNvSpPr txBox="1"/>
          <p:nvPr/>
        </p:nvSpPr>
        <p:spPr>
          <a:xfrm>
            <a:off x="803564" y="1557251"/>
            <a:ext cx="5613861"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tx2"/>
                </a:solidFill>
                <a:latin typeface="Montserrat"/>
              </a:rPr>
              <a:t>Soft vs. hard costs</a:t>
            </a:r>
          </a:p>
          <a:p>
            <a:pPr marL="285750" indent="-285750">
              <a:buFont typeface="Arial" panose="020B0604020202020204" pitchFamily="34" charset="0"/>
              <a:buChar char="•"/>
            </a:pPr>
            <a:r>
              <a:rPr lang="en-US" sz="2800" dirty="0">
                <a:solidFill>
                  <a:schemeClr val="tx2"/>
                </a:solidFill>
                <a:latin typeface="Montserrat"/>
              </a:rPr>
              <a:t>Purchase price</a:t>
            </a:r>
          </a:p>
          <a:p>
            <a:pPr marL="285750" indent="-285750">
              <a:buFont typeface="Arial" panose="020B0604020202020204" pitchFamily="34" charset="0"/>
              <a:buChar char="•"/>
            </a:pPr>
            <a:r>
              <a:rPr lang="en-US" sz="2800" dirty="0">
                <a:solidFill>
                  <a:schemeClr val="tx2"/>
                </a:solidFill>
                <a:latin typeface="Montserrat"/>
              </a:rPr>
              <a:t>Potential rental income</a:t>
            </a:r>
          </a:p>
          <a:p>
            <a:pPr marL="285750" indent="-285750">
              <a:buFont typeface="Arial" panose="020B0604020202020204" pitchFamily="34" charset="0"/>
              <a:buChar char="•"/>
            </a:pPr>
            <a:r>
              <a:rPr lang="en-US" sz="2800" dirty="0">
                <a:solidFill>
                  <a:schemeClr val="tx2"/>
                </a:solidFill>
                <a:latin typeface="Montserrat"/>
              </a:rPr>
              <a:t>Vacancy</a:t>
            </a:r>
          </a:p>
          <a:p>
            <a:pPr marL="285750" indent="-285750">
              <a:buFont typeface="Arial" panose="020B0604020202020204" pitchFamily="34" charset="0"/>
              <a:buChar char="•"/>
            </a:pPr>
            <a:r>
              <a:rPr lang="en-US" sz="2800" dirty="0">
                <a:solidFill>
                  <a:schemeClr val="tx2"/>
                </a:solidFill>
                <a:latin typeface="Montserrat"/>
              </a:rPr>
              <a:t>Gross operating income</a:t>
            </a:r>
          </a:p>
          <a:p>
            <a:pPr marL="285750" indent="-285750">
              <a:buFont typeface="Arial" panose="020B0604020202020204" pitchFamily="34" charset="0"/>
              <a:buChar char="•"/>
            </a:pPr>
            <a:r>
              <a:rPr lang="en-US" sz="2800" dirty="0">
                <a:solidFill>
                  <a:schemeClr val="tx2"/>
                </a:solidFill>
                <a:latin typeface="Montserrat"/>
              </a:rPr>
              <a:t>Operating expenses</a:t>
            </a:r>
          </a:p>
        </p:txBody>
      </p:sp>
    </p:spTree>
    <p:extLst>
      <p:ext uri="{BB962C8B-B14F-4D97-AF65-F5344CB8AC3E}">
        <p14:creationId xmlns:p14="http://schemas.microsoft.com/office/powerpoint/2010/main" val="4176886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F2B79-5D72-44BE-AFDE-E68492609A89}"/>
              </a:ext>
            </a:extLst>
          </p:cNvPr>
          <p:cNvSpPr>
            <a:spLocks noGrp="1"/>
          </p:cNvSpPr>
          <p:nvPr>
            <p:ph type="title"/>
          </p:nvPr>
        </p:nvSpPr>
        <p:spPr/>
        <p:txBody>
          <a:bodyPr/>
          <a:lstStyle/>
          <a:p>
            <a:r>
              <a:rPr lang="en-US" dirty="0">
                <a:solidFill>
                  <a:schemeClr val="tx2"/>
                </a:solidFill>
                <a:latin typeface="Montserrat"/>
              </a:rPr>
              <a:t>Metrics</a:t>
            </a:r>
          </a:p>
        </p:txBody>
      </p:sp>
      <p:cxnSp>
        <p:nvCxnSpPr>
          <p:cNvPr id="4" name="Straight Connector 3">
            <a:extLst>
              <a:ext uri="{FF2B5EF4-FFF2-40B4-BE49-F238E27FC236}">
                <a16:creationId xmlns:a16="http://schemas.microsoft.com/office/drawing/2014/main" id="{128F1235-6FD7-48FD-8D94-B8002186E557}"/>
              </a:ext>
            </a:extLst>
          </p:cNvPr>
          <p:cNvCxnSpPr>
            <a:cxnSpLocks/>
          </p:cNvCxnSpPr>
          <p:nvPr/>
        </p:nvCxnSpPr>
        <p:spPr>
          <a:xfrm>
            <a:off x="959658" y="1558866"/>
            <a:ext cx="504063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17C61FF-97DF-4BC3-8A26-5A0E1E91A3DE}"/>
              </a:ext>
            </a:extLst>
          </p:cNvPr>
          <p:cNvSpPr txBox="1"/>
          <p:nvPr/>
        </p:nvSpPr>
        <p:spPr>
          <a:xfrm>
            <a:off x="1097280" y="2648989"/>
            <a:ext cx="2344189" cy="369332"/>
          </a:xfrm>
          <a:prstGeom prst="rect">
            <a:avLst/>
          </a:prstGeom>
          <a:noFill/>
        </p:spPr>
        <p:txBody>
          <a:bodyPr wrap="square" rtlCol="0">
            <a:spAutoFit/>
          </a:bodyPr>
          <a:lstStyle/>
          <a:p>
            <a:r>
              <a:rPr lang="en-US" dirty="0">
                <a:solidFill>
                  <a:schemeClr val="tx2"/>
                </a:solidFill>
                <a:latin typeface="Montserrat"/>
              </a:rPr>
              <a:t>Gross Rent Multiplier =</a:t>
            </a:r>
          </a:p>
        </p:txBody>
      </p:sp>
      <p:sp>
        <p:nvSpPr>
          <p:cNvPr id="6" name="TextBox 5">
            <a:extLst>
              <a:ext uri="{FF2B5EF4-FFF2-40B4-BE49-F238E27FC236}">
                <a16:creationId xmlns:a16="http://schemas.microsoft.com/office/drawing/2014/main" id="{AB9EEC78-169A-4F96-8B88-F6BD095EF4E3}"/>
              </a:ext>
            </a:extLst>
          </p:cNvPr>
          <p:cNvSpPr txBox="1"/>
          <p:nvPr/>
        </p:nvSpPr>
        <p:spPr>
          <a:xfrm>
            <a:off x="3441469" y="2377988"/>
            <a:ext cx="1828800" cy="923330"/>
          </a:xfrm>
          <a:prstGeom prst="rect">
            <a:avLst/>
          </a:prstGeom>
          <a:noFill/>
        </p:spPr>
        <p:txBody>
          <a:bodyPr wrap="square" rtlCol="0">
            <a:spAutoFit/>
          </a:bodyPr>
          <a:lstStyle/>
          <a:p>
            <a:pPr algn="ctr"/>
            <a:r>
              <a:rPr lang="en-US" dirty="0">
                <a:solidFill>
                  <a:schemeClr val="tx2"/>
                </a:solidFill>
                <a:latin typeface="Montserrat"/>
              </a:rPr>
              <a:t>Acquisition Price</a:t>
            </a:r>
          </a:p>
          <a:p>
            <a:pPr algn="ctr"/>
            <a:endParaRPr lang="en-US" dirty="0">
              <a:solidFill>
                <a:schemeClr val="tx2"/>
              </a:solidFill>
              <a:latin typeface="Montserrat"/>
            </a:endParaRPr>
          </a:p>
          <a:p>
            <a:pPr algn="ctr"/>
            <a:r>
              <a:rPr lang="en-US" dirty="0">
                <a:solidFill>
                  <a:schemeClr val="tx2"/>
                </a:solidFill>
                <a:latin typeface="Montserrat"/>
              </a:rPr>
              <a:t>Gross Rents</a:t>
            </a:r>
          </a:p>
        </p:txBody>
      </p:sp>
      <p:cxnSp>
        <p:nvCxnSpPr>
          <p:cNvPr id="7" name="Straight Connector 6">
            <a:extLst>
              <a:ext uri="{FF2B5EF4-FFF2-40B4-BE49-F238E27FC236}">
                <a16:creationId xmlns:a16="http://schemas.microsoft.com/office/drawing/2014/main" id="{B1464025-D393-436E-829C-317F39B691BC}"/>
              </a:ext>
            </a:extLst>
          </p:cNvPr>
          <p:cNvCxnSpPr>
            <a:cxnSpLocks/>
          </p:cNvCxnSpPr>
          <p:nvPr/>
        </p:nvCxnSpPr>
        <p:spPr>
          <a:xfrm>
            <a:off x="3474431" y="2833655"/>
            <a:ext cx="185125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83EC9B1-20FF-4EED-B96B-EC9E81CC3A87}"/>
              </a:ext>
            </a:extLst>
          </p:cNvPr>
          <p:cNvSpPr txBox="1"/>
          <p:nvPr/>
        </p:nvSpPr>
        <p:spPr>
          <a:xfrm>
            <a:off x="1097279" y="3998421"/>
            <a:ext cx="2704408" cy="369332"/>
          </a:xfrm>
          <a:prstGeom prst="rect">
            <a:avLst/>
          </a:prstGeom>
          <a:noFill/>
        </p:spPr>
        <p:txBody>
          <a:bodyPr wrap="square" rtlCol="0">
            <a:spAutoFit/>
          </a:bodyPr>
          <a:lstStyle/>
          <a:p>
            <a:r>
              <a:rPr lang="en-US" dirty="0">
                <a:solidFill>
                  <a:schemeClr val="tx2"/>
                </a:solidFill>
                <a:latin typeface="Montserrat"/>
              </a:rPr>
              <a:t>Capitalization (Cap) Rate =</a:t>
            </a:r>
          </a:p>
        </p:txBody>
      </p:sp>
      <p:sp>
        <p:nvSpPr>
          <p:cNvPr id="10" name="TextBox 9">
            <a:extLst>
              <a:ext uri="{FF2B5EF4-FFF2-40B4-BE49-F238E27FC236}">
                <a16:creationId xmlns:a16="http://schemas.microsoft.com/office/drawing/2014/main" id="{70334E6B-F877-441F-B0A3-DCD17C49DBB2}"/>
              </a:ext>
            </a:extLst>
          </p:cNvPr>
          <p:cNvSpPr txBox="1"/>
          <p:nvPr/>
        </p:nvSpPr>
        <p:spPr>
          <a:xfrm>
            <a:off x="8941722" y="3018321"/>
            <a:ext cx="2213957" cy="923330"/>
          </a:xfrm>
          <a:prstGeom prst="rect">
            <a:avLst/>
          </a:prstGeom>
          <a:noFill/>
        </p:spPr>
        <p:txBody>
          <a:bodyPr wrap="square" rtlCol="0">
            <a:spAutoFit/>
          </a:bodyPr>
          <a:lstStyle/>
          <a:p>
            <a:pPr algn="ctr"/>
            <a:r>
              <a:rPr lang="en-US" dirty="0">
                <a:solidFill>
                  <a:schemeClr val="tx2"/>
                </a:solidFill>
                <a:latin typeface="Montserrat"/>
              </a:rPr>
              <a:t>Cash Flow Before Tax</a:t>
            </a:r>
          </a:p>
          <a:p>
            <a:pPr algn="ctr"/>
            <a:endParaRPr lang="en-US" dirty="0">
              <a:solidFill>
                <a:schemeClr val="tx2"/>
              </a:solidFill>
              <a:latin typeface="Montserrat"/>
            </a:endParaRPr>
          </a:p>
          <a:p>
            <a:pPr algn="ctr"/>
            <a:r>
              <a:rPr lang="en-US" dirty="0">
                <a:solidFill>
                  <a:schemeClr val="tx2"/>
                </a:solidFill>
                <a:latin typeface="Montserrat"/>
              </a:rPr>
              <a:t>Money Invested</a:t>
            </a:r>
          </a:p>
        </p:txBody>
      </p:sp>
      <p:cxnSp>
        <p:nvCxnSpPr>
          <p:cNvPr id="11" name="Straight Connector 10">
            <a:extLst>
              <a:ext uri="{FF2B5EF4-FFF2-40B4-BE49-F238E27FC236}">
                <a16:creationId xmlns:a16="http://schemas.microsoft.com/office/drawing/2014/main" id="{609E6A41-CFD1-46F6-B53D-C2948943A1A9}"/>
              </a:ext>
            </a:extLst>
          </p:cNvPr>
          <p:cNvCxnSpPr>
            <a:cxnSpLocks/>
          </p:cNvCxnSpPr>
          <p:nvPr/>
        </p:nvCxnSpPr>
        <p:spPr>
          <a:xfrm>
            <a:off x="3709959" y="4183087"/>
            <a:ext cx="16157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CFB707C-B9B3-47B7-92F0-D7F03A0AA7A0}"/>
              </a:ext>
            </a:extLst>
          </p:cNvPr>
          <p:cNvSpPr txBox="1"/>
          <p:nvPr/>
        </p:nvSpPr>
        <p:spPr>
          <a:xfrm>
            <a:off x="7531260" y="3301318"/>
            <a:ext cx="1649415" cy="369332"/>
          </a:xfrm>
          <a:prstGeom prst="rect">
            <a:avLst/>
          </a:prstGeom>
          <a:noFill/>
        </p:spPr>
        <p:txBody>
          <a:bodyPr wrap="square" rtlCol="0">
            <a:spAutoFit/>
          </a:bodyPr>
          <a:lstStyle/>
          <a:p>
            <a:r>
              <a:rPr lang="en-US" dirty="0">
                <a:solidFill>
                  <a:schemeClr val="tx2"/>
                </a:solidFill>
                <a:latin typeface="Montserrat"/>
              </a:rPr>
              <a:t>Cash on Cash=</a:t>
            </a:r>
          </a:p>
        </p:txBody>
      </p:sp>
      <p:sp>
        <p:nvSpPr>
          <p:cNvPr id="14" name="TextBox 13">
            <a:extLst>
              <a:ext uri="{FF2B5EF4-FFF2-40B4-BE49-F238E27FC236}">
                <a16:creationId xmlns:a16="http://schemas.microsoft.com/office/drawing/2014/main" id="{3CA866E0-B224-4B5C-8E0B-0851D3F3B8AA}"/>
              </a:ext>
            </a:extLst>
          </p:cNvPr>
          <p:cNvSpPr txBox="1"/>
          <p:nvPr/>
        </p:nvSpPr>
        <p:spPr>
          <a:xfrm>
            <a:off x="3649287" y="3756985"/>
            <a:ext cx="1828800" cy="923330"/>
          </a:xfrm>
          <a:prstGeom prst="rect">
            <a:avLst/>
          </a:prstGeom>
          <a:noFill/>
        </p:spPr>
        <p:txBody>
          <a:bodyPr wrap="square" rtlCol="0">
            <a:spAutoFit/>
          </a:bodyPr>
          <a:lstStyle/>
          <a:p>
            <a:pPr algn="ctr"/>
            <a:r>
              <a:rPr lang="en-US" dirty="0">
                <a:solidFill>
                  <a:schemeClr val="tx2"/>
                </a:solidFill>
                <a:latin typeface="Montserrat"/>
              </a:rPr>
              <a:t>NOI</a:t>
            </a:r>
          </a:p>
          <a:p>
            <a:pPr algn="ctr"/>
            <a:endParaRPr lang="en-US" dirty="0">
              <a:solidFill>
                <a:schemeClr val="tx2"/>
              </a:solidFill>
              <a:latin typeface="Montserrat"/>
            </a:endParaRPr>
          </a:p>
          <a:p>
            <a:pPr algn="ctr"/>
            <a:r>
              <a:rPr lang="en-US" dirty="0">
                <a:solidFill>
                  <a:schemeClr val="tx2"/>
                </a:solidFill>
                <a:latin typeface="Montserrat"/>
              </a:rPr>
              <a:t>Acquisition Price</a:t>
            </a:r>
          </a:p>
        </p:txBody>
      </p:sp>
      <p:cxnSp>
        <p:nvCxnSpPr>
          <p:cNvPr id="15" name="Straight Connector 14">
            <a:extLst>
              <a:ext uri="{FF2B5EF4-FFF2-40B4-BE49-F238E27FC236}">
                <a16:creationId xmlns:a16="http://schemas.microsoft.com/office/drawing/2014/main" id="{7E62A457-88A8-4638-82D8-973F7FD06402}"/>
              </a:ext>
            </a:extLst>
          </p:cNvPr>
          <p:cNvCxnSpPr>
            <a:cxnSpLocks/>
          </p:cNvCxnSpPr>
          <p:nvPr/>
        </p:nvCxnSpPr>
        <p:spPr>
          <a:xfrm>
            <a:off x="9123072" y="3479986"/>
            <a:ext cx="185125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7590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10908-56B6-4F1E-A55A-656566F746F6}"/>
              </a:ext>
            </a:extLst>
          </p:cNvPr>
          <p:cNvSpPr>
            <a:spLocks noGrp="1"/>
          </p:cNvSpPr>
          <p:nvPr>
            <p:ph type="title"/>
          </p:nvPr>
        </p:nvSpPr>
        <p:spPr>
          <a:xfrm>
            <a:off x="838200" y="365125"/>
            <a:ext cx="10515600" cy="1325563"/>
          </a:xfrm>
        </p:spPr>
        <p:txBody>
          <a:bodyPr/>
          <a:lstStyle/>
          <a:p>
            <a:pPr algn="ctr"/>
            <a:r>
              <a:rPr lang="en-US" spc="300" dirty="0">
                <a:solidFill>
                  <a:schemeClr val="tx2"/>
                </a:solidFill>
                <a:latin typeface="Montserrat"/>
              </a:rPr>
              <a:t>Closing Statement</a:t>
            </a:r>
          </a:p>
        </p:txBody>
      </p:sp>
      <p:sp>
        <p:nvSpPr>
          <p:cNvPr id="3" name="Content Placeholder 2">
            <a:extLst>
              <a:ext uri="{FF2B5EF4-FFF2-40B4-BE49-F238E27FC236}">
                <a16:creationId xmlns:a16="http://schemas.microsoft.com/office/drawing/2014/main" id="{3DB19ED3-BED0-4724-AEE1-4B341EF130EB}"/>
              </a:ext>
            </a:extLst>
          </p:cNvPr>
          <p:cNvSpPr>
            <a:spLocks noGrp="1"/>
          </p:cNvSpPr>
          <p:nvPr>
            <p:ph idx="1"/>
          </p:nvPr>
        </p:nvSpPr>
        <p:spPr>
          <a:xfrm>
            <a:off x="3698181" y="5648278"/>
            <a:ext cx="3570514" cy="433733"/>
          </a:xfrm>
        </p:spPr>
        <p:txBody>
          <a:bodyPr>
            <a:normAutofit fontScale="25000" lnSpcReduction="20000"/>
          </a:bodyPr>
          <a:lstStyle/>
          <a:p>
            <a:pPr marL="0" indent="0">
              <a:buNone/>
            </a:pPr>
            <a:r>
              <a:rPr lang="en-US" sz="12800" i="1" dirty="0">
                <a:solidFill>
                  <a:schemeClr val="tx2"/>
                </a:solidFill>
                <a:latin typeface="Montserrat"/>
              </a:rPr>
              <a:t>Nick Krautter, CCIM</a:t>
            </a:r>
          </a:p>
          <a:p>
            <a:pPr marL="0" indent="0">
              <a:buNone/>
            </a:pPr>
            <a:r>
              <a:rPr lang="en-US" i="1" dirty="0">
                <a:solidFill>
                  <a:schemeClr val="tx2"/>
                </a:solidFill>
                <a:latin typeface="Montserrat"/>
              </a:rPr>
              <a:t> </a:t>
            </a:r>
          </a:p>
        </p:txBody>
      </p:sp>
      <p:cxnSp>
        <p:nvCxnSpPr>
          <p:cNvPr id="4" name="Straight Connector 3">
            <a:extLst>
              <a:ext uri="{FF2B5EF4-FFF2-40B4-BE49-F238E27FC236}">
                <a16:creationId xmlns:a16="http://schemas.microsoft.com/office/drawing/2014/main" id="{10B0C02F-E795-4D6A-AA59-06B1320E9350}"/>
              </a:ext>
            </a:extLst>
          </p:cNvPr>
          <p:cNvCxnSpPr>
            <a:cxnSpLocks/>
          </p:cNvCxnSpPr>
          <p:nvPr/>
        </p:nvCxnSpPr>
        <p:spPr>
          <a:xfrm>
            <a:off x="3265715" y="1470197"/>
            <a:ext cx="551542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5" descr="A person wearing a suit and tie&#10;&#10;Description automatically generated">
            <a:extLst>
              <a:ext uri="{FF2B5EF4-FFF2-40B4-BE49-F238E27FC236}">
                <a16:creationId xmlns:a16="http://schemas.microsoft.com/office/drawing/2014/main" id="{8BC56F58-CF30-48F4-9E8F-6F60B9C6F1FC}"/>
              </a:ext>
            </a:extLst>
          </p:cNvPr>
          <p:cNvPicPr>
            <a:picLocks noChangeAspect="1"/>
          </p:cNvPicPr>
          <p:nvPr/>
        </p:nvPicPr>
        <p:blipFill rotWithShape="1">
          <a:blip r:embed="rId2">
            <a:extLst>
              <a:ext uri="{28A0092B-C50C-407E-A947-70E740481C1C}">
                <a14:useLocalDpi xmlns:a14="http://schemas.microsoft.com/office/drawing/2010/main" val="0"/>
              </a:ext>
            </a:extLst>
          </a:blip>
          <a:srcRect l="5030" r="20000"/>
          <a:stretch/>
        </p:blipFill>
        <p:spPr>
          <a:xfrm>
            <a:off x="3575684" y="1690688"/>
            <a:ext cx="4145280" cy="3755299"/>
          </a:xfrm>
          <a:prstGeom prst="snip2DiagRect">
            <a:avLst/>
          </a:prstGeom>
          <a:solidFill>
            <a:srgbClr val="FFFFFF">
              <a:shade val="85000"/>
            </a:srgbClr>
          </a:solidFill>
          <a:ln w="88900" cap="sq">
            <a:solidFill>
              <a:schemeClr val="tx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0308E971-D118-4957-B98C-CECFB556536E}"/>
              </a:ext>
            </a:extLst>
          </p:cNvPr>
          <p:cNvPicPr>
            <a:picLocks noChangeAspect="1"/>
          </p:cNvPicPr>
          <p:nvPr/>
        </p:nvPicPr>
        <p:blipFill>
          <a:blip r:embed="rId3"/>
          <a:stretch>
            <a:fillRect/>
          </a:stretch>
        </p:blipFill>
        <p:spPr>
          <a:xfrm>
            <a:off x="7138066" y="4614917"/>
            <a:ext cx="1358653" cy="2103120"/>
          </a:xfrm>
          <a:prstGeom prst="rect">
            <a:avLst/>
          </a:prstGeom>
        </p:spPr>
      </p:pic>
    </p:spTree>
    <p:extLst>
      <p:ext uri="{BB962C8B-B14F-4D97-AF65-F5344CB8AC3E}">
        <p14:creationId xmlns:p14="http://schemas.microsoft.com/office/powerpoint/2010/main" val="38283120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9938" y="1441342"/>
            <a:ext cx="8825658" cy="1708717"/>
          </a:xfrm>
        </p:spPr>
        <p:txBody>
          <a:bodyPr/>
          <a:lstStyle/>
          <a:p>
            <a:r>
              <a:rPr lang="en-US" sz="8000" dirty="0"/>
              <a:t>Q&amp;A</a:t>
            </a:r>
          </a:p>
        </p:txBody>
      </p:sp>
      <p:sp>
        <p:nvSpPr>
          <p:cNvPr id="3" name="Subtitle 2"/>
          <p:cNvSpPr>
            <a:spLocks noGrp="1"/>
          </p:cNvSpPr>
          <p:nvPr>
            <p:ph type="subTitle" idx="1"/>
          </p:nvPr>
        </p:nvSpPr>
        <p:spPr>
          <a:xfrm>
            <a:off x="1309937" y="3305040"/>
            <a:ext cx="9080971" cy="1266958"/>
          </a:xfrm>
        </p:spPr>
        <p:txBody>
          <a:bodyPr>
            <a:noAutofit/>
          </a:bodyPr>
          <a:lstStyle/>
          <a:p>
            <a:r>
              <a:rPr lang="en-US" sz="3600" dirty="0">
                <a:solidFill>
                  <a:schemeClr val="tx1"/>
                </a:solidFill>
              </a:rPr>
              <a:t>send an email to: </a:t>
            </a:r>
          </a:p>
          <a:p>
            <a:r>
              <a:rPr lang="en-US" sz="3600" b="1" dirty="0" err="1"/>
              <a:t>Financialwellness@nar.realtor</a:t>
            </a:r>
            <a:endParaRPr lang="en-US" sz="3600" b="1" dirty="0"/>
          </a:p>
        </p:txBody>
      </p:sp>
    </p:spTree>
    <p:extLst>
      <p:ext uri="{BB962C8B-B14F-4D97-AF65-F5344CB8AC3E}">
        <p14:creationId xmlns:p14="http://schemas.microsoft.com/office/powerpoint/2010/main" val="36231297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3647" y="335212"/>
            <a:ext cx="6855069" cy="1400530"/>
          </a:xfrm>
        </p:spPr>
        <p:txBody>
          <a:bodyPr/>
          <a:lstStyle/>
          <a:p>
            <a:pPr algn="ctr"/>
            <a:r>
              <a:rPr lang="en-US" dirty="0"/>
              <a:t>Additional Resources</a:t>
            </a:r>
            <a:br>
              <a:rPr lang="en-US" sz="3200" dirty="0"/>
            </a:br>
            <a:r>
              <a:rPr lang="en-US" sz="3200" dirty="0"/>
              <a:t>visit: </a:t>
            </a:r>
            <a:r>
              <a:rPr lang="en-US" sz="3200" b="1" dirty="0" err="1"/>
              <a:t>financialwellness.realtor</a:t>
            </a:r>
            <a:endParaRPr lang="en-US" sz="3200" b="1" dirty="0"/>
          </a:p>
        </p:txBody>
      </p:sp>
      <p:pic>
        <p:nvPicPr>
          <p:cNvPr id="4" name="Content Placeholder 3"/>
          <p:cNvPicPr>
            <a:picLocks noGrp="1" noChangeAspect="1"/>
          </p:cNvPicPr>
          <p:nvPr>
            <p:ph idx="1"/>
          </p:nvPr>
        </p:nvPicPr>
        <p:blipFill>
          <a:blip r:embed="rId2"/>
          <a:stretch>
            <a:fillRect/>
          </a:stretch>
        </p:blipFill>
        <p:spPr>
          <a:xfrm>
            <a:off x="3014828" y="1644300"/>
            <a:ext cx="5392706" cy="4882585"/>
          </a:xfrm>
          <a:prstGeom prst="rect">
            <a:avLst/>
          </a:prstGeom>
        </p:spPr>
      </p:pic>
    </p:spTree>
    <p:extLst>
      <p:ext uri="{BB962C8B-B14F-4D97-AF65-F5344CB8AC3E}">
        <p14:creationId xmlns:p14="http://schemas.microsoft.com/office/powerpoint/2010/main" val="2168807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4735" y="563920"/>
            <a:ext cx="9947061" cy="1107862"/>
          </a:xfrm>
        </p:spPr>
        <p:txBody>
          <a:bodyPr>
            <a:normAutofit/>
          </a:bodyPr>
          <a:lstStyle/>
          <a:p>
            <a:pPr algn="ctr"/>
            <a:r>
              <a:rPr lang="en-US" sz="6000" b="1" i="1" dirty="0"/>
              <a:t>Thank You For Your Time</a:t>
            </a:r>
            <a:endParaRPr lang="en-US" sz="9600" b="1" i="1" cap="none" dirty="0"/>
          </a:p>
        </p:txBody>
      </p:sp>
      <p:sp>
        <p:nvSpPr>
          <p:cNvPr id="3" name="TextBox 2"/>
          <p:cNvSpPr txBox="1"/>
          <p:nvPr/>
        </p:nvSpPr>
        <p:spPr>
          <a:xfrm>
            <a:off x="2075543" y="2464789"/>
            <a:ext cx="8040914" cy="1815882"/>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rPr>
              <a:t>Webinar Recording Available: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E5580"/>
                </a:solidFill>
                <a:effectLst/>
                <a:uLnTx/>
                <a:uFillTx/>
                <a:latin typeface="Century Gothic" panose="020B0502020202020204"/>
                <a:ea typeface="+mn-ea"/>
                <a:cs typeface="+mn-cs"/>
              </a:rPr>
              <a:t>Friday, December 20</a:t>
            </a:r>
            <a:r>
              <a:rPr kumimoji="0" lang="en-US" sz="2800" b="1" i="0" u="none" strike="noStrike" kern="1200" cap="none" spc="0" normalizeH="0" baseline="30000" noProof="0" dirty="0">
                <a:ln>
                  <a:noFill/>
                </a:ln>
                <a:solidFill>
                  <a:srgbClr val="0E5580"/>
                </a:solidFill>
                <a:effectLst/>
                <a:uLnTx/>
                <a:uFillTx/>
                <a:latin typeface="Century Gothic" panose="020B0502020202020204"/>
                <a:ea typeface="+mn-ea"/>
                <a:cs typeface="+mn-cs"/>
              </a:rPr>
              <a:t>th</a:t>
            </a:r>
            <a:r>
              <a:rPr kumimoji="0" lang="en-US" sz="2800" b="1" i="0" u="none" strike="noStrike" kern="1200" cap="none" spc="0" normalizeH="0" baseline="0" noProof="0" dirty="0">
                <a:ln>
                  <a:noFill/>
                </a:ln>
                <a:solidFill>
                  <a:srgbClr val="0E5580"/>
                </a:solidFill>
                <a:effectLst/>
                <a:uLnTx/>
                <a:uFillTx/>
                <a:latin typeface="Century Gothic" panose="020B0502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rPr>
              <a:t>Visit – </a:t>
            </a:r>
            <a:r>
              <a:rPr kumimoji="0" lang="en-US" sz="2800" b="1" i="0" u="none" strike="noStrike" kern="1200" cap="none" spc="0" normalizeH="0" baseline="0" noProof="0" dirty="0" err="1">
                <a:ln>
                  <a:noFill/>
                </a:ln>
                <a:solidFill>
                  <a:prstClr val="white"/>
                </a:solidFill>
                <a:effectLst/>
                <a:uLnTx/>
                <a:uFillTx/>
                <a:latin typeface="Century Gothic" panose="020B0502020202020204"/>
                <a:ea typeface="+mn-ea"/>
                <a:cs typeface="+mn-cs"/>
              </a:rPr>
              <a:t>nar.realtor</a:t>
            </a:r>
            <a:r>
              <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rPr>
              <a:t>/</a:t>
            </a:r>
            <a:r>
              <a:rPr kumimoji="0" lang="en-US" sz="2800" b="1" i="0" u="none" strike="noStrike" kern="1200" cap="none" spc="0" normalizeH="0" baseline="0" noProof="0" dirty="0" err="1">
                <a:ln>
                  <a:noFill/>
                </a:ln>
                <a:solidFill>
                  <a:prstClr val="white"/>
                </a:solidFill>
                <a:effectLst/>
                <a:uLnTx/>
                <a:uFillTx/>
                <a:latin typeface="Century Gothic" panose="020B0502020202020204"/>
                <a:ea typeface="+mn-ea"/>
                <a:cs typeface="+mn-cs"/>
              </a:rPr>
              <a:t>cffw</a:t>
            </a:r>
            <a:r>
              <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rPr>
              <a:t>/webinars</a:t>
            </a:r>
          </a:p>
        </p:txBody>
      </p:sp>
      <p:sp>
        <p:nvSpPr>
          <p:cNvPr id="5" name="Subtitle 2">
            <a:extLst>
              <a:ext uri="{FF2B5EF4-FFF2-40B4-BE49-F238E27FC236}">
                <a16:creationId xmlns:a16="http://schemas.microsoft.com/office/drawing/2014/main" id="{4DC8D2E3-5253-4991-94B8-AFD2FD84D348}"/>
              </a:ext>
            </a:extLst>
          </p:cNvPr>
          <p:cNvSpPr txBox="1">
            <a:spLocks/>
          </p:cNvSpPr>
          <p:nvPr/>
        </p:nvSpPr>
        <p:spPr>
          <a:xfrm>
            <a:off x="3217987" y="4797907"/>
            <a:ext cx="5800556" cy="702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9A0000"/>
              </a:buClr>
              <a:buFont typeface="Arial" panose="020B0604020202020204" pitchFamily="34" charset="0"/>
              <a:buNone/>
              <a:defRPr sz="2400" kern="1200">
                <a:solidFill>
                  <a:srgbClr val="04456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Clr>
                <a:srgbClr val="9A0000"/>
              </a:buClr>
              <a:buFont typeface="Arial" panose="020B0604020202020204" pitchFamily="34" charset="0"/>
              <a:buNone/>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Clr>
                <a:srgbClr val="9A0000"/>
              </a:buClr>
              <a:buFont typeface="Arial" panose="020B0604020202020204" pitchFamily="34" charset="0"/>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Clr>
                <a:srgbClr val="9A0000"/>
              </a:buClr>
              <a:buFont typeface="Arial" panose="020B0604020202020204" pitchFamily="34" charset="0"/>
              <a:buNone/>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Clr>
                <a:srgbClr val="9A0000"/>
              </a:buClr>
              <a:buFont typeface="Arial" panose="020B0604020202020204" pitchFamily="34" charset="0"/>
              <a:buNone/>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9A000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FOR MORE INFORMATION or QUESTIONS EMAIL: </a:t>
            </a:r>
          </a:p>
          <a:p>
            <a:pPr marL="0" marR="0" lvl="0" indent="0" algn="ctr" defTabSz="914400" rtl="0" eaLnBrk="1" fontAlgn="auto" latinLnBrk="0" hangingPunct="1">
              <a:lnSpc>
                <a:spcPct val="90000"/>
              </a:lnSpc>
              <a:spcBef>
                <a:spcPts val="1000"/>
              </a:spcBef>
              <a:spcAft>
                <a:spcPts val="0"/>
              </a:spcAft>
              <a:buClr>
                <a:srgbClr val="9A0000"/>
              </a:buClr>
              <a:buSzTx/>
              <a:buFont typeface="Arial" panose="020B0604020202020204" pitchFamily="34" charset="0"/>
              <a:buNone/>
              <a:tabLst/>
              <a:defRPr/>
            </a:pPr>
            <a:r>
              <a:rPr kumimoji="0" lang="en-US" sz="3200" b="0" i="0" u="none" strike="noStrike" kern="1200" cap="none" spc="0" normalizeH="0" baseline="0" noProof="0" dirty="0" err="1">
                <a:ln>
                  <a:noFill/>
                </a:ln>
                <a:solidFill>
                  <a:srgbClr val="ACD433"/>
                </a:solidFill>
                <a:effectLst/>
                <a:uLnTx/>
                <a:uFillTx/>
                <a:latin typeface="Arial" panose="020B0604020202020204" pitchFamily="34" charset="0"/>
                <a:ea typeface="+mn-ea"/>
                <a:cs typeface="Arial" panose="020B0604020202020204" pitchFamily="34" charset="0"/>
              </a:rPr>
              <a:t>financialwellness@nar.realtor</a:t>
            </a:r>
            <a:endParaRPr kumimoji="0" lang="en-US" sz="3200" b="0" i="0" u="none" strike="noStrike" kern="1200" cap="none" spc="0" normalizeH="0" baseline="0" noProof="0" dirty="0">
              <a:ln>
                <a:noFill/>
              </a:ln>
              <a:solidFill>
                <a:srgbClr val="ACD43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49275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9583823-2AA3-46EB-A803-287EC900BC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0565"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Freeform 36">
            <a:extLst>
              <a:ext uri="{FF2B5EF4-FFF2-40B4-BE49-F238E27FC236}">
                <a16:creationId xmlns:a16="http://schemas.microsoft.com/office/drawing/2014/main" id="{CA87D9D8-42FB-4157-A365-AD97CC6BAF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49646"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Freeform 5">
            <a:extLst>
              <a:ext uri="{FF2B5EF4-FFF2-40B4-BE49-F238E27FC236}">
                <a16:creationId xmlns:a16="http://schemas.microsoft.com/office/drawing/2014/main" id="{2E6028E3-4806-4E1D-A24F-F8166F67F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289456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 name="Picture 3" descr="A screenshot of a cell phone&#10;&#10;Description automatically generated">
            <a:extLst>
              <a:ext uri="{FF2B5EF4-FFF2-40B4-BE49-F238E27FC236}">
                <a16:creationId xmlns:a16="http://schemas.microsoft.com/office/drawing/2014/main" id="{06456345-625E-406E-A78B-D9BC4F8B8F00}"/>
              </a:ext>
            </a:extLst>
          </p:cNvPr>
          <p:cNvPicPr>
            <a:picLocks noChangeAspect="1"/>
          </p:cNvPicPr>
          <p:nvPr/>
        </p:nvPicPr>
        <p:blipFill>
          <a:blip r:embed="rId3"/>
          <a:stretch>
            <a:fillRect/>
          </a:stretch>
        </p:blipFill>
        <p:spPr>
          <a:xfrm>
            <a:off x="7224348" y="1123927"/>
            <a:ext cx="4575567" cy="46101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itle 2"/>
          <p:cNvSpPr>
            <a:spLocks noGrp="1"/>
          </p:cNvSpPr>
          <p:nvPr>
            <p:ph type="ctrTitle"/>
          </p:nvPr>
        </p:nvSpPr>
        <p:spPr>
          <a:xfrm>
            <a:off x="149305" y="6517718"/>
            <a:ext cx="6846614" cy="226855"/>
          </a:xfrm>
        </p:spPr>
        <p:txBody>
          <a:bodyPr/>
          <a:lstStyle/>
          <a:p>
            <a:r>
              <a:rPr lang="en-US" sz="4400" b="1" dirty="0">
                <a:solidFill>
                  <a:schemeClr val="accent1"/>
                </a:solidFill>
              </a:rPr>
              <a:t>1. </a:t>
            </a:r>
            <a:r>
              <a:rPr lang="en-US" sz="3200" b="1" dirty="0">
                <a:solidFill>
                  <a:schemeClr val="bg2"/>
                </a:solidFill>
              </a:rPr>
              <a:t>Visit </a:t>
            </a:r>
            <a:r>
              <a:rPr lang="en-US" sz="3200" b="1" dirty="0" err="1">
                <a:solidFill>
                  <a:schemeClr val="bg2"/>
                </a:solidFill>
              </a:rPr>
              <a:t>financialwellness.realtor</a:t>
            </a:r>
            <a:br>
              <a:rPr lang="en-US" sz="3200" b="1" dirty="0">
                <a:solidFill>
                  <a:schemeClr val="bg2"/>
                </a:solidFill>
              </a:rPr>
            </a:br>
            <a:br>
              <a:rPr lang="en-US" sz="3200" b="1" dirty="0">
                <a:solidFill>
                  <a:schemeClr val="bg2"/>
                </a:solidFill>
              </a:rPr>
            </a:br>
            <a:r>
              <a:rPr lang="en-US" sz="3200" b="1" dirty="0">
                <a:solidFill>
                  <a:schemeClr val="accent1"/>
                </a:solidFill>
              </a:rPr>
              <a:t>2. </a:t>
            </a:r>
            <a:r>
              <a:rPr lang="en-US" sz="3200" b="1" dirty="0">
                <a:solidFill>
                  <a:schemeClr val="bg2"/>
                </a:solidFill>
              </a:rPr>
              <a:t>Leave us your feedback.</a:t>
            </a:r>
            <a:br>
              <a:rPr lang="en-US" sz="3200" b="1" dirty="0">
                <a:solidFill>
                  <a:schemeClr val="bg2"/>
                </a:solidFill>
              </a:rPr>
            </a:br>
            <a:br>
              <a:rPr lang="en-US" sz="3200" b="1" dirty="0">
                <a:solidFill>
                  <a:schemeClr val="bg2"/>
                </a:solidFill>
              </a:rPr>
            </a:br>
            <a:r>
              <a:rPr lang="en-US" sz="3200" b="1" dirty="0">
                <a:solidFill>
                  <a:schemeClr val="accent1"/>
                </a:solidFill>
              </a:rPr>
              <a:t>3. </a:t>
            </a:r>
            <a:r>
              <a:rPr lang="en-US" sz="3200" b="1" dirty="0">
                <a:solidFill>
                  <a:schemeClr val="bg2"/>
                </a:solidFill>
              </a:rPr>
              <a:t>Register for the next webinar.</a:t>
            </a:r>
            <a:br>
              <a:rPr lang="en-US" sz="3600" b="1" dirty="0">
                <a:solidFill>
                  <a:schemeClr val="bg2"/>
                </a:solidFill>
              </a:rPr>
            </a:br>
            <a:br>
              <a:rPr lang="en-US" sz="3600" b="1" dirty="0">
                <a:solidFill>
                  <a:schemeClr val="bg2"/>
                </a:solidFill>
              </a:rPr>
            </a:br>
            <a:r>
              <a:rPr lang="en-US" sz="3600" b="1" dirty="0">
                <a:solidFill>
                  <a:schemeClr val="bg2"/>
                </a:solidFill>
              </a:rPr>
              <a:t>					Thanks!</a:t>
            </a:r>
            <a:br>
              <a:rPr lang="en-US" sz="3600" dirty="0">
                <a:solidFill>
                  <a:schemeClr val="accent1"/>
                </a:solidFill>
              </a:rPr>
            </a:br>
            <a:br>
              <a:rPr lang="en-US" sz="3600" dirty="0">
                <a:solidFill>
                  <a:schemeClr val="bg2"/>
                </a:solidFill>
              </a:rPr>
            </a:br>
            <a:endParaRPr lang="en-US" sz="3600" dirty="0">
              <a:solidFill>
                <a:schemeClr val="bg2"/>
              </a:solidFill>
            </a:endParaRPr>
          </a:p>
        </p:txBody>
      </p:sp>
    </p:spTree>
    <p:extLst>
      <p:ext uri="{BB962C8B-B14F-4D97-AF65-F5344CB8AC3E}">
        <p14:creationId xmlns:p14="http://schemas.microsoft.com/office/powerpoint/2010/main" val="4282933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297735"/>
            <a:ext cx="9404723" cy="1400530"/>
          </a:xfrm>
        </p:spPr>
        <p:txBody>
          <a:bodyPr/>
          <a:lstStyle/>
          <a:p>
            <a:pPr algn="ctr"/>
            <a:r>
              <a:rPr lang="en-US" sz="3200" dirty="0"/>
              <a:t>CENTER FOR REALTOR® FINANCIAL WELLNESS WEBINAR AND SEMINAR DISCLAIMER</a:t>
            </a:r>
            <a:br>
              <a:rPr lang="en-US" sz="3200" dirty="0"/>
            </a:br>
            <a:endParaRPr lang="en-US" sz="3200" dirty="0"/>
          </a:p>
        </p:txBody>
      </p:sp>
      <p:sp>
        <p:nvSpPr>
          <p:cNvPr id="3" name="Content Placeholder 2"/>
          <p:cNvSpPr>
            <a:spLocks noGrp="1"/>
          </p:cNvSpPr>
          <p:nvPr>
            <p:ph idx="1"/>
          </p:nvPr>
        </p:nvSpPr>
        <p:spPr>
          <a:xfrm>
            <a:off x="1103312" y="2052918"/>
            <a:ext cx="9730003" cy="4626851"/>
          </a:xfrm>
        </p:spPr>
        <p:txBody>
          <a:bodyPr>
            <a:normAutofit fontScale="47500" lnSpcReduction="20000"/>
          </a:bodyPr>
          <a:lstStyle/>
          <a:p>
            <a:r>
              <a:rPr lang="en-US" sz="3300" dirty="0"/>
              <a:t>For Education and Information Purposes Only</a:t>
            </a:r>
          </a:p>
          <a:p>
            <a:r>
              <a:rPr lang="en-US" sz="3300" dirty="0"/>
              <a:t>Please note that the information and materials provided in Center for REALTOR® Financial Wellness webinars and seminars are not intended or provided to be used as a substitute for the advice of your tax, investment, legal and/or financial advisors or to be the basis of specific financial planning activities.  The opinions and views expressed or shared in this presentation represent only those of the developers, speakers, presenters or instructors and have not been endorsed or approved by the National Association of REALTORS®.  While substantial care is taken to try to provide accurate and current data and information, the National Association of REALTORS® does not warrant the accuracy, completeness or timeliness of any data and information provided in the webinars and seminars.  Further, any principles and conclusions presented are subject to court decisions and to local, state and federal laws and regulations and any revisions of such laws and regulations.  If you seek or need tax, investment, legal or financial advice, you must obtain such advice and services from the appropriate professionals.  </a:t>
            </a:r>
          </a:p>
          <a:p>
            <a:r>
              <a:rPr lang="en-US" sz="3300" dirty="0"/>
              <a:t>Any links to third-party websites, tools, materials or resources are provided as a convenience and for your information.  Any products, services or opinions of third-party entities or associated individuals are neither endorsed nor have they been vetted by the National Association of REALTORS®, and their inclusion in the webinar or seminar and any related materials do not constitute a recommendation by the National Association of REALTORS® and should not be inferred as suggesting a preference over other products, services or information available in the market.  The National Association of REALTORS® bears no responsibility for the accuracy, completeness, legality or the content provided in the webinar or seminar and any related materials.</a:t>
            </a:r>
          </a:p>
          <a:p>
            <a:endParaRPr lang="en-US" dirty="0"/>
          </a:p>
        </p:txBody>
      </p:sp>
    </p:spTree>
    <p:extLst>
      <p:ext uri="{BB962C8B-B14F-4D97-AF65-F5344CB8AC3E}">
        <p14:creationId xmlns:p14="http://schemas.microsoft.com/office/powerpoint/2010/main" val="2370967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689" y="320251"/>
            <a:ext cx="7797799" cy="1320800"/>
          </a:xfrm>
        </p:spPr>
        <p:txBody>
          <a:bodyPr/>
          <a:lstStyle/>
          <a:p>
            <a:r>
              <a:rPr lang="en-US" dirty="0"/>
              <a:t>Presentation Format &amp; Questions </a:t>
            </a:r>
          </a:p>
        </p:txBody>
      </p:sp>
      <p:sp>
        <p:nvSpPr>
          <p:cNvPr id="9" name="Title 1"/>
          <p:cNvSpPr txBox="1">
            <a:spLocks/>
          </p:cNvSpPr>
          <p:nvPr/>
        </p:nvSpPr>
        <p:spPr>
          <a:xfrm>
            <a:off x="1451428" y="5327996"/>
            <a:ext cx="9997707" cy="990600"/>
          </a:xfrm>
          <a:prstGeom prst="rect">
            <a:avLst/>
          </a:prstGeom>
        </p:spPr>
        <p:txBody>
          <a:bodyPr vert="horz" lIns="68580" tIns="34290" rIns="68580" bIns="3429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Calibri Light" panose="020F0302020204030204"/>
                <a:ea typeface="+mj-ea"/>
                <a:cs typeface="+mj-cs"/>
              </a:rPr>
              <a:t>OR</a:t>
            </a:r>
            <a:r>
              <a:rPr kumimoji="0" lang="en-US" sz="4400" b="1" i="0" u="none" strike="noStrike" kern="1200" cap="none" spc="0" normalizeH="0" baseline="0" noProof="0" dirty="0">
                <a:ln>
                  <a:noFill/>
                </a:ln>
                <a:solidFill>
                  <a:prstClr val="white"/>
                </a:solidFill>
                <a:effectLst/>
                <a:uLnTx/>
                <a:uFillTx/>
                <a:latin typeface="Calibri Light" panose="020F0302020204030204"/>
                <a:ea typeface="+mj-ea"/>
                <a:cs typeface="+mj-cs"/>
              </a:rPr>
              <a:t> Email us: </a:t>
            </a:r>
            <a:r>
              <a:rPr kumimoji="0" lang="en-US" sz="4400" b="1" i="0" u="none" strike="noStrike" kern="1200" cap="none" spc="0" normalizeH="0" baseline="0" noProof="0" dirty="0" err="1">
                <a:ln>
                  <a:noFill/>
                </a:ln>
                <a:solidFill>
                  <a:prstClr val="white"/>
                </a:solidFill>
                <a:effectLst/>
                <a:uLnTx/>
                <a:uFillTx/>
                <a:latin typeface="Calibri Light" panose="020F0302020204030204"/>
                <a:ea typeface="+mj-ea"/>
                <a:cs typeface="+mj-cs"/>
              </a:rPr>
              <a:t>financialwellness@nar.realtor</a:t>
            </a:r>
            <a:endParaRPr kumimoji="0" lang="en-US" sz="44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pic>
        <p:nvPicPr>
          <p:cNvPr id="5" name="Picture 4"/>
          <p:cNvPicPr>
            <a:picLocks noChangeAspect="1"/>
          </p:cNvPicPr>
          <p:nvPr/>
        </p:nvPicPr>
        <p:blipFill>
          <a:blip r:embed="rId2"/>
          <a:stretch>
            <a:fillRect/>
          </a:stretch>
        </p:blipFill>
        <p:spPr>
          <a:xfrm>
            <a:off x="1677141" y="1925744"/>
            <a:ext cx="3608399" cy="3349464"/>
          </a:xfrm>
          <a:prstGeom prst="rect">
            <a:avLst/>
          </a:prstGeom>
        </p:spPr>
      </p:pic>
      <p:pic>
        <p:nvPicPr>
          <p:cNvPr id="7" name="Picture 6"/>
          <p:cNvPicPr>
            <a:picLocks noChangeAspect="1"/>
          </p:cNvPicPr>
          <p:nvPr/>
        </p:nvPicPr>
        <p:blipFill>
          <a:blip r:embed="rId3"/>
          <a:stretch>
            <a:fillRect/>
          </a:stretch>
        </p:blipFill>
        <p:spPr>
          <a:xfrm rot="162478">
            <a:off x="3884575" y="3705489"/>
            <a:ext cx="985079" cy="1023211"/>
          </a:xfrm>
          <a:prstGeom prst="rect">
            <a:avLst/>
          </a:prstGeom>
        </p:spPr>
      </p:pic>
      <p:pic>
        <p:nvPicPr>
          <p:cNvPr id="8" name="Picture 7"/>
          <p:cNvPicPr>
            <a:picLocks noChangeAspect="1"/>
          </p:cNvPicPr>
          <p:nvPr/>
        </p:nvPicPr>
        <p:blipFill>
          <a:blip r:embed="rId4"/>
          <a:stretch>
            <a:fillRect/>
          </a:stretch>
        </p:blipFill>
        <p:spPr>
          <a:xfrm>
            <a:off x="5431483" y="1174832"/>
            <a:ext cx="4786905" cy="2703193"/>
          </a:xfrm>
          <a:prstGeom prst="rect">
            <a:avLst/>
          </a:prstGeom>
        </p:spPr>
      </p:pic>
      <p:pic>
        <p:nvPicPr>
          <p:cNvPr id="10" name="Picture 9"/>
          <p:cNvPicPr>
            <a:picLocks noChangeAspect="1"/>
          </p:cNvPicPr>
          <p:nvPr/>
        </p:nvPicPr>
        <p:blipFill>
          <a:blip r:embed="rId5"/>
          <a:stretch>
            <a:fillRect/>
          </a:stretch>
        </p:blipFill>
        <p:spPr>
          <a:xfrm>
            <a:off x="5424339" y="3743797"/>
            <a:ext cx="4794049" cy="1538599"/>
          </a:xfrm>
          <a:prstGeom prst="rect">
            <a:avLst/>
          </a:prstGeom>
        </p:spPr>
      </p:pic>
      <p:sp>
        <p:nvSpPr>
          <p:cNvPr id="11" name="Left Arrow 10"/>
          <p:cNvSpPr/>
          <p:nvPr/>
        </p:nvSpPr>
        <p:spPr>
          <a:xfrm rot="18878912">
            <a:off x="9311262" y="3220169"/>
            <a:ext cx="1814252" cy="760615"/>
          </a:xfrm>
          <a:prstGeom prst="leftArrow">
            <a:avLst/>
          </a:prstGeom>
          <a:solidFill>
            <a:schemeClr val="accent1"/>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29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9583823-2AA3-46EB-A803-287EC900BC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0565"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Subtitle 2">
            <a:extLst>
              <a:ext uri="{FF2B5EF4-FFF2-40B4-BE49-F238E27FC236}">
                <a16:creationId xmlns:a16="http://schemas.microsoft.com/office/drawing/2014/main" id="{E66AF4A8-70A0-4EDF-918A-D8ABDC396EFF}"/>
              </a:ext>
            </a:extLst>
          </p:cNvPr>
          <p:cNvSpPr>
            <a:spLocks noGrp="1"/>
          </p:cNvSpPr>
          <p:nvPr>
            <p:ph type="subTitle" idx="1"/>
          </p:nvPr>
        </p:nvSpPr>
        <p:spPr>
          <a:xfrm>
            <a:off x="332826" y="1854820"/>
            <a:ext cx="5512991" cy="2126506"/>
          </a:xfrm>
        </p:spPr>
        <p:txBody>
          <a:bodyPr>
            <a:normAutofit fontScale="32500" lnSpcReduction="20000"/>
          </a:bodyPr>
          <a:lstStyle/>
          <a:p>
            <a:endParaRPr lang="en-US" sz="2400" b="1" cap="none" spc="50" dirty="0">
              <a:ln w="0"/>
              <a:solidFill>
                <a:schemeClr val="bg2"/>
              </a:solidFill>
              <a:effectLst>
                <a:innerShdw blurRad="63500" dist="50800" dir="13500000">
                  <a:srgbClr val="000000">
                    <a:alpha val="50000"/>
                  </a:srgbClr>
                </a:innerShdw>
              </a:effectLst>
            </a:endParaRPr>
          </a:p>
          <a:p>
            <a:r>
              <a:rPr lang="en-US" sz="10000" b="1" cap="none" spc="50" dirty="0">
                <a:ln w="0"/>
                <a:solidFill>
                  <a:schemeClr val="bg2"/>
                </a:solidFill>
                <a:effectLst>
                  <a:innerShdw blurRad="63500" dist="50800" dir="13500000">
                    <a:srgbClr val="000000">
                      <a:alpha val="50000"/>
                    </a:srgbClr>
                  </a:innerShdw>
                </a:effectLst>
              </a:rPr>
              <a:t>Presenter: Nick Krautter</a:t>
            </a:r>
          </a:p>
          <a:p>
            <a:r>
              <a:rPr lang="en-US" sz="10000" b="1" cap="none" spc="50" dirty="0">
                <a:ln w="0"/>
                <a:solidFill>
                  <a:schemeClr val="bg2"/>
                </a:solidFill>
                <a:effectLst>
                  <a:innerShdw blurRad="63500" dist="50800" dir="13500000">
                    <a:srgbClr val="000000">
                      <a:alpha val="50000"/>
                    </a:srgbClr>
                  </a:innerShdw>
                </a:effectLst>
              </a:rPr>
              <a:t>CEO of City and State Real Estate</a:t>
            </a:r>
          </a:p>
          <a:p>
            <a:endParaRPr lang="en-US" sz="2000" dirty="0"/>
          </a:p>
          <a:p>
            <a:endParaRPr lang="en-US" sz="1800" b="1" cap="none" spc="50" dirty="0">
              <a:ln w="0"/>
              <a:solidFill>
                <a:schemeClr val="bg2"/>
              </a:solidFill>
              <a:effectLst>
                <a:innerShdw blurRad="63500" dist="50800" dir="13500000">
                  <a:srgbClr val="000000">
                    <a:alpha val="50000"/>
                  </a:srgbClr>
                </a:innerShdw>
              </a:effectLst>
            </a:endParaRPr>
          </a:p>
        </p:txBody>
      </p:sp>
      <p:sp>
        <p:nvSpPr>
          <p:cNvPr id="11" name="Freeform 36">
            <a:extLst>
              <a:ext uri="{FF2B5EF4-FFF2-40B4-BE49-F238E27FC236}">
                <a16:creationId xmlns:a16="http://schemas.microsoft.com/office/drawing/2014/main" id="{CA87D9D8-42FB-4157-A365-AD97CC6BAF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49646"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Freeform 5">
            <a:extLst>
              <a:ext uri="{FF2B5EF4-FFF2-40B4-BE49-F238E27FC236}">
                <a16:creationId xmlns:a16="http://schemas.microsoft.com/office/drawing/2014/main" id="{2E6028E3-4806-4E1D-A24F-F8166F67F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289456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cxnSp>
        <p:nvCxnSpPr>
          <p:cNvPr id="10" name="Straight Connector 9"/>
          <p:cNvCxnSpPr/>
          <p:nvPr/>
        </p:nvCxnSpPr>
        <p:spPr>
          <a:xfrm flipV="1">
            <a:off x="340563" y="3686395"/>
            <a:ext cx="6309083" cy="15498"/>
          </a:xfrm>
          <a:prstGeom prst="line">
            <a:avLst/>
          </a:prstGeom>
        </p:spPr>
        <p:style>
          <a:lnRef idx="1">
            <a:schemeClr val="dk1"/>
          </a:lnRef>
          <a:fillRef idx="0">
            <a:schemeClr val="dk1"/>
          </a:fillRef>
          <a:effectRef idx="0">
            <a:schemeClr val="dk1"/>
          </a:effectRef>
          <a:fontRef idx="minor">
            <a:schemeClr val="tx1"/>
          </a:fontRef>
        </p:style>
      </p:cxnSp>
      <p:pic>
        <p:nvPicPr>
          <p:cNvPr id="12" name="Picture 11" descr="A person wearing a suit and tie&#10;&#10;Description automatically generated">
            <a:extLst>
              <a:ext uri="{FF2B5EF4-FFF2-40B4-BE49-F238E27FC236}">
                <a16:creationId xmlns:a16="http://schemas.microsoft.com/office/drawing/2014/main" id="{6E28F99F-616B-4183-9BEA-CB3214DB0449}"/>
              </a:ext>
            </a:extLst>
          </p:cNvPr>
          <p:cNvPicPr>
            <a:picLocks noChangeAspect="1"/>
          </p:cNvPicPr>
          <p:nvPr/>
        </p:nvPicPr>
        <p:blipFill rotWithShape="1">
          <a:blip r:embed="rId3">
            <a:extLst>
              <a:ext uri="{28A0092B-C50C-407E-A947-70E740481C1C}">
                <a14:useLocalDpi xmlns:a14="http://schemas.microsoft.com/office/drawing/2010/main" val="0"/>
              </a:ext>
            </a:extLst>
          </a:blip>
          <a:srcRect l="5030" r="20000"/>
          <a:stretch/>
        </p:blipFill>
        <p:spPr>
          <a:xfrm>
            <a:off x="7206102" y="1321339"/>
            <a:ext cx="4653072" cy="42153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2" descr="Image result for city and state real estate">
            <a:extLst>
              <a:ext uri="{FF2B5EF4-FFF2-40B4-BE49-F238E27FC236}">
                <a16:creationId xmlns:a16="http://schemas.microsoft.com/office/drawing/2014/main" id="{DBF70514-508E-48FC-99E6-8D7B1BBBCF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7161" y="4149921"/>
            <a:ext cx="4056055" cy="16862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677B4E0-9599-4EF1-B92E-B75E9EFF23C9}"/>
              </a:ext>
            </a:extLst>
          </p:cNvPr>
          <p:cNvPicPr>
            <a:picLocks noChangeAspect="1"/>
          </p:cNvPicPr>
          <p:nvPr/>
        </p:nvPicPr>
        <p:blipFill>
          <a:blip r:embed="rId5"/>
          <a:stretch>
            <a:fillRect/>
          </a:stretch>
        </p:blipFill>
        <p:spPr>
          <a:xfrm>
            <a:off x="10528282" y="4485007"/>
            <a:ext cx="1359526" cy="2103302"/>
          </a:xfrm>
          <a:prstGeom prst="rect">
            <a:avLst/>
          </a:prstGeom>
        </p:spPr>
      </p:pic>
    </p:spTree>
    <p:extLst>
      <p:ext uri="{BB962C8B-B14F-4D97-AF65-F5344CB8AC3E}">
        <p14:creationId xmlns:p14="http://schemas.microsoft.com/office/powerpoint/2010/main" val="244106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77EB-D50E-4037-AB64-251A805DF42F}"/>
              </a:ext>
            </a:extLst>
          </p:cNvPr>
          <p:cNvSpPr>
            <a:spLocks noGrp="1"/>
          </p:cNvSpPr>
          <p:nvPr>
            <p:ph type="ctrTitle"/>
          </p:nvPr>
        </p:nvSpPr>
        <p:spPr>
          <a:xfrm>
            <a:off x="936566" y="784312"/>
            <a:ext cx="10318865" cy="2387600"/>
          </a:xfrm>
        </p:spPr>
        <p:txBody>
          <a:bodyPr/>
          <a:lstStyle/>
          <a:p>
            <a:r>
              <a:rPr lang="en-US" b="1" spc="300" dirty="0">
                <a:solidFill>
                  <a:schemeClr val="tx2"/>
                </a:solidFill>
                <a:latin typeface="Montserrat"/>
              </a:rPr>
              <a:t>INVESTING FOR REALTORS®</a:t>
            </a:r>
          </a:p>
        </p:txBody>
      </p:sp>
      <p:sp>
        <p:nvSpPr>
          <p:cNvPr id="3" name="Subtitle 2">
            <a:extLst>
              <a:ext uri="{FF2B5EF4-FFF2-40B4-BE49-F238E27FC236}">
                <a16:creationId xmlns:a16="http://schemas.microsoft.com/office/drawing/2014/main" id="{2D490CEE-90BD-4C95-AFD5-62B50605217F}"/>
              </a:ext>
            </a:extLst>
          </p:cNvPr>
          <p:cNvSpPr>
            <a:spLocks noGrp="1"/>
          </p:cNvSpPr>
          <p:nvPr>
            <p:ph type="subTitle" idx="1"/>
          </p:nvPr>
        </p:nvSpPr>
        <p:spPr/>
        <p:txBody>
          <a:bodyPr>
            <a:normAutofit/>
          </a:bodyPr>
          <a:lstStyle/>
          <a:p>
            <a:r>
              <a:rPr lang="en-US" spc="300" dirty="0">
                <a:solidFill>
                  <a:schemeClr val="tx2"/>
                </a:solidFill>
                <a:latin typeface="Montserrat"/>
              </a:rPr>
              <a:t>NICK KRAUTTER, CCIM </a:t>
            </a:r>
          </a:p>
          <a:p>
            <a:r>
              <a:rPr lang="en-US" spc="300" dirty="0">
                <a:solidFill>
                  <a:schemeClr val="tx2"/>
                </a:solidFill>
                <a:latin typeface="Montserrat"/>
              </a:rPr>
              <a:t>CEO, CITY &amp; STATE REAL ESTATE</a:t>
            </a:r>
          </a:p>
          <a:p>
            <a:r>
              <a:rPr lang="en-US" spc="300" dirty="0">
                <a:solidFill>
                  <a:schemeClr val="tx2"/>
                </a:solidFill>
                <a:latin typeface="Montserrat"/>
              </a:rPr>
              <a:t>AUTHOR, </a:t>
            </a:r>
            <a:r>
              <a:rPr lang="en-US" i="1" spc="300" dirty="0">
                <a:solidFill>
                  <a:schemeClr val="tx2"/>
                </a:solidFill>
                <a:latin typeface="Montserrat"/>
              </a:rPr>
              <a:t>THE GOLDEN HANDOFF</a:t>
            </a:r>
            <a:endParaRPr lang="en-US" spc="300" dirty="0">
              <a:solidFill>
                <a:schemeClr val="tx2"/>
              </a:solidFill>
              <a:latin typeface="Montserrat"/>
            </a:endParaRPr>
          </a:p>
        </p:txBody>
      </p:sp>
      <p:sp>
        <p:nvSpPr>
          <p:cNvPr id="4" name="TextBox 3">
            <a:extLst>
              <a:ext uri="{FF2B5EF4-FFF2-40B4-BE49-F238E27FC236}">
                <a16:creationId xmlns:a16="http://schemas.microsoft.com/office/drawing/2014/main" id="{DEFAB1C3-67B3-4A3E-994A-6C3B694CAFAC}"/>
              </a:ext>
            </a:extLst>
          </p:cNvPr>
          <p:cNvSpPr txBox="1"/>
          <p:nvPr/>
        </p:nvSpPr>
        <p:spPr>
          <a:xfrm>
            <a:off x="4668756" y="464934"/>
            <a:ext cx="3133947" cy="215444"/>
          </a:xfrm>
          <a:prstGeom prst="rect">
            <a:avLst/>
          </a:prstGeom>
          <a:noFill/>
        </p:spPr>
        <p:txBody>
          <a:bodyPr wrap="square" rtlCol="0">
            <a:spAutoFit/>
          </a:bodyPr>
          <a:lstStyle/>
          <a:p>
            <a:pPr algn="ctr"/>
            <a:r>
              <a:rPr lang="en-US" sz="800" spc="600" dirty="0">
                <a:solidFill>
                  <a:schemeClr val="tx2"/>
                </a:solidFill>
                <a:latin typeface="Montserrat" charset="0"/>
                <a:ea typeface="Montserrat" charset="0"/>
                <a:cs typeface="Montserrat" charset="0"/>
              </a:rPr>
              <a:t>INVESTING FOR REALTORS</a:t>
            </a:r>
          </a:p>
        </p:txBody>
      </p:sp>
      <p:sp>
        <p:nvSpPr>
          <p:cNvPr id="5" name="TextBox 4">
            <a:extLst>
              <a:ext uri="{FF2B5EF4-FFF2-40B4-BE49-F238E27FC236}">
                <a16:creationId xmlns:a16="http://schemas.microsoft.com/office/drawing/2014/main" id="{B29B88A9-6D0D-43B5-AA01-928A267C5C5D}"/>
              </a:ext>
            </a:extLst>
          </p:cNvPr>
          <p:cNvSpPr txBox="1"/>
          <p:nvPr/>
        </p:nvSpPr>
        <p:spPr>
          <a:xfrm>
            <a:off x="4529026" y="6285344"/>
            <a:ext cx="3133947" cy="215444"/>
          </a:xfrm>
          <a:prstGeom prst="rect">
            <a:avLst/>
          </a:prstGeom>
          <a:noFill/>
        </p:spPr>
        <p:txBody>
          <a:bodyPr wrap="square" rtlCol="0">
            <a:spAutoFit/>
          </a:bodyPr>
          <a:lstStyle/>
          <a:p>
            <a:pPr algn="ctr"/>
            <a:r>
              <a:rPr lang="en-US" sz="800" spc="600" dirty="0">
                <a:solidFill>
                  <a:schemeClr val="tx2"/>
                </a:solidFill>
                <a:latin typeface="Montserrat" charset="0"/>
                <a:ea typeface="Montserrat" charset="0"/>
                <a:cs typeface="Montserrat" charset="0"/>
              </a:rPr>
              <a:t>NICK KRAUTTER, CCIM</a:t>
            </a:r>
          </a:p>
        </p:txBody>
      </p:sp>
    </p:spTree>
    <p:extLst>
      <p:ext uri="{BB962C8B-B14F-4D97-AF65-F5344CB8AC3E}">
        <p14:creationId xmlns:p14="http://schemas.microsoft.com/office/powerpoint/2010/main" val="2480532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3548" y="1665038"/>
            <a:ext cx="8244904" cy="2400657"/>
          </a:xfrm>
          <a:prstGeom prst="rect">
            <a:avLst/>
          </a:prstGeom>
          <a:noFill/>
        </p:spPr>
        <p:txBody>
          <a:bodyPr wrap="square" rtlCol="0">
            <a:spAutoFit/>
          </a:bodyPr>
          <a:lstStyle/>
          <a:p>
            <a:pPr algn="ctr"/>
            <a:r>
              <a:rPr lang="en-US" sz="7500" b="1" spc="300" dirty="0">
                <a:solidFill>
                  <a:schemeClr val="tx2"/>
                </a:solidFill>
                <a:latin typeface="Montserrat" charset="0"/>
                <a:ea typeface="Montserrat" charset="0"/>
                <a:cs typeface="Montserrat" charset="0"/>
              </a:rPr>
              <a:t>WHY INVEST IN</a:t>
            </a:r>
          </a:p>
          <a:p>
            <a:pPr algn="ctr"/>
            <a:r>
              <a:rPr lang="en-US" sz="7500" b="1" spc="300" dirty="0">
                <a:solidFill>
                  <a:schemeClr val="tx2"/>
                </a:solidFill>
                <a:latin typeface="Montserrat" charset="0"/>
                <a:ea typeface="Montserrat" charset="0"/>
                <a:cs typeface="Montserrat" charset="0"/>
              </a:rPr>
              <a:t>REAL ESTATE?</a:t>
            </a:r>
          </a:p>
        </p:txBody>
      </p:sp>
      <p:cxnSp>
        <p:nvCxnSpPr>
          <p:cNvPr id="8" name="Straight Connector 7">
            <a:extLst>
              <a:ext uri="{FF2B5EF4-FFF2-40B4-BE49-F238E27FC236}">
                <a16:creationId xmlns:a16="http://schemas.microsoft.com/office/drawing/2014/main" id="{331306E8-CD67-0041-90CA-E26C7D65BCFD}"/>
              </a:ext>
            </a:extLst>
          </p:cNvPr>
          <p:cNvCxnSpPr>
            <a:cxnSpLocks/>
          </p:cNvCxnSpPr>
          <p:nvPr/>
        </p:nvCxnSpPr>
        <p:spPr>
          <a:xfrm>
            <a:off x="3575684" y="4667826"/>
            <a:ext cx="504063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AA1DC64-D8CA-4064-A6F8-11488D438506}"/>
              </a:ext>
            </a:extLst>
          </p:cNvPr>
          <p:cNvSpPr txBox="1"/>
          <p:nvPr/>
        </p:nvSpPr>
        <p:spPr>
          <a:xfrm>
            <a:off x="4668756" y="464934"/>
            <a:ext cx="3133947" cy="215444"/>
          </a:xfrm>
          <a:prstGeom prst="rect">
            <a:avLst/>
          </a:prstGeom>
          <a:noFill/>
        </p:spPr>
        <p:txBody>
          <a:bodyPr wrap="square" rtlCol="0">
            <a:spAutoFit/>
          </a:bodyPr>
          <a:lstStyle/>
          <a:p>
            <a:pPr algn="ctr"/>
            <a:r>
              <a:rPr lang="en-US" sz="800" spc="600" dirty="0">
                <a:solidFill>
                  <a:schemeClr val="tx2"/>
                </a:solidFill>
                <a:latin typeface="Montserrat" charset="0"/>
                <a:ea typeface="Montserrat" charset="0"/>
                <a:cs typeface="Montserrat" charset="0"/>
              </a:rPr>
              <a:t>INVESTING FOR REALTORS</a:t>
            </a:r>
          </a:p>
        </p:txBody>
      </p:sp>
      <p:sp>
        <p:nvSpPr>
          <p:cNvPr id="7" name="TextBox 6">
            <a:extLst>
              <a:ext uri="{FF2B5EF4-FFF2-40B4-BE49-F238E27FC236}">
                <a16:creationId xmlns:a16="http://schemas.microsoft.com/office/drawing/2014/main" id="{1E6E82DA-7E94-45C0-8A4A-0FB28A5A10D1}"/>
              </a:ext>
            </a:extLst>
          </p:cNvPr>
          <p:cNvSpPr txBox="1"/>
          <p:nvPr/>
        </p:nvSpPr>
        <p:spPr>
          <a:xfrm>
            <a:off x="4529026" y="6285344"/>
            <a:ext cx="3133947" cy="215444"/>
          </a:xfrm>
          <a:prstGeom prst="rect">
            <a:avLst/>
          </a:prstGeom>
          <a:noFill/>
        </p:spPr>
        <p:txBody>
          <a:bodyPr wrap="square" rtlCol="0">
            <a:spAutoFit/>
          </a:bodyPr>
          <a:lstStyle/>
          <a:p>
            <a:pPr algn="ctr"/>
            <a:r>
              <a:rPr lang="en-US" sz="800" spc="600" dirty="0">
                <a:solidFill>
                  <a:schemeClr val="tx2"/>
                </a:solidFill>
                <a:latin typeface="Montserrat" charset="0"/>
                <a:ea typeface="Montserrat" charset="0"/>
                <a:cs typeface="Montserrat" charset="0"/>
              </a:rPr>
              <a:t>NICK KRAUTTER, CCIM</a:t>
            </a:r>
          </a:p>
        </p:txBody>
      </p:sp>
    </p:spTree>
    <p:extLst>
      <p:ext uri="{BB962C8B-B14F-4D97-AF65-F5344CB8AC3E}">
        <p14:creationId xmlns:p14="http://schemas.microsoft.com/office/powerpoint/2010/main" val="4114739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5AF6-7E9E-41C1-9BF9-CB41156A6D36}"/>
              </a:ext>
            </a:extLst>
          </p:cNvPr>
          <p:cNvSpPr>
            <a:spLocks noGrp="1"/>
          </p:cNvSpPr>
          <p:nvPr>
            <p:ph type="title"/>
          </p:nvPr>
        </p:nvSpPr>
        <p:spPr/>
        <p:txBody>
          <a:bodyPr/>
          <a:lstStyle/>
          <a:p>
            <a:r>
              <a:rPr lang="en-US" dirty="0">
                <a:solidFill>
                  <a:schemeClr val="tx2"/>
                </a:solidFill>
                <a:latin typeface="Montserrat"/>
              </a:rPr>
              <a:t>The Benefits of Investing in Real Estate</a:t>
            </a:r>
          </a:p>
        </p:txBody>
      </p:sp>
      <p:sp>
        <p:nvSpPr>
          <p:cNvPr id="4" name="Rectangle 3">
            <a:extLst>
              <a:ext uri="{FF2B5EF4-FFF2-40B4-BE49-F238E27FC236}">
                <a16:creationId xmlns:a16="http://schemas.microsoft.com/office/drawing/2014/main" id="{8EF641A7-6E2B-4D33-BA28-E4BE7DC85730}"/>
              </a:ext>
            </a:extLst>
          </p:cNvPr>
          <p:cNvSpPr/>
          <p:nvPr/>
        </p:nvSpPr>
        <p:spPr>
          <a:xfrm>
            <a:off x="1505422" y="4413887"/>
            <a:ext cx="4071673" cy="83099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pc="300" dirty="0">
                <a:solidFill>
                  <a:schemeClr val="bg1"/>
                </a:solidFill>
                <a:latin typeface="Montserrat" charset="0"/>
                <a:ea typeface="Montserrat" charset="0"/>
                <a:cs typeface="Montserrat" charset="0"/>
              </a:rPr>
              <a:t>DEPRECIATION</a:t>
            </a:r>
            <a:endParaRPr lang="en-US" dirty="0"/>
          </a:p>
        </p:txBody>
      </p:sp>
      <p:sp>
        <p:nvSpPr>
          <p:cNvPr id="5" name="Rectangle 4">
            <a:extLst>
              <a:ext uri="{FF2B5EF4-FFF2-40B4-BE49-F238E27FC236}">
                <a16:creationId xmlns:a16="http://schemas.microsoft.com/office/drawing/2014/main" id="{26BF0734-310A-4FE4-8351-EFC5076F2DD2}"/>
              </a:ext>
            </a:extLst>
          </p:cNvPr>
          <p:cNvSpPr/>
          <p:nvPr/>
        </p:nvSpPr>
        <p:spPr>
          <a:xfrm>
            <a:off x="1505423" y="3190888"/>
            <a:ext cx="4071673" cy="83099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pc="300" dirty="0">
                <a:solidFill>
                  <a:schemeClr val="bg1"/>
                </a:solidFill>
                <a:latin typeface="Montserrat" charset="0"/>
                <a:ea typeface="Montserrat" charset="0"/>
                <a:cs typeface="Montserrat" charset="0"/>
              </a:rPr>
              <a:t>INSURANCE</a:t>
            </a:r>
            <a:endParaRPr lang="en-US" dirty="0"/>
          </a:p>
        </p:txBody>
      </p:sp>
      <p:sp>
        <p:nvSpPr>
          <p:cNvPr id="6" name="Rectangle 5">
            <a:extLst>
              <a:ext uri="{FF2B5EF4-FFF2-40B4-BE49-F238E27FC236}">
                <a16:creationId xmlns:a16="http://schemas.microsoft.com/office/drawing/2014/main" id="{D450D782-22D2-4033-A446-18D2B535E023}"/>
              </a:ext>
            </a:extLst>
          </p:cNvPr>
          <p:cNvSpPr/>
          <p:nvPr/>
        </p:nvSpPr>
        <p:spPr>
          <a:xfrm>
            <a:off x="1505424" y="2043091"/>
            <a:ext cx="4071673" cy="83099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pc="300" dirty="0">
                <a:solidFill>
                  <a:schemeClr val="bg1"/>
                </a:solidFill>
                <a:latin typeface="Montserrat" charset="0"/>
                <a:ea typeface="Montserrat" charset="0"/>
                <a:cs typeface="Montserrat" charset="0"/>
              </a:rPr>
              <a:t>LEVERAGE</a:t>
            </a:r>
            <a:endParaRPr lang="en-US" dirty="0"/>
          </a:p>
        </p:txBody>
      </p:sp>
      <p:sp>
        <p:nvSpPr>
          <p:cNvPr id="7" name="Rectangle 6">
            <a:extLst>
              <a:ext uri="{FF2B5EF4-FFF2-40B4-BE49-F238E27FC236}">
                <a16:creationId xmlns:a16="http://schemas.microsoft.com/office/drawing/2014/main" id="{2648AC0A-6F57-4D56-9602-67EA6038CECC}"/>
              </a:ext>
            </a:extLst>
          </p:cNvPr>
          <p:cNvSpPr/>
          <p:nvPr/>
        </p:nvSpPr>
        <p:spPr>
          <a:xfrm>
            <a:off x="6244319" y="4441435"/>
            <a:ext cx="4071673" cy="83099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pc="300" dirty="0">
                <a:solidFill>
                  <a:schemeClr val="bg1"/>
                </a:solidFill>
                <a:latin typeface="Montserrat" charset="0"/>
                <a:ea typeface="Montserrat" charset="0"/>
                <a:cs typeface="Montserrat" charset="0"/>
              </a:rPr>
              <a:t>FINANCIAL INDEPENDENCE</a:t>
            </a:r>
            <a:endParaRPr lang="en-US" dirty="0"/>
          </a:p>
        </p:txBody>
      </p:sp>
      <p:sp>
        <p:nvSpPr>
          <p:cNvPr id="8" name="Rectangle 7">
            <a:extLst>
              <a:ext uri="{FF2B5EF4-FFF2-40B4-BE49-F238E27FC236}">
                <a16:creationId xmlns:a16="http://schemas.microsoft.com/office/drawing/2014/main" id="{6DEE7AD0-B827-4A79-8CBC-71E56DD708F6}"/>
              </a:ext>
            </a:extLst>
          </p:cNvPr>
          <p:cNvSpPr/>
          <p:nvPr/>
        </p:nvSpPr>
        <p:spPr>
          <a:xfrm>
            <a:off x="6244320" y="3242263"/>
            <a:ext cx="4071673" cy="83099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pc="300" dirty="0">
                <a:solidFill>
                  <a:schemeClr val="bg1"/>
                </a:solidFill>
                <a:latin typeface="Montserrat" charset="0"/>
                <a:ea typeface="Montserrat" charset="0"/>
                <a:cs typeface="Montserrat" charset="0"/>
              </a:rPr>
              <a:t>TAX BENEFITS</a:t>
            </a:r>
            <a:endParaRPr lang="en-US" dirty="0"/>
          </a:p>
        </p:txBody>
      </p:sp>
      <p:sp>
        <p:nvSpPr>
          <p:cNvPr id="9" name="Rectangle 8">
            <a:extLst>
              <a:ext uri="{FF2B5EF4-FFF2-40B4-BE49-F238E27FC236}">
                <a16:creationId xmlns:a16="http://schemas.microsoft.com/office/drawing/2014/main" id="{4F399313-15EC-4DB1-9297-DA6B3518A22D}"/>
              </a:ext>
            </a:extLst>
          </p:cNvPr>
          <p:cNvSpPr/>
          <p:nvPr/>
        </p:nvSpPr>
        <p:spPr>
          <a:xfrm>
            <a:off x="6244321" y="2043091"/>
            <a:ext cx="4071673" cy="83099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pc="300" dirty="0">
                <a:solidFill>
                  <a:schemeClr val="bg1"/>
                </a:solidFill>
                <a:latin typeface="Montserrat" charset="0"/>
                <a:ea typeface="Montserrat" charset="0"/>
                <a:cs typeface="Montserrat" charset="0"/>
              </a:rPr>
              <a:t>INCOME</a:t>
            </a:r>
            <a:endParaRPr lang="en-US" dirty="0"/>
          </a:p>
        </p:txBody>
      </p:sp>
      <p:cxnSp>
        <p:nvCxnSpPr>
          <p:cNvPr id="13" name="Straight Connector 12">
            <a:extLst>
              <a:ext uri="{FF2B5EF4-FFF2-40B4-BE49-F238E27FC236}">
                <a16:creationId xmlns:a16="http://schemas.microsoft.com/office/drawing/2014/main" id="{A48F943D-4F8E-4AE6-B13E-AAA6F0169ED4}"/>
              </a:ext>
            </a:extLst>
          </p:cNvPr>
          <p:cNvCxnSpPr>
            <a:cxnSpLocks/>
          </p:cNvCxnSpPr>
          <p:nvPr/>
        </p:nvCxnSpPr>
        <p:spPr>
          <a:xfrm>
            <a:off x="959658" y="1558866"/>
            <a:ext cx="504063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442211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5542</TotalTime>
  <Words>935</Words>
  <Application>Microsoft Office PowerPoint</Application>
  <PresentationFormat>Widescreen</PresentationFormat>
  <Paragraphs>189</Paragraphs>
  <Slides>38</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38</vt:i4>
      </vt:variant>
    </vt:vector>
  </HeadingPairs>
  <TitlesOfParts>
    <vt:vector size="46" baseType="lpstr">
      <vt:lpstr>Arial</vt:lpstr>
      <vt:lpstr>Calibri</vt:lpstr>
      <vt:lpstr>Calibri Light</vt:lpstr>
      <vt:lpstr>Century Gothic</vt:lpstr>
      <vt:lpstr>Montserrat</vt:lpstr>
      <vt:lpstr>Wingdings 3</vt:lpstr>
      <vt:lpstr>Office Theme</vt:lpstr>
      <vt:lpstr>Ion</vt:lpstr>
      <vt:lpstr>PowerPoint Presentation</vt:lpstr>
      <vt:lpstr>Win Your Future: Investing for REALTORS®</vt:lpstr>
      <vt:lpstr>Upcoming Webinar</vt:lpstr>
      <vt:lpstr>CENTER FOR REALTOR® FINANCIAL WELLNESS WEBINAR AND SEMINAR DISCLAIMER </vt:lpstr>
      <vt:lpstr>Presentation Format &amp; Questions </vt:lpstr>
      <vt:lpstr>PowerPoint Presentation</vt:lpstr>
      <vt:lpstr>INVESTING FOR REALTORS®</vt:lpstr>
      <vt:lpstr>PowerPoint Presentation</vt:lpstr>
      <vt:lpstr>The Benefits of Investing in Real Estate</vt:lpstr>
      <vt:lpstr>Leverage: Other people’s money!</vt:lpstr>
      <vt:lpstr>Income</vt:lpstr>
      <vt:lpstr>Insurance</vt:lpstr>
      <vt:lpstr>Tax Benefits </vt:lpstr>
      <vt:lpstr>Depreciation</vt:lpstr>
      <vt:lpstr>PowerPoint Presentation</vt:lpstr>
      <vt:lpstr>The Pros of Investing for Realtors</vt:lpstr>
      <vt:lpstr>The Cons of Investing for Realtors</vt:lpstr>
      <vt:lpstr>PowerPoint Presentation</vt:lpstr>
      <vt:lpstr>PowerPoint Presentation</vt:lpstr>
      <vt:lpstr>PowerPoint Presentation</vt:lpstr>
      <vt:lpstr>Example: $500k apartment</vt:lpstr>
      <vt:lpstr>Scenario 1</vt:lpstr>
      <vt:lpstr>Scenario 2</vt:lpstr>
      <vt:lpstr>Scenario 3</vt:lpstr>
      <vt:lpstr>PowerPoint Presentation</vt:lpstr>
      <vt:lpstr>Your Real Estate Team</vt:lpstr>
      <vt:lpstr>PowerPoint Presentation</vt:lpstr>
      <vt:lpstr>Building Your Portfolio</vt:lpstr>
      <vt:lpstr>PowerPoint Presentation</vt:lpstr>
      <vt:lpstr>What are Distressed Properties?</vt:lpstr>
      <vt:lpstr>PowerPoint Presentation</vt:lpstr>
      <vt:lpstr>PowerPoint Presentation</vt:lpstr>
      <vt:lpstr>Metrics</vt:lpstr>
      <vt:lpstr>Closing Statement</vt:lpstr>
      <vt:lpstr>Q&amp;A</vt:lpstr>
      <vt:lpstr>Additional Resources visit: financialwellness.realtor</vt:lpstr>
      <vt:lpstr>Thank You For Your Time</vt:lpstr>
      <vt:lpstr>1. Visit financialwellness.realtor  2. Leave us your feedback.  3. Register for the next webinar.       Thanks!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Investing for Realtors</dc:title>
  <dc:creator>Katy McFarland</dc:creator>
  <cp:lastModifiedBy>Brittany Schanck</cp:lastModifiedBy>
  <cp:revision>37</cp:revision>
  <dcterms:created xsi:type="dcterms:W3CDTF">2019-10-16T16:16:11Z</dcterms:created>
  <dcterms:modified xsi:type="dcterms:W3CDTF">2020-01-23T16:07:16Z</dcterms:modified>
</cp:coreProperties>
</file>