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3.xml" ContentType="application/vnd.openxmlformats-officedocument.presentationml.comment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1" r:id="rId4"/>
    <p:sldMasterId id="2147483709" r:id="rId5"/>
  </p:sldMasterIdLst>
  <p:notesMasterIdLst>
    <p:notesMasterId r:id="rId35"/>
  </p:notesMasterIdLst>
  <p:sldIdLst>
    <p:sldId id="300" r:id="rId6"/>
    <p:sldId id="301" r:id="rId7"/>
    <p:sldId id="304" r:id="rId8"/>
    <p:sldId id="256" r:id="rId9"/>
    <p:sldId id="349" r:id="rId10"/>
    <p:sldId id="259" r:id="rId11"/>
    <p:sldId id="260" r:id="rId12"/>
    <p:sldId id="261" r:id="rId13"/>
    <p:sldId id="262" r:id="rId14"/>
    <p:sldId id="348" r:id="rId15"/>
    <p:sldId id="264" r:id="rId16"/>
    <p:sldId id="265" r:id="rId17"/>
    <p:sldId id="266" r:id="rId18"/>
    <p:sldId id="267" r:id="rId19"/>
    <p:sldId id="268" r:id="rId20"/>
    <p:sldId id="280" r:id="rId21"/>
    <p:sldId id="269" r:id="rId22"/>
    <p:sldId id="270" r:id="rId23"/>
    <p:sldId id="272" r:id="rId24"/>
    <p:sldId id="273" r:id="rId25"/>
    <p:sldId id="279" r:id="rId26"/>
    <p:sldId id="274" r:id="rId27"/>
    <p:sldId id="347" r:id="rId28"/>
    <p:sldId id="277" r:id="rId29"/>
    <p:sldId id="306" r:id="rId30"/>
    <p:sldId id="308" r:id="rId31"/>
    <p:sldId id="344" r:id="rId32"/>
    <p:sldId id="345" r:id="rId33"/>
    <p:sldId id="35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65583" autoAdjust="0"/>
  </p:normalViewPr>
  <p:slideViewPr>
    <p:cSldViewPr snapToGrid="0">
      <p:cViewPr varScale="1">
        <p:scale>
          <a:sx n="74" d="100"/>
          <a:sy n="74" d="100"/>
        </p:scale>
        <p:origin x="19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1-24T12:05:42.458" idx="1">
    <p:pos x="10" y="10"/>
    <p:text>Can we add a Poll here where the attendees place an arrow or mark where they are located? One color for the first question and a second color for the second?</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1-24T12:08:33.107" idx="2">
    <p:pos x="10" y="10"/>
    <p:text>How do we get this link to the attendees?</p:text>
    <p:extLst>
      <p:ext uri="{C676402C-5697-4E1C-873F-D02D1690AC5C}">
        <p15:threadingInfo xmlns:p15="http://schemas.microsoft.com/office/powerpoint/2012/main" timeZoneBias="300"/>
      </p:ext>
    </p:extLst>
  </p:cm>
  <p:cm authorId="2" dt="2020-01-24T12:09:01.744" idx="3">
    <p:pos x="106" y="106"/>
    <p:text>Also this image is clickable to go to the site. It does not have to be.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1-24T12:11:38.574" idx="4">
    <p:pos x="10" y="10"/>
    <p:text>CAn we add a Poll here where they can type in their name?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1-24T12:45:05.749" idx="5">
    <p:pos x="10" y="10"/>
    <p:text>the arrow is an icon so need check the formatting</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5" Type="http://schemas.openxmlformats.org/officeDocument/2006/relationships/image" Target="../media/image30.jpeg"/><Relationship Id="rId4"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7FBBC-572B-4465-B964-6781BD1D84CF}" type="doc">
      <dgm:prSet loTypeId="urn:microsoft.com/office/officeart/2018/5/layout/IconLeafLabelList" loCatId="icon" qsTypeId="urn:microsoft.com/office/officeart/2005/8/quickstyle/3d1" qsCatId="3D" csTypeId="urn:microsoft.com/office/officeart/2018/5/colors/Iconchunking_neutralicon_colorful1" csCatId="colorful" phldr="1"/>
      <dgm:spPr/>
      <dgm:t>
        <a:bodyPr/>
        <a:lstStyle/>
        <a:p>
          <a:endParaRPr lang="en-US"/>
        </a:p>
      </dgm:t>
    </dgm:pt>
    <dgm:pt modelId="{C01EBF65-4788-4DEE-ADAF-F3EB5B8507C9}">
      <dgm:prSet/>
      <dgm:spPr/>
      <dgm:t>
        <a:bodyPr/>
        <a:lstStyle/>
        <a:p>
          <a:pPr>
            <a:lnSpc>
              <a:spcPct val="100000"/>
            </a:lnSpc>
            <a:defRPr cap="all"/>
          </a:pPr>
          <a:r>
            <a:rPr lang="en-US" dirty="0"/>
            <a:t>A little </a:t>
          </a:r>
          <a:r>
            <a:rPr lang="en-US" b="1" dirty="0"/>
            <a:t>about</a:t>
          </a:r>
          <a:r>
            <a:rPr lang="en-US" dirty="0"/>
            <a:t> </a:t>
          </a:r>
        </a:p>
        <a:p>
          <a:pPr>
            <a:lnSpc>
              <a:spcPct val="100000"/>
            </a:lnSpc>
            <a:defRPr cap="all"/>
          </a:pPr>
          <a:r>
            <a:rPr lang="en-US" dirty="0"/>
            <a:t>Tim Vohar</a:t>
          </a:r>
        </a:p>
      </dgm:t>
    </dgm:pt>
    <dgm:pt modelId="{45D8EB3A-85AC-4BFD-85A0-B43DEA3E38AD}" type="parTrans" cxnId="{80E566D8-7ECE-40EF-9518-CEE24D3C44F7}">
      <dgm:prSet/>
      <dgm:spPr/>
      <dgm:t>
        <a:bodyPr/>
        <a:lstStyle/>
        <a:p>
          <a:endParaRPr lang="en-US"/>
        </a:p>
      </dgm:t>
    </dgm:pt>
    <dgm:pt modelId="{995436D5-10BC-4C35-8E70-9B334C3A2822}" type="sibTrans" cxnId="{80E566D8-7ECE-40EF-9518-CEE24D3C44F7}">
      <dgm:prSet/>
      <dgm:spPr/>
      <dgm:t>
        <a:bodyPr/>
        <a:lstStyle/>
        <a:p>
          <a:endParaRPr lang="en-US"/>
        </a:p>
      </dgm:t>
    </dgm:pt>
    <dgm:pt modelId="{52C71CBD-CECC-4ABF-B114-E7448BE49034}">
      <dgm:prSet/>
      <dgm:spPr/>
      <dgm:t>
        <a:bodyPr/>
        <a:lstStyle/>
        <a:p>
          <a:pPr>
            <a:lnSpc>
              <a:spcPct val="100000"/>
            </a:lnSpc>
            <a:defRPr cap="all"/>
          </a:pPr>
          <a:r>
            <a:rPr lang="en-US" dirty="0"/>
            <a:t>Business Plan &amp; </a:t>
          </a:r>
          <a:r>
            <a:rPr lang="en-US" b="1" dirty="0"/>
            <a:t>Budgeting</a:t>
          </a:r>
        </a:p>
      </dgm:t>
    </dgm:pt>
    <dgm:pt modelId="{1413374E-518E-4FAC-BBF4-87B4BF2DC08A}" type="parTrans" cxnId="{10E7746E-9122-49F1-920A-C5C836512D37}">
      <dgm:prSet/>
      <dgm:spPr/>
      <dgm:t>
        <a:bodyPr/>
        <a:lstStyle/>
        <a:p>
          <a:endParaRPr lang="en-US"/>
        </a:p>
      </dgm:t>
    </dgm:pt>
    <dgm:pt modelId="{0F5826A6-BB36-470E-BD2F-D1B29E97E8E9}" type="sibTrans" cxnId="{10E7746E-9122-49F1-920A-C5C836512D37}">
      <dgm:prSet/>
      <dgm:spPr/>
      <dgm:t>
        <a:bodyPr/>
        <a:lstStyle/>
        <a:p>
          <a:endParaRPr lang="en-US"/>
        </a:p>
      </dgm:t>
    </dgm:pt>
    <dgm:pt modelId="{0F168FD0-77C5-4CA1-A624-4E00EBB1AE71}">
      <dgm:prSet/>
      <dgm:spPr/>
      <dgm:t>
        <a:bodyPr/>
        <a:lstStyle/>
        <a:p>
          <a:pPr>
            <a:lnSpc>
              <a:spcPct val="100000"/>
            </a:lnSpc>
            <a:defRPr cap="all"/>
          </a:pPr>
          <a:r>
            <a:rPr lang="en-US" dirty="0"/>
            <a:t>Living the life </a:t>
          </a:r>
        </a:p>
        <a:p>
          <a:pPr>
            <a:lnSpc>
              <a:spcPct val="100000"/>
            </a:lnSpc>
            <a:defRPr cap="all"/>
          </a:pPr>
          <a:r>
            <a:rPr lang="en-US" b="1" dirty="0"/>
            <a:t>you</a:t>
          </a:r>
          <a:r>
            <a:rPr lang="en-US" dirty="0"/>
            <a:t> want </a:t>
          </a:r>
        </a:p>
      </dgm:t>
    </dgm:pt>
    <dgm:pt modelId="{1BF06641-614B-4F17-B99C-6A5A76C510E6}" type="parTrans" cxnId="{63F8D1C3-C6A0-4916-A972-1A45DE4A33EA}">
      <dgm:prSet/>
      <dgm:spPr/>
      <dgm:t>
        <a:bodyPr/>
        <a:lstStyle/>
        <a:p>
          <a:endParaRPr lang="en-US"/>
        </a:p>
      </dgm:t>
    </dgm:pt>
    <dgm:pt modelId="{32CE5D47-E8C5-4B81-A9C3-3C5B67D751A0}" type="sibTrans" cxnId="{63F8D1C3-C6A0-4916-A972-1A45DE4A33EA}">
      <dgm:prSet/>
      <dgm:spPr/>
      <dgm:t>
        <a:bodyPr/>
        <a:lstStyle/>
        <a:p>
          <a:endParaRPr lang="en-US"/>
        </a:p>
      </dgm:t>
    </dgm:pt>
    <dgm:pt modelId="{0D27812A-150C-4238-980E-1151C21F28B7}" type="pres">
      <dgm:prSet presAssocID="{7F07FBBC-572B-4465-B964-6781BD1D84CF}" presName="root" presStyleCnt="0">
        <dgm:presLayoutVars>
          <dgm:dir/>
          <dgm:resizeHandles val="exact"/>
        </dgm:presLayoutVars>
      </dgm:prSet>
      <dgm:spPr/>
    </dgm:pt>
    <dgm:pt modelId="{2F976F1B-44A4-41F0-9758-C23694598AA8}" type="pres">
      <dgm:prSet presAssocID="{C01EBF65-4788-4DEE-ADAF-F3EB5B8507C9}" presName="compNode" presStyleCnt="0"/>
      <dgm:spPr/>
    </dgm:pt>
    <dgm:pt modelId="{E139D57F-10F3-4E23-8322-68B137986547}" type="pres">
      <dgm:prSet presAssocID="{C01EBF65-4788-4DEE-ADAF-F3EB5B8507C9}" presName="iconBgRect" presStyleLbl="bgShp" presStyleIdx="0" presStyleCnt="3"/>
      <dgm:spPr>
        <a:prstGeom prst="roundRect">
          <a:avLst/>
        </a:prstGeom>
      </dgm:spPr>
    </dgm:pt>
    <dgm:pt modelId="{33A82AAC-69F7-4D14-85F2-8E2430A6883B}" type="pres">
      <dgm:prSet presAssocID="{C01EBF65-4788-4DEE-ADAF-F3EB5B8507C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assroom"/>
        </a:ext>
      </dgm:extLst>
    </dgm:pt>
    <dgm:pt modelId="{EE5EFA26-1E36-429B-8552-9855C3C92C1E}" type="pres">
      <dgm:prSet presAssocID="{C01EBF65-4788-4DEE-ADAF-F3EB5B8507C9}" presName="spaceRect" presStyleCnt="0"/>
      <dgm:spPr/>
    </dgm:pt>
    <dgm:pt modelId="{876834E1-2216-48C4-8A7A-829D684CC26B}" type="pres">
      <dgm:prSet presAssocID="{C01EBF65-4788-4DEE-ADAF-F3EB5B8507C9}" presName="textRect" presStyleLbl="revTx" presStyleIdx="0" presStyleCnt="3">
        <dgm:presLayoutVars>
          <dgm:chMax val="1"/>
          <dgm:chPref val="1"/>
        </dgm:presLayoutVars>
      </dgm:prSet>
      <dgm:spPr/>
    </dgm:pt>
    <dgm:pt modelId="{E61BFA6B-7D56-4481-A2B3-E6BA055BE49E}" type="pres">
      <dgm:prSet presAssocID="{995436D5-10BC-4C35-8E70-9B334C3A2822}" presName="sibTrans" presStyleCnt="0"/>
      <dgm:spPr/>
    </dgm:pt>
    <dgm:pt modelId="{A345629B-85D0-44EC-B4D2-86902EF13557}" type="pres">
      <dgm:prSet presAssocID="{52C71CBD-CECC-4ABF-B114-E7448BE49034}" presName="compNode" presStyleCnt="0"/>
      <dgm:spPr/>
    </dgm:pt>
    <dgm:pt modelId="{2A017BFA-BEE4-4E30-A90C-E2F1809CF2F5}" type="pres">
      <dgm:prSet presAssocID="{52C71CBD-CECC-4ABF-B114-E7448BE49034}" presName="iconBgRect" presStyleLbl="bgShp" presStyleIdx="1" presStyleCnt="3"/>
      <dgm:spPr>
        <a:prstGeom prst="roundRect">
          <a:avLst/>
        </a:prstGeom>
      </dgm:spPr>
    </dgm:pt>
    <dgm:pt modelId="{FCBE59C1-6C70-4D7D-8C31-6338157315E6}" type="pres">
      <dgm:prSet presAssocID="{52C71CBD-CECC-4ABF-B114-E7448BE4903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llar"/>
        </a:ext>
      </dgm:extLst>
    </dgm:pt>
    <dgm:pt modelId="{2878131E-EF2F-4650-9F09-91DC8E138023}" type="pres">
      <dgm:prSet presAssocID="{52C71CBD-CECC-4ABF-B114-E7448BE49034}" presName="spaceRect" presStyleCnt="0"/>
      <dgm:spPr/>
    </dgm:pt>
    <dgm:pt modelId="{37B8D4C0-CB05-4631-884C-1919BD6A45A4}" type="pres">
      <dgm:prSet presAssocID="{52C71CBD-CECC-4ABF-B114-E7448BE49034}" presName="textRect" presStyleLbl="revTx" presStyleIdx="1" presStyleCnt="3">
        <dgm:presLayoutVars>
          <dgm:chMax val="1"/>
          <dgm:chPref val="1"/>
        </dgm:presLayoutVars>
      </dgm:prSet>
      <dgm:spPr/>
    </dgm:pt>
    <dgm:pt modelId="{DFA8FDAD-71B9-4DCD-9199-E2EF36E96E4B}" type="pres">
      <dgm:prSet presAssocID="{0F5826A6-BB36-470E-BD2F-D1B29E97E8E9}" presName="sibTrans" presStyleCnt="0"/>
      <dgm:spPr/>
    </dgm:pt>
    <dgm:pt modelId="{72790896-287B-46A6-B671-78B77C6B1AB0}" type="pres">
      <dgm:prSet presAssocID="{0F168FD0-77C5-4CA1-A624-4E00EBB1AE71}" presName="compNode" presStyleCnt="0"/>
      <dgm:spPr/>
    </dgm:pt>
    <dgm:pt modelId="{31AAF9DD-7AE8-433B-9454-BEFADB9A79FB}" type="pres">
      <dgm:prSet presAssocID="{0F168FD0-77C5-4CA1-A624-4E00EBB1AE71}" presName="iconBgRect" presStyleLbl="bgShp" presStyleIdx="2" presStyleCnt="3"/>
      <dgm:spPr>
        <a:prstGeom prst="roundRect">
          <a:avLst/>
        </a:prstGeom>
      </dgm:spPr>
    </dgm:pt>
    <dgm:pt modelId="{CC8E7A33-EB7D-4A56-B3E1-1C99CC9ED0A6}" type="pres">
      <dgm:prSet presAssocID="{0F168FD0-77C5-4CA1-A624-4E00EBB1AE7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uburban scene"/>
        </a:ext>
      </dgm:extLst>
    </dgm:pt>
    <dgm:pt modelId="{C51A72B5-8916-4D93-AB2B-0FDB44D9EEB5}" type="pres">
      <dgm:prSet presAssocID="{0F168FD0-77C5-4CA1-A624-4E00EBB1AE71}" presName="spaceRect" presStyleCnt="0"/>
      <dgm:spPr/>
    </dgm:pt>
    <dgm:pt modelId="{612B66D6-BCB3-491A-98C9-90EF8C14AE9D}" type="pres">
      <dgm:prSet presAssocID="{0F168FD0-77C5-4CA1-A624-4E00EBB1AE71}" presName="textRect" presStyleLbl="revTx" presStyleIdx="2" presStyleCnt="3">
        <dgm:presLayoutVars>
          <dgm:chMax val="1"/>
          <dgm:chPref val="1"/>
        </dgm:presLayoutVars>
      </dgm:prSet>
      <dgm:spPr/>
    </dgm:pt>
  </dgm:ptLst>
  <dgm:cxnLst>
    <dgm:cxn modelId="{ED0B9B38-152B-4A4A-8AC9-7374574EED73}" type="presOf" srcId="{7F07FBBC-572B-4465-B964-6781BD1D84CF}" destId="{0D27812A-150C-4238-980E-1151C21F28B7}" srcOrd="0" destOrd="0" presId="urn:microsoft.com/office/officeart/2018/5/layout/IconLeafLabelList"/>
    <dgm:cxn modelId="{F9A1F053-251D-4DBE-8FF8-D0AD539DA48C}" type="presOf" srcId="{52C71CBD-CECC-4ABF-B114-E7448BE49034}" destId="{37B8D4C0-CB05-4631-884C-1919BD6A45A4}" srcOrd="0" destOrd="0" presId="urn:microsoft.com/office/officeart/2018/5/layout/IconLeafLabelList"/>
    <dgm:cxn modelId="{82818B54-EEB3-49E6-A817-E764EE189B25}" type="presOf" srcId="{C01EBF65-4788-4DEE-ADAF-F3EB5B8507C9}" destId="{876834E1-2216-48C4-8A7A-829D684CC26B}" srcOrd="0" destOrd="0" presId="urn:microsoft.com/office/officeart/2018/5/layout/IconLeafLabelList"/>
    <dgm:cxn modelId="{10E7746E-9122-49F1-920A-C5C836512D37}" srcId="{7F07FBBC-572B-4465-B964-6781BD1D84CF}" destId="{52C71CBD-CECC-4ABF-B114-E7448BE49034}" srcOrd="1" destOrd="0" parTransId="{1413374E-518E-4FAC-BBF4-87B4BF2DC08A}" sibTransId="{0F5826A6-BB36-470E-BD2F-D1B29E97E8E9}"/>
    <dgm:cxn modelId="{23BB23B7-EE46-4310-AF91-7B215617A470}" type="presOf" srcId="{0F168FD0-77C5-4CA1-A624-4E00EBB1AE71}" destId="{612B66D6-BCB3-491A-98C9-90EF8C14AE9D}" srcOrd="0" destOrd="0" presId="urn:microsoft.com/office/officeart/2018/5/layout/IconLeafLabelList"/>
    <dgm:cxn modelId="{63F8D1C3-C6A0-4916-A972-1A45DE4A33EA}" srcId="{7F07FBBC-572B-4465-B964-6781BD1D84CF}" destId="{0F168FD0-77C5-4CA1-A624-4E00EBB1AE71}" srcOrd="2" destOrd="0" parTransId="{1BF06641-614B-4F17-B99C-6A5A76C510E6}" sibTransId="{32CE5D47-E8C5-4B81-A9C3-3C5B67D751A0}"/>
    <dgm:cxn modelId="{80E566D8-7ECE-40EF-9518-CEE24D3C44F7}" srcId="{7F07FBBC-572B-4465-B964-6781BD1D84CF}" destId="{C01EBF65-4788-4DEE-ADAF-F3EB5B8507C9}" srcOrd="0" destOrd="0" parTransId="{45D8EB3A-85AC-4BFD-85A0-B43DEA3E38AD}" sibTransId="{995436D5-10BC-4C35-8E70-9B334C3A2822}"/>
    <dgm:cxn modelId="{BF294D21-9C62-47AC-A2EA-C07156766A13}" type="presParOf" srcId="{0D27812A-150C-4238-980E-1151C21F28B7}" destId="{2F976F1B-44A4-41F0-9758-C23694598AA8}" srcOrd="0" destOrd="0" presId="urn:microsoft.com/office/officeart/2018/5/layout/IconLeafLabelList"/>
    <dgm:cxn modelId="{65349A81-5695-408B-9620-C52A1DCE967E}" type="presParOf" srcId="{2F976F1B-44A4-41F0-9758-C23694598AA8}" destId="{E139D57F-10F3-4E23-8322-68B137986547}" srcOrd="0" destOrd="0" presId="urn:microsoft.com/office/officeart/2018/5/layout/IconLeafLabelList"/>
    <dgm:cxn modelId="{4AF17AA9-5FC2-4A47-8613-53BAA5759E72}" type="presParOf" srcId="{2F976F1B-44A4-41F0-9758-C23694598AA8}" destId="{33A82AAC-69F7-4D14-85F2-8E2430A6883B}" srcOrd="1" destOrd="0" presId="urn:microsoft.com/office/officeart/2018/5/layout/IconLeafLabelList"/>
    <dgm:cxn modelId="{64E6A5DC-E3E8-4EAE-AAF7-6074029B3B7C}" type="presParOf" srcId="{2F976F1B-44A4-41F0-9758-C23694598AA8}" destId="{EE5EFA26-1E36-429B-8552-9855C3C92C1E}" srcOrd="2" destOrd="0" presId="urn:microsoft.com/office/officeart/2018/5/layout/IconLeafLabelList"/>
    <dgm:cxn modelId="{CB36EABC-322B-4A83-8A2E-FC8767892583}" type="presParOf" srcId="{2F976F1B-44A4-41F0-9758-C23694598AA8}" destId="{876834E1-2216-48C4-8A7A-829D684CC26B}" srcOrd="3" destOrd="0" presId="urn:microsoft.com/office/officeart/2018/5/layout/IconLeafLabelList"/>
    <dgm:cxn modelId="{86AEAA6D-C97B-485A-851A-35DC6A51FF80}" type="presParOf" srcId="{0D27812A-150C-4238-980E-1151C21F28B7}" destId="{E61BFA6B-7D56-4481-A2B3-E6BA055BE49E}" srcOrd="1" destOrd="0" presId="urn:microsoft.com/office/officeart/2018/5/layout/IconLeafLabelList"/>
    <dgm:cxn modelId="{C1764076-0C60-4CC6-BFF6-4BCA96DC81A3}" type="presParOf" srcId="{0D27812A-150C-4238-980E-1151C21F28B7}" destId="{A345629B-85D0-44EC-B4D2-86902EF13557}" srcOrd="2" destOrd="0" presId="urn:microsoft.com/office/officeart/2018/5/layout/IconLeafLabelList"/>
    <dgm:cxn modelId="{9678CFF6-E691-4400-BECE-6DCAF06E4C80}" type="presParOf" srcId="{A345629B-85D0-44EC-B4D2-86902EF13557}" destId="{2A017BFA-BEE4-4E30-A90C-E2F1809CF2F5}" srcOrd="0" destOrd="0" presId="urn:microsoft.com/office/officeart/2018/5/layout/IconLeafLabelList"/>
    <dgm:cxn modelId="{E0EE8D08-7826-46C8-958D-F3ECF44749BF}" type="presParOf" srcId="{A345629B-85D0-44EC-B4D2-86902EF13557}" destId="{FCBE59C1-6C70-4D7D-8C31-6338157315E6}" srcOrd="1" destOrd="0" presId="urn:microsoft.com/office/officeart/2018/5/layout/IconLeafLabelList"/>
    <dgm:cxn modelId="{7FFB009C-3027-441F-A675-9074BB248873}" type="presParOf" srcId="{A345629B-85D0-44EC-B4D2-86902EF13557}" destId="{2878131E-EF2F-4650-9F09-91DC8E138023}" srcOrd="2" destOrd="0" presId="urn:microsoft.com/office/officeart/2018/5/layout/IconLeafLabelList"/>
    <dgm:cxn modelId="{0F1B8CFB-F7FC-4DFC-8AA1-4A0CDBA69942}" type="presParOf" srcId="{A345629B-85D0-44EC-B4D2-86902EF13557}" destId="{37B8D4C0-CB05-4631-884C-1919BD6A45A4}" srcOrd="3" destOrd="0" presId="urn:microsoft.com/office/officeart/2018/5/layout/IconLeafLabelList"/>
    <dgm:cxn modelId="{4EB0D95C-7064-4867-8037-09F8166C44BC}" type="presParOf" srcId="{0D27812A-150C-4238-980E-1151C21F28B7}" destId="{DFA8FDAD-71B9-4DCD-9199-E2EF36E96E4B}" srcOrd="3" destOrd="0" presId="urn:microsoft.com/office/officeart/2018/5/layout/IconLeafLabelList"/>
    <dgm:cxn modelId="{53058394-8C72-48ED-B535-14E23F30473A}" type="presParOf" srcId="{0D27812A-150C-4238-980E-1151C21F28B7}" destId="{72790896-287B-46A6-B671-78B77C6B1AB0}" srcOrd="4" destOrd="0" presId="urn:microsoft.com/office/officeart/2018/5/layout/IconLeafLabelList"/>
    <dgm:cxn modelId="{FE43040B-9E76-4ADA-8EC5-5E1C3EA7518D}" type="presParOf" srcId="{72790896-287B-46A6-B671-78B77C6B1AB0}" destId="{31AAF9DD-7AE8-433B-9454-BEFADB9A79FB}" srcOrd="0" destOrd="0" presId="urn:microsoft.com/office/officeart/2018/5/layout/IconLeafLabelList"/>
    <dgm:cxn modelId="{39B1A108-FCA6-4FC5-8002-0280BC77B318}" type="presParOf" srcId="{72790896-287B-46A6-B671-78B77C6B1AB0}" destId="{CC8E7A33-EB7D-4A56-B3E1-1C99CC9ED0A6}" srcOrd="1" destOrd="0" presId="urn:microsoft.com/office/officeart/2018/5/layout/IconLeafLabelList"/>
    <dgm:cxn modelId="{82E3304E-FA87-48D4-8F95-D2DDFFF9141F}" type="presParOf" srcId="{72790896-287B-46A6-B671-78B77C6B1AB0}" destId="{C51A72B5-8916-4D93-AB2B-0FDB44D9EEB5}" srcOrd="2" destOrd="0" presId="urn:microsoft.com/office/officeart/2018/5/layout/IconLeafLabelList"/>
    <dgm:cxn modelId="{7C621ECA-3146-4B98-85F3-468232821769}" type="presParOf" srcId="{72790896-287B-46A6-B671-78B77C6B1AB0}" destId="{612B66D6-BCB3-491A-98C9-90EF8C14AE9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609572-20D4-4EC0-9910-350590B31693}" type="doc">
      <dgm:prSet loTypeId="urn:microsoft.com/office/officeart/2005/8/layout/equation2" loCatId="process" qsTypeId="urn:microsoft.com/office/officeart/2005/8/quickstyle/3d1" qsCatId="3D" csTypeId="urn:microsoft.com/office/officeart/2005/8/colors/colorful3" csCatId="colorful" phldr="1"/>
      <dgm:spPr/>
      <dgm:t>
        <a:bodyPr/>
        <a:lstStyle/>
        <a:p>
          <a:endParaRPr lang="en-US"/>
        </a:p>
      </dgm:t>
    </dgm:pt>
    <dgm:pt modelId="{29180297-EF96-4F16-9E61-98261ADAF1C8}">
      <dgm:prSet phldrT="[Text]"/>
      <dgm:spPr/>
      <dgm:t>
        <a:bodyPr/>
        <a:lstStyle/>
        <a:p>
          <a:r>
            <a:rPr lang="en-US"/>
            <a:t>20%</a:t>
          </a:r>
          <a:endParaRPr lang="en-US" dirty="0"/>
        </a:p>
      </dgm:t>
    </dgm:pt>
    <dgm:pt modelId="{8F9C0B90-07A1-43FC-BD12-1A8B667B193A}" type="parTrans" cxnId="{E3606BF2-F4FE-4458-9297-FA8D87F8BC29}">
      <dgm:prSet/>
      <dgm:spPr/>
      <dgm:t>
        <a:bodyPr/>
        <a:lstStyle/>
        <a:p>
          <a:endParaRPr lang="en-US"/>
        </a:p>
      </dgm:t>
    </dgm:pt>
    <dgm:pt modelId="{3ACAEC89-1870-4D99-8938-C071C200FFFD}" type="sibTrans" cxnId="{E3606BF2-F4FE-4458-9297-FA8D87F8BC29}">
      <dgm:prSet/>
      <dgm:spPr>
        <a:solidFill>
          <a:schemeClr val="accent2">
            <a:lumMod val="75000"/>
          </a:schemeClr>
        </a:solidFill>
      </dgm:spPr>
      <dgm:t>
        <a:bodyPr/>
        <a:lstStyle/>
        <a:p>
          <a:endParaRPr lang="en-US"/>
        </a:p>
      </dgm:t>
    </dgm:pt>
    <dgm:pt modelId="{BA2C7BC2-A457-4F20-B375-BE13026AC0AB}">
      <dgm:prSet phldrT="[Text]"/>
      <dgm:spPr/>
      <dgm:t>
        <a:bodyPr/>
        <a:lstStyle/>
        <a:p>
          <a:r>
            <a:rPr lang="en-US" dirty="0"/>
            <a:t>30%</a:t>
          </a:r>
        </a:p>
      </dgm:t>
    </dgm:pt>
    <dgm:pt modelId="{9606325C-95BA-4999-80BF-5A6737EF2BD9}" type="parTrans" cxnId="{E789D3D3-76A0-4B54-8FA4-0C5679C0AF0F}">
      <dgm:prSet/>
      <dgm:spPr/>
      <dgm:t>
        <a:bodyPr/>
        <a:lstStyle/>
        <a:p>
          <a:endParaRPr lang="en-US"/>
        </a:p>
      </dgm:t>
    </dgm:pt>
    <dgm:pt modelId="{94B1A9C4-4A62-47DE-B4E3-77B5F536FB32}" type="sibTrans" cxnId="{E789D3D3-76A0-4B54-8FA4-0C5679C0AF0F}">
      <dgm:prSet/>
      <dgm:spPr/>
      <dgm:t>
        <a:bodyPr/>
        <a:lstStyle/>
        <a:p>
          <a:endParaRPr lang="en-US"/>
        </a:p>
      </dgm:t>
    </dgm:pt>
    <dgm:pt modelId="{E3D8CF97-39CC-4E84-A372-43E16FA67E21}">
      <dgm:prSet phldrT="[Text]"/>
      <dgm:spPr/>
      <dgm:t>
        <a:bodyPr/>
        <a:lstStyle/>
        <a:p>
          <a:r>
            <a:rPr lang="en-US"/>
            <a:t>50%</a:t>
          </a:r>
          <a:endParaRPr lang="en-US" dirty="0"/>
        </a:p>
      </dgm:t>
    </dgm:pt>
    <dgm:pt modelId="{0A1E234C-788B-4EF5-AB80-CAFC5926F253}" type="parTrans" cxnId="{9A1305D6-CCF3-4850-9160-3885EA4FAE77}">
      <dgm:prSet/>
      <dgm:spPr/>
      <dgm:t>
        <a:bodyPr/>
        <a:lstStyle/>
        <a:p>
          <a:endParaRPr lang="en-US"/>
        </a:p>
      </dgm:t>
    </dgm:pt>
    <dgm:pt modelId="{CD93F2B8-D69C-4BEB-A093-6E779AB03BBE}" type="sibTrans" cxnId="{9A1305D6-CCF3-4850-9160-3885EA4FAE77}">
      <dgm:prSet/>
      <dgm:spPr/>
      <dgm:t>
        <a:bodyPr/>
        <a:lstStyle/>
        <a:p>
          <a:endParaRPr lang="en-US"/>
        </a:p>
      </dgm:t>
    </dgm:pt>
    <dgm:pt modelId="{780AA49A-C796-4358-8D5E-84D771299F3D}" type="pres">
      <dgm:prSet presAssocID="{34609572-20D4-4EC0-9910-350590B31693}" presName="Name0" presStyleCnt="0">
        <dgm:presLayoutVars>
          <dgm:dir/>
          <dgm:resizeHandles val="exact"/>
        </dgm:presLayoutVars>
      </dgm:prSet>
      <dgm:spPr/>
    </dgm:pt>
    <dgm:pt modelId="{B0C0B8C6-463E-4807-A8CD-FF75E95B79B7}" type="pres">
      <dgm:prSet presAssocID="{34609572-20D4-4EC0-9910-350590B31693}" presName="vNodes" presStyleCnt="0"/>
      <dgm:spPr/>
    </dgm:pt>
    <dgm:pt modelId="{2DDD49EF-FAAC-4419-B678-974F05F96996}" type="pres">
      <dgm:prSet presAssocID="{29180297-EF96-4F16-9E61-98261ADAF1C8}" presName="node" presStyleLbl="node1" presStyleIdx="0" presStyleCnt="3">
        <dgm:presLayoutVars>
          <dgm:bulletEnabled val="1"/>
        </dgm:presLayoutVars>
      </dgm:prSet>
      <dgm:spPr/>
    </dgm:pt>
    <dgm:pt modelId="{3CC8367A-4486-4536-B279-8C8C9EE4FF4F}" type="pres">
      <dgm:prSet presAssocID="{3ACAEC89-1870-4D99-8938-C071C200FFFD}" presName="spacerT" presStyleCnt="0"/>
      <dgm:spPr/>
    </dgm:pt>
    <dgm:pt modelId="{1558C789-AB30-4046-B8A4-DB4422091473}" type="pres">
      <dgm:prSet presAssocID="{3ACAEC89-1870-4D99-8938-C071C200FFFD}" presName="sibTrans" presStyleLbl="sibTrans2D1" presStyleIdx="0" presStyleCnt="2"/>
      <dgm:spPr/>
    </dgm:pt>
    <dgm:pt modelId="{D8BB9A20-C6F7-485C-9B75-78453EC9D61E}" type="pres">
      <dgm:prSet presAssocID="{3ACAEC89-1870-4D99-8938-C071C200FFFD}" presName="spacerB" presStyleCnt="0"/>
      <dgm:spPr/>
    </dgm:pt>
    <dgm:pt modelId="{0DC7E1A9-8D54-4AAF-BA14-EDCF7E0BAE6E}" type="pres">
      <dgm:prSet presAssocID="{BA2C7BC2-A457-4F20-B375-BE13026AC0AB}" presName="node" presStyleLbl="node1" presStyleIdx="1" presStyleCnt="3">
        <dgm:presLayoutVars>
          <dgm:bulletEnabled val="1"/>
        </dgm:presLayoutVars>
      </dgm:prSet>
      <dgm:spPr/>
    </dgm:pt>
    <dgm:pt modelId="{3C8ED54D-2F0E-4924-8144-A87B2CFB9726}" type="pres">
      <dgm:prSet presAssocID="{34609572-20D4-4EC0-9910-350590B31693}" presName="sibTransLast" presStyleLbl="sibTrans2D1" presStyleIdx="1" presStyleCnt="2"/>
      <dgm:spPr/>
    </dgm:pt>
    <dgm:pt modelId="{93F0FA9E-F3CF-4818-BB6A-031E570B182C}" type="pres">
      <dgm:prSet presAssocID="{34609572-20D4-4EC0-9910-350590B31693}" presName="connectorText" presStyleLbl="sibTrans2D1" presStyleIdx="1" presStyleCnt="2"/>
      <dgm:spPr/>
    </dgm:pt>
    <dgm:pt modelId="{06E03EB7-7E97-4E33-AB0D-313D212A413F}" type="pres">
      <dgm:prSet presAssocID="{34609572-20D4-4EC0-9910-350590B31693}" presName="lastNode" presStyleLbl="node1" presStyleIdx="2" presStyleCnt="3">
        <dgm:presLayoutVars>
          <dgm:bulletEnabled val="1"/>
        </dgm:presLayoutVars>
      </dgm:prSet>
      <dgm:spPr/>
    </dgm:pt>
  </dgm:ptLst>
  <dgm:cxnLst>
    <dgm:cxn modelId="{3DD22E1C-DB83-4607-8A9B-EB606D6D6312}" type="presOf" srcId="{E3D8CF97-39CC-4E84-A372-43E16FA67E21}" destId="{06E03EB7-7E97-4E33-AB0D-313D212A413F}" srcOrd="0" destOrd="0" presId="urn:microsoft.com/office/officeart/2005/8/layout/equation2"/>
    <dgm:cxn modelId="{36B6082B-0DBF-4C83-A275-47112E98D222}" type="presOf" srcId="{BA2C7BC2-A457-4F20-B375-BE13026AC0AB}" destId="{0DC7E1A9-8D54-4AAF-BA14-EDCF7E0BAE6E}" srcOrd="0" destOrd="0" presId="urn:microsoft.com/office/officeart/2005/8/layout/equation2"/>
    <dgm:cxn modelId="{DC7DB86E-D96A-4FD2-AC72-B6711CF74CFB}" type="presOf" srcId="{94B1A9C4-4A62-47DE-B4E3-77B5F536FB32}" destId="{3C8ED54D-2F0E-4924-8144-A87B2CFB9726}" srcOrd="0" destOrd="0" presId="urn:microsoft.com/office/officeart/2005/8/layout/equation2"/>
    <dgm:cxn modelId="{94C95B71-AB5B-4CB4-A4D6-CB2CA7F3F784}" type="presOf" srcId="{29180297-EF96-4F16-9E61-98261ADAF1C8}" destId="{2DDD49EF-FAAC-4419-B678-974F05F96996}" srcOrd="0" destOrd="0" presId="urn:microsoft.com/office/officeart/2005/8/layout/equation2"/>
    <dgm:cxn modelId="{4DCA94C8-318C-428A-AAB0-123DC209E723}" type="presOf" srcId="{34609572-20D4-4EC0-9910-350590B31693}" destId="{780AA49A-C796-4358-8D5E-84D771299F3D}" srcOrd="0" destOrd="0" presId="urn:microsoft.com/office/officeart/2005/8/layout/equation2"/>
    <dgm:cxn modelId="{E789D3D3-76A0-4B54-8FA4-0C5679C0AF0F}" srcId="{34609572-20D4-4EC0-9910-350590B31693}" destId="{BA2C7BC2-A457-4F20-B375-BE13026AC0AB}" srcOrd="1" destOrd="0" parTransId="{9606325C-95BA-4999-80BF-5A6737EF2BD9}" sibTransId="{94B1A9C4-4A62-47DE-B4E3-77B5F536FB32}"/>
    <dgm:cxn modelId="{9A1305D6-CCF3-4850-9160-3885EA4FAE77}" srcId="{34609572-20D4-4EC0-9910-350590B31693}" destId="{E3D8CF97-39CC-4E84-A372-43E16FA67E21}" srcOrd="2" destOrd="0" parTransId="{0A1E234C-788B-4EF5-AB80-CAFC5926F253}" sibTransId="{CD93F2B8-D69C-4BEB-A093-6E779AB03BBE}"/>
    <dgm:cxn modelId="{A75F1DDD-BE6E-4100-A0B9-58466B75F956}" type="presOf" srcId="{3ACAEC89-1870-4D99-8938-C071C200FFFD}" destId="{1558C789-AB30-4046-B8A4-DB4422091473}" srcOrd="0" destOrd="0" presId="urn:microsoft.com/office/officeart/2005/8/layout/equation2"/>
    <dgm:cxn modelId="{FD125FE8-6433-49DF-B137-839F22E6B962}" type="presOf" srcId="{94B1A9C4-4A62-47DE-B4E3-77B5F536FB32}" destId="{93F0FA9E-F3CF-4818-BB6A-031E570B182C}" srcOrd="1" destOrd="0" presId="urn:microsoft.com/office/officeart/2005/8/layout/equation2"/>
    <dgm:cxn modelId="{E3606BF2-F4FE-4458-9297-FA8D87F8BC29}" srcId="{34609572-20D4-4EC0-9910-350590B31693}" destId="{29180297-EF96-4F16-9E61-98261ADAF1C8}" srcOrd="0" destOrd="0" parTransId="{8F9C0B90-07A1-43FC-BD12-1A8B667B193A}" sibTransId="{3ACAEC89-1870-4D99-8938-C071C200FFFD}"/>
    <dgm:cxn modelId="{AA154A7E-AE49-4251-B906-8DDB601A6F32}" type="presParOf" srcId="{780AA49A-C796-4358-8D5E-84D771299F3D}" destId="{B0C0B8C6-463E-4807-A8CD-FF75E95B79B7}" srcOrd="0" destOrd="0" presId="urn:microsoft.com/office/officeart/2005/8/layout/equation2"/>
    <dgm:cxn modelId="{FD11F9CB-15E1-445A-84AA-1DF860275F4F}" type="presParOf" srcId="{B0C0B8C6-463E-4807-A8CD-FF75E95B79B7}" destId="{2DDD49EF-FAAC-4419-B678-974F05F96996}" srcOrd="0" destOrd="0" presId="urn:microsoft.com/office/officeart/2005/8/layout/equation2"/>
    <dgm:cxn modelId="{88490630-D5ED-4A51-A81D-E4BA7FF67170}" type="presParOf" srcId="{B0C0B8C6-463E-4807-A8CD-FF75E95B79B7}" destId="{3CC8367A-4486-4536-B279-8C8C9EE4FF4F}" srcOrd="1" destOrd="0" presId="urn:microsoft.com/office/officeart/2005/8/layout/equation2"/>
    <dgm:cxn modelId="{81A98C34-B10E-43B6-9ACB-E3ADE3F37184}" type="presParOf" srcId="{B0C0B8C6-463E-4807-A8CD-FF75E95B79B7}" destId="{1558C789-AB30-4046-B8A4-DB4422091473}" srcOrd="2" destOrd="0" presId="urn:microsoft.com/office/officeart/2005/8/layout/equation2"/>
    <dgm:cxn modelId="{DCF3D68A-74EB-48FF-A9D8-52FC6530CABB}" type="presParOf" srcId="{B0C0B8C6-463E-4807-A8CD-FF75E95B79B7}" destId="{D8BB9A20-C6F7-485C-9B75-78453EC9D61E}" srcOrd="3" destOrd="0" presId="urn:microsoft.com/office/officeart/2005/8/layout/equation2"/>
    <dgm:cxn modelId="{FD8F673B-8106-4270-8D5A-5CBC9F5CE228}" type="presParOf" srcId="{B0C0B8C6-463E-4807-A8CD-FF75E95B79B7}" destId="{0DC7E1A9-8D54-4AAF-BA14-EDCF7E0BAE6E}" srcOrd="4" destOrd="0" presId="urn:microsoft.com/office/officeart/2005/8/layout/equation2"/>
    <dgm:cxn modelId="{00CE27BB-4731-4BC0-A4C9-B91CAACA15D0}" type="presParOf" srcId="{780AA49A-C796-4358-8D5E-84D771299F3D}" destId="{3C8ED54D-2F0E-4924-8144-A87B2CFB9726}" srcOrd="1" destOrd="0" presId="urn:microsoft.com/office/officeart/2005/8/layout/equation2"/>
    <dgm:cxn modelId="{297884B3-184A-4884-8DFA-58502157244D}" type="presParOf" srcId="{3C8ED54D-2F0E-4924-8144-A87B2CFB9726}" destId="{93F0FA9E-F3CF-4818-BB6A-031E570B182C}" srcOrd="0" destOrd="0" presId="urn:microsoft.com/office/officeart/2005/8/layout/equation2"/>
    <dgm:cxn modelId="{8E333542-5F17-4AB3-81F6-6BFF844B1CA6}" type="presParOf" srcId="{780AA49A-C796-4358-8D5E-84D771299F3D}" destId="{06E03EB7-7E97-4E33-AB0D-313D212A413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8603DB-DE74-46E1-994F-6FAC9054A48D}" type="doc">
      <dgm:prSet loTypeId="urn:microsoft.com/office/officeart/2005/8/layout/pyramid2" loCatId="list" qsTypeId="urn:microsoft.com/office/officeart/2005/8/quickstyle/3d2" qsCatId="3D" csTypeId="urn:microsoft.com/office/officeart/2005/8/colors/accent1_2" csCatId="accent1" phldr="1"/>
      <dgm:spPr/>
      <dgm:t>
        <a:bodyPr/>
        <a:lstStyle/>
        <a:p>
          <a:endParaRPr lang="en-US"/>
        </a:p>
      </dgm:t>
    </dgm:pt>
    <dgm:pt modelId="{FA83D8A3-2BDC-4BAB-9C7E-D33AFD25C906}">
      <dgm:prSet phldrT="[Text]"/>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l="9759" r="9759"/>
          </a:stretch>
        </a:blipFill>
      </dgm:spPr>
      <dgm:t>
        <a:bodyPr/>
        <a:lstStyle/>
        <a:p>
          <a:r>
            <a:rPr lang="en-US" dirty="0"/>
            <a:t>.</a:t>
          </a:r>
        </a:p>
      </dgm:t>
    </dgm:pt>
    <dgm:pt modelId="{0A8FDB4A-7A3A-4C9B-806D-966D56797208}" type="parTrans" cxnId="{599F4154-69A2-42B1-AB28-448EEC72D897}">
      <dgm:prSet/>
      <dgm:spPr/>
      <dgm:t>
        <a:bodyPr/>
        <a:lstStyle/>
        <a:p>
          <a:endParaRPr lang="en-US"/>
        </a:p>
      </dgm:t>
    </dgm:pt>
    <dgm:pt modelId="{E4171F9D-A4DD-433B-85E0-491117F8E901}" type="sibTrans" cxnId="{599F4154-69A2-42B1-AB28-448EEC72D897}">
      <dgm:prSet/>
      <dgm:spPr/>
      <dgm:t>
        <a:bodyPr/>
        <a:lstStyle/>
        <a:p>
          <a:endParaRPr lang="en-US"/>
        </a:p>
      </dgm:t>
    </dgm:pt>
    <dgm:pt modelId="{3DF14579-73C4-4A12-B725-A7A42588C1B7}">
      <dgm:prSet phldrT="[Text]"/>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r>
            <a:rPr lang="en-US" dirty="0"/>
            <a:t>.</a:t>
          </a:r>
        </a:p>
      </dgm:t>
    </dgm:pt>
    <dgm:pt modelId="{3D3A3F03-1D78-42EC-9CF8-28EC7DDD71E6}" type="parTrans" cxnId="{41052F32-D852-482E-B065-441E2A897E64}">
      <dgm:prSet/>
      <dgm:spPr/>
      <dgm:t>
        <a:bodyPr/>
        <a:lstStyle/>
        <a:p>
          <a:endParaRPr lang="en-US"/>
        </a:p>
      </dgm:t>
    </dgm:pt>
    <dgm:pt modelId="{D5B38242-B2DF-4474-90A9-092164C79877}" type="sibTrans" cxnId="{41052F32-D852-482E-B065-441E2A897E64}">
      <dgm:prSet/>
      <dgm:spPr/>
      <dgm:t>
        <a:bodyPr/>
        <a:lstStyle/>
        <a:p>
          <a:endParaRPr lang="en-US"/>
        </a:p>
      </dgm:t>
    </dgm:pt>
    <dgm:pt modelId="{502059E5-FEA8-4D20-89C8-B7B77758E73E}">
      <dgm:prSet phldrT="[Text]"/>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r>
            <a:rPr lang="en-US" dirty="0"/>
            <a:t>.</a:t>
          </a:r>
        </a:p>
      </dgm:t>
    </dgm:pt>
    <dgm:pt modelId="{68249644-6293-4218-938B-B2F546EAB542}" type="parTrans" cxnId="{D20613BE-69C3-4F08-A563-AB64EA1DC8D9}">
      <dgm:prSet/>
      <dgm:spPr/>
      <dgm:t>
        <a:bodyPr/>
        <a:lstStyle/>
        <a:p>
          <a:endParaRPr lang="en-US"/>
        </a:p>
      </dgm:t>
    </dgm:pt>
    <dgm:pt modelId="{B3517C93-90CC-4502-9756-E6825D94B488}" type="sibTrans" cxnId="{D20613BE-69C3-4F08-A563-AB64EA1DC8D9}">
      <dgm:prSet/>
      <dgm:spPr/>
      <dgm:t>
        <a:bodyPr/>
        <a:lstStyle/>
        <a:p>
          <a:endParaRPr lang="en-US"/>
        </a:p>
      </dgm:t>
    </dgm:pt>
    <dgm:pt modelId="{7746A2CA-7B0A-48BF-B3B7-4FD7A5BFACD8}">
      <dgm:prSet phldrT="[Text]"/>
      <dgm:spPr>
        <a:blipFill dpi="0" rotWithShape="0">
          <a:blip xmlns:r="http://schemas.openxmlformats.org/officeDocument/2006/relationships" r:embed="rId4" cstate="screen">
            <a:extLst>
              <a:ext uri="{28A0092B-C50C-407E-A947-70E740481C1C}">
                <a14:useLocalDpi xmlns:a14="http://schemas.microsoft.com/office/drawing/2010/main"/>
              </a:ext>
            </a:extLst>
          </a:blip>
          <a:srcRect/>
          <a:stretch>
            <a:fillRect l="673" r="673"/>
          </a:stretch>
        </a:blipFill>
      </dgm:spPr>
      <dgm:t>
        <a:bodyPr/>
        <a:lstStyle/>
        <a:p>
          <a:r>
            <a:rPr lang="en-US" dirty="0"/>
            <a:t>.</a:t>
          </a:r>
        </a:p>
      </dgm:t>
    </dgm:pt>
    <dgm:pt modelId="{B033A5ED-70FD-49CE-B344-C3E4A1084490}" type="parTrans" cxnId="{14EC71B2-FE5C-4AC4-B1A2-91028C692C09}">
      <dgm:prSet/>
      <dgm:spPr/>
      <dgm:t>
        <a:bodyPr/>
        <a:lstStyle/>
        <a:p>
          <a:endParaRPr lang="en-US"/>
        </a:p>
      </dgm:t>
    </dgm:pt>
    <dgm:pt modelId="{83AA9A0F-1266-4F91-9F64-B1745BF3E143}" type="sibTrans" cxnId="{14EC71B2-FE5C-4AC4-B1A2-91028C692C09}">
      <dgm:prSet/>
      <dgm:spPr/>
      <dgm:t>
        <a:bodyPr/>
        <a:lstStyle/>
        <a:p>
          <a:endParaRPr lang="en-US"/>
        </a:p>
      </dgm:t>
    </dgm:pt>
    <dgm:pt modelId="{AA6D98AE-C19F-4CF0-96BF-8C9EED2BB2F4}">
      <dgm:prSet phldrT="[Text]"/>
      <dgm:spPr>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r>
            <a:rPr lang="en-US" dirty="0"/>
            <a:t>.</a:t>
          </a:r>
        </a:p>
      </dgm:t>
    </dgm:pt>
    <dgm:pt modelId="{958DD11F-D070-4F7F-85DD-D1DEFFDC3DCC}" type="sibTrans" cxnId="{52ED76EB-8643-4377-98E7-27947EEE4DD1}">
      <dgm:prSet/>
      <dgm:spPr/>
      <dgm:t>
        <a:bodyPr/>
        <a:lstStyle/>
        <a:p>
          <a:endParaRPr lang="en-US"/>
        </a:p>
      </dgm:t>
    </dgm:pt>
    <dgm:pt modelId="{66667ED7-28D9-46A4-A8F8-9209569C17D4}" type="parTrans" cxnId="{52ED76EB-8643-4377-98E7-27947EEE4DD1}">
      <dgm:prSet/>
      <dgm:spPr/>
      <dgm:t>
        <a:bodyPr/>
        <a:lstStyle/>
        <a:p>
          <a:endParaRPr lang="en-US"/>
        </a:p>
      </dgm:t>
    </dgm:pt>
    <dgm:pt modelId="{D7133FE5-E806-4CD6-958D-6F7248E65145}" type="pres">
      <dgm:prSet presAssocID="{DA8603DB-DE74-46E1-994F-6FAC9054A48D}" presName="compositeShape" presStyleCnt="0">
        <dgm:presLayoutVars>
          <dgm:dir val="rev"/>
          <dgm:resizeHandles/>
        </dgm:presLayoutVars>
      </dgm:prSet>
      <dgm:spPr/>
    </dgm:pt>
    <dgm:pt modelId="{FB08D61F-F1F7-491A-B9E2-C3635364434E}" type="pres">
      <dgm:prSet presAssocID="{DA8603DB-DE74-46E1-994F-6FAC9054A48D}" presName="pyramid" presStyleLbl="node1" presStyleIdx="0" presStyleCnt="1" custScaleX="105516" custLinFactNeighborX="-6475" custLinFactNeighborY="1850"/>
      <dgm:spPr>
        <a:gradFill rotWithShape="0">
          <a:gsLst>
            <a:gs pos="0">
              <a:schemeClr val="accent6">
                <a:lumMod val="75000"/>
              </a:schemeClr>
            </a:gs>
            <a:gs pos="100000">
              <a:schemeClr val="accent5">
                <a:lumMod val="75000"/>
              </a:schemeClr>
            </a:gs>
          </a:gsLst>
        </a:gradFill>
      </dgm:spPr>
    </dgm:pt>
    <dgm:pt modelId="{D166F467-515B-4C0C-98C9-E9DB82696505}" type="pres">
      <dgm:prSet presAssocID="{DA8603DB-DE74-46E1-994F-6FAC9054A48D}" presName="theList" presStyleCnt="0"/>
      <dgm:spPr/>
    </dgm:pt>
    <dgm:pt modelId="{45EB4265-3B45-47CB-B7FC-2EE45349A2EA}" type="pres">
      <dgm:prSet presAssocID="{AA6D98AE-C19F-4CF0-96BF-8C9EED2BB2F4}" presName="aNode" presStyleLbl="fgAcc1" presStyleIdx="0" presStyleCnt="5" custLinFactY="466567" custLinFactNeighborX="-23412" custLinFactNeighborY="500000">
        <dgm:presLayoutVars>
          <dgm:bulletEnabled val="1"/>
        </dgm:presLayoutVars>
      </dgm:prSet>
      <dgm:spPr/>
    </dgm:pt>
    <dgm:pt modelId="{7A40727D-A3AF-4675-A017-599A5132C1A4}" type="pres">
      <dgm:prSet presAssocID="{AA6D98AE-C19F-4CF0-96BF-8C9EED2BB2F4}" presName="aSpace" presStyleCnt="0"/>
      <dgm:spPr/>
    </dgm:pt>
    <dgm:pt modelId="{624A46A8-594E-4534-832F-F92E939EF229}" type="pres">
      <dgm:prSet presAssocID="{FA83D8A3-2BDC-4BAB-9C7E-D33AFD25C906}" presName="aNode" presStyleLbl="fgAcc1" presStyleIdx="1" presStyleCnt="5" custLinFactX="5437" custLinFactY="263663" custLinFactNeighborX="100000" custLinFactNeighborY="300000">
        <dgm:presLayoutVars>
          <dgm:bulletEnabled val="1"/>
        </dgm:presLayoutVars>
      </dgm:prSet>
      <dgm:spPr/>
    </dgm:pt>
    <dgm:pt modelId="{F1DF6C41-78AD-47A7-BCD8-D80868ABACD7}" type="pres">
      <dgm:prSet presAssocID="{FA83D8A3-2BDC-4BAB-9C7E-D33AFD25C906}" presName="aSpace" presStyleCnt="0"/>
      <dgm:spPr/>
    </dgm:pt>
    <dgm:pt modelId="{2D374DB4-2D21-4927-AA0A-DA14FC2D99F3}" type="pres">
      <dgm:prSet presAssocID="{3DF14579-73C4-4A12-B725-A7A42588C1B7}" presName="aNode" presStyleLbl="fgAcc1" presStyleIdx="2" presStyleCnt="5" custLinFactY="56455" custLinFactNeighborX="-24371" custLinFactNeighborY="100000">
        <dgm:presLayoutVars>
          <dgm:bulletEnabled val="1"/>
        </dgm:presLayoutVars>
      </dgm:prSet>
      <dgm:spPr/>
    </dgm:pt>
    <dgm:pt modelId="{61CF75FA-9C0B-4517-B526-3E818E584A86}" type="pres">
      <dgm:prSet presAssocID="{3DF14579-73C4-4A12-B725-A7A42588C1B7}" presName="aSpace" presStyleCnt="0"/>
      <dgm:spPr/>
    </dgm:pt>
    <dgm:pt modelId="{15C634E6-BE8D-4DB3-B790-5CC35BF5F4C8}" type="pres">
      <dgm:prSet presAssocID="{502059E5-FEA8-4D20-89C8-B7B77758E73E}" presName="aNode" presStyleLbl="fgAcc1" presStyleIdx="3" presStyleCnt="5" custLinFactX="5490" custLinFactY="-154913" custLinFactNeighborX="100000" custLinFactNeighborY="-200000">
        <dgm:presLayoutVars>
          <dgm:bulletEnabled val="1"/>
        </dgm:presLayoutVars>
      </dgm:prSet>
      <dgm:spPr/>
    </dgm:pt>
    <dgm:pt modelId="{E9FC8D48-63A7-4608-8C28-4C349F1104E2}" type="pres">
      <dgm:prSet presAssocID="{502059E5-FEA8-4D20-89C8-B7B77758E73E}" presName="aSpace" presStyleCnt="0"/>
      <dgm:spPr/>
    </dgm:pt>
    <dgm:pt modelId="{66224D00-8F48-4371-80A2-CE99F527A04A}" type="pres">
      <dgm:prSet presAssocID="{7746A2CA-7B0A-48BF-B3B7-4FD7A5BFACD8}" presName="aNode" presStyleLbl="fgAcc1" presStyleIdx="4" presStyleCnt="5" custLinFactY="-369534" custLinFactNeighborX="-20890" custLinFactNeighborY="-400000">
        <dgm:presLayoutVars>
          <dgm:bulletEnabled val="1"/>
        </dgm:presLayoutVars>
      </dgm:prSet>
      <dgm:spPr/>
    </dgm:pt>
    <dgm:pt modelId="{8E490265-D04E-4115-A03B-0C1EB774E478}" type="pres">
      <dgm:prSet presAssocID="{7746A2CA-7B0A-48BF-B3B7-4FD7A5BFACD8}" presName="aSpace" presStyleCnt="0"/>
      <dgm:spPr/>
    </dgm:pt>
  </dgm:ptLst>
  <dgm:cxnLst>
    <dgm:cxn modelId="{E8597026-16A8-4F32-AF63-7ADD2B5CD4D0}" type="presOf" srcId="{3DF14579-73C4-4A12-B725-A7A42588C1B7}" destId="{2D374DB4-2D21-4927-AA0A-DA14FC2D99F3}" srcOrd="0" destOrd="0" presId="urn:microsoft.com/office/officeart/2005/8/layout/pyramid2"/>
    <dgm:cxn modelId="{41052F32-D852-482E-B065-441E2A897E64}" srcId="{DA8603DB-DE74-46E1-994F-6FAC9054A48D}" destId="{3DF14579-73C4-4A12-B725-A7A42588C1B7}" srcOrd="2" destOrd="0" parTransId="{3D3A3F03-1D78-42EC-9CF8-28EC7DDD71E6}" sibTransId="{D5B38242-B2DF-4474-90A9-092164C79877}"/>
    <dgm:cxn modelId="{224A323D-E56E-4AB8-AF70-26838F8CAF88}" type="presOf" srcId="{AA6D98AE-C19F-4CF0-96BF-8C9EED2BB2F4}" destId="{45EB4265-3B45-47CB-B7FC-2EE45349A2EA}" srcOrd="0" destOrd="0" presId="urn:microsoft.com/office/officeart/2005/8/layout/pyramid2"/>
    <dgm:cxn modelId="{5F1D5453-3369-4C59-A208-2DBEEE4FC2CA}" type="presOf" srcId="{DA8603DB-DE74-46E1-994F-6FAC9054A48D}" destId="{D7133FE5-E806-4CD6-958D-6F7248E65145}" srcOrd="0" destOrd="0" presId="urn:microsoft.com/office/officeart/2005/8/layout/pyramid2"/>
    <dgm:cxn modelId="{599F4154-69A2-42B1-AB28-448EEC72D897}" srcId="{DA8603DB-DE74-46E1-994F-6FAC9054A48D}" destId="{FA83D8A3-2BDC-4BAB-9C7E-D33AFD25C906}" srcOrd="1" destOrd="0" parTransId="{0A8FDB4A-7A3A-4C9B-806D-966D56797208}" sibTransId="{E4171F9D-A4DD-433B-85E0-491117F8E901}"/>
    <dgm:cxn modelId="{F9FC8B6D-F1F8-4601-B230-FF047BE33D0D}" type="presOf" srcId="{502059E5-FEA8-4D20-89C8-B7B77758E73E}" destId="{15C634E6-BE8D-4DB3-B790-5CC35BF5F4C8}" srcOrd="0" destOrd="0" presId="urn:microsoft.com/office/officeart/2005/8/layout/pyramid2"/>
    <dgm:cxn modelId="{14EC71B2-FE5C-4AC4-B1A2-91028C692C09}" srcId="{DA8603DB-DE74-46E1-994F-6FAC9054A48D}" destId="{7746A2CA-7B0A-48BF-B3B7-4FD7A5BFACD8}" srcOrd="4" destOrd="0" parTransId="{B033A5ED-70FD-49CE-B344-C3E4A1084490}" sibTransId="{83AA9A0F-1266-4F91-9F64-B1745BF3E143}"/>
    <dgm:cxn modelId="{D20613BE-69C3-4F08-A563-AB64EA1DC8D9}" srcId="{DA8603DB-DE74-46E1-994F-6FAC9054A48D}" destId="{502059E5-FEA8-4D20-89C8-B7B77758E73E}" srcOrd="3" destOrd="0" parTransId="{68249644-6293-4218-938B-B2F546EAB542}" sibTransId="{B3517C93-90CC-4502-9756-E6825D94B488}"/>
    <dgm:cxn modelId="{C47301CA-3C2F-4511-9AC0-415874C92B48}" type="presOf" srcId="{7746A2CA-7B0A-48BF-B3B7-4FD7A5BFACD8}" destId="{66224D00-8F48-4371-80A2-CE99F527A04A}" srcOrd="0" destOrd="0" presId="urn:microsoft.com/office/officeart/2005/8/layout/pyramid2"/>
    <dgm:cxn modelId="{450762D6-2789-45DC-A682-9238FB8BA9E0}" type="presOf" srcId="{FA83D8A3-2BDC-4BAB-9C7E-D33AFD25C906}" destId="{624A46A8-594E-4534-832F-F92E939EF229}" srcOrd="0" destOrd="0" presId="urn:microsoft.com/office/officeart/2005/8/layout/pyramid2"/>
    <dgm:cxn modelId="{52ED76EB-8643-4377-98E7-27947EEE4DD1}" srcId="{DA8603DB-DE74-46E1-994F-6FAC9054A48D}" destId="{AA6D98AE-C19F-4CF0-96BF-8C9EED2BB2F4}" srcOrd="0" destOrd="0" parTransId="{66667ED7-28D9-46A4-A8F8-9209569C17D4}" sibTransId="{958DD11F-D070-4F7F-85DD-D1DEFFDC3DCC}"/>
    <dgm:cxn modelId="{62EA6211-E651-481B-8AF0-D567494E3C91}" type="presParOf" srcId="{D7133FE5-E806-4CD6-958D-6F7248E65145}" destId="{FB08D61F-F1F7-491A-B9E2-C3635364434E}" srcOrd="0" destOrd="0" presId="urn:microsoft.com/office/officeart/2005/8/layout/pyramid2"/>
    <dgm:cxn modelId="{BEDF9C6A-EF1F-4253-9C75-ED7309C61E23}" type="presParOf" srcId="{D7133FE5-E806-4CD6-958D-6F7248E65145}" destId="{D166F467-515B-4C0C-98C9-E9DB82696505}" srcOrd="1" destOrd="0" presId="urn:microsoft.com/office/officeart/2005/8/layout/pyramid2"/>
    <dgm:cxn modelId="{6A8DD077-79CA-4D24-AC52-E074026285D1}" type="presParOf" srcId="{D166F467-515B-4C0C-98C9-E9DB82696505}" destId="{45EB4265-3B45-47CB-B7FC-2EE45349A2EA}" srcOrd="0" destOrd="0" presId="urn:microsoft.com/office/officeart/2005/8/layout/pyramid2"/>
    <dgm:cxn modelId="{D2E04FCE-8347-46E2-8FBF-A1259B29687F}" type="presParOf" srcId="{D166F467-515B-4C0C-98C9-E9DB82696505}" destId="{7A40727D-A3AF-4675-A017-599A5132C1A4}" srcOrd="1" destOrd="0" presId="urn:microsoft.com/office/officeart/2005/8/layout/pyramid2"/>
    <dgm:cxn modelId="{5D63CE26-2113-4BAF-9F74-1DAD5C3FA6BD}" type="presParOf" srcId="{D166F467-515B-4C0C-98C9-E9DB82696505}" destId="{624A46A8-594E-4534-832F-F92E939EF229}" srcOrd="2" destOrd="0" presId="urn:microsoft.com/office/officeart/2005/8/layout/pyramid2"/>
    <dgm:cxn modelId="{693BBDF0-0E73-4874-A2EE-B1A501E4F386}" type="presParOf" srcId="{D166F467-515B-4C0C-98C9-E9DB82696505}" destId="{F1DF6C41-78AD-47A7-BCD8-D80868ABACD7}" srcOrd="3" destOrd="0" presId="urn:microsoft.com/office/officeart/2005/8/layout/pyramid2"/>
    <dgm:cxn modelId="{C085B328-A7AB-4411-AD51-919F3A30D30B}" type="presParOf" srcId="{D166F467-515B-4C0C-98C9-E9DB82696505}" destId="{2D374DB4-2D21-4927-AA0A-DA14FC2D99F3}" srcOrd="4" destOrd="0" presId="urn:microsoft.com/office/officeart/2005/8/layout/pyramid2"/>
    <dgm:cxn modelId="{1E353F6C-FA99-4B5A-B83D-33319F34D0A9}" type="presParOf" srcId="{D166F467-515B-4C0C-98C9-E9DB82696505}" destId="{61CF75FA-9C0B-4517-B526-3E818E584A86}" srcOrd="5" destOrd="0" presId="urn:microsoft.com/office/officeart/2005/8/layout/pyramid2"/>
    <dgm:cxn modelId="{F206F8E9-43A7-4DDB-B990-829B1D03DF55}" type="presParOf" srcId="{D166F467-515B-4C0C-98C9-E9DB82696505}" destId="{15C634E6-BE8D-4DB3-B790-5CC35BF5F4C8}" srcOrd="6" destOrd="0" presId="urn:microsoft.com/office/officeart/2005/8/layout/pyramid2"/>
    <dgm:cxn modelId="{0CA52FB7-3C50-4ED8-9666-F06F1455BDCF}" type="presParOf" srcId="{D166F467-515B-4C0C-98C9-E9DB82696505}" destId="{E9FC8D48-63A7-4608-8C28-4C349F1104E2}" srcOrd="7" destOrd="0" presId="urn:microsoft.com/office/officeart/2005/8/layout/pyramid2"/>
    <dgm:cxn modelId="{DBCBC745-7EFD-4C85-9225-421956CD6B4B}" type="presParOf" srcId="{D166F467-515B-4C0C-98C9-E9DB82696505}" destId="{66224D00-8F48-4371-80A2-CE99F527A04A}" srcOrd="8" destOrd="0" presId="urn:microsoft.com/office/officeart/2005/8/layout/pyramid2"/>
    <dgm:cxn modelId="{6DAE59D4-CE17-490C-9A4B-32DE518F5071}" type="presParOf" srcId="{D166F467-515B-4C0C-98C9-E9DB82696505}" destId="{8E490265-D04E-4115-A03B-0C1EB774E478}"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9D57F-10F3-4E23-8322-68B137986547}">
      <dsp:nvSpPr>
        <dsp:cNvPr id="0" name=""/>
        <dsp:cNvSpPr/>
      </dsp:nvSpPr>
      <dsp:spPr>
        <a:xfrm>
          <a:off x="702434" y="59638"/>
          <a:ext cx="1955812" cy="1955812"/>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3A82AAC-69F7-4D14-85F2-8E2430A6883B}">
      <dsp:nvSpPr>
        <dsp:cNvPr id="0" name=""/>
        <dsp:cNvSpPr/>
      </dsp:nvSpPr>
      <dsp:spPr>
        <a:xfrm>
          <a:off x="1119247" y="476450"/>
          <a:ext cx="1122187" cy="112218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6834E1-2216-48C4-8A7A-829D684CC26B}">
      <dsp:nvSpPr>
        <dsp:cNvPr id="0" name=""/>
        <dsp:cNvSpPr/>
      </dsp:nvSpPr>
      <dsp:spPr>
        <a:xfrm>
          <a:off x="77216"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A little </a:t>
          </a:r>
          <a:r>
            <a:rPr lang="en-US" sz="1900" b="1" kern="1200" dirty="0"/>
            <a:t>about</a:t>
          </a:r>
          <a:r>
            <a:rPr lang="en-US" sz="1900" kern="1200" dirty="0"/>
            <a:t> </a:t>
          </a:r>
        </a:p>
        <a:p>
          <a:pPr marL="0" lvl="0" indent="0" algn="ctr" defTabSz="844550">
            <a:lnSpc>
              <a:spcPct val="100000"/>
            </a:lnSpc>
            <a:spcBef>
              <a:spcPct val="0"/>
            </a:spcBef>
            <a:spcAft>
              <a:spcPct val="35000"/>
            </a:spcAft>
            <a:buNone/>
            <a:defRPr cap="all"/>
          </a:pPr>
          <a:r>
            <a:rPr lang="en-US" sz="1900" kern="1200" dirty="0"/>
            <a:t>Tim Vohar</a:t>
          </a:r>
        </a:p>
      </dsp:txBody>
      <dsp:txXfrm>
        <a:off x="77216" y="2624638"/>
        <a:ext cx="3206250" cy="720000"/>
      </dsp:txXfrm>
    </dsp:sp>
    <dsp:sp modelId="{2A017BFA-BEE4-4E30-A90C-E2F1809CF2F5}">
      <dsp:nvSpPr>
        <dsp:cNvPr id="0" name=""/>
        <dsp:cNvSpPr/>
      </dsp:nvSpPr>
      <dsp:spPr>
        <a:xfrm>
          <a:off x="4469778" y="59638"/>
          <a:ext cx="1955812" cy="1955812"/>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CBE59C1-6C70-4D7D-8C31-6338157315E6}">
      <dsp:nvSpPr>
        <dsp:cNvPr id="0" name=""/>
        <dsp:cNvSpPr/>
      </dsp:nvSpPr>
      <dsp:spPr>
        <a:xfrm>
          <a:off x="4886591" y="476450"/>
          <a:ext cx="1122187" cy="112218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7B8D4C0-CB05-4631-884C-1919BD6A45A4}">
      <dsp:nvSpPr>
        <dsp:cNvPr id="0" name=""/>
        <dsp:cNvSpPr/>
      </dsp:nvSpPr>
      <dsp:spPr>
        <a:xfrm>
          <a:off x="3844559"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Business Plan &amp; </a:t>
          </a:r>
          <a:r>
            <a:rPr lang="en-US" sz="1900" b="1" kern="1200" dirty="0"/>
            <a:t>Budgeting</a:t>
          </a:r>
        </a:p>
      </dsp:txBody>
      <dsp:txXfrm>
        <a:off x="3844559" y="2624638"/>
        <a:ext cx="3206250" cy="720000"/>
      </dsp:txXfrm>
    </dsp:sp>
    <dsp:sp modelId="{31AAF9DD-7AE8-433B-9454-BEFADB9A79FB}">
      <dsp:nvSpPr>
        <dsp:cNvPr id="0" name=""/>
        <dsp:cNvSpPr/>
      </dsp:nvSpPr>
      <dsp:spPr>
        <a:xfrm>
          <a:off x="8237122" y="59638"/>
          <a:ext cx="1955812" cy="1955812"/>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C8E7A33-EB7D-4A56-B3E1-1C99CC9ED0A6}">
      <dsp:nvSpPr>
        <dsp:cNvPr id="0" name=""/>
        <dsp:cNvSpPr/>
      </dsp:nvSpPr>
      <dsp:spPr>
        <a:xfrm>
          <a:off x="8653935" y="476450"/>
          <a:ext cx="1122187" cy="112218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12B66D6-BCB3-491A-98C9-90EF8C14AE9D}">
      <dsp:nvSpPr>
        <dsp:cNvPr id="0" name=""/>
        <dsp:cNvSpPr/>
      </dsp:nvSpPr>
      <dsp:spPr>
        <a:xfrm>
          <a:off x="7611903"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Living the life </a:t>
          </a:r>
        </a:p>
        <a:p>
          <a:pPr marL="0" lvl="0" indent="0" algn="ctr" defTabSz="844550">
            <a:lnSpc>
              <a:spcPct val="100000"/>
            </a:lnSpc>
            <a:spcBef>
              <a:spcPct val="0"/>
            </a:spcBef>
            <a:spcAft>
              <a:spcPct val="35000"/>
            </a:spcAft>
            <a:buNone/>
            <a:defRPr cap="all"/>
          </a:pPr>
          <a:r>
            <a:rPr lang="en-US" sz="1900" b="1" kern="1200" dirty="0"/>
            <a:t>you</a:t>
          </a:r>
          <a:r>
            <a:rPr lang="en-US" sz="1900" kern="1200" dirty="0"/>
            <a:t> want </a:t>
          </a:r>
        </a:p>
      </dsp:txBody>
      <dsp:txXfrm>
        <a:off x="7611903" y="2624638"/>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D49EF-FAAC-4419-B678-974F05F96996}">
      <dsp:nvSpPr>
        <dsp:cNvPr id="0" name=""/>
        <dsp:cNvSpPr/>
      </dsp:nvSpPr>
      <dsp:spPr>
        <a:xfrm>
          <a:off x="860325" y="2399"/>
          <a:ext cx="1568152" cy="1568152"/>
        </a:xfrm>
        <a:prstGeom prst="ellips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a:t>20%</a:t>
          </a:r>
          <a:endParaRPr lang="en-US" sz="4100" kern="1200" dirty="0"/>
        </a:p>
      </dsp:txBody>
      <dsp:txXfrm>
        <a:off x="1089976" y="232050"/>
        <a:ext cx="1108850" cy="1108850"/>
      </dsp:txXfrm>
    </dsp:sp>
    <dsp:sp modelId="{1558C789-AB30-4046-B8A4-DB4422091473}">
      <dsp:nvSpPr>
        <dsp:cNvPr id="0" name=""/>
        <dsp:cNvSpPr/>
      </dsp:nvSpPr>
      <dsp:spPr>
        <a:xfrm>
          <a:off x="1189637" y="1697885"/>
          <a:ext cx="909528" cy="909528"/>
        </a:xfrm>
        <a:prstGeom prst="mathPlus">
          <a:avLst/>
        </a:prstGeom>
        <a:solidFill>
          <a:schemeClr val="accent2">
            <a:lumMod val="75000"/>
          </a:schemeClr>
        </a:soli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310195" y="2045689"/>
        <a:ext cx="668412" cy="213920"/>
      </dsp:txXfrm>
    </dsp:sp>
    <dsp:sp modelId="{0DC7E1A9-8D54-4AAF-BA14-EDCF7E0BAE6E}">
      <dsp:nvSpPr>
        <dsp:cNvPr id="0" name=""/>
        <dsp:cNvSpPr/>
      </dsp:nvSpPr>
      <dsp:spPr>
        <a:xfrm>
          <a:off x="860325" y="2734748"/>
          <a:ext cx="1568152" cy="1568152"/>
        </a:xfrm>
        <a:prstGeom prst="ellipse">
          <a:avLst/>
        </a:prstGeom>
        <a:gradFill rotWithShape="0">
          <a:gsLst>
            <a:gs pos="0">
              <a:schemeClr val="accent3">
                <a:hueOff val="5624522"/>
                <a:satOff val="1095"/>
                <a:lumOff val="5882"/>
                <a:alphaOff val="0"/>
                <a:tint val="98000"/>
                <a:lumMod val="114000"/>
              </a:schemeClr>
            </a:gs>
            <a:gs pos="100000">
              <a:schemeClr val="accent3">
                <a:hueOff val="5624522"/>
                <a:satOff val="1095"/>
                <a:lumOff val="5882"/>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t>30%</a:t>
          </a:r>
        </a:p>
      </dsp:txBody>
      <dsp:txXfrm>
        <a:off x="1089976" y="2964399"/>
        <a:ext cx="1108850" cy="1108850"/>
      </dsp:txXfrm>
    </dsp:sp>
    <dsp:sp modelId="{3C8ED54D-2F0E-4924-8144-A87B2CFB9726}">
      <dsp:nvSpPr>
        <dsp:cNvPr id="0" name=""/>
        <dsp:cNvSpPr/>
      </dsp:nvSpPr>
      <dsp:spPr>
        <a:xfrm>
          <a:off x="2663700" y="1860973"/>
          <a:ext cx="498672" cy="583352"/>
        </a:xfrm>
        <a:prstGeom prst="rightArrow">
          <a:avLst>
            <a:gd name="adj1" fmla="val 60000"/>
            <a:gd name="adj2" fmla="val 50000"/>
          </a:avLst>
        </a:prstGeom>
        <a:gradFill rotWithShape="0">
          <a:gsLst>
            <a:gs pos="0">
              <a:schemeClr val="accent3">
                <a:hueOff val="11249043"/>
                <a:satOff val="2189"/>
                <a:lumOff val="11765"/>
                <a:alphaOff val="0"/>
                <a:tint val="98000"/>
                <a:lumMod val="114000"/>
              </a:schemeClr>
            </a:gs>
            <a:gs pos="100000">
              <a:schemeClr val="accent3">
                <a:hueOff val="11249043"/>
                <a:satOff val="2189"/>
                <a:lumOff val="11765"/>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663700" y="1977643"/>
        <a:ext cx="349070" cy="350012"/>
      </dsp:txXfrm>
    </dsp:sp>
    <dsp:sp modelId="{06E03EB7-7E97-4E33-AB0D-313D212A413F}">
      <dsp:nvSpPr>
        <dsp:cNvPr id="0" name=""/>
        <dsp:cNvSpPr/>
      </dsp:nvSpPr>
      <dsp:spPr>
        <a:xfrm>
          <a:off x="3369369" y="584497"/>
          <a:ext cx="3136304" cy="3136304"/>
        </a:xfrm>
        <a:prstGeom prst="ellipse">
          <a:avLst/>
        </a:prstGeom>
        <a:gradFill rotWithShape="0">
          <a:gsLst>
            <a:gs pos="0">
              <a:schemeClr val="accent3">
                <a:hueOff val="11249043"/>
                <a:satOff val="2189"/>
                <a:lumOff val="11765"/>
                <a:alphaOff val="0"/>
                <a:tint val="98000"/>
                <a:lumMod val="114000"/>
              </a:schemeClr>
            </a:gs>
            <a:gs pos="100000">
              <a:schemeClr val="accent3">
                <a:hueOff val="11249043"/>
                <a:satOff val="2189"/>
                <a:lumOff val="11765"/>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t>50%</a:t>
          </a:r>
          <a:endParaRPr lang="en-US" sz="6500" kern="1200" dirty="0"/>
        </a:p>
      </dsp:txBody>
      <dsp:txXfrm>
        <a:off x="3828670" y="1043798"/>
        <a:ext cx="2217702" cy="2217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8D61F-F1F7-491A-B9E2-C3635364434E}">
      <dsp:nvSpPr>
        <dsp:cNvPr id="0" name=""/>
        <dsp:cNvSpPr/>
      </dsp:nvSpPr>
      <dsp:spPr>
        <a:xfrm>
          <a:off x="2248601" y="0"/>
          <a:ext cx="5717560" cy="5418667"/>
        </a:xfrm>
        <a:prstGeom prst="triangle">
          <a:avLst/>
        </a:prstGeom>
        <a:gradFill rotWithShape="0">
          <a:gsLst>
            <a:gs pos="0">
              <a:schemeClr val="accent6">
                <a:lumMod val="75000"/>
              </a:schemeClr>
            </a:gs>
            <a:gs pos="100000">
              <a:schemeClr val="accent5">
                <a:lumMod val="75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5EB4265-3B45-47CB-B7FC-2EE45349A2EA}">
      <dsp:nvSpPr>
        <dsp:cNvPr id="0" name=""/>
        <dsp:cNvSpPr/>
      </dsp:nvSpPr>
      <dsp:spPr>
        <a:xfrm>
          <a:off x="1111505" y="4618680"/>
          <a:ext cx="3522133" cy="770466"/>
        </a:xfrm>
        <a:prstGeom prst="round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t>
          </a:r>
        </a:p>
      </dsp:txBody>
      <dsp:txXfrm>
        <a:off x="1149116" y="4656291"/>
        <a:ext cx="3446911" cy="695244"/>
      </dsp:txXfrm>
    </dsp:sp>
    <dsp:sp modelId="{624A46A8-594E-4534-832F-F92E939EF229}">
      <dsp:nvSpPr>
        <dsp:cNvPr id="0" name=""/>
        <dsp:cNvSpPr/>
      </dsp:nvSpPr>
      <dsp:spPr>
        <a:xfrm>
          <a:off x="5649739" y="3729531"/>
          <a:ext cx="3522133" cy="770466"/>
        </a:xfrm>
        <a:prstGeom prst="roundRect">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9759" r="9759"/>
          </a:stretch>
        </a:blip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t>
          </a:r>
        </a:p>
      </dsp:txBody>
      <dsp:txXfrm>
        <a:off x="5687350" y="3767142"/>
        <a:ext cx="3446911" cy="695244"/>
      </dsp:txXfrm>
    </dsp:sp>
    <dsp:sp modelId="{2D374DB4-2D21-4927-AA0A-DA14FC2D99F3}">
      <dsp:nvSpPr>
        <dsp:cNvPr id="0" name=""/>
        <dsp:cNvSpPr/>
      </dsp:nvSpPr>
      <dsp:spPr>
        <a:xfrm>
          <a:off x="1077727" y="2807221"/>
          <a:ext cx="3522133" cy="770466"/>
        </a:xfrm>
        <a:prstGeom prst="roundRect">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t>
          </a:r>
        </a:p>
      </dsp:txBody>
      <dsp:txXfrm>
        <a:off x="1115338" y="2844832"/>
        <a:ext cx="3446911" cy="695244"/>
      </dsp:txXfrm>
    </dsp:sp>
    <dsp:sp modelId="{15C634E6-BE8D-4DB3-B790-5CC35BF5F4C8}">
      <dsp:nvSpPr>
        <dsp:cNvPr id="0" name=""/>
        <dsp:cNvSpPr/>
      </dsp:nvSpPr>
      <dsp:spPr>
        <a:xfrm>
          <a:off x="5651605" y="1756551"/>
          <a:ext cx="3522133" cy="770466"/>
        </a:xfrm>
        <a:prstGeom prst="roundRect">
          <a:avLst/>
        </a:prstGeom>
        <a:blipFill dpi="0" rotWithShape="0">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t>
          </a:r>
        </a:p>
      </dsp:txBody>
      <dsp:txXfrm>
        <a:off x="5689216" y="1794162"/>
        <a:ext cx="3446911" cy="695244"/>
      </dsp:txXfrm>
    </dsp:sp>
    <dsp:sp modelId="{66224D00-8F48-4371-80A2-CE99F527A04A}">
      <dsp:nvSpPr>
        <dsp:cNvPr id="0" name=""/>
        <dsp:cNvSpPr/>
      </dsp:nvSpPr>
      <dsp:spPr>
        <a:xfrm>
          <a:off x="1200333" y="777126"/>
          <a:ext cx="3522133" cy="770466"/>
        </a:xfrm>
        <a:prstGeom prst="roundRect">
          <a:avLst/>
        </a:prstGeom>
        <a:blipFill dpi="0" rotWithShape="0">
          <a:blip xmlns:r="http://schemas.openxmlformats.org/officeDocument/2006/relationships" r:embed="rId5" cstate="screen">
            <a:extLst>
              <a:ext uri="{28A0092B-C50C-407E-A947-70E740481C1C}">
                <a14:useLocalDpi xmlns:a14="http://schemas.microsoft.com/office/drawing/2010/main"/>
              </a:ext>
            </a:extLst>
          </a:blip>
          <a:srcRect/>
          <a:stretch>
            <a:fillRect l="673" r="673"/>
          </a:stretch>
        </a:blip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t>
          </a:r>
        </a:p>
      </dsp:txBody>
      <dsp:txXfrm>
        <a:off x="1237944" y="814737"/>
        <a:ext cx="3446911" cy="69524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7D6A3-58FC-498D-8FCC-F158510A9658}" type="datetimeFigureOut">
              <a:rPr lang="en-US" smtClean="0"/>
              <a:t>2/25/20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DD3C7-09A3-4FAE-BEB8-19FEF1926070}" type="slidenum">
              <a:rPr lang="en-US" smtClean="0"/>
              <a:t>‹#›</a:t>
            </a:fld>
            <a:endParaRPr lang="en-US" dirty="0"/>
          </a:p>
        </p:txBody>
      </p:sp>
    </p:spTree>
    <p:extLst>
      <p:ext uri="{BB962C8B-B14F-4D97-AF65-F5344CB8AC3E}">
        <p14:creationId xmlns:p14="http://schemas.microsoft.com/office/powerpoint/2010/main" val="193426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Things you will take away from today, a little about me… A LOT about Budgets and UNEXPECTED preparation…hopefully learning how to budget for the life you want to live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DD3C7-09A3-4FAE-BEB8-19FEF19260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277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Advertising is part of Marketing. Marketing is the strategic plan for a product to include advertising. Advertising is the expenditure of money to place the product in front of a mass group audience</a:t>
            </a:r>
          </a:p>
        </p:txBody>
      </p:sp>
      <p:sp>
        <p:nvSpPr>
          <p:cNvPr id="4" name="Slide Number Placeholder 3"/>
          <p:cNvSpPr>
            <a:spLocks noGrp="1"/>
          </p:cNvSpPr>
          <p:nvPr>
            <p:ph type="sldNum" sz="quarter" idx="5"/>
          </p:nvPr>
        </p:nvSpPr>
        <p:spPr/>
        <p:txBody>
          <a:bodyPr/>
          <a:lstStyle/>
          <a:p>
            <a:fld id="{2CADD3C7-09A3-4FAE-BEB8-19FEF1926070}" type="slidenum">
              <a:rPr lang="en-US" smtClean="0"/>
              <a:t>14</a:t>
            </a:fld>
            <a:endParaRPr lang="en-US" dirty="0"/>
          </a:p>
        </p:txBody>
      </p:sp>
    </p:spTree>
    <p:extLst>
      <p:ext uri="{BB962C8B-B14F-4D97-AF65-F5344CB8AC3E}">
        <p14:creationId xmlns:p14="http://schemas.microsoft.com/office/powerpoint/2010/main" val="368925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examples and NOT ALLL should be attempted in one year, with the exception of license renewal classes</a:t>
            </a:r>
          </a:p>
        </p:txBody>
      </p:sp>
      <p:sp>
        <p:nvSpPr>
          <p:cNvPr id="4" name="Slide Number Placeholder 3"/>
          <p:cNvSpPr>
            <a:spLocks noGrp="1"/>
          </p:cNvSpPr>
          <p:nvPr>
            <p:ph type="sldNum" sz="quarter" idx="5"/>
          </p:nvPr>
        </p:nvSpPr>
        <p:spPr/>
        <p:txBody>
          <a:bodyPr/>
          <a:lstStyle/>
          <a:p>
            <a:fld id="{2CADD3C7-09A3-4FAE-BEB8-19FEF1926070}" type="slidenum">
              <a:rPr lang="en-US" smtClean="0"/>
              <a:t>15</a:t>
            </a:fld>
            <a:endParaRPr lang="en-US" dirty="0"/>
          </a:p>
        </p:txBody>
      </p:sp>
    </p:spTree>
    <p:extLst>
      <p:ext uri="{BB962C8B-B14F-4D97-AF65-F5344CB8AC3E}">
        <p14:creationId xmlns:p14="http://schemas.microsoft.com/office/powerpoint/2010/main" val="191407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separate bank account for Personal, Business, Taxes, Unexpected….60% of Americans DO NOT have $1000 to cover emergency expenses    5% of $100,000 is $5,000….</a:t>
            </a:r>
          </a:p>
        </p:txBody>
      </p:sp>
      <p:sp>
        <p:nvSpPr>
          <p:cNvPr id="4" name="Slide Number Placeholder 3"/>
          <p:cNvSpPr>
            <a:spLocks noGrp="1"/>
          </p:cNvSpPr>
          <p:nvPr>
            <p:ph type="sldNum" sz="quarter" idx="5"/>
          </p:nvPr>
        </p:nvSpPr>
        <p:spPr/>
        <p:txBody>
          <a:bodyPr/>
          <a:lstStyle/>
          <a:p>
            <a:fld id="{2CADD3C7-09A3-4FAE-BEB8-19FEF1926070}" type="slidenum">
              <a:rPr lang="en-US" smtClean="0"/>
              <a:t>17</a:t>
            </a:fld>
            <a:endParaRPr lang="en-US" dirty="0"/>
          </a:p>
        </p:txBody>
      </p:sp>
    </p:spTree>
    <p:extLst>
      <p:ext uri="{BB962C8B-B14F-4D97-AF65-F5344CB8AC3E}">
        <p14:creationId xmlns:p14="http://schemas.microsoft.com/office/powerpoint/2010/main" val="308068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help yourself first you cant help other people</a:t>
            </a:r>
          </a:p>
        </p:txBody>
      </p:sp>
      <p:sp>
        <p:nvSpPr>
          <p:cNvPr id="4" name="Slide Number Placeholder 3"/>
          <p:cNvSpPr>
            <a:spLocks noGrp="1"/>
          </p:cNvSpPr>
          <p:nvPr>
            <p:ph type="sldNum" sz="quarter" idx="5"/>
          </p:nvPr>
        </p:nvSpPr>
        <p:spPr/>
        <p:txBody>
          <a:bodyPr/>
          <a:lstStyle/>
          <a:p>
            <a:fld id="{2CADD3C7-09A3-4FAE-BEB8-19FEF1926070}" type="slidenum">
              <a:rPr lang="en-US" smtClean="0"/>
              <a:t>18</a:t>
            </a:fld>
            <a:endParaRPr lang="en-US" dirty="0"/>
          </a:p>
        </p:txBody>
      </p:sp>
    </p:spTree>
    <p:extLst>
      <p:ext uri="{BB962C8B-B14F-4D97-AF65-F5344CB8AC3E}">
        <p14:creationId xmlns:p14="http://schemas.microsoft.com/office/powerpoint/2010/main" val="2432926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fireman puts his oxygen mask on for himself but what he is doing is for someone else!</a:t>
            </a:r>
          </a:p>
          <a:p>
            <a:r>
              <a:rPr lang="en-US" dirty="0"/>
              <a:t>You HAVE to budget for you first…be prepared for the UNEXPECTED….</a:t>
            </a:r>
          </a:p>
        </p:txBody>
      </p:sp>
      <p:sp>
        <p:nvSpPr>
          <p:cNvPr id="4" name="Slide Number Placeholder 3"/>
          <p:cNvSpPr>
            <a:spLocks noGrp="1"/>
          </p:cNvSpPr>
          <p:nvPr>
            <p:ph type="sldNum" sz="quarter" idx="5"/>
          </p:nvPr>
        </p:nvSpPr>
        <p:spPr/>
        <p:txBody>
          <a:bodyPr/>
          <a:lstStyle/>
          <a:p>
            <a:fld id="{2CADD3C7-09A3-4FAE-BEB8-19FEF1926070}" type="slidenum">
              <a:rPr lang="en-US" smtClean="0"/>
              <a:t>19</a:t>
            </a:fld>
            <a:endParaRPr lang="en-US" dirty="0"/>
          </a:p>
        </p:txBody>
      </p:sp>
    </p:spTree>
    <p:extLst>
      <p:ext uri="{BB962C8B-B14F-4D97-AF65-F5344CB8AC3E}">
        <p14:creationId xmlns:p14="http://schemas.microsoft.com/office/powerpoint/2010/main" val="269620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Right? Its your choice to do it or not….its your choice if you want to be prepared for the unexpected or you want to let the unexpected freak you out and control YOU</a:t>
            </a:r>
          </a:p>
        </p:txBody>
      </p:sp>
      <p:sp>
        <p:nvSpPr>
          <p:cNvPr id="4" name="Slide Number Placeholder 3"/>
          <p:cNvSpPr>
            <a:spLocks noGrp="1"/>
          </p:cNvSpPr>
          <p:nvPr>
            <p:ph type="sldNum" sz="quarter" idx="5"/>
          </p:nvPr>
        </p:nvSpPr>
        <p:spPr/>
        <p:txBody>
          <a:bodyPr/>
          <a:lstStyle/>
          <a:p>
            <a:fld id="{2CADD3C7-09A3-4FAE-BEB8-19FEF1926070}" type="slidenum">
              <a:rPr lang="en-US" smtClean="0"/>
              <a:t>20</a:t>
            </a:fld>
            <a:endParaRPr lang="en-US" dirty="0"/>
          </a:p>
        </p:txBody>
      </p:sp>
    </p:spTree>
    <p:extLst>
      <p:ext uri="{BB962C8B-B14F-4D97-AF65-F5344CB8AC3E}">
        <p14:creationId xmlns:p14="http://schemas.microsoft.com/office/powerpoint/2010/main" val="656310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do Right? Its your choice to do it or not….its your choice if you want to be prepared for the unexpected or you want to let the unexpected freak you out and control YOU</a:t>
            </a:r>
          </a:p>
          <a:p>
            <a:endParaRPr lang="en-US" dirty="0"/>
          </a:p>
        </p:txBody>
      </p:sp>
      <p:sp>
        <p:nvSpPr>
          <p:cNvPr id="4" name="Slide Number Placeholder 3"/>
          <p:cNvSpPr>
            <a:spLocks noGrp="1"/>
          </p:cNvSpPr>
          <p:nvPr>
            <p:ph type="sldNum" sz="quarter" idx="5"/>
          </p:nvPr>
        </p:nvSpPr>
        <p:spPr/>
        <p:txBody>
          <a:bodyPr/>
          <a:lstStyle/>
          <a:p>
            <a:fld id="{2CADD3C7-09A3-4FAE-BEB8-19FEF1926070}" type="slidenum">
              <a:rPr lang="en-US" smtClean="0"/>
              <a:t>21</a:t>
            </a:fld>
            <a:endParaRPr lang="en-US" dirty="0"/>
          </a:p>
        </p:txBody>
      </p:sp>
    </p:spTree>
    <p:extLst>
      <p:ext uri="{BB962C8B-B14F-4D97-AF65-F5344CB8AC3E}">
        <p14:creationId xmlns:p14="http://schemas.microsoft.com/office/powerpoint/2010/main" val="2132608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unexpected wont be so unexpected if you plan for the unexpected.</a:t>
            </a:r>
          </a:p>
        </p:txBody>
      </p:sp>
      <p:sp>
        <p:nvSpPr>
          <p:cNvPr id="4" name="Slide Number Placeholder 3"/>
          <p:cNvSpPr>
            <a:spLocks noGrp="1"/>
          </p:cNvSpPr>
          <p:nvPr>
            <p:ph type="sldNum" sz="quarter" idx="5"/>
          </p:nvPr>
        </p:nvSpPr>
        <p:spPr/>
        <p:txBody>
          <a:bodyPr/>
          <a:lstStyle/>
          <a:p>
            <a:fld id="{2CADD3C7-09A3-4FAE-BEB8-19FEF1926070}" type="slidenum">
              <a:rPr lang="en-US" smtClean="0"/>
              <a:t>22</a:t>
            </a:fld>
            <a:endParaRPr lang="en-US" dirty="0"/>
          </a:p>
        </p:txBody>
      </p:sp>
    </p:spTree>
    <p:extLst>
      <p:ext uri="{BB962C8B-B14F-4D97-AF65-F5344CB8AC3E}">
        <p14:creationId xmlns:p14="http://schemas.microsoft.com/office/powerpoint/2010/main" val="232536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9EF68F-6697-4955-A818-50993DEC0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10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Plans will help you focus on day to day, week to week, month to month activities</a:t>
            </a:r>
          </a:p>
          <a:p>
            <a:endParaRPr lang="en-US" dirty="0"/>
          </a:p>
          <a:p>
            <a:r>
              <a:rPr lang="en-US" dirty="0"/>
              <a:t>Personal Banking account plus a business banking account</a:t>
            </a:r>
          </a:p>
          <a:p>
            <a:r>
              <a:rPr lang="en-US" dirty="0"/>
              <a:t>Banking accounts should be separate so you can see how much you are spending</a:t>
            </a:r>
          </a:p>
          <a:p>
            <a:endParaRPr lang="en-US" dirty="0"/>
          </a:p>
        </p:txBody>
      </p:sp>
      <p:sp>
        <p:nvSpPr>
          <p:cNvPr id="4" name="Slide Number Placeholder 3"/>
          <p:cNvSpPr>
            <a:spLocks noGrp="1"/>
          </p:cNvSpPr>
          <p:nvPr>
            <p:ph type="sldNum" sz="quarter" idx="5"/>
          </p:nvPr>
        </p:nvSpPr>
        <p:spPr/>
        <p:txBody>
          <a:bodyPr/>
          <a:lstStyle/>
          <a:p>
            <a:fld id="{2CADD3C7-09A3-4FAE-BEB8-19FEF1926070}" type="slidenum">
              <a:rPr lang="en-US" smtClean="0"/>
              <a:t>6</a:t>
            </a:fld>
            <a:endParaRPr lang="en-US" dirty="0"/>
          </a:p>
        </p:txBody>
      </p:sp>
    </p:spTree>
    <p:extLst>
      <p:ext uri="{BB962C8B-B14F-4D97-AF65-F5344CB8AC3E}">
        <p14:creationId xmlns:p14="http://schemas.microsoft.com/office/powerpoint/2010/main" val="282091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this is the most UNEXPECTED item {reveal next slide}</a:t>
            </a:r>
          </a:p>
        </p:txBody>
      </p:sp>
      <p:sp>
        <p:nvSpPr>
          <p:cNvPr id="4" name="Slide Number Placeholder 3"/>
          <p:cNvSpPr>
            <a:spLocks noGrp="1"/>
          </p:cNvSpPr>
          <p:nvPr>
            <p:ph type="sldNum" sz="quarter" idx="5"/>
          </p:nvPr>
        </p:nvSpPr>
        <p:spPr/>
        <p:txBody>
          <a:bodyPr/>
          <a:lstStyle/>
          <a:p>
            <a:fld id="{2CADD3C7-09A3-4FAE-BEB8-19FEF1926070}" type="slidenum">
              <a:rPr lang="en-US" smtClean="0"/>
              <a:t>7</a:t>
            </a:fld>
            <a:endParaRPr lang="en-US" dirty="0"/>
          </a:p>
        </p:txBody>
      </p:sp>
    </p:spTree>
    <p:extLst>
      <p:ext uri="{BB962C8B-B14F-4D97-AF65-F5344CB8AC3E}">
        <p14:creationId xmlns:p14="http://schemas.microsoft.com/office/powerpoint/2010/main" val="109276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yet it is the ONLY ITEM that is automatic for EVERYONE….. Figure out your tax bracket and budget for the next higher bracket…if you are 22%, budget for 24%, you have Social Security and State taxes as well</a:t>
            </a:r>
          </a:p>
          <a:p>
            <a:endParaRPr lang="en-US" dirty="0"/>
          </a:p>
          <a:p>
            <a:endParaRPr lang="en-US" dirty="0"/>
          </a:p>
        </p:txBody>
      </p:sp>
      <p:sp>
        <p:nvSpPr>
          <p:cNvPr id="4" name="Slide Number Placeholder 3"/>
          <p:cNvSpPr>
            <a:spLocks noGrp="1"/>
          </p:cNvSpPr>
          <p:nvPr>
            <p:ph type="sldNum" sz="quarter" idx="5"/>
          </p:nvPr>
        </p:nvSpPr>
        <p:spPr/>
        <p:txBody>
          <a:bodyPr/>
          <a:lstStyle/>
          <a:p>
            <a:fld id="{2CADD3C7-09A3-4FAE-BEB8-19FEF1926070}" type="slidenum">
              <a:rPr lang="en-US" smtClean="0"/>
              <a:t>8</a:t>
            </a:fld>
            <a:endParaRPr lang="en-US" dirty="0"/>
          </a:p>
        </p:txBody>
      </p:sp>
    </p:spTree>
    <p:extLst>
      <p:ext uri="{BB962C8B-B14F-4D97-AF65-F5344CB8AC3E}">
        <p14:creationId xmlns:p14="http://schemas.microsoft.com/office/powerpoint/2010/main" val="306036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Brittany will have this link as well as other resource links available on the uploaded version of this recording available on Friday February 21</a:t>
            </a:r>
            <a:r>
              <a:rPr lang="en-US" baseline="30000" dirty="0"/>
              <a:t>st</a:t>
            </a:r>
            <a:r>
              <a:rPr lang="en-US" dirty="0"/>
              <a:t>.</a:t>
            </a:r>
          </a:p>
        </p:txBody>
      </p:sp>
      <p:sp>
        <p:nvSpPr>
          <p:cNvPr id="4" name="Slide Number Placeholder 3"/>
          <p:cNvSpPr>
            <a:spLocks noGrp="1"/>
          </p:cNvSpPr>
          <p:nvPr>
            <p:ph type="sldNum" sz="quarter" idx="5"/>
          </p:nvPr>
        </p:nvSpPr>
        <p:spPr/>
        <p:txBody>
          <a:bodyPr/>
          <a:lstStyle/>
          <a:p>
            <a:fld id="{2CADD3C7-09A3-4FAE-BEB8-19FEF1926070}" type="slidenum">
              <a:rPr lang="en-US" smtClean="0"/>
              <a:t>9</a:t>
            </a:fld>
            <a:endParaRPr lang="en-US" dirty="0"/>
          </a:p>
        </p:txBody>
      </p:sp>
    </p:spTree>
    <p:extLst>
      <p:ext uri="{BB962C8B-B14F-4D97-AF65-F5344CB8AC3E}">
        <p14:creationId xmlns:p14="http://schemas.microsoft.com/office/powerpoint/2010/main" val="368943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17406D">
                  <a:lumMod val="40000"/>
                  <a:lumOff val="60000"/>
                </a:srgbClr>
              </a:buClr>
              <a:buSzPct val="80000"/>
              <a:buFont typeface="Wingdings 3" charset="2"/>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rPr>
              <a:t>One good way would be to select a CPA or another financial advocate who knows your business to help you with your taxes. Allocate a monthly amount for taxes—the rule of thumb is 30 percent</a:t>
            </a:r>
          </a:p>
          <a:p>
            <a:pPr marL="342900" marR="0" lvl="0" indent="-342900" algn="l" defTabSz="457200" rtl="0" eaLnBrk="1" fontAlgn="auto" latinLnBrk="0" hangingPunct="1">
              <a:lnSpc>
                <a:spcPct val="100000"/>
              </a:lnSpc>
              <a:spcBef>
                <a:spcPts val="1000"/>
              </a:spcBef>
              <a:spcAft>
                <a:spcPts val="0"/>
              </a:spcAft>
              <a:buClr>
                <a:srgbClr val="17406D">
                  <a:lumMod val="40000"/>
                  <a:lumOff val="60000"/>
                </a:srgbClr>
              </a:buClr>
              <a:buSzPct val="80000"/>
              <a:buFont typeface="Wingdings 3" charset="2"/>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17406D">
                  <a:lumMod val="40000"/>
                  <a:lumOff val="60000"/>
                </a:srgbClr>
              </a:buClr>
              <a:buSzPct val="80000"/>
              <a:buFont typeface="Wingdings 3" charset="2"/>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rPr>
              <a:t>This would be another expense to add to your list, but paying a tax advisor is a cost usually recouped via tax savings—not to mention peace of mind. There are also a number of actions you can take yourself in order to avoid tax surprises, such as:</a:t>
            </a:r>
          </a:p>
          <a:p>
            <a:endParaRPr lang="en-US" dirty="0"/>
          </a:p>
        </p:txBody>
      </p:sp>
      <p:sp>
        <p:nvSpPr>
          <p:cNvPr id="4" name="Slide Number Placeholder 3"/>
          <p:cNvSpPr>
            <a:spLocks noGrp="1"/>
          </p:cNvSpPr>
          <p:nvPr>
            <p:ph type="sldNum" sz="quarter" idx="5"/>
          </p:nvPr>
        </p:nvSpPr>
        <p:spPr/>
        <p:txBody>
          <a:bodyPr/>
          <a:lstStyle/>
          <a:p>
            <a:fld id="{2CADD3C7-09A3-4FAE-BEB8-19FEF1926070}" type="slidenum">
              <a:rPr lang="en-US" smtClean="0"/>
              <a:t>10</a:t>
            </a:fld>
            <a:endParaRPr lang="en-US" dirty="0"/>
          </a:p>
        </p:txBody>
      </p:sp>
    </p:spTree>
    <p:extLst>
      <p:ext uri="{BB962C8B-B14F-4D97-AF65-F5344CB8AC3E}">
        <p14:creationId xmlns:p14="http://schemas.microsoft.com/office/powerpoint/2010/main" val="423594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insists on an ad in print or on-line….you forget that you are a member of a group or organization, IE ABR….something was misidentified in a listing</a:t>
            </a:r>
          </a:p>
        </p:txBody>
      </p:sp>
      <p:sp>
        <p:nvSpPr>
          <p:cNvPr id="4" name="Slide Number Placeholder 3"/>
          <p:cNvSpPr>
            <a:spLocks noGrp="1"/>
          </p:cNvSpPr>
          <p:nvPr>
            <p:ph type="sldNum" sz="quarter" idx="5"/>
          </p:nvPr>
        </p:nvSpPr>
        <p:spPr/>
        <p:txBody>
          <a:bodyPr/>
          <a:lstStyle/>
          <a:p>
            <a:fld id="{2CADD3C7-09A3-4FAE-BEB8-19FEF1926070}" type="slidenum">
              <a:rPr lang="en-US" smtClean="0"/>
              <a:t>11</a:t>
            </a:fld>
            <a:endParaRPr lang="en-US" dirty="0"/>
          </a:p>
        </p:txBody>
      </p:sp>
    </p:spTree>
    <p:extLst>
      <p:ext uri="{BB962C8B-B14F-4D97-AF65-F5344CB8AC3E}">
        <p14:creationId xmlns:p14="http://schemas.microsoft.com/office/powerpoint/2010/main" val="274567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200" b="0" i="0" kern="1200" dirty="0">
                <a:solidFill>
                  <a:schemeClr val="tx1"/>
                </a:solidFill>
                <a:effectLst/>
                <a:latin typeface="+mn-lt"/>
                <a:ea typeface="+mn-ea"/>
                <a:cs typeface="+mn-cs"/>
              </a:rPr>
              <a:t>The exact percentage to hold from a commission check for savings or taxes varies depending on the person and situation. Some REALTORS® have found success by putting away about half of each commission check for taxes and savings, with 30 percent directed towards taxes and the remaining 20 percent for reserves.</a:t>
            </a:r>
          </a:p>
          <a:p>
            <a:r>
              <a:rPr lang="en-US" sz="1200" b="0" i="0" kern="1200" dirty="0">
                <a:solidFill>
                  <a:schemeClr val="tx1"/>
                </a:solidFill>
                <a:effectLst/>
                <a:latin typeface="+mn-lt"/>
                <a:ea typeface="+mn-ea"/>
                <a:cs typeface="+mn-cs"/>
              </a:rPr>
              <a:t>Saving from every check puts you ahead of the curve. By setting aside reserve funds, you have a cushion for unexpected expenses or market downturns.</a:t>
            </a:r>
          </a:p>
          <a:p>
            <a:endParaRPr lang="en-US" dirty="0"/>
          </a:p>
        </p:txBody>
      </p:sp>
      <p:sp>
        <p:nvSpPr>
          <p:cNvPr id="4" name="Slide Number Placeholder 3"/>
          <p:cNvSpPr>
            <a:spLocks noGrp="1"/>
          </p:cNvSpPr>
          <p:nvPr>
            <p:ph type="sldNum" sz="quarter" idx="5"/>
          </p:nvPr>
        </p:nvSpPr>
        <p:spPr/>
        <p:txBody>
          <a:bodyPr/>
          <a:lstStyle/>
          <a:p>
            <a:fld id="{2CADD3C7-09A3-4FAE-BEB8-19FEF1926070}" type="slidenum">
              <a:rPr lang="en-US" smtClean="0"/>
              <a:t>12</a:t>
            </a:fld>
            <a:endParaRPr lang="en-US" dirty="0"/>
          </a:p>
        </p:txBody>
      </p:sp>
    </p:spTree>
    <p:extLst>
      <p:ext uri="{BB962C8B-B14F-4D97-AF65-F5344CB8AC3E}">
        <p14:creationId xmlns:p14="http://schemas.microsoft.com/office/powerpoint/2010/main" val="110467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reality of selling real estate!</a:t>
            </a:r>
          </a:p>
        </p:txBody>
      </p:sp>
      <p:sp>
        <p:nvSpPr>
          <p:cNvPr id="4" name="Slide Number Placeholder 3"/>
          <p:cNvSpPr>
            <a:spLocks noGrp="1"/>
          </p:cNvSpPr>
          <p:nvPr>
            <p:ph type="sldNum" sz="quarter" idx="5"/>
          </p:nvPr>
        </p:nvSpPr>
        <p:spPr/>
        <p:txBody>
          <a:bodyPr/>
          <a:lstStyle/>
          <a:p>
            <a:fld id="{2CADD3C7-09A3-4FAE-BEB8-19FEF1926070}" type="slidenum">
              <a:rPr lang="en-US" smtClean="0"/>
              <a:t>13</a:t>
            </a:fld>
            <a:endParaRPr lang="en-US" dirty="0"/>
          </a:p>
        </p:txBody>
      </p:sp>
    </p:spTree>
    <p:extLst>
      <p:ext uri="{BB962C8B-B14F-4D97-AF65-F5344CB8AC3E}">
        <p14:creationId xmlns:p14="http://schemas.microsoft.com/office/powerpoint/2010/main" val="728426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7627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0111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3018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19901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89728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2/25/20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67230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2/25/20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3822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6330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9840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7E28E5E-DC47-4CBE-B1BE-E523592C43BA}" type="datetime1">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18282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0510C1-68D9-426D-AFF5-EDA5A83FE26A}" type="datetime1">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2497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2/25/20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50919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3974CA42-1A45-4FB0-8BE1-C01D6544A525}" type="datetime1">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39195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BB06A-C244-4D67-B7D6-73ED97A417CC}" type="datetime1">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72322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62B9DB-4E53-4561-B648-0C97F954A6ED}" type="datetime1">
              <a:rPr lang="en-US" smtClean="0"/>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80353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D8F65-68DA-4DE0-AA51-C1705F712F09}" type="datetime1">
              <a:rPr lang="en-US" smtClean="0"/>
              <a:t>2/25/20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22511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F008D61C-CB42-4521-A465-4F00F6373107}" type="datetime1">
              <a:rPr lang="en-US" smtClean="0"/>
              <a:t>2/25/20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10123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1543F9-AF82-48DC-9EF3-0CBC98B23DF1}" type="datetime1">
              <a:rPr lang="en-US" smtClean="0"/>
              <a:t>2/25/20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00435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3B79E4A-1422-43DE-B397-8AA34503285C}" type="datetime1">
              <a:rPr lang="en-US" smtClean="0"/>
              <a:t>2/25/20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86466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79680-FDFB-4F63-A942-14E00CD81373}" type="datetime1">
              <a:rPr lang="en-US" smtClean="0"/>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72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091879-48A3-47A5-B5C8-C41471DFF8B2}" type="datetime1">
              <a:rPr lang="en-US" smtClean="0"/>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80193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AC7C44A-C59B-49C4-9531-4190F8FAE95F}" type="datetime1">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8349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38509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7E28E5E-DC47-4CBE-B1BE-E523592C43BA}" type="datetime1">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814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ECDA05-0A74-445A-9678-785271128EAB}" type="datetime1">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85706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ACA9B6-A8AD-4AF5-BB43-51E59DFE94B3}" type="datetime1">
              <a:rPr lang="en-US" smtClean="0"/>
              <a:t>2/25/20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72759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9AA368-3A61-4BEF-AE31-0F0140812D38}" type="datetime1">
              <a:rPr lang="en-US" smtClean="0"/>
              <a:t>2/25/20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23194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70FDF-F600-4B46-B231-29938188BEE7}" type="datetime1">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58483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58A41-3024-4EAE-B64C-415ABA25C013}" type="datetime1">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030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509A250-FF31-4206-8172-F9D3106AACB1}" type="datetimeFigureOut">
              <a:rPr lang="en-US" dirty="0"/>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9461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09A250-FF31-4206-8172-F9D3106AACB1}" type="datetimeFigureOut">
              <a:rPr lang="en-US" dirty="0"/>
              <a:t>2/25/20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8762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2/25/20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6864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2/25/20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8066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2/25/20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9706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5001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image" Target="../media/image8.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cstate="screen">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2/25/20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Tree>
    <p:extLst>
      <p:ext uri="{BB962C8B-B14F-4D97-AF65-F5344CB8AC3E}">
        <p14:creationId xmlns:p14="http://schemas.microsoft.com/office/powerpoint/2010/main" val="3915791877"/>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708" r:id="rId18"/>
  </p:sldLayoutIdLst>
  <p:hf sldNum="0" hdr="0" ftr="0" dt="0"/>
  <p:txStyles>
    <p:titleStyle>
      <a:lvl1pPr algn="l" defTabSz="457200" rtl="0" eaLnBrk="1" latinLnBrk="0" hangingPunct="1">
        <a:spcBef>
          <a:spcPct val="0"/>
        </a:spcBef>
        <a:buNone/>
        <a:defRPr sz="4200" b="0" i="0" kern="1200">
          <a:solidFill>
            <a:schemeClr val="tx2"/>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800" b="0" i="0" kern="1200">
          <a:solidFill>
            <a:schemeClr val="tx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Arial" panose="020B0604020202020204" pitchFamily="34" charset="0"/>
          <a:ea typeface="+mj-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6C27C16-19D4-4027-9C62-B26B19FAF244}" type="datetime1">
              <a:rPr lang="en-US" smtClean="0"/>
              <a:t>2/25/20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619002529"/>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23.jpeg"/><Relationship Id="rId7" Type="http://schemas.openxmlformats.org/officeDocument/2006/relationships/hyperlink" Target="http://flickr.com/photos/benterrett/361276234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hyperlink" Target="https://www.shutterstock.com/terms" TargetMode="External"/><Relationship Id="rId5" Type="http://schemas.openxmlformats.org/officeDocument/2006/relationships/hyperlink" Target="https://creativecommons.org/licenses/by-nc/3.0/" TargetMode="External"/><Relationship Id="rId10" Type="http://schemas.openxmlformats.org/officeDocument/2006/relationships/hyperlink" Target="https://www.shutterstock.com/search/cartoon-washer" TargetMode="External"/><Relationship Id="rId4" Type="http://schemas.openxmlformats.org/officeDocument/2006/relationships/hyperlink" Target="http://streathambrixtonchess.blogspot.com/2010_08_01_archive.html" TargetMode="External"/><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fabiusmaximus.com/2012/04/30/381131/" TargetMode="External"/><Relationship Id="rId13" Type="http://schemas.openxmlformats.org/officeDocument/2006/relationships/hyperlink" Target="https://creativecommons.org/licenses/by-nc-nd/3.0/"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hyperlink" Target="http://www.mirandakwrites.com/2015/09/accept-unexpected.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hyperlink" Target="https://creativecommons.org/licenses/by-sa/3.0/" TargetMode="External"/><Relationship Id="rId5" Type="http://schemas.openxmlformats.org/officeDocument/2006/relationships/diagramQuickStyle" Target="../diagrams/quickStyle3.xml"/><Relationship Id="rId10" Type="http://schemas.openxmlformats.org/officeDocument/2006/relationships/hyperlink" Target="https://www.joyfulsource.com/five-ways-making-growing-manufacturing-business-cost-effective/" TargetMode="External"/><Relationship Id="rId4" Type="http://schemas.openxmlformats.org/officeDocument/2006/relationships/diagramLayout" Target="../diagrams/layout3.xml"/><Relationship Id="rId9" Type="http://schemas.openxmlformats.org/officeDocument/2006/relationships/hyperlink" Target="https://creativecommons.org/licenses/by/3.0/" TargetMode="External"/><Relationship Id="rId14" Type="http://schemas.openxmlformats.org/officeDocument/2006/relationships/hyperlink" Target="https://epicbloggingnow.wordpress.com/category/quotes/" TargetMode="Externa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thecreativeconversation.wordpress.com/2017/05/09/work-experience-and-internships-the-price-of-not-getting-paid/"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4.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hyperlink" Target="http://geeksguide.blogspot.com/2008/06/smell-of-car-fumes-in-morning.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png"/><Relationship Id="rId11" Type="http://schemas.microsoft.com/office/2007/relationships/hdphoto" Target="../media/hdphoto2.wdp"/><Relationship Id="rId5" Type="http://schemas.openxmlformats.org/officeDocument/2006/relationships/image" Target="../media/image3.png"/><Relationship Id="rId15" Type="http://schemas.openxmlformats.org/officeDocument/2006/relationships/hyperlink" Target="https://creativecommons.org/licenses/by-nc-nd/3.0/" TargetMode="External"/><Relationship Id="rId10"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hyperlink" Target="http://isolated-existence.blogspot.com/2010/10/water-leakage.html" TargetMode="External"/><Relationship Id="rId14" Type="http://schemas.openxmlformats.org/officeDocument/2006/relationships/hyperlink" Target="https://openclipart.org/detail/213001/broken-water-heater-by-enolynn-21300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mtbond.wordpress.com/2010/03/16/fix-your-oxygen-mask-first/"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35.jpg"/><Relationship Id="rId7" Type="http://schemas.openxmlformats.org/officeDocument/2006/relationships/hyperlink" Target="https://en.wikipedia.org/wiki/Firefight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s://creativecommons.org/licenses/by-nc-nd/3.0/" TargetMode="External"/><Relationship Id="rId4" Type="http://schemas.openxmlformats.org/officeDocument/2006/relationships/hyperlink" Target="https://mtbond.wordpress.com/2010/03/16/fix-your-oxygen-mask-fir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www.jobike.it/forum/topic.asp?TOPIC_ID=9257" TargetMode="Externa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getrichslowly.org/learning-to-budget-with-the-jars-system/" TargetMode="External"/><Relationship Id="rId2" Type="http://schemas.openxmlformats.org/officeDocument/2006/relationships/hyperlink" Target="https://taxfoundation.org/2020-tax-brackets/" TargetMode="External"/><Relationship Id="rId1" Type="http://schemas.openxmlformats.org/officeDocument/2006/relationships/slideLayout" Target="../slideLayouts/slideLayout2.xml"/><Relationship Id="rId6" Type="http://schemas.openxmlformats.org/officeDocument/2006/relationships/hyperlink" Target="https://abcnews.go.com/US/10-americans-struggle-cover-400-emergency-expense-federal/story?id=63253846" TargetMode="External"/><Relationship Id="rId5" Type="http://schemas.openxmlformats.org/officeDocument/2006/relationships/hyperlink" Target="https://www.cnbc.com/2019/01/23/most-americans-dont-have-the-savings-to-cover-a-1000-emergency.html" TargetMode="External"/><Relationship Id="rId4" Type="http://schemas.openxmlformats.org/officeDocument/2006/relationships/hyperlink" Target="https://en.wikipedia.org/wiki/Oscar_Wil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omments" Target="../comments/comment1.xml"/><Relationship Id="rId5" Type="http://schemas.openxmlformats.org/officeDocument/2006/relationships/hyperlink" Target="https://creativecommons.org/licenses/by-sa/3.0/" TargetMode="External"/><Relationship Id="rId4" Type="http://schemas.openxmlformats.org/officeDocument/2006/relationships/hyperlink" Target="https://en.wikiquote.org/wiki/File:USA_Flag_Map.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buckmire.blogspot.com/2013/08/irs-announces-recognition-of-all-same.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hyperlink" Target="https://apps.irs.gov/app/tax-withholding-calculator" TargetMode="External"/><Relationship Id="rId7" Type="http://schemas.openxmlformats.org/officeDocument/2006/relationships/hyperlink" Target="https://apps.irs.gov/app/tax-withholding-estimato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hyperlink" Target="https://www.quoteinspector.com/images/taxes/tax-preparation-desk-scene/" TargetMode="Externa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23168" y="139408"/>
            <a:ext cx="8821677" cy="6517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p:cNvSpPr>
            <a:spLocks noGrp="1"/>
          </p:cNvSpPr>
          <p:nvPr>
            <p:ph type="subTitle" idx="1"/>
          </p:nvPr>
        </p:nvSpPr>
        <p:spPr>
          <a:xfrm>
            <a:off x="1743174" y="5343256"/>
            <a:ext cx="8825658" cy="861420"/>
          </a:xfrm>
        </p:spPr>
        <p:txBody>
          <a:bodyPr>
            <a:normAutofit fontScale="92500" lnSpcReduction="20000"/>
          </a:bodyPr>
          <a:lstStyle/>
          <a:p>
            <a:pPr algn="ctr"/>
            <a:r>
              <a:rPr lang="en-US" b="1" dirty="0">
                <a:solidFill>
                  <a:schemeClr val="tx1"/>
                </a:solidFill>
              </a:rPr>
              <a:t>Webinar site:</a:t>
            </a:r>
          </a:p>
          <a:p>
            <a:pPr algn="ctr"/>
            <a:r>
              <a:rPr lang="en-US" b="1" dirty="0" err="1">
                <a:solidFill>
                  <a:schemeClr val="bg2"/>
                </a:solidFill>
              </a:rPr>
              <a:t>Nar.realtor</a:t>
            </a:r>
            <a:r>
              <a:rPr lang="en-US" b="1" dirty="0">
                <a:solidFill>
                  <a:schemeClr val="bg2"/>
                </a:solidFill>
              </a:rPr>
              <a:t>/</a:t>
            </a:r>
            <a:r>
              <a:rPr lang="en-US" b="1" dirty="0" err="1">
                <a:solidFill>
                  <a:schemeClr val="bg2"/>
                </a:solidFill>
              </a:rPr>
              <a:t>cffw</a:t>
            </a:r>
            <a:r>
              <a:rPr lang="en-US" b="1" dirty="0">
                <a:solidFill>
                  <a:schemeClr val="bg2"/>
                </a:solidFill>
              </a:rPr>
              <a:t>/webinar</a:t>
            </a:r>
          </a:p>
        </p:txBody>
      </p:sp>
      <p:sp>
        <p:nvSpPr>
          <p:cNvPr id="4" name="Subtitle 2">
            <a:extLst>
              <a:ext uri="{FF2B5EF4-FFF2-40B4-BE49-F238E27FC236}">
                <a16:creationId xmlns:a16="http://schemas.microsoft.com/office/drawing/2014/main" id="{B2503B6C-418B-4794-95A6-17B16D9ECFFC}"/>
              </a:ext>
            </a:extLst>
          </p:cNvPr>
          <p:cNvSpPr txBox="1">
            <a:spLocks/>
          </p:cNvSpPr>
          <p:nvPr/>
        </p:nvSpPr>
        <p:spPr>
          <a:xfrm>
            <a:off x="1623168" y="4581256"/>
            <a:ext cx="8825658"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800" b="0" i="0" kern="1200" cap="all">
                <a:solidFill>
                  <a:schemeClr val="accent1"/>
                </a:solidFill>
                <a:latin typeface="Arial" panose="020B0604020202020204" pitchFamily="34" charset="0"/>
                <a:ea typeface="+mj-ea"/>
                <a:cs typeface="Arial" panose="020B0604020202020204" pitchFamily="34" charset="0"/>
              </a:defRPr>
            </a:lvl1pPr>
            <a:lvl2pPr marL="457200" indent="0" algn="ctr" defTabSz="457200" rtl="0" eaLnBrk="1" latinLnBrk="0" hangingPunct="1">
              <a:spcBef>
                <a:spcPts val="1000"/>
              </a:spcBef>
              <a:spcAft>
                <a:spcPts val="0"/>
              </a:spcAft>
              <a:buClr>
                <a:schemeClr val="accent1"/>
              </a:buClr>
              <a:buSzPct val="80000"/>
              <a:buFont typeface="Wingdings 3" charset="2"/>
              <a:buNone/>
              <a:defRPr sz="2400" b="0" i="0" kern="1200">
                <a:solidFill>
                  <a:schemeClr val="tx1">
                    <a:tint val="75000"/>
                  </a:schemeClr>
                </a:solidFill>
                <a:latin typeface="Arial" panose="020B0604020202020204" pitchFamily="34" charset="0"/>
                <a:ea typeface="+mj-ea"/>
                <a:cs typeface="Arial" panose="020B0604020202020204" pitchFamily="34" charset="0"/>
              </a:defRPr>
            </a:lvl2pPr>
            <a:lvl3pPr marL="914400" indent="0" algn="ctr" defTabSz="457200" rtl="0" eaLnBrk="1" latinLnBrk="0" hangingPunct="1">
              <a:spcBef>
                <a:spcPts val="1000"/>
              </a:spcBef>
              <a:spcAft>
                <a:spcPts val="0"/>
              </a:spcAft>
              <a:buClr>
                <a:schemeClr val="accent1"/>
              </a:buClr>
              <a:buSzPct val="80000"/>
              <a:buFont typeface="Wingdings 3" charset="2"/>
              <a:buNone/>
              <a:defRPr sz="2000" b="0" i="0" kern="1200">
                <a:solidFill>
                  <a:schemeClr val="tx1">
                    <a:tint val="75000"/>
                  </a:schemeClr>
                </a:solidFill>
                <a:latin typeface="Arial" panose="020B0604020202020204" pitchFamily="34" charset="0"/>
                <a:ea typeface="+mj-ea"/>
                <a:cs typeface="Arial" panose="020B0604020202020204" pitchFamily="34" charset="0"/>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Arial" panose="020B0604020202020204" pitchFamily="34" charset="0"/>
                <a:ea typeface="+mj-ea"/>
                <a:cs typeface="Arial" panose="020B0604020202020204" pitchFamily="34" charset="0"/>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Arial" panose="020B0604020202020204" pitchFamily="34" charset="0"/>
                <a:ea typeface="+mj-ea"/>
                <a:cs typeface="Arial" panose="020B0604020202020204" pitchFamily="34"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b="1">
                <a:solidFill>
                  <a:schemeClr val="bg2"/>
                </a:solidFill>
              </a:rPr>
              <a:t>Financialwellness.realtor</a:t>
            </a:r>
            <a:endParaRPr lang="en-US" b="1" dirty="0">
              <a:solidFill>
                <a:schemeClr val="bg2"/>
              </a:solidFill>
            </a:endParaRPr>
          </a:p>
        </p:txBody>
      </p:sp>
    </p:spTree>
    <p:extLst>
      <p:ext uri="{BB962C8B-B14F-4D97-AF65-F5344CB8AC3E}">
        <p14:creationId xmlns:p14="http://schemas.microsoft.com/office/powerpoint/2010/main" val="214707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BB2E-467F-4DDA-BB40-3099C2787A6A}"/>
              </a:ext>
            </a:extLst>
          </p:cNvPr>
          <p:cNvSpPr>
            <a:spLocks noGrp="1"/>
          </p:cNvSpPr>
          <p:nvPr>
            <p:ph type="title"/>
          </p:nvPr>
        </p:nvSpPr>
        <p:spPr/>
        <p:txBody>
          <a:bodyPr/>
          <a:lstStyle/>
          <a:p>
            <a:r>
              <a:rPr lang="en-US" dirty="0"/>
              <a:t>Avoid Tax Surprises</a:t>
            </a:r>
          </a:p>
        </p:txBody>
      </p:sp>
      <p:sp>
        <p:nvSpPr>
          <p:cNvPr id="3" name="Content Placeholder 2">
            <a:extLst>
              <a:ext uri="{FF2B5EF4-FFF2-40B4-BE49-F238E27FC236}">
                <a16:creationId xmlns:a16="http://schemas.microsoft.com/office/drawing/2014/main" id="{0D7E0052-5B6D-428E-88EE-7ABB984409F4}"/>
              </a:ext>
            </a:extLst>
          </p:cNvPr>
          <p:cNvSpPr>
            <a:spLocks noGrp="1"/>
          </p:cNvSpPr>
          <p:nvPr>
            <p:ph idx="1"/>
          </p:nvPr>
        </p:nvSpPr>
        <p:spPr>
          <a:xfrm>
            <a:off x="1103312" y="1714500"/>
            <a:ext cx="9404723" cy="4533899"/>
          </a:xfrm>
        </p:spPr>
        <p:txBody>
          <a:bodyPr>
            <a:normAutofit lnSpcReduction="10000"/>
          </a:bodyPr>
          <a:lstStyle/>
          <a:p>
            <a:r>
              <a:rPr lang="en-US" dirty="0"/>
              <a:t>Select a CPA or another financial advocate who knows your business to help you with your taxes. </a:t>
            </a:r>
          </a:p>
          <a:p>
            <a:pPr lvl="3"/>
            <a:r>
              <a:rPr lang="en-US" sz="2400" dirty="0"/>
              <a:t>the rule of thumb is </a:t>
            </a:r>
            <a:r>
              <a:rPr lang="en-US" sz="3200" b="1" dirty="0">
                <a:solidFill>
                  <a:schemeClr val="accent1"/>
                </a:solidFill>
              </a:rPr>
              <a:t>30%</a:t>
            </a:r>
            <a:endParaRPr lang="en-US" sz="2400" b="1" dirty="0">
              <a:solidFill>
                <a:schemeClr val="accent1"/>
              </a:solidFill>
            </a:endParaRPr>
          </a:p>
          <a:p>
            <a:r>
              <a:rPr lang="en-US" dirty="0"/>
              <a:t>Keep clean, accurate records for expenses and deductions </a:t>
            </a:r>
          </a:p>
          <a:p>
            <a:r>
              <a:rPr lang="en-US" dirty="0"/>
              <a:t>Keep business and personal expenses separate</a:t>
            </a:r>
          </a:p>
          <a:p>
            <a:r>
              <a:rPr lang="en-US" dirty="0"/>
              <a:t>Take advantage of a tax-deferred IRA</a:t>
            </a:r>
          </a:p>
          <a:p>
            <a:r>
              <a:rPr lang="en-US" dirty="0"/>
              <a:t>Keep up with taxes by paying them quarterly throughout the year rather than in a large annual payment</a:t>
            </a:r>
          </a:p>
          <a:p>
            <a:endParaRPr lang="en-US" dirty="0"/>
          </a:p>
        </p:txBody>
      </p:sp>
    </p:spTree>
    <p:extLst>
      <p:ext uri="{BB962C8B-B14F-4D97-AF65-F5344CB8AC3E}">
        <p14:creationId xmlns:p14="http://schemas.microsoft.com/office/powerpoint/2010/main" val="945706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EA45-DC20-4C8B-B2AB-AA76F8D3A47E}"/>
              </a:ext>
            </a:extLst>
          </p:cNvPr>
          <p:cNvSpPr>
            <a:spLocks noGrp="1"/>
          </p:cNvSpPr>
          <p:nvPr>
            <p:ph type="title"/>
          </p:nvPr>
        </p:nvSpPr>
        <p:spPr/>
        <p:txBody>
          <a:bodyPr/>
          <a:lstStyle/>
          <a:p>
            <a:r>
              <a:rPr lang="en-US" dirty="0"/>
              <a:t>ADS, DUES &amp; WASHER/DRYER???</a:t>
            </a:r>
            <a:br>
              <a:rPr lang="en-US" dirty="0"/>
            </a:br>
            <a:r>
              <a:rPr lang="en-US" sz="3200" dirty="0"/>
              <a:t>what &amp; why, of paying UNEXPECTED expenses</a:t>
            </a:r>
            <a:br>
              <a:rPr lang="en-US" dirty="0"/>
            </a:br>
            <a:endParaRPr lang="en-US" dirty="0"/>
          </a:p>
        </p:txBody>
      </p:sp>
      <p:pic>
        <p:nvPicPr>
          <p:cNvPr id="5" name="Content Placeholder 4" descr="A picture containing drawing&#10;&#10;Description automatically generated">
            <a:extLst>
              <a:ext uri="{FF2B5EF4-FFF2-40B4-BE49-F238E27FC236}">
                <a16:creationId xmlns:a16="http://schemas.microsoft.com/office/drawing/2014/main" id="{294A3FCC-1326-4FA4-AC6B-3CD9FBF7905B}"/>
              </a:ext>
            </a:extLst>
          </p:cNvPr>
          <p:cNvPicPr>
            <a:picLocks noGrp="1" noChangeAspect="1"/>
          </p:cNvPicPr>
          <p:nvPr>
            <p:ph idx="1"/>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82171" y="2410081"/>
            <a:ext cx="3721540" cy="2791155"/>
          </a:xfrm>
          <a:ln>
            <a:solidFill>
              <a:schemeClr val="bg1"/>
            </a:solidFill>
          </a:ln>
        </p:spPr>
      </p:pic>
      <p:sp>
        <p:nvSpPr>
          <p:cNvPr id="6" name="TextBox 5">
            <a:extLst>
              <a:ext uri="{FF2B5EF4-FFF2-40B4-BE49-F238E27FC236}">
                <a16:creationId xmlns:a16="http://schemas.microsoft.com/office/drawing/2014/main" id="{0002BC4C-2B19-41CB-8591-B8C7E28E36B4}"/>
              </a:ext>
            </a:extLst>
          </p:cNvPr>
          <p:cNvSpPr txBox="1"/>
          <p:nvPr/>
        </p:nvSpPr>
        <p:spPr>
          <a:xfrm>
            <a:off x="524354" y="5325527"/>
            <a:ext cx="3657600" cy="230832"/>
          </a:xfrm>
          <a:prstGeom prst="rect">
            <a:avLst/>
          </a:prstGeom>
          <a:noFill/>
        </p:spPr>
        <p:txBody>
          <a:bodyPr wrap="square" rtlCol="0">
            <a:spAutoFit/>
          </a:bodyPr>
          <a:lstStyle/>
          <a:p>
            <a:r>
              <a:rPr lang="en-US" sz="900" dirty="0">
                <a:hlinkClick r:id="rId4" tooltip="http://streathambrixtonchess.blogspot.com/2010_08_01_archive.html"/>
              </a:rPr>
              <a:t>This Photo</a:t>
            </a:r>
            <a:r>
              <a:rPr lang="en-US" sz="900" dirty="0"/>
              <a:t> by Unknown Author is licensed under </a:t>
            </a:r>
            <a:r>
              <a:rPr lang="en-US" sz="900" dirty="0">
                <a:hlinkClick r:id="rId5" tooltip="https://creativecommons.org/licenses/by-nc/3.0/"/>
              </a:rPr>
              <a:t>CC BY-NC</a:t>
            </a:r>
            <a:endParaRPr lang="en-US" sz="900" dirty="0"/>
          </a:p>
        </p:txBody>
      </p:sp>
      <p:pic>
        <p:nvPicPr>
          <p:cNvPr id="10" name="Picture 9" descr="A close up of a logo&#10;&#10;Description automatically generated">
            <a:extLst>
              <a:ext uri="{FF2B5EF4-FFF2-40B4-BE49-F238E27FC236}">
                <a16:creationId xmlns:a16="http://schemas.microsoft.com/office/drawing/2014/main" id="{BC70FD64-892E-4B4D-9B5D-6E9B7E4683B4}"/>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4602918" y="2410082"/>
            <a:ext cx="2791155" cy="2791155"/>
          </a:xfrm>
          <a:prstGeom prst="rect">
            <a:avLst/>
          </a:prstGeom>
          <a:ln>
            <a:solidFill>
              <a:schemeClr val="bg1"/>
            </a:solidFill>
          </a:ln>
        </p:spPr>
      </p:pic>
      <p:sp>
        <p:nvSpPr>
          <p:cNvPr id="11" name="TextBox 10">
            <a:extLst>
              <a:ext uri="{FF2B5EF4-FFF2-40B4-BE49-F238E27FC236}">
                <a16:creationId xmlns:a16="http://schemas.microsoft.com/office/drawing/2014/main" id="{40E4A09E-0D14-4846-89E1-446D6F7CE4B1}"/>
              </a:ext>
            </a:extLst>
          </p:cNvPr>
          <p:cNvSpPr txBox="1"/>
          <p:nvPr/>
        </p:nvSpPr>
        <p:spPr>
          <a:xfrm>
            <a:off x="4112600" y="5342214"/>
            <a:ext cx="3771790" cy="230832"/>
          </a:xfrm>
          <a:prstGeom prst="rect">
            <a:avLst/>
          </a:prstGeom>
          <a:noFill/>
        </p:spPr>
        <p:txBody>
          <a:bodyPr wrap="square" rtlCol="0">
            <a:spAutoFit/>
          </a:bodyPr>
          <a:lstStyle/>
          <a:p>
            <a:r>
              <a:rPr lang="en-US" sz="900" dirty="0">
                <a:hlinkClick r:id="rId7" tooltip="http://flickr.com/photos/benterrett/3612762347"/>
              </a:rPr>
              <a:t>This Photo</a:t>
            </a:r>
            <a:r>
              <a:rPr lang="en-US" sz="900" dirty="0"/>
              <a:t> by Unknown Author is licensed under </a:t>
            </a:r>
            <a:r>
              <a:rPr lang="en-US" sz="900" dirty="0">
                <a:hlinkClick r:id="rId8" tooltip="https://creativecommons.org/licenses/by-nc-nd/3.0/"/>
              </a:rPr>
              <a:t>CC BY-NC-ND</a:t>
            </a:r>
            <a:endParaRPr lang="en-US" sz="900" dirty="0"/>
          </a:p>
        </p:txBody>
      </p:sp>
      <p:pic>
        <p:nvPicPr>
          <p:cNvPr id="2050" name="Picture 2" descr="Image result for cartoon washer and dryer&quot;">
            <a:extLst>
              <a:ext uri="{FF2B5EF4-FFF2-40B4-BE49-F238E27FC236}">
                <a16:creationId xmlns:a16="http://schemas.microsoft.com/office/drawing/2014/main" id="{1E25AEF6-74F5-43B0-9D50-EC11AF5371DA}"/>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62558" y="2410083"/>
            <a:ext cx="3594282" cy="279115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EAC2B0-FC09-4271-A6BF-E2DED332D638}"/>
              </a:ext>
            </a:extLst>
          </p:cNvPr>
          <p:cNvSpPr txBox="1"/>
          <p:nvPr/>
        </p:nvSpPr>
        <p:spPr>
          <a:xfrm>
            <a:off x="7770200" y="5342214"/>
            <a:ext cx="3771790" cy="230832"/>
          </a:xfrm>
          <a:prstGeom prst="rect">
            <a:avLst/>
          </a:prstGeom>
          <a:noFill/>
        </p:spPr>
        <p:txBody>
          <a:bodyPr wrap="square" rtlCol="0">
            <a:spAutoFit/>
          </a:bodyPr>
          <a:lstStyle/>
          <a:p>
            <a:r>
              <a:rPr lang="en-US" sz="900" dirty="0">
                <a:hlinkClick r:id="rId10" tooltip="http://flickr.com/photos/benterrett/3612762347"/>
              </a:rPr>
              <a:t>This Photo </a:t>
            </a:r>
            <a:r>
              <a:rPr lang="en-US" sz="900" dirty="0"/>
              <a:t>by Unknown Author is licensed under </a:t>
            </a:r>
            <a:r>
              <a:rPr lang="en-US" sz="900" dirty="0">
                <a:hlinkClick r:id="rId11"/>
              </a:rPr>
              <a:t>CC BY-NC-ND</a:t>
            </a:r>
            <a:endParaRPr lang="en-US" sz="900" dirty="0"/>
          </a:p>
        </p:txBody>
      </p:sp>
    </p:spTree>
    <p:extLst>
      <p:ext uri="{BB962C8B-B14F-4D97-AF65-F5344CB8AC3E}">
        <p14:creationId xmlns:p14="http://schemas.microsoft.com/office/powerpoint/2010/main" val="31554603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D1FD-8045-4FE9-AE27-1CB6C7BAEE7B}"/>
              </a:ext>
            </a:extLst>
          </p:cNvPr>
          <p:cNvSpPr>
            <a:spLocks noGrp="1"/>
          </p:cNvSpPr>
          <p:nvPr>
            <p:ph type="title"/>
          </p:nvPr>
        </p:nvSpPr>
        <p:spPr/>
        <p:txBody>
          <a:bodyPr/>
          <a:lstStyle/>
          <a:p>
            <a:r>
              <a:rPr lang="en-US" dirty="0"/>
              <a:t>PAYCHECK BUDGET POLL</a:t>
            </a:r>
          </a:p>
        </p:txBody>
      </p:sp>
      <p:sp>
        <p:nvSpPr>
          <p:cNvPr id="3" name="Content Placeholder 2">
            <a:extLst>
              <a:ext uri="{FF2B5EF4-FFF2-40B4-BE49-F238E27FC236}">
                <a16:creationId xmlns:a16="http://schemas.microsoft.com/office/drawing/2014/main" id="{D4A1D1A0-DFCF-4E54-9D63-344384E9A40E}"/>
              </a:ext>
            </a:extLst>
          </p:cNvPr>
          <p:cNvSpPr>
            <a:spLocks noGrp="1"/>
          </p:cNvSpPr>
          <p:nvPr>
            <p:ph idx="1"/>
          </p:nvPr>
        </p:nvSpPr>
        <p:spPr>
          <a:xfrm>
            <a:off x="1103313" y="2052918"/>
            <a:ext cx="3811588" cy="4195481"/>
          </a:xfrm>
        </p:spPr>
        <p:txBody>
          <a:bodyPr/>
          <a:lstStyle/>
          <a:p>
            <a:r>
              <a:rPr lang="en-US" dirty="0"/>
              <a:t>DO YOU HAVE A written HOME/PERSONAL BUDGET?</a:t>
            </a:r>
          </a:p>
          <a:p>
            <a:endParaRPr lang="en-US" dirty="0"/>
          </a:p>
          <a:p>
            <a:r>
              <a:rPr lang="en-US" dirty="0"/>
              <a:t>DO YOU HAVE A written BUSINESS BUDGET?</a:t>
            </a:r>
          </a:p>
        </p:txBody>
      </p:sp>
      <p:graphicFrame>
        <p:nvGraphicFramePr>
          <p:cNvPr id="4" name="Diagram 3">
            <a:extLst>
              <a:ext uri="{FF2B5EF4-FFF2-40B4-BE49-F238E27FC236}">
                <a16:creationId xmlns:a16="http://schemas.microsoft.com/office/drawing/2014/main" id="{444EDA98-3539-4F56-8A9C-7FBA05E762B5}"/>
              </a:ext>
            </a:extLst>
          </p:cNvPr>
          <p:cNvGraphicFramePr/>
          <p:nvPr>
            <p:extLst>
              <p:ext uri="{D42A27DB-BD31-4B8C-83A1-F6EECF244321}">
                <p14:modId xmlns:p14="http://schemas.microsoft.com/office/powerpoint/2010/main" val="1695557778"/>
              </p:ext>
            </p:extLst>
          </p:nvPr>
        </p:nvGraphicFramePr>
        <p:xfrm>
          <a:off x="4394200" y="1853248"/>
          <a:ext cx="7366000" cy="430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639059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29">
            <a:extLst>
              <a:ext uri="{FF2B5EF4-FFF2-40B4-BE49-F238E27FC236}">
                <a16:creationId xmlns:a16="http://schemas.microsoft.com/office/drawing/2014/main" id="{1AC08F6A-462F-4E71-A8F6-0DB33FFADA8C}"/>
              </a:ext>
            </a:extLst>
          </p:cNvPr>
          <p:cNvGraphicFramePr/>
          <p:nvPr>
            <p:extLst>
              <p:ext uri="{D42A27DB-BD31-4B8C-83A1-F6EECF244321}">
                <p14:modId xmlns:p14="http://schemas.microsoft.com/office/powerpoint/2010/main" val="4256847497"/>
              </p:ext>
            </p:extLst>
          </p:nvPr>
        </p:nvGraphicFramePr>
        <p:xfrm>
          <a:off x="646111" y="1101010"/>
          <a:ext cx="1025312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0DAB158-4044-4424-9914-F6DFACEE3683}"/>
              </a:ext>
            </a:extLst>
          </p:cNvPr>
          <p:cNvSpPr>
            <a:spLocks noGrp="1"/>
          </p:cNvSpPr>
          <p:nvPr>
            <p:ph type="title"/>
          </p:nvPr>
        </p:nvSpPr>
        <p:spPr/>
        <p:txBody>
          <a:bodyPr/>
          <a:lstStyle/>
          <a:p>
            <a:r>
              <a:rPr lang="en-US" dirty="0"/>
              <a:t>COST OF DOING BUSINESS</a:t>
            </a:r>
          </a:p>
        </p:txBody>
      </p:sp>
      <p:sp>
        <p:nvSpPr>
          <p:cNvPr id="7" name="TextBox 6">
            <a:extLst>
              <a:ext uri="{FF2B5EF4-FFF2-40B4-BE49-F238E27FC236}">
                <a16:creationId xmlns:a16="http://schemas.microsoft.com/office/drawing/2014/main" id="{59A5C11C-A543-4661-BA38-74286E320FDC}"/>
              </a:ext>
            </a:extLst>
          </p:cNvPr>
          <p:cNvSpPr txBox="1"/>
          <p:nvPr/>
        </p:nvSpPr>
        <p:spPr>
          <a:xfrm>
            <a:off x="9910514" y="5874589"/>
            <a:ext cx="2282024" cy="338554"/>
          </a:xfrm>
          <a:prstGeom prst="rect">
            <a:avLst/>
          </a:prstGeom>
          <a:noFill/>
        </p:spPr>
        <p:txBody>
          <a:bodyPr wrap="square" rtlCol="0">
            <a:spAutoFit/>
          </a:bodyPr>
          <a:lstStyle/>
          <a:p>
            <a:r>
              <a:rPr lang="en-US" sz="800" dirty="0">
                <a:hlinkClick r:id="rId8" tooltip="https://fabiusmaximus.com/2012/04/30/381131/"/>
              </a:rPr>
              <a:t>This Photo</a:t>
            </a:r>
            <a:r>
              <a:rPr lang="en-US" sz="800" dirty="0"/>
              <a:t> by Unknown Author is licensed under </a:t>
            </a:r>
            <a:r>
              <a:rPr lang="en-US" sz="800" dirty="0">
                <a:hlinkClick r:id="rId9" tooltip="https://creativecommons.org/licenses/by/3.0/"/>
              </a:rPr>
              <a:t>CC BY</a:t>
            </a:r>
            <a:endParaRPr lang="en-US" sz="800" dirty="0"/>
          </a:p>
        </p:txBody>
      </p:sp>
      <p:sp>
        <p:nvSpPr>
          <p:cNvPr id="8" name="TextBox 7">
            <a:extLst>
              <a:ext uri="{FF2B5EF4-FFF2-40B4-BE49-F238E27FC236}">
                <a16:creationId xmlns:a16="http://schemas.microsoft.com/office/drawing/2014/main" id="{D15372DA-AC83-4B27-BD48-BA1D03DDA49A}"/>
              </a:ext>
            </a:extLst>
          </p:cNvPr>
          <p:cNvSpPr txBox="1"/>
          <p:nvPr/>
        </p:nvSpPr>
        <p:spPr>
          <a:xfrm>
            <a:off x="5381899" y="4962407"/>
            <a:ext cx="702901" cy="369332"/>
          </a:xfrm>
          <a:prstGeom prst="rect">
            <a:avLst/>
          </a:prstGeom>
          <a:noFill/>
        </p:spPr>
        <p:txBody>
          <a:bodyPr wrap="square" rtlCol="0">
            <a:spAutoFit/>
          </a:bodyPr>
          <a:lstStyle/>
          <a:p>
            <a:r>
              <a:rPr lang="en-US" b="1" dirty="0">
                <a:solidFill>
                  <a:srgbClr val="FF0000"/>
                </a:solidFill>
              </a:rPr>
              <a:t>30%</a:t>
            </a:r>
          </a:p>
        </p:txBody>
      </p:sp>
      <p:sp>
        <p:nvSpPr>
          <p:cNvPr id="11" name="TextBox 10">
            <a:extLst>
              <a:ext uri="{FF2B5EF4-FFF2-40B4-BE49-F238E27FC236}">
                <a16:creationId xmlns:a16="http://schemas.microsoft.com/office/drawing/2014/main" id="{3B6A74C2-8DD7-426B-A49E-F8A22453C06F}"/>
              </a:ext>
            </a:extLst>
          </p:cNvPr>
          <p:cNvSpPr txBox="1"/>
          <p:nvPr/>
        </p:nvSpPr>
        <p:spPr>
          <a:xfrm>
            <a:off x="9931402" y="6167920"/>
            <a:ext cx="2060648" cy="369332"/>
          </a:xfrm>
          <a:prstGeom prst="rect">
            <a:avLst/>
          </a:prstGeom>
          <a:noFill/>
        </p:spPr>
        <p:txBody>
          <a:bodyPr wrap="square" rtlCol="0">
            <a:spAutoFit/>
          </a:bodyPr>
          <a:lstStyle/>
          <a:p>
            <a:r>
              <a:rPr lang="en-US" sz="900" dirty="0">
                <a:hlinkClick r:id="rId10" tooltip="https://www.joyfulsource.com/five-ways-making-growing-manufacturing-business-cost-effective/"/>
              </a:rPr>
              <a:t>This Photo</a:t>
            </a:r>
            <a:r>
              <a:rPr lang="en-US" sz="900" dirty="0"/>
              <a:t> by Unknown Author is licensed under </a:t>
            </a:r>
            <a:r>
              <a:rPr lang="en-US" sz="900" dirty="0">
                <a:hlinkClick r:id="rId11" tooltip="https://creativecommons.org/licenses/by-sa/3.0/"/>
              </a:rPr>
              <a:t>CC BY-SA</a:t>
            </a:r>
            <a:endParaRPr lang="en-US" sz="900" dirty="0"/>
          </a:p>
        </p:txBody>
      </p:sp>
      <p:sp>
        <p:nvSpPr>
          <p:cNvPr id="12" name="TextBox 11">
            <a:extLst>
              <a:ext uri="{FF2B5EF4-FFF2-40B4-BE49-F238E27FC236}">
                <a16:creationId xmlns:a16="http://schemas.microsoft.com/office/drawing/2014/main" id="{6351A180-DA34-4858-833E-F2C408C622D1}"/>
              </a:ext>
            </a:extLst>
          </p:cNvPr>
          <p:cNvSpPr txBox="1"/>
          <p:nvPr/>
        </p:nvSpPr>
        <p:spPr>
          <a:xfrm>
            <a:off x="5385085" y="3997483"/>
            <a:ext cx="699715" cy="369332"/>
          </a:xfrm>
          <a:prstGeom prst="rect">
            <a:avLst/>
          </a:prstGeom>
          <a:noFill/>
        </p:spPr>
        <p:txBody>
          <a:bodyPr wrap="square" rtlCol="0">
            <a:spAutoFit/>
          </a:bodyPr>
          <a:lstStyle/>
          <a:p>
            <a:r>
              <a:rPr lang="en-US" b="1" dirty="0">
                <a:solidFill>
                  <a:srgbClr val="FF0000"/>
                </a:solidFill>
              </a:rPr>
              <a:t>10%</a:t>
            </a:r>
          </a:p>
        </p:txBody>
      </p:sp>
      <p:sp>
        <p:nvSpPr>
          <p:cNvPr id="15" name="TextBox 14">
            <a:extLst>
              <a:ext uri="{FF2B5EF4-FFF2-40B4-BE49-F238E27FC236}">
                <a16:creationId xmlns:a16="http://schemas.microsoft.com/office/drawing/2014/main" id="{8B8AEC28-B388-474F-AB5B-A672CB1643AF}"/>
              </a:ext>
            </a:extLst>
          </p:cNvPr>
          <p:cNvSpPr txBox="1"/>
          <p:nvPr/>
        </p:nvSpPr>
        <p:spPr>
          <a:xfrm>
            <a:off x="5391277" y="3114714"/>
            <a:ext cx="906449" cy="369332"/>
          </a:xfrm>
          <a:prstGeom prst="rect">
            <a:avLst/>
          </a:prstGeom>
          <a:noFill/>
        </p:spPr>
        <p:txBody>
          <a:bodyPr wrap="square" rtlCol="0">
            <a:spAutoFit/>
          </a:bodyPr>
          <a:lstStyle/>
          <a:p>
            <a:r>
              <a:rPr lang="en-US" b="1" dirty="0">
                <a:solidFill>
                  <a:srgbClr val="FF0000"/>
                </a:solidFill>
              </a:rPr>
              <a:t>5%</a:t>
            </a:r>
          </a:p>
        </p:txBody>
      </p:sp>
      <p:sp>
        <p:nvSpPr>
          <p:cNvPr id="18" name="TextBox 17">
            <a:extLst>
              <a:ext uri="{FF2B5EF4-FFF2-40B4-BE49-F238E27FC236}">
                <a16:creationId xmlns:a16="http://schemas.microsoft.com/office/drawing/2014/main" id="{9EEC414F-29D8-4F2D-808D-83D3F85ACB3D}"/>
              </a:ext>
            </a:extLst>
          </p:cNvPr>
          <p:cNvSpPr txBox="1"/>
          <p:nvPr/>
        </p:nvSpPr>
        <p:spPr>
          <a:xfrm>
            <a:off x="9931402" y="5553857"/>
            <a:ext cx="1964344" cy="369332"/>
          </a:xfrm>
          <a:prstGeom prst="rect">
            <a:avLst/>
          </a:prstGeom>
          <a:noFill/>
        </p:spPr>
        <p:txBody>
          <a:bodyPr wrap="square" rtlCol="0">
            <a:spAutoFit/>
          </a:bodyPr>
          <a:lstStyle/>
          <a:p>
            <a:r>
              <a:rPr lang="en-US" sz="900" dirty="0">
                <a:hlinkClick r:id="rId12" tooltip="http://www.mirandakwrites.com/2015/09/accept-unexpected.html"/>
              </a:rPr>
              <a:t>This Photo</a:t>
            </a:r>
            <a:r>
              <a:rPr lang="en-US" sz="900" dirty="0"/>
              <a:t> by Unknown Author is licensed under </a:t>
            </a:r>
            <a:r>
              <a:rPr lang="en-US" sz="900" dirty="0">
                <a:hlinkClick r:id="rId13" tooltip="https://creativecommons.org/licenses/by-nc-nd/3.0/"/>
              </a:rPr>
              <a:t>CC BY-NC-ND</a:t>
            </a:r>
            <a:endParaRPr lang="en-US" sz="900" dirty="0"/>
          </a:p>
        </p:txBody>
      </p:sp>
      <p:sp>
        <p:nvSpPr>
          <p:cNvPr id="19" name="TextBox 18">
            <a:extLst>
              <a:ext uri="{FF2B5EF4-FFF2-40B4-BE49-F238E27FC236}">
                <a16:creationId xmlns:a16="http://schemas.microsoft.com/office/drawing/2014/main" id="{BFC91883-5D66-4986-9237-341EFBCEFB99}"/>
              </a:ext>
            </a:extLst>
          </p:cNvPr>
          <p:cNvSpPr txBox="1"/>
          <p:nvPr/>
        </p:nvSpPr>
        <p:spPr>
          <a:xfrm>
            <a:off x="5472548" y="2149790"/>
            <a:ext cx="524787" cy="369332"/>
          </a:xfrm>
          <a:prstGeom prst="rect">
            <a:avLst/>
          </a:prstGeom>
          <a:noFill/>
        </p:spPr>
        <p:txBody>
          <a:bodyPr wrap="square" rtlCol="0">
            <a:spAutoFit/>
          </a:bodyPr>
          <a:lstStyle/>
          <a:p>
            <a:r>
              <a:rPr lang="en-US" b="1" dirty="0">
                <a:solidFill>
                  <a:srgbClr val="FF0000"/>
                </a:solidFill>
              </a:rPr>
              <a:t>5%</a:t>
            </a:r>
          </a:p>
        </p:txBody>
      </p:sp>
      <p:sp>
        <p:nvSpPr>
          <p:cNvPr id="22" name="TextBox 21">
            <a:extLst>
              <a:ext uri="{FF2B5EF4-FFF2-40B4-BE49-F238E27FC236}">
                <a16:creationId xmlns:a16="http://schemas.microsoft.com/office/drawing/2014/main" id="{A1E16245-819F-47EC-9C8A-F8A63BF6AFE0}"/>
              </a:ext>
            </a:extLst>
          </p:cNvPr>
          <p:cNvSpPr txBox="1"/>
          <p:nvPr/>
        </p:nvSpPr>
        <p:spPr>
          <a:xfrm>
            <a:off x="9910514" y="6488668"/>
            <a:ext cx="2419627" cy="369332"/>
          </a:xfrm>
          <a:prstGeom prst="rect">
            <a:avLst/>
          </a:prstGeom>
          <a:noFill/>
        </p:spPr>
        <p:txBody>
          <a:bodyPr wrap="square" rtlCol="0">
            <a:spAutoFit/>
          </a:bodyPr>
          <a:lstStyle/>
          <a:p>
            <a:r>
              <a:rPr lang="en-US" sz="900" dirty="0">
                <a:hlinkClick r:id="rId14" tooltip="https://epicbloggingnow.wordpress.com/category/quotes/"/>
              </a:rPr>
              <a:t>This Photo</a:t>
            </a:r>
            <a:r>
              <a:rPr lang="en-US" sz="900" dirty="0"/>
              <a:t> by Unknown Author is licensed under </a:t>
            </a:r>
            <a:r>
              <a:rPr lang="en-US" sz="900" dirty="0">
                <a:hlinkClick r:id="rId9" tooltip="https://creativecommons.org/licenses/by/3.0/"/>
              </a:rPr>
              <a:t>CC BY</a:t>
            </a:r>
            <a:endParaRPr lang="en-US" sz="900" dirty="0"/>
          </a:p>
        </p:txBody>
      </p:sp>
      <p:sp>
        <p:nvSpPr>
          <p:cNvPr id="23" name="TextBox 22">
            <a:extLst>
              <a:ext uri="{FF2B5EF4-FFF2-40B4-BE49-F238E27FC236}">
                <a16:creationId xmlns:a16="http://schemas.microsoft.com/office/drawing/2014/main" id="{283B65C9-8A23-442D-9A08-76566F33F526}"/>
              </a:ext>
            </a:extLst>
          </p:cNvPr>
          <p:cNvSpPr txBox="1"/>
          <p:nvPr/>
        </p:nvSpPr>
        <p:spPr>
          <a:xfrm>
            <a:off x="5391278" y="5956492"/>
            <a:ext cx="906449" cy="369332"/>
          </a:xfrm>
          <a:prstGeom prst="rect">
            <a:avLst/>
          </a:prstGeom>
          <a:noFill/>
        </p:spPr>
        <p:txBody>
          <a:bodyPr wrap="square" rtlCol="0">
            <a:spAutoFit/>
          </a:bodyPr>
          <a:lstStyle/>
          <a:p>
            <a:r>
              <a:rPr lang="en-US" b="1" dirty="0">
                <a:solidFill>
                  <a:srgbClr val="FF0000"/>
                </a:solidFill>
              </a:rPr>
              <a:t>50%</a:t>
            </a:r>
          </a:p>
        </p:txBody>
      </p:sp>
      <p:cxnSp>
        <p:nvCxnSpPr>
          <p:cNvPr id="32" name="Straight Connector 31">
            <a:extLst>
              <a:ext uri="{FF2B5EF4-FFF2-40B4-BE49-F238E27FC236}">
                <a16:creationId xmlns:a16="http://schemas.microsoft.com/office/drawing/2014/main" id="{636D6101-FD07-4DD7-9E49-9CE494D96C4B}"/>
              </a:ext>
            </a:extLst>
          </p:cNvPr>
          <p:cNvCxnSpPr/>
          <p:nvPr/>
        </p:nvCxnSpPr>
        <p:spPr>
          <a:xfrm>
            <a:off x="4949072" y="2780907"/>
            <a:ext cx="1630837" cy="0"/>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2886BFE3-CA32-46C8-800C-3251FE546864}"/>
              </a:ext>
            </a:extLst>
          </p:cNvPr>
          <p:cNvCxnSpPr/>
          <p:nvPr/>
        </p:nvCxnSpPr>
        <p:spPr>
          <a:xfrm>
            <a:off x="4440025" y="3714161"/>
            <a:ext cx="2648932" cy="0"/>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78149650-A664-4C75-B4B4-F809B807ABEE}"/>
              </a:ext>
            </a:extLst>
          </p:cNvPr>
          <p:cNvCxnSpPr/>
          <p:nvPr/>
        </p:nvCxnSpPr>
        <p:spPr>
          <a:xfrm>
            <a:off x="3893270" y="4760536"/>
            <a:ext cx="3742441" cy="0"/>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1B7D2D46-7E11-4EEE-91AE-9502D599006C}"/>
              </a:ext>
            </a:extLst>
          </p:cNvPr>
          <p:cNvCxnSpPr>
            <a:cxnSpLocks/>
          </p:cNvCxnSpPr>
          <p:nvPr/>
        </p:nvCxnSpPr>
        <p:spPr>
          <a:xfrm>
            <a:off x="3478491" y="5666981"/>
            <a:ext cx="4637987" cy="1323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63332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300C-487B-4508-B9DF-8708899FE327}"/>
              </a:ext>
            </a:extLst>
          </p:cNvPr>
          <p:cNvSpPr>
            <a:spLocks noGrp="1"/>
          </p:cNvSpPr>
          <p:nvPr>
            <p:ph type="title"/>
          </p:nvPr>
        </p:nvSpPr>
        <p:spPr>
          <a:xfrm>
            <a:off x="646111" y="452718"/>
            <a:ext cx="10251275" cy="1400530"/>
          </a:xfrm>
        </p:spPr>
        <p:txBody>
          <a:bodyPr/>
          <a:lstStyle/>
          <a:p>
            <a:r>
              <a:rPr lang="en-US" dirty="0"/>
              <a:t>ITEMS TO BUSINESS BUDGET (</a:t>
            </a:r>
            <a:r>
              <a:rPr lang="en-US" dirty="0">
                <a:solidFill>
                  <a:srgbClr val="92D050"/>
                </a:solidFill>
              </a:rPr>
              <a:t>10%</a:t>
            </a:r>
            <a:r>
              <a:rPr lang="en-US" dirty="0"/>
              <a:t>) </a:t>
            </a:r>
          </a:p>
        </p:txBody>
      </p:sp>
      <p:sp>
        <p:nvSpPr>
          <p:cNvPr id="3" name="Content Placeholder 2">
            <a:extLst>
              <a:ext uri="{FF2B5EF4-FFF2-40B4-BE49-F238E27FC236}">
                <a16:creationId xmlns:a16="http://schemas.microsoft.com/office/drawing/2014/main" id="{5188F91B-6DF9-4DC2-9D13-013822A92DD1}"/>
              </a:ext>
            </a:extLst>
          </p:cNvPr>
          <p:cNvSpPr>
            <a:spLocks noGrp="1"/>
          </p:cNvSpPr>
          <p:nvPr>
            <p:ph idx="1"/>
          </p:nvPr>
        </p:nvSpPr>
        <p:spPr/>
        <p:txBody>
          <a:bodyPr/>
          <a:lstStyle/>
          <a:p>
            <a:r>
              <a:rPr lang="en-US" sz="2800" dirty="0"/>
              <a:t>Dues &amp; Fees (REALTOR ®, Franchise, Brokerage, Office, Team, other?)</a:t>
            </a:r>
          </a:p>
          <a:p>
            <a:r>
              <a:rPr lang="en-US" sz="2800" dirty="0"/>
              <a:t>Phone/Internet</a:t>
            </a:r>
          </a:p>
          <a:p>
            <a:r>
              <a:rPr lang="en-US" sz="2800" dirty="0"/>
              <a:t>Car (payment, gas, insurance, repairs)</a:t>
            </a:r>
          </a:p>
          <a:p>
            <a:r>
              <a:rPr lang="en-US" sz="2800" dirty="0"/>
              <a:t>Customer Relationship Manager (CRM)</a:t>
            </a:r>
          </a:p>
          <a:p>
            <a:r>
              <a:rPr lang="en-US" sz="2800" dirty="0"/>
              <a:t>Marketing                Advertising</a:t>
            </a:r>
          </a:p>
          <a:p>
            <a:r>
              <a:rPr lang="en-US" sz="2800" dirty="0"/>
              <a:t>Software/Online Subscription services</a:t>
            </a:r>
          </a:p>
          <a:p>
            <a:pPr marL="0" indent="0">
              <a:buNone/>
            </a:pPr>
            <a:endParaRPr lang="en-US" dirty="0"/>
          </a:p>
        </p:txBody>
      </p:sp>
      <p:sp>
        <p:nvSpPr>
          <p:cNvPr id="4" name="Arrow: Right 3">
            <a:extLst>
              <a:ext uri="{FF2B5EF4-FFF2-40B4-BE49-F238E27FC236}">
                <a16:creationId xmlns:a16="http://schemas.microsoft.com/office/drawing/2014/main" id="{B93EA799-27F7-4AE4-B080-4EDE7210355D}"/>
              </a:ext>
            </a:extLst>
          </p:cNvPr>
          <p:cNvSpPr/>
          <p:nvPr/>
        </p:nvSpPr>
        <p:spPr>
          <a:xfrm>
            <a:off x="3506746" y="4842344"/>
            <a:ext cx="834887" cy="28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673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6D42-0534-42A5-A72A-420A4C743D32}"/>
              </a:ext>
            </a:extLst>
          </p:cNvPr>
          <p:cNvSpPr>
            <a:spLocks noGrp="1"/>
          </p:cNvSpPr>
          <p:nvPr>
            <p:ph type="title"/>
          </p:nvPr>
        </p:nvSpPr>
        <p:spPr/>
        <p:txBody>
          <a:bodyPr/>
          <a:lstStyle/>
          <a:p>
            <a:r>
              <a:rPr lang="en-US" dirty="0"/>
              <a:t>REAL ESTATE EDUCATION (</a:t>
            </a:r>
            <a:r>
              <a:rPr lang="en-US" dirty="0">
                <a:solidFill>
                  <a:srgbClr val="92D050"/>
                </a:solidFill>
              </a:rPr>
              <a:t>5%</a:t>
            </a:r>
            <a:r>
              <a:rPr lang="en-US" dirty="0"/>
              <a:t>)</a:t>
            </a:r>
          </a:p>
        </p:txBody>
      </p:sp>
      <p:sp>
        <p:nvSpPr>
          <p:cNvPr id="3" name="Content Placeholder 2">
            <a:extLst>
              <a:ext uri="{FF2B5EF4-FFF2-40B4-BE49-F238E27FC236}">
                <a16:creationId xmlns:a16="http://schemas.microsoft.com/office/drawing/2014/main" id="{A8552941-7ED9-4556-A13F-CF44D3A96091}"/>
              </a:ext>
            </a:extLst>
          </p:cNvPr>
          <p:cNvSpPr>
            <a:spLocks noGrp="1"/>
          </p:cNvSpPr>
          <p:nvPr>
            <p:ph idx="1"/>
          </p:nvPr>
        </p:nvSpPr>
        <p:spPr/>
        <p:txBody>
          <a:bodyPr>
            <a:normAutofit fontScale="85000" lnSpcReduction="20000"/>
          </a:bodyPr>
          <a:lstStyle/>
          <a:p>
            <a:r>
              <a:rPr lang="en-US" dirty="0"/>
              <a:t>Continuing education for license renewal*</a:t>
            </a:r>
          </a:p>
          <a:p>
            <a:r>
              <a:rPr lang="en-US" dirty="0"/>
              <a:t>NAR Designation &amp; Certification classes</a:t>
            </a:r>
          </a:p>
          <a:p>
            <a:r>
              <a:rPr lang="en-US" dirty="0"/>
              <a:t>Books, Podcasts, Books on Tape </a:t>
            </a:r>
            <a:r>
              <a:rPr lang="en-US" dirty="0">
                <a:sym typeface="Wingdings" panose="05000000000000000000" pitchFamily="2" charset="2"/>
              </a:rPr>
              <a:t></a:t>
            </a:r>
            <a:endParaRPr lang="en-US" dirty="0"/>
          </a:p>
          <a:p>
            <a:r>
              <a:rPr lang="en-US" dirty="0"/>
              <a:t>Sales Seminar ~ Developing your inner salesperson</a:t>
            </a:r>
          </a:p>
          <a:p>
            <a:r>
              <a:rPr lang="en-US" dirty="0"/>
              <a:t>Leadership Development Training</a:t>
            </a:r>
          </a:p>
          <a:p>
            <a:r>
              <a:rPr lang="en-US" dirty="0"/>
              <a:t>Studying and Utilizing Marketing Trends</a:t>
            </a:r>
          </a:p>
          <a:p>
            <a:r>
              <a:rPr lang="en-US" dirty="0"/>
              <a:t>How to build an Advertising Plans</a:t>
            </a:r>
          </a:p>
          <a:p>
            <a:r>
              <a:rPr lang="en-US" dirty="0"/>
              <a:t>Social Media Utilization</a:t>
            </a:r>
          </a:p>
          <a:p>
            <a:r>
              <a:rPr lang="en-US" dirty="0"/>
              <a:t>Color/Style Trends ~ Staging</a:t>
            </a:r>
          </a:p>
          <a:p>
            <a:r>
              <a:rPr lang="en-US" dirty="0"/>
              <a:t>News Subscriptions for Real Estate Reading</a:t>
            </a:r>
          </a:p>
          <a:p>
            <a:endParaRPr lang="en-US" dirty="0"/>
          </a:p>
        </p:txBody>
      </p:sp>
    </p:spTree>
    <p:extLst>
      <p:ext uri="{BB962C8B-B14F-4D97-AF65-F5344CB8AC3E}">
        <p14:creationId xmlns:p14="http://schemas.microsoft.com/office/powerpoint/2010/main" val="3093313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2549-0F11-47B8-A4BA-4582F7ACCA07}"/>
              </a:ext>
            </a:extLst>
          </p:cNvPr>
          <p:cNvSpPr>
            <a:spLocks noGrp="1"/>
          </p:cNvSpPr>
          <p:nvPr>
            <p:ph type="title"/>
          </p:nvPr>
        </p:nvSpPr>
        <p:spPr/>
        <p:txBody>
          <a:bodyPr/>
          <a:lstStyle/>
          <a:p>
            <a:r>
              <a:rPr lang="en-US" dirty="0"/>
              <a:t>And the hardest item to save for….</a:t>
            </a:r>
          </a:p>
        </p:txBody>
      </p:sp>
      <p:pic>
        <p:nvPicPr>
          <p:cNvPr id="5" name="Content Placeholder 4" descr="A picture containing table, cake, indoor, plate&#10;&#10;Description automatically generated">
            <a:extLst>
              <a:ext uri="{FF2B5EF4-FFF2-40B4-BE49-F238E27FC236}">
                <a16:creationId xmlns:a16="http://schemas.microsoft.com/office/drawing/2014/main" id="{5E8F54FB-9B3C-4182-BBDD-23113D337F8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8929" b="91518" l="6845" r="89881">
                        <a14:foregroundMark x1="31399" y1="44420" x2="31399" y2="44420"/>
                        <a14:foregroundMark x1="30357" y1="34375" x2="30357" y2="34375"/>
                        <a14:foregroundMark x1="45685" y1="8929" x2="45685" y2="8929"/>
                        <a14:foregroundMark x1="61905" y1="90848" x2="61905" y2="90848"/>
                        <a14:foregroundMark x1="30655" y1="91518" x2="30655" y2="91518"/>
                        <a14:foregroundMark x1="33929" y1="84821" x2="33929" y2="84821"/>
                        <a14:foregroundMark x1="7887" y1="89732" x2="7887" y2="89732"/>
                        <a14:foregroundMark x1="7738" y1="70982" x2="7738" y2="70982"/>
                        <a14:foregroundMark x1="6845" y1="89955" x2="6845" y2="89955"/>
                        <a14:foregroundMark x1="31696" y1="30580" x2="31696" y2="30580"/>
                      </a14:backgroundRemoval>
                    </a14:imgEffect>
                  </a14:imgLayer>
                </a14:imgProps>
              </a:ext>
              <a:ext uri="{837473B0-CC2E-450A-ABE3-18F120FF3D39}">
                <a1611:picAttrSrcUrl xmlns:a1611="http://schemas.microsoft.com/office/drawing/2016/11/main" r:id="rId4"/>
              </a:ext>
            </a:extLst>
          </a:blip>
          <a:stretch>
            <a:fillRect/>
          </a:stretch>
        </p:blipFill>
        <p:spPr>
          <a:xfrm>
            <a:off x="2141166" y="1046932"/>
            <a:ext cx="8158252" cy="5438834"/>
          </a:xfrm>
        </p:spPr>
      </p:pic>
      <p:sp>
        <p:nvSpPr>
          <p:cNvPr id="6" name="TextBox 5">
            <a:extLst>
              <a:ext uri="{FF2B5EF4-FFF2-40B4-BE49-F238E27FC236}">
                <a16:creationId xmlns:a16="http://schemas.microsoft.com/office/drawing/2014/main" id="{7A0FE4F3-FF97-4F10-A4E5-77E558ACB8EA}"/>
              </a:ext>
            </a:extLst>
          </p:cNvPr>
          <p:cNvSpPr txBox="1"/>
          <p:nvPr/>
        </p:nvSpPr>
        <p:spPr>
          <a:xfrm>
            <a:off x="3827051" y="6627168"/>
            <a:ext cx="5121084" cy="230832"/>
          </a:xfrm>
          <a:prstGeom prst="rect">
            <a:avLst/>
          </a:prstGeom>
          <a:noFill/>
        </p:spPr>
        <p:txBody>
          <a:bodyPr wrap="square" rtlCol="0">
            <a:spAutoFit/>
          </a:bodyPr>
          <a:lstStyle/>
          <a:p>
            <a:r>
              <a:rPr lang="en-US" sz="900" dirty="0">
                <a:hlinkClick r:id="rId4" tooltip="https://thecreativeconversation.wordpress.com/2017/05/09/work-experience-and-internships-the-price-of-not-getting-paid/"/>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4087650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9EB56FE1-6944-43D7-8440-1190DAED6E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36" name="Picture 35">
            <a:extLst>
              <a:ext uri="{FF2B5EF4-FFF2-40B4-BE49-F238E27FC236}">
                <a16:creationId xmlns:a16="http://schemas.microsoft.com/office/drawing/2014/main" id="{6B89412C-5C0E-4547-8705-988BE3ED22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38" name="Oval 37">
            <a:extLst>
              <a:ext uri="{FF2B5EF4-FFF2-40B4-BE49-F238E27FC236}">
                <a16:creationId xmlns:a16="http://schemas.microsoft.com/office/drawing/2014/main" id="{BDBE258A-7E75-4D51-B4CB-C95FB702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0" name="Picture 39">
            <a:extLst>
              <a:ext uri="{FF2B5EF4-FFF2-40B4-BE49-F238E27FC236}">
                <a16:creationId xmlns:a16="http://schemas.microsoft.com/office/drawing/2014/main" id="{8EEFF789-5B8D-402B-A041-F15E9276D0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42" name="Picture 41">
            <a:extLst>
              <a:ext uri="{FF2B5EF4-FFF2-40B4-BE49-F238E27FC236}">
                <a16:creationId xmlns:a16="http://schemas.microsoft.com/office/drawing/2014/main" id="{BFD1ECE8-0DC1-4BED-8616-8EC623A917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cstate="screen">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44" name="Rectangle 43">
            <a:extLst>
              <a:ext uri="{FF2B5EF4-FFF2-40B4-BE49-F238E27FC236}">
                <a16:creationId xmlns:a16="http://schemas.microsoft.com/office/drawing/2014/main" id="{4630FC49-2A84-4315-BFDF-2CEF7B0BD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92586E2-C025-421D-8C40-476793F969AF}"/>
              </a:ext>
            </a:extLst>
          </p:cNvPr>
          <p:cNvSpPr>
            <a:spLocks noGrp="1"/>
          </p:cNvSpPr>
          <p:nvPr>
            <p:ph type="title"/>
          </p:nvPr>
        </p:nvSpPr>
        <p:spPr>
          <a:xfrm>
            <a:off x="8210623" y="1447800"/>
            <a:ext cx="3333676" cy="3096987"/>
          </a:xfrm>
        </p:spPr>
        <p:txBody>
          <a:bodyPr vert="horz" lIns="91440" tIns="45720" rIns="91440" bIns="45720" rtlCol="0" anchor="b">
            <a:normAutofit/>
          </a:bodyPr>
          <a:lstStyle/>
          <a:p>
            <a:r>
              <a:rPr lang="en-US" sz="3800">
                <a:latin typeface="+mj-lt"/>
                <a:cs typeface="+mj-cs"/>
              </a:rPr>
              <a:t>THE UNEXPECTED (5%)</a:t>
            </a:r>
          </a:p>
        </p:txBody>
      </p:sp>
      <p:sp>
        <p:nvSpPr>
          <p:cNvPr id="46" name="Rectangle 45">
            <a:extLst>
              <a:ext uri="{FF2B5EF4-FFF2-40B4-BE49-F238E27FC236}">
                <a16:creationId xmlns:a16="http://schemas.microsoft.com/office/drawing/2014/main" id="{0996D0EE-9FD0-44E9-9609-39008BC46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27">
            <a:extLst>
              <a:ext uri="{FF2B5EF4-FFF2-40B4-BE49-F238E27FC236}">
                <a16:creationId xmlns:a16="http://schemas.microsoft.com/office/drawing/2014/main" id="{DBD2BDC0-6F7C-4AFF-B864-A949AD20D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591673"/>
            <a:ext cx="6272784" cy="562624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drawing of a face&#10;&#10;Description automatically generated">
            <a:extLst>
              <a:ext uri="{FF2B5EF4-FFF2-40B4-BE49-F238E27FC236}">
                <a16:creationId xmlns:a16="http://schemas.microsoft.com/office/drawing/2014/main" id="{BA6ACB9B-D7B8-DE42-85F9-243E219D0884}"/>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1142748" y="1115659"/>
            <a:ext cx="2554655" cy="2148775"/>
          </a:xfrm>
          <a:prstGeom prst="rect">
            <a:avLst/>
          </a:prstGeom>
          <a:effectLst/>
        </p:spPr>
      </p:pic>
      <p:pic>
        <p:nvPicPr>
          <p:cNvPr id="7" name="Picture 6" descr="A picture containing drawing&#10;&#10;Description automatically generated">
            <a:extLst>
              <a:ext uri="{FF2B5EF4-FFF2-40B4-BE49-F238E27FC236}">
                <a16:creationId xmlns:a16="http://schemas.microsoft.com/office/drawing/2014/main" id="{F3AC7B09-B821-9D48-A400-C76745A29F37}"/>
              </a:ext>
            </a:extLst>
          </p:cNvPr>
          <p:cNvPicPr>
            <a:picLocks noChangeAspect="1"/>
          </p:cNvPicPr>
          <p:nvPr/>
        </p:nvPicPr>
        <p:blipFill>
          <a:blip r:embed="rId10">
            <a:duotone>
              <a:schemeClr val="bg2">
                <a:shade val="45000"/>
                <a:satMod val="135000"/>
              </a:schemeClr>
              <a:prstClr val="white"/>
            </a:duotone>
            <a:extLst>
              <a:ext uri="{BEBA8EAE-BF5A-486C-A8C5-ECC9F3942E4B}">
                <a14:imgProps xmlns:a14="http://schemas.microsoft.com/office/drawing/2010/main">
                  <a14:imgLayer r:embed="rId11">
                    <a14:imgEffect>
                      <a14:brightnessContrast contrast="40000"/>
                    </a14:imgEffect>
                  </a14:imgLayer>
                </a14:imgProps>
              </a:ext>
              <a:ext uri="{837473B0-CC2E-450A-ABE3-18F120FF3D39}">
                <a1611:picAttrSrcUrl xmlns:a1611="http://schemas.microsoft.com/office/drawing/2016/11/main" r:id="rId12"/>
              </a:ext>
            </a:extLst>
          </a:blip>
          <a:stretch>
            <a:fillRect/>
          </a:stretch>
        </p:blipFill>
        <p:spPr>
          <a:xfrm>
            <a:off x="1127253" y="3663211"/>
            <a:ext cx="2570150" cy="1912669"/>
          </a:xfrm>
          <a:prstGeom prst="rect">
            <a:avLst/>
          </a:prstGeom>
          <a:effectLst/>
        </p:spPr>
      </p:pic>
      <p:pic>
        <p:nvPicPr>
          <p:cNvPr id="5" name="Picture 4" descr="A picture containing street&#10;&#10;Description automatically generated">
            <a:extLst>
              <a:ext uri="{FF2B5EF4-FFF2-40B4-BE49-F238E27FC236}">
                <a16:creationId xmlns:a16="http://schemas.microsoft.com/office/drawing/2014/main" id="{5F49890D-C2F6-8443-BB2B-53A66AA51EE5}"/>
              </a:ext>
            </a:extLst>
          </p:cNvPr>
          <p:cNvPicPr>
            <a:picLocks noChangeAspect="1"/>
          </p:cNvPicPr>
          <p:nvPr/>
        </p:nvPicPr>
        <p:blipFill>
          <a:blip r:embed="rId13" cstate="screen">
            <a:extLst>
              <a:ext uri="{28A0092B-C50C-407E-A947-70E740481C1C}">
                <a14:useLocalDpi xmlns:a14="http://schemas.microsoft.com/office/drawing/2010/main"/>
              </a:ext>
              <a:ext uri="{837473B0-CC2E-450A-ABE3-18F120FF3D39}">
                <a1611:picAttrSrcUrl xmlns:a1611="http://schemas.microsoft.com/office/drawing/2016/11/main" r:id="rId14"/>
              </a:ext>
            </a:extLst>
          </a:blip>
          <a:stretch>
            <a:fillRect/>
          </a:stretch>
        </p:blipFill>
        <p:spPr>
          <a:xfrm>
            <a:off x="3917757" y="1078987"/>
            <a:ext cx="2453728" cy="4651619"/>
          </a:xfrm>
          <a:prstGeom prst="rect">
            <a:avLst/>
          </a:prstGeom>
          <a:effectLst/>
        </p:spPr>
      </p:pic>
      <p:sp>
        <p:nvSpPr>
          <p:cNvPr id="8" name="TextBox 7">
            <a:extLst>
              <a:ext uri="{FF2B5EF4-FFF2-40B4-BE49-F238E27FC236}">
                <a16:creationId xmlns:a16="http://schemas.microsoft.com/office/drawing/2014/main" id="{0CFDFF6A-6279-0747-A542-C41B5CF86516}"/>
              </a:ext>
            </a:extLst>
          </p:cNvPr>
          <p:cNvSpPr txBox="1"/>
          <p:nvPr/>
        </p:nvSpPr>
        <p:spPr>
          <a:xfrm>
            <a:off x="9319098" y="6870700"/>
            <a:ext cx="287290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12" tooltip="http://geeksguide.blogspot.com/2008/06/smell-of-car-fumes-in-morning.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11" name="TextBox 10">
            <a:extLst>
              <a:ext uri="{FF2B5EF4-FFF2-40B4-BE49-F238E27FC236}">
                <a16:creationId xmlns:a16="http://schemas.microsoft.com/office/drawing/2014/main" id="{67CA8122-20EE-1B46-9AFC-DCEA73E169B0}"/>
              </a:ext>
            </a:extLst>
          </p:cNvPr>
          <p:cNvSpPr txBox="1"/>
          <p:nvPr/>
        </p:nvSpPr>
        <p:spPr>
          <a:xfrm>
            <a:off x="6433496" y="6870700"/>
            <a:ext cx="287290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9" tooltip="http://isolated-existence.blogspot.com/2010/10/water-leakag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735730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558C0-AA04-4239-9EA6-48509887593F}"/>
              </a:ext>
            </a:extLst>
          </p:cNvPr>
          <p:cNvSpPr>
            <a:spLocks noGrp="1"/>
          </p:cNvSpPr>
          <p:nvPr>
            <p:ph type="title"/>
          </p:nvPr>
        </p:nvSpPr>
        <p:spPr/>
        <p:txBody>
          <a:bodyPr/>
          <a:lstStyle/>
          <a:p>
            <a:r>
              <a:rPr lang="en-US" dirty="0"/>
              <a:t>MINDSET:</a:t>
            </a:r>
            <a:br>
              <a:rPr lang="en-US" dirty="0"/>
            </a:br>
            <a:r>
              <a:rPr lang="en-US" sz="3200" dirty="0"/>
              <a:t>I Just Want to Help People!!!</a:t>
            </a:r>
          </a:p>
        </p:txBody>
      </p:sp>
      <p:pic>
        <p:nvPicPr>
          <p:cNvPr id="5" name="Content Placeholder 4" descr="A large room&#10;&#10;Description automatically generated">
            <a:extLst>
              <a:ext uri="{FF2B5EF4-FFF2-40B4-BE49-F238E27FC236}">
                <a16:creationId xmlns:a16="http://schemas.microsoft.com/office/drawing/2014/main" id="{168AAD39-9628-41CB-9898-178718FF4345}"/>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702350" y="1853248"/>
            <a:ext cx="6787299" cy="40723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3468EC42-78E4-49AA-859D-16F634B14318}"/>
              </a:ext>
            </a:extLst>
          </p:cNvPr>
          <p:cNvSpPr txBox="1"/>
          <p:nvPr/>
        </p:nvSpPr>
        <p:spPr>
          <a:xfrm>
            <a:off x="566994" y="6289866"/>
            <a:ext cx="4064000" cy="230832"/>
          </a:xfrm>
          <a:prstGeom prst="rect">
            <a:avLst/>
          </a:prstGeom>
          <a:noFill/>
        </p:spPr>
        <p:txBody>
          <a:bodyPr wrap="square" rtlCol="0">
            <a:spAutoFit/>
          </a:bodyPr>
          <a:lstStyle/>
          <a:p>
            <a:r>
              <a:rPr lang="en-US" sz="900" dirty="0">
                <a:hlinkClick r:id="rId4" tooltip="https://mtbond.wordpress.com/2010/03/16/fix-your-oxygen-mask-first/"/>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266632195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558C0-AA04-4239-9EA6-48509887593F}"/>
              </a:ext>
            </a:extLst>
          </p:cNvPr>
          <p:cNvSpPr>
            <a:spLocks noGrp="1"/>
          </p:cNvSpPr>
          <p:nvPr>
            <p:ph type="title"/>
          </p:nvPr>
        </p:nvSpPr>
        <p:spPr/>
        <p:txBody>
          <a:bodyPr/>
          <a:lstStyle/>
          <a:p>
            <a:r>
              <a:rPr lang="en-US" dirty="0"/>
              <a:t>Be Prepared for the Unexpected: </a:t>
            </a:r>
            <a:endParaRPr lang="en-US" sz="3200" dirty="0"/>
          </a:p>
        </p:txBody>
      </p:sp>
      <p:pic>
        <p:nvPicPr>
          <p:cNvPr id="5" name="Content Placeholder 4" descr="A large room&#10;&#10;Description automatically generated">
            <a:extLst>
              <a:ext uri="{FF2B5EF4-FFF2-40B4-BE49-F238E27FC236}">
                <a16:creationId xmlns:a16="http://schemas.microsoft.com/office/drawing/2014/main" id="{168AAD39-9628-41CB-9898-178718FF4345}"/>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83566" y="2007762"/>
            <a:ext cx="5512434" cy="3307460"/>
          </a:xfrm>
        </p:spPr>
      </p:pic>
      <p:sp>
        <p:nvSpPr>
          <p:cNvPr id="6" name="TextBox 5">
            <a:extLst>
              <a:ext uri="{FF2B5EF4-FFF2-40B4-BE49-F238E27FC236}">
                <a16:creationId xmlns:a16="http://schemas.microsoft.com/office/drawing/2014/main" id="{3468EC42-78E4-49AA-859D-16F634B14318}"/>
              </a:ext>
            </a:extLst>
          </p:cNvPr>
          <p:cNvSpPr txBox="1"/>
          <p:nvPr/>
        </p:nvSpPr>
        <p:spPr>
          <a:xfrm>
            <a:off x="746103" y="5280532"/>
            <a:ext cx="4064000" cy="230832"/>
          </a:xfrm>
          <a:prstGeom prst="rect">
            <a:avLst/>
          </a:prstGeom>
          <a:noFill/>
        </p:spPr>
        <p:txBody>
          <a:bodyPr wrap="square" rtlCol="0">
            <a:spAutoFit/>
          </a:bodyPr>
          <a:lstStyle/>
          <a:p>
            <a:r>
              <a:rPr lang="en-US" sz="900">
                <a:hlinkClick r:id="rId4" tooltip="https://mtbond.wordpress.com/2010/03/16/fix-your-oxygen-mask-first/"/>
              </a:rPr>
              <a:t>This Photo</a:t>
            </a:r>
            <a:r>
              <a:rPr lang="en-US" sz="900"/>
              <a:t> by Unknown Author is licensed under </a:t>
            </a:r>
            <a:r>
              <a:rPr lang="en-US" sz="900">
                <a:hlinkClick r:id="rId5" tooltip="https://creativecommons.org/licenses/by-nc-nd/3.0/"/>
              </a:rPr>
              <a:t>CC BY-NC-ND</a:t>
            </a:r>
            <a:endParaRPr lang="en-US" sz="900"/>
          </a:p>
        </p:txBody>
      </p:sp>
      <p:pic>
        <p:nvPicPr>
          <p:cNvPr id="4" name="Picture 3" descr="A picture containing outdoor, sitting, brown, yellow&#10;&#10;Description automatically generated">
            <a:extLst>
              <a:ext uri="{FF2B5EF4-FFF2-40B4-BE49-F238E27FC236}">
                <a16:creationId xmlns:a16="http://schemas.microsoft.com/office/drawing/2014/main" id="{C11B153B-476C-4430-B6ED-A29A9A9DCD49}"/>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6228544" y="2007762"/>
            <a:ext cx="5045913" cy="3307461"/>
          </a:xfrm>
          <a:prstGeom prst="rect">
            <a:avLst/>
          </a:prstGeom>
        </p:spPr>
      </p:pic>
      <p:sp>
        <p:nvSpPr>
          <p:cNvPr id="7" name="TextBox 6">
            <a:extLst>
              <a:ext uri="{FF2B5EF4-FFF2-40B4-BE49-F238E27FC236}">
                <a16:creationId xmlns:a16="http://schemas.microsoft.com/office/drawing/2014/main" id="{2980BF6C-A135-4BF8-949E-CEAC486DDC89}"/>
              </a:ext>
            </a:extLst>
          </p:cNvPr>
          <p:cNvSpPr txBox="1"/>
          <p:nvPr/>
        </p:nvSpPr>
        <p:spPr>
          <a:xfrm>
            <a:off x="6228544" y="5304300"/>
            <a:ext cx="3584050" cy="230832"/>
          </a:xfrm>
          <a:prstGeom prst="rect">
            <a:avLst/>
          </a:prstGeom>
          <a:noFill/>
        </p:spPr>
        <p:txBody>
          <a:bodyPr wrap="square" rtlCol="0">
            <a:spAutoFit/>
          </a:bodyPr>
          <a:lstStyle/>
          <a:p>
            <a:r>
              <a:rPr lang="en-US" sz="900" dirty="0">
                <a:hlinkClick r:id="rId7" tooltip="https://en.wikipedia.org/wiki/Firefighter"/>
              </a:rPr>
              <a:t>This Photo</a:t>
            </a:r>
            <a:r>
              <a:rPr lang="en-US" sz="900" dirty="0"/>
              <a:t> by Unknown Author is licensed under </a:t>
            </a:r>
            <a:r>
              <a:rPr lang="en-US" sz="900" dirty="0">
                <a:hlinkClick r:id="rId8" tooltip="https://creativecommons.org/licenses/by-sa/3.0/"/>
              </a:rPr>
              <a:t>CC BY-SA</a:t>
            </a:r>
            <a:endParaRPr lang="en-US" sz="900" dirty="0"/>
          </a:p>
        </p:txBody>
      </p:sp>
    </p:spTree>
    <p:extLst>
      <p:ext uri="{BB962C8B-B14F-4D97-AF65-F5344CB8AC3E}">
        <p14:creationId xmlns:p14="http://schemas.microsoft.com/office/powerpoint/2010/main" val="72622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297735"/>
            <a:ext cx="9404723" cy="1400530"/>
          </a:xfrm>
        </p:spPr>
        <p:txBody>
          <a:bodyPr/>
          <a:lstStyle/>
          <a:p>
            <a:pPr algn="ctr"/>
            <a:r>
              <a:rPr lang="en-US" sz="3200" dirty="0"/>
              <a:t>CENTER FOR REALTOR® FINANCIAL WELLNESS WEBINAR AND SEMINAR DISCLAIMER</a:t>
            </a:r>
            <a:br>
              <a:rPr lang="en-US" sz="3200" dirty="0"/>
            </a:br>
            <a:endParaRPr lang="en-US" sz="3200" dirty="0"/>
          </a:p>
        </p:txBody>
      </p:sp>
      <p:sp>
        <p:nvSpPr>
          <p:cNvPr id="3" name="Content Placeholder 2"/>
          <p:cNvSpPr>
            <a:spLocks noGrp="1"/>
          </p:cNvSpPr>
          <p:nvPr>
            <p:ph idx="1"/>
          </p:nvPr>
        </p:nvSpPr>
        <p:spPr>
          <a:xfrm>
            <a:off x="1103312" y="2052918"/>
            <a:ext cx="9730003" cy="4626851"/>
          </a:xfrm>
        </p:spPr>
        <p:txBody>
          <a:bodyPr>
            <a:normAutofit fontScale="47500" lnSpcReduction="20000"/>
          </a:bodyPr>
          <a:lstStyle/>
          <a:p>
            <a:r>
              <a:rPr lang="en-US" sz="3300" dirty="0"/>
              <a:t>For Education and Information Purposes Only</a:t>
            </a:r>
          </a:p>
          <a:p>
            <a:r>
              <a:rPr lang="en-US" sz="3300" dirty="0"/>
              <a:t>Please note that the information and materials provided in Center for REALTOR® Financial Wellness webinars and seminars are not intended or provided to be used as a substitute for the advice of your tax, investment, legal and/or financial advisors or to be the basis of specific financial planning activities.  The opinions and views expressed or shared in this presentation represent only those of the developers, speakers, presenters or instructors and have not been endorsed or approved by the National Association of REALTORS®.  While substantial care is taken to try to provide accurate and current data and information, the National Association of REALTORS® does not warrant the accuracy, completeness or timeliness of any data and information provided in the webinars and seminars.  Further, any principles and conclusions presented are subject to court decisions and to local, state and federal laws and regulations and any revisions of such laws and regulations.  If you seek or need tax, investment, legal or financial advice, you must obtain such advice and services from the appropriate professionals.  </a:t>
            </a:r>
          </a:p>
          <a:p>
            <a:r>
              <a:rPr lang="en-US" sz="3300" dirty="0"/>
              <a:t>Any links to third-party websites, tools, materials or resources are provided as a convenience and for your information.  Any products, services or opinions of third-party entities or associated individuals are neither endorsed nor have they been vetted by the National Association of REALTORS®, and their inclusion in the webinar or seminar and any related materials do not constitute a recommendation by the National Association of REALTORS® and should not be inferred as suggesting a preference over other products, services or information available in the market.  The National Association of REALTORS® bears no responsibility for the accuracy, completeness, legality or the content provided in the webinar or seminar and any related materials.</a:t>
            </a:r>
          </a:p>
          <a:p>
            <a:endParaRPr lang="en-US" dirty="0"/>
          </a:p>
        </p:txBody>
      </p:sp>
    </p:spTree>
    <p:extLst>
      <p:ext uri="{BB962C8B-B14F-4D97-AF65-F5344CB8AC3E}">
        <p14:creationId xmlns:p14="http://schemas.microsoft.com/office/powerpoint/2010/main" val="237096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0F7E-3302-4247-8002-7667298524CB}"/>
              </a:ext>
            </a:extLst>
          </p:cNvPr>
          <p:cNvSpPr>
            <a:spLocks noGrp="1"/>
          </p:cNvSpPr>
          <p:nvPr>
            <p:ph type="title"/>
          </p:nvPr>
        </p:nvSpPr>
        <p:spPr/>
        <p:txBody>
          <a:bodyPr/>
          <a:lstStyle/>
          <a:p>
            <a:r>
              <a:rPr lang="en-US" sz="5400" dirty="0"/>
              <a:t>Who Brushes Your Teeth?</a:t>
            </a:r>
          </a:p>
        </p:txBody>
      </p:sp>
      <p:pic>
        <p:nvPicPr>
          <p:cNvPr id="5" name="Content Placeholder 4" descr="A picture containing drawing&#10;&#10;Description automatically generated">
            <a:extLst>
              <a:ext uri="{FF2B5EF4-FFF2-40B4-BE49-F238E27FC236}">
                <a16:creationId xmlns:a16="http://schemas.microsoft.com/office/drawing/2014/main" id="{989E1756-EF13-4D94-AE45-030E2AA84BDD}"/>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498" b="91847" l="1598" r="97870">
                        <a14:foregroundMark x1="39015" y1="69717" x2="39015" y2="69717"/>
                        <a14:foregroundMark x1="36884" y1="92013" x2="36884" y2="92013"/>
                        <a14:foregroundMark x1="9055" y1="67055" x2="9055" y2="67055"/>
                        <a14:foregroundMark x1="1997" y1="16306" x2="1997" y2="16306"/>
                        <a14:foregroundMark x1="73768" y1="6323" x2="73768" y2="6323"/>
                        <a14:foregroundMark x1="97870" y1="25790" x2="97870" y2="25790"/>
                        <a14:foregroundMark x1="35952" y1="1498" x2="35952" y2="1498"/>
                        <a14:foregroundMark x1="21172" y1="60732" x2="21172" y2="60732"/>
                        <a14:foregroundMark x1="50333" y1="60732" x2="50333" y2="60732"/>
                        <a14:foregroundMark x1="77497" y1="57238" x2="77497" y2="57238"/>
                      </a14:backgroundRemoval>
                    </a14:imgEffect>
                  </a14:imgLayer>
                </a14:imgProps>
              </a:ext>
              <a:ext uri="{837473B0-CC2E-450A-ABE3-18F120FF3D39}">
                <a1611:picAttrSrcUrl xmlns:a1611="http://schemas.microsoft.com/office/drawing/2016/11/main" r:id="rId5"/>
              </a:ext>
            </a:extLst>
          </a:blip>
          <a:stretch>
            <a:fillRect/>
          </a:stretch>
        </p:blipFill>
        <p:spPr>
          <a:xfrm>
            <a:off x="2997686" y="1919836"/>
            <a:ext cx="6331224" cy="399076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TextBox 5">
            <a:extLst>
              <a:ext uri="{FF2B5EF4-FFF2-40B4-BE49-F238E27FC236}">
                <a16:creationId xmlns:a16="http://schemas.microsoft.com/office/drawing/2014/main" id="{75350901-955B-4D74-99A3-A659D970654A}"/>
              </a:ext>
            </a:extLst>
          </p:cNvPr>
          <p:cNvSpPr txBox="1"/>
          <p:nvPr/>
        </p:nvSpPr>
        <p:spPr>
          <a:xfrm>
            <a:off x="4463946" y="6000529"/>
            <a:ext cx="6656439" cy="230832"/>
          </a:xfrm>
          <a:prstGeom prst="rect">
            <a:avLst/>
          </a:prstGeom>
          <a:noFill/>
        </p:spPr>
        <p:txBody>
          <a:bodyPr wrap="square" rtlCol="0">
            <a:spAutoFit/>
          </a:bodyPr>
          <a:lstStyle/>
          <a:p>
            <a:r>
              <a:rPr lang="en-US" sz="900" dirty="0">
                <a:hlinkClick r:id="rId5" tooltip="http://www.jobike.it/forum/topic.asp?TOPIC_ID=9257"/>
              </a:rPr>
              <a:t>This Photo</a:t>
            </a:r>
            <a:r>
              <a:rPr lang="en-US" sz="900" dirty="0"/>
              <a:t> by Unknown Author is licensed under </a:t>
            </a:r>
            <a:r>
              <a:rPr lang="en-US" sz="900" dirty="0">
                <a:hlinkClick r:id="rId6" tooltip="https://creativecommons.org/licenses/by-nc-sa/3.0/"/>
              </a:rPr>
              <a:t>CC BY-SA-NC</a:t>
            </a:r>
            <a:endParaRPr lang="en-US" sz="900" dirty="0"/>
          </a:p>
        </p:txBody>
      </p:sp>
    </p:spTree>
    <p:extLst>
      <p:ext uri="{BB962C8B-B14F-4D97-AF65-F5344CB8AC3E}">
        <p14:creationId xmlns:p14="http://schemas.microsoft.com/office/powerpoint/2010/main" val="3819381131"/>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0F7E-3302-4247-8002-7667298524CB}"/>
              </a:ext>
            </a:extLst>
          </p:cNvPr>
          <p:cNvSpPr>
            <a:spLocks noGrp="1"/>
          </p:cNvSpPr>
          <p:nvPr>
            <p:ph type="title"/>
          </p:nvPr>
        </p:nvSpPr>
        <p:spPr/>
        <p:txBody>
          <a:bodyPr/>
          <a:lstStyle/>
          <a:p>
            <a:r>
              <a:rPr lang="en-US" sz="5400" dirty="0"/>
              <a:t>Who Brushes Your Teeth?</a:t>
            </a:r>
          </a:p>
        </p:txBody>
      </p:sp>
      <p:sp>
        <p:nvSpPr>
          <p:cNvPr id="3" name="Content Placeholder 2">
            <a:extLst>
              <a:ext uri="{FF2B5EF4-FFF2-40B4-BE49-F238E27FC236}">
                <a16:creationId xmlns:a16="http://schemas.microsoft.com/office/drawing/2014/main" id="{D8B875D3-553A-4F24-8EDC-FD8324AA7822}"/>
              </a:ext>
            </a:extLst>
          </p:cNvPr>
          <p:cNvSpPr>
            <a:spLocks noGrp="1"/>
          </p:cNvSpPr>
          <p:nvPr>
            <p:ph idx="1"/>
          </p:nvPr>
        </p:nvSpPr>
        <p:spPr/>
        <p:txBody>
          <a:bodyPr/>
          <a:lstStyle/>
          <a:p>
            <a:r>
              <a:rPr lang="en-US" sz="4000" dirty="0"/>
              <a:t>You can only control </a:t>
            </a:r>
            <a:r>
              <a:rPr lang="en-US" sz="4000" b="1" dirty="0">
                <a:solidFill>
                  <a:schemeClr val="accent1"/>
                </a:solidFill>
              </a:rPr>
              <a:t>YOU</a:t>
            </a:r>
            <a:r>
              <a:rPr lang="en-US" sz="4000" dirty="0"/>
              <a:t>!</a:t>
            </a:r>
          </a:p>
          <a:p>
            <a:r>
              <a:rPr lang="en-US" sz="4000" dirty="0"/>
              <a:t>You </a:t>
            </a:r>
            <a:r>
              <a:rPr lang="en-US" sz="4000" b="1" dirty="0">
                <a:solidFill>
                  <a:schemeClr val="accent1"/>
                </a:solidFill>
              </a:rPr>
              <a:t>NEED</a:t>
            </a:r>
            <a:r>
              <a:rPr lang="en-US" sz="4000" dirty="0"/>
              <a:t> to control your expenses and costs</a:t>
            </a:r>
          </a:p>
          <a:p>
            <a:r>
              <a:rPr lang="en-US" sz="4000" dirty="0"/>
              <a:t>You may need to have hard conversations with your </a:t>
            </a:r>
            <a:r>
              <a:rPr lang="en-US" sz="4000" b="1" dirty="0">
                <a:solidFill>
                  <a:schemeClr val="accent1"/>
                </a:solidFill>
              </a:rPr>
              <a:t>SUPPORT</a:t>
            </a:r>
          </a:p>
          <a:p>
            <a:endParaRPr lang="en-US" dirty="0"/>
          </a:p>
        </p:txBody>
      </p:sp>
    </p:spTree>
    <p:extLst>
      <p:ext uri="{BB962C8B-B14F-4D97-AF65-F5344CB8AC3E}">
        <p14:creationId xmlns:p14="http://schemas.microsoft.com/office/powerpoint/2010/main" val="4006838454"/>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0DF2-BEB1-4621-8927-7A7181359EFF}"/>
              </a:ext>
            </a:extLst>
          </p:cNvPr>
          <p:cNvSpPr>
            <a:spLocks noGrp="1"/>
          </p:cNvSpPr>
          <p:nvPr>
            <p:ph type="title"/>
          </p:nvPr>
        </p:nvSpPr>
        <p:spPr/>
        <p:txBody>
          <a:bodyPr/>
          <a:lstStyle/>
          <a:p>
            <a:r>
              <a:rPr lang="en-US" dirty="0"/>
              <a:t>ACTION:</a:t>
            </a:r>
            <a:br>
              <a:rPr lang="en-US" dirty="0"/>
            </a:br>
            <a:r>
              <a:rPr lang="en-US" sz="3200" dirty="0"/>
              <a:t>How Do I Make this Happen!?!?!</a:t>
            </a:r>
          </a:p>
        </p:txBody>
      </p:sp>
      <p:sp>
        <p:nvSpPr>
          <p:cNvPr id="3" name="Content Placeholder 2">
            <a:extLst>
              <a:ext uri="{FF2B5EF4-FFF2-40B4-BE49-F238E27FC236}">
                <a16:creationId xmlns:a16="http://schemas.microsoft.com/office/drawing/2014/main" id="{18801AAA-42BB-4209-8EBA-155D6A98F2D2}"/>
              </a:ext>
            </a:extLst>
          </p:cNvPr>
          <p:cNvSpPr>
            <a:spLocks noGrp="1"/>
          </p:cNvSpPr>
          <p:nvPr>
            <p:ph idx="1"/>
          </p:nvPr>
        </p:nvSpPr>
        <p:spPr/>
        <p:txBody>
          <a:bodyPr>
            <a:normAutofit/>
          </a:bodyPr>
          <a:lstStyle/>
          <a:p>
            <a:pPr marL="0" indent="0">
              <a:buNone/>
            </a:pPr>
            <a:r>
              <a:rPr lang="en-US" sz="2400" dirty="0"/>
              <a:t>#1 You Should Have WRITTEN/VISUAL Goals</a:t>
            </a:r>
          </a:p>
          <a:p>
            <a:pPr lvl="1"/>
            <a:r>
              <a:rPr lang="en-US" sz="2400" dirty="0"/>
              <a:t>Vision Boards</a:t>
            </a:r>
          </a:p>
          <a:p>
            <a:pPr lvl="1"/>
            <a:r>
              <a:rPr lang="en-US" sz="2400" dirty="0"/>
              <a:t>College Teddy Bear</a:t>
            </a:r>
          </a:p>
          <a:p>
            <a:pPr lvl="1"/>
            <a:r>
              <a:rPr lang="en-US" sz="2400" dirty="0"/>
              <a:t>Write Checks (even if you don’t have a checkbook) or Use CASH</a:t>
            </a:r>
          </a:p>
          <a:p>
            <a:pPr lvl="1"/>
            <a:r>
              <a:rPr lang="en-US" sz="2400" dirty="0"/>
              <a:t>Soap on the Mirror</a:t>
            </a:r>
          </a:p>
          <a:p>
            <a:pPr lvl="1"/>
            <a:r>
              <a:rPr lang="en-US" dirty="0"/>
              <a:t>4 Jars (or 5 or 6)</a:t>
            </a:r>
          </a:p>
          <a:p>
            <a:pPr lvl="2"/>
            <a:r>
              <a:rPr lang="en-US" dirty="0"/>
              <a:t>Life, Fun, Savings, Charity, (Education, Dreams)</a:t>
            </a:r>
          </a:p>
        </p:txBody>
      </p:sp>
    </p:spTree>
    <p:extLst>
      <p:ext uri="{BB962C8B-B14F-4D97-AF65-F5344CB8AC3E}">
        <p14:creationId xmlns:p14="http://schemas.microsoft.com/office/powerpoint/2010/main" val="347014084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ADD5-D545-46C2-B1BC-784D35420D27}"/>
              </a:ext>
            </a:extLst>
          </p:cNvPr>
          <p:cNvSpPr>
            <a:spLocks noGrp="1"/>
          </p:cNvSpPr>
          <p:nvPr>
            <p:ph type="title"/>
          </p:nvPr>
        </p:nvSpPr>
        <p:spPr>
          <a:xfrm>
            <a:off x="646111" y="452718"/>
            <a:ext cx="10043885" cy="1400530"/>
          </a:xfrm>
        </p:spPr>
        <p:txBody>
          <a:bodyPr/>
          <a:lstStyle/>
          <a:p>
            <a:r>
              <a:rPr lang="en-US" sz="3600" dirty="0"/>
              <a:t>FREE Monthly Budget </a:t>
            </a:r>
            <a:r>
              <a:rPr lang="en-US" dirty="0"/>
              <a:t>– </a:t>
            </a:r>
            <a:r>
              <a:rPr lang="en-US" sz="2800" dirty="0" err="1"/>
              <a:t>financialwellness</a:t>
            </a:r>
            <a:r>
              <a:rPr lang="en-US" dirty="0" err="1"/>
              <a:t>.</a:t>
            </a:r>
            <a:r>
              <a:rPr lang="en-US" sz="2800" dirty="0" err="1"/>
              <a:t>realtor</a:t>
            </a:r>
            <a:endParaRPr lang="en-US" dirty="0"/>
          </a:p>
        </p:txBody>
      </p:sp>
      <p:pic>
        <p:nvPicPr>
          <p:cNvPr id="3" name="Picture 2">
            <a:extLst>
              <a:ext uri="{FF2B5EF4-FFF2-40B4-BE49-F238E27FC236}">
                <a16:creationId xmlns:a16="http://schemas.microsoft.com/office/drawing/2014/main" id="{56EFE4C5-0CDF-422D-B976-B08ECCF7F823}"/>
              </a:ext>
            </a:extLst>
          </p:cNvPr>
          <p:cNvPicPr>
            <a:picLocks noChangeAspect="1"/>
          </p:cNvPicPr>
          <p:nvPr/>
        </p:nvPicPr>
        <p:blipFill>
          <a:blip r:embed="rId2"/>
          <a:stretch>
            <a:fillRect/>
          </a:stretch>
        </p:blipFill>
        <p:spPr>
          <a:xfrm>
            <a:off x="2450968" y="1246330"/>
            <a:ext cx="7063033" cy="53213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088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4A21-D667-4124-A8E4-720226CC9022}"/>
              </a:ext>
            </a:extLst>
          </p:cNvPr>
          <p:cNvSpPr>
            <a:spLocks noGrp="1"/>
          </p:cNvSpPr>
          <p:nvPr>
            <p:ph type="title"/>
          </p:nvPr>
        </p:nvSpPr>
        <p:spPr>
          <a:xfrm>
            <a:off x="1257730" y="1210491"/>
            <a:ext cx="9237992" cy="2323374"/>
          </a:xfrm>
        </p:spPr>
        <p:txBody>
          <a:bodyPr/>
          <a:lstStyle/>
          <a:p>
            <a:pPr algn="ctr"/>
            <a:r>
              <a:rPr lang="en-US" sz="5400" dirty="0"/>
              <a:t>“To expect the unexpected, shows a thoroughly modern intellect.” </a:t>
            </a:r>
          </a:p>
        </p:txBody>
      </p:sp>
      <p:sp>
        <p:nvSpPr>
          <p:cNvPr id="3" name="Text Placeholder 2">
            <a:extLst>
              <a:ext uri="{FF2B5EF4-FFF2-40B4-BE49-F238E27FC236}">
                <a16:creationId xmlns:a16="http://schemas.microsoft.com/office/drawing/2014/main" id="{5680F0A1-A9A2-4690-8DF6-5287742BE7B3}"/>
              </a:ext>
            </a:extLst>
          </p:cNvPr>
          <p:cNvSpPr>
            <a:spLocks noGrp="1"/>
          </p:cNvSpPr>
          <p:nvPr>
            <p:ph type="body" sz="half" idx="14"/>
          </p:nvPr>
        </p:nvSpPr>
        <p:spPr>
          <a:xfrm>
            <a:off x="2717579" y="3735258"/>
            <a:ext cx="7364675" cy="399419"/>
          </a:xfrm>
        </p:spPr>
        <p:txBody>
          <a:bodyPr>
            <a:normAutofit fontScale="92500" lnSpcReduction="10000"/>
          </a:bodyPr>
          <a:lstStyle/>
          <a:p>
            <a:pPr algn="r"/>
            <a:r>
              <a:rPr lang="en-US" sz="2400" dirty="0"/>
              <a:t>~Oscar Wilde</a:t>
            </a:r>
          </a:p>
        </p:txBody>
      </p:sp>
      <p:sp>
        <p:nvSpPr>
          <p:cNvPr id="4" name="Text Placeholder 3">
            <a:extLst>
              <a:ext uri="{FF2B5EF4-FFF2-40B4-BE49-F238E27FC236}">
                <a16:creationId xmlns:a16="http://schemas.microsoft.com/office/drawing/2014/main" id="{0E9ADE48-C33E-4EB4-A89A-4DBD28C5B90E}"/>
              </a:ext>
            </a:extLst>
          </p:cNvPr>
          <p:cNvSpPr>
            <a:spLocks noGrp="1"/>
          </p:cNvSpPr>
          <p:nvPr>
            <p:ph type="body" sz="half" idx="2"/>
          </p:nvPr>
        </p:nvSpPr>
        <p:spPr/>
        <p:txBody>
          <a:bodyPr/>
          <a:lstStyle/>
          <a:p>
            <a:pPr algn="ctr"/>
            <a:r>
              <a:rPr lang="en-US" dirty="0"/>
              <a:t>Thank you for your Time and Energy Today. Tim</a:t>
            </a:r>
          </a:p>
        </p:txBody>
      </p:sp>
    </p:spTree>
    <p:extLst>
      <p:ext uri="{BB962C8B-B14F-4D97-AF65-F5344CB8AC3E}">
        <p14:creationId xmlns:p14="http://schemas.microsoft.com/office/powerpoint/2010/main" val="146333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9938" y="1441342"/>
            <a:ext cx="8825658" cy="1708717"/>
          </a:xfrm>
        </p:spPr>
        <p:txBody>
          <a:bodyPr/>
          <a:lstStyle/>
          <a:p>
            <a:r>
              <a:rPr lang="en-US" sz="8000" dirty="0"/>
              <a:t>Questions?</a:t>
            </a:r>
          </a:p>
        </p:txBody>
      </p:sp>
      <p:sp>
        <p:nvSpPr>
          <p:cNvPr id="3" name="Subtitle 2"/>
          <p:cNvSpPr>
            <a:spLocks noGrp="1"/>
          </p:cNvSpPr>
          <p:nvPr>
            <p:ph type="subTitle" idx="1"/>
          </p:nvPr>
        </p:nvSpPr>
        <p:spPr>
          <a:xfrm>
            <a:off x="1309938" y="3597271"/>
            <a:ext cx="9080971" cy="1266958"/>
          </a:xfrm>
        </p:spPr>
        <p:txBody>
          <a:bodyPr>
            <a:noAutofit/>
          </a:bodyPr>
          <a:lstStyle/>
          <a:p>
            <a:r>
              <a:rPr lang="en-US" sz="3200" dirty="0">
                <a:solidFill>
                  <a:schemeClr val="tx1"/>
                </a:solidFill>
              </a:rPr>
              <a:t>Ask in the chat </a:t>
            </a:r>
          </a:p>
          <a:p>
            <a:r>
              <a:rPr lang="en-US" sz="3200" dirty="0">
                <a:solidFill>
                  <a:schemeClr val="tx1"/>
                </a:solidFill>
              </a:rPr>
              <a:t>Or send an email to: </a:t>
            </a:r>
          </a:p>
          <a:p>
            <a:r>
              <a:rPr lang="en-US" sz="3600" b="1" dirty="0" err="1">
                <a:solidFill>
                  <a:srgbClr val="92D050"/>
                </a:solidFill>
              </a:rPr>
              <a:t>Financialwellness@nar.realtor</a:t>
            </a:r>
            <a:endParaRPr lang="en-US" sz="3600" b="1" dirty="0">
              <a:solidFill>
                <a:srgbClr val="92D050"/>
              </a:solidFill>
            </a:endParaRPr>
          </a:p>
        </p:txBody>
      </p:sp>
    </p:spTree>
    <p:extLst>
      <p:ext uri="{BB962C8B-B14F-4D97-AF65-F5344CB8AC3E}">
        <p14:creationId xmlns:p14="http://schemas.microsoft.com/office/powerpoint/2010/main" val="3623129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647" y="335212"/>
            <a:ext cx="6855069" cy="1400530"/>
          </a:xfrm>
        </p:spPr>
        <p:txBody>
          <a:bodyPr/>
          <a:lstStyle/>
          <a:p>
            <a:pPr algn="ctr"/>
            <a:r>
              <a:rPr lang="en-US" dirty="0"/>
              <a:t>Additional Resources</a:t>
            </a:r>
            <a:br>
              <a:rPr lang="en-US" sz="3200" dirty="0"/>
            </a:br>
            <a:r>
              <a:rPr lang="en-US" sz="3200" dirty="0"/>
              <a:t>visit: </a:t>
            </a:r>
            <a:r>
              <a:rPr lang="en-US" sz="3200" dirty="0" err="1"/>
              <a:t>FinancialWellness.realtor</a:t>
            </a:r>
            <a:endParaRPr lang="en-US" sz="3200"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948841" y="1555362"/>
            <a:ext cx="5591844" cy="5062886"/>
          </a:xfrm>
          <a:prstGeom prst="rect">
            <a:avLst/>
          </a:prstGeom>
        </p:spPr>
      </p:pic>
    </p:spTree>
    <p:extLst>
      <p:ext uri="{BB962C8B-B14F-4D97-AF65-F5344CB8AC3E}">
        <p14:creationId xmlns:p14="http://schemas.microsoft.com/office/powerpoint/2010/main" val="1319253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469" y="761883"/>
            <a:ext cx="9947061" cy="1107862"/>
          </a:xfrm>
        </p:spPr>
        <p:txBody>
          <a:bodyPr>
            <a:normAutofit/>
          </a:bodyPr>
          <a:lstStyle/>
          <a:p>
            <a:pPr algn="ctr"/>
            <a:r>
              <a:rPr lang="en-US" sz="6000" b="1" i="1" dirty="0"/>
              <a:t>Thank You For Your Time</a:t>
            </a:r>
            <a:endParaRPr lang="en-US" sz="9600" b="1" i="1" cap="none" dirty="0"/>
          </a:p>
        </p:txBody>
      </p:sp>
      <p:sp>
        <p:nvSpPr>
          <p:cNvPr id="3" name="TextBox 2"/>
          <p:cNvSpPr txBox="1"/>
          <p:nvPr/>
        </p:nvSpPr>
        <p:spPr>
          <a:xfrm>
            <a:off x="2075543" y="2326903"/>
            <a:ext cx="8040914" cy="1815882"/>
          </a:xfrm>
          <a:prstGeom prst="rect">
            <a:avLst/>
          </a:prstGeom>
          <a:gradFill>
            <a:gsLst>
              <a:gs pos="0">
                <a:srgbClr val="00B050"/>
              </a:gs>
              <a:gs pos="80000">
                <a:schemeClr val="accent5">
                  <a:lumMod val="75000"/>
                </a:schemeClr>
              </a:gs>
            </a:gsLst>
          </a:gra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Webinar Recording Available: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E5580"/>
                </a:solidFill>
                <a:effectLst/>
                <a:uLnTx/>
                <a:uFillTx/>
                <a:latin typeface="Century Gothic" panose="020B0502020202020204"/>
                <a:ea typeface="+mn-ea"/>
                <a:cs typeface="+mn-cs"/>
              </a:rPr>
              <a:t>Friday, February 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Visit – </a:t>
            </a:r>
            <a:r>
              <a:rPr kumimoji="0" lang="en-US"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nar.realtor</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cffw</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/webinars</a:t>
            </a:r>
          </a:p>
        </p:txBody>
      </p:sp>
      <p:sp>
        <p:nvSpPr>
          <p:cNvPr id="5" name="Subtitle 2">
            <a:extLst>
              <a:ext uri="{FF2B5EF4-FFF2-40B4-BE49-F238E27FC236}">
                <a16:creationId xmlns:a16="http://schemas.microsoft.com/office/drawing/2014/main" id="{4DC8D2E3-5253-4991-94B8-AFD2FD84D348}"/>
              </a:ext>
            </a:extLst>
          </p:cNvPr>
          <p:cNvSpPr txBox="1">
            <a:spLocks/>
          </p:cNvSpPr>
          <p:nvPr/>
        </p:nvSpPr>
        <p:spPr>
          <a:xfrm>
            <a:off x="3217987" y="4797907"/>
            <a:ext cx="5800556" cy="70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9A0000"/>
              </a:buClr>
              <a:buFont typeface="Arial" panose="020B0604020202020204" pitchFamily="34" charset="0"/>
              <a:buNone/>
              <a:defRPr sz="2400" kern="1200">
                <a:solidFill>
                  <a:srgbClr val="04456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9A0000"/>
              </a:buClr>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9A0000"/>
              </a:buClr>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9A000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FOR MORE INFORMATION or QUESTIONS EMAIL: </a:t>
            </a:r>
          </a:p>
          <a:p>
            <a:pPr marL="0" marR="0" lvl="0" indent="0" algn="ctr" defTabSz="914400" rtl="0" eaLnBrk="1" fontAlgn="auto" latinLnBrk="0" hangingPunct="1">
              <a:lnSpc>
                <a:spcPct val="90000"/>
              </a:lnSpc>
              <a:spcBef>
                <a:spcPts val="1000"/>
              </a:spcBef>
              <a:spcAft>
                <a:spcPts val="0"/>
              </a:spcAft>
              <a:buClr>
                <a:srgbClr val="9A0000"/>
              </a:buClr>
              <a:buSzTx/>
              <a:buFont typeface="Arial" panose="020B0604020202020204" pitchFamily="34" charset="0"/>
              <a:buNone/>
              <a:tabLst/>
              <a:defRPr/>
            </a:pPr>
            <a:r>
              <a:rPr kumimoji="0" lang="en-US" sz="3200" b="0" i="0" u="none" strike="noStrike" kern="1200" cap="none" spc="0" normalizeH="0" baseline="0" noProof="0" dirty="0" err="1">
                <a:ln>
                  <a:noFill/>
                </a:ln>
                <a:solidFill>
                  <a:srgbClr val="ACD433"/>
                </a:solidFill>
                <a:effectLst/>
                <a:uLnTx/>
                <a:uFillTx/>
                <a:latin typeface="Arial" panose="020B0604020202020204" pitchFamily="34" charset="0"/>
                <a:ea typeface="+mn-ea"/>
                <a:cs typeface="Arial" panose="020B0604020202020204" pitchFamily="34" charset="0"/>
              </a:rPr>
              <a:t>financialwellness@nar.realtor</a:t>
            </a:r>
            <a:endParaRPr kumimoji="0" lang="en-US" sz="3200" b="0" i="0" u="none" strike="noStrike" kern="1200" cap="none" spc="0" normalizeH="0" baseline="0" noProof="0" dirty="0">
              <a:ln>
                <a:noFill/>
              </a:ln>
              <a:solidFill>
                <a:srgbClr val="ACD43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927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6456345-625E-406E-A78B-D9BC4F8B8F00}"/>
              </a:ext>
            </a:extLst>
          </p:cNvPr>
          <p:cNvPicPr>
            <a:picLocks noChangeAspect="1"/>
          </p:cNvPicPr>
          <p:nvPr/>
        </p:nvPicPr>
        <p:blipFill>
          <a:blip r:embed="rId2"/>
          <a:stretch>
            <a:fillRect/>
          </a:stretch>
        </p:blipFill>
        <p:spPr>
          <a:xfrm>
            <a:off x="305075" y="1123928"/>
            <a:ext cx="4575567" cy="4610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ctrTitle"/>
          </p:nvPr>
        </p:nvSpPr>
        <p:spPr>
          <a:xfrm>
            <a:off x="4975828" y="6111143"/>
            <a:ext cx="6846614" cy="226855"/>
          </a:xfrm>
        </p:spPr>
        <p:txBody>
          <a:bodyPr/>
          <a:lstStyle/>
          <a:p>
            <a:r>
              <a:rPr lang="en-US" sz="4400" b="1" dirty="0">
                <a:solidFill>
                  <a:schemeClr val="tx1"/>
                </a:solidFill>
              </a:rPr>
              <a:t>1. </a:t>
            </a:r>
            <a:r>
              <a:rPr lang="en-US" sz="3200" b="1" dirty="0">
                <a:solidFill>
                  <a:schemeClr val="tx1"/>
                </a:solidFill>
              </a:rPr>
              <a:t>Visit </a:t>
            </a:r>
            <a:r>
              <a:rPr lang="en-US" sz="3200" b="1" dirty="0" err="1">
                <a:solidFill>
                  <a:srgbClr val="92D050"/>
                </a:solidFill>
              </a:rPr>
              <a:t>FinancialWellness.realtor</a:t>
            </a:r>
            <a:br>
              <a:rPr lang="en-US" sz="3200" b="1" dirty="0">
                <a:solidFill>
                  <a:schemeClr val="tx1"/>
                </a:solidFill>
              </a:rPr>
            </a:br>
            <a:br>
              <a:rPr lang="en-US" sz="3200" b="1" dirty="0">
                <a:solidFill>
                  <a:schemeClr val="tx1"/>
                </a:solidFill>
              </a:rPr>
            </a:br>
            <a:r>
              <a:rPr lang="en-US" sz="3200" b="1" dirty="0">
                <a:solidFill>
                  <a:schemeClr val="tx1"/>
                </a:solidFill>
              </a:rPr>
              <a:t>2. Leave us your feedback.</a:t>
            </a:r>
            <a:br>
              <a:rPr lang="en-US" sz="3200" b="1" dirty="0">
                <a:solidFill>
                  <a:schemeClr val="tx1"/>
                </a:solidFill>
              </a:rPr>
            </a:br>
            <a:br>
              <a:rPr lang="en-US" sz="3200" b="1" dirty="0">
                <a:solidFill>
                  <a:schemeClr val="tx1"/>
                </a:solidFill>
              </a:rPr>
            </a:br>
            <a:r>
              <a:rPr lang="en-US" sz="3200" b="1" dirty="0">
                <a:solidFill>
                  <a:schemeClr val="tx1"/>
                </a:solidFill>
              </a:rPr>
              <a:t>3. Register for the next webinar.</a:t>
            </a:r>
            <a:br>
              <a:rPr lang="en-US" sz="3600" b="1" dirty="0">
                <a:solidFill>
                  <a:schemeClr val="tx1"/>
                </a:solidFill>
              </a:rPr>
            </a:br>
            <a:br>
              <a:rPr lang="en-US" sz="3600" b="1" dirty="0">
                <a:solidFill>
                  <a:schemeClr val="tx1"/>
                </a:solidFill>
              </a:rPr>
            </a:br>
            <a:r>
              <a:rPr lang="en-US" sz="3600" b="1" dirty="0">
                <a:solidFill>
                  <a:schemeClr val="tx1"/>
                </a:solidFill>
              </a:rPr>
              <a:t>					Thanks!</a:t>
            </a:r>
            <a:br>
              <a:rPr lang="en-US" sz="3600" dirty="0">
                <a:solidFill>
                  <a:schemeClr val="tx1"/>
                </a:solidFill>
              </a:rPr>
            </a:br>
            <a:br>
              <a:rPr lang="en-US" sz="3600" dirty="0">
                <a:solidFill>
                  <a:schemeClr val="bg2"/>
                </a:solidFill>
              </a:rPr>
            </a:br>
            <a:endParaRPr lang="en-US" sz="3600" dirty="0">
              <a:solidFill>
                <a:schemeClr val="bg2"/>
              </a:solidFill>
            </a:endParaRPr>
          </a:p>
        </p:txBody>
      </p:sp>
    </p:spTree>
    <p:extLst>
      <p:ext uri="{BB962C8B-B14F-4D97-AF65-F5344CB8AC3E}">
        <p14:creationId xmlns:p14="http://schemas.microsoft.com/office/powerpoint/2010/main" val="4282933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F9861-AE81-1B42-8CC8-E023DF7B2F2D}"/>
              </a:ext>
            </a:extLst>
          </p:cNvPr>
          <p:cNvSpPr>
            <a:spLocks noGrp="1"/>
          </p:cNvSpPr>
          <p:nvPr>
            <p:ph type="title"/>
          </p:nvPr>
        </p:nvSpPr>
        <p:spPr/>
        <p:txBody>
          <a:bodyPr/>
          <a:lstStyle/>
          <a:p>
            <a:r>
              <a:rPr lang="en-US" dirty="0"/>
              <a:t>SITED RESOURCES:</a:t>
            </a:r>
          </a:p>
        </p:txBody>
      </p:sp>
      <p:sp>
        <p:nvSpPr>
          <p:cNvPr id="3" name="Content Placeholder 2">
            <a:extLst>
              <a:ext uri="{FF2B5EF4-FFF2-40B4-BE49-F238E27FC236}">
                <a16:creationId xmlns:a16="http://schemas.microsoft.com/office/drawing/2014/main" id="{803CC218-9F68-6346-9755-3DC71C358BC4}"/>
              </a:ext>
            </a:extLst>
          </p:cNvPr>
          <p:cNvSpPr>
            <a:spLocks noGrp="1"/>
          </p:cNvSpPr>
          <p:nvPr>
            <p:ph idx="1"/>
          </p:nvPr>
        </p:nvSpPr>
        <p:spPr>
          <a:xfrm>
            <a:off x="1103312" y="1101012"/>
            <a:ext cx="8946541" cy="5147387"/>
          </a:xfrm>
        </p:spPr>
        <p:txBody>
          <a:bodyPr>
            <a:normAutofit fontScale="92500" lnSpcReduction="10000"/>
          </a:bodyPr>
          <a:lstStyle/>
          <a:p>
            <a:pPr fontAlgn="base"/>
            <a:endParaRPr lang="en-US" dirty="0"/>
          </a:p>
          <a:p>
            <a:pPr fontAlgn="base"/>
            <a:r>
              <a:rPr lang="en-US" dirty="0"/>
              <a:t>HTTPS://apps.irs.gov/app/tax-withholding-estimator</a:t>
            </a:r>
            <a:endParaRPr lang="en-US" u="sng" dirty="0">
              <a:hlinkClick r:id="rId2"/>
            </a:endParaRPr>
          </a:p>
          <a:p>
            <a:pPr fontAlgn="base"/>
            <a:r>
              <a:rPr lang="en-US" u="sng" dirty="0">
                <a:hlinkClick r:id="rId2"/>
              </a:rPr>
              <a:t>https://taxfoundation.org/2020-tax-brackets/</a:t>
            </a:r>
            <a:r>
              <a:rPr lang="en-US" dirty="0"/>
              <a:t>​</a:t>
            </a:r>
          </a:p>
          <a:p>
            <a:pPr fontAlgn="base"/>
            <a:r>
              <a:rPr lang="en-US" u="sng" dirty="0">
                <a:hlinkClick r:id="rId3"/>
              </a:rPr>
              <a:t>https://www.getrichslowly.org/learning-to-budget-with-the-jars-system/</a:t>
            </a:r>
            <a:r>
              <a:rPr lang="en-US" dirty="0"/>
              <a:t>​</a:t>
            </a:r>
          </a:p>
          <a:p>
            <a:pPr fontAlgn="base"/>
            <a:r>
              <a:rPr lang="en-US" u="sng" dirty="0">
                <a:hlinkClick r:id="rId4"/>
              </a:rPr>
              <a:t>https://en.wikipedia.org/wiki/Oscar_Wilde</a:t>
            </a:r>
            <a:r>
              <a:rPr lang="en-US" dirty="0"/>
              <a:t>​</a:t>
            </a:r>
          </a:p>
          <a:p>
            <a:pPr fontAlgn="base"/>
            <a:r>
              <a:rPr lang="en-US" u="sng" dirty="0">
                <a:hlinkClick r:id="rId5"/>
              </a:rPr>
              <a:t>https://www.cnbc.com/2019/01/23/most-americans-dont-have-the-savings-to-cover-a-1000-emergency.html</a:t>
            </a:r>
            <a:r>
              <a:rPr lang="en-US" dirty="0"/>
              <a:t>​</a:t>
            </a:r>
          </a:p>
          <a:p>
            <a:pPr fontAlgn="base"/>
            <a:r>
              <a:rPr lang="en-US" u="sng" dirty="0">
                <a:hlinkClick r:id="rId6"/>
              </a:rPr>
              <a:t>https://abcnews.go.com/US/10-americans-struggle-cover-400-emergency-expense-federal/story?id=63253846</a:t>
            </a:r>
            <a:r>
              <a:rPr lang="en-US" dirty="0"/>
              <a:t>​</a:t>
            </a:r>
          </a:p>
          <a:p>
            <a:endParaRPr lang="en-US" dirty="0"/>
          </a:p>
        </p:txBody>
      </p:sp>
    </p:spTree>
    <p:extLst>
      <p:ext uri="{BB962C8B-B14F-4D97-AF65-F5344CB8AC3E}">
        <p14:creationId xmlns:p14="http://schemas.microsoft.com/office/powerpoint/2010/main" val="219471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583823-2AA3-46EB-A803-287EC900B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Subtitle 2">
            <a:extLst>
              <a:ext uri="{FF2B5EF4-FFF2-40B4-BE49-F238E27FC236}">
                <a16:creationId xmlns:a16="http://schemas.microsoft.com/office/drawing/2014/main" id="{E66AF4A8-70A0-4EDF-918A-D8ABDC396EFF}"/>
              </a:ext>
            </a:extLst>
          </p:cNvPr>
          <p:cNvSpPr>
            <a:spLocks noGrp="1"/>
          </p:cNvSpPr>
          <p:nvPr>
            <p:ph type="subTitle" idx="1"/>
          </p:nvPr>
        </p:nvSpPr>
        <p:spPr>
          <a:xfrm>
            <a:off x="346028" y="1302493"/>
            <a:ext cx="5850941" cy="2126506"/>
          </a:xfrm>
        </p:spPr>
        <p:txBody>
          <a:bodyPr>
            <a:normAutofit lnSpcReduction="10000"/>
          </a:bodyPr>
          <a:lstStyle/>
          <a:p>
            <a:endParaRPr lang="en-US" sz="2400" b="1" cap="none" spc="50" dirty="0">
              <a:ln w="0"/>
              <a:solidFill>
                <a:schemeClr val="bg2"/>
              </a:solidFill>
              <a:effectLst>
                <a:innerShdw blurRad="63500" dist="50800" dir="13500000">
                  <a:srgbClr val="000000">
                    <a:alpha val="50000"/>
                  </a:srgbClr>
                </a:innerShdw>
              </a:effectLst>
            </a:endParaRPr>
          </a:p>
          <a:p>
            <a:r>
              <a:rPr lang="en-US" sz="2400" b="1" cap="none" spc="50" dirty="0">
                <a:ln w="0"/>
                <a:solidFill>
                  <a:schemeClr val="bg2"/>
                </a:solidFill>
                <a:effectLst>
                  <a:innerShdw blurRad="63500" dist="50800" dir="13500000">
                    <a:srgbClr val="000000">
                      <a:alpha val="50000"/>
                    </a:srgbClr>
                  </a:innerShdw>
                </a:effectLst>
              </a:rPr>
              <a:t>Presenter: Tim Vohar </a:t>
            </a:r>
          </a:p>
          <a:p>
            <a:r>
              <a:rPr lang="en-US" sz="2000" b="1" cap="none" spc="50" dirty="0">
                <a:ln w="0"/>
                <a:solidFill>
                  <a:schemeClr val="bg2"/>
                </a:solidFill>
                <a:effectLst>
                  <a:innerShdw blurRad="63500" dist="50800" dir="13500000">
                    <a:srgbClr val="000000">
                      <a:alpha val="50000"/>
                    </a:srgbClr>
                  </a:innerShdw>
                </a:effectLst>
              </a:rPr>
              <a:t>REALTOR®, Managing Broker - Norfolk</a:t>
            </a:r>
          </a:p>
          <a:p>
            <a:r>
              <a:rPr lang="en-US" sz="2000" b="1" cap="none" spc="50" dirty="0">
                <a:ln w="0"/>
                <a:solidFill>
                  <a:schemeClr val="bg2"/>
                </a:solidFill>
                <a:effectLst>
                  <a:innerShdw blurRad="63500" dist="50800" dir="13500000">
                    <a:srgbClr val="000000">
                      <a:alpha val="50000"/>
                    </a:srgbClr>
                  </a:innerShdw>
                </a:effectLst>
              </a:rPr>
              <a:t>Director of Education &amp; Training </a:t>
            </a:r>
            <a:endParaRPr lang="en-US" sz="2000" dirty="0"/>
          </a:p>
          <a:p>
            <a:r>
              <a:rPr lang="en-US" sz="2000" b="1" cap="none" spc="50" dirty="0">
                <a:ln w="0"/>
                <a:solidFill>
                  <a:schemeClr val="bg2"/>
                </a:solidFill>
                <a:effectLst>
                  <a:innerShdw blurRad="63500" dist="50800" dir="13500000">
                    <a:srgbClr val="000000">
                      <a:alpha val="50000"/>
                    </a:srgbClr>
                  </a:innerShdw>
                </a:effectLst>
              </a:rPr>
              <a:t>Graduate Realtor® Institute</a:t>
            </a:r>
          </a:p>
        </p:txBody>
      </p:sp>
      <p:sp>
        <p:nvSpPr>
          <p:cNvPr id="11" name="Freeform 36">
            <a:extLst>
              <a:ext uri="{FF2B5EF4-FFF2-40B4-BE49-F238E27FC236}">
                <a16:creationId xmlns:a16="http://schemas.microsoft.com/office/drawing/2014/main" id="{CA87D9D8-42FB-4157-A365-AD97CC6BA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2E6028E3-4806-4E1D-A24F-F8166F67F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cxnSp>
        <p:nvCxnSpPr>
          <p:cNvPr id="10" name="Straight Connector 9"/>
          <p:cNvCxnSpPr/>
          <p:nvPr/>
        </p:nvCxnSpPr>
        <p:spPr>
          <a:xfrm flipV="1">
            <a:off x="234158" y="3650105"/>
            <a:ext cx="6309083" cy="15498"/>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65E2200B-A5BC-48FB-8B3C-E6B4FF257D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0871" y="830061"/>
            <a:ext cx="3667968" cy="5197876"/>
          </a:xfrm>
          <a:prstGeom prst="rect">
            <a:avLst/>
          </a:prstGeom>
          <a:ln>
            <a:noFill/>
          </a:ln>
          <a:effectLst>
            <a:outerShdw blurRad="190500" algn="tl" rotWithShape="0">
              <a:srgbClr val="000000">
                <a:alpha val="70000"/>
              </a:srgbClr>
            </a:outerShdw>
          </a:effectLst>
        </p:spPr>
      </p:pic>
      <p:pic>
        <p:nvPicPr>
          <p:cNvPr id="5" name="Picture 2" descr="Image result for berkshire hathaway homeservices towne realty&quot;">
            <a:extLst>
              <a:ext uri="{FF2B5EF4-FFF2-40B4-BE49-F238E27FC236}">
                <a16:creationId xmlns:a16="http://schemas.microsoft.com/office/drawing/2014/main" id="{F0D14557-CA59-4533-9BC4-E245322B00D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6588" y="3886709"/>
            <a:ext cx="5164222" cy="122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0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29227B-4703-4DAD-A51E-EBA7FE3BC51A}"/>
              </a:ext>
              <a:ext uri="{C183D7F6-B498-43B3-948B-1728B52AA6E4}">
                <adec:decorative xmlns:adec="http://schemas.microsoft.com/office/drawing/2017/decorative" val="1"/>
              </a:ext>
            </a:extLst>
          </p:cNvPr>
          <p:cNvPicPr>
            <a:picLocks noChangeAspect="1"/>
          </p:cNvPicPr>
          <p:nvPr/>
        </p:nvPicPr>
        <p:blipFill rotWithShape="1">
          <a:blip r:embed="rId2" cstate="screen">
            <a:alphaModFix amt="40000"/>
            <a:extLst>
              <a:ext uri="{28A0092B-C50C-407E-A947-70E740481C1C}">
                <a14:useLocalDpi xmlns:a14="http://schemas.microsoft.com/office/drawing/2010/main"/>
              </a:ext>
            </a:extLst>
          </a:blip>
          <a:srcRect/>
          <a:stretch/>
        </p:blipFill>
        <p:spPr>
          <a:xfrm>
            <a:off x="20" y="0"/>
            <a:ext cx="12191980" cy="6857990"/>
          </a:xfrm>
          <a:prstGeom prst="rect">
            <a:avLst/>
          </a:prstGeom>
        </p:spPr>
      </p:pic>
      <p:sp>
        <p:nvSpPr>
          <p:cNvPr id="2" name="Title 1">
            <a:extLst>
              <a:ext uri="{FF2B5EF4-FFF2-40B4-BE49-F238E27FC236}">
                <a16:creationId xmlns:a16="http://schemas.microsoft.com/office/drawing/2014/main" id="{5A42F1FE-7C96-4161-95B9-B9C1C51936E4}"/>
              </a:ext>
            </a:extLst>
          </p:cNvPr>
          <p:cNvSpPr>
            <a:spLocks noGrp="1"/>
          </p:cNvSpPr>
          <p:nvPr>
            <p:ph type="ctrTitle"/>
          </p:nvPr>
        </p:nvSpPr>
        <p:spPr>
          <a:xfrm>
            <a:off x="1154955" y="1341261"/>
            <a:ext cx="9400595" cy="3329581"/>
          </a:xfrm>
        </p:spPr>
        <p:txBody>
          <a:bodyPr>
            <a:normAutofit/>
          </a:bodyPr>
          <a:lstStyle/>
          <a:p>
            <a:r>
              <a:rPr lang="en-US" dirty="0">
                <a:solidFill>
                  <a:schemeClr val="tx1"/>
                </a:solidFill>
              </a:rPr>
              <a:t>Funding Your Unexpected Expenses</a:t>
            </a:r>
            <a:endParaRPr lang="en-US" sz="3600" dirty="0">
              <a:solidFill>
                <a:schemeClr val="tx1"/>
              </a:solidFill>
            </a:endParaRPr>
          </a:p>
        </p:txBody>
      </p:sp>
      <p:sp>
        <p:nvSpPr>
          <p:cNvPr id="3" name="Subtitle 2">
            <a:extLst>
              <a:ext uri="{FF2B5EF4-FFF2-40B4-BE49-F238E27FC236}">
                <a16:creationId xmlns:a16="http://schemas.microsoft.com/office/drawing/2014/main" id="{C8525207-C54B-46FA-899C-064FCA594382}"/>
              </a:ext>
            </a:extLst>
          </p:cNvPr>
          <p:cNvSpPr>
            <a:spLocks noGrp="1"/>
          </p:cNvSpPr>
          <p:nvPr>
            <p:ph type="subTitle" idx="1"/>
          </p:nvPr>
        </p:nvSpPr>
        <p:spPr>
          <a:xfrm>
            <a:off x="1154955" y="4777379"/>
            <a:ext cx="8825658" cy="632821"/>
          </a:xfrm>
        </p:spPr>
        <p:txBody>
          <a:bodyPr>
            <a:normAutofit fontScale="55000" lnSpcReduction="20000"/>
          </a:bodyPr>
          <a:lstStyle/>
          <a:p>
            <a:r>
              <a:rPr lang="en-US" dirty="0">
                <a:solidFill>
                  <a:schemeClr val="tx1"/>
                </a:solidFill>
              </a:rPr>
              <a:t>Tim Vohar, Graduate Realtor Institute</a:t>
            </a:r>
          </a:p>
          <a:p>
            <a:r>
              <a:rPr lang="en-US" dirty="0">
                <a:solidFill>
                  <a:schemeClr val="tx1"/>
                </a:solidFill>
              </a:rPr>
              <a:t>			</a:t>
            </a:r>
          </a:p>
          <a:p>
            <a:endParaRPr lang="en-US" dirty="0">
              <a:solidFill>
                <a:schemeClr val="tx1"/>
              </a:solidFill>
            </a:endParaRPr>
          </a:p>
        </p:txBody>
      </p:sp>
    </p:spTree>
    <p:extLst>
      <p:ext uri="{BB962C8B-B14F-4D97-AF65-F5344CB8AC3E}">
        <p14:creationId xmlns:p14="http://schemas.microsoft.com/office/powerpoint/2010/main" val="2512990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6" name="Rectangle 3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121D20A-AC91-40FB-9DD8-135D001E5EFD}"/>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Welcome Introduction</a:t>
            </a:r>
          </a:p>
        </p:txBody>
      </p:sp>
      <p:sp>
        <p:nvSpPr>
          <p:cNvPr id="38" name="Freeform: Shape 3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descr="SmartArt graphic placeholder">
            <a:extLst>
              <a:ext uri="{FF2B5EF4-FFF2-40B4-BE49-F238E27FC236}">
                <a16:creationId xmlns:a16="http://schemas.microsoft.com/office/drawing/2014/main" id="{E04BA103-6D5B-4F5B-B2FB-77C51036096A}"/>
              </a:ext>
            </a:extLst>
          </p:cNvPr>
          <p:cNvGraphicFramePr>
            <a:graphicFrameLocks noGrp="1"/>
          </p:cNvGraphicFramePr>
          <p:nvPr>
            <p:ph idx="1"/>
            <p:extLst>
              <p:ext uri="{D42A27DB-BD31-4B8C-83A1-F6EECF244321}">
                <p14:modId xmlns:p14="http://schemas.microsoft.com/office/powerpoint/2010/main" val="630863842"/>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827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A288-4CE4-4BE7-894E-4F5083804363}"/>
              </a:ext>
            </a:extLst>
          </p:cNvPr>
          <p:cNvSpPr>
            <a:spLocks noGrp="1"/>
          </p:cNvSpPr>
          <p:nvPr>
            <p:ph type="title"/>
          </p:nvPr>
        </p:nvSpPr>
        <p:spPr>
          <a:xfrm>
            <a:off x="646111" y="452718"/>
            <a:ext cx="10860089" cy="1400530"/>
          </a:xfrm>
        </p:spPr>
        <p:txBody>
          <a:bodyPr/>
          <a:lstStyle/>
          <a:p>
            <a:pPr algn="ctr"/>
            <a:r>
              <a:rPr lang="en-US" dirty="0"/>
              <a:t>If you answer </a:t>
            </a:r>
            <a:r>
              <a:rPr lang="en-US" dirty="0">
                <a:solidFill>
                  <a:srgbClr val="92D050"/>
                </a:solidFill>
              </a:rPr>
              <a:t>NO</a:t>
            </a:r>
            <a:r>
              <a:rPr lang="en-US" dirty="0"/>
              <a:t> to the following questions, please reassess immediately!</a:t>
            </a:r>
          </a:p>
        </p:txBody>
      </p:sp>
      <p:sp>
        <p:nvSpPr>
          <p:cNvPr id="3" name="Content Placeholder 2">
            <a:extLst>
              <a:ext uri="{FF2B5EF4-FFF2-40B4-BE49-F238E27FC236}">
                <a16:creationId xmlns:a16="http://schemas.microsoft.com/office/drawing/2014/main" id="{3D7F0604-813E-4ED2-B707-4FC4210A9C54}"/>
              </a:ext>
            </a:extLst>
          </p:cNvPr>
          <p:cNvSpPr>
            <a:spLocks noGrp="1"/>
          </p:cNvSpPr>
          <p:nvPr>
            <p:ph sz="half" idx="1"/>
          </p:nvPr>
        </p:nvSpPr>
        <p:spPr>
          <a:xfrm>
            <a:off x="3897829" y="2209520"/>
            <a:ext cx="4396339" cy="448236"/>
          </a:xfrm>
        </p:spPr>
        <p:txBody>
          <a:bodyPr>
            <a:normAutofit/>
          </a:bodyPr>
          <a:lstStyle/>
          <a:p>
            <a:r>
              <a:rPr lang="en-US" sz="2000" dirty="0"/>
              <a:t>Do you have a Business Plan?</a:t>
            </a:r>
          </a:p>
        </p:txBody>
      </p:sp>
      <p:sp>
        <p:nvSpPr>
          <p:cNvPr id="4" name="Content Placeholder 3">
            <a:extLst>
              <a:ext uri="{FF2B5EF4-FFF2-40B4-BE49-F238E27FC236}">
                <a16:creationId xmlns:a16="http://schemas.microsoft.com/office/drawing/2014/main" id="{0BB3A2CD-BD28-4B60-81CF-33EB1B2A8AE1}"/>
              </a:ext>
            </a:extLst>
          </p:cNvPr>
          <p:cNvSpPr>
            <a:spLocks noGrp="1"/>
          </p:cNvSpPr>
          <p:nvPr>
            <p:ph sz="half" idx="2"/>
          </p:nvPr>
        </p:nvSpPr>
        <p:spPr>
          <a:xfrm>
            <a:off x="2497282" y="2657755"/>
            <a:ext cx="7586517" cy="607891"/>
          </a:xfrm>
        </p:spPr>
        <p:txBody>
          <a:bodyPr>
            <a:normAutofit/>
          </a:bodyPr>
          <a:lstStyle/>
          <a:p>
            <a:r>
              <a:rPr lang="en-US" sz="2000" dirty="0"/>
              <a:t>Do  you have a personal AND business banking account(s)?</a:t>
            </a:r>
          </a:p>
        </p:txBody>
      </p:sp>
      <p:pic>
        <p:nvPicPr>
          <p:cNvPr id="9" name="Picture 8" descr="A close up of a logo&#10;&#10;Description automatically generated">
            <a:extLst>
              <a:ext uri="{FF2B5EF4-FFF2-40B4-BE49-F238E27FC236}">
                <a16:creationId xmlns:a16="http://schemas.microsoft.com/office/drawing/2014/main" id="{E38EB5DF-8882-4F26-8475-7BE617AC6B0E}"/>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510859" y="3265646"/>
            <a:ext cx="5353222" cy="3361447"/>
          </a:xfrm>
          <a:prstGeom prst="rect">
            <a:avLst/>
          </a:prstGeom>
        </p:spPr>
      </p:pic>
      <p:sp>
        <p:nvSpPr>
          <p:cNvPr id="10" name="TextBox 9">
            <a:extLst>
              <a:ext uri="{FF2B5EF4-FFF2-40B4-BE49-F238E27FC236}">
                <a16:creationId xmlns:a16="http://schemas.microsoft.com/office/drawing/2014/main" id="{966D076F-1329-4CD1-9A6F-FC9408B1464E}"/>
              </a:ext>
            </a:extLst>
          </p:cNvPr>
          <p:cNvSpPr txBox="1"/>
          <p:nvPr/>
        </p:nvSpPr>
        <p:spPr>
          <a:xfrm>
            <a:off x="2728812" y="6094333"/>
            <a:ext cx="2651571" cy="369332"/>
          </a:xfrm>
          <a:prstGeom prst="rect">
            <a:avLst/>
          </a:prstGeom>
          <a:noFill/>
        </p:spPr>
        <p:txBody>
          <a:bodyPr wrap="square" rtlCol="0">
            <a:spAutoFit/>
          </a:bodyPr>
          <a:lstStyle/>
          <a:p>
            <a:r>
              <a:rPr lang="en-US" sz="900">
                <a:hlinkClick r:id="rId4" tooltip="https://en.wikiquote.org/wiki/File:USA_Flag_Map.sv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94124970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368F-73D3-4F73-BB9B-DD156173491B}"/>
              </a:ext>
            </a:extLst>
          </p:cNvPr>
          <p:cNvSpPr>
            <a:spLocks noGrp="1"/>
          </p:cNvSpPr>
          <p:nvPr>
            <p:ph type="title"/>
          </p:nvPr>
        </p:nvSpPr>
        <p:spPr/>
        <p:txBody>
          <a:bodyPr/>
          <a:lstStyle/>
          <a:p>
            <a:r>
              <a:rPr lang="en-US" dirty="0"/>
              <a:t>UGG! WHY START WITH TAXES</a:t>
            </a:r>
          </a:p>
        </p:txBody>
      </p:sp>
      <p:pic>
        <p:nvPicPr>
          <p:cNvPr id="5" name="Content Placeholder 4" descr="A drawing of a face&#10;&#10;Description automatically generated">
            <a:extLst>
              <a:ext uri="{FF2B5EF4-FFF2-40B4-BE49-F238E27FC236}">
                <a16:creationId xmlns:a16="http://schemas.microsoft.com/office/drawing/2014/main" id="{748CE082-9A28-41D1-87A1-5B960D23981C}"/>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195638" y="1853248"/>
            <a:ext cx="5614677" cy="3368806"/>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F33DD713-DA01-4AC4-A7CA-61C7188BBC71}"/>
              </a:ext>
            </a:extLst>
          </p:cNvPr>
          <p:cNvSpPr txBox="1"/>
          <p:nvPr/>
        </p:nvSpPr>
        <p:spPr>
          <a:xfrm>
            <a:off x="4378607" y="5408485"/>
            <a:ext cx="4762500" cy="230832"/>
          </a:xfrm>
          <a:prstGeom prst="rect">
            <a:avLst/>
          </a:prstGeom>
          <a:noFill/>
        </p:spPr>
        <p:txBody>
          <a:bodyPr wrap="square" rtlCol="0">
            <a:spAutoFit/>
          </a:bodyPr>
          <a:lstStyle/>
          <a:p>
            <a:r>
              <a:rPr lang="en-US" sz="900" dirty="0">
                <a:hlinkClick r:id="rId4" tooltip="http://buckmire.blogspot.com/2013/08/irs-announces-recognition-of-all-same.html"/>
              </a:rPr>
              <a:t>This Photo</a:t>
            </a:r>
            <a:r>
              <a:rPr lang="en-US" sz="900" dirty="0"/>
              <a:t> by Unknown Author is licensed under </a:t>
            </a:r>
            <a:r>
              <a:rPr lang="en-US" sz="900" dirty="0">
                <a:hlinkClick r:id="rId5" tooltip="https://creativecommons.org/licenses/by-nd/3.0/"/>
              </a:rPr>
              <a:t>CC BY-ND</a:t>
            </a:r>
            <a:endParaRPr lang="en-US" sz="900" dirty="0"/>
          </a:p>
        </p:txBody>
      </p:sp>
    </p:spTree>
    <p:extLst>
      <p:ext uri="{BB962C8B-B14F-4D97-AF65-F5344CB8AC3E}">
        <p14:creationId xmlns:p14="http://schemas.microsoft.com/office/powerpoint/2010/main" val="347338184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F991-FEA5-4232-BB56-7F8A4886AF7F}"/>
              </a:ext>
            </a:extLst>
          </p:cNvPr>
          <p:cNvSpPr>
            <a:spLocks noGrp="1"/>
          </p:cNvSpPr>
          <p:nvPr>
            <p:ph type="title"/>
          </p:nvPr>
        </p:nvSpPr>
        <p:spPr/>
        <p:txBody>
          <a:bodyPr/>
          <a:lstStyle/>
          <a:p>
            <a:r>
              <a:rPr lang="en-US" dirty="0"/>
              <a:t>The #1 Unexpected (EMERGENCY) is paying Taxes on April 15</a:t>
            </a:r>
            <a:r>
              <a:rPr lang="en-US" baseline="30000" dirty="0"/>
              <a:t>th</a:t>
            </a:r>
            <a:r>
              <a:rPr lang="en-US" dirty="0"/>
              <a:t>!</a:t>
            </a:r>
          </a:p>
        </p:txBody>
      </p:sp>
      <p:sp>
        <p:nvSpPr>
          <p:cNvPr id="3" name="Content Placeholder 2">
            <a:extLst>
              <a:ext uri="{FF2B5EF4-FFF2-40B4-BE49-F238E27FC236}">
                <a16:creationId xmlns:a16="http://schemas.microsoft.com/office/drawing/2014/main" id="{E02E7446-12EF-4DA0-B807-2C267821ACF1}"/>
              </a:ext>
            </a:extLst>
          </p:cNvPr>
          <p:cNvSpPr>
            <a:spLocks noGrp="1"/>
          </p:cNvSpPr>
          <p:nvPr>
            <p:ph sz="half" idx="1"/>
          </p:nvPr>
        </p:nvSpPr>
        <p:spPr>
          <a:xfrm>
            <a:off x="825515" y="2618800"/>
            <a:ext cx="4396339" cy="2579442"/>
          </a:xfrm>
        </p:spPr>
        <p:txBody>
          <a:bodyPr>
            <a:normAutofit fontScale="85000" lnSpcReduction="10000"/>
          </a:bodyPr>
          <a:lstStyle/>
          <a:p>
            <a:pPr>
              <a:buFont typeface="Wingdings" panose="05000000000000000000" pitchFamily="2" charset="2"/>
              <a:buChar char="v"/>
            </a:pPr>
            <a:r>
              <a:rPr lang="en-US" sz="2800" dirty="0"/>
              <a:t>Quarterly Payment Dates </a:t>
            </a:r>
          </a:p>
          <a:p>
            <a:pPr lvl="1"/>
            <a:r>
              <a:rPr lang="en-US" sz="2800" dirty="0"/>
              <a:t>April 15, 2020</a:t>
            </a:r>
          </a:p>
          <a:p>
            <a:pPr lvl="1"/>
            <a:r>
              <a:rPr lang="en-US" sz="2800" dirty="0"/>
              <a:t>June 15, 2020</a:t>
            </a:r>
          </a:p>
          <a:p>
            <a:pPr lvl="1"/>
            <a:r>
              <a:rPr lang="en-US" sz="2800" dirty="0"/>
              <a:t>September 15, 2020</a:t>
            </a:r>
          </a:p>
          <a:p>
            <a:pPr lvl="1"/>
            <a:r>
              <a:rPr lang="en-US" sz="2800" dirty="0"/>
              <a:t>January 15, 2021</a:t>
            </a:r>
          </a:p>
          <a:p>
            <a:pPr lvl="1"/>
            <a:endParaRPr lang="en-US" sz="2400" dirty="0"/>
          </a:p>
          <a:p>
            <a:pPr lvl="1"/>
            <a:endParaRPr lang="en-US" sz="2400" dirty="0"/>
          </a:p>
          <a:p>
            <a:pPr marL="457200" lvl="1" indent="0">
              <a:buNone/>
            </a:pPr>
            <a:endParaRPr lang="en-US" sz="2400" dirty="0"/>
          </a:p>
        </p:txBody>
      </p:sp>
      <p:sp>
        <p:nvSpPr>
          <p:cNvPr id="4" name="Content Placeholder 3">
            <a:extLst>
              <a:ext uri="{FF2B5EF4-FFF2-40B4-BE49-F238E27FC236}">
                <a16:creationId xmlns:a16="http://schemas.microsoft.com/office/drawing/2014/main" id="{1EC8C9D2-6F0C-498C-AEA4-173E316A81DC}"/>
              </a:ext>
            </a:extLst>
          </p:cNvPr>
          <p:cNvSpPr>
            <a:spLocks noGrp="1"/>
          </p:cNvSpPr>
          <p:nvPr>
            <p:ph sz="half" idx="2"/>
          </p:nvPr>
        </p:nvSpPr>
        <p:spPr>
          <a:xfrm>
            <a:off x="6096000" y="2675950"/>
            <a:ext cx="5242107" cy="2465141"/>
          </a:xfrm>
        </p:spPr>
        <p:txBody>
          <a:bodyPr>
            <a:normAutofit fontScale="85000" lnSpcReduction="10000"/>
          </a:bodyPr>
          <a:lstStyle/>
          <a:p>
            <a:pPr>
              <a:buFont typeface="Wingdings" panose="05000000000000000000" pitchFamily="2" charset="2"/>
              <a:buChar char="v"/>
            </a:pPr>
            <a:r>
              <a:rPr lang="en-US" sz="2800" dirty="0"/>
              <a:t>2020 Tax Brackets</a:t>
            </a:r>
          </a:p>
          <a:p>
            <a:pPr lvl="1"/>
            <a:r>
              <a:rPr lang="en-US" sz="2400" dirty="0"/>
              <a:t>12-37%</a:t>
            </a:r>
          </a:p>
          <a:p>
            <a:pPr lvl="1"/>
            <a:r>
              <a:rPr lang="en-US" sz="2400" dirty="0"/>
              <a:t>Self-Employment Tax 2020 = 15.3%</a:t>
            </a:r>
          </a:p>
          <a:p>
            <a:pPr lvl="1"/>
            <a:r>
              <a:rPr lang="en-US" sz="2400" dirty="0"/>
              <a:t>State Taxes</a:t>
            </a:r>
          </a:p>
          <a:p>
            <a:pPr lvl="1"/>
            <a:r>
              <a:rPr lang="en-US" sz="2400" dirty="0"/>
              <a:t>Lets talk about the benefit of … OVER-budgeting</a:t>
            </a:r>
          </a:p>
          <a:p>
            <a:pPr lvl="1"/>
            <a:endParaRPr lang="en-US" sz="2200" dirty="0"/>
          </a:p>
          <a:p>
            <a:pPr lvl="1"/>
            <a:endParaRPr lang="en-US" sz="2200" dirty="0"/>
          </a:p>
          <a:p>
            <a:pPr marL="457200" lvl="1" indent="0">
              <a:buNone/>
            </a:pPr>
            <a:endParaRPr lang="en-US" sz="2400" dirty="0"/>
          </a:p>
          <a:p>
            <a:pPr marL="457200" lvl="1" indent="0">
              <a:buNone/>
            </a:pPr>
            <a:endParaRPr lang="en-US" sz="2400" dirty="0"/>
          </a:p>
          <a:p>
            <a:pPr marL="457200" lvl="1" indent="0">
              <a:buNone/>
            </a:pPr>
            <a:endParaRPr lang="en-US" sz="2400" dirty="0"/>
          </a:p>
        </p:txBody>
      </p:sp>
      <p:sp>
        <p:nvSpPr>
          <p:cNvPr id="5" name="TextBox 4">
            <a:extLst>
              <a:ext uri="{FF2B5EF4-FFF2-40B4-BE49-F238E27FC236}">
                <a16:creationId xmlns:a16="http://schemas.microsoft.com/office/drawing/2014/main" id="{72144615-8470-CE4F-98B8-F99FC8C84842}"/>
              </a:ext>
            </a:extLst>
          </p:cNvPr>
          <p:cNvSpPr txBox="1"/>
          <p:nvPr/>
        </p:nvSpPr>
        <p:spPr>
          <a:xfrm>
            <a:off x="998382" y="5198242"/>
            <a:ext cx="10855636" cy="830997"/>
          </a:xfrm>
          <a:prstGeom prst="rect">
            <a:avLst/>
          </a:prstGeom>
          <a:noFill/>
        </p:spPr>
        <p:txBody>
          <a:bodyPr wrap="square" rtlCol="0">
            <a:spAutoFit/>
          </a:bodyPr>
          <a:lstStyle/>
          <a:p>
            <a:pPr lvl="1"/>
            <a:endParaRPr lang="en-US" sz="2400" b="1" dirty="0">
              <a:solidFill>
                <a:srgbClr val="92D050"/>
              </a:solidFill>
            </a:endParaRPr>
          </a:p>
          <a:p>
            <a:pPr lvl="1"/>
            <a:r>
              <a:rPr lang="en-US" sz="2400" b="1" dirty="0"/>
              <a:t>*Please Seek Advice from Your TAX ATTORNEY or ACCOUNTANT</a:t>
            </a:r>
          </a:p>
        </p:txBody>
      </p:sp>
    </p:spTree>
    <p:extLst>
      <p:ext uri="{BB962C8B-B14F-4D97-AF65-F5344CB8AC3E}">
        <p14:creationId xmlns:p14="http://schemas.microsoft.com/office/powerpoint/2010/main" val="288759524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E2E5-5224-456D-B920-817D00F7F071}"/>
              </a:ext>
            </a:extLst>
          </p:cNvPr>
          <p:cNvSpPr>
            <a:spLocks noGrp="1"/>
          </p:cNvSpPr>
          <p:nvPr>
            <p:ph type="title"/>
          </p:nvPr>
        </p:nvSpPr>
        <p:spPr/>
        <p:txBody>
          <a:bodyPr/>
          <a:lstStyle/>
          <a:p>
            <a:r>
              <a:rPr lang="en-US" dirty="0"/>
              <a:t>The IRS Tax Calculator</a:t>
            </a:r>
          </a:p>
        </p:txBody>
      </p:sp>
      <p:pic>
        <p:nvPicPr>
          <p:cNvPr id="5" name="Content Placeholder 4" descr="A picture containing table, sitting, indoor, wooden&#10;&#10;Description automatically generated">
            <a:hlinkClick r:id="rId3"/>
            <a:extLst>
              <a:ext uri="{FF2B5EF4-FFF2-40B4-BE49-F238E27FC236}">
                <a16:creationId xmlns:a16="http://schemas.microsoft.com/office/drawing/2014/main" id="{7984687A-CD8D-4190-8A3B-4EA276F988DA}"/>
              </a:ext>
            </a:extLst>
          </p:cNvPr>
          <p:cNvPicPr>
            <a:picLocks noGrp="1" noChangeAspect="1"/>
          </p:cNvPicPr>
          <p:nvPr>
            <p:ph idx="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422114" y="1331119"/>
            <a:ext cx="6293643" cy="4195762"/>
          </a:xfrm>
          <a:ln>
            <a:solidFill>
              <a:schemeClr val="bg1"/>
            </a:solidFill>
          </a:ln>
        </p:spPr>
      </p:pic>
      <p:sp>
        <p:nvSpPr>
          <p:cNvPr id="6" name="TextBox 5">
            <a:extLst>
              <a:ext uri="{FF2B5EF4-FFF2-40B4-BE49-F238E27FC236}">
                <a16:creationId xmlns:a16="http://schemas.microsoft.com/office/drawing/2014/main" id="{F19878FD-DBF0-406F-8CF3-7E2B887E138E}"/>
              </a:ext>
            </a:extLst>
          </p:cNvPr>
          <p:cNvSpPr txBox="1"/>
          <p:nvPr/>
        </p:nvSpPr>
        <p:spPr>
          <a:xfrm>
            <a:off x="2422114" y="5526881"/>
            <a:ext cx="6293643" cy="230832"/>
          </a:xfrm>
          <a:prstGeom prst="rect">
            <a:avLst/>
          </a:prstGeom>
          <a:noFill/>
        </p:spPr>
        <p:txBody>
          <a:bodyPr wrap="square" rtlCol="0">
            <a:spAutoFit/>
          </a:bodyPr>
          <a:lstStyle/>
          <a:p>
            <a:r>
              <a:rPr lang="en-US" sz="900">
                <a:hlinkClick r:id="rId5" tooltip="https://www.quoteinspector.com/images/taxes/tax-preparation-desk-scene/"/>
              </a:rPr>
              <a:t>This Photo</a:t>
            </a:r>
            <a:r>
              <a:rPr lang="en-US" sz="900"/>
              <a:t> by Unknown Author is licensed under </a:t>
            </a:r>
            <a:r>
              <a:rPr lang="en-US" sz="900">
                <a:hlinkClick r:id="rId6" tooltip="https://creativecommons.org/licenses/by-nd/3.0/"/>
              </a:rPr>
              <a:t>CC BY-ND</a:t>
            </a:r>
            <a:endParaRPr lang="en-US" sz="900"/>
          </a:p>
        </p:txBody>
      </p:sp>
      <p:sp>
        <p:nvSpPr>
          <p:cNvPr id="7" name="TextBox 6">
            <a:extLst>
              <a:ext uri="{FF2B5EF4-FFF2-40B4-BE49-F238E27FC236}">
                <a16:creationId xmlns:a16="http://schemas.microsoft.com/office/drawing/2014/main" id="{15362356-09A4-4891-A87D-676B913DD66F}"/>
              </a:ext>
            </a:extLst>
          </p:cNvPr>
          <p:cNvSpPr txBox="1"/>
          <p:nvPr/>
        </p:nvSpPr>
        <p:spPr>
          <a:xfrm>
            <a:off x="945251" y="5905321"/>
            <a:ext cx="9247367" cy="923330"/>
          </a:xfrm>
          <a:prstGeom prst="rect">
            <a:avLst/>
          </a:prstGeom>
          <a:noFill/>
        </p:spPr>
        <p:txBody>
          <a:bodyPr wrap="square" rtlCol="0">
            <a:spAutoFit/>
          </a:bodyPr>
          <a:lstStyle/>
          <a:p>
            <a:pPr algn="ctr"/>
            <a:r>
              <a:rPr lang="en-US" dirty="0">
                <a:hlinkClick r:id="rId7"/>
              </a:rPr>
              <a:t>HTTPS://apps.irs.gov/app/tax-withholding-estimator</a:t>
            </a:r>
            <a:endParaRPr lang="en-US" dirty="0"/>
          </a:p>
          <a:p>
            <a:pPr algn="ctr"/>
            <a:r>
              <a:rPr lang="en-US" dirty="0"/>
              <a:t>This calculator is for Standard withholding (W-2 not 1099) </a:t>
            </a:r>
          </a:p>
          <a:p>
            <a:pPr algn="ctr"/>
            <a:r>
              <a:rPr lang="en-US" dirty="0"/>
              <a:t>BUT will be a helpful planning tool</a:t>
            </a:r>
          </a:p>
        </p:txBody>
      </p:sp>
    </p:spTree>
    <p:extLst>
      <p:ext uri="{BB962C8B-B14F-4D97-AF65-F5344CB8AC3E}">
        <p14:creationId xmlns:p14="http://schemas.microsoft.com/office/powerpoint/2010/main" val="2921035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5F7A04F0F19843A56C4C9317043A7C" ma:contentTypeVersion="10" ma:contentTypeDescription="Create a new document." ma:contentTypeScope="" ma:versionID="6b961bbd54b017c5806af3a10f3088ba">
  <xsd:schema xmlns:xsd="http://www.w3.org/2001/XMLSchema" xmlns:xs="http://www.w3.org/2001/XMLSchema" xmlns:p="http://schemas.microsoft.com/office/2006/metadata/properties" xmlns:ns3="f0036683-7330-44a1-862b-91c57c95833e" xmlns:ns4="ab7dd6d8-ba6c-4616-a81c-7cf952b52a61" targetNamespace="http://schemas.microsoft.com/office/2006/metadata/properties" ma:root="true" ma:fieldsID="6f522ecc8e1420db5a88c51a6b960ce7" ns3:_="" ns4:_="">
    <xsd:import namespace="f0036683-7330-44a1-862b-91c57c95833e"/>
    <xsd:import namespace="ab7dd6d8-ba6c-4616-a81c-7cf952b52a6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036683-7330-44a1-862b-91c57c95833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7dd6d8-ba6c-4616-a81c-7cf952b52a6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ab7dd6d8-ba6c-4616-a81c-7cf952b52a6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BFEAA1-0840-4495-A1B1-1DE36B8D8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036683-7330-44a1-862b-91c57c95833e"/>
    <ds:schemaRef ds:uri="ab7dd6d8-ba6c-4616-a81c-7cf952b52a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661AA8-FA16-4E58-B6CE-5E6FE2A09464}">
  <ds:schemaRefs>
    <ds:schemaRef ds:uri="http://purl.org/dc/elements/1.1/"/>
    <ds:schemaRef ds:uri="http://purl.org/dc/terms/"/>
    <ds:schemaRef ds:uri="f0036683-7330-44a1-862b-91c57c95833e"/>
    <ds:schemaRef ds:uri="http://schemas.microsoft.com/office/2006/documentManagement/types"/>
    <ds:schemaRef ds:uri="http://schemas.microsoft.com/office/2006/metadata/properties"/>
    <ds:schemaRef ds:uri="http://purl.org/dc/dcmitype/"/>
    <ds:schemaRef ds:uri="http://www.w3.org/XML/1998/namespace"/>
    <ds:schemaRef ds:uri="ab7dd6d8-ba6c-4616-a81c-7cf952b52a6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1FC55D3-F645-4907-9137-B16FB6054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1879</Words>
  <Application>Microsoft Macintosh PowerPoint</Application>
  <PresentationFormat>Widescreen</PresentationFormat>
  <Paragraphs>194</Paragraphs>
  <Slides>29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Century Gothic</vt:lpstr>
      <vt:lpstr>Wingdings</vt:lpstr>
      <vt:lpstr>Wingdings 3</vt:lpstr>
      <vt:lpstr>1_Ion</vt:lpstr>
      <vt:lpstr>Ion</vt:lpstr>
      <vt:lpstr>PowerPoint Presentation</vt:lpstr>
      <vt:lpstr>CENTER FOR REALTOR® FINANCIAL WELLNESS WEBINAR AND SEMINAR DISCLAIMER </vt:lpstr>
      <vt:lpstr>PowerPoint Presentation</vt:lpstr>
      <vt:lpstr>Funding Your Unexpected Expenses</vt:lpstr>
      <vt:lpstr>Welcome Introduction</vt:lpstr>
      <vt:lpstr>If you answer NO to the following questions, please reassess immediately!</vt:lpstr>
      <vt:lpstr>UGG! WHY START WITH TAXES</vt:lpstr>
      <vt:lpstr>The #1 Unexpected (EMERGENCY) is paying Taxes on April 15th!</vt:lpstr>
      <vt:lpstr>The IRS Tax Calculator</vt:lpstr>
      <vt:lpstr>Avoid Tax Surprises</vt:lpstr>
      <vt:lpstr>ADS, DUES &amp; WASHER/DRYER??? what &amp; why, of paying UNEXPECTED expenses </vt:lpstr>
      <vt:lpstr>PAYCHECK BUDGET POLL</vt:lpstr>
      <vt:lpstr>COST OF DOING BUSINESS</vt:lpstr>
      <vt:lpstr>ITEMS TO BUSINESS BUDGET (10%) </vt:lpstr>
      <vt:lpstr>REAL ESTATE EDUCATION (5%)</vt:lpstr>
      <vt:lpstr>And the hardest item to save for….</vt:lpstr>
      <vt:lpstr>THE UNEXPECTED (5%)</vt:lpstr>
      <vt:lpstr>MINDSET: I Just Want to Help People!!!</vt:lpstr>
      <vt:lpstr>Be Prepared for the Unexpected: </vt:lpstr>
      <vt:lpstr>Who Brushes Your Teeth?</vt:lpstr>
      <vt:lpstr>Who Brushes Your Teeth?</vt:lpstr>
      <vt:lpstr>ACTION: How Do I Make this Happen!?!?!</vt:lpstr>
      <vt:lpstr>FREE Monthly Budget – financialwellness.realtor</vt:lpstr>
      <vt:lpstr>“To expect the unexpected, shows a thoroughly modern intellect.” </vt:lpstr>
      <vt:lpstr>Questions?</vt:lpstr>
      <vt:lpstr>Additional Resources visit: FinancialWellness.realtor</vt:lpstr>
      <vt:lpstr>Thank You For Your Time</vt:lpstr>
      <vt:lpstr>1. Visit FinancialWellness.realtor  2. Leave us your feedback.  3. Register for the next webinar.       Thanks!  </vt:lpstr>
      <vt:lpstr>SITED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2020-02-09T14:53:07Z</dcterms:created>
  <dcterms:modified xsi:type="dcterms:W3CDTF">2020-02-25T16:06:17Z</dcterms:modified>
</cp:coreProperties>
</file>