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notesMasterIdLst>
    <p:notesMasterId r:id="rId48"/>
  </p:notesMasterIdLst>
  <p:sldIdLst>
    <p:sldId id="297" r:id="rId2"/>
    <p:sldId id="301" r:id="rId3"/>
    <p:sldId id="304" r:id="rId4"/>
    <p:sldId id="309" r:id="rId5"/>
    <p:sldId id="291" r:id="rId6"/>
    <p:sldId id="290" r:id="rId7"/>
    <p:sldId id="292" r:id="rId8"/>
    <p:sldId id="257" r:id="rId9"/>
    <p:sldId id="258" r:id="rId10"/>
    <p:sldId id="259" r:id="rId11"/>
    <p:sldId id="260" r:id="rId12"/>
    <p:sldId id="261" r:id="rId13"/>
    <p:sldId id="263" r:id="rId14"/>
    <p:sldId id="262" r:id="rId15"/>
    <p:sldId id="264" r:id="rId16"/>
    <p:sldId id="267" r:id="rId17"/>
    <p:sldId id="268" r:id="rId18"/>
    <p:sldId id="269" r:id="rId19"/>
    <p:sldId id="270" r:id="rId20"/>
    <p:sldId id="271" r:id="rId21"/>
    <p:sldId id="272" r:id="rId22"/>
    <p:sldId id="266" r:id="rId23"/>
    <p:sldId id="273" r:id="rId24"/>
    <p:sldId id="274" r:id="rId25"/>
    <p:sldId id="276" r:id="rId26"/>
    <p:sldId id="275" r:id="rId27"/>
    <p:sldId id="277" r:id="rId28"/>
    <p:sldId id="279" r:id="rId29"/>
    <p:sldId id="278" r:id="rId30"/>
    <p:sldId id="293" r:id="rId31"/>
    <p:sldId id="280" r:id="rId32"/>
    <p:sldId id="284" r:id="rId33"/>
    <p:sldId id="281" r:id="rId34"/>
    <p:sldId id="282" r:id="rId35"/>
    <p:sldId id="283" r:id="rId36"/>
    <p:sldId id="285" r:id="rId37"/>
    <p:sldId id="286" r:id="rId38"/>
    <p:sldId id="287" r:id="rId39"/>
    <p:sldId id="288" r:id="rId40"/>
    <p:sldId id="289" r:id="rId41"/>
    <p:sldId id="295" r:id="rId42"/>
    <p:sldId id="296" r:id="rId43"/>
    <p:sldId id="294" r:id="rId44"/>
    <p:sldId id="306" r:id="rId45"/>
    <p:sldId id="308" r:id="rId46"/>
    <p:sldId id="307" r:id="rId47"/>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D3E7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D1ADD94-F13D-461E-B54B-35904B0C6DE6}" v="187" dt="2019-11-29T16:53:21.843"/>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0011" autoAdjust="0"/>
    <p:restoredTop sz="94660"/>
  </p:normalViewPr>
  <p:slideViewPr>
    <p:cSldViewPr snapToGrid="0">
      <p:cViewPr varScale="1">
        <p:scale>
          <a:sx n="69" d="100"/>
          <a:sy n="69" d="100"/>
        </p:scale>
        <p:origin x="372" y="4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presProps" Target="presProps.xml"/><Relationship Id="rId57" Type="http://schemas.microsoft.com/office/2015/10/relationships/revisionInfo" Target="revisionInfo.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theme" Target="theme/theme1.xml"/></Relationships>
</file>

<file path=ppt/diagrams/_rels/data1.xml.rels><?xml version="1.0" encoding="UTF-8" standalone="yes"?>
<Relationships xmlns="http://schemas.openxmlformats.org/package/2006/relationships"><Relationship Id="rId8" Type="http://schemas.openxmlformats.org/officeDocument/2006/relationships/image" Target="../media/image23.svg"/><Relationship Id="rId3" Type="http://schemas.openxmlformats.org/officeDocument/2006/relationships/image" Target="../media/image20.png"/><Relationship Id="rId7" Type="http://schemas.openxmlformats.org/officeDocument/2006/relationships/image" Target="../media/image22.png"/><Relationship Id="rId2" Type="http://schemas.openxmlformats.org/officeDocument/2006/relationships/image" Target="../media/image17.svg"/><Relationship Id="rId1" Type="http://schemas.openxmlformats.org/officeDocument/2006/relationships/image" Target="../media/image19.png"/><Relationship Id="rId6" Type="http://schemas.openxmlformats.org/officeDocument/2006/relationships/image" Target="../media/image21.svg"/><Relationship Id="rId5" Type="http://schemas.openxmlformats.org/officeDocument/2006/relationships/image" Target="../media/image21.png"/><Relationship Id="rId4" Type="http://schemas.openxmlformats.org/officeDocument/2006/relationships/image" Target="../media/image19.svg"/></Relationships>
</file>

<file path=ppt/diagrams/_rels/data2.xml.rels><?xml version="1.0" encoding="UTF-8" standalone="yes"?>
<Relationships xmlns="http://schemas.openxmlformats.org/package/2006/relationships"><Relationship Id="rId8" Type="http://schemas.openxmlformats.org/officeDocument/2006/relationships/image" Target="../media/image31.svg"/><Relationship Id="rId3" Type="http://schemas.openxmlformats.org/officeDocument/2006/relationships/image" Target="../media/image24.png"/><Relationship Id="rId7" Type="http://schemas.openxmlformats.org/officeDocument/2006/relationships/image" Target="../media/image26.png"/><Relationship Id="rId12" Type="http://schemas.openxmlformats.org/officeDocument/2006/relationships/image" Target="../media/image35.svg"/><Relationship Id="rId2" Type="http://schemas.openxmlformats.org/officeDocument/2006/relationships/image" Target="../media/image25.svg"/><Relationship Id="rId1" Type="http://schemas.openxmlformats.org/officeDocument/2006/relationships/image" Target="../media/image23.png"/><Relationship Id="rId6" Type="http://schemas.openxmlformats.org/officeDocument/2006/relationships/image" Target="../media/image29.svg"/><Relationship Id="rId11" Type="http://schemas.openxmlformats.org/officeDocument/2006/relationships/image" Target="../media/image28.png"/><Relationship Id="rId5" Type="http://schemas.openxmlformats.org/officeDocument/2006/relationships/image" Target="../media/image25.png"/><Relationship Id="rId10" Type="http://schemas.openxmlformats.org/officeDocument/2006/relationships/image" Target="../media/image33.svg"/><Relationship Id="rId4" Type="http://schemas.openxmlformats.org/officeDocument/2006/relationships/image" Target="../media/image27.svg"/><Relationship Id="rId9" Type="http://schemas.openxmlformats.org/officeDocument/2006/relationships/image" Target="../media/image27.png"/></Relationships>
</file>

<file path=ppt/diagrams/_rels/drawing1.xml.rels><?xml version="1.0" encoding="UTF-8" standalone="yes"?>
<Relationships xmlns="http://schemas.openxmlformats.org/package/2006/relationships"><Relationship Id="rId8" Type="http://schemas.openxmlformats.org/officeDocument/2006/relationships/image" Target="../media/image23.svg"/><Relationship Id="rId3" Type="http://schemas.openxmlformats.org/officeDocument/2006/relationships/image" Target="../media/image20.png"/><Relationship Id="rId7" Type="http://schemas.openxmlformats.org/officeDocument/2006/relationships/image" Target="../media/image22.png"/><Relationship Id="rId2" Type="http://schemas.openxmlformats.org/officeDocument/2006/relationships/image" Target="../media/image17.svg"/><Relationship Id="rId1" Type="http://schemas.openxmlformats.org/officeDocument/2006/relationships/image" Target="../media/image19.png"/><Relationship Id="rId6" Type="http://schemas.openxmlformats.org/officeDocument/2006/relationships/image" Target="../media/image21.svg"/><Relationship Id="rId5" Type="http://schemas.openxmlformats.org/officeDocument/2006/relationships/image" Target="../media/image21.png"/><Relationship Id="rId4" Type="http://schemas.openxmlformats.org/officeDocument/2006/relationships/image" Target="../media/image19.svg"/></Relationships>
</file>

<file path=ppt/diagrams/_rels/drawing2.xml.rels><?xml version="1.0" encoding="UTF-8" standalone="yes"?>
<Relationships xmlns="http://schemas.openxmlformats.org/package/2006/relationships"><Relationship Id="rId8" Type="http://schemas.openxmlformats.org/officeDocument/2006/relationships/image" Target="../media/image31.svg"/><Relationship Id="rId3" Type="http://schemas.openxmlformats.org/officeDocument/2006/relationships/image" Target="../media/image24.png"/><Relationship Id="rId7" Type="http://schemas.openxmlformats.org/officeDocument/2006/relationships/image" Target="../media/image26.png"/><Relationship Id="rId12" Type="http://schemas.openxmlformats.org/officeDocument/2006/relationships/image" Target="../media/image35.svg"/><Relationship Id="rId2" Type="http://schemas.openxmlformats.org/officeDocument/2006/relationships/image" Target="../media/image25.svg"/><Relationship Id="rId1" Type="http://schemas.openxmlformats.org/officeDocument/2006/relationships/image" Target="../media/image23.png"/><Relationship Id="rId6" Type="http://schemas.openxmlformats.org/officeDocument/2006/relationships/image" Target="../media/image29.svg"/><Relationship Id="rId11" Type="http://schemas.openxmlformats.org/officeDocument/2006/relationships/image" Target="../media/image28.png"/><Relationship Id="rId5" Type="http://schemas.openxmlformats.org/officeDocument/2006/relationships/image" Target="../media/image25.png"/><Relationship Id="rId10" Type="http://schemas.openxmlformats.org/officeDocument/2006/relationships/image" Target="../media/image33.svg"/><Relationship Id="rId4" Type="http://schemas.openxmlformats.org/officeDocument/2006/relationships/image" Target="../media/image27.svg"/><Relationship Id="rId9" Type="http://schemas.openxmlformats.org/officeDocument/2006/relationships/image" Target="../media/image27.png"/></Relationships>
</file>

<file path=ppt/diagrams/colors1.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4_4">
  <dgm:title val=""/>
  <dgm:desc val=""/>
  <dgm:catLst>
    <dgm:cat type="accent4" pri="11400"/>
  </dgm:catLst>
  <dgm:styleLbl name="node0">
    <dgm:fillClrLst meth="cycle">
      <a:schemeClr val="accent4">
        <a:shade val="60000"/>
      </a:schemeClr>
    </dgm:fillClrLst>
    <dgm:linClrLst meth="repeat">
      <a:schemeClr val="lt1"/>
    </dgm:linClrLst>
    <dgm:effectClrLst/>
    <dgm:txLinClrLst/>
    <dgm:txFillClrLst/>
    <dgm:txEffectClrLst/>
  </dgm:styleLbl>
  <dgm:styleLbl name="node1">
    <dgm:fillClrLst meth="cycle">
      <a:schemeClr val="accent4">
        <a:shade val="50000"/>
      </a:schemeClr>
      <a:schemeClr val="accent4">
        <a:tint val="55000"/>
      </a:schemeClr>
    </dgm:fillClrLst>
    <dgm:linClrLst meth="repeat">
      <a:schemeClr val="lt1"/>
    </dgm:linClrLst>
    <dgm:effectClrLst/>
    <dgm:txLinClrLst/>
    <dgm:txFillClrLst/>
    <dgm:txEffectClrLst/>
  </dgm:styleLbl>
  <dgm:styleLbl name="alignNode1">
    <dgm:fillClrLst meth="cycle">
      <a:schemeClr val="accent4">
        <a:shade val="50000"/>
      </a:schemeClr>
      <a:schemeClr val="accent4">
        <a:tint val="55000"/>
      </a:schemeClr>
    </dgm:fillClrLst>
    <dgm:linClrLst meth="cycle">
      <a:schemeClr val="accent4">
        <a:shade val="50000"/>
      </a:schemeClr>
      <a:schemeClr val="accent4">
        <a:tint val="55000"/>
      </a:schemeClr>
    </dgm:linClrLst>
    <dgm:effectClrLst/>
    <dgm:txLinClrLst/>
    <dgm:txFillClrLst/>
    <dgm:txEffectClrLst/>
  </dgm:styleLbl>
  <dgm:styleLbl name="lnNode1">
    <dgm:fillClrLst meth="cycle">
      <a:schemeClr val="accent4">
        <a:shade val="50000"/>
      </a:schemeClr>
      <a:schemeClr val="accent4">
        <a:tint val="55000"/>
      </a:schemeClr>
    </dgm:fillClrLst>
    <dgm:linClrLst meth="repeat">
      <a:schemeClr val="lt1"/>
    </dgm:linClrLst>
    <dgm:effectClrLst/>
    <dgm:txLinClrLst/>
    <dgm:txFillClrLst/>
    <dgm:txEffectClrLst/>
  </dgm:styleLbl>
  <dgm:styleLbl name="vennNode1">
    <dgm:fillClrLst meth="cycle">
      <a:schemeClr val="accent4">
        <a:shade val="80000"/>
        <a:alpha val="50000"/>
      </a:schemeClr>
      <a:schemeClr val="accent4">
        <a:tint val="50000"/>
        <a:alpha val="50000"/>
      </a:schemeClr>
    </dgm:fillClrLst>
    <dgm:linClrLst meth="repeat">
      <a:schemeClr val="lt1"/>
    </dgm:linClrLst>
    <dgm:effectClrLst/>
    <dgm:txLinClrLst/>
    <dgm:txFillClrLst/>
    <dgm:txEffectClrLst/>
  </dgm:styleLbl>
  <dgm:styleLbl name="node2">
    <dgm:fillClrLst>
      <a:schemeClr val="accent4">
        <a:shade val="80000"/>
      </a:schemeClr>
    </dgm:fillClrLst>
    <dgm:linClrLst meth="repeat">
      <a:schemeClr val="lt1"/>
    </dgm:linClrLst>
    <dgm:effectClrLst/>
    <dgm:txLinClrLst/>
    <dgm:txFillClrLst/>
    <dgm:txEffectClrLst/>
  </dgm:styleLbl>
  <dgm:styleLbl name="node3">
    <dgm:fillClrLst>
      <a:schemeClr val="accent4">
        <a:tint val="99000"/>
      </a:schemeClr>
    </dgm:fillClrLst>
    <dgm:linClrLst meth="repeat">
      <a:schemeClr val="lt1"/>
    </dgm:linClrLst>
    <dgm:effectClrLst/>
    <dgm:txLinClrLst/>
    <dgm:txFillClrLst/>
    <dgm:txEffectClrLst/>
  </dgm:styleLbl>
  <dgm:styleLbl name="node4">
    <dgm:fillClrLst>
      <a:schemeClr val="accent4">
        <a:tint val="70000"/>
      </a:schemeClr>
    </dgm:fillClrLst>
    <dgm:linClrLst meth="repeat">
      <a:schemeClr val="lt1"/>
    </dgm:linClrLst>
    <dgm:effectClrLst/>
    <dgm:txLinClrLst/>
    <dgm:txFillClrLst/>
    <dgm:txEffectClrLst/>
  </dgm:styleLbl>
  <dgm:styleLbl name="fgImgPlace1">
    <dgm:fillClrLst>
      <a:schemeClr val="accent4">
        <a:tint val="50000"/>
      </a:schemeClr>
      <a:schemeClr val="accent4">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4">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4">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4">
        <a:shade val="90000"/>
      </a:schemeClr>
      <a:schemeClr val="accent4">
        <a:tint val="50000"/>
      </a:schemeClr>
    </dgm:fillClrLst>
    <dgm:linClrLst meth="cycle">
      <a:schemeClr val="accent4">
        <a:shade val="90000"/>
      </a:schemeClr>
      <a:schemeClr val="accent4">
        <a:tint val="50000"/>
      </a:schemeClr>
    </dgm:linClrLst>
    <dgm:effectClrLst/>
    <dgm:txLinClrLst/>
    <dgm:txFillClrLst/>
    <dgm:txEffectClrLst/>
  </dgm:styleLbl>
  <dgm:styleLbl name="fgSibTrans2D1">
    <dgm:fillClrLst meth="cycle">
      <a:schemeClr val="accent4">
        <a:shade val="90000"/>
      </a:schemeClr>
      <a:schemeClr val="accent4">
        <a:tint val="50000"/>
      </a:schemeClr>
    </dgm:fillClrLst>
    <dgm:linClrLst meth="cycle">
      <a:schemeClr val="accent4">
        <a:shade val="90000"/>
      </a:schemeClr>
      <a:schemeClr val="accent4">
        <a:tint val="50000"/>
      </a:schemeClr>
    </dgm:linClrLst>
    <dgm:effectClrLst/>
    <dgm:txLinClrLst/>
    <dgm:txFillClrLst/>
    <dgm:txEffectClrLst/>
  </dgm:styleLbl>
  <dgm:styleLbl name="bgSibTrans2D1">
    <dgm:fillClrLst meth="cycle">
      <a:schemeClr val="accent4">
        <a:shade val="90000"/>
      </a:schemeClr>
      <a:schemeClr val="accent4">
        <a:tint val="50000"/>
      </a:schemeClr>
    </dgm:fillClrLst>
    <dgm:linClrLst meth="cycle">
      <a:schemeClr val="accent4">
        <a:shade val="90000"/>
      </a:schemeClr>
      <a:schemeClr val="accent4">
        <a:tint val="50000"/>
      </a:schemeClr>
    </dgm:linClrLst>
    <dgm:effectClrLst/>
    <dgm:txLinClrLst/>
    <dgm:txFillClrLst/>
    <dgm:txEffectClrLst/>
  </dgm:styleLbl>
  <dgm:styleLbl name="sibTrans1D1">
    <dgm:fillClrLst meth="cycle">
      <a:schemeClr val="accent4">
        <a:shade val="90000"/>
      </a:schemeClr>
      <a:schemeClr val="accent4">
        <a:tint val="50000"/>
      </a:schemeClr>
    </dgm:fillClrLst>
    <dgm:linClrLst meth="cycle">
      <a:schemeClr val="accent4">
        <a:shade val="90000"/>
      </a:schemeClr>
      <a:schemeClr val="accent4">
        <a:tint val="50000"/>
      </a:schemeClr>
    </dgm:linClrLst>
    <dgm:effectClrLst/>
    <dgm:txLinClrLst/>
    <dgm:txFillClrLst meth="repeat">
      <a:schemeClr val="tx1"/>
    </dgm:txFillClrLst>
    <dgm:txEffectClrLst/>
  </dgm:styleLbl>
  <dgm:styleLbl name="callout">
    <dgm:fillClrLst meth="repeat">
      <a:schemeClr val="accent4"/>
    </dgm:fillClrLst>
    <dgm:linClrLst meth="repeat">
      <a:schemeClr val="accent4"/>
    </dgm:linClrLst>
    <dgm:effectClrLst/>
    <dgm:txLinClrLst/>
    <dgm:txFillClrLst meth="repeat">
      <a:schemeClr val="tx1"/>
    </dgm:txFillClrLst>
    <dgm:txEffectClrLst/>
  </dgm:styleLbl>
  <dgm:styleLbl name="asst0">
    <dgm:fillClrLst meth="repeat">
      <a:schemeClr val="accent4">
        <a:shade val="80000"/>
      </a:schemeClr>
    </dgm:fillClrLst>
    <dgm:linClrLst meth="repeat">
      <a:schemeClr val="lt1"/>
    </dgm:linClrLst>
    <dgm:effectClrLst/>
    <dgm:txLinClrLst/>
    <dgm:txFillClrLst/>
    <dgm:txEffectClrLst/>
  </dgm:styleLbl>
  <dgm:styleLbl name="asst1">
    <dgm:fillClrLst meth="repeat">
      <a:schemeClr val="accent4">
        <a:shade val="80000"/>
      </a:schemeClr>
    </dgm:fillClrLst>
    <dgm:linClrLst meth="repeat">
      <a:schemeClr val="lt1"/>
    </dgm:linClrLst>
    <dgm:effectClrLst/>
    <dgm:txLinClrLst/>
    <dgm:txFillClrLst/>
    <dgm:txEffectClrLst/>
  </dgm:styleLbl>
  <dgm:styleLbl name="asst2">
    <dgm:fillClrLst>
      <a:schemeClr val="accent4">
        <a:tint val="90000"/>
      </a:schemeClr>
    </dgm:fillClrLst>
    <dgm:linClrLst meth="repeat">
      <a:schemeClr val="lt1"/>
    </dgm:linClrLst>
    <dgm:effectClrLst/>
    <dgm:txLinClrLst/>
    <dgm:txFillClrLst/>
    <dgm:txEffectClrLst/>
  </dgm:styleLbl>
  <dgm:styleLbl name="asst3">
    <dgm:fillClrLst>
      <a:schemeClr val="accent4">
        <a:tint val="70000"/>
      </a:schemeClr>
    </dgm:fillClrLst>
    <dgm:linClrLst meth="repeat">
      <a:schemeClr val="lt1"/>
    </dgm:linClrLst>
    <dgm:effectClrLst/>
    <dgm:txLinClrLst/>
    <dgm:txFillClrLst/>
    <dgm:txEffectClrLst/>
  </dgm:styleLbl>
  <dgm:styleLbl name="asst4">
    <dgm:fillClrLst>
      <a:schemeClr val="accent4">
        <a:tint val="50000"/>
      </a:schemeClr>
    </dgm:fillClrLst>
    <dgm:linClrLst meth="repeat">
      <a:schemeClr val="lt1"/>
    </dgm:linClrLst>
    <dgm:effectClrLst/>
    <dgm:txLinClrLst/>
    <dgm:txFillClrLst/>
    <dgm:txEffectClrLst/>
  </dgm:styleLbl>
  <dgm:styleLbl name="parChTrans2D1">
    <dgm:fillClrLst meth="repeat">
      <a:schemeClr val="accent4">
        <a:tint val="60000"/>
      </a:schemeClr>
    </dgm:fillClrLst>
    <dgm:linClrLst meth="repeat">
      <a:schemeClr val="accent4">
        <a:shade val="80000"/>
      </a:schemeClr>
    </dgm:linClrLst>
    <dgm:effectClrLst/>
    <dgm:txLinClrLst/>
    <dgm:txFillClrLst/>
    <dgm:txEffectClrLst/>
  </dgm:styleLbl>
  <dgm:styleLbl name="parChTrans2D2">
    <dgm:fillClrLst meth="repeat">
      <a:schemeClr val="accent4">
        <a:tint val="90000"/>
      </a:schemeClr>
    </dgm:fillClrLst>
    <dgm:linClrLst meth="repeat">
      <a:schemeClr val="accent4">
        <a:tint val="90000"/>
      </a:schemeClr>
    </dgm:linClrLst>
    <dgm:effectClrLst/>
    <dgm:txLinClrLst/>
    <dgm:txFillClrLst/>
    <dgm:txEffectClrLst/>
  </dgm:styleLbl>
  <dgm:styleLbl name="parChTrans2D3">
    <dgm:fillClrLst meth="repeat">
      <a:schemeClr val="accent4">
        <a:tint val="70000"/>
      </a:schemeClr>
    </dgm:fillClrLst>
    <dgm:linClrLst meth="repeat">
      <a:schemeClr val="accent4">
        <a:tint val="70000"/>
      </a:schemeClr>
    </dgm:linClrLst>
    <dgm:effectClrLst/>
    <dgm:txLinClrLst/>
    <dgm:txFillClrLst/>
    <dgm:txEffectClrLst/>
  </dgm:styleLbl>
  <dgm:styleLbl name="parChTrans2D4">
    <dgm:fillClrLst meth="repeat">
      <a:schemeClr val="accent4">
        <a:tint val="50000"/>
      </a:schemeClr>
    </dgm:fillClrLst>
    <dgm:linClrLst meth="repeat">
      <a:schemeClr val="accent4">
        <a:tint val="50000"/>
      </a:schemeClr>
    </dgm:linClrLst>
    <dgm:effectClrLst/>
    <dgm:txLinClrLst/>
    <dgm:txFillClrLst meth="repeat">
      <a:schemeClr val="dk1"/>
    </dgm:txFillClrLst>
    <dgm:txEffectClrLst/>
  </dgm:styleLbl>
  <dgm:styleLbl name="parChTrans1D1">
    <dgm:fillClrLst meth="repeat">
      <a:schemeClr val="accent4">
        <a:shade val="80000"/>
      </a:schemeClr>
    </dgm:fillClrLst>
    <dgm:linClrLst meth="repeat">
      <a:schemeClr val="accent4">
        <a:shade val="80000"/>
      </a:schemeClr>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4">
        <a:tint val="90000"/>
      </a:schemeClr>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4">
        <a:tint val="70000"/>
      </a:schemeClr>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4">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4">
        <a:shade val="50000"/>
      </a:schemeClr>
      <a:schemeClr val="accent4">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4">
        <a:shade val="50000"/>
      </a:schemeClr>
      <a:schemeClr val="accent4">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4">
        <a:shade val="50000"/>
      </a:schemeClr>
      <a:schemeClr val="accent4">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4">
        <a:shade val="50000"/>
      </a:schemeClr>
      <a:schemeClr val="accent4">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4">
        <a:shade val="50000"/>
      </a:schemeClr>
      <a:schemeClr val="accent4">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4"/>
    </dgm:linClrLst>
    <dgm:effectClrLst/>
    <dgm:txLinClrLst/>
    <dgm:txFillClrLst meth="repeat">
      <a:schemeClr val="dk1"/>
    </dgm:txFillClrLst>
    <dgm:txEffectClrLst/>
  </dgm:styleLbl>
  <dgm:styleLbl name="solidBgAcc1">
    <dgm:fillClrLst meth="repeat">
      <a:schemeClr val="lt1"/>
    </dgm:fillClrLst>
    <dgm:linClrLst meth="repeat">
      <a:schemeClr val="accent4"/>
    </dgm:linClrLst>
    <dgm:effectClrLst/>
    <dgm:txLinClrLst/>
    <dgm:txFillClrLst meth="repeat">
      <a:schemeClr val="dk1"/>
    </dgm:txFillClrLst>
    <dgm:txEffectClrLst/>
  </dgm:styleLbl>
  <dgm:styleLbl name="fgAccFollowNode1">
    <dgm:fillClrLst meth="repeat">
      <a:schemeClr val="accent4">
        <a:alpha val="90000"/>
        <a:tint val="55000"/>
      </a:schemeClr>
    </dgm:fillClrLst>
    <dgm:linClrLst meth="repeat">
      <a:schemeClr val="accent4">
        <a:alpha val="90000"/>
        <a:tint val="55000"/>
      </a:schemeClr>
    </dgm:linClrLst>
    <dgm:effectClrLst/>
    <dgm:txLinClrLst/>
    <dgm:txFillClrLst meth="repeat">
      <a:schemeClr val="dk1"/>
    </dgm:txFillClrLst>
    <dgm:txEffectClrLst/>
  </dgm:styleLbl>
  <dgm:styleLbl name="alignAccFollowNode1">
    <dgm:fillClrLst meth="repeat">
      <a:schemeClr val="accent4">
        <a:alpha val="90000"/>
        <a:tint val="55000"/>
      </a:schemeClr>
    </dgm:fillClrLst>
    <dgm:linClrLst meth="repeat">
      <a:schemeClr val="accent4">
        <a:alpha val="90000"/>
        <a:tint val="55000"/>
      </a:schemeClr>
    </dgm:linClrLst>
    <dgm:effectClrLst/>
    <dgm:txLinClrLst/>
    <dgm:txFillClrLst meth="repeat">
      <a:schemeClr val="dk1"/>
    </dgm:txFillClrLst>
    <dgm:txEffectClrLst/>
  </dgm:styleLbl>
  <dgm:styleLbl name="bgAccFollowNode1">
    <dgm:fillClrLst meth="repeat">
      <a:schemeClr val="accent4">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4">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4">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4">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4">
        <a:tint val="50000"/>
      </a:schemeClr>
    </dgm:linClrLst>
    <dgm:effectClrLst/>
    <dgm:txLinClrLst/>
    <dgm:txFillClrLst meth="repeat">
      <a:schemeClr val="dk1"/>
    </dgm:txFillClrLst>
    <dgm:txEffectClrLst/>
  </dgm:styleLbl>
  <dgm:styleLbl name="bgShp">
    <dgm:fillClrLst meth="repeat">
      <a:schemeClr val="accent4">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55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D92438B-2796-44BD-96B8-DD8C9868D3B3}" type="doc">
      <dgm:prSet loTypeId="urn:microsoft.com/office/officeart/2018/2/layout/IconVerticalSolidList" loCatId="icon" qsTypeId="urn:microsoft.com/office/officeart/2005/8/quickstyle/simple5" qsCatId="simple" csTypeId="urn:microsoft.com/office/officeart/2005/8/colors/colorful4" csCatId="colorful" phldr="1"/>
      <dgm:spPr/>
      <dgm:t>
        <a:bodyPr/>
        <a:lstStyle/>
        <a:p>
          <a:endParaRPr lang="en-US"/>
        </a:p>
      </dgm:t>
    </dgm:pt>
    <dgm:pt modelId="{27EFE1AB-8B85-4F07-BFDC-0DC0B58C9FD2}">
      <dgm:prSet/>
      <dgm:spPr/>
      <dgm:t>
        <a:bodyPr/>
        <a:lstStyle/>
        <a:p>
          <a:pPr>
            <a:lnSpc>
              <a:spcPct val="100000"/>
            </a:lnSpc>
          </a:pPr>
          <a:r>
            <a:rPr lang="en-US">
              <a:latin typeface="Arial" panose="020B0604020202020204" pitchFamily="34" charset="0"/>
              <a:cs typeface="Arial" panose="020B0604020202020204" pitchFamily="34" charset="0"/>
            </a:rPr>
            <a:t>How much did you make?						</a:t>
          </a:r>
        </a:p>
      </dgm:t>
    </dgm:pt>
    <dgm:pt modelId="{95A855B4-1970-47CE-97B8-C1A49AAC3C38}" type="parTrans" cxnId="{1A88F91F-8200-4C7D-BE35-6B57F8A3F158}">
      <dgm:prSet/>
      <dgm:spPr/>
      <dgm:t>
        <a:bodyPr/>
        <a:lstStyle/>
        <a:p>
          <a:endParaRPr lang="en-US">
            <a:latin typeface="Arial" panose="020B0604020202020204" pitchFamily="34" charset="0"/>
            <a:cs typeface="Arial" panose="020B0604020202020204" pitchFamily="34" charset="0"/>
          </a:endParaRPr>
        </a:p>
      </dgm:t>
    </dgm:pt>
    <dgm:pt modelId="{7FF9A33C-908E-4A22-925C-485B30D87CD9}" type="sibTrans" cxnId="{1A88F91F-8200-4C7D-BE35-6B57F8A3F158}">
      <dgm:prSet/>
      <dgm:spPr/>
      <dgm:t>
        <a:bodyPr/>
        <a:lstStyle/>
        <a:p>
          <a:endParaRPr lang="en-US">
            <a:latin typeface="Arial" panose="020B0604020202020204" pitchFamily="34" charset="0"/>
            <a:cs typeface="Arial" panose="020B0604020202020204" pitchFamily="34" charset="0"/>
          </a:endParaRPr>
        </a:p>
      </dgm:t>
    </dgm:pt>
    <dgm:pt modelId="{BC6E154D-C9EF-41AF-80F6-8251AA9E1B97}">
      <dgm:prSet/>
      <dgm:spPr/>
      <dgm:t>
        <a:bodyPr/>
        <a:lstStyle/>
        <a:p>
          <a:pPr>
            <a:lnSpc>
              <a:spcPct val="100000"/>
            </a:lnSpc>
          </a:pPr>
          <a:r>
            <a:rPr lang="en-US">
              <a:latin typeface="Arial" panose="020B0604020202020204" pitchFamily="34" charset="0"/>
              <a:cs typeface="Arial" panose="020B0604020202020204" pitchFamily="34" charset="0"/>
            </a:rPr>
            <a:t>$</a:t>
          </a:r>
          <a:r>
            <a:rPr lang="en-US" u="sng">
              <a:latin typeface="Arial" panose="020B0604020202020204" pitchFamily="34" charset="0"/>
              <a:cs typeface="Arial" panose="020B0604020202020204" pitchFamily="34" charset="0"/>
            </a:rPr>
            <a:t>		</a:t>
          </a:r>
          <a:endParaRPr lang="en-US">
            <a:latin typeface="Arial" panose="020B0604020202020204" pitchFamily="34" charset="0"/>
            <a:cs typeface="Arial" panose="020B0604020202020204" pitchFamily="34" charset="0"/>
          </a:endParaRPr>
        </a:p>
      </dgm:t>
    </dgm:pt>
    <dgm:pt modelId="{833DD919-F499-464F-85F8-210CA800B50F}" type="parTrans" cxnId="{3425CB09-CCB5-47E4-989F-2B2327071F1D}">
      <dgm:prSet/>
      <dgm:spPr/>
      <dgm:t>
        <a:bodyPr/>
        <a:lstStyle/>
        <a:p>
          <a:endParaRPr lang="en-US">
            <a:latin typeface="Arial" panose="020B0604020202020204" pitchFamily="34" charset="0"/>
            <a:cs typeface="Arial" panose="020B0604020202020204" pitchFamily="34" charset="0"/>
          </a:endParaRPr>
        </a:p>
      </dgm:t>
    </dgm:pt>
    <dgm:pt modelId="{5F973D8E-B0A3-4746-8C8F-BE8D2536F354}" type="sibTrans" cxnId="{3425CB09-CCB5-47E4-989F-2B2327071F1D}">
      <dgm:prSet/>
      <dgm:spPr/>
      <dgm:t>
        <a:bodyPr/>
        <a:lstStyle/>
        <a:p>
          <a:endParaRPr lang="en-US">
            <a:latin typeface="Arial" panose="020B0604020202020204" pitchFamily="34" charset="0"/>
            <a:cs typeface="Arial" panose="020B0604020202020204" pitchFamily="34" charset="0"/>
          </a:endParaRPr>
        </a:p>
      </dgm:t>
    </dgm:pt>
    <dgm:pt modelId="{E55D9C3A-88D5-4D02-99BA-8690FD9D0C98}">
      <dgm:prSet/>
      <dgm:spPr/>
      <dgm:t>
        <a:bodyPr/>
        <a:lstStyle/>
        <a:p>
          <a:pPr>
            <a:lnSpc>
              <a:spcPct val="100000"/>
            </a:lnSpc>
          </a:pPr>
          <a:r>
            <a:rPr lang="en-US">
              <a:latin typeface="Arial" panose="020B0604020202020204" pitchFamily="34" charset="0"/>
              <a:cs typeface="Arial" panose="020B0604020202020204" pitchFamily="34" charset="0"/>
            </a:rPr>
            <a:t>How many listings did you have?   </a:t>
          </a:r>
          <a:r>
            <a:rPr lang="en-US" u="sng">
              <a:latin typeface="Arial" panose="020B0604020202020204" pitchFamily="34" charset="0"/>
              <a:cs typeface="Arial" panose="020B0604020202020204" pitchFamily="34" charset="0"/>
            </a:rPr>
            <a:t>		</a:t>
          </a:r>
          <a:endParaRPr lang="en-US">
            <a:latin typeface="Arial" panose="020B0604020202020204" pitchFamily="34" charset="0"/>
            <a:cs typeface="Arial" panose="020B0604020202020204" pitchFamily="34" charset="0"/>
          </a:endParaRPr>
        </a:p>
      </dgm:t>
    </dgm:pt>
    <dgm:pt modelId="{608F2AF1-1BE1-4C2C-B0CC-6243F8CC3453}" type="parTrans" cxnId="{83A09A49-C09C-4D11-9339-A36E07BA26F4}">
      <dgm:prSet/>
      <dgm:spPr/>
      <dgm:t>
        <a:bodyPr/>
        <a:lstStyle/>
        <a:p>
          <a:endParaRPr lang="en-US">
            <a:latin typeface="Arial" panose="020B0604020202020204" pitchFamily="34" charset="0"/>
            <a:cs typeface="Arial" panose="020B0604020202020204" pitchFamily="34" charset="0"/>
          </a:endParaRPr>
        </a:p>
      </dgm:t>
    </dgm:pt>
    <dgm:pt modelId="{08B25725-0F7E-4756-B601-EBB9788AF2CE}" type="sibTrans" cxnId="{83A09A49-C09C-4D11-9339-A36E07BA26F4}">
      <dgm:prSet/>
      <dgm:spPr/>
      <dgm:t>
        <a:bodyPr/>
        <a:lstStyle/>
        <a:p>
          <a:endParaRPr lang="en-US">
            <a:latin typeface="Arial" panose="020B0604020202020204" pitchFamily="34" charset="0"/>
            <a:cs typeface="Arial" panose="020B0604020202020204" pitchFamily="34" charset="0"/>
          </a:endParaRPr>
        </a:p>
      </dgm:t>
    </dgm:pt>
    <dgm:pt modelId="{B43B49A3-C57E-4C6E-BFFD-BCD3AFB204A8}">
      <dgm:prSet custT="1"/>
      <dgm:spPr/>
      <dgm:t>
        <a:bodyPr/>
        <a:lstStyle/>
        <a:p>
          <a:pPr>
            <a:lnSpc>
              <a:spcPct val="100000"/>
            </a:lnSpc>
          </a:pPr>
          <a:r>
            <a:rPr lang="en-US" sz="2000">
              <a:latin typeface="Arial" panose="020B0604020202020204" pitchFamily="34" charset="0"/>
              <a:cs typeface="Arial" panose="020B0604020202020204" pitchFamily="34" charset="0"/>
            </a:rPr>
            <a:t>How many sold?</a:t>
          </a:r>
          <a:r>
            <a:rPr lang="en-US" sz="1600" u="sng">
              <a:latin typeface="Arial" panose="020B0604020202020204" pitchFamily="34" charset="0"/>
              <a:cs typeface="Arial" panose="020B0604020202020204" pitchFamily="34" charset="0"/>
            </a:rPr>
            <a:t>		</a:t>
          </a:r>
          <a:endParaRPr lang="en-US" sz="1600">
            <a:latin typeface="Arial" panose="020B0604020202020204" pitchFamily="34" charset="0"/>
            <a:cs typeface="Arial" panose="020B0604020202020204" pitchFamily="34" charset="0"/>
          </a:endParaRPr>
        </a:p>
      </dgm:t>
    </dgm:pt>
    <dgm:pt modelId="{9761F923-51E7-4E4E-BEA5-35770B105660}" type="parTrans" cxnId="{39A6D9B2-09BA-45F7-B1A3-88BBB2D2D948}">
      <dgm:prSet/>
      <dgm:spPr/>
      <dgm:t>
        <a:bodyPr/>
        <a:lstStyle/>
        <a:p>
          <a:endParaRPr lang="en-US">
            <a:latin typeface="Arial" panose="020B0604020202020204" pitchFamily="34" charset="0"/>
            <a:cs typeface="Arial" panose="020B0604020202020204" pitchFamily="34" charset="0"/>
          </a:endParaRPr>
        </a:p>
      </dgm:t>
    </dgm:pt>
    <dgm:pt modelId="{690447B1-0BD5-4FCA-8CB4-4A7E2461CDB0}" type="sibTrans" cxnId="{39A6D9B2-09BA-45F7-B1A3-88BBB2D2D948}">
      <dgm:prSet/>
      <dgm:spPr/>
      <dgm:t>
        <a:bodyPr/>
        <a:lstStyle/>
        <a:p>
          <a:endParaRPr lang="en-US">
            <a:latin typeface="Arial" panose="020B0604020202020204" pitchFamily="34" charset="0"/>
            <a:cs typeface="Arial" panose="020B0604020202020204" pitchFamily="34" charset="0"/>
          </a:endParaRPr>
        </a:p>
      </dgm:t>
    </dgm:pt>
    <dgm:pt modelId="{137A65C5-FB31-422C-8723-2D0FA7AC4920}">
      <dgm:prSet/>
      <dgm:spPr/>
      <dgm:t>
        <a:bodyPr/>
        <a:lstStyle/>
        <a:p>
          <a:pPr>
            <a:lnSpc>
              <a:spcPct val="100000"/>
            </a:lnSpc>
          </a:pPr>
          <a:r>
            <a:rPr lang="en-US">
              <a:latin typeface="Arial" panose="020B0604020202020204" pitchFamily="34" charset="0"/>
              <a:cs typeface="Arial" panose="020B0604020202020204" pitchFamily="34" charset="0"/>
            </a:rPr>
            <a:t>How many buyers did you have?    </a:t>
          </a:r>
          <a:r>
            <a:rPr lang="en-US" u="sng">
              <a:latin typeface="Arial" panose="020B0604020202020204" pitchFamily="34" charset="0"/>
              <a:cs typeface="Arial" panose="020B0604020202020204" pitchFamily="34" charset="0"/>
            </a:rPr>
            <a:t>		</a:t>
          </a:r>
          <a:endParaRPr lang="en-US">
            <a:latin typeface="Arial" panose="020B0604020202020204" pitchFamily="34" charset="0"/>
            <a:cs typeface="Arial" panose="020B0604020202020204" pitchFamily="34" charset="0"/>
          </a:endParaRPr>
        </a:p>
      </dgm:t>
    </dgm:pt>
    <dgm:pt modelId="{92146C3C-6622-412D-9048-5781E9BBD5F9}" type="parTrans" cxnId="{92C0D442-6996-4D5B-AD0E-39E936DC86FC}">
      <dgm:prSet/>
      <dgm:spPr/>
      <dgm:t>
        <a:bodyPr/>
        <a:lstStyle/>
        <a:p>
          <a:endParaRPr lang="en-US">
            <a:latin typeface="Arial" panose="020B0604020202020204" pitchFamily="34" charset="0"/>
            <a:cs typeface="Arial" panose="020B0604020202020204" pitchFamily="34" charset="0"/>
          </a:endParaRPr>
        </a:p>
      </dgm:t>
    </dgm:pt>
    <dgm:pt modelId="{BE152960-3965-4102-A296-C572220EDCEA}" type="sibTrans" cxnId="{92C0D442-6996-4D5B-AD0E-39E936DC86FC}">
      <dgm:prSet/>
      <dgm:spPr/>
      <dgm:t>
        <a:bodyPr/>
        <a:lstStyle/>
        <a:p>
          <a:endParaRPr lang="en-US">
            <a:latin typeface="Arial" panose="020B0604020202020204" pitchFamily="34" charset="0"/>
            <a:cs typeface="Arial" panose="020B0604020202020204" pitchFamily="34" charset="0"/>
          </a:endParaRPr>
        </a:p>
      </dgm:t>
    </dgm:pt>
    <dgm:pt modelId="{E977237E-1A15-41C7-9F6E-F4F5C718FC14}">
      <dgm:prSet custT="1"/>
      <dgm:spPr/>
      <dgm:t>
        <a:bodyPr/>
        <a:lstStyle/>
        <a:p>
          <a:pPr>
            <a:lnSpc>
              <a:spcPct val="100000"/>
            </a:lnSpc>
            <a:buNone/>
          </a:pPr>
          <a:r>
            <a:rPr lang="en-US" sz="2000">
              <a:latin typeface="Arial" panose="020B0604020202020204" pitchFamily="34" charset="0"/>
              <a:cs typeface="Arial" panose="020B0604020202020204" pitchFamily="34" charset="0"/>
            </a:rPr>
            <a:t>How many bought?</a:t>
          </a:r>
          <a:endParaRPr lang="en-US" sz="1700" u="sng">
            <a:latin typeface="Arial" panose="020B0604020202020204" pitchFamily="34" charset="0"/>
            <a:cs typeface="Arial" panose="020B0604020202020204" pitchFamily="34" charset="0"/>
          </a:endParaRPr>
        </a:p>
      </dgm:t>
    </dgm:pt>
    <dgm:pt modelId="{B4F7525E-BFD2-4604-9E07-C37127037EE3}" type="parTrans" cxnId="{0B2AD78A-ADE7-41AB-9A75-817F03A742D1}">
      <dgm:prSet/>
      <dgm:spPr/>
      <dgm:t>
        <a:bodyPr/>
        <a:lstStyle/>
        <a:p>
          <a:endParaRPr lang="en-US">
            <a:latin typeface="Arial" panose="020B0604020202020204" pitchFamily="34" charset="0"/>
            <a:cs typeface="Arial" panose="020B0604020202020204" pitchFamily="34" charset="0"/>
          </a:endParaRPr>
        </a:p>
      </dgm:t>
    </dgm:pt>
    <dgm:pt modelId="{96E29D18-85CE-431E-821C-5458009C5166}" type="sibTrans" cxnId="{0B2AD78A-ADE7-41AB-9A75-817F03A742D1}">
      <dgm:prSet/>
      <dgm:spPr/>
      <dgm:t>
        <a:bodyPr/>
        <a:lstStyle/>
        <a:p>
          <a:endParaRPr lang="en-US">
            <a:latin typeface="Arial" panose="020B0604020202020204" pitchFamily="34" charset="0"/>
            <a:cs typeface="Arial" panose="020B0604020202020204" pitchFamily="34" charset="0"/>
          </a:endParaRPr>
        </a:p>
      </dgm:t>
    </dgm:pt>
    <dgm:pt modelId="{65EB9AFA-7E45-477E-925E-32C79ACF3EED}">
      <dgm:prSet/>
      <dgm:spPr/>
      <dgm:t>
        <a:bodyPr/>
        <a:lstStyle/>
        <a:p>
          <a:pPr>
            <a:lnSpc>
              <a:spcPct val="100000"/>
            </a:lnSpc>
          </a:pPr>
          <a:r>
            <a:rPr lang="en-US">
              <a:latin typeface="Arial" panose="020B0604020202020204" pitchFamily="34" charset="0"/>
              <a:cs typeface="Arial" panose="020B0604020202020204" pitchFamily="34" charset="0"/>
            </a:rPr>
            <a:t>How many referrals did you make?		</a:t>
          </a:r>
          <a:r>
            <a:rPr lang="en-US" u="sng">
              <a:latin typeface="Arial" panose="020B0604020202020204" pitchFamily="34" charset="0"/>
              <a:cs typeface="Arial" panose="020B0604020202020204" pitchFamily="34" charset="0"/>
            </a:rPr>
            <a:t>		</a:t>
          </a:r>
          <a:endParaRPr lang="en-US">
            <a:latin typeface="Arial" panose="020B0604020202020204" pitchFamily="34" charset="0"/>
            <a:cs typeface="Arial" panose="020B0604020202020204" pitchFamily="34" charset="0"/>
          </a:endParaRPr>
        </a:p>
      </dgm:t>
    </dgm:pt>
    <dgm:pt modelId="{B7777944-0C9C-4619-A795-F4403F5A2682}" type="parTrans" cxnId="{8354F023-09A3-4DAF-AA31-FE1517DE950B}">
      <dgm:prSet/>
      <dgm:spPr/>
      <dgm:t>
        <a:bodyPr/>
        <a:lstStyle/>
        <a:p>
          <a:endParaRPr lang="en-US">
            <a:latin typeface="Arial" panose="020B0604020202020204" pitchFamily="34" charset="0"/>
            <a:cs typeface="Arial" panose="020B0604020202020204" pitchFamily="34" charset="0"/>
          </a:endParaRPr>
        </a:p>
      </dgm:t>
    </dgm:pt>
    <dgm:pt modelId="{6B2F8E9F-415A-4DF7-AB4F-85287305ACF2}" type="sibTrans" cxnId="{8354F023-09A3-4DAF-AA31-FE1517DE950B}">
      <dgm:prSet/>
      <dgm:spPr/>
      <dgm:t>
        <a:bodyPr/>
        <a:lstStyle/>
        <a:p>
          <a:endParaRPr lang="en-US">
            <a:latin typeface="Arial" panose="020B0604020202020204" pitchFamily="34" charset="0"/>
            <a:cs typeface="Arial" panose="020B0604020202020204" pitchFamily="34" charset="0"/>
          </a:endParaRPr>
        </a:p>
      </dgm:t>
    </dgm:pt>
    <dgm:pt modelId="{63112F2C-DD32-49A1-91BB-3E1C960F01A6}">
      <dgm:prSet custT="1"/>
      <dgm:spPr/>
      <dgm:t>
        <a:bodyPr/>
        <a:lstStyle/>
        <a:p>
          <a:pPr>
            <a:lnSpc>
              <a:spcPct val="100000"/>
            </a:lnSpc>
          </a:pPr>
          <a:r>
            <a:rPr lang="en-US" sz="1800">
              <a:latin typeface="Arial" panose="020B0604020202020204" pitchFamily="34" charset="0"/>
              <a:cs typeface="Arial" panose="020B0604020202020204" pitchFamily="34" charset="0"/>
            </a:rPr>
            <a:t>How much did you earn from referrals</a:t>
          </a:r>
          <a:r>
            <a:rPr lang="en-US" sz="1700" u="sng">
              <a:latin typeface="Arial" panose="020B0604020202020204" pitchFamily="34" charset="0"/>
              <a:cs typeface="Arial" panose="020B0604020202020204" pitchFamily="34" charset="0"/>
            </a:rPr>
            <a:t>		</a:t>
          </a:r>
          <a:endParaRPr lang="en-US" sz="1700">
            <a:latin typeface="Arial" panose="020B0604020202020204" pitchFamily="34" charset="0"/>
            <a:cs typeface="Arial" panose="020B0604020202020204" pitchFamily="34" charset="0"/>
          </a:endParaRPr>
        </a:p>
      </dgm:t>
    </dgm:pt>
    <dgm:pt modelId="{69636B32-52CC-40B7-BD2F-16FECCA43DAE}" type="parTrans" cxnId="{6648B33B-D39C-4B3A-91D8-2AD693427B84}">
      <dgm:prSet/>
      <dgm:spPr/>
      <dgm:t>
        <a:bodyPr/>
        <a:lstStyle/>
        <a:p>
          <a:endParaRPr lang="en-US">
            <a:latin typeface="Arial" panose="020B0604020202020204" pitchFamily="34" charset="0"/>
            <a:cs typeface="Arial" panose="020B0604020202020204" pitchFamily="34" charset="0"/>
          </a:endParaRPr>
        </a:p>
      </dgm:t>
    </dgm:pt>
    <dgm:pt modelId="{0CA16006-A1A3-4817-9F91-7428600F5308}" type="sibTrans" cxnId="{6648B33B-D39C-4B3A-91D8-2AD693427B84}">
      <dgm:prSet/>
      <dgm:spPr/>
      <dgm:t>
        <a:bodyPr/>
        <a:lstStyle/>
        <a:p>
          <a:endParaRPr lang="en-US">
            <a:latin typeface="Arial" panose="020B0604020202020204" pitchFamily="34" charset="0"/>
            <a:cs typeface="Arial" panose="020B0604020202020204" pitchFamily="34" charset="0"/>
          </a:endParaRPr>
        </a:p>
      </dgm:t>
    </dgm:pt>
    <dgm:pt modelId="{FC9D58B1-3C63-4982-B69D-FF150A741A5E}">
      <dgm:prSet/>
      <dgm:spPr/>
      <dgm:t>
        <a:bodyPr/>
        <a:lstStyle/>
        <a:p>
          <a:pPr>
            <a:buNone/>
          </a:pPr>
          <a:r>
            <a:rPr lang="en-US" sz="1700" u="sng">
              <a:latin typeface="Arial" panose="020B0604020202020204" pitchFamily="34" charset="0"/>
              <a:cs typeface="Arial" panose="020B0604020202020204" pitchFamily="34" charset="0"/>
            </a:rPr>
            <a:t>			</a:t>
          </a:r>
        </a:p>
      </dgm:t>
    </dgm:pt>
    <dgm:pt modelId="{F3380B2C-4813-45F7-A0AE-E913A5AB02B1}" type="parTrans" cxnId="{BDAE354B-DE16-49B2-815A-29CD9114D04B}">
      <dgm:prSet/>
      <dgm:spPr/>
      <dgm:t>
        <a:bodyPr/>
        <a:lstStyle/>
        <a:p>
          <a:endParaRPr lang="en-US"/>
        </a:p>
      </dgm:t>
    </dgm:pt>
    <dgm:pt modelId="{9D67B9AD-976A-45AA-A5D5-564811379A0A}" type="sibTrans" cxnId="{BDAE354B-DE16-49B2-815A-29CD9114D04B}">
      <dgm:prSet/>
      <dgm:spPr/>
      <dgm:t>
        <a:bodyPr/>
        <a:lstStyle/>
        <a:p>
          <a:endParaRPr lang="en-US"/>
        </a:p>
      </dgm:t>
    </dgm:pt>
    <dgm:pt modelId="{ECB2D97E-47C4-4768-A57B-8A6A62D18E06}" type="pres">
      <dgm:prSet presAssocID="{2D92438B-2796-44BD-96B8-DD8C9868D3B3}" presName="root" presStyleCnt="0">
        <dgm:presLayoutVars>
          <dgm:dir/>
          <dgm:resizeHandles val="exact"/>
        </dgm:presLayoutVars>
      </dgm:prSet>
      <dgm:spPr/>
      <dgm:t>
        <a:bodyPr/>
        <a:lstStyle/>
        <a:p>
          <a:endParaRPr lang="en-US"/>
        </a:p>
      </dgm:t>
    </dgm:pt>
    <dgm:pt modelId="{189918EB-B4AF-467E-ADDF-A065AC0323D9}" type="pres">
      <dgm:prSet presAssocID="{27EFE1AB-8B85-4F07-BFDC-0DC0B58C9FD2}" presName="compNode" presStyleCnt="0"/>
      <dgm:spPr/>
    </dgm:pt>
    <dgm:pt modelId="{8A0A7F42-A0A0-4F95-B62D-BC6E773CA293}" type="pres">
      <dgm:prSet presAssocID="{27EFE1AB-8B85-4F07-BFDC-0DC0B58C9FD2}" presName="bgRect" presStyleLbl="bgShp" presStyleIdx="0" presStyleCnt="4"/>
      <dgm:spPr/>
    </dgm:pt>
    <dgm:pt modelId="{B7D3773C-F861-424E-BFF5-86333437A0B3}" type="pres">
      <dgm:prSet presAssocID="{27EFE1AB-8B85-4F07-BFDC-0DC0B58C9FD2}" presName="iconRect" presStyleLbl="node1" presStyleIdx="0" presStyleCnt="4"/>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xmlns="" r:embed="rId2"/>
              </a:ext>
            </a:extLst>
          </a:blip>
          <a:srcRect/>
          <a:stretch>
            <a:fillRect/>
          </a:stretch>
        </a:blipFill>
      </dgm:spPr>
      <dgm:extLst>
        <a:ext uri="{E40237B7-FDA0-4F09-8148-C483321AD2D9}">
          <dgm14:cNvPr xmlns:dgm14="http://schemas.microsoft.com/office/drawing/2010/diagram" id="0" name="" descr="Money"/>
        </a:ext>
      </dgm:extLst>
    </dgm:pt>
    <dgm:pt modelId="{307B4D0C-66A0-4746-B7D9-9816E2073849}" type="pres">
      <dgm:prSet presAssocID="{27EFE1AB-8B85-4F07-BFDC-0DC0B58C9FD2}" presName="spaceRect" presStyleCnt="0"/>
      <dgm:spPr/>
    </dgm:pt>
    <dgm:pt modelId="{A6B7AE55-DFE4-4660-9B0B-54493BFBC27A}" type="pres">
      <dgm:prSet presAssocID="{27EFE1AB-8B85-4F07-BFDC-0DC0B58C9FD2}" presName="parTx" presStyleLbl="revTx" presStyleIdx="0" presStyleCnt="8">
        <dgm:presLayoutVars>
          <dgm:chMax val="0"/>
          <dgm:chPref val="0"/>
        </dgm:presLayoutVars>
      </dgm:prSet>
      <dgm:spPr/>
      <dgm:t>
        <a:bodyPr/>
        <a:lstStyle/>
        <a:p>
          <a:endParaRPr lang="en-US"/>
        </a:p>
      </dgm:t>
    </dgm:pt>
    <dgm:pt modelId="{8951FDE4-9042-42A8-9929-64830C0BD0E4}" type="pres">
      <dgm:prSet presAssocID="{27EFE1AB-8B85-4F07-BFDC-0DC0B58C9FD2}" presName="desTx" presStyleLbl="revTx" presStyleIdx="1" presStyleCnt="8">
        <dgm:presLayoutVars/>
      </dgm:prSet>
      <dgm:spPr/>
      <dgm:t>
        <a:bodyPr/>
        <a:lstStyle/>
        <a:p>
          <a:endParaRPr lang="en-US"/>
        </a:p>
      </dgm:t>
    </dgm:pt>
    <dgm:pt modelId="{43DE786C-EB5E-464A-ABBF-E727DC1D2F38}" type="pres">
      <dgm:prSet presAssocID="{7FF9A33C-908E-4A22-925C-485B30D87CD9}" presName="sibTrans" presStyleCnt="0"/>
      <dgm:spPr/>
    </dgm:pt>
    <dgm:pt modelId="{5CA4A9A1-431C-46EA-9FE5-71E69F9DD198}" type="pres">
      <dgm:prSet presAssocID="{E55D9C3A-88D5-4D02-99BA-8690FD9D0C98}" presName="compNode" presStyleCnt="0"/>
      <dgm:spPr/>
    </dgm:pt>
    <dgm:pt modelId="{3BBD3727-9C07-4FD2-B86D-A8E3E5EA424F}" type="pres">
      <dgm:prSet presAssocID="{E55D9C3A-88D5-4D02-99BA-8690FD9D0C98}" presName="bgRect" presStyleLbl="bgShp" presStyleIdx="1" presStyleCnt="4"/>
      <dgm:spPr/>
    </dgm:pt>
    <dgm:pt modelId="{0768ECB3-12A2-4A36-B719-5D001C9E1B4E}" type="pres">
      <dgm:prSet presAssocID="{E55D9C3A-88D5-4D02-99BA-8690FD9D0C98}" presName="iconRect" presStyleLbl="node1" presStyleIdx="1" presStyleCnt="4"/>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xmlns="" r:embed="rId4"/>
              </a:ext>
            </a:extLst>
          </a:blip>
          <a:stretch>
            <a:fillRect/>
          </a:stretch>
        </a:blipFill>
      </dgm:spPr>
      <dgm:extLst>
        <a:ext uri="{E40237B7-FDA0-4F09-8148-C483321AD2D9}">
          <dgm14:cNvPr xmlns:dgm14="http://schemas.microsoft.com/office/drawing/2010/diagram" id="0" name="" descr="Suburban scene"/>
        </a:ext>
      </dgm:extLst>
    </dgm:pt>
    <dgm:pt modelId="{910CC0AF-8C21-4C77-9FF2-2F7F8C79C657}" type="pres">
      <dgm:prSet presAssocID="{E55D9C3A-88D5-4D02-99BA-8690FD9D0C98}" presName="spaceRect" presStyleCnt="0"/>
      <dgm:spPr/>
    </dgm:pt>
    <dgm:pt modelId="{993A0F51-33B4-4EFA-9C76-30D9CEA7393D}" type="pres">
      <dgm:prSet presAssocID="{E55D9C3A-88D5-4D02-99BA-8690FD9D0C98}" presName="parTx" presStyleLbl="revTx" presStyleIdx="2" presStyleCnt="8">
        <dgm:presLayoutVars>
          <dgm:chMax val="0"/>
          <dgm:chPref val="0"/>
        </dgm:presLayoutVars>
      </dgm:prSet>
      <dgm:spPr/>
      <dgm:t>
        <a:bodyPr/>
        <a:lstStyle/>
        <a:p>
          <a:endParaRPr lang="en-US"/>
        </a:p>
      </dgm:t>
    </dgm:pt>
    <dgm:pt modelId="{36EBE958-E070-47C5-8E21-7C4B551FFFF7}" type="pres">
      <dgm:prSet presAssocID="{E55D9C3A-88D5-4D02-99BA-8690FD9D0C98}" presName="desTx" presStyleLbl="revTx" presStyleIdx="3" presStyleCnt="8">
        <dgm:presLayoutVars/>
      </dgm:prSet>
      <dgm:spPr/>
      <dgm:t>
        <a:bodyPr/>
        <a:lstStyle/>
        <a:p>
          <a:endParaRPr lang="en-US"/>
        </a:p>
      </dgm:t>
    </dgm:pt>
    <dgm:pt modelId="{CC104B75-E202-4CFF-8F07-20AF13DB475F}" type="pres">
      <dgm:prSet presAssocID="{08B25725-0F7E-4756-B601-EBB9788AF2CE}" presName="sibTrans" presStyleCnt="0"/>
      <dgm:spPr/>
    </dgm:pt>
    <dgm:pt modelId="{A3CC86B1-74A7-435C-BE57-CBA2B721C82D}" type="pres">
      <dgm:prSet presAssocID="{137A65C5-FB31-422C-8723-2D0FA7AC4920}" presName="compNode" presStyleCnt="0"/>
      <dgm:spPr/>
    </dgm:pt>
    <dgm:pt modelId="{FCD3C9BA-41A3-4F6D-BB1C-8551C390E4A8}" type="pres">
      <dgm:prSet presAssocID="{137A65C5-FB31-422C-8723-2D0FA7AC4920}" presName="bgRect" presStyleLbl="bgShp" presStyleIdx="2" presStyleCnt="4"/>
      <dgm:spPr/>
    </dgm:pt>
    <dgm:pt modelId="{5E55B086-866A-48BD-BF7D-A980300047B6}" type="pres">
      <dgm:prSet presAssocID="{137A65C5-FB31-422C-8723-2D0FA7AC4920}" presName="iconRect" presStyleLbl="node1" presStyleIdx="2" presStyleCnt="4"/>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xmlns="" r:embed="rId6"/>
              </a:ext>
            </a:extLst>
          </a:blip>
          <a:stretch>
            <a:fillRect/>
          </a:stretch>
        </a:blipFill>
      </dgm:spPr>
      <dgm:extLst>
        <a:ext uri="{E40237B7-FDA0-4F09-8148-C483321AD2D9}">
          <dgm14:cNvPr xmlns:dgm14="http://schemas.microsoft.com/office/drawing/2010/diagram" id="0" name="" descr="Confused Person"/>
        </a:ext>
      </dgm:extLst>
    </dgm:pt>
    <dgm:pt modelId="{FDF398E6-5815-4042-AF46-C4319727CAAD}" type="pres">
      <dgm:prSet presAssocID="{137A65C5-FB31-422C-8723-2D0FA7AC4920}" presName="spaceRect" presStyleCnt="0"/>
      <dgm:spPr/>
    </dgm:pt>
    <dgm:pt modelId="{78C9D90A-2826-4680-BF97-B418B20022ED}" type="pres">
      <dgm:prSet presAssocID="{137A65C5-FB31-422C-8723-2D0FA7AC4920}" presName="parTx" presStyleLbl="revTx" presStyleIdx="4" presStyleCnt="8">
        <dgm:presLayoutVars>
          <dgm:chMax val="0"/>
          <dgm:chPref val="0"/>
        </dgm:presLayoutVars>
      </dgm:prSet>
      <dgm:spPr/>
      <dgm:t>
        <a:bodyPr/>
        <a:lstStyle/>
        <a:p>
          <a:endParaRPr lang="en-US"/>
        </a:p>
      </dgm:t>
    </dgm:pt>
    <dgm:pt modelId="{A9B97B79-8B10-4C6D-AF3F-87AD8A6FCCC7}" type="pres">
      <dgm:prSet presAssocID="{137A65C5-FB31-422C-8723-2D0FA7AC4920}" presName="desTx" presStyleLbl="revTx" presStyleIdx="5" presStyleCnt="8">
        <dgm:presLayoutVars/>
      </dgm:prSet>
      <dgm:spPr/>
      <dgm:t>
        <a:bodyPr/>
        <a:lstStyle/>
        <a:p>
          <a:endParaRPr lang="en-US"/>
        </a:p>
      </dgm:t>
    </dgm:pt>
    <dgm:pt modelId="{AA74FBF1-B5B4-4D65-A4BF-8B466999474D}" type="pres">
      <dgm:prSet presAssocID="{BE152960-3965-4102-A296-C572220EDCEA}" presName="sibTrans" presStyleCnt="0"/>
      <dgm:spPr/>
    </dgm:pt>
    <dgm:pt modelId="{18F7839C-243A-42D6-9AEE-B57950E10002}" type="pres">
      <dgm:prSet presAssocID="{65EB9AFA-7E45-477E-925E-32C79ACF3EED}" presName="compNode" presStyleCnt="0"/>
      <dgm:spPr/>
    </dgm:pt>
    <dgm:pt modelId="{4FCEFC60-D68A-4D6A-97DD-A827CD7BFF5B}" type="pres">
      <dgm:prSet presAssocID="{65EB9AFA-7E45-477E-925E-32C79ACF3EED}" presName="bgRect" presStyleLbl="bgShp" presStyleIdx="3" presStyleCnt="4"/>
      <dgm:spPr/>
    </dgm:pt>
    <dgm:pt modelId="{CF9EF70B-B8A9-4836-8E83-A8BB5B4CE2D2}" type="pres">
      <dgm:prSet presAssocID="{65EB9AFA-7E45-477E-925E-32C79ACF3EED}" presName="iconRect" presStyleLbl="node1" presStyleIdx="3" presStyleCnt="4"/>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xmlns="" r:embed="rId8"/>
              </a:ext>
            </a:extLst>
          </a:blip>
          <a:srcRect/>
          <a:stretch>
            <a:fillRect/>
          </a:stretch>
        </a:blipFill>
      </dgm:spPr>
      <dgm:extLst>
        <a:ext uri="{E40237B7-FDA0-4F09-8148-C483321AD2D9}">
          <dgm14:cNvPr xmlns:dgm14="http://schemas.microsoft.com/office/drawing/2010/diagram" id="0" name="" descr="Receiver"/>
        </a:ext>
      </dgm:extLst>
    </dgm:pt>
    <dgm:pt modelId="{7477A31F-97A7-4894-9BC3-FD8F87D625FD}" type="pres">
      <dgm:prSet presAssocID="{65EB9AFA-7E45-477E-925E-32C79ACF3EED}" presName="spaceRect" presStyleCnt="0"/>
      <dgm:spPr/>
    </dgm:pt>
    <dgm:pt modelId="{14EB32EB-F832-4424-952A-0C00E686C2EB}" type="pres">
      <dgm:prSet presAssocID="{65EB9AFA-7E45-477E-925E-32C79ACF3EED}" presName="parTx" presStyleLbl="revTx" presStyleIdx="6" presStyleCnt="8">
        <dgm:presLayoutVars>
          <dgm:chMax val="0"/>
          <dgm:chPref val="0"/>
        </dgm:presLayoutVars>
      </dgm:prSet>
      <dgm:spPr/>
      <dgm:t>
        <a:bodyPr/>
        <a:lstStyle/>
        <a:p>
          <a:endParaRPr lang="en-US"/>
        </a:p>
      </dgm:t>
    </dgm:pt>
    <dgm:pt modelId="{C9E01C1D-C28A-4C5E-858E-45AE53858258}" type="pres">
      <dgm:prSet presAssocID="{65EB9AFA-7E45-477E-925E-32C79ACF3EED}" presName="desTx" presStyleLbl="revTx" presStyleIdx="7" presStyleCnt="8">
        <dgm:presLayoutVars/>
      </dgm:prSet>
      <dgm:spPr/>
      <dgm:t>
        <a:bodyPr/>
        <a:lstStyle/>
        <a:p>
          <a:endParaRPr lang="en-US"/>
        </a:p>
      </dgm:t>
    </dgm:pt>
  </dgm:ptLst>
  <dgm:cxnLst>
    <dgm:cxn modelId="{6F16BE6A-17CD-42CA-AA3C-2DCA456B0C7D}" type="presOf" srcId="{BC6E154D-C9EF-41AF-80F6-8251AA9E1B97}" destId="{8951FDE4-9042-42A8-9929-64830C0BD0E4}" srcOrd="0" destOrd="0" presId="urn:microsoft.com/office/officeart/2018/2/layout/IconVerticalSolidList"/>
    <dgm:cxn modelId="{83A09A49-C09C-4D11-9339-A36E07BA26F4}" srcId="{2D92438B-2796-44BD-96B8-DD8C9868D3B3}" destId="{E55D9C3A-88D5-4D02-99BA-8690FD9D0C98}" srcOrd="1" destOrd="0" parTransId="{608F2AF1-1BE1-4C2C-B0CC-6243F8CC3453}" sibTransId="{08B25725-0F7E-4756-B601-EBB9788AF2CE}"/>
    <dgm:cxn modelId="{09BB6B0D-EBBC-4EDE-87BC-C3586D955257}" type="presOf" srcId="{137A65C5-FB31-422C-8723-2D0FA7AC4920}" destId="{78C9D90A-2826-4680-BF97-B418B20022ED}" srcOrd="0" destOrd="0" presId="urn:microsoft.com/office/officeart/2018/2/layout/IconVerticalSolidList"/>
    <dgm:cxn modelId="{0B2AD78A-ADE7-41AB-9A75-817F03A742D1}" srcId="{137A65C5-FB31-422C-8723-2D0FA7AC4920}" destId="{E977237E-1A15-41C7-9F6E-F4F5C718FC14}" srcOrd="0" destOrd="0" parTransId="{B4F7525E-BFD2-4604-9E07-C37127037EE3}" sibTransId="{96E29D18-85CE-431E-821C-5458009C5166}"/>
    <dgm:cxn modelId="{8354F023-09A3-4DAF-AA31-FE1517DE950B}" srcId="{2D92438B-2796-44BD-96B8-DD8C9868D3B3}" destId="{65EB9AFA-7E45-477E-925E-32C79ACF3EED}" srcOrd="3" destOrd="0" parTransId="{B7777944-0C9C-4619-A795-F4403F5A2682}" sibTransId="{6B2F8E9F-415A-4DF7-AB4F-85287305ACF2}"/>
    <dgm:cxn modelId="{0872DEBE-51C0-4776-9627-F337223F440E}" type="presOf" srcId="{65EB9AFA-7E45-477E-925E-32C79ACF3EED}" destId="{14EB32EB-F832-4424-952A-0C00E686C2EB}" srcOrd="0" destOrd="0" presId="urn:microsoft.com/office/officeart/2018/2/layout/IconVerticalSolidList"/>
    <dgm:cxn modelId="{CE139B00-FD14-48B1-8FC8-0C9DE3807644}" type="presOf" srcId="{27EFE1AB-8B85-4F07-BFDC-0DC0B58C9FD2}" destId="{A6B7AE55-DFE4-4660-9B0B-54493BFBC27A}" srcOrd="0" destOrd="0" presId="urn:microsoft.com/office/officeart/2018/2/layout/IconVerticalSolidList"/>
    <dgm:cxn modelId="{28622793-A8D7-48C3-A488-17DEAE8AC3EA}" type="presOf" srcId="{FC9D58B1-3C63-4982-B69D-FF150A741A5E}" destId="{A9B97B79-8B10-4C6D-AF3F-87AD8A6FCCC7}" srcOrd="0" destOrd="1" presId="urn:microsoft.com/office/officeart/2018/2/layout/IconVerticalSolidList"/>
    <dgm:cxn modelId="{BDAE354B-DE16-49B2-815A-29CD9114D04B}" srcId="{E977237E-1A15-41C7-9F6E-F4F5C718FC14}" destId="{FC9D58B1-3C63-4982-B69D-FF150A741A5E}" srcOrd="0" destOrd="0" parTransId="{F3380B2C-4813-45F7-A0AE-E913A5AB02B1}" sibTransId="{9D67B9AD-976A-45AA-A5D5-564811379A0A}"/>
    <dgm:cxn modelId="{92C0D442-6996-4D5B-AD0E-39E936DC86FC}" srcId="{2D92438B-2796-44BD-96B8-DD8C9868D3B3}" destId="{137A65C5-FB31-422C-8723-2D0FA7AC4920}" srcOrd="2" destOrd="0" parTransId="{92146C3C-6622-412D-9048-5781E9BBD5F9}" sibTransId="{BE152960-3965-4102-A296-C572220EDCEA}"/>
    <dgm:cxn modelId="{21A0643D-A85E-4141-8A12-DA4C376BE0ED}" type="presOf" srcId="{63112F2C-DD32-49A1-91BB-3E1C960F01A6}" destId="{C9E01C1D-C28A-4C5E-858E-45AE53858258}" srcOrd="0" destOrd="0" presId="urn:microsoft.com/office/officeart/2018/2/layout/IconVerticalSolidList"/>
    <dgm:cxn modelId="{3425CB09-CCB5-47E4-989F-2B2327071F1D}" srcId="{27EFE1AB-8B85-4F07-BFDC-0DC0B58C9FD2}" destId="{BC6E154D-C9EF-41AF-80F6-8251AA9E1B97}" srcOrd="0" destOrd="0" parTransId="{833DD919-F499-464F-85F8-210CA800B50F}" sibTransId="{5F973D8E-B0A3-4746-8C8F-BE8D2536F354}"/>
    <dgm:cxn modelId="{06156C79-50BF-412C-AD89-099CB22AC3C7}" type="presOf" srcId="{2D92438B-2796-44BD-96B8-DD8C9868D3B3}" destId="{ECB2D97E-47C4-4768-A57B-8A6A62D18E06}" srcOrd="0" destOrd="0" presId="urn:microsoft.com/office/officeart/2018/2/layout/IconVerticalSolidList"/>
    <dgm:cxn modelId="{6648B33B-D39C-4B3A-91D8-2AD693427B84}" srcId="{65EB9AFA-7E45-477E-925E-32C79ACF3EED}" destId="{63112F2C-DD32-49A1-91BB-3E1C960F01A6}" srcOrd="0" destOrd="0" parTransId="{69636B32-52CC-40B7-BD2F-16FECCA43DAE}" sibTransId="{0CA16006-A1A3-4817-9F91-7428600F5308}"/>
    <dgm:cxn modelId="{D425B0AE-16BC-476B-875C-615F01215C4D}" type="presOf" srcId="{E55D9C3A-88D5-4D02-99BA-8690FD9D0C98}" destId="{993A0F51-33B4-4EFA-9C76-30D9CEA7393D}" srcOrd="0" destOrd="0" presId="urn:microsoft.com/office/officeart/2018/2/layout/IconVerticalSolidList"/>
    <dgm:cxn modelId="{39A6D9B2-09BA-45F7-B1A3-88BBB2D2D948}" srcId="{E55D9C3A-88D5-4D02-99BA-8690FD9D0C98}" destId="{B43B49A3-C57E-4C6E-BFFD-BCD3AFB204A8}" srcOrd="0" destOrd="0" parTransId="{9761F923-51E7-4E4E-BEA5-35770B105660}" sibTransId="{690447B1-0BD5-4FCA-8CB4-4A7E2461CDB0}"/>
    <dgm:cxn modelId="{E237279E-72AF-4EEF-B6D5-372B38DEE2A0}" type="presOf" srcId="{E977237E-1A15-41C7-9F6E-F4F5C718FC14}" destId="{A9B97B79-8B10-4C6D-AF3F-87AD8A6FCCC7}" srcOrd="0" destOrd="0" presId="urn:microsoft.com/office/officeart/2018/2/layout/IconVerticalSolidList"/>
    <dgm:cxn modelId="{1A88F91F-8200-4C7D-BE35-6B57F8A3F158}" srcId="{2D92438B-2796-44BD-96B8-DD8C9868D3B3}" destId="{27EFE1AB-8B85-4F07-BFDC-0DC0B58C9FD2}" srcOrd="0" destOrd="0" parTransId="{95A855B4-1970-47CE-97B8-C1A49AAC3C38}" sibTransId="{7FF9A33C-908E-4A22-925C-485B30D87CD9}"/>
    <dgm:cxn modelId="{45857046-5CAD-488F-B08B-DCD4E083BEE7}" type="presOf" srcId="{B43B49A3-C57E-4C6E-BFFD-BCD3AFB204A8}" destId="{36EBE958-E070-47C5-8E21-7C4B551FFFF7}" srcOrd="0" destOrd="0" presId="urn:microsoft.com/office/officeart/2018/2/layout/IconVerticalSolidList"/>
    <dgm:cxn modelId="{53E4510E-828D-4576-BEC1-3B2852AB1FC3}" type="presParOf" srcId="{ECB2D97E-47C4-4768-A57B-8A6A62D18E06}" destId="{189918EB-B4AF-467E-ADDF-A065AC0323D9}" srcOrd="0" destOrd="0" presId="urn:microsoft.com/office/officeart/2018/2/layout/IconVerticalSolidList"/>
    <dgm:cxn modelId="{B302B8BF-2F8E-4C66-8689-F7D46CD31232}" type="presParOf" srcId="{189918EB-B4AF-467E-ADDF-A065AC0323D9}" destId="{8A0A7F42-A0A0-4F95-B62D-BC6E773CA293}" srcOrd="0" destOrd="0" presId="urn:microsoft.com/office/officeart/2018/2/layout/IconVerticalSolidList"/>
    <dgm:cxn modelId="{2DF4E975-BB99-4C71-8C6A-E7ED1913CAF8}" type="presParOf" srcId="{189918EB-B4AF-467E-ADDF-A065AC0323D9}" destId="{B7D3773C-F861-424E-BFF5-86333437A0B3}" srcOrd="1" destOrd="0" presId="urn:microsoft.com/office/officeart/2018/2/layout/IconVerticalSolidList"/>
    <dgm:cxn modelId="{C8B52C07-20B8-4ADA-A656-4C6A53F13288}" type="presParOf" srcId="{189918EB-B4AF-467E-ADDF-A065AC0323D9}" destId="{307B4D0C-66A0-4746-B7D9-9816E2073849}" srcOrd="2" destOrd="0" presId="urn:microsoft.com/office/officeart/2018/2/layout/IconVerticalSolidList"/>
    <dgm:cxn modelId="{E5038DFD-CC52-403F-9233-7AB37912DBFC}" type="presParOf" srcId="{189918EB-B4AF-467E-ADDF-A065AC0323D9}" destId="{A6B7AE55-DFE4-4660-9B0B-54493BFBC27A}" srcOrd="3" destOrd="0" presId="urn:microsoft.com/office/officeart/2018/2/layout/IconVerticalSolidList"/>
    <dgm:cxn modelId="{AEDDF99F-A7ED-47F8-86B0-FB7DD9969620}" type="presParOf" srcId="{189918EB-B4AF-467E-ADDF-A065AC0323D9}" destId="{8951FDE4-9042-42A8-9929-64830C0BD0E4}" srcOrd="4" destOrd="0" presId="urn:microsoft.com/office/officeart/2018/2/layout/IconVerticalSolidList"/>
    <dgm:cxn modelId="{7AE19A42-C949-443C-A050-FA4BC309ABAD}" type="presParOf" srcId="{ECB2D97E-47C4-4768-A57B-8A6A62D18E06}" destId="{43DE786C-EB5E-464A-ABBF-E727DC1D2F38}" srcOrd="1" destOrd="0" presId="urn:microsoft.com/office/officeart/2018/2/layout/IconVerticalSolidList"/>
    <dgm:cxn modelId="{99582321-5F44-4A5F-916D-42D412BCB897}" type="presParOf" srcId="{ECB2D97E-47C4-4768-A57B-8A6A62D18E06}" destId="{5CA4A9A1-431C-46EA-9FE5-71E69F9DD198}" srcOrd="2" destOrd="0" presId="urn:microsoft.com/office/officeart/2018/2/layout/IconVerticalSolidList"/>
    <dgm:cxn modelId="{CBE0211D-9EF8-42AE-824D-F60E53D1E69C}" type="presParOf" srcId="{5CA4A9A1-431C-46EA-9FE5-71E69F9DD198}" destId="{3BBD3727-9C07-4FD2-B86D-A8E3E5EA424F}" srcOrd="0" destOrd="0" presId="urn:microsoft.com/office/officeart/2018/2/layout/IconVerticalSolidList"/>
    <dgm:cxn modelId="{7A1D8538-6992-4DF0-9778-0EF78A28A356}" type="presParOf" srcId="{5CA4A9A1-431C-46EA-9FE5-71E69F9DD198}" destId="{0768ECB3-12A2-4A36-B719-5D001C9E1B4E}" srcOrd="1" destOrd="0" presId="urn:microsoft.com/office/officeart/2018/2/layout/IconVerticalSolidList"/>
    <dgm:cxn modelId="{9124D86C-1FDC-4951-BC46-C0CDF1F1F813}" type="presParOf" srcId="{5CA4A9A1-431C-46EA-9FE5-71E69F9DD198}" destId="{910CC0AF-8C21-4C77-9FF2-2F7F8C79C657}" srcOrd="2" destOrd="0" presId="urn:microsoft.com/office/officeart/2018/2/layout/IconVerticalSolidList"/>
    <dgm:cxn modelId="{957A9BF8-43EC-4677-B5D0-08B24A64C30F}" type="presParOf" srcId="{5CA4A9A1-431C-46EA-9FE5-71E69F9DD198}" destId="{993A0F51-33B4-4EFA-9C76-30D9CEA7393D}" srcOrd="3" destOrd="0" presId="urn:microsoft.com/office/officeart/2018/2/layout/IconVerticalSolidList"/>
    <dgm:cxn modelId="{C5C0727A-56A1-4629-8F50-EA17ECC0BBBA}" type="presParOf" srcId="{5CA4A9A1-431C-46EA-9FE5-71E69F9DD198}" destId="{36EBE958-E070-47C5-8E21-7C4B551FFFF7}" srcOrd="4" destOrd="0" presId="urn:microsoft.com/office/officeart/2018/2/layout/IconVerticalSolidList"/>
    <dgm:cxn modelId="{561B23A5-DA41-4A5F-B168-0AAD885AB9C0}" type="presParOf" srcId="{ECB2D97E-47C4-4768-A57B-8A6A62D18E06}" destId="{CC104B75-E202-4CFF-8F07-20AF13DB475F}" srcOrd="3" destOrd="0" presId="urn:microsoft.com/office/officeart/2018/2/layout/IconVerticalSolidList"/>
    <dgm:cxn modelId="{A0BBA8ED-A1C7-4734-A9F0-5465364755BE}" type="presParOf" srcId="{ECB2D97E-47C4-4768-A57B-8A6A62D18E06}" destId="{A3CC86B1-74A7-435C-BE57-CBA2B721C82D}" srcOrd="4" destOrd="0" presId="urn:microsoft.com/office/officeart/2018/2/layout/IconVerticalSolidList"/>
    <dgm:cxn modelId="{A05EDD04-E083-47FF-B515-E65A90C262FD}" type="presParOf" srcId="{A3CC86B1-74A7-435C-BE57-CBA2B721C82D}" destId="{FCD3C9BA-41A3-4F6D-BB1C-8551C390E4A8}" srcOrd="0" destOrd="0" presId="urn:microsoft.com/office/officeart/2018/2/layout/IconVerticalSolidList"/>
    <dgm:cxn modelId="{2793E18D-23E8-4DFB-A609-E8D73184F46A}" type="presParOf" srcId="{A3CC86B1-74A7-435C-BE57-CBA2B721C82D}" destId="{5E55B086-866A-48BD-BF7D-A980300047B6}" srcOrd="1" destOrd="0" presId="urn:microsoft.com/office/officeart/2018/2/layout/IconVerticalSolidList"/>
    <dgm:cxn modelId="{2DFB3CEC-455D-44DC-A9BC-DB6E7207E799}" type="presParOf" srcId="{A3CC86B1-74A7-435C-BE57-CBA2B721C82D}" destId="{FDF398E6-5815-4042-AF46-C4319727CAAD}" srcOrd="2" destOrd="0" presId="urn:microsoft.com/office/officeart/2018/2/layout/IconVerticalSolidList"/>
    <dgm:cxn modelId="{C42C5A0B-49FF-4EE3-A301-F39A2F167E1F}" type="presParOf" srcId="{A3CC86B1-74A7-435C-BE57-CBA2B721C82D}" destId="{78C9D90A-2826-4680-BF97-B418B20022ED}" srcOrd="3" destOrd="0" presId="urn:microsoft.com/office/officeart/2018/2/layout/IconVerticalSolidList"/>
    <dgm:cxn modelId="{0987CB5C-AC04-45E8-9175-4DACE1B32BBD}" type="presParOf" srcId="{A3CC86B1-74A7-435C-BE57-CBA2B721C82D}" destId="{A9B97B79-8B10-4C6D-AF3F-87AD8A6FCCC7}" srcOrd="4" destOrd="0" presId="urn:microsoft.com/office/officeart/2018/2/layout/IconVerticalSolidList"/>
    <dgm:cxn modelId="{45C040A3-2B97-4217-845D-7E1287244B0D}" type="presParOf" srcId="{ECB2D97E-47C4-4768-A57B-8A6A62D18E06}" destId="{AA74FBF1-B5B4-4D65-A4BF-8B466999474D}" srcOrd="5" destOrd="0" presId="urn:microsoft.com/office/officeart/2018/2/layout/IconVerticalSolidList"/>
    <dgm:cxn modelId="{E127D7F1-1385-479E-8219-452229D22868}" type="presParOf" srcId="{ECB2D97E-47C4-4768-A57B-8A6A62D18E06}" destId="{18F7839C-243A-42D6-9AEE-B57950E10002}" srcOrd="6" destOrd="0" presId="urn:microsoft.com/office/officeart/2018/2/layout/IconVerticalSolidList"/>
    <dgm:cxn modelId="{1F801044-387C-49D3-8C82-61EED2A04811}" type="presParOf" srcId="{18F7839C-243A-42D6-9AEE-B57950E10002}" destId="{4FCEFC60-D68A-4D6A-97DD-A827CD7BFF5B}" srcOrd="0" destOrd="0" presId="urn:microsoft.com/office/officeart/2018/2/layout/IconVerticalSolidList"/>
    <dgm:cxn modelId="{3910DDF9-068F-4393-8C94-AABEA0DF9ACB}" type="presParOf" srcId="{18F7839C-243A-42D6-9AEE-B57950E10002}" destId="{CF9EF70B-B8A9-4836-8E83-A8BB5B4CE2D2}" srcOrd="1" destOrd="0" presId="urn:microsoft.com/office/officeart/2018/2/layout/IconVerticalSolidList"/>
    <dgm:cxn modelId="{35D939DC-B701-44A3-BB7C-3E91DF0F33CC}" type="presParOf" srcId="{18F7839C-243A-42D6-9AEE-B57950E10002}" destId="{7477A31F-97A7-4894-9BC3-FD8F87D625FD}" srcOrd="2" destOrd="0" presId="urn:microsoft.com/office/officeart/2018/2/layout/IconVerticalSolidList"/>
    <dgm:cxn modelId="{FF42722A-CD55-4946-A7C4-38BB1F0E1806}" type="presParOf" srcId="{18F7839C-243A-42D6-9AEE-B57950E10002}" destId="{14EB32EB-F832-4424-952A-0C00E686C2EB}" srcOrd="3" destOrd="0" presId="urn:microsoft.com/office/officeart/2018/2/layout/IconVerticalSolidList"/>
    <dgm:cxn modelId="{85EC6E7F-2F67-4572-B5C2-2EE63068F84E}" type="presParOf" srcId="{18F7839C-243A-42D6-9AEE-B57950E10002}" destId="{C9E01C1D-C28A-4C5E-858E-45AE53858258}" srcOrd="4" destOrd="0" presId="urn:microsoft.com/office/officeart/2018/2/layout/IconVerticalSoli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599CE685-8179-42FA-B954-D86448327B2C}" type="doc">
      <dgm:prSet loTypeId="urn:microsoft.com/office/officeart/2018/2/layout/IconVerticalSolidList" loCatId="icon" qsTypeId="urn:microsoft.com/office/officeart/2005/8/quickstyle/simple5" qsCatId="simple" csTypeId="urn:microsoft.com/office/officeart/2005/8/colors/accent4_4" csCatId="accent4" phldr="1"/>
      <dgm:spPr/>
      <dgm:t>
        <a:bodyPr/>
        <a:lstStyle/>
        <a:p>
          <a:endParaRPr lang="en-US"/>
        </a:p>
      </dgm:t>
    </dgm:pt>
    <dgm:pt modelId="{D364C01A-1F48-4AFC-8CCD-2443FA1F3055}">
      <dgm:prSet custT="1"/>
      <dgm:spPr/>
      <dgm:t>
        <a:bodyPr/>
        <a:lstStyle/>
        <a:p>
          <a:pPr>
            <a:lnSpc>
              <a:spcPct val="100000"/>
            </a:lnSpc>
          </a:pPr>
          <a:r>
            <a:rPr lang="en-US" sz="2000" dirty="0">
              <a:latin typeface="Arial" panose="020B0604020202020204" pitchFamily="34" charset="0"/>
              <a:cs typeface="Arial" panose="020B0604020202020204" pitchFamily="34" charset="0"/>
            </a:rPr>
            <a:t>How much money do you want to make?  </a:t>
          </a:r>
        </a:p>
      </dgm:t>
    </dgm:pt>
    <dgm:pt modelId="{474E6255-6BDA-447E-B3E2-6E6F91D59350}" type="parTrans" cxnId="{43D5A4E9-BCC0-426A-9802-9EBCAE6C0AF5}">
      <dgm:prSet/>
      <dgm:spPr/>
      <dgm:t>
        <a:bodyPr/>
        <a:lstStyle/>
        <a:p>
          <a:endParaRPr lang="en-US" sz="2000">
            <a:latin typeface="Arial" panose="020B0604020202020204" pitchFamily="34" charset="0"/>
            <a:cs typeface="Arial" panose="020B0604020202020204" pitchFamily="34" charset="0"/>
          </a:endParaRPr>
        </a:p>
      </dgm:t>
    </dgm:pt>
    <dgm:pt modelId="{A608CD1F-84A3-4E53-8AC8-8F0991AEE894}" type="sibTrans" cxnId="{43D5A4E9-BCC0-426A-9802-9EBCAE6C0AF5}">
      <dgm:prSet/>
      <dgm:spPr/>
      <dgm:t>
        <a:bodyPr/>
        <a:lstStyle/>
        <a:p>
          <a:endParaRPr lang="en-US" sz="2000">
            <a:latin typeface="Arial" panose="020B0604020202020204" pitchFamily="34" charset="0"/>
            <a:cs typeface="Arial" panose="020B0604020202020204" pitchFamily="34" charset="0"/>
          </a:endParaRPr>
        </a:p>
      </dgm:t>
    </dgm:pt>
    <dgm:pt modelId="{48B2FC6B-846D-4B3C-8B07-A4B3D2AB5BD1}">
      <dgm:prSet custT="1"/>
      <dgm:spPr/>
      <dgm:t>
        <a:bodyPr/>
        <a:lstStyle/>
        <a:p>
          <a:pPr>
            <a:lnSpc>
              <a:spcPct val="100000"/>
            </a:lnSpc>
          </a:pPr>
          <a:r>
            <a:rPr lang="en-US" sz="2000">
              <a:latin typeface="Arial" panose="020B0604020202020204" pitchFamily="34" charset="0"/>
              <a:cs typeface="Arial" panose="020B0604020202020204" pitchFamily="34" charset="0"/>
            </a:rPr>
            <a:t>What percentage increase is that over last year?</a:t>
          </a:r>
        </a:p>
      </dgm:t>
    </dgm:pt>
    <dgm:pt modelId="{3E1BDE0B-A6B2-4CF9-8D30-6C83A8D3FF05}" type="parTrans" cxnId="{5FD87AD0-1C05-44E6-B71F-79C95EAF7158}">
      <dgm:prSet/>
      <dgm:spPr/>
      <dgm:t>
        <a:bodyPr/>
        <a:lstStyle/>
        <a:p>
          <a:endParaRPr lang="en-US" sz="2000">
            <a:latin typeface="Arial" panose="020B0604020202020204" pitchFamily="34" charset="0"/>
            <a:cs typeface="Arial" panose="020B0604020202020204" pitchFamily="34" charset="0"/>
          </a:endParaRPr>
        </a:p>
      </dgm:t>
    </dgm:pt>
    <dgm:pt modelId="{7834834B-35F4-4F48-AEC5-B8218F923776}" type="sibTrans" cxnId="{5FD87AD0-1C05-44E6-B71F-79C95EAF7158}">
      <dgm:prSet/>
      <dgm:spPr/>
      <dgm:t>
        <a:bodyPr/>
        <a:lstStyle/>
        <a:p>
          <a:endParaRPr lang="en-US" sz="2000">
            <a:latin typeface="Arial" panose="020B0604020202020204" pitchFamily="34" charset="0"/>
            <a:cs typeface="Arial" panose="020B0604020202020204" pitchFamily="34" charset="0"/>
          </a:endParaRPr>
        </a:p>
      </dgm:t>
    </dgm:pt>
    <dgm:pt modelId="{7ACF44E5-154F-4AC3-8C12-97575BDD6012}">
      <dgm:prSet custT="1"/>
      <dgm:spPr/>
      <dgm:t>
        <a:bodyPr/>
        <a:lstStyle/>
        <a:p>
          <a:pPr>
            <a:lnSpc>
              <a:spcPct val="100000"/>
            </a:lnSpc>
          </a:pPr>
          <a:r>
            <a:rPr lang="en-US" sz="2000" dirty="0">
              <a:latin typeface="Arial" panose="020B0604020202020204" pitchFamily="34" charset="0"/>
              <a:cs typeface="Arial" panose="020B0604020202020204" pitchFamily="34" charset="0"/>
            </a:rPr>
            <a:t>How many listings will you need to take?  </a:t>
          </a:r>
        </a:p>
      </dgm:t>
    </dgm:pt>
    <dgm:pt modelId="{871494F7-456E-403E-BBD1-AEB0FDCDA4B7}" type="parTrans" cxnId="{A4282422-D97F-455E-9134-E87C6192D1F0}">
      <dgm:prSet/>
      <dgm:spPr/>
      <dgm:t>
        <a:bodyPr/>
        <a:lstStyle/>
        <a:p>
          <a:endParaRPr lang="en-US" sz="2000">
            <a:latin typeface="Arial" panose="020B0604020202020204" pitchFamily="34" charset="0"/>
            <a:cs typeface="Arial" panose="020B0604020202020204" pitchFamily="34" charset="0"/>
          </a:endParaRPr>
        </a:p>
      </dgm:t>
    </dgm:pt>
    <dgm:pt modelId="{C5E8AC28-F952-44D5-B246-04FAFB30F2A3}" type="sibTrans" cxnId="{A4282422-D97F-455E-9134-E87C6192D1F0}">
      <dgm:prSet/>
      <dgm:spPr/>
      <dgm:t>
        <a:bodyPr/>
        <a:lstStyle/>
        <a:p>
          <a:endParaRPr lang="en-US" sz="2000">
            <a:latin typeface="Arial" panose="020B0604020202020204" pitchFamily="34" charset="0"/>
            <a:cs typeface="Arial" panose="020B0604020202020204" pitchFamily="34" charset="0"/>
          </a:endParaRPr>
        </a:p>
      </dgm:t>
    </dgm:pt>
    <dgm:pt modelId="{3FA261B4-F2F3-4F51-A32F-F28ECC342ADD}">
      <dgm:prSet custT="1"/>
      <dgm:spPr/>
      <dgm:t>
        <a:bodyPr/>
        <a:lstStyle/>
        <a:p>
          <a:pPr>
            <a:lnSpc>
              <a:spcPct val="100000"/>
            </a:lnSpc>
          </a:pPr>
          <a:r>
            <a:rPr lang="en-US" sz="2000" dirty="0">
              <a:latin typeface="Arial" panose="020B0604020202020204" pitchFamily="34" charset="0"/>
              <a:cs typeface="Arial" panose="020B0604020202020204" pitchFamily="34" charset="0"/>
            </a:rPr>
            <a:t>How many buyers will you need?  </a:t>
          </a:r>
        </a:p>
      </dgm:t>
    </dgm:pt>
    <dgm:pt modelId="{6DFFD9DC-67DA-46EA-AEF3-6EE1DC0B302D}" type="parTrans" cxnId="{71CE3B68-2183-48DC-9EA8-DEDECB35798E}">
      <dgm:prSet/>
      <dgm:spPr/>
      <dgm:t>
        <a:bodyPr/>
        <a:lstStyle/>
        <a:p>
          <a:endParaRPr lang="en-US" sz="2000">
            <a:latin typeface="Arial" panose="020B0604020202020204" pitchFamily="34" charset="0"/>
            <a:cs typeface="Arial" panose="020B0604020202020204" pitchFamily="34" charset="0"/>
          </a:endParaRPr>
        </a:p>
      </dgm:t>
    </dgm:pt>
    <dgm:pt modelId="{C81ACBF5-A7D1-40DD-AFE6-EBE3FF304F93}" type="sibTrans" cxnId="{71CE3B68-2183-48DC-9EA8-DEDECB35798E}">
      <dgm:prSet/>
      <dgm:spPr/>
      <dgm:t>
        <a:bodyPr/>
        <a:lstStyle/>
        <a:p>
          <a:endParaRPr lang="en-US" sz="2000">
            <a:latin typeface="Arial" panose="020B0604020202020204" pitchFamily="34" charset="0"/>
            <a:cs typeface="Arial" panose="020B0604020202020204" pitchFamily="34" charset="0"/>
          </a:endParaRPr>
        </a:p>
      </dgm:t>
    </dgm:pt>
    <dgm:pt modelId="{1A234658-5560-4ABE-A8CF-A087CEDB18FE}">
      <dgm:prSet custT="1"/>
      <dgm:spPr/>
      <dgm:t>
        <a:bodyPr/>
        <a:lstStyle/>
        <a:p>
          <a:pPr>
            <a:lnSpc>
              <a:spcPct val="100000"/>
            </a:lnSpc>
          </a:pPr>
          <a:r>
            <a:rPr lang="en-US" sz="2000" dirty="0">
              <a:latin typeface="Arial" panose="020B0604020202020204" pitchFamily="34" charset="0"/>
              <a:cs typeface="Arial" panose="020B0604020202020204" pitchFamily="34" charset="0"/>
            </a:rPr>
            <a:t>How many referrals will you make?  </a:t>
          </a:r>
        </a:p>
      </dgm:t>
    </dgm:pt>
    <dgm:pt modelId="{9BCDA7A9-4445-492C-BCA1-E5D693AE0FD8}" type="parTrans" cxnId="{09066704-FA77-40E9-AC64-94631AF5B031}">
      <dgm:prSet/>
      <dgm:spPr/>
      <dgm:t>
        <a:bodyPr/>
        <a:lstStyle/>
        <a:p>
          <a:endParaRPr lang="en-US" sz="2000">
            <a:latin typeface="Arial" panose="020B0604020202020204" pitchFamily="34" charset="0"/>
            <a:cs typeface="Arial" panose="020B0604020202020204" pitchFamily="34" charset="0"/>
          </a:endParaRPr>
        </a:p>
      </dgm:t>
    </dgm:pt>
    <dgm:pt modelId="{734D11AB-6418-4E24-8AA4-DCA93FE14C9B}" type="sibTrans" cxnId="{09066704-FA77-40E9-AC64-94631AF5B031}">
      <dgm:prSet/>
      <dgm:spPr/>
      <dgm:t>
        <a:bodyPr/>
        <a:lstStyle/>
        <a:p>
          <a:endParaRPr lang="en-US" sz="2000">
            <a:latin typeface="Arial" panose="020B0604020202020204" pitchFamily="34" charset="0"/>
            <a:cs typeface="Arial" panose="020B0604020202020204" pitchFamily="34" charset="0"/>
          </a:endParaRPr>
        </a:p>
      </dgm:t>
    </dgm:pt>
    <dgm:pt modelId="{FBD53582-1C36-42D3-9502-F26AE9760157}">
      <dgm:prSet custT="1"/>
      <dgm:spPr/>
      <dgm:t>
        <a:bodyPr/>
        <a:lstStyle/>
        <a:p>
          <a:pPr>
            <a:lnSpc>
              <a:spcPct val="100000"/>
            </a:lnSpc>
          </a:pPr>
          <a:r>
            <a:rPr lang="en-US" sz="2000" dirty="0">
              <a:latin typeface="Arial" panose="020B0604020202020204" pitchFamily="34" charset="0"/>
              <a:cs typeface="Arial" panose="020B0604020202020204" pitchFamily="34" charset="0"/>
            </a:rPr>
            <a:t>How much will you earn from referrals?	 </a:t>
          </a:r>
        </a:p>
      </dgm:t>
    </dgm:pt>
    <dgm:pt modelId="{BE689A19-B5F2-4A81-99AE-480E536C6AD4}" type="parTrans" cxnId="{EC581B4B-7437-4BB9-BF03-F06DD87993F0}">
      <dgm:prSet/>
      <dgm:spPr/>
      <dgm:t>
        <a:bodyPr/>
        <a:lstStyle/>
        <a:p>
          <a:endParaRPr lang="en-US" sz="2000">
            <a:latin typeface="Arial" panose="020B0604020202020204" pitchFamily="34" charset="0"/>
            <a:cs typeface="Arial" panose="020B0604020202020204" pitchFamily="34" charset="0"/>
          </a:endParaRPr>
        </a:p>
      </dgm:t>
    </dgm:pt>
    <dgm:pt modelId="{ABD0A7F0-750B-415E-A420-5B4760B8EA8E}" type="sibTrans" cxnId="{EC581B4B-7437-4BB9-BF03-F06DD87993F0}">
      <dgm:prSet/>
      <dgm:spPr/>
      <dgm:t>
        <a:bodyPr/>
        <a:lstStyle/>
        <a:p>
          <a:endParaRPr lang="en-US" sz="2000">
            <a:latin typeface="Arial" panose="020B0604020202020204" pitchFamily="34" charset="0"/>
            <a:cs typeface="Arial" panose="020B0604020202020204" pitchFamily="34" charset="0"/>
          </a:endParaRPr>
        </a:p>
      </dgm:t>
    </dgm:pt>
    <dgm:pt modelId="{C320596E-778B-4314-8283-9162976E493A}" type="pres">
      <dgm:prSet presAssocID="{599CE685-8179-42FA-B954-D86448327B2C}" presName="root" presStyleCnt="0">
        <dgm:presLayoutVars>
          <dgm:dir/>
          <dgm:resizeHandles val="exact"/>
        </dgm:presLayoutVars>
      </dgm:prSet>
      <dgm:spPr/>
      <dgm:t>
        <a:bodyPr/>
        <a:lstStyle/>
        <a:p>
          <a:endParaRPr lang="en-US"/>
        </a:p>
      </dgm:t>
    </dgm:pt>
    <dgm:pt modelId="{8C9317F0-0136-47A8-98C4-CC5E63DB74E4}" type="pres">
      <dgm:prSet presAssocID="{D364C01A-1F48-4AFC-8CCD-2443FA1F3055}" presName="compNode" presStyleCnt="0"/>
      <dgm:spPr/>
    </dgm:pt>
    <dgm:pt modelId="{2D0CBE4C-7BBD-4F17-9745-A4C84BA1832E}" type="pres">
      <dgm:prSet presAssocID="{D364C01A-1F48-4AFC-8CCD-2443FA1F3055}" presName="bgRect" presStyleLbl="bgShp" presStyleIdx="0" presStyleCnt="6"/>
      <dgm:spPr/>
    </dgm:pt>
    <dgm:pt modelId="{3B9ADCA1-3D5C-4A59-9A6C-0B894AD071D1}" type="pres">
      <dgm:prSet presAssocID="{D364C01A-1F48-4AFC-8CCD-2443FA1F3055}" presName="iconRect" presStyleLbl="node1" presStyleIdx="0" presStyleCnt="6"/>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xmlns="" r:embed="rId2"/>
              </a:ext>
            </a:extLst>
          </a:blip>
          <a:stretch>
            <a:fillRect/>
          </a:stretch>
        </a:blipFill>
      </dgm:spPr>
      <dgm:extLst>
        <a:ext uri="{E40237B7-FDA0-4F09-8148-C483321AD2D9}">
          <dgm14:cNvPr xmlns:dgm14="http://schemas.microsoft.com/office/drawing/2010/diagram" id="0" name="" descr="Dollar"/>
        </a:ext>
      </dgm:extLst>
    </dgm:pt>
    <dgm:pt modelId="{9725D367-46E8-4018-8EAE-3D351A2EAD34}" type="pres">
      <dgm:prSet presAssocID="{D364C01A-1F48-4AFC-8CCD-2443FA1F3055}" presName="spaceRect" presStyleCnt="0"/>
      <dgm:spPr/>
    </dgm:pt>
    <dgm:pt modelId="{227EE710-E2A2-4EC3-B054-5B0316291542}" type="pres">
      <dgm:prSet presAssocID="{D364C01A-1F48-4AFC-8CCD-2443FA1F3055}" presName="parTx" presStyleLbl="revTx" presStyleIdx="0" presStyleCnt="6">
        <dgm:presLayoutVars>
          <dgm:chMax val="0"/>
          <dgm:chPref val="0"/>
        </dgm:presLayoutVars>
      </dgm:prSet>
      <dgm:spPr/>
      <dgm:t>
        <a:bodyPr/>
        <a:lstStyle/>
        <a:p>
          <a:endParaRPr lang="en-US"/>
        </a:p>
      </dgm:t>
    </dgm:pt>
    <dgm:pt modelId="{B7CBC638-7F30-4F01-8B11-C6250222E4BE}" type="pres">
      <dgm:prSet presAssocID="{A608CD1F-84A3-4E53-8AC8-8F0991AEE894}" presName="sibTrans" presStyleCnt="0"/>
      <dgm:spPr/>
    </dgm:pt>
    <dgm:pt modelId="{14B3BADE-9739-4095-8DFB-D5BE2FD914AB}" type="pres">
      <dgm:prSet presAssocID="{48B2FC6B-846D-4B3C-8B07-A4B3D2AB5BD1}" presName="compNode" presStyleCnt="0"/>
      <dgm:spPr/>
    </dgm:pt>
    <dgm:pt modelId="{FE841DF7-E256-4664-80CD-A2F28B4AC2AE}" type="pres">
      <dgm:prSet presAssocID="{48B2FC6B-846D-4B3C-8B07-A4B3D2AB5BD1}" presName="bgRect" presStyleLbl="bgShp" presStyleIdx="1" presStyleCnt="6"/>
      <dgm:spPr/>
    </dgm:pt>
    <dgm:pt modelId="{8247C680-0DB6-4AF0-9E32-2838B4385893}" type="pres">
      <dgm:prSet presAssocID="{48B2FC6B-846D-4B3C-8B07-A4B3D2AB5BD1}" presName="iconRect" presStyleLbl="node1" presStyleIdx="1" presStyleCnt="6"/>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xmlns="" r:embed="rId4"/>
              </a:ext>
            </a:extLst>
          </a:blip>
          <a:stretch>
            <a:fillRect/>
          </a:stretch>
        </a:blipFill>
      </dgm:spPr>
      <dgm:extLst>
        <a:ext uri="{E40237B7-FDA0-4F09-8148-C483321AD2D9}">
          <dgm14:cNvPr xmlns:dgm14="http://schemas.microsoft.com/office/drawing/2010/diagram" id="0" name="" descr="Bar Graph with Upward Trend"/>
        </a:ext>
      </dgm:extLst>
    </dgm:pt>
    <dgm:pt modelId="{17EABAD0-8B37-4614-8FE6-409274337BF7}" type="pres">
      <dgm:prSet presAssocID="{48B2FC6B-846D-4B3C-8B07-A4B3D2AB5BD1}" presName="spaceRect" presStyleCnt="0"/>
      <dgm:spPr/>
    </dgm:pt>
    <dgm:pt modelId="{AB0AC8C8-D8DE-4112-A845-E1DB218F7178}" type="pres">
      <dgm:prSet presAssocID="{48B2FC6B-846D-4B3C-8B07-A4B3D2AB5BD1}" presName="parTx" presStyleLbl="revTx" presStyleIdx="1" presStyleCnt="6">
        <dgm:presLayoutVars>
          <dgm:chMax val="0"/>
          <dgm:chPref val="0"/>
        </dgm:presLayoutVars>
      </dgm:prSet>
      <dgm:spPr/>
      <dgm:t>
        <a:bodyPr/>
        <a:lstStyle/>
        <a:p>
          <a:endParaRPr lang="en-US"/>
        </a:p>
      </dgm:t>
    </dgm:pt>
    <dgm:pt modelId="{6154C5DF-BE28-4611-894C-2CE1306D8018}" type="pres">
      <dgm:prSet presAssocID="{7834834B-35F4-4F48-AEC5-B8218F923776}" presName="sibTrans" presStyleCnt="0"/>
      <dgm:spPr/>
    </dgm:pt>
    <dgm:pt modelId="{AEE311AF-4DC6-4E17-913E-12AF7D38F0EA}" type="pres">
      <dgm:prSet presAssocID="{7ACF44E5-154F-4AC3-8C12-97575BDD6012}" presName="compNode" presStyleCnt="0"/>
      <dgm:spPr/>
    </dgm:pt>
    <dgm:pt modelId="{772689D6-40AF-43E8-941B-CD01AE431E27}" type="pres">
      <dgm:prSet presAssocID="{7ACF44E5-154F-4AC3-8C12-97575BDD6012}" presName="bgRect" presStyleLbl="bgShp" presStyleIdx="2" presStyleCnt="6" custLinFactNeighborX="181" custLinFactNeighborY="6246"/>
      <dgm:spPr/>
    </dgm:pt>
    <dgm:pt modelId="{C7DF014B-C6F4-4B04-8DC7-1D7F5BB4CE6C}" type="pres">
      <dgm:prSet presAssocID="{7ACF44E5-154F-4AC3-8C12-97575BDD6012}" presName="iconRect" presStyleLbl="node1" presStyleIdx="2" presStyleCnt="6"/>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xmlns="" r:embed="rId6"/>
              </a:ext>
            </a:extLst>
          </a:blip>
          <a:stretch>
            <a:fillRect/>
          </a:stretch>
        </a:blipFill>
      </dgm:spPr>
      <dgm:extLst>
        <a:ext uri="{E40237B7-FDA0-4F09-8148-C483321AD2D9}">
          <dgm14:cNvPr xmlns:dgm14="http://schemas.microsoft.com/office/drawing/2010/diagram" id="0" name="" descr="Suburban scene"/>
        </a:ext>
      </dgm:extLst>
    </dgm:pt>
    <dgm:pt modelId="{08154600-0A17-4719-BDB7-160F32C688BF}" type="pres">
      <dgm:prSet presAssocID="{7ACF44E5-154F-4AC3-8C12-97575BDD6012}" presName="spaceRect" presStyleCnt="0"/>
      <dgm:spPr/>
    </dgm:pt>
    <dgm:pt modelId="{EB45BE17-8731-442C-A451-310891C01FCC}" type="pres">
      <dgm:prSet presAssocID="{7ACF44E5-154F-4AC3-8C12-97575BDD6012}" presName="parTx" presStyleLbl="revTx" presStyleIdx="2" presStyleCnt="6">
        <dgm:presLayoutVars>
          <dgm:chMax val="0"/>
          <dgm:chPref val="0"/>
        </dgm:presLayoutVars>
      </dgm:prSet>
      <dgm:spPr/>
      <dgm:t>
        <a:bodyPr/>
        <a:lstStyle/>
        <a:p>
          <a:endParaRPr lang="en-US"/>
        </a:p>
      </dgm:t>
    </dgm:pt>
    <dgm:pt modelId="{4461A308-6A08-4702-854B-4424624BEA22}" type="pres">
      <dgm:prSet presAssocID="{C5E8AC28-F952-44D5-B246-04FAFB30F2A3}" presName="sibTrans" presStyleCnt="0"/>
      <dgm:spPr/>
    </dgm:pt>
    <dgm:pt modelId="{DC232351-E4EB-40D9-8B7E-8AF4971669D5}" type="pres">
      <dgm:prSet presAssocID="{3FA261B4-F2F3-4F51-A32F-F28ECC342ADD}" presName="compNode" presStyleCnt="0"/>
      <dgm:spPr/>
    </dgm:pt>
    <dgm:pt modelId="{B1F6E5A0-6EB9-4761-8051-6C35087B30B7}" type="pres">
      <dgm:prSet presAssocID="{3FA261B4-F2F3-4F51-A32F-F28ECC342ADD}" presName="bgRect" presStyleLbl="bgShp" presStyleIdx="3" presStyleCnt="6"/>
      <dgm:spPr/>
    </dgm:pt>
    <dgm:pt modelId="{EF044732-C96F-4832-BE70-F737D2313022}" type="pres">
      <dgm:prSet presAssocID="{3FA261B4-F2F3-4F51-A32F-F28ECC342ADD}" presName="iconRect" presStyleLbl="node1" presStyleIdx="3" presStyleCnt="6"/>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xmlns="" r:embed="rId8"/>
              </a:ext>
            </a:extLst>
          </a:blip>
          <a:stretch>
            <a:fillRect/>
          </a:stretch>
        </a:blipFill>
      </dgm:spPr>
      <dgm:extLst>
        <a:ext uri="{E40237B7-FDA0-4F09-8148-C483321AD2D9}">
          <dgm14:cNvPr xmlns:dgm14="http://schemas.microsoft.com/office/drawing/2010/diagram" id="0" name="" descr="Questions"/>
        </a:ext>
      </dgm:extLst>
    </dgm:pt>
    <dgm:pt modelId="{0A10239A-B784-4B2C-90F5-87602C87BBA6}" type="pres">
      <dgm:prSet presAssocID="{3FA261B4-F2F3-4F51-A32F-F28ECC342ADD}" presName="spaceRect" presStyleCnt="0"/>
      <dgm:spPr/>
    </dgm:pt>
    <dgm:pt modelId="{C5729D58-4C7F-4C1C-8CB5-81CEA81C6908}" type="pres">
      <dgm:prSet presAssocID="{3FA261B4-F2F3-4F51-A32F-F28ECC342ADD}" presName="parTx" presStyleLbl="revTx" presStyleIdx="3" presStyleCnt="6">
        <dgm:presLayoutVars>
          <dgm:chMax val="0"/>
          <dgm:chPref val="0"/>
        </dgm:presLayoutVars>
      </dgm:prSet>
      <dgm:spPr/>
      <dgm:t>
        <a:bodyPr/>
        <a:lstStyle/>
        <a:p>
          <a:endParaRPr lang="en-US"/>
        </a:p>
      </dgm:t>
    </dgm:pt>
    <dgm:pt modelId="{20ABC010-9E19-48F4-BDBC-23ED71906578}" type="pres">
      <dgm:prSet presAssocID="{C81ACBF5-A7D1-40DD-AFE6-EBE3FF304F93}" presName="sibTrans" presStyleCnt="0"/>
      <dgm:spPr/>
    </dgm:pt>
    <dgm:pt modelId="{E50D004D-25AB-4990-94D5-AE29ECF635F5}" type="pres">
      <dgm:prSet presAssocID="{1A234658-5560-4ABE-A8CF-A087CEDB18FE}" presName="compNode" presStyleCnt="0"/>
      <dgm:spPr/>
    </dgm:pt>
    <dgm:pt modelId="{7C50A6F9-ACA2-4557-9991-CBECAB75B1CA}" type="pres">
      <dgm:prSet presAssocID="{1A234658-5560-4ABE-A8CF-A087CEDB18FE}" presName="bgRect" presStyleLbl="bgShp" presStyleIdx="4" presStyleCnt="6"/>
      <dgm:spPr/>
    </dgm:pt>
    <dgm:pt modelId="{2D4A8149-4EF7-43F2-9B38-AB638C12E942}" type="pres">
      <dgm:prSet presAssocID="{1A234658-5560-4ABE-A8CF-A087CEDB18FE}" presName="iconRect" presStyleLbl="node1" presStyleIdx="4" presStyleCnt="6"/>
      <dgm:spPr>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xmlns="" r:embed="rId10"/>
              </a:ext>
            </a:extLst>
          </a:blip>
          <a:stretch>
            <a:fillRect/>
          </a:stretch>
        </a:blipFill>
      </dgm:spPr>
      <dgm:extLst>
        <a:ext uri="{E40237B7-FDA0-4F09-8148-C483321AD2D9}">
          <dgm14:cNvPr xmlns:dgm14="http://schemas.microsoft.com/office/drawing/2010/diagram" id="0" name="" descr="Influencer"/>
        </a:ext>
      </dgm:extLst>
    </dgm:pt>
    <dgm:pt modelId="{73EA3CAB-0EC7-4C70-91D4-7E33E9E1CB4E}" type="pres">
      <dgm:prSet presAssocID="{1A234658-5560-4ABE-A8CF-A087CEDB18FE}" presName="spaceRect" presStyleCnt="0"/>
      <dgm:spPr/>
    </dgm:pt>
    <dgm:pt modelId="{667A2E7D-0383-41BD-AD67-A2D847B0C2E8}" type="pres">
      <dgm:prSet presAssocID="{1A234658-5560-4ABE-A8CF-A087CEDB18FE}" presName="parTx" presStyleLbl="revTx" presStyleIdx="4" presStyleCnt="6">
        <dgm:presLayoutVars>
          <dgm:chMax val="0"/>
          <dgm:chPref val="0"/>
        </dgm:presLayoutVars>
      </dgm:prSet>
      <dgm:spPr/>
      <dgm:t>
        <a:bodyPr/>
        <a:lstStyle/>
        <a:p>
          <a:endParaRPr lang="en-US"/>
        </a:p>
      </dgm:t>
    </dgm:pt>
    <dgm:pt modelId="{BC17CC33-BF55-42B3-AD8B-193D2B7C98D7}" type="pres">
      <dgm:prSet presAssocID="{734D11AB-6418-4E24-8AA4-DCA93FE14C9B}" presName="sibTrans" presStyleCnt="0"/>
      <dgm:spPr/>
    </dgm:pt>
    <dgm:pt modelId="{280FD7A9-CA2E-4925-B9DF-878784820572}" type="pres">
      <dgm:prSet presAssocID="{FBD53582-1C36-42D3-9502-F26AE9760157}" presName="compNode" presStyleCnt="0"/>
      <dgm:spPr/>
    </dgm:pt>
    <dgm:pt modelId="{822CF4E6-3E55-4113-95E5-F9F1667963EC}" type="pres">
      <dgm:prSet presAssocID="{FBD53582-1C36-42D3-9502-F26AE9760157}" presName="bgRect" presStyleLbl="bgShp" presStyleIdx="5" presStyleCnt="6"/>
      <dgm:spPr/>
    </dgm:pt>
    <dgm:pt modelId="{2007A653-75E8-4226-8239-D3148E2981BA}" type="pres">
      <dgm:prSet presAssocID="{FBD53582-1C36-42D3-9502-F26AE9760157}" presName="iconRect" presStyleLbl="node1" presStyleIdx="5" presStyleCnt="6"/>
      <dgm:spPr>
        <a:blipFill>
          <a:blip xmlns:r="http://schemas.openxmlformats.org/officeDocument/2006/relationships" r:embed="rId11">
            <a:extLst>
              <a:ext uri="{28A0092B-C50C-407E-A947-70E740481C1C}">
                <a14:useLocalDpi xmlns:a14="http://schemas.microsoft.com/office/drawing/2010/main" val="0"/>
              </a:ext>
              <a:ext uri="{96DAC541-7B7A-43D3-8B79-37D633B846F1}">
                <asvg:svgBlip xmlns:asvg="http://schemas.microsoft.com/office/drawing/2016/SVG/main" xmlns="" r:embed="rId12"/>
              </a:ext>
            </a:extLst>
          </a:blip>
          <a:stretch>
            <a:fillRect/>
          </a:stretch>
        </a:blipFill>
      </dgm:spPr>
      <dgm:extLst>
        <a:ext uri="{E40237B7-FDA0-4F09-8148-C483321AD2D9}">
          <dgm14:cNvPr xmlns:dgm14="http://schemas.microsoft.com/office/drawing/2010/diagram" id="0" name="" descr="Dollar"/>
        </a:ext>
      </dgm:extLst>
    </dgm:pt>
    <dgm:pt modelId="{0212735E-0DCF-4C16-AF5F-244D46764432}" type="pres">
      <dgm:prSet presAssocID="{FBD53582-1C36-42D3-9502-F26AE9760157}" presName="spaceRect" presStyleCnt="0"/>
      <dgm:spPr/>
    </dgm:pt>
    <dgm:pt modelId="{9B9EB3F3-C36A-4BA9-9235-0DF55DF7DA1E}" type="pres">
      <dgm:prSet presAssocID="{FBD53582-1C36-42D3-9502-F26AE9760157}" presName="parTx" presStyleLbl="revTx" presStyleIdx="5" presStyleCnt="6">
        <dgm:presLayoutVars>
          <dgm:chMax val="0"/>
          <dgm:chPref val="0"/>
        </dgm:presLayoutVars>
      </dgm:prSet>
      <dgm:spPr/>
      <dgm:t>
        <a:bodyPr/>
        <a:lstStyle/>
        <a:p>
          <a:endParaRPr lang="en-US"/>
        </a:p>
      </dgm:t>
    </dgm:pt>
  </dgm:ptLst>
  <dgm:cxnLst>
    <dgm:cxn modelId="{3442BA94-B241-46BF-BAAB-1E6C1D98CBAB}" type="presOf" srcId="{3FA261B4-F2F3-4F51-A32F-F28ECC342ADD}" destId="{C5729D58-4C7F-4C1C-8CB5-81CEA81C6908}" srcOrd="0" destOrd="0" presId="urn:microsoft.com/office/officeart/2018/2/layout/IconVerticalSolidList"/>
    <dgm:cxn modelId="{09066704-FA77-40E9-AC64-94631AF5B031}" srcId="{599CE685-8179-42FA-B954-D86448327B2C}" destId="{1A234658-5560-4ABE-A8CF-A087CEDB18FE}" srcOrd="4" destOrd="0" parTransId="{9BCDA7A9-4445-492C-BCA1-E5D693AE0FD8}" sibTransId="{734D11AB-6418-4E24-8AA4-DCA93FE14C9B}"/>
    <dgm:cxn modelId="{C7A25708-12F9-413D-91D8-FBCBE9D7EF6B}" type="presOf" srcId="{7ACF44E5-154F-4AC3-8C12-97575BDD6012}" destId="{EB45BE17-8731-442C-A451-310891C01FCC}" srcOrd="0" destOrd="0" presId="urn:microsoft.com/office/officeart/2018/2/layout/IconVerticalSolidList"/>
    <dgm:cxn modelId="{71CE3B68-2183-48DC-9EA8-DEDECB35798E}" srcId="{599CE685-8179-42FA-B954-D86448327B2C}" destId="{3FA261B4-F2F3-4F51-A32F-F28ECC342ADD}" srcOrd="3" destOrd="0" parTransId="{6DFFD9DC-67DA-46EA-AEF3-6EE1DC0B302D}" sibTransId="{C81ACBF5-A7D1-40DD-AFE6-EBE3FF304F93}"/>
    <dgm:cxn modelId="{289B7674-E280-402A-97FE-450B7258E9BD}" type="presOf" srcId="{48B2FC6B-846D-4B3C-8B07-A4B3D2AB5BD1}" destId="{AB0AC8C8-D8DE-4112-A845-E1DB218F7178}" srcOrd="0" destOrd="0" presId="urn:microsoft.com/office/officeart/2018/2/layout/IconVerticalSolidList"/>
    <dgm:cxn modelId="{43D5A4E9-BCC0-426A-9802-9EBCAE6C0AF5}" srcId="{599CE685-8179-42FA-B954-D86448327B2C}" destId="{D364C01A-1F48-4AFC-8CCD-2443FA1F3055}" srcOrd="0" destOrd="0" parTransId="{474E6255-6BDA-447E-B3E2-6E6F91D59350}" sibTransId="{A608CD1F-84A3-4E53-8AC8-8F0991AEE894}"/>
    <dgm:cxn modelId="{2119880A-2BFB-4AD7-9405-9FFC2D4D33F0}" type="presOf" srcId="{D364C01A-1F48-4AFC-8CCD-2443FA1F3055}" destId="{227EE710-E2A2-4EC3-B054-5B0316291542}" srcOrd="0" destOrd="0" presId="urn:microsoft.com/office/officeart/2018/2/layout/IconVerticalSolidList"/>
    <dgm:cxn modelId="{5FD87AD0-1C05-44E6-B71F-79C95EAF7158}" srcId="{599CE685-8179-42FA-B954-D86448327B2C}" destId="{48B2FC6B-846D-4B3C-8B07-A4B3D2AB5BD1}" srcOrd="1" destOrd="0" parTransId="{3E1BDE0B-A6B2-4CF9-8D30-6C83A8D3FF05}" sibTransId="{7834834B-35F4-4F48-AEC5-B8218F923776}"/>
    <dgm:cxn modelId="{AC846AEF-3686-4B4E-B97D-9E93C9AF9131}" type="presOf" srcId="{599CE685-8179-42FA-B954-D86448327B2C}" destId="{C320596E-778B-4314-8283-9162976E493A}" srcOrd="0" destOrd="0" presId="urn:microsoft.com/office/officeart/2018/2/layout/IconVerticalSolidList"/>
    <dgm:cxn modelId="{EC581B4B-7437-4BB9-BF03-F06DD87993F0}" srcId="{599CE685-8179-42FA-B954-D86448327B2C}" destId="{FBD53582-1C36-42D3-9502-F26AE9760157}" srcOrd="5" destOrd="0" parTransId="{BE689A19-B5F2-4A81-99AE-480E536C6AD4}" sibTransId="{ABD0A7F0-750B-415E-A420-5B4760B8EA8E}"/>
    <dgm:cxn modelId="{B6B45C42-0973-4D53-BFA7-23D483ECA9A3}" type="presOf" srcId="{1A234658-5560-4ABE-A8CF-A087CEDB18FE}" destId="{667A2E7D-0383-41BD-AD67-A2D847B0C2E8}" srcOrd="0" destOrd="0" presId="urn:microsoft.com/office/officeart/2018/2/layout/IconVerticalSolidList"/>
    <dgm:cxn modelId="{9E0014C4-BA38-4665-839B-C51B4AC9EE81}" type="presOf" srcId="{FBD53582-1C36-42D3-9502-F26AE9760157}" destId="{9B9EB3F3-C36A-4BA9-9235-0DF55DF7DA1E}" srcOrd="0" destOrd="0" presId="urn:microsoft.com/office/officeart/2018/2/layout/IconVerticalSolidList"/>
    <dgm:cxn modelId="{A4282422-D97F-455E-9134-E87C6192D1F0}" srcId="{599CE685-8179-42FA-B954-D86448327B2C}" destId="{7ACF44E5-154F-4AC3-8C12-97575BDD6012}" srcOrd="2" destOrd="0" parTransId="{871494F7-456E-403E-BBD1-AEB0FDCDA4B7}" sibTransId="{C5E8AC28-F952-44D5-B246-04FAFB30F2A3}"/>
    <dgm:cxn modelId="{01CCDFD1-533D-4149-84B7-ECA3704028BB}" type="presParOf" srcId="{C320596E-778B-4314-8283-9162976E493A}" destId="{8C9317F0-0136-47A8-98C4-CC5E63DB74E4}" srcOrd="0" destOrd="0" presId="urn:microsoft.com/office/officeart/2018/2/layout/IconVerticalSolidList"/>
    <dgm:cxn modelId="{CF946685-A46B-4692-83D3-57D624A6D2F0}" type="presParOf" srcId="{8C9317F0-0136-47A8-98C4-CC5E63DB74E4}" destId="{2D0CBE4C-7BBD-4F17-9745-A4C84BA1832E}" srcOrd="0" destOrd="0" presId="urn:microsoft.com/office/officeart/2018/2/layout/IconVerticalSolidList"/>
    <dgm:cxn modelId="{FA8DEFE0-60D4-4662-BC4B-AD91AD75697C}" type="presParOf" srcId="{8C9317F0-0136-47A8-98C4-CC5E63DB74E4}" destId="{3B9ADCA1-3D5C-4A59-9A6C-0B894AD071D1}" srcOrd="1" destOrd="0" presId="urn:microsoft.com/office/officeart/2018/2/layout/IconVerticalSolidList"/>
    <dgm:cxn modelId="{36B5B39E-9E7B-4C2E-BA4C-270A3BB8293E}" type="presParOf" srcId="{8C9317F0-0136-47A8-98C4-CC5E63DB74E4}" destId="{9725D367-46E8-4018-8EAE-3D351A2EAD34}" srcOrd="2" destOrd="0" presId="urn:microsoft.com/office/officeart/2018/2/layout/IconVerticalSolidList"/>
    <dgm:cxn modelId="{B6BCB98E-BD6C-4D21-95DF-3773AFC41C30}" type="presParOf" srcId="{8C9317F0-0136-47A8-98C4-CC5E63DB74E4}" destId="{227EE710-E2A2-4EC3-B054-5B0316291542}" srcOrd="3" destOrd="0" presId="urn:microsoft.com/office/officeart/2018/2/layout/IconVerticalSolidList"/>
    <dgm:cxn modelId="{3B65E4D4-3290-4F7D-96FC-7CFFD90C1C37}" type="presParOf" srcId="{C320596E-778B-4314-8283-9162976E493A}" destId="{B7CBC638-7F30-4F01-8B11-C6250222E4BE}" srcOrd="1" destOrd="0" presId="urn:microsoft.com/office/officeart/2018/2/layout/IconVerticalSolidList"/>
    <dgm:cxn modelId="{455CB544-0C90-448E-A612-0646E45316BF}" type="presParOf" srcId="{C320596E-778B-4314-8283-9162976E493A}" destId="{14B3BADE-9739-4095-8DFB-D5BE2FD914AB}" srcOrd="2" destOrd="0" presId="urn:microsoft.com/office/officeart/2018/2/layout/IconVerticalSolidList"/>
    <dgm:cxn modelId="{96EC9634-7AE3-45DA-8A80-E2C921FC4661}" type="presParOf" srcId="{14B3BADE-9739-4095-8DFB-D5BE2FD914AB}" destId="{FE841DF7-E256-4664-80CD-A2F28B4AC2AE}" srcOrd="0" destOrd="0" presId="urn:microsoft.com/office/officeart/2018/2/layout/IconVerticalSolidList"/>
    <dgm:cxn modelId="{3C74159B-4E15-402D-9B03-F151EBB26755}" type="presParOf" srcId="{14B3BADE-9739-4095-8DFB-D5BE2FD914AB}" destId="{8247C680-0DB6-4AF0-9E32-2838B4385893}" srcOrd="1" destOrd="0" presId="urn:microsoft.com/office/officeart/2018/2/layout/IconVerticalSolidList"/>
    <dgm:cxn modelId="{655A3F2C-FDE7-41CB-96AD-68B759514204}" type="presParOf" srcId="{14B3BADE-9739-4095-8DFB-D5BE2FD914AB}" destId="{17EABAD0-8B37-4614-8FE6-409274337BF7}" srcOrd="2" destOrd="0" presId="urn:microsoft.com/office/officeart/2018/2/layout/IconVerticalSolidList"/>
    <dgm:cxn modelId="{B55F0A8E-3FB9-44CC-9A60-F302D25F7EED}" type="presParOf" srcId="{14B3BADE-9739-4095-8DFB-D5BE2FD914AB}" destId="{AB0AC8C8-D8DE-4112-A845-E1DB218F7178}" srcOrd="3" destOrd="0" presId="urn:microsoft.com/office/officeart/2018/2/layout/IconVerticalSolidList"/>
    <dgm:cxn modelId="{ECCFF39F-189B-4C35-ACF7-84974ACAA285}" type="presParOf" srcId="{C320596E-778B-4314-8283-9162976E493A}" destId="{6154C5DF-BE28-4611-894C-2CE1306D8018}" srcOrd="3" destOrd="0" presId="urn:microsoft.com/office/officeart/2018/2/layout/IconVerticalSolidList"/>
    <dgm:cxn modelId="{B07F640B-2B58-44CD-90F2-6C6508353D1E}" type="presParOf" srcId="{C320596E-778B-4314-8283-9162976E493A}" destId="{AEE311AF-4DC6-4E17-913E-12AF7D38F0EA}" srcOrd="4" destOrd="0" presId="urn:microsoft.com/office/officeart/2018/2/layout/IconVerticalSolidList"/>
    <dgm:cxn modelId="{7645D109-0850-47CF-868F-BFADE3576F4D}" type="presParOf" srcId="{AEE311AF-4DC6-4E17-913E-12AF7D38F0EA}" destId="{772689D6-40AF-43E8-941B-CD01AE431E27}" srcOrd="0" destOrd="0" presId="urn:microsoft.com/office/officeart/2018/2/layout/IconVerticalSolidList"/>
    <dgm:cxn modelId="{A365EDE2-37F9-47E0-AC00-CD0B403BB3A9}" type="presParOf" srcId="{AEE311AF-4DC6-4E17-913E-12AF7D38F0EA}" destId="{C7DF014B-C6F4-4B04-8DC7-1D7F5BB4CE6C}" srcOrd="1" destOrd="0" presId="urn:microsoft.com/office/officeart/2018/2/layout/IconVerticalSolidList"/>
    <dgm:cxn modelId="{8E4EB964-E590-468B-B10B-40089F408121}" type="presParOf" srcId="{AEE311AF-4DC6-4E17-913E-12AF7D38F0EA}" destId="{08154600-0A17-4719-BDB7-160F32C688BF}" srcOrd="2" destOrd="0" presId="urn:microsoft.com/office/officeart/2018/2/layout/IconVerticalSolidList"/>
    <dgm:cxn modelId="{C94B7969-D617-424E-A76C-CF47F4EEF26B}" type="presParOf" srcId="{AEE311AF-4DC6-4E17-913E-12AF7D38F0EA}" destId="{EB45BE17-8731-442C-A451-310891C01FCC}" srcOrd="3" destOrd="0" presId="urn:microsoft.com/office/officeart/2018/2/layout/IconVerticalSolidList"/>
    <dgm:cxn modelId="{9FC4BDCC-EE69-426E-ABA9-32EF25255C2E}" type="presParOf" srcId="{C320596E-778B-4314-8283-9162976E493A}" destId="{4461A308-6A08-4702-854B-4424624BEA22}" srcOrd="5" destOrd="0" presId="urn:microsoft.com/office/officeart/2018/2/layout/IconVerticalSolidList"/>
    <dgm:cxn modelId="{56E66B0C-7C35-4587-B0B6-D4038A9763EB}" type="presParOf" srcId="{C320596E-778B-4314-8283-9162976E493A}" destId="{DC232351-E4EB-40D9-8B7E-8AF4971669D5}" srcOrd="6" destOrd="0" presId="urn:microsoft.com/office/officeart/2018/2/layout/IconVerticalSolidList"/>
    <dgm:cxn modelId="{C7D3D8CC-DA08-45D4-AEF1-079D27B70F4A}" type="presParOf" srcId="{DC232351-E4EB-40D9-8B7E-8AF4971669D5}" destId="{B1F6E5A0-6EB9-4761-8051-6C35087B30B7}" srcOrd="0" destOrd="0" presId="urn:microsoft.com/office/officeart/2018/2/layout/IconVerticalSolidList"/>
    <dgm:cxn modelId="{95869ECD-3AE8-441C-AFE5-3BC0DBA3CC22}" type="presParOf" srcId="{DC232351-E4EB-40D9-8B7E-8AF4971669D5}" destId="{EF044732-C96F-4832-BE70-F737D2313022}" srcOrd="1" destOrd="0" presId="urn:microsoft.com/office/officeart/2018/2/layout/IconVerticalSolidList"/>
    <dgm:cxn modelId="{C5FD329E-6470-43C0-AD70-F7134C435B89}" type="presParOf" srcId="{DC232351-E4EB-40D9-8B7E-8AF4971669D5}" destId="{0A10239A-B784-4B2C-90F5-87602C87BBA6}" srcOrd="2" destOrd="0" presId="urn:microsoft.com/office/officeart/2018/2/layout/IconVerticalSolidList"/>
    <dgm:cxn modelId="{01137F46-3819-4915-979F-783A4A5E2943}" type="presParOf" srcId="{DC232351-E4EB-40D9-8B7E-8AF4971669D5}" destId="{C5729D58-4C7F-4C1C-8CB5-81CEA81C6908}" srcOrd="3" destOrd="0" presId="urn:microsoft.com/office/officeart/2018/2/layout/IconVerticalSolidList"/>
    <dgm:cxn modelId="{17933811-F9E2-4AE3-B952-B934FBEB81E9}" type="presParOf" srcId="{C320596E-778B-4314-8283-9162976E493A}" destId="{20ABC010-9E19-48F4-BDBC-23ED71906578}" srcOrd="7" destOrd="0" presId="urn:microsoft.com/office/officeart/2018/2/layout/IconVerticalSolidList"/>
    <dgm:cxn modelId="{41283B19-AB6E-4714-AA83-1940561268DF}" type="presParOf" srcId="{C320596E-778B-4314-8283-9162976E493A}" destId="{E50D004D-25AB-4990-94D5-AE29ECF635F5}" srcOrd="8" destOrd="0" presId="urn:microsoft.com/office/officeart/2018/2/layout/IconVerticalSolidList"/>
    <dgm:cxn modelId="{F7CD51A2-1F19-43DF-94B3-725047A59D41}" type="presParOf" srcId="{E50D004D-25AB-4990-94D5-AE29ECF635F5}" destId="{7C50A6F9-ACA2-4557-9991-CBECAB75B1CA}" srcOrd="0" destOrd="0" presId="urn:microsoft.com/office/officeart/2018/2/layout/IconVerticalSolidList"/>
    <dgm:cxn modelId="{31EBDA21-4B9B-4E74-A939-041640477F0F}" type="presParOf" srcId="{E50D004D-25AB-4990-94D5-AE29ECF635F5}" destId="{2D4A8149-4EF7-43F2-9B38-AB638C12E942}" srcOrd="1" destOrd="0" presId="urn:microsoft.com/office/officeart/2018/2/layout/IconVerticalSolidList"/>
    <dgm:cxn modelId="{25FA50A8-B75A-45CC-909C-ED8AAC0A410F}" type="presParOf" srcId="{E50D004D-25AB-4990-94D5-AE29ECF635F5}" destId="{73EA3CAB-0EC7-4C70-91D4-7E33E9E1CB4E}" srcOrd="2" destOrd="0" presId="urn:microsoft.com/office/officeart/2018/2/layout/IconVerticalSolidList"/>
    <dgm:cxn modelId="{74BF08FD-21CA-48C1-976C-1C7AEE6EFC4D}" type="presParOf" srcId="{E50D004D-25AB-4990-94D5-AE29ECF635F5}" destId="{667A2E7D-0383-41BD-AD67-A2D847B0C2E8}" srcOrd="3" destOrd="0" presId="urn:microsoft.com/office/officeart/2018/2/layout/IconVerticalSolidList"/>
    <dgm:cxn modelId="{F79E7787-7E7B-49A1-98CB-720CBC397A45}" type="presParOf" srcId="{C320596E-778B-4314-8283-9162976E493A}" destId="{BC17CC33-BF55-42B3-AD8B-193D2B7C98D7}" srcOrd="9" destOrd="0" presId="urn:microsoft.com/office/officeart/2018/2/layout/IconVerticalSolidList"/>
    <dgm:cxn modelId="{26B3565F-B897-4B6D-8D48-D32D27D3E4A9}" type="presParOf" srcId="{C320596E-778B-4314-8283-9162976E493A}" destId="{280FD7A9-CA2E-4925-B9DF-878784820572}" srcOrd="10" destOrd="0" presId="urn:microsoft.com/office/officeart/2018/2/layout/IconVerticalSolidList"/>
    <dgm:cxn modelId="{EF14B527-47DD-419D-83E9-DFBA003F72AF}" type="presParOf" srcId="{280FD7A9-CA2E-4925-B9DF-878784820572}" destId="{822CF4E6-3E55-4113-95E5-F9F1667963EC}" srcOrd="0" destOrd="0" presId="urn:microsoft.com/office/officeart/2018/2/layout/IconVerticalSolidList"/>
    <dgm:cxn modelId="{CC7253AA-D0D9-432A-82BD-551E4B3A6007}" type="presParOf" srcId="{280FD7A9-CA2E-4925-B9DF-878784820572}" destId="{2007A653-75E8-4226-8239-D3148E2981BA}" srcOrd="1" destOrd="0" presId="urn:microsoft.com/office/officeart/2018/2/layout/IconVerticalSolidList"/>
    <dgm:cxn modelId="{17F2D085-9CCF-4CF8-BC03-6940CD3432B8}" type="presParOf" srcId="{280FD7A9-CA2E-4925-B9DF-878784820572}" destId="{0212735E-0DCF-4C16-AF5F-244D46764432}" srcOrd="2" destOrd="0" presId="urn:microsoft.com/office/officeart/2018/2/layout/IconVerticalSolidList"/>
    <dgm:cxn modelId="{7803E647-A595-4A2F-91A9-1C5790E92957}" type="presParOf" srcId="{280FD7A9-CA2E-4925-B9DF-878784820572}" destId="{9B9EB3F3-C36A-4BA9-9235-0DF55DF7DA1E}" srcOrd="3" destOrd="0" presId="urn:microsoft.com/office/officeart/2018/2/layout/IconVerticalSoli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85711127-F1A1-4DE2-8D3F-5A66F30FB138}" type="doc">
      <dgm:prSet loTypeId="urn:microsoft.com/office/officeart/2005/8/layout/vProcess5" loCatId="process" qsTypeId="urn:microsoft.com/office/officeart/2005/8/quickstyle/simple4" qsCatId="simple" csTypeId="urn:microsoft.com/office/officeart/2005/8/colors/colorful1" csCatId="colorful"/>
      <dgm:spPr/>
      <dgm:t>
        <a:bodyPr/>
        <a:lstStyle/>
        <a:p>
          <a:endParaRPr lang="en-US"/>
        </a:p>
      </dgm:t>
    </dgm:pt>
    <dgm:pt modelId="{38AC9AA0-C9C4-4737-82F8-05C58925A435}">
      <dgm:prSet/>
      <dgm:spPr/>
      <dgm:t>
        <a:bodyPr/>
        <a:lstStyle/>
        <a:p>
          <a:r>
            <a:rPr lang="en-US" dirty="0">
              <a:solidFill>
                <a:schemeClr val="bg1"/>
              </a:solidFill>
              <a:latin typeface="Arial" panose="020B0604020202020204" pitchFamily="34" charset="0"/>
              <a:cs typeface="Arial" panose="020B0604020202020204" pitchFamily="34" charset="0"/>
            </a:rPr>
            <a:t>Lead sources: Where are your leads coming from?  </a:t>
          </a:r>
        </a:p>
      </dgm:t>
    </dgm:pt>
    <dgm:pt modelId="{B0F973CB-5C0F-47C8-A813-D529855F4A09}" type="parTrans" cxnId="{C1028B53-238F-4E61-BC52-A155F301C3BB}">
      <dgm:prSet/>
      <dgm:spPr/>
      <dgm:t>
        <a:bodyPr/>
        <a:lstStyle/>
        <a:p>
          <a:endParaRPr lang="en-US">
            <a:solidFill>
              <a:schemeClr val="bg1"/>
            </a:solidFill>
            <a:latin typeface="Arial" panose="020B0604020202020204" pitchFamily="34" charset="0"/>
            <a:cs typeface="Arial" panose="020B0604020202020204" pitchFamily="34" charset="0"/>
          </a:endParaRPr>
        </a:p>
      </dgm:t>
    </dgm:pt>
    <dgm:pt modelId="{D97D1099-E952-4AB1-B593-00DA94D027C8}" type="sibTrans" cxnId="{C1028B53-238F-4E61-BC52-A155F301C3BB}">
      <dgm:prSet/>
      <dgm:spPr/>
      <dgm:t>
        <a:bodyPr/>
        <a:lstStyle/>
        <a:p>
          <a:endParaRPr lang="en-US">
            <a:solidFill>
              <a:schemeClr val="bg1"/>
            </a:solidFill>
            <a:latin typeface="Arial" panose="020B0604020202020204" pitchFamily="34" charset="0"/>
            <a:cs typeface="Arial" panose="020B0604020202020204" pitchFamily="34" charset="0"/>
          </a:endParaRPr>
        </a:p>
      </dgm:t>
    </dgm:pt>
    <dgm:pt modelId="{DC850716-4FD9-46FD-B0DE-E20EF8013BE4}">
      <dgm:prSet/>
      <dgm:spPr/>
      <dgm:t>
        <a:bodyPr/>
        <a:lstStyle/>
        <a:p>
          <a:r>
            <a:rPr lang="en-US">
              <a:solidFill>
                <a:schemeClr val="bg1"/>
              </a:solidFill>
              <a:latin typeface="Arial" panose="020B0604020202020204" pitchFamily="34" charset="0"/>
              <a:cs typeface="Arial" panose="020B0604020202020204" pitchFamily="34" charset="0"/>
            </a:rPr>
            <a:t>Conversion rate: How many leads are resulting in closed sales? </a:t>
          </a:r>
        </a:p>
      </dgm:t>
    </dgm:pt>
    <dgm:pt modelId="{632A34C8-CF77-4369-9AEE-97DCEA0102CF}" type="parTrans" cxnId="{F4A912D2-5572-4928-A858-C6136E0D7BDE}">
      <dgm:prSet/>
      <dgm:spPr/>
      <dgm:t>
        <a:bodyPr/>
        <a:lstStyle/>
        <a:p>
          <a:endParaRPr lang="en-US">
            <a:solidFill>
              <a:schemeClr val="bg1"/>
            </a:solidFill>
            <a:latin typeface="Arial" panose="020B0604020202020204" pitchFamily="34" charset="0"/>
            <a:cs typeface="Arial" panose="020B0604020202020204" pitchFamily="34" charset="0"/>
          </a:endParaRPr>
        </a:p>
      </dgm:t>
    </dgm:pt>
    <dgm:pt modelId="{3050593F-2400-47E7-8B1E-8BCBEFCF6C2F}" type="sibTrans" cxnId="{F4A912D2-5572-4928-A858-C6136E0D7BDE}">
      <dgm:prSet/>
      <dgm:spPr/>
      <dgm:t>
        <a:bodyPr/>
        <a:lstStyle/>
        <a:p>
          <a:endParaRPr lang="en-US">
            <a:solidFill>
              <a:schemeClr val="bg1"/>
            </a:solidFill>
            <a:latin typeface="Arial" panose="020B0604020202020204" pitchFamily="34" charset="0"/>
            <a:cs typeface="Arial" panose="020B0604020202020204" pitchFamily="34" charset="0"/>
          </a:endParaRPr>
        </a:p>
      </dgm:t>
    </dgm:pt>
    <dgm:pt modelId="{D6A733E1-A9F2-461D-BC5D-F16F952F4848}">
      <dgm:prSet/>
      <dgm:spPr/>
      <dgm:t>
        <a:bodyPr/>
        <a:lstStyle/>
        <a:p>
          <a:r>
            <a:rPr lang="en-US">
              <a:solidFill>
                <a:schemeClr val="bg1"/>
              </a:solidFill>
              <a:latin typeface="Arial" panose="020B0604020202020204" pitchFamily="34" charset="0"/>
              <a:cs typeface="Arial" panose="020B0604020202020204" pitchFamily="34" charset="0"/>
            </a:rPr>
            <a:t>Communications: What methods of communication are the most effective? </a:t>
          </a:r>
        </a:p>
      </dgm:t>
    </dgm:pt>
    <dgm:pt modelId="{9E87BD7C-EBC9-4BA3-8E1E-5548D5818CED}" type="parTrans" cxnId="{B2332F00-547E-449F-B7A0-710583AE5EAD}">
      <dgm:prSet/>
      <dgm:spPr/>
      <dgm:t>
        <a:bodyPr/>
        <a:lstStyle/>
        <a:p>
          <a:endParaRPr lang="en-US">
            <a:solidFill>
              <a:schemeClr val="bg1"/>
            </a:solidFill>
            <a:latin typeface="Arial" panose="020B0604020202020204" pitchFamily="34" charset="0"/>
            <a:cs typeface="Arial" panose="020B0604020202020204" pitchFamily="34" charset="0"/>
          </a:endParaRPr>
        </a:p>
      </dgm:t>
    </dgm:pt>
    <dgm:pt modelId="{6C02AEE7-E352-486E-85A3-0EC5CF254DEB}" type="sibTrans" cxnId="{B2332F00-547E-449F-B7A0-710583AE5EAD}">
      <dgm:prSet/>
      <dgm:spPr/>
      <dgm:t>
        <a:bodyPr/>
        <a:lstStyle/>
        <a:p>
          <a:endParaRPr lang="en-US">
            <a:solidFill>
              <a:schemeClr val="bg1"/>
            </a:solidFill>
            <a:latin typeface="Arial" panose="020B0604020202020204" pitchFamily="34" charset="0"/>
            <a:cs typeface="Arial" panose="020B0604020202020204" pitchFamily="34" charset="0"/>
          </a:endParaRPr>
        </a:p>
      </dgm:t>
    </dgm:pt>
    <dgm:pt modelId="{F311A394-E831-44CC-B4E6-FBDAE116AA54}">
      <dgm:prSet/>
      <dgm:spPr/>
      <dgm:t>
        <a:bodyPr/>
        <a:lstStyle/>
        <a:p>
          <a:r>
            <a:rPr lang="en-US">
              <a:solidFill>
                <a:schemeClr val="bg1"/>
              </a:solidFill>
              <a:latin typeface="Arial" panose="020B0604020202020204" pitchFamily="34" charset="0"/>
              <a:cs typeface="Arial" panose="020B0604020202020204" pitchFamily="34" charset="0"/>
            </a:rPr>
            <a:t>Price per lead: How much are you paying for each lead? </a:t>
          </a:r>
        </a:p>
      </dgm:t>
    </dgm:pt>
    <dgm:pt modelId="{3F1029C1-C81B-4E01-B020-2FD1881DF120}" type="parTrans" cxnId="{6B1A52E6-0744-4DDB-AE02-7580B513C709}">
      <dgm:prSet/>
      <dgm:spPr/>
      <dgm:t>
        <a:bodyPr/>
        <a:lstStyle/>
        <a:p>
          <a:endParaRPr lang="en-US">
            <a:solidFill>
              <a:schemeClr val="bg1"/>
            </a:solidFill>
            <a:latin typeface="Arial" panose="020B0604020202020204" pitchFamily="34" charset="0"/>
            <a:cs typeface="Arial" panose="020B0604020202020204" pitchFamily="34" charset="0"/>
          </a:endParaRPr>
        </a:p>
      </dgm:t>
    </dgm:pt>
    <dgm:pt modelId="{743A48A4-5951-4E68-B6E6-1E1965A615FD}" type="sibTrans" cxnId="{6B1A52E6-0744-4DDB-AE02-7580B513C709}">
      <dgm:prSet/>
      <dgm:spPr/>
      <dgm:t>
        <a:bodyPr/>
        <a:lstStyle/>
        <a:p>
          <a:endParaRPr lang="en-US">
            <a:solidFill>
              <a:schemeClr val="bg1"/>
            </a:solidFill>
            <a:latin typeface="Arial" panose="020B0604020202020204" pitchFamily="34" charset="0"/>
            <a:cs typeface="Arial" panose="020B0604020202020204" pitchFamily="34" charset="0"/>
          </a:endParaRPr>
        </a:p>
      </dgm:t>
    </dgm:pt>
    <dgm:pt modelId="{09FBC3E6-45A7-4B76-995C-D8D279FF2035}" type="pres">
      <dgm:prSet presAssocID="{85711127-F1A1-4DE2-8D3F-5A66F30FB138}" presName="outerComposite" presStyleCnt="0">
        <dgm:presLayoutVars>
          <dgm:chMax val="5"/>
          <dgm:dir/>
          <dgm:resizeHandles val="exact"/>
        </dgm:presLayoutVars>
      </dgm:prSet>
      <dgm:spPr/>
      <dgm:t>
        <a:bodyPr/>
        <a:lstStyle/>
        <a:p>
          <a:endParaRPr lang="en-US"/>
        </a:p>
      </dgm:t>
    </dgm:pt>
    <dgm:pt modelId="{8FA775E1-2363-4854-810B-149EFC420991}" type="pres">
      <dgm:prSet presAssocID="{85711127-F1A1-4DE2-8D3F-5A66F30FB138}" presName="dummyMaxCanvas" presStyleCnt="0">
        <dgm:presLayoutVars/>
      </dgm:prSet>
      <dgm:spPr/>
    </dgm:pt>
    <dgm:pt modelId="{A38A2A6A-0361-4C1A-9867-BFD7F26E5633}" type="pres">
      <dgm:prSet presAssocID="{85711127-F1A1-4DE2-8D3F-5A66F30FB138}" presName="FourNodes_1" presStyleLbl="node1" presStyleIdx="0" presStyleCnt="4">
        <dgm:presLayoutVars>
          <dgm:bulletEnabled val="1"/>
        </dgm:presLayoutVars>
      </dgm:prSet>
      <dgm:spPr/>
      <dgm:t>
        <a:bodyPr/>
        <a:lstStyle/>
        <a:p>
          <a:endParaRPr lang="en-US"/>
        </a:p>
      </dgm:t>
    </dgm:pt>
    <dgm:pt modelId="{2B9DA8CB-3478-4DC6-80EF-D83094DBCF0E}" type="pres">
      <dgm:prSet presAssocID="{85711127-F1A1-4DE2-8D3F-5A66F30FB138}" presName="FourNodes_2" presStyleLbl="node1" presStyleIdx="1" presStyleCnt="4">
        <dgm:presLayoutVars>
          <dgm:bulletEnabled val="1"/>
        </dgm:presLayoutVars>
      </dgm:prSet>
      <dgm:spPr/>
      <dgm:t>
        <a:bodyPr/>
        <a:lstStyle/>
        <a:p>
          <a:endParaRPr lang="en-US"/>
        </a:p>
      </dgm:t>
    </dgm:pt>
    <dgm:pt modelId="{846CDA39-3588-4AF1-9A24-3251BDCBB069}" type="pres">
      <dgm:prSet presAssocID="{85711127-F1A1-4DE2-8D3F-5A66F30FB138}" presName="FourNodes_3" presStyleLbl="node1" presStyleIdx="2" presStyleCnt="4">
        <dgm:presLayoutVars>
          <dgm:bulletEnabled val="1"/>
        </dgm:presLayoutVars>
      </dgm:prSet>
      <dgm:spPr/>
      <dgm:t>
        <a:bodyPr/>
        <a:lstStyle/>
        <a:p>
          <a:endParaRPr lang="en-US"/>
        </a:p>
      </dgm:t>
    </dgm:pt>
    <dgm:pt modelId="{7EF4C81C-B550-472D-810E-7445595852BF}" type="pres">
      <dgm:prSet presAssocID="{85711127-F1A1-4DE2-8D3F-5A66F30FB138}" presName="FourNodes_4" presStyleLbl="node1" presStyleIdx="3" presStyleCnt="4">
        <dgm:presLayoutVars>
          <dgm:bulletEnabled val="1"/>
        </dgm:presLayoutVars>
      </dgm:prSet>
      <dgm:spPr/>
      <dgm:t>
        <a:bodyPr/>
        <a:lstStyle/>
        <a:p>
          <a:endParaRPr lang="en-US"/>
        </a:p>
      </dgm:t>
    </dgm:pt>
    <dgm:pt modelId="{4C503A7A-13D4-4E9C-AF28-A34D0F7FAA67}" type="pres">
      <dgm:prSet presAssocID="{85711127-F1A1-4DE2-8D3F-5A66F30FB138}" presName="FourConn_1-2" presStyleLbl="fgAccFollowNode1" presStyleIdx="0" presStyleCnt="3">
        <dgm:presLayoutVars>
          <dgm:bulletEnabled val="1"/>
        </dgm:presLayoutVars>
      </dgm:prSet>
      <dgm:spPr/>
      <dgm:t>
        <a:bodyPr/>
        <a:lstStyle/>
        <a:p>
          <a:endParaRPr lang="en-US"/>
        </a:p>
      </dgm:t>
    </dgm:pt>
    <dgm:pt modelId="{1448C017-8788-4635-AA80-88ED8071292B}" type="pres">
      <dgm:prSet presAssocID="{85711127-F1A1-4DE2-8D3F-5A66F30FB138}" presName="FourConn_2-3" presStyleLbl="fgAccFollowNode1" presStyleIdx="1" presStyleCnt="3">
        <dgm:presLayoutVars>
          <dgm:bulletEnabled val="1"/>
        </dgm:presLayoutVars>
      </dgm:prSet>
      <dgm:spPr/>
      <dgm:t>
        <a:bodyPr/>
        <a:lstStyle/>
        <a:p>
          <a:endParaRPr lang="en-US"/>
        </a:p>
      </dgm:t>
    </dgm:pt>
    <dgm:pt modelId="{7B40241A-72D5-4CF4-96C2-FA3A26B9F87F}" type="pres">
      <dgm:prSet presAssocID="{85711127-F1A1-4DE2-8D3F-5A66F30FB138}" presName="FourConn_3-4" presStyleLbl="fgAccFollowNode1" presStyleIdx="2" presStyleCnt="3">
        <dgm:presLayoutVars>
          <dgm:bulletEnabled val="1"/>
        </dgm:presLayoutVars>
      </dgm:prSet>
      <dgm:spPr/>
      <dgm:t>
        <a:bodyPr/>
        <a:lstStyle/>
        <a:p>
          <a:endParaRPr lang="en-US"/>
        </a:p>
      </dgm:t>
    </dgm:pt>
    <dgm:pt modelId="{B6808508-24F5-48B7-A424-F0B1DDB6DFBC}" type="pres">
      <dgm:prSet presAssocID="{85711127-F1A1-4DE2-8D3F-5A66F30FB138}" presName="FourNodes_1_text" presStyleLbl="node1" presStyleIdx="3" presStyleCnt="4">
        <dgm:presLayoutVars>
          <dgm:bulletEnabled val="1"/>
        </dgm:presLayoutVars>
      </dgm:prSet>
      <dgm:spPr/>
      <dgm:t>
        <a:bodyPr/>
        <a:lstStyle/>
        <a:p>
          <a:endParaRPr lang="en-US"/>
        </a:p>
      </dgm:t>
    </dgm:pt>
    <dgm:pt modelId="{1A5B3613-C98E-41E6-95AD-D656F5A57B26}" type="pres">
      <dgm:prSet presAssocID="{85711127-F1A1-4DE2-8D3F-5A66F30FB138}" presName="FourNodes_2_text" presStyleLbl="node1" presStyleIdx="3" presStyleCnt="4">
        <dgm:presLayoutVars>
          <dgm:bulletEnabled val="1"/>
        </dgm:presLayoutVars>
      </dgm:prSet>
      <dgm:spPr/>
      <dgm:t>
        <a:bodyPr/>
        <a:lstStyle/>
        <a:p>
          <a:endParaRPr lang="en-US"/>
        </a:p>
      </dgm:t>
    </dgm:pt>
    <dgm:pt modelId="{D0246EC5-3847-43AF-B0FF-52BF3E20E0F9}" type="pres">
      <dgm:prSet presAssocID="{85711127-F1A1-4DE2-8D3F-5A66F30FB138}" presName="FourNodes_3_text" presStyleLbl="node1" presStyleIdx="3" presStyleCnt="4">
        <dgm:presLayoutVars>
          <dgm:bulletEnabled val="1"/>
        </dgm:presLayoutVars>
      </dgm:prSet>
      <dgm:spPr/>
      <dgm:t>
        <a:bodyPr/>
        <a:lstStyle/>
        <a:p>
          <a:endParaRPr lang="en-US"/>
        </a:p>
      </dgm:t>
    </dgm:pt>
    <dgm:pt modelId="{7EE5DB5D-EA80-49E0-8035-0EB2E07550CD}" type="pres">
      <dgm:prSet presAssocID="{85711127-F1A1-4DE2-8D3F-5A66F30FB138}" presName="FourNodes_4_text" presStyleLbl="node1" presStyleIdx="3" presStyleCnt="4">
        <dgm:presLayoutVars>
          <dgm:bulletEnabled val="1"/>
        </dgm:presLayoutVars>
      </dgm:prSet>
      <dgm:spPr/>
      <dgm:t>
        <a:bodyPr/>
        <a:lstStyle/>
        <a:p>
          <a:endParaRPr lang="en-US"/>
        </a:p>
      </dgm:t>
    </dgm:pt>
  </dgm:ptLst>
  <dgm:cxnLst>
    <dgm:cxn modelId="{6B1A52E6-0744-4DDB-AE02-7580B513C709}" srcId="{85711127-F1A1-4DE2-8D3F-5A66F30FB138}" destId="{F311A394-E831-44CC-B4E6-FBDAE116AA54}" srcOrd="3" destOrd="0" parTransId="{3F1029C1-C81B-4E01-B020-2FD1881DF120}" sibTransId="{743A48A4-5951-4E68-B6E6-1E1965A615FD}"/>
    <dgm:cxn modelId="{8D1B3408-F63B-4AB2-BB80-3EB81B39C246}" type="presOf" srcId="{38AC9AA0-C9C4-4737-82F8-05C58925A435}" destId="{B6808508-24F5-48B7-A424-F0B1DDB6DFBC}" srcOrd="1" destOrd="0" presId="urn:microsoft.com/office/officeart/2005/8/layout/vProcess5"/>
    <dgm:cxn modelId="{12C9F710-94DD-4642-B99F-5C8DEF88D26C}" type="presOf" srcId="{F311A394-E831-44CC-B4E6-FBDAE116AA54}" destId="{7EF4C81C-B550-472D-810E-7445595852BF}" srcOrd="0" destOrd="0" presId="urn:microsoft.com/office/officeart/2005/8/layout/vProcess5"/>
    <dgm:cxn modelId="{2DB5E76C-AFC7-4BE9-9DF6-AD667F5EB2E1}" type="presOf" srcId="{DC850716-4FD9-46FD-B0DE-E20EF8013BE4}" destId="{1A5B3613-C98E-41E6-95AD-D656F5A57B26}" srcOrd="1" destOrd="0" presId="urn:microsoft.com/office/officeart/2005/8/layout/vProcess5"/>
    <dgm:cxn modelId="{F4A912D2-5572-4928-A858-C6136E0D7BDE}" srcId="{85711127-F1A1-4DE2-8D3F-5A66F30FB138}" destId="{DC850716-4FD9-46FD-B0DE-E20EF8013BE4}" srcOrd="1" destOrd="0" parTransId="{632A34C8-CF77-4369-9AEE-97DCEA0102CF}" sibTransId="{3050593F-2400-47E7-8B1E-8BCBEFCF6C2F}"/>
    <dgm:cxn modelId="{EDD5D51A-4B73-430B-AD91-FE566E1AC521}" type="presOf" srcId="{38AC9AA0-C9C4-4737-82F8-05C58925A435}" destId="{A38A2A6A-0361-4C1A-9867-BFD7F26E5633}" srcOrd="0" destOrd="0" presId="urn:microsoft.com/office/officeart/2005/8/layout/vProcess5"/>
    <dgm:cxn modelId="{B2332F00-547E-449F-B7A0-710583AE5EAD}" srcId="{85711127-F1A1-4DE2-8D3F-5A66F30FB138}" destId="{D6A733E1-A9F2-461D-BC5D-F16F952F4848}" srcOrd="2" destOrd="0" parTransId="{9E87BD7C-EBC9-4BA3-8E1E-5548D5818CED}" sibTransId="{6C02AEE7-E352-486E-85A3-0EC5CF254DEB}"/>
    <dgm:cxn modelId="{D2495A54-89C4-4F5E-B27C-D525253E0C77}" type="presOf" srcId="{D6A733E1-A9F2-461D-BC5D-F16F952F4848}" destId="{846CDA39-3588-4AF1-9A24-3251BDCBB069}" srcOrd="0" destOrd="0" presId="urn:microsoft.com/office/officeart/2005/8/layout/vProcess5"/>
    <dgm:cxn modelId="{D0681D00-9371-49A9-8C71-97C0CB0020DB}" type="presOf" srcId="{D6A733E1-A9F2-461D-BC5D-F16F952F4848}" destId="{D0246EC5-3847-43AF-B0FF-52BF3E20E0F9}" srcOrd="1" destOrd="0" presId="urn:microsoft.com/office/officeart/2005/8/layout/vProcess5"/>
    <dgm:cxn modelId="{D1238310-2B19-408A-83C4-4CB9399AB345}" type="presOf" srcId="{85711127-F1A1-4DE2-8D3F-5A66F30FB138}" destId="{09FBC3E6-45A7-4B76-995C-D8D279FF2035}" srcOrd="0" destOrd="0" presId="urn:microsoft.com/office/officeart/2005/8/layout/vProcess5"/>
    <dgm:cxn modelId="{FBEF8715-E69F-4318-8EDC-E04DE60F4975}" type="presOf" srcId="{F311A394-E831-44CC-B4E6-FBDAE116AA54}" destId="{7EE5DB5D-EA80-49E0-8035-0EB2E07550CD}" srcOrd="1" destOrd="0" presId="urn:microsoft.com/office/officeart/2005/8/layout/vProcess5"/>
    <dgm:cxn modelId="{C1028B53-238F-4E61-BC52-A155F301C3BB}" srcId="{85711127-F1A1-4DE2-8D3F-5A66F30FB138}" destId="{38AC9AA0-C9C4-4737-82F8-05C58925A435}" srcOrd="0" destOrd="0" parTransId="{B0F973CB-5C0F-47C8-A813-D529855F4A09}" sibTransId="{D97D1099-E952-4AB1-B593-00DA94D027C8}"/>
    <dgm:cxn modelId="{DDA085BA-DC6F-4E00-9BE2-797C63B470E4}" type="presOf" srcId="{DC850716-4FD9-46FD-B0DE-E20EF8013BE4}" destId="{2B9DA8CB-3478-4DC6-80EF-D83094DBCF0E}" srcOrd="0" destOrd="0" presId="urn:microsoft.com/office/officeart/2005/8/layout/vProcess5"/>
    <dgm:cxn modelId="{05989B53-8DAA-476E-A567-560EA4206C60}" type="presOf" srcId="{6C02AEE7-E352-486E-85A3-0EC5CF254DEB}" destId="{7B40241A-72D5-4CF4-96C2-FA3A26B9F87F}" srcOrd="0" destOrd="0" presId="urn:microsoft.com/office/officeart/2005/8/layout/vProcess5"/>
    <dgm:cxn modelId="{2817DE9B-8853-446C-86E5-8412590B6595}" type="presOf" srcId="{D97D1099-E952-4AB1-B593-00DA94D027C8}" destId="{4C503A7A-13D4-4E9C-AF28-A34D0F7FAA67}" srcOrd="0" destOrd="0" presId="urn:microsoft.com/office/officeart/2005/8/layout/vProcess5"/>
    <dgm:cxn modelId="{D451DF0B-BD3E-42E3-8914-42D78841CE7D}" type="presOf" srcId="{3050593F-2400-47E7-8B1E-8BCBEFCF6C2F}" destId="{1448C017-8788-4635-AA80-88ED8071292B}" srcOrd="0" destOrd="0" presId="urn:microsoft.com/office/officeart/2005/8/layout/vProcess5"/>
    <dgm:cxn modelId="{52488AE7-44F8-4716-8242-0A1AB8EADBCC}" type="presParOf" srcId="{09FBC3E6-45A7-4B76-995C-D8D279FF2035}" destId="{8FA775E1-2363-4854-810B-149EFC420991}" srcOrd="0" destOrd="0" presId="urn:microsoft.com/office/officeart/2005/8/layout/vProcess5"/>
    <dgm:cxn modelId="{A4F65F1B-999D-4D2E-9340-6B62CDF8D6C5}" type="presParOf" srcId="{09FBC3E6-45A7-4B76-995C-D8D279FF2035}" destId="{A38A2A6A-0361-4C1A-9867-BFD7F26E5633}" srcOrd="1" destOrd="0" presId="urn:microsoft.com/office/officeart/2005/8/layout/vProcess5"/>
    <dgm:cxn modelId="{D61E3BEA-F061-4749-BB42-5F8B8C117692}" type="presParOf" srcId="{09FBC3E6-45A7-4B76-995C-D8D279FF2035}" destId="{2B9DA8CB-3478-4DC6-80EF-D83094DBCF0E}" srcOrd="2" destOrd="0" presId="urn:microsoft.com/office/officeart/2005/8/layout/vProcess5"/>
    <dgm:cxn modelId="{0A78B913-E860-47B8-A8E6-16E3702728CC}" type="presParOf" srcId="{09FBC3E6-45A7-4B76-995C-D8D279FF2035}" destId="{846CDA39-3588-4AF1-9A24-3251BDCBB069}" srcOrd="3" destOrd="0" presId="urn:microsoft.com/office/officeart/2005/8/layout/vProcess5"/>
    <dgm:cxn modelId="{7ECB7CE0-43A9-4949-A62D-C3F02A06E304}" type="presParOf" srcId="{09FBC3E6-45A7-4B76-995C-D8D279FF2035}" destId="{7EF4C81C-B550-472D-810E-7445595852BF}" srcOrd="4" destOrd="0" presId="urn:microsoft.com/office/officeart/2005/8/layout/vProcess5"/>
    <dgm:cxn modelId="{523EBC41-5C05-4006-ADC3-B483F7BB0C1B}" type="presParOf" srcId="{09FBC3E6-45A7-4B76-995C-D8D279FF2035}" destId="{4C503A7A-13D4-4E9C-AF28-A34D0F7FAA67}" srcOrd="5" destOrd="0" presId="urn:microsoft.com/office/officeart/2005/8/layout/vProcess5"/>
    <dgm:cxn modelId="{09B07BC2-AE9C-48F9-A1A3-89306BC73764}" type="presParOf" srcId="{09FBC3E6-45A7-4B76-995C-D8D279FF2035}" destId="{1448C017-8788-4635-AA80-88ED8071292B}" srcOrd="6" destOrd="0" presId="urn:microsoft.com/office/officeart/2005/8/layout/vProcess5"/>
    <dgm:cxn modelId="{77B0A844-4A7B-4E68-A96C-56A2C0D9BBDF}" type="presParOf" srcId="{09FBC3E6-45A7-4B76-995C-D8D279FF2035}" destId="{7B40241A-72D5-4CF4-96C2-FA3A26B9F87F}" srcOrd="7" destOrd="0" presId="urn:microsoft.com/office/officeart/2005/8/layout/vProcess5"/>
    <dgm:cxn modelId="{4086A36B-243E-4607-99D4-F1F6A9B9FCBB}" type="presParOf" srcId="{09FBC3E6-45A7-4B76-995C-D8D279FF2035}" destId="{B6808508-24F5-48B7-A424-F0B1DDB6DFBC}" srcOrd="8" destOrd="0" presId="urn:microsoft.com/office/officeart/2005/8/layout/vProcess5"/>
    <dgm:cxn modelId="{8EAF0E1C-6773-4C49-ADBD-E6F19D797ABD}" type="presParOf" srcId="{09FBC3E6-45A7-4B76-995C-D8D279FF2035}" destId="{1A5B3613-C98E-41E6-95AD-D656F5A57B26}" srcOrd="9" destOrd="0" presId="urn:microsoft.com/office/officeart/2005/8/layout/vProcess5"/>
    <dgm:cxn modelId="{C80D350C-B60A-4E25-88A8-A50BF443FC23}" type="presParOf" srcId="{09FBC3E6-45A7-4B76-995C-D8D279FF2035}" destId="{D0246EC5-3847-43AF-B0FF-52BF3E20E0F9}" srcOrd="10" destOrd="0" presId="urn:microsoft.com/office/officeart/2005/8/layout/vProcess5"/>
    <dgm:cxn modelId="{F2828C99-BE15-45AE-9DB4-B3D1AF01D4BE}" type="presParOf" srcId="{09FBC3E6-45A7-4B76-995C-D8D279FF2035}" destId="{7EE5DB5D-EA80-49E0-8035-0EB2E07550CD}" srcOrd="11" destOrd="0" presId="urn:microsoft.com/office/officeart/2005/8/layout/vProcess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A0A7F42-A0A0-4F95-B62D-BC6E773CA293}">
      <dsp:nvSpPr>
        <dsp:cNvPr id="0" name=""/>
        <dsp:cNvSpPr/>
      </dsp:nvSpPr>
      <dsp:spPr>
        <a:xfrm>
          <a:off x="0" y="2532"/>
          <a:ext cx="7342296" cy="1283611"/>
        </a:xfrm>
        <a:prstGeom prst="roundRect">
          <a:avLst>
            <a:gd name="adj" fmla="val 10000"/>
          </a:avLst>
        </a:prstGeom>
        <a:solidFill>
          <a:schemeClr val="accent4">
            <a:tint val="40000"/>
            <a:hueOff val="0"/>
            <a:satOff val="0"/>
            <a:lumOff val="0"/>
            <a:alphaOff val="0"/>
          </a:schemeClr>
        </a:solidFill>
        <a:ln>
          <a:noFill/>
        </a:ln>
        <a:effectLst>
          <a:outerShdw blurRad="38100" dist="25400" dir="5400000" rotWithShape="0">
            <a:srgbClr val="000000">
              <a:alpha val="45000"/>
            </a:srgbClr>
          </a:outerShdw>
        </a:effectLst>
      </dsp:spPr>
      <dsp:style>
        <a:lnRef idx="0">
          <a:scrgbClr r="0" g="0" b="0"/>
        </a:lnRef>
        <a:fillRef idx="1">
          <a:scrgbClr r="0" g="0" b="0"/>
        </a:fillRef>
        <a:effectRef idx="2">
          <a:scrgbClr r="0" g="0" b="0"/>
        </a:effectRef>
        <a:fontRef idx="minor"/>
      </dsp:style>
    </dsp:sp>
    <dsp:sp modelId="{B7D3773C-F861-424E-BFF5-86333437A0B3}">
      <dsp:nvSpPr>
        <dsp:cNvPr id="0" name=""/>
        <dsp:cNvSpPr/>
      </dsp:nvSpPr>
      <dsp:spPr>
        <a:xfrm>
          <a:off x="388292" y="291345"/>
          <a:ext cx="705986" cy="705986"/>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xmlns="" r:embed="rId2"/>
              </a:ext>
            </a:extLst>
          </a:blip>
          <a:srcRect/>
          <a:stretch>
            <a:fillRect/>
          </a:stretch>
        </a:blipFill>
        <a:ln>
          <a:noFill/>
        </a:ln>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dsp:spPr>
      <dsp:style>
        <a:lnRef idx="0">
          <a:scrgbClr r="0" g="0" b="0"/>
        </a:lnRef>
        <a:fillRef idx="3">
          <a:scrgbClr r="0" g="0" b="0"/>
        </a:fillRef>
        <a:effectRef idx="3">
          <a:scrgbClr r="0" g="0" b="0"/>
        </a:effectRef>
        <a:fontRef idx="minor">
          <a:schemeClr val="lt1"/>
        </a:fontRef>
      </dsp:style>
    </dsp:sp>
    <dsp:sp modelId="{A6B7AE55-DFE4-4660-9B0B-54493BFBC27A}">
      <dsp:nvSpPr>
        <dsp:cNvPr id="0" name=""/>
        <dsp:cNvSpPr/>
      </dsp:nvSpPr>
      <dsp:spPr>
        <a:xfrm>
          <a:off x="1482571" y="2532"/>
          <a:ext cx="3304033" cy="128361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5849" tIns="135849" rIns="135849" bIns="135849" numCol="1" spcCol="1270" anchor="ctr" anchorCtr="0">
          <a:noAutofit/>
        </a:bodyPr>
        <a:lstStyle/>
        <a:p>
          <a:pPr lvl="0" algn="l" defTabSz="977900">
            <a:lnSpc>
              <a:spcPct val="100000"/>
            </a:lnSpc>
            <a:spcBef>
              <a:spcPct val="0"/>
            </a:spcBef>
            <a:spcAft>
              <a:spcPct val="35000"/>
            </a:spcAft>
          </a:pPr>
          <a:r>
            <a:rPr lang="en-US" sz="2200" kern="1200">
              <a:latin typeface="Arial" panose="020B0604020202020204" pitchFamily="34" charset="0"/>
              <a:cs typeface="Arial" panose="020B0604020202020204" pitchFamily="34" charset="0"/>
            </a:rPr>
            <a:t>How much did you make?						</a:t>
          </a:r>
        </a:p>
      </dsp:txBody>
      <dsp:txXfrm>
        <a:off x="1482571" y="2532"/>
        <a:ext cx="3304033" cy="1283611"/>
      </dsp:txXfrm>
    </dsp:sp>
    <dsp:sp modelId="{8951FDE4-9042-42A8-9929-64830C0BD0E4}">
      <dsp:nvSpPr>
        <dsp:cNvPr id="0" name=""/>
        <dsp:cNvSpPr/>
      </dsp:nvSpPr>
      <dsp:spPr>
        <a:xfrm>
          <a:off x="4786604" y="2532"/>
          <a:ext cx="2555691" cy="128361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5849" tIns="135849" rIns="135849" bIns="135849" numCol="1" spcCol="1270" anchor="ctr" anchorCtr="0">
          <a:noAutofit/>
        </a:bodyPr>
        <a:lstStyle/>
        <a:p>
          <a:pPr lvl="0" algn="l" defTabSz="800100">
            <a:lnSpc>
              <a:spcPct val="100000"/>
            </a:lnSpc>
            <a:spcBef>
              <a:spcPct val="0"/>
            </a:spcBef>
            <a:spcAft>
              <a:spcPct val="35000"/>
            </a:spcAft>
          </a:pPr>
          <a:r>
            <a:rPr lang="en-US" sz="1800" kern="1200">
              <a:latin typeface="Arial" panose="020B0604020202020204" pitchFamily="34" charset="0"/>
              <a:cs typeface="Arial" panose="020B0604020202020204" pitchFamily="34" charset="0"/>
            </a:rPr>
            <a:t>$</a:t>
          </a:r>
          <a:r>
            <a:rPr lang="en-US" sz="1800" u="sng" kern="1200">
              <a:latin typeface="Arial" panose="020B0604020202020204" pitchFamily="34" charset="0"/>
              <a:cs typeface="Arial" panose="020B0604020202020204" pitchFamily="34" charset="0"/>
            </a:rPr>
            <a:t>		</a:t>
          </a:r>
          <a:endParaRPr lang="en-US" sz="1800" kern="1200">
            <a:latin typeface="Arial" panose="020B0604020202020204" pitchFamily="34" charset="0"/>
            <a:cs typeface="Arial" panose="020B0604020202020204" pitchFamily="34" charset="0"/>
          </a:endParaRPr>
        </a:p>
      </dsp:txBody>
      <dsp:txXfrm>
        <a:off x="4786604" y="2532"/>
        <a:ext cx="2555691" cy="1283611"/>
      </dsp:txXfrm>
    </dsp:sp>
    <dsp:sp modelId="{3BBD3727-9C07-4FD2-B86D-A8E3E5EA424F}">
      <dsp:nvSpPr>
        <dsp:cNvPr id="0" name=""/>
        <dsp:cNvSpPr/>
      </dsp:nvSpPr>
      <dsp:spPr>
        <a:xfrm>
          <a:off x="0" y="1607047"/>
          <a:ext cx="7342296" cy="1283611"/>
        </a:xfrm>
        <a:prstGeom prst="roundRect">
          <a:avLst>
            <a:gd name="adj" fmla="val 10000"/>
          </a:avLst>
        </a:prstGeom>
        <a:solidFill>
          <a:schemeClr val="accent4">
            <a:tint val="40000"/>
            <a:hueOff val="0"/>
            <a:satOff val="0"/>
            <a:lumOff val="0"/>
            <a:alphaOff val="0"/>
          </a:schemeClr>
        </a:solidFill>
        <a:ln>
          <a:noFill/>
        </a:ln>
        <a:effectLst>
          <a:outerShdw blurRad="38100" dist="25400" dir="5400000" rotWithShape="0">
            <a:srgbClr val="000000">
              <a:alpha val="45000"/>
            </a:srgbClr>
          </a:outerShdw>
        </a:effectLst>
      </dsp:spPr>
      <dsp:style>
        <a:lnRef idx="0">
          <a:scrgbClr r="0" g="0" b="0"/>
        </a:lnRef>
        <a:fillRef idx="1">
          <a:scrgbClr r="0" g="0" b="0"/>
        </a:fillRef>
        <a:effectRef idx="2">
          <a:scrgbClr r="0" g="0" b="0"/>
        </a:effectRef>
        <a:fontRef idx="minor"/>
      </dsp:style>
    </dsp:sp>
    <dsp:sp modelId="{0768ECB3-12A2-4A36-B719-5D001C9E1B4E}">
      <dsp:nvSpPr>
        <dsp:cNvPr id="0" name=""/>
        <dsp:cNvSpPr/>
      </dsp:nvSpPr>
      <dsp:spPr>
        <a:xfrm>
          <a:off x="388292" y="1895859"/>
          <a:ext cx="705986" cy="705986"/>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xmlns="" r:embed="rId4"/>
              </a:ext>
            </a:extLst>
          </a:blip>
          <a:stretch>
            <a:fillRect/>
          </a:stretch>
        </a:blipFill>
        <a:ln>
          <a:noFill/>
        </a:ln>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dsp:spPr>
      <dsp:style>
        <a:lnRef idx="0">
          <a:scrgbClr r="0" g="0" b="0"/>
        </a:lnRef>
        <a:fillRef idx="3">
          <a:scrgbClr r="0" g="0" b="0"/>
        </a:fillRef>
        <a:effectRef idx="3">
          <a:scrgbClr r="0" g="0" b="0"/>
        </a:effectRef>
        <a:fontRef idx="minor">
          <a:schemeClr val="lt1"/>
        </a:fontRef>
      </dsp:style>
    </dsp:sp>
    <dsp:sp modelId="{993A0F51-33B4-4EFA-9C76-30D9CEA7393D}">
      <dsp:nvSpPr>
        <dsp:cNvPr id="0" name=""/>
        <dsp:cNvSpPr/>
      </dsp:nvSpPr>
      <dsp:spPr>
        <a:xfrm>
          <a:off x="1482571" y="1607047"/>
          <a:ext cx="3304033" cy="128361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5849" tIns="135849" rIns="135849" bIns="135849" numCol="1" spcCol="1270" anchor="ctr" anchorCtr="0">
          <a:noAutofit/>
        </a:bodyPr>
        <a:lstStyle/>
        <a:p>
          <a:pPr lvl="0" algn="l" defTabSz="977900">
            <a:lnSpc>
              <a:spcPct val="100000"/>
            </a:lnSpc>
            <a:spcBef>
              <a:spcPct val="0"/>
            </a:spcBef>
            <a:spcAft>
              <a:spcPct val="35000"/>
            </a:spcAft>
          </a:pPr>
          <a:r>
            <a:rPr lang="en-US" sz="2200" kern="1200">
              <a:latin typeface="Arial" panose="020B0604020202020204" pitchFamily="34" charset="0"/>
              <a:cs typeface="Arial" panose="020B0604020202020204" pitchFamily="34" charset="0"/>
            </a:rPr>
            <a:t>How many listings did you have?   </a:t>
          </a:r>
          <a:r>
            <a:rPr lang="en-US" sz="2200" u="sng" kern="1200">
              <a:latin typeface="Arial" panose="020B0604020202020204" pitchFamily="34" charset="0"/>
              <a:cs typeface="Arial" panose="020B0604020202020204" pitchFamily="34" charset="0"/>
            </a:rPr>
            <a:t>		</a:t>
          </a:r>
          <a:endParaRPr lang="en-US" sz="2200" kern="1200">
            <a:latin typeface="Arial" panose="020B0604020202020204" pitchFamily="34" charset="0"/>
            <a:cs typeface="Arial" panose="020B0604020202020204" pitchFamily="34" charset="0"/>
          </a:endParaRPr>
        </a:p>
      </dsp:txBody>
      <dsp:txXfrm>
        <a:off x="1482571" y="1607047"/>
        <a:ext cx="3304033" cy="1283611"/>
      </dsp:txXfrm>
    </dsp:sp>
    <dsp:sp modelId="{36EBE958-E070-47C5-8E21-7C4B551FFFF7}">
      <dsp:nvSpPr>
        <dsp:cNvPr id="0" name=""/>
        <dsp:cNvSpPr/>
      </dsp:nvSpPr>
      <dsp:spPr>
        <a:xfrm>
          <a:off x="4786604" y="1607047"/>
          <a:ext cx="2555691" cy="128361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5849" tIns="135849" rIns="135849" bIns="135849" numCol="1" spcCol="1270" anchor="ctr" anchorCtr="0">
          <a:noAutofit/>
        </a:bodyPr>
        <a:lstStyle/>
        <a:p>
          <a:pPr lvl="0" algn="l" defTabSz="889000">
            <a:lnSpc>
              <a:spcPct val="100000"/>
            </a:lnSpc>
            <a:spcBef>
              <a:spcPct val="0"/>
            </a:spcBef>
            <a:spcAft>
              <a:spcPct val="35000"/>
            </a:spcAft>
          </a:pPr>
          <a:r>
            <a:rPr lang="en-US" sz="2000" kern="1200">
              <a:latin typeface="Arial" panose="020B0604020202020204" pitchFamily="34" charset="0"/>
              <a:cs typeface="Arial" panose="020B0604020202020204" pitchFamily="34" charset="0"/>
            </a:rPr>
            <a:t>How many sold?</a:t>
          </a:r>
          <a:r>
            <a:rPr lang="en-US" sz="1600" u="sng" kern="1200">
              <a:latin typeface="Arial" panose="020B0604020202020204" pitchFamily="34" charset="0"/>
              <a:cs typeface="Arial" panose="020B0604020202020204" pitchFamily="34" charset="0"/>
            </a:rPr>
            <a:t>		</a:t>
          </a:r>
          <a:endParaRPr lang="en-US" sz="1600" kern="1200">
            <a:latin typeface="Arial" panose="020B0604020202020204" pitchFamily="34" charset="0"/>
            <a:cs typeface="Arial" panose="020B0604020202020204" pitchFamily="34" charset="0"/>
          </a:endParaRPr>
        </a:p>
      </dsp:txBody>
      <dsp:txXfrm>
        <a:off x="4786604" y="1607047"/>
        <a:ext cx="2555691" cy="1283611"/>
      </dsp:txXfrm>
    </dsp:sp>
    <dsp:sp modelId="{FCD3C9BA-41A3-4F6D-BB1C-8551C390E4A8}">
      <dsp:nvSpPr>
        <dsp:cNvPr id="0" name=""/>
        <dsp:cNvSpPr/>
      </dsp:nvSpPr>
      <dsp:spPr>
        <a:xfrm>
          <a:off x="0" y="3211561"/>
          <a:ext cx="7342296" cy="1283611"/>
        </a:xfrm>
        <a:prstGeom prst="roundRect">
          <a:avLst>
            <a:gd name="adj" fmla="val 10000"/>
          </a:avLst>
        </a:prstGeom>
        <a:solidFill>
          <a:schemeClr val="accent4">
            <a:tint val="40000"/>
            <a:hueOff val="0"/>
            <a:satOff val="0"/>
            <a:lumOff val="0"/>
            <a:alphaOff val="0"/>
          </a:schemeClr>
        </a:solidFill>
        <a:ln>
          <a:noFill/>
        </a:ln>
        <a:effectLst>
          <a:outerShdw blurRad="38100" dist="25400" dir="5400000" rotWithShape="0">
            <a:srgbClr val="000000">
              <a:alpha val="45000"/>
            </a:srgbClr>
          </a:outerShdw>
        </a:effectLst>
      </dsp:spPr>
      <dsp:style>
        <a:lnRef idx="0">
          <a:scrgbClr r="0" g="0" b="0"/>
        </a:lnRef>
        <a:fillRef idx="1">
          <a:scrgbClr r="0" g="0" b="0"/>
        </a:fillRef>
        <a:effectRef idx="2">
          <a:scrgbClr r="0" g="0" b="0"/>
        </a:effectRef>
        <a:fontRef idx="minor"/>
      </dsp:style>
    </dsp:sp>
    <dsp:sp modelId="{5E55B086-866A-48BD-BF7D-A980300047B6}">
      <dsp:nvSpPr>
        <dsp:cNvPr id="0" name=""/>
        <dsp:cNvSpPr/>
      </dsp:nvSpPr>
      <dsp:spPr>
        <a:xfrm>
          <a:off x="388292" y="3500374"/>
          <a:ext cx="705986" cy="705986"/>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xmlns="" r:embed="rId6"/>
              </a:ext>
            </a:extLst>
          </a:blip>
          <a:stretch>
            <a:fillRect/>
          </a:stretch>
        </a:blipFill>
        <a:ln>
          <a:noFill/>
        </a:ln>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dsp:spPr>
      <dsp:style>
        <a:lnRef idx="0">
          <a:scrgbClr r="0" g="0" b="0"/>
        </a:lnRef>
        <a:fillRef idx="3">
          <a:scrgbClr r="0" g="0" b="0"/>
        </a:fillRef>
        <a:effectRef idx="3">
          <a:scrgbClr r="0" g="0" b="0"/>
        </a:effectRef>
        <a:fontRef idx="minor">
          <a:schemeClr val="lt1"/>
        </a:fontRef>
      </dsp:style>
    </dsp:sp>
    <dsp:sp modelId="{78C9D90A-2826-4680-BF97-B418B20022ED}">
      <dsp:nvSpPr>
        <dsp:cNvPr id="0" name=""/>
        <dsp:cNvSpPr/>
      </dsp:nvSpPr>
      <dsp:spPr>
        <a:xfrm>
          <a:off x="1482571" y="3211561"/>
          <a:ext cx="3304033" cy="128361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5849" tIns="135849" rIns="135849" bIns="135849" numCol="1" spcCol="1270" anchor="ctr" anchorCtr="0">
          <a:noAutofit/>
        </a:bodyPr>
        <a:lstStyle/>
        <a:p>
          <a:pPr lvl="0" algn="l" defTabSz="977900">
            <a:lnSpc>
              <a:spcPct val="100000"/>
            </a:lnSpc>
            <a:spcBef>
              <a:spcPct val="0"/>
            </a:spcBef>
            <a:spcAft>
              <a:spcPct val="35000"/>
            </a:spcAft>
          </a:pPr>
          <a:r>
            <a:rPr lang="en-US" sz="2200" kern="1200">
              <a:latin typeface="Arial" panose="020B0604020202020204" pitchFamily="34" charset="0"/>
              <a:cs typeface="Arial" panose="020B0604020202020204" pitchFamily="34" charset="0"/>
            </a:rPr>
            <a:t>How many buyers did you have?    </a:t>
          </a:r>
          <a:r>
            <a:rPr lang="en-US" sz="2200" u="sng" kern="1200">
              <a:latin typeface="Arial" panose="020B0604020202020204" pitchFamily="34" charset="0"/>
              <a:cs typeface="Arial" panose="020B0604020202020204" pitchFamily="34" charset="0"/>
            </a:rPr>
            <a:t>		</a:t>
          </a:r>
          <a:endParaRPr lang="en-US" sz="2200" kern="1200">
            <a:latin typeface="Arial" panose="020B0604020202020204" pitchFamily="34" charset="0"/>
            <a:cs typeface="Arial" panose="020B0604020202020204" pitchFamily="34" charset="0"/>
          </a:endParaRPr>
        </a:p>
      </dsp:txBody>
      <dsp:txXfrm>
        <a:off x="1482571" y="3211561"/>
        <a:ext cx="3304033" cy="1283611"/>
      </dsp:txXfrm>
    </dsp:sp>
    <dsp:sp modelId="{A9B97B79-8B10-4C6D-AF3F-87AD8A6FCCC7}">
      <dsp:nvSpPr>
        <dsp:cNvPr id="0" name=""/>
        <dsp:cNvSpPr/>
      </dsp:nvSpPr>
      <dsp:spPr>
        <a:xfrm>
          <a:off x="4786604" y="3211561"/>
          <a:ext cx="2555691" cy="128361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5849" tIns="135849" rIns="135849" bIns="135849" numCol="1" spcCol="1270" anchor="ctr" anchorCtr="0">
          <a:noAutofit/>
        </a:bodyPr>
        <a:lstStyle/>
        <a:p>
          <a:pPr lvl="0" algn="l" defTabSz="889000">
            <a:lnSpc>
              <a:spcPct val="100000"/>
            </a:lnSpc>
            <a:spcBef>
              <a:spcPct val="0"/>
            </a:spcBef>
            <a:spcAft>
              <a:spcPct val="35000"/>
            </a:spcAft>
            <a:buNone/>
          </a:pPr>
          <a:r>
            <a:rPr lang="en-US" sz="2000" kern="1200">
              <a:latin typeface="Arial" panose="020B0604020202020204" pitchFamily="34" charset="0"/>
              <a:cs typeface="Arial" panose="020B0604020202020204" pitchFamily="34" charset="0"/>
            </a:rPr>
            <a:t>How many bought?</a:t>
          </a:r>
          <a:endParaRPr lang="en-US" sz="1700" u="sng" kern="1200">
            <a:latin typeface="Arial" panose="020B0604020202020204" pitchFamily="34" charset="0"/>
            <a:cs typeface="Arial" panose="020B0604020202020204" pitchFamily="34" charset="0"/>
          </a:endParaRPr>
        </a:p>
        <a:p>
          <a:pPr marL="171450" lvl="1" indent="-171450" algn="l" defTabSz="755650">
            <a:lnSpc>
              <a:spcPct val="90000"/>
            </a:lnSpc>
            <a:spcBef>
              <a:spcPct val="0"/>
            </a:spcBef>
            <a:spcAft>
              <a:spcPct val="15000"/>
            </a:spcAft>
            <a:buChar char="••"/>
          </a:pPr>
          <a:r>
            <a:rPr lang="en-US" sz="1700" u="sng" kern="1200">
              <a:latin typeface="Arial" panose="020B0604020202020204" pitchFamily="34" charset="0"/>
              <a:cs typeface="Arial" panose="020B0604020202020204" pitchFamily="34" charset="0"/>
            </a:rPr>
            <a:t>			</a:t>
          </a:r>
        </a:p>
      </dsp:txBody>
      <dsp:txXfrm>
        <a:off x="4786604" y="3211561"/>
        <a:ext cx="2555691" cy="1283611"/>
      </dsp:txXfrm>
    </dsp:sp>
    <dsp:sp modelId="{4FCEFC60-D68A-4D6A-97DD-A827CD7BFF5B}">
      <dsp:nvSpPr>
        <dsp:cNvPr id="0" name=""/>
        <dsp:cNvSpPr/>
      </dsp:nvSpPr>
      <dsp:spPr>
        <a:xfrm>
          <a:off x="0" y="4816076"/>
          <a:ext cx="7342296" cy="1283611"/>
        </a:xfrm>
        <a:prstGeom prst="roundRect">
          <a:avLst>
            <a:gd name="adj" fmla="val 10000"/>
          </a:avLst>
        </a:prstGeom>
        <a:solidFill>
          <a:schemeClr val="accent4">
            <a:tint val="40000"/>
            <a:hueOff val="0"/>
            <a:satOff val="0"/>
            <a:lumOff val="0"/>
            <a:alphaOff val="0"/>
          </a:schemeClr>
        </a:solidFill>
        <a:ln>
          <a:noFill/>
        </a:ln>
        <a:effectLst>
          <a:outerShdw blurRad="38100" dist="25400" dir="5400000" rotWithShape="0">
            <a:srgbClr val="000000">
              <a:alpha val="45000"/>
            </a:srgbClr>
          </a:outerShdw>
        </a:effectLst>
      </dsp:spPr>
      <dsp:style>
        <a:lnRef idx="0">
          <a:scrgbClr r="0" g="0" b="0"/>
        </a:lnRef>
        <a:fillRef idx="1">
          <a:scrgbClr r="0" g="0" b="0"/>
        </a:fillRef>
        <a:effectRef idx="2">
          <a:scrgbClr r="0" g="0" b="0"/>
        </a:effectRef>
        <a:fontRef idx="minor"/>
      </dsp:style>
    </dsp:sp>
    <dsp:sp modelId="{CF9EF70B-B8A9-4836-8E83-A8BB5B4CE2D2}">
      <dsp:nvSpPr>
        <dsp:cNvPr id="0" name=""/>
        <dsp:cNvSpPr/>
      </dsp:nvSpPr>
      <dsp:spPr>
        <a:xfrm>
          <a:off x="388292" y="5104889"/>
          <a:ext cx="705986" cy="705986"/>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xmlns="" r:embed="rId8"/>
              </a:ext>
            </a:extLst>
          </a:blip>
          <a:srcRect/>
          <a:stretch>
            <a:fillRect/>
          </a:stretch>
        </a:blipFill>
        <a:ln>
          <a:noFill/>
        </a:ln>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dsp:spPr>
      <dsp:style>
        <a:lnRef idx="0">
          <a:scrgbClr r="0" g="0" b="0"/>
        </a:lnRef>
        <a:fillRef idx="3">
          <a:scrgbClr r="0" g="0" b="0"/>
        </a:fillRef>
        <a:effectRef idx="3">
          <a:scrgbClr r="0" g="0" b="0"/>
        </a:effectRef>
        <a:fontRef idx="minor">
          <a:schemeClr val="lt1"/>
        </a:fontRef>
      </dsp:style>
    </dsp:sp>
    <dsp:sp modelId="{14EB32EB-F832-4424-952A-0C00E686C2EB}">
      <dsp:nvSpPr>
        <dsp:cNvPr id="0" name=""/>
        <dsp:cNvSpPr/>
      </dsp:nvSpPr>
      <dsp:spPr>
        <a:xfrm>
          <a:off x="1482571" y="4816076"/>
          <a:ext cx="3304033" cy="128361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5849" tIns="135849" rIns="135849" bIns="135849" numCol="1" spcCol="1270" anchor="ctr" anchorCtr="0">
          <a:noAutofit/>
        </a:bodyPr>
        <a:lstStyle/>
        <a:p>
          <a:pPr lvl="0" algn="l" defTabSz="977900">
            <a:lnSpc>
              <a:spcPct val="100000"/>
            </a:lnSpc>
            <a:spcBef>
              <a:spcPct val="0"/>
            </a:spcBef>
            <a:spcAft>
              <a:spcPct val="35000"/>
            </a:spcAft>
          </a:pPr>
          <a:r>
            <a:rPr lang="en-US" sz="2200" kern="1200">
              <a:latin typeface="Arial" panose="020B0604020202020204" pitchFamily="34" charset="0"/>
              <a:cs typeface="Arial" panose="020B0604020202020204" pitchFamily="34" charset="0"/>
            </a:rPr>
            <a:t>How many referrals did you make?		</a:t>
          </a:r>
          <a:r>
            <a:rPr lang="en-US" sz="2200" u="sng" kern="1200">
              <a:latin typeface="Arial" panose="020B0604020202020204" pitchFamily="34" charset="0"/>
              <a:cs typeface="Arial" panose="020B0604020202020204" pitchFamily="34" charset="0"/>
            </a:rPr>
            <a:t>		</a:t>
          </a:r>
          <a:endParaRPr lang="en-US" sz="2200" kern="1200">
            <a:latin typeface="Arial" panose="020B0604020202020204" pitchFamily="34" charset="0"/>
            <a:cs typeface="Arial" panose="020B0604020202020204" pitchFamily="34" charset="0"/>
          </a:endParaRPr>
        </a:p>
      </dsp:txBody>
      <dsp:txXfrm>
        <a:off x="1482571" y="4816076"/>
        <a:ext cx="3304033" cy="1283611"/>
      </dsp:txXfrm>
    </dsp:sp>
    <dsp:sp modelId="{C9E01C1D-C28A-4C5E-858E-45AE53858258}">
      <dsp:nvSpPr>
        <dsp:cNvPr id="0" name=""/>
        <dsp:cNvSpPr/>
      </dsp:nvSpPr>
      <dsp:spPr>
        <a:xfrm>
          <a:off x="4786604" y="4816076"/>
          <a:ext cx="2555691" cy="128361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5849" tIns="135849" rIns="135849" bIns="135849" numCol="1" spcCol="1270" anchor="ctr" anchorCtr="0">
          <a:noAutofit/>
        </a:bodyPr>
        <a:lstStyle/>
        <a:p>
          <a:pPr lvl="0" algn="l" defTabSz="800100">
            <a:lnSpc>
              <a:spcPct val="100000"/>
            </a:lnSpc>
            <a:spcBef>
              <a:spcPct val="0"/>
            </a:spcBef>
            <a:spcAft>
              <a:spcPct val="35000"/>
            </a:spcAft>
          </a:pPr>
          <a:r>
            <a:rPr lang="en-US" sz="1800" kern="1200">
              <a:latin typeface="Arial" panose="020B0604020202020204" pitchFamily="34" charset="0"/>
              <a:cs typeface="Arial" panose="020B0604020202020204" pitchFamily="34" charset="0"/>
            </a:rPr>
            <a:t>How much did you earn from referrals</a:t>
          </a:r>
          <a:r>
            <a:rPr lang="en-US" sz="1700" u="sng" kern="1200">
              <a:latin typeface="Arial" panose="020B0604020202020204" pitchFamily="34" charset="0"/>
              <a:cs typeface="Arial" panose="020B0604020202020204" pitchFamily="34" charset="0"/>
            </a:rPr>
            <a:t>		</a:t>
          </a:r>
          <a:endParaRPr lang="en-US" sz="1700" kern="1200">
            <a:latin typeface="Arial" panose="020B0604020202020204" pitchFamily="34" charset="0"/>
            <a:cs typeface="Arial" panose="020B0604020202020204" pitchFamily="34" charset="0"/>
          </a:endParaRPr>
        </a:p>
      </dsp:txBody>
      <dsp:txXfrm>
        <a:off x="4786604" y="4816076"/>
        <a:ext cx="2555691" cy="1283611"/>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D0CBE4C-7BBD-4F17-9745-A4C84BA1832E}">
      <dsp:nvSpPr>
        <dsp:cNvPr id="0" name=""/>
        <dsp:cNvSpPr/>
      </dsp:nvSpPr>
      <dsp:spPr>
        <a:xfrm>
          <a:off x="0" y="1925"/>
          <a:ext cx="7202650" cy="820562"/>
        </a:xfrm>
        <a:prstGeom prst="roundRect">
          <a:avLst>
            <a:gd name="adj" fmla="val 10000"/>
          </a:avLst>
        </a:prstGeom>
        <a:solidFill>
          <a:schemeClr val="accent4">
            <a:tint val="55000"/>
            <a:hueOff val="0"/>
            <a:satOff val="0"/>
            <a:lumOff val="0"/>
            <a:alphaOff val="0"/>
          </a:schemeClr>
        </a:solidFill>
        <a:ln>
          <a:noFill/>
        </a:ln>
        <a:effectLst>
          <a:outerShdw blurRad="38100" dist="25400" dir="5400000" rotWithShape="0">
            <a:srgbClr val="000000">
              <a:alpha val="45000"/>
            </a:srgbClr>
          </a:outerShdw>
        </a:effectLst>
      </dsp:spPr>
      <dsp:style>
        <a:lnRef idx="0">
          <a:scrgbClr r="0" g="0" b="0"/>
        </a:lnRef>
        <a:fillRef idx="1">
          <a:scrgbClr r="0" g="0" b="0"/>
        </a:fillRef>
        <a:effectRef idx="2">
          <a:scrgbClr r="0" g="0" b="0"/>
        </a:effectRef>
        <a:fontRef idx="minor"/>
      </dsp:style>
    </dsp:sp>
    <dsp:sp modelId="{3B9ADCA1-3D5C-4A59-9A6C-0B894AD071D1}">
      <dsp:nvSpPr>
        <dsp:cNvPr id="0" name=""/>
        <dsp:cNvSpPr/>
      </dsp:nvSpPr>
      <dsp:spPr>
        <a:xfrm>
          <a:off x="248220" y="186552"/>
          <a:ext cx="451309" cy="451309"/>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xmlns="" r:embed="rId2"/>
              </a:ext>
            </a:extLst>
          </a:blip>
          <a:stretch>
            <a:fillRect/>
          </a:stretch>
        </a:blipFill>
        <a:ln>
          <a:noFill/>
        </a:ln>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dsp:spPr>
      <dsp:style>
        <a:lnRef idx="0">
          <a:scrgbClr r="0" g="0" b="0"/>
        </a:lnRef>
        <a:fillRef idx="3">
          <a:scrgbClr r="0" g="0" b="0"/>
        </a:fillRef>
        <a:effectRef idx="3">
          <a:scrgbClr r="0" g="0" b="0"/>
        </a:effectRef>
        <a:fontRef idx="minor">
          <a:schemeClr val="lt1"/>
        </a:fontRef>
      </dsp:style>
    </dsp:sp>
    <dsp:sp modelId="{227EE710-E2A2-4EC3-B054-5B0316291542}">
      <dsp:nvSpPr>
        <dsp:cNvPr id="0" name=""/>
        <dsp:cNvSpPr/>
      </dsp:nvSpPr>
      <dsp:spPr>
        <a:xfrm>
          <a:off x="947749" y="1925"/>
          <a:ext cx="6254900" cy="82056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6843" tIns="86843" rIns="86843" bIns="86843" numCol="1" spcCol="1270" anchor="ctr" anchorCtr="0">
          <a:noAutofit/>
        </a:bodyPr>
        <a:lstStyle/>
        <a:p>
          <a:pPr lvl="0" algn="l" defTabSz="889000">
            <a:lnSpc>
              <a:spcPct val="100000"/>
            </a:lnSpc>
            <a:spcBef>
              <a:spcPct val="0"/>
            </a:spcBef>
            <a:spcAft>
              <a:spcPct val="35000"/>
            </a:spcAft>
          </a:pPr>
          <a:r>
            <a:rPr lang="en-US" sz="2000" kern="1200" dirty="0">
              <a:latin typeface="Arial" panose="020B0604020202020204" pitchFamily="34" charset="0"/>
              <a:cs typeface="Arial" panose="020B0604020202020204" pitchFamily="34" charset="0"/>
            </a:rPr>
            <a:t>How much money do you want to make?  </a:t>
          </a:r>
        </a:p>
      </dsp:txBody>
      <dsp:txXfrm>
        <a:off x="947749" y="1925"/>
        <a:ext cx="6254900" cy="820562"/>
      </dsp:txXfrm>
    </dsp:sp>
    <dsp:sp modelId="{FE841DF7-E256-4664-80CD-A2F28B4AC2AE}">
      <dsp:nvSpPr>
        <dsp:cNvPr id="0" name=""/>
        <dsp:cNvSpPr/>
      </dsp:nvSpPr>
      <dsp:spPr>
        <a:xfrm>
          <a:off x="0" y="1027629"/>
          <a:ext cx="7202650" cy="820562"/>
        </a:xfrm>
        <a:prstGeom prst="roundRect">
          <a:avLst>
            <a:gd name="adj" fmla="val 10000"/>
          </a:avLst>
        </a:prstGeom>
        <a:solidFill>
          <a:schemeClr val="accent4">
            <a:tint val="55000"/>
            <a:hueOff val="0"/>
            <a:satOff val="0"/>
            <a:lumOff val="0"/>
            <a:alphaOff val="0"/>
          </a:schemeClr>
        </a:solidFill>
        <a:ln>
          <a:noFill/>
        </a:ln>
        <a:effectLst>
          <a:outerShdw blurRad="38100" dist="25400" dir="5400000" rotWithShape="0">
            <a:srgbClr val="000000">
              <a:alpha val="45000"/>
            </a:srgbClr>
          </a:outerShdw>
        </a:effectLst>
      </dsp:spPr>
      <dsp:style>
        <a:lnRef idx="0">
          <a:scrgbClr r="0" g="0" b="0"/>
        </a:lnRef>
        <a:fillRef idx="1">
          <a:scrgbClr r="0" g="0" b="0"/>
        </a:fillRef>
        <a:effectRef idx="2">
          <a:scrgbClr r="0" g="0" b="0"/>
        </a:effectRef>
        <a:fontRef idx="minor"/>
      </dsp:style>
    </dsp:sp>
    <dsp:sp modelId="{8247C680-0DB6-4AF0-9E32-2838B4385893}">
      <dsp:nvSpPr>
        <dsp:cNvPr id="0" name=""/>
        <dsp:cNvSpPr/>
      </dsp:nvSpPr>
      <dsp:spPr>
        <a:xfrm>
          <a:off x="248220" y="1212255"/>
          <a:ext cx="451309" cy="451309"/>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xmlns="" r:embed="rId4"/>
              </a:ext>
            </a:extLst>
          </a:blip>
          <a:stretch>
            <a:fillRect/>
          </a:stretch>
        </a:blipFill>
        <a:ln>
          <a:noFill/>
        </a:ln>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dsp:spPr>
      <dsp:style>
        <a:lnRef idx="0">
          <a:scrgbClr r="0" g="0" b="0"/>
        </a:lnRef>
        <a:fillRef idx="3">
          <a:scrgbClr r="0" g="0" b="0"/>
        </a:fillRef>
        <a:effectRef idx="3">
          <a:scrgbClr r="0" g="0" b="0"/>
        </a:effectRef>
        <a:fontRef idx="minor">
          <a:schemeClr val="lt1"/>
        </a:fontRef>
      </dsp:style>
    </dsp:sp>
    <dsp:sp modelId="{AB0AC8C8-D8DE-4112-A845-E1DB218F7178}">
      <dsp:nvSpPr>
        <dsp:cNvPr id="0" name=""/>
        <dsp:cNvSpPr/>
      </dsp:nvSpPr>
      <dsp:spPr>
        <a:xfrm>
          <a:off x="947749" y="1027629"/>
          <a:ext cx="6254900" cy="82056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6843" tIns="86843" rIns="86843" bIns="86843" numCol="1" spcCol="1270" anchor="ctr" anchorCtr="0">
          <a:noAutofit/>
        </a:bodyPr>
        <a:lstStyle/>
        <a:p>
          <a:pPr lvl="0" algn="l" defTabSz="889000">
            <a:lnSpc>
              <a:spcPct val="100000"/>
            </a:lnSpc>
            <a:spcBef>
              <a:spcPct val="0"/>
            </a:spcBef>
            <a:spcAft>
              <a:spcPct val="35000"/>
            </a:spcAft>
          </a:pPr>
          <a:r>
            <a:rPr lang="en-US" sz="2000" kern="1200">
              <a:latin typeface="Arial" panose="020B0604020202020204" pitchFamily="34" charset="0"/>
              <a:cs typeface="Arial" panose="020B0604020202020204" pitchFamily="34" charset="0"/>
            </a:rPr>
            <a:t>What percentage increase is that over last year?</a:t>
          </a:r>
        </a:p>
      </dsp:txBody>
      <dsp:txXfrm>
        <a:off x="947749" y="1027629"/>
        <a:ext cx="6254900" cy="820562"/>
      </dsp:txXfrm>
    </dsp:sp>
    <dsp:sp modelId="{772689D6-40AF-43E8-941B-CD01AE431E27}">
      <dsp:nvSpPr>
        <dsp:cNvPr id="0" name=""/>
        <dsp:cNvSpPr/>
      </dsp:nvSpPr>
      <dsp:spPr>
        <a:xfrm>
          <a:off x="0" y="2104584"/>
          <a:ext cx="7202650" cy="820562"/>
        </a:xfrm>
        <a:prstGeom prst="roundRect">
          <a:avLst>
            <a:gd name="adj" fmla="val 10000"/>
          </a:avLst>
        </a:prstGeom>
        <a:solidFill>
          <a:schemeClr val="accent4">
            <a:tint val="55000"/>
            <a:hueOff val="0"/>
            <a:satOff val="0"/>
            <a:lumOff val="0"/>
            <a:alphaOff val="0"/>
          </a:schemeClr>
        </a:solidFill>
        <a:ln>
          <a:noFill/>
        </a:ln>
        <a:effectLst>
          <a:outerShdw blurRad="38100" dist="25400" dir="5400000" rotWithShape="0">
            <a:srgbClr val="000000">
              <a:alpha val="45000"/>
            </a:srgbClr>
          </a:outerShdw>
        </a:effectLst>
      </dsp:spPr>
      <dsp:style>
        <a:lnRef idx="0">
          <a:scrgbClr r="0" g="0" b="0"/>
        </a:lnRef>
        <a:fillRef idx="1">
          <a:scrgbClr r="0" g="0" b="0"/>
        </a:fillRef>
        <a:effectRef idx="2">
          <a:scrgbClr r="0" g="0" b="0"/>
        </a:effectRef>
        <a:fontRef idx="minor"/>
      </dsp:style>
    </dsp:sp>
    <dsp:sp modelId="{C7DF014B-C6F4-4B04-8DC7-1D7F5BB4CE6C}">
      <dsp:nvSpPr>
        <dsp:cNvPr id="0" name=""/>
        <dsp:cNvSpPr/>
      </dsp:nvSpPr>
      <dsp:spPr>
        <a:xfrm>
          <a:off x="248220" y="2237959"/>
          <a:ext cx="451309" cy="451309"/>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xmlns="" r:embed="rId6"/>
              </a:ext>
            </a:extLst>
          </a:blip>
          <a:stretch>
            <a:fillRect/>
          </a:stretch>
        </a:blipFill>
        <a:ln>
          <a:noFill/>
        </a:ln>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dsp:spPr>
      <dsp:style>
        <a:lnRef idx="0">
          <a:scrgbClr r="0" g="0" b="0"/>
        </a:lnRef>
        <a:fillRef idx="3">
          <a:scrgbClr r="0" g="0" b="0"/>
        </a:fillRef>
        <a:effectRef idx="3">
          <a:scrgbClr r="0" g="0" b="0"/>
        </a:effectRef>
        <a:fontRef idx="minor">
          <a:schemeClr val="lt1"/>
        </a:fontRef>
      </dsp:style>
    </dsp:sp>
    <dsp:sp modelId="{EB45BE17-8731-442C-A451-310891C01FCC}">
      <dsp:nvSpPr>
        <dsp:cNvPr id="0" name=""/>
        <dsp:cNvSpPr/>
      </dsp:nvSpPr>
      <dsp:spPr>
        <a:xfrm>
          <a:off x="947749" y="2053332"/>
          <a:ext cx="6254900" cy="82056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6843" tIns="86843" rIns="86843" bIns="86843" numCol="1" spcCol="1270" anchor="ctr" anchorCtr="0">
          <a:noAutofit/>
        </a:bodyPr>
        <a:lstStyle/>
        <a:p>
          <a:pPr lvl="0" algn="l" defTabSz="889000">
            <a:lnSpc>
              <a:spcPct val="100000"/>
            </a:lnSpc>
            <a:spcBef>
              <a:spcPct val="0"/>
            </a:spcBef>
            <a:spcAft>
              <a:spcPct val="35000"/>
            </a:spcAft>
          </a:pPr>
          <a:r>
            <a:rPr lang="en-US" sz="2000" kern="1200" dirty="0">
              <a:latin typeface="Arial" panose="020B0604020202020204" pitchFamily="34" charset="0"/>
              <a:cs typeface="Arial" panose="020B0604020202020204" pitchFamily="34" charset="0"/>
            </a:rPr>
            <a:t>How many listings will you need to take?  </a:t>
          </a:r>
        </a:p>
      </dsp:txBody>
      <dsp:txXfrm>
        <a:off x="947749" y="2053332"/>
        <a:ext cx="6254900" cy="820562"/>
      </dsp:txXfrm>
    </dsp:sp>
    <dsp:sp modelId="{B1F6E5A0-6EB9-4761-8051-6C35087B30B7}">
      <dsp:nvSpPr>
        <dsp:cNvPr id="0" name=""/>
        <dsp:cNvSpPr/>
      </dsp:nvSpPr>
      <dsp:spPr>
        <a:xfrm>
          <a:off x="0" y="3079035"/>
          <a:ext cx="7202650" cy="820562"/>
        </a:xfrm>
        <a:prstGeom prst="roundRect">
          <a:avLst>
            <a:gd name="adj" fmla="val 10000"/>
          </a:avLst>
        </a:prstGeom>
        <a:solidFill>
          <a:schemeClr val="accent4">
            <a:tint val="55000"/>
            <a:hueOff val="0"/>
            <a:satOff val="0"/>
            <a:lumOff val="0"/>
            <a:alphaOff val="0"/>
          </a:schemeClr>
        </a:solidFill>
        <a:ln>
          <a:noFill/>
        </a:ln>
        <a:effectLst>
          <a:outerShdw blurRad="38100" dist="25400" dir="5400000" rotWithShape="0">
            <a:srgbClr val="000000">
              <a:alpha val="45000"/>
            </a:srgbClr>
          </a:outerShdw>
        </a:effectLst>
      </dsp:spPr>
      <dsp:style>
        <a:lnRef idx="0">
          <a:scrgbClr r="0" g="0" b="0"/>
        </a:lnRef>
        <a:fillRef idx="1">
          <a:scrgbClr r="0" g="0" b="0"/>
        </a:fillRef>
        <a:effectRef idx="2">
          <a:scrgbClr r="0" g="0" b="0"/>
        </a:effectRef>
        <a:fontRef idx="minor"/>
      </dsp:style>
    </dsp:sp>
    <dsp:sp modelId="{EF044732-C96F-4832-BE70-F737D2313022}">
      <dsp:nvSpPr>
        <dsp:cNvPr id="0" name=""/>
        <dsp:cNvSpPr/>
      </dsp:nvSpPr>
      <dsp:spPr>
        <a:xfrm>
          <a:off x="248220" y="3263662"/>
          <a:ext cx="451309" cy="451309"/>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xmlns="" r:embed="rId8"/>
              </a:ext>
            </a:extLst>
          </a:blip>
          <a:stretch>
            <a:fillRect/>
          </a:stretch>
        </a:blipFill>
        <a:ln>
          <a:noFill/>
        </a:ln>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dsp:spPr>
      <dsp:style>
        <a:lnRef idx="0">
          <a:scrgbClr r="0" g="0" b="0"/>
        </a:lnRef>
        <a:fillRef idx="3">
          <a:scrgbClr r="0" g="0" b="0"/>
        </a:fillRef>
        <a:effectRef idx="3">
          <a:scrgbClr r="0" g="0" b="0"/>
        </a:effectRef>
        <a:fontRef idx="minor">
          <a:schemeClr val="lt1"/>
        </a:fontRef>
      </dsp:style>
    </dsp:sp>
    <dsp:sp modelId="{C5729D58-4C7F-4C1C-8CB5-81CEA81C6908}">
      <dsp:nvSpPr>
        <dsp:cNvPr id="0" name=""/>
        <dsp:cNvSpPr/>
      </dsp:nvSpPr>
      <dsp:spPr>
        <a:xfrm>
          <a:off x="947749" y="3079035"/>
          <a:ext cx="6254900" cy="82056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6843" tIns="86843" rIns="86843" bIns="86843" numCol="1" spcCol="1270" anchor="ctr" anchorCtr="0">
          <a:noAutofit/>
        </a:bodyPr>
        <a:lstStyle/>
        <a:p>
          <a:pPr lvl="0" algn="l" defTabSz="889000">
            <a:lnSpc>
              <a:spcPct val="100000"/>
            </a:lnSpc>
            <a:spcBef>
              <a:spcPct val="0"/>
            </a:spcBef>
            <a:spcAft>
              <a:spcPct val="35000"/>
            </a:spcAft>
          </a:pPr>
          <a:r>
            <a:rPr lang="en-US" sz="2000" kern="1200" dirty="0">
              <a:latin typeface="Arial" panose="020B0604020202020204" pitchFamily="34" charset="0"/>
              <a:cs typeface="Arial" panose="020B0604020202020204" pitchFamily="34" charset="0"/>
            </a:rPr>
            <a:t>How many buyers will you need?  </a:t>
          </a:r>
        </a:p>
      </dsp:txBody>
      <dsp:txXfrm>
        <a:off x="947749" y="3079035"/>
        <a:ext cx="6254900" cy="820562"/>
      </dsp:txXfrm>
    </dsp:sp>
    <dsp:sp modelId="{7C50A6F9-ACA2-4557-9991-CBECAB75B1CA}">
      <dsp:nvSpPr>
        <dsp:cNvPr id="0" name=""/>
        <dsp:cNvSpPr/>
      </dsp:nvSpPr>
      <dsp:spPr>
        <a:xfrm>
          <a:off x="0" y="4104739"/>
          <a:ext cx="7202650" cy="820562"/>
        </a:xfrm>
        <a:prstGeom prst="roundRect">
          <a:avLst>
            <a:gd name="adj" fmla="val 10000"/>
          </a:avLst>
        </a:prstGeom>
        <a:solidFill>
          <a:schemeClr val="accent4">
            <a:tint val="55000"/>
            <a:hueOff val="0"/>
            <a:satOff val="0"/>
            <a:lumOff val="0"/>
            <a:alphaOff val="0"/>
          </a:schemeClr>
        </a:solidFill>
        <a:ln>
          <a:noFill/>
        </a:ln>
        <a:effectLst>
          <a:outerShdw blurRad="38100" dist="25400" dir="5400000" rotWithShape="0">
            <a:srgbClr val="000000">
              <a:alpha val="45000"/>
            </a:srgbClr>
          </a:outerShdw>
        </a:effectLst>
      </dsp:spPr>
      <dsp:style>
        <a:lnRef idx="0">
          <a:scrgbClr r="0" g="0" b="0"/>
        </a:lnRef>
        <a:fillRef idx="1">
          <a:scrgbClr r="0" g="0" b="0"/>
        </a:fillRef>
        <a:effectRef idx="2">
          <a:scrgbClr r="0" g="0" b="0"/>
        </a:effectRef>
        <a:fontRef idx="minor"/>
      </dsp:style>
    </dsp:sp>
    <dsp:sp modelId="{2D4A8149-4EF7-43F2-9B38-AB638C12E942}">
      <dsp:nvSpPr>
        <dsp:cNvPr id="0" name=""/>
        <dsp:cNvSpPr/>
      </dsp:nvSpPr>
      <dsp:spPr>
        <a:xfrm>
          <a:off x="248220" y="4289365"/>
          <a:ext cx="451309" cy="451309"/>
        </a:xfrm>
        <a:prstGeom prst="rect">
          <a:avLst/>
        </a:prstGeom>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xmlns="" r:embed="rId10"/>
              </a:ext>
            </a:extLst>
          </a:blip>
          <a:stretch>
            <a:fillRect/>
          </a:stretch>
        </a:blipFill>
        <a:ln>
          <a:noFill/>
        </a:ln>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dsp:spPr>
      <dsp:style>
        <a:lnRef idx="0">
          <a:scrgbClr r="0" g="0" b="0"/>
        </a:lnRef>
        <a:fillRef idx="3">
          <a:scrgbClr r="0" g="0" b="0"/>
        </a:fillRef>
        <a:effectRef idx="3">
          <a:scrgbClr r="0" g="0" b="0"/>
        </a:effectRef>
        <a:fontRef idx="minor">
          <a:schemeClr val="lt1"/>
        </a:fontRef>
      </dsp:style>
    </dsp:sp>
    <dsp:sp modelId="{667A2E7D-0383-41BD-AD67-A2D847B0C2E8}">
      <dsp:nvSpPr>
        <dsp:cNvPr id="0" name=""/>
        <dsp:cNvSpPr/>
      </dsp:nvSpPr>
      <dsp:spPr>
        <a:xfrm>
          <a:off x="947749" y="4104739"/>
          <a:ext cx="6254900" cy="82056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6843" tIns="86843" rIns="86843" bIns="86843" numCol="1" spcCol="1270" anchor="ctr" anchorCtr="0">
          <a:noAutofit/>
        </a:bodyPr>
        <a:lstStyle/>
        <a:p>
          <a:pPr lvl="0" algn="l" defTabSz="889000">
            <a:lnSpc>
              <a:spcPct val="100000"/>
            </a:lnSpc>
            <a:spcBef>
              <a:spcPct val="0"/>
            </a:spcBef>
            <a:spcAft>
              <a:spcPct val="35000"/>
            </a:spcAft>
          </a:pPr>
          <a:r>
            <a:rPr lang="en-US" sz="2000" kern="1200" dirty="0">
              <a:latin typeface="Arial" panose="020B0604020202020204" pitchFamily="34" charset="0"/>
              <a:cs typeface="Arial" panose="020B0604020202020204" pitchFamily="34" charset="0"/>
            </a:rPr>
            <a:t>How many referrals will you make?  </a:t>
          </a:r>
        </a:p>
      </dsp:txBody>
      <dsp:txXfrm>
        <a:off x="947749" y="4104739"/>
        <a:ext cx="6254900" cy="820562"/>
      </dsp:txXfrm>
    </dsp:sp>
    <dsp:sp modelId="{822CF4E6-3E55-4113-95E5-F9F1667963EC}">
      <dsp:nvSpPr>
        <dsp:cNvPr id="0" name=""/>
        <dsp:cNvSpPr/>
      </dsp:nvSpPr>
      <dsp:spPr>
        <a:xfrm>
          <a:off x="0" y="5130442"/>
          <a:ext cx="7202650" cy="820562"/>
        </a:xfrm>
        <a:prstGeom prst="roundRect">
          <a:avLst>
            <a:gd name="adj" fmla="val 10000"/>
          </a:avLst>
        </a:prstGeom>
        <a:solidFill>
          <a:schemeClr val="accent4">
            <a:tint val="55000"/>
            <a:hueOff val="0"/>
            <a:satOff val="0"/>
            <a:lumOff val="0"/>
            <a:alphaOff val="0"/>
          </a:schemeClr>
        </a:solidFill>
        <a:ln>
          <a:noFill/>
        </a:ln>
        <a:effectLst>
          <a:outerShdw blurRad="38100" dist="25400" dir="5400000" rotWithShape="0">
            <a:srgbClr val="000000">
              <a:alpha val="45000"/>
            </a:srgbClr>
          </a:outerShdw>
        </a:effectLst>
      </dsp:spPr>
      <dsp:style>
        <a:lnRef idx="0">
          <a:scrgbClr r="0" g="0" b="0"/>
        </a:lnRef>
        <a:fillRef idx="1">
          <a:scrgbClr r="0" g="0" b="0"/>
        </a:fillRef>
        <a:effectRef idx="2">
          <a:scrgbClr r="0" g="0" b="0"/>
        </a:effectRef>
        <a:fontRef idx="minor"/>
      </dsp:style>
    </dsp:sp>
    <dsp:sp modelId="{2007A653-75E8-4226-8239-D3148E2981BA}">
      <dsp:nvSpPr>
        <dsp:cNvPr id="0" name=""/>
        <dsp:cNvSpPr/>
      </dsp:nvSpPr>
      <dsp:spPr>
        <a:xfrm>
          <a:off x="248220" y="5315069"/>
          <a:ext cx="451309" cy="451309"/>
        </a:xfrm>
        <a:prstGeom prst="rect">
          <a:avLst/>
        </a:prstGeom>
        <a:blipFill>
          <a:blip xmlns:r="http://schemas.openxmlformats.org/officeDocument/2006/relationships" r:embed="rId11">
            <a:extLst>
              <a:ext uri="{28A0092B-C50C-407E-A947-70E740481C1C}">
                <a14:useLocalDpi xmlns:a14="http://schemas.microsoft.com/office/drawing/2010/main" val="0"/>
              </a:ext>
              <a:ext uri="{96DAC541-7B7A-43D3-8B79-37D633B846F1}">
                <asvg:svgBlip xmlns:asvg="http://schemas.microsoft.com/office/drawing/2016/SVG/main" xmlns="" r:embed="rId12"/>
              </a:ext>
            </a:extLst>
          </a:blip>
          <a:stretch>
            <a:fillRect/>
          </a:stretch>
        </a:blipFill>
        <a:ln>
          <a:noFill/>
        </a:ln>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dsp:spPr>
      <dsp:style>
        <a:lnRef idx="0">
          <a:scrgbClr r="0" g="0" b="0"/>
        </a:lnRef>
        <a:fillRef idx="3">
          <a:scrgbClr r="0" g="0" b="0"/>
        </a:fillRef>
        <a:effectRef idx="3">
          <a:scrgbClr r="0" g="0" b="0"/>
        </a:effectRef>
        <a:fontRef idx="minor">
          <a:schemeClr val="lt1"/>
        </a:fontRef>
      </dsp:style>
    </dsp:sp>
    <dsp:sp modelId="{9B9EB3F3-C36A-4BA9-9235-0DF55DF7DA1E}">
      <dsp:nvSpPr>
        <dsp:cNvPr id="0" name=""/>
        <dsp:cNvSpPr/>
      </dsp:nvSpPr>
      <dsp:spPr>
        <a:xfrm>
          <a:off x="947749" y="5130442"/>
          <a:ext cx="6254900" cy="82056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6843" tIns="86843" rIns="86843" bIns="86843" numCol="1" spcCol="1270" anchor="ctr" anchorCtr="0">
          <a:noAutofit/>
        </a:bodyPr>
        <a:lstStyle/>
        <a:p>
          <a:pPr lvl="0" algn="l" defTabSz="889000">
            <a:lnSpc>
              <a:spcPct val="100000"/>
            </a:lnSpc>
            <a:spcBef>
              <a:spcPct val="0"/>
            </a:spcBef>
            <a:spcAft>
              <a:spcPct val="35000"/>
            </a:spcAft>
          </a:pPr>
          <a:r>
            <a:rPr lang="en-US" sz="2000" kern="1200" dirty="0">
              <a:latin typeface="Arial" panose="020B0604020202020204" pitchFamily="34" charset="0"/>
              <a:cs typeface="Arial" panose="020B0604020202020204" pitchFamily="34" charset="0"/>
            </a:rPr>
            <a:t>How much will you earn from referrals?	 </a:t>
          </a:r>
        </a:p>
      </dsp:txBody>
      <dsp:txXfrm>
        <a:off x="947749" y="5130442"/>
        <a:ext cx="6254900" cy="820562"/>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38A2A6A-0361-4C1A-9867-BFD7F26E5633}">
      <dsp:nvSpPr>
        <dsp:cNvPr id="0" name=""/>
        <dsp:cNvSpPr/>
      </dsp:nvSpPr>
      <dsp:spPr>
        <a:xfrm>
          <a:off x="0" y="0"/>
          <a:ext cx="8846567" cy="1039653"/>
        </a:xfrm>
        <a:prstGeom prst="roundRect">
          <a:avLst>
            <a:gd name="adj" fmla="val 10000"/>
          </a:avLst>
        </a:prstGeom>
        <a:gradFill rotWithShape="0">
          <a:gsLst>
            <a:gs pos="0">
              <a:schemeClr val="accent2">
                <a:hueOff val="0"/>
                <a:satOff val="0"/>
                <a:lumOff val="0"/>
                <a:alphaOff val="0"/>
                <a:tint val="98000"/>
                <a:lumMod val="114000"/>
              </a:schemeClr>
            </a:gs>
            <a:gs pos="100000">
              <a:schemeClr val="accent2">
                <a:hueOff val="0"/>
                <a:satOff val="0"/>
                <a:lumOff val="0"/>
                <a:alphaOff val="0"/>
                <a:shade val="90000"/>
                <a:lumMod val="84000"/>
              </a:schemeClr>
            </a:gs>
          </a:gsLst>
          <a:lin ang="5400000" scaled="0"/>
        </a:gradFill>
        <a:ln>
          <a:noFill/>
        </a:ln>
        <a:effectLst>
          <a:outerShdw blurRad="38100" dist="25400" dir="5400000" rotWithShape="0">
            <a:srgbClr val="000000">
              <a:alpha val="4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06680" tIns="106680" rIns="106680" bIns="106680" numCol="1" spcCol="1270" anchor="ctr" anchorCtr="0">
          <a:noAutofit/>
        </a:bodyPr>
        <a:lstStyle/>
        <a:p>
          <a:pPr lvl="0" algn="l" defTabSz="1244600">
            <a:lnSpc>
              <a:spcPct val="90000"/>
            </a:lnSpc>
            <a:spcBef>
              <a:spcPct val="0"/>
            </a:spcBef>
            <a:spcAft>
              <a:spcPct val="35000"/>
            </a:spcAft>
          </a:pPr>
          <a:r>
            <a:rPr lang="en-US" sz="2800" kern="1200" dirty="0">
              <a:solidFill>
                <a:schemeClr val="bg1"/>
              </a:solidFill>
              <a:latin typeface="Arial" panose="020B0604020202020204" pitchFamily="34" charset="0"/>
              <a:cs typeface="Arial" panose="020B0604020202020204" pitchFamily="34" charset="0"/>
            </a:rPr>
            <a:t>Lead sources: Where are your leads coming from?  </a:t>
          </a:r>
        </a:p>
      </dsp:txBody>
      <dsp:txXfrm>
        <a:off x="30450" y="30450"/>
        <a:ext cx="7636850" cy="978753"/>
      </dsp:txXfrm>
    </dsp:sp>
    <dsp:sp modelId="{2B9DA8CB-3478-4DC6-80EF-D83094DBCF0E}">
      <dsp:nvSpPr>
        <dsp:cNvPr id="0" name=""/>
        <dsp:cNvSpPr/>
      </dsp:nvSpPr>
      <dsp:spPr>
        <a:xfrm>
          <a:off x="740900" y="1228681"/>
          <a:ext cx="8846567" cy="1039653"/>
        </a:xfrm>
        <a:prstGeom prst="roundRect">
          <a:avLst>
            <a:gd name="adj" fmla="val 10000"/>
          </a:avLst>
        </a:prstGeom>
        <a:gradFill rotWithShape="0">
          <a:gsLst>
            <a:gs pos="0">
              <a:schemeClr val="accent3">
                <a:hueOff val="0"/>
                <a:satOff val="0"/>
                <a:lumOff val="0"/>
                <a:alphaOff val="0"/>
                <a:tint val="98000"/>
                <a:lumMod val="114000"/>
              </a:schemeClr>
            </a:gs>
            <a:gs pos="100000">
              <a:schemeClr val="accent3">
                <a:hueOff val="0"/>
                <a:satOff val="0"/>
                <a:lumOff val="0"/>
                <a:alphaOff val="0"/>
                <a:shade val="90000"/>
                <a:lumMod val="84000"/>
              </a:schemeClr>
            </a:gs>
          </a:gsLst>
          <a:lin ang="5400000" scaled="0"/>
        </a:gradFill>
        <a:ln>
          <a:noFill/>
        </a:ln>
        <a:effectLst>
          <a:outerShdw blurRad="38100" dist="25400" dir="5400000" rotWithShape="0">
            <a:srgbClr val="000000">
              <a:alpha val="4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06680" tIns="106680" rIns="106680" bIns="106680" numCol="1" spcCol="1270" anchor="ctr" anchorCtr="0">
          <a:noAutofit/>
        </a:bodyPr>
        <a:lstStyle/>
        <a:p>
          <a:pPr lvl="0" algn="l" defTabSz="1244600">
            <a:lnSpc>
              <a:spcPct val="90000"/>
            </a:lnSpc>
            <a:spcBef>
              <a:spcPct val="0"/>
            </a:spcBef>
            <a:spcAft>
              <a:spcPct val="35000"/>
            </a:spcAft>
          </a:pPr>
          <a:r>
            <a:rPr lang="en-US" sz="2800" kern="1200">
              <a:solidFill>
                <a:schemeClr val="bg1"/>
              </a:solidFill>
              <a:latin typeface="Arial" panose="020B0604020202020204" pitchFamily="34" charset="0"/>
              <a:cs typeface="Arial" panose="020B0604020202020204" pitchFamily="34" charset="0"/>
            </a:rPr>
            <a:t>Conversion rate: How many leads are resulting in closed sales? </a:t>
          </a:r>
        </a:p>
      </dsp:txBody>
      <dsp:txXfrm>
        <a:off x="771350" y="1259131"/>
        <a:ext cx="7368992" cy="978753"/>
      </dsp:txXfrm>
    </dsp:sp>
    <dsp:sp modelId="{846CDA39-3588-4AF1-9A24-3251BDCBB069}">
      <dsp:nvSpPr>
        <dsp:cNvPr id="0" name=""/>
        <dsp:cNvSpPr/>
      </dsp:nvSpPr>
      <dsp:spPr>
        <a:xfrm>
          <a:off x="1470741" y="2457362"/>
          <a:ext cx="8846567" cy="1039653"/>
        </a:xfrm>
        <a:prstGeom prst="roundRect">
          <a:avLst>
            <a:gd name="adj" fmla="val 10000"/>
          </a:avLst>
        </a:prstGeom>
        <a:gradFill rotWithShape="0">
          <a:gsLst>
            <a:gs pos="0">
              <a:schemeClr val="accent4">
                <a:hueOff val="0"/>
                <a:satOff val="0"/>
                <a:lumOff val="0"/>
                <a:alphaOff val="0"/>
                <a:tint val="98000"/>
                <a:lumMod val="114000"/>
              </a:schemeClr>
            </a:gs>
            <a:gs pos="100000">
              <a:schemeClr val="accent4">
                <a:hueOff val="0"/>
                <a:satOff val="0"/>
                <a:lumOff val="0"/>
                <a:alphaOff val="0"/>
                <a:shade val="90000"/>
                <a:lumMod val="84000"/>
              </a:schemeClr>
            </a:gs>
          </a:gsLst>
          <a:lin ang="5400000" scaled="0"/>
        </a:gradFill>
        <a:ln>
          <a:noFill/>
        </a:ln>
        <a:effectLst>
          <a:outerShdw blurRad="38100" dist="25400" dir="5400000" rotWithShape="0">
            <a:srgbClr val="000000">
              <a:alpha val="4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06680" tIns="106680" rIns="106680" bIns="106680" numCol="1" spcCol="1270" anchor="ctr" anchorCtr="0">
          <a:noAutofit/>
        </a:bodyPr>
        <a:lstStyle/>
        <a:p>
          <a:pPr lvl="0" algn="l" defTabSz="1244600">
            <a:lnSpc>
              <a:spcPct val="90000"/>
            </a:lnSpc>
            <a:spcBef>
              <a:spcPct val="0"/>
            </a:spcBef>
            <a:spcAft>
              <a:spcPct val="35000"/>
            </a:spcAft>
          </a:pPr>
          <a:r>
            <a:rPr lang="en-US" sz="2800" kern="1200">
              <a:solidFill>
                <a:schemeClr val="bg1"/>
              </a:solidFill>
              <a:latin typeface="Arial" panose="020B0604020202020204" pitchFamily="34" charset="0"/>
              <a:cs typeface="Arial" panose="020B0604020202020204" pitchFamily="34" charset="0"/>
            </a:rPr>
            <a:t>Communications: What methods of communication are the most effective? </a:t>
          </a:r>
        </a:p>
      </dsp:txBody>
      <dsp:txXfrm>
        <a:off x="1501191" y="2487812"/>
        <a:ext cx="7380050" cy="978753"/>
      </dsp:txXfrm>
    </dsp:sp>
    <dsp:sp modelId="{7EF4C81C-B550-472D-810E-7445595852BF}">
      <dsp:nvSpPr>
        <dsp:cNvPr id="0" name=""/>
        <dsp:cNvSpPr/>
      </dsp:nvSpPr>
      <dsp:spPr>
        <a:xfrm>
          <a:off x="2211641" y="3686043"/>
          <a:ext cx="8846567" cy="1039653"/>
        </a:xfrm>
        <a:prstGeom prst="roundRect">
          <a:avLst>
            <a:gd name="adj" fmla="val 10000"/>
          </a:avLst>
        </a:prstGeom>
        <a:gradFill rotWithShape="0">
          <a:gsLst>
            <a:gs pos="0">
              <a:schemeClr val="accent5">
                <a:hueOff val="0"/>
                <a:satOff val="0"/>
                <a:lumOff val="0"/>
                <a:alphaOff val="0"/>
                <a:tint val="98000"/>
                <a:lumMod val="114000"/>
              </a:schemeClr>
            </a:gs>
            <a:gs pos="100000">
              <a:schemeClr val="accent5">
                <a:hueOff val="0"/>
                <a:satOff val="0"/>
                <a:lumOff val="0"/>
                <a:alphaOff val="0"/>
                <a:shade val="90000"/>
                <a:lumMod val="84000"/>
              </a:schemeClr>
            </a:gs>
          </a:gsLst>
          <a:lin ang="5400000" scaled="0"/>
        </a:gradFill>
        <a:ln>
          <a:noFill/>
        </a:ln>
        <a:effectLst>
          <a:outerShdw blurRad="38100" dist="25400" dir="5400000" rotWithShape="0">
            <a:srgbClr val="000000">
              <a:alpha val="4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06680" tIns="106680" rIns="106680" bIns="106680" numCol="1" spcCol="1270" anchor="ctr" anchorCtr="0">
          <a:noAutofit/>
        </a:bodyPr>
        <a:lstStyle/>
        <a:p>
          <a:pPr lvl="0" algn="l" defTabSz="1244600">
            <a:lnSpc>
              <a:spcPct val="90000"/>
            </a:lnSpc>
            <a:spcBef>
              <a:spcPct val="0"/>
            </a:spcBef>
            <a:spcAft>
              <a:spcPct val="35000"/>
            </a:spcAft>
          </a:pPr>
          <a:r>
            <a:rPr lang="en-US" sz="2800" kern="1200">
              <a:solidFill>
                <a:schemeClr val="bg1"/>
              </a:solidFill>
              <a:latin typeface="Arial" panose="020B0604020202020204" pitchFamily="34" charset="0"/>
              <a:cs typeface="Arial" panose="020B0604020202020204" pitchFamily="34" charset="0"/>
            </a:rPr>
            <a:t>Price per lead: How much are you paying for each lead? </a:t>
          </a:r>
        </a:p>
      </dsp:txBody>
      <dsp:txXfrm>
        <a:off x="2242091" y="3716493"/>
        <a:ext cx="7368992" cy="978753"/>
      </dsp:txXfrm>
    </dsp:sp>
    <dsp:sp modelId="{4C503A7A-13D4-4E9C-AF28-A34D0F7FAA67}">
      <dsp:nvSpPr>
        <dsp:cNvPr id="0" name=""/>
        <dsp:cNvSpPr/>
      </dsp:nvSpPr>
      <dsp:spPr>
        <a:xfrm>
          <a:off x="8170792" y="796279"/>
          <a:ext cx="675774" cy="675774"/>
        </a:xfrm>
        <a:prstGeom prst="downArrow">
          <a:avLst>
            <a:gd name="adj1" fmla="val 55000"/>
            <a:gd name="adj2" fmla="val 45000"/>
          </a:avLst>
        </a:prstGeom>
        <a:solidFill>
          <a:schemeClr val="accent2">
            <a:tint val="40000"/>
            <a:alpha val="90000"/>
            <a:hueOff val="0"/>
            <a:satOff val="0"/>
            <a:lumOff val="0"/>
            <a:alphaOff val="0"/>
          </a:schemeClr>
        </a:solidFill>
        <a:ln w="9525" cap="rnd" cmpd="sng" algn="ctr">
          <a:solidFill>
            <a:schemeClr val="accent2">
              <a:tint val="40000"/>
              <a:alpha val="9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40640" tIns="40640" rIns="40640" bIns="40640" numCol="1" spcCol="1270" anchor="ctr" anchorCtr="0">
          <a:noAutofit/>
        </a:bodyPr>
        <a:lstStyle/>
        <a:p>
          <a:pPr lvl="0" algn="ctr" defTabSz="1422400">
            <a:lnSpc>
              <a:spcPct val="90000"/>
            </a:lnSpc>
            <a:spcBef>
              <a:spcPct val="0"/>
            </a:spcBef>
            <a:spcAft>
              <a:spcPct val="35000"/>
            </a:spcAft>
          </a:pPr>
          <a:endParaRPr lang="en-US" sz="3200" kern="1200">
            <a:solidFill>
              <a:schemeClr val="bg1"/>
            </a:solidFill>
            <a:latin typeface="Arial" panose="020B0604020202020204" pitchFamily="34" charset="0"/>
            <a:cs typeface="Arial" panose="020B0604020202020204" pitchFamily="34" charset="0"/>
          </a:endParaRPr>
        </a:p>
      </dsp:txBody>
      <dsp:txXfrm>
        <a:off x="8322841" y="796279"/>
        <a:ext cx="371676" cy="508520"/>
      </dsp:txXfrm>
    </dsp:sp>
    <dsp:sp modelId="{1448C017-8788-4635-AA80-88ED8071292B}">
      <dsp:nvSpPr>
        <dsp:cNvPr id="0" name=""/>
        <dsp:cNvSpPr/>
      </dsp:nvSpPr>
      <dsp:spPr>
        <a:xfrm>
          <a:off x="8911692" y="2024961"/>
          <a:ext cx="675774" cy="675774"/>
        </a:xfrm>
        <a:prstGeom prst="downArrow">
          <a:avLst>
            <a:gd name="adj1" fmla="val 55000"/>
            <a:gd name="adj2" fmla="val 45000"/>
          </a:avLst>
        </a:prstGeom>
        <a:solidFill>
          <a:schemeClr val="accent3">
            <a:tint val="40000"/>
            <a:alpha val="90000"/>
            <a:hueOff val="0"/>
            <a:satOff val="0"/>
            <a:lumOff val="0"/>
            <a:alphaOff val="0"/>
          </a:schemeClr>
        </a:solidFill>
        <a:ln w="9525" cap="rnd" cmpd="sng" algn="ctr">
          <a:solidFill>
            <a:schemeClr val="accent3">
              <a:tint val="40000"/>
              <a:alpha val="9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40640" tIns="40640" rIns="40640" bIns="40640" numCol="1" spcCol="1270" anchor="ctr" anchorCtr="0">
          <a:noAutofit/>
        </a:bodyPr>
        <a:lstStyle/>
        <a:p>
          <a:pPr lvl="0" algn="ctr" defTabSz="1422400">
            <a:lnSpc>
              <a:spcPct val="90000"/>
            </a:lnSpc>
            <a:spcBef>
              <a:spcPct val="0"/>
            </a:spcBef>
            <a:spcAft>
              <a:spcPct val="35000"/>
            </a:spcAft>
          </a:pPr>
          <a:endParaRPr lang="en-US" sz="3200" kern="1200">
            <a:solidFill>
              <a:schemeClr val="bg1"/>
            </a:solidFill>
            <a:latin typeface="Arial" panose="020B0604020202020204" pitchFamily="34" charset="0"/>
            <a:cs typeface="Arial" panose="020B0604020202020204" pitchFamily="34" charset="0"/>
          </a:endParaRPr>
        </a:p>
      </dsp:txBody>
      <dsp:txXfrm>
        <a:off x="9063741" y="2024961"/>
        <a:ext cx="371676" cy="508520"/>
      </dsp:txXfrm>
    </dsp:sp>
    <dsp:sp modelId="{7B40241A-72D5-4CF4-96C2-FA3A26B9F87F}">
      <dsp:nvSpPr>
        <dsp:cNvPr id="0" name=""/>
        <dsp:cNvSpPr/>
      </dsp:nvSpPr>
      <dsp:spPr>
        <a:xfrm>
          <a:off x="9641534" y="3253642"/>
          <a:ext cx="675774" cy="675774"/>
        </a:xfrm>
        <a:prstGeom prst="downArrow">
          <a:avLst>
            <a:gd name="adj1" fmla="val 55000"/>
            <a:gd name="adj2" fmla="val 45000"/>
          </a:avLst>
        </a:prstGeom>
        <a:solidFill>
          <a:schemeClr val="accent4">
            <a:tint val="40000"/>
            <a:alpha val="90000"/>
            <a:hueOff val="0"/>
            <a:satOff val="0"/>
            <a:lumOff val="0"/>
            <a:alphaOff val="0"/>
          </a:schemeClr>
        </a:solidFill>
        <a:ln w="9525" cap="rnd" cmpd="sng" algn="ctr">
          <a:solidFill>
            <a:schemeClr val="accent4">
              <a:tint val="40000"/>
              <a:alpha val="9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40640" tIns="40640" rIns="40640" bIns="40640" numCol="1" spcCol="1270" anchor="ctr" anchorCtr="0">
          <a:noAutofit/>
        </a:bodyPr>
        <a:lstStyle/>
        <a:p>
          <a:pPr lvl="0" algn="ctr" defTabSz="1422400">
            <a:lnSpc>
              <a:spcPct val="90000"/>
            </a:lnSpc>
            <a:spcBef>
              <a:spcPct val="0"/>
            </a:spcBef>
            <a:spcAft>
              <a:spcPct val="35000"/>
            </a:spcAft>
          </a:pPr>
          <a:endParaRPr lang="en-US" sz="3200" kern="1200">
            <a:solidFill>
              <a:schemeClr val="bg1"/>
            </a:solidFill>
            <a:latin typeface="Arial" panose="020B0604020202020204" pitchFamily="34" charset="0"/>
            <a:cs typeface="Arial" panose="020B0604020202020204" pitchFamily="34" charset="0"/>
          </a:endParaRPr>
        </a:p>
      </dsp:txBody>
      <dsp:txXfrm>
        <a:off x="9793583" y="3253642"/>
        <a:ext cx="371676" cy="508520"/>
      </dsp:txXfrm>
    </dsp:sp>
  </dsp:spTree>
</dsp:drawing>
</file>

<file path=ppt/diagrams/layout1.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xmlns="">
        <a:lvl1pPr>
          <a:lnSpc>
            <a:spcPct val="100000"/>
          </a:lnSpc>
        </a:lvl1pPr>
        <a:lvl2pPr>
          <a:lnSpc>
            <a:spcPct val="100000"/>
          </a:lnSpc>
        </a:lvl2pPr>
      </dgm1612:lstStyle>
    </a:ext>
  </dgm:extLst>
</dgm:layoutDef>
</file>

<file path=ppt/diagrams/layout2.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xmlns="">
        <a:lvl1pPr>
          <a:lnSpc>
            <a:spcPct val="100000"/>
          </a:lnSpc>
        </a:lvl1pPr>
        <a:lvl2pPr>
          <a:lnSpc>
            <a:spcPct val="100000"/>
          </a:lnSpc>
        </a:lvl2pPr>
      </dgm1612:lstStyle>
    </a:ext>
  </dgm:extLst>
</dgm:layoutDef>
</file>

<file path=ppt/diagrams/layout3.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A804B2A-A843-463A-99F4-708F9892D7D1}" type="datetimeFigureOut">
              <a:rPr lang="en-US" smtClean="0"/>
              <a:t>12/13/2019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E135A38-A1CB-4E9B-8EE7-4395C137310F}" type="slidenum">
              <a:rPr lang="en-US" smtClean="0"/>
              <a:t>‹#›</a:t>
            </a:fld>
            <a:endParaRPr lang="en-US"/>
          </a:p>
        </p:txBody>
      </p:sp>
    </p:spTree>
    <p:extLst>
      <p:ext uri="{BB962C8B-B14F-4D97-AF65-F5344CB8AC3E}">
        <p14:creationId xmlns:p14="http://schemas.microsoft.com/office/powerpoint/2010/main" val="154705899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Welcome…</a:t>
            </a:r>
          </a:p>
        </p:txBody>
      </p:sp>
      <p:sp>
        <p:nvSpPr>
          <p:cNvPr id="4" name="Slide Number Placeholder 3"/>
          <p:cNvSpPr>
            <a:spLocks noGrp="1"/>
          </p:cNvSpPr>
          <p:nvPr>
            <p:ph type="sldNum" sz="quarter" idx="10"/>
          </p:nvPr>
        </p:nvSpPr>
        <p:spPr/>
        <p:txBody>
          <a:bodyPr/>
          <a:lstStyle/>
          <a:p>
            <a:fld id="{199EF68F-6697-4955-A818-50993DEC068B}" type="slidenum">
              <a:rPr lang="en-US" smtClean="0"/>
              <a:t>46</a:t>
            </a:fld>
            <a:endParaRPr lang="en-US"/>
          </a:p>
        </p:txBody>
      </p:sp>
    </p:spTree>
    <p:extLst>
      <p:ext uri="{BB962C8B-B14F-4D97-AF65-F5344CB8AC3E}">
        <p14:creationId xmlns:p14="http://schemas.microsoft.com/office/powerpoint/2010/main" val="142968241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54955" y="1447800"/>
            <a:ext cx="8825658" cy="3329581"/>
          </a:xfrm>
        </p:spPr>
        <p:txBody>
          <a:bodyPr anchor="b"/>
          <a:lstStyle>
            <a:lvl1pPr>
              <a:defRPr sz="7200"/>
            </a:lvl1pPr>
          </a:lstStyle>
          <a:p>
            <a:r>
              <a:rPr lang="en-US" dirty="0"/>
              <a:t>Click to edit Master title style</a:t>
            </a:r>
          </a:p>
        </p:txBody>
      </p:sp>
      <p:sp>
        <p:nvSpPr>
          <p:cNvPr id="3" name="Subtitle 2"/>
          <p:cNvSpPr>
            <a:spLocks noGrp="1"/>
          </p:cNvSpPr>
          <p:nvPr>
            <p:ph type="subTitle" idx="1"/>
          </p:nvPr>
        </p:nvSpPr>
        <p:spPr>
          <a:xfrm>
            <a:off x="1154955" y="4777380"/>
            <a:ext cx="8825658" cy="861420"/>
          </a:xfrm>
        </p:spPr>
        <p:txBody>
          <a:bodyPr anchor="t"/>
          <a:lstStyle>
            <a:lvl1pPr marL="0" indent="0" algn="l">
              <a:buNone/>
              <a:defRPr cap="all">
                <a:solidFill>
                  <a:schemeClr val="accent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4AAD347D-5ACD-4C99-B74B-A9C85AD731AF}" type="datetimeFigureOut">
              <a:rPr lang="en-US" dirty="0"/>
              <a:t>12/13/2019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a:xfrm>
            <a:off x="10352540" y="295729"/>
            <a:ext cx="838199" cy="767687"/>
          </a:xfrm>
          <a:prstGeom prst="rect">
            <a:avLst/>
          </a:prstGeom>
        </p:spPr>
        <p:txBody>
          <a:bodyPr/>
          <a:lstStyle/>
          <a:p>
            <a:fld id="{D57F1E4F-1CFF-5643-939E-02111984F565}" type="slidenum">
              <a:rPr lang="en-US" dirty="0"/>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6" y="4800587"/>
            <a:ext cx="8825657"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154955" y="685800"/>
            <a:ext cx="8825658" cy="3640666"/>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154956" y="5367325"/>
            <a:ext cx="8825656"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4509A250-FF31-4206-8172-F9D3106AACB1}" type="datetimeFigureOut">
              <a:rPr lang="en-US" dirty="0"/>
              <a:t>12/13/2019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a:xfrm>
            <a:off x="10352540" y="295729"/>
            <a:ext cx="838199" cy="767687"/>
          </a:xfrm>
          <a:prstGeom prst="rect">
            <a:avLst/>
          </a:prstGeom>
        </p:spPr>
        <p:txBody>
          <a:bodyPr/>
          <a:lstStyle/>
          <a:p>
            <a:fld id="{D57F1E4F-1CFF-5643-939E-02111984F565}" type="slidenum">
              <a:rPr lang="en-US" dirty="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4" y="1447800"/>
            <a:ext cx="8825659" cy="1981200"/>
          </a:xfrm>
        </p:spPr>
        <p:txBody>
          <a:bodyPr/>
          <a:lstStyle>
            <a:lvl1pPr>
              <a:defRPr sz="4800"/>
            </a:lvl1pPr>
          </a:lstStyle>
          <a:p>
            <a:r>
              <a:rPr lang="en-US"/>
              <a:t>Click to edit Master title style</a:t>
            </a:r>
            <a:endParaRPr lang="en-US" dirty="0"/>
          </a:p>
        </p:txBody>
      </p:sp>
      <p:sp>
        <p:nvSpPr>
          <p:cNvPr id="8" name="Text Placeholder 3"/>
          <p:cNvSpPr>
            <a:spLocks noGrp="1"/>
          </p:cNvSpPr>
          <p:nvPr>
            <p:ph type="body" sz="half" idx="2"/>
          </p:nvPr>
        </p:nvSpPr>
        <p:spPr>
          <a:xfrm>
            <a:off x="1154954" y="3657600"/>
            <a:ext cx="8825659" cy="23622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4" name="Date Placeholder 3"/>
          <p:cNvSpPr>
            <a:spLocks noGrp="1"/>
          </p:cNvSpPr>
          <p:nvPr>
            <p:ph type="dt" sz="half" idx="10"/>
          </p:nvPr>
        </p:nvSpPr>
        <p:spPr/>
        <p:txBody>
          <a:bodyPr/>
          <a:lstStyle/>
          <a:p>
            <a:fld id="{4509A250-FF31-4206-8172-F9D3106AACB1}" type="datetimeFigureOut">
              <a:rPr lang="en-US" dirty="0"/>
              <a:t>12/13/2019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a:xfrm>
            <a:off x="10352540" y="295729"/>
            <a:ext cx="838199" cy="767687"/>
          </a:xfrm>
          <a:prstGeom prst="rect">
            <a:avLst/>
          </a:prstGeom>
        </p:spPr>
        <p:txBody>
          <a:bodyPr/>
          <a:lstStyle/>
          <a:p>
            <a:fld id="{D57F1E4F-1CFF-5643-939E-02111984F565}" type="slidenum">
              <a:rPr lang="en-US" dirty="0"/>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574801" y="1447800"/>
            <a:ext cx="7999315" cy="2323374"/>
          </a:xfrm>
        </p:spPr>
        <p:txBody>
          <a:bodyPr/>
          <a:lstStyle>
            <a:lvl1pPr>
              <a:defRPr sz="4800"/>
            </a:lvl1pPr>
          </a:lstStyle>
          <a:p>
            <a:r>
              <a:rPr lang="en-US"/>
              <a:t>Click to edit Master title style</a:t>
            </a:r>
            <a:endParaRPr lang="en-US" dirty="0"/>
          </a:p>
        </p:txBody>
      </p:sp>
      <p:sp>
        <p:nvSpPr>
          <p:cNvPr id="14" name="Text Placeholder 3"/>
          <p:cNvSpPr>
            <a:spLocks noGrp="1"/>
          </p:cNvSpPr>
          <p:nvPr>
            <p:ph type="body" sz="half" idx="13"/>
          </p:nvPr>
        </p:nvSpPr>
        <p:spPr>
          <a:xfrm>
            <a:off x="1930400" y="3771174"/>
            <a:ext cx="7279649" cy="342174"/>
          </a:xfrm>
        </p:spPr>
        <p:txBody>
          <a:bodyPr anchor="t">
            <a:normAutofit/>
          </a:bodyPr>
          <a:lstStyle>
            <a:lvl1pPr marL="0" indent="0">
              <a:buNone/>
              <a:defRPr lang="en-US" sz="1400" b="0" i="0" kern="1200" cap="small" dirty="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0" name="Text Placeholder 3"/>
          <p:cNvSpPr>
            <a:spLocks noGrp="1"/>
          </p:cNvSpPr>
          <p:nvPr>
            <p:ph type="body" sz="half" idx="2"/>
          </p:nvPr>
        </p:nvSpPr>
        <p:spPr>
          <a:xfrm>
            <a:off x="1154954" y="4350657"/>
            <a:ext cx="8825659" cy="16764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4" name="Date Placeholder 3"/>
          <p:cNvSpPr>
            <a:spLocks noGrp="1"/>
          </p:cNvSpPr>
          <p:nvPr>
            <p:ph type="dt" sz="half" idx="10"/>
          </p:nvPr>
        </p:nvSpPr>
        <p:spPr/>
        <p:txBody>
          <a:bodyPr/>
          <a:lstStyle/>
          <a:p>
            <a:fld id="{4509A250-FF31-4206-8172-F9D3106AACB1}" type="datetimeFigureOut">
              <a:rPr lang="en-US" dirty="0"/>
              <a:t>12/13/2019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a:xfrm>
            <a:off x="10352540" y="295729"/>
            <a:ext cx="838199" cy="767687"/>
          </a:xfrm>
          <a:prstGeom prst="rect">
            <a:avLst/>
          </a:prstGeom>
        </p:spPr>
        <p:txBody>
          <a:bodyPr/>
          <a:lstStyle/>
          <a:p>
            <a:fld id="{D57F1E4F-1CFF-5643-939E-02111984F565}" type="slidenum">
              <a:rPr lang="en-US" dirty="0"/>
              <a:t>‹#›</a:t>
            </a:fld>
            <a:endParaRPr lang="en-US" dirty="0"/>
          </a:p>
        </p:txBody>
      </p:sp>
      <p:sp>
        <p:nvSpPr>
          <p:cNvPr id="9" name="TextBox 8"/>
          <p:cNvSpPr txBox="1"/>
          <p:nvPr/>
        </p:nvSpPr>
        <p:spPr>
          <a:xfrm>
            <a:off x="898295" y="971253"/>
            <a:ext cx="801912" cy="1969770"/>
          </a:xfrm>
          <a:prstGeom prst="rect">
            <a:avLst/>
          </a:prstGeom>
          <a:noFill/>
        </p:spPr>
        <p:txBody>
          <a:bodyPr wrap="square" rtlCol="0">
            <a:spAutoFit/>
          </a:bodyPr>
          <a:lstStyle>
            <a:defPPr>
              <a:defRPr lang="en-US"/>
            </a:defPPr>
            <a:lvl1pPr algn="r">
              <a:defRPr sz="12200" b="0" i="0">
                <a:solidFill>
                  <a:schemeClr val="accent1"/>
                </a:solidFill>
                <a:latin typeface="Arial"/>
                <a:ea typeface="+mj-ea"/>
                <a:cs typeface="+mj-cs"/>
              </a:defRPr>
            </a:lvl1pPr>
          </a:lstStyle>
          <a:p>
            <a:pPr lvl="0"/>
            <a:r>
              <a:rPr lang="en-US" dirty="0"/>
              <a:t>“</a:t>
            </a:r>
          </a:p>
        </p:txBody>
      </p:sp>
      <p:sp>
        <p:nvSpPr>
          <p:cNvPr id="13" name="TextBox 12"/>
          <p:cNvSpPr txBox="1"/>
          <p:nvPr/>
        </p:nvSpPr>
        <p:spPr>
          <a:xfrm>
            <a:off x="9330490" y="2613787"/>
            <a:ext cx="801912" cy="1969770"/>
          </a:xfrm>
          <a:prstGeom prst="rect">
            <a:avLst/>
          </a:prstGeom>
          <a:noFill/>
        </p:spPr>
        <p:txBody>
          <a:bodyPr wrap="square" rtlCol="0">
            <a:spAutoFit/>
          </a:bodyPr>
          <a:lstStyle>
            <a:defPPr>
              <a:defRPr lang="en-US"/>
            </a:defPPr>
            <a:lvl1pPr algn="r">
              <a:defRPr sz="12200" b="0" i="0">
                <a:solidFill>
                  <a:schemeClr val="accent1"/>
                </a:solidFill>
                <a:latin typeface="Arial"/>
                <a:ea typeface="+mj-ea"/>
                <a:cs typeface="+mj-cs"/>
              </a:defRPr>
            </a:lvl1pPr>
          </a:lstStyle>
          <a:p>
            <a:pPr lvl="0"/>
            <a:r>
              <a:rPr lang="en-US" dirty="0"/>
              <a:t>”</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154954" y="3124201"/>
            <a:ext cx="8825660" cy="1653180"/>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1154954" y="4777381"/>
            <a:ext cx="8825659" cy="860400"/>
          </a:xfrm>
        </p:spPr>
        <p:txBody>
          <a:bodyPr anchor="t"/>
          <a:lstStyle>
            <a:lvl1pPr marL="0" indent="0" algn="l">
              <a:buNone/>
              <a:defRPr sz="2000" cap="none">
                <a:solidFill>
                  <a:schemeClr val="accent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509A250-FF31-4206-8172-F9D3106AACB1}" type="datetimeFigureOut">
              <a:rPr lang="en-US" dirty="0"/>
              <a:t>12/13/2019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a:xfrm>
            <a:off x="10352540" y="295729"/>
            <a:ext cx="838199" cy="767687"/>
          </a:xfrm>
          <a:prstGeom prst="rect">
            <a:avLst/>
          </a:prstGeom>
        </p:spPr>
        <p:txBody>
          <a:bodyPr/>
          <a:lstStyle/>
          <a:p>
            <a:fld id="{D57F1E4F-1CFF-5643-939E-02111984F565}" type="slidenum">
              <a:rPr lang="en-US" dirty="0"/>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a:t>Click to edit Master title style</a:t>
            </a:r>
            <a:endParaRPr lang="en-US" dirty="0"/>
          </a:p>
        </p:txBody>
      </p:sp>
      <p:sp>
        <p:nvSpPr>
          <p:cNvPr id="3" name="Text Placeholder 2"/>
          <p:cNvSpPr>
            <a:spLocks noGrp="1"/>
          </p:cNvSpPr>
          <p:nvPr>
            <p:ph type="body" idx="1"/>
          </p:nvPr>
        </p:nvSpPr>
        <p:spPr>
          <a:xfrm>
            <a:off x="632947" y="1981200"/>
            <a:ext cx="2946866"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6" name="Text Placeholder 3"/>
          <p:cNvSpPr>
            <a:spLocks noGrp="1"/>
          </p:cNvSpPr>
          <p:nvPr>
            <p:ph type="body" sz="half" idx="15"/>
          </p:nvPr>
        </p:nvSpPr>
        <p:spPr>
          <a:xfrm>
            <a:off x="652463" y="2667000"/>
            <a:ext cx="2927350"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Text Placeholder 4"/>
          <p:cNvSpPr>
            <a:spLocks noGrp="1"/>
          </p:cNvSpPr>
          <p:nvPr>
            <p:ph type="body" sz="quarter" idx="3"/>
          </p:nvPr>
        </p:nvSpPr>
        <p:spPr>
          <a:xfrm>
            <a:off x="3883659" y="1981200"/>
            <a:ext cx="2936241"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9" name="Text Placeholder 3"/>
          <p:cNvSpPr>
            <a:spLocks noGrp="1"/>
          </p:cNvSpPr>
          <p:nvPr>
            <p:ph type="body" sz="half" idx="16"/>
          </p:nvPr>
        </p:nvSpPr>
        <p:spPr>
          <a:xfrm>
            <a:off x="3873106" y="2667000"/>
            <a:ext cx="2946794"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4" name="Text Placeholder 4"/>
          <p:cNvSpPr>
            <a:spLocks noGrp="1"/>
          </p:cNvSpPr>
          <p:nvPr>
            <p:ph type="body" sz="quarter" idx="13"/>
          </p:nvPr>
        </p:nvSpPr>
        <p:spPr>
          <a:xfrm>
            <a:off x="7124700" y="1981200"/>
            <a:ext cx="2932113"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0" name="Text Placeholder 3"/>
          <p:cNvSpPr>
            <a:spLocks noGrp="1"/>
          </p:cNvSpPr>
          <p:nvPr>
            <p:ph type="body" sz="half" idx="17"/>
          </p:nvPr>
        </p:nvSpPr>
        <p:spPr>
          <a:xfrm>
            <a:off x="7124700" y="2667000"/>
            <a:ext cx="2932113"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cxnSp>
        <p:nvCxnSpPr>
          <p:cNvPr id="17" name="Straight Connector 16"/>
          <p:cNvCxnSpPr/>
          <p:nvPr/>
        </p:nvCxnSpPr>
        <p:spPr>
          <a:xfrm>
            <a:off x="3726142" y="2133600"/>
            <a:ext cx="0" cy="3962400"/>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6962227" y="2133600"/>
            <a:ext cx="0" cy="3966882"/>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4509A250-FF31-4206-8172-F9D3106AACB1}" type="datetimeFigureOut">
              <a:rPr lang="en-US" dirty="0"/>
              <a:t>12/13/2019</a:t>
            </a:fld>
            <a:endParaRPr lang="en-US" dirty="0"/>
          </a:p>
        </p:txBody>
      </p:sp>
      <p:sp>
        <p:nvSpPr>
          <p:cNvPr id="4"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a:xfrm>
            <a:off x="10352540" y="295729"/>
            <a:ext cx="838199" cy="767687"/>
          </a:xfrm>
          <a:prstGeom prst="rect">
            <a:avLst/>
          </a:prstGeom>
        </p:spPr>
        <p:txBody>
          <a:bodyPr/>
          <a:lstStyle/>
          <a:p>
            <a:fld id="{D57F1E4F-1CFF-5643-939E-02111984F565}" type="slidenum">
              <a:rPr lang="en-US" dirty="0"/>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a:t>Click to edit Master title style</a:t>
            </a:r>
            <a:endParaRPr lang="en-US" dirty="0"/>
          </a:p>
        </p:txBody>
      </p:sp>
      <p:sp>
        <p:nvSpPr>
          <p:cNvPr id="3" name="Text Placeholder 2"/>
          <p:cNvSpPr>
            <a:spLocks noGrp="1"/>
          </p:cNvSpPr>
          <p:nvPr>
            <p:ph type="body" idx="1"/>
          </p:nvPr>
        </p:nvSpPr>
        <p:spPr>
          <a:xfrm>
            <a:off x="652463" y="4250949"/>
            <a:ext cx="2940050"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9" name="Picture Placeholder 2"/>
          <p:cNvSpPr>
            <a:spLocks noGrp="1" noChangeAspect="1"/>
          </p:cNvSpPr>
          <p:nvPr>
            <p:ph type="pic" idx="15"/>
          </p:nvPr>
        </p:nvSpPr>
        <p:spPr>
          <a:xfrm>
            <a:off x="652463" y="2209800"/>
            <a:ext cx="2940050"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2" name="Text Placeholder 3"/>
          <p:cNvSpPr>
            <a:spLocks noGrp="1"/>
          </p:cNvSpPr>
          <p:nvPr>
            <p:ph type="body" sz="half" idx="18"/>
          </p:nvPr>
        </p:nvSpPr>
        <p:spPr>
          <a:xfrm>
            <a:off x="652463" y="4827211"/>
            <a:ext cx="2940050"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Text Placeholder 4"/>
          <p:cNvSpPr>
            <a:spLocks noGrp="1"/>
          </p:cNvSpPr>
          <p:nvPr>
            <p:ph type="body" sz="quarter" idx="3"/>
          </p:nvPr>
        </p:nvSpPr>
        <p:spPr>
          <a:xfrm>
            <a:off x="3889375" y="4250949"/>
            <a:ext cx="2930525"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30" name="Picture Placeholder 2"/>
          <p:cNvSpPr>
            <a:spLocks noGrp="1" noChangeAspect="1"/>
          </p:cNvSpPr>
          <p:nvPr>
            <p:ph type="pic" idx="21"/>
          </p:nvPr>
        </p:nvSpPr>
        <p:spPr>
          <a:xfrm>
            <a:off x="3889374" y="2209800"/>
            <a:ext cx="2930525"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3" name="Text Placeholder 3"/>
          <p:cNvSpPr>
            <a:spLocks noGrp="1"/>
          </p:cNvSpPr>
          <p:nvPr>
            <p:ph type="body" sz="half" idx="19"/>
          </p:nvPr>
        </p:nvSpPr>
        <p:spPr>
          <a:xfrm>
            <a:off x="3888022" y="4827210"/>
            <a:ext cx="2934406"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4" name="Text Placeholder 4"/>
          <p:cNvSpPr>
            <a:spLocks noGrp="1"/>
          </p:cNvSpPr>
          <p:nvPr>
            <p:ph type="body" sz="quarter" idx="13"/>
          </p:nvPr>
        </p:nvSpPr>
        <p:spPr>
          <a:xfrm>
            <a:off x="7124700" y="4250949"/>
            <a:ext cx="2932113"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31" name="Picture Placeholder 2"/>
          <p:cNvSpPr>
            <a:spLocks noGrp="1" noChangeAspect="1"/>
          </p:cNvSpPr>
          <p:nvPr>
            <p:ph type="pic" idx="22"/>
          </p:nvPr>
        </p:nvSpPr>
        <p:spPr>
          <a:xfrm>
            <a:off x="7124699" y="2209800"/>
            <a:ext cx="2932113"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20"/>
          </p:nvPr>
        </p:nvSpPr>
        <p:spPr>
          <a:xfrm>
            <a:off x="7124575" y="4827208"/>
            <a:ext cx="2935997"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cxnSp>
        <p:nvCxnSpPr>
          <p:cNvPr id="17" name="Straight Connector 16"/>
          <p:cNvCxnSpPr/>
          <p:nvPr/>
        </p:nvCxnSpPr>
        <p:spPr>
          <a:xfrm>
            <a:off x="3726142" y="2133600"/>
            <a:ext cx="0" cy="3962400"/>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6962227" y="2133600"/>
            <a:ext cx="0" cy="3966882"/>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4509A250-FF31-4206-8172-F9D3106AACB1}" type="datetimeFigureOut">
              <a:rPr lang="en-US" dirty="0"/>
              <a:t>12/13/2019</a:t>
            </a:fld>
            <a:endParaRPr lang="en-US" dirty="0"/>
          </a:p>
        </p:txBody>
      </p:sp>
      <p:sp>
        <p:nvSpPr>
          <p:cNvPr id="4"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a:xfrm>
            <a:off x="10352540" y="295729"/>
            <a:ext cx="838199" cy="767687"/>
          </a:xfrm>
          <a:prstGeom prst="rect">
            <a:avLst/>
          </a:prstGeom>
        </p:spPr>
        <p:txBody>
          <a:bodyPr/>
          <a:lstStyle/>
          <a:p>
            <a:fld id="{D57F1E4F-1CFF-5643-939E-02111984F565}" type="slidenum">
              <a:rPr lang="en-US" dirty="0"/>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nchorCtr="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509A250-FF31-4206-8172-F9D3106AACB1}" type="datetimeFigureOut">
              <a:rPr lang="en-US" dirty="0"/>
              <a:t>12/13/2019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a:xfrm>
            <a:off x="10352540" y="295729"/>
            <a:ext cx="838199" cy="767687"/>
          </a:xfrm>
          <a:prstGeom prst="rect">
            <a:avLst/>
          </a:prstGeom>
        </p:spPr>
        <p:txBody>
          <a:bodyPr/>
          <a:lstStyle/>
          <a:p>
            <a:fld id="{D57F1E4F-1CFF-5643-939E-02111984F565}" type="slidenum">
              <a:rPr lang="en-US" dirty="0"/>
              <a:t>‹#›</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304212" y="430213"/>
            <a:ext cx="1752601" cy="5826125"/>
          </a:xfrm>
        </p:spPr>
        <p:txBody>
          <a:bodyPr vert="eaVert" anchor="b" anchorCtr="0"/>
          <a:lstStyle/>
          <a:p>
            <a:r>
              <a:rPr lang="en-US"/>
              <a:t>Click to edit Master title style</a:t>
            </a:r>
            <a:endParaRPr lang="en-US" dirty="0"/>
          </a:p>
        </p:txBody>
      </p:sp>
      <p:sp>
        <p:nvSpPr>
          <p:cNvPr id="3" name="Vertical Text Placeholder 2"/>
          <p:cNvSpPr>
            <a:spLocks noGrp="1"/>
          </p:cNvSpPr>
          <p:nvPr>
            <p:ph type="body" orient="vert" idx="1"/>
          </p:nvPr>
        </p:nvSpPr>
        <p:spPr>
          <a:xfrm>
            <a:off x="652463" y="887414"/>
            <a:ext cx="7423149" cy="536892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509A250-FF31-4206-8172-F9D3106AACB1}" type="datetimeFigureOut">
              <a:rPr lang="en-US" dirty="0"/>
              <a:t>12/13/2019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a:xfrm>
            <a:off x="10352540" y="295729"/>
            <a:ext cx="838199" cy="767687"/>
          </a:xfrm>
          <a:prstGeom prst="rect">
            <a:avLst/>
          </a:prstGeom>
        </p:spPr>
        <p:txBody>
          <a:bodyPr/>
          <a:lstStyle/>
          <a:p>
            <a:fld id="{D57F1E4F-1CFF-5643-939E-02111984F565}" type="slidenum">
              <a:rPr lang="en-US" dirty="0"/>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509A250-FF31-4206-8172-F9D3106AACB1}" type="datetimeFigureOut">
              <a:rPr lang="en-US" dirty="0"/>
              <a:t>12/13/2019</a:t>
            </a:fld>
            <a:endParaRPr lang="en-US" dirty="0"/>
          </a:p>
        </p:txBody>
      </p:sp>
      <p:sp>
        <p:nvSpPr>
          <p:cNvPr id="5" name="Footer Placeholder 4"/>
          <p:cNvSpPr>
            <a:spLocks noGrp="1"/>
          </p:cNvSpPr>
          <p:nvPr>
            <p:ph type="ftr" sz="quarter" idx="11"/>
          </p:nvPr>
        </p:nvSpPr>
        <p:spPr/>
        <p:txBody>
          <a:bodyPr/>
          <a:lstStyle/>
          <a:p>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154956" y="2861733"/>
            <a:ext cx="8825657" cy="1915647"/>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1154955" y="4777381"/>
            <a:ext cx="8825658" cy="860400"/>
          </a:xfrm>
        </p:spPr>
        <p:txBody>
          <a:bodyPr anchor="t"/>
          <a:lstStyle>
            <a:lvl1pPr marL="0" indent="0" algn="l">
              <a:buNone/>
              <a:defRPr sz="2000" cap="all">
                <a:solidFill>
                  <a:schemeClr val="accent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509A250-FF31-4206-8172-F9D3106AACB1}" type="datetimeFigureOut">
              <a:rPr lang="en-US" dirty="0"/>
              <a:t>12/13/2019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a:xfrm>
            <a:off x="10352540" y="295729"/>
            <a:ext cx="838199" cy="767687"/>
          </a:xfrm>
          <a:prstGeom prst="rect">
            <a:avLst/>
          </a:prstGeom>
        </p:spPr>
        <p:txBody>
          <a:bodyPr/>
          <a:lstStyle/>
          <a:p>
            <a:fld id="{D57F1E4F-1CFF-5643-939E-02111984F565}" type="slidenum">
              <a:rPr lang="en-US" dirty="0"/>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sz="half" idx="1"/>
          </p:nvPr>
        </p:nvSpPr>
        <p:spPr>
          <a:xfrm>
            <a:off x="1103312" y="2060575"/>
            <a:ext cx="4396339" cy="4195763"/>
          </a:xfrm>
        </p:spPr>
        <p:txBody>
          <a:bodyPr>
            <a:normAutofit/>
          </a:bodyPr>
          <a:lstStyle>
            <a:lvl1pPr>
              <a:defRPr sz="2400"/>
            </a:lvl1pPr>
            <a:lvl2pPr>
              <a:defRPr sz="2000"/>
            </a:lvl2pPr>
            <a:lvl3pPr>
              <a:defRPr sz="1800"/>
            </a:lvl3pPr>
            <a:lvl4pPr>
              <a:defRPr sz="1600"/>
            </a:lvl4pPr>
            <a:lvl5pPr>
              <a:defRPr sz="1600"/>
            </a:lvl5pPr>
            <a:lvl6pPr>
              <a:defRPr sz="1200"/>
            </a:lvl6pPr>
            <a:lvl7pPr>
              <a:defRPr sz="1200"/>
            </a:lvl7pPr>
            <a:lvl8pPr>
              <a:defRPr sz="1200"/>
            </a:lvl8pPr>
            <a:lvl9pPr>
              <a:defRPr sz="12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5654493" y="2056092"/>
            <a:ext cx="4396341" cy="4200245"/>
          </a:xfrm>
        </p:spPr>
        <p:txBody>
          <a:bodyPr>
            <a:normAutofit/>
          </a:bodyPr>
          <a:lstStyle>
            <a:lvl1pPr>
              <a:defRPr sz="2400"/>
            </a:lvl1pPr>
            <a:lvl2pPr>
              <a:defRPr sz="2000"/>
            </a:lvl2pPr>
            <a:lvl3pPr>
              <a:defRPr sz="1800"/>
            </a:lvl3pPr>
            <a:lvl4pPr>
              <a:defRPr sz="1600"/>
            </a:lvl4pPr>
            <a:lvl5pPr>
              <a:defRPr sz="1600"/>
            </a:lvl5pPr>
            <a:lvl6pPr>
              <a:defRPr sz="1200"/>
            </a:lvl6pPr>
            <a:lvl7pPr>
              <a:defRPr sz="1200"/>
            </a:lvl7pPr>
            <a:lvl8pPr>
              <a:defRPr sz="1200"/>
            </a:lvl8pPr>
            <a:lvl9pPr>
              <a:defRPr sz="12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laceholder 4"/>
          <p:cNvSpPr>
            <a:spLocks noGrp="1"/>
          </p:cNvSpPr>
          <p:nvPr>
            <p:ph type="dt" sz="half" idx="10"/>
          </p:nvPr>
        </p:nvSpPr>
        <p:spPr/>
        <p:txBody>
          <a:bodyPr/>
          <a:lstStyle/>
          <a:p>
            <a:fld id="{4509A250-FF31-4206-8172-F9D3106AACB1}" type="datetimeFigureOut">
              <a:rPr lang="en-US" dirty="0"/>
              <a:t>12/13/2019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a:xfrm>
            <a:off x="10352540" y="295729"/>
            <a:ext cx="838199" cy="767687"/>
          </a:xfrm>
          <a:prstGeom prst="rect">
            <a:avLst/>
          </a:prstGeom>
        </p:spPr>
        <p:txBody>
          <a:bodyPr/>
          <a:lstStyle/>
          <a:p>
            <a:fld id="{D57F1E4F-1CFF-5643-939E-02111984F565}"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103313" y="1905000"/>
            <a:ext cx="4396338"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1103312" y="2514600"/>
            <a:ext cx="4396339" cy="3741738"/>
          </a:xfrm>
        </p:spPr>
        <p:txBody>
          <a:bodyPr>
            <a:normAutofit/>
          </a:bodyPr>
          <a:lstStyle>
            <a:lvl1pPr>
              <a:defRPr sz="2400"/>
            </a:lvl1pPr>
            <a:lvl2pPr>
              <a:defRPr sz="2000"/>
            </a:lvl2pPr>
            <a:lvl3pPr>
              <a:defRPr sz="1800"/>
            </a:lvl3pPr>
            <a:lvl4pPr>
              <a:defRPr sz="1600"/>
            </a:lvl4pPr>
            <a:lvl5pPr>
              <a:defRPr sz="1600"/>
            </a:lvl5pPr>
            <a:lvl6pPr>
              <a:defRPr sz="1200"/>
            </a:lvl6pPr>
            <a:lvl7pPr>
              <a:defRPr sz="1200"/>
            </a:lvl7pPr>
            <a:lvl8pPr>
              <a:defRPr sz="1200"/>
            </a:lvl8pPr>
            <a:lvl9pPr>
              <a:defRPr sz="12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5654495" y="1905000"/>
            <a:ext cx="4396339"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654495" y="2514600"/>
            <a:ext cx="4396339" cy="3741738"/>
          </a:xfrm>
        </p:spPr>
        <p:txBody>
          <a:bodyPr>
            <a:normAutofit/>
          </a:bodyPr>
          <a:lstStyle>
            <a:lvl1pPr>
              <a:defRPr sz="2400"/>
            </a:lvl1pPr>
            <a:lvl2pPr>
              <a:defRPr sz="2000"/>
            </a:lvl2pPr>
            <a:lvl3pPr>
              <a:defRPr sz="1800"/>
            </a:lvl3pPr>
            <a:lvl4pPr>
              <a:defRPr sz="1600"/>
            </a:lvl4pPr>
            <a:lvl5pPr>
              <a:defRPr sz="1600"/>
            </a:lvl5pPr>
            <a:lvl6pPr>
              <a:defRPr sz="1200"/>
            </a:lvl6pPr>
            <a:lvl7pPr>
              <a:defRPr sz="1200"/>
            </a:lvl7pPr>
            <a:lvl8pPr>
              <a:defRPr sz="1200"/>
            </a:lvl8pPr>
            <a:lvl9pPr>
              <a:defRPr sz="12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Date Placeholder 6"/>
          <p:cNvSpPr>
            <a:spLocks noGrp="1"/>
          </p:cNvSpPr>
          <p:nvPr>
            <p:ph type="dt" sz="half" idx="10"/>
          </p:nvPr>
        </p:nvSpPr>
        <p:spPr/>
        <p:txBody>
          <a:bodyPr/>
          <a:lstStyle/>
          <a:p>
            <a:fld id="{4509A250-FF31-4206-8172-F9D3106AACB1}" type="datetimeFigureOut">
              <a:rPr lang="en-US" dirty="0"/>
              <a:t>12/13/2019</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a:xfrm>
            <a:off x="10352540" y="295729"/>
            <a:ext cx="838199" cy="767687"/>
          </a:xfrm>
          <a:prstGeom prst="rect">
            <a:avLst/>
          </a:prstGeom>
        </p:spPr>
        <p:txBody>
          <a:bodyPr/>
          <a:lstStyle/>
          <a:p>
            <a:fld id="{D57F1E4F-1CFF-5643-939E-02111984F565}" type="slidenum">
              <a:rPr lang="en-US" dirty="0"/>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7" name="Date Placeholder 2"/>
          <p:cNvSpPr>
            <a:spLocks noGrp="1"/>
          </p:cNvSpPr>
          <p:nvPr>
            <p:ph type="dt" sz="half" idx="10"/>
          </p:nvPr>
        </p:nvSpPr>
        <p:spPr/>
        <p:txBody>
          <a:bodyPr/>
          <a:lstStyle/>
          <a:p>
            <a:fld id="{4509A250-FF31-4206-8172-F9D3106AACB1}" type="datetimeFigureOut">
              <a:rPr lang="en-US" dirty="0"/>
              <a:t>12/13/2019</a:t>
            </a:fld>
            <a:endParaRPr lang="en-US" dirty="0"/>
          </a:p>
        </p:txBody>
      </p:sp>
      <p:sp>
        <p:nvSpPr>
          <p:cNvPr id="5" name="Footer Placeholder 3"/>
          <p:cNvSpPr>
            <a:spLocks noGrp="1"/>
          </p:cNvSpPr>
          <p:nvPr>
            <p:ph type="ftr" sz="quarter" idx="11"/>
          </p:nvPr>
        </p:nvSpPr>
        <p:spPr/>
        <p:txBody>
          <a:bodyPr/>
          <a:lstStyle/>
          <a:p>
            <a:endParaRPr lang="en-US" dirty="0"/>
          </a:p>
        </p:txBody>
      </p:sp>
      <p:sp>
        <p:nvSpPr>
          <p:cNvPr id="6" name="Slide Number Placeholder 4"/>
          <p:cNvSpPr>
            <a:spLocks noGrp="1"/>
          </p:cNvSpPr>
          <p:nvPr>
            <p:ph type="sldNum" sz="quarter" idx="12"/>
          </p:nvPr>
        </p:nvSpPr>
        <p:spPr>
          <a:xfrm>
            <a:off x="10352540" y="295729"/>
            <a:ext cx="838199" cy="767687"/>
          </a:xfrm>
          <a:prstGeom prst="rect">
            <a:avLst/>
          </a:prstGeom>
        </p:spPr>
        <p:txBody>
          <a:bodyPr/>
          <a:lstStyle/>
          <a:p>
            <a:fld id="{D57F1E4F-1CFF-5643-939E-02111984F565}" type="slidenum">
              <a:rPr lang="en-US" dirty="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7" name="Date Placeholder 1"/>
          <p:cNvSpPr>
            <a:spLocks noGrp="1"/>
          </p:cNvSpPr>
          <p:nvPr>
            <p:ph type="dt" sz="half" idx="10"/>
          </p:nvPr>
        </p:nvSpPr>
        <p:spPr/>
        <p:txBody>
          <a:bodyPr/>
          <a:lstStyle/>
          <a:p>
            <a:fld id="{4509A250-FF31-4206-8172-F9D3106AACB1}" type="datetimeFigureOut">
              <a:rPr lang="en-US" dirty="0"/>
              <a:t>12/13/2019</a:t>
            </a:fld>
            <a:endParaRPr lang="en-US" dirty="0"/>
          </a:p>
        </p:txBody>
      </p:sp>
      <p:sp>
        <p:nvSpPr>
          <p:cNvPr id="5" name="Footer Placeholder 2"/>
          <p:cNvSpPr>
            <a:spLocks noGrp="1"/>
          </p:cNvSpPr>
          <p:nvPr>
            <p:ph type="ftr" sz="quarter" idx="11"/>
          </p:nvPr>
        </p:nvSpPr>
        <p:spPr/>
        <p:txBody>
          <a:bodyPr/>
          <a:lstStyle/>
          <a:p>
            <a:endParaRPr lang="en-US" dirty="0"/>
          </a:p>
        </p:txBody>
      </p:sp>
      <p:sp>
        <p:nvSpPr>
          <p:cNvPr id="6" name="Slide Number Placeholder 3"/>
          <p:cNvSpPr>
            <a:spLocks noGrp="1"/>
          </p:cNvSpPr>
          <p:nvPr>
            <p:ph type="sldNum" sz="quarter" idx="12"/>
          </p:nvPr>
        </p:nvSpPr>
        <p:spPr>
          <a:xfrm>
            <a:off x="10352540" y="295729"/>
            <a:ext cx="838199" cy="767687"/>
          </a:xfrm>
          <a:prstGeom prst="rect">
            <a:avLst/>
          </a:prstGeom>
        </p:spPr>
        <p:txBody>
          <a:bodyPr/>
          <a:lstStyle/>
          <a:p>
            <a:fld id="{D57F1E4F-1CFF-5643-939E-02111984F565}" type="slidenum">
              <a:rPr lang="en-US" dirty="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4" y="1447800"/>
            <a:ext cx="3401064" cy="1447800"/>
          </a:xfrm>
        </p:spPr>
        <p:txBody>
          <a:bodyPr anchor="b"/>
          <a:lstStyle>
            <a:lvl1pPr algn="l">
              <a:defRPr sz="2400" b="0"/>
            </a:lvl1pPr>
          </a:lstStyle>
          <a:p>
            <a:r>
              <a:rPr lang="en-US"/>
              <a:t>Click to edit Master title style</a:t>
            </a:r>
            <a:endParaRPr lang="en-US" dirty="0"/>
          </a:p>
        </p:txBody>
      </p:sp>
      <p:sp>
        <p:nvSpPr>
          <p:cNvPr id="3" name="Content Placeholder 2"/>
          <p:cNvSpPr>
            <a:spLocks noGrp="1"/>
          </p:cNvSpPr>
          <p:nvPr>
            <p:ph idx="1"/>
          </p:nvPr>
        </p:nvSpPr>
        <p:spPr>
          <a:xfrm>
            <a:off x="4784616" y="1447800"/>
            <a:ext cx="5195997" cy="45720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154954" y="3129280"/>
            <a:ext cx="3401063" cy="289559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7" name="Date Placeholder 4"/>
          <p:cNvSpPr>
            <a:spLocks noGrp="1"/>
          </p:cNvSpPr>
          <p:nvPr>
            <p:ph type="dt" sz="half" idx="10"/>
          </p:nvPr>
        </p:nvSpPr>
        <p:spPr/>
        <p:txBody>
          <a:bodyPr/>
          <a:lstStyle/>
          <a:p>
            <a:fld id="{4509A250-FF31-4206-8172-F9D3106AACB1}" type="datetimeFigureOut">
              <a:rPr lang="en-US" dirty="0"/>
              <a:t>12/13/2019</a:t>
            </a:fld>
            <a:endParaRPr lang="en-US" dirty="0"/>
          </a:p>
        </p:txBody>
      </p:sp>
      <p:sp>
        <p:nvSpPr>
          <p:cNvPr id="5" name="Footer Placeholder 5"/>
          <p:cNvSpPr>
            <a:spLocks noGrp="1"/>
          </p:cNvSpPr>
          <p:nvPr>
            <p:ph type="ftr" sz="quarter" idx="11"/>
          </p:nvPr>
        </p:nvSpPr>
        <p:spPr/>
        <p:txBody>
          <a:bodyPr/>
          <a:lstStyle/>
          <a:p>
            <a:endParaRPr lang="en-US" dirty="0"/>
          </a:p>
        </p:txBody>
      </p:sp>
      <p:sp>
        <p:nvSpPr>
          <p:cNvPr id="6" name="Slide Number Placeholder 6"/>
          <p:cNvSpPr>
            <a:spLocks noGrp="1"/>
          </p:cNvSpPr>
          <p:nvPr>
            <p:ph type="sldNum" sz="quarter" idx="12"/>
          </p:nvPr>
        </p:nvSpPr>
        <p:spPr>
          <a:xfrm>
            <a:off x="10352540" y="295729"/>
            <a:ext cx="838199" cy="767687"/>
          </a:xfrm>
          <a:prstGeom prst="rect">
            <a:avLst/>
          </a:prstGeom>
        </p:spPr>
        <p:txBody>
          <a:bodyPr/>
          <a:lstStyle/>
          <a:p>
            <a:fld id="{D57F1E4F-1CFF-5643-939E-02111984F565}" type="slidenum">
              <a:rPr lang="en-US" dirty="0"/>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3907" y="1854192"/>
            <a:ext cx="5092906" cy="1574808"/>
          </a:xfrm>
        </p:spPr>
        <p:txBody>
          <a:bodyPr anchor="b">
            <a:normAutofit/>
          </a:bodyPr>
          <a:lstStyle>
            <a:lvl1pPr algn="l">
              <a:defRPr sz="36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949546" y="1143000"/>
            <a:ext cx="3200400"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154954" y="3657600"/>
            <a:ext cx="5084979" cy="1371600"/>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4509A250-FF31-4206-8172-F9D3106AACB1}" type="datetimeFigureOut">
              <a:rPr lang="en-US" dirty="0"/>
              <a:t>12/13/2019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a:xfrm>
            <a:off x="10352540" y="295729"/>
            <a:ext cx="838199" cy="767687"/>
          </a:xfrm>
          <a:prstGeom prst="rect">
            <a:avLst/>
          </a:prstGeom>
        </p:spPr>
        <p:txBody>
          <a:bodyPr/>
          <a:lstStyle/>
          <a:p>
            <a:fld id="{D57F1E4F-1CFF-5643-939E-02111984F565}" type="slidenum">
              <a:rPr lang="en-US" dirty="0"/>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image" Target="../media/image4.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5.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19">
            <a:extLst>
              <a:ext uri="{28A0092B-C50C-407E-A947-70E740481C1C}">
                <a14:useLocalDpi xmlns:a14="http://schemas.microsoft.com/office/drawing/2010/main" val="0"/>
              </a:ext>
            </a:extLst>
          </a:blip>
          <a:srcRect l="3613"/>
          <a:stretch/>
        </p:blipFill>
        <p:spPr>
          <a:xfrm>
            <a:off x="0" y="2669685"/>
            <a:ext cx="4037012" cy="4188315"/>
          </a:xfrm>
          <a:prstGeom prst="rect">
            <a:avLst/>
          </a:prstGeom>
        </p:spPr>
      </p:pic>
      <p:pic>
        <p:nvPicPr>
          <p:cNvPr id="7" name="Picture 6"/>
          <p:cNvPicPr>
            <a:picLocks noChangeAspect="1"/>
          </p:cNvPicPr>
          <p:nvPr/>
        </p:nvPicPr>
        <p:blipFill rotWithShape="1">
          <a:blip r:embed="rId20">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16" name="Oval 15"/>
          <p:cNvSpPr/>
          <p:nvPr/>
        </p:nvSpPr>
        <p:spPr>
          <a:xfrm>
            <a:off x="8609012" y="1676400"/>
            <a:ext cx="2819400" cy="2819400"/>
          </a:xfrm>
          <a:prstGeom prst="ellipse">
            <a:avLst/>
          </a:prstGeom>
          <a:gradFill flip="none" rotWithShape="1">
            <a:gsLst>
              <a:gs pos="0">
                <a:schemeClr val="bg2">
                  <a:lumMod val="40000"/>
                  <a:lumOff val="60000"/>
                  <a:alpha val="7000"/>
                </a:schemeClr>
              </a:gs>
              <a:gs pos="69000">
                <a:schemeClr val="bg2">
                  <a:lumMod val="40000"/>
                  <a:lumOff val="60000"/>
                  <a:alpha val="0"/>
                </a:schemeClr>
              </a:gs>
              <a:gs pos="36000">
                <a:schemeClr val="bg2">
                  <a:lumMod val="40000"/>
                  <a:lumOff val="6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9" name="Picture 8"/>
          <p:cNvPicPr>
            <a:picLocks noChangeAspect="1"/>
          </p:cNvPicPr>
          <p:nvPr/>
        </p:nvPicPr>
        <p:blipFill rotWithShape="1">
          <a:blip r:embed="rId21">
            <a:extLst>
              <a:ext uri="{28A0092B-C50C-407E-A947-70E740481C1C}">
                <a14:useLocalDpi xmlns:a14="http://schemas.microsoft.com/office/drawing/2010/main" val="0"/>
              </a:ext>
            </a:extLst>
          </a:blip>
          <a:srcRect t="28813"/>
          <a:stretch/>
        </p:blipFill>
        <p:spPr>
          <a:xfrm>
            <a:off x="7999412" y="0"/>
            <a:ext cx="1603387" cy="1141407"/>
          </a:xfrm>
          <a:prstGeom prst="rect">
            <a:avLst/>
          </a:prstGeom>
        </p:spPr>
      </p:pic>
      <p:pic>
        <p:nvPicPr>
          <p:cNvPr id="10" name="Picture 9"/>
          <p:cNvPicPr>
            <a:picLocks noChangeAspect="1"/>
          </p:cNvPicPr>
          <p:nvPr/>
        </p:nvPicPr>
        <p:blipFill rotWithShape="1">
          <a:blip r:embed="rId22">
            <a:extLst>
              <a:ext uri="{28A0092B-C50C-407E-A947-70E740481C1C}">
                <a14:useLocalDpi xmlns:a14="http://schemas.microsoft.com/office/drawing/2010/main" val="0"/>
              </a:ext>
            </a:extLst>
          </a:blip>
          <a:srcRect b="23320"/>
          <a:stretch/>
        </p:blipFill>
        <p:spPr>
          <a:xfrm>
            <a:off x="8609012" y="6096000"/>
            <a:ext cx="993734" cy="762000"/>
          </a:xfrm>
          <a:prstGeom prst="rect">
            <a:avLst/>
          </a:prstGeom>
        </p:spPr>
      </p:pic>
      <p:sp>
        <p:nvSpPr>
          <p:cNvPr id="2" name="Title Placeholder 1"/>
          <p:cNvSpPr>
            <a:spLocks noGrp="1"/>
          </p:cNvSpPr>
          <p:nvPr>
            <p:ph type="title"/>
          </p:nvPr>
        </p:nvSpPr>
        <p:spPr>
          <a:xfrm>
            <a:off x="646111" y="452718"/>
            <a:ext cx="9404723" cy="1400530"/>
          </a:xfrm>
          <a:prstGeom prst="rect">
            <a:avLst/>
          </a:prstGeom>
        </p:spPr>
        <p:txBody>
          <a:bodyPr vert="horz" lIns="91440" tIns="45720" rIns="91440" bIns="45720" rtlCol="0" anchor="t">
            <a:noAutofit/>
          </a:bodyPr>
          <a:lstStyle/>
          <a:p>
            <a:r>
              <a:rPr lang="en-US" dirty="0"/>
              <a:t>Click to edit Master title style</a:t>
            </a:r>
          </a:p>
        </p:txBody>
      </p:sp>
      <p:sp>
        <p:nvSpPr>
          <p:cNvPr id="3" name="Text Placeholder 2"/>
          <p:cNvSpPr>
            <a:spLocks noGrp="1"/>
          </p:cNvSpPr>
          <p:nvPr>
            <p:ph type="body" idx="1"/>
          </p:nvPr>
        </p:nvSpPr>
        <p:spPr>
          <a:xfrm>
            <a:off x="1103312" y="2052918"/>
            <a:ext cx="8946541" cy="4195481"/>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rot="5400000">
            <a:off x="10155639" y="1790701"/>
            <a:ext cx="990599" cy="304799"/>
          </a:xfrm>
          <a:prstGeom prst="rect">
            <a:avLst/>
          </a:prstGeom>
        </p:spPr>
        <p:txBody>
          <a:bodyPr vert="horz" lIns="91440" tIns="45720" rIns="91440" bIns="45720" rtlCol="0" anchor="t"/>
          <a:lstStyle>
            <a:lvl1pPr algn="l">
              <a:defRPr sz="1100" b="0" i="0">
                <a:solidFill>
                  <a:schemeClr val="tx1">
                    <a:tint val="75000"/>
                    <a:alpha val="60000"/>
                  </a:schemeClr>
                </a:solidFill>
              </a:defRPr>
            </a:lvl1pPr>
          </a:lstStyle>
          <a:p>
            <a:fld id="{4509A250-FF31-4206-8172-F9D3106AACB1}" type="datetimeFigureOut">
              <a:rPr lang="en-US" dirty="0"/>
              <a:t>12/13/2019</a:t>
            </a:fld>
            <a:endParaRPr lang="en-US" dirty="0"/>
          </a:p>
        </p:txBody>
      </p:sp>
      <p:sp>
        <p:nvSpPr>
          <p:cNvPr id="5" name="Footer Placeholder 4"/>
          <p:cNvSpPr>
            <a:spLocks noGrp="1"/>
          </p:cNvSpPr>
          <p:nvPr>
            <p:ph type="ftr" sz="quarter" idx="3"/>
          </p:nvPr>
        </p:nvSpPr>
        <p:spPr>
          <a:xfrm rot="5400000">
            <a:off x="8951573" y="3225297"/>
            <a:ext cx="3859795" cy="304801"/>
          </a:xfrm>
          <a:prstGeom prst="rect">
            <a:avLst/>
          </a:prstGeom>
        </p:spPr>
        <p:txBody>
          <a:bodyPr vert="horz" lIns="91440" tIns="45720" rIns="91440" bIns="45720" rtlCol="0" anchor="b"/>
          <a:lstStyle>
            <a:lvl1pPr algn="l">
              <a:defRPr sz="1100" b="0" i="0">
                <a:solidFill>
                  <a:schemeClr val="tx1">
                    <a:tint val="75000"/>
                    <a:alpha val="60000"/>
                  </a:schemeClr>
                </a:solidFill>
              </a:defRPr>
            </a:lvl1pPr>
          </a:lstStyle>
          <a:p>
            <a:endParaRPr lang="en-US" dirty="0"/>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68" r:id="rId9"/>
    <p:sldLayoutId id="2147483667" r:id="rId10"/>
    <p:sldLayoutId id="2147483661" r:id="rId11"/>
    <p:sldLayoutId id="2147483664" r:id="rId12"/>
    <p:sldLayoutId id="2147483662" r:id="rId13"/>
    <p:sldLayoutId id="2147483669" r:id="rId14"/>
    <p:sldLayoutId id="2147483670" r:id="rId15"/>
    <p:sldLayoutId id="2147483658" r:id="rId16"/>
    <p:sldLayoutId id="2147483659" r:id="rId17"/>
  </p:sldLayoutIdLst>
  <p:hf sldNum="0" hdr="0" ftr="0" dt="0"/>
  <p:txStyles>
    <p:titleStyle>
      <a:lvl1pPr algn="l" defTabSz="457200" rtl="0" eaLnBrk="1" latinLnBrk="0" hangingPunct="1">
        <a:spcBef>
          <a:spcPct val="0"/>
        </a:spcBef>
        <a:buNone/>
        <a:defRPr sz="4200" b="0" i="0" kern="1200">
          <a:solidFill>
            <a:schemeClr val="tx2"/>
          </a:solidFill>
          <a:latin typeface="Arial" panose="020B0604020202020204" pitchFamily="34" charset="0"/>
          <a:ea typeface="+mj-ea"/>
          <a:cs typeface="Arial" panose="020B0604020202020204" pitchFamily="34" charset="0"/>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2800" b="0" i="0" kern="1200">
          <a:solidFill>
            <a:schemeClr val="tx1"/>
          </a:solidFill>
          <a:latin typeface="Arial" panose="020B0604020202020204" pitchFamily="34" charset="0"/>
          <a:ea typeface="+mj-ea"/>
          <a:cs typeface="Arial" panose="020B0604020202020204" pitchFamily="34" charset="0"/>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2400" b="0" i="0" kern="1200">
          <a:solidFill>
            <a:schemeClr val="tx1"/>
          </a:solidFill>
          <a:latin typeface="Arial" panose="020B0604020202020204" pitchFamily="34" charset="0"/>
          <a:ea typeface="+mj-ea"/>
          <a:cs typeface="Arial" panose="020B0604020202020204" pitchFamily="34" charset="0"/>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2000" b="0" i="0" kern="1200">
          <a:solidFill>
            <a:schemeClr val="tx1"/>
          </a:solidFill>
          <a:latin typeface="Arial" panose="020B0604020202020204" pitchFamily="34" charset="0"/>
          <a:ea typeface="+mj-ea"/>
          <a:cs typeface="Arial" panose="020B0604020202020204" pitchFamily="34" charset="0"/>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solidFill>
          <a:latin typeface="Arial" panose="020B0604020202020204" pitchFamily="34" charset="0"/>
          <a:ea typeface="+mj-ea"/>
          <a:cs typeface="Arial" panose="020B0604020202020204" pitchFamily="34" charset="0"/>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solidFill>
          <a:latin typeface="Arial" panose="020B0604020202020204" pitchFamily="34" charset="0"/>
          <a:ea typeface="+mj-ea"/>
          <a:cs typeface="Arial" panose="020B0604020202020204" pitchFamily="34" charset="0"/>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1.jpeg"/><Relationship Id="rId1" Type="http://schemas.openxmlformats.org/officeDocument/2006/relationships/slideLayout" Target="../slideLayouts/slideLayout2.xml"/><Relationship Id="rId4" Type="http://schemas.openxmlformats.org/officeDocument/2006/relationships/hyperlink" Target="http://nancynwilson.com/building-an-online-business-2/" TargetMode="External"/></Relationships>
</file>

<file path=ppt/slides/_rels/slide11.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2.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13.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image" Target="../media/image1.jpeg"/><Relationship Id="rId1" Type="http://schemas.openxmlformats.org/officeDocument/2006/relationships/slideLayout" Target="../slideLayouts/slideLayout2.xml"/><Relationship Id="rId4" Type="http://schemas.openxmlformats.org/officeDocument/2006/relationships/hyperlink" Target="http://www.micradc.com/practice/antitrust.html" TargetMode="Externa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image" Target="../media/image1.jpeg"/><Relationship Id="rId1" Type="http://schemas.openxmlformats.org/officeDocument/2006/relationships/slideLayout" Target="../slideLayouts/slideLayout2.xml"/><Relationship Id="rId4" Type="http://schemas.openxmlformats.org/officeDocument/2006/relationships/hyperlink" Target="https://telco.co.zw/goal-strategy-meeting-objectives/" TargetMode="External"/></Relationships>
</file>

<file path=ppt/slides/_rels/slide16.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image" Target="../media/image1.jpeg"/><Relationship Id="rId1" Type="http://schemas.openxmlformats.org/officeDocument/2006/relationships/slideLayout" Target="../slideLayouts/slideLayout2.xml"/><Relationship Id="rId4" Type="http://schemas.openxmlformats.org/officeDocument/2006/relationships/hyperlink" Target="http://www.tradebrains.in/financial-ratio-analysis-must-know/" TargetMode="Externa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hyperlink" Target="https://corp.ingrammicro.com/Contact-Us.aspx" TargetMode="External"/><Relationship Id="rId2" Type="http://schemas.openxmlformats.org/officeDocument/2006/relationships/image" Target="../media/image32.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1.png"/><Relationship Id="rId7" Type="http://schemas.openxmlformats.org/officeDocument/2006/relationships/image" Target="../media/image34.png"/><Relationship Id="rId2" Type="http://schemas.openxmlformats.org/officeDocument/2006/relationships/image" Target="../media/image1.jpeg"/><Relationship Id="rId1" Type="http://schemas.openxmlformats.org/officeDocument/2006/relationships/slideLayout" Target="../slideLayouts/slideLayout2.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12.png"/></Relationships>
</file>

<file path=ppt/slides/_rels/slide23.xml.rels><?xml version="1.0" encoding="UTF-8" standalone="yes"?>
<Relationships xmlns="http://schemas.openxmlformats.org/package/2006/relationships"><Relationship Id="rId3" Type="http://schemas.openxmlformats.org/officeDocument/2006/relationships/hyperlink" Target="http://makeyourselfvisible.com/" TargetMode="External"/><Relationship Id="rId7" Type="http://schemas.openxmlformats.org/officeDocument/2006/relationships/hyperlink" Target="http://www.quickanddirtytips.com/business-career/public-speaking/how-to-craft-a-memorable-catchphrase" TargetMode="External"/><Relationship Id="rId2" Type="http://schemas.openxmlformats.org/officeDocument/2006/relationships/image" Target="../media/image35.jpg"/><Relationship Id="rId1" Type="http://schemas.openxmlformats.org/officeDocument/2006/relationships/slideLayout" Target="../slideLayouts/slideLayout2.xml"/><Relationship Id="rId6" Type="http://schemas.openxmlformats.org/officeDocument/2006/relationships/image" Target="../media/image37.jpg"/><Relationship Id="rId5" Type="http://schemas.openxmlformats.org/officeDocument/2006/relationships/hyperlink" Target="http://likeablepets.com/" TargetMode="External"/><Relationship Id="rId4" Type="http://schemas.openxmlformats.org/officeDocument/2006/relationships/image" Target="../media/image36.jpg"/></Relationships>
</file>

<file path=ppt/slides/_rels/slide24.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1.jpeg"/><Relationship Id="rId1" Type="http://schemas.openxmlformats.org/officeDocument/2006/relationships/slideLayout" Target="../slideLayouts/slideLayout2.xml"/><Relationship Id="rId4" Type="http://schemas.openxmlformats.org/officeDocument/2006/relationships/hyperlink" Target="https://www.theodysseyonline.com/making-necessary-connections" TargetMode="External"/></Relationships>
</file>

<file path=ppt/slides/_rels/slide25.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image" Target="../media/image1.jpeg"/><Relationship Id="rId1" Type="http://schemas.openxmlformats.org/officeDocument/2006/relationships/slideLayout" Target="../slideLayouts/slideLayout2.xml"/><Relationship Id="rId4" Type="http://schemas.openxmlformats.org/officeDocument/2006/relationships/hyperlink" Target="https://pixabay.com/en/target-goal-business-icon-logo-1151287/" TargetMode="External"/></Relationships>
</file>

<file path=ppt/slides/_rels/slide29.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image" Target="../media/image1.jpeg"/><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1.jpeg"/><Relationship Id="rId1" Type="http://schemas.openxmlformats.org/officeDocument/2006/relationships/slideLayout" Target="../slideLayouts/slideLayout1.xml"/><Relationship Id="rId4" Type="http://schemas.openxmlformats.org/officeDocument/2006/relationships/image" Target="../media/image8.jpeg"/></Relationships>
</file>

<file path=ppt/slides/_rels/slide30.xml.rels><?xml version="1.0" encoding="UTF-8" standalone="yes"?>
<Relationships xmlns="http://schemas.openxmlformats.org/package/2006/relationships"><Relationship Id="rId3" Type="http://schemas.openxmlformats.org/officeDocument/2006/relationships/image" Target="../media/image42.jp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3" Type="http://schemas.openxmlformats.org/officeDocument/2006/relationships/hyperlink" Target="http://www.flickr.com/photos/76657755@N04/7027608495/" TargetMode="External"/><Relationship Id="rId7" Type="http://schemas.openxmlformats.org/officeDocument/2006/relationships/hyperlink" Target="https://citylightsfinancial.wordpress.com/2014/01/02/happy-new-years-and-dont-forget-to-contact-your-tax-professional/" TargetMode="External"/><Relationship Id="rId2" Type="http://schemas.openxmlformats.org/officeDocument/2006/relationships/image" Target="../media/image44.jpg"/><Relationship Id="rId1" Type="http://schemas.openxmlformats.org/officeDocument/2006/relationships/slideLayout" Target="../slideLayouts/slideLayout2.xml"/><Relationship Id="rId6" Type="http://schemas.openxmlformats.org/officeDocument/2006/relationships/image" Target="../media/image46.png"/><Relationship Id="rId5" Type="http://schemas.openxmlformats.org/officeDocument/2006/relationships/hyperlink" Target="http://nobaproject.com/modules/judgment-and-decision-making" TargetMode="External"/><Relationship Id="rId4" Type="http://schemas.openxmlformats.org/officeDocument/2006/relationships/image" Target="../media/image45.jpg"/></Relationships>
</file>

<file path=ppt/slides/_rels/slide33.xml.rels><?xml version="1.0" encoding="UTF-8" standalone="yes"?>
<Relationships xmlns="http://schemas.openxmlformats.org/package/2006/relationships"><Relationship Id="rId3" Type="http://schemas.openxmlformats.org/officeDocument/2006/relationships/hyperlink" Target="http://www.gospds.com/2016/05/lead-counts/" TargetMode="External"/><Relationship Id="rId2" Type="http://schemas.openxmlformats.org/officeDocument/2006/relationships/image" Target="../media/image47.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48.jpg"/><Relationship Id="rId2" Type="http://schemas.openxmlformats.org/officeDocument/2006/relationships/image" Target="../media/image1.jpeg"/><Relationship Id="rId1" Type="http://schemas.openxmlformats.org/officeDocument/2006/relationships/slideLayout" Target="../slideLayouts/slideLayout4.xml"/><Relationship Id="rId4" Type="http://schemas.openxmlformats.org/officeDocument/2006/relationships/hyperlink" Target="http://www.nethosting.com/blog/" TargetMode="External"/></Relationships>
</file>

<file path=ppt/slides/_rels/slide35.xml.rels><?xml version="1.0" encoding="UTF-8" standalone="yes"?>
<Relationships xmlns="http://schemas.openxmlformats.org/package/2006/relationships"><Relationship Id="rId3" Type="http://schemas.openxmlformats.org/officeDocument/2006/relationships/image" Target="../media/image49.jpg"/><Relationship Id="rId2" Type="http://schemas.openxmlformats.org/officeDocument/2006/relationships/image" Target="../media/image1.jpeg"/><Relationship Id="rId1" Type="http://schemas.openxmlformats.org/officeDocument/2006/relationships/slideLayout" Target="../slideLayouts/slideLayout2.xml"/><Relationship Id="rId4" Type="http://schemas.openxmlformats.org/officeDocument/2006/relationships/hyperlink" Target="https://brabant-wallon.ecolo.be/2018/12/03/conseil-provincial-un-budget-pas-si-technique-que-ca/" TargetMode="External"/></Relationships>
</file>

<file path=ppt/slides/_rels/slide36.xml.rels><?xml version="1.0" encoding="UTF-8" standalone="yes"?>
<Relationships xmlns="http://schemas.openxmlformats.org/package/2006/relationships"><Relationship Id="rId3" Type="http://schemas.openxmlformats.org/officeDocument/2006/relationships/image" Target="../media/image50.jpg"/><Relationship Id="rId2" Type="http://schemas.openxmlformats.org/officeDocument/2006/relationships/image" Target="../media/image1.jpeg"/><Relationship Id="rId1" Type="http://schemas.openxmlformats.org/officeDocument/2006/relationships/slideLayout" Target="../slideLayouts/slideLayout2.xml"/><Relationship Id="rId4" Type="http://schemas.openxmlformats.org/officeDocument/2006/relationships/hyperlink" Target="http://blog.techdex.net/Low_Cost_Low_Technology_Solutions_To_Getting_Traffic.html" TargetMode="External"/></Relationships>
</file>

<file path=ppt/slides/_rels/slide37.xml.rels><?xml version="1.0" encoding="UTF-8" standalone="yes"?>
<Relationships xmlns="http://schemas.openxmlformats.org/package/2006/relationships"><Relationship Id="rId3" Type="http://schemas.openxmlformats.org/officeDocument/2006/relationships/image" Target="../media/image51.jpg"/><Relationship Id="rId2" Type="http://schemas.openxmlformats.org/officeDocument/2006/relationships/image" Target="../media/image1.jpeg"/><Relationship Id="rId1" Type="http://schemas.openxmlformats.org/officeDocument/2006/relationships/slideLayout" Target="../slideLayouts/slideLayout2.xml"/><Relationship Id="rId4" Type="http://schemas.openxmlformats.org/officeDocument/2006/relationships/hyperlink" Target="http://copybymarte.com/prospecting/" TargetMode="External"/></Relationships>
</file>

<file path=ppt/slides/_rels/slide38.xml.rels><?xml version="1.0" encoding="UTF-8" standalone="yes"?>
<Relationships xmlns="http://schemas.openxmlformats.org/package/2006/relationships"><Relationship Id="rId3" Type="http://schemas.openxmlformats.org/officeDocument/2006/relationships/image" Target="../media/image52.jpg"/><Relationship Id="rId2" Type="http://schemas.openxmlformats.org/officeDocument/2006/relationships/image" Target="../media/image1.jpeg"/><Relationship Id="rId1" Type="http://schemas.openxmlformats.org/officeDocument/2006/relationships/slideLayout" Target="../slideLayouts/slideLayout2.xml"/><Relationship Id="rId4" Type="http://schemas.openxmlformats.org/officeDocument/2006/relationships/hyperlink" Target="http://www.mikerindersblog.org/seeking-information/" TargetMode="External"/></Relationships>
</file>

<file path=ppt/slides/_rels/slide39.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image" Target="../media/image1.jpeg"/><Relationship Id="rId1" Type="http://schemas.openxmlformats.org/officeDocument/2006/relationships/slideLayout" Target="../slideLayouts/slideLayout2.xml"/><Relationship Id="rId4" Type="http://schemas.openxmlformats.org/officeDocument/2006/relationships/hyperlink" Target="http://www.pngall.com/analysis-png" TargetMode="External"/></Relationships>
</file>

<file path=ppt/slides/_rels/slide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3" Type="http://schemas.openxmlformats.org/officeDocument/2006/relationships/image" Target="../media/image54.jpg"/><Relationship Id="rId2" Type="http://schemas.openxmlformats.org/officeDocument/2006/relationships/image" Target="../media/image1.jpeg"/><Relationship Id="rId1" Type="http://schemas.openxmlformats.org/officeDocument/2006/relationships/slideLayout" Target="../slideLayouts/slideLayout2.xml"/><Relationship Id="rId4" Type="http://schemas.openxmlformats.org/officeDocument/2006/relationships/hyperlink" Target="https://sirseth.net/interaction/" TargetMode="External"/></Relationships>
</file>

<file path=ppt/slides/_rels/slide41.xml.rels><?xml version="1.0" encoding="UTF-8" standalone="yes"?>
<Relationships xmlns="http://schemas.openxmlformats.org/package/2006/relationships"><Relationship Id="rId8" Type="http://schemas.openxmlformats.org/officeDocument/2006/relationships/hyperlink" Target="https://www.psychologies.co.uk/events/how-to-achieve-your-goals.html" TargetMode="External"/><Relationship Id="rId3" Type="http://schemas.openxmlformats.org/officeDocument/2006/relationships/image" Target="../media/image11.png"/><Relationship Id="rId7" Type="http://schemas.openxmlformats.org/officeDocument/2006/relationships/image" Target="../media/image15.jpg"/><Relationship Id="rId2" Type="http://schemas.openxmlformats.org/officeDocument/2006/relationships/image" Target="../media/image1.jpeg"/><Relationship Id="rId1" Type="http://schemas.openxmlformats.org/officeDocument/2006/relationships/slideLayout" Target="../slideLayouts/slideLayout2.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12.png"/></Relationships>
</file>

<file path=ppt/slides/_rels/slide42.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image" Target="../media/image55.pn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8" Type="http://schemas.openxmlformats.org/officeDocument/2006/relationships/hyperlink" Target="https://www.psychologies.co.uk/events/how-to-achieve-your-goals.html" TargetMode="External"/><Relationship Id="rId3" Type="http://schemas.openxmlformats.org/officeDocument/2006/relationships/image" Target="../media/image11.png"/><Relationship Id="rId7" Type="http://schemas.openxmlformats.org/officeDocument/2006/relationships/image" Target="../media/image15.jpg"/><Relationship Id="rId2" Type="http://schemas.openxmlformats.org/officeDocument/2006/relationships/image" Target="../media/image1.jpeg"/><Relationship Id="rId1" Type="http://schemas.openxmlformats.org/officeDocument/2006/relationships/slideLayout" Target="../slideLayouts/slideLayout2.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12.png"/></Relationships>
</file>

<file path=ppt/slides/_rels/slide7.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1.jpeg"/><Relationship Id="rId1" Type="http://schemas.openxmlformats.org/officeDocument/2006/relationships/slideLayout" Target="../slideLayouts/slideLayout2.xml"/><Relationship Id="rId4" Type="http://schemas.openxmlformats.org/officeDocument/2006/relationships/hyperlink" Target="http://nancynwilson.com/building-an-online-business-2/"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a:stretch>
            <a:fillRect/>
          </a:stretch>
        </p:blipFill>
        <p:spPr>
          <a:xfrm>
            <a:off x="1623168" y="139408"/>
            <a:ext cx="8821677" cy="6517189"/>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3" name="Subtitle 2"/>
          <p:cNvSpPr>
            <a:spLocks noGrp="1"/>
          </p:cNvSpPr>
          <p:nvPr>
            <p:ph type="subTitle" idx="1"/>
          </p:nvPr>
        </p:nvSpPr>
        <p:spPr>
          <a:xfrm>
            <a:off x="1623168" y="4581255"/>
            <a:ext cx="8825658" cy="1662527"/>
          </a:xfrm>
        </p:spPr>
        <p:txBody>
          <a:bodyPr>
            <a:normAutofit fontScale="85000" lnSpcReduction="20000"/>
          </a:bodyPr>
          <a:lstStyle/>
          <a:p>
            <a:pPr algn="ctr"/>
            <a:r>
              <a:rPr lang="en-US" b="1" dirty="0" err="1" smtClean="0">
                <a:solidFill>
                  <a:schemeClr val="bg2"/>
                </a:solidFill>
              </a:rPr>
              <a:t>Financialwellness.realtor</a:t>
            </a:r>
            <a:endParaRPr lang="en-US" b="1" dirty="0" smtClean="0">
              <a:solidFill>
                <a:schemeClr val="bg2"/>
              </a:solidFill>
            </a:endParaRPr>
          </a:p>
          <a:p>
            <a:pPr algn="ctr"/>
            <a:endParaRPr lang="en-US" b="1" dirty="0" smtClean="0">
              <a:solidFill>
                <a:schemeClr val="tx1"/>
              </a:solidFill>
            </a:endParaRPr>
          </a:p>
          <a:p>
            <a:pPr algn="ctr"/>
            <a:r>
              <a:rPr lang="en-US" b="1" dirty="0" smtClean="0">
                <a:solidFill>
                  <a:schemeClr val="tx1"/>
                </a:solidFill>
              </a:rPr>
              <a:t>Webinar </a:t>
            </a:r>
            <a:r>
              <a:rPr lang="en-US" b="1" dirty="0">
                <a:solidFill>
                  <a:schemeClr val="tx1"/>
                </a:solidFill>
              </a:rPr>
              <a:t>site:</a:t>
            </a:r>
          </a:p>
          <a:p>
            <a:pPr algn="ctr"/>
            <a:r>
              <a:rPr lang="en-US" b="1" dirty="0" err="1">
                <a:solidFill>
                  <a:schemeClr val="bg2"/>
                </a:solidFill>
              </a:rPr>
              <a:t>Nar.realtor</a:t>
            </a:r>
            <a:r>
              <a:rPr lang="en-US" b="1" dirty="0">
                <a:solidFill>
                  <a:schemeClr val="bg2"/>
                </a:solidFill>
              </a:rPr>
              <a:t>/</a:t>
            </a:r>
            <a:r>
              <a:rPr lang="en-US" b="1" dirty="0" err="1">
                <a:solidFill>
                  <a:schemeClr val="bg2"/>
                </a:solidFill>
              </a:rPr>
              <a:t>cffw</a:t>
            </a:r>
            <a:r>
              <a:rPr lang="en-US" b="1" dirty="0">
                <a:solidFill>
                  <a:schemeClr val="bg2"/>
                </a:solidFill>
              </a:rPr>
              <a:t>/webinar</a:t>
            </a:r>
          </a:p>
          <a:p>
            <a:pPr algn="ctr"/>
            <a:endParaRPr lang="en-US" b="1" dirty="0">
              <a:solidFill>
                <a:schemeClr val="bg2"/>
              </a:solidFill>
            </a:endParaRPr>
          </a:p>
        </p:txBody>
      </p:sp>
    </p:spTree>
    <p:extLst>
      <p:ext uri="{BB962C8B-B14F-4D97-AF65-F5344CB8AC3E}">
        <p14:creationId xmlns:p14="http://schemas.microsoft.com/office/powerpoint/2010/main" val="249557104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62000"/>
                <a:hueMod val="108000"/>
                <a:satMod val="164000"/>
                <a:lumMod val="69000"/>
              </a:schemeClr>
              <a:schemeClr val="bg2">
                <a:tint val="96000"/>
                <a:hueMod val="90000"/>
                <a:satMod val="130000"/>
                <a:lumMod val="134000"/>
              </a:schemeClr>
            </a:duotone>
          </a:blip>
          <a:stretch/>
        </a:blip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9E112D79-71A0-4006-8C5F-0B44B7C998B2}"/>
              </a:ext>
            </a:extLst>
          </p:cNvPr>
          <p:cNvSpPr>
            <a:spLocks noGrp="1"/>
          </p:cNvSpPr>
          <p:nvPr>
            <p:ph idx="1"/>
          </p:nvPr>
        </p:nvSpPr>
        <p:spPr>
          <a:xfrm>
            <a:off x="455525" y="1143000"/>
            <a:ext cx="4750882" cy="4595327"/>
          </a:xfrm>
        </p:spPr>
        <p:txBody>
          <a:bodyPr>
            <a:normAutofit/>
          </a:bodyPr>
          <a:lstStyle/>
          <a:p>
            <a:r>
              <a:rPr lang="en-US" sz="2400" dirty="0"/>
              <a:t>You do not have a ‘last year’</a:t>
            </a:r>
          </a:p>
          <a:p>
            <a:r>
              <a:rPr lang="en-US" sz="2400" dirty="0"/>
              <a:t>You need guidance from your broker</a:t>
            </a:r>
          </a:p>
          <a:p>
            <a:r>
              <a:rPr lang="en-US" sz="2400" dirty="0"/>
              <a:t>What is your offices’ median sales price?</a:t>
            </a:r>
          </a:p>
          <a:p>
            <a:r>
              <a:rPr lang="en-US" sz="2400" dirty="0"/>
              <a:t>What is your offices’ median compensation per sale?</a:t>
            </a:r>
          </a:p>
          <a:p>
            <a:r>
              <a:rPr lang="en-US" sz="2400" dirty="0"/>
              <a:t>What are the expenses to generate leads?</a:t>
            </a:r>
          </a:p>
        </p:txBody>
      </p:sp>
      <p:sp>
        <p:nvSpPr>
          <p:cNvPr id="11" name="Freeform 31">
            <a:extLst>
              <a:ext uri="{FF2B5EF4-FFF2-40B4-BE49-F238E27FC236}">
                <a16:creationId xmlns:a16="http://schemas.microsoft.com/office/drawing/2014/main" id="{D6CEF2A9-EF08-4FB3-AFFB-C5F77AB6E028}"/>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994020" y="-1"/>
            <a:ext cx="559472" cy="3709642"/>
          </a:xfrm>
          <a:custGeom>
            <a:avLst/>
            <a:gdLst>
              <a:gd name="connsiteX0" fmla="*/ 0 w 559472"/>
              <a:gd name="connsiteY0" fmla="*/ 0 h 3709642"/>
              <a:gd name="connsiteX1" fmla="*/ 473952 w 559472"/>
              <a:gd name="connsiteY1" fmla="*/ 0 h 3709642"/>
              <a:gd name="connsiteX2" fmla="*/ 485840 w 559472"/>
              <a:gd name="connsiteY2" fmla="*/ 161194 h 3709642"/>
              <a:gd name="connsiteX3" fmla="*/ 523949 w 559472"/>
              <a:gd name="connsiteY3" fmla="*/ 3672197 h 3709642"/>
              <a:gd name="connsiteX4" fmla="*/ 454748 w 559472"/>
              <a:gd name="connsiteY4" fmla="*/ 3709642 h 3709642"/>
              <a:gd name="connsiteX5" fmla="*/ 448224 w 559472"/>
              <a:gd name="connsiteY5" fmla="*/ 3510471 h 3709642"/>
              <a:gd name="connsiteX6" fmla="*/ 443564 w 559472"/>
              <a:gd name="connsiteY6" fmla="*/ 3408563 h 3709642"/>
              <a:gd name="connsiteX7" fmla="*/ 438902 w 559472"/>
              <a:gd name="connsiteY7" fmla="*/ 3304407 h 3709642"/>
              <a:gd name="connsiteX8" fmla="*/ 433941 w 559472"/>
              <a:gd name="connsiteY8" fmla="*/ 3198777 h 3709642"/>
              <a:gd name="connsiteX9" fmla="*/ 427584 w 559472"/>
              <a:gd name="connsiteY9" fmla="*/ 3092510 h 3709642"/>
              <a:gd name="connsiteX10" fmla="*/ 420988 w 559472"/>
              <a:gd name="connsiteY10" fmla="*/ 2984390 h 3709642"/>
              <a:gd name="connsiteX11" fmla="*/ 414330 w 559472"/>
              <a:gd name="connsiteY11" fmla="*/ 2874401 h 3709642"/>
              <a:gd name="connsiteX12" fmla="*/ 406840 w 559472"/>
              <a:gd name="connsiteY12" fmla="*/ 2762980 h 3709642"/>
              <a:gd name="connsiteX13" fmla="*/ 397745 w 559472"/>
              <a:gd name="connsiteY13" fmla="*/ 2650566 h 3709642"/>
              <a:gd name="connsiteX14" fmla="*/ 389154 w 559472"/>
              <a:gd name="connsiteY14" fmla="*/ 2536612 h 3709642"/>
              <a:gd name="connsiteX15" fmla="*/ 379225 w 559472"/>
              <a:gd name="connsiteY15" fmla="*/ 2421642 h 3709642"/>
              <a:gd name="connsiteX16" fmla="*/ 368316 w 559472"/>
              <a:gd name="connsiteY16" fmla="*/ 2305627 h 3709642"/>
              <a:gd name="connsiteX17" fmla="*/ 357466 w 559472"/>
              <a:gd name="connsiteY17" fmla="*/ 2189233 h 3709642"/>
              <a:gd name="connsiteX18" fmla="*/ 344982 w 559472"/>
              <a:gd name="connsiteY18" fmla="*/ 2071473 h 3709642"/>
              <a:gd name="connsiteX19" fmla="*/ 332466 w 559472"/>
              <a:gd name="connsiteY19" fmla="*/ 1952216 h 3709642"/>
              <a:gd name="connsiteX20" fmla="*/ 319121 w 559472"/>
              <a:gd name="connsiteY20" fmla="*/ 1833776 h 3709642"/>
              <a:gd name="connsiteX21" fmla="*/ 304408 w 559472"/>
              <a:gd name="connsiteY21" fmla="*/ 1713948 h 3709642"/>
              <a:gd name="connsiteX22" fmla="*/ 288685 w 559472"/>
              <a:gd name="connsiteY22" fmla="*/ 1592703 h 3709642"/>
              <a:gd name="connsiteX23" fmla="*/ 273050 w 559472"/>
              <a:gd name="connsiteY23" fmla="*/ 1471451 h 3709642"/>
              <a:gd name="connsiteX24" fmla="*/ 255813 w 559472"/>
              <a:gd name="connsiteY24" fmla="*/ 1350328 h 3709642"/>
              <a:gd name="connsiteX25" fmla="*/ 237060 w 559472"/>
              <a:gd name="connsiteY25" fmla="*/ 1227080 h 3709642"/>
              <a:gd name="connsiteX26" fmla="*/ 218488 w 559472"/>
              <a:gd name="connsiteY26" fmla="*/ 1106065 h 3709642"/>
              <a:gd name="connsiteX27" fmla="*/ 198221 w 559472"/>
              <a:gd name="connsiteY27" fmla="*/ 982940 h 3709642"/>
              <a:gd name="connsiteX28" fmla="*/ 177152 w 559472"/>
              <a:gd name="connsiteY28" fmla="*/ 858755 h 3709642"/>
              <a:gd name="connsiteX29" fmla="*/ 155551 w 559472"/>
              <a:gd name="connsiteY29" fmla="*/ 736861 h 3709642"/>
              <a:gd name="connsiteX30" fmla="*/ 131782 w 559472"/>
              <a:gd name="connsiteY30" fmla="*/ 613645 h 3709642"/>
              <a:gd name="connsiteX31" fmla="*/ 107123 w 559472"/>
              <a:gd name="connsiteY31" fmla="*/ 490500 h 3709642"/>
              <a:gd name="connsiteX32" fmla="*/ 82552 w 559472"/>
              <a:gd name="connsiteY32" fmla="*/ 367348 h 3709642"/>
              <a:gd name="connsiteX33" fmla="*/ 55608 w 559472"/>
              <a:gd name="connsiteY33" fmla="*/ 244762 h 3709642"/>
              <a:gd name="connsiteX34" fmla="*/ 28130 w 559472"/>
              <a:gd name="connsiteY34" fmla="*/ 122220 h 3709642"/>
              <a:gd name="connsiteX35" fmla="*/ 0 w 559472"/>
              <a:gd name="connsiteY35" fmla="*/ 0 h 37096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559472" h="3709642">
                <a:moveTo>
                  <a:pt x="0" y="0"/>
                </a:moveTo>
                <a:lnTo>
                  <a:pt x="473952" y="0"/>
                </a:lnTo>
                <a:lnTo>
                  <a:pt x="485840" y="161194"/>
                </a:lnTo>
                <a:cubicBezTo>
                  <a:pt x="552063" y="1147770"/>
                  <a:pt x="592441" y="3086737"/>
                  <a:pt x="523949" y="3672197"/>
                </a:cubicBezTo>
                <a:cubicBezTo>
                  <a:pt x="500842" y="3684557"/>
                  <a:pt x="477855" y="3697282"/>
                  <a:pt x="454748" y="3709642"/>
                </a:cubicBezTo>
                <a:lnTo>
                  <a:pt x="448224" y="3510471"/>
                </a:lnTo>
                <a:lnTo>
                  <a:pt x="443564" y="3408563"/>
                </a:lnTo>
                <a:lnTo>
                  <a:pt x="438902" y="3304407"/>
                </a:lnTo>
                <a:lnTo>
                  <a:pt x="433941" y="3198777"/>
                </a:lnTo>
                <a:lnTo>
                  <a:pt x="427584" y="3092510"/>
                </a:lnTo>
                <a:lnTo>
                  <a:pt x="420988" y="2984390"/>
                </a:lnTo>
                <a:lnTo>
                  <a:pt x="414330" y="2874401"/>
                </a:lnTo>
                <a:lnTo>
                  <a:pt x="406840" y="2762980"/>
                </a:lnTo>
                <a:lnTo>
                  <a:pt x="397745" y="2650566"/>
                </a:lnTo>
                <a:lnTo>
                  <a:pt x="389154" y="2536612"/>
                </a:lnTo>
                <a:lnTo>
                  <a:pt x="379225" y="2421642"/>
                </a:lnTo>
                <a:lnTo>
                  <a:pt x="368316" y="2305627"/>
                </a:lnTo>
                <a:lnTo>
                  <a:pt x="357466" y="2189233"/>
                </a:lnTo>
                <a:lnTo>
                  <a:pt x="344982" y="2071473"/>
                </a:lnTo>
                <a:lnTo>
                  <a:pt x="332466" y="1952216"/>
                </a:lnTo>
                <a:lnTo>
                  <a:pt x="319121" y="1833776"/>
                </a:lnTo>
                <a:lnTo>
                  <a:pt x="304408" y="1713948"/>
                </a:lnTo>
                <a:lnTo>
                  <a:pt x="288685" y="1592703"/>
                </a:lnTo>
                <a:lnTo>
                  <a:pt x="273050" y="1471451"/>
                </a:lnTo>
                <a:lnTo>
                  <a:pt x="255813" y="1350328"/>
                </a:lnTo>
                <a:lnTo>
                  <a:pt x="237060" y="1227080"/>
                </a:lnTo>
                <a:lnTo>
                  <a:pt x="218488" y="1106065"/>
                </a:lnTo>
                <a:lnTo>
                  <a:pt x="198221" y="982940"/>
                </a:lnTo>
                <a:lnTo>
                  <a:pt x="177152" y="858755"/>
                </a:lnTo>
                <a:lnTo>
                  <a:pt x="155551" y="736861"/>
                </a:lnTo>
                <a:lnTo>
                  <a:pt x="131782" y="613645"/>
                </a:lnTo>
                <a:lnTo>
                  <a:pt x="107123" y="490500"/>
                </a:lnTo>
                <a:lnTo>
                  <a:pt x="82552" y="367348"/>
                </a:lnTo>
                <a:lnTo>
                  <a:pt x="55608" y="244762"/>
                </a:lnTo>
                <a:lnTo>
                  <a:pt x="28130" y="122220"/>
                </a:lnTo>
                <a:lnTo>
                  <a:pt x="0" y="0"/>
                </a:lnTo>
                <a:close/>
              </a:path>
            </a:pathLst>
          </a:custGeom>
          <a:solidFill>
            <a:schemeClr val="tx1">
              <a:alpha val="20000"/>
            </a:schemeClr>
          </a:solidFill>
          <a:ln>
            <a:noFill/>
          </a:ln>
        </p:spPr>
        <p:txBody>
          <a:bodyPr rtlCol="0" anchor="ctr"/>
          <a:lstStyle/>
          <a:p>
            <a:pPr algn="ctr"/>
            <a:endParaRPr lang="en-US"/>
          </a:p>
        </p:txBody>
      </p:sp>
      <p:sp>
        <p:nvSpPr>
          <p:cNvPr id="13" name="Rectangle 12">
            <a:extLst>
              <a:ext uri="{FF2B5EF4-FFF2-40B4-BE49-F238E27FC236}">
                <a16:creationId xmlns:a16="http://schemas.microsoft.com/office/drawing/2014/main" id="{4109C3C2-C0A8-4559-8462-8007573DF44C}"/>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093992" y="0"/>
            <a:ext cx="6098427"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5">
            <a:extLst>
              <a:ext uri="{FF2B5EF4-FFF2-40B4-BE49-F238E27FC236}">
                <a16:creationId xmlns:a16="http://schemas.microsoft.com/office/drawing/2014/main" id="{4C535542-B72A-4DE0-BE5A-5EA00508C77D}"/>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rot="16200000">
            <a:off x="2450577" y="2756642"/>
            <a:ext cx="6858000" cy="1344715"/>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rgbClr val="FFFFFF"/>
          </a:solidFill>
          <a:ln>
            <a:noFill/>
          </a:ln>
        </p:spPr>
      </p:sp>
      <p:pic>
        <p:nvPicPr>
          <p:cNvPr id="5" name="Picture 4">
            <a:extLst>
              <a:ext uri="{FF2B5EF4-FFF2-40B4-BE49-F238E27FC236}">
                <a16:creationId xmlns:a16="http://schemas.microsoft.com/office/drawing/2014/main" id="{04CBB63F-9FCC-4A4D-ABFC-D92ADAFF5760}"/>
              </a:ext>
            </a:extLst>
          </p:cNvPr>
          <p:cNvPicPr>
            <a:picLocks noChangeAspect="1"/>
          </p:cNvPicPr>
          <p:nvPr/>
        </p:nvPicPr>
        <p:blipFill>
          <a:blip r:embed="rId3">
            <a:extLst>
              <a:ext uri="{837473B0-CC2E-450A-ABE3-18F120FF3D39}">
                <a1611:picAttrSrcUrl xmlns:a1611="http://schemas.microsoft.com/office/drawing/2016/11/main" xmlns="" r:id="rId4"/>
              </a:ext>
            </a:extLst>
          </a:blip>
          <a:stretch>
            <a:fillRect/>
          </a:stretch>
        </p:blipFill>
        <p:spPr>
          <a:xfrm>
            <a:off x="6093992" y="1201356"/>
            <a:ext cx="5449889" cy="4455284"/>
          </a:xfrm>
          <a:prstGeom prst="rect">
            <a:avLst/>
          </a:prstGeom>
          <a:effectLst/>
        </p:spPr>
      </p:pic>
      <p:sp>
        <p:nvSpPr>
          <p:cNvPr id="17" name="Rectangle 16">
            <a:extLst>
              <a:ext uri="{FF2B5EF4-FFF2-40B4-BE49-F238E27FC236}">
                <a16:creationId xmlns:a16="http://schemas.microsoft.com/office/drawing/2014/main" id="{11DF0705-615B-4CF3-A16F-8C14680D8BA6}"/>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42448"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TextBox 6">
            <a:extLst>
              <a:ext uri="{FF2B5EF4-FFF2-40B4-BE49-F238E27FC236}">
                <a16:creationId xmlns:a16="http://schemas.microsoft.com/office/drawing/2014/main" id="{B20CB8E2-0BD8-40BC-8D3F-F9B9DF12F0E5}"/>
              </a:ext>
            </a:extLst>
          </p:cNvPr>
          <p:cNvSpPr txBox="1"/>
          <p:nvPr/>
        </p:nvSpPr>
        <p:spPr>
          <a:xfrm>
            <a:off x="10202091" y="0"/>
            <a:ext cx="1340978" cy="1515291"/>
          </a:xfrm>
          <a:prstGeom prst="rect">
            <a:avLst/>
          </a:prstGeom>
          <a:solidFill>
            <a:schemeClr val="tx1"/>
          </a:solidFill>
        </p:spPr>
        <p:txBody>
          <a:bodyPr wrap="square" rtlCol="0">
            <a:spAutoFit/>
          </a:bodyPr>
          <a:lstStyle/>
          <a:p>
            <a:endParaRPr lang="en-US" dirty="0"/>
          </a:p>
        </p:txBody>
      </p:sp>
      <p:sp>
        <p:nvSpPr>
          <p:cNvPr id="14" name="Title 1">
            <a:extLst>
              <a:ext uri="{FF2B5EF4-FFF2-40B4-BE49-F238E27FC236}">
                <a16:creationId xmlns:a16="http://schemas.microsoft.com/office/drawing/2014/main" id="{FB0E0B54-8E7B-4C1F-BE7E-2861AB1FEE2E}"/>
              </a:ext>
            </a:extLst>
          </p:cNvPr>
          <p:cNvSpPr txBox="1">
            <a:spLocks/>
          </p:cNvSpPr>
          <p:nvPr/>
        </p:nvSpPr>
        <p:spPr>
          <a:xfrm>
            <a:off x="6093992" y="390195"/>
            <a:ext cx="6192674" cy="1622321"/>
          </a:xfrm>
          <a:prstGeom prst="rect">
            <a:avLst/>
          </a:prstGeom>
        </p:spPr>
        <p:txBody>
          <a:bodyPr vert="horz" lIns="91440" tIns="45720" rIns="91440" bIns="45720" rtlCol="0" anchor="t">
            <a:normAutofit/>
          </a:bodyPr>
          <a:lstStyle>
            <a:lvl1pPr algn="l" defTabSz="457200" rtl="0" eaLnBrk="1" latinLnBrk="0" hangingPunct="1">
              <a:spcBef>
                <a:spcPct val="0"/>
              </a:spcBef>
              <a:buNone/>
              <a:defRPr sz="4200" b="0" i="0" kern="1200">
                <a:solidFill>
                  <a:schemeClr val="tx2"/>
                </a:solidFill>
                <a:latin typeface="Arial" panose="020B0604020202020204" pitchFamily="34" charset="0"/>
                <a:ea typeface="+mj-ea"/>
                <a:cs typeface="Arial" panose="020B0604020202020204" pitchFamily="34" charset="0"/>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dirty="0">
                <a:solidFill>
                  <a:schemeClr val="bg2"/>
                </a:solidFill>
              </a:rPr>
              <a:t>Steps – New Agent </a:t>
            </a:r>
          </a:p>
        </p:txBody>
      </p:sp>
    </p:spTree>
    <p:extLst>
      <p:ext uri="{BB962C8B-B14F-4D97-AF65-F5344CB8AC3E}">
        <p14:creationId xmlns:p14="http://schemas.microsoft.com/office/powerpoint/2010/main" val="181733849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D8B9538A-2A89-47DD-996C-7D2BE2AB6CA0}"/>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2000" cy="6858001"/>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174E0FB3-B6B7-4150-9E81-F91DA139C059}"/>
              </a:ext>
            </a:extLst>
          </p:cNvPr>
          <p:cNvSpPr>
            <a:spLocks noGrp="1"/>
          </p:cNvSpPr>
          <p:nvPr>
            <p:ph type="title"/>
          </p:nvPr>
        </p:nvSpPr>
        <p:spPr>
          <a:xfrm>
            <a:off x="173070" y="1059024"/>
            <a:ext cx="4079475" cy="4572000"/>
          </a:xfrm>
        </p:spPr>
        <p:txBody>
          <a:bodyPr anchor="ctr">
            <a:normAutofit/>
          </a:bodyPr>
          <a:lstStyle/>
          <a:p>
            <a:r>
              <a:rPr lang="en-US" sz="3600" dirty="0">
                <a:solidFill>
                  <a:schemeClr val="bg1"/>
                </a:solidFill>
              </a:rPr>
              <a:t>Revenue Last Year</a:t>
            </a:r>
            <a:br>
              <a:rPr lang="en-US" sz="3600" dirty="0">
                <a:solidFill>
                  <a:schemeClr val="bg1"/>
                </a:solidFill>
              </a:rPr>
            </a:br>
            <a:r>
              <a:rPr lang="en-US" sz="3600" dirty="0">
                <a:solidFill>
                  <a:schemeClr val="bg1"/>
                </a:solidFill>
              </a:rPr>
              <a:t/>
            </a:r>
            <a:br>
              <a:rPr lang="en-US" sz="3600" dirty="0">
                <a:solidFill>
                  <a:schemeClr val="bg1"/>
                </a:solidFill>
              </a:rPr>
            </a:br>
            <a:r>
              <a:rPr lang="en-US" sz="3200" dirty="0">
                <a:solidFill>
                  <a:schemeClr val="bg1"/>
                </a:solidFill>
              </a:rPr>
              <a:t>Remember – if you are new you are getting this from your broker </a:t>
            </a:r>
            <a:endParaRPr lang="en-US" sz="3600" dirty="0">
              <a:solidFill>
                <a:schemeClr val="bg1"/>
              </a:solidFill>
            </a:endParaRPr>
          </a:p>
        </p:txBody>
      </p:sp>
      <p:sp>
        <p:nvSpPr>
          <p:cNvPr id="12" name="Freeform: Shape 11">
            <a:extLst>
              <a:ext uri="{FF2B5EF4-FFF2-40B4-BE49-F238E27FC236}">
                <a16:creationId xmlns:a16="http://schemas.microsoft.com/office/drawing/2014/main" id="{E625979B-5325-4898-8EF9-5C174B19218E}"/>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161310" y="0"/>
            <a:ext cx="8030690" cy="6858000"/>
          </a:xfrm>
          <a:custGeom>
            <a:avLst/>
            <a:gdLst>
              <a:gd name="connsiteX0" fmla="*/ 1176 w 8030690"/>
              <a:gd name="connsiteY0" fmla="*/ 0 h 6858000"/>
              <a:gd name="connsiteX1" fmla="*/ 1344715 w 8030690"/>
              <a:gd name="connsiteY1" fmla="*/ 0 h 6858000"/>
              <a:gd name="connsiteX2" fmla="*/ 1344715 w 8030690"/>
              <a:gd name="connsiteY2" fmla="*/ 0 h 6858000"/>
              <a:gd name="connsiteX3" fmla="*/ 8030690 w 8030690"/>
              <a:gd name="connsiteY3" fmla="*/ 0 h 6858000"/>
              <a:gd name="connsiteX4" fmla="*/ 8030690 w 8030690"/>
              <a:gd name="connsiteY4" fmla="*/ 6858000 h 6858000"/>
              <a:gd name="connsiteX5" fmla="*/ 477746 w 8030690"/>
              <a:gd name="connsiteY5" fmla="*/ 6858000 h 6858000"/>
              <a:gd name="connsiteX6" fmla="*/ 477746 w 8030690"/>
              <a:gd name="connsiteY6" fmla="*/ 6858000 h 6858000"/>
              <a:gd name="connsiteX7" fmla="*/ 0 w 8030690"/>
              <a:gd name="connsiteY7" fmla="*/ 6858000 h 6858000"/>
              <a:gd name="connsiteX8" fmla="*/ 5883 w 8030690"/>
              <a:gd name="connsiteY8" fmla="*/ 6817538 h 6858000"/>
              <a:gd name="connsiteX9" fmla="*/ 23196 w 8030690"/>
              <a:gd name="connsiteY9" fmla="*/ 6698894 h 6858000"/>
              <a:gd name="connsiteX10" fmla="*/ 35298 w 8030690"/>
              <a:gd name="connsiteY10" fmla="*/ 6612483 h 6858000"/>
              <a:gd name="connsiteX11" fmla="*/ 48073 w 8030690"/>
              <a:gd name="connsiteY11" fmla="*/ 6509613 h 6858000"/>
              <a:gd name="connsiteX12" fmla="*/ 63369 w 8030690"/>
              <a:gd name="connsiteY12" fmla="*/ 6387541 h 6858000"/>
              <a:gd name="connsiteX13" fmla="*/ 79506 w 8030690"/>
              <a:gd name="connsiteY13" fmla="*/ 6252438 h 6858000"/>
              <a:gd name="connsiteX14" fmla="*/ 96483 w 8030690"/>
              <a:gd name="connsiteY14" fmla="*/ 6100191 h 6858000"/>
              <a:gd name="connsiteX15" fmla="*/ 114468 w 8030690"/>
              <a:gd name="connsiteY15" fmla="*/ 5934227 h 6858000"/>
              <a:gd name="connsiteX16" fmla="*/ 132454 w 8030690"/>
              <a:gd name="connsiteY16" fmla="*/ 5753862 h 6858000"/>
              <a:gd name="connsiteX17" fmla="*/ 150775 w 8030690"/>
              <a:gd name="connsiteY17" fmla="*/ 5561838 h 6858000"/>
              <a:gd name="connsiteX18" fmla="*/ 167752 w 8030690"/>
              <a:gd name="connsiteY18" fmla="*/ 5354726 h 6858000"/>
              <a:gd name="connsiteX19" fmla="*/ 184057 w 8030690"/>
              <a:gd name="connsiteY19" fmla="*/ 5138013 h 6858000"/>
              <a:gd name="connsiteX20" fmla="*/ 198849 w 8030690"/>
              <a:gd name="connsiteY20" fmla="*/ 4908956 h 6858000"/>
              <a:gd name="connsiteX21" fmla="*/ 212968 w 8030690"/>
              <a:gd name="connsiteY21" fmla="*/ 4670298 h 6858000"/>
              <a:gd name="connsiteX22" fmla="*/ 226248 w 8030690"/>
              <a:gd name="connsiteY22" fmla="*/ 4421352 h 6858000"/>
              <a:gd name="connsiteX23" fmla="*/ 230954 w 8030690"/>
              <a:gd name="connsiteY23" fmla="*/ 4293793 h 6858000"/>
              <a:gd name="connsiteX24" fmla="*/ 236165 w 8030690"/>
              <a:gd name="connsiteY24" fmla="*/ 4163491 h 6858000"/>
              <a:gd name="connsiteX25" fmla="*/ 241039 w 8030690"/>
              <a:gd name="connsiteY25" fmla="*/ 4031132 h 6858000"/>
              <a:gd name="connsiteX26" fmla="*/ 244233 w 8030690"/>
              <a:gd name="connsiteY26" fmla="*/ 3898087 h 6858000"/>
              <a:gd name="connsiteX27" fmla="*/ 247091 w 8030690"/>
              <a:gd name="connsiteY27" fmla="*/ 3762298 h 6858000"/>
              <a:gd name="connsiteX28" fmla="*/ 250116 w 8030690"/>
              <a:gd name="connsiteY28" fmla="*/ 3625138 h 6858000"/>
              <a:gd name="connsiteX29" fmla="*/ 252133 w 8030690"/>
              <a:gd name="connsiteY29" fmla="*/ 3485235 h 6858000"/>
              <a:gd name="connsiteX30" fmla="*/ 252133 w 8030690"/>
              <a:gd name="connsiteY30" fmla="*/ 3343960 h 6858000"/>
              <a:gd name="connsiteX31" fmla="*/ 253142 w 8030690"/>
              <a:gd name="connsiteY31" fmla="*/ 3201314 h 6858000"/>
              <a:gd name="connsiteX32" fmla="*/ 252133 w 8030690"/>
              <a:gd name="connsiteY32" fmla="*/ 3057296 h 6858000"/>
              <a:gd name="connsiteX33" fmla="*/ 250116 w 8030690"/>
              <a:gd name="connsiteY33" fmla="*/ 2911221 h 6858000"/>
              <a:gd name="connsiteX34" fmla="*/ 248267 w 8030690"/>
              <a:gd name="connsiteY34" fmla="*/ 2765145 h 6858000"/>
              <a:gd name="connsiteX35" fmla="*/ 244233 w 8030690"/>
              <a:gd name="connsiteY35" fmla="*/ 2617013 h 6858000"/>
              <a:gd name="connsiteX36" fmla="*/ 240031 w 8030690"/>
              <a:gd name="connsiteY36" fmla="*/ 2467508 h 6858000"/>
              <a:gd name="connsiteX37" fmla="*/ 235156 w 8030690"/>
              <a:gd name="connsiteY37" fmla="*/ 2318004 h 6858000"/>
              <a:gd name="connsiteX38" fmla="*/ 228265 w 8030690"/>
              <a:gd name="connsiteY38" fmla="*/ 2167128 h 6858000"/>
              <a:gd name="connsiteX39" fmla="*/ 220028 w 8030690"/>
              <a:gd name="connsiteY39" fmla="*/ 2014880 h 6858000"/>
              <a:gd name="connsiteX40" fmla="*/ 212128 w 8030690"/>
              <a:gd name="connsiteY40" fmla="*/ 1861947 h 6858000"/>
              <a:gd name="connsiteX41" fmla="*/ 202043 w 8030690"/>
              <a:gd name="connsiteY41" fmla="*/ 1709013 h 6858000"/>
              <a:gd name="connsiteX42" fmla="*/ 189940 w 8030690"/>
              <a:gd name="connsiteY42" fmla="*/ 1554023 h 6858000"/>
              <a:gd name="connsiteX43" fmla="*/ 177838 w 8030690"/>
              <a:gd name="connsiteY43" fmla="*/ 1401089 h 6858000"/>
              <a:gd name="connsiteX44" fmla="*/ 163886 w 8030690"/>
              <a:gd name="connsiteY44" fmla="*/ 1245413 h 6858000"/>
              <a:gd name="connsiteX45" fmla="*/ 148590 w 8030690"/>
              <a:gd name="connsiteY45" fmla="*/ 1089050 h 6858000"/>
              <a:gd name="connsiteX46" fmla="*/ 132454 w 8030690"/>
              <a:gd name="connsiteY46" fmla="*/ 934745 h 6858000"/>
              <a:gd name="connsiteX47" fmla="*/ 113628 w 8030690"/>
              <a:gd name="connsiteY47" fmla="*/ 778383 h 6858000"/>
              <a:gd name="connsiteX48" fmla="*/ 93457 w 8030690"/>
              <a:gd name="connsiteY48" fmla="*/ 622706 h 6858000"/>
              <a:gd name="connsiteX49" fmla="*/ 73454 w 8030690"/>
              <a:gd name="connsiteY49" fmla="*/ 466344 h 6858000"/>
              <a:gd name="connsiteX50" fmla="*/ 50090 w 8030690"/>
              <a:gd name="connsiteY50" fmla="*/ 310667 h 6858000"/>
              <a:gd name="connsiteX51" fmla="*/ 26222 w 8030690"/>
              <a:gd name="connsiteY51" fmla="*/ 155676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8030690" h="6858000">
                <a:moveTo>
                  <a:pt x="1176" y="0"/>
                </a:moveTo>
                <a:lnTo>
                  <a:pt x="1344715" y="0"/>
                </a:lnTo>
                <a:lnTo>
                  <a:pt x="1344715" y="0"/>
                </a:lnTo>
                <a:lnTo>
                  <a:pt x="8030690" y="0"/>
                </a:lnTo>
                <a:lnTo>
                  <a:pt x="8030690" y="6858000"/>
                </a:lnTo>
                <a:lnTo>
                  <a:pt x="477746" y="6858000"/>
                </a:lnTo>
                <a:lnTo>
                  <a:pt x="477746" y="6858000"/>
                </a:lnTo>
                <a:lnTo>
                  <a:pt x="0" y="6858000"/>
                </a:lnTo>
                <a:lnTo>
                  <a:pt x="5883" y="6817538"/>
                </a:lnTo>
                <a:lnTo>
                  <a:pt x="23196" y="6698894"/>
                </a:lnTo>
                <a:lnTo>
                  <a:pt x="35298" y="6612483"/>
                </a:lnTo>
                <a:lnTo>
                  <a:pt x="48073" y="6509613"/>
                </a:lnTo>
                <a:lnTo>
                  <a:pt x="63369" y="6387541"/>
                </a:lnTo>
                <a:lnTo>
                  <a:pt x="79506" y="6252438"/>
                </a:lnTo>
                <a:lnTo>
                  <a:pt x="96483" y="6100191"/>
                </a:lnTo>
                <a:lnTo>
                  <a:pt x="114468" y="5934227"/>
                </a:lnTo>
                <a:lnTo>
                  <a:pt x="132454" y="5753862"/>
                </a:lnTo>
                <a:lnTo>
                  <a:pt x="150775" y="5561838"/>
                </a:lnTo>
                <a:lnTo>
                  <a:pt x="167752" y="5354726"/>
                </a:lnTo>
                <a:lnTo>
                  <a:pt x="184057" y="5138013"/>
                </a:lnTo>
                <a:lnTo>
                  <a:pt x="198849" y="4908956"/>
                </a:lnTo>
                <a:lnTo>
                  <a:pt x="212968" y="4670298"/>
                </a:lnTo>
                <a:lnTo>
                  <a:pt x="226248" y="4421352"/>
                </a:lnTo>
                <a:lnTo>
                  <a:pt x="230954" y="4293793"/>
                </a:lnTo>
                <a:lnTo>
                  <a:pt x="236165" y="4163491"/>
                </a:lnTo>
                <a:lnTo>
                  <a:pt x="241039" y="4031132"/>
                </a:lnTo>
                <a:lnTo>
                  <a:pt x="244233" y="3898087"/>
                </a:lnTo>
                <a:lnTo>
                  <a:pt x="247091" y="3762298"/>
                </a:lnTo>
                <a:lnTo>
                  <a:pt x="250116" y="3625138"/>
                </a:lnTo>
                <a:lnTo>
                  <a:pt x="252133" y="3485235"/>
                </a:lnTo>
                <a:lnTo>
                  <a:pt x="252133" y="3343960"/>
                </a:lnTo>
                <a:lnTo>
                  <a:pt x="253142" y="3201314"/>
                </a:lnTo>
                <a:lnTo>
                  <a:pt x="252133" y="3057296"/>
                </a:lnTo>
                <a:lnTo>
                  <a:pt x="250116" y="2911221"/>
                </a:lnTo>
                <a:lnTo>
                  <a:pt x="248267" y="2765145"/>
                </a:lnTo>
                <a:lnTo>
                  <a:pt x="244233" y="2617013"/>
                </a:lnTo>
                <a:lnTo>
                  <a:pt x="240031" y="2467508"/>
                </a:lnTo>
                <a:lnTo>
                  <a:pt x="235156" y="2318004"/>
                </a:lnTo>
                <a:lnTo>
                  <a:pt x="228265" y="2167128"/>
                </a:lnTo>
                <a:lnTo>
                  <a:pt x="220028" y="2014880"/>
                </a:lnTo>
                <a:lnTo>
                  <a:pt x="212128" y="1861947"/>
                </a:lnTo>
                <a:lnTo>
                  <a:pt x="202043" y="1709013"/>
                </a:lnTo>
                <a:lnTo>
                  <a:pt x="189940" y="1554023"/>
                </a:lnTo>
                <a:lnTo>
                  <a:pt x="177838" y="1401089"/>
                </a:lnTo>
                <a:lnTo>
                  <a:pt x="163886" y="1245413"/>
                </a:lnTo>
                <a:lnTo>
                  <a:pt x="148590" y="1089050"/>
                </a:lnTo>
                <a:lnTo>
                  <a:pt x="132454" y="934745"/>
                </a:lnTo>
                <a:lnTo>
                  <a:pt x="113628" y="778383"/>
                </a:lnTo>
                <a:lnTo>
                  <a:pt x="93457" y="622706"/>
                </a:lnTo>
                <a:lnTo>
                  <a:pt x="73454" y="466344"/>
                </a:lnTo>
                <a:lnTo>
                  <a:pt x="50090" y="310667"/>
                </a:lnTo>
                <a:lnTo>
                  <a:pt x="26222" y="155676"/>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4" name="Freeform 11">
            <a:extLst>
              <a:ext uri="{FF2B5EF4-FFF2-40B4-BE49-F238E27FC236}">
                <a16:creationId xmlns:a16="http://schemas.microsoft.com/office/drawing/2014/main" id="{34B22E2B-30D5-47A4-97C5-091EA1ABC728}"/>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948110" y="-1"/>
            <a:ext cx="559472" cy="3709642"/>
          </a:xfrm>
          <a:custGeom>
            <a:avLst/>
            <a:gdLst>
              <a:gd name="connsiteX0" fmla="*/ 0 w 559472"/>
              <a:gd name="connsiteY0" fmla="*/ 0 h 3709642"/>
              <a:gd name="connsiteX1" fmla="*/ 473952 w 559472"/>
              <a:gd name="connsiteY1" fmla="*/ 0 h 3709642"/>
              <a:gd name="connsiteX2" fmla="*/ 485840 w 559472"/>
              <a:gd name="connsiteY2" fmla="*/ 161194 h 3709642"/>
              <a:gd name="connsiteX3" fmla="*/ 523949 w 559472"/>
              <a:gd name="connsiteY3" fmla="*/ 3672197 h 3709642"/>
              <a:gd name="connsiteX4" fmla="*/ 454748 w 559472"/>
              <a:gd name="connsiteY4" fmla="*/ 3709642 h 3709642"/>
              <a:gd name="connsiteX5" fmla="*/ 448224 w 559472"/>
              <a:gd name="connsiteY5" fmla="*/ 3510471 h 3709642"/>
              <a:gd name="connsiteX6" fmla="*/ 443564 w 559472"/>
              <a:gd name="connsiteY6" fmla="*/ 3408563 h 3709642"/>
              <a:gd name="connsiteX7" fmla="*/ 438902 w 559472"/>
              <a:gd name="connsiteY7" fmla="*/ 3304407 h 3709642"/>
              <a:gd name="connsiteX8" fmla="*/ 433941 w 559472"/>
              <a:gd name="connsiteY8" fmla="*/ 3198777 h 3709642"/>
              <a:gd name="connsiteX9" fmla="*/ 427584 w 559472"/>
              <a:gd name="connsiteY9" fmla="*/ 3092510 h 3709642"/>
              <a:gd name="connsiteX10" fmla="*/ 420988 w 559472"/>
              <a:gd name="connsiteY10" fmla="*/ 2984390 h 3709642"/>
              <a:gd name="connsiteX11" fmla="*/ 414330 w 559472"/>
              <a:gd name="connsiteY11" fmla="*/ 2874401 h 3709642"/>
              <a:gd name="connsiteX12" fmla="*/ 406840 w 559472"/>
              <a:gd name="connsiteY12" fmla="*/ 2762980 h 3709642"/>
              <a:gd name="connsiteX13" fmla="*/ 397745 w 559472"/>
              <a:gd name="connsiteY13" fmla="*/ 2650566 h 3709642"/>
              <a:gd name="connsiteX14" fmla="*/ 389154 w 559472"/>
              <a:gd name="connsiteY14" fmla="*/ 2536612 h 3709642"/>
              <a:gd name="connsiteX15" fmla="*/ 379225 w 559472"/>
              <a:gd name="connsiteY15" fmla="*/ 2421642 h 3709642"/>
              <a:gd name="connsiteX16" fmla="*/ 368316 w 559472"/>
              <a:gd name="connsiteY16" fmla="*/ 2305627 h 3709642"/>
              <a:gd name="connsiteX17" fmla="*/ 357466 w 559472"/>
              <a:gd name="connsiteY17" fmla="*/ 2189233 h 3709642"/>
              <a:gd name="connsiteX18" fmla="*/ 344982 w 559472"/>
              <a:gd name="connsiteY18" fmla="*/ 2071473 h 3709642"/>
              <a:gd name="connsiteX19" fmla="*/ 332466 w 559472"/>
              <a:gd name="connsiteY19" fmla="*/ 1952216 h 3709642"/>
              <a:gd name="connsiteX20" fmla="*/ 319121 w 559472"/>
              <a:gd name="connsiteY20" fmla="*/ 1833776 h 3709642"/>
              <a:gd name="connsiteX21" fmla="*/ 304408 w 559472"/>
              <a:gd name="connsiteY21" fmla="*/ 1713948 h 3709642"/>
              <a:gd name="connsiteX22" fmla="*/ 288685 w 559472"/>
              <a:gd name="connsiteY22" fmla="*/ 1592703 h 3709642"/>
              <a:gd name="connsiteX23" fmla="*/ 273050 w 559472"/>
              <a:gd name="connsiteY23" fmla="*/ 1471451 h 3709642"/>
              <a:gd name="connsiteX24" fmla="*/ 255813 w 559472"/>
              <a:gd name="connsiteY24" fmla="*/ 1350328 h 3709642"/>
              <a:gd name="connsiteX25" fmla="*/ 237060 w 559472"/>
              <a:gd name="connsiteY25" fmla="*/ 1227080 h 3709642"/>
              <a:gd name="connsiteX26" fmla="*/ 218488 w 559472"/>
              <a:gd name="connsiteY26" fmla="*/ 1106065 h 3709642"/>
              <a:gd name="connsiteX27" fmla="*/ 198221 w 559472"/>
              <a:gd name="connsiteY27" fmla="*/ 982940 h 3709642"/>
              <a:gd name="connsiteX28" fmla="*/ 177152 w 559472"/>
              <a:gd name="connsiteY28" fmla="*/ 858755 h 3709642"/>
              <a:gd name="connsiteX29" fmla="*/ 155551 w 559472"/>
              <a:gd name="connsiteY29" fmla="*/ 736861 h 3709642"/>
              <a:gd name="connsiteX30" fmla="*/ 131782 w 559472"/>
              <a:gd name="connsiteY30" fmla="*/ 613645 h 3709642"/>
              <a:gd name="connsiteX31" fmla="*/ 107123 w 559472"/>
              <a:gd name="connsiteY31" fmla="*/ 490500 h 3709642"/>
              <a:gd name="connsiteX32" fmla="*/ 82552 w 559472"/>
              <a:gd name="connsiteY32" fmla="*/ 367348 h 3709642"/>
              <a:gd name="connsiteX33" fmla="*/ 55608 w 559472"/>
              <a:gd name="connsiteY33" fmla="*/ 244762 h 3709642"/>
              <a:gd name="connsiteX34" fmla="*/ 28130 w 559472"/>
              <a:gd name="connsiteY34" fmla="*/ 122220 h 3709642"/>
              <a:gd name="connsiteX35" fmla="*/ 0 w 559472"/>
              <a:gd name="connsiteY35" fmla="*/ 0 h 37096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559472" h="3709642">
                <a:moveTo>
                  <a:pt x="0" y="0"/>
                </a:moveTo>
                <a:lnTo>
                  <a:pt x="473952" y="0"/>
                </a:lnTo>
                <a:lnTo>
                  <a:pt x="485840" y="161194"/>
                </a:lnTo>
                <a:cubicBezTo>
                  <a:pt x="552063" y="1147770"/>
                  <a:pt x="592441" y="3086737"/>
                  <a:pt x="523949" y="3672197"/>
                </a:cubicBezTo>
                <a:cubicBezTo>
                  <a:pt x="500842" y="3684557"/>
                  <a:pt x="477855" y="3697282"/>
                  <a:pt x="454748" y="3709642"/>
                </a:cubicBezTo>
                <a:lnTo>
                  <a:pt x="448224" y="3510471"/>
                </a:lnTo>
                <a:lnTo>
                  <a:pt x="443564" y="3408563"/>
                </a:lnTo>
                <a:lnTo>
                  <a:pt x="438902" y="3304407"/>
                </a:lnTo>
                <a:lnTo>
                  <a:pt x="433941" y="3198777"/>
                </a:lnTo>
                <a:lnTo>
                  <a:pt x="427584" y="3092510"/>
                </a:lnTo>
                <a:lnTo>
                  <a:pt x="420988" y="2984390"/>
                </a:lnTo>
                <a:lnTo>
                  <a:pt x="414330" y="2874401"/>
                </a:lnTo>
                <a:lnTo>
                  <a:pt x="406840" y="2762980"/>
                </a:lnTo>
                <a:lnTo>
                  <a:pt x="397745" y="2650566"/>
                </a:lnTo>
                <a:lnTo>
                  <a:pt x="389154" y="2536612"/>
                </a:lnTo>
                <a:lnTo>
                  <a:pt x="379225" y="2421642"/>
                </a:lnTo>
                <a:lnTo>
                  <a:pt x="368316" y="2305627"/>
                </a:lnTo>
                <a:lnTo>
                  <a:pt x="357466" y="2189233"/>
                </a:lnTo>
                <a:lnTo>
                  <a:pt x="344982" y="2071473"/>
                </a:lnTo>
                <a:lnTo>
                  <a:pt x="332466" y="1952216"/>
                </a:lnTo>
                <a:lnTo>
                  <a:pt x="319121" y="1833776"/>
                </a:lnTo>
                <a:lnTo>
                  <a:pt x="304408" y="1713948"/>
                </a:lnTo>
                <a:lnTo>
                  <a:pt x="288685" y="1592703"/>
                </a:lnTo>
                <a:lnTo>
                  <a:pt x="273050" y="1471451"/>
                </a:lnTo>
                <a:lnTo>
                  <a:pt x="255813" y="1350328"/>
                </a:lnTo>
                <a:lnTo>
                  <a:pt x="237060" y="1227080"/>
                </a:lnTo>
                <a:lnTo>
                  <a:pt x="218488" y="1106065"/>
                </a:lnTo>
                <a:lnTo>
                  <a:pt x="198221" y="982940"/>
                </a:lnTo>
                <a:lnTo>
                  <a:pt x="177152" y="858755"/>
                </a:lnTo>
                <a:lnTo>
                  <a:pt x="155551" y="736861"/>
                </a:lnTo>
                <a:lnTo>
                  <a:pt x="131782" y="613645"/>
                </a:lnTo>
                <a:lnTo>
                  <a:pt x="107123" y="490500"/>
                </a:lnTo>
                <a:lnTo>
                  <a:pt x="82552" y="367348"/>
                </a:lnTo>
                <a:lnTo>
                  <a:pt x="55608" y="244762"/>
                </a:lnTo>
                <a:lnTo>
                  <a:pt x="28130" y="122220"/>
                </a:lnTo>
                <a:lnTo>
                  <a:pt x="0" y="0"/>
                </a:lnTo>
                <a:close/>
              </a:path>
            </a:pathLst>
          </a:custGeom>
          <a:solidFill>
            <a:schemeClr val="bg1">
              <a:alpha val="20000"/>
            </a:schemeClr>
          </a:solidFill>
          <a:ln>
            <a:noFill/>
          </a:ln>
        </p:spPr>
        <p:txBody>
          <a:bodyPr rtlCol="0" anchor="ctr"/>
          <a:lstStyle/>
          <a:p>
            <a:pPr algn="ctr"/>
            <a:endParaRPr lang="en-US"/>
          </a:p>
        </p:txBody>
      </p:sp>
      <p:sp>
        <p:nvSpPr>
          <p:cNvPr id="16" name="Rectangle 15">
            <a:extLst>
              <a:ext uri="{FF2B5EF4-FFF2-40B4-BE49-F238E27FC236}">
                <a16:creationId xmlns:a16="http://schemas.microsoft.com/office/drawing/2014/main" id="{9B6DA3CD-A002-40ED-8194-B4E637BD7669}"/>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15" name="TextBox 14">
            <a:extLst>
              <a:ext uri="{FF2B5EF4-FFF2-40B4-BE49-F238E27FC236}">
                <a16:creationId xmlns:a16="http://schemas.microsoft.com/office/drawing/2014/main" id="{F2C34C3A-A330-495B-8F15-34438213B800}"/>
              </a:ext>
            </a:extLst>
          </p:cNvPr>
          <p:cNvSpPr txBox="1"/>
          <p:nvPr/>
        </p:nvSpPr>
        <p:spPr>
          <a:xfrm>
            <a:off x="10202091" y="0"/>
            <a:ext cx="1340978" cy="1515291"/>
          </a:xfrm>
          <a:prstGeom prst="rect">
            <a:avLst/>
          </a:prstGeom>
          <a:solidFill>
            <a:schemeClr val="bg1"/>
          </a:solidFill>
        </p:spPr>
        <p:txBody>
          <a:bodyPr wrap="square" rtlCol="0">
            <a:spAutoFit/>
          </a:bodyPr>
          <a:lstStyle/>
          <a:p>
            <a:endParaRPr lang="en-US" dirty="0"/>
          </a:p>
        </p:txBody>
      </p:sp>
      <p:graphicFrame>
        <p:nvGraphicFramePr>
          <p:cNvPr id="17" name="Content Placeholder 2">
            <a:extLst>
              <a:ext uri="{FF2B5EF4-FFF2-40B4-BE49-F238E27FC236}">
                <a16:creationId xmlns:a16="http://schemas.microsoft.com/office/drawing/2014/main" id="{8B062132-349F-40E7-AA30-164BFFE6ED88}"/>
              </a:ext>
            </a:extLst>
          </p:cNvPr>
          <p:cNvGraphicFramePr>
            <a:graphicFrameLocks/>
          </p:cNvGraphicFramePr>
          <p:nvPr>
            <p:extLst>
              <p:ext uri="{D42A27DB-BD31-4B8C-83A1-F6EECF244321}">
                <p14:modId xmlns:p14="http://schemas.microsoft.com/office/powerpoint/2010/main" val="1183252641"/>
              </p:ext>
            </p:extLst>
          </p:nvPr>
        </p:nvGraphicFramePr>
        <p:xfrm>
          <a:off x="4507582" y="522513"/>
          <a:ext cx="7342296" cy="610222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127060406"/>
      </p:ext>
    </p:extLst>
  </p:cSld>
  <p:clrMapOvr>
    <a:overrideClrMapping bg1="lt1" tx1="dk1" bg2="lt2" tx2="dk2" accent1="accent1" accent2="accent2" accent3="accent3" accent4="accent4" accent5="accent5" accent6="accent6" hlink="hlink" folHlink="folHlink"/>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D8B9538A-2A89-47DD-996C-7D2BE2AB6CA0}"/>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2000" cy="6858001"/>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DBB9DC71-F28D-43DF-A671-BDF538C0474E}"/>
              </a:ext>
            </a:extLst>
          </p:cNvPr>
          <p:cNvSpPr>
            <a:spLocks noGrp="1"/>
          </p:cNvSpPr>
          <p:nvPr>
            <p:ph type="title"/>
          </p:nvPr>
        </p:nvSpPr>
        <p:spPr>
          <a:xfrm>
            <a:off x="526342" y="654698"/>
            <a:ext cx="3108626" cy="4572000"/>
          </a:xfrm>
        </p:spPr>
        <p:txBody>
          <a:bodyPr anchor="ctr">
            <a:normAutofit/>
          </a:bodyPr>
          <a:lstStyle/>
          <a:p>
            <a:r>
              <a:rPr lang="en-US" sz="4000" dirty="0">
                <a:solidFill>
                  <a:schemeClr val="bg1"/>
                </a:solidFill>
              </a:rPr>
              <a:t>Revenue Goals – </a:t>
            </a:r>
            <a:br>
              <a:rPr lang="en-US" sz="4000" dirty="0">
                <a:solidFill>
                  <a:schemeClr val="bg1"/>
                </a:solidFill>
              </a:rPr>
            </a:br>
            <a:r>
              <a:rPr lang="en-US" sz="4000" dirty="0">
                <a:solidFill>
                  <a:schemeClr val="bg1"/>
                </a:solidFill>
              </a:rPr>
              <a:t>This Year </a:t>
            </a:r>
          </a:p>
        </p:txBody>
      </p:sp>
      <p:sp>
        <p:nvSpPr>
          <p:cNvPr id="12" name="Freeform: Shape 11">
            <a:extLst>
              <a:ext uri="{FF2B5EF4-FFF2-40B4-BE49-F238E27FC236}">
                <a16:creationId xmlns:a16="http://schemas.microsoft.com/office/drawing/2014/main" id="{E625979B-5325-4898-8EF9-5C174B19218E}"/>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161310" y="0"/>
            <a:ext cx="8030690" cy="6858000"/>
          </a:xfrm>
          <a:custGeom>
            <a:avLst/>
            <a:gdLst>
              <a:gd name="connsiteX0" fmla="*/ 1176 w 8030690"/>
              <a:gd name="connsiteY0" fmla="*/ 0 h 6858000"/>
              <a:gd name="connsiteX1" fmla="*/ 1344715 w 8030690"/>
              <a:gd name="connsiteY1" fmla="*/ 0 h 6858000"/>
              <a:gd name="connsiteX2" fmla="*/ 1344715 w 8030690"/>
              <a:gd name="connsiteY2" fmla="*/ 0 h 6858000"/>
              <a:gd name="connsiteX3" fmla="*/ 8030690 w 8030690"/>
              <a:gd name="connsiteY3" fmla="*/ 0 h 6858000"/>
              <a:gd name="connsiteX4" fmla="*/ 8030690 w 8030690"/>
              <a:gd name="connsiteY4" fmla="*/ 6858000 h 6858000"/>
              <a:gd name="connsiteX5" fmla="*/ 477746 w 8030690"/>
              <a:gd name="connsiteY5" fmla="*/ 6858000 h 6858000"/>
              <a:gd name="connsiteX6" fmla="*/ 477746 w 8030690"/>
              <a:gd name="connsiteY6" fmla="*/ 6858000 h 6858000"/>
              <a:gd name="connsiteX7" fmla="*/ 0 w 8030690"/>
              <a:gd name="connsiteY7" fmla="*/ 6858000 h 6858000"/>
              <a:gd name="connsiteX8" fmla="*/ 5883 w 8030690"/>
              <a:gd name="connsiteY8" fmla="*/ 6817538 h 6858000"/>
              <a:gd name="connsiteX9" fmla="*/ 23196 w 8030690"/>
              <a:gd name="connsiteY9" fmla="*/ 6698894 h 6858000"/>
              <a:gd name="connsiteX10" fmla="*/ 35298 w 8030690"/>
              <a:gd name="connsiteY10" fmla="*/ 6612483 h 6858000"/>
              <a:gd name="connsiteX11" fmla="*/ 48073 w 8030690"/>
              <a:gd name="connsiteY11" fmla="*/ 6509613 h 6858000"/>
              <a:gd name="connsiteX12" fmla="*/ 63369 w 8030690"/>
              <a:gd name="connsiteY12" fmla="*/ 6387541 h 6858000"/>
              <a:gd name="connsiteX13" fmla="*/ 79506 w 8030690"/>
              <a:gd name="connsiteY13" fmla="*/ 6252438 h 6858000"/>
              <a:gd name="connsiteX14" fmla="*/ 96483 w 8030690"/>
              <a:gd name="connsiteY14" fmla="*/ 6100191 h 6858000"/>
              <a:gd name="connsiteX15" fmla="*/ 114468 w 8030690"/>
              <a:gd name="connsiteY15" fmla="*/ 5934227 h 6858000"/>
              <a:gd name="connsiteX16" fmla="*/ 132454 w 8030690"/>
              <a:gd name="connsiteY16" fmla="*/ 5753862 h 6858000"/>
              <a:gd name="connsiteX17" fmla="*/ 150775 w 8030690"/>
              <a:gd name="connsiteY17" fmla="*/ 5561838 h 6858000"/>
              <a:gd name="connsiteX18" fmla="*/ 167752 w 8030690"/>
              <a:gd name="connsiteY18" fmla="*/ 5354726 h 6858000"/>
              <a:gd name="connsiteX19" fmla="*/ 184057 w 8030690"/>
              <a:gd name="connsiteY19" fmla="*/ 5138013 h 6858000"/>
              <a:gd name="connsiteX20" fmla="*/ 198849 w 8030690"/>
              <a:gd name="connsiteY20" fmla="*/ 4908956 h 6858000"/>
              <a:gd name="connsiteX21" fmla="*/ 212968 w 8030690"/>
              <a:gd name="connsiteY21" fmla="*/ 4670298 h 6858000"/>
              <a:gd name="connsiteX22" fmla="*/ 226248 w 8030690"/>
              <a:gd name="connsiteY22" fmla="*/ 4421352 h 6858000"/>
              <a:gd name="connsiteX23" fmla="*/ 230954 w 8030690"/>
              <a:gd name="connsiteY23" fmla="*/ 4293793 h 6858000"/>
              <a:gd name="connsiteX24" fmla="*/ 236165 w 8030690"/>
              <a:gd name="connsiteY24" fmla="*/ 4163491 h 6858000"/>
              <a:gd name="connsiteX25" fmla="*/ 241039 w 8030690"/>
              <a:gd name="connsiteY25" fmla="*/ 4031132 h 6858000"/>
              <a:gd name="connsiteX26" fmla="*/ 244233 w 8030690"/>
              <a:gd name="connsiteY26" fmla="*/ 3898087 h 6858000"/>
              <a:gd name="connsiteX27" fmla="*/ 247091 w 8030690"/>
              <a:gd name="connsiteY27" fmla="*/ 3762298 h 6858000"/>
              <a:gd name="connsiteX28" fmla="*/ 250116 w 8030690"/>
              <a:gd name="connsiteY28" fmla="*/ 3625138 h 6858000"/>
              <a:gd name="connsiteX29" fmla="*/ 252133 w 8030690"/>
              <a:gd name="connsiteY29" fmla="*/ 3485235 h 6858000"/>
              <a:gd name="connsiteX30" fmla="*/ 252133 w 8030690"/>
              <a:gd name="connsiteY30" fmla="*/ 3343960 h 6858000"/>
              <a:gd name="connsiteX31" fmla="*/ 253142 w 8030690"/>
              <a:gd name="connsiteY31" fmla="*/ 3201314 h 6858000"/>
              <a:gd name="connsiteX32" fmla="*/ 252133 w 8030690"/>
              <a:gd name="connsiteY32" fmla="*/ 3057296 h 6858000"/>
              <a:gd name="connsiteX33" fmla="*/ 250116 w 8030690"/>
              <a:gd name="connsiteY33" fmla="*/ 2911221 h 6858000"/>
              <a:gd name="connsiteX34" fmla="*/ 248267 w 8030690"/>
              <a:gd name="connsiteY34" fmla="*/ 2765145 h 6858000"/>
              <a:gd name="connsiteX35" fmla="*/ 244233 w 8030690"/>
              <a:gd name="connsiteY35" fmla="*/ 2617013 h 6858000"/>
              <a:gd name="connsiteX36" fmla="*/ 240031 w 8030690"/>
              <a:gd name="connsiteY36" fmla="*/ 2467508 h 6858000"/>
              <a:gd name="connsiteX37" fmla="*/ 235156 w 8030690"/>
              <a:gd name="connsiteY37" fmla="*/ 2318004 h 6858000"/>
              <a:gd name="connsiteX38" fmla="*/ 228265 w 8030690"/>
              <a:gd name="connsiteY38" fmla="*/ 2167128 h 6858000"/>
              <a:gd name="connsiteX39" fmla="*/ 220028 w 8030690"/>
              <a:gd name="connsiteY39" fmla="*/ 2014880 h 6858000"/>
              <a:gd name="connsiteX40" fmla="*/ 212128 w 8030690"/>
              <a:gd name="connsiteY40" fmla="*/ 1861947 h 6858000"/>
              <a:gd name="connsiteX41" fmla="*/ 202043 w 8030690"/>
              <a:gd name="connsiteY41" fmla="*/ 1709013 h 6858000"/>
              <a:gd name="connsiteX42" fmla="*/ 189940 w 8030690"/>
              <a:gd name="connsiteY42" fmla="*/ 1554023 h 6858000"/>
              <a:gd name="connsiteX43" fmla="*/ 177838 w 8030690"/>
              <a:gd name="connsiteY43" fmla="*/ 1401089 h 6858000"/>
              <a:gd name="connsiteX44" fmla="*/ 163886 w 8030690"/>
              <a:gd name="connsiteY44" fmla="*/ 1245413 h 6858000"/>
              <a:gd name="connsiteX45" fmla="*/ 148590 w 8030690"/>
              <a:gd name="connsiteY45" fmla="*/ 1089050 h 6858000"/>
              <a:gd name="connsiteX46" fmla="*/ 132454 w 8030690"/>
              <a:gd name="connsiteY46" fmla="*/ 934745 h 6858000"/>
              <a:gd name="connsiteX47" fmla="*/ 113628 w 8030690"/>
              <a:gd name="connsiteY47" fmla="*/ 778383 h 6858000"/>
              <a:gd name="connsiteX48" fmla="*/ 93457 w 8030690"/>
              <a:gd name="connsiteY48" fmla="*/ 622706 h 6858000"/>
              <a:gd name="connsiteX49" fmla="*/ 73454 w 8030690"/>
              <a:gd name="connsiteY49" fmla="*/ 466344 h 6858000"/>
              <a:gd name="connsiteX50" fmla="*/ 50090 w 8030690"/>
              <a:gd name="connsiteY50" fmla="*/ 310667 h 6858000"/>
              <a:gd name="connsiteX51" fmla="*/ 26222 w 8030690"/>
              <a:gd name="connsiteY51" fmla="*/ 155676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8030690" h="6858000">
                <a:moveTo>
                  <a:pt x="1176" y="0"/>
                </a:moveTo>
                <a:lnTo>
                  <a:pt x="1344715" y="0"/>
                </a:lnTo>
                <a:lnTo>
                  <a:pt x="1344715" y="0"/>
                </a:lnTo>
                <a:lnTo>
                  <a:pt x="8030690" y="0"/>
                </a:lnTo>
                <a:lnTo>
                  <a:pt x="8030690" y="6858000"/>
                </a:lnTo>
                <a:lnTo>
                  <a:pt x="477746" y="6858000"/>
                </a:lnTo>
                <a:lnTo>
                  <a:pt x="477746" y="6858000"/>
                </a:lnTo>
                <a:lnTo>
                  <a:pt x="0" y="6858000"/>
                </a:lnTo>
                <a:lnTo>
                  <a:pt x="5883" y="6817538"/>
                </a:lnTo>
                <a:lnTo>
                  <a:pt x="23196" y="6698894"/>
                </a:lnTo>
                <a:lnTo>
                  <a:pt x="35298" y="6612483"/>
                </a:lnTo>
                <a:lnTo>
                  <a:pt x="48073" y="6509613"/>
                </a:lnTo>
                <a:lnTo>
                  <a:pt x="63369" y="6387541"/>
                </a:lnTo>
                <a:lnTo>
                  <a:pt x="79506" y="6252438"/>
                </a:lnTo>
                <a:lnTo>
                  <a:pt x="96483" y="6100191"/>
                </a:lnTo>
                <a:lnTo>
                  <a:pt x="114468" y="5934227"/>
                </a:lnTo>
                <a:lnTo>
                  <a:pt x="132454" y="5753862"/>
                </a:lnTo>
                <a:lnTo>
                  <a:pt x="150775" y="5561838"/>
                </a:lnTo>
                <a:lnTo>
                  <a:pt x="167752" y="5354726"/>
                </a:lnTo>
                <a:lnTo>
                  <a:pt x="184057" y="5138013"/>
                </a:lnTo>
                <a:lnTo>
                  <a:pt x="198849" y="4908956"/>
                </a:lnTo>
                <a:lnTo>
                  <a:pt x="212968" y="4670298"/>
                </a:lnTo>
                <a:lnTo>
                  <a:pt x="226248" y="4421352"/>
                </a:lnTo>
                <a:lnTo>
                  <a:pt x="230954" y="4293793"/>
                </a:lnTo>
                <a:lnTo>
                  <a:pt x="236165" y="4163491"/>
                </a:lnTo>
                <a:lnTo>
                  <a:pt x="241039" y="4031132"/>
                </a:lnTo>
                <a:lnTo>
                  <a:pt x="244233" y="3898087"/>
                </a:lnTo>
                <a:lnTo>
                  <a:pt x="247091" y="3762298"/>
                </a:lnTo>
                <a:lnTo>
                  <a:pt x="250116" y="3625138"/>
                </a:lnTo>
                <a:lnTo>
                  <a:pt x="252133" y="3485235"/>
                </a:lnTo>
                <a:lnTo>
                  <a:pt x="252133" y="3343960"/>
                </a:lnTo>
                <a:lnTo>
                  <a:pt x="253142" y="3201314"/>
                </a:lnTo>
                <a:lnTo>
                  <a:pt x="252133" y="3057296"/>
                </a:lnTo>
                <a:lnTo>
                  <a:pt x="250116" y="2911221"/>
                </a:lnTo>
                <a:lnTo>
                  <a:pt x="248267" y="2765145"/>
                </a:lnTo>
                <a:lnTo>
                  <a:pt x="244233" y="2617013"/>
                </a:lnTo>
                <a:lnTo>
                  <a:pt x="240031" y="2467508"/>
                </a:lnTo>
                <a:lnTo>
                  <a:pt x="235156" y="2318004"/>
                </a:lnTo>
                <a:lnTo>
                  <a:pt x="228265" y="2167128"/>
                </a:lnTo>
                <a:lnTo>
                  <a:pt x="220028" y="2014880"/>
                </a:lnTo>
                <a:lnTo>
                  <a:pt x="212128" y="1861947"/>
                </a:lnTo>
                <a:lnTo>
                  <a:pt x="202043" y="1709013"/>
                </a:lnTo>
                <a:lnTo>
                  <a:pt x="189940" y="1554023"/>
                </a:lnTo>
                <a:lnTo>
                  <a:pt x="177838" y="1401089"/>
                </a:lnTo>
                <a:lnTo>
                  <a:pt x="163886" y="1245413"/>
                </a:lnTo>
                <a:lnTo>
                  <a:pt x="148590" y="1089050"/>
                </a:lnTo>
                <a:lnTo>
                  <a:pt x="132454" y="934745"/>
                </a:lnTo>
                <a:lnTo>
                  <a:pt x="113628" y="778383"/>
                </a:lnTo>
                <a:lnTo>
                  <a:pt x="93457" y="622706"/>
                </a:lnTo>
                <a:lnTo>
                  <a:pt x="73454" y="466344"/>
                </a:lnTo>
                <a:lnTo>
                  <a:pt x="50090" y="310667"/>
                </a:lnTo>
                <a:lnTo>
                  <a:pt x="26222" y="155676"/>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4" name="Freeform 11">
            <a:extLst>
              <a:ext uri="{FF2B5EF4-FFF2-40B4-BE49-F238E27FC236}">
                <a16:creationId xmlns:a16="http://schemas.microsoft.com/office/drawing/2014/main" id="{34B22E2B-30D5-47A4-97C5-091EA1ABC728}"/>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948110" y="-1"/>
            <a:ext cx="559472" cy="3709642"/>
          </a:xfrm>
          <a:custGeom>
            <a:avLst/>
            <a:gdLst>
              <a:gd name="connsiteX0" fmla="*/ 0 w 559472"/>
              <a:gd name="connsiteY0" fmla="*/ 0 h 3709642"/>
              <a:gd name="connsiteX1" fmla="*/ 473952 w 559472"/>
              <a:gd name="connsiteY1" fmla="*/ 0 h 3709642"/>
              <a:gd name="connsiteX2" fmla="*/ 485840 w 559472"/>
              <a:gd name="connsiteY2" fmla="*/ 161194 h 3709642"/>
              <a:gd name="connsiteX3" fmla="*/ 523949 w 559472"/>
              <a:gd name="connsiteY3" fmla="*/ 3672197 h 3709642"/>
              <a:gd name="connsiteX4" fmla="*/ 454748 w 559472"/>
              <a:gd name="connsiteY4" fmla="*/ 3709642 h 3709642"/>
              <a:gd name="connsiteX5" fmla="*/ 448224 w 559472"/>
              <a:gd name="connsiteY5" fmla="*/ 3510471 h 3709642"/>
              <a:gd name="connsiteX6" fmla="*/ 443564 w 559472"/>
              <a:gd name="connsiteY6" fmla="*/ 3408563 h 3709642"/>
              <a:gd name="connsiteX7" fmla="*/ 438902 w 559472"/>
              <a:gd name="connsiteY7" fmla="*/ 3304407 h 3709642"/>
              <a:gd name="connsiteX8" fmla="*/ 433941 w 559472"/>
              <a:gd name="connsiteY8" fmla="*/ 3198777 h 3709642"/>
              <a:gd name="connsiteX9" fmla="*/ 427584 w 559472"/>
              <a:gd name="connsiteY9" fmla="*/ 3092510 h 3709642"/>
              <a:gd name="connsiteX10" fmla="*/ 420988 w 559472"/>
              <a:gd name="connsiteY10" fmla="*/ 2984390 h 3709642"/>
              <a:gd name="connsiteX11" fmla="*/ 414330 w 559472"/>
              <a:gd name="connsiteY11" fmla="*/ 2874401 h 3709642"/>
              <a:gd name="connsiteX12" fmla="*/ 406840 w 559472"/>
              <a:gd name="connsiteY12" fmla="*/ 2762980 h 3709642"/>
              <a:gd name="connsiteX13" fmla="*/ 397745 w 559472"/>
              <a:gd name="connsiteY13" fmla="*/ 2650566 h 3709642"/>
              <a:gd name="connsiteX14" fmla="*/ 389154 w 559472"/>
              <a:gd name="connsiteY14" fmla="*/ 2536612 h 3709642"/>
              <a:gd name="connsiteX15" fmla="*/ 379225 w 559472"/>
              <a:gd name="connsiteY15" fmla="*/ 2421642 h 3709642"/>
              <a:gd name="connsiteX16" fmla="*/ 368316 w 559472"/>
              <a:gd name="connsiteY16" fmla="*/ 2305627 h 3709642"/>
              <a:gd name="connsiteX17" fmla="*/ 357466 w 559472"/>
              <a:gd name="connsiteY17" fmla="*/ 2189233 h 3709642"/>
              <a:gd name="connsiteX18" fmla="*/ 344982 w 559472"/>
              <a:gd name="connsiteY18" fmla="*/ 2071473 h 3709642"/>
              <a:gd name="connsiteX19" fmla="*/ 332466 w 559472"/>
              <a:gd name="connsiteY19" fmla="*/ 1952216 h 3709642"/>
              <a:gd name="connsiteX20" fmla="*/ 319121 w 559472"/>
              <a:gd name="connsiteY20" fmla="*/ 1833776 h 3709642"/>
              <a:gd name="connsiteX21" fmla="*/ 304408 w 559472"/>
              <a:gd name="connsiteY21" fmla="*/ 1713948 h 3709642"/>
              <a:gd name="connsiteX22" fmla="*/ 288685 w 559472"/>
              <a:gd name="connsiteY22" fmla="*/ 1592703 h 3709642"/>
              <a:gd name="connsiteX23" fmla="*/ 273050 w 559472"/>
              <a:gd name="connsiteY23" fmla="*/ 1471451 h 3709642"/>
              <a:gd name="connsiteX24" fmla="*/ 255813 w 559472"/>
              <a:gd name="connsiteY24" fmla="*/ 1350328 h 3709642"/>
              <a:gd name="connsiteX25" fmla="*/ 237060 w 559472"/>
              <a:gd name="connsiteY25" fmla="*/ 1227080 h 3709642"/>
              <a:gd name="connsiteX26" fmla="*/ 218488 w 559472"/>
              <a:gd name="connsiteY26" fmla="*/ 1106065 h 3709642"/>
              <a:gd name="connsiteX27" fmla="*/ 198221 w 559472"/>
              <a:gd name="connsiteY27" fmla="*/ 982940 h 3709642"/>
              <a:gd name="connsiteX28" fmla="*/ 177152 w 559472"/>
              <a:gd name="connsiteY28" fmla="*/ 858755 h 3709642"/>
              <a:gd name="connsiteX29" fmla="*/ 155551 w 559472"/>
              <a:gd name="connsiteY29" fmla="*/ 736861 h 3709642"/>
              <a:gd name="connsiteX30" fmla="*/ 131782 w 559472"/>
              <a:gd name="connsiteY30" fmla="*/ 613645 h 3709642"/>
              <a:gd name="connsiteX31" fmla="*/ 107123 w 559472"/>
              <a:gd name="connsiteY31" fmla="*/ 490500 h 3709642"/>
              <a:gd name="connsiteX32" fmla="*/ 82552 w 559472"/>
              <a:gd name="connsiteY32" fmla="*/ 367348 h 3709642"/>
              <a:gd name="connsiteX33" fmla="*/ 55608 w 559472"/>
              <a:gd name="connsiteY33" fmla="*/ 244762 h 3709642"/>
              <a:gd name="connsiteX34" fmla="*/ 28130 w 559472"/>
              <a:gd name="connsiteY34" fmla="*/ 122220 h 3709642"/>
              <a:gd name="connsiteX35" fmla="*/ 0 w 559472"/>
              <a:gd name="connsiteY35" fmla="*/ 0 h 37096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559472" h="3709642">
                <a:moveTo>
                  <a:pt x="0" y="0"/>
                </a:moveTo>
                <a:lnTo>
                  <a:pt x="473952" y="0"/>
                </a:lnTo>
                <a:lnTo>
                  <a:pt x="485840" y="161194"/>
                </a:lnTo>
                <a:cubicBezTo>
                  <a:pt x="552063" y="1147770"/>
                  <a:pt x="592441" y="3086737"/>
                  <a:pt x="523949" y="3672197"/>
                </a:cubicBezTo>
                <a:cubicBezTo>
                  <a:pt x="500842" y="3684557"/>
                  <a:pt x="477855" y="3697282"/>
                  <a:pt x="454748" y="3709642"/>
                </a:cubicBezTo>
                <a:lnTo>
                  <a:pt x="448224" y="3510471"/>
                </a:lnTo>
                <a:lnTo>
                  <a:pt x="443564" y="3408563"/>
                </a:lnTo>
                <a:lnTo>
                  <a:pt x="438902" y="3304407"/>
                </a:lnTo>
                <a:lnTo>
                  <a:pt x="433941" y="3198777"/>
                </a:lnTo>
                <a:lnTo>
                  <a:pt x="427584" y="3092510"/>
                </a:lnTo>
                <a:lnTo>
                  <a:pt x="420988" y="2984390"/>
                </a:lnTo>
                <a:lnTo>
                  <a:pt x="414330" y="2874401"/>
                </a:lnTo>
                <a:lnTo>
                  <a:pt x="406840" y="2762980"/>
                </a:lnTo>
                <a:lnTo>
                  <a:pt x="397745" y="2650566"/>
                </a:lnTo>
                <a:lnTo>
                  <a:pt x="389154" y="2536612"/>
                </a:lnTo>
                <a:lnTo>
                  <a:pt x="379225" y="2421642"/>
                </a:lnTo>
                <a:lnTo>
                  <a:pt x="368316" y="2305627"/>
                </a:lnTo>
                <a:lnTo>
                  <a:pt x="357466" y="2189233"/>
                </a:lnTo>
                <a:lnTo>
                  <a:pt x="344982" y="2071473"/>
                </a:lnTo>
                <a:lnTo>
                  <a:pt x="332466" y="1952216"/>
                </a:lnTo>
                <a:lnTo>
                  <a:pt x="319121" y="1833776"/>
                </a:lnTo>
                <a:lnTo>
                  <a:pt x="304408" y="1713948"/>
                </a:lnTo>
                <a:lnTo>
                  <a:pt x="288685" y="1592703"/>
                </a:lnTo>
                <a:lnTo>
                  <a:pt x="273050" y="1471451"/>
                </a:lnTo>
                <a:lnTo>
                  <a:pt x="255813" y="1350328"/>
                </a:lnTo>
                <a:lnTo>
                  <a:pt x="237060" y="1227080"/>
                </a:lnTo>
                <a:lnTo>
                  <a:pt x="218488" y="1106065"/>
                </a:lnTo>
                <a:lnTo>
                  <a:pt x="198221" y="982940"/>
                </a:lnTo>
                <a:lnTo>
                  <a:pt x="177152" y="858755"/>
                </a:lnTo>
                <a:lnTo>
                  <a:pt x="155551" y="736861"/>
                </a:lnTo>
                <a:lnTo>
                  <a:pt x="131782" y="613645"/>
                </a:lnTo>
                <a:lnTo>
                  <a:pt x="107123" y="490500"/>
                </a:lnTo>
                <a:lnTo>
                  <a:pt x="82552" y="367348"/>
                </a:lnTo>
                <a:lnTo>
                  <a:pt x="55608" y="244762"/>
                </a:lnTo>
                <a:lnTo>
                  <a:pt x="28130" y="122220"/>
                </a:lnTo>
                <a:lnTo>
                  <a:pt x="0" y="0"/>
                </a:lnTo>
                <a:close/>
              </a:path>
            </a:pathLst>
          </a:custGeom>
          <a:solidFill>
            <a:schemeClr val="bg1">
              <a:alpha val="20000"/>
            </a:schemeClr>
          </a:solidFill>
          <a:ln>
            <a:noFill/>
          </a:ln>
        </p:spPr>
        <p:txBody>
          <a:bodyPr rtlCol="0" anchor="ctr"/>
          <a:lstStyle/>
          <a:p>
            <a:pPr algn="ctr"/>
            <a:endParaRPr lang="en-US"/>
          </a:p>
        </p:txBody>
      </p:sp>
      <p:sp>
        <p:nvSpPr>
          <p:cNvPr id="16" name="Rectangle 15">
            <a:extLst>
              <a:ext uri="{FF2B5EF4-FFF2-40B4-BE49-F238E27FC236}">
                <a16:creationId xmlns:a16="http://schemas.microsoft.com/office/drawing/2014/main" id="{9B6DA3CD-A002-40ED-8194-B4E637BD7669}"/>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9" name="TextBox 8">
            <a:extLst>
              <a:ext uri="{FF2B5EF4-FFF2-40B4-BE49-F238E27FC236}">
                <a16:creationId xmlns:a16="http://schemas.microsoft.com/office/drawing/2014/main" id="{D9F2BCE6-E838-4689-A142-C0E1A8253FC1}"/>
              </a:ext>
            </a:extLst>
          </p:cNvPr>
          <p:cNvSpPr txBox="1"/>
          <p:nvPr/>
        </p:nvSpPr>
        <p:spPr>
          <a:xfrm>
            <a:off x="10202091" y="0"/>
            <a:ext cx="1340978" cy="1515291"/>
          </a:xfrm>
          <a:prstGeom prst="rect">
            <a:avLst/>
          </a:prstGeom>
          <a:solidFill>
            <a:schemeClr val="bg1"/>
          </a:solidFill>
        </p:spPr>
        <p:txBody>
          <a:bodyPr wrap="square" rtlCol="0">
            <a:spAutoFit/>
          </a:bodyPr>
          <a:lstStyle/>
          <a:p>
            <a:endParaRPr lang="en-US" dirty="0"/>
          </a:p>
        </p:txBody>
      </p:sp>
      <p:graphicFrame>
        <p:nvGraphicFramePr>
          <p:cNvPr id="11" name="Content Placeholder 2">
            <a:extLst>
              <a:ext uri="{FF2B5EF4-FFF2-40B4-BE49-F238E27FC236}">
                <a16:creationId xmlns:a16="http://schemas.microsoft.com/office/drawing/2014/main" id="{189E98D2-8198-49BF-B802-EC7B2A96BE7F}"/>
              </a:ext>
            </a:extLst>
          </p:cNvPr>
          <p:cNvGraphicFramePr>
            <a:graphicFrameLocks/>
          </p:cNvGraphicFramePr>
          <p:nvPr>
            <p:extLst>
              <p:ext uri="{D42A27DB-BD31-4B8C-83A1-F6EECF244321}">
                <p14:modId xmlns:p14="http://schemas.microsoft.com/office/powerpoint/2010/main" val="3439887102"/>
              </p:ext>
            </p:extLst>
          </p:nvPr>
        </p:nvGraphicFramePr>
        <p:xfrm>
          <a:off x="4703211" y="503853"/>
          <a:ext cx="7202650" cy="595293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633118912"/>
      </p:ext>
    </p:extLst>
  </p:cSld>
  <p:clrMapOvr>
    <a:overrideClrMapping bg1="lt1" tx1="dk1" bg2="lt2" tx2="dk2" accent1="accent1" accent2="accent2" accent3="accent3" accent4="accent4" accent5="accent5" accent6="accent6" hlink="hlink" folHlink="folHlink"/>
  </p:clrMapOvr>
</p:sld>
</file>

<file path=ppt/slides/slide13.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62000"/>
                <a:hueMod val="108000"/>
                <a:satMod val="164000"/>
                <a:lumMod val="69000"/>
              </a:schemeClr>
              <a:schemeClr val="bg2">
                <a:tint val="96000"/>
                <a:hueMod val="90000"/>
                <a:satMod val="130000"/>
                <a:lumMod val="134000"/>
              </a:schemeClr>
            </a:duotone>
          </a:blip>
          <a:stretch/>
        </a:blipFill>
        <a:effectLst/>
      </p:bgPr>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1CF6EF60-146D-4C54-BCBB-1160E0620AEF}"/>
              </a:ext>
            </a:extLst>
          </p:cNvPr>
          <p:cNvPicPr>
            <a:picLocks noChangeAspect="1"/>
          </p:cNvPicPr>
          <p:nvPr/>
        </p:nvPicPr>
        <p:blipFill rotWithShape="1">
          <a:blip r:embed="rId3">
            <a:extLst>
              <a:ext uri="{837473B0-CC2E-450A-ABE3-18F120FF3D39}">
                <a1611:picAttrSrcUrl xmlns:a1611="http://schemas.microsoft.com/office/drawing/2016/11/main" xmlns="" r:id="rId4"/>
              </a:ext>
            </a:extLst>
          </a:blip>
          <a:srcRect l="7182" r="12365"/>
          <a:stretch/>
        </p:blipFill>
        <p:spPr>
          <a:xfrm>
            <a:off x="-1" y="10"/>
            <a:ext cx="4634680" cy="6857990"/>
          </a:xfrm>
          <a:prstGeom prst="rect">
            <a:avLst/>
          </a:prstGeom>
        </p:spPr>
      </p:pic>
      <p:sp>
        <p:nvSpPr>
          <p:cNvPr id="3" name="Content Placeholder 2">
            <a:extLst>
              <a:ext uri="{FF2B5EF4-FFF2-40B4-BE49-F238E27FC236}">
                <a16:creationId xmlns:a16="http://schemas.microsoft.com/office/drawing/2014/main" id="{4CD12EE8-A93F-425D-A1A9-22D299768BC6}"/>
              </a:ext>
            </a:extLst>
          </p:cNvPr>
          <p:cNvSpPr>
            <a:spLocks noGrp="1"/>
          </p:cNvSpPr>
          <p:nvPr>
            <p:ph idx="1"/>
          </p:nvPr>
        </p:nvSpPr>
        <p:spPr>
          <a:xfrm>
            <a:off x="5077108" y="524381"/>
            <a:ext cx="6539505" cy="5621382"/>
          </a:xfrm>
        </p:spPr>
        <p:txBody>
          <a:bodyPr>
            <a:normAutofit/>
          </a:bodyPr>
          <a:lstStyle/>
          <a:p>
            <a:r>
              <a:rPr lang="en-US" dirty="0"/>
              <a:t>No inference of commission being standard is implied by use of any numbers in this exercise.</a:t>
            </a:r>
          </a:p>
          <a:p>
            <a:r>
              <a:rPr lang="en-US" dirty="0"/>
              <a:t>We need something to work from and this is just an example.  </a:t>
            </a:r>
          </a:p>
          <a:p>
            <a:r>
              <a:rPr lang="en-US" dirty="0"/>
              <a:t>New agents must discuss this with their managing broker to determine – for their office – what this number currently is.  </a:t>
            </a:r>
          </a:p>
          <a:p>
            <a:r>
              <a:rPr lang="en-US" dirty="0"/>
              <a:t>Experienced agents can use the percentage from their transactions last year.</a:t>
            </a:r>
          </a:p>
          <a:p>
            <a:endParaRPr lang="en-US" dirty="0"/>
          </a:p>
        </p:txBody>
      </p:sp>
    </p:spTree>
    <p:extLst>
      <p:ext uri="{BB962C8B-B14F-4D97-AF65-F5344CB8AC3E}">
        <p14:creationId xmlns:p14="http://schemas.microsoft.com/office/powerpoint/2010/main" val="110528413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D29C2B-0622-4BA2-909C-21486786E547}"/>
              </a:ext>
            </a:extLst>
          </p:cNvPr>
          <p:cNvSpPr>
            <a:spLocks noGrp="1"/>
          </p:cNvSpPr>
          <p:nvPr>
            <p:ph type="title"/>
          </p:nvPr>
        </p:nvSpPr>
        <p:spPr>
          <a:xfrm>
            <a:off x="2787277" y="139567"/>
            <a:ext cx="9404723" cy="1400530"/>
          </a:xfrm>
        </p:spPr>
        <p:txBody>
          <a:bodyPr/>
          <a:lstStyle/>
          <a:p>
            <a:r>
              <a:rPr lang="en-US" dirty="0">
                <a:solidFill>
                  <a:schemeClr val="tx1"/>
                </a:solidFill>
              </a:rPr>
              <a:t>Income Goal Calculation </a:t>
            </a:r>
          </a:p>
        </p:txBody>
      </p:sp>
      <p:sp>
        <p:nvSpPr>
          <p:cNvPr id="3" name="Content Placeholder 2">
            <a:extLst>
              <a:ext uri="{FF2B5EF4-FFF2-40B4-BE49-F238E27FC236}">
                <a16:creationId xmlns:a16="http://schemas.microsoft.com/office/drawing/2014/main" id="{C03436B0-BB9A-4A70-AEE0-51AF6BB13E7B}"/>
              </a:ext>
            </a:extLst>
          </p:cNvPr>
          <p:cNvSpPr>
            <a:spLocks noGrp="1"/>
          </p:cNvSpPr>
          <p:nvPr>
            <p:ph idx="1"/>
          </p:nvPr>
        </p:nvSpPr>
        <p:spPr>
          <a:xfrm>
            <a:off x="646111" y="1436982"/>
            <a:ext cx="10597276" cy="3256200"/>
          </a:xfrm>
        </p:spPr>
        <p:txBody>
          <a:bodyPr>
            <a:normAutofit lnSpcReduction="10000"/>
          </a:bodyPr>
          <a:lstStyle/>
          <a:p>
            <a:r>
              <a:rPr lang="en-US" dirty="0"/>
              <a:t>Income goal												$100,000</a:t>
            </a:r>
          </a:p>
          <a:p>
            <a:r>
              <a:rPr lang="en-US" dirty="0"/>
              <a:t>Average sales price									$280,000*</a:t>
            </a:r>
          </a:p>
          <a:p>
            <a:r>
              <a:rPr lang="en-US" dirty="0"/>
              <a:t>Gross compensation rate/side			    			2.5% **</a:t>
            </a:r>
          </a:p>
          <a:p>
            <a:r>
              <a:rPr lang="en-US" dirty="0"/>
              <a:t>Gross compensation per side							$5,750</a:t>
            </a:r>
          </a:p>
          <a:p>
            <a:r>
              <a:rPr lang="en-US" dirty="0"/>
              <a:t>Agent compensation – 60% split ***				$3,450</a:t>
            </a:r>
          </a:p>
          <a:p>
            <a:r>
              <a:rPr lang="en-US" dirty="0"/>
              <a:t>Transactions needed to meet goal						29</a:t>
            </a:r>
          </a:p>
        </p:txBody>
      </p:sp>
      <p:sp>
        <p:nvSpPr>
          <p:cNvPr id="4" name="Rectangle 3">
            <a:extLst>
              <a:ext uri="{FF2B5EF4-FFF2-40B4-BE49-F238E27FC236}">
                <a16:creationId xmlns:a16="http://schemas.microsoft.com/office/drawing/2014/main" id="{EBB0AC85-E4B3-4E9A-8B84-C75A55C75855}"/>
              </a:ext>
            </a:extLst>
          </p:cNvPr>
          <p:cNvSpPr/>
          <p:nvPr/>
        </p:nvSpPr>
        <p:spPr>
          <a:xfrm>
            <a:off x="646111" y="4759298"/>
            <a:ext cx="10923848" cy="1677382"/>
          </a:xfrm>
          <a:prstGeom prst="rect">
            <a:avLst/>
          </a:prstGeom>
        </p:spPr>
        <p:txBody>
          <a:bodyPr wrap="square">
            <a:spAutoFit/>
          </a:bodyPr>
          <a:lstStyle/>
          <a:p>
            <a:pPr marL="342900" indent="-342900">
              <a:buFont typeface="Arial" panose="020B0604020202020204" pitchFamily="34" charset="0"/>
              <a:buChar char="•"/>
            </a:pPr>
            <a:r>
              <a:rPr lang="en-US" sz="2000" dirty="0">
                <a:latin typeface="Roboto"/>
              </a:rPr>
              <a:t>The national median existing single-family home price in the third quarter was $280,200</a:t>
            </a:r>
          </a:p>
          <a:p>
            <a:pPr marL="342900" indent="-342900">
              <a:buFont typeface="Arial" panose="020B0604020202020204" pitchFamily="34" charset="0"/>
              <a:buChar char="•"/>
            </a:pPr>
            <a:endParaRPr lang="en-US" sz="1100" dirty="0">
              <a:latin typeface="Roboto"/>
            </a:endParaRPr>
          </a:p>
          <a:p>
            <a:r>
              <a:rPr lang="en-US" sz="2000" dirty="0">
                <a:latin typeface="Roboto"/>
              </a:rPr>
              <a:t>** 	See Previous slide!!!!</a:t>
            </a:r>
          </a:p>
          <a:p>
            <a:endParaRPr lang="en-US" sz="1100" dirty="0">
              <a:latin typeface="Roboto"/>
            </a:endParaRPr>
          </a:p>
          <a:p>
            <a:r>
              <a:rPr lang="en-US" sz="2000" dirty="0">
                <a:latin typeface="Roboto"/>
              </a:rPr>
              <a:t>*** 	This is an example for educational purposes only.  Your split with your brokerage may 	be more or less than this.  Please adjust accordingly.</a:t>
            </a:r>
            <a:endParaRPr lang="en-US" sz="2000" dirty="0"/>
          </a:p>
        </p:txBody>
      </p:sp>
    </p:spTree>
    <p:extLst>
      <p:ext uri="{BB962C8B-B14F-4D97-AF65-F5344CB8AC3E}">
        <p14:creationId xmlns:p14="http://schemas.microsoft.com/office/powerpoint/2010/main" val="33653004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62000"/>
                <a:hueMod val="108000"/>
                <a:satMod val="164000"/>
                <a:lumMod val="69000"/>
              </a:schemeClr>
              <a:schemeClr val="bg2">
                <a:tint val="96000"/>
                <a:hueMod val="90000"/>
                <a:satMod val="130000"/>
                <a:lumMod val="134000"/>
              </a:schemeClr>
            </a:duotone>
          </a:blip>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73D5AD-3086-4570-91D9-218C18FB026E}"/>
              </a:ext>
            </a:extLst>
          </p:cNvPr>
          <p:cNvSpPr>
            <a:spLocks noGrp="1"/>
          </p:cNvSpPr>
          <p:nvPr>
            <p:ph type="title"/>
          </p:nvPr>
        </p:nvSpPr>
        <p:spPr>
          <a:xfrm>
            <a:off x="1609531" y="328821"/>
            <a:ext cx="9252154" cy="1223983"/>
          </a:xfrm>
        </p:spPr>
        <p:txBody>
          <a:bodyPr>
            <a:normAutofit/>
          </a:bodyPr>
          <a:lstStyle/>
          <a:p>
            <a:r>
              <a:rPr lang="en-US" dirty="0"/>
              <a:t>Prospects Needed to Meet Goal</a:t>
            </a:r>
          </a:p>
        </p:txBody>
      </p:sp>
      <p:sp>
        <p:nvSpPr>
          <p:cNvPr id="3" name="Content Placeholder 2">
            <a:extLst>
              <a:ext uri="{FF2B5EF4-FFF2-40B4-BE49-F238E27FC236}">
                <a16:creationId xmlns:a16="http://schemas.microsoft.com/office/drawing/2014/main" id="{7F81E5A8-C632-4D59-8C9E-6DEC26002BAA}"/>
              </a:ext>
            </a:extLst>
          </p:cNvPr>
          <p:cNvSpPr>
            <a:spLocks noGrp="1"/>
          </p:cNvSpPr>
          <p:nvPr>
            <p:ph idx="1"/>
          </p:nvPr>
        </p:nvSpPr>
        <p:spPr>
          <a:xfrm>
            <a:off x="222069" y="1959430"/>
            <a:ext cx="5219651" cy="4288970"/>
          </a:xfrm>
        </p:spPr>
        <p:txBody>
          <a:bodyPr>
            <a:normAutofit/>
          </a:bodyPr>
          <a:lstStyle/>
          <a:p>
            <a:r>
              <a:rPr lang="en-US" dirty="0"/>
              <a:t>Assumptions for our exercise:</a:t>
            </a:r>
          </a:p>
          <a:p>
            <a:pPr lvl="1"/>
            <a:r>
              <a:rPr lang="en-US" dirty="0"/>
              <a:t>29 transactions needed</a:t>
            </a:r>
          </a:p>
          <a:p>
            <a:pPr lvl="1"/>
            <a:r>
              <a:rPr lang="en-US" dirty="0"/>
              <a:t>50% will be listings sold =      14 listings sold</a:t>
            </a:r>
          </a:p>
          <a:p>
            <a:pPr lvl="1"/>
            <a:r>
              <a:rPr lang="en-US" dirty="0"/>
              <a:t>50% will be sales made =      15 sales made </a:t>
            </a:r>
          </a:p>
          <a:p>
            <a:pPr lvl="1"/>
            <a:endParaRPr lang="en-US" dirty="0"/>
          </a:p>
        </p:txBody>
      </p:sp>
      <p:pic>
        <p:nvPicPr>
          <p:cNvPr id="5" name="Picture 4" descr="A close up of a logo&#10;&#10;Description automatically generated">
            <a:extLst>
              <a:ext uri="{FF2B5EF4-FFF2-40B4-BE49-F238E27FC236}">
                <a16:creationId xmlns:a16="http://schemas.microsoft.com/office/drawing/2014/main" id="{97C49C09-A559-41E0-BB5E-9CECF4DCB9CA}"/>
              </a:ext>
            </a:extLst>
          </p:cNvPr>
          <p:cNvPicPr>
            <a:picLocks noChangeAspect="1"/>
          </p:cNvPicPr>
          <p:nvPr/>
        </p:nvPicPr>
        <p:blipFill rotWithShape="1">
          <a:blip r:embed="rId3">
            <a:extLst>
              <a:ext uri="{837473B0-CC2E-450A-ABE3-18F120FF3D39}">
                <a1611:picAttrSrcUrl xmlns:a1611="http://schemas.microsoft.com/office/drawing/2016/11/main" xmlns="" r:id="rId4"/>
              </a:ext>
            </a:extLst>
          </a:blip>
          <a:srcRect r="9055" b="-3"/>
          <a:stretch/>
        </p:blipFill>
        <p:spPr>
          <a:xfrm>
            <a:off x="5864022" y="1278296"/>
            <a:ext cx="6105909" cy="4898570"/>
          </a:xfrm>
          <a:prstGeom prst="rect">
            <a:avLst/>
          </a:prstGeom>
          <a:effectLst>
            <a:outerShdw blurRad="50800" dist="38100" dir="5400000" algn="t" rotWithShape="0">
              <a:prstClr val="black">
                <a:alpha val="43000"/>
              </a:prstClr>
            </a:outerShdw>
          </a:effectLst>
        </p:spPr>
      </p:pic>
    </p:spTree>
    <p:extLst>
      <p:ext uri="{BB962C8B-B14F-4D97-AF65-F5344CB8AC3E}">
        <p14:creationId xmlns:p14="http://schemas.microsoft.com/office/powerpoint/2010/main" val="258978255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62000"/>
                <a:hueMod val="108000"/>
                <a:satMod val="164000"/>
                <a:lumMod val="69000"/>
              </a:schemeClr>
              <a:schemeClr val="bg2">
                <a:tint val="96000"/>
                <a:hueMod val="90000"/>
                <a:satMod val="130000"/>
                <a:lumMod val="134000"/>
              </a:schemeClr>
            </a:duotone>
          </a:blip>
          <a:stretch/>
        </a:blip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ECA1A7FB-973B-4DDD-895A-7762C45A9126}"/>
              </a:ext>
            </a:extLst>
          </p:cNvPr>
          <p:cNvSpPr>
            <a:spLocks noGrp="1"/>
          </p:cNvSpPr>
          <p:nvPr>
            <p:ph idx="1"/>
          </p:nvPr>
        </p:nvSpPr>
        <p:spPr>
          <a:xfrm>
            <a:off x="305140" y="1143000"/>
            <a:ext cx="5616216" cy="3785419"/>
          </a:xfrm>
        </p:spPr>
        <p:txBody>
          <a:bodyPr>
            <a:noAutofit/>
          </a:bodyPr>
          <a:lstStyle/>
          <a:p>
            <a:r>
              <a:rPr lang="en-US" sz="2400" dirty="0"/>
              <a:t>Not all the listing consultations you go on will list</a:t>
            </a:r>
          </a:p>
          <a:p>
            <a:pPr lvl="1"/>
            <a:r>
              <a:rPr lang="en-US" dirty="0"/>
              <a:t>We will apply a 3 to 1 ratio </a:t>
            </a:r>
          </a:p>
          <a:p>
            <a:r>
              <a:rPr lang="en-US" sz="2400" dirty="0"/>
              <a:t>Not all your listings will sell</a:t>
            </a:r>
          </a:p>
          <a:p>
            <a:pPr lvl="1"/>
            <a:r>
              <a:rPr lang="en-US" dirty="0"/>
              <a:t>We will apply a 20% expiration factor</a:t>
            </a:r>
          </a:p>
          <a:p>
            <a:r>
              <a:rPr lang="en-US" sz="2400" dirty="0"/>
              <a:t>Not all the buyers you show homes to will buy</a:t>
            </a:r>
          </a:p>
          <a:p>
            <a:pPr lvl="1"/>
            <a:r>
              <a:rPr lang="en-US" dirty="0"/>
              <a:t>We will apply the 4 to 1 ratio</a:t>
            </a:r>
          </a:p>
        </p:txBody>
      </p:sp>
      <p:sp>
        <p:nvSpPr>
          <p:cNvPr id="21" name="Freeform 31">
            <a:extLst>
              <a:ext uri="{FF2B5EF4-FFF2-40B4-BE49-F238E27FC236}">
                <a16:creationId xmlns:a16="http://schemas.microsoft.com/office/drawing/2014/main" id="{1F7E4252-2F8C-4EA5-8B25-80F4D86EEA87}"/>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49843" y="-1"/>
            <a:ext cx="559472" cy="3709642"/>
          </a:xfrm>
          <a:custGeom>
            <a:avLst/>
            <a:gdLst>
              <a:gd name="connsiteX0" fmla="*/ 0 w 559472"/>
              <a:gd name="connsiteY0" fmla="*/ 0 h 3709642"/>
              <a:gd name="connsiteX1" fmla="*/ 473952 w 559472"/>
              <a:gd name="connsiteY1" fmla="*/ 0 h 3709642"/>
              <a:gd name="connsiteX2" fmla="*/ 485840 w 559472"/>
              <a:gd name="connsiteY2" fmla="*/ 161194 h 3709642"/>
              <a:gd name="connsiteX3" fmla="*/ 523949 w 559472"/>
              <a:gd name="connsiteY3" fmla="*/ 3672197 h 3709642"/>
              <a:gd name="connsiteX4" fmla="*/ 454748 w 559472"/>
              <a:gd name="connsiteY4" fmla="*/ 3709642 h 3709642"/>
              <a:gd name="connsiteX5" fmla="*/ 448224 w 559472"/>
              <a:gd name="connsiteY5" fmla="*/ 3510471 h 3709642"/>
              <a:gd name="connsiteX6" fmla="*/ 443564 w 559472"/>
              <a:gd name="connsiteY6" fmla="*/ 3408563 h 3709642"/>
              <a:gd name="connsiteX7" fmla="*/ 438902 w 559472"/>
              <a:gd name="connsiteY7" fmla="*/ 3304407 h 3709642"/>
              <a:gd name="connsiteX8" fmla="*/ 433941 w 559472"/>
              <a:gd name="connsiteY8" fmla="*/ 3198777 h 3709642"/>
              <a:gd name="connsiteX9" fmla="*/ 427584 w 559472"/>
              <a:gd name="connsiteY9" fmla="*/ 3092510 h 3709642"/>
              <a:gd name="connsiteX10" fmla="*/ 420988 w 559472"/>
              <a:gd name="connsiteY10" fmla="*/ 2984390 h 3709642"/>
              <a:gd name="connsiteX11" fmla="*/ 414330 w 559472"/>
              <a:gd name="connsiteY11" fmla="*/ 2874401 h 3709642"/>
              <a:gd name="connsiteX12" fmla="*/ 406840 w 559472"/>
              <a:gd name="connsiteY12" fmla="*/ 2762980 h 3709642"/>
              <a:gd name="connsiteX13" fmla="*/ 397745 w 559472"/>
              <a:gd name="connsiteY13" fmla="*/ 2650566 h 3709642"/>
              <a:gd name="connsiteX14" fmla="*/ 389154 w 559472"/>
              <a:gd name="connsiteY14" fmla="*/ 2536612 h 3709642"/>
              <a:gd name="connsiteX15" fmla="*/ 379225 w 559472"/>
              <a:gd name="connsiteY15" fmla="*/ 2421642 h 3709642"/>
              <a:gd name="connsiteX16" fmla="*/ 368316 w 559472"/>
              <a:gd name="connsiteY16" fmla="*/ 2305627 h 3709642"/>
              <a:gd name="connsiteX17" fmla="*/ 357466 w 559472"/>
              <a:gd name="connsiteY17" fmla="*/ 2189233 h 3709642"/>
              <a:gd name="connsiteX18" fmla="*/ 344982 w 559472"/>
              <a:gd name="connsiteY18" fmla="*/ 2071473 h 3709642"/>
              <a:gd name="connsiteX19" fmla="*/ 332466 w 559472"/>
              <a:gd name="connsiteY19" fmla="*/ 1952216 h 3709642"/>
              <a:gd name="connsiteX20" fmla="*/ 319121 w 559472"/>
              <a:gd name="connsiteY20" fmla="*/ 1833776 h 3709642"/>
              <a:gd name="connsiteX21" fmla="*/ 304408 w 559472"/>
              <a:gd name="connsiteY21" fmla="*/ 1713948 h 3709642"/>
              <a:gd name="connsiteX22" fmla="*/ 288685 w 559472"/>
              <a:gd name="connsiteY22" fmla="*/ 1592703 h 3709642"/>
              <a:gd name="connsiteX23" fmla="*/ 273050 w 559472"/>
              <a:gd name="connsiteY23" fmla="*/ 1471451 h 3709642"/>
              <a:gd name="connsiteX24" fmla="*/ 255813 w 559472"/>
              <a:gd name="connsiteY24" fmla="*/ 1350328 h 3709642"/>
              <a:gd name="connsiteX25" fmla="*/ 237060 w 559472"/>
              <a:gd name="connsiteY25" fmla="*/ 1227080 h 3709642"/>
              <a:gd name="connsiteX26" fmla="*/ 218488 w 559472"/>
              <a:gd name="connsiteY26" fmla="*/ 1106065 h 3709642"/>
              <a:gd name="connsiteX27" fmla="*/ 198221 w 559472"/>
              <a:gd name="connsiteY27" fmla="*/ 982940 h 3709642"/>
              <a:gd name="connsiteX28" fmla="*/ 177152 w 559472"/>
              <a:gd name="connsiteY28" fmla="*/ 858755 h 3709642"/>
              <a:gd name="connsiteX29" fmla="*/ 155551 w 559472"/>
              <a:gd name="connsiteY29" fmla="*/ 736861 h 3709642"/>
              <a:gd name="connsiteX30" fmla="*/ 131782 w 559472"/>
              <a:gd name="connsiteY30" fmla="*/ 613645 h 3709642"/>
              <a:gd name="connsiteX31" fmla="*/ 107123 w 559472"/>
              <a:gd name="connsiteY31" fmla="*/ 490500 h 3709642"/>
              <a:gd name="connsiteX32" fmla="*/ 82552 w 559472"/>
              <a:gd name="connsiteY32" fmla="*/ 367348 h 3709642"/>
              <a:gd name="connsiteX33" fmla="*/ 55608 w 559472"/>
              <a:gd name="connsiteY33" fmla="*/ 244762 h 3709642"/>
              <a:gd name="connsiteX34" fmla="*/ 28130 w 559472"/>
              <a:gd name="connsiteY34" fmla="*/ 122220 h 3709642"/>
              <a:gd name="connsiteX35" fmla="*/ 0 w 559472"/>
              <a:gd name="connsiteY35" fmla="*/ 0 h 37096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559472" h="3709642">
                <a:moveTo>
                  <a:pt x="0" y="0"/>
                </a:moveTo>
                <a:lnTo>
                  <a:pt x="473952" y="0"/>
                </a:lnTo>
                <a:lnTo>
                  <a:pt x="485840" y="161194"/>
                </a:lnTo>
                <a:cubicBezTo>
                  <a:pt x="552063" y="1147770"/>
                  <a:pt x="592441" y="3086737"/>
                  <a:pt x="523949" y="3672197"/>
                </a:cubicBezTo>
                <a:cubicBezTo>
                  <a:pt x="500842" y="3684557"/>
                  <a:pt x="477855" y="3697282"/>
                  <a:pt x="454748" y="3709642"/>
                </a:cubicBezTo>
                <a:lnTo>
                  <a:pt x="448224" y="3510471"/>
                </a:lnTo>
                <a:lnTo>
                  <a:pt x="443564" y="3408563"/>
                </a:lnTo>
                <a:lnTo>
                  <a:pt x="438902" y="3304407"/>
                </a:lnTo>
                <a:lnTo>
                  <a:pt x="433941" y="3198777"/>
                </a:lnTo>
                <a:lnTo>
                  <a:pt x="427584" y="3092510"/>
                </a:lnTo>
                <a:lnTo>
                  <a:pt x="420988" y="2984390"/>
                </a:lnTo>
                <a:lnTo>
                  <a:pt x="414330" y="2874401"/>
                </a:lnTo>
                <a:lnTo>
                  <a:pt x="406840" y="2762980"/>
                </a:lnTo>
                <a:lnTo>
                  <a:pt x="397745" y="2650566"/>
                </a:lnTo>
                <a:lnTo>
                  <a:pt x="389154" y="2536612"/>
                </a:lnTo>
                <a:lnTo>
                  <a:pt x="379225" y="2421642"/>
                </a:lnTo>
                <a:lnTo>
                  <a:pt x="368316" y="2305627"/>
                </a:lnTo>
                <a:lnTo>
                  <a:pt x="357466" y="2189233"/>
                </a:lnTo>
                <a:lnTo>
                  <a:pt x="344982" y="2071473"/>
                </a:lnTo>
                <a:lnTo>
                  <a:pt x="332466" y="1952216"/>
                </a:lnTo>
                <a:lnTo>
                  <a:pt x="319121" y="1833776"/>
                </a:lnTo>
                <a:lnTo>
                  <a:pt x="304408" y="1713948"/>
                </a:lnTo>
                <a:lnTo>
                  <a:pt x="288685" y="1592703"/>
                </a:lnTo>
                <a:lnTo>
                  <a:pt x="273050" y="1471451"/>
                </a:lnTo>
                <a:lnTo>
                  <a:pt x="255813" y="1350328"/>
                </a:lnTo>
                <a:lnTo>
                  <a:pt x="237060" y="1227080"/>
                </a:lnTo>
                <a:lnTo>
                  <a:pt x="218488" y="1106065"/>
                </a:lnTo>
                <a:lnTo>
                  <a:pt x="198221" y="982940"/>
                </a:lnTo>
                <a:lnTo>
                  <a:pt x="177152" y="858755"/>
                </a:lnTo>
                <a:lnTo>
                  <a:pt x="155551" y="736861"/>
                </a:lnTo>
                <a:lnTo>
                  <a:pt x="131782" y="613645"/>
                </a:lnTo>
                <a:lnTo>
                  <a:pt x="107123" y="490500"/>
                </a:lnTo>
                <a:lnTo>
                  <a:pt x="82552" y="367348"/>
                </a:lnTo>
                <a:lnTo>
                  <a:pt x="55608" y="244762"/>
                </a:lnTo>
                <a:lnTo>
                  <a:pt x="28130" y="122220"/>
                </a:lnTo>
                <a:lnTo>
                  <a:pt x="0" y="0"/>
                </a:lnTo>
                <a:close/>
              </a:path>
            </a:pathLst>
          </a:custGeom>
          <a:solidFill>
            <a:schemeClr val="tx1">
              <a:alpha val="20000"/>
            </a:schemeClr>
          </a:solidFill>
          <a:ln>
            <a:noFill/>
          </a:ln>
        </p:spPr>
        <p:txBody>
          <a:bodyPr rtlCol="0" anchor="ctr"/>
          <a:lstStyle/>
          <a:p>
            <a:pPr algn="ctr"/>
            <a:endParaRPr lang="en-US"/>
          </a:p>
        </p:txBody>
      </p:sp>
      <p:sp>
        <p:nvSpPr>
          <p:cNvPr id="23" name="Rectangle 22">
            <a:extLst>
              <a:ext uri="{FF2B5EF4-FFF2-40B4-BE49-F238E27FC236}">
                <a16:creationId xmlns:a16="http://schemas.microsoft.com/office/drawing/2014/main" id="{1AE682A4-5C0C-437A-88CB-93903D449D39}"/>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554139" y="0"/>
            <a:ext cx="463828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5">
            <a:extLst>
              <a:ext uri="{FF2B5EF4-FFF2-40B4-BE49-F238E27FC236}">
                <a16:creationId xmlns:a16="http://schemas.microsoft.com/office/drawing/2014/main" id="{BCB0AB8E-3445-441A-B43E-CED27841E742}"/>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rot="16200000">
            <a:off x="3906400" y="2756642"/>
            <a:ext cx="6858000" cy="1344715"/>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rgbClr val="FFFFFF"/>
          </a:solidFill>
          <a:ln>
            <a:noFill/>
          </a:ln>
        </p:spPr>
      </p:sp>
      <p:sp>
        <p:nvSpPr>
          <p:cNvPr id="27" name="Rectangle 26">
            <a:extLst>
              <a:ext uri="{FF2B5EF4-FFF2-40B4-BE49-F238E27FC236}">
                <a16:creationId xmlns:a16="http://schemas.microsoft.com/office/drawing/2014/main" id="{60202AA6-BAFE-417F-904D-4F7027D36D8B}"/>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42448"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11" name="TextBox 10">
            <a:extLst>
              <a:ext uri="{FF2B5EF4-FFF2-40B4-BE49-F238E27FC236}">
                <a16:creationId xmlns:a16="http://schemas.microsoft.com/office/drawing/2014/main" id="{E527F2A4-78FB-4AF6-BB31-0233CDD0584F}"/>
              </a:ext>
            </a:extLst>
          </p:cNvPr>
          <p:cNvSpPr txBox="1"/>
          <p:nvPr/>
        </p:nvSpPr>
        <p:spPr>
          <a:xfrm>
            <a:off x="10202091" y="0"/>
            <a:ext cx="1340978" cy="1515291"/>
          </a:xfrm>
          <a:prstGeom prst="rect">
            <a:avLst/>
          </a:prstGeom>
          <a:solidFill>
            <a:schemeClr val="tx1"/>
          </a:solidFill>
        </p:spPr>
        <p:txBody>
          <a:bodyPr wrap="square" rtlCol="0">
            <a:spAutoFit/>
          </a:bodyPr>
          <a:lstStyle/>
          <a:p>
            <a:endParaRPr lang="en-US" dirty="0"/>
          </a:p>
        </p:txBody>
      </p:sp>
      <p:sp>
        <p:nvSpPr>
          <p:cNvPr id="6" name="TextBox 5">
            <a:extLst>
              <a:ext uri="{FF2B5EF4-FFF2-40B4-BE49-F238E27FC236}">
                <a16:creationId xmlns:a16="http://schemas.microsoft.com/office/drawing/2014/main" id="{0748A1E9-9C60-4E0C-BB55-5EDC1CF4C148}"/>
              </a:ext>
            </a:extLst>
          </p:cNvPr>
          <p:cNvSpPr txBox="1"/>
          <p:nvPr/>
        </p:nvSpPr>
        <p:spPr>
          <a:xfrm>
            <a:off x="5995851" y="-1"/>
            <a:ext cx="1160393" cy="6858000"/>
          </a:xfrm>
          <a:prstGeom prst="rect">
            <a:avLst/>
          </a:prstGeom>
          <a:solidFill>
            <a:schemeClr val="tx1"/>
          </a:solidFill>
        </p:spPr>
        <p:txBody>
          <a:bodyPr wrap="square" rtlCol="0">
            <a:spAutoFit/>
          </a:bodyPr>
          <a:lstStyle/>
          <a:p>
            <a:endParaRPr lang="en-US" dirty="0"/>
          </a:p>
        </p:txBody>
      </p:sp>
      <p:pic>
        <p:nvPicPr>
          <p:cNvPr id="17" name="Picture 16" descr="A picture containing clock&#10;&#10;Description automatically generated">
            <a:extLst>
              <a:ext uri="{FF2B5EF4-FFF2-40B4-BE49-F238E27FC236}">
                <a16:creationId xmlns:a16="http://schemas.microsoft.com/office/drawing/2014/main" id="{B7F6286A-A7B1-443D-BA30-CD90E2036023}"/>
              </a:ext>
            </a:extLst>
          </p:cNvPr>
          <p:cNvPicPr>
            <a:picLocks noChangeAspect="1"/>
          </p:cNvPicPr>
          <p:nvPr/>
        </p:nvPicPr>
        <p:blipFill>
          <a:blip r:embed="rId3">
            <a:extLst>
              <a:ext uri="{837473B0-CC2E-450A-ABE3-18F120FF3D39}">
                <a1611:picAttrSrcUrl xmlns:a1611="http://schemas.microsoft.com/office/drawing/2016/11/main" xmlns="" r:id="rId4"/>
              </a:ext>
            </a:extLst>
          </a:blip>
          <a:stretch>
            <a:fillRect/>
          </a:stretch>
        </p:blipFill>
        <p:spPr>
          <a:xfrm>
            <a:off x="6068285" y="1358537"/>
            <a:ext cx="6123716" cy="4297679"/>
          </a:xfrm>
          <a:prstGeom prst="rect">
            <a:avLst/>
          </a:prstGeom>
          <a:effectLst/>
        </p:spPr>
      </p:pic>
    </p:spTree>
    <p:extLst>
      <p:ext uri="{BB962C8B-B14F-4D97-AF65-F5344CB8AC3E}">
        <p14:creationId xmlns:p14="http://schemas.microsoft.com/office/powerpoint/2010/main" val="36789858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5CE13C-7045-4678-9405-E798CC5E86AC}"/>
              </a:ext>
            </a:extLst>
          </p:cNvPr>
          <p:cNvSpPr>
            <a:spLocks noGrp="1"/>
          </p:cNvSpPr>
          <p:nvPr>
            <p:ph type="title"/>
          </p:nvPr>
        </p:nvSpPr>
        <p:spPr>
          <a:xfrm>
            <a:off x="1393637" y="577232"/>
            <a:ext cx="9404723" cy="1400530"/>
          </a:xfrm>
        </p:spPr>
        <p:txBody>
          <a:bodyPr/>
          <a:lstStyle/>
          <a:p>
            <a:r>
              <a:rPr lang="en-US" dirty="0">
                <a:solidFill>
                  <a:schemeClr val="tx1"/>
                </a:solidFill>
              </a:rPr>
              <a:t>The Listing Side Analysis</a:t>
            </a:r>
          </a:p>
        </p:txBody>
      </p:sp>
      <p:sp>
        <p:nvSpPr>
          <p:cNvPr id="3" name="Content Placeholder 2">
            <a:extLst>
              <a:ext uri="{FF2B5EF4-FFF2-40B4-BE49-F238E27FC236}">
                <a16:creationId xmlns:a16="http://schemas.microsoft.com/office/drawing/2014/main" id="{3C194452-9E53-4CA2-AAF1-D12798D1C0D4}"/>
              </a:ext>
            </a:extLst>
          </p:cNvPr>
          <p:cNvSpPr>
            <a:spLocks noGrp="1"/>
          </p:cNvSpPr>
          <p:nvPr>
            <p:ph idx="1"/>
          </p:nvPr>
        </p:nvSpPr>
        <p:spPr>
          <a:xfrm>
            <a:off x="1393638" y="1977762"/>
            <a:ext cx="9404723" cy="4195481"/>
          </a:xfrm>
        </p:spPr>
        <p:txBody>
          <a:bodyPr/>
          <a:lstStyle/>
          <a:p>
            <a:r>
              <a:rPr lang="en-US" dirty="0"/>
              <a:t>Listings sold needed									14</a:t>
            </a:r>
          </a:p>
          <a:p>
            <a:r>
              <a:rPr lang="en-US" dirty="0"/>
              <a:t>Listings taken											17</a:t>
            </a:r>
          </a:p>
          <a:p>
            <a:r>
              <a:rPr lang="en-US" dirty="0"/>
              <a:t>Listings presentations needed (3:1)				51</a:t>
            </a:r>
          </a:p>
          <a:p>
            <a:r>
              <a:rPr lang="en-US" dirty="0"/>
              <a:t>Number of weeks worked/year					50</a:t>
            </a:r>
          </a:p>
          <a:p>
            <a:r>
              <a:rPr lang="en-US" dirty="0"/>
              <a:t>Listing presentations/week needed				Just 1</a:t>
            </a:r>
          </a:p>
        </p:txBody>
      </p:sp>
    </p:spTree>
    <p:extLst>
      <p:ext uri="{BB962C8B-B14F-4D97-AF65-F5344CB8AC3E}">
        <p14:creationId xmlns:p14="http://schemas.microsoft.com/office/powerpoint/2010/main" val="36083553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DCBB98-AEEC-4295-86F2-A2FB00E63F03}"/>
              </a:ext>
            </a:extLst>
          </p:cNvPr>
          <p:cNvSpPr>
            <a:spLocks noGrp="1"/>
          </p:cNvSpPr>
          <p:nvPr>
            <p:ph type="title"/>
          </p:nvPr>
        </p:nvSpPr>
        <p:spPr>
          <a:xfrm>
            <a:off x="1516671" y="546970"/>
            <a:ext cx="9404723" cy="1400530"/>
          </a:xfrm>
        </p:spPr>
        <p:txBody>
          <a:bodyPr/>
          <a:lstStyle/>
          <a:p>
            <a:r>
              <a:rPr lang="en-US" dirty="0">
                <a:solidFill>
                  <a:schemeClr val="tx1"/>
                </a:solidFill>
              </a:rPr>
              <a:t>The Buyer Side Analysis</a:t>
            </a:r>
          </a:p>
        </p:txBody>
      </p:sp>
      <p:sp>
        <p:nvSpPr>
          <p:cNvPr id="3" name="Content Placeholder 2">
            <a:extLst>
              <a:ext uri="{FF2B5EF4-FFF2-40B4-BE49-F238E27FC236}">
                <a16:creationId xmlns:a16="http://schemas.microsoft.com/office/drawing/2014/main" id="{2F5DB0B0-B53F-4A08-A8DE-12E70D69294E}"/>
              </a:ext>
            </a:extLst>
          </p:cNvPr>
          <p:cNvSpPr>
            <a:spLocks noGrp="1"/>
          </p:cNvSpPr>
          <p:nvPr>
            <p:ph idx="1"/>
          </p:nvPr>
        </p:nvSpPr>
        <p:spPr>
          <a:xfrm>
            <a:off x="1516671" y="2115549"/>
            <a:ext cx="8946541" cy="4195481"/>
          </a:xfrm>
        </p:spPr>
        <p:txBody>
          <a:bodyPr/>
          <a:lstStyle/>
          <a:p>
            <a:r>
              <a:rPr lang="en-US" dirty="0"/>
              <a:t>Buyer side transactions – sales make				15</a:t>
            </a:r>
          </a:p>
          <a:p>
            <a:r>
              <a:rPr lang="en-US" dirty="0"/>
              <a:t>Buyer clients needed (4:1)								60</a:t>
            </a:r>
          </a:p>
          <a:p>
            <a:r>
              <a:rPr lang="en-US" dirty="0"/>
              <a:t>Number of weeks worked								50</a:t>
            </a:r>
          </a:p>
          <a:p>
            <a:r>
              <a:rPr lang="en-US" dirty="0"/>
              <a:t>Buyers needed per week								1+</a:t>
            </a:r>
          </a:p>
        </p:txBody>
      </p:sp>
    </p:spTree>
    <p:extLst>
      <p:ext uri="{BB962C8B-B14F-4D97-AF65-F5344CB8AC3E}">
        <p14:creationId xmlns:p14="http://schemas.microsoft.com/office/powerpoint/2010/main" val="26906141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B8FCD6-DB97-4DF6-8D5F-DE91BE003E16}"/>
              </a:ext>
            </a:extLst>
          </p:cNvPr>
          <p:cNvSpPr>
            <a:spLocks noGrp="1"/>
          </p:cNvSpPr>
          <p:nvPr>
            <p:ph type="title"/>
          </p:nvPr>
        </p:nvSpPr>
        <p:spPr/>
        <p:txBody>
          <a:bodyPr/>
          <a:lstStyle/>
          <a:p>
            <a:r>
              <a:rPr lang="en-US" dirty="0">
                <a:solidFill>
                  <a:schemeClr val="tx1"/>
                </a:solidFill>
              </a:rPr>
              <a:t>Generating Leads</a:t>
            </a:r>
          </a:p>
        </p:txBody>
      </p:sp>
      <p:sp>
        <p:nvSpPr>
          <p:cNvPr id="3" name="Content Placeholder 2">
            <a:extLst>
              <a:ext uri="{FF2B5EF4-FFF2-40B4-BE49-F238E27FC236}">
                <a16:creationId xmlns:a16="http://schemas.microsoft.com/office/drawing/2014/main" id="{61B60519-0EF8-4547-B969-27396323E5AC}"/>
              </a:ext>
            </a:extLst>
          </p:cNvPr>
          <p:cNvSpPr>
            <a:spLocks noGrp="1"/>
          </p:cNvSpPr>
          <p:nvPr>
            <p:ph idx="1"/>
          </p:nvPr>
        </p:nvSpPr>
        <p:spPr>
          <a:xfrm>
            <a:off x="1104293" y="1670363"/>
            <a:ext cx="8946541" cy="4195481"/>
          </a:xfrm>
        </p:spPr>
        <p:txBody>
          <a:bodyPr/>
          <a:lstStyle/>
          <a:p>
            <a:r>
              <a:rPr lang="en-US" dirty="0"/>
              <a:t>How many contacts do you need – to create the prospects you need – to create the clients you need?</a:t>
            </a:r>
          </a:p>
        </p:txBody>
      </p:sp>
      <p:pic>
        <p:nvPicPr>
          <p:cNvPr id="5" name="Picture 4">
            <a:extLst>
              <a:ext uri="{FF2B5EF4-FFF2-40B4-BE49-F238E27FC236}">
                <a16:creationId xmlns:a16="http://schemas.microsoft.com/office/drawing/2014/main" id="{75FE7B7B-811A-4CF2-B287-508A6E7085D4}"/>
              </a:ext>
            </a:extLst>
          </p:cNvPr>
          <p:cNvPicPr>
            <a:picLocks noChangeAspect="1"/>
          </p:cNvPicPr>
          <p:nvPr/>
        </p:nvPicPr>
        <p:blipFill>
          <a:blip r:embed="rId2">
            <a:extLst>
              <a:ext uri="{837473B0-CC2E-450A-ABE3-18F120FF3D39}">
                <a1611:picAttrSrcUrl xmlns:a1611="http://schemas.microsoft.com/office/drawing/2016/11/main" xmlns="" r:id="rId3"/>
              </a:ext>
            </a:extLst>
          </a:blip>
          <a:stretch>
            <a:fillRect/>
          </a:stretch>
        </p:blipFill>
        <p:spPr>
          <a:xfrm>
            <a:off x="0" y="3070893"/>
            <a:ext cx="12192000" cy="3787107"/>
          </a:xfrm>
          <a:prstGeom prst="rect">
            <a:avLst/>
          </a:prstGeom>
        </p:spPr>
      </p:pic>
    </p:spTree>
    <p:extLst>
      <p:ext uri="{BB962C8B-B14F-4D97-AF65-F5344CB8AC3E}">
        <p14:creationId xmlns:p14="http://schemas.microsoft.com/office/powerpoint/2010/main" val="303105746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03312" y="297735"/>
            <a:ext cx="9404723" cy="1400530"/>
          </a:xfrm>
        </p:spPr>
        <p:txBody>
          <a:bodyPr/>
          <a:lstStyle/>
          <a:p>
            <a:pPr algn="ctr"/>
            <a:r>
              <a:rPr lang="en-US" sz="3200" dirty="0"/>
              <a:t>CENTER FOR REALTOR® FINANCIAL WELLNESS WEBINAR AND SEMINAR DISCLAIMER</a:t>
            </a:r>
            <a:br>
              <a:rPr lang="en-US" sz="3200" dirty="0"/>
            </a:br>
            <a:endParaRPr lang="en-US" sz="3200" dirty="0"/>
          </a:p>
        </p:txBody>
      </p:sp>
      <p:sp>
        <p:nvSpPr>
          <p:cNvPr id="3" name="Content Placeholder 2"/>
          <p:cNvSpPr>
            <a:spLocks noGrp="1"/>
          </p:cNvSpPr>
          <p:nvPr>
            <p:ph idx="1"/>
          </p:nvPr>
        </p:nvSpPr>
        <p:spPr>
          <a:xfrm>
            <a:off x="1103312" y="2052918"/>
            <a:ext cx="9730003" cy="4626851"/>
          </a:xfrm>
        </p:spPr>
        <p:txBody>
          <a:bodyPr>
            <a:normAutofit fontScale="47500" lnSpcReduction="20000"/>
          </a:bodyPr>
          <a:lstStyle/>
          <a:p>
            <a:r>
              <a:rPr lang="en-US" sz="3300" dirty="0" smtClean="0"/>
              <a:t>For </a:t>
            </a:r>
            <a:r>
              <a:rPr lang="en-US" sz="3300" dirty="0"/>
              <a:t>Education and Information Purposes Only</a:t>
            </a:r>
          </a:p>
          <a:p>
            <a:r>
              <a:rPr lang="en-US" sz="3300" dirty="0"/>
              <a:t>Please note that the information and materials provided in Center for REALTOR® Financial Wellness webinars and seminars are not intended or provided to be used as a substitute for the advice of your tax, investment, legal and/or financial advisors or to be the basis of specific financial planning activities.  The opinions and views expressed or shared in this presentation represent only those of the developers, speakers, presenters or instructors and have not been endorsed or approved by the National Association of REALTORS®.  While substantial care is taken to try to provide accurate and current data and information, the National Association of REALTORS® does not warrant the accuracy, completeness or timeliness of any data and information provided in the webinars and seminars.  Further, any principles and conclusions presented are subject to court decisions and to local, state and federal laws and regulations and any revisions of such laws and regulations.  If you seek or need tax, investment, legal or financial advice, you must obtain such advice and services from the appropriate professionals.  </a:t>
            </a:r>
          </a:p>
          <a:p>
            <a:r>
              <a:rPr lang="en-US" sz="3300" dirty="0"/>
              <a:t>Any links to third-party websites, tools, materials or resources are provided as a convenience and for your information.  Any products, services or opinions of third-party entities or associated individuals are neither endorsed nor have they been vetted by the National Association of REALTORS®, and their inclusion in the webinar or seminar and any related materials do not constitute a recommendation by the National Association of REALTORS® and should not be inferred as suggesting a preference over other products, services or information available in the market.  The National Association of REALTORS® bears no responsibility for the accuracy, completeness, legality or the content provided in the webinar or seminar and any related materials.</a:t>
            </a:r>
          </a:p>
          <a:p>
            <a:endParaRPr lang="en-US" dirty="0"/>
          </a:p>
        </p:txBody>
      </p:sp>
    </p:spTree>
    <p:extLst>
      <p:ext uri="{BB962C8B-B14F-4D97-AF65-F5344CB8AC3E}">
        <p14:creationId xmlns:p14="http://schemas.microsoft.com/office/powerpoint/2010/main" val="237096700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62000"/>
                <a:hueMod val="108000"/>
                <a:satMod val="164000"/>
                <a:lumMod val="69000"/>
              </a:schemeClr>
              <a:schemeClr val="bg2">
                <a:tint val="96000"/>
                <a:hueMod val="90000"/>
                <a:satMod val="130000"/>
                <a:lumMod val="134000"/>
              </a:schemeClr>
            </a:duotone>
          </a:blip>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D1A105-6339-4077-BA3A-C3B1D0203D8A}"/>
              </a:ext>
            </a:extLst>
          </p:cNvPr>
          <p:cNvSpPr>
            <a:spLocks noGrp="1"/>
          </p:cNvSpPr>
          <p:nvPr>
            <p:ph type="title"/>
          </p:nvPr>
        </p:nvSpPr>
        <p:spPr>
          <a:xfrm>
            <a:off x="597323" y="250860"/>
            <a:ext cx="4166510" cy="1622321"/>
          </a:xfrm>
        </p:spPr>
        <p:txBody>
          <a:bodyPr vert="horz" lIns="91440" tIns="45720" rIns="91440" bIns="45720" rtlCol="0">
            <a:normAutofit/>
          </a:bodyPr>
          <a:lstStyle/>
          <a:p>
            <a:pPr>
              <a:lnSpc>
                <a:spcPct val="90000"/>
              </a:lnSpc>
            </a:pPr>
            <a:r>
              <a:rPr lang="en-US" sz="1100" dirty="0">
                <a:solidFill>
                  <a:schemeClr val="tx1"/>
                </a:solidFill>
              </a:rPr>
              <a:t/>
            </a:r>
            <a:br>
              <a:rPr lang="en-US" sz="1100" dirty="0">
                <a:solidFill>
                  <a:schemeClr val="tx1"/>
                </a:solidFill>
              </a:rPr>
            </a:br>
            <a:r>
              <a:rPr lang="en-US" sz="1100" dirty="0">
                <a:solidFill>
                  <a:schemeClr val="tx1"/>
                </a:solidFill>
              </a:rPr>
              <a:t/>
            </a:r>
            <a:br>
              <a:rPr lang="en-US" sz="1100" dirty="0">
                <a:solidFill>
                  <a:schemeClr val="tx1"/>
                </a:solidFill>
              </a:rPr>
            </a:br>
            <a:r>
              <a:rPr lang="en-US" sz="1100" dirty="0">
                <a:solidFill>
                  <a:schemeClr val="tx1"/>
                </a:solidFill>
              </a:rPr>
              <a:t/>
            </a:r>
            <a:br>
              <a:rPr lang="en-US" sz="1100" dirty="0">
                <a:solidFill>
                  <a:schemeClr val="tx1"/>
                </a:solidFill>
              </a:rPr>
            </a:br>
            <a:r>
              <a:rPr lang="en-US" sz="1100" dirty="0">
                <a:solidFill>
                  <a:schemeClr val="tx1"/>
                </a:solidFill>
              </a:rPr>
              <a:t/>
            </a:r>
            <a:br>
              <a:rPr lang="en-US" sz="1100" dirty="0">
                <a:solidFill>
                  <a:schemeClr val="tx1"/>
                </a:solidFill>
              </a:rPr>
            </a:br>
            <a:r>
              <a:rPr lang="en-US" sz="4400" dirty="0">
                <a:solidFill>
                  <a:schemeClr val="tx1"/>
                </a:solidFill>
              </a:rPr>
              <a:t>Warm Leads</a:t>
            </a:r>
            <a:r>
              <a:rPr lang="en-US" sz="1100" dirty="0">
                <a:solidFill>
                  <a:schemeClr val="tx1"/>
                </a:solidFill>
              </a:rPr>
              <a:t/>
            </a:r>
            <a:br>
              <a:rPr lang="en-US" sz="1100" dirty="0">
                <a:solidFill>
                  <a:schemeClr val="tx1"/>
                </a:solidFill>
              </a:rPr>
            </a:br>
            <a:endParaRPr lang="en-US" sz="1100" dirty="0">
              <a:solidFill>
                <a:schemeClr val="tx1"/>
              </a:solidFill>
            </a:endParaRPr>
          </a:p>
        </p:txBody>
      </p:sp>
      <p:sp>
        <p:nvSpPr>
          <p:cNvPr id="30" name="Content Placeholder 29">
            <a:extLst>
              <a:ext uri="{FF2B5EF4-FFF2-40B4-BE49-F238E27FC236}">
                <a16:creationId xmlns:a16="http://schemas.microsoft.com/office/drawing/2014/main" id="{FFFC0764-30CA-4B50-813D-04FFCC0A413C}"/>
              </a:ext>
            </a:extLst>
          </p:cNvPr>
          <p:cNvSpPr>
            <a:spLocks noGrp="1"/>
          </p:cNvSpPr>
          <p:nvPr>
            <p:ph idx="1"/>
          </p:nvPr>
        </p:nvSpPr>
        <p:spPr>
          <a:xfrm>
            <a:off x="648119" y="2177142"/>
            <a:ext cx="4166509" cy="3785419"/>
          </a:xfrm>
        </p:spPr>
        <p:txBody>
          <a:bodyPr>
            <a:normAutofit/>
          </a:bodyPr>
          <a:lstStyle/>
          <a:p>
            <a:r>
              <a:rPr lang="en-US" dirty="0"/>
              <a:t>people you know</a:t>
            </a:r>
          </a:p>
          <a:p>
            <a:r>
              <a:rPr lang="en-US" dirty="0"/>
              <a:t>people referred to you</a:t>
            </a:r>
          </a:p>
          <a:p>
            <a:r>
              <a:rPr lang="en-US" dirty="0"/>
              <a:t>someone you have some connection with</a:t>
            </a:r>
          </a:p>
          <a:p>
            <a:pPr marL="0" indent="0">
              <a:buNone/>
            </a:pPr>
            <a:r>
              <a:rPr lang="en-US" dirty="0"/>
              <a:t>Need fewer of these to create a client.</a:t>
            </a:r>
          </a:p>
        </p:txBody>
      </p:sp>
      <p:sp>
        <p:nvSpPr>
          <p:cNvPr id="33" name="Freeform 31">
            <a:extLst>
              <a:ext uri="{FF2B5EF4-FFF2-40B4-BE49-F238E27FC236}">
                <a16:creationId xmlns:a16="http://schemas.microsoft.com/office/drawing/2014/main" id="{D6CEF2A9-EF08-4FB3-AFFB-C5F77AB6E028}"/>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994020" y="-1"/>
            <a:ext cx="559472" cy="3709642"/>
          </a:xfrm>
          <a:custGeom>
            <a:avLst/>
            <a:gdLst>
              <a:gd name="connsiteX0" fmla="*/ 0 w 559472"/>
              <a:gd name="connsiteY0" fmla="*/ 0 h 3709642"/>
              <a:gd name="connsiteX1" fmla="*/ 473952 w 559472"/>
              <a:gd name="connsiteY1" fmla="*/ 0 h 3709642"/>
              <a:gd name="connsiteX2" fmla="*/ 485840 w 559472"/>
              <a:gd name="connsiteY2" fmla="*/ 161194 h 3709642"/>
              <a:gd name="connsiteX3" fmla="*/ 523949 w 559472"/>
              <a:gd name="connsiteY3" fmla="*/ 3672197 h 3709642"/>
              <a:gd name="connsiteX4" fmla="*/ 454748 w 559472"/>
              <a:gd name="connsiteY4" fmla="*/ 3709642 h 3709642"/>
              <a:gd name="connsiteX5" fmla="*/ 448224 w 559472"/>
              <a:gd name="connsiteY5" fmla="*/ 3510471 h 3709642"/>
              <a:gd name="connsiteX6" fmla="*/ 443564 w 559472"/>
              <a:gd name="connsiteY6" fmla="*/ 3408563 h 3709642"/>
              <a:gd name="connsiteX7" fmla="*/ 438902 w 559472"/>
              <a:gd name="connsiteY7" fmla="*/ 3304407 h 3709642"/>
              <a:gd name="connsiteX8" fmla="*/ 433941 w 559472"/>
              <a:gd name="connsiteY8" fmla="*/ 3198777 h 3709642"/>
              <a:gd name="connsiteX9" fmla="*/ 427584 w 559472"/>
              <a:gd name="connsiteY9" fmla="*/ 3092510 h 3709642"/>
              <a:gd name="connsiteX10" fmla="*/ 420988 w 559472"/>
              <a:gd name="connsiteY10" fmla="*/ 2984390 h 3709642"/>
              <a:gd name="connsiteX11" fmla="*/ 414330 w 559472"/>
              <a:gd name="connsiteY11" fmla="*/ 2874401 h 3709642"/>
              <a:gd name="connsiteX12" fmla="*/ 406840 w 559472"/>
              <a:gd name="connsiteY12" fmla="*/ 2762980 h 3709642"/>
              <a:gd name="connsiteX13" fmla="*/ 397745 w 559472"/>
              <a:gd name="connsiteY13" fmla="*/ 2650566 h 3709642"/>
              <a:gd name="connsiteX14" fmla="*/ 389154 w 559472"/>
              <a:gd name="connsiteY14" fmla="*/ 2536612 h 3709642"/>
              <a:gd name="connsiteX15" fmla="*/ 379225 w 559472"/>
              <a:gd name="connsiteY15" fmla="*/ 2421642 h 3709642"/>
              <a:gd name="connsiteX16" fmla="*/ 368316 w 559472"/>
              <a:gd name="connsiteY16" fmla="*/ 2305627 h 3709642"/>
              <a:gd name="connsiteX17" fmla="*/ 357466 w 559472"/>
              <a:gd name="connsiteY17" fmla="*/ 2189233 h 3709642"/>
              <a:gd name="connsiteX18" fmla="*/ 344982 w 559472"/>
              <a:gd name="connsiteY18" fmla="*/ 2071473 h 3709642"/>
              <a:gd name="connsiteX19" fmla="*/ 332466 w 559472"/>
              <a:gd name="connsiteY19" fmla="*/ 1952216 h 3709642"/>
              <a:gd name="connsiteX20" fmla="*/ 319121 w 559472"/>
              <a:gd name="connsiteY20" fmla="*/ 1833776 h 3709642"/>
              <a:gd name="connsiteX21" fmla="*/ 304408 w 559472"/>
              <a:gd name="connsiteY21" fmla="*/ 1713948 h 3709642"/>
              <a:gd name="connsiteX22" fmla="*/ 288685 w 559472"/>
              <a:gd name="connsiteY22" fmla="*/ 1592703 h 3709642"/>
              <a:gd name="connsiteX23" fmla="*/ 273050 w 559472"/>
              <a:gd name="connsiteY23" fmla="*/ 1471451 h 3709642"/>
              <a:gd name="connsiteX24" fmla="*/ 255813 w 559472"/>
              <a:gd name="connsiteY24" fmla="*/ 1350328 h 3709642"/>
              <a:gd name="connsiteX25" fmla="*/ 237060 w 559472"/>
              <a:gd name="connsiteY25" fmla="*/ 1227080 h 3709642"/>
              <a:gd name="connsiteX26" fmla="*/ 218488 w 559472"/>
              <a:gd name="connsiteY26" fmla="*/ 1106065 h 3709642"/>
              <a:gd name="connsiteX27" fmla="*/ 198221 w 559472"/>
              <a:gd name="connsiteY27" fmla="*/ 982940 h 3709642"/>
              <a:gd name="connsiteX28" fmla="*/ 177152 w 559472"/>
              <a:gd name="connsiteY28" fmla="*/ 858755 h 3709642"/>
              <a:gd name="connsiteX29" fmla="*/ 155551 w 559472"/>
              <a:gd name="connsiteY29" fmla="*/ 736861 h 3709642"/>
              <a:gd name="connsiteX30" fmla="*/ 131782 w 559472"/>
              <a:gd name="connsiteY30" fmla="*/ 613645 h 3709642"/>
              <a:gd name="connsiteX31" fmla="*/ 107123 w 559472"/>
              <a:gd name="connsiteY31" fmla="*/ 490500 h 3709642"/>
              <a:gd name="connsiteX32" fmla="*/ 82552 w 559472"/>
              <a:gd name="connsiteY32" fmla="*/ 367348 h 3709642"/>
              <a:gd name="connsiteX33" fmla="*/ 55608 w 559472"/>
              <a:gd name="connsiteY33" fmla="*/ 244762 h 3709642"/>
              <a:gd name="connsiteX34" fmla="*/ 28130 w 559472"/>
              <a:gd name="connsiteY34" fmla="*/ 122220 h 3709642"/>
              <a:gd name="connsiteX35" fmla="*/ 0 w 559472"/>
              <a:gd name="connsiteY35" fmla="*/ 0 h 37096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559472" h="3709642">
                <a:moveTo>
                  <a:pt x="0" y="0"/>
                </a:moveTo>
                <a:lnTo>
                  <a:pt x="473952" y="0"/>
                </a:lnTo>
                <a:lnTo>
                  <a:pt x="485840" y="161194"/>
                </a:lnTo>
                <a:cubicBezTo>
                  <a:pt x="552063" y="1147770"/>
                  <a:pt x="592441" y="3086737"/>
                  <a:pt x="523949" y="3672197"/>
                </a:cubicBezTo>
                <a:cubicBezTo>
                  <a:pt x="500842" y="3684557"/>
                  <a:pt x="477855" y="3697282"/>
                  <a:pt x="454748" y="3709642"/>
                </a:cubicBezTo>
                <a:lnTo>
                  <a:pt x="448224" y="3510471"/>
                </a:lnTo>
                <a:lnTo>
                  <a:pt x="443564" y="3408563"/>
                </a:lnTo>
                <a:lnTo>
                  <a:pt x="438902" y="3304407"/>
                </a:lnTo>
                <a:lnTo>
                  <a:pt x="433941" y="3198777"/>
                </a:lnTo>
                <a:lnTo>
                  <a:pt x="427584" y="3092510"/>
                </a:lnTo>
                <a:lnTo>
                  <a:pt x="420988" y="2984390"/>
                </a:lnTo>
                <a:lnTo>
                  <a:pt x="414330" y="2874401"/>
                </a:lnTo>
                <a:lnTo>
                  <a:pt x="406840" y="2762980"/>
                </a:lnTo>
                <a:lnTo>
                  <a:pt x="397745" y="2650566"/>
                </a:lnTo>
                <a:lnTo>
                  <a:pt x="389154" y="2536612"/>
                </a:lnTo>
                <a:lnTo>
                  <a:pt x="379225" y="2421642"/>
                </a:lnTo>
                <a:lnTo>
                  <a:pt x="368316" y="2305627"/>
                </a:lnTo>
                <a:lnTo>
                  <a:pt x="357466" y="2189233"/>
                </a:lnTo>
                <a:lnTo>
                  <a:pt x="344982" y="2071473"/>
                </a:lnTo>
                <a:lnTo>
                  <a:pt x="332466" y="1952216"/>
                </a:lnTo>
                <a:lnTo>
                  <a:pt x="319121" y="1833776"/>
                </a:lnTo>
                <a:lnTo>
                  <a:pt x="304408" y="1713948"/>
                </a:lnTo>
                <a:lnTo>
                  <a:pt x="288685" y="1592703"/>
                </a:lnTo>
                <a:lnTo>
                  <a:pt x="273050" y="1471451"/>
                </a:lnTo>
                <a:lnTo>
                  <a:pt x="255813" y="1350328"/>
                </a:lnTo>
                <a:lnTo>
                  <a:pt x="237060" y="1227080"/>
                </a:lnTo>
                <a:lnTo>
                  <a:pt x="218488" y="1106065"/>
                </a:lnTo>
                <a:lnTo>
                  <a:pt x="198221" y="982940"/>
                </a:lnTo>
                <a:lnTo>
                  <a:pt x="177152" y="858755"/>
                </a:lnTo>
                <a:lnTo>
                  <a:pt x="155551" y="736861"/>
                </a:lnTo>
                <a:lnTo>
                  <a:pt x="131782" y="613645"/>
                </a:lnTo>
                <a:lnTo>
                  <a:pt x="107123" y="490500"/>
                </a:lnTo>
                <a:lnTo>
                  <a:pt x="82552" y="367348"/>
                </a:lnTo>
                <a:lnTo>
                  <a:pt x="55608" y="244762"/>
                </a:lnTo>
                <a:lnTo>
                  <a:pt x="28130" y="122220"/>
                </a:lnTo>
                <a:lnTo>
                  <a:pt x="0" y="0"/>
                </a:lnTo>
                <a:close/>
              </a:path>
            </a:pathLst>
          </a:custGeom>
          <a:solidFill>
            <a:schemeClr val="tx1">
              <a:alpha val="20000"/>
            </a:schemeClr>
          </a:solidFill>
          <a:ln>
            <a:noFill/>
          </a:ln>
        </p:spPr>
        <p:txBody>
          <a:bodyPr rtlCol="0" anchor="ctr"/>
          <a:lstStyle/>
          <a:p>
            <a:pPr algn="ctr"/>
            <a:endParaRPr lang="en-US"/>
          </a:p>
        </p:txBody>
      </p:sp>
      <p:sp>
        <p:nvSpPr>
          <p:cNvPr id="35" name="Rectangle 34">
            <a:extLst>
              <a:ext uri="{FF2B5EF4-FFF2-40B4-BE49-F238E27FC236}">
                <a16:creationId xmlns:a16="http://schemas.microsoft.com/office/drawing/2014/main" id="{4109C3C2-C0A8-4559-8462-8007573DF44C}"/>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093992" y="0"/>
            <a:ext cx="6098427"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5">
            <a:extLst>
              <a:ext uri="{FF2B5EF4-FFF2-40B4-BE49-F238E27FC236}">
                <a16:creationId xmlns:a16="http://schemas.microsoft.com/office/drawing/2014/main" id="{4C535542-B72A-4DE0-BE5A-5EA00508C77D}"/>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rot="16200000">
            <a:off x="2450577" y="2756642"/>
            <a:ext cx="6858000" cy="1344715"/>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rgbClr val="FFFFFF"/>
          </a:solidFill>
          <a:ln>
            <a:noFill/>
          </a:ln>
        </p:spPr>
      </p:sp>
      <p:sp>
        <p:nvSpPr>
          <p:cNvPr id="39" name="Rectangle 38">
            <a:extLst>
              <a:ext uri="{FF2B5EF4-FFF2-40B4-BE49-F238E27FC236}">
                <a16:creationId xmlns:a16="http://schemas.microsoft.com/office/drawing/2014/main" id="{11DF0705-615B-4CF3-A16F-8C14680D8BA6}"/>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42448"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pic>
        <p:nvPicPr>
          <p:cNvPr id="6" name="Picture 5">
            <a:extLst>
              <a:ext uri="{FF2B5EF4-FFF2-40B4-BE49-F238E27FC236}">
                <a16:creationId xmlns:a16="http://schemas.microsoft.com/office/drawing/2014/main" id="{BC8C7AD9-511F-484D-AF73-A2045CD49741}"/>
              </a:ext>
            </a:extLst>
          </p:cNvPr>
          <p:cNvPicPr>
            <a:picLocks noChangeAspect="1"/>
          </p:cNvPicPr>
          <p:nvPr/>
        </p:nvPicPr>
        <p:blipFill>
          <a:blip r:embed="rId3"/>
          <a:stretch>
            <a:fillRect/>
          </a:stretch>
        </p:blipFill>
        <p:spPr>
          <a:xfrm>
            <a:off x="5794274" y="1312847"/>
            <a:ext cx="6085064" cy="4793588"/>
          </a:xfrm>
          <a:prstGeom prst="rect">
            <a:avLst/>
          </a:prstGeom>
        </p:spPr>
      </p:pic>
      <p:sp>
        <p:nvSpPr>
          <p:cNvPr id="3" name="TextBox 2">
            <a:extLst>
              <a:ext uri="{FF2B5EF4-FFF2-40B4-BE49-F238E27FC236}">
                <a16:creationId xmlns:a16="http://schemas.microsoft.com/office/drawing/2014/main" id="{8DDB1756-976B-4BB7-930C-E545D060B23E}"/>
              </a:ext>
            </a:extLst>
          </p:cNvPr>
          <p:cNvSpPr txBox="1"/>
          <p:nvPr/>
        </p:nvSpPr>
        <p:spPr>
          <a:xfrm>
            <a:off x="10321447" y="0"/>
            <a:ext cx="926926" cy="1312847"/>
          </a:xfrm>
          <a:prstGeom prst="rect">
            <a:avLst/>
          </a:prstGeom>
          <a:solidFill>
            <a:schemeClr val="tx1"/>
          </a:solidFill>
        </p:spPr>
        <p:txBody>
          <a:bodyPr wrap="square" rtlCol="0">
            <a:spAutoFit/>
          </a:bodyPr>
          <a:lstStyle/>
          <a:p>
            <a:endParaRPr lang="en-US" dirty="0"/>
          </a:p>
        </p:txBody>
      </p:sp>
    </p:spTree>
    <p:extLst>
      <p:ext uri="{BB962C8B-B14F-4D97-AF65-F5344CB8AC3E}">
        <p14:creationId xmlns:p14="http://schemas.microsoft.com/office/powerpoint/2010/main" val="24420820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62000"/>
                <a:hueMod val="108000"/>
                <a:satMod val="164000"/>
                <a:lumMod val="69000"/>
              </a:schemeClr>
              <a:schemeClr val="bg2">
                <a:tint val="96000"/>
                <a:hueMod val="90000"/>
                <a:satMod val="130000"/>
                <a:lumMod val="134000"/>
              </a:schemeClr>
            </a:duotone>
          </a:blip>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7E76FD-FE55-456D-B0A1-4CF94F21955F}"/>
              </a:ext>
            </a:extLst>
          </p:cNvPr>
          <p:cNvSpPr>
            <a:spLocks noGrp="1"/>
          </p:cNvSpPr>
          <p:nvPr>
            <p:ph type="title"/>
          </p:nvPr>
        </p:nvSpPr>
        <p:spPr>
          <a:xfrm>
            <a:off x="648931" y="629266"/>
            <a:ext cx="4166510" cy="1622321"/>
          </a:xfrm>
        </p:spPr>
        <p:txBody>
          <a:bodyPr>
            <a:normAutofit/>
          </a:bodyPr>
          <a:lstStyle/>
          <a:p>
            <a:r>
              <a:rPr lang="en-US">
                <a:solidFill>
                  <a:schemeClr val="tx1"/>
                </a:solidFill>
              </a:rPr>
              <a:t>Cold Leads</a:t>
            </a:r>
          </a:p>
        </p:txBody>
      </p:sp>
      <p:sp>
        <p:nvSpPr>
          <p:cNvPr id="3" name="Content Placeholder 2">
            <a:extLst>
              <a:ext uri="{FF2B5EF4-FFF2-40B4-BE49-F238E27FC236}">
                <a16:creationId xmlns:a16="http://schemas.microsoft.com/office/drawing/2014/main" id="{DD2735FC-E3DE-487B-A6B0-2DCA2E139564}"/>
              </a:ext>
            </a:extLst>
          </p:cNvPr>
          <p:cNvSpPr>
            <a:spLocks noGrp="1"/>
          </p:cNvSpPr>
          <p:nvPr>
            <p:ph idx="1"/>
          </p:nvPr>
        </p:nvSpPr>
        <p:spPr>
          <a:xfrm>
            <a:off x="648931" y="2438400"/>
            <a:ext cx="4166509" cy="3785419"/>
          </a:xfrm>
        </p:spPr>
        <p:txBody>
          <a:bodyPr>
            <a:normAutofit/>
          </a:bodyPr>
          <a:lstStyle/>
          <a:p>
            <a:r>
              <a:rPr lang="en-US" dirty="0"/>
              <a:t>inquiries from website</a:t>
            </a:r>
          </a:p>
          <a:p>
            <a:r>
              <a:rPr lang="en-US" dirty="0"/>
              <a:t>on-line lead generation</a:t>
            </a:r>
          </a:p>
          <a:p>
            <a:r>
              <a:rPr lang="en-US" dirty="0"/>
              <a:t>cold calling (?)</a:t>
            </a:r>
          </a:p>
          <a:p>
            <a:pPr marL="0" indent="0">
              <a:buNone/>
            </a:pPr>
            <a:r>
              <a:rPr lang="en-US" dirty="0"/>
              <a:t> </a:t>
            </a:r>
          </a:p>
          <a:p>
            <a:endParaRPr lang="en-US" dirty="0"/>
          </a:p>
        </p:txBody>
      </p:sp>
      <p:sp>
        <p:nvSpPr>
          <p:cNvPr id="9" name="Freeform 31">
            <a:extLst>
              <a:ext uri="{FF2B5EF4-FFF2-40B4-BE49-F238E27FC236}">
                <a16:creationId xmlns:a16="http://schemas.microsoft.com/office/drawing/2014/main" id="{D6CEF2A9-EF08-4FB3-AFFB-C5F77AB6E028}"/>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994020" y="-1"/>
            <a:ext cx="559472" cy="3709642"/>
          </a:xfrm>
          <a:custGeom>
            <a:avLst/>
            <a:gdLst>
              <a:gd name="connsiteX0" fmla="*/ 0 w 559472"/>
              <a:gd name="connsiteY0" fmla="*/ 0 h 3709642"/>
              <a:gd name="connsiteX1" fmla="*/ 473952 w 559472"/>
              <a:gd name="connsiteY1" fmla="*/ 0 h 3709642"/>
              <a:gd name="connsiteX2" fmla="*/ 485840 w 559472"/>
              <a:gd name="connsiteY2" fmla="*/ 161194 h 3709642"/>
              <a:gd name="connsiteX3" fmla="*/ 523949 w 559472"/>
              <a:gd name="connsiteY3" fmla="*/ 3672197 h 3709642"/>
              <a:gd name="connsiteX4" fmla="*/ 454748 w 559472"/>
              <a:gd name="connsiteY4" fmla="*/ 3709642 h 3709642"/>
              <a:gd name="connsiteX5" fmla="*/ 448224 w 559472"/>
              <a:gd name="connsiteY5" fmla="*/ 3510471 h 3709642"/>
              <a:gd name="connsiteX6" fmla="*/ 443564 w 559472"/>
              <a:gd name="connsiteY6" fmla="*/ 3408563 h 3709642"/>
              <a:gd name="connsiteX7" fmla="*/ 438902 w 559472"/>
              <a:gd name="connsiteY7" fmla="*/ 3304407 h 3709642"/>
              <a:gd name="connsiteX8" fmla="*/ 433941 w 559472"/>
              <a:gd name="connsiteY8" fmla="*/ 3198777 h 3709642"/>
              <a:gd name="connsiteX9" fmla="*/ 427584 w 559472"/>
              <a:gd name="connsiteY9" fmla="*/ 3092510 h 3709642"/>
              <a:gd name="connsiteX10" fmla="*/ 420988 w 559472"/>
              <a:gd name="connsiteY10" fmla="*/ 2984390 h 3709642"/>
              <a:gd name="connsiteX11" fmla="*/ 414330 w 559472"/>
              <a:gd name="connsiteY11" fmla="*/ 2874401 h 3709642"/>
              <a:gd name="connsiteX12" fmla="*/ 406840 w 559472"/>
              <a:gd name="connsiteY12" fmla="*/ 2762980 h 3709642"/>
              <a:gd name="connsiteX13" fmla="*/ 397745 w 559472"/>
              <a:gd name="connsiteY13" fmla="*/ 2650566 h 3709642"/>
              <a:gd name="connsiteX14" fmla="*/ 389154 w 559472"/>
              <a:gd name="connsiteY14" fmla="*/ 2536612 h 3709642"/>
              <a:gd name="connsiteX15" fmla="*/ 379225 w 559472"/>
              <a:gd name="connsiteY15" fmla="*/ 2421642 h 3709642"/>
              <a:gd name="connsiteX16" fmla="*/ 368316 w 559472"/>
              <a:gd name="connsiteY16" fmla="*/ 2305627 h 3709642"/>
              <a:gd name="connsiteX17" fmla="*/ 357466 w 559472"/>
              <a:gd name="connsiteY17" fmla="*/ 2189233 h 3709642"/>
              <a:gd name="connsiteX18" fmla="*/ 344982 w 559472"/>
              <a:gd name="connsiteY18" fmla="*/ 2071473 h 3709642"/>
              <a:gd name="connsiteX19" fmla="*/ 332466 w 559472"/>
              <a:gd name="connsiteY19" fmla="*/ 1952216 h 3709642"/>
              <a:gd name="connsiteX20" fmla="*/ 319121 w 559472"/>
              <a:gd name="connsiteY20" fmla="*/ 1833776 h 3709642"/>
              <a:gd name="connsiteX21" fmla="*/ 304408 w 559472"/>
              <a:gd name="connsiteY21" fmla="*/ 1713948 h 3709642"/>
              <a:gd name="connsiteX22" fmla="*/ 288685 w 559472"/>
              <a:gd name="connsiteY22" fmla="*/ 1592703 h 3709642"/>
              <a:gd name="connsiteX23" fmla="*/ 273050 w 559472"/>
              <a:gd name="connsiteY23" fmla="*/ 1471451 h 3709642"/>
              <a:gd name="connsiteX24" fmla="*/ 255813 w 559472"/>
              <a:gd name="connsiteY24" fmla="*/ 1350328 h 3709642"/>
              <a:gd name="connsiteX25" fmla="*/ 237060 w 559472"/>
              <a:gd name="connsiteY25" fmla="*/ 1227080 h 3709642"/>
              <a:gd name="connsiteX26" fmla="*/ 218488 w 559472"/>
              <a:gd name="connsiteY26" fmla="*/ 1106065 h 3709642"/>
              <a:gd name="connsiteX27" fmla="*/ 198221 w 559472"/>
              <a:gd name="connsiteY27" fmla="*/ 982940 h 3709642"/>
              <a:gd name="connsiteX28" fmla="*/ 177152 w 559472"/>
              <a:gd name="connsiteY28" fmla="*/ 858755 h 3709642"/>
              <a:gd name="connsiteX29" fmla="*/ 155551 w 559472"/>
              <a:gd name="connsiteY29" fmla="*/ 736861 h 3709642"/>
              <a:gd name="connsiteX30" fmla="*/ 131782 w 559472"/>
              <a:gd name="connsiteY30" fmla="*/ 613645 h 3709642"/>
              <a:gd name="connsiteX31" fmla="*/ 107123 w 559472"/>
              <a:gd name="connsiteY31" fmla="*/ 490500 h 3709642"/>
              <a:gd name="connsiteX32" fmla="*/ 82552 w 559472"/>
              <a:gd name="connsiteY32" fmla="*/ 367348 h 3709642"/>
              <a:gd name="connsiteX33" fmla="*/ 55608 w 559472"/>
              <a:gd name="connsiteY33" fmla="*/ 244762 h 3709642"/>
              <a:gd name="connsiteX34" fmla="*/ 28130 w 559472"/>
              <a:gd name="connsiteY34" fmla="*/ 122220 h 3709642"/>
              <a:gd name="connsiteX35" fmla="*/ 0 w 559472"/>
              <a:gd name="connsiteY35" fmla="*/ 0 h 37096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559472" h="3709642">
                <a:moveTo>
                  <a:pt x="0" y="0"/>
                </a:moveTo>
                <a:lnTo>
                  <a:pt x="473952" y="0"/>
                </a:lnTo>
                <a:lnTo>
                  <a:pt x="485840" y="161194"/>
                </a:lnTo>
                <a:cubicBezTo>
                  <a:pt x="552063" y="1147770"/>
                  <a:pt x="592441" y="3086737"/>
                  <a:pt x="523949" y="3672197"/>
                </a:cubicBezTo>
                <a:cubicBezTo>
                  <a:pt x="500842" y="3684557"/>
                  <a:pt x="477855" y="3697282"/>
                  <a:pt x="454748" y="3709642"/>
                </a:cubicBezTo>
                <a:lnTo>
                  <a:pt x="448224" y="3510471"/>
                </a:lnTo>
                <a:lnTo>
                  <a:pt x="443564" y="3408563"/>
                </a:lnTo>
                <a:lnTo>
                  <a:pt x="438902" y="3304407"/>
                </a:lnTo>
                <a:lnTo>
                  <a:pt x="433941" y="3198777"/>
                </a:lnTo>
                <a:lnTo>
                  <a:pt x="427584" y="3092510"/>
                </a:lnTo>
                <a:lnTo>
                  <a:pt x="420988" y="2984390"/>
                </a:lnTo>
                <a:lnTo>
                  <a:pt x="414330" y="2874401"/>
                </a:lnTo>
                <a:lnTo>
                  <a:pt x="406840" y="2762980"/>
                </a:lnTo>
                <a:lnTo>
                  <a:pt x="397745" y="2650566"/>
                </a:lnTo>
                <a:lnTo>
                  <a:pt x="389154" y="2536612"/>
                </a:lnTo>
                <a:lnTo>
                  <a:pt x="379225" y="2421642"/>
                </a:lnTo>
                <a:lnTo>
                  <a:pt x="368316" y="2305627"/>
                </a:lnTo>
                <a:lnTo>
                  <a:pt x="357466" y="2189233"/>
                </a:lnTo>
                <a:lnTo>
                  <a:pt x="344982" y="2071473"/>
                </a:lnTo>
                <a:lnTo>
                  <a:pt x="332466" y="1952216"/>
                </a:lnTo>
                <a:lnTo>
                  <a:pt x="319121" y="1833776"/>
                </a:lnTo>
                <a:lnTo>
                  <a:pt x="304408" y="1713948"/>
                </a:lnTo>
                <a:lnTo>
                  <a:pt x="288685" y="1592703"/>
                </a:lnTo>
                <a:lnTo>
                  <a:pt x="273050" y="1471451"/>
                </a:lnTo>
                <a:lnTo>
                  <a:pt x="255813" y="1350328"/>
                </a:lnTo>
                <a:lnTo>
                  <a:pt x="237060" y="1227080"/>
                </a:lnTo>
                <a:lnTo>
                  <a:pt x="218488" y="1106065"/>
                </a:lnTo>
                <a:lnTo>
                  <a:pt x="198221" y="982940"/>
                </a:lnTo>
                <a:lnTo>
                  <a:pt x="177152" y="858755"/>
                </a:lnTo>
                <a:lnTo>
                  <a:pt x="155551" y="736861"/>
                </a:lnTo>
                <a:lnTo>
                  <a:pt x="131782" y="613645"/>
                </a:lnTo>
                <a:lnTo>
                  <a:pt x="107123" y="490500"/>
                </a:lnTo>
                <a:lnTo>
                  <a:pt x="82552" y="367348"/>
                </a:lnTo>
                <a:lnTo>
                  <a:pt x="55608" y="244762"/>
                </a:lnTo>
                <a:lnTo>
                  <a:pt x="28130" y="122220"/>
                </a:lnTo>
                <a:lnTo>
                  <a:pt x="0" y="0"/>
                </a:lnTo>
                <a:close/>
              </a:path>
            </a:pathLst>
          </a:custGeom>
          <a:solidFill>
            <a:schemeClr val="tx1">
              <a:alpha val="20000"/>
            </a:schemeClr>
          </a:solidFill>
          <a:ln>
            <a:noFill/>
          </a:ln>
        </p:spPr>
        <p:txBody>
          <a:bodyPr rtlCol="0" anchor="ctr"/>
          <a:lstStyle/>
          <a:p>
            <a:pPr algn="ctr"/>
            <a:endParaRPr lang="en-US"/>
          </a:p>
        </p:txBody>
      </p:sp>
      <p:sp>
        <p:nvSpPr>
          <p:cNvPr id="11" name="Rectangle 10">
            <a:extLst>
              <a:ext uri="{FF2B5EF4-FFF2-40B4-BE49-F238E27FC236}">
                <a16:creationId xmlns:a16="http://schemas.microsoft.com/office/drawing/2014/main" id="{4109C3C2-C0A8-4559-8462-8007573DF44C}"/>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093992" y="0"/>
            <a:ext cx="6098427"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5">
            <a:extLst>
              <a:ext uri="{FF2B5EF4-FFF2-40B4-BE49-F238E27FC236}">
                <a16:creationId xmlns:a16="http://schemas.microsoft.com/office/drawing/2014/main" id="{4C535542-B72A-4DE0-BE5A-5EA00508C77D}"/>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rot="16200000">
            <a:off x="2450577" y="2756642"/>
            <a:ext cx="6858000" cy="1344715"/>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rgbClr val="FFFFFF"/>
          </a:solidFill>
          <a:ln>
            <a:noFill/>
          </a:ln>
        </p:spPr>
      </p:sp>
      <p:pic>
        <p:nvPicPr>
          <p:cNvPr id="4" name="Picture 3">
            <a:extLst>
              <a:ext uri="{FF2B5EF4-FFF2-40B4-BE49-F238E27FC236}">
                <a16:creationId xmlns:a16="http://schemas.microsoft.com/office/drawing/2014/main" id="{2DEDEF8A-3565-4522-AE38-4AE111F9F452}"/>
              </a:ext>
            </a:extLst>
          </p:cNvPr>
          <p:cNvPicPr>
            <a:picLocks noChangeAspect="1"/>
          </p:cNvPicPr>
          <p:nvPr/>
        </p:nvPicPr>
        <p:blipFill>
          <a:blip r:embed="rId3"/>
          <a:stretch>
            <a:fillRect/>
          </a:stretch>
        </p:blipFill>
        <p:spPr>
          <a:xfrm>
            <a:off x="6093992" y="1283105"/>
            <a:ext cx="5449889" cy="4291787"/>
          </a:xfrm>
          <a:prstGeom prst="rect">
            <a:avLst/>
          </a:prstGeom>
          <a:effectLst/>
        </p:spPr>
      </p:pic>
      <p:sp>
        <p:nvSpPr>
          <p:cNvPr id="15" name="Rectangle 14">
            <a:extLst>
              <a:ext uri="{FF2B5EF4-FFF2-40B4-BE49-F238E27FC236}">
                <a16:creationId xmlns:a16="http://schemas.microsoft.com/office/drawing/2014/main" id="{11DF0705-615B-4CF3-A16F-8C14680D8BA6}"/>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42448"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10" name="TextBox 9">
            <a:extLst>
              <a:ext uri="{FF2B5EF4-FFF2-40B4-BE49-F238E27FC236}">
                <a16:creationId xmlns:a16="http://schemas.microsoft.com/office/drawing/2014/main" id="{1B11684B-314D-4421-B935-4F4102F6511E}"/>
              </a:ext>
            </a:extLst>
          </p:cNvPr>
          <p:cNvSpPr txBox="1"/>
          <p:nvPr/>
        </p:nvSpPr>
        <p:spPr>
          <a:xfrm>
            <a:off x="10321447" y="0"/>
            <a:ext cx="926926" cy="1312847"/>
          </a:xfrm>
          <a:prstGeom prst="rect">
            <a:avLst/>
          </a:prstGeom>
          <a:solidFill>
            <a:schemeClr val="tx1"/>
          </a:solidFill>
        </p:spPr>
        <p:txBody>
          <a:bodyPr wrap="square" rtlCol="0">
            <a:spAutoFit/>
          </a:bodyPr>
          <a:lstStyle/>
          <a:p>
            <a:endParaRPr lang="en-US" dirty="0"/>
          </a:p>
        </p:txBody>
      </p:sp>
    </p:spTree>
    <p:extLst>
      <p:ext uri="{BB962C8B-B14F-4D97-AF65-F5344CB8AC3E}">
        <p14:creationId xmlns:p14="http://schemas.microsoft.com/office/powerpoint/2010/main" val="198245328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69000"/>
                <a:hueMod val="108000"/>
                <a:satMod val="164000"/>
                <a:lumMod val="74000"/>
              </a:schemeClr>
              <a:schemeClr val="bg2">
                <a:tint val="96000"/>
                <a:hueMod val="88000"/>
                <a:satMod val="140000"/>
                <a:lumMod val="132000"/>
              </a:schemeClr>
            </a:duotone>
          </a:blip>
          <a:stretch/>
        </a:blipFill>
        <a:effectLst/>
      </p:bgPr>
    </p:bg>
    <p:spTree>
      <p:nvGrpSpPr>
        <p:cNvPr id="1" name=""/>
        <p:cNvGrpSpPr/>
        <p:nvPr/>
      </p:nvGrpSpPr>
      <p:grpSpPr>
        <a:xfrm>
          <a:off x="0" y="0"/>
          <a:ext cx="0" cy="0"/>
          <a:chOff x="0" y="0"/>
          <a:chExt cx="0" cy="0"/>
        </a:xfrm>
      </p:grpSpPr>
      <p:pic>
        <p:nvPicPr>
          <p:cNvPr id="92" name="Picture 91">
            <a:extLst>
              <a:ext uri="{FF2B5EF4-FFF2-40B4-BE49-F238E27FC236}">
                <a16:creationId xmlns:a16="http://schemas.microsoft.com/office/drawing/2014/main" id="{5B89E5C5-A037-45B3-9D37-3658914D4799}"/>
              </a:ext>
              <a:ext uri="{C183D7F6-B498-43B3-948B-1728B52AA6E4}">
                <adec:decorative xmlns:adec="http://schemas.microsoft.com/office/drawing/2017/decorative" xmlns=""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3">
            <a:extLst>
              <a:ext uri="{28A0092B-C50C-407E-A947-70E740481C1C}">
                <a14:useLocalDpi xmlns:a14="http://schemas.microsoft.com/office/drawing/2010/main" val="0"/>
              </a:ext>
            </a:extLst>
          </a:blip>
          <a:srcRect l="3613"/>
          <a:stretch/>
        </p:blipFill>
        <p:spPr>
          <a:xfrm>
            <a:off x="0" y="2669685"/>
            <a:ext cx="4037012" cy="4188315"/>
          </a:xfrm>
          <a:prstGeom prst="rect">
            <a:avLst/>
          </a:prstGeom>
        </p:spPr>
      </p:pic>
      <p:pic>
        <p:nvPicPr>
          <p:cNvPr id="94" name="Picture 93">
            <a:extLst>
              <a:ext uri="{FF2B5EF4-FFF2-40B4-BE49-F238E27FC236}">
                <a16:creationId xmlns:a16="http://schemas.microsoft.com/office/drawing/2014/main" id="{5ACB93B0-521E-443D-9750-AFCFDDB3E801}"/>
              </a:ext>
              <a:ext uri="{C183D7F6-B498-43B3-948B-1728B52AA6E4}">
                <adec:decorative xmlns:adec="http://schemas.microsoft.com/office/drawing/2017/decorative" xmlns=""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4">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96" name="Oval 95">
            <a:extLst>
              <a:ext uri="{FF2B5EF4-FFF2-40B4-BE49-F238E27FC236}">
                <a16:creationId xmlns:a16="http://schemas.microsoft.com/office/drawing/2014/main" id="{DA1DAC79-DDBA-4382-9D43-6E5F685BE5FB}"/>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605878" y="1676400"/>
            <a:ext cx="2819400"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98" name="Picture 97">
            <a:extLst>
              <a:ext uri="{FF2B5EF4-FFF2-40B4-BE49-F238E27FC236}">
                <a16:creationId xmlns:a16="http://schemas.microsoft.com/office/drawing/2014/main" id="{E0880F10-995F-4F01-A83B-7ECDB7BE7905}"/>
              </a:ext>
              <a:ext uri="{C183D7F6-B498-43B3-948B-1728B52AA6E4}">
                <adec:decorative xmlns:adec="http://schemas.microsoft.com/office/drawing/2017/decorative" xmlns=""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5">
            <a:extLst>
              <a:ext uri="{28A0092B-C50C-407E-A947-70E740481C1C}">
                <a14:useLocalDpi xmlns:a14="http://schemas.microsoft.com/office/drawing/2010/main" val="0"/>
              </a:ext>
            </a:extLst>
          </a:blip>
          <a:srcRect t="28813"/>
          <a:stretch/>
        </p:blipFill>
        <p:spPr>
          <a:xfrm>
            <a:off x="7999412" y="0"/>
            <a:ext cx="1603387" cy="1141407"/>
          </a:xfrm>
          <a:prstGeom prst="rect">
            <a:avLst/>
          </a:prstGeom>
        </p:spPr>
      </p:pic>
      <p:pic>
        <p:nvPicPr>
          <p:cNvPr id="100" name="Picture 99">
            <a:extLst>
              <a:ext uri="{FF2B5EF4-FFF2-40B4-BE49-F238E27FC236}">
                <a16:creationId xmlns:a16="http://schemas.microsoft.com/office/drawing/2014/main" id="{A2D49266-1F08-40F2-B0E1-1D919DCB5780}"/>
              </a:ext>
              <a:ext uri="{C183D7F6-B498-43B3-948B-1728B52AA6E4}">
                <adec:decorative xmlns:adec="http://schemas.microsoft.com/office/drawing/2017/decorative" xmlns=""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6">
            <a:extLst>
              <a:ext uri="{28A0092B-C50C-407E-A947-70E740481C1C}">
                <a14:useLocalDpi xmlns:a14="http://schemas.microsoft.com/office/drawing/2010/main" val="0"/>
              </a:ext>
            </a:extLst>
          </a:blip>
          <a:srcRect b="23320"/>
          <a:stretch/>
        </p:blipFill>
        <p:spPr>
          <a:xfrm>
            <a:off x="8605878" y="6096000"/>
            <a:ext cx="993734" cy="762000"/>
          </a:xfrm>
          <a:prstGeom prst="rect">
            <a:avLst/>
          </a:prstGeom>
        </p:spPr>
      </p:pic>
      <p:sp>
        <p:nvSpPr>
          <p:cNvPr id="102" name="Rectangle 101">
            <a:extLst>
              <a:ext uri="{FF2B5EF4-FFF2-40B4-BE49-F238E27FC236}">
                <a16:creationId xmlns:a16="http://schemas.microsoft.com/office/drawing/2014/main" id="{6AACA73D-178F-4CFC-99E3-9F4FCBBDBA83}"/>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104" name="Rectangle 103">
            <a:extLst>
              <a:ext uri="{FF2B5EF4-FFF2-40B4-BE49-F238E27FC236}">
                <a16:creationId xmlns:a16="http://schemas.microsoft.com/office/drawing/2014/main" id="{C2BE6C1C-C6D6-4F46-A400-2AEDDD36CEBC}"/>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4D5F3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4" name="Picture 2" descr="See the source image">
            <a:extLst>
              <a:ext uri="{FF2B5EF4-FFF2-40B4-BE49-F238E27FC236}">
                <a16:creationId xmlns:a16="http://schemas.microsoft.com/office/drawing/2014/main" id="{EE753E33-BE70-49D7-8966-252B0784B0C9}"/>
              </a:ext>
            </a:extLst>
          </p:cNvPr>
          <p:cNvPicPr>
            <a:picLocks noChangeAspect="1" noChangeArrowheads="1"/>
          </p:cNvPicPr>
          <p:nvPr/>
        </p:nvPicPr>
        <p:blipFill rotWithShape="1">
          <a:blip r:embed="rId7">
            <a:extLst>
              <a:ext uri="{28A0092B-C50C-407E-A947-70E740481C1C}">
                <a14:useLocalDpi xmlns:a14="http://schemas.microsoft.com/office/drawing/2010/main" val="0"/>
              </a:ext>
            </a:extLst>
          </a:blip>
          <a:srcRect t="21541" r="1" b="15194"/>
          <a:stretch/>
        </p:blipFill>
        <p:spPr bwMode="auto">
          <a:xfrm>
            <a:off x="477012" y="613955"/>
            <a:ext cx="11191707" cy="5630092"/>
          </a:xfrm>
          <a:prstGeom prst="rect">
            <a:avLst/>
          </a:prstGeom>
          <a:noFill/>
          <a:extLst>
            <a:ext uri="{909E8E84-426E-40DD-AFC4-6F175D3DCCD1}">
              <a14:hiddenFill xmlns:a14="http://schemas.microsoft.com/office/drawing/2010/main">
                <a:solidFill>
                  <a:srgbClr val="FFFFFF"/>
                </a:solidFill>
              </a14:hiddenFill>
            </a:ext>
          </a:extLst>
        </p:spPr>
      </p:pic>
      <p:sp>
        <p:nvSpPr>
          <p:cNvPr id="106" name="Rectangle 105">
            <a:extLst>
              <a:ext uri="{FF2B5EF4-FFF2-40B4-BE49-F238E27FC236}">
                <a16:creationId xmlns:a16="http://schemas.microsoft.com/office/drawing/2014/main" id="{06694754-4001-4052-AE70-BC6938E73E8A}"/>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noFill/>
          <a:ln>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2157134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8" name="Rectangle 17">
            <a:extLst>
              <a:ext uri="{FF2B5EF4-FFF2-40B4-BE49-F238E27FC236}">
                <a16:creationId xmlns:a16="http://schemas.microsoft.com/office/drawing/2014/main" id="{56827C3C-D52F-46CE-A441-3CD6A1A6A0A2}"/>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137" y="0"/>
            <a:ext cx="12192000" cy="6858000"/>
          </a:xfrm>
          <a:prstGeom prst="rect">
            <a:avLst/>
          </a:prstGeom>
          <a:solidFill>
            <a:schemeClr val="bg1">
              <a:lumMod val="85000"/>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id="{F52A8B51-0A89-497B-B882-6658E029A3F9}"/>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3467" y="643466"/>
            <a:ext cx="3522548" cy="5571067"/>
          </a:xfrm>
          <a:prstGeom prst="rect">
            <a:avLst/>
          </a:prstGeom>
          <a:solidFill>
            <a:srgbClr val="FFFFFF"/>
          </a:solidFill>
          <a:ln w="9525">
            <a:noFill/>
          </a:ln>
          <a:effectLst>
            <a:outerShdw blurRad="63500" dist="17780" dir="5400000" algn="t" rotWithShape="0">
              <a:prstClr val="black">
                <a:alpha val="4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A picture containing umbrella&#10;&#10;Description automatically generated">
            <a:extLst>
              <a:ext uri="{FF2B5EF4-FFF2-40B4-BE49-F238E27FC236}">
                <a16:creationId xmlns:a16="http://schemas.microsoft.com/office/drawing/2014/main" id="{51813107-152D-4D8C-92CF-14F114F3C395}"/>
              </a:ext>
            </a:extLst>
          </p:cNvPr>
          <p:cNvPicPr>
            <a:picLocks noChangeAspect="1"/>
          </p:cNvPicPr>
          <p:nvPr/>
        </p:nvPicPr>
        <p:blipFill>
          <a:blip r:embed="rId2">
            <a:extLst>
              <a:ext uri="{837473B0-CC2E-450A-ABE3-18F120FF3D39}">
                <a1611:picAttrSrcUrl xmlns:a1611="http://schemas.microsoft.com/office/drawing/2016/11/main" xmlns="" r:id="rId3"/>
              </a:ext>
            </a:extLst>
          </a:blip>
          <a:stretch>
            <a:fillRect/>
          </a:stretch>
        </p:blipFill>
        <p:spPr>
          <a:xfrm>
            <a:off x="914124" y="1873203"/>
            <a:ext cx="3179810" cy="3329643"/>
          </a:xfrm>
          <a:prstGeom prst="rect">
            <a:avLst/>
          </a:prstGeom>
        </p:spPr>
      </p:pic>
      <p:sp>
        <p:nvSpPr>
          <p:cNvPr id="22" name="Rectangle 21">
            <a:extLst>
              <a:ext uri="{FF2B5EF4-FFF2-40B4-BE49-F238E27FC236}">
                <a16:creationId xmlns:a16="http://schemas.microsoft.com/office/drawing/2014/main" id="{EB1CEFBF-6F09-4052-862B-E219DA15757E}"/>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326882" y="643466"/>
            <a:ext cx="3522548" cy="5571067"/>
          </a:xfrm>
          <a:prstGeom prst="rect">
            <a:avLst/>
          </a:prstGeom>
          <a:solidFill>
            <a:srgbClr val="FFFFFF"/>
          </a:solidFill>
          <a:ln w="9525">
            <a:noFill/>
          </a:ln>
          <a:effectLst>
            <a:outerShdw blurRad="63500" dist="17780" dir="5400000" algn="t" rotWithShape="0">
              <a:prstClr val="black">
                <a:alpha val="4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a16="http://schemas.microsoft.com/office/drawing/2014/main" id="{BCB5D417-2A71-445D-B4C7-9E814D633D33}"/>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022847" y="643466"/>
            <a:ext cx="3522548" cy="5571067"/>
          </a:xfrm>
          <a:prstGeom prst="rect">
            <a:avLst/>
          </a:prstGeom>
          <a:solidFill>
            <a:srgbClr val="FFFFFF"/>
          </a:solidFill>
          <a:ln w="9525">
            <a:noFill/>
          </a:ln>
          <a:effectLst>
            <a:outerShdw blurRad="63500" dist="17780" dir="5400000" algn="t" rotWithShape="0">
              <a:prstClr val="black">
                <a:alpha val="4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9" name="Picture 18" descr="A brown and white dog looking at the camera&#10;&#10;Description automatically generated">
            <a:extLst>
              <a:ext uri="{FF2B5EF4-FFF2-40B4-BE49-F238E27FC236}">
                <a16:creationId xmlns:a16="http://schemas.microsoft.com/office/drawing/2014/main" id="{DC49A5EC-AE3B-42E5-AE97-668F0B8A2B71}"/>
              </a:ext>
            </a:extLst>
          </p:cNvPr>
          <p:cNvPicPr>
            <a:picLocks noChangeAspect="1"/>
          </p:cNvPicPr>
          <p:nvPr/>
        </p:nvPicPr>
        <p:blipFill>
          <a:blip r:embed="rId4">
            <a:extLst>
              <a:ext uri="{837473B0-CC2E-450A-ABE3-18F120FF3D39}">
                <a1611:picAttrSrcUrl xmlns:a1611="http://schemas.microsoft.com/office/drawing/2016/11/main" xmlns="" r:id="rId5"/>
              </a:ext>
            </a:extLst>
          </a:blip>
          <a:stretch>
            <a:fillRect/>
          </a:stretch>
        </p:blipFill>
        <p:spPr>
          <a:xfrm>
            <a:off x="4647976" y="2321074"/>
            <a:ext cx="2880360" cy="2477109"/>
          </a:xfrm>
          <a:prstGeom prst="rect">
            <a:avLst/>
          </a:prstGeom>
        </p:spPr>
      </p:pic>
      <p:pic>
        <p:nvPicPr>
          <p:cNvPr id="21" name="Picture 20" descr="A picture containing food, drawing&#10;&#10;Description automatically generated">
            <a:extLst>
              <a:ext uri="{FF2B5EF4-FFF2-40B4-BE49-F238E27FC236}">
                <a16:creationId xmlns:a16="http://schemas.microsoft.com/office/drawing/2014/main" id="{B603C383-E8ED-459D-853F-EF9EC8299EA8}"/>
              </a:ext>
            </a:extLst>
          </p:cNvPr>
          <p:cNvPicPr>
            <a:picLocks noChangeAspect="1"/>
          </p:cNvPicPr>
          <p:nvPr/>
        </p:nvPicPr>
        <p:blipFill>
          <a:blip r:embed="rId6">
            <a:extLst>
              <a:ext uri="{837473B0-CC2E-450A-ABE3-18F120FF3D39}">
                <a1611:picAttrSrcUrl xmlns:a1611="http://schemas.microsoft.com/office/drawing/2016/11/main" xmlns="" r:id="rId7"/>
              </a:ext>
            </a:extLst>
          </a:blip>
          <a:stretch>
            <a:fillRect/>
          </a:stretch>
        </p:blipFill>
        <p:spPr>
          <a:xfrm>
            <a:off x="8346440" y="2277868"/>
            <a:ext cx="2880360" cy="2520315"/>
          </a:xfrm>
          <a:prstGeom prst="rect">
            <a:avLst/>
          </a:prstGeom>
        </p:spPr>
      </p:pic>
      <p:sp>
        <p:nvSpPr>
          <p:cNvPr id="14" name="TextBox 13">
            <a:extLst>
              <a:ext uri="{FF2B5EF4-FFF2-40B4-BE49-F238E27FC236}">
                <a16:creationId xmlns:a16="http://schemas.microsoft.com/office/drawing/2014/main" id="{12B4BB17-D14D-4133-9A56-543AE33002EB}"/>
              </a:ext>
            </a:extLst>
          </p:cNvPr>
          <p:cNvSpPr txBox="1"/>
          <p:nvPr/>
        </p:nvSpPr>
        <p:spPr>
          <a:xfrm>
            <a:off x="1440989" y="1008823"/>
            <a:ext cx="1866123" cy="646331"/>
          </a:xfrm>
          <a:prstGeom prst="rect">
            <a:avLst/>
          </a:prstGeom>
          <a:noFill/>
        </p:spPr>
        <p:txBody>
          <a:bodyPr wrap="square" rtlCol="0">
            <a:spAutoFit/>
          </a:bodyPr>
          <a:lstStyle/>
          <a:p>
            <a:r>
              <a:rPr lang="en-US" sz="3600" b="1" dirty="0">
                <a:solidFill>
                  <a:schemeClr val="bg1"/>
                </a:solidFill>
                <a:latin typeface="Arial" panose="020B0604020202020204" pitchFamily="34" charset="0"/>
                <a:cs typeface="Arial" panose="020B0604020202020204" pitchFamily="34" charset="0"/>
              </a:rPr>
              <a:t>Visible</a:t>
            </a:r>
          </a:p>
        </p:txBody>
      </p:sp>
      <p:sp>
        <p:nvSpPr>
          <p:cNvPr id="23" name="TextBox 22">
            <a:extLst>
              <a:ext uri="{FF2B5EF4-FFF2-40B4-BE49-F238E27FC236}">
                <a16:creationId xmlns:a16="http://schemas.microsoft.com/office/drawing/2014/main" id="{638CDD58-8542-490F-A296-B06A3B93015A}"/>
              </a:ext>
            </a:extLst>
          </p:cNvPr>
          <p:cNvSpPr txBox="1"/>
          <p:nvPr/>
        </p:nvSpPr>
        <p:spPr>
          <a:xfrm>
            <a:off x="5076015" y="1008823"/>
            <a:ext cx="2065524" cy="646331"/>
          </a:xfrm>
          <a:prstGeom prst="rect">
            <a:avLst/>
          </a:prstGeom>
          <a:noFill/>
        </p:spPr>
        <p:txBody>
          <a:bodyPr wrap="square" rtlCol="0">
            <a:spAutoFit/>
          </a:bodyPr>
          <a:lstStyle/>
          <a:p>
            <a:r>
              <a:rPr lang="en-US" sz="3600" b="1" dirty="0">
                <a:solidFill>
                  <a:schemeClr val="bg1"/>
                </a:solidFill>
                <a:latin typeface="Arial" panose="020B0604020202020204" pitchFamily="34" charset="0"/>
                <a:cs typeface="Arial" panose="020B0604020202020204" pitchFamily="34" charset="0"/>
              </a:rPr>
              <a:t>Likeable</a:t>
            </a:r>
          </a:p>
        </p:txBody>
      </p:sp>
      <p:sp>
        <p:nvSpPr>
          <p:cNvPr id="25" name="TextBox 24">
            <a:extLst>
              <a:ext uri="{FF2B5EF4-FFF2-40B4-BE49-F238E27FC236}">
                <a16:creationId xmlns:a16="http://schemas.microsoft.com/office/drawing/2014/main" id="{3B6A547C-902B-4554-8444-524B44FFA92A}"/>
              </a:ext>
            </a:extLst>
          </p:cNvPr>
          <p:cNvSpPr txBox="1"/>
          <p:nvPr/>
        </p:nvSpPr>
        <p:spPr>
          <a:xfrm>
            <a:off x="8598563" y="1039287"/>
            <a:ext cx="2679313" cy="646331"/>
          </a:xfrm>
          <a:prstGeom prst="rect">
            <a:avLst/>
          </a:prstGeom>
          <a:noFill/>
        </p:spPr>
        <p:txBody>
          <a:bodyPr wrap="square" rtlCol="0">
            <a:spAutoFit/>
          </a:bodyPr>
          <a:lstStyle/>
          <a:p>
            <a:r>
              <a:rPr lang="en-US" sz="3600" b="1" dirty="0">
                <a:solidFill>
                  <a:schemeClr val="bg1"/>
                </a:solidFill>
                <a:latin typeface="Arial" panose="020B0604020202020204" pitchFamily="34" charset="0"/>
                <a:cs typeface="Arial" panose="020B0604020202020204" pitchFamily="34" charset="0"/>
              </a:rPr>
              <a:t>Memorable</a:t>
            </a:r>
          </a:p>
        </p:txBody>
      </p:sp>
    </p:spTree>
    <p:extLst>
      <p:ext uri="{BB962C8B-B14F-4D97-AF65-F5344CB8AC3E}">
        <p14:creationId xmlns:p14="http://schemas.microsoft.com/office/powerpoint/2010/main" val="400658825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62000"/>
                <a:hueMod val="108000"/>
                <a:satMod val="164000"/>
                <a:lumMod val="69000"/>
              </a:schemeClr>
              <a:schemeClr val="bg2">
                <a:tint val="96000"/>
                <a:hueMod val="90000"/>
                <a:satMod val="130000"/>
                <a:lumMod val="134000"/>
              </a:schemeClr>
            </a:duotone>
          </a:blip>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9E76E0-B415-4B11-BE0B-17C1D0439997}"/>
              </a:ext>
            </a:extLst>
          </p:cNvPr>
          <p:cNvSpPr>
            <a:spLocks noGrp="1"/>
          </p:cNvSpPr>
          <p:nvPr>
            <p:ph type="title"/>
          </p:nvPr>
        </p:nvSpPr>
        <p:spPr>
          <a:xfrm>
            <a:off x="650669" y="629266"/>
            <a:ext cx="3566768" cy="1641986"/>
          </a:xfrm>
        </p:spPr>
        <p:txBody>
          <a:bodyPr>
            <a:normAutofit/>
          </a:bodyPr>
          <a:lstStyle/>
          <a:p>
            <a:r>
              <a:rPr lang="en-US" dirty="0">
                <a:solidFill>
                  <a:schemeClr val="tx1"/>
                </a:solidFill>
              </a:rPr>
              <a:t>Stay in Touch </a:t>
            </a:r>
          </a:p>
        </p:txBody>
      </p:sp>
      <p:pic>
        <p:nvPicPr>
          <p:cNvPr id="5" name="Picture 4" descr="A picture containing text, graffiti&#10;&#10;Description automatically generated">
            <a:extLst>
              <a:ext uri="{FF2B5EF4-FFF2-40B4-BE49-F238E27FC236}">
                <a16:creationId xmlns:a16="http://schemas.microsoft.com/office/drawing/2014/main" id="{D1E8756E-CC9B-4CAC-8853-DD756A3C708A}"/>
              </a:ext>
            </a:extLst>
          </p:cNvPr>
          <p:cNvPicPr>
            <a:picLocks noChangeAspect="1"/>
          </p:cNvPicPr>
          <p:nvPr/>
        </p:nvPicPr>
        <p:blipFill rotWithShape="1">
          <a:blip r:embed="rId3">
            <a:extLst>
              <a:ext uri="{837473B0-CC2E-450A-ABE3-18F120FF3D39}">
                <a1611:picAttrSrcUrl xmlns:a1611="http://schemas.microsoft.com/office/drawing/2016/11/main" xmlns="" r:id="rId4"/>
              </a:ext>
            </a:extLst>
          </a:blip>
          <a:srcRect l="20365" r="5" b="5"/>
          <a:stretch/>
        </p:blipFill>
        <p:spPr>
          <a:xfrm>
            <a:off x="4634680" y="10"/>
            <a:ext cx="7560130" cy="6857990"/>
          </a:xfrm>
          <a:prstGeom prst="rect">
            <a:avLst/>
          </a:prstGeom>
        </p:spPr>
      </p:pic>
      <p:sp>
        <p:nvSpPr>
          <p:cNvPr id="10" name="Rectangle 9">
            <a:extLst>
              <a:ext uri="{FF2B5EF4-FFF2-40B4-BE49-F238E27FC236}">
                <a16:creationId xmlns:a16="http://schemas.microsoft.com/office/drawing/2014/main" id="{B86EAD8C-E6F5-45BA-86CF-3EED09D84756}"/>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3" name="Content Placeholder 2">
            <a:extLst>
              <a:ext uri="{FF2B5EF4-FFF2-40B4-BE49-F238E27FC236}">
                <a16:creationId xmlns:a16="http://schemas.microsoft.com/office/drawing/2014/main" id="{9381906C-386E-49AB-9F3A-BF6F3CE7FE42}"/>
              </a:ext>
            </a:extLst>
          </p:cNvPr>
          <p:cNvSpPr>
            <a:spLocks noGrp="1"/>
          </p:cNvSpPr>
          <p:nvPr>
            <p:ph idx="1"/>
          </p:nvPr>
        </p:nvSpPr>
        <p:spPr>
          <a:xfrm>
            <a:off x="437726" y="1874729"/>
            <a:ext cx="4009014" cy="3809999"/>
          </a:xfrm>
        </p:spPr>
        <p:txBody>
          <a:bodyPr>
            <a:normAutofit/>
          </a:bodyPr>
          <a:lstStyle/>
          <a:p>
            <a:pPr>
              <a:lnSpc>
                <a:spcPct val="90000"/>
              </a:lnSpc>
            </a:pPr>
            <a:r>
              <a:rPr lang="en-US" sz="2400" dirty="0"/>
              <a:t>Be in contact with your base 12 times a year</a:t>
            </a:r>
          </a:p>
          <a:p>
            <a:pPr>
              <a:lnSpc>
                <a:spcPct val="90000"/>
              </a:lnSpc>
            </a:pPr>
            <a:r>
              <a:rPr lang="en-US" sz="2400" dirty="0"/>
              <a:t>What can you do?</a:t>
            </a:r>
          </a:p>
          <a:p>
            <a:pPr>
              <a:lnSpc>
                <a:spcPct val="90000"/>
              </a:lnSpc>
            </a:pPr>
            <a:r>
              <a:rPr lang="en-US" sz="2400" dirty="0"/>
              <a:t>What will it cost you?</a:t>
            </a:r>
          </a:p>
          <a:p>
            <a:pPr>
              <a:lnSpc>
                <a:spcPct val="90000"/>
              </a:lnSpc>
            </a:pPr>
            <a:r>
              <a:rPr lang="en-US" sz="2400" dirty="0"/>
              <a:t>You have to budget</a:t>
            </a:r>
          </a:p>
          <a:p>
            <a:pPr lvl="1">
              <a:lnSpc>
                <a:spcPct val="90000"/>
              </a:lnSpc>
            </a:pPr>
            <a:r>
              <a:rPr lang="en-US" dirty="0"/>
              <a:t>Time</a:t>
            </a:r>
          </a:p>
          <a:p>
            <a:pPr lvl="1">
              <a:lnSpc>
                <a:spcPct val="90000"/>
              </a:lnSpc>
            </a:pPr>
            <a:r>
              <a:rPr lang="en-US" dirty="0"/>
              <a:t>Money</a:t>
            </a:r>
          </a:p>
        </p:txBody>
      </p:sp>
    </p:spTree>
    <p:extLst>
      <p:ext uri="{BB962C8B-B14F-4D97-AF65-F5344CB8AC3E}">
        <p14:creationId xmlns:p14="http://schemas.microsoft.com/office/powerpoint/2010/main" val="44277007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62000"/>
                <a:hueMod val="108000"/>
                <a:satMod val="164000"/>
                <a:lumMod val="69000"/>
              </a:schemeClr>
              <a:schemeClr val="bg2">
                <a:tint val="96000"/>
                <a:hueMod val="90000"/>
                <a:satMod val="130000"/>
                <a:lumMod val="134000"/>
              </a:schemeClr>
            </a:duotone>
          </a:blip>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792D81-0C50-4111-93C3-8921A7E3DB66}"/>
              </a:ext>
            </a:extLst>
          </p:cNvPr>
          <p:cNvSpPr>
            <a:spLocks noGrp="1"/>
          </p:cNvSpPr>
          <p:nvPr>
            <p:ph type="title"/>
          </p:nvPr>
        </p:nvSpPr>
        <p:spPr>
          <a:xfrm>
            <a:off x="6572290" y="328820"/>
            <a:ext cx="5223469" cy="1641986"/>
          </a:xfrm>
        </p:spPr>
        <p:txBody>
          <a:bodyPr>
            <a:normAutofit/>
          </a:bodyPr>
          <a:lstStyle/>
          <a:p>
            <a:r>
              <a:rPr lang="en-US" dirty="0"/>
              <a:t>Who is your sphere?</a:t>
            </a:r>
          </a:p>
        </p:txBody>
      </p:sp>
      <p:pic>
        <p:nvPicPr>
          <p:cNvPr id="1026" name="Picture 2" descr="See the source image">
            <a:extLst>
              <a:ext uri="{FF2B5EF4-FFF2-40B4-BE49-F238E27FC236}">
                <a16:creationId xmlns:a16="http://schemas.microsoft.com/office/drawing/2014/main" id="{74EF2455-7B14-4FBB-B14C-0476AB1EED6F}"/>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5616" r="5518"/>
          <a:stretch/>
        </p:blipFill>
        <p:spPr bwMode="auto">
          <a:xfrm>
            <a:off x="-2" y="10"/>
            <a:ext cx="6094407" cy="6857990"/>
          </a:xfrm>
          <a:prstGeom prst="rect">
            <a:avLst/>
          </a:prstGeom>
          <a:noFill/>
          <a:extLst>
            <a:ext uri="{909E8E84-426E-40DD-AFC4-6F175D3DCCD1}">
              <a14:hiddenFill xmlns:a14="http://schemas.microsoft.com/office/drawing/2010/main">
                <a:solidFill>
                  <a:srgbClr val="FFFFFF"/>
                </a:solidFill>
              </a14:hiddenFill>
            </a:ext>
          </a:extLst>
        </p:spPr>
      </p:pic>
      <p:sp>
        <p:nvSpPr>
          <p:cNvPr id="3" name="Content Placeholder 2">
            <a:extLst>
              <a:ext uri="{FF2B5EF4-FFF2-40B4-BE49-F238E27FC236}">
                <a16:creationId xmlns:a16="http://schemas.microsoft.com/office/drawing/2014/main" id="{A60BCA4B-001F-4124-AE30-B2BF6B4D8F7B}"/>
              </a:ext>
            </a:extLst>
          </p:cNvPr>
          <p:cNvSpPr>
            <a:spLocks noGrp="1"/>
          </p:cNvSpPr>
          <p:nvPr>
            <p:ph idx="1"/>
          </p:nvPr>
        </p:nvSpPr>
        <p:spPr>
          <a:xfrm>
            <a:off x="6729045" y="1759132"/>
            <a:ext cx="3307744" cy="3809999"/>
          </a:xfrm>
        </p:spPr>
        <p:txBody>
          <a:bodyPr>
            <a:normAutofit/>
          </a:bodyPr>
          <a:lstStyle/>
          <a:p>
            <a:pPr>
              <a:lnSpc>
                <a:spcPct val="90000"/>
              </a:lnSpc>
            </a:pPr>
            <a:r>
              <a:rPr lang="en-US" sz="2400" dirty="0"/>
              <a:t>Family</a:t>
            </a:r>
          </a:p>
          <a:p>
            <a:pPr>
              <a:lnSpc>
                <a:spcPct val="90000"/>
              </a:lnSpc>
            </a:pPr>
            <a:r>
              <a:rPr lang="en-US" sz="2400" dirty="0"/>
              <a:t>Business</a:t>
            </a:r>
          </a:p>
          <a:p>
            <a:pPr>
              <a:lnSpc>
                <a:spcPct val="90000"/>
              </a:lnSpc>
            </a:pPr>
            <a:r>
              <a:rPr lang="en-US" sz="2400" dirty="0"/>
              <a:t>Personal</a:t>
            </a:r>
          </a:p>
          <a:p>
            <a:pPr>
              <a:lnSpc>
                <a:spcPct val="90000"/>
              </a:lnSpc>
            </a:pPr>
            <a:r>
              <a:rPr lang="en-US" sz="2400" dirty="0"/>
              <a:t>School</a:t>
            </a:r>
          </a:p>
          <a:p>
            <a:pPr>
              <a:lnSpc>
                <a:spcPct val="90000"/>
              </a:lnSpc>
            </a:pPr>
            <a:r>
              <a:rPr lang="en-US" sz="2400" dirty="0"/>
              <a:t>Hobby</a:t>
            </a:r>
          </a:p>
          <a:p>
            <a:pPr>
              <a:lnSpc>
                <a:spcPct val="90000"/>
              </a:lnSpc>
            </a:pPr>
            <a:r>
              <a:rPr lang="en-US" sz="2400" dirty="0"/>
              <a:t>Service</a:t>
            </a:r>
          </a:p>
          <a:p>
            <a:pPr>
              <a:lnSpc>
                <a:spcPct val="90000"/>
              </a:lnSpc>
            </a:pPr>
            <a:r>
              <a:rPr lang="en-US" sz="2400" dirty="0"/>
              <a:t>Neighbors</a:t>
            </a:r>
          </a:p>
          <a:p>
            <a:pPr>
              <a:lnSpc>
                <a:spcPct val="90000"/>
              </a:lnSpc>
            </a:pPr>
            <a:r>
              <a:rPr lang="en-US" sz="2400" dirty="0"/>
              <a:t>Past Clients </a:t>
            </a:r>
          </a:p>
        </p:txBody>
      </p:sp>
    </p:spTree>
    <p:extLst>
      <p:ext uri="{BB962C8B-B14F-4D97-AF65-F5344CB8AC3E}">
        <p14:creationId xmlns:p14="http://schemas.microsoft.com/office/powerpoint/2010/main" val="321869475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69000"/>
                <a:hueMod val="108000"/>
                <a:satMod val="164000"/>
                <a:lumMod val="74000"/>
              </a:schemeClr>
              <a:schemeClr val="bg2">
                <a:tint val="96000"/>
                <a:hueMod val="88000"/>
                <a:satMod val="140000"/>
                <a:lumMod val="132000"/>
              </a:schemeClr>
            </a:duotone>
          </a:blip>
          <a:stretch/>
        </a:blip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DFB3CEA1-88D9-42FB-88ED-1E9807FE6596}"/>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2" name="Picture 1">
            <a:extLst>
              <a:ext uri="{FF2B5EF4-FFF2-40B4-BE49-F238E27FC236}">
                <a16:creationId xmlns:a16="http://schemas.microsoft.com/office/drawing/2014/main" id="{340E860C-A56F-4912-BC0A-55EC66ED1897}"/>
              </a:ext>
            </a:extLst>
          </p:cNvPr>
          <p:cNvPicPr>
            <a:picLocks noChangeAspect="1"/>
          </p:cNvPicPr>
          <p:nvPr/>
        </p:nvPicPr>
        <p:blipFill>
          <a:blip r:embed="rId3"/>
          <a:stretch>
            <a:fillRect/>
          </a:stretch>
        </p:blipFill>
        <p:spPr>
          <a:xfrm>
            <a:off x="1953944" y="643467"/>
            <a:ext cx="8284111" cy="5571066"/>
          </a:xfrm>
          <a:prstGeom prst="rect">
            <a:avLst/>
          </a:prstGeom>
        </p:spPr>
      </p:pic>
      <p:sp>
        <p:nvSpPr>
          <p:cNvPr id="9" name="Rectangle 8">
            <a:extLst>
              <a:ext uri="{FF2B5EF4-FFF2-40B4-BE49-F238E27FC236}">
                <a16:creationId xmlns:a16="http://schemas.microsoft.com/office/drawing/2014/main" id="{9A6C928E-4252-4F33-8C34-E50A12A3170B}"/>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3" name="TextBox 2">
            <a:extLst>
              <a:ext uri="{FF2B5EF4-FFF2-40B4-BE49-F238E27FC236}">
                <a16:creationId xmlns:a16="http://schemas.microsoft.com/office/drawing/2014/main" id="{235E1CC4-69EF-47AC-8A36-115F6701287D}"/>
              </a:ext>
            </a:extLst>
          </p:cNvPr>
          <p:cNvSpPr txBox="1"/>
          <p:nvPr/>
        </p:nvSpPr>
        <p:spPr>
          <a:xfrm>
            <a:off x="1604979" y="2220686"/>
            <a:ext cx="348965" cy="461665"/>
          </a:xfrm>
          <a:prstGeom prst="rect">
            <a:avLst/>
          </a:prstGeom>
          <a:noFill/>
        </p:spPr>
        <p:txBody>
          <a:bodyPr wrap="square" rtlCol="0">
            <a:spAutoFit/>
          </a:bodyPr>
          <a:lstStyle/>
          <a:p>
            <a:r>
              <a:rPr lang="en-US" sz="2400" dirty="0">
                <a:solidFill>
                  <a:schemeClr val="bg1"/>
                </a:solidFill>
                <a:latin typeface="Arial" panose="020B0604020202020204" pitchFamily="34" charset="0"/>
                <a:cs typeface="Arial" panose="020B0604020202020204" pitchFamily="34" charset="0"/>
              </a:rPr>
              <a:t>$</a:t>
            </a:r>
          </a:p>
        </p:txBody>
      </p:sp>
      <p:sp>
        <p:nvSpPr>
          <p:cNvPr id="6" name="TextBox 5">
            <a:extLst>
              <a:ext uri="{FF2B5EF4-FFF2-40B4-BE49-F238E27FC236}">
                <a16:creationId xmlns:a16="http://schemas.microsoft.com/office/drawing/2014/main" id="{DD807042-051C-4D79-B63C-B7B166FDF9CE}"/>
              </a:ext>
            </a:extLst>
          </p:cNvPr>
          <p:cNvSpPr txBox="1"/>
          <p:nvPr/>
        </p:nvSpPr>
        <p:spPr>
          <a:xfrm>
            <a:off x="1604979" y="1440357"/>
            <a:ext cx="348965" cy="461665"/>
          </a:xfrm>
          <a:prstGeom prst="rect">
            <a:avLst/>
          </a:prstGeom>
          <a:noFill/>
        </p:spPr>
        <p:txBody>
          <a:bodyPr wrap="square" rtlCol="0">
            <a:spAutoFit/>
          </a:bodyPr>
          <a:lstStyle/>
          <a:p>
            <a:r>
              <a:rPr lang="en-US" sz="2400" dirty="0">
                <a:solidFill>
                  <a:schemeClr val="bg1"/>
                </a:solidFill>
                <a:latin typeface="Arial" panose="020B0604020202020204" pitchFamily="34" charset="0"/>
                <a:cs typeface="Arial" panose="020B0604020202020204" pitchFamily="34" charset="0"/>
              </a:rPr>
              <a:t>$</a:t>
            </a:r>
          </a:p>
        </p:txBody>
      </p:sp>
      <p:sp>
        <p:nvSpPr>
          <p:cNvPr id="8" name="TextBox 7">
            <a:extLst>
              <a:ext uri="{FF2B5EF4-FFF2-40B4-BE49-F238E27FC236}">
                <a16:creationId xmlns:a16="http://schemas.microsoft.com/office/drawing/2014/main" id="{877D7BDC-378B-4A31-A7E1-4F5F7C1851B2}"/>
              </a:ext>
            </a:extLst>
          </p:cNvPr>
          <p:cNvSpPr txBox="1"/>
          <p:nvPr/>
        </p:nvSpPr>
        <p:spPr>
          <a:xfrm>
            <a:off x="1604976" y="5208856"/>
            <a:ext cx="348965" cy="461665"/>
          </a:xfrm>
          <a:prstGeom prst="rect">
            <a:avLst/>
          </a:prstGeom>
          <a:noFill/>
        </p:spPr>
        <p:txBody>
          <a:bodyPr wrap="square" rtlCol="0">
            <a:spAutoFit/>
          </a:bodyPr>
          <a:lstStyle/>
          <a:p>
            <a:r>
              <a:rPr lang="en-US" sz="2400" dirty="0">
                <a:solidFill>
                  <a:schemeClr val="bg1"/>
                </a:solidFill>
                <a:latin typeface="Arial" panose="020B0604020202020204" pitchFamily="34" charset="0"/>
                <a:cs typeface="Arial" panose="020B0604020202020204" pitchFamily="34" charset="0"/>
              </a:rPr>
              <a:t>$</a:t>
            </a:r>
          </a:p>
        </p:txBody>
      </p:sp>
      <p:sp>
        <p:nvSpPr>
          <p:cNvPr id="10" name="TextBox 9">
            <a:extLst>
              <a:ext uri="{FF2B5EF4-FFF2-40B4-BE49-F238E27FC236}">
                <a16:creationId xmlns:a16="http://schemas.microsoft.com/office/drawing/2014/main" id="{89406318-A238-4EB4-B8ED-0B1442993D03}"/>
              </a:ext>
            </a:extLst>
          </p:cNvPr>
          <p:cNvSpPr txBox="1"/>
          <p:nvPr/>
        </p:nvSpPr>
        <p:spPr>
          <a:xfrm>
            <a:off x="1604978" y="2729042"/>
            <a:ext cx="348965" cy="461665"/>
          </a:xfrm>
          <a:prstGeom prst="rect">
            <a:avLst/>
          </a:prstGeom>
          <a:noFill/>
        </p:spPr>
        <p:txBody>
          <a:bodyPr wrap="square" rtlCol="0">
            <a:spAutoFit/>
          </a:bodyPr>
          <a:lstStyle/>
          <a:p>
            <a:r>
              <a:rPr lang="en-US" sz="2400" dirty="0">
                <a:solidFill>
                  <a:schemeClr val="bg1"/>
                </a:solidFill>
                <a:latin typeface="Arial" panose="020B0604020202020204" pitchFamily="34" charset="0"/>
                <a:cs typeface="Arial" panose="020B0604020202020204" pitchFamily="34" charset="0"/>
              </a:rPr>
              <a:t>$</a:t>
            </a:r>
          </a:p>
        </p:txBody>
      </p:sp>
      <p:sp>
        <p:nvSpPr>
          <p:cNvPr id="11" name="TextBox 10">
            <a:extLst>
              <a:ext uri="{FF2B5EF4-FFF2-40B4-BE49-F238E27FC236}">
                <a16:creationId xmlns:a16="http://schemas.microsoft.com/office/drawing/2014/main" id="{A62F0290-3161-4F05-9DF6-DCE7777313C9}"/>
              </a:ext>
            </a:extLst>
          </p:cNvPr>
          <p:cNvSpPr txBox="1"/>
          <p:nvPr/>
        </p:nvSpPr>
        <p:spPr>
          <a:xfrm>
            <a:off x="1604977" y="4569122"/>
            <a:ext cx="348965" cy="461665"/>
          </a:xfrm>
          <a:prstGeom prst="rect">
            <a:avLst/>
          </a:prstGeom>
          <a:noFill/>
        </p:spPr>
        <p:txBody>
          <a:bodyPr wrap="square" rtlCol="0">
            <a:spAutoFit/>
          </a:bodyPr>
          <a:lstStyle/>
          <a:p>
            <a:r>
              <a:rPr lang="en-US" sz="2400" dirty="0">
                <a:solidFill>
                  <a:schemeClr val="bg1"/>
                </a:solidFill>
                <a:latin typeface="Arial" panose="020B0604020202020204" pitchFamily="34" charset="0"/>
                <a:cs typeface="Arial" panose="020B0604020202020204" pitchFamily="34" charset="0"/>
              </a:rPr>
              <a:t>$</a:t>
            </a:r>
          </a:p>
        </p:txBody>
      </p:sp>
      <p:sp>
        <p:nvSpPr>
          <p:cNvPr id="12" name="TextBox 11">
            <a:extLst>
              <a:ext uri="{FF2B5EF4-FFF2-40B4-BE49-F238E27FC236}">
                <a16:creationId xmlns:a16="http://schemas.microsoft.com/office/drawing/2014/main" id="{B4A6DFCE-BDC3-42A8-98FC-82E0DE82D56C}"/>
              </a:ext>
            </a:extLst>
          </p:cNvPr>
          <p:cNvSpPr txBox="1"/>
          <p:nvPr/>
        </p:nvSpPr>
        <p:spPr>
          <a:xfrm>
            <a:off x="10317249" y="480060"/>
            <a:ext cx="926926" cy="1312847"/>
          </a:xfrm>
          <a:prstGeom prst="rect">
            <a:avLst/>
          </a:prstGeom>
          <a:solidFill>
            <a:schemeClr val="tx1"/>
          </a:solidFill>
        </p:spPr>
        <p:txBody>
          <a:bodyPr wrap="square" rtlCol="0">
            <a:spAutoFit/>
          </a:bodyPr>
          <a:lstStyle/>
          <a:p>
            <a:endParaRPr lang="en-US" dirty="0"/>
          </a:p>
        </p:txBody>
      </p:sp>
      <p:sp>
        <p:nvSpPr>
          <p:cNvPr id="4" name="TextBox 3">
            <a:extLst>
              <a:ext uri="{FF2B5EF4-FFF2-40B4-BE49-F238E27FC236}">
                <a16:creationId xmlns:a16="http://schemas.microsoft.com/office/drawing/2014/main" id="{484E2733-74D6-419B-84E8-DB03464CFA2B}"/>
              </a:ext>
            </a:extLst>
          </p:cNvPr>
          <p:cNvSpPr txBox="1"/>
          <p:nvPr/>
        </p:nvSpPr>
        <p:spPr>
          <a:xfrm>
            <a:off x="10317249" y="0"/>
            <a:ext cx="926926" cy="480060"/>
          </a:xfrm>
          <a:prstGeom prst="rect">
            <a:avLst/>
          </a:prstGeom>
          <a:solidFill>
            <a:srgbClr val="0D3E7C"/>
          </a:solidFill>
        </p:spPr>
        <p:txBody>
          <a:bodyPr wrap="square" rtlCol="0">
            <a:spAutoFit/>
          </a:bodyPr>
          <a:lstStyle/>
          <a:p>
            <a:endParaRPr lang="en-US" dirty="0"/>
          </a:p>
        </p:txBody>
      </p:sp>
    </p:spTree>
    <p:extLst>
      <p:ext uri="{BB962C8B-B14F-4D97-AF65-F5344CB8AC3E}">
        <p14:creationId xmlns:p14="http://schemas.microsoft.com/office/powerpoint/2010/main" val="361493991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AF297D-839B-4D44-A353-8EDE7488738F}"/>
              </a:ext>
            </a:extLst>
          </p:cNvPr>
          <p:cNvSpPr>
            <a:spLocks noGrp="1"/>
          </p:cNvSpPr>
          <p:nvPr>
            <p:ph type="title"/>
          </p:nvPr>
        </p:nvSpPr>
        <p:spPr/>
        <p:txBody>
          <a:bodyPr/>
          <a:lstStyle/>
          <a:p>
            <a:r>
              <a:rPr lang="en-US" dirty="0">
                <a:solidFill>
                  <a:schemeClr val="tx1"/>
                </a:solidFill>
              </a:rPr>
              <a:t>Other Sources of Business </a:t>
            </a:r>
          </a:p>
        </p:txBody>
      </p:sp>
      <p:sp>
        <p:nvSpPr>
          <p:cNvPr id="4" name="Content Placeholder 3">
            <a:extLst>
              <a:ext uri="{FF2B5EF4-FFF2-40B4-BE49-F238E27FC236}">
                <a16:creationId xmlns:a16="http://schemas.microsoft.com/office/drawing/2014/main" id="{2FE1446E-35FC-4299-83F3-68ED87C4C050}"/>
              </a:ext>
            </a:extLst>
          </p:cNvPr>
          <p:cNvSpPr>
            <a:spLocks noGrp="1"/>
          </p:cNvSpPr>
          <p:nvPr>
            <p:ph sz="half" idx="1"/>
          </p:nvPr>
        </p:nvSpPr>
        <p:spPr>
          <a:xfrm>
            <a:off x="800684" y="1939277"/>
            <a:ext cx="4547788" cy="4195763"/>
          </a:xfrm>
        </p:spPr>
        <p:txBody>
          <a:bodyPr/>
          <a:lstStyle/>
          <a:p>
            <a:pPr lvl="0">
              <a:buFont typeface="Wingdings" panose="05000000000000000000" pitchFamily="2" charset="2"/>
              <a:buChar char="q"/>
            </a:pPr>
            <a:r>
              <a:rPr lang="en-US" dirty="0"/>
              <a:t>Geographic Farming</a:t>
            </a:r>
          </a:p>
          <a:p>
            <a:pPr lvl="0">
              <a:buFont typeface="Wingdings" panose="05000000000000000000" pitchFamily="2" charset="2"/>
              <a:buChar char="q"/>
            </a:pPr>
            <a:r>
              <a:rPr lang="en-US" dirty="0"/>
              <a:t>FSBO’s</a:t>
            </a:r>
          </a:p>
          <a:p>
            <a:pPr lvl="0">
              <a:buFont typeface="Wingdings" panose="05000000000000000000" pitchFamily="2" charset="2"/>
              <a:buChar char="q"/>
            </a:pPr>
            <a:r>
              <a:rPr lang="en-US" dirty="0"/>
              <a:t>Expired Listings</a:t>
            </a:r>
          </a:p>
          <a:p>
            <a:pPr lvl="0">
              <a:buFont typeface="Wingdings" panose="05000000000000000000" pitchFamily="2" charset="2"/>
              <a:buChar char="q"/>
            </a:pPr>
            <a:r>
              <a:rPr lang="en-US" dirty="0"/>
              <a:t>Website/blog</a:t>
            </a:r>
          </a:p>
          <a:p>
            <a:pPr lvl="0">
              <a:buFont typeface="Wingdings" panose="05000000000000000000" pitchFamily="2" charset="2"/>
              <a:buChar char="q"/>
            </a:pPr>
            <a:r>
              <a:rPr lang="en-US" dirty="0"/>
              <a:t>Listings and profile on portals</a:t>
            </a:r>
          </a:p>
          <a:p>
            <a:pPr lvl="0">
              <a:buFont typeface="Wingdings" panose="05000000000000000000" pitchFamily="2" charset="2"/>
              <a:buChar char="q"/>
            </a:pPr>
            <a:r>
              <a:rPr lang="en-US" dirty="0"/>
              <a:t>Paid leads</a:t>
            </a:r>
          </a:p>
          <a:p>
            <a:pPr>
              <a:buFont typeface="Wingdings" panose="05000000000000000000" pitchFamily="2" charset="2"/>
              <a:buChar char="q"/>
            </a:pPr>
            <a:endParaRPr lang="en-US" dirty="0"/>
          </a:p>
        </p:txBody>
      </p:sp>
      <p:sp>
        <p:nvSpPr>
          <p:cNvPr id="5" name="Content Placeholder 4">
            <a:extLst>
              <a:ext uri="{FF2B5EF4-FFF2-40B4-BE49-F238E27FC236}">
                <a16:creationId xmlns:a16="http://schemas.microsoft.com/office/drawing/2014/main" id="{B3647DB9-12E8-4B4B-AC8E-6296231B1715}"/>
              </a:ext>
            </a:extLst>
          </p:cNvPr>
          <p:cNvSpPr>
            <a:spLocks noGrp="1"/>
          </p:cNvSpPr>
          <p:nvPr>
            <p:ph sz="half" idx="2"/>
          </p:nvPr>
        </p:nvSpPr>
        <p:spPr>
          <a:xfrm>
            <a:off x="6540901" y="1853248"/>
            <a:ext cx="4758470" cy="4200245"/>
          </a:xfrm>
        </p:spPr>
        <p:txBody>
          <a:bodyPr/>
          <a:lstStyle/>
          <a:p>
            <a:pPr lvl="0">
              <a:buFont typeface="Wingdings" panose="05000000000000000000" pitchFamily="2" charset="2"/>
              <a:buChar char="q"/>
            </a:pPr>
            <a:r>
              <a:rPr lang="en-US" dirty="0"/>
              <a:t>Open houses</a:t>
            </a:r>
          </a:p>
          <a:p>
            <a:pPr lvl="0">
              <a:buFont typeface="Wingdings" panose="05000000000000000000" pitchFamily="2" charset="2"/>
              <a:buChar char="q"/>
            </a:pPr>
            <a:r>
              <a:rPr lang="en-US" dirty="0"/>
              <a:t>Yard signs</a:t>
            </a:r>
          </a:p>
          <a:p>
            <a:pPr lvl="0">
              <a:buFont typeface="Wingdings" panose="05000000000000000000" pitchFamily="2" charset="2"/>
              <a:buChar char="q"/>
            </a:pPr>
            <a:r>
              <a:rPr lang="en-US" dirty="0"/>
              <a:t>Direct mail (other than farm)</a:t>
            </a:r>
          </a:p>
          <a:p>
            <a:pPr lvl="0">
              <a:buFont typeface="Wingdings" panose="05000000000000000000" pitchFamily="2" charset="2"/>
              <a:buChar char="q"/>
            </a:pPr>
            <a:r>
              <a:rPr lang="en-US" dirty="0"/>
              <a:t>Business-to-business</a:t>
            </a:r>
          </a:p>
          <a:p>
            <a:pPr lvl="0">
              <a:buFont typeface="Wingdings" panose="05000000000000000000" pitchFamily="2" charset="2"/>
              <a:buChar char="q"/>
            </a:pPr>
            <a:r>
              <a:rPr lang="en-US" dirty="0"/>
              <a:t>Referrals – other Realtors</a:t>
            </a:r>
          </a:p>
          <a:p>
            <a:pPr lvl="0">
              <a:buFont typeface="Wingdings" panose="05000000000000000000" pitchFamily="2" charset="2"/>
              <a:buChar char="q"/>
            </a:pPr>
            <a:r>
              <a:rPr lang="en-US" dirty="0"/>
              <a:t>Referrals – business partners</a:t>
            </a:r>
          </a:p>
          <a:p>
            <a:pPr>
              <a:buFont typeface="Wingdings" panose="05000000000000000000" pitchFamily="2" charset="2"/>
              <a:buChar char="q"/>
            </a:pPr>
            <a:endParaRPr lang="en-US" dirty="0"/>
          </a:p>
        </p:txBody>
      </p:sp>
    </p:spTree>
    <p:extLst>
      <p:ext uri="{BB962C8B-B14F-4D97-AF65-F5344CB8AC3E}">
        <p14:creationId xmlns:p14="http://schemas.microsoft.com/office/powerpoint/2010/main" val="88385350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62000"/>
                <a:hueMod val="108000"/>
                <a:satMod val="164000"/>
                <a:lumMod val="69000"/>
              </a:schemeClr>
              <a:schemeClr val="bg2">
                <a:tint val="96000"/>
                <a:hueMod val="90000"/>
                <a:satMod val="130000"/>
                <a:lumMod val="134000"/>
              </a:schemeClr>
            </a:duotone>
          </a:blip>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B1C337-2C47-4D9F-9C93-E5482FDCC08F}"/>
              </a:ext>
            </a:extLst>
          </p:cNvPr>
          <p:cNvSpPr>
            <a:spLocks noGrp="1"/>
          </p:cNvSpPr>
          <p:nvPr>
            <p:ph type="title"/>
          </p:nvPr>
        </p:nvSpPr>
        <p:spPr>
          <a:xfrm>
            <a:off x="467789" y="446386"/>
            <a:ext cx="3330328" cy="1641986"/>
          </a:xfrm>
        </p:spPr>
        <p:txBody>
          <a:bodyPr>
            <a:normAutofit/>
          </a:bodyPr>
          <a:lstStyle/>
          <a:p>
            <a:r>
              <a:rPr lang="en-US">
                <a:solidFill>
                  <a:schemeClr val="tx1"/>
                </a:solidFill>
              </a:rPr>
              <a:t>Choose Your Targets </a:t>
            </a:r>
            <a:endParaRPr lang="en-US" dirty="0">
              <a:solidFill>
                <a:schemeClr val="tx1"/>
              </a:solidFill>
            </a:endParaRPr>
          </a:p>
        </p:txBody>
      </p:sp>
      <p:sp>
        <p:nvSpPr>
          <p:cNvPr id="12" name="Rectangle 11">
            <a:extLst>
              <a:ext uri="{FF2B5EF4-FFF2-40B4-BE49-F238E27FC236}">
                <a16:creationId xmlns:a16="http://schemas.microsoft.com/office/drawing/2014/main" id="{B86EAD8C-E6F5-45BA-86CF-3EED09D84756}"/>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Content Placeholder 5">
            <a:extLst>
              <a:ext uri="{FF2B5EF4-FFF2-40B4-BE49-F238E27FC236}">
                <a16:creationId xmlns:a16="http://schemas.microsoft.com/office/drawing/2014/main" id="{4AB0A11D-6F1F-43CA-A6B3-D92FB8EF5AC6}"/>
              </a:ext>
            </a:extLst>
          </p:cNvPr>
          <p:cNvSpPr>
            <a:spLocks noGrp="1"/>
          </p:cNvSpPr>
          <p:nvPr>
            <p:ph idx="1"/>
          </p:nvPr>
        </p:nvSpPr>
        <p:spPr>
          <a:xfrm>
            <a:off x="650669" y="2438400"/>
            <a:ext cx="3330328" cy="3809999"/>
          </a:xfrm>
        </p:spPr>
        <p:txBody>
          <a:bodyPr>
            <a:normAutofit/>
          </a:bodyPr>
          <a:lstStyle/>
          <a:p>
            <a:r>
              <a:rPr lang="en-US" dirty="0"/>
              <a:t>Target	</a:t>
            </a:r>
          </a:p>
          <a:p>
            <a:r>
              <a:rPr lang="en-US" dirty="0"/>
              <a:t>Plan</a:t>
            </a:r>
          </a:p>
          <a:p>
            <a:r>
              <a:rPr lang="en-US" dirty="0"/>
              <a:t>% of business</a:t>
            </a:r>
          </a:p>
          <a:p>
            <a:r>
              <a:rPr lang="en-US" dirty="0"/>
              <a:t>$$ to accomplish</a:t>
            </a:r>
          </a:p>
        </p:txBody>
      </p:sp>
      <p:pic>
        <p:nvPicPr>
          <p:cNvPr id="9" name="Content Placeholder 4" descr="A picture containing drawing&#10;&#10;Description automatically generated">
            <a:extLst>
              <a:ext uri="{FF2B5EF4-FFF2-40B4-BE49-F238E27FC236}">
                <a16:creationId xmlns:a16="http://schemas.microsoft.com/office/drawing/2014/main" id="{D77BB9BF-9907-45BF-B7B5-428FFD7D0F43}"/>
              </a:ext>
            </a:extLst>
          </p:cNvPr>
          <p:cNvPicPr>
            <a:picLocks noChangeAspect="1"/>
          </p:cNvPicPr>
          <p:nvPr/>
        </p:nvPicPr>
        <p:blipFill rotWithShape="1">
          <a:blip r:embed="rId3">
            <a:extLst>
              <a:ext uri="{837473B0-CC2E-450A-ABE3-18F120FF3D39}">
                <a1611:picAttrSrcUrl xmlns:a1611="http://schemas.microsoft.com/office/drawing/2016/11/main" xmlns="" r:id="rId4"/>
              </a:ext>
            </a:extLst>
          </a:blip>
          <a:srcRect r="-2" b="2195"/>
          <a:stretch/>
        </p:blipFill>
        <p:spPr>
          <a:xfrm>
            <a:off x="4631870" y="0"/>
            <a:ext cx="7560130" cy="6857990"/>
          </a:xfrm>
          <a:prstGeom prst="rect">
            <a:avLst/>
          </a:prstGeom>
        </p:spPr>
      </p:pic>
    </p:spTree>
    <p:extLst>
      <p:ext uri="{BB962C8B-B14F-4D97-AF65-F5344CB8AC3E}">
        <p14:creationId xmlns:p14="http://schemas.microsoft.com/office/powerpoint/2010/main" val="98199676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62000"/>
                <a:hueMod val="108000"/>
                <a:satMod val="164000"/>
                <a:lumMod val="69000"/>
              </a:schemeClr>
              <a:schemeClr val="bg2">
                <a:tint val="96000"/>
                <a:hueMod val="90000"/>
                <a:satMod val="130000"/>
                <a:lumMod val="134000"/>
              </a:schemeClr>
            </a:duotone>
          </a:blip>
          <a:stretch/>
        </a:blipFill>
        <a:effectLst/>
      </p:bgPr>
    </p:bg>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74C213ED-B989-41CE-91F9-CCE1B7FC9671}"/>
              </a:ext>
            </a:extLst>
          </p:cNvPr>
          <p:cNvSpPr>
            <a:spLocks noGrp="1"/>
          </p:cNvSpPr>
          <p:nvPr>
            <p:ph type="title"/>
          </p:nvPr>
        </p:nvSpPr>
        <p:spPr>
          <a:xfrm>
            <a:off x="3193368" y="31256"/>
            <a:ext cx="9404723" cy="1400530"/>
          </a:xfrm>
        </p:spPr>
        <p:txBody>
          <a:bodyPr>
            <a:normAutofit/>
          </a:bodyPr>
          <a:lstStyle/>
          <a:p>
            <a:r>
              <a:rPr lang="en-US" dirty="0">
                <a:solidFill>
                  <a:schemeClr val="tx1"/>
                </a:solidFill>
              </a:rPr>
              <a:t>Track Your Success </a:t>
            </a:r>
          </a:p>
        </p:txBody>
      </p:sp>
      <p:graphicFrame>
        <p:nvGraphicFramePr>
          <p:cNvPr id="8" name="Content Placeholder 5">
            <a:extLst>
              <a:ext uri="{FF2B5EF4-FFF2-40B4-BE49-F238E27FC236}">
                <a16:creationId xmlns:a16="http://schemas.microsoft.com/office/drawing/2014/main" id="{C96C38C7-4C2A-4B9D-99A9-61548A669CD1}"/>
              </a:ext>
            </a:extLst>
          </p:cNvPr>
          <p:cNvGraphicFramePr>
            <a:graphicFrameLocks noGrp="1"/>
          </p:cNvGraphicFramePr>
          <p:nvPr>
            <p:ph idx="1"/>
            <p:extLst>
              <p:ext uri="{D42A27DB-BD31-4B8C-83A1-F6EECF244321}">
                <p14:modId xmlns:p14="http://schemas.microsoft.com/office/powerpoint/2010/main" val="1096234835"/>
              </p:ext>
            </p:extLst>
          </p:nvPr>
        </p:nvGraphicFramePr>
        <p:xfrm>
          <a:off x="776739" y="1400782"/>
          <a:ext cx="11058209" cy="472569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71977004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62000"/>
                <a:hueMod val="108000"/>
                <a:satMod val="164000"/>
                <a:lumMod val="69000"/>
              </a:schemeClr>
              <a:schemeClr val="bg2">
                <a:tint val="96000"/>
                <a:hueMod val="90000"/>
                <a:satMod val="130000"/>
                <a:lumMod val="134000"/>
              </a:schemeClr>
            </a:duotone>
          </a:blip>
          <a:stretch/>
        </a:blip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C9583823-2AA3-46EB-A803-287EC900BC41}"/>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6090565"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sp>
        <p:nvSpPr>
          <p:cNvPr id="3" name="Subtitle 2">
            <a:extLst>
              <a:ext uri="{FF2B5EF4-FFF2-40B4-BE49-F238E27FC236}">
                <a16:creationId xmlns:a16="http://schemas.microsoft.com/office/drawing/2014/main" id="{E66AF4A8-70A0-4EDF-918A-D8ABDC396EFF}"/>
              </a:ext>
            </a:extLst>
          </p:cNvPr>
          <p:cNvSpPr>
            <a:spLocks noGrp="1"/>
          </p:cNvSpPr>
          <p:nvPr>
            <p:ph type="subTitle" idx="1"/>
          </p:nvPr>
        </p:nvSpPr>
        <p:spPr>
          <a:xfrm>
            <a:off x="662860" y="1787850"/>
            <a:ext cx="5512991" cy="2126506"/>
          </a:xfrm>
        </p:spPr>
        <p:txBody>
          <a:bodyPr>
            <a:normAutofit/>
          </a:bodyPr>
          <a:lstStyle/>
          <a:p>
            <a:r>
              <a:rPr lang="en-US" sz="2400" b="1" cap="none" spc="50" dirty="0" smtClean="0">
                <a:ln w="0"/>
                <a:solidFill>
                  <a:schemeClr val="bg2"/>
                </a:solidFill>
                <a:effectLst>
                  <a:innerShdw blurRad="63500" dist="50800" dir="13500000">
                    <a:srgbClr val="000000">
                      <a:alpha val="50000"/>
                    </a:srgbClr>
                  </a:innerShdw>
                </a:effectLst>
              </a:rPr>
              <a:t>Presenter: </a:t>
            </a:r>
            <a:r>
              <a:rPr lang="en-US" sz="2400" b="1" cap="none" spc="50" dirty="0">
                <a:ln w="0"/>
                <a:solidFill>
                  <a:schemeClr val="bg2"/>
                </a:solidFill>
                <a:effectLst>
                  <a:innerShdw blurRad="63500" dist="50800" dir="13500000">
                    <a:srgbClr val="000000">
                      <a:alpha val="50000"/>
                    </a:srgbClr>
                  </a:innerShdw>
                </a:effectLst>
              </a:rPr>
              <a:t>Lynn </a:t>
            </a:r>
            <a:r>
              <a:rPr lang="en-US" sz="2400" b="1" cap="none" spc="50" dirty="0" smtClean="0">
                <a:ln w="0"/>
                <a:solidFill>
                  <a:schemeClr val="bg2"/>
                </a:solidFill>
                <a:effectLst>
                  <a:innerShdw blurRad="63500" dist="50800" dir="13500000">
                    <a:srgbClr val="000000">
                      <a:alpha val="50000"/>
                    </a:srgbClr>
                  </a:innerShdw>
                </a:effectLst>
              </a:rPr>
              <a:t>Madison</a:t>
            </a:r>
          </a:p>
          <a:p>
            <a:r>
              <a:rPr lang="en-US" sz="2000" b="1" cap="none" spc="50" dirty="0" smtClean="0">
                <a:ln w="0"/>
                <a:solidFill>
                  <a:schemeClr val="bg2"/>
                </a:solidFill>
                <a:effectLst>
                  <a:innerShdw blurRad="63500" dist="50800" dir="13500000">
                    <a:srgbClr val="000000">
                      <a:alpha val="50000"/>
                    </a:srgbClr>
                  </a:innerShdw>
                </a:effectLst>
              </a:rPr>
              <a:t>REALTOR®, MRED Board of Managers, Secretary</a:t>
            </a:r>
            <a:endParaRPr lang="en-US" sz="2000" b="1" cap="none" spc="50" dirty="0">
              <a:ln w="0"/>
              <a:solidFill>
                <a:schemeClr val="bg2"/>
              </a:solidFill>
              <a:effectLst>
                <a:innerShdw blurRad="63500" dist="50800" dir="13500000">
                  <a:srgbClr val="000000">
                    <a:alpha val="50000"/>
                  </a:srgbClr>
                </a:innerShdw>
              </a:effectLst>
            </a:endParaRPr>
          </a:p>
          <a:p>
            <a:r>
              <a:rPr lang="en-US" sz="2000" b="1" cap="none" spc="50" dirty="0" smtClean="0">
                <a:ln w="0"/>
                <a:solidFill>
                  <a:schemeClr val="bg2"/>
                </a:solidFill>
                <a:effectLst>
                  <a:innerShdw blurRad="63500" dist="50800" dir="13500000">
                    <a:srgbClr val="000000">
                      <a:alpha val="50000"/>
                    </a:srgbClr>
                  </a:innerShdw>
                </a:effectLst>
              </a:rPr>
              <a:t>ABR, GRE, PSA, RENE, SRS, </a:t>
            </a:r>
          </a:p>
          <a:p>
            <a:endParaRPr lang="en-US" sz="2000" dirty="0"/>
          </a:p>
          <a:p>
            <a:endParaRPr lang="en-US" sz="1800" b="1" cap="none" spc="50" dirty="0" smtClean="0">
              <a:ln w="0"/>
              <a:solidFill>
                <a:schemeClr val="bg2"/>
              </a:solidFill>
              <a:effectLst>
                <a:innerShdw blurRad="63500" dist="50800" dir="13500000">
                  <a:srgbClr val="000000">
                    <a:alpha val="50000"/>
                  </a:srgbClr>
                </a:innerShdw>
              </a:effectLst>
            </a:endParaRPr>
          </a:p>
        </p:txBody>
      </p:sp>
      <p:sp>
        <p:nvSpPr>
          <p:cNvPr id="11" name="Freeform 36">
            <a:extLst>
              <a:ext uri="{FF2B5EF4-FFF2-40B4-BE49-F238E27FC236}">
                <a16:creationId xmlns:a16="http://schemas.microsoft.com/office/drawing/2014/main" id="{CA87D9D8-42FB-4157-A365-AD97CC6BAFEC}"/>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6649646" y="-1"/>
            <a:ext cx="559472" cy="3709642"/>
          </a:xfrm>
          <a:custGeom>
            <a:avLst/>
            <a:gdLst>
              <a:gd name="connsiteX0" fmla="*/ 0 w 559472"/>
              <a:gd name="connsiteY0" fmla="*/ 0 h 3709642"/>
              <a:gd name="connsiteX1" fmla="*/ 473952 w 559472"/>
              <a:gd name="connsiteY1" fmla="*/ 0 h 3709642"/>
              <a:gd name="connsiteX2" fmla="*/ 485840 w 559472"/>
              <a:gd name="connsiteY2" fmla="*/ 161194 h 3709642"/>
              <a:gd name="connsiteX3" fmla="*/ 523949 w 559472"/>
              <a:gd name="connsiteY3" fmla="*/ 3672197 h 3709642"/>
              <a:gd name="connsiteX4" fmla="*/ 454748 w 559472"/>
              <a:gd name="connsiteY4" fmla="*/ 3709642 h 3709642"/>
              <a:gd name="connsiteX5" fmla="*/ 448224 w 559472"/>
              <a:gd name="connsiteY5" fmla="*/ 3510471 h 3709642"/>
              <a:gd name="connsiteX6" fmla="*/ 443564 w 559472"/>
              <a:gd name="connsiteY6" fmla="*/ 3408563 h 3709642"/>
              <a:gd name="connsiteX7" fmla="*/ 438902 w 559472"/>
              <a:gd name="connsiteY7" fmla="*/ 3304407 h 3709642"/>
              <a:gd name="connsiteX8" fmla="*/ 433941 w 559472"/>
              <a:gd name="connsiteY8" fmla="*/ 3198777 h 3709642"/>
              <a:gd name="connsiteX9" fmla="*/ 427584 w 559472"/>
              <a:gd name="connsiteY9" fmla="*/ 3092510 h 3709642"/>
              <a:gd name="connsiteX10" fmla="*/ 420988 w 559472"/>
              <a:gd name="connsiteY10" fmla="*/ 2984390 h 3709642"/>
              <a:gd name="connsiteX11" fmla="*/ 414330 w 559472"/>
              <a:gd name="connsiteY11" fmla="*/ 2874401 h 3709642"/>
              <a:gd name="connsiteX12" fmla="*/ 406840 w 559472"/>
              <a:gd name="connsiteY12" fmla="*/ 2762980 h 3709642"/>
              <a:gd name="connsiteX13" fmla="*/ 397745 w 559472"/>
              <a:gd name="connsiteY13" fmla="*/ 2650566 h 3709642"/>
              <a:gd name="connsiteX14" fmla="*/ 389154 w 559472"/>
              <a:gd name="connsiteY14" fmla="*/ 2536612 h 3709642"/>
              <a:gd name="connsiteX15" fmla="*/ 379225 w 559472"/>
              <a:gd name="connsiteY15" fmla="*/ 2421642 h 3709642"/>
              <a:gd name="connsiteX16" fmla="*/ 368316 w 559472"/>
              <a:gd name="connsiteY16" fmla="*/ 2305627 h 3709642"/>
              <a:gd name="connsiteX17" fmla="*/ 357466 w 559472"/>
              <a:gd name="connsiteY17" fmla="*/ 2189233 h 3709642"/>
              <a:gd name="connsiteX18" fmla="*/ 344982 w 559472"/>
              <a:gd name="connsiteY18" fmla="*/ 2071473 h 3709642"/>
              <a:gd name="connsiteX19" fmla="*/ 332466 w 559472"/>
              <a:gd name="connsiteY19" fmla="*/ 1952216 h 3709642"/>
              <a:gd name="connsiteX20" fmla="*/ 319121 w 559472"/>
              <a:gd name="connsiteY20" fmla="*/ 1833776 h 3709642"/>
              <a:gd name="connsiteX21" fmla="*/ 304408 w 559472"/>
              <a:gd name="connsiteY21" fmla="*/ 1713948 h 3709642"/>
              <a:gd name="connsiteX22" fmla="*/ 288685 w 559472"/>
              <a:gd name="connsiteY22" fmla="*/ 1592703 h 3709642"/>
              <a:gd name="connsiteX23" fmla="*/ 273050 w 559472"/>
              <a:gd name="connsiteY23" fmla="*/ 1471451 h 3709642"/>
              <a:gd name="connsiteX24" fmla="*/ 255813 w 559472"/>
              <a:gd name="connsiteY24" fmla="*/ 1350328 h 3709642"/>
              <a:gd name="connsiteX25" fmla="*/ 237060 w 559472"/>
              <a:gd name="connsiteY25" fmla="*/ 1227080 h 3709642"/>
              <a:gd name="connsiteX26" fmla="*/ 218488 w 559472"/>
              <a:gd name="connsiteY26" fmla="*/ 1106065 h 3709642"/>
              <a:gd name="connsiteX27" fmla="*/ 198221 w 559472"/>
              <a:gd name="connsiteY27" fmla="*/ 982940 h 3709642"/>
              <a:gd name="connsiteX28" fmla="*/ 177152 w 559472"/>
              <a:gd name="connsiteY28" fmla="*/ 858755 h 3709642"/>
              <a:gd name="connsiteX29" fmla="*/ 155551 w 559472"/>
              <a:gd name="connsiteY29" fmla="*/ 736861 h 3709642"/>
              <a:gd name="connsiteX30" fmla="*/ 131782 w 559472"/>
              <a:gd name="connsiteY30" fmla="*/ 613645 h 3709642"/>
              <a:gd name="connsiteX31" fmla="*/ 107123 w 559472"/>
              <a:gd name="connsiteY31" fmla="*/ 490500 h 3709642"/>
              <a:gd name="connsiteX32" fmla="*/ 82552 w 559472"/>
              <a:gd name="connsiteY32" fmla="*/ 367348 h 3709642"/>
              <a:gd name="connsiteX33" fmla="*/ 55608 w 559472"/>
              <a:gd name="connsiteY33" fmla="*/ 244762 h 3709642"/>
              <a:gd name="connsiteX34" fmla="*/ 28130 w 559472"/>
              <a:gd name="connsiteY34" fmla="*/ 122220 h 3709642"/>
              <a:gd name="connsiteX35" fmla="*/ 0 w 559472"/>
              <a:gd name="connsiteY35" fmla="*/ 0 h 37096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559472" h="3709642">
                <a:moveTo>
                  <a:pt x="0" y="0"/>
                </a:moveTo>
                <a:lnTo>
                  <a:pt x="473952" y="0"/>
                </a:lnTo>
                <a:lnTo>
                  <a:pt x="485840" y="161194"/>
                </a:lnTo>
                <a:cubicBezTo>
                  <a:pt x="552063" y="1147770"/>
                  <a:pt x="592441" y="3086737"/>
                  <a:pt x="523949" y="3672197"/>
                </a:cubicBezTo>
                <a:cubicBezTo>
                  <a:pt x="500842" y="3684557"/>
                  <a:pt x="477855" y="3697282"/>
                  <a:pt x="454748" y="3709642"/>
                </a:cubicBezTo>
                <a:lnTo>
                  <a:pt x="448224" y="3510471"/>
                </a:lnTo>
                <a:lnTo>
                  <a:pt x="443564" y="3408563"/>
                </a:lnTo>
                <a:lnTo>
                  <a:pt x="438902" y="3304407"/>
                </a:lnTo>
                <a:lnTo>
                  <a:pt x="433941" y="3198777"/>
                </a:lnTo>
                <a:lnTo>
                  <a:pt x="427584" y="3092510"/>
                </a:lnTo>
                <a:lnTo>
                  <a:pt x="420988" y="2984390"/>
                </a:lnTo>
                <a:lnTo>
                  <a:pt x="414330" y="2874401"/>
                </a:lnTo>
                <a:lnTo>
                  <a:pt x="406840" y="2762980"/>
                </a:lnTo>
                <a:lnTo>
                  <a:pt x="397745" y="2650566"/>
                </a:lnTo>
                <a:lnTo>
                  <a:pt x="389154" y="2536612"/>
                </a:lnTo>
                <a:lnTo>
                  <a:pt x="379225" y="2421642"/>
                </a:lnTo>
                <a:lnTo>
                  <a:pt x="368316" y="2305627"/>
                </a:lnTo>
                <a:lnTo>
                  <a:pt x="357466" y="2189233"/>
                </a:lnTo>
                <a:lnTo>
                  <a:pt x="344982" y="2071473"/>
                </a:lnTo>
                <a:lnTo>
                  <a:pt x="332466" y="1952216"/>
                </a:lnTo>
                <a:lnTo>
                  <a:pt x="319121" y="1833776"/>
                </a:lnTo>
                <a:lnTo>
                  <a:pt x="304408" y="1713948"/>
                </a:lnTo>
                <a:lnTo>
                  <a:pt x="288685" y="1592703"/>
                </a:lnTo>
                <a:lnTo>
                  <a:pt x="273050" y="1471451"/>
                </a:lnTo>
                <a:lnTo>
                  <a:pt x="255813" y="1350328"/>
                </a:lnTo>
                <a:lnTo>
                  <a:pt x="237060" y="1227080"/>
                </a:lnTo>
                <a:lnTo>
                  <a:pt x="218488" y="1106065"/>
                </a:lnTo>
                <a:lnTo>
                  <a:pt x="198221" y="982940"/>
                </a:lnTo>
                <a:lnTo>
                  <a:pt x="177152" y="858755"/>
                </a:lnTo>
                <a:lnTo>
                  <a:pt x="155551" y="736861"/>
                </a:lnTo>
                <a:lnTo>
                  <a:pt x="131782" y="613645"/>
                </a:lnTo>
                <a:lnTo>
                  <a:pt x="107123" y="490500"/>
                </a:lnTo>
                <a:lnTo>
                  <a:pt x="82552" y="367348"/>
                </a:lnTo>
                <a:lnTo>
                  <a:pt x="55608" y="244762"/>
                </a:lnTo>
                <a:lnTo>
                  <a:pt x="28130" y="122220"/>
                </a:lnTo>
                <a:lnTo>
                  <a:pt x="0" y="0"/>
                </a:lnTo>
                <a:close/>
              </a:path>
            </a:pathLst>
          </a:custGeom>
          <a:solidFill>
            <a:schemeClr val="tx1">
              <a:alpha val="20000"/>
            </a:schemeClr>
          </a:solidFill>
          <a:ln>
            <a:noFill/>
          </a:ln>
        </p:spPr>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sp>
        <p:nvSpPr>
          <p:cNvPr id="13" name="Freeform 5">
            <a:extLst>
              <a:ext uri="{FF2B5EF4-FFF2-40B4-BE49-F238E27FC236}">
                <a16:creationId xmlns:a16="http://schemas.microsoft.com/office/drawing/2014/main" id="{2E6028E3-4806-4E1D-A24F-F8166F67F411}"/>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rot="5400000" flipH="1">
            <a:off x="2894561" y="2756642"/>
            <a:ext cx="6858000" cy="1344715"/>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rgbClr val="FFFFFF"/>
          </a:solidFill>
          <a:ln>
            <a:noFill/>
          </a:ln>
        </p:spPr>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570904" y="888874"/>
            <a:ext cx="4151564" cy="5201960"/>
          </a:xfrm>
          <a:prstGeom prst="rect">
            <a:avLst/>
          </a:prstGeom>
        </p:spPr>
      </p:pic>
      <p:cxnSp>
        <p:nvCxnSpPr>
          <p:cNvPr id="10" name="Straight Connector 9"/>
          <p:cNvCxnSpPr/>
          <p:nvPr/>
        </p:nvCxnSpPr>
        <p:spPr>
          <a:xfrm flipV="1">
            <a:off x="234159" y="3852225"/>
            <a:ext cx="6309083" cy="15498"/>
          </a:xfrm>
          <a:prstGeom prst="line">
            <a:avLst/>
          </a:prstGeom>
        </p:spPr>
        <p:style>
          <a:lnRef idx="1">
            <a:schemeClr val="dk1"/>
          </a:lnRef>
          <a:fillRef idx="0">
            <a:schemeClr val="dk1"/>
          </a:fillRef>
          <a:effectRef idx="0">
            <a:schemeClr val="dk1"/>
          </a:effectRef>
          <a:fontRef idx="minor">
            <a:schemeClr val="tx1"/>
          </a:fontRef>
        </p:style>
      </p:cxnSp>
      <p:pic>
        <p:nvPicPr>
          <p:cNvPr id="1026" name="Picture 4" descr="small logo"/>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310195" y="4133645"/>
            <a:ext cx="3470174" cy="16330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4410658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62000"/>
                <a:hueMod val="108000"/>
                <a:satMod val="164000"/>
                <a:lumMod val="69000"/>
              </a:schemeClr>
              <a:schemeClr val="bg2">
                <a:tint val="96000"/>
                <a:hueMod val="90000"/>
                <a:satMod val="130000"/>
                <a:lumMod val="134000"/>
              </a:schemeClr>
            </a:duotone>
          </a:blip>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38D1B3-74A2-41E3-91E7-B9707364A7C1}"/>
              </a:ext>
            </a:extLst>
          </p:cNvPr>
          <p:cNvSpPr>
            <a:spLocks noGrp="1"/>
          </p:cNvSpPr>
          <p:nvPr>
            <p:ph type="title"/>
          </p:nvPr>
        </p:nvSpPr>
        <p:spPr>
          <a:xfrm>
            <a:off x="500357" y="322007"/>
            <a:ext cx="3330328" cy="1641986"/>
          </a:xfrm>
        </p:spPr>
        <p:txBody>
          <a:bodyPr>
            <a:normAutofit/>
          </a:bodyPr>
          <a:lstStyle/>
          <a:p>
            <a:r>
              <a:rPr lang="en-US" dirty="0">
                <a:solidFill>
                  <a:schemeClr val="tx1"/>
                </a:solidFill>
              </a:rPr>
              <a:t>Expenses</a:t>
            </a:r>
          </a:p>
        </p:txBody>
      </p:sp>
      <p:pic>
        <p:nvPicPr>
          <p:cNvPr id="5" name="Picture 4" descr="A close up of a computer&#10;&#10;Description automatically generated">
            <a:extLst>
              <a:ext uri="{FF2B5EF4-FFF2-40B4-BE49-F238E27FC236}">
                <a16:creationId xmlns:a16="http://schemas.microsoft.com/office/drawing/2014/main" id="{C25D4C9E-1071-403F-B648-835E1104F897}"/>
              </a:ext>
            </a:extLst>
          </p:cNvPr>
          <p:cNvPicPr>
            <a:picLocks noChangeAspect="1"/>
          </p:cNvPicPr>
          <p:nvPr/>
        </p:nvPicPr>
        <p:blipFill rotWithShape="1">
          <a:blip r:embed="rId3"/>
          <a:srcRect l="7408" r="19007" b="-1"/>
          <a:stretch/>
        </p:blipFill>
        <p:spPr>
          <a:xfrm>
            <a:off x="4634680" y="10"/>
            <a:ext cx="7560130" cy="6857990"/>
          </a:xfrm>
          <a:prstGeom prst="rect">
            <a:avLst/>
          </a:prstGeom>
        </p:spPr>
      </p:pic>
      <p:sp>
        <p:nvSpPr>
          <p:cNvPr id="10" name="Rectangle 9">
            <a:extLst>
              <a:ext uri="{FF2B5EF4-FFF2-40B4-BE49-F238E27FC236}">
                <a16:creationId xmlns:a16="http://schemas.microsoft.com/office/drawing/2014/main" id="{B86EAD8C-E6F5-45BA-86CF-3EED09D84756}"/>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3" name="Content Placeholder 2">
            <a:extLst>
              <a:ext uri="{FF2B5EF4-FFF2-40B4-BE49-F238E27FC236}">
                <a16:creationId xmlns:a16="http://schemas.microsoft.com/office/drawing/2014/main" id="{50192AEE-DEB6-4E46-9B6C-61280D9C4EB4}"/>
              </a:ext>
            </a:extLst>
          </p:cNvPr>
          <p:cNvSpPr>
            <a:spLocks noGrp="1"/>
          </p:cNvSpPr>
          <p:nvPr>
            <p:ph idx="1"/>
          </p:nvPr>
        </p:nvSpPr>
        <p:spPr>
          <a:xfrm>
            <a:off x="500357" y="1963993"/>
            <a:ext cx="3330328" cy="3809999"/>
          </a:xfrm>
        </p:spPr>
        <p:txBody>
          <a:bodyPr>
            <a:normAutofit/>
          </a:bodyPr>
          <a:lstStyle/>
          <a:p>
            <a:r>
              <a:rPr lang="en-US" dirty="0"/>
              <a:t>Business Expenses</a:t>
            </a:r>
          </a:p>
          <a:p>
            <a:r>
              <a:rPr lang="en-US" dirty="0"/>
              <a:t>Lead Generation Expenses</a:t>
            </a:r>
          </a:p>
          <a:p>
            <a:r>
              <a:rPr lang="en-US" dirty="0"/>
              <a:t>Marketing Listings </a:t>
            </a:r>
          </a:p>
        </p:txBody>
      </p:sp>
    </p:spTree>
    <p:extLst>
      <p:ext uri="{BB962C8B-B14F-4D97-AF65-F5344CB8AC3E}">
        <p14:creationId xmlns:p14="http://schemas.microsoft.com/office/powerpoint/2010/main" val="2011392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FA5D82-D40C-4BC9-AB2C-7DCCD70301E4}"/>
              </a:ext>
            </a:extLst>
          </p:cNvPr>
          <p:cNvSpPr>
            <a:spLocks noGrp="1"/>
          </p:cNvSpPr>
          <p:nvPr>
            <p:ph type="title"/>
          </p:nvPr>
        </p:nvSpPr>
        <p:spPr>
          <a:xfrm>
            <a:off x="5675311" y="179263"/>
            <a:ext cx="9404723" cy="1400530"/>
          </a:xfrm>
        </p:spPr>
        <p:txBody>
          <a:bodyPr/>
          <a:lstStyle/>
          <a:p>
            <a:r>
              <a:rPr lang="en-US" dirty="0"/>
              <a:t>Business Expenses</a:t>
            </a:r>
          </a:p>
        </p:txBody>
      </p:sp>
      <p:sp>
        <p:nvSpPr>
          <p:cNvPr id="3" name="Content Placeholder 2">
            <a:extLst>
              <a:ext uri="{FF2B5EF4-FFF2-40B4-BE49-F238E27FC236}">
                <a16:creationId xmlns:a16="http://schemas.microsoft.com/office/drawing/2014/main" id="{075B9D48-EC56-4E6C-B3FC-3FCB70BD9E71}"/>
              </a:ext>
            </a:extLst>
          </p:cNvPr>
          <p:cNvSpPr>
            <a:spLocks noGrp="1"/>
          </p:cNvSpPr>
          <p:nvPr>
            <p:ph sz="half" idx="1"/>
          </p:nvPr>
        </p:nvSpPr>
        <p:spPr>
          <a:xfrm>
            <a:off x="606924" y="613969"/>
            <a:ext cx="4396339" cy="4195763"/>
          </a:xfrm>
        </p:spPr>
        <p:txBody>
          <a:bodyPr/>
          <a:lstStyle/>
          <a:p>
            <a:r>
              <a:rPr lang="en-US" dirty="0"/>
              <a:t>Business cards</a:t>
            </a:r>
          </a:p>
          <a:p>
            <a:r>
              <a:rPr lang="en-US" dirty="0"/>
              <a:t>Office expenses</a:t>
            </a:r>
          </a:p>
          <a:p>
            <a:r>
              <a:rPr lang="en-US" dirty="0"/>
              <a:t>Phone</a:t>
            </a:r>
          </a:p>
          <a:p>
            <a:r>
              <a:rPr lang="en-US" dirty="0"/>
              <a:t>Technology</a:t>
            </a:r>
          </a:p>
          <a:p>
            <a:r>
              <a:rPr lang="en-US" dirty="0"/>
              <a:t>Education</a:t>
            </a:r>
          </a:p>
        </p:txBody>
      </p:sp>
      <p:sp>
        <p:nvSpPr>
          <p:cNvPr id="4" name="Content Placeholder 3">
            <a:extLst>
              <a:ext uri="{FF2B5EF4-FFF2-40B4-BE49-F238E27FC236}">
                <a16:creationId xmlns:a16="http://schemas.microsoft.com/office/drawing/2014/main" id="{0875ADCE-C8BF-48B2-AE2D-09B82C42E6EF}"/>
              </a:ext>
            </a:extLst>
          </p:cNvPr>
          <p:cNvSpPr>
            <a:spLocks noGrp="1"/>
          </p:cNvSpPr>
          <p:nvPr>
            <p:ph sz="half" idx="2"/>
          </p:nvPr>
        </p:nvSpPr>
        <p:spPr>
          <a:xfrm>
            <a:off x="606922" y="3165685"/>
            <a:ext cx="4396341" cy="4200245"/>
          </a:xfrm>
        </p:spPr>
        <p:txBody>
          <a:bodyPr/>
          <a:lstStyle/>
          <a:p>
            <a:r>
              <a:rPr lang="en-US" dirty="0"/>
              <a:t>Website </a:t>
            </a:r>
          </a:p>
          <a:p>
            <a:r>
              <a:rPr lang="en-US" dirty="0"/>
              <a:t>Brochures</a:t>
            </a:r>
          </a:p>
          <a:p>
            <a:r>
              <a:rPr lang="en-US" dirty="0"/>
              <a:t>CRM &amp; database</a:t>
            </a:r>
          </a:p>
          <a:p>
            <a:r>
              <a:rPr lang="en-US" dirty="0"/>
              <a:t>MLS &amp; Association</a:t>
            </a:r>
          </a:p>
          <a:p>
            <a:r>
              <a:rPr lang="en-US" dirty="0"/>
              <a:t>Insurance</a:t>
            </a:r>
          </a:p>
          <a:p>
            <a:r>
              <a:rPr lang="en-US" dirty="0"/>
              <a:t>Other</a:t>
            </a:r>
          </a:p>
        </p:txBody>
      </p:sp>
      <p:pic>
        <p:nvPicPr>
          <p:cNvPr id="7" name="Picture 6">
            <a:extLst>
              <a:ext uri="{FF2B5EF4-FFF2-40B4-BE49-F238E27FC236}">
                <a16:creationId xmlns:a16="http://schemas.microsoft.com/office/drawing/2014/main" id="{A57A8E4F-A702-4909-9C57-0CB724D461C5}"/>
              </a:ext>
            </a:extLst>
          </p:cNvPr>
          <p:cNvPicPr>
            <a:picLocks noChangeAspect="1"/>
          </p:cNvPicPr>
          <p:nvPr/>
        </p:nvPicPr>
        <p:blipFill>
          <a:blip r:embed="rId2"/>
          <a:stretch>
            <a:fillRect/>
          </a:stretch>
        </p:blipFill>
        <p:spPr>
          <a:xfrm>
            <a:off x="4781640" y="879528"/>
            <a:ext cx="7109735" cy="5635884"/>
          </a:xfrm>
          <a:prstGeom prst="rect">
            <a:avLst/>
          </a:prstGeom>
        </p:spPr>
      </p:pic>
    </p:spTree>
    <p:extLst>
      <p:ext uri="{BB962C8B-B14F-4D97-AF65-F5344CB8AC3E}">
        <p14:creationId xmlns:p14="http://schemas.microsoft.com/office/powerpoint/2010/main" val="120922422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useBgFill="1">
        <p:nvSpPr>
          <p:cNvPr id="33" name="Rectangle 32">
            <a:extLst>
              <a:ext uri="{FF2B5EF4-FFF2-40B4-BE49-F238E27FC236}">
                <a16:creationId xmlns:a16="http://schemas.microsoft.com/office/drawing/2014/main" id="{19E301E5-1206-47D0-9CDF-72583D739089}"/>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34">
            <a:extLst>
              <a:ext uri="{FF2B5EF4-FFF2-40B4-BE49-F238E27FC236}">
                <a16:creationId xmlns:a16="http://schemas.microsoft.com/office/drawing/2014/main" id="{AFA31FBE-7948-4384-B68A-75DEFDC4955A}"/>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Content Placeholder 5" descr="A picture containing indoor, table, plate, cake&#10;&#10;Description automatically generated">
            <a:extLst>
              <a:ext uri="{FF2B5EF4-FFF2-40B4-BE49-F238E27FC236}">
                <a16:creationId xmlns:a16="http://schemas.microsoft.com/office/drawing/2014/main" id="{BE109597-B3EA-401A-B8C0-A208DFE4E37D}"/>
              </a:ext>
            </a:extLst>
          </p:cNvPr>
          <p:cNvPicPr>
            <a:picLocks noChangeAspect="1"/>
          </p:cNvPicPr>
          <p:nvPr/>
        </p:nvPicPr>
        <p:blipFill rotWithShape="1">
          <a:blip r:embed="rId2">
            <a:extLst>
              <a:ext uri="{837473B0-CC2E-450A-ABE3-18F120FF3D39}">
                <a1611:picAttrSrcUrl xmlns:a1611="http://schemas.microsoft.com/office/drawing/2016/11/main" xmlns="" r:id="rId3"/>
              </a:ext>
            </a:extLst>
          </a:blip>
          <a:srcRect t="15147" r="4" b="7891"/>
          <a:stretch/>
        </p:blipFill>
        <p:spPr>
          <a:xfrm>
            <a:off x="641276" y="643467"/>
            <a:ext cx="4013020" cy="2702558"/>
          </a:xfrm>
          <a:prstGeom prst="rect">
            <a:avLst/>
          </a:prstGeom>
        </p:spPr>
      </p:pic>
      <p:pic>
        <p:nvPicPr>
          <p:cNvPr id="21" name="Content Placeholder 8" descr="A picture containing table, indoor, plate, cake&#10;&#10;Description automatically generated">
            <a:extLst>
              <a:ext uri="{FF2B5EF4-FFF2-40B4-BE49-F238E27FC236}">
                <a16:creationId xmlns:a16="http://schemas.microsoft.com/office/drawing/2014/main" id="{7844D641-CD6F-4773-99FB-8643C0F34CC1}"/>
              </a:ext>
            </a:extLst>
          </p:cNvPr>
          <p:cNvPicPr>
            <a:picLocks noChangeAspect="1"/>
          </p:cNvPicPr>
          <p:nvPr/>
        </p:nvPicPr>
        <p:blipFill rotWithShape="1">
          <a:blip r:embed="rId4">
            <a:extLst>
              <a:ext uri="{837473B0-CC2E-450A-ABE3-18F120FF3D39}">
                <a1611:picAttrSrcUrl xmlns:a1611="http://schemas.microsoft.com/office/drawing/2016/11/main" xmlns="" r:id="rId5"/>
              </a:ext>
            </a:extLst>
          </a:blip>
          <a:srcRect t="23394" r="-1" b="9160"/>
          <a:stretch/>
        </p:blipFill>
        <p:spPr>
          <a:xfrm>
            <a:off x="643467" y="3509433"/>
            <a:ext cx="4010830" cy="2705099"/>
          </a:xfrm>
          <a:prstGeom prst="rect">
            <a:avLst/>
          </a:prstGeom>
        </p:spPr>
      </p:pic>
      <p:pic>
        <p:nvPicPr>
          <p:cNvPr id="23" name="Picture 22" descr="A close up of a logo&#10;&#10;Description automatically generated">
            <a:extLst>
              <a:ext uri="{FF2B5EF4-FFF2-40B4-BE49-F238E27FC236}">
                <a16:creationId xmlns:a16="http://schemas.microsoft.com/office/drawing/2014/main" id="{D7558734-50AD-4A62-8579-897CCCE78622}"/>
              </a:ext>
            </a:extLst>
          </p:cNvPr>
          <p:cNvPicPr>
            <a:picLocks noChangeAspect="1"/>
          </p:cNvPicPr>
          <p:nvPr/>
        </p:nvPicPr>
        <p:blipFill rotWithShape="1">
          <a:blip r:embed="rId6">
            <a:extLst>
              <a:ext uri="{837473B0-CC2E-450A-ABE3-18F120FF3D39}">
                <a1611:picAttrSrcUrl xmlns:a1611="http://schemas.microsoft.com/office/drawing/2016/11/main" xmlns="" r:id="rId7"/>
              </a:ext>
            </a:extLst>
          </a:blip>
          <a:srcRect r="-1" b="16578"/>
          <a:stretch/>
        </p:blipFill>
        <p:spPr>
          <a:xfrm>
            <a:off x="4654296" y="800522"/>
            <a:ext cx="6735900" cy="5571066"/>
          </a:xfrm>
          <a:prstGeom prst="rect">
            <a:avLst/>
          </a:prstGeom>
        </p:spPr>
      </p:pic>
    </p:spTree>
    <p:extLst>
      <p:ext uri="{BB962C8B-B14F-4D97-AF65-F5344CB8AC3E}">
        <p14:creationId xmlns:p14="http://schemas.microsoft.com/office/powerpoint/2010/main" val="74401698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A2D0D5B0-AADA-497C-8B57-7AC7582FEE86}"/>
              </a:ext>
            </a:extLst>
          </p:cNvPr>
          <p:cNvSpPr>
            <a:spLocks noGrp="1"/>
          </p:cNvSpPr>
          <p:nvPr>
            <p:ph idx="1"/>
          </p:nvPr>
        </p:nvSpPr>
        <p:spPr>
          <a:xfrm>
            <a:off x="503677" y="1331259"/>
            <a:ext cx="8946541" cy="4195481"/>
          </a:xfrm>
        </p:spPr>
        <p:txBody>
          <a:bodyPr/>
          <a:lstStyle/>
          <a:p>
            <a:r>
              <a:rPr lang="en-US" dirty="0"/>
              <a:t>E-blasts</a:t>
            </a:r>
          </a:p>
          <a:p>
            <a:r>
              <a:rPr lang="en-US" dirty="0"/>
              <a:t>Direct mail</a:t>
            </a:r>
          </a:p>
          <a:p>
            <a:r>
              <a:rPr lang="en-US" dirty="0"/>
              <a:t>Social media</a:t>
            </a:r>
          </a:p>
          <a:p>
            <a:r>
              <a:rPr lang="en-US" dirty="0"/>
              <a:t>Syndication sites</a:t>
            </a:r>
          </a:p>
          <a:p>
            <a:r>
              <a:rPr lang="en-US" dirty="0"/>
              <a:t>Events</a:t>
            </a:r>
          </a:p>
          <a:p>
            <a:r>
              <a:rPr lang="en-US" dirty="0"/>
              <a:t>Advertising – print</a:t>
            </a:r>
          </a:p>
          <a:p>
            <a:r>
              <a:rPr lang="en-US" dirty="0"/>
              <a:t>Advertising – outdoor</a:t>
            </a:r>
          </a:p>
          <a:p>
            <a:endParaRPr lang="en-US" dirty="0"/>
          </a:p>
        </p:txBody>
      </p:sp>
      <p:pic>
        <p:nvPicPr>
          <p:cNvPr id="5" name="Picture 4" descr="A close up of text on a white background&#10;&#10;Description automatically generated">
            <a:extLst>
              <a:ext uri="{FF2B5EF4-FFF2-40B4-BE49-F238E27FC236}">
                <a16:creationId xmlns:a16="http://schemas.microsoft.com/office/drawing/2014/main" id="{6CCDF639-1022-4760-A1A4-3A52FF16F8B2}"/>
              </a:ext>
            </a:extLst>
          </p:cNvPr>
          <p:cNvPicPr>
            <a:picLocks noChangeAspect="1"/>
          </p:cNvPicPr>
          <p:nvPr/>
        </p:nvPicPr>
        <p:blipFill>
          <a:blip r:embed="rId2">
            <a:extLst>
              <a:ext uri="{837473B0-CC2E-450A-ABE3-18F120FF3D39}">
                <a1611:picAttrSrcUrl xmlns:a1611="http://schemas.microsoft.com/office/drawing/2016/11/main" xmlns="" r:id="rId3"/>
              </a:ext>
            </a:extLst>
          </a:blip>
          <a:stretch>
            <a:fillRect/>
          </a:stretch>
        </p:blipFill>
        <p:spPr>
          <a:xfrm>
            <a:off x="4976948" y="0"/>
            <a:ext cx="7215051" cy="6858000"/>
          </a:xfrm>
          <a:prstGeom prst="rect">
            <a:avLst/>
          </a:prstGeom>
        </p:spPr>
      </p:pic>
    </p:spTree>
    <p:extLst>
      <p:ext uri="{BB962C8B-B14F-4D97-AF65-F5344CB8AC3E}">
        <p14:creationId xmlns:p14="http://schemas.microsoft.com/office/powerpoint/2010/main" val="347746812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62000"/>
                <a:hueMod val="108000"/>
                <a:satMod val="164000"/>
                <a:lumMod val="69000"/>
              </a:schemeClr>
              <a:schemeClr val="bg2">
                <a:tint val="96000"/>
                <a:hueMod val="90000"/>
                <a:satMod val="130000"/>
                <a:lumMod val="134000"/>
              </a:schemeClr>
            </a:duotone>
          </a:blip>
          <a:stretch/>
        </a:blipFill>
        <a:effectLst/>
      </p:bgPr>
    </p:bg>
    <p:spTree>
      <p:nvGrpSpPr>
        <p:cNvPr id="1" name=""/>
        <p:cNvGrpSpPr/>
        <p:nvPr/>
      </p:nvGrpSpPr>
      <p:grpSpPr>
        <a:xfrm>
          <a:off x="0" y="0"/>
          <a:ext cx="0" cy="0"/>
          <a:chOff x="0" y="0"/>
          <a:chExt cx="0" cy="0"/>
        </a:xfrm>
      </p:grpSpPr>
      <p:sp>
        <p:nvSpPr>
          <p:cNvPr id="10" name="Title 9">
            <a:extLst>
              <a:ext uri="{FF2B5EF4-FFF2-40B4-BE49-F238E27FC236}">
                <a16:creationId xmlns:a16="http://schemas.microsoft.com/office/drawing/2014/main" id="{915EFCCA-ED52-412B-94A0-209672E616CC}"/>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D11A453D-F359-4A16-B52C-DAD49BD017C1}"/>
              </a:ext>
            </a:extLst>
          </p:cNvPr>
          <p:cNvSpPr>
            <a:spLocks noGrp="1"/>
          </p:cNvSpPr>
          <p:nvPr>
            <p:ph sz="half" idx="1"/>
          </p:nvPr>
        </p:nvSpPr>
        <p:spPr>
          <a:xfrm>
            <a:off x="1017447" y="4099130"/>
            <a:ext cx="4396339" cy="2306152"/>
          </a:xfrm>
        </p:spPr>
        <p:txBody>
          <a:bodyPr>
            <a:normAutofit/>
          </a:bodyPr>
          <a:lstStyle/>
          <a:p>
            <a:pPr>
              <a:lnSpc>
                <a:spcPct val="90000"/>
              </a:lnSpc>
            </a:pPr>
            <a:r>
              <a:rPr lang="en-US" dirty="0"/>
              <a:t>Signage</a:t>
            </a:r>
          </a:p>
          <a:p>
            <a:pPr>
              <a:lnSpc>
                <a:spcPct val="90000"/>
              </a:lnSpc>
            </a:pPr>
            <a:r>
              <a:rPr lang="en-US" dirty="0"/>
              <a:t>Photos</a:t>
            </a:r>
          </a:p>
          <a:p>
            <a:pPr>
              <a:lnSpc>
                <a:spcPct val="90000"/>
              </a:lnSpc>
            </a:pPr>
            <a:r>
              <a:rPr lang="en-US" dirty="0"/>
              <a:t>Brochures</a:t>
            </a:r>
          </a:p>
          <a:p>
            <a:pPr>
              <a:lnSpc>
                <a:spcPct val="90000"/>
              </a:lnSpc>
            </a:pPr>
            <a:r>
              <a:rPr lang="en-US" dirty="0"/>
              <a:t>Emails</a:t>
            </a:r>
          </a:p>
          <a:p>
            <a:pPr>
              <a:lnSpc>
                <a:spcPct val="90000"/>
              </a:lnSpc>
            </a:pPr>
            <a:r>
              <a:rPr lang="en-US" dirty="0"/>
              <a:t>Open houses</a:t>
            </a:r>
          </a:p>
        </p:txBody>
      </p:sp>
      <p:sp>
        <p:nvSpPr>
          <p:cNvPr id="11" name="Content Placeholder 10">
            <a:extLst>
              <a:ext uri="{FF2B5EF4-FFF2-40B4-BE49-F238E27FC236}">
                <a16:creationId xmlns:a16="http://schemas.microsoft.com/office/drawing/2014/main" id="{07323E70-FC22-43B4-8DCB-22AD1F9502BA}"/>
              </a:ext>
            </a:extLst>
          </p:cNvPr>
          <p:cNvSpPr>
            <a:spLocks noGrp="1"/>
          </p:cNvSpPr>
          <p:nvPr>
            <p:ph sz="half" idx="2"/>
          </p:nvPr>
        </p:nvSpPr>
        <p:spPr>
          <a:xfrm>
            <a:off x="5869098" y="4117563"/>
            <a:ext cx="4396341" cy="2413271"/>
          </a:xfrm>
        </p:spPr>
        <p:txBody>
          <a:bodyPr/>
          <a:lstStyle/>
          <a:p>
            <a:pPr>
              <a:lnSpc>
                <a:spcPct val="90000"/>
              </a:lnSpc>
            </a:pPr>
            <a:r>
              <a:rPr lang="en-US" dirty="0"/>
              <a:t>Direct mail</a:t>
            </a:r>
          </a:p>
          <a:p>
            <a:pPr>
              <a:lnSpc>
                <a:spcPct val="90000"/>
              </a:lnSpc>
            </a:pPr>
            <a:r>
              <a:rPr lang="en-US" dirty="0"/>
              <a:t>Social media</a:t>
            </a:r>
          </a:p>
          <a:p>
            <a:pPr>
              <a:lnSpc>
                <a:spcPct val="90000"/>
              </a:lnSpc>
            </a:pPr>
            <a:r>
              <a:rPr lang="en-US" dirty="0"/>
              <a:t>Syndication sites</a:t>
            </a:r>
          </a:p>
          <a:p>
            <a:pPr>
              <a:lnSpc>
                <a:spcPct val="90000"/>
              </a:lnSpc>
            </a:pPr>
            <a:r>
              <a:rPr lang="en-US" dirty="0"/>
              <a:t>Print or digital ads</a:t>
            </a:r>
          </a:p>
          <a:p>
            <a:pPr>
              <a:lnSpc>
                <a:spcPct val="90000"/>
              </a:lnSpc>
            </a:pPr>
            <a:r>
              <a:rPr lang="en-US" dirty="0"/>
              <a:t>PR</a:t>
            </a:r>
          </a:p>
          <a:p>
            <a:endParaRPr lang="en-US" dirty="0"/>
          </a:p>
        </p:txBody>
      </p:sp>
      <p:pic>
        <p:nvPicPr>
          <p:cNvPr id="7" name="Picture 6" descr="A close up of text on a white background&#10;&#10;Description automatically generated">
            <a:extLst>
              <a:ext uri="{FF2B5EF4-FFF2-40B4-BE49-F238E27FC236}">
                <a16:creationId xmlns:a16="http://schemas.microsoft.com/office/drawing/2014/main" id="{65A69142-265C-4144-AB54-A95E8685FECF}"/>
              </a:ext>
            </a:extLst>
          </p:cNvPr>
          <p:cNvPicPr>
            <a:picLocks noChangeAspect="1"/>
          </p:cNvPicPr>
          <p:nvPr/>
        </p:nvPicPr>
        <p:blipFill>
          <a:blip r:embed="rId3">
            <a:extLst>
              <a:ext uri="{837473B0-CC2E-450A-ABE3-18F120FF3D39}">
                <a1611:picAttrSrcUrl xmlns:a1611="http://schemas.microsoft.com/office/drawing/2016/11/main" xmlns="" r:id="rId4"/>
              </a:ext>
            </a:extLst>
          </a:blip>
          <a:stretch>
            <a:fillRect/>
          </a:stretch>
        </p:blipFill>
        <p:spPr>
          <a:xfrm>
            <a:off x="0" y="-33663"/>
            <a:ext cx="12290905" cy="4008504"/>
          </a:xfrm>
          <a:prstGeom prst="rect">
            <a:avLst/>
          </a:prstGeom>
          <a:effectLst/>
        </p:spPr>
      </p:pic>
    </p:spTree>
    <p:extLst>
      <p:ext uri="{BB962C8B-B14F-4D97-AF65-F5344CB8AC3E}">
        <p14:creationId xmlns:p14="http://schemas.microsoft.com/office/powerpoint/2010/main" val="28656320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62000"/>
                <a:hueMod val="108000"/>
                <a:satMod val="164000"/>
                <a:lumMod val="69000"/>
              </a:schemeClr>
              <a:schemeClr val="bg2">
                <a:tint val="96000"/>
                <a:hueMod val="90000"/>
                <a:satMod val="130000"/>
                <a:lumMod val="134000"/>
              </a:schemeClr>
            </a:duotone>
          </a:blip>
          <a:stretch/>
        </a:blipFill>
        <a:effectLst/>
      </p:bgPr>
    </p:bg>
    <p:spTree>
      <p:nvGrpSpPr>
        <p:cNvPr id="1" name=""/>
        <p:cNvGrpSpPr/>
        <p:nvPr/>
      </p:nvGrpSpPr>
      <p:grpSpPr>
        <a:xfrm>
          <a:off x="0" y="0"/>
          <a:ext cx="0" cy="0"/>
          <a:chOff x="0" y="0"/>
          <a:chExt cx="0" cy="0"/>
        </a:xfrm>
      </p:grpSpPr>
      <p:sp>
        <p:nvSpPr>
          <p:cNvPr id="20" name="Rectangle 19">
            <a:extLst>
              <a:ext uri="{FF2B5EF4-FFF2-40B4-BE49-F238E27FC236}">
                <a16:creationId xmlns:a16="http://schemas.microsoft.com/office/drawing/2014/main" id="{B86EAD8C-E6F5-45BA-86CF-3EED09D84756}"/>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3" name="Content Placeholder 2">
            <a:extLst>
              <a:ext uri="{FF2B5EF4-FFF2-40B4-BE49-F238E27FC236}">
                <a16:creationId xmlns:a16="http://schemas.microsoft.com/office/drawing/2014/main" id="{EB461BFB-1083-460E-8259-AC1859248C64}"/>
              </a:ext>
            </a:extLst>
          </p:cNvPr>
          <p:cNvSpPr>
            <a:spLocks noGrp="1"/>
          </p:cNvSpPr>
          <p:nvPr>
            <p:ph idx="1"/>
          </p:nvPr>
        </p:nvSpPr>
        <p:spPr>
          <a:xfrm>
            <a:off x="207394" y="1699365"/>
            <a:ext cx="4239345" cy="3809999"/>
          </a:xfrm>
        </p:spPr>
        <p:txBody>
          <a:bodyPr>
            <a:normAutofit/>
          </a:bodyPr>
          <a:lstStyle/>
          <a:p>
            <a:r>
              <a:rPr lang="en-US" sz="2600" dirty="0"/>
              <a:t>General Expenses 		+ </a:t>
            </a:r>
          </a:p>
          <a:p>
            <a:r>
              <a:rPr lang="en-US" sz="2600" dirty="0"/>
              <a:t>Lead Generation	  	+</a:t>
            </a:r>
          </a:p>
          <a:p>
            <a:r>
              <a:rPr lang="en-US" sz="2600" dirty="0"/>
              <a:t>Marketing Listings		+</a:t>
            </a:r>
            <a:endParaRPr lang="en-US" sz="2600" u="sng" dirty="0"/>
          </a:p>
          <a:p>
            <a:r>
              <a:rPr lang="en-US" sz="2600" dirty="0"/>
              <a:t>Taxes &amp; Retirement   	=</a:t>
            </a:r>
          </a:p>
          <a:p>
            <a:r>
              <a:rPr lang="en-US" sz="2600" dirty="0"/>
              <a:t>Total Expenses 	</a:t>
            </a:r>
          </a:p>
        </p:txBody>
      </p:sp>
      <p:pic>
        <p:nvPicPr>
          <p:cNvPr id="6" name="Picture 5" descr="A close up of a piece of paper&#10;&#10;Description automatically generated">
            <a:extLst>
              <a:ext uri="{FF2B5EF4-FFF2-40B4-BE49-F238E27FC236}">
                <a16:creationId xmlns:a16="http://schemas.microsoft.com/office/drawing/2014/main" id="{A022A6D3-E39B-4C55-A991-3A8583A5D329}"/>
              </a:ext>
            </a:extLst>
          </p:cNvPr>
          <p:cNvPicPr>
            <a:picLocks noChangeAspect="1"/>
          </p:cNvPicPr>
          <p:nvPr/>
        </p:nvPicPr>
        <p:blipFill>
          <a:blip r:embed="rId3">
            <a:extLst>
              <a:ext uri="{837473B0-CC2E-450A-ABE3-18F120FF3D39}">
                <a1611:picAttrSrcUrl xmlns:a1611="http://schemas.microsoft.com/office/drawing/2016/11/main" xmlns="" r:id="rId4"/>
              </a:ext>
            </a:extLst>
          </a:blip>
          <a:stretch>
            <a:fillRect/>
          </a:stretch>
        </p:blipFill>
        <p:spPr>
          <a:xfrm>
            <a:off x="4572000" y="0"/>
            <a:ext cx="7620000" cy="6858000"/>
          </a:xfrm>
          <a:prstGeom prst="rect">
            <a:avLst/>
          </a:prstGeom>
        </p:spPr>
      </p:pic>
    </p:spTree>
    <p:extLst>
      <p:ext uri="{BB962C8B-B14F-4D97-AF65-F5344CB8AC3E}">
        <p14:creationId xmlns:p14="http://schemas.microsoft.com/office/powerpoint/2010/main" val="37239433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62000"/>
                <a:hueMod val="108000"/>
                <a:satMod val="164000"/>
                <a:lumMod val="69000"/>
              </a:schemeClr>
              <a:schemeClr val="bg2">
                <a:tint val="96000"/>
                <a:hueMod val="90000"/>
                <a:satMod val="130000"/>
                <a:lumMod val="134000"/>
              </a:schemeClr>
            </a:duotone>
          </a:blip>
          <a:stretch/>
        </a:blip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265E158-DEA8-4420-A21F-C143A97F7E8F}"/>
              </a:ext>
            </a:extLst>
          </p:cNvPr>
          <p:cNvSpPr>
            <a:spLocks noGrp="1"/>
          </p:cNvSpPr>
          <p:nvPr>
            <p:ph idx="1"/>
          </p:nvPr>
        </p:nvSpPr>
        <p:spPr>
          <a:xfrm>
            <a:off x="780960" y="1312847"/>
            <a:ext cx="4166509" cy="3785419"/>
          </a:xfrm>
        </p:spPr>
        <p:txBody>
          <a:bodyPr>
            <a:normAutofit/>
          </a:bodyPr>
          <a:lstStyle/>
          <a:p>
            <a:pPr>
              <a:lnSpc>
                <a:spcPct val="90000"/>
              </a:lnSpc>
            </a:pPr>
            <a:r>
              <a:rPr lang="en-US" sz="2600" dirty="0"/>
              <a:t>Wake up early</a:t>
            </a:r>
          </a:p>
          <a:p>
            <a:pPr>
              <a:lnSpc>
                <a:spcPct val="90000"/>
              </a:lnSpc>
            </a:pPr>
            <a:r>
              <a:rPr lang="en-US" sz="2600" dirty="0"/>
              <a:t>Call people</a:t>
            </a:r>
          </a:p>
          <a:p>
            <a:pPr>
              <a:lnSpc>
                <a:spcPct val="90000"/>
              </a:lnSpc>
            </a:pPr>
            <a:r>
              <a:rPr lang="en-US" sz="2600" dirty="0"/>
              <a:t>Use social media</a:t>
            </a:r>
          </a:p>
          <a:p>
            <a:pPr>
              <a:lnSpc>
                <a:spcPct val="90000"/>
              </a:lnSpc>
            </a:pPr>
            <a:r>
              <a:rPr lang="en-US" sz="2600" dirty="0"/>
              <a:t>Handwritten notes</a:t>
            </a:r>
          </a:p>
          <a:p>
            <a:pPr>
              <a:lnSpc>
                <a:spcPct val="90000"/>
              </a:lnSpc>
            </a:pPr>
            <a:r>
              <a:rPr lang="en-US" sz="2600" dirty="0"/>
              <a:t>Develop a niche</a:t>
            </a:r>
          </a:p>
          <a:p>
            <a:pPr>
              <a:lnSpc>
                <a:spcPct val="90000"/>
              </a:lnSpc>
            </a:pPr>
            <a:r>
              <a:rPr lang="en-US" sz="2600" dirty="0"/>
              <a:t>Wear Realtor pin</a:t>
            </a:r>
          </a:p>
          <a:p>
            <a:pPr>
              <a:lnSpc>
                <a:spcPct val="90000"/>
              </a:lnSpc>
            </a:pPr>
            <a:r>
              <a:rPr lang="en-US" sz="2600" dirty="0"/>
              <a:t>Generate Realtor referrals</a:t>
            </a:r>
          </a:p>
        </p:txBody>
      </p:sp>
      <p:sp>
        <p:nvSpPr>
          <p:cNvPr id="10" name="Freeform 31">
            <a:extLst>
              <a:ext uri="{FF2B5EF4-FFF2-40B4-BE49-F238E27FC236}">
                <a16:creationId xmlns:a16="http://schemas.microsoft.com/office/drawing/2014/main" id="{D6CEF2A9-EF08-4FB3-AFFB-C5F77AB6E028}"/>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994020" y="-1"/>
            <a:ext cx="559472" cy="3709642"/>
          </a:xfrm>
          <a:custGeom>
            <a:avLst/>
            <a:gdLst>
              <a:gd name="connsiteX0" fmla="*/ 0 w 559472"/>
              <a:gd name="connsiteY0" fmla="*/ 0 h 3709642"/>
              <a:gd name="connsiteX1" fmla="*/ 473952 w 559472"/>
              <a:gd name="connsiteY1" fmla="*/ 0 h 3709642"/>
              <a:gd name="connsiteX2" fmla="*/ 485840 w 559472"/>
              <a:gd name="connsiteY2" fmla="*/ 161194 h 3709642"/>
              <a:gd name="connsiteX3" fmla="*/ 523949 w 559472"/>
              <a:gd name="connsiteY3" fmla="*/ 3672197 h 3709642"/>
              <a:gd name="connsiteX4" fmla="*/ 454748 w 559472"/>
              <a:gd name="connsiteY4" fmla="*/ 3709642 h 3709642"/>
              <a:gd name="connsiteX5" fmla="*/ 448224 w 559472"/>
              <a:gd name="connsiteY5" fmla="*/ 3510471 h 3709642"/>
              <a:gd name="connsiteX6" fmla="*/ 443564 w 559472"/>
              <a:gd name="connsiteY6" fmla="*/ 3408563 h 3709642"/>
              <a:gd name="connsiteX7" fmla="*/ 438902 w 559472"/>
              <a:gd name="connsiteY7" fmla="*/ 3304407 h 3709642"/>
              <a:gd name="connsiteX8" fmla="*/ 433941 w 559472"/>
              <a:gd name="connsiteY8" fmla="*/ 3198777 h 3709642"/>
              <a:gd name="connsiteX9" fmla="*/ 427584 w 559472"/>
              <a:gd name="connsiteY9" fmla="*/ 3092510 h 3709642"/>
              <a:gd name="connsiteX10" fmla="*/ 420988 w 559472"/>
              <a:gd name="connsiteY10" fmla="*/ 2984390 h 3709642"/>
              <a:gd name="connsiteX11" fmla="*/ 414330 w 559472"/>
              <a:gd name="connsiteY11" fmla="*/ 2874401 h 3709642"/>
              <a:gd name="connsiteX12" fmla="*/ 406840 w 559472"/>
              <a:gd name="connsiteY12" fmla="*/ 2762980 h 3709642"/>
              <a:gd name="connsiteX13" fmla="*/ 397745 w 559472"/>
              <a:gd name="connsiteY13" fmla="*/ 2650566 h 3709642"/>
              <a:gd name="connsiteX14" fmla="*/ 389154 w 559472"/>
              <a:gd name="connsiteY14" fmla="*/ 2536612 h 3709642"/>
              <a:gd name="connsiteX15" fmla="*/ 379225 w 559472"/>
              <a:gd name="connsiteY15" fmla="*/ 2421642 h 3709642"/>
              <a:gd name="connsiteX16" fmla="*/ 368316 w 559472"/>
              <a:gd name="connsiteY16" fmla="*/ 2305627 h 3709642"/>
              <a:gd name="connsiteX17" fmla="*/ 357466 w 559472"/>
              <a:gd name="connsiteY17" fmla="*/ 2189233 h 3709642"/>
              <a:gd name="connsiteX18" fmla="*/ 344982 w 559472"/>
              <a:gd name="connsiteY18" fmla="*/ 2071473 h 3709642"/>
              <a:gd name="connsiteX19" fmla="*/ 332466 w 559472"/>
              <a:gd name="connsiteY19" fmla="*/ 1952216 h 3709642"/>
              <a:gd name="connsiteX20" fmla="*/ 319121 w 559472"/>
              <a:gd name="connsiteY20" fmla="*/ 1833776 h 3709642"/>
              <a:gd name="connsiteX21" fmla="*/ 304408 w 559472"/>
              <a:gd name="connsiteY21" fmla="*/ 1713948 h 3709642"/>
              <a:gd name="connsiteX22" fmla="*/ 288685 w 559472"/>
              <a:gd name="connsiteY22" fmla="*/ 1592703 h 3709642"/>
              <a:gd name="connsiteX23" fmla="*/ 273050 w 559472"/>
              <a:gd name="connsiteY23" fmla="*/ 1471451 h 3709642"/>
              <a:gd name="connsiteX24" fmla="*/ 255813 w 559472"/>
              <a:gd name="connsiteY24" fmla="*/ 1350328 h 3709642"/>
              <a:gd name="connsiteX25" fmla="*/ 237060 w 559472"/>
              <a:gd name="connsiteY25" fmla="*/ 1227080 h 3709642"/>
              <a:gd name="connsiteX26" fmla="*/ 218488 w 559472"/>
              <a:gd name="connsiteY26" fmla="*/ 1106065 h 3709642"/>
              <a:gd name="connsiteX27" fmla="*/ 198221 w 559472"/>
              <a:gd name="connsiteY27" fmla="*/ 982940 h 3709642"/>
              <a:gd name="connsiteX28" fmla="*/ 177152 w 559472"/>
              <a:gd name="connsiteY28" fmla="*/ 858755 h 3709642"/>
              <a:gd name="connsiteX29" fmla="*/ 155551 w 559472"/>
              <a:gd name="connsiteY29" fmla="*/ 736861 h 3709642"/>
              <a:gd name="connsiteX30" fmla="*/ 131782 w 559472"/>
              <a:gd name="connsiteY30" fmla="*/ 613645 h 3709642"/>
              <a:gd name="connsiteX31" fmla="*/ 107123 w 559472"/>
              <a:gd name="connsiteY31" fmla="*/ 490500 h 3709642"/>
              <a:gd name="connsiteX32" fmla="*/ 82552 w 559472"/>
              <a:gd name="connsiteY32" fmla="*/ 367348 h 3709642"/>
              <a:gd name="connsiteX33" fmla="*/ 55608 w 559472"/>
              <a:gd name="connsiteY33" fmla="*/ 244762 h 3709642"/>
              <a:gd name="connsiteX34" fmla="*/ 28130 w 559472"/>
              <a:gd name="connsiteY34" fmla="*/ 122220 h 3709642"/>
              <a:gd name="connsiteX35" fmla="*/ 0 w 559472"/>
              <a:gd name="connsiteY35" fmla="*/ 0 h 37096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559472" h="3709642">
                <a:moveTo>
                  <a:pt x="0" y="0"/>
                </a:moveTo>
                <a:lnTo>
                  <a:pt x="473952" y="0"/>
                </a:lnTo>
                <a:lnTo>
                  <a:pt x="485840" y="161194"/>
                </a:lnTo>
                <a:cubicBezTo>
                  <a:pt x="552063" y="1147770"/>
                  <a:pt x="592441" y="3086737"/>
                  <a:pt x="523949" y="3672197"/>
                </a:cubicBezTo>
                <a:cubicBezTo>
                  <a:pt x="500842" y="3684557"/>
                  <a:pt x="477855" y="3697282"/>
                  <a:pt x="454748" y="3709642"/>
                </a:cubicBezTo>
                <a:lnTo>
                  <a:pt x="448224" y="3510471"/>
                </a:lnTo>
                <a:lnTo>
                  <a:pt x="443564" y="3408563"/>
                </a:lnTo>
                <a:lnTo>
                  <a:pt x="438902" y="3304407"/>
                </a:lnTo>
                <a:lnTo>
                  <a:pt x="433941" y="3198777"/>
                </a:lnTo>
                <a:lnTo>
                  <a:pt x="427584" y="3092510"/>
                </a:lnTo>
                <a:lnTo>
                  <a:pt x="420988" y="2984390"/>
                </a:lnTo>
                <a:lnTo>
                  <a:pt x="414330" y="2874401"/>
                </a:lnTo>
                <a:lnTo>
                  <a:pt x="406840" y="2762980"/>
                </a:lnTo>
                <a:lnTo>
                  <a:pt x="397745" y="2650566"/>
                </a:lnTo>
                <a:lnTo>
                  <a:pt x="389154" y="2536612"/>
                </a:lnTo>
                <a:lnTo>
                  <a:pt x="379225" y="2421642"/>
                </a:lnTo>
                <a:lnTo>
                  <a:pt x="368316" y="2305627"/>
                </a:lnTo>
                <a:lnTo>
                  <a:pt x="357466" y="2189233"/>
                </a:lnTo>
                <a:lnTo>
                  <a:pt x="344982" y="2071473"/>
                </a:lnTo>
                <a:lnTo>
                  <a:pt x="332466" y="1952216"/>
                </a:lnTo>
                <a:lnTo>
                  <a:pt x="319121" y="1833776"/>
                </a:lnTo>
                <a:lnTo>
                  <a:pt x="304408" y="1713948"/>
                </a:lnTo>
                <a:lnTo>
                  <a:pt x="288685" y="1592703"/>
                </a:lnTo>
                <a:lnTo>
                  <a:pt x="273050" y="1471451"/>
                </a:lnTo>
                <a:lnTo>
                  <a:pt x="255813" y="1350328"/>
                </a:lnTo>
                <a:lnTo>
                  <a:pt x="237060" y="1227080"/>
                </a:lnTo>
                <a:lnTo>
                  <a:pt x="218488" y="1106065"/>
                </a:lnTo>
                <a:lnTo>
                  <a:pt x="198221" y="982940"/>
                </a:lnTo>
                <a:lnTo>
                  <a:pt x="177152" y="858755"/>
                </a:lnTo>
                <a:lnTo>
                  <a:pt x="155551" y="736861"/>
                </a:lnTo>
                <a:lnTo>
                  <a:pt x="131782" y="613645"/>
                </a:lnTo>
                <a:lnTo>
                  <a:pt x="107123" y="490500"/>
                </a:lnTo>
                <a:lnTo>
                  <a:pt x="82552" y="367348"/>
                </a:lnTo>
                <a:lnTo>
                  <a:pt x="55608" y="244762"/>
                </a:lnTo>
                <a:lnTo>
                  <a:pt x="28130" y="122220"/>
                </a:lnTo>
                <a:lnTo>
                  <a:pt x="0" y="0"/>
                </a:lnTo>
                <a:close/>
              </a:path>
            </a:pathLst>
          </a:custGeom>
          <a:solidFill>
            <a:schemeClr val="tx1">
              <a:alpha val="20000"/>
            </a:schemeClr>
          </a:solidFill>
          <a:ln>
            <a:noFill/>
          </a:ln>
        </p:spPr>
        <p:txBody>
          <a:bodyPr rtlCol="0" anchor="ctr"/>
          <a:lstStyle/>
          <a:p>
            <a:pPr algn="ctr"/>
            <a:endParaRPr lang="en-US"/>
          </a:p>
        </p:txBody>
      </p:sp>
      <p:sp>
        <p:nvSpPr>
          <p:cNvPr id="12" name="Rectangle 11">
            <a:extLst>
              <a:ext uri="{FF2B5EF4-FFF2-40B4-BE49-F238E27FC236}">
                <a16:creationId xmlns:a16="http://schemas.microsoft.com/office/drawing/2014/main" id="{4109C3C2-C0A8-4559-8462-8007573DF44C}"/>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093992" y="0"/>
            <a:ext cx="6098427"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5">
            <a:extLst>
              <a:ext uri="{FF2B5EF4-FFF2-40B4-BE49-F238E27FC236}">
                <a16:creationId xmlns:a16="http://schemas.microsoft.com/office/drawing/2014/main" id="{4C535542-B72A-4DE0-BE5A-5EA00508C77D}"/>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rot="16200000">
            <a:off x="2450577" y="2756642"/>
            <a:ext cx="6858000" cy="1344715"/>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rgbClr val="FFFFFF"/>
          </a:solidFill>
          <a:ln>
            <a:noFill/>
          </a:ln>
        </p:spPr>
      </p:sp>
      <p:pic>
        <p:nvPicPr>
          <p:cNvPr id="5" name="Picture 4" descr="A drawing of a cartoon character&#10;&#10;Description automatically generated">
            <a:extLst>
              <a:ext uri="{FF2B5EF4-FFF2-40B4-BE49-F238E27FC236}">
                <a16:creationId xmlns:a16="http://schemas.microsoft.com/office/drawing/2014/main" id="{D2760319-083E-4A41-852E-CC52D55B80B1}"/>
              </a:ext>
            </a:extLst>
          </p:cNvPr>
          <p:cNvPicPr>
            <a:picLocks noChangeAspect="1"/>
          </p:cNvPicPr>
          <p:nvPr/>
        </p:nvPicPr>
        <p:blipFill>
          <a:blip r:embed="rId3">
            <a:extLst>
              <a:ext uri="{837473B0-CC2E-450A-ABE3-18F120FF3D39}">
                <a1611:picAttrSrcUrl xmlns:a1611="http://schemas.microsoft.com/office/drawing/2016/11/main" xmlns="" r:id="rId4"/>
              </a:ext>
            </a:extLst>
          </a:blip>
          <a:stretch>
            <a:fillRect/>
          </a:stretch>
        </p:blipFill>
        <p:spPr>
          <a:xfrm>
            <a:off x="5487969" y="922235"/>
            <a:ext cx="6377149" cy="6098427"/>
          </a:xfrm>
          <a:prstGeom prst="rect">
            <a:avLst/>
          </a:prstGeom>
          <a:effectLst/>
        </p:spPr>
      </p:pic>
      <p:sp>
        <p:nvSpPr>
          <p:cNvPr id="16" name="Rectangle 15">
            <a:extLst>
              <a:ext uri="{FF2B5EF4-FFF2-40B4-BE49-F238E27FC236}">
                <a16:creationId xmlns:a16="http://schemas.microsoft.com/office/drawing/2014/main" id="{11DF0705-615B-4CF3-A16F-8C14680D8BA6}"/>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42448"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11" name="TextBox 10">
            <a:extLst>
              <a:ext uri="{FF2B5EF4-FFF2-40B4-BE49-F238E27FC236}">
                <a16:creationId xmlns:a16="http://schemas.microsoft.com/office/drawing/2014/main" id="{62412340-AECF-48CC-BAE4-6E1A755E77D3}"/>
              </a:ext>
            </a:extLst>
          </p:cNvPr>
          <p:cNvSpPr txBox="1"/>
          <p:nvPr/>
        </p:nvSpPr>
        <p:spPr>
          <a:xfrm>
            <a:off x="10321447" y="0"/>
            <a:ext cx="926926" cy="1312847"/>
          </a:xfrm>
          <a:prstGeom prst="rect">
            <a:avLst/>
          </a:prstGeom>
          <a:solidFill>
            <a:schemeClr val="tx1"/>
          </a:solidFill>
        </p:spPr>
        <p:txBody>
          <a:bodyPr wrap="square" rtlCol="0">
            <a:spAutoFit/>
          </a:bodyPr>
          <a:lstStyle/>
          <a:p>
            <a:endParaRPr lang="en-US" dirty="0"/>
          </a:p>
        </p:txBody>
      </p:sp>
      <p:sp>
        <p:nvSpPr>
          <p:cNvPr id="6" name="TextBox 5">
            <a:extLst>
              <a:ext uri="{FF2B5EF4-FFF2-40B4-BE49-F238E27FC236}">
                <a16:creationId xmlns:a16="http://schemas.microsoft.com/office/drawing/2014/main" id="{9C170A11-64FC-488C-AD08-1369890523D9}"/>
              </a:ext>
            </a:extLst>
          </p:cNvPr>
          <p:cNvSpPr txBox="1"/>
          <p:nvPr/>
        </p:nvSpPr>
        <p:spPr>
          <a:xfrm>
            <a:off x="7429508" y="1665125"/>
            <a:ext cx="3066174" cy="400110"/>
          </a:xfrm>
          <a:prstGeom prst="rect">
            <a:avLst/>
          </a:prstGeom>
          <a:solidFill>
            <a:schemeClr val="tx1"/>
          </a:solidFill>
        </p:spPr>
        <p:txBody>
          <a:bodyPr wrap="square" rtlCol="0">
            <a:spAutoFit/>
          </a:bodyPr>
          <a:lstStyle/>
          <a:p>
            <a:endParaRPr lang="en-US" sz="2000" b="1" cap="all" dirty="0">
              <a:solidFill>
                <a:srgbClr val="C00000"/>
              </a:solidFill>
              <a:latin typeface="Arial" panose="020B0604020202020204" pitchFamily="34" charset="0"/>
              <a:cs typeface="Arial" panose="020B0604020202020204" pitchFamily="34" charset="0"/>
            </a:endParaRPr>
          </a:p>
        </p:txBody>
      </p:sp>
      <p:sp>
        <p:nvSpPr>
          <p:cNvPr id="13" name="TextBox 12">
            <a:extLst>
              <a:ext uri="{FF2B5EF4-FFF2-40B4-BE49-F238E27FC236}">
                <a16:creationId xmlns:a16="http://schemas.microsoft.com/office/drawing/2014/main" id="{9C42E1E0-A542-4A51-A2C9-F88EA633908E}"/>
              </a:ext>
            </a:extLst>
          </p:cNvPr>
          <p:cNvSpPr txBox="1"/>
          <p:nvPr/>
        </p:nvSpPr>
        <p:spPr>
          <a:xfrm>
            <a:off x="8768220" y="147113"/>
            <a:ext cx="2768252" cy="1077218"/>
          </a:xfrm>
          <a:prstGeom prst="rect">
            <a:avLst/>
          </a:prstGeom>
          <a:noFill/>
        </p:spPr>
        <p:txBody>
          <a:bodyPr wrap="square" rtlCol="0">
            <a:spAutoFit/>
          </a:bodyPr>
          <a:lstStyle/>
          <a:p>
            <a:r>
              <a:rPr lang="en-US" sz="3200" dirty="0">
                <a:solidFill>
                  <a:srgbClr val="C00000"/>
                </a:solidFill>
                <a:latin typeface="Arial Black" panose="020B0A04020102020204" pitchFamily="34" charset="0"/>
              </a:rPr>
              <a:t>GENERATE BUSINESS</a:t>
            </a:r>
          </a:p>
        </p:txBody>
      </p:sp>
    </p:spTree>
    <p:extLst>
      <p:ext uri="{BB962C8B-B14F-4D97-AF65-F5344CB8AC3E}">
        <p14:creationId xmlns:p14="http://schemas.microsoft.com/office/powerpoint/2010/main" val="2111773696"/>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62000"/>
                <a:hueMod val="108000"/>
                <a:satMod val="164000"/>
                <a:lumMod val="69000"/>
              </a:schemeClr>
              <a:schemeClr val="bg2">
                <a:tint val="96000"/>
                <a:hueMod val="90000"/>
                <a:satMod val="130000"/>
                <a:lumMod val="134000"/>
              </a:schemeClr>
            </a:duotone>
          </a:blip>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2F1501-50D0-4961-AA55-9A781126B97E}"/>
              </a:ext>
            </a:extLst>
          </p:cNvPr>
          <p:cNvSpPr>
            <a:spLocks noGrp="1"/>
          </p:cNvSpPr>
          <p:nvPr>
            <p:ph type="title"/>
          </p:nvPr>
        </p:nvSpPr>
        <p:spPr>
          <a:xfrm>
            <a:off x="594882" y="491965"/>
            <a:ext cx="3108626" cy="1444752"/>
          </a:xfrm>
        </p:spPr>
        <p:txBody>
          <a:bodyPr anchor="b">
            <a:normAutofit/>
          </a:bodyPr>
          <a:lstStyle/>
          <a:p>
            <a:r>
              <a:rPr lang="en-US" sz="3200" dirty="0">
                <a:solidFill>
                  <a:schemeClr val="tx1"/>
                </a:solidFill>
              </a:rPr>
              <a:t>Geographic Farming</a:t>
            </a:r>
          </a:p>
        </p:txBody>
      </p:sp>
      <p:sp>
        <p:nvSpPr>
          <p:cNvPr id="13" name="Freeform 11">
            <a:extLst>
              <a:ext uri="{FF2B5EF4-FFF2-40B4-BE49-F238E27FC236}">
                <a16:creationId xmlns:a16="http://schemas.microsoft.com/office/drawing/2014/main" id="{2FEA51AE-2D18-46BE-B2CA-B90B13168980}"/>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948110" y="-1"/>
            <a:ext cx="559472" cy="3709642"/>
          </a:xfrm>
          <a:custGeom>
            <a:avLst/>
            <a:gdLst>
              <a:gd name="connsiteX0" fmla="*/ 0 w 559472"/>
              <a:gd name="connsiteY0" fmla="*/ 0 h 3709642"/>
              <a:gd name="connsiteX1" fmla="*/ 473952 w 559472"/>
              <a:gd name="connsiteY1" fmla="*/ 0 h 3709642"/>
              <a:gd name="connsiteX2" fmla="*/ 485840 w 559472"/>
              <a:gd name="connsiteY2" fmla="*/ 161194 h 3709642"/>
              <a:gd name="connsiteX3" fmla="*/ 523949 w 559472"/>
              <a:gd name="connsiteY3" fmla="*/ 3672197 h 3709642"/>
              <a:gd name="connsiteX4" fmla="*/ 454748 w 559472"/>
              <a:gd name="connsiteY4" fmla="*/ 3709642 h 3709642"/>
              <a:gd name="connsiteX5" fmla="*/ 448224 w 559472"/>
              <a:gd name="connsiteY5" fmla="*/ 3510471 h 3709642"/>
              <a:gd name="connsiteX6" fmla="*/ 443564 w 559472"/>
              <a:gd name="connsiteY6" fmla="*/ 3408563 h 3709642"/>
              <a:gd name="connsiteX7" fmla="*/ 438902 w 559472"/>
              <a:gd name="connsiteY7" fmla="*/ 3304407 h 3709642"/>
              <a:gd name="connsiteX8" fmla="*/ 433941 w 559472"/>
              <a:gd name="connsiteY8" fmla="*/ 3198777 h 3709642"/>
              <a:gd name="connsiteX9" fmla="*/ 427584 w 559472"/>
              <a:gd name="connsiteY9" fmla="*/ 3092510 h 3709642"/>
              <a:gd name="connsiteX10" fmla="*/ 420988 w 559472"/>
              <a:gd name="connsiteY10" fmla="*/ 2984390 h 3709642"/>
              <a:gd name="connsiteX11" fmla="*/ 414330 w 559472"/>
              <a:gd name="connsiteY11" fmla="*/ 2874401 h 3709642"/>
              <a:gd name="connsiteX12" fmla="*/ 406840 w 559472"/>
              <a:gd name="connsiteY12" fmla="*/ 2762980 h 3709642"/>
              <a:gd name="connsiteX13" fmla="*/ 397745 w 559472"/>
              <a:gd name="connsiteY13" fmla="*/ 2650566 h 3709642"/>
              <a:gd name="connsiteX14" fmla="*/ 389154 w 559472"/>
              <a:gd name="connsiteY14" fmla="*/ 2536612 h 3709642"/>
              <a:gd name="connsiteX15" fmla="*/ 379225 w 559472"/>
              <a:gd name="connsiteY15" fmla="*/ 2421642 h 3709642"/>
              <a:gd name="connsiteX16" fmla="*/ 368316 w 559472"/>
              <a:gd name="connsiteY16" fmla="*/ 2305627 h 3709642"/>
              <a:gd name="connsiteX17" fmla="*/ 357466 w 559472"/>
              <a:gd name="connsiteY17" fmla="*/ 2189233 h 3709642"/>
              <a:gd name="connsiteX18" fmla="*/ 344982 w 559472"/>
              <a:gd name="connsiteY18" fmla="*/ 2071473 h 3709642"/>
              <a:gd name="connsiteX19" fmla="*/ 332466 w 559472"/>
              <a:gd name="connsiteY19" fmla="*/ 1952216 h 3709642"/>
              <a:gd name="connsiteX20" fmla="*/ 319121 w 559472"/>
              <a:gd name="connsiteY20" fmla="*/ 1833776 h 3709642"/>
              <a:gd name="connsiteX21" fmla="*/ 304408 w 559472"/>
              <a:gd name="connsiteY21" fmla="*/ 1713948 h 3709642"/>
              <a:gd name="connsiteX22" fmla="*/ 288685 w 559472"/>
              <a:gd name="connsiteY22" fmla="*/ 1592703 h 3709642"/>
              <a:gd name="connsiteX23" fmla="*/ 273050 w 559472"/>
              <a:gd name="connsiteY23" fmla="*/ 1471451 h 3709642"/>
              <a:gd name="connsiteX24" fmla="*/ 255813 w 559472"/>
              <a:gd name="connsiteY24" fmla="*/ 1350328 h 3709642"/>
              <a:gd name="connsiteX25" fmla="*/ 237060 w 559472"/>
              <a:gd name="connsiteY25" fmla="*/ 1227080 h 3709642"/>
              <a:gd name="connsiteX26" fmla="*/ 218488 w 559472"/>
              <a:gd name="connsiteY26" fmla="*/ 1106065 h 3709642"/>
              <a:gd name="connsiteX27" fmla="*/ 198221 w 559472"/>
              <a:gd name="connsiteY27" fmla="*/ 982940 h 3709642"/>
              <a:gd name="connsiteX28" fmla="*/ 177152 w 559472"/>
              <a:gd name="connsiteY28" fmla="*/ 858755 h 3709642"/>
              <a:gd name="connsiteX29" fmla="*/ 155551 w 559472"/>
              <a:gd name="connsiteY29" fmla="*/ 736861 h 3709642"/>
              <a:gd name="connsiteX30" fmla="*/ 131782 w 559472"/>
              <a:gd name="connsiteY30" fmla="*/ 613645 h 3709642"/>
              <a:gd name="connsiteX31" fmla="*/ 107123 w 559472"/>
              <a:gd name="connsiteY31" fmla="*/ 490500 h 3709642"/>
              <a:gd name="connsiteX32" fmla="*/ 82552 w 559472"/>
              <a:gd name="connsiteY32" fmla="*/ 367348 h 3709642"/>
              <a:gd name="connsiteX33" fmla="*/ 55608 w 559472"/>
              <a:gd name="connsiteY33" fmla="*/ 244762 h 3709642"/>
              <a:gd name="connsiteX34" fmla="*/ 28130 w 559472"/>
              <a:gd name="connsiteY34" fmla="*/ 122220 h 3709642"/>
              <a:gd name="connsiteX35" fmla="*/ 0 w 559472"/>
              <a:gd name="connsiteY35" fmla="*/ 0 h 37096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559472" h="3709642">
                <a:moveTo>
                  <a:pt x="0" y="0"/>
                </a:moveTo>
                <a:lnTo>
                  <a:pt x="473952" y="0"/>
                </a:lnTo>
                <a:lnTo>
                  <a:pt x="485840" y="161194"/>
                </a:lnTo>
                <a:cubicBezTo>
                  <a:pt x="552063" y="1147770"/>
                  <a:pt x="592441" y="3086737"/>
                  <a:pt x="523949" y="3672197"/>
                </a:cubicBezTo>
                <a:cubicBezTo>
                  <a:pt x="500842" y="3684557"/>
                  <a:pt x="477855" y="3697282"/>
                  <a:pt x="454748" y="3709642"/>
                </a:cubicBezTo>
                <a:lnTo>
                  <a:pt x="448224" y="3510471"/>
                </a:lnTo>
                <a:lnTo>
                  <a:pt x="443564" y="3408563"/>
                </a:lnTo>
                <a:lnTo>
                  <a:pt x="438902" y="3304407"/>
                </a:lnTo>
                <a:lnTo>
                  <a:pt x="433941" y="3198777"/>
                </a:lnTo>
                <a:lnTo>
                  <a:pt x="427584" y="3092510"/>
                </a:lnTo>
                <a:lnTo>
                  <a:pt x="420988" y="2984390"/>
                </a:lnTo>
                <a:lnTo>
                  <a:pt x="414330" y="2874401"/>
                </a:lnTo>
                <a:lnTo>
                  <a:pt x="406840" y="2762980"/>
                </a:lnTo>
                <a:lnTo>
                  <a:pt x="397745" y="2650566"/>
                </a:lnTo>
                <a:lnTo>
                  <a:pt x="389154" y="2536612"/>
                </a:lnTo>
                <a:lnTo>
                  <a:pt x="379225" y="2421642"/>
                </a:lnTo>
                <a:lnTo>
                  <a:pt x="368316" y="2305627"/>
                </a:lnTo>
                <a:lnTo>
                  <a:pt x="357466" y="2189233"/>
                </a:lnTo>
                <a:lnTo>
                  <a:pt x="344982" y="2071473"/>
                </a:lnTo>
                <a:lnTo>
                  <a:pt x="332466" y="1952216"/>
                </a:lnTo>
                <a:lnTo>
                  <a:pt x="319121" y="1833776"/>
                </a:lnTo>
                <a:lnTo>
                  <a:pt x="304408" y="1713948"/>
                </a:lnTo>
                <a:lnTo>
                  <a:pt x="288685" y="1592703"/>
                </a:lnTo>
                <a:lnTo>
                  <a:pt x="273050" y="1471451"/>
                </a:lnTo>
                <a:lnTo>
                  <a:pt x="255813" y="1350328"/>
                </a:lnTo>
                <a:lnTo>
                  <a:pt x="237060" y="1227080"/>
                </a:lnTo>
                <a:lnTo>
                  <a:pt x="218488" y="1106065"/>
                </a:lnTo>
                <a:lnTo>
                  <a:pt x="198221" y="982940"/>
                </a:lnTo>
                <a:lnTo>
                  <a:pt x="177152" y="858755"/>
                </a:lnTo>
                <a:lnTo>
                  <a:pt x="155551" y="736861"/>
                </a:lnTo>
                <a:lnTo>
                  <a:pt x="131782" y="613645"/>
                </a:lnTo>
                <a:lnTo>
                  <a:pt x="107123" y="490500"/>
                </a:lnTo>
                <a:lnTo>
                  <a:pt x="82552" y="367348"/>
                </a:lnTo>
                <a:lnTo>
                  <a:pt x="55608" y="244762"/>
                </a:lnTo>
                <a:lnTo>
                  <a:pt x="28130" y="122220"/>
                </a:lnTo>
                <a:lnTo>
                  <a:pt x="0" y="0"/>
                </a:lnTo>
                <a:close/>
              </a:path>
            </a:pathLst>
          </a:custGeom>
          <a:solidFill>
            <a:schemeClr val="tx1">
              <a:alpha val="20000"/>
            </a:schemeClr>
          </a:solidFill>
          <a:ln>
            <a:noFill/>
          </a:ln>
        </p:spPr>
        <p:txBody>
          <a:bodyPr rtlCol="0" anchor="ctr"/>
          <a:lstStyle/>
          <a:p>
            <a:pPr algn="ctr"/>
            <a:endParaRPr lang="en-US"/>
          </a:p>
        </p:txBody>
      </p:sp>
      <p:sp>
        <p:nvSpPr>
          <p:cNvPr id="15" name="Rectangle 14">
            <a:extLst>
              <a:ext uri="{FF2B5EF4-FFF2-40B4-BE49-F238E27FC236}">
                <a16:creationId xmlns:a16="http://schemas.microsoft.com/office/drawing/2014/main" id="{5E6A537E-C106-45AE-9BBB-3CE559441813}"/>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39056" y="0"/>
            <a:ext cx="7552944"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5">
            <a:extLst>
              <a:ext uri="{FF2B5EF4-FFF2-40B4-BE49-F238E27FC236}">
                <a16:creationId xmlns:a16="http://schemas.microsoft.com/office/drawing/2014/main" id="{F918BA52-E4A7-4EEC-898E-C49023767C63}"/>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rot="16200000">
            <a:off x="1404667" y="2756642"/>
            <a:ext cx="6858000" cy="1344715"/>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rgbClr val="FFFFFF"/>
          </a:solidFill>
          <a:ln>
            <a:noFill/>
          </a:ln>
        </p:spPr>
      </p:sp>
      <p:sp>
        <p:nvSpPr>
          <p:cNvPr id="19" name="Rectangle 18">
            <a:extLst>
              <a:ext uri="{FF2B5EF4-FFF2-40B4-BE49-F238E27FC236}">
                <a16:creationId xmlns:a16="http://schemas.microsoft.com/office/drawing/2014/main" id="{86D3F3B7-282C-4DDC-AD1B-C497F2942BA6}"/>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3" name="Content Placeholder 2">
            <a:extLst>
              <a:ext uri="{FF2B5EF4-FFF2-40B4-BE49-F238E27FC236}">
                <a16:creationId xmlns:a16="http://schemas.microsoft.com/office/drawing/2014/main" id="{EC6084A8-484D-4AE7-8693-E7368B79FEB8}"/>
              </a:ext>
            </a:extLst>
          </p:cNvPr>
          <p:cNvSpPr>
            <a:spLocks noGrp="1"/>
          </p:cNvSpPr>
          <p:nvPr>
            <p:ph idx="1"/>
          </p:nvPr>
        </p:nvSpPr>
        <p:spPr>
          <a:xfrm>
            <a:off x="344718" y="2145459"/>
            <a:ext cx="3603392" cy="2947415"/>
          </a:xfrm>
        </p:spPr>
        <p:txBody>
          <a:bodyPr>
            <a:noAutofit/>
          </a:bodyPr>
          <a:lstStyle/>
          <a:p>
            <a:r>
              <a:rPr lang="en-US" sz="2400" dirty="0"/>
              <a:t>Specific community</a:t>
            </a:r>
          </a:p>
          <a:p>
            <a:r>
              <a:rPr lang="en-US" sz="2400" dirty="0"/>
              <a:t>Establish and brand yourself </a:t>
            </a:r>
          </a:p>
          <a:p>
            <a:r>
              <a:rPr lang="en-US" sz="2400" dirty="0"/>
              <a:t>Long-term investment</a:t>
            </a:r>
          </a:p>
          <a:p>
            <a:r>
              <a:rPr lang="en-US" sz="2400" dirty="0"/>
              <a:t>Takes time – and money</a:t>
            </a:r>
          </a:p>
          <a:p>
            <a:r>
              <a:rPr lang="en-US" sz="2400" dirty="0"/>
              <a:t>Once it takes off – it’s amazing!</a:t>
            </a:r>
          </a:p>
          <a:p>
            <a:pPr marL="0" indent="0">
              <a:buNone/>
            </a:pPr>
            <a:endParaRPr lang="en-US" sz="2400" dirty="0"/>
          </a:p>
        </p:txBody>
      </p:sp>
      <p:sp>
        <p:nvSpPr>
          <p:cNvPr id="14" name="TextBox 13">
            <a:extLst>
              <a:ext uri="{FF2B5EF4-FFF2-40B4-BE49-F238E27FC236}">
                <a16:creationId xmlns:a16="http://schemas.microsoft.com/office/drawing/2014/main" id="{5D2893B5-2C2E-4EE9-BE4D-BC75F94A4B5D}"/>
              </a:ext>
            </a:extLst>
          </p:cNvPr>
          <p:cNvSpPr txBox="1"/>
          <p:nvPr/>
        </p:nvSpPr>
        <p:spPr>
          <a:xfrm>
            <a:off x="10321447" y="0"/>
            <a:ext cx="926926" cy="1312847"/>
          </a:xfrm>
          <a:prstGeom prst="rect">
            <a:avLst/>
          </a:prstGeom>
          <a:solidFill>
            <a:schemeClr val="tx1"/>
          </a:solidFill>
        </p:spPr>
        <p:txBody>
          <a:bodyPr wrap="square" rtlCol="0">
            <a:spAutoFit/>
          </a:bodyPr>
          <a:lstStyle/>
          <a:p>
            <a:endParaRPr lang="en-US" dirty="0"/>
          </a:p>
        </p:txBody>
      </p:sp>
      <p:pic>
        <p:nvPicPr>
          <p:cNvPr id="16" name="Picture 15" descr="A picture containing red&#10;&#10;Description automatically generated">
            <a:extLst>
              <a:ext uri="{FF2B5EF4-FFF2-40B4-BE49-F238E27FC236}">
                <a16:creationId xmlns:a16="http://schemas.microsoft.com/office/drawing/2014/main" id="{8BC0104B-D5F7-4F99-8789-263715E4A841}"/>
              </a:ext>
            </a:extLst>
          </p:cNvPr>
          <p:cNvPicPr>
            <a:picLocks noChangeAspect="1"/>
          </p:cNvPicPr>
          <p:nvPr/>
        </p:nvPicPr>
        <p:blipFill>
          <a:blip r:embed="rId3">
            <a:extLst>
              <a:ext uri="{837473B0-CC2E-450A-ABE3-18F120FF3D39}">
                <a1611:picAttrSrcUrl xmlns:a1611="http://schemas.microsoft.com/office/drawing/2016/11/main" xmlns="" r:id="rId4"/>
              </a:ext>
            </a:extLst>
          </a:blip>
          <a:stretch>
            <a:fillRect/>
          </a:stretch>
        </p:blipFill>
        <p:spPr>
          <a:xfrm>
            <a:off x="4161309" y="0"/>
            <a:ext cx="8022612" cy="6858000"/>
          </a:xfrm>
          <a:prstGeom prst="rect">
            <a:avLst/>
          </a:prstGeom>
          <a:effectLst/>
        </p:spPr>
      </p:pic>
    </p:spTree>
    <p:extLst>
      <p:ext uri="{BB962C8B-B14F-4D97-AF65-F5344CB8AC3E}">
        <p14:creationId xmlns:p14="http://schemas.microsoft.com/office/powerpoint/2010/main" val="3247350384"/>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62000"/>
                <a:hueMod val="108000"/>
                <a:satMod val="164000"/>
                <a:lumMod val="69000"/>
              </a:schemeClr>
              <a:schemeClr val="bg2">
                <a:tint val="96000"/>
                <a:hueMod val="90000"/>
                <a:satMod val="130000"/>
                <a:lumMod val="134000"/>
              </a:schemeClr>
            </a:duotone>
          </a:blip>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8334E2-C51F-4BAB-AC13-4A177F8C1A7C}"/>
              </a:ext>
            </a:extLst>
          </p:cNvPr>
          <p:cNvSpPr>
            <a:spLocks noGrp="1"/>
          </p:cNvSpPr>
          <p:nvPr>
            <p:ph type="title"/>
          </p:nvPr>
        </p:nvSpPr>
        <p:spPr>
          <a:xfrm>
            <a:off x="7561941" y="577423"/>
            <a:ext cx="3753599" cy="1442153"/>
          </a:xfrm>
        </p:spPr>
        <p:txBody>
          <a:bodyPr>
            <a:normAutofit/>
          </a:bodyPr>
          <a:lstStyle/>
          <a:p>
            <a:r>
              <a:rPr lang="en-US" sz="3600" dirty="0">
                <a:solidFill>
                  <a:schemeClr val="tx1"/>
                </a:solidFill>
              </a:rPr>
              <a:t>Identifying a Farm Area</a:t>
            </a:r>
          </a:p>
        </p:txBody>
      </p:sp>
      <p:pic>
        <p:nvPicPr>
          <p:cNvPr id="5" name="Picture 4" descr="A picture containing drawing&#10;&#10;Description automatically generated">
            <a:extLst>
              <a:ext uri="{FF2B5EF4-FFF2-40B4-BE49-F238E27FC236}">
                <a16:creationId xmlns:a16="http://schemas.microsoft.com/office/drawing/2014/main" id="{A5F3CFE3-B98B-498E-893E-5EC034A33B80}"/>
              </a:ext>
            </a:extLst>
          </p:cNvPr>
          <p:cNvPicPr>
            <a:picLocks noChangeAspect="1"/>
          </p:cNvPicPr>
          <p:nvPr/>
        </p:nvPicPr>
        <p:blipFill rotWithShape="1">
          <a:blip r:embed="rId3">
            <a:extLst>
              <a:ext uri="{837473B0-CC2E-450A-ABE3-18F120FF3D39}">
                <a1611:picAttrSrcUrl xmlns:a1611="http://schemas.microsoft.com/office/drawing/2016/11/main" xmlns="" r:id="rId4"/>
              </a:ext>
            </a:extLst>
          </a:blip>
          <a:srcRect r="9095" b="-2"/>
          <a:stretch/>
        </p:blipFill>
        <p:spPr>
          <a:xfrm>
            <a:off x="-81571" y="0"/>
            <a:ext cx="7222013" cy="6858000"/>
          </a:xfrm>
          <a:prstGeom prst="rect">
            <a:avLst/>
          </a:prstGeom>
          <a:effectLst>
            <a:outerShdw blurRad="50800" dist="38100" dir="5400000" algn="t" rotWithShape="0">
              <a:prstClr val="black">
                <a:alpha val="43000"/>
              </a:prstClr>
            </a:outerShdw>
          </a:effectLst>
        </p:spPr>
      </p:pic>
      <p:sp>
        <p:nvSpPr>
          <p:cNvPr id="3" name="Content Placeholder 2">
            <a:extLst>
              <a:ext uri="{FF2B5EF4-FFF2-40B4-BE49-F238E27FC236}">
                <a16:creationId xmlns:a16="http://schemas.microsoft.com/office/drawing/2014/main" id="{9ED65845-F54A-4E00-A4E4-37271101AA89}"/>
              </a:ext>
            </a:extLst>
          </p:cNvPr>
          <p:cNvSpPr>
            <a:spLocks noGrp="1"/>
          </p:cNvSpPr>
          <p:nvPr>
            <p:ph idx="1"/>
          </p:nvPr>
        </p:nvSpPr>
        <p:spPr>
          <a:xfrm>
            <a:off x="7388479" y="2208089"/>
            <a:ext cx="4173044" cy="2947415"/>
          </a:xfrm>
        </p:spPr>
        <p:txBody>
          <a:bodyPr>
            <a:noAutofit/>
          </a:bodyPr>
          <a:lstStyle/>
          <a:p>
            <a:r>
              <a:rPr lang="en-US" sz="2400" dirty="0"/>
              <a:t>Research properties and potential buyers</a:t>
            </a:r>
          </a:p>
          <a:p>
            <a:r>
              <a:rPr lang="en-US" sz="2400" dirty="0"/>
              <a:t>Use MLS, RPR, other records for sales and demographic information</a:t>
            </a:r>
          </a:p>
          <a:p>
            <a:r>
              <a:rPr lang="en-US" sz="2400" dirty="0"/>
              <a:t>Ideally 200+ homes</a:t>
            </a:r>
          </a:p>
          <a:p>
            <a:pPr lvl="1"/>
            <a:r>
              <a:rPr lang="en-US" dirty="0"/>
              <a:t>Area you live in?</a:t>
            </a:r>
          </a:p>
          <a:p>
            <a:pPr lvl="1"/>
            <a:r>
              <a:rPr lang="en-US" dirty="0"/>
              <a:t>Area you like!</a:t>
            </a:r>
          </a:p>
          <a:p>
            <a:pPr marL="457200" lvl="1" indent="0">
              <a:buNone/>
            </a:pPr>
            <a:endParaRPr lang="en-US" dirty="0"/>
          </a:p>
        </p:txBody>
      </p:sp>
    </p:spTree>
    <p:extLst>
      <p:ext uri="{BB962C8B-B14F-4D97-AF65-F5344CB8AC3E}">
        <p14:creationId xmlns:p14="http://schemas.microsoft.com/office/powerpoint/2010/main" val="564260064"/>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62000"/>
                <a:hueMod val="108000"/>
                <a:satMod val="164000"/>
                <a:lumMod val="69000"/>
              </a:schemeClr>
              <a:schemeClr val="bg2">
                <a:tint val="96000"/>
                <a:hueMod val="90000"/>
                <a:satMod val="130000"/>
                <a:lumMod val="134000"/>
              </a:schemeClr>
            </a:duotone>
          </a:blip>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1C8B32-1080-44CD-BF23-57FB7E3A9330}"/>
              </a:ext>
            </a:extLst>
          </p:cNvPr>
          <p:cNvSpPr>
            <a:spLocks noGrp="1"/>
          </p:cNvSpPr>
          <p:nvPr>
            <p:ph type="title"/>
          </p:nvPr>
        </p:nvSpPr>
        <p:spPr>
          <a:xfrm>
            <a:off x="6096000" y="629155"/>
            <a:ext cx="5448140" cy="1442153"/>
          </a:xfrm>
        </p:spPr>
        <p:txBody>
          <a:bodyPr>
            <a:normAutofit/>
          </a:bodyPr>
          <a:lstStyle/>
          <a:p>
            <a:r>
              <a:rPr lang="en-US" sz="3600" dirty="0">
                <a:solidFill>
                  <a:schemeClr val="tx1"/>
                </a:solidFill>
              </a:rPr>
              <a:t>Things to look at . . .</a:t>
            </a:r>
          </a:p>
        </p:txBody>
      </p:sp>
      <p:pic>
        <p:nvPicPr>
          <p:cNvPr id="5" name="Picture 4" descr="A picture containing table, indoor, sitting, toy&#10;&#10;Description automatically generated">
            <a:extLst>
              <a:ext uri="{FF2B5EF4-FFF2-40B4-BE49-F238E27FC236}">
                <a16:creationId xmlns:a16="http://schemas.microsoft.com/office/drawing/2014/main" id="{BEAC2997-4E57-4E11-A4B9-92807545703A}"/>
              </a:ext>
            </a:extLst>
          </p:cNvPr>
          <p:cNvPicPr>
            <a:picLocks noChangeAspect="1"/>
          </p:cNvPicPr>
          <p:nvPr/>
        </p:nvPicPr>
        <p:blipFill rotWithShape="1">
          <a:blip r:embed="rId3">
            <a:extLst>
              <a:ext uri="{837473B0-CC2E-450A-ABE3-18F120FF3D39}">
                <a1611:picAttrSrcUrl xmlns:a1611="http://schemas.microsoft.com/office/drawing/2016/11/main" xmlns="" r:id="rId4"/>
              </a:ext>
            </a:extLst>
          </a:blip>
          <a:srcRect t="2756" b="6022"/>
          <a:stretch/>
        </p:blipFill>
        <p:spPr>
          <a:xfrm>
            <a:off x="-397910" y="769249"/>
            <a:ext cx="6493910" cy="4572001"/>
          </a:xfrm>
          <a:prstGeom prst="rect">
            <a:avLst/>
          </a:prstGeom>
          <a:effectLst>
            <a:outerShdw blurRad="50800" dist="38100" dir="5400000" algn="t" rotWithShape="0">
              <a:prstClr val="black">
                <a:alpha val="43000"/>
              </a:prstClr>
            </a:outerShdw>
          </a:effectLst>
        </p:spPr>
      </p:pic>
      <p:sp>
        <p:nvSpPr>
          <p:cNvPr id="3" name="Content Placeholder 2">
            <a:extLst>
              <a:ext uri="{FF2B5EF4-FFF2-40B4-BE49-F238E27FC236}">
                <a16:creationId xmlns:a16="http://schemas.microsoft.com/office/drawing/2014/main" id="{AFC11EFF-33BF-4BB8-94F6-97F83E07FA83}"/>
              </a:ext>
            </a:extLst>
          </p:cNvPr>
          <p:cNvSpPr>
            <a:spLocks noGrp="1"/>
          </p:cNvSpPr>
          <p:nvPr>
            <p:ph idx="1"/>
          </p:nvPr>
        </p:nvSpPr>
        <p:spPr>
          <a:xfrm>
            <a:off x="6096000" y="1839278"/>
            <a:ext cx="5448140" cy="2947415"/>
          </a:xfrm>
        </p:spPr>
        <p:txBody>
          <a:bodyPr>
            <a:noAutofit/>
          </a:bodyPr>
          <a:lstStyle/>
          <a:p>
            <a:r>
              <a:rPr lang="en-US" sz="2400" dirty="0"/>
              <a:t>Turnover rate – go for 8% or more</a:t>
            </a:r>
          </a:p>
          <a:p>
            <a:r>
              <a:rPr lang="en-US" sz="2400" dirty="0"/>
              <a:t>How long have owners lived there? 6 – 10 years ideal</a:t>
            </a:r>
          </a:p>
          <a:p>
            <a:r>
              <a:rPr lang="en-US" sz="2400" dirty="0"/>
              <a:t>Agents who have market share</a:t>
            </a:r>
          </a:p>
          <a:p>
            <a:r>
              <a:rPr lang="en-US" sz="2400" dirty="0"/>
              <a:t>Current trends </a:t>
            </a:r>
          </a:p>
          <a:p>
            <a:r>
              <a:rPr lang="en-US" sz="2400" dirty="0"/>
              <a:t>Renters vs. homeowners</a:t>
            </a:r>
          </a:p>
          <a:p>
            <a:r>
              <a:rPr lang="en-US" sz="2400" dirty="0"/>
              <a:t>Who lives there? </a:t>
            </a:r>
          </a:p>
          <a:p>
            <a:pPr lvl="1"/>
            <a:r>
              <a:rPr lang="en-US" sz="2000" dirty="0"/>
              <a:t>Demographics</a:t>
            </a:r>
          </a:p>
          <a:p>
            <a:pPr lvl="1"/>
            <a:r>
              <a:rPr lang="en-US" sz="2000" dirty="0"/>
              <a:t>Likely to sell?</a:t>
            </a:r>
          </a:p>
        </p:txBody>
      </p:sp>
    </p:spTree>
    <p:extLst>
      <p:ext uri="{BB962C8B-B14F-4D97-AF65-F5344CB8AC3E}">
        <p14:creationId xmlns:p14="http://schemas.microsoft.com/office/powerpoint/2010/main" val="57407074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62000"/>
                <a:hueMod val="108000"/>
                <a:satMod val="164000"/>
                <a:lumMod val="69000"/>
              </a:schemeClr>
              <a:schemeClr val="bg2">
                <a:tint val="96000"/>
                <a:hueMod val="90000"/>
                <a:satMod val="130000"/>
                <a:lumMod val="134000"/>
              </a:schemeClr>
            </a:duotone>
          </a:blip>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D8C3F4-8DDE-4A65-8160-B4471C052E4B}"/>
              </a:ext>
            </a:extLst>
          </p:cNvPr>
          <p:cNvSpPr>
            <a:spLocks noGrp="1"/>
          </p:cNvSpPr>
          <p:nvPr>
            <p:ph type="ctrTitle"/>
          </p:nvPr>
        </p:nvSpPr>
        <p:spPr>
          <a:xfrm>
            <a:off x="7089008" y="2217313"/>
            <a:ext cx="4822043" cy="3066507"/>
          </a:xfrm>
        </p:spPr>
        <p:txBody>
          <a:bodyPr>
            <a:noAutofit/>
          </a:bodyPr>
          <a:lstStyle/>
          <a:p>
            <a:pPr>
              <a:lnSpc>
                <a:spcPct val="90000"/>
              </a:lnSpc>
            </a:pPr>
            <a:r>
              <a:rPr lang="en-US" sz="5000" dirty="0">
                <a:solidFill>
                  <a:schemeClr val="tx1"/>
                </a:solidFill>
              </a:rPr>
              <a:t>Financial Steps for Business Planning </a:t>
            </a:r>
            <a:r>
              <a:rPr lang="en-US" sz="5000" dirty="0" smtClean="0">
                <a:solidFill>
                  <a:schemeClr val="tx1"/>
                </a:solidFill>
              </a:rPr>
              <a:t>&amp; </a:t>
            </a:r>
            <a:r>
              <a:rPr lang="en-US" sz="5000" dirty="0">
                <a:solidFill>
                  <a:schemeClr val="tx1"/>
                </a:solidFill>
              </a:rPr>
              <a:t>Setting-Up </a:t>
            </a:r>
            <a:r>
              <a:rPr lang="en-US" sz="5000" dirty="0" smtClean="0">
                <a:solidFill>
                  <a:schemeClr val="tx1"/>
                </a:solidFill>
              </a:rPr>
              <a:t>Shop</a:t>
            </a:r>
            <a:endParaRPr lang="en-US" sz="5000" dirty="0">
              <a:solidFill>
                <a:schemeClr val="tx1"/>
              </a:solidFill>
            </a:endParaRPr>
          </a:p>
        </p:txBody>
      </p:sp>
      <p:sp>
        <p:nvSpPr>
          <p:cNvPr id="9" name="Rectangle 8">
            <a:extLst>
              <a:ext uri="{FF2B5EF4-FFF2-40B4-BE49-F238E27FC236}">
                <a16:creationId xmlns:a16="http://schemas.microsoft.com/office/drawing/2014/main" id="{C9583823-2AA3-46EB-A803-287EC900BC41}"/>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6090565"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sp>
        <p:nvSpPr>
          <p:cNvPr id="11" name="Freeform 36">
            <a:extLst>
              <a:ext uri="{FF2B5EF4-FFF2-40B4-BE49-F238E27FC236}">
                <a16:creationId xmlns:a16="http://schemas.microsoft.com/office/drawing/2014/main" id="{CA87D9D8-42FB-4157-A365-AD97CC6BAFEC}"/>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6649646" y="-1"/>
            <a:ext cx="559472" cy="3709642"/>
          </a:xfrm>
          <a:custGeom>
            <a:avLst/>
            <a:gdLst>
              <a:gd name="connsiteX0" fmla="*/ 0 w 559472"/>
              <a:gd name="connsiteY0" fmla="*/ 0 h 3709642"/>
              <a:gd name="connsiteX1" fmla="*/ 473952 w 559472"/>
              <a:gd name="connsiteY1" fmla="*/ 0 h 3709642"/>
              <a:gd name="connsiteX2" fmla="*/ 485840 w 559472"/>
              <a:gd name="connsiteY2" fmla="*/ 161194 h 3709642"/>
              <a:gd name="connsiteX3" fmla="*/ 523949 w 559472"/>
              <a:gd name="connsiteY3" fmla="*/ 3672197 h 3709642"/>
              <a:gd name="connsiteX4" fmla="*/ 454748 w 559472"/>
              <a:gd name="connsiteY4" fmla="*/ 3709642 h 3709642"/>
              <a:gd name="connsiteX5" fmla="*/ 448224 w 559472"/>
              <a:gd name="connsiteY5" fmla="*/ 3510471 h 3709642"/>
              <a:gd name="connsiteX6" fmla="*/ 443564 w 559472"/>
              <a:gd name="connsiteY6" fmla="*/ 3408563 h 3709642"/>
              <a:gd name="connsiteX7" fmla="*/ 438902 w 559472"/>
              <a:gd name="connsiteY7" fmla="*/ 3304407 h 3709642"/>
              <a:gd name="connsiteX8" fmla="*/ 433941 w 559472"/>
              <a:gd name="connsiteY8" fmla="*/ 3198777 h 3709642"/>
              <a:gd name="connsiteX9" fmla="*/ 427584 w 559472"/>
              <a:gd name="connsiteY9" fmla="*/ 3092510 h 3709642"/>
              <a:gd name="connsiteX10" fmla="*/ 420988 w 559472"/>
              <a:gd name="connsiteY10" fmla="*/ 2984390 h 3709642"/>
              <a:gd name="connsiteX11" fmla="*/ 414330 w 559472"/>
              <a:gd name="connsiteY11" fmla="*/ 2874401 h 3709642"/>
              <a:gd name="connsiteX12" fmla="*/ 406840 w 559472"/>
              <a:gd name="connsiteY12" fmla="*/ 2762980 h 3709642"/>
              <a:gd name="connsiteX13" fmla="*/ 397745 w 559472"/>
              <a:gd name="connsiteY13" fmla="*/ 2650566 h 3709642"/>
              <a:gd name="connsiteX14" fmla="*/ 389154 w 559472"/>
              <a:gd name="connsiteY14" fmla="*/ 2536612 h 3709642"/>
              <a:gd name="connsiteX15" fmla="*/ 379225 w 559472"/>
              <a:gd name="connsiteY15" fmla="*/ 2421642 h 3709642"/>
              <a:gd name="connsiteX16" fmla="*/ 368316 w 559472"/>
              <a:gd name="connsiteY16" fmla="*/ 2305627 h 3709642"/>
              <a:gd name="connsiteX17" fmla="*/ 357466 w 559472"/>
              <a:gd name="connsiteY17" fmla="*/ 2189233 h 3709642"/>
              <a:gd name="connsiteX18" fmla="*/ 344982 w 559472"/>
              <a:gd name="connsiteY18" fmla="*/ 2071473 h 3709642"/>
              <a:gd name="connsiteX19" fmla="*/ 332466 w 559472"/>
              <a:gd name="connsiteY19" fmla="*/ 1952216 h 3709642"/>
              <a:gd name="connsiteX20" fmla="*/ 319121 w 559472"/>
              <a:gd name="connsiteY20" fmla="*/ 1833776 h 3709642"/>
              <a:gd name="connsiteX21" fmla="*/ 304408 w 559472"/>
              <a:gd name="connsiteY21" fmla="*/ 1713948 h 3709642"/>
              <a:gd name="connsiteX22" fmla="*/ 288685 w 559472"/>
              <a:gd name="connsiteY22" fmla="*/ 1592703 h 3709642"/>
              <a:gd name="connsiteX23" fmla="*/ 273050 w 559472"/>
              <a:gd name="connsiteY23" fmla="*/ 1471451 h 3709642"/>
              <a:gd name="connsiteX24" fmla="*/ 255813 w 559472"/>
              <a:gd name="connsiteY24" fmla="*/ 1350328 h 3709642"/>
              <a:gd name="connsiteX25" fmla="*/ 237060 w 559472"/>
              <a:gd name="connsiteY25" fmla="*/ 1227080 h 3709642"/>
              <a:gd name="connsiteX26" fmla="*/ 218488 w 559472"/>
              <a:gd name="connsiteY26" fmla="*/ 1106065 h 3709642"/>
              <a:gd name="connsiteX27" fmla="*/ 198221 w 559472"/>
              <a:gd name="connsiteY27" fmla="*/ 982940 h 3709642"/>
              <a:gd name="connsiteX28" fmla="*/ 177152 w 559472"/>
              <a:gd name="connsiteY28" fmla="*/ 858755 h 3709642"/>
              <a:gd name="connsiteX29" fmla="*/ 155551 w 559472"/>
              <a:gd name="connsiteY29" fmla="*/ 736861 h 3709642"/>
              <a:gd name="connsiteX30" fmla="*/ 131782 w 559472"/>
              <a:gd name="connsiteY30" fmla="*/ 613645 h 3709642"/>
              <a:gd name="connsiteX31" fmla="*/ 107123 w 559472"/>
              <a:gd name="connsiteY31" fmla="*/ 490500 h 3709642"/>
              <a:gd name="connsiteX32" fmla="*/ 82552 w 559472"/>
              <a:gd name="connsiteY32" fmla="*/ 367348 h 3709642"/>
              <a:gd name="connsiteX33" fmla="*/ 55608 w 559472"/>
              <a:gd name="connsiteY33" fmla="*/ 244762 h 3709642"/>
              <a:gd name="connsiteX34" fmla="*/ 28130 w 559472"/>
              <a:gd name="connsiteY34" fmla="*/ 122220 h 3709642"/>
              <a:gd name="connsiteX35" fmla="*/ 0 w 559472"/>
              <a:gd name="connsiteY35" fmla="*/ 0 h 37096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559472" h="3709642">
                <a:moveTo>
                  <a:pt x="0" y="0"/>
                </a:moveTo>
                <a:lnTo>
                  <a:pt x="473952" y="0"/>
                </a:lnTo>
                <a:lnTo>
                  <a:pt x="485840" y="161194"/>
                </a:lnTo>
                <a:cubicBezTo>
                  <a:pt x="552063" y="1147770"/>
                  <a:pt x="592441" y="3086737"/>
                  <a:pt x="523949" y="3672197"/>
                </a:cubicBezTo>
                <a:cubicBezTo>
                  <a:pt x="500842" y="3684557"/>
                  <a:pt x="477855" y="3697282"/>
                  <a:pt x="454748" y="3709642"/>
                </a:cubicBezTo>
                <a:lnTo>
                  <a:pt x="448224" y="3510471"/>
                </a:lnTo>
                <a:lnTo>
                  <a:pt x="443564" y="3408563"/>
                </a:lnTo>
                <a:lnTo>
                  <a:pt x="438902" y="3304407"/>
                </a:lnTo>
                <a:lnTo>
                  <a:pt x="433941" y="3198777"/>
                </a:lnTo>
                <a:lnTo>
                  <a:pt x="427584" y="3092510"/>
                </a:lnTo>
                <a:lnTo>
                  <a:pt x="420988" y="2984390"/>
                </a:lnTo>
                <a:lnTo>
                  <a:pt x="414330" y="2874401"/>
                </a:lnTo>
                <a:lnTo>
                  <a:pt x="406840" y="2762980"/>
                </a:lnTo>
                <a:lnTo>
                  <a:pt x="397745" y="2650566"/>
                </a:lnTo>
                <a:lnTo>
                  <a:pt x="389154" y="2536612"/>
                </a:lnTo>
                <a:lnTo>
                  <a:pt x="379225" y="2421642"/>
                </a:lnTo>
                <a:lnTo>
                  <a:pt x="368316" y="2305627"/>
                </a:lnTo>
                <a:lnTo>
                  <a:pt x="357466" y="2189233"/>
                </a:lnTo>
                <a:lnTo>
                  <a:pt x="344982" y="2071473"/>
                </a:lnTo>
                <a:lnTo>
                  <a:pt x="332466" y="1952216"/>
                </a:lnTo>
                <a:lnTo>
                  <a:pt x="319121" y="1833776"/>
                </a:lnTo>
                <a:lnTo>
                  <a:pt x="304408" y="1713948"/>
                </a:lnTo>
                <a:lnTo>
                  <a:pt x="288685" y="1592703"/>
                </a:lnTo>
                <a:lnTo>
                  <a:pt x="273050" y="1471451"/>
                </a:lnTo>
                <a:lnTo>
                  <a:pt x="255813" y="1350328"/>
                </a:lnTo>
                <a:lnTo>
                  <a:pt x="237060" y="1227080"/>
                </a:lnTo>
                <a:lnTo>
                  <a:pt x="218488" y="1106065"/>
                </a:lnTo>
                <a:lnTo>
                  <a:pt x="198221" y="982940"/>
                </a:lnTo>
                <a:lnTo>
                  <a:pt x="177152" y="858755"/>
                </a:lnTo>
                <a:lnTo>
                  <a:pt x="155551" y="736861"/>
                </a:lnTo>
                <a:lnTo>
                  <a:pt x="131782" y="613645"/>
                </a:lnTo>
                <a:lnTo>
                  <a:pt x="107123" y="490500"/>
                </a:lnTo>
                <a:lnTo>
                  <a:pt x="82552" y="367348"/>
                </a:lnTo>
                <a:lnTo>
                  <a:pt x="55608" y="244762"/>
                </a:lnTo>
                <a:lnTo>
                  <a:pt x="28130" y="122220"/>
                </a:lnTo>
                <a:lnTo>
                  <a:pt x="0" y="0"/>
                </a:lnTo>
                <a:close/>
              </a:path>
            </a:pathLst>
          </a:custGeom>
          <a:solidFill>
            <a:schemeClr val="tx1">
              <a:alpha val="20000"/>
            </a:schemeClr>
          </a:solidFill>
          <a:ln>
            <a:noFill/>
          </a:ln>
        </p:spPr>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sp>
        <p:nvSpPr>
          <p:cNvPr id="13" name="Freeform 5">
            <a:extLst>
              <a:ext uri="{FF2B5EF4-FFF2-40B4-BE49-F238E27FC236}">
                <a16:creationId xmlns:a16="http://schemas.microsoft.com/office/drawing/2014/main" id="{2E6028E3-4806-4E1D-A24F-F8166F67F411}"/>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rot="5400000" flipH="1">
            <a:off x="2894561" y="2756642"/>
            <a:ext cx="6858000" cy="1344715"/>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rgbClr val="FFFFFF"/>
          </a:solidFill>
          <a:ln>
            <a:noFill/>
          </a:ln>
        </p:spPr>
      </p:sp>
      <p:pic>
        <p:nvPicPr>
          <p:cNvPr id="4" name="Picture 3" descr="A screenshot of a cell phone&#10;&#10;Description automatically generated">
            <a:extLst>
              <a:ext uri="{FF2B5EF4-FFF2-40B4-BE49-F238E27FC236}">
                <a16:creationId xmlns:a16="http://schemas.microsoft.com/office/drawing/2014/main" id="{06456345-625E-406E-A78B-D9BC4F8B8F00}"/>
              </a:ext>
            </a:extLst>
          </p:cNvPr>
          <p:cNvPicPr>
            <a:picLocks noChangeAspect="1"/>
          </p:cNvPicPr>
          <p:nvPr/>
        </p:nvPicPr>
        <p:blipFill>
          <a:blip r:embed="rId3"/>
          <a:stretch>
            <a:fillRect/>
          </a:stretch>
        </p:blipFill>
        <p:spPr>
          <a:xfrm>
            <a:off x="643854" y="682895"/>
            <a:ext cx="5450557" cy="5491745"/>
          </a:xfrm>
          <a:prstGeom prst="rect">
            <a:avLst/>
          </a:prstGeom>
          <a:effectLst/>
        </p:spPr>
      </p:pic>
    </p:spTree>
    <p:extLst>
      <p:ext uri="{BB962C8B-B14F-4D97-AF65-F5344CB8AC3E}">
        <p14:creationId xmlns:p14="http://schemas.microsoft.com/office/powerpoint/2010/main" val="1895862824"/>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62000"/>
                <a:hueMod val="108000"/>
                <a:satMod val="164000"/>
                <a:lumMod val="69000"/>
              </a:schemeClr>
              <a:schemeClr val="bg2">
                <a:tint val="96000"/>
                <a:hueMod val="90000"/>
                <a:satMod val="130000"/>
                <a:lumMod val="134000"/>
              </a:schemeClr>
            </a:duotone>
          </a:blip>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7A4BC9-221E-4E94-8E6D-37F604148C20}"/>
              </a:ext>
            </a:extLst>
          </p:cNvPr>
          <p:cNvSpPr>
            <a:spLocks noGrp="1"/>
          </p:cNvSpPr>
          <p:nvPr>
            <p:ph type="title"/>
          </p:nvPr>
        </p:nvSpPr>
        <p:spPr>
          <a:xfrm>
            <a:off x="648931" y="629266"/>
            <a:ext cx="4166510" cy="1622321"/>
          </a:xfrm>
        </p:spPr>
        <p:txBody>
          <a:bodyPr>
            <a:normAutofit/>
          </a:bodyPr>
          <a:lstStyle/>
          <a:p>
            <a:r>
              <a:rPr lang="en-US" dirty="0">
                <a:solidFill>
                  <a:schemeClr val="tx1"/>
                </a:solidFill>
              </a:rPr>
              <a:t>Scripts </a:t>
            </a:r>
          </a:p>
        </p:txBody>
      </p:sp>
      <p:sp>
        <p:nvSpPr>
          <p:cNvPr id="3" name="Content Placeholder 2">
            <a:extLst>
              <a:ext uri="{FF2B5EF4-FFF2-40B4-BE49-F238E27FC236}">
                <a16:creationId xmlns:a16="http://schemas.microsoft.com/office/drawing/2014/main" id="{8CF13919-215C-4E0E-9523-D99A178ECB1A}"/>
              </a:ext>
            </a:extLst>
          </p:cNvPr>
          <p:cNvSpPr>
            <a:spLocks noGrp="1"/>
          </p:cNvSpPr>
          <p:nvPr>
            <p:ph idx="1"/>
          </p:nvPr>
        </p:nvSpPr>
        <p:spPr>
          <a:xfrm>
            <a:off x="450434" y="1913896"/>
            <a:ext cx="4166509" cy="3785419"/>
          </a:xfrm>
        </p:spPr>
        <p:txBody>
          <a:bodyPr>
            <a:normAutofit/>
          </a:bodyPr>
          <a:lstStyle/>
          <a:p>
            <a:pPr>
              <a:lnSpc>
                <a:spcPct val="90000"/>
              </a:lnSpc>
            </a:pPr>
            <a:r>
              <a:rPr lang="en-US" sz="2400" dirty="0"/>
              <a:t>Geographic farm</a:t>
            </a:r>
          </a:p>
          <a:p>
            <a:pPr>
              <a:lnSpc>
                <a:spcPct val="90000"/>
              </a:lnSpc>
            </a:pPr>
            <a:r>
              <a:rPr lang="en-US" sz="2400" dirty="0"/>
              <a:t>Just listed</a:t>
            </a:r>
          </a:p>
          <a:p>
            <a:pPr>
              <a:lnSpc>
                <a:spcPct val="90000"/>
              </a:lnSpc>
            </a:pPr>
            <a:r>
              <a:rPr lang="en-US" sz="2400" dirty="0"/>
              <a:t>Just sold</a:t>
            </a:r>
          </a:p>
          <a:p>
            <a:pPr>
              <a:lnSpc>
                <a:spcPct val="90000"/>
              </a:lnSpc>
            </a:pPr>
            <a:r>
              <a:rPr lang="en-US" sz="2400" dirty="0"/>
              <a:t>Letter or postcard to farm</a:t>
            </a:r>
          </a:p>
          <a:p>
            <a:pPr>
              <a:lnSpc>
                <a:spcPct val="90000"/>
              </a:lnSpc>
            </a:pPr>
            <a:r>
              <a:rPr lang="en-US" sz="2400" dirty="0"/>
              <a:t>Looking for homes in area</a:t>
            </a:r>
          </a:p>
          <a:p>
            <a:pPr>
              <a:lnSpc>
                <a:spcPct val="90000"/>
              </a:lnSpc>
            </a:pPr>
            <a:r>
              <a:rPr lang="en-US" sz="2400" dirty="0"/>
              <a:t>Thank you after calling </a:t>
            </a:r>
          </a:p>
          <a:p>
            <a:pPr>
              <a:lnSpc>
                <a:spcPct val="90000"/>
              </a:lnSpc>
            </a:pPr>
            <a:r>
              <a:rPr lang="en-US" sz="2400" dirty="0"/>
              <a:t>Expired listings</a:t>
            </a:r>
          </a:p>
          <a:p>
            <a:pPr>
              <a:lnSpc>
                <a:spcPct val="90000"/>
              </a:lnSpc>
            </a:pPr>
            <a:r>
              <a:rPr lang="en-US" sz="2400" dirty="0"/>
              <a:t>For-sale-by-owners </a:t>
            </a:r>
          </a:p>
        </p:txBody>
      </p:sp>
      <p:sp>
        <p:nvSpPr>
          <p:cNvPr id="10" name="Freeform 31">
            <a:extLst>
              <a:ext uri="{FF2B5EF4-FFF2-40B4-BE49-F238E27FC236}">
                <a16:creationId xmlns:a16="http://schemas.microsoft.com/office/drawing/2014/main" id="{D6CEF2A9-EF08-4FB3-AFFB-C5F77AB6E028}"/>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994020" y="-1"/>
            <a:ext cx="559472" cy="3709642"/>
          </a:xfrm>
          <a:custGeom>
            <a:avLst/>
            <a:gdLst>
              <a:gd name="connsiteX0" fmla="*/ 0 w 559472"/>
              <a:gd name="connsiteY0" fmla="*/ 0 h 3709642"/>
              <a:gd name="connsiteX1" fmla="*/ 473952 w 559472"/>
              <a:gd name="connsiteY1" fmla="*/ 0 h 3709642"/>
              <a:gd name="connsiteX2" fmla="*/ 485840 w 559472"/>
              <a:gd name="connsiteY2" fmla="*/ 161194 h 3709642"/>
              <a:gd name="connsiteX3" fmla="*/ 523949 w 559472"/>
              <a:gd name="connsiteY3" fmla="*/ 3672197 h 3709642"/>
              <a:gd name="connsiteX4" fmla="*/ 454748 w 559472"/>
              <a:gd name="connsiteY4" fmla="*/ 3709642 h 3709642"/>
              <a:gd name="connsiteX5" fmla="*/ 448224 w 559472"/>
              <a:gd name="connsiteY5" fmla="*/ 3510471 h 3709642"/>
              <a:gd name="connsiteX6" fmla="*/ 443564 w 559472"/>
              <a:gd name="connsiteY6" fmla="*/ 3408563 h 3709642"/>
              <a:gd name="connsiteX7" fmla="*/ 438902 w 559472"/>
              <a:gd name="connsiteY7" fmla="*/ 3304407 h 3709642"/>
              <a:gd name="connsiteX8" fmla="*/ 433941 w 559472"/>
              <a:gd name="connsiteY8" fmla="*/ 3198777 h 3709642"/>
              <a:gd name="connsiteX9" fmla="*/ 427584 w 559472"/>
              <a:gd name="connsiteY9" fmla="*/ 3092510 h 3709642"/>
              <a:gd name="connsiteX10" fmla="*/ 420988 w 559472"/>
              <a:gd name="connsiteY10" fmla="*/ 2984390 h 3709642"/>
              <a:gd name="connsiteX11" fmla="*/ 414330 w 559472"/>
              <a:gd name="connsiteY11" fmla="*/ 2874401 h 3709642"/>
              <a:gd name="connsiteX12" fmla="*/ 406840 w 559472"/>
              <a:gd name="connsiteY12" fmla="*/ 2762980 h 3709642"/>
              <a:gd name="connsiteX13" fmla="*/ 397745 w 559472"/>
              <a:gd name="connsiteY13" fmla="*/ 2650566 h 3709642"/>
              <a:gd name="connsiteX14" fmla="*/ 389154 w 559472"/>
              <a:gd name="connsiteY14" fmla="*/ 2536612 h 3709642"/>
              <a:gd name="connsiteX15" fmla="*/ 379225 w 559472"/>
              <a:gd name="connsiteY15" fmla="*/ 2421642 h 3709642"/>
              <a:gd name="connsiteX16" fmla="*/ 368316 w 559472"/>
              <a:gd name="connsiteY16" fmla="*/ 2305627 h 3709642"/>
              <a:gd name="connsiteX17" fmla="*/ 357466 w 559472"/>
              <a:gd name="connsiteY17" fmla="*/ 2189233 h 3709642"/>
              <a:gd name="connsiteX18" fmla="*/ 344982 w 559472"/>
              <a:gd name="connsiteY18" fmla="*/ 2071473 h 3709642"/>
              <a:gd name="connsiteX19" fmla="*/ 332466 w 559472"/>
              <a:gd name="connsiteY19" fmla="*/ 1952216 h 3709642"/>
              <a:gd name="connsiteX20" fmla="*/ 319121 w 559472"/>
              <a:gd name="connsiteY20" fmla="*/ 1833776 h 3709642"/>
              <a:gd name="connsiteX21" fmla="*/ 304408 w 559472"/>
              <a:gd name="connsiteY21" fmla="*/ 1713948 h 3709642"/>
              <a:gd name="connsiteX22" fmla="*/ 288685 w 559472"/>
              <a:gd name="connsiteY22" fmla="*/ 1592703 h 3709642"/>
              <a:gd name="connsiteX23" fmla="*/ 273050 w 559472"/>
              <a:gd name="connsiteY23" fmla="*/ 1471451 h 3709642"/>
              <a:gd name="connsiteX24" fmla="*/ 255813 w 559472"/>
              <a:gd name="connsiteY24" fmla="*/ 1350328 h 3709642"/>
              <a:gd name="connsiteX25" fmla="*/ 237060 w 559472"/>
              <a:gd name="connsiteY25" fmla="*/ 1227080 h 3709642"/>
              <a:gd name="connsiteX26" fmla="*/ 218488 w 559472"/>
              <a:gd name="connsiteY26" fmla="*/ 1106065 h 3709642"/>
              <a:gd name="connsiteX27" fmla="*/ 198221 w 559472"/>
              <a:gd name="connsiteY27" fmla="*/ 982940 h 3709642"/>
              <a:gd name="connsiteX28" fmla="*/ 177152 w 559472"/>
              <a:gd name="connsiteY28" fmla="*/ 858755 h 3709642"/>
              <a:gd name="connsiteX29" fmla="*/ 155551 w 559472"/>
              <a:gd name="connsiteY29" fmla="*/ 736861 h 3709642"/>
              <a:gd name="connsiteX30" fmla="*/ 131782 w 559472"/>
              <a:gd name="connsiteY30" fmla="*/ 613645 h 3709642"/>
              <a:gd name="connsiteX31" fmla="*/ 107123 w 559472"/>
              <a:gd name="connsiteY31" fmla="*/ 490500 h 3709642"/>
              <a:gd name="connsiteX32" fmla="*/ 82552 w 559472"/>
              <a:gd name="connsiteY32" fmla="*/ 367348 h 3709642"/>
              <a:gd name="connsiteX33" fmla="*/ 55608 w 559472"/>
              <a:gd name="connsiteY33" fmla="*/ 244762 h 3709642"/>
              <a:gd name="connsiteX34" fmla="*/ 28130 w 559472"/>
              <a:gd name="connsiteY34" fmla="*/ 122220 h 3709642"/>
              <a:gd name="connsiteX35" fmla="*/ 0 w 559472"/>
              <a:gd name="connsiteY35" fmla="*/ 0 h 37096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559472" h="3709642">
                <a:moveTo>
                  <a:pt x="0" y="0"/>
                </a:moveTo>
                <a:lnTo>
                  <a:pt x="473952" y="0"/>
                </a:lnTo>
                <a:lnTo>
                  <a:pt x="485840" y="161194"/>
                </a:lnTo>
                <a:cubicBezTo>
                  <a:pt x="552063" y="1147770"/>
                  <a:pt x="592441" y="3086737"/>
                  <a:pt x="523949" y="3672197"/>
                </a:cubicBezTo>
                <a:cubicBezTo>
                  <a:pt x="500842" y="3684557"/>
                  <a:pt x="477855" y="3697282"/>
                  <a:pt x="454748" y="3709642"/>
                </a:cubicBezTo>
                <a:lnTo>
                  <a:pt x="448224" y="3510471"/>
                </a:lnTo>
                <a:lnTo>
                  <a:pt x="443564" y="3408563"/>
                </a:lnTo>
                <a:lnTo>
                  <a:pt x="438902" y="3304407"/>
                </a:lnTo>
                <a:lnTo>
                  <a:pt x="433941" y="3198777"/>
                </a:lnTo>
                <a:lnTo>
                  <a:pt x="427584" y="3092510"/>
                </a:lnTo>
                <a:lnTo>
                  <a:pt x="420988" y="2984390"/>
                </a:lnTo>
                <a:lnTo>
                  <a:pt x="414330" y="2874401"/>
                </a:lnTo>
                <a:lnTo>
                  <a:pt x="406840" y="2762980"/>
                </a:lnTo>
                <a:lnTo>
                  <a:pt x="397745" y="2650566"/>
                </a:lnTo>
                <a:lnTo>
                  <a:pt x="389154" y="2536612"/>
                </a:lnTo>
                <a:lnTo>
                  <a:pt x="379225" y="2421642"/>
                </a:lnTo>
                <a:lnTo>
                  <a:pt x="368316" y="2305627"/>
                </a:lnTo>
                <a:lnTo>
                  <a:pt x="357466" y="2189233"/>
                </a:lnTo>
                <a:lnTo>
                  <a:pt x="344982" y="2071473"/>
                </a:lnTo>
                <a:lnTo>
                  <a:pt x="332466" y="1952216"/>
                </a:lnTo>
                <a:lnTo>
                  <a:pt x="319121" y="1833776"/>
                </a:lnTo>
                <a:lnTo>
                  <a:pt x="304408" y="1713948"/>
                </a:lnTo>
                <a:lnTo>
                  <a:pt x="288685" y="1592703"/>
                </a:lnTo>
                <a:lnTo>
                  <a:pt x="273050" y="1471451"/>
                </a:lnTo>
                <a:lnTo>
                  <a:pt x="255813" y="1350328"/>
                </a:lnTo>
                <a:lnTo>
                  <a:pt x="237060" y="1227080"/>
                </a:lnTo>
                <a:lnTo>
                  <a:pt x="218488" y="1106065"/>
                </a:lnTo>
                <a:lnTo>
                  <a:pt x="198221" y="982940"/>
                </a:lnTo>
                <a:lnTo>
                  <a:pt x="177152" y="858755"/>
                </a:lnTo>
                <a:lnTo>
                  <a:pt x="155551" y="736861"/>
                </a:lnTo>
                <a:lnTo>
                  <a:pt x="131782" y="613645"/>
                </a:lnTo>
                <a:lnTo>
                  <a:pt x="107123" y="490500"/>
                </a:lnTo>
                <a:lnTo>
                  <a:pt x="82552" y="367348"/>
                </a:lnTo>
                <a:lnTo>
                  <a:pt x="55608" y="244762"/>
                </a:lnTo>
                <a:lnTo>
                  <a:pt x="28130" y="122220"/>
                </a:lnTo>
                <a:lnTo>
                  <a:pt x="0" y="0"/>
                </a:lnTo>
                <a:close/>
              </a:path>
            </a:pathLst>
          </a:custGeom>
          <a:solidFill>
            <a:schemeClr val="tx1">
              <a:alpha val="20000"/>
            </a:schemeClr>
          </a:solidFill>
          <a:ln>
            <a:noFill/>
          </a:ln>
        </p:spPr>
        <p:txBody>
          <a:bodyPr rtlCol="0" anchor="ctr"/>
          <a:lstStyle/>
          <a:p>
            <a:pPr algn="ctr"/>
            <a:endParaRPr lang="en-US"/>
          </a:p>
        </p:txBody>
      </p:sp>
      <p:sp>
        <p:nvSpPr>
          <p:cNvPr id="12" name="Rectangle 11">
            <a:extLst>
              <a:ext uri="{FF2B5EF4-FFF2-40B4-BE49-F238E27FC236}">
                <a16:creationId xmlns:a16="http://schemas.microsoft.com/office/drawing/2014/main" id="{4109C3C2-C0A8-4559-8462-8007573DF44C}"/>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093992" y="0"/>
            <a:ext cx="6098427"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5">
            <a:extLst>
              <a:ext uri="{FF2B5EF4-FFF2-40B4-BE49-F238E27FC236}">
                <a16:creationId xmlns:a16="http://schemas.microsoft.com/office/drawing/2014/main" id="{4C535542-B72A-4DE0-BE5A-5EA00508C77D}"/>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rot="16200000">
            <a:off x="2450577" y="2756642"/>
            <a:ext cx="6858000" cy="1344715"/>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rgbClr val="FFFFFF"/>
          </a:solidFill>
          <a:ln>
            <a:noFill/>
          </a:ln>
        </p:spPr>
      </p:sp>
      <p:sp>
        <p:nvSpPr>
          <p:cNvPr id="16" name="Rectangle 15">
            <a:extLst>
              <a:ext uri="{FF2B5EF4-FFF2-40B4-BE49-F238E27FC236}">
                <a16:creationId xmlns:a16="http://schemas.microsoft.com/office/drawing/2014/main" id="{11DF0705-615B-4CF3-A16F-8C14680D8BA6}"/>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42448"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11" name="TextBox 10">
            <a:extLst>
              <a:ext uri="{FF2B5EF4-FFF2-40B4-BE49-F238E27FC236}">
                <a16:creationId xmlns:a16="http://schemas.microsoft.com/office/drawing/2014/main" id="{42F5D0DD-5160-47C9-84ED-13D777FF697E}"/>
              </a:ext>
            </a:extLst>
          </p:cNvPr>
          <p:cNvSpPr txBox="1"/>
          <p:nvPr/>
        </p:nvSpPr>
        <p:spPr>
          <a:xfrm>
            <a:off x="10321447" y="0"/>
            <a:ext cx="926926" cy="1312847"/>
          </a:xfrm>
          <a:prstGeom prst="rect">
            <a:avLst/>
          </a:prstGeom>
          <a:solidFill>
            <a:schemeClr val="tx1"/>
          </a:solidFill>
        </p:spPr>
        <p:txBody>
          <a:bodyPr wrap="square" rtlCol="0">
            <a:spAutoFit/>
          </a:bodyPr>
          <a:lstStyle/>
          <a:p>
            <a:endParaRPr lang="en-US" dirty="0"/>
          </a:p>
        </p:txBody>
      </p:sp>
      <p:pic>
        <p:nvPicPr>
          <p:cNvPr id="13" name="Picture 12" descr="A close up of a logo&#10;&#10;Description automatically generated">
            <a:extLst>
              <a:ext uri="{FF2B5EF4-FFF2-40B4-BE49-F238E27FC236}">
                <a16:creationId xmlns:a16="http://schemas.microsoft.com/office/drawing/2014/main" id="{BA11DC67-8BE3-4E75-8B57-C243A09889C4}"/>
              </a:ext>
            </a:extLst>
          </p:cNvPr>
          <p:cNvPicPr>
            <a:picLocks noChangeAspect="1"/>
          </p:cNvPicPr>
          <p:nvPr/>
        </p:nvPicPr>
        <p:blipFill>
          <a:blip r:embed="rId3">
            <a:extLst>
              <a:ext uri="{837473B0-CC2E-450A-ABE3-18F120FF3D39}">
                <a1611:picAttrSrcUrl xmlns:a1611="http://schemas.microsoft.com/office/drawing/2016/11/main" xmlns="" r:id="rId4"/>
              </a:ext>
            </a:extLst>
          </a:blip>
          <a:stretch>
            <a:fillRect/>
          </a:stretch>
        </p:blipFill>
        <p:spPr>
          <a:xfrm>
            <a:off x="4994020" y="0"/>
            <a:ext cx="7253915" cy="6858000"/>
          </a:xfrm>
          <a:prstGeom prst="rect">
            <a:avLst/>
          </a:prstGeom>
          <a:effectLst/>
        </p:spPr>
      </p:pic>
    </p:spTree>
    <p:extLst>
      <p:ext uri="{BB962C8B-B14F-4D97-AF65-F5344CB8AC3E}">
        <p14:creationId xmlns:p14="http://schemas.microsoft.com/office/powerpoint/2010/main" val="844358950"/>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69000"/>
                <a:hueMod val="108000"/>
                <a:satMod val="164000"/>
                <a:lumMod val="74000"/>
              </a:schemeClr>
              <a:schemeClr val="bg2">
                <a:tint val="96000"/>
                <a:hueMod val="88000"/>
                <a:satMod val="140000"/>
                <a:lumMod val="132000"/>
              </a:schemeClr>
            </a:duotone>
          </a:blip>
          <a:stretch/>
        </a:blipFill>
        <a:effectLst/>
      </p:bgPr>
    </p:bg>
    <p:spTree>
      <p:nvGrpSpPr>
        <p:cNvPr id="1" name=""/>
        <p:cNvGrpSpPr/>
        <p:nvPr/>
      </p:nvGrpSpPr>
      <p:grpSpPr>
        <a:xfrm>
          <a:off x="0" y="0"/>
          <a:ext cx="0" cy="0"/>
          <a:chOff x="0" y="0"/>
          <a:chExt cx="0" cy="0"/>
        </a:xfrm>
      </p:grpSpPr>
      <p:pic>
        <p:nvPicPr>
          <p:cNvPr id="12" name="Picture 14">
            <a:extLst>
              <a:ext uri="{FF2B5EF4-FFF2-40B4-BE49-F238E27FC236}">
                <a16:creationId xmlns:a16="http://schemas.microsoft.com/office/drawing/2014/main" id="{5B89E5C5-A037-45B3-9D37-3658914D4799}"/>
              </a:ext>
              <a:ext uri="{C183D7F6-B498-43B3-948B-1728B52AA6E4}">
                <adec:decorative xmlns:adec="http://schemas.microsoft.com/office/drawing/2017/decorative" xmlns=""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3">
            <a:extLst>
              <a:ext uri="{28A0092B-C50C-407E-A947-70E740481C1C}">
                <a14:useLocalDpi xmlns:a14="http://schemas.microsoft.com/office/drawing/2010/main" val="0"/>
              </a:ext>
            </a:extLst>
          </a:blip>
          <a:srcRect l="3613"/>
          <a:stretch/>
        </p:blipFill>
        <p:spPr>
          <a:xfrm>
            <a:off x="0" y="2669685"/>
            <a:ext cx="4037012" cy="4188315"/>
          </a:xfrm>
          <a:prstGeom prst="rect">
            <a:avLst/>
          </a:prstGeom>
        </p:spPr>
      </p:pic>
      <p:pic>
        <p:nvPicPr>
          <p:cNvPr id="13" name="Picture 16">
            <a:extLst>
              <a:ext uri="{FF2B5EF4-FFF2-40B4-BE49-F238E27FC236}">
                <a16:creationId xmlns:a16="http://schemas.microsoft.com/office/drawing/2014/main" id="{5ACB93B0-521E-443D-9750-AFCFDDB3E801}"/>
              </a:ext>
              <a:ext uri="{C183D7F6-B498-43B3-948B-1728B52AA6E4}">
                <adec:decorative xmlns:adec="http://schemas.microsoft.com/office/drawing/2017/decorative" xmlns=""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4">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14" name="Oval 18">
            <a:extLst>
              <a:ext uri="{FF2B5EF4-FFF2-40B4-BE49-F238E27FC236}">
                <a16:creationId xmlns:a16="http://schemas.microsoft.com/office/drawing/2014/main" id="{DA1DAC79-DDBA-4382-9D43-6E5F685BE5FB}"/>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605878" y="1676400"/>
            <a:ext cx="2819400"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16" name="Picture 20">
            <a:extLst>
              <a:ext uri="{FF2B5EF4-FFF2-40B4-BE49-F238E27FC236}">
                <a16:creationId xmlns:a16="http://schemas.microsoft.com/office/drawing/2014/main" id="{E0880F10-995F-4F01-A83B-7ECDB7BE7905}"/>
              </a:ext>
              <a:ext uri="{C183D7F6-B498-43B3-948B-1728B52AA6E4}">
                <adec:decorative xmlns:adec="http://schemas.microsoft.com/office/drawing/2017/decorative" xmlns=""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5">
            <a:extLst>
              <a:ext uri="{28A0092B-C50C-407E-A947-70E740481C1C}">
                <a14:useLocalDpi xmlns:a14="http://schemas.microsoft.com/office/drawing/2010/main" val="0"/>
              </a:ext>
            </a:extLst>
          </a:blip>
          <a:srcRect t="28813"/>
          <a:stretch/>
        </p:blipFill>
        <p:spPr>
          <a:xfrm>
            <a:off x="7999412" y="0"/>
            <a:ext cx="1603387" cy="1141407"/>
          </a:xfrm>
          <a:prstGeom prst="rect">
            <a:avLst/>
          </a:prstGeom>
        </p:spPr>
      </p:pic>
      <p:pic>
        <p:nvPicPr>
          <p:cNvPr id="18" name="Picture 22">
            <a:extLst>
              <a:ext uri="{FF2B5EF4-FFF2-40B4-BE49-F238E27FC236}">
                <a16:creationId xmlns:a16="http://schemas.microsoft.com/office/drawing/2014/main" id="{A2D49266-1F08-40F2-B0E1-1D919DCB5780}"/>
              </a:ext>
              <a:ext uri="{C183D7F6-B498-43B3-948B-1728B52AA6E4}">
                <adec:decorative xmlns:adec="http://schemas.microsoft.com/office/drawing/2017/decorative" xmlns=""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6">
            <a:extLst>
              <a:ext uri="{28A0092B-C50C-407E-A947-70E740481C1C}">
                <a14:useLocalDpi xmlns:a14="http://schemas.microsoft.com/office/drawing/2010/main" val="0"/>
              </a:ext>
            </a:extLst>
          </a:blip>
          <a:srcRect b="23320"/>
          <a:stretch/>
        </p:blipFill>
        <p:spPr>
          <a:xfrm>
            <a:off x="8605878" y="6096000"/>
            <a:ext cx="993734" cy="762000"/>
          </a:xfrm>
          <a:prstGeom prst="rect">
            <a:avLst/>
          </a:prstGeom>
        </p:spPr>
      </p:pic>
      <p:sp>
        <p:nvSpPr>
          <p:cNvPr id="20" name="Rectangle 24">
            <a:extLst>
              <a:ext uri="{FF2B5EF4-FFF2-40B4-BE49-F238E27FC236}">
                <a16:creationId xmlns:a16="http://schemas.microsoft.com/office/drawing/2014/main" id="{6AACA73D-178F-4CFC-99E3-9F4FCBBDBA83}"/>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2" name="Rectangle 26">
            <a:extLst>
              <a:ext uri="{FF2B5EF4-FFF2-40B4-BE49-F238E27FC236}">
                <a16:creationId xmlns:a16="http://schemas.microsoft.com/office/drawing/2014/main" id="{C2BE6C1C-C6D6-4F46-A400-2AEDDD36CEBC}"/>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7A93B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0" name="Picture 9" descr="A close up of a sign&#10;&#10;Description automatically generated">
            <a:extLst>
              <a:ext uri="{FF2B5EF4-FFF2-40B4-BE49-F238E27FC236}">
                <a16:creationId xmlns:a16="http://schemas.microsoft.com/office/drawing/2014/main" id="{A95DF2C4-A5D1-413E-8954-1F422F7F7981}"/>
              </a:ext>
            </a:extLst>
          </p:cNvPr>
          <p:cNvPicPr>
            <a:picLocks noChangeAspect="1"/>
          </p:cNvPicPr>
          <p:nvPr/>
        </p:nvPicPr>
        <p:blipFill rotWithShape="1">
          <a:blip r:embed="rId7">
            <a:extLst>
              <a:ext uri="{837473B0-CC2E-450A-ABE3-18F120FF3D39}">
                <a1611:picAttrSrcUrl xmlns:a1611="http://schemas.microsoft.com/office/drawing/2016/11/main" xmlns="" r:id="rId8"/>
              </a:ext>
            </a:extLst>
          </a:blip>
          <a:srcRect r="2126" b="-1"/>
          <a:stretch/>
        </p:blipFill>
        <p:spPr>
          <a:xfrm>
            <a:off x="643467" y="643467"/>
            <a:ext cx="10905066" cy="5571066"/>
          </a:xfrm>
          <a:prstGeom prst="rect">
            <a:avLst/>
          </a:prstGeom>
        </p:spPr>
      </p:pic>
      <p:sp>
        <p:nvSpPr>
          <p:cNvPr id="24" name="Rectangle 28">
            <a:extLst>
              <a:ext uri="{FF2B5EF4-FFF2-40B4-BE49-F238E27FC236}">
                <a16:creationId xmlns:a16="http://schemas.microsoft.com/office/drawing/2014/main" id="{06694754-4001-4052-AE70-BC6938E73E8A}"/>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noFill/>
          <a:ln>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174628484"/>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69000"/>
                <a:hueMod val="108000"/>
                <a:satMod val="164000"/>
                <a:lumMod val="74000"/>
              </a:schemeClr>
              <a:schemeClr val="bg2">
                <a:tint val="96000"/>
                <a:hueMod val="88000"/>
                <a:satMod val="140000"/>
                <a:lumMod val="132000"/>
              </a:schemeClr>
            </a:duotone>
          </a:blip>
          <a:stretch/>
        </a:blipFill>
        <a:effectLst/>
      </p:bgPr>
    </p:bg>
    <p:spTree>
      <p:nvGrpSpPr>
        <p:cNvPr id="1" name=""/>
        <p:cNvGrpSpPr/>
        <p:nvPr/>
      </p:nvGrpSpPr>
      <p:grpSpPr>
        <a:xfrm>
          <a:off x="0" y="0"/>
          <a:ext cx="0" cy="0"/>
          <a:chOff x="0" y="0"/>
          <a:chExt cx="0" cy="0"/>
        </a:xfrm>
      </p:grpSpPr>
      <p:sp>
        <p:nvSpPr>
          <p:cNvPr id="5" name="Rectangle 7">
            <a:extLst>
              <a:ext uri="{FF2B5EF4-FFF2-40B4-BE49-F238E27FC236}">
                <a16:creationId xmlns:a16="http://schemas.microsoft.com/office/drawing/2014/main" id="{C2BE6C1C-C6D6-4F46-A400-2AEDDD36CEBC}"/>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3E69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3" name="Picture 2" descr="A picture containing man, young, standing, front&#10;&#10;Description automatically generated">
            <a:extLst>
              <a:ext uri="{FF2B5EF4-FFF2-40B4-BE49-F238E27FC236}">
                <a16:creationId xmlns:a16="http://schemas.microsoft.com/office/drawing/2014/main" id="{C7D3B72D-8C6F-4589-B901-C61C990E51C7}"/>
              </a:ext>
            </a:extLst>
          </p:cNvPr>
          <p:cNvPicPr>
            <a:picLocks noChangeAspect="1"/>
          </p:cNvPicPr>
          <p:nvPr/>
        </p:nvPicPr>
        <p:blipFill rotWithShape="1">
          <a:blip r:embed="rId3"/>
          <a:srcRect t="11200" r="1" b="31400"/>
          <a:stretch/>
        </p:blipFill>
        <p:spPr>
          <a:xfrm>
            <a:off x="643467" y="643467"/>
            <a:ext cx="10905066" cy="5571066"/>
          </a:xfrm>
          <a:prstGeom prst="rect">
            <a:avLst/>
          </a:prstGeom>
        </p:spPr>
      </p:pic>
      <p:sp>
        <p:nvSpPr>
          <p:cNvPr id="6" name="Rectangle 9">
            <a:extLst>
              <a:ext uri="{FF2B5EF4-FFF2-40B4-BE49-F238E27FC236}">
                <a16:creationId xmlns:a16="http://schemas.microsoft.com/office/drawing/2014/main" id="{06694754-4001-4052-AE70-BC6938E73E8A}"/>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noFill/>
          <a:ln>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520864092"/>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69000"/>
                <a:hueMod val="108000"/>
                <a:satMod val="164000"/>
                <a:lumMod val="74000"/>
              </a:schemeClr>
              <a:schemeClr val="bg2">
                <a:tint val="96000"/>
                <a:hueMod val="88000"/>
                <a:satMod val="140000"/>
                <a:lumMod val="132000"/>
              </a:schemeClr>
            </a:duotone>
          </a:blip>
          <a:stretch/>
        </a:blipFill>
        <a:effectLst/>
      </p:bgPr>
    </p:bg>
    <p:spTree>
      <p:nvGrpSpPr>
        <p:cNvPr id="1" name=""/>
        <p:cNvGrpSpPr/>
        <p:nvPr/>
      </p:nvGrpSpPr>
      <p:grpSpPr>
        <a:xfrm>
          <a:off x="0" y="0"/>
          <a:ext cx="0" cy="0"/>
          <a:chOff x="0" y="0"/>
          <a:chExt cx="0" cy="0"/>
        </a:xfrm>
      </p:grpSpPr>
      <p:sp>
        <p:nvSpPr>
          <p:cNvPr id="7" name="Rectangle 9">
            <a:extLst>
              <a:ext uri="{FF2B5EF4-FFF2-40B4-BE49-F238E27FC236}">
                <a16:creationId xmlns:a16="http://schemas.microsoft.com/office/drawing/2014/main" id="{C2BE6C1C-C6D6-4F46-A400-2AEDDD36CEBC}"/>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3161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5" name="Content Placeholder 4" descr="A picture containing outdoor, person, front, sign&#10;&#10;Description automatically generated">
            <a:extLst>
              <a:ext uri="{FF2B5EF4-FFF2-40B4-BE49-F238E27FC236}">
                <a16:creationId xmlns:a16="http://schemas.microsoft.com/office/drawing/2014/main" id="{F680407C-7E35-4D12-8CF8-31F84CFD01D0}"/>
              </a:ext>
            </a:extLst>
          </p:cNvPr>
          <p:cNvPicPr>
            <a:picLocks noGrp="1" noChangeAspect="1"/>
          </p:cNvPicPr>
          <p:nvPr>
            <p:ph idx="4294967295"/>
          </p:nvPr>
        </p:nvPicPr>
        <p:blipFill rotWithShape="1">
          <a:blip r:embed="rId3"/>
          <a:srcRect t="8188" r="1" b="15278"/>
          <a:stretch/>
        </p:blipFill>
        <p:spPr>
          <a:xfrm>
            <a:off x="643467" y="643467"/>
            <a:ext cx="10905066" cy="5571066"/>
          </a:xfrm>
          <a:prstGeom prst="rect">
            <a:avLst/>
          </a:prstGeom>
        </p:spPr>
      </p:pic>
      <p:sp>
        <p:nvSpPr>
          <p:cNvPr id="8" name="Rectangle 11">
            <a:extLst>
              <a:ext uri="{FF2B5EF4-FFF2-40B4-BE49-F238E27FC236}">
                <a16:creationId xmlns:a16="http://schemas.microsoft.com/office/drawing/2014/main" id="{06694754-4001-4052-AE70-BC6938E73E8A}"/>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noFill/>
          <a:ln>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44846010"/>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309938" y="1441342"/>
            <a:ext cx="8825658" cy="1708717"/>
          </a:xfrm>
        </p:spPr>
        <p:txBody>
          <a:bodyPr/>
          <a:lstStyle/>
          <a:p>
            <a:r>
              <a:rPr lang="en-US" sz="8000" dirty="0" smtClean="0"/>
              <a:t>Questions?</a:t>
            </a:r>
            <a:endParaRPr lang="en-US" sz="8000" dirty="0"/>
          </a:p>
        </p:txBody>
      </p:sp>
      <p:sp>
        <p:nvSpPr>
          <p:cNvPr id="3" name="Subtitle 2"/>
          <p:cNvSpPr>
            <a:spLocks noGrp="1"/>
          </p:cNvSpPr>
          <p:nvPr>
            <p:ph type="subTitle" idx="1"/>
          </p:nvPr>
        </p:nvSpPr>
        <p:spPr>
          <a:xfrm>
            <a:off x="1309937" y="3305040"/>
            <a:ext cx="9080971" cy="1266958"/>
          </a:xfrm>
        </p:spPr>
        <p:txBody>
          <a:bodyPr>
            <a:noAutofit/>
          </a:bodyPr>
          <a:lstStyle/>
          <a:p>
            <a:r>
              <a:rPr lang="en-US" sz="3600" dirty="0" smtClean="0">
                <a:solidFill>
                  <a:schemeClr val="tx1"/>
                </a:solidFill>
              </a:rPr>
              <a:t>send an email to: </a:t>
            </a:r>
          </a:p>
          <a:p>
            <a:r>
              <a:rPr lang="en-US" sz="3600" b="1" dirty="0" err="1" smtClean="0"/>
              <a:t>Financialwellness@nar.realtor</a:t>
            </a:r>
            <a:endParaRPr lang="en-US" sz="3600" b="1" dirty="0"/>
          </a:p>
        </p:txBody>
      </p:sp>
    </p:spTree>
    <p:extLst>
      <p:ext uri="{BB962C8B-B14F-4D97-AF65-F5344CB8AC3E}">
        <p14:creationId xmlns:p14="http://schemas.microsoft.com/office/powerpoint/2010/main" val="3623129793"/>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3647" y="335212"/>
            <a:ext cx="6855069" cy="1400530"/>
          </a:xfrm>
        </p:spPr>
        <p:txBody>
          <a:bodyPr/>
          <a:lstStyle/>
          <a:p>
            <a:pPr algn="ctr"/>
            <a:r>
              <a:rPr lang="en-US" dirty="0" smtClean="0"/>
              <a:t>Additional Resources</a:t>
            </a:r>
            <a:r>
              <a:rPr lang="en-US" sz="3200" dirty="0" smtClean="0"/>
              <a:t/>
            </a:r>
            <a:br>
              <a:rPr lang="en-US" sz="3200" dirty="0" smtClean="0"/>
            </a:br>
            <a:r>
              <a:rPr lang="en-US" sz="3200" dirty="0" smtClean="0"/>
              <a:t>visit: </a:t>
            </a:r>
            <a:r>
              <a:rPr lang="en-US" sz="3200" dirty="0" err="1" smtClean="0"/>
              <a:t>financialwellness.realtor</a:t>
            </a:r>
            <a:endParaRPr lang="en-US" sz="3200" dirty="0"/>
          </a:p>
        </p:txBody>
      </p:sp>
      <p:pic>
        <p:nvPicPr>
          <p:cNvPr id="4" name="Content Placeholder 3"/>
          <p:cNvPicPr>
            <a:picLocks noGrp="1" noChangeAspect="1"/>
          </p:cNvPicPr>
          <p:nvPr>
            <p:ph idx="1"/>
          </p:nvPr>
        </p:nvPicPr>
        <p:blipFill>
          <a:blip r:embed="rId2"/>
          <a:stretch>
            <a:fillRect/>
          </a:stretch>
        </p:blipFill>
        <p:spPr>
          <a:xfrm>
            <a:off x="756458" y="1735740"/>
            <a:ext cx="5392706" cy="4882585"/>
          </a:xfrm>
          <a:prstGeom prst="rect">
            <a:avLst/>
          </a:prstGeom>
        </p:spPr>
      </p:pic>
      <p:pic>
        <p:nvPicPr>
          <p:cNvPr id="3" name="Picture 2"/>
          <p:cNvPicPr>
            <a:picLocks noChangeAspect="1"/>
          </p:cNvPicPr>
          <p:nvPr/>
        </p:nvPicPr>
        <p:blipFill>
          <a:blip r:embed="rId3"/>
          <a:stretch>
            <a:fillRect/>
          </a:stretch>
        </p:blipFill>
        <p:spPr>
          <a:xfrm>
            <a:off x="6616931" y="1735740"/>
            <a:ext cx="4729941" cy="4882585"/>
          </a:xfrm>
          <a:prstGeom prst="rect">
            <a:avLst/>
          </a:prstGeom>
        </p:spPr>
      </p:pic>
    </p:spTree>
    <p:extLst>
      <p:ext uri="{BB962C8B-B14F-4D97-AF65-F5344CB8AC3E}">
        <p14:creationId xmlns:p14="http://schemas.microsoft.com/office/powerpoint/2010/main" val="1319253260"/>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144735" y="563920"/>
            <a:ext cx="9947061" cy="2387600"/>
          </a:xfrm>
        </p:spPr>
        <p:txBody>
          <a:bodyPr>
            <a:normAutofit/>
          </a:bodyPr>
          <a:lstStyle/>
          <a:p>
            <a:pPr algn="ctr"/>
            <a:r>
              <a:rPr lang="en-US" sz="6000" b="1" i="1" dirty="0"/>
              <a:t>Thank You For Your Time</a:t>
            </a:r>
            <a:endParaRPr lang="en-US" sz="9600" b="1" i="1" cap="none" dirty="0"/>
          </a:p>
        </p:txBody>
      </p:sp>
      <p:sp>
        <p:nvSpPr>
          <p:cNvPr id="6" name="Subtitle 2">
            <a:extLst>
              <a:ext uri="{FF2B5EF4-FFF2-40B4-BE49-F238E27FC236}">
                <a16:creationId xmlns:a16="http://schemas.microsoft.com/office/drawing/2014/main" id="{F6667836-E499-4CD3-B7E1-02D3A8AC8536}"/>
              </a:ext>
            </a:extLst>
          </p:cNvPr>
          <p:cNvSpPr txBox="1">
            <a:spLocks/>
          </p:cNvSpPr>
          <p:nvPr/>
        </p:nvSpPr>
        <p:spPr>
          <a:xfrm>
            <a:off x="2116812" y="3548304"/>
            <a:ext cx="7816932" cy="1078415"/>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Clr>
                <a:srgbClr val="9A0000"/>
              </a:buClr>
              <a:buFont typeface="Arial" panose="020B0604020202020204" pitchFamily="34" charset="0"/>
              <a:buNone/>
              <a:defRPr sz="2400" kern="1200">
                <a:solidFill>
                  <a:srgbClr val="044561"/>
                </a:solidFill>
                <a:latin typeface="Arial" panose="020B0604020202020204" pitchFamily="34" charset="0"/>
                <a:ea typeface="+mn-ea"/>
                <a:cs typeface="Arial" panose="020B0604020202020204" pitchFamily="34" charset="0"/>
              </a:defRPr>
            </a:lvl1pPr>
            <a:lvl2pPr marL="457200" indent="0" algn="ctr" defTabSz="914400" rtl="0" eaLnBrk="1" latinLnBrk="0" hangingPunct="1">
              <a:lnSpc>
                <a:spcPct val="90000"/>
              </a:lnSpc>
              <a:spcBef>
                <a:spcPts val="500"/>
              </a:spcBef>
              <a:buClr>
                <a:srgbClr val="9A0000"/>
              </a:buClr>
              <a:buFont typeface="Arial" panose="020B0604020202020204" pitchFamily="34" charset="0"/>
              <a:buNone/>
              <a:defRPr sz="2000" kern="1200">
                <a:solidFill>
                  <a:schemeClr val="tx1">
                    <a:lumMod val="75000"/>
                    <a:lumOff val="25000"/>
                  </a:schemeClr>
                </a:solidFill>
                <a:latin typeface="Arial" panose="020B0604020202020204" pitchFamily="34" charset="0"/>
                <a:ea typeface="+mn-ea"/>
                <a:cs typeface="Arial" panose="020B0604020202020204" pitchFamily="34" charset="0"/>
              </a:defRPr>
            </a:lvl2pPr>
            <a:lvl3pPr marL="914400" indent="0" algn="ctr" defTabSz="914400" rtl="0" eaLnBrk="1" latinLnBrk="0" hangingPunct="1">
              <a:lnSpc>
                <a:spcPct val="90000"/>
              </a:lnSpc>
              <a:spcBef>
                <a:spcPts val="500"/>
              </a:spcBef>
              <a:buClr>
                <a:srgbClr val="9A0000"/>
              </a:buClr>
              <a:buFont typeface="Arial" panose="020B0604020202020204" pitchFamily="34" charset="0"/>
              <a:buNone/>
              <a:defRPr sz="1800" kern="1200">
                <a:solidFill>
                  <a:schemeClr val="tx1">
                    <a:lumMod val="75000"/>
                    <a:lumOff val="25000"/>
                  </a:schemeClr>
                </a:solidFill>
                <a:latin typeface="Arial" panose="020B0604020202020204" pitchFamily="34" charset="0"/>
                <a:ea typeface="+mn-ea"/>
                <a:cs typeface="Arial" panose="020B0604020202020204" pitchFamily="34" charset="0"/>
              </a:defRPr>
            </a:lvl3pPr>
            <a:lvl4pPr marL="1371600" indent="0" algn="ctr" defTabSz="914400" rtl="0" eaLnBrk="1" latinLnBrk="0" hangingPunct="1">
              <a:lnSpc>
                <a:spcPct val="90000"/>
              </a:lnSpc>
              <a:spcBef>
                <a:spcPts val="500"/>
              </a:spcBef>
              <a:buClr>
                <a:srgbClr val="9A0000"/>
              </a:buClr>
              <a:buFont typeface="Arial" panose="020B0604020202020204" pitchFamily="34" charset="0"/>
              <a:buNone/>
              <a:defRPr sz="1600" kern="1200">
                <a:solidFill>
                  <a:schemeClr val="tx1">
                    <a:lumMod val="75000"/>
                    <a:lumOff val="25000"/>
                  </a:schemeClr>
                </a:solidFill>
                <a:latin typeface="Arial" panose="020B0604020202020204" pitchFamily="34" charset="0"/>
                <a:ea typeface="+mn-ea"/>
                <a:cs typeface="Arial" panose="020B0604020202020204" pitchFamily="34" charset="0"/>
              </a:defRPr>
            </a:lvl4pPr>
            <a:lvl5pPr marL="1828800" indent="0" algn="ctr" defTabSz="914400" rtl="0" eaLnBrk="1" latinLnBrk="0" hangingPunct="1">
              <a:lnSpc>
                <a:spcPct val="90000"/>
              </a:lnSpc>
              <a:spcBef>
                <a:spcPts val="500"/>
              </a:spcBef>
              <a:buClr>
                <a:srgbClr val="9A0000"/>
              </a:buClr>
              <a:buFont typeface="Arial" panose="020B0604020202020204" pitchFamily="34" charset="0"/>
              <a:buNone/>
              <a:defRPr sz="1600" kern="1200">
                <a:solidFill>
                  <a:schemeClr val="tx1">
                    <a:lumMod val="75000"/>
                    <a:lumOff val="25000"/>
                  </a:schemeClr>
                </a:solidFill>
                <a:latin typeface="Arial" panose="020B0604020202020204" pitchFamily="34" charset="0"/>
                <a:ea typeface="+mn-ea"/>
                <a:cs typeface="Arial" panose="020B0604020202020204" pitchFamily="34" charset="0"/>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ctr"/>
            <a:r>
              <a:rPr lang="en-US" sz="3200" b="1" dirty="0">
                <a:solidFill>
                  <a:schemeClr val="tx1"/>
                </a:solidFill>
              </a:rPr>
              <a:t>FOR MORE </a:t>
            </a:r>
            <a:r>
              <a:rPr lang="en-US" sz="3200" b="1" dirty="0" smtClean="0">
                <a:solidFill>
                  <a:schemeClr val="tx1"/>
                </a:solidFill>
              </a:rPr>
              <a:t>INFORMATION CONTACT: </a:t>
            </a:r>
            <a:endParaRPr lang="en-US" sz="3200" b="1" dirty="0">
              <a:solidFill>
                <a:schemeClr val="tx1"/>
              </a:solidFill>
            </a:endParaRPr>
          </a:p>
          <a:p>
            <a:pPr algn="ctr"/>
            <a:r>
              <a:rPr lang="en-US" sz="3200" b="1" dirty="0" smtClean="0">
                <a:solidFill>
                  <a:schemeClr val="tx1"/>
                </a:solidFill>
              </a:rPr>
              <a:t>Lynn Madison</a:t>
            </a:r>
            <a:endParaRPr lang="en-US" sz="3200" dirty="0">
              <a:solidFill>
                <a:schemeClr val="tx1"/>
              </a:solidFill>
            </a:endParaRPr>
          </a:p>
          <a:p>
            <a:pPr algn="ctr"/>
            <a:r>
              <a:rPr lang="en-US" sz="3200" dirty="0" smtClean="0">
                <a:solidFill>
                  <a:schemeClr val="tx1"/>
                </a:solidFill>
              </a:rPr>
              <a:t>lynn@madisonseminars.COM</a:t>
            </a:r>
            <a:endParaRPr lang="en-US" sz="3200" dirty="0">
              <a:solidFill>
                <a:schemeClr val="tx1"/>
              </a:solidFill>
            </a:endParaRPr>
          </a:p>
        </p:txBody>
      </p:sp>
    </p:spTree>
    <p:extLst>
      <p:ext uri="{BB962C8B-B14F-4D97-AF65-F5344CB8AC3E}">
        <p14:creationId xmlns:p14="http://schemas.microsoft.com/office/powerpoint/2010/main" val="52284947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69000"/>
                <a:hueMod val="108000"/>
                <a:satMod val="164000"/>
                <a:lumMod val="74000"/>
              </a:schemeClr>
              <a:schemeClr val="bg2">
                <a:tint val="96000"/>
                <a:hueMod val="88000"/>
                <a:satMod val="140000"/>
                <a:lumMod val="132000"/>
              </a:schemeClr>
            </a:duotone>
          </a:blip>
          <a:stretch/>
        </a:blip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C2BE6C1C-C6D6-4F46-A400-2AEDDD36CEBC}"/>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3161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5" name="Content Placeholder 4" descr="A picture containing outdoor, person, front, sign&#10;&#10;Description automatically generated">
            <a:extLst>
              <a:ext uri="{FF2B5EF4-FFF2-40B4-BE49-F238E27FC236}">
                <a16:creationId xmlns:a16="http://schemas.microsoft.com/office/drawing/2014/main" id="{F680407C-7E35-4D12-8CF8-31F84CFD01D0}"/>
              </a:ext>
            </a:extLst>
          </p:cNvPr>
          <p:cNvPicPr>
            <a:picLocks noGrp="1" noChangeAspect="1"/>
          </p:cNvPicPr>
          <p:nvPr>
            <p:ph idx="4294967295"/>
          </p:nvPr>
        </p:nvPicPr>
        <p:blipFill rotWithShape="1">
          <a:blip r:embed="rId3"/>
          <a:srcRect t="8188" r="1" b="15278"/>
          <a:stretch/>
        </p:blipFill>
        <p:spPr>
          <a:xfrm>
            <a:off x="643467" y="643467"/>
            <a:ext cx="10905066" cy="5571066"/>
          </a:xfrm>
          <a:prstGeom prst="rect">
            <a:avLst/>
          </a:prstGeom>
        </p:spPr>
      </p:pic>
      <p:sp>
        <p:nvSpPr>
          <p:cNvPr id="12" name="Rectangle 11">
            <a:extLst>
              <a:ext uri="{FF2B5EF4-FFF2-40B4-BE49-F238E27FC236}">
                <a16:creationId xmlns:a16="http://schemas.microsoft.com/office/drawing/2014/main" id="{06694754-4001-4052-AE70-BC6938E73E8A}"/>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noFill/>
          <a:ln>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99700497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69000"/>
                <a:hueMod val="108000"/>
                <a:satMod val="164000"/>
                <a:lumMod val="74000"/>
              </a:schemeClr>
              <a:schemeClr val="bg2">
                <a:tint val="96000"/>
                <a:hueMod val="88000"/>
                <a:satMod val="140000"/>
                <a:lumMod val="132000"/>
              </a:schemeClr>
            </a:duotone>
          </a:blip>
          <a:stretch/>
        </a:blipFill>
        <a:effectLst/>
      </p:bgPr>
    </p:bg>
    <p:spTree>
      <p:nvGrpSpPr>
        <p:cNvPr id="1" name=""/>
        <p:cNvGrpSpPr/>
        <p:nvPr/>
      </p:nvGrpSpPr>
      <p:grpSpPr>
        <a:xfrm>
          <a:off x="0" y="0"/>
          <a:ext cx="0" cy="0"/>
          <a:chOff x="0" y="0"/>
          <a:chExt cx="0" cy="0"/>
        </a:xfrm>
      </p:grpSpPr>
      <p:pic>
        <p:nvPicPr>
          <p:cNvPr id="15" name="Picture 14">
            <a:extLst>
              <a:ext uri="{FF2B5EF4-FFF2-40B4-BE49-F238E27FC236}">
                <a16:creationId xmlns:a16="http://schemas.microsoft.com/office/drawing/2014/main" id="{5B89E5C5-A037-45B3-9D37-3658914D4799}"/>
              </a:ext>
              <a:ext uri="{C183D7F6-B498-43B3-948B-1728B52AA6E4}">
                <adec:decorative xmlns:adec="http://schemas.microsoft.com/office/drawing/2017/decorative" xmlns=""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3">
            <a:extLst>
              <a:ext uri="{28A0092B-C50C-407E-A947-70E740481C1C}">
                <a14:useLocalDpi xmlns:a14="http://schemas.microsoft.com/office/drawing/2010/main" val="0"/>
              </a:ext>
            </a:extLst>
          </a:blip>
          <a:srcRect l="3613"/>
          <a:stretch/>
        </p:blipFill>
        <p:spPr>
          <a:xfrm>
            <a:off x="0" y="2669685"/>
            <a:ext cx="4037012" cy="4188315"/>
          </a:xfrm>
          <a:prstGeom prst="rect">
            <a:avLst/>
          </a:prstGeom>
        </p:spPr>
      </p:pic>
      <p:pic>
        <p:nvPicPr>
          <p:cNvPr id="17" name="Picture 16">
            <a:extLst>
              <a:ext uri="{FF2B5EF4-FFF2-40B4-BE49-F238E27FC236}">
                <a16:creationId xmlns:a16="http://schemas.microsoft.com/office/drawing/2014/main" id="{5ACB93B0-521E-443D-9750-AFCFDDB3E801}"/>
              </a:ext>
              <a:ext uri="{C183D7F6-B498-43B3-948B-1728B52AA6E4}">
                <adec:decorative xmlns:adec="http://schemas.microsoft.com/office/drawing/2017/decorative" xmlns=""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4">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19" name="Oval 18">
            <a:extLst>
              <a:ext uri="{FF2B5EF4-FFF2-40B4-BE49-F238E27FC236}">
                <a16:creationId xmlns:a16="http://schemas.microsoft.com/office/drawing/2014/main" id="{DA1DAC79-DDBA-4382-9D43-6E5F685BE5FB}"/>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605878" y="1676400"/>
            <a:ext cx="2819400"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21" name="Picture 20">
            <a:extLst>
              <a:ext uri="{FF2B5EF4-FFF2-40B4-BE49-F238E27FC236}">
                <a16:creationId xmlns:a16="http://schemas.microsoft.com/office/drawing/2014/main" id="{E0880F10-995F-4F01-A83B-7ECDB7BE7905}"/>
              </a:ext>
              <a:ext uri="{C183D7F6-B498-43B3-948B-1728B52AA6E4}">
                <adec:decorative xmlns:adec="http://schemas.microsoft.com/office/drawing/2017/decorative" xmlns=""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5">
            <a:extLst>
              <a:ext uri="{28A0092B-C50C-407E-A947-70E740481C1C}">
                <a14:useLocalDpi xmlns:a14="http://schemas.microsoft.com/office/drawing/2010/main" val="0"/>
              </a:ext>
            </a:extLst>
          </a:blip>
          <a:srcRect t="28813"/>
          <a:stretch/>
        </p:blipFill>
        <p:spPr>
          <a:xfrm>
            <a:off x="7999412" y="0"/>
            <a:ext cx="1603387" cy="1141407"/>
          </a:xfrm>
          <a:prstGeom prst="rect">
            <a:avLst/>
          </a:prstGeom>
        </p:spPr>
      </p:pic>
      <p:pic>
        <p:nvPicPr>
          <p:cNvPr id="23" name="Picture 22">
            <a:extLst>
              <a:ext uri="{FF2B5EF4-FFF2-40B4-BE49-F238E27FC236}">
                <a16:creationId xmlns:a16="http://schemas.microsoft.com/office/drawing/2014/main" id="{A2D49266-1F08-40F2-B0E1-1D919DCB5780}"/>
              </a:ext>
              <a:ext uri="{C183D7F6-B498-43B3-948B-1728B52AA6E4}">
                <adec:decorative xmlns:adec="http://schemas.microsoft.com/office/drawing/2017/decorative" xmlns=""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6">
            <a:extLst>
              <a:ext uri="{28A0092B-C50C-407E-A947-70E740481C1C}">
                <a14:useLocalDpi xmlns:a14="http://schemas.microsoft.com/office/drawing/2010/main" val="0"/>
              </a:ext>
            </a:extLst>
          </a:blip>
          <a:srcRect b="23320"/>
          <a:stretch/>
        </p:blipFill>
        <p:spPr>
          <a:xfrm>
            <a:off x="8605878" y="6096000"/>
            <a:ext cx="993734" cy="762000"/>
          </a:xfrm>
          <a:prstGeom prst="rect">
            <a:avLst/>
          </a:prstGeom>
        </p:spPr>
      </p:pic>
      <p:sp>
        <p:nvSpPr>
          <p:cNvPr id="25" name="Rectangle 24">
            <a:extLst>
              <a:ext uri="{FF2B5EF4-FFF2-40B4-BE49-F238E27FC236}">
                <a16:creationId xmlns:a16="http://schemas.microsoft.com/office/drawing/2014/main" id="{6AACA73D-178F-4CFC-99E3-9F4FCBBDBA83}"/>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7" name="Rectangle 26">
            <a:extLst>
              <a:ext uri="{FF2B5EF4-FFF2-40B4-BE49-F238E27FC236}">
                <a16:creationId xmlns:a16="http://schemas.microsoft.com/office/drawing/2014/main" id="{C2BE6C1C-C6D6-4F46-A400-2AEDDD36CEBC}"/>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7A93B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0" name="Picture 9" descr="A close up of a sign&#10;&#10;Description automatically generated">
            <a:extLst>
              <a:ext uri="{FF2B5EF4-FFF2-40B4-BE49-F238E27FC236}">
                <a16:creationId xmlns:a16="http://schemas.microsoft.com/office/drawing/2014/main" id="{A95DF2C4-A5D1-413E-8954-1F422F7F7981}"/>
              </a:ext>
            </a:extLst>
          </p:cNvPr>
          <p:cNvPicPr>
            <a:picLocks noChangeAspect="1"/>
          </p:cNvPicPr>
          <p:nvPr/>
        </p:nvPicPr>
        <p:blipFill rotWithShape="1">
          <a:blip r:embed="rId7">
            <a:extLst>
              <a:ext uri="{837473B0-CC2E-450A-ABE3-18F120FF3D39}">
                <a1611:picAttrSrcUrl xmlns:a1611="http://schemas.microsoft.com/office/drawing/2016/11/main" xmlns="" r:id="rId8"/>
              </a:ext>
            </a:extLst>
          </a:blip>
          <a:srcRect r="2126" b="-1"/>
          <a:stretch/>
        </p:blipFill>
        <p:spPr>
          <a:xfrm>
            <a:off x="643467" y="643467"/>
            <a:ext cx="10905066" cy="5571066"/>
          </a:xfrm>
          <a:prstGeom prst="rect">
            <a:avLst/>
          </a:prstGeom>
        </p:spPr>
      </p:pic>
      <p:sp>
        <p:nvSpPr>
          <p:cNvPr id="29" name="Rectangle 28">
            <a:extLst>
              <a:ext uri="{FF2B5EF4-FFF2-40B4-BE49-F238E27FC236}">
                <a16:creationId xmlns:a16="http://schemas.microsoft.com/office/drawing/2014/main" id="{06694754-4001-4052-AE70-BC6938E73E8A}"/>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noFill/>
          <a:ln>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7699875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69000"/>
                <a:hueMod val="108000"/>
                <a:satMod val="164000"/>
                <a:lumMod val="74000"/>
              </a:schemeClr>
              <a:schemeClr val="bg2">
                <a:tint val="96000"/>
                <a:hueMod val="88000"/>
                <a:satMod val="140000"/>
                <a:lumMod val="132000"/>
              </a:schemeClr>
            </a:duotone>
          </a:blip>
          <a:stretch/>
        </a:blip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C2BE6C1C-C6D6-4F46-A400-2AEDDD36CEBC}"/>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3E69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3" name="Picture 2" descr="A picture containing man, young, standing, front&#10;&#10;Description automatically generated">
            <a:extLst>
              <a:ext uri="{FF2B5EF4-FFF2-40B4-BE49-F238E27FC236}">
                <a16:creationId xmlns:a16="http://schemas.microsoft.com/office/drawing/2014/main" id="{C7D3B72D-8C6F-4589-B901-C61C990E51C7}"/>
              </a:ext>
            </a:extLst>
          </p:cNvPr>
          <p:cNvPicPr>
            <a:picLocks noChangeAspect="1"/>
          </p:cNvPicPr>
          <p:nvPr/>
        </p:nvPicPr>
        <p:blipFill rotWithShape="1">
          <a:blip r:embed="rId3"/>
          <a:srcRect t="11200" r="1" b="31399"/>
          <a:stretch/>
        </p:blipFill>
        <p:spPr>
          <a:xfrm>
            <a:off x="643467" y="643467"/>
            <a:ext cx="10905066" cy="5571066"/>
          </a:xfrm>
          <a:prstGeom prst="rect">
            <a:avLst/>
          </a:prstGeom>
        </p:spPr>
      </p:pic>
      <p:sp>
        <p:nvSpPr>
          <p:cNvPr id="10" name="Rectangle 9">
            <a:extLst>
              <a:ext uri="{FF2B5EF4-FFF2-40B4-BE49-F238E27FC236}">
                <a16:creationId xmlns:a16="http://schemas.microsoft.com/office/drawing/2014/main" id="{06694754-4001-4052-AE70-BC6938E73E8A}"/>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noFill/>
          <a:ln>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01168293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62000"/>
                <a:hueMod val="108000"/>
                <a:satMod val="164000"/>
                <a:lumMod val="69000"/>
              </a:schemeClr>
              <a:schemeClr val="bg2">
                <a:tint val="96000"/>
                <a:hueMod val="90000"/>
                <a:satMod val="130000"/>
                <a:lumMod val="134000"/>
              </a:schemeClr>
            </a:duotone>
          </a:blip>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110CF4-1D97-4511-B48B-1400C809BEA3}"/>
              </a:ext>
            </a:extLst>
          </p:cNvPr>
          <p:cNvSpPr>
            <a:spLocks noGrp="1"/>
          </p:cNvSpPr>
          <p:nvPr>
            <p:ph type="title"/>
          </p:nvPr>
        </p:nvSpPr>
        <p:spPr>
          <a:xfrm>
            <a:off x="399347" y="441019"/>
            <a:ext cx="3753599" cy="1442153"/>
          </a:xfrm>
        </p:spPr>
        <p:txBody>
          <a:bodyPr>
            <a:normAutofit/>
          </a:bodyPr>
          <a:lstStyle/>
          <a:p>
            <a:r>
              <a:rPr lang="en-US" sz="3300" dirty="0">
                <a:solidFill>
                  <a:schemeClr val="tx1"/>
                </a:solidFill>
              </a:rPr>
              <a:t>How much money can I make?</a:t>
            </a:r>
          </a:p>
        </p:txBody>
      </p:sp>
      <p:sp>
        <p:nvSpPr>
          <p:cNvPr id="3" name="Content Placeholder 2">
            <a:extLst>
              <a:ext uri="{FF2B5EF4-FFF2-40B4-BE49-F238E27FC236}">
                <a16:creationId xmlns:a16="http://schemas.microsoft.com/office/drawing/2014/main" id="{CB2C9199-807F-432A-817A-094D4062E2B9}"/>
              </a:ext>
            </a:extLst>
          </p:cNvPr>
          <p:cNvSpPr>
            <a:spLocks noGrp="1"/>
          </p:cNvSpPr>
          <p:nvPr>
            <p:ph idx="1"/>
          </p:nvPr>
        </p:nvSpPr>
        <p:spPr>
          <a:xfrm>
            <a:off x="399347" y="2108640"/>
            <a:ext cx="4394722" cy="2947415"/>
          </a:xfrm>
        </p:spPr>
        <p:txBody>
          <a:bodyPr>
            <a:noAutofit/>
          </a:bodyPr>
          <a:lstStyle/>
          <a:p>
            <a:r>
              <a:rPr lang="en-US" sz="2400" dirty="0"/>
              <a:t>Depends on you!</a:t>
            </a:r>
          </a:p>
          <a:p>
            <a:pPr lvl="1"/>
            <a:r>
              <a:rPr lang="en-US" dirty="0"/>
              <a:t>The more you list and sell – the more you make</a:t>
            </a:r>
          </a:p>
          <a:p>
            <a:r>
              <a:rPr lang="en-US" sz="2400" dirty="0"/>
              <a:t>Depends on your market!</a:t>
            </a:r>
          </a:p>
          <a:p>
            <a:pPr lvl="1"/>
            <a:r>
              <a:rPr lang="en-US" dirty="0"/>
              <a:t>The higher the price point – the more you make</a:t>
            </a:r>
          </a:p>
          <a:p>
            <a:endParaRPr lang="en-US" sz="2400" dirty="0"/>
          </a:p>
          <a:p>
            <a:endParaRPr lang="en-US" sz="2400" dirty="0"/>
          </a:p>
          <a:p>
            <a:endParaRPr lang="en-US" sz="2400" dirty="0"/>
          </a:p>
        </p:txBody>
      </p:sp>
      <p:pic>
        <p:nvPicPr>
          <p:cNvPr id="5" name="Picture 4" descr="A picture containing birdhouse, building&#10;&#10;Description automatically generated">
            <a:extLst>
              <a:ext uri="{FF2B5EF4-FFF2-40B4-BE49-F238E27FC236}">
                <a16:creationId xmlns:a16="http://schemas.microsoft.com/office/drawing/2014/main" id="{5028A689-7410-48CC-866B-59E19F399F68}"/>
              </a:ext>
            </a:extLst>
          </p:cNvPr>
          <p:cNvPicPr>
            <a:picLocks noChangeAspect="1"/>
          </p:cNvPicPr>
          <p:nvPr/>
        </p:nvPicPr>
        <p:blipFill rotWithShape="1">
          <a:blip r:embed="rId3"/>
          <a:srcRect l="5901" r="1" b="1"/>
          <a:stretch/>
        </p:blipFill>
        <p:spPr>
          <a:xfrm>
            <a:off x="5049160" y="0"/>
            <a:ext cx="7142839" cy="6857999"/>
          </a:xfrm>
          <a:prstGeom prst="rect">
            <a:avLst/>
          </a:prstGeom>
          <a:effectLst>
            <a:outerShdw blurRad="50800" dist="38100" dir="5400000" algn="t" rotWithShape="0">
              <a:prstClr val="black">
                <a:alpha val="43000"/>
              </a:prstClr>
            </a:outerShdw>
          </a:effectLst>
        </p:spPr>
      </p:pic>
    </p:spTree>
    <p:extLst>
      <p:ext uri="{BB962C8B-B14F-4D97-AF65-F5344CB8AC3E}">
        <p14:creationId xmlns:p14="http://schemas.microsoft.com/office/powerpoint/2010/main" val="214771487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62000"/>
                <a:hueMod val="108000"/>
                <a:satMod val="164000"/>
                <a:lumMod val="69000"/>
              </a:schemeClr>
              <a:schemeClr val="bg2">
                <a:tint val="96000"/>
                <a:hueMod val="90000"/>
                <a:satMod val="130000"/>
                <a:lumMod val="134000"/>
              </a:schemeClr>
            </a:duotone>
          </a:blip>
          <a:stretch/>
        </a:blip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D6D67621-BA90-48D5-86F0-94FBA5F3B311}"/>
              </a:ext>
            </a:extLst>
          </p:cNvPr>
          <p:cNvSpPr>
            <a:spLocks noGrp="1"/>
          </p:cNvSpPr>
          <p:nvPr>
            <p:ph idx="1"/>
          </p:nvPr>
        </p:nvSpPr>
        <p:spPr>
          <a:xfrm>
            <a:off x="324293" y="1358536"/>
            <a:ext cx="4563128" cy="3785419"/>
          </a:xfrm>
        </p:spPr>
        <p:txBody>
          <a:bodyPr>
            <a:normAutofit/>
          </a:bodyPr>
          <a:lstStyle/>
          <a:p>
            <a:r>
              <a:rPr lang="en-US" sz="2600" dirty="0"/>
              <a:t>What did you do last year?</a:t>
            </a:r>
          </a:p>
          <a:p>
            <a:r>
              <a:rPr lang="en-US" sz="2600" dirty="0"/>
              <a:t>What do you want for this year?</a:t>
            </a:r>
          </a:p>
          <a:p>
            <a:r>
              <a:rPr lang="en-US" sz="2600" dirty="0"/>
              <a:t>Where did your business come from?</a:t>
            </a:r>
          </a:p>
          <a:p>
            <a:r>
              <a:rPr lang="en-US" sz="2600" dirty="0"/>
              <a:t>Where can you generate more business?</a:t>
            </a:r>
          </a:p>
        </p:txBody>
      </p:sp>
      <p:sp>
        <p:nvSpPr>
          <p:cNvPr id="10" name="Freeform 31">
            <a:extLst>
              <a:ext uri="{FF2B5EF4-FFF2-40B4-BE49-F238E27FC236}">
                <a16:creationId xmlns:a16="http://schemas.microsoft.com/office/drawing/2014/main" id="{D6CEF2A9-EF08-4FB3-AFFB-C5F77AB6E028}"/>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994020" y="-1"/>
            <a:ext cx="559472" cy="3709642"/>
          </a:xfrm>
          <a:custGeom>
            <a:avLst/>
            <a:gdLst>
              <a:gd name="connsiteX0" fmla="*/ 0 w 559472"/>
              <a:gd name="connsiteY0" fmla="*/ 0 h 3709642"/>
              <a:gd name="connsiteX1" fmla="*/ 473952 w 559472"/>
              <a:gd name="connsiteY1" fmla="*/ 0 h 3709642"/>
              <a:gd name="connsiteX2" fmla="*/ 485840 w 559472"/>
              <a:gd name="connsiteY2" fmla="*/ 161194 h 3709642"/>
              <a:gd name="connsiteX3" fmla="*/ 523949 w 559472"/>
              <a:gd name="connsiteY3" fmla="*/ 3672197 h 3709642"/>
              <a:gd name="connsiteX4" fmla="*/ 454748 w 559472"/>
              <a:gd name="connsiteY4" fmla="*/ 3709642 h 3709642"/>
              <a:gd name="connsiteX5" fmla="*/ 448224 w 559472"/>
              <a:gd name="connsiteY5" fmla="*/ 3510471 h 3709642"/>
              <a:gd name="connsiteX6" fmla="*/ 443564 w 559472"/>
              <a:gd name="connsiteY6" fmla="*/ 3408563 h 3709642"/>
              <a:gd name="connsiteX7" fmla="*/ 438902 w 559472"/>
              <a:gd name="connsiteY7" fmla="*/ 3304407 h 3709642"/>
              <a:gd name="connsiteX8" fmla="*/ 433941 w 559472"/>
              <a:gd name="connsiteY8" fmla="*/ 3198777 h 3709642"/>
              <a:gd name="connsiteX9" fmla="*/ 427584 w 559472"/>
              <a:gd name="connsiteY9" fmla="*/ 3092510 h 3709642"/>
              <a:gd name="connsiteX10" fmla="*/ 420988 w 559472"/>
              <a:gd name="connsiteY10" fmla="*/ 2984390 h 3709642"/>
              <a:gd name="connsiteX11" fmla="*/ 414330 w 559472"/>
              <a:gd name="connsiteY11" fmla="*/ 2874401 h 3709642"/>
              <a:gd name="connsiteX12" fmla="*/ 406840 w 559472"/>
              <a:gd name="connsiteY12" fmla="*/ 2762980 h 3709642"/>
              <a:gd name="connsiteX13" fmla="*/ 397745 w 559472"/>
              <a:gd name="connsiteY13" fmla="*/ 2650566 h 3709642"/>
              <a:gd name="connsiteX14" fmla="*/ 389154 w 559472"/>
              <a:gd name="connsiteY14" fmla="*/ 2536612 h 3709642"/>
              <a:gd name="connsiteX15" fmla="*/ 379225 w 559472"/>
              <a:gd name="connsiteY15" fmla="*/ 2421642 h 3709642"/>
              <a:gd name="connsiteX16" fmla="*/ 368316 w 559472"/>
              <a:gd name="connsiteY16" fmla="*/ 2305627 h 3709642"/>
              <a:gd name="connsiteX17" fmla="*/ 357466 w 559472"/>
              <a:gd name="connsiteY17" fmla="*/ 2189233 h 3709642"/>
              <a:gd name="connsiteX18" fmla="*/ 344982 w 559472"/>
              <a:gd name="connsiteY18" fmla="*/ 2071473 h 3709642"/>
              <a:gd name="connsiteX19" fmla="*/ 332466 w 559472"/>
              <a:gd name="connsiteY19" fmla="*/ 1952216 h 3709642"/>
              <a:gd name="connsiteX20" fmla="*/ 319121 w 559472"/>
              <a:gd name="connsiteY20" fmla="*/ 1833776 h 3709642"/>
              <a:gd name="connsiteX21" fmla="*/ 304408 w 559472"/>
              <a:gd name="connsiteY21" fmla="*/ 1713948 h 3709642"/>
              <a:gd name="connsiteX22" fmla="*/ 288685 w 559472"/>
              <a:gd name="connsiteY22" fmla="*/ 1592703 h 3709642"/>
              <a:gd name="connsiteX23" fmla="*/ 273050 w 559472"/>
              <a:gd name="connsiteY23" fmla="*/ 1471451 h 3709642"/>
              <a:gd name="connsiteX24" fmla="*/ 255813 w 559472"/>
              <a:gd name="connsiteY24" fmla="*/ 1350328 h 3709642"/>
              <a:gd name="connsiteX25" fmla="*/ 237060 w 559472"/>
              <a:gd name="connsiteY25" fmla="*/ 1227080 h 3709642"/>
              <a:gd name="connsiteX26" fmla="*/ 218488 w 559472"/>
              <a:gd name="connsiteY26" fmla="*/ 1106065 h 3709642"/>
              <a:gd name="connsiteX27" fmla="*/ 198221 w 559472"/>
              <a:gd name="connsiteY27" fmla="*/ 982940 h 3709642"/>
              <a:gd name="connsiteX28" fmla="*/ 177152 w 559472"/>
              <a:gd name="connsiteY28" fmla="*/ 858755 h 3709642"/>
              <a:gd name="connsiteX29" fmla="*/ 155551 w 559472"/>
              <a:gd name="connsiteY29" fmla="*/ 736861 h 3709642"/>
              <a:gd name="connsiteX30" fmla="*/ 131782 w 559472"/>
              <a:gd name="connsiteY30" fmla="*/ 613645 h 3709642"/>
              <a:gd name="connsiteX31" fmla="*/ 107123 w 559472"/>
              <a:gd name="connsiteY31" fmla="*/ 490500 h 3709642"/>
              <a:gd name="connsiteX32" fmla="*/ 82552 w 559472"/>
              <a:gd name="connsiteY32" fmla="*/ 367348 h 3709642"/>
              <a:gd name="connsiteX33" fmla="*/ 55608 w 559472"/>
              <a:gd name="connsiteY33" fmla="*/ 244762 h 3709642"/>
              <a:gd name="connsiteX34" fmla="*/ 28130 w 559472"/>
              <a:gd name="connsiteY34" fmla="*/ 122220 h 3709642"/>
              <a:gd name="connsiteX35" fmla="*/ 0 w 559472"/>
              <a:gd name="connsiteY35" fmla="*/ 0 h 37096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559472" h="3709642">
                <a:moveTo>
                  <a:pt x="0" y="0"/>
                </a:moveTo>
                <a:lnTo>
                  <a:pt x="473952" y="0"/>
                </a:lnTo>
                <a:lnTo>
                  <a:pt x="485840" y="161194"/>
                </a:lnTo>
                <a:cubicBezTo>
                  <a:pt x="552063" y="1147770"/>
                  <a:pt x="592441" y="3086737"/>
                  <a:pt x="523949" y="3672197"/>
                </a:cubicBezTo>
                <a:cubicBezTo>
                  <a:pt x="500842" y="3684557"/>
                  <a:pt x="477855" y="3697282"/>
                  <a:pt x="454748" y="3709642"/>
                </a:cubicBezTo>
                <a:lnTo>
                  <a:pt x="448224" y="3510471"/>
                </a:lnTo>
                <a:lnTo>
                  <a:pt x="443564" y="3408563"/>
                </a:lnTo>
                <a:lnTo>
                  <a:pt x="438902" y="3304407"/>
                </a:lnTo>
                <a:lnTo>
                  <a:pt x="433941" y="3198777"/>
                </a:lnTo>
                <a:lnTo>
                  <a:pt x="427584" y="3092510"/>
                </a:lnTo>
                <a:lnTo>
                  <a:pt x="420988" y="2984390"/>
                </a:lnTo>
                <a:lnTo>
                  <a:pt x="414330" y="2874401"/>
                </a:lnTo>
                <a:lnTo>
                  <a:pt x="406840" y="2762980"/>
                </a:lnTo>
                <a:lnTo>
                  <a:pt x="397745" y="2650566"/>
                </a:lnTo>
                <a:lnTo>
                  <a:pt x="389154" y="2536612"/>
                </a:lnTo>
                <a:lnTo>
                  <a:pt x="379225" y="2421642"/>
                </a:lnTo>
                <a:lnTo>
                  <a:pt x="368316" y="2305627"/>
                </a:lnTo>
                <a:lnTo>
                  <a:pt x="357466" y="2189233"/>
                </a:lnTo>
                <a:lnTo>
                  <a:pt x="344982" y="2071473"/>
                </a:lnTo>
                <a:lnTo>
                  <a:pt x="332466" y="1952216"/>
                </a:lnTo>
                <a:lnTo>
                  <a:pt x="319121" y="1833776"/>
                </a:lnTo>
                <a:lnTo>
                  <a:pt x="304408" y="1713948"/>
                </a:lnTo>
                <a:lnTo>
                  <a:pt x="288685" y="1592703"/>
                </a:lnTo>
                <a:lnTo>
                  <a:pt x="273050" y="1471451"/>
                </a:lnTo>
                <a:lnTo>
                  <a:pt x="255813" y="1350328"/>
                </a:lnTo>
                <a:lnTo>
                  <a:pt x="237060" y="1227080"/>
                </a:lnTo>
                <a:lnTo>
                  <a:pt x="218488" y="1106065"/>
                </a:lnTo>
                <a:lnTo>
                  <a:pt x="198221" y="982940"/>
                </a:lnTo>
                <a:lnTo>
                  <a:pt x="177152" y="858755"/>
                </a:lnTo>
                <a:lnTo>
                  <a:pt x="155551" y="736861"/>
                </a:lnTo>
                <a:lnTo>
                  <a:pt x="131782" y="613645"/>
                </a:lnTo>
                <a:lnTo>
                  <a:pt x="107123" y="490500"/>
                </a:lnTo>
                <a:lnTo>
                  <a:pt x="82552" y="367348"/>
                </a:lnTo>
                <a:lnTo>
                  <a:pt x="55608" y="244762"/>
                </a:lnTo>
                <a:lnTo>
                  <a:pt x="28130" y="122220"/>
                </a:lnTo>
                <a:lnTo>
                  <a:pt x="0" y="0"/>
                </a:lnTo>
                <a:close/>
              </a:path>
            </a:pathLst>
          </a:custGeom>
          <a:solidFill>
            <a:schemeClr val="tx1">
              <a:alpha val="20000"/>
            </a:schemeClr>
          </a:solidFill>
          <a:ln>
            <a:noFill/>
          </a:ln>
        </p:spPr>
        <p:txBody>
          <a:bodyPr rtlCol="0" anchor="ctr"/>
          <a:lstStyle/>
          <a:p>
            <a:pPr algn="ctr"/>
            <a:endParaRPr lang="en-US"/>
          </a:p>
        </p:txBody>
      </p:sp>
      <p:sp>
        <p:nvSpPr>
          <p:cNvPr id="12" name="Rectangle 11">
            <a:extLst>
              <a:ext uri="{FF2B5EF4-FFF2-40B4-BE49-F238E27FC236}">
                <a16:creationId xmlns:a16="http://schemas.microsoft.com/office/drawing/2014/main" id="{4109C3C2-C0A8-4559-8462-8007573DF44C}"/>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093992" y="0"/>
            <a:ext cx="6098427"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5">
            <a:extLst>
              <a:ext uri="{FF2B5EF4-FFF2-40B4-BE49-F238E27FC236}">
                <a16:creationId xmlns:a16="http://schemas.microsoft.com/office/drawing/2014/main" id="{4C535542-B72A-4DE0-BE5A-5EA00508C77D}"/>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rot="16200000">
            <a:off x="2450577" y="2756642"/>
            <a:ext cx="6858000" cy="1344715"/>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rgbClr val="FFFFFF"/>
          </a:solidFill>
          <a:ln>
            <a:noFill/>
          </a:ln>
        </p:spPr>
      </p:sp>
      <p:pic>
        <p:nvPicPr>
          <p:cNvPr id="5" name="Picture 4">
            <a:extLst>
              <a:ext uri="{FF2B5EF4-FFF2-40B4-BE49-F238E27FC236}">
                <a16:creationId xmlns:a16="http://schemas.microsoft.com/office/drawing/2014/main" id="{5A28EF7F-B568-4C8F-B335-AA58DF68B8E6}"/>
              </a:ext>
            </a:extLst>
          </p:cNvPr>
          <p:cNvPicPr>
            <a:picLocks noChangeAspect="1"/>
          </p:cNvPicPr>
          <p:nvPr/>
        </p:nvPicPr>
        <p:blipFill>
          <a:blip r:embed="rId3">
            <a:extLst>
              <a:ext uri="{837473B0-CC2E-450A-ABE3-18F120FF3D39}">
                <a1611:picAttrSrcUrl xmlns:a1611="http://schemas.microsoft.com/office/drawing/2016/11/main" xmlns="" r:id="rId4"/>
              </a:ext>
            </a:extLst>
          </a:blip>
          <a:stretch>
            <a:fillRect/>
          </a:stretch>
        </p:blipFill>
        <p:spPr>
          <a:xfrm>
            <a:off x="6093992" y="1201356"/>
            <a:ext cx="5449889" cy="4455284"/>
          </a:xfrm>
          <a:prstGeom prst="rect">
            <a:avLst/>
          </a:prstGeom>
          <a:effectLst/>
        </p:spPr>
      </p:pic>
      <p:sp>
        <p:nvSpPr>
          <p:cNvPr id="16" name="Rectangle 15">
            <a:extLst>
              <a:ext uri="{FF2B5EF4-FFF2-40B4-BE49-F238E27FC236}">
                <a16:creationId xmlns:a16="http://schemas.microsoft.com/office/drawing/2014/main" id="{11DF0705-615B-4CF3-A16F-8C14680D8BA6}"/>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42448"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TextBox 6">
            <a:extLst>
              <a:ext uri="{FF2B5EF4-FFF2-40B4-BE49-F238E27FC236}">
                <a16:creationId xmlns:a16="http://schemas.microsoft.com/office/drawing/2014/main" id="{E7574348-BC5D-422C-8313-EE271554BFAF}"/>
              </a:ext>
            </a:extLst>
          </p:cNvPr>
          <p:cNvSpPr txBox="1"/>
          <p:nvPr/>
        </p:nvSpPr>
        <p:spPr>
          <a:xfrm>
            <a:off x="10045337" y="0"/>
            <a:ext cx="1711234" cy="1358537"/>
          </a:xfrm>
          <a:prstGeom prst="rect">
            <a:avLst/>
          </a:prstGeom>
          <a:solidFill>
            <a:schemeClr val="tx1"/>
          </a:solidFill>
        </p:spPr>
        <p:txBody>
          <a:bodyPr wrap="square" rtlCol="0">
            <a:spAutoFit/>
          </a:bodyPr>
          <a:lstStyle/>
          <a:p>
            <a:endParaRPr lang="en-US" dirty="0"/>
          </a:p>
        </p:txBody>
      </p:sp>
      <p:sp>
        <p:nvSpPr>
          <p:cNvPr id="13" name="Title 1">
            <a:extLst>
              <a:ext uri="{FF2B5EF4-FFF2-40B4-BE49-F238E27FC236}">
                <a16:creationId xmlns:a16="http://schemas.microsoft.com/office/drawing/2014/main" id="{F4547161-0F5A-4B85-8E14-34394A4C63A8}"/>
              </a:ext>
            </a:extLst>
          </p:cNvPr>
          <p:cNvSpPr txBox="1">
            <a:spLocks/>
          </p:cNvSpPr>
          <p:nvPr/>
        </p:nvSpPr>
        <p:spPr>
          <a:xfrm>
            <a:off x="5834026" y="547376"/>
            <a:ext cx="6098426" cy="1622321"/>
          </a:xfrm>
          <a:prstGeom prst="rect">
            <a:avLst/>
          </a:prstGeom>
        </p:spPr>
        <p:txBody>
          <a:bodyPr vert="horz" lIns="91440" tIns="45720" rIns="91440" bIns="45720" rtlCol="0" anchor="t">
            <a:normAutofit/>
          </a:bodyPr>
          <a:lstStyle>
            <a:lvl1pPr algn="l" defTabSz="457200" rtl="0" eaLnBrk="1" latinLnBrk="0" hangingPunct="1">
              <a:spcBef>
                <a:spcPct val="0"/>
              </a:spcBef>
              <a:buNone/>
              <a:defRPr sz="4200" b="0" i="0" kern="1200">
                <a:solidFill>
                  <a:schemeClr val="tx2"/>
                </a:solidFill>
                <a:latin typeface="Arial" panose="020B0604020202020204" pitchFamily="34" charset="0"/>
                <a:ea typeface="+mj-ea"/>
                <a:cs typeface="Arial" panose="020B0604020202020204" pitchFamily="34" charset="0"/>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nSpc>
                <a:spcPct val="90000"/>
              </a:lnSpc>
            </a:pPr>
            <a:r>
              <a:rPr lang="en-US" sz="3600" dirty="0">
                <a:solidFill>
                  <a:schemeClr val="bg2"/>
                </a:solidFill>
              </a:rPr>
              <a:t>Steps – Experienced Agent</a:t>
            </a:r>
          </a:p>
        </p:txBody>
      </p:sp>
    </p:spTree>
    <p:extLst>
      <p:ext uri="{BB962C8B-B14F-4D97-AF65-F5344CB8AC3E}">
        <p14:creationId xmlns:p14="http://schemas.microsoft.com/office/powerpoint/2010/main" val="2356002300"/>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on">
  <a:themeElements>
    <a:clrScheme name="Ion">
      <a:dk1>
        <a:sysClr val="windowText" lastClr="000000"/>
      </a:dk1>
      <a:lt1>
        <a:sysClr val="window" lastClr="FFFFFF"/>
      </a:lt1>
      <a:dk2>
        <a:srgbClr val="0E5580"/>
      </a:dk2>
      <a:lt2>
        <a:srgbClr val="EBEBEB"/>
      </a:lt2>
      <a:accent1>
        <a:srgbClr val="ACD433"/>
      </a:accent1>
      <a:accent2>
        <a:srgbClr val="E6C133"/>
      </a:accent2>
      <a:accent3>
        <a:srgbClr val="EF7A24"/>
      </a:accent3>
      <a:accent4>
        <a:srgbClr val="5AA0F5"/>
      </a:accent4>
      <a:accent5>
        <a:srgbClr val="75CEEC"/>
      </a:accent5>
      <a:accent6>
        <a:srgbClr val="65D6A0"/>
      </a:accent6>
      <a:hlink>
        <a:srgbClr val="C4E46E"/>
      </a:hlink>
      <a:folHlink>
        <a:srgbClr val="BDE0FB"/>
      </a:folHlink>
    </a:clrScheme>
    <a:fontScheme name="Ion">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2000"/>
                <a:hueMod val="96000"/>
                <a:satMod val="128000"/>
                <a:lumMod val="114000"/>
              </a:schemeClr>
            </a:gs>
            <a:gs pos="100000">
              <a:schemeClr val="phClr">
                <a:shade val="62000"/>
                <a:hueMod val="100000"/>
                <a:satMod val="134000"/>
                <a:lumMod val="56000"/>
              </a:schemeClr>
            </a:gs>
          </a:gsLst>
          <a:path path="circle">
            <a:fillToRect l="45000" t="65000" r="125000" b="100000"/>
          </a:path>
        </a:gradFill>
        <a:blipFill rotWithShape="1">
          <a:blip xmlns:r="http://schemas.openxmlformats.org/officeDocument/2006/relationships" r:embed="rId1">
            <a:duotone>
              <a:schemeClr val="phClr">
                <a:shade val="62000"/>
                <a:hueMod val="108000"/>
                <a:satMod val="164000"/>
                <a:lumMod val="69000"/>
              </a:schemeClr>
              <a:schemeClr val="phClr">
                <a:tint val="96000"/>
                <a:hueMod val="90000"/>
                <a:satMod val="130000"/>
                <a:lumMod val="134000"/>
              </a:schemeClr>
            </a:duotone>
          </a:blip>
          <a:stretch/>
        </a:blipFill>
      </a:bgFillStyleLst>
    </a:fmtScheme>
  </a:themeElements>
  <a:objectDefaults/>
  <a:extraClrSchemeLst/>
  <a:extLst>
    <a:ext uri="{05A4C25C-085E-4340-85A3-A5531E510DB2}">
      <thm15:themeFamily xmlns:thm15="http://schemas.microsoft.com/office/thememl/2012/main" name="Ion" id="{B8441ADB-2E43-4AF7-B97A-BD870242C6A8}" vid="{BACC050B-8757-4460-95D8-E37B46A6B421}"/>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89</TotalTime>
  <Words>1196</Words>
  <Application>Microsoft Office PowerPoint</Application>
  <PresentationFormat>Widescreen</PresentationFormat>
  <Paragraphs>229</Paragraphs>
  <Slides>46</Slides>
  <Notes>1</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46</vt:i4>
      </vt:variant>
    </vt:vector>
  </HeadingPairs>
  <TitlesOfParts>
    <vt:vector size="54" baseType="lpstr">
      <vt:lpstr>Arial</vt:lpstr>
      <vt:lpstr>Arial Black</vt:lpstr>
      <vt:lpstr>Calibri</vt:lpstr>
      <vt:lpstr>Century Gothic</vt:lpstr>
      <vt:lpstr>Roboto</vt:lpstr>
      <vt:lpstr>Wingdings</vt:lpstr>
      <vt:lpstr>Wingdings 3</vt:lpstr>
      <vt:lpstr>Ion</vt:lpstr>
      <vt:lpstr>PowerPoint Presentation</vt:lpstr>
      <vt:lpstr>CENTER FOR REALTOR® FINANCIAL WELLNESS WEBINAR AND SEMINAR DISCLAIMER </vt:lpstr>
      <vt:lpstr>PowerPoint Presentation</vt:lpstr>
      <vt:lpstr>Financial Steps for Business Planning &amp; Setting-Up Shop</vt:lpstr>
      <vt:lpstr>PowerPoint Presentation</vt:lpstr>
      <vt:lpstr>PowerPoint Presentation</vt:lpstr>
      <vt:lpstr>PowerPoint Presentation</vt:lpstr>
      <vt:lpstr>How much money can I make?</vt:lpstr>
      <vt:lpstr>PowerPoint Presentation</vt:lpstr>
      <vt:lpstr>PowerPoint Presentation</vt:lpstr>
      <vt:lpstr>Revenue Last Year  Remember – if you are new you are getting this from your broker </vt:lpstr>
      <vt:lpstr>Revenue Goals –  This Year </vt:lpstr>
      <vt:lpstr>PowerPoint Presentation</vt:lpstr>
      <vt:lpstr>Income Goal Calculation </vt:lpstr>
      <vt:lpstr>Prospects Needed to Meet Goal</vt:lpstr>
      <vt:lpstr>PowerPoint Presentation</vt:lpstr>
      <vt:lpstr>The Listing Side Analysis</vt:lpstr>
      <vt:lpstr>The Buyer Side Analysis</vt:lpstr>
      <vt:lpstr>Generating Leads</vt:lpstr>
      <vt:lpstr>    Warm Leads </vt:lpstr>
      <vt:lpstr>Cold Leads</vt:lpstr>
      <vt:lpstr>PowerPoint Presentation</vt:lpstr>
      <vt:lpstr>PowerPoint Presentation</vt:lpstr>
      <vt:lpstr>Stay in Touch </vt:lpstr>
      <vt:lpstr>Who is your sphere?</vt:lpstr>
      <vt:lpstr>PowerPoint Presentation</vt:lpstr>
      <vt:lpstr>Other Sources of Business </vt:lpstr>
      <vt:lpstr>Choose Your Targets </vt:lpstr>
      <vt:lpstr>Track Your Success </vt:lpstr>
      <vt:lpstr>Expenses</vt:lpstr>
      <vt:lpstr>Business Expenses</vt:lpstr>
      <vt:lpstr>PowerPoint Presentation</vt:lpstr>
      <vt:lpstr>PowerPoint Presentation</vt:lpstr>
      <vt:lpstr>PowerPoint Presentation</vt:lpstr>
      <vt:lpstr>PowerPoint Presentation</vt:lpstr>
      <vt:lpstr>PowerPoint Presentation</vt:lpstr>
      <vt:lpstr>Geographic Farming</vt:lpstr>
      <vt:lpstr>Identifying a Farm Area</vt:lpstr>
      <vt:lpstr>Things to look at . . .</vt:lpstr>
      <vt:lpstr>Scripts </vt:lpstr>
      <vt:lpstr>PowerPoint Presentation</vt:lpstr>
      <vt:lpstr>PowerPoint Presentation</vt:lpstr>
      <vt:lpstr>PowerPoint Presentation</vt:lpstr>
      <vt:lpstr>Questions?</vt:lpstr>
      <vt:lpstr>Additional Resources visit: financialwellness.realtor</vt:lpstr>
      <vt:lpstr>Thank You For Your Time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Business Planning and Setting Up Shop</dc:title>
  <dc:creator>Lynn Madison</dc:creator>
  <cp:lastModifiedBy>Brittany Schanck</cp:lastModifiedBy>
  <cp:revision>11</cp:revision>
  <dcterms:created xsi:type="dcterms:W3CDTF">2019-11-29T16:53:34Z</dcterms:created>
  <dcterms:modified xsi:type="dcterms:W3CDTF">2019-12-13T05:42:48Z</dcterms:modified>
</cp:coreProperties>
</file>