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47"/>
  </p:notesMasterIdLst>
  <p:sldIdLst>
    <p:sldId id="300" r:id="rId2"/>
    <p:sldId id="301" r:id="rId3"/>
    <p:sldId id="303" r:id="rId4"/>
    <p:sldId id="304" r:id="rId5"/>
    <p:sldId id="256" r:id="rId6"/>
    <p:sldId id="749" r:id="rId7"/>
    <p:sldId id="761" r:id="rId8"/>
    <p:sldId id="758" r:id="rId9"/>
    <p:sldId id="755" r:id="rId10"/>
    <p:sldId id="777" r:id="rId11"/>
    <p:sldId id="680" r:id="rId12"/>
    <p:sldId id="575" r:id="rId13"/>
    <p:sldId id="733" r:id="rId14"/>
    <p:sldId id="631" r:id="rId15"/>
    <p:sldId id="750" r:id="rId16"/>
    <p:sldId id="771" r:id="rId17"/>
    <p:sldId id="762" r:id="rId18"/>
    <p:sldId id="744" r:id="rId19"/>
    <p:sldId id="495" r:id="rId20"/>
    <p:sldId id="481" r:id="rId21"/>
    <p:sldId id="767" r:id="rId22"/>
    <p:sldId id="769" r:id="rId23"/>
    <p:sldId id="768" r:id="rId24"/>
    <p:sldId id="736" r:id="rId25"/>
    <p:sldId id="776" r:id="rId26"/>
    <p:sldId id="778" r:id="rId27"/>
    <p:sldId id="677" r:id="rId28"/>
    <p:sldId id="746" r:id="rId29"/>
    <p:sldId id="780" r:id="rId30"/>
    <p:sldId id="779" r:id="rId31"/>
    <p:sldId id="751" r:id="rId32"/>
    <p:sldId id="498" r:id="rId33"/>
    <p:sldId id="696" r:id="rId34"/>
    <p:sldId id="545" r:id="rId35"/>
    <p:sldId id="370" r:id="rId36"/>
    <p:sldId id="485" r:id="rId37"/>
    <p:sldId id="732" r:id="rId38"/>
    <p:sldId id="766" r:id="rId39"/>
    <p:sldId id="753" r:id="rId40"/>
    <p:sldId id="503" r:id="rId41"/>
    <p:sldId id="504" r:id="rId42"/>
    <p:sldId id="306" r:id="rId43"/>
    <p:sldId id="775" r:id="rId44"/>
    <p:sldId id="731" r:id="rId45"/>
    <p:sldId id="345" r:id="rId46"/>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Portnoy" initials="BP" lastIdx="4" clrIdx="0">
    <p:extLst>
      <p:ext uri="{19B8F6BF-5375-455C-9EA6-DF929625EA0E}">
        <p15:presenceInfo xmlns:p15="http://schemas.microsoft.com/office/powerpoint/2012/main" userId="3589d20c137b4f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0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6" autoAdjust="0"/>
    <p:restoredTop sz="90643" autoAdjust="0"/>
  </p:normalViewPr>
  <p:slideViewPr>
    <p:cSldViewPr snapToGrid="0">
      <p:cViewPr varScale="1">
        <p:scale>
          <a:sx n="91" d="100"/>
          <a:sy n="91" d="100"/>
        </p:scale>
        <p:origin x="174" y="96"/>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F0E37ED-AB81-4DF4-B7B6-C3869273717A}" type="datetimeFigureOut">
              <a:rPr lang="en-US" smtClean="0"/>
              <a:t>4/22/2020</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D1A496D-397C-42DC-ADC6-4C4E3CCB2DD5}" type="slidenum">
              <a:rPr lang="en-US" smtClean="0"/>
              <a:t>‹#›</a:t>
            </a:fld>
            <a:endParaRPr lang="en-US"/>
          </a:p>
        </p:txBody>
      </p:sp>
    </p:spTree>
    <p:extLst>
      <p:ext uri="{BB962C8B-B14F-4D97-AF65-F5344CB8AC3E}">
        <p14:creationId xmlns:p14="http://schemas.microsoft.com/office/powerpoint/2010/main" val="57111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43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1235075"/>
            <a:ext cx="4457700" cy="3343275"/>
          </a:xfrm>
        </p:spPr>
      </p:sp>
      <p:sp>
        <p:nvSpPr>
          <p:cNvPr id="3" name="Notes Placeholder 2"/>
          <p:cNvSpPr>
            <a:spLocks noGrp="1"/>
          </p:cNvSpPr>
          <p:nvPr>
            <p:ph type="body" idx="1"/>
          </p:nvPr>
        </p:nvSpPr>
        <p:spPr/>
        <p:txBody>
          <a:bodyPr/>
          <a:lstStyle/>
          <a:p>
            <a:pPr rtl="0" fontAlgn="base"/>
            <a:endParaRPr lang="en-US" sz="1000" dirty="0"/>
          </a:p>
        </p:txBody>
      </p:sp>
      <p:sp>
        <p:nvSpPr>
          <p:cNvPr id="4" name="Slide Number Placeholder 3"/>
          <p:cNvSpPr>
            <a:spLocks noGrp="1"/>
          </p:cNvSpPr>
          <p:nvPr>
            <p:ph type="sldNum" sz="quarter" idx="10"/>
          </p:nvPr>
        </p:nvSpPr>
        <p:spPr/>
        <p:txBody>
          <a:bodyPr/>
          <a:lstStyle/>
          <a:p>
            <a:fld id="{DF0CB027-6457-4839-91D4-331C9F13058A}" type="slidenum">
              <a:rPr lang="en-US" smtClean="0"/>
              <a:t>10</a:t>
            </a:fld>
            <a:endParaRPr lang="en-US" dirty="0"/>
          </a:p>
        </p:txBody>
      </p:sp>
    </p:spTree>
    <p:extLst>
      <p:ext uri="{BB962C8B-B14F-4D97-AF65-F5344CB8AC3E}">
        <p14:creationId xmlns:p14="http://schemas.microsoft.com/office/powerpoint/2010/main" val="173273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1235075"/>
            <a:ext cx="4457700"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CB027-6457-4839-91D4-331C9F13058A}" type="slidenum">
              <a:rPr lang="en-US" smtClean="0"/>
              <a:t>11</a:t>
            </a:fld>
            <a:endParaRPr lang="en-US" dirty="0"/>
          </a:p>
        </p:txBody>
      </p:sp>
    </p:spTree>
    <p:extLst>
      <p:ext uri="{BB962C8B-B14F-4D97-AF65-F5344CB8AC3E}">
        <p14:creationId xmlns:p14="http://schemas.microsoft.com/office/powerpoint/2010/main" val="819474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1235075"/>
            <a:ext cx="4457700"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CB027-6457-4839-91D4-331C9F13058A}" type="slidenum">
              <a:rPr lang="en-US" smtClean="0"/>
              <a:t>12</a:t>
            </a:fld>
            <a:endParaRPr lang="en-US" dirty="0"/>
          </a:p>
        </p:txBody>
      </p:sp>
    </p:spTree>
    <p:extLst>
      <p:ext uri="{BB962C8B-B14F-4D97-AF65-F5344CB8AC3E}">
        <p14:creationId xmlns:p14="http://schemas.microsoft.com/office/powerpoint/2010/main" val="183778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3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62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1395413"/>
            <a:ext cx="3989387" cy="2992437"/>
          </a:xfrm>
        </p:spPr>
      </p:sp>
      <p:sp>
        <p:nvSpPr>
          <p:cNvPr id="3" name="Notes Placeholder 2"/>
          <p:cNvSpPr>
            <a:spLocks noGrp="1"/>
          </p:cNvSpPr>
          <p:nvPr>
            <p:ph type="body" idx="1"/>
          </p:nvPr>
        </p:nvSpPr>
        <p:spPr>
          <a:xfrm>
            <a:off x="751914" y="4618507"/>
            <a:ext cx="6015299" cy="4375423"/>
          </a:xfrm>
          <a:prstGeom prst="rect">
            <a:avLst/>
          </a:prstGeom>
        </p:spPr>
        <p:txBody>
          <a:bodyPr lIns="92716" tIns="46358" rIns="92716" bIns="46358"/>
          <a:lstStyle/>
          <a:p>
            <a:endParaRPr lang="en-US" dirty="0"/>
          </a:p>
        </p:txBody>
      </p:sp>
      <p:sp>
        <p:nvSpPr>
          <p:cNvPr id="4" name="Slide Number Placeholder 3"/>
          <p:cNvSpPr>
            <a:spLocks noGrp="1"/>
          </p:cNvSpPr>
          <p:nvPr>
            <p:ph type="sldNum" sz="quarter" idx="10"/>
          </p:nvPr>
        </p:nvSpPr>
        <p:spPr/>
        <p:txBody>
          <a:bodyPr/>
          <a:lstStyle/>
          <a:p>
            <a:fld id="{5B5295C7-F147-4282-AF7C-27ADC56F395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382033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16</a:t>
            </a:fld>
            <a:endParaRPr lang="en-US"/>
          </a:p>
        </p:txBody>
      </p:sp>
    </p:spTree>
    <p:extLst>
      <p:ext uri="{BB962C8B-B14F-4D97-AF65-F5344CB8AC3E}">
        <p14:creationId xmlns:p14="http://schemas.microsoft.com/office/powerpoint/2010/main" val="4192434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D317B7-D51D-41E0-ACF4-F671D5D02E24}"/>
              </a:ext>
            </a:extLst>
          </p:cNvPr>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125195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18</a:t>
            </a:fld>
            <a:endParaRPr lang="en-US"/>
          </a:p>
        </p:txBody>
      </p:sp>
    </p:spTree>
    <p:extLst>
      <p:ext uri="{BB962C8B-B14F-4D97-AF65-F5344CB8AC3E}">
        <p14:creationId xmlns:p14="http://schemas.microsoft.com/office/powerpoint/2010/main" val="255111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0F8C7-13AC-4E4C-B6FF-BE1B81EA874C}" type="slidenum">
              <a:rPr lang="en-US" smtClean="0"/>
              <a:t>19</a:t>
            </a:fld>
            <a:endParaRPr lang="en-US"/>
          </a:p>
        </p:txBody>
      </p:sp>
    </p:spTree>
    <p:extLst>
      <p:ext uri="{BB962C8B-B14F-4D97-AF65-F5344CB8AC3E}">
        <p14:creationId xmlns:p14="http://schemas.microsoft.com/office/powerpoint/2010/main" val="309451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this is your first time joining our webinar series, we want extend a warm welcome to you! For returning members, thank you for your support and joining us again. </a:t>
            </a:r>
          </a:p>
          <a:p>
            <a:r>
              <a:rPr lang="en-US" sz="1200" kern="1200" dirty="0">
                <a:solidFill>
                  <a:schemeClr val="tx1"/>
                </a:solidFill>
                <a:effectLst/>
                <a:latin typeface="+mn-lt"/>
                <a:ea typeface="+mn-ea"/>
                <a:cs typeface="+mn-cs"/>
              </a:rPr>
              <a:t>For our new guest, to give you a little bit of background about the program our Financial Source Webinar series has been created with YOU in mind. This resource is designed to help you understand financial topics on a deeper level. Each month, our subject matter experts will provide you with step by step solutions, tips, planning options, and an array of valuable information for your financial journey. No matter where you are in your career or stage of financial planning, we hope you’ll find these webinar sessions helpful and informative. For more details and information about registering for upcoming webinars and accessing our recorded webinars, please visit nar.realtor/cffw/webinars.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24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20</a:t>
            </a:fld>
            <a:endParaRPr lang="en-US"/>
          </a:p>
        </p:txBody>
      </p:sp>
    </p:spTree>
    <p:extLst>
      <p:ext uri="{BB962C8B-B14F-4D97-AF65-F5344CB8AC3E}">
        <p14:creationId xmlns:p14="http://schemas.microsoft.com/office/powerpoint/2010/main" val="237975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21</a:t>
            </a:fld>
            <a:endParaRPr lang="en-US"/>
          </a:p>
        </p:txBody>
      </p:sp>
    </p:spTree>
    <p:extLst>
      <p:ext uri="{BB962C8B-B14F-4D97-AF65-F5344CB8AC3E}">
        <p14:creationId xmlns:p14="http://schemas.microsoft.com/office/powerpoint/2010/main" val="206914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22</a:t>
            </a:fld>
            <a:endParaRPr lang="en-US"/>
          </a:p>
        </p:txBody>
      </p:sp>
    </p:spTree>
    <p:extLst>
      <p:ext uri="{BB962C8B-B14F-4D97-AF65-F5344CB8AC3E}">
        <p14:creationId xmlns:p14="http://schemas.microsoft.com/office/powerpoint/2010/main" val="4018556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23</a:t>
            </a:fld>
            <a:endParaRPr lang="en-US"/>
          </a:p>
        </p:txBody>
      </p:sp>
    </p:spTree>
    <p:extLst>
      <p:ext uri="{BB962C8B-B14F-4D97-AF65-F5344CB8AC3E}">
        <p14:creationId xmlns:p14="http://schemas.microsoft.com/office/powerpoint/2010/main" val="4120851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500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870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1235075"/>
            <a:ext cx="4457700"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CB027-6457-4839-91D4-331C9F13058A}" type="slidenum">
              <a:rPr lang="en-US" smtClean="0"/>
              <a:t>26</a:t>
            </a:fld>
            <a:endParaRPr lang="en-US" dirty="0"/>
          </a:p>
        </p:txBody>
      </p:sp>
    </p:spTree>
    <p:extLst>
      <p:ext uri="{BB962C8B-B14F-4D97-AF65-F5344CB8AC3E}">
        <p14:creationId xmlns:p14="http://schemas.microsoft.com/office/powerpoint/2010/main" val="2485400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1235075"/>
            <a:ext cx="4457700" cy="334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CB027-6457-4839-91D4-331C9F13058A}" type="slidenum">
              <a:rPr lang="en-US" smtClean="0"/>
              <a:t>27</a:t>
            </a:fld>
            <a:endParaRPr lang="en-US" dirty="0"/>
          </a:p>
        </p:txBody>
      </p:sp>
    </p:spTree>
    <p:extLst>
      <p:ext uri="{BB962C8B-B14F-4D97-AF65-F5344CB8AC3E}">
        <p14:creationId xmlns:p14="http://schemas.microsoft.com/office/powerpoint/2010/main" val="1766810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5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D317B7-D51D-41E0-ACF4-F671D5D02E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34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 would like to provide a small disclaimer. Please note that the information and materials provided in Center for REALTOR® Financial Wellness webinars and seminars are not intended or provided to be used as a substitute for the advice of your tax, investment, legal and/or financial advisors or to be the basis of specific financial planning activities. The opinions and views expressed or shared in these presentations represent only those of the developers, speakers, presenters or instructors and have not been endorsed or approved by the National Association of REALTORS®. More information regarding our webinar disclaimer can be found here on slide 5.</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595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Light" panose="00000400000000000000" pitchFamily="50" charset="0"/>
              </a:rPr>
              <a:t>I have no expertise in the CARES act or other government programs so I can’t help</a:t>
            </a:r>
          </a:p>
          <a:p>
            <a:r>
              <a:rPr lang="en-US" dirty="0">
                <a:latin typeface="Montserrat Light" panose="00000400000000000000" pitchFamily="50" charset="0"/>
              </a:rPr>
              <a:t>Also can’t give specific financial advice</a:t>
            </a:r>
            <a:endParaRPr lang="en-US" sz="600" dirty="0">
              <a:latin typeface="Montserrat Light" panose="00000400000000000000" pitchFamily="50" charset="0"/>
            </a:endParaRPr>
          </a:p>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30</a:t>
            </a:fld>
            <a:endParaRPr lang="en-US"/>
          </a:p>
        </p:txBody>
      </p:sp>
    </p:spTree>
    <p:extLst>
      <p:ext uri="{BB962C8B-B14F-4D97-AF65-F5344CB8AC3E}">
        <p14:creationId xmlns:p14="http://schemas.microsoft.com/office/powerpoint/2010/main" val="1979627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D317B7-D51D-41E0-ACF4-F671D5D02E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6003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0F8C7-13AC-4E4C-B6FF-BE1B81EA874C}" type="slidenum">
              <a:rPr lang="en-US" smtClean="0"/>
              <a:t>32</a:t>
            </a:fld>
            <a:endParaRPr lang="en-US"/>
          </a:p>
        </p:txBody>
      </p:sp>
    </p:spTree>
    <p:extLst>
      <p:ext uri="{BB962C8B-B14F-4D97-AF65-F5344CB8AC3E}">
        <p14:creationId xmlns:p14="http://schemas.microsoft.com/office/powerpoint/2010/main" val="2133718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2588" y="1395413"/>
            <a:ext cx="3989387" cy="2992437"/>
          </a:xfrm>
        </p:spPr>
      </p:sp>
      <p:sp>
        <p:nvSpPr>
          <p:cNvPr id="3" name="Notes Placeholder 2"/>
          <p:cNvSpPr>
            <a:spLocks noGrp="1"/>
          </p:cNvSpPr>
          <p:nvPr>
            <p:ph type="body" idx="1"/>
          </p:nvPr>
        </p:nvSpPr>
        <p:spPr>
          <a:xfrm>
            <a:off x="751914" y="4618507"/>
            <a:ext cx="6015299" cy="4375423"/>
          </a:xfrm>
          <a:prstGeom prst="rect">
            <a:avLst/>
          </a:prstGeom>
        </p:spPr>
        <p:txBody>
          <a:bodyPr lIns="92716" tIns="46358" rIns="92716" bIns="46358"/>
          <a:lstStyle/>
          <a:p>
            <a:endParaRPr lang="en-US" dirty="0"/>
          </a:p>
        </p:txBody>
      </p:sp>
      <p:sp>
        <p:nvSpPr>
          <p:cNvPr id="4" name="Slide Number Placeholder 3"/>
          <p:cNvSpPr>
            <a:spLocks noGrp="1"/>
          </p:cNvSpPr>
          <p:nvPr>
            <p:ph type="sldNum" sz="quarter" idx="10"/>
          </p:nvPr>
        </p:nvSpPr>
        <p:spPr/>
        <p:txBody>
          <a:bodyPr/>
          <a:lstStyle/>
          <a:p>
            <a:fld id="{5B5295C7-F147-4282-AF7C-27ADC56F3952}"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645161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1266825"/>
            <a:ext cx="4554537" cy="3414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CB027-6457-4839-91D4-331C9F13058A}" type="slidenum">
              <a:rPr lang="en-US" smtClean="0"/>
              <a:t>34</a:t>
            </a:fld>
            <a:endParaRPr lang="en-US"/>
          </a:p>
        </p:txBody>
      </p:sp>
    </p:spTree>
    <p:extLst>
      <p:ext uri="{BB962C8B-B14F-4D97-AF65-F5344CB8AC3E}">
        <p14:creationId xmlns:p14="http://schemas.microsoft.com/office/powerpoint/2010/main" val="3205204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D85B53-C437-4717-94BF-C8DDAF6C4165}" type="slidenum">
              <a:rPr lang="en-US" smtClean="0"/>
              <a:t>35</a:t>
            </a:fld>
            <a:endParaRPr lang="en-US" dirty="0"/>
          </a:p>
        </p:txBody>
      </p:sp>
    </p:spTree>
    <p:extLst>
      <p:ext uri="{BB962C8B-B14F-4D97-AF65-F5344CB8AC3E}">
        <p14:creationId xmlns:p14="http://schemas.microsoft.com/office/powerpoint/2010/main" val="2975598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0F8C7-13AC-4E4C-B6FF-BE1B81EA874C}" type="slidenum">
              <a:rPr lang="en-US" smtClean="0"/>
              <a:t>37</a:t>
            </a:fld>
            <a:endParaRPr lang="en-US"/>
          </a:p>
        </p:txBody>
      </p:sp>
    </p:spTree>
    <p:extLst>
      <p:ext uri="{BB962C8B-B14F-4D97-AF65-F5344CB8AC3E}">
        <p14:creationId xmlns:p14="http://schemas.microsoft.com/office/powerpoint/2010/main" val="2634873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0F8C7-13AC-4E4C-B6FF-BE1B81EA874C}" type="slidenum">
              <a:rPr lang="en-US" smtClean="0"/>
              <a:t>38</a:t>
            </a:fld>
            <a:endParaRPr lang="en-US"/>
          </a:p>
        </p:txBody>
      </p:sp>
    </p:spTree>
    <p:extLst>
      <p:ext uri="{BB962C8B-B14F-4D97-AF65-F5344CB8AC3E}">
        <p14:creationId xmlns:p14="http://schemas.microsoft.com/office/powerpoint/2010/main" val="4244067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39</a:t>
            </a:fld>
            <a:endParaRPr lang="en-US"/>
          </a:p>
        </p:txBody>
      </p:sp>
    </p:spTree>
    <p:extLst>
      <p:ext uri="{BB962C8B-B14F-4D97-AF65-F5344CB8AC3E}">
        <p14:creationId xmlns:p14="http://schemas.microsoft.com/office/powerpoint/2010/main" val="3750834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41</a:t>
            </a:fld>
            <a:endParaRPr lang="en-US"/>
          </a:p>
        </p:txBody>
      </p:sp>
    </p:spTree>
    <p:extLst>
      <p:ext uri="{BB962C8B-B14F-4D97-AF65-F5344CB8AC3E}">
        <p14:creationId xmlns:p14="http://schemas.microsoft.com/office/powerpoint/2010/main" val="187191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435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046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Looking for a great starting point for a financial plan? </a:t>
            </a:r>
          </a:p>
          <a:p>
            <a:r>
              <a:rPr lang="en-US" sz="1200" kern="1200" dirty="0">
                <a:solidFill>
                  <a:schemeClr val="tx1"/>
                </a:solidFill>
                <a:effectLst/>
                <a:latin typeface="+mn-lt"/>
                <a:ea typeface="+mn-ea"/>
                <a:cs typeface="+mn-cs"/>
              </a:rPr>
              <a:t>Take a quick 10-question, financial assessment from the Center for REALTOR® Financial Wellness.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you take the assessment you will have personalized and trackable goals.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Center is not only a great resource, this is a FREE member benefit for REALTORS®.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this is an educational resource. It’s not intended to take the place of consulting a financial professional. The platform does not store, share, or sell any information. </a:t>
            </a:r>
          </a:p>
          <a:p>
            <a:endParaRPr lang="en-US" dirty="0"/>
          </a:p>
          <a:p>
            <a:r>
              <a:rPr lang="en-US" dirty="0"/>
              <a:t>For more information, visit FinancialWellness.realtor to get started or email your NAR team at </a:t>
            </a:r>
            <a:r>
              <a:rPr lang="en-US" dirty="0" err="1"/>
              <a:t>FinancialWellness@nar.realtor</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1A496D-397C-42DC-ADC6-4C4E3CCB2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8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D9E076-2A84-4A3A-8A7A-FDDD07A3DF7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680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6D1A496D-397C-42DC-ADC6-4C4E3CCB2DD5}" type="slidenum">
              <a:rPr lang="en-US" smtClean="0"/>
              <a:t>5</a:t>
            </a:fld>
            <a:endParaRPr lang="en-US"/>
          </a:p>
        </p:txBody>
      </p:sp>
    </p:spTree>
    <p:extLst>
      <p:ext uri="{BB962C8B-B14F-4D97-AF65-F5344CB8AC3E}">
        <p14:creationId xmlns:p14="http://schemas.microsoft.com/office/powerpoint/2010/main" val="294877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A496D-397C-42DC-ADC6-4C4E3CCB2DD5}" type="slidenum">
              <a:rPr lang="en-US" smtClean="0"/>
              <a:t>6</a:t>
            </a:fld>
            <a:endParaRPr lang="en-US"/>
          </a:p>
        </p:txBody>
      </p:sp>
    </p:spTree>
    <p:extLst>
      <p:ext uri="{BB962C8B-B14F-4D97-AF65-F5344CB8AC3E}">
        <p14:creationId xmlns:p14="http://schemas.microsoft.com/office/powerpoint/2010/main" val="96937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AD317B7-D51D-41E0-ACF4-F671D5D02E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469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a:xfrm>
            <a:off x="751914" y="4618507"/>
            <a:ext cx="6015299" cy="4375423"/>
          </a:xfrm>
          <a:prstGeom prst="rect">
            <a:avLst/>
          </a:prstGeom>
        </p:spPr>
        <p:txBody>
          <a:bodyPr lIns="92716" tIns="46358" rIns="92716" bIns="46358"/>
          <a:lstStyle/>
          <a:p>
            <a:endParaRPr lang="en-US" dirty="0"/>
          </a:p>
        </p:txBody>
      </p:sp>
      <p:sp>
        <p:nvSpPr>
          <p:cNvPr id="4" name="Slide Number Placeholder 3"/>
          <p:cNvSpPr>
            <a:spLocks noGrp="1"/>
          </p:cNvSpPr>
          <p:nvPr>
            <p:ph type="sldNum" sz="quarter" idx="10"/>
          </p:nvPr>
        </p:nvSpPr>
        <p:spPr/>
        <p:txBody>
          <a:bodyPr/>
          <a:lstStyle/>
          <a:p>
            <a:fld id="{F256BB9C-7BAE-4722-BCDA-D34C251C1600}" type="slidenum">
              <a:rPr lang="en-US" smtClean="0"/>
              <a:t>8</a:t>
            </a:fld>
            <a:endParaRPr lang="en-US" dirty="0"/>
          </a:p>
        </p:txBody>
      </p:sp>
    </p:spTree>
    <p:extLst>
      <p:ext uri="{BB962C8B-B14F-4D97-AF65-F5344CB8AC3E}">
        <p14:creationId xmlns:p14="http://schemas.microsoft.com/office/powerpoint/2010/main" val="11492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1235075"/>
            <a:ext cx="4457700" cy="3343275"/>
          </a:xfrm>
        </p:spPr>
      </p:sp>
      <p:sp>
        <p:nvSpPr>
          <p:cNvPr id="3" name="Notes Placeholder 2"/>
          <p:cNvSpPr>
            <a:spLocks noGrp="1"/>
          </p:cNvSpPr>
          <p:nvPr>
            <p:ph type="body" idx="1"/>
          </p:nvPr>
        </p:nvSpPr>
        <p:spPr/>
        <p:txBody>
          <a:bodyPr/>
          <a:lstStyle/>
          <a:p>
            <a:pPr rtl="0" fontAlgn="base"/>
            <a:br>
              <a:rPr lang="en-US" sz="1000" dirty="0"/>
            </a:br>
            <a:endParaRPr lang="en-US" sz="1000" dirty="0"/>
          </a:p>
        </p:txBody>
      </p:sp>
      <p:sp>
        <p:nvSpPr>
          <p:cNvPr id="4" name="Slide Number Placeholder 3"/>
          <p:cNvSpPr>
            <a:spLocks noGrp="1"/>
          </p:cNvSpPr>
          <p:nvPr>
            <p:ph type="sldNum" sz="quarter" idx="10"/>
          </p:nvPr>
        </p:nvSpPr>
        <p:spPr/>
        <p:txBody>
          <a:bodyPr/>
          <a:lstStyle/>
          <a:p>
            <a:fld id="{DF0CB027-6457-4839-91D4-331C9F13058A}" type="slidenum">
              <a:rPr lang="en-US" smtClean="0"/>
              <a:t>9</a:t>
            </a:fld>
            <a:endParaRPr lang="en-US" dirty="0"/>
          </a:p>
        </p:txBody>
      </p:sp>
    </p:spTree>
    <p:extLst>
      <p:ext uri="{BB962C8B-B14F-4D97-AF65-F5344CB8AC3E}">
        <p14:creationId xmlns:p14="http://schemas.microsoft.com/office/powerpoint/2010/main" val="304847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AB72BC-0D8E-4BAC-B3D6-672E5F97E9D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197574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B72BC-0D8E-4BAC-B3D6-672E5F97E9D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3134412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B72BC-0D8E-4BAC-B3D6-672E5F97E9D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1567877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3F2DA63-B874-47DF-86A4-C5C4155B5AB5}" type="slidenum">
              <a:rPr lang="en-US" smtClean="0"/>
              <a:t>‹#›</a:t>
            </a:fld>
            <a:endParaRPr lang="en-US" dirty="0"/>
          </a:p>
        </p:txBody>
      </p:sp>
      <p:sp>
        <p:nvSpPr>
          <p:cNvPr id="7" name="Title 1"/>
          <p:cNvSpPr>
            <a:spLocks noGrp="1"/>
          </p:cNvSpPr>
          <p:nvPr>
            <p:ph type="title" hasCustomPrompt="1"/>
          </p:nvPr>
        </p:nvSpPr>
        <p:spPr>
          <a:xfrm>
            <a:off x="374905" y="207000"/>
            <a:ext cx="7209927" cy="671400"/>
          </a:xfrm>
          <a:prstGeom prst="rect">
            <a:avLst/>
          </a:prstGeom>
        </p:spPr>
        <p:txBody>
          <a:bodyPr lIns="0" tIns="0" rIns="0" bIns="0" anchor="ctr" anchorCtr="0"/>
          <a:lstStyle>
            <a:lvl1pPr>
              <a:lnSpc>
                <a:spcPct val="90000"/>
              </a:lnSpc>
              <a:defRPr sz="2100" cap="all" baseline="0">
                <a:solidFill>
                  <a:schemeClr val="accent2"/>
                </a:solidFill>
                <a:latin typeface="Franklin Gothic Medium" panose="020B0603020102020204" pitchFamily="34" charset="0"/>
              </a:defRPr>
            </a:lvl1pPr>
          </a:lstStyle>
          <a:p>
            <a:r>
              <a:rPr lang="en-US" dirty="0"/>
              <a:t>CLICK TO EDIT MASTER TITLE STYLE</a:t>
            </a:r>
          </a:p>
        </p:txBody>
      </p:sp>
      <p:sp>
        <p:nvSpPr>
          <p:cNvPr id="6" name="Footer Placeholder 3"/>
          <p:cNvSpPr>
            <a:spLocks noGrp="1"/>
          </p:cNvSpPr>
          <p:nvPr>
            <p:ph type="ftr" sz="quarter" idx="14"/>
          </p:nvPr>
        </p:nvSpPr>
        <p:spPr>
          <a:xfrm>
            <a:off x="371475" y="6609600"/>
            <a:ext cx="8164870" cy="164188"/>
          </a:xfrm>
        </p:spPr>
        <p:txBody>
          <a:bodyPr/>
          <a:lstStyle/>
          <a:p>
            <a:r>
              <a:rPr lang="en-US" dirty="0"/>
              <a:t>For Investment Professional Use Only. Not for distribution to the public.</a:t>
            </a:r>
          </a:p>
        </p:txBody>
      </p:sp>
      <p:sp>
        <p:nvSpPr>
          <p:cNvPr id="9" name="Text Placeholder 7"/>
          <p:cNvSpPr>
            <a:spLocks noGrp="1"/>
          </p:cNvSpPr>
          <p:nvPr>
            <p:ph type="body" sz="quarter" idx="16" hasCustomPrompt="1"/>
          </p:nvPr>
        </p:nvSpPr>
        <p:spPr>
          <a:xfrm>
            <a:off x="371475" y="6172202"/>
            <a:ext cx="8497888" cy="448607"/>
          </a:xfrm>
          <a:prstGeom prst="rect">
            <a:avLst/>
          </a:prstGeom>
        </p:spPr>
        <p:txBody>
          <a:bodyPr lIns="0" tIns="0" bIns="0" anchor="b" anchorCtr="0"/>
          <a:lstStyle>
            <a:lvl1pPr marL="0" indent="0">
              <a:lnSpc>
                <a:spcPct val="90000"/>
              </a:lnSpc>
              <a:spcBef>
                <a:spcPts val="75"/>
              </a:spcBef>
              <a:buFontTx/>
              <a:buNone/>
              <a:defRPr sz="600">
                <a:latin typeface="Franklin Gothic Book" panose="020B0503020102020204" pitchFamily="34" charset="0"/>
              </a:defRPr>
            </a:lvl1pPr>
            <a:lvl2pPr marL="157046" indent="0">
              <a:buFontTx/>
              <a:buNone/>
              <a:defRPr sz="600"/>
            </a:lvl2pPr>
            <a:lvl3pPr marL="307682" indent="0">
              <a:buFontTx/>
              <a:buNone/>
              <a:defRPr sz="600"/>
            </a:lvl3pPr>
            <a:lvl4pPr marL="464729" indent="0">
              <a:buFontTx/>
              <a:buNone/>
              <a:defRPr sz="600"/>
            </a:lvl4pPr>
            <a:lvl5pPr marL="615366" indent="0">
              <a:buFontTx/>
              <a:buNone/>
              <a:defRPr sz="600"/>
            </a:lvl5pPr>
          </a:lstStyle>
          <a:p>
            <a:pPr lvl="0"/>
            <a:r>
              <a:rPr lang="en-US" dirty="0"/>
              <a:t>Footnotes</a:t>
            </a:r>
          </a:p>
        </p:txBody>
      </p:sp>
    </p:spTree>
    <p:extLst>
      <p:ext uri="{BB962C8B-B14F-4D97-AF65-F5344CB8AC3E}">
        <p14:creationId xmlns:p14="http://schemas.microsoft.com/office/powerpoint/2010/main" val="1680802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413281" y="1382947"/>
            <a:ext cx="8306858" cy="4577586"/>
          </a:xfrm>
          <a:prstGeom prst="rect">
            <a:avLst/>
          </a:prstGeom>
        </p:spPr>
        <p:txBody>
          <a:bodyPr lIns="0" tIns="0" rIns="0" bIns="0"/>
          <a:lstStyle>
            <a:lvl1pPr marL="133350" indent="-133350">
              <a:lnSpc>
                <a:spcPct val="120000"/>
              </a:lnSpc>
              <a:spcBef>
                <a:spcPts val="900"/>
              </a:spcBef>
              <a:buClr>
                <a:srgbClr val="367A40"/>
              </a:buClr>
              <a:buSzPct val="100000"/>
              <a:buFont typeface="PingFangSC-Regular" charset="-122"/>
              <a:buChar char="￭"/>
              <a:defRPr sz="1125">
                <a:solidFill>
                  <a:schemeClr val="tx1"/>
                </a:solidFill>
                <a:latin typeface="Franklin Gothic Book" panose="020B0503020102020204" pitchFamily="34" charset="0"/>
                <a:sym typeface="Wingdings"/>
              </a:defRPr>
            </a:lvl1pPr>
            <a:lvl2pPr marL="304800" indent="-147638">
              <a:lnSpc>
                <a:spcPct val="120000"/>
              </a:lnSpc>
              <a:spcBef>
                <a:spcPts val="450"/>
              </a:spcBef>
              <a:buClr>
                <a:srgbClr val="367A40"/>
              </a:buClr>
              <a:defRPr sz="900">
                <a:latin typeface="Franklin Gothic Book" panose="020B0503020102020204" pitchFamily="34" charset="0"/>
              </a:defRPr>
            </a:lvl2pPr>
            <a:lvl3pPr marL="390525" indent="-82154">
              <a:lnSpc>
                <a:spcPct val="120000"/>
              </a:lnSpc>
              <a:spcBef>
                <a:spcPts val="225"/>
              </a:spcBef>
              <a:buClr>
                <a:schemeClr val="accent1"/>
              </a:buClr>
              <a:defRPr sz="750">
                <a:latin typeface="Franklin Gothic Book" panose="020B0503020102020204" pitchFamily="34" charset="0"/>
              </a:defRPr>
            </a:lvl3pPr>
            <a:lvl4pPr marL="476250" indent="-85725">
              <a:lnSpc>
                <a:spcPts val="1500"/>
              </a:lnSpc>
              <a:spcBef>
                <a:spcPts val="225"/>
              </a:spcBef>
              <a:defRPr sz="750"/>
            </a:lvl4pPr>
            <a:lvl5pPr marL="561975" indent="-85725">
              <a:lnSpc>
                <a:spcPts val="1500"/>
              </a:lnSpc>
              <a:spcBef>
                <a:spcPts val="225"/>
              </a:spcBef>
              <a:defRPr sz="7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11"/>
          </p:nvPr>
        </p:nvSpPr>
        <p:spPr/>
        <p:txBody>
          <a:bodyPr/>
          <a:lstStyle/>
          <a:p>
            <a:fld id="{F3F2DA63-B874-47DF-86A4-C5C4155B5AB5}" type="slidenum">
              <a:rPr lang="en-US" smtClean="0"/>
              <a:t>‹#›</a:t>
            </a:fld>
            <a:endParaRPr lang="en-US" dirty="0"/>
          </a:p>
        </p:txBody>
      </p:sp>
      <p:sp>
        <p:nvSpPr>
          <p:cNvPr id="14" name="Title 1"/>
          <p:cNvSpPr>
            <a:spLocks noGrp="1"/>
          </p:cNvSpPr>
          <p:nvPr>
            <p:ph type="title" hasCustomPrompt="1"/>
          </p:nvPr>
        </p:nvSpPr>
        <p:spPr>
          <a:xfrm>
            <a:off x="374905" y="207000"/>
            <a:ext cx="7209927" cy="671400"/>
          </a:xfrm>
          <a:prstGeom prst="rect">
            <a:avLst/>
          </a:prstGeom>
        </p:spPr>
        <p:txBody>
          <a:bodyPr lIns="0" tIns="0" rIns="0" bIns="0" anchor="ctr" anchorCtr="0"/>
          <a:lstStyle>
            <a:lvl1pPr>
              <a:lnSpc>
                <a:spcPct val="90000"/>
              </a:lnSpc>
              <a:defRPr sz="2100" cap="all" baseline="0">
                <a:solidFill>
                  <a:schemeClr val="accent2"/>
                </a:solidFill>
                <a:latin typeface="Franklin Gothic Medium" panose="020B0603020102020204" pitchFamily="34" charset="0"/>
              </a:defRPr>
            </a:lvl1pPr>
          </a:lstStyle>
          <a:p>
            <a:r>
              <a:rPr lang="en-US" dirty="0"/>
              <a:t>CLICK TO EDIT MASTER TITLE STYLE</a:t>
            </a:r>
          </a:p>
        </p:txBody>
      </p:sp>
      <p:sp>
        <p:nvSpPr>
          <p:cNvPr id="7" name="Footer Placeholder 3"/>
          <p:cNvSpPr>
            <a:spLocks noGrp="1"/>
          </p:cNvSpPr>
          <p:nvPr>
            <p:ph type="ftr" sz="quarter" idx="14"/>
          </p:nvPr>
        </p:nvSpPr>
        <p:spPr>
          <a:xfrm>
            <a:off x="371475" y="6609600"/>
            <a:ext cx="8164870" cy="164188"/>
          </a:xfrm>
        </p:spPr>
        <p:txBody>
          <a:bodyPr/>
          <a:lstStyle/>
          <a:p>
            <a:r>
              <a:rPr lang="en-US" dirty="0"/>
              <a:t>For Investment Professional Use Only. Not for distribution to the public.</a:t>
            </a:r>
          </a:p>
        </p:txBody>
      </p:sp>
      <p:sp>
        <p:nvSpPr>
          <p:cNvPr id="8" name="Text Placeholder 7"/>
          <p:cNvSpPr>
            <a:spLocks noGrp="1"/>
          </p:cNvSpPr>
          <p:nvPr>
            <p:ph type="body" sz="quarter" idx="16" hasCustomPrompt="1"/>
          </p:nvPr>
        </p:nvSpPr>
        <p:spPr>
          <a:xfrm>
            <a:off x="371475" y="6172202"/>
            <a:ext cx="8497888" cy="448607"/>
          </a:xfrm>
          <a:prstGeom prst="rect">
            <a:avLst/>
          </a:prstGeom>
        </p:spPr>
        <p:txBody>
          <a:bodyPr lIns="0" tIns="0" bIns="0" anchor="b" anchorCtr="0"/>
          <a:lstStyle>
            <a:lvl1pPr marL="0" indent="0">
              <a:lnSpc>
                <a:spcPct val="90000"/>
              </a:lnSpc>
              <a:spcBef>
                <a:spcPts val="75"/>
              </a:spcBef>
              <a:buFontTx/>
              <a:buNone/>
              <a:defRPr sz="600">
                <a:latin typeface="Franklin Gothic Book" panose="020B0503020102020204" pitchFamily="34" charset="0"/>
              </a:defRPr>
            </a:lvl1pPr>
            <a:lvl2pPr marL="157046" indent="0">
              <a:buFontTx/>
              <a:buNone/>
              <a:defRPr sz="600"/>
            </a:lvl2pPr>
            <a:lvl3pPr marL="307682" indent="0">
              <a:buFontTx/>
              <a:buNone/>
              <a:defRPr sz="600"/>
            </a:lvl3pPr>
            <a:lvl4pPr marL="464729" indent="0">
              <a:buFontTx/>
              <a:buNone/>
              <a:defRPr sz="600"/>
            </a:lvl4pPr>
            <a:lvl5pPr marL="615366" indent="0">
              <a:buFontTx/>
              <a:buNone/>
              <a:defRPr sz="600"/>
            </a:lvl5pPr>
          </a:lstStyle>
          <a:p>
            <a:pPr lvl="0"/>
            <a:r>
              <a:rPr lang="en-US" dirty="0"/>
              <a:t>Footnotes</a:t>
            </a:r>
          </a:p>
        </p:txBody>
      </p:sp>
    </p:spTree>
    <p:extLst>
      <p:ext uri="{BB962C8B-B14F-4D97-AF65-F5344CB8AC3E}">
        <p14:creationId xmlns:p14="http://schemas.microsoft.com/office/powerpoint/2010/main" val="4107961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3_Title Only">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endParaRPr lang="en-US"/>
          </a:p>
        </p:txBody>
      </p:sp>
      <p:sp>
        <p:nvSpPr>
          <p:cNvPr id="5" name="Slide Number Placeholder 4"/>
          <p:cNvSpPr>
            <a:spLocks noGrp="1"/>
          </p:cNvSpPr>
          <p:nvPr>
            <p:ph type="sldNum" sz="quarter" idx="15"/>
          </p:nvPr>
        </p:nvSpPr>
        <p:spPr/>
        <p:txBody>
          <a:bodyPr/>
          <a:lstStyle/>
          <a:p>
            <a:fld id="{108986CD-90DE-4349-B302-A47E1508816F}" type="slidenum">
              <a:rPr lang="en-US" smtClean="0"/>
              <a:t>‹#›</a:t>
            </a:fld>
            <a:endParaRPr lang="en-US"/>
          </a:p>
        </p:txBody>
      </p:sp>
      <p:sp>
        <p:nvSpPr>
          <p:cNvPr id="8" name="Text Placeholder 7"/>
          <p:cNvSpPr>
            <a:spLocks noGrp="1"/>
          </p:cNvSpPr>
          <p:nvPr>
            <p:ph type="body" sz="quarter" idx="16" hasCustomPrompt="1"/>
          </p:nvPr>
        </p:nvSpPr>
        <p:spPr>
          <a:xfrm>
            <a:off x="371475" y="6127201"/>
            <a:ext cx="8497888" cy="448607"/>
          </a:xfrm>
          <a:prstGeom prst="rect">
            <a:avLst/>
          </a:prstGeom>
        </p:spPr>
        <p:txBody>
          <a:bodyPr lIns="0" tIns="0" bIns="0" anchor="b" anchorCtr="0"/>
          <a:lstStyle>
            <a:lvl1pPr marL="0" indent="0">
              <a:lnSpc>
                <a:spcPct val="90000"/>
              </a:lnSpc>
              <a:spcBef>
                <a:spcPts val="75"/>
              </a:spcBef>
              <a:buFontTx/>
              <a:buNone/>
              <a:defRPr sz="600">
                <a:latin typeface="Franklin Gothic Book" panose="020B0503020102020204" pitchFamily="34" charset="0"/>
              </a:defRPr>
            </a:lvl1pPr>
            <a:lvl2pPr marL="157046" indent="0">
              <a:buFontTx/>
              <a:buNone/>
              <a:defRPr sz="600"/>
            </a:lvl2pPr>
            <a:lvl3pPr marL="307682" indent="0">
              <a:buFontTx/>
              <a:buNone/>
              <a:defRPr sz="600"/>
            </a:lvl3pPr>
            <a:lvl4pPr marL="464729" indent="0">
              <a:buFontTx/>
              <a:buNone/>
              <a:defRPr sz="600"/>
            </a:lvl4pPr>
            <a:lvl5pPr marL="615366" indent="0">
              <a:buFontTx/>
              <a:buNone/>
              <a:defRPr sz="600"/>
            </a:lvl5pPr>
          </a:lstStyle>
          <a:p>
            <a:pPr lvl="0"/>
            <a:r>
              <a:rPr lang="en-US" dirty="0"/>
              <a:t>Footnotes</a:t>
            </a:r>
          </a:p>
        </p:txBody>
      </p:sp>
      <p:sp>
        <p:nvSpPr>
          <p:cNvPr id="7" name="Title 1"/>
          <p:cNvSpPr>
            <a:spLocks noGrp="1"/>
          </p:cNvSpPr>
          <p:nvPr>
            <p:ph type="title" hasCustomPrompt="1"/>
          </p:nvPr>
        </p:nvSpPr>
        <p:spPr>
          <a:xfrm>
            <a:off x="374905" y="207000"/>
            <a:ext cx="7209927" cy="671400"/>
          </a:xfrm>
          <a:prstGeom prst="rect">
            <a:avLst/>
          </a:prstGeom>
        </p:spPr>
        <p:txBody>
          <a:bodyPr lIns="0" tIns="0" rIns="0" bIns="0" anchor="ctr" anchorCtr="0"/>
          <a:lstStyle>
            <a:lvl1pPr>
              <a:lnSpc>
                <a:spcPct val="90000"/>
              </a:lnSpc>
              <a:defRPr sz="2100" cap="all" baseline="0">
                <a:solidFill>
                  <a:schemeClr val="accent2"/>
                </a:solidFill>
                <a:latin typeface="Franklin Gothic Medium" panose="020B0603020102020204" pitchFamily="34" charset="0"/>
              </a:defRPr>
            </a:lvl1pPr>
          </a:lstStyle>
          <a:p>
            <a:r>
              <a:rPr lang="en-US" dirty="0"/>
              <a:t>CLICK TO EDIT MASTER TITLE STYLE</a:t>
            </a:r>
          </a:p>
        </p:txBody>
      </p:sp>
    </p:spTree>
    <p:extLst>
      <p:ext uri="{BB962C8B-B14F-4D97-AF65-F5344CB8AC3E}">
        <p14:creationId xmlns:p14="http://schemas.microsoft.com/office/powerpoint/2010/main" val="28171743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B72BC-0D8E-4BAC-B3D6-672E5F97E9D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3778183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B72BC-0D8E-4BAC-B3D6-672E5F97E9D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15815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AB72BC-0D8E-4BAC-B3D6-672E5F97E9D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3407952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AB72BC-0D8E-4BAC-B3D6-672E5F97E9D9}"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262091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AB72BC-0D8E-4BAC-B3D6-672E5F97E9D9}"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291504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B72BC-0D8E-4BAC-B3D6-672E5F97E9D9}"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38896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AB72BC-0D8E-4BAC-B3D6-672E5F97E9D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195073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AB72BC-0D8E-4BAC-B3D6-672E5F97E9D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1F2D34-70E3-4730-86B5-ED0A7587B69D}" type="slidenum">
              <a:rPr lang="en-US" smtClean="0"/>
              <a:t>‹#›</a:t>
            </a:fld>
            <a:endParaRPr lang="en-US"/>
          </a:p>
        </p:txBody>
      </p:sp>
    </p:spTree>
    <p:extLst>
      <p:ext uri="{BB962C8B-B14F-4D97-AF65-F5344CB8AC3E}">
        <p14:creationId xmlns:p14="http://schemas.microsoft.com/office/powerpoint/2010/main" val="487577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B72BC-0D8E-4BAC-B3D6-672E5F97E9D9}" type="datetimeFigureOut">
              <a:rPr lang="en-US" smtClean="0"/>
              <a:t>4/22/2020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F2D34-70E3-4730-86B5-ED0A7587B69D}" type="slidenum">
              <a:rPr lang="en-US" smtClean="0"/>
              <a:t>‹#›</a:t>
            </a:fld>
            <a:endParaRPr lang="en-US"/>
          </a:p>
        </p:txBody>
      </p:sp>
    </p:spTree>
    <p:extLst>
      <p:ext uri="{BB962C8B-B14F-4D97-AF65-F5344CB8AC3E}">
        <p14:creationId xmlns:p14="http://schemas.microsoft.com/office/powerpoint/2010/main" val="14158612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5.jpg"/><Relationship Id="rId4" Type="http://schemas.openxmlformats.org/officeDocument/2006/relationships/image" Target="../media/image28.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5.jp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5.jp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mailto:Financialwellness@nar.realtor"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C3F4-8DDE-4A65-8160-B4471C052E4B}"/>
              </a:ext>
            </a:extLst>
          </p:cNvPr>
          <p:cNvSpPr>
            <a:spLocks noGrp="1"/>
          </p:cNvSpPr>
          <p:nvPr>
            <p:ph type="ctrTitle"/>
          </p:nvPr>
        </p:nvSpPr>
        <p:spPr>
          <a:xfrm>
            <a:off x="2363421" y="3429000"/>
            <a:ext cx="4951078" cy="3009788"/>
          </a:xfrm>
        </p:spPr>
        <p:txBody>
          <a:bodyPr>
            <a:noAutofit/>
          </a:bodyPr>
          <a:lstStyle/>
          <a:p>
            <a:pPr algn="ctr"/>
            <a:r>
              <a:rPr lang="en-US" sz="4000" b="1" dirty="0">
                <a:solidFill>
                  <a:schemeClr val="tx1"/>
                </a:solidFill>
              </a:rPr>
              <a:t>Crisis As Opportunity: </a:t>
            </a:r>
            <a:r>
              <a:rPr lang="en-US" sz="4000" dirty="0">
                <a:latin typeface="Montserrat Light" panose="00000400000000000000" pitchFamily="50" charset="0"/>
              </a:rPr>
              <a:t>Making Better </a:t>
            </a:r>
            <a:br>
              <a:rPr lang="en-US" sz="4000" dirty="0">
                <a:latin typeface="Montserrat Light" panose="00000400000000000000" pitchFamily="50" charset="0"/>
              </a:rPr>
            </a:br>
            <a:r>
              <a:rPr lang="en-US" sz="4000" dirty="0">
                <a:latin typeface="Montserrat Light" panose="00000400000000000000" pitchFamily="50" charset="0"/>
              </a:rPr>
              <a:t>Money Decisions </a:t>
            </a:r>
            <a:br>
              <a:rPr lang="en-US" sz="4000" dirty="0">
                <a:latin typeface="Montserrat Light" panose="00000400000000000000" pitchFamily="50" charset="0"/>
              </a:rPr>
            </a:br>
            <a:r>
              <a:rPr lang="en-US" sz="4000" dirty="0">
                <a:latin typeface="Montserrat Light" panose="00000400000000000000" pitchFamily="50" charset="0"/>
              </a:rPr>
              <a:t>Now and Later</a:t>
            </a:r>
            <a:br>
              <a:rPr lang="en-US" sz="4400" dirty="0">
                <a:latin typeface="Montserrat Light" panose="00000400000000000000" pitchFamily="50" charset="0"/>
              </a:rPr>
            </a:br>
            <a:endParaRPr lang="en-US" sz="4000" dirty="0">
              <a:solidFill>
                <a:schemeClr val="tx1"/>
              </a:solidFill>
            </a:endParaRPr>
          </a:p>
        </p:txBody>
      </p:sp>
      <p:sp>
        <p:nvSpPr>
          <p:cNvPr id="5" name="TextBox 4">
            <a:extLst>
              <a:ext uri="{FF2B5EF4-FFF2-40B4-BE49-F238E27FC236}">
                <a16:creationId xmlns:a16="http://schemas.microsoft.com/office/drawing/2014/main" id="{7B20DF6F-F87C-415C-A837-4038E15AD435}"/>
              </a:ext>
            </a:extLst>
          </p:cNvPr>
          <p:cNvSpPr txBox="1"/>
          <p:nvPr/>
        </p:nvSpPr>
        <p:spPr>
          <a:xfrm>
            <a:off x="2920034" y="5950749"/>
            <a:ext cx="3837851" cy="323165"/>
          </a:xfrm>
          <a:prstGeom prst="rect">
            <a:avLst/>
          </a:prstGeom>
          <a:noFill/>
        </p:spPr>
        <p:txBody>
          <a:bodyPr wrap="square" rtlCol="0">
            <a:spAutoFit/>
          </a:bodyPr>
          <a:lstStyle/>
          <a:p>
            <a:pPr algn="ctr" defTabSz="342900">
              <a:defRPr/>
            </a:pPr>
            <a:r>
              <a:rPr lang="en-US" sz="1500" b="1" dirty="0">
                <a:solidFill>
                  <a:srgbClr val="92D050"/>
                </a:solidFill>
                <a:latin typeface="Century Gothic" panose="020B0502020202020204"/>
              </a:rPr>
              <a:t>Recording Available: Thursday, April 23</a:t>
            </a:r>
          </a:p>
        </p:txBody>
      </p:sp>
      <p:cxnSp>
        <p:nvCxnSpPr>
          <p:cNvPr id="7" name="Straight Connector 6">
            <a:extLst>
              <a:ext uri="{FF2B5EF4-FFF2-40B4-BE49-F238E27FC236}">
                <a16:creationId xmlns:a16="http://schemas.microsoft.com/office/drawing/2014/main" id="{7FB5689C-790C-4B67-93FC-FBB8110C8A95}"/>
              </a:ext>
            </a:extLst>
          </p:cNvPr>
          <p:cNvCxnSpPr>
            <a:cxnSpLocks/>
          </p:cNvCxnSpPr>
          <p:nvPr/>
        </p:nvCxnSpPr>
        <p:spPr>
          <a:xfrm>
            <a:off x="2335773" y="3213053"/>
            <a:ext cx="5006370" cy="1"/>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a:extLst>
              <a:ext uri="{FF2B5EF4-FFF2-40B4-BE49-F238E27FC236}">
                <a16:creationId xmlns:a16="http://schemas.microsoft.com/office/drawing/2014/main" id="{40876F0C-D897-411D-929B-F176BB35B6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96" r="2345" b="6"/>
          <a:stretch/>
        </p:blipFill>
        <p:spPr>
          <a:xfrm>
            <a:off x="3156523" y="187745"/>
            <a:ext cx="3364871" cy="2952364"/>
          </a:xfrm>
          <a:prstGeom prst="rect">
            <a:avLst/>
          </a:prstGeom>
          <a:ln>
            <a:noFill/>
          </a:ln>
          <a:effectLst>
            <a:softEdge rad="112500"/>
          </a:effectLst>
        </p:spPr>
      </p:pic>
    </p:spTree>
    <p:extLst>
      <p:ext uri="{BB962C8B-B14F-4D97-AF65-F5344CB8AC3E}">
        <p14:creationId xmlns:p14="http://schemas.microsoft.com/office/powerpoint/2010/main" val="3160847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FFE5D768-532A-4B62-82C6-724D9637F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
        <p:nvSpPr>
          <p:cNvPr id="6" name="TextBox 5">
            <a:extLst>
              <a:ext uri="{FF2B5EF4-FFF2-40B4-BE49-F238E27FC236}">
                <a16:creationId xmlns:a16="http://schemas.microsoft.com/office/drawing/2014/main" id="{D4472E42-0027-4DE7-9481-9A5F70165909}"/>
              </a:ext>
            </a:extLst>
          </p:cNvPr>
          <p:cNvSpPr txBox="1"/>
          <p:nvPr/>
        </p:nvSpPr>
        <p:spPr>
          <a:xfrm>
            <a:off x="889395" y="1480627"/>
            <a:ext cx="7746207" cy="2923877"/>
          </a:xfrm>
          <a:prstGeom prst="rect">
            <a:avLst/>
          </a:prstGeom>
          <a:noFill/>
        </p:spPr>
        <p:txBody>
          <a:bodyPr wrap="square" rtlCol="0">
            <a:spAutoFit/>
          </a:bodyPr>
          <a:lstStyle/>
          <a:p>
            <a:pPr>
              <a:spcAft>
                <a:spcPts val="600"/>
              </a:spcAft>
            </a:pPr>
            <a:r>
              <a:rPr lang="en-US" dirty="0">
                <a:latin typeface="Montserrat Light" panose="00000400000000000000" pitchFamily="50" charset="0"/>
              </a:rPr>
              <a:t>The human brain has developed many short cuts for good (evolutionary) reasons, but they can diminish our money decision skills. In areas such as:</a:t>
            </a:r>
          </a:p>
          <a:p>
            <a:pPr>
              <a:spcAft>
                <a:spcPts val="600"/>
              </a:spcAft>
            </a:pPr>
            <a:endParaRPr lang="en-US" dirty="0">
              <a:latin typeface="Montserrat Light" panose="00000400000000000000" pitchFamily="50" charset="0"/>
            </a:endParaRPr>
          </a:p>
          <a:p>
            <a:endParaRPr lang="en-US" dirty="0">
              <a:latin typeface="Montserrat Light" panose="00000400000000000000" pitchFamily="50" charset="0"/>
            </a:endParaRPr>
          </a:p>
          <a:p>
            <a:pPr>
              <a:tabLst>
                <a:tab pos="914400" algn="l"/>
              </a:tabLst>
            </a:pPr>
            <a:r>
              <a:rPr lang="en-US" sz="2800" dirty="0">
                <a:latin typeface="Montserrat Semi Bold" panose="00000700000000000000" pitchFamily="50" charset="0"/>
              </a:rPr>
              <a:t>	</a:t>
            </a:r>
            <a:r>
              <a:rPr lang="en-US" sz="2800" dirty="0">
                <a:latin typeface="Montserrat Semi Bold" panose="00000700000000000000" pitchFamily="50" charset="0"/>
                <a:sym typeface="Wingdings" panose="05000000000000000000" pitchFamily="2" charset="2"/>
              </a:rPr>
              <a:t> How we process information  </a:t>
            </a:r>
          </a:p>
          <a:p>
            <a:pPr>
              <a:tabLst>
                <a:tab pos="914400" algn="l"/>
              </a:tabLst>
            </a:pPr>
            <a:endParaRPr lang="en-US" sz="2800" dirty="0">
              <a:latin typeface="Montserrat Semi Bold" panose="00000700000000000000" pitchFamily="50" charset="0"/>
              <a:sym typeface="Wingdings" panose="05000000000000000000" pitchFamily="2" charset="2"/>
            </a:endParaRPr>
          </a:p>
          <a:p>
            <a:pPr>
              <a:tabLst>
                <a:tab pos="914400" algn="l"/>
              </a:tabLst>
            </a:pPr>
            <a:r>
              <a:rPr lang="en-US" sz="2800" dirty="0">
                <a:latin typeface="Montserrat Semi Bold" panose="00000700000000000000" pitchFamily="50" charset="0"/>
                <a:sym typeface="Wingdings" panose="05000000000000000000" pitchFamily="2" charset="2"/>
              </a:rPr>
              <a:t>	 How we manage risk </a:t>
            </a:r>
            <a:r>
              <a:rPr lang="en-US" dirty="0">
                <a:latin typeface="Montserrat Light" panose="00000400000000000000" pitchFamily="50" charset="0"/>
              </a:rPr>
              <a:t>	</a:t>
            </a:r>
          </a:p>
        </p:txBody>
      </p:sp>
      <p:sp>
        <p:nvSpPr>
          <p:cNvPr id="9" name="Content Placeholder 2">
            <a:extLst>
              <a:ext uri="{FF2B5EF4-FFF2-40B4-BE49-F238E27FC236}">
                <a16:creationId xmlns:a16="http://schemas.microsoft.com/office/drawing/2014/main" id="{A1BF3AB7-EC20-4D71-A123-4B4C3CF9186E}"/>
              </a:ext>
            </a:extLst>
          </p:cNvPr>
          <p:cNvSpPr txBox="1">
            <a:spLocks/>
          </p:cNvSpPr>
          <p:nvPr/>
        </p:nvSpPr>
        <p:spPr>
          <a:xfrm>
            <a:off x="731868" y="492281"/>
            <a:ext cx="8061263" cy="67929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Normal, not irrational.</a:t>
            </a:r>
          </a:p>
          <a:p>
            <a:pPr marL="0" indent="0">
              <a:lnSpc>
                <a:spcPct val="100000"/>
              </a:lnSpc>
              <a:spcBef>
                <a:spcPts val="0"/>
              </a:spcBef>
              <a:buNone/>
            </a:pPr>
            <a:endParaRPr lang="en-US" sz="2400" dirty="0">
              <a:latin typeface="Montserrat Semi Bold" panose="00000700000000000000" pitchFamily="50" charset="0"/>
            </a:endParaRPr>
          </a:p>
        </p:txBody>
      </p:sp>
      <p:sp>
        <p:nvSpPr>
          <p:cNvPr id="8" name="Rectangle 7">
            <a:extLst>
              <a:ext uri="{FF2B5EF4-FFF2-40B4-BE49-F238E27FC236}">
                <a16:creationId xmlns:a16="http://schemas.microsoft.com/office/drawing/2014/main" id="{F4AB7E64-8E86-438D-A60C-E8722E608A11}"/>
              </a:ext>
            </a:extLst>
          </p:cNvPr>
          <p:cNvSpPr/>
          <p:nvPr/>
        </p:nvSpPr>
        <p:spPr>
          <a:xfrm>
            <a:off x="2129425" y="5486328"/>
            <a:ext cx="5398717" cy="661720"/>
          </a:xfrm>
          <a:prstGeom prst="rect">
            <a:avLst/>
          </a:prstGeom>
        </p:spPr>
        <p:txBody>
          <a:bodyPr wrap="square">
            <a:spAutoFit/>
          </a:bodyPr>
          <a:lstStyle/>
          <a:p>
            <a:pPr>
              <a:spcAft>
                <a:spcPts val="600"/>
              </a:spcAft>
            </a:pPr>
            <a:r>
              <a:rPr lang="en-US" dirty="0">
                <a:latin typeface="Montserrat Light" panose="00000400000000000000" pitchFamily="50" charset="0"/>
                <a:ea typeface="Franklin Gothic Book" charset="0"/>
                <a:cs typeface="Franklin Gothic Book" charset="0"/>
              </a:rPr>
              <a:t>“People aren’t dumb. The world is hard.”</a:t>
            </a:r>
            <a:endParaRPr lang="en-US" sz="2000" dirty="0">
              <a:latin typeface="Montserrat Light" panose="00000400000000000000" pitchFamily="50" charset="0"/>
              <a:ea typeface="Franklin Gothic Book" charset="0"/>
              <a:cs typeface="Franklin Gothic Book" charset="0"/>
            </a:endParaRPr>
          </a:p>
          <a:p>
            <a:pPr>
              <a:spcAft>
                <a:spcPts val="600"/>
              </a:spcAft>
            </a:pPr>
            <a:r>
              <a:rPr lang="en-US" sz="1400" dirty="0">
                <a:latin typeface="Montserrat Light" panose="00000400000000000000" pitchFamily="50" charset="0"/>
                <a:ea typeface="Franklin Gothic Book" charset="0"/>
                <a:cs typeface="Franklin Gothic Book" charset="0"/>
              </a:rPr>
              <a:t>— Richard Thaler, economist &amp; Nobel Prize winner</a:t>
            </a:r>
          </a:p>
        </p:txBody>
      </p:sp>
      <p:pic>
        <p:nvPicPr>
          <p:cNvPr id="11" name="Picture 4" descr="This headline is a nudge to get you to read about Nobel economist ...">
            <a:extLst>
              <a:ext uri="{FF2B5EF4-FFF2-40B4-BE49-F238E27FC236}">
                <a16:creationId xmlns:a16="http://schemas.microsoft.com/office/drawing/2014/main" id="{97222F93-918D-4371-B66E-4EA79DA40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2" y="5486328"/>
            <a:ext cx="1412633" cy="8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5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5"/>
          </p:nvPr>
        </p:nvSpPr>
        <p:spPr/>
        <p:txBody>
          <a:bodyPr/>
          <a:lstStyle/>
          <a:p>
            <a:fld id="{108986CD-90DE-4349-B302-A47E1508816F}" type="slidenum">
              <a:rPr lang="en-US" smtClean="0"/>
              <a:t>11</a:t>
            </a:fld>
            <a:endParaRPr lang="en-US" dirty="0"/>
          </a:p>
        </p:txBody>
      </p:sp>
      <p:pic>
        <p:nvPicPr>
          <p:cNvPr id="4" name="Picture 3"/>
          <p:cNvPicPr>
            <a:picLocks noChangeAspect="1"/>
          </p:cNvPicPr>
          <p:nvPr/>
        </p:nvPicPr>
        <p:blipFill>
          <a:blip r:embed="rId3"/>
          <a:stretch>
            <a:fillRect/>
          </a:stretch>
        </p:blipFill>
        <p:spPr>
          <a:xfrm>
            <a:off x="1906956" y="1621631"/>
            <a:ext cx="5422532" cy="3614738"/>
          </a:xfrm>
          <a:prstGeom prst="rect">
            <a:avLst/>
          </a:prstGeom>
        </p:spPr>
      </p:pic>
      <p:sp>
        <p:nvSpPr>
          <p:cNvPr id="6" name="Content Placeholder 2">
            <a:extLst>
              <a:ext uri="{FF2B5EF4-FFF2-40B4-BE49-F238E27FC236}">
                <a16:creationId xmlns:a16="http://schemas.microsoft.com/office/drawing/2014/main" id="{31FFDE61-7D7A-42F2-953C-3D7B076103AD}"/>
              </a:ext>
            </a:extLst>
          </p:cNvPr>
          <p:cNvSpPr txBox="1">
            <a:spLocks/>
          </p:cNvSpPr>
          <p:nvPr/>
        </p:nvSpPr>
        <p:spPr>
          <a:xfrm>
            <a:off x="589819" y="358931"/>
            <a:ext cx="8304797"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Risk’s endless cycle</a:t>
            </a:r>
          </a:p>
        </p:txBody>
      </p:sp>
      <p:pic>
        <p:nvPicPr>
          <p:cNvPr id="7" name="Picture 6" descr="A picture containing drawing&#10;&#10;Description automatically generated">
            <a:extLst>
              <a:ext uri="{FF2B5EF4-FFF2-40B4-BE49-F238E27FC236}">
                <a16:creationId xmlns:a16="http://schemas.microsoft.com/office/drawing/2014/main" id="{E200FE99-B10D-4542-A409-BF6873EA1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56326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BAF54-94F2-4F04-A950-6AD0107885CF}"/>
              </a:ext>
            </a:extLst>
          </p:cNvPr>
          <p:cNvPicPr>
            <a:picLocks noChangeAspect="1"/>
          </p:cNvPicPr>
          <p:nvPr/>
        </p:nvPicPr>
        <p:blipFill>
          <a:blip r:embed="rId3"/>
          <a:stretch>
            <a:fillRect/>
          </a:stretch>
        </p:blipFill>
        <p:spPr>
          <a:xfrm>
            <a:off x="176345" y="1271263"/>
            <a:ext cx="5918597" cy="3861392"/>
          </a:xfrm>
          <a:prstGeom prst="rect">
            <a:avLst/>
          </a:prstGeom>
        </p:spPr>
      </p:pic>
      <p:sp>
        <p:nvSpPr>
          <p:cNvPr id="6" name="TextBox 5">
            <a:extLst>
              <a:ext uri="{FF2B5EF4-FFF2-40B4-BE49-F238E27FC236}">
                <a16:creationId xmlns:a16="http://schemas.microsoft.com/office/drawing/2014/main" id="{D4472E42-0027-4DE7-9481-9A5F70165909}"/>
              </a:ext>
            </a:extLst>
          </p:cNvPr>
          <p:cNvSpPr txBox="1"/>
          <p:nvPr/>
        </p:nvSpPr>
        <p:spPr>
          <a:xfrm>
            <a:off x="5918597" y="1603902"/>
            <a:ext cx="2732485" cy="3785652"/>
          </a:xfrm>
          <a:prstGeom prst="rect">
            <a:avLst/>
          </a:prstGeom>
          <a:noFill/>
        </p:spPr>
        <p:txBody>
          <a:bodyPr wrap="square" rtlCol="0">
            <a:spAutoFit/>
          </a:bodyPr>
          <a:lstStyle/>
          <a:p>
            <a:r>
              <a:rPr lang="en-US" sz="2000" dirty="0">
                <a:latin typeface="Montserrat Light" panose="00000400000000000000" pitchFamily="50" charset="0"/>
              </a:rPr>
              <a:t>In the 5 years leading up to the 2008 crash, money flooded into the market. </a:t>
            </a:r>
          </a:p>
          <a:p>
            <a:endParaRPr lang="en-US" sz="2000" dirty="0">
              <a:latin typeface="Montserrat Light" panose="00000400000000000000" pitchFamily="50" charset="0"/>
            </a:endParaRPr>
          </a:p>
          <a:p>
            <a:endParaRPr lang="en-US" sz="2000" dirty="0">
              <a:latin typeface="Montserrat Light" panose="00000400000000000000" pitchFamily="50" charset="0"/>
            </a:endParaRPr>
          </a:p>
          <a:p>
            <a:r>
              <a:rPr lang="en-US" sz="2000" dirty="0">
                <a:latin typeface="Montserrat Light" panose="00000400000000000000" pitchFamily="50" charset="0"/>
              </a:rPr>
              <a:t>In the 5 years following the crash, money flooded out as the market surged higher.</a:t>
            </a:r>
          </a:p>
        </p:txBody>
      </p:sp>
      <p:cxnSp>
        <p:nvCxnSpPr>
          <p:cNvPr id="7" name="Straight Connector 6">
            <a:extLst>
              <a:ext uri="{FF2B5EF4-FFF2-40B4-BE49-F238E27FC236}">
                <a16:creationId xmlns:a16="http://schemas.microsoft.com/office/drawing/2014/main" id="{977E9721-F984-4BEC-AA4F-D5F1177203CD}"/>
              </a:ext>
            </a:extLst>
          </p:cNvPr>
          <p:cNvCxnSpPr>
            <a:cxnSpLocks/>
          </p:cNvCxnSpPr>
          <p:nvPr/>
        </p:nvCxnSpPr>
        <p:spPr>
          <a:xfrm>
            <a:off x="1171575" y="3500438"/>
            <a:ext cx="4186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A1BF3AB7-EC20-4D71-A123-4B4C3CF9186E}"/>
              </a:ext>
            </a:extLst>
          </p:cNvPr>
          <p:cNvSpPr txBox="1">
            <a:spLocks/>
          </p:cNvSpPr>
          <p:nvPr/>
        </p:nvSpPr>
        <p:spPr>
          <a:xfrm>
            <a:off x="589819" y="358931"/>
            <a:ext cx="8304797"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Buy high, sell low (2008)</a:t>
            </a:r>
          </a:p>
        </p:txBody>
      </p:sp>
      <p:sp>
        <p:nvSpPr>
          <p:cNvPr id="3" name="TextBox 2">
            <a:extLst>
              <a:ext uri="{FF2B5EF4-FFF2-40B4-BE49-F238E27FC236}">
                <a16:creationId xmlns:a16="http://schemas.microsoft.com/office/drawing/2014/main" id="{3B001D9D-EBA7-48D7-9FD3-F1404050D64C}"/>
              </a:ext>
            </a:extLst>
          </p:cNvPr>
          <p:cNvSpPr txBox="1"/>
          <p:nvPr/>
        </p:nvSpPr>
        <p:spPr>
          <a:xfrm>
            <a:off x="1280160" y="1508759"/>
            <a:ext cx="4016829" cy="640021"/>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57971448-F76E-4D03-A8B5-4CE72395F8EF}"/>
              </a:ext>
            </a:extLst>
          </p:cNvPr>
          <p:cNvSpPr txBox="1"/>
          <p:nvPr/>
        </p:nvSpPr>
        <p:spPr>
          <a:xfrm rot="16200000">
            <a:off x="-31301" y="3276639"/>
            <a:ext cx="1012095" cy="246221"/>
          </a:xfrm>
          <a:prstGeom prst="rect">
            <a:avLst/>
          </a:prstGeom>
          <a:noFill/>
        </p:spPr>
        <p:txBody>
          <a:bodyPr wrap="square" rtlCol="0">
            <a:spAutoFit/>
          </a:bodyPr>
          <a:lstStyle/>
          <a:p>
            <a:pPr algn="ctr"/>
            <a:r>
              <a:rPr lang="en-US" sz="1000" dirty="0">
                <a:latin typeface="Montserrat Light" panose="00000400000000000000" pitchFamily="50" charset="0"/>
              </a:rPr>
              <a:t>$ Billions</a:t>
            </a:r>
          </a:p>
        </p:txBody>
      </p:sp>
      <p:pic>
        <p:nvPicPr>
          <p:cNvPr id="11" name="Picture 10" descr="A picture containing drawing&#10;&#10;Description automatically generated">
            <a:extLst>
              <a:ext uri="{FF2B5EF4-FFF2-40B4-BE49-F238E27FC236}">
                <a16:creationId xmlns:a16="http://schemas.microsoft.com/office/drawing/2014/main" id="{87D0B214-5B28-49F3-960B-194E60B22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929564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28BD3B-D3D2-42BD-B14E-9E2CAB429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7" y="1240066"/>
            <a:ext cx="7438153" cy="45657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B2638A9-299B-427F-99B3-FD6AF9F8917F}"/>
              </a:ext>
            </a:extLst>
          </p:cNvPr>
          <p:cNvSpPr txBox="1">
            <a:spLocks/>
          </p:cNvSpPr>
          <p:nvPr/>
        </p:nvSpPr>
        <p:spPr>
          <a:xfrm>
            <a:off x="589819" y="358931"/>
            <a:ext cx="8304797"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Here we go again (2020)</a:t>
            </a:r>
          </a:p>
        </p:txBody>
      </p:sp>
      <p:cxnSp>
        <p:nvCxnSpPr>
          <p:cNvPr id="8" name="Straight Arrow Connector 7">
            <a:extLst>
              <a:ext uri="{FF2B5EF4-FFF2-40B4-BE49-F238E27FC236}">
                <a16:creationId xmlns:a16="http://schemas.microsoft.com/office/drawing/2014/main" id="{0D646C0E-705B-4602-BBC9-FFD310B12ABD}"/>
              </a:ext>
            </a:extLst>
          </p:cNvPr>
          <p:cNvCxnSpPr>
            <a:cxnSpLocks/>
          </p:cNvCxnSpPr>
          <p:nvPr/>
        </p:nvCxnSpPr>
        <p:spPr>
          <a:xfrm>
            <a:off x="1453019" y="1985376"/>
            <a:ext cx="2455101" cy="261167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7FE17C-2ACA-4F34-89EB-1AE3EBF6BB6A}"/>
              </a:ext>
            </a:extLst>
          </p:cNvPr>
          <p:cNvCxnSpPr>
            <a:cxnSpLocks/>
          </p:cNvCxnSpPr>
          <p:nvPr/>
        </p:nvCxnSpPr>
        <p:spPr>
          <a:xfrm flipV="1">
            <a:off x="3985364" y="2837146"/>
            <a:ext cx="3323573" cy="175990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A2A3CDF8-A141-43EF-8748-28ED415D61D6}"/>
              </a:ext>
            </a:extLst>
          </p:cNvPr>
          <p:cNvSpPr txBox="1">
            <a:spLocks/>
          </p:cNvSpPr>
          <p:nvPr/>
        </p:nvSpPr>
        <p:spPr>
          <a:xfrm>
            <a:off x="435332" y="5814918"/>
            <a:ext cx="8304797"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dirty="0">
                <a:latin typeface="Montserrat Light" panose="00000400000000000000" pitchFamily="50" charset="0"/>
              </a:rPr>
              <a:t>The U.S. stock market over previous weeks (March 4 – April 15, 2020)</a:t>
            </a:r>
          </a:p>
        </p:txBody>
      </p:sp>
    </p:spTree>
    <p:extLst>
      <p:ext uri="{BB962C8B-B14F-4D97-AF65-F5344CB8AC3E}">
        <p14:creationId xmlns:p14="http://schemas.microsoft.com/office/powerpoint/2010/main" val="818081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 white, night, sign&#10;&#10;Description automatically generated">
            <a:extLst>
              <a:ext uri="{FF2B5EF4-FFF2-40B4-BE49-F238E27FC236}">
                <a16:creationId xmlns:a16="http://schemas.microsoft.com/office/drawing/2014/main" id="{8BAAC0E5-8913-4268-969F-5FB02F525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49" y="-218371"/>
            <a:ext cx="7587701" cy="7587701"/>
          </a:xfrm>
          <a:prstGeom prst="rect">
            <a:avLst/>
          </a:prstGeom>
        </p:spPr>
      </p:pic>
      <p:sp>
        <p:nvSpPr>
          <p:cNvPr id="8" name="Rectangle 7"/>
          <p:cNvSpPr/>
          <p:nvPr/>
        </p:nvSpPr>
        <p:spPr>
          <a:xfrm>
            <a:off x="6135205" y="2331686"/>
            <a:ext cx="1455995" cy="501291"/>
          </a:xfrm>
          <a:prstGeom prst="rect">
            <a:avLst/>
          </a:prstGeom>
        </p:spPr>
        <p:txBody>
          <a:bodyPr wrap="square">
            <a:spAutoFit/>
          </a:bodyPr>
          <a:lstStyle/>
          <a:p>
            <a:pPr>
              <a:lnSpc>
                <a:spcPct val="105000"/>
              </a:lnSpc>
              <a:buClr>
                <a:srgbClr val="00A9E0"/>
              </a:buClr>
              <a:buSzPct val="80000"/>
            </a:pPr>
            <a:r>
              <a:rPr lang="en-US" sz="2800" dirty="0">
                <a:solidFill>
                  <a:srgbClr val="00B050"/>
                </a:solidFill>
                <a:latin typeface="Montserrat Light" panose="00000400000000000000" pitchFamily="50" charset="0"/>
                <a:cs typeface="Connections Light"/>
              </a:rPr>
              <a:t>GAIN</a:t>
            </a:r>
            <a:endParaRPr lang="en-US" sz="2400" dirty="0">
              <a:solidFill>
                <a:srgbClr val="00B050"/>
              </a:solidFill>
              <a:latin typeface="Montserrat Light" panose="00000400000000000000" pitchFamily="50" charset="0"/>
              <a:cs typeface="Connections Light"/>
            </a:endParaRPr>
          </a:p>
        </p:txBody>
      </p:sp>
      <p:sp>
        <p:nvSpPr>
          <p:cNvPr id="9" name="Rectangle 8"/>
          <p:cNvSpPr/>
          <p:nvPr/>
        </p:nvSpPr>
        <p:spPr>
          <a:xfrm>
            <a:off x="1572128" y="3630939"/>
            <a:ext cx="1101585" cy="501291"/>
          </a:xfrm>
          <a:prstGeom prst="rect">
            <a:avLst/>
          </a:prstGeom>
        </p:spPr>
        <p:txBody>
          <a:bodyPr wrap="none">
            <a:spAutoFit/>
          </a:bodyPr>
          <a:lstStyle/>
          <a:p>
            <a:pPr algn="r">
              <a:lnSpc>
                <a:spcPct val="105000"/>
              </a:lnSpc>
              <a:buClr>
                <a:srgbClr val="00A9E0"/>
              </a:buClr>
              <a:buSzPct val="80000"/>
            </a:pPr>
            <a:r>
              <a:rPr lang="en-US" sz="2800" dirty="0">
                <a:solidFill>
                  <a:srgbClr val="C0311A"/>
                </a:solidFill>
                <a:latin typeface="Montserrat Light" panose="00000400000000000000" pitchFamily="50" charset="0"/>
                <a:cs typeface="Connections Light"/>
              </a:rPr>
              <a:t>LOSS</a:t>
            </a:r>
            <a:endParaRPr lang="en-US" sz="2400" dirty="0">
              <a:solidFill>
                <a:srgbClr val="C0311A"/>
              </a:solidFill>
              <a:latin typeface="Montserrat Light" panose="00000400000000000000" pitchFamily="50" charset="0"/>
              <a:cs typeface="Connections Light"/>
            </a:endParaRPr>
          </a:p>
        </p:txBody>
      </p:sp>
      <p:sp>
        <p:nvSpPr>
          <p:cNvPr id="12" name="Content Placeholder 2">
            <a:extLst>
              <a:ext uri="{FF2B5EF4-FFF2-40B4-BE49-F238E27FC236}">
                <a16:creationId xmlns:a16="http://schemas.microsoft.com/office/drawing/2014/main" id="{5D5A754D-9E72-424E-8403-08F889C6E116}"/>
              </a:ext>
            </a:extLst>
          </p:cNvPr>
          <p:cNvSpPr txBox="1">
            <a:spLocks/>
          </p:cNvSpPr>
          <p:nvPr/>
        </p:nvSpPr>
        <p:spPr>
          <a:xfrm>
            <a:off x="2701422" y="5222141"/>
            <a:ext cx="3815926"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latin typeface="Montserrat Light" panose="00000400000000000000" pitchFamily="50" charset="0"/>
              </a:rPr>
              <a:t>“Loss aversion”</a:t>
            </a:r>
          </a:p>
        </p:txBody>
      </p:sp>
      <p:sp>
        <p:nvSpPr>
          <p:cNvPr id="13" name="Content Placeholder 2">
            <a:extLst>
              <a:ext uri="{FF2B5EF4-FFF2-40B4-BE49-F238E27FC236}">
                <a16:creationId xmlns:a16="http://schemas.microsoft.com/office/drawing/2014/main" id="{D9D124F0-BFB9-4845-B9DC-C148033D332F}"/>
              </a:ext>
            </a:extLst>
          </p:cNvPr>
          <p:cNvSpPr txBox="1">
            <a:spLocks/>
          </p:cNvSpPr>
          <p:nvPr/>
        </p:nvSpPr>
        <p:spPr>
          <a:xfrm>
            <a:off x="589819" y="358931"/>
            <a:ext cx="8304797"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Bad is stronger than good</a:t>
            </a:r>
          </a:p>
        </p:txBody>
      </p:sp>
      <p:pic>
        <p:nvPicPr>
          <p:cNvPr id="10" name="Picture 9" descr="A picture containing drawing&#10;&#10;Description automatically generated">
            <a:extLst>
              <a:ext uri="{FF2B5EF4-FFF2-40B4-BE49-F238E27FC236}">
                <a16:creationId xmlns:a16="http://schemas.microsoft.com/office/drawing/2014/main" id="{04E56C39-21F4-4948-89B6-2815A1132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822591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1137" y="2242544"/>
            <a:ext cx="6686550" cy="2012061"/>
          </a:xfrm>
        </p:spPr>
        <p:txBody>
          <a:bodyPr anchor="t">
            <a:noAutofit/>
          </a:bodyPr>
          <a:lstStyle/>
          <a:p>
            <a:pPr marL="0" indent="0">
              <a:lnSpc>
                <a:spcPct val="100000"/>
              </a:lnSpc>
              <a:spcBef>
                <a:spcPts val="0"/>
              </a:spcBef>
              <a:spcAft>
                <a:spcPts val="600"/>
              </a:spcAft>
              <a:buNone/>
            </a:pPr>
            <a:r>
              <a:rPr lang="en-US" sz="2700" dirty="0">
                <a:latin typeface="Montserrat Light" panose="00000400000000000000" pitchFamily="50" charset="0"/>
              </a:rPr>
              <a:t>“A win doesn’t feel as good as a loss feels bad, and the good feeling doesn’t last long as the bad. Not even close.”</a:t>
            </a:r>
            <a:endParaRPr lang="en-US" sz="3000" dirty="0">
              <a:latin typeface="Montserrat Light" panose="00000400000000000000" pitchFamily="50" charset="0"/>
            </a:endParaRPr>
          </a:p>
          <a:p>
            <a:pPr marL="0" indent="0" algn="ctr">
              <a:lnSpc>
                <a:spcPct val="150000"/>
              </a:lnSpc>
              <a:spcBef>
                <a:spcPts val="0"/>
              </a:spcBef>
              <a:buNone/>
            </a:pPr>
            <a:r>
              <a:rPr lang="en-US" sz="2400" dirty="0">
                <a:latin typeface="Montserrat Light" panose="00000400000000000000" pitchFamily="50" charset="0"/>
              </a:rPr>
              <a:t>			— Andre Agassi, </a:t>
            </a:r>
            <a:r>
              <a:rPr lang="en-US" sz="2400" i="1" dirty="0">
                <a:latin typeface="Montserrat Light" panose="00000400000000000000" pitchFamily="50" charset="0"/>
              </a:rPr>
              <a:t>Open</a:t>
            </a:r>
            <a:endParaRPr lang="en-US" sz="2400" dirty="0">
              <a:latin typeface="Montserrat Light" panose="00000400000000000000" pitchFamily="50" charset="0"/>
            </a:endParaRPr>
          </a:p>
        </p:txBody>
      </p:sp>
      <p:pic>
        <p:nvPicPr>
          <p:cNvPr id="2" name="Picture 1">
            <a:extLst>
              <a:ext uri="{FF2B5EF4-FFF2-40B4-BE49-F238E27FC236}">
                <a16:creationId xmlns:a16="http://schemas.microsoft.com/office/drawing/2014/main" id="{584841D0-AAD8-490C-8C45-431467679A5B}"/>
              </a:ext>
            </a:extLst>
          </p:cNvPr>
          <p:cNvPicPr>
            <a:picLocks noChangeAspect="1"/>
          </p:cNvPicPr>
          <p:nvPr/>
        </p:nvPicPr>
        <p:blipFill>
          <a:blip r:embed="rId3"/>
          <a:stretch>
            <a:fillRect/>
          </a:stretch>
        </p:blipFill>
        <p:spPr>
          <a:xfrm>
            <a:off x="5329779" y="4382758"/>
            <a:ext cx="1348112" cy="2116311"/>
          </a:xfrm>
          <a:prstGeom prst="rect">
            <a:avLst/>
          </a:prstGeom>
        </p:spPr>
      </p:pic>
      <p:sp>
        <p:nvSpPr>
          <p:cNvPr id="4" name="Content Placeholder 2">
            <a:extLst>
              <a:ext uri="{FF2B5EF4-FFF2-40B4-BE49-F238E27FC236}">
                <a16:creationId xmlns:a16="http://schemas.microsoft.com/office/drawing/2014/main" id="{87F9672D-3287-42FB-B2F7-2E428158E672}"/>
              </a:ext>
            </a:extLst>
          </p:cNvPr>
          <p:cNvSpPr txBox="1">
            <a:spLocks/>
          </p:cNvSpPr>
          <p:nvPr/>
        </p:nvSpPr>
        <p:spPr>
          <a:xfrm>
            <a:off x="589819" y="358931"/>
            <a:ext cx="8304797"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Loss aversion is normal</a:t>
            </a:r>
            <a:endParaRPr lang="en-US" sz="3300" dirty="0">
              <a:latin typeface="Montserrat Semi Bold" panose="00000700000000000000" pitchFamily="50" charset="0"/>
            </a:endParaRPr>
          </a:p>
        </p:txBody>
      </p:sp>
      <p:pic>
        <p:nvPicPr>
          <p:cNvPr id="6" name="Picture 5" descr="A picture containing drawing&#10;&#10;Description automatically generated">
            <a:extLst>
              <a:ext uri="{FF2B5EF4-FFF2-40B4-BE49-F238E27FC236}">
                <a16:creationId xmlns:a16="http://schemas.microsoft.com/office/drawing/2014/main" id="{C1209331-7321-4A6C-8D17-A5AB99D4C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66729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515202" y="298984"/>
            <a:ext cx="8179218" cy="713046"/>
          </a:xfrm>
        </p:spPr>
        <p:txBody>
          <a:bodyPr>
            <a:noAutofit/>
          </a:bodyPr>
          <a:lstStyle/>
          <a:p>
            <a:r>
              <a:rPr lang="en-US" sz="2400" dirty="0">
                <a:latin typeface="Montserrat Semi Bold" panose="00000700000000000000" pitchFamily="50" charset="0"/>
              </a:rPr>
              <a:t>Recap</a:t>
            </a:r>
            <a:endParaRPr lang="en-US" sz="2400" dirty="0">
              <a:solidFill>
                <a:srgbClr val="FF0000"/>
              </a:solidFill>
              <a:latin typeface="Montserrat Semi Bold" panose="00000700000000000000" pitchFamily="50" charset="0"/>
            </a:endParaRPr>
          </a:p>
        </p:txBody>
      </p:sp>
      <p:sp>
        <p:nvSpPr>
          <p:cNvPr id="7" name="Rectangle 6">
            <a:extLst>
              <a:ext uri="{FF2B5EF4-FFF2-40B4-BE49-F238E27FC236}">
                <a16:creationId xmlns:a16="http://schemas.microsoft.com/office/drawing/2014/main" id="{76343303-31D6-4E52-9C81-849FF0EAA0A2}"/>
              </a:ext>
            </a:extLst>
          </p:cNvPr>
          <p:cNvSpPr/>
          <p:nvPr/>
        </p:nvSpPr>
        <p:spPr>
          <a:xfrm>
            <a:off x="1170754" y="3094371"/>
            <a:ext cx="4960018" cy="400110"/>
          </a:xfrm>
          <a:prstGeom prst="rect">
            <a:avLst/>
          </a:prstGeom>
        </p:spPr>
        <p:txBody>
          <a:bodyPr wrap="square">
            <a:spAutoFit/>
          </a:bodyPr>
          <a:lstStyle/>
          <a:p>
            <a:r>
              <a:rPr lang="en-US" sz="1000" dirty="0">
                <a:latin typeface="Montserrat Light" panose="00000400000000000000" pitchFamily="50" charset="0"/>
              </a:rPr>
              <a:t> </a:t>
            </a:r>
          </a:p>
          <a:p>
            <a:r>
              <a:rPr lang="en-US" sz="1000" dirty="0">
                <a:latin typeface="Montserrat Light" panose="00000400000000000000" pitchFamily="50" charset="0"/>
              </a:rPr>
              <a:t> </a:t>
            </a:r>
          </a:p>
        </p:txBody>
      </p:sp>
      <p:sp>
        <p:nvSpPr>
          <p:cNvPr id="11" name="Title 4">
            <a:extLst>
              <a:ext uri="{FF2B5EF4-FFF2-40B4-BE49-F238E27FC236}">
                <a16:creationId xmlns:a16="http://schemas.microsoft.com/office/drawing/2014/main" id="{43FE7894-B6AE-4292-90F5-F6DAE1AAFE55}"/>
              </a:ext>
            </a:extLst>
          </p:cNvPr>
          <p:cNvSpPr txBox="1">
            <a:spLocks/>
          </p:cNvSpPr>
          <p:nvPr/>
        </p:nvSpPr>
        <p:spPr>
          <a:xfrm>
            <a:off x="2234153" y="2114391"/>
            <a:ext cx="5939923" cy="1959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tabLst>
                <a:tab pos="1828800" algn="l"/>
              </a:tabLst>
            </a:pPr>
            <a:r>
              <a:rPr lang="en-US" sz="1800" dirty="0">
                <a:latin typeface="Montserrat Light" panose="00000400000000000000" pitchFamily="50" charset="0"/>
              </a:rPr>
              <a:t>Your brain is wired to make lousy financial decisions. There’s no getting around that. But there are still many concrete things we can do now and later to fix problems and grab opportunity.</a:t>
            </a:r>
          </a:p>
        </p:txBody>
      </p:sp>
      <p:pic>
        <p:nvPicPr>
          <p:cNvPr id="3" name="Picture 2" descr="A black sign with white text&#10;&#10;Description automatically generated">
            <a:extLst>
              <a:ext uri="{FF2B5EF4-FFF2-40B4-BE49-F238E27FC236}">
                <a16:creationId xmlns:a16="http://schemas.microsoft.com/office/drawing/2014/main" id="{D716C95D-E5A6-4E7F-A286-A9050256E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90" y="2287739"/>
            <a:ext cx="1613263" cy="1613263"/>
          </a:xfrm>
          <a:prstGeom prst="rect">
            <a:avLst/>
          </a:prstGeom>
          <a:solidFill>
            <a:schemeClr val="bg1"/>
          </a:solidFill>
        </p:spPr>
      </p:pic>
    </p:spTree>
    <p:extLst>
      <p:ext uri="{BB962C8B-B14F-4D97-AF65-F5344CB8AC3E}">
        <p14:creationId xmlns:p14="http://schemas.microsoft.com/office/powerpoint/2010/main" val="3663482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ving room filled with furniture and a window&#10;&#10;Description automatically generated">
            <a:extLst>
              <a:ext uri="{FF2B5EF4-FFF2-40B4-BE49-F238E27FC236}">
                <a16:creationId xmlns:a16="http://schemas.microsoft.com/office/drawing/2014/main" id="{91AE12B8-2BBB-4374-9BFB-CA8C5DEEB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2789" cy="6858000"/>
          </a:xfrm>
          <a:prstGeom prst="rect">
            <a:avLst/>
          </a:prstGeom>
        </p:spPr>
      </p:pic>
      <p:sp>
        <p:nvSpPr>
          <p:cNvPr id="2" name="Rectangle 1">
            <a:extLst>
              <a:ext uri="{FF2B5EF4-FFF2-40B4-BE49-F238E27FC236}">
                <a16:creationId xmlns:a16="http://schemas.microsoft.com/office/drawing/2014/main" id="{EE57D1E6-C00A-440B-9F64-BCD073AA1AAF}"/>
              </a:ext>
            </a:extLst>
          </p:cNvPr>
          <p:cNvSpPr/>
          <p:nvPr/>
        </p:nvSpPr>
        <p:spPr>
          <a:xfrm>
            <a:off x="5631925" y="3276421"/>
            <a:ext cx="3342973" cy="2862322"/>
          </a:xfrm>
          <a:prstGeom prst="rect">
            <a:avLst/>
          </a:prstGeom>
        </p:spPr>
        <p:txBody>
          <a:bodyPr wrap="square">
            <a:spAutoFit/>
          </a:bodyPr>
          <a:lstStyle/>
          <a:p>
            <a:r>
              <a:rPr lang="en-US" sz="6000" dirty="0">
                <a:solidFill>
                  <a:srgbClr val="FFFF00"/>
                </a:solidFill>
                <a:latin typeface="Montserrat Semi Bold" panose="00000700000000000000" pitchFamily="50" charset="0"/>
              </a:rPr>
              <a:t>Getting things done</a:t>
            </a:r>
            <a:endParaRPr lang="en-US" sz="3200" dirty="0">
              <a:solidFill>
                <a:srgbClr val="FFFF00"/>
              </a:solidFill>
              <a:latin typeface="Montserrat Semi Bold" panose="00000700000000000000" pitchFamily="50" charset="0"/>
            </a:endParaRPr>
          </a:p>
        </p:txBody>
      </p:sp>
    </p:spTree>
    <p:extLst>
      <p:ext uri="{BB962C8B-B14F-4D97-AF65-F5344CB8AC3E}">
        <p14:creationId xmlns:p14="http://schemas.microsoft.com/office/powerpoint/2010/main" val="784191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7265EC9F-F8C0-406B-8D71-188383D77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15" y="6224712"/>
            <a:ext cx="988112" cy="427851"/>
          </a:xfrm>
          <a:prstGeom prst="rect">
            <a:avLst/>
          </a:prstGeom>
        </p:spPr>
      </p:pic>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515202" y="298984"/>
            <a:ext cx="8179218" cy="713046"/>
          </a:xfrm>
        </p:spPr>
        <p:txBody>
          <a:bodyPr>
            <a:noAutofit/>
          </a:bodyPr>
          <a:lstStyle/>
          <a:p>
            <a:r>
              <a:rPr lang="en-US" sz="2400" dirty="0">
                <a:latin typeface="Montserrat Semi Bold" panose="00000700000000000000" pitchFamily="50" charset="0"/>
              </a:rPr>
              <a:t>What is Financial Wellness?</a:t>
            </a:r>
          </a:p>
        </p:txBody>
      </p:sp>
      <p:sp>
        <p:nvSpPr>
          <p:cNvPr id="7" name="Rectangle 6">
            <a:extLst>
              <a:ext uri="{FF2B5EF4-FFF2-40B4-BE49-F238E27FC236}">
                <a16:creationId xmlns:a16="http://schemas.microsoft.com/office/drawing/2014/main" id="{76343303-31D6-4E52-9C81-849FF0EAA0A2}"/>
              </a:ext>
            </a:extLst>
          </p:cNvPr>
          <p:cNvSpPr/>
          <p:nvPr/>
        </p:nvSpPr>
        <p:spPr>
          <a:xfrm>
            <a:off x="628650" y="3094371"/>
            <a:ext cx="4960018" cy="400110"/>
          </a:xfrm>
          <a:prstGeom prst="rect">
            <a:avLst/>
          </a:prstGeom>
        </p:spPr>
        <p:txBody>
          <a:bodyPr wrap="square">
            <a:spAutoFit/>
          </a:bodyPr>
          <a:lstStyle/>
          <a:p>
            <a:r>
              <a:rPr lang="en-US" sz="1000" dirty="0">
                <a:latin typeface="Montserrat Light" panose="00000400000000000000" pitchFamily="50" charset="0"/>
              </a:rPr>
              <a:t> </a:t>
            </a:r>
          </a:p>
          <a:p>
            <a:r>
              <a:rPr lang="en-US" sz="1000" dirty="0">
                <a:latin typeface="Montserrat Light" panose="00000400000000000000" pitchFamily="50" charset="0"/>
              </a:rPr>
              <a:t> </a:t>
            </a:r>
          </a:p>
        </p:txBody>
      </p:sp>
      <p:graphicFrame>
        <p:nvGraphicFramePr>
          <p:cNvPr id="6" name="Table 10">
            <a:extLst>
              <a:ext uri="{FF2B5EF4-FFF2-40B4-BE49-F238E27FC236}">
                <a16:creationId xmlns:a16="http://schemas.microsoft.com/office/drawing/2014/main" id="{D886A9F7-9ACC-4ADD-A4FD-D93860771B7A}"/>
              </a:ext>
            </a:extLst>
          </p:cNvPr>
          <p:cNvGraphicFramePr>
            <a:graphicFrameLocks noGrp="1"/>
          </p:cNvGraphicFramePr>
          <p:nvPr>
            <p:extLst>
              <p:ext uri="{D42A27DB-BD31-4B8C-83A1-F6EECF244321}">
                <p14:modId xmlns:p14="http://schemas.microsoft.com/office/powerpoint/2010/main" val="1205533316"/>
              </p:ext>
            </p:extLst>
          </p:nvPr>
        </p:nvGraphicFramePr>
        <p:xfrm>
          <a:off x="920930" y="1290651"/>
          <a:ext cx="7362734" cy="4895403"/>
        </p:xfrm>
        <a:graphic>
          <a:graphicData uri="http://schemas.openxmlformats.org/drawingml/2006/table">
            <a:tbl>
              <a:tblPr firstRow="1" bandRow="1">
                <a:tableStyleId>{5C22544A-7EE6-4342-B048-85BDC9FD1C3A}</a:tableStyleId>
              </a:tblPr>
              <a:tblGrid>
                <a:gridCol w="504734">
                  <a:extLst>
                    <a:ext uri="{9D8B030D-6E8A-4147-A177-3AD203B41FA5}">
                      <a16:colId xmlns:a16="http://schemas.microsoft.com/office/drawing/2014/main" val="3400012259"/>
                    </a:ext>
                  </a:extLst>
                </a:gridCol>
                <a:gridCol w="1645920">
                  <a:extLst>
                    <a:ext uri="{9D8B030D-6E8A-4147-A177-3AD203B41FA5}">
                      <a16:colId xmlns:a16="http://schemas.microsoft.com/office/drawing/2014/main" val="911155482"/>
                    </a:ext>
                  </a:extLst>
                </a:gridCol>
                <a:gridCol w="5212080">
                  <a:extLst>
                    <a:ext uri="{9D8B030D-6E8A-4147-A177-3AD203B41FA5}">
                      <a16:colId xmlns:a16="http://schemas.microsoft.com/office/drawing/2014/main" val="3940745376"/>
                    </a:ext>
                  </a:extLst>
                </a:gridCol>
              </a:tblGrid>
              <a:tr h="550638">
                <a:tc>
                  <a:txBody>
                    <a:bodyPr/>
                    <a:lstStyle/>
                    <a:p>
                      <a:pPr algn="ctr"/>
                      <a:endParaRPr lang="en-US" sz="1000" dirty="0">
                        <a:latin typeface="Montserrat Semi Bold" panose="00000700000000000000" pitchFamily="50" charset="0"/>
                      </a:endParaRPr>
                    </a:p>
                  </a:txBody>
                  <a:tcPr anchor="ctr"/>
                </a:tc>
                <a:tc>
                  <a:txBody>
                    <a:bodyPr/>
                    <a:lstStyle/>
                    <a:p>
                      <a:pPr algn="ctr"/>
                      <a:r>
                        <a:rPr lang="en-US" sz="1000" dirty="0">
                          <a:latin typeface="Montserrat Semi Bold" panose="00000700000000000000" pitchFamily="50" charset="0"/>
                        </a:rPr>
                        <a:t>Mode</a:t>
                      </a:r>
                    </a:p>
                  </a:txBody>
                  <a:tcPr anchor="ctr"/>
                </a:tc>
                <a:tc>
                  <a:txBody>
                    <a:bodyPr/>
                    <a:lstStyle/>
                    <a:p>
                      <a:pPr marL="0" indent="228600" algn="ctr"/>
                      <a:r>
                        <a:rPr lang="en-US" sz="1000" dirty="0">
                          <a:latin typeface="Montserrat Semi Bold" panose="00000700000000000000" pitchFamily="50" charset="0"/>
                        </a:rPr>
                        <a:t>Description</a:t>
                      </a:r>
                    </a:p>
                  </a:txBody>
                  <a:tcPr anchor="ctr"/>
                </a:tc>
                <a:extLst>
                  <a:ext uri="{0D108BD9-81ED-4DB2-BD59-A6C34878D82A}">
                    <a16:rowId xmlns:a16="http://schemas.microsoft.com/office/drawing/2014/main" val="3592619248"/>
                  </a:ext>
                </a:extLst>
              </a:tr>
              <a:tr h="848587">
                <a:tc rowSpan="2">
                  <a:txBody>
                    <a:bodyPr/>
                    <a:lstStyle/>
                    <a:p>
                      <a:pPr algn="ctr"/>
                      <a:r>
                        <a:rPr lang="en-US" sz="1400" dirty="0">
                          <a:latin typeface="Montserrat Semi Bold" panose="00000700000000000000" pitchFamily="50" charset="0"/>
                        </a:rPr>
                        <a:t>Defense</a:t>
                      </a:r>
                    </a:p>
                  </a:txBody>
                  <a:tcPr vert="vert270" anchor="ctr"/>
                </a:tc>
                <a:tc>
                  <a:txBody>
                    <a:bodyPr/>
                    <a:lstStyle/>
                    <a:p>
                      <a:pPr algn="ctr"/>
                      <a:r>
                        <a:rPr lang="en-US" sz="1400" cap="small" dirty="0">
                          <a:latin typeface="Montserrat Semi Bold" panose="00000700000000000000" pitchFamily="50" charset="0"/>
                          <a:sym typeface="Wingdings" panose="05000000000000000000" pitchFamily="2" charset="2"/>
                        </a:rPr>
                        <a:t>Getting By </a:t>
                      </a:r>
                      <a:endParaRPr lang="en-US" sz="1400" dirty="0"/>
                    </a:p>
                  </a:txBody>
                  <a:tcPr/>
                </a:tc>
                <a:tc>
                  <a:txBody>
                    <a:bodyPr/>
                    <a:lstStyle/>
                    <a:p>
                      <a:pPr marL="117475" indent="0" algn="l"/>
                      <a:r>
                        <a:rPr lang="en-US" sz="1200" dirty="0">
                          <a:latin typeface="Montserrat Light" panose="00000400000000000000" pitchFamily="50" charset="0"/>
                        </a:rPr>
                        <a:t>Maintain control over day-to-day finances. Pay the bills on time. Not overwhelmed by debt. Make ends meet.</a:t>
                      </a:r>
                    </a:p>
                    <a:p>
                      <a:pPr algn="l"/>
                      <a:endParaRPr lang="en-US" sz="1200" dirty="0">
                        <a:latin typeface="Montserrat Light" panose="00000400000000000000" pitchFamily="50" charset="0"/>
                      </a:endParaRPr>
                    </a:p>
                    <a:p>
                      <a:pPr algn="l"/>
                      <a:endParaRPr lang="en-US" sz="1200" dirty="0"/>
                    </a:p>
                  </a:txBody>
                  <a:tcPr/>
                </a:tc>
                <a:extLst>
                  <a:ext uri="{0D108BD9-81ED-4DB2-BD59-A6C34878D82A}">
                    <a16:rowId xmlns:a16="http://schemas.microsoft.com/office/drawing/2014/main" val="1356817769"/>
                  </a:ext>
                </a:extLst>
              </a:tr>
              <a:tr h="1086191">
                <a:tc vMerge="1">
                  <a:txBody>
                    <a:bodyPr/>
                    <a:lstStyle/>
                    <a:p>
                      <a:pPr algn="ctr"/>
                      <a:endParaRPr lang="en-US" sz="1400" dirty="0"/>
                    </a:p>
                  </a:txBody>
                  <a:tcPr/>
                </a:tc>
                <a:tc>
                  <a:txBody>
                    <a:bodyPr/>
                    <a:lstStyle/>
                    <a:p>
                      <a:pPr algn="ctr"/>
                      <a:r>
                        <a:rPr lang="en-US" sz="1400" cap="small" dirty="0">
                          <a:latin typeface="Montserrat Semi Bold" panose="00000700000000000000" pitchFamily="50" charset="0"/>
                        </a:rPr>
                        <a:t>Feeling Safe</a:t>
                      </a:r>
                      <a:endParaRPr lang="en-US" sz="1400" dirty="0"/>
                    </a:p>
                  </a:txBody>
                  <a:tcPr/>
                </a:tc>
                <a:tc>
                  <a:txBody>
                    <a:bodyPr/>
                    <a:lstStyle/>
                    <a:p>
                      <a:pPr marL="117475" indent="0" algn="l"/>
                      <a:r>
                        <a:rPr lang="en-US" sz="1200" dirty="0">
                          <a:latin typeface="Montserrat Light" panose="00000400000000000000" pitchFamily="50" charset="0"/>
                        </a:rPr>
                        <a:t>Able to deal with financial emergencies or unexpected pitfalls. Some savings, decent credit, insurance, and a network of friends and family that can help in times of need. Avoid financial fragility.</a:t>
                      </a:r>
                    </a:p>
                    <a:p>
                      <a:pPr marL="228600" indent="0" algn="l"/>
                      <a:endParaRPr lang="en-US" sz="1200" dirty="0">
                        <a:latin typeface="Montserrat Light" panose="00000400000000000000" pitchFamily="50" charset="0"/>
                      </a:endParaRPr>
                    </a:p>
                  </a:txBody>
                  <a:tcPr/>
                </a:tc>
                <a:extLst>
                  <a:ext uri="{0D108BD9-81ED-4DB2-BD59-A6C34878D82A}">
                    <a16:rowId xmlns:a16="http://schemas.microsoft.com/office/drawing/2014/main" val="3074843032"/>
                  </a:ext>
                </a:extLst>
              </a:tr>
              <a:tr h="1086191">
                <a:tc rowSpan="2">
                  <a:txBody>
                    <a:bodyPr/>
                    <a:lstStyle/>
                    <a:p>
                      <a:pPr algn="ctr"/>
                      <a:r>
                        <a:rPr lang="en-US" sz="1400" dirty="0">
                          <a:latin typeface="Montserrat Semi Bold" panose="00000700000000000000" pitchFamily="50" charset="0"/>
                        </a:rPr>
                        <a:t>Offense</a:t>
                      </a:r>
                    </a:p>
                  </a:txBody>
                  <a:tcPr vert="vert270" anchor="ctr"/>
                </a:tc>
                <a:tc>
                  <a:txBody>
                    <a:bodyPr/>
                    <a:lstStyle/>
                    <a:p>
                      <a:pPr algn="ctr"/>
                      <a:r>
                        <a:rPr lang="en-US" sz="1400" cap="small" dirty="0">
                          <a:latin typeface="Montserrat Semi Bold" panose="00000700000000000000" pitchFamily="50" charset="0"/>
                        </a:rPr>
                        <a:t>Achieving Goals </a:t>
                      </a:r>
                      <a:endParaRPr lang="en-US" sz="1400" dirty="0"/>
                    </a:p>
                  </a:txBody>
                  <a:tcPr/>
                </a:tc>
                <a:tc>
                  <a:txBody>
                    <a:bodyPr/>
                    <a:lstStyle/>
                    <a:p>
                      <a:pPr marL="117475" indent="0" algn="l">
                        <a:buFont typeface="Wingdings" panose="05000000000000000000" pitchFamily="2" charset="2"/>
                        <a:buNone/>
                        <a:tabLst>
                          <a:tab pos="2057400" algn="l"/>
                        </a:tabLst>
                      </a:pPr>
                      <a:r>
                        <a:rPr lang="en-US" sz="1200" dirty="0">
                          <a:latin typeface="Montserrat Light" panose="00000400000000000000" pitchFamily="50" charset="0"/>
                        </a:rPr>
                        <a:t>Have clear financial goals for your future and stay on track to meet them. Pay for college. Finance a new home. Save for a dignified retirement. Have some sense of direction and control.</a:t>
                      </a:r>
                    </a:p>
                  </a:txBody>
                  <a:tcPr/>
                </a:tc>
                <a:extLst>
                  <a:ext uri="{0D108BD9-81ED-4DB2-BD59-A6C34878D82A}">
                    <a16:rowId xmlns:a16="http://schemas.microsoft.com/office/drawing/2014/main" val="1217598083"/>
                  </a:ext>
                </a:extLst>
              </a:tr>
              <a:tr h="1323796">
                <a:tc vMerge="1">
                  <a:txBody>
                    <a:bodyPr/>
                    <a:lstStyle/>
                    <a:p>
                      <a:pPr algn="ctr"/>
                      <a:endParaRPr lang="en-US" sz="1400" cap="small" dirty="0">
                        <a:highlight>
                          <a:srgbClr val="FFFF00"/>
                        </a:highlight>
                        <a:latin typeface="Montserrat Semi Bold" panose="00000700000000000000" pitchFamily="50" charset="0"/>
                      </a:endParaRPr>
                    </a:p>
                  </a:txBody>
                  <a:tcPr/>
                </a:tc>
                <a:tc>
                  <a:txBody>
                    <a:bodyPr/>
                    <a:lstStyle/>
                    <a:p>
                      <a:pPr algn="ctr"/>
                      <a:r>
                        <a:rPr lang="en-US" sz="1400" cap="small" dirty="0">
                          <a:latin typeface="Montserrat Semi Bold" panose="00000700000000000000" pitchFamily="50" charset="0"/>
                        </a:rPr>
                        <a:t>Funding Contentment</a:t>
                      </a:r>
                      <a:endParaRPr lang="en-US" sz="1400" cap="small" dirty="0">
                        <a:highlight>
                          <a:srgbClr val="FFFF00"/>
                        </a:highlight>
                        <a:latin typeface="Montserrat Semi Bold" panose="00000700000000000000" pitchFamily="50" charset="0"/>
                      </a:endParaRPr>
                    </a:p>
                  </a:txBody>
                  <a:tcPr/>
                </a:tc>
                <a:tc>
                  <a:txBody>
                    <a:bodyPr/>
                    <a:lstStyle/>
                    <a:p>
                      <a:pPr marL="117475"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panose="00000400000000000000" pitchFamily="50" charset="0"/>
                        </a:rPr>
                        <a:t>Make your own choices to pursue a life worth living. Indulge your family and community, support your causes, afford travel, hobbies, and other indulgences. Find flow in your vocation and/or work less to enjoy life more. Underwrite a life that’s meaningful to you.</a:t>
                      </a:r>
                    </a:p>
                  </a:txBody>
                  <a:tcPr/>
                </a:tc>
                <a:extLst>
                  <a:ext uri="{0D108BD9-81ED-4DB2-BD59-A6C34878D82A}">
                    <a16:rowId xmlns:a16="http://schemas.microsoft.com/office/drawing/2014/main" val="3916782222"/>
                  </a:ext>
                </a:extLst>
              </a:tr>
            </a:tbl>
          </a:graphicData>
        </a:graphic>
      </p:graphicFrame>
      <p:pic>
        <p:nvPicPr>
          <p:cNvPr id="8" name="Picture 7" descr="A close up of a device&#10;&#10;Description automatically generated">
            <a:extLst>
              <a:ext uri="{FF2B5EF4-FFF2-40B4-BE49-F238E27FC236}">
                <a16:creationId xmlns:a16="http://schemas.microsoft.com/office/drawing/2014/main" id="{B85800B7-3DB0-49D4-9AF2-2B0665888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263" y="1460982"/>
            <a:ext cx="1332257" cy="1332257"/>
          </a:xfrm>
          <a:prstGeom prst="rect">
            <a:avLst/>
          </a:prstGeom>
        </p:spPr>
      </p:pic>
      <p:pic>
        <p:nvPicPr>
          <p:cNvPr id="10" name="Picture 9" descr="A picture containing laptop, dark, computer, sitting&#10;&#10;Description automatically generated">
            <a:extLst>
              <a:ext uri="{FF2B5EF4-FFF2-40B4-BE49-F238E27FC236}">
                <a16:creationId xmlns:a16="http://schemas.microsoft.com/office/drawing/2014/main" id="{63CAF7B7-8C98-4EF6-81DB-1FBB9D133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652" y="2826091"/>
            <a:ext cx="1011477" cy="1011477"/>
          </a:xfrm>
          <a:prstGeom prst="rect">
            <a:avLst/>
          </a:prstGeom>
        </p:spPr>
      </p:pic>
      <p:pic>
        <p:nvPicPr>
          <p:cNvPr id="3" name="Picture 2" descr="A black sign with white text&#10;&#10;Description automatically generated">
            <a:extLst>
              <a:ext uri="{FF2B5EF4-FFF2-40B4-BE49-F238E27FC236}">
                <a16:creationId xmlns:a16="http://schemas.microsoft.com/office/drawing/2014/main" id="{AC85B0EF-5B80-4214-BFA8-66B05E924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7233" y="3890618"/>
            <a:ext cx="1011477" cy="1011477"/>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D5E2DD79-81EB-45BE-A732-CDB5060743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9345" y="5132378"/>
            <a:ext cx="1282028" cy="1282028"/>
          </a:xfrm>
          <a:prstGeom prst="rect">
            <a:avLst/>
          </a:prstGeom>
        </p:spPr>
      </p:pic>
    </p:spTree>
    <p:extLst>
      <p:ext uri="{BB962C8B-B14F-4D97-AF65-F5344CB8AC3E}">
        <p14:creationId xmlns:p14="http://schemas.microsoft.com/office/powerpoint/2010/main" val="1730224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chor="t">
            <a:normAutofit/>
          </a:bodyPr>
          <a:lstStyle/>
          <a:p>
            <a:r>
              <a:rPr lang="en-US" sz="2400" dirty="0">
                <a:latin typeface="Montserrat Semi Bold" panose="00000700000000000000" pitchFamily="50" charset="0"/>
              </a:rPr>
              <a:t>A framework for better money outcomes </a:t>
            </a:r>
            <a:endParaRPr lang="en-US" sz="2400" dirty="0">
              <a:solidFill>
                <a:srgbClr val="7030A0"/>
              </a:solidFill>
              <a:latin typeface="Montserrat Semi Bold" panose="00000700000000000000" pitchFamily="50" charset="0"/>
            </a:endParaRPr>
          </a:p>
        </p:txBody>
      </p:sp>
      <p:pic>
        <p:nvPicPr>
          <p:cNvPr id="3" name="Picture 2" descr="A picture containing drawing&#10;&#10;Description automatically generated">
            <a:extLst>
              <a:ext uri="{FF2B5EF4-FFF2-40B4-BE49-F238E27FC236}">
                <a16:creationId xmlns:a16="http://schemas.microsoft.com/office/drawing/2014/main" id="{AD2F1DE8-CCDB-4814-A716-13E032342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98" y="2054706"/>
            <a:ext cx="1990063" cy="1990063"/>
          </a:xfrm>
          <a:prstGeom prst="rect">
            <a:avLst/>
          </a:prstGeom>
        </p:spPr>
      </p:pic>
      <p:pic>
        <p:nvPicPr>
          <p:cNvPr id="8" name="Picture 7" descr="A black sign with white text&#10;&#10;Description automatically generated">
            <a:extLst>
              <a:ext uri="{FF2B5EF4-FFF2-40B4-BE49-F238E27FC236}">
                <a16:creationId xmlns:a16="http://schemas.microsoft.com/office/drawing/2014/main" id="{33FBAF7D-6359-419B-AC88-120870F62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001" y="2054706"/>
            <a:ext cx="1990063" cy="1990063"/>
          </a:xfrm>
          <a:prstGeom prst="rect">
            <a:avLst/>
          </a:prstGeom>
        </p:spPr>
      </p:pic>
      <p:pic>
        <p:nvPicPr>
          <p:cNvPr id="10" name="Picture 9" descr="A close up of a sign&#10;&#10;Description automatically generated">
            <a:extLst>
              <a:ext uri="{FF2B5EF4-FFF2-40B4-BE49-F238E27FC236}">
                <a16:creationId xmlns:a16="http://schemas.microsoft.com/office/drawing/2014/main" id="{A8F32F7F-E914-454E-8AD4-63C58C56F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337" y="1998143"/>
            <a:ext cx="1990063" cy="2050463"/>
          </a:xfrm>
          <a:prstGeom prst="rect">
            <a:avLst/>
          </a:prstGeom>
        </p:spPr>
      </p:pic>
      <p:sp>
        <p:nvSpPr>
          <p:cNvPr id="15" name="TextBox 14">
            <a:extLst>
              <a:ext uri="{FF2B5EF4-FFF2-40B4-BE49-F238E27FC236}">
                <a16:creationId xmlns:a16="http://schemas.microsoft.com/office/drawing/2014/main" id="{914AB8B7-1E3F-49F9-972E-69DFEA560C52}"/>
              </a:ext>
            </a:extLst>
          </p:cNvPr>
          <p:cNvSpPr txBox="1"/>
          <p:nvPr/>
        </p:nvSpPr>
        <p:spPr>
          <a:xfrm>
            <a:off x="1025075" y="3732000"/>
            <a:ext cx="1576137" cy="646331"/>
          </a:xfrm>
          <a:prstGeom prst="rect">
            <a:avLst/>
          </a:prstGeom>
          <a:noFill/>
        </p:spPr>
        <p:txBody>
          <a:bodyPr wrap="square" rtlCol="0">
            <a:spAutoFit/>
          </a:bodyPr>
          <a:lstStyle/>
          <a:p>
            <a:pPr algn="ctr"/>
            <a:r>
              <a:rPr lang="en-US" dirty="0">
                <a:latin typeface="Montserrat Light" panose="00000400000000000000" pitchFamily="50" charset="0"/>
              </a:rPr>
              <a:t>Define</a:t>
            </a:r>
          </a:p>
          <a:p>
            <a:pPr algn="ctr"/>
            <a:r>
              <a:rPr lang="en-US" dirty="0">
                <a:latin typeface="Montserrat Light" panose="00000400000000000000" pitchFamily="50" charset="0"/>
              </a:rPr>
              <a:t>Purpose</a:t>
            </a:r>
          </a:p>
        </p:txBody>
      </p:sp>
      <p:sp>
        <p:nvSpPr>
          <p:cNvPr id="16" name="TextBox 15">
            <a:extLst>
              <a:ext uri="{FF2B5EF4-FFF2-40B4-BE49-F238E27FC236}">
                <a16:creationId xmlns:a16="http://schemas.microsoft.com/office/drawing/2014/main" id="{059CD9D4-1A26-4228-949C-9CD62F81112E}"/>
              </a:ext>
            </a:extLst>
          </p:cNvPr>
          <p:cNvSpPr txBox="1"/>
          <p:nvPr/>
        </p:nvSpPr>
        <p:spPr>
          <a:xfrm>
            <a:off x="3773490" y="3721603"/>
            <a:ext cx="1576137" cy="646331"/>
          </a:xfrm>
          <a:prstGeom prst="rect">
            <a:avLst/>
          </a:prstGeom>
          <a:noFill/>
        </p:spPr>
        <p:txBody>
          <a:bodyPr wrap="square" rtlCol="0">
            <a:spAutoFit/>
          </a:bodyPr>
          <a:lstStyle/>
          <a:p>
            <a:pPr algn="ctr"/>
            <a:r>
              <a:rPr lang="en-US" dirty="0">
                <a:latin typeface="Montserrat Light" panose="00000400000000000000" pitchFamily="50" charset="0"/>
              </a:rPr>
              <a:t>Set</a:t>
            </a:r>
          </a:p>
          <a:p>
            <a:pPr algn="ctr"/>
            <a:r>
              <a:rPr lang="en-US" dirty="0">
                <a:latin typeface="Montserrat Light" panose="00000400000000000000" pitchFamily="50" charset="0"/>
              </a:rPr>
              <a:t>Priorities</a:t>
            </a:r>
          </a:p>
        </p:txBody>
      </p:sp>
      <p:sp>
        <p:nvSpPr>
          <p:cNvPr id="17" name="TextBox 16">
            <a:extLst>
              <a:ext uri="{FF2B5EF4-FFF2-40B4-BE49-F238E27FC236}">
                <a16:creationId xmlns:a16="http://schemas.microsoft.com/office/drawing/2014/main" id="{AD773A74-9311-438D-8234-5CF9B5B9ED54}"/>
              </a:ext>
            </a:extLst>
          </p:cNvPr>
          <p:cNvSpPr txBox="1"/>
          <p:nvPr/>
        </p:nvSpPr>
        <p:spPr>
          <a:xfrm>
            <a:off x="6540457" y="3732000"/>
            <a:ext cx="1576137" cy="646331"/>
          </a:xfrm>
          <a:prstGeom prst="rect">
            <a:avLst/>
          </a:prstGeom>
          <a:noFill/>
        </p:spPr>
        <p:txBody>
          <a:bodyPr wrap="square" rtlCol="0">
            <a:spAutoFit/>
          </a:bodyPr>
          <a:lstStyle/>
          <a:p>
            <a:pPr algn="ctr"/>
            <a:r>
              <a:rPr lang="en-US" dirty="0">
                <a:latin typeface="Montserrat Light" panose="00000400000000000000" pitchFamily="50" charset="0"/>
              </a:rPr>
              <a:t>Make</a:t>
            </a:r>
          </a:p>
          <a:p>
            <a:pPr algn="ctr"/>
            <a:r>
              <a:rPr lang="en-US" dirty="0">
                <a:latin typeface="Montserrat Light" panose="00000400000000000000" pitchFamily="50" charset="0"/>
              </a:rPr>
              <a:t>Decisions</a:t>
            </a:r>
          </a:p>
        </p:txBody>
      </p:sp>
      <p:sp>
        <p:nvSpPr>
          <p:cNvPr id="18" name="Rectangle 17">
            <a:extLst>
              <a:ext uri="{FF2B5EF4-FFF2-40B4-BE49-F238E27FC236}">
                <a16:creationId xmlns:a16="http://schemas.microsoft.com/office/drawing/2014/main" id="{4E5EE22B-9ED1-41F6-99AF-B79C6B404777}"/>
              </a:ext>
            </a:extLst>
          </p:cNvPr>
          <p:cNvSpPr/>
          <p:nvPr/>
        </p:nvSpPr>
        <p:spPr>
          <a:xfrm>
            <a:off x="3039957" y="5206888"/>
            <a:ext cx="3043202" cy="923330"/>
          </a:xfrm>
          <a:prstGeom prst="rect">
            <a:avLst/>
          </a:prstGeom>
        </p:spPr>
        <p:txBody>
          <a:bodyPr wrap="square">
            <a:spAutoFit/>
          </a:bodyPr>
          <a:lstStyle/>
          <a:p>
            <a:pPr algn="ctr"/>
            <a:r>
              <a:rPr lang="en-US" dirty="0">
                <a:latin typeface="Montserrat Semi Bold" panose="00000700000000000000" pitchFamily="50" charset="0"/>
              </a:rPr>
              <a:t>Simple? </a:t>
            </a:r>
            <a:r>
              <a:rPr lang="en-US" i="1" dirty="0">
                <a:latin typeface="Montserrat Semi Bold" panose="00000700000000000000" pitchFamily="50" charset="0"/>
              </a:rPr>
              <a:t>Maybe</a:t>
            </a:r>
            <a:r>
              <a:rPr lang="en-US" dirty="0">
                <a:latin typeface="Montserrat Semi Bold" panose="00000700000000000000" pitchFamily="50" charset="0"/>
              </a:rPr>
              <a:t>.</a:t>
            </a:r>
          </a:p>
          <a:p>
            <a:pPr algn="ctr"/>
            <a:endParaRPr lang="en-US" dirty="0">
              <a:latin typeface="Montserrat Semi Bold" panose="00000700000000000000" pitchFamily="50" charset="0"/>
            </a:endParaRPr>
          </a:p>
          <a:p>
            <a:pPr algn="ctr"/>
            <a:r>
              <a:rPr lang="en-US" dirty="0">
                <a:latin typeface="Montserrat Semi Bold" panose="00000700000000000000" pitchFamily="50" charset="0"/>
              </a:rPr>
              <a:t>Easy? </a:t>
            </a:r>
            <a:r>
              <a:rPr lang="en-US" i="1" dirty="0">
                <a:latin typeface="Montserrat Semi Bold" panose="00000700000000000000" pitchFamily="50" charset="0"/>
              </a:rPr>
              <a:t>No</a:t>
            </a:r>
            <a:r>
              <a:rPr lang="en-US" dirty="0">
                <a:latin typeface="Montserrat Semi Bold" panose="00000700000000000000" pitchFamily="50" charset="0"/>
              </a:rPr>
              <a:t>.</a:t>
            </a:r>
          </a:p>
        </p:txBody>
      </p:sp>
      <p:cxnSp>
        <p:nvCxnSpPr>
          <p:cNvPr id="4" name="Straight Arrow Connector 3">
            <a:extLst>
              <a:ext uri="{FF2B5EF4-FFF2-40B4-BE49-F238E27FC236}">
                <a16:creationId xmlns:a16="http://schemas.microsoft.com/office/drawing/2014/main" id="{6D43AA21-89E0-4318-BA7A-CEA96CDEF49B}"/>
              </a:ext>
            </a:extLst>
          </p:cNvPr>
          <p:cNvCxnSpPr/>
          <p:nvPr/>
        </p:nvCxnSpPr>
        <p:spPr>
          <a:xfrm>
            <a:off x="2917449" y="4074119"/>
            <a:ext cx="48491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BB9F6F-D688-4770-8428-F154B04697AB}"/>
              </a:ext>
            </a:extLst>
          </p:cNvPr>
          <p:cNvCxnSpPr/>
          <p:nvPr/>
        </p:nvCxnSpPr>
        <p:spPr>
          <a:xfrm>
            <a:off x="5720841" y="4074117"/>
            <a:ext cx="48491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3223B929-DA16-444F-8DF2-C6DFBD1AF1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44445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17376" y="961806"/>
            <a:ext cx="6616258" cy="488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214390" y="4576971"/>
            <a:ext cx="6619244" cy="930449"/>
          </a:xfrm>
        </p:spPr>
        <p:txBody>
          <a:bodyPr>
            <a:normAutofit fontScale="77500" lnSpcReduction="20000"/>
          </a:bodyPr>
          <a:lstStyle/>
          <a:p>
            <a:pPr algn="ctr"/>
            <a:r>
              <a:rPr lang="en-US" sz="3300" b="1" dirty="0">
                <a:solidFill>
                  <a:schemeClr val="tx1"/>
                </a:solidFill>
              </a:rPr>
              <a:t>Webinar site:</a:t>
            </a:r>
          </a:p>
          <a:p>
            <a:pPr algn="ctr"/>
            <a:r>
              <a:rPr lang="en-US" sz="4400" b="1" dirty="0">
                <a:solidFill>
                  <a:schemeClr val="bg2"/>
                </a:solidFill>
              </a:rPr>
              <a:t>nar.realtor/cffw/webinars</a:t>
            </a:r>
          </a:p>
        </p:txBody>
      </p:sp>
    </p:spTree>
    <p:extLst>
      <p:ext uri="{BB962C8B-B14F-4D97-AF65-F5344CB8AC3E}">
        <p14:creationId xmlns:p14="http://schemas.microsoft.com/office/powerpoint/2010/main" val="214707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“Money Life” has many elements</a:t>
            </a:r>
          </a:p>
        </p:txBody>
      </p:sp>
      <p:pic>
        <p:nvPicPr>
          <p:cNvPr id="3" name="Picture 2" descr="A black sign with white text&#10;&#10;Description automatically generated">
            <a:extLst>
              <a:ext uri="{FF2B5EF4-FFF2-40B4-BE49-F238E27FC236}">
                <a16:creationId xmlns:a16="http://schemas.microsoft.com/office/drawing/2014/main" id="{82CB830A-A9F9-4EBD-98FC-46042C470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711" y="3461169"/>
            <a:ext cx="1406496" cy="1406496"/>
          </a:xfrm>
          <a:prstGeom prst="rect">
            <a:avLst/>
          </a:prstGeom>
        </p:spPr>
      </p:pic>
      <p:pic>
        <p:nvPicPr>
          <p:cNvPr id="7" name="Picture 6" descr="A close up of a sign&#10;&#10;Description automatically generated">
            <a:extLst>
              <a:ext uri="{FF2B5EF4-FFF2-40B4-BE49-F238E27FC236}">
                <a16:creationId xmlns:a16="http://schemas.microsoft.com/office/drawing/2014/main" id="{EA74E358-AE59-43B0-8592-1254146FD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878" y="1638377"/>
            <a:ext cx="1406496" cy="1406496"/>
          </a:xfrm>
          <a:prstGeom prst="rect">
            <a:avLst/>
          </a:prstGeom>
        </p:spPr>
      </p:pic>
      <p:pic>
        <p:nvPicPr>
          <p:cNvPr id="9" name="Picture 8" descr="A close up of a black background&#10;&#10;Description automatically generated">
            <a:extLst>
              <a:ext uri="{FF2B5EF4-FFF2-40B4-BE49-F238E27FC236}">
                <a16:creationId xmlns:a16="http://schemas.microsoft.com/office/drawing/2014/main" id="{1284B73A-8704-4E2B-A1F6-3A090D3AA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159" y="1623684"/>
            <a:ext cx="1491316" cy="1491316"/>
          </a:xfrm>
          <a:prstGeom prst="rect">
            <a:avLst/>
          </a:prstGeom>
        </p:spPr>
      </p:pic>
      <p:pic>
        <p:nvPicPr>
          <p:cNvPr id="11" name="Picture 10" descr="A close up of a sign&#10;&#10;Description automatically generated">
            <a:extLst>
              <a:ext uri="{FF2B5EF4-FFF2-40B4-BE49-F238E27FC236}">
                <a16:creationId xmlns:a16="http://schemas.microsoft.com/office/drawing/2014/main" id="{49C24591-8D3D-40D4-B7AB-DBB6FEA55C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7383" y="1656415"/>
            <a:ext cx="1406497" cy="1406497"/>
          </a:xfrm>
          <a:prstGeom prst="rect">
            <a:avLst/>
          </a:prstGeom>
        </p:spPr>
      </p:pic>
      <p:pic>
        <p:nvPicPr>
          <p:cNvPr id="13" name="Picture 12" descr="A sign in the dark&#10;&#10;Description automatically generated">
            <a:extLst>
              <a:ext uri="{FF2B5EF4-FFF2-40B4-BE49-F238E27FC236}">
                <a16:creationId xmlns:a16="http://schemas.microsoft.com/office/drawing/2014/main" id="{300C396C-FEAC-4DB7-B73D-CE6F7ED87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133" y="1538791"/>
            <a:ext cx="1615843" cy="1605667"/>
          </a:xfrm>
          <a:prstGeom prst="rect">
            <a:avLst/>
          </a:prstGeom>
        </p:spPr>
      </p:pic>
      <p:pic>
        <p:nvPicPr>
          <p:cNvPr id="17" name="Picture 16" descr="A picture containing laptop, dark, computer, sitting&#10;&#10;Description automatically generated">
            <a:extLst>
              <a:ext uri="{FF2B5EF4-FFF2-40B4-BE49-F238E27FC236}">
                <a16:creationId xmlns:a16="http://schemas.microsoft.com/office/drawing/2014/main" id="{71BBBADA-3029-4815-9C79-6707985986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6706" y="3477085"/>
            <a:ext cx="1406496" cy="1406496"/>
          </a:xfrm>
          <a:prstGeom prst="rect">
            <a:avLst/>
          </a:prstGeom>
        </p:spPr>
      </p:pic>
      <p:pic>
        <p:nvPicPr>
          <p:cNvPr id="19" name="Picture 18" descr="A close up of a logo&#10;&#10;Description automatically generated">
            <a:extLst>
              <a:ext uri="{FF2B5EF4-FFF2-40B4-BE49-F238E27FC236}">
                <a16:creationId xmlns:a16="http://schemas.microsoft.com/office/drawing/2014/main" id="{005BBBC6-98FF-4B56-A92F-0390EACC37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8741" y="3478530"/>
            <a:ext cx="1496490" cy="1496490"/>
          </a:xfrm>
          <a:prstGeom prst="rect">
            <a:avLst/>
          </a:prstGeom>
        </p:spPr>
      </p:pic>
      <p:sp>
        <p:nvSpPr>
          <p:cNvPr id="22" name="TextBox 21">
            <a:extLst>
              <a:ext uri="{FF2B5EF4-FFF2-40B4-BE49-F238E27FC236}">
                <a16:creationId xmlns:a16="http://schemas.microsoft.com/office/drawing/2014/main" id="{F142333D-4548-4DB9-AF65-78D5AC25A29B}"/>
              </a:ext>
            </a:extLst>
          </p:cNvPr>
          <p:cNvSpPr txBox="1"/>
          <p:nvPr/>
        </p:nvSpPr>
        <p:spPr>
          <a:xfrm>
            <a:off x="3791885" y="4682999"/>
            <a:ext cx="1576137" cy="369332"/>
          </a:xfrm>
          <a:prstGeom prst="rect">
            <a:avLst/>
          </a:prstGeom>
          <a:noFill/>
        </p:spPr>
        <p:txBody>
          <a:bodyPr wrap="square" rtlCol="0">
            <a:spAutoFit/>
          </a:bodyPr>
          <a:lstStyle/>
          <a:p>
            <a:r>
              <a:rPr lang="en-US" dirty="0">
                <a:latin typeface="Montserrat Light" panose="00000400000000000000" pitchFamily="50" charset="0"/>
              </a:rPr>
              <a:t>Manage risk </a:t>
            </a:r>
          </a:p>
        </p:txBody>
      </p:sp>
      <p:sp>
        <p:nvSpPr>
          <p:cNvPr id="23" name="TextBox 22">
            <a:extLst>
              <a:ext uri="{FF2B5EF4-FFF2-40B4-BE49-F238E27FC236}">
                <a16:creationId xmlns:a16="http://schemas.microsoft.com/office/drawing/2014/main" id="{6CEACE90-FDC9-4BCE-80B8-E9DE68622F42}"/>
              </a:ext>
            </a:extLst>
          </p:cNvPr>
          <p:cNvSpPr txBox="1"/>
          <p:nvPr/>
        </p:nvSpPr>
        <p:spPr>
          <a:xfrm>
            <a:off x="962928" y="2851350"/>
            <a:ext cx="1576137" cy="369332"/>
          </a:xfrm>
          <a:prstGeom prst="rect">
            <a:avLst/>
          </a:prstGeom>
          <a:noFill/>
        </p:spPr>
        <p:txBody>
          <a:bodyPr wrap="square" rtlCol="0">
            <a:spAutoFit/>
          </a:bodyPr>
          <a:lstStyle/>
          <a:p>
            <a:pPr algn="ctr"/>
            <a:r>
              <a:rPr lang="en-US" dirty="0">
                <a:latin typeface="Montserrat Light" panose="00000400000000000000" pitchFamily="50" charset="0"/>
              </a:rPr>
              <a:t>Earn</a:t>
            </a:r>
          </a:p>
        </p:txBody>
      </p:sp>
      <p:sp>
        <p:nvSpPr>
          <p:cNvPr id="24" name="TextBox 23">
            <a:extLst>
              <a:ext uri="{FF2B5EF4-FFF2-40B4-BE49-F238E27FC236}">
                <a16:creationId xmlns:a16="http://schemas.microsoft.com/office/drawing/2014/main" id="{50CC7884-3F93-468F-AD15-F1109C0189BE}"/>
              </a:ext>
            </a:extLst>
          </p:cNvPr>
          <p:cNvSpPr txBox="1"/>
          <p:nvPr/>
        </p:nvSpPr>
        <p:spPr>
          <a:xfrm>
            <a:off x="1948891" y="4682999"/>
            <a:ext cx="1576137" cy="369332"/>
          </a:xfrm>
          <a:prstGeom prst="rect">
            <a:avLst/>
          </a:prstGeom>
          <a:noFill/>
        </p:spPr>
        <p:txBody>
          <a:bodyPr wrap="square" rtlCol="0">
            <a:spAutoFit/>
          </a:bodyPr>
          <a:lstStyle/>
          <a:p>
            <a:pPr algn="ctr"/>
            <a:r>
              <a:rPr lang="en-US" dirty="0">
                <a:latin typeface="Montserrat Light" panose="00000400000000000000" pitchFamily="50" charset="0"/>
              </a:rPr>
              <a:t>Borrow</a:t>
            </a:r>
          </a:p>
        </p:txBody>
      </p:sp>
      <p:sp>
        <p:nvSpPr>
          <p:cNvPr id="25" name="TextBox 24">
            <a:extLst>
              <a:ext uri="{FF2B5EF4-FFF2-40B4-BE49-F238E27FC236}">
                <a16:creationId xmlns:a16="http://schemas.microsoft.com/office/drawing/2014/main" id="{C38E72E4-2D86-4695-B086-8729953C3B58}"/>
              </a:ext>
            </a:extLst>
          </p:cNvPr>
          <p:cNvSpPr txBox="1"/>
          <p:nvPr/>
        </p:nvSpPr>
        <p:spPr>
          <a:xfrm>
            <a:off x="6490987" y="2819578"/>
            <a:ext cx="1576137" cy="369332"/>
          </a:xfrm>
          <a:prstGeom prst="rect">
            <a:avLst/>
          </a:prstGeom>
          <a:noFill/>
        </p:spPr>
        <p:txBody>
          <a:bodyPr wrap="square" rtlCol="0">
            <a:spAutoFit/>
          </a:bodyPr>
          <a:lstStyle/>
          <a:p>
            <a:pPr algn="ctr"/>
            <a:r>
              <a:rPr lang="en-US" dirty="0">
                <a:latin typeface="Montserrat Light" panose="00000400000000000000" pitchFamily="50" charset="0"/>
              </a:rPr>
              <a:t>Invest</a:t>
            </a:r>
          </a:p>
        </p:txBody>
      </p:sp>
      <p:sp>
        <p:nvSpPr>
          <p:cNvPr id="26" name="TextBox 25">
            <a:extLst>
              <a:ext uri="{FF2B5EF4-FFF2-40B4-BE49-F238E27FC236}">
                <a16:creationId xmlns:a16="http://schemas.microsoft.com/office/drawing/2014/main" id="{A01F2068-5AF2-4BC6-9908-5EB14CCB890B}"/>
              </a:ext>
            </a:extLst>
          </p:cNvPr>
          <p:cNvSpPr txBox="1"/>
          <p:nvPr/>
        </p:nvSpPr>
        <p:spPr>
          <a:xfrm>
            <a:off x="4691263" y="2851350"/>
            <a:ext cx="1576137" cy="369332"/>
          </a:xfrm>
          <a:prstGeom prst="rect">
            <a:avLst/>
          </a:prstGeom>
          <a:noFill/>
        </p:spPr>
        <p:txBody>
          <a:bodyPr wrap="square" rtlCol="0">
            <a:spAutoFit/>
          </a:bodyPr>
          <a:lstStyle/>
          <a:p>
            <a:pPr algn="ctr"/>
            <a:r>
              <a:rPr lang="en-US" dirty="0">
                <a:latin typeface="Montserrat Light" panose="00000400000000000000" pitchFamily="50" charset="0"/>
              </a:rPr>
              <a:t>Spend</a:t>
            </a:r>
          </a:p>
        </p:txBody>
      </p:sp>
      <p:sp>
        <p:nvSpPr>
          <p:cNvPr id="27" name="TextBox 26">
            <a:extLst>
              <a:ext uri="{FF2B5EF4-FFF2-40B4-BE49-F238E27FC236}">
                <a16:creationId xmlns:a16="http://schemas.microsoft.com/office/drawing/2014/main" id="{E7AA36A0-D6DD-4653-93C7-4EA7AA310D3E}"/>
              </a:ext>
            </a:extLst>
          </p:cNvPr>
          <p:cNvSpPr txBox="1"/>
          <p:nvPr/>
        </p:nvSpPr>
        <p:spPr>
          <a:xfrm>
            <a:off x="2850484" y="2851350"/>
            <a:ext cx="1576137" cy="369332"/>
          </a:xfrm>
          <a:prstGeom prst="rect">
            <a:avLst/>
          </a:prstGeom>
          <a:noFill/>
        </p:spPr>
        <p:txBody>
          <a:bodyPr wrap="square" rtlCol="0">
            <a:spAutoFit/>
          </a:bodyPr>
          <a:lstStyle/>
          <a:p>
            <a:pPr algn="ctr"/>
            <a:r>
              <a:rPr lang="en-US" dirty="0">
                <a:latin typeface="Montserrat Light" panose="00000400000000000000" pitchFamily="50" charset="0"/>
              </a:rPr>
              <a:t>Save</a:t>
            </a:r>
          </a:p>
        </p:txBody>
      </p:sp>
      <p:sp>
        <p:nvSpPr>
          <p:cNvPr id="28" name="TextBox 27">
            <a:extLst>
              <a:ext uri="{FF2B5EF4-FFF2-40B4-BE49-F238E27FC236}">
                <a16:creationId xmlns:a16="http://schemas.microsoft.com/office/drawing/2014/main" id="{8A3B7193-08E6-4FF8-BD1B-5B3905674528}"/>
              </a:ext>
            </a:extLst>
          </p:cNvPr>
          <p:cNvSpPr txBox="1"/>
          <p:nvPr/>
        </p:nvSpPr>
        <p:spPr>
          <a:xfrm>
            <a:off x="5639238" y="4682999"/>
            <a:ext cx="1576137" cy="369332"/>
          </a:xfrm>
          <a:prstGeom prst="rect">
            <a:avLst/>
          </a:prstGeom>
          <a:noFill/>
        </p:spPr>
        <p:txBody>
          <a:bodyPr wrap="square" rtlCol="0">
            <a:spAutoFit/>
          </a:bodyPr>
          <a:lstStyle/>
          <a:p>
            <a:pPr algn="ctr"/>
            <a:r>
              <a:rPr lang="en-US" dirty="0">
                <a:latin typeface="Montserrat Light" panose="00000400000000000000" pitchFamily="50" charset="0"/>
              </a:rPr>
              <a:t>Give</a:t>
            </a:r>
          </a:p>
        </p:txBody>
      </p:sp>
      <p:pic>
        <p:nvPicPr>
          <p:cNvPr id="18" name="Picture 17" descr="A picture containing drawing&#10;&#10;Description automatically generated">
            <a:extLst>
              <a:ext uri="{FF2B5EF4-FFF2-40B4-BE49-F238E27FC236}">
                <a16:creationId xmlns:a16="http://schemas.microsoft.com/office/drawing/2014/main" id="{F0138121-93A2-4F9F-ABF4-B11267D82F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89477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Things to do (1 of 3)</a:t>
            </a:r>
          </a:p>
        </p:txBody>
      </p:sp>
      <p:pic>
        <p:nvPicPr>
          <p:cNvPr id="3" name="Picture 2" descr="A black sign with white text&#10;&#10;Description automatically generated">
            <a:extLst>
              <a:ext uri="{FF2B5EF4-FFF2-40B4-BE49-F238E27FC236}">
                <a16:creationId xmlns:a16="http://schemas.microsoft.com/office/drawing/2014/main" id="{82CB830A-A9F9-4EBD-98FC-46042C470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47" y="4749236"/>
            <a:ext cx="1406496" cy="1406496"/>
          </a:xfrm>
          <a:prstGeom prst="rect">
            <a:avLst/>
          </a:prstGeom>
        </p:spPr>
      </p:pic>
      <p:pic>
        <p:nvPicPr>
          <p:cNvPr id="7" name="Picture 6" descr="A close up of a sign&#10;&#10;Description automatically generated">
            <a:extLst>
              <a:ext uri="{FF2B5EF4-FFF2-40B4-BE49-F238E27FC236}">
                <a16:creationId xmlns:a16="http://schemas.microsoft.com/office/drawing/2014/main" id="{EA74E358-AE59-43B0-8592-1254146FD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02" y="3395272"/>
            <a:ext cx="1406496" cy="1406496"/>
          </a:xfrm>
          <a:prstGeom prst="rect">
            <a:avLst/>
          </a:prstGeom>
        </p:spPr>
      </p:pic>
      <p:pic>
        <p:nvPicPr>
          <p:cNvPr id="11" name="Picture 10" descr="A close up of a sign&#10;&#10;Description automatically generated">
            <a:extLst>
              <a:ext uri="{FF2B5EF4-FFF2-40B4-BE49-F238E27FC236}">
                <a16:creationId xmlns:a16="http://schemas.microsoft.com/office/drawing/2014/main" id="{49C24591-8D3D-40D4-B7AB-DBB6FEA55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702" y="2127670"/>
            <a:ext cx="1406497" cy="1406497"/>
          </a:xfrm>
          <a:prstGeom prst="rect">
            <a:avLst/>
          </a:prstGeom>
        </p:spPr>
      </p:pic>
      <p:sp>
        <p:nvSpPr>
          <p:cNvPr id="2" name="TextBox 1">
            <a:extLst>
              <a:ext uri="{FF2B5EF4-FFF2-40B4-BE49-F238E27FC236}">
                <a16:creationId xmlns:a16="http://schemas.microsoft.com/office/drawing/2014/main" id="{AE761718-977B-48C7-A055-B849579D2DE6}"/>
              </a:ext>
            </a:extLst>
          </p:cNvPr>
          <p:cNvSpPr txBox="1"/>
          <p:nvPr/>
        </p:nvSpPr>
        <p:spPr>
          <a:xfrm>
            <a:off x="2613164" y="1266122"/>
            <a:ext cx="5630886" cy="4431983"/>
          </a:xfrm>
          <a:prstGeom prst="rect">
            <a:avLst/>
          </a:prstGeom>
          <a:noFill/>
        </p:spPr>
        <p:txBody>
          <a:bodyPr wrap="square" rtlCol="0">
            <a:spAutoFit/>
          </a:bodyPr>
          <a:lstStyle/>
          <a:p>
            <a:pPr marL="171450" indent="-171450">
              <a:spcAft>
                <a:spcPts val="1200"/>
              </a:spcAft>
              <a:buFont typeface="Wingdings" panose="05000000000000000000" pitchFamily="2" charset="2"/>
              <a:buChar char="w"/>
            </a:pPr>
            <a:r>
              <a:rPr lang="en-US" sz="1400" b="1" dirty="0">
                <a:solidFill>
                  <a:srgbClr val="7030A0"/>
                </a:solidFill>
                <a:latin typeface="Montserrat Light" panose="00000400000000000000" pitchFamily="50" charset="0"/>
              </a:rPr>
              <a:t>Give: What you can do to help others?</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Emergency fund (1-3 months)</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Where does my money go?</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Review credit or debit card statements. Asses fixed versus variable costs. Where in your lifestyle can  you find savings? (And not spending is ≠</a:t>
            </a:r>
            <a:r>
              <a:rPr lang="en-US" sz="1400" dirty="0">
                <a:latin typeface="Montserrat Light" panose="00000400000000000000" pitchFamily="50" charset="0"/>
                <a:sym typeface="Wingdings" panose="05000000000000000000" pitchFamily="2" charset="2"/>
              </a:rPr>
              <a:t> saving!) </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Set a budget (lockdown and “normal” versions?)</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Budgeting tools: Quicken; Mint; YNAB</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Shop for better savings rates, especially online</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What do you owe?</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Figuring out the number isn’t fun. Balance sheet?</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Can you roll highest interest rates debt into lower?</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Review your credit reports: annualcreditreport</a:t>
            </a:r>
            <a:r>
              <a:rPr lang="en-US" sz="1400" u="sng" dirty="0">
                <a:latin typeface="Montserrat Light" panose="00000400000000000000" pitchFamily="50" charset="0"/>
              </a:rPr>
              <a:t>.</a:t>
            </a:r>
            <a:r>
              <a:rPr lang="en-US" sz="1400" dirty="0">
                <a:latin typeface="Montserrat Light" panose="00000400000000000000" pitchFamily="50" charset="0"/>
              </a:rPr>
              <a:t>com  </a:t>
            </a:r>
            <a:endParaRPr lang="en-US" sz="1200" dirty="0">
              <a:latin typeface="Montserrat Light" panose="00000400000000000000" pitchFamily="50" charset="0"/>
            </a:endParaRPr>
          </a:p>
        </p:txBody>
      </p:sp>
      <p:sp>
        <p:nvSpPr>
          <p:cNvPr id="4" name="Left Brace 3">
            <a:extLst>
              <a:ext uri="{FF2B5EF4-FFF2-40B4-BE49-F238E27FC236}">
                <a16:creationId xmlns:a16="http://schemas.microsoft.com/office/drawing/2014/main" id="{EC3BD358-F069-41A5-BEB3-4E20BB7F01D6}"/>
              </a:ext>
            </a:extLst>
          </p:cNvPr>
          <p:cNvSpPr/>
          <p:nvPr/>
        </p:nvSpPr>
        <p:spPr>
          <a:xfrm>
            <a:off x="2160388" y="1266122"/>
            <a:ext cx="466923" cy="4579783"/>
          </a:xfrm>
          <a:prstGeom prst="leftBrace">
            <a:avLst>
              <a:gd name="adj1" fmla="val 8333"/>
              <a:gd name="adj2" fmla="val 47310"/>
            </a:avLst>
          </a:prstGeom>
          <a:solidFill>
            <a:schemeClr val="bg1"/>
          </a:solidFill>
          <a:ln w="25400" cap="flat">
            <a:prstDash val="solid"/>
            <a:round/>
            <a:extLst>
              <a:ext uri="{C807C97D-BFC1-408E-A445-0C87EB9F89A2}">
                <ask:lineSketchStyleProps xmlns="" xmlns:ask="http://schemas.microsoft.com/office/drawing/2018/sketchyshapes" sd="1219033472">
                  <a:custGeom>
                    <a:avLst/>
                    <a:gdLst>
                      <a:gd name="connsiteX0" fmla="*/ 525293 w 525293"/>
                      <a:gd name="connsiteY0" fmla="*/ 4767564 h 4767564"/>
                      <a:gd name="connsiteX1" fmla="*/ 262646 w 525293"/>
                      <a:gd name="connsiteY1" fmla="*/ 4723791 h 4767564"/>
                      <a:gd name="connsiteX2" fmla="*/ 262647 w 525293"/>
                      <a:gd name="connsiteY2" fmla="*/ 2427555 h 4767564"/>
                      <a:gd name="connsiteX3" fmla="*/ 0 w 525293"/>
                      <a:gd name="connsiteY3" fmla="*/ 2383782 h 4767564"/>
                      <a:gd name="connsiteX4" fmla="*/ 262647 w 525293"/>
                      <a:gd name="connsiteY4" fmla="*/ 2340009 h 4767564"/>
                      <a:gd name="connsiteX5" fmla="*/ 262647 w 525293"/>
                      <a:gd name="connsiteY5" fmla="*/ 43773 h 4767564"/>
                      <a:gd name="connsiteX6" fmla="*/ 525294 w 525293"/>
                      <a:gd name="connsiteY6" fmla="*/ 0 h 4767564"/>
                      <a:gd name="connsiteX7" fmla="*/ 525293 w 525293"/>
                      <a:gd name="connsiteY7" fmla="*/ 4767564 h 4767564"/>
                      <a:gd name="connsiteX0" fmla="*/ 525293 w 525293"/>
                      <a:gd name="connsiteY0" fmla="*/ 4767564 h 4767564"/>
                      <a:gd name="connsiteX1" fmla="*/ 262646 w 525293"/>
                      <a:gd name="connsiteY1" fmla="*/ 4723791 h 4767564"/>
                      <a:gd name="connsiteX2" fmla="*/ 262647 w 525293"/>
                      <a:gd name="connsiteY2" fmla="*/ 2427555 h 4767564"/>
                      <a:gd name="connsiteX3" fmla="*/ 0 w 525293"/>
                      <a:gd name="connsiteY3" fmla="*/ 2383782 h 4767564"/>
                      <a:gd name="connsiteX4" fmla="*/ 262647 w 525293"/>
                      <a:gd name="connsiteY4" fmla="*/ 2340009 h 4767564"/>
                      <a:gd name="connsiteX5" fmla="*/ 262647 w 525293"/>
                      <a:gd name="connsiteY5" fmla="*/ 43773 h 4767564"/>
                      <a:gd name="connsiteX6" fmla="*/ 525294 w 525293"/>
                      <a:gd name="connsiteY6" fmla="*/ 0 h 476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93" h="4767564" stroke="0" extrusionOk="0">
                        <a:moveTo>
                          <a:pt x="525293" y="4767564"/>
                        </a:moveTo>
                        <a:cubicBezTo>
                          <a:pt x="376402" y="4765198"/>
                          <a:pt x="259677" y="4749080"/>
                          <a:pt x="262646" y="4723791"/>
                        </a:cubicBezTo>
                        <a:cubicBezTo>
                          <a:pt x="276071" y="3961205"/>
                          <a:pt x="122012" y="3197439"/>
                          <a:pt x="262647" y="2427555"/>
                        </a:cubicBezTo>
                        <a:cubicBezTo>
                          <a:pt x="248132" y="2417555"/>
                          <a:pt x="144761" y="2385412"/>
                          <a:pt x="0" y="2383782"/>
                        </a:cubicBezTo>
                        <a:cubicBezTo>
                          <a:pt x="142894" y="2382599"/>
                          <a:pt x="263552" y="2364617"/>
                          <a:pt x="262647" y="2340009"/>
                        </a:cubicBezTo>
                        <a:cubicBezTo>
                          <a:pt x="213114" y="1752621"/>
                          <a:pt x="247838" y="609225"/>
                          <a:pt x="262647" y="43773"/>
                        </a:cubicBezTo>
                        <a:cubicBezTo>
                          <a:pt x="248365" y="17411"/>
                          <a:pt x="363509" y="15750"/>
                          <a:pt x="525294" y="0"/>
                        </a:cubicBezTo>
                        <a:cubicBezTo>
                          <a:pt x="496229" y="1312010"/>
                          <a:pt x="455248" y="3275718"/>
                          <a:pt x="525293" y="4767564"/>
                        </a:cubicBezTo>
                        <a:close/>
                      </a:path>
                      <a:path w="525293" h="4767564" fill="none" extrusionOk="0">
                        <a:moveTo>
                          <a:pt x="525293" y="4767564"/>
                        </a:moveTo>
                        <a:cubicBezTo>
                          <a:pt x="375773" y="4767247"/>
                          <a:pt x="261065" y="4744743"/>
                          <a:pt x="262646" y="4723791"/>
                        </a:cubicBezTo>
                        <a:cubicBezTo>
                          <a:pt x="264718" y="3930348"/>
                          <a:pt x="167516" y="3248515"/>
                          <a:pt x="262647" y="2427555"/>
                        </a:cubicBezTo>
                        <a:cubicBezTo>
                          <a:pt x="251986" y="2422441"/>
                          <a:pt x="152260" y="2389135"/>
                          <a:pt x="0" y="2383782"/>
                        </a:cubicBezTo>
                        <a:cubicBezTo>
                          <a:pt x="145020" y="2384626"/>
                          <a:pt x="264228" y="2363246"/>
                          <a:pt x="262647" y="2340009"/>
                        </a:cubicBezTo>
                        <a:cubicBezTo>
                          <a:pt x="276594" y="1960318"/>
                          <a:pt x="210914" y="747841"/>
                          <a:pt x="262647" y="43773"/>
                        </a:cubicBezTo>
                        <a:cubicBezTo>
                          <a:pt x="267054" y="28323"/>
                          <a:pt x="363552" y="8800"/>
                          <a:pt x="525294" y="0"/>
                        </a:cubicBezTo>
                      </a:path>
                      <a:path w="525293" h="4767564" fill="none" stroke="0" extrusionOk="0">
                        <a:moveTo>
                          <a:pt x="525293" y="4767564"/>
                        </a:moveTo>
                        <a:cubicBezTo>
                          <a:pt x="383062" y="4769145"/>
                          <a:pt x="264102" y="4748316"/>
                          <a:pt x="262646" y="4723791"/>
                        </a:cubicBezTo>
                        <a:cubicBezTo>
                          <a:pt x="163895" y="3942407"/>
                          <a:pt x="287812" y="3213547"/>
                          <a:pt x="262647" y="2427555"/>
                        </a:cubicBezTo>
                        <a:cubicBezTo>
                          <a:pt x="273140" y="2419001"/>
                          <a:pt x="145215" y="2385434"/>
                          <a:pt x="0" y="2383782"/>
                        </a:cubicBezTo>
                        <a:cubicBezTo>
                          <a:pt x="146199" y="2385543"/>
                          <a:pt x="265315" y="2367453"/>
                          <a:pt x="262647" y="2340009"/>
                        </a:cubicBezTo>
                        <a:cubicBezTo>
                          <a:pt x="413086" y="1587522"/>
                          <a:pt x="176768" y="481186"/>
                          <a:pt x="262647" y="43773"/>
                        </a:cubicBezTo>
                        <a:cubicBezTo>
                          <a:pt x="250355" y="21616"/>
                          <a:pt x="361804" y="-12719"/>
                          <a:pt x="525294"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descr="A close up of a logo&#10;&#10;Description automatically generated">
            <a:extLst>
              <a:ext uri="{FF2B5EF4-FFF2-40B4-BE49-F238E27FC236}">
                <a16:creationId xmlns:a16="http://schemas.microsoft.com/office/drawing/2014/main" id="{59F80813-25CC-4F21-A203-4D25C8A8B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702" y="1012095"/>
            <a:ext cx="1496490" cy="14964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67D2D5FF-8798-4D35-AF8C-3486E9188B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58026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Things to do (2 of 3)</a:t>
            </a:r>
          </a:p>
        </p:txBody>
      </p:sp>
      <p:sp>
        <p:nvSpPr>
          <p:cNvPr id="20" name="TextBox 19">
            <a:extLst>
              <a:ext uri="{FF2B5EF4-FFF2-40B4-BE49-F238E27FC236}">
                <a16:creationId xmlns:a16="http://schemas.microsoft.com/office/drawing/2014/main" id="{88B2865D-F20A-4FAF-96E9-0CEA3DBD892E}"/>
              </a:ext>
            </a:extLst>
          </p:cNvPr>
          <p:cNvSpPr txBox="1"/>
          <p:nvPr/>
        </p:nvSpPr>
        <p:spPr>
          <a:xfrm>
            <a:off x="2649740" y="1266122"/>
            <a:ext cx="5598148" cy="4093428"/>
          </a:xfrm>
          <a:prstGeom prst="rect">
            <a:avLst/>
          </a:prstGeom>
          <a:noFill/>
        </p:spPr>
        <p:txBody>
          <a:bodyPr wrap="square" rtlCol="0">
            <a:spAutoFit/>
          </a:bodyPr>
          <a:lstStyle/>
          <a:p>
            <a:pPr lvl="0"/>
            <a:r>
              <a:rPr lang="en-US" sz="1400" dirty="0">
                <a:latin typeface="Montserrat Light" panose="00000400000000000000" pitchFamily="50" charset="0"/>
              </a:rPr>
              <a:t>Negotiate EVERYTHING. Negotiate every fixed cost in your budget. Go through every regular bill and call up those companies to ask for some form of relief. That includes:</a:t>
            </a:r>
          </a:p>
          <a:p>
            <a:pPr lvl="0"/>
            <a:endParaRPr lang="en-US" sz="1400" dirty="0">
              <a:latin typeface="Montserrat Light" panose="00000400000000000000" pitchFamily="50" charset="0"/>
            </a:endParaRP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Rent</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Mortgage (many banks are working with consumers to suspend payments for up to 3 months)</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Credit cards (ask for a lower monthly payment or interest charge)</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Student loans (some are already suspended through September 30 so those savings should help)</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Car insurance (many insurers are offering rebates or discounts on monthly payments)</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Car payments (some automakers are offering payment delays)</a:t>
            </a:r>
            <a:endParaRPr lang="en-US" sz="1400" dirty="0">
              <a:effectLst/>
              <a:latin typeface="Montserrat Light" panose="00000400000000000000" pitchFamily="50" charset="0"/>
            </a:endParaRPr>
          </a:p>
        </p:txBody>
      </p:sp>
      <p:sp>
        <p:nvSpPr>
          <p:cNvPr id="21" name="Left Brace 20">
            <a:extLst>
              <a:ext uri="{FF2B5EF4-FFF2-40B4-BE49-F238E27FC236}">
                <a16:creationId xmlns:a16="http://schemas.microsoft.com/office/drawing/2014/main" id="{98FDB133-D610-4842-A399-2EAAAFD3D83A}"/>
              </a:ext>
            </a:extLst>
          </p:cNvPr>
          <p:cNvSpPr/>
          <p:nvPr/>
        </p:nvSpPr>
        <p:spPr>
          <a:xfrm>
            <a:off x="1931788" y="1197864"/>
            <a:ext cx="473084" cy="4279393"/>
          </a:xfrm>
          <a:prstGeom prst="leftBrace">
            <a:avLst>
              <a:gd name="adj1" fmla="val 8333"/>
              <a:gd name="adj2" fmla="val 47593"/>
            </a:avLst>
          </a:prstGeom>
          <a:solidFill>
            <a:schemeClr val="bg1"/>
          </a:solidFill>
          <a:ln w="25400" cap="flat">
            <a:prstDash val="solid"/>
            <a:round/>
            <a:extLst>
              <a:ext uri="{C807C97D-BFC1-408E-A445-0C87EB9F89A2}">
                <ask:lineSketchStyleProps xmlns="" xmlns:ask="http://schemas.microsoft.com/office/drawing/2018/sketchyshapes" sd="1219033472">
                  <a:custGeom>
                    <a:avLst/>
                    <a:gdLst>
                      <a:gd name="connsiteX0" fmla="*/ 525293 w 525293"/>
                      <a:gd name="connsiteY0" fmla="*/ 4767564 h 4767564"/>
                      <a:gd name="connsiteX1" fmla="*/ 262646 w 525293"/>
                      <a:gd name="connsiteY1" fmla="*/ 4723791 h 4767564"/>
                      <a:gd name="connsiteX2" fmla="*/ 262647 w 525293"/>
                      <a:gd name="connsiteY2" fmla="*/ 2427555 h 4767564"/>
                      <a:gd name="connsiteX3" fmla="*/ 0 w 525293"/>
                      <a:gd name="connsiteY3" fmla="*/ 2383782 h 4767564"/>
                      <a:gd name="connsiteX4" fmla="*/ 262647 w 525293"/>
                      <a:gd name="connsiteY4" fmla="*/ 2340009 h 4767564"/>
                      <a:gd name="connsiteX5" fmla="*/ 262647 w 525293"/>
                      <a:gd name="connsiteY5" fmla="*/ 43773 h 4767564"/>
                      <a:gd name="connsiteX6" fmla="*/ 525294 w 525293"/>
                      <a:gd name="connsiteY6" fmla="*/ 0 h 4767564"/>
                      <a:gd name="connsiteX7" fmla="*/ 525293 w 525293"/>
                      <a:gd name="connsiteY7" fmla="*/ 4767564 h 4767564"/>
                      <a:gd name="connsiteX0" fmla="*/ 525293 w 525293"/>
                      <a:gd name="connsiteY0" fmla="*/ 4767564 h 4767564"/>
                      <a:gd name="connsiteX1" fmla="*/ 262646 w 525293"/>
                      <a:gd name="connsiteY1" fmla="*/ 4723791 h 4767564"/>
                      <a:gd name="connsiteX2" fmla="*/ 262647 w 525293"/>
                      <a:gd name="connsiteY2" fmla="*/ 2427555 h 4767564"/>
                      <a:gd name="connsiteX3" fmla="*/ 0 w 525293"/>
                      <a:gd name="connsiteY3" fmla="*/ 2383782 h 4767564"/>
                      <a:gd name="connsiteX4" fmla="*/ 262647 w 525293"/>
                      <a:gd name="connsiteY4" fmla="*/ 2340009 h 4767564"/>
                      <a:gd name="connsiteX5" fmla="*/ 262647 w 525293"/>
                      <a:gd name="connsiteY5" fmla="*/ 43773 h 4767564"/>
                      <a:gd name="connsiteX6" fmla="*/ 525294 w 525293"/>
                      <a:gd name="connsiteY6" fmla="*/ 0 h 476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93" h="4767564" stroke="0" extrusionOk="0">
                        <a:moveTo>
                          <a:pt x="525293" y="4767564"/>
                        </a:moveTo>
                        <a:cubicBezTo>
                          <a:pt x="376402" y="4765198"/>
                          <a:pt x="259677" y="4749080"/>
                          <a:pt x="262646" y="4723791"/>
                        </a:cubicBezTo>
                        <a:cubicBezTo>
                          <a:pt x="276071" y="3961205"/>
                          <a:pt x="122012" y="3197439"/>
                          <a:pt x="262647" y="2427555"/>
                        </a:cubicBezTo>
                        <a:cubicBezTo>
                          <a:pt x="248132" y="2417555"/>
                          <a:pt x="144761" y="2385412"/>
                          <a:pt x="0" y="2383782"/>
                        </a:cubicBezTo>
                        <a:cubicBezTo>
                          <a:pt x="142894" y="2382599"/>
                          <a:pt x="263552" y="2364617"/>
                          <a:pt x="262647" y="2340009"/>
                        </a:cubicBezTo>
                        <a:cubicBezTo>
                          <a:pt x="213114" y="1752621"/>
                          <a:pt x="247838" y="609225"/>
                          <a:pt x="262647" y="43773"/>
                        </a:cubicBezTo>
                        <a:cubicBezTo>
                          <a:pt x="248365" y="17411"/>
                          <a:pt x="363509" y="15750"/>
                          <a:pt x="525294" y="0"/>
                        </a:cubicBezTo>
                        <a:cubicBezTo>
                          <a:pt x="496229" y="1312010"/>
                          <a:pt x="455248" y="3275718"/>
                          <a:pt x="525293" y="4767564"/>
                        </a:cubicBezTo>
                        <a:close/>
                      </a:path>
                      <a:path w="525293" h="4767564" fill="none" extrusionOk="0">
                        <a:moveTo>
                          <a:pt x="525293" y="4767564"/>
                        </a:moveTo>
                        <a:cubicBezTo>
                          <a:pt x="375773" y="4767247"/>
                          <a:pt x="261065" y="4744743"/>
                          <a:pt x="262646" y="4723791"/>
                        </a:cubicBezTo>
                        <a:cubicBezTo>
                          <a:pt x="264718" y="3930348"/>
                          <a:pt x="167516" y="3248515"/>
                          <a:pt x="262647" y="2427555"/>
                        </a:cubicBezTo>
                        <a:cubicBezTo>
                          <a:pt x="251986" y="2422441"/>
                          <a:pt x="152260" y="2389135"/>
                          <a:pt x="0" y="2383782"/>
                        </a:cubicBezTo>
                        <a:cubicBezTo>
                          <a:pt x="145020" y="2384626"/>
                          <a:pt x="264228" y="2363246"/>
                          <a:pt x="262647" y="2340009"/>
                        </a:cubicBezTo>
                        <a:cubicBezTo>
                          <a:pt x="276594" y="1960318"/>
                          <a:pt x="210914" y="747841"/>
                          <a:pt x="262647" y="43773"/>
                        </a:cubicBezTo>
                        <a:cubicBezTo>
                          <a:pt x="267054" y="28323"/>
                          <a:pt x="363552" y="8800"/>
                          <a:pt x="525294" y="0"/>
                        </a:cubicBezTo>
                      </a:path>
                      <a:path w="525293" h="4767564" fill="none" stroke="0" extrusionOk="0">
                        <a:moveTo>
                          <a:pt x="525293" y="4767564"/>
                        </a:moveTo>
                        <a:cubicBezTo>
                          <a:pt x="383062" y="4769145"/>
                          <a:pt x="264102" y="4748316"/>
                          <a:pt x="262646" y="4723791"/>
                        </a:cubicBezTo>
                        <a:cubicBezTo>
                          <a:pt x="163895" y="3942407"/>
                          <a:pt x="287812" y="3213547"/>
                          <a:pt x="262647" y="2427555"/>
                        </a:cubicBezTo>
                        <a:cubicBezTo>
                          <a:pt x="273140" y="2419001"/>
                          <a:pt x="145215" y="2385434"/>
                          <a:pt x="0" y="2383782"/>
                        </a:cubicBezTo>
                        <a:cubicBezTo>
                          <a:pt x="146199" y="2385543"/>
                          <a:pt x="265315" y="2367453"/>
                          <a:pt x="262647" y="2340009"/>
                        </a:cubicBezTo>
                        <a:cubicBezTo>
                          <a:pt x="413086" y="1587522"/>
                          <a:pt x="176768" y="481186"/>
                          <a:pt x="262647" y="43773"/>
                        </a:cubicBezTo>
                        <a:cubicBezTo>
                          <a:pt x="250355" y="21616"/>
                          <a:pt x="361804" y="-12719"/>
                          <a:pt x="525294"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A very dark room&#10;&#10;Description automatically generated">
            <a:extLst>
              <a:ext uri="{FF2B5EF4-FFF2-40B4-BE49-F238E27FC236}">
                <a16:creationId xmlns:a16="http://schemas.microsoft.com/office/drawing/2014/main" id="{A4463036-5D72-48B9-85A9-19A963B64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761844"/>
            <a:ext cx="1334311" cy="133431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082E18F-6B27-4BF0-B669-405BCA7C1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6238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Things to do (3 of 3)</a:t>
            </a:r>
          </a:p>
        </p:txBody>
      </p:sp>
      <p:pic>
        <p:nvPicPr>
          <p:cNvPr id="13" name="Picture 12" descr="A sign in the dark&#10;&#10;Description automatically generated">
            <a:extLst>
              <a:ext uri="{FF2B5EF4-FFF2-40B4-BE49-F238E27FC236}">
                <a16:creationId xmlns:a16="http://schemas.microsoft.com/office/drawing/2014/main" id="{300C396C-FEAC-4DB7-B73D-CE6F7ED8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2" y="2580328"/>
            <a:ext cx="1615843" cy="1605667"/>
          </a:xfrm>
          <a:prstGeom prst="rect">
            <a:avLst/>
          </a:prstGeom>
        </p:spPr>
      </p:pic>
      <p:sp>
        <p:nvSpPr>
          <p:cNvPr id="20" name="TextBox 19">
            <a:extLst>
              <a:ext uri="{FF2B5EF4-FFF2-40B4-BE49-F238E27FC236}">
                <a16:creationId xmlns:a16="http://schemas.microsoft.com/office/drawing/2014/main" id="{88B2865D-F20A-4FAF-96E9-0CEA3DBD892E}"/>
              </a:ext>
            </a:extLst>
          </p:cNvPr>
          <p:cNvSpPr txBox="1"/>
          <p:nvPr/>
        </p:nvSpPr>
        <p:spPr>
          <a:xfrm>
            <a:off x="2631452" y="1266122"/>
            <a:ext cx="5598148" cy="4832092"/>
          </a:xfrm>
          <a:prstGeom prst="rect">
            <a:avLst/>
          </a:prstGeom>
          <a:noFill/>
        </p:spPr>
        <p:txBody>
          <a:bodyPr wrap="square" rtlCol="0">
            <a:spAutoFit/>
          </a:bodyPr>
          <a:lstStyle/>
          <a:p>
            <a:pPr marL="171450" indent="-171450">
              <a:spcAft>
                <a:spcPts val="1200"/>
              </a:spcAft>
              <a:buFont typeface="Wingdings" panose="05000000000000000000" pitchFamily="2" charset="2"/>
              <a:buChar char="w"/>
            </a:pPr>
            <a:r>
              <a:rPr lang="en-US" sz="1400" dirty="0">
                <a:latin typeface="Montserrat Light" panose="00000400000000000000" pitchFamily="50" charset="0"/>
              </a:rPr>
              <a:t>Investing vs. Speculating: There’s a </a:t>
            </a:r>
            <a:r>
              <a:rPr lang="en-US" sz="1400" u="sng" dirty="0">
                <a:latin typeface="Montserrat Light" panose="00000400000000000000" pitchFamily="50" charset="0"/>
              </a:rPr>
              <a:t>big</a:t>
            </a:r>
            <a:r>
              <a:rPr lang="en-US" sz="1400" dirty="0">
                <a:latin typeface="Montserrat Light" panose="00000400000000000000" pitchFamily="50" charset="0"/>
              </a:rPr>
              <a:t> difference. Making decisions within a plan vs. short-term opportunities. Stock market investments are for goals </a:t>
            </a:r>
            <a:r>
              <a:rPr lang="en-US" sz="1400" i="1" dirty="0">
                <a:latin typeface="Montserrat Light" panose="00000400000000000000" pitchFamily="50" charset="0"/>
              </a:rPr>
              <a:t>at least</a:t>
            </a:r>
            <a:r>
              <a:rPr lang="en-US" sz="1400" dirty="0">
                <a:latin typeface="Montserrat Light" panose="00000400000000000000" pitchFamily="50" charset="0"/>
              </a:rPr>
              <a:t> 5 years and probably longer.</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Investments should be goals based (e.g., retirement, college, house)</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Investments do 3 things: growth, income, or protection</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Panic selling? Panic buying? If possible, don't sell long-term investments (for retirement, etc.). Don’t try to “buy the dip.”</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Simple diversified portfolio: Stocks, bonds, cash. Real estate. Avoid complexity! Do not pick individual stocks. Stick with cheap index funds.</a:t>
            </a:r>
          </a:p>
          <a:p>
            <a:pPr marL="742950" lvl="1" indent="-285750">
              <a:spcAft>
                <a:spcPts val="1200"/>
              </a:spcAft>
              <a:buFont typeface="Courier New" panose="02070309020205020404" pitchFamily="49" charset="0"/>
              <a:buChar char="o"/>
            </a:pPr>
            <a:r>
              <a:rPr lang="en-US" sz="1400" dirty="0">
                <a:latin typeface="Montserrat Light" panose="00000400000000000000" pitchFamily="50" charset="0"/>
              </a:rPr>
              <a:t>Diversification is not easy to stick with.</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Higher yield means higher risk.</a:t>
            </a:r>
          </a:p>
          <a:p>
            <a:pPr marL="171450" indent="-171450">
              <a:spcAft>
                <a:spcPts val="1200"/>
              </a:spcAft>
              <a:buFont typeface="Wingdings" panose="05000000000000000000" pitchFamily="2" charset="2"/>
              <a:buChar char="w"/>
            </a:pPr>
            <a:r>
              <a:rPr lang="en-US" sz="1400" dirty="0">
                <a:latin typeface="Montserrat Light" panose="00000400000000000000" pitchFamily="50" charset="0"/>
              </a:rPr>
              <a:t>Your investments should be boring. Your life should be interesting.</a:t>
            </a:r>
          </a:p>
        </p:txBody>
      </p:sp>
      <p:sp>
        <p:nvSpPr>
          <p:cNvPr id="21" name="Left Brace 20">
            <a:extLst>
              <a:ext uri="{FF2B5EF4-FFF2-40B4-BE49-F238E27FC236}">
                <a16:creationId xmlns:a16="http://schemas.microsoft.com/office/drawing/2014/main" id="{98FDB133-D610-4842-A399-2EAAAFD3D83A}"/>
              </a:ext>
            </a:extLst>
          </p:cNvPr>
          <p:cNvSpPr/>
          <p:nvPr/>
        </p:nvSpPr>
        <p:spPr>
          <a:xfrm>
            <a:off x="2059804" y="1259637"/>
            <a:ext cx="466923" cy="5056853"/>
          </a:xfrm>
          <a:prstGeom prst="leftBrace">
            <a:avLst>
              <a:gd name="adj1" fmla="val 8333"/>
              <a:gd name="adj2" fmla="val 43203"/>
            </a:avLst>
          </a:prstGeom>
          <a:solidFill>
            <a:schemeClr val="bg1"/>
          </a:solidFill>
          <a:ln w="25400" cap="flat">
            <a:prstDash val="solid"/>
            <a:round/>
            <a:extLst>
              <a:ext uri="{C807C97D-BFC1-408E-A445-0C87EB9F89A2}">
                <ask:lineSketchStyleProps xmlns="" xmlns:ask="http://schemas.microsoft.com/office/drawing/2018/sketchyshapes" sd="1219033472">
                  <a:custGeom>
                    <a:avLst/>
                    <a:gdLst>
                      <a:gd name="connsiteX0" fmla="*/ 525293 w 525293"/>
                      <a:gd name="connsiteY0" fmla="*/ 4767564 h 4767564"/>
                      <a:gd name="connsiteX1" fmla="*/ 262646 w 525293"/>
                      <a:gd name="connsiteY1" fmla="*/ 4723791 h 4767564"/>
                      <a:gd name="connsiteX2" fmla="*/ 262647 w 525293"/>
                      <a:gd name="connsiteY2" fmla="*/ 2427555 h 4767564"/>
                      <a:gd name="connsiteX3" fmla="*/ 0 w 525293"/>
                      <a:gd name="connsiteY3" fmla="*/ 2383782 h 4767564"/>
                      <a:gd name="connsiteX4" fmla="*/ 262647 w 525293"/>
                      <a:gd name="connsiteY4" fmla="*/ 2340009 h 4767564"/>
                      <a:gd name="connsiteX5" fmla="*/ 262647 w 525293"/>
                      <a:gd name="connsiteY5" fmla="*/ 43773 h 4767564"/>
                      <a:gd name="connsiteX6" fmla="*/ 525294 w 525293"/>
                      <a:gd name="connsiteY6" fmla="*/ 0 h 4767564"/>
                      <a:gd name="connsiteX7" fmla="*/ 525293 w 525293"/>
                      <a:gd name="connsiteY7" fmla="*/ 4767564 h 4767564"/>
                      <a:gd name="connsiteX0" fmla="*/ 525293 w 525293"/>
                      <a:gd name="connsiteY0" fmla="*/ 4767564 h 4767564"/>
                      <a:gd name="connsiteX1" fmla="*/ 262646 w 525293"/>
                      <a:gd name="connsiteY1" fmla="*/ 4723791 h 4767564"/>
                      <a:gd name="connsiteX2" fmla="*/ 262647 w 525293"/>
                      <a:gd name="connsiteY2" fmla="*/ 2427555 h 4767564"/>
                      <a:gd name="connsiteX3" fmla="*/ 0 w 525293"/>
                      <a:gd name="connsiteY3" fmla="*/ 2383782 h 4767564"/>
                      <a:gd name="connsiteX4" fmla="*/ 262647 w 525293"/>
                      <a:gd name="connsiteY4" fmla="*/ 2340009 h 4767564"/>
                      <a:gd name="connsiteX5" fmla="*/ 262647 w 525293"/>
                      <a:gd name="connsiteY5" fmla="*/ 43773 h 4767564"/>
                      <a:gd name="connsiteX6" fmla="*/ 525294 w 525293"/>
                      <a:gd name="connsiteY6" fmla="*/ 0 h 476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93" h="4767564" stroke="0" extrusionOk="0">
                        <a:moveTo>
                          <a:pt x="525293" y="4767564"/>
                        </a:moveTo>
                        <a:cubicBezTo>
                          <a:pt x="376402" y="4765198"/>
                          <a:pt x="259677" y="4749080"/>
                          <a:pt x="262646" y="4723791"/>
                        </a:cubicBezTo>
                        <a:cubicBezTo>
                          <a:pt x="276071" y="3961205"/>
                          <a:pt x="122012" y="3197439"/>
                          <a:pt x="262647" y="2427555"/>
                        </a:cubicBezTo>
                        <a:cubicBezTo>
                          <a:pt x="248132" y="2417555"/>
                          <a:pt x="144761" y="2385412"/>
                          <a:pt x="0" y="2383782"/>
                        </a:cubicBezTo>
                        <a:cubicBezTo>
                          <a:pt x="142894" y="2382599"/>
                          <a:pt x="263552" y="2364617"/>
                          <a:pt x="262647" y="2340009"/>
                        </a:cubicBezTo>
                        <a:cubicBezTo>
                          <a:pt x="213114" y="1752621"/>
                          <a:pt x="247838" y="609225"/>
                          <a:pt x="262647" y="43773"/>
                        </a:cubicBezTo>
                        <a:cubicBezTo>
                          <a:pt x="248365" y="17411"/>
                          <a:pt x="363509" y="15750"/>
                          <a:pt x="525294" y="0"/>
                        </a:cubicBezTo>
                        <a:cubicBezTo>
                          <a:pt x="496229" y="1312010"/>
                          <a:pt x="455248" y="3275718"/>
                          <a:pt x="525293" y="4767564"/>
                        </a:cubicBezTo>
                        <a:close/>
                      </a:path>
                      <a:path w="525293" h="4767564" fill="none" extrusionOk="0">
                        <a:moveTo>
                          <a:pt x="525293" y="4767564"/>
                        </a:moveTo>
                        <a:cubicBezTo>
                          <a:pt x="375773" y="4767247"/>
                          <a:pt x="261065" y="4744743"/>
                          <a:pt x="262646" y="4723791"/>
                        </a:cubicBezTo>
                        <a:cubicBezTo>
                          <a:pt x="264718" y="3930348"/>
                          <a:pt x="167516" y="3248515"/>
                          <a:pt x="262647" y="2427555"/>
                        </a:cubicBezTo>
                        <a:cubicBezTo>
                          <a:pt x="251986" y="2422441"/>
                          <a:pt x="152260" y="2389135"/>
                          <a:pt x="0" y="2383782"/>
                        </a:cubicBezTo>
                        <a:cubicBezTo>
                          <a:pt x="145020" y="2384626"/>
                          <a:pt x="264228" y="2363246"/>
                          <a:pt x="262647" y="2340009"/>
                        </a:cubicBezTo>
                        <a:cubicBezTo>
                          <a:pt x="276594" y="1960318"/>
                          <a:pt x="210914" y="747841"/>
                          <a:pt x="262647" y="43773"/>
                        </a:cubicBezTo>
                        <a:cubicBezTo>
                          <a:pt x="267054" y="28323"/>
                          <a:pt x="363552" y="8800"/>
                          <a:pt x="525294" y="0"/>
                        </a:cubicBezTo>
                      </a:path>
                      <a:path w="525293" h="4767564" fill="none" stroke="0" extrusionOk="0">
                        <a:moveTo>
                          <a:pt x="525293" y="4767564"/>
                        </a:moveTo>
                        <a:cubicBezTo>
                          <a:pt x="383062" y="4769145"/>
                          <a:pt x="264102" y="4748316"/>
                          <a:pt x="262646" y="4723791"/>
                        </a:cubicBezTo>
                        <a:cubicBezTo>
                          <a:pt x="163895" y="3942407"/>
                          <a:pt x="287812" y="3213547"/>
                          <a:pt x="262647" y="2427555"/>
                        </a:cubicBezTo>
                        <a:cubicBezTo>
                          <a:pt x="273140" y="2419001"/>
                          <a:pt x="145215" y="2385434"/>
                          <a:pt x="0" y="2383782"/>
                        </a:cubicBezTo>
                        <a:cubicBezTo>
                          <a:pt x="146199" y="2385543"/>
                          <a:pt x="265315" y="2367453"/>
                          <a:pt x="262647" y="2340009"/>
                        </a:cubicBezTo>
                        <a:cubicBezTo>
                          <a:pt x="413086" y="1587522"/>
                          <a:pt x="176768" y="481186"/>
                          <a:pt x="262647" y="43773"/>
                        </a:cubicBezTo>
                        <a:cubicBezTo>
                          <a:pt x="250355" y="21616"/>
                          <a:pt x="361804" y="-12719"/>
                          <a:pt x="525294"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5AFFFB8-A291-49FD-88D4-DD761F4A1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85272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A890D3-0F05-4F2B-9AF5-6DAD039F9F99}"/>
              </a:ext>
            </a:extLst>
          </p:cNvPr>
          <p:cNvSpPr/>
          <p:nvPr/>
        </p:nvSpPr>
        <p:spPr>
          <a:xfrm>
            <a:off x="655848" y="409195"/>
            <a:ext cx="7280374" cy="461665"/>
          </a:xfrm>
          <a:prstGeom prst="rect">
            <a:avLst/>
          </a:prstGeom>
        </p:spPr>
        <p:txBody>
          <a:bodyPr wrap="square">
            <a:spAutoFit/>
          </a:bodyPr>
          <a:lstStyle/>
          <a:p>
            <a:r>
              <a:rPr lang="en-US" sz="2400" dirty="0">
                <a:latin typeface="Montserrat Semi Bold" panose="00000700000000000000" pitchFamily="50" charset="0"/>
              </a:rPr>
              <a:t>Are you Alice?</a:t>
            </a:r>
            <a:endParaRPr lang="en-US" sz="2400" b="0" i="0" dirty="0">
              <a:effectLst/>
              <a:latin typeface="Montserrat Semi Bold" panose="00000700000000000000" pitchFamily="50" charset="0"/>
            </a:endParaRPr>
          </a:p>
        </p:txBody>
      </p:sp>
      <p:sp>
        <p:nvSpPr>
          <p:cNvPr id="6" name="Rectangle 5">
            <a:extLst>
              <a:ext uri="{FF2B5EF4-FFF2-40B4-BE49-F238E27FC236}">
                <a16:creationId xmlns:a16="http://schemas.microsoft.com/office/drawing/2014/main" id="{049AD6FB-99FA-49E1-8A5D-DD9720681F8B}"/>
              </a:ext>
            </a:extLst>
          </p:cNvPr>
          <p:cNvSpPr/>
          <p:nvPr/>
        </p:nvSpPr>
        <p:spPr>
          <a:xfrm>
            <a:off x="886687" y="1245713"/>
            <a:ext cx="4120741" cy="3259739"/>
          </a:xfrm>
          <a:prstGeom prst="rect">
            <a:avLst/>
          </a:prstGeom>
        </p:spPr>
        <p:txBody>
          <a:bodyPr wrap="square">
            <a:spAutoFit/>
          </a:bodyPr>
          <a:lstStyle/>
          <a:p>
            <a:pPr>
              <a:lnSpc>
                <a:spcPct val="114000"/>
              </a:lnSpc>
              <a:spcAft>
                <a:spcPts val="600"/>
              </a:spcAft>
            </a:pPr>
            <a:r>
              <a:rPr lang="en-US" sz="1600" u="sng" dirty="0">
                <a:solidFill>
                  <a:srgbClr val="0070C0"/>
                </a:solidFill>
                <a:latin typeface="Berlin Sans FB" panose="020B0604020202020204" pitchFamily="34" charset="0"/>
              </a:rPr>
              <a:t>Alice</a:t>
            </a:r>
            <a:r>
              <a:rPr lang="en-US" sz="1600" dirty="0">
                <a:solidFill>
                  <a:srgbClr val="0070C0"/>
                </a:solidFill>
                <a:latin typeface="Berlin Sans FB" panose="020B0604020202020204" pitchFamily="34" charset="0"/>
              </a:rPr>
              <a:t>: Would you tell me, please, which way I ought to go from here?</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B050"/>
                </a:solidFill>
                <a:latin typeface="Berlin Sans FB" panose="020B0604020202020204" pitchFamily="34" charset="0"/>
              </a:rPr>
              <a:t>The Cheshire Cat</a:t>
            </a:r>
            <a:r>
              <a:rPr lang="en-US" sz="1600" dirty="0">
                <a:solidFill>
                  <a:srgbClr val="00B050"/>
                </a:solidFill>
                <a:latin typeface="Berlin Sans FB" panose="020B0604020202020204" pitchFamily="34" charset="0"/>
              </a:rPr>
              <a:t>: That depends a good deal on where you want to get to.</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70C0"/>
                </a:solidFill>
                <a:latin typeface="Berlin Sans FB" panose="020B0604020202020204" pitchFamily="34" charset="0"/>
              </a:rPr>
              <a:t>Alice</a:t>
            </a:r>
            <a:r>
              <a:rPr lang="en-US" sz="1600" dirty="0">
                <a:solidFill>
                  <a:srgbClr val="0070C0"/>
                </a:solidFill>
                <a:latin typeface="Berlin Sans FB" panose="020B0604020202020204" pitchFamily="34" charset="0"/>
              </a:rPr>
              <a:t>: I don't much care where.</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B050"/>
                </a:solidFill>
                <a:latin typeface="Berlin Sans FB" panose="020B0604020202020204" pitchFamily="34" charset="0"/>
              </a:rPr>
              <a:t>The Cheshire Cat</a:t>
            </a:r>
            <a:r>
              <a:rPr lang="en-US" sz="1600" dirty="0">
                <a:solidFill>
                  <a:srgbClr val="00B050"/>
                </a:solidFill>
                <a:latin typeface="Berlin Sans FB" panose="020B0604020202020204" pitchFamily="34" charset="0"/>
              </a:rPr>
              <a:t>: Then it doesn't much matter which way you go.</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70C0"/>
                </a:solidFill>
                <a:latin typeface="Berlin Sans FB" panose="020B0604020202020204" pitchFamily="34" charset="0"/>
              </a:rPr>
              <a:t>Alice</a:t>
            </a:r>
            <a:r>
              <a:rPr lang="en-US" sz="1600" dirty="0">
                <a:solidFill>
                  <a:srgbClr val="0070C0"/>
                </a:solidFill>
                <a:latin typeface="Berlin Sans FB" panose="020B0604020202020204" pitchFamily="34" charset="0"/>
              </a:rPr>
              <a:t>: ...So long as I get somewhere.</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B050"/>
                </a:solidFill>
                <a:latin typeface="Berlin Sans FB" panose="020B0604020202020204" pitchFamily="34" charset="0"/>
              </a:rPr>
              <a:t>The Cheshire Cat</a:t>
            </a:r>
            <a:r>
              <a:rPr lang="en-US" sz="1600" dirty="0">
                <a:solidFill>
                  <a:srgbClr val="00B050"/>
                </a:solidFill>
                <a:latin typeface="Berlin Sans FB" panose="020B0604020202020204" pitchFamily="34" charset="0"/>
              </a:rPr>
              <a:t>: Oh, you're sure to do that, if only you walk long enough.</a:t>
            </a:r>
          </a:p>
        </p:txBody>
      </p:sp>
      <p:pic>
        <p:nvPicPr>
          <p:cNvPr id="2053" name="Picture 5" descr="The Cat Only Grinned Alice in Wonderland Giclee by Jim Salvati">
            <a:extLst>
              <a:ext uri="{FF2B5EF4-FFF2-40B4-BE49-F238E27FC236}">
                <a16:creationId xmlns:a16="http://schemas.microsoft.com/office/drawing/2014/main" id="{BCAC8C88-0768-4157-A9AA-BBFEBC82F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346" y="1245713"/>
            <a:ext cx="3028966" cy="2582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095790A6-0415-49DD-BE12-ECF9B2663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168338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A890D3-0F05-4F2B-9AF5-6DAD039F9F99}"/>
              </a:ext>
            </a:extLst>
          </p:cNvPr>
          <p:cNvSpPr/>
          <p:nvPr/>
        </p:nvSpPr>
        <p:spPr>
          <a:xfrm>
            <a:off x="655848" y="409195"/>
            <a:ext cx="7280374" cy="461665"/>
          </a:xfrm>
          <a:prstGeom prst="rect">
            <a:avLst/>
          </a:prstGeom>
        </p:spPr>
        <p:txBody>
          <a:bodyPr wrap="square">
            <a:spAutoFit/>
          </a:bodyPr>
          <a:lstStyle/>
          <a:p>
            <a:r>
              <a:rPr lang="en-US" sz="2400" dirty="0">
                <a:latin typeface="Montserrat Semi Bold" panose="00000700000000000000" pitchFamily="50" charset="0"/>
              </a:rPr>
              <a:t>Are you Alice?</a:t>
            </a:r>
            <a:endParaRPr lang="en-US" sz="2400" b="0" i="0" dirty="0">
              <a:effectLst/>
              <a:latin typeface="Montserrat Semi Bold" panose="00000700000000000000" pitchFamily="50" charset="0"/>
            </a:endParaRPr>
          </a:p>
        </p:txBody>
      </p:sp>
      <p:sp>
        <p:nvSpPr>
          <p:cNvPr id="6" name="Rectangle 5">
            <a:extLst>
              <a:ext uri="{FF2B5EF4-FFF2-40B4-BE49-F238E27FC236}">
                <a16:creationId xmlns:a16="http://schemas.microsoft.com/office/drawing/2014/main" id="{049AD6FB-99FA-49E1-8A5D-DD9720681F8B}"/>
              </a:ext>
            </a:extLst>
          </p:cNvPr>
          <p:cNvSpPr/>
          <p:nvPr/>
        </p:nvSpPr>
        <p:spPr>
          <a:xfrm>
            <a:off x="886687" y="1245713"/>
            <a:ext cx="4120741" cy="3259739"/>
          </a:xfrm>
          <a:prstGeom prst="rect">
            <a:avLst/>
          </a:prstGeom>
        </p:spPr>
        <p:txBody>
          <a:bodyPr wrap="square">
            <a:spAutoFit/>
          </a:bodyPr>
          <a:lstStyle/>
          <a:p>
            <a:pPr>
              <a:lnSpc>
                <a:spcPct val="114000"/>
              </a:lnSpc>
              <a:spcAft>
                <a:spcPts val="600"/>
              </a:spcAft>
            </a:pPr>
            <a:r>
              <a:rPr lang="en-US" sz="1600" u="sng" dirty="0">
                <a:solidFill>
                  <a:srgbClr val="0070C0"/>
                </a:solidFill>
                <a:latin typeface="Berlin Sans FB" panose="020B0604020202020204" pitchFamily="34" charset="0"/>
              </a:rPr>
              <a:t>Alice</a:t>
            </a:r>
            <a:r>
              <a:rPr lang="en-US" sz="1600" dirty="0">
                <a:solidFill>
                  <a:srgbClr val="0070C0"/>
                </a:solidFill>
                <a:latin typeface="Berlin Sans FB" panose="020B0604020202020204" pitchFamily="34" charset="0"/>
              </a:rPr>
              <a:t>: Would you tell me, please, which way I ought to go from here?</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B050"/>
                </a:solidFill>
                <a:latin typeface="Berlin Sans FB" panose="020B0604020202020204" pitchFamily="34" charset="0"/>
              </a:rPr>
              <a:t>The Cheshire Cat</a:t>
            </a:r>
            <a:r>
              <a:rPr lang="en-US" sz="1600" dirty="0">
                <a:solidFill>
                  <a:srgbClr val="00B050"/>
                </a:solidFill>
                <a:latin typeface="Berlin Sans FB" panose="020B0604020202020204" pitchFamily="34" charset="0"/>
              </a:rPr>
              <a:t>: That depends a good deal on where you want to get to.</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70C0"/>
                </a:solidFill>
                <a:latin typeface="Berlin Sans FB" panose="020B0604020202020204" pitchFamily="34" charset="0"/>
              </a:rPr>
              <a:t>Alice</a:t>
            </a:r>
            <a:r>
              <a:rPr lang="en-US" sz="1600" dirty="0">
                <a:solidFill>
                  <a:srgbClr val="0070C0"/>
                </a:solidFill>
                <a:latin typeface="Berlin Sans FB" panose="020B0604020202020204" pitchFamily="34" charset="0"/>
              </a:rPr>
              <a:t>: I don't much care where.</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B050"/>
                </a:solidFill>
                <a:latin typeface="Berlin Sans FB" panose="020B0604020202020204" pitchFamily="34" charset="0"/>
              </a:rPr>
              <a:t>The Cheshire Cat</a:t>
            </a:r>
            <a:r>
              <a:rPr lang="en-US" sz="1600" dirty="0">
                <a:solidFill>
                  <a:srgbClr val="00B050"/>
                </a:solidFill>
                <a:latin typeface="Berlin Sans FB" panose="020B0604020202020204" pitchFamily="34" charset="0"/>
              </a:rPr>
              <a:t>: Then it doesn't much matter which way you go.</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70C0"/>
                </a:solidFill>
                <a:latin typeface="Berlin Sans FB" panose="020B0604020202020204" pitchFamily="34" charset="0"/>
              </a:rPr>
              <a:t>Alice</a:t>
            </a:r>
            <a:r>
              <a:rPr lang="en-US" sz="1600" dirty="0">
                <a:solidFill>
                  <a:srgbClr val="0070C0"/>
                </a:solidFill>
                <a:latin typeface="Berlin Sans FB" panose="020B0604020202020204" pitchFamily="34" charset="0"/>
              </a:rPr>
              <a:t>: ...So long as I get somewhere.</a:t>
            </a:r>
            <a:endParaRPr lang="en-US" sz="1600" dirty="0">
              <a:solidFill>
                <a:srgbClr val="181818"/>
              </a:solidFill>
              <a:latin typeface="Berlin Sans FB" panose="020B0604020202020204" pitchFamily="34" charset="0"/>
            </a:endParaRPr>
          </a:p>
          <a:p>
            <a:pPr>
              <a:lnSpc>
                <a:spcPct val="114000"/>
              </a:lnSpc>
              <a:spcAft>
                <a:spcPts val="600"/>
              </a:spcAft>
            </a:pPr>
            <a:r>
              <a:rPr lang="en-US" sz="1600" u="sng" dirty="0">
                <a:solidFill>
                  <a:srgbClr val="00B050"/>
                </a:solidFill>
                <a:latin typeface="Berlin Sans FB" panose="020B0604020202020204" pitchFamily="34" charset="0"/>
              </a:rPr>
              <a:t>The Cheshire Cat</a:t>
            </a:r>
            <a:r>
              <a:rPr lang="en-US" sz="1600" dirty="0">
                <a:solidFill>
                  <a:srgbClr val="00B050"/>
                </a:solidFill>
                <a:latin typeface="Berlin Sans FB" panose="020B0604020202020204" pitchFamily="34" charset="0"/>
              </a:rPr>
              <a:t>: Oh, you're sure to do that, if only you walk long enough.</a:t>
            </a:r>
          </a:p>
        </p:txBody>
      </p:sp>
      <p:sp>
        <p:nvSpPr>
          <p:cNvPr id="8" name="Rectangle 7">
            <a:extLst>
              <a:ext uri="{FF2B5EF4-FFF2-40B4-BE49-F238E27FC236}">
                <a16:creationId xmlns:a16="http://schemas.microsoft.com/office/drawing/2014/main" id="{2F95E05C-0A48-4575-A0BC-BFB0A46B775A}"/>
              </a:ext>
            </a:extLst>
          </p:cNvPr>
          <p:cNvSpPr/>
          <p:nvPr/>
        </p:nvSpPr>
        <p:spPr>
          <a:xfrm>
            <a:off x="1545056" y="5298720"/>
            <a:ext cx="6062752" cy="830997"/>
          </a:xfrm>
          <a:prstGeom prst="rect">
            <a:avLst/>
          </a:prstGeom>
        </p:spPr>
        <p:txBody>
          <a:bodyPr wrap="square">
            <a:spAutoFit/>
          </a:bodyPr>
          <a:lstStyle/>
          <a:p>
            <a:pPr algn="ctr"/>
            <a:r>
              <a:rPr lang="en-US" sz="2400" dirty="0">
                <a:latin typeface="Montserrat Semi Bold" panose="00000700000000000000" pitchFamily="50" charset="0"/>
              </a:rPr>
              <a:t>A journey without a destination</a:t>
            </a:r>
          </a:p>
          <a:p>
            <a:pPr algn="ctr"/>
            <a:r>
              <a:rPr lang="en-US" sz="2400" dirty="0">
                <a:latin typeface="Montserrat Semi Bold" panose="00000700000000000000" pitchFamily="50" charset="0"/>
              </a:rPr>
              <a:t>or a map will not be successful.</a:t>
            </a:r>
          </a:p>
        </p:txBody>
      </p:sp>
      <p:pic>
        <p:nvPicPr>
          <p:cNvPr id="2053" name="Picture 5" descr="The Cat Only Grinned Alice in Wonderland Giclee by Jim Salvati">
            <a:extLst>
              <a:ext uri="{FF2B5EF4-FFF2-40B4-BE49-F238E27FC236}">
                <a16:creationId xmlns:a16="http://schemas.microsoft.com/office/drawing/2014/main" id="{BCAC8C88-0768-4157-A9AA-BBFEBC82F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346" y="1245713"/>
            <a:ext cx="3028966" cy="2582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095790A6-0415-49DD-BE12-ECF9B2663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630931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D9454B32-3A8A-4367-8C07-6C754E9D8DFF}"/>
              </a:ext>
            </a:extLst>
          </p:cNvPr>
          <p:cNvSpPr txBox="1">
            <a:spLocks/>
          </p:cNvSpPr>
          <p:nvPr/>
        </p:nvSpPr>
        <p:spPr>
          <a:xfrm>
            <a:off x="638019" y="369169"/>
            <a:ext cx="5286264"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Goal  ≠  Plan</a:t>
            </a:r>
            <a:endParaRPr lang="en-US" sz="2400" i="1" dirty="0">
              <a:latin typeface="Montserrat Semi Bold" panose="00000700000000000000" pitchFamily="50" charset="0"/>
            </a:endParaRPr>
          </a:p>
        </p:txBody>
      </p:sp>
      <p:pic>
        <p:nvPicPr>
          <p:cNvPr id="8194" name="Picture 2" descr="Herm Edwards - Wikipedia">
            <a:extLst>
              <a:ext uri="{FF2B5EF4-FFF2-40B4-BE49-F238E27FC236}">
                <a16:creationId xmlns:a16="http://schemas.microsoft.com/office/drawing/2014/main" id="{228633B9-D837-49D8-B173-479BD41E9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669" y="950523"/>
            <a:ext cx="2095500" cy="2800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8FC75C-CCB7-4929-8906-E6FD564DA22F}"/>
              </a:ext>
            </a:extLst>
          </p:cNvPr>
          <p:cNvSpPr txBox="1"/>
          <p:nvPr/>
        </p:nvSpPr>
        <p:spPr>
          <a:xfrm>
            <a:off x="925831" y="1459655"/>
            <a:ext cx="4998452" cy="954107"/>
          </a:xfrm>
          <a:prstGeom prst="rect">
            <a:avLst/>
          </a:prstGeom>
          <a:noFill/>
        </p:spPr>
        <p:txBody>
          <a:bodyPr wrap="square" rtlCol="0">
            <a:spAutoFit/>
          </a:bodyPr>
          <a:lstStyle/>
          <a:p>
            <a:r>
              <a:rPr lang="en-US" sz="2400" dirty="0">
                <a:latin typeface="Montserrat Light" panose="00000400000000000000" pitchFamily="50" charset="0"/>
                <a:ea typeface="Franklin Gothic Book" charset="0"/>
                <a:cs typeface="Franklin Gothic Book" charset="0"/>
              </a:rPr>
              <a:t>“A goal without a plan is a wish.”</a:t>
            </a:r>
          </a:p>
          <a:p>
            <a:endParaRPr lang="en-US" sz="1600" dirty="0">
              <a:latin typeface="Montserrat Light" panose="00000400000000000000" pitchFamily="50" charset="0"/>
              <a:ea typeface="Franklin Gothic Book" charset="0"/>
              <a:cs typeface="Franklin Gothic Book" charset="0"/>
            </a:endParaRPr>
          </a:p>
          <a:p>
            <a:r>
              <a:rPr lang="en-US" sz="1600" dirty="0">
                <a:latin typeface="Montserrat Light" panose="00000400000000000000" pitchFamily="50" charset="0"/>
                <a:ea typeface="Franklin Gothic Book" charset="0"/>
                <a:cs typeface="Franklin Gothic Book" charset="0"/>
              </a:rPr>
              <a:t>	– Herm Edwards, NFL Head Coach</a:t>
            </a:r>
          </a:p>
        </p:txBody>
      </p:sp>
      <p:pic>
        <p:nvPicPr>
          <p:cNvPr id="8" name="Picture 7" descr="A picture containing drawing&#10;&#10;Description automatically generated">
            <a:extLst>
              <a:ext uri="{FF2B5EF4-FFF2-40B4-BE49-F238E27FC236}">
                <a16:creationId xmlns:a16="http://schemas.microsoft.com/office/drawing/2014/main" id="{72C5FB54-6B0D-4459-988C-F43065BF2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205950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AF5C26-715C-4CFB-ADC5-06F6BD254A95}"/>
              </a:ext>
            </a:extLst>
          </p:cNvPr>
          <p:cNvSpPr txBox="1"/>
          <p:nvPr/>
        </p:nvSpPr>
        <p:spPr>
          <a:xfrm>
            <a:off x="3154679" y="4572912"/>
            <a:ext cx="4630784" cy="1323439"/>
          </a:xfrm>
          <a:prstGeom prst="rect">
            <a:avLst/>
          </a:prstGeom>
          <a:noFill/>
        </p:spPr>
        <p:txBody>
          <a:bodyPr wrap="square" rtlCol="0">
            <a:spAutoFit/>
          </a:bodyPr>
          <a:lstStyle/>
          <a:p>
            <a:r>
              <a:rPr lang="en-US" sz="2000" dirty="0">
                <a:latin typeface="Montserrat Light" panose="00000400000000000000" pitchFamily="50" charset="0"/>
              </a:rPr>
              <a:t>“</a:t>
            </a:r>
            <a:r>
              <a:rPr lang="en-US" sz="2400" dirty="0">
                <a:latin typeface="Montserrat Light" panose="00000400000000000000" pitchFamily="50" charset="0"/>
              </a:rPr>
              <a:t>Everyone has a plan ‘till they get punched in the face.”</a:t>
            </a:r>
            <a:endParaRPr lang="en-US" sz="2000" dirty="0">
              <a:latin typeface="Montserrat Light" panose="00000400000000000000" pitchFamily="50" charset="0"/>
            </a:endParaRPr>
          </a:p>
          <a:p>
            <a:endParaRPr lang="en-US" sz="1600" dirty="0">
              <a:latin typeface="Montserrat Light" panose="00000400000000000000" pitchFamily="50" charset="0"/>
            </a:endParaRPr>
          </a:p>
          <a:p>
            <a:r>
              <a:rPr lang="en-US" sz="1600" dirty="0">
                <a:latin typeface="Montserrat Light" panose="00000400000000000000" pitchFamily="50" charset="0"/>
              </a:rPr>
              <a:t>			– Mike Tyson, boxing champ</a:t>
            </a:r>
          </a:p>
        </p:txBody>
      </p:sp>
      <p:sp>
        <p:nvSpPr>
          <p:cNvPr id="16" name="Content Placeholder 2">
            <a:extLst>
              <a:ext uri="{FF2B5EF4-FFF2-40B4-BE49-F238E27FC236}">
                <a16:creationId xmlns:a16="http://schemas.microsoft.com/office/drawing/2014/main" id="{D9454B32-3A8A-4367-8C07-6C754E9D8DFF}"/>
              </a:ext>
            </a:extLst>
          </p:cNvPr>
          <p:cNvSpPr txBox="1">
            <a:spLocks/>
          </p:cNvSpPr>
          <p:nvPr/>
        </p:nvSpPr>
        <p:spPr>
          <a:xfrm>
            <a:off x="638019" y="369169"/>
            <a:ext cx="5286264"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chemeClr val="bg1">
                    <a:lumMod val="75000"/>
                  </a:schemeClr>
                </a:solidFill>
                <a:latin typeface="Montserrat Semi Bold" panose="00000700000000000000" pitchFamily="50" charset="0"/>
              </a:rPr>
              <a:t>Goal  ≠  </a:t>
            </a:r>
            <a:r>
              <a:rPr lang="en-US" sz="2400" dirty="0">
                <a:latin typeface="Montserrat Semi Bold" panose="00000700000000000000" pitchFamily="50" charset="0"/>
              </a:rPr>
              <a:t>Plan  ≠  Plann</a:t>
            </a:r>
            <a:r>
              <a:rPr lang="en-US" sz="2400" u="sng" dirty="0">
                <a:latin typeface="Montserrat Semi Bold" panose="00000700000000000000" pitchFamily="50" charset="0"/>
              </a:rPr>
              <a:t>ing</a:t>
            </a:r>
            <a:endParaRPr lang="en-US" sz="2400" i="1" u="sng" dirty="0">
              <a:latin typeface="Montserrat Semi Bold" panose="00000700000000000000" pitchFamily="50" charset="0"/>
            </a:endParaRPr>
          </a:p>
        </p:txBody>
      </p:sp>
      <p:pic>
        <p:nvPicPr>
          <p:cNvPr id="8194" name="Picture 2" descr="Herm Edwards - Wikipedia">
            <a:extLst>
              <a:ext uri="{FF2B5EF4-FFF2-40B4-BE49-F238E27FC236}">
                <a16:creationId xmlns:a16="http://schemas.microsoft.com/office/drawing/2014/main" id="{228633B9-D837-49D8-B173-479BD41E9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669" y="950523"/>
            <a:ext cx="20955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ike Tyson - Wikipedia">
            <a:extLst>
              <a:ext uri="{FF2B5EF4-FFF2-40B4-BE49-F238E27FC236}">
                <a16:creationId xmlns:a16="http://schemas.microsoft.com/office/drawing/2014/main" id="{E5B06006-85D0-492D-8764-1072A72FD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31" y="3961178"/>
            <a:ext cx="1914525" cy="2390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8FC75C-CCB7-4929-8906-E6FD564DA22F}"/>
              </a:ext>
            </a:extLst>
          </p:cNvPr>
          <p:cNvSpPr txBox="1"/>
          <p:nvPr/>
        </p:nvSpPr>
        <p:spPr>
          <a:xfrm>
            <a:off x="925831" y="1459655"/>
            <a:ext cx="4998452" cy="954107"/>
          </a:xfrm>
          <a:prstGeom prst="rect">
            <a:avLst/>
          </a:prstGeom>
          <a:noFill/>
        </p:spPr>
        <p:txBody>
          <a:bodyPr wrap="square" rtlCol="0">
            <a:spAutoFit/>
          </a:bodyPr>
          <a:lstStyle/>
          <a:p>
            <a:r>
              <a:rPr lang="en-US" sz="2400" dirty="0">
                <a:latin typeface="Montserrat Light" panose="00000400000000000000" pitchFamily="50" charset="0"/>
                <a:ea typeface="Franklin Gothic Book" charset="0"/>
                <a:cs typeface="Franklin Gothic Book" charset="0"/>
              </a:rPr>
              <a:t>“A goal without a plan is a wish.”</a:t>
            </a:r>
          </a:p>
          <a:p>
            <a:endParaRPr lang="en-US" sz="1600" dirty="0">
              <a:latin typeface="Montserrat Light" panose="00000400000000000000" pitchFamily="50" charset="0"/>
              <a:ea typeface="Franklin Gothic Book" charset="0"/>
              <a:cs typeface="Franklin Gothic Book" charset="0"/>
            </a:endParaRPr>
          </a:p>
          <a:p>
            <a:r>
              <a:rPr lang="en-US" sz="1600" dirty="0">
                <a:latin typeface="Montserrat Light" panose="00000400000000000000" pitchFamily="50" charset="0"/>
                <a:ea typeface="Franklin Gothic Book" charset="0"/>
                <a:cs typeface="Franklin Gothic Book" charset="0"/>
              </a:rPr>
              <a:t>	– Herm Edwards, NFL Head Coach</a:t>
            </a:r>
          </a:p>
        </p:txBody>
      </p:sp>
      <p:pic>
        <p:nvPicPr>
          <p:cNvPr id="8" name="Picture 7" descr="A picture containing drawing&#10;&#10;Description automatically generated">
            <a:extLst>
              <a:ext uri="{FF2B5EF4-FFF2-40B4-BE49-F238E27FC236}">
                <a16:creationId xmlns:a16="http://schemas.microsoft.com/office/drawing/2014/main" id="{60C269EF-95E4-452A-BAE5-83626A9B0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87227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63D88C-16D6-4531-BF4D-25FED76617BB}"/>
              </a:ext>
            </a:extLst>
          </p:cNvPr>
          <p:cNvSpPr/>
          <p:nvPr/>
        </p:nvSpPr>
        <p:spPr>
          <a:xfrm>
            <a:off x="842554" y="1164661"/>
            <a:ext cx="4724711" cy="4832092"/>
          </a:xfrm>
          <a:prstGeom prst="rect">
            <a:avLst/>
          </a:prstGeom>
        </p:spPr>
        <p:txBody>
          <a:bodyPr wrap="square">
            <a:spAutoFit/>
          </a:bodyPr>
          <a:lstStyle/>
          <a:p>
            <a:r>
              <a:rPr lang="en-US" sz="1400" dirty="0">
                <a:latin typeface="Montserrat Light" panose="00000400000000000000" pitchFamily="50" charset="0"/>
              </a:rPr>
              <a:t>There are many resources available for</a:t>
            </a:r>
          </a:p>
          <a:p>
            <a:r>
              <a:rPr lang="en-US" sz="1400" dirty="0">
                <a:latin typeface="Montserrat Light" panose="00000400000000000000" pitchFamily="50" charset="0"/>
              </a:rPr>
              <a:t>finding a qualified financial advisor:</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GuideVine.com</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WiserAdvisor.com</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Napfa.org</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PlannerSearch.org</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GarrettPlanningNetwork.com</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XYPlanningNetwork.com</a:t>
            </a:r>
          </a:p>
          <a:p>
            <a:pPr marL="457200" indent="-457200">
              <a:lnSpc>
                <a:spcPct val="200000"/>
              </a:lnSpc>
              <a:buFont typeface="Wingdings" panose="05000000000000000000" pitchFamily="2" charset="2"/>
              <a:buChar char="ª"/>
            </a:pPr>
            <a:r>
              <a:rPr lang="en-US" sz="1600" dirty="0">
                <a:latin typeface="Montserrat Light" panose="00000400000000000000" pitchFamily="50" charset="0"/>
                <a:sym typeface="Wingdings" panose="05000000000000000000" pitchFamily="2" charset="2"/>
              </a:rPr>
              <a:t>BrokerCheck.Finra.org</a:t>
            </a:r>
          </a:p>
          <a:p>
            <a:endParaRPr lang="en-US" altLang="en-US" sz="1200" dirty="0">
              <a:latin typeface="Montserrat Light" panose="00000400000000000000" pitchFamily="50" charset="0"/>
              <a:sym typeface="Wingdings" panose="05000000000000000000" pitchFamily="2" charset="2"/>
            </a:endParaRPr>
          </a:p>
          <a:p>
            <a:endParaRPr lang="en-US" altLang="en-US" sz="1200" dirty="0">
              <a:latin typeface="Montserrat Light" panose="00000400000000000000" pitchFamily="50" charset="0"/>
              <a:sym typeface="Wingdings" panose="05000000000000000000" pitchFamily="2" charset="2"/>
            </a:endParaRPr>
          </a:p>
          <a:p>
            <a:endParaRPr lang="en-US" altLang="en-US" sz="1200" dirty="0">
              <a:latin typeface="Montserrat Light" panose="00000400000000000000" pitchFamily="50" charset="0"/>
              <a:sym typeface="Wingdings" panose="05000000000000000000" pitchFamily="2" charset="2"/>
            </a:endParaRPr>
          </a:p>
          <a:p>
            <a:endParaRPr lang="en-US" altLang="en-US" sz="1000" dirty="0">
              <a:latin typeface="Montserrat Light" panose="00000400000000000000" pitchFamily="50" charset="0"/>
            </a:endParaRPr>
          </a:p>
          <a:p>
            <a:endParaRPr lang="en-US" sz="1000" b="0" i="0" dirty="0">
              <a:solidFill>
                <a:srgbClr val="222222"/>
              </a:solidFill>
              <a:effectLst/>
              <a:latin typeface="Montserrat Light" panose="00000400000000000000" pitchFamily="50" charset="0"/>
            </a:endParaRPr>
          </a:p>
        </p:txBody>
      </p:sp>
      <p:sp>
        <p:nvSpPr>
          <p:cNvPr id="5" name="TextBox 4">
            <a:extLst>
              <a:ext uri="{FF2B5EF4-FFF2-40B4-BE49-F238E27FC236}">
                <a16:creationId xmlns:a16="http://schemas.microsoft.com/office/drawing/2014/main" id="{24C209C4-D0F7-494B-B85A-84EAC6B2875B}"/>
              </a:ext>
            </a:extLst>
          </p:cNvPr>
          <p:cNvSpPr txBox="1"/>
          <p:nvPr/>
        </p:nvSpPr>
        <p:spPr>
          <a:xfrm>
            <a:off x="5198078" y="1002542"/>
            <a:ext cx="3341519" cy="3687356"/>
          </a:xfrm>
          <a:prstGeom prst="rect">
            <a:avLst/>
          </a:prstGeom>
          <a:noFill/>
        </p:spPr>
        <p:txBody>
          <a:bodyPr wrap="square" rtlCol="0">
            <a:spAutoFit/>
          </a:bodyPr>
          <a:lstStyle/>
          <a:p>
            <a:pPr>
              <a:lnSpc>
                <a:spcPct val="150000"/>
              </a:lnSpc>
            </a:pPr>
            <a:endParaRPr lang="en-US" sz="1400" dirty="0">
              <a:latin typeface="Montserrat Light" panose="00000400000000000000" pitchFamily="50" charset="0"/>
            </a:endParaRPr>
          </a:p>
          <a:p>
            <a:pPr algn="ctr">
              <a:lnSpc>
                <a:spcPct val="150000"/>
              </a:lnSpc>
            </a:pPr>
            <a:r>
              <a:rPr lang="en-US" sz="1400" dirty="0">
                <a:latin typeface="Montserrat Light" panose="00000400000000000000" pitchFamily="50" charset="0"/>
              </a:rPr>
              <a:t>Considerations:</a:t>
            </a:r>
          </a:p>
          <a:p>
            <a:pPr marL="285750" indent="-285750">
              <a:lnSpc>
                <a:spcPct val="120000"/>
              </a:lnSpc>
              <a:spcAft>
                <a:spcPts val="600"/>
              </a:spcAft>
              <a:buFont typeface="Wingdings" panose="05000000000000000000" pitchFamily="2" charset="2"/>
              <a:buChar char="ü"/>
            </a:pPr>
            <a:r>
              <a:rPr lang="en-US" sz="1600" dirty="0">
                <a:latin typeface="Montserrat Light" panose="00000400000000000000" pitchFamily="50" charset="0"/>
                <a:sym typeface="Wingdings" panose="05000000000000000000" pitchFamily="2" charset="2"/>
              </a:rPr>
              <a:t>Services</a:t>
            </a:r>
          </a:p>
          <a:p>
            <a:pPr marL="285750" indent="-285750">
              <a:lnSpc>
                <a:spcPct val="120000"/>
              </a:lnSpc>
              <a:spcAft>
                <a:spcPts val="600"/>
              </a:spcAft>
              <a:buFont typeface="Wingdings" panose="05000000000000000000" pitchFamily="2" charset="2"/>
              <a:buChar char="ü"/>
            </a:pPr>
            <a:r>
              <a:rPr lang="en-US" sz="1600" dirty="0">
                <a:latin typeface="Montserrat Light" panose="00000400000000000000" pitchFamily="50" charset="0"/>
                <a:sym typeface="Wingdings" panose="05000000000000000000" pitchFamily="2" charset="2"/>
              </a:rPr>
              <a:t>One-time, “check up,” ongoing</a:t>
            </a:r>
          </a:p>
          <a:p>
            <a:pPr marL="285750" indent="-285750">
              <a:lnSpc>
                <a:spcPct val="120000"/>
              </a:lnSpc>
              <a:spcAft>
                <a:spcPts val="600"/>
              </a:spcAft>
              <a:buFont typeface="Wingdings" panose="05000000000000000000" pitchFamily="2" charset="2"/>
              <a:buChar char="ü"/>
            </a:pPr>
            <a:r>
              <a:rPr lang="en-US" sz="1600" dirty="0">
                <a:latin typeface="Montserrat Light" panose="00000400000000000000" pitchFamily="50" charset="0"/>
                <a:sym typeface="Wingdings" panose="05000000000000000000" pitchFamily="2" charset="2"/>
              </a:rPr>
              <a:t>Are they looking to sell you or help you?</a:t>
            </a:r>
          </a:p>
          <a:p>
            <a:pPr marL="285750" indent="-285750">
              <a:lnSpc>
                <a:spcPct val="120000"/>
              </a:lnSpc>
              <a:spcAft>
                <a:spcPts val="600"/>
              </a:spcAft>
              <a:buFont typeface="Wingdings" panose="05000000000000000000" pitchFamily="2" charset="2"/>
              <a:buChar char="ü"/>
            </a:pPr>
            <a:r>
              <a:rPr lang="en-US" sz="1600" dirty="0">
                <a:latin typeface="Montserrat Light" panose="00000400000000000000" pitchFamily="50" charset="0"/>
                <a:sym typeface="Wingdings" panose="05000000000000000000" pitchFamily="2" charset="2"/>
              </a:rPr>
              <a:t>How are they compensated. Possibilities: asset-based commission; hourly; retainer</a:t>
            </a:r>
          </a:p>
          <a:p>
            <a:pPr>
              <a:lnSpc>
                <a:spcPct val="150000"/>
              </a:lnSpc>
            </a:pPr>
            <a:endParaRPr lang="en-US" sz="1400" dirty="0">
              <a:latin typeface="Montserrat Light" panose="00000400000000000000" pitchFamily="50" charset="0"/>
            </a:endParaRPr>
          </a:p>
        </p:txBody>
      </p:sp>
      <p:sp>
        <p:nvSpPr>
          <p:cNvPr id="7" name="Rectangle 6">
            <a:extLst>
              <a:ext uri="{FF2B5EF4-FFF2-40B4-BE49-F238E27FC236}">
                <a16:creationId xmlns:a16="http://schemas.microsoft.com/office/drawing/2014/main" id="{BBA890D3-0F05-4F2B-9AF5-6DAD039F9F99}"/>
              </a:ext>
            </a:extLst>
          </p:cNvPr>
          <p:cNvSpPr/>
          <p:nvPr/>
        </p:nvSpPr>
        <p:spPr>
          <a:xfrm>
            <a:off x="655848" y="409195"/>
            <a:ext cx="7280374" cy="461665"/>
          </a:xfrm>
          <a:prstGeom prst="rect">
            <a:avLst/>
          </a:prstGeom>
        </p:spPr>
        <p:txBody>
          <a:bodyPr wrap="square">
            <a:spAutoFit/>
          </a:bodyPr>
          <a:lstStyle/>
          <a:p>
            <a:r>
              <a:rPr lang="en-US" sz="2400" dirty="0">
                <a:latin typeface="Montserrat Semi Bold" panose="00000700000000000000" pitchFamily="50" charset="0"/>
              </a:rPr>
              <a:t>Find a financial advisor and make a plan</a:t>
            </a:r>
            <a:endParaRPr lang="en-US" sz="2400" b="0" i="0" dirty="0">
              <a:effectLst/>
              <a:latin typeface="Montserrat Semi Bold" panose="00000700000000000000" pitchFamily="50" charset="0"/>
            </a:endParaRPr>
          </a:p>
        </p:txBody>
      </p:sp>
      <p:pic>
        <p:nvPicPr>
          <p:cNvPr id="3" name="Picture 2">
            <a:extLst>
              <a:ext uri="{FF2B5EF4-FFF2-40B4-BE49-F238E27FC236}">
                <a16:creationId xmlns:a16="http://schemas.microsoft.com/office/drawing/2014/main" id="{9B7BF265-9A5B-4A50-943A-282B600B69E9}"/>
              </a:ext>
            </a:extLst>
          </p:cNvPr>
          <p:cNvPicPr>
            <a:picLocks noChangeAspect="1"/>
          </p:cNvPicPr>
          <p:nvPr/>
        </p:nvPicPr>
        <p:blipFill>
          <a:blip r:embed="rId3"/>
          <a:stretch>
            <a:fillRect/>
          </a:stretch>
        </p:blipFill>
        <p:spPr>
          <a:xfrm>
            <a:off x="940526" y="5036962"/>
            <a:ext cx="3832988" cy="89823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28D34591-A3EF-4C4E-8324-850254DB9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068388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57D1E6-C00A-440B-9F64-BCD073AA1AAF}"/>
              </a:ext>
            </a:extLst>
          </p:cNvPr>
          <p:cNvSpPr/>
          <p:nvPr/>
        </p:nvSpPr>
        <p:spPr>
          <a:xfrm>
            <a:off x="2180517" y="3044720"/>
            <a:ext cx="4782965" cy="461665"/>
          </a:xfrm>
          <a:prstGeom prst="rect">
            <a:avLst/>
          </a:prstGeom>
        </p:spPr>
        <p:txBody>
          <a:bodyPr wrap="square">
            <a:spAutoFit/>
          </a:bodyPr>
          <a:lstStyle/>
          <a:p>
            <a:pPr algn="ctr"/>
            <a:r>
              <a:rPr lang="en-US" sz="2400" dirty="0">
                <a:latin typeface="Montserrat Semi Bold" panose="00000700000000000000" pitchFamily="50" charset="0"/>
              </a:rPr>
              <a:t>Simple is not easy.</a:t>
            </a:r>
          </a:p>
        </p:txBody>
      </p:sp>
      <p:pic>
        <p:nvPicPr>
          <p:cNvPr id="13" name="Picture 12" descr="A picture containing drawing&#10;&#10;Description automatically generated">
            <a:extLst>
              <a:ext uri="{FF2B5EF4-FFF2-40B4-BE49-F238E27FC236}">
                <a16:creationId xmlns:a16="http://schemas.microsoft.com/office/drawing/2014/main" id="{4AC4D346-6955-49EC-82AF-96440102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176194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85" y="678426"/>
            <a:ext cx="7489032" cy="1452523"/>
          </a:xfrm>
        </p:spPr>
        <p:txBody>
          <a:bodyPr/>
          <a:lstStyle/>
          <a:p>
            <a:pPr algn="ctr"/>
            <a:r>
              <a:rPr lang="en-US" sz="2400" dirty="0"/>
              <a:t>CENTER FOR REALTOR® FINANCIAL WELLNESS </a:t>
            </a:r>
            <a:br>
              <a:rPr lang="en-US" sz="2400" dirty="0"/>
            </a:br>
            <a:r>
              <a:rPr lang="en-US" sz="2400" dirty="0"/>
              <a:t>WEBINAR AND SEMINAR </a:t>
            </a:r>
            <a:br>
              <a:rPr lang="en-US" sz="2400" dirty="0"/>
            </a:br>
            <a:r>
              <a:rPr lang="en-US" sz="2400" dirty="0"/>
              <a:t>DISCLAIMER</a:t>
            </a:r>
          </a:p>
        </p:txBody>
      </p:sp>
      <p:sp>
        <p:nvSpPr>
          <p:cNvPr id="3" name="Content Placeholder 2"/>
          <p:cNvSpPr>
            <a:spLocks noGrp="1"/>
          </p:cNvSpPr>
          <p:nvPr>
            <p:ph idx="1"/>
          </p:nvPr>
        </p:nvSpPr>
        <p:spPr>
          <a:xfrm>
            <a:off x="383459" y="2290083"/>
            <a:ext cx="8327922" cy="4179543"/>
          </a:xfrm>
        </p:spPr>
        <p:txBody>
          <a:bodyPr>
            <a:normAutofit/>
          </a:bodyPr>
          <a:lstStyle/>
          <a:p>
            <a:r>
              <a:rPr lang="en-US" sz="1600" b="1" dirty="0">
                <a:solidFill>
                  <a:srgbClr val="92D050"/>
                </a:solidFill>
              </a:rPr>
              <a:t>For Education and Information Purposes Only</a:t>
            </a:r>
          </a:p>
          <a:p>
            <a:r>
              <a:rPr lang="en-US" sz="1350" dirty="0"/>
              <a:t>Please note that the information and materials provided in Center for REALTOR® Financial Wellness webinars and seminars are not intended or provided to be used as a substitute for the advice of your tax, investment, legal and/or financial advisors or to be the basis of specific financial planning activities.  The opinions and views expressed or shared in this presentation represent only those of the developers, speakers, presenters or instructors and have not been endorsed or approved by the National Association of REALTORS®.  While substantial care is taken to try to provide accurate and current data and information, the National Association of REALTORS® does not warrant the accuracy, completeness or timeliness of any data and information provided in the webinars and seminars.  Further, any principles and conclusions presented are subject to court decisions and to local, state and federal laws and regulations and any revisions of such laws and regulations.  If you seek or need tax, investment, legal or financial advice, you must obtain such advice and services from the appropriate professionals.  </a:t>
            </a:r>
          </a:p>
          <a:p>
            <a:r>
              <a:rPr lang="en-US" sz="1350" dirty="0"/>
              <a:t>Any links to third-party websites, tools, materials or resources are provided as a convenience and for your information.  Any products, services or opinions of third-party entities or associated individuals are neither endorsed nor have they been vetted by the National Association of REALTORS®, and their inclusion in the webinar or seminar and any related materials do not constitute a recommendation by the National Association of REALTORS® and should not be inferred as suggesting a preference over other products, services or information available in the market.  The National Association of REALTORS® bears no responsibility for the accuracy, completeness, legality or the content provided in the webinar or seminar and any related materials.</a:t>
            </a:r>
          </a:p>
          <a:p>
            <a:endParaRPr lang="en-US" sz="750" dirty="0"/>
          </a:p>
        </p:txBody>
      </p:sp>
    </p:spTree>
    <p:extLst>
      <p:ext uri="{BB962C8B-B14F-4D97-AF65-F5344CB8AC3E}">
        <p14:creationId xmlns:p14="http://schemas.microsoft.com/office/powerpoint/2010/main" val="2370967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515202" y="298984"/>
            <a:ext cx="8179218" cy="713046"/>
          </a:xfrm>
        </p:spPr>
        <p:txBody>
          <a:bodyPr>
            <a:noAutofit/>
          </a:bodyPr>
          <a:lstStyle/>
          <a:p>
            <a:r>
              <a:rPr lang="en-US" sz="2400" dirty="0">
                <a:latin typeface="Montserrat Semi Bold" panose="00000700000000000000" pitchFamily="50" charset="0"/>
              </a:rPr>
              <a:t>Recap</a:t>
            </a:r>
          </a:p>
        </p:txBody>
      </p:sp>
      <p:sp>
        <p:nvSpPr>
          <p:cNvPr id="7" name="Rectangle 6">
            <a:extLst>
              <a:ext uri="{FF2B5EF4-FFF2-40B4-BE49-F238E27FC236}">
                <a16:creationId xmlns:a16="http://schemas.microsoft.com/office/drawing/2014/main" id="{76343303-31D6-4E52-9C81-849FF0EAA0A2}"/>
              </a:ext>
            </a:extLst>
          </p:cNvPr>
          <p:cNvSpPr/>
          <p:nvPr/>
        </p:nvSpPr>
        <p:spPr>
          <a:xfrm>
            <a:off x="1170754" y="3094371"/>
            <a:ext cx="4960018" cy="400110"/>
          </a:xfrm>
          <a:prstGeom prst="rect">
            <a:avLst/>
          </a:prstGeom>
        </p:spPr>
        <p:txBody>
          <a:bodyPr wrap="square">
            <a:spAutoFit/>
          </a:bodyPr>
          <a:lstStyle/>
          <a:p>
            <a:r>
              <a:rPr lang="en-US" sz="1000" dirty="0">
                <a:latin typeface="Montserrat Light" panose="00000400000000000000" pitchFamily="50" charset="0"/>
              </a:rPr>
              <a:t> </a:t>
            </a:r>
          </a:p>
          <a:p>
            <a:r>
              <a:rPr lang="en-US" sz="1000" dirty="0">
                <a:latin typeface="Montserrat Light" panose="00000400000000000000" pitchFamily="50" charset="0"/>
              </a:rPr>
              <a:t> </a:t>
            </a:r>
          </a:p>
        </p:txBody>
      </p:sp>
      <p:pic>
        <p:nvPicPr>
          <p:cNvPr id="6" name="Picture 5" descr="A picture containing drawing, food, light&#10;&#10;Description automatically generated">
            <a:extLst>
              <a:ext uri="{FF2B5EF4-FFF2-40B4-BE49-F238E27FC236}">
                <a16:creationId xmlns:a16="http://schemas.microsoft.com/office/drawing/2014/main" id="{5F562A33-C00A-4CFA-9E58-7E7571080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65" y="2699188"/>
            <a:ext cx="1459624" cy="1459624"/>
          </a:xfrm>
          <a:prstGeom prst="rect">
            <a:avLst/>
          </a:prstGeom>
        </p:spPr>
      </p:pic>
      <p:sp>
        <p:nvSpPr>
          <p:cNvPr id="2" name="Rectangle 1">
            <a:extLst>
              <a:ext uri="{FF2B5EF4-FFF2-40B4-BE49-F238E27FC236}">
                <a16:creationId xmlns:a16="http://schemas.microsoft.com/office/drawing/2014/main" id="{3080820A-3A73-46DC-BC94-AFEBDC21E205}"/>
              </a:ext>
            </a:extLst>
          </p:cNvPr>
          <p:cNvSpPr/>
          <p:nvPr/>
        </p:nvSpPr>
        <p:spPr>
          <a:xfrm>
            <a:off x="2359152" y="2044005"/>
            <a:ext cx="5879592" cy="2769989"/>
          </a:xfrm>
          <a:prstGeom prst="rect">
            <a:avLst/>
          </a:prstGeom>
        </p:spPr>
        <p:txBody>
          <a:bodyPr wrap="square">
            <a:spAutoFit/>
          </a:bodyPr>
          <a:lstStyle/>
          <a:p>
            <a:pPr>
              <a:lnSpc>
                <a:spcPct val="100000"/>
              </a:lnSpc>
              <a:spcAft>
                <a:spcPts val="1200"/>
              </a:spcAft>
              <a:tabLst>
                <a:tab pos="1828800" algn="l"/>
              </a:tabLst>
            </a:pPr>
            <a:r>
              <a:rPr lang="en-US" dirty="0">
                <a:latin typeface="Montserrat Light" panose="00000400000000000000" pitchFamily="50" charset="0"/>
              </a:rPr>
              <a:t>There is </a:t>
            </a:r>
            <a:r>
              <a:rPr lang="en-US" u="sng" dirty="0">
                <a:latin typeface="Montserrat Light" panose="00000400000000000000" pitchFamily="50" charset="0"/>
              </a:rPr>
              <a:t>so much</a:t>
            </a:r>
            <a:r>
              <a:rPr lang="en-US" dirty="0">
                <a:latin typeface="Montserrat Light" panose="00000400000000000000" pitchFamily="50" charset="0"/>
              </a:rPr>
              <a:t> we can do to improve our money lives. We can:</a:t>
            </a:r>
          </a:p>
          <a:p>
            <a:pPr marL="742950" lvl="1" indent="-285750">
              <a:spcAft>
                <a:spcPts val="1200"/>
              </a:spcAft>
              <a:buFont typeface="Wingdings" panose="05000000000000000000" pitchFamily="2" charset="2"/>
              <a:buChar char="w"/>
              <a:tabLst>
                <a:tab pos="1828800" algn="l"/>
              </a:tabLst>
            </a:pPr>
            <a:r>
              <a:rPr lang="en-US" dirty="0">
                <a:latin typeface="Montserrat Light" panose="00000400000000000000" pitchFamily="50" charset="0"/>
              </a:rPr>
              <a:t>Make short-term fixes </a:t>
            </a:r>
          </a:p>
          <a:p>
            <a:pPr marL="742950" lvl="1" indent="-285750">
              <a:spcAft>
                <a:spcPts val="1200"/>
              </a:spcAft>
              <a:buFont typeface="Wingdings" panose="05000000000000000000" pitchFamily="2" charset="2"/>
              <a:buChar char="w"/>
              <a:tabLst>
                <a:tab pos="1828800" algn="l"/>
              </a:tabLst>
            </a:pPr>
            <a:r>
              <a:rPr lang="en-US" dirty="0">
                <a:latin typeface="Montserrat Light" panose="00000400000000000000" pitchFamily="50" charset="0"/>
              </a:rPr>
              <a:t>Fulfill long-term plans</a:t>
            </a:r>
          </a:p>
          <a:p>
            <a:pPr marL="742950" lvl="1" indent="-285750">
              <a:spcAft>
                <a:spcPts val="1200"/>
              </a:spcAft>
              <a:buFont typeface="Wingdings" panose="05000000000000000000" pitchFamily="2" charset="2"/>
              <a:buChar char="w"/>
              <a:tabLst>
                <a:tab pos="1828800" algn="l"/>
              </a:tabLst>
            </a:pPr>
            <a:r>
              <a:rPr lang="en-US" dirty="0">
                <a:latin typeface="Montserrat Light" panose="00000400000000000000" pitchFamily="50" charset="0"/>
              </a:rPr>
              <a:t>Use this crisis is an opportunity to think about what really matters in our lives — not only what we want to do, but who we want to be</a:t>
            </a:r>
          </a:p>
        </p:txBody>
      </p:sp>
    </p:spTree>
    <p:extLst>
      <p:ext uri="{BB962C8B-B14F-4D97-AF65-F5344CB8AC3E}">
        <p14:creationId xmlns:p14="http://schemas.microsoft.com/office/powerpoint/2010/main" val="3094936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table, light, computer&#10;&#10;Description automatically generated">
            <a:extLst>
              <a:ext uri="{FF2B5EF4-FFF2-40B4-BE49-F238E27FC236}">
                <a16:creationId xmlns:a16="http://schemas.microsoft.com/office/drawing/2014/main" id="{C1356830-D4E4-426D-A1E8-9F39C2CAD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EE57D1E6-C00A-440B-9F64-BCD073AA1AAF}"/>
              </a:ext>
            </a:extLst>
          </p:cNvPr>
          <p:cNvSpPr/>
          <p:nvPr/>
        </p:nvSpPr>
        <p:spPr>
          <a:xfrm>
            <a:off x="921748" y="4251285"/>
            <a:ext cx="2688227" cy="1323439"/>
          </a:xfrm>
          <a:prstGeom prst="rect">
            <a:avLst/>
          </a:prstGeom>
        </p:spPr>
        <p:txBody>
          <a:bodyPr wrap="square">
            <a:spAutoFit/>
          </a:bodyPr>
          <a:lstStyle/>
          <a:p>
            <a:r>
              <a:rPr lang="en-US" sz="4000" dirty="0">
                <a:solidFill>
                  <a:schemeClr val="bg1"/>
                </a:solidFill>
                <a:latin typeface="Montserrat Semi Bold" panose="00000700000000000000" pitchFamily="50" charset="0"/>
              </a:rPr>
              <a:t>The big picture</a:t>
            </a:r>
          </a:p>
        </p:txBody>
      </p:sp>
    </p:spTree>
    <p:extLst>
      <p:ext uri="{BB962C8B-B14F-4D97-AF65-F5344CB8AC3E}">
        <p14:creationId xmlns:p14="http://schemas.microsoft.com/office/powerpoint/2010/main" val="486344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What is your “benchmark”?</a:t>
            </a:r>
          </a:p>
        </p:txBody>
      </p:sp>
      <p:sp>
        <p:nvSpPr>
          <p:cNvPr id="3" name="Content Placeholder 2">
            <a:extLst>
              <a:ext uri="{FF2B5EF4-FFF2-40B4-BE49-F238E27FC236}">
                <a16:creationId xmlns:a16="http://schemas.microsoft.com/office/drawing/2014/main" id="{B9374E2F-FB3F-4458-9E66-D722DA91762E}"/>
              </a:ext>
            </a:extLst>
          </p:cNvPr>
          <p:cNvSpPr>
            <a:spLocks noGrp="1"/>
          </p:cNvSpPr>
          <p:nvPr>
            <p:ph idx="1"/>
          </p:nvPr>
        </p:nvSpPr>
        <p:spPr>
          <a:xfrm>
            <a:off x="891696" y="1587630"/>
            <a:ext cx="7095447" cy="4351338"/>
          </a:xfrm>
        </p:spPr>
        <p:txBody>
          <a:bodyPr>
            <a:normAutofit/>
          </a:bodyPr>
          <a:lstStyle/>
          <a:p>
            <a:pPr>
              <a:lnSpc>
                <a:spcPct val="120000"/>
              </a:lnSpc>
            </a:pPr>
            <a:r>
              <a:rPr lang="en-US" sz="1800" dirty="0">
                <a:latin typeface="Montserrat Light" panose="00000400000000000000" pitchFamily="50" charset="0"/>
              </a:rPr>
              <a:t>It is not the S&amp;P 500. It is not the stock market.</a:t>
            </a:r>
          </a:p>
          <a:p>
            <a:pPr marL="0" indent="0">
              <a:lnSpc>
                <a:spcPct val="120000"/>
              </a:lnSpc>
              <a:buNone/>
            </a:pPr>
            <a:endParaRPr lang="en-US" sz="1800" dirty="0">
              <a:latin typeface="Montserrat Light" panose="00000400000000000000" pitchFamily="50" charset="0"/>
            </a:endParaRPr>
          </a:p>
          <a:p>
            <a:pPr>
              <a:lnSpc>
                <a:spcPct val="120000"/>
              </a:lnSpc>
            </a:pPr>
            <a:r>
              <a:rPr lang="en-US" sz="1800" dirty="0">
                <a:latin typeface="Montserrat Light" panose="00000400000000000000" pitchFamily="50" charset="0"/>
              </a:rPr>
              <a:t>For most of us, it is probably is “more.” But “more” invites a lot of problems.</a:t>
            </a:r>
          </a:p>
          <a:p>
            <a:pPr marL="0" indent="0">
              <a:lnSpc>
                <a:spcPct val="120000"/>
              </a:lnSpc>
              <a:buNone/>
            </a:pPr>
            <a:endParaRPr lang="en-US" sz="1800" dirty="0">
              <a:latin typeface="Montserrat Light" panose="00000400000000000000" pitchFamily="50" charset="0"/>
            </a:endParaRPr>
          </a:p>
          <a:p>
            <a:pPr>
              <a:lnSpc>
                <a:spcPct val="120000"/>
              </a:lnSpc>
            </a:pPr>
            <a:r>
              <a:rPr lang="en-US" sz="1800" dirty="0">
                <a:latin typeface="Montserrat Light" panose="00000400000000000000" pitchFamily="50" charset="0"/>
              </a:rPr>
              <a:t>Our ultimate goal is “funded contentment”—the ability to underwrite a life that’s meaningful to you. It’s both what you really want to do and who you really want to be.</a:t>
            </a:r>
          </a:p>
        </p:txBody>
      </p:sp>
      <p:pic>
        <p:nvPicPr>
          <p:cNvPr id="6" name="Picture 5" descr="A picture containing drawing&#10;&#10;Description automatically generated">
            <a:extLst>
              <a:ext uri="{FF2B5EF4-FFF2-40B4-BE49-F238E27FC236}">
                <a16:creationId xmlns:a16="http://schemas.microsoft.com/office/drawing/2014/main" id="{6D23299A-8086-4D88-BB0F-B3E2067B6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45440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B7E36E-7158-483F-8838-A6189F5CEE9B}"/>
              </a:ext>
            </a:extLst>
          </p:cNvPr>
          <p:cNvPicPr>
            <a:picLocks noChangeAspect="1"/>
          </p:cNvPicPr>
          <p:nvPr/>
        </p:nvPicPr>
        <p:blipFill>
          <a:blip r:embed="rId3"/>
          <a:stretch>
            <a:fillRect/>
          </a:stretch>
        </p:blipFill>
        <p:spPr>
          <a:xfrm>
            <a:off x="2613493" y="1131784"/>
            <a:ext cx="3342399" cy="3736960"/>
          </a:xfrm>
          <a:prstGeom prst="rect">
            <a:avLst/>
          </a:prstGeom>
        </p:spPr>
      </p:pic>
      <p:sp>
        <p:nvSpPr>
          <p:cNvPr id="7" name="TextBox 6">
            <a:extLst>
              <a:ext uri="{FF2B5EF4-FFF2-40B4-BE49-F238E27FC236}">
                <a16:creationId xmlns:a16="http://schemas.microsoft.com/office/drawing/2014/main" id="{537E5C9D-BDA4-4C85-81EB-92433F5D4D8F}"/>
              </a:ext>
            </a:extLst>
          </p:cNvPr>
          <p:cNvSpPr txBox="1"/>
          <p:nvPr/>
        </p:nvSpPr>
        <p:spPr>
          <a:xfrm>
            <a:off x="782593" y="5151349"/>
            <a:ext cx="7742282" cy="861774"/>
          </a:xfrm>
          <a:prstGeom prst="rect">
            <a:avLst/>
          </a:prstGeom>
          <a:noFill/>
        </p:spPr>
        <p:txBody>
          <a:bodyPr wrap="square" rtlCol="0">
            <a:spAutoFit/>
          </a:bodyPr>
          <a:lstStyle/>
          <a:p>
            <a:pPr algn="ctr"/>
            <a:r>
              <a:rPr lang="en-US" dirty="0">
                <a:latin typeface="Montserrat Light" panose="00000400000000000000" pitchFamily="50" charset="0"/>
              </a:rPr>
              <a:t>“Happiness is what you get right before you want more happiness.”</a:t>
            </a:r>
          </a:p>
          <a:p>
            <a:pPr algn="ctr"/>
            <a:endParaRPr lang="en-US" sz="1600" dirty="0">
              <a:latin typeface="Montserrat Light" panose="00000400000000000000" pitchFamily="50" charset="0"/>
            </a:endParaRPr>
          </a:p>
          <a:p>
            <a:pPr algn="ctr"/>
            <a:r>
              <a:rPr lang="en-US" sz="1600" dirty="0">
                <a:latin typeface="Montserrat Light" panose="00000400000000000000" pitchFamily="50" charset="0"/>
              </a:rPr>
              <a:t>							— Don Draper, </a:t>
            </a:r>
            <a:r>
              <a:rPr lang="en-US" sz="1600" i="1" dirty="0">
                <a:latin typeface="Montserrat Light" panose="00000400000000000000" pitchFamily="50" charset="0"/>
              </a:rPr>
              <a:t>Mad Men</a:t>
            </a:r>
          </a:p>
        </p:txBody>
      </p:sp>
      <p:sp>
        <p:nvSpPr>
          <p:cNvPr id="8" name="Content Placeholder 2">
            <a:extLst>
              <a:ext uri="{FF2B5EF4-FFF2-40B4-BE49-F238E27FC236}">
                <a16:creationId xmlns:a16="http://schemas.microsoft.com/office/drawing/2014/main" id="{1B7438F3-73EA-4461-8B48-D19B3571142E}"/>
              </a:ext>
            </a:extLst>
          </p:cNvPr>
          <p:cNvSpPr txBox="1">
            <a:spLocks/>
          </p:cNvSpPr>
          <p:nvPr/>
        </p:nvSpPr>
        <p:spPr>
          <a:xfrm>
            <a:off x="668293" y="378961"/>
            <a:ext cx="3891882"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Hedonic adaptation</a:t>
            </a:r>
            <a:endParaRPr lang="en-US" sz="2400" i="1" dirty="0">
              <a:latin typeface="Montserrat Semi Bold" panose="00000700000000000000" pitchFamily="50" charset="0"/>
            </a:endParaRPr>
          </a:p>
        </p:txBody>
      </p:sp>
      <p:pic>
        <p:nvPicPr>
          <p:cNvPr id="10" name="Picture 9" descr="A picture containing drawing&#10;&#10;Description automatically generated">
            <a:extLst>
              <a:ext uri="{FF2B5EF4-FFF2-40B4-BE49-F238E27FC236}">
                <a16:creationId xmlns:a16="http://schemas.microsoft.com/office/drawing/2014/main" id="{08170715-14A4-4C12-A8C8-740BF7436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158292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54B1B0-AF1A-44A8-A8D3-2E87669DAC5B}"/>
              </a:ext>
            </a:extLst>
          </p:cNvPr>
          <p:cNvPicPr>
            <a:picLocks noChangeAspect="1"/>
          </p:cNvPicPr>
          <p:nvPr/>
        </p:nvPicPr>
        <p:blipFill rotWithShape="1">
          <a:blip r:embed="rId3"/>
          <a:srcRect l="11801" r="4833"/>
          <a:stretch/>
        </p:blipFill>
        <p:spPr>
          <a:xfrm>
            <a:off x="1416500" y="1964052"/>
            <a:ext cx="2982024" cy="2371733"/>
          </a:xfrm>
          <a:prstGeom prst="rect">
            <a:avLst/>
          </a:prstGeom>
        </p:spPr>
      </p:pic>
      <p:pic>
        <p:nvPicPr>
          <p:cNvPr id="9" name="Picture 8">
            <a:extLst>
              <a:ext uri="{FF2B5EF4-FFF2-40B4-BE49-F238E27FC236}">
                <a16:creationId xmlns:a16="http://schemas.microsoft.com/office/drawing/2014/main" id="{B89BE524-4312-488F-9E2B-23AEBA823BA0}"/>
              </a:ext>
            </a:extLst>
          </p:cNvPr>
          <p:cNvPicPr>
            <a:picLocks noChangeAspect="1"/>
          </p:cNvPicPr>
          <p:nvPr/>
        </p:nvPicPr>
        <p:blipFill rotWithShape="1">
          <a:blip r:embed="rId4"/>
          <a:srcRect l="17630"/>
          <a:stretch/>
        </p:blipFill>
        <p:spPr>
          <a:xfrm>
            <a:off x="4735027" y="1964052"/>
            <a:ext cx="2957418" cy="2373527"/>
          </a:xfrm>
          <a:prstGeom prst="rect">
            <a:avLst/>
          </a:prstGeom>
        </p:spPr>
      </p:pic>
      <p:sp>
        <p:nvSpPr>
          <p:cNvPr id="10" name="Content Placeholder 2">
            <a:extLst>
              <a:ext uri="{FF2B5EF4-FFF2-40B4-BE49-F238E27FC236}">
                <a16:creationId xmlns:a16="http://schemas.microsoft.com/office/drawing/2014/main" id="{2A15118D-4694-4DC4-BC70-762EF0046F7C}"/>
              </a:ext>
            </a:extLst>
          </p:cNvPr>
          <p:cNvSpPr txBox="1">
            <a:spLocks/>
          </p:cNvSpPr>
          <p:nvPr/>
        </p:nvSpPr>
        <p:spPr>
          <a:xfrm>
            <a:off x="693372" y="364187"/>
            <a:ext cx="4076556"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Hedonic adaptation</a:t>
            </a:r>
          </a:p>
        </p:txBody>
      </p:sp>
      <p:sp>
        <p:nvSpPr>
          <p:cNvPr id="6" name="Rectangle 5">
            <a:extLst>
              <a:ext uri="{FF2B5EF4-FFF2-40B4-BE49-F238E27FC236}">
                <a16:creationId xmlns:a16="http://schemas.microsoft.com/office/drawing/2014/main" id="{AFA8C533-9C87-4871-8D76-5F726046067B}"/>
              </a:ext>
            </a:extLst>
          </p:cNvPr>
          <p:cNvSpPr/>
          <p:nvPr/>
        </p:nvSpPr>
        <p:spPr>
          <a:xfrm>
            <a:off x="1416500" y="4707133"/>
            <a:ext cx="7304240" cy="1138773"/>
          </a:xfrm>
          <a:prstGeom prst="rect">
            <a:avLst/>
          </a:prstGeom>
        </p:spPr>
        <p:txBody>
          <a:bodyPr wrap="square">
            <a:spAutoFit/>
          </a:bodyPr>
          <a:lstStyle/>
          <a:p>
            <a:r>
              <a:rPr lang="en-US" sz="2000" dirty="0">
                <a:latin typeface="Montserrat Light" panose="00000400000000000000" pitchFamily="50" charset="0"/>
              </a:rPr>
              <a:t>“My expectations were reduced to zero when I was twenty-one. Everything since then has been a bonus.” </a:t>
            </a:r>
          </a:p>
          <a:p>
            <a:endParaRPr lang="en-US" sz="1400" dirty="0">
              <a:latin typeface="Montserrat Light" panose="00000400000000000000" pitchFamily="50" charset="0"/>
            </a:endParaRPr>
          </a:p>
          <a:p>
            <a:r>
              <a:rPr lang="en-US" sz="1400" dirty="0">
                <a:latin typeface="Montserrat Light" panose="00000400000000000000" pitchFamily="50" charset="0"/>
              </a:rPr>
              <a:t>								– Stephen Hawking, Scientist</a:t>
            </a:r>
          </a:p>
        </p:txBody>
      </p:sp>
      <p:pic>
        <p:nvPicPr>
          <p:cNvPr id="11" name="Picture 10" descr="A picture containing drawing&#10;&#10;Description automatically generated">
            <a:extLst>
              <a:ext uri="{FF2B5EF4-FFF2-40B4-BE49-F238E27FC236}">
                <a16:creationId xmlns:a16="http://schemas.microsoft.com/office/drawing/2014/main" id="{0E23C11E-CFA6-4410-BA97-1CB0CCEB3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528303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0905" y="2081579"/>
            <a:ext cx="3358618" cy="2649541"/>
            <a:chOff x="752016" y="2153621"/>
            <a:chExt cx="2974897" cy="3532728"/>
          </a:xfrm>
        </p:grpSpPr>
        <p:sp>
          <p:nvSpPr>
            <p:cNvPr id="7" name="TextBox 6"/>
            <p:cNvSpPr txBox="1"/>
            <p:nvPr/>
          </p:nvSpPr>
          <p:spPr>
            <a:xfrm>
              <a:off x="752016" y="4147463"/>
              <a:ext cx="2974897" cy="1538886"/>
            </a:xfrm>
            <a:prstGeom prst="rect">
              <a:avLst/>
            </a:prstGeom>
            <a:noFill/>
          </p:spPr>
          <p:txBody>
            <a:bodyPr wrap="square" rtlCol="0">
              <a:spAutoFit/>
            </a:bodyPr>
            <a:lstStyle/>
            <a:p>
              <a:pPr algn="ctr"/>
              <a:r>
                <a:rPr lang="en-US" sz="2400" dirty="0">
                  <a:latin typeface="Montserrat Light" panose="00000400000000000000" pitchFamily="50" charset="0"/>
                  <a:ea typeface="Franklin Gothic Book" charset="0"/>
                  <a:cs typeface="Franklin Gothic Book" charset="0"/>
                </a:rPr>
                <a:t>Rich</a:t>
              </a:r>
            </a:p>
            <a:p>
              <a:pPr algn="ctr"/>
              <a:endParaRPr lang="en-US" sz="1350" dirty="0">
                <a:latin typeface="Montserrat Light" panose="00000400000000000000" pitchFamily="50" charset="0"/>
                <a:ea typeface="Franklin Gothic Book" charset="0"/>
                <a:cs typeface="Franklin Gothic Book" charset="0"/>
              </a:endParaRPr>
            </a:p>
            <a:p>
              <a:pPr algn="ctr"/>
              <a:r>
                <a:rPr lang="en-US" dirty="0">
                  <a:latin typeface="Montserrat Light" panose="00000400000000000000" pitchFamily="50" charset="0"/>
                  <a:ea typeface="Franklin Gothic Book" charset="0"/>
                  <a:cs typeface="Franklin Gothic Book" charset="0"/>
                </a:rPr>
                <a:t>The accumulation of </a:t>
              </a:r>
              <a:r>
                <a:rPr lang="en-US" b="1" dirty="0">
                  <a:latin typeface="Montserrat Light" panose="00000400000000000000" pitchFamily="50" charset="0"/>
                  <a:ea typeface="Franklin Gothic Book" charset="0"/>
                  <a:cs typeface="Franklin Gothic Book" charset="0"/>
                </a:rPr>
                <a:t>MORE</a:t>
              </a:r>
            </a:p>
            <a:p>
              <a:endParaRPr lang="en-US" sz="1350" dirty="0">
                <a:latin typeface="Montserrat Light" panose="00000400000000000000" pitchFamily="50"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6511"/>
            <a:stretch/>
          </p:blipFill>
          <p:spPr>
            <a:xfrm>
              <a:off x="1593655" y="2153621"/>
              <a:ext cx="1291619" cy="1402379"/>
            </a:xfrm>
            <a:prstGeom prst="rect">
              <a:avLst/>
            </a:prstGeom>
          </p:spPr>
        </p:pic>
      </p:grpSp>
      <p:grpSp>
        <p:nvGrpSpPr>
          <p:cNvPr id="10" name="Group 9"/>
          <p:cNvGrpSpPr/>
          <p:nvPr/>
        </p:nvGrpSpPr>
        <p:grpSpPr>
          <a:xfrm>
            <a:off x="4813174" y="1760728"/>
            <a:ext cx="3597905" cy="3039642"/>
            <a:chOff x="4938156" y="1204635"/>
            <a:chExt cx="3787270" cy="4052863"/>
          </a:xfrm>
        </p:grpSpPr>
        <p:sp>
          <p:nvSpPr>
            <p:cNvPr id="5" name="TextBox 4"/>
            <p:cNvSpPr txBox="1"/>
            <p:nvPr/>
          </p:nvSpPr>
          <p:spPr>
            <a:xfrm>
              <a:off x="4938156" y="3626279"/>
              <a:ext cx="3787270" cy="1631219"/>
            </a:xfrm>
            <a:prstGeom prst="rect">
              <a:avLst/>
            </a:prstGeom>
            <a:noFill/>
          </p:spPr>
          <p:txBody>
            <a:bodyPr wrap="square" rtlCol="0">
              <a:spAutoFit/>
            </a:bodyPr>
            <a:lstStyle/>
            <a:p>
              <a:pPr algn="ctr"/>
              <a:r>
                <a:rPr lang="en-US" sz="2400" dirty="0">
                  <a:latin typeface="Montserrat Light" panose="00000400000000000000" pitchFamily="50" charset="0"/>
                  <a:ea typeface="Franklin Gothic Book" charset="0"/>
                  <a:cs typeface="Franklin Gothic Book" charset="0"/>
                </a:rPr>
                <a:t>Wealthy</a:t>
              </a:r>
            </a:p>
            <a:p>
              <a:pPr algn="ctr"/>
              <a:endParaRPr lang="en-US" sz="1350" dirty="0">
                <a:latin typeface="Montserrat Light" panose="00000400000000000000" pitchFamily="50" charset="0"/>
                <a:ea typeface="Franklin Gothic Book" charset="0"/>
                <a:cs typeface="Franklin Gothic Book" charset="0"/>
              </a:endParaRPr>
            </a:p>
            <a:p>
              <a:pPr algn="ctr"/>
              <a:r>
                <a:rPr lang="en-US" dirty="0">
                  <a:latin typeface="Montserrat Light" panose="00000400000000000000" pitchFamily="50" charset="0"/>
                  <a:ea typeface="Franklin Gothic Book" charset="0"/>
                  <a:cs typeface="Franklin Gothic Book" charset="0"/>
                </a:rPr>
                <a:t>The ability to underwrite a life that is </a:t>
              </a:r>
              <a:r>
                <a:rPr lang="en-US" b="1" dirty="0">
                  <a:latin typeface="Montserrat Light" panose="00000400000000000000" pitchFamily="50" charset="0"/>
                  <a:ea typeface="Franklin Gothic Book" charset="0"/>
                  <a:cs typeface="Franklin Gothic Book" charset="0"/>
                </a:rPr>
                <a:t>MEANINGFUL</a:t>
              </a:r>
              <a:r>
                <a:rPr lang="en-US" dirty="0">
                  <a:latin typeface="Montserrat Light" panose="00000400000000000000" pitchFamily="50" charset="0"/>
                  <a:ea typeface="Franklin Gothic Book" charset="0"/>
                  <a:cs typeface="Franklin Gothic Book" charset="0"/>
                </a:rPr>
                <a:t> to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699" y="1204635"/>
              <a:ext cx="1832203" cy="2022231"/>
            </a:xfrm>
            <a:prstGeom prst="rect">
              <a:avLst/>
            </a:prstGeom>
          </p:spPr>
        </p:pic>
      </p:grpSp>
      <p:sp>
        <p:nvSpPr>
          <p:cNvPr id="13" name="Content Placeholder 2">
            <a:extLst>
              <a:ext uri="{FF2B5EF4-FFF2-40B4-BE49-F238E27FC236}">
                <a16:creationId xmlns:a16="http://schemas.microsoft.com/office/drawing/2014/main" id="{DA42120A-7358-43C7-AF15-DEA6E332CFB0}"/>
              </a:ext>
            </a:extLst>
          </p:cNvPr>
          <p:cNvSpPr txBox="1">
            <a:spLocks/>
          </p:cNvSpPr>
          <p:nvPr/>
        </p:nvSpPr>
        <p:spPr>
          <a:xfrm>
            <a:off x="613088" y="399341"/>
            <a:ext cx="8306858" cy="53578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“Funded Contentment”</a:t>
            </a:r>
          </a:p>
        </p:txBody>
      </p:sp>
      <p:pic>
        <p:nvPicPr>
          <p:cNvPr id="12" name="Picture 11" descr="A picture containing drawing&#10;&#10;Description automatically generated">
            <a:extLst>
              <a:ext uri="{FF2B5EF4-FFF2-40B4-BE49-F238E27FC236}">
                <a16:creationId xmlns:a16="http://schemas.microsoft.com/office/drawing/2014/main" id="{A21327EA-04B0-4CAA-B6FF-39F7AD773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708328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E9E76-3B55-4F90-9028-4F7F9F461920}"/>
              </a:ext>
            </a:extLst>
          </p:cNvPr>
          <p:cNvSpPr txBox="1"/>
          <p:nvPr/>
        </p:nvSpPr>
        <p:spPr>
          <a:xfrm>
            <a:off x="1341521" y="2189563"/>
            <a:ext cx="6828889" cy="2616101"/>
          </a:xfrm>
          <a:prstGeom prst="rect">
            <a:avLst/>
          </a:prstGeom>
          <a:noFill/>
        </p:spPr>
        <p:txBody>
          <a:bodyPr wrap="square" rtlCol="0">
            <a:spAutoFit/>
          </a:bodyPr>
          <a:lstStyle/>
          <a:p>
            <a:r>
              <a:rPr lang="en-US" sz="3200" dirty="0">
                <a:latin typeface="Montserrat Light" panose="00000400000000000000" pitchFamily="50" charset="0"/>
              </a:rPr>
              <a:t>“</a:t>
            </a:r>
            <a:r>
              <a:rPr lang="en-US" sz="3200" dirty="0">
                <a:solidFill>
                  <a:srgbClr val="00B0F0"/>
                </a:solidFill>
                <a:latin typeface="Montserrat Semi Bold" panose="00000700000000000000" pitchFamily="50" charset="0"/>
              </a:rPr>
              <a:t>Wealth</a:t>
            </a:r>
            <a:r>
              <a:rPr lang="en-US" sz="3200" dirty="0">
                <a:latin typeface="Montserrat Light" panose="00000400000000000000" pitchFamily="50" charset="0"/>
              </a:rPr>
              <a:t>, truly defined, is only achievable in the context of a life where </a:t>
            </a:r>
            <a:r>
              <a:rPr lang="en-US" sz="3200" dirty="0">
                <a:solidFill>
                  <a:srgbClr val="00B050"/>
                </a:solidFill>
                <a:latin typeface="Montserrat Light" panose="00000400000000000000" pitchFamily="50" charset="0"/>
              </a:rPr>
              <a:t>purpose</a:t>
            </a:r>
            <a:r>
              <a:rPr lang="en-US" sz="3200" dirty="0">
                <a:latin typeface="Montserrat Light" panose="00000400000000000000" pitchFamily="50" charset="0"/>
              </a:rPr>
              <a:t> and </a:t>
            </a:r>
            <a:r>
              <a:rPr lang="en-US" sz="3200" dirty="0">
                <a:solidFill>
                  <a:srgbClr val="00B050"/>
                </a:solidFill>
                <a:latin typeface="Montserrat Light" panose="00000400000000000000" pitchFamily="50" charset="0"/>
              </a:rPr>
              <a:t>practice</a:t>
            </a:r>
            <a:r>
              <a:rPr lang="en-US" sz="3200" dirty="0">
                <a:latin typeface="Montserrat Light" panose="00000400000000000000" pitchFamily="50" charset="0"/>
              </a:rPr>
              <a:t> are thoughtfully </a:t>
            </a:r>
            <a:r>
              <a:rPr lang="en-US" sz="3200" dirty="0">
                <a:solidFill>
                  <a:srgbClr val="C00000"/>
                </a:solidFill>
                <a:latin typeface="Montserrat Light" panose="00000400000000000000" pitchFamily="50" charset="0"/>
              </a:rPr>
              <a:t>calibrated</a:t>
            </a:r>
            <a:r>
              <a:rPr lang="en-US" sz="3200" dirty="0">
                <a:latin typeface="Montserrat Light" panose="00000400000000000000" pitchFamily="50" charset="0"/>
              </a:rPr>
              <a:t>.”</a:t>
            </a:r>
          </a:p>
          <a:p>
            <a:endParaRPr lang="en-US" dirty="0">
              <a:latin typeface="Montserrat Light" panose="00000400000000000000" pitchFamily="50" charset="0"/>
            </a:endParaRPr>
          </a:p>
          <a:p>
            <a:pPr>
              <a:tabLst>
                <a:tab pos="2514600" algn="l"/>
              </a:tabLst>
            </a:pPr>
            <a:r>
              <a:rPr lang="en-US" dirty="0">
                <a:latin typeface="Montserrat Light" panose="00000400000000000000" pitchFamily="50" charset="0"/>
              </a:rPr>
              <a:t>	– </a:t>
            </a:r>
            <a:r>
              <a:rPr lang="en-US" i="1" dirty="0">
                <a:latin typeface="Montserrat Light" panose="00000400000000000000" pitchFamily="50" charset="0"/>
              </a:rPr>
              <a:t>The Geometry of Wealth</a:t>
            </a:r>
            <a:r>
              <a:rPr lang="en-US" dirty="0">
                <a:latin typeface="Montserrat Light" panose="00000400000000000000" pitchFamily="50" charset="0"/>
              </a:rPr>
              <a:t>, p. 2       </a:t>
            </a:r>
          </a:p>
        </p:txBody>
      </p:sp>
      <p:pic>
        <p:nvPicPr>
          <p:cNvPr id="4" name="Picture 3" descr="A picture containing drawing&#10;&#10;Description automatically generated">
            <a:extLst>
              <a:ext uri="{FF2B5EF4-FFF2-40B4-BE49-F238E27FC236}">
                <a16:creationId xmlns:a16="http://schemas.microsoft.com/office/drawing/2014/main" id="{EEA35344-4985-4586-8C84-BB83577F4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514482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The Foundations of a Meaningful Life</a:t>
            </a:r>
          </a:p>
        </p:txBody>
      </p:sp>
      <p:sp>
        <p:nvSpPr>
          <p:cNvPr id="6" name="Content Placeholder 5">
            <a:extLst>
              <a:ext uri="{FF2B5EF4-FFF2-40B4-BE49-F238E27FC236}">
                <a16:creationId xmlns:a16="http://schemas.microsoft.com/office/drawing/2014/main" id="{7D1E6CBE-08EF-4429-9B78-66667854A02D}"/>
              </a:ext>
            </a:extLst>
          </p:cNvPr>
          <p:cNvSpPr>
            <a:spLocks noGrp="1"/>
          </p:cNvSpPr>
          <p:nvPr>
            <p:ph idx="1"/>
          </p:nvPr>
        </p:nvSpPr>
        <p:spPr>
          <a:xfrm>
            <a:off x="628650" y="1045564"/>
            <a:ext cx="7886700" cy="5131399"/>
          </a:xfrm>
        </p:spPr>
        <p:txBody>
          <a:bodyPr/>
          <a:lstStyle/>
          <a:p>
            <a:pPr marL="0" indent="0">
              <a:buNone/>
            </a:pPr>
            <a:endParaRPr lang="en-US" dirty="0">
              <a:latin typeface="Montserrat Light" panose="00000400000000000000" pitchFamily="50" charset="0"/>
            </a:endParaRPr>
          </a:p>
          <a:p>
            <a:pPr marL="0" indent="0">
              <a:buNone/>
            </a:pPr>
            <a:endParaRPr lang="en-US" dirty="0">
              <a:latin typeface="Montserrat Light" panose="00000400000000000000" pitchFamily="50" charset="0"/>
            </a:endParaRPr>
          </a:p>
          <a:p>
            <a:pPr marL="0" indent="0" algn="ctr">
              <a:buNone/>
            </a:pPr>
            <a:endParaRPr lang="en-US" sz="1400" dirty="0">
              <a:latin typeface="Montserrat Light" panose="00000400000000000000" pitchFamily="50" charset="0"/>
            </a:endParaRPr>
          </a:p>
          <a:p>
            <a:pPr marL="0" indent="0" algn="ctr">
              <a:buNone/>
            </a:pPr>
            <a:endParaRPr lang="en-US" sz="1400" dirty="0">
              <a:latin typeface="Montserrat Light" panose="00000400000000000000" pitchFamily="50" charset="0"/>
            </a:endParaRPr>
          </a:p>
          <a:p>
            <a:pPr marL="0" indent="0" algn="ctr">
              <a:buNone/>
            </a:pPr>
            <a:endParaRPr lang="en-US" sz="1400" dirty="0">
              <a:latin typeface="Montserrat Light" panose="00000400000000000000" pitchFamily="50" charset="0"/>
            </a:endParaRPr>
          </a:p>
        </p:txBody>
      </p:sp>
      <p:pic>
        <p:nvPicPr>
          <p:cNvPr id="13" name="Picture 12" descr="A close up of a sign&#10;&#10;Description automatically generated">
            <a:extLst>
              <a:ext uri="{FF2B5EF4-FFF2-40B4-BE49-F238E27FC236}">
                <a16:creationId xmlns:a16="http://schemas.microsoft.com/office/drawing/2014/main" id="{509EDF17-7113-4F68-AE6D-8CF069118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836" y="1415678"/>
            <a:ext cx="1802616" cy="1802616"/>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1A672B44-174C-4AFB-B8EC-83EF4400A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872" y="1243711"/>
            <a:ext cx="2352676" cy="2352676"/>
          </a:xfrm>
          <a:prstGeom prst="rect">
            <a:avLst/>
          </a:prstGeom>
        </p:spPr>
      </p:pic>
      <p:pic>
        <p:nvPicPr>
          <p:cNvPr id="23" name="Picture 22" descr="A picture containing shirt&#10;&#10;Description automatically generated">
            <a:extLst>
              <a:ext uri="{FF2B5EF4-FFF2-40B4-BE49-F238E27FC236}">
                <a16:creationId xmlns:a16="http://schemas.microsoft.com/office/drawing/2014/main" id="{8C6BFFB0-E1A6-4960-BC77-06DA3D8B0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5876" y="3888519"/>
            <a:ext cx="1851576" cy="1851576"/>
          </a:xfrm>
          <a:prstGeom prst="rect">
            <a:avLst/>
          </a:prstGeom>
        </p:spPr>
      </p:pic>
      <p:pic>
        <p:nvPicPr>
          <p:cNvPr id="29" name="Picture 28" descr="A picture containing dark, sign, black, stop&#10;&#10;Description automatically generated">
            <a:extLst>
              <a:ext uri="{FF2B5EF4-FFF2-40B4-BE49-F238E27FC236}">
                <a16:creationId xmlns:a16="http://schemas.microsoft.com/office/drawing/2014/main" id="{62AFD27E-4329-42C5-A71F-149C0CE81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259" y="3731177"/>
            <a:ext cx="1967902" cy="1967902"/>
          </a:xfrm>
          <a:prstGeom prst="rect">
            <a:avLst/>
          </a:prstGeom>
        </p:spPr>
      </p:pic>
      <p:sp>
        <p:nvSpPr>
          <p:cNvPr id="30" name="TextBox 29">
            <a:extLst>
              <a:ext uri="{FF2B5EF4-FFF2-40B4-BE49-F238E27FC236}">
                <a16:creationId xmlns:a16="http://schemas.microsoft.com/office/drawing/2014/main" id="{DA8EA7BE-7B67-43AD-BBCF-B6B20ACF1630}"/>
              </a:ext>
            </a:extLst>
          </p:cNvPr>
          <p:cNvSpPr txBox="1"/>
          <p:nvPr/>
        </p:nvSpPr>
        <p:spPr>
          <a:xfrm>
            <a:off x="1812463" y="3123043"/>
            <a:ext cx="1366177" cy="338554"/>
          </a:xfrm>
          <a:prstGeom prst="rect">
            <a:avLst/>
          </a:prstGeom>
          <a:noFill/>
        </p:spPr>
        <p:txBody>
          <a:bodyPr wrap="square" rtlCol="0">
            <a:spAutoFit/>
          </a:bodyPr>
          <a:lstStyle/>
          <a:p>
            <a:pPr algn="ctr"/>
            <a:r>
              <a:rPr lang="en-US" sz="1600" dirty="0">
                <a:latin typeface="Montserrat Light" panose="00000400000000000000" pitchFamily="50" charset="0"/>
              </a:rPr>
              <a:t>Connection</a:t>
            </a:r>
            <a:endParaRPr lang="en-US" dirty="0">
              <a:latin typeface="Montserrat Light" panose="00000400000000000000" pitchFamily="50" charset="0"/>
            </a:endParaRPr>
          </a:p>
        </p:txBody>
      </p:sp>
      <p:sp>
        <p:nvSpPr>
          <p:cNvPr id="31" name="TextBox 30">
            <a:extLst>
              <a:ext uri="{FF2B5EF4-FFF2-40B4-BE49-F238E27FC236}">
                <a16:creationId xmlns:a16="http://schemas.microsoft.com/office/drawing/2014/main" id="{76EAB0B7-73AB-43EA-9813-20CAFB8B0F0E}"/>
              </a:ext>
            </a:extLst>
          </p:cNvPr>
          <p:cNvSpPr txBox="1"/>
          <p:nvPr/>
        </p:nvSpPr>
        <p:spPr>
          <a:xfrm>
            <a:off x="5902136" y="5529802"/>
            <a:ext cx="1366177" cy="338554"/>
          </a:xfrm>
          <a:prstGeom prst="rect">
            <a:avLst/>
          </a:prstGeom>
          <a:noFill/>
        </p:spPr>
        <p:txBody>
          <a:bodyPr wrap="square" rtlCol="0">
            <a:spAutoFit/>
          </a:bodyPr>
          <a:lstStyle/>
          <a:p>
            <a:pPr algn="ctr"/>
            <a:r>
              <a:rPr lang="en-US" sz="1600" dirty="0">
                <a:latin typeface="Montserrat Light" panose="00000400000000000000" pitchFamily="50" charset="0"/>
              </a:rPr>
              <a:t>Context</a:t>
            </a:r>
            <a:endParaRPr lang="en-US" dirty="0">
              <a:latin typeface="Montserrat Light" panose="00000400000000000000" pitchFamily="50" charset="0"/>
            </a:endParaRPr>
          </a:p>
        </p:txBody>
      </p:sp>
      <p:sp>
        <p:nvSpPr>
          <p:cNvPr id="32" name="TextBox 31">
            <a:extLst>
              <a:ext uri="{FF2B5EF4-FFF2-40B4-BE49-F238E27FC236}">
                <a16:creationId xmlns:a16="http://schemas.microsoft.com/office/drawing/2014/main" id="{FBA7B448-7737-4FEA-8C3F-495DAD948873}"/>
              </a:ext>
            </a:extLst>
          </p:cNvPr>
          <p:cNvSpPr txBox="1"/>
          <p:nvPr/>
        </p:nvSpPr>
        <p:spPr>
          <a:xfrm>
            <a:off x="1660526" y="5529802"/>
            <a:ext cx="1670050" cy="338554"/>
          </a:xfrm>
          <a:prstGeom prst="rect">
            <a:avLst/>
          </a:prstGeom>
          <a:noFill/>
        </p:spPr>
        <p:txBody>
          <a:bodyPr wrap="square" rtlCol="0">
            <a:spAutoFit/>
          </a:bodyPr>
          <a:lstStyle/>
          <a:p>
            <a:pPr algn="ctr"/>
            <a:r>
              <a:rPr lang="en-US" sz="1600" dirty="0">
                <a:latin typeface="Montserrat Light" panose="00000400000000000000" pitchFamily="50" charset="0"/>
              </a:rPr>
              <a:t>Competence</a:t>
            </a:r>
            <a:endParaRPr lang="en-US" dirty="0">
              <a:latin typeface="Montserrat Light" panose="00000400000000000000" pitchFamily="50" charset="0"/>
            </a:endParaRPr>
          </a:p>
        </p:txBody>
      </p:sp>
      <p:sp>
        <p:nvSpPr>
          <p:cNvPr id="33" name="TextBox 32">
            <a:extLst>
              <a:ext uri="{FF2B5EF4-FFF2-40B4-BE49-F238E27FC236}">
                <a16:creationId xmlns:a16="http://schemas.microsoft.com/office/drawing/2014/main" id="{DF40EFE7-F6D8-4DFD-BE09-8D35911A96D0}"/>
              </a:ext>
            </a:extLst>
          </p:cNvPr>
          <p:cNvSpPr txBox="1"/>
          <p:nvPr/>
        </p:nvSpPr>
        <p:spPr>
          <a:xfrm>
            <a:off x="5778575" y="3123043"/>
            <a:ext cx="1366177" cy="338554"/>
          </a:xfrm>
          <a:prstGeom prst="rect">
            <a:avLst/>
          </a:prstGeom>
          <a:noFill/>
        </p:spPr>
        <p:txBody>
          <a:bodyPr wrap="square" rtlCol="0">
            <a:spAutoFit/>
          </a:bodyPr>
          <a:lstStyle/>
          <a:p>
            <a:pPr algn="ctr"/>
            <a:r>
              <a:rPr lang="en-US" sz="1600" dirty="0">
                <a:latin typeface="Montserrat Light" panose="00000400000000000000" pitchFamily="50" charset="0"/>
              </a:rPr>
              <a:t>Control</a:t>
            </a:r>
            <a:endParaRPr lang="en-US" dirty="0">
              <a:latin typeface="Montserrat Light" panose="00000400000000000000" pitchFamily="50" charset="0"/>
            </a:endParaRPr>
          </a:p>
        </p:txBody>
      </p:sp>
      <p:pic>
        <p:nvPicPr>
          <p:cNvPr id="14" name="Picture 13" descr="A picture containing drawing&#10;&#10;Description automatically generated">
            <a:extLst>
              <a:ext uri="{FF2B5EF4-FFF2-40B4-BE49-F238E27FC236}">
                <a16:creationId xmlns:a16="http://schemas.microsoft.com/office/drawing/2014/main" id="{D97582BB-B6FB-4237-824A-4874ABAD63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868614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628650" y="365127"/>
            <a:ext cx="7886700" cy="555290"/>
          </a:xfrm>
        </p:spPr>
        <p:txBody>
          <a:bodyPr>
            <a:normAutofit/>
          </a:bodyPr>
          <a:lstStyle/>
          <a:p>
            <a:r>
              <a:rPr lang="en-US" sz="2400" dirty="0">
                <a:latin typeface="Montserrat Semi Bold" panose="00000700000000000000" pitchFamily="50" charset="0"/>
              </a:rPr>
              <a:t>A framework</a:t>
            </a:r>
          </a:p>
        </p:txBody>
      </p:sp>
      <p:pic>
        <p:nvPicPr>
          <p:cNvPr id="3" name="Picture 2" descr="A picture containing drawing&#10;&#10;Description automatically generated">
            <a:extLst>
              <a:ext uri="{FF2B5EF4-FFF2-40B4-BE49-F238E27FC236}">
                <a16:creationId xmlns:a16="http://schemas.microsoft.com/office/drawing/2014/main" id="{AD2F1DE8-CCDB-4814-A716-13E032342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98" y="2054706"/>
            <a:ext cx="1990063" cy="1990063"/>
          </a:xfrm>
          <a:prstGeom prst="rect">
            <a:avLst/>
          </a:prstGeom>
        </p:spPr>
      </p:pic>
      <p:pic>
        <p:nvPicPr>
          <p:cNvPr id="8" name="Picture 7" descr="A black sign with white text&#10;&#10;Description automatically generated">
            <a:extLst>
              <a:ext uri="{FF2B5EF4-FFF2-40B4-BE49-F238E27FC236}">
                <a16:creationId xmlns:a16="http://schemas.microsoft.com/office/drawing/2014/main" id="{33FBAF7D-6359-419B-AC88-120870F62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001" y="2054706"/>
            <a:ext cx="1990063" cy="1990063"/>
          </a:xfrm>
          <a:prstGeom prst="rect">
            <a:avLst/>
          </a:prstGeom>
        </p:spPr>
      </p:pic>
      <p:pic>
        <p:nvPicPr>
          <p:cNvPr id="10" name="Picture 9" descr="A close up of a sign&#10;&#10;Description automatically generated">
            <a:extLst>
              <a:ext uri="{FF2B5EF4-FFF2-40B4-BE49-F238E27FC236}">
                <a16:creationId xmlns:a16="http://schemas.microsoft.com/office/drawing/2014/main" id="{A8F32F7F-E914-454E-8AD4-63C58C56F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337" y="1998143"/>
            <a:ext cx="1990063" cy="2050463"/>
          </a:xfrm>
          <a:prstGeom prst="rect">
            <a:avLst/>
          </a:prstGeom>
        </p:spPr>
      </p:pic>
      <p:sp>
        <p:nvSpPr>
          <p:cNvPr id="15" name="TextBox 14">
            <a:extLst>
              <a:ext uri="{FF2B5EF4-FFF2-40B4-BE49-F238E27FC236}">
                <a16:creationId xmlns:a16="http://schemas.microsoft.com/office/drawing/2014/main" id="{914AB8B7-1E3F-49F9-972E-69DFEA560C52}"/>
              </a:ext>
            </a:extLst>
          </p:cNvPr>
          <p:cNvSpPr txBox="1"/>
          <p:nvPr/>
        </p:nvSpPr>
        <p:spPr>
          <a:xfrm>
            <a:off x="1025075" y="3732000"/>
            <a:ext cx="1576137" cy="646331"/>
          </a:xfrm>
          <a:prstGeom prst="rect">
            <a:avLst/>
          </a:prstGeom>
          <a:noFill/>
        </p:spPr>
        <p:txBody>
          <a:bodyPr wrap="square" rtlCol="0">
            <a:spAutoFit/>
          </a:bodyPr>
          <a:lstStyle/>
          <a:p>
            <a:pPr algn="ctr"/>
            <a:r>
              <a:rPr lang="en-US" dirty="0">
                <a:latin typeface="Montserrat Light" panose="00000400000000000000" pitchFamily="50" charset="0"/>
              </a:rPr>
              <a:t>Define</a:t>
            </a:r>
          </a:p>
          <a:p>
            <a:pPr algn="ctr"/>
            <a:r>
              <a:rPr lang="en-US" dirty="0">
                <a:latin typeface="Montserrat Light" panose="00000400000000000000" pitchFamily="50" charset="0"/>
              </a:rPr>
              <a:t>Purpose</a:t>
            </a:r>
          </a:p>
        </p:txBody>
      </p:sp>
      <p:sp>
        <p:nvSpPr>
          <p:cNvPr id="16" name="TextBox 15">
            <a:extLst>
              <a:ext uri="{FF2B5EF4-FFF2-40B4-BE49-F238E27FC236}">
                <a16:creationId xmlns:a16="http://schemas.microsoft.com/office/drawing/2014/main" id="{059CD9D4-1A26-4228-949C-9CD62F81112E}"/>
              </a:ext>
            </a:extLst>
          </p:cNvPr>
          <p:cNvSpPr txBox="1"/>
          <p:nvPr/>
        </p:nvSpPr>
        <p:spPr>
          <a:xfrm>
            <a:off x="3773490" y="3721603"/>
            <a:ext cx="1576137" cy="646331"/>
          </a:xfrm>
          <a:prstGeom prst="rect">
            <a:avLst/>
          </a:prstGeom>
          <a:noFill/>
        </p:spPr>
        <p:txBody>
          <a:bodyPr wrap="square" rtlCol="0">
            <a:spAutoFit/>
          </a:bodyPr>
          <a:lstStyle/>
          <a:p>
            <a:pPr algn="ctr"/>
            <a:r>
              <a:rPr lang="en-US" dirty="0">
                <a:latin typeface="Montserrat Light" panose="00000400000000000000" pitchFamily="50" charset="0"/>
              </a:rPr>
              <a:t>Set</a:t>
            </a:r>
          </a:p>
          <a:p>
            <a:pPr algn="ctr"/>
            <a:r>
              <a:rPr lang="en-US" dirty="0">
                <a:latin typeface="Montserrat Light" panose="00000400000000000000" pitchFamily="50" charset="0"/>
              </a:rPr>
              <a:t>Priorities</a:t>
            </a:r>
          </a:p>
        </p:txBody>
      </p:sp>
      <p:sp>
        <p:nvSpPr>
          <p:cNvPr id="17" name="TextBox 16">
            <a:extLst>
              <a:ext uri="{FF2B5EF4-FFF2-40B4-BE49-F238E27FC236}">
                <a16:creationId xmlns:a16="http://schemas.microsoft.com/office/drawing/2014/main" id="{AD773A74-9311-438D-8234-5CF9B5B9ED54}"/>
              </a:ext>
            </a:extLst>
          </p:cNvPr>
          <p:cNvSpPr txBox="1"/>
          <p:nvPr/>
        </p:nvSpPr>
        <p:spPr>
          <a:xfrm>
            <a:off x="6540457" y="3732000"/>
            <a:ext cx="1576137" cy="646331"/>
          </a:xfrm>
          <a:prstGeom prst="rect">
            <a:avLst/>
          </a:prstGeom>
          <a:noFill/>
        </p:spPr>
        <p:txBody>
          <a:bodyPr wrap="square" rtlCol="0">
            <a:spAutoFit/>
          </a:bodyPr>
          <a:lstStyle/>
          <a:p>
            <a:pPr algn="ctr"/>
            <a:r>
              <a:rPr lang="en-US" dirty="0">
                <a:latin typeface="Montserrat Light" panose="00000400000000000000" pitchFamily="50" charset="0"/>
              </a:rPr>
              <a:t>Make</a:t>
            </a:r>
          </a:p>
          <a:p>
            <a:pPr algn="ctr"/>
            <a:r>
              <a:rPr lang="en-US" dirty="0">
                <a:latin typeface="Montserrat Light" panose="00000400000000000000" pitchFamily="50" charset="0"/>
              </a:rPr>
              <a:t>Decisions</a:t>
            </a:r>
          </a:p>
        </p:txBody>
      </p:sp>
      <p:sp>
        <p:nvSpPr>
          <p:cNvPr id="18" name="Rectangle 17">
            <a:extLst>
              <a:ext uri="{FF2B5EF4-FFF2-40B4-BE49-F238E27FC236}">
                <a16:creationId xmlns:a16="http://schemas.microsoft.com/office/drawing/2014/main" id="{4E5EE22B-9ED1-41F6-99AF-B79C6B404777}"/>
              </a:ext>
            </a:extLst>
          </p:cNvPr>
          <p:cNvSpPr/>
          <p:nvPr/>
        </p:nvSpPr>
        <p:spPr>
          <a:xfrm>
            <a:off x="3039957" y="5206888"/>
            <a:ext cx="3043202" cy="923330"/>
          </a:xfrm>
          <a:prstGeom prst="rect">
            <a:avLst/>
          </a:prstGeom>
        </p:spPr>
        <p:txBody>
          <a:bodyPr wrap="square">
            <a:spAutoFit/>
          </a:bodyPr>
          <a:lstStyle/>
          <a:p>
            <a:pPr algn="ctr"/>
            <a:r>
              <a:rPr lang="en-US" dirty="0">
                <a:latin typeface="Montserrat Semi Bold" panose="00000700000000000000" pitchFamily="50" charset="0"/>
              </a:rPr>
              <a:t>Simple? </a:t>
            </a:r>
            <a:r>
              <a:rPr lang="en-US" i="1" dirty="0">
                <a:latin typeface="Montserrat Semi Bold" panose="00000700000000000000" pitchFamily="50" charset="0"/>
              </a:rPr>
              <a:t>Maybe</a:t>
            </a:r>
            <a:r>
              <a:rPr lang="en-US" dirty="0">
                <a:latin typeface="Montserrat Semi Bold" panose="00000700000000000000" pitchFamily="50" charset="0"/>
              </a:rPr>
              <a:t>.</a:t>
            </a:r>
          </a:p>
          <a:p>
            <a:pPr algn="ctr"/>
            <a:endParaRPr lang="en-US" dirty="0">
              <a:latin typeface="Montserrat Semi Bold" panose="00000700000000000000" pitchFamily="50" charset="0"/>
            </a:endParaRPr>
          </a:p>
          <a:p>
            <a:pPr algn="ctr"/>
            <a:r>
              <a:rPr lang="en-US" dirty="0">
                <a:latin typeface="Montserrat Semi Bold" panose="00000700000000000000" pitchFamily="50" charset="0"/>
              </a:rPr>
              <a:t>Doable? </a:t>
            </a:r>
            <a:r>
              <a:rPr lang="en-US" i="1" dirty="0">
                <a:latin typeface="Montserrat Semi Bold" panose="00000700000000000000" pitchFamily="50" charset="0"/>
              </a:rPr>
              <a:t>Yes</a:t>
            </a:r>
            <a:r>
              <a:rPr lang="en-US" dirty="0">
                <a:latin typeface="Montserrat Semi Bold" panose="00000700000000000000" pitchFamily="50" charset="0"/>
              </a:rPr>
              <a:t>.</a:t>
            </a:r>
          </a:p>
        </p:txBody>
      </p:sp>
      <p:cxnSp>
        <p:nvCxnSpPr>
          <p:cNvPr id="4" name="Straight Arrow Connector 3">
            <a:extLst>
              <a:ext uri="{FF2B5EF4-FFF2-40B4-BE49-F238E27FC236}">
                <a16:creationId xmlns:a16="http://schemas.microsoft.com/office/drawing/2014/main" id="{6D43AA21-89E0-4318-BA7A-CEA96CDEF49B}"/>
              </a:ext>
            </a:extLst>
          </p:cNvPr>
          <p:cNvCxnSpPr/>
          <p:nvPr/>
        </p:nvCxnSpPr>
        <p:spPr>
          <a:xfrm>
            <a:off x="2917449" y="4074119"/>
            <a:ext cx="48491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BB9F6F-D688-4770-8428-F154B04697AB}"/>
              </a:ext>
            </a:extLst>
          </p:cNvPr>
          <p:cNvCxnSpPr/>
          <p:nvPr/>
        </p:nvCxnSpPr>
        <p:spPr>
          <a:xfrm>
            <a:off x="5720841" y="4074117"/>
            <a:ext cx="48491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A6F8E5ED-2350-4197-81BD-A0E8080A9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3218517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515202" y="298984"/>
            <a:ext cx="8179218" cy="713046"/>
          </a:xfrm>
        </p:spPr>
        <p:txBody>
          <a:bodyPr>
            <a:noAutofit/>
          </a:bodyPr>
          <a:lstStyle/>
          <a:p>
            <a:r>
              <a:rPr lang="en-US" sz="2400" dirty="0">
                <a:latin typeface="Montserrat Semi Bold" panose="00000700000000000000" pitchFamily="50" charset="0"/>
              </a:rPr>
              <a:t>In review</a:t>
            </a:r>
          </a:p>
        </p:txBody>
      </p:sp>
      <p:sp>
        <p:nvSpPr>
          <p:cNvPr id="7" name="Rectangle 6">
            <a:extLst>
              <a:ext uri="{FF2B5EF4-FFF2-40B4-BE49-F238E27FC236}">
                <a16:creationId xmlns:a16="http://schemas.microsoft.com/office/drawing/2014/main" id="{76343303-31D6-4E52-9C81-849FF0EAA0A2}"/>
              </a:ext>
            </a:extLst>
          </p:cNvPr>
          <p:cNvSpPr/>
          <p:nvPr/>
        </p:nvSpPr>
        <p:spPr>
          <a:xfrm>
            <a:off x="1170754" y="3094371"/>
            <a:ext cx="4960018" cy="400110"/>
          </a:xfrm>
          <a:prstGeom prst="rect">
            <a:avLst/>
          </a:prstGeom>
        </p:spPr>
        <p:txBody>
          <a:bodyPr wrap="square">
            <a:spAutoFit/>
          </a:bodyPr>
          <a:lstStyle/>
          <a:p>
            <a:r>
              <a:rPr lang="en-US" sz="1000" dirty="0">
                <a:latin typeface="Montserrat Light" panose="00000400000000000000" pitchFamily="50" charset="0"/>
              </a:rPr>
              <a:t> </a:t>
            </a:r>
          </a:p>
          <a:p>
            <a:r>
              <a:rPr lang="en-US" sz="1000" dirty="0">
                <a:latin typeface="Montserrat Light" panose="00000400000000000000" pitchFamily="50" charset="0"/>
              </a:rPr>
              <a:t> </a:t>
            </a:r>
          </a:p>
        </p:txBody>
      </p:sp>
      <p:sp>
        <p:nvSpPr>
          <p:cNvPr id="11" name="Title 4">
            <a:extLst>
              <a:ext uri="{FF2B5EF4-FFF2-40B4-BE49-F238E27FC236}">
                <a16:creationId xmlns:a16="http://schemas.microsoft.com/office/drawing/2014/main" id="{43FE7894-B6AE-4292-90F5-F6DAE1AAFE55}"/>
              </a:ext>
            </a:extLst>
          </p:cNvPr>
          <p:cNvSpPr txBox="1">
            <a:spLocks/>
          </p:cNvSpPr>
          <p:nvPr/>
        </p:nvSpPr>
        <p:spPr>
          <a:xfrm>
            <a:off x="2327777" y="1516159"/>
            <a:ext cx="5939923" cy="51012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tabLst>
                <a:tab pos="1828800" algn="l"/>
              </a:tabLst>
            </a:pPr>
            <a:r>
              <a:rPr lang="en-US" sz="1800" dirty="0">
                <a:latin typeface="Montserrat Light" panose="00000400000000000000" pitchFamily="50" charset="0"/>
              </a:rPr>
              <a:t>Your brain is wired to make lousy financial decisions. There’s no getting around that.</a:t>
            </a:r>
          </a:p>
          <a:p>
            <a:pPr>
              <a:lnSpc>
                <a:spcPct val="100000"/>
              </a:lnSpc>
              <a:spcAft>
                <a:spcPts val="600"/>
              </a:spcAft>
              <a:tabLst>
                <a:tab pos="1828800" algn="l"/>
              </a:tabLst>
            </a:pPr>
            <a:endParaRPr lang="en-US" sz="1800" dirty="0">
              <a:latin typeface="Montserrat Light" panose="00000400000000000000" pitchFamily="50" charset="0"/>
            </a:endParaRPr>
          </a:p>
          <a:p>
            <a:pPr>
              <a:lnSpc>
                <a:spcPct val="100000"/>
              </a:lnSpc>
              <a:spcAft>
                <a:spcPts val="600"/>
              </a:spcAft>
              <a:tabLst>
                <a:tab pos="1828800" algn="l"/>
              </a:tabLst>
            </a:pPr>
            <a:endParaRPr lang="en-US" sz="1800" dirty="0">
              <a:latin typeface="Montserrat Light" panose="00000400000000000000" pitchFamily="50" charset="0"/>
            </a:endParaRPr>
          </a:p>
          <a:p>
            <a:pPr>
              <a:lnSpc>
                <a:spcPct val="100000"/>
              </a:lnSpc>
              <a:spcAft>
                <a:spcPts val="600"/>
              </a:spcAft>
              <a:tabLst>
                <a:tab pos="1828800" algn="l"/>
              </a:tabLst>
            </a:pPr>
            <a:endParaRPr lang="en-US" sz="1800" dirty="0">
              <a:latin typeface="Montserrat Light" panose="00000400000000000000" pitchFamily="50" charset="0"/>
            </a:endParaRPr>
          </a:p>
          <a:p>
            <a:pPr>
              <a:lnSpc>
                <a:spcPct val="100000"/>
              </a:lnSpc>
              <a:spcAft>
                <a:spcPts val="600"/>
              </a:spcAft>
              <a:tabLst>
                <a:tab pos="1828800" algn="l"/>
              </a:tabLst>
            </a:pPr>
            <a:r>
              <a:rPr lang="en-US" sz="1800" dirty="0">
                <a:latin typeface="Montserrat Light" panose="00000400000000000000" pitchFamily="50" charset="0"/>
              </a:rPr>
              <a:t>But there are many things you can do today and tomorrow to fix what’s broken and improve on what’s not. A crisis can be an opportunity.</a:t>
            </a:r>
          </a:p>
          <a:p>
            <a:pPr>
              <a:lnSpc>
                <a:spcPct val="100000"/>
              </a:lnSpc>
              <a:spcAft>
                <a:spcPts val="600"/>
              </a:spcAft>
              <a:tabLst>
                <a:tab pos="1828800" algn="l"/>
              </a:tabLst>
            </a:pPr>
            <a:endParaRPr lang="en-US" sz="1800" dirty="0">
              <a:latin typeface="Montserrat Light" panose="00000400000000000000" pitchFamily="50" charset="0"/>
            </a:endParaRPr>
          </a:p>
          <a:p>
            <a:pPr>
              <a:lnSpc>
                <a:spcPct val="100000"/>
              </a:lnSpc>
              <a:spcAft>
                <a:spcPts val="600"/>
              </a:spcAft>
              <a:tabLst>
                <a:tab pos="1828800" algn="l"/>
              </a:tabLst>
            </a:pPr>
            <a:endParaRPr lang="en-US" sz="1800" dirty="0">
              <a:latin typeface="Montserrat Light" panose="00000400000000000000" pitchFamily="50" charset="0"/>
            </a:endParaRPr>
          </a:p>
          <a:p>
            <a:pPr>
              <a:lnSpc>
                <a:spcPct val="100000"/>
              </a:lnSpc>
              <a:spcAft>
                <a:spcPts val="600"/>
              </a:spcAft>
              <a:tabLst>
                <a:tab pos="1828800" algn="l"/>
              </a:tabLst>
            </a:pPr>
            <a:endParaRPr lang="en-US" sz="1800" dirty="0">
              <a:latin typeface="Montserrat Light" panose="00000400000000000000" pitchFamily="50" charset="0"/>
            </a:endParaRPr>
          </a:p>
          <a:p>
            <a:pPr>
              <a:lnSpc>
                <a:spcPct val="100000"/>
              </a:lnSpc>
              <a:spcAft>
                <a:spcPts val="600"/>
              </a:spcAft>
              <a:tabLst>
                <a:tab pos="1828800" algn="l"/>
              </a:tabLst>
            </a:pPr>
            <a:r>
              <a:rPr lang="en-US" sz="1800" dirty="0">
                <a:latin typeface="Montserrat Light" panose="00000400000000000000" pitchFamily="50" charset="0"/>
              </a:rPr>
              <a:t>We have been gifted an opportunity to think about what really matters in our lives—not only what we want to do, but who we want to be. Make money work for you in that endeavor.</a:t>
            </a:r>
          </a:p>
        </p:txBody>
      </p:sp>
      <p:pic>
        <p:nvPicPr>
          <p:cNvPr id="3" name="Picture 2" descr="A black sign with white text&#10;&#10;Description automatically generated">
            <a:extLst>
              <a:ext uri="{FF2B5EF4-FFF2-40B4-BE49-F238E27FC236}">
                <a16:creationId xmlns:a16="http://schemas.microsoft.com/office/drawing/2014/main" id="{D716C95D-E5A6-4E7F-A286-A9050256E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90" y="1164975"/>
            <a:ext cx="1613263" cy="1613263"/>
          </a:xfrm>
          <a:prstGeom prst="rect">
            <a:avLst/>
          </a:prstGeom>
          <a:solidFill>
            <a:schemeClr val="bg1"/>
          </a:solidFill>
        </p:spPr>
      </p:pic>
      <p:pic>
        <p:nvPicPr>
          <p:cNvPr id="6" name="Picture 5" descr="A picture containing drawing, food, light&#10;&#10;Description automatically generated">
            <a:extLst>
              <a:ext uri="{FF2B5EF4-FFF2-40B4-BE49-F238E27FC236}">
                <a16:creationId xmlns:a16="http://schemas.microsoft.com/office/drawing/2014/main" id="{5F562A33-C00A-4CFA-9E58-7E7571080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65" y="3028064"/>
            <a:ext cx="1459624" cy="1459624"/>
          </a:xfrm>
          <a:prstGeom prst="rect">
            <a:avLst/>
          </a:prstGeom>
        </p:spPr>
      </p:pic>
      <p:pic>
        <p:nvPicPr>
          <p:cNvPr id="10" name="Picture 9" descr="A close up of a logo&#10;&#10;Description automatically generated">
            <a:extLst>
              <a:ext uri="{FF2B5EF4-FFF2-40B4-BE49-F238E27FC236}">
                <a16:creationId xmlns:a16="http://schemas.microsoft.com/office/drawing/2014/main" id="{A85C0BA3-9F31-4A93-BD20-DD64D96CC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34" y="4944584"/>
            <a:ext cx="1763486" cy="1763486"/>
          </a:xfrm>
          <a:prstGeom prst="rect">
            <a:avLst/>
          </a:prstGeom>
        </p:spPr>
      </p:pic>
    </p:spTree>
    <p:extLst>
      <p:ext uri="{BB962C8B-B14F-4D97-AF65-F5344CB8AC3E}">
        <p14:creationId xmlns:p14="http://schemas.microsoft.com/office/powerpoint/2010/main" val="191748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175620" y="3531524"/>
            <a:ext cx="4731812" cy="11624"/>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9C829290-90E2-4590-9FAA-1E51002E47B3}"/>
              </a:ext>
            </a:extLst>
          </p:cNvPr>
          <p:cNvPicPr>
            <a:picLocks noChangeAspect="1"/>
          </p:cNvPicPr>
          <p:nvPr/>
        </p:nvPicPr>
        <p:blipFill rotWithShape="1">
          <a:blip r:embed="rId3">
            <a:extLst>
              <a:ext uri="{28A0092B-C50C-407E-A947-70E740481C1C}">
                <a14:useLocalDpi xmlns:a14="http://schemas.microsoft.com/office/drawing/2010/main" val="0"/>
              </a:ext>
            </a:extLst>
          </a:blip>
          <a:srcRect l="10771" r="9898"/>
          <a:stretch/>
        </p:blipFill>
        <p:spPr>
          <a:xfrm>
            <a:off x="4578738" y="-944"/>
            <a:ext cx="4569252" cy="6834752"/>
          </a:xfrm>
          <a:prstGeom prst="rect">
            <a:avLst/>
          </a:prstGeom>
        </p:spPr>
      </p:pic>
      <p:sp>
        <p:nvSpPr>
          <p:cNvPr id="12" name="Subtitle 2">
            <a:extLst>
              <a:ext uri="{FF2B5EF4-FFF2-40B4-BE49-F238E27FC236}">
                <a16:creationId xmlns:a16="http://schemas.microsoft.com/office/drawing/2014/main" id="{6FC70A65-5F00-4591-817F-9EDDEC38CA99}"/>
              </a:ext>
            </a:extLst>
          </p:cNvPr>
          <p:cNvSpPr>
            <a:spLocks noGrp="1"/>
          </p:cNvSpPr>
          <p:nvPr>
            <p:ph type="subTitle" idx="1"/>
          </p:nvPr>
        </p:nvSpPr>
        <p:spPr>
          <a:xfrm>
            <a:off x="172960" y="2553454"/>
            <a:ext cx="4731812" cy="978070"/>
          </a:xfrm>
        </p:spPr>
        <p:txBody>
          <a:bodyPr>
            <a:normAutofit lnSpcReduction="10000"/>
          </a:bodyPr>
          <a:lstStyle/>
          <a:p>
            <a:pPr algn="l"/>
            <a:r>
              <a:rPr lang="en-US" sz="2800" dirty="0">
                <a:solidFill>
                  <a:srgbClr val="000000"/>
                </a:solidFill>
                <a:latin typeface="Calibri" panose="020F0502020204030204" pitchFamily="34" charset="0"/>
                <a:ea typeface="Times New Roman" panose="02020603050405020304" pitchFamily="18" charset="0"/>
              </a:rPr>
              <a:t>Presenter: Brian Portnoy</a:t>
            </a:r>
          </a:p>
          <a:p>
            <a:pPr algn="l"/>
            <a:r>
              <a:rPr lang="en-US" sz="2800" dirty="0">
                <a:solidFill>
                  <a:srgbClr val="000000"/>
                </a:solidFill>
                <a:latin typeface="Calibri" panose="020F0502020204030204" pitchFamily="34" charset="0"/>
                <a:ea typeface="Times New Roman" panose="02020603050405020304" pitchFamily="18" charset="0"/>
              </a:rPr>
              <a:t>Ph. D., CFA </a:t>
            </a:r>
          </a:p>
          <a:p>
            <a:endParaRPr lang="en-US" sz="2400" b="1" cap="none" spc="38" dirty="0">
              <a:ln w="0"/>
              <a:solidFill>
                <a:schemeClr val="bg2"/>
              </a:solidFill>
              <a:effectLst>
                <a:innerShdw blurRad="63500" dist="50800" dir="13500000">
                  <a:srgbClr val="000000">
                    <a:alpha val="50000"/>
                  </a:srgbClr>
                </a:innerShdw>
              </a:effectLst>
            </a:endParaRPr>
          </a:p>
        </p:txBody>
      </p:sp>
      <p:sp>
        <p:nvSpPr>
          <p:cNvPr id="14" name="TextBox 13">
            <a:extLst>
              <a:ext uri="{FF2B5EF4-FFF2-40B4-BE49-F238E27FC236}">
                <a16:creationId xmlns:a16="http://schemas.microsoft.com/office/drawing/2014/main" id="{B0AEE335-9C2A-4C2E-92C2-B5F5E1726F26}"/>
              </a:ext>
            </a:extLst>
          </p:cNvPr>
          <p:cNvSpPr txBox="1"/>
          <p:nvPr/>
        </p:nvSpPr>
        <p:spPr>
          <a:xfrm>
            <a:off x="98355" y="3693601"/>
            <a:ext cx="4477723" cy="400110"/>
          </a:xfrm>
          <a:prstGeom prst="rect">
            <a:avLst/>
          </a:prstGeom>
          <a:noFill/>
        </p:spPr>
        <p:txBody>
          <a:bodyPr wrap="square" rtlCol="0">
            <a:spAutoFit/>
          </a:bodyPr>
          <a:lstStyle/>
          <a:p>
            <a:pPr lvl="0" defTabSz="342900">
              <a:spcBef>
                <a:spcPts val="750"/>
              </a:spcBef>
              <a:buClr>
                <a:srgbClr val="ACD433"/>
              </a:buClr>
              <a:buSzPct val="80000"/>
            </a:pPr>
            <a:r>
              <a:rPr lang="en-US" sz="2000" cap="all" dirty="0">
                <a:solidFill>
                  <a:srgbClr val="000000"/>
                </a:solidFill>
                <a:latin typeface="Calibri" panose="020F0502020204030204" pitchFamily="34" charset="0"/>
                <a:ea typeface="Times New Roman" panose="02020603050405020304" pitchFamily="18" charset="0"/>
                <a:cs typeface="Arial" panose="020B0604020202020204" pitchFamily="34" charset="0"/>
              </a:rPr>
              <a:t>Founder of Shaping Wealth </a:t>
            </a:r>
            <a:endParaRPr lang="en-US" sz="2000" b="1" spc="38" dirty="0">
              <a:ln w="0"/>
              <a:solidFill>
                <a:srgbClr val="0E5580"/>
              </a:solidFill>
              <a:effectLst>
                <a:innerShdw blurRad="63500" dist="50800" dir="13500000">
                  <a:srgbClr val="000000">
                    <a:alpha val="50000"/>
                  </a:srgbClr>
                </a:innerShdw>
              </a:effectLst>
              <a:latin typeface="Arial" panose="020B0604020202020204" pitchFamily="34" charset="0"/>
              <a:ea typeface="+mj-ea"/>
              <a:cs typeface="Arial" panose="020B0604020202020204" pitchFamily="34" charset="0"/>
            </a:endParaRPr>
          </a:p>
        </p:txBody>
      </p:sp>
      <p:pic>
        <p:nvPicPr>
          <p:cNvPr id="15" name="Picture 14">
            <a:extLst>
              <a:ext uri="{FF2B5EF4-FFF2-40B4-BE49-F238E27FC236}">
                <a16:creationId xmlns:a16="http://schemas.microsoft.com/office/drawing/2014/main" id="{416045E3-A091-40DB-8194-592103622120}"/>
              </a:ext>
            </a:extLst>
          </p:cNvPr>
          <p:cNvPicPr>
            <a:picLocks noChangeAspect="1"/>
          </p:cNvPicPr>
          <p:nvPr/>
        </p:nvPicPr>
        <p:blipFill>
          <a:blip r:embed="rId4"/>
          <a:stretch>
            <a:fillRect/>
          </a:stretch>
        </p:blipFill>
        <p:spPr>
          <a:xfrm>
            <a:off x="3559388" y="3579451"/>
            <a:ext cx="628410" cy="628410"/>
          </a:xfrm>
          <a:prstGeom prst="rect">
            <a:avLst/>
          </a:prstGeom>
        </p:spPr>
      </p:pic>
    </p:spTree>
    <p:extLst>
      <p:ext uri="{BB962C8B-B14F-4D97-AF65-F5344CB8AC3E}">
        <p14:creationId xmlns:p14="http://schemas.microsoft.com/office/powerpoint/2010/main" val="244106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8B7165-50D7-4E4A-A8E1-897B1DEB8427}"/>
              </a:ext>
            </a:extLst>
          </p:cNvPr>
          <p:cNvPicPr>
            <a:picLocks noChangeAspect="1"/>
          </p:cNvPicPr>
          <p:nvPr/>
        </p:nvPicPr>
        <p:blipFill>
          <a:blip r:embed="rId2"/>
          <a:stretch>
            <a:fillRect/>
          </a:stretch>
        </p:blipFill>
        <p:spPr>
          <a:xfrm>
            <a:off x="1374048" y="26366"/>
            <a:ext cx="6395904" cy="6648852"/>
          </a:xfrm>
          <a:prstGeom prst="rect">
            <a:avLst/>
          </a:prstGeom>
        </p:spPr>
      </p:pic>
      <p:sp>
        <p:nvSpPr>
          <p:cNvPr id="2" name="TextBox 1">
            <a:extLst>
              <a:ext uri="{FF2B5EF4-FFF2-40B4-BE49-F238E27FC236}">
                <a16:creationId xmlns:a16="http://schemas.microsoft.com/office/drawing/2014/main" id="{0DE3CA28-E1CC-48BC-8115-DD1C8BE48B30}"/>
              </a:ext>
            </a:extLst>
          </p:cNvPr>
          <p:cNvSpPr txBox="1"/>
          <p:nvPr/>
        </p:nvSpPr>
        <p:spPr>
          <a:xfrm>
            <a:off x="2586449" y="5101046"/>
            <a:ext cx="3990703" cy="369332"/>
          </a:xfrm>
          <a:prstGeom prst="rect">
            <a:avLst/>
          </a:prstGeom>
          <a:noFill/>
        </p:spPr>
        <p:txBody>
          <a:bodyPr wrap="square" rtlCol="0">
            <a:spAutoFit/>
          </a:bodyPr>
          <a:lstStyle/>
          <a:p>
            <a:pPr algn="ctr"/>
            <a:r>
              <a:rPr lang="en-US" dirty="0">
                <a:solidFill>
                  <a:schemeClr val="tx1">
                    <a:lumMod val="75000"/>
                    <a:lumOff val="25000"/>
                  </a:schemeClr>
                </a:solidFill>
                <a:latin typeface="Montserrat Light" panose="00000400000000000000" pitchFamily="50" charset="0"/>
              </a:rPr>
              <a:t>Financial wellness for everyone.</a:t>
            </a:r>
          </a:p>
        </p:txBody>
      </p:sp>
      <p:sp>
        <p:nvSpPr>
          <p:cNvPr id="5" name="TextBox 4">
            <a:extLst>
              <a:ext uri="{FF2B5EF4-FFF2-40B4-BE49-F238E27FC236}">
                <a16:creationId xmlns:a16="http://schemas.microsoft.com/office/drawing/2014/main" id="{DC7FE663-E68D-4C54-AD04-CD6E6A292612}"/>
              </a:ext>
            </a:extLst>
          </p:cNvPr>
          <p:cNvSpPr txBox="1"/>
          <p:nvPr/>
        </p:nvSpPr>
        <p:spPr>
          <a:xfrm>
            <a:off x="2586449" y="1186271"/>
            <a:ext cx="3990703" cy="461665"/>
          </a:xfrm>
          <a:prstGeom prst="rect">
            <a:avLst/>
          </a:prstGeom>
          <a:noFill/>
        </p:spPr>
        <p:txBody>
          <a:bodyPr wrap="square" rtlCol="0">
            <a:spAutoFit/>
          </a:bodyPr>
          <a:lstStyle/>
          <a:p>
            <a:pPr algn="ctr"/>
            <a:r>
              <a:rPr lang="en-US" sz="2400" dirty="0">
                <a:solidFill>
                  <a:srgbClr val="C00000"/>
                </a:solidFill>
                <a:latin typeface="Montserrat Semi Bold" panose="00000700000000000000" pitchFamily="50" charset="0"/>
              </a:rPr>
              <a:t>Thank you!</a:t>
            </a:r>
          </a:p>
        </p:txBody>
      </p:sp>
    </p:spTree>
    <p:extLst>
      <p:ext uri="{BB962C8B-B14F-4D97-AF65-F5344CB8AC3E}">
        <p14:creationId xmlns:p14="http://schemas.microsoft.com/office/powerpoint/2010/main" val="142575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8B7165-50D7-4E4A-A8E1-897B1DEB8427}"/>
              </a:ext>
            </a:extLst>
          </p:cNvPr>
          <p:cNvPicPr>
            <a:picLocks noChangeAspect="1"/>
          </p:cNvPicPr>
          <p:nvPr/>
        </p:nvPicPr>
        <p:blipFill>
          <a:blip r:embed="rId3"/>
          <a:stretch>
            <a:fillRect/>
          </a:stretch>
        </p:blipFill>
        <p:spPr>
          <a:xfrm>
            <a:off x="452720" y="1503216"/>
            <a:ext cx="3326137" cy="3457681"/>
          </a:xfrm>
          <a:prstGeom prst="rect">
            <a:avLst/>
          </a:prstGeom>
        </p:spPr>
      </p:pic>
      <p:sp>
        <p:nvSpPr>
          <p:cNvPr id="2" name="TextBox 1">
            <a:extLst>
              <a:ext uri="{FF2B5EF4-FFF2-40B4-BE49-F238E27FC236}">
                <a16:creationId xmlns:a16="http://schemas.microsoft.com/office/drawing/2014/main" id="{0DE3CA28-E1CC-48BC-8115-DD1C8BE48B30}"/>
              </a:ext>
            </a:extLst>
          </p:cNvPr>
          <p:cNvSpPr txBox="1"/>
          <p:nvPr/>
        </p:nvSpPr>
        <p:spPr>
          <a:xfrm>
            <a:off x="3698866" y="2505868"/>
            <a:ext cx="3990703" cy="2585323"/>
          </a:xfrm>
          <a:prstGeom prst="rect">
            <a:avLst/>
          </a:prstGeom>
          <a:noFill/>
        </p:spPr>
        <p:txBody>
          <a:bodyPr wrap="square" rtlCol="0">
            <a:spAutoFit/>
          </a:bodyPr>
          <a:lstStyle/>
          <a:p>
            <a:r>
              <a:rPr lang="en-US" dirty="0">
                <a:solidFill>
                  <a:schemeClr val="tx1">
                    <a:lumMod val="75000"/>
                    <a:lumOff val="25000"/>
                  </a:schemeClr>
                </a:solidFill>
                <a:latin typeface="Montserrat Semi Bold" panose="00000700000000000000" pitchFamily="50" charset="0"/>
              </a:rPr>
              <a:t>Brian Portnoy, Ph.D., CFA</a:t>
            </a:r>
          </a:p>
          <a:p>
            <a:endParaRPr lang="en-US" dirty="0">
              <a:solidFill>
                <a:schemeClr val="tx1">
                  <a:lumMod val="75000"/>
                  <a:lumOff val="25000"/>
                </a:schemeClr>
              </a:solidFill>
              <a:latin typeface="Montserrat Semi Bold" panose="00000700000000000000" pitchFamily="50" charset="0"/>
            </a:endParaRPr>
          </a:p>
          <a:p>
            <a:pPr marL="514350"/>
            <a:r>
              <a:rPr lang="en-US" dirty="0">
                <a:solidFill>
                  <a:schemeClr val="tx1">
                    <a:lumMod val="75000"/>
                    <a:lumOff val="25000"/>
                  </a:schemeClr>
                </a:solidFill>
                <a:latin typeface="Montserrat Light" panose="00000400000000000000" pitchFamily="50" charset="0"/>
              </a:rPr>
              <a:t>bp@shapingwealth.com</a:t>
            </a:r>
          </a:p>
          <a:p>
            <a:pPr marL="514350"/>
            <a:endParaRPr lang="en-US" dirty="0">
              <a:solidFill>
                <a:schemeClr val="tx1">
                  <a:lumMod val="75000"/>
                  <a:lumOff val="25000"/>
                </a:schemeClr>
              </a:solidFill>
              <a:latin typeface="Montserrat Light" panose="00000400000000000000" pitchFamily="50" charset="0"/>
            </a:endParaRPr>
          </a:p>
          <a:p>
            <a:pPr marL="514350"/>
            <a:r>
              <a:rPr lang="en-US" dirty="0">
                <a:solidFill>
                  <a:schemeClr val="tx1">
                    <a:lumMod val="75000"/>
                    <a:lumOff val="25000"/>
                  </a:schemeClr>
                </a:solidFill>
                <a:latin typeface="Montserrat Light" panose="00000400000000000000" pitchFamily="50" charset="0"/>
              </a:rPr>
              <a:t>www.shapingwealth.com</a:t>
            </a:r>
          </a:p>
          <a:p>
            <a:pPr marL="514350"/>
            <a:endParaRPr lang="en-US" dirty="0">
              <a:solidFill>
                <a:schemeClr val="tx1">
                  <a:lumMod val="75000"/>
                  <a:lumOff val="25000"/>
                </a:schemeClr>
              </a:solidFill>
              <a:latin typeface="Montserrat Light" panose="00000400000000000000" pitchFamily="50" charset="0"/>
            </a:endParaRPr>
          </a:p>
          <a:p>
            <a:pPr marL="514350"/>
            <a:r>
              <a:rPr lang="en-US" dirty="0">
                <a:solidFill>
                  <a:schemeClr val="tx1">
                    <a:lumMod val="75000"/>
                    <a:lumOff val="25000"/>
                  </a:schemeClr>
                </a:solidFill>
                <a:latin typeface="Montserrat Light" panose="00000400000000000000" pitchFamily="50" charset="0"/>
              </a:rPr>
              <a:t>@brianportnoy</a:t>
            </a:r>
          </a:p>
          <a:p>
            <a:pPr marL="285750" indent="-285750">
              <a:buFont typeface="Webdings" panose="05030102010509060703" pitchFamily="18" charset="2"/>
              <a:buChar char="¿"/>
            </a:pPr>
            <a:endParaRPr lang="en-US" dirty="0">
              <a:solidFill>
                <a:schemeClr val="tx1">
                  <a:lumMod val="75000"/>
                  <a:lumOff val="25000"/>
                </a:schemeClr>
              </a:solidFill>
              <a:latin typeface="Montserrat Light" panose="00000400000000000000" pitchFamily="50" charset="0"/>
            </a:endParaRPr>
          </a:p>
          <a:p>
            <a:pPr algn="ctr"/>
            <a:endParaRPr lang="en-US" dirty="0">
              <a:solidFill>
                <a:schemeClr val="tx1">
                  <a:lumMod val="75000"/>
                  <a:lumOff val="25000"/>
                </a:schemeClr>
              </a:solidFill>
              <a:latin typeface="Montserrat Light" panose="00000400000000000000" pitchFamily="50" charset="0"/>
            </a:endParaRPr>
          </a:p>
        </p:txBody>
      </p:sp>
      <p:pic>
        <p:nvPicPr>
          <p:cNvPr id="5" name="Picture 4" descr="A picture containing dark, black, white, bed&#10;&#10;Description automatically generated">
            <a:extLst>
              <a:ext uri="{FF2B5EF4-FFF2-40B4-BE49-F238E27FC236}">
                <a16:creationId xmlns:a16="http://schemas.microsoft.com/office/drawing/2014/main" id="{38328EA6-42C0-4C61-B1FA-BE7E1FAC1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3628" y="3567120"/>
            <a:ext cx="506423" cy="506423"/>
          </a:xfrm>
          <a:prstGeom prst="rect">
            <a:avLst/>
          </a:prstGeom>
        </p:spPr>
      </p:pic>
      <p:pic>
        <p:nvPicPr>
          <p:cNvPr id="9" name="Picture 8" descr="A picture containing black, dark, laptop, cat&#10;&#10;Description automatically generated">
            <a:extLst>
              <a:ext uri="{FF2B5EF4-FFF2-40B4-BE49-F238E27FC236}">
                <a16:creationId xmlns:a16="http://schemas.microsoft.com/office/drawing/2014/main" id="{90144DF6-2038-4183-A992-1DA396828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866" y="4082305"/>
            <a:ext cx="533400" cy="533400"/>
          </a:xfrm>
          <a:prstGeom prst="rect">
            <a:avLst/>
          </a:prstGeom>
        </p:spPr>
      </p:pic>
      <p:pic>
        <p:nvPicPr>
          <p:cNvPr id="11" name="Picture 10" descr="A picture containing dark, sign, black, white&#10;&#10;Description automatically generated">
            <a:extLst>
              <a:ext uri="{FF2B5EF4-FFF2-40B4-BE49-F238E27FC236}">
                <a16:creationId xmlns:a16="http://schemas.microsoft.com/office/drawing/2014/main" id="{016E2AB5-DC0B-4D6B-AC4F-FAF5BD3B0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6009" y="3035318"/>
            <a:ext cx="506422" cy="506422"/>
          </a:xfrm>
          <a:prstGeom prst="rect">
            <a:avLst/>
          </a:prstGeom>
        </p:spPr>
      </p:pic>
    </p:spTree>
    <p:extLst>
      <p:ext uri="{BB962C8B-B14F-4D97-AF65-F5344CB8AC3E}">
        <p14:creationId xmlns:p14="http://schemas.microsoft.com/office/powerpoint/2010/main" val="1650558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CCC80C-677D-403C-B5D9-E7106E15D998}"/>
              </a:ext>
            </a:extLst>
          </p:cNvPr>
          <p:cNvSpPr/>
          <p:nvPr/>
        </p:nvSpPr>
        <p:spPr>
          <a:xfrm>
            <a:off x="0" y="0"/>
            <a:ext cx="9144000" cy="3326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62378" y="1578890"/>
            <a:ext cx="6619244" cy="1281538"/>
          </a:xfrm>
        </p:spPr>
        <p:txBody>
          <a:bodyPr>
            <a:normAutofit fontScale="90000"/>
          </a:bodyPr>
          <a:lstStyle/>
          <a:p>
            <a:r>
              <a:rPr lang="en-US" sz="8800" b="1" dirty="0">
                <a:solidFill>
                  <a:schemeClr val="bg1"/>
                </a:solidFill>
              </a:rPr>
              <a:t>Questions?</a:t>
            </a:r>
          </a:p>
        </p:txBody>
      </p:sp>
      <p:sp>
        <p:nvSpPr>
          <p:cNvPr id="3" name="Subtitle 2"/>
          <p:cNvSpPr>
            <a:spLocks noGrp="1"/>
          </p:cNvSpPr>
          <p:nvPr>
            <p:ph type="subTitle" idx="1"/>
          </p:nvPr>
        </p:nvSpPr>
        <p:spPr>
          <a:xfrm>
            <a:off x="951065" y="3809857"/>
            <a:ext cx="7241869" cy="1747500"/>
          </a:xfrm>
        </p:spPr>
        <p:txBody>
          <a:bodyPr>
            <a:noAutofit/>
          </a:bodyPr>
          <a:lstStyle/>
          <a:p>
            <a:r>
              <a:rPr lang="en-US" sz="3200" dirty="0">
                <a:solidFill>
                  <a:schemeClr val="tx1"/>
                </a:solidFill>
              </a:rPr>
              <a:t>Ask in the chat </a:t>
            </a:r>
          </a:p>
          <a:p>
            <a:r>
              <a:rPr lang="en-US" sz="3200" dirty="0">
                <a:solidFill>
                  <a:schemeClr val="tx1"/>
                </a:solidFill>
              </a:rPr>
              <a:t>Or send an email to: </a:t>
            </a:r>
          </a:p>
          <a:p>
            <a:r>
              <a:rPr lang="en-US" sz="3600" b="1" dirty="0" err="1">
                <a:solidFill>
                  <a:srgbClr val="92D050"/>
                </a:solidFill>
                <a:hlinkClick r:id="rId3">
                  <a:extLst>
                    <a:ext uri="{A12FA001-AC4F-418D-AE19-62706E023703}">
                      <ahyp:hlinkClr xmlns:ahyp="http://schemas.microsoft.com/office/drawing/2018/hyperlinkcolor" val="tx"/>
                    </a:ext>
                  </a:extLst>
                </a:hlinkClick>
              </a:rPr>
              <a:t>Financialwellness@nar.realtor</a:t>
            </a:r>
            <a:endParaRPr lang="en-US" sz="3600" b="1" dirty="0">
              <a:solidFill>
                <a:srgbClr val="92D050"/>
              </a:solidFill>
            </a:endParaRPr>
          </a:p>
        </p:txBody>
      </p:sp>
    </p:spTree>
    <p:extLst>
      <p:ext uri="{BB962C8B-B14F-4D97-AF65-F5344CB8AC3E}">
        <p14:creationId xmlns:p14="http://schemas.microsoft.com/office/powerpoint/2010/main" val="523230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D2192C-EA38-4D3D-B329-42E0E3D4770B}"/>
              </a:ext>
            </a:extLst>
          </p:cNvPr>
          <p:cNvPicPr>
            <a:picLocks noGrp="1"/>
          </p:cNvPicPr>
          <p:nvPr>
            <p:ph idx="1"/>
          </p:nvPr>
        </p:nvPicPr>
        <p:blipFill>
          <a:blip r:embed="rId3"/>
          <a:stretch>
            <a:fillRect/>
          </a:stretch>
        </p:blipFill>
        <p:spPr>
          <a:xfrm>
            <a:off x="373281" y="2038301"/>
            <a:ext cx="8397433" cy="4288421"/>
          </a:xfrm>
          <a:prstGeom prst="rect">
            <a:avLst/>
          </a:prstGeom>
        </p:spPr>
      </p:pic>
      <p:pic>
        <p:nvPicPr>
          <p:cNvPr id="7" name="Picture 4" descr="Magnifying glass, glass, search, looking, detective - free image ...">
            <a:extLst>
              <a:ext uri="{FF2B5EF4-FFF2-40B4-BE49-F238E27FC236}">
                <a16:creationId xmlns:a16="http://schemas.microsoft.com/office/drawing/2014/main" id="{81C1F40E-1D32-460E-8676-A87E71AF2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375963" flipH="1">
            <a:off x="1042310" y="2764382"/>
            <a:ext cx="4267317" cy="4376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0EA737-2D90-4043-8646-8BFD908D54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35575" y="-170329"/>
            <a:ext cx="3672847" cy="1822708"/>
          </a:xfrm>
          <a:prstGeom prst="rect">
            <a:avLst/>
          </a:prstGeom>
        </p:spPr>
      </p:pic>
      <p:sp>
        <p:nvSpPr>
          <p:cNvPr id="2" name="TextBox 1">
            <a:extLst>
              <a:ext uri="{FF2B5EF4-FFF2-40B4-BE49-F238E27FC236}">
                <a16:creationId xmlns:a16="http://schemas.microsoft.com/office/drawing/2014/main" id="{67D2034B-E500-41DE-B08A-F6DDDBC84A78}"/>
              </a:ext>
            </a:extLst>
          </p:cNvPr>
          <p:cNvSpPr txBox="1"/>
          <p:nvPr/>
        </p:nvSpPr>
        <p:spPr>
          <a:xfrm>
            <a:off x="2735575" y="1652379"/>
            <a:ext cx="3581139" cy="400110"/>
          </a:xfrm>
          <a:prstGeom prst="rect">
            <a:avLst/>
          </a:prstGeom>
          <a:noFill/>
        </p:spPr>
        <p:txBody>
          <a:bodyPr wrap="square" rtlCol="0">
            <a:spAutoFit/>
          </a:bodyPr>
          <a:lstStyle/>
          <a:p>
            <a:pPr algn="ctr"/>
            <a:r>
              <a:rPr lang="en-US" sz="2000" dirty="0">
                <a:solidFill>
                  <a:srgbClr val="FF0000"/>
                </a:solidFill>
              </a:rPr>
              <a:t>Visit: </a:t>
            </a:r>
            <a:r>
              <a:rPr lang="en-US" sz="2000" dirty="0">
                <a:solidFill>
                  <a:schemeClr val="accent1"/>
                </a:solidFill>
              </a:rPr>
              <a:t>FinancialWellness.realtor</a:t>
            </a:r>
          </a:p>
        </p:txBody>
      </p:sp>
    </p:spTree>
    <p:extLst>
      <p:ext uri="{BB962C8B-B14F-4D97-AF65-F5344CB8AC3E}">
        <p14:creationId xmlns:p14="http://schemas.microsoft.com/office/powerpoint/2010/main" val="4227022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05300"/>
            <a:ext cx="9144000" cy="626611"/>
          </a:xfrm>
        </p:spPr>
        <p:txBody>
          <a:bodyPr>
            <a:noAutofit/>
          </a:bodyPr>
          <a:lstStyle/>
          <a:p>
            <a:pPr algn="ctr"/>
            <a:r>
              <a:rPr lang="en-US" sz="3200" b="1" dirty="0">
                <a:solidFill>
                  <a:srgbClr val="86D438"/>
                </a:solidFill>
              </a:rPr>
              <a:t>Additional Resources:</a:t>
            </a:r>
            <a:r>
              <a:rPr lang="en-US" sz="3200" b="1" dirty="0"/>
              <a:t> nar.realtor/right-tools-right-now</a:t>
            </a:r>
          </a:p>
        </p:txBody>
      </p:sp>
      <p:pic>
        <p:nvPicPr>
          <p:cNvPr id="7" name="Picture 6">
            <a:extLst>
              <a:ext uri="{FF2B5EF4-FFF2-40B4-BE49-F238E27FC236}">
                <a16:creationId xmlns:a16="http://schemas.microsoft.com/office/drawing/2014/main" id="{842DAC9B-B90C-4A37-A4B3-A6A828C64299}"/>
              </a:ext>
            </a:extLst>
          </p:cNvPr>
          <p:cNvPicPr>
            <a:picLocks noChangeAspect="1"/>
          </p:cNvPicPr>
          <p:nvPr/>
        </p:nvPicPr>
        <p:blipFill>
          <a:blip r:embed="rId3"/>
          <a:stretch>
            <a:fillRect/>
          </a:stretch>
        </p:blipFill>
        <p:spPr>
          <a:xfrm>
            <a:off x="187751" y="2256953"/>
            <a:ext cx="8768498" cy="3095748"/>
          </a:xfrm>
          <a:prstGeom prst="rect">
            <a:avLst/>
          </a:prstGeom>
        </p:spPr>
      </p:pic>
    </p:spTree>
    <p:extLst>
      <p:ext uri="{BB962C8B-B14F-4D97-AF65-F5344CB8AC3E}">
        <p14:creationId xmlns:p14="http://schemas.microsoft.com/office/powerpoint/2010/main" val="1456312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0" y="5549664"/>
            <a:ext cx="4218632" cy="413186"/>
          </a:xfrm>
        </p:spPr>
        <p:txBody>
          <a:bodyPr>
            <a:normAutofit fontScale="90000"/>
          </a:bodyPr>
          <a:lstStyle/>
          <a:p>
            <a:r>
              <a:rPr lang="en-US" sz="3100" b="1" dirty="0">
                <a:solidFill>
                  <a:schemeClr val="tx1"/>
                </a:solidFill>
              </a:rPr>
              <a:t>1</a:t>
            </a:r>
            <a:r>
              <a:rPr lang="en-US" sz="4000" b="1" dirty="0">
                <a:solidFill>
                  <a:schemeClr val="tx1"/>
                </a:solidFill>
              </a:rPr>
              <a:t>. </a:t>
            </a:r>
            <a:r>
              <a:rPr lang="en-US" sz="3100" b="1" dirty="0">
                <a:solidFill>
                  <a:schemeClr val="tx1"/>
                </a:solidFill>
              </a:rPr>
              <a:t>Visit </a:t>
            </a:r>
            <a:r>
              <a:rPr lang="en-US" sz="3100" b="1" dirty="0" err="1">
                <a:solidFill>
                  <a:srgbClr val="92D050"/>
                </a:solidFill>
              </a:rPr>
              <a:t>FinancialWellness.realtor</a:t>
            </a:r>
            <a:br>
              <a:rPr lang="en-US" sz="3100" b="1" dirty="0">
                <a:solidFill>
                  <a:schemeClr val="tx1"/>
                </a:solidFill>
              </a:rPr>
            </a:br>
            <a:br>
              <a:rPr lang="en-US" sz="3100" b="1" dirty="0">
                <a:solidFill>
                  <a:schemeClr val="tx1"/>
                </a:solidFill>
              </a:rPr>
            </a:br>
            <a:r>
              <a:rPr lang="en-US" sz="3100" b="1" dirty="0">
                <a:solidFill>
                  <a:schemeClr val="tx1"/>
                </a:solidFill>
              </a:rPr>
              <a:t>2. Leave us your feedback.</a:t>
            </a:r>
            <a:br>
              <a:rPr lang="en-US" sz="3100" b="1" dirty="0">
                <a:solidFill>
                  <a:schemeClr val="tx1"/>
                </a:solidFill>
              </a:rPr>
            </a:br>
            <a:br>
              <a:rPr lang="en-US" sz="3100" b="1" dirty="0">
                <a:solidFill>
                  <a:schemeClr val="tx1"/>
                </a:solidFill>
              </a:rPr>
            </a:br>
            <a:r>
              <a:rPr lang="en-US" sz="3100" b="1" dirty="0">
                <a:solidFill>
                  <a:schemeClr val="tx1"/>
                </a:solidFill>
              </a:rPr>
              <a:t>3. Register for the next webinar.</a:t>
            </a:r>
            <a:br>
              <a:rPr lang="en-US" sz="3600" b="1" dirty="0">
                <a:solidFill>
                  <a:schemeClr val="tx1"/>
                </a:solidFill>
              </a:rPr>
            </a:br>
            <a:br>
              <a:rPr lang="en-US" sz="3600" b="1" dirty="0">
                <a:solidFill>
                  <a:schemeClr val="tx1"/>
                </a:solidFill>
              </a:rPr>
            </a:br>
            <a:r>
              <a:rPr lang="en-US" sz="2700" b="1" dirty="0">
                <a:solidFill>
                  <a:schemeClr val="tx1"/>
                </a:solidFill>
              </a:rPr>
              <a:t>Thanks!</a:t>
            </a:r>
            <a:br>
              <a:rPr lang="en-US" sz="2700" dirty="0">
                <a:solidFill>
                  <a:schemeClr val="tx1"/>
                </a:solidFill>
              </a:rPr>
            </a:br>
            <a:br>
              <a:rPr lang="en-US" sz="2700" dirty="0">
                <a:solidFill>
                  <a:schemeClr val="bg2"/>
                </a:solidFill>
              </a:rPr>
            </a:br>
            <a:endParaRPr lang="en-US" sz="2700" dirty="0">
              <a:solidFill>
                <a:schemeClr val="bg2"/>
              </a:solidFill>
            </a:endParaRPr>
          </a:p>
        </p:txBody>
      </p:sp>
      <p:pic>
        <p:nvPicPr>
          <p:cNvPr id="2" name="Picture 1">
            <a:extLst>
              <a:ext uri="{FF2B5EF4-FFF2-40B4-BE49-F238E27FC236}">
                <a16:creationId xmlns:a16="http://schemas.microsoft.com/office/drawing/2014/main" id="{CEB65487-9E8B-41A7-AFAA-359A0E0BA6D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296" r="2345" b="6"/>
          <a:stretch/>
        </p:blipFill>
        <p:spPr>
          <a:xfrm>
            <a:off x="450790" y="1692644"/>
            <a:ext cx="3957924" cy="3472713"/>
          </a:xfrm>
          <a:prstGeom prst="rect">
            <a:avLst/>
          </a:prstGeom>
          <a:ln>
            <a:noFill/>
          </a:ln>
          <a:effectLst>
            <a:softEdge rad="112500"/>
          </a:effectLst>
        </p:spPr>
      </p:pic>
      <p:cxnSp>
        <p:nvCxnSpPr>
          <p:cNvPr id="5" name="Straight Connector 4">
            <a:extLst>
              <a:ext uri="{FF2B5EF4-FFF2-40B4-BE49-F238E27FC236}">
                <a16:creationId xmlns:a16="http://schemas.microsoft.com/office/drawing/2014/main" id="{5BF7A5D5-A60B-4064-B777-8BAB7525265B}"/>
              </a:ext>
            </a:extLst>
          </p:cNvPr>
          <p:cNvCxnSpPr>
            <a:cxnSpLocks/>
          </p:cNvCxnSpPr>
          <p:nvPr/>
        </p:nvCxnSpPr>
        <p:spPr>
          <a:xfrm>
            <a:off x="4572000" y="1487048"/>
            <a:ext cx="0" cy="4041914"/>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270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8E48-DEF2-4E26-B8A5-9B372705006F}"/>
              </a:ext>
            </a:extLst>
          </p:cNvPr>
          <p:cNvSpPr>
            <a:spLocks noGrp="1"/>
          </p:cNvSpPr>
          <p:nvPr>
            <p:ph type="ctrTitle"/>
          </p:nvPr>
        </p:nvSpPr>
        <p:spPr>
          <a:xfrm>
            <a:off x="685800" y="1122363"/>
            <a:ext cx="7772400" cy="1810248"/>
          </a:xfrm>
        </p:spPr>
        <p:txBody>
          <a:bodyPr>
            <a:normAutofit/>
          </a:bodyPr>
          <a:lstStyle/>
          <a:p>
            <a:r>
              <a:rPr lang="en-US" sz="4400" dirty="0">
                <a:latin typeface="Montserrat Semi Bold" panose="00000700000000000000" pitchFamily="50" charset="0"/>
              </a:rPr>
              <a:t>Crisis As Opportunity:</a:t>
            </a:r>
          </a:p>
        </p:txBody>
      </p:sp>
      <p:sp>
        <p:nvSpPr>
          <p:cNvPr id="6" name="Subtitle 5">
            <a:extLst>
              <a:ext uri="{FF2B5EF4-FFF2-40B4-BE49-F238E27FC236}">
                <a16:creationId xmlns:a16="http://schemas.microsoft.com/office/drawing/2014/main" id="{45D6FC1B-B5EE-4065-B6A1-B2EAACC14A6B}"/>
              </a:ext>
            </a:extLst>
          </p:cNvPr>
          <p:cNvSpPr>
            <a:spLocks noGrp="1"/>
          </p:cNvSpPr>
          <p:nvPr>
            <p:ph type="subTitle" idx="1"/>
          </p:nvPr>
        </p:nvSpPr>
        <p:spPr>
          <a:xfrm>
            <a:off x="1143000" y="3105648"/>
            <a:ext cx="6858000" cy="2837951"/>
          </a:xfrm>
        </p:spPr>
        <p:txBody>
          <a:bodyPr>
            <a:normAutofit lnSpcReduction="10000"/>
          </a:bodyPr>
          <a:lstStyle/>
          <a:p>
            <a:r>
              <a:rPr lang="en-US" sz="2000" dirty="0">
                <a:latin typeface="Montserrat Light" panose="00000400000000000000" pitchFamily="50" charset="0"/>
              </a:rPr>
              <a:t>Making Better Money Decisions Now and Later</a:t>
            </a:r>
          </a:p>
          <a:p>
            <a:endParaRPr lang="en-US" sz="2000" dirty="0">
              <a:latin typeface="Montserrat Light" panose="00000400000000000000" pitchFamily="50" charset="0"/>
            </a:endParaRPr>
          </a:p>
          <a:p>
            <a:endParaRPr lang="en-US" sz="2000" dirty="0">
              <a:latin typeface="Montserrat Light" panose="00000400000000000000" pitchFamily="50" charset="0"/>
            </a:endParaRPr>
          </a:p>
          <a:p>
            <a:endParaRPr lang="en-US" sz="2000" dirty="0">
              <a:latin typeface="Montserrat Light" panose="00000400000000000000" pitchFamily="50" charset="0"/>
            </a:endParaRPr>
          </a:p>
          <a:p>
            <a:endParaRPr lang="en-US" sz="2000" dirty="0">
              <a:latin typeface="Montserrat Light" panose="00000400000000000000" pitchFamily="50" charset="0"/>
            </a:endParaRPr>
          </a:p>
          <a:p>
            <a:pPr>
              <a:lnSpc>
                <a:spcPct val="100000"/>
              </a:lnSpc>
              <a:spcBef>
                <a:spcPts val="0"/>
              </a:spcBef>
              <a:spcAft>
                <a:spcPts val="600"/>
              </a:spcAft>
            </a:pPr>
            <a:r>
              <a:rPr lang="en-US" sz="1600" dirty="0">
                <a:latin typeface="Montserrat Light" panose="00000400000000000000" pitchFamily="50" charset="0"/>
              </a:rPr>
              <a:t>Brian Portnoy, Ph.D., CFA</a:t>
            </a:r>
          </a:p>
          <a:p>
            <a:pPr>
              <a:lnSpc>
                <a:spcPct val="100000"/>
              </a:lnSpc>
              <a:spcBef>
                <a:spcPts val="0"/>
              </a:spcBef>
              <a:spcAft>
                <a:spcPts val="600"/>
              </a:spcAft>
            </a:pPr>
            <a:r>
              <a:rPr lang="en-US" sz="1600" dirty="0">
                <a:latin typeface="Montserrat Light" panose="00000400000000000000" pitchFamily="50" charset="0"/>
              </a:rPr>
              <a:t>Shaping Wealth</a:t>
            </a:r>
          </a:p>
          <a:p>
            <a:pPr>
              <a:lnSpc>
                <a:spcPct val="100000"/>
              </a:lnSpc>
              <a:spcBef>
                <a:spcPts val="0"/>
              </a:spcBef>
              <a:spcAft>
                <a:spcPts val="600"/>
              </a:spcAft>
            </a:pPr>
            <a:r>
              <a:rPr lang="en-US" sz="1600" dirty="0">
                <a:latin typeface="Montserrat Light" panose="00000400000000000000" pitchFamily="50" charset="0"/>
              </a:rPr>
              <a:t>April 21, 2020</a:t>
            </a:r>
          </a:p>
        </p:txBody>
      </p:sp>
      <p:pic>
        <p:nvPicPr>
          <p:cNvPr id="5" name="Picture 4" descr="A picture containing drawing&#10;&#10;Description automatically generated">
            <a:extLst>
              <a:ext uri="{FF2B5EF4-FFF2-40B4-BE49-F238E27FC236}">
                <a16:creationId xmlns:a16="http://schemas.microsoft.com/office/drawing/2014/main" id="{FCEE1A4C-8D08-4767-9924-E631C62AB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5902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0D53C-5895-4EEB-BCDA-08384EA4B717}"/>
              </a:ext>
            </a:extLst>
          </p:cNvPr>
          <p:cNvSpPr>
            <a:spLocks noGrp="1"/>
          </p:cNvSpPr>
          <p:nvPr>
            <p:ph type="title"/>
          </p:nvPr>
        </p:nvSpPr>
        <p:spPr>
          <a:xfrm>
            <a:off x="515202" y="298984"/>
            <a:ext cx="8179218" cy="713046"/>
          </a:xfrm>
        </p:spPr>
        <p:txBody>
          <a:bodyPr>
            <a:noAutofit/>
          </a:bodyPr>
          <a:lstStyle/>
          <a:p>
            <a:r>
              <a:rPr lang="en-US" sz="2400" dirty="0">
                <a:latin typeface="Montserrat Semi Bold" panose="00000700000000000000" pitchFamily="50" charset="0"/>
              </a:rPr>
              <a:t>The Flow of Today’s Talk</a:t>
            </a:r>
          </a:p>
        </p:txBody>
      </p:sp>
      <p:sp>
        <p:nvSpPr>
          <p:cNvPr id="7" name="Rectangle 6">
            <a:extLst>
              <a:ext uri="{FF2B5EF4-FFF2-40B4-BE49-F238E27FC236}">
                <a16:creationId xmlns:a16="http://schemas.microsoft.com/office/drawing/2014/main" id="{76343303-31D6-4E52-9C81-849FF0EAA0A2}"/>
              </a:ext>
            </a:extLst>
          </p:cNvPr>
          <p:cNvSpPr/>
          <p:nvPr/>
        </p:nvSpPr>
        <p:spPr>
          <a:xfrm>
            <a:off x="1170754" y="3094371"/>
            <a:ext cx="4960018" cy="400110"/>
          </a:xfrm>
          <a:prstGeom prst="rect">
            <a:avLst/>
          </a:prstGeom>
        </p:spPr>
        <p:txBody>
          <a:bodyPr wrap="square">
            <a:spAutoFit/>
          </a:bodyPr>
          <a:lstStyle/>
          <a:p>
            <a:r>
              <a:rPr lang="en-US" sz="1000" dirty="0">
                <a:latin typeface="Montserrat Light" panose="00000400000000000000" pitchFamily="50" charset="0"/>
              </a:rPr>
              <a:t> </a:t>
            </a:r>
          </a:p>
          <a:p>
            <a:r>
              <a:rPr lang="en-US" sz="1000" dirty="0">
                <a:latin typeface="Montserrat Light" panose="00000400000000000000" pitchFamily="50" charset="0"/>
              </a:rPr>
              <a:t> </a:t>
            </a:r>
          </a:p>
        </p:txBody>
      </p:sp>
      <p:sp>
        <p:nvSpPr>
          <p:cNvPr id="11" name="Title 4">
            <a:extLst>
              <a:ext uri="{FF2B5EF4-FFF2-40B4-BE49-F238E27FC236}">
                <a16:creationId xmlns:a16="http://schemas.microsoft.com/office/drawing/2014/main" id="{43FE7894-B6AE-4292-90F5-F6DAE1AAFE55}"/>
              </a:ext>
            </a:extLst>
          </p:cNvPr>
          <p:cNvSpPr txBox="1">
            <a:spLocks/>
          </p:cNvSpPr>
          <p:nvPr/>
        </p:nvSpPr>
        <p:spPr>
          <a:xfrm>
            <a:off x="3344087" y="1457776"/>
            <a:ext cx="5368427" cy="51012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tabLst>
                <a:tab pos="1828800" algn="l"/>
              </a:tabLst>
            </a:pPr>
            <a:r>
              <a:rPr lang="en-US" sz="2400" dirty="0">
                <a:latin typeface="Montserrat Light" panose="00000400000000000000" pitchFamily="50" charset="0"/>
              </a:rPr>
              <a:t>Brains &amp; Money</a:t>
            </a:r>
          </a:p>
          <a:p>
            <a:pPr>
              <a:lnSpc>
                <a:spcPct val="150000"/>
              </a:lnSpc>
              <a:tabLst>
                <a:tab pos="1828800" algn="l"/>
              </a:tabLst>
            </a:pPr>
            <a:endParaRPr lang="en-US" sz="2400" dirty="0">
              <a:latin typeface="Montserrat Light" panose="00000400000000000000" pitchFamily="50" charset="0"/>
            </a:endParaRPr>
          </a:p>
          <a:p>
            <a:pPr>
              <a:lnSpc>
                <a:spcPct val="150000"/>
              </a:lnSpc>
              <a:tabLst>
                <a:tab pos="1828800" algn="l"/>
              </a:tabLst>
            </a:pPr>
            <a:endParaRPr lang="en-US" sz="2400" dirty="0">
              <a:latin typeface="Montserrat Light" panose="00000400000000000000" pitchFamily="50" charset="0"/>
            </a:endParaRPr>
          </a:p>
          <a:p>
            <a:pPr>
              <a:lnSpc>
                <a:spcPct val="150000"/>
              </a:lnSpc>
              <a:tabLst>
                <a:tab pos="1828800" algn="l"/>
              </a:tabLst>
            </a:pPr>
            <a:r>
              <a:rPr lang="en-US" sz="2400" dirty="0">
                <a:latin typeface="Montserrat Light" panose="00000400000000000000" pitchFamily="50" charset="0"/>
              </a:rPr>
              <a:t>Let’s Get Practical</a:t>
            </a:r>
          </a:p>
          <a:p>
            <a:pPr>
              <a:lnSpc>
                <a:spcPct val="150000"/>
              </a:lnSpc>
              <a:tabLst>
                <a:tab pos="1828800" algn="l"/>
              </a:tabLst>
            </a:pPr>
            <a:endParaRPr lang="en-US" sz="2400" dirty="0">
              <a:latin typeface="Montserrat Light" panose="00000400000000000000" pitchFamily="50" charset="0"/>
            </a:endParaRPr>
          </a:p>
          <a:p>
            <a:pPr>
              <a:lnSpc>
                <a:spcPct val="150000"/>
              </a:lnSpc>
              <a:tabLst>
                <a:tab pos="1828800" algn="l"/>
              </a:tabLst>
            </a:pPr>
            <a:endParaRPr lang="en-US" sz="2400" dirty="0">
              <a:latin typeface="Montserrat Light" panose="00000400000000000000" pitchFamily="50" charset="0"/>
            </a:endParaRPr>
          </a:p>
          <a:p>
            <a:pPr>
              <a:lnSpc>
                <a:spcPct val="150000"/>
              </a:lnSpc>
              <a:tabLst>
                <a:tab pos="1828800" algn="l"/>
              </a:tabLst>
            </a:pPr>
            <a:r>
              <a:rPr lang="en-US" sz="2400" dirty="0">
                <a:latin typeface="Montserrat Light" panose="00000400000000000000" pitchFamily="50" charset="0"/>
              </a:rPr>
              <a:t>The Big Picture</a:t>
            </a:r>
          </a:p>
        </p:txBody>
      </p:sp>
      <p:pic>
        <p:nvPicPr>
          <p:cNvPr id="3" name="Picture 2" descr="A black sign with white text&#10;&#10;Description automatically generated">
            <a:extLst>
              <a:ext uri="{FF2B5EF4-FFF2-40B4-BE49-F238E27FC236}">
                <a16:creationId xmlns:a16="http://schemas.microsoft.com/office/drawing/2014/main" id="{D716C95D-E5A6-4E7F-A286-A9050256E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65" y="1231650"/>
            <a:ext cx="1613263" cy="1613263"/>
          </a:xfrm>
          <a:prstGeom prst="rect">
            <a:avLst/>
          </a:prstGeom>
        </p:spPr>
      </p:pic>
      <p:pic>
        <p:nvPicPr>
          <p:cNvPr id="6" name="Picture 5" descr="A picture containing drawing, food, light&#10;&#10;Description automatically generated">
            <a:extLst>
              <a:ext uri="{FF2B5EF4-FFF2-40B4-BE49-F238E27FC236}">
                <a16:creationId xmlns:a16="http://schemas.microsoft.com/office/drawing/2014/main" id="{5F562A33-C00A-4CFA-9E58-7E7571080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684" y="2764669"/>
            <a:ext cx="1459624" cy="1459624"/>
          </a:xfrm>
          <a:prstGeom prst="rect">
            <a:avLst/>
          </a:prstGeom>
        </p:spPr>
      </p:pic>
      <p:pic>
        <p:nvPicPr>
          <p:cNvPr id="10" name="Picture 9" descr="A close up of a logo&#10;&#10;Description automatically generated">
            <a:extLst>
              <a:ext uri="{FF2B5EF4-FFF2-40B4-BE49-F238E27FC236}">
                <a16:creationId xmlns:a16="http://schemas.microsoft.com/office/drawing/2014/main" id="{A85C0BA3-9F31-4A93-BD20-DD64D96CC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122" y="4224293"/>
            <a:ext cx="1763486" cy="1763486"/>
          </a:xfrm>
          <a:prstGeom prst="rect">
            <a:avLst/>
          </a:prstGeom>
        </p:spPr>
      </p:pic>
      <p:cxnSp>
        <p:nvCxnSpPr>
          <p:cNvPr id="17" name="Straight Arrow Connector 16">
            <a:extLst>
              <a:ext uri="{FF2B5EF4-FFF2-40B4-BE49-F238E27FC236}">
                <a16:creationId xmlns:a16="http://schemas.microsoft.com/office/drawing/2014/main" id="{BF89FC79-D84F-43D7-98F2-B72D367D7626}"/>
              </a:ext>
            </a:extLst>
          </p:cNvPr>
          <p:cNvCxnSpPr>
            <a:cxnSpLocks/>
          </p:cNvCxnSpPr>
          <p:nvPr/>
        </p:nvCxnSpPr>
        <p:spPr>
          <a:xfrm>
            <a:off x="4582959" y="2323701"/>
            <a:ext cx="0" cy="55666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FB1C60-777C-4FAA-A05E-32D6864D9E96}"/>
              </a:ext>
            </a:extLst>
          </p:cNvPr>
          <p:cNvCxnSpPr>
            <a:cxnSpLocks/>
          </p:cNvCxnSpPr>
          <p:nvPr/>
        </p:nvCxnSpPr>
        <p:spPr>
          <a:xfrm>
            <a:off x="4582959" y="4033393"/>
            <a:ext cx="0" cy="55666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C4F107E-272C-4F0A-B682-D9983EB34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63490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automatically generated">
            <a:extLst>
              <a:ext uri="{FF2B5EF4-FFF2-40B4-BE49-F238E27FC236}">
                <a16:creationId xmlns:a16="http://schemas.microsoft.com/office/drawing/2014/main" id="{0D5D78CD-CCB6-48B6-8916-EF9254BC7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EE57D1E6-C00A-440B-9F64-BCD073AA1AAF}"/>
              </a:ext>
            </a:extLst>
          </p:cNvPr>
          <p:cNvSpPr/>
          <p:nvPr/>
        </p:nvSpPr>
        <p:spPr>
          <a:xfrm>
            <a:off x="855073" y="485596"/>
            <a:ext cx="4621802" cy="1200329"/>
          </a:xfrm>
          <a:prstGeom prst="rect">
            <a:avLst/>
          </a:prstGeom>
        </p:spPr>
        <p:txBody>
          <a:bodyPr wrap="square">
            <a:spAutoFit/>
          </a:bodyPr>
          <a:lstStyle/>
          <a:p>
            <a:r>
              <a:rPr lang="en-US" sz="7200" dirty="0">
                <a:solidFill>
                  <a:schemeClr val="bg1"/>
                </a:solidFill>
                <a:latin typeface="Montserrat Semi Bold" panose="00000700000000000000" pitchFamily="50" charset="0"/>
              </a:rPr>
              <a:t>130,000</a:t>
            </a:r>
            <a:endParaRPr lang="en-US" sz="4000" dirty="0">
              <a:solidFill>
                <a:schemeClr val="bg1"/>
              </a:solidFill>
              <a:latin typeface="Montserrat Semi Bold" panose="00000700000000000000" pitchFamily="50" charset="0"/>
            </a:endParaRPr>
          </a:p>
        </p:txBody>
      </p:sp>
    </p:spTree>
    <p:extLst>
      <p:ext uri="{BB962C8B-B14F-4D97-AF65-F5344CB8AC3E}">
        <p14:creationId xmlns:p14="http://schemas.microsoft.com/office/powerpoint/2010/main" val="43829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3C66F05-F1D2-4937-9E64-E2ABAA00F4CE}"/>
              </a:ext>
            </a:extLst>
          </p:cNvPr>
          <p:cNvSpPr txBox="1">
            <a:spLocks/>
          </p:cNvSpPr>
          <p:nvPr/>
        </p:nvSpPr>
        <p:spPr>
          <a:xfrm>
            <a:off x="653547" y="416391"/>
            <a:ext cx="7552001" cy="5813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Your brain on money</a:t>
            </a:r>
            <a:endParaRPr lang="en-US" sz="2400" i="1" dirty="0">
              <a:latin typeface="Montserrat Semi Bold" panose="00000700000000000000" pitchFamily="50" charset="0"/>
            </a:endParaRPr>
          </a:p>
        </p:txBody>
      </p:sp>
      <p:pic>
        <p:nvPicPr>
          <p:cNvPr id="8" name="Image" descr="Image">
            <a:extLst>
              <a:ext uri="{FF2B5EF4-FFF2-40B4-BE49-F238E27FC236}">
                <a16:creationId xmlns:a16="http://schemas.microsoft.com/office/drawing/2014/main" id="{AA5CE5C6-64B8-44CC-9F48-F20A19F756A7}"/>
              </a:ext>
            </a:extLst>
          </p:cNvPr>
          <p:cNvPicPr>
            <a:picLocks noChangeAspect="1"/>
          </p:cNvPicPr>
          <p:nvPr/>
        </p:nvPicPr>
        <p:blipFill>
          <a:blip r:embed="rId3"/>
          <a:stretch>
            <a:fillRect/>
          </a:stretch>
        </p:blipFill>
        <p:spPr>
          <a:xfrm>
            <a:off x="971550" y="2093912"/>
            <a:ext cx="2670313" cy="2670176"/>
          </a:xfrm>
          <a:prstGeom prst="rect">
            <a:avLst/>
          </a:prstGeom>
          <a:ln w="12700">
            <a:miter lim="400000"/>
          </a:ln>
        </p:spPr>
      </p:pic>
      <p:pic>
        <p:nvPicPr>
          <p:cNvPr id="4" name="Picture 3">
            <a:extLst>
              <a:ext uri="{FF2B5EF4-FFF2-40B4-BE49-F238E27FC236}">
                <a16:creationId xmlns:a16="http://schemas.microsoft.com/office/drawing/2014/main" id="{380A191E-6E6E-4B28-8DFE-000B6C31F5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5463" y="1924051"/>
            <a:ext cx="2878137" cy="2878137"/>
          </a:xfrm>
          <a:prstGeom prst="rect">
            <a:avLst/>
          </a:prstGeom>
        </p:spPr>
      </p:pic>
      <p:sp>
        <p:nvSpPr>
          <p:cNvPr id="5" name="The Sumerians of Mesopotamia develop the world’s first civilisation, and also invent writing">
            <a:extLst>
              <a:ext uri="{FF2B5EF4-FFF2-40B4-BE49-F238E27FC236}">
                <a16:creationId xmlns:a16="http://schemas.microsoft.com/office/drawing/2014/main" id="{2D2112BF-EC12-4BE2-AE65-6D939346E94E}"/>
              </a:ext>
            </a:extLst>
          </p:cNvPr>
          <p:cNvSpPr txBox="1"/>
          <p:nvPr/>
        </p:nvSpPr>
        <p:spPr>
          <a:xfrm>
            <a:off x="862576" y="6342439"/>
            <a:ext cx="7843080"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457200">
              <a:lnSpc>
                <a:spcPts val="3800"/>
              </a:lnSpc>
              <a:defRPr sz="1600">
                <a:solidFill>
                  <a:srgbClr val="333333"/>
                </a:solidFill>
              </a:defRPr>
            </a:lvl1pPr>
          </a:lstStyle>
          <a:p>
            <a:pPr>
              <a:lnSpc>
                <a:spcPct val="100000"/>
              </a:lnSpc>
            </a:pPr>
            <a:endParaRPr lang="en-US" dirty="0"/>
          </a:p>
        </p:txBody>
      </p:sp>
      <p:sp>
        <p:nvSpPr>
          <p:cNvPr id="9" name="Content Placeholder 5">
            <a:extLst>
              <a:ext uri="{FF2B5EF4-FFF2-40B4-BE49-F238E27FC236}">
                <a16:creationId xmlns:a16="http://schemas.microsoft.com/office/drawing/2014/main" id="{DBA40924-0A49-4C39-9209-1D2CBED2DE64}"/>
              </a:ext>
            </a:extLst>
          </p:cNvPr>
          <p:cNvSpPr txBox="1">
            <a:spLocks/>
          </p:cNvSpPr>
          <p:nvPr/>
        </p:nvSpPr>
        <p:spPr>
          <a:xfrm>
            <a:off x="6535666" y="1150097"/>
            <a:ext cx="2760734" cy="43796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latin typeface="Montserrat Light" panose="00000400000000000000" pitchFamily="50" charset="0"/>
            </a:endParaRPr>
          </a:p>
        </p:txBody>
      </p:sp>
      <p:pic>
        <p:nvPicPr>
          <p:cNvPr id="6" name="Picture 5" descr="A close up of a sign&#10;&#10;Description automatically generated">
            <a:extLst>
              <a:ext uri="{FF2B5EF4-FFF2-40B4-BE49-F238E27FC236}">
                <a16:creationId xmlns:a16="http://schemas.microsoft.com/office/drawing/2014/main" id="{18A967A8-2AD1-479F-9055-B3D4696A1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195" y="2401094"/>
            <a:ext cx="2055812" cy="205581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91F5C58-1934-4B1C-8F9C-A2C7C0B80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Tree>
    <p:extLst>
      <p:ext uri="{BB962C8B-B14F-4D97-AF65-F5344CB8AC3E}">
        <p14:creationId xmlns:p14="http://schemas.microsoft.com/office/powerpoint/2010/main" val="296263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FFE5D768-532A-4B62-82C6-724D9637F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382" y="6087987"/>
            <a:ext cx="1214595" cy="525918"/>
          </a:xfrm>
          <a:prstGeom prst="rect">
            <a:avLst/>
          </a:prstGeom>
        </p:spPr>
      </p:pic>
      <p:sp>
        <p:nvSpPr>
          <p:cNvPr id="6" name="TextBox 5">
            <a:extLst>
              <a:ext uri="{FF2B5EF4-FFF2-40B4-BE49-F238E27FC236}">
                <a16:creationId xmlns:a16="http://schemas.microsoft.com/office/drawing/2014/main" id="{D4472E42-0027-4DE7-9481-9A5F70165909}"/>
              </a:ext>
            </a:extLst>
          </p:cNvPr>
          <p:cNvSpPr txBox="1"/>
          <p:nvPr/>
        </p:nvSpPr>
        <p:spPr>
          <a:xfrm>
            <a:off x="889395" y="1480627"/>
            <a:ext cx="7746207" cy="2923877"/>
          </a:xfrm>
          <a:prstGeom prst="rect">
            <a:avLst/>
          </a:prstGeom>
          <a:noFill/>
        </p:spPr>
        <p:txBody>
          <a:bodyPr wrap="square" rtlCol="0">
            <a:spAutoFit/>
          </a:bodyPr>
          <a:lstStyle/>
          <a:p>
            <a:pPr>
              <a:spcAft>
                <a:spcPts val="600"/>
              </a:spcAft>
            </a:pPr>
            <a:r>
              <a:rPr lang="en-US" dirty="0">
                <a:latin typeface="Montserrat Light" panose="00000400000000000000" pitchFamily="50" charset="0"/>
              </a:rPr>
              <a:t>The human brain has developed many short cuts for good (evolutionary) reasons, but they can diminish our money decision skills. In areas such as:</a:t>
            </a:r>
          </a:p>
          <a:p>
            <a:pPr>
              <a:spcAft>
                <a:spcPts val="600"/>
              </a:spcAft>
            </a:pPr>
            <a:endParaRPr lang="en-US" dirty="0">
              <a:latin typeface="Montserrat Light" panose="00000400000000000000" pitchFamily="50" charset="0"/>
            </a:endParaRPr>
          </a:p>
          <a:p>
            <a:endParaRPr lang="en-US" dirty="0">
              <a:latin typeface="Montserrat Light" panose="00000400000000000000" pitchFamily="50" charset="0"/>
            </a:endParaRPr>
          </a:p>
          <a:p>
            <a:pPr>
              <a:tabLst>
                <a:tab pos="914400" algn="l"/>
              </a:tabLst>
            </a:pPr>
            <a:r>
              <a:rPr lang="en-US" sz="2800" dirty="0">
                <a:latin typeface="Montserrat Semi Bold" panose="00000700000000000000" pitchFamily="50" charset="0"/>
              </a:rPr>
              <a:t>	</a:t>
            </a:r>
            <a:r>
              <a:rPr lang="en-US" sz="2800" dirty="0">
                <a:latin typeface="Montserrat Semi Bold" panose="00000700000000000000" pitchFamily="50" charset="0"/>
                <a:sym typeface="Wingdings" panose="05000000000000000000" pitchFamily="2" charset="2"/>
              </a:rPr>
              <a:t> How we process information  </a:t>
            </a:r>
          </a:p>
          <a:p>
            <a:pPr>
              <a:tabLst>
                <a:tab pos="914400" algn="l"/>
              </a:tabLst>
            </a:pPr>
            <a:endParaRPr lang="en-US" sz="2800" dirty="0">
              <a:latin typeface="Montserrat Semi Bold" panose="00000700000000000000" pitchFamily="50" charset="0"/>
              <a:sym typeface="Wingdings" panose="05000000000000000000" pitchFamily="2" charset="2"/>
            </a:endParaRPr>
          </a:p>
          <a:p>
            <a:pPr>
              <a:tabLst>
                <a:tab pos="914400" algn="l"/>
              </a:tabLst>
            </a:pPr>
            <a:r>
              <a:rPr lang="en-US" sz="2800" dirty="0">
                <a:latin typeface="Montserrat Semi Bold" panose="00000700000000000000" pitchFamily="50" charset="0"/>
                <a:sym typeface="Wingdings" panose="05000000000000000000" pitchFamily="2" charset="2"/>
              </a:rPr>
              <a:t>	 How we manage risk </a:t>
            </a:r>
            <a:r>
              <a:rPr lang="en-US" dirty="0">
                <a:latin typeface="Montserrat Light" panose="00000400000000000000" pitchFamily="50" charset="0"/>
              </a:rPr>
              <a:t>	</a:t>
            </a:r>
          </a:p>
        </p:txBody>
      </p:sp>
      <p:sp>
        <p:nvSpPr>
          <p:cNvPr id="9" name="Content Placeholder 2">
            <a:extLst>
              <a:ext uri="{FF2B5EF4-FFF2-40B4-BE49-F238E27FC236}">
                <a16:creationId xmlns:a16="http://schemas.microsoft.com/office/drawing/2014/main" id="{A1BF3AB7-EC20-4D71-A123-4B4C3CF9186E}"/>
              </a:ext>
            </a:extLst>
          </p:cNvPr>
          <p:cNvSpPr txBox="1">
            <a:spLocks/>
          </p:cNvSpPr>
          <p:nvPr/>
        </p:nvSpPr>
        <p:spPr>
          <a:xfrm>
            <a:off x="731868" y="492281"/>
            <a:ext cx="8061263" cy="67929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Montserrat Semi Bold" panose="00000700000000000000" pitchFamily="50" charset="0"/>
              </a:rPr>
              <a:t>Normal, not irrational.</a:t>
            </a:r>
          </a:p>
          <a:p>
            <a:pPr marL="0" indent="0">
              <a:lnSpc>
                <a:spcPct val="100000"/>
              </a:lnSpc>
              <a:spcBef>
                <a:spcPts val="0"/>
              </a:spcBef>
              <a:buNone/>
            </a:pPr>
            <a:endParaRPr lang="en-US" sz="2400" dirty="0">
              <a:latin typeface="Montserrat Semi Bold" panose="00000700000000000000" pitchFamily="50" charset="0"/>
            </a:endParaRPr>
          </a:p>
        </p:txBody>
      </p:sp>
    </p:spTree>
    <p:extLst>
      <p:ext uri="{BB962C8B-B14F-4D97-AF65-F5344CB8AC3E}">
        <p14:creationId xmlns:p14="http://schemas.microsoft.com/office/powerpoint/2010/main" val="31948598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3896</TotalTime>
  <Words>2534</Words>
  <Application>Microsoft Office PowerPoint</Application>
  <PresentationFormat>On-screen Show (4:3)</PresentationFormat>
  <Paragraphs>307</Paragraphs>
  <Slides>45</Slides>
  <Notes>42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45</vt:i4>
      </vt:variant>
    </vt:vector>
  </HeadingPairs>
  <TitlesOfParts>
    <vt:vector size="61" baseType="lpstr">
      <vt:lpstr>Arial</vt:lpstr>
      <vt:lpstr>Berlin Sans FB</vt:lpstr>
      <vt:lpstr>Calibri</vt:lpstr>
      <vt:lpstr>Calibri Light</vt:lpstr>
      <vt:lpstr>Century Gothic</vt:lpstr>
      <vt:lpstr>Connections Light</vt:lpstr>
      <vt:lpstr>Courier New</vt:lpstr>
      <vt:lpstr>Franklin Gothic Book</vt:lpstr>
      <vt:lpstr>Franklin Gothic Medium</vt:lpstr>
      <vt:lpstr>Montserrat Light</vt:lpstr>
      <vt:lpstr>Montserrat Semi Bold</vt:lpstr>
      <vt:lpstr>PingFangSC-Regular</vt:lpstr>
      <vt:lpstr>Times New Roman</vt:lpstr>
      <vt:lpstr>Webdings</vt:lpstr>
      <vt:lpstr>Wingdings</vt:lpstr>
      <vt:lpstr>Office Theme</vt:lpstr>
      <vt:lpstr>Crisis As Opportunity: Making Better  Money Decisions  Now and Later </vt:lpstr>
      <vt:lpstr>PowerPoint Presentation</vt:lpstr>
      <vt:lpstr>CENTER FOR REALTOR® FINANCIAL WELLNESS  WEBINAR AND SEMINAR  DISCLAIMER</vt:lpstr>
      <vt:lpstr>PowerPoint Presentation</vt:lpstr>
      <vt:lpstr>Crisis As Opportunity:</vt:lpstr>
      <vt:lpstr>The Flow of Today’s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PowerPoint Presentation</vt:lpstr>
      <vt:lpstr>What is Financial Wellness?</vt:lpstr>
      <vt:lpstr>A framework for better money outcomes </vt:lpstr>
      <vt:lpstr>“Money Life” has many elements</vt:lpstr>
      <vt:lpstr>Things to do (1 of 3)</vt:lpstr>
      <vt:lpstr>Things to do (2 of 3)</vt:lpstr>
      <vt:lpstr>Things to do (3 of 3)</vt:lpstr>
      <vt:lpstr>PowerPoint Presentation</vt:lpstr>
      <vt:lpstr>PowerPoint Presentation</vt:lpstr>
      <vt:lpstr>PowerPoint Presentation</vt:lpstr>
      <vt:lpstr>PowerPoint Presentation</vt:lpstr>
      <vt:lpstr>PowerPoint Presentation</vt:lpstr>
      <vt:lpstr>PowerPoint Presentation</vt:lpstr>
      <vt:lpstr>Recap</vt:lpstr>
      <vt:lpstr>PowerPoint Presentation</vt:lpstr>
      <vt:lpstr>What is your “benchmark”?</vt:lpstr>
      <vt:lpstr>PowerPoint Presentation</vt:lpstr>
      <vt:lpstr>PowerPoint Presentation</vt:lpstr>
      <vt:lpstr>PowerPoint Presentation</vt:lpstr>
      <vt:lpstr>PowerPoint Presentation</vt:lpstr>
      <vt:lpstr>The Foundations of a Meaningful Life</vt:lpstr>
      <vt:lpstr>A framework</vt:lpstr>
      <vt:lpstr>In review</vt:lpstr>
      <vt:lpstr>PowerPoint Presentation</vt:lpstr>
      <vt:lpstr>PowerPoint Presentation</vt:lpstr>
      <vt:lpstr>Questions?</vt:lpstr>
      <vt:lpstr>PowerPoint Presentation</vt:lpstr>
      <vt:lpstr>Additional Resources: nar.realtor/right-tools-right-now</vt:lpstr>
      <vt:lpstr>1. Visit FinancialWellness.realtor  2. Leave us your feedback.  3. Register for the next webinar.  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Portnoy</dc:creator>
  <cp:lastModifiedBy>Brittany Schanck</cp:lastModifiedBy>
  <cp:revision>159</cp:revision>
  <cp:lastPrinted>2020-04-16T20:23:30Z</cp:lastPrinted>
  <dcterms:created xsi:type="dcterms:W3CDTF">2020-04-13T03:06:56Z</dcterms:created>
  <dcterms:modified xsi:type="dcterms:W3CDTF">2020-04-22T18:06:56Z</dcterms:modified>
</cp:coreProperties>
</file>