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3" r:id="rId1"/>
    <p:sldMasterId id="2147483925" r:id="rId2"/>
    <p:sldMasterId id="2147483955" r:id="rId3"/>
  </p:sldMasterIdLst>
  <p:notesMasterIdLst>
    <p:notesMasterId r:id="rId88"/>
  </p:notesMasterIdLst>
  <p:handoutMasterIdLst>
    <p:handoutMasterId r:id="rId89"/>
  </p:handoutMasterIdLst>
  <p:sldIdLst>
    <p:sldId id="297" r:id="rId4"/>
    <p:sldId id="2627" r:id="rId5"/>
    <p:sldId id="2628" r:id="rId6"/>
    <p:sldId id="301" r:id="rId7"/>
    <p:sldId id="406" r:id="rId8"/>
    <p:sldId id="256" r:id="rId9"/>
    <p:sldId id="372" r:id="rId10"/>
    <p:sldId id="321" r:id="rId11"/>
    <p:sldId id="2632" r:id="rId12"/>
    <p:sldId id="347" r:id="rId13"/>
    <p:sldId id="407" r:id="rId14"/>
    <p:sldId id="408" r:id="rId15"/>
    <p:sldId id="409" r:id="rId16"/>
    <p:sldId id="463" r:id="rId17"/>
    <p:sldId id="2633" r:id="rId18"/>
    <p:sldId id="429" r:id="rId19"/>
    <p:sldId id="361" r:id="rId20"/>
    <p:sldId id="410" r:id="rId21"/>
    <p:sldId id="411" r:id="rId22"/>
    <p:sldId id="415" r:id="rId23"/>
    <p:sldId id="416" r:id="rId24"/>
    <p:sldId id="412" r:id="rId25"/>
    <p:sldId id="413" r:id="rId26"/>
    <p:sldId id="414" r:id="rId27"/>
    <p:sldId id="417" r:id="rId28"/>
    <p:sldId id="319" r:id="rId29"/>
    <p:sldId id="418" r:id="rId30"/>
    <p:sldId id="420" r:id="rId31"/>
    <p:sldId id="421" r:id="rId32"/>
    <p:sldId id="419" r:id="rId33"/>
    <p:sldId id="422" r:id="rId34"/>
    <p:sldId id="423" r:id="rId35"/>
    <p:sldId id="424" r:id="rId36"/>
    <p:sldId id="425" r:id="rId37"/>
    <p:sldId id="426" r:id="rId38"/>
    <p:sldId id="427" r:id="rId39"/>
    <p:sldId id="428" r:id="rId40"/>
    <p:sldId id="464" r:id="rId41"/>
    <p:sldId id="2634" r:id="rId42"/>
    <p:sldId id="430" r:id="rId43"/>
    <p:sldId id="434" r:id="rId44"/>
    <p:sldId id="435" r:id="rId45"/>
    <p:sldId id="436" r:id="rId46"/>
    <p:sldId id="437" r:id="rId47"/>
    <p:sldId id="465" r:id="rId48"/>
    <p:sldId id="370" r:id="rId49"/>
    <p:sldId id="438" r:id="rId50"/>
    <p:sldId id="439" r:id="rId51"/>
    <p:sldId id="440" r:id="rId52"/>
    <p:sldId id="442" r:id="rId53"/>
    <p:sldId id="444" r:id="rId54"/>
    <p:sldId id="445" r:id="rId55"/>
    <p:sldId id="443" r:id="rId56"/>
    <p:sldId id="446" r:id="rId57"/>
    <p:sldId id="466" r:id="rId58"/>
    <p:sldId id="2635" r:id="rId59"/>
    <p:sldId id="431" r:id="rId60"/>
    <p:sldId id="448" r:id="rId61"/>
    <p:sldId id="449" r:id="rId62"/>
    <p:sldId id="450" r:id="rId63"/>
    <p:sldId id="451" r:id="rId64"/>
    <p:sldId id="452" r:id="rId65"/>
    <p:sldId id="453" r:id="rId66"/>
    <p:sldId id="454" r:id="rId67"/>
    <p:sldId id="455" r:id="rId68"/>
    <p:sldId id="467" r:id="rId69"/>
    <p:sldId id="2636" r:id="rId70"/>
    <p:sldId id="433" r:id="rId71"/>
    <p:sldId id="447" r:id="rId72"/>
    <p:sldId id="456" r:id="rId73"/>
    <p:sldId id="457" r:id="rId74"/>
    <p:sldId id="468" r:id="rId75"/>
    <p:sldId id="458" r:id="rId76"/>
    <p:sldId id="461" r:id="rId77"/>
    <p:sldId id="459" r:id="rId78"/>
    <p:sldId id="460" r:id="rId79"/>
    <p:sldId id="462" r:id="rId80"/>
    <p:sldId id="2630" r:id="rId81"/>
    <p:sldId id="474" r:id="rId82"/>
    <p:sldId id="470" r:id="rId83"/>
    <p:sldId id="472" r:id="rId84"/>
    <p:sldId id="2631" r:id="rId85"/>
    <p:sldId id="308" r:id="rId86"/>
    <p:sldId id="310" r:id="rId87"/>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81"/>
    <p:restoredTop sz="78016" autoAdjust="0"/>
  </p:normalViewPr>
  <p:slideViewPr>
    <p:cSldViewPr>
      <p:cViewPr varScale="1">
        <p:scale>
          <a:sx n="64" d="100"/>
          <a:sy n="64" d="100"/>
        </p:scale>
        <p:origin x="84"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2" d="100"/>
          <a:sy n="92" d="100"/>
        </p:scale>
        <p:origin x="428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handoutMaster" Target="handoutMasters/handout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5CE858-5D86-454A-B23A-CCED490C4E86}"/>
              </a:ext>
            </a:extLst>
          </p:cNvPr>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latin typeface="Verdana" pitchFamily="-105" charset="0"/>
                <a:ea typeface="Arial" pitchFamily="-105" charset="0"/>
                <a:cs typeface="Arial" pitchFamily="-105" charset="0"/>
              </a:defRPr>
            </a:lvl1pPr>
          </a:lstStyle>
          <a:p>
            <a:pPr>
              <a:defRPr/>
            </a:pPr>
            <a:endParaRPr lang="en-US"/>
          </a:p>
        </p:txBody>
      </p:sp>
      <p:sp>
        <p:nvSpPr>
          <p:cNvPr id="3" name="Date Placeholder 2">
            <a:extLst>
              <a:ext uri="{FF2B5EF4-FFF2-40B4-BE49-F238E27FC236}">
                <a16:creationId xmlns:a16="http://schemas.microsoft.com/office/drawing/2014/main" id="{894DEC66-533D-6544-A05C-0BFBF37AF5A5}"/>
              </a:ext>
            </a:extLst>
          </p:cNvPr>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Verdana" pitchFamily="1" charset="0"/>
                <a:cs typeface="Arial" charset="0"/>
              </a:defRPr>
            </a:lvl1pPr>
          </a:lstStyle>
          <a:p>
            <a:pPr>
              <a:defRPr/>
            </a:pPr>
            <a:fld id="{E5D37796-1E7B-694A-A5C3-C90306AAF942}" type="datetime1">
              <a:rPr lang="en-US"/>
              <a:pPr>
                <a:defRPr/>
              </a:pPr>
              <a:t>7/16/2020</a:t>
            </a:fld>
            <a:endParaRPr lang="en-US"/>
          </a:p>
        </p:txBody>
      </p:sp>
      <p:sp>
        <p:nvSpPr>
          <p:cNvPr id="4" name="Footer Placeholder 3">
            <a:extLst>
              <a:ext uri="{FF2B5EF4-FFF2-40B4-BE49-F238E27FC236}">
                <a16:creationId xmlns:a16="http://schemas.microsoft.com/office/drawing/2014/main" id="{211A1690-1BD6-E043-B913-604A2BFDFF59}"/>
              </a:ext>
            </a:extLst>
          </p:cNvPr>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eaLnBrk="1" hangingPunct="1">
              <a:defRPr sz="1200">
                <a:latin typeface="Verdana" pitchFamily="-105" charset="0"/>
                <a:ea typeface="Arial" pitchFamily="-105" charset="0"/>
                <a:cs typeface="Arial" pitchFamily="-105" charset="0"/>
              </a:defRPr>
            </a:lvl1pPr>
          </a:lstStyle>
          <a:p>
            <a:pPr>
              <a:defRPr/>
            </a:pPr>
            <a:endParaRPr lang="en-US"/>
          </a:p>
        </p:txBody>
      </p:sp>
      <p:sp>
        <p:nvSpPr>
          <p:cNvPr id="5" name="Slide Number Placeholder 4">
            <a:extLst>
              <a:ext uri="{FF2B5EF4-FFF2-40B4-BE49-F238E27FC236}">
                <a16:creationId xmlns:a16="http://schemas.microsoft.com/office/drawing/2014/main" id="{F46A722C-56AB-D243-B8E1-9620135322C2}"/>
              </a:ext>
            </a:extLst>
          </p:cNvPr>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F194167-160A-E441-9BF1-E73387982C5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45C539A-7D34-D142-AA76-2F014458086A}"/>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Arial" pitchFamily="-105" charset="0"/>
                <a:ea typeface="Arial" pitchFamily="-105" charset="0"/>
                <a:cs typeface="Arial" pitchFamily="-105" charset="0"/>
              </a:defRPr>
            </a:lvl1pPr>
          </a:lstStyle>
          <a:p>
            <a:pPr>
              <a:defRPr/>
            </a:pPr>
            <a:endParaRPr lang="en-US"/>
          </a:p>
        </p:txBody>
      </p:sp>
      <p:sp>
        <p:nvSpPr>
          <p:cNvPr id="16387" name="Rectangle 3">
            <a:extLst>
              <a:ext uri="{FF2B5EF4-FFF2-40B4-BE49-F238E27FC236}">
                <a16:creationId xmlns:a16="http://schemas.microsoft.com/office/drawing/2014/main" id="{189497C4-9723-A54D-8ADC-A77215DADE5B}"/>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pitchFamily="-105" charset="0"/>
                <a:ea typeface="Arial" pitchFamily="-105" charset="0"/>
                <a:cs typeface="Arial" pitchFamily="-105" charset="0"/>
              </a:defRPr>
            </a:lvl1pPr>
          </a:lstStyle>
          <a:p>
            <a:pPr>
              <a:defRPr/>
            </a:pPr>
            <a:endParaRPr lang="en-US"/>
          </a:p>
        </p:txBody>
      </p:sp>
      <p:sp>
        <p:nvSpPr>
          <p:cNvPr id="13316" name="Rectangle 4">
            <a:extLst>
              <a:ext uri="{FF2B5EF4-FFF2-40B4-BE49-F238E27FC236}">
                <a16:creationId xmlns:a16="http://schemas.microsoft.com/office/drawing/2014/main" id="{48050A47-090A-B449-9B71-B444CF6A98CF}"/>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5D94A5AA-E430-674D-BDD0-83B7261D4A87}"/>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90496226-2760-9945-B102-0F9285C380F2}"/>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Arial" pitchFamily="-105" charset="0"/>
                <a:ea typeface="Arial" pitchFamily="-105" charset="0"/>
                <a:cs typeface="Arial" pitchFamily="-105" charset="0"/>
              </a:defRPr>
            </a:lvl1pPr>
          </a:lstStyle>
          <a:p>
            <a:pPr>
              <a:defRPr/>
            </a:pPr>
            <a:endParaRPr lang="en-US"/>
          </a:p>
        </p:txBody>
      </p:sp>
      <p:sp>
        <p:nvSpPr>
          <p:cNvPr id="16391" name="Rectangle 7">
            <a:extLst>
              <a:ext uri="{FF2B5EF4-FFF2-40B4-BE49-F238E27FC236}">
                <a16:creationId xmlns:a16="http://schemas.microsoft.com/office/drawing/2014/main" id="{D5F8F5B4-266C-1A40-8C0D-E1880FEDD85D}"/>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smtClean="0">
                <a:latin typeface="Arial" panose="020B0604020202020204" pitchFamily="34" charset="0"/>
              </a:defRPr>
            </a:lvl1pPr>
          </a:lstStyle>
          <a:p>
            <a:pPr>
              <a:defRPr/>
            </a:pPr>
            <a:fld id="{C078E7BE-53CB-CF49-A9B0-678460CBED6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1pPr>
    <a:lvl2pPr marL="4572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2pPr>
    <a:lvl3pPr marL="9144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3pPr>
    <a:lvl4pPr marL="13716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4pPr>
    <a:lvl5pPr marL="18288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078E7BE-53CB-CF49-A9B0-678460CBED6C}" type="slidenum">
              <a:rPr lang="en-US" altLang="en-US" smtClean="0"/>
              <a:pPr>
                <a:defRPr/>
              </a:pPr>
              <a:t>2</a:t>
            </a:fld>
            <a:endParaRPr lang="en-US" altLang="en-US"/>
          </a:p>
        </p:txBody>
      </p:sp>
    </p:spTree>
    <p:extLst>
      <p:ext uri="{BB962C8B-B14F-4D97-AF65-F5344CB8AC3E}">
        <p14:creationId xmlns:p14="http://schemas.microsoft.com/office/powerpoint/2010/main" val="3035682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078E7BE-53CB-CF49-A9B0-678460CBED6C}" type="slidenum">
              <a:rPr lang="en-US" altLang="en-US" smtClean="0"/>
              <a:pPr>
                <a:defRPr/>
              </a:pPr>
              <a:t>74</a:t>
            </a:fld>
            <a:endParaRPr lang="en-US" altLang="en-US"/>
          </a:p>
        </p:txBody>
      </p:sp>
    </p:spTree>
    <p:extLst>
      <p:ext uri="{BB962C8B-B14F-4D97-AF65-F5344CB8AC3E}">
        <p14:creationId xmlns:p14="http://schemas.microsoft.com/office/powerpoint/2010/main" val="1870973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078E7BE-53CB-CF49-A9B0-678460CBED6C}" type="slidenum">
              <a:rPr lang="en-US" altLang="en-US" smtClean="0"/>
              <a:pPr>
                <a:defRPr/>
              </a:pPr>
              <a:t>76</a:t>
            </a:fld>
            <a:endParaRPr lang="en-US" altLang="en-US"/>
          </a:p>
        </p:txBody>
      </p:sp>
    </p:spTree>
    <p:extLst>
      <p:ext uri="{BB962C8B-B14F-4D97-AF65-F5344CB8AC3E}">
        <p14:creationId xmlns:p14="http://schemas.microsoft.com/office/powerpoint/2010/main" val="894392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defTabSz="914400" rtl="0" eaLnBrk="0" fontAlgn="base" latinLnBrk="0" hangingPunct="0">
              <a:lnSpc>
                <a:spcPct val="100000"/>
              </a:lnSpc>
              <a:spcBef>
                <a:spcPts val="0"/>
              </a:spcBef>
              <a:spcAft>
                <a:spcPts val="0"/>
              </a:spcAft>
              <a:buClrTx/>
              <a:buSzPts val="1100"/>
              <a:buFontTx/>
              <a:buChar char="●"/>
              <a:tabLst/>
              <a:defRPr/>
            </a:pPr>
            <a:r>
              <a:rPr lang="en-US" dirty="0"/>
              <a:t>Mention that the Center for REALTOR® Financial Wellness has FREE budgeting tools that they can use to track/manage their finances</a:t>
            </a:r>
          </a:p>
          <a:p>
            <a:pPr marL="457200" lvl="0" indent="-298450" algn="l" rtl="0">
              <a:lnSpc>
                <a:spcPct val="100000"/>
              </a:lnSpc>
              <a:spcBef>
                <a:spcPts val="0"/>
              </a:spcBef>
              <a:spcAft>
                <a:spcPts val="0"/>
              </a:spcAft>
              <a:buSzPts val="1100"/>
              <a:buChar char="●"/>
            </a:pPr>
            <a:endParaRPr lang="en-US" dirty="0"/>
          </a:p>
          <a:p>
            <a:pPr marL="457200" lvl="0" indent="-298450" algn="l" rtl="0">
              <a:lnSpc>
                <a:spcPct val="100000"/>
              </a:lnSpc>
              <a:spcBef>
                <a:spcPts val="0"/>
              </a:spcBef>
              <a:spcAft>
                <a:spcPts val="0"/>
              </a:spcAft>
              <a:buSzPts val="1100"/>
              <a:buChar char="●"/>
            </a:pPr>
            <a:r>
              <a:rPr lang="en-US" dirty="0"/>
              <a:t>Resources to help members track their personal monthly budget</a:t>
            </a:r>
          </a:p>
          <a:p>
            <a:pPr marL="457200" lvl="0" indent="-298450" algn="l" rtl="0">
              <a:lnSpc>
                <a:spcPct val="100000"/>
              </a:lnSpc>
              <a:spcBef>
                <a:spcPts val="0"/>
              </a:spcBef>
              <a:spcAft>
                <a:spcPts val="0"/>
              </a:spcAft>
              <a:buSzPts val="1100"/>
              <a:buChar char="●"/>
            </a:pPr>
            <a:r>
              <a:rPr lang="en-US" dirty="0"/>
              <a:t>Calculates monthly expenses like: entertainment, loans, personal taxes, transportation and so much more. </a:t>
            </a:r>
          </a:p>
          <a:p>
            <a:pPr marL="457200" lvl="0" indent="-298450" algn="l" rtl="0">
              <a:lnSpc>
                <a:spcPct val="100000"/>
              </a:lnSpc>
              <a:spcBef>
                <a:spcPts val="0"/>
              </a:spcBef>
              <a:spcAft>
                <a:spcPts val="0"/>
              </a:spcAft>
              <a:buSzPts val="1100"/>
              <a:buChar char="●"/>
            </a:pPr>
            <a:r>
              <a:rPr lang="en-US" dirty="0"/>
              <a:t>This is a FREE spreadsheet included in your membership through the Center for REALTOR® Financial Wellness</a:t>
            </a:r>
            <a:endParaRPr dirty="0"/>
          </a:p>
          <a:p>
            <a:pPr marL="457200" lvl="0" indent="-298450" algn="l" rtl="0">
              <a:lnSpc>
                <a:spcPct val="100000"/>
              </a:lnSpc>
              <a:spcBef>
                <a:spcPts val="0"/>
              </a:spcBef>
              <a:spcAft>
                <a:spcPts val="0"/>
              </a:spcAft>
              <a:buSzPts val="1100"/>
              <a:buChar char="●"/>
            </a:pPr>
            <a:r>
              <a:rPr lang="en-US" dirty="0"/>
              <a:t>Website – FinancialWellness.realtor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52D97C5B-5723-9445-9871-5A3B473DF958}"/>
              </a:ext>
            </a:extLst>
          </p:cNvPr>
          <p:cNvSpPr>
            <a:spLocks noGrp="1" noRot="1" noChangeAspect="1" noChangeArrowheads="1" noTextEdit="1"/>
          </p:cNvSpPr>
          <p:nvPr>
            <p:ph type="sldImg"/>
          </p:nvPr>
        </p:nvSpPr>
        <p:spPr>
          <a:ln/>
        </p:spPr>
      </p:sp>
      <p:sp>
        <p:nvSpPr>
          <p:cNvPr id="92162" name="Notes Placeholder 2">
            <a:extLst>
              <a:ext uri="{FF2B5EF4-FFF2-40B4-BE49-F238E27FC236}">
                <a16:creationId xmlns:a16="http://schemas.microsoft.com/office/drawing/2014/main" id="{006F43A7-E39C-0A46-A50C-A6F8922296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92163" name="Slide Number Placeholder 3">
            <a:extLst>
              <a:ext uri="{FF2B5EF4-FFF2-40B4-BE49-F238E27FC236}">
                <a16:creationId xmlns:a16="http://schemas.microsoft.com/office/drawing/2014/main" id="{5DA0C0F0-3D31-2C48-B6F1-6093F511F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70D5230-9D8B-1144-A51A-CC09EA27D9DC}" type="slidenum">
              <a:rPr lang="en-US" altLang="en-US" sz="1300"/>
              <a:pPr>
                <a:spcBef>
                  <a:spcPct val="0"/>
                </a:spcBef>
              </a:pPr>
              <a:t>81</a:t>
            </a:fld>
            <a:endParaRPr lang="en-US"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52D97C5B-5723-9445-9871-5A3B473DF958}"/>
              </a:ext>
            </a:extLst>
          </p:cNvPr>
          <p:cNvSpPr>
            <a:spLocks noGrp="1" noRot="1" noChangeAspect="1" noChangeArrowheads="1" noTextEdit="1"/>
          </p:cNvSpPr>
          <p:nvPr>
            <p:ph type="sldImg"/>
          </p:nvPr>
        </p:nvSpPr>
        <p:spPr>
          <a:ln/>
        </p:spPr>
      </p:sp>
      <p:sp>
        <p:nvSpPr>
          <p:cNvPr id="92162" name="Notes Placeholder 2">
            <a:extLst>
              <a:ext uri="{FF2B5EF4-FFF2-40B4-BE49-F238E27FC236}">
                <a16:creationId xmlns:a16="http://schemas.microsoft.com/office/drawing/2014/main" id="{006F43A7-E39C-0A46-A50C-A6F8922296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92163" name="Slide Number Placeholder 3">
            <a:extLst>
              <a:ext uri="{FF2B5EF4-FFF2-40B4-BE49-F238E27FC236}">
                <a16:creationId xmlns:a16="http://schemas.microsoft.com/office/drawing/2014/main" id="{5DA0C0F0-3D31-2C48-B6F1-6093F511F9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70D5230-9D8B-1144-A51A-CC09EA27D9DC}" type="slidenum">
              <a:rPr lang="en-US" altLang="en-US" sz="1300"/>
              <a:pPr>
                <a:spcBef>
                  <a:spcPct val="0"/>
                </a:spcBef>
              </a:pPr>
              <a:t>82</a:t>
            </a:fld>
            <a:endParaRPr lang="en-US" altLang="en-US" sz="1300"/>
          </a:p>
        </p:txBody>
      </p:sp>
    </p:spTree>
    <p:extLst>
      <p:ext uri="{BB962C8B-B14F-4D97-AF65-F5344CB8AC3E}">
        <p14:creationId xmlns:p14="http://schemas.microsoft.com/office/powerpoint/2010/main" val="4188366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77" name="Google Shape;577;p5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1" name="Google Shape;59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486E9708-972A-7B42-B564-3A6FDF705923}"/>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2C5D7645-F2BD-EA42-832B-B494DC1F9D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435" name="Slide Number Placeholder 3">
            <a:extLst>
              <a:ext uri="{FF2B5EF4-FFF2-40B4-BE49-F238E27FC236}">
                <a16:creationId xmlns:a16="http://schemas.microsoft.com/office/drawing/2014/main" id="{5541A10C-0B0A-3E4D-913D-7C5702E121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ABB2374-E39B-3444-9322-D6081E7DFAA0}" type="slidenum">
              <a:rPr lang="en-US" altLang="en-US" sz="1300"/>
              <a:pPr>
                <a:spcBef>
                  <a:spcPct val="0"/>
                </a:spcBef>
              </a:pPr>
              <a:t>5</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DAAC2447-6CC1-BA4B-A487-F0B56414AE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BE9D07A6-E642-654F-AB34-95214C895574}"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6" name="Rectangle 2">
            <a:extLst>
              <a:ext uri="{FF2B5EF4-FFF2-40B4-BE49-F238E27FC236}">
                <a16:creationId xmlns:a16="http://schemas.microsoft.com/office/drawing/2014/main" id="{A0EF56D1-C859-2A4D-99DC-001D9D2908D6}"/>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870283C9-F8AE-254A-84DC-08C5BB9625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Verify the title</a:t>
            </a:r>
          </a:p>
        </p:txBody>
      </p:sp>
    </p:spTree>
    <p:extLst>
      <p:ext uri="{BB962C8B-B14F-4D97-AF65-F5344CB8AC3E}">
        <p14:creationId xmlns:p14="http://schemas.microsoft.com/office/powerpoint/2010/main" val="1280905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078E7BE-53CB-CF49-A9B0-678460CBED6C}" type="slidenum">
              <a:rPr lang="en-US" altLang="en-US" smtClean="0"/>
              <a:pPr>
                <a:defRPr/>
              </a:pPr>
              <a:t>7</a:t>
            </a:fld>
            <a:endParaRPr lang="en-US" altLang="en-US"/>
          </a:p>
        </p:txBody>
      </p:sp>
    </p:spTree>
    <p:extLst>
      <p:ext uri="{BB962C8B-B14F-4D97-AF65-F5344CB8AC3E}">
        <p14:creationId xmlns:p14="http://schemas.microsoft.com/office/powerpoint/2010/main" val="87447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Happy to add animation</a:t>
            </a:r>
          </a:p>
        </p:txBody>
      </p:sp>
      <p:sp>
        <p:nvSpPr>
          <p:cNvPr id="4" name="Slide Number Placeholder 3"/>
          <p:cNvSpPr>
            <a:spLocks noGrp="1"/>
          </p:cNvSpPr>
          <p:nvPr>
            <p:ph type="sldNum" sz="quarter" idx="5"/>
          </p:nvPr>
        </p:nvSpPr>
        <p:spPr/>
        <p:txBody>
          <a:bodyPr/>
          <a:lstStyle/>
          <a:p>
            <a:pPr>
              <a:defRPr/>
            </a:pPr>
            <a:fld id="{C078E7BE-53CB-CF49-A9B0-678460CBED6C}" type="slidenum">
              <a:rPr lang="en-US" altLang="en-US" smtClean="0"/>
              <a:pPr>
                <a:defRPr/>
              </a:pPr>
              <a:t>8</a:t>
            </a:fld>
            <a:endParaRPr lang="en-US" altLang="en-US"/>
          </a:p>
        </p:txBody>
      </p:sp>
    </p:spTree>
    <p:extLst>
      <p:ext uri="{BB962C8B-B14F-4D97-AF65-F5344CB8AC3E}">
        <p14:creationId xmlns:p14="http://schemas.microsoft.com/office/powerpoint/2010/main" val="236014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7A051018-669C-D74B-A471-4F13DDA92563}"/>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0671DA8B-B417-FA4F-85F5-CA0CFECEEF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Debtors prison was abolished in America in the 19</a:t>
            </a:r>
            <a:r>
              <a:rPr lang="en-US" altLang="en-US" baseline="30000" dirty="0">
                <a:latin typeface="Arial" panose="020B0604020202020204" pitchFamily="34" charset="0"/>
                <a:cs typeface="Arial" panose="020B0604020202020204" pitchFamily="34" charset="0"/>
              </a:rPr>
              <a:t>th</a:t>
            </a:r>
            <a:r>
              <a:rPr lang="en-US" altLang="en-US" dirty="0">
                <a:latin typeface="Arial" panose="020B0604020202020204" pitchFamily="34" charset="0"/>
                <a:cs typeface="Arial" panose="020B0604020202020204" pitchFamily="34" charset="0"/>
              </a:rPr>
              <a:t> Century, but you can still get arrested and thrown in jail for:</a:t>
            </a:r>
          </a:p>
          <a:p>
            <a:pPr>
              <a:buFontTx/>
              <a:buAutoNum type="alphaLcParenR"/>
            </a:pPr>
            <a:r>
              <a:rPr lang="en-US" altLang="en-US" dirty="0">
                <a:latin typeface="Arial" panose="020B0604020202020204" pitchFamily="34" charset="0"/>
                <a:cs typeface="Arial" panose="020B0604020202020204" pitchFamily="34" charset="0"/>
              </a:rPr>
              <a:t>missing court-ordered debt payments … or </a:t>
            </a:r>
          </a:p>
          <a:p>
            <a:pPr>
              <a:buFontTx/>
              <a:buAutoNum type="alphaLcParenR"/>
            </a:pPr>
            <a:r>
              <a:rPr lang="en-US" altLang="en-US" dirty="0">
                <a:latin typeface="Arial" panose="020B0604020202020204" pitchFamily="34" charset="0"/>
                <a:cs typeface="Arial" panose="020B0604020202020204" pitchFamily="34" charset="0"/>
              </a:rPr>
              <a:t>being held in contempt of court (because you didn’t show up to court)</a:t>
            </a:r>
          </a:p>
          <a:p>
            <a:r>
              <a:rPr lang="en-US" altLang="en-US" dirty="0">
                <a:latin typeface="Arial" panose="020B0604020202020204" pitchFamily="34" charset="0"/>
                <a:cs typeface="Arial" panose="020B0604020202020204" pitchFamily="34" charset="0"/>
              </a:rPr>
              <a:t>States with harsh laws where people have been put in jail for debt related legal issues: Arizona, Arkansas, Illinois, Indiana, Minnesota, Washington</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25603" name="Slide Number Placeholder 3">
            <a:extLst>
              <a:ext uri="{FF2B5EF4-FFF2-40B4-BE49-F238E27FC236}">
                <a16:creationId xmlns:a16="http://schemas.microsoft.com/office/drawing/2014/main" id="{10DB3ACB-A993-3F44-8540-510D59F748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C1D445F-2370-534D-87A7-F97C2D32676A}" type="slidenum">
              <a:rPr lang="en-US" altLang="en-US" sz="1300"/>
              <a:pPr>
                <a:spcBef>
                  <a:spcPct val="0"/>
                </a:spcBef>
              </a:pPr>
              <a:t>13</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C6F7C0A2-CDFD-BA40-A58E-8E1B5A7D9BA4}"/>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06EFBF36-131F-6F47-871D-55761F49FA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67587" name="Slide Number Placeholder 3">
            <a:extLst>
              <a:ext uri="{FF2B5EF4-FFF2-40B4-BE49-F238E27FC236}">
                <a16:creationId xmlns:a16="http://schemas.microsoft.com/office/drawing/2014/main" id="{60D851E6-2AEC-3A43-B1B5-591BA042FE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EF7A7DC-2E46-BE41-8014-FF6A90E3CBC2}" type="slidenum">
              <a:rPr lang="en-US" altLang="en-US" sz="1300"/>
              <a:pPr>
                <a:spcBef>
                  <a:spcPct val="0"/>
                </a:spcBef>
              </a:pPr>
              <a:t>55</a:t>
            </a:fld>
            <a:endParaRPr lang="en-US"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078E7BE-53CB-CF49-A9B0-678460CBED6C}" type="slidenum">
              <a:rPr lang="en-US" altLang="en-US" smtClean="0"/>
              <a:pPr>
                <a:defRPr/>
              </a:pPr>
              <a:t>56</a:t>
            </a:fld>
            <a:endParaRPr lang="en-US" altLang="en-US"/>
          </a:p>
        </p:txBody>
      </p:sp>
    </p:spTree>
    <p:extLst>
      <p:ext uri="{BB962C8B-B14F-4D97-AF65-F5344CB8AC3E}">
        <p14:creationId xmlns:p14="http://schemas.microsoft.com/office/powerpoint/2010/main" val="3845383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078E7BE-53CB-CF49-A9B0-678460CBED6C}" type="slidenum">
              <a:rPr lang="en-US" altLang="en-US" smtClean="0"/>
              <a:pPr>
                <a:defRPr/>
              </a:pPr>
              <a:t>66</a:t>
            </a:fld>
            <a:endParaRPr lang="en-US" altLang="en-US"/>
          </a:p>
        </p:txBody>
      </p:sp>
    </p:spTree>
    <p:extLst>
      <p:ext uri="{BB962C8B-B14F-4D97-AF65-F5344CB8AC3E}">
        <p14:creationId xmlns:p14="http://schemas.microsoft.com/office/powerpoint/2010/main" val="2250872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C0C0BE5-6071-C941-BE7E-B30F340705F0}"/>
              </a:ext>
            </a:extLst>
          </p:cNvPr>
          <p:cNvSpPr>
            <a:spLocks noGrp="1"/>
          </p:cNvSpPr>
          <p:nvPr>
            <p:ph type="dt" sz="half" idx="10"/>
          </p:nvPr>
        </p:nvSpPr>
        <p:spPr/>
        <p:txBody>
          <a:bodyPr/>
          <a:lstStyle>
            <a:lvl1pPr>
              <a:defRPr/>
            </a:lvl1pPr>
          </a:lstStyle>
          <a:p>
            <a:pPr>
              <a:defRPr/>
            </a:pPr>
            <a:r>
              <a:rPr lang="en-US"/>
              <a:t>© 2020</a:t>
            </a:r>
            <a:endParaRPr lang="en-US" dirty="0"/>
          </a:p>
        </p:txBody>
      </p:sp>
      <p:sp>
        <p:nvSpPr>
          <p:cNvPr id="5" name="Footer Placeholder 4">
            <a:extLst>
              <a:ext uri="{FF2B5EF4-FFF2-40B4-BE49-F238E27FC236}">
                <a16:creationId xmlns:a16="http://schemas.microsoft.com/office/drawing/2014/main" id="{242C2065-C0CE-F44D-84E5-A27DE3CCBEC2}"/>
              </a:ext>
            </a:extLst>
          </p:cNvPr>
          <p:cNvSpPr>
            <a:spLocks noGrp="1"/>
          </p:cNvSpPr>
          <p:nvPr>
            <p:ph type="ftr" sz="quarter" idx="11"/>
          </p:nvPr>
        </p:nvSpPr>
        <p:spPr/>
        <p:txBody>
          <a:bodyPr/>
          <a:lstStyle>
            <a:lvl1pPr>
              <a:defRPr/>
            </a:lvl1pPr>
          </a:lstStyle>
          <a:p>
            <a:pPr>
              <a:defRPr/>
            </a:pPr>
            <a:r>
              <a:rPr lang="en-US"/>
              <a:t>Lynnette </a:t>
            </a:r>
            <a:r>
              <a:rPr lang="en-US" err="1"/>
              <a:t>Khalfani</a:t>
            </a:r>
            <a:r>
              <a:rPr lang="en-US"/>
              <a:t>-Cox  </a:t>
            </a:r>
          </a:p>
          <a:p>
            <a:pPr>
              <a:defRPr/>
            </a:pPr>
            <a:r>
              <a:rPr lang="en-US"/>
              <a:t>http://</a:t>
            </a:r>
            <a:r>
              <a:rPr lang="en-US">
                <a:ea typeface="ＭＳ Ｐゴシック" pitchFamily="1" charset="-128"/>
              </a:rPr>
              <a:t>MoneyCoachUniversity.com</a:t>
            </a:r>
            <a:r>
              <a:rPr lang="en-US"/>
              <a:t>  </a:t>
            </a:r>
          </a:p>
        </p:txBody>
      </p:sp>
      <p:sp>
        <p:nvSpPr>
          <p:cNvPr id="6" name="Slide Number Placeholder 5">
            <a:extLst>
              <a:ext uri="{FF2B5EF4-FFF2-40B4-BE49-F238E27FC236}">
                <a16:creationId xmlns:a16="http://schemas.microsoft.com/office/drawing/2014/main" id="{38AB39BE-B9C5-9F49-AD65-C4F3A316B6F1}"/>
              </a:ext>
            </a:extLst>
          </p:cNvPr>
          <p:cNvSpPr>
            <a:spLocks noGrp="1"/>
          </p:cNvSpPr>
          <p:nvPr>
            <p:ph type="sldNum" sz="quarter" idx="12"/>
          </p:nvPr>
        </p:nvSpPr>
        <p:spPr/>
        <p:txBody>
          <a:bodyPr/>
          <a:lstStyle>
            <a:lvl1pPr>
              <a:defRPr/>
            </a:lvl1pPr>
          </a:lstStyle>
          <a:p>
            <a:pPr>
              <a:defRPr/>
            </a:pPr>
            <a:fld id="{344005A8-4CA2-D54C-8C1F-9714E9343374}" type="slidenum">
              <a:rPr lang="en-US" altLang="en-US"/>
              <a:pPr>
                <a:defRPr/>
              </a:pPr>
              <a:t>‹#›</a:t>
            </a:fld>
            <a:endParaRPr lang="en-US" altLang="en-US"/>
          </a:p>
        </p:txBody>
      </p:sp>
    </p:spTree>
    <p:extLst>
      <p:ext uri="{BB962C8B-B14F-4D97-AF65-F5344CB8AC3E}">
        <p14:creationId xmlns:p14="http://schemas.microsoft.com/office/powerpoint/2010/main" val="3683326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E0641-C832-144D-9E69-46EE54F89845}"/>
              </a:ext>
            </a:extLst>
          </p:cNvPr>
          <p:cNvSpPr>
            <a:spLocks noGrp="1"/>
          </p:cNvSpPr>
          <p:nvPr>
            <p:ph type="dt" sz="half" idx="10"/>
          </p:nvPr>
        </p:nvSpPr>
        <p:spPr/>
        <p:txBody>
          <a:bodyPr/>
          <a:lstStyle>
            <a:lvl1pPr>
              <a:defRPr/>
            </a:lvl1pPr>
          </a:lstStyle>
          <a:p>
            <a:pPr>
              <a:defRPr/>
            </a:pPr>
            <a:r>
              <a:rPr lang="en-US"/>
              <a:t>© 2020</a:t>
            </a:r>
            <a:endParaRPr lang="en-US" dirty="0"/>
          </a:p>
        </p:txBody>
      </p:sp>
      <p:sp>
        <p:nvSpPr>
          <p:cNvPr id="5" name="Footer Placeholder 4">
            <a:extLst>
              <a:ext uri="{FF2B5EF4-FFF2-40B4-BE49-F238E27FC236}">
                <a16:creationId xmlns:a16="http://schemas.microsoft.com/office/drawing/2014/main" id="{AA8CE0F5-1590-5241-A2E6-017429905D91}"/>
              </a:ext>
            </a:extLst>
          </p:cNvPr>
          <p:cNvSpPr>
            <a:spLocks noGrp="1"/>
          </p:cNvSpPr>
          <p:nvPr>
            <p:ph type="ftr" sz="quarter" idx="11"/>
          </p:nvPr>
        </p:nvSpPr>
        <p:spPr/>
        <p:txBody>
          <a:bodyPr/>
          <a:lstStyle>
            <a:lvl1pPr>
              <a:defRPr/>
            </a:lvl1pPr>
          </a:lstStyle>
          <a:p>
            <a:pPr>
              <a:defRPr/>
            </a:pPr>
            <a:r>
              <a:rPr lang="en-US"/>
              <a:t>Lynnette Khalfani-Cox   http://MoneyCoachUniversity.com  </a:t>
            </a:r>
            <a:endParaRPr lang="en-US" dirty="0"/>
          </a:p>
        </p:txBody>
      </p:sp>
      <p:sp>
        <p:nvSpPr>
          <p:cNvPr id="6" name="Slide Number Placeholder 5">
            <a:extLst>
              <a:ext uri="{FF2B5EF4-FFF2-40B4-BE49-F238E27FC236}">
                <a16:creationId xmlns:a16="http://schemas.microsoft.com/office/drawing/2014/main" id="{F048EE5D-0E8B-EB47-AA4B-5A5D4AE3A6B4}"/>
              </a:ext>
            </a:extLst>
          </p:cNvPr>
          <p:cNvSpPr>
            <a:spLocks noGrp="1"/>
          </p:cNvSpPr>
          <p:nvPr>
            <p:ph type="sldNum" sz="quarter" idx="12"/>
          </p:nvPr>
        </p:nvSpPr>
        <p:spPr/>
        <p:txBody>
          <a:bodyPr/>
          <a:lstStyle>
            <a:lvl1pPr>
              <a:defRPr smtClean="0"/>
            </a:lvl1pPr>
          </a:lstStyle>
          <a:p>
            <a:pPr>
              <a:defRPr/>
            </a:pPr>
            <a:fld id="{8F0B446A-0774-0B48-9EB7-3149FC1ACD29}" type="slidenum">
              <a:rPr lang="en-US" altLang="en-US"/>
              <a:pPr>
                <a:defRPr/>
              </a:pPr>
              <a:t>‹#›</a:t>
            </a:fld>
            <a:endParaRPr lang="en-US" altLang="en-US"/>
          </a:p>
        </p:txBody>
      </p:sp>
    </p:spTree>
    <p:extLst>
      <p:ext uri="{BB962C8B-B14F-4D97-AF65-F5344CB8AC3E}">
        <p14:creationId xmlns:p14="http://schemas.microsoft.com/office/powerpoint/2010/main" val="146894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B65CB-FC77-9A44-B660-E026B084245E}"/>
              </a:ext>
            </a:extLst>
          </p:cNvPr>
          <p:cNvSpPr>
            <a:spLocks noGrp="1"/>
          </p:cNvSpPr>
          <p:nvPr>
            <p:ph type="dt" sz="half" idx="10"/>
          </p:nvPr>
        </p:nvSpPr>
        <p:spPr/>
        <p:txBody>
          <a:bodyPr/>
          <a:lstStyle>
            <a:lvl1pPr>
              <a:defRPr/>
            </a:lvl1pPr>
          </a:lstStyle>
          <a:p>
            <a:pPr>
              <a:defRPr/>
            </a:pPr>
            <a:r>
              <a:rPr lang="en-US"/>
              <a:t>© 2020</a:t>
            </a:r>
            <a:endParaRPr lang="en-US" dirty="0"/>
          </a:p>
        </p:txBody>
      </p:sp>
      <p:sp>
        <p:nvSpPr>
          <p:cNvPr id="5" name="Footer Placeholder 4">
            <a:extLst>
              <a:ext uri="{FF2B5EF4-FFF2-40B4-BE49-F238E27FC236}">
                <a16:creationId xmlns:a16="http://schemas.microsoft.com/office/drawing/2014/main" id="{D26F9FF1-25C9-4B47-A40C-D864B372F75F}"/>
              </a:ext>
            </a:extLst>
          </p:cNvPr>
          <p:cNvSpPr>
            <a:spLocks noGrp="1"/>
          </p:cNvSpPr>
          <p:nvPr>
            <p:ph type="ftr" sz="quarter" idx="11"/>
          </p:nvPr>
        </p:nvSpPr>
        <p:spPr/>
        <p:txBody>
          <a:bodyPr/>
          <a:lstStyle>
            <a:lvl1pPr>
              <a:defRPr/>
            </a:lvl1pPr>
          </a:lstStyle>
          <a:p>
            <a:pPr>
              <a:defRPr/>
            </a:pPr>
            <a:r>
              <a:rPr lang="en-US"/>
              <a:t>Lynnette Khalfani-Cox   http://MoneyCoachUniversity.com  </a:t>
            </a:r>
            <a:endParaRPr lang="en-US" dirty="0"/>
          </a:p>
        </p:txBody>
      </p:sp>
      <p:sp>
        <p:nvSpPr>
          <p:cNvPr id="6" name="Slide Number Placeholder 5">
            <a:extLst>
              <a:ext uri="{FF2B5EF4-FFF2-40B4-BE49-F238E27FC236}">
                <a16:creationId xmlns:a16="http://schemas.microsoft.com/office/drawing/2014/main" id="{E8B65CB3-E123-074A-9460-B1684BBDB580}"/>
              </a:ext>
            </a:extLst>
          </p:cNvPr>
          <p:cNvSpPr>
            <a:spLocks noGrp="1"/>
          </p:cNvSpPr>
          <p:nvPr>
            <p:ph type="sldNum" sz="quarter" idx="12"/>
          </p:nvPr>
        </p:nvSpPr>
        <p:spPr/>
        <p:txBody>
          <a:bodyPr/>
          <a:lstStyle>
            <a:lvl1pPr>
              <a:defRPr smtClean="0"/>
            </a:lvl1pPr>
          </a:lstStyle>
          <a:p>
            <a:pPr>
              <a:defRPr/>
            </a:pPr>
            <a:fld id="{A8E39859-7B84-124F-81F0-72DF6FE8AE5E}" type="slidenum">
              <a:rPr lang="en-US" altLang="en-US"/>
              <a:pPr>
                <a:defRPr/>
              </a:pPr>
              <a:t>‹#›</a:t>
            </a:fld>
            <a:endParaRPr lang="en-US" altLang="en-US"/>
          </a:p>
        </p:txBody>
      </p:sp>
    </p:spTree>
    <p:extLst>
      <p:ext uri="{BB962C8B-B14F-4D97-AF65-F5344CB8AC3E}">
        <p14:creationId xmlns:p14="http://schemas.microsoft.com/office/powerpoint/2010/main" val="1321829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dirty="0"/>
              <a:t>Click to edit Master title style</a:t>
            </a:r>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161468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7/16/2020</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95045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779771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27485" y="2060576"/>
            <a:ext cx="3297254" cy="4195763"/>
          </a:xfrm>
        </p:spPr>
        <p:txBody>
          <a:bodyPr>
            <a:normAutofit/>
          </a:bodyPr>
          <a:lstStyle>
            <a:lvl1pPr>
              <a:defRPr sz="1800"/>
            </a:lvl1pPr>
            <a:lvl2pPr>
              <a:defRPr sz="1500"/>
            </a:lvl2pPr>
            <a:lvl3pPr>
              <a:defRPr sz="1350"/>
            </a:lvl3pPr>
            <a:lvl4pPr>
              <a:defRPr sz="1200"/>
            </a:lvl4pPr>
            <a:lvl5pPr>
              <a:defRPr sz="12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40870" y="2056093"/>
            <a:ext cx="3297256" cy="4200245"/>
          </a:xfrm>
        </p:spPr>
        <p:txBody>
          <a:bodyPr>
            <a:normAutofit/>
          </a:bodyPr>
          <a:lstStyle>
            <a:lvl1pPr>
              <a:defRPr sz="1800"/>
            </a:lvl1pPr>
            <a:lvl2pPr>
              <a:defRPr sz="1500"/>
            </a:lvl2pPr>
            <a:lvl3pPr>
              <a:defRPr sz="1350"/>
            </a:lvl3pPr>
            <a:lvl4pPr>
              <a:defRPr sz="1200"/>
            </a:lvl4pPr>
            <a:lvl5pPr>
              <a:defRPr sz="12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509A250-FF31-4206-8172-F9D3106AACB1}" type="datetimeFigureOut">
              <a:rPr lang="en-US" dirty="0"/>
              <a:t>7/16/2020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361574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800"/>
            </a:lvl1pPr>
            <a:lvl2pPr>
              <a:defRPr sz="1500"/>
            </a:lvl2pPr>
            <a:lvl3pPr>
              <a:defRPr sz="1350"/>
            </a:lvl3pPr>
            <a:lvl4pPr>
              <a:defRPr sz="1200"/>
            </a:lvl4pPr>
            <a:lvl5pPr>
              <a:defRPr sz="12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800"/>
            </a:lvl1pPr>
            <a:lvl2pPr>
              <a:defRPr sz="1500"/>
            </a:lvl2pPr>
            <a:lvl3pPr>
              <a:defRPr sz="1350"/>
            </a:lvl3pPr>
            <a:lvl4pPr>
              <a:defRPr sz="1200"/>
            </a:lvl4pPr>
            <a:lvl5pPr>
              <a:defRPr sz="1200"/>
            </a:lvl5pPr>
            <a:lvl6pPr>
              <a:defRPr sz="900"/>
            </a:lvl6pPr>
            <a:lvl7pPr>
              <a:defRPr sz="900"/>
            </a:lvl7pPr>
            <a:lvl8pPr>
              <a:defRPr sz="900"/>
            </a:lvl8pPr>
            <a:lvl9pPr>
              <a:defRPr sz="9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509A250-FF31-4206-8172-F9D3106AACB1}" type="datetimeFigureOut">
              <a:rPr lang="en-US" dirty="0"/>
              <a:t>7/16/2020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807576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7/16/2020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57748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7/16/2020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52266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6"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7/16/2020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74275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014798D-80DC-AD49-89C1-586FE8E440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87381"/>
          <a:stretch>
            <a:fillRect/>
          </a:stretch>
        </p:blipFill>
        <p:spPr bwMode="auto">
          <a:xfrm>
            <a:off x="0" y="0"/>
            <a:ext cx="91440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1C81E1B-C5F0-684A-9B6F-FF6F2ECE7E72}"/>
              </a:ext>
            </a:extLst>
          </p:cNvPr>
          <p:cNvSpPr>
            <a:spLocks noGrp="1"/>
          </p:cNvSpPr>
          <p:nvPr>
            <p:ph type="dt" sz="half" idx="10"/>
          </p:nvPr>
        </p:nvSpPr>
        <p:spPr/>
        <p:txBody>
          <a:bodyPr/>
          <a:lstStyle>
            <a:lvl1pPr>
              <a:defRPr lang="en-CA" sz="1100"/>
            </a:lvl1pPr>
          </a:lstStyle>
          <a:p>
            <a:pPr>
              <a:defRPr/>
            </a:pPr>
            <a:r>
              <a:rPr lang="en-US"/>
              <a:t>© 2020</a:t>
            </a:r>
            <a:endParaRPr lang="en-US" dirty="0"/>
          </a:p>
        </p:txBody>
      </p:sp>
      <p:sp>
        <p:nvSpPr>
          <p:cNvPr id="6" name="Footer Placeholder 4">
            <a:extLst>
              <a:ext uri="{FF2B5EF4-FFF2-40B4-BE49-F238E27FC236}">
                <a16:creationId xmlns:a16="http://schemas.microsoft.com/office/drawing/2014/main" id="{EC4BD4E9-5AD4-1744-A55B-7F9F34B72935}"/>
              </a:ext>
            </a:extLst>
          </p:cNvPr>
          <p:cNvSpPr>
            <a:spLocks noGrp="1"/>
          </p:cNvSpPr>
          <p:nvPr>
            <p:ph type="ftr" sz="quarter" idx="11"/>
          </p:nvPr>
        </p:nvSpPr>
        <p:spPr/>
        <p:txBody>
          <a:bodyPr/>
          <a:lstStyle>
            <a:lvl1pPr>
              <a:defRPr/>
            </a:lvl1pPr>
          </a:lstStyle>
          <a:p>
            <a:pPr>
              <a:defRPr/>
            </a:pPr>
            <a:r>
              <a:rPr lang="en-US"/>
              <a:t>Lynnette </a:t>
            </a:r>
            <a:r>
              <a:rPr lang="en-US" err="1"/>
              <a:t>Khalfani</a:t>
            </a:r>
            <a:r>
              <a:rPr lang="en-US"/>
              <a:t>-Cox  </a:t>
            </a:r>
          </a:p>
          <a:p>
            <a:pPr>
              <a:defRPr/>
            </a:pPr>
            <a:r>
              <a:rPr lang="en-US"/>
              <a:t>http://</a:t>
            </a:r>
            <a:r>
              <a:rPr lang="en-US">
                <a:ea typeface="ＭＳ Ｐゴシック" pitchFamily="1" charset="-128"/>
              </a:rPr>
              <a:t>MoneyCoachUniversity.com</a:t>
            </a:r>
            <a:r>
              <a:rPr lang="en-US"/>
              <a:t>  </a:t>
            </a:r>
          </a:p>
        </p:txBody>
      </p:sp>
      <p:sp>
        <p:nvSpPr>
          <p:cNvPr id="7" name="Slide Number Placeholder 5">
            <a:extLst>
              <a:ext uri="{FF2B5EF4-FFF2-40B4-BE49-F238E27FC236}">
                <a16:creationId xmlns:a16="http://schemas.microsoft.com/office/drawing/2014/main" id="{B4339E8C-D497-434A-99B0-16D509AD94CC}"/>
              </a:ext>
            </a:extLst>
          </p:cNvPr>
          <p:cNvSpPr>
            <a:spLocks noGrp="1"/>
          </p:cNvSpPr>
          <p:nvPr>
            <p:ph type="sldNum" sz="quarter" idx="12"/>
          </p:nvPr>
        </p:nvSpPr>
        <p:spPr/>
        <p:txBody>
          <a:bodyPr/>
          <a:lstStyle>
            <a:lvl1pPr>
              <a:defRPr smtClean="0"/>
            </a:lvl1pPr>
          </a:lstStyle>
          <a:p>
            <a:pPr>
              <a:defRPr/>
            </a:pPr>
            <a:fld id="{0B15C2AB-1A04-DF46-9CFA-7476C97217B4}" type="slidenum">
              <a:rPr lang="en-US" altLang="en-US"/>
              <a:pPr>
                <a:defRPr/>
              </a:pPr>
              <a:t>‹#›</a:t>
            </a:fld>
            <a:endParaRPr lang="en-US" altLang="en-US"/>
          </a:p>
        </p:txBody>
      </p:sp>
    </p:spTree>
    <p:extLst>
      <p:ext uri="{BB962C8B-B14F-4D97-AF65-F5344CB8AC3E}">
        <p14:creationId xmlns:p14="http://schemas.microsoft.com/office/powerpoint/2010/main" val="1187780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409845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7/16/2020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940777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92603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a:t>Click to edit Master title style</a:t>
            </a:r>
            <a:endParaRPr lang="en-US" dirty="0"/>
          </a:p>
        </p:txBody>
      </p:sp>
      <p:sp>
        <p:nvSpPr>
          <p:cNvPr id="14" name="Text Placeholder 3"/>
          <p:cNvSpPr>
            <a:spLocks noGrp="1"/>
          </p:cNvSpPr>
          <p:nvPr>
            <p:ph type="body" sz="half" idx="13"/>
          </p:nvPr>
        </p:nvSpPr>
        <p:spPr>
          <a:xfrm>
            <a:off x="1447800" y="3771174"/>
            <a:ext cx="5459737"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
        <p:nvSpPr>
          <p:cNvPr id="9" name="TextBox 8"/>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
        <p:nvSpPr>
          <p:cNvPr id="13" name="TextBox 12"/>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1604827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31544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7/16/2020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75030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7/16/2020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4035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128212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7/16/2020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764406" y="295730"/>
            <a:ext cx="628649" cy="767687"/>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44850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05"/>
        <p:cNvGrpSpPr/>
        <p:nvPr/>
      </p:nvGrpSpPr>
      <p:grpSpPr>
        <a:xfrm>
          <a:off x="0" y="0"/>
          <a:ext cx="0" cy="0"/>
          <a:chOff x="0" y="0"/>
          <a:chExt cx="0" cy="0"/>
        </a:xfrm>
      </p:grpSpPr>
      <p:sp>
        <p:nvSpPr>
          <p:cNvPr id="106" name="Google Shape;106;p17"/>
          <p:cNvSpPr/>
          <p:nvPr/>
        </p:nvSpPr>
        <p:spPr>
          <a:xfrm>
            <a:off x="1" y="4953000"/>
            <a:ext cx="9141619" cy="1905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7"/>
          <p:cNvSpPr/>
          <p:nvPr/>
        </p:nvSpPr>
        <p:spPr>
          <a:xfrm>
            <a:off x="13" y="491507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7"/>
          <p:cNvSpPr txBox="1">
            <a:spLocks noGrp="1"/>
          </p:cNvSpPr>
          <p:nvPr>
            <p:ph type="title"/>
          </p:nvPr>
        </p:nvSpPr>
        <p:spPr>
          <a:xfrm>
            <a:off x="822960" y="5074920"/>
            <a:ext cx="758523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7"/>
          <p:cNvSpPr>
            <a:spLocks noGrp="1"/>
          </p:cNvSpPr>
          <p:nvPr>
            <p:ph type="pic" idx="2"/>
          </p:nvPr>
        </p:nvSpPr>
        <p:spPr>
          <a:xfrm>
            <a:off x="13" y="1"/>
            <a:ext cx="9143989" cy="4915076"/>
          </a:xfrm>
          <a:prstGeom prst="rect">
            <a:avLst/>
          </a:prstGeom>
          <a:solidFill>
            <a:srgbClr val="D2CDB0"/>
          </a:solidFill>
          <a:ln>
            <a:noFill/>
          </a:ln>
        </p:spPr>
        <p:txBody>
          <a:bodyPr spcFirstLastPara="1" wrap="square" lIns="457200" tIns="457200" rIns="0" bIns="45700" anchor="t" anchorCtr="0">
            <a:noAutofit/>
          </a:bodyPr>
          <a:lstStyle>
            <a:lvl1pPr marR="0" lvl="0" algn="l" rtl="0">
              <a:lnSpc>
                <a:spcPct val="90000"/>
              </a:lnSpc>
              <a:spcBef>
                <a:spcPts val="9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1pPr>
            <a:lvl2pPr marR="0" lvl="1" algn="l" rtl="0">
              <a:lnSpc>
                <a:spcPct val="90000"/>
              </a:lnSpc>
              <a:spcBef>
                <a:spcPts val="150"/>
              </a:spcBef>
              <a:spcAft>
                <a:spcPts val="0"/>
              </a:spcAft>
              <a:buClr>
                <a:schemeClr val="accent1"/>
              </a:buClr>
              <a:buSzPts val="2100"/>
              <a:buFont typeface="Calibri"/>
              <a:buNone/>
              <a:defRPr sz="2100" b="0" i="0" u="none" strike="noStrike" cap="none">
                <a:solidFill>
                  <a:srgbClr val="3F3F3F"/>
                </a:solidFill>
                <a:latin typeface="Calibri"/>
                <a:ea typeface="Calibri"/>
                <a:cs typeface="Calibri"/>
                <a:sym typeface="Calibri"/>
              </a:defRPr>
            </a:lvl2pPr>
            <a:lvl3pPr marR="0" lvl="2" algn="l" rtl="0">
              <a:lnSpc>
                <a:spcPct val="90000"/>
              </a:lnSpc>
              <a:spcBef>
                <a:spcPts val="300"/>
              </a:spcBef>
              <a:spcAft>
                <a:spcPts val="0"/>
              </a:spcAft>
              <a:buClr>
                <a:schemeClr val="accent1"/>
              </a:buClr>
              <a:buSzPts val="1800"/>
              <a:buFont typeface="Calibri"/>
              <a:buNone/>
              <a:defRPr sz="1800" b="0" i="0" u="none" strike="noStrike" cap="none">
                <a:solidFill>
                  <a:srgbClr val="3F3F3F"/>
                </a:solidFill>
                <a:latin typeface="Calibri"/>
                <a:ea typeface="Calibri"/>
                <a:cs typeface="Calibri"/>
                <a:sym typeface="Calibri"/>
              </a:defRPr>
            </a:lvl3pPr>
            <a:lvl4pPr marR="0" lvl="3"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4pPr>
            <a:lvl5pPr marR="0" lvl="4"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5pPr>
            <a:lvl6pPr marR="0" lvl="5"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6pPr>
            <a:lvl7pPr marR="0" lvl="6"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7pPr>
            <a:lvl8pPr marR="0" lvl="7"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8pPr>
            <a:lvl9pPr marR="0" lvl="8" algn="l" rtl="0">
              <a:lnSpc>
                <a:spcPct val="90000"/>
              </a:lnSpc>
              <a:spcBef>
                <a:spcPts val="300"/>
              </a:spcBef>
              <a:spcAft>
                <a:spcPts val="30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9pPr>
          </a:lstStyle>
          <a:p>
            <a:endParaRPr/>
          </a:p>
        </p:txBody>
      </p:sp>
      <p:sp>
        <p:nvSpPr>
          <p:cNvPr id="110" name="Google Shape;110;p17"/>
          <p:cNvSpPr txBox="1">
            <a:spLocks noGrp="1"/>
          </p:cNvSpPr>
          <p:nvPr>
            <p:ph type="body" idx="1"/>
          </p:nvPr>
        </p:nvSpPr>
        <p:spPr>
          <a:xfrm>
            <a:off x="822960" y="5907024"/>
            <a:ext cx="7584948" cy="594360"/>
          </a:xfrm>
          <a:prstGeom prst="rect">
            <a:avLst/>
          </a:prstGeom>
          <a:noFill/>
          <a:ln>
            <a:noFill/>
          </a:ln>
        </p:spPr>
        <p:txBody>
          <a:bodyPr spcFirstLastPara="1" wrap="square" lIns="91425" tIns="0" rIns="91425" bIns="0" anchor="t" anchorCtr="0">
            <a:noAutofit/>
          </a:bodyPr>
          <a:lstStyle>
            <a:lvl1pPr marL="457200" lvl="0" indent="-228600" algn="l">
              <a:lnSpc>
                <a:spcPct val="90000"/>
              </a:lnSpc>
              <a:spcBef>
                <a:spcPts val="0"/>
              </a:spcBef>
              <a:spcAft>
                <a:spcPts val="0"/>
              </a:spcAft>
              <a:buSzPts val="1125"/>
              <a:buNone/>
              <a:defRPr sz="1125">
                <a:solidFill>
                  <a:srgbClr val="FFFFFF"/>
                </a:solidFill>
              </a:defRPr>
            </a:lvl1pPr>
            <a:lvl2pPr marL="914400" lvl="1" indent="-228600" algn="l">
              <a:lnSpc>
                <a:spcPct val="90000"/>
              </a:lnSpc>
              <a:spcBef>
                <a:spcPts val="4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111" name="Google Shape;111;p17"/>
          <p:cNvSpPr txBox="1">
            <a:spLocks noGrp="1"/>
          </p:cNvSpPr>
          <p:nvPr>
            <p:ph type="dt" idx="10"/>
          </p:nvPr>
        </p:nvSpPr>
        <p:spPr>
          <a:xfrm>
            <a:off x="822962" y="6459786"/>
            <a:ext cx="18542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7"/>
          <p:cNvSpPr txBox="1">
            <a:spLocks noGrp="1"/>
          </p:cNvSpPr>
          <p:nvPr>
            <p:ph type="ftr" idx="11"/>
          </p:nvPr>
        </p:nvSpPr>
        <p:spPr>
          <a:xfrm>
            <a:off x="2764640" y="6459786"/>
            <a:ext cx="361710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7"/>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8921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582300-9474-BC46-9F93-8E48C75AC27E}"/>
              </a:ext>
            </a:extLst>
          </p:cNvPr>
          <p:cNvSpPr>
            <a:spLocks noGrp="1"/>
          </p:cNvSpPr>
          <p:nvPr>
            <p:ph type="dt" sz="half" idx="10"/>
          </p:nvPr>
        </p:nvSpPr>
        <p:spPr/>
        <p:txBody>
          <a:bodyPr/>
          <a:lstStyle>
            <a:lvl1pPr>
              <a:defRPr/>
            </a:lvl1pPr>
          </a:lstStyle>
          <a:p>
            <a:pPr>
              <a:defRPr/>
            </a:pPr>
            <a:r>
              <a:rPr lang="en-US"/>
              <a:t>© 2020</a:t>
            </a:r>
            <a:endParaRPr lang="en-US" dirty="0"/>
          </a:p>
        </p:txBody>
      </p:sp>
      <p:sp>
        <p:nvSpPr>
          <p:cNvPr id="5" name="Footer Placeholder 4">
            <a:extLst>
              <a:ext uri="{FF2B5EF4-FFF2-40B4-BE49-F238E27FC236}">
                <a16:creationId xmlns:a16="http://schemas.microsoft.com/office/drawing/2014/main" id="{FE1D482C-3C36-CC4E-9C07-C90D0B7AB1FC}"/>
              </a:ext>
            </a:extLst>
          </p:cNvPr>
          <p:cNvSpPr>
            <a:spLocks noGrp="1"/>
          </p:cNvSpPr>
          <p:nvPr>
            <p:ph type="ftr" sz="quarter" idx="11"/>
          </p:nvPr>
        </p:nvSpPr>
        <p:spPr/>
        <p:txBody>
          <a:bodyPr/>
          <a:lstStyle>
            <a:lvl1pPr>
              <a:defRPr/>
            </a:lvl1pPr>
          </a:lstStyle>
          <a:p>
            <a:pPr>
              <a:defRPr/>
            </a:pPr>
            <a:r>
              <a:rPr lang="en-US"/>
              <a:t>Lynnette Khalfani-Cox   http://MoneyCoachUniversity.com  </a:t>
            </a:r>
            <a:endParaRPr lang="en-US" dirty="0"/>
          </a:p>
        </p:txBody>
      </p:sp>
      <p:sp>
        <p:nvSpPr>
          <p:cNvPr id="6" name="Slide Number Placeholder 5">
            <a:extLst>
              <a:ext uri="{FF2B5EF4-FFF2-40B4-BE49-F238E27FC236}">
                <a16:creationId xmlns:a16="http://schemas.microsoft.com/office/drawing/2014/main" id="{3CFE6225-DD9E-7846-903D-C719D67C4F78}"/>
              </a:ext>
            </a:extLst>
          </p:cNvPr>
          <p:cNvSpPr>
            <a:spLocks noGrp="1"/>
          </p:cNvSpPr>
          <p:nvPr>
            <p:ph type="sldNum" sz="quarter" idx="12"/>
          </p:nvPr>
        </p:nvSpPr>
        <p:spPr/>
        <p:txBody>
          <a:bodyPr/>
          <a:lstStyle>
            <a:lvl1pPr>
              <a:defRPr smtClean="0"/>
            </a:lvl1pPr>
          </a:lstStyle>
          <a:p>
            <a:pPr>
              <a:defRPr/>
            </a:pPr>
            <a:fld id="{7A9FC504-DEA5-164C-A8B5-40265A470260}" type="slidenum">
              <a:rPr lang="en-US" altLang="en-US"/>
              <a:pPr>
                <a:defRPr/>
              </a:pPr>
              <a:t>‹#›</a:t>
            </a:fld>
            <a:endParaRPr lang="en-US" altLang="en-US"/>
          </a:p>
        </p:txBody>
      </p:sp>
    </p:spTree>
    <p:extLst>
      <p:ext uri="{BB962C8B-B14F-4D97-AF65-F5344CB8AC3E}">
        <p14:creationId xmlns:p14="http://schemas.microsoft.com/office/powerpoint/2010/main" val="2215845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14"/>
        <p:cNvGrpSpPr/>
        <p:nvPr/>
      </p:nvGrpSpPr>
      <p:grpSpPr>
        <a:xfrm>
          <a:off x="0" y="0"/>
          <a:ext cx="0" cy="0"/>
          <a:chOff x="0" y="0"/>
          <a:chExt cx="0" cy="0"/>
        </a:xfrm>
      </p:grpSpPr>
      <p:sp>
        <p:nvSpPr>
          <p:cNvPr id="115" name="Google Shape;115;p18"/>
          <p:cNvSpPr/>
          <p:nvPr/>
        </p:nvSpPr>
        <p:spPr>
          <a:xfrm>
            <a:off x="2383"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8"/>
          <p:cNvSpPr/>
          <p:nvPr/>
        </p:nvSpPr>
        <p:spPr>
          <a:xfrm>
            <a:off x="13"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8"/>
          <p:cNvSpPr txBox="1">
            <a:spLocks noGrp="1"/>
          </p:cNvSpPr>
          <p:nvPr>
            <p:ph type="ctrTitle"/>
          </p:nvPr>
        </p:nvSpPr>
        <p:spPr>
          <a:xfrm>
            <a:off x="822960" y="758952"/>
            <a:ext cx="7543800" cy="356616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6000"/>
              <a:buFont typeface="Calibri"/>
              <a:buNone/>
              <a:defRPr sz="60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8"/>
          <p:cNvSpPr txBox="1">
            <a:spLocks noGrp="1"/>
          </p:cNvSpPr>
          <p:nvPr>
            <p:ph type="subTitle" idx="1"/>
          </p:nvPr>
        </p:nvSpPr>
        <p:spPr>
          <a:xfrm>
            <a:off x="825038" y="4455621"/>
            <a:ext cx="7543800" cy="1143000"/>
          </a:xfrm>
          <a:prstGeom prst="rect">
            <a:avLst/>
          </a:prstGeom>
          <a:noFill/>
          <a:ln>
            <a:noFill/>
          </a:ln>
        </p:spPr>
        <p:txBody>
          <a:bodyPr spcFirstLastPara="1" wrap="square" lIns="91425" tIns="45700" rIns="91425" bIns="45700" anchor="t" anchorCtr="0">
            <a:no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15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a:endParaRPr/>
          </a:p>
        </p:txBody>
      </p:sp>
      <p:sp>
        <p:nvSpPr>
          <p:cNvPr id="119" name="Google Shape;119;p18"/>
          <p:cNvSpPr txBox="1">
            <a:spLocks noGrp="1"/>
          </p:cNvSpPr>
          <p:nvPr>
            <p:ph type="dt" idx="10"/>
          </p:nvPr>
        </p:nvSpPr>
        <p:spPr>
          <a:xfrm>
            <a:off x="822962" y="6459786"/>
            <a:ext cx="18542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8"/>
          <p:cNvSpPr txBox="1">
            <a:spLocks noGrp="1"/>
          </p:cNvSpPr>
          <p:nvPr>
            <p:ph type="ftr" idx="11"/>
          </p:nvPr>
        </p:nvSpPr>
        <p:spPr>
          <a:xfrm>
            <a:off x="2764640" y="6459786"/>
            <a:ext cx="361710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8"/>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22" name="Google Shape;122;p18"/>
          <p:cNvCxnSpPr/>
          <p:nvPr/>
        </p:nvCxnSpPr>
        <p:spPr>
          <a:xfrm>
            <a:off x="905744" y="4343400"/>
            <a:ext cx="740664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139403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85000"/>
              </a:lnSpc>
              <a:spcBef>
                <a:spcPts val="0"/>
              </a:spcBef>
              <a:spcAft>
                <a:spcPts val="0"/>
              </a:spcAft>
              <a:buClr>
                <a:srgbClr val="3F3F3F"/>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5" name="Google Shape;125;p1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1600"/>
              </a:spcBef>
              <a:spcAft>
                <a:spcPts val="0"/>
              </a:spcAft>
              <a:buSzPts val="1400"/>
              <a:buChar char="○"/>
              <a:defRPr/>
            </a:lvl2pPr>
            <a:lvl3pPr marL="1371600" lvl="2" indent="-317500" algn="l">
              <a:lnSpc>
                <a:spcPct val="90000"/>
              </a:lnSpc>
              <a:spcBef>
                <a:spcPts val="1600"/>
              </a:spcBef>
              <a:spcAft>
                <a:spcPts val="0"/>
              </a:spcAft>
              <a:buSzPts val="1400"/>
              <a:buChar char="■"/>
              <a:defRPr/>
            </a:lvl3pPr>
            <a:lvl4pPr marL="1828800" lvl="3" indent="-317500" algn="l">
              <a:lnSpc>
                <a:spcPct val="90000"/>
              </a:lnSpc>
              <a:spcBef>
                <a:spcPts val="1600"/>
              </a:spcBef>
              <a:spcAft>
                <a:spcPts val="0"/>
              </a:spcAft>
              <a:buSzPts val="1400"/>
              <a:buChar char="●"/>
              <a:defRPr/>
            </a:lvl4pPr>
            <a:lvl5pPr marL="2286000" lvl="4" indent="-317500" algn="l">
              <a:lnSpc>
                <a:spcPct val="90000"/>
              </a:lnSpc>
              <a:spcBef>
                <a:spcPts val="1600"/>
              </a:spcBef>
              <a:spcAft>
                <a:spcPts val="0"/>
              </a:spcAft>
              <a:buSzPts val="1400"/>
              <a:buChar char="○"/>
              <a:defRPr/>
            </a:lvl5pPr>
            <a:lvl6pPr marL="2743200" lvl="5" indent="-317500" algn="l">
              <a:lnSpc>
                <a:spcPct val="90000"/>
              </a:lnSpc>
              <a:spcBef>
                <a:spcPts val="1600"/>
              </a:spcBef>
              <a:spcAft>
                <a:spcPts val="0"/>
              </a:spcAft>
              <a:buSzPts val="1400"/>
              <a:buChar char="■"/>
              <a:defRPr/>
            </a:lvl6pPr>
            <a:lvl7pPr marL="3200400" lvl="6" indent="-317500" algn="l">
              <a:lnSpc>
                <a:spcPct val="90000"/>
              </a:lnSpc>
              <a:spcBef>
                <a:spcPts val="1600"/>
              </a:spcBef>
              <a:spcAft>
                <a:spcPts val="0"/>
              </a:spcAft>
              <a:buSzPts val="1400"/>
              <a:buChar char="●"/>
              <a:defRPr/>
            </a:lvl7pPr>
            <a:lvl8pPr marL="3657600" lvl="7" indent="-317500" algn="l">
              <a:lnSpc>
                <a:spcPct val="90000"/>
              </a:lnSpc>
              <a:spcBef>
                <a:spcPts val="1600"/>
              </a:spcBef>
              <a:spcAft>
                <a:spcPts val="0"/>
              </a:spcAft>
              <a:buSzPts val="1400"/>
              <a:buChar char="○"/>
              <a:defRPr/>
            </a:lvl8pPr>
            <a:lvl9pPr marL="4114800" lvl="8" indent="-317500" algn="l">
              <a:lnSpc>
                <a:spcPct val="90000"/>
              </a:lnSpc>
              <a:spcBef>
                <a:spcPts val="1600"/>
              </a:spcBef>
              <a:spcAft>
                <a:spcPts val="1600"/>
              </a:spcAft>
              <a:buSzPts val="1400"/>
              <a:buChar char="■"/>
              <a:defRPr/>
            </a:lvl9pPr>
          </a:lstStyle>
          <a:p>
            <a:endParaRPr/>
          </a:p>
        </p:txBody>
      </p:sp>
      <p:sp>
        <p:nvSpPr>
          <p:cNvPr id="126" name="Google Shape;126;p1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0271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27"/>
        <p:cNvGrpSpPr/>
        <p:nvPr/>
      </p:nvGrpSpPr>
      <p:grpSpPr>
        <a:xfrm>
          <a:off x="0" y="0"/>
          <a:ext cx="0" cy="0"/>
          <a:chOff x="0" y="0"/>
          <a:chExt cx="0" cy="0"/>
        </a:xfrm>
      </p:grpSpPr>
      <p:sp>
        <p:nvSpPr>
          <p:cNvPr id="128" name="Google Shape;128;p20"/>
          <p:cNvSpPr/>
          <p:nvPr/>
        </p:nvSpPr>
        <p:spPr>
          <a:xfrm>
            <a:off x="14" y="0"/>
            <a:ext cx="3038093"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0"/>
          <p:cNvSpPr/>
          <p:nvPr/>
        </p:nvSpPr>
        <p:spPr>
          <a:xfrm>
            <a:off x="3030053" y="0"/>
            <a:ext cx="48006"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0"/>
          <p:cNvSpPr txBox="1">
            <a:spLocks noGrp="1"/>
          </p:cNvSpPr>
          <p:nvPr>
            <p:ph type="title"/>
          </p:nvPr>
        </p:nvSpPr>
        <p:spPr>
          <a:xfrm>
            <a:off x="342900" y="594359"/>
            <a:ext cx="2400300" cy="228600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0"/>
          <p:cNvSpPr txBox="1">
            <a:spLocks noGrp="1"/>
          </p:cNvSpPr>
          <p:nvPr>
            <p:ph type="body" idx="1"/>
          </p:nvPr>
        </p:nvSpPr>
        <p:spPr>
          <a:xfrm>
            <a:off x="3600450" y="731520"/>
            <a:ext cx="4869180" cy="52578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32" name="Google Shape;132;p20"/>
          <p:cNvSpPr txBox="1">
            <a:spLocks noGrp="1"/>
          </p:cNvSpPr>
          <p:nvPr>
            <p:ph type="body" idx="2"/>
          </p:nvPr>
        </p:nvSpPr>
        <p:spPr>
          <a:xfrm>
            <a:off x="342900" y="2926081"/>
            <a:ext cx="2400300" cy="337912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900"/>
              </a:spcBef>
              <a:spcAft>
                <a:spcPts val="0"/>
              </a:spcAft>
              <a:buSzPts val="1125"/>
              <a:buNone/>
              <a:defRPr sz="1125">
                <a:solidFill>
                  <a:srgbClr val="FFFFFF"/>
                </a:solidFill>
              </a:defRPr>
            </a:lvl1pPr>
            <a:lvl2pPr marL="914400" lvl="1" indent="-228600" algn="l">
              <a:lnSpc>
                <a:spcPct val="90000"/>
              </a:lnSpc>
              <a:spcBef>
                <a:spcPts val="1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133" name="Google Shape;133;p20"/>
          <p:cNvSpPr txBox="1">
            <a:spLocks noGrp="1"/>
          </p:cNvSpPr>
          <p:nvPr>
            <p:ph type="dt" idx="10"/>
          </p:nvPr>
        </p:nvSpPr>
        <p:spPr>
          <a:xfrm>
            <a:off x="349135" y="6459786"/>
            <a:ext cx="196388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0"/>
          <p:cNvSpPr txBox="1">
            <a:spLocks noGrp="1"/>
          </p:cNvSpPr>
          <p:nvPr>
            <p:ph type="ftr" idx="11"/>
          </p:nvPr>
        </p:nvSpPr>
        <p:spPr>
          <a:xfrm>
            <a:off x="3600450" y="6459786"/>
            <a:ext cx="34861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0"/>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chemeClr val="dk2"/>
              </a:buClr>
              <a:buSzPts val="788"/>
              <a:buFont typeface="Calibri"/>
              <a:buNone/>
              <a:defRPr sz="788" b="0" i="0" u="none" strike="noStrike" cap="none">
                <a:solidFill>
                  <a:schemeClr val="dk2"/>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846210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1"/>
          <p:cNvSpPr txBox="1">
            <a:spLocks noGrp="1"/>
          </p:cNvSpPr>
          <p:nvPr>
            <p:ph type="body" idx="1"/>
          </p:nvPr>
        </p:nvSpPr>
        <p:spPr>
          <a:xfrm>
            <a:off x="822960" y="1845735"/>
            <a:ext cx="7543800" cy="402336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39" name="Google Shape;139;p21"/>
          <p:cNvSpPr txBox="1">
            <a:spLocks noGrp="1"/>
          </p:cNvSpPr>
          <p:nvPr>
            <p:ph type="dt" idx="10"/>
          </p:nvPr>
        </p:nvSpPr>
        <p:spPr>
          <a:xfrm>
            <a:off x="822962" y="6459786"/>
            <a:ext cx="18542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21"/>
          <p:cNvSpPr txBox="1">
            <a:spLocks noGrp="1"/>
          </p:cNvSpPr>
          <p:nvPr>
            <p:ph type="ftr" idx="11"/>
          </p:nvPr>
        </p:nvSpPr>
        <p:spPr>
          <a:xfrm>
            <a:off x="2764640" y="6459786"/>
            <a:ext cx="361710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1"/>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634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142"/>
        <p:cNvGrpSpPr/>
        <p:nvPr/>
      </p:nvGrpSpPr>
      <p:grpSpPr>
        <a:xfrm>
          <a:off x="0" y="0"/>
          <a:ext cx="0" cy="0"/>
          <a:chOff x="0" y="0"/>
          <a:chExt cx="0" cy="0"/>
        </a:xfrm>
      </p:grpSpPr>
      <p:sp>
        <p:nvSpPr>
          <p:cNvPr id="143" name="Google Shape;143;p22"/>
          <p:cNvSpPr/>
          <p:nvPr/>
        </p:nvSpPr>
        <p:spPr>
          <a:xfrm>
            <a:off x="2383"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22"/>
          <p:cNvSpPr/>
          <p:nvPr/>
        </p:nvSpPr>
        <p:spPr>
          <a:xfrm>
            <a:off x="13"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22"/>
          <p:cNvSpPr txBox="1">
            <a:spLocks noGrp="1"/>
          </p:cNvSpPr>
          <p:nvPr>
            <p:ph type="title"/>
          </p:nvPr>
        </p:nvSpPr>
        <p:spPr>
          <a:xfrm>
            <a:off x="822960" y="758952"/>
            <a:ext cx="7543800" cy="3566160"/>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262626"/>
              </a:buClr>
              <a:buSzPts val="6000"/>
              <a:buFont typeface="Calibri"/>
              <a:buNone/>
              <a:defRPr sz="6000" b="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2"/>
          <p:cNvSpPr txBox="1">
            <a:spLocks noGrp="1"/>
          </p:cNvSpPr>
          <p:nvPr>
            <p:ph type="body" idx="1"/>
          </p:nvPr>
        </p:nvSpPr>
        <p:spPr>
          <a:xfrm>
            <a:off x="822960" y="4453128"/>
            <a:ext cx="7543800" cy="1143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marL="914400" lvl="1" indent="-228600" algn="l">
              <a:lnSpc>
                <a:spcPct val="90000"/>
              </a:lnSpc>
              <a:spcBef>
                <a:spcPts val="150"/>
              </a:spcBef>
              <a:spcAft>
                <a:spcPts val="0"/>
              </a:spcAft>
              <a:buSzPts val="1350"/>
              <a:buNone/>
              <a:defRPr sz="135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0"/>
              <a:buNone/>
              <a:defRPr sz="1050">
                <a:solidFill>
                  <a:srgbClr val="888888"/>
                </a:solidFill>
              </a:defRPr>
            </a:lvl4pPr>
            <a:lvl5pPr marL="2286000" lvl="4" indent="-228600" algn="l">
              <a:lnSpc>
                <a:spcPct val="90000"/>
              </a:lnSpc>
              <a:spcBef>
                <a:spcPts val="300"/>
              </a:spcBef>
              <a:spcAft>
                <a:spcPts val="0"/>
              </a:spcAft>
              <a:buSzPts val="1050"/>
              <a:buNone/>
              <a:defRPr sz="1050">
                <a:solidFill>
                  <a:srgbClr val="888888"/>
                </a:solidFill>
              </a:defRPr>
            </a:lvl5pPr>
            <a:lvl6pPr marL="2743200" lvl="5" indent="-228600" algn="l">
              <a:lnSpc>
                <a:spcPct val="90000"/>
              </a:lnSpc>
              <a:spcBef>
                <a:spcPts val="300"/>
              </a:spcBef>
              <a:spcAft>
                <a:spcPts val="0"/>
              </a:spcAft>
              <a:buSzPts val="1050"/>
              <a:buNone/>
              <a:defRPr sz="1050">
                <a:solidFill>
                  <a:srgbClr val="888888"/>
                </a:solidFill>
              </a:defRPr>
            </a:lvl6pPr>
            <a:lvl7pPr marL="3200400" lvl="6" indent="-228600" algn="l">
              <a:lnSpc>
                <a:spcPct val="90000"/>
              </a:lnSpc>
              <a:spcBef>
                <a:spcPts val="300"/>
              </a:spcBef>
              <a:spcAft>
                <a:spcPts val="0"/>
              </a:spcAft>
              <a:buSzPts val="1050"/>
              <a:buNone/>
              <a:defRPr sz="1050">
                <a:solidFill>
                  <a:srgbClr val="888888"/>
                </a:solidFill>
              </a:defRPr>
            </a:lvl7pPr>
            <a:lvl8pPr marL="3657600" lvl="7" indent="-228600" algn="l">
              <a:lnSpc>
                <a:spcPct val="90000"/>
              </a:lnSpc>
              <a:spcBef>
                <a:spcPts val="300"/>
              </a:spcBef>
              <a:spcAft>
                <a:spcPts val="0"/>
              </a:spcAft>
              <a:buSzPts val="1050"/>
              <a:buNone/>
              <a:defRPr sz="1050">
                <a:solidFill>
                  <a:srgbClr val="888888"/>
                </a:solidFill>
              </a:defRPr>
            </a:lvl8pPr>
            <a:lvl9pPr marL="4114800" lvl="8" indent="-228600" algn="l">
              <a:lnSpc>
                <a:spcPct val="90000"/>
              </a:lnSpc>
              <a:spcBef>
                <a:spcPts val="300"/>
              </a:spcBef>
              <a:spcAft>
                <a:spcPts val="300"/>
              </a:spcAft>
              <a:buSzPts val="1050"/>
              <a:buNone/>
              <a:defRPr sz="1050">
                <a:solidFill>
                  <a:srgbClr val="888888"/>
                </a:solidFill>
              </a:defRPr>
            </a:lvl9pPr>
          </a:lstStyle>
          <a:p>
            <a:endParaRPr/>
          </a:p>
        </p:txBody>
      </p:sp>
      <p:sp>
        <p:nvSpPr>
          <p:cNvPr id="147" name="Google Shape;147;p22"/>
          <p:cNvSpPr txBox="1">
            <a:spLocks noGrp="1"/>
          </p:cNvSpPr>
          <p:nvPr>
            <p:ph type="dt" idx="10"/>
          </p:nvPr>
        </p:nvSpPr>
        <p:spPr>
          <a:xfrm>
            <a:off x="822962" y="6459786"/>
            <a:ext cx="18542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2"/>
          <p:cNvSpPr txBox="1">
            <a:spLocks noGrp="1"/>
          </p:cNvSpPr>
          <p:nvPr>
            <p:ph type="ftr" idx="11"/>
          </p:nvPr>
        </p:nvSpPr>
        <p:spPr>
          <a:xfrm>
            <a:off x="2764640" y="6459786"/>
            <a:ext cx="361710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2"/>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0" name="Google Shape;150;p22"/>
          <p:cNvCxnSpPr/>
          <p:nvPr/>
        </p:nvCxnSpPr>
        <p:spPr>
          <a:xfrm>
            <a:off x="905744" y="4343400"/>
            <a:ext cx="740664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2310506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1"/>
        <p:cNvGrpSpPr/>
        <p:nvPr/>
      </p:nvGrpSpPr>
      <p:grpSpPr>
        <a:xfrm>
          <a:off x="0" y="0"/>
          <a:ext cx="0" cy="0"/>
          <a:chOff x="0" y="0"/>
          <a:chExt cx="0" cy="0"/>
        </a:xfrm>
      </p:grpSpPr>
      <p:sp>
        <p:nvSpPr>
          <p:cNvPr id="152" name="Google Shape;152;p23"/>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3"/>
          <p:cNvSpPr txBox="1">
            <a:spLocks noGrp="1"/>
          </p:cNvSpPr>
          <p:nvPr>
            <p:ph type="body" idx="1"/>
          </p:nvPr>
        </p:nvSpPr>
        <p:spPr>
          <a:xfrm>
            <a:off x="822959" y="1845735"/>
            <a:ext cx="3703320" cy="402336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54" name="Google Shape;154;p23"/>
          <p:cNvSpPr txBox="1">
            <a:spLocks noGrp="1"/>
          </p:cNvSpPr>
          <p:nvPr>
            <p:ph type="body" idx="2"/>
          </p:nvPr>
        </p:nvSpPr>
        <p:spPr>
          <a:xfrm>
            <a:off x="4663440" y="1845735"/>
            <a:ext cx="3703320" cy="402336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55" name="Google Shape;155;p23"/>
          <p:cNvSpPr txBox="1">
            <a:spLocks noGrp="1"/>
          </p:cNvSpPr>
          <p:nvPr>
            <p:ph type="dt" idx="10"/>
          </p:nvPr>
        </p:nvSpPr>
        <p:spPr>
          <a:xfrm>
            <a:off x="822962" y="6459786"/>
            <a:ext cx="18542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3"/>
          <p:cNvSpPr txBox="1">
            <a:spLocks noGrp="1"/>
          </p:cNvSpPr>
          <p:nvPr>
            <p:ph type="ftr" idx="11"/>
          </p:nvPr>
        </p:nvSpPr>
        <p:spPr>
          <a:xfrm>
            <a:off x="2764640" y="6459786"/>
            <a:ext cx="361710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3"/>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8931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4"/>
          <p:cNvSpPr txBox="1">
            <a:spLocks noGrp="1"/>
          </p:cNvSpPr>
          <p:nvPr>
            <p:ph type="body" idx="1"/>
          </p:nvPr>
        </p:nvSpPr>
        <p:spPr>
          <a:xfrm>
            <a:off x="822960" y="1846052"/>
            <a:ext cx="3703320" cy="73628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161" name="Google Shape;161;p24"/>
          <p:cNvSpPr txBox="1">
            <a:spLocks noGrp="1"/>
          </p:cNvSpPr>
          <p:nvPr>
            <p:ph type="body" idx="2"/>
          </p:nvPr>
        </p:nvSpPr>
        <p:spPr>
          <a:xfrm>
            <a:off x="822960" y="2582335"/>
            <a:ext cx="3703320" cy="33782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62" name="Google Shape;162;p24"/>
          <p:cNvSpPr txBox="1">
            <a:spLocks noGrp="1"/>
          </p:cNvSpPr>
          <p:nvPr>
            <p:ph type="body" idx="3"/>
          </p:nvPr>
        </p:nvSpPr>
        <p:spPr>
          <a:xfrm>
            <a:off x="4663440" y="1846052"/>
            <a:ext cx="3703320" cy="73628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163" name="Google Shape;163;p24"/>
          <p:cNvSpPr txBox="1">
            <a:spLocks noGrp="1"/>
          </p:cNvSpPr>
          <p:nvPr>
            <p:ph type="body" idx="4"/>
          </p:nvPr>
        </p:nvSpPr>
        <p:spPr>
          <a:xfrm>
            <a:off x="4663440" y="2582335"/>
            <a:ext cx="3703320" cy="3378200"/>
          </a:xfrm>
          <a:prstGeom prst="rect">
            <a:avLst/>
          </a:prstGeom>
          <a:noFill/>
          <a:ln>
            <a:noFill/>
          </a:ln>
        </p:spPr>
        <p:txBody>
          <a:bodyPr spcFirstLastPara="1" wrap="square" lIns="0" tIns="45700" rIns="0" bIns="4570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64" name="Google Shape;164;p24"/>
          <p:cNvSpPr txBox="1">
            <a:spLocks noGrp="1"/>
          </p:cNvSpPr>
          <p:nvPr>
            <p:ph type="dt" idx="10"/>
          </p:nvPr>
        </p:nvSpPr>
        <p:spPr>
          <a:xfrm>
            <a:off x="822962" y="6459786"/>
            <a:ext cx="18542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24"/>
          <p:cNvSpPr txBox="1">
            <a:spLocks noGrp="1"/>
          </p:cNvSpPr>
          <p:nvPr>
            <p:ph type="ftr" idx="11"/>
          </p:nvPr>
        </p:nvSpPr>
        <p:spPr>
          <a:xfrm>
            <a:off x="2764640" y="6459786"/>
            <a:ext cx="361710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4"/>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3223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5"/>
          <p:cNvSpPr txBox="1">
            <a:spLocks noGrp="1"/>
          </p:cNvSpPr>
          <p:nvPr>
            <p:ph type="dt" idx="10"/>
          </p:nvPr>
        </p:nvSpPr>
        <p:spPr>
          <a:xfrm>
            <a:off x="822962" y="6459786"/>
            <a:ext cx="18542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5"/>
          <p:cNvSpPr txBox="1">
            <a:spLocks noGrp="1"/>
          </p:cNvSpPr>
          <p:nvPr>
            <p:ph type="ftr" idx="11"/>
          </p:nvPr>
        </p:nvSpPr>
        <p:spPr>
          <a:xfrm>
            <a:off x="2764640" y="6459786"/>
            <a:ext cx="361710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25"/>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8528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2"/>
        <p:cNvGrpSpPr/>
        <p:nvPr/>
      </p:nvGrpSpPr>
      <p:grpSpPr>
        <a:xfrm>
          <a:off x="0" y="0"/>
          <a:ext cx="0" cy="0"/>
          <a:chOff x="0" y="0"/>
          <a:chExt cx="0" cy="0"/>
        </a:xfrm>
      </p:grpSpPr>
      <p:sp>
        <p:nvSpPr>
          <p:cNvPr id="173" name="Google Shape;173;p26"/>
          <p:cNvSpPr/>
          <p:nvPr/>
        </p:nvSpPr>
        <p:spPr>
          <a:xfrm>
            <a:off x="2383"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26"/>
          <p:cNvSpPr/>
          <p:nvPr/>
        </p:nvSpPr>
        <p:spPr>
          <a:xfrm>
            <a:off x="13"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26"/>
          <p:cNvSpPr txBox="1">
            <a:spLocks noGrp="1"/>
          </p:cNvSpPr>
          <p:nvPr>
            <p:ph type="dt" idx="10"/>
          </p:nvPr>
        </p:nvSpPr>
        <p:spPr>
          <a:xfrm>
            <a:off x="822962" y="6459786"/>
            <a:ext cx="18542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6"/>
          <p:cNvSpPr txBox="1">
            <a:spLocks noGrp="1"/>
          </p:cNvSpPr>
          <p:nvPr>
            <p:ph type="ftr" idx="11"/>
          </p:nvPr>
        </p:nvSpPr>
        <p:spPr>
          <a:xfrm>
            <a:off x="2764640" y="6459786"/>
            <a:ext cx="361710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6"/>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43198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8"/>
        <p:cNvGrpSpPr/>
        <p:nvPr/>
      </p:nvGrpSpPr>
      <p:grpSpPr>
        <a:xfrm>
          <a:off x="0" y="0"/>
          <a:ext cx="0" cy="0"/>
          <a:chOff x="0" y="0"/>
          <a:chExt cx="0" cy="0"/>
        </a:xfrm>
      </p:grpSpPr>
      <p:sp>
        <p:nvSpPr>
          <p:cNvPr id="179" name="Google Shape;179;p27"/>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7"/>
          <p:cNvSpPr txBox="1">
            <a:spLocks noGrp="1"/>
          </p:cNvSpPr>
          <p:nvPr>
            <p:ph type="body" idx="1"/>
          </p:nvPr>
        </p:nvSpPr>
        <p:spPr>
          <a:xfrm rot="5400000">
            <a:off x="2583180" y="85515"/>
            <a:ext cx="4023360" cy="7543800"/>
          </a:xfrm>
          <a:prstGeom prst="rect">
            <a:avLst/>
          </a:prstGeom>
          <a:noFill/>
          <a:ln>
            <a:noFill/>
          </a:ln>
        </p:spPr>
        <p:txBody>
          <a:bodyPr spcFirstLastPara="1" wrap="square" lIns="45700" tIns="0" rIns="45700" bIns="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81" name="Google Shape;181;p27"/>
          <p:cNvSpPr txBox="1">
            <a:spLocks noGrp="1"/>
          </p:cNvSpPr>
          <p:nvPr>
            <p:ph type="dt" idx="10"/>
          </p:nvPr>
        </p:nvSpPr>
        <p:spPr>
          <a:xfrm>
            <a:off x="822962" y="6459786"/>
            <a:ext cx="18542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7"/>
          <p:cNvSpPr txBox="1">
            <a:spLocks noGrp="1"/>
          </p:cNvSpPr>
          <p:nvPr>
            <p:ph type="ftr" idx="11"/>
          </p:nvPr>
        </p:nvSpPr>
        <p:spPr>
          <a:xfrm>
            <a:off x="2764640" y="6459786"/>
            <a:ext cx="361710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7"/>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5354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C7FF510-B493-3A43-BB76-4CD2F8E0752C}"/>
              </a:ext>
            </a:extLst>
          </p:cNvPr>
          <p:cNvSpPr>
            <a:spLocks noGrp="1"/>
          </p:cNvSpPr>
          <p:nvPr>
            <p:ph type="dt" sz="half" idx="10"/>
          </p:nvPr>
        </p:nvSpPr>
        <p:spPr/>
        <p:txBody>
          <a:bodyPr/>
          <a:lstStyle>
            <a:lvl1pPr>
              <a:defRPr/>
            </a:lvl1pPr>
          </a:lstStyle>
          <a:p>
            <a:pPr>
              <a:defRPr/>
            </a:pPr>
            <a:r>
              <a:rPr lang="en-US"/>
              <a:t>© 2020</a:t>
            </a:r>
            <a:endParaRPr lang="en-US" dirty="0"/>
          </a:p>
        </p:txBody>
      </p:sp>
      <p:sp>
        <p:nvSpPr>
          <p:cNvPr id="6" name="Footer Placeholder 4">
            <a:extLst>
              <a:ext uri="{FF2B5EF4-FFF2-40B4-BE49-F238E27FC236}">
                <a16:creationId xmlns:a16="http://schemas.microsoft.com/office/drawing/2014/main" id="{AC91A003-1651-004E-86C0-7C3A7502FF20}"/>
              </a:ext>
            </a:extLst>
          </p:cNvPr>
          <p:cNvSpPr>
            <a:spLocks noGrp="1"/>
          </p:cNvSpPr>
          <p:nvPr>
            <p:ph type="ftr" sz="quarter" idx="11"/>
          </p:nvPr>
        </p:nvSpPr>
        <p:spPr/>
        <p:txBody>
          <a:bodyPr/>
          <a:lstStyle>
            <a:lvl1pPr>
              <a:defRPr/>
            </a:lvl1pPr>
          </a:lstStyle>
          <a:p>
            <a:pPr>
              <a:defRPr/>
            </a:pPr>
            <a:r>
              <a:rPr lang="en-US"/>
              <a:t>Lynnette Khalfani-Cox   http://MoneyCoachUniversity.com  </a:t>
            </a:r>
            <a:endParaRPr lang="en-US" dirty="0"/>
          </a:p>
        </p:txBody>
      </p:sp>
      <p:sp>
        <p:nvSpPr>
          <p:cNvPr id="7" name="Slide Number Placeholder 5">
            <a:extLst>
              <a:ext uri="{FF2B5EF4-FFF2-40B4-BE49-F238E27FC236}">
                <a16:creationId xmlns:a16="http://schemas.microsoft.com/office/drawing/2014/main" id="{B76B7692-4355-9840-A341-4F2A62C099A3}"/>
              </a:ext>
            </a:extLst>
          </p:cNvPr>
          <p:cNvSpPr>
            <a:spLocks noGrp="1"/>
          </p:cNvSpPr>
          <p:nvPr>
            <p:ph type="sldNum" sz="quarter" idx="12"/>
          </p:nvPr>
        </p:nvSpPr>
        <p:spPr/>
        <p:txBody>
          <a:bodyPr/>
          <a:lstStyle>
            <a:lvl1pPr>
              <a:defRPr smtClean="0"/>
            </a:lvl1pPr>
          </a:lstStyle>
          <a:p>
            <a:pPr>
              <a:defRPr/>
            </a:pPr>
            <a:fld id="{D3E4A4BB-C1A2-A543-86E8-9E18A2FC024C}" type="slidenum">
              <a:rPr lang="en-US" altLang="en-US"/>
              <a:pPr>
                <a:defRPr/>
              </a:pPr>
              <a:t>‹#›</a:t>
            </a:fld>
            <a:endParaRPr lang="en-US" altLang="en-US"/>
          </a:p>
        </p:txBody>
      </p:sp>
    </p:spTree>
    <p:extLst>
      <p:ext uri="{BB962C8B-B14F-4D97-AF65-F5344CB8AC3E}">
        <p14:creationId xmlns:p14="http://schemas.microsoft.com/office/powerpoint/2010/main" val="3942835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84"/>
        <p:cNvGrpSpPr/>
        <p:nvPr/>
      </p:nvGrpSpPr>
      <p:grpSpPr>
        <a:xfrm>
          <a:off x="0" y="0"/>
          <a:ext cx="0" cy="0"/>
          <a:chOff x="0" y="0"/>
          <a:chExt cx="0" cy="0"/>
        </a:xfrm>
      </p:grpSpPr>
      <p:sp>
        <p:nvSpPr>
          <p:cNvPr id="185" name="Google Shape;185;p28"/>
          <p:cNvSpPr/>
          <p:nvPr/>
        </p:nvSpPr>
        <p:spPr>
          <a:xfrm>
            <a:off x="2383" y="6400800"/>
            <a:ext cx="9141619"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28"/>
          <p:cNvSpPr/>
          <p:nvPr/>
        </p:nvSpPr>
        <p:spPr>
          <a:xfrm>
            <a:off x="13" y="6334316"/>
            <a:ext cx="9141619" cy="6400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28"/>
          <p:cNvSpPr txBox="1">
            <a:spLocks noGrp="1"/>
          </p:cNvSpPr>
          <p:nvPr>
            <p:ph type="title"/>
          </p:nvPr>
        </p:nvSpPr>
        <p:spPr>
          <a:xfrm rot="5400000">
            <a:off x="4649563" y="2306413"/>
            <a:ext cx="5759899" cy="1971675"/>
          </a:xfrm>
          <a:prstGeom prst="rect">
            <a:avLst/>
          </a:prstGeom>
          <a:noFill/>
          <a:ln>
            <a:noFill/>
          </a:ln>
        </p:spPr>
        <p:txBody>
          <a:bodyPr spcFirstLastPara="1" wrap="square" lIns="91425" tIns="45700" rIns="91425" bIns="45700" anchor="b" anchorCtr="0">
            <a:noAutofit/>
          </a:bodyPr>
          <a:lstStyle>
            <a:lvl1pPr lvl="0" algn="l">
              <a:lnSpc>
                <a:spcPct val="85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8"/>
          <p:cNvSpPr txBox="1">
            <a:spLocks noGrp="1"/>
          </p:cNvSpPr>
          <p:nvPr>
            <p:ph type="body" idx="1"/>
          </p:nvPr>
        </p:nvSpPr>
        <p:spPr>
          <a:xfrm rot="5400000">
            <a:off x="649063" y="391888"/>
            <a:ext cx="5759899" cy="5800725"/>
          </a:xfrm>
          <a:prstGeom prst="rect">
            <a:avLst/>
          </a:prstGeom>
          <a:noFill/>
          <a:ln>
            <a:noFill/>
          </a:ln>
        </p:spPr>
        <p:txBody>
          <a:bodyPr spcFirstLastPara="1" wrap="square" lIns="45700" tIns="0" rIns="45700" bIns="0" anchor="t" anchorCtr="0">
            <a:no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89" name="Google Shape;189;p28"/>
          <p:cNvSpPr txBox="1">
            <a:spLocks noGrp="1"/>
          </p:cNvSpPr>
          <p:nvPr>
            <p:ph type="dt" idx="10"/>
          </p:nvPr>
        </p:nvSpPr>
        <p:spPr>
          <a:xfrm>
            <a:off x="822962" y="6459786"/>
            <a:ext cx="18542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28"/>
          <p:cNvSpPr txBox="1">
            <a:spLocks noGrp="1"/>
          </p:cNvSpPr>
          <p:nvPr>
            <p:ph type="ftr" idx="11"/>
          </p:nvPr>
        </p:nvSpPr>
        <p:spPr>
          <a:xfrm>
            <a:off x="2764640" y="6459786"/>
            <a:ext cx="3617103"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28"/>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700"/>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4044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A975C-7924-414A-AD1D-72E72E2E59D1}"/>
              </a:ext>
            </a:extLst>
          </p:cNvPr>
          <p:cNvSpPr>
            <a:spLocks noGrp="1"/>
          </p:cNvSpPr>
          <p:nvPr>
            <p:ph type="dt" sz="half" idx="10"/>
          </p:nvPr>
        </p:nvSpPr>
        <p:spPr/>
        <p:txBody>
          <a:bodyPr/>
          <a:lstStyle>
            <a:lvl1pPr>
              <a:defRPr/>
            </a:lvl1pPr>
          </a:lstStyle>
          <a:p>
            <a:pPr>
              <a:defRPr/>
            </a:pPr>
            <a:r>
              <a:rPr lang="en-US"/>
              <a:t>© 2020</a:t>
            </a:r>
            <a:endParaRPr lang="en-US" dirty="0"/>
          </a:p>
        </p:txBody>
      </p:sp>
      <p:sp>
        <p:nvSpPr>
          <p:cNvPr id="8" name="Footer Placeholder 4">
            <a:extLst>
              <a:ext uri="{FF2B5EF4-FFF2-40B4-BE49-F238E27FC236}">
                <a16:creationId xmlns:a16="http://schemas.microsoft.com/office/drawing/2014/main" id="{B4BAAA40-5C58-2E44-B4B9-0B8A944798D4}"/>
              </a:ext>
            </a:extLst>
          </p:cNvPr>
          <p:cNvSpPr>
            <a:spLocks noGrp="1"/>
          </p:cNvSpPr>
          <p:nvPr>
            <p:ph type="ftr" sz="quarter" idx="11"/>
          </p:nvPr>
        </p:nvSpPr>
        <p:spPr/>
        <p:txBody>
          <a:bodyPr/>
          <a:lstStyle>
            <a:lvl1pPr>
              <a:defRPr/>
            </a:lvl1pPr>
          </a:lstStyle>
          <a:p>
            <a:pPr>
              <a:defRPr/>
            </a:pPr>
            <a:r>
              <a:rPr lang="en-US"/>
              <a:t>Lynnette Khalfani-Cox   http://MoneyCoachUniversity.com  </a:t>
            </a:r>
            <a:endParaRPr lang="en-US" dirty="0"/>
          </a:p>
        </p:txBody>
      </p:sp>
      <p:sp>
        <p:nvSpPr>
          <p:cNvPr id="9" name="Slide Number Placeholder 5">
            <a:extLst>
              <a:ext uri="{FF2B5EF4-FFF2-40B4-BE49-F238E27FC236}">
                <a16:creationId xmlns:a16="http://schemas.microsoft.com/office/drawing/2014/main" id="{1EE60607-FC41-BD47-90F9-663B3F785888}"/>
              </a:ext>
            </a:extLst>
          </p:cNvPr>
          <p:cNvSpPr>
            <a:spLocks noGrp="1"/>
          </p:cNvSpPr>
          <p:nvPr>
            <p:ph type="sldNum" sz="quarter" idx="12"/>
          </p:nvPr>
        </p:nvSpPr>
        <p:spPr/>
        <p:txBody>
          <a:bodyPr/>
          <a:lstStyle>
            <a:lvl1pPr>
              <a:defRPr smtClean="0"/>
            </a:lvl1pPr>
          </a:lstStyle>
          <a:p>
            <a:pPr>
              <a:defRPr/>
            </a:pPr>
            <a:fld id="{510BF0A6-F62D-B24E-AC8F-82E0691370C0}" type="slidenum">
              <a:rPr lang="en-US" altLang="en-US"/>
              <a:pPr>
                <a:defRPr/>
              </a:pPr>
              <a:t>‹#›</a:t>
            </a:fld>
            <a:endParaRPr lang="en-US" altLang="en-US"/>
          </a:p>
        </p:txBody>
      </p:sp>
    </p:spTree>
    <p:extLst>
      <p:ext uri="{BB962C8B-B14F-4D97-AF65-F5344CB8AC3E}">
        <p14:creationId xmlns:p14="http://schemas.microsoft.com/office/powerpoint/2010/main" val="286851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EB64342-ED3D-C044-8A09-C1571128A006}"/>
              </a:ext>
            </a:extLst>
          </p:cNvPr>
          <p:cNvSpPr>
            <a:spLocks noGrp="1"/>
          </p:cNvSpPr>
          <p:nvPr>
            <p:ph type="dt" sz="half" idx="10"/>
          </p:nvPr>
        </p:nvSpPr>
        <p:spPr/>
        <p:txBody>
          <a:bodyPr/>
          <a:lstStyle>
            <a:lvl1pPr>
              <a:defRPr/>
            </a:lvl1pPr>
          </a:lstStyle>
          <a:p>
            <a:pPr>
              <a:defRPr/>
            </a:pPr>
            <a:r>
              <a:rPr lang="en-US"/>
              <a:t>© 2020</a:t>
            </a:r>
            <a:endParaRPr lang="en-US" dirty="0"/>
          </a:p>
        </p:txBody>
      </p:sp>
      <p:sp>
        <p:nvSpPr>
          <p:cNvPr id="4" name="Footer Placeholder 4">
            <a:extLst>
              <a:ext uri="{FF2B5EF4-FFF2-40B4-BE49-F238E27FC236}">
                <a16:creationId xmlns:a16="http://schemas.microsoft.com/office/drawing/2014/main" id="{F2248AC5-AA44-284D-8D88-F95F21758903}"/>
              </a:ext>
            </a:extLst>
          </p:cNvPr>
          <p:cNvSpPr>
            <a:spLocks noGrp="1"/>
          </p:cNvSpPr>
          <p:nvPr>
            <p:ph type="ftr" sz="quarter" idx="11"/>
          </p:nvPr>
        </p:nvSpPr>
        <p:spPr/>
        <p:txBody>
          <a:bodyPr/>
          <a:lstStyle>
            <a:lvl1pPr>
              <a:defRPr/>
            </a:lvl1pPr>
          </a:lstStyle>
          <a:p>
            <a:pPr>
              <a:defRPr/>
            </a:pPr>
            <a:r>
              <a:rPr lang="en-US"/>
              <a:t>Lynnette Khalfani-Cox   http://MoneyCoachUniversity.com  </a:t>
            </a:r>
            <a:endParaRPr lang="en-US" dirty="0"/>
          </a:p>
        </p:txBody>
      </p:sp>
      <p:sp>
        <p:nvSpPr>
          <p:cNvPr id="5" name="Slide Number Placeholder 5">
            <a:extLst>
              <a:ext uri="{FF2B5EF4-FFF2-40B4-BE49-F238E27FC236}">
                <a16:creationId xmlns:a16="http://schemas.microsoft.com/office/drawing/2014/main" id="{5F80AC32-E54B-014D-A040-A93B75FF776E}"/>
              </a:ext>
            </a:extLst>
          </p:cNvPr>
          <p:cNvSpPr>
            <a:spLocks noGrp="1"/>
          </p:cNvSpPr>
          <p:nvPr>
            <p:ph type="sldNum" sz="quarter" idx="12"/>
          </p:nvPr>
        </p:nvSpPr>
        <p:spPr/>
        <p:txBody>
          <a:bodyPr/>
          <a:lstStyle>
            <a:lvl1pPr>
              <a:defRPr smtClean="0"/>
            </a:lvl1pPr>
          </a:lstStyle>
          <a:p>
            <a:pPr>
              <a:defRPr/>
            </a:pPr>
            <a:fld id="{EF45BB36-C6E7-FD47-AB7A-DD150BD21B7C}" type="slidenum">
              <a:rPr lang="en-US" altLang="en-US"/>
              <a:pPr>
                <a:defRPr/>
              </a:pPr>
              <a:t>‹#›</a:t>
            </a:fld>
            <a:endParaRPr lang="en-US" altLang="en-US"/>
          </a:p>
        </p:txBody>
      </p:sp>
    </p:spTree>
    <p:extLst>
      <p:ext uri="{BB962C8B-B14F-4D97-AF65-F5344CB8AC3E}">
        <p14:creationId xmlns:p14="http://schemas.microsoft.com/office/powerpoint/2010/main" val="3389871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9A2369-8F54-4842-B454-B09E31049A3B}"/>
              </a:ext>
            </a:extLst>
          </p:cNvPr>
          <p:cNvSpPr>
            <a:spLocks noGrp="1"/>
          </p:cNvSpPr>
          <p:nvPr>
            <p:ph type="dt" sz="half" idx="10"/>
          </p:nvPr>
        </p:nvSpPr>
        <p:spPr/>
        <p:txBody>
          <a:bodyPr/>
          <a:lstStyle>
            <a:lvl1pPr>
              <a:defRPr/>
            </a:lvl1pPr>
          </a:lstStyle>
          <a:p>
            <a:pPr>
              <a:defRPr/>
            </a:pPr>
            <a:r>
              <a:rPr lang="en-US"/>
              <a:t>© 2020</a:t>
            </a:r>
            <a:endParaRPr lang="en-US" dirty="0"/>
          </a:p>
        </p:txBody>
      </p:sp>
      <p:sp>
        <p:nvSpPr>
          <p:cNvPr id="3" name="Footer Placeholder 4">
            <a:extLst>
              <a:ext uri="{FF2B5EF4-FFF2-40B4-BE49-F238E27FC236}">
                <a16:creationId xmlns:a16="http://schemas.microsoft.com/office/drawing/2014/main" id="{1C26C187-9958-CC46-89EC-A49A79E03380}"/>
              </a:ext>
            </a:extLst>
          </p:cNvPr>
          <p:cNvSpPr>
            <a:spLocks noGrp="1"/>
          </p:cNvSpPr>
          <p:nvPr>
            <p:ph type="ftr" sz="quarter" idx="11"/>
          </p:nvPr>
        </p:nvSpPr>
        <p:spPr/>
        <p:txBody>
          <a:bodyPr/>
          <a:lstStyle>
            <a:lvl1pPr>
              <a:defRPr/>
            </a:lvl1pPr>
          </a:lstStyle>
          <a:p>
            <a:pPr>
              <a:defRPr/>
            </a:pPr>
            <a:r>
              <a:rPr lang="en-US"/>
              <a:t>Lynnette Khalfani-Cox   http://MoneyCoachUniversity.com  </a:t>
            </a:r>
            <a:endParaRPr lang="en-US" dirty="0"/>
          </a:p>
        </p:txBody>
      </p:sp>
      <p:sp>
        <p:nvSpPr>
          <p:cNvPr id="4" name="Slide Number Placeholder 5">
            <a:extLst>
              <a:ext uri="{FF2B5EF4-FFF2-40B4-BE49-F238E27FC236}">
                <a16:creationId xmlns:a16="http://schemas.microsoft.com/office/drawing/2014/main" id="{7B2D4F2A-DDB8-9145-959D-7698964FEE03}"/>
              </a:ext>
            </a:extLst>
          </p:cNvPr>
          <p:cNvSpPr>
            <a:spLocks noGrp="1"/>
          </p:cNvSpPr>
          <p:nvPr>
            <p:ph type="sldNum" sz="quarter" idx="12"/>
          </p:nvPr>
        </p:nvSpPr>
        <p:spPr/>
        <p:txBody>
          <a:bodyPr/>
          <a:lstStyle>
            <a:lvl1pPr>
              <a:defRPr smtClean="0"/>
            </a:lvl1pPr>
          </a:lstStyle>
          <a:p>
            <a:pPr>
              <a:defRPr/>
            </a:pPr>
            <a:fld id="{D46234D0-4CC3-F74D-B9CC-26FDF3A76134}" type="slidenum">
              <a:rPr lang="en-US" altLang="en-US"/>
              <a:pPr>
                <a:defRPr/>
              </a:pPr>
              <a:t>‹#›</a:t>
            </a:fld>
            <a:endParaRPr lang="en-US" altLang="en-US"/>
          </a:p>
        </p:txBody>
      </p:sp>
    </p:spTree>
    <p:extLst>
      <p:ext uri="{BB962C8B-B14F-4D97-AF65-F5344CB8AC3E}">
        <p14:creationId xmlns:p14="http://schemas.microsoft.com/office/powerpoint/2010/main" val="332433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92418EE-F65C-504B-A8BD-C818A87C349F}"/>
              </a:ext>
            </a:extLst>
          </p:cNvPr>
          <p:cNvSpPr>
            <a:spLocks noGrp="1"/>
          </p:cNvSpPr>
          <p:nvPr>
            <p:ph type="dt" sz="half" idx="10"/>
          </p:nvPr>
        </p:nvSpPr>
        <p:spPr/>
        <p:txBody>
          <a:bodyPr/>
          <a:lstStyle>
            <a:lvl1pPr>
              <a:defRPr/>
            </a:lvl1pPr>
          </a:lstStyle>
          <a:p>
            <a:pPr>
              <a:defRPr/>
            </a:pPr>
            <a:r>
              <a:rPr lang="en-US"/>
              <a:t>© 2020</a:t>
            </a:r>
            <a:endParaRPr lang="en-US" dirty="0"/>
          </a:p>
        </p:txBody>
      </p:sp>
      <p:sp>
        <p:nvSpPr>
          <p:cNvPr id="6" name="Footer Placeholder 4">
            <a:extLst>
              <a:ext uri="{FF2B5EF4-FFF2-40B4-BE49-F238E27FC236}">
                <a16:creationId xmlns:a16="http://schemas.microsoft.com/office/drawing/2014/main" id="{6576E5E8-AEF5-6B44-80AB-F32F84600AF3}"/>
              </a:ext>
            </a:extLst>
          </p:cNvPr>
          <p:cNvSpPr>
            <a:spLocks noGrp="1"/>
          </p:cNvSpPr>
          <p:nvPr>
            <p:ph type="ftr" sz="quarter" idx="11"/>
          </p:nvPr>
        </p:nvSpPr>
        <p:spPr/>
        <p:txBody>
          <a:bodyPr/>
          <a:lstStyle>
            <a:lvl1pPr>
              <a:defRPr/>
            </a:lvl1pPr>
          </a:lstStyle>
          <a:p>
            <a:pPr>
              <a:defRPr/>
            </a:pPr>
            <a:r>
              <a:rPr lang="en-US"/>
              <a:t>Lynnette Khalfani-Cox   http://MoneyCoachUniversity.com  </a:t>
            </a:r>
            <a:endParaRPr lang="en-US" dirty="0"/>
          </a:p>
        </p:txBody>
      </p:sp>
      <p:sp>
        <p:nvSpPr>
          <p:cNvPr id="7" name="Slide Number Placeholder 5">
            <a:extLst>
              <a:ext uri="{FF2B5EF4-FFF2-40B4-BE49-F238E27FC236}">
                <a16:creationId xmlns:a16="http://schemas.microsoft.com/office/drawing/2014/main" id="{736BEAC2-F215-C94F-8610-4FE40E948530}"/>
              </a:ext>
            </a:extLst>
          </p:cNvPr>
          <p:cNvSpPr>
            <a:spLocks noGrp="1"/>
          </p:cNvSpPr>
          <p:nvPr>
            <p:ph type="sldNum" sz="quarter" idx="12"/>
          </p:nvPr>
        </p:nvSpPr>
        <p:spPr/>
        <p:txBody>
          <a:bodyPr/>
          <a:lstStyle>
            <a:lvl1pPr>
              <a:defRPr smtClean="0"/>
            </a:lvl1pPr>
          </a:lstStyle>
          <a:p>
            <a:pPr>
              <a:defRPr/>
            </a:pPr>
            <a:fld id="{930A1835-3F5D-2D4A-A26D-2AC9A9FA27B3}" type="slidenum">
              <a:rPr lang="en-US" altLang="en-US"/>
              <a:pPr>
                <a:defRPr/>
              </a:pPr>
              <a:t>‹#›</a:t>
            </a:fld>
            <a:endParaRPr lang="en-US" altLang="en-US"/>
          </a:p>
        </p:txBody>
      </p:sp>
    </p:spTree>
    <p:extLst>
      <p:ext uri="{BB962C8B-B14F-4D97-AF65-F5344CB8AC3E}">
        <p14:creationId xmlns:p14="http://schemas.microsoft.com/office/powerpoint/2010/main" val="45534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0C96316-AA62-CC43-8C89-0D57F9B0EB05}"/>
              </a:ext>
            </a:extLst>
          </p:cNvPr>
          <p:cNvSpPr>
            <a:spLocks noGrp="1"/>
          </p:cNvSpPr>
          <p:nvPr>
            <p:ph type="dt" sz="half" idx="10"/>
          </p:nvPr>
        </p:nvSpPr>
        <p:spPr/>
        <p:txBody>
          <a:bodyPr/>
          <a:lstStyle>
            <a:lvl1pPr>
              <a:defRPr/>
            </a:lvl1pPr>
          </a:lstStyle>
          <a:p>
            <a:pPr>
              <a:defRPr/>
            </a:pPr>
            <a:r>
              <a:rPr lang="en-US"/>
              <a:t>© 2020</a:t>
            </a:r>
            <a:endParaRPr lang="en-US" dirty="0"/>
          </a:p>
        </p:txBody>
      </p:sp>
      <p:sp>
        <p:nvSpPr>
          <p:cNvPr id="6" name="Footer Placeholder 4">
            <a:extLst>
              <a:ext uri="{FF2B5EF4-FFF2-40B4-BE49-F238E27FC236}">
                <a16:creationId xmlns:a16="http://schemas.microsoft.com/office/drawing/2014/main" id="{631A8994-5C93-834F-B744-88B26DAB895C}"/>
              </a:ext>
            </a:extLst>
          </p:cNvPr>
          <p:cNvSpPr>
            <a:spLocks noGrp="1"/>
          </p:cNvSpPr>
          <p:nvPr>
            <p:ph type="ftr" sz="quarter" idx="11"/>
          </p:nvPr>
        </p:nvSpPr>
        <p:spPr/>
        <p:txBody>
          <a:bodyPr/>
          <a:lstStyle>
            <a:lvl1pPr>
              <a:defRPr/>
            </a:lvl1pPr>
          </a:lstStyle>
          <a:p>
            <a:pPr>
              <a:defRPr/>
            </a:pPr>
            <a:r>
              <a:rPr lang="en-US"/>
              <a:t>Lynnette Khalfani-Cox   http://MoneyCoachUniversity.com  </a:t>
            </a:r>
            <a:endParaRPr lang="en-US" dirty="0"/>
          </a:p>
        </p:txBody>
      </p:sp>
      <p:sp>
        <p:nvSpPr>
          <p:cNvPr id="7" name="Slide Number Placeholder 5">
            <a:extLst>
              <a:ext uri="{FF2B5EF4-FFF2-40B4-BE49-F238E27FC236}">
                <a16:creationId xmlns:a16="http://schemas.microsoft.com/office/drawing/2014/main" id="{30ECFD8B-39DF-F147-8391-9A9F1C9BD0F0}"/>
              </a:ext>
            </a:extLst>
          </p:cNvPr>
          <p:cNvSpPr>
            <a:spLocks noGrp="1"/>
          </p:cNvSpPr>
          <p:nvPr>
            <p:ph type="sldNum" sz="quarter" idx="12"/>
          </p:nvPr>
        </p:nvSpPr>
        <p:spPr/>
        <p:txBody>
          <a:bodyPr/>
          <a:lstStyle>
            <a:lvl1pPr>
              <a:defRPr smtClean="0"/>
            </a:lvl1pPr>
          </a:lstStyle>
          <a:p>
            <a:pPr>
              <a:defRPr/>
            </a:pPr>
            <a:fld id="{ED26C634-E8BC-9942-80F3-67FCE607E264}" type="slidenum">
              <a:rPr lang="en-US" altLang="en-US"/>
              <a:pPr>
                <a:defRPr/>
              </a:pPr>
              <a:t>‹#›</a:t>
            </a:fld>
            <a:endParaRPr lang="en-US" altLang="en-US"/>
          </a:p>
        </p:txBody>
      </p:sp>
    </p:spTree>
    <p:extLst>
      <p:ext uri="{BB962C8B-B14F-4D97-AF65-F5344CB8AC3E}">
        <p14:creationId xmlns:p14="http://schemas.microsoft.com/office/powerpoint/2010/main" val="3726016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5.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4E9E84-D66E-D142-A70B-838B9DBC1AE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2C91138-A185-0842-9752-DBD120D4C0E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DF5CF89-E735-9947-9E0F-7E5A7848EFF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Verdana" charset="0"/>
                <a:ea typeface="Arial" charset="0"/>
                <a:cs typeface="Arial" charset="0"/>
              </a:defRPr>
            </a:lvl1pPr>
          </a:lstStyle>
          <a:p>
            <a:pPr>
              <a:defRPr/>
            </a:pPr>
            <a:r>
              <a:rPr lang="en-US"/>
              <a:t>© 2020</a:t>
            </a:r>
            <a:endParaRPr lang="en-US" dirty="0"/>
          </a:p>
        </p:txBody>
      </p:sp>
      <p:sp>
        <p:nvSpPr>
          <p:cNvPr id="5" name="Footer Placeholder 4">
            <a:extLst>
              <a:ext uri="{FF2B5EF4-FFF2-40B4-BE49-F238E27FC236}">
                <a16:creationId xmlns:a16="http://schemas.microsoft.com/office/drawing/2014/main" id="{FA778DA0-4C5D-8343-8619-8C92518B1FB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Verdana" charset="0"/>
                <a:ea typeface="Arial" charset="0"/>
                <a:cs typeface="Arial" charset="0"/>
              </a:defRPr>
            </a:lvl1pPr>
          </a:lstStyle>
          <a:p>
            <a:pPr>
              <a:defRPr/>
            </a:pPr>
            <a:r>
              <a:rPr lang="en-US"/>
              <a:t>Lynnette </a:t>
            </a:r>
            <a:r>
              <a:rPr lang="en-US" err="1"/>
              <a:t>Khalfani</a:t>
            </a:r>
            <a:r>
              <a:rPr lang="en-US"/>
              <a:t>-Cox  </a:t>
            </a:r>
          </a:p>
          <a:p>
            <a:pPr>
              <a:defRPr/>
            </a:pPr>
            <a:r>
              <a:rPr lang="en-US"/>
              <a:t>http://</a:t>
            </a:r>
            <a:r>
              <a:rPr lang="en-US">
                <a:ea typeface="ＭＳ Ｐゴシック" pitchFamily="1" charset="-128"/>
              </a:rPr>
              <a:t>MoneyCoachUniversity.com</a:t>
            </a:r>
            <a:r>
              <a:rPr lang="en-US"/>
              <a:t>  </a:t>
            </a:r>
          </a:p>
        </p:txBody>
      </p:sp>
      <p:sp>
        <p:nvSpPr>
          <p:cNvPr id="6" name="Slide Number Placeholder 5">
            <a:extLst>
              <a:ext uri="{FF2B5EF4-FFF2-40B4-BE49-F238E27FC236}">
                <a16:creationId xmlns:a16="http://schemas.microsoft.com/office/drawing/2014/main" id="{AE4D4A01-A092-E44F-80EF-7A94CC6E7F2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63BD957-745D-1043-829C-EBB1CFA8F243}" type="slidenum">
              <a:rPr lang="en-US" altLang="en-US"/>
              <a:pPr>
                <a:defRPr/>
              </a:pPr>
              <a:t>‹#›</a:t>
            </a:fld>
            <a:endParaRPr lang="en-US" altLang="en-US"/>
          </a:p>
        </p:txBody>
      </p:sp>
      <p:pic>
        <p:nvPicPr>
          <p:cNvPr id="1031" name="Picture 6">
            <a:extLst>
              <a:ext uri="{FF2B5EF4-FFF2-40B4-BE49-F238E27FC236}">
                <a16:creationId xmlns:a16="http://schemas.microsoft.com/office/drawing/2014/main" id="{86BFE5AC-BB79-6148-AC92-E2DD38C081F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b="87381"/>
          <a:stretch>
            <a:fillRect/>
          </a:stretch>
        </p:blipFill>
        <p:spPr bwMode="auto">
          <a:xfrm>
            <a:off x="0" y="0"/>
            <a:ext cx="91440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6759" y="6096000"/>
            <a:ext cx="745301" cy="762000"/>
          </a:xfrm>
          <a:prstGeom prst="rect">
            <a:avLst/>
          </a:prstGeom>
        </p:spPr>
      </p:pic>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509A250-FF31-4206-8172-F9D3106AACB1}" type="datetimeFigureOut">
              <a:rPr lang="en-US" dirty="0"/>
              <a:t>7/16/2020</a:t>
            </a:fld>
            <a:endParaRPr lang="en-US" dirty="0"/>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Tree>
    <p:extLst>
      <p:ext uri="{BB962C8B-B14F-4D97-AF65-F5344CB8AC3E}">
        <p14:creationId xmlns:p14="http://schemas.microsoft.com/office/powerpoint/2010/main" val="1590948565"/>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Lst>
  <p:hf sldNum="0" hdr="0" ftr="0" dt="0"/>
  <p:txStyles>
    <p:titleStyle>
      <a:lvl1pPr algn="l" defTabSz="342900" rtl="0" eaLnBrk="1" latinLnBrk="0" hangingPunct="1">
        <a:spcBef>
          <a:spcPct val="0"/>
        </a:spcBef>
        <a:buNone/>
        <a:defRPr sz="3150" b="0" i="0" kern="1200">
          <a:solidFill>
            <a:schemeClr val="tx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2100" b="0" i="0" kern="1200">
          <a:solidFill>
            <a:schemeClr val="tx1"/>
          </a:solidFill>
          <a:latin typeface="Arial" panose="020B0604020202020204" pitchFamily="34" charset="0"/>
          <a:ea typeface="+mj-ea"/>
          <a:cs typeface="Arial" panose="020B0604020202020204" pitchFamily="34" charset="0"/>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800" b="0" i="0" kern="1200">
          <a:solidFill>
            <a:schemeClr val="tx1"/>
          </a:solidFill>
          <a:latin typeface="Arial" panose="020B0604020202020204" pitchFamily="34" charset="0"/>
          <a:ea typeface="+mj-ea"/>
          <a:cs typeface="Arial" panose="020B0604020202020204" pitchFamily="34" charset="0"/>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Arial" panose="020B0604020202020204" pitchFamily="34" charset="0"/>
          <a:ea typeface="+mj-ea"/>
          <a:cs typeface="Arial" panose="020B0604020202020204" pitchFamily="34" charset="0"/>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Arial" panose="020B0604020202020204" pitchFamily="34" charset="0"/>
          <a:ea typeface="+mj-ea"/>
          <a:cs typeface="Arial" panose="020B0604020202020204" pitchFamily="34" charset="0"/>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Arial" panose="020B0604020202020204" pitchFamily="34" charset="0"/>
          <a:ea typeface="+mj-ea"/>
          <a:cs typeface="Arial" panose="020B060402020202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16"/>
          <p:cNvSpPr/>
          <p:nvPr/>
        </p:nvSpPr>
        <p:spPr>
          <a:xfrm>
            <a:off x="1" y="6400800"/>
            <a:ext cx="9144000" cy="4572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6"/>
          <p:cNvSpPr/>
          <p:nvPr/>
        </p:nvSpPr>
        <p:spPr>
          <a:xfrm>
            <a:off x="13" y="6334317"/>
            <a:ext cx="9143989" cy="66484"/>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0" name="Google Shape;100;p16"/>
          <p:cNvSpPr txBox="1">
            <a:spLocks noGrp="1"/>
          </p:cNvSpPr>
          <p:nvPr>
            <p:ph type="body" idx="1"/>
          </p:nvPr>
        </p:nvSpPr>
        <p:spPr>
          <a:xfrm>
            <a:off x="822960" y="1845735"/>
            <a:ext cx="7543800" cy="4023360"/>
          </a:xfrm>
          <a:prstGeom prst="rect">
            <a:avLst/>
          </a:prstGeom>
          <a:noFill/>
          <a:ln>
            <a:noFill/>
          </a:ln>
        </p:spPr>
        <p:txBody>
          <a:bodyPr spcFirstLastPara="1" wrap="square" lIns="0" tIns="45700" rIns="0" bIns="45700" anchor="t" anchorCtr="0">
            <a:no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4325" algn="l" rtl="0">
              <a:lnSpc>
                <a:spcPct val="90000"/>
              </a:lnSpc>
              <a:spcBef>
                <a:spcPts val="150"/>
              </a:spcBef>
              <a:spcAft>
                <a:spcPts val="0"/>
              </a:spcAft>
              <a:buClr>
                <a:schemeClr val="accent1"/>
              </a:buClr>
              <a:buSzPts val="1350"/>
              <a:buFont typeface="Calibri"/>
              <a:buChar char="◦"/>
              <a:defRPr sz="1350" b="0" i="0" u="none" strike="noStrike" cap="none">
                <a:solidFill>
                  <a:srgbClr val="3F3F3F"/>
                </a:solidFill>
                <a:latin typeface="Calibri"/>
                <a:ea typeface="Calibri"/>
                <a:cs typeface="Calibri"/>
                <a:sym typeface="Calibri"/>
              </a:defRPr>
            </a:lvl2pPr>
            <a:lvl3pPr marL="1371600" marR="0" lvl="2"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3pPr>
            <a:lvl4pPr marL="1828800" marR="0" lvl="3"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4pPr>
            <a:lvl5pPr marL="2286000" marR="0" lvl="4"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5pPr>
            <a:lvl6pPr marL="2743200" marR="0" lvl="5"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6pPr>
            <a:lvl7pPr marL="3200400" marR="0" lvl="6"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7pPr>
            <a:lvl8pPr marL="3657600" marR="0" lvl="7" indent="-295275" algn="l" rtl="0">
              <a:lnSpc>
                <a:spcPct val="90000"/>
              </a:lnSpc>
              <a:spcBef>
                <a:spcPts val="300"/>
              </a:spcBef>
              <a:spcAft>
                <a:spcPts val="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8pPr>
            <a:lvl9pPr marL="4114800" marR="0" lvl="8" indent="-295275" algn="l" rtl="0">
              <a:lnSpc>
                <a:spcPct val="90000"/>
              </a:lnSpc>
              <a:spcBef>
                <a:spcPts val="300"/>
              </a:spcBef>
              <a:spcAft>
                <a:spcPts val="300"/>
              </a:spcAft>
              <a:buClr>
                <a:schemeClr val="accent1"/>
              </a:buClr>
              <a:buSzPts val="1050"/>
              <a:buFont typeface="Calibri"/>
              <a:buChar char="◦"/>
              <a:defRPr sz="1050" b="0" i="0" u="none" strike="noStrike" cap="none">
                <a:solidFill>
                  <a:srgbClr val="3F3F3F"/>
                </a:solidFill>
                <a:latin typeface="Calibri"/>
                <a:ea typeface="Calibri"/>
                <a:cs typeface="Calibri"/>
                <a:sym typeface="Calibri"/>
              </a:defRPr>
            </a:lvl9pPr>
          </a:lstStyle>
          <a:p>
            <a:endParaRPr/>
          </a:p>
        </p:txBody>
      </p:sp>
      <p:sp>
        <p:nvSpPr>
          <p:cNvPr id="101" name="Google Shape;101;p16"/>
          <p:cNvSpPr txBox="1">
            <a:spLocks noGrp="1"/>
          </p:cNvSpPr>
          <p:nvPr>
            <p:ph type="dt" idx="10"/>
          </p:nvPr>
        </p:nvSpPr>
        <p:spPr>
          <a:xfrm>
            <a:off x="822962" y="6459786"/>
            <a:ext cx="1854203"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75"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16"/>
          <p:cNvSpPr txBox="1">
            <a:spLocks noGrp="1"/>
          </p:cNvSpPr>
          <p:nvPr>
            <p:ph type="ftr" idx="11"/>
          </p:nvPr>
        </p:nvSpPr>
        <p:spPr>
          <a:xfrm>
            <a:off x="2764640" y="6459786"/>
            <a:ext cx="3617103"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675"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6"/>
          <p:cNvSpPr txBox="1">
            <a:spLocks noGrp="1"/>
          </p:cNvSpPr>
          <p:nvPr>
            <p:ph type="sldNum" idx="12"/>
          </p:nvPr>
        </p:nvSpPr>
        <p:spPr>
          <a:xfrm>
            <a:off x="7425345"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788"/>
              <a:buFont typeface="Calibri"/>
              <a:buNone/>
              <a:defRPr sz="788"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04" name="Google Shape;104;p16"/>
          <p:cNvCxnSpPr/>
          <p:nvPr/>
        </p:nvCxnSpPr>
        <p:spPr>
          <a:xfrm>
            <a:off x="895149" y="1737845"/>
            <a:ext cx="74752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994340301"/>
      </p:ext>
    </p:extLst>
  </p:cSld>
  <p:clrMap bg1="lt1" tx1="dk1" bg2="dk2"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hyperlink" Target="https://www.financialwellness.realtor/"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hyperlink" Target="mailto:Financialwellness@nar.realtor"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200" y="387807"/>
            <a:ext cx="8153400" cy="6023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itle 2"/>
          <p:cNvSpPr>
            <a:spLocks noGrp="1"/>
          </p:cNvSpPr>
          <p:nvPr>
            <p:ph type="subTitle" idx="1"/>
          </p:nvPr>
        </p:nvSpPr>
        <p:spPr>
          <a:xfrm>
            <a:off x="1262378" y="4343400"/>
            <a:ext cx="6619244" cy="646065"/>
          </a:xfrm>
        </p:spPr>
        <p:txBody>
          <a:bodyPr>
            <a:normAutofit/>
          </a:bodyPr>
          <a:lstStyle/>
          <a:p>
            <a:pPr algn="ctr"/>
            <a:r>
              <a:rPr lang="en-US" sz="2400" b="1" dirty="0" err="1">
                <a:solidFill>
                  <a:schemeClr val="tx1">
                    <a:lumMod val="95000"/>
                  </a:schemeClr>
                </a:solidFill>
              </a:rPr>
              <a:t>Financialwellness.realtor</a:t>
            </a:r>
            <a:endParaRPr lang="en-US" sz="2400" b="1" dirty="0">
              <a:solidFill>
                <a:schemeClr val="tx1">
                  <a:lumMod val="95000"/>
                </a:schemeClr>
              </a:solidFill>
            </a:endParaRPr>
          </a:p>
        </p:txBody>
      </p:sp>
    </p:spTree>
    <p:extLst>
      <p:ext uri="{BB962C8B-B14F-4D97-AF65-F5344CB8AC3E}">
        <p14:creationId xmlns:p14="http://schemas.microsoft.com/office/powerpoint/2010/main" val="2495571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16F07072-129C-0C40-A447-6C02F4F27FB6}"/>
              </a:ext>
            </a:extLst>
          </p:cNvPr>
          <p:cNvSpPr>
            <a:spLocks noGrp="1"/>
          </p:cNvSpPr>
          <p:nvPr>
            <p:ph type="title"/>
          </p:nvPr>
        </p:nvSpPr>
        <p:spPr>
          <a:xfrm>
            <a:off x="457200" y="609600"/>
            <a:ext cx="7086600" cy="609600"/>
          </a:xfrm>
        </p:spPr>
        <p:txBody>
          <a:bodyPr/>
          <a:lstStyle/>
          <a:p>
            <a:pPr algn="l" eaLnBrk="1" hangingPunct="1"/>
            <a:r>
              <a:rPr lang="en-US" altLang="en-US" sz="3000" b="1">
                <a:solidFill>
                  <a:schemeClr val="bg1"/>
                </a:solidFill>
                <a:latin typeface="Verdana" panose="020B0604030504040204" pitchFamily="34" charset="0"/>
                <a:ea typeface="ＭＳ Ｐゴシック" panose="020B0600070205080204" pitchFamily="34" charset="-128"/>
              </a:rPr>
              <a:t>Ignoring Your Debt: Pros</a:t>
            </a:r>
          </a:p>
        </p:txBody>
      </p:sp>
      <p:sp>
        <p:nvSpPr>
          <p:cNvPr id="21506" name="Content Placeholder 2">
            <a:extLst>
              <a:ext uri="{FF2B5EF4-FFF2-40B4-BE49-F238E27FC236}">
                <a16:creationId xmlns:a16="http://schemas.microsoft.com/office/drawing/2014/main" id="{7DB4EF58-8D08-6048-A0C7-64506D0936C2}"/>
              </a:ext>
            </a:extLst>
          </p:cNvPr>
          <p:cNvSpPr>
            <a:spLocks noGrp="1"/>
          </p:cNvSpPr>
          <p:nvPr>
            <p:ph idx="1"/>
          </p:nvPr>
        </p:nvSpPr>
        <p:spPr>
          <a:xfrm>
            <a:off x="4495800" y="2133600"/>
            <a:ext cx="4343400" cy="3810000"/>
          </a:xfrm>
        </p:spPr>
        <p:txBody>
          <a:bodyPr/>
          <a:lstStyle/>
          <a:p>
            <a:pPr marL="469900" lvl="1" indent="-469900" eaLnBrk="1" hangingPunct="1">
              <a:buFont typeface="Arial" panose="020B0604020202020204" pitchFamily="34" charset="0"/>
              <a:buNone/>
            </a:pPr>
            <a:r>
              <a:rPr lang="en-US" altLang="en-US" sz="3200" b="1">
                <a:ea typeface="ＭＳ Ｐゴシック" panose="020B0600070205080204" pitchFamily="34" charset="-128"/>
              </a:rPr>
              <a:t>The Pros/Advantages:</a:t>
            </a:r>
          </a:p>
          <a:p>
            <a:pPr marL="469900" lvl="1" indent="-469900" eaLnBrk="1" hangingPunct="1">
              <a:buFont typeface="Arial" panose="020B0604020202020204" pitchFamily="34" charset="0"/>
              <a:buNone/>
            </a:pPr>
            <a:endParaRPr lang="en-US" altLang="en-US" sz="3200">
              <a:ea typeface="ＭＳ Ｐゴシック" panose="020B0600070205080204" pitchFamily="34" charset="-128"/>
            </a:endParaRPr>
          </a:p>
          <a:p>
            <a:pPr marL="469900" lvl="1" indent="-469900" eaLnBrk="1" hangingPunct="1">
              <a:buFont typeface="Wingdings" pitchFamily="2" charset="2"/>
              <a:buChar char="§"/>
            </a:pPr>
            <a:r>
              <a:rPr lang="en-US" altLang="en-US" sz="3200">
                <a:ea typeface="ＭＳ Ｐゴシック" panose="020B0600070205080204" pitchFamily="34" charset="-128"/>
              </a:rPr>
              <a:t>You don’t have to do anything different</a:t>
            </a:r>
          </a:p>
          <a:p>
            <a:pPr marL="469900" lvl="1" indent="-469900" eaLnBrk="1" hangingPunct="1">
              <a:buFont typeface="Wingdings" pitchFamily="2" charset="2"/>
              <a:buChar char="§"/>
            </a:pPr>
            <a:r>
              <a:rPr lang="en-US" altLang="en-US" sz="3200">
                <a:ea typeface="ＭＳ Ｐゴシック" panose="020B0600070205080204" pitchFamily="34" charset="-128"/>
              </a:rPr>
              <a:t>No change is required on your part</a:t>
            </a:r>
          </a:p>
          <a:p>
            <a:pPr marL="469900" lvl="1" indent="-469900" eaLnBrk="1" hangingPunct="1">
              <a:buFont typeface="Arial" panose="020B0604020202020204" pitchFamily="34" charset="0"/>
              <a:buNone/>
            </a:pPr>
            <a:endParaRPr lang="en-US" altLang="en-US" sz="3200">
              <a:ea typeface="ＭＳ Ｐゴシック" panose="020B0600070205080204" pitchFamily="34" charset="-128"/>
            </a:endParaRPr>
          </a:p>
          <a:p>
            <a:pPr marL="469900" lvl="1" indent="-469900" eaLnBrk="1" hangingPunct="1">
              <a:buFont typeface="Arial" panose="020B0604020202020204" pitchFamily="34" charset="0"/>
              <a:buNone/>
            </a:pPr>
            <a:endParaRPr lang="en-US" altLang="en-US">
              <a:ea typeface="ＭＳ Ｐゴシック" panose="020B0600070205080204" pitchFamily="34" charset="-128"/>
            </a:endParaRPr>
          </a:p>
        </p:txBody>
      </p:sp>
      <p:sp>
        <p:nvSpPr>
          <p:cNvPr id="23556" name="Footer Placeholder 3">
            <a:extLst>
              <a:ext uri="{FF2B5EF4-FFF2-40B4-BE49-F238E27FC236}">
                <a16:creationId xmlns:a16="http://schemas.microsoft.com/office/drawing/2014/main" id="{8013D57A-1BA3-754F-8ABA-77DF12706C67}"/>
              </a:ext>
            </a:extLst>
          </p:cNvPr>
          <p:cNvSpPr>
            <a:spLocks noGrp="1"/>
          </p:cNvSpPr>
          <p:nvPr>
            <p:ph type="ftr" sz="quarter" idx="11"/>
          </p:nvPr>
        </p:nvSpPr>
        <p:spPr/>
        <p:txBody>
          <a:bodyPr/>
          <a:lstStyle/>
          <a:p>
            <a:pPr>
              <a:defRPr/>
            </a:pPr>
            <a:r>
              <a:rPr lang="en-US"/>
              <a:t>Lynnette Khalfani-Cox   http://MoneyCoachUniversity.com  </a:t>
            </a:r>
          </a:p>
        </p:txBody>
      </p:sp>
      <p:pic>
        <p:nvPicPr>
          <p:cNvPr id="16389" name="Picture 5">
            <a:extLst>
              <a:ext uri="{FF2B5EF4-FFF2-40B4-BE49-F238E27FC236}">
                <a16:creationId xmlns:a16="http://schemas.microsoft.com/office/drawing/2014/main" id="{DDC45B34-76B6-DF42-8FCD-9FC3305795C8}"/>
              </a:ext>
            </a:extLst>
          </p:cNvPr>
          <p:cNvPicPr>
            <a:picLocks noChangeAspect="1"/>
          </p:cNvPicPr>
          <p:nvPr/>
        </p:nvPicPr>
        <p:blipFill>
          <a:blip r:embed="rId2"/>
          <a:srcRect l="22791" r="17384"/>
          <a:stretch>
            <a:fillRect/>
          </a:stretch>
        </p:blipFill>
        <p:spPr bwMode="auto">
          <a:xfrm>
            <a:off x="533400" y="2362200"/>
            <a:ext cx="3487310" cy="3021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DF92624B-15C0-FD4C-8101-BA3832B0AFBB}"/>
              </a:ext>
            </a:extLst>
          </p:cNvPr>
          <p:cNvSpPr>
            <a:spLocks noGrp="1"/>
          </p:cNvSpPr>
          <p:nvPr>
            <p:ph type="dt" sz="quarter" idx="10"/>
          </p:nvPr>
        </p:nvSpPr>
        <p:spPr/>
        <p:txBody>
          <a:bodyPr/>
          <a:lstStyle/>
          <a:p>
            <a:pPr>
              <a:defRPr/>
            </a:pPr>
            <a:r>
              <a:rPr lang="en-US"/>
              <a:t>© 2020</a:t>
            </a:r>
            <a:endParaRPr lang="en-US" dirty="0"/>
          </a:p>
        </p:txBody>
      </p:sp>
      <p:sp>
        <p:nvSpPr>
          <p:cNvPr id="21510" name="Slide Number Placeholder 6">
            <a:extLst>
              <a:ext uri="{FF2B5EF4-FFF2-40B4-BE49-F238E27FC236}">
                <a16:creationId xmlns:a16="http://schemas.microsoft.com/office/drawing/2014/main" id="{A6DB7F1D-F5E3-3A44-9634-8D2E230D1DC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696D5C8-C343-2941-B10D-6E4202D47F19}" type="slidenum">
              <a:rPr lang="en-US" altLang="en-US" sz="1200">
                <a:solidFill>
                  <a:srgbClr val="898989"/>
                </a:solidFill>
                <a:latin typeface="Verdana" panose="020B0604030504040204" pitchFamily="34" charset="0"/>
              </a:rPr>
              <a:pPr>
                <a:spcBef>
                  <a:spcPct val="0"/>
                </a:spcBef>
                <a:buFontTx/>
                <a:buNone/>
              </a:pPr>
              <a:t>10</a:t>
            </a:fld>
            <a:endParaRPr lang="en-US" altLang="en-US" sz="1200">
              <a:solidFill>
                <a:srgbClr val="898989"/>
              </a:solidFill>
              <a:latin typeface="Verdana" panose="020B060403050404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a:extLst>
              <a:ext uri="{FF2B5EF4-FFF2-40B4-BE49-F238E27FC236}">
                <a16:creationId xmlns:a16="http://schemas.microsoft.com/office/drawing/2014/main" id="{0A639A7F-70DC-D448-8195-679969F7BB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648200"/>
            <a:ext cx="91440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Content Placeholder 2">
            <a:extLst>
              <a:ext uri="{FF2B5EF4-FFF2-40B4-BE49-F238E27FC236}">
                <a16:creationId xmlns:a16="http://schemas.microsoft.com/office/drawing/2014/main" id="{FCAC71C6-EA87-B342-808B-4DD38850B15D}"/>
              </a:ext>
            </a:extLst>
          </p:cNvPr>
          <p:cNvSpPr>
            <a:spLocks noGrp="1"/>
          </p:cNvSpPr>
          <p:nvPr>
            <p:ph idx="1"/>
          </p:nvPr>
        </p:nvSpPr>
        <p:spPr>
          <a:xfrm>
            <a:off x="609600" y="1676400"/>
            <a:ext cx="8001000" cy="4267200"/>
          </a:xfrm>
        </p:spPr>
        <p:txBody>
          <a:bodyPr/>
          <a:lstStyle/>
          <a:p>
            <a:pPr marL="469900" lvl="1" indent="-469900" eaLnBrk="1" hangingPunct="1">
              <a:buFont typeface="Arial" panose="020B0604020202020204" pitchFamily="34" charset="0"/>
              <a:buNone/>
            </a:pPr>
            <a:r>
              <a:rPr lang="en-US" altLang="en-US" sz="3200" b="1">
                <a:ea typeface="ＭＳ Ｐゴシック" panose="020B0600070205080204" pitchFamily="34" charset="-128"/>
              </a:rPr>
              <a:t>The Cons/Disadvantages:</a:t>
            </a:r>
          </a:p>
          <a:p>
            <a:pPr marL="469900" lvl="1" indent="-469900" eaLnBrk="1" hangingPunct="1">
              <a:buFont typeface="Arial" panose="020B0604020202020204" pitchFamily="34" charset="0"/>
              <a:buNone/>
            </a:pPr>
            <a:endParaRPr lang="en-US" altLang="en-US" sz="2600">
              <a:ea typeface="ＭＳ Ｐゴシック" panose="020B0600070205080204" pitchFamily="34" charset="-128"/>
            </a:endParaRPr>
          </a:p>
          <a:p>
            <a:pPr marL="469900" lvl="1" indent="-469900" eaLnBrk="1" hangingPunct="1">
              <a:buFont typeface="Wingdings" pitchFamily="2" charset="2"/>
              <a:buChar char="§"/>
            </a:pPr>
            <a:r>
              <a:rPr lang="en-US" altLang="en-US" sz="3200">
                <a:ea typeface="ＭＳ Ｐゴシック" panose="020B0600070205080204" pitchFamily="34" charset="-128"/>
              </a:rPr>
              <a:t>Ignorance is NOT bliss</a:t>
            </a:r>
          </a:p>
          <a:p>
            <a:pPr marL="469900" lvl="1" indent="-469900" eaLnBrk="1" hangingPunct="1">
              <a:buFont typeface="Wingdings" pitchFamily="2" charset="2"/>
              <a:buChar char="§"/>
            </a:pPr>
            <a:r>
              <a:rPr lang="en-US" altLang="en-US" sz="3200">
                <a:ea typeface="ＭＳ Ｐゴシック" panose="020B0600070205080204" pitchFamily="34" charset="-128"/>
              </a:rPr>
              <a:t>You can make your $$$ problems worse</a:t>
            </a:r>
          </a:p>
          <a:p>
            <a:pPr marL="469900" lvl="1" indent="-469900" eaLnBrk="1" hangingPunct="1">
              <a:buFont typeface="Wingdings" pitchFamily="2" charset="2"/>
              <a:buChar char="§"/>
            </a:pPr>
            <a:r>
              <a:rPr lang="en-US" altLang="en-US" sz="3200">
                <a:ea typeface="ＭＳ Ｐゴシック" panose="020B0600070205080204" pitchFamily="34" charset="-128"/>
              </a:rPr>
              <a:t>You may have extra worry and stress</a:t>
            </a:r>
          </a:p>
          <a:p>
            <a:pPr marL="469900" lvl="1" indent="-469900" eaLnBrk="1" hangingPunct="1">
              <a:buFont typeface="Arial" panose="020B0604020202020204" pitchFamily="34" charset="0"/>
              <a:buNone/>
            </a:pPr>
            <a:endParaRPr lang="en-US" altLang="en-US">
              <a:ea typeface="ＭＳ Ｐゴシック" panose="020B0600070205080204" pitchFamily="34" charset="-128"/>
            </a:endParaRPr>
          </a:p>
        </p:txBody>
      </p:sp>
      <p:sp>
        <p:nvSpPr>
          <p:cNvPr id="23556" name="Footer Placeholder 3">
            <a:extLst>
              <a:ext uri="{FF2B5EF4-FFF2-40B4-BE49-F238E27FC236}">
                <a16:creationId xmlns:a16="http://schemas.microsoft.com/office/drawing/2014/main" id="{08AD5EFC-A0CD-314C-821A-7630DCE13DA1}"/>
              </a:ext>
            </a:extLst>
          </p:cNvPr>
          <p:cNvSpPr>
            <a:spLocks noGrp="1"/>
          </p:cNvSpPr>
          <p:nvPr>
            <p:ph type="ftr" sz="quarter" idx="11"/>
          </p:nvPr>
        </p:nvSpPr>
        <p:spPr/>
        <p:txBody>
          <a:bodyPr/>
          <a:lstStyle/>
          <a:p>
            <a:pPr>
              <a:defRPr/>
            </a:pPr>
            <a:r>
              <a:rPr lang="en-US"/>
              <a:t>Lynnette Khalfani-Cox   http://MoneyCoachUniversity.com  </a:t>
            </a:r>
          </a:p>
        </p:txBody>
      </p:sp>
      <p:sp>
        <p:nvSpPr>
          <p:cNvPr id="6" name="Date Placeholder 5">
            <a:extLst>
              <a:ext uri="{FF2B5EF4-FFF2-40B4-BE49-F238E27FC236}">
                <a16:creationId xmlns:a16="http://schemas.microsoft.com/office/drawing/2014/main" id="{70B25C7D-5300-F443-96D9-387A87B72267}"/>
              </a:ext>
            </a:extLst>
          </p:cNvPr>
          <p:cNvSpPr>
            <a:spLocks noGrp="1"/>
          </p:cNvSpPr>
          <p:nvPr>
            <p:ph type="dt" sz="quarter" idx="10"/>
          </p:nvPr>
        </p:nvSpPr>
        <p:spPr/>
        <p:txBody>
          <a:bodyPr/>
          <a:lstStyle/>
          <a:p>
            <a:pPr>
              <a:defRPr/>
            </a:pPr>
            <a:r>
              <a:rPr lang="en-US"/>
              <a:t>© 2020</a:t>
            </a:r>
            <a:endParaRPr lang="en-US" dirty="0"/>
          </a:p>
        </p:txBody>
      </p:sp>
      <p:sp>
        <p:nvSpPr>
          <p:cNvPr id="22533" name="Slide Number Placeholder 6">
            <a:extLst>
              <a:ext uri="{FF2B5EF4-FFF2-40B4-BE49-F238E27FC236}">
                <a16:creationId xmlns:a16="http://schemas.microsoft.com/office/drawing/2014/main" id="{A2AEAC61-219C-214F-A9C8-6DD1EE5FF3F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72EE99A-F198-0C41-946F-9A59CFF857AC}" type="slidenum">
              <a:rPr lang="en-US" altLang="en-US" sz="1200">
                <a:solidFill>
                  <a:srgbClr val="898989"/>
                </a:solidFill>
                <a:latin typeface="Verdana" panose="020B0604030504040204" pitchFamily="34" charset="0"/>
              </a:rPr>
              <a:pPr>
                <a:spcBef>
                  <a:spcPct val="0"/>
                </a:spcBef>
                <a:buFontTx/>
                <a:buNone/>
              </a:pPr>
              <a:t>11</a:t>
            </a:fld>
            <a:endParaRPr lang="en-US" altLang="en-US" sz="1200">
              <a:solidFill>
                <a:srgbClr val="898989"/>
              </a:solidFill>
              <a:latin typeface="Verdana" panose="020B0604030504040204" pitchFamily="34" charset="0"/>
            </a:endParaRPr>
          </a:p>
        </p:txBody>
      </p:sp>
      <p:sp>
        <p:nvSpPr>
          <p:cNvPr id="22534" name="Title 1">
            <a:extLst>
              <a:ext uri="{FF2B5EF4-FFF2-40B4-BE49-F238E27FC236}">
                <a16:creationId xmlns:a16="http://schemas.microsoft.com/office/drawing/2014/main" id="{7A8C3300-07C7-A649-B7CB-40A8AADEF2C4}"/>
              </a:ext>
            </a:extLst>
          </p:cNvPr>
          <p:cNvSpPr>
            <a:spLocks noGrp="1"/>
          </p:cNvSpPr>
          <p:nvPr>
            <p:ph type="title"/>
          </p:nvPr>
        </p:nvSpPr>
        <p:spPr>
          <a:xfrm>
            <a:off x="457200" y="609600"/>
            <a:ext cx="6553200" cy="609600"/>
          </a:xfrm>
        </p:spPr>
        <p:txBody>
          <a:bodyPr/>
          <a:lstStyle/>
          <a:p>
            <a:pPr algn="l" eaLnBrk="1" hangingPunct="1"/>
            <a:r>
              <a:rPr lang="en-US" altLang="en-US" sz="3000" b="1">
                <a:solidFill>
                  <a:schemeClr val="bg1"/>
                </a:solidFill>
                <a:latin typeface="Verdana" panose="020B0604030504040204" pitchFamily="34" charset="0"/>
                <a:ea typeface="ＭＳ Ｐゴシック" panose="020B0600070205080204" pitchFamily="34" charset="-128"/>
              </a:rPr>
              <a:t>Ignoring Your Debt: Cons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a:extLst>
              <a:ext uri="{FF2B5EF4-FFF2-40B4-BE49-F238E27FC236}">
                <a16:creationId xmlns:a16="http://schemas.microsoft.com/office/drawing/2014/main" id="{278F35E8-1654-4442-8103-FC4FFF04FDD8}"/>
              </a:ext>
            </a:extLst>
          </p:cNvPr>
          <p:cNvSpPr>
            <a:spLocks noGrp="1"/>
          </p:cNvSpPr>
          <p:nvPr>
            <p:ph idx="1"/>
          </p:nvPr>
        </p:nvSpPr>
        <p:spPr>
          <a:xfrm>
            <a:off x="4572000" y="1752600"/>
            <a:ext cx="4191000" cy="4373563"/>
          </a:xfrm>
        </p:spPr>
        <p:txBody>
          <a:bodyPr/>
          <a:lstStyle/>
          <a:p>
            <a:pPr eaLnBrk="1" hangingPunct="1">
              <a:buFont typeface="Arial" panose="020B0604020202020204" pitchFamily="34" charset="0"/>
              <a:buNone/>
            </a:pPr>
            <a:r>
              <a:rPr lang="en-CA" altLang="en-US" b="1">
                <a:ea typeface="ＭＳ Ｐゴシック" panose="020B0600070205080204" pitchFamily="34" charset="-128"/>
              </a:rPr>
              <a:t>Best Case Scenario</a:t>
            </a:r>
            <a:endParaRPr lang="en-US" altLang="en-US" b="1">
              <a:ea typeface="ＭＳ Ｐゴシック" panose="020B0600070205080204" pitchFamily="34" charset="-128"/>
            </a:endParaRPr>
          </a:p>
          <a:p>
            <a:pPr eaLnBrk="1" hangingPunct="1">
              <a:buFont typeface="Wingdings" pitchFamily="2" charset="2"/>
              <a:buChar char="§"/>
            </a:pPr>
            <a:endParaRPr lang="en-US" altLang="en-US" sz="24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You blow off creditors</a:t>
            </a:r>
          </a:p>
          <a:p>
            <a:pPr eaLnBrk="1" hangingPunct="1">
              <a:buFont typeface="Wingdings" pitchFamily="2" charset="2"/>
              <a:buChar char="§"/>
            </a:pPr>
            <a:r>
              <a:rPr lang="en-US" altLang="en-US">
                <a:ea typeface="ＭＳ Ｐゴシック" panose="020B0600070205080204" pitchFamily="34" charset="-128"/>
              </a:rPr>
              <a:t>You manage to live “Off the Grid” or without much financial &amp; credit consequences</a:t>
            </a:r>
          </a:p>
          <a:p>
            <a:pPr eaLnBrk="1" hangingPunct="1">
              <a:buFont typeface="Arial" panose="020B0604020202020204" pitchFamily="34" charset="0"/>
              <a:buNone/>
            </a:pPr>
            <a:endParaRPr lang="en-US" altLang="en-US">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786D9E66-4939-FF4F-ADFA-C860060CCE90}"/>
              </a:ext>
            </a:extLst>
          </p:cNvPr>
          <p:cNvSpPr>
            <a:spLocks noGrp="1"/>
          </p:cNvSpPr>
          <p:nvPr>
            <p:ph type="ftr" sz="quarter" idx="11"/>
          </p:nvPr>
        </p:nvSpPr>
        <p:spPr/>
        <p:txBody>
          <a:bodyPr/>
          <a:lstStyle/>
          <a:p>
            <a:pPr>
              <a:defRPr/>
            </a:pPr>
            <a:r>
              <a:rPr lang="en-US"/>
              <a:t>Lynnette Khalfani-Cox   http://MoneyCoachUniversity.com  </a:t>
            </a:r>
          </a:p>
        </p:txBody>
      </p:sp>
      <p:pic>
        <p:nvPicPr>
          <p:cNvPr id="18436" name="Picture 4">
            <a:extLst>
              <a:ext uri="{FF2B5EF4-FFF2-40B4-BE49-F238E27FC236}">
                <a16:creationId xmlns:a16="http://schemas.microsoft.com/office/drawing/2014/main" id="{DEE4CE10-F169-0D45-8BC1-371D85C6E059}"/>
              </a:ext>
            </a:extLst>
          </p:cNvPr>
          <p:cNvPicPr>
            <a:picLocks noChangeAspect="1"/>
          </p:cNvPicPr>
          <p:nvPr/>
        </p:nvPicPr>
        <p:blipFill>
          <a:blip r:embed="rId2"/>
          <a:srcRect/>
          <a:stretch>
            <a:fillRect/>
          </a:stretch>
        </p:blipFill>
        <p:spPr bwMode="auto">
          <a:xfrm>
            <a:off x="457200" y="2438400"/>
            <a:ext cx="3836155" cy="2855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85778D45-2B7E-DD4D-BA39-E245C6559201}"/>
              </a:ext>
            </a:extLst>
          </p:cNvPr>
          <p:cNvSpPr>
            <a:spLocks noGrp="1"/>
          </p:cNvSpPr>
          <p:nvPr>
            <p:ph type="dt" sz="quarter" idx="10"/>
          </p:nvPr>
        </p:nvSpPr>
        <p:spPr/>
        <p:txBody>
          <a:bodyPr/>
          <a:lstStyle/>
          <a:p>
            <a:pPr>
              <a:defRPr/>
            </a:pPr>
            <a:r>
              <a:rPr lang="en-US"/>
              <a:t>© 2020</a:t>
            </a:r>
            <a:endParaRPr lang="en-US" dirty="0"/>
          </a:p>
        </p:txBody>
      </p:sp>
      <p:sp>
        <p:nvSpPr>
          <p:cNvPr id="23557" name="Slide Number Placeholder 6">
            <a:extLst>
              <a:ext uri="{FF2B5EF4-FFF2-40B4-BE49-F238E27FC236}">
                <a16:creationId xmlns:a16="http://schemas.microsoft.com/office/drawing/2014/main" id="{0D1251A1-9E54-3A45-90E0-D4A45B3B2D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C051C3F-9542-9C49-BA81-85183A632B39}" type="slidenum">
              <a:rPr lang="en-US" altLang="en-US" sz="1200">
                <a:solidFill>
                  <a:srgbClr val="898989"/>
                </a:solidFill>
                <a:latin typeface="Verdana" panose="020B0604030504040204" pitchFamily="34" charset="0"/>
              </a:rPr>
              <a:pPr>
                <a:spcBef>
                  <a:spcPct val="0"/>
                </a:spcBef>
                <a:buFontTx/>
                <a:buNone/>
              </a:pPr>
              <a:t>12</a:t>
            </a:fld>
            <a:endParaRPr lang="en-US" altLang="en-US" sz="1200">
              <a:solidFill>
                <a:srgbClr val="898989"/>
              </a:solidFill>
              <a:latin typeface="Verdana" panose="020B0604030504040204" pitchFamily="34" charset="0"/>
            </a:endParaRPr>
          </a:p>
        </p:txBody>
      </p:sp>
      <p:sp>
        <p:nvSpPr>
          <p:cNvPr id="23558" name="Title 1">
            <a:extLst>
              <a:ext uri="{FF2B5EF4-FFF2-40B4-BE49-F238E27FC236}">
                <a16:creationId xmlns:a16="http://schemas.microsoft.com/office/drawing/2014/main" id="{F942B785-B1BB-FA4A-B10A-0805B15A7D02}"/>
              </a:ext>
            </a:extLst>
          </p:cNvPr>
          <p:cNvSpPr>
            <a:spLocks noGrp="1"/>
          </p:cNvSpPr>
          <p:nvPr>
            <p:ph type="title"/>
          </p:nvPr>
        </p:nvSpPr>
        <p:spPr>
          <a:xfrm>
            <a:off x="457200" y="609600"/>
            <a:ext cx="7162800" cy="609600"/>
          </a:xfrm>
        </p:spPr>
        <p:txBody>
          <a:bodyPr/>
          <a:lstStyle/>
          <a:p>
            <a:pPr algn="l" eaLnBrk="1" hangingPunct="1"/>
            <a:r>
              <a:rPr lang="en-US" altLang="en-US" sz="3000" b="1">
                <a:solidFill>
                  <a:schemeClr val="bg1"/>
                </a:solidFill>
                <a:latin typeface="Verdana" panose="020B0604030504040204" pitchFamily="34" charset="0"/>
                <a:ea typeface="ＭＳ Ｐゴシック" panose="020B0600070205080204" pitchFamily="34" charset="-128"/>
              </a:rPr>
              <a:t>Ignoring Your Debt: Best Case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a:extLst>
              <a:ext uri="{FF2B5EF4-FFF2-40B4-BE49-F238E27FC236}">
                <a16:creationId xmlns:a16="http://schemas.microsoft.com/office/drawing/2014/main" id="{1446074E-601F-C546-B8EE-139C0FF91FCD}"/>
              </a:ext>
            </a:extLst>
          </p:cNvPr>
          <p:cNvSpPr>
            <a:spLocks noGrp="1"/>
          </p:cNvSpPr>
          <p:nvPr>
            <p:ph idx="1"/>
          </p:nvPr>
        </p:nvSpPr>
        <p:spPr>
          <a:xfrm>
            <a:off x="457200" y="1981200"/>
            <a:ext cx="4038600" cy="3687763"/>
          </a:xfrm>
        </p:spPr>
        <p:txBody>
          <a:bodyPr/>
          <a:lstStyle/>
          <a:p>
            <a:pPr eaLnBrk="1" hangingPunct="1">
              <a:buFont typeface="Arial" panose="020B0604020202020204" pitchFamily="34" charset="0"/>
              <a:buNone/>
            </a:pPr>
            <a:r>
              <a:rPr lang="en-US" altLang="en-US" b="1" dirty="0">
                <a:ea typeface="ＭＳ Ｐゴシック" panose="020B0600070205080204" pitchFamily="34" charset="-128"/>
              </a:rPr>
              <a:t>Worst Case Scenario</a:t>
            </a:r>
            <a:endParaRPr lang="en-US" altLang="en-US" dirty="0">
              <a:ea typeface="ＭＳ Ｐゴシック" panose="020B0600070205080204" pitchFamily="34" charset="-128"/>
            </a:endParaRPr>
          </a:p>
          <a:p>
            <a:pPr eaLnBrk="1" hangingPunct="1">
              <a:buFont typeface="Arial" panose="020B0604020202020204" pitchFamily="34" charset="0"/>
              <a:buNone/>
            </a:pPr>
            <a:endParaRPr lang="en-US" altLang="en-US" sz="2400" dirty="0">
              <a:ea typeface="ＭＳ Ｐゴシック" panose="020B0600070205080204" pitchFamily="34" charset="-128"/>
            </a:endParaRPr>
          </a:p>
          <a:p>
            <a:pPr eaLnBrk="1" hangingPunct="1">
              <a:buFont typeface="Wingdings" pitchFamily="2" charset="2"/>
              <a:buChar char="§"/>
            </a:pPr>
            <a:r>
              <a:rPr lang="en-US" altLang="en-US" dirty="0">
                <a:ea typeface="ＭＳ Ｐゴシック" panose="020B0600070205080204" pitchFamily="34" charset="-128"/>
              </a:rPr>
              <a:t>Your debts land you in legal trouble</a:t>
            </a:r>
          </a:p>
          <a:p>
            <a:pPr eaLnBrk="1" hangingPunct="1">
              <a:buFont typeface="Arial" panose="020B0604020202020204" pitchFamily="34" charset="0"/>
              <a:buNone/>
            </a:pPr>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AEADA448-2960-1E4A-AFA6-132C66BBC5AF}"/>
              </a:ext>
            </a:extLst>
          </p:cNvPr>
          <p:cNvSpPr>
            <a:spLocks noGrp="1"/>
          </p:cNvSpPr>
          <p:nvPr>
            <p:ph type="ftr" sz="quarter" idx="11"/>
          </p:nvPr>
        </p:nvSpPr>
        <p:spPr/>
        <p:txBody>
          <a:bodyPr/>
          <a:lstStyle/>
          <a:p>
            <a:pPr>
              <a:defRPr/>
            </a:pPr>
            <a:r>
              <a:rPr lang="en-US" dirty="0"/>
              <a:t>Lynnette Khalfani-Cox   http://MoneyCoachUniversity.com  </a:t>
            </a:r>
          </a:p>
        </p:txBody>
      </p:sp>
      <p:pic>
        <p:nvPicPr>
          <p:cNvPr id="19463" name="Picture 6">
            <a:extLst>
              <a:ext uri="{FF2B5EF4-FFF2-40B4-BE49-F238E27FC236}">
                <a16:creationId xmlns:a16="http://schemas.microsoft.com/office/drawing/2014/main" id="{BAE99D74-E666-B94A-9A3D-F165B41BBCD8}"/>
              </a:ext>
            </a:extLst>
          </p:cNvPr>
          <p:cNvPicPr>
            <a:picLocks noChangeAspect="1"/>
          </p:cNvPicPr>
          <p:nvPr/>
        </p:nvPicPr>
        <p:blipFill>
          <a:blip r:embed="rId3"/>
          <a:srcRect/>
          <a:stretch>
            <a:fillRect/>
          </a:stretch>
        </p:blipFill>
        <p:spPr bwMode="auto">
          <a:xfrm>
            <a:off x="4800600" y="2514600"/>
            <a:ext cx="3821490" cy="2705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Date Placeholder 7">
            <a:extLst>
              <a:ext uri="{FF2B5EF4-FFF2-40B4-BE49-F238E27FC236}">
                <a16:creationId xmlns:a16="http://schemas.microsoft.com/office/drawing/2014/main" id="{C13D7C67-BEF3-B648-A5C2-CB3FF8407EB2}"/>
              </a:ext>
            </a:extLst>
          </p:cNvPr>
          <p:cNvSpPr>
            <a:spLocks noGrp="1"/>
          </p:cNvSpPr>
          <p:nvPr>
            <p:ph type="dt" sz="quarter" idx="10"/>
          </p:nvPr>
        </p:nvSpPr>
        <p:spPr/>
        <p:txBody>
          <a:bodyPr/>
          <a:lstStyle/>
          <a:p>
            <a:pPr>
              <a:defRPr/>
            </a:pPr>
            <a:r>
              <a:rPr lang="en-US"/>
              <a:t>© 2020</a:t>
            </a:r>
            <a:endParaRPr lang="en-US" dirty="0"/>
          </a:p>
        </p:txBody>
      </p:sp>
      <p:sp>
        <p:nvSpPr>
          <p:cNvPr id="24581" name="Slide Number Placeholder 8">
            <a:extLst>
              <a:ext uri="{FF2B5EF4-FFF2-40B4-BE49-F238E27FC236}">
                <a16:creationId xmlns:a16="http://schemas.microsoft.com/office/drawing/2014/main" id="{9D0D092B-7E18-FB4B-9D55-E67B988E834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6904A21-40AC-EB46-9A09-2931A5B8A77A}" type="slidenum">
              <a:rPr lang="en-US" altLang="en-US" sz="1200">
                <a:solidFill>
                  <a:srgbClr val="898989"/>
                </a:solidFill>
                <a:latin typeface="Verdana" panose="020B0604030504040204" pitchFamily="34" charset="0"/>
              </a:rPr>
              <a:pPr>
                <a:spcBef>
                  <a:spcPct val="0"/>
                </a:spcBef>
                <a:buFontTx/>
                <a:buNone/>
              </a:pPr>
              <a:t>13</a:t>
            </a:fld>
            <a:endParaRPr lang="en-US" altLang="en-US" sz="1200">
              <a:solidFill>
                <a:srgbClr val="898989"/>
              </a:solidFill>
              <a:latin typeface="Verdana" panose="020B0604030504040204" pitchFamily="34" charset="0"/>
            </a:endParaRPr>
          </a:p>
        </p:txBody>
      </p:sp>
      <p:sp>
        <p:nvSpPr>
          <p:cNvPr id="24582" name="Title 1">
            <a:extLst>
              <a:ext uri="{FF2B5EF4-FFF2-40B4-BE49-F238E27FC236}">
                <a16:creationId xmlns:a16="http://schemas.microsoft.com/office/drawing/2014/main" id="{1FF92C41-FD53-F440-88C2-60C69BBAF9E8}"/>
              </a:ext>
            </a:extLst>
          </p:cNvPr>
          <p:cNvSpPr txBox="1">
            <a:spLocks/>
          </p:cNvSpPr>
          <p:nvPr/>
        </p:nvSpPr>
        <p:spPr bwMode="auto">
          <a:xfrm>
            <a:off x="381000" y="609600"/>
            <a:ext cx="7620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Ignoring Your Debt: Worst Case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85EED-140C-084C-83C6-4E779B1FC7B1}"/>
              </a:ext>
            </a:extLst>
          </p:cNvPr>
          <p:cNvSpPr>
            <a:spLocks noGrp="1"/>
          </p:cNvSpPr>
          <p:nvPr>
            <p:ph type="title"/>
          </p:nvPr>
        </p:nvSpPr>
        <p:spPr>
          <a:xfrm>
            <a:off x="457200" y="1752600"/>
            <a:ext cx="6324600" cy="685800"/>
          </a:xfrm>
        </p:spPr>
        <p:txBody>
          <a:bodyPr rtlCol="0">
            <a:normAutofit/>
          </a:bodyPr>
          <a:lstStyle/>
          <a:p>
            <a:pPr algn="l" eaLnBrk="1" fontAlgn="auto" hangingPunct="1">
              <a:spcAft>
                <a:spcPts val="0"/>
              </a:spcAft>
              <a:defRPr/>
            </a:pPr>
            <a:r>
              <a:rPr lang="en-US" sz="3200" b="1" dirty="0">
                <a:ea typeface="+mj-ea"/>
                <a:cs typeface="+mj-cs"/>
              </a:rPr>
              <a:t>Ignoring Your Debt: Best for Whom?</a:t>
            </a:r>
          </a:p>
        </p:txBody>
      </p:sp>
      <p:sp>
        <p:nvSpPr>
          <p:cNvPr id="26626" name="Content Placeholder 2">
            <a:extLst>
              <a:ext uri="{FF2B5EF4-FFF2-40B4-BE49-F238E27FC236}">
                <a16:creationId xmlns:a16="http://schemas.microsoft.com/office/drawing/2014/main" id="{63D52B9B-8CC8-BD45-B09E-EF0A1798CE54}"/>
              </a:ext>
            </a:extLst>
          </p:cNvPr>
          <p:cNvSpPr>
            <a:spLocks noGrp="1"/>
          </p:cNvSpPr>
          <p:nvPr>
            <p:ph idx="1"/>
          </p:nvPr>
        </p:nvSpPr>
        <p:spPr>
          <a:xfrm>
            <a:off x="457200" y="2743200"/>
            <a:ext cx="8229600" cy="3382963"/>
          </a:xfrm>
        </p:spPr>
        <p:txBody>
          <a:bodyPr/>
          <a:lstStyle/>
          <a:p>
            <a:pPr eaLnBrk="1" hangingPunct="1">
              <a:buFont typeface="Wingdings" pitchFamily="2" charset="2"/>
              <a:buChar char="§"/>
            </a:pPr>
            <a:r>
              <a:rPr lang="en-US" altLang="en-US">
                <a:ea typeface="ＭＳ Ｐゴシック" panose="020B0600070205080204" pitchFamily="34" charset="-128"/>
              </a:rPr>
              <a:t>Non-traditionalists OK with “opting out” </a:t>
            </a:r>
          </a:p>
          <a:p>
            <a:pPr eaLnBrk="1" hangingPunct="1">
              <a:buFont typeface="Wingdings" pitchFamily="2" charset="2"/>
              <a:buChar char="§"/>
            </a:pPr>
            <a:r>
              <a:rPr lang="en-US" altLang="en-US">
                <a:ea typeface="ＭＳ Ｐゴシック" panose="020B0600070205080204" pitchFamily="34" charset="-128"/>
              </a:rPr>
              <a:t>People who’ve given up</a:t>
            </a:r>
          </a:p>
          <a:p>
            <a:pPr eaLnBrk="1" hangingPunct="1">
              <a:buFont typeface="Arial" panose="020B0604020202020204" pitchFamily="34" charset="0"/>
              <a:buNone/>
            </a:pPr>
            <a:endParaRPr lang="en-US" altLang="en-US">
              <a:ea typeface="ＭＳ Ｐゴシック" panose="020B0600070205080204" pitchFamily="34" charset="-128"/>
            </a:endParaRPr>
          </a:p>
          <a:p>
            <a:pPr eaLnBrk="1" hangingPunct="1">
              <a:buFont typeface="Arial" panose="020B0604020202020204" pitchFamily="34" charset="0"/>
              <a:buNone/>
            </a:pPr>
            <a:endParaRPr lang="en-US" altLang="en-US">
              <a:ea typeface="ＭＳ Ｐゴシック" panose="020B0600070205080204" pitchFamily="34" charset="-128"/>
            </a:endParaRPr>
          </a:p>
          <a:p>
            <a:pPr eaLnBrk="1" hangingPunct="1">
              <a:buFont typeface="Arial" panose="020B0604020202020204" pitchFamily="34" charset="0"/>
              <a:buNone/>
            </a:pPr>
            <a:endParaRPr lang="en-US" altLang="en-US">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BB54C495-CEBC-9944-BD5E-7E2B861B9709}"/>
              </a:ext>
            </a:extLst>
          </p:cNvPr>
          <p:cNvSpPr>
            <a:spLocks noGrp="1"/>
          </p:cNvSpPr>
          <p:nvPr>
            <p:ph type="ftr" sz="quarter" idx="11"/>
          </p:nvPr>
        </p:nvSpPr>
        <p:spPr/>
        <p:txBody>
          <a:bodyPr/>
          <a:lstStyle/>
          <a:p>
            <a:pPr>
              <a:defRPr/>
            </a:pPr>
            <a:r>
              <a:rPr lang="en-US"/>
              <a:t>Lynnette Khalfani-Cox   http://MoneyCoachUniversity.com  </a:t>
            </a:r>
          </a:p>
        </p:txBody>
      </p:sp>
      <p:pic>
        <p:nvPicPr>
          <p:cNvPr id="20485" name="Picture 4">
            <a:extLst>
              <a:ext uri="{FF2B5EF4-FFF2-40B4-BE49-F238E27FC236}">
                <a16:creationId xmlns:a16="http://schemas.microsoft.com/office/drawing/2014/main" id="{2356281F-9FB0-F647-B3C1-8BDBFB2BAE7E}"/>
              </a:ext>
            </a:extLst>
          </p:cNvPr>
          <p:cNvPicPr>
            <a:picLocks noChangeAspect="1"/>
          </p:cNvPicPr>
          <p:nvPr/>
        </p:nvPicPr>
        <p:blipFill>
          <a:blip r:embed="rId2"/>
          <a:srcRect/>
          <a:stretch>
            <a:fillRect/>
          </a:stretch>
        </p:blipFill>
        <p:spPr bwMode="auto">
          <a:xfrm>
            <a:off x="2286000" y="4343400"/>
            <a:ext cx="4114800" cy="147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DC5B7423-1293-AD43-A7DD-4465D022CB3A}"/>
              </a:ext>
            </a:extLst>
          </p:cNvPr>
          <p:cNvSpPr>
            <a:spLocks noGrp="1"/>
          </p:cNvSpPr>
          <p:nvPr>
            <p:ph type="dt" sz="quarter" idx="10"/>
          </p:nvPr>
        </p:nvSpPr>
        <p:spPr/>
        <p:txBody>
          <a:bodyPr/>
          <a:lstStyle/>
          <a:p>
            <a:pPr>
              <a:defRPr/>
            </a:pPr>
            <a:r>
              <a:rPr lang="en-US"/>
              <a:t>© 2020</a:t>
            </a:r>
            <a:endParaRPr lang="en-US" dirty="0"/>
          </a:p>
        </p:txBody>
      </p:sp>
      <p:sp>
        <p:nvSpPr>
          <p:cNvPr id="26630" name="Slide Number Placeholder 6">
            <a:extLst>
              <a:ext uri="{FF2B5EF4-FFF2-40B4-BE49-F238E27FC236}">
                <a16:creationId xmlns:a16="http://schemas.microsoft.com/office/drawing/2014/main" id="{409F18FB-C888-6643-A518-AC94ECB6C1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342536E-F53B-3F47-B3DC-32F0828E8370}" type="slidenum">
              <a:rPr lang="en-US" altLang="en-US" sz="1200">
                <a:solidFill>
                  <a:srgbClr val="898989"/>
                </a:solidFill>
                <a:latin typeface="Verdana" panose="020B0604030504040204" pitchFamily="34" charset="0"/>
              </a:rPr>
              <a:pPr>
                <a:spcBef>
                  <a:spcPct val="0"/>
                </a:spcBef>
                <a:buFontTx/>
                <a:buNone/>
              </a:pPr>
              <a:t>14</a:t>
            </a:fld>
            <a:endParaRPr lang="en-US" altLang="en-US" sz="1200">
              <a:solidFill>
                <a:srgbClr val="898989"/>
              </a:solidFill>
              <a:latin typeface="Verdana" panose="020B0604030504040204" pitchFamily="34" charset="0"/>
            </a:endParaRPr>
          </a:p>
        </p:txBody>
      </p:sp>
      <p:sp>
        <p:nvSpPr>
          <p:cNvPr id="26631" name="Title 1">
            <a:extLst>
              <a:ext uri="{FF2B5EF4-FFF2-40B4-BE49-F238E27FC236}">
                <a16:creationId xmlns:a16="http://schemas.microsoft.com/office/drawing/2014/main" id="{088EB272-9019-2F40-9B45-A2B6BFF2A4B9}"/>
              </a:ext>
            </a:extLst>
          </p:cNvPr>
          <p:cNvSpPr txBox="1">
            <a:spLocks/>
          </p:cNvSpPr>
          <p:nvPr/>
        </p:nvSpPr>
        <p:spPr bwMode="auto">
          <a:xfrm>
            <a:off x="304800" y="6096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Ignoring Your Debt: Is it Best?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B1C9-FB3E-4654-9C1B-D6E5BEC4B1C0}"/>
              </a:ext>
            </a:extLst>
          </p:cNvPr>
          <p:cNvSpPr>
            <a:spLocks noGrp="1"/>
          </p:cNvSpPr>
          <p:nvPr>
            <p:ph type="title"/>
          </p:nvPr>
        </p:nvSpPr>
        <p:spPr>
          <a:xfrm>
            <a:off x="457200" y="1676400"/>
            <a:ext cx="8229600" cy="1143000"/>
          </a:xfrm>
        </p:spPr>
        <p:txBody>
          <a:bodyPr/>
          <a:lstStyle/>
          <a:p>
            <a:r>
              <a:rPr lang="en-US" dirty="0"/>
              <a:t>2. Borrowing Your Way Out of Debt</a:t>
            </a:r>
          </a:p>
        </p:txBody>
      </p:sp>
      <p:sp>
        <p:nvSpPr>
          <p:cNvPr id="4" name="Date Placeholder 3">
            <a:extLst>
              <a:ext uri="{FF2B5EF4-FFF2-40B4-BE49-F238E27FC236}">
                <a16:creationId xmlns:a16="http://schemas.microsoft.com/office/drawing/2014/main" id="{C8072336-7982-49DC-B1B7-E35EA8F941A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tint val="75000"/>
                  </a:prstClr>
                </a:solidFill>
                <a:effectLst/>
                <a:uLnTx/>
                <a:uFillTx/>
                <a:latin typeface="Verdana" charset="0"/>
                <a:cs typeface="Arial" charset="0"/>
              </a:rPr>
              <a:t>© 2020</a:t>
            </a:r>
            <a:endParaRPr kumimoji="0" lang="en-US" sz="1100" b="0" i="0" u="none" strike="noStrike" kern="1200" cap="none" spc="0" normalizeH="0" baseline="0" noProof="0" dirty="0">
              <a:ln>
                <a:noFill/>
              </a:ln>
              <a:solidFill>
                <a:prstClr val="black">
                  <a:tint val="75000"/>
                </a:prstClr>
              </a:solidFill>
              <a:effectLst/>
              <a:uLnTx/>
              <a:uFillTx/>
              <a:latin typeface="Verdana" charset="0"/>
              <a:cs typeface="Arial" charset="0"/>
            </a:endParaRPr>
          </a:p>
        </p:txBody>
      </p:sp>
      <p:sp>
        <p:nvSpPr>
          <p:cNvPr id="5" name="Footer Placeholder 4">
            <a:extLst>
              <a:ext uri="{FF2B5EF4-FFF2-40B4-BE49-F238E27FC236}">
                <a16:creationId xmlns:a16="http://schemas.microsoft.com/office/drawing/2014/main" id="{CA8B7B8A-6DE3-40A6-AFEF-39DA95D95269}"/>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Lynnette Khalfani-Cox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http://</a:t>
            </a:r>
            <a:r>
              <a:rPr kumimoji="0" lang="en-US" sz="1200" b="0" i="0" u="none" strike="noStrike" kern="1200" cap="none" spc="0" normalizeH="0" baseline="0" noProof="0">
                <a:ln>
                  <a:noFill/>
                </a:ln>
                <a:solidFill>
                  <a:prstClr val="black">
                    <a:tint val="75000"/>
                  </a:prstClr>
                </a:solidFill>
                <a:effectLst/>
                <a:uLnTx/>
                <a:uFillTx/>
                <a:latin typeface="Verdana" charset="0"/>
                <a:ea typeface="ＭＳ Ｐゴシック" pitchFamily="1" charset="-128"/>
                <a:cs typeface="Arial" charset="0"/>
              </a:rPr>
              <a:t>MoneyCoachUniversity.com</a:t>
            </a: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  </a:t>
            </a:r>
          </a:p>
        </p:txBody>
      </p:sp>
      <p:sp>
        <p:nvSpPr>
          <p:cNvPr id="6" name="Slide Number Placeholder 5">
            <a:extLst>
              <a:ext uri="{FF2B5EF4-FFF2-40B4-BE49-F238E27FC236}">
                <a16:creationId xmlns:a16="http://schemas.microsoft.com/office/drawing/2014/main" id="{3DEE7D3B-B2F5-4109-92BD-F7771EE6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15C2AB-1A04-DF46-9CFA-7476C97217B4}" type="slidenum">
              <a:rPr kumimoji="0" lang="en-US" altLang="en-US" sz="1200" b="0" i="0" u="none" strike="noStrike" kern="1200" cap="none" spc="0" normalizeH="0" baseline="0" noProof="0" smtClean="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1619C701-7BCB-BF4C-9FD6-3D083375E298}"/>
              </a:ext>
            </a:extLst>
          </p:cNvPr>
          <p:cNvPicPr>
            <a:picLocks noChangeAspect="1"/>
          </p:cNvPicPr>
          <p:nvPr/>
        </p:nvPicPr>
        <p:blipFill>
          <a:blip r:embed="rId2"/>
          <a:stretch>
            <a:fillRect/>
          </a:stretch>
        </p:blipFill>
        <p:spPr>
          <a:xfrm>
            <a:off x="0" y="3022599"/>
            <a:ext cx="9143999" cy="3016578"/>
          </a:xfrm>
          <a:prstGeom prst="rect">
            <a:avLst/>
          </a:prstGeom>
        </p:spPr>
      </p:pic>
    </p:spTree>
    <p:extLst>
      <p:ext uri="{BB962C8B-B14F-4D97-AF65-F5344CB8AC3E}">
        <p14:creationId xmlns:p14="http://schemas.microsoft.com/office/powerpoint/2010/main" val="3202930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4">
            <a:extLst>
              <a:ext uri="{FF2B5EF4-FFF2-40B4-BE49-F238E27FC236}">
                <a16:creationId xmlns:a16="http://schemas.microsoft.com/office/drawing/2014/main" id="{B620245E-EE1B-1C45-960F-A12B016A68CA}"/>
              </a:ext>
            </a:extLst>
          </p:cNvPr>
          <p:cNvPicPr>
            <a:picLocks noChangeAspect="1"/>
          </p:cNvPicPr>
          <p:nvPr/>
        </p:nvPicPr>
        <p:blipFill>
          <a:blip r:embed="rId2"/>
          <a:srcRect/>
          <a:stretch>
            <a:fillRect/>
          </a:stretch>
        </p:blipFill>
        <p:spPr bwMode="auto">
          <a:xfrm>
            <a:off x="4572000" y="3373674"/>
            <a:ext cx="3867504" cy="2463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507" name="Content Placeholder 2">
            <a:extLst>
              <a:ext uri="{FF2B5EF4-FFF2-40B4-BE49-F238E27FC236}">
                <a16:creationId xmlns:a16="http://schemas.microsoft.com/office/drawing/2014/main" id="{2EE6E925-8FE1-7548-95A5-8379665A2ECA}"/>
              </a:ext>
            </a:extLst>
          </p:cNvPr>
          <p:cNvSpPr>
            <a:spLocks noGrp="1"/>
          </p:cNvSpPr>
          <p:nvPr>
            <p:ph idx="1"/>
          </p:nvPr>
        </p:nvSpPr>
        <p:spPr>
          <a:xfrm>
            <a:off x="381000" y="3551238"/>
            <a:ext cx="3657600" cy="2620962"/>
          </a:xfrm>
        </p:spPr>
        <p:txBody>
          <a:bodyPr/>
          <a:lstStyle/>
          <a:p>
            <a:pPr eaLnBrk="1" hangingPunct="1">
              <a:buFont typeface="Wingdings" pitchFamily="1" charset="2"/>
              <a:buNone/>
              <a:defRPr/>
            </a:pPr>
            <a:r>
              <a:rPr lang="en-US" b="1" dirty="0">
                <a:ea typeface="ＭＳ Ｐゴシック" pitchFamily="1" charset="-128"/>
              </a:rPr>
              <a:t>My view: </a:t>
            </a:r>
          </a:p>
          <a:p>
            <a:pPr eaLnBrk="1" hangingPunct="1">
              <a:buFont typeface="Wingdings" pitchFamily="1" charset="2"/>
              <a:buNone/>
              <a:defRPr/>
            </a:pPr>
            <a:endParaRPr lang="en-US" sz="2400" dirty="0">
              <a:ea typeface="ＭＳ Ｐゴシック" pitchFamily="1" charset="-128"/>
            </a:endParaRPr>
          </a:p>
          <a:p>
            <a:pPr marL="0" indent="0" eaLnBrk="1" hangingPunct="1">
              <a:buFont typeface="Wingdings" pitchFamily="1" charset="2"/>
              <a:buNone/>
              <a:defRPr/>
            </a:pPr>
            <a:r>
              <a:rPr lang="en-US" dirty="0">
                <a:ea typeface="ＭＳ Ｐゴシック" pitchFamily="1" charset="-128"/>
              </a:rPr>
              <a:t>It’s doable, but often doesn’t work</a:t>
            </a:r>
          </a:p>
          <a:p>
            <a:pPr eaLnBrk="1" hangingPunct="1">
              <a:buFont typeface="Wingdings" pitchFamily="1" charset="2"/>
              <a:buNone/>
              <a:defRPr/>
            </a:pPr>
            <a:endParaRPr lang="en-US" dirty="0">
              <a:ea typeface="ＭＳ Ｐゴシック" pitchFamily="1" charset="-128"/>
            </a:endParaRPr>
          </a:p>
          <a:p>
            <a:pPr eaLnBrk="1" hangingPunct="1">
              <a:buFont typeface="Wingdings" pitchFamily="1" charset="2"/>
              <a:buNone/>
              <a:defRPr/>
            </a:pPr>
            <a:endParaRPr lang="en-US" dirty="0">
              <a:ea typeface="ＭＳ Ｐゴシック" pitchFamily="1" charset="-128"/>
            </a:endParaRPr>
          </a:p>
        </p:txBody>
      </p:sp>
      <p:sp>
        <p:nvSpPr>
          <p:cNvPr id="25604" name="Footer Placeholder 3">
            <a:extLst>
              <a:ext uri="{FF2B5EF4-FFF2-40B4-BE49-F238E27FC236}">
                <a16:creationId xmlns:a16="http://schemas.microsoft.com/office/drawing/2014/main" id="{31283D62-9E6F-1648-A549-CF9AC729CB22}"/>
              </a:ext>
            </a:extLst>
          </p:cNvPr>
          <p:cNvSpPr>
            <a:spLocks noGrp="1"/>
          </p:cNvSpPr>
          <p:nvPr>
            <p:ph type="ftr" sz="quarter" idx="11"/>
          </p:nvPr>
        </p:nvSpPr>
        <p:spPr/>
        <p:txBody>
          <a:bodyPr/>
          <a:lstStyle/>
          <a:p>
            <a:pPr>
              <a:defRPr/>
            </a:pPr>
            <a:r>
              <a:rPr lang="en-US"/>
              <a:t>Lynnette Khalfani-Cox   http://MoneyCoachUniversity.com  </a:t>
            </a:r>
          </a:p>
        </p:txBody>
      </p:sp>
      <p:sp>
        <p:nvSpPr>
          <p:cNvPr id="6" name="Date Placeholder 5">
            <a:extLst>
              <a:ext uri="{FF2B5EF4-FFF2-40B4-BE49-F238E27FC236}">
                <a16:creationId xmlns:a16="http://schemas.microsoft.com/office/drawing/2014/main" id="{7075239E-0DFE-EE4F-9F05-E31755D87D82}"/>
              </a:ext>
            </a:extLst>
          </p:cNvPr>
          <p:cNvSpPr>
            <a:spLocks noGrp="1"/>
          </p:cNvSpPr>
          <p:nvPr>
            <p:ph type="dt" sz="quarter" idx="10"/>
          </p:nvPr>
        </p:nvSpPr>
        <p:spPr/>
        <p:txBody>
          <a:bodyPr/>
          <a:lstStyle/>
          <a:p>
            <a:pPr>
              <a:defRPr/>
            </a:pPr>
            <a:r>
              <a:rPr lang="en-US"/>
              <a:t>© 2020</a:t>
            </a:r>
            <a:endParaRPr lang="en-US" dirty="0"/>
          </a:p>
        </p:txBody>
      </p:sp>
      <p:sp>
        <p:nvSpPr>
          <p:cNvPr id="27653" name="Slide Number Placeholder 6">
            <a:extLst>
              <a:ext uri="{FF2B5EF4-FFF2-40B4-BE49-F238E27FC236}">
                <a16:creationId xmlns:a16="http://schemas.microsoft.com/office/drawing/2014/main" id="{C9898886-4729-1D49-A307-7473932A74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D58845C-2CAE-5441-9404-E609955C8F6D}" type="slidenum">
              <a:rPr lang="en-US" altLang="en-US" sz="1200">
                <a:solidFill>
                  <a:srgbClr val="898989"/>
                </a:solidFill>
                <a:latin typeface="Verdana" panose="020B0604030504040204" pitchFamily="34" charset="0"/>
              </a:rPr>
              <a:pPr>
                <a:spcBef>
                  <a:spcPct val="0"/>
                </a:spcBef>
                <a:buFontTx/>
                <a:buNone/>
              </a:pPr>
              <a:t>16</a:t>
            </a:fld>
            <a:endParaRPr lang="en-US" altLang="en-US" sz="1200">
              <a:solidFill>
                <a:srgbClr val="898989"/>
              </a:solidFill>
              <a:latin typeface="Verdana" panose="020B0604030504040204" pitchFamily="34" charset="0"/>
            </a:endParaRPr>
          </a:p>
        </p:txBody>
      </p:sp>
      <p:sp>
        <p:nvSpPr>
          <p:cNvPr id="27654" name="Title 1">
            <a:extLst>
              <a:ext uri="{FF2B5EF4-FFF2-40B4-BE49-F238E27FC236}">
                <a16:creationId xmlns:a16="http://schemas.microsoft.com/office/drawing/2014/main" id="{BA6A208C-DAA4-7144-BF3F-6BBB2FA795A0}"/>
              </a:ext>
            </a:extLst>
          </p:cNvPr>
          <p:cNvSpPr txBox="1">
            <a:spLocks/>
          </p:cNvSpPr>
          <p:nvPr/>
        </p:nvSpPr>
        <p:spPr bwMode="auto">
          <a:xfrm>
            <a:off x="304800" y="6096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Borrowing Your Way Out of Debt</a:t>
            </a:r>
          </a:p>
        </p:txBody>
      </p:sp>
      <p:sp>
        <p:nvSpPr>
          <p:cNvPr id="9" name="Rectangle 8">
            <a:extLst>
              <a:ext uri="{FF2B5EF4-FFF2-40B4-BE49-F238E27FC236}">
                <a16:creationId xmlns:a16="http://schemas.microsoft.com/office/drawing/2014/main" id="{A3D9DB9A-2C68-2940-888F-E492DEFD3683}"/>
              </a:ext>
            </a:extLst>
          </p:cNvPr>
          <p:cNvSpPr/>
          <p:nvPr/>
        </p:nvSpPr>
        <p:spPr>
          <a:xfrm>
            <a:off x="381000" y="1676400"/>
            <a:ext cx="7543800" cy="1292225"/>
          </a:xfrm>
          <a:prstGeom prst="rect">
            <a:avLst/>
          </a:prstGeom>
        </p:spPr>
        <p:txBody>
          <a:bodyPr>
            <a:spAutoFit/>
          </a:bodyPr>
          <a:lstStyle/>
          <a:p>
            <a:pPr eaLnBrk="1" hangingPunct="1">
              <a:buFont typeface="Wingdings" pitchFamily="1" charset="2"/>
              <a:buNone/>
              <a:defRPr/>
            </a:pPr>
            <a:r>
              <a:rPr lang="en-US" sz="3200" b="1" dirty="0">
                <a:latin typeface="+mn-lt"/>
                <a:ea typeface="ＭＳ Ｐゴシック" pitchFamily="1" charset="-128"/>
                <a:cs typeface="Arial" charset="0"/>
              </a:rPr>
              <a:t>Can you borrow your way out of debt?</a:t>
            </a:r>
            <a:endParaRPr lang="en-US" sz="3200" dirty="0">
              <a:latin typeface="+mn-lt"/>
              <a:ea typeface="ＭＳ Ｐゴシック" pitchFamily="1" charset="-128"/>
              <a:cs typeface="Arial" charset="0"/>
            </a:endParaRPr>
          </a:p>
          <a:p>
            <a:pPr eaLnBrk="1" hangingPunct="1">
              <a:buFont typeface="Wingdings" pitchFamily="1" charset="2"/>
              <a:buNone/>
              <a:defRPr/>
            </a:pPr>
            <a:endParaRPr lang="en-US" sz="1400" dirty="0">
              <a:latin typeface="Verdana" pitchFamily="1" charset="0"/>
              <a:ea typeface="ＭＳ Ｐゴシック" pitchFamily="1" charset="-128"/>
              <a:cs typeface="Arial" charset="0"/>
            </a:endParaRPr>
          </a:p>
          <a:p>
            <a:pPr eaLnBrk="1" hangingPunct="1">
              <a:buFont typeface="Wingdings" pitchFamily="1" charset="2"/>
              <a:buNone/>
              <a:defRPr/>
            </a:pPr>
            <a:r>
              <a:rPr lang="en-US" sz="3200" dirty="0">
                <a:latin typeface="+mn-lt"/>
                <a:ea typeface="ＭＳ Ｐゴシック" pitchFamily="1" charset="-128"/>
                <a:cs typeface="Arial" charset="0"/>
              </a:rPr>
              <a:t>Some people say “absolutely not!”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a:extLst>
              <a:ext uri="{FF2B5EF4-FFF2-40B4-BE49-F238E27FC236}">
                <a16:creationId xmlns:a16="http://schemas.microsoft.com/office/drawing/2014/main" id="{E01E9D0A-DCB4-9C46-A906-98051F1CA110}"/>
              </a:ext>
            </a:extLst>
          </p:cNvPr>
          <p:cNvSpPr>
            <a:spLocks noGrp="1"/>
          </p:cNvSpPr>
          <p:nvPr>
            <p:ph idx="1"/>
          </p:nvPr>
        </p:nvSpPr>
        <p:spPr>
          <a:xfrm>
            <a:off x="381000" y="1905000"/>
            <a:ext cx="6629400" cy="3611563"/>
          </a:xfrm>
        </p:spPr>
        <p:txBody>
          <a:bodyPr/>
          <a:lstStyle/>
          <a:p>
            <a:pPr eaLnBrk="1" hangingPunct="1">
              <a:buFont typeface="Wingdings" pitchFamily="1" charset="2"/>
              <a:buNone/>
              <a:defRPr/>
            </a:pPr>
            <a:r>
              <a:rPr lang="en-US" b="1" dirty="0">
                <a:ea typeface="ＭＳ Ｐゴシック" pitchFamily="1" charset="-128"/>
              </a:rPr>
              <a:t>What are the borrowing alternatives?</a:t>
            </a:r>
          </a:p>
          <a:p>
            <a:pPr eaLnBrk="1" hangingPunct="1">
              <a:buFont typeface="Wingdings" pitchFamily="1" charset="2"/>
              <a:buNone/>
              <a:defRPr/>
            </a:pPr>
            <a:endParaRPr lang="en-US" sz="2400" dirty="0">
              <a:ea typeface="ＭＳ Ｐゴシック" pitchFamily="1" charset="-128"/>
            </a:endParaRPr>
          </a:p>
          <a:p>
            <a:pPr marL="514350" indent="-514350" eaLnBrk="1" hangingPunct="1">
              <a:buFont typeface="+mj-lt"/>
              <a:buAutoNum type="arabicPeriod"/>
              <a:defRPr/>
            </a:pPr>
            <a:r>
              <a:rPr lang="en-US" dirty="0">
                <a:ea typeface="ＭＳ Ｐゴシック" pitchFamily="1" charset="-128"/>
              </a:rPr>
              <a:t>Refinance your home</a:t>
            </a:r>
          </a:p>
          <a:p>
            <a:pPr marL="514350" indent="-514350" eaLnBrk="1" hangingPunct="1">
              <a:buFont typeface="+mj-lt"/>
              <a:buAutoNum type="arabicPeriod"/>
              <a:defRPr/>
            </a:pPr>
            <a:r>
              <a:rPr lang="en-US" dirty="0">
                <a:ea typeface="ＭＳ Ｐゴシック" pitchFamily="1" charset="-128"/>
              </a:rPr>
              <a:t>Do credit card balance transfer </a:t>
            </a:r>
          </a:p>
          <a:p>
            <a:pPr marL="514350" indent="-514350" eaLnBrk="1" hangingPunct="1">
              <a:buFont typeface="+mj-lt"/>
              <a:buAutoNum type="arabicPeriod"/>
              <a:defRPr/>
            </a:pPr>
            <a:r>
              <a:rPr lang="en-US" dirty="0">
                <a:ea typeface="ＭＳ Ｐゴシック" pitchFamily="1" charset="-128"/>
              </a:rPr>
              <a:t>Get a peer to peer loan</a:t>
            </a:r>
          </a:p>
          <a:p>
            <a:pPr marL="514350" indent="-514350" eaLnBrk="1" hangingPunct="1">
              <a:buFont typeface="+mj-lt"/>
              <a:buAutoNum type="arabicPeriod"/>
              <a:defRPr/>
            </a:pPr>
            <a:r>
              <a:rPr lang="en-US" dirty="0">
                <a:ea typeface="ＭＳ Ｐゴシック" pitchFamily="1" charset="-128"/>
              </a:rPr>
              <a:t>Do a debt consolidation loan</a:t>
            </a:r>
          </a:p>
          <a:p>
            <a:pPr marL="514350" indent="-514350" eaLnBrk="1" hangingPunct="1">
              <a:buFont typeface="+mj-lt"/>
              <a:buAutoNum type="arabicPeriod"/>
              <a:defRPr/>
            </a:pPr>
            <a:r>
              <a:rPr lang="en-US" dirty="0">
                <a:ea typeface="ＭＳ Ｐゴシック" pitchFamily="1" charset="-128"/>
              </a:rPr>
              <a:t>Get a family/personal loan</a:t>
            </a:r>
          </a:p>
          <a:p>
            <a:pPr eaLnBrk="1" hangingPunct="1">
              <a:buFont typeface="Wingdings" pitchFamily="1" charset="2"/>
              <a:buNone/>
              <a:defRPr/>
            </a:pPr>
            <a:endParaRPr lang="en-US" dirty="0">
              <a:ea typeface="ＭＳ Ｐゴシック" pitchFamily="1" charset="-128"/>
            </a:endParaRPr>
          </a:p>
        </p:txBody>
      </p:sp>
      <p:sp>
        <p:nvSpPr>
          <p:cNvPr id="24580" name="Footer Placeholder 3">
            <a:extLst>
              <a:ext uri="{FF2B5EF4-FFF2-40B4-BE49-F238E27FC236}">
                <a16:creationId xmlns:a16="http://schemas.microsoft.com/office/drawing/2014/main" id="{1DBC3DD4-BD2F-3846-898D-5BB3F94276D0}"/>
              </a:ext>
            </a:extLst>
          </p:cNvPr>
          <p:cNvSpPr>
            <a:spLocks noGrp="1"/>
          </p:cNvSpPr>
          <p:nvPr>
            <p:ph type="ftr" sz="quarter" idx="11"/>
          </p:nvPr>
        </p:nvSpPr>
        <p:spPr/>
        <p:txBody>
          <a:bodyPr/>
          <a:lstStyle/>
          <a:p>
            <a:pPr>
              <a:defRPr/>
            </a:pPr>
            <a:r>
              <a:rPr lang="en-US"/>
              <a:t>Lynnette Khalfani-Cox   http://MoneyCoachUniversity.com  </a:t>
            </a:r>
          </a:p>
        </p:txBody>
      </p:sp>
      <p:sp>
        <p:nvSpPr>
          <p:cNvPr id="6" name="Date Placeholder 5">
            <a:extLst>
              <a:ext uri="{FF2B5EF4-FFF2-40B4-BE49-F238E27FC236}">
                <a16:creationId xmlns:a16="http://schemas.microsoft.com/office/drawing/2014/main" id="{D449A33A-2266-804A-A08A-031F5150AE2B}"/>
              </a:ext>
            </a:extLst>
          </p:cNvPr>
          <p:cNvSpPr>
            <a:spLocks noGrp="1"/>
          </p:cNvSpPr>
          <p:nvPr>
            <p:ph type="dt" sz="quarter" idx="10"/>
          </p:nvPr>
        </p:nvSpPr>
        <p:spPr/>
        <p:txBody>
          <a:bodyPr/>
          <a:lstStyle/>
          <a:p>
            <a:pPr>
              <a:defRPr/>
            </a:pPr>
            <a:r>
              <a:rPr lang="en-US"/>
              <a:t>© 2020</a:t>
            </a:r>
            <a:endParaRPr lang="en-US" dirty="0"/>
          </a:p>
        </p:txBody>
      </p:sp>
      <p:sp>
        <p:nvSpPr>
          <p:cNvPr id="28676" name="Slide Number Placeholder 6">
            <a:extLst>
              <a:ext uri="{FF2B5EF4-FFF2-40B4-BE49-F238E27FC236}">
                <a16:creationId xmlns:a16="http://schemas.microsoft.com/office/drawing/2014/main" id="{654C96B3-7DD2-DD44-923A-776B286DC0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6CCAAF0-FA00-B74F-9F78-3E7D59002839}" type="slidenum">
              <a:rPr lang="en-US" altLang="en-US" sz="1200">
                <a:solidFill>
                  <a:srgbClr val="898989"/>
                </a:solidFill>
                <a:latin typeface="Verdana" panose="020B0604030504040204" pitchFamily="34" charset="0"/>
              </a:rPr>
              <a:pPr>
                <a:spcBef>
                  <a:spcPct val="0"/>
                </a:spcBef>
                <a:buFontTx/>
                <a:buNone/>
              </a:pPr>
              <a:t>17</a:t>
            </a:fld>
            <a:endParaRPr lang="en-US" altLang="en-US" sz="1200">
              <a:solidFill>
                <a:srgbClr val="898989"/>
              </a:solidFill>
              <a:latin typeface="Verdana" panose="020B0604030504040204" pitchFamily="34" charset="0"/>
            </a:endParaRPr>
          </a:p>
        </p:txBody>
      </p:sp>
      <p:sp>
        <p:nvSpPr>
          <p:cNvPr id="28677" name="Title 1">
            <a:extLst>
              <a:ext uri="{FF2B5EF4-FFF2-40B4-BE49-F238E27FC236}">
                <a16:creationId xmlns:a16="http://schemas.microsoft.com/office/drawing/2014/main" id="{F62630BC-8AE9-7F4D-A691-950F5B8CA10D}"/>
              </a:ext>
            </a:extLst>
          </p:cNvPr>
          <p:cNvSpPr txBox="1">
            <a:spLocks/>
          </p:cNvSpPr>
          <p:nvPr/>
        </p:nvSpPr>
        <p:spPr bwMode="auto">
          <a:xfrm>
            <a:off x="304800" y="6096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Borrowing Alternatives</a:t>
            </a:r>
          </a:p>
        </p:txBody>
      </p:sp>
      <p:sp>
        <p:nvSpPr>
          <p:cNvPr id="28678" name="AutoShape 11" descr="One of Our Options Strategies Just Made You 200%">
            <a:extLst>
              <a:ext uri="{FF2B5EF4-FFF2-40B4-BE49-F238E27FC236}">
                <a16:creationId xmlns:a16="http://schemas.microsoft.com/office/drawing/2014/main" id="{96FAEA0F-9F2C-3A45-9149-28A49383A1BC}"/>
              </a:ext>
            </a:extLst>
          </p:cNvPr>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Verdana" panose="020B0604030504040204" pitchFamily="34" charset="0"/>
            </a:endParaRPr>
          </a:p>
        </p:txBody>
      </p:sp>
      <p:pic>
        <p:nvPicPr>
          <p:cNvPr id="22540" name="Picture 12">
            <a:extLst>
              <a:ext uri="{FF2B5EF4-FFF2-40B4-BE49-F238E27FC236}">
                <a16:creationId xmlns:a16="http://schemas.microsoft.com/office/drawing/2014/main" id="{8AE16447-B630-0746-9A3A-51D31EF36DBA}"/>
              </a:ext>
            </a:extLst>
          </p:cNvPr>
          <p:cNvPicPr>
            <a:picLocks noChangeAspect="1" noChangeArrowheads="1"/>
          </p:cNvPicPr>
          <p:nvPr/>
        </p:nvPicPr>
        <p:blipFill>
          <a:blip r:embed="rId2"/>
          <a:srcRect l="14303" r="17818"/>
          <a:stretch>
            <a:fillRect/>
          </a:stretch>
        </p:blipFill>
        <p:spPr bwMode="auto">
          <a:xfrm>
            <a:off x="6248400" y="3200400"/>
            <a:ext cx="251460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4">
            <a:extLst>
              <a:ext uri="{FF2B5EF4-FFF2-40B4-BE49-F238E27FC236}">
                <a16:creationId xmlns:a16="http://schemas.microsoft.com/office/drawing/2014/main" id="{3DB0CA99-329D-0542-9E2E-FEA69C04FAD9}"/>
              </a:ext>
            </a:extLst>
          </p:cNvPr>
          <p:cNvPicPr>
            <a:picLocks noChangeAspect="1"/>
          </p:cNvPicPr>
          <p:nvPr/>
        </p:nvPicPr>
        <p:blipFill>
          <a:blip r:embed="rId2"/>
          <a:srcRect/>
          <a:stretch>
            <a:fillRect/>
          </a:stretch>
        </p:blipFill>
        <p:spPr bwMode="auto">
          <a:xfrm>
            <a:off x="4953000" y="2133600"/>
            <a:ext cx="3733800" cy="3733800"/>
          </a:xfrm>
          <a:prstGeom prst="rect">
            <a:avLst/>
          </a:prstGeom>
          <a:ln>
            <a:noFill/>
          </a:ln>
          <a:effectLst>
            <a:outerShdw blurRad="292100" dist="139700" dir="2700000" algn="tl" rotWithShape="0">
              <a:srgbClr val="333333">
                <a:alpha val="65000"/>
              </a:srgbClr>
            </a:outerShdw>
          </a:effectLst>
        </p:spPr>
      </p:pic>
      <p:sp>
        <p:nvSpPr>
          <p:cNvPr id="29698" name="Title 1">
            <a:extLst>
              <a:ext uri="{FF2B5EF4-FFF2-40B4-BE49-F238E27FC236}">
                <a16:creationId xmlns:a16="http://schemas.microsoft.com/office/drawing/2014/main" id="{8F9C322C-CA83-A649-B6BE-F46A3EC67A10}"/>
              </a:ext>
            </a:extLst>
          </p:cNvPr>
          <p:cNvSpPr>
            <a:spLocks noGrp="1"/>
          </p:cNvSpPr>
          <p:nvPr>
            <p:ph type="title"/>
          </p:nvPr>
        </p:nvSpPr>
        <p:spPr>
          <a:xfrm>
            <a:off x="457200" y="609600"/>
            <a:ext cx="7162800" cy="685800"/>
          </a:xfrm>
        </p:spPr>
        <p:txBody>
          <a:bodyPr/>
          <a:lstStyle/>
          <a:p>
            <a:pPr algn="l" eaLnBrk="1" hangingPunct="1"/>
            <a:r>
              <a:rPr lang="en-US" altLang="en-US" sz="3000" b="1">
                <a:solidFill>
                  <a:schemeClr val="bg1"/>
                </a:solidFill>
                <a:latin typeface="Verdana" panose="020B0604030504040204" pitchFamily="34" charset="0"/>
                <a:ea typeface="ＭＳ Ｐゴシック" panose="020B0600070205080204" pitchFamily="34" charset="-128"/>
              </a:rPr>
              <a:t>Refinancing a Home: Pros</a:t>
            </a:r>
          </a:p>
        </p:txBody>
      </p:sp>
      <p:sp>
        <p:nvSpPr>
          <p:cNvPr id="29699" name="Content Placeholder 2">
            <a:extLst>
              <a:ext uri="{FF2B5EF4-FFF2-40B4-BE49-F238E27FC236}">
                <a16:creationId xmlns:a16="http://schemas.microsoft.com/office/drawing/2014/main" id="{77745992-65E4-3F47-8045-25864154C0B3}"/>
              </a:ext>
            </a:extLst>
          </p:cNvPr>
          <p:cNvSpPr>
            <a:spLocks noGrp="1"/>
          </p:cNvSpPr>
          <p:nvPr>
            <p:ph idx="1"/>
          </p:nvPr>
        </p:nvSpPr>
        <p:spPr>
          <a:xfrm>
            <a:off x="457200" y="1600200"/>
            <a:ext cx="4419600" cy="4525963"/>
          </a:xfrm>
        </p:spPr>
        <p:txBody>
          <a:bodyPr/>
          <a:lstStyle/>
          <a:p>
            <a:pPr eaLnBrk="1" hangingPunct="1">
              <a:buFont typeface="Wingdings" pitchFamily="2" charset="2"/>
              <a:buNone/>
            </a:pPr>
            <a:r>
              <a:rPr lang="en-US" altLang="en-US" b="1">
                <a:ea typeface="ＭＳ Ｐゴシック" panose="020B0600070205080204" pitchFamily="34" charset="-128"/>
              </a:rPr>
              <a:t>The Pros/Advantages:</a:t>
            </a:r>
          </a:p>
          <a:p>
            <a:pPr eaLnBrk="1" hangingPunct="1">
              <a:buFont typeface="Wingdings" pitchFamily="2" charset="2"/>
              <a:buNone/>
            </a:pPr>
            <a:endParaRPr lang="en-US" altLang="en-US" sz="2400" b="1">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Lower interest rates </a:t>
            </a:r>
          </a:p>
          <a:p>
            <a:pPr eaLnBrk="1" hangingPunct="1">
              <a:buFont typeface="Wingdings" pitchFamily="2" charset="2"/>
              <a:buChar char="§"/>
            </a:pPr>
            <a:r>
              <a:rPr lang="en-US" altLang="en-US">
                <a:ea typeface="ＭＳ Ｐゴシック" panose="020B0600070205080204" pitchFamily="34" charset="-128"/>
              </a:rPr>
              <a:t>Better cash flow</a:t>
            </a:r>
          </a:p>
          <a:p>
            <a:pPr eaLnBrk="1" hangingPunct="1">
              <a:buFont typeface="Wingdings" pitchFamily="2" charset="2"/>
              <a:buChar char="§"/>
            </a:pPr>
            <a:r>
              <a:rPr lang="en-US" altLang="en-US">
                <a:ea typeface="ＭＳ Ｐゴシック" panose="020B0600070205080204" pitchFamily="34" charset="-128"/>
              </a:rPr>
              <a:t>One monthly payment</a:t>
            </a:r>
          </a:p>
          <a:p>
            <a:pPr eaLnBrk="1" hangingPunct="1">
              <a:buFont typeface="Wingdings" pitchFamily="2" charset="2"/>
              <a:buChar char="§"/>
            </a:pPr>
            <a:r>
              <a:rPr lang="en-US" altLang="en-US">
                <a:ea typeface="ＭＳ Ｐゴシック" panose="020B0600070205080204" pitchFamily="34" charset="-128"/>
              </a:rPr>
              <a:t>Interest deduction</a:t>
            </a:r>
          </a:p>
          <a:p>
            <a:pPr eaLnBrk="1" hangingPunct="1">
              <a:buFont typeface="Wingdings" pitchFamily="2" charset="2"/>
              <a:buChar char="§"/>
            </a:pPr>
            <a:r>
              <a:rPr lang="en-US" altLang="en-US">
                <a:ea typeface="ＭＳ Ｐゴシック" panose="020B0600070205080204" pitchFamily="34" charset="-128"/>
              </a:rPr>
              <a:t>Positive credit score impact</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583E0FA3-3E74-3047-9A6B-CA71A5EC5376}"/>
              </a:ext>
            </a:extLst>
          </p:cNvPr>
          <p:cNvSpPr>
            <a:spLocks noGrp="1"/>
          </p:cNvSpPr>
          <p:nvPr>
            <p:ph type="ftr" sz="quarter" idx="11"/>
          </p:nvPr>
        </p:nvSpPr>
        <p:spPr/>
        <p:txBody>
          <a:bodyPr/>
          <a:lstStyle/>
          <a:p>
            <a:pPr>
              <a:defRPr/>
            </a:pPr>
            <a:r>
              <a:rPr lang="en-US"/>
              <a:t>Lynnette Khalfani-Cox   http://MoneyCoachUniversity.com  </a:t>
            </a:r>
          </a:p>
        </p:txBody>
      </p:sp>
      <p:sp>
        <p:nvSpPr>
          <p:cNvPr id="6" name="Date Placeholder 5">
            <a:extLst>
              <a:ext uri="{FF2B5EF4-FFF2-40B4-BE49-F238E27FC236}">
                <a16:creationId xmlns:a16="http://schemas.microsoft.com/office/drawing/2014/main" id="{B9053816-3E52-0541-9AD2-8B854A3108C2}"/>
              </a:ext>
            </a:extLst>
          </p:cNvPr>
          <p:cNvSpPr>
            <a:spLocks noGrp="1"/>
          </p:cNvSpPr>
          <p:nvPr>
            <p:ph type="dt" sz="quarter" idx="10"/>
          </p:nvPr>
        </p:nvSpPr>
        <p:spPr/>
        <p:txBody>
          <a:bodyPr/>
          <a:lstStyle/>
          <a:p>
            <a:pPr>
              <a:defRPr/>
            </a:pPr>
            <a:r>
              <a:rPr lang="en-US"/>
              <a:t>© 2020</a:t>
            </a:r>
            <a:endParaRPr lang="en-US" dirty="0"/>
          </a:p>
        </p:txBody>
      </p:sp>
      <p:sp>
        <p:nvSpPr>
          <p:cNvPr id="29702" name="Slide Number Placeholder 6">
            <a:extLst>
              <a:ext uri="{FF2B5EF4-FFF2-40B4-BE49-F238E27FC236}">
                <a16:creationId xmlns:a16="http://schemas.microsoft.com/office/drawing/2014/main" id="{3FB5389A-FC1A-864C-8AA0-52025EE973A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B8151B0-BA96-8744-A496-D72807AABFFD}" type="slidenum">
              <a:rPr lang="en-US" altLang="en-US" sz="1200">
                <a:solidFill>
                  <a:srgbClr val="898989"/>
                </a:solidFill>
                <a:latin typeface="Verdana" panose="020B0604030504040204" pitchFamily="34" charset="0"/>
              </a:rPr>
              <a:pPr>
                <a:spcBef>
                  <a:spcPct val="0"/>
                </a:spcBef>
                <a:buFontTx/>
                <a:buNone/>
              </a:pPr>
              <a:t>18</a:t>
            </a:fld>
            <a:endParaRPr lang="en-US" altLang="en-US" sz="1200">
              <a:solidFill>
                <a:srgbClr val="898989"/>
              </a:solidFill>
              <a:latin typeface="Verdan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a:extLst>
              <a:ext uri="{FF2B5EF4-FFF2-40B4-BE49-F238E27FC236}">
                <a16:creationId xmlns:a16="http://schemas.microsoft.com/office/drawing/2014/main" id="{90922675-C664-1C4E-9688-1491BF0F948B}"/>
              </a:ext>
            </a:extLst>
          </p:cNvPr>
          <p:cNvSpPr>
            <a:spLocks noGrp="1"/>
          </p:cNvSpPr>
          <p:nvPr>
            <p:ph idx="1"/>
          </p:nvPr>
        </p:nvSpPr>
        <p:spPr>
          <a:xfrm>
            <a:off x="4038600" y="1676400"/>
            <a:ext cx="4800600" cy="4343400"/>
          </a:xfrm>
        </p:spPr>
        <p:txBody>
          <a:bodyPr/>
          <a:lstStyle/>
          <a:p>
            <a:pPr eaLnBrk="1" hangingPunct="1">
              <a:buFont typeface="Wingdings" pitchFamily="2" charset="2"/>
              <a:buNone/>
            </a:pPr>
            <a:r>
              <a:rPr lang="en-US" altLang="en-US" b="1">
                <a:ea typeface="ＭＳ Ｐゴシック" panose="020B0600070205080204" pitchFamily="34" charset="-128"/>
              </a:rPr>
              <a:t>The Cons/Disadvantages:</a:t>
            </a:r>
          </a:p>
          <a:p>
            <a:pPr eaLnBrk="1" hangingPunct="1">
              <a:buFont typeface="Wingdings" pitchFamily="2" charset="2"/>
              <a:buNone/>
            </a:pPr>
            <a:endParaRPr lang="en-US" altLang="en-US" sz="24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Putting your home at risk </a:t>
            </a:r>
          </a:p>
          <a:p>
            <a:pPr eaLnBrk="1" hangingPunct="1">
              <a:buFont typeface="Wingdings" pitchFamily="2" charset="2"/>
              <a:buChar char="§"/>
            </a:pPr>
            <a:r>
              <a:rPr lang="en-US" altLang="en-US">
                <a:ea typeface="ＭＳ Ｐゴシック" panose="020B0600070205080204" pitchFamily="34" charset="-128"/>
              </a:rPr>
              <a:t>Larger mortgage payment</a:t>
            </a:r>
          </a:p>
          <a:p>
            <a:pPr eaLnBrk="1" hangingPunct="1">
              <a:buFont typeface="Wingdings" pitchFamily="2" charset="2"/>
              <a:buChar char="§"/>
            </a:pPr>
            <a:r>
              <a:rPr lang="en-US" altLang="en-US">
                <a:ea typeface="ＭＳ Ｐゴシック" panose="020B0600070205080204" pitchFamily="34" charset="-128"/>
              </a:rPr>
              <a:t>Unsecured debt now secured debt</a:t>
            </a:r>
          </a:p>
          <a:p>
            <a:pPr eaLnBrk="1" hangingPunct="1">
              <a:buFont typeface="Wingdings" pitchFamily="2" charset="2"/>
              <a:buChar char="§"/>
            </a:pPr>
            <a:r>
              <a:rPr lang="en-US" altLang="en-US">
                <a:ea typeface="ＭＳ Ｐゴシック" panose="020B0600070205080204" pitchFamily="34" charset="-128"/>
              </a:rPr>
              <a:t>Risk of running up credit card debt again</a:t>
            </a:r>
          </a:p>
        </p:txBody>
      </p:sp>
      <p:sp>
        <p:nvSpPr>
          <p:cNvPr id="24580" name="Footer Placeholder 3">
            <a:extLst>
              <a:ext uri="{FF2B5EF4-FFF2-40B4-BE49-F238E27FC236}">
                <a16:creationId xmlns:a16="http://schemas.microsoft.com/office/drawing/2014/main" id="{A0EA7154-3A1D-9346-BE43-7CEE9DE86233}"/>
              </a:ext>
            </a:extLst>
          </p:cNvPr>
          <p:cNvSpPr>
            <a:spLocks noGrp="1"/>
          </p:cNvSpPr>
          <p:nvPr>
            <p:ph type="ftr" sz="quarter" idx="11"/>
          </p:nvPr>
        </p:nvSpPr>
        <p:spPr/>
        <p:txBody>
          <a:bodyPr/>
          <a:lstStyle/>
          <a:p>
            <a:pPr>
              <a:defRPr/>
            </a:pPr>
            <a:r>
              <a:rPr lang="en-US"/>
              <a:t>Lynnette Khalfani-Cox   http://MoneyCoachUniversity.com  </a:t>
            </a:r>
          </a:p>
        </p:txBody>
      </p:sp>
      <p:pic>
        <p:nvPicPr>
          <p:cNvPr id="24581" name="Picture 5">
            <a:extLst>
              <a:ext uri="{FF2B5EF4-FFF2-40B4-BE49-F238E27FC236}">
                <a16:creationId xmlns:a16="http://schemas.microsoft.com/office/drawing/2014/main" id="{01C4D469-889E-1C4E-97FB-27CA46ECFCA3}"/>
              </a:ext>
            </a:extLst>
          </p:cNvPr>
          <p:cNvPicPr>
            <a:picLocks noChangeAspect="1"/>
          </p:cNvPicPr>
          <p:nvPr/>
        </p:nvPicPr>
        <p:blipFill>
          <a:blip r:embed="rId2"/>
          <a:srcRect/>
          <a:stretch>
            <a:fillRect/>
          </a:stretch>
        </p:blipFill>
        <p:spPr bwMode="auto">
          <a:xfrm>
            <a:off x="533400" y="2362200"/>
            <a:ext cx="31877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C8C4EF27-3EC6-7B4F-9D9A-0E5C0F8157FA}"/>
              </a:ext>
            </a:extLst>
          </p:cNvPr>
          <p:cNvSpPr>
            <a:spLocks noGrp="1"/>
          </p:cNvSpPr>
          <p:nvPr>
            <p:ph type="dt" sz="quarter" idx="10"/>
          </p:nvPr>
        </p:nvSpPr>
        <p:spPr/>
        <p:txBody>
          <a:bodyPr/>
          <a:lstStyle/>
          <a:p>
            <a:pPr>
              <a:defRPr/>
            </a:pPr>
            <a:r>
              <a:rPr lang="en-US"/>
              <a:t>© 2020</a:t>
            </a:r>
            <a:endParaRPr lang="en-US" dirty="0"/>
          </a:p>
        </p:txBody>
      </p:sp>
      <p:sp>
        <p:nvSpPr>
          <p:cNvPr id="30725" name="Slide Number Placeholder 6">
            <a:extLst>
              <a:ext uri="{FF2B5EF4-FFF2-40B4-BE49-F238E27FC236}">
                <a16:creationId xmlns:a16="http://schemas.microsoft.com/office/drawing/2014/main" id="{C6C3A2FD-7195-5C40-95D4-7D9AEA5B6E5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F27C1C2-A9BB-0C4B-B9ED-010AF4F88A5E}" type="slidenum">
              <a:rPr lang="en-US" altLang="en-US" sz="1200">
                <a:solidFill>
                  <a:srgbClr val="898989"/>
                </a:solidFill>
                <a:latin typeface="Verdana" panose="020B0604030504040204" pitchFamily="34" charset="0"/>
              </a:rPr>
              <a:pPr>
                <a:spcBef>
                  <a:spcPct val="0"/>
                </a:spcBef>
                <a:buFontTx/>
                <a:buNone/>
              </a:pPr>
              <a:t>19</a:t>
            </a:fld>
            <a:endParaRPr lang="en-US" altLang="en-US" sz="1200">
              <a:solidFill>
                <a:srgbClr val="898989"/>
              </a:solidFill>
              <a:latin typeface="Verdana" panose="020B0604030504040204" pitchFamily="34" charset="0"/>
            </a:endParaRPr>
          </a:p>
        </p:txBody>
      </p:sp>
      <p:sp>
        <p:nvSpPr>
          <p:cNvPr id="30726" name="Title 1">
            <a:extLst>
              <a:ext uri="{FF2B5EF4-FFF2-40B4-BE49-F238E27FC236}">
                <a16:creationId xmlns:a16="http://schemas.microsoft.com/office/drawing/2014/main" id="{3DD1CA7B-6495-B541-AF32-444F0E203443}"/>
              </a:ext>
            </a:extLst>
          </p:cNvPr>
          <p:cNvSpPr txBox="1">
            <a:spLocks/>
          </p:cNvSpPr>
          <p:nvPr/>
        </p:nvSpPr>
        <p:spPr bwMode="auto">
          <a:xfrm>
            <a:off x="457200" y="6096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Refinancing a Home: Cons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8C3F4-8DDE-4A65-8160-B4471C052E4B}"/>
              </a:ext>
            </a:extLst>
          </p:cNvPr>
          <p:cNvSpPr>
            <a:spLocks noGrp="1"/>
          </p:cNvSpPr>
          <p:nvPr>
            <p:ph type="ctrTitle"/>
          </p:nvPr>
        </p:nvSpPr>
        <p:spPr>
          <a:xfrm>
            <a:off x="5097639" y="2131505"/>
            <a:ext cx="3956488" cy="2299880"/>
          </a:xfrm>
          <a:noFill/>
        </p:spPr>
        <p:txBody>
          <a:bodyPr>
            <a:noAutofit/>
          </a:bodyPr>
          <a:lstStyle/>
          <a:p>
            <a:pPr algn="ctr">
              <a:lnSpc>
                <a:spcPct val="90000"/>
              </a:lnSpc>
            </a:pPr>
            <a:r>
              <a:rPr lang="en-US" dirty="0">
                <a:solidFill>
                  <a:schemeClr val="tx1"/>
                </a:solidFill>
              </a:rPr>
              <a:t>5 Options for Dealing With Debt</a:t>
            </a:r>
          </a:p>
        </p:txBody>
      </p:sp>
      <p:sp>
        <p:nvSpPr>
          <p:cNvPr id="9" name="Rectangle 8">
            <a:extLst>
              <a:ext uri="{FF2B5EF4-FFF2-40B4-BE49-F238E27FC236}">
                <a16:creationId xmlns:a16="http://schemas.microsoft.com/office/drawing/2014/main" id="{C9583823-2AA3-46EB-A803-287EC900B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67924"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defRPr/>
            </a:pPr>
            <a:endParaRPr lang="en-US" sz="1350">
              <a:solidFill>
                <a:prstClr val="white"/>
              </a:solidFill>
              <a:latin typeface="Century Gothic" panose="020B0502020202020204"/>
            </a:endParaRPr>
          </a:p>
        </p:txBody>
      </p:sp>
      <p:sp>
        <p:nvSpPr>
          <p:cNvPr id="11" name="Freeform 36">
            <a:extLst>
              <a:ext uri="{FF2B5EF4-FFF2-40B4-BE49-F238E27FC236}">
                <a16:creationId xmlns:a16="http://schemas.microsoft.com/office/drawing/2014/main" id="{CA87D9D8-42FB-4157-A365-AD97CC6BA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7235" y="857249"/>
            <a:ext cx="419604" cy="278223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342900" eaLnBrk="1" fontAlgn="auto" hangingPunct="1">
              <a:spcBef>
                <a:spcPts val="0"/>
              </a:spcBef>
              <a:spcAft>
                <a:spcPts val="0"/>
              </a:spcAft>
              <a:defRPr/>
            </a:pPr>
            <a:endParaRPr lang="en-US" sz="1350">
              <a:solidFill>
                <a:prstClr val="white"/>
              </a:solidFill>
              <a:latin typeface="Century Gothic" panose="020B0502020202020204"/>
              <a:cs typeface="+mn-cs"/>
            </a:endParaRPr>
          </a:p>
        </p:txBody>
      </p:sp>
      <p:sp>
        <p:nvSpPr>
          <p:cNvPr id="13" name="Freeform 5">
            <a:extLst>
              <a:ext uri="{FF2B5EF4-FFF2-40B4-BE49-F238E27FC236}">
                <a16:creationId xmlns:a16="http://schemas.microsoft.com/office/drawing/2014/main" id="{2E6028E3-4806-4E1D-A24F-F8166F67F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2170921" y="2924732"/>
            <a:ext cx="5143500" cy="1008536"/>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7" name="Google Shape;594;p83">
            <a:extLst>
              <a:ext uri="{FF2B5EF4-FFF2-40B4-BE49-F238E27FC236}">
                <a16:creationId xmlns:a16="http://schemas.microsoft.com/office/drawing/2014/main" id="{A2764D71-0442-473E-9B9B-51C6FE357F6D}"/>
              </a:ext>
            </a:extLst>
          </p:cNvPr>
          <p:cNvPicPr preferRelativeResize="0"/>
          <p:nvPr/>
        </p:nvPicPr>
        <p:blipFill rotWithShape="1">
          <a:blip r:embed="rId4">
            <a:alphaModFix/>
          </a:blip>
          <a:srcRect l="2296" r="2345" b="6"/>
          <a:stretch/>
        </p:blipFill>
        <p:spPr>
          <a:xfrm>
            <a:off x="393115" y="1624764"/>
            <a:ext cx="4112650" cy="3608471"/>
          </a:xfrm>
          <a:prstGeom prst="rect">
            <a:avLst/>
          </a:prstGeom>
          <a:noFill/>
          <a:ln>
            <a:noFill/>
          </a:ln>
        </p:spPr>
      </p:pic>
      <p:sp>
        <p:nvSpPr>
          <p:cNvPr id="3" name="TextBox 2">
            <a:extLst>
              <a:ext uri="{FF2B5EF4-FFF2-40B4-BE49-F238E27FC236}">
                <a16:creationId xmlns:a16="http://schemas.microsoft.com/office/drawing/2014/main" id="{C44BE8B4-3D4A-4237-8141-B91875820433}"/>
              </a:ext>
            </a:extLst>
          </p:cNvPr>
          <p:cNvSpPr txBox="1"/>
          <p:nvPr/>
        </p:nvSpPr>
        <p:spPr>
          <a:xfrm>
            <a:off x="5197037" y="4479182"/>
            <a:ext cx="3755512" cy="754053"/>
          </a:xfrm>
          <a:prstGeom prst="rect">
            <a:avLst/>
          </a:prstGeom>
          <a:noFill/>
        </p:spPr>
        <p:txBody>
          <a:bodyPr wrap="square" rtlCol="0">
            <a:spAutoFit/>
          </a:bodyPr>
          <a:lstStyle/>
          <a:p>
            <a:pPr algn="ctr" defTabSz="685800" eaLnBrk="1" fontAlgn="auto" hangingPunct="1">
              <a:spcBef>
                <a:spcPts val="0"/>
              </a:spcBef>
              <a:spcAft>
                <a:spcPts val="0"/>
              </a:spcAft>
            </a:pPr>
            <a:r>
              <a:rPr lang="en-US" sz="1500" dirty="0">
                <a:solidFill>
                  <a:prstClr val="white"/>
                </a:solidFill>
                <a:latin typeface="Century Gothic" panose="020B0502020202020204"/>
                <a:cs typeface="+mn-cs"/>
              </a:rPr>
              <a:t>Recording Available: Friday, July 17</a:t>
            </a:r>
            <a:r>
              <a:rPr lang="en-US" sz="1500" baseline="30000" dirty="0">
                <a:solidFill>
                  <a:prstClr val="white"/>
                </a:solidFill>
                <a:latin typeface="Century Gothic" panose="020B0502020202020204"/>
                <a:cs typeface="+mn-cs"/>
              </a:rPr>
              <a:t>th </a:t>
            </a:r>
          </a:p>
          <a:p>
            <a:pPr algn="ctr" defTabSz="685800" eaLnBrk="1" fontAlgn="auto" hangingPunct="1">
              <a:spcBef>
                <a:spcPts val="0"/>
              </a:spcBef>
              <a:spcAft>
                <a:spcPts val="0"/>
              </a:spcAft>
            </a:pPr>
            <a:r>
              <a:rPr lang="en-US" sz="2800" baseline="30000" dirty="0">
                <a:solidFill>
                  <a:prstClr val="white"/>
                </a:solidFill>
                <a:latin typeface="Century Gothic" panose="020B0502020202020204"/>
                <a:cs typeface="+mn-cs"/>
              </a:rPr>
              <a:t>nar.realtor/cffw/webinars</a:t>
            </a:r>
            <a:r>
              <a:rPr lang="en-US" sz="2800" dirty="0">
                <a:solidFill>
                  <a:prstClr val="white"/>
                </a:solidFill>
                <a:latin typeface="Century Gothic" panose="020B0502020202020204"/>
                <a:cs typeface="+mn-cs"/>
              </a:rPr>
              <a:t> </a:t>
            </a:r>
          </a:p>
        </p:txBody>
      </p:sp>
    </p:spTree>
    <p:extLst>
      <p:ext uri="{BB962C8B-B14F-4D97-AF65-F5344CB8AC3E}">
        <p14:creationId xmlns:p14="http://schemas.microsoft.com/office/powerpoint/2010/main" val="3160847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a:extLst>
              <a:ext uri="{FF2B5EF4-FFF2-40B4-BE49-F238E27FC236}">
                <a16:creationId xmlns:a16="http://schemas.microsoft.com/office/drawing/2014/main" id="{D40C7ACA-6CD4-AA43-9C95-35C546C25FDE}"/>
              </a:ext>
            </a:extLst>
          </p:cNvPr>
          <p:cNvSpPr>
            <a:spLocks noGrp="1"/>
          </p:cNvSpPr>
          <p:nvPr>
            <p:ph idx="1"/>
          </p:nvPr>
        </p:nvSpPr>
        <p:spPr>
          <a:xfrm>
            <a:off x="533400" y="2667000"/>
            <a:ext cx="4876800" cy="2286000"/>
          </a:xfrm>
        </p:spPr>
        <p:txBody>
          <a:bodyPr/>
          <a:lstStyle/>
          <a:p>
            <a:pPr eaLnBrk="1" hangingPunct="1">
              <a:buFont typeface="Wingdings" pitchFamily="2" charset="2"/>
              <a:buNone/>
            </a:pPr>
            <a:r>
              <a:rPr lang="en-US" altLang="en-US" b="1">
                <a:ea typeface="ＭＳ Ｐゴシック" panose="020B0600070205080204" pitchFamily="34" charset="-128"/>
              </a:rPr>
              <a:t>Best Case Scenario</a:t>
            </a: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r>
              <a:rPr lang="en-US" altLang="en-US">
                <a:ea typeface="ＭＳ Ｐゴシック" panose="020B0600070205080204" pitchFamily="34" charset="-128"/>
              </a:rPr>
              <a:t>Everything works out great!</a:t>
            </a: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A4B24B69-31F6-3243-A5EB-C3B602E9640F}"/>
              </a:ext>
            </a:extLst>
          </p:cNvPr>
          <p:cNvSpPr>
            <a:spLocks noGrp="1"/>
          </p:cNvSpPr>
          <p:nvPr>
            <p:ph type="ftr" sz="quarter" idx="11"/>
          </p:nvPr>
        </p:nvSpPr>
        <p:spPr/>
        <p:txBody>
          <a:bodyPr/>
          <a:lstStyle/>
          <a:p>
            <a:pPr>
              <a:defRPr/>
            </a:pPr>
            <a:r>
              <a:rPr lang="en-US"/>
              <a:t>Lynnette Khalfani-Cox   http://MoneyCoachUniversity.com  </a:t>
            </a:r>
          </a:p>
        </p:txBody>
      </p:sp>
      <p:pic>
        <p:nvPicPr>
          <p:cNvPr id="31747" name="Picture 5">
            <a:extLst>
              <a:ext uri="{FF2B5EF4-FFF2-40B4-BE49-F238E27FC236}">
                <a16:creationId xmlns:a16="http://schemas.microsoft.com/office/drawing/2014/main" id="{EF7DC290-2EE8-854B-8911-2D6FC48295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4384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184D76C1-911F-C843-835C-780DC324D326}"/>
              </a:ext>
            </a:extLst>
          </p:cNvPr>
          <p:cNvSpPr>
            <a:spLocks noGrp="1"/>
          </p:cNvSpPr>
          <p:nvPr>
            <p:ph type="dt" sz="quarter" idx="10"/>
          </p:nvPr>
        </p:nvSpPr>
        <p:spPr/>
        <p:txBody>
          <a:bodyPr/>
          <a:lstStyle/>
          <a:p>
            <a:pPr>
              <a:defRPr/>
            </a:pPr>
            <a:r>
              <a:rPr lang="en-US"/>
              <a:t>© 2020</a:t>
            </a:r>
            <a:endParaRPr lang="en-US" dirty="0"/>
          </a:p>
        </p:txBody>
      </p:sp>
      <p:sp>
        <p:nvSpPr>
          <p:cNvPr id="31749" name="Slide Number Placeholder 6">
            <a:extLst>
              <a:ext uri="{FF2B5EF4-FFF2-40B4-BE49-F238E27FC236}">
                <a16:creationId xmlns:a16="http://schemas.microsoft.com/office/drawing/2014/main" id="{8AD8AC8B-4632-EA4C-8DD7-37ACAD5DCA8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13F6336-FCF7-A145-8A9E-259AEE781D4E}" type="slidenum">
              <a:rPr lang="en-US" altLang="en-US" sz="1200">
                <a:solidFill>
                  <a:srgbClr val="898989"/>
                </a:solidFill>
                <a:latin typeface="Verdana" panose="020B0604030504040204" pitchFamily="34" charset="0"/>
              </a:rPr>
              <a:pPr>
                <a:spcBef>
                  <a:spcPct val="0"/>
                </a:spcBef>
                <a:buFontTx/>
                <a:buNone/>
              </a:pPr>
              <a:t>20</a:t>
            </a:fld>
            <a:endParaRPr lang="en-US" altLang="en-US" sz="1200">
              <a:solidFill>
                <a:srgbClr val="898989"/>
              </a:solidFill>
              <a:latin typeface="Verdana" panose="020B0604030504040204" pitchFamily="34" charset="0"/>
            </a:endParaRPr>
          </a:p>
        </p:txBody>
      </p:sp>
      <p:sp>
        <p:nvSpPr>
          <p:cNvPr id="31750" name="Title 1">
            <a:extLst>
              <a:ext uri="{FF2B5EF4-FFF2-40B4-BE49-F238E27FC236}">
                <a16:creationId xmlns:a16="http://schemas.microsoft.com/office/drawing/2014/main" id="{D02EE408-47CA-3140-A2E8-8FF5827C9FC7}"/>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Home Refinance: Best Case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a:extLst>
              <a:ext uri="{FF2B5EF4-FFF2-40B4-BE49-F238E27FC236}">
                <a16:creationId xmlns:a16="http://schemas.microsoft.com/office/drawing/2014/main" id="{15E5AEA9-1B67-9344-B5E6-5BB976C2D62C}"/>
              </a:ext>
            </a:extLst>
          </p:cNvPr>
          <p:cNvSpPr>
            <a:spLocks noGrp="1"/>
          </p:cNvSpPr>
          <p:nvPr>
            <p:ph idx="1"/>
          </p:nvPr>
        </p:nvSpPr>
        <p:spPr>
          <a:xfrm>
            <a:off x="533400" y="2667000"/>
            <a:ext cx="5029200" cy="2667000"/>
          </a:xfrm>
        </p:spPr>
        <p:txBody>
          <a:bodyPr/>
          <a:lstStyle/>
          <a:p>
            <a:pPr eaLnBrk="1" hangingPunct="1">
              <a:buFont typeface="Wingdings" pitchFamily="1" charset="2"/>
              <a:buNone/>
              <a:defRPr/>
            </a:pPr>
            <a:r>
              <a:rPr lang="en-US" b="1" dirty="0">
                <a:ea typeface="ＭＳ Ｐゴシック" pitchFamily="1" charset="-128"/>
              </a:rPr>
              <a:t>Worst Case Scenario</a:t>
            </a:r>
          </a:p>
          <a:p>
            <a:pPr eaLnBrk="1" hangingPunct="1">
              <a:buFont typeface="Wingdings" pitchFamily="1" charset="2"/>
              <a:buNone/>
              <a:defRPr/>
            </a:pPr>
            <a:endParaRPr lang="en-US" dirty="0">
              <a:ea typeface="ＭＳ Ｐゴシック" pitchFamily="1" charset="-128"/>
            </a:endParaRPr>
          </a:p>
          <a:p>
            <a:pPr marL="0" indent="0" eaLnBrk="1" hangingPunct="1">
              <a:buFont typeface="Wingdings" pitchFamily="1" charset="2"/>
              <a:buNone/>
              <a:defRPr/>
            </a:pPr>
            <a:r>
              <a:rPr lang="en-US" dirty="0">
                <a:ea typeface="ＭＳ Ｐゴシック" pitchFamily="1" charset="-128"/>
              </a:rPr>
              <a:t>Everything goes horribly wrong!</a:t>
            </a:r>
          </a:p>
          <a:p>
            <a:pPr eaLnBrk="1" hangingPunct="1">
              <a:buFont typeface="Wingdings" pitchFamily="1" charset="2"/>
              <a:buNone/>
              <a:defRPr/>
            </a:pPr>
            <a:endParaRPr lang="en-US" dirty="0">
              <a:ea typeface="ＭＳ Ｐゴシック" pitchFamily="1" charset="-128"/>
            </a:endParaRPr>
          </a:p>
          <a:p>
            <a:pPr eaLnBrk="1" hangingPunct="1">
              <a:buFont typeface="Wingdings" pitchFamily="1" charset="2"/>
              <a:buNone/>
              <a:defRPr/>
            </a:pPr>
            <a:endParaRPr lang="en-US" dirty="0">
              <a:ea typeface="ＭＳ Ｐゴシック" pitchFamily="1" charset="-128"/>
            </a:endParaRPr>
          </a:p>
          <a:p>
            <a:pPr eaLnBrk="1" hangingPunct="1">
              <a:buFont typeface="Wingdings" pitchFamily="1" charset="2"/>
              <a:buNone/>
              <a:defRPr/>
            </a:pPr>
            <a:endParaRPr lang="en-US" dirty="0">
              <a:ea typeface="ＭＳ Ｐゴシック" pitchFamily="1" charset="-128"/>
            </a:endParaRPr>
          </a:p>
        </p:txBody>
      </p:sp>
      <p:sp>
        <p:nvSpPr>
          <p:cNvPr id="24580" name="Footer Placeholder 3">
            <a:extLst>
              <a:ext uri="{FF2B5EF4-FFF2-40B4-BE49-F238E27FC236}">
                <a16:creationId xmlns:a16="http://schemas.microsoft.com/office/drawing/2014/main" id="{FDC7AFFD-6C2D-6D42-A79A-8D933CDA6039}"/>
              </a:ext>
            </a:extLst>
          </p:cNvPr>
          <p:cNvSpPr>
            <a:spLocks noGrp="1"/>
          </p:cNvSpPr>
          <p:nvPr>
            <p:ph type="ftr" sz="quarter" idx="11"/>
          </p:nvPr>
        </p:nvSpPr>
        <p:spPr/>
        <p:txBody>
          <a:bodyPr/>
          <a:lstStyle/>
          <a:p>
            <a:pPr>
              <a:defRPr/>
            </a:pPr>
            <a:r>
              <a:rPr lang="en-US"/>
              <a:t>Lynnette Khalfani-Cox   http://MoneyCoachUniversity.com  </a:t>
            </a:r>
          </a:p>
        </p:txBody>
      </p:sp>
      <p:pic>
        <p:nvPicPr>
          <p:cNvPr id="32771" name="Picture 4">
            <a:extLst>
              <a:ext uri="{FF2B5EF4-FFF2-40B4-BE49-F238E27FC236}">
                <a16:creationId xmlns:a16="http://schemas.microsoft.com/office/drawing/2014/main" id="{8B37B3F3-A31B-D04D-ACA0-83294197AD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667000"/>
            <a:ext cx="2552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41C54F5B-D776-A647-BBE9-699288AB5682}"/>
              </a:ext>
            </a:extLst>
          </p:cNvPr>
          <p:cNvSpPr>
            <a:spLocks noGrp="1"/>
          </p:cNvSpPr>
          <p:nvPr>
            <p:ph type="dt" sz="quarter" idx="10"/>
          </p:nvPr>
        </p:nvSpPr>
        <p:spPr/>
        <p:txBody>
          <a:bodyPr/>
          <a:lstStyle/>
          <a:p>
            <a:pPr>
              <a:defRPr/>
            </a:pPr>
            <a:r>
              <a:rPr lang="en-US"/>
              <a:t>© 2020</a:t>
            </a:r>
            <a:endParaRPr lang="en-US" dirty="0"/>
          </a:p>
        </p:txBody>
      </p:sp>
      <p:sp>
        <p:nvSpPr>
          <p:cNvPr id="32773" name="Slide Number Placeholder 6">
            <a:extLst>
              <a:ext uri="{FF2B5EF4-FFF2-40B4-BE49-F238E27FC236}">
                <a16:creationId xmlns:a16="http://schemas.microsoft.com/office/drawing/2014/main" id="{CC4F3744-64B9-3B41-956E-952A0A27C0D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2E9AE01-26E8-C342-8044-62D4EB3E43FA}" type="slidenum">
              <a:rPr lang="en-US" altLang="en-US" sz="1200">
                <a:solidFill>
                  <a:srgbClr val="898989"/>
                </a:solidFill>
                <a:latin typeface="Verdana" panose="020B0604030504040204" pitchFamily="34" charset="0"/>
              </a:rPr>
              <a:pPr>
                <a:spcBef>
                  <a:spcPct val="0"/>
                </a:spcBef>
                <a:buFontTx/>
                <a:buNone/>
              </a:pPr>
              <a:t>21</a:t>
            </a:fld>
            <a:endParaRPr lang="en-US" altLang="en-US" sz="1200">
              <a:solidFill>
                <a:srgbClr val="898989"/>
              </a:solidFill>
              <a:latin typeface="Verdana" panose="020B0604030504040204" pitchFamily="34" charset="0"/>
            </a:endParaRPr>
          </a:p>
        </p:txBody>
      </p:sp>
      <p:sp>
        <p:nvSpPr>
          <p:cNvPr id="32774" name="Title 1">
            <a:extLst>
              <a:ext uri="{FF2B5EF4-FFF2-40B4-BE49-F238E27FC236}">
                <a16:creationId xmlns:a16="http://schemas.microsoft.com/office/drawing/2014/main" id="{6BD78B17-0A29-2641-898F-93DB461E70F1}"/>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Home Refinance: Worst Case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a:extLst>
              <a:ext uri="{FF2B5EF4-FFF2-40B4-BE49-F238E27FC236}">
                <a16:creationId xmlns:a16="http://schemas.microsoft.com/office/drawing/2014/main" id="{D9CB879E-8C86-B04F-9639-BA450DA0B02A}"/>
              </a:ext>
            </a:extLst>
          </p:cNvPr>
          <p:cNvSpPr>
            <a:spLocks noGrp="1"/>
          </p:cNvSpPr>
          <p:nvPr>
            <p:ph idx="1"/>
          </p:nvPr>
        </p:nvSpPr>
        <p:spPr>
          <a:xfrm>
            <a:off x="609600" y="2209800"/>
            <a:ext cx="4114800" cy="3352800"/>
          </a:xfrm>
        </p:spPr>
        <p:txBody>
          <a:bodyPr/>
          <a:lstStyle/>
          <a:p>
            <a:pPr eaLnBrk="1" hangingPunct="1">
              <a:buFont typeface="Wingdings" pitchFamily="2" charset="2"/>
              <a:buNone/>
            </a:pPr>
            <a:r>
              <a:rPr lang="en-US" altLang="en-US" b="1">
                <a:ea typeface="ＭＳ Ｐゴシック" panose="020B0600070205080204" pitchFamily="34" charset="-128"/>
              </a:rPr>
              <a:t>The Pros/Advantages:</a:t>
            </a:r>
          </a:p>
          <a:p>
            <a:pPr eaLnBrk="1" hangingPunct="1">
              <a:buFont typeface="Wingdings" pitchFamily="2" charset="2"/>
              <a:buNone/>
            </a:pPr>
            <a:endParaRPr lang="en-US" altLang="en-US" sz="2000" b="1">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Lower interest rate</a:t>
            </a:r>
          </a:p>
          <a:p>
            <a:pPr eaLnBrk="1" hangingPunct="1">
              <a:buFont typeface="Wingdings" pitchFamily="2" charset="2"/>
              <a:buChar char="§"/>
            </a:pPr>
            <a:r>
              <a:rPr lang="en-US" altLang="en-US">
                <a:ea typeface="ＭＳ Ｐゴシック" panose="020B0600070205080204" pitchFamily="34" charset="-128"/>
              </a:rPr>
              <a:t>More affordable monthly payments</a:t>
            </a:r>
          </a:p>
          <a:p>
            <a:pPr eaLnBrk="1" hangingPunct="1">
              <a:buFont typeface="Wingdings" pitchFamily="2" charset="2"/>
              <a:buChar char="§"/>
            </a:pPr>
            <a:r>
              <a:rPr lang="en-US" altLang="en-US">
                <a:ea typeface="ＭＳ Ｐゴシック" panose="020B0600070205080204" pitchFamily="34" charset="-128"/>
              </a:rPr>
              <a:t>Improved cash flow</a:t>
            </a:r>
          </a:p>
        </p:txBody>
      </p:sp>
      <p:sp>
        <p:nvSpPr>
          <p:cNvPr id="24580" name="Footer Placeholder 3">
            <a:extLst>
              <a:ext uri="{FF2B5EF4-FFF2-40B4-BE49-F238E27FC236}">
                <a16:creationId xmlns:a16="http://schemas.microsoft.com/office/drawing/2014/main" id="{49C11E72-BD4F-BD40-9A2C-63DF3F5ABC1C}"/>
              </a:ext>
            </a:extLst>
          </p:cNvPr>
          <p:cNvSpPr>
            <a:spLocks noGrp="1"/>
          </p:cNvSpPr>
          <p:nvPr>
            <p:ph type="ftr" sz="quarter" idx="11"/>
          </p:nvPr>
        </p:nvSpPr>
        <p:spPr/>
        <p:txBody>
          <a:bodyPr/>
          <a:lstStyle/>
          <a:p>
            <a:pPr>
              <a:defRPr/>
            </a:pPr>
            <a:r>
              <a:rPr lang="en-US"/>
              <a:t>Lynnette Khalfani-Cox   http://MoneyCoachUniversity.com  </a:t>
            </a:r>
          </a:p>
        </p:txBody>
      </p:sp>
      <p:sp>
        <p:nvSpPr>
          <p:cNvPr id="6" name="Date Placeholder 5">
            <a:extLst>
              <a:ext uri="{FF2B5EF4-FFF2-40B4-BE49-F238E27FC236}">
                <a16:creationId xmlns:a16="http://schemas.microsoft.com/office/drawing/2014/main" id="{9CD04823-FFD0-AD4F-863E-A5D5BC003B72}"/>
              </a:ext>
            </a:extLst>
          </p:cNvPr>
          <p:cNvSpPr>
            <a:spLocks noGrp="1"/>
          </p:cNvSpPr>
          <p:nvPr>
            <p:ph type="dt" sz="quarter" idx="10"/>
          </p:nvPr>
        </p:nvSpPr>
        <p:spPr/>
        <p:txBody>
          <a:bodyPr/>
          <a:lstStyle/>
          <a:p>
            <a:pPr>
              <a:defRPr/>
            </a:pPr>
            <a:r>
              <a:rPr lang="en-US"/>
              <a:t>© 2020</a:t>
            </a:r>
            <a:endParaRPr lang="en-US" dirty="0"/>
          </a:p>
        </p:txBody>
      </p:sp>
      <p:sp>
        <p:nvSpPr>
          <p:cNvPr id="33796" name="Slide Number Placeholder 6">
            <a:extLst>
              <a:ext uri="{FF2B5EF4-FFF2-40B4-BE49-F238E27FC236}">
                <a16:creationId xmlns:a16="http://schemas.microsoft.com/office/drawing/2014/main" id="{74792316-2009-F746-ACC3-6C0E967344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877C738-A7BF-A64F-B2DA-F961D1CC135E}" type="slidenum">
              <a:rPr lang="en-US" altLang="en-US" sz="1200">
                <a:solidFill>
                  <a:srgbClr val="898989"/>
                </a:solidFill>
                <a:latin typeface="Verdana" panose="020B0604030504040204" pitchFamily="34" charset="0"/>
              </a:rPr>
              <a:pPr>
                <a:spcBef>
                  <a:spcPct val="0"/>
                </a:spcBef>
                <a:buFontTx/>
                <a:buNone/>
              </a:pPr>
              <a:t>22</a:t>
            </a:fld>
            <a:endParaRPr lang="en-US" altLang="en-US" sz="1200">
              <a:solidFill>
                <a:srgbClr val="898989"/>
              </a:solidFill>
              <a:latin typeface="Verdana" panose="020B0604030504040204" pitchFamily="34" charset="0"/>
            </a:endParaRPr>
          </a:p>
        </p:txBody>
      </p:sp>
      <p:sp>
        <p:nvSpPr>
          <p:cNvPr id="33797" name="Title 1">
            <a:extLst>
              <a:ext uri="{FF2B5EF4-FFF2-40B4-BE49-F238E27FC236}">
                <a16:creationId xmlns:a16="http://schemas.microsoft.com/office/drawing/2014/main" id="{6B1B5811-4DA1-424E-8D95-08F34DDA0020}"/>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Balance Transfers: Pros</a:t>
            </a:r>
          </a:p>
        </p:txBody>
      </p:sp>
      <p:pic>
        <p:nvPicPr>
          <p:cNvPr id="8" name="Picture 4">
            <a:extLst>
              <a:ext uri="{FF2B5EF4-FFF2-40B4-BE49-F238E27FC236}">
                <a16:creationId xmlns:a16="http://schemas.microsoft.com/office/drawing/2014/main" id="{EC30F374-7398-B243-B89F-C1238C4EE6D7}"/>
              </a:ext>
            </a:extLst>
          </p:cNvPr>
          <p:cNvPicPr>
            <a:picLocks noChangeAspect="1"/>
          </p:cNvPicPr>
          <p:nvPr/>
        </p:nvPicPr>
        <p:blipFill>
          <a:blip r:embed="rId2"/>
          <a:srcRect/>
          <a:stretch>
            <a:fillRect/>
          </a:stretch>
        </p:blipFill>
        <p:spPr bwMode="auto">
          <a:xfrm>
            <a:off x="4724400" y="2362200"/>
            <a:ext cx="396240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2">
            <a:extLst>
              <a:ext uri="{FF2B5EF4-FFF2-40B4-BE49-F238E27FC236}">
                <a16:creationId xmlns:a16="http://schemas.microsoft.com/office/drawing/2014/main" id="{3CF19C88-097A-9248-B2B6-5A9822373B2A}"/>
              </a:ext>
            </a:extLst>
          </p:cNvPr>
          <p:cNvSpPr>
            <a:spLocks noGrp="1"/>
          </p:cNvSpPr>
          <p:nvPr>
            <p:ph idx="1"/>
          </p:nvPr>
        </p:nvSpPr>
        <p:spPr>
          <a:xfrm>
            <a:off x="457200" y="1828800"/>
            <a:ext cx="4724400" cy="4343400"/>
          </a:xfrm>
        </p:spPr>
        <p:txBody>
          <a:bodyPr/>
          <a:lstStyle/>
          <a:p>
            <a:pPr eaLnBrk="1" hangingPunct="1">
              <a:buFont typeface="Wingdings" pitchFamily="2" charset="2"/>
              <a:buNone/>
            </a:pPr>
            <a:r>
              <a:rPr lang="en-US" altLang="en-US" b="1">
                <a:ea typeface="ＭＳ Ｐゴシック" panose="020B0600070205080204" pitchFamily="34" charset="-128"/>
              </a:rPr>
              <a:t>The Cons/Disadvantages:</a:t>
            </a:r>
          </a:p>
          <a:p>
            <a:pPr eaLnBrk="1" hangingPunct="1">
              <a:buFont typeface="Wingdings" pitchFamily="2" charset="2"/>
              <a:buNone/>
            </a:pPr>
            <a:endParaRPr lang="en-US" altLang="en-US" sz="2400" b="1">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Balance transfer fees</a:t>
            </a:r>
          </a:p>
          <a:p>
            <a:pPr eaLnBrk="1" hangingPunct="1">
              <a:buFont typeface="Wingdings" pitchFamily="2" charset="2"/>
              <a:buChar char="§"/>
            </a:pPr>
            <a:r>
              <a:rPr lang="en-US" altLang="en-US">
                <a:ea typeface="ＭＳ Ｐゴシック" panose="020B0600070205080204" pitchFamily="34" charset="-128"/>
              </a:rPr>
              <a:t>Teaser rates expire </a:t>
            </a:r>
          </a:p>
          <a:p>
            <a:pPr eaLnBrk="1" hangingPunct="1">
              <a:buFont typeface="Wingdings" pitchFamily="2" charset="2"/>
              <a:buChar char="§"/>
            </a:pPr>
            <a:r>
              <a:rPr lang="en-US" altLang="en-US">
                <a:ea typeface="ＭＳ Ｐゴシック" panose="020B0600070205080204" pitchFamily="34" charset="-128"/>
              </a:rPr>
              <a:t>Temptation to charge more</a:t>
            </a:r>
          </a:p>
          <a:p>
            <a:pPr eaLnBrk="1" hangingPunct="1">
              <a:buFont typeface="Wingdings" pitchFamily="2" charset="2"/>
              <a:buChar char="§"/>
            </a:pPr>
            <a:r>
              <a:rPr lang="en-US" altLang="en-US">
                <a:ea typeface="ＭＳ Ｐゴシック" panose="020B0600070205080204" pitchFamily="34" charset="-128"/>
              </a:rPr>
              <a:t>Can hurt your credit rating</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E512FD27-3CBD-4249-80B5-E6AF83C570CA}"/>
              </a:ext>
            </a:extLst>
          </p:cNvPr>
          <p:cNvSpPr>
            <a:spLocks noGrp="1"/>
          </p:cNvSpPr>
          <p:nvPr>
            <p:ph type="ftr" sz="quarter" idx="11"/>
          </p:nvPr>
        </p:nvSpPr>
        <p:spPr/>
        <p:txBody>
          <a:bodyPr/>
          <a:lstStyle/>
          <a:p>
            <a:pPr>
              <a:defRPr/>
            </a:pPr>
            <a:r>
              <a:rPr lang="en-US"/>
              <a:t>Lynnette Khalfani-Cox   http://MoneyCoachUniversity.com  </a:t>
            </a:r>
          </a:p>
        </p:txBody>
      </p:sp>
      <p:pic>
        <p:nvPicPr>
          <p:cNvPr id="28677" name="Picture 4">
            <a:extLst>
              <a:ext uri="{FF2B5EF4-FFF2-40B4-BE49-F238E27FC236}">
                <a16:creationId xmlns:a16="http://schemas.microsoft.com/office/drawing/2014/main" id="{1F36CFC2-A96F-B943-8857-DAAD9F7D445C}"/>
              </a:ext>
            </a:extLst>
          </p:cNvPr>
          <p:cNvPicPr>
            <a:picLocks noChangeAspect="1"/>
          </p:cNvPicPr>
          <p:nvPr/>
        </p:nvPicPr>
        <p:blipFill>
          <a:blip r:embed="rId2"/>
          <a:srcRect/>
          <a:stretch>
            <a:fillRect/>
          </a:stretch>
        </p:blipFill>
        <p:spPr bwMode="auto">
          <a:xfrm>
            <a:off x="5181600" y="2667000"/>
            <a:ext cx="3276600"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B08050E6-C263-454C-818F-B3CF07F41BAB}"/>
              </a:ext>
            </a:extLst>
          </p:cNvPr>
          <p:cNvSpPr>
            <a:spLocks noGrp="1"/>
          </p:cNvSpPr>
          <p:nvPr>
            <p:ph type="dt" sz="quarter" idx="10"/>
          </p:nvPr>
        </p:nvSpPr>
        <p:spPr/>
        <p:txBody>
          <a:bodyPr/>
          <a:lstStyle/>
          <a:p>
            <a:pPr>
              <a:defRPr/>
            </a:pPr>
            <a:r>
              <a:rPr lang="en-US"/>
              <a:t>© 2020</a:t>
            </a:r>
            <a:endParaRPr lang="en-US" dirty="0"/>
          </a:p>
        </p:txBody>
      </p:sp>
      <p:sp>
        <p:nvSpPr>
          <p:cNvPr id="34821" name="Slide Number Placeholder 6">
            <a:extLst>
              <a:ext uri="{FF2B5EF4-FFF2-40B4-BE49-F238E27FC236}">
                <a16:creationId xmlns:a16="http://schemas.microsoft.com/office/drawing/2014/main" id="{C233E341-88B8-6547-A9BD-DF1BC47C12D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50E27C0-CAF4-A647-8E17-48DF5D555DBA}" type="slidenum">
              <a:rPr lang="en-US" altLang="en-US" sz="1200">
                <a:solidFill>
                  <a:srgbClr val="898989"/>
                </a:solidFill>
                <a:latin typeface="Verdana" panose="020B0604030504040204" pitchFamily="34" charset="0"/>
              </a:rPr>
              <a:pPr>
                <a:spcBef>
                  <a:spcPct val="0"/>
                </a:spcBef>
                <a:buFontTx/>
                <a:buNone/>
              </a:pPr>
              <a:t>23</a:t>
            </a:fld>
            <a:endParaRPr lang="en-US" altLang="en-US" sz="1200">
              <a:solidFill>
                <a:srgbClr val="898989"/>
              </a:solidFill>
              <a:latin typeface="Verdana" panose="020B0604030504040204" pitchFamily="34" charset="0"/>
            </a:endParaRPr>
          </a:p>
        </p:txBody>
      </p:sp>
      <p:sp>
        <p:nvSpPr>
          <p:cNvPr id="34822" name="Title 1">
            <a:extLst>
              <a:ext uri="{FF2B5EF4-FFF2-40B4-BE49-F238E27FC236}">
                <a16:creationId xmlns:a16="http://schemas.microsoft.com/office/drawing/2014/main" id="{4D2D9C68-C03E-4249-8A5E-A20BDECF53D6}"/>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Balance Transfers: Cons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a:extLst>
              <a:ext uri="{FF2B5EF4-FFF2-40B4-BE49-F238E27FC236}">
                <a16:creationId xmlns:a16="http://schemas.microsoft.com/office/drawing/2014/main" id="{41493396-C34A-0546-8C8D-929C36995536}"/>
              </a:ext>
            </a:extLst>
          </p:cNvPr>
          <p:cNvSpPr>
            <a:spLocks noGrp="1"/>
          </p:cNvSpPr>
          <p:nvPr>
            <p:ph idx="1"/>
          </p:nvPr>
        </p:nvSpPr>
        <p:spPr>
          <a:xfrm>
            <a:off x="457200" y="2743200"/>
            <a:ext cx="3505200" cy="2590800"/>
          </a:xfrm>
        </p:spPr>
        <p:txBody>
          <a:bodyPr/>
          <a:lstStyle/>
          <a:p>
            <a:pPr eaLnBrk="1" hangingPunct="1">
              <a:buFont typeface="Wingdings" pitchFamily="1" charset="2"/>
              <a:buNone/>
              <a:defRPr/>
            </a:pPr>
            <a:r>
              <a:rPr lang="en-CA" b="1" dirty="0">
                <a:ea typeface="ＭＳ Ｐゴシック" pitchFamily="1" charset="-128"/>
              </a:rPr>
              <a:t>Best Case Scenario</a:t>
            </a:r>
          </a:p>
          <a:p>
            <a:pPr eaLnBrk="1" hangingPunct="1">
              <a:buFont typeface="Wingdings" pitchFamily="1" charset="2"/>
              <a:buNone/>
              <a:defRPr/>
            </a:pPr>
            <a:endParaRPr lang="en-US" b="1" dirty="0">
              <a:ea typeface="ＭＳ Ｐゴシック" pitchFamily="1" charset="-128"/>
            </a:endParaRPr>
          </a:p>
          <a:p>
            <a:pPr marL="0" indent="0" eaLnBrk="1" hangingPunct="1">
              <a:buFont typeface="Wingdings" pitchFamily="1" charset="2"/>
              <a:buNone/>
              <a:defRPr/>
            </a:pPr>
            <a:r>
              <a:rPr lang="en-US" dirty="0">
                <a:ea typeface="ＭＳ Ｐゴシック" pitchFamily="1" charset="-128"/>
              </a:rPr>
              <a:t>Debt payoff plan works perfectly!</a:t>
            </a:r>
          </a:p>
          <a:p>
            <a:pPr eaLnBrk="1" hangingPunct="1">
              <a:buFont typeface="Wingdings" pitchFamily="1" charset="2"/>
              <a:buNone/>
              <a:defRPr/>
            </a:pPr>
            <a:endParaRPr lang="en-US" dirty="0">
              <a:ea typeface="ＭＳ Ｐゴシック" pitchFamily="1" charset="-128"/>
            </a:endParaRPr>
          </a:p>
        </p:txBody>
      </p:sp>
      <p:sp>
        <p:nvSpPr>
          <p:cNvPr id="24580" name="Footer Placeholder 3">
            <a:extLst>
              <a:ext uri="{FF2B5EF4-FFF2-40B4-BE49-F238E27FC236}">
                <a16:creationId xmlns:a16="http://schemas.microsoft.com/office/drawing/2014/main" id="{C246F8D9-FF29-4D4E-8158-F500D04BCCAD}"/>
              </a:ext>
            </a:extLst>
          </p:cNvPr>
          <p:cNvSpPr>
            <a:spLocks noGrp="1"/>
          </p:cNvSpPr>
          <p:nvPr>
            <p:ph type="ftr" sz="quarter" idx="11"/>
          </p:nvPr>
        </p:nvSpPr>
        <p:spPr/>
        <p:txBody>
          <a:bodyPr/>
          <a:lstStyle/>
          <a:p>
            <a:pPr>
              <a:defRPr/>
            </a:pPr>
            <a:r>
              <a:rPr lang="en-US"/>
              <a:t>Lynnette Khalfani-Cox   http://MoneyCoachUniversity.com  </a:t>
            </a:r>
          </a:p>
        </p:txBody>
      </p:sp>
      <p:pic>
        <p:nvPicPr>
          <p:cNvPr id="29701" name="Picture 4">
            <a:extLst>
              <a:ext uri="{FF2B5EF4-FFF2-40B4-BE49-F238E27FC236}">
                <a16:creationId xmlns:a16="http://schemas.microsoft.com/office/drawing/2014/main" id="{BB69B42B-2EEC-514B-B62A-310A1396C835}"/>
              </a:ext>
            </a:extLst>
          </p:cNvPr>
          <p:cNvPicPr>
            <a:picLocks noChangeAspect="1"/>
          </p:cNvPicPr>
          <p:nvPr/>
        </p:nvPicPr>
        <p:blipFill>
          <a:blip r:embed="rId2"/>
          <a:srcRect/>
          <a:stretch>
            <a:fillRect/>
          </a:stretch>
        </p:blipFill>
        <p:spPr bwMode="auto">
          <a:xfrm>
            <a:off x="4191000" y="2209800"/>
            <a:ext cx="4356100" cy="34671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128F563B-2C93-AC45-9A66-04B8A1ED9C71}"/>
              </a:ext>
            </a:extLst>
          </p:cNvPr>
          <p:cNvSpPr>
            <a:spLocks noGrp="1"/>
          </p:cNvSpPr>
          <p:nvPr>
            <p:ph type="dt" sz="quarter" idx="10"/>
          </p:nvPr>
        </p:nvSpPr>
        <p:spPr/>
        <p:txBody>
          <a:bodyPr/>
          <a:lstStyle/>
          <a:p>
            <a:pPr>
              <a:defRPr/>
            </a:pPr>
            <a:r>
              <a:rPr lang="en-US"/>
              <a:t>© 2020</a:t>
            </a:r>
            <a:endParaRPr lang="en-US" dirty="0"/>
          </a:p>
        </p:txBody>
      </p:sp>
      <p:sp>
        <p:nvSpPr>
          <p:cNvPr id="35845" name="Slide Number Placeholder 6">
            <a:extLst>
              <a:ext uri="{FF2B5EF4-FFF2-40B4-BE49-F238E27FC236}">
                <a16:creationId xmlns:a16="http://schemas.microsoft.com/office/drawing/2014/main" id="{C8D17161-F217-FB43-B2A7-B3F1C72871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F5758D2-7A50-ED40-854A-CD2AC6A699BB}" type="slidenum">
              <a:rPr lang="en-US" altLang="en-US" sz="1200">
                <a:solidFill>
                  <a:srgbClr val="898989"/>
                </a:solidFill>
                <a:latin typeface="Verdana" panose="020B0604030504040204" pitchFamily="34" charset="0"/>
              </a:rPr>
              <a:pPr>
                <a:spcBef>
                  <a:spcPct val="0"/>
                </a:spcBef>
                <a:buFontTx/>
                <a:buNone/>
              </a:pPr>
              <a:t>24</a:t>
            </a:fld>
            <a:endParaRPr lang="en-US" altLang="en-US" sz="1200">
              <a:solidFill>
                <a:srgbClr val="898989"/>
              </a:solidFill>
              <a:latin typeface="Verdana" panose="020B0604030504040204" pitchFamily="34" charset="0"/>
            </a:endParaRPr>
          </a:p>
        </p:txBody>
      </p:sp>
      <p:sp>
        <p:nvSpPr>
          <p:cNvPr id="35846" name="Title 1">
            <a:extLst>
              <a:ext uri="{FF2B5EF4-FFF2-40B4-BE49-F238E27FC236}">
                <a16:creationId xmlns:a16="http://schemas.microsoft.com/office/drawing/2014/main" id="{0FE89F67-39B2-474B-8D00-69AF7CA12A25}"/>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Balance Transfer: Best Case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a:extLst>
              <a:ext uri="{FF2B5EF4-FFF2-40B4-BE49-F238E27FC236}">
                <a16:creationId xmlns:a16="http://schemas.microsoft.com/office/drawing/2014/main" id="{FC118929-4280-3F46-9D75-723722C30857}"/>
              </a:ext>
            </a:extLst>
          </p:cNvPr>
          <p:cNvSpPr>
            <a:spLocks noGrp="1"/>
          </p:cNvSpPr>
          <p:nvPr>
            <p:ph idx="1"/>
          </p:nvPr>
        </p:nvSpPr>
        <p:spPr>
          <a:xfrm>
            <a:off x="533400" y="2590800"/>
            <a:ext cx="3733800" cy="2514600"/>
          </a:xfrm>
        </p:spPr>
        <p:txBody>
          <a:bodyPr/>
          <a:lstStyle/>
          <a:p>
            <a:pPr eaLnBrk="1" hangingPunct="1">
              <a:buFont typeface="Wingdings" pitchFamily="1" charset="2"/>
              <a:buNone/>
              <a:defRPr/>
            </a:pPr>
            <a:r>
              <a:rPr lang="en-US" b="1" dirty="0">
                <a:ea typeface="ＭＳ Ｐゴシック" pitchFamily="1" charset="-128"/>
              </a:rPr>
              <a:t>Worst Case Scenario</a:t>
            </a:r>
          </a:p>
          <a:p>
            <a:pPr eaLnBrk="1" hangingPunct="1">
              <a:buFont typeface="Wingdings" pitchFamily="1" charset="2"/>
              <a:buNone/>
              <a:defRPr/>
            </a:pPr>
            <a:endParaRPr lang="en-US" sz="2400" dirty="0">
              <a:ea typeface="ＭＳ Ｐゴシック" pitchFamily="1" charset="-128"/>
            </a:endParaRPr>
          </a:p>
          <a:p>
            <a:pPr marL="0" indent="0" eaLnBrk="1" hangingPunct="1">
              <a:buFont typeface="Wingdings" pitchFamily="1" charset="2"/>
              <a:buNone/>
              <a:defRPr/>
            </a:pPr>
            <a:r>
              <a:rPr lang="en-US" dirty="0">
                <a:ea typeface="ＭＳ Ｐゴシック" pitchFamily="1" charset="-128"/>
              </a:rPr>
              <a:t>Debt payoff plan goes bust!</a:t>
            </a:r>
          </a:p>
        </p:txBody>
      </p:sp>
      <p:sp>
        <p:nvSpPr>
          <p:cNvPr id="24580" name="Footer Placeholder 3">
            <a:extLst>
              <a:ext uri="{FF2B5EF4-FFF2-40B4-BE49-F238E27FC236}">
                <a16:creationId xmlns:a16="http://schemas.microsoft.com/office/drawing/2014/main" id="{05C8BC7F-694E-B94B-9D58-ED4A6D96240B}"/>
              </a:ext>
            </a:extLst>
          </p:cNvPr>
          <p:cNvSpPr>
            <a:spLocks noGrp="1"/>
          </p:cNvSpPr>
          <p:nvPr>
            <p:ph type="ftr" sz="quarter" idx="11"/>
          </p:nvPr>
        </p:nvSpPr>
        <p:spPr/>
        <p:txBody>
          <a:bodyPr/>
          <a:lstStyle/>
          <a:p>
            <a:pPr>
              <a:defRPr/>
            </a:pPr>
            <a:r>
              <a:rPr lang="en-US"/>
              <a:t>Lynnette Khalfani-Cox   http://MoneyCoachUniversity.com  </a:t>
            </a:r>
          </a:p>
        </p:txBody>
      </p:sp>
      <p:pic>
        <p:nvPicPr>
          <p:cNvPr id="30725" name="Picture 4">
            <a:extLst>
              <a:ext uri="{FF2B5EF4-FFF2-40B4-BE49-F238E27FC236}">
                <a16:creationId xmlns:a16="http://schemas.microsoft.com/office/drawing/2014/main" id="{8ADD6A0B-9196-6A49-A928-B55E07BF4DA1}"/>
              </a:ext>
            </a:extLst>
          </p:cNvPr>
          <p:cNvPicPr>
            <a:picLocks noChangeAspect="1"/>
          </p:cNvPicPr>
          <p:nvPr/>
        </p:nvPicPr>
        <p:blipFill>
          <a:blip r:embed="rId2"/>
          <a:srcRect l="8145" t="14000" r="3620" b="20000"/>
          <a:stretch>
            <a:fillRect/>
          </a:stretch>
        </p:blipFill>
        <p:spPr bwMode="auto">
          <a:xfrm>
            <a:off x="4495800" y="2667000"/>
            <a:ext cx="4202113" cy="21336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282922B9-A665-5843-962F-A41EE3A41B21}"/>
              </a:ext>
            </a:extLst>
          </p:cNvPr>
          <p:cNvSpPr>
            <a:spLocks noGrp="1"/>
          </p:cNvSpPr>
          <p:nvPr>
            <p:ph type="dt" sz="quarter" idx="10"/>
          </p:nvPr>
        </p:nvSpPr>
        <p:spPr/>
        <p:txBody>
          <a:bodyPr/>
          <a:lstStyle/>
          <a:p>
            <a:pPr>
              <a:defRPr/>
            </a:pPr>
            <a:r>
              <a:rPr lang="en-US"/>
              <a:t>© 2020</a:t>
            </a:r>
            <a:endParaRPr lang="en-US" dirty="0"/>
          </a:p>
        </p:txBody>
      </p:sp>
      <p:sp>
        <p:nvSpPr>
          <p:cNvPr id="36869" name="Slide Number Placeholder 6">
            <a:extLst>
              <a:ext uri="{FF2B5EF4-FFF2-40B4-BE49-F238E27FC236}">
                <a16:creationId xmlns:a16="http://schemas.microsoft.com/office/drawing/2014/main" id="{EB3D1E9B-FFD7-A44D-BBB2-FA571F962C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47A3103-D4E3-004F-99E7-ACB7564EA341}" type="slidenum">
              <a:rPr lang="en-US" altLang="en-US" sz="1200">
                <a:solidFill>
                  <a:srgbClr val="898989"/>
                </a:solidFill>
                <a:latin typeface="Verdana" panose="020B0604030504040204" pitchFamily="34" charset="0"/>
              </a:rPr>
              <a:pPr>
                <a:spcBef>
                  <a:spcPct val="0"/>
                </a:spcBef>
                <a:buFontTx/>
                <a:buNone/>
              </a:pPr>
              <a:t>25</a:t>
            </a:fld>
            <a:endParaRPr lang="en-US" altLang="en-US" sz="1200">
              <a:solidFill>
                <a:srgbClr val="898989"/>
              </a:solidFill>
              <a:latin typeface="Verdana" panose="020B0604030504040204" pitchFamily="34" charset="0"/>
            </a:endParaRPr>
          </a:p>
        </p:txBody>
      </p:sp>
      <p:sp>
        <p:nvSpPr>
          <p:cNvPr id="36870" name="Title 1">
            <a:extLst>
              <a:ext uri="{FF2B5EF4-FFF2-40B4-BE49-F238E27FC236}">
                <a16:creationId xmlns:a16="http://schemas.microsoft.com/office/drawing/2014/main" id="{16AF17F0-0855-7C44-83DF-B8D33D428ABD}"/>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Balance Transfer: Worst Case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Content Placeholder 2">
            <a:extLst>
              <a:ext uri="{FF2B5EF4-FFF2-40B4-BE49-F238E27FC236}">
                <a16:creationId xmlns:a16="http://schemas.microsoft.com/office/drawing/2014/main" id="{4B813360-7228-A144-B676-2C3E0A7C5C89}"/>
              </a:ext>
            </a:extLst>
          </p:cNvPr>
          <p:cNvSpPr>
            <a:spLocks noGrp="1"/>
          </p:cNvSpPr>
          <p:nvPr>
            <p:ph idx="1"/>
          </p:nvPr>
        </p:nvSpPr>
        <p:spPr>
          <a:xfrm>
            <a:off x="609600" y="1676400"/>
            <a:ext cx="4038600" cy="2209800"/>
          </a:xfrm>
        </p:spPr>
        <p:txBody>
          <a:bodyPr/>
          <a:lstStyle/>
          <a:p>
            <a:pPr eaLnBrk="1" hangingPunct="1">
              <a:buFont typeface="Wingdings" pitchFamily="2" charset="2"/>
              <a:buNone/>
            </a:pPr>
            <a:r>
              <a:rPr lang="en-US" altLang="en-US" b="1">
                <a:ea typeface="ＭＳ Ｐゴシック" panose="020B0600070205080204" pitchFamily="34" charset="-128"/>
              </a:rPr>
              <a:t>The Pros/Advantages:</a:t>
            </a:r>
          </a:p>
          <a:p>
            <a:pPr eaLnBrk="1" hangingPunct="1">
              <a:buFont typeface="Wingdings" pitchFamily="2" charset="2"/>
              <a:buNone/>
            </a:pPr>
            <a:endParaRPr lang="en-US" altLang="en-US" sz="24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Rates typically lower than credit cards</a:t>
            </a:r>
          </a:p>
          <a:p>
            <a:pPr eaLnBrk="1" hangingPunct="1">
              <a:buFont typeface="Wingdings" pitchFamily="2" charset="2"/>
              <a:buChar char="§"/>
            </a:pPr>
            <a:r>
              <a:rPr lang="en-US" altLang="en-US">
                <a:ea typeface="ＭＳ Ｐゴシック" panose="020B0600070205080204" pitchFamily="34" charset="-128"/>
              </a:rPr>
              <a:t>Shorter payoff schedule</a:t>
            </a:r>
          </a:p>
        </p:txBody>
      </p:sp>
      <p:sp>
        <p:nvSpPr>
          <p:cNvPr id="25604" name="Footer Placeholder 3">
            <a:extLst>
              <a:ext uri="{FF2B5EF4-FFF2-40B4-BE49-F238E27FC236}">
                <a16:creationId xmlns:a16="http://schemas.microsoft.com/office/drawing/2014/main" id="{E7A8070D-CF8F-9644-B9D6-14C8A5C7B7FE}"/>
              </a:ext>
            </a:extLst>
          </p:cNvPr>
          <p:cNvSpPr>
            <a:spLocks noGrp="1"/>
          </p:cNvSpPr>
          <p:nvPr>
            <p:ph type="ftr" sz="quarter" idx="11"/>
          </p:nvPr>
        </p:nvSpPr>
        <p:spPr/>
        <p:txBody>
          <a:bodyPr/>
          <a:lstStyle/>
          <a:p>
            <a:pPr>
              <a:defRPr/>
            </a:pPr>
            <a:r>
              <a:rPr lang="en-US"/>
              <a:t>Lynnette Khalfani-Cox   http://MoneyCoachUniversity.com  </a:t>
            </a:r>
          </a:p>
        </p:txBody>
      </p:sp>
      <p:sp>
        <p:nvSpPr>
          <p:cNvPr id="6" name="Date Placeholder 5">
            <a:extLst>
              <a:ext uri="{FF2B5EF4-FFF2-40B4-BE49-F238E27FC236}">
                <a16:creationId xmlns:a16="http://schemas.microsoft.com/office/drawing/2014/main" id="{5E8A9BF2-B139-5C4E-89F1-96726DE71ABC}"/>
              </a:ext>
            </a:extLst>
          </p:cNvPr>
          <p:cNvSpPr>
            <a:spLocks noGrp="1"/>
          </p:cNvSpPr>
          <p:nvPr>
            <p:ph type="dt" sz="quarter" idx="10"/>
          </p:nvPr>
        </p:nvSpPr>
        <p:spPr/>
        <p:txBody>
          <a:bodyPr/>
          <a:lstStyle/>
          <a:p>
            <a:pPr>
              <a:defRPr/>
            </a:pPr>
            <a:r>
              <a:rPr lang="en-US"/>
              <a:t>© 2020</a:t>
            </a:r>
            <a:endParaRPr lang="en-US" dirty="0"/>
          </a:p>
        </p:txBody>
      </p:sp>
      <p:sp>
        <p:nvSpPr>
          <p:cNvPr id="37892" name="Slide Number Placeholder 6">
            <a:extLst>
              <a:ext uri="{FF2B5EF4-FFF2-40B4-BE49-F238E27FC236}">
                <a16:creationId xmlns:a16="http://schemas.microsoft.com/office/drawing/2014/main" id="{70248DB9-AD4B-AA4E-9B15-7BA1319101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36A882F-5CB1-DB47-92DC-E10F356AD506}" type="slidenum">
              <a:rPr lang="en-US" altLang="en-US" sz="1200">
                <a:solidFill>
                  <a:srgbClr val="898989"/>
                </a:solidFill>
                <a:latin typeface="Verdana" panose="020B0604030504040204" pitchFamily="34" charset="0"/>
              </a:rPr>
              <a:pPr>
                <a:spcBef>
                  <a:spcPct val="0"/>
                </a:spcBef>
                <a:buFontTx/>
                <a:buNone/>
              </a:pPr>
              <a:t>26</a:t>
            </a:fld>
            <a:endParaRPr lang="en-US" altLang="en-US" sz="1200">
              <a:solidFill>
                <a:srgbClr val="898989"/>
              </a:solidFill>
              <a:latin typeface="Verdana" panose="020B0604030504040204" pitchFamily="34" charset="0"/>
            </a:endParaRPr>
          </a:p>
        </p:txBody>
      </p:sp>
      <p:sp>
        <p:nvSpPr>
          <p:cNvPr id="37893" name="Title 1">
            <a:extLst>
              <a:ext uri="{FF2B5EF4-FFF2-40B4-BE49-F238E27FC236}">
                <a16:creationId xmlns:a16="http://schemas.microsoft.com/office/drawing/2014/main" id="{FDA2E549-8886-7A47-A908-12AA6619E23C}"/>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Peer to Peer Loan: Pros</a:t>
            </a:r>
          </a:p>
        </p:txBody>
      </p:sp>
      <p:sp>
        <p:nvSpPr>
          <p:cNvPr id="10" name="Content Placeholder 2">
            <a:extLst>
              <a:ext uri="{FF2B5EF4-FFF2-40B4-BE49-F238E27FC236}">
                <a16:creationId xmlns:a16="http://schemas.microsoft.com/office/drawing/2014/main" id="{1A29148F-6471-784A-9455-E8031B016570}"/>
              </a:ext>
            </a:extLst>
          </p:cNvPr>
          <p:cNvSpPr txBox="1">
            <a:spLocks/>
          </p:cNvSpPr>
          <p:nvPr/>
        </p:nvSpPr>
        <p:spPr bwMode="auto">
          <a:xfrm>
            <a:off x="609600" y="4800600"/>
            <a:ext cx="7696200" cy="1981200"/>
          </a:xfrm>
          <a:prstGeom prst="rect">
            <a:avLst/>
          </a:prstGeom>
          <a:noFill/>
          <a:ln w="9525">
            <a:noFill/>
            <a:miter lim="800000"/>
            <a:headEnd/>
            <a:tailEnd/>
          </a:ln>
        </p:spPr>
        <p:txBody>
          <a:bodyPr/>
          <a:lstStyle/>
          <a:p>
            <a:pPr marL="342900" indent="-342900" defTabSz="457200" eaLnBrk="1" hangingPunct="1">
              <a:spcBef>
                <a:spcPct val="20000"/>
              </a:spcBef>
              <a:buFont typeface="Wingdings" pitchFamily="1" charset="2"/>
              <a:buChar char="§"/>
              <a:defRPr/>
            </a:pPr>
            <a:r>
              <a:rPr lang="en-US" sz="3200" dirty="0">
                <a:latin typeface="+mn-lt"/>
                <a:ea typeface="ＭＳ Ｐゴシック" pitchFamily="1" charset="-128"/>
                <a:cs typeface="ＭＳ Ｐゴシック" charset="-128"/>
              </a:rPr>
              <a:t>Potential positive impact on credit score</a:t>
            </a:r>
          </a:p>
          <a:p>
            <a:pPr marL="342900" indent="-342900" defTabSz="457200" eaLnBrk="1" hangingPunct="1">
              <a:spcBef>
                <a:spcPct val="20000"/>
              </a:spcBef>
              <a:buFont typeface="Wingdings" pitchFamily="1" charset="2"/>
              <a:buChar char="§"/>
              <a:defRPr/>
            </a:pPr>
            <a:r>
              <a:rPr lang="en-US" sz="3200" dirty="0">
                <a:latin typeface="+mn-lt"/>
                <a:ea typeface="ＭＳ Ｐゴシック" pitchFamily="1" charset="-128"/>
                <a:cs typeface="ＭＳ Ｐゴシック" charset="-128"/>
              </a:rPr>
              <a:t>Eliminates credit card debt faster</a:t>
            </a:r>
          </a:p>
        </p:txBody>
      </p:sp>
      <p:pic>
        <p:nvPicPr>
          <p:cNvPr id="9" name="Picture 4">
            <a:extLst>
              <a:ext uri="{FF2B5EF4-FFF2-40B4-BE49-F238E27FC236}">
                <a16:creationId xmlns:a16="http://schemas.microsoft.com/office/drawing/2014/main" id="{E5C681C9-EB16-D343-A67E-FD25437F3825}"/>
              </a:ext>
            </a:extLst>
          </p:cNvPr>
          <p:cNvPicPr>
            <a:picLocks noChangeAspect="1"/>
          </p:cNvPicPr>
          <p:nvPr/>
        </p:nvPicPr>
        <p:blipFill>
          <a:blip r:embed="rId2"/>
          <a:srcRect/>
          <a:stretch>
            <a:fillRect/>
          </a:stretch>
        </p:blipFill>
        <p:spPr bwMode="auto">
          <a:xfrm>
            <a:off x="5029200" y="1963738"/>
            <a:ext cx="3048000" cy="26844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Content Placeholder 2">
            <a:extLst>
              <a:ext uri="{FF2B5EF4-FFF2-40B4-BE49-F238E27FC236}">
                <a16:creationId xmlns:a16="http://schemas.microsoft.com/office/drawing/2014/main" id="{38DAC4A7-DB9D-0F43-84F6-392F9519FF32}"/>
              </a:ext>
            </a:extLst>
          </p:cNvPr>
          <p:cNvSpPr>
            <a:spLocks noGrp="1"/>
          </p:cNvSpPr>
          <p:nvPr>
            <p:ph idx="1"/>
          </p:nvPr>
        </p:nvSpPr>
        <p:spPr>
          <a:xfrm>
            <a:off x="381000" y="1752600"/>
            <a:ext cx="5486400" cy="2209800"/>
          </a:xfrm>
        </p:spPr>
        <p:txBody>
          <a:bodyPr/>
          <a:lstStyle/>
          <a:p>
            <a:pPr eaLnBrk="1" hangingPunct="1">
              <a:buFont typeface="Wingdings" pitchFamily="2" charset="2"/>
              <a:buNone/>
            </a:pPr>
            <a:r>
              <a:rPr lang="en-US" altLang="en-US" b="1">
                <a:ea typeface="ＭＳ Ｐゴシック" panose="020B0600070205080204" pitchFamily="34" charset="-128"/>
              </a:rPr>
              <a:t>The Cons/Disadvantages:</a:t>
            </a:r>
          </a:p>
          <a:p>
            <a:pPr eaLnBrk="1" hangingPunct="1">
              <a:buFont typeface="Wingdings" pitchFamily="2" charset="2"/>
              <a:buNone/>
            </a:pPr>
            <a:endParaRPr lang="en-US" altLang="en-US" sz="2400" b="1">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Relatively high rejection rates</a:t>
            </a:r>
          </a:p>
          <a:p>
            <a:pPr eaLnBrk="1" hangingPunct="1">
              <a:buFont typeface="Wingdings" pitchFamily="2" charset="2"/>
              <a:buChar char="§"/>
            </a:pPr>
            <a:r>
              <a:rPr lang="en-US" altLang="en-US">
                <a:ea typeface="ＭＳ Ｐゴシック" panose="020B0600070205080204" pitchFamily="34" charset="-128"/>
              </a:rPr>
              <a:t>Must have good credit</a:t>
            </a:r>
          </a:p>
        </p:txBody>
      </p:sp>
      <p:sp>
        <p:nvSpPr>
          <p:cNvPr id="25604" name="Footer Placeholder 3">
            <a:extLst>
              <a:ext uri="{FF2B5EF4-FFF2-40B4-BE49-F238E27FC236}">
                <a16:creationId xmlns:a16="http://schemas.microsoft.com/office/drawing/2014/main" id="{66F82C30-C783-D946-BEA6-427AAD03D687}"/>
              </a:ext>
            </a:extLst>
          </p:cNvPr>
          <p:cNvSpPr>
            <a:spLocks noGrp="1"/>
          </p:cNvSpPr>
          <p:nvPr>
            <p:ph type="ftr" sz="quarter" idx="11"/>
          </p:nvPr>
        </p:nvSpPr>
        <p:spPr/>
        <p:txBody>
          <a:bodyPr/>
          <a:lstStyle/>
          <a:p>
            <a:pPr>
              <a:defRPr/>
            </a:pPr>
            <a:r>
              <a:rPr lang="en-US"/>
              <a:t>Lynnette Khalfani-Cox   http://MoneyCoachUniversity.com  </a:t>
            </a:r>
          </a:p>
        </p:txBody>
      </p:sp>
      <p:pic>
        <p:nvPicPr>
          <p:cNvPr id="32773" name="Picture 5">
            <a:extLst>
              <a:ext uri="{FF2B5EF4-FFF2-40B4-BE49-F238E27FC236}">
                <a16:creationId xmlns:a16="http://schemas.microsoft.com/office/drawing/2014/main" id="{F39A63DF-141C-D34F-997B-CE8DA9B0AEF7}"/>
              </a:ext>
            </a:extLst>
          </p:cNvPr>
          <p:cNvPicPr>
            <a:picLocks noChangeAspect="1"/>
          </p:cNvPicPr>
          <p:nvPr/>
        </p:nvPicPr>
        <p:blipFill>
          <a:blip r:embed="rId2"/>
          <a:srcRect/>
          <a:stretch>
            <a:fillRect/>
          </a:stretch>
        </p:blipFill>
        <p:spPr bwMode="auto">
          <a:xfrm>
            <a:off x="5791200" y="3429000"/>
            <a:ext cx="2663825" cy="2555875"/>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2FBCE198-1A6B-9148-AFB2-3BB16F66726C}"/>
              </a:ext>
            </a:extLst>
          </p:cNvPr>
          <p:cNvSpPr>
            <a:spLocks noGrp="1"/>
          </p:cNvSpPr>
          <p:nvPr>
            <p:ph type="dt" sz="quarter" idx="10"/>
          </p:nvPr>
        </p:nvSpPr>
        <p:spPr/>
        <p:txBody>
          <a:bodyPr/>
          <a:lstStyle/>
          <a:p>
            <a:pPr>
              <a:defRPr/>
            </a:pPr>
            <a:r>
              <a:rPr lang="en-US" dirty="0"/>
              <a:t>© 2020</a:t>
            </a:r>
          </a:p>
        </p:txBody>
      </p:sp>
      <p:sp>
        <p:nvSpPr>
          <p:cNvPr id="38917" name="Slide Number Placeholder 6">
            <a:extLst>
              <a:ext uri="{FF2B5EF4-FFF2-40B4-BE49-F238E27FC236}">
                <a16:creationId xmlns:a16="http://schemas.microsoft.com/office/drawing/2014/main" id="{2446A95C-A994-404E-BFE8-19D9DB98704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6B214E3-1C93-0D42-A6AC-7DAE2BAF243A}" type="slidenum">
              <a:rPr lang="en-US" altLang="en-US" sz="1200">
                <a:solidFill>
                  <a:srgbClr val="898989"/>
                </a:solidFill>
                <a:latin typeface="Verdana" panose="020B0604030504040204" pitchFamily="34" charset="0"/>
              </a:rPr>
              <a:pPr>
                <a:spcBef>
                  <a:spcPct val="0"/>
                </a:spcBef>
                <a:buFontTx/>
                <a:buNone/>
              </a:pPr>
              <a:t>27</a:t>
            </a:fld>
            <a:endParaRPr lang="en-US" altLang="en-US" sz="1200">
              <a:solidFill>
                <a:srgbClr val="898989"/>
              </a:solidFill>
              <a:latin typeface="Verdana" panose="020B0604030504040204" pitchFamily="34" charset="0"/>
            </a:endParaRPr>
          </a:p>
        </p:txBody>
      </p:sp>
      <p:sp>
        <p:nvSpPr>
          <p:cNvPr id="38918" name="Title 1">
            <a:extLst>
              <a:ext uri="{FF2B5EF4-FFF2-40B4-BE49-F238E27FC236}">
                <a16:creationId xmlns:a16="http://schemas.microsoft.com/office/drawing/2014/main" id="{C58785BC-2183-7641-956B-E378C8CF12A3}"/>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Peer to Peer Loan: Cons</a:t>
            </a:r>
          </a:p>
        </p:txBody>
      </p:sp>
      <p:sp>
        <p:nvSpPr>
          <p:cNvPr id="12" name="Content Placeholder 2">
            <a:extLst>
              <a:ext uri="{FF2B5EF4-FFF2-40B4-BE49-F238E27FC236}">
                <a16:creationId xmlns:a16="http://schemas.microsoft.com/office/drawing/2014/main" id="{52EE3D2D-BB4B-5346-9C62-FFCED6E34256}"/>
              </a:ext>
            </a:extLst>
          </p:cNvPr>
          <p:cNvSpPr txBox="1">
            <a:spLocks/>
          </p:cNvSpPr>
          <p:nvPr/>
        </p:nvSpPr>
        <p:spPr bwMode="auto">
          <a:xfrm>
            <a:off x="381000" y="3962400"/>
            <a:ext cx="5105400" cy="2438400"/>
          </a:xfrm>
          <a:prstGeom prst="rect">
            <a:avLst/>
          </a:prstGeom>
          <a:noFill/>
          <a:ln w="9525">
            <a:noFill/>
            <a:miter lim="800000"/>
            <a:headEnd/>
            <a:tailEnd/>
          </a:ln>
        </p:spPr>
        <p:txBody>
          <a:bodyPr/>
          <a:lstStyle/>
          <a:p>
            <a:pPr marL="342900" indent="-342900" defTabSz="457200" eaLnBrk="1" hangingPunct="1">
              <a:spcBef>
                <a:spcPct val="20000"/>
              </a:spcBef>
              <a:buFont typeface="Wingdings" pitchFamily="2" charset="2"/>
              <a:buChar char="§"/>
              <a:defRPr/>
            </a:pPr>
            <a:r>
              <a:rPr lang="en-US" sz="3200" dirty="0">
                <a:latin typeface="+mn-lt"/>
                <a:ea typeface="ＭＳ Ｐゴシック" pitchFamily="1" charset="-128"/>
                <a:cs typeface="ＭＳ Ｐゴシック" charset="-128"/>
              </a:rPr>
              <a:t>Monthly payments can be higher</a:t>
            </a:r>
          </a:p>
          <a:p>
            <a:pPr marL="342900" indent="-342900" defTabSz="457200" eaLnBrk="1" hangingPunct="1">
              <a:spcBef>
                <a:spcPct val="20000"/>
              </a:spcBef>
              <a:buFont typeface="Wingdings" pitchFamily="2" charset="2"/>
              <a:buChar char="§"/>
              <a:defRPr/>
            </a:pPr>
            <a:r>
              <a:rPr lang="en-US" sz="3200" dirty="0">
                <a:latin typeface="+mn-lt"/>
                <a:ea typeface="ＭＳ Ｐゴシック" pitchFamily="1" charset="-128"/>
                <a:cs typeface="ＭＳ Ｐゴシック" charset="-128"/>
              </a:rPr>
              <a:t>Potential short-term negative credit impact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a:extLst>
              <a:ext uri="{FF2B5EF4-FFF2-40B4-BE49-F238E27FC236}">
                <a16:creationId xmlns:a16="http://schemas.microsoft.com/office/drawing/2014/main" id="{E1AD6E9A-8AB4-564B-A0B3-44F1D7C70A73}"/>
              </a:ext>
            </a:extLst>
          </p:cNvPr>
          <p:cNvSpPr>
            <a:spLocks noGrp="1"/>
          </p:cNvSpPr>
          <p:nvPr>
            <p:ph idx="1"/>
          </p:nvPr>
        </p:nvSpPr>
        <p:spPr>
          <a:xfrm>
            <a:off x="838200" y="2209800"/>
            <a:ext cx="4419600" cy="2971800"/>
          </a:xfrm>
        </p:spPr>
        <p:txBody>
          <a:bodyPr/>
          <a:lstStyle/>
          <a:p>
            <a:pPr eaLnBrk="1" hangingPunct="1">
              <a:buFont typeface="Arial" panose="020B0604020202020204" pitchFamily="34" charset="0"/>
              <a:buNone/>
            </a:pPr>
            <a:r>
              <a:rPr lang="en-CA" altLang="en-US" b="1">
                <a:ea typeface="ＭＳ Ｐゴシック" panose="020B0600070205080204" pitchFamily="34" charset="-128"/>
              </a:rPr>
              <a:t>Best Case Scenario</a:t>
            </a:r>
          </a:p>
          <a:p>
            <a:pPr eaLnBrk="1" hangingPunct="1">
              <a:buFont typeface="Arial" panose="020B0604020202020204" pitchFamily="34" charset="0"/>
              <a:buNone/>
            </a:pPr>
            <a:endParaRPr lang="en-US" altLang="en-US">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Out of debt in 1 or 3 years</a:t>
            </a:r>
          </a:p>
          <a:p>
            <a:pPr eaLnBrk="1" hangingPunct="1">
              <a:buFont typeface="Wingdings" pitchFamily="2" charset="2"/>
              <a:buChar char="§"/>
            </a:pPr>
            <a:r>
              <a:rPr lang="en-US" altLang="en-US">
                <a:ea typeface="ＭＳ Ｐゴシック" panose="020B0600070205080204" pitchFamily="34" charset="-128"/>
              </a:rPr>
              <a:t>Everything worked</a:t>
            </a:r>
          </a:p>
          <a:p>
            <a:pPr eaLnBrk="1" hangingPunct="1">
              <a:buFont typeface="Arial" panose="020B0604020202020204" pitchFamily="34" charset="0"/>
              <a:buNone/>
            </a:pPr>
            <a:endParaRPr lang="en-US" altLang="en-US">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B84C20F3-C9B7-4048-8277-048A08432A2E}"/>
              </a:ext>
            </a:extLst>
          </p:cNvPr>
          <p:cNvSpPr>
            <a:spLocks noGrp="1"/>
          </p:cNvSpPr>
          <p:nvPr>
            <p:ph type="ftr" sz="quarter" idx="11"/>
          </p:nvPr>
        </p:nvSpPr>
        <p:spPr/>
        <p:txBody>
          <a:bodyPr/>
          <a:lstStyle/>
          <a:p>
            <a:pPr>
              <a:defRPr/>
            </a:pPr>
            <a:r>
              <a:rPr lang="en-US"/>
              <a:t>Lynnette Khalfani-Cox   http://MoneyCoachUniversity.com  </a:t>
            </a:r>
          </a:p>
        </p:txBody>
      </p:sp>
      <p:pic>
        <p:nvPicPr>
          <p:cNvPr id="33797" name="Picture 4">
            <a:extLst>
              <a:ext uri="{FF2B5EF4-FFF2-40B4-BE49-F238E27FC236}">
                <a16:creationId xmlns:a16="http://schemas.microsoft.com/office/drawing/2014/main" id="{AF8136E7-3D0C-9D4C-86EB-9A62292428AB}"/>
              </a:ext>
            </a:extLst>
          </p:cNvPr>
          <p:cNvPicPr>
            <a:picLocks noChangeAspect="1"/>
          </p:cNvPicPr>
          <p:nvPr/>
        </p:nvPicPr>
        <p:blipFill>
          <a:blip r:embed="rId2"/>
          <a:srcRect/>
          <a:stretch>
            <a:fillRect/>
          </a:stretch>
        </p:blipFill>
        <p:spPr bwMode="auto">
          <a:xfrm>
            <a:off x="5334000" y="2209800"/>
            <a:ext cx="3124200" cy="31242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F9DEA978-4B99-1C46-83CC-8A004B8B0221}"/>
              </a:ext>
            </a:extLst>
          </p:cNvPr>
          <p:cNvSpPr>
            <a:spLocks noGrp="1"/>
          </p:cNvSpPr>
          <p:nvPr>
            <p:ph type="dt" sz="quarter" idx="10"/>
          </p:nvPr>
        </p:nvSpPr>
        <p:spPr/>
        <p:txBody>
          <a:bodyPr/>
          <a:lstStyle/>
          <a:p>
            <a:pPr>
              <a:defRPr/>
            </a:pPr>
            <a:r>
              <a:rPr lang="en-US"/>
              <a:t>© 2020</a:t>
            </a:r>
            <a:endParaRPr lang="en-US" dirty="0"/>
          </a:p>
        </p:txBody>
      </p:sp>
      <p:sp>
        <p:nvSpPr>
          <p:cNvPr id="39941" name="Slide Number Placeholder 6">
            <a:extLst>
              <a:ext uri="{FF2B5EF4-FFF2-40B4-BE49-F238E27FC236}">
                <a16:creationId xmlns:a16="http://schemas.microsoft.com/office/drawing/2014/main" id="{006FC732-0383-8244-BDFB-A54B329F724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AD61819-E65D-AF42-A11A-4593E48DE55C}" type="slidenum">
              <a:rPr lang="en-US" altLang="en-US" sz="1200">
                <a:solidFill>
                  <a:srgbClr val="898989"/>
                </a:solidFill>
                <a:latin typeface="Verdana" panose="020B0604030504040204" pitchFamily="34" charset="0"/>
              </a:rPr>
              <a:pPr>
                <a:spcBef>
                  <a:spcPct val="0"/>
                </a:spcBef>
                <a:buFontTx/>
                <a:buNone/>
              </a:pPr>
              <a:t>28</a:t>
            </a:fld>
            <a:endParaRPr lang="en-US" altLang="en-US" sz="1200">
              <a:solidFill>
                <a:srgbClr val="898989"/>
              </a:solidFill>
              <a:latin typeface="Verdana" panose="020B0604030504040204" pitchFamily="34" charset="0"/>
            </a:endParaRPr>
          </a:p>
        </p:txBody>
      </p:sp>
      <p:sp>
        <p:nvSpPr>
          <p:cNvPr id="39942" name="Title 1">
            <a:extLst>
              <a:ext uri="{FF2B5EF4-FFF2-40B4-BE49-F238E27FC236}">
                <a16:creationId xmlns:a16="http://schemas.microsoft.com/office/drawing/2014/main" id="{FDE9B88F-35F0-5544-8F86-C8F93A2F188B}"/>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Peer to Peer Loan: Best Case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ontent Placeholder 2">
            <a:extLst>
              <a:ext uri="{FF2B5EF4-FFF2-40B4-BE49-F238E27FC236}">
                <a16:creationId xmlns:a16="http://schemas.microsoft.com/office/drawing/2014/main" id="{CB314404-6D8E-0B4A-825F-1084223B0FF7}"/>
              </a:ext>
            </a:extLst>
          </p:cNvPr>
          <p:cNvSpPr>
            <a:spLocks noGrp="1"/>
          </p:cNvSpPr>
          <p:nvPr>
            <p:ph idx="1"/>
          </p:nvPr>
        </p:nvSpPr>
        <p:spPr>
          <a:xfrm>
            <a:off x="4876800" y="1981200"/>
            <a:ext cx="3886200" cy="3687763"/>
          </a:xfrm>
        </p:spPr>
        <p:txBody>
          <a:bodyPr/>
          <a:lstStyle/>
          <a:p>
            <a:pPr eaLnBrk="1" hangingPunct="1">
              <a:buFont typeface="Arial" panose="020B0604020202020204" pitchFamily="34" charset="0"/>
              <a:buNone/>
            </a:pPr>
            <a:r>
              <a:rPr lang="en-CA" altLang="en-US" b="1">
                <a:ea typeface="ＭＳ Ｐゴシック" panose="020B0600070205080204" pitchFamily="34" charset="-128"/>
              </a:rPr>
              <a:t>Worst Case Scenario</a:t>
            </a:r>
          </a:p>
          <a:p>
            <a:pPr eaLnBrk="1" hangingPunct="1">
              <a:buFont typeface="Arial" panose="020B0604020202020204" pitchFamily="34" charset="0"/>
              <a:buNone/>
            </a:pPr>
            <a:endParaRPr lang="en-US" altLang="en-US" sz="24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You fail to repay loan as agreed</a:t>
            </a:r>
          </a:p>
          <a:p>
            <a:pPr eaLnBrk="1" hangingPunct="1">
              <a:buFont typeface="Wingdings" pitchFamily="2" charset="2"/>
              <a:buChar char="§"/>
            </a:pPr>
            <a:r>
              <a:rPr lang="en-US" altLang="en-US">
                <a:ea typeface="ＭＳ Ｐゴシック" panose="020B0600070205080204" pitchFamily="34" charset="-128"/>
              </a:rPr>
              <a:t>Your credit and finances are even worse!</a:t>
            </a:r>
          </a:p>
          <a:p>
            <a:pPr eaLnBrk="1" hangingPunct="1">
              <a:buFont typeface="Arial" panose="020B0604020202020204" pitchFamily="34" charset="0"/>
              <a:buNone/>
            </a:pPr>
            <a:endParaRPr lang="en-US" altLang="en-US">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FBFA9725-20F6-9640-A2A4-AD49EAEB6CA7}"/>
              </a:ext>
            </a:extLst>
          </p:cNvPr>
          <p:cNvSpPr>
            <a:spLocks noGrp="1"/>
          </p:cNvSpPr>
          <p:nvPr>
            <p:ph type="ftr" sz="quarter" idx="11"/>
          </p:nvPr>
        </p:nvSpPr>
        <p:spPr/>
        <p:txBody>
          <a:bodyPr/>
          <a:lstStyle/>
          <a:p>
            <a:pPr>
              <a:defRPr/>
            </a:pPr>
            <a:r>
              <a:rPr lang="en-US"/>
              <a:t>Lynnette Khalfani-Cox   http://MoneyCoachUniversity.com  </a:t>
            </a:r>
          </a:p>
        </p:txBody>
      </p:sp>
      <p:pic>
        <p:nvPicPr>
          <p:cNvPr id="34821" name="Picture 4">
            <a:extLst>
              <a:ext uri="{FF2B5EF4-FFF2-40B4-BE49-F238E27FC236}">
                <a16:creationId xmlns:a16="http://schemas.microsoft.com/office/drawing/2014/main" id="{B3909924-2230-1345-BBBB-A50A2291E49E}"/>
              </a:ext>
            </a:extLst>
          </p:cNvPr>
          <p:cNvPicPr>
            <a:picLocks noChangeAspect="1"/>
          </p:cNvPicPr>
          <p:nvPr/>
        </p:nvPicPr>
        <p:blipFill>
          <a:blip r:embed="rId2"/>
          <a:srcRect/>
          <a:stretch>
            <a:fillRect/>
          </a:stretch>
        </p:blipFill>
        <p:spPr bwMode="auto">
          <a:xfrm>
            <a:off x="457200" y="2286000"/>
            <a:ext cx="3886200" cy="314325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4FF1FDEF-151F-CF45-9F2A-10C030F31AC7}"/>
              </a:ext>
            </a:extLst>
          </p:cNvPr>
          <p:cNvSpPr>
            <a:spLocks noGrp="1"/>
          </p:cNvSpPr>
          <p:nvPr>
            <p:ph type="dt" sz="quarter" idx="10"/>
          </p:nvPr>
        </p:nvSpPr>
        <p:spPr/>
        <p:txBody>
          <a:bodyPr/>
          <a:lstStyle/>
          <a:p>
            <a:pPr>
              <a:defRPr/>
            </a:pPr>
            <a:r>
              <a:rPr lang="en-US"/>
              <a:t>© 2020</a:t>
            </a:r>
            <a:endParaRPr lang="en-US" dirty="0"/>
          </a:p>
        </p:txBody>
      </p:sp>
      <p:sp>
        <p:nvSpPr>
          <p:cNvPr id="40965" name="Slide Number Placeholder 6">
            <a:extLst>
              <a:ext uri="{FF2B5EF4-FFF2-40B4-BE49-F238E27FC236}">
                <a16:creationId xmlns:a16="http://schemas.microsoft.com/office/drawing/2014/main" id="{CC762A26-9546-6341-8BD8-B7F555355E6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B1DDD49-50DD-C646-8C4B-329DE9877899}" type="slidenum">
              <a:rPr lang="en-US" altLang="en-US" sz="1200">
                <a:solidFill>
                  <a:srgbClr val="898989"/>
                </a:solidFill>
                <a:latin typeface="Verdana" panose="020B0604030504040204" pitchFamily="34" charset="0"/>
              </a:rPr>
              <a:pPr>
                <a:spcBef>
                  <a:spcPct val="0"/>
                </a:spcBef>
                <a:buFontTx/>
                <a:buNone/>
              </a:pPr>
              <a:t>29</a:t>
            </a:fld>
            <a:endParaRPr lang="en-US" altLang="en-US" sz="1200">
              <a:solidFill>
                <a:srgbClr val="898989"/>
              </a:solidFill>
              <a:latin typeface="Verdana" panose="020B0604030504040204" pitchFamily="34" charset="0"/>
            </a:endParaRPr>
          </a:p>
        </p:txBody>
      </p:sp>
      <p:sp>
        <p:nvSpPr>
          <p:cNvPr id="40966" name="Title 1">
            <a:extLst>
              <a:ext uri="{FF2B5EF4-FFF2-40B4-BE49-F238E27FC236}">
                <a16:creationId xmlns:a16="http://schemas.microsoft.com/office/drawing/2014/main" id="{67EA5D3C-0382-1A4F-B65A-C2B8C19C4068}"/>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Peer to Peer Loan: Worst Case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7795" y="419100"/>
            <a:ext cx="8148410" cy="601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itle 2"/>
          <p:cNvSpPr>
            <a:spLocks noGrp="1"/>
          </p:cNvSpPr>
          <p:nvPr>
            <p:ph type="subTitle" idx="1"/>
          </p:nvPr>
        </p:nvSpPr>
        <p:spPr>
          <a:xfrm>
            <a:off x="1262378" y="4343400"/>
            <a:ext cx="6619244" cy="646065"/>
          </a:xfrm>
        </p:spPr>
        <p:txBody>
          <a:bodyPr>
            <a:normAutofit/>
          </a:bodyPr>
          <a:lstStyle/>
          <a:p>
            <a:pPr algn="ctr"/>
            <a:r>
              <a:rPr lang="en-US" sz="2400" b="1" dirty="0" err="1">
                <a:solidFill>
                  <a:schemeClr val="tx1">
                    <a:lumMod val="95000"/>
                  </a:schemeClr>
                </a:solidFill>
              </a:rPr>
              <a:t>NAR.realtor</a:t>
            </a:r>
            <a:r>
              <a:rPr lang="en-US" sz="2400" b="1" dirty="0">
                <a:solidFill>
                  <a:schemeClr val="tx1">
                    <a:lumMod val="95000"/>
                  </a:schemeClr>
                </a:solidFill>
              </a:rPr>
              <a:t>/cffw/webinars</a:t>
            </a:r>
          </a:p>
        </p:txBody>
      </p:sp>
    </p:spTree>
    <p:extLst>
      <p:ext uri="{BB962C8B-B14F-4D97-AF65-F5344CB8AC3E}">
        <p14:creationId xmlns:p14="http://schemas.microsoft.com/office/powerpoint/2010/main" val="3637055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2">
            <a:extLst>
              <a:ext uri="{FF2B5EF4-FFF2-40B4-BE49-F238E27FC236}">
                <a16:creationId xmlns:a16="http://schemas.microsoft.com/office/drawing/2014/main" id="{E2D8031F-CCA5-754A-BC61-7845042DA786}"/>
              </a:ext>
            </a:extLst>
          </p:cNvPr>
          <p:cNvSpPr>
            <a:spLocks noGrp="1"/>
          </p:cNvSpPr>
          <p:nvPr>
            <p:ph idx="1"/>
          </p:nvPr>
        </p:nvSpPr>
        <p:spPr>
          <a:xfrm>
            <a:off x="457200" y="2057400"/>
            <a:ext cx="4114800" cy="3886200"/>
          </a:xfrm>
        </p:spPr>
        <p:txBody>
          <a:bodyPr/>
          <a:lstStyle/>
          <a:p>
            <a:pPr eaLnBrk="1" hangingPunct="1">
              <a:buFont typeface="Wingdings" pitchFamily="2" charset="2"/>
              <a:buNone/>
            </a:pPr>
            <a:r>
              <a:rPr lang="en-US" altLang="en-US" b="1">
                <a:ea typeface="ＭＳ Ｐゴシック" panose="020B0600070205080204" pitchFamily="34" charset="-128"/>
              </a:rPr>
              <a:t>The Pros/Advantages:</a:t>
            </a:r>
          </a:p>
          <a:p>
            <a:pPr eaLnBrk="1" hangingPunct="1">
              <a:buFont typeface="Wingdings" pitchFamily="2" charset="2"/>
              <a:buNone/>
            </a:pPr>
            <a:endParaRPr lang="en-CA"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Lower monthly payments</a:t>
            </a:r>
          </a:p>
          <a:p>
            <a:pPr eaLnBrk="1" hangingPunct="1">
              <a:buFont typeface="Wingdings" pitchFamily="2" charset="2"/>
              <a:buChar char="§"/>
            </a:pPr>
            <a:r>
              <a:rPr lang="en-US" altLang="en-US">
                <a:ea typeface="ＭＳ Ｐゴシック" panose="020B0600070205080204" pitchFamily="34" charset="-128"/>
              </a:rPr>
              <a:t>Better cash flow</a:t>
            </a:r>
          </a:p>
          <a:p>
            <a:pPr eaLnBrk="1" hangingPunct="1">
              <a:buFont typeface="Wingdings" pitchFamily="2" charset="2"/>
              <a:buChar char="§"/>
            </a:pPr>
            <a:r>
              <a:rPr lang="en-US" altLang="en-US">
                <a:ea typeface="ＭＳ Ｐゴシック" panose="020B0600070205080204" pitchFamily="34" charset="-128"/>
              </a:rPr>
              <a:t>Ease of having one streamlined payment</a:t>
            </a:r>
          </a:p>
        </p:txBody>
      </p:sp>
      <p:sp>
        <p:nvSpPr>
          <p:cNvPr id="25604" name="Footer Placeholder 3">
            <a:extLst>
              <a:ext uri="{FF2B5EF4-FFF2-40B4-BE49-F238E27FC236}">
                <a16:creationId xmlns:a16="http://schemas.microsoft.com/office/drawing/2014/main" id="{CD845224-3117-4A42-B8B7-780EDB5D9C48}"/>
              </a:ext>
            </a:extLst>
          </p:cNvPr>
          <p:cNvSpPr>
            <a:spLocks noGrp="1"/>
          </p:cNvSpPr>
          <p:nvPr>
            <p:ph type="ftr" sz="quarter" idx="11"/>
          </p:nvPr>
        </p:nvSpPr>
        <p:spPr/>
        <p:txBody>
          <a:bodyPr/>
          <a:lstStyle/>
          <a:p>
            <a:pPr>
              <a:defRPr/>
            </a:pPr>
            <a:r>
              <a:rPr lang="en-US"/>
              <a:t>Lynnette Khalfani-Cox   http://MoneyCoachUniversity.com  </a:t>
            </a:r>
          </a:p>
        </p:txBody>
      </p:sp>
      <p:sp>
        <p:nvSpPr>
          <p:cNvPr id="6" name="Date Placeholder 5">
            <a:extLst>
              <a:ext uri="{FF2B5EF4-FFF2-40B4-BE49-F238E27FC236}">
                <a16:creationId xmlns:a16="http://schemas.microsoft.com/office/drawing/2014/main" id="{A50C8512-2CA0-E64F-98A0-1F6FCCA72CC7}"/>
              </a:ext>
            </a:extLst>
          </p:cNvPr>
          <p:cNvSpPr>
            <a:spLocks noGrp="1"/>
          </p:cNvSpPr>
          <p:nvPr>
            <p:ph type="dt" sz="quarter" idx="10"/>
          </p:nvPr>
        </p:nvSpPr>
        <p:spPr/>
        <p:txBody>
          <a:bodyPr/>
          <a:lstStyle/>
          <a:p>
            <a:pPr>
              <a:defRPr/>
            </a:pPr>
            <a:r>
              <a:rPr lang="en-US"/>
              <a:t>© 2020</a:t>
            </a:r>
            <a:endParaRPr lang="en-US" dirty="0"/>
          </a:p>
        </p:txBody>
      </p:sp>
      <p:sp>
        <p:nvSpPr>
          <p:cNvPr id="41988" name="Slide Number Placeholder 6">
            <a:extLst>
              <a:ext uri="{FF2B5EF4-FFF2-40B4-BE49-F238E27FC236}">
                <a16:creationId xmlns:a16="http://schemas.microsoft.com/office/drawing/2014/main" id="{7A951FBB-2F4D-A84B-8F2C-21342A87284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E4127AD-DE70-CE41-B222-386B5ABEEDA8}" type="slidenum">
              <a:rPr lang="en-US" altLang="en-US" sz="1200">
                <a:solidFill>
                  <a:srgbClr val="898989"/>
                </a:solidFill>
                <a:latin typeface="Verdana" panose="020B0604030504040204" pitchFamily="34" charset="0"/>
              </a:rPr>
              <a:pPr>
                <a:spcBef>
                  <a:spcPct val="0"/>
                </a:spcBef>
                <a:buFontTx/>
                <a:buNone/>
              </a:pPr>
              <a:t>30</a:t>
            </a:fld>
            <a:endParaRPr lang="en-US" altLang="en-US" sz="1200">
              <a:solidFill>
                <a:srgbClr val="898989"/>
              </a:solidFill>
              <a:latin typeface="Verdana" panose="020B0604030504040204" pitchFamily="34" charset="0"/>
            </a:endParaRPr>
          </a:p>
        </p:txBody>
      </p:sp>
      <p:sp>
        <p:nvSpPr>
          <p:cNvPr id="41989" name="Title 1">
            <a:extLst>
              <a:ext uri="{FF2B5EF4-FFF2-40B4-BE49-F238E27FC236}">
                <a16:creationId xmlns:a16="http://schemas.microsoft.com/office/drawing/2014/main" id="{06D7A1C9-114E-EA40-BC83-B4B9E5FFE848}"/>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Debt Consolidation: Pros</a:t>
            </a:r>
          </a:p>
        </p:txBody>
      </p:sp>
      <p:sp>
        <p:nvSpPr>
          <p:cNvPr id="41990" name="AutoShape 9" descr="Debt Consolidation Services in Woodbrige, Ontario.">
            <a:extLst>
              <a:ext uri="{FF2B5EF4-FFF2-40B4-BE49-F238E27FC236}">
                <a16:creationId xmlns:a16="http://schemas.microsoft.com/office/drawing/2014/main" id="{C173D1E1-0234-4848-A239-D16FCEADC689}"/>
              </a:ext>
            </a:extLst>
          </p:cNvPr>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Verdana" panose="020B0604030504040204" pitchFamily="34" charset="0"/>
            </a:endParaRPr>
          </a:p>
        </p:txBody>
      </p:sp>
      <p:sp>
        <p:nvSpPr>
          <p:cNvPr id="41991" name="AutoShape 11" descr="Debt Consolidation Services in Woodbrige, Ontario.">
            <a:extLst>
              <a:ext uri="{FF2B5EF4-FFF2-40B4-BE49-F238E27FC236}">
                <a16:creationId xmlns:a16="http://schemas.microsoft.com/office/drawing/2014/main" id="{2E649256-4DB2-2747-A550-FC9CDBC784F0}"/>
              </a:ext>
            </a:extLst>
          </p:cNvPr>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Verdana" panose="020B0604030504040204" pitchFamily="34" charset="0"/>
            </a:endParaRPr>
          </a:p>
        </p:txBody>
      </p:sp>
      <p:sp>
        <p:nvSpPr>
          <p:cNvPr id="41992" name="AutoShape 13" descr="Debt Consolidation Services in Woodbrige, Ontario.">
            <a:extLst>
              <a:ext uri="{FF2B5EF4-FFF2-40B4-BE49-F238E27FC236}">
                <a16:creationId xmlns:a16="http://schemas.microsoft.com/office/drawing/2014/main" id="{7A1F5A1F-C04A-D14F-AEB8-C2A9B8FE1D4B}"/>
              </a:ext>
            </a:extLst>
          </p:cNvPr>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Verdana" panose="020B0604030504040204" pitchFamily="34" charset="0"/>
            </a:endParaRPr>
          </a:p>
        </p:txBody>
      </p:sp>
      <p:sp>
        <p:nvSpPr>
          <p:cNvPr id="41993" name="AutoShape 15" descr="Debt Consolidation Services in Woodbrige, Ontario.">
            <a:extLst>
              <a:ext uri="{FF2B5EF4-FFF2-40B4-BE49-F238E27FC236}">
                <a16:creationId xmlns:a16="http://schemas.microsoft.com/office/drawing/2014/main" id="{513287D6-BC8E-D648-A74A-AE485DC7CFB8}"/>
              </a:ext>
            </a:extLst>
          </p:cNvPr>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Verdana" panose="020B0604030504040204" pitchFamily="34" charset="0"/>
            </a:endParaRPr>
          </a:p>
        </p:txBody>
      </p:sp>
      <p:pic>
        <p:nvPicPr>
          <p:cNvPr id="35856" name="Picture 16">
            <a:extLst>
              <a:ext uri="{FF2B5EF4-FFF2-40B4-BE49-F238E27FC236}">
                <a16:creationId xmlns:a16="http://schemas.microsoft.com/office/drawing/2014/main" id="{7A07BF28-B0DB-4C44-AA16-7DBE8EC0ADEA}"/>
              </a:ext>
            </a:extLst>
          </p:cNvPr>
          <p:cNvPicPr>
            <a:picLocks noChangeAspect="1" noChangeArrowheads="1"/>
          </p:cNvPicPr>
          <p:nvPr/>
        </p:nvPicPr>
        <p:blipFill>
          <a:blip r:embed="rId2"/>
          <a:srcRect/>
          <a:stretch>
            <a:fillRect/>
          </a:stretch>
        </p:blipFill>
        <p:spPr bwMode="auto">
          <a:xfrm>
            <a:off x="4800600" y="3124200"/>
            <a:ext cx="3876805" cy="2157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a:extLst>
              <a:ext uri="{FF2B5EF4-FFF2-40B4-BE49-F238E27FC236}">
                <a16:creationId xmlns:a16="http://schemas.microsoft.com/office/drawing/2014/main" id="{C4E9E4D2-A8B4-F44D-B01F-54A7D9A40AE6}"/>
              </a:ext>
            </a:extLst>
          </p:cNvPr>
          <p:cNvSpPr>
            <a:spLocks noGrp="1"/>
          </p:cNvSpPr>
          <p:nvPr>
            <p:ph idx="1"/>
          </p:nvPr>
        </p:nvSpPr>
        <p:spPr>
          <a:xfrm>
            <a:off x="533400" y="1752600"/>
            <a:ext cx="5105400" cy="4191000"/>
          </a:xfrm>
        </p:spPr>
        <p:txBody>
          <a:bodyPr/>
          <a:lstStyle/>
          <a:p>
            <a:pPr eaLnBrk="1" hangingPunct="1">
              <a:buFont typeface="Wingdings" pitchFamily="2" charset="2"/>
              <a:buNone/>
            </a:pPr>
            <a:r>
              <a:rPr lang="en-US" altLang="en-US" b="1">
                <a:ea typeface="ＭＳ Ｐゴシック" panose="020B0600070205080204" pitchFamily="34" charset="-128"/>
              </a:rPr>
              <a:t>The Cons/Disadvantages:</a:t>
            </a:r>
          </a:p>
          <a:p>
            <a:pPr eaLnBrk="1" hangingPunct="1">
              <a:buFont typeface="Wingdings" pitchFamily="2" charset="2"/>
              <a:buNone/>
            </a:pPr>
            <a:endParaRPr lang="en-US" altLang="en-US" sz="2000" b="1">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Confusion about types of “Debt Consolidation”</a:t>
            </a:r>
          </a:p>
          <a:p>
            <a:pPr eaLnBrk="1" hangingPunct="1">
              <a:buFont typeface="Wingdings" pitchFamily="2" charset="2"/>
              <a:buChar char="§"/>
            </a:pPr>
            <a:r>
              <a:rPr lang="en-US" altLang="en-US">
                <a:ea typeface="ＭＳ Ｐゴシック" panose="020B0600070205080204" pitchFamily="34" charset="-128"/>
              </a:rPr>
              <a:t>Could be asset-based loan</a:t>
            </a:r>
          </a:p>
          <a:p>
            <a:pPr eaLnBrk="1" hangingPunct="1">
              <a:buFont typeface="Wingdings" pitchFamily="2" charset="2"/>
              <a:buChar char="§"/>
            </a:pPr>
            <a:r>
              <a:rPr lang="en-US" altLang="en-US">
                <a:ea typeface="ＭＳ Ｐゴシック" panose="020B0600070205080204" pitchFamily="34" charset="-128"/>
              </a:rPr>
              <a:t>May put property at risk</a:t>
            </a:r>
          </a:p>
          <a:p>
            <a:pPr eaLnBrk="1" hangingPunct="1">
              <a:buFont typeface="Wingdings" pitchFamily="2" charset="2"/>
              <a:buChar char="§"/>
            </a:pPr>
            <a:r>
              <a:rPr lang="en-US" altLang="en-US">
                <a:ea typeface="ＭＳ Ｐゴシック" panose="020B0600070205080204" pitchFamily="34" charset="-128"/>
              </a:rPr>
              <a:t>Potential short-term hit to credit score</a:t>
            </a:r>
          </a:p>
          <a:p>
            <a:pPr eaLnBrk="1" hangingPunct="1">
              <a:buFont typeface="Wingdings" pitchFamily="2" charset="2"/>
              <a:buNone/>
            </a:pPr>
            <a:endParaRPr lang="en-US" altLang="en-US">
              <a:ea typeface="ＭＳ Ｐゴシック" panose="020B0600070205080204" pitchFamily="34" charset="-128"/>
            </a:endParaRPr>
          </a:p>
        </p:txBody>
      </p:sp>
      <p:sp>
        <p:nvSpPr>
          <p:cNvPr id="25604" name="Footer Placeholder 3">
            <a:extLst>
              <a:ext uri="{FF2B5EF4-FFF2-40B4-BE49-F238E27FC236}">
                <a16:creationId xmlns:a16="http://schemas.microsoft.com/office/drawing/2014/main" id="{63D08975-3787-474B-8601-8E7EA1767D8C}"/>
              </a:ext>
            </a:extLst>
          </p:cNvPr>
          <p:cNvSpPr>
            <a:spLocks noGrp="1"/>
          </p:cNvSpPr>
          <p:nvPr>
            <p:ph type="ftr" sz="quarter" idx="11"/>
          </p:nvPr>
        </p:nvSpPr>
        <p:spPr/>
        <p:txBody>
          <a:bodyPr/>
          <a:lstStyle/>
          <a:p>
            <a:pPr>
              <a:defRPr/>
            </a:pPr>
            <a:r>
              <a:rPr lang="en-US"/>
              <a:t>Lynnette Khalfani-Cox   http://MoneyCoachUniversity.com  </a:t>
            </a:r>
          </a:p>
        </p:txBody>
      </p:sp>
      <p:pic>
        <p:nvPicPr>
          <p:cNvPr id="43011" name="Picture 4">
            <a:extLst>
              <a:ext uri="{FF2B5EF4-FFF2-40B4-BE49-F238E27FC236}">
                <a16:creationId xmlns:a16="http://schemas.microsoft.com/office/drawing/2014/main" id="{FE65BB24-9933-1F44-986C-7DC6BC24FF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438400"/>
            <a:ext cx="28194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e Placeholder 5">
            <a:extLst>
              <a:ext uri="{FF2B5EF4-FFF2-40B4-BE49-F238E27FC236}">
                <a16:creationId xmlns:a16="http://schemas.microsoft.com/office/drawing/2014/main" id="{F8C1F3FC-C485-EF40-B503-8CA7B5DF742A}"/>
              </a:ext>
            </a:extLst>
          </p:cNvPr>
          <p:cNvSpPr>
            <a:spLocks noGrp="1"/>
          </p:cNvSpPr>
          <p:nvPr>
            <p:ph type="dt" sz="quarter" idx="10"/>
          </p:nvPr>
        </p:nvSpPr>
        <p:spPr/>
        <p:txBody>
          <a:bodyPr/>
          <a:lstStyle/>
          <a:p>
            <a:pPr>
              <a:defRPr/>
            </a:pPr>
            <a:r>
              <a:rPr lang="en-US"/>
              <a:t>© 2020</a:t>
            </a:r>
            <a:endParaRPr lang="en-US" dirty="0"/>
          </a:p>
        </p:txBody>
      </p:sp>
      <p:sp>
        <p:nvSpPr>
          <p:cNvPr id="43013" name="Slide Number Placeholder 6">
            <a:extLst>
              <a:ext uri="{FF2B5EF4-FFF2-40B4-BE49-F238E27FC236}">
                <a16:creationId xmlns:a16="http://schemas.microsoft.com/office/drawing/2014/main" id="{5FB9DA14-C803-9945-90D3-6A89059F18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6611DD8-3088-F34D-BA18-98D75F644474}" type="slidenum">
              <a:rPr lang="en-US" altLang="en-US" sz="1200">
                <a:solidFill>
                  <a:srgbClr val="898989"/>
                </a:solidFill>
                <a:latin typeface="Verdana" panose="020B0604030504040204" pitchFamily="34" charset="0"/>
              </a:rPr>
              <a:pPr>
                <a:spcBef>
                  <a:spcPct val="0"/>
                </a:spcBef>
                <a:buFontTx/>
                <a:buNone/>
              </a:pPr>
              <a:t>31</a:t>
            </a:fld>
            <a:endParaRPr lang="en-US" altLang="en-US" sz="1200">
              <a:solidFill>
                <a:srgbClr val="898989"/>
              </a:solidFill>
              <a:latin typeface="Verdana" panose="020B0604030504040204" pitchFamily="34" charset="0"/>
            </a:endParaRPr>
          </a:p>
        </p:txBody>
      </p:sp>
      <p:sp>
        <p:nvSpPr>
          <p:cNvPr id="43014" name="Title 1">
            <a:extLst>
              <a:ext uri="{FF2B5EF4-FFF2-40B4-BE49-F238E27FC236}">
                <a16:creationId xmlns:a16="http://schemas.microsoft.com/office/drawing/2014/main" id="{5AA73061-6DDD-8F41-B2EB-31D07D6B2C00}"/>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Debt Consolidation: Cons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Content Placeholder 2">
            <a:extLst>
              <a:ext uri="{FF2B5EF4-FFF2-40B4-BE49-F238E27FC236}">
                <a16:creationId xmlns:a16="http://schemas.microsoft.com/office/drawing/2014/main" id="{72EB7EF6-C9F6-C945-871F-4EC893CA16BE}"/>
              </a:ext>
            </a:extLst>
          </p:cNvPr>
          <p:cNvSpPr>
            <a:spLocks noGrp="1"/>
          </p:cNvSpPr>
          <p:nvPr>
            <p:ph idx="1"/>
          </p:nvPr>
        </p:nvSpPr>
        <p:spPr>
          <a:xfrm>
            <a:off x="609600" y="2362200"/>
            <a:ext cx="3657600" cy="2590800"/>
          </a:xfrm>
        </p:spPr>
        <p:txBody>
          <a:bodyPr/>
          <a:lstStyle/>
          <a:p>
            <a:pPr eaLnBrk="1" hangingPunct="1">
              <a:buFont typeface="Wingdings" pitchFamily="2" charset="2"/>
              <a:buNone/>
            </a:pPr>
            <a:r>
              <a:rPr lang="en-CA" altLang="en-US" b="1">
                <a:ea typeface="ＭＳ Ｐゴシック" panose="020B0600070205080204" pitchFamily="34" charset="-128"/>
              </a:rPr>
              <a:t>Best Case Scenario</a:t>
            </a:r>
            <a:endParaRPr lang="en-US" altLang="en-US" b="1">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It all works out!</a:t>
            </a: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p:txBody>
      </p:sp>
      <p:sp>
        <p:nvSpPr>
          <p:cNvPr id="25604" name="Footer Placeholder 3">
            <a:extLst>
              <a:ext uri="{FF2B5EF4-FFF2-40B4-BE49-F238E27FC236}">
                <a16:creationId xmlns:a16="http://schemas.microsoft.com/office/drawing/2014/main" id="{A4426E18-E0DA-9F45-866D-D574676AE44A}"/>
              </a:ext>
            </a:extLst>
          </p:cNvPr>
          <p:cNvSpPr>
            <a:spLocks noGrp="1"/>
          </p:cNvSpPr>
          <p:nvPr>
            <p:ph type="ftr" sz="quarter" idx="11"/>
          </p:nvPr>
        </p:nvSpPr>
        <p:spPr/>
        <p:txBody>
          <a:bodyPr/>
          <a:lstStyle/>
          <a:p>
            <a:pPr>
              <a:defRPr/>
            </a:pPr>
            <a:r>
              <a:rPr lang="en-US"/>
              <a:t>Lynnette Khalfani-Cox   http://MoneyCoachUniversity.com  </a:t>
            </a:r>
          </a:p>
        </p:txBody>
      </p:sp>
      <p:pic>
        <p:nvPicPr>
          <p:cNvPr id="37893" name="Picture 5">
            <a:extLst>
              <a:ext uri="{FF2B5EF4-FFF2-40B4-BE49-F238E27FC236}">
                <a16:creationId xmlns:a16="http://schemas.microsoft.com/office/drawing/2014/main" id="{A1E507E0-ED5E-4046-A479-73D0B9DAC58C}"/>
              </a:ext>
            </a:extLst>
          </p:cNvPr>
          <p:cNvPicPr>
            <a:picLocks noChangeAspect="1"/>
          </p:cNvPicPr>
          <p:nvPr/>
        </p:nvPicPr>
        <p:blipFill>
          <a:blip r:embed="rId2"/>
          <a:srcRect/>
          <a:stretch>
            <a:fillRect/>
          </a:stretch>
        </p:blipFill>
        <p:spPr bwMode="auto">
          <a:xfrm>
            <a:off x="4343400" y="2362200"/>
            <a:ext cx="4114799" cy="2737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A9148C60-C8E4-4C4B-B4F9-701B92DE1BF5}"/>
              </a:ext>
            </a:extLst>
          </p:cNvPr>
          <p:cNvSpPr>
            <a:spLocks noGrp="1"/>
          </p:cNvSpPr>
          <p:nvPr>
            <p:ph type="dt" sz="quarter" idx="10"/>
          </p:nvPr>
        </p:nvSpPr>
        <p:spPr/>
        <p:txBody>
          <a:bodyPr/>
          <a:lstStyle/>
          <a:p>
            <a:pPr>
              <a:defRPr/>
            </a:pPr>
            <a:r>
              <a:rPr lang="en-US"/>
              <a:t>© 2020</a:t>
            </a:r>
            <a:endParaRPr lang="en-US" dirty="0"/>
          </a:p>
        </p:txBody>
      </p:sp>
      <p:sp>
        <p:nvSpPr>
          <p:cNvPr id="44037" name="Slide Number Placeholder 6">
            <a:extLst>
              <a:ext uri="{FF2B5EF4-FFF2-40B4-BE49-F238E27FC236}">
                <a16:creationId xmlns:a16="http://schemas.microsoft.com/office/drawing/2014/main" id="{58262451-28BB-2847-A5E8-DBDFA33ABF2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BE15953-7940-FA4C-9F9C-035D33BDE8DE}" type="slidenum">
              <a:rPr lang="en-US" altLang="en-US" sz="1200">
                <a:solidFill>
                  <a:srgbClr val="898989"/>
                </a:solidFill>
                <a:latin typeface="Verdana" panose="020B0604030504040204" pitchFamily="34" charset="0"/>
              </a:rPr>
              <a:pPr>
                <a:spcBef>
                  <a:spcPct val="0"/>
                </a:spcBef>
                <a:buFontTx/>
                <a:buNone/>
              </a:pPr>
              <a:t>32</a:t>
            </a:fld>
            <a:endParaRPr lang="en-US" altLang="en-US" sz="1200">
              <a:solidFill>
                <a:srgbClr val="898989"/>
              </a:solidFill>
              <a:latin typeface="Verdana" panose="020B0604030504040204" pitchFamily="34" charset="0"/>
            </a:endParaRPr>
          </a:p>
        </p:txBody>
      </p:sp>
      <p:sp>
        <p:nvSpPr>
          <p:cNvPr id="44038" name="Title 1">
            <a:extLst>
              <a:ext uri="{FF2B5EF4-FFF2-40B4-BE49-F238E27FC236}">
                <a16:creationId xmlns:a16="http://schemas.microsoft.com/office/drawing/2014/main" id="{DEC4A151-9ADF-6943-A63D-FCB3E01B5956}"/>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Debt Consolidation: Best Case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2">
            <a:extLst>
              <a:ext uri="{FF2B5EF4-FFF2-40B4-BE49-F238E27FC236}">
                <a16:creationId xmlns:a16="http://schemas.microsoft.com/office/drawing/2014/main" id="{432E3627-7E65-6C48-A5E4-5D85BF96DD54}"/>
              </a:ext>
            </a:extLst>
          </p:cNvPr>
          <p:cNvSpPr>
            <a:spLocks noGrp="1"/>
          </p:cNvSpPr>
          <p:nvPr>
            <p:ph idx="1"/>
          </p:nvPr>
        </p:nvSpPr>
        <p:spPr>
          <a:xfrm>
            <a:off x="4495800" y="2514600"/>
            <a:ext cx="3810000" cy="2590800"/>
          </a:xfrm>
        </p:spPr>
        <p:txBody>
          <a:bodyPr/>
          <a:lstStyle/>
          <a:p>
            <a:pPr eaLnBrk="1" hangingPunct="1">
              <a:buFont typeface="Wingdings" pitchFamily="2" charset="2"/>
              <a:buNone/>
            </a:pPr>
            <a:r>
              <a:rPr lang="en-CA" altLang="en-US" b="1">
                <a:ea typeface="ＭＳ Ｐゴシック" panose="020B0600070205080204" pitchFamily="34" charset="-128"/>
              </a:rPr>
              <a:t>Worse Case Scenario</a:t>
            </a:r>
            <a:endParaRPr lang="en-US" altLang="en-US" b="1">
              <a:ea typeface="ＭＳ Ｐゴシック" panose="020B0600070205080204" pitchFamily="34" charset="-128"/>
            </a:endParaRP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Nothing goes according to plan!</a:t>
            </a: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p:txBody>
      </p:sp>
      <p:sp>
        <p:nvSpPr>
          <p:cNvPr id="25604" name="Footer Placeholder 3">
            <a:extLst>
              <a:ext uri="{FF2B5EF4-FFF2-40B4-BE49-F238E27FC236}">
                <a16:creationId xmlns:a16="http://schemas.microsoft.com/office/drawing/2014/main" id="{053FA663-73F1-F14F-9B7F-FE22F06DF6A3}"/>
              </a:ext>
            </a:extLst>
          </p:cNvPr>
          <p:cNvSpPr>
            <a:spLocks noGrp="1"/>
          </p:cNvSpPr>
          <p:nvPr>
            <p:ph type="ftr" sz="quarter" idx="11"/>
          </p:nvPr>
        </p:nvSpPr>
        <p:spPr/>
        <p:txBody>
          <a:bodyPr/>
          <a:lstStyle/>
          <a:p>
            <a:pPr>
              <a:defRPr/>
            </a:pPr>
            <a:r>
              <a:rPr lang="en-US"/>
              <a:t>Lynnette Khalfani-Cox   http://MoneyCoachUniversity.com  </a:t>
            </a:r>
          </a:p>
        </p:txBody>
      </p:sp>
      <p:pic>
        <p:nvPicPr>
          <p:cNvPr id="38917" name="Picture 4">
            <a:extLst>
              <a:ext uri="{FF2B5EF4-FFF2-40B4-BE49-F238E27FC236}">
                <a16:creationId xmlns:a16="http://schemas.microsoft.com/office/drawing/2014/main" id="{8C11D1D3-2FC0-6649-91E0-68D66D2C6B81}"/>
              </a:ext>
            </a:extLst>
          </p:cNvPr>
          <p:cNvPicPr>
            <a:picLocks noChangeAspect="1"/>
          </p:cNvPicPr>
          <p:nvPr/>
        </p:nvPicPr>
        <p:blipFill>
          <a:blip r:embed="rId2"/>
          <a:srcRect/>
          <a:stretch>
            <a:fillRect/>
          </a:stretch>
        </p:blipFill>
        <p:spPr bwMode="auto">
          <a:xfrm>
            <a:off x="914400" y="2209800"/>
            <a:ext cx="32004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B039204F-B4BE-174F-8E91-E733D7500130}"/>
              </a:ext>
            </a:extLst>
          </p:cNvPr>
          <p:cNvSpPr>
            <a:spLocks noGrp="1"/>
          </p:cNvSpPr>
          <p:nvPr>
            <p:ph type="dt" sz="quarter" idx="10"/>
          </p:nvPr>
        </p:nvSpPr>
        <p:spPr/>
        <p:txBody>
          <a:bodyPr/>
          <a:lstStyle/>
          <a:p>
            <a:pPr>
              <a:defRPr/>
            </a:pPr>
            <a:r>
              <a:rPr lang="en-US"/>
              <a:t>© 2020</a:t>
            </a:r>
            <a:endParaRPr lang="en-US" dirty="0"/>
          </a:p>
        </p:txBody>
      </p:sp>
      <p:sp>
        <p:nvSpPr>
          <p:cNvPr id="45061" name="Slide Number Placeholder 6">
            <a:extLst>
              <a:ext uri="{FF2B5EF4-FFF2-40B4-BE49-F238E27FC236}">
                <a16:creationId xmlns:a16="http://schemas.microsoft.com/office/drawing/2014/main" id="{38A1581C-9A2C-304D-A8D4-BF77C9F3E7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AA9D8A6-4256-B846-8A5C-25C3E7798547}" type="slidenum">
              <a:rPr lang="en-US" altLang="en-US" sz="1200">
                <a:solidFill>
                  <a:srgbClr val="898989"/>
                </a:solidFill>
                <a:latin typeface="Verdana" panose="020B0604030504040204" pitchFamily="34" charset="0"/>
              </a:rPr>
              <a:pPr>
                <a:spcBef>
                  <a:spcPct val="0"/>
                </a:spcBef>
                <a:buFontTx/>
                <a:buNone/>
              </a:pPr>
              <a:t>33</a:t>
            </a:fld>
            <a:endParaRPr lang="en-US" altLang="en-US" sz="1200">
              <a:solidFill>
                <a:srgbClr val="898989"/>
              </a:solidFill>
              <a:latin typeface="Verdana" panose="020B0604030504040204" pitchFamily="34" charset="0"/>
            </a:endParaRPr>
          </a:p>
        </p:txBody>
      </p:sp>
      <p:sp>
        <p:nvSpPr>
          <p:cNvPr id="45062" name="Title 1">
            <a:extLst>
              <a:ext uri="{FF2B5EF4-FFF2-40B4-BE49-F238E27FC236}">
                <a16:creationId xmlns:a16="http://schemas.microsoft.com/office/drawing/2014/main" id="{8B328594-CA7F-1E40-A1D8-1A9F8D1AF50F}"/>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Debt Consolidation: Worst Case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ontent Placeholder 2">
            <a:extLst>
              <a:ext uri="{FF2B5EF4-FFF2-40B4-BE49-F238E27FC236}">
                <a16:creationId xmlns:a16="http://schemas.microsoft.com/office/drawing/2014/main" id="{FB868FDF-3947-2144-A977-BE650FF5C98D}"/>
              </a:ext>
            </a:extLst>
          </p:cNvPr>
          <p:cNvSpPr>
            <a:spLocks noGrp="1"/>
          </p:cNvSpPr>
          <p:nvPr>
            <p:ph idx="1"/>
          </p:nvPr>
        </p:nvSpPr>
        <p:spPr>
          <a:xfrm>
            <a:off x="609600" y="2057400"/>
            <a:ext cx="4495800" cy="3048000"/>
          </a:xfrm>
        </p:spPr>
        <p:txBody>
          <a:bodyPr/>
          <a:lstStyle/>
          <a:p>
            <a:pPr eaLnBrk="1" hangingPunct="1">
              <a:buFont typeface="Wingdings" pitchFamily="2" charset="2"/>
              <a:buNone/>
            </a:pPr>
            <a:r>
              <a:rPr lang="en-US" altLang="en-US" b="1">
                <a:ea typeface="ＭＳ Ｐゴシック" panose="020B0600070205080204" pitchFamily="34" charset="-128"/>
              </a:rPr>
              <a:t>The Pros/Advantages:</a:t>
            </a: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No credit check needed</a:t>
            </a:r>
          </a:p>
          <a:p>
            <a:pPr eaLnBrk="1" hangingPunct="1">
              <a:buFont typeface="Wingdings" pitchFamily="2" charset="2"/>
              <a:buChar char="§"/>
            </a:pPr>
            <a:r>
              <a:rPr lang="en-US" altLang="en-US">
                <a:ea typeface="ＭＳ Ｐゴシック" panose="020B0600070205080204" pitchFamily="34" charset="-128"/>
              </a:rPr>
              <a:t>Likely more flexible terms</a:t>
            </a:r>
          </a:p>
          <a:p>
            <a:pPr eaLnBrk="1" hangingPunct="1">
              <a:buFont typeface="Wingdings" pitchFamily="2" charset="2"/>
              <a:buChar char="§"/>
            </a:pPr>
            <a:r>
              <a:rPr lang="en-US" altLang="en-US">
                <a:ea typeface="ＭＳ Ｐゴシック" panose="020B0600070205080204" pitchFamily="34" charset="-128"/>
              </a:rPr>
              <a:t>May not require interest</a:t>
            </a: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p:txBody>
      </p:sp>
      <p:sp>
        <p:nvSpPr>
          <p:cNvPr id="25604" name="Footer Placeholder 3">
            <a:extLst>
              <a:ext uri="{FF2B5EF4-FFF2-40B4-BE49-F238E27FC236}">
                <a16:creationId xmlns:a16="http://schemas.microsoft.com/office/drawing/2014/main" id="{06061B1C-D4F0-4744-B280-2ED92F331C52}"/>
              </a:ext>
            </a:extLst>
          </p:cNvPr>
          <p:cNvSpPr>
            <a:spLocks noGrp="1"/>
          </p:cNvSpPr>
          <p:nvPr>
            <p:ph type="ftr" sz="quarter" idx="11"/>
          </p:nvPr>
        </p:nvSpPr>
        <p:spPr/>
        <p:txBody>
          <a:bodyPr/>
          <a:lstStyle/>
          <a:p>
            <a:pPr>
              <a:defRPr/>
            </a:pPr>
            <a:r>
              <a:rPr lang="en-US"/>
              <a:t>Lynnette Khalfani-Cox   http://MoneyCoachUniversity.com  </a:t>
            </a:r>
          </a:p>
        </p:txBody>
      </p:sp>
      <p:pic>
        <p:nvPicPr>
          <p:cNvPr id="39941" name="Picture 4">
            <a:extLst>
              <a:ext uri="{FF2B5EF4-FFF2-40B4-BE49-F238E27FC236}">
                <a16:creationId xmlns:a16="http://schemas.microsoft.com/office/drawing/2014/main" id="{2649BFBF-9CFF-484F-8C3D-1F004B345589}"/>
              </a:ext>
            </a:extLst>
          </p:cNvPr>
          <p:cNvPicPr>
            <a:picLocks noChangeAspect="1"/>
          </p:cNvPicPr>
          <p:nvPr/>
        </p:nvPicPr>
        <p:blipFill>
          <a:blip r:embed="rId2"/>
          <a:srcRect/>
          <a:stretch>
            <a:fillRect/>
          </a:stretch>
        </p:blipFill>
        <p:spPr bwMode="auto">
          <a:xfrm>
            <a:off x="5410200" y="2590800"/>
            <a:ext cx="2916712" cy="3090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B1ABE0A7-3228-0D4E-9036-1FB46A8FE1DC}"/>
              </a:ext>
            </a:extLst>
          </p:cNvPr>
          <p:cNvSpPr>
            <a:spLocks noGrp="1"/>
          </p:cNvSpPr>
          <p:nvPr>
            <p:ph type="dt" sz="quarter" idx="10"/>
          </p:nvPr>
        </p:nvSpPr>
        <p:spPr/>
        <p:txBody>
          <a:bodyPr/>
          <a:lstStyle/>
          <a:p>
            <a:pPr>
              <a:defRPr/>
            </a:pPr>
            <a:r>
              <a:rPr lang="en-US"/>
              <a:t>© 2020</a:t>
            </a:r>
            <a:endParaRPr lang="en-US" dirty="0"/>
          </a:p>
        </p:txBody>
      </p:sp>
      <p:sp>
        <p:nvSpPr>
          <p:cNvPr id="46085" name="Slide Number Placeholder 6">
            <a:extLst>
              <a:ext uri="{FF2B5EF4-FFF2-40B4-BE49-F238E27FC236}">
                <a16:creationId xmlns:a16="http://schemas.microsoft.com/office/drawing/2014/main" id="{487151DE-73E0-AC43-91E6-2FCA6AABEA1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81686EB-BBFA-6C4D-BE44-FE24E062E1DC}" type="slidenum">
              <a:rPr lang="en-US" altLang="en-US" sz="1200">
                <a:solidFill>
                  <a:srgbClr val="898989"/>
                </a:solidFill>
                <a:latin typeface="Verdana" panose="020B0604030504040204" pitchFamily="34" charset="0"/>
              </a:rPr>
              <a:pPr>
                <a:spcBef>
                  <a:spcPct val="0"/>
                </a:spcBef>
                <a:buFontTx/>
                <a:buNone/>
              </a:pPr>
              <a:t>34</a:t>
            </a:fld>
            <a:endParaRPr lang="en-US" altLang="en-US" sz="1200">
              <a:solidFill>
                <a:srgbClr val="898989"/>
              </a:solidFill>
              <a:latin typeface="Verdana" panose="020B0604030504040204" pitchFamily="34" charset="0"/>
            </a:endParaRPr>
          </a:p>
        </p:txBody>
      </p:sp>
      <p:sp>
        <p:nvSpPr>
          <p:cNvPr id="46086" name="Title 1">
            <a:extLst>
              <a:ext uri="{FF2B5EF4-FFF2-40B4-BE49-F238E27FC236}">
                <a16:creationId xmlns:a16="http://schemas.microsoft.com/office/drawing/2014/main" id="{47CFB537-BFBE-1049-82A1-ADDAE6C63D63}"/>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Family/Personal Loans: Pros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ontent Placeholder 2">
            <a:extLst>
              <a:ext uri="{FF2B5EF4-FFF2-40B4-BE49-F238E27FC236}">
                <a16:creationId xmlns:a16="http://schemas.microsoft.com/office/drawing/2014/main" id="{4703060C-B535-514E-9574-F3451B8578E8}"/>
              </a:ext>
            </a:extLst>
          </p:cNvPr>
          <p:cNvSpPr>
            <a:spLocks noGrp="1"/>
          </p:cNvSpPr>
          <p:nvPr>
            <p:ph idx="1"/>
          </p:nvPr>
        </p:nvSpPr>
        <p:spPr>
          <a:xfrm>
            <a:off x="457200" y="1524000"/>
            <a:ext cx="5562600" cy="4648200"/>
          </a:xfrm>
        </p:spPr>
        <p:txBody>
          <a:bodyPr/>
          <a:lstStyle/>
          <a:p>
            <a:pPr eaLnBrk="1" hangingPunct="1">
              <a:buFont typeface="Wingdings" pitchFamily="2" charset="2"/>
              <a:buNone/>
            </a:pPr>
            <a:r>
              <a:rPr lang="en-US" altLang="en-US" b="1">
                <a:ea typeface="ＭＳ Ｐゴシック" panose="020B0600070205080204" pitchFamily="34" charset="-128"/>
              </a:rPr>
              <a:t>The Cons/Disadvantages:</a:t>
            </a: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May be awkward or embarrassing to ask</a:t>
            </a:r>
          </a:p>
          <a:p>
            <a:pPr eaLnBrk="1" hangingPunct="1">
              <a:buFont typeface="Wingdings" pitchFamily="2" charset="2"/>
              <a:buChar char="§"/>
            </a:pPr>
            <a:r>
              <a:rPr lang="en-US" altLang="en-US">
                <a:ea typeface="ＭＳ Ｐゴシック" panose="020B0600070205080204" pitchFamily="34" charset="-128"/>
              </a:rPr>
              <a:t>You might inadvertently burden the other party</a:t>
            </a:r>
          </a:p>
          <a:p>
            <a:pPr eaLnBrk="1" hangingPunct="1">
              <a:buFont typeface="Wingdings" pitchFamily="2" charset="2"/>
              <a:buChar char="§"/>
            </a:pPr>
            <a:r>
              <a:rPr lang="en-US" altLang="en-US">
                <a:ea typeface="ＭＳ Ｐゴシック" panose="020B0600070205080204" pitchFamily="34" charset="-128"/>
              </a:rPr>
              <a:t>Can change the dynamics of the relationship</a:t>
            </a:r>
          </a:p>
          <a:p>
            <a:pPr eaLnBrk="1" hangingPunct="1">
              <a:buFont typeface="Wingdings" pitchFamily="2" charset="2"/>
              <a:buChar char="§"/>
            </a:pPr>
            <a:r>
              <a:rPr lang="en-US" altLang="en-US">
                <a:ea typeface="ＭＳ Ｐゴシック" panose="020B0600070205080204" pitchFamily="34" charset="-128"/>
              </a:rPr>
              <a:t>Relationship fallouts can occur</a:t>
            </a: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p:txBody>
      </p:sp>
      <p:sp>
        <p:nvSpPr>
          <p:cNvPr id="25604" name="Footer Placeholder 3">
            <a:extLst>
              <a:ext uri="{FF2B5EF4-FFF2-40B4-BE49-F238E27FC236}">
                <a16:creationId xmlns:a16="http://schemas.microsoft.com/office/drawing/2014/main" id="{F102EF5B-81E2-8241-8CA5-F3E8552EF501}"/>
              </a:ext>
            </a:extLst>
          </p:cNvPr>
          <p:cNvSpPr>
            <a:spLocks noGrp="1"/>
          </p:cNvSpPr>
          <p:nvPr>
            <p:ph type="ftr" sz="quarter" idx="11"/>
          </p:nvPr>
        </p:nvSpPr>
        <p:spPr/>
        <p:txBody>
          <a:bodyPr/>
          <a:lstStyle/>
          <a:p>
            <a:pPr>
              <a:defRPr/>
            </a:pPr>
            <a:r>
              <a:rPr lang="en-US"/>
              <a:t>Lynnette Khalfani-Cox   http://MoneyCoachUniversity.com  </a:t>
            </a:r>
          </a:p>
        </p:txBody>
      </p:sp>
      <p:pic>
        <p:nvPicPr>
          <p:cNvPr id="40965" name="Picture 4">
            <a:extLst>
              <a:ext uri="{FF2B5EF4-FFF2-40B4-BE49-F238E27FC236}">
                <a16:creationId xmlns:a16="http://schemas.microsoft.com/office/drawing/2014/main" id="{7E022BC3-CBD2-8F40-89DF-A3F7C9D98202}"/>
              </a:ext>
            </a:extLst>
          </p:cNvPr>
          <p:cNvPicPr>
            <a:picLocks noChangeAspect="1"/>
          </p:cNvPicPr>
          <p:nvPr/>
        </p:nvPicPr>
        <p:blipFill>
          <a:blip r:embed="rId2"/>
          <a:srcRect/>
          <a:stretch>
            <a:fillRect/>
          </a:stretch>
        </p:blipFill>
        <p:spPr bwMode="auto">
          <a:xfrm>
            <a:off x="5867400" y="2895600"/>
            <a:ext cx="2832100" cy="2455863"/>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7B207746-8133-964D-B061-AFEFD7DF87D6}"/>
              </a:ext>
            </a:extLst>
          </p:cNvPr>
          <p:cNvSpPr>
            <a:spLocks noGrp="1"/>
          </p:cNvSpPr>
          <p:nvPr>
            <p:ph type="dt" sz="quarter" idx="10"/>
          </p:nvPr>
        </p:nvSpPr>
        <p:spPr/>
        <p:txBody>
          <a:bodyPr/>
          <a:lstStyle/>
          <a:p>
            <a:pPr>
              <a:defRPr/>
            </a:pPr>
            <a:r>
              <a:rPr lang="en-US" dirty="0"/>
              <a:t>© 2020</a:t>
            </a:r>
          </a:p>
        </p:txBody>
      </p:sp>
      <p:sp>
        <p:nvSpPr>
          <p:cNvPr id="47109" name="Slide Number Placeholder 6">
            <a:extLst>
              <a:ext uri="{FF2B5EF4-FFF2-40B4-BE49-F238E27FC236}">
                <a16:creationId xmlns:a16="http://schemas.microsoft.com/office/drawing/2014/main" id="{DDC62BF2-1685-CB4E-B0D4-39D259BDB8E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8875E3A-2BEB-D747-80D5-CA39BBB78473}" type="slidenum">
              <a:rPr lang="en-US" altLang="en-US" sz="1200">
                <a:solidFill>
                  <a:srgbClr val="898989"/>
                </a:solidFill>
                <a:latin typeface="Verdana" panose="020B0604030504040204" pitchFamily="34" charset="0"/>
              </a:rPr>
              <a:pPr>
                <a:spcBef>
                  <a:spcPct val="0"/>
                </a:spcBef>
                <a:buFontTx/>
                <a:buNone/>
              </a:pPr>
              <a:t>35</a:t>
            </a:fld>
            <a:endParaRPr lang="en-US" altLang="en-US" sz="1200">
              <a:solidFill>
                <a:srgbClr val="898989"/>
              </a:solidFill>
              <a:latin typeface="Verdana" panose="020B0604030504040204" pitchFamily="34" charset="0"/>
            </a:endParaRPr>
          </a:p>
        </p:txBody>
      </p:sp>
      <p:sp>
        <p:nvSpPr>
          <p:cNvPr id="47110" name="Title 1">
            <a:extLst>
              <a:ext uri="{FF2B5EF4-FFF2-40B4-BE49-F238E27FC236}">
                <a16:creationId xmlns:a16="http://schemas.microsoft.com/office/drawing/2014/main" id="{4086B219-6178-C540-84FC-C9FA1DBF61DE}"/>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Family/Personal Loans: Cons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2">
            <a:extLst>
              <a:ext uri="{FF2B5EF4-FFF2-40B4-BE49-F238E27FC236}">
                <a16:creationId xmlns:a16="http://schemas.microsoft.com/office/drawing/2014/main" id="{0AA40879-4BAE-7545-BB21-0152277716DD}"/>
              </a:ext>
            </a:extLst>
          </p:cNvPr>
          <p:cNvSpPr>
            <a:spLocks noGrp="1"/>
          </p:cNvSpPr>
          <p:nvPr>
            <p:ph idx="1"/>
          </p:nvPr>
        </p:nvSpPr>
        <p:spPr>
          <a:xfrm>
            <a:off x="457200" y="2362200"/>
            <a:ext cx="3886200" cy="2743200"/>
          </a:xfrm>
        </p:spPr>
        <p:txBody>
          <a:bodyPr/>
          <a:lstStyle/>
          <a:p>
            <a:pPr eaLnBrk="1" hangingPunct="1">
              <a:buFont typeface="Wingdings" pitchFamily="2" charset="2"/>
              <a:buNone/>
            </a:pPr>
            <a:r>
              <a:rPr lang="en-CA" altLang="en-US" b="1">
                <a:ea typeface="ＭＳ Ｐゴシック" panose="020B0600070205080204" pitchFamily="34" charset="-128"/>
              </a:rPr>
              <a:t>Best Case Scenario</a:t>
            </a:r>
            <a:endParaRPr lang="en-US" altLang="en-US" b="1">
              <a:ea typeface="ＭＳ Ｐゴシック" panose="020B0600070205080204" pitchFamily="34" charset="-128"/>
            </a:endParaRP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Solidifies relationship</a:t>
            </a:r>
          </a:p>
          <a:p>
            <a:pPr eaLnBrk="1" hangingPunct="1">
              <a:buFont typeface="Wingdings" pitchFamily="2" charset="2"/>
              <a:buChar char="§"/>
            </a:pPr>
            <a:r>
              <a:rPr lang="en-US" altLang="en-US">
                <a:ea typeface="ＭＳ Ｐゴシック" panose="020B0600070205080204" pitchFamily="34" charset="-128"/>
              </a:rPr>
              <a:t>Everything goes perfectly</a:t>
            </a:r>
          </a:p>
          <a:p>
            <a:pPr eaLnBrk="1" hangingPunct="1">
              <a:buFont typeface="Wingdings" pitchFamily="2" charset="2"/>
              <a:buNone/>
            </a:pPr>
            <a:r>
              <a:rPr lang="en-US" altLang="en-US">
                <a:ea typeface="ＭＳ Ｐゴシック" panose="020B0600070205080204" pitchFamily="34" charset="-128"/>
              </a:rPr>
              <a:t> </a:t>
            </a:r>
          </a:p>
          <a:p>
            <a:pPr eaLnBrk="1" hangingPunct="1">
              <a:buFont typeface="Wingdings" pitchFamily="2" charset="2"/>
              <a:buNone/>
            </a:pPr>
            <a:endParaRPr lang="en-US" altLang="en-US">
              <a:ea typeface="ＭＳ Ｐゴシック" panose="020B0600070205080204" pitchFamily="34" charset="-128"/>
            </a:endParaRPr>
          </a:p>
        </p:txBody>
      </p:sp>
      <p:sp>
        <p:nvSpPr>
          <p:cNvPr id="25604" name="Footer Placeholder 3">
            <a:extLst>
              <a:ext uri="{FF2B5EF4-FFF2-40B4-BE49-F238E27FC236}">
                <a16:creationId xmlns:a16="http://schemas.microsoft.com/office/drawing/2014/main" id="{59AF7541-493D-154B-A8A2-7FF45F8FFA88}"/>
              </a:ext>
            </a:extLst>
          </p:cNvPr>
          <p:cNvSpPr>
            <a:spLocks noGrp="1"/>
          </p:cNvSpPr>
          <p:nvPr>
            <p:ph type="ftr" sz="quarter" idx="11"/>
          </p:nvPr>
        </p:nvSpPr>
        <p:spPr/>
        <p:txBody>
          <a:bodyPr/>
          <a:lstStyle/>
          <a:p>
            <a:pPr>
              <a:defRPr/>
            </a:pPr>
            <a:r>
              <a:rPr lang="en-US"/>
              <a:t>Lynnette Khalfani-Cox   http://MoneyCoachUniversity.com  </a:t>
            </a:r>
          </a:p>
        </p:txBody>
      </p:sp>
      <p:pic>
        <p:nvPicPr>
          <p:cNvPr id="41989" name="Picture 4">
            <a:extLst>
              <a:ext uri="{FF2B5EF4-FFF2-40B4-BE49-F238E27FC236}">
                <a16:creationId xmlns:a16="http://schemas.microsoft.com/office/drawing/2014/main" id="{9F021604-7690-5845-87CE-5AF31C0184D0}"/>
              </a:ext>
            </a:extLst>
          </p:cNvPr>
          <p:cNvPicPr>
            <a:picLocks noChangeAspect="1"/>
          </p:cNvPicPr>
          <p:nvPr/>
        </p:nvPicPr>
        <p:blipFill>
          <a:blip r:embed="rId2"/>
          <a:srcRect/>
          <a:stretch>
            <a:fillRect/>
          </a:stretch>
        </p:blipFill>
        <p:spPr bwMode="auto">
          <a:xfrm>
            <a:off x="4191000" y="2590800"/>
            <a:ext cx="4267200" cy="2901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CEEA7260-8D52-3749-AE6F-C50AFD8A9BA1}"/>
              </a:ext>
            </a:extLst>
          </p:cNvPr>
          <p:cNvSpPr>
            <a:spLocks noGrp="1"/>
          </p:cNvSpPr>
          <p:nvPr>
            <p:ph type="dt" sz="quarter" idx="10"/>
          </p:nvPr>
        </p:nvSpPr>
        <p:spPr/>
        <p:txBody>
          <a:bodyPr/>
          <a:lstStyle/>
          <a:p>
            <a:pPr>
              <a:defRPr/>
            </a:pPr>
            <a:r>
              <a:rPr lang="en-US"/>
              <a:t>© 2020</a:t>
            </a:r>
            <a:endParaRPr lang="en-US" dirty="0"/>
          </a:p>
        </p:txBody>
      </p:sp>
      <p:sp>
        <p:nvSpPr>
          <p:cNvPr id="48133" name="Slide Number Placeholder 6">
            <a:extLst>
              <a:ext uri="{FF2B5EF4-FFF2-40B4-BE49-F238E27FC236}">
                <a16:creationId xmlns:a16="http://schemas.microsoft.com/office/drawing/2014/main" id="{4C83BD18-1DFF-A34B-80E5-1788A25B301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5E951D-3FBC-8441-A3CB-C4384FAE20ED}" type="slidenum">
              <a:rPr lang="en-US" altLang="en-US" sz="1200">
                <a:solidFill>
                  <a:srgbClr val="898989"/>
                </a:solidFill>
                <a:latin typeface="Verdana" panose="020B0604030504040204" pitchFamily="34" charset="0"/>
              </a:rPr>
              <a:pPr>
                <a:spcBef>
                  <a:spcPct val="0"/>
                </a:spcBef>
                <a:buFontTx/>
                <a:buNone/>
              </a:pPr>
              <a:t>36</a:t>
            </a:fld>
            <a:endParaRPr lang="en-US" altLang="en-US" sz="1200">
              <a:solidFill>
                <a:srgbClr val="898989"/>
              </a:solidFill>
              <a:latin typeface="Verdana" panose="020B0604030504040204" pitchFamily="34" charset="0"/>
            </a:endParaRPr>
          </a:p>
        </p:txBody>
      </p:sp>
      <p:sp>
        <p:nvSpPr>
          <p:cNvPr id="48134" name="Title 1">
            <a:extLst>
              <a:ext uri="{FF2B5EF4-FFF2-40B4-BE49-F238E27FC236}">
                <a16:creationId xmlns:a16="http://schemas.microsoft.com/office/drawing/2014/main" id="{D3B13241-6245-DC47-A475-6144370EACB9}"/>
              </a:ext>
            </a:extLst>
          </p:cNvPr>
          <p:cNvSpPr txBox="1">
            <a:spLocks/>
          </p:cNvSpPr>
          <p:nvPr/>
        </p:nvSpPr>
        <p:spPr bwMode="auto">
          <a:xfrm>
            <a:off x="228600" y="609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Family/Personal Loans: Best Case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2">
            <a:extLst>
              <a:ext uri="{FF2B5EF4-FFF2-40B4-BE49-F238E27FC236}">
                <a16:creationId xmlns:a16="http://schemas.microsoft.com/office/drawing/2014/main" id="{E0E535FF-BDC7-5443-93D4-00091E4569C8}"/>
              </a:ext>
            </a:extLst>
          </p:cNvPr>
          <p:cNvSpPr>
            <a:spLocks noGrp="1"/>
          </p:cNvSpPr>
          <p:nvPr>
            <p:ph idx="1"/>
          </p:nvPr>
        </p:nvSpPr>
        <p:spPr>
          <a:xfrm>
            <a:off x="4572000" y="2362200"/>
            <a:ext cx="3886200" cy="3200400"/>
          </a:xfrm>
        </p:spPr>
        <p:txBody>
          <a:bodyPr/>
          <a:lstStyle/>
          <a:p>
            <a:pPr eaLnBrk="1" hangingPunct="1">
              <a:buFont typeface="Wingdings" pitchFamily="2" charset="2"/>
              <a:buNone/>
            </a:pPr>
            <a:r>
              <a:rPr lang="en-CA" altLang="en-US" b="1">
                <a:ea typeface="ＭＳ Ｐゴシック" panose="020B0600070205080204" pitchFamily="34" charset="-128"/>
              </a:rPr>
              <a:t>Worst Case Scenario</a:t>
            </a: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Damages or ends the relationship</a:t>
            </a:r>
          </a:p>
          <a:p>
            <a:pPr eaLnBrk="1" hangingPunct="1">
              <a:buFont typeface="Wingdings" pitchFamily="2" charset="2"/>
              <a:buChar char="§"/>
            </a:pPr>
            <a:r>
              <a:rPr lang="en-US" altLang="en-US">
                <a:ea typeface="ＭＳ Ｐゴシック" panose="020B0600070205080204" pitchFamily="34" charset="-128"/>
              </a:rPr>
              <a:t>Everything goes awry</a:t>
            </a: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p:txBody>
      </p:sp>
      <p:sp>
        <p:nvSpPr>
          <p:cNvPr id="25604" name="Footer Placeholder 3">
            <a:extLst>
              <a:ext uri="{FF2B5EF4-FFF2-40B4-BE49-F238E27FC236}">
                <a16:creationId xmlns:a16="http://schemas.microsoft.com/office/drawing/2014/main" id="{E9A5446D-3D5E-4C48-A3D4-24D7B1E966B5}"/>
              </a:ext>
            </a:extLst>
          </p:cNvPr>
          <p:cNvSpPr>
            <a:spLocks noGrp="1"/>
          </p:cNvSpPr>
          <p:nvPr>
            <p:ph type="ftr" sz="quarter" idx="11"/>
          </p:nvPr>
        </p:nvSpPr>
        <p:spPr/>
        <p:txBody>
          <a:bodyPr/>
          <a:lstStyle/>
          <a:p>
            <a:pPr>
              <a:defRPr/>
            </a:pPr>
            <a:r>
              <a:rPr lang="en-US"/>
              <a:t>Lynnette Khalfani-Cox   http://MoneyCoachUniversity.com  </a:t>
            </a:r>
          </a:p>
        </p:txBody>
      </p:sp>
      <p:pic>
        <p:nvPicPr>
          <p:cNvPr id="43013" name="Picture 4">
            <a:extLst>
              <a:ext uri="{FF2B5EF4-FFF2-40B4-BE49-F238E27FC236}">
                <a16:creationId xmlns:a16="http://schemas.microsoft.com/office/drawing/2014/main" id="{77D1A6E4-8154-F648-AC49-8F74E26A5CB1}"/>
              </a:ext>
            </a:extLst>
          </p:cNvPr>
          <p:cNvPicPr>
            <a:picLocks noChangeAspect="1"/>
          </p:cNvPicPr>
          <p:nvPr/>
        </p:nvPicPr>
        <p:blipFill>
          <a:blip r:embed="rId2"/>
          <a:srcRect/>
          <a:stretch>
            <a:fillRect/>
          </a:stretch>
        </p:blipFill>
        <p:spPr bwMode="auto">
          <a:xfrm>
            <a:off x="838200" y="2286000"/>
            <a:ext cx="32004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78B3D42A-6897-E14E-A217-B4C6C47C712F}"/>
              </a:ext>
            </a:extLst>
          </p:cNvPr>
          <p:cNvSpPr>
            <a:spLocks noGrp="1"/>
          </p:cNvSpPr>
          <p:nvPr>
            <p:ph type="dt" sz="quarter" idx="10"/>
          </p:nvPr>
        </p:nvSpPr>
        <p:spPr/>
        <p:txBody>
          <a:bodyPr/>
          <a:lstStyle/>
          <a:p>
            <a:pPr>
              <a:defRPr/>
            </a:pPr>
            <a:r>
              <a:rPr lang="en-US"/>
              <a:t>© 2020</a:t>
            </a:r>
            <a:endParaRPr lang="en-US" dirty="0"/>
          </a:p>
        </p:txBody>
      </p:sp>
      <p:sp>
        <p:nvSpPr>
          <p:cNvPr id="49157" name="Slide Number Placeholder 6">
            <a:extLst>
              <a:ext uri="{FF2B5EF4-FFF2-40B4-BE49-F238E27FC236}">
                <a16:creationId xmlns:a16="http://schemas.microsoft.com/office/drawing/2014/main" id="{4155AA47-D5C0-1F4A-8F93-0FED8EBCBBE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A011382-FD70-514C-B6F5-935EDA88F9ED}" type="slidenum">
              <a:rPr lang="en-US" altLang="en-US" sz="1200">
                <a:solidFill>
                  <a:srgbClr val="898989"/>
                </a:solidFill>
                <a:latin typeface="Verdana" panose="020B0604030504040204" pitchFamily="34" charset="0"/>
              </a:rPr>
              <a:pPr>
                <a:spcBef>
                  <a:spcPct val="0"/>
                </a:spcBef>
                <a:buFontTx/>
                <a:buNone/>
              </a:pPr>
              <a:t>37</a:t>
            </a:fld>
            <a:endParaRPr lang="en-US" altLang="en-US" sz="1200">
              <a:solidFill>
                <a:srgbClr val="898989"/>
              </a:solidFill>
              <a:latin typeface="Verdana" panose="020B0604030504040204" pitchFamily="34" charset="0"/>
            </a:endParaRPr>
          </a:p>
        </p:txBody>
      </p:sp>
      <p:sp>
        <p:nvSpPr>
          <p:cNvPr id="49158" name="Title 1">
            <a:extLst>
              <a:ext uri="{FF2B5EF4-FFF2-40B4-BE49-F238E27FC236}">
                <a16:creationId xmlns:a16="http://schemas.microsoft.com/office/drawing/2014/main" id="{48D2379B-CB15-B149-BED5-5A473E345CE3}"/>
              </a:ext>
            </a:extLst>
          </p:cNvPr>
          <p:cNvSpPr txBox="1">
            <a:spLocks/>
          </p:cNvSpPr>
          <p:nvPr/>
        </p:nvSpPr>
        <p:spPr bwMode="auto">
          <a:xfrm>
            <a:off x="304800" y="609600"/>
            <a:ext cx="746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a:solidFill>
                  <a:schemeClr val="bg1"/>
                </a:solidFill>
                <a:latin typeface="Verdana" panose="020B0604030504040204" pitchFamily="34" charset="0"/>
              </a:rPr>
              <a:t>Family/Personal Loans: Worst Case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4">
            <a:extLst>
              <a:ext uri="{FF2B5EF4-FFF2-40B4-BE49-F238E27FC236}">
                <a16:creationId xmlns:a16="http://schemas.microsoft.com/office/drawing/2014/main" id="{A855C2D6-06EF-2741-B24B-E99125631088}"/>
              </a:ext>
            </a:extLst>
          </p:cNvPr>
          <p:cNvPicPr>
            <a:picLocks noChangeAspect="1"/>
          </p:cNvPicPr>
          <p:nvPr/>
        </p:nvPicPr>
        <p:blipFill>
          <a:blip r:embed="rId2"/>
          <a:srcRect/>
          <a:stretch>
            <a:fillRect/>
          </a:stretch>
        </p:blipFill>
        <p:spPr bwMode="auto">
          <a:xfrm>
            <a:off x="4572000" y="2895600"/>
            <a:ext cx="4106863" cy="2743200"/>
          </a:xfrm>
          <a:prstGeom prst="rect">
            <a:avLst/>
          </a:prstGeom>
          <a:ln>
            <a:noFill/>
          </a:ln>
          <a:effectLst>
            <a:outerShdw blurRad="292100" dist="139700" dir="2700000" algn="tl" rotWithShape="0">
              <a:srgbClr val="333333">
                <a:alpha val="65000"/>
              </a:srgbClr>
            </a:outerShdw>
          </a:effectLst>
        </p:spPr>
      </p:pic>
      <p:sp>
        <p:nvSpPr>
          <p:cNvPr id="50178" name="Content Placeholder 2">
            <a:extLst>
              <a:ext uri="{FF2B5EF4-FFF2-40B4-BE49-F238E27FC236}">
                <a16:creationId xmlns:a16="http://schemas.microsoft.com/office/drawing/2014/main" id="{45927559-F499-5146-BA27-DC32F75F4FC0}"/>
              </a:ext>
            </a:extLst>
          </p:cNvPr>
          <p:cNvSpPr>
            <a:spLocks noGrp="1"/>
          </p:cNvSpPr>
          <p:nvPr>
            <p:ph idx="1"/>
          </p:nvPr>
        </p:nvSpPr>
        <p:spPr>
          <a:xfrm>
            <a:off x="381000" y="1676400"/>
            <a:ext cx="8229600" cy="4191000"/>
          </a:xfrm>
        </p:spPr>
        <p:txBody>
          <a:bodyPr/>
          <a:lstStyle/>
          <a:p>
            <a:pPr eaLnBrk="1" hangingPunct="1">
              <a:buFont typeface="Wingdings" pitchFamily="2" charset="2"/>
              <a:buNone/>
            </a:pPr>
            <a:r>
              <a:rPr lang="en-US" altLang="en-US" dirty="0">
                <a:ea typeface="ＭＳ Ｐゴシック" panose="020B0600070205080204" pitchFamily="34" charset="-128"/>
              </a:rPr>
              <a:t>Those hit by Dreaded D’s … and problem is fixed:</a:t>
            </a:r>
          </a:p>
          <a:p>
            <a:pPr eaLnBrk="1" hangingPunct="1">
              <a:buFont typeface="Wingdings" pitchFamily="2" charset="2"/>
              <a:buNone/>
            </a:pPr>
            <a:endParaRPr lang="en-US" altLang="en-US" sz="2000" dirty="0">
              <a:ea typeface="ＭＳ Ｐゴシック" panose="020B0600070205080204" pitchFamily="34" charset="-128"/>
            </a:endParaRPr>
          </a:p>
          <a:p>
            <a:pPr eaLnBrk="1" hangingPunct="1">
              <a:buFont typeface="Wingdings" pitchFamily="2" charset="2"/>
              <a:buChar char="§"/>
            </a:pPr>
            <a:r>
              <a:rPr lang="en-US" altLang="en-US" dirty="0">
                <a:ea typeface="ＭＳ Ｐゴシック" panose="020B0600070205080204" pitchFamily="34" charset="-128"/>
              </a:rPr>
              <a:t>Downsizing</a:t>
            </a:r>
          </a:p>
          <a:p>
            <a:pPr eaLnBrk="1" hangingPunct="1">
              <a:buFont typeface="Wingdings" pitchFamily="2" charset="2"/>
              <a:buChar char="§"/>
            </a:pPr>
            <a:r>
              <a:rPr lang="en-US" altLang="en-US" dirty="0">
                <a:ea typeface="ＭＳ Ｐゴシック" panose="020B0600070205080204" pitchFamily="34" charset="-128"/>
              </a:rPr>
              <a:t>Divorce</a:t>
            </a:r>
          </a:p>
          <a:p>
            <a:pPr eaLnBrk="1" hangingPunct="1">
              <a:buFont typeface="Wingdings" pitchFamily="2" charset="2"/>
              <a:buChar char="§"/>
            </a:pPr>
            <a:r>
              <a:rPr lang="en-US" altLang="en-US" dirty="0">
                <a:ea typeface="ＭＳ Ｐゴシック" panose="020B0600070205080204" pitchFamily="34" charset="-128"/>
              </a:rPr>
              <a:t>Death In the family </a:t>
            </a:r>
          </a:p>
          <a:p>
            <a:pPr eaLnBrk="1" hangingPunct="1">
              <a:buFont typeface="Wingdings" pitchFamily="2" charset="2"/>
              <a:buChar char="§"/>
            </a:pPr>
            <a:r>
              <a:rPr lang="en-US" altLang="en-US" dirty="0">
                <a:ea typeface="ＭＳ Ｐゴシック" panose="020B0600070205080204" pitchFamily="34" charset="-128"/>
              </a:rPr>
              <a:t>Disability</a:t>
            </a:r>
          </a:p>
          <a:p>
            <a:pPr eaLnBrk="1" hangingPunct="1">
              <a:buFont typeface="Wingdings" pitchFamily="2" charset="2"/>
              <a:buChar char="§"/>
            </a:pPr>
            <a:r>
              <a:rPr lang="en-US" altLang="en-US" dirty="0">
                <a:ea typeface="ＭＳ Ｐゴシック" panose="020B0600070205080204" pitchFamily="34" charset="-128"/>
              </a:rPr>
              <a:t>Disease</a:t>
            </a:r>
          </a:p>
          <a:p>
            <a:pPr eaLnBrk="1" hangingPunct="1">
              <a:buFont typeface="Wingdings" pitchFamily="2" charset="2"/>
              <a:buChar char="§"/>
            </a:pPr>
            <a:r>
              <a:rPr lang="en-US" altLang="en-US" dirty="0">
                <a:ea typeface="ＭＳ Ｐゴシック" panose="020B0600070205080204" pitchFamily="34" charset="-128"/>
              </a:rPr>
              <a:t>Disaster of any kind</a:t>
            </a:r>
          </a:p>
        </p:txBody>
      </p:sp>
      <p:sp>
        <p:nvSpPr>
          <p:cNvPr id="25604" name="Footer Placeholder 3">
            <a:extLst>
              <a:ext uri="{FF2B5EF4-FFF2-40B4-BE49-F238E27FC236}">
                <a16:creationId xmlns:a16="http://schemas.microsoft.com/office/drawing/2014/main" id="{A49E1C65-7990-4549-83EC-E3C6D726907B}"/>
              </a:ext>
            </a:extLst>
          </p:cNvPr>
          <p:cNvSpPr>
            <a:spLocks noGrp="1"/>
          </p:cNvSpPr>
          <p:nvPr>
            <p:ph type="ftr" sz="quarter" idx="11"/>
          </p:nvPr>
        </p:nvSpPr>
        <p:spPr/>
        <p:txBody>
          <a:bodyPr/>
          <a:lstStyle/>
          <a:p>
            <a:pPr>
              <a:defRPr/>
            </a:pPr>
            <a:r>
              <a:rPr lang="en-US"/>
              <a:t>Lynnette Khalfani-Cox   http://MoneyCoachUniversity.com  </a:t>
            </a:r>
          </a:p>
        </p:txBody>
      </p:sp>
      <p:sp>
        <p:nvSpPr>
          <p:cNvPr id="6" name="Date Placeholder 5">
            <a:extLst>
              <a:ext uri="{FF2B5EF4-FFF2-40B4-BE49-F238E27FC236}">
                <a16:creationId xmlns:a16="http://schemas.microsoft.com/office/drawing/2014/main" id="{63B4CF1C-CC51-D747-9B05-43A623D79E55}"/>
              </a:ext>
            </a:extLst>
          </p:cNvPr>
          <p:cNvSpPr>
            <a:spLocks noGrp="1"/>
          </p:cNvSpPr>
          <p:nvPr>
            <p:ph type="dt" sz="quarter" idx="10"/>
          </p:nvPr>
        </p:nvSpPr>
        <p:spPr/>
        <p:txBody>
          <a:bodyPr/>
          <a:lstStyle/>
          <a:p>
            <a:pPr>
              <a:defRPr/>
            </a:pPr>
            <a:r>
              <a:rPr lang="en-US"/>
              <a:t>© 2020</a:t>
            </a:r>
            <a:endParaRPr lang="en-US" dirty="0"/>
          </a:p>
        </p:txBody>
      </p:sp>
      <p:sp>
        <p:nvSpPr>
          <p:cNvPr id="50181" name="Slide Number Placeholder 6">
            <a:extLst>
              <a:ext uri="{FF2B5EF4-FFF2-40B4-BE49-F238E27FC236}">
                <a16:creationId xmlns:a16="http://schemas.microsoft.com/office/drawing/2014/main" id="{B822A3BC-114C-A14B-AE6C-E28C24C28E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784F670-1642-2447-BC00-395D4FA38E0F}" type="slidenum">
              <a:rPr lang="en-US" altLang="en-US" sz="1200">
                <a:solidFill>
                  <a:srgbClr val="898989"/>
                </a:solidFill>
                <a:latin typeface="Verdana" panose="020B0604030504040204" pitchFamily="34" charset="0"/>
              </a:rPr>
              <a:pPr>
                <a:spcBef>
                  <a:spcPct val="0"/>
                </a:spcBef>
                <a:buFontTx/>
                <a:buNone/>
              </a:pPr>
              <a:t>38</a:t>
            </a:fld>
            <a:endParaRPr lang="en-US" altLang="en-US" sz="1200">
              <a:solidFill>
                <a:srgbClr val="898989"/>
              </a:solidFill>
              <a:latin typeface="Verdana" panose="020B0604030504040204" pitchFamily="34" charset="0"/>
            </a:endParaRPr>
          </a:p>
        </p:txBody>
      </p:sp>
      <p:sp>
        <p:nvSpPr>
          <p:cNvPr id="50182" name="Title 1">
            <a:extLst>
              <a:ext uri="{FF2B5EF4-FFF2-40B4-BE49-F238E27FC236}">
                <a16:creationId xmlns:a16="http://schemas.microsoft.com/office/drawing/2014/main" id="{B3EC0727-3884-4B49-92B8-7D1333BF9801}"/>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Borrowing: Best for Whom?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B1C9-FB3E-4654-9C1B-D6E5BEC4B1C0}"/>
              </a:ext>
            </a:extLst>
          </p:cNvPr>
          <p:cNvSpPr>
            <a:spLocks noGrp="1"/>
          </p:cNvSpPr>
          <p:nvPr>
            <p:ph type="title"/>
          </p:nvPr>
        </p:nvSpPr>
        <p:spPr>
          <a:xfrm>
            <a:off x="304800" y="1676400"/>
            <a:ext cx="8534400" cy="1143000"/>
          </a:xfrm>
        </p:spPr>
        <p:txBody>
          <a:bodyPr/>
          <a:lstStyle/>
          <a:p>
            <a:r>
              <a:rPr lang="en-US" dirty="0"/>
              <a:t>3. Negotiating Your Way Out of Debt</a:t>
            </a:r>
          </a:p>
        </p:txBody>
      </p:sp>
      <p:sp>
        <p:nvSpPr>
          <p:cNvPr id="4" name="Date Placeholder 3">
            <a:extLst>
              <a:ext uri="{FF2B5EF4-FFF2-40B4-BE49-F238E27FC236}">
                <a16:creationId xmlns:a16="http://schemas.microsoft.com/office/drawing/2014/main" id="{C8072336-7982-49DC-B1B7-E35EA8F941A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tint val="75000"/>
                  </a:prstClr>
                </a:solidFill>
                <a:effectLst/>
                <a:uLnTx/>
                <a:uFillTx/>
                <a:latin typeface="Verdana" charset="0"/>
                <a:cs typeface="Arial" charset="0"/>
              </a:rPr>
              <a:t>© 2020</a:t>
            </a:r>
            <a:endParaRPr kumimoji="0" lang="en-US" sz="1100" b="0" i="0" u="none" strike="noStrike" kern="1200" cap="none" spc="0" normalizeH="0" baseline="0" noProof="0" dirty="0">
              <a:ln>
                <a:noFill/>
              </a:ln>
              <a:solidFill>
                <a:prstClr val="black">
                  <a:tint val="75000"/>
                </a:prstClr>
              </a:solidFill>
              <a:effectLst/>
              <a:uLnTx/>
              <a:uFillTx/>
              <a:latin typeface="Verdana" charset="0"/>
              <a:cs typeface="Arial" charset="0"/>
            </a:endParaRPr>
          </a:p>
        </p:txBody>
      </p:sp>
      <p:sp>
        <p:nvSpPr>
          <p:cNvPr id="5" name="Footer Placeholder 4">
            <a:extLst>
              <a:ext uri="{FF2B5EF4-FFF2-40B4-BE49-F238E27FC236}">
                <a16:creationId xmlns:a16="http://schemas.microsoft.com/office/drawing/2014/main" id="{CA8B7B8A-6DE3-40A6-AFEF-39DA95D95269}"/>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Lynnette Khalfani-Cox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http://</a:t>
            </a:r>
            <a:r>
              <a:rPr kumimoji="0" lang="en-US" sz="1200" b="0" i="0" u="none" strike="noStrike" kern="1200" cap="none" spc="0" normalizeH="0" baseline="0" noProof="0">
                <a:ln>
                  <a:noFill/>
                </a:ln>
                <a:solidFill>
                  <a:prstClr val="black">
                    <a:tint val="75000"/>
                  </a:prstClr>
                </a:solidFill>
                <a:effectLst/>
                <a:uLnTx/>
                <a:uFillTx/>
                <a:latin typeface="Verdana" charset="0"/>
                <a:ea typeface="ＭＳ Ｐゴシック" pitchFamily="1" charset="-128"/>
                <a:cs typeface="Arial" charset="0"/>
              </a:rPr>
              <a:t>MoneyCoachUniversity.com</a:t>
            </a: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  </a:t>
            </a:r>
          </a:p>
        </p:txBody>
      </p:sp>
      <p:sp>
        <p:nvSpPr>
          <p:cNvPr id="6" name="Slide Number Placeholder 5">
            <a:extLst>
              <a:ext uri="{FF2B5EF4-FFF2-40B4-BE49-F238E27FC236}">
                <a16:creationId xmlns:a16="http://schemas.microsoft.com/office/drawing/2014/main" id="{3DEE7D3B-B2F5-4109-92BD-F7771EE6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15C2AB-1A04-DF46-9CFA-7476C97217B4}" type="slidenum">
              <a:rPr kumimoji="0" lang="en-US" altLang="en-US" sz="1200" b="0" i="0" u="none" strike="noStrike" kern="1200" cap="none" spc="0" normalizeH="0" baseline="0" noProof="0" smtClean="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0BF6A63C-9A77-9E4A-9839-F71C2BB5B637}"/>
              </a:ext>
            </a:extLst>
          </p:cNvPr>
          <p:cNvPicPr>
            <a:picLocks noChangeAspect="1"/>
          </p:cNvPicPr>
          <p:nvPr/>
        </p:nvPicPr>
        <p:blipFill>
          <a:blip r:embed="rId2"/>
          <a:stretch>
            <a:fillRect/>
          </a:stretch>
        </p:blipFill>
        <p:spPr>
          <a:xfrm>
            <a:off x="0" y="3151725"/>
            <a:ext cx="9131085" cy="2815472"/>
          </a:xfrm>
          <a:prstGeom prst="rect">
            <a:avLst/>
          </a:prstGeom>
        </p:spPr>
      </p:pic>
    </p:spTree>
    <p:extLst>
      <p:ext uri="{BB962C8B-B14F-4D97-AF65-F5344CB8AC3E}">
        <p14:creationId xmlns:p14="http://schemas.microsoft.com/office/powerpoint/2010/main" val="834637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2C8ABB-5F04-4900-A68B-664A1849A146}"/>
              </a:ext>
            </a:extLst>
          </p:cNvPr>
          <p:cNvSpPr/>
          <p:nvPr/>
        </p:nvSpPr>
        <p:spPr>
          <a:xfrm>
            <a:off x="0" y="797062"/>
            <a:ext cx="9144000" cy="12603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24703"/>
            <a:ext cx="9144000" cy="1050398"/>
          </a:xfrm>
        </p:spPr>
        <p:txBody>
          <a:bodyPr/>
          <a:lstStyle/>
          <a:p>
            <a:pPr algn="ctr"/>
            <a:r>
              <a:rPr lang="en-US" sz="2600" b="1" dirty="0">
                <a:solidFill>
                  <a:schemeClr val="accent1"/>
                </a:solidFill>
              </a:rPr>
              <a:t>CENTER FOR REALTOR® FINANCIAL WELLNESS </a:t>
            </a:r>
            <a:br>
              <a:rPr lang="en-US" sz="2600" dirty="0">
                <a:solidFill>
                  <a:schemeClr val="accent1"/>
                </a:solidFill>
              </a:rPr>
            </a:br>
            <a:r>
              <a:rPr lang="en-US" sz="2600" dirty="0">
                <a:solidFill>
                  <a:schemeClr val="accent1"/>
                </a:solidFill>
              </a:rPr>
              <a:t>WEBINAR AND SEMINAR </a:t>
            </a:r>
            <a:br>
              <a:rPr lang="en-US" sz="2600" dirty="0">
                <a:solidFill>
                  <a:schemeClr val="accent1"/>
                </a:solidFill>
              </a:rPr>
            </a:br>
            <a:r>
              <a:rPr lang="en-US" sz="2600" dirty="0">
                <a:solidFill>
                  <a:schemeClr val="accent1"/>
                </a:solidFill>
              </a:rPr>
              <a:t>DISCLAIMER</a:t>
            </a:r>
            <a:br>
              <a:rPr lang="en-US" sz="2800" dirty="0">
                <a:solidFill>
                  <a:schemeClr val="accent1"/>
                </a:solidFill>
              </a:rPr>
            </a:br>
            <a:endParaRPr lang="en-US" sz="2800" dirty="0">
              <a:solidFill>
                <a:schemeClr val="accent1"/>
              </a:solidFill>
            </a:endParaRPr>
          </a:p>
        </p:txBody>
      </p:sp>
      <p:sp>
        <p:nvSpPr>
          <p:cNvPr id="3" name="Content Placeholder 2"/>
          <p:cNvSpPr>
            <a:spLocks noGrp="1"/>
          </p:cNvSpPr>
          <p:nvPr>
            <p:ph idx="1"/>
          </p:nvPr>
        </p:nvSpPr>
        <p:spPr>
          <a:xfrm>
            <a:off x="533400" y="2237441"/>
            <a:ext cx="8229600" cy="4239559"/>
          </a:xfrm>
        </p:spPr>
        <p:txBody>
          <a:bodyPr>
            <a:normAutofit fontScale="55000" lnSpcReduction="20000"/>
          </a:bodyPr>
          <a:lstStyle/>
          <a:p>
            <a:r>
              <a:rPr lang="en-US" sz="2475" b="1" dirty="0">
                <a:solidFill>
                  <a:srgbClr val="92D050"/>
                </a:solidFill>
              </a:rPr>
              <a:t>For Education and Information Purposes Only</a:t>
            </a:r>
          </a:p>
          <a:p>
            <a:r>
              <a:rPr lang="en-US" sz="2475" dirty="0"/>
              <a:t>Please note that the information and materials provided in Center for REALTOR® Financial Wellness webinars and seminars are not intended or provided to be used as a substitute for the advice of your tax, investment, legal and/or financial advisors or to be the basis of specific financial planning activities.  The opinions and views expressed or shared in this presentation represent only those of the developers, speakers, presenters or instructors and have not been endorsed or approved by the National Association of REALTORS®.  While substantial care is taken to try to provide accurate and current data and information, the National Association of REALTORS® does not warrant the accuracy, completeness or timeliness of any data and information provided in the webinars and seminars.  Further, any principles and conclusions presented are subject to court decisions and to local, state and federal laws and regulations and any revisions of such laws and regulations.  If you seek or need tax, investment, legal or financial advice, you must obtain such advice and services from the appropriate professionals.  </a:t>
            </a:r>
          </a:p>
          <a:p>
            <a:r>
              <a:rPr lang="en-US" sz="2475" dirty="0"/>
              <a:t>Any links to third-party websites, tools, materials or resources are provided as a convenience and for your information.  Any products, services or opinions of third-party entities or associated individuals are neither endorsed nor have they been vetted by the National Association of REALTORS®, and their inclusion in the webinar or seminar and any related materials do not constitute a recommendation by the National Association of REALTORS® and should not be inferred as suggesting a preference over other products, services or information available in the market.  The National Association of REALTORS® bears no responsibility for the accuracy, completeness, legality or the content provided in the webinar or seminar and any related materials.</a:t>
            </a:r>
          </a:p>
          <a:p>
            <a:endParaRPr lang="en-US" dirty="0"/>
          </a:p>
        </p:txBody>
      </p:sp>
    </p:spTree>
    <p:extLst>
      <p:ext uri="{BB962C8B-B14F-4D97-AF65-F5344CB8AC3E}">
        <p14:creationId xmlns:p14="http://schemas.microsoft.com/office/powerpoint/2010/main" val="2370967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a:extLst>
              <a:ext uri="{FF2B5EF4-FFF2-40B4-BE49-F238E27FC236}">
                <a16:creationId xmlns:a16="http://schemas.microsoft.com/office/drawing/2014/main" id="{6746D4E6-D5D2-5B49-B58D-51C9577CE72E}"/>
              </a:ext>
            </a:extLst>
          </p:cNvPr>
          <p:cNvSpPr>
            <a:spLocks noGrp="1"/>
          </p:cNvSpPr>
          <p:nvPr>
            <p:ph idx="1"/>
          </p:nvPr>
        </p:nvSpPr>
        <p:spPr>
          <a:xfrm>
            <a:off x="4953000" y="2057400"/>
            <a:ext cx="3810000" cy="3657600"/>
          </a:xfrm>
        </p:spPr>
        <p:txBody>
          <a:bodyPr/>
          <a:lstStyle/>
          <a:p>
            <a:pPr marL="0" indent="0" eaLnBrk="1" hangingPunct="1">
              <a:buFont typeface="Wingdings" pitchFamily="1" charset="2"/>
              <a:buNone/>
              <a:defRPr/>
            </a:pPr>
            <a:r>
              <a:rPr lang="en-US" b="1" dirty="0">
                <a:ea typeface="ＭＳ Ｐゴシック" pitchFamily="1" charset="-128"/>
              </a:rPr>
              <a:t>What are the negotiating alternatives?</a:t>
            </a:r>
          </a:p>
          <a:p>
            <a:pPr eaLnBrk="1" hangingPunct="1">
              <a:buFont typeface="Wingdings" pitchFamily="1" charset="2"/>
              <a:buNone/>
              <a:defRPr/>
            </a:pPr>
            <a:endParaRPr lang="en-US" sz="2000" dirty="0">
              <a:ea typeface="ＭＳ Ｐゴシック" pitchFamily="1" charset="-128"/>
            </a:endParaRPr>
          </a:p>
          <a:p>
            <a:pPr eaLnBrk="1" hangingPunct="1">
              <a:buFont typeface="Wingdings" pitchFamily="2" charset="2"/>
              <a:buChar char="§"/>
              <a:defRPr/>
            </a:pPr>
            <a:r>
              <a:rPr lang="en-US" dirty="0">
                <a:ea typeface="ＭＳ Ｐゴシック" pitchFamily="1" charset="-128"/>
              </a:rPr>
              <a:t>You do it </a:t>
            </a:r>
          </a:p>
          <a:p>
            <a:pPr eaLnBrk="1" hangingPunct="1">
              <a:buFont typeface="Wingdings" pitchFamily="2" charset="2"/>
              <a:buChar char="§"/>
              <a:defRPr/>
            </a:pPr>
            <a:r>
              <a:rPr lang="en-US" dirty="0">
                <a:ea typeface="ＭＳ Ｐゴシック" pitchFamily="1" charset="-128"/>
              </a:rPr>
              <a:t>A third party does it for you</a:t>
            </a:r>
          </a:p>
        </p:txBody>
      </p:sp>
      <p:sp>
        <p:nvSpPr>
          <p:cNvPr id="24580" name="Footer Placeholder 3">
            <a:extLst>
              <a:ext uri="{FF2B5EF4-FFF2-40B4-BE49-F238E27FC236}">
                <a16:creationId xmlns:a16="http://schemas.microsoft.com/office/drawing/2014/main" id="{A641A546-CA87-1640-8EF4-FDC1DCDBEDD4}"/>
              </a:ext>
            </a:extLst>
          </p:cNvPr>
          <p:cNvSpPr>
            <a:spLocks noGrp="1"/>
          </p:cNvSpPr>
          <p:nvPr>
            <p:ph type="ftr" sz="quarter" idx="11"/>
          </p:nvPr>
        </p:nvSpPr>
        <p:spPr/>
        <p:txBody>
          <a:bodyPr/>
          <a:lstStyle/>
          <a:p>
            <a:pPr>
              <a:defRPr/>
            </a:pPr>
            <a:r>
              <a:rPr lang="en-US"/>
              <a:t>Lynnette Khalfani-Cox   http://MoneyCoachUniversity.com  </a:t>
            </a:r>
          </a:p>
        </p:txBody>
      </p:sp>
      <p:pic>
        <p:nvPicPr>
          <p:cNvPr id="45061" name="Picture 4">
            <a:extLst>
              <a:ext uri="{FF2B5EF4-FFF2-40B4-BE49-F238E27FC236}">
                <a16:creationId xmlns:a16="http://schemas.microsoft.com/office/drawing/2014/main" id="{A5BE407F-94D8-7942-A573-3AF82D8F4029}"/>
              </a:ext>
            </a:extLst>
          </p:cNvPr>
          <p:cNvPicPr>
            <a:picLocks noChangeAspect="1"/>
          </p:cNvPicPr>
          <p:nvPr/>
        </p:nvPicPr>
        <p:blipFill>
          <a:blip r:embed="rId2"/>
          <a:srcRect/>
          <a:stretch>
            <a:fillRect/>
          </a:stretch>
        </p:blipFill>
        <p:spPr bwMode="auto">
          <a:xfrm>
            <a:off x="685800" y="2362200"/>
            <a:ext cx="3810000" cy="29464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68E76A75-A92C-C247-A55A-52910E6F4C7D}"/>
              </a:ext>
            </a:extLst>
          </p:cNvPr>
          <p:cNvSpPr>
            <a:spLocks noGrp="1"/>
          </p:cNvSpPr>
          <p:nvPr>
            <p:ph type="dt" sz="quarter" idx="10"/>
          </p:nvPr>
        </p:nvSpPr>
        <p:spPr/>
        <p:txBody>
          <a:bodyPr/>
          <a:lstStyle/>
          <a:p>
            <a:pPr>
              <a:defRPr/>
            </a:pPr>
            <a:r>
              <a:rPr lang="en-US"/>
              <a:t>© 2020</a:t>
            </a:r>
            <a:endParaRPr lang="en-US" dirty="0"/>
          </a:p>
        </p:txBody>
      </p:sp>
      <p:sp>
        <p:nvSpPr>
          <p:cNvPr id="51205" name="Slide Number Placeholder 6">
            <a:extLst>
              <a:ext uri="{FF2B5EF4-FFF2-40B4-BE49-F238E27FC236}">
                <a16:creationId xmlns:a16="http://schemas.microsoft.com/office/drawing/2014/main" id="{AD7A7FB8-7D95-8441-AC79-B5ED4106E9C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29389F2-15D6-9649-90D6-00A3F4042531}" type="slidenum">
              <a:rPr lang="en-US" altLang="en-US" sz="1200">
                <a:solidFill>
                  <a:srgbClr val="898989"/>
                </a:solidFill>
                <a:latin typeface="Verdana" panose="020B0604030504040204" pitchFamily="34" charset="0"/>
              </a:rPr>
              <a:pPr>
                <a:spcBef>
                  <a:spcPct val="0"/>
                </a:spcBef>
                <a:buFontTx/>
                <a:buNone/>
              </a:pPr>
              <a:t>40</a:t>
            </a:fld>
            <a:endParaRPr lang="en-US" altLang="en-US" sz="1200">
              <a:solidFill>
                <a:srgbClr val="898989"/>
              </a:solidFill>
              <a:latin typeface="Verdana" panose="020B0604030504040204" pitchFamily="34" charset="0"/>
            </a:endParaRPr>
          </a:p>
        </p:txBody>
      </p:sp>
      <p:sp>
        <p:nvSpPr>
          <p:cNvPr id="51206" name="Title 1">
            <a:extLst>
              <a:ext uri="{FF2B5EF4-FFF2-40B4-BE49-F238E27FC236}">
                <a16:creationId xmlns:a16="http://schemas.microsoft.com/office/drawing/2014/main" id="{67CA367D-7479-A84C-93E4-6B39C3AD6B76}"/>
              </a:ext>
            </a:extLst>
          </p:cNvPr>
          <p:cNvSpPr txBox="1">
            <a:spLocks/>
          </p:cNvSpPr>
          <p:nvPr/>
        </p:nvSpPr>
        <p:spPr bwMode="auto">
          <a:xfrm>
            <a:off x="381000" y="609600"/>
            <a:ext cx="7543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a:solidFill>
                  <a:schemeClr val="bg1"/>
                </a:solidFill>
                <a:latin typeface="Verdana" panose="020B0604030504040204" pitchFamily="34" charset="0"/>
              </a:rPr>
              <a:t>Negotiating Your Way Out of Debt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a:extLst>
              <a:ext uri="{FF2B5EF4-FFF2-40B4-BE49-F238E27FC236}">
                <a16:creationId xmlns:a16="http://schemas.microsoft.com/office/drawing/2014/main" id="{4C89A536-3AB7-D244-BA20-30DFB7ADB5EE}"/>
              </a:ext>
            </a:extLst>
          </p:cNvPr>
          <p:cNvSpPr>
            <a:spLocks noGrp="1"/>
          </p:cNvSpPr>
          <p:nvPr>
            <p:ph idx="1"/>
          </p:nvPr>
        </p:nvSpPr>
        <p:spPr>
          <a:xfrm>
            <a:off x="685800" y="1828800"/>
            <a:ext cx="4724400" cy="3733800"/>
          </a:xfrm>
        </p:spPr>
        <p:txBody>
          <a:bodyPr/>
          <a:lstStyle/>
          <a:p>
            <a:pPr marL="0" indent="0" eaLnBrk="1" hangingPunct="1">
              <a:buFont typeface="Wingdings" pitchFamily="1" charset="2"/>
              <a:buNone/>
              <a:defRPr/>
            </a:pPr>
            <a:r>
              <a:rPr lang="en-US" b="1" dirty="0">
                <a:ea typeface="ＭＳ Ｐゴシック" pitchFamily="1" charset="-128"/>
              </a:rPr>
              <a:t>The Pros/Advantages of You Doing It:</a:t>
            </a:r>
          </a:p>
          <a:p>
            <a:pPr marL="0" indent="0" eaLnBrk="1" hangingPunct="1">
              <a:buFont typeface="Wingdings" pitchFamily="1" charset="2"/>
              <a:buNone/>
              <a:defRPr/>
            </a:pPr>
            <a:endParaRPr lang="en-US" sz="2000" b="1" dirty="0">
              <a:ea typeface="ＭＳ Ｐゴシック" pitchFamily="1" charset="-128"/>
            </a:endParaRPr>
          </a:p>
          <a:p>
            <a:pPr eaLnBrk="1" hangingPunct="1">
              <a:buFont typeface="Wingdings" pitchFamily="2" charset="2"/>
              <a:buChar char="§"/>
              <a:defRPr/>
            </a:pPr>
            <a:r>
              <a:rPr lang="en-US" dirty="0">
                <a:ea typeface="ＭＳ Ｐゴシック" pitchFamily="1" charset="-128"/>
              </a:rPr>
              <a:t>It’s free</a:t>
            </a:r>
          </a:p>
          <a:p>
            <a:pPr eaLnBrk="1" hangingPunct="1">
              <a:buFont typeface="Wingdings" pitchFamily="2" charset="2"/>
              <a:buChar char="§"/>
              <a:defRPr/>
            </a:pPr>
            <a:r>
              <a:rPr lang="en-US" dirty="0">
                <a:ea typeface="ＭＳ Ｐゴシック" pitchFamily="1" charset="-128"/>
              </a:rPr>
              <a:t>Can be empowering</a:t>
            </a:r>
          </a:p>
          <a:p>
            <a:pPr eaLnBrk="1" hangingPunct="1">
              <a:buFont typeface="Wingdings" pitchFamily="2" charset="2"/>
              <a:buChar char="§"/>
              <a:defRPr/>
            </a:pPr>
            <a:r>
              <a:rPr lang="en-US" dirty="0">
                <a:ea typeface="ＭＳ Ｐゴシック" pitchFamily="1" charset="-128"/>
              </a:rPr>
              <a:t>A learning experience</a:t>
            </a:r>
          </a:p>
          <a:p>
            <a:pPr eaLnBrk="1" hangingPunct="1">
              <a:buFont typeface="Wingdings" pitchFamily="2" charset="2"/>
              <a:buChar char="§"/>
              <a:defRPr/>
            </a:pPr>
            <a:r>
              <a:rPr lang="en-US" dirty="0">
                <a:ea typeface="ＭＳ Ｐゴシック" pitchFamily="1" charset="-128"/>
              </a:rPr>
              <a:t>Can give you financial relief</a:t>
            </a:r>
          </a:p>
          <a:p>
            <a:pPr eaLnBrk="1" hangingPunct="1">
              <a:buFont typeface="Wingdings" pitchFamily="1" charset="2"/>
              <a:buNone/>
              <a:defRPr/>
            </a:pPr>
            <a:endParaRPr lang="en-US" dirty="0">
              <a:ea typeface="ＭＳ Ｐゴシック" pitchFamily="1" charset="-128"/>
            </a:endParaRPr>
          </a:p>
        </p:txBody>
      </p:sp>
      <p:sp>
        <p:nvSpPr>
          <p:cNvPr id="24580" name="Footer Placeholder 3">
            <a:extLst>
              <a:ext uri="{FF2B5EF4-FFF2-40B4-BE49-F238E27FC236}">
                <a16:creationId xmlns:a16="http://schemas.microsoft.com/office/drawing/2014/main" id="{F2005A15-1D81-AA46-A4EC-4BE6299996A2}"/>
              </a:ext>
            </a:extLst>
          </p:cNvPr>
          <p:cNvSpPr>
            <a:spLocks noGrp="1"/>
          </p:cNvSpPr>
          <p:nvPr>
            <p:ph type="ftr" sz="quarter" idx="11"/>
          </p:nvPr>
        </p:nvSpPr>
        <p:spPr/>
        <p:txBody>
          <a:bodyPr/>
          <a:lstStyle/>
          <a:p>
            <a:pPr>
              <a:defRPr/>
            </a:pPr>
            <a:r>
              <a:rPr lang="en-US"/>
              <a:t>Lynnette Khalfani-Cox   http://MoneyCoachUniversity.com  </a:t>
            </a:r>
          </a:p>
        </p:txBody>
      </p:sp>
      <p:pic>
        <p:nvPicPr>
          <p:cNvPr id="46085" name="Picture 4">
            <a:extLst>
              <a:ext uri="{FF2B5EF4-FFF2-40B4-BE49-F238E27FC236}">
                <a16:creationId xmlns:a16="http://schemas.microsoft.com/office/drawing/2014/main" id="{D3998C10-6CA5-1843-B582-0C7501BE18A6}"/>
              </a:ext>
            </a:extLst>
          </p:cNvPr>
          <p:cNvPicPr>
            <a:picLocks noChangeAspect="1"/>
          </p:cNvPicPr>
          <p:nvPr/>
        </p:nvPicPr>
        <p:blipFill>
          <a:blip r:embed="rId2"/>
          <a:srcRect/>
          <a:stretch>
            <a:fillRect/>
          </a:stretch>
        </p:blipFill>
        <p:spPr bwMode="auto">
          <a:xfrm>
            <a:off x="5562600" y="2152615"/>
            <a:ext cx="2798763" cy="3498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D9A8736D-3A82-C64D-A95C-E17AFA4A30F8}"/>
              </a:ext>
            </a:extLst>
          </p:cNvPr>
          <p:cNvSpPr>
            <a:spLocks noGrp="1"/>
          </p:cNvSpPr>
          <p:nvPr>
            <p:ph type="dt" sz="quarter" idx="10"/>
          </p:nvPr>
        </p:nvSpPr>
        <p:spPr/>
        <p:txBody>
          <a:bodyPr/>
          <a:lstStyle/>
          <a:p>
            <a:pPr>
              <a:defRPr/>
            </a:pPr>
            <a:r>
              <a:rPr lang="en-US"/>
              <a:t>© 2020</a:t>
            </a:r>
            <a:endParaRPr lang="en-US" dirty="0"/>
          </a:p>
        </p:txBody>
      </p:sp>
      <p:sp>
        <p:nvSpPr>
          <p:cNvPr id="52229" name="Slide Number Placeholder 6">
            <a:extLst>
              <a:ext uri="{FF2B5EF4-FFF2-40B4-BE49-F238E27FC236}">
                <a16:creationId xmlns:a16="http://schemas.microsoft.com/office/drawing/2014/main" id="{F1E8F713-6942-3B4F-8539-6C8C2DCFB80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82B72F2-899C-2D4F-B157-A8D0B44DC910}" type="slidenum">
              <a:rPr lang="en-US" altLang="en-US" sz="1200">
                <a:solidFill>
                  <a:srgbClr val="898989"/>
                </a:solidFill>
                <a:latin typeface="Verdana" panose="020B0604030504040204" pitchFamily="34" charset="0"/>
              </a:rPr>
              <a:pPr>
                <a:spcBef>
                  <a:spcPct val="0"/>
                </a:spcBef>
                <a:buFontTx/>
                <a:buNone/>
              </a:pPr>
              <a:t>41</a:t>
            </a:fld>
            <a:endParaRPr lang="en-US" altLang="en-US" sz="1200">
              <a:solidFill>
                <a:srgbClr val="898989"/>
              </a:solidFill>
              <a:latin typeface="Verdana" panose="020B0604030504040204" pitchFamily="34" charset="0"/>
            </a:endParaRPr>
          </a:p>
        </p:txBody>
      </p:sp>
      <p:sp>
        <p:nvSpPr>
          <p:cNvPr id="52230" name="Title 1">
            <a:extLst>
              <a:ext uri="{FF2B5EF4-FFF2-40B4-BE49-F238E27FC236}">
                <a16:creationId xmlns:a16="http://schemas.microsoft.com/office/drawing/2014/main" id="{77C067BD-77EE-6F40-A1FE-499ABC49167F}"/>
              </a:ext>
            </a:extLst>
          </p:cNvPr>
          <p:cNvSpPr txBox="1">
            <a:spLocks/>
          </p:cNvSpPr>
          <p:nvPr/>
        </p:nvSpPr>
        <p:spPr bwMode="auto">
          <a:xfrm>
            <a:off x="533400" y="609600"/>
            <a:ext cx="4876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You Negotiate: Pros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a:extLst>
              <a:ext uri="{FF2B5EF4-FFF2-40B4-BE49-F238E27FC236}">
                <a16:creationId xmlns:a16="http://schemas.microsoft.com/office/drawing/2014/main" id="{B5DB664E-4298-2B4C-A202-E5505D8CCD1A}"/>
              </a:ext>
            </a:extLst>
          </p:cNvPr>
          <p:cNvSpPr>
            <a:spLocks noGrp="1"/>
          </p:cNvSpPr>
          <p:nvPr>
            <p:ph idx="1"/>
          </p:nvPr>
        </p:nvSpPr>
        <p:spPr>
          <a:xfrm>
            <a:off x="304800" y="1600200"/>
            <a:ext cx="5181600" cy="4525963"/>
          </a:xfrm>
        </p:spPr>
        <p:txBody>
          <a:bodyPr/>
          <a:lstStyle/>
          <a:p>
            <a:pPr marL="0" indent="0" eaLnBrk="1" hangingPunct="1">
              <a:buFont typeface="Wingdings" pitchFamily="1" charset="2"/>
              <a:buNone/>
              <a:defRPr/>
            </a:pPr>
            <a:r>
              <a:rPr lang="en-US" b="1" dirty="0">
                <a:ea typeface="ＭＳ Ｐゴシック" pitchFamily="1" charset="-128"/>
              </a:rPr>
              <a:t>The Cons/Disadvantages of You Doing It:</a:t>
            </a:r>
          </a:p>
          <a:p>
            <a:pPr marL="0" indent="0" eaLnBrk="1" hangingPunct="1">
              <a:buFont typeface="Wingdings" pitchFamily="1" charset="2"/>
              <a:buNone/>
              <a:defRPr/>
            </a:pPr>
            <a:endParaRPr lang="en-US" sz="2000" b="1" dirty="0">
              <a:ea typeface="ＭＳ Ｐゴシック" pitchFamily="1" charset="-128"/>
            </a:endParaRPr>
          </a:p>
          <a:p>
            <a:pPr eaLnBrk="1" hangingPunct="1">
              <a:buFont typeface="Wingdings" pitchFamily="2" charset="2"/>
              <a:buChar char="§"/>
              <a:defRPr/>
            </a:pPr>
            <a:r>
              <a:rPr lang="en-US" dirty="0">
                <a:ea typeface="ＭＳ Ｐゴシック" pitchFamily="1" charset="-128"/>
              </a:rPr>
              <a:t>It’s time-consuming</a:t>
            </a:r>
          </a:p>
          <a:p>
            <a:pPr eaLnBrk="1" hangingPunct="1">
              <a:buFont typeface="Wingdings" pitchFamily="2" charset="2"/>
              <a:buChar char="§"/>
              <a:defRPr/>
            </a:pPr>
            <a:r>
              <a:rPr lang="en-US" dirty="0">
                <a:ea typeface="ＭＳ Ｐゴシック" pitchFamily="1" charset="-128"/>
              </a:rPr>
              <a:t>Requires organization/ follow-up</a:t>
            </a:r>
          </a:p>
          <a:p>
            <a:pPr eaLnBrk="1" hangingPunct="1">
              <a:buFont typeface="Wingdings" pitchFamily="2" charset="2"/>
              <a:buChar char="§"/>
              <a:defRPr/>
            </a:pPr>
            <a:r>
              <a:rPr lang="en-US" dirty="0">
                <a:ea typeface="ＭＳ Ｐゴシック" pitchFamily="1" charset="-128"/>
              </a:rPr>
              <a:t>Can be frustrating/stressful</a:t>
            </a:r>
          </a:p>
          <a:p>
            <a:pPr eaLnBrk="1" hangingPunct="1">
              <a:buFont typeface="Wingdings" pitchFamily="2" charset="2"/>
              <a:buChar char="§"/>
              <a:defRPr/>
            </a:pPr>
            <a:r>
              <a:rPr lang="en-US" dirty="0">
                <a:ea typeface="ＭＳ Ｐゴシック" pitchFamily="1" charset="-128"/>
              </a:rPr>
              <a:t>May not yield the desired results</a:t>
            </a:r>
          </a:p>
          <a:p>
            <a:pPr eaLnBrk="1" hangingPunct="1">
              <a:buFont typeface="Wingdings" pitchFamily="1" charset="2"/>
              <a:buNone/>
              <a:defRPr/>
            </a:pPr>
            <a:endParaRPr lang="en-US" dirty="0">
              <a:ea typeface="ＭＳ Ｐゴシック" pitchFamily="1" charset="-128"/>
            </a:endParaRPr>
          </a:p>
        </p:txBody>
      </p:sp>
      <p:sp>
        <p:nvSpPr>
          <p:cNvPr id="24580" name="Footer Placeholder 3">
            <a:extLst>
              <a:ext uri="{FF2B5EF4-FFF2-40B4-BE49-F238E27FC236}">
                <a16:creationId xmlns:a16="http://schemas.microsoft.com/office/drawing/2014/main" id="{0B9613D5-560C-6743-9BF7-B95B2A42CDC9}"/>
              </a:ext>
            </a:extLst>
          </p:cNvPr>
          <p:cNvSpPr>
            <a:spLocks noGrp="1"/>
          </p:cNvSpPr>
          <p:nvPr>
            <p:ph type="ftr" sz="quarter" idx="11"/>
          </p:nvPr>
        </p:nvSpPr>
        <p:spPr/>
        <p:txBody>
          <a:bodyPr/>
          <a:lstStyle/>
          <a:p>
            <a:pPr>
              <a:defRPr/>
            </a:pPr>
            <a:r>
              <a:rPr lang="en-US"/>
              <a:t>Lynnette Khalfani-Cox   http://MoneyCoachUniversity.com  </a:t>
            </a:r>
          </a:p>
        </p:txBody>
      </p:sp>
      <p:pic>
        <p:nvPicPr>
          <p:cNvPr id="47109" name="Picture 4">
            <a:extLst>
              <a:ext uri="{FF2B5EF4-FFF2-40B4-BE49-F238E27FC236}">
                <a16:creationId xmlns:a16="http://schemas.microsoft.com/office/drawing/2014/main" id="{F9D8FEE3-5563-6248-BAD5-C51AA6087053}"/>
              </a:ext>
            </a:extLst>
          </p:cNvPr>
          <p:cNvPicPr>
            <a:picLocks noChangeAspect="1"/>
          </p:cNvPicPr>
          <p:nvPr/>
        </p:nvPicPr>
        <p:blipFill>
          <a:blip r:embed="rId2"/>
          <a:srcRect/>
          <a:stretch>
            <a:fillRect/>
          </a:stretch>
        </p:blipFill>
        <p:spPr bwMode="auto">
          <a:xfrm>
            <a:off x="5715000" y="2438400"/>
            <a:ext cx="2781300" cy="27813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7D156D7D-118B-9D47-85D8-34CFCE58D66D}"/>
              </a:ext>
            </a:extLst>
          </p:cNvPr>
          <p:cNvSpPr>
            <a:spLocks noGrp="1"/>
          </p:cNvSpPr>
          <p:nvPr>
            <p:ph type="dt" sz="quarter" idx="10"/>
          </p:nvPr>
        </p:nvSpPr>
        <p:spPr/>
        <p:txBody>
          <a:bodyPr/>
          <a:lstStyle/>
          <a:p>
            <a:pPr>
              <a:defRPr/>
            </a:pPr>
            <a:r>
              <a:rPr lang="en-US"/>
              <a:t>© 2020</a:t>
            </a:r>
            <a:endParaRPr lang="en-US" dirty="0"/>
          </a:p>
        </p:txBody>
      </p:sp>
      <p:sp>
        <p:nvSpPr>
          <p:cNvPr id="53253" name="Slide Number Placeholder 6">
            <a:extLst>
              <a:ext uri="{FF2B5EF4-FFF2-40B4-BE49-F238E27FC236}">
                <a16:creationId xmlns:a16="http://schemas.microsoft.com/office/drawing/2014/main" id="{FFC19E88-5240-1242-AEDF-6464C3E021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7DE490F-6395-1B45-88C9-464088ADB1B7}" type="slidenum">
              <a:rPr lang="en-US" altLang="en-US" sz="1200">
                <a:solidFill>
                  <a:srgbClr val="898989"/>
                </a:solidFill>
                <a:latin typeface="Verdana" panose="020B0604030504040204" pitchFamily="34" charset="0"/>
              </a:rPr>
              <a:pPr>
                <a:spcBef>
                  <a:spcPct val="0"/>
                </a:spcBef>
                <a:buFontTx/>
                <a:buNone/>
              </a:pPr>
              <a:t>42</a:t>
            </a:fld>
            <a:endParaRPr lang="en-US" altLang="en-US" sz="1200">
              <a:solidFill>
                <a:srgbClr val="898989"/>
              </a:solidFill>
              <a:latin typeface="Verdana" panose="020B0604030504040204" pitchFamily="34" charset="0"/>
            </a:endParaRPr>
          </a:p>
        </p:txBody>
      </p:sp>
      <p:sp>
        <p:nvSpPr>
          <p:cNvPr id="53254" name="Title 1">
            <a:extLst>
              <a:ext uri="{FF2B5EF4-FFF2-40B4-BE49-F238E27FC236}">
                <a16:creationId xmlns:a16="http://schemas.microsoft.com/office/drawing/2014/main" id="{1F4759EA-3C3F-8941-92F8-016A869396F5}"/>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You Negotiate: Cons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ontent Placeholder 2">
            <a:extLst>
              <a:ext uri="{FF2B5EF4-FFF2-40B4-BE49-F238E27FC236}">
                <a16:creationId xmlns:a16="http://schemas.microsoft.com/office/drawing/2014/main" id="{59448497-4BF6-3646-B9C4-03D26098F66E}"/>
              </a:ext>
            </a:extLst>
          </p:cNvPr>
          <p:cNvSpPr>
            <a:spLocks noGrp="1"/>
          </p:cNvSpPr>
          <p:nvPr>
            <p:ph idx="1"/>
          </p:nvPr>
        </p:nvSpPr>
        <p:spPr>
          <a:xfrm>
            <a:off x="609600" y="2286000"/>
            <a:ext cx="4343400" cy="3276600"/>
          </a:xfrm>
        </p:spPr>
        <p:txBody>
          <a:bodyPr/>
          <a:lstStyle/>
          <a:p>
            <a:pPr eaLnBrk="1" hangingPunct="1">
              <a:buFont typeface="Wingdings" pitchFamily="2" charset="2"/>
              <a:buNone/>
            </a:pPr>
            <a:r>
              <a:rPr lang="en-CA" altLang="en-US" b="1">
                <a:ea typeface="ＭＳ Ｐゴシック" panose="020B0600070205080204" pitchFamily="34" charset="-128"/>
              </a:rPr>
              <a:t>Best Case Scenario</a:t>
            </a: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You lower your bills</a:t>
            </a:r>
          </a:p>
          <a:p>
            <a:pPr eaLnBrk="1" hangingPunct="1">
              <a:buFont typeface="Wingdings" pitchFamily="2" charset="2"/>
              <a:buChar char="§"/>
            </a:pPr>
            <a:r>
              <a:rPr lang="en-US" altLang="en-US">
                <a:ea typeface="ＭＳ Ｐゴシック" panose="020B0600070205080204" pitchFamily="34" charset="-128"/>
              </a:rPr>
              <a:t>You get your finances back on track</a:t>
            </a: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FFFD1EE2-9F16-6E46-AC41-F56171DC5E64}"/>
              </a:ext>
            </a:extLst>
          </p:cNvPr>
          <p:cNvSpPr>
            <a:spLocks noGrp="1"/>
          </p:cNvSpPr>
          <p:nvPr>
            <p:ph type="ftr" sz="quarter" idx="11"/>
          </p:nvPr>
        </p:nvSpPr>
        <p:spPr/>
        <p:txBody>
          <a:bodyPr/>
          <a:lstStyle/>
          <a:p>
            <a:pPr>
              <a:defRPr/>
            </a:pPr>
            <a:r>
              <a:rPr lang="en-US"/>
              <a:t>Lynnette Khalfani-Cox   http://MoneyCoachUniversity.com  </a:t>
            </a:r>
          </a:p>
        </p:txBody>
      </p:sp>
      <p:pic>
        <p:nvPicPr>
          <p:cNvPr id="48133" name="Picture 4">
            <a:extLst>
              <a:ext uri="{FF2B5EF4-FFF2-40B4-BE49-F238E27FC236}">
                <a16:creationId xmlns:a16="http://schemas.microsoft.com/office/drawing/2014/main" id="{D5823409-A7C1-2B48-9FAB-814D32BC313E}"/>
              </a:ext>
            </a:extLst>
          </p:cNvPr>
          <p:cNvPicPr>
            <a:picLocks noChangeAspect="1"/>
          </p:cNvPicPr>
          <p:nvPr/>
        </p:nvPicPr>
        <p:blipFill>
          <a:blip r:embed="rId2"/>
          <a:srcRect/>
          <a:stretch>
            <a:fillRect/>
          </a:stretch>
        </p:blipFill>
        <p:spPr bwMode="auto">
          <a:xfrm>
            <a:off x="5029200" y="2133600"/>
            <a:ext cx="3421063" cy="32004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7B8E6EEE-A42C-9D44-B360-A51929334CF0}"/>
              </a:ext>
            </a:extLst>
          </p:cNvPr>
          <p:cNvSpPr>
            <a:spLocks noGrp="1"/>
          </p:cNvSpPr>
          <p:nvPr>
            <p:ph type="dt" sz="quarter" idx="10"/>
          </p:nvPr>
        </p:nvSpPr>
        <p:spPr/>
        <p:txBody>
          <a:bodyPr/>
          <a:lstStyle/>
          <a:p>
            <a:pPr>
              <a:defRPr/>
            </a:pPr>
            <a:r>
              <a:rPr lang="en-US"/>
              <a:t>© 2020</a:t>
            </a:r>
            <a:endParaRPr lang="en-US" dirty="0"/>
          </a:p>
        </p:txBody>
      </p:sp>
      <p:sp>
        <p:nvSpPr>
          <p:cNvPr id="54277" name="Slide Number Placeholder 6">
            <a:extLst>
              <a:ext uri="{FF2B5EF4-FFF2-40B4-BE49-F238E27FC236}">
                <a16:creationId xmlns:a16="http://schemas.microsoft.com/office/drawing/2014/main" id="{A1D0C21B-851B-1B48-8F18-E89EDBE7115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9E2EB45-5C31-714B-A837-D27FB02BB440}" type="slidenum">
              <a:rPr lang="en-US" altLang="en-US" sz="1200">
                <a:solidFill>
                  <a:srgbClr val="898989"/>
                </a:solidFill>
                <a:latin typeface="Verdana" panose="020B0604030504040204" pitchFamily="34" charset="0"/>
              </a:rPr>
              <a:pPr>
                <a:spcBef>
                  <a:spcPct val="0"/>
                </a:spcBef>
                <a:buFontTx/>
                <a:buNone/>
              </a:pPr>
              <a:t>43</a:t>
            </a:fld>
            <a:endParaRPr lang="en-US" altLang="en-US" sz="1200">
              <a:solidFill>
                <a:srgbClr val="898989"/>
              </a:solidFill>
              <a:latin typeface="Verdana" panose="020B0604030504040204" pitchFamily="34" charset="0"/>
            </a:endParaRPr>
          </a:p>
        </p:txBody>
      </p:sp>
      <p:sp>
        <p:nvSpPr>
          <p:cNvPr id="54278" name="Title 1">
            <a:extLst>
              <a:ext uri="{FF2B5EF4-FFF2-40B4-BE49-F238E27FC236}">
                <a16:creationId xmlns:a16="http://schemas.microsoft.com/office/drawing/2014/main" id="{48FF373F-1FE5-AD43-97B7-AADA470257E9}"/>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You Negotiate: Best Case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Content Placeholder 2">
            <a:extLst>
              <a:ext uri="{FF2B5EF4-FFF2-40B4-BE49-F238E27FC236}">
                <a16:creationId xmlns:a16="http://schemas.microsoft.com/office/drawing/2014/main" id="{476A440C-CBE8-5D45-B3ED-316B7FFAE25B}"/>
              </a:ext>
            </a:extLst>
          </p:cNvPr>
          <p:cNvSpPr>
            <a:spLocks noGrp="1"/>
          </p:cNvSpPr>
          <p:nvPr>
            <p:ph idx="1"/>
          </p:nvPr>
        </p:nvSpPr>
        <p:spPr>
          <a:xfrm>
            <a:off x="4038600" y="1828800"/>
            <a:ext cx="4724400" cy="4267200"/>
          </a:xfrm>
        </p:spPr>
        <p:txBody>
          <a:bodyPr/>
          <a:lstStyle/>
          <a:p>
            <a:pPr eaLnBrk="1" hangingPunct="1">
              <a:buFont typeface="Wingdings" pitchFamily="2" charset="2"/>
              <a:buNone/>
            </a:pPr>
            <a:r>
              <a:rPr lang="en-CA" altLang="en-US" b="1">
                <a:ea typeface="ＭＳ Ｐゴシック" panose="020B0600070205080204" pitchFamily="34" charset="-128"/>
              </a:rPr>
              <a:t>Worst Case Scenario</a:t>
            </a:r>
            <a:endParaRPr lang="en-US" altLang="en-US" b="1">
              <a:ea typeface="ＭＳ Ｐゴシック" panose="020B0600070205080204" pitchFamily="34" charset="-128"/>
            </a:endParaRP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Your creditors don’t budge at all</a:t>
            </a:r>
          </a:p>
          <a:p>
            <a:pPr eaLnBrk="1" hangingPunct="1">
              <a:buFont typeface="Wingdings" pitchFamily="2" charset="2"/>
              <a:buChar char="§"/>
            </a:pPr>
            <a:r>
              <a:rPr lang="en-US" altLang="en-US">
                <a:ea typeface="ＭＳ Ｐゴシック" panose="020B0600070205080204" pitchFamily="34" charset="-128"/>
              </a:rPr>
              <a:t>You spent time on a process that didn’t work</a:t>
            </a:r>
          </a:p>
          <a:p>
            <a:pPr eaLnBrk="1" hangingPunct="1">
              <a:buFont typeface="Wingdings" pitchFamily="2" charset="2"/>
              <a:buChar char="§"/>
            </a:pPr>
            <a:r>
              <a:rPr lang="en-US" altLang="en-US">
                <a:ea typeface="ＭＳ Ｐゴシック" panose="020B0600070205080204" pitchFamily="34" charset="-128"/>
              </a:rPr>
              <a:t>You’re no worse off economically than before</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C5565A99-F99F-DA40-8F36-907BD7EFE588}"/>
              </a:ext>
            </a:extLst>
          </p:cNvPr>
          <p:cNvSpPr>
            <a:spLocks noGrp="1"/>
          </p:cNvSpPr>
          <p:nvPr>
            <p:ph type="ftr" sz="quarter" idx="11"/>
          </p:nvPr>
        </p:nvSpPr>
        <p:spPr/>
        <p:txBody>
          <a:bodyPr/>
          <a:lstStyle/>
          <a:p>
            <a:pPr>
              <a:defRPr/>
            </a:pPr>
            <a:r>
              <a:rPr lang="en-US"/>
              <a:t>Lynnette Khalfani-Cox   http://MoneyCoachUniversity.com  </a:t>
            </a:r>
          </a:p>
        </p:txBody>
      </p:sp>
      <p:pic>
        <p:nvPicPr>
          <p:cNvPr id="49157" name="Picture 4">
            <a:extLst>
              <a:ext uri="{FF2B5EF4-FFF2-40B4-BE49-F238E27FC236}">
                <a16:creationId xmlns:a16="http://schemas.microsoft.com/office/drawing/2014/main" id="{3C26E452-4324-8449-96E8-8EEE6295520D}"/>
              </a:ext>
            </a:extLst>
          </p:cNvPr>
          <p:cNvPicPr>
            <a:picLocks noChangeAspect="1"/>
          </p:cNvPicPr>
          <p:nvPr/>
        </p:nvPicPr>
        <p:blipFill>
          <a:blip r:embed="rId2"/>
          <a:srcRect/>
          <a:stretch>
            <a:fillRect/>
          </a:stretch>
        </p:blipFill>
        <p:spPr bwMode="auto">
          <a:xfrm>
            <a:off x="457200" y="2667000"/>
            <a:ext cx="3289300" cy="24638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77A7D3A2-E1A1-724B-9108-7C468117EC79}"/>
              </a:ext>
            </a:extLst>
          </p:cNvPr>
          <p:cNvSpPr>
            <a:spLocks noGrp="1"/>
          </p:cNvSpPr>
          <p:nvPr>
            <p:ph type="dt" sz="quarter" idx="10"/>
          </p:nvPr>
        </p:nvSpPr>
        <p:spPr/>
        <p:txBody>
          <a:bodyPr/>
          <a:lstStyle/>
          <a:p>
            <a:pPr>
              <a:defRPr/>
            </a:pPr>
            <a:r>
              <a:rPr lang="en-US"/>
              <a:t>© 2020</a:t>
            </a:r>
            <a:endParaRPr lang="en-US" dirty="0"/>
          </a:p>
        </p:txBody>
      </p:sp>
      <p:sp>
        <p:nvSpPr>
          <p:cNvPr id="55301" name="Slide Number Placeholder 6">
            <a:extLst>
              <a:ext uri="{FF2B5EF4-FFF2-40B4-BE49-F238E27FC236}">
                <a16:creationId xmlns:a16="http://schemas.microsoft.com/office/drawing/2014/main" id="{A268543B-6E88-2D46-B582-C33936BCBA6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3DD61D3-7A80-3549-ACD3-98C082925844}" type="slidenum">
              <a:rPr lang="en-US" altLang="en-US" sz="1200">
                <a:solidFill>
                  <a:srgbClr val="898989"/>
                </a:solidFill>
                <a:latin typeface="Verdana" panose="020B0604030504040204" pitchFamily="34" charset="0"/>
              </a:rPr>
              <a:pPr>
                <a:spcBef>
                  <a:spcPct val="0"/>
                </a:spcBef>
                <a:buFontTx/>
                <a:buNone/>
              </a:pPr>
              <a:t>44</a:t>
            </a:fld>
            <a:endParaRPr lang="en-US" altLang="en-US" sz="1200">
              <a:solidFill>
                <a:srgbClr val="898989"/>
              </a:solidFill>
              <a:latin typeface="Verdana" panose="020B0604030504040204" pitchFamily="34" charset="0"/>
            </a:endParaRPr>
          </a:p>
        </p:txBody>
      </p:sp>
      <p:sp>
        <p:nvSpPr>
          <p:cNvPr id="55302" name="Title 1">
            <a:extLst>
              <a:ext uri="{FF2B5EF4-FFF2-40B4-BE49-F238E27FC236}">
                <a16:creationId xmlns:a16="http://schemas.microsoft.com/office/drawing/2014/main" id="{0023E46B-86E5-4948-841D-B5EEE8C95EB6}"/>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You Negotiate: Worst Case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Content Placeholder 2">
            <a:extLst>
              <a:ext uri="{FF2B5EF4-FFF2-40B4-BE49-F238E27FC236}">
                <a16:creationId xmlns:a16="http://schemas.microsoft.com/office/drawing/2014/main" id="{816865B0-A4EA-C745-8985-36FA53786FC9}"/>
              </a:ext>
            </a:extLst>
          </p:cNvPr>
          <p:cNvSpPr>
            <a:spLocks noGrp="1"/>
          </p:cNvSpPr>
          <p:nvPr>
            <p:ph idx="1"/>
          </p:nvPr>
        </p:nvSpPr>
        <p:spPr>
          <a:xfrm>
            <a:off x="609600" y="2057400"/>
            <a:ext cx="4038600" cy="3733800"/>
          </a:xfrm>
        </p:spPr>
        <p:txBody>
          <a:bodyPr/>
          <a:lstStyle/>
          <a:p>
            <a:pPr eaLnBrk="1" hangingPunct="1">
              <a:buFont typeface="Wingdings" pitchFamily="2" charset="2"/>
              <a:buChar char="§"/>
            </a:pPr>
            <a:r>
              <a:rPr lang="en-US" altLang="en-US">
                <a:ea typeface="ＭＳ Ｐゴシック" panose="020B0600070205080204" pitchFamily="34" charset="-128"/>
              </a:rPr>
              <a:t>Those who’ve not yet tried</a:t>
            </a:r>
          </a:p>
          <a:p>
            <a:pPr eaLnBrk="1" hangingPunct="1">
              <a:buFont typeface="Wingdings" pitchFamily="2" charset="2"/>
              <a:buChar char="§"/>
            </a:pPr>
            <a:r>
              <a:rPr lang="en-US" altLang="en-US">
                <a:ea typeface="ＭＳ Ｐゴシック" panose="020B0600070205080204" pitchFamily="34" charset="-128"/>
              </a:rPr>
              <a:t>People willing to spend time, effort</a:t>
            </a:r>
          </a:p>
          <a:p>
            <a:pPr eaLnBrk="1" hangingPunct="1">
              <a:buFont typeface="Wingdings" pitchFamily="2" charset="2"/>
              <a:buChar char="§"/>
            </a:pPr>
            <a:r>
              <a:rPr lang="en-US" altLang="en-US">
                <a:ea typeface="ＭＳ Ｐゴシック" panose="020B0600070205080204" pitchFamily="34" charset="-128"/>
              </a:rPr>
              <a:t>Individuals with some financial flexibility</a:t>
            </a: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235FF95D-FB6A-284A-B4D9-D0C715D3ED43}"/>
              </a:ext>
            </a:extLst>
          </p:cNvPr>
          <p:cNvSpPr>
            <a:spLocks noGrp="1"/>
          </p:cNvSpPr>
          <p:nvPr>
            <p:ph type="ftr" sz="quarter" idx="11"/>
          </p:nvPr>
        </p:nvSpPr>
        <p:spPr/>
        <p:txBody>
          <a:bodyPr/>
          <a:lstStyle/>
          <a:p>
            <a:pPr>
              <a:defRPr/>
            </a:pPr>
            <a:r>
              <a:rPr lang="en-US"/>
              <a:t>Lynnette Khalfani-Cox   http://MoneyCoachUniversity.com  </a:t>
            </a:r>
          </a:p>
        </p:txBody>
      </p:sp>
      <p:pic>
        <p:nvPicPr>
          <p:cNvPr id="50181" name="Picture 4">
            <a:extLst>
              <a:ext uri="{FF2B5EF4-FFF2-40B4-BE49-F238E27FC236}">
                <a16:creationId xmlns:a16="http://schemas.microsoft.com/office/drawing/2014/main" id="{9C8A1495-6101-F44E-BE88-F859EC095F78}"/>
              </a:ext>
            </a:extLst>
          </p:cNvPr>
          <p:cNvPicPr>
            <a:picLocks noChangeAspect="1"/>
          </p:cNvPicPr>
          <p:nvPr/>
        </p:nvPicPr>
        <p:blipFill>
          <a:blip r:embed="rId2"/>
          <a:srcRect/>
          <a:stretch>
            <a:fillRect/>
          </a:stretch>
        </p:blipFill>
        <p:spPr bwMode="auto">
          <a:xfrm>
            <a:off x="4697413" y="2667000"/>
            <a:ext cx="3836987" cy="26670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8B97E423-3B7D-E949-BF68-27CCF5AD97EA}"/>
              </a:ext>
            </a:extLst>
          </p:cNvPr>
          <p:cNvSpPr>
            <a:spLocks noGrp="1"/>
          </p:cNvSpPr>
          <p:nvPr>
            <p:ph type="dt" sz="quarter" idx="10"/>
          </p:nvPr>
        </p:nvSpPr>
        <p:spPr/>
        <p:txBody>
          <a:bodyPr/>
          <a:lstStyle/>
          <a:p>
            <a:pPr>
              <a:defRPr/>
            </a:pPr>
            <a:r>
              <a:rPr lang="en-US"/>
              <a:t>© 2020</a:t>
            </a:r>
            <a:endParaRPr lang="en-US" dirty="0"/>
          </a:p>
        </p:txBody>
      </p:sp>
      <p:sp>
        <p:nvSpPr>
          <p:cNvPr id="56325" name="Slide Number Placeholder 6">
            <a:extLst>
              <a:ext uri="{FF2B5EF4-FFF2-40B4-BE49-F238E27FC236}">
                <a16:creationId xmlns:a16="http://schemas.microsoft.com/office/drawing/2014/main" id="{B6CB4585-DA71-084F-A8CE-EFE54649E1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14C8680-4C09-4F45-99B8-6FDD7B490308}" type="slidenum">
              <a:rPr lang="en-US" altLang="en-US" sz="1200">
                <a:solidFill>
                  <a:srgbClr val="898989"/>
                </a:solidFill>
                <a:latin typeface="Verdana" panose="020B0604030504040204" pitchFamily="34" charset="0"/>
              </a:rPr>
              <a:pPr>
                <a:spcBef>
                  <a:spcPct val="0"/>
                </a:spcBef>
                <a:buFontTx/>
                <a:buNone/>
              </a:pPr>
              <a:t>45</a:t>
            </a:fld>
            <a:endParaRPr lang="en-US" altLang="en-US" sz="1200">
              <a:solidFill>
                <a:srgbClr val="898989"/>
              </a:solidFill>
              <a:latin typeface="Verdana" panose="020B0604030504040204" pitchFamily="34" charset="0"/>
            </a:endParaRPr>
          </a:p>
        </p:txBody>
      </p:sp>
      <p:sp>
        <p:nvSpPr>
          <p:cNvPr id="56326" name="Title 1">
            <a:extLst>
              <a:ext uri="{FF2B5EF4-FFF2-40B4-BE49-F238E27FC236}">
                <a16:creationId xmlns:a16="http://schemas.microsoft.com/office/drawing/2014/main" id="{A1FA2381-13EC-D349-B969-5814CAAB23EE}"/>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You Negotiate: Best for Whom?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a:extLst>
              <a:ext uri="{FF2B5EF4-FFF2-40B4-BE49-F238E27FC236}">
                <a16:creationId xmlns:a16="http://schemas.microsoft.com/office/drawing/2014/main" id="{F053DB33-E749-6345-B6F1-372E75B81627}"/>
              </a:ext>
            </a:extLst>
          </p:cNvPr>
          <p:cNvSpPr>
            <a:spLocks noGrp="1"/>
          </p:cNvSpPr>
          <p:nvPr>
            <p:ph idx="1"/>
          </p:nvPr>
        </p:nvSpPr>
        <p:spPr>
          <a:xfrm>
            <a:off x="457200" y="2590800"/>
            <a:ext cx="4191000" cy="2895600"/>
          </a:xfrm>
        </p:spPr>
        <p:txBody>
          <a:bodyPr/>
          <a:lstStyle/>
          <a:p>
            <a:pPr marL="0" indent="0" eaLnBrk="1" hangingPunct="1">
              <a:buFont typeface="Arial" charset="0"/>
              <a:buNone/>
              <a:defRPr/>
            </a:pPr>
            <a:r>
              <a:rPr lang="en-US" dirty="0">
                <a:ea typeface="ＭＳ Ｐゴシック" pitchFamily="1" charset="-128"/>
              </a:rPr>
              <a:t>Debt </a:t>
            </a:r>
            <a:r>
              <a:rPr lang="en-US" u="sng" dirty="0">
                <a:ea typeface="ＭＳ Ｐゴシック" pitchFamily="1" charset="-128"/>
              </a:rPr>
              <a:t>Settlement </a:t>
            </a:r>
            <a:r>
              <a:rPr lang="en-US" dirty="0">
                <a:ea typeface="ＭＳ Ｐゴシック" pitchFamily="1" charset="-128"/>
              </a:rPr>
              <a:t>Firms &amp; Debt </a:t>
            </a:r>
            <a:r>
              <a:rPr lang="en-US" u="sng" dirty="0">
                <a:ea typeface="ＭＳ Ｐゴシック" pitchFamily="1" charset="-128"/>
              </a:rPr>
              <a:t>Management </a:t>
            </a:r>
            <a:r>
              <a:rPr lang="en-US" dirty="0">
                <a:ea typeface="ＭＳ Ｐゴシック" pitchFamily="1" charset="-128"/>
              </a:rPr>
              <a:t>Firms:</a:t>
            </a:r>
          </a:p>
          <a:p>
            <a:pPr eaLnBrk="1" hangingPunct="1">
              <a:buFont typeface="Wingdings" pitchFamily="2" charset="2"/>
              <a:buChar char="§"/>
              <a:defRPr/>
            </a:pPr>
            <a:r>
              <a:rPr lang="en-US" dirty="0">
                <a:ea typeface="ＭＳ Ｐゴシック" pitchFamily="1" charset="-128"/>
              </a:rPr>
              <a:t>Two totally different approaches to debt relief</a:t>
            </a:r>
          </a:p>
          <a:p>
            <a:pPr eaLnBrk="1" hangingPunct="1">
              <a:buFont typeface="Wingdings" pitchFamily="1" charset="2"/>
              <a:buNone/>
              <a:defRPr/>
            </a:pPr>
            <a:endParaRPr lang="en-US" dirty="0">
              <a:ea typeface="ＭＳ Ｐゴシック" pitchFamily="1" charset="-128"/>
            </a:endParaRPr>
          </a:p>
        </p:txBody>
      </p:sp>
      <p:sp>
        <p:nvSpPr>
          <p:cNvPr id="61444" name="Footer Placeholder 3">
            <a:extLst>
              <a:ext uri="{FF2B5EF4-FFF2-40B4-BE49-F238E27FC236}">
                <a16:creationId xmlns:a16="http://schemas.microsoft.com/office/drawing/2014/main" id="{CBDF52C0-B301-0F43-B70B-680A4F196746}"/>
              </a:ext>
            </a:extLst>
          </p:cNvPr>
          <p:cNvSpPr>
            <a:spLocks noGrp="1"/>
          </p:cNvSpPr>
          <p:nvPr>
            <p:ph type="ftr" sz="quarter" idx="11"/>
          </p:nvPr>
        </p:nvSpPr>
        <p:spPr/>
        <p:txBody>
          <a:bodyPr/>
          <a:lstStyle/>
          <a:p>
            <a:pPr>
              <a:defRPr/>
            </a:pPr>
            <a:r>
              <a:rPr lang="en-US"/>
              <a:t>Lynnette Khalfani-Cox   http://MoneyCoachUniversity.com  </a:t>
            </a:r>
          </a:p>
        </p:txBody>
      </p:sp>
      <p:pic>
        <p:nvPicPr>
          <p:cNvPr id="51205" name="Picture 4">
            <a:extLst>
              <a:ext uri="{FF2B5EF4-FFF2-40B4-BE49-F238E27FC236}">
                <a16:creationId xmlns:a16="http://schemas.microsoft.com/office/drawing/2014/main" id="{7997C98B-7809-9142-8E0F-521A123CDA48}"/>
              </a:ext>
            </a:extLst>
          </p:cNvPr>
          <p:cNvPicPr>
            <a:picLocks noChangeAspect="1"/>
          </p:cNvPicPr>
          <p:nvPr/>
        </p:nvPicPr>
        <p:blipFill>
          <a:blip r:embed="rId2"/>
          <a:srcRect/>
          <a:stretch>
            <a:fillRect/>
          </a:stretch>
        </p:blipFill>
        <p:spPr bwMode="auto">
          <a:xfrm>
            <a:off x="4800600" y="2667000"/>
            <a:ext cx="386514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AB6EF8F5-9113-CC47-910E-C57158E6838F}"/>
              </a:ext>
            </a:extLst>
          </p:cNvPr>
          <p:cNvSpPr>
            <a:spLocks noGrp="1"/>
          </p:cNvSpPr>
          <p:nvPr>
            <p:ph type="dt" sz="quarter" idx="10"/>
          </p:nvPr>
        </p:nvSpPr>
        <p:spPr/>
        <p:txBody>
          <a:bodyPr/>
          <a:lstStyle/>
          <a:p>
            <a:pPr>
              <a:defRPr/>
            </a:pPr>
            <a:r>
              <a:rPr lang="en-US"/>
              <a:t>© 2020</a:t>
            </a:r>
            <a:endParaRPr lang="en-US" dirty="0"/>
          </a:p>
        </p:txBody>
      </p:sp>
      <p:sp>
        <p:nvSpPr>
          <p:cNvPr id="57349" name="Slide Number Placeholder 6">
            <a:extLst>
              <a:ext uri="{FF2B5EF4-FFF2-40B4-BE49-F238E27FC236}">
                <a16:creationId xmlns:a16="http://schemas.microsoft.com/office/drawing/2014/main" id="{06168836-C34E-AD48-B4C5-970606AF113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D1DE978-890B-CC48-ACEC-B122D9C3650C}" type="slidenum">
              <a:rPr lang="en-US" altLang="en-US" sz="1200">
                <a:solidFill>
                  <a:srgbClr val="898989"/>
                </a:solidFill>
                <a:latin typeface="Verdana" panose="020B0604030504040204" pitchFamily="34" charset="0"/>
              </a:rPr>
              <a:pPr>
                <a:spcBef>
                  <a:spcPct val="0"/>
                </a:spcBef>
                <a:buFontTx/>
                <a:buNone/>
              </a:pPr>
              <a:t>46</a:t>
            </a:fld>
            <a:endParaRPr lang="en-US" altLang="en-US" sz="1200">
              <a:solidFill>
                <a:srgbClr val="898989"/>
              </a:solidFill>
              <a:latin typeface="Verdana" panose="020B0604030504040204" pitchFamily="34" charset="0"/>
            </a:endParaRPr>
          </a:p>
        </p:txBody>
      </p:sp>
      <p:sp>
        <p:nvSpPr>
          <p:cNvPr id="57350" name="Title 1">
            <a:extLst>
              <a:ext uri="{FF2B5EF4-FFF2-40B4-BE49-F238E27FC236}">
                <a16:creationId xmlns:a16="http://schemas.microsoft.com/office/drawing/2014/main" id="{0A9F1C88-9F56-D548-81B8-F2DE56DB9BA5}"/>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Third Party Negotiation</a:t>
            </a:r>
          </a:p>
        </p:txBody>
      </p:sp>
      <p:sp>
        <p:nvSpPr>
          <p:cNvPr id="11" name="Content Placeholder 2">
            <a:extLst>
              <a:ext uri="{FF2B5EF4-FFF2-40B4-BE49-F238E27FC236}">
                <a16:creationId xmlns:a16="http://schemas.microsoft.com/office/drawing/2014/main" id="{1225E975-46F6-084E-AA87-940D361DBFB8}"/>
              </a:ext>
            </a:extLst>
          </p:cNvPr>
          <p:cNvSpPr txBox="1">
            <a:spLocks/>
          </p:cNvSpPr>
          <p:nvPr/>
        </p:nvSpPr>
        <p:spPr bwMode="auto">
          <a:xfrm>
            <a:off x="457200" y="1676400"/>
            <a:ext cx="7162800" cy="685800"/>
          </a:xfrm>
          <a:prstGeom prst="rect">
            <a:avLst/>
          </a:prstGeom>
          <a:noFill/>
          <a:ln w="9525">
            <a:noFill/>
            <a:miter lim="800000"/>
            <a:headEnd/>
            <a:tailEnd/>
          </a:ln>
        </p:spPr>
        <p:txBody>
          <a:bodyPr/>
          <a:lstStyle/>
          <a:p>
            <a:pPr defTabSz="457200" eaLnBrk="1" hangingPunct="1">
              <a:spcBef>
                <a:spcPct val="20000"/>
              </a:spcBef>
              <a:buFont typeface="Arial" charset="0"/>
              <a:buNone/>
              <a:defRPr/>
            </a:pPr>
            <a:r>
              <a:rPr lang="en-CA" sz="3200" b="1" dirty="0">
                <a:latin typeface="+mn-lt"/>
                <a:ea typeface="ＭＳ Ｐゴシック" pitchFamily="1" charset="-128"/>
                <a:cs typeface="ＭＳ Ｐゴシック" charset="-128"/>
              </a:rPr>
              <a:t>Should a Third Party Negotiate For You?</a:t>
            </a:r>
            <a:endParaRPr lang="en-US" sz="3200" b="1" dirty="0">
              <a:latin typeface="+mn-lt"/>
              <a:ea typeface="ＭＳ Ｐゴシック" pitchFamily="1" charset="-128"/>
              <a:cs typeface="ＭＳ Ｐゴシック"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4">
            <a:extLst>
              <a:ext uri="{FF2B5EF4-FFF2-40B4-BE49-F238E27FC236}">
                <a16:creationId xmlns:a16="http://schemas.microsoft.com/office/drawing/2014/main" id="{1C7560FB-1AA6-F044-916D-4A8AEDCA3CD0}"/>
              </a:ext>
            </a:extLst>
          </p:cNvPr>
          <p:cNvPicPr>
            <a:picLocks noChangeAspect="1"/>
          </p:cNvPicPr>
          <p:nvPr/>
        </p:nvPicPr>
        <p:blipFill>
          <a:blip r:embed="rId2"/>
          <a:srcRect/>
          <a:stretch>
            <a:fillRect/>
          </a:stretch>
        </p:blipFill>
        <p:spPr bwMode="auto">
          <a:xfrm>
            <a:off x="2667000" y="4953000"/>
            <a:ext cx="3179763" cy="1190625"/>
          </a:xfrm>
          <a:prstGeom prst="rect">
            <a:avLst/>
          </a:prstGeom>
          <a:ln>
            <a:noFill/>
          </a:ln>
          <a:effectLst>
            <a:outerShdw blurRad="292100" dist="139700" dir="2700000" algn="tl" rotWithShape="0">
              <a:srgbClr val="333333">
                <a:alpha val="65000"/>
              </a:srgbClr>
            </a:outerShdw>
          </a:effectLst>
        </p:spPr>
      </p:pic>
      <p:sp>
        <p:nvSpPr>
          <p:cNvPr id="58370" name="Content Placeholder 2">
            <a:extLst>
              <a:ext uri="{FF2B5EF4-FFF2-40B4-BE49-F238E27FC236}">
                <a16:creationId xmlns:a16="http://schemas.microsoft.com/office/drawing/2014/main" id="{B0EB8FE7-DCA8-954B-8216-2A5DA8E3FAB3}"/>
              </a:ext>
            </a:extLst>
          </p:cNvPr>
          <p:cNvSpPr>
            <a:spLocks noGrp="1"/>
          </p:cNvSpPr>
          <p:nvPr>
            <p:ph idx="1"/>
          </p:nvPr>
        </p:nvSpPr>
        <p:spPr>
          <a:xfrm>
            <a:off x="457200" y="1524000"/>
            <a:ext cx="8077200" cy="3276600"/>
          </a:xfrm>
        </p:spPr>
        <p:txBody>
          <a:bodyPr/>
          <a:lstStyle/>
          <a:p>
            <a:pPr eaLnBrk="1" hangingPunct="1">
              <a:buFont typeface="Wingdings" pitchFamily="2" charset="2"/>
              <a:buNone/>
            </a:pPr>
            <a:r>
              <a:rPr lang="en-US" altLang="en-US" sz="3000" b="1">
                <a:ea typeface="ＭＳ Ｐゴシック" panose="020B0600070205080204" pitchFamily="34" charset="-128"/>
              </a:rPr>
              <a:t>The Pros/Advantages of a Third Party Doing It:</a:t>
            </a:r>
          </a:p>
          <a:p>
            <a:pPr eaLnBrk="1" hangingPunct="1">
              <a:buFont typeface="Wingdings" pitchFamily="2" charset="2"/>
              <a:buNone/>
            </a:pPr>
            <a:endParaRPr lang="en-US" altLang="en-US" sz="1400" b="1">
              <a:ea typeface="ＭＳ Ｐゴシック" panose="020B0600070205080204" pitchFamily="34" charset="-128"/>
            </a:endParaRPr>
          </a:p>
          <a:p>
            <a:pPr eaLnBrk="1" hangingPunct="1">
              <a:buFont typeface="Wingdings" pitchFamily="2" charset="2"/>
              <a:buChar char="§"/>
            </a:pPr>
            <a:r>
              <a:rPr lang="en-US" altLang="en-US" sz="2800">
                <a:ea typeface="ＭＳ Ｐゴシック" panose="020B0600070205080204" pitchFamily="34" charset="-128"/>
              </a:rPr>
              <a:t>Can sometimes be done free or at a low cost</a:t>
            </a:r>
          </a:p>
          <a:p>
            <a:pPr eaLnBrk="1" hangingPunct="1">
              <a:buFont typeface="Wingdings" pitchFamily="2" charset="2"/>
              <a:buChar char="§"/>
            </a:pPr>
            <a:r>
              <a:rPr lang="en-US" altLang="en-US" sz="2800">
                <a:ea typeface="ＭＳ Ｐゴシック" panose="020B0600070205080204" pitchFamily="34" charset="-128"/>
              </a:rPr>
              <a:t>Can drastically lower your interest rates</a:t>
            </a:r>
          </a:p>
          <a:p>
            <a:pPr eaLnBrk="1" hangingPunct="1">
              <a:buFont typeface="Wingdings" pitchFamily="2" charset="2"/>
              <a:buChar char="§"/>
            </a:pPr>
            <a:r>
              <a:rPr lang="en-US" altLang="en-US" sz="2800">
                <a:ea typeface="ＭＳ Ｐゴシック" panose="020B0600070205080204" pitchFamily="34" charset="-128"/>
              </a:rPr>
              <a:t>Can get late penalties/other charges removed</a:t>
            </a:r>
          </a:p>
          <a:p>
            <a:pPr eaLnBrk="1" hangingPunct="1">
              <a:buFont typeface="Wingdings" pitchFamily="2" charset="2"/>
              <a:buChar char="§"/>
            </a:pPr>
            <a:r>
              <a:rPr lang="en-US" altLang="en-US" sz="2800">
                <a:ea typeface="ＭＳ Ｐゴシック" panose="020B0600070205080204" pitchFamily="34" charset="-128"/>
              </a:rPr>
              <a:t>Professionals have more experience than you</a:t>
            </a:r>
          </a:p>
          <a:p>
            <a:pPr eaLnBrk="1" hangingPunct="1">
              <a:buFont typeface="Wingdings" pitchFamily="2" charset="2"/>
              <a:buChar char="§"/>
            </a:pPr>
            <a:r>
              <a:rPr lang="en-US" altLang="en-US" sz="2800">
                <a:ea typeface="ＭＳ Ｐゴシック" panose="020B0600070205080204" pitchFamily="34" charset="-128"/>
              </a:rPr>
              <a:t>Removes the stress/burden of negotiating</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BE415209-D0DB-D64D-9A78-324A2A81BD1A}"/>
              </a:ext>
            </a:extLst>
          </p:cNvPr>
          <p:cNvSpPr>
            <a:spLocks noGrp="1"/>
          </p:cNvSpPr>
          <p:nvPr>
            <p:ph type="ftr" sz="quarter" idx="11"/>
          </p:nvPr>
        </p:nvSpPr>
        <p:spPr/>
        <p:txBody>
          <a:bodyPr/>
          <a:lstStyle/>
          <a:p>
            <a:pPr>
              <a:defRPr/>
            </a:pPr>
            <a:r>
              <a:rPr lang="en-US"/>
              <a:t>Lynnette Khalfani-Cox   http://MoneyCoachUniversity.com  </a:t>
            </a:r>
          </a:p>
        </p:txBody>
      </p:sp>
      <p:sp>
        <p:nvSpPr>
          <p:cNvPr id="6" name="Date Placeholder 5">
            <a:extLst>
              <a:ext uri="{FF2B5EF4-FFF2-40B4-BE49-F238E27FC236}">
                <a16:creationId xmlns:a16="http://schemas.microsoft.com/office/drawing/2014/main" id="{572F15A6-0B44-7548-9E8A-FCB8E41D0E3D}"/>
              </a:ext>
            </a:extLst>
          </p:cNvPr>
          <p:cNvSpPr>
            <a:spLocks noGrp="1"/>
          </p:cNvSpPr>
          <p:nvPr>
            <p:ph type="dt" sz="quarter" idx="10"/>
          </p:nvPr>
        </p:nvSpPr>
        <p:spPr/>
        <p:txBody>
          <a:bodyPr/>
          <a:lstStyle/>
          <a:p>
            <a:pPr>
              <a:defRPr/>
            </a:pPr>
            <a:r>
              <a:rPr lang="en-US"/>
              <a:t>© 2020</a:t>
            </a:r>
            <a:endParaRPr lang="en-US" dirty="0"/>
          </a:p>
        </p:txBody>
      </p:sp>
      <p:sp>
        <p:nvSpPr>
          <p:cNvPr id="58373" name="Slide Number Placeholder 6">
            <a:extLst>
              <a:ext uri="{FF2B5EF4-FFF2-40B4-BE49-F238E27FC236}">
                <a16:creationId xmlns:a16="http://schemas.microsoft.com/office/drawing/2014/main" id="{22A888D8-9449-1C45-BB57-3556AB3193A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3659235-DA92-924A-92E3-D8978EAD021A}" type="slidenum">
              <a:rPr lang="en-US" altLang="en-US" sz="1200">
                <a:solidFill>
                  <a:srgbClr val="898989"/>
                </a:solidFill>
                <a:latin typeface="Verdana" panose="020B0604030504040204" pitchFamily="34" charset="0"/>
              </a:rPr>
              <a:pPr>
                <a:spcBef>
                  <a:spcPct val="0"/>
                </a:spcBef>
                <a:buFontTx/>
                <a:buNone/>
              </a:pPr>
              <a:t>47</a:t>
            </a:fld>
            <a:endParaRPr lang="en-US" altLang="en-US" sz="1200">
              <a:solidFill>
                <a:srgbClr val="898989"/>
              </a:solidFill>
              <a:latin typeface="Verdana" panose="020B0604030504040204" pitchFamily="34" charset="0"/>
            </a:endParaRPr>
          </a:p>
        </p:txBody>
      </p:sp>
      <p:sp>
        <p:nvSpPr>
          <p:cNvPr id="58374" name="Title 1">
            <a:extLst>
              <a:ext uri="{FF2B5EF4-FFF2-40B4-BE49-F238E27FC236}">
                <a16:creationId xmlns:a16="http://schemas.microsoft.com/office/drawing/2014/main" id="{A2BFCC62-EB6A-354B-AFE8-5364D41D7207}"/>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Third Party Negotiation: Pros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ontent Placeholder 2">
            <a:extLst>
              <a:ext uri="{FF2B5EF4-FFF2-40B4-BE49-F238E27FC236}">
                <a16:creationId xmlns:a16="http://schemas.microsoft.com/office/drawing/2014/main" id="{0DD681FD-4E97-6649-BF73-198746267B09}"/>
              </a:ext>
            </a:extLst>
          </p:cNvPr>
          <p:cNvSpPr>
            <a:spLocks noGrp="1"/>
          </p:cNvSpPr>
          <p:nvPr>
            <p:ph idx="1"/>
          </p:nvPr>
        </p:nvSpPr>
        <p:spPr>
          <a:xfrm>
            <a:off x="533400" y="2789238"/>
            <a:ext cx="5334000" cy="3459162"/>
          </a:xfrm>
        </p:spPr>
        <p:txBody>
          <a:bodyPr/>
          <a:lstStyle/>
          <a:p>
            <a:pPr eaLnBrk="1" hangingPunct="1">
              <a:buFont typeface="Wingdings" pitchFamily="2" charset="2"/>
              <a:buChar char="§"/>
            </a:pPr>
            <a:r>
              <a:rPr lang="en-US" altLang="en-US">
                <a:ea typeface="ＭＳ Ｐゴシック" panose="020B0600070205080204" pitchFamily="34" charset="-128"/>
              </a:rPr>
              <a:t>Can be a medium or high cost service</a:t>
            </a:r>
          </a:p>
          <a:p>
            <a:pPr eaLnBrk="1" hangingPunct="1">
              <a:buFont typeface="Wingdings" pitchFamily="2" charset="2"/>
              <a:buChar char="§"/>
            </a:pPr>
            <a:r>
              <a:rPr lang="en-US" altLang="en-US">
                <a:ea typeface="ＭＳ Ｐゴシック" panose="020B0600070205080204" pitchFamily="34" charset="-128"/>
              </a:rPr>
              <a:t>Can impact your credit</a:t>
            </a:r>
          </a:p>
          <a:p>
            <a:pPr eaLnBrk="1" hangingPunct="1">
              <a:buFont typeface="Wingdings" pitchFamily="2" charset="2"/>
              <a:buChar char="§"/>
            </a:pPr>
            <a:r>
              <a:rPr lang="en-US" altLang="en-US">
                <a:ea typeface="ＭＳ Ｐゴシック" panose="020B0600070205080204" pitchFamily="34" charset="-128"/>
              </a:rPr>
              <a:t>Can have tax ramifications</a:t>
            </a:r>
          </a:p>
          <a:p>
            <a:pPr eaLnBrk="1" hangingPunct="1">
              <a:buFont typeface="Wingdings" pitchFamily="2" charset="2"/>
              <a:buChar char="§"/>
            </a:pPr>
            <a:r>
              <a:rPr lang="en-US" altLang="en-US">
                <a:ea typeface="ＭＳ Ｐゴシック" panose="020B0600070205080204" pitchFamily="34" charset="-128"/>
              </a:rPr>
              <a:t>You may have to give up your credit cards</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56E527D8-3487-784A-8DAA-E7FC8EE80BBD}"/>
              </a:ext>
            </a:extLst>
          </p:cNvPr>
          <p:cNvSpPr>
            <a:spLocks noGrp="1"/>
          </p:cNvSpPr>
          <p:nvPr>
            <p:ph type="ftr" sz="quarter" idx="11"/>
          </p:nvPr>
        </p:nvSpPr>
        <p:spPr/>
        <p:txBody>
          <a:bodyPr/>
          <a:lstStyle/>
          <a:p>
            <a:pPr>
              <a:defRPr/>
            </a:pPr>
            <a:r>
              <a:rPr lang="en-US"/>
              <a:t>Lynnette Khalfani-Cox   http://MoneyCoachUniversity.com  </a:t>
            </a:r>
          </a:p>
        </p:txBody>
      </p:sp>
      <p:pic>
        <p:nvPicPr>
          <p:cNvPr id="53253" name="Picture 4">
            <a:extLst>
              <a:ext uri="{FF2B5EF4-FFF2-40B4-BE49-F238E27FC236}">
                <a16:creationId xmlns:a16="http://schemas.microsoft.com/office/drawing/2014/main" id="{69262B72-7DFB-844A-A591-D784A833A983}"/>
              </a:ext>
            </a:extLst>
          </p:cNvPr>
          <p:cNvPicPr>
            <a:picLocks noChangeAspect="1"/>
          </p:cNvPicPr>
          <p:nvPr/>
        </p:nvPicPr>
        <p:blipFill>
          <a:blip r:embed="rId2"/>
          <a:srcRect/>
          <a:stretch>
            <a:fillRect/>
          </a:stretch>
        </p:blipFill>
        <p:spPr bwMode="auto">
          <a:xfrm>
            <a:off x="5867400" y="2971800"/>
            <a:ext cx="2514600" cy="2689225"/>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594F0111-6C22-3D44-97A3-834B1D855011}"/>
              </a:ext>
            </a:extLst>
          </p:cNvPr>
          <p:cNvSpPr>
            <a:spLocks noGrp="1"/>
          </p:cNvSpPr>
          <p:nvPr>
            <p:ph type="dt" sz="quarter" idx="10"/>
          </p:nvPr>
        </p:nvSpPr>
        <p:spPr/>
        <p:txBody>
          <a:bodyPr/>
          <a:lstStyle/>
          <a:p>
            <a:pPr>
              <a:defRPr/>
            </a:pPr>
            <a:r>
              <a:rPr lang="en-US"/>
              <a:t>© 2020</a:t>
            </a:r>
            <a:endParaRPr lang="en-US" dirty="0"/>
          </a:p>
        </p:txBody>
      </p:sp>
      <p:sp>
        <p:nvSpPr>
          <p:cNvPr id="59397" name="Slide Number Placeholder 6">
            <a:extLst>
              <a:ext uri="{FF2B5EF4-FFF2-40B4-BE49-F238E27FC236}">
                <a16:creationId xmlns:a16="http://schemas.microsoft.com/office/drawing/2014/main" id="{38748D64-4565-0B4C-B656-A249C97D177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D65069-1367-5B49-8037-441CE0A344C3}" type="slidenum">
              <a:rPr lang="en-US" altLang="en-US" sz="1200">
                <a:solidFill>
                  <a:srgbClr val="898989"/>
                </a:solidFill>
                <a:latin typeface="Verdana" panose="020B0604030504040204" pitchFamily="34" charset="0"/>
              </a:rPr>
              <a:pPr>
                <a:spcBef>
                  <a:spcPct val="0"/>
                </a:spcBef>
                <a:buFontTx/>
                <a:buNone/>
              </a:pPr>
              <a:t>48</a:t>
            </a:fld>
            <a:endParaRPr lang="en-US" altLang="en-US" sz="1200">
              <a:solidFill>
                <a:srgbClr val="898989"/>
              </a:solidFill>
              <a:latin typeface="Verdana" panose="020B0604030504040204" pitchFamily="34" charset="0"/>
            </a:endParaRPr>
          </a:p>
        </p:txBody>
      </p:sp>
      <p:sp>
        <p:nvSpPr>
          <p:cNvPr id="59398" name="Title 1">
            <a:extLst>
              <a:ext uri="{FF2B5EF4-FFF2-40B4-BE49-F238E27FC236}">
                <a16:creationId xmlns:a16="http://schemas.microsoft.com/office/drawing/2014/main" id="{30A674A5-637E-8845-805E-0812BF5D49DA}"/>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Third Party Negotiation: Cons</a:t>
            </a:r>
          </a:p>
        </p:txBody>
      </p:sp>
      <p:sp>
        <p:nvSpPr>
          <p:cNvPr id="10" name="Content Placeholder 2">
            <a:extLst>
              <a:ext uri="{FF2B5EF4-FFF2-40B4-BE49-F238E27FC236}">
                <a16:creationId xmlns:a16="http://schemas.microsoft.com/office/drawing/2014/main" id="{848140C3-B300-F24D-AB63-CE26453D77B3}"/>
              </a:ext>
            </a:extLst>
          </p:cNvPr>
          <p:cNvSpPr txBox="1">
            <a:spLocks/>
          </p:cNvSpPr>
          <p:nvPr/>
        </p:nvSpPr>
        <p:spPr bwMode="auto">
          <a:xfrm>
            <a:off x="533400" y="1524000"/>
            <a:ext cx="7620000" cy="1219200"/>
          </a:xfrm>
          <a:prstGeom prst="rect">
            <a:avLst/>
          </a:prstGeom>
          <a:noFill/>
          <a:ln w="9525">
            <a:noFill/>
            <a:miter lim="800000"/>
            <a:headEnd/>
            <a:tailEnd/>
          </a:ln>
        </p:spPr>
        <p:txBody>
          <a:bodyPr/>
          <a:lstStyle/>
          <a:p>
            <a:pPr defTabSz="457200" eaLnBrk="1" hangingPunct="1">
              <a:spcBef>
                <a:spcPct val="20000"/>
              </a:spcBef>
              <a:buFont typeface="Wingdings" pitchFamily="1" charset="2"/>
              <a:buNone/>
              <a:defRPr/>
            </a:pPr>
            <a:r>
              <a:rPr lang="en-US" sz="3200" b="1" dirty="0">
                <a:latin typeface="+mn-lt"/>
                <a:ea typeface="ＭＳ Ｐゴシック" pitchFamily="1" charset="-128"/>
                <a:cs typeface="ＭＳ Ｐゴシック" charset="-128"/>
              </a:rPr>
              <a:t>The Cons/Disadvantages of a Third Party Doing It:</a:t>
            </a:r>
          </a:p>
          <a:p>
            <a:pPr marL="342900" indent="-342900" defTabSz="457200" eaLnBrk="1" hangingPunct="1">
              <a:spcBef>
                <a:spcPct val="20000"/>
              </a:spcBef>
              <a:buFont typeface="Wingdings" pitchFamily="1" charset="2"/>
              <a:buNone/>
              <a:defRPr/>
            </a:pPr>
            <a:endParaRPr lang="en-US" sz="2000" dirty="0">
              <a:latin typeface="+mn-lt"/>
              <a:ea typeface="ＭＳ Ｐゴシック" pitchFamily="1" charset="-128"/>
              <a:cs typeface="ＭＳ Ｐゴシック"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Content Placeholder 2">
            <a:extLst>
              <a:ext uri="{FF2B5EF4-FFF2-40B4-BE49-F238E27FC236}">
                <a16:creationId xmlns:a16="http://schemas.microsoft.com/office/drawing/2014/main" id="{45759541-9FDE-C54D-8F5E-5F997464BEA7}"/>
              </a:ext>
            </a:extLst>
          </p:cNvPr>
          <p:cNvSpPr>
            <a:spLocks noGrp="1"/>
          </p:cNvSpPr>
          <p:nvPr>
            <p:ph idx="1"/>
          </p:nvPr>
        </p:nvSpPr>
        <p:spPr>
          <a:xfrm>
            <a:off x="457200" y="1676400"/>
            <a:ext cx="8229600" cy="2286000"/>
          </a:xfrm>
        </p:spPr>
        <p:txBody>
          <a:bodyPr/>
          <a:lstStyle/>
          <a:p>
            <a:pPr eaLnBrk="1" hangingPunct="1">
              <a:buFont typeface="Wingdings" pitchFamily="2" charset="2"/>
              <a:buChar char="§"/>
            </a:pPr>
            <a:r>
              <a:rPr lang="en-US" altLang="en-US">
                <a:ea typeface="ＭＳ Ｐゴシック" panose="020B0600070205080204" pitchFamily="34" charset="-128"/>
              </a:rPr>
              <a:t>They charge you hefty fees </a:t>
            </a:r>
          </a:p>
          <a:p>
            <a:pPr eaLnBrk="1" hangingPunct="1">
              <a:buFont typeface="Wingdings" pitchFamily="2" charset="2"/>
              <a:buChar char="§"/>
            </a:pPr>
            <a:r>
              <a:rPr lang="en-US" altLang="en-US">
                <a:ea typeface="ＭＳ Ｐゴシック" panose="020B0600070205080204" pitchFamily="34" charset="-128"/>
              </a:rPr>
              <a:t>They tell you not to pay creditors</a:t>
            </a:r>
          </a:p>
          <a:p>
            <a:pPr eaLnBrk="1" hangingPunct="1">
              <a:buFont typeface="Wingdings" pitchFamily="2" charset="2"/>
              <a:buChar char="§"/>
            </a:pPr>
            <a:r>
              <a:rPr lang="en-US" altLang="en-US">
                <a:ea typeface="ＭＳ Ｐゴシック" panose="020B0600070205080204" pitchFamily="34" charset="-128"/>
              </a:rPr>
              <a:t>They offer your creditors a lump sum</a:t>
            </a:r>
          </a:p>
          <a:p>
            <a:pPr eaLnBrk="1" hangingPunct="1">
              <a:buFont typeface="Wingdings" pitchFamily="2" charset="2"/>
              <a:buChar char="§"/>
            </a:pPr>
            <a:r>
              <a:rPr lang="en-US" altLang="en-US">
                <a:ea typeface="ＭＳ Ｐゴシック" panose="020B0600070205080204" pitchFamily="34" charset="-128"/>
              </a:rPr>
              <a:t>They try to settle for pennies on the dollar</a:t>
            </a: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3E43BAAE-A1AF-A842-AF49-ADF6B3759AB4}"/>
              </a:ext>
            </a:extLst>
          </p:cNvPr>
          <p:cNvSpPr>
            <a:spLocks noGrp="1"/>
          </p:cNvSpPr>
          <p:nvPr>
            <p:ph type="ftr" sz="quarter" idx="11"/>
          </p:nvPr>
        </p:nvSpPr>
        <p:spPr/>
        <p:txBody>
          <a:bodyPr/>
          <a:lstStyle/>
          <a:p>
            <a:pPr>
              <a:defRPr/>
            </a:pPr>
            <a:r>
              <a:rPr lang="en-US"/>
              <a:t>Lynnette Khalfani-Cox   http://MoneyCoachUniversity.com  </a:t>
            </a:r>
          </a:p>
        </p:txBody>
      </p:sp>
      <p:pic>
        <p:nvPicPr>
          <p:cNvPr id="54277" name="Picture 4">
            <a:extLst>
              <a:ext uri="{FF2B5EF4-FFF2-40B4-BE49-F238E27FC236}">
                <a16:creationId xmlns:a16="http://schemas.microsoft.com/office/drawing/2014/main" id="{8D2B9128-B5D5-944A-9381-DA5D05CF1D0C}"/>
              </a:ext>
            </a:extLst>
          </p:cNvPr>
          <p:cNvPicPr>
            <a:picLocks noChangeAspect="1"/>
          </p:cNvPicPr>
          <p:nvPr/>
        </p:nvPicPr>
        <p:blipFill>
          <a:blip r:embed="rId2"/>
          <a:srcRect/>
          <a:stretch>
            <a:fillRect/>
          </a:stretch>
        </p:blipFill>
        <p:spPr bwMode="auto">
          <a:xfrm>
            <a:off x="0" y="4191000"/>
            <a:ext cx="9144000" cy="19812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FFDCD23E-E47E-0B45-A3ED-C103E965499F}"/>
              </a:ext>
            </a:extLst>
          </p:cNvPr>
          <p:cNvSpPr>
            <a:spLocks noGrp="1"/>
          </p:cNvSpPr>
          <p:nvPr>
            <p:ph type="dt" sz="quarter" idx="10"/>
          </p:nvPr>
        </p:nvSpPr>
        <p:spPr/>
        <p:txBody>
          <a:bodyPr/>
          <a:lstStyle/>
          <a:p>
            <a:pPr>
              <a:defRPr/>
            </a:pPr>
            <a:r>
              <a:rPr lang="en-US"/>
              <a:t>© 2020</a:t>
            </a:r>
            <a:endParaRPr lang="en-US" dirty="0"/>
          </a:p>
        </p:txBody>
      </p:sp>
      <p:sp>
        <p:nvSpPr>
          <p:cNvPr id="60421" name="Slide Number Placeholder 6">
            <a:extLst>
              <a:ext uri="{FF2B5EF4-FFF2-40B4-BE49-F238E27FC236}">
                <a16:creationId xmlns:a16="http://schemas.microsoft.com/office/drawing/2014/main" id="{A504C47E-DFE7-D04D-8F09-E49112725B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27093AD-0719-CA4E-A3A8-231DA0215659}" type="slidenum">
              <a:rPr lang="en-US" altLang="en-US" sz="1200">
                <a:solidFill>
                  <a:srgbClr val="898989"/>
                </a:solidFill>
                <a:latin typeface="Verdana" panose="020B0604030504040204" pitchFamily="34" charset="0"/>
              </a:rPr>
              <a:pPr>
                <a:spcBef>
                  <a:spcPct val="0"/>
                </a:spcBef>
                <a:buFontTx/>
                <a:buNone/>
              </a:pPr>
              <a:t>49</a:t>
            </a:fld>
            <a:endParaRPr lang="en-US" altLang="en-US" sz="1200">
              <a:solidFill>
                <a:srgbClr val="898989"/>
              </a:solidFill>
              <a:latin typeface="Verdana" panose="020B0604030504040204" pitchFamily="34" charset="0"/>
            </a:endParaRPr>
          </a:p>
        </p:txBody>
      </p:sp>
      <p:sp>
        <p:nvSpPr>
          <p:cNvPr id="60422" name="Title 1">
            <a:extLst>
              <a:ext uri="{FF2B5EF4-FFF2-40B4-BE49-F238E27FC236}">
                <a16:creationId xmlns:a16="http://schemas.microsoft.com/office/drawing/2014/main" id="{94D43941-AFA9-6445-B43C-C43F05BDBB1F}"/>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Debt Settlement: How it Works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Lynnette Khalfani-Cox hi-res headshot.jpg">
            <a:extLst>
              <a:ext uri="{FF2B5EF4-FFF2-40B4-BE49-F238E27FC236}">
                <a16:creationId xmlns:a16="http://schemas.microsoft.com/office/drawing/2014/main" id="{00DCDDD5-D02E-DD41-B92C-EC3C87F74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600" y="1600200"/>
            <a:ext cx="30734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a:extLst>
              <a:ext uri="{FF2B5EF4-FFF2-40B4-BE49-F238E27FC236}">
                <a16:creationId xmlns:a16="http://schemas.microsoft.com/office/drawing/2014/main" id="{47C1E8A1-1770-E243-BD28-D724C2831D98}"/>
              </a:ext>
            </a:extLst>
          </p:cNvPr>
          <p:cNvSpPr>
            <a:spLocks noGrp="1"/>
          </p:cNvSpPr>
          <p:nvPr>
            <p:ph type="dt" sz="quarter" idx="10"/>
          </p:nvPr>
        </p:nvSpPr>
        <p:spPr/>
        <p:txBody>
          <a:bodyPr/>
          <a:lstStyle/>
          <a:p>
            <a:pPr>
              <a:defRPr/>
            </a:pPr>
            <a:r>
              <a:rPr lang="en-US"/>
              <a:t>© 2020</a:t>
            </a:r>
            <a:endParaRPr lang="en-US" dirty="0"/>
          </a:p>
        </p:txBody>
      </p:sp>
      <p:sp>
        <p:nvSpPr>
          <p:cNvPr id="17411" name="Slide Number Placeholder 13">
            <a:extLst>
              <a:ext uri="{FF2B5EF4-FFF2-40B4-BE49-F238E27FC236}">
                <a16:creationId xmlns:a16="http://schemas.microsoft.com/office/drawing/2014/main" id="{1B63DB3A-CEB3-CB47-8E9C-5856B93B91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B36AC27-2CB9-2C40-B2E9-786D34264CFE}" type="slidenum">
              <a:rPr lang="en-US" altLang="en-US" sz="1200">
                <a:solidFill>
                  <a:srgbClr val="898989"/>
                </a:solidFill>
                <a:latin typeface="Verdana" panose="020B0604030504040204" pitchFamily="34" charset="0"/>
              </a:rPr>
              <a:pPr>
                <a:spcBef>
                  <a:spcPct val="0"/>
                </a:spcBef>
                <a:buFontTx/>
                <a:buNone/>
              </a:pPr>
              <a:t>5</a:t>
            </a:fld>
            <a:endParaRPr lang="en-US" altLang="en-US" sz="1200">
              <a:solidFill>
                <a:srgbClr val="898989"/>
              </a:solidFill>
              <a:latin typeface="Verdana" panose="020B0604030504040204" pitchFamily="34" charset="0"/>
            </a:endParaRPr>
          </a:p>
        </p:txBody>
      </p:sp>
      <p:sp>
        <p:nvSpPr>
          <p:cNvPr id="15" name="Footer Placeholder 14">
            <a:extLst>
              <a:ext uri="{FF2B5EF4-FFF2-40B4-BE49-F238E27FC236}">
                <a16:creationId xmlns:a16="http://schemas.microsoft.com/office/drawing/2014/main" id="{AD1FFECB-10B2-E146-BCB0-DBF5D2DCDAC1}"/>
              </a:ext>
            </a:extLst>
          </p:cNvPr>
          <p:cNvSpPr>
            <a:spLocks noGrp="1"/>
          </p:cNvSpPr>
          <p:nvPr>
            <p:ph type="ftr" sz="quarter" idx="11"/>
          </p:nvPr>
        </p:nvSpPr>
        <p:spPr/>
        <p:txBody>
          <a:bodyPr/>
          <a:lstStyle/>
          <a:p>
            <a:pPr>
              <a:defRPr/>
            </a:pPr>
            <a:r>
              <a:rPr lang="en-US"/>
              <a:t>Lynnette Khalfani-Cox  </a:t>
            </a:r>
          </a:p>
          <a:p>
            <a:pPr>
              <a:defRPr/>
            </a:pPr>
            <a:r>
              <a:rPr lang="en-US"/>
              <a:t>http://</a:t>
            </a:r>
            <a:r>
              <a:rPr lang="en-US">
                <a:ea typeface="ＭＳ Ｐゴシック" pitchFamily="1" charset="-128"/>
              </a:rPr>
              <a:t>MoneyCoachUniversity.com</a:t>
            </a:r>
            <a:r>
              <a:rPr lang="en-US"/>
              <a:t>  </a:t>
            </a:r>
          </a:p>
        </p:txBody>
      </p:sp>
      <p:sp>
        <p:nvSpPr>
          <p:cNvPr id="16" name="Rectangle 15">
            <a:extLst>
              <a:ext uri="{FF2B5EF4-FFF2-40B4-BE49-F238E27FC236}">
                <a16:creationId xmlns:a16="http://schemas.microsoft.com/office/drawing/2014/main" id="{4904A805-CAD3-AD4D-B3B7-2056FB0B5C1E}"/>
              </a:ext>
            </a:extLst>
          </p:cNvPr>
          <p:cNvSpPr/>
          <p:nvPr/>
        </p:nvSpPr>
        <p:spPr>
          <a:xfrm>
            <a:off x="533400" y="1676400"/>
            <a:ext cx="6629400" cy="4708525"/>
          </a:xfrm>
          <a:prstGeom prst="rect">
            <a:avLst/>
          </a:prstGeom>
        </p:spPr>
        <p:txBody>
          <a:bodyPr>
            <a:spAutoFit/>
          </a:bodyPr>
          <a:lstStyle/>
          <a:p>
            <a:pPr eaLnBrk="1" hangingPunct="1">
              <a:defRPr/>
            </a:pPr>
            <a:r>
              <a:rPr lang="en-US" sz="2800" b="1" dirty="0">
                <a:latin typeface="+mn-lt"/>
                <a:ea typeface="ＭＳ Ｐゴシック" pitchFamily="1" charset="-128"/>
                <a:cs typeface="Arial" charset="0"/>
              </a:rPr>
              <a:t>Lynnette Khalfani-Cox, The Money Coach</a:t>
            </a:r>
            <a:r>
              <a:rPr lang="en-US" sz="2800" b="1" baseline="30000" dirty="0">
                <a:latin typeface="+mn-lt"/>
                <a:ea typeface="ＭＳ Ｐゴシック" pitchFamily="1" charset="-128"/>
                <a:cs typeface="Arial" charset="0"/>
              </a:rPr>
              <a:t>®</a:t>
            </a:r>
            <a:br>
              <a:rPr lang="en-US" sz="2400" dirty="0">
                <a:latin typeface="+mn-lt"/>
                <a:ea typeface="ＭＳ Ｐゴシック" pitchFamily="1" charset="-128"/>
                <a:cs typeface="Arial" charset="0"/>
              </a:rPr>
            </a:br>
            <a:r>
              <a:rPr lang="en-US" sz="2000" dirty="0">
                <a:latin typeface="+mn-lt"/>
                <a:ea typeface="ＭＳ Ｐゴシック" pitchFamily="1" charset="-128"/>
                <a:cs typeface="Arial" charset="0"/>
              </a:rPr>
              <a:t> </a:t>
            </a:r>
            <a:br>
              <a:rPr lang="en-US" sz="2000" dirty="0">
                <a:latin typeface="+mn-lt"/>
                <a:ea typeface="ＭＳ Ｐゴシック" pitchFamily="1" charset="-128"/>
                <a:cs typeface="Arial" charset="0"/>
              </a:rPr>
            </a:br>
            <a:r>
              <a:rPr lang="en-US" sz="2000" dirty="0">
                <a:latin typeface="+mn-lt"/>
                <a:ea typeface="ＭＳ Ｐゴシック" pitchFamily="1" charset="-128"/>
                <a:cs typeface="Arial" charset="0"/>
              </a:rPr>
              <a:t>CEO and Co-Founder, </a:t>
            </a:r>
            <a:br>
              <a:rPr lang="en-US" sz="2000" dirty="0">
                <a:latin typeface="+mn-lt"/>
                <a:ea typeface="ＭＳ Ｐゴシック" pitchFamily="1" charset="-128"/>
                <a:cs typeface="Arial" charset="0"/>
              </a:rPr>
            </a:br>
            <a:r>
              <a:rPr lang="en-US" sz="2000" dirty="0">
                <a:latin typeface="+mn-lt"/>
                <a:ea typeface="ＭＳ Ｐゴシック" pitchFamily="1" charset="-128"/>
                <a:cs typeface="Arial" charset="0"/>
              </a:rPr>
              <a:t>AskTheMoneyCoach.com </a:t>
            </a:r>
            <a:br>
              <a:rPr lang="en-US" sz="2000" dirty="0">
                <a:latin typeface="+mn-lt"/>
                <a:ea typeface="ＭＳ Ｐゴシック" pitchFamily="1" charset="-128"/>
                <a:cs typeface="Arial" charset="0"/>
              </a:rPr>
            </a:br>
            <a:r>
              <a:rPr lang="en-US" sz="2000" dirty="0">
                <a:latin typeface="+mn-lt"/>
                <a:ea typeface="ＭＳ Ｐゴシック" pitchFamily="1" charset="-128"/>
                <a:cs typeface="Arial" charset="0"/>
              </a:rPr>
              <a:t>MoneyCoachUniversity.com</a:t>
            </a:r>
            <a:br>
              <a:rPr lang="en-US" sz="2000" dirty="0">
                <a:latin typeface="+mn-lt"/>
                <a:ea typeface="ＭＳ Ｐゴシック" pitchFamily="1" charset="-128"/>
                <a:cs typeface="Arial" charset="0"/>
              </a:rPr>
            </a:br>
            <a:br>
              <a:rPr lang="en-US" sz="2000" dirty="0">
                <a:latin typeface="+mn-lt"/>
                <a:ea typeface="ＭＳ Ｐゴシック" pitchFamily="1" charset="-128"/>
                <a:cs typeface="Arial" charset="0"/>
              </a:rPr>
            </a:br>
            <a:r>
              <a:rPr lang="en-US" sz="2000" dirty="0">
                <a:latin typeface="+mn-lt"/>
                <a:ea typeface="ＭＳ Ｐゴシック" pitchFamily="1" charset="-128"/>
                <a:cs typeface="Arial" charset="0"/>
              </a:rPr>
              <a:t>New York Times Bestselling Author of</a:t>
            </a:r>
            <a:br>
              <a:rPr lang="en-US" sz="2000" dirty="0">
                <a:latin typeface="+mn-lt"/>
                <a:ea typeface="ＭＳ Ｐゴシック" pitchFamily="1" charset="-128"/>
                <a:cs typeface="Arial" charset="0"/>
              </a:rPr>
            </a:br>
            <a:r>
              <a:rPr lang="en-US" sz="2000" i="1" dirty="0">
                <a:solidFill>
                  <a:prstClr val="black"/>
                </a:solidFill>
                <a:latin typeface="Calibri"/>
                <a:ea typeface="ＭＳ Ｐゴシック" pitchFamily="1" charset="-128"/>
                <a:cs typeface="Arial" charset="0"/>
              </a:rPr>
              <a:t>Zero Debt: The Ultimate Guide to</a:t>
            </a:r>
          </a:p>
          <a:p>
            <a:pPr eaLnBrk="1" hangingPunct="1">
              <a:defRPr/>
            </a:pPr>
            <a:r>
              <a:rPr lang="en-US" sz="2000" i="1" dirty="0">
                <a:solidFill>
                  <a:prstClr val="black"/>
                </a:solidFill>
                <a:latin typeface="Calibri"/>
                <a:ea typeface="ＭＳ Ｐゴシック" pitchFamily="1" charset="-128"/>
                <a:cs typeface="Arial" charset="0"/>
              </a:rPr>
              <a:t>Financial Freedom</a:t>
            </a:r>
            <a:br>
              <a:rPr lang="en-US" sz="2400" dirty="0">
                <a:latin typeface="+mn-lt"/>
                <a:ea typeface="ＭＳ Ｐゴシック" pitchFamily="1" charset="-128"/>
                <a:cs typeface="Arial" charset="0"/>
              </a:rPr>
            </a:br>
            <a:r>
              <a:rPr lang="en-US" sz="2000" dirty="0">
                <a:latin typeface="+mn-lt"/>
                <a:ea typeface="ＭＳ Ｐゴシック" pitchFamily="1" charset="-128"/>
                <a:cs typeface="Arial" charset="0"/>
              </a:rPr>
              <a:t> </a:t>
            </a:r>
            <a:br>
              <a:rPr lang="en-US" sz="3000" dirty="0">
                <a:latin typeface="+mn-lt"/>
                <a:ea typeface="ＭＳ Ｐゴシック" pitchFamily="1" charset="-128"/>
                <a:cs typeface="Arial" charset="0"/>
              </a:rPr>
            </a:br>
            <a:r>
              <a:rPr lang="en-US" sz="2000" dirty="0">
                <a:latin typeface="+mn-lt"/>
                <a:ea typeface="ＭＳ Ｐゴシック" pitchFamily="1" charset="-128"/>
                <a:cs typeface="Arial" charset="0"/>
              </a:rPr>
              <a:t>         </a:t>
            </a:r>
            <a:r>
              <a:rPr lang="en-US" sz="2000" b="1" dirty="0">
                <a:solidFill>
                  <a:schemeClr val="tx2"/>
                </a:solidFill>
                <a:latin typeface="+mn-lt"/>
                <a:ea typeface="ＭＳ Ｐゴシック" pitchFamily="1" charset="-128"/>
                <a:cs typeface="Arial" charset="0"/>
              </a:rPr>
              <a:t>Twitter:</a:t>
            </a:r>
            <a:r>
              <a:rPr lang="en-US" sz="2000" dirty="0">
                <a:latin typeface="+mn-lt"/>
                <a:ea typeface="ＭＳ Ｐゴシック" pitchFamily="1" charset="-128"/>
                <a:cs typeface="Arial" charset="0"/>
              </a:rPr>
              <a:t> @themoneycoach</a:t>
            </a:r>
          </a:p>
          <a:p>
            <a:pPr eaLnBrk="1" hangingPunct="1">
              <a:defRPr/>
            </a:pPr>
            <a:endParaRPr lang="en-US" sz="1200" b="1" dirty="0">
              <a:solidFill>
                <a:schemeClr val="tx2"/>
              </a:solidFill>
              <a:latin typeface="+mn-lt"/>
              <a:ea typeface="ＭＳ Ｐゴシック" pitchFamily="1" charset="-128"/>
              <a:cs typeface="Arial" charset="0"/>
            </a:endParaRPr>
          </a:p>
          <a:p>
            <a:pPr eaLnBrk="1" hangingPunct="1">
              <a:defRPr/>
            </a:pPr>
            <a:r>
              <a:rPr lang="en-US" sz="2000" b="1" dirty="0">
                <a:solidFill>
                  <a:schemeClr val="tx2"/>
                </a:solidFill>
                <a:latin typeface="+mn-lt"/>
                <a:ea typeface="ＭＳ Ｐゴシック" pitchFamily="1" charset="-128"/>
                <a:cs typeface="Arial" charset="0"/>
              </a:rPr>
              <a:t>         Facebook, Instagram, LinkedIn:</a:t>
            </a:r>
            <a:br>
              <a:rPr lang="en-US" sz="2000" dirty="0">
                <a:latin typeface="+mn-lt"/>
                <a:ea typeface="ＭＳ Ｐゴシック" pitchFamily="1" charset="-128"/>
                <a:cs typeface="Arial" charset="0"/>
              </a:rPr>
            </a:br>
            <a:r>
              <a:rPr lang="en-US" sz="2000" dirty="0">
                <a:latin typeface="+mn-lt"/>
                <a:ea typeface="ＭＳ Ｐゴシック" pitchFamily="1" charset="-128"/>
                <a:cs typeface="Arial" charset="0"/>
              </a:rPr>
              <a:t>         @LynnetteKhalfaniCox</a:t>
            </a:r>
            <a:br>
              <a:rPr lang="en-US" sz="2000" dirty="0">
                <a:latin typeface="+mn-lt"/>
                <a:ea typeface="ＭＳ Ｐゴシック" pitchFamily="1" charset="-128"/>
                <a:cs typeface="Arial" charset="0"/>
              </a:rPr>
            </a:br>
            <a:endParaRPr lang="en-US" sz="2000" dirty="0">
              <a:latin typeface="+mn-lt"/>
              <a:cs typeface="Arial" charset="0"/>
            </a:endParaRPr>
          </a:p>
        </p:txBody>
      </p:sp>
      <p:sp>
        <p:nvSpPr>
          <p:cNvPr id="17414" name="TextBox 17">
            <a:extLst>
              <a:ext uri="{FF2B5EF4-FFF2-40B4-BE49-F238E27FC236}">
                <a16:creationId xmlns:a16="http://schemas.microsoft.com/office/drawing/2014/main" id="{40930583-FC50-4145-A623-80D25453F913}"/>
              </a:ext>
            </a:extLst>
          </p:cNvPr>
          <p:cNvSpPr txBox="1">
            <a:spLocks noChangeArrowheads="1"/>
          </p:cNvSpPr>
          <p:nvPr/>
        </p:nvSpPr>
        <p:spPr bwMode="auto">
          <a:xfrm>
            <a:off x="457200" y="685800"/>
            <a:ext cx="495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CA" altLang="en-US" sz="3000" b="1">
                <a:solidFill>
                  <a:schemeClr val="bg1"/>
                </a:solidFill>
                <a:latin typeface="Verdana" panose="020B0604030504040204" pitchFamily="34" charset="0"/>
              </a:rPr>
              <a:t>About the Presenter</a:t>
            </a:r>
            <a:endParaRPr lang="en-US" altLang="en-US" sz="3000" b="1">
              <a:solidFill>
                <a:schemeClr val="bg1"/>
              </a:solidFill>
              <a:latin typeface="Verdana" panose="020B0604030504040204" pitchFamily="34" charset="0"/>
            </a:endParaRPr>
          </a:p>
        </p:txBody>
      </p:sp>
      <p:pic>
        <p:nvPicPr>
          <p:cNvPr id="17415" name="Picture 6">
            <a:extLst>
              <a:ext uri="{FF2B5EF4-FFF2-40B4-BE49-F238E27FC236}">
                <a16:creationId xmlns:a16="http://schemas.microsoft.com/office/drawing/2014/main" id="{5BBD3BC0-DDF2-2440-94B5-A8BB49018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953000"/>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a:extLst>
              <a:ext uri="{FF2B5EF4-FFF2-40B4-BE49-F238E27FC236}">
                <a16:creationId xmlns:a16="http://schemas.microsoft.com/office/drawing/2014/main" id="{7215E925-D0C4-4D4D-9201-F8F190A3CF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257800"/>
            <a:ext cx="3429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Content Placeholder 2">
            <a:extLst>
              <a:ext uri="{FF2B5EF4-FFF2-40B4-BE49-F238E27FC236}">
                <a16:creationId xmlns:a16="http://schemas.microsoft.com/office/drawing/2014/main" id="{CBE864DC-5717-6F41-83F8-683B25A7BD8A}"/>
              </a:ext>
            </a:extLst>
          </p:cNvPr>
          <p:cNvSpPr>
            <a:spLocks noGrp="1"/>
          </p:cNvSpPr>
          <p:nvPr>
            <p:ph idx="1"/>
          </p:nvPr>
        </p:nvSpPr>
        <p:spPr>
          <a:xfrm>
            <a:off x="381000" y="4114800"/>
            <a:ext cx="6248400" cy="1905000"/>
          </a:xfrm>
        </p:spPr>
        <p:txBody>
          <a:bodyPr/>
          <a:lstStyle/>
          <a:p>
            <a:pPr eaLnBrk="1" hangingPunct="1">
              <a:buFont typeface="Wingdings" pitchFamily="2" charset="2"/>
              <a:buChar char="§"/>
            </a:pPr>
            <a:r>
              <a:rPr lang="en-US" altLang="en-US" sz="3000">
                <a:ea typeface="ＭＳ Ｐゴシック" panose="020B0600070205080204" pitchFamily="34" charset="-128"/>
              </a:rPr>
              <a:t>You are legally rid of the debt</a:t>
            </a:r>
          </a:p>
          <a:p>
            <a:pPr eaLnBrk="1" hangingPunct="1">
              <a:buFont typeface="Wingdings" pitchFamily="2" charset="2"/>
              <a:buChar char="§"/>
            </a:pPr>
            <a:r>
              <a:rPr lang="en-US" altLang="en-US" sz="3000">
                <a:ea typeface="ＭＳ Ｐゴシック" panose="020B0600070205080204" pitchFamily="34" charset="-128"/>
              </a:rPr>
              <a:t>You get a tax bill the following year</a:t>
            </a:r>
          </a:p>
          <a:p>
            <a:pPr eaLnBrk="1" hangingPunct="1">
              <a:buFont typeface="Wingdings" pitchFamily="2" charset="2"/>
              <a:buChar char="§"/>
            </a:pPr>
            <a:r>
              <a:rPr lang="en-US" altLang="en-US" sz="3000">
                <a:ea typeface="ＭＳ Ｐゴシック" panose="020B0600070205080204" pitchFamily="34" charset="-128"/>
              </a:rPr>
              <a:t>Your credit is worse than before</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4EF3E0F8-CD40-CC4C-83B6-6F83A91BF4B0}"/>
              </a:ext>
            </a:extLst>
          </p:cNvPr>
          <p:cNvSpPr>
            <a:spLocks noGrp="1"/>
          </p:cNvSpPr>
          <p:nvPr>
            <p:ph type="ftr" sz="quarter" idx="11"/>
          </p:nvPr>
        </p:nvSpPr>
        <p:spPr/>
        <p:txBody>
          <a:bodyPr/>
          <a:lstStyle/>
          <a:p>
            <a:pPr>
              <a:defRPr/>
            </a:pPr>
            <a:r>
              <a:rPr lang="en-US"/>
              <a:t>Lynnette Khalfani-Cox   http://MoneyCoachUniversity.com  </a:t>
            </a:r>
          </a:p>
        </p:txBody>
      </p:sp>
      <p:pic>
        <p:nvPicPr>
          <p:cNvPr id="55301" name="Picture 4">
            <a:extLst>
              <a:ext uri="{FF2B5EF4-FFF2-40B4-BE49-F238E27FC236}">
                <a16:creationId xmlns:a16="http://schemas.microsoft.com/office/drawing/2014/main" id="{C2998A74-01D0-A14C-B4F6-1421793EFBEB}"/>
              </a:ext>
            </a:extLst>
          </p:cNvPr>
          <p:cNvPicPr>
            <a:picLocks noChangeAspect="1"/>
          </p:cNvPicPr>
          <p:nvPr/>
        </p:nvPicPr>
        <p:blipFill>
          <a:blip r:embed="rId2"/>
          <a:srcRect/>
          <a:stretch>
            <a:fillRect/>
          </a:stretch>
        </p:blipFill>
        <p:spPr bwMode="auto">
          <a:xfrm>
            <a:off x="5791200" y="2362200"/>
            <a:ext cx="2819400" cy="2111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B2858498-3214-A844-92BD-94BD9567976F}"/>
              </a:ext>
            </a:extLst>
          </p:cNvPr>
          <p:cNvSpPr>
            <a:spLocks noGrp="1"/>
          </p:cNvSpPr>
          <p:nvPr>
            <p:ph type="dt" sz="quarter" idx="10"/>
          </p:nvPr>
        </p:nvSpPr>
        <p:spPr/>
        <p:txBody>
          <a:bodyPr/>
          <a:lstStyle/>
          <a:p>
            <a:pPr>
              <a:defRPr/>
            </a:pPr>
            <a:r>
              <a:rPr lang="en-US"/>
              <a:t>© 2020</a:t>
            </a:r>
            <a:endParaRPr lang="en-US" dirty="0"/>
          </a:p>
        </p:txBody>
      </p:sp>
      <p:sp>
        <p:nvSpPr>
          <p:cNvPr id="61445" name="Slide Number Placeholder 6">
            <a:extLst>
              <a:ext uri="{FF2B5EF4-FFF2-40B4-BE49-F238E27FC236}">
                <a16:creationId xmlns:a16="http://schemas.microsoft.com/office/drawing/2014/main" id="{AB00A1F4-EB39-DA44-A751-E49E191D95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015BCF1-0992-984F-9942-BD404CD2E979}" type="slidenum">
              <a:rPr lang="en-US" altLang="en-US" sz="1200">
                <a:solidFill>
                  <a:srgbClr val="898989"/>
                </a:solidFill>
                <a:latin typeface="Verdana" panose="020B0604030504040204" pitchFamily="34" charset="0"/>
              </a:rPr>
              <a:pPr>
                <a:spcBef>
                  <a:spcPct val="0"/>
                </a:spcBef>
                <a:buFontTx/>
                <a:buNone/>
              </a:pPr>
              <a:t>50</a:t>
            </a:fld>
            <a:endParaRPr lang="en-US" altLang="en-US" sz="1200">
              <a:solidFill>
                <a:srgbClr val="898989"/>
              </a:solidFill>
              <a:latin typeface="Verdana" panose="020B0604030504040204" pitchFamily="34" charset="0"/>
            </a:endParaRPr>
          </a:p>
        </p:txBody>
      </p:sp>
      <p:sp>
        <p:nvSpPr>
          <p:cNvPr id="61446" name="Title 1">
            <a:extLst>
              <a:ext uri="{FF2B5EF4-FFF2-40B4-BE49-F238E27FC236}">
                <a16:creationId xmlns:a16="http://schemas.microsoft.com/office/drawing/2014/main" id="{ADFDFF93-68C0-944D-A8FD-07DDFCFE8DC6}"/>
              </a:ext>
            </a:extLst>
          </p:cNvPr>
          <p:cNvSpPr txBox="1">
            <a:spLocks/>
          </p:cNvSpPr>
          <p:nvPr/>
        </p:nvSpPr>
        <p:spPr bwMode="auto">
          <a:xfrm>
            <a:off x="457200" y="609600"/>
            <a:ext cx="624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Debt Settlement: Best Case</a:t>
            </a:r>
          </a:p>
        </p:txBody>
      </p:sp>
      <p:sp>
        <p:nvSpPr>
          <p:cNvPr id="12" name="Content Placeholder 2">
            <a:extLst>
              <a:ext uri="{FF2B5EF4-FFF2-40B4-BE49-F238E27FC236}">
                <a16:creationId xmlns:a16="http://schemas.microsoft.com/office/drawing/2014/main" id="{6D705860-5127-4A44-9023-2E318B58CE78}"/>
              </a:ext>
            </a:extLst>
          </p:cNvPr>
          <p:cNvSpPr txBox="1">
            <a:spLocks/>
          </p:cNvSpPr>
          <p:nvPr/>
        </p:nvSpPr>
        <p:spPr bwMode="auto">
          <a:xfrm>
            <a:off x="381000" y="1676400"/>
            <a:ext cx="4953000" cy="2209800"/>
          </a:xfrm>
          <a:prstGeom prst="rect">
            <a:avLst/>
          </a:prstGeom>
          <a:noFill/>
          <a:ln w="9525">
            <a:noFill/>
            <a:miter lim="800000"/>
            <a:headEnd/>
            <a:tailEnd/>
          </a:ln>
        </p:spPr>
        <p:txBody>
          <a:bodyPr/>
          <a:lstStyle/>
          <a:p>
            <a:pPr marL="342900" indent="-342900" defTabSz="457200" eaLnBrk="1" hangingPunct="1">
              <a:spcBef>
                <a:spcPct val="20000"/>
              </a:spcBef>
              <a:buFont typeface="Arial" charset="0"/>
              <a:buNone/>
              <a:defRPr/>
            </a:pPr>
            <a:r>
              <a:rPr lang="en-CA" sz="3000" b="1" dirty="0">
                <a:latin typeface="+mn-lt"/>
                <a:ea typeface="ＭＳ Ｐゴシック" pitchFamily="1" charset="-128"/>
                <a:cs typeface="ＭＳ Ｐゴシック" charset="-128"/>
              </a:rPr>
              <a:t>Best Case Scenario</a:t>
            </a:r>
          </a:p>
          <a:p>
            <a:pPr marL="342900" indent="-342900" defTabSz="457200" eaLnBrk="1" hangingPunct="1">
              <a:spcBef>
                <a:spcPct val="20000"/>
              </a:spcBef>
              <a:buFont typeface="Arial" charset="0"/>
              <a:buNone/>
              <a:defRPr/>
            </a:pPr>
            <a:endParaRPr lang="en-US" sz="2000" b="1" dirty="0">
              <a:latin typeface="+mn-lt"/>
              <a:ea typeface="ＭＳ Ｐゴシック" pitchFamily="1" charset="-128"/>
              <a:cs typeface="ＭＳ Ｐゴシック" charset="-128"/>
            </a:endParaRPr>
          </a:p>
          <a:p>
            <a:pPr marL="342900" indent="-342900" defTabSz="457200" eaLnBrk="1" hangingPunct="1">
              <a:spcBef>
                <a:spcPct val="20000"/>
              </a:spcBef>
              <a:buFont typeface="Wingdings" pitchFamily="2" charset="2"/>
              <a:buChar char="§"/>
              <a:defRPr/>
            </a:pPr>
            <a:r>
              <a:rPr lang="en-US" sz="3000" dirty="0">
                <a:latin typeface="+mn-lt"/>
                <a:ea typeface="ＭＳ Ｐゴシック" pitchFamily="1" charset="-128"/>
                <a:cs typeface="ＭＳ Ｐゴシック" charset="-128"/>
              </a:rPr>
              <a:t>Your creditors take the deal</a:t>
            </a:r>
          </a:p>
          <a:p>
            <a:pPr marL="342900" indent="-342900" defTabSz="457200" eaLnBrk="1" hangingPunct="1">
              <a:spcBef>
                <a:spcPct val="20000"/>
              </a:spcBef>
              <a:buFont typeface="Wingdings" pitchFamily="2" charset="2"/>
              <a:buChar char="§"/>
              <a:defRPr/>
            </a:pPr>
            <a:r>
              <a:rPr lang="en-US" sz="3000" dirty="0">
                <a:latin typeface="+mn-lt"/>
                <a:ea typeface="ＭＳ Ｐゴシック" pitchFamily="1" charset="-128"/>
                <a:cs typeface="ＭＳ Ｐゴシック" charset="-128"/>
              </a:rPr>
              <a:t>Your pay only a fraction of your debt(s)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Content Placeholder 2">
            <a:extLst>
              <a:ext uri="{FF2B5EF4-FFF2-40B4-BE49-F238E27FC236}">
                <a16:creationId xmlns:a16="http://schemas.microsoft.com/office/drawing/2014/main" id="{3F22587D-0871-CB42-990C-09DF87226FD5}"/>
              </a:ext>
            </a:extLst>
          </p:cNvPr>
          <p:cNvSpPr>
            <a:spLocks noGrp="1"/>
          </p:cNvSpPr>
          <p:nvPr>
            <p:ph idx="1"/>
          </p:nvPr>
        </p:nvSpPr>
        <p:spPr>
          <a:xfrm>
            <a:off x="457200" y="1600200"/>
            <a:ext cx="5867400" cy="4648200"/>
          </a:xfrm>
        </p:spPr>
        <p:txBody>
          <a:bodyPr/>
          <a:lstStyle/>
          <a:p>
            <a:pPr eaLnBrk="1" hangingPunct="1">
              <a:buFont typeface="Arial" panose="020B0604020202020204" pitchFamily="34" charset="0"/>
              <a:buNone/>
            </a:pPr>
            <a:r>
              <a:rPr lang="en-CA" altLang="en-US" sz="3000" b="1">
                <a:ea typeface="ＭＳ Ｐゴシック" panose="020B0600070205080204" pitchFamily="34" charset="-128"/>
              </a:rPr>
              <a:t>Worse Case Scenario</a:t>
            </a:r>
          </a:p>
          <a:p>
            <a:pPr eaLnBrk="1" hangingPunct="1">
              <a:buFont typeface="Arial" panose="020B0604020202020204" pitchFamily="34" charset="0"/>
              <a:buNone/>
            </a:pPr>
            <a:endParaRPr lang="en-US" altLang="en-US" sz="1000" b="1">
              <a:ea typeface="ＭＳ Ｐゴシック" panose="020B0600070205080204" pitchFamily="34" charset="-128"/>
            </a:endParaRPr>
          </a:p>
          <a:p>
            <a:pPr eaLnBrk="1" hangingPunct="1">
              <a:buFont typeface="Wingdings" pitchFamily="2" charset="2"/>
              <a:buChar char="§"/>
            </a:pPr>
            <a:r>
              <a:rPr lang="en-US" altLang="en-US" sz="3000">
                <a:ea typeface="ＭＳ Ｐゴシック" panose="020B0600070205080204" pitchFamily="34" charset="-128"/>
              </a:rPr>
              <a:t>Your creditors don’t budge</a:t>
            </a:r>
          </a:p>
          <a:p>
            <a:pPr eaLnBrk="1" hangingPunct="1">
              <a:buFont typeface="Wingdings" pitchFamily="2" charset="2"/>
              <a:buChar char="§"/>
            </a:pPr>
            <a:r>
              <a:rPr lang="en-US" altLang="en-US" sz="3000">
                <a:ea typeface="ＭＳ Ｐゴシック" panose="020B0600070205080204" pitchFamily="34" charset="-128"/>
              </a:rPr>
              <a:t>You still legally owe your debts</a:t>
            </a:r>
          </a:p>
          <a:p>
            <a:pPr eaLnBrk="1" hangingPunct="1">
              <a:buFont typeface="Wingdings" pitchFamily="2" charset="2"/>
              <a:buChar char="§"/>
            </a:pPr>
            <a:r>
              <a:rPr lang="en-US" altLang="en-US" sz="3000">
                <a:ea typeface="ＭＳ Ｐゴシック" panose="020B0600070205080204" pitchFamily="34" charset="-128"/>
              </a:rPr>
              <a:t>You spent a lot of $$$ on a process that failed</a:t>
            </a:r>
          </a:p>
          <a:p>
            <a:pPr eaLnBrk="1" hangingPunct="1">
              <a:buFont typeface="Wingdings" pitchFamily="2" charset="2"/>
              <a:buChar char="§"/>
            </a:pPr>
            <a:r>
              <a:rPr lang="en-US" altLang="en-US" sz="3000">
                <a:ea typeface="ＭＳ Ｐゴシック" panose="020B0600070205080204" pitchFamily="34" charset="-128"/>
              </a:rPr>
              <a:t>Debt collectors are hounding you</a:t>
            </a:r>
          </a:p>
          <a:p>
            <a:pPr eaLnBrk="1" hangingPunct="1">
              <a:buFont typeface="Wingdings" pitchFamily="2" charset="2"/>
              <a:buChar char="§"/>
            </a:pPr>
            <a:r>
              <a:rPr lang="en-US" altLang="en-US" sz="3000">
                <a:ea typeface="ＭＳ Ｐゴシック" panose="020B0600070205080204" pitchFamily="34" charset="-128"/>
              </a:rPr>
              <a:t>Your credit is worse than before</a:t>
            </a:r>
          </a:p>
          <a:p>
            <a:pPr eaLnBrk="1" hangingPunct="1">
              <a:buFont typeface="Wingdings" pitchFamily="2" charset="2"/>
              <a:buChar char="§"/>
            </a:pPr>
            <a:r>
              <a:rPr lang="en-US" altLang="en-US" sz="3000">
                <a:ea typeface="ＭＳ Ｐゴシック" panose="020B0600070205080204" pitchFamily="34" charset="-128"/>
              </a:rPr>
              <a:t>You are totally stressed out</a:t>
            </a: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CCDD9105-9047-1E49-8E10-3904A67D0602}"/>
              </a:ext>
            </a:extLst>
          </p:cNvPr>
          <p:cNvSpPr>
            <a:spLocks noGrp="1"/>
          </p:cNvSpPr>
          <p:nvPr>
            <p:ph type="ftr" sz="quarter" idx="11"/>
          </p:nvPr>
        </p:nvSpPr>
        <p:spPr/>
        <p:txBody>
          <a:bodyPr/>
          <a:lstStyle/>
          <a:p>
            <a:pPr>
              <a:defRPr/>
            </a:pPr>
            <a:r>
              <a:rPr lang="en-US" dirty="0"/>
              <a:t>Lynnette </a:t>
            </a:r>
            <a:r>
              <a:rPr lang="en-US" dirty="0" err="1"/>
              <a:t>Khalfani</a:t>
            </a:r>
            <a:r>
              <a:rPr lang="en-US" dirty="0"/>
              <a:t>-Cox   http://MoneyCoachUniversity.com  </a:t>
            </a:r>
          </a:p>
        </p:txBody>
      </p:sp>
      <p:pic>
        <p:nvPicPr>
          <p:cNvPr id="56325" name="Picture 4">
            <a:extLst>
              <a:ext uri="{FF2B5EF4-FFF2-40B4-BE49-F238E27FC236}">
                <a16:creationId xmlns:a16="http://schemas.microsoft.com/office/drawing/2014/main" id="{699F20DB-0FB5-4941-8104-CB828DF1D368}"/>
              </a:ext>
            </a:extLst>
          </p:cNvPr>
          <p:cNvPicPr>
            <a:picLocks noChangeAspect="1"/>
          </p:cNvPicPr>
          <p:nvPr/>
        </p:nvPicPr>
        <p:blipFill>
          <a:blip r:embed="rId2"/>
          <a:srcRect/>
          <a:stretch>
            <a:fillRect/>
          </a:stretch>
        </p:blipFill>
        <p:spPr bwMode="auto">
          <a:xfrm>
            <a:off x="6019800" y="1905000"/>
            <a:ext cx="2590800" cy="25908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59C49AD0-84D2-0D44-B1A0-D462E2A99DCE}"/>
              </a:ext>
            </a:extLst>
          </p:cNvPr>
          <p:cNvSpPr>
            <a:spLocks noGrp="1"/>
          </p:cNvSpPr>
          <p:nvPr>
            <p:ph type="dt" sz="quarter" idx="10"/>
          </p:nvPr>
        </p:nvSpPr>
        <p:spPr/>
        <p:txBody>
          <a:bodyPr/>
          <a:lstStyle/>
          <a:p>
            <a:pPr>
              <a:defRPr/>
            </a:pPr>
            <a:r>
              <a:rPr lang="en-US" dirty="0"/>
              <a:t>© 2020</a:t>
            </a:r>
          </a:p>
        </p:txBody>
      </p:sp>
      <p:sp>
        <p:nvSpPr>
          <p:cNvPr id="62469" name="Slide Number Placeholder 6">
            <a:extLst>
              <a:ext uri="{FF2B5EF4-FFF2-40B4-BE49-F238E27FC236}">
                <a16:creationId xmlns:a16="http://schemas.microsoft.com/office/drawing/2014/main" id="{CB8069CD-5F91-D04E-BF37-20D1E9B0B8F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91D6474-0451-7B4D-BC68-E01F1962FE89}" type="slidenum">
              <a:rPr lang="en-US" altLang="en-US" sz="1200">
                <a:solidFill>
                  <a:srgbClr val="898989"/>
                </a:solidFill>
                <a:latin typeface="Verdana" panose="020B0604030504040204" pitchFamily="34" charset="0"/>
              </a:rPr>
              <a:pPr>
                <a:spcBef>
                  <a:spcPct val="0"/>
                </a:spcBef>
                <a:buFontTx/>
                <a:buNone/>
              </a:pPr>
              <a:t>51</a:t>
            </a:fld>
            <a:endParaRPr lang="en-US" altLang="en-US" sz="1200">
              <a:solidFill>
                <a:srgbClr val="898989"/>
              </a:solidFill>
              <a:latin typeface="Verdana" panose="020B0604030504040204" pitchFamily="34" charset="0"/>
            </a:endParaRPr>
          </a:p>
        </p:txBody>
      </p:sp>
      <p:sp>
        <p:nvSpPr>
          <p:cNvPr id="62470" name="Title 1">
            <a:extLst>
              <a:ext uri="{FF2B5EF4-FFF2-40B4-BE49-F238E27FC236}">
                <a16:creationId xmlns:a16="http://schemas.microsoft.com/office/drawing/2014/main" id="{085E461A-7353-0C45-A1D5-80F23E98F5CE}"/>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Debt Settlement: Worst Case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2">
            <a:extLst>
              <a:ext uri="{FF2B5EF4-FFF2-40B4-BE49-F238E27FC236}">
                <a16:creationId xmlns:a16="http://schemas.microsoft.com/office/drawing/2014/main" id="{8AF91B18-006E-8A4B-8FA8-AD550C1C87EA}"/>
              </a:ext>
            </a:extLst>
          </p:cNvPr>
          <p:cNvSpPr>
            <a:spLocks noGrp="1"/>
          </p:cNvSpPr>
          <p:nvPr>
            <p:ph idx="1"/>
          </p:nvPr>
        </p:nvSpPr>
        <p:spPr>
          <a:xfrm>
            <a:off x="457200" y="1752600"/>
            <a:ext cx="7620000" cy="3505200"/>
          </a:xfrm>
        </p:spPr>
        <p:txBody>
          <a:bodyPr/>
          <a:lstStyle/>
          <a:p>
            <a:pPr eaLnBrk="1" hangingPunct="1">
              <a:buFont typeface="Wingdings" pitchFamily="2" charset="2"/>
              <a:buChar char="§"/>
            </a:pPr>
            <a:r>
              <a:rPr lang="en-US" altLang="en-US" sz="2800">
                <a:ea typeface="ＭＳ Ｐゴシック" panose="020B0600070205080204" pitchFamily="34" charset="-128"/>
              </a:rPr>
              <a:t>They charge you moderate fees</a:t>
            </a:r>
          </a:p>
          <a:p>
            <a:pPr eaLnBrk="1" hangingPunct="1">
              <a:buFont typeface="Wingdings" pitchFamily="2" charset="2"/>
              <a:buChar char="§"/>
            </a:pPr>
            <a:r>
              <a:rPr lang="en-US" altLang="en-US" sz="2800">
                <a:ea typeface="ＭＳ Ｐゴシック" panose="020B0600070205080204" pitchFamily="34" charset="-128"/>
              </a:rPr>
              <a:t>They provide you with credit counseling</a:t>
            </a:r>
          </a:p>
          <a:p>
            <a:pPr eaLnBrk="1" hangingPunct="1">
              <a:buFont typeface="Wingdings" pitchFamily="2" charset="2"/>
              <a:buChar char="§"/>
            </a:pPr>
            <a:r>
              <a:rPr lang="en-US" altLang="en-US" sz="2800">
                <a:ea typeface="ＭＳ Ｐゴシック" panose="020B0600070205080204" pitchFamily="34" charset="-128"/>
              </a:rPr>
              <a:t>They enroll you in a Debt Management Plan</a:t>
            </a:r>
          </a:p>
        </p:txBody>
      </p:sp>
      <p:sp>
        <p:nvSpPr>
          <p:cNvPr id="24580" name="Footer Placeholder 3">
            <a:extLst>
              <a:ext uri="{FF2B5EF4-FFF2-40B4-BE49-F238E27FC236}">
                <a16:creationId xmlns:a16="http://schemas.microsoft.com/office/drawing/2014/main" id="{F2FA74A0-8CC0-2F49-BF8A-E28D282DD380}"/>
              </a:ext>
            </a:extLst>
          </p:cNvPr>
          <p:cNvSpPr>
            <a:spLocks noGrp="1"/>
          </p:cNvSpPr>
          <p:nvPr>
            <p:ph type="ftr" sz="quarter" idx="11"/>
          </p:nvPr>
        </p:nvSpPr>
        <p:spPr/>
        <p:txBody>
          <a:bodyPr/>
          <a:lstStyle/>
          <a:p>
            <a:pPr>
              <a:defRPr/>
            </a:pPr>
            <a:r>
              <a:rPr lang="en-US"/>
              <a:t>Lynnette Khalfani-Cox   http://MoneyCoachUniversity.com  </a:t>
            </a:r>
          </a:p>
        </p:txBody>
      </p:sp>
      <p:pic>
        <p:nvPicPr>
          <p:cNvPr id="57349" name="Picture 4">
            <a:extLst>
              <a:ext uri="{FF2B5EF4-FFF2-40B4-BE49-F238E27FC236}">
                <a16:creationId xmlns:a16="http://schemas.microsoft.com/office/drawing/2014/main" id="{DD90ED41-6720-4B46-9502-19A1C28AD33C}"/>
              </a:ext>
            </a:extLst>
          </p:cNvPr>
          <p:cNvPicPr>
            <a:picLocks noChangeAspect="1"/>
          </p:cNvPicPr>
          <p:nvPr/>
        </p:nvPicPr>
        <p:blipFill>
          <a:blip r:embed="rId2"/>
          <a:srcRect l="13043" t="15789" r="6522"/>
          <a:stretch>
            <a:fillRect/>
          </a:stretch>
        </p:blipFill>
        <p:spPr bwMode="auto">
          <a:xfrm>
            <a:off x="5943600" y="3493477"/>
            <a:ext cx="2743200" cy="24501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B2884319-B5F5-1C4E-BF67-F840539CFB05}"/>
              </a:ext>
            </a:extLst>
          </p:cNvPr>
          <p:cNvSpPr>
            <a:spLocks noGrp="1"/>
          </p:cNvSpPr>
          <p:nvPr>
            <p:ph type="dt" sz="quarter" idx="10"/>
          </p:nvPr>
        </p:nvSpPr>
        <p:spPr/>
        <p:txBody>
          <a:bodyPr/>
          <a:lstStyle/>
          <a:p>
            <a:pPr>
              <a:defRPr/>
            </a:pPr>
            <a:r>
              <a:rPr lang="en-US"/>
              <a:t>© 2020</a:t>
            </a:r>
            <a:endParaRPr lang="en-US" dirty="0"/>
          </a:p>
        </p:txBody>
      </p:sp>
      <p:sp>
        <p:nvSpPr>
          <p:cNvPr id="63493" name="Slide Number Placeholder 6">
            <a:extLst>
              <a:ext uri="{FF2B5EF4-FFF2-40B4-BE49-F238E27FC236}">
                <a16:creationId xmlns:a16="http://schemas.microsoft.com/office/drawing/2014/main" id="{41503B03-B829-084A-B5AB-5281785930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10871FF-6AC4-944E-9489-9FAC9DF38EE8}" type="slidenum">
              <a:rPr lang="en-US" altLang="en-US" sz="1200">
                <a:solidFill>
                  <a:srgbClr val="898989"/>
                </a:solidFill>
                <a:latin typeface="Verdana" panose="020B0604030504040204" pitchFamily="34" charset="0"/>
              </a:rPr>
              <a:pPr>
                <a:spcBef>
                  <a:spcPct val="0"/>
                </a:spcBef>
                <a:buFontTx/>
                <a:buNone/>
              </a:pPr>
              <a:t>52</a:t>
            </a:fld>
            <a:endParaRPr lang="en-US" altLang="en-US" sz="1200">
              <a:solidFill>
                <a:srgbClr val="898989"/>
              </a:solidFill>
              <a:latin typeface="Verdana" panose="020B0604030504040204" pitchFamily="34" charset="0"/>
            </a:endParaRPr>
          </a:p>
        </p:txBody>
      </p:sp>
      <p:sp>
        <p:nvSpPr>
          <p:cNvPr id="63494" name="Title 1">
            <a:extLst>
              <a:ext uri="{FF2B5EF4-FFF2-40B4-BE49-F238E27FC236}">
                <a16:creationId xmlns:a16="http://schemas.microsoft.com/office/drawing/2014/main" id="{FCAD0889-AC41-C941-8547-22E16B0B1F92}"/>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900" b="1">
                <a:solidFill>
                  <a:schemeClr val="bg1"/>
                </a:solidFill>
                <a:latin typeface="Verdana" panose="020B0604030504040204" pitchFamily="34" charset="0"/>
              </a:rPr>
              <a:t>Debt Management: How it Works </a:t>
            </a:r>
          </a:p>
        </p:txBody>
      </p:sp>
      <p:sp>
        <p:nvSpPr>
          <p:cNvPr id="10" name="Content Placeholder 2">
            <a:extLst>
              <a:ext uri="{FF2B5EF4-FFF2-40B4-BE49-F238E27FC236}">
                <a16:creationId xmlns:a16="http://schemas.microsoft.com/office/drawing/2014/main" id="{00ACA5B2-A32A-1D43-AE41-757B07C1CF84}"/>
              </a:ext>
            </a:extLst>
          </p:cNvPr>
          <p:cNvSpPr txBox="1">
            <a:spLocks/>
          </p:cNvSpPr>
          <p:nvPr/>
        </p:nvSpPr>
        <p:spPr bwMode="auto">
          <a:xfrm>
            <a:off x="457200" y="3276600"/>
            <a:ext cx="5410200" cy="1828800"/>
          </a:xfrm>
          <a:prstGeom prst="rect">
            <a:avLst/>
          </a:prstGeom>
          <a:noFill/>
          <a:ln w="9525">
            <a:noFill/>
            <a:miter lim="800000"/>
            <a:headEnd/>
            <a:tailEnd/>
          </a:ln>
        </p:spPr>
        <p:txBody>
          <a:bodyPr/>
          <a:lstStyle/>
          <a:p>
            <a:pPr marL="342900" indent="-342900" defTabSz="457200" eaLnBrk="1" hangingPunct="1">
              <a:spcBef>
                <a:spcPct val="20000"/>
              </a:spcBef>
              <a:buFont typeface="Wingdings" pitchFamily="2" charset="2"/>
              <a:buChar char="§"/>
              <a:defRPr/>
            </a:pPr>
            <a:r>
              <a:rPr lang="en-US" sz="2800" dirty="0">
                <a:latin typeface="+mn-lt"/>
                <a:ea typeface="ＭＳ Ｐゴシック" pitchFamily="1" charset="-128"/>
                <a:cs typeface="ＭＳ Ｐゴシック" charset="-128"/>
              </a:rPr>
              <a:t>They have pre-established rate reductions</a:t>
            </a:r>
          </a:p>
          <a:p>
            <a:pPr marL="342900" indent="-342900" defTabSz="457200" eaLnBrk="1" hangingPunct="1">
              <a:spcBef>
                <a:spcPct val="20000"/>
              </a:spcBef>
              <a:buFont typeface="Wingdings" pitchFamily="2" charset="2"/>
              <a:buChar char="§"/>
              <a:defRPr/>
            </a:pPr>
            <a:r>
              <a:rPr lang="en-US" sz="2800" dirty="0">
                <a:latin typeface="+mn-lt"/>
                <a:ea typeface="ＭＳ Ｐゴシック" pitchFamily="1" charset="-128"/>
                <a:cs typeface="ＭＳ Ｐゴシック" charset="-128"/>
              </a:rPr>
              <a:t>They require you to close your credit cards</a:t>
            </a:r>
          </a:p>
          <a:p>
            <a:pPr marL="342900" indent="-342900" defTabSz="457200" eaLnBrk="1" hangingPunct="1">
              <a:spcBef>
                <a:spcPct val="20000"/>
              </a:spcBef>
              <a:buFont typeface="Wingdings" pitchFamily="2" charset="2"/>
              <a:buChar char="§"/>
              <a:defRPr/>
            </a:pPr>
            <a:r>
              <a:rPr lang="en-US" sz="2800" dirty="0">
                <a:latin typeface="+mn-lt"/>
                <a:ea typeface="ＭＳ Ｐゴシック" pitchFamily="1" charset="-128"/>
                <a:cs typeface="ＭＳ Ｐゴシック" charset="-128"/>
              </a:rPr>
              <a:t>They get late payments &amp; penalty fees waived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Content Placeholder 2">
            <a:extLst>
              <a:ext uri="{FF2B5EF4-FFF2-40B4-BE49-F238E27FC236}">
                <a16:creationId xmlns:a16="http://schemas.microsoft.com/office/drawing/2014/main" id="{E31E4FD8-8F02-C84E-AB64-F6921B25DAF6}"/>
              </a:ext>
            </a:extLst>
          </p:cNvPr>
          <p:cNvSpPr>
            <a:spLocks noGrp="1"/>
          </p:cNvSpPr>
          <p:nvPr>
            <p:ph idx="1"/>
          </p:nvPr>
        </p:nvSpPr>
        <p:spPr>
          <a:xfrm>
            <a:off x="457200" y="1600200"/>
            <a:ext cx="4876800" cy="3810000"/>
          </a:xfrm>
        </p:spPr>
        <p:txBody>
          <a:bodyPr/>
          <a:lstStyle/>
          <a:p>
            <a:pPr eaLnBrk="1" hangingPunct="1">
              <a:buFont typeface="Wingdings" pitchFamily="2" charset="2"/>
              <a:buNone/>
            </a:pPr>
            <a:r>
              <a:rPr lang="en-CA" altLang="en-US" b="1">
                <a:ea typeface="ＭＳ Ｐゴシック" panose="020B0600070205080204" pitchFamily="34" charset="-128"/>
              </a:rPr>
              <a:t>Best Case Scenario</a:t>
            </a: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sz="3000">
                <a:ea typeface="ＭＳ Ｐゴシック" panose="020B0600070205080204" pitchFamily="34" charset="-128"/>
              </a:rPr>
              <a:t>Your bills get lowered</a:t>
            </a:r>
          </a:p>
          <a:p>
            <a:pPr eaLnBrk="1" hangingPunct="1">
              <a:buFont typeface="Wingdings" pitchFamily="2" charset="2"/>
              <a:buChar char="§"/>
            </a:pPr>
            <a:r>
              <a:rPr lang="en-US" altLang="en-US" sz="3000">
                <a:ea typeface="ＭＳ Ｐゴシック" panose="020B0600070205080204" pitchFamily="34" charset="-128"/>
              </a:rPr>
              <a:t>You get your finances back on track</a:t>
            </a:r>
          </a:p>
          <a:p>
            <a:pPr eaLnBrk="1" hangingPunct="1">
              <a:buFont typeface="Wingdings" pitchFamily="2" charset="2"/>
              <a:buChar char="§"/>
            </a:pPr>
            <a:r>
              <a:rPr lang="en-US" altLang="en-US" sz="3000">
                <a:ea typeface="ＭＳ Ｐゴシック" panose="020B0600070205080204" pitchFamily="34" charset="-128"/>
              </a:rPr>
              <a:t>You maintain your credit rating</a:t>
            </a:r>
          </a:p>
          <a:p>
            <a:pPr eaLnBrk="1" hangingPunct="1">
              <a:buFont typeface="Wingdings" pitchFamily="2" charset="2"/>
              <a:buChar char="§"/>
            </a:pPr>
            <a:r>
              <a:rPr lang="en-US" altLang="en-US" sz="3000">
                <a:ea typeface="ＭＳ Ｐゴシック" panose="020B0600070205080204" pitchFamily="34" charset="-128"/>
              </a:rPr>
              <a:t>You pay off your debts, usually in 3 to 5 years</a:t>
            </a:r>
          </a:p>
        </p:txBody>
      </p:sp>
      <p:sp>
        <p:nvSpPr>
          <p:cNvPr id="24580" name="Footer Placeholder 3">
            <a:extLst>
              <a:ext uri="{FF2B5EF4-FFF2-40B4-BE49-F238E27FC236}">
                <a16:creationId xmlns:a16="http://schemas.microsoft.com/office/drawing/2014/main" id="{6B47FE51-D82D-DF49-AF60-B67C19B147BE}"/>
              </a:ext>
            </a:extLst>
          </p:cNvPr>
          <p:cNvSpPr>
            <a:spLocks noGrp="1"/>
          </p:cNvSpPr>
          <p:nvPr>
            <p:ph type="ftr" sz="quarter" idx="11"/>
          </p:nvPr>
        </p:nvSpPr>
        <p:spPr/>
        <p:txBody>
          <a:bodyPr/>
          <a:lstStyle/>
          <a:p>
            <a:pPr>
              <a:defRPr/>
            </a:pPr>
            <a:r>
              <a:rPr lang="en-US"/>
              <a:t>Lynnette Khalfani-Cox   http://MoneyCoachUniversity.com  </a:t>
            </a:r>
          </a:p>
        </p:txBody>
      </p:sp>
      <p:pic>
        <p:nvPicPr>
          <p:cNvPr id="58373" name="Picture 4">
            <a:extLst>
              <a:ext uri="{FF2B5EF4-FFF2-40B4-BE49-F238E27FC236}">
                <a16:creationId xmlns:a16="http://schemas.microsoft.com/office/drawing/2014/main" id="{9A7687E7-B1DF-7E4E-A6E1-0E1BFB31B5C8}"/>
              </a:ext>
            </a:extLst>
          </p:cNvPr>
          <p:cNvPicPr>
            <a:picLocks noChangeAspect="1"/>
          </p:cNvPicPr>
          <p:nvPr/>
        </p:nvPicPr>
        <p:blipFill>
          <a:blip r:embed="rId2"/>
          <a:srcRect b="256"/>
          <a:stretch>
            <a:fillRect/>
          </a:stretch>
        </p:blipFill>
        <p:spPr bwMode="auto">
          <a:xfrm>
            <a:off x="5334000" y="2743200"/>
            <a:ext cx="3366655"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EBB0291D-EC15-744E-B113-4AEB327FD91E}"/>
              </a:ext>
            </a:extLst>
          </p:cNvPr>
          <p:cNvSpPr>
            <a:spLocks noGrp="1"/>
          </p:cNvSpPr>
          <p:nvPr>
            <p:ph type="dt" sz="quarter" idx="10"/>
          </p:nvPr>
        </p:nvSpPr>
        <p:spPr/>
        <p:txBody>
          <a:bodyPr/>
          <a:lstStyle/>
          <a:p>
            <a:pPr>
              <a:defRPr/>
            </a:pPr>
            <a:r>
              <a:rPr lang="en-US"/>
              <a:t>© 2020</a:t>
            </a:r>
            <a:endParaRPr lang="en-US" dirty="0"/>
          </a:p>
        </p:txBody>
      </p:sp>
      <p:sp>
        <p:nvSpPr>
          <p:cNvPr id="64517" name="Slide Number Placeholder 6">
            <a:extLst>
              <a:ext uri="{FF2B5EF4-FFF2-40B4-BE49-F238E27FC236}">
                <a16:creationId xmlns:a16="http://schemas.microsoft.com/office/drawing/2014/main" id="{8783E4B6-E206-5C4B-A4E0-C6901E456FA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95EAF47-9A0B-C445-8831-43E2A778E3F8}" type="slidenum">
              <a:rPr lang="en-US" altLang="en-US" sz="1200">
                <a:solidFill>
                  <a:srgbClr val="898989"/>
                </a:solidFill>
                <a:latin typeface="Verdana" panose="020B0604030504040204" pitchFamily="34" charset="0"/>
              </a:rPr>
              <a:pPr>
                <a:spcBef>
                  <a:spcPct val="0"/>
                </a:spcBef>
                <a:buFontTx/>
                <a:buNone/>
              </a:pPr>
              <a:t>53</a:t>
            </a:fld>
            <a:endParaRPr lang="en-US" altLang="en-US" sz="1200">
              <a:solidFill>
                <a:srgbClr val="898989"/>
              </a:solidFill>
              <a:latin typeface="Verdana" panose="020B0604030504040204" pitchFamily="34" charset="0"/>
            </a:endParaRPr>
          </a:p>
        </p:txBody>
      </p:sp>
      <p:sp>
        <p:nvSpPr>
          <p:cNvPr id="64518" name="Title 1">
            <a:extLst>
              <a:ext uri="{FF2B5EF4-FFF2-40B4-BE49-F238E27FC236}">
                <a16:creationId xmlns:a16="http://schemas.microsoft.com/office/drawing/2014/main" id="{F63EC406-C37B-3247-B816-95B42CD91BC7}"/>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Debt Management: Best Case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Content Placeholder 2">
            <a:extLst>
              <a:ext uri="{FF2B5EF4-FFF2-40B4-BE49-F238E27FC236}">
                <a16:creationId xmlns:a16="http://schemas.microsoft.com/office/drawing/2014/main" id="{011F62D9-C8C4-2A4C-A9C3-860C3F7B303C}"/>
              </a:ext>
            </a:extLst>
          </p:cNvPr>
          <p:cNvSpPr>
            <a:spLocks noGrp="1"/>
          </p:cNvSpPr>
          <p:nvPr>
            <p:ph idx="1"/>
          </p:nvPr>
        </p:nvSpPr>
        <p:spPr>
          <a:xfrm>
            <a:off x="3886200" y="1722438"/>
            <a:ext cx="4953000" cy="4297362"/>
          </a:xfrm>
        </p:spPr>
        <p:txBody>
          <a:bodyPr/>
          <a:lstStyle/>
          <a:p>
            <a:pPr eaLnBrk="1" hangingPunct="1">
              <a:buFont typeface="Wingdings" pitchFamily="2" charset="2"/>
              <a:buNone/>
            </a:pPr>
            <a:r>
              <a:rPr lang="en-CA" altLang="en-US" b="1">
                <a:ea typeface="ＭＳ Ｐゴシック" panose="020B0600070205080204" pitchFamily="34" charset="-128"/>
              </a:rPr>
              <a:t>Worst Case Scenario</a:t>
            </a: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Your monthly payments only drop slightly</a:t>
            </a:r>
          </a:p>
          <a:p>
            <a:pPr eaLnBrk="1" hangingPunct="1">
              <a:buFont typeface="Wingdings" pitchFamily="2" charset="2"/>
              <a:buChar char="§"/>
            </a:pPr>
            <a:r>
              <a:rPr lang="en-US" altLang="en-US">
                <a:ea typeface="ＭＳ Ｐゴシック" panose="020B0600070205080204" pitchFamily="34" charset="-128"/>
              </a:rPr>
              <a:t>You repay as agreed and rebuild financially</a:t>
            </a:r>
          </a:p>
          <a:p>
            <a:pPr eaLnBrk="1" hangingPunct="1">
              <a:buFont typeface="Wingdings" pitchFamily="2" charset="2"/>
              <a:buChar char="§"/>
            </a:pPr>
            <a:r>
              <a:rPr lang="en-US" altLang="en-US">
                <a:ea typeface="ＭＳ Ｐゴシック" panose="020B0600070205080204" pitchFamily="34" charset="-128"/>
              </a:rPr>
              <a:t>You fail to repay &amp; further damage Your Credit</a:t>
            </a:r>
          </a:p>
          <a:p>
            <a:pPr eaLnBrk="1" hangingPunct="1">
              <a:buFont typeface="Wingdings" pitchFamily="2" charset="2"/>
              <a:buNone/>
            </a:pPr>
            <a:endParaRPr lang="en-US" altLang="en-US">
              <a:ea typeface="ＭＳ Ｐゴシック" panose="020B0600070205080204" pitchFamily="34" charset="-128"/>
            </a:endParaRP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93AE45B6-FE67-E04F-BF2A-54CCC41145CB}"/>
              </a:ext>
            </a:extLst>
          </p:cNvPr>
          <p:cNvSpPr>
            <a:spLocks noGrp="1"/>
          </p:cNvSpPr>
          <p:nvPr>
            <p:ph type="ftr" sz="quarter" idx="11"/>
          </p:nvPr>
        </p:nvSpPr>
        <p:spPr/>
        <p:txBody>
          <a:bodyPr/>
          <a:lstStyle/>
          <a:p>
            <a:pPr>
              <a:defRPr/>
            </a:pPr>
            <a:r>
              <a:rPr lang="en-US"/>
              <a:t>Lynnette Khalfani-Cox   http://MoneyCoachUniversity.com  </a:t>
            </a:r>
          </a:p>
        </p:txBody>
      </p:sp>
      <p:pic>
        <p:nvPicPr>
          <p:cNvPr id="59397" name="Picture 4">
            <a:extLst>
              <a:ext uri="{FF2B5EF4-FFF2-40B4-BE49-F238E27FC236}">
                <a16:creationId xmlns:a16="http://schemas.microsoft.com/office/drawing/2014/main" id="{B939B38C-2CC1-0B4F-826D-427146207E38}"/>
              </a:ext>
            </a:extLst>
          </p:cNvPr>
          <p:cNvPicPr>
            <a:picLocks noChangeAspect="1"/>
          </p:cNvPicPr>
          <p:nvPr/>
        </p:nvPicPr>
        <p:blipFill>
          <a:blip r:embed="rId2"/>
          <a:srcRect/>
          <a:stretch>
            <a:fillRect/>
          </a:stretch>
        </p:blipFill>
        <p:spPr bwMode="auto">
          <a:xfrm>
            <a:off x="595648" y="1981200"/>
            <a:ext cx="2985752" cy="3581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640BAA92-B813-DF4B-A112-AC72A5F20C59}"/>
              </a:ext>
            </a:extLst>
          </p:cNvPr>
          <p:cNvSpPr>
            <a:spLocks noGrp="1"/>
          </p:cNvSpPr>
          <p:nvPr>
            <p:ph type="dt" sz="quarter" idx="10"/>
          </p:nvPr>
        </p:nvSpPr>
        <p:spPr/>
        <p:txBody>
          <a:bodyPr/>
          <a:lstStyle/>
          <a:p>
            <a:pPr>
              <a:defRPr/>
            </a:pPr>
            <a:r>
              <a:rPr lang="en-US"/>
              <a:t>© 2020</a:t>
            </a:r>
            <a:endParaRPr lang="en-US" dirty="0"/>
          </a:p>
        </p:txBody>
      </p:sp>
      <p:sp>
        <p:nvSpPr>
          <p:cNvPr id="65541" name="Slide Number Placeholder 6">
            <a:extLst>
              <a:ext uri="{FF2B5EF4-FFF2-40B4-BE49-F238E27FC236}">
                <a16:creationId xmlns:a16="http://schemas.microsoft.com/office/drawing/2014/main" id="{0199FEFD-B9DD-B146-AA13-31CC564221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CBF7925-5E52-B34A-91D8-1DAA49ABDA64}" type="slidenum">
              <a:rPr lang="en-US" altLang="en-US" sz="1200">
                <a:solidFill>
                  <a:srgbClr val="898989"/>
                </a:solidFill>
                <a:latin typeface="Verdana" panose="020B0604030504040204" pitchFamily="34" charset="0"/>
              </a:rPr>
              <a:pPr>
                <a:spcBef>
                  <a:spcPct val="0"/>
                </a:spcBef>
                <a:buFontTx/>
                <a:buNone/>
              </a:pPr>
              <a:t>54</a:t>
            </a:fld>
            <a:endParaRPr lang="en-US" altLang="en-US" sz="1200">
              <a:solidFill>
                <a:srgbClr val="898989"/>
              </a:solidFill>
              <a:latin typeface="Verdana" panose="020B0604030504040204" pitchFamily="34" charset="0"/>
            </a:endParaRPr>
          </a:p>
        </p:txBody>
      </p:sp>
      <p:sp>
        <p:nvSpPr>
          <p:cNvPr id="65542" name="Title 1">
            <a:extLst>
              <a:ext uri="{FF2B5EF4-FFF2-40B4-BE49-F238E27FC236}">
                <a16:creationId xmlns:a16="http://schemas.microsoft.com/office/drawing/2014/main" id="{6FF5BA30-AD59-B94C-9335-48BD88A0CF27}"/>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Debt Management: Worst Case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Content Placeholder 2">
            <a:extLst>
              <a:ext uri="{FF2B5EF4-FFF2-40B4-BE49-F238E27FC236}">
                <a16:creationId xmlns:a16="http://schemas.microsoft.com/office/drawing/2014/main" id="{D64E9702-0245-1447-9AE0-3504FDA7CD1E}"/>
              </a:ext>
            </a:extLst>
          </p:cNvPr>
          <p:cNvSpPr>
            <a:spLocks noGrp="1"/>
          </p:cNvSpPr>
          <p:nvPr>
            <p:ph idx="1"/>
          </p:nvPr>
        </p:nvSpPr>
        <p:spPr>
          <a:xfrm>
            <a:off x="457200" y="2133600"/>
            <a:ext cx="4343400" cy="3352800"/>
          </a:xfrm>
        </p:spPr>
        <p:txBody>
          <a:bodyPr/>
          <a:lstStyle/>
          <a:p>
            <a:pPr eaLnBrk="1" hangingPunct="1">
              <a:buFont typeface="Wingdings" pitchFamily="2" charset="2"/>
              <a:buChar char="§"/>
            </a:pPr>
            <a:r>
              <a:rPr lang="en-US" altLang="en-US">
                <a:ea typeface="ＭＳ Ｐゴシック" panose="020B0600070205080204" pitchFamily="34" charset="-128"/>
              </a:rPr>
              <a:t>Those who’ve tried but not succeeded</a:t>
            </a:r>
          </a:p>
          <a:p>
            <a:pPr eaLnBrk="1" hangingPunct="1">
              <a:buFont typeface="Wingdings" pitchFamily="2" charset="2"/>
              <a:buChar char="§"/>
            </a:pPr>
            <a:r>
              <a:rPr lang="en-US" altLang="en-US">
                <a:ea typeface="ＭＳ Ｐゴシック" panose="020B0600070205080204" pitchFamily="34" charset="-128"/>
              </a:rPr>
              <a:t>People with unmanageable debt</a:t>
            </a:r>
          </a:p>
          <a:p>
            <a:pPr eaLnBrk="1" hangingPunct="1">
              <a:buFont typeface="Wingdings" pitchFamily="2" charset="2"/>
              <a:buChar char="§"/>
            </a:pPr>
            <a:r>
              <a:rPr lang="en-US" altLang="en-US">
                <a:ea typeface="ＭＳ Ｐゴシック" panose="020B0600070205080204" pitchFamily="34" charset="-128"/>
              </a:rPr>
              <a:t>Individuals that want a structured payoff plan</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A6C690E9-E5A4-8043-A16F-AAF3C2FED4FA}"/>
              </a:ext>
            </a:extLst>
          </p:cNvPr>
          <p:cNvSpPr>
            <a:spLocks noGrp="1"/>
          </p:cNvSpPr>
          <p:nvPr>
            <p:ph type="ftr" sz="quarter" idx="11"/>
          </p:nvPr>
        </p:nvSpPr>
        <p:spPr/>
        <p:txBody>
          <a:bodyPr/>
          <a:lstStyle/>
          <a:p>
            <a:pPr>
              <a:defRPr/>
            </a:pPr>
            <a:r>
              <a:rPr lang="en-US"/>
              <a:t>Lynnette Khalfani-Cox   http://MoneyCoachUniversity.com  </a:t>
            </a:r>
          </a:p>
        </p:txBody>
      </p:sp>
      <p:pic>
        <p:nvPicPr>
          <p:cNvPr id="60421" name="Picture 4">
            <a:extLst>
              <a:ext uri="{FF2B5EF4-FFF2-40B4-BE49-F238E27FC236}">
                <a16:creationId xmlns:a16="http://schemas.microsoft.com/office/drawing/2014/main" id="{B7E5F983-BBED-E74B-9B47-2964BD675A63}"/>
              </a:ext>
            </a:extLst>
          </p:cNvPr>
          <p:cNvPicPr>
            <a:picLocks noChangeAspect="1"/>
          </p:cNvPicPr>
          <p:nvPr/>
        </p:nvPicPr>
        <p:blipFill>
          <a:blip r:embed="rId3"/>
          <a:srcRect/>
          <a:stretch>
            <a:fillRect/>
          </a:stretch>
        </p:blipFill>
        <p:spPr bwMode="auto">
          <a:xfrm>
            <a:off x="5105400" y="2209800"/>
            <a:ext cx="34290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2B729E4C-9B03-4646-91D2-1B6705A6D8C6}"/>
              </a:ext>
            </a:extLst>
          </p:cNvPr>
          <p:cNvSpPr>
            <a:spLocks noGrp="1"/>
          </p:cNvSpPr>
          <p:nvPr>
            <p:ph type="dt" sz="quarter" idx="10"/>
          </p:nvPr>
        </p:nvSpPr>
        <p:spPr/>
        <p:txBody>
          <a:bodyPr/>
          <a:lstStyle/>
          <a:p>
            <a:pPr>
              <a:defRPr/>
            </a:pPr>
            <a:r>
              <a:rPr lang="en-US"/>
              <a:t>© 2020</a:t>
            </a:r>
            <a:endParaRPr lang="en-US" dirty="0"/>
          </a:p>
        </p:txBody>
      </p:sp>
      <p:sp>
        <p:nvSpPr>
          <p:cNvPr id="66565" name="Slide Number Placeholder 6">
            <a:extLst>
              <a:ext uri="{FF2B5EF4-FFF2-40B4-BE49-F238E27FC236}">
                <a16:creationId xmlns:a16="http://schemas.microsoft.com/office/drawing/2014/main" id="{C0DFBE07-C964-DB4E-9DA3-39B152A12B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270283E-64CE-FF4D-9D61-75C34381ED6D}" type="slidenum">
              <a:rPr lang="en-US" altLang="en-US" sz="1200">
                <a:solidFill>
                  <a:srgbClr val="898989"/>
                </a:solidFill>
                <a:latin typeface="Verdana" panose="020B0604030504040204" pitchFamily="34" charset="0"/>
              </a:rPr>
              <a:pPr>
                <a:spcBef>
                  <a:spcPct val="0"/>
                </a:spcBef>
                <a:buFontTx/>
                <a:buNone/>
              </a:pPr>
              <a:t>55</a:t>
            </a:fld>
            <a:endParaRPr lang="en-US" altLang="en-US" sz="1200">
              <a:solidFill>
                <a:srgbClr val="898989"/>
              </a:solidFill>
              <a:latin typeface="Verdana" panose="020B0604030504040204" pitchFamily="34" charset="0"/>
            </a:endParaRPr>
          </a:p>
        </p:txBody>
      </p:sp>
      <p:sp>
        <p:nvSpPr>
          <p:cNvPr id="66566" name="Title 1">
            <a:extLst>
              <a:ext uri="{FF2B5EF4-FFF2-40B4-BE49-F238E27FC236}">
                <a16:creationId xmlns:a16="http://schemas.microsoft.com/office/drawing/2014/main" id="{5B4EE74B-5F31-DE4C-8E10-537D2583A571}"/>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They Negotiate: Best for Whom?</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B1C9-FB3E-4654-9C1B-D6E5BEC4B1C0}"/>
              </a:ext>
            </a:extLst>
          </p:cNvPr>
          <p:cNvSpPr>
            <a:spLocks noGrp="1"/>
          </p:cNvSpPr>
          <p:nvPr>
            <p:ph type="title"/>
          </p:nvPr>
        </p:nvSpPr>
        <p:spPr>
          <a:xfrm>
            <a:off x="457200" y="1676400"/>
            <a:ext cx="8229600" cy="1143000"/>
          </a:xfrm>
        </p:spPr>
        <p:txBody>
          <a:bodyPr/>
          <a:lstStyle/>
          <a:p>
            <a:r>
              <a:rPr lang="en-US" dirty="0"/>
              <a:t>4. Walking Away From Your Debt</a:t>
            </a:r>
          </a:p>
        </p:txBody>
      </p:sp>
      <p:sp>
        <p:nvSpPr>
          <p:cNvPr id="4" name="Date Placeholder 3">
            <a:extLst>
              <a:ext uri="{FF2B5EF4-FFF2-40B4-BE49-F238E27FC236}">
                <a16:creationId xmlns:a16="http://schemas.microsoft.com/office/drawing/2014/main" id="{C8072336-7982-49DC-B1B7-E35EA8F941A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tint val="75000"/>
                  </a:prstClr>
                </a:solidFill>
                <a:effectLst/>
                <a:uLnTx/>
                <a:uFillTx/>
                <a:latin typeface="Verdana" charset="0"/>
                <a:cs typeface="Arial" charset="0"/>
              </a:rPr>
              <a:t>© 2020</a:t>
            </a:r>
            <a:endParaRPr kumimoji="0" lang="en-US" sz="1100" b="0" i="0" u="none" strike="noStrike" kern="1200" cap="none" spc="0" normalizeH="0" baseline="0" noProof="0" dirty="0">
              <a:ln>
                <a:noFill/>
              </a:ln>
              <a:solidFill>
                <a:prstClr val="black">
                  <a:tint val="75000"/>
                </a:prstClr>
              </a:solidFill>
              <a:effectLst/>
              <a:uLnTx/>
              <a:uFillTx/>
              <a:latin typeface="Verdana" charset="0"/>
              <a:cs typeface="Arial" charset="0"/>
            </a:endParaRPr>
          </a:p>
        </p:txBody>
      </p:sp>
      <p:sp>
        <p:nvSpPr>
          <p:cNvPr id="5" name="Footer Placeholder 4">
            <a:extLst>
              <a:ext uri="{FF2B5EF4-FFF2-40B4-BE49-F238E27FC236}">
                <a16:creationId xmlns:a16="http://schemas.microsoft.com/office/drawing/2014/main" id="{CA8B7B8A-6DE3-40A6-AFEF-39DA95D95269}"/>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Lynnette Khalfani-Cox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http://</a:t>
            </a:r>
            <a:r>
              <a:rPr kumimoji="0" lang="en-US" sz="1200" b="0" i="0" u="none" strike="noStrike" kern="1200" cap="none" spc="0" normalizeH="0" baseline="0" noProof="0">
                <a:ln>
                  <a:noFill/>
                </a:ln>
                <a:solidFill>
                  <a:prstClr val="black">
                    <a:tint val="75000"/>
                  </a:prstClr>
                </a:solidFill>
                <a:effectLst/>
                <a:uLnTx/>
                <a:uFillTx/>
                <a:latin typeface="Verdana" charset="0"/>
                <a:ea typeface="ＭＳ Ｐゴシック" pitchFamily="1" charset="-128"/>
                <a:cs typeface="Arial" charset="0"/>
              </a:rPr>
              <a:t>MoneyCoachUniversity.com</a:t>
            </a: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  </a:t>
            </a:r>
          </a:p>
        </p:txBody>
      </p:sp>
      <p:sp>
        <p:nvSpPr>
          <p:cNvPr id="6" name="Slide Number Placeholder 5">
            <a:extLst>
              <a:ext uri="{FF2B5EF4-FFF2-40B4-BE49-F238E27FC236}">
                <a16:creationId xmlns:a16="http://schemas.microsoft.com/office/drawing/2014/main" id="{3DEE7D3B-B2F5-4109-92BD-F7771EE6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15C2AB-1A04-DF46-9CFA-7476C97217B4}" type="slidenum">
              <a:rPr kumimoji="0" lang="en-US" altLang="en-US" sz="1200" b="0" i="0" u="none" strike="noStrike" kern="1200" cap="none" spc="0" normalizeH="0" baseline="0" noProof="0" smtClean="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2C0701F7-0398-9A48-A8D3-D65C2FF4D38D}"/>
              </a:ext>
            </a:extLst>
          </p:cNvPr>
          <p:cNvPicPr>
            <a:picLocks noChangeAspect="1"/>
          </p:cNvPicPr>
          <p:nvPr/>
        </p:nvPicPr>
        <p:blipFill>
          <a:blip r:embed="rId3"/>
          <a:stretch>
            <a:fillRect/>
          </a:stretch>
        </p:blipFill>
        <p:spPr>
          <a:xfrm>
            <a:off x="0" y="2895600"/>
            <a:ext cx="9144000" cy="3048000"/>
          </a:xfrm>
          <a:prstGeom prst="rect">
            <a:avLst/>
          </a:prstGeom>
        </p:spPr>
      </p:pic>
    </p:spTree>
    <p:extLst>
      <p:ext uri="{BB962C8B-B14F-4D97-AF65-F5344CB8AC3E}">
        <p14:creationId xmlns:p14="http://schemas.microsoft.com/office/powerpoint/2010/main" val="3980638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a:extLst>
              <a:ext uri="{FF2B5EF4-FFF2-40B4-BE49-F238E27FC236}">
                <a16:creationId xmlns:a16="http://schemas.microsoft.com/office/drawing/2014/main" id="{4E3F0C8E-7A70-BC42-887A-81876DE94801}"/>
              </a:ext>
            </a:extLst>
          </p:cNvPr>
          <p:cNvSpPr>
            <a:spLocks noGrp="1"/>
          </p:cNvSpPr>
          <p:nvPr>
            <p:ph idx="1"/>
          </p:nvPr>
        </p:nvSpPr>
        <p:spPr>
          <a:xfrm>
            <a:off x="4572000" y="2362200"/>
            <a:ext cx="4191000" cy="3124200"/>
          </a:xfrm>
        </p:spPr>
        <p:txBody>
          <a:bodyPr/>
          <a:lstStyle/>
          <a:p>
            <a:pPr marL="0" indent="0" eaLnBrk="1" hangingPunct="1">
              <a:buFont typeface="Wingdings" pitchFamily="1" charset="2"/>
              <a:buNone/>
              <a:defRPr/>
            </a:pPr>
            <a:r>
              <a:rPr lang="en-US" b="1" dirty="0">
                <a:ea typeface="ＭＳ Ｐゴシック" pitchFamily="1" charset="-128"/>
              </a:rPr>
              <a:t>What Are The “Walking Away” Alternatives?</a:t>
            </a:r>
          </a:p>
          <a:p>
            <a:pPr eaLnBrk="1" hangingPunct="1">
              <a:buFont typeface="Wingdings" pitchFamily="1" charset="2"/>
              <a:buNone/>
              <a:defRPr/>
            </a:pPr>
            <a:endParaRPr lang="en-US" sz="2000" dirty="0">
              <a:ea typeface="ＭＳ Ｐゴシック" pitchFamily="1" charset="-128"/>
            </a:endParaRPr>
          </a:p>
          <a:p>
            <a:pPr eaLnBrk="1" hangingPunct="1">
              <a:buFont typeface="Wingdings" pitchFamily="2" charset="2"/>
              <a:buChar char="§"/>
              <a:defRPr/>
            </a:pPr>
            <a:r>
              <a:rPr lang="en-US" dirty="0">
                <a:ea typeface="ＭＳ Ｐゴシック" pitchFamily="1" charset="-128"/>
              </a:rPr>
              <a:t>Chapter 7 Bankruptcy</a:t>
            </a:r>
          </a:p>
          <a:p>
            <a:pPr eaLnBrk="1" hangingPunct="1">
              <a:buFont typeface="Wingdings" pitchFamily="2" charset="2"/>
              <a:buChar char="§"/>
              <a:defRPr/>
            </a:pPr>
            <a:r>
              <a:rPr lang="en-US" dirty="0">
                <a:ea typeface="ＭＳ Ｐゴシック" pitchFamily="1" charset="-128"/>
              </a:rPr>
              <a:t>Chapter 13 Bankruptcy</a:t>
            </a:r>
          </a:p>
          <a:p>
            <a:pPr eaLnBrk="1" hangingPunct="1">
              <a:buFont typeface="Wingdings" pitchFamily="1" charset="2"/>
              <a:buNone/>
              <a:defRPr/>
            </a:pPr>
            <a:endParaRPr lang="en-US" dirty="0">
              <a:ea typeface="ＭＳ Ｐゴシック" pitchFamily="1" charset="-128"/>
            </a:endParaRPr>
          </a:p>
          <a:p>
            <a:pPr eaLnBrk="1" hangingPunct="1">
              <a:buFont typeface="Wingdings" pitchFamily="1" charset="2"/>
              <a:buNone/>
              <a:defRPr/>
            </a:pPr>
            <a:endParaRPr lang="en-US" dirty="0">
              <a:ea typeface="ＭＳ Ｐゴシック" pitchFamily="1" charset="-128"/>
            </a:endParaRPr>
          </a:p>
        </p:txBody>
      </p:sp>
      <p:sp>
        <p:nvSpPr>
          <p:cNvPr id="24580" name="Footer Placeholder 3">
            <a:extLst>
              <a:ext uri="{FF2B5EF4-FFF2-40B4-BE49-F238E27FC236}">
                <a16:creationId xmlns:a16="http://schemas.microsoft.com/office/drawing/2014/main" id="{1AFE6E9E-ED43-2946-B17C-D2641879ABB6}"/>
              </a:ext>
            </a:extLst>
          </p:cNvPr>
          <p:cNvSpPr>
            <a:spLocks noGrp="1"/>
          </p:cNvSpPr>
          <p:nvPr>
            <p:ph type="ftr" sz="quarter" idx="11"/>
          </p:nvPr>
        </p:nvSpPr>
        <p:spPr/>
        <p:txBody>
          <a:bodyPr/>
          <a:lstStyle/>
          <a:p>
            <a:pPr>
              <a:defRPr/>
            </a:pPr>
            <a:r>
              <a:rPr lang="en-US"/>
              <a:t>Lynnette Khalfani-Cox   http://MoneyCoachUniversity.com  </a:t>
            </a:r>
          </a:p>
        </p:txBody>
      </p:sp>
      <p:pic>
        <p:nvPicPr>
          <p:cNvPr id="61445" name="Picture 4">
            <a:extLst>
              <a:ext uri="{FF2B5EF4-FFF2-40B4-BE49-F238E27FC236}">
                <a16:creationId xmlns:a16="http://schemas.microsoft.com/office/drawing/2014/main" id="{677A3FF3-746C-9443-9000-FCA73EC2E429}"/>
              </a:ext>
            </a:extLst>
          </p:cNvPr>
          <p:cNvPicPr>
            <a:picLocks noChangeAspect="1"/>
          </p:cNvPicPr>
          <p:nvPr/>
        </p:nvPicPr>
        <p:blipFill>
          <a:blip r:embed="rId2"/>
          <a:srcRect/>
          <a:stretch>
            <a:fillRect/>
          </a:stretch>
        </p:blipFill>
        <p:spPr bwMode="auto">
          <a:xfrm>
            <a:off x="685800" y="2362200"/>
            <a:ext cx="36449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5A1AF578-759D-D44E-B181-2F18B2F22993}"/>
              </a:ext>
            </a:extLst>
          </p:cNvPr>
          <p:cNvSpPr>
            <a:spLocks noGrp="1"/>
          </p:cNvSpPr>
          <p:nvPr>
            <p:ph type="dt" sz="quarter" idx="10"/>
          </p:nvPr>
        </p:nvSpPr>
        <p:spPr/>
        <p:txBody>
          <a:bodyPr/>
          <a:lstStyle/>
          <a:p>
            <a:pPr>
              <a:defRPr/>
            </a:pPr>
            <a:r>
              <a:rPr lang="en-US"/>
              <a:t>© 2020</a:t>
            </a:r>
            <a:endParaRPr lang="en-US" dirty="0"/>
          </a:p>
        </p:txBody>
      </p:sp>
      <p:sp>
        <p:nvSpPr>
          <p:cNvPr id="68613" name="Slide Number Placeholder 6">
            <a:extLst>
              <a:ext uri="{FF2B5EF4-FFF2-40B4-BE49-F238E27FC236}">
                <a16:creationId xmlns:a16="http://schemas.microsoft.com/office/drawing/2014/main" id="{944D6E16-BB65-F547-A48D-B7CFC051574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CFC6A00-72BA-A147-A6E7-83F82BFECD41}" type="slidenum">
              <a:rPr lang="en-US" altLang="en-US" sz="1200">
                <a:solidFill>
                  <a:srgbClr val="898989"/>
                </a:solidFill>
                <a:latin typeface="Verdana" panose="020B0604030504040204" pitchFamily="34" charset="0"/>
              </a:rPr>
              <a:pPr>
                <a:spcBef>
                  <a:spcPct val="0"/>
                </a:spcBef>
                <a:buFontTx/>
                <a:buNone/>
              </a:pPr>
              <a:t>57</a:t>
            </a:fld>
            <a:endParaRPr lang="en-US" altLang="en-US" sz="1200">
              <a:solidFill>
                <a:srgbClr val="898989"/>
              </a:solidFill>
              <a:latin typeface="Verdana" panose="020B0604030504040204" pitchFamily="34" charset="0"/>
            </a:endParaRPr>
          </a:p>
        </p:txBody>
      </p:sp>
      <p:sp>
        <p:nvSpPr>
          <p:cNvPr id="68614" name="Title 1">
            <a:extLst>
              <a:ext uri="{FF2B5EF4-FFF2-40B4-BE49-F238E27FC236}">
                <a16:creationId xmlns:a16="http://schemas.microsoft.com/office/drawing/2014/main" id="{A78C5A88-A0E9-EF40-972C-D386E0C1D178}"/>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Walking Away From Your Debt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Content Placeholder 2">
            <a:extLst>
              <a:ext uri="{FF2B5EF4-FFF2-40B4-BE49-F238E27FC236}">
                <a16:creationId xmlns:a16="http://schemas.microsoft.com/office/drawing/2014/main" id="{A97C1521-B4CB-3842-B233-F07BB96E0E8B}"/>
              </a:ext>
            </a:extLst>
          </p:cNvPr>
          <p:cNvSpPr>
            <a:spLocks noGrp="1"/>
          </p:cNvSpPr>
          <p:nvPr>
            <p:ph idx="1"/>
          </p:nvPr>
        </p:nvSpPr>
        <p:spPr>
          <a:xfrm>
            <a:off x="685800" y="2362200"/>
            <a:ext cx="3581400" cy="2743200"/>
          </a:xfrm>
        </p:spPr>
        <p:txBody>
          <a:bodyPr/>
          <a:lstStyle/>
          <a:p>
            <a:pPr eaLnBrk="1" hangingPunct="1">
              <a:buFont typeface="Wingdings" pitchFamily="2" charset="2"/>
              <a:buNone/>
            </a:pPr>
            <a:r>
              <a:rPr lang="en-US" altLang="en-US" b="1">
                <a:ea typeface="ＭＳ Ｐゴシック" panose="020B0600070205080204" pitchFamily="34" charset="-128"/>
              </a:rPr>
              <a:t>How It Works:</a:t>
            </a: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Income test</a:t>
            </a:r>
          </a:p>
          <a:p>
            <a:pPr eaLnBrk="1" hangingPunct="1">
              <a:buFont typeface="Wingdings" pitchFamily="2" charset="2"/>
              <a:buChar char="§"/>
            </a:pPr>
            <a:r>
              <a:rPr lang="en-US" altLang="en-US">
                <a:ea typeface="ＭＳ Ｐゴシック" panose="020B0600070205080204" pitchFamily="34" charset="-128"/>
              </a:rPr>
              <a:t>Means test</a:t>
            </a:r>
          </a:p>
          <a:p>
            <a:pPr eaLnBrk="1" hangingPunct="1">
              <a:buFont typeface="Wingdings" pitchFamily="2" charset="2"/>
              <a:buChar char="§"/>
            </a:pPr>
            <a:r>
              <a:rPr lang="en-US" altLang="en-US">
                <a:ea typeface="ＭＳ Ｐゴシック" panose="020B0600070205080204" pitchFamily="34" charset="-128"/>
              </a:rPr>
              <a:t>Debts wiped away</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E0761AA7-0F4A-824F-86A3-001C266BC779}"/>
              </a:ext>
            </a:extLst>
          </p:cNvPr>
          <p:cNvSpPr>
            <a:spLocks noGrp="1"/>
          </p:cNvSpPr>
          <p:nvPr>
            <p:ph type="ftr" sz="quarter" idx="11"/>
          </p:nvPr>
        </p:nvSpPr>
        <p:spPr/>
        <p:txBody>
          <a:bodyPr/>
          <a:lstStyle/>
          <a:p>
            <a:pPr>
              <a:defRPr/>
            </a:pPr>
            <a:r>
              <a:rPr lang="en-US"/>
              <a:t>Lynnette Khalfani-Cox   http://MoneyCoachUniversity.com  </a:t>
            </a:r>
          </a:p>
        </p:txBody>
      </p:sp>
      <p:pic>
        <p:nvPicPr>
          <p:cNvPr id="62469" name="Picture 4">
            <a:extLst>
              <a:ext uri="{FF2B5EF4-FFF2-40B4-BE49-F238E27FC236}">
                <a16:creationId xmlns:a16="http://schemas.microsoft.com/office/drawing/2014/main" id="{3ACBE0DB-BBAA-C247-B618-07D8260D4485}"/>
              </a:ext>
            </a:extLst>
          </p:cNvPr>
          <p:cNvPicPr>
            <a:picLocks noChangeAspect="1"/>
          </p:cNvPicPr>
          <p:nvPr/>
        </p:nvPicPr>
        <p:blipFill>
          <a:blip r:embed="rId2"/>
          <a:srcRect/>
          <a:stretch>
            <a:fillRect/>
          </a:stretch>
        </p:blipFill>
        <p:spPr bwMode="auto">
          <a:xfrm>
            <a:off x="4572000" y="2209800"/>
            <a:ext cx="39370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B552519C-2D8B-8D41-BE3F-E2B5308E8C27}"/>
              </a:ext>
            </a:extLst>
          </p:cNvPr>
          <p:cNvSpPr>
            <a:spLocks noGrp="1"/>
          </p:cNvSpPr>
          <p:nvPr>
            <p:ph type="dt" sz="quarter" idx="10"/>
          </p:nvPr>
        </p:nvSpPr>
        <p:spPr/>
        <p:txBody>
          <a:bodyPr/>
          <a:lstStyle/>
          <a:p>
            <a:pPr>
              <a:defRPr/>
            </a:pPr>
            <a:r>
              <a:rPr lang="en-US"/>
              <a:t>© 2020</a:t>
            </a:r>
            <a:endParaRPr lang="en-US" dirty="0"/>
          </a:p>
        </p:txBody>
      </p:sp>
      <p:sp>
        <p:nvSpPr>
          <p:cNvPr id="69637" name="Slide Number Placeholder 6">
            <a:extLst>
              <a:ext uri="{FF2B5EF4-FFF2-40B4-BE49-F238E27FC236}">
                <a16:creationId xmlns:a16="http://schemas.microsoft.com/office/drawing/2014/main" id="{29E629C0-072F-F240-888D-9B97EB5DF68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3A090E5-7325-F04B-920E-06D9313B6CED}" type="slidenum">
              <a:rPr lang="en-US" altLang="en-US" sz="1200">
                <a:solidFill>
                  <a:srgbClr val="898989"/>
                </a:solidFill>
                <a:latin typeface="Verdana" panose="020B0604030504040204" pitchFamily="34" charset="0"/>
              </a:rPr>
              <a:pPr>
                <a:spcBef>
                  <a:spcPct val="0"/>
                </a:spcBef>
                <a:buFontTx/>
                <a:buNone/>
              </a:pPr>
              <a:t>58</a:t>
            </a:fld>
            <a:endParaRPr lang="en-US" altLang="en-US" sz="1200">
              <a:solidFill>
                <a:srgbClr val="898989"/>
              </a:solidFill>
              <a:latin typeface="Verdana" panose="020B0604030504040204" pitchFamily="34" charset="0"/>
            </a:endParaRPr>
          </a:p>
        </p:txBody>
      </p:sp>
      <p:sp>
        <p:nvSpPr>
          <p:cNvPr id="69638" name="Title 1">
            <a:extLst>
              <a:ext uri="{FF2B5EF4-FFF2-40B4-BE49-F238E27FC236}">
                <a16:creationId xmlns:a16="http://schemas.microsoft.com/office/drawing/2014/main" id="{28B96A46-264F-874F-A66A-B777B8933C6A}"/>
              </a:ext>
            </a:extLst>
          </p:cNvPr>
          <p:cNvSpPr txBox="1">
            <a:spLocks/>
          </p:cNvSpPr>
          <p:nvPr/>
        </p:nvSpPr>
        <p:spPr bwMode="auto">
          <a:xfrm>
            <a:off x="228600" y="609600"/>
            <a:ext cx="7543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700" b="1">
                <a:solidFill>
                  <a:schemeClr val="bg1"/>
                </a:solidFill>
                <a:latin typeface="Verdana" panose="020B0604030504040204" pitchFamily="34" charset="0"/>
              </a:rPr>
              <a:t>Walking Away: Chapter 7 Bankruptcy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Content Placeholder 2">
            <a:extLst>
              <a:ext uri="{FF2B5EF4-FFF2-40B4-BE49-F238E27FC236}">
                <a16:creationId xmlns:a16="http://schemas.microsoft.com/office/drawing/2014/main" id="{7507B2D9-2912-EA46-83EC-16FFBC684E75}"/>
              </a:ext>
            </a:extLst>
          </p:cNvPr>
          <p:cNvSpPr>
            <a:spLocks noGrp="1"/>
          </p:cNvSpPr>
          <p:nvPr>
            <p:ph idx="1"/>
          </p:nvPr>
        </p:nvSpPr>
        <p:spPr>
          <a:xfrm>
            <a:off x="533400" y="1981200"/>
            <a:ext cx="4419600" cy="3962400"/>
          </a:xfrm>
        </p:spPr>
        <p:txBody>
          <a:bodyPr/>
          <a:lstStyle/>
          <a:p>
            <a:pPr eaLnBrk="1" hangingPunct="1">
              <a:buFont typeface="Wingdings" pitchFamily="2" charset="2"/>
              <a:buNone/>
            </a:pPr>
            <a:r>
              <a:rPr lang="en-US" altLang="en-US" b="1">
                <a:ea typeface="ＭＳ Ｐゴシック" panose="020B0600070205080204" pitchFamily="34" charset="-128"/>
              </a:rPr>
              <a:t>The Pros/Advantages</a:t>
            </a: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You eliminate many consumers debts</a:t>
            </a:r>
          </a:p>
          <a:p>
            <a:pPr eaLnBrk="1" hangingPunct="1">
              <a:buFont typeface="Wingdings" pitchFamily="2" charset="2"/>
              <a:buChar char="§"/>
            </a:pPr>
            <a:r>
              <a:rPr lang="en-US" altLang="en-US">
                <a:ea typeface="ＭＳ Ｐゴシック" panose="020B0600070205080204" pitchFamily="34" charset="-128"/>
              </a:rPr>
              <a:t>You get a “Fresh Start”</a:t>
            </a:r>
          </a:p>
          <a:p>
            <a:pPr eaLnBrk="1" hangingPunct="1">
              <a:buFont typeface="Wingdings" pitchFamily="2" charset="2"/>
              <a:buChar char="§"/>
            </a:pPr>
            <a:r>
              <a:rPr lang="en-US" altLang="en-US">
                <a:ea typeface="ＭＳ Ｐゴシック" panose="020B0600070205080204" pitchFamily="34" charset="-128"/>
              </a:rPr>
              <a:t>You get an automatic “Stay” on legal actions</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1255C0B4-6702-C24F-A4F5-CE70F3764509}"/>
              </a:ext>
            </a:extLst>
          </p:cNvPr>
          <p:cNvSpPr>
            <a:spLocks noGrp="1"/>
          </p:cNvSpPr>
          <p:nvPr>
            <p:ph type="ftr" sz="quarter" idx="11"/>
          </p:nvPr>
        </p:nvSpPr>
        <p:spPr/>
        <p:txBody>
          <a:bodyPr/>
          <a:lstStyle/>
          <a:p>
            <a:pPr>
              <a:defRPr/>
            </a:pPr>
            <a:r>
              <a:rPr lang="en-US"/>
              <a:t>Lynnette Khalfani-Cox   http://MoneyCoachUniversity.com  </a:t>
            </a:r>
          </a:p>
        </p:txBody>
      </p:sp>
      <p:pic>
        <p:nvPicPr>
          <p:cNvPr id="63493" name="Picture 4">
            <a:extLst>
              <a:ext uri="{FF2B5EF4-FFF2-40B4-BE49-F238E27FC236}">
                <a16:creationId xmlns:a16="http://schemas.microsoft.com/office/drawing/2014/main" id="{A8B0F17B-1C2D-4249-969C-BBB22DBD710D}"/>
              </a:ext>
            </a:extLst>
          </p:cNvPr>
          <p:cNvPicPr>
            <a:picLocks noChangeAspect="1"/>
          </p:cNvPicPr>
          <p:nvPr/>
        </p:nvPicPr>
        <p:blipFill>
          <a:blip r:embed="rId2"/>
          <a:srcRect/>
          <a:stretch>
            <a:fillRect/>
          </a:stretch>
        </p:blipFill>
        <p:spPr bwMode="auto">
          <a:xfrm>
            <a:off x="5181600" y="2438400"/>
            <a:ext cx="3428999"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8D4FA625-C97A-2444-821E-569D7E7D9EA9}"/>
              </a:ext>
            </a:extLst>
          </p:cNvPr>
          <p:cNvSpPr>
            <a:spLocks noGrp="1"/>
          </p:cNvSpPr>
          <p:nvPr>
            <p:ph type="dt" sz="quarter" idx="10"/>
          </p:nvPr>
        </p:nvSpPr>
        <p:spPr/>
        <p:txBody>
          <a:bodyPr/>
          <a:lstStyle/>
          <a:p>
            <a:pPr>
              <a:defRPr/>
            </a:pPr>
            <a:r>
              <a:rPr lang="en-US"/>
              <a:t>© 2020</a:t>
            </a:r>
            <a:endParaRPr lang="en-US" dirty="0"/>
          </a:p>
        </p:txBody>
      </p:sp>
      <p:sp>
        <p:nvSpPr>
          <p:cNvPr id="70661" name="Slide Number Placeholder 6">
            <a:extLst>
              <a:ext uri="{FF2B5EF4-FFF2-40B4-BE49-F238E27FC236}">
                <a16:creationId xmlns:a16="http://schemas.microsoft.com/office/drawing/2014/main" id="{0E9DF53E-9BC4-6D42-9911-24B37E6CDAB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0594C85-206E-C14E-A3B1-F4E9945B5899}" type="slidenum">
              <a:rPr lang="en-US" altLang="en-US" sz="1200">
                <a:solidFill>
                  <a:srgbClr val="898989"/>
                </a:solidFill>
                <a:latin typeface="Verdana" panose="020B0604030504040204" pitchFamily="34" charset="0"/>
              </a:rPr>
              <a:pPr>
                <a:spcBef>
                  <a:spcPct val="0"/>
                </a:spcBef>
                <a:buFontTx/>
                <a:buNone/>
              </a:pPr>
              <a:t>59</a:t>
            </a:fld>
            <a:endParaRPr lang="en-US" altLang="en-US" sz="1200">
              <a:solidFill>
                <a:srgbClr val="898989"/>
              </a:solidFill>
              <a:latin typeface="Verdana" panose="020B0604030504040204" pitchFamily="34" charset="0"/>
            </a:endParaRPr>
          </a:p>
        </p:txBody>
      </p:sp>
      <p:sp>
        <p:nvSpPr>
          <p:cNvPr id="70662" name="Title 1">
            <a:extLst>
              <a:ext uri="{FF2B5EF4-FFF2-40B4-BE49-F238E27FC236}">
                <a16:creationId xmlns:a16="http://schemas.microsoft.com/office/drawing/2014/main" id="{5E7D0930-4847-154C-9666-1AA29CE8DBC2}"/>
              </a:ext>
            </a:extLst>
          </p:cNvPr>
          <p:cNvSpPr txBox="1">
            <a:spLocks/>
          </p:cNvSpPr>
          <p:nvPr/>
        </p:nvSpPr>
        <p:spPr bwMode="auto">
          <a:xfrm>
            <a:off x="228600" y="609600"/>
            <a:ext cx="7543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700" b="1">
                <a:solidFill>
                  <a:schemeClr val="bg1"/>
                </a:solidFill>
                <a:latin typeface="Verdana" panose="020B0604030504040204" pitchFamily="34" charset="0"/>
              </a:rPr>
              <a:t>Walking Away: Chapter 7 Bankruptcy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54050B-3ADE-0D47-93EF-A7F222964804}"/>
              </a:ext>
            </a:extLst>
          </p:cNvPr>
          <p:cNvSpPr/>
          <p:nvPr/>
        </p:nvSpPr>
        <p:spPr>
          <a:xfrm>
            <a:off x="1219200" y="2514600"/>
            <a:ext cx="6705600" cy="2585323"/>
          </a:xfrm>
          <a:prstGeom prst="rect">
            <a:avLst/>
          </a:prstGeom>
          <a:solidFill>
            <a:schemeClr val="tx2"/>
          </a:solidFill>
        </p:spPr>
        <p:style>
          <a:lnRef idx="3">
            <a:schemeClr val="lt1"/>
          </a:lnRef>
          <a:fillRef idx="1">
            <a:schemeClr val="accent1"/>
          </a:fillRef>
          <a:effectRef idx="1">
            <a:schemeClr val="accent1"/>
          </a:effectRef>
          <a:fontRef idx="minor">
            <a:schemeClr val="lt1"/>
          </a:fontRef>
        </p:style>
        <p:txBody>
          <a:bodyPr>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ＭＳ Ｐゴシック" pitchFamily="1" charset="-128"/>
                <a:cs typeface="+mn-cs"/>
              </a:rPr>
              <a:t>5 OPTIONS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ＭＳ Ｐゴシック" pitchFamily="1" charset="-128"/>
                <a:cs typeface="+mn-cs"/>
              </a:rPr>
              <a:t>FOR DEALING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ＭＳ Ｐゴシック" pitchFamily="1" charset="-128"/>
                <a:cs typeface="+mn-cs"/>
              </a:rPr>
              <a:t>WITH DEBT</a:t>
            </a:r>
            <a:endParaRPr kumimoji="0" lang="en-US" sz="5400" b="1" i="0"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endParaRPr>
          </a:p>
        </p:txBody>
      </p:sp>
      <p:sp>
        <p:nvSpPr>
          <p:cNvPr id="15362" name="TextBox 10">
            <a:extLst>
              <a:ext uri="{FF2B5EF4-FFF2-40B4-BE49-F238E27FC236}">
                <a16:creationId xmlns:a16="http://schemas.microsoft.com/office/drawing/2014/main" id="{E10E749D-7E54-E64A-89A1-6C8E82EA9A28}"/>
              </a:ext>
            </a:extLst>
          </p:cNvPr>
          <p:cNvSpPr txBox="1">
            <a:spLocks noChangeArrowheads="1"/>
          </p:cNvSpPr>
          <p:nvPr/>
        </p:nvSpPr>
        <p:spPr bwMode="auto">
          <a:xfrm>
            <a:off x="304800" y="6248400"/>
            <a:ext cx="5594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1800" b="0" i="0" u="none" strike="noStrike" kern="1200" cap="none" spc="0" normalizeH="0" baseline="0" noProof="0">
                <a:ln>
                  <a:noFill/>
                </a:ln>
                <a:solidFill>
                  <a:srgbClr val="1F497D"/>
                </a:solidFill>
                <a:effectLst/>
                <a:uLnTx/>
                <a:uFillTx/>
                <a:latin typeface="Verdana" panose="020B0604030504040204" pitchFamily="34" charset="0"/>
                <a:ea typeface="ＭＳ Ｐゴシック" panose="020B0600070205080204" pitchFamily="34" charset="-128"/>
                <a:cs typeface="Arial" panose="020B0604020202020204" pitchFamily="34" charset="0"/>
              </a:rPr>
              <a:t>By: Lynnette Khalfani-Cox, </a:t>
            </a:r>
            <a:r>
              <a:rPr kumimoji="0" lang="en-US" altLang="en-US" sz="1800" b="0" i="0" u="none" strike="noStrike" kern="1200" cap="none" spc="0" normalizeH="0" baseline="0" noProof="0">
                <a:ln>
                  <a:noFill/>
                </a:ln>
                <a:solidFill>
                  <a:srgbClr val="1F497D"/>
                </a:solidFill>
                <a:effectLst/>
                <a:uLnTx/>
                <a:uFillTx/>
                <a:latin typeface="Verdana" panose="020B0604030504040204" pitchFamily="34" charset="0"/>
                <a:ea typeface="ＭＳ Ｐゴシック" panose="020B0600070205080204" pitchFamily="34" charset="-128"/>
                <a:cs typeface="Arial" panose="020B0604020202020204" pitchFamily="34" charset="0"/>
              </a:rPr>
              <a:t>The Money Coach</a:t>
            </a:r>
            <a:r>
              <a:rPr kumimoji="0" lang="en-US" altLang="en-US" sz="1800" b="0" i="0" u="none" strike="noStrike" kern="1200" cap="none" spc="0" normalizeH="0" baseline="30000" noProof="0">
                <a:ln>
                  <a:noFill/>
                </a:ln>
                <a:solidFill>
                  <a:srgbClr val="1F497D"/>
                </a:solidFill>
                <a:effectLst/>
                <a:uLnTx/>
                <a:uFillTx/>
                <a:latin typeface="Verdana" panose="020B0604030504040204" pitchFamily="34" charset="0"/>
                <a:ea typeface="ＭＳ Ｐゴシック" panose="020B0600070205080204" pitchFamily="34" charset="-128"/>
                <a:cs typeface="Arial" panose="020B0604020202020204" pitchFamily="34" charset="0"/>
              </a:rPr>
              <a:t>®</a:t>
            </a:r>
            <a:endParaRPr kumimoji="0" lang="en-US" altLang="en-US" sz="1800" b="0" i="0" u="none" strike="noStrike" kern="1200" cap="none" spc="0" normalizeH="0" baseline="0" noProof="0">
              <a:ln>
                <a:noFill/>
              </a:ln>
              <a:solidFill>
                <a:srgbClr val="1F497D"/>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60142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ontent Placeholder 2">
            <a:extLst>
              <a:ext uri="{FF2B5EF4-FFF2-40B4-BE49-F238E27FC236}">
                <a16:creationId xmlns:a16="http://schemas.microsoft.com/office/drawing/2014/main" id="{F5AA6605-DC75-E94F-A8E4-D253FF9018E0}"/>
              </a:ext>
            </a:extLst>
          </p:cNvPr>
          <p:cNvSpPr>
            <a:spLocks noGrp="1"/>
          </p:cNvSpPr>
          <p:nvPr>
            <p:ph idx="1"/>
          </p:nvPr>
        </p:nvSpPr>
        <p:spPr>
          <a:xfrm>
            <a:off x="457200" y="1600200"/>
            <a:ext cx="8839200" cy="2057400"/>
          </a:xfrm>
        </p:spPr>
        <p:txBody>
          <a:bodyPr/>
          <a:lstStyle/>
          <a:p>
            <a:pPr eaLnBrk="1" hangingPunct="1">
              <a:buFont typeface="Wingdings" pitchFamily="2" charset="2"/>
              <a:buNone/>
            </a:pPr>
            <a:r>
              <a:rPr lang="en-US" altLang="en-US" b="1" dirty="0">
                <a:ea typeface="ＭＳ Ｐゴシック" panose="020B0600070205080204" pitchFamily="34" charset="-128"/>
              </a:rPr>
              <a:t>The Cons/Disadvantages</a:t>
            </a:r>
          </a:p>
          <a:p>
            <a:pPr eaLnBrk="1" hangingPunct="1">
              <a:buFont typeface="Wingdings" pitchFamily="2" charset="2"/>
              <a:buNone/>
            </a:pPr>
            <a:endParaRPr lang="en-US" altLang="en-US" sz="2000" dirty="0">
              <a:ea typeface="ＭＳ Ｐゴシック" panose="020B0600070205080204" pitchFamily="34" charset="-128"/>
            </a:endParaRPr>
          </a:p>
          <a:p>
            <a:pPr eaLnBrk="1" hangingPunct="1">
              <a:buFont typeface="Wingdings" pitchFamily="2" charset="2"/>
              <a:buChar char="§"/>
            </a:pPr>
            <a:r>
              <a:rPr lang="en-US" altLang="en-US" sz="3000" dirty="0">
                <a:ea typeface="ＭＳ Ｐゴシック" panose="020B0600070205080204" pitchFamily="34" charset="-128"/>
              </a:rPr>
              <a:t>Not all debts go away (child support &amp; student loans)</a:t>
            </a:r>
          </a:p>
          <a:p>
            <a:pPr eaLnBrk="1" hangingPunct="1">
              <a:buFont typeface="Wingdings" pitchFamily="2" charset="2"/>
              <a:buChar char="§"/>
            </a:pPr>
            <a:r>
              <a:rPr lang="en-US" altLang="en-US" sz="3000" dirty="0">
                <a:ea typeface="ＭＳ Ｐゴシック" panose="020B0600070205080204" pitchFamily="34" charset="-128"/>
              </a:rPr>
              <a:t>Bankruptcy stays on your credit report 10 years</a:t>
            </a:r>
          </a:p>
        </p:txBody>
      </p:sp>
      <p:sp>
        <p:nvSpPr>
          <p:cNvPr id="24580" name="Footer Placeholder 3">
            <a:extLst>
              <a:ext uri="{FF2B5EF4-FFF2-40B4-BE49-F238E27FC236}">
                <a16:creationId xmlns:a16="http://schemas.microsoft.com/office/drawing/2014/main" id="{50B8092D-13C7-6247-9912-D62326197665}"/>
              </a:ext>
            </a:extLst>
          </p:cNvPr>
          <p:cNvSpPr>
            <a:spLocks noGrp="1"/>
          </p:cNvSpPr>
          <p:nvPr>
            <p:ph type="ftr" sz="quarter" idx="11"/>
          </p:nvPr>
        </p:nvSpPr>
        <p:spPr/>
        <p:txBody>
          <a:bodyPr/>
          <a:lstStyle/>
          <a:p>
            <a:pPr>
              <a:defRPr/>
            </a:pPr>
            <a:r>
              <a:rPr lang="en-US"/>
              <a:t>Lynnette Khalfani-Cox   http://MoneyCoachUniversity.com  </a:t>
            </a:r>
          </a:p>
        </p:txBody>
      </p:sp>
      <p:pic>
        <p:nvPicPr>
          <p:cNvPr id="64517" name="Picture 4">
            <a:extLst>
              <a:ext uri="{FF2B5EF4-FFF2-40B4-BE49-F238E27FC236}">
                <a16:creationId xmlns:a16="http://schemas.microsoft.com/office/drawing/2014/main" id="{82A2074D-BF8E-3D49-983A-F7F69E993D02}"/>
              </a:ext>
            </a:extLst>
          </p:cNvPr>
          <p:cNvPicPr>
            <a:picLocks noChangeAspect="1"/>
          </p:cNvPicPr>
          <p:nvPr/>
        </p:nvPicPr>
        <p:blipFill>
          <a:blip r:embed="rId2"/>
          <a:srcRect/>
          <a:stretch>
            <a:fillRect/>
          </a:stretch>
        </p:blipFill>
        <p:spPr bwMode="auto">
          <a:xfrm>
            <a:off x="5105400" y="3810000"/>
            <a:ext cx="3398058" cy="22608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40C65F6B-ECB3-4640-B3C2-63EDD69E6BF0}"/>
              </a:ext>
            </a:extLst>
          </p:cNvPr>
          <p:cNvSpPr>
            <a:spLocks noGrp="1"/>
          </p:cNvSpPr>
          <p:nvPr>
            <p:ph type="dt" sz="quarter" idx="10"/>
          </p:nvPr>
        </p:nvSpPr>
        <p:spPr/>
        <p:txBody>
          <a:bodyPr/>
          <a:lstStyle/>
          <a:p>
            <a:pPr>
              <a:defRPr/>
            </a:pPr>
            <a:r>
              <a:rPr lang="en-US"/>
              <a:t>© 2020</a:t>
            </a:r>
            <a:endParaRPr lang="en-US" dirty="0"/>
          </a:p>
        </p:txBody>
      </p:sp>
      <p:sp>
        <p:nvSpPr>
          <p:cNvPr id="71685" name="Slide Number Placeholder 6">
            <a:extLst>
              <a:ext uri="{FF2B5EF4-FFF2-40B4-BE49-F238E27FC236}">
                <a16:creationId xmlns:a16="http://schemas.microsoft.com/office/drawing/2014/main" id="{FE1358EA-F43F-C346-8913-31CDF37CC1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0440E2A-42F2-C041-A173-A56C7DB8826A}" type="slidenum">
              <a:rPr lang="en-US" altLang="en-US" sz="1200">
                <a:solidFill>
                  <a:srgbClr val="898989"/>
                </a:solidFill>
                <a:latin typeface="Verdana" panose="020B0604030504040204" pitchFamily="34" charset="0"/>
              </a:rPr>
              <a:pPr>
                <a:spcBef>
                  <a:spcPct val="0"/>
                </a:spcBef>
                <a:buFontTx/>
                <a:buNone/>
              </a:pPr>
              <a:t>60</a:t>
            </a:fld>
            <a:endParaRPr lang="en-US" altLang="en-US" sz="1200">
              <a:solidFill>
                <a:srgbClr val="898989"/>
              </a:solidFill>
              <a:latin typeface="Verdana" panose="020B0604030504040204" pitchFamily="34" charset="0"/>
            </a:endParaRPr>
          </a:p>
        </p:txBody>
      </p:sp>
      <p:sp>
        <p:nvSpPr>
          <p:cNvPr id="71686" name="Title 1">
            <a:extLst>
              <a:ext uri="{FF2B5EF4-FFF2-40B4-BE49-F238E27FC236}">
                <a16:creationId xmlns:a16="http://schemas.microsoft.com/office/drawing/2014/main" id="{77617CA0-1E5C-9849-8E05-57765F3AFEB6}"/>
              </a:ext>
            </a:extLst>
          </p:cNvPr>
          <p:cNvSpPr txBox="1">
            <a:spLocks/>
          </p:cNvSpPr>
          <p:nvPr/>
        </p:nvSpPr>
        <p:spPr bwMode="auto">
          <a:xfrm>
            <a:off x="228600" y="609600"/>
            <a:ext cx="7543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700" b="1">
                <a:solidFill>
                  <a:schemeClr val="bg1"/>
                </a:solidFill>
                <a:latin typeface="Verdana" panose="020B0604030504040204" pitchFamily="34" charset="0"/>
              </a:rPr>
              <a:t>Walking Away: Chapter 7 Bankruptcy</a:t>
            </a:r>
          </a:p>
        </p:txBody>
      </p:sp>
      <p:sp>
        <p:nvSpPr>
          <p:cNvPr id="10" name="Content Placeholder 2">
            <a:extLst>
              <a:ext uri="{FF2B5EF4-FFF2-40B4-BE49-F238E27FC236}">
                <a16:creationId xmlns:a16="http://schemas.microsoft.com/office/drawing/2014/main" id="{C344CC6C-75C0-5B45-AFFF-81A680267BD5}"/>
              </a:ext>
            </a:extLst>
          </p:cNvPr>
          <p:cNvSpPr txBox="1">
            <a:spLocks/>
          </p:cNvSpPr>
          <p:nvPr/>
        </p:nvSpPr>
        <p:spPr bwMode="auto">
          <a:xfrm>
            <a:off x="457200" y="3657600"/>
            <a:ext cx="4191000" cy="1600200"/>
          </a:xfrm>
          <a:prstGeom prst="rect">
            <a:avLst/>
          </a:prstGeom>
          <a:noFill/>
          <a:ln w="9525">
            <a:noFill/>
            <a:miter lim="800000"/>
            <a:headEnd/>
            <a:tailEnd/>
          </a:ln>
        </p:spPr>
        <p:txBody>
          <a:bodyPr/>
          <a:lstStyle/>
          <a:p>
            <a:pPr marL="342900" indent="-342900" defTabSz="457200" eaLnBrk="1" hangingPunct="1">
              <a:spcBef>
                <a:spcPct val="20000"/>
              </a:spcBef>
              <a:buFont typeface="Wingdings" pitchFamily="2" charset="2"/>
              <a:buChar char="§"/>
              <a:defRPr/>
            </a:pPr>
            <a:r>
              <a:rPr lang="en-US" sz="3000" dirty="0">
                <a:latin typeface="+mn-lt"/>
                <a:ea typeface="ＭＳ Ｐゴシック" pitchFamily="1" charset="-128"/>
                <a:cs typeface="ＭＳ Ｐゴシック" charset="-128"/>
              </a:rPr>
              <a:t>May need to wait 2+ years for a home loan</a:t>
            </a:r>
          </a:p>
          <a:p>
            <a:pPr marL="342900" indent="-342900" defTabSz="457200" eaLnBrk="1" hangingPunct="1">
              <a:spcBef>
                <a:spcPct val="20000"/>
              </a:spcBef>
              <a:buFont typeface="Wingdings" pitchFamily="2" charset="2"/>
              <a:buChar char="§"/>
              <a:defRPr/>
            </a:pPr>
            <a:r>
              <a:rPr lang="en-US" sz="3000" dirty="0">
                <a:latin typeface="+mn-lt"/>
                <a:ea typeface="ＭＳ Ｐゴシック" pitchFamily="1" charset="-128"/>
                <a:cs typeface="ＭＳ Ｐゴシック" charset="-128"/>
              </a:rPr>
              <a:t>Social/emotional stigma for some people</a:t>
            </a:r>
          </a:p>
          <a:p>
            <a:pPr marL="342900" indent="-342900" defTabSz="457200" eaLnBrk="1" hangingPunct="1">
              <a:spcBef>
                <a:spcPct val="20000"/>
              </a:spcBef>
              <a:buFont typeface="Wingdings" pitchFamily="1" charset="2"/>
              <a:buNone/>
              <a:defRPr/>
            </a:pPr>
            <a:endParaRPr lang="en-US" sz="3200" dirty="0">
              <a:latin typeface="+mn-lt"/>
              <a:ea typeface="ＭＳ Ｐゴシック" pitchFamily="1" charset="-128"/>
              <a:cs typeface="ＭＳ Ｐゴシック"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Content Placeholder 2">
            <a:extLst>
              <a:ext uri="{FF2B5EF4-FFF2-40B4-BE49-F238E27FC236}">
                <a16:creationId xmlns:a16="http://schemas.microsoft.com/office/drawing/2014/main" id="{8F3211AF-AA1C-F048-BBBF-B51FF06196DC}"/>
              </a:ext>
            </a:extLst>
          </p:cNvPr>
          <p:cNvSpPr>
            <a:spLocks noGrp="1"/>
          </p:cNvSpPr>
          <p:nvPr>
            <p:ph idx="1"/>
          </p:nvPr>
        </p:nvSpPr>
        <p:spPr>
          <a:xfrm>
            <a:off x="685800" y="1981200"/>
            <a:ext cx="3962400" cy="3733800"/>
          </a:xfrm>
        </p:spPr>
        <p:txBody>
          <a:bodyPr/>
          <a:lstStyle/>
          <a:p>
            <a:pPr eaLnBrk="1" hangingPunct="1">
              <a:buFont typeface="Wingdings" pitchFamily="2" charset="2"/>
              <a:buNone/>
            </a:pPr>
            <a:r>
              <a:rPr lang="en-US" altLang="en-US" b="1" dirty="0">
                <a:ea typeface="ＭＳ Ｐゴシック" panose="020B0600070205080204" pitchFamily="34" charset="-128"/>
              </a:rPr>
              <a:t>How It Works:</a:t>
            </a:r>
          </a:p>
          <a:p>
            <a:pPr eaLnBrk="1" hangingPunct="1">
              <a:buFont typeface="Wingdings" pitchFamily="2" charset="2"/>
              <a:buNone/>
            </a:pPr>
            <a:endParaRPr lang="en-US" altLang="en-US" sz="2000" dirty="0">
              <a:ea typeface="ＭＳ Ｐゴシック" panose="020B0600070205080204" pitchFamily="34" charset="-128"/>
            </a:endParaRPr>
          </a:p>
          <a:p>
            <a:pPr eaLnBrk="1" hangingPunct="1">
              <a:buFont typeface="Wingdings" pitchFamily="2" charset="2"/>
              <a:buChar char="§"/>
            </a:pPr>
            <a:r>
              <a:rPr lang="en-US" altLang="en-US" dirty="0">
                <a:ea typeface="ＭＳ Ｐゴシック" panose="020B0600070205080204" pitchFamily="34" charset="-128"/>
              </a:rPr>
              <a:t>Wage earner’s plan</a:t>
            </a:r>
          </a:p>
          <a:p>
            <a:pPr eaLnBrk="1" hangingPunct="1">
              <a:buFont typeface="Wingdings" pitchFamily="2" charset="2"/>
              <a:buChar char="§"/>
            </a:pPr>
            <a:r>
              <a:rPr lang="en-US" altLang="en-US" dirty="0">
                <a:ea typeface="ＭＳ Ｐゴシック" panose="020B0600070205080204" pitchFamily="34" charset="-128"/>
              </a:rPr>
              <a:t>Repay over 3 to 5 years</a:t>
            </a:r>
          </a:p>
          <a:p>
            <a:pPr eaLnBrk="1" hangingPunct="1">
              <a:buFont typeface="Wingdings" pitchFamily="2" charset="2"/>
              <a:buChar char="§"/>
            </a:pPr>
            <a:r>
              <a:rPr lang="en-US" altLang="en-US" dirty="0">
                <a:ea typeface="ＭＳ Ｐゴシック" panose="020B0600070205080204" pitchFamily="34" charset="-128"/>
              </a:rPr>
              <a:t>You repay some or all debts</a:t>
            </a:r>
          </a:p>
          <a:p>
            <a:pPr eaLnBrk="1" hangingPunct="1">
              <a:buFont typeface="Wingdings" pitchFamily="2" charset="2"/>
              <a:buNone/>
            </a:pPr>
            <a:endParaRPr lang="en-US" altLang="en-US" dirty="0">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2C255ADE-3B67-E042-A277-2177E9E7AAF3}"/>
              </a:ext>
            </a:extLst>
          </p:cNvPr>
          <p:cNvSpPr>
            <a:spLocks noGrp="1"/>
          </p:cNvSpPr>
          <p:nvPr>
            <p:ph type="ftr" sz="quarter" idx="11"/>
          </p:nvPr>
        </p:nvSpPr>
        <p:spPr/>
        <p:txBody>
          <a:bodyPr/>
          <a:lstStyle/>
          <a:p>
            <a:pPr>
              <a:defRPr/>
            </a:pPr>
            <a:r>
              <a:rPr lang="en-US"/>
              <a:t>Lynnette Khalfani-Cox   http://MoneyCoachUniversity.com  </a:t>
            </a:r>
          </a:p>
        </p:txBody>
      </p:sp>
      <p:pic>
        <p:nvPicPr>
          <p:cNvPr id="65541" name="Picture 4">
            <a:extLst>
              <a:ext uri="{FF2B5EF4-FFF2-40B4-BE49-F238E27FC236}">
                <a16:creationId xmlns:a16="http://schemas.microsoft.com/office/drawing/2014/main" id="{A4E28EEF-86BE-1741-81CC-63914411BE33}"/>
              </a:ext>
            </a:extLst>
          </p:cNvPr>
          <p:cNvPicPr>
            <a:picLocks noChangeAspect="1"/>
          </p:cNvPicPr>
          <p:nvPr/>
        </p:nvPicPr>
        <p:blipFill>
          <a:blip r:embed="rId2"/>
          <a:srcRect/>
          <a:stretch>
            <a:fillRect/>
          </a:stretch>
        </p:blipFill>
        <p:spPr bwMode="auto">
          <a:xfrm>
            <a:off x="4724400" y="2438400"/>
            <a:ext cx="38100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EC5D9B3A-7FA6-4544-A665-77DC3DF08153}"/>
              </a:ext>
            </a:extLst>
          </p:cNvPr>
          <p:cNvSpPr>
            <a:spLocks noGrp="1"/>
          </p:cNvSpPr>
          <p:nvPr>
            <p:ph type="dt" sz="quarter" idx="10"/>
          </p:nvPr>
        </p:nvSpPr>
        <p:spPr/>
        <p:txBody>
          <a:bodyPr/>
          <a:lstStyle/>
          <a:p>
            <a:pPr>
              <a:defRPr/>
            </a:pPr>
            <a:r>
              <a:rPr lang="en-US"/>
              <a:t>© 2020</a:t>
            </a:r>
            <a:endParaRPr lang="en-US" dirty="0"/>
          </a:p>
        </p:txBody>
      </p:sp>
      <p:sp>
        <p:nvSpPr>
          <p:cNvPr id="72709" name="Slide Number Placeholder 6">
            <a:extLst>
              <a:ext uri="{FF2B5EF4-FFF2-40B4-BE49-F238E27FC236}">
                <a16:creationId xmlns:a16="http://schemas.microsoft.com/office/drawing/2014/main" id="{6CD39093-B6E5-994D-A052-04F9E667F3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3711872-E44F-7D4D-873C-37EA7E41D244}" type="slidenum">
              <a:rPr lang="en-US" altLang="en-US" sz="1200">
                <a:solidFill>
                  <a:srgbClr val="898989"/>
                </a:solidFill>
                <a:latin typeface="Verdana" panose="020B0604030504040204" pitchFamily="34" charset="0"/>
              </a:rPr>
              <a:pPr>
                <a:spcBef>
                  <a:spcPct val="0"/>
                </a:spcBef>
                <a:buFontTx/>
                <a:buNone/>
              </a:pPr>
              <a:t>61</a:t>
            </a:fld>
            <a:endParaRPr lang="en-US" altLang="en-US" sz="1200">
              <a:solidFill>
                <a:srgbClr val="898989"/>
              </a:solidFill>
              <a:latin typeface="Verdana" panose="020B0604030504040204" pitchFamily="34" charset="0"/>
            </a:endParaRPr>
          </a:p>
        </p:txBody>
      </p:sp>
      <p:sp>
        <p:nvSpPr>
          <p:cNvPr id="72710" name="Title 1">
            <a:extLst>
              <a:ext uri="{FF2B5EF4-FFF2-40B4-BE49-F238E27FC236}">
                <a16:creationId xmlns:a16="http://schemas.microsoft.com/office/drawing/2014/main" id="{E29D5609-BEAC-C74A-A256-3C42D94A080C}"/>
              </a:ext>
            </a:extLst>
          </p:cNvPr>
          <p:cNvSpPr txBox="1">
            <a:spLocks/>
          </p:cNvSpPr>
          <p:nvPr/>
        </p:nvSpPr>
        <p:spPr bwMode="auto">
          <a:xfrm>
            <a:off x="76200" y="609600"/>
            <a:ext cx="7696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700" b="1" dirty="0">
                <a:solidFill>
                  <a:schemeClr val="bg1"/>
                </a:solidFill>
                <a:latin typeface="Verdana" panose="020B0604030504040204" pitchFamily="34" charset="0"/>
              </a:rPr>
              <a:t>Walking Away: Chapter 13 Bankruptcy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a:extLst>
              <a:ext uri="{FF2B5EF4-FFF2-40B4-BE49-F238E27FC236}">
                <a16:creationId xmlns:a16="http://schemas.microsoft.com/office/drawing/2014/main" id="{54DE8937-4529-764C-8EBC-281A946CD1D3}"/>
              </a:ext>
            </a:extLst>
          </p:cNvPr>
          <p:cNvSpPr>
            <a:spLocks noGrp="1"/>
          </p:cNvSpPr>
          <p:nvPr>
            <p:ph idx="1"/>
          </p:nvPr>
        </p:nvSpPr>
        <p:spPr>
          <a:xfrm>
            <a:off x="457200" y="1600200"/>
            <a:ext cx="4724400" cy="4648200"/>
          </a:xfrm>
        </p:spPr>
        <p:txBody>
          <a:bodyPr/>
          <a:lstStyle/>
          <a:p>
            <a:pPr eaLnBrk="1" hangingPunct="1">
              <a:buFont typeface="Wingdings" pitchFamily="2" charset="2"/>
              <a:buNone/>
            </a:pPr>
            <a:r>
              <a:rPr lang="en-US" altLang="en-US" b="1">
                <a:ea typeface="ＭＳ Ｐゴシック" panose="020B0600070205080204" pitchFamily="34" charset="-128"/>
              </a:rPr>
              <a:t>The Pros/Advantages:</a:t>
            </a:r>
          </a:p>
          <a:p>
            <a:pPr eaLnBrk="1" hangingPunct="1">
              <a:buFont typeface="Wingdings" pitchFamily="2" charset="2"/>
              <a:buNone/>
            </a:pPr>
            <a:endParaRPr lang="en-US" altLang="en-US" sz="1600">
              <a:ea typeface="ＭＳ Ｐゴシック" panose="020B0600070205080204" pitchFamily="34" charset="-128"/>
            </a:endParaRPr>
          </a:p>
          <a:p>
            <a:pPr eaLnBrk="1" hangingPunct="1">
              <a:buFont typeface="Wingdings" pitchFamily="2" charset="2"/>
              <a:buChar char="§"/>
            </a:pPr>
            <a:r>
              <a:rPr lang="en-US" altLang="en-US" sz="2800">
                <a:ea typeface="ＭＳ Ｐゴシック" panose="020B0600070205080204" pitchFamily="34" charset="-128"/>
              </a:rPr>
              <a:t>You get time to reorganize your finances</a:t>
            </a:r>
          </a:p>
          <a:p>
            <a:pPr eaLnBrk="1" hangingPunct="1">
              <a:buFont typeface="Wingdings" pitchFamily="2" charset="2"/>
              <a:buChar char="§"/>
            </a:pPr>
            <a:r>
              <a:rPr lang="en-US" altLang="en-US" sz="2800">
                <a:ea typeface="ＭＳ Ｐゴシック" panose="020B0600070205080204" pitchFamily="34" charset="-128"/>
              </a:rPr>
              <a:t>You get an automatic “Stay” on legal actions</a:t>
            </a:r>
          </a:p>
          <a:p>
            <a:pPr eaLnBrk="1" hangingPunct="1">
              <a:buFont typeface="Wingdings" pitchFamily="2" charset="2"/>
              <a:buChar char="§"/>
            </a:pPr>
            <a:r>
              <a:rPr lang="en-US" altLang="en-US" sz="2800">
                <a:ea typeface="ＭＳ Ｐゴシック" panose="020B0600070205080204" pitchFamily="34" charset="-128"/>
              </a:rPr>
              <a:t>Some get the satisfaction of paying their debts</a:t>
            </a:r>
          </a:p>
          <a:p>
            <a:pPr eaLnBrk="1" hangingPunct="1">
              <a:buFont typeface="Wingdings" pitchFamily="2" charset="2"/>
              <a:buChar char="§"/>
            </a:pPr>
            <a:r>
              <a:rPr lang="en-US" altLang="en-US" sz="2800">
                <a:ea typeface="ＭＳ Ｐゴシック" panose="020B0600070205080204" pitchFamily="34" charset="-128"/>
              </a:rPr>
              <a:t>You can be in Chapter 13 &amp; get a mortgage</a:t>
            </a:r>
          </a:p>
        </p:txBody>
      </p:sp>
      <p:sp>
        <p:nvSpPr>
          <p:cNvPr id="24580" name="Footer Placeholder 3">
            <a:extLst>
              <a:ext uri="{FF2B5EF4-FFF2-40B4-BE49-F238E27FC236}">
                <a16:creationId xmlns:a16="http://schemas.microsoft.com/office/drawing/2014/main" id="{3471F465-55A3-B546-9B2D-63C1BBEEBAD8}"/>
              </a:ext>
            </a:extLst>
          </p:cNvPr>
          <p:cNvSpPr>
            <a:spLocks noGrp="1"/>
          </p:cNvSpPr>
          <p:nvPr>
            <p:ph type="ftr" sz="quarter" idx="11"/>
          </p:nvPr>
        </p:nvSpPr>
        <p:spPr/>
        <p:txBody>
          <a:bodyPr/>
          <a:lstStyle/>
          <a:p>
            <a:pPr>
              <a:defRPr/>
            </a:pPr>
            <a:r>
              <a:rPr lang="en-US"/>
              <a:t>Lynnette Khalfani-Cox   http://MoneyCoachUniversity.com  </a:t>
            </a:r>
          </a:p>
        </p:txBody>
      </p:sp>
      <p:pic>
        <p:nvPicPr>
          <p:cNvPr id="66565" name="Picture 5">
            <a:extLst>
              <a:ext uri="{FF2B5EF4-FFF2-40B4-BE49-F238E27FC236}">
                <a16:creationId xmlns:a16="http://schemas.microsoft.com/office/drawing/2014/main" id="{1630BBDB-7431-F249-8730-4B2E88C45074}"/>
              </a:ext>
            </a:extLst>
          </p:cNvPr>
          <p:cNvPicPr>
            <a:picLocks noChangeAspect="1"/>
          </p:cNvPicPr>
          <p:nvPr/>
        </p:nvPicPr>
        <p:blipFill>
          <a:blip r:embed="rId2"/>
          <a:srcRect/>
          <a:stretch>
            <a:fillRect/>
          </a:stretch>
        </p:blipFill>
        <p:spPr bwMode="auto">
          <a:xfrm>
            <a:off x="5334000" y="2362200"/>
            <a:ext cx="30480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16157569-587E-2B40-A437-9AE5D12FD80F}"/>
              </a:ext>
            </a:extLst>
          </p:cNvPr>
          <p:cNvSpPr>
            <a:spLocks noGrp="1"/>
          </p:cNvSpPr>
          <p:nvPr>
            <p:ph type="dt" sz="quarter" idx="10"/>
          </p:nvPr>
        </p:nvSpPr>
        <p:spPr/>
        <p:txBody>
          <a:bodyPr/>
          <a:lstStyle/>
          <a:p>
            <a:pPr>
              <a:defRPr/>
            </a:pPr>
            <a:r>
              <a:rPr lang="en-US"/>
              <a:t>© 2020</a:t>
            </a:r>
            <a:endParaRPr lang="en-US" dirty="0"/>
          </a:p>
        </p:txBody>
      </p:sp>
      <p:sp>
        <p:nvSpPr>
          <p:cNvPr id="73733" name="Slide Number Placeholder 6">
            <a:extLst>
              <a:ext uri="{FF2B5EF4-FFF2-40B4-BE49-F238E27FC236}">
                <a16:creationId xmlns:a16="http://schemas.microsoft.com/office/drawing/2014/main" id="{1B02D098-AB37-8E43-BDA7-7FFF231A486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E0C8890-B616-0542-BE4E-2E4CC56A3256}" type="slidenum">
              <a:rPr lang="en-US" altLang="en-US" sz="1200">
                <a:solidFill>
                  <a:srgbClr val="898989"/>
                </a:solidFill>
                <a:latin typeface="Verdana" panose="020B0604030504040204" pitchFamily="34" charset="0"/>
              </a:rPr>
              <a:pPr>
                <a:spcBef>
                  <a:spcPct val="0"/>
                </a:spcBef>
                <a:buFontTx/>
                <a:buNone/>
              </a:pPr>
              <a:t>62</a:t>
            </a:fld>
            <a:endParaRPr lang="en-US" altLang="en-US" sz="1200">
              <a:solidFill>
                <a:srgbClr val="898989"/>
              </a:solidFill>
              <a:latin typeface="Verdana" panose="020B0604030504040204" pitchFamily="34" charset="0"/>
            </a:endParaRPr>
          </a:p>
        </p:txBody>
      </p:sp>
      <p:sp>
        <p:nvSpPr>
          <p:cNvPr id="73734" name="Title 1">
            <a:extLst>
              <a:ext uri="{FF2B5EF4-FFF2-40B4-BE49-F238E27FC236}">
                <a16:creationId xmlns:a16="http://schemas.microsoft.com/office/drawing/2014/main" id="{F285235E-118A-9840-8F83-29626956769D}"/>
              </a:ext>
            </a:extLst>
          </p:cNvPr>
          <p:cNvSpPr txBox="1">
            <a:spLocks/>
          </p:cNvSpPr>
          <p:nvPr/>
        </p:nvSpPr>
        <p:spPr bwMode="auto">
          <a:xfrm>
            <a:off x="76200" y="609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700" b="1">
                <a:solidFill>
                  <a:schemeClr val="bg1"/>
                </a:solidFill>
                <a:latin typeface="Verdana" panose="020B0604030504040204" pitchFamily="34" charset="0"/>
              </a:rPr>
              <a:t>Walking Away: Chapter 13 Bankruptcy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Content Placeholder 2">
            <a:extLst>
              <a:ext uri="{FF2B5EF4-FFF2-40B4-BE49-F238E27FC236}">
                <a16:creationId xmlns:a16="http://schemas.microsoft.com/office/drawing/2014/main" id="{77F890FE-2210-F044-AC61-44E5974F0FD4}"/>
              </a:ext>
            </a:extLst>
          </p:cNvPr>
          <p:cNvSpPr>
            <a:spLocks noGrp="1"/>
          </p:cNvSpPr>
          <p:nvPr>
            <p:ph idx="1"/>
          </p:nvPr>
        </p:nvSpPr>
        <p:spPr>
          <a:xfrm>
            <a:off x="457200" y="1600200"/>
            <a:ext cx="4495800" cy="3124200"/>
          </a:xfrm>
        </p:spPr>
        <p:txBody>
          <a:bodyPr/>
          <a:lstStyle/>
          <a:p>
            <a:pPr eaLnBrk="1" hangingPunct="1">
              <a:buFont typeface="Wingdings" pitchFamily="2" charset="2"/>
              <a:buNone/>
            </a:pPr>
            <a:r>
              <a:rPr lang="en-US" altLang="en-US" b="1" dirty="0">
                <a:ea typeface="ＭＳ Ｐゴシック" panose="020B0600070205080204" pitchFamily="34" charset="-128"/>
              </a:rPr>
              <a:t>The Cons/Disadvantages:</a:t>
            </a:r>
          </a:p>
          <a:p>
            <a:pPr eaLnBrk="1" hangingPunct="1">
              <a:buFont typeface="Wingdings" pitchFamily="2" charset="2"/>
              <a:buNone/>
            </a:pPr>
            <a:endParaRPr lang="en-US" altLang="en-US" sz="2000" dirty="0">
              <a:ea typeface="ＭＳ Ｐゴシック" panose="020B0600070205080204" pitchFamily="34" charset="-128"/>
            </a:endParaRPr>
          </a:p>
          <a:p>
            <a:pPr eaLnBrk="1" hangingPunct="1">
              <a:buFont typeface="Wingdings" pitchFamily="2" charset="2"/>
              <a:buChar char="§"/>
            </a:pPr>
            <a:r>
              <a:rPr lang="en-US" altLang="en-US" sz="3000" dirty="0">
                <a:ea typeface="ＭＳ Ｐゴシック" panose="020B0600070205080204" pitchFamily="34" charset="-128"/>
              </a:rPr>
              <a:t>You still have to pay</a:t>
            </a:r>
          </a:p>
          <a:p>
            <a:pPr eaLnBrk="1" hangingPunct="1">
              <a:buFont typeface="Wingdings" pitchFamily="2" charset="2"/>
              <a:buChar char="§"/>
            </a:pPr>
            <a:r>
              <a:rPr lang="en-US" altLang="en-US" sz="3000" dirty="0">
                <a:ea typeface="ＭＳ Ｐゴシック" panose="020B0600070205080204" pitchFamily="34" charset="-128"/>
              </a:rPr>
              <a:t>Bankruptcy stays on your credit report 10 years</a:t>
            </a:r>
          </a:p>
          <a:p>
            <a:pPr eaLnBrk="1" hangingPunct="1">
              <a:buFont typeface="Wingdings" pitchFamily="2" charset="2"/>
              <a:buChar char="§"/>
            </a:pPr>
            <a:r>
              <a:rPr lang="en-US" dirty="0"/>
              <a:t>May need to wait </a:t>
            </a:r>
            <a:r>
              <a:rPr lang="en-US" altLang="en-US" sz="3000" dirty="0">
                <a:ea typeface="ＭＳ Ｐゴシック" panose="020B0600070205080204" pitchFamily="34" charset="-128"/>
              </a:rPr>
              <a:t>1+ years for a home loan </a:t>
            </a:r>
          </a:p>
          <a:p>
            <a:pPr eaLnBrk="1" hangingPunct="1">
              <a:buFont typeface="Wingdings" pitchFamily="2" charset="2"/>
              <a:buChar char="§"/>
            </a:pPr>
            <a:r>
              <a:rPr lang="en-US" altLang="en-US" sz="3000" dirty="0">
                <a:ea typeface="ＭＳ Ｐゴシック" panose="020B0600070205080204" pitchFamily="34" charset="-128"/>
              </a:rPr>
              <a:t>Social/emotional stigma for some people</a:t>
            </a:r>
          </a:p>
          <a:p>
            <a:pPr eaLnBrk="1" hangingPunct="1">
              <a:buFont typeface="Wingdings" pitchFamily="2" charset="2"/>
              <a:buNone/>
            </a:pPr>
            <a:endParaRPr lang="en-US" altLang="en-US" dirty="0">
              <a:ea typeface="ＭＳ Ｐゴシック" panose="020B0600070205080204" pitchFamily="34" charset="-128"/>
            </a:endParaRPr>
          </a:p>
          <a:p>
            <a:pPr eaLnBrk="1" hangingPunct="1">
              <a:buFont typeface="Wingdings" pitchFamily="2" charset="2"/>
              <a:buNone/>
            </a:pPr>
            <a:endParaRPr lang="en-US" altLang="en-US" dirty="0">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FD23FE79-A319-C048-9B66-3D8EA00B53AD}"/>
              </a:ext>
            </a:extLst>
          </p:cNvPr>
          <p:cNvSpPr>
            <a:spLocks noGrp="1"/>
          </p:cNvSpPr>
          <p:nvPr>
            <p:ph type="ftr" sz="quarter" idx="11"/>
          </p:nvPr>
        </p:nvSpPr>
        <p:spPr/>
        <p:txBody>
          <a:bodyPr/>
          <a:lstStyle/>
          <a:p>
            <a:pPr>
              <a:defRPr/>
            </a:pPr>
            <a:r>
              <a:rPr lang="en-US"/>
              <a:t>Lynnette Khalfani-Cox   http://MoneyCoachUniversity.com  </a:t>
            </a:r>
          </a:p>
        </p:txBody>
      </p:sp>
      <p:pic>
        <p:nvPicPr>
          <p:cNvPr id="67589" name="Picture 4">
            <a:extLst>
              <a:ext uri="{FF2B5EF4-FFF2-40B4-BE49-F238E27FC236}">
                <a16:creationId xmlns:a16="http://schemas.microsoft.com/office/drawing/2014/main" id="{C86C7686-C9AC-5340-918C-385E67C4D757}"/>
              </a:ext>
            </a:extLst>
          </p:cNvPr>
          <p:cNvPicPr>
            <a:picLocks noChangeAspect="1"/>
          </p:cNvPicPr>
          <p:nvPr/>
        </p:nvPicPr>
        <p:blipFill>
          <a:blip r:embed="rId2"/>
          <a:srcRect l="5085" r="11864"/>
          <a:stretch>
            <a:fillRect/>
          </a:stretch>
        </p:blipFill>
        <p:spPr bwMode="auto">
          <a:xfrm>
            <a:off x="5029200" y="2667000"/>
            <a:ext cx="37338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8B0A9519-738D-D144-B889-E99269258AC7}"/>
              </a:ext>
            </a:extLst>
          </p:cNvPr>
          <p:cNvSpPr>
            <a:spLocks noGrp="1"/>
          </p:cNvSpPr>
          <p:nvPr>
            <p:ph type="dt" sz="quarter" idx="10"/>
          </p:nvPr>
        </p:nvSpPr>
        <p:spPr/>
        <p:txBody>
          <a:bodyPr/>
          <a:lstStyle/>
          <a:p>
            <a:pPr>
              <a:defRPr/>
            </a:pPr>
            <a:r>
              <a:rPr lang="en-US"/>
              <a:t>© 2020</a:t>
            </a:r>
            <a:endParaRPr lang="en-US" dirty="0"/>
          </a:p>
        </p:txBody>
      </p:sp>
      <p:sp>
        <p:nvSpPr>
          <p:cNvPr id="74757" name="Slide Number Placeholder 6">
            <a:extLst>
              <a:ext uri="{FF2B5EF4-FFF2-40B4-BE49-F238E27FC236}">
                <a16:creationId xmlns:a16="http://schemas.microsoft.com/office/drawing/2014/main" id="{8F548921-6B24-F74E-A597-3FF7530E4C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97301EE-A140-CF49-AB04-282D5B7CF9CC}" type="slidenum">
              <a:rPr lang="en-US" altLang="en-US" sz="1200">
                <a:solidFill>
                  <a:srgbClr val="898989"/>
                </a:solidFill>
                <a:latin typeface="Verdana" panose="020B0604030504040204" pitchFamily="34" charset="0"/>
              </a:rPr>
              <a:pPr>
                <a:spcBef>
                  <a:spcPct val="0"/>
                </a:spcBef>
                <a:buFontTx/>
                <a:buNone/>
              </a:pPr>
              <a:t>63</a:t>
            </a:fld>
            <a:endParaRPr lang="en-US" altLang="en-US" sz="1200">
              <a:solidFill>
                <a:srgbClr val="898989"/>
              </a:solidFill>
              <a:latin typeface="Verdana" panose="020B0604030504040204" pitchFamily="34" charset="0"/>
            </a:endParaRPr>
          </a:p>
        </p:txBody>
      </p:sp>
      <p:sp>
        <p:nvSpPr>
          <p:cNvPr id="74758" name="Title 1">
            <a:extLst>
              <a:ext uri="{FF2B5EF4-FFF2-40B4-BE49-F238E27FC236}">
                <a16:creationId xmlns:a16="http://schemas.microsoft.com/office/drawing/2014/main" id="{A7681953-4526-4446-BE2C-6974D819ED87}"/>
              </a:ext>
            </a:extLst>
          </p:cNvPr>
          <p:cNvSpPr txBox="1">
            <a:spLocks/>
          </p:cNvSpPr>
          <p:nvPr/>
        </p:nvSpPr>
        <p:spPr bwMode="auto">
          <a:xfrm>
            <a:off x="76200" y="609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700" b="1">
                <a:solidFill>
                  <a:schemeClr val="bg1"/>
                </a:solidFill>
                <a:latin typeface="Verdana" panose="020B0604030504040204" pitchFamily="34" charset="0"/>
              </a:rPr>
              <a:t>Walking Away: Chapter 13 Bankruptcy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Content Placeholder 2">
            <a:extLst>
              <a:ext uri="{FF2B5EF4-FFF2-40B4-BE49-F238E27FC236}">
                <a16:creationId xmlns:a16="http://schemas.microsoft.com/office/drawing/2014/main" id="{DA9F6E70-8E44-3B48-A76B-72F9F6CE308F}"/>
              </a:ext>
            </a:extLst>
          </p:cNvPr>
          <p:cNvSpPr>
            <a:spLocks noGrp="1"/>
          </p:cNvSpPr>
          <p:nvPr>
            <p:ph idx="1"/>
          </p:nvPr>
        </p:nvSpPr>
        <p:spPr>
          <a:xfrm>
            <a:off x="457200" y="1600200"/>
            <a:ext cx="8382000" cy="2514600"/>
          </a:xfrm>
        </p:spPr>
        <p:txBody>
          <a:bodyPr/>
          <a:lstStyle/>
          <a:p>
            <a:pPr eaLnBrk="1" hangingPunct="1">
              <a:buFont typeface="Arial" panose="020B0604020202020204" pitchFamily="34" charset="0"/>
              <a:buNone/>
            </a:pPr>
            <a:r>
              <a:rPr lang="en-CA" altLang="en-US" b="1" dirty="0">
                <a:ea typeface="ＭＳ Ｐゴシック" panose="020B0600070205080204" pitchFamily="34" charset="-128"/>
              </a:rPr>
              <a:t>Best Case Scenario</a:t>
            </a:r>
          </a:p>
          <a:p>
            <a:pPr eaLnBrk="1" hangingPunct="1">
              <a:buFont typeface="Arial" panose="020B0604020202020204" pitchFamily="34" charset="0"/>
              <a:buNone/>
            </a:pPr>
            <a:endParaRPr lang="en-US" altLang="en-US" sz="1600" b="1" dirty="0">
              <a:ea typeface="ＭＳ Ｐゴシック" panose="020B0600070205080204" pitchFamily="34" charset="-128"/>
            </a:endParaRPr>
          </a:p>
          <a:p>
            <a:pPr eaLnBrk="1" hangingPunct="1">
              <a:buFont typeface="Wingdings" pitchFamily="2" charset="2"/>
              <a:buChar char="§"/>
            </a:pPr>
            <a:r>
              <a:rPr lang="en-US" altLang="en-US" sz="3000" dirty="0">
                <a:ea typeface="ＭＳ Ｐゴシック" panose="020B0600070205080204" pitchFamily="34" charset="-128"/>
              </a:rPr>
              <a:t>Your eligible debts go away</a:t>
            </a:r>
          </a:p>
          <a:p>
            <a:pPr eaLnBrk="1" hangingPunct="1">
              <a:buFont typeface="Wingdings" pitchFamily="2" charset="2"/>
              <a:buChar char="§"/>
            </a:pPr>
            <a:r>
              <a:rPr lang="en-US" altLang="en-US" sz="3000" dirty="0">
                <a:ea typeface="ＭＳ Ｐゴシック" panose="020B0600070205080204" pitchFamily="34" charset="-128"/>
              </a:rPr>
              <a:t>You rebuild credit fairly quickly</a:t>
            </a:r>
          </a:p>
          <a:p>
            <a:pPr eaLnBrk="1" hangingPunct="1">
              <a:buFont typeface="Wingdings" pitchFamily="2" charset="2"/>
              <a:buChar char="§"/>
            </a:pPr>
            <a:r>
              <a:rPr lang="en-US" altLang="en-US" sz="3000" dirty="0">
                <a:ea typeface="ＭＳ Ｐゴシック" panose="020B0600070205080204" pitchFamily="34" charset="-128"/>
              </a:rPr>
              <a:t>You learn from the past &amp; don’t repeat mistakes</a:t>
            </a:r>
          </a:p>
          <a:p>
            <a:pPr eaLnBrk="1" hangingPunct="1">
              <a:buFont typeface="Arial" panose="020B0604020202020204" pitchFamily="34" charset="0"/>
              <a:buNone/>
            </a:pPr>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786DD02F-B37E-1F4A-BBE7-E2F6832780EC}"/>
              </a:ext>
            </a:extLst>
          </p:cNvPr>
          <p:cNvSpPr>
            <a:spLocks noGrp="1"/>
          </p:cNvSpPr>
          <p:nvPr>
            <p:ph type="ftr" sz="quarter" idx="11"/>
          </p:nvPr>
        </p:nvSpPr>
        <p:spPr/>
        <p:txBody>
          <a:bodyPr/>
          <a:lstStyle/>
          <a:p>
            <a:pPr>
              <a:defRPr/>
            </a:pPr>
            <a:r>
              <a:rPr lang="en-US"/>
              <a:t>Lynnette Khalfani-Cox   http://MoneyCoachUniversity.com  </a:t>
            </a:r>
          </a:p>
        </p:txBody>
      </p:sp>
      <p:pic>
        <p:nvPicPr>
          <p:cNvPr id="68613" name="Picture 4">
            <a:extLst>
              <a:ext uri="{FF2B5EF4-FFF2-40B4-BE49-F238E27FC236}">
                <a16:creationId xmlns:a16="http://schemas.microsoft.com/office/drawing/2014/main" id="{A35771A4-1511-734A-B9F1-9AC6E881FA1F}"/>
              </a:ext>
            </a:extLst>
          </p:cNvPr>
          <p:cNvPicPr>
            <a:picLocks noChangeAspect="1"/>
          </p:cNvPicPr>
          <p:nvPr/>
        </p:nvPicPr>
        <p:blipFill>
          <a:blip r:embed="rId2"/>
          <a:srcRect/>
          <a:stretch>
            <a:fillRect/>
          </a:stretch>
        </p:blipFill>
        <p:spPr bwMode="auto">
          <a:xfrm>
            <a:off x="1828800" y="4267200"/>
            <a:ext cx="5410200" cy="186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9E4A26C7-4B72-D74B-A2E9-B8AD1E9EDE0D}"/>
              </a:ext>
            </a:extLst>
          </p:cNvPr>
          <p:cNvSpPr>
            <a:spLocks noGrp="1"/>
          </p:cNvSpPr>
          <p:nvPr>
            <p:ph type="dt" sz="quarter" idx="10"/>
          </p:nvPr>
        </p:nvSpPr>
        <p:spPr/>
        <p:txBody>
          <a:bodyPr/>
          <a:lstStyle/>
          <a:p>
            <a:pPr>
              <a:defRPr/>
            </a:pPr>
            <a:r>
              <a:rPr lang="en-US"/>
              <a:t>© 2020</a:t>
            </a:r>
            <a:endParaRPr lang="en-US" dirty="0"/>
          </a:p>
        </p:txBody>
      </p:sp>
      <p:sp>
        <p:nvSpPr>
          <p:cNvPr id="75781" name="Slide Number Placeholder 6">
            <a:extLst>
              <a:ext uri="{FF2B5EF4-FFF2-40B4-BE49-F238E27FC236}">
                <a16:creationId xmlns:a16="http://schemas.microsoft.com/office/drawing/2014/main" id="{FEBFAF69-DE68-D347-B5A5-B66A5B23A1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4DF0773-1402-5D44-9F9B-1A7DB999DB34}" type="slidenum">
              <a:rPr lang="en-US" altLang="en-US" sz="1200">
                <a:solidFill>
                  <a:srgbClr val="898989"/>
                </a:solidFill>
                <a:latin typeface="Verdana" panose="020B0604030504040204" pitchFamily="34" charset="0"/>
              </a:rPr>
              <a:pPr>
                <a:spcBef>
                  <a:spcPct val="0"/>
                </a:spcBef>
                <a:buFontTx/>
                <a:buNone/>
              </a:pPr>
              <a:t>64</a:t>
            </a:fld>
            <a:endParaRPr lang="en-US" altLang="en-US" sz="1200">
              <a:solidFill>
                <a:srgbClr val="898989"/>
              </a:solidFill>
              <a:latin typeface="Verdana" panose="020B0604030504040204" pitchFamily="34" charset="0"/>
            </a:endParaRPr>
          </a:p>
        </p:txBody>
      </p:sp>
      <p:sp>
        <p:nvSpPr>
          <p:cNvPr id="75782" name="Title 1">
            <a:extLst>
              <a:ext uri="{FF2B5EF4-FFF2-40B4-BE49-F238E27FC236}">
                <a16:creationId xmlns:a16="http://schemas.microsoft.com/office/drawing/2014/main" id="{FE945916-0CF7-1E44-848F-41800C116F56}"/>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Bankruptcy: Best Case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Content Placeholder 2">
            <a:extLst>
              <a:ext uri="{FF2B5EF4-FFF2-40B4-BE49-F238E27FC236}">
                <a16:creationId xmlns:a16="http://schemas.microsoft.com/office/drawing/2014/main" id="{477A34A2-70BA-4443-BB13-29C7FCD42BF6}"/>
              </a:ext>
            </a:extLst>
          </p:cNvPr>
          <p:cNvSpPr>
            <a:spLocks noGrp="1"/>
          </p:cNvSpPr>
          <p:nvPr>
            <p:ph idx="1"/>
          </p:nvPr>
        </p:nvSpPr>
        <p:spPr>
          <a:xfrm>
            <a:off x="3200400" y="1676400"/>
            <a:ext cx="5867400" cy="4525963"/>
          </a:xfrm>
        </p:spPr>
        <p:txBody>
          <a:bodyPr/>
          <a:lstStyle/>
          <a:p>
            <a:pPr eaLnBrk="1" hangingPunct="1">
              <a:buFont typeface="Arial" panose="020B0604020202020204" pitchFamily="34" charset="0"/>
              <a:buNone/>
            </a:pPr>
            <a:r>
              <a:rPr lang="en-CA" altLang="en-US" b="1">
                <a:ea typeface="ＭＳ Ｐゴシック" panose="020B0600070205080204" pitchFamily="34" charset="-128"/>
              </a:rPr>
              <a:t>Worse Case Scenario</a:t>
            </a:r>
            <a:endParaRPr lang="en-US" altLang="en-US" b="1">
              <a:ea typeface="ＭＳ Ｐゴシック" panose="020B0600070205080204" pitchFamily="34" charset="-128"/>
            </a:endParaRPr>
          </a:p>
          <a:p>
            <a:pPr eaLnBrk="1" hangingPunct="1">
              <a:buFont typeface="Arial" panose="020B0604020202020204" pitchFamily="34" charset="0"/>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sz="3000">
                <a:ea typeface="ＭＳ Ｐゴシック" panose="020B0600070205080204" pitchFamily="34" charset="-128"/>
              </a:rPr>
              <a:t>You can’t pay as agreed (Chap. 13)</a:t>
            </a:r>
          </a:p>
          <a:p>
            <a:pPr eaLnBrk="1" hangingPunct="1">
              <a:buFont typeface="Wingdings" pitchFamily="2" charset="2"/>
              <a:buChar char="§"/>
            </a:pPr>
            <a:r>
              <a:rPr lang="en-US" altLang="en-US" sz="3000">
                <a:ea typeface="ＭＳ Ｐゴシック" panose="020B0600070205080204" pitchFamily="34" charset="-128"/>
              </a:rPr>
              <a:t>Your credit is further damaged</a:t>
            </a:r>
          </a:p>
          <a:p>
            <a:pPr eaLnBrk="1" hangingPunct="1">
              <a:buFont typeface="Wingdings" pitchFamily="2" charset="2"/>
              <a:buChar char="§"/>
            </a:pPr>
            <a:r>
              <a:rPr lang="en-US" altLang="en-US" sz="3000">
                <a:ea typeface="ＭＳ Ｐゴシック" panose="020B0600070205080204" pitchFamily="34" charset="-128"/>
              </a:rPr>
              <a:t>Your finances worsen </a:t>
            </a:r>
          </a:p>
          <a:p>
            <a:pPr eaLnBrk="1" hangingPunct="1">
              <a:buFont typeface="Wingdings" pitchFamily="2" charset="2"/>
              <a:buChar char="§"/>
            </a:pPr>
            <a:r>
              <a:rPr lang="en-US" altLang="en-US" sz="3000">
                <a:ea typeface="ＭＳ Ｐゴシック" panose="020B0600070205080204" pitchFamily="34" charset="-128"/>
              </a:rPr>
              <a:t>You don’t learn from past mistakes &amp; you wind up in bankruptcy court a 2</a:t>
            </a:r>
            <a:r>
              <a:rPr lang="en-US" altLang="en-US" sz="3000" baseline="30000">
                <a:ea typeface="ＭＳ Ｐゴシック" panose="020B0600070205080204" pitchFamily="34" charset="-128"/>
              </a:rPr>
              <a:t>nd</a:t>
            </a:r>
            <a:r>
              <a:rPr lang="en-US" altLang="en-US" sz="3000">
                <a:ea typeface="ＭＳ Ｐゴシック" panose="020B0600070205080204" pitchFamily="34" charset="-128"/>
              </a:rPr>
              <a:t> or 3</a:t>
            </a:r>
            <a:r>
              <a:rPr lang="en-US" altLang="en-US" sz="3000" baseline="30000">
                <a:ea typeface="ＭＳ Ｐゴシック" panose="020B0600070205080204" pitchFamily="34" charset="-128"/>
              </a:rPr>
              <a:t>rd</a:t>
            </a:r>
            <a:r>
              <a:rPr lang="en-US" altLang="en-US" sz="3000">
                <a:ea typeface="ＭＳ Ｐゴシック" panose="020B0600070205080204" pitchFamily="34" charset="-128"/>
              </a:rPr>
              <a:t> time</a:t>
            </a:r>
          </a:p>
        </p:txBody>
      </p:sp>
      <p:sp>
        <p:nvSpPr>
          <p:cNvPr id="4" name="Footer Placeholder 3">
            <a:extLst>
              <a:ext uri="{FF2B5EF4-FFF2-40B4-BE49-F238E27FC236}">
                <a16:creationId xmlns:a16="http://schemas.microsoft.com/office/drawing/2014/main" id="{09517A6D-A919-B54B-A71A-103D713836F1}"/>
              </a:ext>
            </a:extLst>
          </p:cNvPr>
          <p:cNvSpPr>
            <a:spLocks noGrp="1"/>
          </p:cNvSpPr>
          <p:nvPr>
            <p:ph type="ftr" sz="quarter" idx="11"/>
          </p:nvPr>
        </p:nvSpPr>
        <p:spPr/>
        <p:txBody>
          <a:bodyPr/>
          <a:lstStyle/>
          <a:p>
            <a:pPr>
              <a:defRPr/>
            </a:pPr>
            <a:r>
              <a:rPr lang="en-US"/>
              <a:t>Lynnette Khalfani-Cox   http://MoneyCoachUniversity.com  </a:t>
            </a:r>
          </a:p>
        </p:txBody>
      </p:sp>
      <p:pic>
        <p:nvPicPr>
          <p:cNvPr id="69637" name="Picture 4">
            <a:extLst>
              <a:ext uri="{FF2B5EF4-FFF2-40B4-BE49-F238E27FC236}">
                <a16:creationId xmlns:a16="http://schemas.microsoft.com/office/drawing/2014/main" id="{37B650E2-6291-C749-972F-5EE3D138BF38}"/>
              </a:ext>
            </a:extLst>
          </p:cNvPr>
          <p:cNvPicPr>
            <a:picLocks noChangeAspect="1"/>
          </p:cNvPicPr>
          <p:nvPr/>
        </p:nvPicPr>
        <p:blipFill>
          <a:blip r:embed="rId2"/>
          <a:srcRect/>
          <a:stretch>
            <a:fillRect/>
          </a:stretch>
        </p:blipFill>
        <p:spPr bwMode="auto">
          <a:xfrm>
            <a:off x="381000" y="2590800"/>
            <a:ext cx="2628900" cy="3124200"/>
          </a:xfrm>
          <a:prstGeom prst="rect">
            <a:avLst/>
          </a:prstGeom>
          <a:ln>
            <a:noFill/>
          </a:ln>
          <a:effectLst>
            <a:outerShdw blurRad="292100" dist="139700" dir="2700000" algn="tl" rotWithShape="0">
              <a:srgbClr val="333333">
                <a:alpha val="65000"/>
              </a:srgbClr>
            </a:outerShdw>
          </a:effectLst>
        </p:spPr>
      </p:pic>
      <p:sp>
        <p:nvSpPr>
          <p:cNvPr id="7" name="Date Placeholder 6">
            <a:extLst>
              <a:ext uri="{FF2B5EF4-FFF2-40B4-BE49-F238E27FC236}">
                <a16:creationId xmlns:a16="http://schemas.microsoft.com/office/drawing/2014/main" id="{DCF7552A-FD18-494C-A7F6-471C82823D1C}"/>
              </a:ext>
            </a:extLst>
          </p:cNvPr>
          <p:cNvSpPr>
            <a:spLocks noGrp="1"/>
          </p:cNvSpPr>
          <p:nvPr>
            <p:ph type="dt" sz="quarter" idx="10"/>
          </p:nvPr>
        </p:nvSpPr>
        <p:spPr/>
        <p:txBody>
          <a:bodyPr/>
          <a:lstStyle/>
          <a:p>
            <a:pPr>
              <a:defRPr/>
            </a:pPr>
            <a:r>
              <a:rPr lang="en-US"/>
              <a:t>© 2020</a:t>
            </a:r>
            <a:endParaRPr lang="en-US" dirty="0"/>
          </a:p>
        </p:txBody>
      </p:sp>
      <p:sp>
        <p:nvSpPr>
          <p:cNvPr id="76805" name="Slide Number Placeholder 7">
            <a:extLst>
              <a:ext uri="{FF2B5EF4-FFF2-40B4-BE49-F238E27FC236}">
                <a16:creationId xmlns:a16="http://schemas.microsoft.com/office/drawing/2014/main" id="{60011A48-84A6-154D-98CE-EB07DE8106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2384D46-6879-534D-BB00-8E77CA57CAFA}" type="slidenum">
              <a:rPr lang="en-US" altLang="en-US" sz="1200">
                <a:solidFill>
                  <a:srgbClr val="898989"/>
                </a:solidFill>
                <a:latin typeface="Verdana" panose="020B0604030504040204" pitchFamily="34" charset="0"/>
              </a:rPr>
              <a:pPr>
                <a:spcBef>
                  <a:spcPct val="0"/>
                </a:spcBef>
                <a:buFontTx/>
                <a:buNone/>
              </a:pPr>
              <a:t>65</a:t>
            </a:fld>
            <a:endParaRPr lang="en-US" altLang="en-US" sz="1200">
              <a:solidFill>
                <a:srgbClr val="898989"/>
              </a:solidFill>
              <a:latin typeface="Verdana" panose="020B0604030504040204" pitchFamily="34" charset="0"/>
            </a:endParaRPr>
          </a:p>
        </p:txBody>
      </p:sp>
      <p:sp>
        <p:nvSpPr>
          <p:cNvPr id="76806" name="Title 1">
            <a:extLst>
              <a:ext uri="{FF2B5EF4-FFF2-40B4-BE49-F238E27FC236}">
                <a16:creationId xmlns:a16="http://schemas.microsoft.com/office/drawing/2014/main" id="{2FCBAA64-A305-DB46-B8DF-40D8D62CFA0B}"/>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Bankruptcy: Worst Case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Content Placeholder 2">
            <a:extLst>
              <a:ext uri="{FF2B5EF4-FFF2-40B4-BE49-F238E27FC236}">
                <a16:creationId xmlns:a16="http://schemas.microsoft.com/office/drawing/2014/main" id="{75046D5D-2F28-7B4F-AF5F-ED1C49F13944}"/>
              </a:ext>
            </a:extLst>
          </p:cNvPr>
          <p:cNvSpPr>
            <a:spLocks noGrp="1"/>
          </p:cNvSpPr>
          <p:nvPr>
            <p:ph idx="1"/>
          </p:nvPr>
        </p:nvSpPr>
        <p:spPr>
          <a:xfrm>
            <a:off x="533400" y="3962400"/>
            <a:ext cx="8458200" cy="2209800"/>
          </a:xfrm>
        </p:spPr>
        <p:txBody>
          <a:bodyPr/>
          <a:lstStyle/>
          <a:p>
            <a:pPr eaLnBrk="1" hangingPunct="1">
              <a:buFont typeface="Wingdings" pitchFamily="2" charset="2"/>
              <a:buChar char="§"/>
            </a:pPr>
            <a:r>
              <a:rPr lang="en-US" altLang="en-US" sz="3000" dirty="0">
                <a:ea typeface="ＭＳ Ｐゴシック" panose="020B0600070205080204" pitchFamily="34" charset="-128"/>
              </a:rPr>
              <a:t>Those with massive medical bills</a:t>
            </a:r>
          </a:p>
          <a:p>
            <a:pPr eaLnBrk="1" hangingPunct="1">
              <a:buFont typeface="Wingdings" pitchFamily="2" charset="2"/>
              <a:buChar char="§"/>
            </a:pPr>
            <a:r>
              <a:rPr lang="en-US" altLang="en-US" sz="3000" dirty="0">
                <a:ea typeface="ＭＳ Ｐゴシック" panose="020B0600070205080204" pitchFamily="34" charset="-128"/>
              </a:rPr>
              <a:t>People who can’t repay debts in 5 to 7 years</a:t>
            </a:r>
          </a:p>
          <a:p>
            <a:pPr eaLnBrk="1" hangingPunct="1">
              <a:buFont typeface="Wingdings" pitchFamily="2" charset="2"/>
              <a:buChar char="§"/>
            </a:pPr>
            <a:r>
              <a:rPr lang="en-US" altLang="en-US" sz="3000" dirty="0">
                <a:ea typeface="ＭＳ Ｐゴシック" panose="020B0600070205080204" pitchFamily="34" charset="-128"/>
              </a:rPr>
              <a:t>Individuals under attack from creditors</a:t>
            </a:r>
          </a:p>
          <a:p>
            <a:pPr eaLnBrk="1" hangingPunct="1">
              <a:buFont typeface="Wingdings" pitchFamily="2" charset="2"/>
              <a:buChar char="§"/>
            </a:pPr>
            <a:r>
              <a:rPr lang="en-US" altLang="en-US" sz="3000" dirty="0">
                <a:ea typeface="ＭＳ Ｐゴシック" panose="020B0600070205080204" pitchFamily="34" charset="-128"/>
              </a:rPr>
              <a:t>Lengthy unemployment period</a:t>
            </a:r>
          </a:p>
          <a:p>
            <a:pPr eaLnBrk="1" hangingPunct="1">
              <a:buFont typeface="Arial" panose="020B0604020202020204" pitchFamily="34" charset="0"/>
              <a:buNone/>
            </a:pPr>
            <a:endParaRPr lang="en-US" altLang="en-US" dirty="0">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A699BFA5-7D66-BD48-B447-61531364031D}"/>
              </a:ext>
            </a:extLst>
          </p:cNvPr>
          <p:cNvSpPr>
            <a:spLocks noGrp="1"/>
          </p:cNvSpPr>
          <p:nvPr>
            <p:ph type="ftr" sz="quarter" idx="11"/>
          </p:nvPr>
        </p:nvSpPr>
        <p:spPr/>
        <p:txBody>
          <a:bodyPr/>
          <a:lstStyle/>
          <a:p>
            <a:pPr>
              <a:defRPr/>
            </a:pPr>
            <a:r>
              <a:rPr lang="en-US"/>
              <a:t>Lynnette Khalfani-Cox   http://MoneyCoachUniversity.com  </a:t>
            </a:r>
          </a:p>
        </p:txBody>
      </p:sp>
      <p:pic>
        <p:nvPicPr>
          <p:cNvPr id="70661" name="Picture 4">
            <a:extLst>
              <a:ext uri="{FF2B5EF4-FFF2-40B4-BE49-F238E27FC236}">
                <a16:creationId xmlns:a16="http://schemas.microsoft.com/office/drawing/2014/main" id="{92971413-0E09-404C-A44E-A9A7BEED5C79}"/>
              </a:ext>
            </a:extLst>
          </p:cNvPr>
          <p:cNvPicPr>
            <a:picLocks noChangeAspect="1"/>
          </p:cNvPicPr>
          <p:nvPr/>
        </p:nvPicPr>
        <p:blipFill>
          <a:blip r:embed="rId3"/>
          <a:srcRect/>
          <a:stretch>
            <a:fillRect/>
          </a:stretch>
        </p:blipFill>
        <p:spPr bwMode="auto">
          <a:xfrm>
            <a:off x="2438400" y="1635125"/>
            <a:ext cx="4495800" cy="2043113"/>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2BC8803D-4F60-9949-A6C0-D1BAD1CD3390}"/>
              </a:ext>
            </a:extLst>
          </p:cNvPr>
          <p:cNvSpPr>
            <a:spLocks noGrp="1"/>
          </p:cNvSpPr>
          <p:nvPr>
            <p:ph type="dt" sz="quarter" idx="10"/>
          </p:nvPr>
        </p:nvSpPr>
        <p:spPr/>
        <p:txBody>
          <a:bodyPr/>
          <a:lstStyle/>
          <a:p>
            <a:pPr>
              <a:defRPr/>
            </a:pPr>
            <a:r>
              <a:rPr lang="en-US"/>
              <a:t>© 2020</a:t>
            </a:r>
            <a:endParaRPr lang="en-US" dirty="0"/>
          </a:p>
        </p:txBody>
      </p:sp>
      <p:sp>
        <p:nvSpPr>
          <p:cNvPr id="77829" name="Slide Number Placeholder 6">
            <a:extLst>
              <a:ext uri="{FF2B5EF4-FFF2-40B4-BE49-F238E27FC236}">
                <a16:creationId xmlns:a16="http://schemas.microsoft.com/office/drawing/2014/main" id="{ABF6BC55-0F12-134F-B716-83C70459D2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59D6774-D644-5A4C-B5A2-6FCE29FF510C}" type="slidenum">
              <a:rPr lang="en-US" altLang="en-US" sz="1200">
                <a:solidFill>
                  <a:srgbClr val="898989"/>
                </a:solidFill>
                <a:latin typeface="Verdana" panose="020B0604030504040204" pitchFamily="34" charset="0"/>
              </a:rPr>
              <a:pPr>
                <a:spcBef>
                  <a:spcPct val="0"/>
                </a:spcBef>
                <a:buFontTx/>
                <a:buNone/>
              </a:pPr>
              <a:t>66</a:t>
            </a:fld>
            <a:endParaRPr lang="en-US" altLang="en-US" sz="1200">
              <a:solidFill>
                <a:srgbClr val="898989"/>
              </a:solidFill>
              <a:latin typeface="Verdana" panose="020B0604030504040204" pitchFamily="34" charset="0"/>
            </a:endParaRPr>
          </a:p>
        </p:txBody>
      </p:sp>
      <p:sp>
        <p:nvSpPr>
          <p:cNvPr id="77830" name="Title 1">
            <a:extLst>
              <a:ext uri="{FF2B5EF4-FFF2-40B4-BE49-F238E27FC236}">
                <a16:creationId xmlns:a16="http://schemas.microsoft.com/office/drawing/2014/main" id="{DFDADFCC-5213-694A-A760-AE8DB4FBFC1B}"/>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Bankruptcy: Best for Whom?</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B1C9-FB3E-4654-9C1B-D6E5BEC4B1C0}"/>
              </a:ext>
            </a:extLst>
          </p:cNvPr>
          <p:cNvSpPr>
            <a:spLocks noGrp="1"/>
          </p:cNvSpPr>
          <p:nvPr>
            <p:ph type="title"/>
          </p:nvPr>
        </p:nvSpPr>
        <p:spPr>
          <a:xfrm>
            <a:off x="457200" y="1676400"/>
            <a:ext cx="8229600" cy="1143000"/>
          </a:xfrm>
        </p:spPr>
        <p:txBody>
          <a:bodyPr/>
          <a:lstStyle/>
          <a:p>
            <a:r>
              <a:rPr lang="en-US" dirty="0"/>
              <a:t>5. Paying Your Way Out of Debt</a:t>
            </a:r>
          </a:p>
        </p:txBody>
      </p:sp>
      <p:sp>
        <p:nvSpPr>
          <p:cNvPr id="4" name="Date Placeholder 3">
            <a:extLst>
              <a:ext uri="{FF2B5EF4-FFF2-40B4-BE49-F238E27FC236}">
                <a16:creationId xmlns:a16="http://schemas.microsoft.com/office/drawing/2014/main" id="{C8072336-7982-49DC-B1B7-E35EA8F941A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tint val="75000"/>
                  </a:prstClr>
                </a:solidFill>
                <a:effectLst/>
                <a:uLnTx/>
                <a:uFillTx/>
                <a:latin typeface="Verdana" charset="0"/>
                <a:cs typeface="Arial" charset="0"/>
              </a:rPr>
              <a:t>© 2020</a:t>
            </a:r>
            <a:endParaRPr kumimoji="0" lang="en-US" sz="1100" b="0" i="0" u="none" strike="noStrike" kern="1200" cap="none" spc="0" normalizeH="0" baseline="0" noProof="0" dirty="0">
              <a:ln>
                <a:noFill/>
              </a:ln>
              <a:solidFill>
                <a:prstClr val="black">
                  <a:tint val="75000"/>
                </a:prstClr>
              </a:solidFill>
              <a:effectLst/>
              <a:uLnTx/>
              <a:uFillTx/>
              <a:latin typeface="Verdana" charset="0"/>
              <a:cs typeface="Arial" charset="0"/>
            </a:endParaRPr>
          </a:p>
        </p:txBody>
      </p:sp>
      <p:sp>
        <p:nvSpPr>
          <p:cNvPr id="5" name="Footer Placeholder 4">
            <a:extLst>
              <a:ext uri="{FF2B5EF4-FFF2-40B4-BE49-F238E27FC236}">
                <a16:creationId xmlns:a16="http://schemas.microsoft.com/office/drawing/2014/main" id="{CA8B7B8A-6DE3-40A6-AFEF-39DA95D95269}"/>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Lynnette Khalfani-Cox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http://</a:t>
            </a:r>
            <a:r>
              <a:rPr kumimoji="0" lang="en-US" sz="1200" b="0" i="0" u="none" strike="noStrike" kern="1200" cap="none" spc="0" normalizeH="0" baseline="0" noProof="0">
                <a:ln>
                  <a:noFill/>
                </a:ln>
                <a:solidFill>
                  <a:prstClr val="black">
                    <a:tint val="75000"/>
                  </a:prstClr>
                </a:solidFill>
                <a:effectLst/>
                <a:uLnTx/>
                <a:uFillTx/>
                <a:latin typeface="Verdana" charset="0"/>
                <a:ea typeface="ＭＳ Ｐゴシック" pitchFamily="1" charset="-128"/>
                <a:cs typeface="Arial" charset="0"/>
              </a:rPr>
              <a:t>MoneyCoachUniversity.com</a:t>
            </a:r>
            <a:r>
              <a:rPr kumimoji="0" lang="en-US" sz="1200" b="0" i="0" u="none" strike="noStrike" kern="1200" cap="none" spc="0" normalizeH="0" baseline="0" noProof="0">
                <a:ln>
                  <a:noFill/>
                </a:ln>
                <a:solidFill>
                  <a:prstClr val="black">
                    <a:tint val="75000"/>
                  </a:prstClr>
                </a:solidFill>
                <a:effectLst/>
                <a:uLnTx/>
                <a:uFillTx/>
                <a:latin typeface="Verdana" charset="0"/>
                <a:cs typeface="Arial" charset="0"/>
              </a:rPr>
              <a:t>  </a:t>
            </a:r>
          </a:p>
        </p:txBody>
      </p:sp>
      <p:sp>
        <p:nvSpPr>
          <p:cNvPr id="6" name="Slide Number Placeholder 5">
            <a:extLst>
              <a:ext uri="{FF2B5EF4-FFF2-40B4-BE49-F238E27FC236}">
                <a16:creationId xmlns:a16="http://schemas.microsoft.com/office/drawing/2014/main" id="{3DEE7D3B-B2F5-4109-92BD-F7771EE6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15C2AB-1A04-DF46-9CFA-7476C97217B4}" type="slidenum">
              <a:rPr kumimoji="0" lang="en-US" altLang="en-US" sz="1200" b="0" i="0" u="none" strike="noStrike" kern="1200" cap="none" spc="0" normalizeH="0" baseline="0" noProof="0" smtClean="0">
                <a:ln>
                  <a:noFill/>
                </a:ln>
                <a:solidFill>
                  <a:srgbClr val="898989"/>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898989"/>
              </a:solidFill>
              <a:effectLst/>
              <a:uLnTx/>
              <a:uFillTx/>
              <a:latin typeface="Verdana" panose="020B060403050404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6876F23-475F-C34C-B315-2DCFC6278B3C}"/>
              </a:ext>
            </a:extLst>
          </p:cNvPr>
          <p:cNvPicPr>
            <a:picLocks noChangeAspect="1"/>
          </p:cNvPicPr>
          <p:nvPr/>
        </p:nvPicPr>
        <p:blipFill>
          <a:blip r:embed="rId2"/>
          <a:stretch>
            <a:fillRect/>
          </a:stretch>
        </p:blipFill>
        <p:spPr>
          <a:xfrm>
            <a:off x="0" y="2819400"/>
            <a:ext cx="9144000" cy="3115056"/>
          </a:xfrm>
          <a:prstGeom prst="rect">
            <a:avLst/>
          </a:prstGeom>
        </p:spPr>
      </p:pic>
    </p:spTree>
    <p:extLst>
      <p:ext uri="{BB962C8B-B14F-4D97-AF65-F5344CB8AC3E}">
        <p14:creationId xmlns:p14="http://schemas.microsoft.com/office/powerpoint/2010/main" val="28022261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Content Placeholder 2">
            <a:extLst>
              <a:ext uri="{FF2B5EF4-FFF2-40B4-BE49-F238E27FC236}">
                <a16:creationId xmlns:a16="http://schemas.microsoft.com/office/drawing/2014/main" id="{25EBB08E-3FF2-6F4B-B3CA-A092DFD1AA41}"/>
              </a:ext>
            </a:extLst>
          </p:cNvPr>
          <p:cNvSpPr>
            <a:spLocks noGrp="1"/>
          </p:cNvSpPr>
          <p:nvPr>
            <p:ph idx="1"/>
          </p:nvPr>
        </p:nvSpPr>
        <p:spPr>
          <a:xfrm>
            <a:off x="457200" y="1600200"/>
            <a:ext cx="4648200" cy="2819400"/>
          </a:xfrm>
        </p:spPr>
        <p:txBody>
          <a:bodyPr/>
          <a:lstStyle/>
          <a:p>
            <a:pPr eaLnBrk="1" hangingPunct="1">
              <a:buFont typeface="Wingdings" pitchFamily="2" charset="2"/>
              <a:buNone/>
            </a:pPr>
            <a:r>
              <a:rPr lang="en-US" altLang="en-US" b="1">
                <a:ea typeface="ＭＳ Ｐゴシック" panose="020B0600070205080204" pitchFamily="34" charset="-128"/>
              </a:rPr>
              <a:t>The Pros/Advantages:</a:t>
            </a:r>
          </a:p>
          <a:p>
            <a:pPr eaLnBrk="1" hangingPunct="1">
              <a:buFont typeface="Wingdings" pitchFamily="2" charset="2"/>
              <a:buNone/>
            </a:pPr>
            <a:endParaRPr lang="en-US" altLang="en-US" sz="2000" b="1">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You maintain or improve your credit rating</a:t>
            </a:r>
          </a:p>
          <a:p>
            <a:pPr eaLnBrk="1" hangingPunct="1">
              <a:buFont typeface="Wingdings" pitchFamily="2" charset="2"/>
              <a:buChar char="§"/>
            </a:pPr>
            <a:r>
              <a:rPr lang="en-US" altLang="en-US">
                <a:ea typeface="ＭＳ Ｐゴシック" panose="020B0600070205080204" pitchFamily="34" charset="-128"/>
              </a:rPr>
              <a:t>Emotional satisfaction of honoring obligations</a:t>
            </a:r>
          </a:p>
          <a:p>
            <a:pPr eaLnBrk="1" hangingPunct="1">
              <a:buFont typeface="Wingdings" pitchFamily="2" charset="2"/>
              <a:buChar char="§"/>
            </a:pPr>
            <a:r>
              <a:rPr lang="en-US" altLang="en-US">
                <a:ea typeface="ＭＳ Ｐゴシック" panose="020B0600070205080204" pitchFamily="34" charset="-128"/>
              </a:rPr>
              <a:t>You greatly improve your cash flow/finances</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E89AC376-68F2-3643-9A99-26B32778C703}"/>
              </a:ext>
            </a:extLst>
          </p:cNvPr>
          <p:cNvSpPr>
            <a:spLocks noGrp="1"/>
          </p:cNvSpPr>
          <p:nvPr>
            <p:ph type="ftr" sz="quarter" idx="11"/>
          </p:nvPr>
        </p:nvSpPr>
        <p:spPr/>
        <p:txBody>
          <a:bodyPr/>
          <a:lstStyle/>
          <a:p>
            <a:pPr>
              <a:defRPr/>
            </a:pPr>
            <a:r>
              <a:rPr lang="en-US"/>
              <a:t>Lynnette Khalfani-Cox   http://MoneyCoachUniversity.com  </a:t>
            </a:r>
          </a:p>
        </p:txBody>
      </p:sp>
      <p:pic>
        <p:nvPicPr>
          <p:cNvPr id="71685" name="Picture 4">
            <a:extLst>
              <a:ext uri="{FF2B5EF4-FFF2-40B4-BE49-F238E27FC236}">
                <a16:creationId xmlns:a16="http://schemas.microsoft.com/office/drawing/2014/main" id="{23AA5C0A-E02E-C044-BAFC-8985D5DACCFC}"/>
              </a:ext>
            </a:extLst>
          </p:cNvPr>
          <p:cNvPicPr>
            <a:picLocks noChangeAspect="1"/>
          </p:cNvPicPr>
          <p:nvPr/>
        </p:nvPicPr>
        <p:blipFill>
          <a:blip r:embed="rId2"/>
          <a:srcRect/>
          <a:stretch>
            <a:fillRect/>
          </a:stretch>
        </p:blipFill>
        <p:spPr bwMode="auto">
          <a:xfrm>
            <a:off x="5334000" y="2438400"/>
            <a:ext cx="32766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FCE899AF-7924-8743-BDDD-56D31BB7A78E}"/>
              </a:ext>
            </a:extLst>
          </p:cNvPr>
          <p:cNvSpPr>
            <a:spLocks noGrp="1"/>
          </p:cNvSpPr>
          <p:nvPr>
            <p:ph type="dt" sz="quarter" idx="10"/>
          </p:nvPr>
        </p:nvSpPr>
        <p:spPr/>
        <p:txBody>
          <a:bodyPr/>
          <a:lstStyle/>
          <a:p>
            <a:pPr>
              <a:defRPr/>
            </a:pPr>
            <a:r>
              <a:rPr lang="en-US"/>
              <a:t>© 2020</a:t>
            </a:r>
            <a:endParaRPr lang="en-US" dirty="0"/>
          </a:p>
        </p:txBody>
      </p:sp>
      <p:sp>
        <p:nvSpPr>
          <p:cNvPr id="78853" name="Slide Number Placeholder 6">
            <a:extLst>
              <a:ext uri="{FF2B5EF4-FFF2-40B4-BE49-F238E27FC236}">
                <a16:creationId xmlns:a16="http://schemas.microsoft.com/office/drawing/2014/main" id="{8CD787CF-8946-4645-AB84-0999ECD4E6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019436A-3997-0A43-9037-06AE265F2DC2}" type="slidenum">
              <a:rPr lang="en-US" altLang="en-US" sz="1200">
                <a:solidFill>
                  <a:srgbClr val="898989"/>
                </a:solidFill>
                <a:latin typeface="Verdana" panose="020B0604030504040204" pitchFamily="34" charset="0"/>
              </a:rPr>
              <a:pPr>
                <a:spcBef>
                  <a:spcPct val="0"/>
                </a:spcBef>
                <a:buFontTx/>
                <a:buNone/>
              </a:pPr>
              <a:t>68</a:t>
            </a:fld>
            <a:endParaRPr lang="en-US" altLang="en-US" sz="1200">
              <a:solidFill>
                <a:srgbClr val="898989"/>
              </a:solidFill>
              <a:latin typeface="Verdana" panose="020B0604030504040204" pitchFamily="34" charset="0"/>
            </a:endParaRPr>
          </a:p>
        </p:txBody>
      </p:sp>
      <p:sp>
        <p:nvSpPr>
          <p:cNvPr id="78854" name="Title 1">
            <a:extLst>
              <a:ext uri="{FF2B5EF4-FFF2-40B4-BE49-F238E27FC236}">
                <a16:creationId xmlns:a16="http://schemas.microsoft.com/office/drawing/2014/main" id="{ADCF5B66-899D-D842-BED0-3A3455C8CCE7}"/>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Paying Your Way Out of Debt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Content Placeholder 2">
            <a:extLst>
              <a:ext uri="{FF2B5EF4-FFF2-40B4-BE49-F238E27FC236}">
                <a16:creationId xmlns:a16="http://schemas.microsoft.com/office/drawing/2014/main" id="{11E133DE-2124-2044-BEDF-A3CF29AB4271}"/>
              </a:ext>
            </a:extLst>
          </p:cNvPr>
          <p:cNvSpPr>
            <a:spLocks noGrp="1"/>
          </p:cNvSpPr>
          <p:nvPr>
            <p:ph idx="1"/>
          </p:nvPr>
        </p:nvSpPr>
        <p:spPr>
          <a:xfrm>
            <a:off x="685800" y="1828800"/>
            <a:ext cx="4648200" cy="4114800"/>
          </a:xfrm>
        </p:spPr>
        <p:txBody>
          <a:bodyPr/>
          <a:lstStyle/>
          <a:p>
            <a:pPr eaLnBrk="1" hangingPunct="1">
              <a:buFont typeface="Wingdings" pitchFamily="2" charset="2"/>
              <a:buNone/>
            </a:pPr>
            <a:r>
              <a:rPr lang="en-US" altLang="en-US" b="1">
                <a:ea typeface="ＭＳ Ｐゴシック" panose="020B0600070205080204" pitchFamily="34" charset="-128"/>
              </a:rPr>
              <a:t>The Cons/Disadvantages:</a:t>
            </a:r>
          </a:p>
          <a:p>
            <a:pPr eaLnBrk="1" hangingPunct="1">
              <a:buFont typeface="Wingdings" pitchFamily="2" charset="2"/>
              <a:buNone/>
            </a:pPr>
            <a:endParaRPr lang="en-US" altLang="en-US" sz="2000">
              <a:ea typeface="ＭＳ Ｐゴシック" panose="020B0600070205080204" pitchFamily="34" charset="-128"/>
            </a:endParaRPr>
          </a:p>
          <a:p>
            <a:pPr eaLnBrk="1" hangingPunct="1">
              <a:buFont typeface="Wingdings" pitchFamily="2" charset="2"/>
              <a:buChar char="§"/>
            </a:pPr>
            <a:r>
              <a:rPr lang="en-US" altLang="en-US">
                <a:ea typeface="ＭＳ Ｐゴシック" panose="020B0600070205080204" pitchFamily="34" charset="-128"/>
              </a:rPr>
              <a:t>Requires effort and sacrifice</a:t>
            </a:r>
          </a:p>
          <a:p>
            <a:pPr eaLnBrk="1" hangingPunct="1">
              <a:buFont typeface="Wingdings" pitchFamily="2" charset="2"/>
              <a:buChar char="§"/>
            </a:pPr>
            <a:r>
              <a:rPr lang="en-US" altLang="en-US">
                <a:ea typeface="ＭＳ Ｐゴシック" panose="020B0600070205080204" pitchFamily="34" charset="-128"/>
              </a:rPr>
              <a:t>May take longer than you anticipate</a:t>
            </a:r>
          </a:p>
          <a:p>
            <a:pPr eaLnBrk="1" hangingPunct="1">
              <a:buFont typeface="Wingdings" pitchFamily="2" charset="2"/>
              <a:buChar char="§"/>
            </a:pPr>
            <a:r>
              <a:rPr lang="en-US" altLang="en-US">
                <a:ea typeface="ＭＳ Ｐゴシック" panose="020B0600070205080204" pitchFamily="34" charset="-128"/>
              </a:rPr>
              <a:t>Can be hard to sustain over time</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A1326FAA-88E1-9F45-B867-52B0E459DE96}"/>
              </a:ext>
            </a:extLst>
          </p:cNvPr>
          <p:cNvSpPr>
            <a:spLocks noGrp="1"/>
          </p:cNvSpPr>
          <p:nvPr>
            <p:ph type="ftr" sz="quarter" idx="11"/>
          </p:nvPr>
        </p:nvSpPr>
        <p:spPr/>
        <p:txBody>
          <a:bodyPr/>
          <a:lstStyle/>
          <a:p>
            <a:pPr>
              <a:defRPr/>
            </a:pPr>
            <a:r>
              <a:rPr lang="en-US"/>
              <a:t>Lynnette Khalfani-Cox   http://MoneyCoachUniversity.com  </a:t>
            </a:r>
          </a:p>
        </p:txBody>
      </p:sp>
      <p:pic>
        <p:nvPicPr>
          <p:cNvPr id="72709" name="Picture 4">
            <a:extLst>
              <a:ext uri="{FF2B5EF4-FFF2-40B4-BE49-F238E27FC236}">
                <a16:creationId xmlns:a16="http://schemas.microsoft.com/office/drawing/2014/main" id="{0470C05A-E345-FC49-8027-E07D155C39BD}"/>
              </a:ext>
            </a:extLst>
          </p:cNvPr>
          <p:cNvPicPr>
            <a:picLocks noChangeAspect="1"/>
          </p:cNvPicPr>
          <p:nvPr/>
        </p:nvPicPr>
        <p:blipFill>
          <a:blip r:embed="rId2"/>
          <a:srcRect/>
          <a:stretch>
            <a:fillRect/>
          </a:stretch>
        </p:blipFill>
        <p:spPr bwMode="auto">
          <a:xfrm>
            <a:off x="5257800" y="2705100"/>
            <a:ext cx="3086100" cy="30861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B2EBDB21-746F-8043-9480-F454C01D737E}"/>
              </a:ext>
            </a:extLst>
          </p:cNvPr>
          <p:cNvSpPr>
            <a:spLocks noGrp="1"/>
          </p:cNvSpPr>
          <p:nvPr>
            <p:ph type="dt" sz="quarter" idx="10"/>
          </p:nvPr>
        </p:nvSpPr>
        <p:spPr/>
        <p:txBody>
          <a:bodyPr/>
          <a:lstStyle/>
          <a:p>
            <a:pPr>
              <a:defRPr/>
            </a:pPr>
            <a:r>
              <a:rPr lang="en-US"/>
              <a:t>© 2020</a:t>
            </a:r>
            <a:endParaRPr lang="en-US" dirty="0"/>
          </a:p>
        </p:txBody>
      </p:sp>
      <p:sp>
        <p:nvSpPr>
          <p:cNvPr id="79877" name="Slide Number Placeholder 6">
            <a:extLst>
              <a:ext uri="{FF2B5EF4-FFF2-40B4-BE49-F238E27FC236}">
                <a16:creationId xmlns:a16="http://schemas.microsoft.com/office/drawing/2014/main" id="{BAC6C89E-58EF-724B-B339-1B7CEE5592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B2846C3-2A13-6143-B439-09742C68D84D}" type="slidenum">
              <a:rPr lang="en-US" altLang="en-US" sz="1200">
                <a:solidFill>
                  <a:srgbClr val="898989"/>
                </a:solidFill>
                <a:latin typeface="Verdana" panose="020B0604030504040204" pitchFamily="34" charset="0"/>
              </a:rPr>
              <a:pPr>
                <a:spcBef>
                  <a:spcPct val="0"/>
                </a:spcBef>
                <a:buFontTx/>
                <a:buNone/>
              </a:pPr>
              <a:t>69</a:t>
            </a:fld>
            <a:endParaRPr lang="en-US" altLang="en-US" sz="1200">
              <a:solidFill>
                <a:srgbClr val="898989"/>
              </a:solidFill>
              <a:latin typeface="Verdana" panose="020B0604030504040204" pitchFamily="34" charset="0"/>
            </a:endParaRPr>
          </a:p>
        </p:txBody>
      </p:sp>
      <p:sp>
        <p:nvSpPr>
          <p:cNvPr id="79878" name="Title 1">
            <a:extLst>
              <a:ext uri="{FF2B5EF4-FFF2-40B4-BE49-F238E27FC236}">
                <a16:creationId xmlns:a16="http://schemas.microsoft.com/office/drawing/2014/main" id="{BF5A0E19-9F18-784B-806C-C75844FA91F7}"/>
              </a:ext>
            </a:extLst>
          </p:cNvPr>
          <p:cNvSpPr txBox="1">
            <a:spLocks/>
          </p:cNvSpPr>
          <p:nvPr/>
        </p:nvSpPr>
        <p:spPr bwMode="auto">
          <a:xfrm>
            <a:off x="457200" y="6096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Paying Your Way Out of Debt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89391C6-3E14-8F43-96A5-2B33D663FB25}"/>
              </a:ext>
            </a:extLst>
          </p:cNvPr>
          <p:cNvSpPr>
            <a:spLocks noGrp="1"/>
          </p:cNvSpPr>
          <p:nvPr>
            <p:ph type="title"/>
          </p:nvPr>
        </p:nvSpPr>
        <p:spPr>
          <a:xfrm>
            <a:off x="457200" y="609600"/>
            <a:ext cx="8229600" cy="685800"/>
          </a:xfrm>
        </p:spPr>
        <p:txBody>
          <a:bodyPr/>
          <a:lstStyle/>
          <a:p>
            <a:pPr algn="l" eaLnBrk="1" hangingPunct="1"/>
            <a:r>
              <a:rPr lang="en-US" altLang="en-US" sz="3000" b="1" dirty="0">
                <a:solidFill>
                  <a:schemeClr val="bg1"/>
                </a:solidFill>
                <a:latin typeface="Verdana" panose="020B0604030504040204" pitchFamily="34" charset="0"/>
                <a:ea typeface="ＭＳ Ｐゴシック" panose="020B0600070205080204" pitchFamily="34" charset="-128"/>
              </a:rPr>
              <a:t>Workshop Objectives</a:t>
            </a:r>
          </a:p>
        </p:txBody>
      </p:sp>
      <p:sp>
        <p:nvSpPr>
          <p:cNvPr id="19458" name="Content Placeholder 2">
            <a:extLst>
              <a:ext uri="{FF2B5EF4-FFF2-40B4-BE49-F238E27FC236}">
                <a16:creationId xmlns:a16="http://schemas.microsoft.com/office/drawing/2014/main" id="{5B1EE26D-E31D-2E43-8AC9-18437A067605}"/>
              </a:ext>
            </a:extLst>
          </p:cNvPr>
          <p:cNvSpPr>
            <a:spLocks noGrp="1"/>
          </p:cNvSpPr>
          <p:nvPr>
            <p:ph idx="1"/>
          </p:nvPr>
        </p:nvSpPr>
        <p:spPr>
          <a:xfrm>
            <a:off x="533400" y="1905000"/>
            <a:ext cx="8229600" cy="4221163"/>
          </a:xfrm>
        </p:spPr>
        <p:txBody>
          <a:bodyPr/>
          <a:lstStyle/>
          <a:p>
            <a:pPr eaLnBrk="1" hangingPunct="1">
              <a:buFont typeface="Wingdings" pitchFamily="2" charset="2"/>
              <a:buNone/>
            </a:pPr>
            <a:r>
              <a:rPr lang="en-US" altLang="en-US" dirty="0">
                <a:ea typeface="ＭＳ Ｐゴシック" panose="020B0600070205080204" pitchFamily="34" charset="-128"/>
              </a:rPr>
              <a:t>			To Evaluate Your 5 Debt Relief Options </a:t>
            </a:r>
          </a:p>
          <a:p>
            <a:pPr eaLnBrk="1" hangingPunct="1">
              <a:buFont typeface="Wingdings" pitchFamily="2" charset="2"/>
              <a:buNone/>
            </a:pPr>
            <a:r>
              <a:rPr lang="en-US" altLang="en-US" dirty="0">
                <a:ea typeface="ＭＳ Ｐゴシック" panose="020B0600070205080204" pitchFamily="34" charset="-128"/>
              </a:rPr>
              <a:t> </a:t>
            </a:r>
          </a:p>
          <a:p>
            <a:pPr eaLnBrk="1" hangingPunct="1">
              <a:buFont typeface="Arial" panose="020B0604020202020204" pitchFamily="34" charset="0"/>
              <a:buNone/>
            </a:pPr>
            <a:r>
              <a:rPr lang="en-US" altLang="en-US" dirty="0">
                <a:ea typeface="ＭＳ Ｐゴシック" panose="020B0600070205080204" pitchFamily="34" charset="-128"/>
              </a:rPr>
              <a:t>			To Learn the Financial, Tax and Credit				Ramifications of How You Deal With Debts </a:t>
            </a:r>
          </a:p>
          <a:p>
            <a:pPr eaLnBrk="1" hangingPunct="1">
              <a:buFont typeface="Wingdings" pitchFamily="2" charset="2"/>
              <a:buNone/>
            </a:pPr>
            <a:r>
              <a:rPr lang="en-US" altLang="en-US" dirty="0">
                <a:ea typeface="ＭＳ Ｐゴシック" panose="020B0600070205080204" pitchFamily="34" charset="-128"/>
              </a:rPr>
              <a:t>			</a:t>
            </a:r>
          </a:p>
          <a:p>
            <a:pPr eaLnBrk="1" hangingPunct="1">
              <a:buFont typeface="Wingdings" pitchFamily="2" charset="2"/>
              <a:buNone/>
            </a:pPr>
            <a:r>
              <a:rPr lang="en-US" altLang="en-US" dirty="0">
                <a:ea typeface="ＭＳ Ｐゴシック" panose="020B0600070205080204" pitchFamily="34" charset="-128"/>
              </a:rPr>
              <a:t>			To Understand Your Legal Rights to Get Rid		of	Debt </a:t>
            </a:r>
          </a:p>
        </p:txBody>
      </p:sp>
      <p:sp>
        <p:nvSpPr>
          <p:cNvPr id="21508" name="Footer Placeholder 3">
            <a:extLst>
              <a:ext uri="{FF2B5EF4-FFF2-40B4-BE49-F238E27FC236}">
                <a16:creationId xmlns:a16="http://schemas.microsoft.com/office/drawing/2014/main" id="{76D5B371-0844-BE4C-A85B-511714A22C49}"/>
              </a:ext>
            </a:extLst>
          </p:cNvPr>
          <p:cNvSpPr>
            <a:spLocks noGrp="1"/>
          </p:cNvSpPr>
          <p:nvPr>
            <p:ph type="ftr" sz="quarter" idx="11"/>
          </p:nvPr>
        </p:nvSpPr>
        <p:spPr/>
        <p:txBody>
          <a:bodyPr/>
          <a:lstStyle/>
          <a:p>
            <a:pPr>
              <a:defRPr/>
            </a:pPr>
            <a:r>
              <a:rPr lang="en-US"/>
              <a:t>Lynnette Khalfani-Cox   http://MoneyCoachUniversity.com  </a:t>
            </a:r>
          </a:p>
        </p:txBody>
      </p:sp>
      <p:pic>
        <p:nvPicPr>
          <p:cNvPr id="19460" name="Picture 12">
            <a:extLst>
              <a:ext uri="{FF2B5EF4-FFF2-40B4-BE49-F238E27FC236}">
                <a16:creationId xmlns:a16="http://schemas.microsoft.com/office/drawing/2014/main" id="{DD22BD9B-83F0-4444-9A86-B395A6925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8461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2">
            <a:extLst>
              <a:ext uri="{FF2B5EF4-FFF2-40B4-BE49-F238E27FC236}">
                <a16:creationId xmlns:a16="http://schemas.microsoft.com/office/drawing/2014/main" id="{438ADA02-37CA-9F4B-AB05-382FFD99D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3048000"/>
            <a:ext cx="8461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2">
            <a:extLst>
              <a:ext uri="{FF2B5EF4-FFF2-40B4-BE49-F238E27FC236}">
                <a16:creationId xmlns:a16="http://schemas.microsoft.com/office/drawing/2014/main" id="{60E19462-1415-0345-AA30-8798497F1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4648200"/>
            <a:ext cx="8461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3E52EB30-0CD7-F846-9B1D-544D2D598CDB}"/>
              </a:ext>
            </a:extLst>
          </p:cNvPr>
          <p:cNvSpPr>
            <a:spLocks noGrp="1"/>
          </p:cNvSpPr>
          <p:nvPr>
            <p:ph type="dt" sz="quarter" idx="10"/>
          </p:nvPr>
        </p:nvSpPr>
        <p:spPr/>
        <p:txBody>
          <a:bodyPr/>
          <a:lstStyle/>
          <a:p>
            <a:pPr>
              <a:defRPr/>
            </a:pPr>
            <a:r>
              <a:rPr lang="en-US"/>
              <a:t>© 2020</a:t>
            </a:r>
            <a:endParaRPr lang="en-US" dirty="0"/>
          </a:p>
        </p:txBody>
      </p:sp>
      <p:sp>
        <p:nvSpPr>
          <p:cNvPr id="19464" name="Slide Number Placeholder 8">
            <a:extLst>
              <a:ext uri="{FF2B5EF4-FFF2-40B4-BE49-F238E27FC236}">
                <a16:creationId xmlns:a16="http://schemas.microsoft.com/office/drawing/2014/main" id="{9A493716-2A63-7F41-B24B-96565A96F74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69BC96-92DD-7642-A5D9-AE0896030AEF}" type="slidenum">
              <a:rPr lang="en-US" altLang="en-US" sz="1200">
                <a:solidFill>
                  <a:srgbClr val="898989"/>
                </a:solidFill>
                <a:latin typeface="Verdana" panose="020B0604030504040204" pitchFamily="34" charset="0"/>
              </a:rPr>
              <a:pPr>
                <a:spcBef>
                  <a:spcPct val="0"/>
                </a:spcBef>
                <a:buFontTx/>
                <a:buNone/>
              </a:pPr>
              <a:t>7</a:t>
            </a:fld>
            <a:endParaRPr lang="en-US" altLang="en-US" sz="1200">
              <a:solidFill>
                <a:srgbClr val="898989"/>
              </a:solidFill>
              <a:latin typeface="Verdana" panose="020B060403050404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Content Placeholder 2">
            <a:extLst>
              <a:ext uri="{FF2B5EF4-FFF2-40B4-BE49-F238E27FC236}">
                <a16:creationId xmlns:a16="http://schemas.microsoft.com/office/drawing/2014/main" id="{35B9BA51-7817-494E-BF3D-DBAB97D5C6DC}"/>
              </a:ext>
            </a:extLst>
          </p:cNvPr>
          <p:cNvSpPr>
            <a:spLocks noGrp="1"/>
          </p:cNvSpPr>
          <p:nvPr>
            <p:ph idx="1"/>
          </p:nvPr>
        </p:nvSpPr>
        <p:spPr>
          <a:xfrm>
            <a:off x="457200" y="1600200"/>
            <a:ext cx="7315200" cy="2514600"/>
          </a:xfrm>
        </p:spPr>
        <p:txBody>
          <a:bodyPr/>
          <a:lstStyle/>
          <a:p>
            <a:pPr eaLnBrk="1" hangingPunct="1">
              <a:buFont typeface="Wingdings" pitchFamily="2" charset="2"/>
              <a:buNone/>
            </a:pPr>
            <a:r>
              <a:rPr lang="en-CA" altLang="en-US" b="1">
                <a:ea typeface="ＭＳ Ｐゴシック" panose="020B0600070205080204" pitchFamily="34" charset="-128"/>
              </a:rPr>
              <a:t>Best Case Scenario</a:t>
            </a:r>
          </a:p>
          <a:p>
            <a:pPr eaLnBrk="1" hangingPunct="1">
              <a:buFont typeface="Wingdings" pitchFamily="2" charset="2"/>
              <a:buNone/>
            </a:pPr>
            <a:endParaRPr lang="en-US" altLang="en-US" sz="1400" b="1">
              <a:ea typeface="ＭＳ Ｐゴシック" panose="020B0600070205080204" pitchFamily="34" charset="-128"/>
            </a:endParaRPr>
          </a:p>
          <a:p>
            <a:pPr eaLnBrk="1" hangingPunct="1">
              <a:buFont typeface="Wingdings" pitchFamily="2" charset="2"/>
              <a:buChar char="§"/>
            </a:pPr>
            <a:r>
              <a:rPr lang="en-US" altLang="en-US" sz="3000">
                <a:ea typeface="ＭＳ Ｐゴシック" panose="020B0600070205080204" pitchFamily="34" charset="-128"/>
              </a:rPr>
              <a:t>You have a financial comeback</a:t>
            </a:r>
          </a:p>
          <a:p>
            <a:pPr eaLnBrk="1" hangingPunct="1">
              <a:buFont typeface="Wingdings" pitchFamily="2" charset="2"/>
              <a:buChar char="§"/>
            </a:pPr>
            <a:r>
              <a:rPr lang="en-US" altLang="en-US" sz="3000">
                <a:ea typeface="ＭＳ Ｐゴシック" panose="020B0600070205080204" pitchFamily="34" charset="-128"/>
              </a:rPr>
              <a:t>You become debt free </a:t>
            </a:r>
          </a:p>
          <a:p>
            <a:pPr eaLnBrk="1" hangingPunct="1">
              <a:buFont typeface="Wingdings" pitchFamily="2" charset="2"/>
              <a:buChar char="§"/>
            </a:pPr>
            <a:r>
              <a:rPr lang="en-US" altLang="en-US" sz="3000">
                <a:ea typeface="ＭＳ Ｐゴシック" panose="020B0600070205080204" pitchFamily="34" charset="-128"/>
              </a:rPr>
              <a:t>You get on the path to building wealth</a:t>
            </a:r>
          </a:p>
        </p:txBody>
      </p:sp>
      <p:sp>
        <p:nvSpPr>
          <p:cNvPr id="24580" name="Footer Placeholder 3">
            <a:extLst>
              <a:ext uri="{FF2B5EF4-FFF2-40B4-BE49-F238E27FC236}">
                <a16:creationId xmlns:a16="http://schemas.microsoft.com/office/drawing/2014/main" id="{4F1DCB70-4B66-224B-8F6F-F9D2C8831974}"/>
              </a:ext>
            </a:extLst>
          </p:cNvPr>
          <p:cNvSpPr>
            <a:spLocks noGrp="1"/>
          </p:cNvSpPr>
          <p:nvPr>
            <p:ph type="ftr" sz="quarter" idx="11"/>
          </p:nvPr>
        </p:nvSpPr>
        <p:spPr/>
        <p:txBody>
          <a:bodyPr/>
          <a:lstStyle/>
          <a:p>
            <a:pPr>
              <a:defRPr/>
            </a:pPr>
            <a:r>
              <a:rPr lang="en-US"/>
              <a:t>Lynnette Khalfani-Cox   http://MoneyCoachUniversity.com  </a:t>
            </a:r>
          </a:p>
        </p:txBody>
      </p:sp>
      <p:pic>
        <p:nvPicPr>
          <p:cNvPr id="73733" name="Picture 4">
            <a:extLst>
              <a:ext uri="{FF2B5EF4-FFF2-40B4-BE49-F238E27FC236}">
                <a16:creationId xmlns:a16="http://schemas.microsoft.com/office/drawing/2014/main" id="{A19A015A-BDAC-D647-A6DA-8320B64A9A33}"/>
              </a:ext>
            </a:extLst>
          </p:cNvPr>
          <p:cNvPicPr>
            <a:picLocks noChangeAspect="1"/>
          </p:cNvPicPr>
          <p:nvPr/>
        </p:nvPicPr>
        <p:blipFill>
          <a:blip r:embed="rId2"/>
          <a:srcRect/>
          <a:stretch>
            <a:fillRect/>
          </a:stretch>
        </p:blipFill>
        <p:spPr bwMode="auto">
          <a:xfrm>
            <a:off x="1066800" y="4343400"/>
            <a:ext cx="7157803" cy="1819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81D68568-E18E-E148-A819-D29CB88B5098}"/>
              </a:ext>
            </a:extLst>
          </p:cNvPr>
          <p:cNvSpPr>
            <a:spLocks noGrp="1"/>
          </p:cNvSpPr>
          <p:nvPr>
            <p:ph type="dt" sz="quarter" idx="10"/>
          </p:nvPr>
        </p:nvSpPr>
        <p:spPr/>
        <p:txBody>
          <a:bodyPr/>
          <a:lstStyle/>
          <a:p>
            <a:pPr>
              <a:defRPr/>
            </a:pPr>
            <a:r>
              <a:rPr lang="en-US"/>
              <a:t>© 2020</a:t>
            </a:r>
            <a:endParaRPr lang="en-US" dirty="0"/>
          </a:p>
        </p:txBody>
      </p:sp>
      <p:sp>
        <p:nvSpPr>
          <p:cNvPr id="80901" name="Slide Number Placeholder 6">
            <a:extLst>
              <a:ext uri="{FF2B5EF4-FFF2-40B4-BE49-F238E27FC236}">
                <a16:creationId xmlns:a16="http://schemas.microsoft.com/office/drawing/2014/main" id="{4B0A9F82-FF63-CF44-B668-3667DDAC465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BFA1E28-5705-4D42-BF54-83C37D8A843B}" type="slidenum">
              <a:rPr lang="en-US" altLang="en-US" sz="1200">
                <a:solidFill>
                  <a:srgbClr val="898989"/>
                </a:solidFill>
                <a:latin typeface="Verdana" panose="020B0604030504040204" pitchFamily="34" charset="0"/>
              </a:rPr>
              <a:pPr>
                <a:spcBef>
                  <a:spcPct val="0"/>
                </a:spcBef>
                <a:buFontTx/>
                <a:buNone/>
              </a:pPr>
              <a:t>70</a:t>
            </a:fld>
            <a:endParaRPr lang="en-US" altLang="en-US" sz="1200">
              <a:solidFill>
                <a:srgbClr val="898989"/>
              </a:solidFill>
              <a:latin typeface="Verdana" panose="020B0604030504040204" pitchFamily="34" charset="0"/>
            </a:endParaRPr>
          </a:p>
        </p:txBody>
      </p:sp>
      <p:sp>
        <p:nvSpPr>
          <p:cNvPr id="80902" name="Title 1">
            <a:extLst>
              <a:ext uri="{FF2B5EF4-FFF2-40B4-BE49-F238E27FC236}">
                <a16:creationId xmlns:a16="http://schemas.microsoft.com/office/drawing/2014/main" id="{0DC4C030-57A1-9D47-B0D5-3B5ED35A2A64}"/>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Paying Debt: Best Case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Content Placeholder 2">
            <a:extLst>
              <a:ext uri="{FF2B5EF4-FFF2-40B4-BE49-F238E27FC236}">
                <a16:creationId xmlns:a16="http://schemas.microsoft.com/office/drawing/2014/main" id="{7A5941D3-9A69-994C-AB60-7C613AD206CC}"/>
              </a:ext>
            </a:extLst>
          </p:cNvPr>
          <p:cNvSpPr>
            <a:spLocks noGrp="1"/>
          </p:cNvSpPr>
          <p:nvPr>
            <p:ph idx="1"/>
          </p:nvPr>
        </p:nvSpPr>
        <p:spPr>
          <a:xfrm>
            <a:off x="457200" y="1600200"/>
            <a:ext cx="8458200" cy="2667000"/>
          </a:xfrm>
        </p:spPr>
        <p:txBody>
          <a:bodyPr/>
          <a:lstStyle/>
          <a:p>
            <a:pPr eaLnBrk="1" hangingPunct="1">
              <a:buFont typeface="Wingdings" pitchFamily="2" charset="2"/>
              <a:buNone/>
            </a:pPr>
            <a:r>
              <a:rPr lang="en-CA" altLang="en-US" b="1">
                <a:ea typeface="ＭＳ Ｐゴシック" panose="020B0600070205080204" pitchFamily="34" charset="-128"/>
              </a:rPr>
              <a:t>Worst Case Scenario</a:t>
            </a:r>
            <a:endParaRPr lang="en-US" altLang="en-US" b="1">
              <a:ea typeface="ＭＳ Ｐゴシック" panose="020B0600070205080204" pitchFamily="34" charset="-128"/>
            </a:endParaRPr>
          </a:p>
          <a:p>
            <a:pPr eaLnBrk="1" hangingPunct="1">
              <a:buFont typeface="Wingdings" pitchFamily="2" charset="2"/>
              <a:buNone/>
            </a:pPr>
            <a:endParaRPr lang="en-US" altLang="en-US" sz="1400">
              <a:ea typeface="ＭＳ Ｐゴシック" panose="020B0600070205080204" pitchFamily="34" charset="-128"/>
            </a:endParaRPr>
          </a:p>
          <a:p>
            <a:pPr eaLnBrk="1" hangingPunct="1">
              <a:buFont typeface="Wingdings" pitchFamily="2" charset="2"/>
              <a:buChar char="§"/>
            </a:pPr>
            <a:r>
              <a:rPr lang="en-US" altLang="en-US" sz="3000">
                <a:ea typeface="ＭＳ Ｐゴシック" panose="020B0600070205080204" pitchFamily="34" charset="-128"/>
              </a:rPr>
              <a:t>You struggle with debt for years</a:t>
            </a:r>
          </a:p>
          <a:p>
            <a:pPr eaLnBrk="1" hangingPunct="1">
              <a:buFont typeface="Wingdings" pitchFamily="2" charset="2"/>
              <a:buChar char="§"/>
            </a:pPr>
            <a:r>
              <a:rPr lang="en-US" altLang="en-US" sz="3000">
                <a:ea typeface="ＭＳ Ｐゴシック" panose="020B0600070205080204" pitchFamily="34" charset="-128"/>
              </a:rPr>
              <a:t>You start to accept debt as a way of life</a:t>
            </a:r>
          </a:p>
          <a:p>
            <a:pPr eaLnBrk="1" hangingPunct="1">
              <a:buFont typeface="Wingdings" pitchFamily="2" charset="2"/>
              <a:buChar char="§"/>
            </a:pPr>
            <a:r>
              <a:rPr lang="en-US" altLang="en-US" sz="3000">
                <a:ea typeface="ＭＳ Ｐゴシック" panose="020B0600070205080204" pitchFamily="34" charset="-128"/>
              </a:rPr>
              <a:t>You may/may not eventually become debt free </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90921AB5-2D42-0F49-96CA-E8F0D05AF435}"/>
              </a:ext>
            </a:extLst>
          </p:cNvPr>
          <p:cNvSpPr>
            <a:spLocks noGrp="1"/>
          </p:cNvSpPr>
          <p:nvPr>
            <p:ph type="ftr" sz="quarter" idx="11"/>
          </p:nvPr>
        </p:nvSpPr>
        <p:spPr/>
        <p:txBody>
          <a:bodyPr/>
          <a:lstStyle/>
          <a:p>
            <a:pPr>
              <a:defRPr/>
            </a:pPr>
            <a:r>
              <a:rPr lang="en-US"/>
              <a:t>Lynnette Khalfani-Cox   http://MoneyCoachUniversity.com  </a:t>
            </a:r>
          </a:p>
        </p:txBody>
      </p:sp>
      <p:pic>
        <p:nvPicPr>
          <p:cNvPr id="74757" name="Picture 4">
            <a:extLst>
              <a:ext uri="{FF2B5EF4-FFF2-40B4-BE49-F238E27FC236}">
                <a16:creationId xmlns:a16="http://schemas.microsoft.com/office/drawing/2014/main" id="{2423431E-4757-D84C-AA28-CC67CE06EDFB}"/>
              </a:ext>
            </a:extLst>
          </p:cNvPr>
          <p:cNvPicPr>
            <a:picLocks noChangeAspect="1"/>
          </p:cNvPicPr>
          <p:nvPr/>
        </p:nvPicPr>
        <p:blipFill>
          <a:blip r:embed="rId2"/>
          <a:srcRect/>
          <a:stretch>
            <a:fillRect/>
          </a:stretch>
        </p:blipFill>
        <p:spPr bwMode="auto">
          <a:xfrm>
            <a:off x="1219200" y="4267200"/>
            <a:ext cx="6629400" cy="1786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264DF1D4-B56D-5E44-B451-F20DC0238FB0}"/>
              </a:ext>
            </a:extLst>
          </p:cNvPr>
          <p:cNvSpPr>
            <a:spLocks noGrp="1"/>
          </p:cNvSpPr>
          <p:nvPr>
            <p:ph type="dt" sz="quarter" idx="10"/>
          </p:nvPr>
        </p:nvSpPr>
        <p:spPr/>
        <p:txBody>
          <a:bodyPr/>
          <a:lstStyle/>
          <a:p>
            <a:pPr>
              <a:defRPr/>
            </a:pPr>
            <a:r>
              <a:rPr lang="en-US"/>
              <a:t>© 2020</a:t>
            </a:r>
            <a:endParaRPr lang="en-US" dirty="0"/>
          </a:p>
        </p:txBody>
      </p:sp>
      <p:sp>
        <p:nvSpPr>
          <p:cNvPr id="81925" name="Slide Number Placeholder 6">
            <a:extLst>
              <a:ext uri="{FF2B5EF4-FFF2-40B4-BE49-F238E27FC236}">
                <a16:creationId xmlns:a16="http://schemas.microsoft.com/office/drawing/2014/main" id="{DE622F08-18B6-0547-BF68-0A8AF247551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29061A2-B1A2-D24C-A4BE-1F58E15522D2}" type="slidenum">
              <a:rPr lang="en-US" altLang="en-US" sz="1200">
                <a:solidFill>
                  <a:srgbClr val="898989"/>
                </a:solidFill>
                <a:latin typeface="Verdana" panose="020B0604030504040204" pitchFamily="34" charset="0"/>
              </a:rPr>
              <a:pPr>
                <a:spcBef>
                  <a:spcPct val="0"/>
                </a:spcBef>
                <a:buFontTx/>
                <a:buNone/>
              </a:pPr>
              <a:t>71</a:t>
            </a:fld>
            <a:endParaRPr lang="en-US" altLang="en-US" sz="1200">
              <a:solidFill>
                <a:srgbClr val="898989"/>
              </a:solidFill>
              <a:latin typeface="Verdana" panose="020B0604030504040204" pitchFamily="34" charset="0"/>
            </a:endParaRPr>
          </a:p>
        </p:txBody>
      </p:sp>
      <p:sp>
        <p:nvSpPr>
          <p:cNvPr id="81926" name="Title 1">
            <a:extLst>
              <a:ext uri="{FF2B5EF4-FFF2-40B4-BE49-F238E27FC236}">
                <a16:creationId xmlns:a16="http://schemas.microsoft.com/office/drawing/2014/main" id="{E6ED9B8A-AA67-654E-8F24-9D99D9764565}"/>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Paying Debt: Worst Case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ontent Placeholder 2">
            <a:extLst>
              <a:ext uri="{FF2B5EF4-FFF2-40B4-BE49-F238E27FC236}">
                <a16:creationId xmlns:a16="http://schemas.microsoft.com/office/drawing/2014/main" id="{1D818567-69EA-1C45-9184-FFF1DEBB92EE}"/>
              </a:ext>
            </a:extLst>
          </p:cNvPr>
          <p:cNvSpPr>
            <a:spLocks noGrp="1"/>
          </p:cNvSpPr>
          <p:nvPr>
            <p:ph idx="1"/>
          </p:nvPr>
        </p:nvSpPr>
        <p:spPr>
          <a:xfrm>
            <a:off x="457200" y="1905000"/>
            <a:ext cx="8534400" cy="2362200"/>
          </a:xfrm>
        </p:spPr>
        <p:txBody>
          <a:bodyPr/>
          <a:lstStyle/>
          <a:p>
            <a:pPr eaLnBrk="1" hangingPunct="1">
              <a:buFont typeface="Wingdings" pitchFamily="2" charset="2"/>
              <a:buChar char="§"/>
            </a:pPr>
            <a:r>
              <a:rPr lang="en-US" altLang="en-US">
                <a:ea typeface="ＭＳ Ｐゴシック" panose="020B0600070205080204" pitchFamily="34" charset="-128"/>
              </a:rPr>
              <a:t>Those willing and able to repay their bills</a:t>
            </a:r>
          </a:p>
          <a:p>
            <a:pPr eaLnBrk="1" hangingPunct="1">
              <a:buFont typeface="Wingdings" pitchFamily="2" charset="2"/>
              <a:buChar char="§"/>
            </a:pPr>
            <a:r>
              <a:rPr lang="en-US" altLang="en-US">
                <a:ea typeface="ＭＳ Ｐゴシック" panose="020B0600070205080204" pitchFamily="34" charset="-128"/>
              </a:rPr>
              <a:t>People capable of making minor/major changes</a:t>
            </a:r>
          </a:p>
          <a:p>
            <a:pPr eaLnBrk="1" hangingPunct="1">
              <a:buFont typeface="Wingdings" pitchFamily="2" charset="2"/>
              <a:buChar char="§"/>
            </a:pPr>
            <a:r>
              <a:rPr lang="en-US" altLang="en-US">
                <a:ea typeface="ＭＳ Ｐゴシック" panose="020B0600070205080204" pitchFamily="34" charset="-128"/>
              </a:rPr>
              <a:t>Employed workers with reasonably stable income </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9B6AB347-B6EE-184D-924F-0DEC6B3C98D0}"/>
              </a:ext>
            </a:extLst>
          </p:cNvPr>
          <p:cNvSpPr>
            <a:spLocks noGrp="1"/>
          </p:cNvSpPr>
          <p:nvPr>
            <p:ph type="ftr" sz="quarter" idx="11"/>
          </p:nvPr>
        </p:nvSpPr>
        <p:spPr/>
        <p:txBody>
          <a:bodyPr/>
          <a:lstStyle/>
          <a:p>
            <a:pPr>
              <a:defRPr/>
            </a:pPr>
            <a:r>
              <a:rPr lang="en-US"/>
              <a:t>Lynnette Khalfani-Cox   http://MoneyCoachUniversity.com  </a:t>
            </a:r>
          </a:p>
        </p:txBody>
      </p:sp>
      <p:pic>
        <p:nvPicPr>
          <p:cNvPr id="75781" name="Picture 4">
            <a:extLst>
              <a:ext uri="{FF2B5EF4-FFF2-40B4-BE49-F238E27FC236}">
                <a16:creationId xmlns:a16="http://schemas.microsoft.com/office/drawing/2014/main" id="{C97C7F24-42DF-EF40-868C-61AC1FF502AE}"/>
              </a:ext>
            </a:extLst>
          </p:cNvPr>
          <p:cNvPicPr>
            <a:picLocks noChangeAspect="1"/>
          </p:cNvPicPr>
          <p:nvPr/>
        </p:nvPicPr>
        <p:blipFill>
          <a:blip r:embed="rId2"/>
          <a:srcRect/>
          <a:stretch>
            <a:fillRect/>
          </a:stretch>
        </p:blipFill>
        <p:spPr bwMode="auto">
          <a:xfrm>
            <a:off x="1600200" y="4343400"/>
            <a:ext cx="6127750" cy="1736725"/>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2A9BECBA-3C81-B94F-A087-9637AF146459}"/>
              </a:ext>
            </a:extLst>
          </p:cNvPr>
          <p:cNvSpPr>
            <a:spLocks noGrp="1"/>
          </p:cNvSpPr>
          <p:nvPr>
            <p:ph type="dt" sz="quarter" idx="10"/>
          </p:nvPr>
        </p:nvSpPr>
        <p:spPr/>
        <p:txBody>
          <a:bodyPr/>
          <a:lstStyle/>
          <a:p>
            <a:pPr>
              <a:defRPr/>
            </a:pPr>
            <a:r>
              <a:rPr lang="en-US"/>
              <a:t>© 2020</a:t>
            </a:r>
            <a:endParaRPr lang="en-US" dirty="0"/>
          </a:p>
        </p:txBody>
      </p:sp>
      <p:sp>
        <p:nvSpPr>
          <p:cNvPr id="82949" name="Slide Number Placeholder 6">
            <a:extLst>
              <a:ext uri="{FF2B5EF4-FFF2-40B4-BE49-F238E27FC236}">
                <a16:creationId xmlns:a16="http://schemas.microsoft.com/office/drawing/2014/main" id="{BF43DAAE-BE49-A744-B022-C94EC6B452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F64A0E3-5F00-794F-9B6C-33E59516D0B8}" type="slidenum">
              <a:rPr lang="en-US" altLang="en-US" sz="1200">
                <a:solidFill>
                  <a:srgbClr val="898989"/>
                </a:solidFill>
                <a:latin typeface="Verdana" panose="020B0604030504040204" pitchFamily="34" charset="0"/>
              </a:rPr>
              <a:pPr>
                <a:spcBef>
                  <a:spcPct val="0"/>
                </a:spcBef>
                <a:buFontTx/>
                <a:buNone/>
              </a:pPr>
              <a:t>72</a:t>
            </a:fld>
            <a:endParaRPr lang="en-US" altLang="en-US" sz="1200">
              <a:solidFill>
                <a:srgbClr val="898989"/>
              </a:solidFill>
              <a:latin typeface="Verdana" panose="020B0604030504040204" pitchFamily="34" charset="0"/>
            </a:endParaRPr>
          </a:p>
        </p:txBody>
      </p:sp>
      <p:sp>
        <p:nvSpPr>
          <p:cNvPr id="82950" name="Title 1">
            <a:extLst>
              <a:ext uri="{FF2B5EF4-FFF2-40B4-BE49-F238E27FC236}">
                <a16:creationId xmlns:a16="http://schemas.microsoft.com/office/drawing/2014/main" id="{89916CAC-BA72-6F47-9C75-14972233DA01}"/>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Paying Debt: Best for Whom?</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Content Placeholder 2">
            <a:extLst>
              <a:ext uri="{FF2B5EF4-FFF2-40B4-BE49-F238E27FC236}">
                <a16:creationId xmlns:a16="http://schemas.microsoft.com/office/drawing/2014/main" id="{822532CC-5D86-EA48-868F-8F77EEA9C709}"/>
              </a:ext>
            </a:extLst>
          </p:cNvPr>
          <p:cNvSpPr>
            <a:spLocks noGrp="1"/>
          </p:cNvSpPr>
          <p:nvPr>
            <p:ph idx="1"/>
          </p:nvPr>
        </p:nvSpPr>
        <p:spPr>
          <a:xfrm>
            <a:off x="3505200" y="1981200"/>
            <a:ext cx="5257800" cy="3048000"/>
          </a:xfrm>
        </p:spPr>
        <p:txBody>
          <a:bodyPr/>
          <a:lstStyle/>
          <a:p>
            <a:pPr marL="514350" indent="-514350" eaLnBrk="1" hangingPunct="1">
              <a:buFont typeface="Wingdings" pitchFamily="1" charset="2"/>
              <a:buAutoNum type="arabicPeriod"/>
              <a:defRPr/>
            </a:pPr>
            <a:r>
              <a:rPr lang="en-US" dirty="0">
                <a:ea typeface="ＭＳ Ｐゴシック" pitchFamily="1" charset="-128"/>
              </a:rPr>
              <a:t>Ignore your debt</a:t>
            </a:r>
          </a:p>
          <a:p>
            <a:pPr marL="514350" indent="-514350" eaLnBrk="1" hangingPunct="1">
              <a:buFont typeface="Wingdings" pitchFamily="1" charset="2"/>
              <a:buAutoNum type="arabicPeriod"/>
              <a:defRPr/>
            </a:pPr>
            <a:r>
              <a:rPr lang="en-US" dirty="0">
                <a:ea typeface="ＭＳ Ｐゴシック" pitchFamily="1" charset="-128"/>
              </a:rPr>
              <a:t>Borrow your way out of debt</a:t>
            </a:r>
          </a:p>
          <a:p>
            <a:pPr marL="514350" indent="-514350" eaLnBrk="1" hangingPunct="1">
              <a:buFont typeface="Wingdings" pitchFamily="1" charset="2"/>
              <a:buAutoNum type="arabicPeriod"/>
              <a:defRPr/>
            </a:pPr>
            <a:r>
              <a:rPr lang="en-US" dirty="0">
                <a:ea typeface="ＭＳ Ｐゴシック" pitchFamily="1" charset="-128"/>
              </a:rPr>
              <a:t>Negotiate your way out of debt</a:t>
            </a:r>
          </a:p>
          <a:p>
            <a:pPr marL="514350" indent="-514350" eaLnBrk="1" hangingPunct="1">
              <a:buFont typeface="Wingdings" pitchFamily="1" charset="2"/>
              <a:buAutoNum type="arabicPeriod"/>
              <a:defRPr/>
            </a:pPr>
            <a:r>
              <a:rPr lang="en-US" dirty="0">
                <a:ea typeface="ＭＳ Ｐゴシック" pitchFamily="1" charset="-128"/>
              </a:rPr>
              <a:t>Walk away from your debt</a:t>
            </a:r>
          </a:p>
          <a:p>
            <a:pPr marL="514350" indent="-514350" eaLnBrk="1" hangingPunct="1">
              <a:buFont typeface="Wingdings" pitchFamily="1" charset="2"/>
              <a:buAutoNum type="arabicPeriod"/>
              <a:defRPr/>
            </a:pPr>
            <a:r>
              <a:rPr lang="en-US" dirty="0">
                <a:ea typeface="ＭＳ Ｐゴシック" pitchFamily="1" charset="-128"/>
              </a:rPr>
              <a:t>Pay your way out of debt</a:t>
            </a:r>
          </a:p>
          <a:p>
            <a:pPr eaLnBrk="1" hangingPunct="1">
              <a:buFont typeface="Wingdings" pitchFamily="1" charset="2"/>
              <a:buNone/>
              <a:defRPr/>
            </a:pPr>
            <a:endParaRPr lang="en-US" dirty="0">
              <a:ea typeface="ＭＳ Ｐゴシック" pitchFamily="1" charset="-128"/>
            </a:endParaRPr>
          </a:p>
        </p:txBody>
      </p:sp>
      <p:sp>
        <p:nvSpPr>
          <p:cNvPr id="24580" name="Footer Placeholder 3">
            <a:extLst>
              <a:ext uri="{FF2B5EF4-FFF2-40B4-BE49-F238E27FC236}">
                <a16:creationId xmlns:a16="http://schemas.microsoft.com/office/drawing/2014/main" id="{681AA861-FE83-0D42-B506-4687399366A9}"/>
              </a:ext>
            </a:extLst>
          </p:cNvPr>
          <p:cNvSpPr>
            <a:spLocks noGrp="1"/>
          </p:cNvSpPr>
          <p:nvPr>
            <p:ph type="ftr" sz="quarter" idx="11"/>
          </p:nvPr>
        </p:nvSpPr>
        <p:spPr/>
        <p:txBody>
          <a:bodyPr/>
          <a:lstStyle/>
          <a:p>
            <a:pPr>
              <a:defRPr/>
            </a:pPr>
            <a:r>
              <a:rPr lang="en-US"/>
              <a:t>Lynnette Khalfani-Cox   http://MoneyCoachUniversity.com  </a:t>
            </a:r>
          </a:p>
        </p:txBody>
      </p:sp>
      <p:pic>
        <p:nvPicPr>
          <p:cNvPr id="76805" name="Picture 4">
            <a:extLst>
              <a:ext uri="{FF2B5EF4-FFF2-40B4-BE49-F238E27FC236}">
                <a16:creationId xmlns:a16="http://schemas.microsoft.com/office/drawing/2014/main" id="{82A1E439-1EFD-AC40-8C7F-EEA425496ADB}"/>
              </a:ext>
            </a:extLst>
          </p:cNvPr>
          <p:cNvPicPr>
            <a:picLocks noChangeAspect="1"/>
          </p:cNvPicPr>
          <p:nvPr/>
        </p:nvPicPr>
        <p:blipFill>
          <a:blip r:embed="rId2"/>
          <a:srcRect/>
          <a:stretch>
            <a:fillRect/>
          </a:stretch>
        </p:blipFill>
        <p:spPr bwMode="auto">
          <a:xfrm>
            <a:off x="609600" y="2209800"/>
            <a:ext cx="2590800" cy="3406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03641A5E-3320-084B-83E3-8D3AE31D9CC7}"/>
              </a:ext>
            </a:extLst>
          </p:cNvPr>
          <p:cNvSpPr>
            <a:spLocks noGrp="1"/>
          </p:cNvSpPr>
          <p:nvPr>
            <p:ph type="dt" sz="quarter" idx="10"/>
          </p:nvPr>
        </p:nvSpPr>
        <p:spPr/>
        <p:txBody>
          <a:bodyPr/>
          <a:lstStyle/>
          <a:p>
            <a:pPr>
              <a:defRPr/>
            </a:pPr>
            <a:r>
              <a:rPr lang="en-US"/>
              <a:t>© 2020</a:t>
            </a:r>
            <a:endParaRPr lang="en-US" dirty="0"/>
          </a:p>
        </p:txBody>
      </p:sp>
      <p:sp>
        <p:nvSpPr>
          <p:cNvPr id="83973" name="Slide Number Placeholder 6">
            <a:extLst>
              <a:ext uri="{FF2B5EF4-FFF2-40B4-BE49-F238E27FC236}">
                <a16:creationId xmlns:a16="http://schemas.microsoft.com/office/drawing/2014/main" id="{D16BACEE-9FE8-D44F-A0BC-7D2F2F86E0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485845D-DB48-9E44-B649-A13BC9BD8DD7}" type="slidenum">
              <a:rPr lang="en-US" altLang="en-US" sz="1200">
                <a:solidFill>
                  <a:srgbClr val="898989"/>
                </a:solidFill>
                <a:latin typeface="Verdana" panose="020B0604030504040204" pitchFamily="34" charset="0"/>
              </a:rPr>
              <a:pPr>
                <a:spcBef>
                  <a:spcPct val="0"/>
                </a:spcBef>
                <a:buFontTx/>
                <a:buNone/>
              </a:pPr>
              <a:t>73</a:t>
            </a:fld>
            <a:endParaRPr lang="en-US" altLang="en-US" sz="1200">
              <a:solidFill>
                <a:srgbClr val="898989"/>
              </a:solidFill>
              <a:latin typeface="Verdana" panose="020B0604030504040204" pitchFamily="34" charset="0"/>
            </a:endParaRPr>
          </a:p>
        </p:txBody>
      </p:sp>
      <p:sp>
        <p:nvSpPr>
          <p:cNvPr id="83974" name="Title 1">
            <a:extLst>
              <a:ext uri="{FF2B5EF4-FFF2-40B4-BE49-F238E27FC236}">
                <a16:creationId xmlns:a16="http://schemas.microsoft.com/office/drawing/2014/main" id="{41111625-8645-EA46-876C-36E80AF530C4}"/>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Which Option is Best for You?</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a:extLst>
              <a:ext uri="{FF2B5EF4-FFF2-40B4-BE49-F238E27FC236}">
                <a16:creationId xmlns:a16="http://schemas.microsoft.com/office/drawing/2014/main" id="{D14277D8-06A5-7745-8962-D35622F5EA6C}"/>
              </a:ext>
            </a:extLst>
          </p:cNvPr>
          <p:cNvSpPr>
            <a:spLocks noGrp="1"/>
          </p:cNvSpPr>
          <p:nvPr>
            <p:ph idx="1"/>
          </p:nvPr>
        </p:nvSpPr>
        <p:spPr>
          <a:xfrm>
            <a:off x="5257800" y="2895600"/>
            <a:ext cx="3886200" cy="1600200"/>
          </a:xfrm>
        </p:spPr>
        <p:txBody>
          <a:bodyPr/>
          <a:lstStyle/>
          <a:p>
            <a:pPr marL="0" indent="0" eaLnBrk="1" hangingPunct="1">
              <a:buFont typeface="Wingdings" pitchFamily="1" charset="2"/>
              <a:buNone/>
              <a:defRPr/>
            </a:pPr>
            <a:r>
              <a:rPr lang="en-US" dirty="0">
                <a:ea typeface="ＭＳ Ｐゴシック" pitchFamily="1" charset="-128"/>
              </a:rPr>
              <a:t>Consider your current circumstances</a:t>
            </a:r>
          </a:p>
          <a:p>
            <a:pPr marL="0" indent="0" eaLnBrk="1" hangingPunct="1">
              <a:buFont typeface="Wingdings" pitchFamily="1" charset="2"/>
              <a:buNone/>
              <a:defRPr/>
            </a:pPr>
            <a:endParaRPr lang="en-US" dirty="0">
              <a:ea typeface="ＭＳ Ｐゴシック" pitchFamily="1" charset="-128"/>
            </a:endParaRPr>
          </a:p>
          <a:p>
            <a:pPr eaLnBrk="1" hangingPunct="1">
              <a:buFont typeface="Wingdings" pitchFamily="1" charset="2"/>
              <a:buNone/>
              <a:defRPr/>
            </a:pPr>
            <a:endParaRPr lang="en-US" dirty="0">
              <a:ea typeface="ＭＳ Ｐゴシック" pitchFamily="1" charset="-128"/>
            </a:endParaRPr>
          </a:p>
        </p:txBody>
      </p:sp>
      <p:sp>
        <p:nvSpPr>
          <p:cNvPr id="24580" name="Footer Placeholder 3">
            <a:extLst>
              <a:ext uri="{FF2B5EF4-FFF2-40B4-BE49-F238E27FC236}">
                <a16:creationId xmlns:a16="http://schemas.microsoft.com/office/drawing/2014/main" id="{860DF1B6-A49F-FF4D-9AA4-C21C1C2DA06C}"/>
              </a:ext>
            </a:extLst>
          </p:cNvPr>
          <p:cNvSpPr>
            <a:spLocks noGrp="1"/>
          </p:cNvSpPr>
          <p:nvPr>
            <p:ph type="ftr" sz="quarter" idx="11"/>
          </p:nvPr>
        </p:nvSpPr>
        <p:spPr/>
        <p:txBody>
          <a:bodyPr/>
          <a:lstStyle/>
          <a:p>
            <a:pPr>
              <a:defRPr/>
            </a:pPr>
            <a:r>
              <a:rPr lang="en-US"/>
              <a:t>Lynnette Khalfani-Cox   http://MoneyCoachUniversity.com  </a:t>
            </a:r>
          </a:p>
        </p:txBody>
      </p:sp>
      <p:pic>
        <p:nvPicPr>
          <p:cNvPr id="77829" name="Picture 4">
            <a:extLst>
              <a:ext uri="{FF2B5EF4-FFF2-40B4-BE49-F238E27FC236}">
                <a16:creationId xmlns:a16="http://schemas.microsoft.com/office/drawing/2014/main" id="{D4CAA4FD-FEFE-244A-BC07-56C9516C5402}"/>
              </a:ext>
            </a:extLst>
          </p:cNvPr>
          <p:cNvPicPr>
            <a:picLocks noChangeAspect="1"/>
          </p:cNvPicPr>
          <p:nvPr/>
        </p:nvPicPr>
        <p:blipFill>
          <a:blip r:embed="rId3"/>
          <a:srcRect/>
          <a:stretch>
            <a:fillRect/>
          </a:stretch>
        </p:blipFill>
        <p:spPr bwMode="auto">
          <a:xfrm>
            <a:off x="685800" y="1905000"/>
            <a:ext cx="4432788"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F9E2E10F-5B58-4147-B060-DE7547D423C1}"/>
              </a:ext>
            </a:extLst>
          </p:cNvPr>
          <p:cNvSpPr>
            <a:spLocks noGrp="1"/>
          </p:cNvSpPr>
          <p:nvPr>
            <p:ph type="dt" sz="quarter" idx="10"/>
          </p:nvPr>
        </p:nvSpPr>
        <p:spPr/>
        <p:txBody>
          <a:bodyPr/>
          <a:lstStyle/>
          <a:p>
            <a:pPr>
              <a:defRPr/>
            </a:pPr>
            <a:r>
              <a:rPr lang="en-US"/>
              <a:t>© 2020</a:t>
            </a:r>
            <a:endParaRPr lang="en-US" dirty="0"/>
          </a:p>
        </p:txBody>
      </p:sp>
      <p:sp>
        <p:nvSpPr>
          <p:cNvPr id="84997" name="Slide Number Placeholder 6">
            <a:extLst>
              <a:ext uri="{FF2B5EF4-FFF2-40B4-BE49-F238E27FC236}">
                <a16:creationId xmlns:a16="http://schemas.microsoft.com/office/drawing/2014/main" id="{9BDD3D4E-8E8A-0848-8175-0A283D3290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1B6EC86-29A3-E44C-B21E-AB5637FCC793}" type="slidenum">
              <a:rPr lang="en-US" altLang="en-US" sz="1200">
                <a:solidFill>
                  <a:srgbClr val="898989"/>
                </a:solidFill>
                <a:latin typeface="Verdana" panose="020B0604030504040204" pitchFamily="34" charset="0"/>
              </a:rPr>
              <a:pPr>
                <a:spcBef>
                  <a:spcPct val="0"/>
                </a:spcBef>
                <a:buFontTx/>
                <a:buNone/>
              </a:pPr>
              <a:t>74</a:t>
            </a:fld>
            <a:endParaRPr lang="en-US" altLang="en-US" sz="1200">
              <a:solidFill>
                <a:srgbClr val="898989"/>
              </a:solidFill>
              <a:latin typeface="Verdana" panose="020B0604030504040204" pitchFamily="34" charset="0"/>
            </a:endParaRPr>
          </a:p>
        </p:txBody>
      </p:sp>
      <p:sp>
        <p:nvSpPr>
          <p:cNvPr id="84998" name="Title 1">
            <a:extLst>
              <a:ext uri="{FF2B5EF4-FFF2-40B4-BE49-F238E27FC236}">
                <a16:creationId xmlns:a16="http://schemas.microsoft.com/office/drawing/2014/main" id="{9AC0DE8F-532C-2C4F-9E19-3335F24BF347}"/>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Which Option is Best for You?</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Content Placeholder 2">
            <a:extLst>
              <a:ext uri="{FF2B5EF4-FFF2-40B4-BE49-F238E27FC236}">
                <a16:creationId xmlns:a16="http://schemas.microsoft.com/office/drawing/2014/main" id="{E090FE6F-71E8-7740-B2DF-F9346DD1E5FE}"/>
              </a:ext>
            </a:extLst>
          </p:cNvPr>
          <p:cNvSpPr>
            <a:spLocks noGrp="1"/>
          </p:cNvSpPr>
          <p:nvPr>
            <p:ph idx="1"/>
          </p:nvPr>
        </p:nvSpPr>
        <p:spPr>
          <a:xfrm>
            <a:off x="0" y="1676400"/>
            <a:ext cx="9144000" cy="685800"/>
          </a:xfrm>
        </p:spPr>
        <p:txBody>
          <a:bodyPr/>
          <a:lstStyle/>
          <a:p>
            <a:pPr algn="ctr" eaLnBrk="1" hangingPunct="1">
              <a:buFont typeface="Wingdings" pitchFamily="2" charset="2"/>
              <a:buNone/>
            </a:pPr>
            <a:r>
              <a:rPr lang="en-US" altLang="en-US" dirty="0">
                <a:ea typeface="ＭＳ Ｐゴシック" panose="020B0600070205080204" pitchFamily="34" charset="-128"/>
              </a:rPr>
              <a:t>Consider your future goals</a:t>
            </a:r>
          </a:p>
          <a:p>
            <a:pPr algn="ctr" eaLnBrk="1" hangingPunct="1">
              <a:buFont typeface="Wingdings" pitchFamily="2" charset="2"/>
              <a:buNone/>
            </a:pPr>
            <a:r>
              <a:rPr lang="en-US" altLang="en-US" dirty="0">
                <a:ea typeface="ＭＳ Ｐゴシック" panose="020B0600070205080204" pitchFamily="34" charset="-128"/>
              </a:rPr>
              <a:t>- Retirement is especially important!</a:t>
            </a:r>
          </a:p>
          <a:p>
            <a:pPr algn="ctr" eaLnBrk="1" hangingPunct="1">
              <a:buFont typeface="Wingdings" pitchFamily="2" charset="2"/>
              <a:buNone/>
            </a:pPr>
            <a:endParaRPr lang="en-US" altLang="en-US" dirty="0">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AEA1EE93-4601-1142-8BCD-04220A6487C7}"/>
              </a:ext>
            </a:extLst>
          </p:cNvPr>
          <p:cNvSpPr>
            <a:spLocks noGrp="1"/>
          </p:cNvSpPr>
          <p:nvPr>
            <p:ph type="ftr" sz="quarter" idx="11"/>
          </p:nvPr>
        </p:nvSpPr>
        <p:spPr/>
        <p:txBody>
          <a:bodyPr/>
          <a:lstStyle/>
          <a:p>
            <a:pPr>
              <a:defRPr/>
            </a:pPr>
            <a:r>
              <a:rPr lang="en-US"/>
              <a:t>Lynnette Khalfani-Cox   http://MoneyCoachUniversity.com  </a:t>
            </a:r>
          </a:p>
        </p:txBody>
      </p:sp>
      <p:pic>
        <p:nvPicPr>
          <p:cNvPr id="78853" name="Picture 4">
            <a:extLst>
              <a:ext uri="{FF2B5EF4-FFF2-40B4-BE49-F238E27FC236}">
                <a16:creationId xmlns:a16="http://schemas.microsoft.com/office/drawing/2014/main" id="{DD5F72CD-8109-9E42-B2DA-C54244B06F11}"/>
              </a:ext>
            </a:extLst>
          </p:cNvPr>
          <p:cNvPicPr>
            <a:picLocks noChangeAspect="1"/>
          </p:cNvPicPr>
          <p:nvPr/>
        </p:nvPicPr>
        <p:blipFill>
          <a:blip r:embed="rId2"/>
          <a:srcRect/>
          <a:stretch>
            <a:fillRect/>
          </a:stretch>
        </p:blipFill>
        <p:spPr bwMode="auto">
          <a:xfrm>
            <a:off x="1466850" y="2951517"/>
            <a:ext cx="6229350" cy="3286125"/>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6483E41E-450F-3D47-A82D-0DADD8695EC0}"/>
              </a:ext>
            </a:extLst>
          </p:cNvPr>
          <p:cNvSpPr>
            <a:spLocks noGrp="1"/>
          </p:cNvSpPr>
          <p:nvPr>
            <p:ph type="dt" sz="quarter" idx="10"/>
          </p:nvPr>
        </p:nvSpPr>
        <p:spPr/>
        <p:txBody>
          <a:bodyPr/>
          <a:lstStyle/>
          <a:p>
            <a:pPr>
              <a:defRPr/>
            </a:pPr>
            <a:r>
              <a:rPr lang="en-US"/>
              <a:t>© 2020</a:t>
            </a:r>
            <a:endParaRPr lang="en-US" dirty="0"/>
          </a:p>
        </p:txBody>
      </p:sp>
      <p:sp>
        <p:nvSpPr>
          <p:cNvPr id="86021" name="Slide Number Placeholder 6">
            <a:extLst>
              <a:ext uri="{FF2B5EF4-FFF2-40B4-BE49-F238E27FC236}">
                <a16:creationId xmlns:a16="http://schemas.microsoft.com/office/drawing/2014/main" id="{BB0BEF45-4AA2-9645-B60C-9D3DCB856CB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34FDF1C-CF8D-4F45-96B7-9012C7860277}" type="slidenum">
              <a:rPr lang="en-US" altLang="en-US" sz="1200">
                <a:solidFill>
                  <a:srgbClr val="898989"/>
                </a:solidFill>
                <a:latin typeface="Verdana" panose="020B0604030504040204" pitchFamily="34" charset="0"/>
              </a:rPr>
              <a:pPr>
                <a:spcBef>
                  <a:spcPct val="0"/>
                </a:spcBef>
                <a:buFontTx/>
                <a:buNone/>
              </a:pPr>
              <a:t>75</a:t>
            </a:fld>
            <a:endParaRPr lang="en-US" altLang="en-US" sz="1200">
              <a:solidFill>
                <a:srgbClr val="898989"/>
              </a:solidFill>
              <a:latin typeface="Verdana" panose="020B0604030504040204" pitchFamily="34" charset="0"/>
            </a:endParaRPr>
          </a:p>
        </p:txBody>
      </p:sp>
      <p:sp>
        <p:nvSpPr>
          <p:cNvPr id="86022" name="Title 1">
            <a:extLst>
              <a:ext uri="{FF2B5EF4-FFF2-40B4-BE49-F238E27FC236}">
                <a16:creationId xmlns:a16="http://schemas.microsoft.com/office/drawing/2014/main" id="{F5518A8C-E5D9-F845-ADD5-5C06F40886D8}"/>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Which Option is Best for You?</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a:extLst>
              <a:ext uri="{FF2B5EF4-FFF2-40B4-BE49-F238E27FC236}">
                <a16:creationId xmlns:a16="http://schemas.microsoft.com/office/drawing/2014/main" id="{A7FE48F6-0FAB-D846-A5F0-B517A95E37B1}"/>
              </a:ext>
            </a:extLst>
          </p:cNvPr>
          <p:cNvSpPr>
            <a:spLocks noGrp="1"/>
          </p:cNvSpPr>
          <p:nvPr>
            <p:ph idx="1"/>
          </p:nvPr>
        </p:nvSpPr>
        <p:spPr>
          <a:xfrm>
            <a:off x="457200" y="1828800"/>
            <a:ext cx="8229600" cy="685800"/>
          </a:xfrm>
        </p:spPr>
        <p:txBody>
          <a:bodyPr/>
          <a:lstStyle/>
          <a:p>
            <a:pPr algn="ctr" eaLnBrk="1" hangingPunct="1">
              <a:buFont typeface="Wingdings" pitchFamily="2" charset="2"/>
              <a:buNone/>
            </a:pPr>
            <a:r>
              <a:rPr lang="en-US" altLang="en-US" dirty="0">
                <a:ea typeface="ＭＳ Ｐゴシック" panose="020B0600070205080204" pitchFamily="34" charset="-128"/>
              </a:rPr>
              <a:t>Consider your risk and stress tolerance</a:t>
            </a:r>
          </a:p>
          <a:p>
            <a:pPr algn="ctr" eaLnBrk="1" hangingPunct="1">
              <a:buFont typeface="Wingdings" pitchFamily="2" charset="2"/>
              <a:buNone/>
            </a:pPr>
            <a:r>
              <a:rPr lang="en-US" altLang="en-US" dirty="0">
                <a:ea typeface="ＭＳ Ｐゴシック" panose="020B0600070205080204" pitchFamily="34" charset="-128"/>
              </a:rPr>
              <a:t>Reduced debt = more real estate/investments</a:t>
            </a:r>
          </a:p>
        </p:txBody>
      </p:sp>
      <p:sp>
        <p:nvSpPr>
          <p:cNvPr id="24580" name="Footer Placeholder 3">
            <a:extLst>
              <a:ext uri="{FF2B5EF4-FFF2-40B4-BE49-F238E27FC236}">
                <a16:creationId xmlns:a16="http://schemas.microsoft.com/office/drawing/2014/main" id="{BF5F98DB-6A0B-2E46-A483-54D8D9337059}"/>
              </a:ext>
            </a:extLst>
          </p:cNvPr>
          <p:cNvSpPr>
            <a:spLocks noGrp="1"/>
          </p:cNvSpPr>
          <p:nvPr>
            <p:ph type="ftr" sz="quarter" idx="11"/>
          </p:nvPr>
        </p:nvSpPr>
        <p:spPr/>
        <p:txBody>
          <a:bodyPr/>
          <a:lstStyle/>
          <a:p>
            <a:pPr>
              <a:defRPr/>
            </a:pPr>
            <a:r>
              <a:rPr lang="en-US"/>
              <a:t>Lynnette Khalfani-Cox   http://MoneyCoachUniversity.com  </a:t>
            </a:r>
          </a:p>
        </p:txBody>
      </p:sp>
      <p:pic>
        <p:nvPicPr>
          <p:cNvPr id="79877" name="Picture 4">
            <a:extLst>
              <a:ext uri="{FF2B5EF4-FFF2-40B4-BE49-F238E27FC236}">
                <a16:creationId xmlns:a16="http://schemas.microsoft.com/office/drawing/2014/main" id="{5B019591-8015-2441-BA3C-F75A7BA2F5CC}"/>
              </a:ext>
            </a:extLst>
          </p:cNvPr>
          <p:cNvPicPr>
            <a:picLocks noChangeAspect="1"/>
          </p:cNvPicPr>
          <p:nvPr/>
        </p:nvPicPr>
        <p:blipFill>
          <a:blip r:embed="rId3"/>
          <a:srcRect/>
          <a:stretch>
            <a:fillRect/>
          </a:stretch>
        </p:blipFill>
        <p:spPr bwMode="auto">
          <a:xfrm>
            <a:off x="2095500" y="3048000"/>
            <a:ext cx="4953000" cy="304800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CE378094-9BCC-1A48-A8FD-BB3465BBE068}"/>
              </a:ext>
            </a:extLst>
          </p:cNvPr>
          <p:cNvSpPr>
            <a:spLocks noGrp="1"/>
          </p:cNvSpPr>
          <p:nvPr>
            <p:ph type="dt" sz="quarter" idx="10"/>
          </p:nvPr>
        </p:nvSpPr>
        <p:spPr/>
        <p:txBody>
          <a:bodyPr/>
          <a:lstStyle/>
          <a:p>
            <a:pPr>
              <a:defRPr/>
            </a:pPr>
            <a:r>
              <a:rPr lang="en-US"/>
              <a:t>© 2020</a:t>
            </a:r>
            <a:endParaRPr lang="en-US" dirty="0"/>
          </a:p>
        </p:txBody>
      </p:sp>
      <p:sp>
        <p:nvSpPr>
          <p:cNvPr id="87045" name="Slide Number Placeholder 6">
            <a:extLst>
              <a:ext uri="{FF2B5EF4-FFF2-40B4-BE49-F238E27FC236}">
                <a16:creationId xmlns:a16="http://schemas.microsoft.com/office/drawing/2014/main" id="{D3948C60-E48C-224B-978C-DE70E1DD983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FDC93BF-720C-F243-A335-165EACE38ED8}" type="slidenum">
              <a:rPr lang="en-US" altLang="en-US" sz="1200">
                <a:solidFill>
                  <a:srgbClr val="898989"/>
                </a:solidFill>
                <a:latin typeface="Verdana" panose="020B0604030504040204" pitchFamily="34" charset="0"/>
              </a:rPr>
              <a:pPr>
                <a:spcBef>
                  <a:spcPct val="0"/>
                </a:spcBef>
                <a:buFontTx/>
                <a:buNone/>
              </a:pPr>
              <a:t>76</a:t>
            </a:fld>
            <a:endParaRPr lang="en-US" altLang="en-US" sz="1200">
              <a:solidFill>
                <a:srgbClr val="898989"/>
              </a:solidFill>
              <a:latin typeface="Verdana" panose="020B0604030504040204" pitchFamily="34" charset="0"/>
            </a:endParaRPr>
          </a:p>
        </p:txBody>
      </p:sp>
      <p:sp>
        <p:nvSpPr>
          <p:cNvPr id="87046" name="Title 1">
            <a:extLst>
              <a:ext uri="{FF2B5EF4-FFF2-40B4-BE49-F238E27FC236}">
                <a16:creationId xmlns:a16="http://schemas.microsoft.com/office/drawing/2014/main" id="{00CFC3BB-936B-B646-85BF-A6803C8B2A02}"/>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Which Option is Best for You?</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Content Placeholder 2">
            <a:extLst>
              <a:ext uri="{FF2B5EF4-FFF2-40B4-BE49-F238E27FC236}">
                <a16:creationId xmlns:a16="http://schemas.microsoft.com/office/drawing/2014/main" id="{54950B26-EF3D-4D4A-9939-6A6F1450EEE6}"/>
              </a:ext>
            </a:extLst>
          </p:cNvPr>
          <p:cNvSpPr>
            <a:spLocks noGrp="1"/>
          </p:cNvSpPr>
          <p:nvPr>
            <p:ph idx="1"/>
          </p:nvPr>
        </p:nvSpPr>
        <p:spPr>
          <a:xfrm>
            <a:off x="457200" y="1905000"/>
            <a:ext cx="8229600" cy="685800"/>
          </a:xfrm>
        </p:spPr>
        <p:txBody>
          <a:bodyPr/>
          <a:lstStyle/>
          <a:p>
            <a:pPr algn="ctr" eaLnBrk="1" hangingPunct="1">
              <a:buFont typeface="Wingdings" pitchFamily="2" charset="2"/>
              <a:buNone/>
            </a:pPr>
            <a:r>
              <a:rPr lang="en-US" altLang="en-US">
                <a:ea typeface="ＭＳ Ｐゴシック" panose="020B0600070205080204" pitchFamily="34" charset="-128"/>
              </a:rPr>
              <a:t>Consider your financial capacity</a:t>
            </a:r>
          </a:p>
          <a:p>
            <a:pPr algn="ct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59D7E451-9A0C-3B4C-9367-5608B373FF41}"/>
              </a:ext>
            </a:extLst>
          </p:cNvPr>
          <p:cNvSpPr>
            <a:spLocks noGrp="1"/>
          </p:cNvSpPr>
          <p:nvPr>
            <p:ph type="ftr" sz="quarter" idx="11"/>
          </p:nvPr>
        </p:nvSpPr>
        <p:spPr/>
        <p:txBody>
          <a:bodyPr/>
          <a:lstStyle/>
          <a:p>
            <a:pPr>
              <a:defRPr/>
            </a:pPr>
            <a:r>
              <a:rPr lang="en-US"/>
              <a:t>Lynnette Khalfani-Cox   http://MoneyCoachUniversity.com  </a:t>
            </a:r>
          </a:p>
        </p:txBody>
      </p:sp>
      <p:pic>
        <p:nvPicPr>
          <p:cNvPr id="80901" name="Picture 4">
            <a:extLst>
              <a:ext uri="{FF2B5EF4-FFF2-40B4-BE49-F238E27FC236}">
                <a16:creationId xmlns:a16="http://schemas.microsoft.com/office/drawing/2014/main" id="{CCB79C4A-AFBA-3C4D-84A5-5D000234A728}"/>
              </a:ext>
            </a:extLst>
          </p:cNvPr>
          <p:cNvPicPr>
            <a:picLocks noChangeAspect="1"/>
          </p:cNvPicPr>
          <p:nvPr/>
        </p:nvPicPr>
        <p:blipFill>
          <a:blip r:embed="rId2"/>
          <a:srcRect/>
          <a:stretch>
            <a:fillRect/>
          </a:stretch>
        </p:blipFill>
        <p:spPr bwMode="auto">
          <a:xfrm>
            <a:off x="1295400" y="2971800"/>
            <a:ext cx="6623050" cy="2838450"/>
          </a:xfrm>
          <a:prstGeom prst="rect">
            <a:avLst/>
          </a:prstGeom>
          <a:ln>
            <a:noFill/>
          </a:ln>
          <a:effectLst>
            <a:outerShdw blurRad="292100" dist="139700" dir="2700000" algn="tl" rotWithShape="0">
              <a:srgbClr val="333333">
                <a:alpha val="65000"/>
              </a:srgbClr>
            </a:outerShdw>
          </a:effectLst>
        </p:spPr>
      </p:pic>
      <p:sp>
        <p:nvSpPr>
          <p:cNvPr id="6" name="Date Placeholder 5">
            <a:extLst>
              <a:ext uri="{FF2B5EF4-FFF2-40B4-BE49-F238E27FC236}">
                <a16:creationId xmlns:a16="http://schemas.microsoft.com/office/drawing/2014/main" id="{59DA9842-A8EF-FF44-B7EC-BE81DAE8879D}"/>
              </a:ext>
            </a:extLst>
          </p:cNvPr>
          <p:cNvSpPr>
            <a:spLocks noGrp="1"/>
          </p:cNvSpPr>
          <p:nvPr>
            <p:ph type="dt" sz="quarter" idx="10"/>
          </p:nvPr>
        </p:nvSpPr>
        <p:spPr/>
        <p:txBody>
          <a:bodyPr/>
          <a:lstStyle/>
          <a:p>
            <a:pPr>
              <a:defRPr/>
            </a:pPr>
            <a:r>
              <a:rPr lang="en-US"/>
              <a:t>© 2020</a:t>
            </a:r>
            <a:endParaRPr lang="en-US" dirty="0"/>
          </a:p>
        </p:txBody>
      </p:sp>
      <p:sp>
        <p:nvSpPr>
          <p:cNvPr id="88069" name="Slide Number Placeholder 6">
            <a:extLst>
              <a:ext uri="{FF2B5EF4-FFF2-40B4-BE49-F238E27FC236}">
                <a16:creationId xmlns:a16="http://schemas.microsoft.com/office/drawing/2014/main" id="{8B414822-F7CD-ED44-A630-6CF066B672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518E2E1-B3FA-F549-B184-493A8987C058}" type="slidenum">
              <a:rPr lang="en-US" altLang="en-US" sz="1200">
                <a:solidFill>
                  <a:srgbClr val="898989"/>
                </a:solidFill>
                <a:latin typeface="Verdana" panose="020B0604030504040204" pitchFamily="34" charset="0"/>
              </a:rPr>
              <a:pPr>
                <a:spcBef>
                  <a:spcPct val="0"/>
                </a:spcBef>
                <a:buFontTx/>
                <a:buNone/>
              </a:pPr>
              <a:t>77</a:t>
            </a:fld>
            <a:endParaRPr lang="en-US" altLang="en-US" sz="1200">
              <a:solidFill>
                <a:srgbClr val="898989"/>
              </a:solidFill>
              <a:latin typeface="Verdana" panose="020B0604030504040204" pitchFamily="34" charset="0"/>
            </a:endParaRPr>
          </a:p>
        </p:txBody>
      </p:sp>
      <p:sp>
        <p:nvSpPr>
          <p:cNvPr id="88070" name="Title 1">
            <a:extLst>
              <a:ext uri="{FF2B5EF4-FFF2-40B4-BE49-F238E27FC236}">
                <a16:creationId xmlns:a16="http://schemas.microsoft.com/office/drawing/2014/main" id="{16E45AAC-243B-3141-9B8E-D5EAB76AAFED}"/>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Which Option is Best for You?</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2" name="Picture 1">
            <a:extLst>
              <a:ext uri="{FF2B5EF4-FFF2-40B4-BE49-F238E27FC236}">
                <a16:creationId xmlns:a16="http://schemas.microsoft.com/office/drawing/2014/main" id="{F3EDFDA2-B4B6-4A87-8666-661F05A5BAC4}"/>
              </a:ext>
            </a:extLst>
          </p:cNvPr>
          <p:cNvPicPr>
            <a:picLocks noChangeAspect="1"/>
          </p:cNvPicPr>
          <p:nvPr/>
        </p:nvPicPr>
        <p:blipFill>
          <a:blip r:embed="rId3"/>
          <a:stretch>
            <a:fillRect/>
          </a:stretch>
        </p:blipFill>
        <p:spPr>
          <a:xfrm>
            <a:off x="0" y="845117"/>
            <a:ext cx="9144000" cy="5167766"/>
          </a:xfrm>
          <a:prstGeom prst="rect">
            <a:avLst/>
          </a:prstGeom>
        </p:spPr>
      </p:pic>
      <p:sp>
        <p:nvSpPr>
          <p:cNvPr id="494" name="Google Shape;494;p70"/>
          <p:cNvSpPr txBox="1"/>
          <p:nvPr/>
        </p:nvSpPr>
        <p:spPr>
          <a:xfrm>
            <a:off x="4191000" y="685800"/>
            <a:ext cx="4953000" cy="510779"/>
          </a:xfrm>
          <a:prstGeom prst="rect">
            <a:avLst/>
          </a:prstGeom>
          <a:noFill/>
          <a:ln>
            <a:noFill/>
          </a:ln>
        </p:spPr>
        <p:txBody>
          <a:bodyPr spcFirstLastPara="1" wrap="square" lIns="68575" tIns="34275" rIns="68575" bIns="34275" anchor="ctr" anchorCtr="0">
            <a:noAutofit/>
          </a:bodyPr>
          <a:lstStyle/>
          <a:p>
            <a:pPr algn="r" eaLnBrk="1" fontAlgn="auto" hangingPunct="1">
              <a:lnSpc>
                <a:spcPct val="90000"/>
              </a:lnSpc>
              <a:spcBef>
                <a:spcPts val="0"/>
              </a:spcBef>
              <a:spcAft>
                <a:spcPts val="0"/>
              </a:spcAft>
              <a:buClr>
                <a:srgbClr val="000000"/>
              </a:buClr>
              <a:buSzPts val="3217"/>
            </a:pPr>
            <a:r>
              <a:rPr lang="en-US" sz="2400" kern="0" dirty="0">
                <a:solidFill>
                  <a:srgbClr val="000000"/>
                </a:solidFill>
                <a:latin typeface="Calibri"/>
                <a:ea typeface="Calibri"/>
                <a:cs typeface="Calibri"/>
                <a:sym typeface="Calibri"/>
              </a:rPr>
              <a:t>FREE Resource: </a:t>
            </a:r>
            <a:r>
              <a:rPr lang="en-US" sz="2000" b="1" u="sng" kern="0" dirty="0">
                <a:solidFill>
                  <a:srgbClr val="6B9F25"/>
                </a:solidFill>
                <a:latin typeface="Calibri"/>
                <a:ea typeface="Calibri"/>
                <a:cs typeface="Calibri"/>
                <a:sym typeface="Calibri"/>
                <a:hlinkClick r:id="rId4"/>
              </a:rPr>
              <a:t>FinancialWellness.realtor</a:t>
            </a:r>
            <a:endParaRPr sz="2400" b="1" kern="0" dirty="0">
              <a:solidFill>
                <a:srgbClr val="000000"/>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0BEF4C-24C9-C042-A1C0-10CCA855C3E6}"/>
              </a:ext>
            </a:extLst>
          </p:cNvPr>
          <p:cNvSpPr/>
          <p:nvPr/>
        </p:nvSpPr>
        <p:spPr>
          <a:xfrm>
            <a:off x="287338" y="3252788"/>
            <a:ext cx="8510587" cy="2995612"/>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E49987A6-FF72-2149-8995-97924F0EDFFD}"/>
              </a:ext>
            </a:extLst>
          </p:cNvPr>
          <p:cNvSpPr/>
          <p:nvPr/>
        </p:nvSpPr>
        <p:spPr>
          <a:xfrm>
            <a:off x="304800" y="1676400"/>
            <a:ext cx="1450975" cy="13716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4580" name="Footer Placeholder 3">
            <a:extLst>
              <a:ext uri="{FF2B5EF4-FFF2-40B4-BE49-F238E27FC236}">
                <a16:creationId xmlns:a16="http://schemas.microsoft.com/office/drawing/2014/main" id="{D6B587F1-4508-4143-8880-5EEA25B7C0F0}"/>
              </a:ext>
            </a:extLst>
          </p:cNvPr>
          <p:cNvSpPr>
            <a:spLocks noGrp="1"/>
          </p:cNvSpPr>
          <p:nvPr>
            <p:ph type="ftr" sz="quarter" idx="11"/>
          </p:nvPr>
        </p:nvSpPr>
        <p:spPr/>
        <p:txBody>
          <a:bodyPr/>
          <a:lstStyle/>
          <a:p>
            <a:pPr>
              <a:defRPr/>
            </a:pPr>
            <a:r>
              <a:rPr lang="en-US"/>
              <a:t>Lynnette Khalfani-Cox   http://MoneyCoachUniversity.com  </a:t>
            </a:r>
          </a:p>
        </p:txBody>
      </p:sp>
      <p:sp>
        <p:nvSpPr>
          <p:cNvPr id="5" name="Date Placeholder 4">
            <a:extLst>
              <a:ext uri="{FF2B5EF4-FFF2-40B4-BE49-F238E27FC236}">
                <a16:creationId xmlns:a16="http://schemas.microsoft.com/office/drawing/2014/main" id="{8E9EE25E-5D3D-494D-9953-457CC79D8340}"/>
              </a:ext>
            </a:extLst>
          </p:cNvPr>
          <p:cNvSpPr>
            <a:spLocks noGrp="1"/>
          </p:cNvSpPr>
          <p:nvPr>
            <p:ph type="dt" sz="quarter" idx="10"/>
          </p:nvPr>
        </p:nvSpPr>
        <p:spPr/>
        <p:txBody>
          <a:bodyPr/>
          <a:lstStyle/>
          <a:p>
            <a:pPr>
              <a:defRPr/>
            </a:pPr>
            <a:r>
              <a:rPr lang="en-US"/>
              <a:t>© 2020</a:t>
            </a:r>
            <a:endParaRPr lang="en-US" dirty="0"/>
          </a:p>
        </p:txBody>
      </p:sp>
      <p:sp>
        <p:nvSpPr>
          <p:cNvPr id="89093" name="Slide Number Placeholder 5">
            <a:extLst>
              <a:ext uri="{FF2B5EF4-FFF2-40B4-BE49-F238E27FC236}">
                <a16:creationId xmlns:a16="http://schemas.microsoft.com/office/drawing/2014/main" id="{EEA85A13-4339-DA4A-90ED-BFDCF400E1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E4971286-083F-F14A-BE85-BC1F17575A01}" type="slidenum">
              <a:rPr lang="en-US" altLang="en-US" sz="1200">
                <a:solidFill>
                  <a:srgbClr val="898989"/>
                </a:solidFill>
                <a:latin typeface="Verdana" panose="020B0604030504040204" pitchFamily="34" charset="0"/>
              </a:rPr>
              <a:pPr>
                <a:spcBef>
                  <a:spcPct val="0"/>
                </a:spcBef>
                <a:buFontTx/>
                <a:buNone/>
              </a:pPr>
              <a:t>79</a:t>
            </a:fld>
            <a:endParaRPr lang="en-US" altLang="en-US" sz="1200">
              <a:solidFill>
                <a:srgbClr val="898989"/>
              </a:solidFill>
              <a:latin typeface="Verdana" panose="020B0604030504040204" pitchFamily="34" charset="0"/>
            </a:endParaRPr>
          </a:p>
        </p:txBody>
      </p:sp>
      <p:sp>
        <p:nvSpPr>
          <p:cNvPr id="89094" name="Title 1">
            <a:extLst>
              <a:ext uri="{FF2B5EF4-FFF2-40B4-BE49-F238E27FC236}">
                <a16:creationId xmlns:a16="http://schemas.microsoft.com/office/drawing/2014/main" id="{93F30C2A-E70D-264E-A074-CA4C08C02423}"/>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Debt Options: Your Challenge</a:t>
            </a:r>
          </a:p>
        </p:txBody>
      </p:sp>
      <p:sp>
        <p:nvSpPr>
          <p:cNvPr id="17" name="Rectangle 16">
            <a:extLst>
              <a:ext uri="{FF2B5EF4-FFF2-40B4-BE49-F238E27FC236}">
                <a16:creationId xmlns:a16="http://schemas.microsoft.com/office/drawing/2014/main" id="{91198BD2-1BAF-9D4D-B12D-0CEEB004F09C}"/>
              </a:ext>
            </a:extLst>
          </p:cNvPr>
          <p:cNvSpPr/>
          <p:nvPr/>
        </p:nvSpPr>
        <p:spPr>
          <a:xfrm>
            <a:off x="2057400" y="1676400"/>
            <a:ext cx="1450975" cy="13716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8" name="Rectangle 17">
            <a:extLst>
              <a:ext uri="{FF2B5EF4-FFF2-40B4-BE49-F238E27FC236}">
                <a16:creationId xmlns:a16="http://schemas.microsoft.com/office/drawing/2014/main" id="{4B7B0F13-1BD2-B040-B07C-DF98A6F56A41}"/>
              </a:ext>
            </a:extLst>
          </p:cNvPr>
          <p:cNvSpPr/>
          <p:nvPr/>
        </p:nvSpPr>
        <p:spPr>
          <a:xfrm>
            <a:off x="3810000" y="1676400"/>
            <a:ext cx="1450975" cy="13716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9" name="Rectangle 18">
            <a:extLst>
              <a:ext uri="{FF2B5EF4-FFF2-40B4-BE49-F238E27FC236}">
                <a16:creationId xmlns:a16="http://schemas.microsoft.com/office/drawing/2014/main" id="{80E84CA3-362D-FB45-965B-F3CD2F8048C2}"/>
              </a:ext>
            </a:extLst>
          </p:cNvPr>
          <p:cNvSpPr/>
          <p:nvPr/>
        </p:nvSpPr>
        <p:spPr>
          <a:xfrm>
            <a:off x="5561013" y="1666875"/>
            <a:ext cx="1450975" cy="13716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0" name="Rectangle 19">
            <a:extLst>
              <a:ext uri="{FF2B5EF4-FFF2-40B4-BE49-F238E27FC236}">
                <a16:creationId xmlns:a16="http://schemas.microsoft.com/office/drawing/2014/main" id="{38B32BC7-B4C8-7E4C-9507-293309C3C68F}"/>
              </a:ext>
            </a:extLst>
          </p:cNvPr>
          <p:cNvSpPr/>
          <p:nvPr/>
        </p:nvSpPr>
        <p:spPr>
          <a:xfrm>
            <a:off x="7316788" y="1666875"/>
            <a:ext cx="1450975" cy="13716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 name="TextBox 3">
            <a:extLst>
              <a:ext uri="{FF2B5EF4-FFF2-40B4-BE49-F238E27FC236}">
                <a16:creationId xmlns:a16="http://schemas.microsoft.com/office/drawing/2014/main" id="{7618BC7E-31C1-564C-8F6D-5FA6FCC96B86}"/>
              </a:ext>
            </a:extLst>
          </p:cNvPr>
          <p:cNvSpPr txBox="1"/>
          <p:nvPr/>
        </p:nvSpPr>
        <p:spPr>
          <a:xfrm>
            <a:off x="304800" y="1981200"/>
            <a:ext cx="1447800" cy="747713"/>
          </a:xfrm>
          <a:prstGeom prst="rect">
            <a:avLst/>
          </a:prstGeom>
          <a:noFill/>
        </p:spPr>
        <p:txBody>
          <a:bodyPr>
            <a:spAutoFit/>
          </a:bodyPr>
          <a:lstStyle/>
          <a:p>
            <a:pPr algn="ctr" eaLnBrk="1" hangingPunct="1">
              <a:defRPr/>
            </a:pPr>
            <a:r>
              <a:rPr lang="en-US" sz="2060" b="1" dirty="0"/>
              <a:t>Option 1</a:t>
            </a:r>
          </a:p>
          <a:p>
            <a:pPr algn="ctr" eaLnBrk="1" hangingPunct="1">
              <a:defRPr/>
            </a:pPr>
            <a:r>
              <a:rPr lang="en-US" sz="2200" dirty="0"/>
              <a:t>Ignore</a:t>
            </a:r>
          </a:p>
        </p:txBody>
      </p:sp>
      <p:sp>
        <p:nvSpPr>
          <p:cNvPr id="22" name="TextBox 21">
            <a:extLst>
              <a:ext uri="{FF2B5EF4-FFF2-40B4-BE49-F238E27FC236}">
                <a16:creationId xmlns:a16="http://schemas.microsoft.com/office/drawing/2014/main" id="{BB1D5B9A-1BFB-9F46-A133-A6149C70B5C3}"/>
              </a:ext>
            </a:extLst>
          </p:cNvPr>
          <p:cNvSpPr txBox="1"/>
          <p:nvPr/>
        </p:nvSpPr>
        <p:spPr>
          <a:xfrm>
            <a:off x="2060575" y="1981200"/>
            <a:ext cx="1427163" cy="742950"/>
          </a:xfrm>
          <a:prstGeom prst="rect">
            <a:avLst/>
          </a:prstGeom>
          <a:noFill/>
        </p:spPr>
        <p:txBody>
          <a:bodyPr>
            <a:spAutoFit/>
          </a:bodyPr>
          <a:lstStyle/>
          <a:p>
            <a:pPr algn="ctr" eaLnBrk="1" hangingPunct="1">
              <a:defRPr/>
            </a:pPr>
            <a:r>
              <a:rPr lang="en-US" sz="2030" b="1" dirty="0"/>
              <a:t>Option 2</a:t>
            </a:r>
          </a:p>
          <a:p>
            <a:pPr algn="ctr" eaLnBrk="1" hangingPunct="1">
              <a:defRPr/>
            </a:pPr>
            <a:r>
              <a:rPr lang="en-US" sz="2200" dirty="0"/>
              <a:t>Borrow</a:t>
            </a:r>
          </a:p>
        </p:txBody>
      </p:sp>
      <p:sp>
        <p:nvSpPr>
          <p:cNvPr id="23" name="TextBox 22">
            <a:extLst>
              <a:ext uri="{FF2B5EF4-FFF2-40B4-BE49-F238E27FC236}">
                <a16:creationId xmlns:a16="http://schemas.microsoft.com/office/drawing/2014/main" id="{1AA44E84-9464-F045-B987-00D52AA40FF0}"/>
              </a:ext>
            </a:extLst>
          </p:cNvPr>
          <p:cNvSpPr txBox="1"/>
          <p:nvPr/>
        </p:nvSpPr>
        <p:spPr>
          <a:xfrm>
            <a:off x="3787775" y="1981200"/>
            <a:ext cx="1504950" cy="728663"/>
          </a:xfrm>
          <a:prstGeom prst="rect">
            <a:avLst/>
          </a:prstGeom>
          <a:noFill/>
        </p:spPr>
        <p:txBody>
          <a:bodyPr>
            <a:spAutoFit/>
          </a:bodyPr>
          <a:lstStyle/>
          <a:p>
            <a:pPr algn="ctr" eaLnBrk="1" hangingPunct="1">
              <a:defRPr/>
            </a:pPr>
            <a:r>
              <a:rPr lang="en-US" sz="2030" b="1" dirty="0"/>
              <a:t>Option 3</a:t>
            </a:r>
          </a:p>
          <a:p>
            <a:pPr algn="ctr" eaLnBrk="1" hangingPunct="1">
              <a:defRPr/>
            </a:pPr>
            <a:r>
              <a:rPr lang="en-US" sz="2100" dirty="0"/>
              <a:t>Negotiate</a:t>
            </a:r>
          </a:p>
        </p:txBody>
      </p:sp>
      <p:sp>
        <p:nvSpPr>
          <p:cNvPr id="24" name="TextBox 23">
            <a:extLst>
              <a:ext uri="{FF2B5EF4-FFF2-40B4-BE49-F238E27FC236}">
                <a16:creationId xmlns:a16="http://schemas.microsoft.com/office/drawing/2014/main" id="{E3FF2BAC-4C79-7C41-B124-E09EA2CB59F8}"/>
              </a:ext>
            </a:extLst>
          </p:cNvPr>
          <p:cNvSpPr txBox="1"/>
          <p:nvPr/>
        </p:nvSpPr>
        <p:spPr>
          <a:xfrm>
            <a:off x="5486400" y="1984375"/>
            <a:ext cx="1597025" cy="712788"/>
          </a:xfrm>
          <a:prstGeom prst="rect">
            <a:avLst/>
          </a:prstGeom>
          <a:noFill/>
        </p:spPr>
        <p:txBody>
          <a:bodyPr>
            <a:spAutoFit/>
          </a:bodyPr>
          <a:lstStyle/>
          <a:p>
            <a:pPr algn="ctr" eaLnBrk="1" hangingPunct="1">
              <a:defRPr/>
            </a:pPr>
            <a:r>
              <a:rPr lang="en-US" sz="2030" b="1" dirty="0"/>
              <a:t>Option 4</a:t>
            </a:r>
          </a:p>
          <a:p>
            <a:pPr algn="ctr" eaLnBrk="1" hangingPunct="1">
              <a:defRPr/>
            </a:pPr>
            <a:r>
              <a:rPr lang="en-US" sz="2000" dirty="0"/>
              <a:t>Walk Away</a:t>
            </a:r>
          </a:p>
        </p:txBody>
      </p:sp>
      <p:sp>
        <p:nvSpPr>
          <p:cNvPr id="25" name="TextBox 24">
            <a:extLst>
              <a:ext uri="{FF2B5EF4-FFF2-40B4-BE49-F238E27FC236}">
                <a16:creationId xmlns:a16="http://schemas.microsoft.com/office/drawing/2014/main" id="{CB4F9CE5-5F49-3548-989C-9FE1A9888776}"/>
              </a:ext>
            </a:extLst>
          </p:cNvPr>
          <p:cNvSpPr txBox="1"/>
          <p:nvPr/>
        </p:nvSpPr>
        <p:spPr>
          <a:xfrm>
            <a:off x="7312025" y="1992313"/>
            <a:ext cx="1428750" cy="744537"/>
          </a:xfrm>
          <a:prstGeom prst="rect">
            <a:avLst/>
          </a:prstGeom>
          <a:noFill/>
        </p:spPr>
        <p:txBody>
          <a:bodyPr>
            <a:spAutoFit/>
          </a:bodyPr>
          <a:lstStyle/>
          <a:p>
            <a:pPr algn="ctr" eaLnBrk="1" hangingPunct="1">
              <a:defRPr/>
            </a:pPr>
            <a:r>
              <a:rPr lang="en-US" sz="2030" b="1" dirty="0"/>
              <a:t>Option 5</a:t>
            </a:r>
          </a:p>
          <a:p>
            <a:pPr algn="ctr" eaLnBrk="1" hangingPunct="1">
              <a:defRPr/>
            </a:pPr>
            <a:r>
              <a:rPr lang="en-US" sz="2200" dirty="0"/>
              <a:t>Pay</a:t>
            </a:r>
          </a:p>
        </p:txBody>
      </p:sp>
      <p:sp>
        <p:nvSpPr>
          <p:cNvPr id="26" name="Content Placeholder 2">
            <a:extLst>
              <a:ext uri="{FF2B5EF4-FFF2-40B4-BE49-F238E27FC236}">
                <a16:creationId xmlns:a16="http://schemas.microsoft.com/office/drawing/2014/main" id="{B1B6E641-9E3E-694C-A9F1-E90ECCAA6B83}"/>
              </a:ext>
            </a:extLst>
          </p:cNvPr>
          <p:cNvSpPr txBox="1">
            <a:spLocks/>
          </p:cNvSpPr>
          <p:nvPr/>
        </p:nvSpPr>
        <p:spPr bwMode="auto">
          <a:xfrm>
            <a:off x="392113" y="3340100"/>
            <a:ext cx="8359775" cy="3000375"/>
          </a:xfrm>
          <a:prstGeom prst="rect">
            <a:avLst/>
          </a:prstGeom>
          <a:noFill/>
          <a:ln w="9525">
            <a:noFill/>
            <a:miter lim="800000"/>
            <a:headEnd/>
            <a:tailEnd/>
          </a:ln>
        </p:spPr>
        <p:txBody>
          <a:bodyPr/>
          <a:lstStyle/>
          <a:p>
            <a:pPr marL="342900" indent="-342900" algn="just" defTabSz="457200" eaLnBrk="1" hangingPunct="1">
              <a:spcBef>
                <a:spcPct val="20000"/>
              </a:spcBef>
              <a:defRPr/>
            </a:pPr>
            <a:r>
              <a:rPr lang="en-CA" sz="2600" b="1" dirty="0">
                <a:latin typeface="+mn-lt"/>
                <a:ea typeface="ＭＳ Ｐゴシック" pitchFamily="1" charset="-128"/>
                <a:cs typeface="Arial" charset="0"/>
              </a:rPr>
              <a:t>Instructions: </a:t>
            </a:r>
            <a:r>
              <a:rPr lang="en-CA" sz="2600" dirty="0">
                <a:latin typeface="+mn-lt"/>
                <a:ea typeface="ＭＳ Ｐゴシック" pitchFamily="1" charset="-128"/>
                <a:cs typeface="Arial" charset="0"/>
              </a:rPr>
              <a:t>Assign a number (1, 2, 3, 4 or 5) to each option</a:t>
            </a:r>
            <a:endParaRPr lang="en-US" sz="2600" dirty="0">
              <a:latin typeface="+mn-lt"/>
              <a:ea typeface="ＭＳ Ｐゴシック" pitchFamily="1" charset="-128"/>
              <a:cs typeface="Arial" charset="0"/>
            </a:endParaRPr>
          </a:p>
          <a:p>
            <a:pPr marL="342900" indent="-342900" defTabSz="457200" eaLnBrk="1" hangingPunct="1">
              <a:spcBef>
                <a:spcPct val="20000"/>
              </a:spcBef>
              <a:buFont typeface="Wingdings" pitchFamily="1" charset="2"/>
              <a:buNone/>
              <a:defRPr/>
            </a:pPr>
            <a:endParaRPr lang="en-US" sz="1200" dirty="0">
              <a:latin typeface="+mn-lt"/>
              <a:ea typeface="ＭＳ Ｐゴシック" pitchFamily="1" charset="-128"/>
              <a:cs typeface="ＭＳ Ｐゴシック" charset="-128"/>
            </a:endParaRPr>
          </a:p>
          <a:p>
            <a:pPr marL="342900" indent="-342900" defTabSz="457200" eaLnBrk="1" hangingPunct="1">
              <a:spcBef>
                <a:spcPct val="20000"/>
              </a:spcBef>
              <a:buFont typeface="Wingdings" pitchFamily="1" charset="2"/>
              <a:buNone/>
              <a:defRPr/>
            </a:pPr>
            <a:r>
              <a:rPr lang="en-US" sz="2200" dirty="0">
                <a:latin typeface="+mn-lt"/>
                <a:ea typeface="ＭＳ Ｐゴシック" pitchFamily="1" charset="-128"/>
                <a:cs typeface="ＭＳ Ｐゴシック" charset="-128"/>
              </a:rPr>
              <a:t>			</a:t>
            </a:r>
            <a:r>
              <a:rPr lang="en-US" sz="2300" dirty="0">
                <a:latin typeface="+mn-lt"/>
                <a:ea typeface="ＭＳ Ｐゴシック" pitchFamily="1" charset="-128"/>
                <a:cs typeface="ＭＳ Ｐゴシック" charset="-128"/>
              </a:rPr>
              <a:t>1	Definitely not. I’m 100% sure this isn’t for me</a:t>
            </a:r>
          </a:p>
          <a:p>
            <a:pPr marL="342900" indent="-342900" defTabSz="457200" eaLnBrk="1" hangingPunct="1">
              <a:spcBef>
                <a:spcPct val="20000"/>
              </a:spcBef>
              <a:buFont typeface="Wingdings" pitchFamily="1" charset="2"/>
              <a:buNone/>
              <a:defRPr/>
            </a:pPr>
            <a:r>
              <a:rPr lang="en-US" sz="2300" dirty="0">
                <a:latin typeface="+mn-lt"/>
                <a:ea typeface="ＭＳ Ｐゴシック" pitchFamily="1" charset="-128"/>
                <a:cs typeface="ＭＳ Ｐゴシック" charset="-128"/>
              </a:rPr>
              <a:t>			2	I don’t think this alternative is my best choice</a:t>
            </a:r>
          </a:p>
          <a:p>
            <a:pPr marL="342900" indent="-342900" defTabSz="457200" eaLnBrk="1" hangingPunct="1">
              <a:spcBef>
                <a:spcPct val="20000"/>
              </a:spcBef>
              <a:buFont typeface="Wingdings" pitchFamily="1" charset="2"/>
              <a:buNone/>
              <a:defRPr/>
            </a:pPr>
            <a:r>
              <a:rPr lang="en-US" sz="2300" dirty="0">
                <a:latin typeface="+mn-lt"/>
                <a:ea typeface="ＭＳ Ｐゴシック" pitchFamily="1" charset="-128"/>
                <a:cs typeface="ＭＳ Ｐゴシック" charset="-128"/>
              </a:rPr>
              <a:t>			3 	Maybe this option could work for me </a:t>
            </a:r>
          </a:p>
          <a:p>
            <a:pPr marL="342900" indent="-342900" defTabSz="457200" eaLnBrk="1" hangingPunct="1">
              <a:spcBef>
                <a:spcPct val="20000"/>
              </a:spcBef>
              <a:buFont typeface="Wingdings" pitchFamily="1" charset="2"/>
              <a:buNone/>
              <a:defRPr/>
            </a:pPr>
            <a:r>
              <a:rPr lang="en-US" sz="2300" dirty="0">
                <a:latin typeface="+mn-lt"/>
                <a:ea typeface="ＭＳ Ｐゴシック" pitchFamily="1" charset="-128"/>
                <a:cs typeface="ＭＳ Ｐゴシック" charset="-128"/>
              </a:rPr>
              <a:t>			4 	Very likely a good option for me</a:t>
            </a:r>
          </a:p>
          <a:p>
            <a:pPr marL="342900" indent="-342900" defTabSz="457200" eaLnBrk="1" hangingPunct="1">
              <a:spcBef>
                <a:spcPct val="20000"/>
              </a:spcBef>
              <a:buFont typeface="Wingdings" pitchFamily="1" charset="2"/>
              <a:buNone/>
              <a:defRPr/>
            </a:pPr>
            <a:r>
              <a:rPr lang="en-US" sz="2300" dirty="0">
                <a:latin typeface="+mn-lt"/>
                <a:ea typeface="ＭＳ Ｐゴシック" pitchFamily="1" charset="-128"/>
                <a:cs typeface="ＭＳ Ｐゴシック" charset="-128"/>
              </a:rPr>
              <a:t>			5 	Absolutely yes. I’m 100% certain this is best</a:t>
            </a:r>
          </a:p>
          <a:p>
            <a:pPr marL="342900" indent="-342900" defTabSz="457200" eaLnBrk="1" hangingPunct="1">
              <a:spcBef>
                <a:spcPct val="20000"/>
              </a:spcBef>
              <a:buFont typeface="Wingdings" pitchFamily="1" charset="2"/>
              <a:buNone/>
              <a:defRPr/>
            </a:pPr>
            <a:endParaRPr lang="en-US" sz="3200" dirty="0">
              <a:latin typeface="+mn-lt"/>
              <a:ea typeface="ＭＳ Ｐゴシック" pitchFamily="1" charset="-128"/>
              <a:cs typeface="ＭＳ Ｐゴシック"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a:extLst>
              <a:ext uri="{FF2B5EF4-FFF2-40B4-BE49-F238E27FC236}">
                <a16:creationId xmlns:a16="http://schemas.microsoft.com/office/drawing/2014/main" id="{95F43C47-28CF-1945-A2CA-CBF8E956D9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819400"/>
            <a:ext cx="2667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itle 1">
            <a:extLst>
              <a:ext uri="{FF2B5EF4-FFF2-40B4-BE49-F238E27FC236}">
                <a16:creationId xmlns:a16="http://schemas.microsoft.com/office/drawing/2014/main" id="{7535F050-678B-4349-B87C-653C48FF2449}"/>
              </a:ext>
            </a:extLst>
          </p:cNvPr>
          <p:cNvSpPr>
            <a:spLocks noGrp="1"/>
          </p:cNvSpPr>
          <p:nvPr>
            <p:ph type="title"/>
          </p:nvPr>
        </p:nvSpPr>
        <p:spPr>
          <a:xfrm>
            <a:off x="304800" y="609600"/>
            <a:ext cx="7848600" cy="609600"/>
          </a:xfrm>
        </p:spPr>
        <p:txBody>
          <a:bodyPr/>
          <a:lstStyle/>
          <a:p>
            <a:pPr algn="l" eaLnBrk="1" hangingPunct="1"/>
            <a:r>
              <a:rPr lang="en-US" altLang="en-US" sz="3000" b="1" dirty="0">
                <a:solidFill>
                  <a:schemeClr val="bg1"/>
                </a:solidFill>
                <a:latin typeface="Verdana" panose="020B0604030504040204" pitchFamily="34" charset="0"/>
                <a:ea typeface="ＭＳ Ｐゴシック" panose="020B0600070205080204" pitchFamily="34" charset="-128"/>
              </a:rPr>
              <a:t>5 Options To Dealing With Debt</a:t>
            </a:r>
          </a:p>
        </p:txBody>
      </p:sp>
      <p:sp>
        <p:nvSpPr>
          <p:cNvPr id="20483" name="Content Placeholder 2">
            <a:extLst>
              <a:ext uri="{FF2B5EF4-FFF2-40B4-BE49-F238E27FC236}">
                <a16:creationId xmlns:a16="http://schemas.microsoft.com/office/drawing/2014/main" id="{530BCF83-6508-7D45-A3AB-ADF93B479330}"/>
              </a:ext>
            </a:extLst>
          </p:cNvPr>
          <p:cNvSpPr>
            <a:spLocks noGrp="1"/>
          </p:cNvSpPr>
          <p:nvPr>
            <p:ph idx="1"/>
          </p:nvPr>
        </p:nvSpPr>
        <p:spPr>
          <a:xfrm>
            <a:off x="609600" y="1981200"/>
            <a:ext cx="8001000" cy="3276600"/>
          </a:xfrm>
        </p:spPr>
        <p:txBody>
          <a:bodyPr/>
          <a:lstStyle/>
          <a:p>
            <a:pPr marL="514350" indent="-514350" eaLnBrk="1" hangingPunct="1">
              <a:buFont typeface="Calibri" panose="020F0502020204030204" pitchFamily="34" charset="0"/>
              <a:buAutoNum type="arabicPeriod"/>
            </a:pPr>
            <a:r>
              <a:rPr lang="en-US" altLang="en-US" dirty="0">
                <a:ea typeface="ＭＳ Ｐゴシック" panose="020B0600070205080204" pitchFamily="34" charset="-128"/>
              </a:rPr>
              <a:t>Ignore your debt </a:t>
            </a:r>
          </a:p>
          <a:p>
            <a:pPr marL="514350" indent="-514350" eaLnBrk="1" hangingPunct="1">
              <a:buFont typeface="Calibri" panose="020F0502020204030204" pitchFamily="34" charset="0"/>
              <a:buAutoNum type="arabicPeriod"/>
            </a:pPr>
            <a:r>
              <a:rPr lang="en-US" altLang="en-US" dirty="0">
                <a:ea typeface="ＭＳ Ｐゴシック" panose="020B0600070205080204" pitchFamily="34" charset="-128"/>
              </a:rPr>
              <a:t>Borrow your way out of debt </a:t>
            </a:r>
          </a:p>
          <a:p>
            <a:pPr marL="514350" indent="-514350" eaLnBrk="1" hangingPunct="1">
              <a:buFont typeface="Calibri" panose="020F0502020204030204" pitchFamily="34" charset="0"/>
              <a:buAutoNum type="arabicPeriod"/>
            </a:pPr>
            <a:r>
              <a:rPr lang="en-US" altLang="en-US" dirty="0">
                <a:ea typeface="ＭＳ Ｐゴシック" panose="020B0600070205080204" pitchFamily="34" charset="-128"/>
              </a:rPr>
              <a:t>Negotiate your way out of debt </a:t>
            </a:r>
          </a:p>
          <a:p>
            <a:pPr marL="514350" indent="-514350" eaLnBrk="1" hangingPunct="1">
              <a:buFont typeface="Calibri" panose="020F0502020204030204" pitchFamily="34" charset="0"/>
              <a:buAutoNum type="arabicPeriod"/>
            </a:pPr>
            <a:r>
              <a:rPr lang="en-US" altLang="en-US" dirty="0">
                <a:ea typeface="ＭＳ Ｐゴシック" panose="020B0600070205080204" pitchFamily="34" charset="-128"/>
              </a:rPr>
              <a:t>Walk away from your debt</a:t>
            </a:r>
          </a:p>
          <a:p>
            <a:pPr marL="514350" indent="-514350" eaLnBrk="1" hangingPunct="1">
              <a:buFont typeface="Calibri" panose="020F0502020204030204" pitchFamily="34" charset="0"/>
              <a:buAutoNum type="arabicPeriod"/>
            </a:pPr>
            <a:r>
              <a:rPr lang="en-US" altLang="en-US" dirty="0">
                <a:ea typeface="ＭＳ Ｐゴシック" panose="020B0600070205080204" pitchFamily="34" charset="-128"/>
              </a:rPr>
              <a:t>Pay your way out of debt </a:t>
            </a:r>
          </a:p>
        </p:txBody>
      </p:sp>
      <p:sp>
        <p:nvSpPr>
          <p:cNvPr id="22532" name="Footer Placeholder 3">
            <a:extLst>
              <a:ext uri="{FF2B5EF4-FFF2-40B4-BE49-F238E27FC236}">
                <a16:creationId xmlns:a16="http://schemas.microsoft.com/office/drawing/2014/main" id="{15C63A5B-4EA3-8B49-8A14-062ACAA0F6C4}"/>
              </a:ext>
            </a:extLst>
          </p:cNvPr>
          <p:cNvSpPr>
            <a:spLocks noGrp="1"/>
          </p:cNvSpPr>
          <p:nvPr>
            <p:ph type="ftr" sz="quarter" idx="11"/>
          </p:nvPr>
        </p:nvSpPr>
        <p:spPr/>
        <p:txBody>
          <a:bodyPr/>
          <a:lstStyle/>
          <a:p>
            <a:pPr>
              <a:defRPr/>
            </a:pPr>
            <a:r>
              <a:rPr lang="en-US"/>
              <a:t>Lynnette Khalfani-Cox   http://MoneyCoachUniversity.com  </a:t>
            </a:r>
          </a:p>
        </p:txBody>
      </p:sp>
      <p:sp>
        <p:nvSpPr>
          <p:cNvPr id="6" name="Date Placeholder 5">
            <a:extLst>
              <a:ext uri="{FF2B5EF4-FFF2-40B4-BE49-F238E27FC236}">
                <a16:creationId xmlns:a16="http://schemas.microsoft.com/office/drawing/2014/main" id="{3C1CD7B5-3D07-0347-937B-330139F73074}"/>
              </a:ext>
            </a:extLst>
          </p:cNvPr>
          <p:cNvSpPr>
            <a:spLocks noGrp="1"/>
          </p:cNvSpPr>
          <p:nvPr>
            <p:ph type="dt" sz="quarter" idx="10"/>
          </p:nvPr>
        </p:nvSpPr>
        <p:spPr/>
        <p:txBody>
          <a:bodyPr/>
          <a:lstStyle/>
          <a:p>
            <a:pPr>
              <a:defRPr/>
            </a:pPr>
            <a:r>
              <a:rPr lang="en-US"/>
              <a:t>© 2020</a:t>
            </a:r>
            <a:endParaRPr lang="en-US" dirty="0"/>
          </a:p>
        </p:txBody>
      </p:sp>
      <p:sp>
        <p:nvSpPr>
          <p:cNvPr id="20486" name="Slide Number Placeholder 6">
            <a:extLst>
              <a:ext uri="{FF2B5EF4-FFF2-40B4-BE49-F238E27FC236}">
                <a16:creationId xmlns:a16="http://schemas.microsoft.com/office/drawing/2014/main" id="{9653ACEE-4E70-324A-98AE-E86D86E602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3E3D6FB-384C-284C-A416-8127AB40277B}" type="slidenum">
              <a:rPr lang="en-US" altLang="en-US" sz="1200">
                <a:solidFill>
                  <a:srgbClr val="898989"/>
                </a:solidFill>
                <a:latin typeface="Verdana" panose="020B0604030504040204" pitchFamily="34" charset="0"/>
              </a:rPr>
              <a:pPr>
                <a:spcBef>
                  <a:spcPct val="0"/>
                </a:spcBef>
                <a:buFontTx/>
                <a:buNone/>
              </a:pPr>
              <a:t>8</a:t>
            </a:fld>
            <a:endParaRPr lang="en-US" altLang="en-US" sz="1200">
              <a:solidFill>
                <a:srgbClr val="898989"/>
              </a:solidFill>
              <a:latin typeface="Verdana" panose="020B060403050404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501BE7-27AE-DF4F-9CCE-3F127925A853}"/>
              </a:ext>
            </a:extLst>
          </p:cNvPr>
          <p:cNvSpPr/>
          <p:nvPr/>
        </p:nvSpPr>
        <p:spPr>
          <a:xfrm>
            <a:off x="533400" y="1676400"/>
            <a:ext cx="2590800" cy="441960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90114" name="Content Placeholder 2">
            <a:extLst>
              <a:ext uri="{FF2B5EF4-FFF2-40B4-BE49-F238E27FC236}">
                <a16:creationId xmlns:a16="http://schemas.microsoft.com/office/drawing/2014/main" id="{C5942770-B63F-C540-9BB3-FAD26DD23C3F}"/>
              </a:ext>
            </a:extLst>
          </p:cNvPr>
          <p:cNvSpPr>
            <a:spLocks noGrp="1"/>
          </p:cNvSpPr>
          <p:nvPr>
            <p:ph idx="1"/>
          </p:nvPr>
        </p:nvSpPr>
        <p:spPr>
          <a:xfrm>
            <a:off x="685800" y="1828800"/>
            <a:ext cx="2590800" cy="3962400"/>
          </a:xfrm>
        </p:spPr>
        <p:txBody>
          <a:bodyPr/>
          <a:lstStyle/>
          <a:p>
            <a:pPr algn="just" eaLnBrk="1" hangingPunct="1">
              <a:buFont typeface="Wingdings" pitchFamily="2" charset="2"/>
              <a:buNone/>
            </a:pPr>
            <a:r>
              <a:rPr lang="en-CA" altLang="en-US" b="1">
                <a:ea typeface="ＭＳ Ｐゴシック" panose="020B0600070205080204" pitchFamily="34" charset="-128"/>
              </a:rPr>
              <a:t>Options</a:t>
            </a:r>
            <a:endParaRPr lang="en-US" altLang="en-US" b="1">
              <a:ea typeface="ＭＳ Ｐゴシック" panose="020B0600070205080204" pitchFamily="34" charset="-128"/>
            </a:endParaRPr>
          </a:p>
          <a:p>
            <a:pPr algn="just" eaLnBrk="1" hangingPunct="1">
              <a:buFont typeface="Wingdings" pitchFamily="2" charset="2"/>
              <a:buNone/>
            </a:pPr>
            <a:endParaRPr lang="en-US" altLang="en-US" sz="2000">
              <a:ea typeface="ＭＳ Ｐゴシック" panose="020B0600070205080204" pitchFamily="34" charset="-128"/>
            </a:endParaRPr>
          </a:p>
          <a:p>
            <a:pPr algn="just" eaLnBrk="1" hangingPunct="1">
              <a:buFont typeface="Wingdings" pitchFamily="2" charset="2"/>
              <a:buNone/>
            </a:pPr>
            <a:r>
              <a:rPr lang="en-US" altLang="en-US">
                <a:ea typeface="ＭＳ Ｐゴシック" panose="020B0600070205080204" pitchFamily="34" charset="-128"/>
              </a:rPr>
              <a:t>1 Ignore </a:t>
            </a:r>
          </a:p>
          <a:p>
            <a:pPr algn="just" eaLnBrk="1" hangingPunct="1">
              <a:buFont typeface="Wingdings" pitchFamily="2" charset="2"/>
              <a:buNone/>
            </a:pPr>
            <a:r>
              <a:rPr lang="en-US" altLang="en-US">
                <a:ea typeface="ＭＳ Ｐゴシック" panose="020B0600070205080204" pitchFamily="34" charset="-128"/>
              </a:rPr>
              <a:t>2 Borrow </a:t>
            </a:r>
          </a:p>
          <a:p>
            <a:pPr algn="just" eaLnBrk="1" hangingPunct="1">
              <a:buFont typeface="Wingdings" pitchFamily="2" charset="2"/>
              <a:buNone/>
            </a:pPr>
            <a:r>
              <a:rPr lang="en-US" altLang="en-US">
                <a:ea typeface="ＭＳ Ｐゴシック" panose="020B0600070205080204" pitchFamily="34" charset="-128"/>
              </a:rPr>
              <a:t>3 Negotiate </a:t>
            </a:r>
          </a:p>
          <a:p>
            <a:pPr algn="just" eaLnBrk="1" hangingPunct="1">
              <a:buFont typeface="Wingdings" pitchFamily="2" charset="2"/>
              <a:buNone/>
            </a:pPr>
            <a:r>
              <a:rPr lang="en-US" altLang="en-US">
                <a:ea typeface="ＭＳ Ｐゴシック" panose="020B0600070205080204" pitchFamily="34" charset="-128"/>
              </a:rPr>
              <a:t>4 Walk Away </a:t>
            </a:r>
          </a:p>
          <a:p>
            <a:pPr algn="just" eaLnBrk="1" hangingPunct="1">
              <a:buFont typeface="Wingdings" pitchFamily="2" charset="2"/>
              <a:buNone/>
            </a:pPr>
            <a:r>
              <a:rPr lang="en-US" altLang="en-US">
                <a:ea typeface="ＭＳ Ｐゴシック" panose="020B0600070205080204" pitchFamily="34" charset="-128"/>
              </a:rPr>
              <a:t>5 Pay</a:t>
            </a:r>
          </a:p>
          <a:p>
            <a:pPr eaLnBrk="1" hangingPunct="1">
              <a:buFont typeface="Wingdings" pitchFamily="2" charset="2"/>
              <a:buNone/>
            </a:pPr>
            <a:endParaRPr lang="en-US" altLang="en-US">
              <a:ea typeface="ＭＳ Ｐゴシック" panose="020B0600070205080204" pitchFamily="34" charset="-128"/>
            </a:endParaRPr>
          </a:p>
        </p:txBody>
      </p:sp>
      <p:sp>
        <p:nvSpPr>
          <p:cNvPr id="24580" name="Footer Placeholder 3">
            <a:extLst>
              <a:ext uri="{FF2B5EF4-FFF2-40B4-BE49-F238E27FC236}">
                <a16:creationId xmlns:a16="http://schemas.microsoft.com/office/drawing/2014/main" id="{E397412A-7BF2-3142-9802-95799F056364}"/>
              </a:ext>
            </a:extLst>
          </p:cNvPr>
          <p:cNvSpPr>
            <a:spLocks noGrp="1"/>
          </p:cNvSpPr>
          <p:nvPr>
            <p:ph type="ftr" sz="quarter" idx="11"/>
          </p:nvPr>
        </p:nvSpPr>
        <p:spPr/>
        <p:txBody>
          <a:bodyPr/>
          <a:lstStyle/>
          <a:p>
            <a:pPr>
              <a:defRPr/>
            </a:pPr>
            <a:r>
              <a:rPr lang="en-US"/>
              <a:t>Lynnette Khalfani-Cox   http://MoneyCoachUniversity.com  </a:t>
            </a:r>
          </a:p>
        </p:txBody>
      </p:sp>
      <p:sp>
        <p:nvSpPr>
          <p:cNvPr id="5" name="Date Placeholder 4">
            <a:extLst>
              <a:ext uri="{FF2B5EF4-FFF2-40B4-BE49-F238E27FC236}">
                <a16:creationId xmlns:a16="http://schemas.microsoft.com/office/drawing/2014/main" id="{98B0A704-F56A-0142-9642-F44D21FEE30B}"/>
              </a:ext>
            </a:extLst>
          </p:cNvPr>
          <p:cNvSpPr>
            <a:spLocks noGrp="1"/>
          </p:cNvSpPr>
          <p:nvPr>
            <p:ph type="dt" sz="quarter" idx="10"/>
          </p:nvPr>
        </p:nvSpPr>
        <p:spPr/>
        <p:txBody>
          <a:bodyPr/>
          <a:lstStyle/>
          <a:p>
            <a:pPr>
              <a:defRPr/>
            </a:pPr>
            <a:r>
              <a:rPr lang="en-US"/>
              <a:t>© 2020</a:t>
            </a:r>
            <a:endParaRPr lang="en-US" dirty="0"/>
          </a:p>
        </p:txBody>
      </p:sp>
      <p:sp>
        <p:nvSpPr>
          <p:cNvPr id="7" name="Content Placeholder 2">
            <a:extLst>
              <a:ext uri="{FF2B5EF4-FFF2-40B4-BE49-F238E27FC236}">
                <a16:creationId xmlns:a16="http://schemas.microsoft.com/office/drawing/2014/main" id="{1F2893C8-3B89-FE40-B17B-3E2EAD678AC0}"/>
              </a:ext>
            </a:extLst>
          </p:cNvPr>
          <p:cNvSpPr txBox="1">
            <a:spLocks/>
          </p:cNvSpPr>
          <p:nvPr/>
        </p:nvSpPr>
        <p:spPr bwMode="auto">
          <a:xfrm>
            <a:off x="3429000" y="1768475"/>
            <a:ext cx="5486400" cy="4114800"/>
          </a:xfrm>
          <a:prstGeom prst="rect">
            <a:avLst/>
          </a:prstGeom>
          <a:noFill/>
          <a:ln w="9525">
            <a:noFill/>
            <a:miter lim="800000"/>
            <a:headEnd/>
            <a:tailEnd/>
          </a:ln>
        </p:spPr>
        <p:txBody>
          <a:bodyPr/>
          <a:lstStyle/>
          <a:p>
            <a:pPr defTabSz="457200" eaLnBrk="1" hangingPunct="1">
              <a:spcBef>
                <a:spcPct val="20000"/>
              </a:spcBef>
              <a:buFont typeface="Wingdings" pitchFamily="1" charset="2"/>
              <a:buNone/>
              <a:defRPr/>
            </a:pPr>
            <a:r>
              <a:rPr lang="en-US" sz="3200" dirty="0">
                <a:latin typeface="+mn-lt"/>
                <a:ea typeface="ＭＳ Ｐゴシック" pitchFamily="1" charset="-128"/>
                <a:cs typeface="ＭＳ Ｐゴシック" charset="-128"/>
              </a:rPr>
              <a:t>If you chose options 1 or 4, make sure you’ve tried options 2, 3 or 5 first</a:t>
            </a:r>
          </a:p>
          <a:p>
            <a:pPr defTabSz="457200" eaLnBrk="1" hangingPunct="1">
              <a:spcBef>
                <a:spcPct val="20000"/>
              </a:spcBef>
              <a:buFont typeface="Wingdings" pitchFamily="1" charset="2"/>
              <a:buNone/>
              <a:defRPr/>
            </a:pPr>
            <a:endParaRPr lang="en-US" sz="2000" dirty="0">
              <a:latin typeface="+mn-lt"/>
              <a:ea typeface="ＭＳ Ｐゴシック" pitchFamily="1" charset="-128"/>
              <a:cs typeface="ＭＳ Ｐゴシック" charset="-128"/>
            </a:endParaRPr>
          </a:p>
          <a:p>
            <a:pPr defTabSz="457200" eaLnBrk="1" hangingPunct="1">
              <a:spcBef>
                <a:spcPct val="20000"/>
              </a:spcBef>
              <a:buFont typeface="Wingdings" pitchFamily="1" charset="2"/>
              <a:buNone/>
              <a:defRPr/>
            </a:pPr>
            <a:r>
              <a:rPr lang="en-US" sz="3200" dirty="0">
                <a:latin typeface="+mn-lt"/>
                <a:ea typeface="ＭＳ Ｐゴシック" pitchFamily="1" charset="-128"/>
                <a:cs typeface="ＭＳ Ｐゴシック" charset="-128"/>
              </a:rPr>
              <a:t>If you chose options 2, 3 or 5, each of those options can be accelerated to help you get debt free fast!</a:t>
            </a:r>
          </a:p>
          <a:p>
            <a:pPr marL="342900" indent="-342900" defTabSz="457200" eaLnBrk="1" hangingPunct="1">
              <a:spcBef>
                <a:spcPct val="20000"/>
              </a:spcBef>
              <a:buFont typeface="Wingdings" pitchFamily="1" charset="2"/>
              <a:buNone/>
              <a:defRPr/>
            </a:pPr>
            <a:endParaRPr lang="en-US" sz="3200" dirty="0">
              <a:latin typeface="+mn-lt"/>
              <a:ea typeface="ＭＳ Ｐゴシック" pitchFamily="1" charset="-128"/>
              <a:cs typeface="ＭＳ Ｐゴシック" charset="-128"/>
            </a:endParaRPr>
          </a:p>
        </p:txBody>
      </p:sp>
      <p:sp>
        <p:nvSpPr>
          <p:cNvPr id="90118" name="Title 1">
            <a:extLst>
              <a:ext uri="{FF2B5EF4-FFF2-40B4-BE49-F238E27FC236}">
                <a16:creationId xmlns:a16="http://schemas.microsoft.com/office/drawing/2014/main" id="{7D0150F1-6EC8-5445-9F08-E29DA38B7B04}"/>
              </a:ext>
            </a:extLst>
          </p:cNvPr>
          <p:cNvSpPr txBox="1">
            <a:spLocks/>
          </p:cNvSpPr>
          <p:nvPr/>
        </p:nvSpPr>
        <p:spPr bwMode="auto">
          <a:xfrm>
            <a:off x="457200" y="609600"/>
            <a:ext cx="723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chemeClr val="bg1"/>
                </a:solidFill>
                <a:latin typeface="Verdana" panose="020B0604030504040204" pitchFamily="34" charset="0"/>
              </a:rPr>
              <a:t>Debt Options: Your Challenge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Lynnette Khalfani-Cox hi-res headshot.jpg">
            <a:extLst>
              <a:ext uri="{FF2B5EF4-FFF2-40B4-BE49-F238E27FC236}">
                <a16:creationId xmlns:a16="http://schemas.microsoft.com/office/drawing/2014/main" id="{E894C0D4-9ADD-E74A-A24C-9B353ED3F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600" y="1752600"/>
            <a:ext cx="30734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a:extLst>
              <a:ext uri="{FF2B5EF4-FFF2-40B4-BE49-F238E27FC236}">
                <a16:creationId xmlns:a16="http://schemas.microsoft.com/office/drawing/2014/main" id="{077DB711-5B05-A442-B8DF-4778980C5890}"/>
              </a:ext>
            </a:extLst>
          </p:cNvPr>
          <p:cNvSpPr>
            <a:spLocks noGrp="1"/>
          </p:cNvSpPr>
          <p:nvPr>
            <p:ph type="dt" sz="quarter" idx="10"/>
          </p:nvPr>
        </p:nvSpPr>
        <p:spPr/>
        <p:txBody>
          <a:bodyPr/>
          <a:lstStyle/>
          <a:p>
            <a:pPr>
              <a:defRPr/>
            </a:pPr>
            <a:r>
              <a:rPr lang="en-US" dirty="0"/>
              <a:t>© 2020</a:t>
            </a:r>
          </a:p>
        </p:txBody>
      </p:sp>
      <p:sp>
        <p:nvSpPr>
          <p:cNvPr id="91139" name="Slide Number Placeholder 13">
            <a:extLst>
              <a:ext uri="{FF2B5EF4-FFF2-40B4-BE49-F238E27FC236}">
                <a16:creationId xmlns:a16="http://schemas.microsoft.com/office/drawing/2014/main" id="{A4B8690A-ED1C-6D4D-A954-5FE44AB280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8B82A20-C70B-CD48-A6E7-B2FF24127865}" type="slidenum">
              <a:rPr lang="en-US" altLang="en-US" sz="1200">
                <a:solidFill>
                  <a:srgbClr val="898989"/>
                </a:solidFill>
                <a:latin typeface="Verdana" panose="020B0604030504040204" pitchFamily="34" charset="0"/>
              </a:rPr>
              <a:pPr>
                <a:spcBef>
                  <a:spcPct val="0"/>
                </a:spcBef>
                <a:buFontTx/>
                <a:buNone/>
              </a:pPr>
              <a:t>81</a:t>
            </a:fld>
            <a:endParaRPr lang="en-US" altLang="en-US" sz="1200">
              <a:solidFill>
                <a:srgbClr val="898989"/>
              </a:solidFill>
              <a:latin typeface="Verdana" panose="020B0604030504040204" pitchFamily="34" charset="0"/>
            </a:endParaRPr>
          </a:p>
        </p:txBody>
      </p:sp>
      <p:sp>
        <p:nvSpPr>
          <p:cNvPr id="15" name="Footer Placeholder 14">
            <a:extLst>
              <a:ext uri="{FF2B5EF4-FFF2-40B4-BE49-F238E27FC236}">
                <a16:creationId xmlns:a16="http://schemas.microsoft.com/office/drawing/2014/main" id="{45B24D85-5CA7-D145-8B90-2C7CF2A7C6E0}"/>
              </a:ext>
            </a:extLst>
          </p:cNvPr>
          <p:cNvSpPr>
            <a:spLocks noGrp="1"/>
          </p:cNvSpPr>
          <p:nvPr>
            <p:ph type="ftr" sz="quarter" idx="11"/>
          </p:nvPr>
        </p:nvSpPr>
        <p:spPr/>
        <p:txBody>
          <a:bodyPr/>
          <a:lstStyle/>
          <a:p>
            <a:pPr>
              <a:defRPr/>
            </a:pPr>
            <a:r>
              <a:rPr lang="en-US"/>
              <a:t>Lynnette Khalfani-Cox  </a:t>
            </a:r>
          </a:p>
          <a:p>
            <a:pPr>
              <a:defRPr/>
            </a:pPr>
            <a:r>
              <a:rPr lang="en-US"/>
              <a:t>http://</a:t>
            </a:r>
            <a:r>
              <a:rPr lang="en-US">
                <a:ea typeface="ＭＳ Ｐゴシック" pitchFamily="1" charset="-128"/>
              </a:rPr>
              <a:t>MoneyCoachUniversity.com</a:t>
            </a:r>
            <a:r>
              <a:rPr lang="en-US"/>
              <a:t>  </a:t>
            </a:r>
          </a:p>
        </p:txBody>
      </p:sp>
      <p:sp>
        <p:nvSpPr>
          <p:cNvPr id="16" name="Rectangle 15">
            <a:extLst>
              <a:ext uri="{FF2B5EF4-FFF2-40B4-BE49-F238E27FC236}">
                <a16:creationId xmlns:a16="http://schemas.microsoft.com/office/drawing/2014/main" id="{B9EB3599-BFDB-6647-8D56-158822DD2F66}"/>
              </a:ext>
            </a:extLst>
          </p:cNvPr>
          <p:cNvSpPr/>
          <p:nvPr/>
        </p:nvSpPr>
        <p:spPr>
          <a:xfrm>
            <a:off x="533400" y="1676400"/>
            <a:ext cx="6629400" cy="2062103"/>
          </a:xfrm>
          <a:prstGeom prst="rect">
            <a:avLst/>
          </a:prstGeom>
        </p:spPr>
        <p:txBody>
          <a:bodyPr>
            <a:spAutoFit/>
          </a:bodyPr>
          <a:lstStyle/>
          <a:p>
            <a:pPr eaLnBrk="1" hangingPunct="1">
              <a:defRPr/>
            </a:pPr>
            <a:r>
              <a:rPr lang="en-US" sz="2800" b="1" dirty="0">
                <a:latin typeface="+mn-lt"/>
                <a:ea typeface="ＭＳ Ｐゴシック" pitchFamily="1" charset="-128"/>
                <a:cs typeface="Arial" charset="0"/>
              </a:rPr>
              <a:t>Lynnette Khalfani-Cox, The Money Coach</a:t>
            </a:r>
            <a:r>
              <a:rPr lang="en-US" sz="2800" b="1" baseline="30000" dirty="0">
                <a:latin typeface="+mn-lt"/>
                <a:ea typeface="ＭＳ Ｐゴシック" pitchFamily="1" charset="-128"/>
                <a:cs typeface="Arial" charset="0"/>
              </a:rPr>
              <a:t>®</a:t>
            </a:r>
            <a:br>
              <a:rPr lang="en-US" sz="2400" dirty="0">
                <a:latin typeface="+mn-lt"/>
                <a:ea typeface="ＭＳ Ｐゴシック" pitchFamily="1" charset="-128"/>
                <a:cs typeface="Arial" charset="0"/>
              </a:rPr>
            </a:br>
            <a:r>
              <a:rPr lang="en-US" sz="2000" dirty="0">
                <a:latin typeface="+mn-lt"/>
                <a:ea typeface="ＭＳ Ｐゴシック" pitchFamily="1" charset="-128"/>
                <a:cs typeface="Arial" charset="0"/>
              </a:rPr>
              <a:t> </a:t>
            </a:r>
          </a:p>
          <a:p>
            <a:pPr eaLnBrk="1" hangingPunct="1">
              <a:defRPr/>
            </a:pPr>
            <a:endParaRPr lang="en-US" sz="2000" dirty="0">
              <a:latin typeface="+mn-lt"/>
              <a:ea typeface="ＭＳ Ｐゴシック" pitchFamily="1" charset="-128"/>
              <a:cs typeface="Arial" charset="0"/>
            </a:endParaRPr>
          </a:p>
          <a:p>
            <a:pPr eaLnBrk="1" hangingPunct="1">
              <a:defRPr/>
            </a:pPr>
            <a:br>
              <a:rPr lang="en-US" sz="2000" dirty="0">
                <a:latin typeface="+mn-lt"/>
                <a:ea typeface="ＭＳ Ｐゴシック" pitchFamily="1" charset="-128"/>
                <a:cs typeface="Arial" charset="0"/>
              </a:rPr>
            </a:br>
            <a:br>
              <a:rPr lang="en-US" sz="2000" dirty="0">
                <a:latin typeface="+mn-lt"/>
                <a:ea typeface="ＭＳ Ｐゴシック" pitchFamily="1" charset="-128"/>
                <a:cs typeface="Arial" charset="0"/>
              </a:rPr>
            </a:br>
            <a:endParaRPr lang="en-US" sz="2000" dirty="0">
              <a:latin typeface="+mn-lt"/>
              <a:cs typeface="Arial" charset="0"/>
            </a:endParaRPr>
          </a:p>
        </p:txBody>
      </p:sp>
      <p:sp>
        <p:nvSpPr>
          <p:cNvPr id="91142" name="TextBox 17">
            <a:extLst>
              <a:ext uri="{FF2B5EF4-FFF2-40B4-BE49-F238E27FC236}">
                <a16:creationId xmlns:a16="http://schemas.microsoft.com/office/drawing/2014/main" id="{FEDC74FB-E338-FC47-B2AD-38F5829B8804}"/>
              </a:ext>
            </a:extLst>
          </p:cNvPr>
          <p:cNvSpPr txBox="1">
            <a:spLocks noChangeArrowheads="1"/>
          </p:cNvSpPr>
          <p:nvPr/>
        </p:nvSpPr>
        <p:spPr bwMode="auto">
          <a:xfrm>
            <a:off x="457200" y="685800"/>
            <a:ext cx="495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CA" altLang="en-US" sz="3000" b="1">
                <a:solidFill>
                  <a:schemeClr val="bg1"/>
                </a:solidFill>
                <a:latin typeface="Verdana" panose="020B0604030504040204" pitchFamily="34" charset="0"/>
              </a:rPr>
              <a:t>Q &amp; A</a:t>
            </a:r>
            <a:endParaRPr lang="en-US" altLang="en-US" sz="3000" b="1">
              <a:solidFill>
                <a:schemeClr val="bg1"/>
              </a:solidFill>
              <a:latin typeface="Verdana" panose="020B0604030504040204" pitchFamily="34" charset="0"/>
            </a:endParaRPr>
          </a:p>
        </p:txBody>
      </p:sp>
      <p:sp>
        <p:nvSpPr>
          <p:cNvPr id="10" name="Google Shape;573;p80">
            <a:extLst>
              <a:ext uri="{FF2B5EF4-FFF2-40B4-BE49-F238E27FC236}">
                <a16:creationId xmlns:a16="http://schemas.microsoft.com/office/drawing/2014/main" id="{292CE6E3-2047-47D2-A0A6-67335490F43D}"/>
              </a:ext>
            </a:extLst>
          </p:cNvPr>
          <p:cNvSpPr txBox="1">
            <a:spLocks/>
          </p:cNvSpPr>
          <p:nvPr/>
        </p:nvSpPr>
        <p:spPr>
          <a:xfrm>
            <a:off x="533400" y="2427878"/>
            <a:ext cx="5691983" cy="1310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23850" algn="l" rtl="0">
              <a:lnSpc>
                <a:spcPct val="90000"/>
              </a:lnSpc>
              <a:spcBef>
                <a:spcPts val="900"/>
              </a:spcBef>
              <a:spcAft>
                <a:spcPts val="0"/>
              </a:spcAft>
              <a:buClr>
                <a:schemeClr val="accent1"/>
              </a:buClr>
              <a:buSzPts val="1800"/>
              <a:buFont typeface="Calibri"/>
              <a:buNone/>
              <a:defRPr sz="1800" b="0" i="0" u="none" strike="noStrike" cap="none">
                <a:solidFill>
                  <a:schemeClr val="dk2"/>
                </a:solidFill>
                <a:latin typeface="Calibri"/>
                <a:ea typeface="Calibri"/>
                <a:cs typeface="Calibri"/>
                <a:sym typeface="Calibri"/>
              </a:defRPr>
            </a:lvl1pPr>
            <a:lvl2pPr marL="914400" marR="0" lvl="1" indent="-314325" algn="ctr" rtl="0">
              <a:lnSpc>
                <a:spcPct val="90000"/>
              </a:lnSpc>
              <a:spcBef>
                <a:spcPts val="150"/>
              </a:spcBef>
              <a:spcAft>
                <a:spcPts val="0"/>
              </a:spcAft>
              <a:buClr>
                <a:schemeClr val="accent1"/>
              </a:buClr>
              <a:buSzPts val="1800"/>
              <a:buFont typeface="Calibri"/>
              <a:buNone/>
              <a:defRPr sz="1800" b="0" i="0" u="none" strike="noStrike" cap="none">
                <a:solidFill>
                  <a:srgbClr val="3F3F3F"/>
                </a:solidFill>
                <a:latin typeface="Calibri"/>
                <a:ea typeface="Calibri"/>
                <a:cs typeface="Calibri"/>
                <a:sym typeface="Calibri"/>
              </a:defRPr>
            </a:lvl2pPr>
            <a:lvl3pPr marL="1371600" marR="0" lvl="2" indent="-295275" algn="ctr" rtl="0">
              <a:lnSpc>
                <a:spcPct val="90000"/>
              </a:lnSpc>
              <a:spcBef>
                <a:spcPts val="300"/>
              </a:spcBef>
              <a:spcAft>
                <a:spcPts val="0"/>
              </a:spcAft>
              <a:buClr>
                <a:schemeClr val="accent1"/>
              </a:buClr>
              <a:buSzPts val="1800"/>
              <a:buFont typeface="Calibri"/>
              <a:buNone/>
              <a:defRPr sz="1800" b="0" i="0" u="none" strike="noStrike" cap="none">
                <a:solidFill>
                  <a:srgbClr val="3F3F3F"/>
                </a:solidFill>
                <a:latin typeface="Calibri"/>
                <a:ea typeface="Calibri"/>
                <a:cs typeface="Calibri"/>
                <a:sym typeface="Calibri"/>
              </a:defRPr>
            </a:lvl3pPr>
            <a:lvl4pPr marL="1828800" marR="0" lvl="3" indent="-295275" algn="ctr"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4pPr>
            <a:lvl5pPr marL="2286000" marR="0" lvl="4" indent="-295275" algn="ctr"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5pPr>
            <a:lvl6pPr marL="2743200" marR="0" lvl="5" indent="-295275" algn="ctr"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6pPr>
            <a:lvl7pPr marL="3200400" marR="0" lvl="6" indent="-295275" algn="ctr"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7pPr>
            <a:lvl8pPr marL="3657600" marR="0" lvl="7" indent="-295275" algn="ctr"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8pPr>
            <a:lvl9pPr marL="4114800" marR="0" lvl="8" indent="-295275" algn="ctr" rtl="0">
              <a:lnSpc>
                <a:spcPct val="90000"/>
              </a:lnSpc>
              <a:spcBef>
                <a:spcPts val="300"/>
              </a:spcBef>
              <a:spcAft>
                <a:spcPts val="30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99CB38"/>
              </a:buClr>
              <a:buSzPts val="2400"/>
              <a:buFont typeface="Calibri"/>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ASK IN THE CHAT </a:t>
            </a:r>
            <a:endParaRPr kumimoji="0" lang="en-US" sz="1800" b="0" i="0" u="none" strike="noStrike" kern="0" cap="none" spc="0" normalizeH="0" baseline="0" noProof="0" dirty="0">
              <a:ln>
                <a:noFill/>
              </a:ln>
              <a:solidFill>
                <a:srgbClr val="455F51"/>
              </a:solidFill>
              <a:effectLst/>
              <a:uLnTx/>
              <a:uFillTx/>
              <a:latin typeface="Calibri"/>
              <a:cs typeface="Calibri"/>
              <a:sym typeface="Calibri"/>
            </a:endParaRPr>
          </a:p>
          <a:p>
            <a:pPr marL="0" marR="0" lvl="0" indent="0" algn="l" defTabSz="914400" rtl="0" eaLnBrk="1" fontAlgn="auto" latinLnBrk="0" hangingPunct="1">
              <a:lnSpc>
                <a:spcPct val="90000"/>
              </a:lnSpc>
              <a:spcBef>
                <a:spcPts val="1050"/>
              </a:spcBef>
              <a:spcAft>
                <a:spcPts val="0"/>
              </a:spcAft>
              <a:buClr>
                <a:srgbClr val="99CB38"/>
              </a:buClr>
              <a:buSzPts val="2400"/>
              <a:buFont typeface="Calibri"/>
              <a:buNone/>
              <a:tabLst/>
              <a:defRPr/>
            </a:pPr>
            <a:r>
              <a:rPr kumimoji="0" lang="en-US" sz="2400" b="0" i="0" u="none" strike="noStrike" kern="0" cap="none" spc="0" normalizeH="0" baseline="0" noProof="0" dirty="0">
                <a:ln>
                  <a:noFill/>
                </a:ln>
                <a:solidFill>
                  <a:srgbClr val="000000"/>
                </a:solidFill>
                <a:effectLst/>
                <a:uLnTx/>
                <a:uFillTx/>
                <a:latin typeface="Calibri"/>
                <a:cs typeface="Calibri"/>
                <a:sym typeface="Calibri"/>
              </a:rPr>
              <a:t>OR SEND AN EMAIL TO: </a:t>
            </a:r>
            <a:endParaRPr kumimoji="0" lang="en-US" sz="1800" b="0" i="0" u="none" strike="noStrike" kern="0" cap="none" spc="0" normalizeH="0" baseline="0" noProof="0" dirty="0">
              <a:ln>
                <a:noFill/>
              </a:ln>
              <a:solidFill>
                <a:srgbClr val="455F51"/>
              </a:solidFill>
              <a:effectLst/>
              <a:uLnTx/>
              <a:uFillTx/>
              <a:latin typeface="Calibri"/>
              <a:cs typeface="Calibri"/>
              <a:sym typeface="Calibri"/>
            </a:endParaRPr>
          </a:p>
          <a:p>
            <a:pPr marL="0" marR="0" lvl="0" indent="0" algn="l" defTabSz="914400" rtl="0" eaLnBrk="1" fontAlgn="auto" latinLnBrk="0" hangingPunct="1">
              <a:lnSpc>
                <a:spcPct val="90000"/>
              </a:lnSpc>
              <a:spcBef>
                <a:spcPts val="1050"/>
              </a:spcBef>
              <a:spcAft>
                <a:spcPts val="0"/>
              </a:spcAft>
              <a:buClr>
                <a:srgbClr val="99CB38"/>
              </a:buClr>
              <a:buSzPts val="2700"/>
              <a:buFont typeface="Calibri"/>
              <a:buNone/>
              <a:tabLst/>
              <a:defRPr/>
            </a:pPr>
            <a:r>
              <a:rPr kumimoji="0" lang="en-US" sz="2700" b="1" i="0" u="sng" strike="noStrike" kern="0" cap="none" spc="0" normalizeH="0" baseline="0" noProof="0" dirty="0">
                <a:ln>
                  <a:noFill/>
                </a:ln>
                <a:solidFill>
                  <a:srgbClr val="92D050"/>
                </a:solidFill>
                <a:effectLst/>
                <a:uLnTx/>
                <a:uFillTx/>
                <a:latin typeface="Calibri"/>
                <a:cs typeface="Calibri"/>
                <a:sym typeface="Calibri"/>
                <a:hlinkClick r:id="rId4">
                  <a:extLst>
                    <a:ext uri="{A12FA001-AC4F-418D-AE19-62706E023703}">
                      <ahyp:hlinkClr xmlns:ahyp="http://schemas.microsoft.com/office/drawing/2018/hyperlinkcolor" val="tx"/>
                    </a:ext>
                  </a:extLst>
                </a:hlinkClick>
              </a:rPr>
              <a:t>FINANCIALWELLNESS@NAR.REALTOR</a:t>
            </a:r>
            <a:endParaRPr kumimoji="0" lang="en-US" sz="2700" b="1" i="0" u="none" strike="noStrike" kern="0" cap="none" spc="0" normalizeH="0" baseline="0" noProof="0" dirty="0">
              <a:ln>
                <a:noFill/>
              </a:ln>
              <a:solidFill>
                <a:srgbClr val="92D050"/>
              </a:solidFill>
              <a:effectLst/>
              <a:uLnTx/>
              <a:uFillTx/>
              <a:latin typeface="Calibri"/>
              <a:cs typeface="Calibri"/>
              <a:sym typeface="Calibri"/>
            </a:endParaRPr>
          </a:p>
        </p:txBody>
      </p:sp>
      <p:pic>
        <p:nvPicPr>
          <p:cNvPr id="11" name="Picture 10">
            <a:extLst>
              <a:ext uri="{FF2B5EF4-FFF2-40B4-BE49-F238E27FC236}">
                <a16:creationId xmlns:a16="http://schemas.microsoft.com/office/drawing/2014/main" id="{E4163978-EE66-4B2E-8546-23D0011BBCB9}"/>
              </a:ext>
            </a:extLst>
          </p:cNvPr>
          <p:cNvPicPr>
            <a:picLocks noChangeAspect="1"/>
          </p:cNvPicPr>
          <p:nvPr/>
        </p:nvPicPr>
        <p:blipFill>
          <a:blip r:embed="rId5"/>
          <a:stretch>
            <a:fillRect/>
          </a:stretch>
        </p:blipFill>
        <p:spPr>
          <a:xfrm>
            <a:off x="621102" y="3787133"/>
            <a:ext cx="2706299" cy="2512098"/>
          </a:xfrm>
          <a:prstGeom prst="rect">
            <a:avLst/>
          </a:prstGeom>
        </p:spPr>
      </p:pic>
      <p:sp>
        <p:nvSpPr>
          <p:cNvPr id="2" name="Arrow: Right 1">
            <a:extLst>
              <a:ext uri="{FF2B5EF4-FFF2-40B4-BE49-F238E27FC236}">
                <a16:creationId xmlns:a16="http://schemas.microsoft.com/office/drawing/2014/main" id="{2652BECB-E865-4D70-8CEE-E93135774A9D}"/>
              </a:ext>
            </a:extLst>
          </p:cNvPr>
          <p:cNvSpPr/>
          <p:nvPr/>
        </p:nvSpPr>
        <p:spPr>
          <a:xfrm rot="9076400">
            <a:off x="2247899" y="5339974"/>
            <a:ext cx="13716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Lynnette Khalfani-Cox hi-res headshot.jpg">
            <a:extLst>
              <a:ext uri="{FF2B5EF4-FFF2-40B4-BE49-F238E27FC236}">
                <a16:creationId xmlns:a16="http://schemas.microsoft.com/office/drawing/2014/main" id="{E894C0D4-9ADD-E74A-A24C-9B353ED3F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600" y="1600200"/>
            <a:ext cx="30734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12">
            <a:extLst>
              <a:ext uri="{FF2B5EF4-FFF2-40B4-BE49-F238E27FC236}">
                <a16:creationId xmlns:a16="http://schemas.microsoft.com/office/drawing/2014/main" id="{077DB711-5B05-A442-B8DF-4778980C5890}"/>
              </a:ext>
            </a:extLst>
          </p:cNvPr>
          <p:cNvSpPr>
            <a:spLocks noGrp="1"/>
          </p:cNvSpPr>
          <p:nvPr>
            <p:ph type="dt" sz="quarter" idx="10"/>
          </p:nvPr>
        </p:nvSpPr>
        <p:spPr/>
        <p:txBody>
          <a:bodyPr/>
          <a:lstStyle/>
          <a:p>
            <a:pPr>
              <a:defRPr/>
            </a:pPr>
            <a:r>
              <a:rPr lang="en-US" dirty="0"/>
              <a:t>© 2020</a:t>
            </a:r>
          </a:p>
        </p:txBody>
      </p:sp>
      <p:sp>
        <p:nvSpPr>
          <p:cNvPr id="91139" name="Slide Number Placeholder 13">
            <a:extLst>
              <a:ext uri="{FF2B5EF4-FFF2-40B4-BE49-F238E27FC236}">
                <a16:creationId xmlns:a16="http://schemas.microsoft.com/office/drawing/2014/main" id="{A4B8690A-ED1C-6D4D-A954-5FE44AB280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8B82A20-C70B-CD48-A6E7-B2FF24127865}" type="slidenum">
              <a:rPr lang="en-US" altLang="en-US" sz="1200">
                <a:solidFill>
                  <a:srgbClr val="898989"/>
                </a:solidFill>
                <a:latin typeface="Verdana" panose="020B0604030504040204" pitchFamily="34" charset="0"/>
              </a:rPr>
              <a:pPr>
                <a:spcBef>
                  <a:spcPct val="0"/>
                </a:spcBef>
                <a:buFontTx/>
                <a:buNone/>
              </a:pPr>
              <a:t>82</a:t>
            </a:fld>
            <a:endParaRPr lang="en-US" altLang="en-US" sz="1200">
              <a:solidFill>
                <a:srgbClr val="898989"/>
              </a:solidFill>
              <a:latin typeface="Verdana" panose="020B0604030504040204" pitchFamily="34" charset="0"/>
            </a:endParaRPr>
          </a:p>
        </p:txBody>
      </p:sp>
      <p:sp>
        <p:nvSpPr>
          <p:cNvPr id="15" name="Footer Placeholder 14">
            <a:extLst>
              <a:ext uri="{FF2B5EF4-FFF2-40B4-BE49-F238E27FC236}">
                <a16:creationId xmlns:a16="http://schemas.microsoft.com/office/drawing/2014/main" id="{45B24D85-5CA7-D145-8B90-2C7CF2A7C6E0}"/>
              </a:ext>
            </a:extLst>
          </p:cNvPr>
          <p:cNvSpPr>
            <a:spLocks noGrp="1"/>
          </p:cNvSpPr>
          <p:nvPr>
            <p:ph type="ftr" sz="quarter" idx="11"/>
          </p:nvPr>
        </p:nvSpPr>
        <p:spPr/>
        <p:txBody>
          <a:bodyPr/>
          <a:lstStyle/>
          <a:p>
            <a:pPr>
              <a:defRPr/>
            </a:pPr>
            <a:r>
              <a:rPr lang="en-US"/>
              <a:t>Lynnette Khalfani-Cox  </a:t>
            </a:r>
          </a:p>
          <a:p>
            <a:pPr>
              <a:defRPr/>
            </a:pPr>
            <a:r>
              <a:rPr lang="en-US"/>
              <a:t>http://</a:t>
            </a:r>
            <a:r>
              <a:rPr lang="en-US">
                <a:ea typeface="ＭＳ Ｐゴシック" pitchFamily="1" charset="-128"/>
              </a:rPr>
              <a:t>MoneyCoachUniversity.com</a:t>
            </a:r>
            <a:r>
              <a:rPr lang="en-US"/>
              <a:t>  </a:t>
            </a:r>
          </a:p>
        </p:txBody>
      </p:sp>
      <p:sp>
        <p:nvSpPr>
          <p:cNvPr id="16" name="Rectangle 15">
            <a:extLst>
              <a:ext uri="{FF2B5EF4-FFF2-40B4-BE49-F238E27FC236}">
                <a16:creationId xmlns:a16="http://schemas.microsoft.com/office/drawing/2014/main" id="{B9EB3599-BFDB-6647-8D56-158822DD2F66}"/>
              </a:ext>
            </a:extLst>
          </p:cNvPr>
          <p:cNvSpPr/>
          <p:nvPr/>
        </p:nvSpPr>
        <p:spPr>
          <a:xfrm>
            <a:off x="533400" y="1676400"/>
            <a:ext cx="6629400" cy="4770438"/>
          </a:xfrm>
          <a:prstGeom prst="rect">
            <a:avLst/>
          </a:prstGeom>
        </p:spPr>
        <p:txBody>
          <a:bodyPr>
            <a:spAutoFit/>
          </a:bodyPr>
          <a:lstStyle/>
          <a:p>
            <a:pPr eaLnBrk="1" hangingPunct="1">
              <a:defRPr/>
            </a:pPr>
            <a:r>
              <a:rPr lang="en-US" sz="2800" b="1" dirty="0">
                <a:latin typeface="+mn-lt"/>
                <a:ea typeface="ＭＳ Ｐゴシック" pitchFamily="1" charset="-128"/>
                <a:cs typeface="Arial" charset="0"/>
              </a:rPr>
              <a:t>Lynnette Khalfani-Cox, The Money Coach</a:t>
            </a:r>
            <a:r>
              <a:rPr lang="en-US" sz="2800" b="1" baseline="30000" dirty="0">
                <a:latin typeface="+mn-lt"/>
                <a:ea typeface="ＭＳ Ｐゴシック" pitchFamily="1" charset="-128"/>
                <a:cs typeface="Arial" charset="0"/>
              </a:rPr>
              <a:t>®</a:t>
            </a:r>
            <a:br>
              <a:rPr lang="en-US" sz="2400" dirty="0">
                <a:latin typeface="+mn-lt"/>
                <a:ea typeface="ＭＳ Ｐゴシック" pitchFamily="1" charset="-128"/>
                <a:cs typeface="Arial" charset="0"/>
              </a:rPr>
            </a:br>
            <a:r>
              <a:rPr lang="en-US" sz="2000" dirty="0">
                <a:latin typeface="+mn-lt"/>
                <a:ea typeface="ＭＳ Ｐゴシック" pitchFamily="1" charset="-128"/>
                <a:cs typeface="Arial" charset="0"/>
              </a:rPr>
              <a:t> </a:t>
            </a:r>
            <a:br>
              <a:rPr lang="en-US" sz="2000" dirty="0">
                <a:latin typeface="+mn-lt"/>
                <a:ea typeface="ＭＳ Ｐゴシック" pitchFamily="1" charset="-128"/>
                <a:cs typeface="Arial" charset="0"/>
              </a:rPr>
            </a:br>
            <a:r>
              <a:rPr lang="en-US" sz="2000" dirty="0">
                <a:latin typeface="+mn-lt"/>
                <a:ea typeface="ＭＳ Ｐゴシック" pitchFamily="1" charset="-128"/>
                <a:cs typeface="Arial" charset="0"/>
              </a:rPr>
              <a:t>CEO and Co-Founder, </a:t>
            </a:r>
            <a:br>
              <a:rPr lang="en-US" sz="2000" dirty="0">
                <a:latin typeface="+mn-lt"/>
                <a:ea typeface="ＭＳ Ｐゴシック" pitchFamily="1" charset="-128"/>
                <a:cs typeface="Arial" charset="0"/>
              </a:rPr>
            </a:br>
            <a:r>
              <a:rPr lang="en-US" sz="2000" dirty="0">
                <a:latin typeface="+mn-lt"/>
                <a:ea typeface="ＭＳ Ｐゴシック" pitchFamily="1" charset="-128"/>
                <a:cs typeface="Arial" charset="0"/>
              </a:rPr>
              <a:t>AskTheMoneyCoach.com </a:t>
            </a:r>
            <a:br>
              <a:rPr lang="en-US" sz="2000" dirty="0">
                <a:latin typeface="+mn-lt"/>
                <a:ea typeface="ＭＳ Ｐゴシック" pitchFamily="1" charset="-128"/>
                <a:cs typeface="Arial" charset="0"/>
              </a:rPr>
            </a:br>
            <a:r>
              <a:rPr lang="en-US" sz="2000" dirty="0">
                <a:latin typeface="+mn-lt"/>
                <a:ea typeface="ＭＳ Ｐゴシック" pitchFamily="1" charset="-128"/>
                <a:cs typeface="Arial" charset="0"/>
              </a:rPr>
              <a:t>MoneyCoachUniversity.com</a:t>
            </a:r>
            <a:br>
              <a:rPr lang="en-US" sz="2000" dirty="0">
                <a:latin typeface="+mn-lt"/>
                <a:ea typeface="ＭＳ Ｐゴシック" pitchFamily="1" charset="-128"/>
                <a:cs typeface="Arial" charset="0"/>
              </a:rPr>
            </a:br>
            <a:br>
              <a:rPr lang="en-US" sz="2000" dirty="0">
                <a:latin typeface="+mn-lt"/>
                <a:ea typeface="ＭＳ Ｐゴシック" pitchFamily="1" charset="-128"/>
                <a:cs typeface="Arial" charset="0"/>
              </a:rPr>
            </a:br>
            <a:r>
              <a:rPr lang="en-US" sz="2000" dirty="0">
                <a:latin typeface="+mn-lt"/>
                <a:ea typeface="ＭＳ Ｐゴシック" pitchFamily="1" charset="-128"/>
                <a:cs typeface="Arial" charset="0"/>
              </a:rPr>
              <a:t>New York Times Bestselling Author of</a:t>
            </a:r>
            <a:br>
              <a:rPr lang="en-US" sz="2000" dirty="0">
                <a:latin typeface="+mn-lt"/>
                <a:ea typeface="ＭＳ Ｐゴシック" pitchFamily="1" charset="-128"/>
                <a:cs typeface="Arial" charset="0"/>
              </a:rPr>
            </a:br>
            <a:r>
              <a:rPr lang="en-US" sz="2000" i="1" dirty="0">
                <a:latin typeface="+mn-lt"/>
                <a:ea typeface="ＭＳ Ｐゴシック" pitchFamily="1" charset="-128"/>
                <a:cs typeface="Arial" charset="0"/>
              </a:rPr>
              <a:t>Zero Debt: The Ultimate Guide to</a:t>
            </a:r>
          </a:p>
          <a:p>
            <a:pPr eaLnBrk="1" hangingPunct="1">
              <a:defRPr/>
            </a:pPr>
            <a:r>
              <a:rPr lang="en-US" sz="2000" i="1" dirty="0">
                <a:latin typeface="+mn-lt"/>
                <a:ea typeface="ＭＳ Ｐゴシック" pitchFamily="1" charset="-128"/>
                <a:cs typeface="Arial" charset="0"/>
              </a:rPr>
              <a:t>Financial Freedom</a:t>
            </a:r>
            <a:br>
              <a:rPr lang="en-US" sz="2400" dirty="0">
                <a:latin typeface="+mn-lt"/>
                <a:ea typeface="ＭＳ Ｐゴシック" pitchFamily="1" charset="-128"/>
                <a:cs typeface="Arial" charset="0"/>
              </a:rPr>
            </a:br>
            <a:r>
              <a:rPr lang="en-US" sz="2000" dirty="0">
                <a:latin typeface="+mn-lt"/>
                <a:ea typeface="ＭＳ Ｐゴシック" pitchFamily="1" charset="-128"/>
                <a:cs typeface="Arial" charset="0"/>
              </a:rPr>
              <a:t> </a:t>
            </a:r>
            <a:br>
              <a:rPr lang="en-US" sz="3000" dirty="0">
                <a:latin typeface="+mn-lt"/>
                <a:ea typeface="ＭＳ Ｐゴシック" pitchFamily="1" charset="-128"/>
                <a:cs typeface="Arial" charset="0"/>
              </a:rPr>
            </a:br>
            <a:r>
              <a:rPr lang="en-US" sz="2000" dirty="0">
                <a:latin typeface="+mn-lt"/>
                <a:ea typeface="ＭＳ Ｐゴシック" pitchFamily="1" charset="-128"/>
                <a:cs typeface="Arial" charset="0"/>
              </a:rPr>
              <a:t>         </a:t>
            </a:r>
            <a:r>
              <a:rPr lang="en-US" sz="2000" b="1" dirty="0">
                <a:solidFill>
                  <a:schemeClr val="tx2"/>
                </a:solidFill>
                <a:latin typeface="+mn-lt"/>
                <a:ea typeface="ＭＳ Ｐゴシック" pitchFamily="1" charset="-128"/>
                <a:cs typeface="Arial" charset="0"/>
              </a:rPr>
              <a:t>Twitter:</a:t>
            </a:r>
            <a:r>
              <a:rPr lang="en-US" sz="2000" dirty="0">
                <a:latin typeface="+mn-lt"/>
                <a:ea typeface="ＭＳ Ｐゴシック" pitchFamily="1" charset="-128"/>
                <a:cs typeface="Arial" charset="0"/>
              </a:rPr>
              <a:t> @themoneycoach</a:t>
            </a:r>
          </a:p>
          <a:p>
            <a:pPr eaLnBrk="1" hangingPunct="1">
              <a:defRPr/>
            </a:pPr>
            <a:endParaRPr lang="en-US" sz="1200" b="1" dirty="0">
              <a:solidFill>
                <a:schemeClr val="tx2"/>
              </a:solidFill>
              <a:latin typeface="+mn-lt"/>
              <a:ea typeface="ＭＳ Ｐゴシック" pitchFamily="1" charset="-128"/>
              <a:cs typeface="Arial" charset="0"/>
            </a:endParaRPr>
          </a:p>
          <a:p>
            <a:pPr eaLnBrk="1" hangingPunct="1">
              <a:defRPr/>
            </a:pPr>
            <a:r>
              <a:rPr lang="en-US" sz="2000" b="1" dirty="0">
                <a:solidFill>
                  <a:schemeClr val="tx2"/>
                </a:solidFill>
                <a:latin typeface="+mn-lt"/>
                <a:ea typeface="ＭＳ Ｐゴシック" pitchFamily="1" charset="-128"/>
                <a:cs typeface="Arial" charset="0"/>
              </a:rPr>
              <a:t>         Facebook, Instagram, LinkedIn:</a:t>
            </a:r>
            <a:br>
              <a:rPr lang="en-US" sz="2000" dirty="0">
                <a:latin typeface="+mn-lt"/>
                <a:ea typeface="ＭＳ Ｐゴシック" pitchFamily="1" charset="-128"/>
                <a:cs typeface="Arial" charset="0"/>
              </a:rPr>
            </a:br>
            <a:r>
              <a:rPr lang="en-US" sz="2000" dirty="0">
                <a:latin typeface="+mn-lt"/>
                <a:ea typeface="ＭＳ Ｐゴシック" pitchFamily="1" charset="-128"/>
                <a:cs typeface="Arial" charset="0"/>
              </a:rPr>
              <a:t>         @LynnetteKhalfaniCox</a:t>
            </a:r>
            <a:br>
              <a:rPr lang="en-US" sz="2000" dirty="0">
                <a:latin typeface="+mn-lt"/>
                <a:ea typeface="ＭＳ Ｐゴシック" pitchFamily="1" charset="-128"/>
                <a:cs typeface="Arial" charset="0"/>
              </a:rPr>
            </a:br>
            <a:endParaRPr lang="en-US" sz="2000" dirty="0">
              <a:latin typeface="+mn-lt"/>
              <a:cs typeface="Arial" charset="0"/>
            </a:endParaRPr>
          </a:p>
        </p:txBody>
      </p:sp>
      <p:sp>
        <p:nvSpPr>
          <p:cNvPr id="91142" name="TextBox 17">
            <a:extLst>
              <a:ext uri="{FF2B5EF4-FFF2-40B4-BE49-F238E27FC236}">
                <a16:creationId xmlns:a16="http://schemas.microsoft.com/office/drawing/2014/main" id="{FEDC74FB-E338-FC47-B2AD-38F5829B8804}"/>
              </a:ext>
            </a:extLst>
          </p:cNvPr>
          <p:cNvSpPr txBox="1">
            <a:spLocks noChangeArrowheads="1"/>
          </p:cNvSpPr>
          <p:nvPr/>
        </p:nvSpPr>
        <p:spPr bwMode="auto">
          <a:xfrm>
            <a:off x="457200" y="685800"/>
            <a:ext cx="495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CA" altLang="en-US" sz="3000" b="1" dirty="0">
                <a:solidFill>
                  <a:schemeClr val="bg1"/>
                </a:solidFill>
                <a:latin typeface="Verdana" panose="020B0604030504040204" pitchFamily="34" charset="0"/>
              </a:rPr>
              <a:t>Contact</a:t>
            </a:r>
            <a:endParaRPr lang="en-US" altLang="en-US" sz="3000" b="1" dirty="0">
              <a:solidFill>
                <a:schemeClr val="bg1"/>
              </a:solidFill>
              <a:latin typeface="Verdana" panose="020B0604030504040204" pitchFamily="34" charset="0"/>
            </a:endParaRPr>
          </a:p>
        </p:txBody>
      </p:sp>
      <p:pic>
        <p:nvPicPr>
          <p:cNvPr id="91143" name="Picture 6">
            <a:extLst>
              <a:ext uri="{FF2B5EF4-FFF2-40B4-BE49-F238E27FC236}">
                <a16:creationId xmlns:a16="http://schemas.microsoft.com/office/drawing/2014/main" id="{5410ABB0-8D66-3A40-8DBE-84FF90BAD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953000"/>
            <a:ext cx="37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9">
            <a:extLst>
              <a:ext uri="{FF2B5EF4-FFF2-40B4-BE49-F238E27FC236}">
                <a16:creationId xmlns:a16="http://schemas.microsoft.com/office/drawing/2014/main" id="{D0225870-DACD-A344-89F8-AA043B90AA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257800"/>
            <a:ext cx="3429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2756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1"/>
          <p:cNvSpPr txBox="1">
            <a:spLocks noGrp="1"/>
          </p:cNvSpPr>
          <p:nvPr>
            <p:ph type="ctrTitle"/>
          </p:nvPr>
        </p:nvSpPr>
        <p:spPr>
          <a:xfrm>
            <a:off x="337" y="1374267"/>
            <a:ext cx="9143663" cy="469958"/>
          </a:xfrm>
          <a:prstGeom prst="rect">
            <a:avLst/>
          </a:prstGeom>
          <a:noFill/>
          <a:ln>
            <a:noFill/>
          </a:ln>
        </p:spPr>
        <p:txBody>
          <a:bodyPr spcFirstLastPara="1" wrap="square" lIns="91425" tIns="45700" rIns="91425" bIns="45700" anchor="b" anchorCtr="0">
            <a:noAutofit/>
          </a:bodyPr>
          <a:lstStyle/>
          <a:p>
            <a:pPr algn="ctr">
              <a:buClr>
                <a:srgbClr val="86D438"/>
              </a:buClr>
              <a:buSzPts val="2400"/>
            </a:pPr>
            <a:r>
              <a:rPr lang="en-US" sz="3300" b="1" dirty="0">
                <a:solidFill>
                  <a:srgbClr val="92D050"/>
                </a:solidFill>
              </a:rPr>
              <a:t>Additional Resources: </a:t>
            </a:r>
            <a:r>
              <a:rPr lang="en-US" sz="3300" b="1" dirty="0"/>
              <a:t>nar.realtor/RTRN</a:t>
            </a:r>
            <a:endParaRPr sz="6000" dirty="0"/>
          </a:p>
        </p:txBody>
      </p:sp>
      <p:pic>
        <p:nvPicPr>
          <p:cNvPr id="580" name="Google Shape;580;p81"/>
          <p:cNvPicPr preferRelativeResize="0"/>
          <p:nvPr/>
        </p:nvPicPr>
        <p:blipFill rotWithShape="1">
          <a:blip r:embed="rId3">
            <a:alphaModFix/>
          </a:blip>
          <a:srcRect/>
          <a:stretch/>
        </p:blipFill>
        <p:spPr>
          <a:xfrm>
            <a:off x="338" y="2095237"/>
            <a:ext cx="9143663" cy="322820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3"/>
          <p:cNvSpPr txBox="1">
            <a:spLocks noGrp="1"/>
          </p:cNvSpPr>
          <p:nvPr>
            <p:ph type="ctrTitle"/>
          </p:nvPr>
        </p:nvSpPr>
        <p:spPr>
          <a:xfrm>
            <a:off x="4694464" y="5195225"/>
            <a:ext cx="3621501" cy="585938"/>
          </a:xfrm>
          <a:prstGeom prst="rect">
            <a:avLst/>
          </a:prstGeom>
          <a:noFill/>
          <a:ln>
            <a:noFill/>
          </a:ln>
        </p:spPr>
        <p:txBody>
          <a:bodyPr spcFirstLastPara="1" wrap="square" lIns="91425" tIns="45700" rIns="91425" bIns="45700" anchor="b" anchorCtr="0">
            <a:noAutofit/>
          </a:bodyPr>
          <a:lstStyle/>
          <a:p>
            <a:pPr>
              <a:buSzPts val="2092"/>
            </a:pPr>
            <a:r>
              <a:rPr lang="en-US" sz="2092" b="1" dirty="0"/>
              <a:t>1</a:t>
            </a:r>
            <a:r>
              <a:rPr lang="en-US" sz="2200" b="1" dirty="0"/>
              <a:t>. Visit </a:t>
            </a:r>
            <a:r>
              <a:rPr lang="en-US" sz="2200" b="1" dirty="0">
                <a:solidFill>
                  <a:srgbClr val="92D050"/>
                </a:solidFill>
              </a:rPr>
              <a:t>FinancialWellness.realtor</a:t>
            </a:r>
            <a:br>
              <a:rPr lang="en-US" sz="2200" b="1" dirty="0"/>
            </a:br>
            <a:br>
              <a:rPr lang="en-US" sz="2200" b="1" dirty="0"/>
            </a:br>
            <a:r>
              <a:rPr lang="en-US" sz="2200" b="1" dirty="0"/>
              <a:t>2. Leave us your feedback.</a:t>
            </a:r>
            <a:br>
              <a:rPr lang="en-US" sz="2200" b="1" dirty="0"/>
            </a:br>
            <a:br>
              <a:rPr lang="en-US" sz="2200" b="1" dirty="0"/>
            </a:br>
            <a:r>
              <a:rPr lang="en-US" sz="2200" b="1" dirty="0"/>
              <a:t>3. Register for the next webinar.</a:t>
            </a:r>
            <a:br>
              <a:rPr lang="en-US" sz="2200" b="1" dirty="0"/>
            </a:br>
            <a:br>
              <a:rPr lang="en-US" sz="2200" b="1" dirty="0"/>
            </a:br>
            <a:r>
              <a:rPr lang="en-US" sz="2200" b="1" dirty="0"/>
              <a:t>Thanks!</a:t>
            </a:r>
            <a:br>
              <a:rPr lang="en-US" sz="2200" dirty="0"/>
            </a:br>
            <a:br>
              <a:rPr lang="en-US" sz="2200" dirty="0">
                <a:solidFill>
                  <a:schemeClr val="lt2"/>
                </a:solidFill>
              </a:rPr>
            </a:br>
            <a:endParaRPr sz="2200" dirty="0">
              <a:solidFill>
                <a:schemeClr val="lt2"/>
              </a:solidFill>
            </a:endParaRPr>
          </a:p>
        </p:txBody>
      </p:sp>
      <p:pic>
        <p:nvPicPr>
          <p:cNvPr id="594" name="Google Shape;594;p83"/>
          <p:cNvPicPr preferRelativeResize="0"/>
          <p:nvPr/>
        </p:nvPicPr>
        <p:blipFill rotWithShape="1">
          <a:blip r:embed="rId3">
            <a:alphaModFix/>
          </a:blip>
          <a:srcRect l="2296" r="2345" b="6"/>
          <a:stretch/>
        </p:blipFill>
        <p:spPr>
          <a:xfrm>
            <a:off x="336888" y="1624765"/>
            <a:ext cx="4112650" cy="3608471"/>
          </a:xfrm>
          <a:prstGeom prst="rect">
            <a:avLst/>
          </a:prstGeom>
          <a:noFill/>
          <a:ln>
            <a:noFill/>
          </a:ln>
        </p:spPr>
      </p:pic>
      <p:cxnSp>
        <p:nvCxnSpPr>
          <p:cNvPr id="595" name="Google Shape;595;p83"/>
          <p:cNvCxnSpPr/>
          <p:nvPr/>
        </p:nvCxnSpPr>
        <p:spPr>
          <a:xfrm>
            <a:off x="4572000" y="1972537"/>
            <a:ext cx="0" cy="3031436"/>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B1C9-FB3E-4654-9C1B-D6E5BEC4B1C0}"/>
              </a:ext>
            </a:extLst>
          </p:cNvPr>
          <p:cNvSpPr>
            <a:spLocks noGrp="1"/>
          </p:cNvSpPr>
          <p:nvPr>
            <p:ph type="title"/>
          </p:nvPr>
        </p:nvSpPr>
        <p:spPr>
          <a:xfrm>
            <a:off x="457200" y="1676400"/>
            <a:ext cx="8229600" cy="1143000"/>
          </a:xfrm>
        </p:spPr>
        <p:txBody>
          <a:bodyPr/>
          <a:lstStyle/>
          <a:p>
            <a:r>
              <a:rPr lang="en-US" dirty="0"/>
              <a:t>1. Ignoring Your Debt</a:t>
            </a:r>
          </a:p>
        </p:txBody>
      </p:sp>
      <p:sp>
        <p:nvSpPr>
          <p:cNvPr id="4" name="Date Placeholder 3">
            <a:extLst>
              <a:ext uri="{FF2B5EF4-FFF2-40B4-BE49-F238E27FC236}">
                <a16:creationId xmlns:a16="http://schemas.microsoft.com/office/drawing/2014/main" id="{C8072336-7982-49DC-B1B7-E35EA8F941AF}"/>
              </a:ext>
            </a:extLst>
          </p:cNvPr>
          <p:cNvSpPr>
            <a:spLocks noGrp="1"/>
          </p:cNvSpPr>
          <p:nvPr>
            <p:ph type="dt" sz="half" idx="10"/>
          </p:nvPr>
        </p:nvSpPr>
        <p:spPr/>
        <p:txBody>
          <a:bodyPr/>
          <a:lstStyle/>
          <a:p>
            <a:pPr>
              <a:defRPr/>
            </a:pPr>
            <a:r>
              <a:rPr lang="en-US"/>
              <a:t>© 2020</a:t>
            </a:r>
            <a:endParaRPr lang="en-US" dirty="0"/>
          </a:p>
        </p:txBody>
      </p:sp>
      <p:sp>
        <p:nvSpPr>
          <p:cNvPr id="5" name="Footer Placeholder 4">
            <a:extLst>
              <a:ext uri="{FF2B5EF4-FFF2-40B4-BE49-F238E27FC236}">
                <a16:creationId xmlns:a16="http://schemas.microsoft.com/office/drawing/2014/main" id="{CA8B7B8A-6DE3-40A6-AFEF-39DA95D95269}"/>
              </a:ext>
            </a:extLst>
          </p:cNvPr>
          <p:cNvSpPr>
            <a:spLocks noGrp="1"/>
          </p:cNvSpPr>
          <p:nvPr>
            <p:ph type="ftr" sz="quarter" idx="11"/>
          </p:nvPr>
        </p:nvSpPr>
        <p:spPr/>
        <p:txBody>
          <a:bodyPr/>
          <a:lstStyle/>
          <a:p>
            <a:pPr>
              <a:defRPr/>
            </a:pPr>
            <a:r>
              <a:rPr lang="en-US"/>
              <a:t>Lynnette Khalfani-Cox  </a:t>
            </a:r>
          </a:p>
          <a:p>
            <a:pPr>
              <a:defRPr/>
            </a:pPr>
            <a:r>
              <a:rPr lang="en-US"/>
              <a:t>http://</a:t>
            </a:r>
            <a:r>
              <a:rPr lang="en-US">
                <a:ea typeface="ＭＳ Ｐゴシック" pitchFamily="1" charset="-128"/>
              </a:rPr>
              <a:t>MoneyCoachUniversity.com</a:t>
            </a:r>
            <a:r>
              <a:rPr lang="en-US"/>
              <a:t>  </a:t>
            </a:r>
          </a:p>
        </p:txBody>
      </p:sp>
      <p:sp>
        <p:nvSpPr>
          <p:cNvPr id="6" name="Slide Number Placeholder 5">
            <a:extLst>
              <a:ext uri="{FF2B5EF4-FFF2-40B4-BE49-F238E27FC236}">
                <a16:creationId xmlns:a16="http://schemas.microsoft.com/office/drawing/2014/main" id="{3DEE7D3B-B2F5-4109-92BD-F7771EE659F2}"/>
              </a:ext>
            </a:extLst>
          </p:cNvPr>
          <p:cNvSpPr>
            <a:spLocks noGrp="1"/>
          </p:cNvSpPr>
          <p:nvPr>
            <p:ph type="sldNum" sz="quarter" idx="12"/>
          </p:nvPr>
        </p:nvSpPr>
        <p:spPr/>
        <p:txBody>
          <a:bodyPr/>
          <a:lstStyle/>
          <a:p>
            <a:pPr>
              <a:defRPr/>
            </a:pPr>
            <a:fld id="{0B15C2AB-1A04-DF46-9CFA-7476C97217B4}" type="slidenum">
              <a:rPr lang="en-US" altLang="en-US" smtClean="0"/>
              <a:pPr>
                <a:defRPr/>
              </a:pPr>
              <a:t>9</a:t>
            </a:fld>
            <a:endParaRPr lang="en-US" altLang="en-US"/>
          </a:p>
        </p:txBody>
      </p:sp>
      <p:pic>
        <p:nvPicPr>
          <p:cNvPr id="7" name="Picture 6">
            <a:extLst>
              <a:ext uri="{FF2B5EF4-FFF2-40B4-BE49-F238E27FC236}">
                <a16:creationId xmlns:a16="http://schemas.microsoft.com/office/drawing/2014/main" id="{6A37A8C7-C07E-7242-BF6E-60FFF917440E}"/>
              </a:ext>
            </a:extLst>
          </p:cNvPr>
          <p:cNvPicPr>
            <a:picLocks noChangeAspect="1"/>
          </p:cNvPicPr>
          <p:nvPr/>
        </p:nvPicPr>
        <p:blipFill>
          <a:blip r:embed="rId2"/>
          <a:stretch>
            <a:fillRect/>
          </a:stretch>
        </p:blipFill>
        <p:spPr>
          <a:xfrm>
            <a:off x="0" y="3060700"/>
            <a:ext cx="9144000" cy="2959100"/>
          </a:xfrm>
          <a:prstGeom prst="rect">
            <a:avLst/>
          </a:prstGeom>
        </p:spPr>
      </p:pic>
    </p:spTree>
    <p:extLst>
      <p:ext uri="{BB962C8B-B14F-4D97-AF65-F5344CB8AC3E}">
        <p14:creationId xmlns:p14="http://schemas.microsoft.com/office/powerpoint/2010/main" val="325835192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1_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37089</TotalTime>
  <Words>3540</Words>
  <Application>Microsoft Office PowerPoint</Application>
  <PresentationFormat>On-screen Show (4:3)</PresentationFormat>
  <Paragraphs>710</Paragraphs>
  <Slides>84</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84</vt:i4>
      </vt:variant>
    </vt:vector>
  </HeadingPairs>
  <TitlesOfParts>
    <vt:vector size="94" baseType="lpstr">
      <vt:lpstr>ＭＳ Ｐゴシック</vt:lpstr>
      <vt:lpstr>Arial</vt:lpstr>
      <vt:lpstr>Calibri</vt:lpstr>
      <vt:lpstr>Century Gothic</vt:lpstr>
      <vt:lpstr>Verdana</vt:lpstr>
      <vt:lpstr>Wingdings</vt:lpstr>
      <vt:lpstr>Wingdings 3</vt:lpstr>
      <vt:lpstr>Office Theme</vt:lpstr>
      <vt:lpstr>Ion</vt:lpstr>
      <vt:lpstr>1_Retrospect</vt:lpstr>
      <vt:lpstr>PowerPoint Presentation</vt:lpstr>
      <vt:lpstr>5 Options for Dealing With Debt</vt:lpstr>
      <vt:lpstr>PowerPoint Presentation</vt:lpstr>
      <vt:lpstr>CENTER FOR REALTOR® FINANCIAL WELLNESS  WEBINAR AND SEMINAR  DISCLAIMER </vt:lpstr>
      <vt:lpstr>PowerPoint Presentation</vt:lpstr>
      <vt:lpstr>PowerPoint Presentation</vt:lpstr>
      <vt:lpstr>Workshop Objectives</vt:lpstr>
      <vt:lpstr>5 Options To Dealing With Debt</vt:lpstr>
      <vt:lpstr>1. Ignoring Your Debt</vt:lpstr>
      <vt:lpstr>Ignoring Your Debt: Pros</vt:lpstr>
      <vt:lpstr>Ignoring Your Debt: Cons</vt:lpstr>
      <vt:lpstr>Ignoring Your Debt: Best Case</vt:lpstr>
      <vt:lpstr>PowerPoint Presentation</vt:lpstr>
      <vt:lpstr>Ignoring Your Debt: Best for Whom?</vt:lpstr>
      <vt:lpstr>2. Borrowing Your Way Out of Debt</vt:lpstr>
      <vt:lpstr>PowerPoint Presentation</vt:lpstr>
      <vt:lpstr>PowerPoint Presentation</vt:lpstr>
      <vt:lpstr>Refinancing a Home: Pros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Negotiating Your Way Out of Debt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Walking Away From Your Debt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Paying Your Way Out of Debt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 nar.realtor/RTRN</vt:lpstr>
      <vt:lpstr>1. Visit FinancialWellness.realtor  2. Leave us your feedback.  3. Register for the next webinar.  Thanks!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Boot Camp  Course III</dc:title>
  <dc:creator>Earl Cox</dc:creator>
  <cp:lastModifiedBy>Brittany Schanck</cp:lastModifiedBy>
  <cp:revision>100</cp:revision>
  <cp:lastPrinted>2015-11-15T23:23:08Z</cp:lastPrinted>
  <dcterms:created xsi:type="dcterms:W3CDTF">2020-05-06T19:39:42Z</dcterms:created>
  <dcterms:modified xsi:type="dcterms:W3CDTF">2020-07-16T19:23:37Z</dcterms:modified>
</cp:coreProperties>
</file>